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62" r:id="rId16"/>
    <p:sldId id="396" r:id="rId17"/>
    <p:sldId id="368" r:id="rId18"/>
    <p:sldId id="369" r:id="rId19"/>
    <p:sldId id="373" r:id="rId20"/>
    <p:sldId id="375" r:id="rId21"/>
    <p:sldId id="382" r:id="rId22"/>
    <p:sldId id="397" r:id="rId23"/>
    <p:sldId id="398" r:id="rId24"/>
    <p:sldId id="399" r:id="rId2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2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9"/>
    <p:restoredTop sz="94719"/>
  </p:normalViewPr>
  <p:slideViewPr>
    <p:cSldViewPr snapToGrid="0" snapToObjects="1" showGuides="1">
      <p:cViewPr varScale="1">
        <p:scale>
          <a:sx n="91" d="100"/>
          <a:sy n="91" d="100"/>
        </p:scale>
        <p:origin x="1664" y="176"/>
      </p:cViewPr>
      <p:guideLst>
        <p:guide pos="31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2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2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8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D4FB-05CE-7B44-9769-7CD6F7E03143}" type="datetimeFigureOut">
              <a:rPr lang="en-US" smtClean="0"/>
              <a:pPr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7E3A2-821A-E747-BA30-3E7BDD94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1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E48BF4-44F5-4B47-8765-E2273ADBC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8" r="9849"/>
          <a:stretch/>
        </p:blipFill>
        <p:spPr>
          <a:xfrm>
            <a:off x="0" y="-34578"/>
            <a:ext cx="9906000" cy="68925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62E0F1-4BC5-2C45-A8B5-E227F3DD8ACA}"/>
              </a:ext>
            </a:extLst>
          </p:cNvPr>
          <p:cNvSpPr/>
          <p:nvPr/>
        </p:nvSpPr>
        <p:spPr>
          <a:xfrm>
            <a:off x="0" y="-34579"/>
            <a:ext cx="9906000" cy="6892577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6B67A-25A5-E84B-B127-5F64EBAA3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180008"/>
            <a:ext cx="7429500" cy="84335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PROBLEMATIKA DAN PENYELESAIAN PENANGANAN REHABILITASI JEMBATAN DI JALAN NASIONAL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600C5-C82D-2B4F-9CE5-CD7F990AAA62}"/>
              </a:ext>
            </a:extLst>
          </p:cNvPr>
          <p:cNvSpPr txBox="1"/>
          <p:nvPr/>
        </p:nvSpPr>
        <p:spPr>
          <a:xfrm>
            <a:off x="2235791" y="257185"/>
            <a:ext cx="63056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DEPARTEMEN PEKERJAAN UMUM DAN PERUMAHAN RAKYAT</a:t>
            </a:r>
          </a:p>
          <a:p>
            <a:pPr algn="ctr"/>
            <a:r>
              <a:rPr lang="id-ID" sz="1700" b="1" spc="3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DIREKTORAT JENDERAL BINA MARGA</a:t>
            </a:r>
          </a:p>
          <a:p>
            <a:pPr algn="ctr"/>
            <a:r>
              <a:rPr lang="id-ID" sz="17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BALAI BESAR PELAKSANAAN JALAN NASIONAL VIII</a:t>
            </a:r>
            <a:endParaRPr lang="en-US" sz="1700" b="1" dirty="0">
              <a:solidFill>
                <a:schemeClr val="bg1"/>
              </a:solidFill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5C4C9-975D-B140-9A22-9C8B75A24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91" y="345371"/>
            <a:ext cx="893353" cy="6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593DD7-18D8-6645-9AC5-FEFE5F566481}"/>
              </a:ext>
            </a:extLst>
          </p:cNvPr>
          <p:cNvSpPr/>
          <p:nvPr/>
        </p:nvSpPr>
        <p:spPr>
          <a:xfrm>
            <a:off x="594" y="0"/>
            <a:ext cx="1603121" cy="4348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373D25-13C1-004E-AD2A-2710A341C72E}"/>
              </a:ext>
            </a:extLst>
          </p:cNvPr>
          <p:cNvSpPr/>
          <p:nvPr/>
        </p:nvSpPr>
        <p:spPr>
          <a:xfrm>
            <a:off x="8060788" y="0"/>
            <a:ext cx="1845212" cy="15615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3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0FEDE29-96F2-F846-9F16-7207D51799FB}"/>
              </a:ext>
            </a:extLst>
          </p:cNvPr>
          <p:cNvSpPr txBox="1">
            <a:spLocks/>
          </p:cNvSpPr>
          <p:nvPr/>
        </p:nvSpPr>
        <p:spPr>
          <a:xfrm>
            <a:off x="-1991" y="57996"/>
            <a:ext cx="8514413" cy="6794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</a:rPr>
              <a:t>CONTOH PENILAIAN KONDISI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</a:rPr>
              <a:t>ELEMEN JEMBATAN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59ABE-23C3-D14B-A4E3-E960FFB8A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2" t="7541" r="27619" b="27767"/>
          <a:stretch/>
        </p:blipFill>
        <p:spPr>
          <a:xfrm>
            <a:off x="-1991" y="882457"/>
            <a:ext cx="8516403" cy="61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7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687CBB-A2E7-354D-8F4E-D6A270E0B528}"/>
              </a:ext>
            </a:extLst>
          </p:cNvPr>
          <p:cNvSpPr/>
          <p:nvPr/>
        </p:nvSpPr>
        <p:spPr>
          <a:xfrm>
            <a:off x="14662" y="0"/>
            <a:ext cx="1603121" cy="4348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BE03F-2C06-1140-9D8C-3288F57064C2}"/>
              </a:ext>
            </a:extLst>
          </p:cNvPr>
          <p:cNvSpPr/>
          <p:nvPr/>
        </p:nvSpPr>
        <p:spPr>
          <a:xfrm>
            <a:off x="8060788" y="0"/>
            <a:ext cx="1845212" cy="15615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F0958-C9AA-4242-8C3D-8F286EBAA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2" t="15768" r="27301" b="18733"/>
          <a:stretch/>
        </p:blipFill>
        <p:spPr>
          <a:xfrm>
            <a:off x="220739" y="709001"/>
            <a:ext cx="8503536" cy="6148999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7A4F61E7-8CF5-4041-B241-ED1891EF9061}"/>
              </a:ext>
            </a:extLst>
          </p:cNvPr>
          <p:cNvSpPr txBox="1">
            <a:spLocks/>
          </p:cNvSpPr>
          <p:nvPr/>
        </p:nvSpPr>
        <p:spPr>
          <a:xfrm>
            <a:off x="-18412" y="60690"/>
            <a:ext cx="7019510" cy="6794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</a:rPr>
              <a:t>CONTOH PENILAIAN KONDISI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</a:rPr>
              <a:t>ELEMEN JEMBATAN</a:t>
            </a:r>
          </a:p>
        </p:txBody>
      </p:sp>
    </p:spTree>
    <p:extLst>
      <p:ext uri="{BB962C8B-B14F-4D97-AF65-F5344CB8AC3E}">
        <p14:creationId xmlns:p14="http://schemas.microsoft.com/office/powerpoint/2010/main" val="156713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BE4F1-CF70-534E-B121-904AC220F380}"/>
              </a:ext>
            </a:extLst>
          </p:cNvPr>
          <p:cNvSpPr txBox="1"/>
          <p:nvPr/>
        </p:nvSpPr>
        <p:spPr>
          <a:xfrm>
            <a:off x="197532" y="43415"/>
            <a:ext cx="9081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POLA PENENTUAN PENANGANAN</a:t>
            </a:r>
          </a:p>
          <a:p>
            <a:r>
              <a:rPr lang="en-US" sz="2800" dirty="0"/>
              <a:t>JEMBATAN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DD49B-CF86-A849-9657-D3C5410D6E4E}"/>
              </a:ext>
            </a:extLst>
          </p:cNvPr>
          <p:cNvSpPr/>
          <p:nvPr/>
        </p:nvSpPr>
        <p:spPr>
          <a:xfrm>
            <a:off x="8993356" y="148345"/>
            <a:ext cx="631876" cy="6189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8C548-EE4F-F446-8CC8-01882B8C4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1" t="7385" r="7505" b="25129"/>
          <a:stretch/>
        </p:blipFill>
        <p:spPr>
          <a:xfrm rot="10800000">
            <a:off x="197532" y="1072472"/>
            <a:ext cx="9427700" cy="52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0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899501-3793-784C-9C37-D9D7C4AD0418}"/>
              </a:ext>
            </a:extLst>
          </p:cNvPr>
          <p:cNvSpPr txBox="1"/>
          <p:nvPr/>
        </p:nvSpPr>
        <p:spPr>
          <a:xfrm>
            <a:off x="74950" y="43415"/>
            <a:ext cx="581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POLA PENENTUAN PENANGANAN</a:t>
            </a:r>
          </a:p>
          <a:p>
            <a:r>
              <a:rPr lang="en-US" sz="2800" dirty="0"/>
              <a:t>JEMBATAN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484F6-08E2-8D42-9723-5CD6D7873E84}"/>
              </a:ext>
            </a:extLst>
          </p:cNvPr>
          <p:cNvSpPr/>
          <p:nvPr/>
        </p:nvSpPr>
        <p:spPr>
          <a:xfrm>
            <a:off x="9123654" y="136510"/>
            <a:ext cx="631876" cy="6189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DA5E2-55DA-DE4E-A1EB-B72AE49FE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1" t="20718" r="8414" b="11385"/>
          <a:stretch/>
        </p:blipFill>
        <p:spPr>
          <a:xfrm>
            <a:off x="59086" y="1132432"/>
            <a:ext cx="9820976" cy="55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C21F5A-2042-B340-B6B7-1D8D58F000EE}"/>
              </a:ext>
            </a:extLst>
          </p:cNvPr>
          <p:cNvSpPr txBox="1"/>
          <p:nvPr/>
        </p:nvSpPr>
        <p:spPr>
          <a:xfrm>
            <a:off x="241200" y="43415"/>
            <a:ext cx="582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POLA PENENTUAN PENANGANAN</a:t>
            </a:r>
          </a:p>
          <a:p>
            <a:r>
              <a:rPr lang="en-US" sz="2800" dirty="0"/>
              <a:t>JEMBATAN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B8D1D-E8E4-354D-BE41-4303CB7A21D9}"/>
              </a:ext>
            </a:extLst>
          </p:cNvPr>
          <p:cNvSpPr/>
          <p:nvPr/>
        </p:nvSpPr>
        <p:spPr>
          <a:xfrm>
            <a:off x="9158246" y="133355"/>
            <a:ext cx="631876" cy="6189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6DC18-9DF9-5F43-B044-7F6501506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" t="13949" r="8269" b="7744"/>
          <a:stretch/>
        </p:blipFill>
        <p:spPr>
          <a:xfrm>
            <a:off x="421082" y="928998"/>
            <a:ext cx="8917046" cy="58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9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EAEDD3D-3A2B-E64F-8399-5D4F2CCE7256}"/>
              </a:ext>
            </a:extLst>
          </p:cNvPr>
          <p:cNvSpPr/>
          <p:nvPr/>
        </p:nvSpPr>
        <p:spPr>
          <a:xfrm>
            <a:off x="937356" y="4038162"/>
            <a:ext cx="1417128" cy="3150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5EC53-BFF0-B542-8361-0E5ADDE57E51}"/>
              </a:ext>
            </a:extLst>
          </p:cNvPr>
          <p:cNvSpPr/>
          <p:nvPr/>
        </p:nvSpPr>
        <p:spPr>
          <a:xfrm>
            <a:off x="1055077" y="1533000"/>
            <a:ext cx="1181686" cy="3150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G_74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3755" y="3380796"/>
            <a:ext cx="3268662" cy="26901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 descr="P109050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3755" y="746306"/>
            <a:ext cx="3268662" cy="242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/>
        </p:nvSpPr>
        <p:spPr>
          <a:xfrm>
            <a:off x="731264" y="1490796"/>
            <a:ext cx="3460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membuang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sembarangan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pembiaran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tumbuhan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liar</a:t>
            </a:r>
          </a:p>
        </p:txBody>
      </p:sp>
      <p:sp>
        <p:nvSpPr>
          <p:cNvPr id="17" name="Oval 16"/>
          <p:cNvSpPr/>
          <p:nvPr/>
        </p:nvSpPr>
        <p:spPr>
          <a:xfrm rot="5400000">
            <a:off x="6462499" y="3747405"/>
            <a:ext cx="1432607" cy="2582685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6332975" y="771313"/>
            <a:ext cx="2030223" cy="2375719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5114E-988C-E347-8A3B-E4B365324E9D}"/>
              </a:ext>
            </a:extLst>
          </p:cNvPr>
          <p:cNvSpPr txBox="1"/>
          <p:nvPr/>
        </p:nvSpPr>
        <p:spPr>
          <a:xfrm>
            <a:off x="590587" y="3748079"/>
            <a:ext cx="3601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pembersihan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pembersihan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tumbuhan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liar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sekitar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jembatan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6B4624FF-D212-634B-B5DA-F9793040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0" y="182127"/>
            <a:ext cx="5308215" cy="1015593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CONTOH PENANGANAN RUTIN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KONDISI LINGKUNGAN SEKITAR JEMBATAN</a:t>
            </a:r>
          </a:p>
        </p:txBody>
      </p:sp>
    </p:spTree>
    <p:extLst>
      <p:ext uri="{BB962C8B-B14F-4D97-AF65-F5344CB8AC3E}">
        <p14:creationId xmlns:p14="http://schemas.microsoft.com/office/powerpoint/2010/main" val="318936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968CAB-6843-1340-BA9B-A3306C687305}"/>
              </a:ext>
            </a:extLst>
          </p:cNvPr>
          <p:cNvSpPr/>
          <p:nvPr/>
        </p:nvSpPr>
        <p:spPr>
          <a:xfrm>
            <a:off x="583826" y="3908438"/>
            <a:ext cx="3958193" cy="11774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44379" y="176462"/>
            <a:ext cx="5754687" cy="1026695"/>
          </a:xfrm>
          <a:solidFill>
            <a:schemeClr val="accent5">
              <a:lumMod val="5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CONTOH PENANGANAN BERKALA RINGAN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KERUSAKAN PADA SIAR MUAI</a:t>
            </a:r>
          </a:p>
        </p:txBody>
      </p:sp>
      <p:pic>
        <p:nvPicPr>
          <p:cNvPr id="13" name="Picture 12" descr="IMG_318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0523" y="3863468"/>
            <a:ext cx="2916140" cy="21717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4" descr="IMG_754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0523" y="1328703"/>
            <a:ext cx="2916140" cy="21717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/>
        </p:nvSpPr>
        <p:spPr>
          <a:xfrm>
            <a:off x="144379" y="2136331"/>
            <a:ext cx="6257130" cy="2949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retak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berlubang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pecah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pergerakan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jembatan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penggantian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jembatan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Rangka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Baja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Pelat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Baja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Siku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Komposit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Baja 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Pelat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Baja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Siku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Gelagar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Aspalthic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Plug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78075" y="4122419"/>
            <a:ext cx="889961" cy="174157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45282" y="2414568"/>
            <a:ext cx="889961" cy="90923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BB2531-33AB-2D4B-A1B7-22DA36067787}"/>
              </a:ext>
            </a:extLst>
          </p:cNvPr>
          <p:cNvSpPr/>
          <p:nvPr/>
        </p:nvSpPr>
        <p:spPr>
          <a:xfrm>
            <a:off x="5964701" y="176462"/>
            <a:ext cx="84406" cy="10266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C55D5C-969B-CC44-BD9F-BB4AD5C6D0E5}"/>
              </a:ext>
            </a:extLst>
          </p:cNvPr>
          <p:cNvSpPr/>
          <p:nvPr/>
        </p:nvSpPr>
        <p:spPr>
          <a:xfrm>
            <a:off x="230393" y="1978701"/>
            <a:ext cx="1066392" cy="44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E4CFB4-D684-E64A-9198-ADEB4DABBAFA}"/>
              </a:ext>
            </a:extLst>
          </p:cNvPr>
          <p:cNvSpPr/>
          <p:nvPr/>
        </p:nvSpPr>
        <p:spPr>
          <a:xfrm>
            <a:off x="221696" y="3388405"/>
            <a:ext cx="1369763" cy="44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76726" y="229633"/>
            <a:ext cx="5754687" cy="893678"/>
          </a:xfrm>
          <a:solidFill>
            <a:schemeClr val="accent5">
              <a:lumMod val="5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CONTOH PENANGANAN REHABILITASI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KERUSAKAN PADA PELAT LANTAI</a:t>
            </a:r>
          </a:p>
        </p:txBody>
      </p:sp>
      <p:pic>
        <p:nvPicPr>
          <p:cNvPr id="12" name="Picture 11" descr="IMG_817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105" y="1203521"/>
            <a:ext cx="2997363" cy="226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05" y="3636906"/>
            <a:ext cx="2997363" cy="22480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TextBox 20"/>
          <p:cNvSpPr txBox="1"/>
          <p:nvPr/>
        </p:nvSpPr>
        <p:spPr>
          <a:xfrm>
            <a:off x="-108084" y="1203521"/>
            <a:ext cx="64414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Kerusakan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retak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berlubang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kerusakan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jembatan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kurangnya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penampang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penampang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perkuatan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Steel Plate Bonding,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Serat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FRP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penggantian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in situ,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pracetak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(Double Tee),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Pelat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Baja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Ortotropik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19333" y="1437783"/>
            <a:ext cx="1839912" cy="167005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919333" y="3980559"/>
            <a:ext cx="1839912" cy="1219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5EC97-8E9A-E746-9053-8AFAE14EE88E}"/>
              </a:ext>
            </a:extLst>
          </p:cNvPr>
          <p:cNvSpPr/>
          <p:nvPr/>
        </p:nvSpPr>
        <p:spPr>
          <a:xfrm>
            <a:off x="6049107" y="271837"/>
            <a:ext cx="98474" cy="8936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4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00038" y="1025527"/>
            <a:ext cx="4441399" cy="4516756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CONTOH PENANGANAN KERUSAKAN PADA PELAT LANTAI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45" y="1873123"/>
            <a:ext cx="2152878" cy="16311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75" y="3929649"/>
            <a:ext cx="2164280" cy="16232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28475"/>
            <a:ext cx="2174907" cy="16311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80521"/>
            <a:ext cx="2174907" cy="159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5036084" y="3559655"/>
            <a:ext cx="200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Steel Plate Bonding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6084" y="5588833"/>
            <a:ext cx="200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Serat</a:t>
            </a:r>
            <a:r>
              <a:rPr lang="en-US" i="1" dirty="0"/>
              <a:t> FRP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3049" y="5542283"/>
            <a:ext cx="229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Pelat</a:t>
            </a:r>
            <a:r>
              <a:rPr lang="en-US" i="1" dirty="0"/>
              <a:t> Baja </a:t>
            </a:r>
            <a:r>
              <a:rPr lang="en-US" i="1" dirty="0" err="1"/>
              <a:t>Ortotropik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10991" y="3516792"/>
            <a:ext cx="266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Beton</a:t>
            </a:r>
            <a:r>
              <a:rPr lang="en-US" i="1" dirty="0"/>
              <a:t> Precast Double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D8EA8-16BD-9842-A459-49729EDFAE29}"/>
              </a:ext>
            </a:extLst>
          </p:cNvPr>
          <p:cNvSpPr txBox="1"/>
          <p:nvPr/>
        </p:nvSpPr>
        <p:spPr>
          <a:xfrm>
            <a:off x="4953000" y="1025528"/>
            <a:ext cx="209182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dirty="0" err="1"/>
              <a:t>Perkuatan</a:t>
            </a:r>
            <a:r>
              <a:rPr lang="en-US" dirty="0"/>
              <a:t> </a:t>
            </a:r>
            <a:r>
              <a:rPr lang="en-US" dirty="0" err="1"/>
              <a:t>Lantai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F7394B-B53A-1444-B9D7-D8C972B5A30E}"/>
              </a:ext>
            </a:extLst>
          </p:cNvPr>
          <p:cNvSpPr txBox="1"/>
          <p:nvPr/>
        </p:nvSpPr>
        <p:spPr>
          <a:xfrm>
            <a:off x="7467945" y="1025527"/>
            <a:ext cx="209182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dirty="0" err="1"/>
              <a:t>Penggantian</a:t>
            </a:r>
            <a:r>
              <a:rPr lang="en-US" dirty="0"/>
              <a:t> </a:t>
            </a:r>
            <a:r>
              <a:rPr lang="en-US" dirty="0" err="1"/>
              <a:t>Lantai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47054" y="309489"/>
            <a:ext cx="6386643" cy="743346"/>
          </a:xfrm>
          <a:solidFill>
            <a:schemeClr val="accent5">
              <a:lumMod val="5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CONTOH PENANGANAN KERUSAKAN PADA PILAR JEMBATAN</a:t>
            </a:r>
          </a:p>
        </p:txBody>
      </p:sp>
      <p:pic>
        <p:nvPicPr>
          <p:cNvPr id="12" name="Picture 8" descr="new-74"/>
          <p:cNvPicPr>
            <a:picLocks noChangeAspect="1" noChangeArrowheads="1"/>
          </p:cNvPicPr>
          <p:nvPr/>
        </p:nvPicPr>
        <p:blipFill>
          <a:blip r:embed="rId2" cstate="print">
            <a:lum bright="-20000" contrast="46000"/>
          </a:blip>
          <a:srcRect/>
          <a:stretch>
            <a:fillRect/>
          </a:stretch>
        </p:blipFill>
        <p:spPr bwMode="auto">
          <a:xfrm>
            <a:off x="2436323" y="3319882"/>
            <a:ext cx="5230205" cy="245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759679" y="5747405"/>
            <a:ext cx="258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Jacketing </a:t>
            </a:r>
            <a:r>
              <a:rPr lang="en-US" i="1" dirty="0" err="1"/>
              <a:t>Beton</a:t>
            </a:r>
            <a:r>
              <a:rPr lang="en-US" i="1" dirty="0"/>
              <a:t> Pilar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76" y="1226693"/>
            <a:ext cx="3103061" cy="1745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/>
          <p:cNvSpPr txBox="1"/>
          <p:nvPr/>
        </p:nvSpPr>
        <p:spPr>
          <a:xfrm>
            <a:off x="3732693" y="3002200"/>
            <a:ext cx="258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Jacketing Pilar </a:t>
            </a:r>
            <a:r>
              <a:rPr lang="en-US" i="1" dirty="0" err="1"/>
              <a:t>Serat</a:t>
            </a:r>
            <a:r>
              <a:rPr lang="en-US" i="1" dirty="0"/>
              <a:t> FRP</a:t>
            </a:r>
          </a:p>
        </p:txBody>
      </p:sp>
    </p:spTree>
    <p:extLst>
      <p:ext uri="{BB962C8B-B14F-4D97-AF65-F5344CB8AC3E}">
        <p14:creationId xmlns:p14="http://schemas.microsoft.com/office/powerpoint/2010/main" val="30463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A64A6D-0458-5941-894F-176CC27E3E5D}"/>
              </a:ext>
            </a:extLst>
          </p:cNvPr>
          <p:cNvSpPr txBox="1"/>
          <p:nvPr/>
        </p:nvSpPr>
        <p:spPr>
          <a:xfrm>
            <a:off x="2897945" y="1036075"/>
            <a:ext cx="63843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Data </a:t>
            </a:r>
            <a:r>
              <a:rPr lang="en-US" sz="2400" dirty="0" err="1">
                <a:latin typeface="Helvetica" pitchFamily="2" charset="0"/>
              </a:rPr>
              <a:t>kondisi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jembatan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merupakan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faktor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utama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dalam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menentukan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perencanaan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dan</a:t>
            </a:r>
            <a:r>
              <a:rPr lang="en-US" sz="2400" dirty="0">
                <a:latin typeface="Helvetica" pitchFamily="2" charset="0"/>
              </a:rPr>
              <a:t> program </a:t>
            </a:r>
            <a:r>
              <a:rPr lang="en-US" sz="2400" dirty="0" err="1">
                <a:latin typeface="Helvetica" pitchFamily="2" charset="0"/>
              </a:rPr>
              <a:t>preservasi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jembatan</a:t>
            </a:r>
            <a:endParaRPr lang="en-US" sz="2400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Program </a:t>
            </a:r>
            <a:r>
              <a:rPr lang="en-US" sz="2400" dirty="0" err="1">
                <a:latin typeface="Helvetica" pitchFamily="2" charset="0"/>
              </a:rPr>
              <a:t>penanganan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jembatan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dilakukan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berdasarkan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hasil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inspeksi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kondisi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jembatan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dengan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luaran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berupa</a:t>
            </a:r>
            <a:r>
              <a:rPr lang="en-US" sz="2400" dirty="0">
                <a:latin typeface="Helvetica" pitchFamily="2" charset="0"/>
              </a:rPr>
              <a:t> Nilai </a:t>
            </a:r>
            <a:r>
              <a:rPr lang="en-US" sz="2400" dirty="0" err="1">
                <a:latin typeface="Helvetica" pitchFamily="2" charset="0"/>
              </a:rPr>
              <a:t>Kondisi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Jembatan</a:t>
            </a:r>
            <a:r>
              <a:rPr lang="en-US" sz="2400" dirty="0">
                <a:latin typeface="Helvetica" pitchFamily="2" charset="0"/>
              </a:rPr>
              <a:t> (NK)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Nilai </a:t>
            </a:r>
            <a:r>
              <a:rPr lang="en-US" sz="2400" dirty="0" err="1">
                <a:latin typeface="Helvetica" pitchFamily="2" charset="0"/>
              </a:rPr>
              <a:t>kondisi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didalam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Sistem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manajemen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Jembatan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terdiri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dari</a:t>
            </a:r>
            <a:r>
              <a:rPr lang="en-US" sz="2400" dirty="0">
                <a:latin typeface="Helvetica" pitchFamily="2" charset="0"/>
              </a:rPr>
              <a:t> NK 0 </a:t>
            </a:r>
            <a:r>
              <a:rPr lang="en-US" sz="2400" dirty="0" err="1">
                <a:latin typeface="Helvetica" pitchFamily="2" charset="0"/>
              </a:rPr>
              <a:t>yaitu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kondisi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baik</a:t>
            </a:r>
            <a:r>
              <a:rPr lang="en-US" sz="2400" dirty="0">
                <a:latin typeface="Helvetica" pitchFamily="2" charset="0"/>
              </a:rPr>
              <a:t>, NK 1 </a:t>
            </a:r>
            <a:r>
              <a:rPr lang="en-US" sz="2400" dirty="0" err="1">
                <a:latin typeface="Helvetica" pitchFamily="2" charset="0"/>
              </a:rPr>
              <a:t>yaitu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rusak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ringan</a:t>
            </a:r>
            <a:r>
              <a:rPr lang="en-US" sz="2400" dirty="0">
                <a:latin typeface="Helvetica" pitchFamily="2" charset="0"/>
              </a:rPr>
              <a:t>, NK 2 </a:t>
            </a:r>
            <a:r>
              <a:rPr lang="en-US" sz="2400" dirty="0" err="1">
                <a:latin typeface="Helvetica" pitchFamily="2" charset="0"/>
              </a:rPr>
              <a:t>yaitu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rusak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sedang</a:t>
            </a:r>
            <a:r>
              <a:rPr lang="en-US" sz="2400" dirty="0">
                <a:latin typeface="Helvetica" pitchFamily="2" charset="0"/>
              </a:rPr>
              <a:t>, NK 3 </a:t>
            </a:r>
            <a:r>
              <a:rPr lang="en-US" sz="2400" dirty="0" err="1">
                <a:latin typeface="Helvetica" pitchFamily="2" charset="0"/>
              </a:rPr>
              <a:t>yaitu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rusak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berat</a:t>
            </a:r>
            <a:r>
              <a:rPr lang="en-US" sz="2400" dirty="0">
                <a:latin typeface="Helvetica" pitchFamily="2" charset="0"/>
              </a:rPr>
              <a:t>, NK 4 </a:t>
            </a:r>
            <a:r>
              <a:rPr lang="en-US" sz="2400" dirty="0" err="1">
                <a:latin typeface="Helvetica" pitchFamily="2" charset="0"/>
              </a:rPr>
              <a:t>yaitu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kritis</a:t>
            </a:r>
            <a:r>
              <a:rPr lang="en-US" sz="2400" dirty="0">
                <a:latin typeface="Helvetica" pitchFamily="2" charset="0"/>
              </a:rPr>
              <a:t>, </a:t>
            </a:r>
            <a:r>
              <a:rPr lang="en-US" sz="2400" dirty="0" err="1">
                <a:latin typeface="Helvetica" pitchFamily="2" charset="0"/>
              </a:rPr>
              <a:t>dan</a:t>
            </a:r>
            <a:r>
              <a:rPr lang="en-US" sz="2400" dirty="0">
                <a:latin typeface="Helvetica" pitchFamily="2" charset="0"/>
              </a:rPr>
              <a:t> NK 5 </a:t>
            </a:r>
            <a:r>
              <a:rPr lang="en-US" sz="2400" dirty="0" err="1">
                <a:latin typeface="Helvetica" pitchFamily="2" charset="0"/>
              </a:rPr>
              <a:t>yaitu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runtuh</a:t>
            </a:r>
            <a:r>
              <a:rPr lang="en-US" sz="2400" dirty="0">
                <a:latin typeface="Helvetica" pitchFamily="2" charset="0"/>
              </a:rPr>
              <a:t>/</a:t>
            </a:r>
            <a:r>
              <a:rPr lang="en-US" sz="2400" dirty="0" err="1">
                <a:latin typeface="Helvetica" pitchFamily="2" charset="0"/>
              </a:rPr>
              <a:t>tidak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bisa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digunakan</a:t>
            </a:r>
            <a:endParaRPr lang="en-US" sz="24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1F5A6-CC0E-934D-B523-322B9957C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0959"/>
          <a:stretch/>
        </p:blipFill>
        <p:spPr>
          <a:xfrm>
            <a:off x="492370" y="1584550"/>
            <a:ext cx="2405575" cy="3831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006DB6-5FFA-DD45-A303-4FD9D338C4FF}"/>
              </a:ext>
            </a:extLst>
          </p:cNvPr>
          <p:cNvSpPr txBox="1"/>
          <p:nvPr/>
        </p:nvSpPr>
        <p:spPr>
          <a:xfrm>
            <a:off x="3263705" y="389744"/>
            <a:ext cx="6642295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elvetica" pitchFamily="2" charset="0"/>
              </a:rPr>
              <a:t>PENDAHULUAN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74C04-63AA-814A-B175-8F49E92164C8}"/>
              </a:ext>
            </a:extLst>
          </p:cNvPr>
          <p:cNvSpPr/>
          <p:nvPr/>
        </p:nvSpPr>
        <p:spPr>
          <a:xfrm>
            <a:off x="492370" y="1584550"/>
            <a:ext cx="2405575" cy="3831775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547168" y="504696"/>
            <a:ext cx="6225382" cy="458787"/>
          </a:xfrm>
          <a:solidFill>
            <a:schemeClr val="accent5">
              <a:lumMod val="5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CONTOH PERKUATAN PADA GELAGAR BETON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6" y="1370627"/>
            <a:ext cx="2943225" cy="19906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6" descr="PERKUATAN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82893"/>
            <a:ext cx="2955911" cy="19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TextBox 17"/>
          <p:cNvSpPr txBox="1"/>
          <p:nvPr/>
        </p:nvSpPr>
        <p:spPr>
          <a:xfrm>
            <a:off x="5707582" y="3333531"/>
            <a:ext cx="200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Steel Plate Bonding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1769" y="3333531"/>
            <a:ext cx="200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Serat</a:t>
            </a:r>
            <a:r>
              <a:rPr lang="en-US" i="1" dirty="0"/>
              <a:t> FRP</a:t>
            </a:r>
          </a:p>
        </p:txBody>
      </p:sp>
      <p:pic>
        <p:nvPicPr>
          <p:cNvPr id="20" name="Picture 38" descr="EP5"/>
          <p:cNvPicPr>
            <a:picLocks noChangeAspect="1" noChangeArrowheads="1"/>
          </p:cNvPicPr>
          <p:nvPr/>
        </p:nvPicPr>
        <p:blipFill>
          <a:blip r:embed="rId4" cstate="print">
            <a:lum bright="22000"/>
          </a:blip>
          <a:srcRect/>
          <a:stretch>
            <a:fillRect/>
          </a:stretch>
        </p:blipFill>
        <p:spPr bwMode="auto">
          <a:xfrm>
            <a:off x="3386138" y="3716775"/>
            <a:ext cx="2980026" cy="19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TextBox 20"/>
          <p:cNvSpPr txBox="1"/>
          <p:nvPr/>
        </p:nvSpPr>
        <p:spPr>
          <a:xfrm>
            <a:off x="3833062" y="5715926"/>
            <a:ext cx="225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Eksternal</a:t>
            </a:r>
            <a:r>
              <a:rPr lang="en-US" i="1" dirty="0"/>
              <a:t> </a:t>
            </a:r>
            <a:r>
              <a:rPr lang="en-US" i="1" dirty="0" err="1"/>
              <a:t>Prategang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5788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500026" y="417559"/>
            <a:ext cx="6225382" cy="713925"/>
          </a:xfrm>
          <a:solidFill>
            <a:schemeClr val="accent5">
              <a:lumMod val="5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CONTOH PENANGANAN KERUSAKAN PONDASI JEMBATAN</a:t>
            </a:r>
          </a:p>
        </p:txBody>
      </p:sp>
      <p:pic>
        <p:nvPicPr>
          <p:cNvPr id="13" name="Picture 4" descr="new-71b"/>
          <p:cNvPicPr>
            <a:picLocks noChangeAspect="1" noChangeArrowheads="1"/>
          </p:cNvPicPr>
          <p:nvPr/>
        </p:nvPicPr>
        <p:blipFill>
          <a:blip r:embed="rId2" cstate="print">
            <a:lum bright="-20000" contrast="46000"/>
          </a:blip>
          <a:srcRect/>
          <a:stretch>
            <a:fillRect/>
          </a:stretch>
        </p:blipFill>
        <p:spPr bwMode="auto">
          <a:xfrm>
            <a:off x="5731466" y="1302508"/>
            <a:ext cx="3413012" cy="29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new-71c"/>
          <p:cNvPicPr>
            <a:picLocks noChangeAspect="1" noChangeArrowheads="1"/>
          </p:cNvPicPr>
          <p:nvPr/>
        </p:nvPicPr>
        <p:blipFill>
          <a:blip r:embed="rId3" cstate="print">
            <a:lum bright="-20000" contrast="46000"/>
          </a:blip>
          <a:srcRect/>
          <a:stretch>
            <a:fillRect/>
          </a:stretch>
        </p:blipFill>
        <p:spPr bwMode="auto">
          <a:xfrm>
            <a:off x="5719570" y="3945257"/>
            <a:ext cx="3424908" cy="21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220789" y="3736500"/>
            <a:ext cx="5826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Keterangan gambar :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1.	Tiang eksisting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2.	Cetakan serat kaca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3.	Bagian kosong yang akan diisi graut epoksi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4.	Penutup yang dapat ditekan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5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penahan dari bahan kayu</a:t>
            </a:r>
          </a:p>
          <a:p>
            <a:pPr marL="457200" indent="-457200">
              <a:buAutoNum type="arabicPeriod" startAt="5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A.	bagian yang tidak memerlukan penulangan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B.	bagian memerlukan penulangan tambahan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220789" y="1817091"/>
            <a:ext cx="3106941" cy="13542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Keterangan gambar 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1.	tiang yang ada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2.	jaket beton bertulang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3.	panjang bagian yang rusak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4.	cetakan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906494" y="1506916"/>
            <a:ext cx="5518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b="1" dirty="0"/>
              <a:t>Perbaikan Tiang Pancang dengan Jaket Beton Bertulang 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906493" y="3435679"/>
            <a:ext cx="52304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Perbaikan Tiang Pancang dengan Jaket Serat Gelas</a:t>
            </a:r>
          </a:p>
        </p:txBody>
      </p:sp>
    </p:spTree>
    <p:extLst>
      <p:ext uri="{BB962C8B-B14F-4D97-AF65-F5344CB8AC3E}">
        <p14:creationId xmlns:p14="http://schemas.microsoft.com/office/powerpoint/2010/main" val="313870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DC5F781-5B81-4748-A02F-4AB5D7AB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29" y="271837"/>
            <a:ext cx="5754687" cy="893678"/>
          </a:xfrm>
          <a:solidFill>
            <a:schemeClr val="accent5">
              <a:lumMod val="5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PROGRAM DAN PENANGANAN TAHUNAN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62464C-333F-184F-887D-0D3D2DCE5928}"/>
              </a:ext>
            </a:extLst>
          </p:cNvPr>
          <p:cNvSpPr txBox="1"/>
          <p:nvPr/>
        </p:nvSpPr>
        <p:spPr>
          <a:xfrm>
            <a:off x="534572" y="1505243"/>
            <a:ext cx="8764173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di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Timur</a:t>
            </a:r>
            <a:endParaRPr lang="en-US" dirty="0"/>
          </a:p>
          <a:p>
            <a:r>
              <a:rPr lang="en-US" dirty="0"/>
              <a:t>	a. </a:t>
            </a:r>
            <a:r>
              <a:rPr lang="en-US" dirty="0" err="1"/>
              <a:t>Bentang</a:t>
            </a:r>
            <a:r>
              <a:rPr lang="en-US" dirty="0"/>
              <a:t> &gt; 6 m = 898 </a:t>
            </a:r>
            <a:r>
              <a:rPr lang="en-US" dirty="0" err="1"/>
              <a:t>Buah</a:t>
            </a:r>
            <a:r>
              <a:rPr lang="en-US" dirty="0"/>
              <a:t> (</a:t>
            </a:r>
            <a:r>
              <a:rPr lang="en-US" dirty="0" err="1"/>
              <a:t>masuk</a:t>
            </a:r>
            <a:r>
              <a:rPr lang="en-US" dirty="0"/>
              <a:t> BMS) + 8 </a:t>
            </a:r>
            <a:r>
              <a:rPr lang="en-US" dirty="0" err="1"/>
              <a:t>Buah</a:t>
            </a:r>
            <a:r>
              <a:rPr lang="en-US" dirty="0"/>
              <a:t> (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BMS)</a:t>
            </a:r>
          </a:p>
          <a:p>
            <a:r>
              <a:rPr lang="en-US" dirty="0"/>
              <a:t>	b. </a:t>
            </a:r>
            <a:r>
              <a:rPr lang="en-US" dirty="0" err="1"/>
              <a:t>Bentang</a:t>
            </a:r>
            <a:r>
              <a:rPr lang="en-US" dirty="0"/>
              <a:t> &lt; 6 m = 1025 </a:t>
            </a:r>
            <a:r>
              <a:rPr lang="en-US" dirty="0" err="1"/>
              <a:t>Jembatan</a:t>
            </a:r>
            <a:r>
              <a:rPr lang="en-US" dirty="0"/>
              <a:t> (</a:t>
            </a:r>
            <a:r>
              <a:rPr lang="en-US" dirty="0" err="1"/>
              <a:t>masuk</a:t>
            </a:r>
            <a:r>
              <a:rPr lang="en-US" dirty="0"/>
              <a:t> BMS)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di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: 1923 </a:t>
            </a:r>
            <a:r>
              <a:rPr lang="en-US" dirty="0" err="1"/>
              <a:t>Buah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Total Panjang </a:t>
            </a:r>
            <a:r>
              <a:rPr lang="en-US" dirty="0" err="1"/>
              <a:t>Keseluruhan</a:t>
            </a:r>
            <a:r>
              <a:rPr lang="en-US" dirty="0"/>
              <a:t> : 29777 m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err="1"/>
              <a:t>Alur</a:t>
            </a:r>
            <a:r>
              <a:rPr lang="en-US" dirty="0"/>
              <a:t> Program </a:t>
            </a:r>
            <a:r>
              <a:rPr lang="en-US" dirty="0" err="1"/>
              <a:t>Penangan</a:t>
            </a:r>
            <a:r>
              <a:rPr lang="en-US" dirty="0"/>
              <a:t> </a:t>
            </a:r>
            <a:r>
              <a:rPr lang="en-US" dirty="0" err="1"/>
              <a:t>Jembatan</a:t>
            </a:r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  <a:p>
            <a:r>
              <a:rPr lang="en-US" dirty="0"/>
              <a:t>	survey </a:t>
            </a:r>
            <a:r>
              <a:rPr lang="en-US" dirty="0" err="1"/>
              <a:t>Jembatan</a:t>
            </a:r>
            <a:r>
              <a:rPr lang="en-US" dirty="0"/>
              <a:t> (=NK </a:t>
            </a:r>
            <a:r>
              <a:rPr lang="en-US" dirty="0" err="1"/>
              <a:t>Jembatan</a:t>
            </a:r>
            <a:r>
              <a:rPr lang="en-US" dirty="0"/>
              <a:t>)            </a:t>
            </a:r>
            <a:r>
              <a:rPr lang="en-US" dirty="0" err="1"/>
              <a:t>Validasi</a:t>
            </a:r>
            <a:r>
              <a:rPr lang="en-US" dirty="0"/>
              <a:t> Data Survey             </a:t>
            </a:r>
            <a:r>
              <a:rPr lang="en-US" dirty="0" err="1"/>
              <a:t>Direktorat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            Program </a:t>
            </a:r>
            <a:r>
              <a:rPr lang="en-US" dirty="0" err="1"/>
              <a:t>Penanganan</a:t>
            </a:r>
            <a:r>
              <a:rPr lang="en-US" dirty="0"/>
              <a:t> =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6F5801-E111-564A-8F6E-C82914552A5E}"/>
              </a:ext>
            </a:extLst>
          </p:cNvPr>
          <p:cNvCxnSpPr/>
          <p:nvPr/>
        </p:nvCxnSpPr>
        <p:spPr>
          <a:xfrm>
            <a:off x="4686885" y="4431322"/>
            <a:ext cx="5193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DC5ED4-1DAC-CC49-B2AB-09FF0FFC1EC4}"/>
              </a:ext>
            </a:extLst>
          </p:cNvPr>
          <p:cNvCxnSpPr/>
          <p:nvPr/>
        </p:nvCxnSpPr>
        <p:spPr>
          <a:xfrm>
            <a:off x="7202659" y="4428976"/>
            <a:ext cx="5193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EE0ACB-611B-804E-9290-D0308306FDD8}"/>
              </a:ext>
            </a:extLst>
          </p:cNvPr>
          <p:cNvCxnSpPr/>
          <p:nvPr/>
        </p:nvCxnSpPr>
        <p:spPr>
          <a:xfrm>
            <a:off x="1645420" y="4976735"/>
            <a:ext cx="5193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C132D0-4622-E548-83E1-E617C3FBC5E6}"/>
              </a:ext>
            </a:extLst>
          </p:cNvPr>
          <p:cNvSpPr txBox="1"/>
          <p:nvPr/>
        </p:nvSpPr>
        <p:spPr>
          <a:xfrm>
            <a:off x="4545622" y="4796855"/>
            <a:ext cx="300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Rutin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Berkala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Rehabilitasi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Penggantian</a:t>
            </a:r>
            <a:r>
              <a:rPr lang="en-US" dirty="0"/>
              <a:t> </a:t>
            </a:r>
            <a:r>
              <a:rPr lang="en-US" dirty="0" err="1"/>
              <a:t>Jembatan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0536C0-BB62-064B-8713-A51B9F126896}"/>
              </a:ext>
            </a:extLst>
          </p:cNvPr>
          <p:cNvSpPr/>
          <p:nvPr/>
        </p:nvSpPr>
        <p:spPr>
          <a:xfrm>
            <a:off x="6049107" y="271837"/>
            <a:ext cx="98474" cy="8936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7ABF27DB-B62A-FA4C-8610-D8607F02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64" y="285905"/>
            <a:ext cx="5754687" cy="893678"/>
          </a:xfrm>
          <a:solidFill>
            <a:schemeClr val="accent5">
              <a:lumMod val="5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PROBLEMATIKA DAN SOLUSI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6DCB5B-2264-C241-ACE6-683464C59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51560"/>
              </p:ext>
            </p:extLst>
          </p:nvPr>
        </p:nvGraphicFramePr>
        <p:xfrm>
          <a:off x="970183" y="1888848"/>
          <a:ext cx="7965634" cy="35762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6537">
                  <a:extLst>
                    <a:ext uri="{9D8B030D-6E8A-4147-A177-3AD203B41FA5}">
                      <a16:colId xmlns:a16="http://schemas.microsoft.com/office/drawing/2014/main" val="1381181436"/>
                    </a:ext>
                  </a:extLst>
                </a:gridCol>
                <a:gridCol w="3532408">
                  <a:extLst>
                    <a:ext uri="{9D8B030D-6E8A-4147-A177-3AD203B41FA5}">
                      <a16:colId xmlns:a16="http://schemas.microsoft.com/office/drawing/2014/main" val="3545903241"/>
                    </a:ext>
                  </a:extLst>
                </a:gridCol>
                <a:gridCol w="3726689">
                  <a:extLst>
                    <a:ext uri="{9D8B030D-6E8A-4147-A177-3AD203B41FA5}">
                      <a16:colId xmlns:a16="http://schemas.microsoft.com/office/drawing/2014/main" val="932518522"/>
                    </a:ext>
                  </a:extLst>
                </a:gridCol>
              </a:tblGrid>
              <a:tr h="6152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PROBLEMATIKA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SOLUSI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614521"/>
                  </a:ext>
                </a:extLst>
              </a:tr>
              <a:tr h="14805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Hasil survey </a:t>
                      </a:r>
                      <a:r>
                        <a:rPr lang="en-US" dirty="0" err="1"/>
                        <a:t>kondisi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jembatan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teliti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menghasilkan</a:t>
                      </a:r>
                      <a:r>
                        <a:rPr lang="en-US" dirty="0"/>
                        <a:t> Nilai </a:t>
                      </a:r>
                      <a:r>
                        <a:rPr lang="en-US" dirty="0" err="1"/>
                        <a:t>Kondisi</a:t>
                      </a:r>
                      <a:r>
                        <a:rPr lang="en-US" dirty="0"/>
                        <a:t> (NK) </a:t>
                      </a:r>
                      <a:r>
                        <a:rPr lang="en-US" dirty="0" err="1"/>
                        <a:t>jembatan</a:t>
                      </a:r>
                      <a:r>
                        <a:rPr lang="en-US" dirty="0"/>
                        <a:t> yang salah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Dilakukan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verifikasi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validasi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terhadap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akurasi</a:t>
                      </a:r>
                      <a:r>
                        <a:rPr lang="en-US" dirty="0"/>
                        <a:t> data survey, </a:t>
                      </a:r>
                      <a:r>
                        <a:rPr lang="en-US" dirty="0" err="1"/>
                        <a:t>seebelum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dikirimkan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Direktorat</a:t>
                      </a:r>
                      <a:r>
                        <a:rPr lang="en-US" dirty="0"/>
                        <a:t> Jakarta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495512"/>
                  </a:ext>
                </a:extLst>
              </a:tr>
              <a:tr h="14805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Keterbatasan</a:t>
                      </a:r>
                      <a:r>
                        <a:rPr lang="en-US" dirty="0"/>
                        <a:t> dana </a:t>
                      </a:r>
                      <a:r>
                        <a:rPr lang="en-US" dirty="0" err="1"/>
                        <a:t>mengakibatkan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seluruh</a:t>
                      </a:r>
                      <a:r>
                        <a:rPr lang="en-US" dirty="0"/>
                        <a:t> program </a:t>
                      </a:r>
                      <a:r>
                        <a:rPr lang="en-US" dirty="0" err="1"/>
                        <a:t>tertangani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 </a:t>
                      </a:r>
                      <a:r>
                        <a:rPr lang="en-US" dirty="0" err="1"/>
                        <a:t>penanganan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didasarkan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skala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prioritas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34818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754672B-1450-4E48-9230-7F75C02A0F01}"/>
              </a:ext>
            </a:extLst>
          </p:cNvPr>
          <p:cNvSpPr/>
          <p:nvPr/>
        </p:nvSpPr>
        <p:spPr>
          <a:xfrm>
            <a:off x="6058024" y="285905"/>
            <a:ext cx="103626" cy="8936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2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89462" y="4236720"/>
            <a:ext cx="7747417" cy="2308324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Helvetica Neue Light"/>
            </a:endParaRPr>
          </a:p>
          <a:p>
            <a:r>
              <a:rPr lang="en-US" sz="3600" dirty="0">
                <a:solidFill>
                  <a:schemeClr val="bg1"/>
                </a:solidFill>
                <a:latin typeface="Helvetica Neue Light"/>
              </a:rPr>
              <a:t>SEKIAN DAN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Helvetica Neue Light"/>
              </a:rPr>
              <a:t>TERIMA KASIH</a:t>
            </a:r>
          </a:p>
          <a:p>
            <a:endParaRPr lang="en-US" sz="3600" dirty="0">
              <a:solidFill>
                <a:schemeClr val="bg1"/>
              </a:solidFill>
              <a:latin typeface="Helvetica Neue Light"/>
            </a:endParaRPr>
          </a:p>
          <a:p>
            <a:endParaRPr lang="en-US" sz="3600" dirty="0">
              <a:solidFill>
                <a:schemeClr val="bg1"/>
              </a:solidFill>
              <a:latin typeface="Helvetica Neue Light"/>
            </a:endParaRPr>
          </a:p>
          <a:p>
            <a:endParaRPr lang="en-US" sz="3600" dirty="0">
              <a:solidFill>
                <a:schemeClr val="bg1"/>
              </a:solidFill>
              <a:latin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4953000"/>
            <a:ext cx="45719" cy="89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B52D49-4EBD-4E48-9D1F-177F89A349CB}"/>
              </a:ext>
            </a:extLst>
          </p:cNvPr>
          <p:cNvSpPr txBox="1"/>
          <p:nvPr/>
        </p:nvSpPr>
        <p:spPr>
          <a:xfrm>
            <a:off x="208064" y="102496"/>
            <a:ext cx="5331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itchFamily="2" charset="0"/>
              </a:rPr>
              <a:t>PEMERIKSAAN JEMBATAN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6816F-8C38-3C48-88FD-4B9A15EA915C}"/>
              </a:ext>
            </a:extLst>
          </p:cNvPr>
          <p:cNvSpPr txBox="1"/>
          <p:nvPr/>
        </p:nvSpPr>
        <p:spPr>
          <a:xfrm>
            <a:off x="194967" y="367594"/>
            <a:ext cx="456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I. </a:t>
            </a:r>
            <a:r>
              <a:rPr lang="en-US" sz="2000" dirty="0" err="1">
                <a:latin typeface="Helvetica" pitchFamily="2" charset="0"/>
              </a:rPr>
              <a:t>Jenis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Pemeriksaan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Jembatan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DBD4E-CDA6-EC44-BAD5-DC360AC535AA}"/>
              </a:ext>
            </a:extLst>
          </p:cNvPr>
          <p:cNvSpPr txBox="1"/>
          <p:nvPr/>
        </p:nvSpPr>
        <p:spPr>
          <a:xfrm>
            <a:off x="846572" y="779124"/>
            <a:ext cx="340186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Jembatan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31B2F-DF91-F040-A36A-B9B83394B3F8}"/>
              </a:ext>
            </a:extLst>
          </p:cNvPr>
          <p:cNvSpPr txBox="1"/>
          <p:nvPr/>
        </p:nvSpPr>
        <p:spPr>
          <a:xfrm>
            <a:off x="846576" y="4806588"/>
            <a:ext cx="34018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12B56-4C7E-234E-A7C2-F68E0ADBB7A6}"/>
              </a:ext>
            </a:extLst>
          </p:cNvPr>
          <p:cNvSpPr txBox="1"/>
          <p:nvPr/>
        </p:nvSpPr>
        <p:spPr>
          <a:xfrm>
            <a:off x="846576" y="5956431"/>
            <a:ext cx="34018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Khusus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D9AA4-424C-5044-A9C8-EE80ADADB37C}"/>
              </a:ext>
            </a:extLst>
          </p:cNvPr>
          <p:cNvSpPr txBox="1"/>
          <p:nvPr/>
        </p:nvSpPr>
        <p:spPr>
          <a:xfrm>
            <a:off x="4567481" y="178959"/>
            <a:ext cx="4951828" cy="19389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1. </a:t>
            </a:r>
            <a:r>
              <a:rPr lang="en-US" sz="2000" dirty="0" err="1">
                <a:latin typeface="Helvetica" pitchFamily="2" charset="0"/>
              </a:rPr>
              <a:t>Jembatan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baru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atau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setelah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dilakukan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rehabilitasi</a:t>
            </a:r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2. </a:t>
            </a:r>
            <a:r>
              <a:rPr lang="en-US" sz="2000" dirty="0" err="1">
                <a:latin typeface="Helvetica" pitchFamily="2" charset="0"/>
              </a:rPr>
              <a:t>Tujuan</a:t>
            </a:r>
            <a:r>
              <a:rPr lang="en-US" sz="2000" dirty="0">
                <a:latin typeface="Helvetica" pitchFamily="2" charset="0"/>
              </a:rPr>
              <a:t> : </a:t>
            </a:r>
            <a:r>
              <a:rPr lang="en-US" sz="2000" dirty="0" err="1">
                <a:latin typeface="Helvetica" pitchFamily="2" charset="0"/>
              </a:rPr>
              <a:t>mendaftarkan</a:t>
            </a:r>
            <a:r>
              <a:rPr lang="en-US" sz="2000" dirty="0">
                <a:latin typeface="Helvetica" pitchFamily="2" charset="0"/>
              </a:rPr>
              <a:t> data </a:t>
            </a:r>
            <a:r>
              <a:rPr lang="en-US" sz="2000" dirty="0" err="1">
                <a:latin typeface="Helvetica" pitchFamily="2" charset="0"/>
              </a:rPr>
              <a:t>jembatan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ke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pusat</a:t>
            </a:r>
            <a:r>
              <a:rPr lang="en-US" sz="2000" dirty="0">
                <a:latin typeface="Helvetica" pitchFamily="2" charset="0"/>
              </a:rPr>
              <a:t> data (data base)</a:t>
            </a:r>
          </a:p>
          <a:p>
            <a:r>
              <a:rPr lang="en-US" sz="2000" dirty="0">
                <a:latin typeface="Helvetica" pitchFamily="2" charset="0"/>
              </a:rPr>
              <a:t>3. Data: </a:t>
            </a:r>
            <a:r>
              <a:rPr lang="en-US" sz="2000" dirty="0" err="1">
                <a:latin typeface="Helvetica" pitchFamily="2" charset="0"/>
              </a:rPr>
              <a:t>administrasi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geometri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bahan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lokasi</a:t>
            </a:r>
            <a:r>
              <a:rPr lang="en-US" sz="2000" dirty="0">
                <a:latin typeface="Helvetica" pitchFamily="2" charset="0"/>
              </a:rPr>
              <a:t>, Panjang, </a:t>
            </a:r>
            <a:r>
              <a:rPr lang="en-US" sz="2000" dirty="0" err="1">
                <a:latin typeface="Helvetica" pitchFamily="2" charset="0"/>
              </a:rPr>
              <a:t>bentang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jenis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konstruksi</a:t>
            </a:r>
            <a:endParaRPr lang="en-US" sz="2000" dirty="0">
              <a:latin typeface="Helvetica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C4FB84-D7C6-9F4B-B7B6-876FFBE4C334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2354935" y="1341025"/>
            <a:ext cx="385142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6C0A3B-0D62-C148-8770-6D489B509F12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>
            <a:off x="1915119" y="2335660"/>
            <a:ext cx="1264778" cy="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79DCB5-CE9B-0D4A-85F7-396CEAEA9CE7}"/>
              </a:ext>
            </a:extLst>
          </p:cNvPr>
          <p:cNvCxnSpPr>
            <a:cxnSpLocks/>
            <a:endCxn id="7" idx="0"/>
          </p:cNvCxnSpPr>
          <p:nvPr/>
        </p:nvCxnSpPr>
        <p:spPr>
          <a:xfrm rot="5400000">
            <a:off x="1812909" y="4071984"/>
            <a:ext cx="1469204" cy="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3E7E72-9039-3E46-B13C-2D7AD03D321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2157254" y="5566175"/>
            <a:ext cx="78051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4CD504-CDA9-AB4B-A15B-BE49BD857B22}"/>
              </a:ext>
            </a:extLst>
          </p:cNvPr>
          <p:cNvSpPr txBox="1"/>
          <p:nvPr/>
        </p:nvSpPr>
        <p:spPr>
          <a:xfrm>
            <a:off x="4582471" y="2199585"/>
            <a:ext cx="4951828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1. </a:t>
            </a:r>
            <a:r>
              <a:rPr lang="en-US" dirty="0" err="1">
                <a:latin typeface="Helvetica" pitchFamily="2" charset="0"/>
              </a:rPr>
              <a:t>Setiap</a:t>
            </a:r>
            <a:r>
              <a:rPr lang="en-US" dirty="0">
                <a:latin typeface="Helvetica" pitchFamily="2" charset="0"/>
              </a:rPr>
              <a:t> 3 </a:t>
            </a:r>
            <a:r>
              <a:rPr lang="en-US" dirty="0" err="1">
                <a:latin typeface="Helvetica" pitchFamily="2" charset="0"/>
              </a:rPr>
              <a:t>s.d</a:t>
            </a:r>
            <a:r>
              <a:rPr lang="en-US" dirty="0">
                <a:latin typeface="Helvetica" pitchFamily="2" charset="0"/>
              </a:rPr>
              <a:t> 5 </a:t>
            </a:r>
            <a:r>
              <a:rPr lang="en-US" dirty="0" err="1">
                <a:latin typeface="Helvetica" pitchFamily="2" charset="0"/>
              </a:rPr>
              <a:t>Tahun</a:t>
            </a:r>
            <a:r>
              <a:rPr lang="en-US" dirty="0">
                <a:latin typeface="Helvetica" pitchFamily="2" charset="0"/>
              </a:rPr>
              <a:t> (</a:t>
            </a:r>
            <a:r>
              <a:rPr lang="en-US" dirty="0" err="1">
                <a:latin typeface="Helvetica" pitchFamily="2" charset="0"/>
              </a:rPr>
              <a:t>tergantung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kebutuhan</a:t>
            </a:r>
            <a:r>
              <a:rPr lang="en-US" dirty="0">
                <a:latin typeface="Helvetica" pitchFamily="2" charset="0"/>
              </a:rPr>
              <a:t>)</a:t>
            </a:r>
          </a:p>
          <a:p>
            <a:r>
              <a:rPr lang="en-US" dirty="0">
                <a:latin typeface="Helvetica" pitchFamily="2" charset="0"/>
              </a:rPr>
              <a:t>2. </a:t>
            </a:r>
            <a:r>
              <a:rPr lang="en-US" dirty="0" err="1">
                <a:latin typeface="Helvetica" pitchFamily="2" charset="0"/>
              </a:rPr>
              <a:t>Tujuan</a:t>
            </a:r>
            <a:r>
              <a:rPr lang="en-US" dirty="0">
                <a:latin typeface="Helvetica" pitchFamily="2" charset="0"/>
              </a:rPr>
              <a:t> : </a:t>
            </a:r>
            <a:r>
              <a:rPr lang="en-US" dirty="0" err="1">
                <a:latin typeface="Helvetica" pitchFamily="2" charset="0"/>
              </a:rPr>
              <a:t>mengetahui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kondisi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jembatan</a:t>
            </a:r>
            <a:r>
              <a:rPr lang="en-US" dirty="0">
                <a:latin typeface="Helvetica" pitchFamily="2" charset="0"/>
              </a:rPr>
              <a:t> – </a:t>
            </a:r>
            <a:r>
              <a:rPr lang="en-US" dirty="0" err="1">
                <a:latin typeface="Helvetica" pitchFamily="2" charset="0"/>
              </a:rPr>
              <a:t>untuk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mempersiapkan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strategi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penanganan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jembatan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membuat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urutan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prioritas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3. Data: </a:t>
            </a:r>
            <a:r>
              <a:rPr lang="en-US" dirty="0" err="1">
                <a:latin typeface="Helvetica" pitchFamily="2" charset="0"/>
              </a:rPr>
              <a:t>kerusakan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elemen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kelompok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elemen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komponen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utama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jembatan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8EEE5-AC80-A541-B075-D45143E14DAC}"/>
              </a:ext>
            </a:extLst>
          </p:cNvPr>
          <p:cNvSpPr txBox="1"/>
          <p:nvPr/>
        </p:nvSpPr>
        <p:spPr>
          <a:xfrm>
            <a:off x="4579705" y="4300038"/>
            <a:ext cx="4951828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1. </a:t>
            </a:r>
            <a:r>
              <a:rPr lang="en-US" dirty="0" err="1">
                <a:latin typeface="Helvetica" pitchFamily="2" charset="0"/>
              </a:rPr>
              <a:t>Pemeriksaan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rutin</a:t>
            </a:r>
            <a:r>
              <a:rPr lang="en-US" dirty="0">
                <a:latin typeface="Helvetica" pitchFamily="2" charset="0"/>
              </a:rPr>
              <a:t> (</a:t>
            </a:r>
            <a:r>
              <a:rPr lang="en-US" dirty="0" err="1">
                <a:latin typeface="Helvetica" pitchFamily="2" charset="0"/>
              </a:rPr>
              <a:t>setiap</a:t>
            </a:r>
            <a:r>
              <a:rPr lang="en-US" dirty="0">
                <a:latin typeface="Helvetica" pitchFamily="2" charset="0"/>
              </a:rPr>
              <a:t> 1 – 1,5 </a:t>
            </a:r>
            <a:r>
              <a:rPr lang="en-US" dirty="0" err="1">
                <a:latin typeface="Helvetica" pitchFamily="2" charset="0"/>
              </a:rPr>
              <a:t>tahun</a:t>
            </a:r>
            <a:r>
              <a:rPr lang="en-US" dirty="0">
                <a:latin typeface="Helvetica" pitchFamily="2" charset="0"/>
              </a:rPr>
              <a:t>)</a:t>
            </a:r>
          </a:p>
          <a:p>
            <a:r>
              <a:rPr lang="en-US" dirty="0">
                <a:latin typeface="Helvetica" pitchFamily="2" charset="0"/>
              </a:rPr>
              <a:t>2. </a:t>
            </a:r>
            <a:r>
              <a:rPr lang="en-US" dirty="0" err="1">
                <a:latin typeface="Helvetica" pitchFamily="2" charset="0"/>
              </a:rPr>
              <a:t>tujuan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dirty="0" err="1">
                <a:latin typeface="Helvetica" pitchFamily="2" charset="0"/>
              </a:rPr>
              <a:t>memeriksa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hasil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pemeliharaan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rutin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menentukan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tindakan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darurat</a:t>
            </a:r>
            <a:r>
              <a:rPr lang="en-US" dirty="0">
                <a:latin typeface="Helvetica" pitchFamily="2" charset="0"/>
              </a:rPr>
              <a:t> agar </a:t>
            </a:r>
            <a:r>
              <a:rPr lang="en-US" dirty="0" err="1">
                <a:latin typeface="Helvetica" pitchFamily="2" charset="0"/>
              </a:rPr>
              <a:t>jembatan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layak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aman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3. data: </a:t>
            </a:r>
            <a:r>
              <a:rPr lang="en-US" dirty="0" err="1">
                <a:latin typeface="Helvetica" pitchFamily="2" charset="0"/>
              </a:rPr>
              <a:t>hasil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pemeriksaan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rutin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C8C90F-703E-8A43-8660-FC54DE0C42D5}"/>
              </a:ext>
            </a:extLst>
          </p:cNvPr>
          <p:cNvSpPr txBox="1"/>
          <p:nvPr/>
        </p:nvSpPr>
        <p:spPr>
          <a:xfrm>
            <a:off x="4582471" y="5863597"/>
            <a:ext cx="4951828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1. </a:t>
            </a:r>
            <a:r>
              <a:rPr lang="en-US" dirty="0" err="1">
                <a:latin typeface="Helvetica" pitchFamily="2" charset="0"/>
              </a:rPr>
              <a:t>Pemeriksaan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khusus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2. </a:t>
            </a:r>
            <a:r>
              <a:rPr lang="en-US" dirty="0" err="1">
                <a:latin typeface="Helvetica" pitchFamily="2" charset="0"/>
              </a:rPr>
              <a:t>tujuan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dirty="0" err="1">
                <a:latin typeface="Helvetica" pitchFamily="2" charset="0"/>
              </a:rPr>
              <a:t>melengkapi</a:t>
            </a:r>
            <a:r>
              <a:rPr lang="en-US" dirty="0">
                <a:latin typeface="Helvetica" pitchFamily="2" charset="0"/>
              </a:rPr>
              <a:t> data </a:t>
            </a:r>
            <a:r>
              <a:rPr lang="en-US" dirty="0" err="1">
                <a:latin typeface="Helvetica" pitchFamily="2" charset="0"/>
              </a:rPr>
              <a:t>pemeriksaan</a:t>
            </a:r>
            <a:r>
              <a:rPr lang="en-US" dirty="0">
                <a:latin typeface="Helvetica" pitchFamily="2" charset="0"/>
              </a:rPr>
              <a:t> detail</a:t>
            </a:r>
          </a:p>
          <a:p>
            <a:r>
              <a:rPr lang="en-US" dirty="0">
                <a:latin typeface="Helvetica" pitchFamily="2" charset="0"/>
              </a:rPr>
              <a:t>3. </a:t>
            </a:r>
            <a:r>
              <a:rPr lang="en-US" dirty="0" err="1">
                <a:latin typeface="Helvetica" pitchFamily="2" charset="0"/>
              </a:rPr>
              <a:t>Penelitian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lebih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lanjut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94DCB4-35C0-7C4B-B57E-83D8E6B721D5}"/>
              </a:ext>
            </a:extLst>
          </p:cNvPr>
          <p:cNvCxnSpPr>
            <a:cxnSpLocks/>
          </p:cNvCxnSpPr>
          <p:nvPr/>
        </p:nvCxnSpPr>
        <p:spPr>
          <a:xfrm>
            <a:off x="4270215" y="1533598"/>
            <a:ext cx="267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6D44EC-9A16-C740-AC6C-7458DFE1C03B}"/>
              </a:ext>
            </a:extLst>
          </p:cNvPr>
          <p:cNvCxnSpPr>
            <a:cxnSpLocks/>
          </p:cNvCxnSpPr>
          <p:nvPr/>
        </p:nvCxnSpPr>
        <p:spPr>
          <a:xfrm>
            <a:off x="4270215" y="3157504"/>
            <a:ext cx="267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842509-63DF-A441-AEFC-F488551500E0}"/>
              </a:ext>
            </a:extLst>
          </p:cNvPr>
          <p:cNvCxnSpPr>
            <a:cxnSpLocks/>
          </p:cNvCxnSpPr>
          <p:nvPr/>
        </p:nvCxnSpPr>
        <p:spPr>
          <a:xfrm>
            <a:off x="4270215" y="4991254"/>
            <a:ext cx="267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7DA5E6-2942-C14C-8C84-577A4B187281}"/>
              </a:ext>
            </a:extLst>
          </p:cNvPr>
          <p:cNvCxnSpPr>
            <a:cxnSpLocks/>
          </p:cNvCxnSpPr>
          <p:nvPr/>
        </p:nvCxnSpPr>
        <p:spPr>
          <a:xfrm>
            <a:off x="4285205" y="6151301"/>
            <a:ext cx="267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5A31C7F-868C-D24D-AECC-694974278928}"/>
              </a:ext>
            </a:extLst>
          </p:cNvPr>
          <p:cNvSpPr txBox="1"/>
          <p:nvPr/>
        </p:nvSpPr>
        <p:spPr>
          <a:xfrm>
            <a:off x="846571" y="2968052"/>
            <a:ext cx="34018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Detil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3AC0E-191F-EE4D-9E31-6122AB8D65EA}"/>
              </a:ext>
            </a:extLst>
          </p:cNvPr>
          <p:cNvSpPr txBox="1"/>
          <p:nvPr/>
        </p:nvSpPr>
        <p:spPr>
          <a:xfrm>
            <a:off x="831581" y="1348932"/>
            <a:ext cx="34018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Inventarisasi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AFDB854-0A58-9245-8BC3-046C12C4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9" y="2039287"/>
            <a:ext cx="8455742" cy="3276600"/>
          </a:xfrm>
          <a:prstGeom prst="rect">
            <a:avLst/>
          </a:prstGeom>
          <a:ln w="571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9BCB5632-952C-6748-9350-39A4DDE472D8}"/>
              </a:ext>
            </a:extLst>
          </p:cNvPr>
          <p:cNvSpPr txBox="1">
            <a:spLocks/>
          </p:cNvSpPr>
          <p:nvPr/>
        </p:nvSpPr>
        <p:spPr>
          <a:xfrm>
            <a:off x="2473373" y="717170"/>
            <a:ext cx="5926099" cy="6794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</a:rPr>
              <a:t>KRITERIA PENILAIAN KONDISI JEMBATAN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0B5BA-113A-724A-8A1B-E5B777952D08}"/>
              </a:ext>
            </a:extLst>
          </p:cNvPr>
          <p:cNvSpPr/>
          <p:nvPr/>
        </p:nvSpPr>
        <p:spPr>
          <a:xfrm>
            <a:off x="8399472" y="735360"/>
            <a:ext cx="781399" cy="6612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574B5-55AB-5946-AD5E-F2D133CA646C}"/>
              </a:ext>
            </a:extLst>
          </p:cNvPr>
          <p:cNvSpPr txBox="1"/>
          <p:nvPr/>
        </p:nvSpPr>
        <p:spPr>
          <a:xfrm>
            <a:off x="2864073" y="183194"/>
            <a:ext cx="592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II. JENIS PEMERIKSAAN JEMBATAN</a:t>
            </a:r>
          </a:p>
        </p:txBody>
      </p:sp>
    </p:spTree>
    <p:extLst>
      <p:ext uri="{BB962C8B-B14F-4D97-AF65-F5344CB8AC3E}">
        <p14:creationId xmlns:p14="http://schemas.microsoft.com/office/powerpoint/2010/main" val="315732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CEAF18-8531-9E4C-85D7-5A27C242E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05338"/>
              </p:ext>
            </p:extLst>
          </p:nvPr>
        </p:nvGraphicFramePr>
        <p:xfrm>
          <a:off x="1232911" y="1125685"/>
          <a:ext cx="7440177" cy="525434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932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8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Keterangan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Kerusakan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Elemen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Jembatan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Secara</a:t>
                      </a:r>
                      <a:r>
                        <a:rPr lang="en-US" sz="1600" baseline="0" dirty="0">
                          <a:effectLst/>
                        </a:rPr>
                        <a:t> Visual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Rating Visual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Program </a:t>
                      </a:r>
                      <a:r>
                        <a:rPr lang="en-US" sz="1600" dirty="0" err="1">
                          <a:effectLst/>
                        </a:rPr>
                        <a:t>Penanganan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8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effectLst/>
                        </a:rPr>
                        <a:t>Elemen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dalam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kondisi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baik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tanpa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mengalami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kerusakan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Penanganan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Rutin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8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Elemen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mengalami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kerusakan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ringan</a:t>
                      </a:r>
                      <a:r>
                        <a:rPr lang="en-US" sz="1600" baseline="0" dirty="0">
                          <a:effectLst/>
                        </a:rPr>
                        <a:t> yang </a:t>
                      </a:r>
                      <a:r>
                        <a:rPr lang="en-US" sz="1600" baseline="0" dirty="0" err="1">
                          <a:effectLst/>
                        </a:rPr>
                        <a:t>memerlukan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penanganan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berkala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ringan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Penanganan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Berkala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Ringan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976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Elemen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mengalami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kerusakan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sedang</a:t>
                      </a:r>
                      <a:r>
                        <a:rPr lang="en-US" sz="1600" dirty="0">
                          <a:effectLst/>
                        </a:rPr>
                        <a:t> yang </a:t>
                      </a:r>
                      <a:r>
                        <a:rPr lang="en-US" sz="1600" dirty="0" err="1">
                          <a:effectLst/>
                        </a:rPr>
                        <a:t>perlu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ditangani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secara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berkala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Penanganan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Berkala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77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Elemen</a:t>
                      </a:r>
                      <a:r>
                        <a:rPr lang="en-US" sz="1600" dirty="0">
                          <a:effectLst/>
                        </a:rPr>
                        <a:t> yang </a:t>
                      </a:r>
                      <a:r>
                        <a:rPr lang="en-US" sz="1600" dirty="0" err="1">
                          <a:effectLst/>
                        </a:rPr>
                        <a:t>mengalami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kerusakan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cukup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berat</a:t>
                      </a:r>
                      <a:r>
                        <a:rPr lang="en-US" sz="1600" dirty="0">
                          <a:effectLst/>
                        </a:rPr>
                        <a:t> yang </a:t>
                      </a:r>
                      <a:r>
                        <a:rPr lang="en-US" sz="1600" dirty="0" err="1">
                          <a:effectLst/>
                        </a:rPr>
                        <a:t>perlu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pemeriksaan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dan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perhatian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khusus</a:t>
                      </a:r>
                      <a:r>
                        <a:rPr lang="en-US" sz="1600" baseline="0" dirty="0">
                          <a:effectLst/>
                        </a:rPr>
                        <a:t>, yang </a:t>
                      </a:r>
                      <a:r>
                        <a:rPr lang="en-US" sz="1600" baseline="0" dirty="0" err="1">
                          <a:effectLst/>
                        </a:rPr>
                        <a:t>perlu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ditangani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secepatnya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kurang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</a:rPr>
                        <a:t>lebih</a:t>
                      </a:r>
                      <a:r>
                        <a:rPr lang="en-US" sz="1600" baseline="0" dirty="0">
                          <a:effectLst/>
                        </a:rPr>
                        <a:t> 12 </a:t>
                      </a:r>
                      <a:r>
                        <a:rPr lang="en-US" sz="1600" baseline="0" dirty="0" err="1">
                          <a:effectLst/>
                        </a:rPr>
                        <a:t>bulan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Rehabilitasi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3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Elemen</a:t>
                      </a:r>
                      <a:r>
                        <a:rPr lang="en-US" sz="1600" dirty="0">
                          <a:effectLst/>
                        </a:rPr>
                        <a:t> yang </a:t>
                      </a:r>
                      <a:r>
                        <a:rPr lang="en-US" sz="1600" dirty="0" err="1">
                          <a:effectLst/>
                        </a:rPr>
                        <a:t>mengalami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kerusakan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berat</a:t>
                      </a:r>
                      <a:r>
                        <a:rPr lang="en-US" sz="1600" dirty="0">
                          <a:effectLst/>
                        </a:rPr>
                        <a:t> yang </a:t>
                      </a:r>
                      <a:r>
                        <a:rPr lang="en-US" sz="1600" dirty="0" err="1">
                          <a:effectLst/>
                        </a:rPr>
                        <a:t>perlu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secepatnya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dilakukan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penggantian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Penggantian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74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 err="1">
                          <a:effectLst/>
                        </a:rPr>
                        <a:t>Elemen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mengalami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kegagalan</a:t>
                      </a:r>
                      <a:r>
                        <a:rPr lang="en-US" sz="1600" kern="1200" dirty="0">
                          <a:effectLst/>
                        </a:rPr>
                        <a:t>/</a:t>
                      </a:r>
                      <a:r>
                        <a:rPr lang="en-US" sz="1600" kern="1200" dirty="0" err="1">
                          <a:effectLst/>
                        </a:rPr>
                        <a:t>keruntuhan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 err="1">
                          <a:effectLst/>
                        </a:rPr>
                        <a:t>Penggantian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4238307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69959575-1165-6649-949B-D88C820D0F04}"/>
              </a:ext>
            </a:extLst>
          </p:cNvPr>
          <p:cNvSpPr txBox="1">
            <a:spLocks/>
          </p:cNvSpPr>
          <p:nvPr/>
        </p:nvSpPr>
        <p:spPr>
          <a:xfrm>
            <a:off x="103241" y="375628"/>
            <a:ext cx="7714708" cy="6794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</a:rPr>
              <a:t>KRITERIA PENILAIAN KONDISI ELEMEN JEMBATAN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AF4E8-BF10-524C-ADA7-F93FE67B78E0}"/>
              </a:ext>
            </a:extLst>
          </p:cNvPr>
          <p:cNvSpPr/>
          <p:nvPr/>
        </p:nvSpPr>
        <p:spPr>
          <a:xfrm>
            <a:off x="7891689" y="203316"/>
            <a:ext cx="781399" cy="6612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B1BD5-C2DA-7B42-B79A-CE7E8877EB81}"/>
              </a:ext>
            </a:extLst>
          </p:cNvPr>
          <p:cNvSpPr txBox="1"/>
          <p:nvPr/>
        </p:nvSpPr>
        <p:spPr>
          <a:xfrm>
            <a:off x="2278505" y="141801"/>
            <a:ext cx="9012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III. JENIS PEMERIKSAAN JEMBATAN</a:t>
            </a:r>
          </a:p>
        </p:txBody>
      </p:sp>
    </p:spTree>
    <p:extLst>
      <p:ext uri="{BB962C8B-B14F-4D97-AF65-F5344CB8AC3E}">
        <p14:creationId xmlns:p14="http://schemas.microsoft.com/office/powerpoint/2010/main" val="231674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8F6D5-609C-2B4F-842A-A0850FAD7452}"/>
              </a:ext>
            </a:extLst>
          </p:cNvPr>
          <p:cNvSpPr/>
          <p:nvPr/>
        </p:nvSpPr>
        <p:spPr>
          <a:xfrm>
            <a:off x="225083" y="968325"/>
            <a:ext cx="9453489" cy="57818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EF014-EEF5-9649-B213-A7898658F2B2}"/>
              </a:ext>
            </a:extLst>
          </p:cNvPr>
          <p:cNvSpPr txBox="1"/>
          <p:nvPr/>
        </p:nvSpPr>
        <p:spPr>
          <a:xfrm>
            <a:off x="1233438" y="154744"/>
            <a:ext cx="742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Light" panose="020B0403020202020204" pitchFamily="34" charset="0"/>
              </a:rPr>
              <a:t>STRATEGI PEMERIKSAAN JEMBATAN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575BEE-6E52-E84B-A577-481D88DA5042}"/>
              </a:ext>
            </a:extLst>
          </p:cNvPr>
          <p:cNvSpPr/>
          <p:nvPr/>
        </p:nvSpPr>
        <p:spPr>
          <a:xfrm>
            <a:off x="225083" y="154744"/>
            <a:ext cx="154275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B1C1F-43E6-624E-848F-588BCB28BDA1}"/>
              </a:ext>
            </a:extLst>
          </p:cNvPr>
          <p:cNvSpPr/>
          <p:nvPr/>
        </p:nvSpPr>
        <p:spPr>
          <a:xfrm>
            <a:off x="8102990" y="154744"/>
            <a:ext cx="157558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A79AD-C0CC-624F-90FB-11C3ACE868D2}"/>
              </a:ext>
            </a:extLst>
          </p:cNvPr>
          <p:cNvSpPr txBox="1"/>
          <p:nvPr/>
        </p:nvSpPr>
        <p:spPr>
          <a:xfrm>
            <a:off x="2546507" y="968325"/>
            <a:ext cx="468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Light" panose="020B0403020202020204" pitchFamily="34" charset="0"/>
              </a:rPr>
              <a:t>PEMERIKSAAN JEMBATAN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2F17D-6C05-394C-AE41-B42A172AFE27}"/>
              </a:ext>
            </a:extLst>
          </p:cNvPr>
          <p:cNvSpPr txBox="1"/>
          <p:nvPr/>
        </p:nvSpPr>
        <p:spPr>
          <a:xfrm>
            <a:off x="850202" y="1343996"/>
            <a:ext cx="1843122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Pembangunan/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Besar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E0464-AA29-2D42-A709-C3477E256E98}"/>
              </a:ext>
            </a:extLst>
          </p:cNvPr>
          <p:cNvSpPr txBox="1"/>
          <p:nvPr/>
        </p:nvSpPr>
        <p:spPr>
          <a:xfrm>
            <a:off x="2960611" y="1517822"/>
            <a:ext cx="1843122" cy="584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Helvetica" pitchFamily="2" charset="0"/>
              </a:rPr>
              <a:t>Setiap</a:t>
            </a:r>
            <a:endParaRPr lang="en-US" sz="16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1,0– 1,5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</a:rPr>
              <a:t>Tahun</a:t>
            </a:r>
            <a:endParaRPr lang="en-US" sz="16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6749F-DEB6-4F43-B377-8C82DDB5CBB3}"/>
              </a:ext>
            </a:extLst>
          </p:cNvPr>
          <p:cNvSpPr txBox="1"/>
          <p:nvPr/>
        </p:nvSpPr>
        <p:spPr>
          <a:xfrm>
            <a:off x="5071020" y="1500256"/>
            <a:ext cx="1843122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Setiap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3,0– 5,0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Tahun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47CB2-6494-8944-9FB0-543FB3671E5D}"/>
              </a:ext>
            </a:extLst>
          </p:cNvPr>
          <p:cNvSpPr txBox="1"/>
          <p:nvPr/>
        </p:nvSpPr>
        <p:spPr>
          <a:xfrm>
            <a:off x="7181429" y="1500255"/>
            <a:ext cx="1843122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Bila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Diperlukan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2AAB5-90C1-0341-A990-C2394F0E32CB}"/>
              </a:ext>
            </a:extLst>
          </p:cNvPr>
          <p:cNvSpPr txBox="1"/>
          <p:nvPr/>
        </p:nvSpPr>
        <p:spPr>
          <a:xfrm>
            <a:off x="884606" y="2650007"/>
            <a:ext cx="18431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INVENTARISASI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E65E7-7AFF-2241-87F7-476C1953816C}"/>
              </a:ext>
            </a:extLst>
          </p:cNvPr>
          <p:cNvSpPr txBox="1"/>
          <p:nvPr/>
        </p:nvSpPr>
        <p:spPr>
          <a:xfrm>
            <a:off x="2960611" y="2656726"/>
            <a:ext cx="18431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RUTIN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30CD8-1A45-3A41-8A3B-85022782382C}"/>
              </a:ext>
            </a:extLst>
          </p:cNvPr>
          <p:cNvSpPr txBox="1"/>
          <p:nvPr/>
        </p:nvSpPr>
        <p:spPr>
          <a:xfrm>
            <a:off x="5071020" y="2656726"/>
            <a:ext cx="18431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DETAIL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CBAA5-DCD4-6A41-B3F4-F74D7043094D}"/>
              </a:ext>
            </a:extLst>
          </p:cNvPr>
          <p:cNvSpPr txBox="1"/>
          <p:nvPr/>
        </p:nvSpPr>
        <p:spPr>
          <a:xfrm>
            <a:off x="7181429" y="2539811"/>
            <a:ext cx="18431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KHUSUS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9AF928-72DF-C849-A3F4-D5EEE01E72D8}"/>
              </a:ext>
            </a:extLst>
          </p:cNvPr>
          <p:cNvSpPr txBox="1"/>
          <p:nvPr/>
        </p:nvSpPr>
        <p:spPr>
          <a:xfrm>
            <a:off x="884606" y="3043514"/>
            <a:ext cx="184312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Data 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dasar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administrasi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F63738-709E-DA42-B71B-1539E30B878B}"/>
              </a:ext>
            </a:extLst>
          </p:cNvPr>
          <p:cNvSpPr txBox="1"/>
          <p:nvPr/>
        </p:nvSpPr>
        <p:spPr>
          <a:xfrm>
            <a:off x="2960611" y="3050233"/>
            <a:ext cx="184312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Memastikan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Kondisi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Jembatan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72ADE-593F-AE44-BCAD-6496F88A2843}"/>
              </a:ext>
            </a:extLst>
          </p:cNvPr>
          <p:cNvSpPr txBox="1"/>
          <p:nvPr/>
        </p:nvSpPr>
        <p:spPr>
          <a:xfrm>
            <a:off x="5071020" y="3050233"/>
            <a:ext cx="184312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Penilaian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Kondisi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Jembatan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 (Visual)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B4C22B-6555-B248-BBAC-BA11CF22022B}"/>
              </a:ext>
            </a:extLst>
          </p:cNvPr>
          <p:cNvSpPr txBox="1"/>
          <p:nvPr/>
        </p:nvSpPr>
        <p:spPr>
          <a:xfrm>
            <a:off x="7181429" y="3043514"/>
            <a:ext cx="184312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Analisa 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Kinerja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Jembatan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alat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9BC68F-E9D8-AB4A-84E2-EDE7FF1CB961}"/>
              </a:ext>
            </a:extLst>
          </p:cNvPr>
          <p:cNvSpPr txBox="1"/>
          <p:nvPr/>
        </p:nvSpPr>
        <p:spPr>
          <a:xfrm>
            <a:off x="938744" y="4146644"/>
            <a:ext cx="1843122" cy="120032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Panitia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Penerima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Jembatan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5EE42B-9183-4A4A-80A5-0D6DC6B5EDD6}"/>
              </a:ext>
            </a:extLst>
          </p:cNvPr>
          <p:cNvSpPr txBox="1"/>
          <p:nvPr/>
        </p:nvSpPr>
        <p:spPr>
          <a:xfrm>
            <a:off x="3014749" y="4335461"/>
            <a:ext cx="1843122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Inspektur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Jembatan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CA613-4B59-4044-9CF1-31B57649C6E5}"/>
              </a:ext>
            </a:extLst>
          </p:cNvPr>
          <p:cNvSpPr txBox="1"/>
          <p:nvPr/>
        </p:nvSpPr>
        <p:spPr>
          <a:xfrm>
            <a:off x="7235567" y="4338882"/>
            <a:ext cx="1843122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Helvetica" pitchFamily="2" charset="0"/>
              </a:rPr>
              <a:t>Specialist Engineering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03D05A-E69E-464B-87AE-56CDA5C48C53}"/>
              </a:ext>
            </a:extLst>
          </p:cNvPr>
          <p:cNvSpPr txBox="1"/>
          <p:nvPr/>
        </p:nvSpPr>
        <p:spPr>
          <a:xfrm>
            <a:off x="5090754" y="4320430"/>
            <a:ext cx="1843122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Inspektur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Jembatan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473833-B573-074C-B2C2-E0E94F70D4B6}"/>
              </a:ext>
            </a:extLst>
          </p:cNvPr>
          <p:cNvCxnSpPr/>
          <p:nvPr/>
        </p:nvCxnSpPr>
        <p:spPr>
          <a:xfrm>
            <a:off x="1772530" y="2219751"/>
            <a:ext cx="0" cy="369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5B72863-7E6B-AD45-886F-4BBAA2D66AF3}"/>
              </a:ext>
            </a:extLst>
          </p:cNvPr>
          <p:cNvCxnSpPr/>
          <p:nvPr/>
        </p:nvCxnSpPr>
        <p:spPr>
          <a:xfrm>
            <a:off x="3908474" y="2219751"/>
            <a:ext cx="0" cy="369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9E09EB8-D0DD-FD47-8718-40B38366022B}"/>
              </a:ext>
            </a:extLst>
          </p:cNvPr>
          <p:cNvCxnSpPr/>
          <p:nvPr/>
        </p:nvCxnSpPr>
        <p:spPr>
          <a:xfrm>
            <a:off x="6002215" y="2191615"/>
            <a:ext cx="0" cy="369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132C53-24CB-2143-91BF-DC4E070BA06B}"/>
              </a:ext>
            </a:extLst>
          </p:cNvPr>
          <p:cNvCxnSpPr/>
          <p:nvPr/>
        </p:nvCxnSpPr>
        <p:spPr>
          <a:xfrm>
            <a:off x="8145194" y="2142343"/>
            <a:ext cx="0" cy="369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B39247D-1622-F346-B84A-7B764007B854}"/>
              </a:ext>
            </a:extLst>
          </p:cNvPr>
          <p:cNvCxnSpPr/>
          <p:nvPr/>
        </p:nvCxnSpPr>
        <p:spPr>
          <a:xfrm>
            <a:off x="1767841" y="3750222"/>
            <a:ext cx="0" cy="369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77941A4-583F-1A4B-B3AD-A079FCF1DEFE}"/>
              </a:ext>
            </a:extLst>
          </p:cNvPr>
          <p:cNvCxnSpPr/>
          <p:nvPr/>
        </p:nvCxnSpPr>
        <p:spPr>
          <a:xfrm>
            <a:off x="3903785" y="3750222"/>
            <a:ext cx="0" cy="369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324F060-B7A5-EB4D-8FC3-966DC60DDFB6}"/>
              </a:ext>
            </a:extLst>
          </p:cNvPr>
          <p:cNvCxnSpPr/>
          <p:nvPr/>
        </p:nvCxnSpPr>
        <p:spPr>
          <a:xfrm>
            <a:off x="5997526" y="3722086"/>
            <a:ext cx="0" cy="369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4F4B152-5ED0-7542-8063-7D5C85647E2A}"/>
              </a:ext>
            </a:extLst>
          </p:cNvPr>
          <p:cNvCxnSpPr/>
          <p:nvPr/>
        </p:nvCxnSpPr>
        <p:spPr>
          <a:xfrm>
            <a:off x="8140505" y="3747764"/>
            <a:ext cx="0" cy="369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176132B-FEF6-604C-8F71-D77B14985BBA}"/>
              </a:ext>
            </a:extLst>
          </p:cNvPr>
          <p:cNvSpPr txBox="1"/>
          <p:nvPr/>
        </p:nvSpPr>
        <p:spPr>
          <a:xfrm>
            <a:off x="938744" y="6117154"/>
            <a:ext cx="81399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Light" panose="020B0403020202020204" pitchFamily="34" charset="0"/>
              </a:rPr>
              <a:t>DATA BASE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275443-6DB0-0443-9E4D-21E8FE60D48B}"/>
              </a:ext>
            </a:extLst>
          </p:cNvPr>
          <p:cNvCxnSpPr>
            <a:cxnSpLocks/>
          </p:cNvCxnSpPr>
          <p:nvPr/>
        </p:nvCxnSpPr>
        <p:spPr>
          <a:xfrm>
            <a:off x="1892788" y="5539811"/>
            <a:ext cx="63564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8130A04-6DB5-FC48-8C93-F8BB5C4D2B04}"/>
              </a:ext>
            </a:extLst>
          </p:cNvPr>
          <p:cNvCxnSpPr/>
          <p:nvPr/>
        </p:nvCxnSpPr>
        <p:spPr>
          <a:xfrm flipV="1">
            <a:off x="1892788" y="5244390"/>
            <a:ext cx="0" cy="2954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8C08D5-893A-5247-AE17-67A6E340A49F}"/>
              </a:ext>
            </a:extLst>
          </p:cNvPr>
          <p:cNvCxnSpPr/>
          <p:nvPr/>
        </p:nvCxnSpPr>
        <p:spPr>
          <a:xfrm flipV="1">
            <a:off x="4014365" y="5220944"/>
            <a:ext cx="0" cy="2954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A9B94AD-F3A7-C74A-A0F6-C8A190435FF7}"/>
              </a:ext>
            </a:extLst>
          </p:cNvPr>
          <p:cNvCxnSpPr/>
          <p:nvPr/>
        </p:nvCxnSpPr>
        <p:spPr>
          <a:xfrm flipV="1">
            <a:off x="6110495" y="5235011"/>
            <a:ext cx="0" cy="2954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DC89BAE-1CF4-B341-A384-A9BD07D0231F}"/>
              </a:ext>
            </a:extLst>
          </p:cNvPr>
          <p:cNvCxnSpPr/>
          <p:nvPr/>
        </p:nvCxnSpPr>
        <p:spPr>
          <a:xfrm flipV="1">
            <a:off x="8230284" y="5244389"/>
            <a:ext cx="0" cy="2954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3C242C6-509E-B24B-AFE6-58B5AE209D51}"/>
              </a:ext>
            </a:extLst>
          </p:cNvPr>
          <p:cNvCxnSpPr/>
          <p:nvPr/>
        </p:nvCxnSpPr>
        <p:spPr>
          <a:xfrm>
            <a:off x="5036535" y="5547447"/>
            <a:ext cx="0" cy="369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90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E2E358-9244-EE4D-B13C-EFA18470A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513728"/>
              </p:ext>
            </p:extLst>
          </p:nvPr>
        </p:nvGraphicFramePr>
        <p:xfrm>
          <a:off x="650826" y="862741"/>
          <a:ext cx="8604348" cy="538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43">
                  <a:extLst>
                    <a:ext uri="{9D8B030D-6E8A-4147-A177-3AD203B41FA5}">
                      <a16:colId xmlns:a16="http://schemas.microsoft.com/office/drawing/2014/main" val="178422907"/>
                    </a:ext>
                  </a:extLst>
                </a:gridCol>
                <a:gridCol w="5655213">
                  <a:extLst>
                    <a:ext uri="{9D8B030D-6E8A-4147-A177-3AD203B41FA5}">
                      <a16:colId xmlns:a16="http://schemas.microsoft.com/office/drawing/2014/main" val="2116542318"/>
                    </a:ext>
                  </a:extLst>
                </a:gridCol>
                <a:gridCol w="2180492">
                  <a:extLst>
                    <a:ext uri="{9D8B030D-6E8A-4147-A177-3AD203B41FA5}">
                      <a16:colId xmlns:a16="http://schemas.microsoft.com/office/drawing/2014/main" val="2094430935"/>
                    </a:ext>
                  </a:extLst>
                </a:gridCol>
              </a:tblGrid>
              <a:tr h="530796">
                <a:tc>
                  <a:txBody>
                    <a:bodyPr/>
                    <a:lstStyle/>
                    <a:p>
                      <a:r>
                        <a:rPr lang="en-US" sz="1400" dirty="0"/>
                        <a:t>NILAI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KRITERIA KONDISI JEMBATAN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USULAN PENANGANAN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53244"/>
                  </a:ext>
                </a:extLst>
              </a:tr>
              <a:tr h="5237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Jembatan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dalam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keadaan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baru</a:t>
                      </a:r>
                      <a:r>
                        <a:rPr lang="en-US" sz="1400" b="1" dirty="0"/>
                        <a:t>, </a:t>
                      </a:r>
                      <a:r>
                        <a:rPr lang="en-US" sz="1400" b="1" dirty="0" err="1"/>
                        <a:t>tanpa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kerusakan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cukup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jelas</a:t>
                      </a:r>
                      <a:r>
                        <a:rPr lang="en-US" sz="1400" b="1" dirty="0"/>
                        <a:t>, </a:t>
                      </a:r>
                      <a:r>
                        <a:rPr lang="en-US" sz="1400" b="1" dirty="0" err="1"/>
                        <a:t>elemen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jembatan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berada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dalam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kondisi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baik</a:t>
                      </a:r>
                      <a:r>
                        <a:rPr lang="en-US" sz="14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Rutin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943838"/>
                  </a:ext>
                </a:extLst>
              </a:tr>
              <a:tr h="7490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Kerusakan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sedikit</a:t>
                      </a:r>
                      <a:r>
                        <a:rPr lang="en-US" sz="1400" b="1" dirty="0"/>
                        <a:t> (</a:t>
                      </a:r>
                      <a:r>
                        <a:rPr lang="en-US" sz="1400" b="1" dirty="0" err="1"/>
                        <a:t>kerusakan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dapat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diperbaiki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melalui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pemeliharaan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rutin</a:t>
                      </a:r>
                      <a:r>
                        <a:rPr lang="en-US" sz="1400" b="1" dirty="0"/>
                        <a:t>, </a:t>
                      </a:r>
                      <a:r>
                        <a:rPr lang="en-US" sz="1400" b="1" dirty="0" err="1"/>
                        <a:t>dan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tidak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bendampak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pada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keamanan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atau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fungsi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jembatan</a:t>
                      </a:r>
                      <a:r>
                        <a:rPr lang="en-US" sz="1400" b="1" dirty="0"/>
                        <a:t>).</a:t>
                      </a:r>
                    </a:p>
                    <a:p>
                      <a:r>
                        <a:rPr lang="en-US" sz="1400" dirty="0" err="1"/>
                        <a:t>Contoh</a:t>
                      </a:r>
                      <a:r>
                        <a:rPr lang="en-US" sz="1400" dirty="0"/>
                        <a:t>: scouring </a:t>
                      </a:r>
                      <a:r>
                        <a:rPr lang="en-US" sz="1400" dirty="0" err="1"/>
                        <a:t>sedikit</a:t>
                      </a:r>
                      <a:r>
                        <a:rPr lang="en-US" sz="1400" dirty="0"/>
                        <a:t>, karat </a:t>
                      </a:r>
                      <a:r>
                        <a:rPr lang="en-US" sz="1400" dirty="0" err="1"/>
                        <a:t>pada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permukaan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pada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kayu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longgar</a:t>
                      </a:r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Rutin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797795"/>
                  </a:ext>
                </a:extLst>
              </a:tr>
              <a:tr h="7490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Kerusakan</a:t>
                      </a:r>
                      <a:r>
                        <a:rPr lang="en-US" sz="1400" b="1" dirty="0"/>
                        <a:t> yang </a:t>
                      </a:r>
                      <a:r>
                        <a:rPr lang="en-US" sz="1400" b="1" dirty="0" err="1"/>
                        <a:t>memerlukan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pemantauan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atau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pemeliharaan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pada</a:t>
                      </a:r>
                      <a:r>
                        <a:rPr lang="en-US" sz="1400" b="1" dirty="0"/>
                        <a:t> masa yang </a:t>
                      </a:r>
                      <a:r>
                        <a:rPr lang="en-US" sz="1400" b="1" dirty="0" err="1"/>
                        <a:t>akan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datang</a:t>
                      </a:r>
                      <a:r>
                        <a:rPr lang="en-US" sz="1400" b="1" dirty="0"/>
                        <a:t>.</a:t>
                      </a:r>
                    </a:p>
                    <a:p>
                      <a:r>
                        <a:rPr lang="en-US" sz="1400" dirty="0" err="1"/>
                        <a:t>Contoh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err="1"/>
                        <a:t>pembusukan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sedikit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struktur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kayu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penurunan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mutu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elemen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pasangan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batu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penumpukan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sampah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tanah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disekitar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perletakan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Berkala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Rehabilitasi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995635"/>
                  </a:ext>
                </a:extLst>
              </a:tr>
              <a:tr h="6178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Kondisi</a:t>
                      </a:r>
                      <a:r>
                        <a:rPr lang="en-US" sz="1400" b="1" dirty="0"/>
                        <a:t> yang </a:t>
                      </a:r>
                      <a:r>
                        <a:rPr lang="en-US" sz="1400" b="1" dirty="0" err="1"/>
                        <a:t>membutuhkan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perhatian</a:t>
                      </a:r>
                      <a:r>
                        <a:rPr lang="en-US" sz="1400" b="1" dirty="0"/>
                        <a:t> (</a:t>
                      </a:r>
                      <a:r>
                        <a:rPr lang="en-US" sz="1400" b="1" dirty="0" err="1"/>
                        <a:t>kerusakan</a:t>
                      </a:r>
                      <a:r>
                        <a:rPr lang="en-US" sz="1400" b="1" dirty="0"/>
                        <a:t> yang </a:t>
                      </a:r>
                      <a:r>
                        <a:rPr lang="en-US" sz="1400" b="1" dirty="0" err="1"/>
                        <a:t>mungkin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menjadi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serius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dalam</a:t>
                      </a:r>
                      <a:r>
                        <a:rPr lang="en-US" sz="1400" b="1" dirty="0"/>
                        <a:t> 12 </a:t>
                      </a:r>
                      <a:r>
                        <a:rPr lang="en-US" sz="1400" b="1" dirty="0" err="1"/>
                        <a:t>bulan</a:t>
                      </a:r>
                      <a:r>
                        <a:rPr lang="en-US" sz="1400" b="1" dirty="0"/>
                        <a:t>)</a:t>
                      </a:r>
                    </a:p>
                    <a:p>
                      <a:r>
                        <a:rPr lang="en-US" sz="1400" b="0" dirty="0" err="1"/>
                        <a:t>Contoh</a:t>
                      </a:r>
                      <a:r>
                        <a:rPr lang="en-US" sz="1400" b="0" dirty="0"/>
                        <a:t>: </a:t>
                      </a:r>
                      <a:r>
                        <a:rPr lang="en-US" sz="1400" b="0" dirty="0" err="1"/>
                        <a:t>beton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retak</a:t>
                      </a:r>
                      <a:r>
                        <a:rPr lang="en-US" sz="1400" b="0" dirty="0"/>
                        <a:t>, </a:t>
                      </a:r>
                      <a:r>
                        <a:rPr lang="en-US" sz="1400" b="0" dirty="0" err="1"/>
                        <a:t>lobang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pada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lantai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kendaraan</a:t>
                      </a:r>
                      <a:r>
                        <a:rPr lang="en-US" sz="1400" b="0" dirty="0"/>
                        <a:t> , </a:t>
                      </a:r>
                      <a:r>
                        <a:rPr lang="en-US" sz="1400" b="0" dirty="0" err="1"/>
                        <a:t>gerusan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pada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pilar</a:t>
                      </a:r>
                      <a:r>
                        <a:rPr lang="en-US" sz="1400" b="0" baseline="0" dirty="0"/>
                        <a:t>/</a:t>
                      </a:r>
                      <a:r>
                        <a:rPr lang="en-US" sz="1400" b="0" baseline="0" dirty="0" err="1"/>
                        <a:t>abutmen</a:t>
                      </a:r>
                      <a:r>
                        <a:rPr lang="en-US" sz="1400" b="0" baseline="0" dirty="0"/>
                        <a:t>, </a:t>
                      </a:r>
                      <a:r>
                        <a:rPr lang="en-US" sz="1400" b="0" baseline="0" dirty="0" err="1"/>
                        <a:t>rangka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baja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baseline="0" dirty="0" err="1"/>
                        <a:t>berkarat</a:t>
                      </a:r>
                      <a:r>
                        <a:rPr lang="en-US" sz="1400" b="0" baseline="0" dirty="0"/>
                        <a:t>.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Rehabilitasi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8814761"/>
                  </a:ext>
                </a:extLst>
              </a:tr>
              <a:tr h="7490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Kondisi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Kritis</a:t>
                      </a:r>
                      <a:r>
                        <a:rPr lang="en-US" sz="1400" b="1" dirty="0"/>
                        <a:t> (</a:t>
                      </a:r>
                      <a:r>
                        <a:rPr lang="en-US" sz="1400" b="1" dirty="0" err="1"/>
                        <a:t>kerusakan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serius</a:t>
                      </a:r>
                      <a:r>
                        <a:rPr lang="en-US" sz="1400" b="1" dirty="0"/>
                        <a:t> yang </a:t>
                      </a:r>
                      <a:r>
                        <a:rPr lang="en-US" sz="1400" b="1" dirty="0" err="1"/>
                        <a:t>membutuhkan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perhatian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segera</a:t>
                      </a:r>
                      <a:r>
                        <a:rPr lang="en-US" sz="1400" b="1" dirty="0"/>
                        <a:t>).</a:t>
                      </a:r>
                    </a:p>
                    <a:p>
                      <a:r>
                        <a:rPr lang="en-US" sz="1400" dirty="0" err="1"/>
                        <a:t>Contoh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err="1"/>
                        <a:t>kegagalan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rangka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keretakan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atau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kerontokan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lantai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beton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pondasi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terkikis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kerangka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beton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memiliki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tulangan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terlihat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berkarat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sandaran</a:t>
                      </a:r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Penggantian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55767"/>
                  </a:ext>
                </a:extLst>
              </a:tr>
              <a:tr h="7490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Eleman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runtuh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atau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tidak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berfungsi</a:t>
                      </a:r>
                      <a:endParaRPr lang="en-US" sz="1400" b="1" dirty="0"/>
                    </a:p>
                    <a:p>
                      <a:r>
                        <a:rPr lang="en-US" sz="1400" dirty="0" err="1"/>
                        <a:t>Contoh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err="1"/>
                        <a:t>bangunan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atas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runtuh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timbunan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tanah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hanyut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Penggantian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1819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EFC614-D107-FC46-AA1E-6DCD7F22EB54}"/>
              </a:ext>
            </a:extLst>
          </p:cNvPr>
          <p:cNvSpPr txBox="1"/>
          <p:nvPr/>
        </p:nvSpPr>
        <p:spPr>
          <a:xfrm>
            <a:off x="650826" y="326126"/>
            <a:ext cx="860434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TINGKATAN KONDISI JEMBATAN SECARA UMUM</a:t>
            </a:r>
          </a:p>
        </p:txBody>
      </p:sp>
    </p:spTree>
    <p:extLst>
      <p:ext uri="{BB962C8B-B14F-4D97-AF65-F5344CB8AC3E}">
        <p14:creationId xmlns:p14="http://schemas.microsoft.com/office/powerpoint/2010/main" val="189993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6FD636-8CF3-2042-966E-4987D6694BD4}"/>
              </a:ext>
            </a:extLst>
          </p:cNvPr>
          <p:cNvSpPr/>
          <p:nvPr/>
        </p:nvSpPr>
        <p:spPr>
          <a:xfrm>
            <a:off x="8060788" y="0"/>
            <a:ext cx="1845212" cy="15615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812A04-EC8B-9A4E-B0BC-145C0022B333}"/>
              </a:ext>
            </a:extLst>
          </p:cNvPr>
          <p:cNvSpPr/>
          <p:nvPr/>
        </p:nvSpPr>
        <p:spPr>
          <a:xfrm>
            <a:off x="594" y="0"/>
            <a:ext cx="1603121" cy="4348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5ECF194-36D5-D340-AE4A-89975C0E4612}"/>
              </a:ext>
            </a:extLst>
          </p:cNvPr>
          <p:cNvSpPr txBox="1">
            <a:spLocks/>
          </p:cNvSpPr>
          <p:nvPr/>
        </p:nvSpPr>
        <p:spPr>
          <a:xfrm>
            <a:off x="28731" y="101307"/>
            <a:ext cx="9203960" cy="6794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CONTOH PENILAIAN KONDISI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ELEMEN JEMBATAN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E36B0-5889-AF44-A7E1-4BD64127A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1" t="15204" r="27144" b="19862"/>
          <a:stretch/>
        </p:blipFill>
        <p:spPr>
          <a:xfrm>
            <a:off x="594" y="882064"/>
            <a:ext cx="8559382" cy="61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0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2425B3-D2DC-9546-9654-09560037FE36}"/>
              </a:ext>
            </a:extLst>
          </p:cNvPr>
          <p:cNvSpPr/>
          <p:nvPr/>
        </p:nvSpPr>
        <p:spPr>
          <a:xfrm>
            <a:off x="594" y="0"/>
            <a:ext cx="1603121" cy="4348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F3D4F3-6AA5-084C-98A7-37BBAEE4E7F5}"/>
              </a:ext>
            </a:extLst>
          </p:cNvPr>
          <p:cNvSpPr/>
          <p:nvPr/>
        </p:nvSpPr>
        <p:spPr>
          <a:xfrm>
            <a:off x="8285640" y="0"/>
            <a:ext cx="1845212" cy="15615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2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B7A6221-7EA2-B94E-9B9E-F916343F7426}"/>
              </a:ext>
            </a:extLst>
          </p:cNvPr>
          <p:cNvSpPr txBox="1">
            <a:spLocks/>
          </p:cNvSpPr>
          <p:nvPr/>
        </p:nvSpPr>
        <p:spPr>
          <a:xfrm>
            <a:off x="0" y="101307"/>
            <a:ext cx="8756408" cy="6794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</a:rPr>
              <a:t>CONTOH PENILAIAN KONDISI ELEMEN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panose="02000403000000020004" pitchFamily="2" charset="0"/>
                <a:ea typeface="Helvetica Neue Light" panose="02000403000000020004" pitchFamily="2" charset="0"/>
              </a:rPr>
              <a:t>JEMBATAN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A06DE-7991-5F4C-8782-AE486EF14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1" t="16050" r="27144" b="19580"/>
          <a:stretch/>
        </p:blipFill>
        <p:spPr>
          <a:xfrm>
            <a:off x="0" y="780757"/>
            <a:ext cx="8959865" cy="63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7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942</Words>
  <Application>Microsoft Macintosh PowerPoint</Application>
  <PresentationFormat>A4 Paper (210x297 mm)</PresentationFormat>
  <Paragraphs>213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Agency FB</vt:lpstr>
      <vt:lpstr>Arial</vt:lpstr>
      <vt:lpstr>Calibri</vt:lpstr>
      <vt:lpstr>Calibri Light</vt:lpstr>
      <vt:lpstr>Courier New</vt:lpstr>
      <vt:lpstr>Helvetica</vt:lpstr>
      <vt:lpstr>Helvetica Light</vt:lpstr>
      <vt:lpstr>Helvetica Neue</vt:lpstr>
      <vt:lpstr>Helvetica Neue Light</vt:lpstr>
      <vt:lpstr>Helvetica Neue Medium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PENANGANAN RUTIN KONDISI LINGKUNGAN SEKITAR JEMBATAN</vt:lpstr>
      <vt:lpstr>CONTOH PENANGANAN BERKALA RINGAN KERUSAKAN PADA SIAR MUAI</vt:lpstr>
      <vt:lpstr>CONTOH PENANGANAN REHABILITASI KERUSAKAN PADA PELAT LANTAI</vt:lpstr>
      <vt:lpstr>CONTOH PENANGANAN KERUSAKAN PADA PELAT LANTAI</vt:lpstr>
      <vt:lpstr>CONTOH PENANGANAN KERUSAKAN PADA PILAR JEMBATAN</vt:lpstr>
      <vt:lpstr>CONTOH PERKUATAN PADA GELAGAR BETON</vt:lpstr>
      <vt:lpstr>CONTOH PENANGANAN KERUSAKAN PONDASI JEMBATAN</vt:lpstr>
      <vt:lpstr>PROGRAM DAN PENANGANAN TAHUNAN</vt:lpstr>
      <vt:lpstr>PROBLEMATIKA DAN SOLUSI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andiarikkeepstraight93@gmail.com</dc:creator>
  <cp:lastModifiedBy>Microsoft Office User</cp:lastModifiedBy>
  <cp:revision>50</cp:revision>
  <dcterms:created xsi:type="dcterms:W3CDTF">2019-12-12T05:58:09Z</dcterms:created>
  <dcterms:modified xsi:type="dcterms:W3CDTF">2019-12-16T07:20:54Z</dcterms:modified>
</cp:coreProperties>
</file>