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3"/>
  </p:notesMasterIdLst>
  <p:sldIdLst>
    <p:sldId id="256" r:id="rId2"/>
    <p:sldId id="296" r:id="rId3"/>
    <p:sldId id="294" r:id="rId4"/>
    <p:sldId id="304" r:id="rId5"/>
    <p:sldId id="257" r:id="rId6"/>
    <p:sldId id="338" r:id="rId7"/>
    <p:sldId id="272" r:id="rId8"/>
    <p:sldId id="339" r:id="rId9"/>
    <p:sldId id="340" r:id="rId10"/>
    <p:sldId id="350" r:id="rId11"/>
    <p:sldId id="259" r:id="rId12"/>
    <p:sldId id="342" r:id="rId13"/>
    <p:sldId id="341" r:id="rId14"/>
    <p:sldId id="351" r:id="rId15"/>
    <p:sldId id="345" r:id="rId16"/>
    <p:sldId id="346" r:id="rId17"/>
    <p:sldId id="347" r:id="rId18"/>
    <p:sldId id="348" r:id="rId19"/>
    <p:sldId id="349" r:id="rId20"/>
    <p:sldId id="352" r:id="rId21"/>
    <p:sldId id="267" r:id="rId22"/>
  </p:sldIdLst>
  <p:sldSz cx="9144000" cy="6858000" type="screen4x3"/>
  <p:notesSz cx="6850063" cy="99822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C0A5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-153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68361" cy="499110"/>
          </a:xfrm>
          <a:prstGeom prst="rect">
            <a:avLst/>
          </a:prstGeom>
        </p:spPr>
        <p:txBody>
          <a:bodyPr vert="horz" lIns="91395" tIns="45700" rIns="91395" bIns="4570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0121" y="0"/>
            <a:ext cx="2968361" cy="499110"/>
          </a:xfrm>
          <a:prstGeom prst="rect">
            <a:avLst/>
          </a:prstGeom>
        </p:spPr>
        <p:txBody>
          <a:bodyPr vert="horz" lIns="91395" tIns="45700" rIns="91395" bIns="45700" rtlCol="0"/>
          <a:lstStyle>
            <a:lvl1pPr algn="r">
              <a:defRPr sz="1200"/>
            </a:lvl1pPr>
          </a:lstStyle>
          <a:p>
            <a:fld id="{32D38F4C-B79B-4C9F-8026-A559BF9B07E0}" type="datetimeFigureOut">
              <a:rPr lang="id-ID" smtClean="0"/>
              <a:t>17/09/2019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49300"/>
            <a:ext cx="4989513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5" tIns="45700" rIns="91395" bIns="4570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007" y="4741549"/>
            <a:ext cx="5480050" cy="4491990"/>
          </a:xfrm>
          <a:prstGeom prst="rect">
            <a:avLst/>
          </a:prstGeom>
        </p:spPr>
        <p:txBody>
          <a:bodyPr vert="horz" lIns="91395" tIns="45700" rIns="91395" bIns="4570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481358"/>
            <a:ext cx="2968361" cy="499110"/>
          </a:xfrm>
          <a:prstGeom prst="rect">
            <a:avLst/>
          </a:prstGeom>
        </p:spPr>
        <p:txBody>
          <a:bodyPr vert="horz" lIns="91395" tIns="45700" rIns="91395" bIns="4570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0121" y="9481358"/>
            <a:ext cx="2968361" cy="499110"/>
          </a:xfrm>
          <a:prstGeom prst="rect">
            <a:avLst/>
          </a:prstGeom>
        </p:spPr>
        <p:txBody>
          <a:bodyPr vert="horz" lIns="91395" tIns="45700" rIns="91395" bIns="45700" rtlCol="0" anchor="b"/>
          <a:lstStyle>
            <a:lvl1pPr algn="r">
              <a:defRPr sz="1200"/>
            </a:lvl1pPr>
          </a:lstStyle>
          <a:p>
            <a:fld id="{582FB4E4-8163-4D47-9EEE-20DBB3DFC5A0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8517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42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5404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669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539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416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120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31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7005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9649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9581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003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17.09.2019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8335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/>
          <p:cNvSpPr/>
          <p:nvPr/>
        </p:nvSpPr>
        <p:spPr>
          <a:xfrm rot="16200000" flipH="1">
            <a:off x="5143500" y="148580"/>
            <a:ext cx="4149080" cy="3851920"/>
          </a:xfrm>
          <a:prstGeom prst="rtTriangle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7164288" y="44624"/>
            <a:ext cx="1847520" cy="1800200"/>
            <a:chOff x="7164288" y="-27384"/>
            <a:chExt cx="1847520" cy="1800200"/>
          </a:xfrm>
        </p:grpSpPr>
        <p:sp>
          <p:nvSpPr>
            <p:cNvPr id="19" name="Diamond 18"/>
            <p:cNvSpPr/>
            <p:nvPr/>
          </p:nvSpPr>
          <p:spPr>
            <a:xfrm>
              <a:off x="7164288" y="717384"/>
              <a:ext cx="1055432" cy="1055432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Diamond 16"/>
            <p:cNvSpPr/>
            <p:nvPr/>
          </p:nvSpPr>
          <p:spPr>
            <a:xfrm>
              <a:off x="7956376" y="-27384"/>
              <a:ext cx="1055432" cy="1055432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75">
              <a:extLst>
                <a:ext uri="{FF2B5EF4-FFF2-40B4-BE49-F238E27FC236}">
                  <a16:creationId xmlns:a16="http://schemas.microsoft.com/office/drawing/2014/main" xmlns="" id="{4804B9C7-3808-400D-B0F1-5E7BD89245A0}"/>
                </a:ext>
              </a:extLst>
            </p:cNvPr>
            <p:cNvSpPr/>
            <p:nvPr/>
          </p:nvSpPr>
          <p:spPr bwMode="auto">
            <a:xfrm rot="5400000">
              <a:off x="7465957" y="247012"/>
              <a:ext cx="1266550" cy="1293824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sp>
        <p:nvSpPr>
          <p:cNvPr id="10" name="Rectangle 4"/>
          <p:cNvSpPr/>
          <p:nvPr/>
        </p:nvSpPr>
        <p:spPr>
          <a:xfrm rot="10800000">
            <a:off x="4573983" y="-575"/>
            <a:ext cx="4575039" cy="4910756"/>
          </a:xfrm>
          <a:custGeom>
            <a:avLst/>
            <a:gdLst>
              <a:gd name="connsiteX0" fmla="*/ 0 w 216024"/>
              <a:gd name="connsiteY0" fmla="*/ 0 h 5256584"/>
              <a:gd name="connsiteX1" fmla="*/ 216024 w 216024"/>
              <a:gd name="connsiteY1" fmla="*/ 0 h 5256584"/>
              <a:gd name="connsiteX2" fmla="*/ 216024 w 216024"/>
              <a:gd name="connsiteY2" fmla="*/ 5256584 h 5256584"/>
              <a:gd name="connsiteX3" fmla="*/ 0 w 216024"/>
              <a:gd name="connsiteY3" fmla="*/ 5256584 h 5256584"/>
              <a:gd name="connsiteX4" fmla="*/ 0 w 216024"/>
              <a:gd name="connsiteY4" fmla="*/ 0 h 5256584"/>
              <a:gd name="connsiteX0" fmla="*/ 0 w 2494767"/>
              <a:gd name="connsiteY0" fmla="*/ 58057 h 5256584"/>
              <a:gd name="connsiteX1" fmla="*/ 2494767 w 2494767"/>
              <a:gd name="connsiteY1" fmla="*/ 0 h 5256584"/>
              <a:gd name="connsiteX2" fmla="*/ 2494767 w 2494767"/>
              <a:gd name="connsiteY2" fmla="*/ 5256584 h 5256584"/>
              <a:gd name="connsiteX3" fmla="*/ 2278743 w 2494767"/>
              <a:gd name="connsiteY3" fmla="*/ 5256584 h 5256584"/>
              <a:gd name="connsiteX4" fmla="*/ 0 w 2494767"/>
              <a:gd name="connsiteY4" fmla="*/ 58057 h 5256584"/>
              <a:gd name="connsiteX0" fmla="*/ 0 w 2494767"/>
              <a:gd name="connsiteY0" fmla="*/ 29028 h 5227555"/>
              <a:gd name="connsiteX1" fmla="*/ 419224 w 2494767"/>
              <a:gd name="connsiteY1" fmla="*/ 0 h 5227555"/>
              <a:gd name="connsiteX2" fmla="*/ 2494767 w 2494767"/>
              <a:gd name="connsiteY2" fmla="*/ 5227555 h 5227555"/>
              <a:gd name="connsiteX3" fmla="*/ 2278743 w 2494767"/>
              <a:gd name="connsiteY3" fmla="*/ 5227555 h 5227555"/>
              <a:gd name="connsiteX4" fmla="*/ 0 w 2494767"/>
              <a:gd name="connsiteY4" fmla="*/ 29028 h 5227555"/>
              <a:gd name="connsiteX0" fmla="*/ 0 w 4352596"/>
              <a:gd name="connsiteY0" fmla="*/ 29028 h 6083898"/>
              <a:gd name="connsiteX1" fmla="*/ 419224 w 4352596"/>
              <a:gd name="connsiteY1" fmla="*/ 0 h 6083898"/>
              <a:gd name="connsiteX2" fmla="*/ 4352596 w 4352596"/>
              <a:gd name="connsiteY2" fmla="*/ 6083898 h 6083898"/>
              <a:gd name="connsiteX3" fmla="*/ 2278743 w 4352596"/>
              <a:gd name="connsiteY3" fmla="*/ 5227555 h 6083898"/>
              <a:gd name="connsiteX4" fmla="*/ 0 w 4352596"/>
              <a:gd name="connsiteY4" fmla="*/ 29028 h 6083898"/>
              <a:gd name="connsiteX0" fmla="*/ 0 w 4352596"/>
              <a:gd name="connsiteY0" fmla="*/ 29028 h 6083898"/>
              <a:gd name="connsiteX1" fmla="*/ 419224 w 4352596"/>
              <a:gd name="connsiteY1" fmla="*/ 0 h 6083898"/>
              <a:gd name="connsiteX2" fmla="*/ 4352596 w 4352596"/>
              <a:gd name="connsiteY2" fmla="*/ 6083898 h 6083898"/>
              <a:gd name="connsiteX3" fmla="*/ 3976914 w 4352596"/>
              <a:gd name="connsiteY3" fmla="*/ 6054869 h 6083898"/>
              <a:gd name="connsiteX4" fmla="*/ 0 w 4352596"/>
              <a:gd name="connsiteY4" fmla="*/ 29028 h 6083898"/>
              <a:gd name="connsiteX0" fmla="*/ 0 w 4178425"/>
              <a:gd name="connsiteY0" fmla="*/ 116114 h 6083898"/>
              <a:gd name="connsiteX1" fmla="*/ 245053 w 4178425"/>
              <a:gd name="connsiteY1" fmla="*/ 0 h 6083898"/>
              <a:gd name="connsiteX2" fmla="*/ 4178425 w 4178425"/>
              <a:gd name="connsiteY2" fmla="*/ 6083898 h 6083898"/>
              <a:gd name="connsiteX3" fmla="*/ 3802743 w 4178425"/>
              <a:gd name="connsiteY3" fmla="*/ 6054869 h 6083898"/>
              <a:gd name="connsiteX4" fmla="*/ 0 w 4178425"/>
              <a:gd name="connsiteY4" fmla="*/ 116114 h 6083898"/>
              <a:gd name="connsiteX0" fmla="*/ 19037 w 4197462"/>
              <a:gd name="connsiteY0" fmla="*/ 0 h 5967784"/>
              <a:gd name="connsiteX1" fmla="*/ 0 w 4197462"/>
              <a:gd name="connsiteY1" fmla="*/ 884717 h 5967784"/>
              <a:gd name="connsiteX2" fmla="*/ 4197462 w 4197462"/>
              <a:gd name="connsiteY2" fmla="*/ 5967784 h 5967784"/>
              <a:gd name="connsiteX3" fmla="*/ 3821780 w 4197462"/>
              <a:gd name="connsiteY3" fmla="*/ 5938755 h 5967784"/>
              <a:gd name="connsiteX4" fmla="*/ 19037 w 4197462"/>
              <a:gd name="connsiteY4" fmla="*/ 0 h 5967784"/>
              <a:gd name="connsiteX0" fmla="*/ 48381 w 4197462"/>
              <a:gd name="connsiteY0" fmla="*/ 683749 h 5083067"/>
              <a:gd name="connsiteX1" fmla="*/ 0 w 4197462"/>
              <a:gd name="connsiteY1" fmla="*/ 0 h 5083067"/>
              <a:gd name="connsiteX2" fmla="*/ 4197462 w 4197462"/>
              <a:gd name="connsiteY2" fmla="*/ 5083067 h 5083067"/>
              <a:gd name="connsiteX3" fmla="*/ 3821780 w 4197462"/>
              <a:gd name="connsiteY3" fmla="*/ 5054038 h 5083067"/>
              <a:gd name="connsiteX4" fmla="*/ 48381 w 4197462"/>
              <a:gd name="connsiteY4" fmla="*/ 683749 h 5083067"/>
              <a:gd name="connsiteX0" fmla="*/ 8558 w 4197462"/>
              <a:gd name="connsiteY0" fmla="*/ 638936 h 5083067"/>
              <a:gd name="connsiteX1" fmla="*/ 0 w 4197462"/>
              <a:gd name="connsiteY1" fmla="*/ 0 h 5083067"/>
              <a:gd name="connsiteX2" fmla="*/ 4197462 w 4197462"/>
              <a:gd name="connsiteY2" fmla="*/ 5083067 h 5083067"/>
              <a:gd name="connsiteX3" fmla="*/ 3821780 w 4197462"/>
              <a:gd name="connsiteY3" fmla="*/ 5054038 h 5083067"/>
              <a:gd name="connsiteX4" fmla="*/ 8558 w 4197462"/>
              <a:gd name="connsiteY4" fmla="*/ 638936 h 5083067"/>
              <a:gd name="connsiteX0" fmla="*/ 8558 w 4184188"/>
              <a:gd name="connsiteY0" fmla="*/ 638936 h 5054038"/>
              <a:gd name="connsiteX1" fmla="*/ 0 w 4184188"/>
              <a:gd name="connsiteY1" fmla="*/ 0 h 5054038"/>
              <a:gd name="connsiteX2" fmla="*/ 4184188 w 4184188"/>
              <a:gd name="connsiteY2" fmla="*/ 5038254 h 5054038"/>
              <a:gd name="connsiteX3" fmla="*/ 3821780 w 4184188"/>
              <a:gd name="connsiteY3" fmla="*/ 5054038 h 5054038"/>
              <a:gd name="connsiteX4" fmla="*/ 8558 w 4184188"/>
              <a:gd name="connsiteY4" fmla="*/ 638936 h 505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84188" h="5054038">
                <a:moveTo>
                  <a:pt x="8558" y="638936"/>
                </a:moveTo>
                <a:lnTo>
                  <a:pt x="0" y="0"/>
                </a:lnTo>
                <a:lnTo>
                  <a:pt x="4184188" y="5038254"/>
                </a:lnTo>
                <a:lnTo>
                  <a:pt x="3821780" y="5054038"/>
                </a:lnTo>
                <a:lnTo>
                  <a:pt x="8558" y="638936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4"/>
          <p:cNvSpPr/>
          <p:nvPr/>
        </p:nvSpPr>
        <p:spPr>
          <a:xfrm>
            <a:off x="-5408" y="2276871"/>
            <a:ext cx="4361383" cy="4587069"/>
          </a:xfrm>
          <a:custGeom>
            <a:avLst/>
            <a:gdLst>
              <a:gd name="connsiteX0" fmla="*/ 0 w 216024"/>
              <a:gd name="connsiteY0" fmla="*/ 0 h 5256584"/>
              <a:gd name="connsiteX1" fmla="*/ 216024 w 216024"/>
              <a:gd name="connsiteY1" fmla="*/ 0 h 5256584"/>
              <a:gd name="connsiteX2" fmla="*/ 216024 w 216024"/>
              <a:gd name="connsiteY2" fmla="*/ 5256584 h 5256584"/>
              <a:gd name="connsiteX3" fmla="*/ 0 w 216024"/>
              <a:gd name="connsiteY3" fmla="*/ 5256584 h 5256584"/>
              <a:gd name="connsiteX4" fmla="*/ 0 w 216024"/>
              <a:gd name="connsiteY4" fmla="*/ 0 h 5256584"/>
              <a:gd name="connsiteX0" fmla="*/ 0 w 2494767"/>
              <a:gd name="connsiteY0" fmla="*/ 58057 h 5256584"/>
              <a:gd name="connsiteX1" fmla="*/ 2494767 w 2494767"/>
              <a:gd name="connsiteY1" fmla="*/ 0 h 5256584"/>
              <a:gd name="connsiteX2" fmla="*/ 2494767 w 2494767"/>
              <a:gd name="connsiteY2" fmla="*/ 5256584 h 5256584"/>
              <a:gd name="connsiteX3" fmla="*/ 2278743 w 2494767"/>
              <a:gd name="connsiteY3" fmla="*/ 5256584 h 5256584"/>
              <a:gd name="connsiteX4" fmla="*/ 0 w 2494767"/>
              <a:gd name="connsiteY4" fmla="*/ 58057 h 5256584"/>
              <a:gd name="connsiteX0" fmla="*/ 0 w 2494767"/>
              <a:gd name="connsiteY0" fmla="*/ 29028 h 5227555"/>
              <a:gd name="connsiteX1" fmla="*/ 419224 w 2494767"/>
              <a:gd name="connsiteY1" fmla="*/ 0 h 5227555"/>
              <a:gd name="connsiteX2" fmla="*/ 2494767 w 2494767"/>
              <a:gd name="connsiteY2" fmla="*/ 5227555 h 5227555"/>
              <a:gd name="connsiteX3" fmla="*/ 2278743 w 2494767"/>
              <a:gd name="connsiteY3" fmla="*/ 5227555 h 5227555"/>
              <a:gd name="connsiteX4" fmla="*/ 0 w 2494767"/>
              <a:gd name="connsiteY4" fmla="*/ 29028 h 5227555"/>
              <a:gd name="connsiteX0" fmla="*/ 0 w 4352596"/>
              <a:gd name="connsiteY0" fmla="*/ 29028 h 6083898"/>
              <a:gd name="connsiteX1" fmla="*/ 419224 w 4352596"/>
              <a:gd name="connsiteY1" fmla="*/ 0 h 6083898"/>
              <a:gd name="connsiteX2" fmla="*/ 4352596 w 4352596"/>
              <a:gd name="connsiteY2" fmla="*/ 6083898 h 6083898"/>
              <a:gd name="connsiteX3" fmla="*/ 2278743 w 4352596"/>
              <a:gd name="connsiteY3" fmla="*/ 5227555 h 6083898"/>
              <a:gd name="connsiteX4" fmla="*/ 0 w 4352596"/>
              <a:gd name="connsiteY4" fmla="*/ 29028 h 6083898"/>
              <a:gd name="connsiteX0" fmla="*/ 0 w 4352596"/>
              <a:gd name="connsiteY0" fmla="*/ 29028 h 6083898"/>
              <a:gd name="connsiteX1" fmla="*/ 419224 w 4352596"/>
              <a:gd name="connsiteY1" fmla="*/ 0 h 6083898"/>
              <a:gd name="connsiteX2" fmla="*/ 4352596 w 4352596"/>
              <a:gd name="connsiteY2" fmla="*/ 6083898 h 6083898"/>
              <a:gd name="connsiteX3" fmla="*/ 3976914 w 4352596"/>
              <a:gd name="connsiteY3" fmla="*/ 6054869 h 6083898"/>
              <a:gd name="connsiteX4" fmla="*/ 0 w 4352596"/>
              <a:gd name="connsiteY4" fmla="*/ 29028 h 6083898"/>
              <a:gd name="connsiteX0" fmla="*/ 0 w 4178425"/>
              <a:gd name="connsiteY0" fmla="*/ 116114 h 6083898"/>
              <a:gd name="connsiteX1" fmla="*/ 245053 w 4178425"/>
              <a:gd name="connsiteY1" fmla="*/ 0 h 6083898"/>
              <a:gd name="connsiteX2" fmla="*/ 4178425 w 4178425"/>
              <a:gd name="connsiteY2" fmla="*/ 6083898 h 6083898"/>
              <a:gd name="connsiteX3" fmla="*/ 3802743 w 4178425"/>
              <a:gd name="connsiteY3" fmla="*/ 6054869 h 6083898"/>
              <a:gd name="connsiteX4" fmla="*/ 0 w 4178425"/>
              <a:gd name="connsiteY4" fmla="*/ 116114 h 6083898"/>
              <a:gd name="connsiteX0" fmla="*/ 19037 w 4197462"/>
              <a:gd name="connsiteY0" fmla="*/ 0 h 5967784"/>
              <a:gd name="connsiteX1" fmla="*/ 0 w 4197462"/>
              <a:gd name="connsiteY1" fmla="*/ 884717 h 5967784"/>
              <a:gd name="connsiteX2" fmla="*/ 4197462 w 4197462"/>
              <a:gd name="connsiteY2" fmla="*/ 5967784 h 5967784"/>
              <a:gd name="connsiteX3" fmla="*/ 3821780 w 4197462"/>
              <a:gd name="connsiteY3" fmla="*/ 5938755 h 5967784"/>
              <a:gd name="connsiteX4" fmla="*/ 19037 w 4197462"/>
              <a:gd name="connsiteY4" fmla="*/ 0 h 5967784"/>
              <a:gd name="connsiteX0" fmla="*/ 48381 w 4197462"/>
              <a:gd name="connsiteY0" fmla="*/ 683749 h 5083067"/>
              <a:gd name="connsiteX1" fmla="*/ 0 w 4197462"/>
              <a:gd name="connsiteY1" fmla="*/ 0 h 5083067"/>
              <a:gd name="connsiteX2" fmla="*/ 4197462 w 4197462"/>
              <a:gd name="connsiteY2" fmla="*/ 5083067 h 5083067"/>
              <a:gd name="connsiteX3" fmla="*/ 3821780 w 4197462"/>
              <a:gd name="connsiteY3" fmla="*/ 5054038 h 5083067"/>
              <a:gd name="connsiteX4" fmla="*/ 48381 w 4197462"/>
              <a:gd name="connsiteY4" fmla="*/ 683749 h 5083067"/>
              <a:gd name="connsiteX0" fmla="*/ 19038 w 4168119"/>
              <a:gd name="connsiteY0" fmla="*/ 579185 h 4978503"/>
              <a:gd name="connsiteX1" fmla="*/ 0 w 4168119"/>
              <a:gd name="connsiteY1" fmla="*/ 0 h 4978503"/>
              <a:gd name="connsiteX2" fmla="*/ 4168119 w 4168119"/>
              <a:gd name="connsiteY2" fmla="*/ 4978503 h 4978503"/>
              <a:gd name="connsiteX3" fmla="*/ 3792437 w 4168119"/>
              <a:gd name="connsiteY3" fmla="*/ 4949474 h 4978503"/>
              <a:gd name="connsiteX4" fmla="*/ 19038 w 4168119"/>
              <a:gd name="connsiteY4" fmla="*/ 579185 h 4978503"/>
              <a:gd name="connsiteX0" fmla="*/ 19038 w 4168119"/>
              <a:gd name="connsiteY0" fmla="*/ 653874 h 4978503"/>
              <a:gd name="connsiteX1" fmla="*/ 0 w 4168119"/>
              <a:gd name="connsiteY1" fmla="*/ 0 h 4978503"/>
              <a:gd name="connsiteX2" fmla="*/ 4168119 w 4168119"/>
              <a:gd name="connsiteY2" fmla="*/ 4978503 h 4978503"/>
              <a:gd name="connsiteX3" fmla="*/ 3792437 w 4168119"/>
              <a:gd name="connsiteY3" fmla="*/ 4949474 h 4978503"/>
              <a:gd name="connsiteX4" fmla="*/ 19038 w 4168119"/>
              <a:gd name="connsiteY4" fmla="*/ 653874 h 4978503"/>
              <a:gd name="connsiteX0" fmla="*/ 19038 w 4505568"/>
              <a:gd name="connsiteY0" fmla="*/ 653874 h 4949474"/>
              <a:gd name="connsiteX1" fmla="*/ 0 w 4505568"/>
              <a:gd name="connsiteY1" fmla="*/ 0 h 4949474"/>
              <a:gd name="connsiteX2" fmla="*/ 4505568 w 4505568"/>
              <a:gd name="connsiteY2" fmla="*/ 4948628 h 4949474"/>
              <a:gd name="connsiteX3" fmla="*/ 3792437 w 4505568"/>
              <a:gd name="connsiteY3" fmla="*/ 4949474 h 4949474"/>
              <a:gd name="connsiteX4" fmla="*/ 19038 w 4505568"/>
              <a:gd name="connsiteY4" fmla="*/ 653874 h 4949474"/>
              <a:gd name="connsiteX0" fmla="*/ 19038 w 4505568"/>
              <a:gd name="connsiteY0" fmla="*/ 653874 h 4949474"/>
              <a:gd name="connsiteX1" fmla="*/ 0 w 4505568"/>
              <a:gd name="connsiteY1" fmla="*/ 0 h 4949474"/>
              <a:gd name="connsiteX2" fmla="*/ 4505568 w 4505568"/>
              <a:gd name="connsiteY2" fmla="*/ 4948628 h 4949474"/>
              <a:gd name="connsiteX3" fmla="*/ 4115215 w 4505568"/>
              <a:gd name="connsiteY3" fmla="*/ 4949474 h 4949474"/>
              <a:gd name="connsiteX4" fmla="*/ 19038 w 4505568"/>
              <a:gd name="connsiteY4" fmla="*/ 653874 h 4949474"/>
              <a:gd name="connsiteX0" fmla="*/ 0 w 4511161"/>
              <a:gd name="connsiteY0" fmla="*/ 653874 h 4949474"/>
              <a:gd name="connsiteX1" fmla="*/ 5593 w 4511161"/>
              <a:gd name="connsiteY1" fmla="*/ 0 h 4949474"/>
              <a:gd name="connsiteX2" fmla="*/ 4511161 w 4511161"/>
              <a:gd name="connsiteY2" fmla="*/ 4948628 h 4949474"/>
              <a:gd name="connsiteX3" fmla="*/ 4120808 w 4511161"/>
              <a:gd name="connsiteY3" fmla="*/ 4949474 h 4949474"/>
              <a:gd name="connsiteX4" fmla="*/ 0 w 4511161"/>
              <a:gd name="connsiteY4" fmla="*/ 653874 h 4949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11161" h="4949474">
                <a:moveTo>
                  <a:pt x="0" y="653874"/>
                </a:moveTo>
                <a:cubicBezTo>
                  <a:pt x="1864" y="435916"/>
                  <a:pt x="3729" y="217958"/>
                  <a:pt x="5593" y="0"/>
                </a:cubicBezTo>
                <a:lnTo>
                  <a:pt x="4511161" y="4948628"/>
                </a:lnTo>
                <a:lnTo>
                  <a:pt x="4120808" y="4949474"/>
                </a:lnTo>
                <a:lnTo>
                  <a:pt x="0" y="653874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>
          <a:xfrm>
            <a:off x="-9714" y="3033464"/>
            <a:ext cx="3789626" cy="3824536"/>
          </a:xfrm>
          <a:prstGeom prst="rtTriangle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656681" y="5462736"/>
            <a:ext cx="4667847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Surabaya,      September    2019</a:t>
            </a:r>
            <a:endParaRPr lang="en-US" sz="22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714" y="1914505"/>
            <a:ext cx="9153714" cy="295465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200" b="1" dirty="0" smtClean="0">
                <a:ln w="1905"/>
                <a:solidFill>
                  <a:srgbClr val="0070C0"/>
                </a:solidFill>
                <a:effectLst>
                  <a:glow rad="1651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nard MT Condensed" panose="02050806060905020404" pitchFamily="18" charset="0"/>
              </a:rPr>
              <a:t>PEMETAAN DAERAH RAWAN  KECELAKAAN LALU LINTAS</a:t>
            </a:r>
          </a:p>
          <a:p>
            <a:pPr algn="ctr"/>
            <a:r>
              <a:rPr lang="en-US" sz="6200" b="1" dirty="0" smtClean="0">
                <a:ln w="1905"/>
                <a:solidFill>
                  <a:srgbClr val="0070C0"/>
                </a:solidFill>
                <a:effectLst>
                  <a:glow rad="165100">
                    <a:srgbClr val="FFFF00"/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ernard MT Condensed" panose="02050806060905020404" pitchFamily="18" charset="0"/>
              </a:rPr>
              <a:t>DI PROVINSI JAWA TIMUR</a:t>
            </a:r>
            <a:endParaRPr lang="en-US" sz="6200" b="1" dirty="0">
              <a:ln w="1905"/>
              <a:solidFill>
                <a:srgbClr val="0070C0"/>
              </a:solidFill>
              <a:effectLst>
                <a:glow rad="165100">
                  <a:srgbClr val="FFFF00"/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ernard MT Condensed" panose="020508060609050204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366462"/>
            <a:ext cx="1296144" cy="1118322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107504" y="44624"/>
            <a:ext cx="1847520" cy="1800200"/>
            <a:chOff x="7164288" y="-27384"/>
            <a:chExt cx="1847520" cy="1800200"/>
          </a:xfrm>
        </p:grpSpPr>
        <p:sp>
          <p:nvSpPr>
            <p:cNvPr id="21" name="Diamond 20"/>
            <p:cNvSpPr/>
            <p:nvPr/>
          </p:nvSpPr>
          <p:spPr>
            <a:xfrm>
              <a:off x="7164288" y="717384"/>
              <a:ext cx="1055432" cy="1055432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Diamond 21"/>
            <p:cNvSpPr/>
            <p:nvPr/>
          </p:nvSpPr>
          <p:spPr>
            <a:xfrm>
              <a:off x="7956376" y="-27384"/>
              <a:ext cx="1055432" cy="1055432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75">
              <a:extLst>
                <a:ext uri="{FF2B5EF4-FFF2-40B4-BE49-F238E27FC236}">
                  <a16:creationId xmlns:a16="http://schemas.microsoft.com/office/drawing/2014/main" xmlns="" id="{4804B9C7-3808-400D-B0F1-5E7BD89245A0}"/>
                </a:ext>
              </a:extLst>
            </p:cNvPr>
            <p:cNvSpPr/>
            <p:nvPr/>
          </p:nvSpPr>
          <p:spPr bwMode="auto">
            <a:xfrm rot="5400000">
              <a:off x="7465957" y="247012"/>
              <a:ext cx="1266550" cy="1293824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12" y="281345"/>
            <a:ext cx="1810100" cy="13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9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8548" y="1953185"/>
            <a:ext cx="4203229" cy="4911022"/>
          </a:xfrm>
          <a:custGeom>
            <a:avLst/>
            <a:gdLst>
              <a:gd name="connsiteX0" fmla="*/ 0 w 216024"/>
              <a:gd name="connsiteY0" fmla="*/ 0 h 5256584"/>
              <a:gd name="connsiteX1" fmla="*/ 216024 w 216024"/>
              <a:gd name="connsiteY1" fmla="*/ 0 h 5256584"/>
              <a:gd name="connsiteX2" fmla="*/ 216024 w 216024"/>
              <a:gd name="connsiteY2" fmla="*/ 5256584 h 5256584"/>
              <a:gd name="connsiteX3" fmla="*/ 0 w 216024"/>
              <a:gd name="connsiteY3" fmla="*/ 5256584 h 5256584"/>
              <a:gd name="connsiteX4" fmla="*/ 0 w 216024"/>
              <a:gd name="connsiteY4" fmla="*/ 0 h 5256584"/>
              <a:gd name="connsiteX0" fmla="*/ 0 w 2494767"/>
              <a:gd name="connsiteY0" fmla="*/ 58057 h 5256584"/>
              <a:gd name="connsiteX1" fmla="*/ 2494767 w 2494767"/>
              <a:gd name="connsiteY1" fmla="*/ 0 h 5256584"/>
              <a:gd name="connsiteX2" fmla="*/ 2494767 w 2494767"/>
              <a:gd name="connsiteY2" fmla="*/ 5256584 h 5256584"/>
              <a:gd name="connsiteX3" fmla="*/ 2278743 w 2494767"/>
              <a:gd name="connsiteY3" fmla="*/ 5256584 h 5256584"/>
              <a:gd name="connsiteX4" fmla="*/ 0 w 2494767"/>
              <a:gd name="connsiteY4" fmla="*/ 58057 h 5256584"/>
              <a:gd name="connsiteX0" fmla="*/ 0 w 2494767"/>
              <a:gd name="connsiteY0" fmla="*/ 29028 h 5227555"/>
              <a:gd name="connsiteX1" fmla="*/ 419224 w 2494767"/>
              <a:gd name="connsiteY1" fmla="*/ 0 h 5227555"/>
              <a:gd name="connsiteX2" fmla="*/ 2494767 w 2494767"/>
              <a:gd name="connsiteY2" fmla="*/ 5227555 h 5227555"/>
              <a:gd name="connsiteX3" fmla="*/ 2278743 w 2494767"/>
              <a:gd name="connsiteY3" fmla="*/ 5227555 h 5227555"/>
              <a:gd name="connsiteX4" fmla="*/ 0 w 2494767"/>
              <a:gd name="connsiteY4" fmla="*/ 29028 h 5227555"/>
              <a:gd name="connsiteX0" fmla="*/ 0 w 4352596"/>
              <a:gd name="connsiteY0" fmla="*/ 29028 h 6083898"/>
              <a:gd name="connsiteX1" fmla="*/ 419224 w 4352596"/>
              <a:gd name="connsiteY1" fmla="*/ 0 h 6083898"/>
              <a:gd name="connsiteX2" fmla="*/ 4352596 w 4352596"/>
              <a:gd name="connsiteY2" fmla="*/ 6083898 h 6083898"/>
              <a:gd name="connsiteX3" fmla="*/ 2278743 w 4352596"/>
              <a:gd name="connsiteY3" fmla="*/ 5227555 h 6083898"/>
              <a:gd name="connsiteX4" fmla="*/ 0 w 4352596"/>
              <a:gd name="connsiteY4" fmla="*/ 29028 h 6083898"/>
              <a:gd name="connsiteX0" fmla="*/ 0 w 4352596"/>
              <a:gd name="connsiteY0" fmla="*/ 29028 h 6083898"/>
              <a:gd name="connsiteX1" fmla="*/ 419224 w 4352596"/>
              <a:gd name="connsiteY1" fmla="*/ 0 h 6083898"/>
              <a:gd name="connsiteX2" fmla="*/ 4352596 w 4352596"/>
              <a:gd name="connsiteY2" fmla="*/ 6083898 h 6083898"/>
              <a:gd name="connsiteX3" fmla="*/ 3976914 w 4352596"/>
              <a:gd name="connsiteY3" fmla="*/ 6054869 h 6083898"/>
              <a:gd name="connsiteX4" fmla="*/ 0 w 4352596"/>
              <a:gd name="connsiteY4" fmla="*/ 29028 h 6083898"/>
              <a:gd name="connsiteX0" fmla="*/ 0 w 4178425"/>
              <a:gd name="connsiteY0" fmla="*/ 116114 h 6083898"/>
              <a:gd name="connsiteX1" fmla="*/ 245053 w 4178425"/>
              <a:gd name="connsiteY1" fmla="*/ 0 h 6083898"/>
              <a:gd name="connsiteX2" fmla="*/ 4178425 w 4178425"/>
              <a:gd name="connsiteY2" fmla="*/ 6083898 h 6083898"/>
              <a:gd name="connsiteX3" fmla="*/ 3802743 w 4178425"/>
              <a:gd name="connsiteY3" fmla="*/ 6054869 h 6083898"/>
              <a:gd name="connsiteX4" fmla="*/ 0 w 4178425"/>
              <a:gd name="connsiteY4" fmla="*/ 116114 h 6083898"/>
              <a:gd name="connsiteX0" fmla="*/ 19037 w 4197462"/>
              <a:gd name="connsiteY0" fmla="*/ 0 h 5967784"/>
              <a:gd name="connsiteX1" fmla="*/ 0 w 4197462"/>
              <a:gd name="connsiteY1" fmla="*/ 884717 h 5967784"/>
              <a:gd name="connsiteX2" fmla="*/ 4197462 w 4197462"/>
              <a:gd name="connsiteY2" fmla="*/ 5967784 h 5967784"/>
              <a:gd name="connsiteX3" fmla="*/ 3821780 w 4197462"/>
              <a:gd name="connsiteY3" fmla="*/ 5938755 h 5967784"/>
              <a:gd name="connsiteX4" fmla="*/ 19037 w 4197462"/>
              <a:gd name="connsiteY4" fmla="*/ 0 h 5967784"/>
              <a:gd name="connsiteX0" fmla="*/ 48381 w 4197462"/>
              <a:gd name="connsiteY0" fmla="*/ 683749 h 5083067"/>
              <a:gd name="connsiteX1" fmla="*/ 0 w 4197462"/>
              <a:gd name="connsiteY1" fmla="*/ 0 h 5083067"/>
              <a:gd name="connsiteX2" fmla="*/ 4197462 w 4197462"/>
              <a:gd name="connsiteY2" fmla="*/ 5083067 h 5083067"/>
              <a:gd name="connsiteX3" fmla="*/ 3821780 w 4197462"/>
              <a:gd name="connsiteY3" fmla="*/ 5054038 h 5083067"/>
              <a:gd name="connsiteX4" fmla="*/ 48381 w 4197462"/>
              <a:gd name="connsiteY4" fmla="*/ 683749 h 5083067"/>
              <a:gd name="connsiteX0" fmla="*/ 48381 w 4248813"/>
              <a:gd name="connsiteY0" fmla="*/ 683749 h 5069996"/>
              <a:gd name="connsiteX1" fmla="*/ 0 w 4248813"/>
              <a:gd name="connsiteY1" fmla="*/ 0 h 5069996"/>
              <a:gd name="connsiteX2" fmla="*/ 4248813 w 4248813"/>
              <a:gd name="connsiteY2" fmla="*/ 5069996 h 5069996"/>
              <a:gd name="connsiteX3" fmla="*/ 3821780 w 4248813"/>
              <a:gd name="connsiteY3" fmla="*/ 5054038 h 5069996"/>
              <a:gd name="connsiteX4" fmla="*/ 48381 w 4248813"/>
              <a:gd name="connsiteY4" fmla="*/ 683749 h 5069996"/>
              <a:gd name="connsiteX0" fmla="*/ 48381 w 4248813"/>
              <a:gd name="connsiteY0" fmla="*/ 683749 h 5069996"/>
              <a:gd name="connsiteX1" fmla="*/ 0 w 4248813"/>
              <a:gd name="connsiteY1" fmla="*/ 0 h 5069996"/>
              <a:gd name="connsiteX2" fmla="*/ 4248813 w 4248813"/>
              <a:gd name="connsiteY2" fmla="*/ 5069996 h 5069996"/>
              <a:gd name="connsiteX3" fmla="*/ 3924482 w 4248813"/>
              <a:gd name="connsiteY3" fmla="*/ 5054039 h 5069996"/>
              <a:gd name="connsiteX4" fmla="*/ 48381 w 4248813"/>
              <a:gd name="connsiteY4" fmla="*/ 683749 h 5069996"/>
              <a:gd name="connsiteX0" fmla="*/ 48381 w 4248813"/>
              <a:gd name="connsiteY0" fmla="*/ 683749 h 5054311"/>
              <a:gd name="connsiteX1" fmla="*/ 0 w 4248813"/>
              <a:gd name="connsiteY1" fmla="*/ 0 h 5054311"/>
              <a:gd name="connsiteX2" fmla="*/ 4248813 w 4248813"/>
              <a:gd name="connsiteY2" fmla="*/ 5054311 h 5054311"/>
              <a:gd name="connsiteX3" fmla="*/ 3924482 w 4248813"/>
              <a:gd name="connsiteY3" fmla="*/ 5054039 h 5054311"/>
              <a:gd name="connsiteX4" fmla="*/ 48381 w 4248813"/>
              <a:gd name="connsiteY4" fmla="*/ 683749 h 5054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8813" h="5054311">
                <a:moveTo>
                  <a:pt x="48381" y="683749"/>
                </a:moveTo>
                <a:lnTo>
                  <a:pt x="0" y="0"/>
                </a:lnTo>
                <a:lnTo>
                  <a:pt x="4248813" y="5054311"/>
                </a:lnTo>
                <a:lnTo>
                  <a:pt x="3924482" y="5054039"/>
                </a:lnTo>
                <a:lnTo>
                  <a:pt x="48381" y="68374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-9714" y="3033464"/>
            <a:ext cx="3789626" cy="3824536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676456" y="6364088"/>
            <a:ext cx="288032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</a:t>
            </a:r>
          </a:p>
        </p:txBody>
      </p:sp>
      <p:sp>
        <p:nvSpPr>
          <p:cNvPr id="3" name="Right Triangle 2"/>
          <p:cNvSpPr/>
          <p:nvPr/>
        </p:nvSpPr>
        <p:spPr>
          <a:xfrm rot="16200000" flipH="1">
            <a:off x="5143500" y="148580"/>
            <a:ext cx="4149080" cy="385192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9714" y="1916832"/>
            <a:ext cx="9153714" cy="22322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DATA DAKGAR LANTAS</a:t>
            </a:r>
          </a:p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TAHUN 2018 DAN JANUARI</a:t>
            </a:r>
          </a:p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 smtClean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S.D. AGUSTUS 2019</a:t>
            </a:r>
            <a:endParaRPr lang="id-ID" sz="2600" b="1" dirty="0"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7317" y="2099692"/>
            <a:ext cx="2096411" cy="1868154"/>
            <a:chOff x="-86221" y="2099692"/>
            <a:chExt cx="2096411" cy="1868154"/>
          </a:xfrm>
        </p:grpSpPr>
        <p:sp>
          <p:nvSpPr>
            <p:cNvPr id="9" name="Diamond 8"/>
            <p:cNvSpPr/>
            <p:nvPr/>
          </p:nvSpPr>
          <p:spPr>
            <a:xfrm>
              <a:off x="35134" y="2099692"/>
              <a:ext cx="1868154" cy="1868154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iamond 10"/>
            <p:cNvSpPr/>
            <p:nvPr/>
          </p:nvSpPr>
          <p:spPr>
            <a:xfrm>
              <a:off x="-86221" y="2506053"/>
              <a:ext cx="1055432" cy="1055432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iamond 11"/>
            <p:cNvSpPr/>
            <p:nvPr/>
          </p:nvSpPr>
          <p:spPr>
            <a:xfrm>
              <a:off x="954758" y="2506053"/>
              <a:ext cx="1055432" cy="1055432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20272" y="2077605"/>
            <a:ext cx="2096411" cy="1868154"/>
            <a:chOff x="7058703" y="2077605"/>
            <a:chExt cx="2096411" cy="1868154"/>
          </a:xfrm>
        </p:grpSpPr>
        <p:sp>
          <p:nvSpPr>
            <p:cNvPr id="8" name="Diamond 7"/>
            <p:cNvSpPr/>
            <p:nvPr/>
          </p:nvSpPr>
          <p:spPr>
            <a:xfrm>
              <a:off x="7201542" y="2077605"/>
              <a:ext cx="1868154" cy="1868154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iamond 12"/>
            <p:cNvSpPr/>
            <p:nvPr/>
          </p:nvSpPr>
          <p:spPr>
            <a:xfrm>
              <a:off x="7058703" y="2483966"/>
              <a:ext cx="1055432" cy="1055432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/>
            <p:cNvSpPr/>
            <p:nvPr/>
          </p:nvSpPr>
          <p:spPr>
            <a:xfrm>
              <a:off x="8099682" y="2483966"/>
              <a:ext cx="1055432" cy="1055432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54" y="2389100"/>
            <a:ext cx="1492468" cy="12877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4" y="2430355"/>
            <a:ext cx="1873412" cy="140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1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11015" y="882824"/>
            <a:ext cx="4000945" cy="1710308"/>
          </a:xfrm>
          <a:prstGeom prst="roundRect">
            <a:avLst>
              <a:gd name="adj" fmla="val 0"/>
            </a:avLst>
          </a:prstGeom>
          <a:solidFill>
            <a:srgbClr val="92D050">
              <a:alpha val="92000"/>
            </a:srgbClr>
          </a:solidFill>
          <a:ln w="762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   </a:t>
            </a:r>
            <a:r>
              <a:rPr lang="en-US" sz="4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  1.236.721</a:t>
            </a:r>
            <a:endParaRPr lang="id-ID" sz="4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gency FB" pitchFamily="34" charset="0"/>
              <a:ea typeface="Ebrima" pitchFamily="2" charset="0"/>
              <a:cs typeface="Ebrima" pitchFamily="2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     </a:t>
            </a:r>
            <a:r>
              <a:rPr lang="en-US" sz="4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    </a:t>
            </a:r>
            <a:r>
              <a:rPr lang="id-ID" sz="4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2</a:t>
            </a:r>
            <a:r>
              <a:rPr lang="en-US" sz="4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10.294</a:t>
            </a:r>
            <a:endParaRPr lang="en-US" sz="4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gency FB" pitchFamily="34" charset="0"/>
              <a:ea typeface="Ebrima" pitchFamily="2" charset="0"/>
              <a:cs typeface="Ebrima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75846" y="848657"/>
            <a:ext cx="1803866" cy="3048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>
                <a:solidFill>
                  <a:srgbClr val="FF0066"/>
                </a:solidFill>
                <a:latin typeface="Arial Black" pitchFamily="34" charset="0"/>
              </a:rPr>
              <a:t>TAHUN 2018</a:t>
            </a:r>
            <a:endParaRPr lang="id-ID" sz="1600" dirty="0">
              <a:solidFill>
                <a:srgbClr val="FF0066"/>
              </a:solidFill>
              <a:latin typeface="Arial Black" pitchFamily="34" charset="0"/>
            </a:endParaRPr>
          </a:p>
        </p:txBody>
      </p:sp>
      <p:sp>
        <p:nvSpPr>
          <p:cNvPr id="25" name="Flowchart: Terminator 24"/>
          <p:cNvSpPr/>
          <p:nvPr/>
        </p:nvSpPr>
        <p:spPr>
          <a:xfrm>
            <a:off x="3366909" y="854543"/>
            <a:ext cx="1087961" cy="388268"/>
          </a:xfrm>
          <a:prstGeom prst="flowChartTermina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1400" b="1" dirty="0" smtClean="0">
                <a:solidFill>
                  <a:srgbClr val="FF0066"/>
                </a:solidFill>
                <a:latin typeface="Arial Black" pitchFamily="34" charset="0"/>
              </a:rPr>
              <a:t>TILANG</a:t>
            </a:r>
            <a:endParaRPr lang="id-ID" sz="1400" b="1" dirty="0">
              <a:solidFill>
                <a:srgbClr val="FF0066"/>
              </a:solidFill>
              <a:latin typeface="Arial Black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499992" y="908720"/>
            <a:ext cx="4104456" cy="1710308"/>
          </a:xfrm>
          <a:prstGeom prst="roundRect">
            <a:avLst>
              <a:gd name="adj" fmla="val 0"/>
            </a:avLst>
          </a:prstGeom>
          <a:solidFill>
            <a:srgbClr val="0070C0">
              <a:alpha val="92000"/>
            </a:srgbClr>
          </a:solidFill>
          <a:ln w="76200"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54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 </a:t>
            </a:r>
            <a:r>
              <a:rPr lang="en-US" sz="5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    760.855</a:t>
            </a:r>
            <a:r>
              <a:rPr lang="id-ID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         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                                     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 </a:t>
            </a:r>
            <a:r>
              <a:rPr lang="en-US" sz="48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          </a:t>
            </a:r>
            <a:r>
              <a:rPr lang="en-US" sz="44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63.530</a:t>
            </a:r>
            <a:endParaRPr lang="en-US" sz="44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gency FB" pitchFamily="34" charset="0"/>
              <a:ea typeface="Ebrima" pitchFamily="2" charset="0"/>
              <a:cs typeface="Ebrima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499992" y="854543"/>
            <a:ext cx="1872208" cy="298914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 smtClean="0">
                <a:solidFill>
                  <a:srgbClr val="FF0066"/>
                </a:solidFill>
                <a:latin typeface="Arial Black" pitchFamily="34" charset="0"/>
              </a:rPr>
              <a:t>JAN – AGTS 2019</a:t>
            </a:r>
            <a:endParaRPr lang="id-ID" sz="1400" dirty="0">
              <a:solidFill>
                <a:srgbClr val="FF0066"/>
              </a:solidFill>
              <a:latin typeface="Arial Black" pitchFamily="34" charset="0"/>
            </a:endParaRPr>
          </a:p>
        </p:txBody>
      </p:sp>
      <p:sp>
        <p:nvSpPr>
          <p:cNvPr id="28" name="8-Point Star 27"/>
          <p:cNvSpPr/>
          <p:nvPr/>
        </p:nvSpPr>
        <p:spPr>
          <a:xfrm>
            <a:off x="4427984" y="1988840"/>
            <a:ext cx="1477108" cy="533400"/>
          </a:xfrm>
          <a:prstGeom prst="star8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1200" b="1" dirty="0">
                <a:solidFill>
                  <a:srgbClr val="FF0066"/>
                </a:solidFill>
                <a:latin typeface="Arial Black" pitchFamily="34" charset="0"/>
              </a:rPr>
              <a:t>TEGURAN</a:t>
            </a:r>
          </a:p>
        </p:txBody>
      </p:sp>
      <p:sp>
        <p:nvSpPr>
          <p:cNvPr id="30" name="Flowchart: Terminator 29"/>
          <p:cNvSpPr/>
          <p:nvPr/>
        </p:nvSpPr>
        <p:spPr>
          <a:xfrm>
            <a:off x="7830616" y="848657"/>
            <a:ext cx="1152128" cy="381000"/>
          </a:xfrm>
          <a:prstGeom prst="flowChartTermina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1400" b="1" dirty="0">
                <a:solidFill>
                  <a:srgbClr val="FF0066"/>
                </a:solidFill>
                <a:latin typeface="Arial Black" pitchFamily="34" charset="0"/>
              </a:rPr>
              <a:t>TILANG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29645" cy="762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5400" b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66092" y="2636912"/>
            <a:ext cx="6963508" cy="576064"/>
          </a:xfrm>
          <a:prstGeom prst="rect">
            <a:avLst/>
          </a:prstGeom>
          <a:solidFill>
            <a:srgbClr val="00B0F0"/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JENIS LANGGAR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4971256"/>
            <a:ext cx="9612560" cy="617984"/>
            <a:chOff x="0" y="4971256"/>
            <a:chExt cx="9612560" cy="617984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4971256"/>
              <a:ext cx="9144000" cy="617984"/>
              <a:chOff x="0" y="4971256"/>
              <a:chExt cx="9144000" cy="617984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0" y="4971256"/>
                <a:ext cx="9144000" cy="617984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446088" indent="-446088" algn="ctr">
                  <a:defRPr/>
                </a:pPr>
                <a:r>
                  <a:rPr lang="en-US" sz="3600" b="1" dirty="0" smtClean="0">
                    <a:solidFill>
                      <a:schemeClr val="tx1"/>
                    </a:solidFill>
                    <a:latin typeface="Arial Black" pitchFamily="34" charset="0"/>
                  </a:rPr>
                  <a:t>  SYARAT PERLENGKAPAN</a:t>
                </a:r>
                <a:endParaRPr lang="id-ID" sz="3600" b="1" dirty="0">
                  <a:solidFill>
                    <a:schemeClr val="tx1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24" name="8-Point Star 23"/>
              <p:cNvSpPr/>
              <p:nvPr/>
            </p:nvSpPr>
            <p:spPr>
              <a:xfrm>
                <a:off x="251520" y="5028220"/>
                <a:ext cx="637881" cy="504056"/>
              </a:xfrm>
              <a:prstGeom prst="star8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chemeClr val="tx1"/>
                    </a:solidFill>
                  </a:rPr>
                  <a:t>4</a:t>
                </a:r>
                <a:endParaRPr lang="id-ID" sz="3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2" name="10-Point Star 41"/>
              <p:cNvSpPr/>
              <p:nvPr/>
            </p:nvSpPr>
            <p:spPr>
              <a:xfrm>
                <a:off x="7923766" y="5022735"/>
                <a:ext cx="1205879" cy="504056"/>
              </a:xfrm>
              <a:prstGeom prst="star10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Rectangle 38"/>
            <p:cNvSpPr/>
            <p:nvPr/>
          </p:nvSpPr>
          <p:spPr>
            <a:xfrm>
              <a:off x="7488833" y="5050273"/>
              <a:ext cx="2123727" cy="504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51.547</a:t>
              </a:r>
              <a:endPara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326" y="5619328"/>
            <a:ext cx="9196981" cy="655081"/>
            <a:chOff x="7326" y="5619328"/>
            <a:chExt cx="9196981" cy="655081"/>
          </a:xfrm>
        </p:grpSpPr>
        <p:grpSp>
          <p:nvGrpSpPr>
            <p:cNvPr id="15" name="Group 14"/>
            <p:cNvGrpSpPr/>
            <p:nvPr/>
          </p:nvGrpSpPr>
          <p:grpSpPr>
            <a:xfrm>
              <a:off x="7326" y="5619328"/>
              <a:ext cx="9136673" cy="655081"/>
              <a:chOff x="7326" y="5619328"/>
              <a:chExt cx="9136673" cy="655081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7326" y="5619328"/>
                <a:ext cx="9136673" cy="655081"/>
              </a:xfrm>
              <a:prstGeom prst="rect">
                <a:avLst/>
              </a:prstGeom>
              <a:solidFill>
                <a:srgbClr val="00B0F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446088" indent="-446088" algn="ctr">
                  <a:defRPr/>
                </a:pPr>
                <a:r>
                  <a:rPr lang="en-US" sz="3600" b="1" dirty="0" smtClean="0">
                    <a:solidFill>
                      <a:schemeClr val="tx1"/>
                    </a:solidFill>
                    <a:latin typeface="Arial Black" pitchFamily="34" charset="0"/>
                  </a:rPr>
                  <a:t>  LANGGAR LAIN-LAIN</a:t>
                </a:r>
                <a:endParaRPr lang="id-ID" sz="3600" b="1" dirty="0">
                  <a:solidFill>
                    <a:schemeClr val="tx1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29" name="8-Point Star 28"/>
              <p:cNvSpPr/>
              <p:nvPr/>
            </p:nvSpPr>
            <p:spPr>
              <a:xfrm>
                <a:off x="261711" y="5694840"/>
                <a:ext cx="637881" cy="504056"/>
              </a:xfrm>
              <a:prstGeom prst="star8">
                <a:avLst/>
              </a:prstGeom>
              <a:solidFill>
                <a:srgbClr val="7030A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chemeClr val="tx1"/>
                    </a:solidFill>
                  </a:rPr>
                  <a:t>5</a:t>
                </a:r>
                <a:endParaRPr lang="id-ID" sz="3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10-Point Star 3"/>
              <p:cNvSpPr/>
              <p:nvPr/>
            </p:nvSpPr>
            <p:spPr>
              <a:xfrm>
                <a:off x="7488833" y="5661248"/>
                <a:ext cx="1205879" cy="504056"/>
              </a:xfrm>
              <a:prstGeom prst="star10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Rectangle 39"/>
            <p:cNvSpPr/>
            <p:nvPr/>
          </p:nvSpPr>
          <p:spPr>
            <a:xfrm>
              <a:off x="7080580" y="5661248"/>
              <a:ext cx="2123727" cy="504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45.036</a:t>
              </a:r>
              <a:endPara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327" y="4365104"/>
            <a:ext cx="9136673" cy="592088"/>
            <a:chOff x="7327" y="4365104"/>
            <a:chExt cx="9136673" cy="592088"/>
          </a:xfrm>
        </p:grpSpPr>
        <p:grpSp>
          <p:nvGrpSpPr>
            <p:cNvPr id="11" name="Group 10"/>
            <p:cNvGrpSpPr/>
            <p:nvPr/>
          </p:nvGrpSpPr>
          <p:grpSpPr>
            <a:xfrm>
              <a:off x="7327" y="4365104"/>
              <a:ext cx="9136673" cy="592088"/>
              <a:chOff x="7327" y="4365104"/>
              <a:chExt cx="9136673" cy="592088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7327" y="4365104"/>
                <a:ext cx="9136673" cy="592088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446088" indent="-446088" algn="ctr">
                  <a:defRPr/>
                </a:pPr>
                <a:r>
                  <a:rPr lang="en-US" sz="3600" b="1" dirty="0" smtClean="0">
                    <a:solidFill>
                      <a:schemeClr val="tx1"/>
                    </a:solidFill>
                    <a:latin typeface="Arial Black" pitchFamily="34" charset="0"/>
                  </a:rPr>
                  <a:t>  TIDAK PAKAI HELM</a:t>
                </a:r>
                <a:endParaRPr lang="id-ID" sz="3600" b="1" dirty="0">
                  <a:solidFill>
                    <a:schemeClr val="tx1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36" name="8-Point Star 35"/>
              <p:cNvSpPr/>
              <p:nvPr/>
            </p:nvSpPr>
            <p:spPr>
              <a:xfrm>
                <a:off x="261711" y="4409120"/>
                <a:ext cx="637881" cy="504056"/>
              </a:xfrm>
              <a:prstGeom prst="star8">
                <a:avLst/>
              </a:prstGeom>
              <a:solidFill>
                <a:srgbClr val="00B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3200" b="1" dirty="0">
                    <a:solidFill>
                      <a:schemeClr val="tx1"/>
                    </a:solidFill>
                  </a:rPr>
                  <a:t>3</a:t>
                </a:r>
                <a:endParaRPr lang="id-ID" sz="32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10-Point Star 42"/>
              <p:cNvSpPr/>
              <p:nvPr/>
            </p:nvSpPr>
            <p:spPr>
              <a:xfrm>
                <a:off x="7254553" y="4437112"/>
                <a:ext cx="1205879" cy="504056"/>
              </a:xfrm>
              <a:prstGeom prst="star10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 37"/>
            <p:cNvSpPr/>
            <p:nvPr/>
          </p:nvSpPr>
          <p:spPr>
            <a:xfrm>
              <a:off x="6768753" y="4437112"/>
              <a:ext cx="2123727" cy="504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89.701</a:t>
              </a:r>
              <a:endPara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0" y="3185120"/>
            <a:ext cx="9144000" cy="603920"/>
            <a:chOff x="0" y="3185120"/>
            <a:chExt cx="9144000" cy="603920"/>
          </a:xfrm>
          <a:solidFill>
            <a:srgbClr val="FF0000"/>
          </a:solidFill>
        </p:grpSpPr>
        <p:grpSp>
          <p:nvGrpSpPr>
            <p:cNvPr id="8" name="Group 7"/>
            <p:cNvGrpSpPr/>
            <p:nvPr/>
          </p:nvGrpSpPr>
          <p:grpSpPr>
            <a:xfrm>
              <a:off x="0" y="3185120"/>
              <a:ext cx="9144000" cy="603920"/>
              <a:chOff x="0" y="3185120"/>
              <a:chExt cx="9144000" cy="603920"/>
            </a:xfrm>
            <a:grpFill/>
          </p:grpSpPr>
          <p:sp>
            <p:nvSpPr>
              <p:cNvPr id="31" name="Rectangle 30"/>
              <p:cNvSpPr/>
              <p:nvPr/>
            </p:nvSpPr>
            <p:spPr>
              <a:xfrm>
                <a:off x="0" y="3185120"/>
                <a:ext cx="9144000" cy="603920"/>
              </a:xfrm>
              <a:prstGeom prst="rect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446088" indent="-446088"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d-ID" sz="3600" b="1" dirty="0" smtClean="0">
                    <a:solidFill>
                      <a:schemeClr val="bg1"/>
                    </a:solidFill>
                    <a:latin typeface="Arial Black" pitchFamily="34" charset="0"/>
                  </a:rPr>
                  <a:t>SURAT-SURAT</a:t>
                </a:r>
                <a:endParaRPr lang="id-ID" sz="3600" b="1" dirty="0">
                  <a:solidFill>
                    <a:schemeClr val="bg1"/>
                  </a:solidFill>
                  <a:latin typeface="Arial Black" pitchFamily="34" charset="0"/>
                </a:endParaRPr>
              </a:p>
            </p:txBody>
          </p:sp>
          <p:sp>
            <p:nvSpPr>
              <p:cNvPr id="32" name="8-Point Star 31"/>
              <p:cNvSpPr/>
              <p:nvPr/>
            </p:nvSpPr>
            <p:spPr>
              <a:xfrm>
                <a:off x="251520" y="3185120"/>
                <a:ext cx="683941" cy="531912"/>
              </a:xfrm>
              <a:prstGeom prst="star8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d-ID" sz="3200" b="1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</p:grpSp>
        <p:sp>
          <p:nvSpPr>
            <p:cNvPr id="44" name="10-Point Star 43"/>
            <p:cNvSpPr/>
            <p:nvPr/>
          </p:nvSpPr>
          <p:spPr>
            <a:xfrm>
              <a:off x="7470577" y="3235052"/>
              <a:ext cx="1205879" cy="504056"/>
            </a:xfrm>
            <a:prstGeom prst="star10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7020272" y="3212976"/>
            <a:ext cx="2123727" cy="5040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343.077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0" y="3717029"/>
            <a:ext cx="9450287" cy="652747"/>
            <a:chOff x="0" y="3717029"/>
            <a:chExt cx="9450287" cy="652747"/>
          </a:xfrm>
        </p:grpSpPr>
        <p:sp>
          <p:nvSpPr>
            <p:cNvPr id="33" name="Rectangle 32"/>
            <p:cNvSpPr/>
            <p:nvPr/>
          </p:nvSpPr>
          <p:spPr>
            <a:xfrm>
              <a:off x="0" y="3789040"/>
              <a:ext cx="9144000" cy="5620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46088" indent="-446088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3200" b="1" dirty="0" smtClean="0">
                  <a:solidFill>
                    <a:schemeClr val="tx1"/>
                  </a:solidFill>
                  <a:latin typeface="Arial Black" pitchFamily="34" charset="0"/>
                </a:rPr>
                <a:t>MARKA </a:t>
              </a:r>
              <a:r>
                <a:rPr lang="id-ID" sz="3200" b="1" dirty="0">
                  <a:solidFill>
                    <a:schemeClr val="tx1"/>
                  </a:solidFill>
                  <a:latin typeface="Arial Black" pitchFamily="34" charset="0"/>
                </a:rPr>
                <a:t>JALAN/RAMBU-RAMBU</a:t>
              </a:r>
            </a:p>
          </p:txBody>
        </p:sp>
        <p:sp>
          <p:nvSpPr>
            <p:cNvPr id="34" name="8-Point Star 33"/>
            <p:cNvSpPr/>
            <p:nvPr/>
          </p:nvSpPr>
          <p:spPr>
            <a:xfrm>
              <a:off x="306240" y="3780091"/>
              <a:ext cx="605230" cy="570949"/>
            </a:xfrm>
            <a:prstGeom prst="star8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200" b="1" dirty="0">
                  <a:solidFill>
                    <a:schemeClr val="tx1"/>
                  </a:solidFill>
                </a:rPr>
                <a:t>2</a:t>
              </a:r>
              <a:endParaRPr lang="id-ID" sz="3200" b="1" dirty="0">
                <a:solidFill>
                  <a:schemeClr val="tx1"/>
                </a:solidFill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7740352" y="3717029"/>
              <a:ext cx="1709935" cy="652747"/>
              <a:chOff x="7285629" y="4109290"/>
              <a:chExt cx="2123727" cy="504056"/>
            </a:xfrm>
          </p:grpSpPr>
          <p:sp>
            <p:nvSpPr>
              <p:cNvPr id="45" name="10-Point Star 44"/>
              <p:cNvSpPr/>
              <p:nvPr/>
            </p:nvSpPr>
            <p:spPr>
              <a:xfrm>
                <a:off x="7713476" y="4109290"/>
                <a:ext cx="1205879" cy="504056"/>
              </a:xfrm>
              <a:prstGeom prst="star10">
                <a:avLst/>
              </a:prstGeom>
              <a:solidFill>
                <a:schemeClr val="accent6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7285629" y="4109290"/>
                <a:ext cx="2123727" cy="504056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b="1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34" charset="0"/>
                    <a:cs typeface="Arial" pitchFamily="34" charset="0"/>
                  </a:rPr>
                  <a:t>183.715</a:t>
                </a:r>
                <a:endParaRPr lang="en-US" sz="16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48" name="8-Point Star 47"/>
          <p:cNvSpPr/>
          <p:nvPr/>
        </p:nvSpPr>
        <p:spPr>
          <a:xfrm>
            <a:off x="175846" y="1874540"/>
            <a:ext cx="1477108" cy="533400"/>
          </a:xfrm>
          <a:prstGeom prst="star8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1200" b="1" dirty="0">
                <a:solidFill>
                  <a:srgbClr val="FF0066"/>
                </a:solidFill>
                <a:latin typeface="Arial Black" pitchFamily="34" charset="0"/>
              </a:rPr>
              <a:t>TEGURAN</a:t>
            </a:r>
          </a:p>
        </p:txBody>
      </p:sp>
      <p:sp>
        <p:nvSpPr>
          <p:cNvPr id="47" name="Rectangle 46"/>
          <p:cNvSpPr/>
          <p:nvPr/>
        </p:nvSpPr>
        <p:spPr>
          <a:xfrm>
            <a:off x="8604448" y="6381328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175846" y="44625"/>
            <a:ext cx="8784803" cy="707726"/>
            <a:chOff x="179685" y="144463"/>
            <a:chExt cx="8784803" cy="1185863"/>
          </a:xfrm>
        </p:grpSpPr>
        <p:sp>
          <p:nvSpPr>
            <p:cNvPr id="50" name="Rounded Rectangle 49">
              <a:extLst>
                <a:ext uri="{FF2B5EF4-FFF2-40B4-BE49-F238E27FC236}">
                  <a16:creationId xmlns:a16="http://schemas.microsoft.com/office/drawing/2014/main" xmlns="" id="{2F73D7FF-F308-4A9A-9A3B-36A26BFE6D91}"/>
                </a:ext>
              </a:extLst>
            </p:cNvPr>
            <p:cNvSpPr/>
            <p:nvPr/>
          </p:nvSpPr>
          <p:spPr>
            <a:xfrm>
              <a:off x="636985" y="144463"/>
              <a:ext cx="7756922" cy="1185862"/>
            </a:xfrm>
            <a:prstGeom prst="roundRect">
              <a:avLst/>
            </a:prstGeom>
            <a:solidFill>
              <a:srgbClr val="00206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pPr marL="174625" indent="-174625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3000" b="1" dirty="0">
                  <a:ln w="3810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itchFamily="34" charset="0"/>
                </a:rPr>
                <a:t>DATA DAKGAR LANTAS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xmlns="" id="{32FCAF68-B897-42DD-9967-89CF12709B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685" y="166689"/>
              <a:ext cx="1223963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56" name="Rectangle: Rounded Corners 76">
                <a:extLst>
                  <a:ext uri="{FF2B5EF4-FFF2-40B4-BE49-F238E27FC236}">
                    <a16:creationId xmlns:a16="http://schemas.microsoft.com/office/drawing/2014/main" xmlns="" id="{752C84C3-F4E0-4888-B208-0475B3658592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  <p:sp>
            <p:nvSpPr>
              <p:cNvPr id="57" name="Rectangle: Rounded Corners 77">
                <a:extLst>
                  <a:ext uri="{FF2B5EF4-FFF2-40B4-BE49-F238E27FC236}">
                    <a16:creationId xmlns:a16="http://schemas.microsoft.com/office/drawing/2014/main" xmlns="" id="{8F06CB17-4AA2-4E8F-840D-784B13A3BF90}"/>
                  </a:ext>
                </a:extLst>
              </p:cNvPr>
              <p:cNvSpPr/>
              <p:nvPr/>
            </p:nvSpPr>
            <p:spPr>
              <a:xfrm rot="18900000">
                <a:off x="1759460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  <p:sp>
            <p:nvSpPr>
              <p:cNvPr id="58" name="Rectangle: Rounded Corners 75">
                <a:extLst>
                  <a:ext uri="{FF2B5EF4-FFF2-40B4-BE49-F238E27FC236}">
                    <a16:creationId xmlns:a16="http://schemas.microsoft.com/office/drawing/2014/main" xmlns="" id="{4804B9C7-3808-400D-B0F1-5E7BD89245A0}"/>
                  </a:ext>
                </a:extLst>
              </p:cNvPr>
              <p:cNvSpPr/>
              <p:nvPr/>
            </p:nvSpPr>
            <p:spPr>
              <a:xfrm rot="2700000">
                <a:off x="1160539" y="2053054"/>
                <a:ext cx="815037" cy="81597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</p:grpSp>
        <p:grpSp>
          <p:nvGrpSpPr>
            <p:cNvPr id="52" name="Group 40">
              <a:extLst>
                <a:ext uri="{FF2B5EF4-FFF2-40B4-BE49-F238E27FC236}">
                  <a16:creationId xmlns:a16="http://schemas.microsoft.com/office/drawing/2014/main" xmlns="" id="{5F31A00D-E91C-47CE-ABE5-3D06E2215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8144" y="144464"/>
              <a:ext cx="1226344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53" name="Rectangle: Rounded Corners 76">
                <a:extLst>
                  <a:ext uri="{FF2B5EF4-FFF2-40B4-BE49-F238E27FC236}">
                    <a16:creationId xmlns:a16="http://schemas.microsoft.com/office/drawing/2014/main" xmlns="" id="{F6BFC9BF-29BB-43B9-BE68-138790E90691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6211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  <p:sp>
            <p:nvSpPr>
              <p:cNvPr id="54" name="Rectangle: Rounded Corners 77">
                <a:extLst>
                  <a:ext uri="{FF2B5EF4-FFF2-40B4-BE49-F238E27FC236}">
                    <a16:creationId xmlns:a16="http://schemas.microsoft.com/office/drawing/2014/main" xmlns="" id="{4B49C8F7-1CB9-4FD7-8E6F-E754171D2E59}"/>
                  </a:ext>
                </a:extLst>
              </p:cNvPr>
              <p:cNvSpPr/>
              <p:nvPr/>
            </p:nvSpPr>
            <p:spPr>
              <a:xfrm rot="18900000">
                <a:off x="1759088" y="2232543"/>
                <a:ext cx="456212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  <p:sp>
            <p:nvSpPr>
              <p:cNvPr id="55" name="Rectangle: Rounded Corners 75">
                <a:extLst>
                  <a:ext uri="{FF2B5EF4-FFF2-40B4-BE49-F238E27FC236}">
                    <a16:creationId xmlns:a16="http://schemas.microsoft.com/office/drawing/2014/main" xmlns="" id="{F2181F83-297C-48CA-88E0-FF774783752C}"/>
                  </a:ext>
                </a:extLst>
              </p:cNvPr>
              <p:cNvSpPr/>
              <p:nvPr/>
            </p:nvSpPr>
            <p:spPr>
              <a:xfrm rot="2700000">
                <a:off x="1160539" y="2053846"/>
                <a:ext cx="815037" cy="814394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60142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Rounded Rectangle 77"/>
          <p:cNvSpPr/>
          <p:nvPr/>
        </p:nvSpPr>
        <p:spPr>
          <a:xfrm>
            <a:off x="35496" y="819891"/>
            <a:ext cx="9095627" cy="5993485"/>
          </a:xfrm>
          <a:prstGeom prst="roundRect">
            <a:avLst>
              <a:gd name="adj" fmla="val 12408"/>
            </a:avLst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427984" y="2005242"/>
            <a:ext cx="0" cy="911501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57" idx="2"/>
          </p:cNvCxnSpPr>
          <p:nvPr/>
        </p:nvCxnSpPr>
        <p:spPr>
          <a:xfrm flipH="1">
            <a:off x="3004100" y="4204687"/>
            <a:ext cx="1370870" cy="58426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59" idx="1"/>
          </p:cNvCxnSpPr>
          <p:nvPr/>
        </p:nvCxnSpPr>
        <p:spPr>
          <a:xfrm>
            <a:off x="4468984" y="4464915"/>
            <a:ext cx="41001" cy="112432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48" idx="5"/>
          </p:cNvCxnSpPr>
          <p:nvPr/>
        </p:nvCxnSpPr>
        <p:spPr>
          <a:xfrm>
            <a:off x="5004048" y="4204687"/>
            <a:ext cx="1081224" cy="52045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3" idx="2"/>
          </p:cNvCxnSpPr>
          <p:nvPr/>
        </p:nvCxnSpPr>
        <p:spPr>
          <a:xfrm flipH="1" flipV="1">
            <a:off x="2669836" y="2916744"/>
            <a:ext cx="1254092" cy="20234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41" idx="5"/>
          </p:cNvCxnSpPr>
          <p:nvPr/>
        </p:nvCxnSpPr>
        <p:spPr>
          <a:xfrm flipV="1">
            <a:off x="5148064" y="2933145"/>
            <a:ext cx="1064168" cy="49585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0" y="0"/>
            <a:ext cx="9129645" cy="762000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smtClean="0">
                <a:ln>
                  <a:solidFill>
                    <a:schemeClr val="bg1">
                      <a:lumMod val="85000"/>
                    </a:schemeClr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USIA PELAKU PELANGGARAN</a:t>
            </a:r>
            <a:endParaRPr lang="id-ID" sz="4000" b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Parallelogram 2"/>
          <p:cNvSpPr/>
          <p:nvPr/>
        </p:nvSpPr>
        <p:spPr>
          <a:xfrm>
            <a:off x="179512" y="2404487"/>
            <a:ext cx="2618388" cy="1024513"/>
          </a:xfrm>
          <a:prstGeom prst="parallelogram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0 - 15 TAHUN: 58.100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NAIK 5,05%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Parallelogram 40"/>
          <p:cNvSpPr/>
          <p:nvPr/>
        </p:nvSpPr>
        <p:spPr>
          <a:xfrm>
            <a:off x="6084168" y="2420888"/>
            <a:ext cx="2793306" cy="1024513"/>
          </a:xfrm>
          <a:prstGeom prst="parallelogram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22 - 30 TAHUN: 236.649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TURUN 5,93%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Parallelogram 47"/>
          <p:cNvSpPr/>
          <p:nvPr/>
        </p:nvSpPr>
        <p:spPr>
          <a:xfrm>
            <a:off x="5955158" y="4204687"/>
            <a:ext cx="2793306" cy="1040914"/>
          </a:xfrm>
          <a:prstGeom prst="parallelogram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31 - 40 TAHUN: 177.395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TURUN 7,16%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Parallelogram 56"/>
          <p:cNvSpPr/>
          <p:nvPr/>
        </p:nvSpPr>
        <p:spPr>
          <a:xfrm>
            <a:off x="81403" y="4276695"/>
            <a:ext cx="3050761" cy="1024513"/>
          </a:xfrm>
          <a:prstGeom prst="parallelogram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51 TAHUN KEATAS: 38.210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NAIK 2,12%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Parallelogram 57"/>
          <p:cNvSpPr/>
          <p:nvPr/>
        </p:nvSpPr>
        <p:spPr>
          <a:xfrm>
            <a:off x="3132165" y="980728"/>
            <a:ext cx="2735979" cy="1024513"/>
          </a:xfrm>
          <a:prstGeom prst="parallelogram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16 - 21 TAHUN: 152.492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TURUN 4,48%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Parallelogram 58"/>
          <p:cNvSpPr/>
          <p:nvPr/>
        </p:nvSpPr>
        <p:spPr>
          <a:xfrm>
            <a:off x="3025811" y="5589240"/>
            <a:ext cx="2698317" cy="1080120"/>
          </a:xfrm>
          <a:prstGeom prst="parallelogram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41 - 50 TAHUN: 98.009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TURUN 10,3%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47864" y="2708920"/>
            <a:ext cx="2160240" cy="193601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USIA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611560" y="2404487"/>
            <a:ext cx="0" cy="91150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6300192" y="4244179"/>
            <a:ext cx="0" cy="911501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6444208" y="2488618"/>
            <a:ext cx="0" cy="911501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3347864" y="5685851"/>
            <a:ext cx="0" cy="911501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3419872" y="1037233"/>
            <a:ext cx="0" cy="911501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467544" y="4333200"/>
            <a:ext cx="0" cy="91150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175846" y="44625"/>
            <a:ext cx="8784803" cy="707726"/>
            <a:chOff x="179685" y="144463"/>
            <a:chExt cx="8784803" cy="1185863"/>
          </a:xfrm>
        </p:grpSpPr>
        <p:sp>
          <p:nvSpPr>
            <p:cNvPr id="25" name="Rounded Rectangle 24">
              <a:extLst>
                <a:ext uri="{FF2B5EF4-FFF2-40B4-BE49-F238E27FC236}">
                  <a16:creationId xmlns:a16="http://schemas.microsoft.com/office/drawing/2014/main" xmlns="" id="{2F73D7FF-F308-4A9A-9A3B-36A26BFE6D91}"/>
                </a:ext>
              </a:extLst>
            </p:cNvPr>
            <p:cNvSpPr/>
            <p:nvPr/>
          </p:nvSpPr>
          <p:spPr>
            <a:xfrm>
              <a:off x="636985" y="144463"/>
              <a:ext cx="7756922" cy="1185862"/>
            </a:xfrm>
            <a:prstGeom prst="roundRect">
              <a:avLst/>
            </a:prstGeom>
            <a:solidFill>
              <a:srgbClr val="00206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pPr marL="711200" indent="-536575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2900" b="1" dirty="0" smtClean="0">
                  <a:ln w="3810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itchFamily="34" charset="0"/>
                </a:rPr>
                <a:t>USIA PELAKU PELANGGARAN</a:t>
              </a:r>
              <a:endParaRPr lang="sv-SE" sz="2900" b="1" dirty="0">
                <a:ln w="381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endParaRPr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xmlns="" id="{32FCAF68-B897-42DD-9967-89CF12709B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685" y="166689"/>
              <a:ext cx="1223963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31" name="Rectangle: Rounded Corners 76">
                <a:extLst>
                  <a:ext uri="{FF2B5EF4-FFF2-40B4-BE49-F238E27FC236}">
                    <a16:creationId xmlns:a16="http://schemas.microsoft.com/office/drawing/2014/main" xmlns="" id="{752C84C3-F4E0-4888-B208-0475B3658592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  <p:sp>
            <p:nvSpPr>
              <p:cNvPr id="32" name="Rectangle: Rounded Corners 77">
                <a:extLst>
                  <a:ext uri="{FF2B5EF4-FFF2-40B4-BE49-F238E27FC236}">
                    <a16:creationId xmlns:a16="http://schemas.microsoft.com/office/drawing/2014/main" xmlns="" id="{8F06CB17-4AA2-4E8F-840D-784B13A3BF90}"/>
                  </a:ext>
                </a:extLst>
              </p:cNvPr>
              <p:cNvSpPr/>
              <p:nvPr/>
            </p:nvSpPr>
            <p:spPr>
              <a:xfrm rot="18900000">
                <a:off x="1759460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  <p:sp>
            <p:nvSpPr>
              <p:cNvPr id="33" name="Rectangle: Rounded Corners 75">
                <a:extLst>
                  <a:ext uri="{FF2B5EF4-FFF2-40B4-BE49-F238E27FC236}">
                    <a16:creationId xmlns:a16="http://schemas.microsoft.com/office/drawing/2014/main" xmlns="" id="{4804B9C7-3808-400D-B0F1-5E7BD89245A0}"/>
                  </a:ext>
                </a:extLst>
              </p:cNvPr>
              <p:cNvSpPr/>
              <p:nvPr/>
            </p:nvSpPr>
            <p:spPr>
              <a:xfrm rot="2700000">
                <a:off x="1160539" y="2053054"/>
                <a:ext cx="815037" cy="81597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</p:grpSp>
        <p:grpSp>
          <p:nvGrpSpPr>
            <p:cNvPr id="27" name="Group 40">
              <a:extLst>
                <a:ext uri="{FF2B5EF4-FFF2-40B4-BE49-F238E27FC236}">
                  <a16:creationId xmlns:a16="http://schemas.microsoft.com/office/drawing/2014/main" xmlns="" id="{5F31A00D-E91C-47CE-ABE5-3D06E2215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8144" y="144464"/>
              <a:ext cx="1226344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28" name="Rectangle: Rounded Corners 76">
                <a:extLst>
                  <a:ext uri="{FF2B5EF4-FFF2-40B4-BE49-F238E27FC236}">
                    <a16:creationId xmlns:a16="http://schemas.microsoft.com/office/drawing/2014/main" xmlns="" id="{F6BFC9BF-29BB-43B9-BE68-138790E90691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6211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  <p:sp>
            <p:nvSpPr>
              <p:cNvPr id="29" name="Rectangle: Rounded Corners 77">
                <a:extLst>
                  <a:ext uri="{FF2B5EF4-FFF2-40B4-BE49-F238E27FC236}">
                    <a16:creationId xmlns:a16="http://schemas.microsoft.com/office/drawing/2014/main" xmlns="" id="{4B49C8F7-1CB9-4FD7-8E6F-E754171D2E59}"/>
                  </a:ext>
                </a:extLst>
              </p:cNvPr>
              <p:cNvSpPr/>
              <p:nvPr/>
            </p:nvSpPr>
            <p:spPr>
              <a:xfrm rot="18900000">
                <a:off x="1759088" y="2232543"/>
                <a:ext cx="456212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  <p:sp>
            <p:nvSpPr>
              <p:cNvPr id="30" name="Rectangle: Rounded Corners 75">
                <a:extLst>
                  <a:ext uri="{FF2B5EF4-FFF2-40B4-BE49-F238E27FC236}">
                    <a16:creationId xmlns:a16="http://schemas.microsoft.com/office/drawing/2014/main" xmlns="" id="{F2181F83-297C-48CA-88E0-FF774783752C}"/>
                  </a:ext>
                </a:extLst>
              </p:cNvPr>
              <p:cNvSpPr/>
              <p:nvPr/>
            </p:nvSpPr>
            <p:spPr>
              <a:xfrm rot="2700000">
                <a:off x="1160539" y="2053846"/>
                <a:ext cx="815037" cy="814394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</p:grpSp>
      </p:grpSp>
      <p:sp>
        <p:nvSpPr>
          <p:cNvPr id="34" name="Rectangle 33"/>
          <p:cNvSpPr/>
          <p:nvPr/>
        </p:nvSpPr>
        <p:spPr>
          <a:xfrm>
            <a:off x="8604448" y="6364088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11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1684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85"/>
          <p:cNvGrpSpPr/>
          <p:nvPr/>
        </p:nvGrpSpPr>
        <p:grpSpPr>
          <a:xfrm>
            <a:off x="1475656" y="1412712"/>
            <a:ext cx="4392488" cy="4608641"/>
            <a:chOff x="1475656" y="1412712"/>
            <a:chExt cx="4392488" cy="4608641"/>
          </a:xfrm>
        </p:grpSpPr>
        <p:cxnSp>
          <p:nvCxnSpPr>
            <p:cNvPr id="81" name="Straight Connector 80"/>
            <p:cNvCxnSpPr/>
            <p:nvPr/>
          </p:nvCxnSpPr>
          <p:spPr>
            <a:xfrm>
              <a:off x="5436096" y="6021288"/>
              <a:ext cx="43204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5" idx="6"/>
              <a:endCxn id="3" idx="2"/>
            </p:cNvCxnSpPr>
            <p:nvPr/>
          </p:nvCxnSpPr>
          <p:spPr>
            <a:xfrm flipV="1">
              <a:off x="1475656" y="1988904"/>
              <a:ext cx="504056" cy="15672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5" idx="6"/>
              <a:endCxn id="42" idx="2"/>
            </p:cNvCxnSpPr>
            <p:nvPr/>
          </p:nvCxnSpPr>
          <p:spPr>
            <a:xfrm flipV="1">
              <a:off x="1475656" y="3501072"/>
              <a:ext cx="504056" cy="551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475656" y="3576352"/>
              <a:ext cx="432048" cy="15809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727684" y="2772548"/>
              <a:ext cx="378042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691494" y="4309969"/>
              <a:ext cx="378042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flipH="1">
              <a:off x="5436096" y="1412776"/>
              <a:ext cx="72008" cy="460857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endCxn id="46" idx="2"/>
            </p:cNvCxnSpPr>
            <p:nvPr/>
          </p:nvCxnSpPr>
          <p:spPr>
            <a:xfrm flipV="1">
              <a:off x="5508104" y="1412712"/>
              <a:ext cx="180392" cy="1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V="1">
              <a:off x="5508104" y="2780928"/>
              <a:ext cx="180392" cy="1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V="1">
              <a:off x="5471728" y="4293096"/>
              <a:ext cx="180392" cy="1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/>
          <p:cNvSpPr/>
          <p:nvPr/>
        </p:nvSpPr>
        <p:spPr>
          <a:xfrm>
            <a:off x="0" y="0"/>
            <a:ext cx="9140442" cy="60960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n w="381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JENIS KENDARAAN YG MELANGGAR</a:t>
            </a:r>
            <a:endParaRPr lang="id-ID" sz="3200" b="1" dirty="0">
              <a:ln w="38100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Snip Single Corner Rectangle 2"/>
          <p:cNvSpPr/>
          <p:nvPr/>
        </p:nvSpPr>
        <p:spPr>
          <a:xfrm>
            <a:off x="1979712" y="1412904"/>
            <a:ext cx="3348000" cy="1152000"/>
          </a:xfrm>
          <a:prstGeom prst="snip1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BUS : 2.997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Snip Single Corner Rectangle 36"/>
          <p:cNvSpPr/>
          <p:nvPr/>
        </p:nvSpPr>
        <p:spPr>
          <a:xfrm>
            <a:off x="5670612" y="2277000"/>
            <a:ext cx="3348000" cy="1152000"/>
          </a:xfrm>
          <a:prstGeom prst="snip1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ANGKOT : 3.535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Snip Single Corner Rectangle 38"/>
          <p:cNvSpPr/>
          <p:nvPr/>
        </p:nvSpPr>
        <p:spPr>
          <a:xfrm>
            <a:off x="5670612" y="3717160"/>
            <a:ext cx="3348000" cy="1152000"/>
          </a:xfrm>
          <a:prstGeom prst="snip1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MOBIL PENUMPANG PRIBADI : 59.721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Snip Single Corner Rectangle 41"/>
          <p:cNvSpPr/>
          <p:nvPr/>
        </p:nvSpPr>
        <p:spPr>
          <a:xfrm>
            <a:off x="1979712" y="2925072"/>
            <a:ext cx="3348000" cy="1152000"/>
          </a:xfrm>
          <a:prstGeom prst="snip1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TRUCK : 45.740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Snip Single Corner Rectangle 43"/>
          <p:cNvSpPr/>
          <p:nvPr/>
        </p:nvSpPr>
        <p:spPr>
          <a:xfrm>
            <a:off x="5688496" y="5157320"/>
            <a:ext cx="3348000" cy="1152000"/>
          </a:xfrm>
          <a:prstGeom prst="snip1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TAKSI : 208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Snip Single Corner Rectangle 45"/>
          <p:cNvSpPr/>
          <p:nvPr/>
        </p:nvSpPr>
        <p:spPr>
          <a:xfrm>
            <a:off x="5688496" y="836712"/>
            <a:ext cx="3348000" cy="1152000"/>
          </a:xfrm>
          <a:prstGeom prst="snip1Rect">
            <a:avLst/>
          </a:prstGeom>
          <a:solidFill>
            <a:srgbClr val="00B0F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MOBIL BARANG/PICK UP : 29.020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Snip Single Corner Rectangle 51"/>
          <p:cNvSpPr/>
          <p:nvPr/>
        </p:nvSpPr>
        <p:spPr>
          <a:xfrm>
            <a:off x="1907704" y="4509248"/>
            <a:ext cx="3348000" cy="1152000"/>
          </a:xfrm>
          <a:prstGeom prst="snip1Rect">
            <a:avLst/>
          </a:prstGeom>
          <a:solidFill>
            <a:srgbClr val="92D05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SEPEDA MOTOR: 619.634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5496" y="2459247"/>
            <a:ext cx="1440160" cy="219388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JENIS</a:t>
            </a:r>
          </a:p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RAN</a:t>
            </a:r>
            <a:endParaRPr lang="en-US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75846" y="44625"/>
            <a:ext cx="8784803" cy="707726"/>
            <a:chOff x="179685" y="144463"/>
            <a:chExt cx="8784803" cy="1185863"/>
          </a:xfrm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xmlns="" id="{2F73D7FF-F308-4A9A-9A3B-36A26BFE6D91}"/>
                </a:ext>
              </a:extLst>
            </p:cNvPr>
            <p:cNvSpPr/>
            <p:nvPr/>
          </p:nvSpPr>
          <p:spPr>
            <a:xfrm>
              <a:off x="636985" y="144463"/>
              <a:ext cx="7756922" cy="1185862"/>
            </a:xfrm>
            <a:prstGeom prst="roundRect">
              <a:avLst/>
            </a:prstGeom>
            <a:solidFill>
              <a:srgbClr val="00206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pPr marL="711200" indent="-536575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2400" b="1" dirty="0" smtClean="0">
                  <a:ln w="3810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itchFamily="34" charset="0"/>
                </a:rPr>
                <a:t>JENIS KENDARAAN PELANGGARAN</a:t>
              </a:r>
              <a:endParaRPr lang="sv-SE" sz="2400" b="1" dirty="0">
                <a:ln w="381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endParaRP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32FCAF68-B897-42DD-9967-89CF12709B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685" y="166689"/>
              <a:ext cx="1223963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31" name="Rectangle: Rounded Corners 76">
                <a:extLst>
                  <a:ext uri="{FF2B5EF4-FFF2-40B4-BE49-F238E27FC236}">
                    <a16:creationId xmlns:a16="http://schemas.microsoft.com/office/drawing/2014/main" xmlns="" id="{752C84C3-F4E0-4888-B208-0475B3658592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  <p:sp>
            <p:nvSpPr>
              <p:cNvPr id="32" name="Rectangle: Rounded Corners 77">
                <a:extLst>
                  <a:ext uri="{FF2B5EF4-FFF2-40B4-BE49-F238E27FC236}">
                    <a16:creationId xmlns:a16="http://schemas.microsoft.com/office/drawing/2014/main" xmlns="" id="{8F06CB17-4AA2-4E8F-840D-784B13A3BF90}"/>
                  </a:ext>
                </a:extLst>
              </p:cNvPr>
              <p:cNvSpPr/>
              <p:nvPr/>
            </p:nvSpPr>
            <p:spPr>
              <a:xfrm rot="18900000">
                <a:off x="1759460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  <p:sp>
            <p:nvSpPr>
              <p:cNvPr id="33" name="Rectangle: Rounded Corners 75">
                <a:extLst>
                  <a:ext uri="{FF2B5EF4-FFF2-40B4-BE49-F238E27FC236}">
                    <a16:creationId xmlns:a16="http://schemas.microsoft.com/office/drawing/2014/main" xmlns="" id="{4804B9C7-3808-400D-B0F1-5E7BD89245A0}"/>
                  </a:ext>
                </a:extLst>
              </p:cNvPr>
              <p:cNvSpPr/>
              <p:nvPr/>
            </p:nvSpPr>
            <p:spPr>
              <a:xfrm rot="2700000">
                <a:off x="1160539" y="2053054"/>
                <a:ext cx="815037" cy="81597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</p:grpSp>
        <p:grpSp>
          <p:nvGrpSpPr>
            <p:cNvPr id="27" name="Group 40">
              <a:extLst>
                <a:ext uri="{FF2B5EF4-FFF2-40B4-BE49-F238E27FC236}">
                  <a16:creationId xmlns:a16="http://schemas.microsoft.com/office/drawing/2014/main" xmlns="" id="{5F31A00D-E91C-47CE-ABE5-3D06E2215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8144" y="144464"/>
              <a:ext cx="1226344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28" name="Rectangle: Rounded Corners 76">
                <a:extLst>
                  <a:ext uri="{FF2B5EF4-FFF2-40B4-BE49-F238E27FC236}">
                    <a16:creationId xmlns:a16="http://schemas.microsoft.com/office/drawing/2014/main" xmlns="" id="{F6BFC9BF-29BB-43B9-BE68-138790E90691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6211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  <p:sp>
            <p:nvSpPr>
              <p:cNvPr id="29" name="Rectangle: Rounded Corners 77">
                <a:extLst>
                  <a:ext uri="{FF2B5EF4-FFF2-40B4-BE49-F238E27FC236}">
                    <a16:creationId xmlns:a16="http://schemas.microsoft.com/office/drawing/2014/main" xmlns="" id="{4B49C8F7-1CB9-4FD7-8E6F-E754171D2E59}"/>
                  </a:ext>
                </a:extLst>
              </p:cNvPr>
              <p:cNvSpPr/>
              <p:nvPr/>
            </p:nvSpPr>
            <p:spPr>
              <a:xfrm rot="18900000">
                <a:off x="1759088" y="2232543"/>
                <a:ext cx="456212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  <p:sp>
            <p:nvSpPr>
              <p:cNvPr id="30" name="Rectangle: Rounded Corners 75">
                <a:extLst>
                  <a:ext uri="{FF2B5EF4-FFF2-40B4-BE49-F238E27FC236}">
                    <a16:creationId xmlns:a16="http://schemas.microsoft.com/office/drawing/2014/main" xmlns="" id="{F2181F83-297C-48CA-88E0-FF774783752C}"/>
                  </a:ext>
                </a:extLst>
              </p:cNvPr>
              <p:cNvSpPr/>
              <p:nvPr/>
            </p:nvSpPr>
            <p:spPr>
              <a:xfrm rot="2700000">
                <a:off x="1160539" y="2053846"/>
                <a:ext cx="815037" cy="814394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</p:grpSp>
      </p:grpSp>
      <p:sp>
        <p:nvSpPr>
          <p:cNvPr id="34" name="Rectangle 33"/>
          <p:cNvSpPr/>
          <p:nvPr/>
        </p:nvSpPr>
        <p:spPr>
          <a:xfrm>
            <a:off x="8604448" y="6364088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273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8547" y="1953185"/>
            <a:ext cx="4307412" cy="4910756"/>
          </a:xfrm>
          <a:custGeom>
            <a:avLst/>
            <a:gdLst>
              <a:gd name="connsiteX0" fmla="*/ 0 w 216024"/>
              <a:gd name="connsiteY0" fmla="*/ 0 h 5256584"/>
              <a:gd name="connsiteX1" fmla="*/ 216024 w 216024"/>
              <a:gd name="connsiteY1" fmla="*/ 0 h 5256584"/>
              <a:gd name="connsiteX2" fmla="*/ 216024 w 216024"/>
              <a:gd name="connsiteY2" fmla="*/ 5256584 h 5256584"/>
              <a:gd name="connsiteX3" fmla="*/ 0 w 216024"/>
              <a:gd name="connsiteY3" fmla="*/ 5256584 h 5256584"/>
              <a:gd name="connsiteX4" fmla="*/ 0 w 216024"/>
              <a:gd name="connsiteY4" fmla="*/ 0 h 5256584"/>
              <a:gd name="connsiteX0" fmla="*/ 0 w 2494767"/>
              <a:gd name="connsiteY0" fmla="*/ 58057 h 5256584"/>
              <a:gd name="connsiteX1" fmla="*/ 2494767 w 2494767"/>
              <a:gd name="connsiteY1" fmla="*/ 0 h 5256584"/>
              <a:gd name="connsiteX2" fmla="*/ 2494767 w 2494767"/>
              <a:gd name="connsiteY2" fmla="*/ 5256584 h 5256584"/>
              <a:gd name="connsiteX3" fmla="*/ 2278743 w 2494767"/>
              <a:gd name="connsiteY3" fmla="*/ 5256584 h 5256584"/>
              <a:gd name="connsiteX4" fmla="*/ 0 w 2494767"/>
              <a:gd name="connsiteY4" fmla="*/ 58057 h 5256584"/>
              <a:gd name="connsiteX0" fmla="*/ 0 w 2494767"/>
              <a:gd name="connsiteY0" fmla="*/ 29028 h 5227555"/>
              <a:gd name="connsiteX1" fmla="*/ 419224 w 2494767"/>
              <a:gd name="connsiteY1" fmla="*/ 0 h 5227555"/>
              <a:gd name="connsiteX2" fmla="*/ 2494767 w 2494767"/>
              <a:gd name="connsiteY2" fmla="*/ 5227555 h 5227555"/>
              <a:gd name="connsiteX3" fmla="*/ 2278743 w 2494767"/>
              <a:gd name="connsiteY3" fmla="*/ 5227555 h 5227555"/>
              <a:gd name="connsiteX4" fmla="*/ 0 w 2494767"/>
              <a:gd name="connsiteY4" fmla="*/ 29028 h 5227555"/>
              <a:gd name="connsiteX0" fmla="*/ 0 w 4352596"/>
              <a:gd name="connsiteY0" fmla="*/ 29028 h 6083898"/>
              <a:gd name="connsiteX1" fmla="*/ 419224 w 4352596"/>
              <a:gd name="connsiteY1" fmla="*/ 0 h 6083898"/>
              <a:gd name="connsiteX2" fmla="*/ 4352596 w 4352596"/>
              <a:gd name="connsiteY2" fmla="*/ 6083898 h 6083898"/>
              <a:gd name="connsiteX3" fmla="*/ 2278743 w 4352596"/>
              <a:gd name="connsiteY3" fmla="*/ 5227555 h 6083898"/>
              <a:gd name="connsiteX4" fmla="*/ 0 w 4352596"/>
              <a:gd name="connsiteY4" fmla="*/ 29028 h 6083898"/>
              <a:gd name="connsiteX0" fmla="*/ 0 w 4352596"/>
              <a:gd name="connsiteY0" fmla="*/ 29028 h 6083898"/>
              <a:gd name="connsiteX1" fmla="*/ 419224 w 4352596"/>
              <a:gd name="connsiteY1" fmla="*/ 0 h 6083898"/>
              <a:gd name="connsiteX2" fmla="*/ 4352596 w 4352596"/>
              <a:gd name="connsiteY2" fmla="*/ 6083898 h 6083898"/>
              <a:gd name="connsiteX3" fmla="*/ 3976914 w 4352596"/>
              <a:gd name="connsiteY3" fmla="*/ 6054869 h 6083898"/>
              <a:gd name="connsiteX4" fmla="*/ 0 w 4352596"/>
              <a:gd name="connsiteY4" fmla="*/ 29028 h 6083898"/>
              <a:gd name="connsiteX0" fmla="*/ 0 w 4178425"/>
              <a:gd name="connsiteY0" fmla="*/ 116114 h 6083898"/>
              <a:gd name="connsiteX1" fmla="*/ 245053 w 4178425"/>
              <a:gd name="connsiteY1" fmla="*/ 0 h 6083898"/>
              <a:gd name="connsiteX2" fmla="*/ 4178425 w 4178425"/>
              <a:gd name="connsiteY2" fmla="*/ 6083898 h 6083898"/>
              <a:gd name="connsiteX3" fmla="*/ 3802743 w 4178425"/>
              <a:gd name="connsiteY3" fmla="*/ 6054869 h 6083898"/>
              <a:gd name="connsiteX4" fmla="*/ 0 w 4178425"/>
              <a:gd name="connsiteY4" fmla="*/ 116114 h 6083898"/>
              <a:gd name="connsiteX0" fmla="*/ 19037 w 4197462"/>
              <a:gd name="connsiteY0" fmla="*/ 0 h 5967784"/>
              <a:gd name="connsiteX1" fmla="*/ 0 w 4197462"/>
              <a:gd name="connsiteY1" fmla="*/ 884717 h 5967784"/>
              <a:gd name="connsiteX2" fmla="*/ 4197462 w 4197462"/>
              <a:gd name="connsiteY2" fmla="*/ 5967784 h 5967784"/>
              <a:gd name="connsiteX3" fmla="*/ 3821780 w 4197462"/>
              <a:gd name="connsiteY3" fmla="*/ 5938755 h 5967784"/>
              <a:gd name="connsiteX4" fmla="*/ 19037 w 4197462"/>
              <a:gd name="connsiteY4" fmla="*/ 0 h 5967784"/>
              <a:gd name="connsiteX0" fmla="*/ 48381 w 4197462"/>
              <a:gd name="connsiteY0" fmla="*/ 683749 h 5083067"/>
              <a:gd name="connsiteX1" fmla="*/ 0 w 4197462"/>
              <a:gd name="connsiteY1" fmla="*/ 0 h 5083067"/>
              <a:gd name="connsiteX2" fmla="*/ 4197462 w 4197462"/>
              <a:gd name="connsiteY2" fmla="*/ 5083067 h 5083067"/>
              <a:gd name="connsiteX3" fmla="*/ 3821780 w 4197462"/>
              <a:gd name="connsiteY3" fmla="*/ 5054038 h 5083067"/>
              <a:gd name="connsiteX4" fmla="*/ 48381 w 4197462"/>
              <a:gd name="connsiteY4" fmla="*/ 683749 h 5083067"/>
              <a:gd name="connsiteX0" fmla="*/ 48381 w 4354126"/>
              <a:gd name="connsiteY0" fmla="*/ 683749 h 5054038"/>
              <a:gd name="connsiteX1" fmla="*/ 0 w 4354126"/>
              <a:gd name="connsiteY1" fmla="*/ 0 h 5054038"/>
              <a:gd name="connsiteX2" fmla="*/ 4354126 w 4354126"/>
              <a:gd name="connsiteY2" fmla="*/ 5051166 h 5054038"/>
              <a:gd name="connsiteX3" fmla="*/ 3821780 w 4354126"/>
              <a:gd name="connsiteY3" fmla="*/ 5054038 h 5054038"/>
              <a:gd name="connsiteX4" fmla="*/ 48381 w 4354126"/>
              <a:gd name="connsiteY4" fmla="*/ 683749 h 5054038"/>
              <a:gd name="connsiteX0" fmla="*/ 48381 w 4354126"/>
              <a:gd name="connsiteY0" fmla="*/ 683749 h 5054038"/>
              <a:gd name="connsiteX1" fmla="*/ 0 w 4354126"/>
              <a:gd name="connsiteY1" fmla="*/ 0 h 5054038"/>
              <a:gd name="connsiteX2" fmla="*/ 4354126 w 4354126"/>
              <a:gd name="connsiteY2" fmla="*/ 5051166 h 5054038"/>
              <a:gd name="connsiteX3" fmla="*/ 3931445 w 4354126"/>
              <a:gd name="connsiteY3" fmla="*/ 5054038 h 5054038"/>
              <a:gd name="connsiteX4" fmla="*/ 48381 w 4354126"/>
              <a:gd name="connsiteY4" fmla="*/ 683749 h 505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4126" h="5054038">
                <a:moveTo>
                  <a:pt x="48381" y="683749"/>
                </a:moveTo>
                <a:lnTo>
                  <a:pt x="0" y="0"/>
                </a:lnTo>
                <a:lnTo>
                  <a:pt x="4354126" y="5051166"/>
                </a:lnTo>
                <a:lnTo>
                  <a:pt x="3931445" y="5054038"/>
                </a:lnTo>
                <a:lnTo>
                  <a:pt x="48381" y="68374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-9714" y="3033464"/>
            <a:ext cx="3789626" cy="3824536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Triangle 2"/>
          <p:cNvSpPr/>
          <p:nvPr/>
        </p:nvSpPr>
        <p:spPr>
          <a:xfrm rot="16200000" flipH="1">
            <a:off x="5143500" y="148580"/>
            <a:ext cx="4149080" cy="385192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9714" y="1916832"/>
            <a:ext cx="9153714" cy="22322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n w="11430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DATA BLACKPOT DAN</a:t>
            </a:r>
          </a:p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n w="11430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TROUBLESPOT</a:t>
            </a:r>
          </a:p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n w="11430">
                  <a:solidFill>
                    <a:schemeClr val="accent6">
                      <a:lumMod val="20000"/>
                      <a:lumOff val="80000"/>
                    </a:schemeClr>
                  </a:solidFill>
                </a:ln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POLRES JAJARAN</a:t>
            </a:r>
            <a:endParaRPr lang="id-ID" sz="3200" b="1" dirty="0">
              <a:ln w="11430">
                <a:solidFill>
                  <a:schemeClr val="accent6">
                    <a:lumMod val="20000"/>
                    <a:lumOff val="80000"/>
                  </a:schemeClr>
                </a:solidFill>
              </a:ln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7317" y="2099692"/>
            <a:ext cx="2096411" cy="1868154"/>
            <a:chOff x="-86221" y="2099692"/>
            <a:chExt cx="2096411" cy="1868154"/>
          </a:xfrm>
        </p:grpSpPr>
        <p:sp>
          <p:nvSpPr>
            <p:cNvPr id="9" name="Diamond 8"/>
            <p:cNvSpPr/>
            <p:nvPr/>
          </p:nvSpPr>
          <p:spPr>
            <a:xfrm>
              <a:off x="35134" y="2099692"/>
              <a:ext cx="1868154" cy="1868154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iamond 10"/>
            <p:cNvSpPr/>
            <p:nvPr/>
          </p:nvSpPr>
          <p:spPr>
            <a:xfrm>
              <a:off x="-86221" y="2506053"/>
              <a:ext cx="1055432" cy="1055432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iamond 11"/>
            <p:cNvSpPr/>
            <p:nvPr/>
          </p:nvSpPr>
          <p:spPr>
            <a:xfrm>
              <a:off x="954758" y="2506053"/>
              <a:ext cx="1055432" cy="1055432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20272" y="2077605"/>
            <a:ext cx="2096411" cy="1868154"/>
            <a:chOff x="7058703" y="2077605"/>
            <a:chExt cx="2096411" cy="1868154"/>
          </a:xfrm>
        </p:grpSpPr>
        <p:sp>
          <p:nvSpPr>
            <p:cNvPr id="8" name="Diamond 7"/>
            <p:cNvSpPr/>
            <p:nvPr/>
          </p:nvSpPr>
          <p:spPr>
            <a:xfrm>
              <a:off x="7201542" y="2077605"/>
              <a:ext cx="1868154" cy="1868154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iamond 12"/>
            <p:cNvSpPr/>
            <p:nvPr/>
          </p:nvSpPr>
          <p:spPr>
            <a:xfrm>
              <a:off x="7058703" y="2483966"/>
              <a:ext cx="1055432" cy="1055432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/>
            <p:cNvSpPr/>
            <p:nvPr/>
          </p:nvSpPr>
          <p:spPr>
            <a:xfrm>
              <a:off x="8099682" y="2483966"/>
              <a:ext cx="1055432" cy="1055432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54" y="2389100"/>
            <a:ext cx="1492468" cy="12877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4" y="2430355"/>
            <a:ext cx="1873412" cy="140505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627398" y="6364088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13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01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45A53418-1744-49A8-8892-755E553AC240}"/>
              </a:ext>
            </a:extLst>
          </p:cNvPr>
          <p:cNvSpPr/>
          <p:nvPr/>
        </p:nvSpPr>
        <p:spPr>
          <a:xfrm>
            <a:off x="0" y="1160464"/>
            <a:ext cx="9144000" cy="5583237"/>
          </a:xfrm>
          <a:prstGeom prst="rect">
            <a:avLst/>
          </a:prstGeom>
          <a:solidFill>
            <a:srgbClr val="F2F2F2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90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2F73D7FF-F308-4A9A-9A3B-36A26BFE6D91}"/>
              </a:ext>
            </a:extLst>
          </p:cNvPr>
          <p:cNvSpPr/>
          <p:nvPr/>
        </p:nvSpPr>
        <p:spPr>
          <a:xfrm>
            <a:off x="636985" y="144463"/>
            <a:ext cx="7756922" cy="1185862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PETA RAWAN LAKA DAN RAWAN MACET </a:t>
            </a:r>
            <a:endParaRPr lang="id-ID" sz="2400" b="1" dirty="0"/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 smtClean="0">
                <a:solidFill>
                  <a:srgbClr val="FFFF00"/>
                </a:solidFill>
                <a:latin typeface="Arial" panose="020B0604020202020204" pitchFamily="34" charset="0"/>
              </a:rPr>
              <a:t>TUBAN </a:t>
            </a:r>
            <a:r>
              <a:rPr lang="id-ID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id-ID" sz="1600" b="1" dirty="0">
                <a:solidFill>
                  <a:srgbClr val="FFFF00"/>
                </a:solidFill>
                <a:latin typeface="Arial" panose="020B0604020202020204" pitchFamily="34" charset="0"/>
              </a:rPr>
              <a:t>LAMONGAN </a:t>
            </a:r>
            <a:r>
              <a:rPr lang="id-ID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id-ID" sz="1600" b="1" dirty="0">
                <a:solidFill>
                  <a:srgbClr val="FFFF00"/>
                </a:solidFill>
                <a:latin typeface="Arial" panose="020B0604020202020204" pitchFamily="34" charset="0"/>
              </a:rPr>
              <a:t>GRESIK </a:t>
            </a:r>
            <a:r>
              <a:rPr lang="id-ID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id-ID" sz="1600" b="1" dirty="0">
                <a:solidFill>
                  <a:srgbClr val="FFFF00"/>
                </a:solidFill>
                <a:latin typeface="Arial" panose="020B0604020202020204" pitchFamily="34" charset="0"/>
              </a:rPr>
              <a:t>SIDOARJO - PASURUAN </a:t>
            </a:r>
            <a:r>
              <a:rPr lang="id-ID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>
                <a:solidFill>
                  <a:srgbClr val="FFFF00"/>
                </a:solidFill>
                <a:latin typeface="Arial" panose="020B0604020202020204" pitchFamily="34" charset="0"/>
              </a:rPr>
              <a:t>- PROBOLINGGO </a:t>
            </a:r>
            <a:r>
              <a:rPr lang="id-ID" sz="1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id-ID" sz="1600" b="1" dirty="0">
                <a:solidFill>
                  <a:srgbClr val="FFFF00"/>
                </a:solidFill>
                <a:latin typeface="Arial" panose="020B0604020202020204" pitchFamily="34" charset="0"/>
              </a:rPr>
              <a:t>SITUBONDO - BANYUWANGI</a:t>
            </a:r>
            <a:endParaRPr lang="id-ID" sz="1600" b="1" dirty="0">
              <a:latin typeface="Arial" panose="020B0604020202020204" pitchFamily="34" charset="0"/>
            </a:endParaRPr>
          </a:p>
        </p:txBody>
      </p:sp>
      <p:grpSp>
        <p:nvGrpSpPr>
          <p:cNvPr id="13320" name="Group 32">
            <a:extLst>
              <a:ext uri="{FF2B5EF4-FFF2-40B4-BE49-F238E27FC236}">
                <a16:creationId xmlns:a16="http://schemas.microsoft.com/office/drawing/2014/main" xmlns="" id="{32FCAF68-B897-42DD-9967-89CF12709BD4}"/>
              </a:ext>
            </a:extLst>
          </p:cNvPr>
          <p:cNvGrpSpPr>
            <a:grpSpLocks/>
          </p:cNvGrpSpPr>
          <p:nvPr/>
        </p:nvGrpSpPr>
        <p:grpSpPr bwMode="auto">
          <a:xfrm>
            <a:off x="98822" y="166689"/>
            <a:ext cx="1223963" cy="1163637"/>
            <a:chOff x="920816" y="2053524"/>
            <a:chExt cx="1294484" cy="815037"/>
          </a:xfrm>
          <a:effectLst>
            <a:outerShdw blurRad="50800" dist="50800" dir="5400000" algn="ctr" rotWithShape="0">
              <a:srgbClr val="FFFF00"/>
            </a:outerShdw>
          </a:effectLst>
        </p:grpSpPr>
        <p:sp>
          <p:nvSpPr>
            <p:cNvPr id="18" name="Rectangle: Rounded Corners 76">
              <a:extLst>
                <a:ext uri="{FF2B5EF4-FFF2-40B4-BE49-F238E27FC236}">
                  <a16:creationId xmlns:a16="http://schemas.microsoft.com/office/drawing/2014/main" xmlns="" id="{752C84C3-F4E0-4888-B208-0475B3658592}"/>
                </a:ext>
              </a:extLst>
            </p:cNvPr>
            <p:cNvSpPr/>
            <p:nvPr/>
          </p:nvSpPr>
          <p:spPr>
            <a:xfrm rot="18900000">
              <a:off x="920816" y="2232543"/>
              <a:ext cx="455840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: Rounded Corners 77">
              <a:extLst>
                <a:ext uri="{FF2B5EF4-FFF2-40B4-BE49-F238E27FC236}">
                  <a16:creationId xmlns:a16="http://schemas.microsoft.com/office/drawing/2014/main" xmlns="" id="{8F06CB17-4AA2-4E8F-840D-784B13A3BF90}"/>
                </a:ext>
              </a:extLst>
            </p:cNvPr>
            <p:cNvSpPr/>
            <p:nvPr/>
          </p:nvSpPr>
          <p:spPr>
            <a:xfrm rot="18900000">
              <a:off x="1759460" y="2232543"/>
              <a:ext cx="455840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: Rounded Corners 75">
              <a:extLst>
                <a:ext uri="{FF2B5EF4-FFF2-40B4-BE49-F238E27FC236}">
                  <a16:creationId xmlns:a16="http://schemas.microsoft.com/office/drawing/2014/main" xmlns="" id="{4804B9C7-3808-400D-B0F1-5E7BD89245A0}"/>
                </a:ext>
              </a:extLst>
            </p:cNvPr>
            <p:cNvSpPr/>
            <p:nvPr/>
          </p:nvSpPr>
          <p:spPr>
            <a:xfrm rot="2700000">
              <a:off x="1160539" y="2053054"/>
              <a:ext cx="815037" cy="81597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13321" name="Group 40">
            <a:extLst>
              <a:ext uri="{FF2B5EF4-FFF2-40B4-BE49-F238E27FC236}">
                <a16:creationId xmlns:a16="http://schemas.microsoft.com/office/drawing/2014/main" xmlns="" id="{5F31A00D-E91C-47CE-ABE5-3D06E2215642}"/>
              </a:ext>
            </a:extLst>
          </p:cNvPr>
          <p:cNvGrpSpPr>
            <a:grpSpLocks/>
          </p:cNvGrpSpPr>
          <p:nvPr/>
        </p:nvGrpSpPr>
        <p:grpSpPr bwMode="auto">
          <a:xfrm>
            <a:off x="7637860" y="144464"/>
            <a:ext cx="1226344" cy="1163637"/>
            <a:chOff x="920816" y="2053524"/>
            <a:chExt cx="1294484" cy="815037"/>
          </a:xfrm>
          <a:effectLst>
            <a:outerShdw blurRad="50800" dist="50800" dir="5400000" algn="ctr" rotWithShape="0">
              <a:srgbClr val="FFFF00"/>
            </a:outerShdw>
          </a:effectLst>
        </p:grpSpPr>
        <p:sp>
          <p:nvSpPr>
            <p:cNvPr id="22" name="Rectangle: Rounded Corners 76">
              <a:extLst>
                <a:ext uri="{FF2B5EF4-FFF2-40B4-BE49-F238E27FC236}">
                  <a16:creationId xmlns:a16="http://schemas.microsoft.com/office/drawing/2014/main" xmlns="" id="{F6BFC9BF-29BB-43B9-BE68-138790E90691}"/>
                </a:ext>
              </a:extLst>
            </p:cNvPr>
            <p:cNvSpPr/>
            <p:nvPr/>
          </p:nvSpPr>
          <p:spPr>
            <a:xfrm rot="18900000">
              <a:off x="920816" y="2232543"/>
              <a:ext cx="456211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: Rounded Corners 77">
              <a:extLst>
                <a:ext uri="{FF2B5EF4-FFF2-40B4-BE49-F238E27FC236}">
                  <a16:creationId xmlns:a16="http://schemas.microsoft.com/office/drawing/2014/main" xmlns="" id="{4B49C8F7-1CB9-4FD7-8E6F-E754171D2E59}"/>
                </a:ext>
              </a:extLst>
            </p:cNvPr>
            <p:cNvSpPr/>
            <p:nvPr/>
          </p:nvSpPr>
          <p:spPr>
            <a:xfrm rot="18900000">
              <a:off x="1759088" y="2232543"/>
              <a:ext cx="456212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: Rounded Corners 75">
              <a:extLst>
                <a:ext uri="{FF2B5EF4-FFF2-40B4-BE49-F238E27FC236}">
                  <a16:creationId xmlns:a16="http://schemas.microsoft.com/office/drawing/2014/main" xmlns="" id="{F2181F83-297C-48CA-88E0-FF774783752C}"/>
                </a:ext>
              </a:extLst>
            </p:cNvPr>
            <p:cNvSpPr/>
            <p:nvPr/>
          </p:nvSpPr>
          <p:spPr>
            <a:xfrm rot="2700000">
              <a:off x="1160539" y="2053846"/>
              <a:ext cx="815037" cy="814394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3322" name="Picture 7">
            <a:extLst>
              <a:ext uri="{FF2B5EF4-FFF2-40B4-BE49-F238E27FC236}">
                <a16:creationId xmlns:a16="http://schemas.microsoft.com/office/drawing/2014/main" xmlns="" id="{04CFD8DF-1BF3-4542-85CA-B1A78F5F7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529" y="1675494"/>
            <a:ext cx="5670947" cy="48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Flowchart: Process 50">
            <a:extLst>
              <a:ext uri="{FF2B5EF4-FFF2-40B4-BE49-F238E27FC236}">
                <a16:creationId xmlns:a16="http://schemas.microsoft.com/office/drawing/2014/main" xmlns="" id="{4D03A5CE-C644-4A15-9346-9866DA881125}"/>
              </a:ext>
            </a:extLst>
          </p:cNvPr>
          <p:cNvSpPr/>
          <p:nvPr/>
        </p:nvSpPr>
        <p:spPr>
          <a:xfrm>
            <a:off x="107504" y="3398103"/>
            <a:ext cx="1989534" cy="606961"/>
          </a:xfrm>
          <a:prstGeom prst="flowChartProcess">
            <a:avLst/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marL="91440" fontAlgn="auto">
              <a:spcBef>
                <a:spcPts val="360"/>
              </a:spcBef>
              <a:spcAft>
                <a:spcPts val="0"/>
              </a:spcAft>
              <a:defRPr/>
            </a:pPr>
            <a:r>
              <a:rPr lang="id-ID" sz="900" b="1" spc="-5" dirty="0">
                <a:solidFill>
                  <a:schemeClr val="tx1"/>
                </a:solidFill>
                <a:latin typeface="+mj-lt"/>
                <a:cs typeface="Arial"/>
              </a:rPr>
              <a:t>TUBAN</a:t>
            </a:r>
            <a:endParaRPr lang="id-ID" sz="900" b="1" dirty="0">
              <a:solidFill>
                <a:schemeClr val="tx1"/>
              </a:solidFill>
              <a:latin typeface="+mj-lt"/>
              <a:cs typeface="Arial"/>
            </a:endParaRPr>
          </a:p>
          <a:p>
            <a:pPr marL="228600" indent="-2286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JL. TUBAN - BABAT JEMBATAN KEPET KM 8</a:t>
            </a:r>
            <a:endParaRPr lang="id-ID" sz="900" b="1" dirty="0">
              <a:solidFill>
                <a:schemeClr val="tx1"/>
              </a:solidFill>
              <a:cs typeface="Arial" pitchFamily="34" charset="0"/>
            </a:endParaRPr>
          </a:p>
          <a:p>
            <a:pPr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      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 ( 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BOTTLE NECK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 )</a:t>
            </a:r>
            <a:endParaRPr lang="id-ID" sz="9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8" name="object 20">
            <a:extLst>
              <a:ext uri="{FF2B5EF4-FFF2-40B4-BE49-F238E27FC236}">
                <a16:creationId xmlns:a16="http://schemas.microsoft.com/office/drawing/2014/main" xmlns="" id="{C44D77B4-881A-4F40-A5DC-46BDBD6C3FB3}"/>
              </a:ext>
            </a:extLst>
          </p:cNvPr>
          <p:cNvSpPr txBox="1"/>
          <p:nvPr/>
        </p:nvSpPr>
        <p:spPr>
          <a:xfrm>
            <a:off x="2162324" y="3429000"/>
            <a:ext cx="1977628" cy="415498"/>
          </a:xfrm>
          <a:prstGeom prst="flowChartProcess">
            <a:avLst/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marL="92710" fontAlgn="auto">
              <a:spcBef>
                <a:spcPts val="360"/>
              </a:spcBef>
              <a:spcAft>
                <a:spcPts val="0"/>
              </a:spcAft>
              <a:defRPr/>
            </a:pPr>
            <a:r>
              <a:rPr sz="900" b="1" spc="-10" dirty="0">
                <a:solidFill>
                  <a:schemeClr val="tx1"/>
                </a:solidFill>
                <a:latin typeface="+mj-lt"/>
                <a:cs typeface="Arial"/>
              </a:rPr>
              <a:t>LAMONGAN</a:t>
            </a:r>
            <a:endParaRPr sz="900" b="1" dirty="0">
              <a:solidFill>
                <a:schemeClr val="tx1"/>
              </a:solidFill>
              <a:latin typeface="+mj-lt"/>
              <a:cs typeface="Arial"/>
            </a:endParaRPr>
          </a:p>
          <a:p>
            <a:pPr marL="228600" indent="-228600" eaLnBrk="1" hangingPunct="1">
              <a:buFontTx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JL. J</a:t>
            </a:r>
            <a:r>
              <a:rPr lang="en-US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ALAN </a:t>
            </a:r>
            <a:r>
              <a:rPr lang="id-ID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PANGLIMA SUDIRMAN </a:t>
            </a:r>
          </a:p>
          <a:p>
            <a:pPr eaLnBrk="1" hangingPunct="1">
              <a:defRPr/>
            </a:pPr>
            <a:r>
              <a:rPr lang="id-ID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       KM 43.900 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( 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PERLINTASAN KA )</a:t>
            </a:r>
          </a:p>
        </p:txBody>
      </p:sp>
      <p:sp>
        <p:nvSpPr>
          <p:cNvPr id="45" name="object 26">
            <a:extLst>
              <a:ext uri="{FF2B5EF4-FFF2-40B4-BE49-F238E27FC236}">
                <a16:creationId xmlns:a16="http://schemas.microsoft.com/office/drawing/2014/main" xmlns="" id="{5C9BA24B-8FEB-4DCC-A875-85137853828B}"/>
              </a:ext>
            </a:extLst>
          </p:cNvPr>
          <p:cNvSpPr txBox="1"/>
          <p:nvPr/>
        </p:nvSpPr>
        <p:spPr>
          <a:xfrm>
            <a:off x="146100" y="4125371"/>
            <a:ext cx="1977628" cy="1031821"/>
          </a:xfrm>
          <a:prstGeom prst="flowChartProcess">
            <a:avLst/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900" b="1" spc="-5" dirty="0">
                <a:solidFill>
                  <a:schemeClr val="tx1"/>
                </a:solidFill>
                <a:latin typeface="+mj-lt"/>
                <a:cs typeface="Arial"/>
              </a:rPr>
              <a:t>GRESIK</a:t>
            </a:r>
            <a:endParaRPr lang="en-US" sz="900" b="1" spc="-5" dirty="0">
              <a:solidFill>
                <a:schemeClr val="tx1"/>
              </a:solidFill>
              <a:latin typeface="+mj-lt"/>
              <a:cs typeface="Arial"/>
            </a:endParaRPr>
          </a:p>
          <a:p>
            <a:pPr marL="228600" indent="-228600" eaLnBrk="1" hangingPunct="1">
              <a:buFont typeface="+mj-lt"/>
              <a:buAutoNum type="arabicPeriod"/>
              <a:defRPr/>
            </a:pPr>
            <a:r>
              <a:rPr lang="id-ID" sz="900" b="1" dirty="0">
                <a:solidFill>
                  <a:srgbClr val="000000"/>
                </a:solidFill>
                <a:ea typeface="Arial" pitchFamily="34" charset="0"/>
                <a:cs typeface="Times New Roman" pitchFamily="18" charset="0"/>
              </a:rPr>
              <a:t>EXIT TOL KEBOMAS  JL.DR. WAHIDIN GRESIK KM 22 ( JALAN RUSAK – RAWAN LAKA )</a:t>
            </a:r>
            <a:endParaRPr lang="id-ID" sz="900" b="1" dirty="0">
              <a:solidFill>
                <a:srgbClr val="000000"/>
              </a:solidFill>
              <a:cs typeface="Times New Roman" pitchFamily="18" charset="0"/>
            </a:endParaRPr>
          </a:p>
          <a:p>
            <a:pPr marL="228600" indent="-2286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JL. RAYA DUDUK SAMPEAN GRESIK-LAMONGAN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   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( 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BOTTLE NECK – MACET  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49" name="object 37">
            <a:extLst>
              <a:ext uri="{FF2B5EF4-FFF2-40B4-BE49-F238E27FC236}">
                <a16:creationId xmlns:a16="http://schemas.microsoft.com/office/drawing/2014/main" xmlns="" id="{DF805395-D8FA-40E5-9F4F-DF82BDC3E16A}"/>
              </a:ext>
            </a:extLst>
          </p:cNvPr>
          <p:cNvSpPr txBox="1"/>
          <p:nvPr/>
        </p:nvSpPr>
        <p:spPr>
          <a:xfrm>
            <a:off x="6717507" y="1443039"/>
            <a:ext cx="1784747" cy="2368341"/>
          </a:xfrm>
          <a:prstGeom prst="flowChartProcess">
            <a:avLst/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sz="900" b="1" spc="-5" dirty="0">
                <a:solidFill>
                  <a:schemeClr val="tx1"/>
                </a:solidFill>
                <a:latin typeface="+mj-lt"/>
                <a:cs typeface="Arial"/>
              </a:rPr>
              <a:t>PROBOLINGGO</a:t>
            </a:r>
            <a:endParaRPr lang="en-US" sz="900" b="1" spc="-5" dirty="0">
              <a:solidFill>
                <a:schemeClr val="tx1"/>
              </a:solidFill>
              <a:latin typeface="+mj-lt"/>
              <a:cs typeface="Arial"/>
            </a:endParaRPr>
          </a:p>
          <a:p>
            <a:pPr marL="228600" indent="-13652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JL. RAYA PROBOLINGGO - SITUBONDO KM 109-11</a:t>
            </a:r>
            <a:r>
              <a:rPr lang="id-ID" sz="900" b="1" dirty="0">
                <a:solidFill>
                  <a:schemeClr val="tx1"/>
                </a:solidFill>
              </a:rPr>
              <a:t>0   </a:t>
            </a:r>
            <a:r>
              <a:rPr lang="en-US" sz="900" b="1" dirty="0">
                <a:solidFill>
                  <a:schemeClr val="tx1"/>
                </a:solidFill>
              </a:rPr>
              <a:t>( </a:t>
            </a:r>
            <a:r>
              <a:rPr lang="id-ID" sz="900" b="1" dirty="0">
                <a:solidFill>
                  <a:schemeClr val="tx1"/>
                </a:solidFill>
              </a:rPr>
              <a:t>TIKUNGAN –  LAKA )</a:t>
            </a:r>
            <a:endParaRPr lang="id-ID" sz="9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marL="228600" indent="-13652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REL KA JORONGAN</a:t>
            </a:r>
            <a:r>
              <a:rPr lang="id-ID" sz="900" b="1" dirty="0">
                <a:solidFill>
                  <a:schemeClr val="tx1"/>
                </a:solidFill>
              </a:rPr>
              <a:t> </a:t>
            </a:r>
            <a:r>
              <a:rPr lang="en-US" sz="900" b="1" dirty="0">
                <a:solidFill>
                  <a:schemeClr val="tx1"/>
                </a:solidFill>
              </a:rPr>
              <a:t>JL. RAYA JORONGAN KM 109</a:t>
            </a:r>
            <a:r>
              <a:rPr lang="id-ID" sz="900" b="1" dirty="0">
                <a:solidFill>
                  <a:schemeClr val="tx1"/>
                </a:solidFill>
              </a:rPr>
              <a:t>   </a:t>
            </a:r>
            <a:r>
              <a:rPr lang="en-US" sz="900" b="1" dirty="0">
                <a:solidFill>
                  <a:schemeClr val="tx1"/>
                </a:solidFill>
              </a:rPr>
              <a:t>( </a:t>
            </a:r>
            <a:r>
              <a:rPr lang="id-ID" sz="900" b="1" dirty="0">
                <a:solidFill>
                  <a:schemeClr val="tx1"/>
                </a:solidFill>
              </a:rPr>
              <a:t>PERLINTASAN KA – MACET )</a:t>
            </a:r>
            <a:endParaRPr lang="en-US" sz="900" b="1" dirty="0">
              <a:solidFill>
                <a:schemeClr val="tx1"/>
              </a:solidFill>
            </a:endParaRPr>
          </a:p>
          <a:p>
            <a:pPr marL="228600" indent="-13652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JL. RAYA 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PROBOLINGGO – SITUBONDO KM 200 Ds. CURAHSAWO KEC. GENDING               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(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TIKUNGAN- LAKA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 )</a:t>
            </a:r>
            <a:endParaRPr lang="id-ID" sz="900" b="1" dirty="0">
              <a:solidFill>
                <a:schemeClr val="tx1"/>
              </a:solidFill>
              <a:cs typeface="Arial" pitchFamily="34" charset="0"/>
            </a:endParaRPr>
          </a:p>
          <a:p>
            <a:pPr marL="228600" indent="-13652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REL KA MALASAN  JL. RAYA MALASAN KM 118</a:t>
            </a:r>
            <a:r>
              <a:rPr lang="id-ID" sz="900" b="1" dirty="0">
                <a:solidFill>
                  <a:schemeClr val="tx1"/>
                </a:solidFill>
              </a:rPr>
              <a:t> (PERLINTASAN KA – MACET )</a:t>
            </a:r>
          </a:p>
          <a:p>
            <a:pPr marL="228600" indent="-13652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endParaRPr lang="id-ID" sz="900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47" name="object 67">
            <a:extLst>
              <a:ext uri="{FF2B5EF4-FFF2-40B4-BE49-F238E27FC236}">
                <a16:creationId xmlns:a16="http://schemas.microsoft.com/office/drawing/2014/main" xmlns="" id="{D4691BEC-60D6-4318-96ED-35C0AC27ABAE}"/>
              </a:ext>
            </a:extLst>
          </p:cNvPr>
          <p:cNvSpPr txBox="1"/>
          <p:nvPr/>
        </p:nvSpPr>
        <p:spPr>
          <a:xfrm>
            <a:off x="1001316" y="5291138"/>
            <a:ext cx="1989534" cy="1412694"/>
          </a:xfrm>
          <a:prstGeom prst="flowChartProcess">
            <a:avLst/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marL="95885" fontAlgn="auto">
              <a:spcBef>
                <a:spcPts val="360"/>
              </a:spcBef>
              <a:spcAft>
                <a:spcPts val="0"/>
              </a:spcAft>
              <a:defRPr/>
            </a:pPr>
            <a:r>
              <a:rPr sz="900" b="1" spc="-10" dirty="0">
                <a:solidFill>
                  <a:schemeClr val="tx1"/>
                </a:solidFill>
                <a:latin typeface="+mj-lt"/>
                <a:cs typeface="Arial"/>
              </a:rPr>
              <a:t>SIDO</a:t>
            </a:r>
            <a:r>
              <a:rPr lang="en-US" sz="900" b="1" spc="-10" dirty="0">
                <a:solidFill>
                  <a:schemeClr val="tx1"/>
                </a:solidFill>
                <a:latin typeface="+mj-lt"/>
                <a:cs typeface="Arial"/>
              </a:rPr>
              <a:t>A</a:t>
            </a:r>
            <a:r>
              <a:rPr sz="900" b="1" spc="-10" dirty="0">
                <a:solidFill>
                  <a:schemeClr val="tx1"/>
                </a:solidFill>
                <a:latin typeface="+mj-lt"/>
                <a:cs typeface="Arial"/>
              </a:rPr>
              <a:t>RJO</a:t>
            </a:r>
            <a:endParaRPr sz="900" b="1" dirty="0">
              <a:solidFill>
                <a:schemeClr val="tx1"/>
              </a:solidFill>
              <a:latin typeface="+mj-lt"/>
              <a:cs typeface="Arial"/>
            </a:endParaRPr>
          </a:p>
          <a:p>
            <a:pPr marL="9207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ea typeface="Times New Roman"/>
                <a:cs typeface="Times New Roman"/>
              </a:rPr>
              <a:t>1. JL. RAYA PORONG KAB. SIDOARJO</a:t>
            </a:r>
          </a:p>
          <a:p>
            <a:pPr marL="9207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/>
                </a:solidFill>
                <a:ea typeface="Times New Roman"/>
                <a:cs typeface="Times New Roman"/>
              </a:rPr>
              <a:t> </a:t>
            </a:r>
            <a:r>
              <a:rPr lang="id-ID" sz="900" b="1" dirty="0">
                <a:solidFill>
                  <a:schemeClr val="tx1"/>
                </a:solidFill>
                <a:ea typeface="Times New Roman"/>
                <a:cs typeface="Times New Roman"/>
              </a:rPr>
              <a:t>   </a:t>
            </a:r>
            <a:r>
              <a:rPr lang="en-US" sz="900" b="1" dirty="0">
                <a:solidFill>
                  <a:schemeClr val="tx1"/>
                </a:solidFill>
              </a:rPr>
              <a:t>( JALAN RUSAK</a:t>
            </a:r>
            <a:r>
              <a:rPr lang="id-ID" sz="900" b="1" dirty="0">
                <a:solidFill>
                  <a:schemeClr val="tx1"/>
                </a:solidFill>
              </a:rPr>
              <a:t> – RAWAN LAKA</a:t>
            </a:r>
            <a:r>
              <a:rPr lang="en-US" sz="900" b="1" dirty="0">
                <a:solidFill>
                  <a:schemeClr val="tx1"/>
                </a:solidFill>
              </a:rPr>
              <a:t> )</a:t>
            </a:r>
            <a:endParaRPr lang="id-ID" sz="900" b="1" dirty="0">
              <a:solidFill>
                <a:schemeClr val="tx1"/>
              </a:solidFill>
            </a:endParaRPr>
          </a:p>
          <a:p>
            <a:pPr marL="9207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ea typeface="Arial"/>
                <a:cs typeface="Times New Roman"/>
              </a:rPr>
              <a:t>2. </a:t>
            </a:r>
            <a:r>
              <a:rPr lang="en-US" sz="900" b="1" dirty="0">
                <a:solidFill>
                  <a:schemeClr val="tx1"/>
                </a:solidFill>
                <a:ea typeface="Arial"/>
                <a:cs typeface="Times New Roman"/>
              </a:rPr>
              <a:t>SIMPANG 3 BRIMOB TAMAN </a:t>
            </a:r>
            <a:endParaRPr lang="id-ID" sz="900" b="1" dirty="0">
              <a:solidFill>
                <a:schemeClr val="tx1"/>
              </a:solidFill>
              <a:ea typeface="Arial"/>
              <a:cs typeface="Times New Roman"/>
            </a:endParaRPr>
          </a:p>
          <a:p>
            <a:pPr marL="9207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ea typeface="Arial"/>
                <a:cs typeface="Times New Roman"/>
              </a:rPr>
              <a:t>     ( MINIM MARKA – RAWAN LAKA )</a:t>
            </a:r>
            <a:endParaRPr lang="id-ID" sz="900" b="1" dirty="0">
              <a:solidFill>
                <a:schemeClr val="tx1"/>
              </a:solidFill>
              <a:ea typeface="Calibri"/>
              <a:cs typeface="Times New Roman"/>
            </a:endParaRPr>
          </a:p>
          <a:p>
            <a:pPr marL="9207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ea typeface="Times New Roman"/>
                <a:cs typeface="Times New Roman"/>
              </a:rPr>
              <a:t>3. </a:t>
            </a:r>
            <a:r>
              <a:rPr lang="en-US" sz="900" b="1" dirty="0">
                <a:solidFill>
                  <a:schemeClr val="tx1"/>
                </a:solidFill>
                <a:ea typeface="Arial"/>
                <a:cs typeface="Times New Roman"/>
              </a:rPr>
              <a:t>DESA CIRO BAKUNG TEMANGGUNGAN </a:t>
            </a:r>
            <a:r>
              <a:rPr lang="id-ID" sz="900" b="1" dirty="0">
                <a:solidFill>
                  <a:schemeClr val="tx1"/>
                </a:solidFill>
                <a:ea typeface="Arial"/>
                <a:cs typeface="Times New Roman"/>
              </a:rPr>
              <a:t>  </a:t>
            </a:r>
          </a:p>
          <a:p>
            <a:pPr marL="9207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ea typeface="Arial"/>
                <a:cs typeface="Times New Roman"/>
              </a:rPr>
              <a:t>    </a:t>
            </a:r>
            <a:r>
              <a:rPr lang="en-US" sz="900" b="1" dirty="0">
                <a:solidFill>
                  <a:schemeClr val="tx1"/>
                </a:solidFill>
                <a:ea typeface="Arial"/>
                <a:cs typeface="Times New Roman"/>
              </a:rPr>
              <a:t>KEC.BALON</a:t>
            </a:r>
            <a:r>
              <a:rPr lang="id-ID" sz="900" b="1" dirty="0">
                <a:solidFill>
                  <a:schemeClr val="tx1"/>
                </a:solidFill>
                <a:ea typeface="Arial"/>
                <a:cs typeface="Times New Roman"/>
              </a:rPr>
              <a:t>G </a:t>
            </a:r>
            <a:r>
              <a:rPr lang="en-US" sz="900" b="1" dirty="0">
                <a:solidFill>
                  <a:schemeClr val="tx1"/>
                </a:solidFill>
                <a:ea typeface="Arial"/>
                <a:cs typeface="Times New Roman"/>
              </a:rPr>
              <a:t>BENDO, KAB. SIDOARJO </a:t>
            </a:r>
            <a:endParaRPr lang="id-ID" sz="900" b="1" dirty="0">
              <a:solidFill>
                <a:schemeClr val="tx1"/>
              </a:solidFill>
              <a:ea typeface="Arial"/>
              <a:cs typeface="Times New Roman"/>
            </a:endParaRPr>
          </a:p>
          <a:p>
            <a:pPr marL="9207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ea typeface="Calibri"/>
                <a:cs typeface="Times New Roman"/>
              </a:rPr>
              <a:t>   </a:t>
            </a:r>
            <a:r>
              <a:rPr lang="id-ID" sz="900" b="1" dirty="0">
                <a:solidFill>
                  <a:schemeClr val="tx1"/>
                </a:solidFill>
                <a:ea typeface="Arial"/>
                <a:cs typeface="Times New Roman"/>
              </a:rPr>
              <a:t> ( MINIM MARKA – RAWAN LAKA )</a:t>
            </a:r>
            <a:endParaRPr lang="id-ID" sz="900" b="1" dirty="0">
              <a:solidFill>
                <a:schemeClr val="tx1"/>
              </a:solidFill>
              <a:ea typeface="Calibri"/>
              <a:cs typeface="Times New Roman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85296CD9-1B82-4346-874A-3B2A2F2785D9}"/>
              </a:ext>
            </a:extLst>
          </p:cNvPr>
          <p:cNvSpPr txBox="1"/>
          <p:nvPr/>
        </p:nvSpPr>
        <p:spPr>
          <a:xfrm>
            <a:off x="7016354" y="4518902"/>
            <a:ext cx="2016919" cy="229447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sz="900" b="1" spc="-15" dirty="0">
                <a:solidFill>
                  <a:schemeClr val="tx1"/>
                </a:solidFill>
                <a:latin typeface="+mj-lt"/>
                <a:cs typeface="Arial"/>
              </a:rPr>
              <a:t>B</a:t>
            </a:r>
            <a:r>
              <a:rPr lang="en-US" sz="900" b="1" spc="-45" dirty="0">
                <a:solidFill>
                  <a:schemeClr val="tx1"/>
                </a:solidFill>
                <a:latin typeface="+mj-lt"/>
                <a:cs typeface="Arial"/>
              </a:rPr>
              <a:t>A</a:t>
            </a:r>
            <a:r>
              <a:rPr lang="en-US" sz="900" b="1" spc="-15" dirty="0">
                <a:solidFill>
                  <a:schemeClr val="tx1"/>
                </a:solidFill>
                <a:latin typeface="+mj-lt"/>
                <a:cs typeface="Arial"/>
              </a:rPr>
              <a:t>N</a:t>
            </a:r>
            <a:r>
              <a:rPr lang="en-US" sz="900" b="1" spc="-5" dirty="0">
                <a:solidFill>
                  <a:schemeClr val="tx1"/>
                </a:solidFill>
                <a:latin typeface="+mj-lt"/>
                <a:cs typeface="Arial"/>
              </a:rPr>
              <a:t>Y</a:t>
            </a:r>
            <a:r>
              <a:rPr lang="en-US" sz="900" b="1" spc="-10" dirty="0">
                <a:solidFill>
                  <a:schemeClr val="tx1"/>
                </a:solidFill>
                <a:latin typeface="+mj-lt"/>
                <a:cs typeface="Arial"/>
              </a:rPr>
              <a:t>U</a:t>
            </a:r>
            <a:r>
              <a:rPr lang="en-US" sz="900" b="1" spc="-75" dirty="0">
                <a:solidFill>
                  <a:schemeClr val="tx1"/>
                </a:solidFill>
                <a:latin typeface="+mj-lt"/>
                <a:cs typeface="Arial"/>
              </a:rPr>
              <a:t>W</a:t>
            </a:r>
            <a:r>
              <a:rPr lang="en-US" sz="900" b="1" spc="-45" dirty="0">
                <a:solidFill>
                  <a:schemeClr val="tx1"/>
                </a:solidFill>
                <a:latin typeface="+mj-lt"/>
                <a:cs typeface="Arial"/>
              </a:rPr>
              <a:t>A</a:t>
            </a:r>
            <a:r>
              <a:rPr lang="en-US" sz="900" b="1" spc="-15" dirty="0">
                <a:solidFill>
                  <a:schemeClr val="tx1"/>
                </a:solidFill>
                <a:latin typeface="+mj-lt"/>
                <a:cs typeface="Arial"/>
              </a:rPr>
              <a:t>N</a:t>
            </a:r>
            <a:r>
              <a:rPr lang="en-US" sz="900" b="1" spc="10" dirty="0">
                <a:solidFill>
                  <a:schemeClr val="tx1"/>
                </a:solidFill>
                <a:latin typeface="+mj-lt"/>
                <a:cs typeface="Arial"/>
              </a:rPr>
              <a:t>G</a:t>
            </a:r>
            <a:r>
              <a:rPr lang="en-US" sz="900" b="1" dirty="0">
                <a:solidFill>
                  <a:schemeClr val="tx1"/>
                </a:solidFill>
                <a:latin typeface="+mj-lt"/>
                <a:cs typeface="Arial"/>
              </a:rPr>
              <a:t>I</a:t>
            </a:r>
          </a:p>
          <a:p>
            <a:pPr marL="228600" indent="-2286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KM 267-269 (SBY-BWI) DS. TULUNGREJO, KEC. GLENMORE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( 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MINIM RAMBU - LAKA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)</a:t>
            </a:r>
            <a:endParaRPr lang="id-ID" sz="900" b="1" dirty="0">
              <a:solidFill>
                <a:schemeClr val="tx1"/>
              </a:solidFill>
              <a:ea typeface="Times New Roman"/>
              <a:cs typeface="Arial" pitchFamily="34" charset="0"/>
            </a:endParaRPr>
          </a:p>
          <a:p>
            <a:pPr marL="228600" indent="-2286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JL. RAYA 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JEMBER DS. KALIBARU KULON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 KEC. 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KALIBARU 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(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PASAR TUMPAH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)</a:t>
            </a:r>
          </a:p>
          <a:p>
            <a:pPr marL="228600" indent="-2286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JL. RAYA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 JEMBER DPN TERMINAL GENTENG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 KEC. 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GENTENG (BOTTLE NECK)</a:t>
            </a:r>
          </a:p>
          <a:p>
            <a:pPr marL="228600" indent="-2286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JALAN RAYA JEMBER DS. KALIBARU MANIS</a:t>
            </a:r>
            <a:r>
              <a:rPr lang="id-ID" sz="900" b="1" dirty="0">
                <a:solidFill>
                  <a:schemeClr val="tx1"/>
                </a:solidFill>
              </a:rPr>
              <a:t> ( LONGSOR )</a:t>
            </a:r>
          </a:p>
          <a:p>
            <a:pPr marL="228600" indent="-2286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JALAN RAYA JEMBER DS. MACAN PUTIH KEC. KABAT KAB. </a:t>
            </a:r>
            <a:r>
              <a:rPr lang="id-ID" sz="900" b="1" dirty="0">
                <a:solidFill>
                  <a:schemeClr val="tx1"/>
                </a:solidFill>
              </a:rPr>
              <a:t>BWI (JALAN RUSAK)</a:t>
            </a:r>
            <a:endParaRPr lang="id-ID" sz="900" b="1" dirty="0">
              <a:solidFill>
                <a:schemeClr val="tx1"/>
              </a:solidFill>
              <a:ea typeface="Times New Roman"/>
              <a:cs typeface="Arial" pitchFamily="34" charset="0"/>
            </a:endParaRPr>
          </a:p>
        </p:txBody>
      </p:sp>
      <p:sp>
        <p:nvSpPr>
          <p:cNvPr id="50" name="object 44">
            <a:extLst>
              <a:ext uri="{FF2B5EF4-FFF2-40B4-BE49-F238E27FC236}">
                <a16:creationId xmlns:a16="http://schemas.microsoft.com/office/drawing/2014/main" xmlns="" id="{50251617-6360-45B7-ABF6-0047405D4BD2}"/>
              </a:ext>
            </a:extLst>
          </p:cNvPr>
          <p:cNvSpPr txBox="1"/>
          <p:nvPr/>
        </p:nvSpPr>
        <p:spPr>
          <a:xfrm>
            <a:off x="4355976" y="5400682"/>
            <a:ext cx="2269331" cy="1412694"/>
          </a:xfrm>
          <a:prstGeom prst="flowChartProcess">
            <a:avLst/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marL="92710" fontAlgn="auto">
              <a:spcBef>
                <a:spcPts val="360"/>
              </a:spcBef>
              <a:spcAft>
                <a:spcPts val="0"/>
              </a:spcAft>
              <a:defRPr/>
            </a:pPr>
            <a:r>
              <a:rPr sz="900" b="1" dirty="0">
                <a:solidFill>
                  <a:schemeClr val="tx1"/>
                </a:solidFill>
                <a:latin typeface="+mj-lt"/>
                <a:cs typeface="Arial"/>
              </a:rPr>
              <a:t>SITUBONDO</a:t>
            </a:r>
          </a:p>
          <a:p>
            <a:pPr marL="228600" indent="-2286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JL.R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Y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 DESA KLATAKAN KEC.KENDIT SITUBONDO KM SBY 184 -185 SB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Y 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( 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TIKUNGAN – RAWAN LAKA )</a:t>
            </a:r>
            <a:endParaRPr lang="id-ID" sz="900" b="1" dirty="0">
              <a:solidFill>
                <a:schemeClr val="tx1"/>
              </a:solidFill>
              <a:ea typeface="Times New Roman"/>
              <a:cs typeface="Arial" pitchFamily="34" charset="0"/>
            </a:endParaRPr>
          </a:p>
          <a:p>
            <a:pPr marL="228600" indent="-2286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JL.RY PASIR PUTIH KEC. BUNGATAN SITUBONDO KM 173,500-174 SBY   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( 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JALAN RUSAK – RAWAN LAKA 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)</a:t>
            </a:r>
            <a:endParaRPr lang="id-ID" sz="900" b="1" dirty="0">
              <a:solidFill>
                <a:schemeClr val="tx1"/>
              </a:solidFill>
              <a:cs typeface="Arial" pitchFamily="34" charset="0"/>
            </a:endParaRPr>
          </a:p>
          <a:p>
            <a:pPr marL="228600" indent="-2286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JL. RAYA PASIR PUTIH KM 171 -172 ARAH SBY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 (BANJIR)</a:t>
            </a:r>
          </a:p>
        </p:txBody>
      </p:sp>
      <p:sp>
        <p:nvSpPr>
          <p:cNvPr id="46" name="object 32">
            <a:extLst>
              <a:ext uri="{FF2B5EF4-FFF2-40B4-BE49-F238E27FC236}">
                <a16:creationId xmlns:a16="http://schemas.microsoft.com/office/drawing/2014/main" xmlns="" id="{93F794E2-D859-45C2-978B-18F23650355A}"/>
              </a:ext>
            </a:extLst>
          </p:cNvPr>
          <p:cNvSpPr txBox="1"/>
          <p:nvPr/>
        </p:nvSpPr>
        <p:spPr>
          <a:xfrm>
            <a:off x="4989910" y="1435100"/>
            <a:ext cx="1620440" cy="1412694"/>
          </a:xfrm>
          <a:prstGeom prst="flowChartProcess">
            <a:avLst/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marL="91440" fontAlgn="auto">
              <a:spcBef>
                <a:spcPts val="360"/>
              </a:spcBef>
              <a:spcAft>
                <a:spcPts val="0"/>
              </a:spcAft>
              <a:defRPr/>
            </a:pPr>
            <a:r>
              <a:rPr sz="900" b="1" spc="-30" dirty="0">
                <a:solidFill>
                  <a:schemeClr val="tx1"/>
                </a:solidFill>
                <a:latin typeface="+mj-lt"/>
                <a:cs typeface="Arial"/>
              </a:rPr>
              <a:t>PASURUAN</a:t>
            </a:r>
            <a:endParaRPr sz="900" b="1" dirty="0">
              <a:solidFill>
                <a:schemeClr val="tx1"/>
              </a:solidFill>
              <a:latin typeface="+mj-lt"/>
              <a:cs typeface="Arial"/>
            </a:endParaRPr>
          </a:p>
          <a:p>
            <a:pPr marL="228600" indent="-13652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JALAN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RAYA CANGKRING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MALANG,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KEC.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 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BEJI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   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(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MINIM MARKA - LAKA</a:t>
            </a:r>
            <a:r>
              <a:rPr lang="en-US" sz="900" b="1" dirty="0">
                <a:solidFill>
                  <a:schemeClr val="tx1"/>
                </a:solidFill>
                <a:cs typeface="Arial" pitchFamily="34" charset="0"/>
              </a:rPr>
              <a:t>)</a:t>
            </a:r>
            <a:endParaRPr lang="id-ID" sz="900" b="1" dirty="0">
              <a:solidFill>
                <a:schemeClr val="tx1"/>
              </a:solidFill>
              <a:cs typeface="Arial" pitchFamily="34" charset="0"/>
            </a:endParaRPr>
          </a:p>
          <a:p>
            <a:pPr marL="228600" indent="-13652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JALAN RAYA UNTUNG SUROPATI BANGIL</a:t>
            </a:r>
            <a:r>
              <a:rPr lang="id-ID" sz="900" b="1" dirty="0">
                <a:solidFill>
                  <a:schemeClr val="tx1"/>
                </a:solidFill>
              </a:rPr>
              <a:t> (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BOTTLE NECK - MACET)</a:t>
            </a:r>
          </a:p>
          <a:p>
            <a:pPr marL="228600" indent="-13652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REL KA LEGOK GEMPOL </a:t>
            </a:r>
            <a:r>
              <a:rPr lang="id-ID" sz="900" b="1" dirty="0">
                <a:solidFill>
                  <a:schemeClr val="tx1"/>
                </a:solidFill>
              </a:rPr>
              <a:t>(</a:t>
            </a:r>
            <a:r>
              <a:rPr lang="id-ID" sz="900" b="1" dirty="0">
                <a:solidFill>
                  <a:schemeClr val="tx1"/>
                </a:solidFill>
                <a:cs typeface="Arial" pitchFamily="34" charset="0"/>
              </a:rPr>
              <a:t>BOTTLE NECK - MACET)</a:t>
            </a:r>
          </a:p>
        </p:txBody>
      </p:sp>
      <p:sp>
        <p:nvSpPr>
          <p:cNvPr id="13339" name="Rectangle 22">
            <a:extLst>
              <a:ext uri="{FF2B5EF4-FFF2-40B4-BE49-F238E27FC236}">
                <a16:creationId xmlns:a16="http://schemas.microsoft.com/office/drawing/2014/main" xmlns="" id="{100E9D2A-CEAC-48C7-B7E1-C24138FBF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" y="1163638"/>
            <a:ext cx="2133600" cy="2169825"/>
          </a:xfrm>
          <a:prstGeom prst="rect">
            <a:avLst/>
          </a:prstGeom>
          <a:solidFill>
            <a:srgbClr val="C0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rgbClr val="FFFF00"/>
                </a:solidFill>
              </a:rPr>
              <a:t>1. RAWAN MACET</a:t>
            </a:r>
            <a:r>
              <a:rPr lang="en-US" altLang="en-US" sz="900" b="1">
                <a:solidFill>
                  <a:srgbClr val="FFFF00"/>
                </a:solidFill>
              </a:rPr>
              <a:t>	</a:t>
            </a:r>
            <a:r>
              <a:rPr lang="id-ID" altLang="en-US" sz="900" b="1">
                <a:solidFill>
                  <a:srgbClr val="FFFF00"/>
                </a:solidFill>
              </a:rPr>
              <a:t> : 9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PASAR TUMPAH	 :   1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PERLINTASAN KA	 :   3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JEMBATAN RUSAK </a:t>
            </a:r>
            <a:r>
              <a:rPr lang="en-US" altLang="en-US" sz="900" b="1">
                <a:solidFill>
                  <a:schemeClr val="bg1"/>
                </a:solidFill>
              </a:rPr>
              <a:t>	</a:t>
            </a:r>
            <a:r>
              <a:rPr lang="id-ID" altLang="en-US" sz="900" b="1">
                <a:solidFill>
                  <a:schemeClr val="bg1"/>
                </a:solidFill>
              </a:rPr>
              <a:t> : </a:t>
            </a:r>
            <a:r>
              <a:rPr lang="en-US" altLang="en-US" sz="900" b="1">
                <a:solidFill>
                  <a:schemeClr val="bg1"/>
                </a:solidFill>
              </a:rPr>
              <a:t>  </a:t>
            </a:r>
            <a:r>
              <a:rPr lang="id-ID" altLang="en-US" sz="900" b="1">
                <a:solidFill>
                  <a:schemeClr val="bg1"/>
                </a:solidFill>
              </a:rPr>
              <a:t>0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BOTTLE NECK	 :   5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rgbClr val="FFFF00"/>
                </a:solidFill>
              </a:rPr>
              <a:t>2. RAWAN LAKA     </a:t>
            </a:r>
            <a:r>
              <a:rPr lang="en-US" altLang="en-US" sz="900" b="1">
                <a:solidFill>
                  <a:srgbClr val="FFFF00"/>
                </a:solidFill>
              </a:rPr>
              <a:t>	</a:t>
            </a:r>
            <a:r>
              <a:rPr lang="id-ID" altLang="en-US" sz="900" b="1">
                <a:solidFill>
                  <a:srgbClr val="FFFF00"/>
                </a:solidFill>
              </a:rPr>
              <a:t> :  11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JALAN RUSAK     </a:t>
            </a:r>
            <a:r>
              <a:rPr lang="en-US" altLang="en-US" sz="900" b="1">
                <a:solidFill>
                  <a:schemeClr val="bg1"/>
                </a:solidFill>
              </a:rPr>
              <a:t>	</a:t>
            </a:r>
            <a:r>
              <a:rPr lang="id-ID" altLang="en-US" sz="900" b="1">
                <a:solidFill>
                  <a:schemeClr val="bg1"/>
                </a:solidFill>
              </a:rPr>
              <a:t> :   4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TIKUNGAN TAJAM	 : </a:t>
            </a:r>
            <a:r>
              <a:rPr lang="en-US" altLang="en-US" sz="900" b="1">
                <a:solidFill>
                  <a:schemeClr val="bg1"/>
                </a:solidFill>
              </a:rPr>
              <a:t>  </a:t>
            </a:r>
            <a:r>
              <a:rPr lang="id-ID" altLang="en-US" sz="900" b="1">
                <a:solidFill>
                  <a:schemeClr val="bg1"/>
                </a:solidFill>
              </a:rPr>
              <a:t>3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MINIM RAMBU	 :   1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MINIM MARKA	 :   3 LOKASI</a:t>
            </a:r>
          </a:p>
        </p:txBody>
      </p:sp>
      <p:pic>
        <p:nvPicPr>
          <p:cNvPr id="66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741" y="2105677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886" y="2314886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40" name="Rectangle 22">
            <a:extLst>
              <a:ext uri="{FF2B5EF4-FFF2-40B4-BE49-F238E27FC236}">
                <a16:creationId xmlns:a16="http://schemas.microsoft.com/office/drawing/2014/main" xmlns="" id="{0AE5FF75-65A7-41E1-A971-A51BB5F4D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4081" y="1340768"/>
            <a:ext cx="2133600" cy="923330"/>
          </a:xfrm>
          <a:prstGeom prst="rect">
            <a:avLst/>
          </a:prstGeom>
          <a:solidFill>
            <a:srgbClr val="C0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rgbClr val="FFFF00"/>
                </a:solidFill>
              </a:rPr>
              <a:t>3. RAWAN BENCANA ALAM   :  2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LONGSOR         	: 1 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BANJIR		: 1 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POHON TUMBANG 	: 0  LOKASI</a:t>
            </a:r>
            <a:endParaRPr lang="id-ID" altLang="en-US" sz="900" dirty="0">
              <a:solidFill>
                <a:schemeClr val="bg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3563415" y="2055135"/>
            <a:ext cx="330058" cy="495063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sp>
        <p:nvSpPr>
          <p:cNvPr id="38" name="Oval 37"/>
          <p:cNvSpPr/>
          <p:nvPr/>
        </p:nvSpPr>
        <p:spPr>
          <a:xfrm>
            <a:off x="3992081" y="2408577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pic>
        <p:nvPicPr>
          <p:cNvPr id="68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264" y="2530460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1230" y="3321022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159" y="4338595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Oval 42"/>
          <p:cNvSpPr/>
          <p:nvPr/>
        </p:nvSpPr>
        <p:spPr>
          <a:xfrm>
            <a:off x="4414200" y="2462213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sp>
        <p:nvSpPr>
          <p:cNvPr id="61" name="Oval 60"/>
          <p:cNvSpPr/>
          <p:nvPr/>
        </p:nvSpPr>
        <p:spPr>
          <a:xfrm>
            <a:off x="4511620" y="3235326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pic>
        <p:nvPicPr>
          <p:cNvPr id="71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355" y="3761951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953" y="3896066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915" y="3548049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Oval 61"/>
          <p:cNvSpPr/>
          <p:nvPr/>
        </p:nvSpPr>
        <p:spPr>
          <a:xfrm>
            <a:off x="4832110" y="3537291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sp>
        <p:nvSpPr>
          <p:cNvPr id="63" name="Oval 62"/>
          <p:cNvSpPr/>
          <p:nvPr/>
        </p:nvSpPr>
        <p:spPr>
          <a:xfrm>
            <a:off x="5296148" y="3840162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sp>
        <p:nvSpPr>
          <p:cNvPr id="64" name="Oval 63"/>
          <p:cNvSpPr/>
          <p:nvPr/>
        </p:nvSpPr>
        <p:spPr>
          <a:xfrm>
            <a:off x="6452550" y="3684588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sp>
        <p:nvSpPr>
          <p:cNvPr id="65" name="Oval 64"/>
          <p:cNvSpPr/>
          <p:nvPr/>
        </p:nvSpPr>
        <p:spPr>
          <a:xfrm>
            <a:off x="7016354" y="4299745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sp>
        <p:nvSpPr>
          <p:cNvPr id="82" name="Rectangle 81"/>
          <p:cNvSpPr/>
          <p:nvPr/>
        </p:nvSpPr>
        <p:spPr>
          <a:xfrm>
            <a:off x="8627398" y="6453336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14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104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5895A5A6-48CE-4AEB-BD55-0C4EC21AAA5F}"/>
              </a:ext>
            </a:extLst>
          </p:cNvPr>
          <p:cNvSpPr/>
          <p:nvPr/>
        </p:nvSpPr>
        <p:spPr>
          <a:xfrm>
            <a:off x="0" y="1160464"/>
            <a:ext cx="9144000" cy="5697537"/>
          </a:xfrm>
          <a:prstGeom prst="rect">
            <a:avLst/>
          </a:prstGeom>
          <a:solidFill>
            <a:srgbClr val="F2F2F2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6FB7AD73-D5BF-4FB9-82DB-2E25299B5496}"/>
              </a:ext>
            </a:extLst>
          </p:cNvPr>
          <p:cNvSpPr/>
          <p:nvPr/>
        </p:nvSpPr>
        <p:spPr>
          <a:xfrm>
            <a:off x="636985" y="144464"/>
            <a:ext cx="7756922" cy="1258887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PETA RAWAN LAKA DAN RAWAN MACET </a:t>
            </a:r>
            <a:endParaRPr lang="id-ID" sz="2400" b="1" dirty="0"/>
          </a:p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id-ID" sz="1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SURABAYA </a:t>
            </a:r>
            <a:r>
              <a:rPr lang="id-ID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– </a:t>
            </a:r>
            <a:r>
              <a:rPr lang="id-ID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MOJOKERTO </a:t>
            </a:r>
            <a:r>
              <a:rPr lang="id-ID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– </a:t>
            </a:r>
            <a:r>
              <a:rPr lang="id-ID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JOMBANG </a:t>
            </a:r>
            <a:r>
              <a:rPr lang="id-ID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– </a:t>
            </a:r>
            <a:r>
              <a:rPr lang="id-ID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KEDIRI - NGANJUK </a:t>
            </a:r>
            <a:r>
              <a:rPr lang="id-ID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–</a:t>
            </a:r>
            <a:endParaRPr lang="id-ID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MADIUN  - NGAWI</a:t>
            </a:r>
            <a:endParaRPr lang="id-ID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grpSp>
        <p:nvGrpSpPr>
          <p:cNvPr id="14344" name="Group 32">
            <a:extLst>
              <a:ext uri="{FF2B5EF4-FFF2-40B4-BE49-F238E27FC236}">
                <a16:creationId xmlns:a16="http://schemas.microsoft.com/office/drawing/2014/main" xmlns="" id="{1457F4E1-ED41-4164-AB3A-66B2C2EED542}"/>
              </a:ext>
            </a:extLst>
          </p:cNvPr>
          <p:cNvGrpSpPr>
            <a:grpSpLocks/>
          </p:cNvGrpSpPr>
          <p:nvPr/>
        </p:nvGrpSpPr>
        <p:grpSpPr bwMode="auto">
          <a:xfrm>
            <a:off x="98822" y="166689"/>
            <a:ext cx="1223963" cy="1163637"/>
            <a:chOff x="920816" y="2053524"/>
            <a:chExt cx="1294484" cy="815037"/>
          </a:xfrm>
          <a:effectLst>
            <a:outerShdw blurRad="50800" dist="50800" dir="5400000" algn="ctr" rotWithShape="0">
              <a:srgbClr val="FFFF00"/>
            </a:outerShdw>
          </a:effectLst>
        </p:grpSpPr>
        <p:sp>
          <p:nvSpPr>
            <p:cNvPr id="18" name="Rectangle: Rounded Corners 76">
              <a:extLst>
                <a:ext uri="{FF2B5EF4-FFF2-40B4-BE49-F238E27FC236}">
                  <a16:creationId xmlns:a16="http://schemas.microsoft.com/office/drawing/2014/main" xmlns="" id="{BBC1E7E0-4F4F-4A0C-8F16-4BE97E849F17}"/>
                </a:ext>
              </a:extLst>
            </p:cNvPr>
            <p:cNvSpPr/>
            <p:nvPr/>
          </p:nvSpPr>
          <p:spPr>
            <a:xfrm rot="18900000">
              <a:off x="920816" y="2232543"/>
              <a:ext cx="455840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: Rounded Corners 77">
              <a:extLst>
                <a:ext uri="{FF2B5EF4-FFF2-40B4-BE49-F238E27FC236}">
                  <a16:creationId xmlns:a16="http://schemas.microsoft.com/office/drawing/2014/main" xmlns="" id="{C3111C04-654D-4C47-9449-E519FC17187D}"/>
                </a:ext>
              </a:extLst>
            </p:cNvPr>
            <p:cNvSpPr/>
            <p:nvPr/>
          </p:nvSpPr>
          <p:spPr>
            <a:xfrm rot="18900000">
              <a:off x="1759460" y="2232543"/>
              <a:ext cx="455840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: Rounded Corners 75">
              <a:extLst>
                <a:ext uri="{FF2B5EF4-FFF2-40B4-BE49-F238E27FC236}">
                  <a16:creationId xmlns:a16="http://schemas.microsoft.com/office/drawing/2014/main" xmlns="" id="{F05482AB-B3E5-46A7-A6FC-28230FEB64AB}"/>
                </a:ext>
              </a:extLst>
            </p:cNvPr>
            <p:cNvSpPr/>
            <p:nvPr/>
          </p:nvSpPr>
          <p:spPr>
            <a:xfrm rot="2700000">
              <a:off x="1160539" y="2053054"/>
              <a:ext cx="815037" cy="81597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14345" name="Group 40">
            <a:extLst>
              <a:ext uri="{FF2B5EF4-FFF2-40B4-BE49-F238E27FC236}">
                <a16:creationId xmlns:a16="http://schemas.microsoft.com/office/drawing/2014/main" xmlns="" id="{A9EDBD60-B32E-4DA6-89C7-A7EABE339DBA}"/>
              </a:ext>
            </a:extLst>
          </p:cNvPr>
          <p:cNvGrpSpPr>
            <a:grpSpLocks/>
          </p:cNvGrpSpPr>
          <p:nvPr/>
        </p:nvGrpSpPr>
        <p:grpSpPr bwMode="auto">
          <a:xfrm>
            <a:off x="7637860" y="144464"/>
            <a:ext cx="1226344" cy="1163637"/>
            <a:chOff x="920816" y="2053524"/>
            <a:chExt cx="1294484" cy="815037"/>
          </a:xfrm>
          <a:effectLst>
            <a:outerShdw blurRad="50800" dist="50800" dir="5400000" algn="ctr" rotWithShape="0">
              <a:srgbClr val="FFFF00"/>
            </a:outerShdw>
          </a:effectLst>
        </p:grpSpPr>
        <p:sp>
          <p:nvSpPr>
            <p:cNvPr id="22" name="Rectangle: Rounded Corners 76">
              <a:extLst>
                <a:ext uri="{FF2B5EF4-FFF2-40B4-BE49-F238E27FC236}">
                  <a16:creationId xmlns:a16="http://schemas.microsoft.com/office/drawing/2014/main" xmlns="" id="{41C55DE5-0547-4333-9F56-EC8AA7320376}"/>
                </a:ext>
              </a:extLst>
            </p:cNvPr>
            <p:cNvSpPr/>
            <p:nvPr/>
          </p:nvSpPr>
          <p:spPr>
            <a:xfrm rot="18900000">
              <a:off x="920816" y="2232543"/>
              <a:ext cx="456211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: Rounded Corners 77">
              <a:extLst>
                <a:ext uri="{FF2B5EF4-FFF2-40B4-BE49-F238E27FC236}">
                  <a16:creationId xmlns:a16="http://schemas.microsoft.com/office/drawing/2014/main" xmlns="" id="{A7234976-4E76-40E6-899A-2CD7507364A8}"/>
                </a:ext>
              </a:extLst>
            </p:cNvPr>
            <p:cNvSpPr/>
            <p:nvPr/>
          </p:nvSpPr>
          <p:spPr>
            <a:xfrm rot="18900000">
              <a:off x="1759088" y="2232543"/>
              <a:ext cx="456212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: Rounded Corners 75">
              <a:extLst>
                <a:ext uri="{FF2B5EF4-FFF2-40B4-BE49-F238E27FC236}">
                  <a16:creationId xmlns:a16="http://schemas.microsoft.com/office/drawing/2014/main" xmlns="" id="{EF988946-16B5-4344-AB86-5741FB8C338E}"/>
                </a:ext>
              </a:extLst>
            </p:cNvPr>
            <p:cNvSpPr/>
            <p:nvPr/>
          </p:nvSpPr>
          <p:spPr>
            <a:xfrm rot="2700000">
              <a:off x="1160539" y="2053846"/>
              <a:ext cx="815037" cy="814394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4346" name="Picture 1">
            <a:extLst>
              <a:ext uri="{FF2B5EF4-FFF2-40B4-BE49-F238E27FC236}">
                <a16:creationId xmlns:a16="http://schemas.microsoft.com/office/drawing/2014/main" xmlns="" id="{9BB52008-39F8-4690-8590-C6330FC64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422" y="1421407"/>
            <a:ext cx="5670947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bject 32">
            <a:extLst>
              <a:ext uri="{FF2B5EF4-FFF2-40B4-BE49-F238E27FC236}">
                <a16:creationId xmlns:a16="http://schemas.microsoft.com/office/drawing/2014/main" xmlns="" id="{25EA6491-571E-4244-B7BA-638E9B4EF067}"/>
              </a:ext>
            </a:extLst>
          </p:cNvPr>
          <p:cNvSpPr txBox="1"/>
          <p:nvPr/>
        </p:nvSpPr>
        <p:spPr>
          <a:xfrm>
            <a:off x="5936457" y="2653473"/>
            <a:ext cx="2895600" cy="113556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27305" rIns="0" bIns="0">
            <a:spAutoFit/>
          </a:bodyPr>
          <a:lstStyle/>
          <a:p>
            <a:pPr marL="92075" fontAlgn="auto">
              <a:spcBef>
                <a:spcPts val="215"/>
              </a:spcBef>
              <a:spcAft>
                <a:spcPts val="0"/>
              </a:spcAft>
              <a:defRPr/>
            </a:pPr>
            <a:r>
              <a:rPr sz="900" b="1" spc="-5" dirty="0">
                <a:solidFill>
                  <a:schemeClr val="tx1"/>
                </a:solidFill>
                <a:latin typeface="Arial"/>
                <a:cs typeface="Arial"/>
              </a:rPr>
              <a:t>MOJOKERTO</a:t>
            </a:r>
            <a:endParaRPr sz="9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  <a:ea typeface="Times New Roman"/>
                <a:cs typeface="Times New Roman"/>
              </a:rPr>
              <a:t>JL. R.A BASUNI KEC. NGORO ( MINIM RAMBU – LAKA 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SIMP. 5 BYPASS, DS. KENANTEN, KEC. PURI</a:t>
            </a:r>
            <a:r>
              <a:rPr lang="id-ID" sz="900" b="1" dirty="0">
                <a:solidFill>
                  <a:schemeClr val="tx1"/>
                </a:solidFill>
              </a:rPr>
              <a:t> </a:t>
            </a:r>
            <a:r>
              <a:rPr lang="en-US" sz="900" b="1" dirty="0">
                <a:solidFill>
                  <a:schemeClr val="tx1"/>
                </a:solidFill>
              </a:rPr>
              <a:t>( </a:t>
            </a:r>
            <a:r>
              <a:rPr lang="id-ID" sz="900" b="1" dirty="0">
                <a:solidFill>
                  <a:schemeClr val="tx1"/>
                </a:solidFill>
              </a:rPr>
              <a:t>BOTTLE NECK</a:t>
            </a:r>
            <a:r>
              <a:rPr lang="en-US" sz="900" b="1" dirty="0">
                <a:solidFill>
                  <a:schemeClr val="tx1"/>
                </a:solidFill>
              </a:rPr>
              <a:t> )</a:t>
            </a:r>
            <a:endParaRPr lang="id-ID" sz="900" b="1" dirty="0">
              <a:solidFill>
                <a:schemeClr val="tx1"/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  <a:ea typeface="Times New Roman"/>
                <a:cs typeface="Times New Roman"/>
              </a:rPr>
              <a:t>JEMBATAN KETOK JL. BRAWIJAYA KEC. PUNGGING</a:t>
            </a:r>
            <a:r>
              <a:rPr lang="id-ID" sz="900" b="1" dirty="0">
                <a:solidFill>
                  <a:schemeClr val="tx1"/>
                </a:solidFill>
              </a:rPr>
              <a:t> ( BANJIR 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  <a:ea typeface="Times New Roman"/>
                <a:cs typeface="Times New Roman"/>
              </a:rPr>
              <a:t>JL. RAYA PACET TRAWAS (LONGSOR)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  <a:ea typeface="Times New Roman"/>
                <a:cs typeface="Times New Roman"/>
              </a:rPr>
              <a:t>JL. RAYA MOJOSARI – NGORO KEC. NGORO (BANJIR)</a:t>
            </a:r>
          </a:p>
        </p:txBody>
      </p:sp>
      <p:sp>
        <p:nvSpPr>
          <p:cNvPr id="35" name="object 18">
            <a:extLst>
              <a:ext uri="{FF2B5EF4-FFF2-40B4-BE49-F238E27FC236}">
                <a16:creationId xmlns:a16="http://schemas.microsoft.com/office/drawing/2014/main" xmlns="" id="{3E5AB60E-2A95-44D5-A2AE-BCE9053B3627}"/>
              </a:ext>
            </a:extLst>
          </p:cNvPr>
          <p:cNvSpPr txBox="1"/>
          <p:nvPr/>
        </p:nvSpPr>
        <p:spPr>
          <a:xfrm>
            <a:off x="5937648" y="1340768"/>
            <a:ext cx="2902744" cy="1319464"/>
          </a:xfrm>
          <a:prstGeom prst="rect">
            <a:avLst/>
          </a:prstGeom>
          <a:solidFill>
            <a:srgbClr val="FFFFFF">
              <a:alpha val="61176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42545" rIns="0" bIns="0">
            <a:spAutoFit/>
          </a:bodyPr>
          <a:lstStyle/>
          <a:p>
            <a:pPr marL="93345" fontAlgn="auto">
              <a:spcBef>
                <a:spcPts val="335"/>
              </a:spcBef>
              <a:spcAft>
                <a:spcPts val="0"/>
              </a:spcAft>
              <a:defRPr/>
            </a:pPr>
            <a:r>
              <a:rPr sz="900" b="1" spc="-45" dirty="0">
                <a:solidFill>
                  <a:schemeClr val="tx1"/>
                </a:solidFill>
                <a:latin typeface="Arial"/>
                <a:cs typeface="Arial"/>
              </a:rPr>
              <a:t>SURABAYA</a:t>
            </a:r>
            <a:endParaRPr sz="9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28600" indent="-13652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</a:rPr>
              <a:t>JL. MAYJEN SUNGKONO / BUNDARAN SATELIT</a:t>
            </a:r>
            <a:r>
              <a:rPr lang="id-ID" sz="900" b="1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en-US" sz="900" b="1" dirty="0">
                <a:solidFill>
                  <a:schemeClr val="tx1"/>
                </a:solidFill>
              </a:rPr>
              <a:t>(</a:t>
            </a:r>
            <a:r>
              <a:rPr lang="id-ID" sz="900" b="1" dirty="0">
                <a:solidFill>
                  <a:schemeClr val="tx1"/>
                </a:solidFill>
              </a:rPr>
              <a:t>BOTTLE NECK 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  <a:endParaRPr lang="id-ID" sz="900" b="1" dirty="0">
              <a:solidFill>
                <a:schemeClr val="tx1"/>
              </a:solidFill>
            </a:endParaRPr>
          </a:p>
          <a:p>
            <a:pPr marL="228600" indent="-13652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</a:rPr>
              <a:t>JL. DIPONEGORO (DEPAN KEBUN BINATANG SURABAYA)</a:t>
            </a:r>
            <a:endParaRPr lang="id-ID" sz="900" b="1" dirty="0">
              <a:solidFill>
                <a:schemeClr val="tx1"/>
              </a:solidFill>
              <a:cs typeface="Times New Roman" pitchFamily="18" charset="0"/>
            </a:endParaRPr>
          </a:p>
          <a:p>
            <a:pPr marL="9207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    </a:t>
            </a:r>
            <a:r>
              <a:rPr lang="en-US" sz="900" b="1" dirty="0">
                <a:solidFill>
                  <a:schemeClr val="tx1"/>
                </a:solidFill>
              </a:rPr>
              <a:t>( </a:t>
            </a:r>
            <a:r>
              <a:rPr lang="id-ID" sz="900" b="1" dirty="0">
                <a:solidFill>
                  <a:schemeClr val="tx1"/>
                </a:solidFill>
              </a:rPr>
              <a:t>BOTTLE NECK - MACET</a:t>
            </a:r>
            <a:r>
              <a:rPr lang="en-US" sz="900" b="1" dirty="0">
                <a:solidFill>
                  <a:schemeClr val="tx1"/>
                </a:solidFill>
              </a:rPr>
              <a:t>) </a:t>
            </a:r>
            <a:endParaRPr lang="id-ID" sz="900" b="1" dirty="0">
              <a:solidFill>
                <a:schemeClr val="tx1"/>
              </a:solidFill>
            </a:endParaRPr>
          </a:p>
          <a:p>
            <a:pPr marL="92075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ea typeface="Calibri"/>
                <a:cs typeface="Times New Roman"/>
              </a:rPr>
              <a:t>3. </a:t>
            </a:r>
            <a:r>
              <a:rPr lang="id-ID" sz="900" b="1" dirty="0">
                <a:solidFill>
                  <a:schemeClr val="tx1"/>
                </a:solidFill>
              </a:rPr>
              <a:t>JL. DUPAK (DEPAN PGS / PASAR TURI LAMA) </a:t>
            </a:r>
            <a:r>
              <a:rPr lang="en-US" sz="900" b="1" dirty="0">
                <a:solidFill>
                  <a:schemeClr val="tx1"/>
                </a:solidFill>
              </a:rPr>
              <a:t>(</a:t>
            </a:r>
            <a:r>
              <a:rPr lang="id-ID" sz="900" b="1" dirty="0">
                <a:solidFill>
                  <a:schemeClr val="tx1"/>
                </a:solidFill>
              </a:rPr>
              <a:t>PERLINTASAN KA </a:t>
            </a:r>
            <a:r>
              <a:rPr lang="en-US" sz="900" b="1" dirty="0">
                <a:solidFill>
                  <a:schemeClr val="tx1"/>
                </a:solidFill>
              </a:rPr>
              <a:t>) </a:t>
            </a:r>
            <a:endParaRPr lang="id-ID" sz="900" b="1" dirty="0">
              <a:solidFill>
                <a:schemeClr val="tx1"/>
              </a:solidFill>
            </a:endParaRPr>
          </a:p>
        </p:txBody>
      </p:sp>
      <p:sp>
        <p:nvSpPr>
          <p:cNvPr id="38" name="object 42">
            <a:extLst>
              <a:ext uri="{FF2B5EF4-FFF2-40B4-BE49-F238E27FC236}">
                <a16:creationId xmlns:a16="http://schemas.microsoft.com/office/drawing/2014/main" xmlns="" id="{3448B149-D5CA-4C09-8950-040665C5CE62}"/>
              </a:ext>
            </a:extLst>
          </p:cNvPr>
          <p:cNvSpPr txBox="1"/>
          <p:nvPr/>
        </p:nvSpPr>
        <p:spPr>
          <a:xfrm>
            <a:off x="5901929" y="3789040"/>
            <a:ext cx="2930128" cy="155042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26670" rIns="0" bIns="0">
            <a:spAutoFit/>
          </a:bodyPr>
          <a:lstStyle/>
          <a:p>
            <a:pPr marL="93345" fontAlgn="auto">
              <a:spcBef>
                <a:spcPts val="210"/>
              </a:spcBef>
              <a:spcAft>
                <a:spcPts val="0"/>
              </a:spcAft>
              <a:defRPr/>
            </a:pPr>
            <a:r>
              <a:rPr sz="900" b="1" spc="-10" dirty="0">
                <a:solidFill>
                  <a:schemeClr val="tx1"/>
                </a:solidFill>
                <a:latin typeface="Arial"/>
                <a:cs typeface="Arial"/>
              </a:rPr>
              <a:t>JOMBANG</a:t>
            </a:r>
            <a:endParaRPr sz="9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28600" indent="-2286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  <a:ea typeface="Times New Roman"/>
                <a:cs typeface="Times New Roman"/>
              </a:rPr>
              <a:t>JL. BRAWIJAYA KEC. PETERONGAN KM 76-77 </a:t>
            </a:r>
            <a:r>
              <a:rPr lang="en-US" sz="900" b="1" dirty="0">
                <a:solidFill>
                  <a:schemeClr val="tx1"/>
                </a:solidFill>
              </a:rPr>
              <a:t>(</a:t>
            </a:r>
            <a:r>
              <a:rPr lang="id-ID" sz="900" b="1" dirty="0">
                <a:solidFill>
                  <a:schemeClr val="tx1"/>
                </a:solidFill>
              </a:rPr>
              <a:t> MINIM RAMBU 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</a:p>
          <a:p>
            <a:pPr marL="228600" indent="-2286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</a:rPr>
              <a:t>JL. GAMBIRAN MOJOAGUNG JOMBANG</a:t>
            </a:r>
            <a:r>
              <a:rPr lang="en-US" sz="900" b="1" dirty="0">
                <a:solidFill>
                  <a:schemeClr val="tx1"/>
                </a:solidFill>
              </a:rPr>
              <a:t> </a:t>
            </a:r>
            <a:r>
              <a:rPr lang="id-ID" sz="900" b="1" dirty="0">
                <a:solidFill>
                  <a:schemeClr val="tx1"/>
                </a:solidFill>
              </a:rPr>
              <a:t>  </a:t>
            </a:r>
            <a:r>
              <a:rPr lang="en-US" sz="900" b="1" dirty="0">
                <a:solidFill>
                  <a:schemeClr val="tx1"/>
                </a:solidFill>
              </a:rPr>
              <a:t>( </a:t>
            </a:r>
            <a:r>
              <a:rPr lang="id-ID" sz="900" b="1" dirty="0">
                <a:solidFill>
                  <a:schemeClr val="tx1"/>
                </a:solidFill>
              </a:rPr>
              <a:t>BOTTLE NECK</a:t>
            </a:r>
            <a:r>
              <a:rPr lang="en-US" sz="900" b="1" dirty="0">
                <a:solidFill>
                  <a:schemeClr val="tx1"/>
                </a:solidFill>
              </a:rPr>
              <a:t> )</a:t>
            </a:r>
          </a:p>
          <a:p>
            <a:pPr marL="228600" indent="-2286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</a:rPr>
              <a:t>REL KA BANDAR KEDUNGMULYO KM 94 </a:t>
            </a:r>
            <a:r>
              <a:rPr lang="en-US" sz="900" b="1" dirty="0">
                <a:solidFill>
                  <a:schemeClr val="tx1"/>
                </a:solidFill>
              </a:rPr>
              <a:t>( </a:t>
            </a:r>
            <a:r>
              <a:rPr lang="id-ID" sz="900" b="1" dirty="0">
                <a:solidFill>
                  <a:schemeClr val="tx1"/>
                </a:solidFill>
              </a:rPr>
              <a:t>PERLINTASAN KA</a:t>
            </a:r>
            <a:r>
              <a:rPr lang="en-US" sz="900" b="1" dirty="0">
                <a:solidFill>
                  <a:schemeClr val="tx1"/>
                </a:solidFill>
              </a:rPr>
              <a:t> )</a:t>
            </a:r>
          </a:p>
          <a:p>
            <a:pPr marL="228600" indent="-2286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</a:rPr>
              <a:t>EXIT TOL KAYEN / JEMBATAN KAYEN</a:t>
            </a:r>
            <a:r>
              <a:rPr lang="en-US" sz="900" b="1" dirty="0">
                <a:solidFill>
                  <a:schemeClr val="tx1"/>
                </a:solidFill>
              </a:rPr>
              <a:t> (</a:t>
            </a:r>
            <a:r>
              <a:rPr lang="id-ID" sz="900" b="1" dirty="0">
                <a:solidFill>
                  <a:schemeClr val="tx1"/>
                </a:solidFill>
              </a:rPr>
              <a:t>BOTTLE NECK)</a:t>
            </a:r>
          </a:p>
          <a:p>
            <a:pPr marL="228600" indent="-2286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  <a:ea typeface="Times New Roman"/>
                <a:cs typeface="Times New Roman"/>
              </a:rPr>
              <a:t>JL. RAYA GAMBIRAN DEPAN MAPOLSEK MOJOAGUNG KM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cs typeface="Times New Roman"/>
              </a:rPr>
              <a:t>      ( BANJIR )</a:t>
            </a:r>
            <a:endParaRPr sz="9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40" name="object 57">
            <a:extLst>
              <a:ext uri="{FF2B5EF4-FFF2-40B4-BE49-F238E27FC236}">
                <a16:creationId xmlns:a16="http://schemas.microsoft.com/office/drawing/2014/main" xmlns="" id="{2C64FCDC-F497-40A5-B99E-84B1939DCF46}"/>
              </a:ext>
            </a:extLst>
          </p:cNvPr>
          <p:cNvSpPr txBox="1"/>
          <p:nvPr/>
        </p:nvSpPr>
        <p:spPr>
          <a:xfrm>
            <a:off x="5901929" y="5373868"/>
            <a:ext cx="2930129" cy="58092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26670" rIns="0" bIns="0">
            <a:spAutoFit/>
          </a:bodyPr>
          <a:lstStyle/>
          <a:p>
            <a:pPr marL="97790" fontAlgn="auto">
              <a:spcBef>
                <a:spcPts val="210"/>
              </a:spcBef>
              <a:spcAft>
                <a:spcPts val="0"/>
              </a:spcAft>
              <a:defRPr/>
            </a:pPr>
            <a:r>
              <a:rPr sz="900" b="1" spc="-10" dirty="0">
                <a:solidFill>
                  <a:schemeClr val="tx1"/>
                </a:solidFill>
                <a:latin typeface="Arial"/>
                <a:cs typeface="Arial"/>
              </a:rPr>
              <a:t>KEDIRI</a:t>
            </a:r>
            <a:endParaRPr sz="9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JALAN RAYA PURWOASRI – KERTOSONO / KM 15</a:t>
            </a:r>
            <a:endParaRPr lang="id-ID" sz="900" b="1" dirty="0">
              <a:solidFill>
                <a:schemeClr val="tx1"/>
              </a:solidFill>
              <a:ea typeface="Arial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cs typeface="Times New Roman" pitchFamily="18" charset="0"/>
              </a:rPr>
              <a:t>        </a:t>
            </a:r>
            <a:r>
              <a:rPr lang="en-US" sz="900" b="1" dirty="0">
                <a:solidFill>
                  <a:schemeClr val="tx1"/>
                </a:solidFill>
              </a:rPr>
              <a:t>(</a:t>
            </a:r>
            <a:r>
              <a:rPr lang="id-ID" sz="900" b="1" dirty="0">
                <a:solidFill>
                  <a:schemeClr val="tx1"/>
                </a:solidFill>
              </a:rPr>
              <a:t>MINIM RAMBU - LAKA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2.    </a:t>
            </a:r>
            <a:r>
              <a:rPr lang="en-US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DEPAN POS LANTAS MENGKRENG KM 72</a:t>
            </a:r>
            <a:r>
              <a:rPr lang="id-ID" sz="900" b="1" dirty="0">
                <a:solidFill>
                  <a:schemeClr val="tx1"/>
                </a:solidFill>
                <a:cs typeface="Times New Roman" pitchFamily="18" charset="0"/>
              </a:rPr>
              <a:t>  </a:t>
            </a:r>
            <a:r>
              <a:rPr lang="id-ID" sz="900" b="1" dirty="0" smtClean="0">
                <a:solidFill>
                  <a:schemeClr val="tx1"/>
                </a:solidFill>
              </a:rPr>
              <a:t>PERLINTASAN 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36" name="object 25">
            <a:extLst>
              <a:ext uri="{FF2B5EF4-FFF2-40B4-BE49-F238E27FC236}">
                <a16:creationId xmlns:a16="http://schemas.microsoft.com/office/drawing/2014/main" xmlns="" id="{96CB7504-C7DC-44D6-9F9A-53F518EAFB87}"/>
              </a:ext>
            </a:extLst>
          </p:cNvPr>
          <p:cNvSpPr txBox="1"/>
          <p:nvPr/>
        </p:nvSpPr>
        <p:spPr>
          <a:xfrm>
            <a:off x="5901930" y="5949280"/>
            <a:ext cx="2930128" cy="81791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0" tIns="41910" rIns="0" bIns="0">
            <a:spAutoFit/>
          </a:bodyPr>
          <a:lstStyle/>
          <a:p>
            <a:pPr marL="91440" fontAlgn="auto">
              <a:spcBef>
                <a:spcPts val="330"/>
              </a:spcBef>
              <a:spcAft>
                <a:spcPts val="0"/>
              </a:spcAft>
              <a:defRPr/>
            </a:pPr>
            <a:r>
              <a:rPr sz="900" b="1" spc="-10" dirty="0">
                <a:solidFill>
                  <a:schemeClr val="tx1"/>
                </a:solidFill>
                <a:latin typeface="Arial"/>
                <a:cs typeface="Arial"/>
              </a:rPr>
              <a:t>MADIUN</a:t>
            </a:r>
            <a:endParaRPr sz="9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28600" indent="-2286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  <a:ea typeface="Times New Roman"/>
                <a:cs typeface="Times New Roman"/>
              </a:rPr>
              <a:t>PERLINTASAN REL KA KALIGUNTING KEC. MEJAYAN MADIUN KM 144-145  (</a:t>
            </a:r>
            <a:r>
              <a:rPr lang="id-ID" sz="900" b="1" dirty="0">
                <a:solidFill>
                  <a:schemeClr val="tx1"/>
                </a:solidFill>
              </a:rPr>
              <a:t>PERLINTASAN KA - MACET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</a:p>
          <a:p>
            <a:pPr marL="228600" indent="-228600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KM 159 – 160 LAMES, EXIT TOL DUMPIL ( </a:t>
            </a:r>
            <a:r>
              <a:rPr lang="id-ID" sz="900" b="1" dirty="0">
                <a:solidFill>
                  <a:schemeClr val="tx1"/>
                </a:solidFill>
              </a:rPr>
              <a:t>BOTTLE NECK - MACET</a:t>
            </a:r>
            <a:r>
              <a:rPr lang="en-US" sz="900" b="1" dirty="0">
                <a:solidFill>
                  <a:schemeClr val="tx1"/>
                </a:solidFill>
              </a:rPr>
              <a:t> )</a:t>
            </a:r>
          </a:p>
        </p:txBody>
      </p:sp>
      <p:sp>
        <p:nvSpPr>
          <p:cNvPr id="39" name="object 48">
            <a:extLst>
              <a:ext uri="{FF2B5EF4-FFF2-40B4-BE49-F238E27FC236}">
                <a16:creationId xmlns:a16="http://schemas.microsoft.com/office/drawing/2014/main" xmlns="" id="{E7822429-85BF-4100-B2FC-40F7699CC103}"/>
              </a:ext>
            </a:extLst>
          </p:cNvPr>
          <p:cNvSpPr txBox="1"/>
          <p:nvPr/>
        </p:nvSpPr>
        <p:spPr>
          <a:xfrm>
            <a:off x="2332236" y="5085184"/>
            <a:ext cx="2815828" cy="1688924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26670" rIns="0" bIns="0">
            <a:spAutoFit/>
          </a:bodyPr>
          <a:lstStyle/>
          <a:p>
            <a:pPr marL="91440" fontAlgn="auto">
              <a:spcBef>
                <a:spcPts val="210"/>
              </a:spcBef>
              <a:spcAft>
                <a:spcPts val="0"/>
              </a:spcAft>
              <a:defRPr/>
            </a:pPr>
            <a:r>
              <a:rPr sz="900" b="1" spc="-25" dirty="0">
                <a:solidFill>
                  <a:schemeClr val="tx1"/>
                </a:solidFill>
                <a:latin typeface="Arial"/>
                <a:cs typeface="Arial"/>
              </a:rPr>
              <a:t>NGAWI</a:t>
            </a:r>
            <a:endParaRPr sz="9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</a:rPr>
              <a:t>JL, RAYA NGAWI KM 14 MAOSPATI (PERLINTASAN REL KA) KEC. GENENG (PERLINTASAN KA - MACET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</a:rPr>
              <a:t>JL. RAYA NASIONAL SURABAYA – SOLO KM 184   </a:t>
            </a:r>
            <a:r>
              <a:rPr lang="en-US" sz="900" b="1" dirty="0">
                <a:solidFill>
                  <a:schemeClr val="tx1"/>
                </a:solidFill>
              </a:rPr>
              <a:t>( </a:t>
            </a:r>
            <a:r>
              <a:rPr lang="id-ID" sz="900" b="1" dirty="0">
                <a:solidFill>
                  <a:schemeClr val="tx1"/>
                </a:solidFill>
              </a:rPr>
              <a:t>TIKUNGAN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  <a:endParaRPr lang="id-ID" sz="900" b="1" dirty="0">
              <a:solidFill>
                <a:schemeClr val="tx1"/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</a:rPr>
              <a:t>JL. IR. SOEKARNO RINGROAD TIMUR NGAWI  </a:t>
            </a:r>
            <a:r>
              <a:rPr lang="en-US" sz="900" b="1" dirty="0">
                <a:solidFill>
                  <a:schemeClr val="tx1"/>
                </a:solidFill>
              </a:rPr>
              <a:t>( </a:t>
            </a:r>
            <a:r>
              <a:rPr lang="id-ID" sz="900" b="1" dirty="0">
                <a:solidFill>
                  <a:schemeClr val="tx1"/>
                </a:solidFill>
              </a:rPr>
              <a:t>MINIM MARKA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  <a:endParaRPr lang="id-ID" sz="900" b="1" dirty="0">
              <a:solidFill>
                <a:schemeClr val="tx1"/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</a:rPr>
              <a:t>JL. RAYA NGAWI JONOROGO KM 9 KEC. PARON  (BOTTLE NECK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  <a:endParaRPr lang="id-ID" sz="900" b="1" dirty="0">
              <a:solidFill>
                <a:schemeClr val="tx1"/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 startAt="5"/>
              <a:defRPr/>
            </a:pPr>
            <a:r>
              <a:rPr lang="id-ID" sz="900" b="1" dirty="0">
                <a:solidFill>
                  <a:schemeClr val="tx1"/>
                </a:solidFill>
              </a:rPr>
              <a:t>JALAN TOL SOLO – KERTOSONO KM 555-800 KEC.  DOLAN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        </a:t>
            </a:r>
            <a:r>
              <a:rPr lang="en-US" sz="900" b="1" dirty="0">
                <a:solidFill>
                  <a:schemeClr val="tx1"/>
                </a:solidFill>
              </a:rPr>
              <a:t>( </a:t>
            </a:r>
            <a:r>
              <a:rPr lang="id-ID" sz="900" b="1" dirty="0">
                <a:solidFill>
                  <a:schemeClr val="tx1"/>
                </a:solidFill>
              </a:rPr>
              <a:t>TIKUNGAN – LAKA )</a:t>
            </a:r>
            <a:endParaRPr lang="en-US" sz="900" b="1" dirty="0">
              <a:solidFill>
                <a:schemeClr val="tx1"/>
              </a:solidFill>
            </a:endParaRPr>
          </a:p>
        </p:txBody>
      </p:sp>
      <p:sp>
        <p:nvSpPr>
          <p:cNvPr id="41" name="object 67">
            <a:extLst>
              <a:ext uri="{FF2B5EF4-FFF2-40B4-BE49-F238E27FC236}">
                <a16:creationId xmlns:a16="http://schemas.microsoft.com/office/drawing/2014/main" xmlns="" id="{C0B4BA18-C6B4-4CBC-8C52-6DFCE073C8B9}"/>
              </a:ext>
            </a:extLst>
          </p:cNvPr>
          <p:cNvSpPr txBox="1"/>
          <p:nvPr/>
        </p:nvSpPr>
        <p:spPr>
          <a:xfrm>
            <a:off x="107504" y="1490312"/>
            <a:ext cx="2967038" cy="858568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27305" rIns="0" bIns="0">
            <a:spAutoFit/>
          </a:bodyPr>
          <a:lstStyle/>
          <a:p>
            <a:pPr marL="91440" fontAlgn="auto">
              <a:spcBef>
                <a:spcPts val="215"/>
              </a:spcBef>
              <a:spcAft>
                <a:spcPts val="0"/>
              </a:spcAft>
              <a:defRPr/>
            </a:pPr>
            <a:r>
              <a:rPr sz="900" b="1" spc="-15" dirty="0">
                <a:solidFill>
                  <a:schemeClr val="tx1"/>
                </a:solidFill>
                <a:latin typeface="Arial"/>
                <a:cs typeface="Arial"/>
              </a:rPr>
              <a:t>NGANJUK</a:t>
            </a:r>
            <a:endParaRPr sz="900" dirty="0">
              <a:solidFill>
                <a:schemeClr val="tx1"/>
              </a:solidFill>
              <a:latin typeface="Arial"/>
              <a:cs typeface="Arial"/>
            </a:endParaRPr>
          </a:p>
          <a:p>
            <a:pPr marL="228600" indent="-2286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  <a:ea typeface="Times New Roman"/>
                <a:cs typeface="Times New Roman"/>
              </a:rPr>
              <a:t>JL. RAYA SURABAYA DS PELEM KEC. KERTOSONO </a:t>
            </a:r>
            <a:r>
              <a:rPr lang="en-US" sz="900" b="1" dirty="0">
                <a:solidFill>
                  <a:schemeClr val="tx1"/>
                </a:solidFill>
              </a:rPr>
              <a:t>(</a:t>
            </a:r>
            <a:r>
              <a:rPr lang="id-ID" sz="900" b="1" dirty="0">
                <a:solidFill>
                  <a:schemeClr val="tx1"/>
                </a:solidFill>
              </a:rPr>
              <a:t>TIKUNGAN)</a:t>
            </a:r>
            <a:endParaRPr lang="en-US" sz="900" b="1" dirty="0">
              <a:solidFill>
                <a:schemeClr val="tx1"/>
              </a:solidFill>
            </a:endParaRPr>
          </a:p>
          <a:p>
            <a:pPr marL="228600" indent="-2286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  <a:ea typeface="Times New Roman"/>
                <a:cs typeface="Times New Roman"/>
              </a:rPr>
              <a:t>SIMPANG 4 PASAR BAGOR </a:t>
            </a:r>
            <a:r>
              <a:rPr lang="en-US" sz="900" b="1" dirty="0">
                <a:solidFill>
                  <a:schemeClr val="tx1"/>
                </a:solidFill>
              </a:rPr>
              <a:t>( </a:t>
            </a:r>
            <a:r>
              <a:rPr lang="id-ID" sz="900" b="1" dirty="0">
                <a:solidFill>
                  <a:schemeClr val="tx1"/>
                </a:solidFill>
              </a:rPr>
              <a:t>PERLINTASAN KA - MACET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  <a:endParaRPr lang="id-ID" sz="900" b="1" dirty="0">
              <a:solidFill>
                <a:schemeClr val="tx1"/>
              </a:solidFill>
            </a:endParaRPr>
          </a:p>
          <a:p>
            <a:pPr marL="228600" indent="-2286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  <a:ea typeface="Times New Roman"/>
                <a:cs typeface="Times New Roman"/>
              </a:rPr>
              <a:t>SIMPANG 4 TL KERTOSONO  </a:t>
            </a:r>
            <a:r>
              <a:rPr lang="en-US" sz="900" b="1" dirty="0">
                <a:solidFill>
                  <a:schemeClr val="tx1"/>
                </a:solidFill>
              </a:rPr>
              <a:t>( </a:t>
            </a:r>
            <a:r>
              <a:rPr lang="id-ID" sz="900" b="1" dirty="0">
                <a:solidFill>
                  <a:schemeClr val="tx1"/>
                </a:solidFill>
              </a:rPr>
              <a:t>BOTTLE NECK 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  <a:endParaRPr lang="id-ID" sz="900" b="1" dirty="0">
              <a:solidFill>
                <a:schemeClr val="tx1"/>
              </a:solidFill>
            </a:endParaRPr>
          </a:p>
          <a:p>
            <a:pPr marL="228600" indent="-228600" algn="just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  <a:ea typeface="Times New Roman"/>
                <a:cs typeface="Times New Roman"/>
              </a:rPr>
              <a:t>REL KA MINTIL </a:t>
            </a:r>
            <a:r>
              <a:rPr lang="en-US" sz="900" b="1" dirty="0">
                <a:solidFill>
                  <a:schemeClr val="tx1"/>
                </a:solidFill>
              </a:rPr>
              <a:t>( </a:t>
            </a:r>
            <a:r>
              <a:rPr lang="id-ID" sz="900" b="1" dirty="0">
                <a:solidFill>
                  <a:schemeClr val="tx1"/>
                </a:solidFill>
              </a:rPr>
              <a:t>PERLINTASAN KA - MACET</a:t>
            </a:r>
            <a:r>
              <a:rPr lang="en-US" sz="900" b="1" dirty="0" smtClean="0">
                <a:solidFill>
                  <a:schemeClr val="tx1"/>
                </a:solidFill>
              </a:rPr>
              <a:t>)11</a:t>
            </a:r>
            <a:endParaRPr lang="id-ID" sz="900" b="1" dirty="0">
              <a:solidFill>
                <a:schemeClr val="tx1"/>
              </a:solidFill>
            </a:endParaRPr>
          </a:p>
        </p:txBody>
      </p:sp>
      <p:sp>
        <p:nvSpPr>
          <p:cNvPr id="14361" name="Rectangle 22">
            <a:extLst>
              <a:ext uri="{FF2B5EF4-FFF2-40B4-BE49-F238E27FC236}">
                <a16:creationId xmlns:a16="http://schemas.microsoft.com/office/drawing/2014/main" xmlns="" id="{16171CB3-1A38-44DC-8694-8DC83C8D8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2" y="2411303"/>
            <a:ext cx="2133600" cy="2169825"/>
          </a:xfrm>
          <a:prstGeom prst="rect">
            <a:avLst/>
          </a:prstGeom>
          <a:solidFill>
            <a:srgbClr val="C0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rgbClr val="FFFF00"/>
                </a:solidFill>
              </a:rPr>
              <a:t>1. RAWAN MACET</a:t>
            </a:r>
            <a:r>
              <a:rPr lang="en-US" altLang="en-US" sz="900" b="1" dirty="0">
                <a:solidFill>
                  <a:srgbClr val="FFFF00"/>
                </a:solidFill>
              </a:rPr>
              <a:t>	</a:t>
            </a:r>
            <a:r>
              <a:rPr lang="id-ID" altLang="en-US" sz="900" b="1" dirty="0">
                <a:solidFill>
                  <a:srgbClr val="FFFF00"/>
                </a:solidFill>
              </a:rPr>
              <a:t> : 15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PASAR TUMPAH	 :   0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PERLINTASAN KA	 :   7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JEMBATAN RUSAK </a:t>
            </a:r>
            <a:r>
              <a:rPr lang="en-US" altLang="en-US" sz="900" b="1" dirty="0">
                <a:solidFill>
                  <a:schemeClr val="bg1"/>
                </a:solidFill>
              </a:rPr>
              <a:t>	</a:t>
            </a:r>
            <a:r>
              <a:rPr lang="id-ID" altLang="en-US" sz="900" b="1" dirty="0">
                <a:solidFill>
                  <a:schemeClr val="bg1"/>
                </a:solidFill>
              </a:rPr>
              <a:t> : 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id-ID" altLang="en-US" sz="900" b="1" dirty="0">
                <a:solidFill>
                  <a:schemeClr val="bg1"/>
                </a:solidFill>
              </a:rPr>
              <a:t>0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BOTTLE NECK	 :   8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rgbClr val="FFFF00"/>
                </a:solidFill>
              </a:rPr>
              <a:t>2. RAWAN LAKA     </a:t>
            </a:r>
            <a:r>
              <a:rPr lang="en-US" altLang="en-US" sz="900" b="1" dirty="0">
                <a:solidFill>
                  <a:srgbClr val="FFFF00"/>
                </a:solidFill>
              </a:rPr>
              <a:t>	</a:t>
            </a:r>
            <a:r>
              <a:rPr lang="id-ID" altLang="en-US" sz="900" b="1" dirty="0">
                <a:solidFill>
                  <a:srgbClr val="FFFF00"/>
                </a:solidFill>
              </a:rPr>
              <a:t> :  7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JALAN RUSAK     </a:t>
            </a:r>
            <a:r>
              <a:rPr lang="en-US" altLang="en-US" sz="900" b="1" dirty="0">
                <a:solidFill>
                  <a:schemeClr val="bg1"/>
                </a:solidFill>
              </a:rPr>
              <a:t>	</a:t>
            </a:r>
            <a:r>
              <a:rPr lang="id-ID" altLang="en-US" sz="900" b="1" dirty="0">
                <a:solidFill>
                  <a:schemeClr val="bg1"/>
                </a:solidFill>
              </a:rPr>
              <a:t> :   0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TIKUNGAN TAJAM	 : 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id-ID" altLang="en-US" sz="900" b="1" dirty="0">
                <a:solidFill>
                  <a:schemeClr val="bg1"/>
                </a:solidFill>
              </a:rPr>
              <a:t>3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MINIM RAMBU	 :   3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MINIM MARKA	 :   1 LOKASI</a:t>
            </a:r>
          </a:p>
        </p:txBody>
      </p:sp>
      <p:sp>
        <p:nvSpPr>
          <p:cNvPr id="14362" name="Rectangle 22">
            <a:extLst>
              <a:ext uri="{FF2B5EF4-FFF2-40B4-BE49-F238E27FC236}">
                <a16:creationId xmlns:a16="http://schemas.microsoft.com/office/drawing/2014/main" xmlns="" id="{D837C467-1D9F-48DB-A1C1-6239D47DD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2" y="4581128"/>
            <a:ext cx="2133600" cy="923330"/>
          </a:xfrm>
          <a:prstGeom prst="rect">
            <a:avLst/>
          </a:prstGeom>
          <a:solidFill>
            <a:srgbClr val="C0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rgbClr val="FFFF00"/>
                </a:solidFill>
              </a:rPr>
              <a:t>3. RAWAN BENCANA ALAM   :  4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LONGSOR         	: 1 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BANJIR		: 3 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POHON TUMBANG 	: 0  LOKASI</a:t>
            </a:r>
            <a:endParaRPr lang="id-ID" altLang="en-US" sz="900">
              <a:solidFill>
                <a:schemeClr val="bg1"/>
              </a:solidFill>
            </a:endParaRPr>
          </a:p>
        </p:txBody>
      </p:sp>
      <p:pic>
        <p:nvPicPr>
          <p:cNvPr id="51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172" y="2946741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572" y="3119424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026" y="3277394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284" y="3157410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906" y="2667540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Oval 49"/>
          <p:cNvSpPr/>
          <p:nvPr/>
        </p:nvSpPr>
        <p:spPr>
          <a:xfrm>
            <a:off x="4450133" y="2608264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sp>
        <p:nvSpPr>
          <p:cNvPr id="49" name="Oval 48"/>
          <p:cNvSpPr/>
          <p:nvPr/>
        </p:nvSpPr>
        <p:spPr>
          <a:xfrm>
            <a:off x="4139675" y="2897189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sp>
        <p:nvSpPr>
          <p:cNvPr id="48" name="Oval 47"/>
          <p:cNvSpPr/>
          <p:nvPr/>
        </p:nvSpPr>
        <p:spPr>
          <a:xfrm>
            <a:off x="3782572" y="3061154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sp>
        <p:nvSpPr>
          <p:cNvPr id="47" name="Oval 46"/>
          <p:cNvSpPr/>
          <p:nvPr/>
        </p:nvSpPr>
        <p:spPr>
          <a:xfrm>
            <a:off x="3456086" y="3299505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pic>
        <p:nvPicPr>
          <p:cNvPr id="56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92" y="2787211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648" y="3140854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Oval 44"/>
          <p:cNvSpPr/>
          <p:nvPr/>
        </p:nvSpPr>
        <p:spPr>
          <a:xfrm>
            <a:off x="3058843" y="3182485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sp>
        <p:nvSpPr>
          <p:cNvPr id="34" name="Oval 33"/>
          <p:cNvSpPr/>
          <p:nvPr/>
        </p:nvSpPr>
        <p:spPr>
          <a:xfrm>
            <a:off x="2693747" y="2787651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sp>
        <p:nvSpPr>
          <p:cNvPr id="44" name="Oval 43"/>
          <p:cNvSpPr/>
          <p:nvPr/>
        </p:nvSpPr>
        <p:spPr>
          <a:xfrm>
            <a:off x="2622479" y="3171145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sp>
        <p:nvSpPr>
          <p:cNvPr id="58" name="Rectangle 57"/>
          <p:cNvSpPr/>
          <p:nvPr/>
        </p:nvSpPr>
        <p:spPr>
          <a:xfrm>
            <a:off x="8676456" y="6436096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1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79FC5580-8BC5-4C5A-96D1-DCE7F0B19830}"/>
              </a:ext>
            </a:extLst>
          </p:cNvPr>
          <p:cNvSpPr/>
          <p:nvPr/>
        </p:nvSpPr>
        <p:spPr>
          <a:xfrm>
            <a:off x="0" y="1160464"/>
            <a:ext cx="9144000" cy="5583237"/>
          </a:xfrm>
          <a:prstGeom prst="rect">
            <a:avLst/>
          </a:prstGeom>
          <a:solidFill>
            <a:srgbClr val="F2F2F2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1E0383EB-624C-4A60-A35F-37C4551CB187}"/>
              </a:ext>
            </a:extLst>
          </p:cNvPr>
          <p:cNvSpPr/>
          <p:nvPr/>
        </p:nvSpPr>
        <p:spPr>
          <a:xfrm>
            <a:off x="636985" y="144464"/>
            <a:ext cx="7756922" cy="1258887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/>
              <a:t>PETA RAWAN LAKA DAN </a:t>
            </a:r>
            <a:r>
              <a:rPr lang="en-US" sz="2400" b="1" dirty="0"/>
              <a:t>RAWAN MACET </a:t>
            </a:r>
            <a:endParaRPr lang="id-ID" sz="2400" b="1" dirty="0"/>
          </a:p>
          <a:p>
            <a:pPr algn="ctr" fontAlgn="auto">
              <a:spcBef>
                <a:spcPts val="100"/>
              </a:spcBef>
              <a:spcAft>
                <a:spcPts val="0"/>
              </a:spcAft>
              <a:tabLst>
                <a:tab pos="4798695" algn="l"/>
              </a:tabLst>
              <a:defRPr/>
            </a:pPr>
            <a:r>
              <a:rPr lang="id-ID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/>
              </a:rPr>
              <a:t>PASURUAN  </a:t>
            </a:r>
            <a:r>
              <a:rPr lang="id-ID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/>
              </a:rPr>
              <a:t>– </a:t>
            </a:r>
            <a:r>
              <a:rPr lang="id-ID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/>
              </a:rPr>
              <a:t>MALANG  / KOTA  </a:t>
            </a:r>
            <a:r>
              <a:rPr lang="id-ID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/>
              </a:rPr>
              <a:t>– </a:t>
            </a:r>
            <a:r>
              <a:rPr lang="id-ID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/>
              </a:rPr>
              <a:t>BATU </a:t>
            </a:r>
            <a:r>
              <a:rPr lang="en-US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/>
              </a:rPr>
              <a:t> - </a:t>
            </a:r>
            <a:r>
              <a:rPr lang="id-ID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/>
              </a:rPr>
              <a:t>BLITAR </a:t>
            </a:r>
            <a:r>
              <a:rPr lang="id-ID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/>
              </a:rPr>
              <a:t>/ KOTA </a:t>
            </a:r>
            <a:endParaRPr lang="en-US" sz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/>
            </a:endParaRPr>
          </a:p>
          <a:p>
            <a:pPr algn="ctr" fontAlgn="auto">
              <a:spcBef>
                <a:spcPts val="100"/>
              </a:spcBef>
              <a:spcAft>
                <a:spcPts val="0"/>
              </a:spcAft>
              <a:tabLst>
                <a:tab pos="4798695" algn="l"/>
              </a:tabLst>
              <a:defRPr/>
            </a:pPr>
            <a:r>
              <a:rPr lang="id-ID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/>
              </a:rPr>
              <a:t>– </a:t>
            </a:r>
            <a:r>
              <a:rPr lang="id-ID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/>
              </a:rPr>
              <a:t>TULUNGAGUNG </a:t>
            </a:r>
            <a:r>
              <a:rPr lang="id-ID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/>
              </a:rPr>
              <a:t>–</a:t>
            </a:r>
            <a:endParaRPr lang="id-ID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Times New Roman"/>
            </a:endParaRPr>
          </a:p>
          <a:p>
            <a:pPr algn="ctr" fontAlgn="auto">
              <a:spcBef>
                <a:spcPts val="5"/>
              </a:spcBef>
              <a:spcAft>
                <a:spcPts val="0"/>
              </a:spcAft>
              <a:defRPr/>
            </a:pPr>
            <a:r>
              <a:rPr lang="id-ID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/>
              </a:rPr>
              <a:t>TRENGGALEK</a:t>
            </a:r>
            <a:r>
              <a:rPr lang="id-ID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/>
              </a:rPr>
              <a:t>– </a:t>
            </a:r>
            <a:r>
              <a:rPr lang="id-ID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/>
              </a:rPr>
              <a:t>PACITAN </a:t>
            </a:r>
            <a:r>
              <a:rPr lang="id-ID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Times New Roman"/>
              </a:rPr>
              <a:t>– </a:t>
            </a:r>
            <a:r>
              <a:rPr lang="id-ID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/>
              </a:rPr>
              <a:t>PONOROGO - MAGETAN</a:t>
            </a:r>
            <a:endParaRPr lang="id-ID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  <a:cs typeface="Arial"/>
            </a:endParaRPr>
          </a:p>
        </p:txBody>
      </p:sp>
      <p:grpSp>
        <p:nvGrpSpPr>
          <p:cNvPr id="15368" name="Group 32">
            <a:extLst>
              <a:ext uri="{FF2B5EF4-FFF2-40B4-BE49-F238E27FC236}">
                <a16:creationId xmlns:a16="http://schemas.microsoft.com/office/drawing/2014/main" xmlns="" id="{101D6992-BCAD-4CF2-AD0F-36B028ADF41F}"/>
              </a:ext>
            </a:extLst>
          </p:cNvPr>
          <p:cNvGrpSpPr>
            <a:grpSpLocks/>
          </p:cNvGrpSpPr>
          <p:nvPr/>
        </p:nvGrpSpPr>
        <p:grpSpPr bwMode="auto">
          <a:xfrm>
            <a:off x="98822" y="166689"/>
            <a:ext cx="1223963" cy="1163637"/>
            <a:chOff x="920816" y="2053524"/>
            <a:chExt cx="1294484" cy="815037"/>
          </a:xfrm>
          <a:effectLst>
            <a:outerShdw blurRad="50800" dist="50800" dir="5400000" algn="ctr" rotWithShape="0">
              <a:srgbClr val="FFFF00"/>
            </a:outerShdw>
          </a:effectLst>
        </p:grpSpPr>
        <p:sp>
          <p:nvSpPr>
            <p:cNvPr id="18" name="Rectangle: Rounded Corners 76">
              <a:extLst>
                <a:ext uri="{FF2B5EF4-FFF2-40B4-BE49-F238E27FC236}">
                  <a16:creationId xmlns:a16="http://schemas.microsoft.com/office/drawing/2014/main" xmlns="" id="{912532AD-C366-453D-A2BC-1EE1D0D8DB90}"/>
                </a:ext>
              </a:extLst>
            </p:cNvPr>
            <p:cNvSpPr/>
            <p:nvPr/>
          </p:nvSpPr>
          <p:spPr>
            <a:xfrm rot="18900000">
              <a:off x="920816" y="2232543"/>
              <a:ext cx="455840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: Rounded Corners 77">
              <a:extLst>
                <a:ext uri="{FF2B5EF4-FFF2-40B4-BE49-F238E27FC236}">
                  <a16:creationId xmlns:a16="http://schemas.microsoft.com/office/drawing/2014/main" xmlns="" id="{2037DE3C-AA41-4B63-BF6E-89C9FBAB724E}"/>
                </a:ext>
              </a:extLst>
            </p:cNvPr>
            <p:cNvSpPr/>
            <p:nvPr/>
          </p:nvSpPr>
          <p:spPr>
            <a:xfrm rot="18900000">
              <a:off x="1759460" y="2232543"/>
              <a:ext cx="455840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: Rounded Corners 75">
              <a:extLst>
                <a:ext uri="{FF2B5EF4-FFF2-40B4-BE49-F238E27FC236}">
                  <a16:creationId xmlns:a16="http://schemas.microsoft.com/office/drawing/2014/main" xmlns="" id="{A2F8D6DE-CEE8-434A-9315-AC446DD75B4C}"/>
                </a:ext>
              </a:extLst>
            </p:cNvPr>
            <p:cNvSpPr/>
            <p:nvPr/>
          </p:nvSpPr>
          <p:spPr>
            <a:xfrm rot="2700000">
              <a:off x="1160539" y="2053054"/>
              <a:ext cx="815037" cy="81597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15369" name="Group 40">
            <a:extLst>
              <a:ext uri="{FF2B5EF4-FFF2-40B4-BE49-F238E27FC236}">
                <a16:creationId xmlns:a16="http://schemas.microsoft.com/office/drawing/2014/main" xmlns="" id="{536D2CA5-7406-465A-9D69-BA7F39FBC310}"/>
              </a:ext>
            </a:extLst>
          </p:cNvPr>
          <p:cNvGrpSpPr>
            <a:grpSpLocks/>
          </p:cNvGrpSpPr>
          <p:nvPr/>
        </p:nvGrpSpPr>
        <p:grpSpPr bwMode="auto">
          <a:xfrm>
            <a:off x="7637860" y="144464"/>
            <a:ext cx="1226344" cy="1163637"/>
            <a:chOff x="920816" y="2053524"/>
            <a:chExt cx="1294484" cy="815037"/>
          </a:xfrm>
          <a:effectLst>
            <a:outerShdw blurRad="50800" dist="50800" dir="5400000" algn="ctr" rotWithShape="0">
              <a:srgbClr val="FFFF00"/>
            </a:outerShdw>
          </a:effectLst>
        </p:grpSpPr>
        <p:sp>
          <p:nvSpPr>
            <p:cNvPr id="22" name="Rectangle: Rounded Corners 76">
              <a:extLst>
                <a:ext uri="{FF2B5EF4-FFF2-40B4-BE49-F238E27FC236}">
                  <a16:creationId xmlns:a16="http://schemas.microsoft.com/office/drawing/2014/main" xmlns="" id="{929A6264-7A07-40BF-A8A3-F210AB52819C}"/>
                </a:ext>
              </a:extLst>
            </p:cNvPr>
            <p:cNvSpPr/>
            <p:nvPr/>
          </p:nvSpPr>
          <p:spPr>
            <a:xfrm rot="18900000">
              <a:off x="920816" y="2232543"/>
              <a:ext cx="456211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: Rounded Corners 77">
              <a:extLst>
                <a:ext uri="{FF2B5EF4-FFF2-40B4-BE49-F238E27FC236}">
                  <a16:creationId xmlns:a16="http://schemas.microsoft.com/office/drawing/2014/main" xmlns="" id="{611B7C10-7DC4-43BD-9E98-A8BEAA899CE9}"/>
                </a:ext>
              </a:extLst>
            </p:cNvPr>
            <p:cNvSpPr/>
            <p:nvPr/>
          </p:nvSpPr>
          <p:spPr>
            <a:xfrm rot="18900000">
              <a:off x="1759088" y="2232543"/>
              <a:ext cx="456212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: Rounded Corners 75">
              <a:extLst>
                <a:ext uri="{FF2B5EF4-FFF2-40B4-BE49-F238E27FC236}">
                  <a16:creationId xmlns:a16="http://schemas.microsoft.com/office/drawing/2014/main" xmlns="" id="{86F42E65-9B73-43A7-908B-74D7D11CDD91}"/>
                </a:ext>
              </a:extLst>
            </p:cNvPr>
            <p:cNvSpPr/>
            <p:nvPr/>
          </p:nvSpPr>
          <p:spPr>
            <a:xfrm rot="2700000">
              <a:off x="1160539" y="2053846"/>
              <a:ext cx="815037" cy="814394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5370" name="Picture 1">
            <a:extLst>
              <a:ext uri="{FF2B5EF4-FFF2-40B4-BE49-F238E27FC236}">
                <a16:creationId xmlns:a16="http://schemas.microsoft.com/office/drawing/2014/main" xmlns="" id="{80D4B368-6DD3-4CDC-AA2D-E34509F26D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773" y="1587501"/>
            <a:ext cx="5669756" cy="488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ular Callout 57">
            <a:extLst>
              <a:ext uri="{FF2B5EF4-FFF2-40B4-BE49-F238E27FC236}">
                <a16:creationId xmlns:a16="http://schemas.microsoft.com/office/drawing/2014/main" xmlns="" id="{7C2DC319-C043-4271-8FC2-30C3385B11DF}"/>
              </a:ext>
            </a:extLst>
          </p:cNvPr>
          <p:cNvSpPr/>
          <p:nvPr/>
        </p:nvSpPr>
        <p:spPr>
          <a:xfrm>
            <a:off x="123825" y="1474464"/>
            <a:ext cx="2359818" cy="1477328"/>
          </a:xfrm>
          <a:prstGeom prst="wedgeRectCallout">
            <a:avLst>
              <a:gd name="adj1" fmla="val 30302"/>
              <a:gd name="adj2" fmla="val 43894"/>
            </a:avLst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MAGETAN :</a:t>
            </a:r>
            <a:endParaRPr lang="id-ID" sz="9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dirty="0">
                <a:solidFill>
                  <a:schemeClr val="tx1"/>
                </a:solidFill>
              </a:rPr>
              <a:t>1</a:t>
            </a:r>
            <a:r>
              <a:rPr lang="id-ID" sz="900" b="1" dirty="0">
                <a:solidFill>
                  <a:schemeClr val="tx1"/>
                </a:solidFill>
              </a:rPr>
              <a:t>. </a:t>
            </a:r>
            <a:r>
              <a:rPr lang="en-US" sz="900" b="1" dirty="0">
                <a:solidFill>
                  <a:schemeClr val="tx1"/>
                </a:solidFill>
                <a:ea typeface="Arial"/>
                <a:cs typeface="Times New Roman"/>
              </a:rPr>
              <a:t>JALAN RAYA DEPAN PASAR SAYUR PLAOSAN / KM 01</a:t>
            </a:r>
            <a:endParaRPr lang="id-ID" sz="900" b="1" dirty="0">
              <a:solidFill>
                <a:schemeClr val="tx1"/>
              </a:solidFill>
              <a:ea typeface="Times New Roman"/>
              <a:cs typeface="Times New Roman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   </a:t>
            </a:r>
            <a:r>
              <a:rPr lang="en-US" sz="900" b="1" dirty="0">
                <a:solidFill>
                  <a:schemeClr val="tx1"/>
                </a:solidFill>
              </a:rPr>
              <a:t>( </a:t>
            </a:r>
            <a:r>
              <a:rPr lang="id-ID" sz="900" b="1" dirty="0">
                <a:solidFill>
                  <a:schemeClr val="tx1"/>
                </a:solidFill>
              </a:rPr>
              <a:t>PASAR TUMPAH 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  <a:endParaRPr lang="id-ID" sz="900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2. </a:t>
            </a:r>
            <a:r>
              <a:rPr lang="en-US" sz="900" b="1" dirty="0">
                <a:solidFill>
                  <a:schemeClr val="tx1"/>
                </a:solidFill>
                <a:ea typeface="Arial"/>
                <a:cs typeface="Times New Roman"/>
              </a:rPr>
              <a:t>JALAN RAYA MAYJEN SUNGKONO DEPAN PASAR </a:t>
            </a:r>
            <a:r>
              <a:rPr lang="id-ID" sz="900" b="1" dirty="0">
                <a:solidFill>
                  <a:schemeClr val="tx1"/>
                </a:solidFill>
                <a:ea typeface="Arial"/>
                <a:cs typeface="Times New Roman"/>
              </a:rPr>
              <a:t>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ea typeface="Arial"/>
                <a:cs typeface="Times New Roman"/>
              </a:rPr>
              <a:t>    </a:t>
            </a:r>
            <a:r>
              <a:rPr lang="en-US" sz="900" b="1" dirty="0">
                <a:solidFill>
                  <a:schemeClr val="tx1"/>
                </a:solidFill>
                <a:ea typeface="Arial"/>
                <a:cs typeface="Times New Roman"/>
              </a:rPr>
              <a:t>SAYUR MAGETAN/KM. 0 </a:t>
            </a:r>
            <a:r>
              <a:rPr lang="id-ID" sz="900" b="1" dirty="0">
                <a:solidFill>
                  <a:schemeClr val="tx1"/>
                </a:solidFill>
              </a:rPr>
              <a:t> </a:t>
            </a:r>
            <a:r>
              <a:rPr lang="en-US" sz="900" b="1" dirty="0">
                <a:solidFill>
                  <a:schemeClr val="tx1"/>
                </a:solidFill>
              </a:rPr>
              <a:t>( </a:t>
            </a:r>
            <a:r>
              <a:rPr lang="id-ID" sz="900" b="1" dirty="0">
                <a:solidFill>
                  <a:schemeClr val="tx1"/>
                </a:solidFill>
              </a:rPr>
              <a:t>BOTTLE NECK 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  <a:endParaRPr lang="id-ID" sz="900" b="1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ea typeface="Times New Roman"/>
                <a:cs typeface="Times New Roman"/>
              </a:rPr>
              <a:t>3. </a:t>
            </a:r>
            <a:r>
              <a:rPr lang="en-US" sz="900" b="1" dirty="0">
                <a:solidFill>
                  <a:schemeClr val="tx1"/>
                </a:solidFill>
                <a:ea typeface="Arial"/>
                <a:cs typeface="Times New Roman"/>
              </a:rPr>
              <a:t>MOJOSEMI ( JALAN SARANGAN – TAWANGMANGU)</a:t>
            </a:r>
            <a:r>
              <a:rPr lang="id-ID" sz="900" b="1" dirty="0">
                <a:solidFill>
                  <a:schemeClr val="tx1"/>
                </a:solidFill>
                <a:ea typeface="Arial"/>
                <a:cs typeface="Times New Roman"/>
              </a:rPr>
              <a:t>         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ea typeface="Times New Roman"/>
                <a:cs typeface="Times New Roman"/>
              </a:rPr>
              <a:t>    (TIKUNGAN)</a:t>
            </a:r>
          </a:p>
        </p:txBody>
      </p:sp>
      <p:sp>
        <p:nvSpPr>
          <p:cNvPr id="59" name="Rectangular Callout 58">
            <a:extLst>
              <a:ext uri="{FF2B5EF4-FFF2-40B4-BE49-F238E27FC236}">
                <a16:creationId xmlns:a16="http://schemas.microsoft.com/office/drawing/2014/main" xmlns="" id="{B03389D4-3B22-43C7-9DB6-A1F2AC99CD0F}"/>
              </a:ext>
            </a:extLst>
          </p:cNvPr>
          <p:cNvSpPr/>
          <p:nvPr/>
        </p:nvSpPr>
        <p:spPr>
          <a:xfrm>
            <a:off x="57895" y="2976334"/>
            <a:ext cx="2353865" cy="1892826"/>
          </a:xfrm>
          <a:prstGeom prst="wedgeRectCallout">
            <a:avLst>
              <a:gd name="adj1" fmla="val 48678"/>
              <a:gd name="adj2" fmla="val 19923"/>
            </a:avLst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PONOROGO :</a:t>
            </a:r>
          </a:p>
          <a:p>
            <a:pPr marL="228600" lvl="1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  <a:ea typeface="Arial"/>
                <a:cs typeface="Times New Roman"/>
              </a:rPr>
              <a:t>JALAN PONOROGO-PACITAN KM 227 DUKUH BOKUL DESA WATES KE</a:t>
            </a:r>
            <a:r>
              <a:rPr lang="id-ID" sz="900" b="1" dirty="0">
                <a:solidFill>
                  <a:schemeClr val="tx1"/>
                </a:solidFill>
                <a:ea typeface="Arial"/>
                <a:cs typeface="Times New Roman"/>
              </a:rPr>
              <a:t>C.</a:t>
            </a:r>
            <a:r>
              <a:rPr lang="en-US" sz="900" b="1" dirty="0">
                <a:solidFill>
                  <a:schemeClr val="tx1"/>
                </a:solidFill>
                <a:ea typeface="Arial"/>
                <a:cs typeface="Times New Roman"/>
              </a:rPr>
              <a:t> SLAHUNG</a:t>
            </a:r>
            <a:r>
              <a:rPr lang="id-ID" sz="900" b="1" dirty="0">
                <a:solidFill>
                  <a:schemeClr val="tx1"/>
                </a:solidFill>
                <a:ea typeface="Arial"/>
                <a:cs typeface="Times New Roman"/>
              </a:rPr>
              <a:t> (LONGSOR)</a:t>
            </a:r>
          </a:p>
          <a:p>
            <a:pPr marL="228600" lvl="1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  <a:ea typeface="Arial"/>
                <a:cs typeface="Times New Roman"/>
              </a:rPr>
              <a:t>JALAN PONOROGO-TRENGGALEK KM 26.6 DESA PANGKAL KECAMATAN SAWOO </a:t>
            </a:r>
            <a:r>
              <a:rPr lang="id-ID" sz="900" b="1" dirty="0">
                <a:solidFill>
                  <a:schemeClr val="tx1"/>
                </a:solidFill>
                <a:ea typeface="Arial"/>
                <a:cs typeface="Times New Roman"/>
              </a:rPr>
              <a:t>( LONGSOR )</a:t>
            </a:r>
          </a:p>
          <a:p>
            <a:pPr marL="228600" lvl="1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  <a:ea typeface="Arial"/>
                <a:cs typeface="Times New Roman"/>
              </a:rPr>
              <a:t>JALAN PONOROGO-TRENGGALEK KM 6-7 DESA NGABAR KECAMATAN SIMAN</a:t>
            </a:r>
            <a:r>
              <a:rPr lang="id-ID" sz="900" b="1" dirty="0">
                <a:solidFill>
                  <a:schemeClr val="tx1"/>
                </a:solidFill>
                <a:ea typeface="Arial"/>
                <a:cs typeface="Times New Roman"/>
              </a:rPr>
              <a:t> (BANJIR)</a:t>
            </a:r>
            <a:r>
              <a:rPr lang="en-US" sz="900" b="1" dirty="0">
                <a:solidFill>
                  <a:schemeClr val="tx1"/>
                </a:solidFill>
                <a:ea typeface="Arial"/>
                <a:cs typeface="Times New Roman"/>
              </a:rPr>
              <a:t> </a:t>
            </a:r>
            <a:endParaRPr lang="id-ID" sz="900" b="1" dirty="0">
              <a:solidFill>
                <a:schemeClr val="tx1"/>
              </a:solidFill>
              <a:ea typeface="Arial"/>
              <a:cs typeface="Times New Roman"/>
            </a:endParaRPr>
          </a:p>
          <a:p>
            <a:pPr marL="228600" lvl="1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  <a:ea typeface="Arial"/>
                <a:cs typeface="Times New Roman"/>
              </a:rPr>
              <a:t>JALAN PONOROGO-BABADAN KM 3-8 KECAMATAN BABADAN </a:t>
            </a:r>
            <a:r>
              <a:rPr lang="id-ID" sz="900" b="1" dirty="0">
                <a:solidFill>
                  <a:schemeClr val="tx1"/>
                </a:solidFill>
                <a:ea typeface="Arial"/>
                <a:cs typeface="Times New Roman"/>
              </a:rPr>
              <a:t>( POHON TUMBANG )</a:t>
            </a:r>
            <a:endParaRPr lang="id-ID" sz="900" b="1" dirty="0">
              <a:solidFill>
                <a:schemeClr val="tx1"/>
              </a:solidFill>
            </a:endParaRPr>
          </a:p>
        </p:txBody>
      </p:sp>
      <p:sp>
        <p:nvSpPr>
          <p:cNvPr id="60" name="Rectangular Callout 59">
            <a:extLst>
              <a:ext uri="{FF2B5EF4-FFF2-40B4-BE49-F238E27FC236}">
                <a16:creationId xmlns:a16="http://schemas.microsoft.com/office/drawing/2014/main" xmlns="" id="{F8CB196F-189E-4359-9303-8104885AC25A}"/>
              </a:ext>
            </a:extLst>
          </p:cNvPr>
          <p:cNvSpPr/>
          <p:nvPr/>
        </p:nvSpPr>
        <p:spPr>
          <a:xfrm>
            <a:off x="76473" y="4869160"/>
            <a:ext cx="1975247" cy="1338828"/>
          </a:xfrm>
          <a:prstGeom prst="wedgeRectCallout">
            <a:avLst>
              <a:gd name="adj1" fmla="val 47605"/>
              <a:gd name="adj2" fmla="val -15500"/>
            </a:avLst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PACITAN</a:t>
            </a:r>
            <a:endParaRPr lang="id-ID" sz="900" dirty="0">
              <a:solidFill>
                <a:schemeClr val="tx1"/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JL TENTARA PELAJAR KM 3-5</a:t>
            </a:r>
            <a:r>
              <a:rPr lang="id-ID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        (MINIM RAMBU)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2.   </a:t>
            </a:r>
            <a:r>
              <a:rPr lang="en-US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JL PACITAN – TRENGGALEK KM 3-6 </a:t>
            </a:r>
            <a:r>
              <a:rPr lang="id-ID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      (MINIM RAMBU)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3.  </a:t>
            </a:r>
            <a:r>
              <a:rPr lang="en-US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JL ALTERNATIF PACITAN – SOLO KM 5 DS </a:t>
            </a:r>
            <a:endParaRPr lang="id-ID" sz="900" b="1" dirty="0">
              <a:solidFill>
                <a:schemeClr val="tx1"/>
              </a:solidFill>
              <a:ea typeface="Arial" pitchFamily="34" charset="0"/>
              <a:cs typeface="Times New Roman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     </a:t>
            </a:r>
            <a:r>
              <a:rPr lang="en-US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SEDENG</a:t>
            </a:r>
            <a:r>
              <a:rPr lang="id-ID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  (TIKUNGAN - LAKA)</a:t>
            </a:r>
          </a:p>
        </p:txBody>
      </p:sp>
      <p:sp>
        <p:nvSpPr>
          <p:cNvPr id="52" name="Rectangular Callout 51">
            <a:extLst>
              <a:ext uri="{FF2B5EF4-FFF2-40B4-BE49-F238E27FC236}">
                <a16:creationId xmlns:a16="http://schemas.microsoft.com/office/drawing/2014/main" xmlns="" id="{79EC0C54-CE70-4404-A978-39EB76E8897A}"/>
              </a:ext>
            </a:extLst>
          </p:cNvPr>
          <p:cNvSpPr/>
          <p:nvPr/>
        </p:nvSpPr>
        <p:spPr>
          <a:xfrm>
            <a:off x="6516216" y="2365499"/>
            <a:ext cx="2627710" cy="784830"/>
          </a:xfrm>
          <a:prstGeom prst="wedgeRectCallout">
            <a:avLst>
              <a:gd name="adj1" fmla="val -1942"/>
              <a:gd name="adj2" fmla="val 46147"/>
            </a:avLst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PASURUAN :</a:t>
            </a:r>
            <a:endParaRPr lang="id-ID" sz="900" dirty="0">
              <a:solidFill>
                <a:schemeClr val="tx1"/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JALAN RAYA PAREREJO, KEC. PURWODADI (</a:t>
            </a:r>
            <a:r>
              <a:rPr lang="id-ID" sz="900" b="1" dirty="0">
                <a:solidFill>
                  <a:schemeClr val="tx1"/>
                </a:solidFill>
              </a:rPr>
              <a:t> TIKUNGAN 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  <a:endParaRPr lang="id-ID" sz="900" b="1" dirty="0">
              <a:solidFill>
                <a:schemeClr val="tx1"/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SIMPANG 3 PURWOSARI </a:t>
            </a:r>
            <a:r>
              <a:rPr lang="id-ID" sz="900" b="1" dirty="0">
                <a:solidFill>
                  <a:schemeClr val="tx1"/>
                </a:solidFill>
              </a:rPr>
              <a:t>( BOTTLE NECK 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SIMPANG TAMAN DAYU</a:t>
            </a:r>
            <a:r>
              <a:rPr lang="id-ID" sz="900" b="1" dirty="0">
                <a:solidFill>
                  <a:schemeClr val="tx1"/>
                </a:solidFill>
              </a:rPr>
              <a:t> (JALUR WISATA ) </a:t>
            </a:r>
          </a:p>
        </p:txBody>
      </p:sp>
      <p:sp>
        <p:nvSpPr>
          <p:cNvPr id="36" name="Rectangular Callout 35">
            <a:extLst>
              <a:ext uri="{FF2B5EF4-FFF2-40B4-BE49-F238E27FC236}">
                <a16:creationId xmlns:a16="http://schemas.microsoft.com/office/drawing/2014/main" xmlns="" id="{E598EEA9-B676-4373-836A-CA8DA523153A}"/>
              </a:ext>
            </a:extLst>
          </p:cNvPr>
          <p:cNvSpPr/>
          <p:nvPr/>
        </p:nvSpPr>
        <p:spPr>
          <a:xfrm>
            <a:off x="4716016" y="6100554"/>
            <a:ext cx="1975247" cy="784830"/>
          </a:xfrm>
          <a:prstGeom prst="wedgeRectCallout">
            <a:avLst>
              <a:gd name="adj1" fmla="val 47605"/>
              <a:gd name="adj2" fmla="val -15500"/>
            </a:avLst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TULUNGAGUNG</a:t>
            </a:r>
            <a:endParaRPr lang="id-ID" sz="900" dirty="0">
              <a:solidFill>
                <a:schemeClr val="tx1"/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dirty="0">
                <a:solidFill>
                  <a:schemeClr val="tx1"/>
                </a:solidFill>
              </a:rPr>
              <a:t>1</a:t>
            </a:r>
            <a:r>
              <a:rPr lang="id-ID" sz="900" dirty="0">
                <a:solidFill>
                  <a:schemeClr val="tx1"/>
                </a:solidFill>
              </a:rPr>
              <a:t>. </a:t>
            </a:r>
            <a:r>
              <a:rPr lang="en-US" sz="900" b="1" dirty="0">
                <a:solidFill>
                  <a:schemeClr val="tx1"/>
                </a:solidFill>
              </a:rPr>
              <a:t>JALAN NGANTRU-SRENGAT</a:t>
            </a:r>
            <a:r>
              <a:rPr lang="id-ID" sz="900" b="1" dirty="0">
                <a:solidFill>
                  <a:schemeClr val="tx1"/>
                </a:solidFill>
              </a:rPr>
              <a:t> </a:t>
            </a:r>
            <a:r>
              <a:rPr lang="id-ID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(JALAN RUSAK)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2.</a:t>
            </a:r>
            <a:r>
              <a:rPr lang="en-US" sz="900" dirty="0"/>
              <a:t> </a:t>
            </a:r>
            <a:r>
              <a:rPr lang="en-US" sz="900" b="1" dirty="0">
                <a:solidFill>
                  <a:schemeClr val="tx1"/>
                </a:solidFill>
              </a:rPr>
              <a:t>JALAN RAYA NGANTRU</a:t>
            </a:r>
            <a:r>
              <a:rPr lang="id-ID" sz="900" b="1" dirty="0">
                <a:solidFill>
                  <a:schemeClr val="tx1"/>
                </a:solidFill>
                <a:cs typeface="Times New Roman" pitchFamily="18" charset="0"/>
              </a:rPr>
              <a:t> (BOTTLE NECK</a:t>
            </a:r>
            <a:r>
              <a:rPr lang="id-ID" sz="900" b="1" dirty="0">
                <a:solidFill>
                  <a:schemeClr val="tx1"/>
                </a:solidFill>
                <a:ea typeface="Arial" pitchFamily="34" charset="0"/>
                <a:cs typeface="Times New Roman" pitchFamily="18" charset="0"/>
              </a:rPr>
              <a:t>)</a:t>
            </a:r>
          </a:p>
        </p:txBody>
      </p:sp>
      <p:sp>
        <p:nvSpPr>
          <p:cNvPr id="56" name="Rectangular Callout 55">
            <a:extLst>
              <a:ext uri="{FF2B5EF4-FFF2-40B4-BE49-F238E27FC236}">
                <a16:creationId xmlns:a16="http://schemas.microsoft.com/office/drawing/2014/main" xmlns="" id="{12BA5210-C86D-4A70-B49D-6CB9DFDB9425}"/>
              </a:ext>
            </a:extLst>
          </p:cNvPr>
          <p:cNvSpPr/>
          <p:nvPr/>
        </p:nvSpPr>
        <p:spPr>
          <a:xfrm>
            <a:off x="2064494" y="5474548"/>
            <a:ext cx="2651522" cy="1338828"/>
          </a:xfrm>
          <a:prstGeom prst="wedgeRectCallout">
            <a:avLst>
              <a:gd name="adj1" fmla="val 19069"/>
              <a:gd name="adj2" fmla="val -43040"/>
            </a:avLst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 TRENGGALEK :</a:t>
            </a:r>
            <a:endParaRPr lang="id-ID" sz="900" dirty="0">
              <a:solidFill>
                <a:schemeClr val="tx1"/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SIMPANG 3 TRAFFIC LIGHT JARAKAN</a:t>
            </a:r>
            <a:r>
              <a:rPr lang="id-ID" sz="900" b="1" dirty="0">
                <a:solidFill>
                  <a:schemeClr val="tx1"/>
                </a:solidFill>
              </a:rPr>
              <a:t> (PASAR TUMPAH)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JL. SOEKARNO – HATTA DI CENTRAL SWALAYAN</a:t>
            </a:r>
            <a:r>
              <a:rPr lang="id-ID" sz="900" b="1" dirty="0">
                <a:solidFill>
                  <a:schemeClr val="tx1"/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        (BOTTLE NECK)</a:t>
            </a:r>
          </a:p>
          <a:p>
            <a:pPr marL="228600" indent="-228600">
              <a:buFontTx/>
              <a:buAutoNum type="arabicPeriod" startAt="3"/>
              <a:defRPr/>
            </a:pPr>
            <a:r>
              <a:rPr lang="en-US" sz="900" b="1" dirty="0">
                <a:solidFill>
                  <a:schemeClr val="tx1"/>
                </a:solidFill>
              </a:rPr>
              <a:t>DS. BENDOREJO     KEC. POGALAN KAB. TRENGGALEK</a:t>
            </a:r>
            <a:r>
              <a:rPr lang="id-ID" sz="900" b="1" dirty="0">
                <a:solidFill>
                  <a:schemeClr val="tx1"/>
                </a:solidFill>
              </a:rPr>
              <a:t> </a:t>
            </a:r>
            <a:r>
              <a:rPr lang="en-US" sz="900" b="1" dirty="0">
                <a:solidFill>
                  <a:schemeClr val="tx1"/>
                </a:solidFill>
              </a:rPr>
              <a:t>1 KM (KM 182- KM 183) </a:t>
            </a:r>
            <a:r>
              <a:rPr lang="id-ID" sz="900" b="1" dirty="0">
                <a:solidFill>
                  <a:schemeClr val="tx1"/>
                </a:solidFill>
              </a:rPr>
              <a:t>( JALAN RUSAK )</a:t>
            </a:r>
          </a:p>
        </p:txBody>
      </p:sp>
      <p:sp>
        <p:nvSpPr>
          <p:cNvPr id="55" name="Rectangular Callout 54">
            <a:extLst>
              <a:ext uri="{FF2B5EF4-FFF2-40B4-BE49-F238E27FC236}">
                <a16:creationId xmlns:a16="http://schemas.microsoft.com/office/drawing/2014/main" xmlns="" id="{3B496E8A-2B5D-4783-8D87-A3ABEAE6F78C}"/>
              </a:ext>
            </a:extLst>
          </p:cNvPr>
          <p:cNvSpPr/>
          <p:nvPr/>
        </p:nvSpPr>
        <p:spPr>
          <a:xfrm>
            <a:off x="6473651" y="5535464"/>
            <a:ext cx="2634853" cy="784830"/>
          </a:xfrm>
          <a:prstGeom prst="wedgeRectCallout">
            <a:avLst>
              <a:gd name="adj1" fmla="val -49848"/>
              <a:gd name="adj2" fmla="val -7492"/>
            </a:avLst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lvl="1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BLITAR :</a:t>
            </a:r>
            <a:endParaRPr lang="id-ID" sz="900" dirty="0">
              <a:solidFill>
                <a:schemeClr val="tx1"/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DEPAN SPBU BENCE GARUM KAB.BLITAR</a:t>
            </a:r>
            <a:r>
              <a:rPr lang="id-ID" sz="900" b="1" dirty="0">
                <a:solidFill>
                  <a:schemeClr val="tx1"/>
                </a:solidFill>
              </a:rPr>
              <a:t> ( TIKUNGAN 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JL. CEMARA (DEPAN YAYASAN TK HARMONI)</a:t>
            </a:r>
            <a:r>
              <a:rPr lang="id-ID" sz="900" b="1" dirty="0">
                <a:solidFill>
                  <a:schemeClr val="tx1"/>
                </a:solidFill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         (JALAN LONGSOR)</a:t>
            </a:r>
          </a:p>
        </p:txBody>
      </p:sp>
      <p:sp>
        <p:nvSpPr>
          <p:cNvPr id="53" name="Rectangular Callout 52">
            <a:extLst>
              <a:ext uri="{FF2B5EF4-FFF2-40B4-BE49-F238E27FC236}">
                <a16:creationId xmlns:a16="http://schemas.microsoft.com/office/drawing/2014/main" xmlns="" id="{3D4C6607-FECA-4974-BCA5-EAB8869AC953}"/>
              </a:ext>
            </a:extLst>
          </p:cNvPr>
          <p:cNvSpPr/>
          <p:nvPr/>
        </p:nvSpPr>
        <p:spPr>
          <a:xfrm>
            <a:off x="6473651" y="4481513"/>
            <a:ext cx="2634853" cy="1061829"/>
          </a:xfrm>
          <a:prstGeom prst="wedgeRectCallout">
            <a:avLst>
              <a:gd name="adj1" fmla="val -50271"/>
              <a:gd name="adj2" fmla="val -17827"/>
            </a:avLst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MALANG :</a:t>
            </a:r>
            <a:endParaRPr lang="id-ID" sz="900" dirty="0">
              <a:solidFill>
                <a:schemeClr val="tx1"/>
              </a:solidFill>
            </a:endParaRPr>
          </a:p>
          <a:p>
            <a:pPr marL="228600" indent="-228600">
              <a:buFont typeface="+mj-lt"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SIMP</a:t>
            </a:r>
            <a:r>
              <a:rPr lang="id-ID" sz="900" b="1" dirty="0">
                <a:solidFill>
                  <a:schemeClr val="tx1"/>
                </a:solidFill>
              </a:rPr>
              <a:t>ANG</a:t>
            </a:r>
            <a:r>
              <a:rPr lang="en-US" sz="900" b="1" dirty="0">
                <a:solidFill>
                  <a:schemeClr val="tx1"/>
                </a:solidFill>
              </a:rPr>
              <a:t> 4 KARANGLO - SINGOSARI KM 80 – 81</a:t>
            </a:r>
            <a:r>
              <a:rPr lang="id-ID" sz="900" b="1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id-ID" sz="900" b="1" dirty="0">
                <a:solidFill>
                  <a:schemeClr val="tx1"/>
                </a:solidFill>
              </a:rPr>
              <a:t>        (PASAR TUMPAH)</a:t>
            </a:r>
          </a:p>
          <a:p>
            <a:pPr marL="228600" indent="-228600">
              <a:buFontTx/>
              <a:buAutoNum type="arabicPeriod" startAt="2"/>
              <a:defRPr/>
            </a:pPr>
            <a:r>
              <a:rPr lang="en-US" sz="900" b="1" dirty="0">
                <a:solidFill>
                  <a:schemeClr val="tx1"/>
                </a:solidFill>
              </a:rPr>
              <a:t>JL KOLONEL SUGIONO (DEPAN SPBU MERGOSONO)</a:t>
            </a:r>
            <a:r>
              <a:rPr lang="id-ID" sz="900" b="1" dirty="0">
                <a:solidFill>
                  <a:schemeClr val="tx1"/>
                </a:solidFill>
              </a:rPr>
              <a:t> </a:t>
            </a:r>
          </a:p>
          <a:p>
            <a:pPr>
              <a:defRPr/>
            </a:pPr>
            <a:r>
              <a:rPr lang="id-ID" sz="900" b="1" dirty="0">
                <a:solidFill>
                  <a:schemeClr val="tx1"/>
                </a:solidFill>
              </a:rPr>
              <a:t>       (TIKUNGAN - LAKA)</a:t>
            </a:r>
          </a:p>
        </p:txBody>
      </p:sp>
      <p:sp>
        <p:nvSpPr>
          <p:cNvPr id="15388" name="Rectangle 22">
            <a:extLst>
              <a:ext uri="{FF2B5EF4-FFF2-40B4-BE49-F238E27FC236}">
                <a16:creationId xmlns:a16="http://schemas.microsoft.com/office/drawing/2014/main" xmlns="" id="{3B85F21B-52AF-484A-AFC5-094D12AF5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2263" y="1474273"/>
            <a:ext cx="2133600" cy="2646878"/>
          </a:xfrm>
          <a:prstGeom prst="rect">
            <a:avLst/>
          </a:prstGeom>
          <a:solidFill>
            <a:srgbClr val="C0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1000" b="1" dirty="0">
                <a:solidFill>
                  <a:srgbClr val="FFFF00"/>
                </a:solidFill>
              </a:rPr>
              <a:t>1. RAWAN MACET</a:t>
            </a:r>
            <a:r>
              <a:rPr lang="en-US" altLang="en-US" sz="1000" b="1" dirty="0">
                <a:solidFill>
                  <a:srgbClr val="FFFF00"/>
                </a:solidFill>
              </a:rPr>
              <a:t>	</a:t>
            </a:r>
            <a:r>
              <a:rPr lang="id-ID" altLang="en-US" sz="1000" b="1" dirty="0">
                <a:solidFill>
                  <a:srgbClr val="FFFF00"/>
                </a:solidFill>
              </a:rPr>
              <a:t> : 9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PASAR TUMPAH	 :   3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PERLINTASAN KA	 :   0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JEMBATAN RUSAK </a:t>
            </a:r>
            <a:r>
              <a:rPr lang="en-US" altLang="en-US" sz="900" b="1" dirty="0">
                <a:solidFill>
                  <a:schemeClr val="bg1"/>
                </a:solidFill>
              </a:rPr>
              <a:t>	</a:t>
            </a:r>
            <a:r>
              <a:rPr lang="id-ID" altLang="en-US" sz="900" b="1" dirty="0">
                <a:solidFill>
                  <a:schemeClr val="bg1"/>
                </a:solidFill>
              </a:rPr>
              <a:t> : 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id-ID" altLang="en-US" sz="900" b="1" dirty="0">
                <a:solidFill>
                  <a:schemeClr val="bg1"/>
                </a:solidFill>
              </a:rPr>
              <a:t>0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BOTTLE NECK	 :   4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JALUR WISATA	 :   2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1000" b="1" dirty="0">
                <a:solidFill>
                  <a:srgbClr val="FFFF00"/>
                </a:solidFill>
              </a:rPr>
              <a:t>2. RAWAN LAKA     </a:t>
            </a:r>
            <a:r>
              <a:rPr lang="en-US" altLang="en-US" sz="1000" b="1" dirty="0">
                <a:solidFill>
                  <a:srgbClr val="FFFF00"/>
                </a:solidFill>
              </a:rPr>
              <a:t>	</a:t>
            </a:r>
            <a:r>
              <a:rPr lang="id-ID" altLang="en-US" sz="1000" b="1" dirty="0">
                <a:solidFill>
                  <a:srgbClr val="FFFF00"/>
                </a:solidFill>
              </a:rPr>
              <a:t> :  12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JALAN RUSAK     </a:t>
            </a:r>
            <a:r>
              <a:rPr lang="en-US" altLang="en-US" sz="900" b="1" dirty="0">
                <a:solidFill>
                  <a:schemeClr val="bg1"/>
                </a:solidFill>
              </a:rPr>
              <a:t>	</a:t>
            </a:r>
            <a:r>
              <a:rPr lang="id-ID" altLang="en-US" sz="900" b="1" dirty="0">
                <a:solidFill>
                  <a:schemeClr val="bg1"/>
                </a:solidFill>
              </a:rPr>
              <a:t> :   2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TIKUNGAN TAJAM	 : 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id-ID" altLang="en-US" sz="900" b="1" dirty="0">
                <a:solidFill>
                  <a:schemeClr val="bg1"/>
                </a:solidFill>
              </a:rPr>
              <a:t>6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MINIM RAMBU	 :   4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MINIM MARKA	 :   0 LOKASI</a:t>
            </a:r>
          </a:p>
        </p:txBody>
      </p:sp>
      <p:sp>
        <p:nvSpPr>
          <p:cNvPr id="15389" name="Rectangle 22">
            <a:extLst>
              <a:ext uri="{FF2B5EF4-FFF2-40B4-BE49-F238E27FC236}">
                <a16:creationId xmlns:a16="http://schemas.microsoft.com/office/drawing/2014/main" xmlns="" id="{D3A36C4B-6D47-46A5-8621-42AA6DE65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3520" y="1410467"/>
            <a:ext cx="2133600" cy="923330"/>
          </a:xfrm>
          <a:prstGeom prst="rect">
            <a:avLst/>
          </a:prstGeom>
          <a:solidFill>
            <a:srgbClr val="C0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rgbClr val="FFFF00"/>
                </a:solidFill>
              </a:rPr>
              <a:t>3. RAWAN BENCANA ALAM   :  5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LONGSOR         	: 3 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BANJIR		: 1 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POHON TUMBANG 	: 1  LOKASI</a:t>
            </a:r>
            <a:endParaRPr lang="id-ID" altLang="en-US" sz="900" dirty="0">
              <a:solidFill>
                <a:schemeClr val="bg1"/>
              </a:solidFill>
            </a:endParaRPr>
          </a:p>
        </p:txBody>
      </p:sp>
      <p:sp>
        <p:nvSpPr>
          <p:cNvPr id="54" name="Rectangular Callout 53">
            <a:extLst>
              <a:ext uri="{FF2B5EF4-FFF2-40B4-BE49-F238E27FC236}">
                <a16:creationId xmlns:a16="http://schemas.microsoft.com/office/drawing/2014/main" xmlns="" id="{8DEF1FD7-2B13-4335-AC10-EC5B96A0E369}"/>
              </a:ext>
            </a:extLst>
          </p:cNvPr>
          <p:cNvSpPr/>
          <p:nvPr/>
        </p:nvSpPr>
        <p:spPr>
          <a:xfrm>
            <a:off x="6511751" y="3170292"/>
            <a:ext cx="2596753" cy="1338828"/>
          </a:xfrm>
          <a:prstGeom prst="wedgeRectCallout">
            <a:avLst>
              <a:gd name="adj1" fmla="val -49628"/>
              <a:gd name="adj2" fmla="val 23199"/>
            </a:avLst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dirty="0">
                <a:solidFill>
                  <a:schemeClr val="tx1"/>
                </a:solidFill>
              </a:rPr>
              <a:t> </a:t>
            </a:r>
            <a:r>
              <a:rPr lang="id-ID" sz="900" b="1" dirty="0">
                <a:solidFill>
                  <a:schemeClr val="tx1"/>
                </a:solidFill>
              </a:rPr>
              <a:t>JALUR WISATA ( PURWODADI – PURWOSARI – LAWANG – KARANGLO – BATU )</a:t>
            </a:r>
            <a:endParaRPr lang="id-ID" sz="900" dirty="0">
              <a:solidFill>
                <a:schemeClr val="tx1"/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JL. </a:t>
            </a:r>
            <a:r>
              <a:rPr lang="id-ID" sz="900" b="1" dirty="0">
                <a:solidFill>
                  <a:schemeClr val="tx1"/>
                </a:solidFill>
              </a:rPr>
              <a:t>KASEMBON NGATANG BATU </a:t>
            </a:r>
            <a:r>
              <a:rPr lang="en-US" sz="900" b="1" dirty="0">
                <a:solidFill>
                  <a:schemeClr val="tx1"/>
                </a:solidFill>
              </a:rPr>
              <a:t>( </a:t>
            </a:r>
            <a:r>
              <a:rPr lang="id-ID" sz="900" b="1" dirty="0">
                <a:solidFill>
                  <a:schemeClr val="tx1"/>
                </a:solidFill>
              </a:rPr>
              <a:t>MINIM RAMBU 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  <a:endParaRPr lang="id-ID" sz="900" b="1" dirty="0">
              <a:solidFill>
                <a:schemeClr val="tx1"/>
              </a:solidFill>
            </a:endParaRP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</a:rPr>
              <a:t>JL. PANGLIMA SUDIRMAN BATU ( MINIM RAMBU 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</a:rPr>
              <a:t>SIMP. 3 BENDO JL. DIENG BATU ( JALUR WISATA )</a:t>
            </a:r>
          </a:p>
          <a:p>
            <a:pPr marL="228600" indent="-2286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</a:rPr>
              <a:t>CANGAR BATU ( TIKUNGAN - LAKA )</a:t>
            </a:r>
          </a:p>
        </p:txBody>
      </p:sp>
      <p:pic>
        <p:nvPicPr>
          <p:cNvPr id="65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719" y="3630926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540" y="3883124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454" y="4638647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010" y="4588641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907" y="3984612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Oval 56"/>
          <p:cNvSpPr/>
          <p:nvPr/>
        </p:nvSpPr>
        <p:spPr>
          <a:xfrm>
            <a:off x="4620135" y="3601359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2" name="Oval 61"/>
          <p:cNvSpPr/>
          <p:nvPr/>
        </p:nvSpPr>
        <p:spPr>
          <a:xfrm>
            <a:off x="4547124" y="3941764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1" name="Oval 50"/>
          <p:cNvSpPr/>
          <p:nvPr/>
        </p:nvSpPr>
        <p:spPr>
          <a:xfrm>
            <a:off x="4264819" y="4570187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0" name="Oval 49"/>
          <p:cNvSpPr/>
          <p:nvPr/>
        </p:nvSpPr>
        <p:spPr>
          <a:xfrm>
            <a:off x="3834919" y="4664075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0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091" y="4627096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0185" y="4534212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Oval 43"/>
          <p:cNvSpPr/>
          <p:nvPr/>
        </p:nvSpPr>
        <p:spPr>
          <a:xfrm>
            <a:off x="3352163" y="4584248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2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323" y="4441600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Oval 39"/>
          <p:cNvSpPr/>
          <p:nvPr/>
        </p:nvSpPr>
        <p:spPr>
          <a:xfrm>
            <a:off x="3009943" y="4530726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9" name="Oval 38"/>
          <p:cNvSpPr/>
          <p:nvPr/>
        </p:nvSpPr>
        <p:spPr>
          <a:xfrm>
            <a:off x="2168044" y="4651263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64" name="Oval 63"/>
          <p:cNvSpPr/>
          <p:nvPr/>
        </p:nvSpPr>
        <p:spPr>
          <a:xfrm>
            <a:off x="2782066" y="3835057"/>
            <a:ext cx="260534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73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338" y="4278514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Oval 62"/>
          <p:cNvSpPr/>
          <p:nvPr/>
        </p:nvSpPr>
        <p:spPr>
          <a:xfrm>
            <a:off x="2765735" y="4318343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4" name="Rectangle 73"/>
          <p:cNvSpPr/>
          <p:nvPr/>
        </p:nvSpPr>
        <p:spPr>
          <a:xfrm>
            <a:off x="8604448" y="6364088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16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036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98D6DE26-8D77-4066-B7AB-AE68DEE75D0A}"/>
              </a:ext>
            </a:extLst>
          </p:cNvPr>
          <p:cNvSpPr/>
          <p:nvPr/>
        </p:nvSpPr>
        <p:spPr>
          <a:xfrm>
            <a:off x="0" y="1160464"/>
            <a:ext cx="9144000" cy="5583237"/>
          </a:xfrm>
          <a:prstGeom prst="rect">
            <a:avLst/>
          </a:prstGeom>
          <a:solidFill>
            <a:srgbClr val="F2F2F2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965AE05B-D4F5-4D33-BC36-058A3B46C272}"/>
              </a:ext>
            </a:extLst>
          </p:cNvPr>
          <p:cNvSpPr/>
          <p:nvPr/>
        </p:nvSpPr>
        <p:spPr>
          <a:xfrm>
            <a:off x="636985" y="144464"/>
            <a:ext cx="7756922" cy="1258887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/>
              <a:t>PETA RAWAN LAKA DAN RAWAN MACET</a:t>
            </a:r>
            <a:endParaRPr lang="id-ID" sz="2400" b="1" dirty="0"/>
          </a:p>
          <a:p>
            <a:pPr algn="ctr">
              <a:spcBef>
                <a:spcPts val="100"/>
              </a:spcBef>
              <a:defRPr/>
            </a:pPr>
            <a:r>
              <a:rPr lang="de-DE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PROBOLINGGO - LUMAJANG </a:t>
            </a:r>
            <a:r>
              <a:rPr lang="de-DE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Times New Roman" pitchFamily="18" charset="0"/>
              </a:rPr>
              <a:t>– </a:t>
            </a:r>
            <a:r>
              <a:rPr lang="de-DE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BONDOWOSO </a:t>
            </a:r>
            <a:r>
              <a:rPr lang="de-DE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Times New Roman" pitchFamily="18" charset="0"/>
              </a:rPr>
              <a:t>– </a:t>
            </a:r>
            <a:endParaRPr lang="de-DE" sz="1500" b="1" dirty="0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Times New Roman" pitchFamily="18" charset="0"/>
            </a:endParaRPr>
          </a:p>
          <a:p>
            <a:pPr algn="ctr">
              <a:spcBef>
                <a:spcPts val="100"/>
              </a:spcBef>
              <a:defRPr/>
            </a:pPr>
            <a:r>
              <a:rPr lang="de-DE" sz="15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JEMBER </a:t>
            </a:r>
            <a:r>
              <a:rPr lang="de-DE" sz="15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-  BANYUWANGI</a:t>
            </a:r>
            <a:endParaRPr lang="de-DE" sz="1500" b="1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grpSp>
        <p:nvGrpSpPr>
          <p:cNvPr id="16392" name="Group 32">
            <a:extLst>
              <a:ext uri="{FF2B5EF4-FFF2-40B4-BE49-F238E27FC236}">
                <a16:creationId xmlns:a16="http://schemas.microsoft.com/office/drawing/2014/main" xmlns="" id="{AB519D93-90D6-42B2-A5B2-F7E95220D1EF}"/>
              </a:ext>
            </a:extLst>
          </p:cNvPr>
          <p:cNvGrpSpPr>
            <a:grpSpLocks/>
          </p:cNvGrpSpPr>
          <p:nvPr/>
        </p:nvGrpSpPr>
        <p:grpSpPr bwMode="auto">
          <a:xfrm>
            <a:off x="98822" y="166689"/>
            <a:ext cx="1223963" cy="1163637"/>
            <a:chOff x="920816" y="2053524"/>
            <a:chExt cx="1294484" cy="815037"/>
          </a:xfrm>
          <a:effectLst>
            <a:outerShdw blurRad="50800" dist="50800" dir="5400000" algn="ctr" rotWithShape="0">
              <a:srgbClr val="FFFF00"/>
            </a:outerShdw>
          </a:effectLst>
        </p:grpSpPr>
        <p:sp>
          <p:nvSpPr>
            <p:cNvPr id="18" name="Rectangle: Rounded Corners 76">
              <a:extLst>
                <a:ext uri="{FF2B5EF4-FFF2-40B4-BE49-F238E27FC236}">
                  <a16:creationId xmlns:a16="http://schemas.microsoft.com/office/drawing/2014/main" xmlns="" id="{696584E8-F300-4261-B74B-F1939EC34491}"/>
                </a:ext>
              </a:extLst>
            </p:cNvPr>
            <p:cNvSpPr/>
            <p:nvPr/>
          </p:nvSpPr>
          <p:spPr>
            <a:xfrm rot="18900000">
              <a:off x="920816" y="2232543"/>
              <a:ext cx="455840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: Rounded Corners 77">
              <a:extLst>
                <a:ext uri="{FF2B5EF4-FFF2-40B4-BE49-F238E27FC236}">
                  <a16:creationId xmlns:a16="http://schemas.microsoft.com/office/drawing/2014/main" xmlns="" id="{2180F321-41CB-490E-BBE8-74C093AA1F38}"/>
                </a:ext>
              </a:extLst>
            </p:cNvPr>
            <p:cNvSpPr/>
            <p:nvPr/>
          </p:nvSpPr>
          <p:spPr>
            <a:xfrm rot="18900000">
              <a:off x="1759460" y="2232543"/>
              <a:ext cx="455840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: Rounded Corners 75">
              <a:extLst>
                <a:ext uri="{FF2B5EF4-FFF2-40B4-BE49-F238E27FC236}">
                  <a16:creationId xmlns:a16="http://schemas.microsoft.com/office/drawing/2014/main" xmlns="" id="{FD1C4047-9968-41C0-BF9E-8E2658222A72}"/>
                </a:ext>
              </a:extLst>
            </p:cNvPr>
            <p:cNvSpPr/>
            <p:nvPr/>
          </p:nvSpPr>
          <p:spPr>
            <a:xfrm rot="2700000">
              <a:off x="1160539" y="2053054"/>
              <a:ext cx="815037" cy="81597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16393" name="Group 40">
            <a:extLst>
              <a:ext uri="{FF2B5EF4-FFF2-40B4-BE49-F238E27FC236}">
                <a16:creationId xmlns:a16="http://schemas.microsoft.com/office/drawing/2014/main" xmlns="" id="{7A5F4767-9403-45F5-B12F-AF8A6ADC31BB}"/>
              </a:ext>
            </a:extLst>
          </p:cNvPr>
          <p:cNvGrpSpPr>
            <a:grpSpLocks/>
          </p:cNvGrpSpPr>
          <p:nvPr/>
        </p:nvGrpSpPr>
        <p:grpSpPr bwMode="auto">
          <a:xfrm>
            <a:off x="7637860" y="144464"/>
            <a:ext cx="1226344" cy="1163637"/>
            <a:chOff x="920816" y="2053524"/>
            <a:chExt cx="1294484" cy="815037"/>
          </a:xfrm>
          <a:effectLst>
            <a:outerShdw blurRad="50800" dist="50800" dir="5400000" algn="ctr" rotWithShape="0">
              <a:srgbClr val="FFFF00"/>
            </a:outerShdw>
          </a:effectLst>
        </p:grpSpPr>
        <p:sp>
          <p:nvSpPr>
            <p:cNvPr id="22" name="Rectangle: Rounded Corners 76">
              <a:extLst>
                <a:ext uri="{FF2B5EF4-FFF2-40B4-BE49-F238E27FC236}">
                  <a16:creationId xmlns:a16="http://schemas.microsoft.com/office/drawing/2014/main" xmlns="" id="{8E77EF8F-5353-4117-BBDD-84CB5479993E}"/>
                </a:ext>
              </a:extLst>
            </p:cNvPr>
            <p:cNvSpPr/>
            <p:nvPr/>
          </p:nvSpPr>
          <p:spPr>
            <a:xfrm rot="18900000">
              <a:off x="920816" y="2232543"/>
              <a:ext cx="456211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: Rounded Corners 77">
              <a:extLst>
                <a:ext uri="{FF2B5EF4-FFF2-40B4-BE49-F238E27FC236}">
                  <a16:creationId xmlns:a16="http://schemas.microsoft.com/office/drawing/2014/main" xmlns="" id="{2BAB1235-EE94-4251-BF76-9A217A569BF2}"/>
                </a:ext>
              </a:extLst>
            </p:cNvPr>
            <p:cNvSpPr/>
            <p:nvPr/>
          </p:nvSpPr>
          <p:spPr>
            <a:xfrm rot="18900000">
              <a:off x="1759088" y="2232543"/>
              <a:ext cx="456212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: Rounded Corners 75">
              <a:extLst>
                <a:ext uri="{FF2B5EF4-FFF2-40B4-BE49-F238E27FC236}">
                  <a16:creationId xmlns:a16="http://schemas.microsoft.com/office/drawing/2014/main" xmlns="" id="{768498E5-A689-4C15-BC49-3892D4B06E6E}"/>
                </a:ext>
              </a:extLst>
            </p:cNvPr>
            <p:cNvSpPr/>
            <p:nvPr/>
          </p:nvSpPr>
          <p:spPr>
            <a:xfrm rot="2700000">
              <a:off x="1160539" y="2053846"/>
              <a:ext cx="815037" cy="814394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6394" name="Picture 5">
            <a:extLst>
              <a:ext uri="{FF2B5EF4-FFF2-40B4-BE49-F238E27FC236}">
                <a16:creationId xmlns:a16="http://schemas.microsoft.com/office/drawing/2014/main" xmlns="" id="{4F241E7B-DA5C-4997-9658-4541EA01A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516" y="1501775"/>
            <a:ext cx="5636419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4827785" y="4906546"/>
            <a:ext cx="3776663" cy="1546790"/>
            <a:chOff x="4652963" y="4970463"/>
            <a:chExt cx="5035550" cy="1546790"/>
          </a:xfrm>
        </p:grpSpPr>
        <p:sp>
          <p:nvSpPr>
            <p:cNvPr id="21" name="Rectangular Callout 20">
              <a:extLst>
                <a:ext uri="{FF2B5EF4-FFF2-40B4-BE49-F238E27FC236}">
                  <a16:creationId xmlns:a16="http://schemas.microsoft.com/office/drawing/2014/main" xmlns="" id="{E76351C9-5AAA-48E6-8A9C-3836A41F2143}"/>
                </a:ext>
              </a:extLst>
            </p:cNvPr>
            <p:cNvSpPr/>
            <p:nvPr/>
          </p:nvSpPr>
          <p:spPr>
            <a:xfrm>
              <a:off x="4652963" y="5178425"/>
              <a:ext cx="5035550" cy="1338828"/>
            </a:xfrm>
            <a:prstGeom prst="wedgeRectCallout">
              <a:avLst>
                <a:gd name="adj1" fmla="val 19069"/>
                <a:gd name="adj2" fmla="val -43040"/>
              </a:avLst>
            </a:prstGeom>
            <a:solidFill>
              <a:srgbClr val="FFFFFF">
                <a:alpha val="60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900" b="1" dirty="0">
                  <a:solidFill>
                    <a:schemeClr val="tx1"/>
                  </a:solidFill>
                </a:rPr>
                <a:t>JEMBER :</a:t>
              </a:r>
              <a:endParaRPr lang="id-ID" sz="900" dirty="0">
                <a:solidFill>
                  <a:schemeClr val="tx1"/>
                </a:solidFill>
              </a:endParaRP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r>
                <a:rPr lang="id-ID" sz="900" b="1" dirty="0">
                  <a:solidFill>
                    <a:schemeClr val="tx1"/>
                  </a:solidFill>
                </a:rPr>
                <a:t>JL. RAYA GUNUNG GUMITIR JEMBER BANYUWANGI KEC. SILO (KM 33</a:t>
              </a:r>
              <a:r>
                <a:rPr lang="en-US" sz="900" b="1" dirty="0">
                  <a:solidFill>
                    <a:schemeClr val="tx1"/>
                  </a:solidFill>
                </a:rPr>
                <a:t> - </a:t>
              </a:r>
              <a:r>
                <a:rPr lang="id-ID" sz="900" b="1" dirty="0">
                  <a:solidFill>
                    <a:schemeClr val="tx1"/>
                  </a:solidFill>
                </a:rPr>
                <a:t>37) </a:t>
              </a:r>
              <a:r>
                <a:rPr lang="en-US" sz="900" b="1" dirty="0">
                  <a:solidFill>
                    <a:schemeClr val="tx1"/>
                  </a:solidFill>
                </a:rPr>
                <a:t>(</a:t>
              </a:r>
              <a:r>
                <a:rPr lang="id-ID" sz="900" b="1" dirty="0">
                  <a:solidFill>
                    <a:schemeClr val="tx1"/>
                  </a:solidFill>
                </a:rPr>
                <a:t>MINIM RAMBU - LAKA</a:t>
              </a:r>
              <a:r>
                <a:rPr lang="en-US" sz="900" b="1" dirty="0">
                  <a:solidFill>
                    <a:schemeClr val="tx1"/>
                  </a:solidFill>
                </a:rPr>
                <a:t>)</a:t>
              </a:r>
              <a:endParaRPr lang="id-ID" sz="900" b="1" dirty="0">
                <a:solidFill>
                  <a:schemeClr val="tx1"/>
                </a:solidFill>
              </a:endParaRP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r>
                <a:rPr lang="en-US" sz="900" b="1" dirty="0">
                  <a:solidFill>
                    <a:schemeClr val="tx1"/>
                  </a:solidFill>
                </a:rPr>
                <a:t>JALAN . UMUM DSN. KRAJAN DS. TISNOGAMBAR . KEC. BANGSALSARI (KM 20-21 )</a:t>
              </a:r>
              <a:r>
                <a:rPr lang="id-ID" sz="900" b="1" dirty="0">
                  <a:solidFill>
                    <a:schemeClr val="tx1"/>
                  </a:solidFill>
                </a:rPr>
                <a:t> (MINIM RAMBU - LAKA)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r>
                <a:rPr lang="id-ID" sz="900" b="1" dirty="0">
                  <a:solidFill>
                    <a:schemeClr val="tx1"/>
                  </a:solidFill>
                </a:rPr>
                <a:t>JL RAYA RAMBIPUJI KEC. RAMBIPUJI JEMBER KM 11  (PASAR TUMPAH )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r>
                <a:rPr lang="en-US" sz="900" b="1" dirty="0">
                  <a:solidFill>
                    <a:schemeClr val="tx1"/>
                  </a:solidFill>
                </a:rPr>
                <a:t>JL. TIKUNGAN PABRIK GONDORUKEM &amp; TERPENTIN JL. RAYA GARAHAN KEC. SILO JEMBER (KM 30</a:t>
              </a:r>
              <a:r>
                <a:rPr lang="en-US" sz="900" dirty="0">
                  <a:solidFill>
                    <a:schemeClr val="tx1"/>
                  </a:solidFill>
                </a:rPr>
                <a:t>)</a:t>
              </a:r>
              <a:r>
                <a:rPr lang="id-ID" sz="900" dirty="0">
                  <a:solidFill>
                    <a:schemeClr val="tx1"/>
                  </a:solidFill>
                </a:rPr>
                <a:t> </a:t>
              </a:r>
              <a:r>
                <a:rPr lang="id-ID" sz="900" b="1" dirty="0">
                  <a:solidFill>
                    <a:schemeClr val="tx1"/>
                  </a:solidFill>
                </a:rPr>
                <a:t>(TIKUNGAN - LAKA)</a:t>
              </a:r>
            </a:p>
          </p:txBody>
        </p:sp>
        <p:cxnSp>
          <p:nvCxnSpPr>
            <p:cNvPr id="25" name="Elbow Connector 24">
              <a:extLst>
                <a:ext uri="{FF2B5EF4-FFF2-40B4-BE49-F238E27FC236}">
                  <a16:creationId xmlns:a16="http://schemas.microsoft.com/office/drawing/2014/main" xmlns="" id="{C2A4E398-F101-43A1-B448-F51F9AE58476}"/>
                </a:ext>
              </a:extLst>
            </p:cNvPr>
            <p:cNvCxnSpPr/>
            <p:nvPr/>
          </p:nvCxnSpPr>
          <p:spPr>
            <a:xfrm flipV="1">
              <a:off x="7480300" y="4970463"/>
              <a:ext cx="328613" cy="207962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FF0000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ular Callout 28">
            <a:extLst>
              <a:ext uri="{FF2B5EF4-FFF2-40B4-BE49-F238E27FC236}">
                <a16:creationId xmlns:a16="http://schemas.microsoft.com/office/drawing/2014/main" xmlns="" id="{2A1645A0-B707-41F2-B9E2-66D901849639}"/>
              </a:ext>
            </a:extLst>
          </p:cNvPr>
          <p:cNvSpPr/>
          <p:nvPr/>
        </p:nvSpPr>
        <p:spPr>
          <a:xfrm>
            <a:off x="902494" y="5229200"/>
            <a:ext cx="2262187" cy="1246495"/>
          </a:xfrm>
          <a:prstGeom prst="wedgeRectCallout">
            <a:avLst>
              <a:gd name="adj1" fmla="val 50171"/>
              <a:gd name="adj2" fmla="val -4415"/>
            </a:avLst>
          </a:prstGeom>
          <a:solidFill>
            <a:schemeClr val="bg1">
              <a:alpha val="60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LUMAJANG :</a:t>
            </a:r>
            <a:endParaRPr lang="id-ID" sz="900" dirty="0">
              <a:solidFill>
                <a:schemeClr val="tx1"/>
              </a:solidFill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JALAN RAYA WONOKERTO KEC. TEKUNG KAB. LUMAJANG</a:t>
            </a:r>
            <a:r>
              <a:rPr lang="id-ID" sz="900" b="1" dirty="0">
                <a:solidFill>
                  <a:schemeClr val="tx1"/>
                </a:solidFill>
              </a:rPr>
              <a:t> (MINIM RAMBU - LAKA)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JALAN RAYA KLAKAH KEC. KLAKAH KAB. LUMAJANG</a:t>
            </a:r>
            <a:r>
              <a:rPr lang="id-ID" sz="900" b="1" dirty="0">
                <a:solidFill>
                  <a:schemeClr val="tx1"/>
                </a:solidFill>
              </a:rPr>
              <a:t> (BOTTLE NECK)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JALAN RAYA JARIT KEC. CANDIPURO KAB. LUMAJANG</a:t>
            </a:r>
            <a:r>
              <a:rPr lang="id-ID" sz="900" b="1" dirty="0">
                <a:solidFill>
                  <a:schemeClr val="tx1"/>
                </a:solidFill>
              </a:rPr>
              <a:t> (JEMBATAN RUSAK)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DS. WATES WETAN KEC. RA</a:t>
            </a:r>
            <a:r>
              <a:rPr lang="id-ID" sz="900" b="1" dirty="0">
                <a:solidFill>
                  <a:schemeClr val="tx1"/>
                </a:solidFill>
              </a:rPr>
              <a:t>NUY</a:t>
            </a:r>
            <a:r>
              <a:rPr lang="en-US" sz="900" b="1" dirty="0">
                <a:solidFill>
                  <a:schemeClr val="tx1"/>
                </a:solidFill>
              </a:rPr>
              <a:t>OSO</a:t>
            </a:r>
            <a:r>
              <a:rPr lang="id-ID" sz="900" b="1" dirty="0">
                <a:solidFill>
                  <a:schemeClr val="tx1"/>
                </a:solidFill>
              </a:rPr>
              <a:t> (PASAR TUMPAH)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173266" y="2316164"/>
            <a:ext cx="3411140" cy="1965325"/>
            <a:chOff x="6897688" y="2316163"/>
            <a:chExt cx="4548187" cy="1965325"/>
          </a:xfrm>
        </p:grpSpPr>
        <p:sp>
          <p:nvSpPr>
            <p:cNvPr id="28" name="Rectangular Callout 27">
              <a:extLst>
                <a:ext uri="{FF2B5EF4-FFF2-40B4-BE49-F238E27FC236}">
                  <a16:creationId xmlns:a16="http://schemas.microsoft.com/office/drawing/2014/main" xmlns="" id="{99B886E8-3DF0-44E3-9D9F-F8AA6FFD3605}"/>
                </a:ext>
              </a:extLst>
            </p:cNvPr>
            <p:cNvSpPr/>
            <p:nvPr/>
          </p:nvSpPr>
          <p:spPr>
            <a:xfrm>
              <a:off x="6897688" y="2316163"/>
              <a:ext cx="4548187" cy="1061829"/>
            </a:xfrm>
            <a:prstGeom prst="wedgeRectCallout">
              <a:avLst>
                <a:gd name="adj1" fmla="val 19069"/>
                <a:gd name="adj2" fmla="val -43040"/>
              </a:avLst>
            </a:prstGeom>
            <a:solidFill>
              <a:srgbClr val="FFFFFF">
                <a:alpha val="60000"/>
              </a:srgbClr>
            </a:solidFill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900" b="1" dirty="0">
                  <a:solidFill>
                    <a:schemeClr val="tx1"/>
                  </a:solidFill>
                </a:rPr>
                <a:t>BONDOWOSO :</a:t>
              </a:r>
              <a:endParaRPr lang="id-ID" sz="900" dirty="0">
                <a:solidFill>
                  <a:schemeClr val="tx1"/>
                </a:solidFill>
              </a:endParaRP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r>
                <a:rPr lang="en-US" sz="900" b="1" dirty="0">
                  <a:solidFill>
                    <a:schemeClr val="tx1"/>
                  </a:solidFill>
                </a:rPr>
                <a:t>JALAN BONDOWOSO – SITUBONDO KEC. GRUJUGAN KAB. BONDOWOSO</a:t>
              </a:r>
              <a:r>
                <a:rPr lang="id-ID" sz="900" b="1" dirty="0">
                  <a:solidFill>
                    <a:schemeClr val="tx1"/>
                  </a:solidFill>
                </a:rPr>
                <a:t> (MINIM RAMBU - LAKA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r>
                <a:rPr lang="en-US" sz="900" b="1" dirty="0">
                  <a:solidFill>
                    <a:schemeClr val="tx1"/>
                  </a:solidFill>
                </a:rPr>
                <a:t>JALAN KH. WACHID HASYIM KEL. BLINDUNGAN KEC. KOTA KAB. BONDOWOSO</a:t>
              </a:r>
              <a:r>
                <a:rPr lang="id-ID" sz="900" b="1" dirty="0">
                  <a:solidFill>
                    <a:schemeClr val="tx1"/>
                  </a:solidFill>
                </a:rPr>
                <a:t> (PASAR TUMPAH)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r>
                <a:rPr lang="en-US" sz="900" b="1" dirty="0">
                  <a:solidFill>
                    <a:schemeClr val="tx1"/>
                  </a:solidFill>
                </a:rPr>
                <a:t>JALAN BONDOWOSO SITUBONDO DS. BESUK KEC. KLABANG KAB. BONDOWOSO</a:t>
              </a:r>
              <a:r>
                <a:rPr lang="id-ID" sz="900" b="1" dirty="0">
                  <a:solidFill>
                    <a:schemeClr val="tx1"/>
                  </a:solidFill>
                </a:rPr>
                <a:t> (JALAN RUSAK)</a:t>
              </a:r>
            </a:p>
          </p:txBody>
        </p:sp>
        <p:cxnSp>
          <p:nvCxnSpPr>
            <p:cNvPr id="32" name="Elbow Connector 31">
              <a:extLst>
                <a:ext uri="{FF2B5EF4-FFF2-40B4-BE49-F238E27FC236}">
                  <a16:creationId xmlns:a16="http://schemas.microsoft.com/office/drawing/2014/main" xmlns="" id="{38C07EB2-89E4-416A-B344-6F6EC7AD7811}"/>
                </a:ext>
              </a:extLst>
            </p:cNvPr>
            <p:cNvCxnSpPr>
              <a:stCxn id="28" idx="2"/>
            </p:cNvCxnSpPr>
            <p:nvPr/>
          </p:nvCxnSpPr>
          <p:spPr>
            <a:xfrm rot="5400000">
              <a:off x="8321179" y="3430885"/>
              <a:ext cx="903497" cy="797709"/>
            </a:xfrm>
            <a:prstGeom prst="bentConnector3">
              <a:avLst>
                <a:gd name="adj1" fmla="val 50000"/>
              </a:avLst>
            </a:prstGeom>
            <a:ln w="25400">
              <a:solidFill>
                <a:srgbClr val="FF0000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401" name="Rectangle 22">
            <a:extLst>
              <a:ext uri="{FF2B5EF4-FFF2-40B4-BE49-F238E27FC236}">
                <a16:creationId xmlns:a16="http://schemas.microsoft.com/office/drawing/2014/main" xmlns="" id="{D4D19845-F5BA-4067-B2A4-FAE971E71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466" y="1524000"/>
            <a:ext cx="2133600" cy="2169825"/>
          </a:xfrm>
          <a:prstGeom prst="rect">
            <a:avLst/>
          </a:prstGeom>
          <a:solidFill>
            <a:srgbClr val="C0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rgbClr val="FFFF00"/>
                </a:solidFill>
              </a:rPr>
              <a:t>1. RAWAN MACET</a:t>
            </a:r>
            <a:r>
              <a:rPr lang="en-US" altLang="en-US" sz="900" b="1" dirty="0">
                <a:solidFill>
                  <a:srgbClr val="FFFF00"/>
                </a:solidFill>
              </a:rPr>
              <a:t>	</a:t>
            </a:r>
            <a:r>
              <a:rPr lang="id-ID" altLang="en-US" sz="900" b="1" dirty="0">
                <a:solidFill>
                  <a:srgbClr val="FFFF00"/>
                </a:solidFill>
              </a:rPr>
              <a:t> : 5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PASAR TUMPAH	 :   3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PERLINTASAN KA	 :   0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JEMBATAN RUSAK </a:t>
            </a:r>
            <a:r>
              <a:rPr lang="en-US" altLang="en-US" sz="900" b="1" dirty="0">
                <a:solidFill>
                  <a:schemeClr val="bg1"/>
                </a:solidFill>
              </a:rPr>
              <a:t>	</a:t>
            </a:r>
            <a:r>
              <a:rPr lang="id-ID" altLang="en-US" sz="900" b="1" dirty="0">
                <a:solidFill>
                  <a:schemeClr val="bg1"/>
                </a:solidFill>
              </a:rPr>
              <a:t> : 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id-ID" altLang="en-US" sz="900" b="1" dirty="0">
                <a:solidFill>
                  <a:schemeClr val="bg1"/>
                </a:solidFill>
              </a:rPr>
              <a:t>1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BOTTLE NECK	 :   1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rgbClr val="FFFF00"/>
                </a:solidFill>
              </a:rPr>
              <a:t>2. RAWAN LAKA     </a:t>
            </a:r>
            <a:r>
              <a:rPr lang="en-US" altLang="en-US" sz="900" b="1" dirty="0">
                <a:solidFill>
                  <a:srgbClr val="FFFF00"/>
                </a:solidFill>
              </a:rPr>
              <a:t>	</a:t>
            </a:r>
            <a:r>
              <a:rPr lang="id-ID" altLang="en-US" sz="900" b="1" dirty="0">
                <a:solidFill>
                  <a:srgbClr val="FFFF00"/>
                </a:solidFill>
              </a:rPr>
              <a:t> :  6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JALAN RUSAK     </a:t>
            </a:r>
            <a:r>
              <a:rPr lang="en-US" altLang="en-US" sz="900" b="1" dirty="0">
                <a:solidFill>
                  <a:schemeClr val="bg1"/>
                </a:solidFill>
              </a:rPr>
              <a:t>	</a:t>
            </a:r>
            <a:r>
              <a:rPr lang="id-ID" altLang="en-US" sz="900" b="1" dirty="0">
                <a:solidFill>
                  <a:schemeClr val="bg1"/>
                </a:solidFill>
              </a:rPr>
              <a:t> :   1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TIKUNGAN TAJAM	 : </a:t>
            </a:r>
            <a:r>
              <a:rPr lang="en-US" altLang="en-US" sz="900" b="1" dirty="0">
                <a:solidFill>
                  <a:schemeClr val="bg1"/>
                </a:solidFill>
              </a:rPr>
              <a:t>  </a:t>
            </a:r>
            <a:r>
              <a:rPr lang="id-ID" altLang="en-US" sz="900" b="1" dirty="0">
                <a:solidFill>
                  <a:schemeClr val="bg1"/>
                </a:solidFill>
              </a:rPr>
              <a:t>1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MINIM RAMBU	 :   4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MINIM MARKA	 :   0 LOKASI</a:t>
            </a:r>
          </a:p>
        </p:txBody>
      </p:sp>
      <p:sp>
        <p:nvSpPr>
          <p:cNvPr id="16402" name="Rectangle 22">
            <a:extLst>
              <a:ext uri="{FF2B5EF4-FFF2-40B4-BE49-F238E27FC236}">
                <a16:creationId xmlns:a16="http://schemas.microsoft.com/office/drawing/2014/main" xmlns="" id="{C77EB8EB-5145-4B00-8889-DCD9D36C6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466" y="3717032"/>
            <a:ext cx="2133600" cy="923330"/>
          </a:xfrm>
          <a:prstGeom prst="rect">
            <a:avLst/>
          </a:prstGeom>
          <a:solidFill>
            <a:srgbClr val="C0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rgbClr val="FFFF00"/>
                </a:solidFill>
              </a:rPr>
              <a:t>3. RAWAN BENCANA ALAM   :  0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LONGSOR         	: 0 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BANJIR		: 0 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POHON TUMBANG 	: 0  LOKASI</a:t>
            </a:r>
            <a:endParaRPr lang="id-ID" altLang="en-US" sz="900" dirty="0">
              <a:solidFill>
                <a:schemeClr val="bg1"/>
              </a:solidFill>
            </a:endParaRPr>
          </a:p>
        </p:txBody>
      </p:sp>
      <p:pic>
        <p:nvPicPr>
          <p:cNvPr id="33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753" y="4076703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218" y="4735021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071" y="4511110"/>
            <a:ext cx="215990" cy="27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Oval 26"/>
          <p:cNvSpPr/>
          <p:nvPr/>
        </p:nvSpPr>
        <p:spPr>
          <a:xfrm>
            <a:off x="5173266" y="4435476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0" name="Oval 29"/>
          <p:cNvSpPr/>
          <p:nvPr/>
        </p:nvSpPr>
        <p:spPr>
          <a:xfrm>
            <a:off x="5815608" y="4731546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1" name="Oval 30"/>
          <p:cNvSpPr/>
          <p:nvPr/>
        </p:nvSpPr>
        <p:spPr>
          <a:xfrm>
            <a:off x="6131208" y="4076702"/>
            <a:ext cx="315600" cy="358774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5" name="Oval 4"/>
          <p:cNvSpPr/>
          <p:nvPr/>
        </p:nvSpPr>
        <p:spPr>
          <a:xfrm>
            <a:off x="6341105" y="4886595"/>
            <a:ext cx="110837" cy="1780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36" name="Rectangle 35"/>
          <p:cNvSpPr/>
          <p:nvPr/>
        </p:nvSpPr>
        <p:spPr>
          <a:xfrm>
            <a:off x="8604448" y="6364088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6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2BD4A5C7-4238-4405-862F-5B0336BDAD69}"/>
              </a:ext>
            </a:extLst>
          </p:cNvPr>
          <p:cNvSpPr/>
          <p:nvPr/>
        </p:nvSpPr>
        <p:spPr>
          <a:xfrm>
            <a:off x="0" y="1109768"/>
            <a:ext cx="9144000" cy="5583237"/>
          </a:xfrm>
          <a:prstGeom prst="rect">
            <a:avLst/>
          </a:prstGeom>
          <a:solidFill>
            <a:srgbClr val="F2F2F2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8D8CF4DA-DD7B-4DCE-8634-B981079A7530}"/>
              </a:ext>
            </a:extLst>
          </p:cNvPr>
          <p:cNvSpPr/>
          <p:nvPr/>
        </p:nvSpPr>
        <p:spPr>
          <a:xfrm>
            <a:off x="636985" y="144464"/>
            <a:ext cx="7756922" cy="1258887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/>
              <a:t>PETA RAWAN LAKA DAN RAWAN MACET </a:t>
            </a:r>
            <a:endParaRPr lang="id-ID" sz="2400" b="1" dirty="0"/>
          </a:p>
          <a:p>
            <a:pPr algn="ctr">
              <a:spcBef>
                <a:spcPts val="100"/>
              </a:spcBef>
              <a:defRPr/>
            </a:pPr>
            <a:r>
              <a:rPr lang="de-DE" sz="1600" b="1" dirty="0" smtClean="0">
                <a:solidFill>
                  <a:srgbClr val="FFFF00"/>
                </a:solidFill>
                <a:latin typeface="Arial Black" pitchFamily="34" charset="0"/>
              </a:rPr>
              <a:t>BANGKALAN </a:t>
            </a:r>
            <a:r>
              <a:rPr lang="de-DE" sz="1600" b="1" dirty="0">
                <a:solidFill>
                  <a:srgbClr val="FFFF00"/>
                </a:solidFill>
                <a:latin typeface="Arial Black" pitchFamily="34" charset="0"/>
              </a:rPr>
              <a:t>– SAMPANG  - PAMEKASAN - SUMENEP</a:t>
            </a:r>
            <a:endParaRPr lang="de-DE" sz="1600" b="1" dirty="0">
              <a:latin typeface="Arial Black" pitchFamily="34" charset="0"/>
            </a:endParaRPr>
          </a:p>
        </p:txBody>
      </p:sp>
      <p:grpSp>
        <p:nvGrpSpPr>
          <p:cNvPr id="17416" name="Group 32">
            <a:extLst>
              <a:ext uri="{FF2B5EF4-FFF2-40B4-BE49-F238E27FC236}">
                <a16:creationId xmlns:a16="http://schemas.microsoft.com/office/drawing/2014/main" xmlns="" id="{030272E7-4E1C-4F62-BE94-4A4DE9E87AAA}"/>
              </a:ext>
            </a:extLst>
          </p:cNvPr>
          <p:cNvGrpSpPr>
            <a:grpSpLocks/>
          </p:cNvGrpSpPr>
          <p:nvPr/>
        </p:nvGrpSpPr>
        <p:grpSpPr bwMode="auto">
          <a:xfrm>
            <a:off x="98822" y="166689"/>
            <a:ext cx="1223963" cy="1163637"/>
            <a:chOff x="920816" y="2053524"/>
            <a:chExt cx="1294484" cy="815037"/>
          </a:xfrm>
          <a:effectLst>
            <a:outerShdw blurRad="50800" dist="50800" dir="5400000" algn="ctr" rotWithShape="0">
              <a:srgbClr val="FFFF00"/>
            </a:outerShdw>
          </a:effectLst>
        </p:grpSpPr>
        <p:sp>
          <p:nvSpPr>
            <p:cNvPr id="18" name="Rectangle: Rounded Corners 76">
              <a:extLst>
                <a:ext uri="{FF2B5EF4-FFF2-40B4-BE49-F238E27FC236}">
                  <a16:creationId xmlns:a16="http://schemas.microsoft.com/office/drawing/2014/main" xmlns="" id="{26664139-8E22-485F-A3BC-02ED823789BF}"/>
                </a:ext>
              </a:extLst>
            </p:cNvPr>
            <p:cNvSpPr/>
            <p:nvPr/>
          </p:nvSpPr>
          <p:spPr>
            <a:xfrm rot="18900000">
              <a:off x="920816" y="2232543"/>
              <a:ext cx="455840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: Rounded Corners 77">
              <a:extLst>
                <a:ext uri="{FF2B5EF4-FFF2-40B4-BE49-F238E27FC236}">
                  <a16:creationId xmlns:a16="http://schemas.microsoft.com/office/drawing/2014/main" xmlns="" id="{BCA186CE-5546-4DDE-A392-6ED4B51082CD}"/>
                </a:ext>
              </a:extLst>
            </p:cNvPr>
            <p:cNvSpPr/>
            <p:nvPr/>
          </p:nvSpPr>
          <p:spPr>
            <a:xfrm rot="18900000">
              <a:off x="1759460" y="2232543"/>
              <a:ext cx="455840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: Rounded Corners 75">
              <a:extLst>
                <a:ext uri="{FF2B5EF4-FFF2-40B4-BE49-F238E27FC236}">
                  <a16:creationId xmlns:a16="http://schemas.microsoft.com/office/drawing/2014/main" xmlns="" id="{B3D7C024-A8E3-40F5-B3EB-C75E9F37FBB0}"/>
                </a:ext>
              </a:extLst>
            </p:cNvPr>
            <p:cNvSpPr/>
            <p:nvPr/>
          </p:nvSpPr>
          <p:spPr>
            <a:xfrm rot="2700000">
              <a:off x="1160539" y="2053054"/>
              <a:ext cx="815037" cy="81597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17417" name="Group 40">
            <a:extLst>
              <a:ext uri="{FF2B5EF4-FFF2-40B4-BE49-F238E27FC236}">
                <a16:creationId xmlns:a16="http://schemas.microsoft.com/office/drawing/2014/main" xmlns="" id="{07AF17C2-96AB-403E-934A-01B24ACBDE7D}"/>
              </a:ext>
            </a:extLst>
          </p:cNvPr>
          <p:cNvGrpSpPr>
            <a:grpSpLocks/>
          </p:cNvGrpSpPr>
          <p:nvPr/>
        </p:nvGrpSpPr>
        <p:grpSpPr bwMode="auto">
          <a:xfrm>
            <a:off x="7637860" y="144464"/>
            <a:ext cx="1226344" cy="1163637"/>
            <a:chOff x="920816" y="2053524"/>
            <a:chExt cx="1294484" cy="815037"/>
          </a:xfrm>
          <a:effectLst>
            <a:outerShdw blurRad="50800" dist="50800" dir="5400000" algn="ctr" rotWithShape="0">
              <a:srgbClr val="FFFF00"/>
            </a:outerShdw>
          </a:effectLst>
        </p:grpSpPr>
        <p:sp>
          <p:nvSpPr>
            <p:cNvPr id="22" name="Rectangle: Rounded Corners 76">
              <a:extLst>
                <a:ext uri="{FF2B5EF4-FFF2-40B4-BE49-F238E27FC236}">
                  <a16:creationId xmlns:a16="http://schemas.microsoft.com/office/drawing/2014/main" xmlns="" id="{C677C1E7-4903-41BE-82A1-1E4D9AB05E5D}"/>
                </a:ext>
              </a:extLst>
            </p:cNvPr>
            <p:cNvSpPr/>
            <p:nvPr/>
          </p:nvSpPr>
          <p:spPr>
            <a:xfrm rot="18900000">
              <a:off x="920816" y="2232543"/>
              <a:ext cx="456211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: Rounded Corners 77">
              <a:extLst>
                <a:ext uri="{FF2B5EF4-FFF2-40B4-BE49-F238E27FC236}">
                  <a16:creationId xmlns:a16="http://schemas.microsoft.com/office/drawing/2014/main" xmlns="" id="{0370FCB1-E37D-4A56-A3AA-B1866EF72076}"/>
                </a:ext>
              </a:extLst>
            </p:cNvPr>
            <p:cNvSpPr/>
            <p:nvPr/>
          </p:nvSpPr>
          <p:spPr>
            <a:xfrm rot="18900000">
              <a:off x="1759088" y="2232543"/>
              <a:ext cx="456212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: Rounded Corners 75">
              <a:extLst>
                <a:ext uri="{FF2B5EF4-FFF2-40B4-BE49-F238E27FC236}">
                  <a16:creationId xmlns:a16="http://schemas.microsoft.com/office/drawing/2014/main" xmlns="" id="{550A8416-CA3B-49BD-A3CB-13DE4379A2EE}"/>
                </a:ext>
              </a:extLst>
            </p:cNvPr>
            <p:cNvSpPr/>
            <p:nvPr/>
          </p:nvSpPr>
          <p:spPr>
            <a:xfrm rot="2700000">
              <a:off x="1160539" y="2053846"/>
              <a:ext cx="815037" cy="814394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7418" name="Picture 1">
            <a:extLst>
              <a:ext uri="{FF2B5EF4-FFF2-40B4-BE49-F238E27FC236}">
                <a16:creationId xmlns:a16="http://schemas.microsoft.com/office/drawing/2014/main" xmlns="" id="{72CABF70-91BC-44BB-A66A-80DE7B6E64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431" y="1182688"/>
            <a:ext cx="475773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ular Callout 36">
            <a:extLst>
              <a:ext uri="{FF2B5EF4-FFF2-40B4-BE49-F238E27FC236}">
                <a16:creationId xmlns:a16="http://schemas.microsoft.com/office/drawing/2014/main" xmlns="" id="{4AC8E63D-F2EA-4A7B-8EA1-2CB889F2C8B8}"/>
              </a:ext>
            </a:extLst>
          </p:cNvPr>
          <p:cNvSpPr/>
          <p:nvPr/>
        </p:nvSpPr>
        <p:spPr>
          <a:xfrm>
            <a:off x="208360" y="4968056"/>
            <a:ext cx="2767012" cy="765200"/>
          </a:xfrm>
          <a:prstGeom prst="wedgeRectCallout">
            <a:avLst>
              <a:gd name="adj1" fmla="val 27264"/>
              <a:gd name="adj2" fmla="val -49439"/>
            </a:avLst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" tIns="36000" rIns="36000" bIns="36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00" b="1" dirty="0">
                <a:solidFill>
                  <a:schemeClr val="tx1"/>
                </a:solidFill>
              </a:rPr>
              <a:t>BANGKALAN</a:t>
            </a:r>
            <a:r>
              <a:rPr lang="id-ID" sz="900" b="1" dirty="0">
                <a:solidFill>
                  <a:schemeClr val="tx1"/>
                </a:solidFill>
              </a:rPr>
              <a:t> :</a:t>
            </a:r>
            <a:endParaRPr lang="id-ID" sz="900" dirty="0">
              <a:solidFill>
                <a:schemeClr val="tx1"/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</a:rPr>
              <a:t>JL.RAYA TANAH MERAH BANGKALAN </a:t>
            </a:r>
            <a:r>
              <a:rPr lang="en-US" sz="900" b="1" dirty="0">
                <a:solidFill>
                  <a:schemeClr val="tx1"/>
                </a:solidFill>
              </a:rPr>
              <a:t>(</a:t>
            </a:r>
            <a:r>
              <a:rPr lang="id-ID" sz="900" b="1" dirty="0">
                <a:solidFill>
                  <a:schemeClr val="tx1"/>
                </a:solidFill>
              </a:rPr>
              <a:t>PASAR TUMPAH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  <a:endParaRPr lang="id-ID" sz="900" b="1" dirty="0">
              <a:solidFill>
                <a:schemeClr val="tx1"/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</a:rPr>
              <a:t>JL.RAYA DS. BLEGA KEC. BLEGA KAB. BANGKALAN </a:t>
            </a:r>
            <a:r>
              <a:rPr lang="en-US" sz="900" b="1" dirty="0">
                <a:solidFill>
                  <a:schemeClr val="tx1"/>
                </a:solidFill>
              </a:rPr>
              <a:t>(</a:t>
            </a:r>
            <a:r>
              <a:rPr lang="id-ID" sz="900" b="1" dirty="0">
                <a:solidFill>
                  <a:schemeClr val="tx1"/>
                </a:solidFill>
              </a:rPr>
              <a:t> PASAR TUMPAH</a:t>
            </a:r>
            <a:r>
              <a:rPr lang="en-US" sz="900" b="1" dirty="0">
                <a:solidFill>
                  <a:schemeClr val="tx1"/>
                </a:solidFill>
              </a:rPr>
              <a:t> )</a:t>
            </a:r>
            <a:endParaRPr lang="id-ID" sz="900" b="1" dirty="0">
              <a:solidFill>
                <a:schemeClr val="tx1"/>
              </a:solidFill>
            </a:endParaRPr>
          </a:p>
        </p:txBody>
      </p:sp>
      <p:sp>
        <p:nvSpPr>
          <p:cNvPr id="25" name="Rectangular Callout 24">
            <a:extLst>
              <a:ext uri="{FF2B5EF4-FFF2-40B4-BE49-F238E27FC236}">
                <a16:creationId xmlns:a16="http://schemas.microsoft.com/office/drawing/2014/main" xmlns="" id="{051C6536-2A33-40DF-8562-2235F0B2EA08}"/>
              </a:ext>
            </a:extLst>
          </p:cNvPr>
          <p:cNvSpPr/>
          <p:nvPr/>
        </p:nvSpPr>
        <p:spPr>
          <a:xfrm>
            <a:off x="2720164" y="3951210"/>
            <a:ext cx="2767013" cy="765200"/>
          </a:xfrm>
          <a:prstGeom prst="wedgeRectCallout">
            <a:avLst>
              <a:gd name="adj1" fmla="val 27264"/>
              <a:gd name="adj2" fmla="val -49439"/>
            </a:avLst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" tIns="36000" rIns="36000" bIns="36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SAMPANG :</a:t>
            </a: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</a:rPr>
              <a:t>JL.RAYA TANJUNG KEC CAMPLONG PASAR IKAN TANJUNG SAMPANG </a:t>
            </a:r>
            <a:r>
              <a:rPr lang="en-US" sz="900" b="1" dirty="0">
                <a:solidFill>
                  <a:schemeClr val="tx1"/>
                </a:solidFill>
              </a:rPr>
              <a:t>(</a:t>
            </a:r>
            <a:r>
              <a:rPr lang="id-ID" sz="900" b="1" dirty="0">
                <a:solidFill>
                  <a:schemeClr val="tx1"/>
                </a:solidFill>
              </a:rPr>
              <a:t>PASAR TUMPAH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  <a:endParaRPr lang="id-ID" sz="900" b="1" dirty="0">
              <a:solidFill>
                <a:schemeClr val="tx1"/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id-ID" sz="900" b="1" dirty="0">
              <a:solidFill>
                <a:schemeClr val="tx1"/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id-ID" sz="900" b="1" dirty="0">
              <a:solidFill>
                <a:schemeClr val="tx1"/>
              </a:solidFill>
            </a:endParaRPr>
          </a:p>
        </p:txBody>
      </p:sp>
      <p:sp>
        <p:nvSpPr>
          <p:cNvPr id="39" name="Rectangular Callout 38">
            <a:extLst>
              <a:ext uri="{FF2B5EF4-FFF2-40B4-BE49-F238E27FC236}">
                <a16:creationId xmlns:a16="http://schemas.microsoft.com/office/drawing/2014/main" xmlns="" id="{C3EC4A06-666F-43B8-867C-615113D83915}"/>
              </a:ext>
            </a:extLst>
          </p:cNvPr>
          <p:cNvSpPr/>
          <p:nvPr/>
        </p:nvSpPr>
        <p:spPr>
          <a:xfrm>
            <a:off x="4758075" y="4869160"/>
            <a:ext cx="3137298" cy="765200"/>
          </a:xfrm>
          <a:prstGeom prst="wedgeRectCallout">
            <a:avLst>
              <a:gd name="adj1" fmla="val -22271"/>
              <a:gd name="adj2" fmla="val -49900"/>
            </a:avLst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" tIns="36000" rIns="36000" bIns="36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PAMEKASAN :</a:t>
            </a:r>
            <a:endParaRPr lang="id-ID" sz="900" dirty="0">
              <a:solidFill>
                <a:schemeClr val="tx1"/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id-ID" sz="900" b="1" dirty="0">
                <a:solidFill>
                  <a:schemeClr val="tx1"/>
                </a:solidFill>
              </a:rPr>
              <a:t>JL.RAYA  PAMEKASAN SUMENEP DS POLAGAN PASAR KEPPO KAB. PAMEKASAN </a:t>
            </a:r>
            <a:r>
              <a:rPr lang="en-US" sz="900" b="1" dirty="0">
                <a:solidFill>
                  <a:schemeClr val="tx1"/>
                </a:solidFill>
              </a:rPr>
              <a:t>(</a:t>
            </a:r>
            <a:r>
              <a:rPr lang="id-ID" sz="900" b="1" dirty="0">
                <a:solidFill>
                  <a:schemeClr val="tx1"/>
                </a:solidFill>
              </a:rPr>
              <a:t>PASAR TUMPAH</a:t>
            </a:r>
            <a:r>
              <a:rPr lang="en-US" sz="900" b="1" dirty="0">
                <a:solidFill>
                  <a:schemeClr val="tx1"/>
                </a:solidFill>
              </a:rPr>
              <a:t>)</a:t>
            </a:r>
            <a:endParaRPr lang="id-ID" sz="900" b="1" dirty="0">
              <a:solidFill>
                <a:schemeClr val="tx1"/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id-ID" sz="900" b="1" dirty="0">
              <a:solidFill>
                <a:schemeClr val="tx1"/>
              </a:solidFill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id-ID" sz="900" b="1" dirty="0">
              <a:solidFill>
                <a:schemeClr val="tx1"/>
              </a:solidFill>
            </a:endParaRPr>
          </a:p>
        </p:txBody>
      </p:sp>
      <p:sp>
        <p:nvSpPr>
          <p:cNvPr id="40" name="Rectangular Callout 39">
            <a:extLst>
              <a:ext uri="{FF2B5EF4-FFF2-40B4-BE49-F238E27FC236}">
                <a16:creationId xmlns:a16="http://schemas.microsoft.com/office/drawing/2014/main" xmlns="" id="{3342BC95-66EA-4C1C-8A0A-5B3E4C094E0D}"/>
              </a:ext>
            </a:extLst>
          </p:cNvPr>
          <p:cNvSpPr/>
          <p:nvPr/>
        </p:nvSpPr>
        <p:spPr>
          <a:xfrm>
            <a:off x="5875766" y="3707109"/>
            <a:ext cx="2995613" cy="626701"/>
          </a:xfrm>
          <a:prstGeom prst="wedgeRectCallout">
            <a:avLst>
              <a:gd name="adj1" fmla="val -30101"/>
              <a:gd name="adj2" fmla="val -42787"/>
            </a:avLst>
          </a:prstGeom>
          <a:solidFill>
            <a:srgbClr val="FFFFFF">
              <a:alpha val="60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36000" tIns="36000" rIns="36000" bIns="3600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900" b="1" dirty="0">
                <a:solidFill>
                  <a:schemeClr val="tx1"/>
                </a:solidFill>
              </a:rPr>
              <a:t>SUMENEP :</a:t>
            </a:r>
            <a:endParaRPr lang="id-ID" sz="900" dirty="0">
              <a:solidFill>
                <a:schemeClr val="tx1"/>
              </a:solidFill>
            </a:endParaRPr>
          </a:p>
          <a:p>
            <a:pPr marL="342900" indent="-342900">
              <a:buFont typeface="+mj-lt"/>
              <a:buAutoNum type="arabicPeriod"/>
              <a:defRPr/>
            </a:pPr>
            <a:r>
              <a:rPr lang="en-US" sz="900" b="1" dirty="0">
                <a:solidFill>
                  <a:schemeClr val="tx1"/>
                </a:solidFill>
              </a:rPr>
              <a:t>JALAN RAYA </a:t>
            </a:r>
            <a:r>
              <a:rPr lang="id-ID" sz="900" b="1" dirty="0">
                <a:solidFill>
                  <a:schemeClr val="tx1"/>
                </a:solidFill>
              </a:rPr>
              <a:t>SUMENEP PAMEKASAN DS.PATEAN (JALAN RUSAK)</a:t>
            </a:r>
          </a:p>
          <a:p>
            <a:pPr marL="342900" indent="-342900">
              <a:buFont typeface="+mj-lt"/>
              <a:buAutoNum type="arabicPeriod"/>
              <a:defRPr/>
            </a:pPr>
            <a:endParaRPr lang="id-ID" sz="900" b="1" dirty="0">
              <a:solidFill>
                <a:schemeClr val="tx1"/>
              </a:solidFill>
            </a:endParaRPr>
          </a:p>
        </p:txBody>
      </p:sp>
      <p:sp>
        <p:nvSpPr>
          <p:cNvPr id="17427" name="Rectangle 22">
            <a:extLst>
              <a:ext uri="{FF2B5EF4-FFF2-40B4-BE49-F238E27FC236}">
                <a16:creationId xmlns:a16="http://schemas.microsoft.com/office/drawing/2014/main" xmlns="" id="{9A9E9584-7947-4BFD-A7AC-80E7AD1F5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11" y="1524000"/>
            <a:ext cx="2133600" cy="2169825"/>
          </a:xfrm>
          <a:prstGeom prst="rect">
            <a:avLst/>
          </a:prstGeom>
          <a:solidFill>
            <a:srgbClr val="C0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rgbClr val="FFFF00"/>
                </a:solidFill>
              </a:rPr>
              <a:t>1. RAWAN MACET</a:t>
            </a:r>
            <a:r>
              <a:rPr lang="en-US" altLang="en-US" sz="900" b="1">
                <a:solidFill>
                  <a:srgbClr val="FFFF00"/>
                </a:solidFill>
              </a:rPr>
              <a:t>	</a:t>
            </a:r>
            <a:r>
              <a:rPr lang="id-ID" altLang="en-US" sz="900" b="1">
                <a:solidFill>
                  <a:srgbClr val="FFFF00"/>
                </a:solidFill>
              </a:rPr>
              <a:t> : 4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PASAR TUMPAH	 :   4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PERLINTASAN KA	 :   0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JEMBATAN RUSAK </a:t>
            </a:r>
            <a:r>
              <a:rPr lang="en-US" altLang="en-US" sz="900" b="1">
                <a:solidFill>
                  <a:schemeClr val="bg1"/>
                </a:solidFill>
              </a:rPr>
              <a:t>	</a:t>
            </a:r>
            <a:r>
              <a:rPr lang="id-ID" altLang="en-US" sz="900" b="1">
                <a:solidFill>
                  <a:schemeClr val="bg1"/>
                </a:solidFill>
              </a:rPr>
              <a:t> : </a:t>
            </a:r>
            <a:r>
              <a:rPr lang="en-US" altLang="en-US" sz="900" b="1">
                <a:solidFill>
                  <a:schemeClr val="bg1"/>
                </a:solidFill>
              </a:rPr>
              <a:t>  </a:t>
            </a:r>
            <a:r>
              <a:rPr lang="id-ID" altLang="en-US" sz="900" b="1">
                <a:solidFill>
                  <a:schemeClr val="bg1"/>
                </a:solidFill>
              </a:rPr>
              <a:t>0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BOTTLE NECK	 :   0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rgbClr val="FFFF00"/>
                </a:solidFill>
              </a:rPr>
              <a:t>2. RAWAN LAKA     </a:t>
            </a:r>
            <a:r>
              <a:rPr lang="en-US" altLang="en-US" sz="900" b="1">
                <a:solidFill>
                  <a:srgbClr val="FFFF00"/>
                </a:solidFill>
              </a:rPr>
              <a:t>	</a:t>
            </a:r>
            <a:r>
              <a:rPr lang="id-ID" altLang="en-US" sz="900" b="1">
                <a:solidFill>
                  <a:srgbClr val="FFFF00"/>
                </a:solidFill>
              </a:rPr>
              <a:t> :  1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JALAN RUSAK     </a:t>
            </a:r>
            <a:r>
              <a:rPr lang="en-US" altLang="en-US" sz="900" b="1">
                <a:solidFill>
                  <a:schemeClr val="bg1"/>
                </a:solidFill>
              </a:rPr>
              <a:t>	</a:t>
            </a:r>
            <a:r>
              <a:rPr lang="id-ID" altLang="en-US" sz="900" b="1">
                <a:solidFill>
                  <a:schemeClr val="bg1"/>
                </a:solidFill>
              </a:rPr>
              <a:t> :   1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TIKUNGAN TAJAM	 : </a:t>
            </a:r>
            <a:r>
              <a:rPr lang="en-US" altLang="en-US" sz="900" b="1">
                <a:solidFill>
                  <a:schemeClr val="bg1"/>
                </a:solidFill>
              </a:rPr>
              <a:t>  </a:t>
            </a:r>
            <a:r>
              <a:rPr lang="id-ID" altLang="en-US" sz="900" b="1">
                <a:solidFill>
                  <a:schemeClr val="bg1"/>
                </a:solidFill>
              </a:rPr>
              <a:t>0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MINIM RAMBU	 :   0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>
                <a:solidFill>
                  <a:schemeClr val="bg1"/>
                </a:solidFill>
              </a:rPr>
              <a:t>    - MINIM MARKA	 :   0 LOKASI</a:t>
            </a:r>
          </a:p>
        </p:txBody>
      </p:sp>
      <p:sp>
        <p:nvSpPr>
          <p:cNvPr id="17428" name="Rectangle 22">
            <a:extLst>
              <a:ext uri="{FF2B5EF4-FFF2-40B4-BE49-F238E27FC236}">
                <a16:creationId xmlns:a16="http://schemas.microsoft.com/office/drawing/2014/main" xmlns="" id="{52A81BB4-FCB9-448A-B400-D40F408D2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611" y="3729806"/>
            <a:ext cx="2133600" cy="923330"/>
          </a:xfrm>
          <a:prstGeom prst="rect">
            <a:avLst/>
          </a:prstGeom>
          <a:solidFill>
            <a:srgbClr val="C0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rgbClr val="FFFF00"/>
                </a:solidFill>
              </a:rPr>
              <a:t>3. RAWAN BENCANA ALAM   :  0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LONGSOR         	: 0 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BANJIR		: 0  LOKASI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d-ID" altLang="en-US" sz="900" b="1" dirty="0">
                <a:solidFill>
                  <a:schemeClr val="bg1"/>
                </a:solidFill>
              </a:rPr>
              <a:t>    - POHON TUMBANG 	: 0  LOKASI</a:t>
            </a:r>
            <a:endParaRPr lang="id-ID" altLang="en-US" sz="900" dirty="0">
              <a:solidFill>
                <a:schemeClr val="bg1"/>
              </a:solidFill>
            </a:endParaRPr>
          </a:p>
        </p:txBody>
      </p:sp>
      <p:pic>
        <p:nvPicPr>
          <p:cNvPr id="35" name="Picture 3" descr="E:\BROSUR\warning-sign-clip-art_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805" y="2851838"/>
            <a:ext cx="332042" cy="41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E:\BROSUR\warning-sign-clip-art_f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862" y="3026119"/>
            <a:ext cx="279242" cy="35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" descr="E:\BROSUR\warning-sign-clip-art_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088" y="3099259"/>
            <a:ext cx="271373" cy="3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3" descr="E:\BROSUR\warning-sign-clip-art_f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8230" y="3440114"/>
            <a:ext cx="254432" cy="321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2943694" y="2813979"/>
            <a:ext cx="458753" cy="566531"/>
          </a:xfrm>
          <a:prstGeom prst="ellipse">
            <a:avLst/>
          </a:prstGeom>
          <a:solidFill>
            <a:srgbClr val="FFFFFF">
              <a:alpha val="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sp>
        <p:nvSpPr>
          <p:cNvPr id="28" name="Oval 27"/>
          <p:cNvSpPr/>
          <p:nvPr/>
        </p:nvSpPr>
        <p:spPr>
          <a:xfrm>
            <a:off x="4286069" y="3351480"/>
            <a:ext cx="458753" cy="566531"/>
          </a:xfrm>
          <a:prstGeom prst="ellipse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sp>
        <p:nvSpPr>
          <p:cNvPr id="31" name="Oval 30"/>
          <p:cNvSpPr/>
          <p:nvPr/>
        </p:nvSpPr>
        <p:spPr>
          <a:xfrm>
            <a:off x="5028424" y="3060948"/>
            <a:ext cx="458753" cy="566531"/>
          </a:xfrm>
          <a:prstGeom prst="ellipse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sp>
        <p:nvSpPr>
          <p:cNvPr id="34" name="Oval 33"/>
          <p:cNvSpPr/>
          <p:nvPr/>
        </p:nvSpPr>
        <p:spPr>
          <a:xfrm>
            <a:off x="5487177" y="2744118"/>
            <a:ext cx="638612" cy="710282"/>
          </a:xfrm>
          <a:prstGeom prst="ellipse">
            <a:avLst/>
          </a:prstGeom>
          <a:solidFill>
            <a:srgbClr val="FFFFFF">
              <a:alpha val="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 sz="900"/>
          </a:p>
        </p:txBody>
      </p:sp>
      <p:sp>
        <p:nvSpPr>
          <p:cNvPr id="43" name="Rectangle 42"/>
          <p:cNvSpPr/>
          <p:nvPr/>
        </p:nvSpPr>
        <p:spPr>
          <a:xfrm>
            <a:off x="8627398" y="6364088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597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-1"/>
            <a:ext cx="9129645" cy="133032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5400" b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10" name="Right Triangle 9"/>
          <p:cNvSpPr/>
          <p:nvPr/>
        </p:nvSpPr>
        <p:spPr>
          <a:xfrm rot="16200000">
            <a:off x="5249362" y="1283669"/>
            <a:ext cx="2865941" cy="4276279"/>
          </a:xfrm>
          <a:prstGeom prst="rtTriangl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228600" y="1988838"/>
            <a:ext cx="4100578" cy="2865942"/>
          </a:xfrm>
          <a:prstGeom prst="rtTriangle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28600" y="1700808"/>
            <a:ext cx="8614822" cy="3166120"/>
          </a:xfrm>
          <a:prstGeom prst="roundRect">
            <a:avLst>
              <a:gd name="adj" fmla="val 12408"/>
            </a:avLst>
          </a:prstGeom>
          <a:solidFill>
            <a:srgbClr val="FFC000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272" y="1988840"/>
            <a:ext cx="8458200" cy="2664296"/>
          </a:xfrm>
          <a:noFill/>
        </p:spPr>
        <p:txBody>
          <a:bodyPr>
            <a:noAutofit/>
          </a:bodyPr>
          <a:lstStyle/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ClrTx/>
              <a:buAutoNum type="arabicPeriod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Undang-Undang Nomor 2 Tahun 2002 Tentang Kepolisian Negara Republik Indonesia;</a:t>
            </a:r>
            <a:endParaRPr lang="pt-BR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50000"/>
              </a:lnSpc>
              <a:spcBef>
                <a:spcPts val="0"/>
              </a:spcBef>
              <a:buClrTx/>
              <a:buAutoNum type="arabicPeriod"/>
            </a:pPr>
            <a:r>
              <a:rPr lang="pt-B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Undang-Undang Nomor 22 Tahun 2009 Tentang Lalu Lintas Dan Angkutan Jalan</a:t>
            </a:r>
            <a:r>
              <a:rPr lang="pt-BR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27398" y="6364088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xmlns="" id="{2F73D7FF-F308-4A9A-9A3B-36A26BFE6D91}"/>
              </a:ext>
            </a:extLst>
          </p:cNvPr>
          <p:cNvSpPr/>
          <p:nvPr/>
        </p:nvSpPr>
        <p:spPr>
          <a:xfrm>
            <a:off x="636984" y="82898"/>
            <a:ext cx="7990413" cy="1185862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6000" b="1" dirty="0" smtClean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DASAR</a:t>
            </a:r>
            <a:endParaRPr lang="id-ID" sz="44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12" name="Group 32">
            <a:extLst>
              <a:ext uri="{FF2B5EF4-FFF2-40B4-BE49-F238E27FC236}">
                <a16:creationId xmlns:a16="http://schemas.microsoft.com/office/drawing/2014/main" xmlns="" id="{32FCAF68-B897-42DD-9967-89CF12709BD4}"/>
              </a:ext>
            </a:extLst>
          </p:cNvPr>
          <p:cNvGrpSpPr>
            <a:grpSpLocks/>
          </p:cNvGrpSpPr>
          <p:nvPr/>
        </p:nvGrpSpPr>
        <p:grpSpPr bwMode="auto">
          <a:xfrm>
            <a:off x="179685" y="166689"/>
            <a:ext cx="1223963" cy="1163637"/>
            <a:chOff x="920816" y="2053524"/>
            <a:chExt cx="1294484" cy="815037"/>
          </a:xfrm>
          <a:effectLst>
            <a:outerShdw blurRad="50800" dist="50800" dir="5400000" algn="ctr" rotWithShape="0">
              <a:srgbClr val="FFFF00"/>
            </a:outerShdw>
          </a:effectLst>
        </p:grpSpPr>
        <p:sp>
          <p:nvSpPr>
            <p:cNvPr id="13" name="Rectangle: Rounded Corners 76">
              <a:extLst>
                <a:ext uri="{FF2B5EF4-FFF2-40B4-BE49-F238E27FC236}">
                  <a16:creationId xmlns:a16="http://schemas.microsoft.com/office/drawing/2014/main" xmlns="" id="{752C84C3-F4E0-4888-B208-0475B3658592}"/>
                </a:ext>
              </a:extLst>
            </p:cNvPr>
            <p:cNvSpPr/>
            <p:nvPr/>
          </p:nvSpPr>
          <p:spPr>
            <a:xfrm rot="18900000">
              <a:off x="920816" y="2232543"/>
              <a:ext cx="455840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4" name="Rectangle: Rounded Corners 77">
              <a:extLst>
                <a:ext uri="{FF2B5EF4-FFF2-40B4-BE49-F238E27FC236}">
                  <a16:creationId xmlns:a16="http://schemas.microsoft.com/office/drawing/2014/main" xmlns="" id="{8F06CB17-4AA2-4E8F-840D-784B13A3BF90}"/>
                </a:ext>
              </a:extLst>
            </p:cNvPr>
            <p:cNvSpPr/>
            <p:nvPr/>
          </p:nvSpPr>
          <p:spPr>
            <a:xfrm rot="18900000">
              <a:off x="1759460" y="2232543"/>
              <a:ext cx="455840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: Rounded Corners 75">
              <a:extLst>
                <a:ext uri="{FF2B5EF4-FFF2-40B4-BE49-F238E27FC236}">
                  <a16:creationId xmlns:a16="http://schemas.microsoft.com/office/drawing/2014/main" xmlns="" id="{4804B9C7-3808-400D-B0F1-5E7BD89245A0}"/>
                </a:ext>
              </a:extLst>
            </p:cNvPr>
            <p:cNvSpPr/>
            <p:nvPr/>
          </p:nvSpPr>
          <p:spPr>
            <a:xfrm rot="2700000">
              <a:off x="1160539" y="2053054"/>
              <a:ext cx="815037" cy="81597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16" name="Group 40">
            <a:extLst>
              <a:ext uri="{FF2B5EF4-FFF2-40B4-BE49-F238E27FC236}">
                <a16:creationId xmlns:a16="http://schemas.microsoft.com/office/drawing/2014/main" xmlns="" id="{5F31A00D-E91C-47CE-ABE5-3D06E2215642}"/>
              </a:ext>
            </a:extLst>
          </p:cNvPr>
          <p:cNvGrpSpPr>
            <a:grpSpLocks/>
          </p:cNvGrpSpPr>
          <p:nvPr/>
        </p:nvGrpSpPr>
        <p:grpSpPr bwMode="auto">
          <a:xfrm>
            <a:off x="7740352" y="144464"/>
            <a:ext cx="1226344" cy="1163637"/>
            <a:chOff x="920816" y="2053524"/>
            <a:chExt cx="1294484" cy="815037"/>
          </a:xfrm>
          <a:effectLst>
            <a:outerShdw blurRad="50800" dist="50800" dir="5400000" algn="ctr" rotWithShape="0">
              <a:srgbClr val="FFFF00"/>
            </a:outerShdw>
          </a:effectLst>
        </p:grpSpPr>
        <p:sp>
          <p:nvSpPr>
            <p:cNvPr id="17" name="Rectangle: Rounded Corners 76">
              <a:extLst>
                <a:ext uri="{FF2B5EF4-FFF2-40B4-BE49-F238E27FC236}">
                  <a16:creationId xmlns:a16="http://schemas.microsoft.com/office/drawing/2014/main" xmlns="" id="{F6BFC9BF-29BB-43B9-BE68-138790E90691}"/>
                </a:ext>
              </a:extLst>
            </p:cNvPr>
            <p:cNvSpPr/>
            <p:nvPr/>
          </p:nvSpPr>
          <p:spPr>
            <a:xfrm rot="18900000">
              <a:off x="920816" y="2232543"/>
              <a:ext cx="456211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8" name="Rectangle: Rounded Corners 77">
              <a:extLst>
                <a:ext uri="{FF2B5EF4-FFF2-40B4-BE49-F238E27FC236}">
                  <a16:creationId xmlns:a16="http://schemas.microsoft.com/office/drawing/2014/main" xmlns="" id="{4B49C8F7-1CB9-4FD7-8E6F-E754171D2E59}"/>
                </a:ext>
              </a:extLst>
            </p:cNvPr>
            <p:cNvSpPr/>
            <p:nvPr/>
          </p:nvSpPr>
          <p:spPr>
            <a:xfrm rot="18900000">
              <a:off x="1759088" y="2232543"/>
              <a:ext cx="456212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9" name="Rectangle: Rounded Corners 75">
              <a:extLst>
                <a:ext uri="{FF2B5EF4-FFF2-40B4-BE49-F238E27FC236}">
                  <a16:creationId xmlns:a16="http://schemas.microsoft.com/office/drawing/2014/main" xmlns="" id="{F2181F83-297C-48CA-88E0-FF774783752C}"/>
                </a:ext>
              </a:extLst>
            </p:cNvPr>
            <p:cNvSpPr/>
            <p:nvPr/>
          </p:nvSpPr>
          <p:spPr>
            <a:xfrm rot="2700000">
              <a:off x="1160539" y="2053846"/>
              <a:ext cx="815037" cy="814394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6866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xmlns="" id="{8D8CF4DA-DD7B-4DCE-8634-B981079A7530}"/>
              </a:ext>
            </a:extLst>
          </p:cNvPr>
          <p:cNvSpPr/>
          <p:nvPr/>
        </p:nvSpPr>
        <p:spPr>
          <a:xfrm>
            <a:off x="636985" y="131703"/>
            <a:ext cx="7756922" cy="633001"/>
          </a:xfrm>
          <a:prstGeom prst="roundRect">
            <a:avLst/>
          </a:prstGeom>
          <a:solidFill>
            <a:srgbClr val="002060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smtClean="0"/>
              <a:t>VIDEO LAKA LANTAS BERUNTUN DI SITUBONDO</a:t>
            </a:r>
            <a:endParaRPr lang="de-DE" sz="1600" b="1" dirty="0">
              <a:latin typeface="Arial Black" pitchFamily="34" charset="0"/>
            </a:endParaRPr>
          </a:p>
        </p:txBody>
      </p:sp>
      <p:grpSp>
        <p:nvGrpSpPr>
          <p:cNvPr id="17416" name="Group 32">
            <a:extLst>
              <a:ext uri="{FF2B5EF4-FFF2-40B4-BE49-F238E27FC236}">
                <a16:creationId xmlns:a16="http://schemas.microsoft.com/office/drawing/2014/main" xmlns="" id="{030272E7-4E1C-4F62-BE94-4A4DE9E87AAA}"/>
              </a:ext>
            </a:extLst>
          </p:cNvPr>
          <p:cNvGrpSpPr>
            <a:grpSpLocks/>
          </p:cNvGrpSpPr>
          <p:nvPr/>
        </p:nvGrpSpPr>
        <p:grpSpPr bwMode="auto">
          <a:xfrm>
            <a:off x="305992" y="44624"/>
            <a:ext cx="809624" cy="743952"/>
            <a:chOff x="920816" y="2053524"/>
            <a:chExt cx="1294484" cy="815037"/>
          </a:xfrm>
          <a:effectLst>
            <a:outerShdw blurRad="50800" dist="50800" dir="5400000" algn="ctr" rotWithShape="0">
              <a:srgbClr val="FFFF00"/>
            </a:outerShdw>
          </a:effectLst>
        </p:grpSpPr>
        <p:sp>
          <p:nvSpPr>
            <p:cNvPr id="18" name="Rectangle: Rounded Corners 76">
              <a:extLst>
                <a:ext uri="{FF2B5EF4-FFF2-40B4-BE49-F238E27FC236}">
                  <a16:creationId xmlns:a16="http://schemas.microsoft.com/office/drawing/2014/main" xmlns="" id="{26664139-8E22-485F-A3BC-02ED823789BF}"/>
                </a:ext>
              </a:extLst>
            </p:cNvPr>
            <p:cNvSpPr/>
            <p:nvPr/>
          </p:nvSpPr>
          <p:spPr>
            <a:xfrm rot="18900000">
              <a:off x="920816" y="2232543"/>
              <a:ext cx="455840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9" name="Rectangle: Rounded Corners 77">
              <a:extLst>
                <a:ext uri="{FF2B5EF4-FFF2-40B4-BE49-F238E27FC236}">
                  <a16:creationId xmlns:a16="http://schemas.microsoft.com/office/drawing/2014/main" xmlns="" id="{BCA186CE-5546-4DDE-A392-6ED4B51082CD}"/>
                </a:ext>
              </a:extLst>
            </p:cNvPr>
            <p:cNvSpPr/>
            <p:nvPr/>
          </p:nvSpPr>
          <p:spPr>
            <a:xfrm rot="18900000">
              <a:off x="1759460" y="2232543"/>
              <a:ext cx="455840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0" name="Rectangle: Rounded Corners 75">
              <a:extLst>
                <a:ext uri="{FF2B5EF4-FFF2-40B4-BE49-F238E27FC236}">
                  <a16:creationId xmlns:a16="http://schemas.microsoft.com/office/drawing/2014/main" xmlns="" id="{B3D7C024-A8E3-40F5-B3EB-C75E9F37FBB0}"/>
                </a:ext>
              </a:extLst>
            </p:cNvPr>
            <p:cNvSpPr/>
            <p:nvPr/>
          </p:nvSpPr>
          <p:spPr>
            <a:xfrm rot="2700000">
              <a:off x="1160539" y="2053054"/>
              <a:ext cx="815037" cy="815978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17417" name="Group 40">
            <a:extLst>
              <a:ext uri="{FF2B5EF4-FFF2-40B4-BE49-F238E27FC236}">
                <a16:creationId xmlns:a16="http://schemas.microsoft.com/office/drawing/2014/main" xmlns="" id="{07AF17C2-96AB-403E-934A-01B24ACBDE7D}"/>
              </a:ext>
            </a:extLst>
          </p:cNvPr>
          <p:cNvGrpSpPr>
            <a:grpSpLocks/>
          </p:cNvGrpSpPr>
          <p:nvPr/>
        </p:nvGrpSpPr>
        <p:grpSpPr bwMode="auto">
          <a:xfrm>
            <a:off x="7750135" y="33115"/>
            <a:ext cx="822572" cy="780511"/>
            <a:chOff x="920816" y="2053524"/>
            <a:chExt cx="1294484" cy="815037"/>
          </a:xfrm>
          <a:effectLst>
            <a:outerShdw blurRad="50800" dist="50800" dir="5400000" algn="ctr" rotWithShape="0">
              <a:srgbClr val="FFFF00"/>
            </a:outerShdw>
          </a:effectLst>
        </p:grpSpPr>
        <p:sp>
          <p:nvSpPr>
            <p:cNvPr id="22" name="Rectangle: Rounded Corners 76">
              <a:extLst>
                <a:ext uri="{FF2B5EF4-FFF2-40B4-BE49-F238E27FC236}">
                  <a16:creationId xmlns:a16="http://schemas.microsoft.com/office/drawing/2014/main" xmlns="" id="{C677C1E7-4903-41BE-82A1-1E4D9AB05E5D}"/>
                </a:ext>
              </a:extLst>
            </p:cNvPr>
            <p:cNvSpPr/>
            <p:nvPr/>
          </p:nvSpPr>
          <p:spPr>
            <a:xfrm rot="18900000">
              <a:off x="920816" y="2232543"/>
              <a:ext cx="456211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23" name="Rectangle: Rounded Corners 77">
              <a:extLst>
                <a:ext uri="{FF2B5EF4-FFF2-40B4-BE49-F238E27FC236}">
                  <a16:creationId xmlns:a16="http://schemas.microsoft.com/office/drawing/2014/main" xmlns="" id="{0370FCB1-E37D-4A56-A3AA-B1866EF72076}"/>
                </a:ext>
              </a:extLst>
            </p:cNvPr>
            <p:cNvSpPr/>
            <p:nvPr/>
          </p:nvSpPr>
          <p:spPr>
            <a:xfrm rot="18900000">
              <a:off x="1759088" y="2232543"/>
              <a:ext cx="456212" cy="456999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BFBEBE"/>
                </a:gs>
                <a:gs pos="100000">
                  <a:schemeClr val="bg1">
                    <a:lumMod val="95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Rectangle: Rounded Corners 75">
              <a:extLst>
                <a:ext uri="{FF2B5EF4-FFF2-40B4-BE49-F238E27FC236}">
                  <a16:creationId xmlns:a16="http://schemas.microsoft.com/office/drawing/2014/main" xmlns="" id="{550A8416-CA3B-49BD-A3CB-13DE4379A2EE}"/>
                </a:ext>
              </a:extLst>
            </p:cNvPr>
            <p:cNvSpPr/>
            <p:nvPr/>
          </p:nvSpPr>
          <p:spPr>
            <a:xfrm rot="2700000">
              <a:off x="1160539" y="2053846"/>
              <a:ext cx="815037" cy="814394"/>
            </a:xfrm>
            <a:prstGeom prst="roundRect">
              <a:avLst>
                <a:gd name="adj" fmla="val 9141"/>
              </a:avLst>
            </a:prstGeom>
            <a:gradFill flip="none" rotWithShape="1">
              <a:gsLst>
                <a:gs pos="0">
                  <a:srgbClr val="0C344C"/>
                </a:gs>
                <a:gs pos="100000">
                  <a:srgbClr val="D80F79"/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3" name="VIDEO LAKA LANTAS SITUBONDO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3858" y="886604"/>
            <a:ext cx="3520415" cy="504056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604448" y="6364088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19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96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/>
          <p:nvPr/>
        </p:nvSpPr>
        <p:spPr>
          <a:xfrm>
            <a:off x="-28548" y="1953185"/>
            <a:ext cx="4342929" cy="4913562"/>
          </a:xfrm>
          <a:custGeom>
            <a:avLst/>
            <a:gdLst>
              <a:gd name="connsiteX0" fmla="*/ 0 w 216024"/>
              <a:gd name="connsiteY0" fmla="*/ 0 h 5256584"/>
              <a:gd name="connsiteX1" fmla="*/ 216024 w 216024"/>
              <a:gd name="connsiteY1" fmla="*/ 0 h 5256584"/>
              <a:gd name="connsiteX2" fmla="*/ 216024 w 216024"/>
              <a:gd name="connsiteY2" fmla="*/ 5256584 h 5256584"/>
              <a:gd name="connsiteX3" fmla="*/ 0 w 216024"/>
              <a:gd name="connsiteY3" fmla="*/ 5256584 h 5256584"/>
              <a:gd name="connsiteX4" fmla="*/ 0 w 216024"/>
              <a:gd name="connsiteY4" fmla="*/ 0 h 5256584"/>
              <a:gd name="connsiteX0" fmla="*/ 0 w 2494767"/>
              <a:gd name="connsiteY0" fmla="*/ 58057 h 5256584"/>
              <a:gd name="connsiteX1" fmla="*/ 2494767 w 2494767"/>
              <a:gd name="connsiteY1" fmla="*/ 0 h 5256584"/>
              <a:gd name="connsiteX2" fmla="*/ 2494767 w 2494767"/>
              <a:gd name="connsiteY2" fmla="*/ 5256584 h 5256584"/>
              <a:gd name="connsiteX3" fmla="*/ 2278743 w 2494767"/>
              <a:gd name="connsiteY3" fmla="*/ 5256584 h 5256584"/>
              <a:gd name="connsiteX4" fmla="*/ 0 w 2494767"/>
              <a:gd name="connsiteY4" fmla="*/ 58057 h 5256584"/>
              <a:gd name="connsiteX0" fmla="*/ 0 w 2494767"/>
              <a:gd name="connsiteY0" fmla="*/ 29028 h 5227555"/>
              <a:gd name="connsiteX1" fmla="*/ 419224 w 2494767"/>
              <a:gd name="connsiteY1" fmla="*/ 0 h 5227555"/>
              <a:gd name="connsiteX2" fmla="*/ 2494767 w 2494767"/>
              <a:gd name="connsiteY2" fmla="*/ 5227555 h 5227555"/>
              <a:gd name="connsiteX3" fmla="*/ 2278743 w 2494767"/>
              <a:gd name="connsiteY3" fmla="*/ 5227555 h 5227555"/>
              <a:gd name="connsiteX4" fmla="*/ 0 w 2494767"/>
              <a:gd name="connsiteY4" fmla="*/ 29028 h 5227555"/>
              <a:gd name="connsiteX0" fmla="*/ 0 w 4352596"/>
              <a:gd name="connsiteY0" fmla="*/ 29028 h 6083898"/>
              <a:gd name="connsiteX1" fmla="*/ 419224 w 4352596"/>
              <a:gd name="connsiteY1" fmla="*/ 0 h 6083898"/>
              <a:gd name="connsiteX2" fmla="*/ 4352596 w 4352596"/>
              <a:gd name="connsiteY2" fmla="*/ 6083898 h 6083898"/>
              <a:gd name="connsiteX3" fmla="*/ 2278743 w 4352596"/>
              <a:gd name="connsiteY3" fmla="*/ 5227555 h 6083898"/>
              <a:gd name="connsiteX4" fmla="*/ 0 w 4352596"/>
              <a:gd name="connsiteY4" fmla="*/ 29028 h 6083898"/>
              <a:gd name="connsiteX0" fmla="*/ 0 w 4352596"/>
              <a:gd name="connsiteY0" fmla="*/ 29028 h 6083898"/>
              <a:gd name="connsiteX1" fmla="*/ 419224 w 4352596"/>
              <a:gd name="connsiteY1" fmla="*/ 0 h 6083898"/>
              <a:gd name="connsiteX2" fmla="*/ 4352596 w 4352596"/>
              <a:gd name="connsiteY2" fmla="*/ 6083898 h 6083898"/>
              <a:gd name="connsiteX3" fmla="*/ 3976914 w 4352596"/>
              <a:gd name="connsiteY3" fmla="*/ 6054869 h 6083898"/>
              <a:gd name="connsiteX4" fmla="*/ 0 w 4352596"/>
              <a:gd name="connsiteY4" fmla="*/ 29028 h 6083898"/>
              <a:gd name="connsiteX0" fmla="*/ 0 w 4178425"/>
              <a:gd name="connsiteY0" fmla="*/ 116114 h 6083898"/>
              <a:gd name="connsiteX1" fmla="*/ 245053 w 4178425"/>
              <a:gd name="connsiteY1" fmla="*/ 0 h 6083898"/>
              <a:gd name="connsiteX2" fmla="*/ 4178425 w 4178425"/>
              <a:gd name="connsiteY2" fmla="*/ 6083898 h 6083898"/>
              <a:gd name="connsiteX3" fmla="*/ 3802743 w 4178425"/>
              <a:gd name="connsiteY3" fmla="*/ 6054869 h 6083898"/>
              <a:gd name="connsiteX4" fmla="*/ 0 w 4178425"/>
              <a:gd name="connsiteY4" fmla="*/ 116114 h 6083898"/>
              <a:gd name="connsiteX0" fmla="*/ 19037 w 4197462"/>
              <a:gd name="connsiteY0" fmla="*/ 0 h 5967784"/>
              <a:gd name="connsiteX1" fmla="*/ 0 w 4197462"/>
              <a:gd name="connsiteY1" fmla="*/ 884717 h 5967784"/>
              <a:gd name="connsiteX2" fmla="*/ 4197462 w 4197462"/>
              <a:gd name="connsiteY2" fmla="*/ 5967784 h 5967784"/>
              <a:gd name="connsiteX3" fmla="*/ 3821780 w 4197462"/>
              <a:gd name="connsiteY3" fmla="*/ 5938755 h 5967784"/>
              <a:gd name="connsiteX4" fmla="*/ 19037 w 4197462"/>
              <a:gd name="connsiteY4" fmla="*/ 0 h 5967784"/>
              <a:gd name="connsiteX0" fmla="*/ 48381 w 4197462"/>
              <a:gd name="connsiteY0" fmla="*/ 683749 h 5083067"/>
              <a:gd name="connsiteX1" fmla="*/ 0 w 4197462"/>
              <a:gd name="connsiteY1" fmla="*/ 0 h 5083067"/>
              <a:gd name="connsiteX2" fmla="*/ 4197462 w 4197462"/>
              <a:gd name="connsiteY2" fmla="*/ 5083067 h 5083067"/>
              <a:gd name="connsiteX3" fmla="*/ 3821780 w 4197462"/>
              <a:gd name="connsiteY3" fmla="*/ 5054038 h 5083067"/>
              <a:gd name="connsiteX4" fmla="*/ 48381 w 4197462"/>
              <a:gd name="connsiteY4" fmla="*/ 683749 h 5083067"/>
              <a:gd name="connsiteX0" fmla="*/ 22706 w 4197462"/>
              <a:gd name="connsiteY0" fmla="*/ 696820 h 5083067"/>
              <a:gd name="connsiteX1" fmla="*/ 0 w 4197462"/>
              <a:gd name="connsiteY1" fmla="*/ 0 h 5083067"/>
              <a:gd name="connsiteX2" fmla="*/ 4197462 w 4197462"/>
              <a:gd name="connsiteY2" fmla="*/ 5083067 h 5083067"/>
              <a:gd name="connsiteX3" fmla="*/ 3821780 w 4197462"/>
              <a:gd name="connsiteY3" fmla="*/ 5054038 h 5083067"/>
              <a:gd name="connsiteX4" fmla="*/ 22706 w 4197462"/>
              <a:gd name="connsiteY4" fmla="*/ 696820 h 5083067"/>
              <a:gd name="connsiteX0" fmla="*/ 22706 w 4390028"/>
              <a:gd name="connsiteY0" fmla="*/ 696820 h 5056926"/>
              <a:gd name="connsiteX1" fmla="*/ 0 w 4390028"/>
              <a:gd name="connsiteY1" fmla="*/ 0 h 5056926"/>
              <a:gd name="connsiteX2" fmla="*/ 4390028 w 4390028"/>
              <a:gd name="connsiteY2" fmla="*/ 5056926 h 5056926"/>
              <a:gd name="connsiteX3" fmla="*/ 3821780 w 4390028"/>
              <a:gd name="connsiteY3" fmla="*/ 5054038 h 5056926"/>
              <a:gd name="connsiteX4" fmla="*/ 22706 w 4390028"/>
              <a:gd name="connsiteY4" fmla="*/ 696820 h 5056926"/>
              <a:gd name="connsiteX0" fmla="*/ 22706 w 4390028"/>
              <a:gd name="connsiteY0" fmla="*/ 696820 h 5056926"/>
              <a:gd name="connsiteX1" fmla="*/ 0 w 4390028"/>
              <a:gd name="connsiteY1" fmla="*/ 0 h 5056926"/>
              <a:gd name="connsiteX2" fmla="*/ 4390028 w 4390028"/>
              <a:gd name="connsiteY2" fmla="*/ 5056926 h 5056926"/>
              <a:gd name="connsiteX3" fmla="*/ 4040022 w 4390028"/>
              <a:gd name="connsiteY3" fmla="*/ 5054038 h 5056926"/>
              <a:gd name="connsiteX4" fmla="*/ 22706 w 4390028"/>
              <a:gd name="connsiteY4" fmla="*/ 696820 h 505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90028" h="5056926">
                <a:moveTo>
                  <a:pt x="22706" y="696820"/>
                </a:moveTo>
                <a:lnTo>
                  <a:pt x="0" y="0"/>
                </a:lnTo>
                <a:lnTo>
                  <a:pt x="4390028" y="5056926"/>
                </a:lnTo>
                <a:lnTo>
                  <a:pt x="4040022" y="5054038"/>
                </a:lnTo>
                <a:lnTo>
                  <a:pt x="22706" y="69682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Triangle 3"/>
          <p:cNvSpPr/>
          <p:nvPr/>
        </p:nvSpPr>
        <p:spPr>
          <a:xfrm>
            <a:off x="-9714" y="3033464"/>
            <a:ext cx="3789626" cy="3824536"/>
          </a:xfrm>
          <a:prstGeom prst="rtTriangl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Triangle 4"/>
          <p:cNvSpPr/>
          <p:nvPr/>
        </p:nvSpPr>
        <p:spPr>
          <a:xfrm rot="16200000" flipH="1">
            <a:off x="5143500" y="148580"/>
            <a:ext cx="4149080" cy="3851920"/>
          </a:xfrm>
          <a:prstGeom prst="rtTriangle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47664" y="1628800"/>
            <a:ext cx="583264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d-ID" sz="72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</a:rPr>
              <a:t>SEKIAN</a:t>
            </a:r>
            <a:r>
              <a:rPr lang="en-US" sz="72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</a:rPr>
              <a:t> </a:t>
            </a:r>
          </a:p>
          <a:p>
            <a:pPr algn="ctr"/>
            <a:r>
              <a:rPr lang="en-US" sz="72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</a:rPr>
              <a:t>&amp;</a:t>
            </a:r>
          </a:p>
          <a:p>
            <a:pPr algn="ctr"/>
            <a:r>
              <a:rPr lang="en-US" sz="7200" b="1" dirty="0" smtClean="0">
                <a:ln w="9525">
                  <a:solidFill>
                    <a:srgbClr val="002060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</a:rPr>
              <a:t>TERIMA KASIH</a:t>
            </a:r>
            <a:endParaRPr lang="id-ID" sz="7200" b="1" dirty="0" smtClean="0">
              <a:ln w="9525">
                <a:solidFill>
                  <a:srgbClr val="002060"/>
                </a:solidFill>
                <a:prstDash val="solid"/>
              </a:ln>
              <a:solidFill>
                <a:srgbClr val="FFFF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nard MT Condensed" panose="02050806060905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16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28548" y="1953185"/>
            <a:ext cx="4152429" cy="4938962"/>
          </a:xfrm>
          <a:custGeom>
            <a:avLst/>
            <a:gdLst>
              <a:gd name="connsiteX0" fmla="*/ 0 w 216024"/>
              <a:gd name="connsiteY0" fmla="*/ 0 h 5256584"/>
              <a:gd name="connsiteX1" fmla="*/ 216024 w 216024"/>
              <a:gd name="connsiteY1" fmla="*/ 0 h 5256584"/>
              <a:gd name="connsiteX2" fmla="*/ 216024 w 216024"/>
              <a:gd name="connsiteY2" fmla="*/ 5256584 h 5256584"/>
              <a:gd name="connsiteX3" fmla="*/ 0 w 216024"/>
              <a:gd name="connsiteY3" fmla="*/ 5256584 h 5256584"/>
              <a:gd name="connsiteX4" fmla="*/ 0 w 216024"/>
              <a:gd name="connsiteY4" fmla="*/ 0 h 5256584"/>
              <a:gd name="connsiteX0" fmla="*/ 0 w 2494767"/>
              <a:gd name="connsiteY0" fmla="*/ 58057 h 5256584"/>
              <a:gd name="connsiteX1" fmla="*/ 2494767 w 2494767"/>
              <a:gd name="connsiteY1" fmla="*/ 0 h 5256584"/>
              <a:gd name="connsiteX2" fmla="*/ 2494767 w 2494767"/>
              <a:gd name="connsiteY2" fmla="*/ 5256584 h 5256584"/>
              <a:gd name="connsiteX3" fmla="*/ 2278743 w 2494767"/>
              <a:gd name="connsiteY3" fmla="*/ 5256584 h 5256584"/>
              <a:gd name="connsiteX4" fmla="*/ 0 w 2494767"/>
              <a:gd name="connsiteY4" fmla="*/ 58057 h 5256584"/>
              <a:gd name="connsiteX0" fmla="*/ 0 w 2494767"/>
              <a:gd name="connsiteY0" fmla="*/ 29028 h 5227555"/>
              <a:gd name="connsiteX1" fmla="*/ 419224 w 2494767"/>
              <a:gd name="connsiteY1" fmla="*/ 0 h 5227555"/>
              <a:gd name="connsiteX2" fmla="*/ 2494767 w 2494767"/>
              <a:gd name="connsiteY2" fmla="*/ 5227555 h 5227555"/>
              <a:gd name="connsiteX3" fmla="*/ 2278743 w 2494767"/>
              <a:gd name="connsiteY3" fmla="*/ 5227555 h 5227555"/>
              <a:gd name="connsiteX4" fmla="*/ 0 w 2494767"/>
              <a:gd name="connsiteY4" fmla="*/ 29028 h 5227555"/>
              <a:gd name="connsiteX0" fmla="*/ 0 w 4352596"/>
              <a:gd name="connsiteY0" fmla="*/ 29028 h 6083898"/>
              <a:gd name="connsiteX1" fmla="*/ 419224 w 4352596"/>
              <a:gd name="connsiteY1" fmla="*/ 0 h 6083898"/>
              <a:gd name="connsiteX2" fmla="*/ 4352596 w 4352596"/>
              <a:gd name="connsiteY2" fmla="*/ 6083898 h 6083898"/>
              <a:gd name="connsiteX3" fmla="*/ 2278743 w 4352596"/>
              <a:gd name="connsiteY3" fmla="*/ 5227555 h 6083898"/>
              <a:gd name="connsiteX4" fmla="*/ 0 w 4352596"/>
              <a:gd name="connsiteY4" fmla="*/ 29028 h 6083898"/>
              <a:gd name="connsiteX0" fmla="*/ 0 w 4352596"/>
              <a:gd name="connsiteY0" fmla="*/ 29028 h 6083898"/>
              <a:gd name="connsiteX1" fmla="*/ 419224 w 4352596"/>
              <a:gd name="connsiteY1" fmla="*/ 0 h 6083898"/>
              <a:gd name="connsiteX2" fmla="*/ 4352596 w 4352596"/>
              <a:gd name="connsiteY2" fmla="*/ 6083898 h 6083898"/>
              <a:gd name="connsiteX3" fmla="*/ 3976914 w 4352596"/>
              <a:gd name="connsiteY3" fmla="*/ 6054869 h 6083898"/>
              <a:gd name="connsiteX4" fmla="*/ 0 w 4352596"/>
              <a:gd name="connsiteY4" fmla="*/ 29028 h 6083898"/>
              <a:gd name="connsiteX0" fmla="*/ 0 w 4178425"/>
              <a:gd name="connsiteY0" fmla="*/ 116114 h 6083898"/>
              <a:gd name="connsiteX1" fmla="*/ 245053 w 4178425"/>
              <a:gd name="connsiteY1" fmla="*/ 0 h 6083898"/>
              <a:gd name="connsiteX2" fmla="*/ 4178425 w 4178425"/>
              <a:gd name="connsiteY2" fmla="*/ 6083898 h 6083898"/>
              <a:gd name="connsiteX3" fmla="*/ 3802743 w 4178425"/>
              <a:gd name="connsiteY3" fmla="*/ 6054869 h 6083898"/>
              <a:gd name="connsiteX4" fmla="*/ 0 w 4178425"/>
              <a:gd name="connsiteY4" fmla="*/ 116114 h 6083898"/>
              <a:gd name="connsiteX0" fmla="*/ 19037 w 4197462"/>
              <a:gd name="connsiteY0" fmla="*/ 0 h 5967784"/>
              <a:gd name="connsiteX1" fmla="*/ 0 w 4197462"/>
              <a:gd name="connsiteY1" fmla="*/ 884717 h 5967784"/>
              <a:gd name="connsiteX2" fmla="*/ 4197462 w 4197462"/>
              <a:gd name="connsiteY2" fmla="*/ 5967784 h 5967784"/>
              <a:gd name="connsiteX3" fmla="*/ 3821780 w 4197462"/>
              <a:gd name="connsiteY3" fmla="*/ 5938755 h 5967784"/>
              <a:gd name="connsiteX4" fmla="*/ 19037 w 4197462"/>
              <a:gd name="connsiteY4" fmla="*/ 0 h 5967784"/>
              <a:gd name="connsiteX0" fmla="*/ 48381 w 4197462"/>
              <a:gd name="connsiteY0" fmla="*/ 683749 h 5083067"/>
              <a:gd name="connsiteX1" fmla="*/ 0 w 4197462"/>
              <a:gd name="connsiteY1" fmla="*/ 0 h 5083067"/>
              <a:gd name="connsiteX2" fmla="*/ 4197462 w 4197462"/>
              <a:gd name="connsiteY2" fmla="*/ 5083067 h 5083067"/>
              <a:gd name="connsiteX3" fmla="*/ 3821780 w 4197462"/>
              <a:gd name="connsiteY3" fmla="*/ 5054038 h 5083067"/>
              <a:gd name="connsiteX4" fmla="*/ 48381 w 4197462"/>
              <a:gd name="connsiteY4" fmla="*/ 683749 h 5083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97462" h="5083067">
                <a:moveTo>
                  <a:pt x="48381" y="683749"/>
                </a:moveTo>
                <a:lnTo>
                  <a:pt x="0" y="0"/>
                </a:lnTo>
                <a:lnTo>
                  <a:pt x="4197462" y="5083067"/>
                </a:lnTo>
                <a:lnTo>
                  <a:pt x="3821780" y="5054038"/>
                </a:lnTo>
                <a:lnTo>
                  <a:pt x="48381" y="68374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-9714" y="3033464"/>
            <a:ext cx="3789626" cy="3824536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8627398" y="6381328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Triangle 2"/>
          <p:cNvSpPr/>
          <p:nvPr/>
        </p:nvSpPr>
        <p:spPr>
          <a:xfrm rot="16200000" flipH="1">
            <a:off x="5143500" y="148580"/>
            <a:ext cx="4149080" cy="385192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9714" y="1916832"/>
            <a:ext cx="9153714" cy="22322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DATA LAKA LANTAS</a:t>
            </a:r>
          </a:p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TAHUN 2018 DAN JANUARI</a:t>
            </a:r>
          </a:p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S.D. AGUSTUS 2019</a:t>
            </a:r>
            <a:endParaRPr lang="id-ID" sz="2400" b="1" dirty="0"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7317" y="2099692"/>
            <a:ext cx="2096411" cy="1868154"/>
            <a:chOff x="-86221" y="2099692"/>
            <a:chExt cx="2096411" cy="1868154"/>
          </a:xfrm>
        </p:grpSpPr>
        <p:sp>
          <p:nvSpPr>
            <p:cNvPr id="9" name="Diamond 8"/>
            <p:cNvSpPr/>
            <p:nvPr/>
          </p:nvSpPr>
          <p:spPr>
            <a:xfrm>
              <a:off x="35134" y="2099692"/>
              <a:ext cx="1868154" cy="1868154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Diamond 10"/>
            <p:cNvSpPr/>
            <p:nvPr/>
          </p:nvSpPr>
          <p:spPr>
            <a:xfrm>
              <a:off x="-86221" y="2506053"/>
              <a:ext cx="1055432" cy="1055432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Diamond 11"/>
            <p:cNvSpPr/>
            <p:nvPr/>
          </p:nvSpPr>
          <p:spPr>
            <a:xfrm>
              <a:off x="954758" y="2506053"/>
              <a:ext cx="1055432" cy="1055432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020272" y="2077605"/>
            <a:ext cx="2096411" cy="1868154"/>
            <a:chOff x="7058703" y="2077605"/>
            <a:chExt cx="2096411" cy="1868154"/>
          </a:xfrm>
        </p:grpSpPr>
        <p:sp>
          <p:nvSpPr>
            <p:cNvPr id="8" name="Diamond 7"/>
            <p:cNvSpPr/>
            <p:nvPr/>
          </p:nvSpPr>
          <p:spPr>
            <a:xfrm>
              <a:off x="7201542" y="2077605"/>
              <a:ext cx="1868154" cy="1868154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Diamond 12"/>
            <p:cNvSpPr/>
            <p:nvPr/>
          </p:nvSpPr>
          <p:spPr>
            <a:xfrm>
              <a:off x="7058703" y="2483966"/>
              <a:ext cx="1055432" cy="1055432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Diamond 13"/>
            <p:cNvSpPr/>
            <p:nvPr/>
          </p:nvSpPr>
          <p:spPr>
            <a:xfrm>
              <a:off x="8099682" y="2483966"/>
              <a:ext cx="1055432" cy="1055432"/>
            </a:xfrm>
            <a:prstGeom prst="diamond">
              <a:avLst/>
            </a:prstGeom>
            <a:gradFill flip="none" rotWithShape="1">
              <a:gsLst>
                <a:gs pos="0">
                  <a:srgbClr val="7030A0">
                    <a:tint val="66000"/>
                    <a:satMod val="160000"/>
                  </a:srgbClr>
                </a:gs>
                <a:gs pos="50000">
                  <a:srgbClr val="7030A0">
                    <a:tint val="44500"/>
                    <a:satMod val="160000"/>
                  </a:srgbClr>
                </a:gs>
                <a:gs pos="100000">
                  <a:srgbClr val="7030A0">
                    <a:tint val="23500"/>
                    <a:satMod val="160000"/>
                  </a:srgbClr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954" y="2389100"/>
            <a:ext cx="1492468" cy="12877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14" y="2430355"/>
            <a:ext cx="1873412" cy="1405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10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-1"/>
            <a:ext cx="9129645" cy="133032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5400" b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2531368"/>
            <a:ext cx="9140442" cy="6096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46088" indent="-4460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     JUMLAH KEJADIAN	:    </a:t>
            </a: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107.968</a:t>
            </a:r>
            <a:endParaRPr lang="id-ID" sz="32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92" y="1523256"/>
            <a:ext cx="3995936" cy="609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  <a:latin typeface="Arial Black" pitchFamily="34" charset="0"/>
              </a:rPr>
              <a:t>TAHUN 2018</a:t>
            </a:r>
            <a:endParaRPr lang="id-ID" sz="3200" b="1" dirty="0">
              <a:ln>
                <a:solidFill>
                  <a:schemeClr val="bg1"/>
                </a:solidFill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251520" y="2780928"/>
            <a:ext cx="359024" cy="1775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251448"/>
            <a:ext cx="9140442" cy="6096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46088" indent="-4460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     </a:t>
            </a:r>
            <a:r>
              <a:rPr lang="en-US" sz="3200" b="1" dirty="0" smtClean="0">
                <a:solidFill>
                  <a:srgbClr val="FFFF00"/>
                </a:solidFill>
                <a:latin typeface="Arial Black" pitchFamily="34" charset="0"/>
              </a:rPr>
              <a:t>MENINGGAL DUNIA (MD)	:      </a:t>
            </a:r>
            <a:r>
              <a:rPr lang="en-US" sz="2800" b="1" dirty="0" smtClean="0">
                <a:solidFill>
                  <a:srgbClr val="FFFF00"/>
                </a:solidFill>
                <a:latin typeface="Arial Black" pitchFamily="34" charset="0"/>
              </a:rPr>
              <a:t>29.083</a:t>
            </a:r>
            <a:endParaRPr lang="id-ID" sz="2800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367" y="3971528"/>
            <a:ext cx="9140442" cy="609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46088" indent="-4460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     </a:t>
            </a:r>
            <a:r>
              <a:rPr lang="en-US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LUKA BERAT			:     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itchFamily="34" charset="0"/>
              </a:rPr>
              <a:t>13.258</a:t>
            </a:r>
            <a:endParaRPr lang="id-ID" sz="2800" b="1" dirty="0">
              <a:solidFill>
                <a:schemeClr val="tx1">
                  <a:lumMod val="95000"/>
                  <a:lumOff val="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51520" y="3467472"/>
            <a:ext cx="359024" cy="1775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33101" y="4187552"/>
            <a:ext cx="359024" cy="1775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4653136"/>
            <a:ext cx="9140442" cy="6096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46088" indent="-44608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     LUKA RINGAN			:    </a:t>
            </a:r>
            <a:r>
              <a:rPr lang="en-US" sz="2800" b="1" dirty="0" smtClean="0">
                <a:solidFill>
                  <a:schemeClr val="bg1">
                    <a:lumMod val="95000"/>
                  </a:schemeClr>
                </a:solidFill>
                <a:latin typeface="Arial Black" pitchFamily="34" charset="0"/>
              </a:rPr>
              <a:t>129.095</a:t>
            </a:r>
            <a:endParaRPr lang="id-ID" sz="3600" b="1" dirty="0">
              <a:solidFill>
                <a:schemeClr val="bg1">
                  <a:lumMod val="95000"/>
                </a:schemeClr>
              </a:solidFill>
              <a:latin typeface="Arial Black" pitchFamily="34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25734" y="4869160"/>
            <a:ext cx="359024" cy="17755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627398" y="6381328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  <a:endParaRPr 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79685" y="144463"/>
            <a:ext cx="8784803" cy="1185863"/>
            <a:chOff x="179685" y="144463"/>
            <a:chExt cx="8784803" cy="1185863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xmlns="" id="{2F73D7FF-F308-4A9A-9A3B-36A26BFE6D91}"/>
                </a:ext>
              </a:extLst>
            </p:cNvPr>
            <p:cNvSpPr/>
            <p:nvPr/>
          </p:nvSpPr>
          <p:spPr>
            <a:xfrm>
              <a:off x="636985" y="144463"/>
              <a:ext cx="7756922" cy="1185862"/>
            </a:xfrm>
            <a:prstGeom prst="roundRect">
              <a:avLst/>
            </a:prstGeom>
            <a:solidFill>
              <a:srgbClr val="00206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pPr marL="446088" indent="-446088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>
                  <a:ln w="3810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itchFamily="34" charset="0"/>
                </a:rPr>
                <a:t>DATA LAKA LANTAS NASIONAL</a:t>
              </a:r>
              <a:endParaRPr lang="id-ID" sz="4000" b="1" dirty="0">
                <a:ln w="381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endParaRPr>
            </a:p>
          </p:txBody>
        </p:sp>
        <p:grpSp>
          <p:nvGrpSpPr>
            <p:cNvPr id="17" name="Group 32">
              <a:extLst>
                <a:ext uri="{FF2B5EF4-FFF2-40B4-BE49-F238E27FC236}">
                  <a16:creationId xmlns:a16="http://schemas.microsoft.com/office/drawing/2014/main" xmlns="" id="{32FCAF68-B897-42DD-9967-89CF12709B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685" y="166689"/>
              <a:ext cx="1223963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18" name="Rectangle: Rounded Corners 76">
                <a:extLst>
                  <a:ext uri="{FF2B5EF4-FFF2-40B4-BE49-F238E27FC236}">
                    <a16:creationId xmlns:a16="http://schemas.microsoft.com/office/drawing/2014/main" xmlns="" id="{752C84C3-F4E0-4888-B208-0475B3658592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19" name="Rectangle: Rounded Corners 77">
                <a:extLst>
                  <a:ext uri="{FF2B5EF4-FFF2-40B4-BE49-F238E27FC236}">
                    <a16:creationId xmlns:a16="http://schemas.microsoft.com/office/drawing/2014/main" xmlns="" id="{8F06CB17-4AA2-4E8F-840D-784B13A3BF90}"/>
                  </a:ext>
                </a:extLst>
              </p:cNvPr>
              <p:cNvSpPr/>
              <p:nvPr/>
            </p:nvSpPr>
            <p:spPr>
              <a:xfrm rot="18900000">
                <a:off x="1759460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" name="Rectangle: Rounded Corners 75">
                <a:extLst>
                  <a:ext uri="{FF2B5EF4-FFF2-40B4-BE49-F238E27FC236}">
                    <a16:creationId xmlns:a16="http://schemas.microsoft.com/office/drawing/2014/main" xmlns="" id="{4804B9C7-3808-400D-B0F1-5E7BD89245A0}"/>
                  </a:ext>
                </a:extLst>
              </p:cNvPr>
              <p:cNvSpPr/>
              <p:nvPr/>
            </p:nvSpPr>
            <p:spPr>
              <a:xfrm rot="2700000">
                <a:off x="1160539" y="2053054"/>
                <a:ext cx="815037" cy="81597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21" name="Group 40">
              <a:extLst>
                <a:ext uri="{FF2B5EF4-FFF2-40B4-BE49-F238E27FC236}">
                  <a16:creationId xmlns:a16="http://schemas.microsoft.com/office/drawing/2014/main" xmlns="" id="{5F31A00D-E91C-47CE-ABE5-3D06E2215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8144" y="144464"/>
              <a:ext cx="1226344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22" name="Rectangle: Rounded Corners 76">
                <a:extLst>
                  <a:ext uri="{FF2B5EF4-FFF2-40B4-BE49-F238E27FC236}">
                    <a16:creationId xmlns:a16="http://schemas.microsoft.com/office/drawing/2014/main" xmlns="" id="{F6BFC9BF-29BB-43B9-BE68-138790E90691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6211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23" name="Rectangle: Rounded Corners 77">
                <a:extLst>
                  <a:ext uri="{FF2B5EF4-FFF2-40B4-BE49-F238E27FC236}">
                    <a16:creationId xmlns:a16="http://schemas.microsoft.com/office/drawing/2014/main" xmlns="" id="{4B49C8F7-1CB9-4FD7-8E6F-E754171D2E59}"/>
                  </a:ext>
                </a:extLst>
              </p:cNvPr>
              <p:cNvSpPr/>
              <p:nvPr/>
            </p:nvSpPr>
            <p:spPr>
              <a:xfrm rot="18900000">
                <a:off x="1759088" y="2232543"/>
                <a:ext cx="456212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4" name="Rectangle: Rounded Corners 75">
                <a:extLst>
                  <a:ext uri="{FF2B5EF4-FFF2-40B4-BE49-F238E27FC236}">
                    <a16:creationId xmlns:a16="http://schemas.microsoft.com/office/drawing/2014/main" xmlns="" id="{F2181F83-297C-48CA-88E0-FF774783752C}"/>
                  </a:ext>
                </a:extLst>
              </p:cNvPr>
              <p:cNvSpPr/>
              <p:nvPr/>
            </p:nvSpPr>
            <p:spPr>
              <a:xfrm rot="2700000">
                <a:off x="1160539" y="2053846"/>
                <a:ext cx="815037" cy="814394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789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0" y="0"/>
            <a:ext cx="9129645" cy="1196752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5400" b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2" name="Picture 2" descr="H:\DSC_6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6" y="2838663"/>
            <a:ext cx="4989962" cy="3326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H:\DSC_6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726" y="2766119"/>
            <a:ext cx="5098778" cy="3399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le 25"/>
          <p:cNvSpPr/>
          <p:nvPr/>
        </p:nvSpPr>
        <p:spPr>
          <a:xfrm>
            <a:off x="4648739" y="1412776"/>
            <a:ext cx="4220308" cy="1905000"/>
          </a:xfrm>
          <a:prstGeom prst="roundRect">
            <a:avLst>
              <a:gd name="adj" fmla="val 0"/>
            </a:avLst>
          </a:prstGeom>
          <a:solidFill>
            <a:srgbClr val="0070C0">
              <a:alpha val="92000"/>
            </a:srgbClr>
          </a:solidFill>
          <a:ln w="76200">
            <a:solidFill>
              <a:srgbClr val="FFFF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      </a:t>
            </a:r>
            <a:r>
              <a:rPr lang="en-US" sz="6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 17.176</a:t>
            </a:r>
            <a:endParaRPr lang="id-ID" sz="6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gency FB" pitchFamily="34" charset="0"/>
              <a:ea typeface="Ebrima" pitchFamily="2" charset="0"/>
              <a:cs typeface="Ebrima" pitchFamily="2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     </a:t>
            </a:r>
            <a:r>
              <a:rPr lang="en-US" sz="6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3.196</a:t>
            </a:r>
            <a:endParaRPr lang="en-US" sz="6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gency FB" pitchFamily="34" charset="0"/>
              <a:ea typeface="Ebrima" pitchFamily="2" charset="0"/>
              <a:cs typeface="Ebrima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714345" y="1497732"/>
            <a:ext cx="1513839" cy="4191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 smtClean="0">
                <a:solidFill>
                  <a:srgbClr val="FF0000"/>
                </a:solidFill>
                <a:latin typeface="Arial Black" pitchFamily="34" charset="0"/>
              </a:rPr>
              <a:t>JAN – AGTS </a:t>
            </a:r>
            <a:r>
              <a:rPr lang="id-ID" sz="1500" dirty="0" smtClean="0">
                <a:solidFill>
                  <a:srgbClr val="FF0000"/>
                </a:solidFill>
                <a:latin typeface="Arial Black" pitchFamily="34" charset="0"/>
              </a:rPr>
              <a:t>201</a:t>
            </a:r>
            <a:r>
              <a:rPr lang="en-US" sz="1500" dirty="0">
                <a:solidFill>
                  <a:srgbClr val="FF0000"/>
                </a:solidFill>
                <a:latin typeface="Arial Black" pitchFamily="34" charset="0"/>
              </a:rPr>
              <a:t>9</a:t>
            </a:r>
            <a:endParaRPr lang="id-ID" sz="15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8" name="8-Point Star 27"/>
          <p:cNvSpPr/>
          <p:nvPr/>
        </p:nvSpPr>
        <p:spPr>
          <a:xfrm>
            <a:off x="4716016" y="2547109"/>
            <a:ext cx="1013121" cy="631686"/>
          </a:xfrm>
          <a:prstGeom prst="star8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000" b="1" dirty="0">
                <a:solidFill>
                  <a:srgbClr val="FF0066"/>
                </a:solidFill>
                <a:latin typeface="Arial Black" pitchFamily="34" charset="0"/>
              </a:rPr>
              <a:t>MD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596336" y="2895327"/>
            <a:ext cx="1263487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13</a:t>
            </a:r>
            <a:r>
              <a:rPr lang="id-ID" sz="24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/HARI</a:t>
            </a:r>
            <a:endParaRPr lang="id-ID" sz="2400" b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30" name="Flowchart: Terminator 29"/>
          <p:cNvSpPr/>
          <p:nvPr/>
        </p:nvSpPr>
        <p:spPr>
          <a:xfrm>
            <a:off x="7323270" y="1196752"/>
            <a:ext cx="1213901" cy="381000"/>
          </a:xfrm>
          <a:prstGeom prst="flowChartTermina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1100" b="1" dirty="0">
                <a:solidFill>
                  <a:srgbClr val="FF0066"/>
                </a:solidFill>
                <a:latin typeface="Arial Black" pitchFamily="34" charset="0"/>
              </a:rPr>
              <a:t>KEJADIAN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56251" y="1412776"/>
            <a:ext cx="4220308" cy="1905000"/>
          </a:xfrm>
          <a:prstGeom prst="roundRect">
            <a:avLst>
              <a:gd name="adj" fmla="val 0"/>
            </a:avLst>
          </a:prstGeom>
          <a:solidFill>
            <a:srgbClr val="0070C0">
              <a:alpha val="92000"/>
            </a:srgbClr>
          </a:solidFill>
          <a:ln w="76200">
            <a:solidFill>
              <a:srgbClr val="FF000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      </a:t>
            </a:r>
            <a:r>
              <a:rPr lang="en-US" sz="6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  24.688</a:t>
            </a:r>
            <a:endParaRPr lang="id-ID" sz="6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gency FB" pitchFamily="34" charset="0"/>
              <a:ea typeface="Ebrima" pitchFamily="2" charset="0"/>
              <a:cs typeface="Ebrima" pitchFamily="2" charset="0"/>
            </a:endParaRPr>
          </a:p>
          <a:p>
            <a:pPr marL="342900" indent="-3429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d-ID" sz="60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     </a:t>
            </a:r>
            <a:r>
              <a:rPr lang="en-US" sz="6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5</a:t>
            </a:r>
            <a:r>
              <a:rPr lang="id-ID" sz="6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.</a:t>
            </a:r>
            <a:r>
              <a:rPr lang="en-US" sz="60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gency FB" pitchFamily="34" charset="0"/>
                <a:ea typeface="Ebrima" pitchFamily="2" charset="0"/>
                <a:cs typeface="Ebrima" pitchFamily="2" charset="0"/>
              </a:rPr>
              <a:t>257</a:t>
            </a:r>
            <a:endParaRPr lang="en-US" sz="60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gency FB" pitchFamily="34" charset="0"/>
              <a:ea typeface="Ebrima" pitchFamily="2" charset="0"/>
              <a:cs typeface="Ebrima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1418456"/>
            <a:ext cx="1629690" cy="41910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500" dirty="0" smtClean="0">
                <a:solidFill>
                  <a:srgbClr val="FF0066"/>
                </a:solidFill>
                <a:latin typeface="Arial Black" pitchFamily="34" charset="0"/>
              </a:rPr>
              <a:t>TAHUN 2018</a:t>
            </a:r>
            <a:endParaRPr lang="id-ID" sz="1500" dirty="0">
              <a:solidFill>
                <a:srgbClr val="FF0066"/>
              </a:solidFill>
              <a:latin typeface="Arial Black" pitchFamily="34" charset="0"/>
            </a:endParaRPr>
          </a:p>
        </p:txBody>
      </p:sp>
      <p:sp>
        <p:nvSpPr>
          <p:cNvPr id="20" name="8-Point Star 19"/>
          <p:cNvSpPr/>
          <p:nvPr/>
        </p:nvSpPr>
        <p:spPr>
          <a:xfrm>
            <a:off x="350023" y="2547109"/>
            <a:ext cx="981617" cy="603236"/>
          </a:xfrm>
          <a:prstGeom prst="star8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2000" b="1" dirty="0">
                <a:solidFill>
                  <a:srgbClr val="FF0066"/>
                </a:solidFill>
                <a:latin typeface="Arial Black" pitchFamily="34" charset="0"/>
              </a:rPr>
              <a:t>MD</a:t>
            </a:r>
          </a:p>
        </p:txBody>
      </p:sp>
      <p:sp>
        <p:nvSpPr>
          <p:cNvPr id="25" name="Flowchart: Terminator 24"/>
          <p:cNvSpPr/>
          <p:nvPr/>
        </p:nvSpPr>
        <p:spPr>
          <a:xfrm>
            <a:off x="3029285" y="1196752"/>
            <a:ext cx="1184067" cy="381000"/>
          </a:xfrm>
          <a:prstGeom prst="flowChartTermina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d-ID" sz="1050" b="1" dirty="0">
                <a:solidFill>
                  <a:srgbClr val="FF0066"/>
                </a:solidFill>
                <a:latin typeface="Arial Black" pitchFamily="34" charset="0"/>
              </a:rPr>
              <a:t>KEJADIAN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87878" y="2895327"/>
            <a:ext cx="14841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d-ID" sz="24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1</a:t>
            </a:r>
            <a:r>
              <a:rPr lang="en-US" sz="2400" b="1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4</a:t>
            </a:r>
            <a:r>
              <a:rPr lang="id-ID" sz="2400" b="1" dirty="0" smtClean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/HARI</a:t>
            </a:r>
            <a:endParaRPr lang="id-ID" sz="2400" b="1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627398" y="6381328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9685" y="44624"/>
            <a:ext cx="8784803" cy="1185863"/>
            <a:chOff x="179685" y="144463"/>
            <a:chExt cx="8784803" cy="1185863"/>
          </a:xfrm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xmlns="" id="{2F73D7FF-F308-4A9A-9A3B-36A26BFE6D91}"/>
                </a:ext>
              </a:extLst>
            </p:cNvPr>
            <p:cNvSpPr/>
            <p:nvPr/>
          </p:nvSpPr>
          <p:spPr>
            <a:xfrm>
              <a:off x="636985" y="144463"/>
              <a:ext cx="7756922" cy="1185862"/>
            </a:xfrm>
            <a:prstGeom prst="roundRect">
              <a:avLst/>
            </a:prstGeom>
            <a:solidFill>
              <a:srgbClr val="00206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pPr marL="446088" indent="-446088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4000" b="1" dirty="0">
                  <a:ln w="3810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itchFamily="34" charset="0"/>
                </a:rPr>
                <a:t>DATA LAKA LANTAS </a:t>
              </a:r>
              <a:r>
                <a:rPr lang="en-US" sz="4000" b="1" dirty="0" smtClean="0">
                  <a:ln w="3810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itchFamily="34" charset="0"/>
                </a:rPr>
                <a:t>JATIM</a:t>
              </a:r>
              <a:endParaRPr lang="id-ID" sz="4000" b="1" dirty="0">
                <a:ln w="381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endParaRPr>
            </a:p>
          </p:txBody>
        </p:sp>
        <p:grpSp>
          <p:nvGrpSpPr>
            <p:cNvPr id="31" name="Group 32">
              <a:extLst>
                <a:ext uri="{FF2B5EF4-FFF2-40B4-BE49-F238E27FC236}">
                  <a16:creationId xmlns:a16="http://schemas.microsoft.com/office/drawing/2014/main" xmlns="" id="{32FCAF68-B897-42DD-9967-89CF12709B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685" y="166689"/>
              <a:ext cx="1223963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36" name="Rectangle: Rounded Corners 76">
                <a:extLst>
                  <a:ext uri="{FF2B5EF4-FFF2-40B4-BE49-F238E27FC236}">
                    <a16:creationId xmlns:a16="http://schemas.microsoft.com/office/drawing/2014/main" xmlns="" id="{752C84C3-F4E0-4888-B208-0475B3658592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7" name="Rectangle: Rounded Corners 77">
                <a:extLst>
                  <a:ext uri="{FF2B5EF4-FFF2-40B4-BE49-F238E27FC236}">
                    <a16:creationId xmlns:a16="http://schemas.microsoft.com/office/drawing/2014/main" xmlns="" id="{8F06CB17-4AA2-4E8F-840D-784B13A3BF90}"/>
                  </a:ext>
                </a:extLst>
              </p:cNvPr>
              <p:cNvSpPr/>
              <p:nvPr/>
            </p:nvSpPr>
            <p:spPr>
              <a:xfrm rot="18900000">
                <a:off x="1759460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8" name="Rectangle: Rounded Corners 75">
                <a:extLst>
                  <a:ext uri="{FF2B5EF4-FFF2-40B4-BE49-F238E27FC236}">
                    <a16:creationId xmlns:a16="http://schemas.microsoft.com/office/drawing/2014/main" xmlns="" id="{4804B9C7-3808-400D-B0F1-5E7BD89245A0}"/>
                  </a:ext>
                </a:extLst>
              </p:cNvPr>
              <p:cNvSpPr/>
              <p:nvPr/>
            </p:nvSpPr>
            <p:spPr>
              <a:xfrm rot="2700000">
                <a:off x="1160539" y="2053054"/>
                <a:ext cx="815037" cy="81597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  <p:grpSp>
          <p:nvGrpSpPr>
            <p:cNvPr id="32" name="Group 40">
              <a:extLst>
                <a:ext uri="{FF2B5EF4-FFF2-40B4-BE49-F238E27FC236}">
                  <a16:creationId xmlns:a16="http://schemas.microsoft.com/office/drawing/2014/main" xmlns="" id="{5F31A00D-E91C-47CE-ABE5-3D06E2215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8144" y="144464"/>
              <a:ext cx="1226344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33" name="Rectangle: Rounded Corners 76">
                <a:extLst>
                  <a:ext uri="{FF2B5EF4-FFF2-40B4-BE49-F238E27FC236}">
                    <a16:creationId xmlns:a16="http://schemas.microsoft.com/office/drawing/2014/main" xmlns="" id="{F6BFC9BF-29BB-43B9-BE68-138790E90691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6211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  <p:sp>
            <p:nvSpPr>
              <p:cNvPr id="34" name="Rectangle: Rounded Corners 77">
                <a:extLst>
                  <a:ext uri="{FF2B5EF4-FFF2-40B4-BE49-F238E27FC236}">
                    <a16:creationId xmlns:a16="http://schemas.microsoft.com/office/drawing/2014/main" xmlns="" id="{4B49C8F7-1CB9-4FD7-8E6F-E754171D2E59}"/>
                  </a:ext>
                </a:extLst>
              </p:cNvPr>
              <p:cNvSpPr/>
              <p:nvPr/>
            </p:nvSpPr>
            <p:spPr>
              <a:xfrm rot="18900000">
                <a:off x="1759088" y="2232543"/>
                <a:ext cx="456212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35" name="Rectangle: Rounded Corners 75">
                <a:extLst>
                  <a:ext uri="{FF2B5EF4-FFF2-40B4-BE49-F238E27FC236}">
                    <a16:creationId xmlns:a16="http://schemas.microsoft.com/office/drawing/2014/main" xmlns="" id="{F2181F83-297C-48CA-88E0-FF774783752C}"/>
                  </a:ext>
                </a:extLst>
              </p:cNvPr>
              <p:cNvSpPr/>
              <p:nvPr/>
            </p:nvSpPr>
            <p:spPr>
              <a:xfrm rot="2700000">
                <a:off x="1160539" y="2053846"/>
                <a:ext cx="815037" cy="814394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476649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>
          <a:xfrm>
            <a:off x="0" y="-1"/>
            <a:ext cx="9129645" cy="119675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5400" b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3" name="Rounded Rectangle 62"/>
          <p:cNvSpPr/>
          <p:nvPr/>
        </p:nvSpPr>
        <p:spPr>
          <a:xfrm>
            <a:off x="-9714" y="1"/>
            <a:ext cx="9153714" cy="6813376"/>
          </a:xfrm>
          <a:prstGeom prst="roundRect">
            <a:avLst>
              <a:gd name="adj" fmla="val 12408"/>
            </a:avLst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>
            <a:stCxn id="5" idx="1"/>
            <a:endCxn id="4" idx="0"/>
          </p:cNvCxnSpPr>
          <p:nvPr/>
        </p:nvCxnSpPr>
        <p:spPr>
          <a:xfrm flipH="1" flipV="1">
            <a:off x="2699792" y="2096852"/>
            <a:ext cx="744930" cy="85201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5" idx="7"/>
            <a:endCxn id="19" idx="2"/>
          </p:cNvCxnSpPr>
          <p:nvPr/>
        </p:nvCxnSpPr>
        <p:spPr>
          <a:xfrm flipV="1">
            <a:off x="5452350" y="2168860"/>
            <a:ext cx="919850" cy="78000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6"/>
            <a:endCxn id="22" idx="3"/>
          </p:cNvCxnSpPr>
          <p:nvPr/>
        </p:nvCxnSpPr>
        <p:spPr>
          <a:xfrm>
            <a:off x="5868144" y="3774104"/>
            <a:ext cx="1584176" cy="95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5" idx="2"/>
            <a:endCxn id="17" idx="3"/>
          </p:cNvCxnSpPr>
          <p:nvPr/>
        </p:nvCxnSpPr>
        <p:spPr>
          <a:xfrm flipH="1">
            <a:off x="1732783" y="3774104"/>
            <a:ext cx="1296145" cy="95104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8627398" y="6381328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</a:p>
        </p:txBody>
      </p:sp>
      <p:sp>
        <p:nvSpPr>
          <p:cNvPr id="5" name="Oval 4"/>
          <p:cNvSpPr/>
          <p:nvPr/>
        </p:nvSpPr>
        <p:spPr>
          <a:xfrm>
            <a:off x="3028928" y="2607039"/>
            <a:ext cx="2839216" cy="2334129"/>
          </a:xfrm>
          <a:prstGeom prst="ellipse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DATA LAKA LANTAS TAHUN 2019</a:t>
            </a:r>
            <a:endParaRPr lang="en-US" sz="2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251520" y="1412776"/>
            <a:ext cx="2448272" cy="1368152"/>
            <a:chOff x="611560" y="980728"/>
            <a:chExt cx="2448272" cy="1368152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611560" y="980728"/>
              <a:ext cx="2448272" cy="1368152"/>
            </a:xfrm>
            <a:prstGeom prst="snip2DiagRect">
              <a:avLst/>
            </a:prstGeom>
            <a:solidFill>
              <a:srgbClr val="FFFF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JUMLAH KEJADIAN LAKA LANTAS: 17.716 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NAIK 3,95%</a:t>
              </a:r>
              <a:endPara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V="1">
              <a:off x="827584" y="980728"/>
              <a:ext cx="0" cy="73115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6372200" y="1484784"/>
            <a:ext cx="2448272" cy="1368152"/>
            <a:chOff x="5796136" y="1052736"/>
            <a:chExt cx="2448272" cy="1368152"/>
          </a:xfrm>
        </p:grpSpPr>
        <p:sp>
          <p:nvSpPr>
            <p:cNvPr id="19" name="Snip Diagonal Corner Rectangle 18"/>
            <p:cNvSpPr/>
            <p:nvPr/>
          </p:nvSpPr>
          <p:spPr>
            <a:xfrm>
              <a:off x="5796136" y="1052736"/>
              <a:ext cx="2448272" cy="1368152"/>
            </a:xfrm>
            <a:prstGeom prst="snip2DiagRect">
              <a:avLst/>
            </a:prstGeom>
            <a:solidFill>
              <a:srgbClr val="00B0F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KORBAN MENINGGAL DUNIA (MD): 3.196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TURUN 9,87%</a:t>
              </a:r>
              <a:endPara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9" name="Straight Arrow Connector 38"/>
            <p:cNvCxnSpPr/>
            <p:nvPr/>
          </p:nvCxnSpPr>
          <p:spPr>
            <a:xfrm>
              <a:off x="6012160" y="1052736"/>
              <a:ext cx="0" cy="731155"/>
            </a:xfrm>
            <a:prstGeom prst="straightConnector1">
              <a:avLst/>
            </a:prstGeom>
            <a:ln w="76200">
              <a:solidFill>
                <a:srgbClr val="92D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6228184" y="4725144"/>
            <a:ext cx="2448272" cy="1368152"/>
            <a:chOff x="6419536" y="3079215"/>
            <a:chExt cx="2448272" cy="1368152"/>
          </a:xfrm>
        </p:grpSpPr>
        <p:sp>
          <p:nvSpPr>
            <p:cNvPr id="22" name="Snip Diagonal Corner Rectangle 21"/>
            <p:cNvSpPr/>
            <p:nvPr/>
          </p:nvSpPr>
          <p:spPr>
            <a:xfrm>
              <a:off x="6419536" y="3079215"/>
              <a:ext cx="2448272" cy="1368152"/>
            </a:xfrm>
            <a:prstGeom prst="snip2Diag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KORBAN LUKA RINGAN (LR): 23.018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NAIK 4,33%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 flipV="1">
              <a:off x="6660232" y="3459466"/>
              <a:ext cx="0" cy="73115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508647" y="4725144"/>
            <a:ext cx="2448272" cy="1368152"/>
            <a:chOff x="251520" y="3140968"/>
            <a:chExt cx="2448272" cy="1368152"/>
          </a:xfrm>
        </p:grpSpPr>
        <p:sp>
          <p:nvSpPr>
            <p:cNvPr id="17" name="Snip Diagonal Corner Rectangle 16"/>
            <p:cNvSpPr/>
            <p:nvPr/>
          </p:nvSpPr>
          <p:spPr>
            <a:xfrm>
              <a:off x="251520" y="3140968"/>
              <a:ext cx="2448272" cy="1368152"/>
            </a:xfrm>
            <a:prstGeom prst="snip2Diag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KORBAN LUKA BERAT (LB): 543</a:t>
              </a:r>
            </a:p>
            <a:p>
              <a:pPr algn="ctr"/>
              <a:r>
                <a:rPr lang="en-US" b="1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NAIK 6,26%</a:t>
              </a:r>
              <a:endPara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 flipV="1">
              <a:off x="395536" y="3459466"/>
              <a:ext cx="0" cy="73115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/>
          <p:cNvGrpSpPr/>
          <p:nvPr/>
        </p:nvGrpSpPr>
        <p:grpSpPr>
          <a:xfrm>
            <a:off x="174741" y="10889"/>
            <a:ext cx="8784803" cy="1185863"/>
            <a:chOff x="179685" y="144463"/>
            <a:chExt cx="8784803" cy="1185863"/>
          </a:xfrm>
        </p:grpSpPr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xmlns="" id="{2F73D7FF-F308-4A9A-9A3B-36A26BFE6D91}"/>
                </a:ext>
              </a:extLst>
            </p:cNvPr>
            <p:cNvSpPr/>
            <p:nvPr/>
          </p:nvSpPr>
          <p:spPr>
            <a:xfrm>
              <a:off x="636985" y="144463"/>
              <a:ext cx="7756922" cy="1185862"/>
            </a:xfrm>
            <a:prstGeom prst="roundRect">
              <a:avLst/>
            </a:prstGeom>
            <a:solidFill>
              <a:srgbClr val="00206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pPr marL="87313" indent="-8731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2400" b="1" dirty="0">
                  <a:ln w="3810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itchFamily="34" charset="0"/>
                </a:rPr>
                <a:t>DATA LAKA LANTAS JANUARI </a:t>
              </a:r>
              <a:r>
                <a:rPr lang="sv-SE" sz="2400" b="1" dirty="0" smtClean="0">
                  <a:ln w="3810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itchFamily="34" charset="0"/>
                </a:rPr>
                <a:t>S.D. AGUSTUS </a:t>
              </a:r>
              <a:r>
                <a:rPr lang="sv-SE" sz="2400" b="1" dirty="0">
                  <a:ln w="3810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itchFamily="34" charset="0"/>
                </a:rPr>
                <a:t>TAHUN 2018 DIBANDING JANUARI S.D. AGUSTUS 2019</a:t>
              </a:r>
            </a:p>
          </p:txBody>
        </p:sp>
        <p:grpSp>
          <p:nvGrpSpPr>
            <p:cNvPr id="79" name="Group 32">
              <a:extLst>
                <a:ext uri="{FF2B5EF4-FFF2-40B4-BE49-F238E27FC236}">
                  <a16:creationId xmlns:a16="http://schemas.microsoft.com/office/drawing/2014/main" xmlns="" id="{32FCAF68-B897-42DD-9967-89CF12709B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685" y="166689"/>
              <a:ext cx="1223963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84" name="Rectangle: Rounded Corners 76">
                <a:extLst>
                  <a:ext uri="{FF2B5EF4-FFF2-40B4-BE49-F238E27FC236}">
                    <a16:creationId xmlns:a16="http://schemas.microsoft.com/office/drawing/2014/main" xmlns="" id="{752C84C3-F4E0-4888-B208-0475B3658592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  <p:sp>
            <p:nvSpPr>
              <p:cNvPr id="85" name="Rectangle: Rounded Corners 77">
                <a:extLst>
                  <a:ext uri="{FF2B5EF4-FFF2-40B4-BE49-F238E27FC236}">
                    <a16:creationId xmlns:a16="http://schemas.microsoft.com/office/drawing/2014/main" xmlns="" id="{8F06CB17-4AA2-4E8F-840D-784B13A3BF90}"/>
                  </a:ext>
                </a:extLst>
              </p:cNvPr>
              <p:cNvSpPr/>
              <p:nvPr/>
            </p:nvSpPr>
            <p:spPr>
              <a:xfrm rot="18900000">
                <a:off x="1759460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  <p:sp>
            <p:nvSpPr>
              <p:cNvPr id="86" name="Rectangle: Rounded Corners 75">
                <a:extLst>
                  <a:ext uri="{FF2B5EF4-FFF2-40B4-BE49-F238E27FC236}">
                    <a16:creationId xmlns:a16="http://schemas.microsoft.com/office/drawing/2014/main" xmlns="" id="{4804B9C7-3808-400D-B0F1-5E7BD89245A0}"/>
                  </a:ext>
                </a:extLst>
              </p:cNvPr>
              <p:cNvSpPr/>
              <p:nvPr/>
            </p:nvSpPr>
            <p:spPr>
              <a:xfrm rot="2700000">
                <a:off x="1160539" y="2053054"/>
                <a:ext cx="815037" cy="81597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</p:grpSp>
        <p:grpSp>
          <p:nvGrpSpPr>
            <p:cNvPr id="80" name="Group 40">
              <a:extLst>
                <a:ext uri="{FF2B5EF4-FFF2-40B4-BE49-F238E27FC236}">
                  <a16:creationId xmlns:a16="http://schemas.microsoft.com/office/drawing/2014/main" xmlns="" id="{5F31A00D-E91C-47CE-ABE5-3D06E2215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8144" y="144464"/>
              <a:ext cx="1226344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81" name="Rectangle: Rounded Corners 76">
                <a:extLst>
                  <a:ext uri="{FF2B5EF4-FFF2-40B4-BE49-F238E27FC236}">
                    <a16:creationId xmlns:a16="http://schemas.microsoft.com/office/drawing/2014/main" xmlns="" id="{F6BFC9BF-29BB-43B9-BE68-138790E90691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6211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  <p:sp>
            <p:nvSpPr>
              <p:cNvPr id="82" name="Rectangle: Rounded Corners 77">
                <a:extLst>
                  <a:ext uri="{FF2B5EF4-FFF2-40B4-BE49-F238E27FC236}">
                    <a16:creationId xmlns:a16="http://schemas.microsoft.com/office/drawing/2014/main" xmlns="" id="{4B49C8F7-1CB9-4FD7-8E6F-E754171D2E59}"/>
                  </a:ext>
                </a:extLst>
              </p:cNvPr>
              <p:cNvSpPr/>
              <p:nvPr/>
            </p:nvSpPr>
            <p:spPr>
              <a:xfrm rot="18900000">
                <a:off x="1759088" y="2232543"/>
                <a:ext cx="456212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  <p:sp>
            <p:nvSpPr>
              <p:cNvPr id="83" name="Rectangle: Rounded Corners 75">
                <a:extLst>
                  <a:ext uri="{FF2B5EF4-FFF2-40B4-BE49-F238E27FC236}">
                    <a16:creationId xmlns:a16="http://schemas.microsoft.com/office/drawing/2014/main" xmlns="" id="{F2181F83-297C-48CA-88E0-FF774783752C}"/>
                  </a:ext>
                </a:extLst>
              </p:cNvPr>
              <p:cNvSpPr/>
              <p:nvPr/>
            </p:nvSpPr>
            <p:spPr>
              <a:xfrm rot="2700000">
                <a:off x="1160539" y="2053846"/>
                <a:ext cx="815037" cy="814394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77140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/>
          <p:cNvSpPr/>
          <p:nvPr/>
        </p:nvSpPr>
        <p:spPr>
          <a:xfrm>
            <a:off x="0" y="-1"/>
            <a:ext cx="9129645" cy="908719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5400" b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39" name="Picture 3" descr="E:\DATA TAHUN 2018\PAPARAN PENGARAHAN MATERI\SIER\LAKA\Foto\IMG-20170116-WA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683" y="3778768"/>
            <a:ext cx="4678759" cy="27518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E:\DATA TAHUN 2018\PAPARAN PENGARAHAN MATERI\SIER\LAKA\Foto\IMG-20161207-WA00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46" y="3778768"/>
            <a:ext cx="4954301" cy="2746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0" y="1124744"/>
            <a:ext cx="9368406" cy="609600"/>
            <a:chOff x="0" y="685800"/>
            <a:chExt cx="9368406" cy="609600"/>
          </a:xfrm>
        </p:grpSpPr>
        <p:sp>
          <p:nvSpPr>
            <p:cNvPr id="31" name="Rectangle 30"/>
            <p:cNvSpPr/>
            <p:nvPr/>
          </p:nvSpPr>
          <p:spPr>
            <a:xfrm>
              <a:off x="0" y="685800"/>
              <a:ext cx="9144000" cy="609600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46088" indent="-446088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 smtClean="0">
                  <a:solidFill>
                    <a:schemeClr val="tx1"/>
                  </a:solidFill>
                  <a:latin typeface="Arial Black" pitchFamily="34" charset="0"/>
                </a:rPr>
                <a:t>TIDAK KONSENTRASI</a:t>
              </a:r>
              <a:endParaRPr lang="id-ID" sz="3600" b="1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13" name="8-Point Star 12"/>
            <p:cNvSpPr/>
            <p:nvPr/>
          </p:nvSpPr>
          <p:spPr>
            <a:xfrm>
              <a:off x="33828" y="685800"/>
              <a:ext cx="841130" cy="552872"/>
            </a:xfrm>
            <a:prstGeom prst="star8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d-ID" sz="3600" b="1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" name="Explosion 1 1"/>
            <p:cNvSpPr/>
            <p:nvPr/>
          </p:nvSpPr>
          <p:spPr>
            <a:xfrm>
              <a:off x="7455877" y="734616"/>
              <a:ext cx="1688122" cy="557336"/>
            </a:xfrm>
            <a:prstGeom prst="irregularSeal1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effectLst>
                  <a:glow rad="127000">
                    <a:schemeClr val="tx2">
                      <a:lumMod val="50000"/>
                    </a:schemeClr>
                  </a:glow>
                </a:effectLst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244679" y="734616"/>
              <a:ext cx="2123727" cy="504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effectLst>
                    <a:glow rad="228600">
                      <a:schemeClr val="bg1"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8.579</a:t>
              </a:r>
              <a:endParaRPr lang="en-US" b="1" dirty="0">
                <a:solidFill>
                  <a:schemeClr val="tx1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-13546" y="1730896"/>
            <a:ext cx="9374129" cy="624880"/>
            <a:chOff x="-13546" y="1291952"/>
            <a:chExt cx="9374129" cy="624880"/>
          </a:xfrm>
        </p:grpSpPr>
        <p:sp>
          <p:nvSpPr>
            <p:cNvPr id="33" name="Rectangle 32"/>
            <p:cNvSpPr/>
            <p:nvPr/>
          </p:nvSpPr>
          <p:spPr>
            <a:xfrm>
              <a:off x="0" y="1295400"/>
              <a:ext cx="9144000" cy="60960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46088" indent="-446088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 smtClean="0">
                  <a:solidFill>
                    <a:schemeClr val="tx1"/>
                  </a:solidFill>
                  <a:latin typeface="Arial Black" pitchFamily="34" charset="0"/>
                </a:rPr>
                <a:t>TIDAK TERTIB</a:t>
              </a:r>
              <a:endParaRPr lang="id-ID" sz="3600" b="1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15" name="8-Point Star 14"/>
            <p:cNvSpPr/>
            <p:nvPr/>
          </p:nvSpPr>
          <p:spPr>
            <a:xfrm>
              <a:off x="-13546" y="1291952"/>
              <a:ext cx="841130" cy="552872"/>
            </a:xfrm>
            <a:prstGeom prst="star8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chemeClr val="tx1"/>
                  </a:solidFill>
                </a:rPr>
                <a:t>2</a:t>
              </a:r>
              <a:endParaRPr lang="id-ID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5" name="Explosion 1 24"/>
            <p:cNvSpPr/>
            <p:nvPr/>
          </p:nvSpPr>
          <p:spPr>
            <a:xfrm>
              <a:off x="7452320" y="1359496"/>
              <a:ext cx="1688122" cy="557336"/>
            </a:xfrm>
            <a:prstGeom prst="irregularSeal1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236856" y="1348172"/>
              <a:ext cx="2123727" cy="504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5.861</a:t>
              </a:r>
              <a:endParaRPr lang="en-US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327" y="2350294"/>
            <a:ext cx="9856752" cy="609600"/>
            <a:chOff x="7327" y="1911350"/>
            <a:chExt cx="9856752" cy="609600"/>
          </a:xfrm>
        </p:grpSpPr>
        <p:sp>
          <p:nvSpPr>
            <p:cNvPr id="35" name="Rectangle 34"/>
            <p:cNvSpPr/>
            <p:nvPr/>
          </p:nvSpPr>
          <p:spPr>
            <a:xfrm>
              <a:off x="7327" y="1911350"/>
              <a:ext cx="9136673" cy="60960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46088" indent="-446088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 smtClean="0">
                  <a:solidFill>
                    <a:schemeClr val="tx1"/>
                  </a:solidFill>
                  <a:latin typeface="Arial Black" pitchFamily="34" charset="0"/>
                </a:rPr>
                <a:t>MELEBIHI BATAS KECEPATAN</a:t>
              </a:r>
              <a:endParaRPr lang="id-ID" sz="3600" b="1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16" name="8-Point Star 15"/>
            <p:cNvSpPr/>
            <p:nvPr/>
          </p:nvSpPr>
          <p:spPr>
            <a:xfrm>
              <a:off x="33828" y="1916832"/>
              <a:ext cx="841130" cy="552872"/>
            </a:xfrm>
            <a:prstGeom prst="star8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chemeClr val="tx1"/>
                  </a:solidFill>
                </a:rPr>
                <a:t>3</a:t>
              </a:r>
              <a:endParaRPr lang="id-ID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Explosion 1 25"/>
            <p:cNvSpPr/>
            <p:nvPr/>
          </p:nvSpPr>
          <p:spPr>
            <a:xfrm>
              <a:off x="8172400" y="1935560"/>
              <a:ext cx="1184066" cy="557336"/>
            </a:xfrm>
            <a:prstGeom prst="irregularSeal1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740352" y="1965648"/>
              <a:ext cx="2123727" cy="504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1.393</a:t>
              </a:r>
              <a:endParaRPr lang="en-US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7327" y="2981276"/>
            <a:ext cx="9208680" cy="609600"/>
            <a:chOff x="7327" y="2542332"/>
            <a:chExt cx="9208680" cy="609600"/>
          </a:xfrm>
        </p:grpSpPr>
        <p:sp>
          <p:nvSpPr>
            <p:cNvPr id="12" name="Rectangle 11"/>
            <p:cNvSpPr/>
            <p:nvPr/>
          </p:nvSpPr>
          <p:spPr>
            <a:xfrm>
              <a:off x="7327" y="2542332"/>
              <a:ext cx="9136673" cy="6096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46088" indent="-446088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 smtClean="0">
                  <a:solidFill>
                    <a:schemeClr val="tx1"/>
                  </a:solidFill>
                  <a:latin typeface="Arial Black" pitchFamily="34" charset="0"/>
                </a:rPr>
                <a:t>LELAH</a:t>
              </a:r>
              <a:endParaRPr lang="id-ID" sz="3600" b="1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17" name="8-Point Star 16"/>
            <p:cNvSpPr/>
            <p:nvPr/>
          </p:nvSpPr>
          <p:spPr>
            <a:xfrm>
              <a:off x="57921" y="2547814"/>
              <a:ext cx="841130" cy="552872"/>
            </a:xfrm>
            <a:prstGeom prst="star8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chemeClr val="tx1"/>
                  </a:solidFill>
                </a:rPr>
                <a:t>4</a:t>
              </a:r>
              <a:endParaRPr lang="id-ID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7" name="Explosion 1 26"/>
            <p:cNvSpPr/>
            <p:nvPr/>
          </p:nvSpPr>
          <p:spPr>
            <a:xfrm>
              <a:off x="7380312" y="2552812"/>
              <a:ext cx="1688122" cy="557336"/>
            </a:xfrm>
            <a:prstGeom prst="irregularSeal1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092280" y="2564904"/>
              <a:ext cx="2123727" cy="504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chemeClr val="tx1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549</a:t>
              </a:r>
              <a:endParaRPr lang="en-US" b="1" dirty="0">
                <a:solidFill>
                  <a:schemeClr val="tx1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0" y="3608112"/>
            <a:ext cx="9144001" cy="609600"/>
            <a:chOff x="0" y="3169168"/>
            <a:chExt cx="9144001" cy="609600"/>
          </a:xfrm>
        </p:grpSpPr>
        <p:sp>
          <p:nvSpPr>
            <p:cNvPr id="18" name="Rectangle 17"/>
            <p:cNvSpPr/>
            <p:nvPr/>
          </p:nvSpPr>
          <p:spPr>
            <a:xfrm>
              <a:off x="0" y="3169168"/>
              <a:ext cx="9144001" cy="6096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446088" indent="-446088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 smtClean="0">
                  <a:solidFill>
                    <a:schemeClr val="tx1"/>
                  </a:solidFill>
                  <a:latin typeface="Arial Black" pitchFamily="34" charset="0"/>
                </a:rPr>
                <a:t>MENGANTUK</a:t>
              </a:r>
              <a:endParaRPr lang="id-ID" sz="3600" b="1" dirty="0">
                <a:solidFill>
                  <a:schemeClr val="tx1"/>
                </a:solidFill>
                <a:latin typeface="Arial Black" pitchFamily="34" charset="0"/>
              </a:endParaRPr>
            </a:p>
          </p:txBody>
        </p:sp>
        <p:sp>
          <p:nvSpPr>
            <p:cNvPr id="19" name="8-Point Star 18"/>
            <p:cNvSpPr/>
            <p:nvPr/>
          </p:nvSpPr>
          <p:spPr>
            <a:xfrm>
              <a:off x="62157" y="3174650"/>
              <a:ext cx="841130" cy="552872"/>
            </a:xfrm>
            <a:prstGeom prst="star8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600" b="1" dirty="0">
                  <a:solidFill>
                    <a:schemeClr val="tx1"/>
                  </a:solidFill>
                </a:rPr>
                <a:t>5</a:t>
              </a:r>
              <a:endParaRPr lang="id-ID" sz="3600" b="1" dirty="0">
                <a:solidFill>
                  <a:schemeClr val="tx1"/>
                </a:solidFill>
              </a:endParaRPr>
            </a:p>
          </p:txBody>
        </p:sp>
        <p:sp>
          <p:nvSpPr>
            <p:cNvPr id="28" name="Explosion 1 27"/>
            <p:cNvSpPr/>
            <p:nvPr/>
          </p:nvSpPr>
          <p:spPr>
            <a:xfrm>
              <a:off x="7297868" y="3169168"/>
              <a:ext cx="1688122" cy="557336"/>
            </a:xfrm>
            <a:prstGeom prst="irregularSeal1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020272" y="3212976"/>
              <a:ext cx="2123727" cy="50405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rgbClr val="FFFF00"/>
                  </a:solidFill>
                  <a:effectLst>
                    <a:glow rad="228600">
                      <a:schemeClr val="accent2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322</a:t>
              </a:r>
              <a:endParaRPr lang="en-US" b="1" dirty="0">
                <a:solidFill>
                  <a:srgbClr val="FFFF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8627398" y="6381328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174741" y="82897"/>
            <a:ext cx="8784803" cy="825823"/>
            <a:chOff x="179685" y="144463"/>
            <a:chExt cx="8784803" cy="1185863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xmlns="" id="{2F73D7FF-F308-4A9A-9A3B-36A26BFE6D91}"/>
                </a:ext>
              </a:extLst>
            </p:cNvPr>
            <p:cNvSpPr/>
            <p:nvPr/>
          </p:nvSpPr>
          <p:spPr>
            <a:xfrm>
              <a:off x="636985" y="144463"/>
              <a:ext cx="7756922" cy="1185862"/>
            </a:xfrm>
            <a:prstGeom prst="roundRect">
              <a:avLst/>
            </a:prstGeom>
            <a:solidFill>
              <a:srgbClr val="00206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pPr marL="87313" indent="-87313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3300" b="1" dirty="0" smtClean="0">
                  <a:ln w="3810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itchFamily="34" charset="0"/>
                </a:rPr>
                <a:t>PENYEBAB LAKA LANTAS</a:t>
              </a:r>
              <a:endParaRPr lang="sv-SE" sz="3300" b="1" dirty="0">
                <a:ln w="381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endParaRPr>
            </a:p>
          </p:txBody>
        </p:sp>
        <p:grpSp>
          <p:nvGrpSpPr>
            <p:cNvPr id="40" name="Group 32">
              <a:extLst>
                <a:ext uri="{FF2B5EF4-FFF2-40B4-BE49-F238E27FC236}">
                  <a16:creationId xmlns:a16="http://schemas.microsoft.com/office/drawing/2014/main" xmlns="" id="{32FCAF68-B897-42DD-9967-89CF12709B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685" y="166689"/>
              <a:ext cx="1223963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45" name="Rectangle: Rounded Corners 76">
                <a:extLst>
                  <a:ext uri="{FF2B5EF4-FFF2-40B4-BE49-F238E27FC236}">
                    <a16:creationId xmlns:a16="http://schemas.microsoft.com/office/drawing/2014/main" xmlns="" id="{752C84C3-F4E0-4888-B208-0475B3658592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  <p:sp>
            <p:nvSpPr>
              <p:cNvPr id="46" name="Rectangle: Rounded Corners 77">
                <a:extLst>
                  <a:ext uri="{FF2B5EF4-FFF2-40B4-BE49-F238E27FC236}">
                    <a16:creationId xmlns:a16="http://schemas.microsoft.com/office/drawing/2014/main" xmlns="" id="{8F06CB17-4AA2-4E8F-840D-784B13A3BF90}"/>
                  </a:ext>
                </a:extLst>
              </p:cNvPr>
              <p:cNvSpPr/>
              <p:nvPr/>
            </p:nvSpPr>
            <p:spPr>
              <a:xfrm rot="18900000">
                <a:off x="1759460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  <p:sp>
            <p:nvSpPr>
              <p:cNvPr id="47" name="Rectangle: Rounded Corners 75">
                <a:extLst>
                  <a:ext uri="{FF2B5EF4-FFF2-40B4-BE49-F238E27FC236}">
                    <a16:creationId xmlns:a16="http://schemas.microsoft.com/office/drawing/2014/main" xmlns="" id="{4804B9C7-3808-400D-B0F1-5E7BD89245A0}"/>
                  </a:ext>
                </a:extLst>
              </p:cNvPr>
              <p:cNvSpPr/>
              <p:nvPr/>
            </p:nvSpPr>
            <p:spPr>
              <a:xfrm rot="2700000">
                <a:off x="1160539" y="2053054"/>
                <a:ext cx="815037" cy="81597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5F31A00D-E91C-47CE-ABE5-3D06E2215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8144" y="144464"/>
              <a:ext cx="1226344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42" name="Rectangle: Rounded Corners 76">
                <a:extLst>
                  <a:ext uri="{FF2B5EF4-FFF2-40B4-BE49-F238E27FC236}">
                    <a16:creationId xmlns:a16="http://schemas.microsoft.com/office/drawing/2014/main" xmlns="" id="{F6BFC9BF-29BB-43B9-BE68-138790E90691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6211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  <p:sp>
            <p:nvSpPr>
              <p:cNvPr id="43" name="Rectangle: Rounded Corners 77">
                <a:extLst>
                  <a:ext uri="{FF2B5EF4-FFF2-40B4-BE49-F238E27FC236}">
                    <a16:creationId xmlns:a16="http://schemas.microsoft.com/office/drawing/2014/main" xmlns="" id="{4B49C8F7-1CB9-4FD7-8E6F-E754171D2E59}"/>
                  </a:ext>
                </a:extLst>
              </p:cNvPr>
              <p:cNvSpPr/>
              <p:nvPr/>
            </p:nvSpPr>
            <p:spPr>
              <a:xfrm rot="18900000">
                <a:off x="1759088" y="2232543"/>
                <a:ext cx="456212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  <p:sp>
            <p:nvSpPr>
              <p:cNvPr id="44" name="Rectangle: Rounded Corners 75">
                <a:extLst>
                  <a:ext uri="{FF2B5EF4-FFF2-40B4-BE49-F238E27FC236}">
                    <a16:creationId xmlns:a16="http://schemas.microsoft.com/office/drawing/2014/main" xmlns="" id="{F2181F83-297C-48CA-88E0-FF774783752C}"/>
                  </a:ext>
                </a:extLst>
              </p:cNvPr>
              <p:cNvSpPr/>
              <p:nvPr/>
            </p:nvSpPr>
            <p:spPr>
              <a:xfrm rot="2700000">
                <a:off x="1160539" y="2053846"/>
                <a:ext cx="815037" cy="814394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4055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0" y="-1"/>
            <a:ext cx="9129645" cy="119675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5400" b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78" name="Rounded Rectangle 77"/>
          <p:cNvSpPr/>
          <p:nvPr/>
        </p:nvSpPr>
        <p:spPr>
          <a:xfrm>
            <a:off x="35496" y="819891"/>
            <a:ext cx="9095627" cy="5993485"/>
          </a:xfrm>
          <a:prstGeom prst="roundRect">
            <a:avLst>
              <a:gd name="adj" fmla="val 12408"/>
            </a:avLst>
          </a:prstGeom>
          <a:solidFill>
            <a:schemeClr val="bg1">
              <a:lumMod val="9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427984" y="2276872"/>
            <a:ext cx="0" cy="639872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endCxn id="57" idx="2"/>
          </p:cNvCxnSpPr>
          <p:nvPr/>
        </p:nvCxnSpPr>
        <p:spPr>
          <a:xfrm flipH="1">
            <a:off x="3004100" y="4204687"/>
            <a:ext cx="1370870" cy="58426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endCxn id="59" idx="1"/>
          </p:cNvCxnSpPr>
          <p:nvPr/>
        </p:nvCxnSpPr>
        <p:spPr>
          <a:xfrm>
            <a:off x="4468984" y="4464915"/>
            <a:ext cx="41001" cy="112432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endCxn id="48" idx="5"/>
          </p:cNvCxnSpPr>
          <p:nvPr/>
        </p:nvCxnSpPr>
        <p:spPr>
          <a:xfrm>
            <a:off x="5004048" y="4204687"/>
            <a:ext cx="1081224" cy="520457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3" idx="2"/>
          </p:cNvCxnSpPr>
          <p:nvPr/>
        </p:nvCxnSpPr>
        <p:spPr>
          <a:xfrm flipH="1" flipV="1">
            <a:off x="2669836" y="2916744"/>
            <a:ext cx="1254092" cy="20234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endCxn id="41" idx="5"/>
          </p:cNvCxnSpPr>
          <p:nvPr/>
        </p:nvCxnSpPr>
        <p:spPr>
          <a:xfrm flipV="1">
            <a:off x="5148064" y="2933145"/>
            <a:ext cx="1064168" cy="495855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arallelogram 2"/>
          <p:cNvSpPr/>
          <p:nvPr/>
        </p:nvSpPr>
        <p:spPr>
          <a:xfrm>
            <a:off x="179512" y="2404487"/>
            <a:ext cx="2618388" cy="1024513"/>
          </a:xfrm>
          <a:prstGeom prst="parallelogram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0 - 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TAHUN: 98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NAIK 88,46%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Parallelogram 40"/>
          <p:cNvSpPr/>
          <p:nvPr/>
        </p:nvSpPr>
        <p:spPr>
          <a:xfrm>
            <a:off x="6084168" y="2420888"/>
            <a:ext cx="2793306" cy="1024513"/>
          </a:xfrm>
          <a:prstGeom prst="parallelogram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16 - 30 TAHUN: 5.455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NAIK 1,60%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Parallelogram 47"/>
          <p:cNvSpPr/>
          <p:nvPr/>
        </p:nvSpPr>
        <p:spPr>
          <a:xfrm>
            <a:off x="5955158" y="4204687"/>
            <a:ext cx="2793306" cy="1040914"/>
          </a:xfrm>
          <a:prstGeom prst="parallelogram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31 - 40 TAHUN: 2.777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TURUN 17,28%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Parallelogram 56"/>
          <p:cNvSpPr/>
          <p:nvPr/>
        </p:nvSpPr>
        <p:spPr>
          <a:xfrm>
            <a:off x="81403" y="4276695"/>
            <a:ext cx="3050761" cy="1024513"/>
          </a:xfrm>
          <a:prstGeom prst="parallelogram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51 TAHUN KEATAS: 2.949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NAIK 6,62%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Parallelogram 57"/>
          <p:cNvSpPr/>
          <p:nvPr/>
        </p:nvSpPr>
        <p:spPr>
          <a:xfrm>
            <a:off x="3132165" y="1268760"/>
            <a:ext cx="2735979" cy="1024513"/>
          </a:xfrm>
          <a:prstGeom prst="parallelogram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10 - 15 TAHUN: 1.264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NAIK 10,78%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Parallelogram 58"/>
          <p:cNvSpPr/>
          <p:nvPr/>
        </p:nvSpPr>
        <p:spPr>
          <a:xfrm>
            <a:off x="3025811" y="5589240"/>
            <a:ext cx="2698317" cy="1080120"/>
          </a:xfrm>
          <a:prstGeom prst="parallelogram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41 - 50 TAHUN: 2.715</a:t>
            </a:r>
          </a:p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TURUN 3%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3347864" y="2708920"/>
            <a:ext cx="2160240" cy="1936015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USIA</a:t>
            </a:r>
            <a:endParaRPr lang="en-US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1" name="Straight Arrow Connector 80"/>
          <p:cNvCxnSpPr/>
          <p:nvPr/>
        </p:nvCxnSpPr>
        <p:spPr>
          <a:xfrm flipV="1">
            <a:off x="539552" y="2404487"/>
            <a:ext cx="0" cy="91150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6300192" y="4244179"/>
            <a:ext cx="0" cy="911501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3347864" y="5685851"/>
            <a:ext cx="0" cy="911501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467544" y="4333200"/>
            <a:ext cx="0" cy="91150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3491880" y="1340768"/>
            <a:ext cx="0" cy="91150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6516216" y="2459006"/>
            <a:ext cx="0" cy="911501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174741" y="10889"/>
            <a:ext cx="8784803" cy="1185863"/>
            <a:chOff x="179685" y="144463"/>
            <a:chExt cx="8784803" cy="1185863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xmlns="" id="{2F73D7FF-F308-4A9A-9A3B-36A26BFE6D91}"/>
                </a:ext>
              </a:extLst>
            </p:cNvPr>
            <p:cNvSpPr/>
            <p:nvPr/>
          </p:nvSpPr>
          <p:spPr>
            <a:xfrm>
              <a:off x="636985" y="144463"/>
              <a:ext cx="7756922" cy="1185862"/>
            </a:xfrm>
            <a:prstGeom prst="roundRect">
              <a:avLst/>
            </a:prstGeom>
            <a:solidFill>
              <a:srgbClr val="00206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pPr marL="174625" indent="-174625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3000" b="1" dirty="0">
                  <a:ln w="3810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itchFamily="34" charset="0"/>
                </a:rPr>
                <a:t>USIA PELAKU LAKA </a:t>
              </a:r>
              <a:r>
                <a:rPr lang="sv-SE" sz="3000" b="1" dirty="0" smtClean="0">
                  <a:ln w="3810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itchFamily="34" charset="0"/>
                </a:rPr>
                <a:t>LANTAS</a:t>
              </a:r>
              <a:endParaRPr lang="sv-SE" sz="3000" b="1" dirty="0">
                <a:ln w="381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endParaRPr>
            </a:p>
          </p:txBody>
        </p:sp>
        <p:grpSp>
          <p:nvGrpSpPr>
            <p:cNvPr id="28" name="Group 32">
              <a:extLst>
                <a:ext uri="{FF2B5EF4-FFF2-40B4-BE49-F238E27FC236}">
                  <a16:creationId xmlns:a16="http://schemas.microsoft.com/office/drawing/2014/main" xmlns="" id="{32FCAF68-B897-42DD-9967-89CF12709B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685" y="166689"/>
              <a:ext cx="1223963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33" name="Rectangle: Rounded Corners 76">
                <a:extLst>
                  <a:ext uri="{FF2B5EF4-FFF2-40B4-BE49-F238E27FC236}">
                    <a16:creationId xmlns:a16="http://schemas.microsoft.com/office/drawing/2014/main" xmlns="" id="{752C84C3-F4E0-4888-B208-0475B3658592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  <p:sp>
            <p:nvSpPr>
              <p:cNvPr id="34" name="Rectangle: Rounded Corners 77">
                <a:extLst>
                  <a:ext uri="{FF2B5EF4-FFF2-40B4-BE49-F238E27FC236}">
                    <a16:creationId xmlns:a16="http://schemas.microsoft.com/office/drawing/2014/main" xmlns="" id="{8F06CB17-4AA2-4E8F-840D-784B13A3BF90}"/>
                  </a:ext>
                </a:extLst>
              </p:cNvPr>
              <p:cNvSpPr/>
              <p:nvPr/>
            </p:nvSpPr>
            <p:spPr>
              <a:xfrm rot="18900000">
                <a:off x="1759460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  <p:sp>
            <p:nvSpPr>
              <p:cNvPr id="35" name="Rectangle: Rounded Corners 75">
                <a:extLst>
                  <a:ext uri="{FF2B5EF4-FFF2-40B4-BE49-F238E27FC236}">
                    <a16:creationId xmlns:a16="http://schemas.microsoft.com/office/drawing/2014/main" xmlns="" id="{4804B9C7-3808-400D-B0F1-5E7BD89245A0}"/>
                  </a:ext>
                </a:extLst>
              </p:cNvPr>
              <p:cNvSpPr/>
              <p:nvPr/>
            </p:nvSpPr>
            <p:spPr>
              <a:xfrm rot="2700000">
                <a:off x="1160539" y="2053054"/>
                <a:ext cx="815037" cy="81597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</p:grpSp>
        <p:grpSp>
          <p:nvGrpSpPr>
            <p:cNvPr id="29" name="Group 40">
              <a:extLst>
                <a:ext uri="{FF2B5EF4-FFF2-40B4-BE49-F238E27FC236}">
                  <a16:creationId xmlns:a16="http://schemas.microsoft.com/office/drawing/2014/main" xmlns="" id="{5F31A00D-E91C-47CE-ABE5-3D06E2215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8144" y="144464"/>
              <a:ext cx="1226344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30" name="Rectangle: Rounded Corners 76">
                <a:extLst>
                  <a:ext uri="{FF2B5EF4-FFF2-40B4-BE49-F238E27FC236}">
                    <a16:creationId xmlns:a16="http://schemas.microsoft.com/office/drawing/2014/main" xmlns="" id="{F6BFC9BF-29BB-43B9-BE68-138790E90691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6211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  <p:sp>
            <p:nvSpPr>
              <p:cNvPr id="31" name="Rectangle: Rounded Corners 77">
                <a:extLst>
                  <a:ext uri="{FF2B5EF4-FFF2-40B4-BE49-F238E27FC236}">
                    <a16:creationId xmlns:a16="http://schemas.microsoft.com/office/drawing/2014/main" xmlns="" id="{4B49C8F7-1CB9-4FD7-8E6F-E754171D2E59}"/>
                  </a:ext>
                </a:extLst>
              </p:cNvPr>
              <p:cNvSpPr/>
              <p:nvPr/>
            </p:nvSpPr>
            <p:spPr>
              <a:xfrm rot="18900000">
                <a:off x="1759088" y="2232543"/>
                <a:ext cx="456212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  <p:sp>
            <p:nvSpPr>
              <p:cNvPr id="32" name="Rectangle: Rounded Corners 75">
                <a:extLst>
                  <a:ext uri="{FF2B5EF4-FFF2-40B4-BE49-F238E27FC236}">
                    <a16:creationId xmlns:a16="http://schemas.microsoft.com/office/drawing/2014/main" xmlns="" id="{F2181F83-297C-48CA-88E0-FF774783752C}"/>
                  </a:ext>
                </a:extLst>
              </p:cNvPr>
              <p:cNvSpPr/>
              <p:nvPr/>
            </p:nvSpPr>
            <p:spPr>
              <a:xfrm rot="2700000">
                <a:off x="1160539" y="2053846"/>
                <a:ext cx="815037" cy="814394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</p:grpSp>
      </p:grpSp>
      <p:sp>
        <p:nvSpPr>
          <p:cNvPr id="38" name="Rectangle 37"/>
          <p:cNvSpPr/>
          <p:nvPr/>
        </p:nvSpPr>
        <p:spPr>
          <a:xfrm>
            <a:off x="8627398" y="6364088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716379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0" y="-1"/>
            <a:ext cx="9129645" cy="1196751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446088" indent="-446088"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d-ID" sz="5400" b="1" dirty="0">
              <a:ln>
                <a:solidFill>
                  <a:schemeClr val="bg1">
                    <a:lumMod val="85000"/>
                  </a:schemeClr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475656" y="1988904"/>
            <a:ext cx="4356720" cy="3168416"/>
            <a:chOff x="1475656" y="1988904"/>
            <a:chExt cx="4356720" cy="3168416"/>
          </a:xfrm>
        </p:grpSpPr>
        <p:cxnSp>
          <p:nvCxnSpPr>
            <p:cNvPr id="10" name="Straight Connector 9"/>
            <p:cNvCxnSpPr>
              <a:stCxn id="5" idx="6"/>
              <a:endCxn id="3" idx="2"/>
            </p:cNvCxnSpPr>
            <p:nvPr/>
          </p:nvCxnSpPr>
          <p:spPr>
            <a:xfrm flipV="1">
              <a:off x="1475656" y="1988904"/>
              <a:ext cx="504056" cy="15672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5" idx="6"/>
              <a:endCxn id="42" idx="2"/>
            </p:cNvCxnSpPr>
            <p:nvPr/>
          </p:nvCxnSpPr>
          <p:spPr>
            <a:xfrm flipV="1">
              <a:off x="1475656" y="3501072"/>
              <a:ext cx="504056" cy="551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475656" y="3576352"/>
              <a:ext cx="432048" cy="158096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1727684" y="2772548"/>
              <a:ext cx="378042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1691494" y="4309969"/>
              <a:ext cx="3780420" cy="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5508104" y="2344280"/>
              <a:ext cx="0" cy="196568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endCxn id="46" idx="2"/>
            </p:cNvCxnSpPr>
            <p:nvPr/>
          </p:nvCxnSpPr>
          <p:spPr>
            <a:xfrm flipV="1">
              <a:off x="5508104" y="2344088"/>
              <a:ext cx="180392" cy="1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5508104" y="3717032"/>
              <a:ext cx="324272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nip Single Corner Rectangle 2"/>
          <p:cNvSpPr/>
          <p:nvPr/>
        </p:nvSpPr>
        <p:spPr>
          <a:xfrm>
            <a:off x="1979712" y="1412904"/>
            <a:ext cx="3348000" cy="1152000"/>
          </a:xfrm>
          <a:prstGeom prst="snip1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BUS : 251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Snip Single Corner Rectangle 38"/>
          <p:cNvSpPr/>
          <p:nvPr/>
        </p:nvSpPr>
        <p:spPr>
          <a:xfrm>
            <a:off x="5759394" y="3357248"/>
            <a:ext cx="3348000" cy="1152000"/>
          </a:xfrm>
          <a:prstGeom prst="snip1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MOBIL PENUMPANG PRIBADI : 2.593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Snip Single Corner Rectangle 41"/>
          <p:cNvSpPr/>
          <p:nvPr/>
        </p:nvSpPr>
        <p:spPr>
          <a:xfrm>
            <a:off x="1979712" y="2925072"/>
            <a:ext cx="3348000" cy="1152000"/>
          </a:xfrm>
          <a:prstGeom prst="snip1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RANSUS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 170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Snip Single Corner Rectangle 45"/>
          <p:cNvSpPr/>
          <p:nvPr/>
        </p:nvSpPr>
        <p:spPr>
          <a:xfrm>
            <a:off x="5688496" y="1768088"/>
            <a:ext cx="3348000" cy="1152000"/>
          </a:xfrm>
          <a:prstGeom prst="snip1Rect">
            <a:avLst/>
          </a:prstGeom>
          <a:solidFill>
            <a:srgbClr val="00B0F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MOBIL BARANG/PICK UP : 2.827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Snip Single Corner Rectangle 51"/>
          <p:cNvSpPr/>
          <p:nvPr/>
        </p:nvSpPr>
        <p:spPr>
          <a:xfrm>
            <a:off x="1907704" y="4509248"/>
            <a:ext cx="3348000" cy="1152000"/>
          </a:xfrm>
          <a:prstGeom prst="snip1Rect">
            <a:avLst/>
          </a:prstGeom>
          <a:solidFill>
            <a:srgbClr val="92D05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SEPEDA MOTOR: 22.619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35496" y="2459247"/>
            <a:ext cx="1440160" cy="219388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JENIS</a:t>
            </a:r>
          </a:p>
          <a:p>
            <a:pPr algn="ctr"/>
            <a:r>
              <a:rPr lang="en-US" sz="2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RAN</a:t>
            </a:r>
            <a:endParaRPr lang="en-US" sz="2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174741" y="10889"/>
            <a:ext cx="8784803" cy="1185863"/>
            <a:chOff x="179685" y="144463"/>
            <a:chExt cx="8784803" cy="1185863"/>
          </a:xfrm>
        </p:grpSpPr>
        <p:sp>
          <p:nvSpPr>
            <p:cNvPr id="32" name="Rounded Rectangle 31">
              <a:extLst>
                <a:ext uri="{FF2B5EF4-FFF2-40B4-BE49-F238E27FC236}">
                  <a16:creationId xmlns:a16="http://schemas.microsoft.com/office/drawing/2014/main" xmlns="" id="{2F73D7FF-F308-4A9A-9A3B-36A26BFE6D91}"/>
                </a:ext>
              </a:extLst>
            </p:cNvPr>
            <p:cNvSpPr/>
            <p:nvPr/>
          </p:nvSpPr>
          <p:spPr>
            <a:xfrm>
              <a:off x="636985" y="144463"/>
              <a:ext cx="7756922" cy="1185862"/>
            </a:xfrm>
            <a:prstGeom prst="roundRect">
              <a:avLst/>
            </a:prstGeom>
            <a:solidFill>
              <a:srgbClr val="002060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scene3d>
                <a:camera prst="orthographicFront"/>
                <a:lightRig rig="threePt" dir="t"/>
              </a:scene3d>
              <a:sp3d extrusionH="57150">
                <a:bevelT w="69850" h="69850" prst="divot"/>
              </a:sp3d>
            </a:bodyPr>
            <a:lstStyle/>
            <a:p>
              <a:pPr marL="174625" indent="-174625"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sv-SE" sz="3000" b="1" dirty="0">
                  <a:ln w="3810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itchFamily="34" charset="0"/>
                </a:rPr>
                <a:t>JENIS KENDARAAN YANG </a:t>
              </a:r>
              <a:r>
                <a:rPr lang="sv-SE" sz="3000" b="1" dirty="0" smtClean="0">
                  <a:ln w="38100">
                    <a:solidFill>
                      <a:srgbClr val="FFFF00"/>
                    </a:solidFill>
                  </a:ln>
                  <a:solidFill>
                    <a:srgbClr val="FFFF00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</a:effectLst>
                  <a:latin typeface="Arial Black" pitchFamily="34" charset="0"/>
                </a:rPr>
                <a:t>TERLIBAT</a:t>
              </a:r>
              <a:endParaRPr lang="sv-SE" sz="3000" b="1" dirty="0">
                <a:ln w="38100"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itchFamily="34" charset="0"/>
              </a:endParaRP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xmlns="" id="{32FCAF68-B897-42DD-9967-89CF12709B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9685" y="166689"/>
              <a:ext cx="1223963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41" name="Rectangle: Rounded Corners 76">
                <a:extLst>
                  <a:ext uri="{FF2B5EF4-FFF2-40B4-BE49-F238E27FC236}">
                    <a16:creationId xmlns:a16="http://schemas.microsoft.com/office/drawing/2014/main" xmlns="" id="{752C84C3-F4E0-4888-B208-0475B3658592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  <p:sp>
            <p:nvSpPr>
              <p:cNvPr id="43" name="Rectangle: Rounded Corners 77">
                <a:extLst>
                  <a:ext uri="{FF2B5EF4-FFF2-40B4-BE49-F238E27FC236}">
                    <a16:creationId xmlns:a16="http://schemas.microsoft.com/office/drawing/2014/main" xmlns="" id="{8F06CB17-4AA2-4E8F-840D-784B13A3BF90}"/>
                  </a:ext>
                </a:extLst>
              </p:cNvPr>
              <p:cNvSpPr/>
              <p:nvPr/>
            </p:nvSpPr>
            <p:spPr>
              <a:xfrm rot="18900000">
                <a:off x="1759460" y="2232543"/>
                <a:ext cx="455840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  <p:sp>
            <p:nvSpPr>
              <p:cNvPr id="45" name="Rectangle: Rounded Corners 75">
                <a:extLst>
                  <a:ext uri="{FF2B5EF4-FFF2-40B4-BE49-F238E27FC236}">
                    <a16:creationId xmlns:a16="http://schemas.microsoft.com/office/drawing/2014/main" xmlns="" id="{4804B9C7-3808-400D-B0F1-5E7BD89245A0}"/>
                  </a:ext>
                </a:extLst>
              </p:cNvPr>
              <p:cNvSpPr/>
              <p:nvPr/>
            </p:nvSpPr>
            <p:spPr>
              <a:xfrm rot="2700000">
                <a:off x="1160539" y="2053054"/>
                <a:ext cx="815037" cy="815978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</p:grpSp>
        <p:grpSp>
          <p:nvGrpSpPr>
            <p:cNvPr id="34" name="Group 40">
              <a:extLst>
                <a:ext uri="{FF2B5EF4-FFF2-40B4-BE49-F238E27FC236}">
                  <a16:creationId xmlns:a16="http://schemas.microsoft.com/office/drawing/2014/main" xmlns="" id="{5F31A00D-E91C-47CE-ABE5-3D06E22156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38144" y="144464"/>
              <a:ext cx="1226344" cy="1163637"/>
              <a:chOff x="920816" y="2053524"/>
              <a:chExt cx="1294484" cy="815037"/>
            </a:xfrm>
            <a:effectLst>
              <a:outerShdw blurRad="50800" dist="50800" dir="5400000" algn="ctr" rotWithShape="0">
                <a:srgbClr val="FFFF00"/>
              </a:outerShdw>
            </a:effectLst>
          </p:grpSpPr>
          <p:sp>
            <p:nvSpPr>
              <p:cNvPr id="35" name="Rectangle: Rounded Corners 76">
                <a:extLst>
                  <a:ext uri="{FF2B5EF4-FFF2-40B4-BE49-F238E27FC236}">
                    <a16:creationId xmlns:a16="http://schemas.microsoft.com/office/drawing/2014/main" xmlns="" id="{F6BFC9BF-29BB-43B9-BE68-138790E90691}"/>
                  </a:ext>
                </a:extLst>
              </p:cNvPr>
              <p:cNvSpPr/>
              <p:nvPr/>
            </p:nvSpPr>
            <p:spPr>
              <a:xfrm rot="18900000">
                <a:off x="920816" y="2232543"/>
                <a:ext cx="456211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  <p:sp>
            <p:nvSpPr>
              <p:cNvPr id="36" name="Rectangle: Rounded Corners 77">
                <a:extLst>
                  <a:ext uri="{FF2B5EF4-FFF2-40B4-BE49-F238E27FC236}">
                    <a16:creationId xmlns:a16="http://schemas.microsoft.com/office/drawing/2014/main" xmlns="" id="{4B49C8F7-1CB9-4FD7-8E6F-E754171D2E59}"/>
                  </a:ext>
                </a:extLst>
              </p:cNvPr>
              <p:cNvSpPr/>
              <p:nvPr/>
            </p:nvSpPr>
            <p:spPr>
              <a:xfrm rot="18900000">
                <a:off x="1759088" y="2232543"/>
                <a:ext cx="456212" cy="456999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BFBEBE"/>
                  </a:gs>
                  <a:gs pos="100000">
                    <a:schemeClr val="bg1">
                      <a:lumMod val="95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/>
              </a:p>
            </p:txBody>
          </p:sp>
          <p:sp>
            <p:nvSpPr>
              <p:cNvPr id="40" name="Rectangle: Rounded Corners 75">
                <a:extLst>
                  <a:ext uri="{FF2B5EF4-FFF2-40B4-BE49-F238E27FC236}">
                    <a16:creationId xmlns:a16="http://schemas.microsoft.com/office/drawing/2014/main" xmlns="" id="{F2181F83-297C-48CA-88E0-FF774783752C}"/>
                  </a:ext>
                </a:extLst>
              </p:cNvPr>
              <p:cNvSpPr/>
              <p:nvPr/>
            </p:nvSpPr>
            <p:spPr>
              <a:xfrm rot="2700000">
                <a:off x="1160539" y="2053846"/>
                <a:ext cx="815037" cy="814394"/>
              </a:xfrm>
              <a:prstGeom prst="roundRect">
                <a:avLst>
                  <a:gd name="adj" fmla="val 9141"/>
                </a:avLst>
              </a:prstGeom>
              <a:gradFill flip="none" rotWithShape="1">
                <a:gsLst>
                  <a:gs pos="0">
                    <a:srgbClr val="0C344C"/>
                  </a:gs>
                  <a:gs pos="100000">
                    <a:srgbClr val="D80F7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100" dirty="0"/>
              </a:p>
            </p:txBody>
          </p:sp>
        </p:grpSp>
      </p:grpSp>
      <p:sp>
        <p:nvSpPr>
          <p:cNvPr id="48" name="Rectangle 47"/>
          <p:cNvSpPr/>
          <p:nvPr/>
        </p:nvSpPr>
        <p:spPr>
          <a:xfrm>
            <a:off x="8627398" y="6364088"/>
            <a:ext cx="432048" cy="449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506750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3541</TotalTime>
  <Words>1834</Words>
  <Application>Microsoft Office PowerPoint</Application>
  <PresentationFormat>On-screen Show (4:3)</PresentationFormat>
  <Paragraphs>385</Paragraphs>
  <Slides>21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RAKERNIS SUBDITBINGAKKUM DITLANTAS POLDA JATIM</dc:title>
  <dc:creator>Administrator</dc:creator>
  <cp:lastModifiedBy>SYAMSUL</cp:lastModifiedBy>
  <cp:revision>691</cp:revision>
  <cp:lastPrinted>2019-09-17T07:53:33Z</cp:lastPrinted>
  <dcterms:created xsi:type="dcterms:W3CDTF">2017-07-20T04:28:38Z</dcterms:created>
  <dcterms:modified xsi:type="dcterms:W3CDTF">2019-09-17T11:26:45Z</dcterms:modified>
</cp:coreProperties>
</file>