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3"/>
  </p:notesMasterIdLst>
  <p:sldIdLst>
    <p:sldId id="285" r:id="rId2"/>
    <p:sldId id="354" r:id="rId3"/>
    <p:sldId id="355" r:id="rId4"/>
    <p:sldId id="282" r:id="rId5"/>
    <p:sldId id="356" r:id="rId6"/>
    <p:sldId id="293" r:id="rId7"/>
    <p:sldId id="257" r:id="rId8"/>
    <p:sldId id="292" r:id="rId9"/>
    <p:sldId id="294" r:id="rId10"/>
    <p:sldId id="368" r:id="rId11"/>
    <p:sldId id="283" r:id="rId12"/>
    <p:sldId id="264" r:id="rId13"/>
    <p:sldId id="280" r:id="rId14"/>
    <p:sldId id="281" r:id="rId15"/>
    <p:sldId id="259" r:id="rId16"/>
    <p:sldId id="357" r:id="rId17"/>
    <p:sldId id="369" r:id="rId18"/>
    <p:sldId id="370" r:id="rId19"/>
    <p:sldId id="284" r:id="rId20"/>
    <p:sldId id="265" r:id="rId21"/>
    <p:sldId id="260" r:id="rId22"/>
    <p:sldId id="277" r:id="rId23"/>
    <p:sldId id="275" r:id="rId24"/>
    <p:sldId id="276" r:id="rId25"/>
    <p:sldId id="358" r:id="rId26"/>
    <p:sldId id="359" r:id="rId27"/>
    <p:sldId id="286" r:id="rId28"/>
    <p:sldId id="266" r:id="rId29"/>
    <p:sldId id="261" r:id="rId30"/>
    <p:sldId id="267" r:id="rId31"/>
    <p:sldId id="270" r:id="rId32"/>
    <p:sldId id="362" r:id="rId33"/>
    <p:sldId id="363" r:id="rId34"/>
    <p:sldId id="364" r:id="rId35"/>
    <p:sldId id="361" r:id="rId36"/>
    <p:sldId id="365" r:id="rId37"/>
    <p:sldId id="360" r:id="rId38"/>
    <p:sldId id="329" r:id="rId39"/>
    <p:sldId id="367" r:id="rId40"/>
    <p:sldId id="290" r:id="rId41"/>
    <p:sldId id="366" r:id="rId4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2909" autoAdjust="0"/>
  </p:normalViewPr>
  <p:slideViewPr>
    <p:cSldViewPr snapToGrid="0">
      <p:cViewPr varScale="1">
        <p:scale>
          <a:sx n="69" d="100"/>
          <a:sy n="69" d="100"/>
        </p:scale>
        <p:origin x="7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6" y="0"/>
            <a:ext cx="3077739" cy="471054"/>
          </a:xfrm>
          <a:prstGeom prst="rect">
            <a:avLst/>
          </a:prstGeom>
        </p:spPr>
        <p:txBody>
          <a:bodyPr vert="horz" lIns="94229" tIns="47114" rIns="94229" bIns="47114" rtlCol="0"/>
          <a:lstStyle>
            <a:lvl1pPr algn="r">
              <a:defRPr sz="1200"/>
            </a:lvl1pPr>
          </a:lstStyle>
          <a:p>
            <a:fld id="{56BC5783-0FBC-4059-9DAD-23217219680E}" type="datetimeFigureOut">
              <a:rPr lang="en-US" smtClean="0"/>
              <a:t>9/19/2019</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5"/>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917423"/>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6" y="8917423"/>
            <a:ext cx="3077739" cy="471053"/>
          </a:xfrm>
          <a:prstGeom prst="rect">
            <a:avLst/>
          </a:prstGeom>
        </p:spPr>
        <p:txBody>
          <a:bodyPr vert="horz" lIns="94229" tIns="47114" rIns="94229" bIns="47114" rtlCol="0" anchor="b"/>
          <a:lstStyle>
            <a:lvl1pPr algn="r">
              <a:defRPr sz="1200"/>
            </a:lvl1pPr>
          </a:lstStyle>
          <a:p>
            <a:fld id="{3AB16F87-6151-4EA0-A0C8-0C9C6C6047D1}" type="slidenum">
              <a:rPr lang="en-US" smtClean="0"/>
              <a:t>‹#›</a:t>
            </a:fld>
            <a:endParaRPr lang="en-US"/>
          </a:p>
        </p:txBody>
      </p:sp>
    </p:spTree>
    <p:extLst>
      <p:ext uri="{BB962C8B-B14F-4D97-AF65-F5344CB8AC3E}">
        <p14:creationId xmlns:p14="http://schemas.microsoft.com/office/powerpoint/2010/main" val="421109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778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icrosoft YaHei" panose="020B0503020204020204" pitchFamily="34" charset="-122"/>
              </a:defRPr>
            </a:lvl1pPr>
            <a:lvl2pPr marL="765610" indent="-294465">
              <a:defRPr>
                <a:solidFill>
                  <a:schemeClr val="tx1"/>
                </a:solidFill>
                <a:latin typeface="Arial" panose="020B0604020202020204" pitchFamily="34" charset="0"/>
                <a:ea typeface="Microsoft YaHei" panose="020B0503020204020204" pitchFamily="34" charset="-122"/>
              </a:defRPr>
            </a:lvl2pPr>
            <a:lvl3pPr marL="1177862" indent="-235572">
              <a:defRPr>
                <a:solidFill>
                  <a:schemeClr val="tx1"/>
                </a:solidFill>
                <a:latin typeface="Arial" panose="020B0604020202020204" pitchFamily="34" charset="0"/>
                <a:ea typeface="Microsoft YaHei" panose="020B0503020204020204" pitchFamily="34" charset="-122"/>
              </a:defRPr>
            </a:lvl3pPr>
            <a:lvl4pPr marL="1649006" indent="-235572">
              <a:defRPr>
                <a:solidFill>
                  <a:schemeClr val="tx1"/>
                </a:solidFill>
                <a:latin typeface="Arial" panose="020B0604020202020204" pitchFamily="34" charset="0"/>
                <a:ea typeface="Microsoft YaHei" panose="020B0503020204020204" pitchFamily="34" charset="-122"/>
              </a:defRPr>
            </a:lvl4pPr>
            <a:lvl5pPr marL="2120151" indent="-235572">
              <a:defRPr>
                <a:solidFill>
                  <a:schemeClr val="tx1"/>
                </a:solidFill>
                <a:latin typeface="Arial" panose="020B0604020202020204" pitchFamily="34" charset="0"/>
                <a:ea typeface="Microsoft YaHei" panose="020B0503020204020204" pitchFamily="34" charset="-122"/>
              </a:defRPr>
            </a:lvl5pPr>
            <a:lvl6pPr marL="2591295" indent="-23557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3062440" indent="-23557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533585" indent="-23557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4004729" indent="-235572"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fontAlgn="base">
              <a:spcBef>
                <a:spcPct val="0"/>
              </a:spcBef>
              <a:spcAft>
                <a:spcPct val="0"/>
              </a:spcAft>
            </a:pPr>
            <a:fld id="{FF5C5D11-6E9C-4E55-8A29-90340DE411D3}" type="slidenum">
              <a:rPr lang="zh-CN" altLang="en-US" smtClean="0">
                <a:solidFill>
                  <a:srgbClr val="000000"/>
                </a:solidFill>
                <a:latin typeface="等线"/>
                <a:ea typeface="等线"/>
                <a:cs typeface="等线"/>
              </a:rPr>
              <a:pPr fontAlgn="base">
                <a:spcBef>
                  <a:spcPct val="0"/>
                </a:spcBef>
                <a:spcAft>
                  <a:spcPct val="0"/>
                </a:spcAft>
              </a:pPr>
              <a:t>1</a:t>
            </a:fld>
            <a:endParaRPr lang="en-US" altLang="zh-CN">
              <a:solidFill>
                <a:srgbClr val="000000"/>
              </a:solidFill>
              <a:latin typeface="等线"/>
              <a:ea typeface="等线"/>
              <a:cs typeface="等线"/>
            </a:endParaRPr>
          </a:p>
        </p:txBody>
      </p:sp>
    </p:spTree>
    <p:extLst>
      <p:ext uri="{BB962C8B-B14F-4D97-AF65-F5344CB8AC3E}">
        <p14:creationId xmlns:p14="http://schemas.microsoft.com/office/powerpoint/2010/main" val="406942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p:cNvSpPr>
            <a:spLocks noGrp="1"/>
          </p:cNvSpPr>
          <p:nvPr>
            <p:ph type="sldNum" sz="quarter" idx="5"/>
          </p:nvPr>
        </p:nvSpPr>
        <p:spPr/>
        <p:txBody>
          <a:bodyPr/>
          <a:lstStyle/>
          <a:p>
            <a:pPr>
              <a:defRPr/>
            </a:pPr>
            <a:fld id="{81D032EE-9164-4789-886A-2E4B4CD28EB2}" type="slidenum">
              <a:rPr lang="zh-CN" altLang="en-US" smtClean="0">
                <a:solidFill>
                  <a:prstClr val="black"/>
                </a:solidFill>
              </a:rPr>
              <a:pPr>
                <a:defRPr/>
              </a:pPr>
              <a:t>4</a:t>
            </a:fld>
            <a:endParaRPr lang="zh-CN" altLang="en-US">
              <a:solidFill>
                <a:prstClr val="black"/>
              </a:solidFill>
            </a:endParaRPr>
          </a:p>
        </p:txBody>
      </p:sp>
    </p:spTree>
    <p:extLst>
      <p:ext uri="{BB962C8B-B14F-4D97-AF65-F5344CB8AC3E}">
        <p14:creationId xmlns:p14="http://schemas.microsoft.com/office/powerpoint/2010/main" val="340598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p:cNvSpPr>
            <a:spLocks noGrp="1"/>
          </p:cNvSpPr>
          <p:nvPr>
            <p:ph type="sldNum" sz="quarter" idx="5"/>
          </p:nvPr>
        </p:nvSpPr>
        <p:spPr/>
        <p:txBody>
          <a:bodyPr/>
          <a:lstStyle/>
          <a:p>
            <a:pPr>
              <a:defRPr/>
            </a:pPr>
            <a:fld id="{81D032EE-9164-4789-886A-2E4B4CD28EB2}" type="slidenum">
              <a:rPr lang="zh-CN" altLang="en-US" smtClean="0">
                <a:solidFill>
                  <a:prstClr val="black"/>
                </a:solidFill>
              </a:rPr>
              <a:pPr>
                <a:defRPr/>
              </a:pPr>
              <a:t>11</a:t>
            </a:fld>
            <a:endParaRPr lang="zh-CN" altLang="en-US">
              <a:solidFill>
                <a:prstClr val="black"/>
              </a:solidFill>
            </a:endParaRPr>
          </a:p>
        </p:txBody>
      </p:sp>
    </p:spTree>
    <p:extLst>
      <p:ext uri="{BB962C8B-B14F-4D97-AF65-F5344CB8AC3E}">
        <p14:creationId xmlns:p14="http://schemas.microsoft.com/office/powerpoint/2010/main" val="351265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p:cNvSpPr>
            <a:spLocks noGrp="1"/>
          </p:cNvSpPr>
          <p:nvPr>
            <p:ph type="sldNum" sz="quarter" idx="5"/>
          </p:nvPr>
        </p:nvSpPr>
        <p:spPr/>
        <p:txBody>
          <a:bodyPr/>
          <a:lstStyle/>
          <a:p>
            <a:pPr>
              <a:defRPr/>
            </a:pPr>
            <a:fld id="{81D032EE-9164-4789-886A-2E4B4CD28EB2}" type="slidenum">
              <a:rPr lang="zh-CN" altLang="en-US" smtClean="0">
                <a:solidFill>
                  <a:prstClr val="black"/>
                </a:solidFill>
              </a:rPr>
              <a:pPr>
                <a:defRPr/>
              </a:pPr>
              <a:t>19</a:t>
            </a:fld>
            <a:endParaRPr lang="zh-CN" altLang="en-US">
              <a:solidFill>
                <a:prstClr val="black"/>
              </a:solidFill>
            </a:endParaRPr>
          </a:p>
        </p:txBody>
      </p:sp>
    </p:spTree>
    <p:extLst>
      <p:ext uri="{BB962C8B-B14F-4D97-AF65-F5344CB8AC3E}">
        <p14:creationId xmlns:p14="http://schemas.microsoft.com/office/powerpoint/2010/main" val="432410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bwMode="auto">
          <a:xfrm>
            <a:off x="1438275" y="1173163"/>
            <a:ext cx="4225925"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 name="灯片编号占位符 3"/>
          <p:cNvSpPr>
            <a:spLocks noGrp="1"/>
          </p:cNvSpPr>
          <p:nvPr>
            <p:ph type="sldNum" sz="quarter" idx="5"/>
          </p:nvPr>
        </p:nvSpPr>
        <p:spPr/>
        <p:txBody>
          <a:bodyPr/>
          <a:lstStyle/>
          <a:p>
            <a:pPr>
              <a:defRPr/>
            </a:pPr>
            <a:fld id="{81D032EE-9164-4789-886A-2E4B4CD28EB2}" type="slidenum">
              <a:rPr lang="zh-CN" altLang="en-US" smtClean="0">
                <a:solidFill>
                  <a:prstClr val="black"/>
                </a:solidFill>
              </a:rPr>
              <a:pPr>
                <a:defRPr/>
              </a:pPr>
              <a:t>27</a:t>
            </a:fld>
            <a:endParaRPr lang="zh-CN" altLang="en-US">
              <a:solidFill>
                <a:prstClr val="black"/>
              </a:solidFill>
            </a:endParaRPr>
          </a:p>
        </p:txBody>
      </p:sp>
    </p:spTree>
    <p:extLst>
      <p:ext uri="{BB962C8B-B14F-4D97-AF65-F5344CB8AC3E}">
        <p14:creationId xmlns:p14="http://schemas.microsoft.com/office/powerpoint/2010/main" val="2156096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3AB16F87-6151-4EA0-A0C8-0C9C6C6047D1}" type="slidenum">
              <a:rPr lang="en-US" smtClean="0"/>
              <a:t>35</a:t>
            </a:fld>
            <a:endParaRPr lang="en-US"/>
          </a:p>
        </p:txBody>
      </p:sp>
    </p:spTree>
    <p:extLst>
      <p:ext uri="{BB962C8B-B14F-4D97-AF65-F5344CB8AC3E}">
        <p14:creationId xmlns:p14="http://schemas.microsoft.com/office/powerpoint/2010/main" val="1739651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5925" cy="3168650"/>
          </a:xfrm>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3AB16F87-6151-4EA0-A0C8-0C9C6C6047D1}" type="slidenum">
              <a:rPr lang="en-US" smtClean="0"/>
              <a:t>36</a:t>
            </a:fld>
            <a:endParaRPr lang="en-US"/>
          </a:p>
        </p:txBody>
      </p:sp>
    </p:spTree>
    <p:extLst>
      <p:ext uri="{BB962C8B-B14F-4D97-AF65-F5344CB8AC3E}">
        <p14:creationId xmlns:p14="http://schemas.microsoft.com/office/powerpoint/2010/main" val="2104316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46056589-A806-4AFD-85A5-2272DF87191F}" type="slidenum">
              <a:rPr lang="en-US" altLang="en-US" smtClean="0"/>
              <a:pPr>
                <a:spcBef>
                  <a:spcPct val="0"/>
                </a:spcBef>
              </a:pPr>
              <a:t>38</a:t>
            </a:fld>
            <a:endParaRPr lang="en-US"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extLst>
      <p:ext uri="{BB962C8B-B14F-4D97-AF65-F5344CB8AC3E}">
        <p14:creationId xmlns:p14="http://schemas.microsoft.com/office/powerpoint/2010/main" val="3126559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9586-151F-4643-B517-934F7210E9F8}" type="datetimeFigureOut">
              <a:rPr lang="en-US" smtClean="0"/>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7A795-E9FF-41DC-89EB-3ECAB0BDABD4}" type="slidenum">
              <a:rPr lang="en-US" smtClean="0"/>
              <a:t>‹#›</a:t>
            </a:fld>
            <a:endParaRPr lang="en-US"/>
          </a:p>
        </p:txBody>
      </p:sp>
    </p:spTree>
    <p:extLst>
      <p:ext uri="{BB962C8B-B14F-4D97-AF65-F5344CB8AC3E}">
        <p14:creationId xmlns:p14="http://schemas.microsoft.com/office/powerpoint/2010/main" val="275213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9586-151F-4643-B517-934F7210E9F8}" type="datetimeFigureOut">
              <a:rPr lang="en-US" smtClean="0"/>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7A795-E9FF-41DC-89EB-3ECAB0BDABD4}" type="slidenum">
              <a:rPr lang="en-US" smtClean="0"/>
              <a:t>‹#›</a:t>
            </a:fld>
            <a:endParaRPr lang="en-US"/>
          </a:p>
        </p:txBody>
      </p:sp>
    </p:spTree>
    <p:extLst>
      <p:ext uri="{BB962C8B-B14F-4D97-AF65-F5344CB8AC3E}">
        <p14:creationId xmlns:p14="http://schemas.microsoft.com/office/powerpoint/2010/main" val="4108996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9586-151F-4643-B517-934F7210E9F8}" type="datetimeFigureOut">
              <a:rPr lang="en-US" smtClean="0"/>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7A795-E9FF-41DC-89EB-3ECAB0BDABD4}" type="slidenum">
              <a:rPr lang="en-US" smtClean="0"/>
              <a:t>‹#›</a:t>
            </a:fld>
            <a:endParaRPr lang="en-US"/>
          </a:p>
        </p:txBody>
      </p:sp>
    </p:spTree>
    <p:extLst>
      <p:ext uri="{BB962C8B-B14F-4D97-AF65-F5344CB8AC3E}">
        <p14:creationId xmlns:p14="http://schemas.microsoft.com/office/powerpoint/2010/main" val="798404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b="15749"/>
          <a:stretch>
            <a:fillRect/>
          </a:stretch>
        </p:blipFill>
        <p:spPr bwMode="auto">
          <a:xfrm>
            <a:off x="3314700" y="939800"/>
            <a:ext cx="58293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46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9586-151F-4643-B517-934F7210E9F8}" type="datetimeFigureOut">
              <a:rPr lang="en-US" smtClean="0"/>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7A795-E9FF-41DC-89EB-3ECAB0BDABD4}" type="slidenum">
              <a:rPr lang="en-US" smtClean="0"/>
              <a:t>‹#›</a:t>
            </a:fld>
            <a:endParaRPr lang="en-US"/>
          </a:p>
        </p:txBody>
      </p:sp>
    </p:spTree>
    <p:extLst>
      <p:ext uri="{BB962C8B-B14F-4D97-AF65-F5344CB8AC3E}">
        <p14:creationId xmlns:p14="http://schemas.microsoft.com/office/powerpoint/2010/main" val="1740597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9586-151F-4643-B517-934F7210E9F8}" type="datetimeFigureOut">
              <a:rPr lang="en-US" smtClean="0"/>
              <a:t>9/19/2019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B7A795-E9FF-41DC-89EB-3ECAB0BDABD4}" type="slidenum">
              <a:rPr lang="en-US" smtClean="0"/>
              <a:t>‹#›</a:t>
            </a:fld>
            <a:endParaRPr lang="en-US"/>
          </a:p>
        </p:txBody>
      </p:sp>
    </p:spTree>
    <p:extLst>
      <p:ext uri="{BB962C8B-B14F-4D97-AF65-F5344CB8AC3E}">
        <p14:creationId xmlns:p14="http://schemas.microsoft.com/office/powerpoint/2010/main" val="2773039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9586-151F-4643-B517-934F7210E9F8}" type="datetimeFigureOut">
              <a:rPr lang="en-US" smtClean="0"/>
              <a:t>9/19/2019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B7A795-E9FF-41DC-89EB-3ECAB0BDABD4}" type="slidenum">
              <a:rPr lang="en-US" smtClean="0"/>
              <a:t>‹#›</a:t>
            </a:fld>
            <a:endParaRPr lang="en-US"/>
          </a:p>
        </p:txBody>
      </p:sp>
    </p:spTree>
    <p:extLst>
      <p:ext uri="{BB962C8B-B14F-4D97-AF65-F5344CB8AC3E}">
        <p14:creationId xmlns:p14="http://schemas.microsoft.com/office/powerpoint/2010/main" val="3943508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9586-151F-4643-B517-934F7210E9F8}" type="datetimeFigureOut">
              <a:rPr lang="en-US" smtClean="0"/>
              <a:t>9/19/2019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B7A795-E9FF-41DC-89EB-3ECAB0BDABD4}" type="slidenum">
              <a:rPr lang="en-US" smtClean="0"/>
              <a:t>‹#›</a:t>
            </a:fld>
            <a:endParaRPr lang="en-US"/>
          </a:p>
        </p:txBody>
      </p:sp>
    </p:spTree>
    <p:extLst>
      <p:ext uri="{BB962C8B-B14F-4D97-AF65-F5344CB8AC3E}">
        <p14:creationId xmlns:p14="http://schemas.microsoft.com/office/powerpoint/2010/main" val="901421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9586-151F-4643-B517-934F7210E9F8}" type="datetimeFigureOut">
              <a:rPr lang="en-US" smtClean="0"/>
              <a:t>9/19/2019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B7A795-E9FF-41DC-89EB-3ECAB0BDABD4}" type="slidenum">
              <a:rPr lang="en-US" smtClean="0"/>
              <a:t>‹#›</a:t>
            </a:fld>
            <a:endParaRPr lang="en-US"/>
          </a:p>
        </p:txBody>
      </p:sp>
    </p:spTree>
    <p:extLst>
      <p:ext uri="{BB962C8B-B14F-4D97-AF65-F5344CB8AC3E}">
        <p14:creationId xmlns:p14="http://schemas.microsoft.com/office/powerpoint/2010/main" val="2457352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509586-151F-4643-B517-934F7210E9F8}" type="datetimeFigureOut">
              <a:rPr lang="en-US" smtClean="0"/>
              <a:t>9/19/2019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B7A795-E9FF-41DC-89EB-3ECAB0BDABD4}" type="slidenum">
              <a:rPr lang="en-US" smtClean="0"/>
              <a:t>‹#›</a:t>
            </a:fld>
            <a:endParaRPr lang="en-US"/>
          </a:p>
        </p:txBody>
      </p:sp>
    </p:spTree>
    <p:extLst>
      <p:ext uri="{BB962C8B-B14F-4D97-AF65-F5344CB8AC3E}">
        <p14:creationId xmlns:p14="http://schemas.microsoft.com/office/powerpoint/2010/main" val="2607546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509586-151F-4643-B517-934F7210E9F8}" type="datetimeFigureOut">
              <a:rPr lang="en-US" smtClean="0"/>
              <a:t>9/19/2019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B7A795-E9FF-41DC-89EB-3ECAB0BDABD4}" type="slidenum">
              <a:rPr lang="en-US" smtClean="0"/>
              <a:t>‹#›</a:t>
            </a:fld>
            <a:endParaRPr lang="en-US"/>
          </a:p>
        </p:txBody>
      </p:sp>
    </p:spTree>
    <p:extLst>
      <p:ext uri="{BB962C8B-B14F-4D97-AF65-F5344CB8AC3E}">
        <p14:creationId xmlns:p14="http://schemas.microsoft.com/office/powerpoint/2010/main" val="1724707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509586-151F-4643-B517-934F7210E9F8}" type="datetimeFigureOut">
              <a:rPr lang="en-US" smtClean="0"/>
              <a:t>9/19/2019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B7A795-E9FF-41DC-89EB-3ECAB0BDABD4}" type="slidenum">
              <a:rPr lang="en-US" smtClean="0"/>
              <a:t>‹#›</a:t>
            </a:fld>
            <a:endParaRPr lang="en-US"/>
          </a:p>
        </p:txBody>
      </p:sp>
    </p:spTree>
    <p:extLst>
      <p:ext uri="{BB962C8B-B14F-4D97-AF65-F5344CB8AC3E}">
        <p14:creationId xmlns:p14="http://schemas.microsoft.com/office/powerpoint/2010/main" val="2534875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509586-151F-4643-B517-934F7210E9F8}" type="datetimeFigureOut">
              <a:rPr lang="en-US" smtClean="0"/>
              <a:t>9/19/2019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7A795-E9FF-41DC-89EB-3ECAB0BDABD4}" type="slidenum">
              <a:rPr lang="en-US" smtClean="0"/>
              <a:t>‹#›</a:t>
            </a:fld>
            <a:endParaRPr lang="en-US"/>
          </a:p>
        </p:txBody>
      </p:sp>
    </p:spTree>
    <p:extLst>
      <p:ext uri="{BB962C8B-B14F-4D97-AF65-F5344CB8AC3E}">
        <p14:creationId xmlns:p14="http://schemas.microsoft.com/office/powerpoint/2010/main" val="12970002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1A64E4-DB22-4523-91C8-C2E1B4529E55}"/>
              </a:ext>
            </a:extLst>
          </p:cNvPr>
          <p:cNvSpPr/>
          <p:nvPr/>
        </p:nvSpPr>
        <p:spPr>
          <a:xfrm>
            <a:off x="354169" y="1377065"/>
            <a:ext cx="8789831" cy="26789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Rectangle 6">
            <a:extLst>
              <a:ext uri="{FF2B5EF4-FFF2-40B4-BE49-F238E27FC236}">
                <a16:creationId xmlns:a16="http://schemas.microsoft.com/office/drawing/2014/main" id="{48E12E46-B5C4-4A47-BE7D-1B070930620C}"/>
              </a:ext>
            </a:extLst>
          </p:cNvPr>
          <p:cNvSpPr/>
          <p:nvPr/>
        </p:nvSpPr>
        <p:spPr>
          <a:xfrm>
            <a:off x="231819" y="1225747"/>
            <a:ext cx="8789831" cy="3428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pic>
        <p:nvPicPr>
          <p:cNvPr id="2" name="Picture 1"/>
          <p:cNvPicPr>
            <a:picLocks noChangeAspect="1"/>
          </p:cNvPicPr>
          <p:nvPr/>
        </p:nvPicPr>
        <p:blipFill>
          <a:blip r:embed="rId3"/>
          <a:stretch>
            <a:fillRect/>
          </a:stretch>
        </p:blipFill>
        <p:spPr>
          <a:xfrm>
            <a:off x="248799" y="1059127"/>
            <a:ext cx="1264052" cy="1825853"/>
          </a:xfrm>
          <a:prstGeom prst="rect">
            <a:avLst/>
          </a:prstGeom>
        </p:spPr>
      </p:pic>
      <p:sp>
        <p:nvSpPr>
          <p:cNvPr id="12" name="文本框 6">
            <a:extLst>
              <a:ext uri="{FF2B5EF4-FFF2-40B4-BE49-F238E27FC236}">
                <a16:creationId xmlns:a16="http://schemas.microsoft.com/office/drawing/2014/main" id="{3517C2E2-47D3-4B88-8D3F-37A4BE720D55}"/>
              </a:ext>
            </a:extLst>
          </p:cNvPr>
          <p:cNvSpPr txBox="1"/>
          <p:nvPr/>
        </p:nvSpPr>
        <p:spPr>
          <a:xfrm>
            <a:off x="1245156" y="1558500"/>
            <a:ext cx="8044190" cy="923330"/>
          </a:xfrm>
          <a:prstGeom prst="rect">
            <a:avLst/>
          </a:prstGeom>
          <a:noFill/>
        </p:spPr>
        <p:txBody>
          <a:bodyPr wrap="none">
            <a:spAutoFit/>
            <a:scene3d>
              <a:camera prst="orthographicFront"/>
              <a:lightRig rig="threePt" dir="t"/>
            </a:scene3d>
            <a:sp3d contourW="12700"/>
          </a:bodyPr>
          <a:lstStyle/>
          <a:p>
            <a:pPr algn="ctr">
              <a:defRPr/>
            </a:pPr>
            <a:r>
              <a:rPr lang="en-US" altLang="zh-CN" sz="3000" b="1" dirty="0">
                <a:ln w="22225">
                  <a:solidFill>
                    <a:schemeClr val="accent2"/>
                  </a:solidFill>
                  <a:prstDash val="solid"/>
                </a:ln>
                <a:solidFill>
                  <a:schemeClr val="accent2">
                    <a:lumMod val="40000"/>
                    <a:lumOff val="60000"/>
                  </a:schemeClr>
                </a:solidFill>
                <a:latin typeface="+mj-ea"/>
                <a:ea typeface="+mj-ea"/>
              </a:rPr>
              <a:t>PROGRAM HIBAH JALAN DAERAH (PHJD)</a:t>
            </a:r>
          </a:p>
          <a:p>
            <a:pPr algn="ctr">
              <a:defRPr/>
            </a:pPr>
            <a:r>
              <a:rPr lang="en-US" sz="2400" b="1" dirty="0">
                <a:ln w="22225">
                  <a:solidFill>
                    <a:schemeClr val="accent2"/>
                  </a:solidFill>
                  <a:prstDash val="solid"/>
                </a:ln>
                <a:solidFill>
                  <a:schemeClr val="accent2">
                    <a:lumMod val="40000"/>
                    <a:lumOff val="60000"/>
                  </a:schemeClr>
                </a:solidFill>
              </a:rPr>
              <a:t>UPT PENGELOLAAN JALAN DAN JEMBATAN PROBOLINGGO</a:t>
            </a:r>
            <a:endParaRPr lang="en-US" altLang="zh-CN" sz="2400" b="1" dirty="0">
              <a:ln w="22225">
                <a:solidFill>
                  <a:schemeClr val="accent2"/>
                </a:solidFill>
                <a:prstDash val="solid"/>
              </a:ln>
              <a:solidFill>
                <a:schemeClr val="accent2">
                  <a:lumMod val="40000"/>
                  <a:lumOff val="60000"/>
                </a:schemeClr>
              </a:solidFill>
              <a:latin typeface="+mj-ea"/>
              <a:ea typeface="+mj-ea"/>
            </a:endParaRPr>
          </a:p>
        </p:txBody>
      </p:sp>
      <p:pic>
        <p:nvPicPr>
          <p:cNvPr id="8" name="Picture 7">
            <a:extLst>
              <a:ext uri="{FF2B5EF4-FFF2-40B4-BE49-F238E27FC236}">
                <a16:creationId xmlns:a16="http://schemas.microsoft.com/office/drawing/2014/main" id="{EDA394C2-1D54-417B-807D-8F0554062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8144" y="2450416"/>
            <a:ext cx="5953506" cy="3550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FDF8B062-4337-4E08-AD46-0D4DB84A4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344" y="4199987"/>
            <a:ext cx="2610598" cy="1947071"/>
          </a:xfrm>
          <a:prstGeom prst="rect">
            <a:avLst/>
          </a:prstGeom>
          <a:solidFill>
            <a:srgbClr val="FFFFFF">
              <a:shade val="85000"/>
            </a:srgbClr>
          </a:solidFill>
          <a:ln w="88900" cap="sq">
            <a:noFill/>
            <a:miter lim="800000"/>
          </a:ln>
          <a:effectLst>
            <a:outerShdw blurRad="190500" dist="228600" dir="2700000" algn="ctr">
              <a:srgbClr val="000000">
                <a:alpha val="30000"/>
              </a:srgbClr>
            </a:outerShdw>
            <a:reflection blurRad="6350" stA="50000" endA="300" endPos="55500" dist="101600" dir="5400000" sy="-100000" algn="bl" rotWithShape="0"/>
          </a:effectLst>
          <a:scene3d>
            <a:camera prst="orthographicFront">
              <a:rot lat="0" lon="0" rev="0"/>
            </a:camera>
            <a:lightRig rig="glow" dir="t">
              <a:rot lat="0" lon="0" rev="4800000"/>
            </a:lightRig>
          </a:scene3d>
          <a:sp3d prstMaterial="matte">
            <a:bevelT w="127000" h="63500"/>
          </a:sp3d>
        </p:spPr>
      </p:pic>
      <p:pic>
        <p:nvPicPr>
          <p:cNvPr id="20" name="Picture 19">
            <a:extLst>
              <a:ext uri="{FF2B5EF4-FFF2-40B4-BE49-F238E27FC236}">
                <a16:creationId xmlns:a16="http://schemas.microsoft.com/office/drawing/2014/main" id="{DB393DDD-C6F0-4956-859B-100B4F8571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07" y="2847661"/>
            <a:ext cx="3618524" cy="2250722"/>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115197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4ECC15-9692-4753-9CC2-E7E43F59906E}"/>
              </a:ext>
            </a:extLst>
          </p:cNvPr>
          <p:cNvGrpSpPr/>
          <p:nvPr/>
        </p:nvGrpSpPr>
        <p:grpSpPr>
          <a:xfrm>
            <a:off x="185738" y="949569"/>
            <a:ext cx="1146297" cy="733132"/>
            <a:chOff x="247650" y="123092"/>
            <a:chExt cx="1528396" cy="977509"/>
          </a:xfrm>
        </p:grpSpPr>
        <p:sp>
          <p:nvSpPr>
            <p:cNvPr id="5" name="Rectangle 4">
              <a:extLst>
                <a:ext uri="{FF2B5EF4-FFF2-40B4-BE49-F238E27FC236}">
                  <a16:creationId xmlns:a16="http://schemas.microsoft.com/office/drawing/2014/main" id="{5F8C6A1A-8727-4E29-862C-D70530281487}"/>
                </a:ext>
              </a:extLst>
            </p:cNvPr>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286775C7-F988-4FC1-AC8B-75AC2B5B69E8}"/>
                </a:ext>
              </a:extLst>
            </p:cNvPr>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F7D5451F-BD8E-49A1-8F9E-AA217606D097}"/>
                </a:ext>
              </a:extLst>
            </p:cNvPr>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C2675734-4CF0-4E70-8F55-2298C67CFB6E}"/>
                </a:ext>
              </a:extLst>
            </p:cNvPr>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pic>
        <p:nvPicPr>
          <p:cNvPr id="10" name="Picture 9">
            <a:extLst>
              <a:ext uri="{FF2B5EF4-FFF2-40B4-BE49-F238E27FC236}">
                <a16:creationId xmlns:a16="http://schemas.microsoft.com/office/drawing/2014/main" id="{D80968EF-41D3-4BE5-ACE5-BE9197BF6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852" y="1909776"/>
            <a:ext cx="5097158" cy="2479431"/>
          </a:xfrm>
          <a:prstGeom prst="rect">
            <a:avLst/>
          </a:prstGeom>
        </p:spPr>
      </p:pic>
      <p:pic>
        <p:nvPicPr>
          <p:cNvPr id="12" name="Picture 11">
            <a:extLst>
              <a:ext uri="{FF2B5EF4-FFF2-40B4-BE49-F238E27FC236}">
                <a16:creationId xmlns:a16="http://schemas.microsoft.com/office/drawing/2014/main" id="{546095E3-D561-4326-A2AF-59B2AF90B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842" y="4378569"/>
            <a:ext cx="5097158" cy="2479431"/>
          </a:xfrm>
          <a:prstGeom prst="rect">
            <a:avLst/>
          </a:prstGeom>
        </p:spPr>
      </p:pic>
      <p:sp>
        <p:nvSpPr>
          <p:cNvPr id="13" name="文本框 6">
            <a:extLst>
              <a:ext uri="{FF2B5EF4-FFF2-40B4-BE49-F238E27FC236}">
                <a16:creationId xmlns:a16="http://schemas.microsoft.com/office/drawing/2014/main" id="{F4315AD8-FC49-4993-B583-DFDADC38BEBC}"/>
              </a:ext>
            </a:extLst>
          </p:cNvPr>
          <p:cNvSpPr txBox="1"/>
          <p:nvPr/>
        </p:nvSpPr>
        <p:spPr>
          <a:xfrm>
            <a:off x="1924800" y="791332"/>
            <a:ext cx="6521527" cy="553998"/>
          </a:xfrm>
          <a:prstGeom prst="rect">
            <a:avLst/>
          </a:prstGeom>
          <a:noFill/>
        </p:spPr>
        <p:txBody>
          <a:bodyPr wrap="square">
            <a:spAutoFit/>
            <a:scene3d>
              <a:camera prst="orthographicFront"/>
              <a:lightRig rig="threePt" dir="t"/>
            </a:scene3d>
            <a:sp3d contourW="12700"/>
          </a:bodyPr>
          <a:lstStyle/>
          <a:p>
            <a:pPr>
              <a:defRPr/>
            </a:pPr>
            <a:r>
              <a:rPr lang="en-US" altLang="zh-CN" sz="3000" b="1" dirty="0">
                <a:solidFill>
                  <a:schemeClr val="tx1">
                    <a:lumMod val="75000"/>
                    <a:lumOff val="25000"/>
                  </a:schemeClr>
                </a:solidFill>
                <a:latin typeface="+mj-ea"/>
                <a:ea typeface="+mj-ea"/>
              </a:rPr>
              <a:t>KEMACETAN DI PASAR PASREPAN</a:t>
            </a:r>
          </a:p>
        </p:txBody>
      </p:sp>
    </p:spTree>
    <p:extLst>
      <p:ext uri="{BB962C8B-B14F-4D97-AF65-F5344CB8AC3E}">
        <p14:creationId xmlns:p14="http://schemas.microsoft.com/office/powerpoint/2010/main" val="935594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6"/>
          <p:cNvSpPr txBox="1"/>
          <p:nvPr/>
        </p:nvSpPr>
        <p:spPr>
          <a:xfrm>
            <a:off x="271463" y="3128806"/>
            <a:ext cx="5468164" cy="646331"/>
          </a:xfrm>
          <a:prstGeom prst="rect">
            <a:avLst/>
          </a:prstGeom>
          <a:noFill/>
        </p:spPr>
        <p:txBody>
          <a:bodyPr wrap="none">
            <a:spAutoFit/>
            <a:scene3d>
              <a:camera prst="orthographicFront"/>
              <a:lightRig rig="threePt" dir="t"/>
            </a:scene3d>
            <a:sp3d contourW="12700"/>
          </a:bodyPr>
          <a:lstStyle/>
          <a:p>
            <a:pPr>
              <a:defRPr/>
            </a:pPr>
            <a:r>
              <a:rPr lang="en-US" altLang="zh-CN" b="1" dirty="0" err="1">
                <a:solidFill>
                  <a:srgbClr val="C00000"/>
                </a:solidFill>
                <a:latin typeface="+mj-ea"/>
                <a:ea typeface="+mj-ea"/>
              </a:rPr>
              <a:t>Rehabilitasi</a:t>
            </a:r>
            <a:r>
              <a:rPr lang="en-US" altLang="zh-CN" b="1" dirty="0">
                <a:solidFill>
                  <a:srgbClr val="C00000"/>
                </a:solidFill>
                <a:latin typeface="+mj-ea"/>
                <a:ea typeface="+mj-ea"/>
              </a:rPr>
              <a:t> </a:t>
            </a:r>
            <a:r>
              <a:rPr lang="en-US" altLang="zh-CN" b="1" dirty="0" err="1">
                <a:solidFill>
                  <a:srgbClr val="C00000"/>
                </a:solidFill>
                <a:latin typeface="+mj-ea"/>
                <a:ea typeface="+mj-ea"/>
              </a:rPr>
              <a:t>dan</a:t>
            </a:r>
            <a:r>
              <a:rPr lang="en-US" altLang="zh-CN" b="1" dirty="0">
                <a:solidFill>
                  <a:srgbClr val="C00000"/>
                </a:solidFill>
                <a:latin typeface="+mj-ea"/>
                <a:ea typeface="+mj-ea"/>
              </a:rPr>
              <a:t> </a:t>
            </a:r>
            <a:r>
              <a:rPr lang="en-US" altLang="zh-CN" b="1" dirty="0" err="1">
                <a:solidFill>
                  <a:srgbClr val="C00000"/>
                </a:solidFill>
                <a:latin typeface="+mj-ea"/>
                <a:ea typeface="+mj-ea"/>
              </a:rPr>
              <a:t>Pemeliharaan</a:t>
            </a:r>
            <a:r>
              <a:rPr lang="en-US" altLang="zh-CN" b="1" dirty="0">
                <a:solidFill>
                  <a:srgbClr val="C00000"/>
                </a:solidFill>
                <a:latin typeface="+mj-ea"/>
                <a:ea typeface="+mj-ea"/>
              </a:rPr>
              <a:t> </a:t>
            </a:r>
            <a:r>
              <a:rPr lang="en-US" altLang="zh-CN" b="1" dirty="0" err="1">
                <a:solidFill>
                  <a:srgbClr val="C00000"/>
                </a:solidFill>
                <a:latin typeface="+mj-ea"/>
                <a:ea typeface="+mj-ea"/>
              </a:rPr>
              <a:t>Jalan</a:t>
            </a:r>
            <a:r>
              <a:rPr lang="en-US" altLang="zh-CN" b="1" dirty="0">
                <a:solidFill>
                  <a:srgbClr val="C00000"/>
                </a:solidFill>
                <a:latin typeface="+mj-ea"/>
                <a:ea typeface="+mj-ea"/>
              </a:rPr>
              <a:t> </a:t>
            </a:r>
          </a:p>
          <a:p>
            <a:pPr>
              <a:defRPr/>
            </a:pPr>
            <a:r>
              <a:rPr lang="en-US" altLang="zh-CN" b="1" dirty="0">
                <a:solidFill>
                  <a:srgbClr val="C00000"/>
                </a:solidFill>
                <a:latin typeface="+mj-ea"/>
                <a:ea typeface="+mj-ea"/>
              </a:rPr>
              <a:t>di </a:t>
            </a:r>
            <a:r>
              <a:rPr lang="en-US" altLang="zh-CN" b="1" dirty="0" err="1">
                <a:solidFill>
                  <a:srgbClr val="C00000"/>
                </a:solidFill>
                <a:latin typeface="+mj-ea"/>
                <a:ea typeface="+mj-ea"/>
              </a:rPr>
              <a:t>Jalan</a:t>
            </a:r>
            <a:r>
              <a:rPr lang="en-US" altLang="zh-CN" b="1" dirty="0">
                <a:solidFill>
                  <a:srgbClr val="C00000"/>
                </a:solidFill>
                <a:latin typeface="+mj-ea"/>
                <a:ea typeface="+mj-ea"/>
              </a:rPr>
              <a:t> </a:t>
            </a:r>
            <a:r>
              <a:rPr lang="en-US" altLang="zh-CN" b="1" dirty="0" err="1">
                <a:solidFill>
                  <a:srgbClr val="C00000"/>
                </a:solidFill>
                <a:latin typeface="+mj-ea"/>
                <a:ea typeface="+mj-ea"/>
              </a:rPr>
              <a:t>Jurusan</a:t>
            </a:r>
            <a:r>
              <a:rPr lang="en-US" altLang="zh-CN" b="1" dirty="0">
                <a:solidFill>
                  <a:srgbClr val="C00000"/>
                </a:solidFill>
                <a:latin typeface="+mj-ea"/>
                <a:ea typeface="+mj-ea"/>
              </a:rPr>
              <a:t> </a:t>
            </a:r>
            <a:r>
              <a:rPr lang="en-US" altLang="zh-CN" b="1" dirty="0" err="1">
                <a:solidFill>
                  <a:srgbClr val="C00000"/>
                </a:solidFill>
                <a:latin typeface="+mj-ea"/>
                <a:ea typeface="+mj-ea"/>
              </a:rPr>
              <a:t>Kejayan</a:t>
            </a:r>
            <a:r>
              <a:rPr lang="en-US" altLang="zh-CN" b="1" dirty="0">
                <a:solidFill>
                  <a:srgbClr val="C00000"/>
                </a:solidFill>
                <a:latin typeface="+mj-ea"/>
                <a:ea typeface="+mj-ea"/>
              </a:rPr>
              <a:t> – </a:t>
            </a:r>
            <a:r>
              <a:rPr lang="en-US" altLang="zh-CN" b="1" dirty="0" err="1">
                <a:solidFill>
                  <a:srgbClr val="C00000"/>
                </a:solidFill>
                <a:latin typeface="+mj-ea"/>
                <a:ea typeface="+mj-ea"/>
              </a:rPr>
              <a:t>Purwosari</a:t>
            </a:r>
            <a:r>
              <a:rPr lang="en-US" altLang="zh-CN" b="1" dirty="0">
                <a:solidFill>
                  <a:srgbClr val="C00000"/>
                </a:solidFill>
                <a:latin typeface="+mj-ea"/>
                <a:ea typeface="+mj-ea"/>
              </a:rPr>
              <a:t> (Link.197)</a:t>
            </a:r>
          </a:p>
        </p:txBody>
      </p:sp>
      <p:sp>
        <p:nvSpPr>
          <p:cNvPr id="28" name="文本框 6"/>
          <p:cNvSpPr txBox="1"/>
          <p:nvPr/>
        </p:nvSpPr>
        <p:spPr>
          <a:xfrm>
            <a:off x="271462" y="2088571"/>
            <a:ext cx="5928226" cy="1015663"/>
          </a:xfrm>
          <a:prstGeom prst="rect">
            <a:avLst/>
          </a:prstGeom>
          <a:noFill/>
        </p:spPr>
        <p:txBody>
          <a:bodyPr wrap="none">
            <a:spAutoFit/>
            <a:scene3d>
              <a:camera prst="orthographicFront"/>
              <a:lightRig rig="threePt" dir="t"/>
            </a:scene3d>
            <a:sp3d contourW="12700"/>
          </a:bodyPr>
          <a:lstStyle/>
          <a:p>
            <a:pPr>
              <a:defRPr/>
            </a:pPr>
            <a:r>
              <a:rPr lang="en-US" altLang="zh-CN" sz="3000" b="1" dirty="0">
                <a:solidFill>
                  <a:schemeClr val="tx1">
                    <a:lumMod val="75000"/>
                    <a:lumOff val="25000"/>
                  </a:schemeClr>
                </a:solidFill>
                <a:latin typeface="+mj-ea"/>
                <a:ea typeface="+mj-ea"/>
              </a:rPr>
              <a:t>PROGRAM </a:t>
            </a:r>
          </a:p>
          <a:p>
            <a:pPr>
              <a:defRPr/>
            </a:pPr>
            <a:r>
              <a:rPr lang="en-US" altLang="zh-CN" sz="3000" b="1" dirty="0">
                <a:solidFill>
                  <a:schemeClr val="tx1">
                    <a:lumMod val="75000"/>
                    <a:lumOff val="25000"/>
                  </a:schemeClr>
                </a:solidFill>
                <a:latin typeface="+mj-ea"/>
                <a:ea typeface="+mj-ea"/>
              </a:rPr>
              <a:t>HIBAH JALAN DAERAH (PHJD)</a:t>
            </a:r>
          </a:p>
        </p:txBody>
      </p:sp>
      <p:sp>
        <p:nvSpPr>
          <p:cNvPr id="30" name="Rectangle 29"/>
          <p:cNvSpPr/>
          <p:nvPr/>
        </p:nvSpPr>
        <p:spPr>
          <a:xfrm>
            <a:off x="271463" y="3799710"/>
            <a:ext cx="4858849" cy="398860"/>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500" b="1" dirty="0">
                <a:solidFill>
                  <a:srgbClr val="FC4349"/>
                </a:solidFill>
              </a:rPr>
              <a:t>UPT PENGELOLAAN JALAN DAN JEMBATAN PROBOLINGGO</a:t>
            </a:r>
            <a:endParaRPr lang="id-ID" sz="1500" b="1" dirty="0">
              <a:solidFill>
                <a:srgbClr val="FC4349"/>
              </a:solidFill>
            </a:endParaRPr>
          </a:p>
        </p:txBody>
      </p:sp>
    </p:spTree>
    <p:extLst>
      <p:ext uri="{BB962C8B-B14F-4D97-AF65-F5344CB8AC3E}">
        <p14:creationId xmlns:p14="http://schemas.microsoft.com/office/powerpoint/2010/main" val="996427106"/>
      </p:ext>
    </p:extLst>
  </p:cSld>
  <p:clrMapOvr>
    <a:masterClrMapping/>
  </p:clrMapOvr>
  <p:transition advClick="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5332" y="1023546"/>
            <a:ext cx="1146297" cy="733132"/>
            <a:chOff x="247650" y="123092"/>
            <a:chExt cx="1528396" cy="977509"/>
          </a:xfrm>
        </p:grpSpPr>
        <p:sp>
          <p:nvSpPr>
            <p:cNvPr id="5" name="Rectangle 4"/>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pic>
        <p:nvPicPr>
          <p:cNvPr id="2" name="Picture 1"/>
          <p:cNvPicPr>
            <a:picLocks noChangeAspect="1"/>
          </p:cNvPicPr>
          <p:nvPr/>
        </p:nvPicPr>
        <p:blipFill rotWithShape="1">
          <a:blip r:embed="rId2"/>
          <a:srcRect l="22565" t="22592" r="21923" b="8348"/>
          <a:stretch/>
        </p:blipFill>
        <p:spPr>
          <a:xfrm>
            <a:off x="1351630" y="857251"/>
            <a:ext cx="7300002" cy="5108315"/>
          </a:xfrm>
          <a:prstGeom prst="rect">
            <a:avLst/>
          </a:prstGeom>
        </p:spPr>
      </p:pic>
    </p:spTree>
    <p:extLst>
      <p:ext uri="{BB962C8B-B14F-4D97-AF65-F5344CB8AC3E}">
        <p14:creationId xmlns:p14="http://schemas.microsoft.com/office/powerpoint/2010/main" val="2697372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D46F12-4024-402E-BC09-317706466B76}"/>
              </a:ext>
            </a:extLst>
          </p:cNvPr>
          <p:cNvPicPr>
            <a:picLocks noChangeAspect="1"/>
          </p:cNvPicPr>
          <p:nvPr/>
        </p:nvPicPr>
        <p:blipFill rotWithShape="1">
          <a:blip r:embed="rId2"/>
          <a:srcRect t="13787"/>
          <a:stretch/>
        </p:blipFill>
        <p:spPr>
          <a:xfrm>
            <a:off x="1332035" y="949570"/>
            <a:ext cx="8042212" cy="5030531"/>
          </a:xfrm>
          <a:prstGeom prst="rect">
            <a:avLst/>
          </a:prstGeom>
        </p:spPr>
      </p:pic>
      <p:grpSp>
        <p:nvGrpSpPr>
          <p:cNvPr id="3" name="Group 2"/>
          <p:cNvGrpSpPr/>
          <p:nvPr/>
        </p:nvGrpSpPr>
        <p:grpSpPr>
          <a:xfrm>
            <a:off x="185738" y="949569"/>
            <a:ext cx="1146297" cy="733132"/>
            <a:chOff x="247650" y="123092"/>
            <a:chExt cx="1528396" cy="977509"/>
          </a:xfrm>
        </p:grpSpPr>
        <p:sp>
          <p:nvSpPr>
            <p:cNvPr id="5" name="Rectangle 4"/>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067527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5738" y="949569"/>
            <a:ext cx="1146297" cy="733132"/>
            <a:chOff x="247650" y="123092"/>
            <a:chExt cx="1528396" cy="977509"/>
          </a:xfrm>
        </p:grpSpPr>
        <p:sp>
          <p:nvSpPr>
            <p:cNvPr id="5" name="Rectangle 4"/>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pic>
        <p:nvPicPr>
          <p:cNvPr id="4" name="Picture 3"/>
          <p:cNvPicPr>
            <a:picLocks noChangeAspect="1"/>
          </p:cNvPicPr>
          <p:nvPr/>
        </p:nvPicPr>
        <p:blipFill rotWithShape="1">
          <a:blip r:embed="rId2"/>
          <a:srcRect l="5749" t="16667" r="21916" b="19481"/>
          <a:stretch/>
        </p:blipFill>
        <p:spPr>
          <a:xfrm>
            <a:off x="1332034" y="1345330"/>
            <a:ext cx="7571936" cy="3759797"/>
          </a:xfrm>
          <a:prstGeom prst="rect">
            <a:avLst/>
          </a:prstGeom>
        </p:spPr>
      </p:pic>
    </p:spTree>
    <p:extLst>
      <p:ext uri="{BB962C8B-B14F-4D97-AF65-F5344CB8AC3E}">
        <p14:creationId xmlns:p14="http://schemas.microsoft.com/office/powerpoint/2010/main" val="1599908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69C108-A553-4787-9539-56D8F022E39A}"/>
              </a:ext>
            </a:extLst>
          </p:cNvPr>
          <p:cNvSpPr>
            <a:spLocks noGrp="1"/>
          </p:cNvSpPr>
          <p:nvPr>
            <p:ph idx="1"/>
          </p:nvPr>
        </p:nvSpPr>
        <p:spPr>
          <a:xfrm>
            <a:off x="1149280" y="2183188"/>
            <a:ext cx="7886700" cy="3927604"/>
          </a:xfrm>
        </p:spPr>
        <p:txBody>
          <a:bodyPr>
            <a:normAutofit fontScale="92500" lnSpcReduction="20000"/>
          </a:bodyPr>
          <a:lstStyle/>
          <a:p>
            <a:r>
              <a:rPr lang="en-US" dirty="0" err="1"/>
              <a:t>Administrasi</a:t>
            </a:r>
            <a:r>
              <a:rPr lang="en-US" dirty="0"/>
              <a:t> :</a:t>
            </a:r>
          </a:p>
          <a:p>
            <a:pPr marL="685800" lvl="1" indent="-342900">
              <a:buFont typeface="+mj-lt"/>
              <a:buAutoNum type="arabicPeriod"/>
            </a:pPr>
            <a:r>
              <a:rPr lang="en-US" dirty="0" err="1"/>
              <a:t>Butuh</a:t>
            </a:r>
            <a:r>
              <a:rPr lang="en-US" dirty="0"/>
              <a:t> </a:t>
            </a:r>
            <a:r>
              <a:rPr lang="en-US" dirty="0" err="1"/>
              <a:t>waktu</a:t>
            </a:r>
            <a:r>
              <a:rPr lang="en-US" dirty="0"/>
              <a:t> </a:t>
            </a:r>
            <a:r>
              <a:rPr lang="en-US" dirty="0" err="1"/>
              <a:t>lebih</a:t>
            </a:r>
            <a:r>
              <a:rPr lang="en-US" dirty="0"/>
              <a:t> </a:t>
            </a:r>
            <a:r>
              <a:rPr lang="en-US" dirty="0" err="1"/>
              <a:t>dalam</a:t>
            </a:r>
            <a:r>
              <a:rPr lang="en-US" dirty="0"/>
              <a:t> </a:t>
            </a:r>
            <a:r>
              <a:rPr lang="en-US" dirty="0" err="1"/>
              <a:t>menyiapkan</a:t>
            </a:r>
            <a:r>
              <a:rPr lang="en-US" dirty="0"/>
              <a:t> Back up </a:t>
            </a:r>
            <a:r>
              <a:rPr lang="en-US" dirty="0" err="1"/>
              <a:t>sesuai</a:t>
            </a:r>
            <a:r>
              <a:rPr lang="en-US" dirty="0"/>
              <a:t> daftar </a:t>
            </a:r>
            <a:r>
              <a:rPr lang="en-US" dirty="0" err="1"/>
              <a:t>simak</a:t>
            </a:r>
            <a:r>
              <a:rPr lang="en-US" dirty="0"/>
              <a:t> </a:t>
            </a:r>
            <a:r>
              <a:rPr lang="en-US" dirty="0" err="1"/>
              <a:t>untuk</a:t>
            </a:r>
            <a:r>
              <a:rPr lang="en-US" dirty="0"/>
              <a:t> MC</a:t>
            </a:r>
          </a:p>
          <a:p>
            <a:pPr marL="685800" lvl="1" indent="-342900">
              <a:buFont typeface="+mj-lt"/>
              <a:buAutoNum type="arabicPeriod"/>
            </a:pPr>
            <a:r>
              <a:rPr lang="en-US" dirty="0"/>
              <a:t>Mind set </a:t>
            </a:r>
            <a:r>
              <a:rPr lang="en-US" dirty="0" err="1"/>
              <a:t>tentang</a:t>
            </a:r>
            <a:r>
              <a:rPr lang="en-US" dirty="0"/>
              <a:t> </a:t>
            </a:r>
            <a:r>
              <a:rPr lang="en-US" dirty="0" err="1"/>
              <a:t>pekerjaan</a:t>
            </a:r>
            <a:r>
              <a:rPr lang="en-US" dirty="0"/>
              <a:t> PHJD </a:t>
            </a:r>
            <a:r>
              <a:rPr lang="en-US" dirty="0" err="1"/>
              <a:t>baru</a:t>
            </a:r>
            <a:r>
              <a:rPr lang="en-US" dirty="0"/>
              <a:t> </a:t>
            </a:r>
            <a:r>
              <a:rPr lang="en-US" dirty="0" err="1"/>
              <a:t>diberikan</a:t>
            </a:r>
            <a:r>
              <a:rPr lang="en-US" dirty="0"/>
              <a:t> </a:t>
            </a:r>
            <a:r>
              <a:rPr lang="en-US" dirty="0" err="1"/>
              <a:t>saat</a:t>
            </a:r>
            <a:r>
              <a:rPr lang="en-US" dirty="0"/>
              <a:t> workshop di Surabaya (</a:t>
            </a:r>
            <a:r>
              <a:rPr lang="en-US" dirty="0" err="1"/>
              <a:t>pertengahan</a:t>
            </a:r>
            <a:r>
              <a:rPr lang="en-US" dirty="0"/>
              <a:t> April) dan di Lombok (</a:t>
            </a:r>
            <a:r>
              <a:rPr lang="en-US" dirty="0" err="1"/>
              <a:t>pertengahan</a:t>
            </a:r>
            <a:r>
              <a:rPr lang="en-US" dirty="0"/>
              <a:t> Mei)</a:t>
            </a:r>
          </a:p>
          <a:p>
            <a:pPr marL="685800" lvl="1" indent="-342900">
              <a:buFont typeface="+mj-lt"/>
              <a:buAutoNum type="arabicPeriod"/>
            </a:pPr>
            <a:r>
              <a:rPr lang="en-US" dirty="0" err="1"/>
              <a:t>Baru</a:t>
            </a:r>
            <a:r>
              <a:rPr lang="en-US" dirty="0"/>
              <a:t> </a:t>
            </a:r>
            <a:r>
              <a:rPr lang="en-US" dirty="0" err="1"/>
              <a:t>menyerap</a:t>
            </a:r>
            <a:r>
              <a:rPr lang="en-US" dirty="0"/>
              <a:t> MC 3 </a:t>
            </a:r>
            <a:r>
              <a:rPr lang="en-US" dirty="0" err="1"/>
              <a:t>bulan</a:t>
            </a:r>
            <a:r>
              <a:rPr lang="en-US" dirty="0"/>
              <a:t> (April-</a:t>
            </a:r>
            <a:r>
              <a:rPr lang="en-US" dirty="0" err="1"/>
              <a:t>Juni</a:t>
            </a:r>
            <a:r>
              <a:rPr lang="en-US" dirty="0"/>
              <a:t>) </a:t>
            </a:r>
            <a:r>
              <a:rPr lang="en-US" dirty="0" err="1"/>
              <a:t>sebesar</a:t>
            </a:r>
            <a:r>
              <a:rPr lang="en-US" dirty="0"/>
              <a:t> 18.31%</a:t>
            </a:r>
          </a:p>
          <a:p>
            <a:r>
              <a:rPr lang="en-US" dirty="0" err="1"/>
              <a:t>Lapangan</a:t>
            </a:r>
            <a:r>
              <a:rPr lang="en-US" dirty="0"/>
              <a:t> :</a:t>
            </a:r>
          </a:p>
          <a:p>
            <a:pPr marL="685800" lvl="1" indent="-342900">
              <a:buFont typeface="+mj-lt"/>
              <a:buAutoNum type="arabicPeriod"/>
            </a:pPr>
            <a:r>
              <a:rPr lang="en-US" dirty="0" err="1"/>
              <a:t>Harus</a:t>
            </a:r>
            <a:r>
              <a:rPr lang="en-US" dirty="0"/>
              <a:t> </a:t>
            </a:r>
            <a:r>
              <a:rPr lang="en-US" dirty="0" err="1"/>
              <a:t>sering</a:t>
            </a:r>
            <a:r>
              <a:rPr lang="en-US" dirty="0"/>
              <a:t> </a:t>
            </a:r>
            <a:r>
              <a:rPr lang="en-US" dirty="0" err="1"/>
              <a:t>berkoordinasi</a:t>
            </a:r>
            <a:r>
              <a:rPr lang="en-US" dirty="0"/>
              <a:t> </a:t>
            </a:r>
            <a:r>
              <a:rPr lang="en-US" dirty="0" err="1"/>
              <a:t>dengan</a:t>
            </a:r>
            <a:r>
              <a:rPr lang="en-US" dirty="0"/>
              <a:t> </a:t>
            </a:r>
            <a:r>
              <a:rPr lang="en-US" dirty="0" err="1"/>
              <a:t>aparat</a:t>
            </a:r>
            <a:r>
              <a:rPr lang="en-US" dirty="0"/>
              <a:t> </a:t>
            </a:r>
            <a:r>
              <a:rPr lang="en-US" dirty="0" err="1"/>
              <a:t>setempat</a:t>
            </a:r>
            <a:endParaRPr lang="en-US" dirty="0"/>
          </a:p>
          <a:p>
            <a:pPr marL="685800" lvl="1" indent="-342900">
              <a:buFont typeface="+mj-lt"/>
              <a:buAutoNum type="arabicPeriod"/>
            </a:pPr>
            <a:r>
              <a:rPr lang="en-US" dirty="0"/>
              <a:t>Banyak </a:t>
            </a:r>
            <a:r>
              <a:rPr lang="en-US" dirty="0" err="1"/>
              <a:t>terdapat</a:t>
            </a:r>
            <a:r>
              <a:rPr lang="en-US" dirty="0"/>
              <a:t> JKM </a:t>
            </a:r>
            <a:r>
              <a:rPr lang="en-US" dirty="0" err="1"/>
              <a:t>pabrik</a:t>
            </a:r>
            <a:endParaRPr lang="en-US" dirty="0"/>
          </a:p>
          <a:p>
            <a:pPr marL="685800" lvl="1" indent="-342900">
              <a:buFont typeface="+mj-lt"/>
              <a:buAutoNum type="arabicPeriod"/>
            </a:pPr>
            <a:r>
              <a:rPr lang="en-US" dirty="0" err="1"/>
              <a:t>Paket</a:t>
            </a:r>
            <a:r>
              <a:rPr lang="en-US" dirty="0"/>
              <a:t> </a:t>
            </a:r>
            <a:r>
              <a:rPr lang="en-US" dirty="0" err="1"/>
              <a:t>berkala</a:t>
            </a:r>
            <a:r>
              <a:rPr lang="en-US" dirty="0"/>
              <a:t> </a:t>
            </a:r>
            <a:r>
              <a:rPr lang="en-US" dirty="0" err="1"/>
              <a:t>belum</a:t>
            </a:r>
            <a:r>
              <a:rPr lang="en-US" dirty="0"/>
              <a:t> familiar </a:t>
            </a:r>
            <a:r>
              <a:rPr lang="en-US" dirty="0" err="1"/>
              <a:t>dengan</a:t>
            </a:r>
            <a:r>
              <a:rPr lang="en-US" dirty="0"/>
              <a:t> </a:t>
            </a:r>
            <a:r>
              <a:rPr lang="en-US" dirty="0" err="1"/>
              <a:t>spek</a:t>
            </a:r>
            <a:r>
              <a:rPr lang="en-US" dirty="0"/>
              <a:t> </a:t>
            </a:r>
            <a:r>
              <a:rPr lang="en-US" dirty="0" err="1"/>
              <a:t>kemiringan</a:t>
            </a:r>
            <a:endParaRPr lang="en-US" dirty="0"/>
          </a:p>
          <a:p>
            <a:pPr marL="685800" lvl="1" indent="-342900">
              <a:buFont typeface="+mj-lt"/>
              <a:buAutoNum type="arabicPeriod"/>
            </a:pPr>
            <a:r>
              <a:rPr lang="en-US" dirty="0" err="1"/>
              <a:t>Kondisi</a:t>
            </a:r>
            <a:r>
              <a:rPr lang="en-US" dirty="0"/>
              <a:t> </a:t>
            </a:r>
            <a:r>
              <a:rPr lang="en-US" dirty="0" err="1"/>
              <a:t>alat</a:t>
            </a:r>
            <a:r>
              <a:rPr lang="en-US" dirty="0"/>
              <a:t> </a:t>
            </a:r>
            <a:r>
              <a:rPr lang="en-US" dirty="0" err="1"/>
              <a:t>tidak</a:t>
            </a:r>
            <a:r>
              <a:rPr lang="en-US" dirty="0"/>
              <a:t> </a:t>
            </a:r>
            <a:r>
              <a:rPr lang="en-US" dirty="0" err="1"/>
              <a:t>stabil</a:t>
            </a:r>
            <a:r>
              <a:rPr lang="en-US" dirty="0"/>
              <a:t>, </a:t>
            </a:r>
            <a:r>
              <a:rPr lang="en-US" dirty="0" err="1"/>
              <a:t>bergantian</a:t>
            </a:r>
            <a:r>
              <a:rPr lang="en-US" dirty="0"/>
              <a:t> </a:t>
            </a:r>
            <a:r>
              <a:rPr lang="en-US" dirty="0" err="1"/>
              <a:t>dengan</a:t>
            </a:r>
            <a:r>
              <a:rPr lang="en-US" dirty="0"/>
              <a:t> </a:t>
            </a:r>
            <a:r>
              <a:rPr lang="en-US" dirty="0" err="1"/>
              <a:t>paket</a:t>
            </a:r>
            <a:r>
              <a:rPr lang="en-US" dirty="0"/>
              <a:t> lain</a:t>
            </a:r>
          </a:p>
          <a:p>
            <a:endParaRPr lang="en-US" dirty="0"/>
          </a:p>
        </p:txBody>
      </p:sp>
      <p:grpSp>
        <p:nvGrpSpPr>
          <p:cNvPr id="4" name="Group 3"/>
          <p:cNvGrpSpPr/>
          <p:nvPr/>
        </p:nvGrpSpPr>
        <p:grpSpPr>
          <a:xfrm>
            <a:off x="244520" y="1127619"/>
            <a:ext cx="1146297" cy="733132"/>
            <a:chOff x="247650" y="123092"/>
            <a:chExt cx="1528396" cy="977509"/>
          </a:xfrm>
        </p:grpSpPr>
        <p:sp>
          <p:nvSpPr>
            <p:cNvPr id="5" name="Rectangle 4"/>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grpSp>
        <p:nvGrpSpPr>
          <p:cNvPr id="10" name="组合 10"/>
          <p:cNvGrpSpPr>
            <a:grpSpLocks/>
          </p:cNvGrpSpPr>
          <p:nvPr/>
        </p:nvGrpSpPr>
        <p:grpSpPr bwMode="auto">
          <a:xfrm>
            <a:off x="1537602" y="1198398"/>
            <a:ext cx="3795713" cy="732206"/>
            <a:chOff x="6096000" y="2061026"/>
            <a:chExt cx="5061857" cy="975058"/>
          </a:xfrm>
        </p:grpSpPr>
        <p:sp>
          <p:nvSpPr>
            <p:cNvPr id="11" name="文本框 11"/>
            <p:cNvSpPr txBox="1"/>
            <p:nvPr/>
          </p:nvSpPr>
          <p:spPr>
            <a:xfrm>
              <a:off x="6096000" y="2061026"/>
              <a:ext cx="1661607" cy="553307"/>
            </a:xfrm>
            <a:prstGeom prst="rect">
              <a:avLst/>
            </a:prstGeom>
            <a:noFill/>
          </p:spPr>
          <p:txBody>
            <a:bodyPr wrap="none">
              <a:spAutoFit/>
              <a:scene3d>
                <a:camera prst="orthographicFront"/>
                <a:lightRig rig="threePt" dir="t"/>
              </a:scene3d>
              <a:sp3d contourW="12700"/>
            </a:bodyPr>
            <a:lstStyle/>
            <a:p>
              <a:pPr>
                <a:defRPr/>
              </a:pPr>
              <a:r>
                <a:rPr lang="en-ID" altLang="zh-CN" sz="2100" b="1" dirty="0">
                  <a:solidFill>
                    <a:srgbClr val="FC4349"/>
                  </a:solidFill>
                </a:rPr>
                <a:t>KENDALA</a:t>
              </a:r>
              <a:endParaRPr lang="zh-CN" altLang="en-US" sz="2100" b="1" dirty="0">
                <a:solidFill>
                  <a:srgbClr val="FC4349"/>
                </a:solidFill>
              </a:endParaRPr>
            </a:p>
          </p:txBody>
        </p:sp>
        <p:sp>
          <p:nvSpPr>
            <p:cNvPr id="12" name="文本框 12"/>
            <p:cNvSpPr txBox="1"/>
            <p:nvPr/>
          </p:nvSpPr>
          <p:spPr>
            <a:xfrm>
              <a:off x="6096000" y="2482777"/>
              <a:ext cx="5061857" cy="553307"/>
            </a:xfrm>
            <a:prstGeom prst="rect">
              <a:avLst/>
            </a:prstGeom>
            <a:noFill/>
          </p:spPr>
          <p:txBody>
            <a:bodyPr>
              <a:spAutoFit/>
              <a:scene3d>
                <a:camera prst="orthographicFront"/>
                <a:lightRig rig="threePt" dir="t"/>
              </a:scene3d>
              <a:sp3d contourW="12700"/>
            </a:bodyPr>
            <a:lstStyle/>
            <a:p>
              <a:pPr>
                <a:defRPr/>
              </a:pPr>
              <a:r>
                <a:rPr lang="en-US" altLang="zh-CN" sz="2100" dirty="0">
                  <a:solidFill>
                    <a:srgbClr val="2C3E50"/>
                  </a:solidFill>
                </a:rPr>
                <a:t>PAKET KEJAYAN - PURWOSARI</a:t>
              </a:r>
            </a:p>
          </p:txBody>
        </p:sp>
      </p:grpSp>
    </p:spTree>
    <p:extLst>
      <p:ext uri="{BB962C8B-B14F-4D97-AF65-F5344CB8AC3E}">
        <p14:creationId xmlns:p14="http://schemas.microsoft.com/office/powerpoint/2010/main" val="449672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B4FC904-2F5B-4A5B-A7FD-4A58FE205D24}"/>
              </a:ext>
            </a:extLst>
          </p:cNvPr>
          <p:cNvGrpSpPr/>
          <p:nvPr/>
        </p:nvGrpSpPr>
        <p:grpSpPr>
          <a:xfrm>
            <a:off x="244520" y="1127619"/>
            <a:ext cx="1146297" cy="733132"/>
            <a:chOff x="247650" y="123092"/>
            <a:chExt cx="1528396" cy="977509"/>
          </a:xfrm>
        </p:grpSpPr>
        <p:sp>
          <p:nvSpPr>
            <p:cNvPr id="5" name="Rectangle 4">
              <a:extLst>
                <a:ext uri="{FF2B5EF4-FFF2-40B4-BE49-F238E27FC236}">
                  <a16:creationId xmlns:a16="http://schemas.microsoft.com/office/drawing/2014/main" id="{8B6D3674-4B46-4316-BF60-357BD3151F23}"/>
                </a:ext>
              </a:extLst>
            </p:cNvPr>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59A36024-8799-4104-8B28-9DFB0C13A8C7}"/>
                </a:ext>
              </a:extLst>
            </p:cNvPr>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6463935F-B234-4FD1-9AE2-CC1A5A267B87}"/>
                </a:ext>
              </a:extLst>
            </p:cNvPr>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752A50B0-2854-4497-9E20-18AFDAAEFA7C}"/>
                </a:ext>
              </a:extLst>
            </p:cNvPr>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pic>
        <p:nvPicPr>
          <p:cNvPr id="10" name="Picture 9">
            <a:extLst>
              <a:ext uri="{FF2B5EF4-FFF2-40B4-BE49-F238E27FC236}">
                <a16:creationId xmlns:a16="http://schemas.microsoft.com/office/drawing/2014/main" id="{9F056D6D-36FA-4702-9EFF-D0B437EEF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7602" y="1232637"/>
            <a:ext cx="3432403" cy="1831508"/>
          </a:xfrm>
          <a:prstGeom prst="rect">
            <a:avLst/>
          </a:prstGeom>
        </p:spPr>
      </p:pic>
      <p:pic>
        <p:nvPicPr>
          <p:cNvPr id="14" name="Picture 13">
            <a:extLst>
              <a:ext uri="{FF2B5EF4-FFF2-40B4-BE49-F238E27FC236}">
                <a16:creationId xmlns:a16="http://schemas.microsoft.com/office/drawing/2014/main" id="{04AEAC86-33B5-42C9-B827-66BA0C6B9F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602" y="3547911"/>
            <a:ext cx="3433700" cy="1928773"/>
          </a:xfrm>
          <a:prstGeom prst="rect">
            <a:avLst/>
          </a:prstGeom>
        </p:spPr>
      </p:pic>
      <p:pic>
        <p:nvPicPr>
          <p:cNvPr id="11" name="Picture 10">
            <a:extLst>
              <a:ext uri="{FF2B5EF4-FFF2-40B4-BE49-F238E27FC236}">
                <a16:creationId xmlns:a16="http://schemas.microsoft.com/office/drawing/2014/main" id="{9F056D6D-36FA-4702-9EFF-D0B437EEF0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4984" y="1232636"/>
            <a:ext cx="3256014" cy="1831508"/>
          </a:xfrm>
          <a:prstGeom prst="rect">
            <a:avLst/>
          </a:prstGeom>
        </p:spPr>
      </p:pic>
      <p:pic>
        <p:nvPicPr>
          <p:cNvPr id="13" name="Picture 12">
            <a:extLst>
              <a:ext uri="{FF2B5EF4-FFF2-40B4-BE49-F238E27FC236}">
                <a16:creationId xmlns:a16="http://schemas.microsoft.com/office/drawing/2014/main" id="{04AEAC86-33B5-42C9-B827-66BA0C6B9F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6789" y="3557299"/>
            <a:ext cx="3433700" cy="1909995"/>
          </a:xfrm>
          <a:prstGeom prst="rect">
            <a:avLst/>
          </a:prstGeom>
        </p:spPr>
      </p:pic>
    </p:spTree>
    <p:extLst>
      <p:ext uri="{BB962C8B-B14F-4D97-AF65-F5344CB8AC3E}">
        <p14:creationId xmlns:p14="http://schemas.microsoft.com/office/powerpoint/2010/main" val="40738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B9F247-66DD-4A02-8505-5B69CDCDF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3" y="232062"/>
            <a:ext cx="4502727" cy="3377045"/>
          </a:xfrm>
          <a:prstGeom prst="rect">
            <a:avLst/>
          </a:prstGeom>
        </p:spPr>
      </p:pic>
      <p:pic>
        <p:nvPicPr>
          <p:cNvPr id="7" name="Picture 6">
            <a:extLst>
              <a:ext uri="{FF2B5EF4-FFF2-40B4-BE49-F238E27FC236}">
                <a16:creationId xmlns:a16="http://schemas.microsoft.com/office/drawing/2014/main" id="{078E4240-F1E1-4C9D-AF93-62F02CDF3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126" y="232062"/>
            <a:ext cx="4419601" cy="3314701"/>
          </a:xfrm>
          <a:prstGeom prst="rect">
            <a:avLst/>
          </a:prstGeom>
        </p:spPr>
      </p:pic>
      <p:pic>
        <p:nvPicPr>
          <p:cNvPr id="9" name="Picture 8">
            <a:extLst>
              <a:ext uri="{FF2B5EF4-FFF2-40B4-BE49-F238E27FC236}">
                <a16:creationId xmlns:a16="http://schemas.microsoft.com/office/drawing/2014/main" id="{1FA1BD16-64B7-4263-AE5A-1AB363EBE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6618" y="3769672"/>
            <a:ext cx="5070764" cy="2856266"/>
          </a:xfrm>
          <a:prstGeom prst="rect">
            <a:avLst/>
          </a:prstGeom>
        </p:spPr>
      </p:pic>
    </p:spTree>
    <p:extLst>
      <p:ext uri="{BB962C8B-B14F-4D97-AF65-F5344CB8AC3E}">
        <p14:creationId xmlns:p14="http://schemas.microsoft.com/office/powerpoint/2010/main" val="1205289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CFB00D-1FAD-4F87-9AB6-F764E131A5F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37260" y="2052089"/>
            <a:ext cx="4639541" cy="3365038"/>
          </a:xfrm>
          <a:prstGeom prst="rect">
            <a:avLst/>
          </a:prstGeom>
        </p:spPr>
      </p:pic>
      <p:pic>
        <p:nvPicPr>
          <p:cNvPr id="5" name="Picture 4">
            <a:extLst>
              <a:ext uri="{FF2B5EF4-FFF2-40B4-BE49-F238E27FC236}">
                <a16:creationId xmlns:a16="http://schemas.microsoft.com/office/drawing/2014/main" id="{0A7C14FE-9464-44AD-B59B-F6FAEDD046E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876801" y="3546764"/>
            <a:ext cx="4267199" cy="3205711"/>
          </a:xfrm>
          <a:prstGeom prst="rect">
            <a:avLst/>
          </a:prstGeom>
        </p:spPr>
      </p:pic>
      <p:grpSp>
        <p:nvGrpSpPr>
          <p:cNvPr id="6" name="组合 10">
            <a:extLst>
              <a:ext uri="{FF2B5EF4-FFF2-40B4-BE49-F238E27FC236}">
                <a16:creationId xmlns:a16="http://schemas.microsoft.com/office/drawing/2014/main" id="{B0D3DE79-EE6B-46A3-A67E-5A1E014A6FE4}"/>
              </a:ext>
            </a:extLst>
          </p:cNvPr>
          <p:cNvGrpSpPr>
            <a:grpSpLocks/>
          </p:cNvGrpSpPr>
          <p:nvPr/>
        </p:nvGrpSpPr>
        <p:grpSpPr bwMode="auto">
          <a:xfrm>
            <a:off x="2271894" y="395413"/>
            <a:ext cx="3795713" cy="732206"/>
            <a:chOff x="6096000" y="2061026"/>
            <a:chExt cx="5061857" cy="975058"/>
          </a:xfrm>
        </p:grpSpPr>
        <p:sp>
          <p:nvSpPr>
            <p:cNvPr id="7" name="文本框 11">
              <a:extLst>
                <a:ext uri="{FF2B5EF4-FFF2-40B4-BE49-F238E27FC236}">
                  <a16:creationId xmlns:a16="http://schemas.microsoft.com/office/drawing/2014/main" id="{7FAA6EF1-B2BF-4C40-B264-8DD05AC9B711}"/>
                </a:ext>
              </a:extLst>
            </p:cNvPr>
            <p:cNvSpPr txBox="1"/>
            <p:nvPr/>
          </p:nvSpPr>
          <p:spPr>
            <a:xfrm>
              <a:off x="6096000" y="2061026"/>
              <a:ext cx="1492557" cy="553307"/>
            </a:xfrm>
            <a:prstGeom prst="rect">
              <a:avLst/>
            </a:prstGeom>
            <a:noFill/>
          </p:spPr>
          <p:txBody>
            <a:bodyPr wrap="none">
              <a:spAutoFit/>
              <a:scene3d>
                <a:camera prst="orthographicFront"/>
                <a:lightRig rig="threePt" dir="t"/>
              </a:scene3d>
              <a:sp3d contourW="12700"/>
            </a:bodyPr>
            <a:lstStyle/>
            <a:p>
              <a:pPr>
                <a:defRPr/>
              </a:pPr>
              <a:r>
                <a:rPr lang="en-ID" altLang="zh-CN" sz="2100" b="1" dirty="0">
                  <a:solidFill>
                    <a:srgbClr val="FC4349"/>
                  </a:solidFill>
                </a:rPr>
                <a:t>GENDER</a:t>
              </a:r>
              <a:endParaRPr lang="zh-CN" altLang="en-US" sz="2100" b="1" dirty="0">
                <a:solidFill>
                  <a:srgbClr val="FC4349"/>
                </a:solidFill>
              </a:endParaRPr>
            </a:p>
          </p:txBody>
        </p:sp>
        <p:sp>
          <p:nvSpPr>
            <p:cNvPr id="8" name="文本框 12">
              <a:extLst>
                <a:ext uri="{FF2B5EF4-FFF2-40B4-BE49-F238E27FC236}">
                  <a16:creationId xmlns:a16="http://schemas.microsoft.com/office/drawing/2014/main" id="{60292EB1-6A2C-441C-95A1-F7CF48E4A96B}"/>
                </a:ext>
              </a:extLst>
            </p:cNvPr>
            <p:cNvSpPr txBox="1"/>
            <p:nvPr/>
          </p:nvSpPr>
          <p:spPr>
            <a:xfrm>
              <a:off x="6096000" y="2482777"/>
              <a:ext cx="5061857" cy="553307"/>
            </a:xfrm>
            <a:prstGeom prst="rect">
              <a:avLst/>
            </a:prstGeom>
            <a:noFill/>
          </p:spPr>
          <p:txBody>
            <a:bodyPr>
              <a:spAutoFit/>
              <a:scene3d>
                <a:camera prst="orthographicFront"/>
                <a:lightRig rig="threePt" dir="t"/>
              </a:scene3d>
              <a:sp3d contourW="12700"/>
            </a:bodyPr>
            <a:lstStyle/>
            <a:p>
              <a:pPr>
                <a:defRPr/>
              </a:pPr>
              <a:r>
                <a:rPr lang="en-US" altLang="zh-CN" sz="2100" dirty="0">
                  <a:solidFill>
                    <a:srgbClr val="2C3E50"/>
                  </a:solidFill>
                </a:rPr>
                <a:t>PAKET KEJAYAN - PURWOSARI</a:t>
              </a:r>
            </a:p>
          </p:txBody>
        </p:sp>
      </p:grpSp>
      <p:grpSp>
        <p:nvGrpSpPr>
          <p:cNvPr id="9" name="Group 8">
            <a:extLst>
              <a:ext uri="{FF2B5EF4-FFF2-40B4-BE49-F238E27FC236}">
                <a16:creationId xmlns:a16="http://schemas.microsoft.com/office/drawing/2014/main" id="{C252268A-F5C8-4E34-B71F-9EF3043C97CA}"/>
              </a:ext>
            </a:extLst>
          </p:cNvPr>
          <p:cNvGrpSpPr/>
          <p:nvPr/>
        </p:nvGrpSpPr>
        <p:grpSpPr>
          <a:xfrm>
            <a:off x="493902" y="490156"/>
            <a:ext cx="1146297" cy="733132"/>
            <a:chOff x="247650" y="123092"/>
            <a:chExt cx="1528396" cy="977509"/>
          </a:xfrm>
        </p:grpSpPr>
        <p:sp>
          <p:nvSpPr>
            <p:cNvPr id="10" name="Rectangle 9">
              <a:extLst>
                <a:ext uri="{FF2B5EF4-FFF2-40B4-BE49-F238E27FC236}">
                  <a16:creationId xmlns:a16="http://schemas.microsoft.com/office/drawing/2014/main" id="{FB5A57D3-B19C-4B50-B0C6-85520D56FD8F}"/>
                </a:ext>
              </a:extLst>
            </p:cNvPr>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964AD630-EF1A-494C-818B-4F53A156B133}"/>
                </a:ext>
              </a:extLst>
            </p:cNvPr>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Connector 11">
              <a:extLst>
                <a:ext uri="{FF2B5EF4-FFF2-40B4-BE49-F238E27FC236}">
                  <a16:creationId xmlns:a16="http://schemas.microsoft.com/office/drawing/2014/main" id="{22C46149-3373-416B-9B97-4C9738D3D4BB}"/>
                </a:ext>
              </a:extLst>
            </p:cNvPr>
            <p:cNvCxnSpPr>
              <a:stCxn id="10"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B5F92856-47FE-4CF1-9320-7E3A6DF44B2C}"/>
                </a:ext>
              </a:extLst>
            </p:cNvPr>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472103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6"/>
          <p:cNvSpPr txBox="1"/>
          <p:nvPr/>
        </p:nvSpPr>
        <p:spPr>
          <a:xfrm>
            <a:off x="271463" y="3128806"/>
            <a:ext cx="5981125" cy="646331"/>
          </a:xfrm>
          <a:prstGeom prst="rect">
            <a:avLst/>
          </a:prstGeom>
          <a:noFill/>
        </p:spPr>
        <p:txBody>
          <a:bodyPr wrap="none">
            <a:spAutoFit/>
            <a:scene3d>
              <a:camera prst="orthographicFront"/>
              <a:lightRig rig="threePt" dir="t"/>
            </a:scene3d>
            <a:sp3d contourW="12700"/>
          </a:bodyPr>
          <a:lstStyle/>
          <a:p>
            <a:pPr>
              <a:defRPr/>
            </a:pPr>
            <a:r>
              <a:rPr lang="en-US" altLang="zh-CN" b="1" dirty="0" err="1">
                <a:solidFill>
                  <a:srgbClr val="C00000"/>
                </a:solidFill>
                <a:latin typeface="+mj-ea"/>
                <a:ea typeface="+mj-ea"/>
              </a:rPr>
              <a:t>Rehabilitasi</a:t>
            </a:r>
            <a:r>
              <a:rPr lang="en-US" altLang="zh-CN" b="1" dirty="0">
                <a:solidFill>
                  <a:srgbClr val="C00000"/>
                </a:solidFill>
                <a:latin typeface="+mj-ea"/>
                <a:ea typeface="+mj-ea"/>
              </a:rPr>
              <a:t> </a:t>
            </a:r>
            <a:r>
              <a:rPr lang="en-US" altLang="zh-CN" b="1" dirty="0" err="1">
                <a:solidFill>
                  <a:srgbClr val="C00000"/>
                </a:solidFill>
                <a:latin typeface="+mj-ea"/>
                <a:ea typeface="+mj-ea"/>
              </a:rPr>
              <a:t>dan</a:t>
            </a:r>
            <a:r>
              <a:rPr lang="en-US" altLang="zh-CN" b="1" dirty="0">
                <a:solidFill>
                  <a:srgbClr val="C00000"/>
                </a:solidFill>
                <a:latin typeface="+mj-ea"/>
                <a:ea typeface="+mj-ea"/>
              </a:rPr>
              <a:t> </a:t>
            </a:r>
            <a:r>
              <a:rPr lang="en-US" altLang="zh-CN" b="1" dirty="0" err="1">
                <a:solidFill>
                  <a:srgbClr val="C00000"/>
                </a:solidFill>
                <a:latin typeface="+mj-ea"/>
                <a:ea typeface="+mj-ea"/>
              </a:rPr>
              <a:t>Pemeliharaan</a:t>
            </a:r>
            <a:r>
              <a:rPr lang="en-US" altLang="zh-CN" b="1" dirty="0">
                <a:solidFill>
                  <a:srgbClr val="C00000"/>
                </a:solidFill>
                <a:latin typeface="+mj-ea"/>
                <a:ea typeface="+mj-ea"/>
              </a:rPr>
              <a:t> </a:t>
            </a:r>
            <a:r>
              <a:rPr lang="en-US" altLang="zh-CN" b="1" dirty="0" err="1">
                <a:solidFill>
                  <a:srgbClr val="C00000"/>
                </a:solidFill>
                <a:latin typeface="+mj-ea"/>
                <a:ea typeface="+mj-ea"/>
              </a:rPr>
              <a:t>Jalan</a:t>
            </a:r>
            <a:r>
              <a:rPr lang="en-US" altLang="zh-CN" b="1" dirty="0">
                <a:solidFill>
                  <a:srgbClr val="C00000"/>
                </a:solidFill>
                <a:latin typeface="+mj-ea"/>
                <a:ea typeface="+mj-ea"/>
              </a:rPr>
              <a:t> </a:t>
            </a:r>
          </a:p>
          <a:p>
            <a:pPr>
              <a:defRPr/>
            </a:pPr>
            <a:r>
              <a:rPr lang="en-US" altLang="zh-CN" b="1" dirty="0">
                <a:solidFill>
                  <a:srgbClr val="C00000"/>
                </a:solidFill>
                <a:latin typeface="+mj-ea"/>
                <a:ea typeface="+mj-ea"/>
              </a:rPr>
              <a:t>di </a:t>
            </a:r>
            <a:r>
              <a:rPr lang="en-US" altLang="zh-CN" b="1" dirty="0" err="1">
                <a:solidFill>
                  <a:srgbClr val="C00000"/>
                </a:solidFill>
                <a:latin typeface="+mj-ea"/>
                <a:ea typeface="+mj-ea"/>
              </a:rPr>
              <a:t>Jalan</a:t>
            </a:r>
            <a:r>
              <a:rPr lang="en-US" altLang="zh-CN" b="1" dirty="0">
                <a:solidFill>
                  <a:srgbClr val="C00000"/>
                </a:solidFill>
                <a:latin typeface="+mj-ea"/>
                <a:ea typeface="+mj-ea"/>
              </a:rPr>
              <a:t> </a:t>
            </a:r>
            <a:r>
              <a:rPr lang="en-US" altLang="zh-CN" b="1" dirty="0" err="1">
                <a:solidFill>
                  <a:srgbClr val="C00000"/>
                </a:solidFill>
                <a:latin typeface="+mj-ea"/>
                <a:ea typeface="+mj-ea"/>
              </a:rPr>
              <a:t>Jurusan</a:t>
            </a:r>
            <a:r>
              <a:rPr lang="en-US" altLang="zh-CN" b="1" dirty="0">
                <a:solidFill>
                  <a:srgbClr val="C00000"/>
                </a:solidFill>
                <a:latin typeface="+mj-ea"/>
                <a:ea typeface="+mj-ea"/>
              </a:rPr>
              <a:t> </a:t>
            </a:r>
            <a:r>
              <a:rPr lang="en-US" altLang="zh-CN" b="1" dirty="0" err="1">
                <a:solidFill>
                  <a:srgbClr val="C00000"/>
                </a:solidFill>
                <a:latin typeface="+mj-ea"/>
                <a:ea typeface="+mj-ea"/>
              </a:rPr>
              <a:t>Purwodadi</a:t>
            </a:r>
            <a:r>
              <a:rPr lang="en-US" altLang="zh-CN" b="1" dirty="0">
                <a:solidFill>
                  <a:srgbClr val="C00000"/>
                </a:solidFill>
                <a:latin typeface="+mj-ea"/>
                <a:ea typeface="+mj-ea"/>
              </a:rPr>
              <a:t> – </a:t>
            </a:r>
            <a:r>
              <a:rPr lang="en-US" altLang="zh-CN" b="1" dirty="0" err="1">
                <a:solidFill>
                  <a:srgbClr val="C00000"/>
                </a:solidFill>
                <a:latin typeface="+mj-ea"/>
                <a:ea typeface="+mj-ea"/>
              </a:rPr>
              <a:t>Nongkojajar</a:t>
            </a:r>
            <a:r>
              <a:rPr lang="en-US" altLang="zh-CN" b="1" dirty="0">
                <a:solidFill>
                  <a:srgbClr val="C00000"/>
                </a:solidFill>
                <a:latin typeface="+mj-ea"/>
                <a:ea typeface="+mj-ea"/>
              </a:rPr>
              <a:t> (Link.198)</a:t>
            </a:r>
          </a:p>
        </p:txBody>
      </p:sp>
      <p:sp>
        <p:nvSpPr>
          <p:cNvPr id="28" name="文本框 6"/>
          <p:cNvSpPr txBox="1"/>
          <p:nvPr/>
        </p:nvSpPr>
        <p:spPr>
          <a:xfrm>
            <a:off x="271462" y="2088571"/>
            <a:ext cx="5928226" cy="1015663"/>
          </a:xfrm>
          <a:prstGeom prst="rect">
            <a:avLst/>
          </a:prstGeom>
          <a:noFill/>
        </p:spPr>
        <p:txBody>
          <a:bodyPr wrap="none">
            <a:spAutoFit/>
            <a:scene3d>
              <a:camera prst="orthographicFront"/>
              <a:lightRig rig="threePt" dir="t"/>
            </a:scene3d>
            <a:sp3d contourW="12700"/>
          </a:bodyPr>
          <a:lstStyle/>
          <a:p>
            <a:pPr>
              <a:defRPr/>
            </a:pPr>
            <a:r>
              <a:rPr lang="en-US" altLang="zh-CN" sz="3000" b="1" dirty="0">
                <a:solidFill>
                  <a:schemeClr val="tx1">
                    <a:lumMod val="75000"/>
                    <a:lumOff val="25000"/>
                  </a:schemeClr>
                </a:solidFill>
                <a:latin typeface="+mj-ea"/>
                <a:ea typeface="+mj-ea"/>
              </a:rPr>
              <a:t>PROGRAM </a:t>
            </a:r>
          </a:p>
          <a:p>
            <a:pPr>
              <a:defRPr/>
            </a:pPr>
            <a:r>
              <a:rPr lang="en-US" altLang="zh-CN" sz="3000" b="1" dirty="0">
                <a:solidFill>
                  <a:schemeClr val="tx1">
                    <a:lumMod val="75000"/>
                    <a:lumOff val="25000"/>
                  </a:schemeClr>
                </a:solidFill>
                <a:latin typeface="+mj-ea"/>
                <a:ea typeface="+mj-ea"/>
              </a:rPr>
              <a:t>HIBAH JALAN DAERAH (PHJD)</a:t>
            </a:r>
          </a:p>
        </p:txBody>
      </p:sp>
      <p:sp>
        <p:nvSpPr>
          <p:cNvPr id="30" name="Rectangle 29"/>
          <p:cNvSpPr/>
          <p:nvPr/>
        </p:nvSpPr>
        <p:spPr>
          <a:xfrm>
            <a:off x="271463" y="3799710"/>
            <a:ext cx="4858849" cy="398860"/>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500" b="1" dirty="0">
                <a:solidFill>
                  <a:srgbClr val="FC4349"/>
                </a:solidFill>
              </a:rPr>
              <a:t>UPT PENGELOLAAN JALAN DAN JEMBATAN PROBOLINGGO</a:t>
            </a:r>
            <a:endParaRPr lang="id-ID" sz="1500" b="1" dirty="0">
              <a:solidFill>
                <a:srgbClr val="FC4349"/>
              </a:solidFill>
            </a:endParaRPr>
          </a:p>
        </p:txBody>
      </p:sp>
    </p:spTree>
    <p:extLst>
      <p:ext uri="{BB962C8B-B14F-4D97-AF65-F5344CB8AC3E}">
        <p14:creationId xmlns:p14="http://schemas.microsoft.com/office/powerpoint/2010/main" val="2099634492"/>
      </p:ext>
    </p:extLst>
  </p:cSld>
  <p:clrMapOvr>
    <a:masterClrMapping/>
  </p:clrMapOvr>
  <p:transition advClick="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4304108" y="3536157"/>
            <a:ext cx="750099" cy="80367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7" name="Oval 6"/>
          <p:cNvSpPr/>
          <p:nvPr/>
        </p:nvSpPr>
        <p:spPr>
          <a:xfrm>
            <a:off x="4947050" y="4232677"/>
            <a:ext cx="750099" cy="80367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pic>
        <p:nvPicPr>
          <p:cNvPr id="3" name="Picture 2"/>
          <p:cNvPicPr>
            <a:picLocks noChangeAspect="1" noChangeArrowheads="1"/>
          </p:cNvPicPr>
          <p:nvPr/>
        </p:nvPicPr>
        <p:blipFill>
          <a:blip r:embed="rId2" cstate="print"/>
          <a:srcRect/>
          <a:stretch>
            <a:fillRect/>
          </a:stretch>
        </p:blipFill>
        <p:spPr bwMode="auto">
          <a:xfrm>
            <a:off x="1261811" y="2091231"/>
            <a:ext cx="6578479" cy="3802380"/>
          </a:xfrm>
          <a:prstGeom prst="rect">
            <a:avLst/>
          </a:prstGeom>
          <a:noFill/>
          <a:ln w="9525">
            <a:noFill/>
            <a:miter lim="800000"/>
            <a:headEnd/>
            <a:tailEnd/>
          </a:ln>
          <a:effectLst/>
        </p:spPr>
      </p:pic>
      <p:cxnSp>
        <p:nvCxnSpPr>
          <p:cNvPr id="8" name="Straight Connector 7"/>
          <p:cNvCxnSpPr/>
          <p:nvPr/>
        </p:nvCxnSpPr>
        <p:spPr>
          <a:xfrm>
            <a:off x="6640133" y="1881176"/>
            <a:ext cx="274320" cy="1191"/>
          </a:xfrm>
          <a:prstGeom prst="line">
            <a:avLst/>
          </a:prstGeom>
          <a:ln w="57150">
            <a:solidFill>
              <a:srgbClr val="1F38F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640133" y="2109776"/>
            <a:ext cx="274320" cy="11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983032" y="1768067"/>
            <a:ext cx="857257"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latin typeface="Arial Narrow" pitchFamily="34" charset="0"/>
              </a:rPr>
              <a:t>NASIONAL</a:t>
            </a:r>
          </a:p>
        </p:txBody>
      </p:sp>
      <p:sp>
        <p:nvSpPr>
          <p:cNvPr id="11" name="Rectangle 10"/>
          <p:cNvSpPr/>
          <p:nvPr/>
        </p:nvSpPr>
        <p:spPr>
          <a:xfrm>
            <a:off x="6983033" y="1996667"/>
            <a:ext cx="742950" cy="171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latin typeface="Arial Narrow" pitchFamily="34" charset="0"/>
              </a:rPr>
              <a:t>PROVINSI</a:t>
            </a:r>
          </a:p>
        </p:txBody>
      </p:sp>
      <p:sp>
        <p:nvSpPr>
          <p:cNvPr id="2" name="Freeform: Shape 1">
            <a:extLst>
              <a:ext uri="{FF2B5EF4-FFF2-40B4-BE49-F238E27FC236}">
                <a16:creationId xmlns:a16="http://schemas.microsoft.com/office/drawing/2014/main" id="{1347F554-3366-4189-83F1-1F961329C80D}"/>
              </a:ext>
            </a:extLst>
          </p:cNvPr>
          <p:cNvSpPr/>
          <p:nvPr/>
        </p:nvSpPr>
        <p:spPr>
          <a:xfrm>
            <a:off x="5152344" y="3952876"/>
            <a:ext cx="95932" cy="159868"/>
          </a:xfrm>
          <a:custGeom>
            <a:avLst/>
            <a:gdLst>
              <a:gd name="connsiteX0" fmla="*/ 13609 w 127909"/>
              <a:gd name="connsiteY0" fmla="*/ 0 h 213157"/>
              <a:gd name="connsiteX1" fmla="*/ 909 w 127909"/>
              <a:gd name="connsiteY1" fmla="*/ 15875 h 213157"/>
              <a:gd name="connsiteX2" fmla="*/ 4084 w 127909"/>
              <a:gd name="connsiteY2" fmla="*/ 69850 h 213157"/>
              <a:gd name="connsiteX3" fmla="*/ 10434 w 127909"/>
              <a:gd name="connsiteY3" fmla="*/ 79375 h 213157"/>
              <a:gd name="connsiteX4" fmla="*/ 13609 w 127909"/>
              <a:gd name="connsiteY4" fmla="*/ 88900 h 213157"/>
              <a:gd name="connsiteX5" fmla="*/ 26309 w 127909"/>
              <a:gd name="connsiteY5" fmla="*/ 171450 h 213157"/>
              <a:gd name="connsiteX6" fmla="*/ 42184 w 127909"/>
              <a:gd name="connsiteY6" fmla="*/ 174625 h 213157"/>
              <a:gd name="connsiteX7" fmla="*/ 67584 w 127909"/>
              <a:gd name="connsiteY7" fmla="*/ 187325 h 213157"/>
              <a:gd name="connsiteX8" fmla="*/ 77109 w 127909"/>
              <a:gd name="connsiteY8" fmla="*/ 190500 h 213157"/>
              <a:gd name="connsiteX9" fmla="*/ 86634 w 127909"/>
              <a:gd name="connsiteY9" fmla="*/ 196850 h 213157"/>
              <a:gd name="connsiteX10" fmla="*/ 108859 w 127909"/>
              <a:gd name="connsiteY10" fmla="*/ 203200 h 213157"/>
              <a:gd name="connsiteX11" fmla="*/ 127909 w 127909"/>
              <a:gd name="connsiteY11" fmla="*/ 212725 h 21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09" h="213157">
                <a:moveTo>
                  <a:pt x="13609" y="0"/>
                </a:moveTo>
                <a:cubicBezTo>
                  <a:pt x="9376" y="5292"/>
                  <a:pt x="1825" y="9161"/>
                  <a:pt x="909" y="15875"/>
                </a:cubicBezTo>
                <a:cubicBezTo>
                  <a:pt x="-1526" y="33733"/>
                  <a:pt x="1410" y="52027"/>
                  <a:pt x="4084" y="69850"/>
                </a:cubicBezTo>
                <a:cubicBezTo>
                  <a:pt x="4650" y="73624"/>
                  <a:pt x="8727" y="75962"/>
                  <a:pt x="10434" y="79375"/>
                </a:cubicBezTo>
                <a:cubicBezTo>
                  <a:pt x="11931" y="82368"/>
                  <a:pt x="12551" y="85725"/>
                  <a:pt x="13609" y="88900"/>
                </a:cubicBezTo>
                <a:cubicBezTo>
                  <a:pt x="13753" y="92212"/>
                  <a:pt x="150" y="158371"/>
                  <a:pt x="26309" y="171450"/>
                </a:cubicBezTo>
                <a:cubicBezTo>
                  <a:pt x="31136" y="173863"/>
                  <a:pt x="36892" y="173567"/>
                  <a:pt x="42184" y="174625"/>
                </a:cubicBezTo>
                <a:cubicBezTo>
                  <a:pt x="50651" y="178858"/>
                  <a:pt x="58604" y="184332"/>
                  <a:pt x="67584" y="187325"/>
                </a:cubicBezTo>
                <a:cubicBezTo>
                  <a:pt x="70759" y="188383"/>
                  <a:pt x="74116" y="189003"/>
                  <a:pt x="77109" y="190500"/>
                </a:cubicBezTo>
                <a:cubicBezTo>
                  <a:pt x="80522" y="192207"/>
                  <a:pt x="83221" y="195143"/>
                  <a:pt x="86634" y="196850"/>
                </a:cubicBezTo>
                <a:cubicBezTo>
                  <a:pt x="91189" y="199127"/>
                  <a:pt x="104790" y="202183"/>
                  <a:pt x="108859" y="203200"/>
                </a:cubicBezTo>
                <a:cubicBezTo>
                  <a:pt x="117557" y="216247"/>
                  <a:pt x="111393" y="212725"/>
                  <a:pt x="127909" y="212725"/>
                </a:cubicBezTo>
              </a:path>
            </a:pathLst>
          </a:custGeom>
          <a:noFill/>
          <a:ln w="9525"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4" name="Freeform: Shape 3">
            <a:extLst>
              <a:ext uri="{FF2B5EF4-FFF2-40B4-BE49-F238E27FC236}">
                <a16:creationId xmlns:a16="http://schemas.microsoft.com/office/drawing/2014/main" id="{0F8A4BFC-6AD2-4161-A071-9C9CE7D3F972}"/>
              </a:ext>
            </a:extLst>
          </p:cNvPr>
          <p:cNvSpPr/>
          <p:nvPr/>
        </p:nvSpPr>
        <p:spPr>
          <a:xfrm>
            <a:off x="4924384" y="4167188"/>
            <a:ext cx="235786" cy="114300"/>
          </a:xfrm>
          <a:custGeom>
            <a:avLst/>
            <a:gdLst>
              <a:gd name="connsiteX0" fmla="*/ 314381 w 314381"/>
              <a:gd name="connsiteY0" fmla="*/ 0 h 152400"/>
              <a:gd name="connsiteX1" fmla="*/ 212781 w 314381"/>
              <a:gd name="connsiteY1" fmla="*/ 28575 h 152400"/>
              <a:gd name="connsiteX2" fmla="*/ 190556 w 314381"/>
              <a:gd name="connsiteY2" fmla="*/ 50800 h 152400"/>
              <a:gd name="connsiteX3" fmla="*/ 171506 w 314381"/>
              <a:gd name="connsiteY3" fmla="*/ 63500 h 152400"/>
              <a:gd name="connsiteX4" fmla="*/ 161981 w 314381"/>
              <a:gd name="connsiteY4" fmla="*/ 73025 h 152400"/>
              <a:gd name="connsiteX5" fmla="*/ 155631 w 314381"/>
              <a:gd name="connsiteY5" fmla="*/ 82550 h 152400"/>
              <a:gd name="connsiteX6" fmla="*/ 136581 w 314381"/>
              <a:gd name="connsiteY6" fmla="*/ 92075 h 152400"/>
              <a:gd name="connsiteX7" fmla="*/ 127056 w 314381"/>
              <a:gd name="connsiteY7" fmla="*/ 101600 h 152400"/>
              <a:gd name="connsiteX8" fmla="*/ 104831 w 314381"/>
              <a:gd name="connsiteY8" fmla="*/ 117475 h 152400"/>
              <a:gd name="connsiteX9" fmla="*/ 79431 w 314381"/>
              <a:gd name="connsiteY9" fmla="*/ 139700 h 152400"/>
              <a:gd name="connsiteX10" fmla="*/ 19106 w 314381"/>
              <a:gd name="connsiteY10" fmla="*/ 142875 h 152400"/>
              <a:gd name="connsiteX11" fmla="*/ 56 w 314381"/>
              <a:gd name="connsiteY11"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381" h="152400">
                <a:moveTo>
                  <a:pt x="314381" y="0"/>
                </a:moveTo>
                <a:cubicBezTo>
                  <a:pt x="280514" y="9525"/>
                  <a:pt x="245329" y="15222"/>
                  <a:pt x="212781" y="28575"/>
                </a:cubicBezTo>
                <a:cubicBezTo>
                  <a:pt x="203088" y="32552"/>
                  <a:pt x="199273" y="44988"/>
                  <a:pt x="190556" y="50800"/>
                </a:cubicBezTo>
                <a:cubicBezTo>
                  <a:pt x="184206" y="55033"/>
                  <a:pt x="176902" y="58104"/>
                  <a:pt x="171506" y="63500"/>
                </a:cubicBezTo>
                <a:cubicBezTo>
                  <a:pt x="168331" y="66675"/>
                  <a:pt x="164856" y="69576"/>
                  <a:pt x="161981" y="73025"/>
                </a:cubicBezTo>
                <a:cubicBezTo>
                  <a:pt x="159538" y="75956"/>
                  <a:pt x="158329" y="79852"/>
                  <a:pt x="155631" y="82550"/>
                </a:cubicBezTo>
                <a:cubicBezTo>
                  <a:pt x="149476" y="88705"/>
                  <a:pt x="144328" y="89493"/>
                  <a:pt x="136581" y="92075"/>
                </a:cubicBezTo>
                <a:cubicBezTo>
                  <a:pt x="133406" y="95250"/>
                  <a:pt x="130505" y="98725"/>
                  <a:pt x="127056" y="101600"/>
                </a:cubicBezTo>
                <a:cubicBezTo>
                  <a:pt x="116239" y="110614"/>
                  <a:pt x="116269" y="106037"/>
                  <a:pt x="104831" y="117475"/>
                </a:cubicBezTo>
                <a:cubicBezTo>
                  <a:pt x="95865" y="126441"/>
                  <a:pt x="98422" y="138700"/>
                  <a:pt x="79431" y="139700"/>
                </a:cubicBezTo>
                <a:lnTo>
                  <a:pt x="19106" y="142875"/>
                </a:lnTo>
                <a:cubicBezTo>
                  <a:pt x="-2032" y="146398"/>
                  <a:pt x="56" y="139612"/>
                  <a:pt x="56" y="152400"/>
                </a:cubicBezTo>
              </a:path>
            </a:pathLst>
          </a:custGeom>
          <a:noFill/>
          <a:ln w="9525"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12" name="Freeform: Shape 11">
            <a:extLst>
              <a:ext uri="{FF2B5EF4-FFF2-40B4-BE49-F238E27FC236}">
                <a16:creationId xmlns:a16="http://schemas.microsoft.com/office/drawing/2014/main" id="{AACAA81A-1C86-4683-92B0-67B09525755A}"/>
              </a:ext>
            </a:extLst>
          </p:cNvPr>
          <p:cNvSpPr/>
          <p:nvPr/>
        </p:nvSpPr>
        <p:spPr>
          <a:xfrm>
            <a:off x="5091114" y="4050508"/>
            <a:ext cx="73819" cy="16751"/>
          </a:xfrm>
          <a:custGeom>
            <a:avLst/>
            <a:gdLst>
              <a:gd name="connsiteX0" fmla="*/ 98425 w 98425"/>
              <a:gd name="connsiteY0" fmla="*/ 0 h 22335"/>
              <a:gd name="connsiteX1" fmla="*/ 57150 w 98425"/>
              <a:gd name="connsiteY1" fmla="*/ 19050 h 22335"/>
              <a:gd name="connsiteX2" fmla="*/ 0 w 98425"/>
              <a:gd name="connsiteY2" fmla="*/ 22225 h 22335"/>
            </a:gdLst>
            <a:ahLst/>
            <a:cxnLst>
              <a:cxn ang="0">
                <a:pos x="connsiteX0" y="connsiteY0"/>
              </a:cxn>
              <a:cxn ang="0">
                <a:pos x="connsiteX1" y="connsiteY1"/>
              </a:cxn>
              <a:cxn ang="0">
                <a:pos x="connsiteX2" y="connsiteY2"/>
              </a:cxn>
            </a:cxnLst>
            <a:rect l="l" t="t" r="r" b="b"/>
            <a:pathLst>
              <a:path w="98425" h="22335">
                <a:moveTo>
                  <a:pt x="98425" y="0"/>
                </a:moveTo>
                <a:cubicBezTo>
                  <a:pt x="84667" y="6350"/>
                  <a:pt x="71931" y="15712"/>
                  <a:pt x="57150" y="19050"/>
                </a:cubicBezTo>
                <a:cubicBezTo>
                  <a:pt x="38539" y="23252"/>
                  <a:pt x="0" y="22225"/>
                  <a:pt x="0" y="22225"/>
                </a:cubicBezTo>
              </a:path>
            </a:pathLst>
          </a:custGeom>
          <a:noFill/>
          <a:ln w="9525"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nvGrpSpPr>
          <p:cNvPr id="13" name="Group 12">
            <a:extLst>
              <a:ext uri="{FF2B5EF4-FFF2-40B4-BE49-F238E27FC236}">
                <a16:creationId xmlns:a16="http://schemas.microsoft.com/office/drawing/2014/main" id="{AFDB7105-2CB6-498D-ADB9-CCBA1A02DFB5}"/>
              </a:ext>
            </a:extLst>
          </p:cNvPr>
          <p:cNvGrpSpPr/>
          <p:nvPr/>
        </p:nvGrpSpPr>
        <p:grpSpPr>
          <a:xfrm>
            <a:off x="185738" y="949569"/>
            <a:ext cx="1146297" cy="733132"/>
            <a:chOff x="247650" y="123092"/>
            <a:chExt cx="1528396" cy="977509"/>
          </a:xfrm>
        </p:grpSpPr>
        <p:sp>
          <p:nvSpPr>
            <p:cNvPr id="14" name="Rectangle 13">
              <a:extLst>
                <a:ext uri="{FF2B5EF4-FFF2-40B4-BE49-F238E27FC236}">
                  <a16:creationId xmlns:a16="http://schemas.microsoft.com/office/drawing/2014/main" id="{7AAEF834-76EA-4E42-A8D9-3C6FF8ECBBAA}"/>
                </a:ext>
              </a:extLst>
            </p:cNvPr>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C0326239-6B11-4C5C-AC83-6D652D3DF763}"/>
                </a:ext>
              </a:extLst>
            </p:cNvPr>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A3BA60C2-D277-42A9-8CC7-89C6E443E1C0}"/>
                </a:ext>
              </a:extLst>
            </p:cNvPr>
            <p:cNvCxnSpPr>
              <a:stCxn id="14"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E4F5860C-D11B-4FC2-B21B-920DBFE56C06}"/>
                </a:ext>
              </a:extLst>
            </p:cNvPr>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93506" y="1101923"/>
            <a:ext cx="1146297" cy="733132"/>
            <a:chOff x="247650" y="123092"/>
            <a:chExt cx="1528396" cy="977509"/>
          </a:xfrm>
        </p:grpSpPr>
        <p:sp>
          <p:nvSpPr>
            <p:cNvPr id="5" name="Rectangle 4"/>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pic>
        <p:nvPicPr>
          <p:cNvPr id="2" name="Picture 1"/>
          <p:cNvPicPr>
            <a:picLocks noChangeAspect="1"/>
          </p:cNvPicPr>
          <p:nvPr/>
        </p:nvPicPr>
        <p:blipFill rotWithShape="1">
          <a:blip r:embed="rId2"/>
          <a:srcRect l="22436" t="22365" r="22051" b="9488"/>
          <a:stretch/>
        </p:blipFill>
        <p:spPr>
          <a:xfrm>
            <a:off x="1439803" y="935381"/>
            <a:ext cx="7232159" cy="4994031"/>
          </a:xfrm>
          <a:prstGeom prst="rect">
            <a:avLst/>
          </a:prstGeom>
        </p:spPr>
      </p:pic>
    </p:spTree>
    <p:extLst>
      <p:ext uri="{BB962C8B-B14F-4D97-AF65-F5344CB8AC3E}">
        <p14:creationId xmlns:p14="http://schemas.microsoft.com/office/powerpoint/2010/main" val="2038616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69C108-A553-4787-9539-56D8F022E39A}"/>
              </a:ext>
            </a:extLst>
          </p:cNvPr>
          <p:cNvSpPr>
            <a:spLocks noGrp="1"/>
          </p:cNvSpPr>
          <p:nvPr>
            <p:ph idx="1"/>
          </p:nvPr>
        </p:nvSpPr>
        <p:spPr>
          <a:xfrm>
            <a:off x="1390817" y="2073147"/>
            <a:ext cx="7886700" cy="3927604"/>
          </a:xfrm>
        </p:spPr>
        <p:txBody>
          <a:bodyPr>
            <a:normAutofit/>
          </a:bodyPr>
          <a:lstStyle/>
          <a:p>
            <a:r>
              <a:rPr lang="en-US" dirty="0" err="1"/>
              <a:t>Administrasi</a:t>
            </a:r>
            <a:r>
              <a:rPr lang="en-US" dirty="0"/>
              <a:t> :</a:t>
            </a:r>
          </a:p>
          <a:p>
            <a:pPr marL="685800" lvl="1" indent="-342900">
              <a:buFont typeface="+mj-lt"/>
              <a:buAutoNum type="arabicPeriod"/>
            </a:pPr>
            <a:r>
              <a:rPr lang="en-US" dirty="0"/>
              <a:t>Cashflow </a:t>
            </a:r>
            <a:r>
              <a:rPr lang="en-US" dirty="0" err="1"/>
              <a:t>perusahaan</a:t>
            </a:r>
            <a:endParaRPr lang="en-US" dirty="0"/>
          </a:p>
          <a:p>
            <a:pPr marL="685800" lvl="1" indent="-342900">
              <a:buFont typeface="+mj-lt"/>
              <a:buAutoNum type="arabicPeriod"/>
            </a:pPr>
            <a:r>
              <a:rPr lang="en-US" dirty="0" err="1"/>
              <a:t>Sudah</a:t>
            </a:r>
            <a:r>
              <a:rPr lang="en-US" dirty="0"/>
              <a:t> </a:t>
            </a:r>
            <a:r>
              <a:rPr lang="en-US" dirty="0" err="1"/>
              <a:t>menarik</a:t>
            </a:r>
            <a:r>
              <a:rPr lang="en-US" dirty="0"/>
              <a:t> UM dan MC 1,2,3,4</a:t>
            </a:r>
          </a:p>
          <a:p>
            <a:pPr marL="342900" lvl="1" indent="0">
              <a:buNone/>
            </a:pPr>
            <a:endParaRPr lang="en-US" dirty="0"/>
          </a:p>
          <a:p>
            <a:pPr marL="685800" lvl="1" indent="-342900">
              <a:buFont typeface="+mj-lt"/>
              <a:buAutoNum type="arabicPeriod"/>
            </a:pPr>
            <a:endParaRPr lang="en-US" dirty="0"/>
          </a:p>
          <a:p>
            <a:r>
              <a:rPr lang="en-US" dirty="0" err="1"/>
              <a:t>Lapangan</a:t>
            </a:r>
            <a:r>
              <a:rPr lang="en-US" dirty="0"/>
              <a:t> :  (</a:t>
            </a:r>
            <a:r>
              <a:rPr lang="en-US" dirty="0" err="1"/>
              <a:t>tidak</a:t>
            </a:r>
            <a:r>
              <a:rPr lang="en-US" dirty="0"/>
              <a:t> </a:t>
            </a:r>
            <a:r>
              <a:rPr lang="en-US" dirty="0" err="1"/>
              <a:t>ada</a:t>
            </a:r>
            <a:r>
              <a:rPr lang="en-US" dirty="0"/>
              <a:t> </a:t>
            </a:r>
            <a:r>
              <a:rPr lang="en-US" dirty="0" err="1"/>
              <a:t>masalah</a:t>
            </a:r>
            <a:r>
              <a:rPr lang="en-US" dirty="0"/>
              <a:t>)</a:t>
            </a:r>
          </a:p>
          <a:p>
            <a:endParaRPr lang="en-US" dirty="0"/>
          </a:p>
        </p:txBody>
      </p:sp>
      <p:grpSp>
        <p:nvGrpSpPr>
          <p:cNvPr id="4" name="Group 3"/>
          <p:cNvGrpSpPr/>
          <p:nvPr/>
        </p:nvGrpSpPr>
        <p:grpSpPr>
          <a:xfrm>
            <a:off x="244520" y="1127619"/>
            <a:ext cx="1146297" cy="733132"/>
            <a:chOff x="247650" y="123092"/>
            <a:chExt cx="1528396" cy="977509"/>
          </a:xfrm>
        </p:grpSpPr>
        <p:sp>
          <p:nvSpPr>
            <p:cNvPr id="5" name="Rectangle 4"/>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grpSp>
        <p:nvGrpSpPr>
          <p:cNvPr id="15" name="组合 10"/>
          <p:cNvGrpSpPr>
            <a:grpSpLocks/>
          </p:cNvGrpSpPr>
          <p:nvPr/>
        </p:nvGrpSpPr>
        <p:grpSpPr bwMode="auto">
          <a:xfrm>
            <a:off x="1634254" y="1127621"/>
            <a:ext cx="4234235" cy="732206"/>
            <a:chOff x="6096000" y="2061026"/>
            <a:chExt cx="5061857" cy="975058"/>
          </a:xfrm>
        </p:grpSpPr>
        <p:sp>
          <p:nvSpPr>
            <p:cNvPr id="16" name="文本框 11"/>
            <p:cNvSpPr txBox="1"/>
            <p:nvPr/>
          </p:nvSpPr>
          <p:spPr>
            <a:xfrm>
              <a:off x="6096000" y="2061026"/>
              <a:ext cx="1489521" cy="553307"/>
            </a:xfrm>
            <a:prstGeom prst="rect">
              <a:avLst/>
            </a:prstGeom>
            <a:noFill/>
          </p:spPr>
          <p:txBody>
            <a:bodyPr wrap="none">
              <a:spAutoFit/>
              <a:scene3d>
                <a:camera prst="orthographicFront"/>
                <a:lightRig rig="threePt" dir="t"/>
              </a:scene3d>
              <a:sp3d contourW="12700"/>
            </a:bodyPr>
            <a:lstStyle/>
            <a:p>
              <a:pPr>
                <a:defRPr/>
              </a:pPr>
              <a:r>
                <a:rPr lang="en-ID" altLang="zh-CN" sz="2100" b="1" dirty="0">
                  <a:solidFill>
                    <a:srgbClr val="FC4349"/>
                  </a:solidFill>
                </a:rPr>
                <a:t>KENDALA</a:t>
              </a:r>
              <a:endParaRPr lang="zh-CN" altLang="en-US" sz="2100" b="1" dirty="0">
                <a:solidFill>
                  <a:srgbClr val="FC4349"/>
                </a:solidFill>
              </a:endParaRPr>
            </a:p>
          </p:txBody>
        </p:sp>
        <p:sp>
          <p:nvSpPr>
            <p:cNvPr id="17" name="文本框 12"/>
            <p:cNvSpPr txBox="1"/>
            <p:nvPr/>
          </p:nvSpPr>
          <p:spPr>
            <a:xfrm>
              <a:off x="6096000" y="2482777"/>
              <a:ext cx="5061857" cy="553307"/>
            </a:xfrm>
            <a:prstGeom prst="rect">
              <a:avLst/>
            </a:prstGeom>
            <a:noFill/>
          </p:spPr>
          <p:txBody>
            <a:bodyPr>
              <a:spAutoFit/>
              <a:scene3d>
                <a:camera prst="orthographicFront"/>
                <a:lightRig rig="threePt" dir="t"/>
              </a:scene3d>
              <a:sp3d contourW="12700"/>
            </a:bodyPr>
            <a:lstStyle/>
            <a:p>
              <a:pPr>
                <a:defRPr/>
              </a:pPr>
              <a:r>
                <a:rPr lang="en-US" altLang="zh-CN" sz="2100" dirty="0">
                  <a:solidFill>
                    <a:srgbClr val="2C3E50"/>
                  </a:solidFill>
                </a:rPr>
                <a:t>PAKET PURWODADI - NONGKOJAJAR</a:t>
              </a:r>
            </a:p>
          </p:txBody>
        </p:sp>
      </p:grpSp>
    </p:spTree>
    <p:extLst>
      <p:ext uri="{BB962C8B-B14F-4D97-AF65-F5344CB8AC3E}">
        <p14:creationId xmlns:p14="http://schemas.microsoft.com/office/powerpoint/2010/main" val="4008908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F694D0-4F6C-4FF7-BB58-301227C764E5}"/>
              </a:ext>
            </a:extLst>
          </p:cNvPr>
          <p:cNvPicPr>
            <a:picLocks noChangeAspect="1"/>
          </p:cNvPicPr>
          <p:nvPr/>
        </p:nvPicPr>
        <p:blipFill>
          <a:blip r:embed="rId2"/>
          <a:stretch>
            <a:fillRect/>
          </a:stretch>
        </p:blipFill>
        <p:spPr>
          <a:xfrm>
            <a:off x="1478819" y="857251"/>
            <a:ext cx="7244543" cy="5226854"/>
          </a:xfrm>
          <a:prstGeom prst="rect">
            <a:avLst/>
          </a:prstGeom>
        </p:spPr>
      </p:pic>
      <p:grpSp>
        <p:nvGrpSpPr>
          <p:cNvPr id="3" name="Group 2"/>
          <p:cNvGrpSpPr/>
          <p:nvPr/>
        </p:nvGrpSpPr>
        <p:grpSpPr>
          <a:xfrm>
            <a:off x="185738" y="949569"/>
            <a:ext cx="1146297" cy="733132"/>
            <a:chOff x="247650" y="123092"/>
            <a:chExt cx="1528396" cy="977509"/>
          </a:xfrm>
        </p:grpSpPr>
        <p:sp>
          <p:nvSpPr>
            <p:cNvPr id="5" name="Rectangle 4"/>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372416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1F55D3-6F5F-433B-8883-CCB3834B69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233" r="2407" b="1655"/>
          <a:stretch/>
        </p:blipFill>
        <p:spPr>
          <a:xfrm>
            <a:off x="1332034" y="949569"/>
            <a:ext cx="6927062" cy="5040362"/>
          </a:xfrm>
          <a:prstGeom prst="rect">
            <a:avLst/>
          </a:prstGeom>
        </p:spPr>
      </p:pic>
      <p:grpSp>
        <p:nvGrpSpPr>
          <p:cNvPr id="3" name="Group 2"/>
          <p:cNvGrpSpPr/>
          <p:nvPr/>
        </p:nvGrpSpPr>
        <p:grpSpPr>
          <a:xfrm>
            <a:off x="185738" y="949569"/>
            <a:ext cx="1146297" cy="733132"/>
            <a:chOff x="247650" y="123092"/>
            <a:chExt cx="1528396" cy="977509"/>
          </a:xfrm>
        </p:grpSpPr>
        <p:sp>
          <p:nvSpPr>
            <p:cNvPr id="5" name="Rectangle 4"/>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639781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F8B835-B94E-4D91-B1C2-BEB089F945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308" b="39480"/>
          <a:stretch/>
        </p:blipFill>
        <p:spPr>
          <a:xfrm>
            <a:off x="1228796" y="1345330"/>
            <a:ext cx="7692558" cy="3222523"/>
          </a:xfrm>
          <a:prstGeom prst="rect">
            <a:avLst/>
          </a:prstGeom>
        </p:spPr>
      </p:pic>
      <p:grpSp>
        <p:nvGrpSpPr>
          <p:cNvPr id="3" name="Group 2"/>
          <p:cNvGrpSpPr/>
          <p:nvPr/>
        </p:nvGrpSpPr>
        <p:grpSpPr>
          <a:xfrm>
            <a:off x="185738" y="949569"/>
            <a:ext cx="1146297" cy="733132"/>
            <a:chOff x="247650" y="123092"/>
            <a:chExt cx="1528396" cy="977509"/>
          </a:xfrm>
        </p:grpSpPr>
        <p:sp>
          <p:nvSpPr>
            <p:cNvPr id="5" name="Rectangle 4"/>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731734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B4FC904-2F5B-4A5B-A7FD-4A58FE205D24}"/>
              </a:ext>
            </a:extLst>
          </p:cNvPr>
          <p:cNvGrpSpPr/>
          <p:nvPr/>
        </p:nvGrpSpPr>
        <p:grpSpPr>
          <a:xfrm>
            <a:off x="244520" y="1127619"/>
            <a:ext cx="1146297" cy="733132"/>
            <a:chOff x="247650" y="123092"/>
            <a:chExt cx="1528396" cy="977509"/>
          </a:xfrm>
        </p:grpSpPr>
        <p:sp>
          <p:nvSpPr>
            <p:cNvPr id="5" name="Rectangle 4">
              <a:extLst>
                <a:ext uri="{FF2B5EF4-FFF2-40B4-BE49-F238E27FC236}">
                  <a16:creationId xmlns:a16="http://schemas.microsoft.com/office/drawing/2014/main" id="{8B6D3674-4B46-4316-BF60-357BD3151F23}"/>
                </a:ext>
              </a:extLst>
            </p:cNvPr>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59A36024-8799-4104-8B28-9DFB0C13A8C7}"/>
                </a:ext>
              </a:extLst>
            </p:cNvPr>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6463935F-B234-4FD1-9AE2-CC1A5A267B87}"/>
                </a:ext>
              </a:extLst>
            </p:cNvPr>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752A50B0-2854-4497-9E20-18AFDAAEFA7C}"/>
                </a:ext>
              </a:extLst>
            </p:cNvPr>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pic>
        <p:nvPicPr>
          <p:cNvPr id="10" name="Picture 9">
            <a:extLst>
              <a:ext uri="{FF2B5EF4-FFF2-40B4-BE49-F238E27FC236}">
                <a16:creationId xmlns:a16="http://schemas.microsoft.com/office/drawing/2014/main" id="{9F056D6D-36FA-4702-9EFF-D0B437EEF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7264" y="946203"/>
            <a:ext cx="3732305" cy="2799230"/>
          </a:xfrm>
          <a:prstGeom prst="rect">
            <a:avLst/>
          </a:prstGeom>
        </p:spPr>
      </p:pic>
      <p:pic>
        <p:nvPicPr>
          <p:cNvPr id="14" name="Picture 13">
            <a:extLst>
              <a:ext uri="{FF2B5EF4-FFF2-40B4-BE49-F238E27FC236}">
                <a16:creationId xmlns:a16="http://schemas.microsoft.com/office/drawing/2014/main" id="{04AEAC86-33B5-42C9-B827-66BA0C6B9F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755" y="3049015"/>
            <a:ext cx="3877477" cy="2908107"/>
          </a:xfrm>
          <a:prstGeom prst="rect">
            <a:avLst/>
          </a:prstGeom>
        </p:spPr>
      </p:pic>
      <p:pic>
        <p:nvPicPr>
          <p:cNvPr id="16" name="Picture 15">
            <a:extLst>
              <a:ext uri="{FF2B5EF4-FFF2-40B4-BE49-F238E27FC236}">
                <a16:creationId xmlns:a16="http://schemas.microsoft.com/office/drawing/2014/main" id="{1689E323-1BC6-430B-AC9C-D2321B7724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0601" y="3063903"/>
            <a:ext cx="3857625" cy="2893219"/>
          </a:xfrm>
          <a:prstGeom prst="rect">
            <a:avLst/>
          </a:prstGeom>
        </p:spPr>
      </p:pic>
    </p:spTree>
    <p:extLst>
      <p:ext uri="{BB962C8B-B14F-4D97-AF65-F5344CB8AC3E}">
        <p14:creationId xmlns:p14="http://schemas.microsoft.com/office/powerpoint/2010/main" val="386825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B4FC904-2F5B-4A5B-A7FD-4A58FE205D24}"/>
              </a:ext>
            </a:extLst>
          </p:cNvPr>
          <p:cNvGrpSpPr/>
          <p:nvPr/>
        </p:nvGrpSpPr>
        <p:grpSpPr>
          <a:xfrm>
            <a:off x="244520" y="1127619"/>
            <a:ext cx="1146297" cy="733132"/>
            <a:chOff x="247650" y="123092"/>
            <a:chExt cx="1528396" cy="977509"/>
          </a:xfrm>
        </p:grpSpPr>
        <p:sp>
          <p:nvSpPr>
            <p:cNvPr id="5" name="Rectangle 4">
              <a:extLst>
                <a:ext uri="{FF2B5EF4-FFF2-40B4-BE49-F238E27FC236}">
                  <a16:creationId xmlns:a16="http://schemas.microsoft.com/office/drawing/2014/main" id="{8B6D3674-4B46-4316-BF60-357BD3151F23}"/>
                </a:ext>
              </a:extLst>
            </p:cNvPr>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59A36024-8799-4104-8B28-9DFB0C13A8C7}"/>
                </a:ext>
              </a:extLst>
            </p:cNvPr>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6463935F-B234-4FD1-9AE2-CC1A5A267B87}"/>
                </a:ext>
              </a:extLst>
            </p:cNvPr>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752A50B0-2854-4497-9E20-18AFDAAEFA7C}"/>
                </a:ext>
              </a:extLst>
            </p:cNvPr>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pic>
        <p:nvPicPr>
          <p:cNvPr id="10" name="Picture 9">
            <a:extLst>
              <a:ext uri="{FF2B5EF4-FFF2-40B4-BE49-F238E27FC236}">
                <a16:creationId xmlns:a16="http://schemas.microsoft.com/office/drawing/2014/main" id="{9F056D6D-36FA-4702-9EFF-D0B437EEF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818" y="907850"/>
            <a:ext cx="3265670" cy="2449252"/>
          </a:xfrm>
          <a:prstGeom prst="rect">
            <a:avLst/>
          </a:prstGeom>
        </p:spPr>
      </p:pic>
      <p:pic>
        <p:nvPicPr>
          <p:cNvPr id="11" name="Picture 10">
            <a:extLst>
              <a:ext uri="{FF2B5EF4-FFF2-40B4-BE49-F238E27FC236}">
                <a16:creationId xmlns:a16="http://schemas.microsoft.com/office/drawing/2014/main" id="{9F056D6D-36FA-4702-9EFF-D0B437EEF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4719" y="907850"/>
            <a:ext cx="3265669" cy="2449252"/>
          </a:xfrm>
          <a:prstGeom prst="rect">
            <a:avLst/>
          </a:prstGeom>
        </p:spPr>
      </p:pic>
      <p:pic>
        <p:nvPicPr>
          <p:cNvPr id="12" name="Picture 11">
            <a:extLst>
              <a:ext uri="{FF2B5EF4-FFF2-40B4-BE49-F238E27FC236}">
                <a16:creationId xmlns:a16="http://schemas.microsoft.com/office/drawing/2014/main" id="{9F056D6D-36FA-4702-9EFF-D0B437EEF0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958" y="3418587"/>
            <a:ext cx="3368746" cy="2526560"/>
          </a:xfrm>
          <a:prstGeom prst="rect">
            <a:avLst/>
          </a:prstGeom>
        </p:spPr>
      </p:pic>
      <p:pic>
        <p:nvPicPr>
          <p:cNvPr id="13" name="Picture 12">
            <a:extLst>
              <a:ext uri="{FF2B5EF4-FFF2-40B4-BE49-F238E27FC236}">
                <a16:creationId xmlns:a16="http://schemas.microsoft.com/office/drawing/2014/main" id="{9F056D6D-36FA-4702-9EFF-D0B437EEF0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8458" y="3418587"/>
            <a:ext cx="3368746" cy="2526560"/>
          </a:xfrm>
          <a:prstGeom prst="rect">
            <a:avLst/>
          </a:prstGeom>
        </p:spPr>
      </p:pic>
    </p:spTree>
    <p:extLst>
      <p:ext uri="{BB962C8B-B14F-4D97-AF65-F5344CB8AC3E}">
        <p14:creationId xmlns:p14="http://schemas.microsoft.com/office/powerpoint/2010/main" val="391750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6"/>
          <p:cNvSpPr txBox="1"/>
          <p:nvPr/>
        </p:nvSpPr>
        <p:spPr>
          <a:xfrm>
            <a:off x="271463" y="3128806"/>
            <a:ext cx="4889031" cy="646331"/>
          </a:xfrm>
          <a:prstGeom prst="rect">
            <a:avLst/>
          </a:prstGeom>
          <a:noFill/>
        </p:spPr>
        <p:txBody>
          <a:bodyPr wrap="none">
            <a:spAutoFit/>
            <a:scene3d>
              <a:camera prst="orthographicFront"/>
              <a:lightRig rig="threePt" dir="t"/>
            </a:scene3d>
            <a:sp3d contourW="12700"/>
          </a:bodyPr>
          <a:lstStyle/>
          <a:p>
            <a:pPr>
              <a:defRPr/>
            </a:pPr>
            <a:r>
              <a:rPr lang="en-US" altLang="zh-CN" b="1" dirty="0" err="1">
                <a:solidFill>
                  <a:srgbClr val="C00000"/>
                </a:solidFill>
                <a:latin typeface="+mj-ea"/>
                <a:ea typeface="+mj-ea"/>
              </a:rPr>
              <a:t>Pemeliharaan</a:t>
            </a:r>
            <a:r>
              <a:rPr lang="en-US" altLang="zh-CN" b="1" dirty="0">
                <a:solidFill>
                  <a:srgbClr val="C00000"/>
                </a:solidFill>
                <a:latin typeface="+mj-ea"/>
                <a:ea typeface="+mj-ea"/>
              </a:rPr>
              <a:t> </a:t>
            </a:r>
            <a:r>
              <a:rPr lang="en-US" altLang="zh-CN" b="1" dirty="0" err="1">
                <a:solidFill>
                  <a:srgbClr val="C00000"/>
                </a:solidFill>
                <a:latin typeface="+mj-ea"/>
                <a:ea typeface="+mj-ea"/>
              </a:rPr>
              <a:t>Rutin</a:t>
            </a:r>
            <a:r>
              <a:rPr lang="en-US" altLang="zh-CN" b="1" dirty="0">
                <a:solidFill>
                  <a:srgbClr val="C00000"/>
                </a:solidFill>
                <a:latin typeface="+mj-ea"/>
                <a:ea typeface="+mj-ea"/>
              </a:rPr>
              <a:t> </a:t>
            </a:r>
            <a:r>
              <a:rPr lang="en-US" altLang="zh-CN" b="1" dirty="0" err="1">
                <a:solidFill>
                  <a:srgbClr val="C00000"/>
                </a:solidFill>
                <a:latin typeface="+mj-ea"/>
                <a:ea typeface="+mj-ea"/>
              </a:rPr>
              <a:t>Jalan</a:t>
            </a:r>
            <a:r>
              <a:rPr lang="en-US" altLang="zh-CN" b="1" dirty="0">
                <a:solidFill>
                  <a:srgbClr val="C00000"/>
                </a:solidFill>
                <a:latin typeface="+mj-ea"/>
                <a:ea typeface="+mj-ea"/>
              </a:rPr>
              <a:t> </a:t>
            </a:r>
          </a:p>
          <a:p>
            <a:pPr>
              <a:defRPr/>
            </a:pPr>
            <a:r>
              <a:rPr lang="en-US" altLang="zh-CN" b="1" dirty="0">
                <a:solidFill>
                  <a:srgbClr val="C00000"/>
                </a:solidFill>
                <a:latin typeface="+mj-ea"/>
                <a:ea typeface="+mj-ea"/>
              </a:rPr>
              <a:t>di Wilayah </a:t>
            </a:r>
            <a:r>
              <a:rPr lang="en-US" altLang="zh-CN" b="1" dirty="0" err="1">
                <a:solidFill>
                  <a:srgbClr val="C00000"/>
                </a:solidFill>
                <a:latin typeface="+mj-ea"/>
                <a:ea typeface="+mj-ea"/>
              </a:rPr>
              <a:t>Lumajang</a:t>
            </a:r>
            <a:r>
              <a:rPr lang="en-US" altLang="zh-CN" b="1" dirty="0">
                <a:solidFill>
                  <a:srgbClr val="C00000"/>
                </a:solidFill>
                <a:latin typeface="+mj-ea"/>
                <a:ea typeface="+mj-ea"/>
              </a:rPr>
              <a:t> </a:t>
            </a:r>
            <a:r>
              <a:rPr lang="en-US" altLang="zh-CN" b="1" dirty="0" err="1">
                <a:solidFill>
                  <a:srgbClr val="C00000"/>
                </a:solidFill>
                <a:latin typeface="+mj-ea"/>
                <a:ea typeface="+mj-ea"/>
              </a:rPr>
              <a:t>Kabupaten</a:t>
            </a:r>
            <a:r>
              <a:rPr lang="en-US" altLang="zh-CN" b="1" dirty="0">
                <a:solidFill>
                  <a:srgbClr val="C00000"/>
                </a:solidFill>
                <a:latin typeface="+mj-ea"/>
                <a:ea typeface="+mj-ea"/>
              </a:rPr>
              <a:t> </a:t>
            </a:r>
            <a:r>
              <a:rPr lang="en-US" altLang="zh-CN" b="1" dirty="0" err="1">
                <a:solidFill>
                  <a:srgbClr val="C00000"/>
                </a:solidFill>
                <a:latin typeface="+mj-ea"/>
                <a:ea typeface="+mj-ea"/>
              </a:rPr>
              <a:t>Lumajang</a:t>
            </a:r>
            <a:endParaRPr lang="en-US" altLang="zh-CN" b="1" dirty="0">
              <a:solidFill>
                <a:srgbClr val="C00000"/>
              </a:solidFill>
              <a:latin typeface="+mj-ea"/>
              <a:ea typeface="+mj-ea"/>
            </a:endParaRPr>
          </a:p>
        </p:txBody>
      </p:sp>
      <p:sp>
        <p:nvSpPr>
          <p:cNvPr id="28" name="文本框 6"/>
          <p:cNvSpPr txBox="1"/>
          <p:nvPr/>
        </p:nvSpPr>
        <p:spPr>
          <a:xfrm>
            <a:off x="271462" y="2088571"/>
            <a:ext cx="5928226" cy="1015663"/>
          </a:xfrm>
          <a:prstGeom prst="rect">
            <a:avLst/>
          </a:prstGeom>
          <a:noFill/>
        </p:spPr>
        <p:txBody>
          <a:bodyPr wrap="none">
            <a:spAutoFit/>
            <a:scene3d>
              <a:camera prst="orthographicFront"/>
              <a:lightRig rig="threePt" dir="t"/>
            </a:scene3d>
            <a:sp3d contourW="12700"/>
          </a:bodyPr>
          <a:lstStyle/>
          <a:p>
            <a:pPr>
              <a:defRPr/>
            </a:pPr>
            <a:r>
              <a:rPr lang="en-US" altLang="zh-CN" sz="3000" b="1" dirty="0">
                <a:solidFill>
                  <a:schemeClr val="tx1">
                    <a:lumMod val="75000"/>
                    <a:lumOff val="25000"/>
                  </a:schemeClr>
                </a:solidFill>
                <a:latin typeface="+mj-ea"/>
                <a:ea typeface="+mj-ea"/>
              </a:rPr>
              <a:t>PROGRAM </a:t>
            </a:r>
          </a:p>
          <a:p>
            <a:pPr>
              <a:defRPr/>
            </a:pPr>
            <a:r>
              <a:rPr lang="en-US" altLang="zh-CN" sz="3000" b="1" dirty="0">
                <a:solidFill>
                  <a:schemeClr val="tx1">
                    <a:lumMod val="75000"/>
                    <a:lumOff val="25000"/>
                  </a:schemeClr>
                </a:solidFill>
                <a:latin typeface="+mj-ea"/>
                <a:ea typeface="+mj-ea"/>
              </a:rPr>
              <a:t>HIBAH JALAN DAERAH (PHJD)</a:t>
            </a:r>
          </a:p>
        </p:txBody>
      </p:sp>
      <p:sp>
        <p:nvSpPr>
          <p:cNvPr id="30" name="Rectangle 29"/>
          <p:cNvSpPr/>
          <p:nvPr/>
        </p:nvSpPr>
        <p:spPr>
          <a:xfrm>
            <a:off x="271463" y="3799710"/>
            <a:ext cx="4858849" cy="398860"/>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500" b="1" dirty="0">
                <a:solidFill>
                  <a:srgbClr val="FC4349"/>
                </a:solidFill>
              </a:rPr>
              <a:t>UPT PENGELOLAAN JALAN DAN JEMBATAN PROBOLINGGO</a:t>
            </a:r>
            <a:endParaRPr lang="id-ID" sz="1500" b="1" dirty="0">
              <a:solidFill>
                <a:srgbClr val="FC4349"/>
              </a:solidFill>
            </a:endParaRPr>
          </a:p>
        </p:txBody>
      </p:sp>
    </p:spTree>
    <p:extLst>
      <p:ext uri="{BB962C8B-B14F-4D97-AF65-F5344CB8AC3E}">
        <p14:creationId xmlns:p14="http://schemas.microsoft.com/office/powerpoint/2010/main" val="2859794866"/>
      </p:ext>
    </p:extLst>
  </p:cSld>
  <p:clrMapOvr>
    <a:masterClrMapping/>
  </p:clrMapOvr>
  <p:transition advClick="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4520" y="1127619"/>
            <a:ext cx="1146297" cy="733132"/>
            <a:chOff x="247650" y="123092"/>
            <a:chExt cx="1528396" cy="977509"/>
          </a:xfrm>
        </p:grpSpPr>
        <p:sp>
          <p:nvSpPr>
            <p:cNvPr id="5" name="Rectangle 4"/>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pic>
        <p:nvPicPr>
          <p:cNvPr id="2" name="Picture 1"/>
          <p:cNvPicPr>
            <a:picLocks noChangeAspect="1"/>
          </p:cNvPicPr>
          <p:nvPr/>
        </p:nvPicPr>
        <p:blipFill rotWithShape="1">
          <a:blip r:embed="rId2"/>
          <a:srcRect l="22563" t="20769" r="21796" b="11083"/>
          <a:stretch/>
        </p:blipFill>
        <p:spPr>
          <a:xfrm>
            <a:off x="1390817" y="1034829"/>
            <a:ext cx="7208060" cy="4965921"/>
          </a:xfrm>
          <a:prstGeom prst="rect">
            <a:avLst/>
          </a:prstGeom>
        </p:spPr>
      </p:pic>
    </p:spTree>
    <p:extLst>
      <p:ext uri="{BB962C8B-B14F-4D97-AF65-F5344CB8AC3E}">
        <p14:creationId xmlns:p14="http://schemas.microsoft.com/office/powerpoint/2010/main" val="513769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69C108-A553-4787-9539-56D8F022E39A}"/>
              </a:ext>
            </a:extLst>
          </p:cNvPr>
          <p:cNvSpPr>
            <a:spLocks noGrp="1"/>
          </p:cNvSpPr>
          <p:nvPr>
            <p:ph idx="1"/>
          </p:nvPr>
        </p:nvSpPr>
        <p:spPr>
          <a:xfrm>
            <a:off x="731394" y="2084352"/>
            <a:ext cx="7886700" cy="3927604"/>
          </a:xfrm>
        </p:spPr>
        <p:txBody>
          <a:bodyPr>
            <a:normAutofit fontScale="92500" lnSpcReduction="10000"/>
          </a:bodyPr>
          <a:lstStyle/>
          <a:p>
            <a:r>
              <a:rPr lang="en-US" dirty="0" err="1"/>
              <a:t>Administrasi</a:t>
            </a:r>
            <a:r>
              <a:rPr lang="en-US" dirty="0"/>
              <a:t> :</a:t>
            </a:r>
          </a:p>
          <a:p>
            <a:pPr marL="685800" lvl="1" indent="-342900">
              <a:buFont typeface="+mj-lt"/>
              <a:buAutoNum type="arabicPeriod"/>
            </a:pPr>
            <a:r>
              <a:rPr lang="en-US" dirty="0" err="1"/>
              <a:t>Butuh</a:t>
            </a:r>
            <a:r>
              <a:rPr lang="en-US" dirty="0"/>
              <a:t> </a:t>
            </a:r>
            <a:r>
              <a:rPr lang="en-US" dirty="0" err="1"/>
              <a:t>waktu</a:t>
            </a:r>
            <a:r>
              <a:rPr lang="en-US" dirty="0"/>
              <a:t> </a:t>
            </a:r>
            <a:r>
              <a:rPr lang="en-US" dirty="0" err="1"/>
              <a:t>lebih</a:t>
            </a:r>
            <a:r>
              <a:rPr lang="en-US" dirty="0"/>
              <a:t> </a:t>
            </a:r>
            <a:r>
              <a:rPr lang="en-US" dirty="0" err="1"/>
              <a:t>dalam</a:t>
            </a:r>
            <a:r>
              <a:rPr lang="en-US" dirty="0"/>
              <a:t> </a:t>
            </a:r>
            <a:r>
              <a:rPr lang="en-US" dirty="0" err="1"/>
              <a:t>menyiapkan</a:t>
            </a:r>
            <a:r>
              <a:rPr lang="en-US" dirty="0"/>
              <a:t> Back up </a:t>
            </a:r>
            <a:r>
              <a:rPr lang="en-US" dirty="0" err="1"/>
              <a:t>sesuai</a:t>
            </a:r>
            <a:r>
              <a:rPr lang="en-US" dirty="0"/>
              <a:t> daftar </a:t>
            </a:r>
            <a:r>
              <a:rPr lang="en-US" dirty="0" err="1"/>
              <a:t>simak</a:t>
            </a:r>
            <a:r>
              <a:rPr lang="en-US" dirty="0"/>
              <a:t> </a:t>
            </a:r>
            <a:r>
              <a:rPr lang="en-US" dirty="0" err="1"/>
              <a:t>untuk</a:t>
            </a:r>
            <a:r>
              <a:rPr lang="en-US" dirty="0"/>
              <a:t> MC</a:t>
            </a:r>
          </a:p>
          <a:p>
            <a:pPr marL="685800" lvl="1" indent="-342900">
              <a:buFont typeface="+mj-lt"/>
              <a:buAutoNum type="arabicPeriod"/>
            </a:pPr>
            <a:r>
              <a:rPr lang="en-US" dirty="0"/>
              <a:t>Mind set </a:t>
            </a:r>
            <a:r>
              <a:rPr lang="en-US" dirty="0" err="1"/>
              <a:t>tentang</a:t>
            </a:r>
            <a:r>
              <a:rPr lang="en-US" dirty="0"/>
              <a:t> </a:t>
            </a:r>
            <a:r>
              <a:rPr lang="en-US" dirty="0" err="1"/>
              <a:t>pekerjaan</a:t>
            </a:r>
            <a:r>
              <a:rPr lang="en-US" dirty="0"/>
              <a:t> PHJD </a:t>
            </a:r>
            <a:r>
              <a:rPr lang="en-US" dirty="0" err="1"/>
              <a:t>baru</a:t>
            </a:r>
            <a:r>
              <a:rPr lang="en-US" dirty="0"/>
              <a:t> </a:t>
            </a:r>
            <a:r>
              <a:rPr lang="en-US" dirty="0" err="1"/>
              <a:t>diberikan</a:t>
            </a:r>
            <a:r>
              <a:rPr lang="en-US" dirty="0"/>
              <a:t> </a:t>
            </a:r>
            <a:r>
              <a:rPr lang="en-US" dirty="0" err="1"/>
              <a:t>saat</a:t>
            </a:r>
            <a:r>
              <a:rPr lang="en-US" dirty="0"/>
              <a:t> workshop di Surabaya (</a:t>
            </a:r>
            <a:r>
              <a:rPr lang="en-US" dirty="0" err="1"/>
              <a:t>pertengahan</a:t>
            </a:r>
            <a:r>
              <a:rPr lang="en-US" dirty="0"/>
              <a:t> April) dan di Lombok (</a:t>
            </a:r>
            <a:r>
              <a:rPr lang="en-US" dirty="0" err="1"/>
              <a:t>pertengahan</a:t>
            </a:r>
            <a:r>
              <a:rPr lang="en-US" dirty="0"/>
              <a:t> Mei)</a:t>
            </a:r>
          </a:p>
          <a:p>
            <a:pPr marL="685800" lvl="1" indent="-342900">
              <a:buFont typeface="+mj-lt"/>
              <a:buAutoNum type="arabicPeriod"/>
            </a:pPr>
            <a:r>
              <a:rPr lang="en-US" dirty="0" err="1"/>
              <a:t>Belum</a:t>
            </a:r>
            <a:r>
              <a:rPr lang="en-US" dirty="0"/>
              <a:t> </a:t>
            </a:r>
            <a:r>
              <a:rPr lang="en-US" dirty="0" err="1"/>
              <a:t>menyerap</a:t>
            </a:r>
            <a:r>
              <a:rPr lang="en-US" dirty="0"/>
              <a:t> MC</a:t>
            </a:r>
          </a:p>
          <a:p>
            <a:pPr marL="685800" lvl="1" indent="-342900">
              <a:buFont typeface="+mj-lt"/>
              <a:buAutoNum type="arabicPeriod"/>
            </a:pPr>
            <a:r>
              <a:rPr lang="en-US" dirty="0" err="1"/>
              <a:t>Butuh</a:t>
            </a:r>
            <a:r>
              <a:rPr lang="en-US" dirty="0"/>
              <a:t> </a:t>
            </a:r>
            <a:r>
              <a:rPr lang="en-US" dirty="0" err="1"/>
              <a:t>waktu</a:t>
            </a:r>
            <a:r>
              <a:rPr lang="en-US" dirty="0"/>
              <a:t> lama </a:t>
            </a:r>
            <a:r>
              <a:rPr lang="en-US" dirty="0" err="1"/>
              <a:t>dalam</a:t>
            </a:r>
            <a:r>
              <a:rPr lang="en-US" dirty="0"/>
              <a:t> </a:t>
            </a:r>
            <a:r>
              <a:rPr lang="en-US" dirty="0" err="1"/>
              <a:t>menyerahkan</a:t>
            </a:r>
            <a:r>
              <a:rPr lang="en-US" dirty="0"/>
              <a:t> </a:t>
            </a:r>
            <a:r>
              <a:rPr lang="en-US" dirty="0" err="1"/>
              <a:t>hasil</a:t>
            </a:r>
            <a:r>
              <a:rPr lang="en-US" dirty="0"/>
              <a:t> </a:t>
            </a:r>
            <a:r>
              <a:rPr lang="en-US" dirty="0" err="1"/>
              <a:t>administrasi</a:t>
            </a:r>
            <a:endParaRPr lang="en-US" dirty="0"/>
          </a:p>
          <a:p>
            <a:pPr marL="685800" lvl="1" indent="-342900">
              <a:buFont typeface="+mj-lt"/>
              <a:buAutoNum type="arabicPeriod"/>
            </a:pPr>
            <a:endParaRPr lang="en-US" dirty="0"/>
          </a:p>
          <a:p>
            <a:r>
              <a:rPr lang="en-US" dirty="0" err="1"/>
              <a:t>Lapangan</a:t>
            </a:r>
            <a:r>
              <a:rPr lang="en-US" dirty="0"/>
              <a:t> :</a:t>
            </a:r>
          </a:p>
          <a:p>
            <a:pPr marL="685800" lvl="1" indent="-342900">
              <a:buFont typeface="+mj-lt"/>
              <a:buAutoNum type="arabicPeriod"/>
            </a:pPr>
            <a:r>
              <a:rPr lang="en-US" dirty="0" err="1"/>
              <a:t>Koordinasi</a:t>
            </a:r>
            <a:r>
              <a:rPr lang="en-US" dirty="0"/>
              <a:t> </a:t>
            </a:r>
            <a:r>
              <a:rPr lang="en-US" dirty="0" err="1"/>
              <a:t>antara</a:t>
            </a:r>
            <a:r>
              <a:rPr lang="en-US" dirty="0"/>
              <a:t> GS, </a:t>
            </a:r>
            <a:r>
              <a:rPr lang="en-US" dirty="0" err="1"/>
              <a:t>konsultan</a:t>
            </a:r>
            <a:r>
              <a:rPr lang="en-US" dirty="0"/>
              <a:t> dan PO </a:t>
            </a:r>
            <a:r>
              <a:rPr lang="en-US" dirty="0" err="1"/>
              <a:t>tidak</a:t>
            </a:r>
            <a:r>
              <a:rPr lang="en-US" dirty="0"/>
              <a:t> </a:t>
            </a:r>
            <a:r>
              <a:rPr lang="en-US" dirty="0" err="1"/>
              <a:t>efektif</a:t>
            </a:r>
            <a:endParaRPr lang="en-US" dirty="0"/>
          </a:p>
          <a:p>
            <a:endParaRPr lang="en-US" dirty="0"/>
          </a:p>
        </p:txBody>
      </p:sp>
      <p:grpSp>
        <p:nvGrpSpPr>
          <p:cNvPr id="4" name="Group 3"/>
          <p:cNvGrpSpPr/>
          <p:nvPr/>
        </p:nvGrpSpPr>
        <p:grpSpPr>
          <a:xfrm>
            <a:off x="244520" y="1127619"/>
            <a:ext cx="1146297" cy="733132"/>
            <a:chOff x="247650" y="123092"/>
            <a:chExt cx="1528396" cy="977509"/>
          </a:xfrm>
        </p:grpSpPr>
        <p:sp>
          <p:nvSpPr>
            <p:cNvPr id="5" name="Rectangle 4"/>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grpSp>
        <p:nvGrpSpPr>
          <p:cNvPr id="10" name="组合 10"/>
          <p:cNvGrpSpPr>
            <a:grpSpLocks/>
          </p:cNvGrpSpPr>
          <p:nvPr/>
        </p:nvGrpSpPr>
        <p:grpSpPr bwMode="auto">
          <a:xfrm>
            <a:off x="1525936" y="1175924"/>
            <a:ext cx="4234235" cy="732206"/>
            <a:chOff x="6096000" y="2061026"/>
            <a:chExt cx="5061857" cy="975058"/>
          </a:xfrm>
        </p:grpSpPr>
        <p:sp>
          <p:nvSpPr>
            <p:cNvPr id="11" name="文本框 11"/>
            <p:cNvSpPr txBox="1"/>
            <p:nvPr/>
          </p:nvSpPr>
          <p:spPr>
            <a:xfrm>
              <a:off x="6096000" y="2061026"/>
              <a:ext cx="1489521" cy="553307"/>
            </a:xfrm>
            <a:prstGeom prst="rect">
              <a:avLst/>
            </a:prstGeom>
            <a:noFill/>
          </p:spPr>
          <p:txBody>
            <a:bodyPr wrap="none">
              <a:spAutoFit/>
              <a:scene3d>
                <a:camera prst="orthographicFront"/>
                <a:lightRig rig="threePt" dir="t"/>
              </a:scene3d>
              <a:sp3d contourW="12700"/>
            </a:bodyPr>
            <a:lstStyle/>
            <a:p>
              <a:pPr>
                <a:defRPr/>
              </a:pPr>
              <a:r>
                <a:rPr lang="en-ID" altLang="zh-CN" sz="2100" b="1" dirty="0">
                  <a:solidFill>
                    <a:srgbClr val="FC4349"/>
                  </a:solidFill>
                </a:rPr>
                <a:t>KENDALA</a:t>
              </a:r>
              <a:endParaRPr lang="zh-CN" altLang="en-US" sz="2100" b="1" dirty="0">
                <a:solidFill>
                  <a:srgbClr val="FC4349"/>
                </a:solidFill>
              </a:endParaRPr>
            </a:p>
          </p:txBody>
        </p:sp>
        <p:sp>
          <p:nvSpPr>
            <p:cNvPr id="12" name="文本框 12"/>
            <p:cNvSpPr txBox="1"/>
            <p:nvPr/>
          </p:nvSpPr>
          <p:spPr>
            <a:xfrm>
              <a:off x="6096000" y="2482777"/>
              <a:ext cx="5061857" cy="553307"/>
            </a:xfrm>
            <a:prstGeom prst="rect">
              <a:avLst/>
            </a:prstGeom>
            <a:noFill/>
          </p:spPr>
          <p:txBody>
            <a:bodyPr>
              <a:spAutoFit/>
              <a:scene3d>
                <a:camera prst="orthographicFront"/>
                <a:lightRig rig="threePt" dir="t"/>
              </a:scene3d>
              <a:sp3d contourW="12700"/>
            </a:bodyPr>
            <a:lstStyle/>
            <a:p>
              <a:pPr>
                <a:defRPr/>
              </a:pPr>
              <a:r>
                <a:rPr lang="en-US" altLang="zh-CN" sz="2100" dirty="0">
                  <a:solidFill>
                    <a:srgbClr val="2C3E50"/>
                  </a:solidFill>
                </a:rPr>
                <a:t>PAKET LUMAJANG</a:t>
              </a:r>
            </a:p>
          </p:txBody>
        </p:sp>
      </p:grpSp>
    </p:spTree>
    <p:extLst>
      <p:ext uri="{BB962C8B-B14F-4D97-AF65-F5344CB8AC3E}">
        <p14:creationId xmlns:p14="http://schemas.microsoft.com/office/powerpoint/2010/main" val="456160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35"/>
          <p:cNvSpPr txBox="1"/>
          <p:nvPr/>
        </p:nvSpPr>
        <p:spPr>
          <a:xfrm>
            <a:off x="1143000" y="1772162"/>
            <a:ext cx="6858000" cy="17093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500" b="1" dirty="0">
                <a:effectLst>
                  <a:outerShdw blurRad="38100" dist="38100" dir="2700000" algn="tl">
                    <a:srgbClr val="000000">
                      <a:alpha val="43137"/>
                    </a:srgbClr>
                  </a:outerShdw>
                </a:effectLst>
                <a:latin typeface="Arial" pitchFamily="34" charset="0"/>
                <a:cs typeface="Arial" pitchFamily="34" charset="0"/>
              </a:rPr>
              <a:t>PETA WILAYAH</a:t>
            </a:r>
            <a:r>
              <a:rPr lang="id-ID" sz="1500" b="1" dirty="0">
                <a:effectLst>
                  <a:outerShdw blurRad="38100" dist="38100" dir="2700000" algn="tl">
                    <a:srgbClr val="000000">
                      <a:alpha val="43137"/>
                    </a:srgbClr>
                  </a:outerShdw>
                </a:effectLst>
                <a:latin typeface="Arial" pitchFamily="34" charset="0"/>
                <a:cs typeface="Arial" pitchFamily="34" charset="0"/>
              </a:rPr>
              <a:t> KERJA</a:t>
            </a:r>
            <a:endParaRPr lang="en-US" sz="1500" b="1" dirty="0">
              <a:effectLst>
                <a:outerShdw blurRad="38100" dist="38100" dir="2700000" algn="tl">
                  <a:srgbClr val="000000">
                    <a:alpha val="43137"/>
                  </a:srgbClr>
                </a:outerShdw>
              </a:effectLst>
              <a:latin typeface="Arial" pitchFamily="34" charset="0"/>
              <a:cs typeface="Arial" pitchFamily="34" charset="0"/>
            </a:endParaRPr>
          </a:p>
          <a:p>
            <a:pPr algn="ctr"/>
            <a:r>
              <a:rPr lang="en-US" sz="1500" b="1" dirty="0">
                <a:effectLst>
                  <a:outerShdw blurRad="38100" dist="38100" dir="2700000" algn="tl">
                    <a:srgbClr val="000000">
                      <a:alpha val="43137"/>
                    </a:srgbClr>
                  </a:outerShdw>
                </a:effectLst>
                <a:latin typeface="Arial" pitchFamily="34" charset="0"/>
                <a:cs typeface="Arial" pitchFamily="34" charset="0"/>
              </a:rPr>
              <a:t>UPT PENGELOLAAN JALAN DAN JEMBATAN PROBOLINGGO</a:t>
            </a:r>
            <a:endParaRPr lang="id-ID" sz="1500" b="1" dirty="0">
              <a:effectLst>
                <a:outerShdw blurRad="38100" dist="38100" dir="2700000" algn="tl">
                  <a:srgbClr val="000000">
                    <a:alpha val="43137"/>
                  </a:srgbClr>
                </a:outerShdw>
              </a:effectLst>
              <a:latin typeface="Arial" pitchFamily="34" charset="0"/>
              <a:cs typeface="Arial" pitchFamily="34" charset="0"/>
            </a:endParaRPr>
          </a:p>
        </p:txBody>
      </p:sp>
      <p:cxnSp>
        <p:nvCxnSpPr>
          <p:cNvPr id="8" name="Straight Connector 7"/>
          <p:cNvCxnSpPr/>
          <p:nvPr/>
        </p:nvCxnSpPr>
        <p:spPr>
          <a:xfrm>
            <a:off x="1600200" y="4627959"/>
            <a:ext cx="274320" cy="1191"/>
          </a:xfrm>
          <a:prstGeom prst="line">
            <a:avLst/>
          </a:prstGeom>
          <a:ln w="57150">
            <a:solidFill>
              <a:srgbClr val="1F38F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00200" y="4856559"/>
            <a:ext cx="274320" cy="11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943100" y="4514850"/>
            <a:ext cx="846702" cy="177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latin typeface="Arial Narrow" pitchFamily="34" charset="0"/>
              </a:rPr>
              <a:t>NASIONAL</a:t>
            </a:r>
          </a:p>
        </p:txBody>
      </p:sp>
      <p:sp>
        <p:nvSpPr>
          <p:cNvPr id="11" name="Rectangle 10"/>
          <p:cNvSpPr/>
          <p:nvPr/>
        </p:nvSpPr>
        <p:spPr>
          <a:xfrm>
            <a:off x="1994976" y="4794754"/>
            <a:ext cx="742950" cy="171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latin typeface="Arial Narrow" pitchFamily="34" charset="0"/>
              </a:rPr>
              <a:t>PROVINSI</a:t>
            </a:r>
          </a:p>
        </p:txBody>
      </p:sp>
      <p:grpSp>
        <p:nvGrpSpPr>
          <p:cNvPr id="3275" name="Group 4">
            <a:extLst>
              <a:ext uri="{FF2B5EF4-FFF2-40B4-BE49-F238E27FC236}">
                <a16:creationId xmlns:a16="http://schemas.microsoft.com/office/drawing/2014/main" id="{C0783742-0380-4E56-B083-611138A7ED81}"/>
              </a:ext>
            </a:extLst>
          </p:cNvPr>
          <p:cNvGrpSpPr>
            <a:grpSpLocks noChangeAspect="1"/>
          </p:cNvGrpSpPr>
          <p:nvPr/>
        </p:nvGrpSpPr>
        <p:grpSpPr bwMode="auto">
          <a:xfrm>
            <a:off x="2675473" y="2343151"/>
            <a:ext cx="4247219" cy="3536156"/>
            <a:chOff x="855" y="1305"/>
            <a:chExt cx="3870" cy="2913"/>
          </a:xfrm>
        </p:grpSpPr>
        <p:sp>
          <p:nvSpPr>
            <p:cNvPr id="3286" name="AutoShape 3">
              <a:extLst>
                <a:ext uri="{FF2B5EF4-FFF2-40B4-BE49-F238E27FC236}">
                  <a16:creationId xmlns:a16="http://schemas.microsoft.com/office/drawing/2014/main" id="{D555396A-7C7A-437C-9C91-4B438688CE33}"/>
                </a:ext>
              </a:extLst>
            </p:cNvPr>
            <p:cNvSpPr>
              <a:spLocks noChangeAspect="1" noChangeArrowheads="1" noTextEdit="1"/>
            </p:cNvSpPr>
            <p:nvPr/>
          </p:nvSpPr>
          <p:spPr bwMode="auto">
            <a:xfrm>
              <a:off x="855" y="1305"/>
              <a:ext cx="3870" cy="291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endParaRPr lang="id-ID" sz="1350" dirty="0"/>
            </a:p>
          </p:txBody>
        </p:sp>
        <p:grpSp>
          <p:nvGrpSpPr>
            <p:cNvPr id="3287" name="Group 205">
              <a:extLst>
                <a:ext uri="{FF2B5EF4-FFF2-40B4-BE49-F238E27FC236}">
                  <a16:creationId xmlns:a16="http://schemas.microsoft.com/office/drawing/2014/main" id="{D286862F-4B46-43D9-B5DD-B6DB265AFE8F}"/>
                </a:ext>
              </a:extLst>
            </p:cNvPr>
            <p:cNvGrpSpPr>
              <a:grpSpLocks/>
            </p:cNvGrpSpPr>
            <p:nvPr/>
          </p:nvGrpSpPr>
          <p:grpSpPr bwMode="auto">
            <a:xfrm>
              <a:off x="959" y="1452"/>
              <a:ext cx="1795" cy="1437"/>
              <a:chOff x="959" y="1452"/>
              <a:chExt cx="1795" cy="1437"/>
            </a:xfrm>
          </p:grpSpPr>
          <p:sp>
            <p:nvSpPr>
              <p:cNvPr id="5332" name="Line 5">
                <a:extLst>
                  <a:ext uri="{FF2B5EF4-FFF2-40B4-BE49-F238E27FC236}">
                    <a16:creationId xmlns:a16="http://schemas.microsoft.com/office/drawing/2014/main" id="{90E42895-490A-443C-ACEC-4EACD2298B47}"/>
                  </a:ext>
                </a:extLst>
              </p:cNvPr>
              <p:cNvSpPr>
                <a:spLocks noChangeShapeType="1"/>
              </p:cNvSpPr>
              <p:nvPr/>
            </p:nvSpPr>
            <p:spPr bwMode="auto">
              <a:xfrm flipV="1">
                <a:off x="2142" y="2880"/>
                <a:ext cx="12" cy="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33" name="Line 6">
                <a:extLst>
                  <a:ext uri="{FF2B5EF4-FFF2-40B4-BE49-F238E27FC236}">
                    <a16:creationId xmlns:a16="http://schemas.microsoft.com/office/drawing/2014/main" id="{35514DB1-819E-41AD-A241-236A54BCF7E0}"/>
                  </a:ext>
                </a:extLst>
              </p:cNvPr>
              <p:cNvSpPr>
                <a:spLocks noChangeShapeType="1"/>
              </p:cNvSpPr>
              <p:nvPr/>
            </p:nvSpPr>
            <p:spPr bwMode="auto">
              <a:xfrm>
                <a:off x="2154" y="2880"/>
                <a:ext cx="31" cy="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34" name="Line 7">
                <a:extLst>
                  <a:ext uri="{FF2B5EF4-FFF2-40B4-BE49-F238E27FC236}">
                    <a16:creationId xmlns:a16="http://schemas.microsoft.com/office/drawing/2014/main" id="{FD161FFD-0F64-4E9B-AC77-B6D47F2ECE6E}"/>
                  </a:ext>
                </a:extLst>
              </p:cNvPr>
              <p:cNvSpPr>
                <a:spLocks noChangeShapeType="1"/>
              </p:cNvSpPr>
              <p:nvPr/>
            </p:nvSpPr>
            <p:spPr bwMode="auto">
              <a:xfrm>
                <a:off x="2205" y="2888"/>
                <a:ext cx="5"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35" name="Line 8">
                <a:extLst>
                  <a:ext uri="{FF2B5EF4-FFF2-40B4-BE49-F238E27FC236}">
                    <a16:creationId xmlns:a16="http://schemas.microsoft.com/office/drawing/2014/main" id="{CE2242E2-964A-42D1-A2FE-D827688BBBC7}"/>
                  </a:ext>
                </a:extLst>
              </p:cNvPr>
              <p:cNvSpPr>
                <a:spLocks noChangeShapeType="1"/>
              </p:cNvSpPr>
              <p:nvPr/>
            </p:nvSpPr>
            <p:spPr bwMode="auto">
              <a:xfrm flipV="1">
                <a:off x="2210" y="2872"/>
                <a:ext cx="30" cy="1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36" name="Line 9">
                <a:extLst>
                  <a:ext uri="{FF2B5EF4-FFF2-40B4-BE49-F238E27FC236}">
                    <a16:creationId xmlns:a16="http://schemas.microsoft.com/office/drawing/2014/main" id="{16B0DFE4-FDA5-4D60-8F7F-0933E6BA8759}"/>
                  </a:ext>
                </a:extLst>
              </p:cNvPr>
              <p:cNvSpPr>
                <a:spLocks noChangeShapeType="1"/>
              </p:cNvSpPr>
              <p:nvPr/>
            </p:nvSpPr>
            <p:spPr bwMode="auto">
              <a:xfrm flipV="1">
                <a:off x="2257" y="2860"/>
                <a:ext cx="5" cy="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37" name="Freeform 10">
                <a:extLst>
                  <a:ext uri="{FF2B5EF4-FFF2-40B4-BE49-F238E27FC236}">
                    <a16:creationId xmlns:a16="http://schemas.microsoft.com/office/drawing/2014/main" id="{4DB84840-C56B-45D4-ACBF-3EABE73548D7}"/>
                  </a:ext>
                </a:extLst>
              </p:cNvPr>
              <p:cNvSpPr>
                <a:spLocks/>
              </p:cNvSpPr>
              <p:nvPr/>
            </p:nvSpPr>
            <p:spPr bwMode="auto">
              <a:xfrm>
                <a:off x="2262" y="2831"/>
                <a:ext cx="15" cy="29"/>
              </a:xfrm>
              <a:custGeom>
                <a:avLst/>
                <a:gdLst/>
                <a:ahLst/>
                <a:cxnLst>
                  <a:cxn ang="0">
                    <a:pos x="0" y="29"/>
                  </a:cxn>
                  <a:cxn ang="0">
                    <a:pos x="9" y="20"/>
                  </a:cxn>
                  <a:cxn ang="0">
                    <a:pos x="15" y="0"/>
                  </a:cxn>
                </a:cxnLst>
                <a:rect l="0" t="0" r="r" b="b"/>
                <a:pathLst>
                  <a:path w="15" h="29">
                    <a:moveTo>
                      <a:pt x="0" y="29"/>
                    </a:moveTo>
                    <a:lnTo>
                      <a:pt x="9" y="20"/>
                    </a:lnTo>
                    <a:lnTo>
                      <a:pt x="15" y="0"/>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38" name="Line 11">
                <a:extLst>
                  <a:ext uri="{FF2B5EF4-FFF2-40B4-BE49-F238E27FC236}">
                    <a16:creationId xmlns:a16="http://schemas.microsoft.com/office/drawing/2014/main" id="{B0893A0D-F7DF-4337-A945-AA5F01B23812}"/>
                  </a:ext>
                </a:extLst>
              </p:cNvPr>
              <p:cNvSpPr>
                <a:spLocks noChangeShapeType="1"/>
              </p:cNvSpPr>
              <p:nvPr/>
            </p:nvSpPr>
            <p:spPr bwMode="auto">
              <a:xfrm flipV="1">
                <a:off x="2279" y="2773"/>
                <a:ext cx="3" cy="3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39" name="Line 12">
                <a:extLst>
                  <a:ext uri="{FF2B5EF4-FFF2-40B4-BE49-F238E27FC236}">
                    <a16:creationId xmlns:a16="http://schemas.microsoft.com/office/drawing/2014/main" id="{61933F58-4F05-44C3-AA1D-868C56B6F206}"/>
                  </a:ext>
                </a:extLst>
              </p:cNvPr>
              <p:cNvSpPr>
                <a:spLocks noChangeShapeType="1"/>
              </p:cNvSpPr>
              <p:nvPr/>
            </p:nvSpPr>
            <p:spPr bwMode="auto">
              <a:xfrm flipH="1" flipV="1">
                <a:off x="2277" y="2715"/>
                <a:ext cx="6" cy="3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40" name="Freeform 13">
                <a:extLst>
                  <a:ext uri="{FF2B5EF4-FFF2-40B4-BE49-F238E27FC236}">
                    <a16:creationId xmlns:a16="http://schemas.microsoft.com/office/drawing/2014/main" id="{DEF15C61-167B-4E01-92F7-2E20E7DD28D3}"/>
                  </a:ext>
                </a:extLst>
              </p:cNvPr>
              <p:cNvSpPr>
                <a:spLocks/>
              </p:cNvSpPr>
              <p:nvPr/>
            </p:nvSpPr>
            <p:spPr bwMode="auto">
              <a:xfrm>
                <a:off x="2280" y="2695"/>
                <a:ext cx="30" cy="4"/>
              </a:xfrm>
              <a:custGeom>
                <a:avLst/>
                <a:gdLst/>
                <a:ahLst/>
                <a:cxnLst>
                  <a:cxn ang="0">
                    <a:pos x="0" y="4"/>
                  </a:cxn>
                  <a:cxn ang="0">
                    <a:pos x="7" y="0"/>
                  </a:cxn>
                  <a:cxn ang="0">
                    <a:pos x="30" y="1"/>
                  </a:cxn>
                </a:cxnLst>
                <a:rect l="0" t="0" r="r" b="b"/>
                <a:pathLst>
                  <a:path w="30" h="4">
                    <a:moveTo>
                      <a:pt x="0" y="4"/>
                    </a:moveTo>
                    <a:lnTo>
                      <a:pt x="7" y="0"/>
                    </a:lnTo>
                    <a:lnTo>
                      <a:pt x="30" y="1"/>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41" name="Line 14">
                <a:extLst>
                  <a:ext uri="{FF2B5EF4-FFF2-40B4-BE49-F238E27FC236}">
                    <a16:creationId xmlns:a16="http://schemas.microsoft.com/office/drawing/2014/main" id="{C99A640A-A11C-47D3-98D2-EFDFCE2F8548}"/>
                  </a:ext>
                </a:extLst>
              </p:cNvPr>
              <p:cNvSpPr>
                <a:spLocks noChangeShapeType="1"/>
              </p:cNvSpPr>
              <p:nvPr/>
            </p:nvSpPr>
            <p:spPr bwMode="auto">
              <a:xfrm flipV="1">
                <a:off x="2310" y="2691"/>
                <a:ext cx="5" cy="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42" name="Line 15">
                <a:extLst>
                  <a:ext uri="{FF2B5EF4-FFF2-40B4-BE49-F238E27FC236}">
                    <a16:creationId xmlns:a16="http://schemas.microsoft.com/office/drawing/2014/main" id="{B96770F8-7A78-4F24-8D41-D27329BB27EA}"/>
                  </a:ext>
                </a:extLst>
              </p:cNvPr>
              <p:cNvSpPr>
                <a:spLocks noChangeShapeType="1"/>
              </p:cNvSpPr>
              <p:nvPr/>
            </p:nvSpPr>
            <p:spPr bwMode="auto">
              <a:xfrm flipV="1">
                <a:off x="2328" y="2669"/>
                <a:ext cx="7" cy="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43" name="Line 16">
                <a:extLst>
                  <a:ext uri="{FF2B5EF4-FFF2-40B4-BE49-F238E27FC236}">
                    <a16:creationId xmlns:a16="http://schemas.microsoft.com/office/drawing/2014/main" id="{D218126B-F587-4724-86A6-2B7683F566AF}"/>
                  </a:ext>
                </a:extLst>
              </p:cNvPr>
              <p:cNvSpPr>
                <a:spLocks noChangeShapeType="1"/>
              </p:cNvSpPr>
              <p:nvPr/>
            </p:nvSpPr>
            <p:spPr bwMode="auto">
              <a:xfrm flipV="1">
                <a:off x="2335" y="2650"/>
                <a:ext cx="22" cy="1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44" name="Line 17">
                <a:extLst>
                  <a:ext uri="{FF2B5EF4-FFF2-40B4-BE49-F238E27FC236}">
                    <a16:creationId xmlns:a16="http://schemas.microsoft.com/office/drawing/2014/main" id="{AD602031-AB34-40C8-91C5-3EE362635903}"/>
                  </a:ext>
                </a:extLst>
              </p:cNvPr>
              <p:cNvSpPr>
                <a:spLocks noChangeShapeType="1"/>
              </p:cNvSpPr>
              <p:nvPr/>
            </p:nvSpPr>
            <p:spPr bwMode="auto">
              <a:xfrm flipV="1">
                <a:off x="2373" y="2630"/>
                <a:ext cx="9" cy="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45" name="Line 18">
                <a:extLst>
                  <a:ext uri="{FF2B5EF4-FFF2-40B4-BE49-F238E27FC236}">
                    <a16:creationId xmlns:a16="http://schemas.microsoft.com/office/drawing/2014/main" id="{95F8D8E0-E7F1-447C-8111-C74F21B33ACE}"/>
                  </a:ext>
                </a:extLst>
              </p:cNvPr>
              <p:cNvSpPr>
                <a:spLocks noChangeShapeType="1"/>
              </p:cNvSpPr>
              <p:nvPr/>
            </p:nvSpPr>
            <p:spPr bwMode="auto">
              <a:xfrm flipV="1">
                <a:off x="2382" y="2610"/>
                <a:ext cx="18" cy="2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46" name="Line 19">
                <a:extLst>
                  <a:ext uri="{FF2B5EF4-FFF2-40B4-BE49-F238E27FC236}">
                    <a16:creationId xmlns:a16="http://schemas.microsoft.com/office/drawing/2014/main" id="{C790DEC2-2122-4EC6-A532-50393E619F55}"/>
                  </a:ext>
                </a:extLst>
              </p:cNvPr>
              <p:cNvSpPr>
                <a:spLocks noChangeShapeType="1"/>
              </p:cNvSpPr>
              <p:nvPr/>
            </p:nvSpPr>
            <p:spPr bwMode="auto">
              <a:xfrm flipV="1">
                <a:off x="2413" y="2566"/>
                <a:ext cx="25" cy="2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47" name="Line 20">
                <a:extLst>
                  <a:ext uri="{FF2B5EF4-FFF2-40B4-BE49-F238E27FC236}">
                    <a16:creationId xmlns:a16="http://schemas.microsoft.com/office/drawing/2014/main" id="{C63CF1DF-99AF-4532-A1A1-C7DC6B30DED8}"/>
                  </a:ext>
                </a:extLst>
              </p:cNvPr>
              <p:cNvSpPr>
                <a:spLocks noChangeShapeType="1"/>
              </p:cNvSpPr>
              <p:nvPr/>
            </p:nvSpPr>
            <p:spPr bwMode="auto">
              <a:xfrm flipV="1">
                <a:off x="2451" y="2541"/>
                <a:ext cx="9" cy="1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48" name="Line 21">
                <a:extLst>
                  <a:ext uri="{FF2B5EF4-FFF2-40B4-BE49-F238E27FC236}">
                    <a16:creationId xmlns:a16="http://schemas.microsoft.com/office/drawing/2014/main" id="{40507864-E16C-4EFE-93FD-7AF6140B0878}"/>
                  </a:ext>
                </a:extLst>
              </p:cNvPr>
              <p:cNvSpPr>
                <a:spLocks noChangeShapeType="1"/>
              </p:cNvSpPr>
              <p:nvPr/>
            </p:nvSpPr>
            <p:spPr bwMode="auto">
              <a:xfrm flipV="1">
                <a:off x="2460" y="2524"/>
                <a:ext cx="18" cy="1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49" name="Line 22">
                <a:extLst>
                  <a:ext uri="{FF2B5EF4-FFF2-40B4-BE49-F238E27FC236}">
                    <a16:creationId xmlns:a16="http://schemas.microsoft.com/office/drawing/2014/main" id="{AA7D5DCD-BCC8-4F50-AF98-5CFF5DF50494}"/>
                  </a:ext>
                </a:extLst>
              </p:cNvPr>
              <p:cNvSpPr>
                <a:spLocks noChangeShapeType="1"/>
              </p:cNvSpPr>
              <p:nvPr/>
            </p:nvSpPr>
            <p:spPr bwMode="auto">
              <a:xfrm flipV="1">
                <a:off x="2493" y="2493"/>
                <a:ext cx="19" cy="1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50" name="Line 23">
                <a:extLst>
                  <a:ext uri="{FF2B5EF4-FFF2-40B4-BE49-F238E27FC236}">
                    <a16:creationId xmlns:a16="http://schemas.microsoft.com/office/drawing/2014/main" id="{874460C3-4033-41F2-BDFB-89D562A7AAC6}"/>
                  </a:ext>
                </a:extLst>
              </p:cNvPr>
              <p:cNvSpPr>
                <a:spLocks noChangeShapeType="1"/>
              </p:cNvSpPr>
              <p:nvPr/>
            </p:nvSpPr>
            <p:spPr bwMode="auto">
              <a:xfrm flipV="1">
                <a:off x="2512" y="2485"/>
                <a:ext cx="10" cy="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51" name="Line 24">
                <a:extLst>
                  <a:ext uri="{FF2B5EF4-FFF2-40B4-BE49-F238E27FC236}">
                    <a16:creationId xmlns:a16="http://schemas.microsoft.com/office/drawing/2014/main" id="{D6000620-BCF4-4FB1-B048-E79329B79E11}"/>
                  </a:ext>
                </a:extLst>
              </p:cNvPr>
              <p:cNvSpPr>
                <a:spLocks noChangeShapeType="1"/>
              </p:cNvSpPr>
              <p:nvPr/>
            </p:nvSpPr>
            <p:spPr bwMode="auto">
              <a:xfrm flipV="1">
                <a:off x="2537" y="2448"/>
                <a:ext cx="31" cy="2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52" name="Line 25">
                <a:extLst>
                  <a:ext uri="{FF2B5EF4-FFF2-40B4-BE49-F238E27FC236}">
                    <a16:creationId xmlns:a16="http://schemas.microsoft.com/office/drawing/2014/main" id="{9921663A-96A0-4FBC-A45D-602894020B47}"/>
                  </a:ext>
                </a:extLst>
              </p:cNvPr>
              <p:cNvSpPr>
                <a:spLocks noChangeShapeType="1"/>
              </p:cNvSpPr>
              <p:nvPr/>
            </p:nvSpPr>
            <p:spPr bwMode="auto">
              <a:xfrm flipV="1">
                <a:off x="2580" y="2409"/>
                <a:ext cx="18" cy="2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53" name="Line 26">
                <a:extLst>
                  <a:ext uri="{FF2B5EF4-FFF2-40B4-BE49-F238E27FC236}">
                    <a16:creationId xmlns:a16="http://schemas.microsoft.com/office/drawing/2014/main" id="{39BCDE64-A923-45D0-A4A8-B48E297FE2FB}"/>
                  </a:ext>
                </a:extLst>
              </p:cNvPr>
              <p:cNvSpPr>
                <a:spLocks noChangeShapeType="1"/>
              </p:cNvSpPr>
              <p:nvPr/>
            </p:nvSpPr>
            <p:spPr bwMode="auto">
              <a:xfrm flipV="1">
                <a:off x="2598" y="2401"/>
                <a:ext cx="2" cy="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54" name="Line 27">
                <a:extLst>
                  <a:ext uri="{FF2B5EF4-FFF2-40B4-BE49-F238E27FC236}">
                    <a16:creationId xmlns:a16="http://schemas.microsoft.com/office/drawing/2014/main" id="{3E506A71-E853-4EE3-A629-B2C322A27947}"/>
                  </a:ext>
                </a:extLst>
              </p:cNvPr>
              <p:cNvSpPr>
                <a:spLocks noChangeShapeType="1"/>
              </p:cNvSpPr>
              <p:nvPr/>
            </p:nvSpPr>
            <p:spPr bwMode="auto">
              <a:xfrm flipV="1">
                <a:off x="2606" y="2364"/>
                <a:ext cx="6" cy="1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55" name="Line 28">
                <a:extLst>
                  <a:ext uri="{FF2B5EF4-FFF2-40B4-BE49-F238E27FC236}">
                    <a16:creationId xmlns:a16="http://schemas.microsoft.com/office/drawing/2014/main" id="{E389F29B-0BFA-480C-9A70-8AB9C6D38737}"/>
                  </a:ext>
                </a:extLst>
              </p:cNvPr>
              <p:cNvSpPr>
                <a:spLocks noChangeShapeType="1"/>
              </p:cNvSpPr>
              <p:nvPr/>
            </p:nvSpPr>
            <p:spPr bwMode="auto">
              <a:xfrm flipV="1">
                <a:off x="2612" y="2345"/>
                <a:ext cx="3" cy="1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56" name="Line 29">
                <a:extLst>
                  <a:ext uri="{FF2B5EF4-FFF2-40B4-BE49-F238E27FC236}">
                    <a16:creationId xmlns:a16="http://schemas.microsoft.com/office/drawing/2014/main" id="{322695BC-1D9C-40FF-91FA-C2E22E0FC3BB}"/>
                  </a:ext>
                </a:extLst>
              </p:cNvPr>
              <p:cNvSpPr>
                <a:spLocks noChangeShapeType="1"/>
              </p:cNvSpPr>
              <p:nvPr/>
            </p:nvSpPr>
            <p:spPr bwMode="auto">
              <a:xfrm flipV="1">
                <a:off x="2617" y="2288"/>
                <a:ext cx="4" cy="3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57" name="Line 30">
                <a:extLst>
                  <a:ext uri="{FF2B5EF4-FFF2-40B4-BE49-F238E27FC236}">
                    <a16:creationId xmlns:a16="http://schemas.microsoft.com/office/drawing/2014/main" id="{55FDD143-3C59-4594-B08F-92A29F544BF8}"/>
                  </a:ext>
                </a:extLst>
              </p:cNvPr>
              <p:cNvSpPr>
                <a:spLocks noChangeShapeType="1"/>
              </p:cNvSpPr>
              <p:nvPr/>
            </p:nvSpPr>
            <p:spPr bwMode="auto">
              <a:xfrm flipV="1">
                <a:off x="2621" y="2287"/>
                <a:ext cx="1"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58" name="Line 31">
                <a:extLst>
                  <a:ext uri="{FF2B5EF4-FFF2-40B4-BE49-F238E27FC236}">
                    <a16:creationId xmlns:a16="http://schemas.microsoft.com/office/drawing/2014/main" id="{37D5719D-F072-49F0-8F9F-963A1AC00F7C}"/>
                  </a:ext>
                </a:extLst>
              </p:cNvPr>
              <p:cNvSpPr>
                <a:spLocks noChangeShapeType="1"/>
              </p:cNvSpPr>
              <p:nvPr/>
            </p:nvSpPr>
            <p:spPr bwMode="auto">
              <a:xfrm flipH="1" flipV="1">
                <a:off x="2617" y="2254"/>
                <a:ext cx="1" cy="1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59" name="Line 32">
                <a:extLst>
                  <a:ext uri="{FF2B5EF4-FFF2-40B4-BE49-F238E27FC236}">
                    <a16:creationId xmlns:a16="http://schemas.microsoft.com/office/drawing/2014/main" id="{BD0680FD-DF27-4746-BC1E-63180123CF6B}"/>
                  </a:ext>
                </a:extLst>
              </p:cNvPr>
              <p:cNvSpPr>
                <a:spLocks noChangeShapeType="1"/>
              </p:cNvSpPr>
              <p:nvPr/>
            </p:nvSpPr>
            <p:spPr bwMode="auto">
              <a:xfrm flipV="1">
                <a:off x="2617" y="2230"/>
                <a:ext cx="6" cy="2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60" name="Line 33">
                <a:extLst>
                  <a:ext uri="{FF2B5EF4-FFF2-40B4-BE49-F238E27FC236}">
                    <a16:creationId xmlns:a16="http://schemas.microsoft.com/office/drawing/2014/main" id="{8C6DD655-1A89-4BF2-83A6-CD289A0B86AD}"/>
                  </a:ext>
                </a:extLst>
              </p:cNvPr>
              <p:cNvSpPr>
                <a:spLocks noChangeShapeType="1"/>
              </p:cNvSpPr>
              <p:nvPr/>
            </p:nvSpPr>
            <p:spPr bwMode="auto">
              <a:xfrm flipV="1">
                <a:off x="2628" y="2174"/>
                <a:ext cx="9" cy="3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61" name="Line 34">
                <a:extLst>
                  <a:ext uri="{FF2B5EF4-FFF2-40B4-BE49-F238E27FC236}">
                    <a16:creationId xmlns:a16="http://schemas.microsoft.com/office/drawing/2014/main" id="{4A1ACE7E-647B-4994-A468-919E7D7920D5}"/>
                  </a:ext>
                </a:extLst>
              </p:cNvPr>
              <p:cNvSpPr>
                <a:spLocks noChangeShapeType="1"/>
              </p:cNvSpPr>
              <p:nvPr/>
            </p:nvSpPr>
            <p:spPr bwMode="auto">
              <a:xfrm flipV="1">
                <a:off x="2642" y="2154"/>
                <a:ext cx="1"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62" name="Line 35">
                <a:extLst>
                  <a:ext uri="{FF2B5EF4-FFF2-40B4-BE49-F238E27FC236}">
                    <a16:creationId xmlns:a16="http://schemas.microsoft.com/office/drawing/2014/main" id="{D20B28FE-EB57-407E-BD82-573408D58544}"/>
                  </a:ext>
                </a:extLst>
              </p:cNvPr>
              <p:cNvSpPr>
                <a:spLocks noChangeShapeType="1"/>
              </p:cNvSpPr>
              <p:nvPr/>
            </p:nvSpPr>
            <p:spPr bwMode="auto">
              <a:xfrm flipV="1">
                <a:off x="2642" y="2125"/>
                <a:ext cx="24" cy="2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63" name="Line 36">
                <a:extLst>
                  <a:ext uri="{FF2B5EF4-FFF2-40B4-BE49-F238E27FC236}">
                    <a16:creationId xmlns:a16="http://schemas.microsoft.com/office/drawing/2014/main" id="{7A8AD969-C20F-4E2B-9D03-2A2312885BEB}"/>
                  </a:ext>
                </a:extLst>
              </p:cNvPr>
              <p:cNvSpPr>
                <a:spLocks noChangeShapeType="1"/>
              </p:cNvSpPr>
              <p:nvPr/>
            </p:nvSpPr>
            <p:spPr bwMode="auto">
              <a:xfrm flipV="1">
                <a:off x="2679" y="2080"/>
                <a:ext cx="24" cy="3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64" name="Line 37">
                <a:extLst>
                  <a:ext uri="{FF2B5EF4-FFF2-40B4-BE49-F238E27FC236}">
                    <a16:creationId xmlns:a16="http://schemas.microsoft.com/office/drawing/2014/main" id="{A0B3CE82-D7B6-443A-8AA9-1B0DB4E32D7F}"/>
                  </a:ext>
                </a:extLst>
              </p:cNvPr>
              <p:cNvSpPr>
                <a:spLocks noChangeShapeType="1"/>
              </p:cNvSpPr>
              <p:nvPr/>
            </p:nvSpPr>
            <p:spPr bwMode="auto">
              <a:xfrm flipV="1">
                <a:off x="2716" y="2059"/>
                <a:ext cx="5" cy="6"/>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65" name="Line 38">
                <a:extLst>
                  <a:ext uri="{FF2B5EF4-FFF2-40B4-BE49-F238E27FC236}">
                    <a16:creationId xmlns:a16="http://schemas.microsoft.com/office/drawing/2014/main" id="{B97E40DE-9758-43DE-A737-592C4FD4A166}"/>
                  </a:ext>
                </a:extLst>
              </p:cNvPr>
              <p:cNvSpPr>
                <a:spLocks noChangeShapeType="1"/>
              </p:cNvSpPr>
              <p:nvPr/>
            </p:nvSpPr>
            <p:spPr bwMode="auto">
              <a:xfrm flipV="1">
                <a:off x="2721" y="2039"/>
                <a:ext cx="31" cy="2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66" name="Freeform 39">
                <a:extLst>
                  <a:ext uri="{FF2B5EF4-FFF2-40B4-BE49-F238E27FC236}">
                    <a16:creationId xmlns:a16="http://schemas.microsoft.com/office/drawing/2014/main" id="{BC564BF0-8687-4EC4-B4D5-D06C98EEEC2C}"/>
                  </a:ext>
                </a:extLst>
              </p:cNvPr>
              <p:cNvSpPr>
                <a:spLocks/>
              </p:cNvSpPr>
              <p:nvPr/>
            </p:nvSpPr>
            <p:spPr bwMode="auto">
              <a:xfrm>
                <a:off x="1874" y="1558"/>
                <a:ext cx="48" cy="85"/>
              </a:xfrm>
              <a:custGeom>
                <a:avLst/>
                <a:gdLst/>
                <a:ahLst/>
                <a:cxnLst>
                  <a:cxn ang="0">
                    <a:pos x="5" y="0"/>
                  </a:cxn>
                  <a:cxn ang="0">
                    <a:pos x="0" y="3"/>
                  </a:cxn>
                  <a:cxn ang="0">
                    <a:pos x="48" y="85"/>
                  </a:cxn>
                  <a:cxn ang="0">
                    <a:pos x="5" y="0"/>
                  </a:cxn>
                </a:cxnLst>
                <a:rect l="0" t="0" r="r" b="b"/>
                <a:pathLst>
                  <a:path w="48" h="85">
                    <a:moveTo>
                      <a:pt x="5" y="0"/>
                    </a:moveTo>
                    <a:lnTo>
                      <a:pt x="0" y="3"/>
                    </a:lnTo>
                    <a:lnTo>
                      <a:pt x="48" y="85"/>
                    </a:lnTo>
                    <a:lnTo>
                      <a:pt x="5"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67" name="Freeform 40">
                <a:extLst>
                  <a:ext uri="{FF2B5EF4-FFF2-40B4-BE49-F238E27FC236}">
                    <a16:creationId xmlns:a16="http://schemas.microsoft.com/office/drawing/2014/main" id="{2B419921-4DD3-413E-8A2F-C62810A8F5B0}"/>
                  </a:ext>
                </a:extLst>
              </p:cNvPr>
              <p:cNvSpPr>
                <a:spLocks/>
              </p:cNvSpPr>
              <p:nvPr/>
            </p:nvSpPr>
            <p:spPr bwMode="auto">
              <a:xfrm>
                <a:off x="1874" y="1561"/>
                <a:ext cx="48" cy="86"/>
              </a:xfrm>
              <a:custGeom>
                <a:avLst/>
                <a:gdLst/>
                <a:ahLst/>
                <a:cxnLst>
                  <a:cxn ang="0">
                    <a:pos x="0" y="0"/>
                  </a:cxn>
                  <a:cxn ang="0">
                    <a:pos x="48" y="82"/>
                  </a:cxn>
                  <a:cxn ang="0">
                    <a:pos x="43" y="86"/>
                  </a:cxn>
                  <a:cxn ang="0">
                    <a:pos x="0" y="0"/>
                  </a:cxn>
                </a:cxnLst>
                <a:rect l="0" t="0" r="r" b="b"/>
                <a:pathLst>
                  <a:path w="48" h="86">
                    <a:moveTo>
                      <a:pt x="0" y="0"/>
                    </a:moveTo>
                    <a:lnTo>
                      <a:pt x="48" y="82"/>
                    </a:lnTo>
                    <a:lnTo>
                      <a:pt x="43" y="86"/>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68" name="Freeform 41">
                <a:extLst>
                  <a:ext uri="{FF2B5EF4-FFF2-40B4-BE49-F238E27FC236}">
                    <a16:creationId xmlns:a16="http://schemas.microsoft.com/office/drawing/2014/main" id="{95067C78-4A77-490E-9DB9-A8057ACA1A0E}"/>
                  </a:ext>
                </a:extLst>
              </p:cNvPr>
              <p:cNvSpPr>
                <a:spLocks/>
              </p:cNvSpPr>
              <p:nvPr/>
            </p:nvSpPr>
            <p:spPr bwMode="auto">
              <a:xfrm>
                <a:off x="1874" y="1558"/>
                <a:ext cx="48" cy="89"/>
              </a:xfrm>
              <a:custGeom>
                <a:avLst/>
                <a:gdLst/>
                <a:ahLst/>
                <a:cxnLst>
                  <a:cxn ang="0">
                    <a:pos x="5" y="0"/>
                  </a:cxn>
                  <a:cxn ang="0">
                    <a:pos x="0" y="3"/>
                  </a:cxn>
                  <a:cxn ang="0">
                    <a:pos x="43" y="89"/>
                  </a:cxn>
                  <a:cxn ang="0">
                    <a:pos x="48" y="85"/>
                  </a:cxn>
                  <a:cxn ang="0">
                    <a:pos x="5" y="0"/>
                  </a:cxn>
                </a:cxnLst>
                <a:rect l="0" t="0" r="r" b="b"/>
                <a:pathLst>
                  <a:path w="48" h="89">
                    <a:moveTo>
                      <a:pt x="5" y="0"/>
                    </a:moveTo>
                    <a:lnTo>
                      <a:pt x="0" y="3"/>
                    </a:lnTo>
                    <a:lnTo>
                      <a:pt x="43" y="89"/>
                    </a:lnTo>
                    <a:lnTo>
                      <a:pt x="48" y="85"/>
                    </a:lnTo>
                    <a:lnTo>
                      <a:pt x="5"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69" name="Freeform 42">
                <a:extLst>
                  <a:ext uri="{FF2B5EF4-FFF2-40B4-BE49-F238E27FC236}">
                    <a16:creationId xmlns:a16="http://schemas.microsoft.com/office/drawing/2014/main" id="{2C228847-295B-4889-A2ED-BF05B154B667}"/>
                  </a:ext>
                </a:extLst>
              </p:cNvPr>
              <p:cNvSpPr>
                <a:spLocks/>
              </p:cNvSpPr>
              <p:nvPr/>
            </p:nvSpPr>
            <p:spPr bwMode="auto">
              <a:xfrm>
                <a:off x="1917" y="1643"/>
                <a:ext cx="38" cy="27"/>
              </a:xfrm>
              <a:custGeom>
                <a:avLst/>
                <a:gdLst/>
                <a:ahLst/>
                <a:cxnLst>
                  <a:cxn ang="0">
                    <a:pos x="5" y="0"/>
                  </a:cxn>
                  <a:cxn ang="0">
                    <a:pos x="0" y="4"/>
                  </a:cxn>
                  <a:cxn ang="0">
                    <a:pos x="38" y="27"/>
                  </a:cxn>
                  <a:cxn ang="0">
                    <a:pos x="5" y="0"/>
                  </a:cxn>
                </a:cxnLst>
                <a:rect l="0" t="0" r="r" b="b"/>
                <a:pathLst>
                  <a:path w="38" h="27">
                    <a:moveTo>
                      <a:pt x="5" y="0"/>
                    </a:moveTo>
                    <a:lnTo>
                      <a:pt x="0" y="4"/>
                    </a:lnTo>
                    <a:lnTo>
                      <a:pt x="38" y="27"/>
                    </a:lnTo>
                    <a:lnTo>
                      <a:pt x="5"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70" name="Freeform 43">
                <a:extLst>
                  <a:ext uri="{FF2B5EF4-FFF2-40B4-BE49-F238E27FC236}">
                    <a16:creationId xmlns:a16="http://schemas.microsoft.com/office/drawing/2014/main" id="{62F871F8-6C67-4DB2-9D00-65CB87A1B0BB}"/>
                  </a:ext>
                </a:extLst>
              </p:cNvPr>
              <p:cNvSpPr>
                <a:spLocks/>
              </p:cNvSpPr>
              <p:nvPr/>
            </p:nvSpPr>
            <p:spPr bwMode="auto">
              <a:xfrm>
                <a:off x="1917" y="1647"/>
                <a:ext cx="38" cy="30"/>
              </a:xfrm>
              <a:custGeom>
                <a:avLst/>
                <a:gdLst/>
                <a:ahLst/>
                <a:cxnLst>
                  <a:cxn ang="0">
                    <a:pos x="0" y="0"/>
                  </a:cxn>
                  <a:cxn ang="0">
                    <a:pos x="38" y="23"/>
                  </a:cxn>
                  <a:cxn ang="0">
                    <a:pos x="36" y="30"/>
                  </a:cxn>
                  <a:cxn ang="0">
                    <a:pos x="0" y="0"/>
                  </a:cxn>
                </a:cxnLst>
                <a:rect l="0" t="0" r="r" b="b"/>
                <a:pathLst>
                  <a:path w="38" h="30">
                    <a:moveTo>
                      <a:pt x="0" y="0"/>
                    </a:moveTo>
                    <a:lnTo>
                      <a:pt x="38" y="23"/>
                    </a:lnTo>
                    <a:lnTo>
                      <a:pt x="36" y="30"/>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71" name="Freeform 44">
                <a:extLst>
                  <a:ext uri="{FF2B5EF4-FFF2-40B4-BE49-F238E27FC236}">
                    <a16:creationId xmlns:a16="http://schemas.microsoft.com/office/drawing/2014/main" id="{F7E6D3B9-DA1A-4B10-B309-FAEE11E102D6}"/>
                  </a:ext>
                </a:extLst>
              </p:cNvPr>
              <p:cNvSpPr>
                <a:spLocks/>
              </p:cNvSpPr>
              <p:nvPr/>
            </p:nvSpPr>
            <p:spPr bwMode="auto">
              <a:xfrm>
                <a:off x="1917" y="1643"/>
                <a:ext cx="38" cy="34"/>
              </a:xfrm>
              <a:custGeom>
                <a:avLst/>
                <a:gdLst/>
                <a:ahLst/>
                <a:cxnLst>
                  <a:cxn ang="0">
                    <a:pos x="5" y="0"/>
                  </a:cxn>
                  <a:cxn ang="0">
                    <a:pos x="0" y="4"/>
                  </a:cxn>
                  <a:cxn ang="0">
                    <a:pos x="36" y="34"/>
                  </a:cxn>
                  <a:cxn ang="0">
                    <a:pos x="38" y="27"/>
                  </a:cxn>
                  <a:cxn ang="0">
                    <a:pos x="5" y="0"/>
                  </a:cxn>
                </a:cxnLst>
                <a:rect l="0" t="0" r="r" b="b"/>
                <a:pathLst>
                  <a:path w="38" h="34">
                    <a:moveTo>
                      <a:pt x="5" y="0"/>
                    </a:moveTo>
                    <a:lnTo>
                      <a:pt x="0" y="4"/>
                    </a:lnTo>
                    <a:lnTo>
                      <a:pt x="36" y="34"/>
                    </a:lnTo>
                    <a:lnTo>
                      <a:pt x="38" y="27"/>
                    </a:lnTo>
                    <a:lnTo>
                      <a:pt x="5"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72" name="Freeform 45">
                <a:extLst>
                  <a:ext uri="{FF2B5EF4-FFF2-40B4-BE49-F238E27FC236}">
                    <a16:creationId xmlns:a16="http://schemas.microsoft.com/office/drawing/2014/main" id="{E7D47D4D-BB1C-459B-8970-A6D7AF8415C6}"/>
                  </a:ext>
                </a:extLst>
              </p:cNvPr>
              <p:cNvSpPr>
                <a:spLocks/>
              </p:cNvSpPr>
              <p:nvPr/>
            </p:nvSpPr>
            <p:spPr bwMode="auto">
              <a:xfrm>
                <a:off x="1953" y="1667"/>
                <a:ext cx="21" cy="10"/>
              </a:xfrm>
              <a:custGeom>
                <a:avLst/>
                <a:gdLst/>
                <a:ahLst/>
                <a:cxnLst>
                  <a:cxn ang="0">
                    <a:pos x="2" y="3"/>
                  </a:cxn>
                  <a:cxn ang="0">
                    <a:pos x="0" y="10"/>
                  </a:cxn>
                  <a:cxn ang="0">
                    <a:pos x="21" y="0"/>
                  </a:cxn>
                  <a:cxn ang="0">
                    <a:pos x="2" y="3"/>
                  </a:cxn>
                </a:cxnLst>
                <a:rect l="0" t="0" r="r" b="b"/>
                <a:pathLst>
                  <a:path w="21" h="10">
                    <a:moveTo>
                      <a:pt x="2" y="3"/>
                    </a:moveTo>
                    <a:lnTo>
                      <a:pt x="0" y="10"/>
                    </a:lnTo>
                    <a:lnTo>
                      <a:pt x="21" y="0"/>
                    </a:lnTo>
                    <a:lnTo>
                      <a:pt x="2" y="3"/>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73" name="Freeform 46">
                <a:extLst>
                  <a:ext uri="{FF2B5EF4-FFF2-40B4-BE49-F238E27FC236}">
                    <a16:creationId xmlns:a16="http://schemas.microsoft.com/office/drawing/2014/main" id="{EE4B3820-4410-4431-A7F1-459FBC53929B}"/>
                  </a:ext>
                </a:extLst>
              </p:cNvPr>
              <p:cNvSpPr>
                <a:spLocks/>
              </p:cNvSpPr>
              <p:nvPr/>
            </p:nvSpPr>
            <p:spPr bwMode="auto">
              <a:xfrm>
                <a:off x="1953" y="1667"/>
                <a:ext cx="23" cy="10"/>
              </a:xfrm>
              <a:custGeom>
                <a:avLst/>
                <a:gdLst/>
                <a:ahLst/>
                <a:cxnLst>
                  <a:cxn ang="0">
                    <a:pos x="0" y="10"/>
                  </a:cxn>
                  <a:cxn ang="0">
                    <a:pos x="21" y="0"/>
                  </a:cxn>
                  <a:cxn ang="0">
                    <a:pos x="23" y="6"/>
                  </a:cxn>
                  <a:cxn ang="0">
                    <a:pos x="0" y="10"/>
                  </a:cxn>
                </a:cxnLst>
                <a:rect l="0" t="0" r="r" b="b"/>
                <a:pathLst>
                  <a:path w="23" h="10">
                    <a:moveTo>
                      <a:pt x="0" y="10"/>
                    </a:moveTo>
                    <a:lnTo>
                      <a:pt x="21" y="0"/>
                    </a:lnTo>
                    <a:lnTo>
                      <a:pt x="23" y="6"/>
                    </a:lnTo>
                    <a:lnTo>
                      <a:pt x="0"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74" name="Freeform 47">
                <a:extLst>
                  <a:ext uri="{FF2B5EF4-FFF2-40B4-BE49-F238E27FC236}">
                    <a16:creationId xmlns:a16="http://schemas.microsoft.com/office/drawing/2014/main" id="{59020BAD-09CD-4CE9-BF97-19AF8CF42FDA}"/>
                  </a:ext>
                </a:extLst>
              </p:cNvPr>
              <p:cNvSpPr>
                <a:spLocks/>
              </p:cNvSpPr>
              <p:nvPr/>
            </p:nvSpPr>
            <p:spPr bwMode="auto">
              <a:xfrm>
                <a:off x="1953" y="1667"/>
                <a:ext cx="23" cy="10"/>
              </a:xfrm>
              <a:custGeom>
                <a:avLst/>
                <a:gdLst/>
                <a:ahLst/>
                <a:cxnLst>
                  <a:cxn ang="0">
                    <a:pos x="2" y="3"/>
                  </a:cxn>
                  <a:cxn ang="0">
                    <a:pos x="0" y="10"/>
                  </a:cxn>
                  <a:cxn ang="0">
                    <a:pos x="23" y="6"/>
                  </a:cxn>
                  <a:cxn ang="0">
                    <a:pos x="21" y="0"/>
                  </a:cxn>
                  <a:cxn ang="0">
                    <a:pos x="2" y="3"/>
                  </a:cxn>
                </a:cxnLst>
                <a:rect l="0" t="0" r="r" b="b"/>
                <a:pathLst>
                  <a:path w="23" h="10">
                    <a:moveTo>
                      <a:pt x="2" y="3"/>
                    </a:moveTo>
                    <a:lnTo>
                      <a:pt x="0" y="10"/>
                    </a:lnTo>
                    <a:lnTo>
                      <a:pt x="23" y="6"/>
                    </a:lnTo>
                    <a:lnTo>
                      <a:pt x="21" y="0"/>
                    </a:lnTo>
                    <a:lnTo>
                      <a:pt x="2" y="3"/>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75" name="Freeform 48">
                <a:extLst>
                  <a:ext uri="{FF2B5EF4-FFF2-40B4-BE49-F238E27FC236}">
                    <a16:creationId xmlns:a16="http://schemas.microsoft.com/office/drawing/2014/main" id="{3F3E9222-618C-4AAD-BEB7-D3A1461A1F8D}"/>
                  </a:ext>
                </a:extLst>
              </p:cNvPr>
              <p:cNvSpPr>
                <a:spLocks/>
              </p:cNvSpPr>
              <p:nvPr/>
            </p:nvSpPr>
            <p:spPr bwMode="auto">
              <a:xfrm>
                <a:off x="1974" y="1660"/>
                <a:ext cx="12" cy="13"/>
              </a:xfrm>
              <a:custGeom>
                <a:avLst/>
                <a:gdLst/>
                <a:ahLst/>
                <a:cxnLst>
                  <a:cxn ang="0">
                    <a:pos x="0" y="7"/>
                  </a:cxn>
                  <a:cxn ang="0">
                    <a:pos x="2" y="13"/>
                  </a:cxn>
                  <a:cxn ang="0">
                    <a:pos x="12" y="0"/>
                  </a:cxn>
                  <a:cxn ang="0">
                    <a:pos x="0" y="7"/>
                  </a:cxn>
                </a:cxnLst>
                <a:rect l="0" t="0" r="r" b="b"/>
                <a:pathLst>
                  <a:path w="12" h="13">
                    <a:moveTo>
                      <a:pt x="0" y="7"/>
                    </a:moveTo>
                    <a:lnTo>
                      <a:pt x="2" y="13"/>
                    </a:lnTo>
                    <a:lnTo>
                      <a:pt x="12" y="0"/>
                    </a:lnTo>
                    <a:lnTo>
                      <a:pt x="0"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76" name="Freeform 49">
                <a:extLst>
                  <a:ext uri="{FF2B5EF4-FFF2-40B4-BE49-F238E27FC236}">
                    <a16:creationId xmlns:a16="http://schemas.microsoft.com/office/drawing/2014/main" id="{E866AB45-D4E6-413E-80C2-25B88C7471C4}"/>
                  </a:ext>
                </a:extLst>
              </p:cNvPr>
              <p:cNvSpPr>
                <a:spLocks/>
              </p:cNvSpPr>
              <p:nvPr/>
            </p:nvSpPr>
            <p:spPr bwMode="auto">
              <a:xfrm>
                <a:off x="1976" y="1660"/>
                <a:ext cx="12" cy="13"/>
              </a:xfrm>
              <a:custGeom>
                <a:avLst/>
                <a:gdLst/>
                <a:ahLst/>
                <a:cxnLst>
                  <a:cxn ang="0">
                    <a:pos x="0" y="13"/>
                  </a:cxn>
                  <a:cxn ang="0">
                    <a:pos x="10" y="0"/>
                  </a:cxn>
                  <a:cxn ang="0">
                    <a:pos x="12" y="6"/>
                  </a:cxn>
                  <a:cxn ang="0">
                    <a:pos x="0" y="13"/>
                  </a:cxn>
                </a:cxnLst>
                <a:rect l="0" t="0" r="r" b="b"/>
                <a:pathLst>
                  <a:path w="12" h="13">
                    <a:moveTo>
                      <a:pt x="0" y="13"/>
                    </a:moveTo>
                    <a:lnTo>
                      <a:pt x="10" y="0"/>
                    </a:lnTo>
                    <a:lnTo>
                      <a:pt x="12" y="6"/>
                    </a:lnTo>
                    <a:lnTo>
                      <a:pt x="0" y="13"/>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77" name="Freeform 50">
                <a:extLst>
                  <a:ext uri="{FF2B5EF4-FFF2-40B4-BE49-F238E27FC236}">
                    <a16:creationId xmlns:a16="http://schemas.microsoft.com/office/drawing/2014/main" id="{B84B8EAB-4A10-4D79-B209-6309368EE88F}"/>
                  </a:ext>
                </a:extLst>
              </p:cNvPr>
              <p:cNvSpPr>
                <a:spLocks/>
              </p:cNvSpPr>
              <p:nvPr/>
            </p:nvSpPr>
            <p:spPr bwMode="auto">
              <a:xfrm>
                <a:off x="1974" y="1660"/>
                <a:ext cx="14" cy="13"/>
              </a:xfrm>
              <a:custGeom>
                <a:avLst/>
                <a:gdLst/>
                <a:ahLst/>
                <a:cxnLst>
                  <a:cxn ang="0">
                    <a:pos x="0" y="7"/>
                  </a:cxn>
                  <a:cxn ang="0">
                    <a:pos x="2" y="13"/>
                  </a:cxn>
                  <a:cxn ang="0">
                    <a:pos x="14" y="6"/>
                  </a:cxn>
                  <a:cxn ang="0">
                    <a:pos x="12" y="0"/>
                  </a:cxn>
                  <a:cxn ang="0">
                    <a:pos x="0" y="7"/>
                  </a:cxn>
                </a:cxnLst>
                <a:rect l="0" t="0" r="r" b="b"/>
                <a:pathLst>
                  <a:path w="14" h="13">
                    <a:moveTo>
                      <a:pt x="0" y="7"/>
                    </a:moveTo>
                    <a:lnTo>
                      <a:pt x="2" y="13"/>
                    </a:lnTo>
                    <a:lnTo>
                      <a:pt x="14" y="6"/>
                    </a:lnTo>
                    <a:lnTo>
                      <a:pt x="12" y="0"/>
                    </a:lnTo>
                    <a:lnTo>
                      <a:pt x="0" y="7"/>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78" name="Freeform 51">
                <a:extLst>
                  <a:ext uri="{FF2B5EF4-FFF2-40B4-BE49-F238E27FC236}">
                    <a16:creationId xmlns:a16="http://schemas.microsoft.com/office/drawing/2014/main" id="{C9C801DD-B558-4676-81AE-97972FD06BE1}"/>
                  </a:ext>
                </a:extLst>
              </p:cNvPr>
              <p:cNvSpPr>
                <a:spLocks/>
              </p:cNvSpPr>
              <p:nvPr/>
            </p:nvSpPr>
            <p:spPr bwMode="auto">
              <a:xfrm>
                <a:off x="1986" y="1660"/>
                <a:ext cx="9" cy="6"/>
              </a:xfrm>
              <a:custGeom>
                <a:avLst/>
                <a:gdLst/>
                <a:ahLst/>
                <a:cxnLst>
                  <a:cxn ang="0">
                    <a:pos x="0" y="0"/>
                  </a:cxn>
                  <a:cxn ang="0">
                    <a:pos x="2" y="6"/>
                  </a:cxn>
                  <a:cxn ang="0">
                    <a:pos x="9" y="2"/>
                  </a:cxn>
                  <a:cxn ang="0">
                    <a:pos x="0" y="0"/>
                  </a:cxn>
                </a:cxnLst>
                <a:rect l="0" t="0" r="r" b="b"/>
                <a:pathLst>
                  <a:path w="9" h="6">
                    <a:moveTo>
                      <a:pt x="0" y="0"/>
                    </a:moveTo>
                    <a:lnTo>
                      <a:pt x="2" y="6"/>
                    </a:lnTo>
                    <a:lnTo>
                      <a:pt x="9" y="2"/>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79" name="Freeform 52">
                <a:extLst>
                  <a:ext uri="{FF2B5EF4-FFF2-40B4-BE49-F238E27FC236}">
                    <a16:creationId xmlns:a16="http://schemas.microsoft.com/office/drawing/2014/main" id="{BD47284E-817F-4012-AE40-97A5E378059B}"/>
                  </a:ext>
                </a:extLst>
              </p:cNvPr>
              <p:cNvSpPr>
                <a:spLocks/>
              </p:cNvSpPr>
              <p:nvPr/>
            </p:nvSpPr>
            <p:spPr bwMode="auto">
              <a:xfrm>
                <a:off x="1988" y="1662"/>
                <a:ext cx="7" cy="5"/>
              </a:xfrm>
              <a:custGeom>
                <a:avLst/>
                <a:gdLst/>
                <a:ahLst/>
                <a:cxnLst>
                  <a:cxn ang="0">
                    <a:pos x="0" y="4"/>
                  </a:cxn>
                  <a:cxn ang="0">
                    <a:pos x="7" y="0"/>
                  </a:cxn>
                  <a:cxn ang="0">
                    <a:pos x="4" y="5"/>
                  </a:cxn>
                  <a:cxn ang="0">
                    <a:pos x="0" y="4"/>
                  </a:cxn>
                </a:cxnLst>
                <a:rect l="0" t="0" r="r" b="b"/>
                <a:pathLst>
                  <a:path w="7" h="5">
                    <a:moveTo>
                      <a:pt x="0" y="4"/>
                    </a:moveTo>
                    <a:lnTo>
                      <a:pt x="7" y="0"/>
                    </a:lnTo>
                    <a:lnTo>
                      <a:pt x="4" y="5"/>
                    </a:lnTo>
                    <a:lnTo>
                      <a:pt x="0" y="4"/>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80" name="Freeform 53">
                <a:extLst>
                  <a:ext uri="{FF2B5EF4-FFF2-40B4-BE49-F238E27FC236}">
                    <a16:creationId xmlns:a16="http://schemas.microsoft.com/office/drawing/2014/main" id="{02A7810F-15E8-4D2E-A870-B1F8D50B3141}"/>
                  </a:ext>
                </a:extLst>
              </p:cNvPr>
              <p:cNvSpPr>
                <a:spLocks/>
              </p:cNvSpPr>
              <p:nvPr/>
            </p:nvSpPr>
            <p:spPr bwMode="auto">
              <a:xfrm>
                <a:off x="1986" y="1660"/>
                <a:ext cx="9" cy="7"/>
              </a:xfrm>
              <a:custGeom>
                <a:avLst/>
                <a:gdLst/>
                <a:ahLst/>
                <a:cxnLst>
                  <a:cxn ang="0">
                    <a:pos x="0" y="0"/>
                  </a:cxn>
                  <a:cxn ang="0">
                    <a:pos x="2" y="6"/>
                  </a:cxn>
                  <a:cxn ang="0">
                    <a:pos x="6" y="7"/>
                  </a:cxn>
                  <a:cxn ang="0">
                    <a:pos x="9" y="2"/>
                  </a:cxn>
                  <a:cxn ang="0">
                    <a:pos x="0" y="0"/>
                  </a:cxn>
                </a:cxnLst>
                <a:rect l="0" t="0" r="r" b="b"/>
                <a:pathLst>
                  <a:path w="9" h="7">
                    <a:moveTo>
                      <a:pt x="0" y="0"/>
                    </a:moveTo>
                    <a:lnTo>
                      <a:pt x="2" y="6"/>
                    </a:lnTo>
                    <a:lnTo>
                      <a:pt x="6" y="7"/>
                    </a:lnTo>
                    <a:lnTo>
                      <a:pt x="9" y="2"/>
                    </a:lnTo>
                    <a:lnTo>
                      <a:pt x="0"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81" name="Freeform 54">
                <a:extLst>
                  <a:ext uri="{FF2B5EF4-FFF2-40B4-BE49-F238E27FC236}">
                    <a16:creationId xmlns:a16="http://schemas.microsoft.com/office/drawing/2014/main" id="{26F276AF-8586-47C9-A088-325DF1F2C077}"/>
                  </a:ext>
                </a:extLst>
              </p:cNvPr>
              <p:cNvSpPr>
                <a:spLocks/>
              </p:cNvSpPr>
              <p:nvPr/>
            </p:nvSpPr>
            <p:spPr bwMode="auto">
              <a:xfrm>
                <a:off x="1992" y="1662"/>
                <a:ext cx="20" cy="24"/>
              </a:xfrm>
              <a:custGeom>
                <a:avLst/>
                <a:gdLst/>
                <a:ahLst/>
                <a:cxnLst>
                  <a:cxn ang="0">
                    <a:pos x="3" y="0"/>
                  </a:cxn>
                  <a:cxn ang="0">
                    <a:pos x="0" y="5"/>
                  </a:cxn>
                  <a:cxn ang="0">
                    <a:pos x="20" y="24"/>
                  </a:cxn>
                  <a:cxn ang="0">
                    <a:pos x="3" y="0"/>
                  </a:cxn>
                </a:cxnLst>
                <a:rect l="0" t="0" r="r" b="b"/>
                <a:pathLst>
                  <a:path w="20" h="24">
                    <a:moveTo>
                      <a:pt x="3" y="0"/>
                    </a:moveTo>
                    <a:lnTo>
                      <a:pt x="0" y="5"/>
                    </a:lnTo>
                    <a:lnTo>
                      <a:pt x="20" y="24"/>
                    </a:lnTo>
                    <a:lnTo>
                      <a:pt x="3"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82" name="Freeform 55">
                <a:extLst>
                  <a:ext uri="{FF2B5EF4-FFF2-40B4-BE49-F238E27FC236}">
                    <a16:creationId xmlns:a16="http://schemas.microsoft.com/office/drawing/2014/main" id="{B4E5622C-5E4A-4BD5-A6DC-21415D55A19C}"/>
                  </a:ext>
                </a:extLst>
              </p:cNvPr>
              <p:cNvSpPr>
                <a:spLocks/>
              </p:cNvSpPr>
              <p:nvPr/>
            </p:nvSpPr>
            <p:spPr bwMode="auto">
              <a:xfrm>
                <a:off x="1992" y="1667"/>
                <a:ext cx="20" cy="23"/>
              </a:xfrm>
              <a:custGeom>
                <a:avLst/>
                <a:gdLst/>
                <a:ahLst/>
                <a:cxnLst>
                  <a:cxn ang="0">
                    <a:pos x="0" y="0"/>
                  </a:cxn>
                  <a:cxn ang="0">
                    <a:pos x="20" y="19"/>
                  </a:cxn>
                  <a:cxn ang="0">
                    <a:pos x="16" y="23"/>
                  </a:cxn>
                  <a:cxn ang="0">
                    <a:pos x="0" y="0"/>
                  </a:cxn>
                </a:cxnLst>
                <a:rect l="0" t="0" r="r" b="b"/>
                <a:pathLst>
                  <a:path w="20" h="23">
                    <a:moveTo>
                      <a:pt x="0" y="0"/>
                    </a:moveTo>
                    <a:lnTo>
                      <a:pt x="20" y="19"/>
                    </a:lnTo>
                    <a:lnTo>
                      <a:pt x="16" y="23"/>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83" name="Freeform 56">
                <a:extLst>
                  <a:ext uri="{FF2B5EF4-FFF2-40B4-BE49-F238E27FC236}">
                    <a16:creationId xmlns:a16="http://schemas.microsoft.com/office/drawing/2014/main" id="{17E90BDF-FDFE-41C8-9CF9-07315A419049}"/>
                  </a:ext>
                </a:extLst>
              </p:cNvPr>
              <p:cNvSpPr>
                <a:spLocks/>
              </p:cNvSpPr>
              <p:nvPr/>
            </p:nvSpPr>
            <p:spPr bwMode="auto">
              <a:xfrm>
                <a:off x="1992" y="1662"/>
                <a:ext cx="20" cy="28"/>
              </a:xfrm>
              <a:custGeom>
                <a:avLst/>
                <a:gdLst/>
                <a:ahLst/>
                <a:cxnLst>
                  <a:cxn ang="0">
                    <a:pos x="3" y="0"/>
                  </a:cxn>
                  <a:cxn ang="0">
                    <a:pos x="0" y="5"/>
                  </a:cxn>
                  <a:cxn ang="0">
                    <a:pos x="16" y="28"/>
                  </a:cxn>
                  <a:cxn ang="0">
                    <a:pos x="20" y="24"/>
                  </a:cxn>
                  <a:cxn ang="0">
                    <a:pos x="3" y="0"/>
                  </a:cxn>
                </a:cxnLst>
                <a:rect l="0" t="0" r="r" b="b"/>
                <a:pathLst>
                  <a:path w="20" h="28">
                    <a:moveTo>
                      <a:pt x="3" y="0"/>
                    </a:moveTo>
                    <a:lnTo>
                      <a:pt x="0" y="5"/>
                    </a:lnTo>
                    <a:lnTo>
                      <a:pt x="16" y="28"/>
                    </a:lnTo>
                    <a:lnTo>
                      <a:pt x="20" y="24"/>
                    </a:lnTo>
                    <a:lnTo>
                      <a:pt x="3"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84" name="Freeform 57">
                <a:extLst>
                  <a:ext uri="{FF2B5EF4-FFF2-40B4-BE49-F238E27FC236}">
                    <a16:creationId xmlns:a16="http://schemas.microsoft.com/office/drawing/2014/main" id="{3581D4DB-C3BA-48B8-B849-C82E29FBB2F8}"/>
                  </a:ext>
                </a:extLst>
              </p:cNvPr>
              <p:cNvSpPr>
                <a:spLocks/>
              </p:cNvSpPr>
              <p:nvPr/>
            </p:nvSpPr>
            <p:spPr bwMode="auto">
              <a:xfrm>
                <a:off x="2008" y="1686"/>
                <a:ext cx="39" cy="21"/>
              </a:xfrm>
              <a:custGeom>
                <a:avLst/>
                <a:gdLst/>
                <a:ahLst/>
                <a:cxnLst>
                  <a:cxn ang="0">
                    <a:pos x="4" y="0"/>
                  </a:cxn>
                  <a:cxn ang="0">
                    <a:pos x="0" y="4"/>
                  </a:cxn>
                  <a:cxn ang="0">
                    <a:pos x="39" y="21"/>
                  </a:cxn>
                  <a:cxn ang="0">
                    <a:pos x="4" y="0"/>
                  </a:cxn>
                </a:cxnLst>
                <a:rect l="0" t="0" r="r" b="b"/>
                <a:pathLst>
                  <a:path w="39" h="21">
                    <a:moveTo>
                      <a:pt x="4" y="0"/>
                    </a:moveTo>
                    <a:lnTo>
                      <a:pt x="0" y="4"/>
                    </a:lnTo>
                    <a:lnTo>
                      <a:pt x="39" y="21"/>
                    </a:lnTo>
                    <a:lnTo>
                      <a:pt x="4"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85" name="Freeform 58">
                <a:extLst>
                  <a:ext uri="{FF2B5EF4-FFF2-40B4-BE49-F238E27FC236}">
                    <a16:creationId xmlns:a16="http://schemas.microsoft.com/office/drawing/2014/main" id="{686239A9-C779-4F32-9BD5-002E39E9473D}"/>
                  </a:ext>
                </a:extLst>
              </p:cNvPr>
              <p:cNvSpPr>
                <a:spLocks/>
              </p:cNvSpPr>
              <p:nvPr/>
            </p:nvSpPr>
            <p:spPr bwMode="auto">
              <a:xfrm>
                <a:off x="2008" y="1690"/>
                <a:ext cx="39" cy="21"/>
              </a:xfrm>
              <a:custGeom>
                <a:avLst/>
                <a:gdLst/>
                <a:ahLst/>
                <a:cxnLst>
                  <a:cxn ang="0">
                    <a:pos x="0" y="0"/>
                  </a:cxn>
                  <a:cxn ang="0">
                    <a:pos x="39" y="17"/>
                  </a:cxn>
                  <a:cxn ang="0">
                    <a:pos x="35" y="21"/>
                  </a:cxn>
                  <a:cxn ang="0">
                    <a:pos x="0" y="0"/>
                  </a:cxn>
                </a:cxnLst>
                <a:rect l="0" t="0" r="r" b="b"/>
                <a:pathLst>
                  <a:path w="39" h="21">
                    <a:moveTo>
                      <a:pt x="0" y="0"/>
                    </a:moveTo>
                    <a:lnTo>
                      <a:pt x="39" y="17"/>
                    </a:lnTo>
                    <a:lnTo>
                      <a:pt x="35" y="21"/>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86" name="Freeform 59">
                <a:extLst>
                  <a:ext uri="{FF2B5EF4-FFF2-40B4-BE49-F238E27FC236}">
                    <a16:creationId xmlns:a16="http://schemas.microsoft.com/office/drawing/2014/main" id="{ED8C8798-F64C-4BF9-8780-1DCD002394F2}"/>
                  </a:ext>
                </a:extLst>
              </p:cNvPr>
              <p:cNvSpPr>
                <a:spLocks/>
              </p:cNvSpPr>
              <p:nvPr/>
            </p:nvSpPr>
            <p:spPr bwMode="auto">
              <a:xfrm>
                <a:off x="2008" y="1686"/>
                <a:ext cx="39" cy="25"/>
              </a:xfrm>
              <a:custGeom>
                <a:avLst/>
                <a:gdLst/>
                <a:ahLst/>
                <a:cxnLst>
                  <a:cxn ang="0">
                    <a:pos x="4" y="0"/>
                  </a:cxn>
                  <a:cxn ang="0">
                    <a:pos x="0" y="4"/>
                  </a:cxn>
                  <a:cxn ang="0">
                    <a:pos x="35" y="25"/>
                  </a:cxn>
                  <a:cxn ang="0">
                    <a:pos x="39" y="21"/>
                  </a:cxn>
                  <a:cxn ang="0">
                    <a:pos x="4" y="0"/>
                  </a:cxn>
                </a:cxnLst>
                <a:rect l="0" t="0" r="r" b="b"/>
                <a:pathLst>
                  <a:path w="39" h="25">
                    <a:moveTo>
                      <a:pt x="4" y="0"/>
                    </a:moveTo>
                    <a:lnTo>
                      <a:pt x="0" y="4"/>
                    </a:lnTo>
                    <a:lnTo>
                      <a:pt x="35" y="25"/>
                    </a:lnTo>
                    <a:lnTo>
                      <a:pt x="39" y="21"/>
                    </a:lnTo>
                    <a:lnTo>
                      <a:pt x="4"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87" name="Freeform 60">
                <a:extLst>
                  <a:ext uri="{FF2B5EF4-FFF2-40B4-BE49-F238E27FC236}">
                    <a16:creationId xmlns:a16="http://schemas.microsoft.com/office/drawing/2014/main" id="{EC98A500-D5D8-4AA0-AE38-A363A4DB3037}"/>
                  </a:ext>
                </a:extLst>
              </p:cNvPr>
              <p:cNvSpPr>
                <a:spLocks/>
              </p:cNvSpPr>
              <p:nvPr/>
            </p:nvSpPr>
            <p:spPr bwMode="auto">
              <a:xfrm>
                <a:off x="2043" y="1707"/>
                <a:ext cx="19" cy="18"/>
              </a:xfrm>
              <a:custGeom>
                <a:avLst/>
                <a:gdLst/>
                <a:ahLst/>
                <a:cxnLst>
                  <a:cxn ang="0">
                    <a:pos x="4" y="0"/>
                  </a:cxn>
                  <a:cxn ang="0">
                    <a:pos x="0" y="4"/>
                  </a:cxn>
                  <a:cxn ang="0">
                    <a:pos x="19" y="18"/>
                  </a:cxn>
                  <a:cxn ang="0">
                    <a:pos x="4" y="0"/>
                  </a:cxn>
                </a:cxnLst>
                <a:rect l="0" t="0" r="r" b="b"/>
                <a:pathLst>
                  <a:path w="19" h="18">
                    <a:moveTo>
                      <a:pt x="4" y="0"/>
                    </a:moveTo>
                    <a:lnTo>
                      <a:pt x="0" y="4"/>
                    </a:lnTo>
                    <a:lnTo>
                      <a:pt x="19" y="18"/>
                    </a:lnTo>
                    <a:lnTo>
                      <a:pt x="4"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88" name="Freeform 61">
                <a:extLst>
                  <a:ext uri="{FF2B5EF4-FFF2-40B4-BE49-F238E27FC236}">
                    <a16:creationId xmlns:a16="http://schemas.microsoft.com/office/drawing/2014/main" id="{D701D611-2C8C-410F-84ED-11D4A0E77DF5}"/>
                  </a:ext>
                </a:extLst>
              </p:cNvPr>
              <p:cNvSpPr>
                <a:spLocks/>
              </p:cNvSpPr>
              <p:nvPr/>
            </p:nvSpPr>
            <p:spPr bwMode="auto">
              <a:xfrm>
                <a:off x="2043" y="1711"/>
                <a:ext cx="19" cy="19"/>
              </a:xfrm>
              <a:custGeom>
                <a:avLst/>
                <a:gdLst/>
                <a:ahLst/>
                <a:cxnLst>
                  <a:cxn ang="0">
                    <a:pos x="0" y="0"/>
                  </a:cxn>
                  <a:cxn ang="0">
                    <a:pos x="19" y="14"/>
                  </a:cxn>
                  <a:cxn ang="0">
                    <a:pos x="15" y="19"/>
                  </a:cxn>
                  <a:cxn ang="0">
                    <a:pos x="0" y="0"/>
                  </a:cxn>
                </a:cxnLst>
                <a:rect l="0" t="0" r="r" b="b"/>
                <a:pathLst>
                  <a:path w="19" h="19">
                    <a:moveTo>
                      <a:pt x="0" y="0"/>
                    </a:moveTo>
                    <a:lnTo>
                      <a:pt x="19" y="14"/>
                    </a:lnTo>
                    <a:lnTo>
                      <a:pt x="15" y="19"/>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89" name="Freeform 62">
                <a:extLst>
                  <a:ext uri="{FF2B5EF4-FFF2-40B4-BE49-F238E27FC236}">
                    <a16:creationId xmlns:a16="http://schemas.microsoft.com/office/drawing/2014/main" id="{B892765F-3668-44E8-AEF3-C5A5FE61FF8F}"/>
                  </a:ext>
                </a:extLst>
              </p:cNvPr>
              <p:cNvSpPr>
                <a:spLocks/>
              </p:cNvSpPr>
              <p:nvPr/>
            </p:nvSpPr>
            <p:spPr bwMode="auto">
              <a:xfrm>
                <a:off x="2043" y="1707"/>
                <a:ext cx="19" cy="23"/>
              </a:xfrm>
              <a:custGeom>
                <a:avLst/>
                <a:gdLst/>
                <a:ahLst/>
                <a:cxnLst>
                  <a:cxn ang="0">
                    <a:pos x="4" y="0"/>
                  </a:cxn>
                  <a:cxn ang="0">
                    <a:pos x="0" y="4"/>
                  </a:cxn>
                  <a:cxn ang="0">
                    <a:pos x="15" y="23"/>
                  </a:cxn>
                  <a:cxn ang="0">
                    <a:pos x="19" y="18"/>
                  </a:cxn>
                  <a:cxn ang="0">
                    <a:pos x="4" y="0"/>
                  </a:cxn>
                </a:cxnLst>
                <a:rect l="0" t="0" r="r" b="b"/>
                <a:pathLst>
                  <a:path w="19" h="23">
                    <a:moveTo>
                      <a:pt x="4" y="0"/>
                    </a:moveTo>
                    <a:lnTo>
                      <a:pt x="0" y="4"/>
                    </a:lnTo>
                    <a:lnTo>
                      <a:pt x="15" y="23"/>
                    </a:lnTo>
                    <a:lnTo>
                      <a:pt x="19" y="18"/>
                    </a:lnTo>
                    <a:lnTo>
                      <a:pt x="4"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90" name="Freeform 63">
                <a:extLst>
                  <a:ext uri="{FF2B5EF4-FFF2-40B4-BE49-F238E27FC236}">
                    <a16:creationId xmlns:a16="http://schemas.microsoft.com/office/drawing/2014/main" id="{A8E40999-1D1C-421D-BA1F-8B6D4DFE222F}"/>
                  </a:ext>
                </a:extLst>
              </p:cNvPr>
              <p:cNvSpPr>
                <a:spLocks/>
              </p:cNvSpPr>
              <p:nvPr/>
            </p:nvSpPr>
            <p:spPr bwMode="auto">
              <a:xfrm>
                <a:off x="2058" y="1725"/>
                <a:ext cx="62" cy="34"/>
              </a:xfrm>
              <a:custGeom>
                <a:avLst/>
                <a:gdLst/>
                <a:ahLst/>
                <a:cxnLst>
                  <a:cxn ang="0">
                    <a:pos x="4" y="0"/>
                  </a:cxn>
                  <a:cxn ang="0">
                    <a:pos x="0" y="5"/>
                  </a:cxn>
                  <a:cxn ang="0">
                    <a:pos x="62" y="34"/>
                  </a:cxn>
                  <a:cxn ang="0">
                    <a:pos x="4" y="0"/>
                  </a:cxn>
                </a:cxnLst>
                <a:rect l="0" t="0" r="r" b="b"/>
                <a:pathLst>
                  <a:path w="62" h="34">
                    <a:moveTo>
                      <a:pt x="4" y="0"/>
                    </a:moveTo>
                    <a:lnTo>
                      <a:pt x="0" y="5"/>
                    </a:lnTo>
                    <a:lnTo>
                      <a:pt x="62" y="34"/>
                    </a:lnTo>
                    <a:lnTo>
                      <a:pt x="4"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91" name="Freeform 64">
                <a:extLst>
                  <a:ext uri="{FF2B5EF4-FFF2-40B4-BE49-F238E27FC236}">
                    <a16:creationId xmlns:a16="http://schemas.microsoft.com/office/drawing/2014/main" id="{B99193A6-F114-4704-882E-1D4AC3A67F35}"/>
                  </a:ext>
                </a:extLst>
              </p:cNvPr>
              <p:cNvSpPr>
                <a:spLocks/>
              </p:cNvSpPr>
              <p:nvPr/>
            </p:nvSpPr>
            <p:spPr bwMode="auto">
              <a:xfrm>
                <a:off x="2058" y="1730"/>
                <a:ext cx="62" cy="35"/>
              </a:xfrm>
              <a:custGeom>
                <a:avLst/>
                <a:gdLst/>
                <a:ahLst/>
                <a:cxnLst>
                  <a:cxn ang="0">
                    <a:pos x="0" y="0"/>
                  </a:cxn>
                  <a:cxn ang="0">
                    <a:pos x="62" y="29"/>
                  </a:cxn>
                  <a:cxn ang="0">
                    <a:pos x="60" y="35"/>
                  </a:cxn>
                  <a:cxn ang="0">
                    <a:pos x="0" y="0"/>
                  </a:cxn>
                </a:cxnLst>
                <a:rect l="0" t="0" r="r" b="b"/>
                <a:pathLst>
                  <a:path w="62" h="35">
                    <a:moveTo>
                      <a:pt x="0" y="0"/>
                    </a:moveTo>
                    <a:lnTo>
                      <a:pt x="62" y="29"/>
                    </a:lnTo>
                    <a:lnTo>
                      <a:pt x="60" y="35"/>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92" name="Freeform 65">
                <a:extLst>
                  <a:ext uri="{FF2B5EF4-FFF2-40B4-BE49-F238E27FC236}">
                    <a16:creationId xmlns:a16="http://schemas.microsoft.com/office/drawing/2014/main" id="{6F8E2D9F-7541-4087-ADB6-F30B03D5CB3A}"/>
                  </a:ext>
                </a:extLst>
              </p:cNvPr>
              <p:cNvSpPr>
                <a:spLocks/>
              </p:cNvSpPr>
              <p:nvPr/>
            </p:nvSpPr>
            <p:spPr bwMode="auto">
              <a:xfrm>
                <a:off x="2058" y="1725"/>
                <a:ext cx="62" cy="40"/>
              </a:xfrm>
              <a:custGeom>
                <a:avLst/>
                <a:gdLst/>
                <a:ahLst/>
                <a:cxnLst>
                  <a:cxn ang="0">
                    <a:pos x="4" y="0"/>
                  </a:cxn>
                  <a:cxn ang="0">
                    <a:pos x="0" y="5"/>
                  </a:cxn>
                  <a:cxn ang="0">
                    <a:pos x="60" y="40"/>
                  </a:cxn>
                  <a:cxn ang="0">
                    <a:pos x="62" y="34"/>
                  </a:cxn>
                  <a:cxn ang="0">
                    <a:pos x="4" y="0"/>
                  </a:cxn>
                </a:cxnLst>
                <a:rect l="0" t="0" r="r" b="b"/>
                <a:pathLst>
                  <a:path w="62" h="40">
                    <a:moveTo>
                      <a:pt x="4" y="0"/>
                    </a:moveTo>
                    <a:lnTo>
                      <a:pt x="0" y="5"/>
                    </a:lnTo>
                    <a:lnTo>
                      <a:pt x="60" y="40"/>
                    </a:lnTo>
                    <a:lnTo>
                      <a:pt x="62" y="34"/>
                    </a:lnTo>
                    <a:lnTo>
                      <a:pt x="4"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93" name="Freeform 66">
                <a:extLst>
                  <a:ext uri="{FF2B5EF4-FFF2-40B4-BE49-F238E27FC236}">
                    <a16:creationId xmlns:a16="http://schemas.microsoft.com/office/drawing/2014/main" id="{297955D7-38E1-49B0-A7E9-E110B45E5DCC}"/>
                  </a:ext>
                </a:extLst>
              </p:cNvPr>
              <p:cNvSpPr>
                <a:spLocks/>
              </p:cNvSpPr>
              <p:nvPr/>
            </p:nvSpPr>
            <p:spPr bwMode="auto">
              <a:xfrm>
                <a:off x="2118" y="1759"/>
                <a:ext cx="49" cy="6"/>
              </a:xfrm>
              <a:custGeom>
                <a:avLst/>
                <a:gdLst/>
                <a:ahLst/>
                <a:cxnLst>
                  <a:cxn ang="0">
                    <a:pos x="2" y="0"/>
                  </a:cxn>
                  <a:cxn ang="0">
                    <a:pos x="0" y="6"/>
                  </a:cxn>
                  <a:cxn ang="0">
                    <a:pos x="49" y="2"/>
                  </a:cxn>
                  <a:cxn ang="0">
                    <a:pos x="2" y="0"/>
                  </a:cxn>
                </a:cxnLst>
                <a:rect l="0" t="0" r="r" b="b"/>
                <a:pathLst>
                  <a:path w="49" h="6">
                    <a:moveTo>
                      <a:pt x="2" y="0"/>
                    </a:moveTo>
                    <a:lnTo>
                      <a:pt x="0" y="6"/>
                    </a:lnTo>
                    <a:lnTo>
                      <a:pt x="49" y="2"/>
                    </a:lnTo>
                    <a:lnTo>
                      <a:pt x="2"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94" name="Freeform 67">
                <a:extLst>
                  <a:ext uri="{FF2B5EF4-FFF2-40B4-BE49-F238E27FC236}">
                    <a16:creationId xmlns:a16="http://schemas.microsoft.com/office/drawing/2014/main" id="{A17F19AF-D85D-4006-BB34-F7D9E36A4CA6}"/>
                  </a:ext>
                </a:extLst>
              </p:cNvPr>
              <p:cNvSpPr>
                <a:spLocks/>
              </p:cNvSpPr>
              <p:nvPr/>
            </p:nvSpPr>
            <p:spPr bwMode="auto">
              <a:xfrm>
                <a:off x="2118" y="1761"/>
                <a:ext cx="49" cy="6"/>
              </a:xfrm>
              <a:custGeom>
                <a:avLst/>
                <a:gdLst/>
                <a:ahLst/>
                <a:cxnLst>
                  <a:cxn ang="0">
                    <a:pos x="0" y="4"/>
                  </a:cxn>
                  <a:cxn ang="0">
                    <a:pos x="49" y="0"/>
                  </a:cxn>
                  <a:cxn ang="0">
                    <a:pos x="48" y="6"/>
                  </a:cxn>
                  <a:cxn ang="0">
                    <a:pos x="0" y="4"/>
                  </a:cxn>
                </a:cxnLst>
                <a:rect l="0" t="0" r="r" b="b"/>
                <a:pathLst>
                  <a:path w="49" h="6">
                    <a:moveTo>
                      <a:pt x="0" y="4"/>
                    </a:moveTo>
                    <a:lnTo>
                      <a:pt x="49" y="0"/>
                    </a:lnTo>
                    <a:lnTo>
                      <a:pt x="48" y="6"/>
                    </a:lnTo>
                    <a:lnTo>
                      <a:pt x="0" y="4"/>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95" name="Freeform 68">
                <a:extLst>
                  <a:ext uri="{FF2B5EF4-FFF2-40B4-BE49-F238E27FC236}">
                    <a16:creationId xmlns:a16="http://schemas.microsoft.com/office/drawing/2014/main" id="{B634161D-D49D-42BF-B480-84647C3E6C92}"/>
                  </a:ext>
                </a:extLst>
              </p:cNvPr>
              <p:cNvSpPr>
                <a:spLocks/>
              </p:cNvSpPr>
              <p:nvPr/>
            </p:nvSpPr>
            <p:spPr bwMode="auto">
              <a:xfrm>
                <a:off x="2118" y="1759"/>
                <a:ext cx="49" cy="8"/>
              </a:xfrm>
              <a:custGeom>
                <a:avLst/>
                <a:gdLst/>
                <a:ahLst/>
                <a:cxnLst>
                  <a:cxn ang="0">
                    <a:pos x="2" y="0"/>
                  </a:cxn>
                  <a:cxn ang="0">
                    <a:pos x="0" y="6"/>
                  </a:cxn>
                  <a:cxn ang="0">
                    <a:pos x="48" y="8"/>
                  </a:cxn>
                  <a:cxn ang="0">
                    <a:pos x="49" y="2"/>
                  </a:cxn>
                  <a:cxn ang="0">
                    <a:pos x="2" y="0"/>
                  </a:cxn>
                </a:cxnLst>
                <a:rect l="0" t="0" r="r" b="b"/>
                <a:pathLst>
                  <a:path w="49" h="8">
                    <a:moveTo>
                      <a:pt x="2" y="0"/>
                    </a:moveTo>
                    <a:lnTo>
                      <a:pt x="0" y="6"/>
                    </a:lnTo>
                    <a:lnTo>
                      <a:pt x="48" y="8"/>
                    </a:lnTo>
                    <a:lnTo>
                      <a:pt x="49" y="2"/>
                    </a:lnTo>
                    <a:lnTo>
                      <a:pt x="2"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96" name="Freeform 69">
                <a:extLst>
                  <a:ext uri="{FF2B5EF4-FFF2-40B4-BE49-F238E27FC236}">
                    <a16:creationId xmlns:a16="http://schemas.microsoft.com/office/drawing/2014/main" id="{294179A5-B18A-48F4-ACDD-D1671C70D6D8}"/>
                  </a:ext>
                </a:extLst>
              </p:cNvPr>
              <p:cNvSpPr>
                <a:spLocks/>
              </p:cNvSpPr>
              <p:nvPr/>
            </p:nvSpPr>
            <p:spPr bwMode="auto">
              <a:xfrm>
                <a:off x="2166" y="1761"/>
                <a:ext cx="109" cy="33"/>
              </a:xfrm>
              <a:custGeom>
                <a:avLst/>
                <a:gdLst/>
                <a:ahLst/>
                <a:cxnLst>
                  <a:cxn ang="0">
                    <a:pos x="1" y="0"/>
                  </a:cxn>
                  <a:cxn ang="0">
                    <a:pos x="0" y="6"/>
                  </a:cxn>
                  <a:cxn ang="0">
                    <a:pos x="109" y="33"/>
                  </a:cxn>
                  <a:cxn ang="0">
                    <a:pos x="1" y="0"/>
                  </a:cxn>
                </a:cxnLst>
                <a:rect l="0" t="0" r="r" b="b"/>
                <a:pathLst>
                  <a:path w="109" h="33">
                    <a:moveTo>
                      <a:pt x="1" y="0"/>
                    </a:moveTo>
                    <a:lnTo>
                      <a:pt x="0" y="6"/>
                    </a:lnTo>
                    <a:lnTo>
                      <a:pt x="109" y="33"/>
                    </a:lnTo>
                    <a:lnTo>
                      <a:pt x="1"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97" name="Freeform 70">
                <a:extLst>
                  <a:ext uri="{FF2B5EF4-FFF2-40B4-BE49-F238E27FC236}">
                    <a16:creationId xmlns:a16="http://schemas.microsoft.com/office/drawing/2014/main" id="{E7330B69-D47B-413F-83D8-A926C94650F2}"/>
                  </a:ext>
                </a:extLst>
              </p:cNvPr>
              <p:cNvSpPr>
                <a:spLocks/>
              </p:cNvSpPr>
              <p:nvPr/>
            </p:nvSpPr>
            <p:spPr bwMode="auto">
              <a:xfrm>
                <a:off x="2166" y="1767"/>
                <a:ext cx="109" cy="33"/>
              </a:xfrm>
              <a:custGeom>
                <a:avLst/>
                <a:gdLst/>
                <a:ahLst/>
                <a:cxnLst>
                  <a:cxn ang="0">
                    <a:pos x="0" y="0"/>
                  </a:cxn>
                  <a:cxn ang="0">
                    <a:pos x="109" y="27"/>
                  </a:cxn>
                  <a:cxn ang="0">
                    <a:pos x="108" y="33"/>
                  </a:cxn>
                  <a:cxn ang="0">
                    <a:pos x="0" y="0"/>
                  </a:cxn>
                </a:cxnLst>
                <a:rect l="0" t="0" r="r" b="b"/>
                <a:pathLst>
                  <a:path w="109" h="33">
                    <a:moveTo>
                      <a:pt x="0" y="0"/>
                    </a:moveTo>
                    <a:lnTo>
                      <a:pt x="109" y="27"/>
                    </a:lnTo>
                    <a:lnTo>
                      <a:pt x="108" y="33"/>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98" name="Freeform 71">
                <a:extLst>
                  <a:ext uri="{FF2B5EF4-FFF2-40B4-BE49-F238E27FC236}">
                    <a16:creationId xmlns:a16="http://schemas.microsoft.com/office/drawing/2014/main" id="{D8ED9DE2-0100-4193-B2FE-F885EC918364}"/>
                  </a:ext>
                </a:extLst>
              </p:cNvPr>
              <p:cNvSpPr>
                <a:spLocks/>
              </p:cNvSpPr>
              <p:nvPr/>
            </p:nvSpPr>
            <p:spPr bwMode="auto">
              <a:xfrm>
                <a:off x="2166" y="1761"/>
                <a:ext cx="109" cy="39"/>
              </a:xfrm>
              <a:custGeom>
                <a:avLst/>
                <a:gdLst/>
                <a:ahLst/>
                <a:cxnLst>
                  <a:cxn ang="0">
                    <a:pos x="1" y="0"/>
                  </a:cxn>
                  <a:cxn ang="0">
                    <a:pos x="0" y="6"/>
                  </a:cxn>
                  <a:cxn ang="0">
                    <a:pos x="108" y="39"/>
                  </a:cxn>
                  <a:cxn ang="0">
                    <a:pos x="109" y="33"/>
                  </a:cxn>
                  <a:cxn ang="0">
                    <a:pos x="1" y="0"/>
                  </a:cxn>
                </a:cxnLst>
                <a:rect l="0" t="0" r="r" b="b"/>
                <a:pathLst>
                  <a:path w="109" h="39">
                    <a:moveTo>
                      <a:pt x="1" y="0"/>
                    </a:moveTo>
                    <a:lnTo>
                      <a:pt x="0" y="6"/>
                    </a:lnTo>
                    <a:lnTo>
                      <a:pt x="108" y="39"/>
                    </a:lnTo>
                    <a:lnTo>
                      <a:pt x="109" y="33"/>
                    </a:lnTo>
                    <a:lnTo>
                      <a:pt x="1"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99" name="Freeform 72">
                <a:extLst>
                  <a:ext uri="{FF2B5EF4-FFF2-40B4-BE49-F238E27FC236}">
                    <a16:creationId xmlns:a16="http://schemas.microsoft.com/office/drawing/2014/main" id="{4A021121-1052-482D-9195-ED0B446D7102}"/>
                  </a:ext>
                </a:extLst>
              </p:cNvPr>
              <p:cNvSpPr>
                <a:spLocks/>
              </p:cNvSpPr>
              <p:nvPr/>
            </p:nvSpPr>
            <p:spPr bwMode="auto">
              <a:xfrm>
                <a:off x="2274" y="1794"/>
                <a:ext cx="14" cy="6"/>
              </a:xfrm>
              <a:custGeom>
                <a:avLst/>
                <a:gdLst/>
                <a:ahLst/>
                <a:cxnLst>
                  <a:cxn ang="0">
                    <a:pos x="1" y="0"/>
                  </a:cxn>
                  <a:cxn ang="0">
                    <a:pos x="0" y="6"/>
                  </a:cxn>
                  <a:cxn ang="0">
                    <a:pos x="14" y="0"/>
                  </a:cxn>
                  <a:cxn ang="0">
                    <a:pos x="1" y="0"/>
                  </a:cxn>
                </a:cxnLst>
                <a:rect l="0" t="0" r="r" b="b"/>
                <a:pathLst>
                  <a:path w="14" h="6">
                    <a:moveTo>
                      <a:pt x="1" y="0"/>
                    </a:moveTo>
                    <a:lnTo>
                      <a:pt x="0" y="6"/>
                    </a:lnTo>
                    <a:lnTo>
                      <a:pt x="14" y="0"/>
                    </a:lnTo>
                    <a:lnTo>
                      <a:pt x="1"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00" name="Freeform 73">
                <a:extLst>
                  <a:ext uri="{FF2B5EF4-FFF2-40B4-BE49-F238E27FC236}">
                    <a16:creationId xmlns:a16="http://schemas.microsoft.com/office/drawing/2014/main" id="{4DF884C4-F087-4C3B-8211-AE3D1D14A947}"/>
                  </a:ext>
                </a:extLst>
              </p:cNvPr>
              <p:cNvSpPr>
                <a:spLocks/>
              </p:cNvSpPr>
              <p:nvPr/>
            </p:nvSpPr>
            <p:spPr bwMode="auto">
              <a:xfrm>
                <a:off x="2274" y="1794"/>
                <a:ext cx="14" cy="6"/>
              </a:xfrm>
              <a:custGeom>
                <a:avLst/>
                <a:gdLst/>
                <a:ahLst/>
                <a:cxnLst>
                  <a:cxn ang="0">
                    <a:pos x="0" y="6"/>
                  </a:cxn>
                  <a:cxn ang="0">
                    <a:pos x="14" y="0"/>
                  </a:cxn>
                  <a:cxn ang="0">
                    <a:pos x="12" y="6"/>
                  </a:cxn>
                  <a:cxn ang="0">
                    <a:pos x="0" y="6"/>
                  </a:cxn>
                </a:cxnLst>
                <a:rect l="0" t="0" r="r" b="b"/>
                <a:pathLst>
                  <a:path w="14" h="6">
                    <a:moveTo>
                      <a:pt x="0" y="6"/>
                    </a:moveTo>
                    <a:lnTo>
                      <a:pt x="14" y="0"/>
                    </a:lnTo>
                    <a:lnTo>
                      <a:pt x="12" y="6"/>
                    </a:lnTo>
                    <a:lnTo>
                      <a:pt x="0"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01" name="Freeform 74">
                <a:extLst>
                  <a:ext uri="{FF2B5EF4-FFF2-40B4-BE49-F238E27FC236}">
                    <a16:creationId xmlns:a16="http://schemas.microsoft.com/office/drawing/2014/main" id="{CAC3E6FF-ECC7-42FD-A4C9-5BD4947766BE}"/>
                  </a:ext>
                </a:extLst>
              </p:cNvPr>
              <p:cNvSpPr>
                <a:spLocks/>
              </p:cNvSpPr>
              <p:nvPr/>
            </p:nvSpPr>
            <p:spPr bwMode="auto">
              <a:xfrm>
                <a:off x="2274" y="1794"/>
                <a:ext cx="14" cy="6"/>
              </a:xfrm>
              <a:custGeom>
                <a:avLst/>
                <a:gdLst/>
                <a:ahLst/>
                <a:cxnLst>
                  <a:cxn ang="0">
                    <a:pos x="1" y="0"/>
                  </a:cxn>
                  <a:cxn ang="0">
                    <a:pos x="0" y="6"/>
                  </a:cxn>
                  <a:cxn ang="0">
                    <a:pos x="12" y="6"/>
                  </a:cxn>
                  <a:cxn ang="0">
                    <a:pos x="14" y="0"/>
                  </a:cxn>
                  <a:cxn ang="0">
                    <a:pos x="1" y="0"/>
                  </a:cxn>
                </a:cxnLst>
                <a:rect l="0" t="0" r="r" b="b"/>
                <a:pathLst>
                  <a:path w="14" h="6">
                    <a:moveTo>
                      <a:pt x="1" y="0"/>
                    </a:moveTo>
                    <a:lnTo>
                      <a:pt x="0" y="6"/>
                    </a:lnTo>
                    <a:lnTo>
                      <a:pt x="12" y="6"/>
                    </a:lnTo>
                    <a:lnTo>
                      <a:pt x="14" y="0"/>
                    </a:lnTo>
                    <a:lnTo>
                      <a:pt x="1"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02" name="Freeform 75">
                <a:extLst>
                  <a:ext uri="{FF2B5EF4-FFF2-40B4-BE49-F238E27FC236}">
                    <a16:creationId xmlns:a16="http://schemas.microsoft.com/office/drawing/2014/main" id="{F6C0D179-A620-4EA4-993B-2F548C22645F}"/>
                  </a:ext>
                </a:extLst>
              </p:cNvPr>
              <p:cNvSpPr>
                <a:spLocks/>
              </p:cNvSpPr>
              <p:nvPr/>
            </p:nvSpPr>
            <p:spPr bwMode="auto">
              <a:xfrm>
                <a:off x="2286" y="1794"/>
                <a:ext cx="77" cy="45"/>
              </a:xfrm>
              <a:custGeom>
                <a:avLst/>
                <a:gdLst/>
                <a:ahLst/>
                <a:cxnLst>
                  <a:cxn ang="0">
                    <a:pos x="2" y="0"/>
                  </a:cxn>
                  <a:cxn ang="0">
                    <a:pos x="0" y="6"/>
                  </a:cxn>
                  <a:cxn ang="0">
                    <a:pos x="77" y="45"/>
                  </a:cxn>
                  <a:cxn ang="0">
                    <a:pos x="2" y="0"/>
                  </a:cxn>
                </a:cxnLst>
                <a:rect l="0" t="0" r="r" b="b"/>
                <a:pathLst>
                  <a:path w="77" h="45">
                    <a:moveTo>
                      <a:pt x="2" y="0"/>
                    </a:moveTo>
                    <a:lnTo>
                      <a:pt x="0" y="6"/>
                    </a:lnTo>
                    <a:lnTo>
                      <a:pt x="77" y="45"/>
                    </a:lnTo>
                    <a:lnTo>
                      <a:pt x="2"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03" name="Freeform 76">
                <a:extLst>
                  <a:ext uri="{FF2B5EF4-FFF2-40B4-BE49-F238E27FC236}">
                    <a16:creationId xmlns:a16="http://schemas.microsoft.com/office/drawing/2014/main" id="{630731F9-BC7E-4606-97E1-8CDDD10603AA}"/>
                  </a:ext>
                </a:extLst>
              </p:cNvPr>
              <p:cNvSpPr>
                <a:spLocks/>
              </p:cNvSpPr>
              <p:nvPr/>
            </p:nvSpPr>
            <p:spPr bwMode="auto">
              <a:xfrm>
                <a:off x="2286" y="1800"/>
                <a:ext cx="77" cy="45"/>
              </a:xfrm>
              <a:custGeom>
                <a:avLst/>
                <a:gdLst/>
                <a:ahLst/>
                <a:cxnLst>
                  <a:cxn ang="0">
                    <a:pos x="0" y="0"/>
                  </a:cxn>
                  <a:cxn ang="0">
                    <a:pos x="77" y="39"/>
                  </a:cxn>
                  <a:cxn ang="0">
                    <a:pos x="74" y="45"/>
                  </a:cxn>
                  <a:cxn ang="0">
                    <a:pos x="0" y="0"/>
                  </a:cxn>
                </a:cxnLst>
                <a:rect l="0" t="0" r="r" b="b"/>
                <a:pathLst>
                  <a:path w="77" h="45">
                    <a:moveTo>
                      <a:pt x="0" y="0"/>
                    </a:moveTo>
                    <a:lnTo>
                      <a:pt x="77" y="39"/>
                    </a:lnTo>
                    <a:lnTo>
                      <a:pt x="74" y="45"/>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04" name="Freeform 77">
                <a:extLst>
                  <a:ext uri="{FF2B5EF4-FFF2-40B4-BE49-F238E27FC236}">
                    <a16:creationId xmlns:a16="http://schemas.microsoft.com/office/drawing/2014/main" id="{406A7CE9-543A-473E-BBD3-5054ED9C6BE1}"/>
                  </a:ext>
                </a:extLst>
              </p:cNvPr>
              <p:cNvSpPr>
                <a:spLocks/>
              </p:cNvSpPr>
              <p:nvPr/>
            </p:nvSpPr>
            <p:spPr bwMode="auto">
              <a:xfrm>
                <a:off x="2286" y="1794"/>
                <a:ext cx="77" cy="51"/>
              </a:xfrm>
              <a:custGeom>
                <a:avLst/>
                <a:gdLst/>
                <a:ahLst/>
                <a:cxnLst>
                  <a:cxn ang="0">
                    <a:pos x="2" y="0"/>
                  </a:cxn>
                  <a:cxn ang="0">
                    <a:pos x="0" y="6"/>
                  </a:cxn>
                  <a:cxn ang="0">
                    <a:pos x="74" y="51"/>
                  </a:cxn>
                  <a:cxn ang="0">
                    <a:pos x="77" y="45"/>
                  </a:cxn>
                  <a:cxn ang="0">
                    <a:pos x="2" y="0"/>
                  </a:cxn>
                </a:cxnLst>
                <a:rect l="0" t="0" r="r" b="b"/>
                <a:pathLst>
                  <a:path w="77" h="51">
                    <a:moveTo>
                      <a:pt x="2" y="0"/>
                    </a:moveTo>
                    <a:lnTo>
                      <a:pt x="0" y="6"/>
                    </a:lnTo>
                    <a:lnTo>
                      <a:pt x="74" y="51"/>
                    </a:lnTo>
                    <a:lnTo>
                      <a:pt x="77" y="45"/>
                    </a:lnTo>
                    <a:lnTo>
                      <a:pt x="2"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05" name="Freeform 78">
                <a:extLst>
                  <a:ext uri="{FF2B5EF4-FFF2-40B4-BE49-F238E27FC236}">
                    <a16:creationId xmlns:a16="http://schemas.microsoft.com/office/drawing/2014/main" id="{03833774-F43D-4A15-9290-3584E38B6ABB}"/>
                  </a:ext>
                </a:extLst>
              </p:cNvPr>
              <p:cNvSpPr>
                <a:spLocks/>
              </p:cNvSpPr>
              <p:nvPr/>
            </p:nvSpPr>
            <p:spPr bwMode="auto">
              <a:xfrm>
                <a:off x="2360" y="1839"/>
                <a:ext cx="57" cy="22"/>
              </a:xfrm>
              <a:custGeom>
                <a:avLst/>
                <a:gdLst/>
                <a:ahLst/>
                <a:cxnLst>
                  <a:cxn ang="0">
                    <a:pos x="3" y="0"/>
                  </a:cxn>
                  <a:cxn ang="0">
                    <a:pos x="0" y="6"/>
                  </a:cxn>
                  <a:cxn ang="0">
                    <a:pos x="57" y="22"/>
                  </a:cxn>
                  <a:cxn ang="0">
                    <a:pos x="3" y="0"/>
                  </a:cxn>
                </a:cxnLst>
                <a:rect l="0" t="0" r="r" b="b"/>
                <a:pathLst>
                  <a:path w="57" h="22">
                    <a:moveTo>
                      <a:pt x="3" y="0"/>
                    </a:moveTo>
                    <a:lnTo>
                      <a:pt x="0" y="6"/>
                    </a:lnTo>
                    <a:lnTo>
                      <a:pt x="57" y="22"/>
                    </a:lnTo>
                    <a:lnTo>
                      <a:pt x="3"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06" name="Freeform 79">
                <a:extLst>
                  <a:ext uri="{FF2B5EF4-FFF2-40B4-BE49-F238E27FC236}">
                    <a16:creationId xmlns:a16="http://schemas.microsoft.com/office/drawing/2014/main" id="{BBD58ED9-3D86-4954-9FF7-8BCA93E02549}"/>
                  </a:ext>
                </a:extLst>
              </p:cNvPr>
              <p:cNvSpPr>
                <a:spLocks/>
              </p:cNvSpPr>
              <p:nvPr/>
            </p:nvSpPr>
            <p:spPr bwMode="auto">
              <a:xfrm>
                <a:off x="2360" y="1845"/>
                <a:ext cx="57" cy="22"/>
              </a:xfrm>
              <a:custGeom>
                <a:avLst/>
                <a:gdLst/>
                <a:ahLst/>
                <a:cxnLst>
                  <a:cxn ang="0">
                    <a:pos x="0" y="0"/>
                  </a:cxn>
                  <a:cxn ang="0">
                    <a:pos x="57" y="16"/>
                  </a:cxn>
                  <a:cxn ang="0">
                    <a:pos x="56" y="22"/>
                  </a:cxn>
                  <a:cxn ang="0">
                    <a:pos x="0" y="0"/>
                  </a:cxn>
                </a:cxnLst>
                <a:rect l="0" t="0" r="r" b="b"/>
                <a:pathLst>
                  <a:path w="57" h="22">
                    <a:moveTo>
                      <a:pt x="0" y="0"/>
                    </a:moveTo>
                    <a:lnTo>
                      <a:pt x="57" y="16"/>
                    </a:lnTo>
                    <a:lnTo>
                      <a:pt x="56" y="22"/>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07" name="Freeform 80">
                <a:extLst>
                  <a:ext uri="{FF2B5EF4-FFF2-40B4-BE49-F238E27FC236}">
                    <a16:creationId xmlns:a16="http://schemas.microsoft.com/office/drawing/2014/main" id="{D2DD4FFB-F31D-47F1-A405-DBA710CF483C}"/>
                  </a:ext>
                </a:extLst>
              </p:cNvPr>
              <p:cNvSpPr>
                <a:spLocks/>
              </p:cNvSpPr>
              <p:nvPr/>
            </p:nvSpPr>
            <p:spPr bwMode="auto">
              <a:xfrm>
                <a:off x="2360" y="1839"/>
                <a:ext cx="57" cy="28"/>
              </a:xfrm>
              <a:custGeom>
                <a:avLst/>
                <a:gdLst/>
                <a:ahLst/>
                <a:cxnLst>
                  <a:cxn ang="0">
                    <a:pos x="3" y="0"/>
                  </a:cxn>
                  <a:cxn ang="0">
                    <a:pos x="0" y="6"/>
                  </a:cxn>
                  <a:cxn ang="0">
                    <a:pos x="56" y="28"/>
                  </a:cxn>
                  <a:cxn ang="0">
                    <a:pos x="57" y="22"/>
                  </a:cxn>
                  <a:cxn ang="0">
                    <a:pos x="3" y="0"/>
                  </a:cxn>
                </a:cxnLst>
                <a:rect l="0" t="0" r="r" b="b"/>
                <a:pathLst>
                  <a:path w="57" h="28">
                    <a:moveTo>
                      <a:pt x="3" y="0"/>
                    </a:moveTo>
                    <a:lnTo>
                      <a:pt x="0" y="6"/>
                    </a:lnTo>
                    <a:lnTo>
                      <a:pt x="56" y="28"/>
                    </a:lnTo>
                    <a:lnTo>
                      <a:pt x="57" y="22"/>
                    </a:lnTo>
                    <a:lnTo>
                      <a:pt x="3"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08" name="Freeform 81">
                <a:extLst>
                  <a:ext uri="{FF2B5EF4-FFF2-40B4-BE49-F238E27FC236}">
                    <a16:creationId xmlns:a16="http://schemas.microsoft.com/office/drawing/2014/main" id="{E4FAF7F0-F6FF-4D21-8A86-D10EBE9265EB}"/>
                  </a:ext>
                </a:extLst>
              </p:cNvPr>
              <p:cNvSpPr>
                <a:spLocks/>
              </p:cNvSpPr>
              <p:nvPr/>
            </p:nvSpPr>
            <p:spPr bwMode="auto">
              <a:xfrm>
                <a:off x="2416" y="1861"/>
                <a:ext cx="50" cy="6"/>
              </a:xfrm>
              <a:custGeom>
                <a:avLst/>
                <a:gdLst/>
                <a:ahLst/>
                <a:cxnLst>
                  <a:cxn ang="0">
                    <a:pos x="1" y="0"/>
                  </a:cxn>
                  <a:cxn ang="0">
                    <a:pos x="0" y="6"/>
                  </a:cxn>
                  <a:cxn ang="0">
                    <a:pos x="50" y="0"/>
                  </a:cxn>
                  <a:cxn ang="0">
                    <a:pos x="1" y="0"/>
                  </a:cxn>
                </a:cxnLst>
                <a:rect l="0" t="0" r="r" b="b"/>
                <a:pathLst>
                  <a:path w="50" h="6">
                    <a:moveTo>
                      <a:pt x="1" y="0"/>
                    </a:moveTo>
                    <a:lnTo>
                      <a:pt x="0" y="6"/>
                    </a:lnTo>
                    <a:lnTo>
                      <a:pt x="50" y="0"/>
                    </a:lnTo>
                    <a:lnTo>
                      <a:pt x="1"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09" name="Freeform 82">
                <a:extLst>
                  <a:ext uri="{FF2B5EF4-FFF2-40B4-BE49-F238E27FC236}">
                    <a16:creationId xmlns:a16="http://schemas.microsoft.com/office/drawing/2014/main" id="{01FB5305-8824-4177-8404-9347C6F8C762}"/>
                  </a:ext>
                </a:extLst>
              </p:cNvPr>
              <p:cNvSpPr>
                <a:spLocks/>
              </p:cNvSpPr>
              <p:nvPr/>
            </p:nvSpPr>
            <p:spPr bwMode="auto">
              <a:xfrm>
                <a:off x="2416" y="1861"/>
                <a:ext cx="51" cy="6"/>
              </a:xfrm>
              <a:custGeom>
                <a:avLst/>
                <a:gdLst/>
                <a:ahLst/>
                <a:cxnLst>
                  <a:cxn ang="0">
                    <a:pos x="0" y="6"/>
                  </a:cxn>
                  <a:cxn ang="0">
                    <a:pos x="50" y="0"/>
                  </a:cxn>
                  <a:cxn ang="0">
                    <a:pos x="51" y="6"/>
                  </a:cxn>
                  <a:cxn ang="0">
                    <a:pos x="0" y="6"/>
                  </a:cxn>
                </a:cxnLst>
                <a:rect l="0" t="0" r="r" b="b"/>
                <a:pathLst>
                  <a:path w="51" h="6">
                    <a:moveTo>
                      <a:pt x="0" y="6"/>
                    </a:moveTo>
                    <a:lnTo>
                      <a:pt x="50" y="0"/>
                    </a:lnTo>
                    <a:lnTo>
                      <a:pt x="51" y="6"/>
                    </a:lnTo>
                    <a:lnTo>
                      <a:pt x="0"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10" name="Freeform 83">
                <a:extLst>
                  <a:ext uri="{FF2B5EF4-FFF2-40B4-BE49-F238E27FC236}">
                    <a16:creationId xmlns:a16="http://schemas.microsoft.com/office/drawing/2014/main" id="{670863A1-F0C0-45A3-805E-EDFD3A91E91C}"/>
                  </a:ext>
                </a:extLst>
              </p:cNvPr>
              <p:cNvSpPr>
                <a:spLocks/>
              </p:cNvSpPr>
              <p:nvPr/>
            </p:nvSpPr>
            <p:spPr bwMode="auto">
              <a:xfrm>
                <a:off x="2416" y="1861"/>
                <a:ext cx="51" cy="6"/>
              </a:xfrm>
              <a:custGeom>
                <a:avLst/>
                <a:gdLst/>
                <a:ahLst/>
                <a:cxnLst>
                  <a:cxn ang="0">
                    <a:pos x="1" y="0"/>
                  </a:cxn>
                  <a:cxn ang="0">
                    <a:pos x="0" y="6"/>
                  </a:cxn>
                  <a:cxn ang="0">
                    <a:pos x="51" y="6"/>
                  </a:cxn>
                  <a:cxn ang="0">
                    <a:pos x="50" y="0"/>
                  </a:cxn>
                  <a:cxn ang="0">
                    <a:pos x="1" y="0"/>
                  </a:cxn>
                </a:cxnLst>
                <a:rect l="0" t="0" r="r" b="b"/>
                <a:pathLst>
                  <a:path w="51" h="6">
                    <a:moveTo>
                      <a:pt x="1" y="0"/>
                    </a:moveTo>
                    <a:lnTo>
                      <a:pt x="0" y="6"/>
                    </a:lnTo>
                    <a:lnTo>
                      <a:pt x="51" y="6"/>
                    </a:lnTo>
                    <a:lnTo>
                      <a:pt x="50" y="0"/>
                    </a:lnTo>
                    <a:lnTo>
                      <a:pt x="1"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11" name="Freeform 84">
                <a:extLst>
                  <a:ext uri="{FF2B5EF4-FFF2-40B4-BE49-F238E27FC236}">
                    <a16:creationId xmlns:a16="http://schemas.microsoft.com/office/drawing/2014/main" id="{82D87B9D-5B6C-46B3-9FB7-E021AB2EA12B}"/>
                  </a:ext>
                </a:extLst>
              </p:cNvPr>
              <p:cNvSpPr>
                <a:spLocks/>
              </p:cNvSpPr>
              <p:nvPr/>
            </p:nvSpPr>
            <p:spPr bwMode="auto">
              <a:xfrm>
                <a:off x="2466" y="1840"/>
                <a:ext cx="67" cy="27"/>
              </a:xfrm>
              <a:custGeom>
                <a:avLst/>
                <a:gdLst/>
                <a:ahLst/>
                <a:cxnLst>
                  <a:cxn ang="0">
                    <a:pos x="0" y="21"/>
                  </a:cxn>
                  <a:cxn ang="0">
                    <a:pos x="1" y="27"/>
                  </a:cxn>
                  <a:cxn ang="0">
                    <a:pos x="67" y="0"/>
                  </a:cxn>
                  <a:cxn ang="0">
                    <a:pos x="0" y="21"/>
                  </a:cxn>
                </a:cxnLst>
                <a:rect l="0" t="0" r="r" b="b"/>
                <a:pathLst>
                  <a:path w="67" h="27">
                    <a:moveTo>
                      <a:pt x="0" y="21"/>
                    </a:moveTo>
                    <a:lnTo>
                      <a:pt x="1" y="27"/>
                    </a:lnTo>
                    <a:lnTo>
                      <a:pt x="67" y="0"/>
                    </a:lnTo>
                    <a:lnTo>
                      <a:pt x="0" y="2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12" name="Freeform 85">
                <a:extLst>
                  <a:ext uri="{FF2B5EF4-FFF2-40B4-BE49-F238E27FC236}">
                    <a16:creationId xmlns:a16="http://schemas.microsoft.com/office/drawing/2014/main" id="{F1E58088-F5C1-48B9-95EC-D5BBB18ADA05}"/>
                  </a:ext>
                </a:extLst>
              </p:cNvPr>
              <p:cNvSpPr>
                <a:spLocks/>
              </p:cNvSpPr>
              <p:nvPr/>
            </p:nvSpPr>
            <p:spPr bwMode="auto">
              <a:xfrm>
                <a:off x="2467" y="1840"/>
                <a:ext cx="66" cy="27"/>
              </a:xfrm>
              <a:custGeom>
                <a:avLst/>
                <a:gdLst/>
                <a:ahLst/>
                <a:cxnLst>
                  <a:cxn ang="0">
                    <a:pos x="0" y="27"/>
                  </a:cxn>
                  <a:cxn ang="0">
                    <a:pos x="66" y="0"/>
                  </a:cxn>
                  <a:cxn ang="0">
                    <a:pos x="66" y="7"/>
                  </a:cxn>
                  <a:cxn ang="0">
                    <a:pos x="0" y="27"/>
                  </a:cxn>
                </a:cxnLst>
                <a:rect l="0" t="0" r="r" b="b"/>
                <a:pathLst>
                  <a:path w="66" h="27">
                    <a:moveTo>
                      <a:pt x="0" y="27"/>
                    </a:moveTo>
                    <a:lnTo>
                      <a:pt x="66" y="0"/>
                    </a:lnTo>
                    <a:lnTo>
                      <a:pt x="66" y="7"/>
                    </a:lnTo>
                    <a:lnTo>
                      <a:pt x="0" y="2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13" name="Freeform 86">
                <a:extLst>
                  <a:ext uri="{FF2B5EF4-FFF2-40B4-BE49-F238E27FC236}">
                    <a16:creationId xmlns:a16="http://schemas.microsoft.com/office/drawing/2014/main" id="{693622D9-4683-40E9-81F8-F1069540B7DC}"/>
                  </a:ext>
                </a:extLst>
              </p:cNvPr>
              <p:cNvSpPr>
                <a:spLocks/>
              </p:cNvSpPr>
              <p:nvPr/>
            </p:nvSpPr>
            <p:spPr bwMode="auto">
              <a:xfrm>
                <a:off x="2466" y="1840"/>
                <a:ext cx="67" cy="27"/>
              </a:xfrm>
              <a:custGeom>
                <a:avLst/>
                <a:gdLst/>
                <a:ahLst/>
                <a:cxnLst>
                  <a:cxn ang="0">
                    <a:pos x="0" y="21"/>
                  </a:cxn>
                  <a:cxn ang="0">
                    <a:pos x="1" y="27"/>
                  </a:cxn>
                  <a:cxn ang="0">
                    <a:pos x="67" y="7"/>
                  </a:cxn>
                  <a:cxn ang="0">
                    <a:pos x="67" y="0"/>
                  </a:cxn>
                  <a:cxn ang="0">
                    <a:pos x="0" y="21"/>
                  </a:cxn>
                </a:cxnLst>
                <a:rect l="0" t="0" r="r" b="b"/>
                <a:pathLst>
                  <a:path w="67" h="27">
                    <a:moveTo>
                      <a:pt x="0" y="21"/>
                    </a:moveTo>
                    <a:lnTo>
                      <a:pt x="1" y="27"/>
                    </a:lnTo>
                    <a:lnTo>
                      <a:pt x="67" y="7"/>
                    </a:lnTo>
                    <a:lnTo>
                      <a:pt x="67" y="0"/>
                    </a:lnTo>
                    <a:lnTo>
                      <a:pt x="0" y="21"/>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14" name="Freeform 87">
                <a:extLst>
                  <a:ext uri="{FF2B5EF4-FFF2-40B4-BE49-F238E27FC236}">
                    <a16:creationId xmlns:a16="http://schemas.microsoft.com/office/drawing/2014/main" id="{28A4448B-B165-48C5-AF0F-B9EE07AB3365}"/>
                  </a:ext>
                </a:extLst>
              </p:cNvPr>
              <p:cNvSpPr>
                <a:spLocks/>
              </p:cNvSpPr>
              <p:nvPr/>
            </p:nvSpPr>
            <p:spPr bwMode="auto">
              <a:xfrm>
                <a:off x="2533" y="1840"/>
                <a:ext cx="67" cy="25"/>
              </a:xfrm>
              <a:custGeom>
                <a:avLst/>
                <a:gdLst/>
                <a:ahLst/>
                <a:cxnLst>
                  <a:cxn ang="0">
                    <a:pos x="0" y="0"/>
                  </a:cxn>
                  <a:cxn ang="0">
                    <a:pos x="0" y="7"/>
                  </a:cxn>
                  <a:cxn ang="0">
                    <a:pos x="67" y="25"/>
                  </a:cxn>
                  <a:cxn ang="0">
                    <a:pos x="0" y="0"/>
                  </a:cxn>
                </a:cxnLst>
                <a:rect l="0" t="0" r="r" b="b"/>
                <a:pathLst>
                  <a:path w="67" h="25">
                    <a:moveTo>
                      <a:pt x="0" y="0"/>
                    </a:moveTo>
                    <a:lnTo>
                      <a:pt x="0" y="7"/>
                    </a:lnTo>
                    <a:lnTo>
                      <a:pt x="67" y="25"/>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15" name="Freeform 88">
                <a:extLst>
                  <a:ext uri="{FF2B5EF4-FFF2-40B4-BE49-F238E27FC236}">
                    <a16:creationId xmlns:a16="http://schemas.microsoft.com/office/drawing/2014/main" id="{A692040B-ABAF-4A67-8F92-D239547C8D04}"/>
                  </a:ext>
                </a:extLst>
              </p:cNvPr>
              <p:cNvSpPr>
                <a:spLocks/>
              </p:cNvSpPr>
              <p:nvPr/>
            </p:nvSpPr>
            <p:spPr bwMode="auto">
              <a:xfrm>
                <a:off x="2533" y="1847"/>
                <a:ext cx="67" cy="23"/>
              </a:xfrm>
              <a:custGeom>
                <a:avLst/>
                <a:gdLst/>
                <a:ahLst/>
                <a:cxnLst>
                  <a:cxn ang="0">
                    <a:pos x="0" y="0"/>
                  </a:cxn>
                  <a:cxn ang="0">
                    <a:pos x="67" y="18"/>
                  </a:cxn>
                  <a:cxn ang="0">
                    <a:pos x="64" y="23"/>
                  </a:cxn>
                  <a:cxn ang="0">
                    <a:pos x="0" y="0"/>
                  </a:cxn>
                </a:cxnLst>
                <a:rect l="0" t="0" r="r" b="b"/>
                <a:pathLst>
                  <a:path w="67" h="23">
                    <a:moveTo>
                      <a:pt x="0" y="0"/>
                    </a:moveTo>
                    <a:lnTo>
                      <a:pt x="67" y="18"/>
                    </a:lnTo>
                    <a:lnTo>
                      <a:pt x="64" y="23"/>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16" name="Freeform 89">
                <a:extLst>
                  <a:ext uri="{FF2B5EF4-FFF2-40B4-BE49-F238E27FC236}">
                    <a16:creationId xmlns:a16="http://schemas.microsoft.com/office/drawing/2014/main" id="{E0CB0F57-D1D2-484E-8EB0-61B74C34B671}"/>
                  </a:ext>
                </a:extLst>
              </p:cNvPr>
              <p:cNvSpPr>
                <a:spLocks/>
              </p:cNvSpPr>
              <p:nvPr/>
            </p:nvSpPr>
            <p:spPr bwMode="auto">
              <a:xfrm>
                <a:off x="2533" y="1840"/>
                <a:ext cx="67" cy="30"/>
              </a:xfrm>
              <a:custGeom>
                <a:avLst/>
                <a:gdLst/>
                <a:ahLst/>
                <a:cxnLst>
                  <a:cxn ang="0">
                    <a:pos x="0" y="0"/>
                  </a:cxn>
                  <a:cxn ang="0">
                    <a:pos x="0" y="7"/>
                  </a:cxn>
                  <a:cxn ang="0">
                    <a:pos x="64" y="30"/>
                  </a:cxn>
                  <a:cxn ang="0">
                    <a:pos x="67" y="25"/>
                  </a:cxn>
                  <a:cxn ang="0">
                    <a:pos x="0" y="0"/>
                  </a:cxn>
                </a:cxnLst>
                <a:rect l="0" t="0" r="r" b="b"/>
                <a:pathLst>
                  <a:path w="67" h="30">
                    <a:moveTo>
                      <a:pt x="0" y="0"/>
                    </a:moveTo>
                    <a:lnTo>
                      <a:pt x="0" y="7"/>
                    </a:lnTo>
                    <a:lnTo>
                      <a:pt x="64" y="30"/>
                    </a:lnTo>
                    <a:lnTo>
                      <a:pt x="67" y="25"/>
                    </a:lnTo>
                    <a:lnTo>
                      <a:pt x="0"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17" name="Freeform 90">
                <a:extLst>
                  <a:ext uri="{FF2B5EF4-FFF2-40B4-BE49-F238E27FC236}">
                    <a16:creationId xmlns:a16="http://schemas.microsoft.com/office/drawing/2014/main" id="{C1C0A9AF-0E69-4478-AB56-B5F1EB6EB0F5}"/>
                  </a:ext>
                </a:extLst>
              </p:cNvPr>
              <p:cNvSpPr>
                <a:spLocks/>
              </p:cNvSpPr>
              <p:nvPr/>
            </p:nvSpPr>
            <p:spPr bwMode="auto">
              <a:xfrm>
                <a:off x="2597" y="1865"/>
                <a:ext cx="75" cy="53"/>
              </a:xfrm>
              <a:custGeom>
                <a:avLst/>
                <a:gdLst/>
                <a:ahLst/>
                <a:cxnLst>
                  <a:cxn ang="0">
                    <a:pos x="3" y="0"/>
                  </a:cxn>
                  <a:cxn ang="0">
                    <a:pos x="0" y="5"/>
                  </a:cxn>
                  <a:cxn ang="0">
                    <a:pos x="75" y="53"/>
                  </a:cxn>
                  <a:cxn ang="0">
                    <a:pos x="3" y="0"/>
                  </a:cxn>
                </a:cxnLst>
                <a:rect l="0" t="0" r="r" b="b"/>
                <a:pathLst>
                  <a:path w="75" h="53">
                    <a:moveTo>
                      <a:pt x="3" y="0"/>
                    </a:moveTo>
                    <a:lnTo>
                      <a:pt x="0" y="5"/>
                    </a:lnTo>
                    <a:lnTo>
                      <a:pt x="75" y="53"/>
                    </a:lnTo>
                    <a:lnTo>
                      <a:pt x="3"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18" name="Freeform 91">
                <a:extLst>
                  <a:ext uri="{FF2B5EF4-FFF2-40B4-BE49-F238E27FC236}">
                    <a16:creationId xmlns:a16="http://schemas.microsoft.com/office/drawing/2014/main" id="{C49D30FA-89C5-49B5-9FC2-92666BC6C8B4}"/>
                  </a:ext>
                </a:extLst>
              </p:cNvPr>
              <p:cNvSpPr>
                <a:spLocks/>
              </p:cNvSpPr>
              <p:nvPr/>
            </p:nvSpPr>
            <p:spPr bwMode="auto">
              <a:xfrm>
                <a:off x="2597" y="1870"/>
                <a:ext cx="75" cy="52"/>
              </a:xfrm>
              <a:custGeom>
                <a:avLst/>
                <a:gdLst/>
                <a:ahLst/>
                <a:cxnLst>
                  <a:cxn ang="0">
                    <a:pos x="0" y="0"/>
                  </a:cxn>
                  <a:cxn ang="0">
                    <a:pos x="75" y="48"/>
                  </a:cxn>
                  <a:cxn ang="0">
                    <a:pos x="70" y="52"/>
                  </a:cxn>
                  <a:cxn ang="0">
                    <a:pos x="0" y="0"/>
                  </a:cxn>
                </a:cxnLst>
                <a:rect l="0" t="0" r="r" b="b"/>
                <a:pathLst>
                  <a:path w="75" h="52">
                    <a:moveTo>
                      <a:pt x="0" y="0"/>
                    </a:moveTo>
                    <a:lnTo>
                      <a:pt x="75" y="48"/>
                    </a:lnTo>
                    <a:lnTo>
                      <a:pt x="70" y="52"/>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19" name="Freeform 92">
                <a:extLst>
                  <a:ext uri="{FF2B5EF4-FFF2-40B4-BE49-F238E27FC236}">
                    <a16:creationId xmlns:a16="http://schemas.microsoft.com/office/drawing/2014/main" id="{CB08FCEA-B65E-43EF-B3B8-09CD45F3949B}"/>
                  </a:ext>
                </a:extLst>
              </p:cNvPr>
              <p:cNvSpPr>
                <a:spLocks/>
              </p:cNvSpPr>
              <p:nvPr/>
            </p:nvSpPr>
            <p:spPr bwMode="auto">
              <a:xfrm>
                <a:off x="2597" y="1865"/>
                <a:ext cx="75" cy="57"/>
              </a:xfrm>
              <a:custGeom>
                <a:avLst/>
                <a:gdLst/>
                <a:ahLst/>
                <a:cxnLst>
                  <a:cxn ang="0">
                    <a:pos x="3" y="0"/>
                  </a:cxn>
                  <a:cxn ang="0">
                    <a:pos x="0" y="5"/>
                  </a:cxn>
                  <a:cxn ang="0">
                    <a:pos x="70" y="57"/>
                  </a:cxn>
                  <a:cxn ang="0">
                    <a:pos x="75" y="53"/>
                  </a:cxn>
                  <a:cxn ang="0">
                    <a:pos x="3" y="0"/>
                  </a:cxn>
                </a:cxnLst>
                <a:rect l="0" t="0" r="r" b="b"/>
                <a:pathLst>
                  <a:path w="75" h="57">
                    <a:moveTo>
                      <a:pt x="3" y="0"/>
                    </a:moveTo>
                    <a:lnTo>
                      <a:pt x="0" y="5"/>
                    </a:lnTo>
                    <a:lnTo>
                      <a:pt x="70" y="57"/>
                    </a:lnTo>
                    <a:lnTo>
                      <a:pt x="75" y="53"/>
                    </a:lnTo>
                    <a:lnTo>
                      <a:pt x="3"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20" name="Freeform 93">
                <a:extLst>
                  <a:ext uri="{FF2B5EF4-FFF2-40B4-BE49-F238E27FC236}">
                    <a16:creationId xmlns:a16="http://schemas.microsoft.com/office/drawing/2014/main" id="{03E54D1D-72CE-4A91-8694-52F7488DD8FC}"/>
                  </a:ext>
                </a:extLst>
              </p:cNvPr>
              <p:cNvSpPr>
                <a:spLocks/>
              </p:cNvSpPr>
              <p:nvPr/>
            </p:nvSpPr>
            <p:spPr bwMode="auto">
              <a:xfrm>
                <a:off x="2667" y="1918"/>
                <a:ext cx="36" cy="50"/>
              </a:xfrm>
              <a:custGeom>
                <a:avLst/>
                <a:gdLst/>
                <a:ahLst/>
                <a:cxnLst>
                  <a:cxn ang="0">
                    <a:pos x="5" y="0"/>
                  </a:cxn>
                  <a:cxn ang="0">
                    <a:pos x="0" y="4"/>
                  </a:cxn>
                  <a:cxn ang="0">
                    <a:pos x="36" y="50"/>
                  </a:cxn>
                  <a:cxn ang="0">
                    <a:pos x="5" y="0"/>
                  </a:cxn>
                </a:cxnLst>
                <a:rect l="0" t="0" r="r" b="b"/>
                <a:pathLst>
                  <a:path w="36" h="50">
                    <a:moveTo>
                      <a:pt x="5" y="0"/>
                    </a:moveTo>
                    <a:lnTo>
                      <a:pt x="0" y="4"/>
                    </a:lnTo>
                    <a:lnTo>
                      <a:pt x="36" y="50"/>
                    </a:lnTo>
                    <a:lnTo>
                      <a:pt x="5"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21" name="Freeform 94">
                <a:extLst>
                  <a:ext uri="{FF2B5EF4-FFF2-40B4-BE49-F238E27FC236}">
                    <a16:creationId xmlns:a16="http://schemas.microsoft.com/office/drawing/2014/main" id="{6DDBE9E0-3E04-47C8-9776-3C37A9F56B85}"/>
                  </a:ext>
                </a:extLst>
              </p:cNvPr>
              <p:cNvSpPr>
                <a:spLocks/>
              </p:cNvSpPr>
              <p:nvPr/>
            </p:nvSpPr>
            <p:spPr bwMode="auto">
              <a:xfrm>
                <a:off x="2667" y="1922"/>
                <a:ext cx="36" cy="50"/>
              </a:xfrm>
              <a:custGeom>
                <a:avLst/>
                <a:gdLst/>
                <a:ahLst/>
                <a:cxnLst>
                  <a:cxn ang="0">
                    <a:pos x="0" y="0"/>
                  </a:cxn>
                  <a:cxn ang="0">
                    <a:pos x="36" y="46"/>
                  </a:cxn>
                  <a:cxn ang="0">
                    <a:pos x="30" y="50"/>
                  </a:cxn>
                  <a:cxn ang="0">
                    <a:pos x="0" y="0"/>
                  </a:cxn>
                </a:cxnLst>
                <a:rect l="0" t="0" r="r" b="b"/>
                <a:pathLst>
                  <a:path w="36" h="50">
                    <a:moveTo>
                      <a:pt x="0" y="0"/>
                    </a:moveTo>
                    <a:lnTo>
                      <a:pt x="36" y="46"/>
                    </a:lnTo>
                    <a:lnTo>
                      <a:pt x="30" y="50"/>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22" name="Freeform 95">
                <a:extLst>
                  <a:ext uri="{FF2B5EF4-FFF2-40B4-BE49-F238E27FC236}">
                    <a16:creationId xmlns:a16="http://schemas.microsoft.com/office/drawing/2014/main" id="{30FCDAD5-A2F3-47B2-BCAB-E1EE5C52A542}"/>
                  </a:ext>
                </a:extLst>
              </p:cNvPr>
              <p:cNvSpPr>
                <a:spLocks/>
              </p:cNvSpPr>
              <p:nvPr/>
            </p:nvSpPr>
            <p:spPr bwMode="auto">
              <a:xfrm>
                <a:off x="2667" y="1918"/>
                <a:ext cx="36" cy="54"/>
              </a:xfrm>
              <a:custGeom>
                <a:avLst/>
                <a:gdLst/>
                <a:ahLst/>
                <a:cxnLst>
                  <a:cxn ang="0">
                    <a:pos x="5" y="0"/>
                  </a:cxn>
                  <a:cxn ang="0">
                    <a:pos x="0" y="4"/>
                  </a:cxn>
                  <a:cxn ang="0">
                    <a:pos x="30" y="54"/>
                  </a:cxn>
                  <a:cxn ang="0">
                    <a:pos x="36" y="50"/>
                  </a:cxn>
                  <a:cxn ang="0">
                    <a:pos x="5" y="0"/>
                  </a:cxn>
                </a:cxnLst>
                <a:rect l="0" t="0" r="r" b="b"/>
                <a:pathLst>
                  <a:path w="36" h="54">
                    <a:moveTo>
                      <a:pt x="5" y="0"/>
                    </a:moveTo>
                    <a:lnTo>
                      <a:pt x="0" y="4"/>
                    </a:lnTo>
                    <a:lnTo>
                      <a:pt x="30" y="54"/>
                    </a:lnTo>
                    <a:lnTo>
                      <a:pt x="36" y="50"/>
                    </a:lnTo>
                    <a:lnTo>
                      <a:pt x="5"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23" name="Freeform 96">
                <a:extLst>
                  <a:ext uri="{FF2B5EF4-FFF2-40B4-BE49-F238E27FC236}">
                    <a16:creationId xmlns:a16="http://schemas.microsoft.com/office/drawing/2014/main" id="{B160B92E-806B-4549-A9CF-9E0AE4A38A2A}"/>
                  </a:ext>
                </a:extLst>
              </p:cNvPr>
              <p:cNvSpPr>
                <a:spLocks/>
              </p:cNvSpPr>
              <p:nvPr/>
            </p:nvSpPr>
            <p:spPr bwMode="auto">
              <a:xfrm>
                <a:off x="2697" y="1968"/>
                <a:ext cx="57" cy="69"/>
              </a:xfrm>
              <a:custGeom>
                <a:avLst/>
                <a:gdLst/>
                <a:ahLst/>
                <a:cxnLst>
                  <a:cxn ang="0">
                    <a:pos x="6" y="0"/>
                  </a:cxn>
                  <a:cxn ang="0">
                    <a:pos x="0" y="4"/>
                  </a:cxn>
                  <a:cxn ang="0">
                    <a:pos x="57" y="69"/>
                  </a:cxn>
                  <a:cxn ang="0">
                    <a:pos x="6" y="0"/>
                  </a:cxn>
                </a:cxnLst>
                <a:rect l="0" t="0" r="r" b="b"/>
                <a:pathLst>
                  <a:path w="57" h="69">
                    <a:moveTo>
                      <a:pt x="6" y="0"/>
                    </a:moveTo>
                    <a:lnTo>
                      <a:pt x="0" y="4"/>
                    </a:lnTo>
                    <a:lnTo>
                      <a:pt x="57" y="69"/>
                    </a:lnTo>
                    <a:lnTo>
                      <a:pt x="6"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24" name="Freeform 97">
                <a:extLst>
                  <a:ext uri="{FF2B5EF4-FFF2-40B4-BE49-F238E27FC236}">
                    <a16:creationId xmlns:a16="http://schemas.microsoft.com/office/drawing/2014/main" id="{C5AD0E09-BF89-4C20-8F8C-61CD8EF9AB50}"/>
                  </a:ext>
                </a:extLst>
              </p:cNvPr>
              <p:cNvSpPr>
                <a:spLocks/>
              </p:cNvSpPr>
              <p:nvPr/>
            </p:nvSpPr>
            <p:spPr bwMode="auto">
              <a:xfrm>
                <a:off x="2697" y="1972"/>
                <a:ext cx="57" cy="69"/>
              </a:xfrm>
              <a:custGeom>
                <a:avLst/>
                <a:gdLst/>
                <a:ahLst/>
                <a:cxnLst>
                  <a:cxn ang="0">
                    <a:pos x="0" y="0"/>
                  </a:cxn>
                  <a:cxn ang="0">
                    <a:pos x="57" y="65"/>
                  </a:cxn>
                  <a:cxn ang="0">
                    <a:pos x="52" y="69"/>
                  </a:cxn>
                  <a:cxn ang="0">
                    <a:pos x="0" y="0"/>
                  </a:cxn>
                </a:cxnLst>
                <a:rect l="0" t="0" r="r" b="b"/>
                <a:pathLst>
                  <a:path w="57" h="69">
                    <a:moveTo>
                      <a:pt x="0" y="0"/>
                    </a:moveTo>
                    <a:lnTo>
                      <a:pt x="57" y="65"/>
                    </a:lnTo>
                    <a:lnTo>
                      <a:pt x="52" y="69"/>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25" name="Freeform 98">
                <a:extLst>
                  <a:ext uri="{FF2B5EF4-FFF2-40B4-BE49-F238E27FC236}">
                    <a16:creationId xmlns:a16="http://schemas.microsoft.com/office/drawing/2014/main" id="{B82E3E23-D492-4749-BF8B-70E960DE1BB7}"/>
                  </a:ext>
                </a:extLst>
              </p:cNvPr>
              <p:cNvSpPr>
                <a:spLocks/>
              </p:cNvSpPr>
              <p:nvPr/>
            </p:nvSpPr>
            <p:spPr bwMode="auto">
              <a:xfrm>
                <a:off x="2697" y="1968"/>
                <a:ext cx="57" cy="73"/>
              </a:xfrm>
              <a:custGeom>
                <a:avLst/>
                <a:gdLst/>
                <a:ahLst/>
                <a:cxnLst>
                  <a:cxn ang="0">
                    <a:pos x="6" y="0"/>
                  </a:cxn>
                  <a:cxn ang="0">
                    <a:pos x="0" y="4"/>
                  </a:cxn>
                  <a:cxn ang="0">
                    <a:pos x="52" y="73"/>
                  </a:cxn>
                  <a:cxn ang="0">
                    <a:pos x="57" y="69"/>
                  </a:cxn>
                  <a:cxn ang="0">
                    <a:pos x="6" y="0"/>
                  </a:cxn>
                </a:cxnLst>
                <a:rect l="0" t="0" r="r" b="b"/>
                <a:pathLst>
                  <a:path w="57" h="73">
                    <a:moveTo>
                      <a:pt x="6" y="0"/>
                    </a:moveTo>
                    <a:lnTo>
                      <a:pt x="0" y="4"/>
                    </a:lnTo>
                    <a:lnTo>
                      <a:pt x="52" y="73"/>
                    </a:lnTo>
                    <a:lnTo>
                      <a:pt x="57" y="69"/>
                    </a:lnTo>
                    <a:lnTo>
                      <a:pt x="6"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26" name="Line 99">
                <a:extLst>
                  <a:ext uri="{FF2B5EF4-FFF2-40B4-BE49-F238E27FC236}">
                    <a16:creationId xmlns:a16="http://schemas.microsoft.com/office/drawing/2014/main" id="{67BAF7A8-3BD2-48C3-BB57-BEB8DC91F018}"/>
                  </a:ext>
                </a:extLst>
              </p:cNvPr>
              <p:cNvSpPr>
                <a:spLocks noChangeShapeType="1"/>
              </p:cNvSpPr>
              <p:nvPr/>
            </p:nvSpPr>
            <p:spPr bwMode="auto">
              <a:xfrm flipV="1">
                <a:off x="1219" y="1452"/>
                <a:ext cx="17"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27" name="Line 100">
                <a:extLst>
                  <a:ext uri="{FF2B5EF4-FFF2-40B4-BE49-F238E27FC236}">
                    <a16:creationId xmlns:a16="http://schemas.microsoft.com/office/drawing/2014/main" id="{63F24DD8-8B82-49CF-92F6-14E0E1979F08}"/>
                  </a:ext>
                </a:extLst>
              </p:cNvPr>
              <p:cNvSpPr>
                <a:spLocks noChangeShapeType="1"/>
              </p:cNvSpPr>
              <p:nvPr/>
            </p:nvSpPr>
            <p:spPr bwMode="auto">
              <a:xfrm>
                <a:off x="1236" y="1452"/>
                <a:ext cx="26" cy="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28" name="Line 101">
                <a:extLst>
                  <a:ext uri="{FF2B5EF4-FFF2-40B4-BE49-F238E27FC236}">
                    <a16:creationId xmlns:a16="http://schemas.microsoft.com/office/drawing/2014/main" id="{80B7BA09-ED22-4D6D-A5A0-2FEDA0D74325}"/>
                  </a:ext>
                </a:extLst>
              </p:cNvPr>
              <p:cNvSpPr>
                <a:spLocks noChangeShapeType="1"/>
              </p:cNvSpPr>
              <p:nvPr/>
            </p:nvSpPr>
            <p:spPr bwMode="auto">
              <a:xfrm>
                <a:off x="1280" y="1465"/>
                <a:ext cx="38" cy="1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29" name="Line 102">
                <a:extLst>
                  <a:ext uri="{FF2B5EF4-FFF2-40B4-BE49-F238E27FC236}">
                    <a16:creationId xmlns:a16="http://schemas.microsoft.com/office/drawing/2014/main" id="{448423D4-2F56-4622-A871-A38E10AD1EF0}"/>
                  </a:ext>
                </a:extLst>
              </p:cNvPr>
              <p:cNvSpPr>
                <a:spLocks noChangeShapeType="1"/>
              </p:cNvSpPr>
              <p:nvPr/>
            </p:nvSpPr>
            <p:spPr bwMode="auto">
              <a:xfrm flipV="1">
                <a:off x="1337" y="1475"/>
                <a:ext cx="5"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30" name="Line 103">
                <a:extLst>
                  <a:ext uri="{FF2B5EF4-FFF2-40B4-BE49-F238E27FC236}">
                    <a16:creationId xmlns:a16="http://schemas.microsoft.com/office/drawing/2014/main" id="{B4DEBD36-24CD-4B58-9E6A-6E26BED4C486}"/>
                  </a:ext>
                </a:extLst>
              </p:cNvPr>
              <p:cNvSpPr>
                <a:spLocks noChangeShapeType="1"/>
              </p:cNvSpPr>
              <p:nvPr/>
            </p:nvSpPr>
            <p:spPr bwMode="auto">
              <a:xfrm>
                <a:off x="1342" y="1475"/>
                <a:ext cx="33" cy="1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31" name="Line 104">
                <a:extLst>
                  <a:ext uri="{FF2B5EF4-FFF2-40B4-BE49-F238E27FC236}">
                    <a16:creationId xmlns:a16="http://schemas.microsoft.com/office/drawing/2014/main" id="{83C72C37-502A-4343-84D0-10304AA7FA6B}"/>
                  </a:ext>
                </a:extLst>
              </p:cNvPr>
              <p:cNvSpPr>
                <a:spLocks noChangeShapeType="1"/>
              </p:cNvSpPr>
              <p:nvPr/>
            </p:nvSpPr>
            <p:spPr bwMode="auto">
              <a:xfrm>
                <a:off x="1394" y="1493"/>
                <a:ext cx="32" cy="1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32" name="Line 105">
                <a:extLst>
                  <a:ext uri="{FF2B5EF4-FFF2-40B4-BE49-F238E27FC236}">
                    <a16:creationId xmlns:a16="http://schemas.microsoft.com/office/drawing/2014/main" id="{45DA7C23-233E-41E7-A762-39A898C47514}"/>
                  </a:ext>
                </a:extLst>
              </p:cNvPr>
              <p:cNvSpPr>
                <a:spLocks noChangeShapeType="1"/>
              </p:cNvSpPr>
              <p:nvPr/>
            </p:nvSpPr>
            <p:spPr bwMode="auto">
              <a:xfrm>
                <a:off x="1426" y="1503"/>
                <a:ext cx="4" cy="3"/>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33" name="Line 106">
                <a:extLst>
                  <a:ext uri="{FF2B5EF4-FFF2-40B4-BE49-F238E27FC236}">
                    <a16:creationId xmlns:a16="http://schemas.microsoft.com/office/drawing/2014/main" id="{9A69B8D4-7C65-408A-8DCC-1B2A9C1A00C9}"/>
                  </a:ext>
                </a:extLst>
              </p:cNvPr>
              <p:cNvSpPr>
                <a:spLocks noChangeShapeType="1"/>
              </p:cNvSpPr>
              <p:nvPr/>
            </p:nvSpPr>
            <p:spPr bwMode="auto">
              <a:xfrm>
                <a:off x="1447" y="1517"/>
                <a:ext cx="32" cy="2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34" name="Line 107">
                <a:extLst>
                  <a:ext uri="{FF2B5EF4-FFF2-40B4-BE49-F238E27FC236}">
                    <a16:creationId xmlns:a16="http://schemas.microsoft.com/office/drawing/2014/main" id="{5324205B-EE6A-4BAF-A8A8-F7F97EF7DF30}"/>
                  </a:ext>
                </a:extLst>
              </p:cNvPr>
              <p:cNvSpPr>
                <a:spLocks noChangeShapeType="1"/>
              </p:cNvSpPr>
              <p:nvPr/>
            </p:nvSpPr>
            <p:spPr bwMode="auto">
              <a:xfrm>
                <a:off x="1495" y="1550"/>
                <a:ext cx="15" cy="1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35" name="Line 108">
                <a:extLst>
                  <a:ext uri="{FF2B5EF4-FFF2-40B4-BE49-F238E27FC236}">
                    <a16:creationId xmlns:a16="http://schemas.microsoft.com/office/drawing/2014/main" id="{9F2335B8-ACE7-4D99-8783-44634ECD90B4}"/>
                  </a:ext>
                </a:extLst>
              </p:cNvPr>
              <p:cNvSpPr>
                <a:spLocks noChangeShapeType="1"/>
              </p:cNvSpPr>
              <p:nvPr/>
            </p:nvSpPr>
            <p:spPr bwMode="auto">
              <a:xfrm>
                <a:off x="1510" y="1560"/>
                <a:ext cx="21" cy="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36" name="Line 109">
                <a:extLst>
                  <a:ext uri="{FF2B5EF4-FFF2-40B4-BE49-F238E27FC236}">
                    <a16:creationId xmlns:a16="http://schemas.microsoft.com/office/drawing/2014/main" id="{3F5C3CCA-742C-4A6E-B795-763FCCDCD9E0}"/>
                  </a:ext>
                </a:extLst>
              </p:cNvPr>
              <p:cNvSpPr>
                <a:spLocks noChangeShapeType="1"/>
              </p:cNvSpPr>
              <p:nvPr/>
            </p:nvSpPr>
            <p:spPr bwMode="auto">
              <a:xfrm>
                <a:off x="1550" y="1568"/>
                <a:ext cx="19" cy="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37" name="Line 110">
                <a:extLst>
                  <a:ext uri="{FF2B5EF4-FFF2-40B4-BE49-F238E27FC236}">
                    <a16:creationId xmlns:a16="http://schemas.microsoft.com/office/drawing/2014/main" id="{39412FDC-F3CC-4DF2-95D8-045AA5940DA4}"/>
                  </a:ext>
                </a:extLst>
              </p:cNvPr>
              <p:cNvSpPr>
                <a:spLocks noChangeShapeType="1"/>
              </p:cNvSpPr>
              <p:nvPr/>
            </p:nvSpPr>
            <p:spPr bwMode="auto">
              <a:xfrm flipV="1">
                <a:off x="1569" y="1571"/>
                <a:ext cx="20"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38" name="Line 111">
                <a:extLst>
                  <a:ext uri="{FF2B5EF4-FFF2-40B4-BE49-F238E27FC236}">
                    <a16:creationId xmlns:a16="http://schemas.microsoft.com/office/drawing/2014/main" id="{2078B583-C101-4509-B081-AC7B10B94CA0}"/>
                  </a:ext>
                </a:extLst>
              </p:cNvPr>
              <p:cNvSpPr>
                <a:spLocks noChangeShapeType="1"/>
              </p:cNvSpPr>
              <p:nvPr/>
            </p:nvSpPr>
            <p:spPr bwMode="auto">
              <a:xfrm>
                <a:off x="1609" y="1571"/>
                <a:ext cx="24"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39" name="Line 112">
                <a:extLst>
                  <a:ext uri="{FF2B5EF4-FFF2-40B4-BE49-F238E27FC236}">
                    <a16:creationId xmlns:a16="http://schemas.microsoft.com/office/drawing/2014/main" id="{BC8D07C1-4641-437A-82BF-08CA4417682A}"/>
                  </a:ext>
                </a:extLst>
              </p:cNvPr>
              <p:cNvSpPr>
                <a:spLocks noChangeShapeType="1"/>
              </p:cNvSpPr>
              <p:nvPr/>
            </p:nvSpPr>
            <p:spPr bwMode="auto">
              <a:xfrm flipV="1">
                <a:off x="1633" y="1567"/>
                <a:ext cx="15" cy="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40" name="Line 113">
                <a:extLst>
                  <a:ext uri="{FF2B5EF4-FFF2-40B4-BE49-F238E27FC236}">
                    <a16:creationId xmlns:a16="http://schemas.microsoft.com/office/drawing/2014/main" id="{AF7F263D-7BB4-410D-8D25-F29DCFF10E40}"/>
                  </a:ext>
                </a:extLst>
              </p:cNvPr>
              <p:cNvSpPr>
                <a:spLocks noChangeShapeType="1"/>
              </p:cNvSpPr>
              <p:nvPr/>
            </p:nvSpPr>
            <p:spPr bwMode="auto">
              <a:xfrm flipV="1">
                <a:off x="1664" y="1545"/>
                <a:ext cx="12" cy="1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41" name="Line 114">
                <a:extLst>
                  <a:ext uri="{FF2B5EF4-FFF2-40B4-BE49-F238E27FC236}">
                    <a16:creationId xmlns:a16="http://schemas.microsoft.com/office/drawing/2014/main" id="{5AFA1243-A3F2-4C5F-A2B3-EED4E4C6D856}"/>
                  </a:ext>
                </a:extLst>
              </p:cNvPr>
              <p:cNvSpPr>
                <a:spLocks noChangeShapeType="1"/>
              </p:cNvSpPr>
              <p:nvPr/>
            </p:nvSpPr>
            <p:spPr bwMode="auto">
              <a:xfrm flipV="1">
                <a:off x="1676" y="1541"/>
                <a:ext cx="23" cy="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42" name="Line 115">
                <a:extLst>
                  <a:ext uri="{FF2B5EF4-FFF2-40B4-BE49-F238E27FC236}">
                    <a16:creationId xmlns:a16="http://schemas.microsoft.com/office/drawing/2014/main" id="{060A4312-5BF3-4A0C-99BC-1200FF48E2D1}"/>
                  </a:ext>
                </a:extLst>
              </p:cNvPr>
              <p:cNvSpPr>
                <a:spLocks noChangeShapeType="1"/>
              </p:cNvSpPr>
              <p:nvPr/>
            </p:nvSpPr>
            <p:spPr bwMode="auto">
              <a:xfrm flipV="1">
                <a:off x="1718" y="1537"/>
                <a:ext cx="5"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43" name="Freeform 116">
                <a:extLst>
                  <a:ext uri="{FF2B5EF4-FFF2-40B4-BE49-F238E27FC236}">
                    <a16:creationId xmlns:a16="http://schemas.microsoft.com/office/drawing/2014/main" id="{B876F489-7F12-45ED-9C95-4FDEC5FCC30C}"/>
                  </a:ext>
                </a:extLst>
              </p:cNvPr>
              <p:cNvSpPr>
                <a:spLocks/>
              </p:cNvSpPr>
              <p:nvPr/>
            </p:nvSpPr>
            <p:spPr bwMode="auto">
              <a:xfrm>
                <a:off x="1723" y="1529"/>
                <a:ext cx="32" cy="8"/>
              </a:xfrm>
              <a:custGeom>
                <a:avLst/>
                <a:gdLst/>
                <a:ahLst/>
                <a:cxnLst>
                  <a:cxn ang="0">
                    <a:pos x="0" y="8"/>
                  </a:cxn>
                  <a:cxn ang="0">
                    <a:pos x="17" y="0"/>
                  </a:cxn>
                  <a:cxn ang="0">
                    <a:pos x="32" y="3"/>
                  </a:cxn>
                </a:cxnLst>
                <a:rect l="0" t="0" r="r" b="b"/>
                <a:pathLst>
                  <a:path w="32" h="8">
                    <a:moveTo>
                      <a:pt x="0" y="8"/>
                    </a:moveTo>
                    <a:lnTo>
                      <a:pt x="17" y="0"/>
                    </a:lnTo>
                    <a:lnTo>
                      <a:pt x="32" y="3"/>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44" name="Line 117">
                <a:extLst>
                  <a:ext uri="{FF2B5EF4-FFF2-40B4-BE49-F238E27FC236}">
                    <a16:creationId xmlns:a16="http://schemas.microsoft.com/office/drawing/2014/main" id="{352C64E6-4EBD-41E2-941D-96687F1BD602}"/>
                  </a:ext>
                </a:extLst>
              </p:cNvPr>
              <p:cNvSpPr>
                <a:spLocks noChangeShapeType="1"/>
              </p:cNvSpPr>
              <p:nvPr/>
            </p:nvSpPr>
            <p:spPr bwMode="auto">
              <a:xfrm flipV="1">
                <a:off x="1767" y="1510"/>
                <a:ext cx="5" cy="1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45" name="Line 118">
                <a:extLst>
                  <a:ext uri="{FF2B5EF4-FFF2-40B4-BE49-F238E27FC236}">
                    <a16:creationId xmlns:a16="http://schemas.microsoft.com/office/drawing/2014/main" id="{59892A50-94DE-4631-9732-11A714BEC03E}"/>
                  </a:ext>
                </a:extLst>
              </p:cNvPr>
              <p:cNvSpPr>
                <a:spLocks noChangeShapeType="1"/>
              </p:cNvSpPr>
              <p:nvPr/>
            </p:nvSpPr>
            <p:spPr bwMode="auto">
              <a:xfrm>
                <a:off x="1772" y="1510"/>
                <a:ext cx="27" cy="3"/>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46" name="Line 119">
                <a:extLst>
                  <a:ext uri="{FF2B5EF4-FFF2-40B4-BE49-F238E27FC236}">
                    <a16:creationId xmlns:a16="http://schemas.microsoft.com/office/drawing/2014/main" id="{618F1C84-8B83-4EFA-B2B7-453D2545A9BB}"/>
                  </a:ext>
                </a:extLst>
              </p:cNvPr>
              <p:cNvSpPr>
                <a:spLocks noChangeShapeType="1"/>
              </p:cNvSpPr>
              <p:nvPr/>
            </p:nvSpPr>
            <p:spPr bwMode="auto">
              <a:xfrm>
                <a:off x="1819" y="1515"/>
                <a:ext cx="4"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47" name="Freeform 120">
                <a:extLst>
                  <a:ext uri="{FF2B5EF4-FFF2-40B4-BE49-F238E27FC236}">
                    <a16:creationId xmlns:a16="http://schemas.microsoft.com/office/drawing/2014/main" id="{E249B504-43B1-49EC-86D0-68361DECCB84}"/>
                  </a:ext>
                </a:extLst>
              </p:cNvPr>
              <p:cNvSpPr>
                <a:spLocks/>
              </p:cNvSpPr>
              <p:nvPr/>
            </p:nvSpPr>
            <p:spPr bwMode="auto">
              <a:xfrm>
                <a:off x="1823" y="1504"/>
                <a:ext cx="33" cy="11"/>
              </a:xfrm>
              <a:custGeom>
                <a:avLst/>
                <a:gdLst/>
                <a:ahLst/>
                <a:cxnLst>
                  <a:cxn ang="0">
                    <a:pos x="0" y="11"/>
                  </a:cxn>
                  <a:cxn ang="0">
                    <a:pos x="32" y="0"/>
                  </a:cxn>
                  <a:cxn ang="0">
                    <a:pos x="33" y="1"/>
                  </a:cxn>
                </a:cxnLst>
                <a:rect l="0" t="0" r="r" b="b"/>
                <a:pathLst>
                  <a:path w="33" h="11">
                    <a:moveTo>
                      <a:pt x="0" y="11"/>
                    </a:moveTo>
                    <a:lnTo>
                      <a:pt x="32" y="0"/>
                    </a:lnTo>
                    <a:lnTo>
                      <a:pt x="33" y="1"/>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48" name="Line 121">
                <a:extLst>
                  <a:ext uri="{FF2B5EF4-FFF2-40B4-BE49-F238E27FC236}">
                    <a16:creationId xmlns:a16="http://schemas.microsoft.com/office/drawing/2014/main" id="{2BA34F9B-99F2-4193-BA1A-C5C9F615D3E5}"/>
                  </a:ext>
                </a:extLst>
              </p:cNvPr>
              <p:cNvSpPr>
                <a:spLocks noChangeShapeType="1"/>
              </p:cNvSpPr>
              <p:nvPr/>
            </p:nvSpPr>
            <p:spPr bwMode="auto">
              <a:xfrm>
                <a:off x="1867" y="1519"/>
                <a:ext cx="10" cy="4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49" name="Line 122">
                <a:extLst>
                  <a:ext uri="{FF2B5EF4-FFF2-40B4-BE49-F238E27FC236}">
                    <a16:creationId xmlns:a16="http://schemas.microsoft.com/office/drawing/2014/main" id="{1047ED24-6457-4A71-A40A-59D674719C8B}"/>
                  </a:ext>
                </a:extLst>
              </p:cNvPr>
              <p:cNvSpPr>
                <a:spLocks noChangeShapeType="1"/>
              </p:cNvSpPr>
              <p:nvPr/>
            </p:nvSpPr>
            <p:spPr bwMode="auto">
              <a:xfrm>
                <a:off x="1219" y="1453"/>
                <a:ext cx="4" cy="2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50" name="Line 123">
                <a:extLst>
                  <a:ext uri="{FF2B5EF4-FFF2-40B4-BE49-F238E27FC236}">
                    <a16:creationId xmlns:a16="http://schemas.microsoft.com/office/drawing/2014/main" id="{E75D8DE7-3F3B-4846-AB66-1BC164AA62E3}"/>
                  </a:ext>
                </a:extLst>
              </p:cNvPr>
              <p:cNvSpPr>
                <a:spLocks noChangeShapeType="1"/>
              </p:cNvSpPr>
              <p:nvPr/>
            </p:nvSpPr>
            <p:spPr bwMode="auto">
              <a:xfrm>
                <a:off x="1223" y="1475"/>
                <a:ext cx="5" cy="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51" name="Line 124">
                <a:extLst>
                  <a:ext uri="{FF2B5EF4-FFF2-40B4-BE49-F238E27FC236}">
                    <a16:creationId xmlns:a16="http://schemas.microsoft.com/office/drawing/2014/main" id="{81A53914-3E6C-4CE4-B9FA-0B255E9B85E1}"/>
                  </a:ext>
                </a:extLst>
              </p:cNvPr>
              <p:cNvSpPr>
                <a:spLocks noChangeShapeType="1"/>
              </p:cNvSpPr>
              <p:nvPr/>
            </p:nvSpPr>
            <p:spPr bwMode="auto">
              <a:xfrm>
                <a:off x="1242" y="1493"/>
                <a:ext cx="29" cy="2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52" name="Line 125">
                <a:extLst>
                  <a:ext uri="{FF2B5EF4-FFF2-40B4-BE49-F238E27FC236}">
                    <a16:creationId xmlns:a16="http://schemas.microsoft.com/office/drawing/2014/main" id="{23EDAD51-DCCB-4AED-AEAD-12B64392D24D}"/>
                  </a:ext>
                </a:extLst>
              </p:cNvPr>
              <p:cNvSpPr>
                <a:spLocks noChangeShapeType="1"/>
              </p:cNvSpPr>
              <p:nvPr/>
            </p:nvSpPr>
            <p:spPr bwMode="auto">
              <a:xfrm flipH="1">
                <a:off x="1253" y="1535"/>
                <a:ext cx="11" cy="1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53" name="Line 126">
                <a:extLst>
                  <a:ext uri="{FF2B5EF4-FFF2-40B4-BE49-F238E27FC236}">
                    <a16:creationId xmlns:a16="http://schemas.microsoft.com/office/drawing/2014/main" id="{11A401FA-AFA3-48D0-A40D-6CC847F2CBE5}"/>
                  </a:ext>
                </a:extLst>
              </p:cNvPr>
              <p:cNvSpPr>
                <a:spLocks noChangeShapeType="1"/>
              </p:cNvSpPr>
              <p:nvPr/>
            </p:nvSpPr>
            <p:spPr bwMode="auto">
              <a:xfrm flipH="1">
                <a:off x="1251" y="1546"/>
                <a:ext cx="2" cy="2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54" name="Line 127">
                <a:extLst>
                  <a:ext uri="{FF2B5EF4-FFF2-40B4-BE49-F238E27FC236}">
                    <a16:creationId xmlns:a16="http://schemas.microsoft.com/office/drawing/2014/main" id="{8ACF857C-4A4D-459A-8294-84DE79BCB583}"/>
                  </a:ext>
                </a:extLst>
              </p:cNvPr>
              <p:cNvSpPr>
                <a:spLocks noChangeShapeType="1"/>
              </p:cNvSpPr>
              <p:nvPr/>
            </p:nvSpPr>
            <p:spPr bwMode="auto">
              <a:xfrm flipH="1">
                <a:off x="1246" y="1589"/>
                <a:ext cx="4" cy="3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55" name="Line 128">
                <a:extLst>
                  <a:ext uri="{FF2B5EF4-FFF2-40B4-BE49-F238E27FC236}">
                    <a16:creationId xmlns:a16="http://schemas.microsoft.com/office/drawing/2014/main" id="{97589530-FCF1-42F7-B19E-AF3F24EC5B74}"/>
                  </a:ext>
                </a:extLst>
              </p:cNvPr>
              <p:cNvSpPr>
                <a:spLocks noChangeShapeType="1"/>
              </p:cNvSpPr>
              <p:nvPr/>
            </p:nvSpPr>
            <p:spPr bwMode="auto">
              <a:xfrm flipH="1">
                <a:off x="1235" y="1646"/>
                <a:ext cx="6" cy="1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56" name="Line 129">
                <a:extLst>
                  <a:ext uri="{FF2B5EF4-FFF2-40B4-BE49-F238E27FC236}">
                    <a16:creationId xmlns:a16="http://schemas.microsoft.com/office/drawing/2014/main" id="{C8D89DE5-98FE-4AFE-8E68-14131C2D33D9}"/>
                  </a:ext>
                </a:extLst>
              </p:cNvPr>
              <p:cNvSpPr>
                <a:spLocks noChangeShapeType="1"/>
              </p:cNvSpPr>
              <p:nvPr/>
            </p:nvSpPr>
            <p:spPr bwMode="auto">
              <a:xfrm flipH="1">
                <a:off x="1219" y="1663"/>
                <a:ext cx="16" cy="1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57" name="Line 130">
                <a:extLst>
                  <a:ext uri="{FF2B5EF4-FFF2-40B4-BE49-F238E27FC236}">
                    <a16:creationId xmlns:a16="http://schemas.microsoft.com/office/drawing/2014/main" id="{0A61B8CC-3C47-4C3A-B9CC-806F30357313}"/>
                  </a:ext>
                </a:extLst>
              </p:cNvPr>
              <p:cNvSpPr>
                <a:spLocks noChangeShapeType="1"/>
              </p:cNvSpPr>
              <p:nvPr/>
            </p:nvSpPr>
            <p:spPr bwMode="auto">
              <a:xfrm flipH="1">
                <a:off x="1189" y="1690"/>
                <a:ext cx="15" cy="13"/>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58" name="Line 131">
                <a:extLst>
                  <a:ext uri="{FF2B5EF4-FFF2-40B4-BE49-F238E27FC236}">
                    <a16:creationId xmlns:a16="http://schemas.microsoft.com/office/drawing/2014/main" id="{AC53547D-26B7-4506-B0DE-8453BDEEF044}"/>
                  </a:ext>
                </a:extLst>
              </p:cNvPr>
              <p:cNvSpPr>
                <a:spLocks noChangeShapeType="1"/>
              </p:cNvSpPr>
              <p:nvPr/>
            </p:nvSpPr>
            <p:spPr bwMode="auto">
              <a:xfrm flipH="1">
                <a:off x="1171" y="1703"/>
                <a:ext cx="18" cy="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59" name="Line 132">
                <a:extLst>
                  <a:ext uri="{FF2B5EF4-FFF2-40B4-BE49-F238E27FC236}">
                    <a16:creationId xmlns:a16="http://schemas.microsoft.com/office/drawing/2014/main" id="{A0A85640-6C67-428F-BAF0-F06298E10CD7}"/>
                  </a:ext>
                </a:extLst>
              </p:cNvPr>
              <p:cNvSpPr>
                <a:spLocks noChangeShapeType="1"/>
              </p:cNvSpPr>
              <p:nvPr/>
            </p:nvSpPr>
            <p:spPr bwMode="auto">
              <a:xfrm flipH="1">
                <a:off x="1132" y="1711"/>
                <a:ext cx="19" cy="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60" name="Line 133">
                <a:extLst>
                  <a:ext uri="{FF2B5EF4-FFF2-40B4-BE49-F238E27FC236}">
                    <a16:creationId xmlns:a16="http://schemas.microsoft.com/office/drawing/2014/main" id="{E3DBC1C5-C2FD-4B8D-9A50-8BFC50CC9C05}"/>
                  </a:ext>
                </a:extLst>
              </p:cNvPr>
              <p:cNvSpPr>
                <a:spLocks noChangeShapeType="1"/>
              </p:cNvSpPr>
              <p:nvPr/>
            </p:nvSpPr>
            <p:spPr bwMode="auto">
              <a:xfrm flipH="1">
                <a:off x="1123" y="1715"/>
                <a:ext cx="9" cy="6"/>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61" name="Line 134">
                <a:extLst>
                  <a:ext uri="{FF2B5EF4-FFF2-40B4-BE49-F238E27FC236}">
                    <a16:creationId xmlns:a16="http://schemas.microsoft.com/office/drawing/2014/main" id="{F8762415-AA3E-46CE-AEC6-E88BE219BAD7}"/>
                  </a:ext>
                </a:extLst>
              </p:cNvPr>
              <p:cNvSpPr>
                <a:spLocks noChangeShapeType="1"/>
              </p:cNvSpPr>
              <p:nvPr/>
            </p:nvSpPr>
            <p:spPr bwMode="auto">
              <a:xfrm>
                <a:off x="1123" y="1721"/>
                <a:ext cx="1" cy="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62" name="Line 135">
                <a:extLst>
                  <a:ext uri="{FF2B5EF4-FFF2-40B4-BE49-F238E27FC236}">
                    <a16:creationId xmlns:a16="http://schemas.microsoft.com/office/drawing/2014/main" id="{78EC07D6-AA28-48C7-BFAF-EEA917EAFC34}"/>
                  </a:ext>
                </a:extLst>
              </p:cNvPr>
              <p:cNvSpPr>
                <a:spLocks noChangeShapeType="1"/>
              </p:cNvSpPr>
              <p:nvPr/>
            </p:nvSpPr>
            <p:spPr bwMode="auto">
              <a:xfrm>
                <a:off x="1123" y="1749"/>
                <a:ext cx="1" cy="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63" name="Line 136">
                <a:extLst>
                  <a:ext uri="{FF2B5EF4-FFF2-40B4-BE49-F238E27FC236}">
                    <a16:creationId xmlns:a16="http://schemas.microsoft.com/office/drawing/2014/main" id="{55AE81CD-DE7A-4227-926D-6E1B91B3F2EE}"/>
                  </a:ext>
                </a:extLst>
              </p:cNvPr>
              <p:cNvSpPr>
                <a:spLocks noChangeShapeType="1"/>
              </p:cNvSpPr>
              <p:nvPr/>
            </p:nvSpPr>
            <p:spPr bwMode="auto">
              <a:xfrm>
                <a:off x="1123" y="1756"/>
                <a:ext cx="14" cy="2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64" name="Line 137">
                <a:extLst>
                  <a:ext uri="{FF2B5EF4-FFF2-40B4-BE49-F238E27FC236}">
                    <a16:creationId xmlns:a16="http://schemas.microsoft.com/office/drawing/2014/main" id="{14D17454-BF08-49D8-85CB-A1C21A48A0DC}"/>
                  </a:ext>
                </a:extLst>
              </p:cNvPr>
              <p:cNvSpPr>
                <a:spLocks noChangeShapeType="1"/>
              </p:cNvSpPr>
              <p:nvPr/>
            </p:nvSpPr>
            <p:spPr bwMode="auto">
              <a:xfrm>
                <a:off x="1146" y="1802"/>
                <a:ext cx="1" cy="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65" name="Line 138">
                <a:extLst>
                  <a:ext uri="{FF2B5EF4-FFF2-40B4-BE49-F238E27FC236}">
                    <a16:creationId xmlns:a16="http://schemas.microsoft.com/office/drawing/2014/main" id="{6B06F9C2-6B22-4648-A509-D10BECFFB4E9}"/>
                  </a:ext>
                </a:extLst>
              </p:cNvPr>
              <p:cNvSpPr>
                <a:spLocks noChangeShapeType="1"/>
              </p:cNvSpPr>
              <p:nvPr/>
            </p:nvSpPr>
            <p:spPr bwMode="auto">
              <a:xfrm flipH="1">
                <a:off x="1143" y="1804"/>
                <a:ext cx="4" cy="3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66" name="Line 139">
                <a:extLst>
                  <a:ext uri="{FF2B5EF4-FFF2-40B4-BE49-F238E27FC236}">
                    <a16:creationId xmlns:a16="http://schemas.microsoft.com/office/drawing/2014/main" id="{C4AA3E59-A9A0-4844-9BD2-47DBBF40745F}"/>
                  </a:ext>
                </a:extLst>
              </p:cNvPr>
              <p:cNvSpPr>
                <a:spLocks noChangeShapeType="1"/>
              </p:cNvSpPr>
              <p:nvPr/>
            </p:nvSpPr>
            <p:spPr bwMode="auto">
              <a:xfrm flipH="1">
                <a:off x="1131" y="1860"/>
                <a:ext cx="8" cy="3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67" name="Line 140">
                <a:extLst>
                  <a:ext uri="{FF2B5EF4-FFF2-40B4-BE49-F238E27FC236}">
                    <a16:creationId xmlns:a16="http://schemas.microsoft.com/office/drawing/2014/main" id="{382E5895-375B-4CC2-AC70-6280C3F53D31}"/>
                  </a:ext>
                </a:extLst>
              </p:cNvPr>
              <p:cNvSpPr>
                <a:spLocks noChangeShapeType="1"/>
              </p:cNvSpPr>
              <p:nvPr/>
            </p:nvSpPr>
            <p:spPr bwMode="auto">
              <a:xfrm flipH="1">
                <a:off x="1107" y="1915"/>
                <a:ext cx="16" cy="2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68" name="Line 141">
                <a:extLst>
                  <a:ext uri="{FF2B5EF4-FFF2-40B4-BE49-F238E27FC236}">
                    <a16:creationId xmlns:a16="http://schemas.microsoft.com/office/drawing/2014/main" id="{7A38036D-72A5-419B-BBCD-F5C05741E333}"/>
                  </a:ext>
                </a:extLst>
              </p:cNvPr>
              <p:cNvSpPr>
                <a:spLocks noChangeShapeType="1"/>
              </p:cNvSpPr>
              <p:nvPr/>
            </p:nvSpPr>
            <p:spPr bwMode="auto">
              <a:xfrm flipH="1">
                <a:off x="1100" y="1942"/>
                <a:ext cx="7" cy="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69" name="Line 142">
                <a:extLst>
                  <a:ext uri="{FF2B5EF4-FFF2-40B4-BE49-F238E27FC236}">
                    <a16:creationId xmlns:a16="http://schemas.microsoft.com/office/drawing/2014/main" id="{13C430B7-3CA0-4231-82D0-F5FD770AB755}"/>
                  </a:ext>
                </a:extLst>
              </p:cNvPr>
              <p:cNvSpPr>
                <a:spLocks noChangeShapeType="1"/>
              </p:cNvSpPr>
              <p:nvPr/>
            </p:nvSpPr>
            <p:spPr bwMode="auto">
              <a:xfrm flipH="1">
                <a:off x="1051" y="1956"/>
                <a:ext cx="33" cy="2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70" name="Line 143">
                <a:extLst>
                  <a:ext uri="{FF2B5EF4-FFF2-40B4-BE49-F238E27FC236}">
                    <a16:creationId xmlns:a16="http://schemas.microsoft.com/office/drawing/2014/main" id="{556B9B85-318D-4696-8029-48DF170A1B79}"/>
                  </a:ext>
                </a:extLst>
              </p:cNvPr>
              <p:cNvSpPr>
                <a:spLocks noChangeShapeType="1"/>
              </p:cNvSpPr>
              <p:nvPr/>
            </p:nvSpPr>
            <p:spPr bwMode="auto">
              <a:xfrm flipH="1">
                <a:off x="1020" y="1994"/>
                <a:ext cx="20" cy="33"/>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71" name="Line 144">
                <a:extLst>
                  <a:ext uri="{FF2B5EF4-FFF2-40B4-BE49-F238E27FC236}">
                    <a16:creationId xmlns:a16="http://schemas.microsoft.com/office/drawing/2014/main" id="{F7BD6686-195B-4A5A-92D1-E758980FFCC8}"/>
                  </a:ext>
                </a:extLst>
              </p:cNvPr>
              <p:cNvSpPr>
                <a:spLocks noChangeShapeType="1"/>
              </p:cNvSpPr>
              <p:nvPr/>
            </p:nvSpPr>
            <p:spPr bwMode="auto">
              <a:xfrm flipH="1">
                <a:off x="990" y="2043"/>
                <a:ext cx="20" cy="33"/>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72" name="Line 145">
                <a:extLst>
                  <a:ext uri="{FF2B5EF4-FFF2-40B4-BE49-F238E27FC236}">
                    <a16:creationId xmlns:a16="http://schemas.microsoft.com/office/drawing/2014/main" id="{58DED2AB-CB27-4FC0-A8CC-C996F39BCD4E}"/>
                  </a:ext>
                </a:extLst>
              </p:cNvPr>
              <p:cNvSpPr>
                <a:spLocks noChangeShapeType="1"/>
              </p:cNvSpPr>
              <p:nvPr/>
            </p:nvSpPr>
            <p:spPr bwMode="auto">
              <a:xfrm flipH="1">
                <a:off x="976" y="2093"/>
                <a:ext cx="4" cy="6"/>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73" name="Line 146">
                <a:extLst>
                  <a:ext uri="{FF2B5EF4-FFF2-40B4-BE49-F238E27FC236}">
                    <a16:creationId xmlns:a16="http://schemas.microsoft.com/office/drawing/2014/main" id="{F76EE2BD-BC99-46AF-AAFF-BDE44F72287A}"/>
                  </a:ext>
                </a:extLst>
              </p:cNvPr>
              <p:cNvSpPr>
                <a:spLocks noChangeShapeType="1"/>
              </p:cNvSpPr>
              <p:nvPr/>
            </p:nvSpPr>
            <p:spPr bwMode="auto">
              <a:xfrm flipH="1">
                <a:off x="959" y="2099"/>
                <a:ext cx="17" cy="1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74" name="Freeform 147">
                <a:extLst>
                  <a:ext uri="{FF2B5EF4-FFF2-40B4-BE49-F238E27FC236}">
                    <a16:creationId xmlns:a16="http://schemas.microsoft.com/office/drawing/2014/main" id="{8366743B-971E-453C-A5D1-2CFB63F82027}"/>
                  </a:ext>
                </a:extLst>
              </p:cNvPr>
              <p:cNvSpPr>
                <a:spLocks/>
              </p:cNvSpPr>
              <p:nvPr/>
            </p:nvSpPr>
            <p:spPr bwMode="auto">
              <a:xfrm>
                <a:off x="2063" y="1769"/>
                <a:ext cx="73" cy="72"/>
              </a:xfrm>
              <a:custGeom>
                <a:avLst/>
                <a:gdLst/>
                <a:ahLst/>
                <a:cxnLst>
                  <a:cxn ang="0">
                    <a:pos x="73" y="36"/>
                  </a:cxn>
                  <a:cxn ang="0">
                    <a:pos x="63" y="10"/>
                  </a:cxn>
                  <a:cxn ang="0">
                    <a:pos x="37" y="0"/>
                  </a:cxn>
                  <a:cxn ang="0">
                    <a:pos x="11" y="10"/>
                  </a:cxn>
                  <a:cxn ang="0">
                    <a:pos x="0" y="36"/>
                  </a:cxn>
                  <a:cxn ang="0">
                    <a:pos x="11" y="61"/>
                  </a:cxn>
                  <a:cxn ang="0">
                    <a:pos x="37" y="72"/>
                  </a:cxn>
                  <a:cxn ang="0">
                    <a:pos x="63" y="61"/>
                  </a:cxn>
                  <a:cxn ang="0">
                    <a:pos x="73" y="36"/>
                  </a:cxn>
                </a:cxnLst>
                <a:rect l="0" t="0" r="r" b="b"/>
                <a:pathLst>
                  <a:path w="73" h="72">
                    <a:moveTo>
                      <a:pt x="73" y="36"/>
                    </a:moveTo>
                    <a:lnTo>
                      <a:pt x="63" y="10"/>
                    </a:lnTo>
                    <a:lnTo>
                      <a:pt x="37" y="0"/>
                    </a:lnTo>
                    <a:lnTo>
                      <a:pt x="11" y="10"/>
                    </a:lnTo>
                    <a:lnTo>
                      <a:pt x="0" y="36"/>
                    </a:lnTo>
                    <a:lnTo>
                      <a:pt x="11" y="61"/>
                    </a:lnTo>
                    <a:lnTo>
                      <a:pt x="37" y="72"/>
                    </a:lnTo>
                    <a:lnTo>
                      <a:pt x="63" y="61"/>
                    </a:lnTo>
                    <a:lnTo>
                      <a:pt x="73" y="3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75" name="Freeform 148">
                <a:extLst>
                  <a:ext uri="{FF2B5EF4-FFF2-40B4-BE49-F238E27FC236}">
                    <a16:creationId xmlns:a16="http://schemas.microsoft.com/office/drawing/2014/main" id="{05F14D45-BB7D-456B-8667-6A7202869A7D}"/>
                  </a:ext>
                </a:extLst>
              </p:cNvPr>
              <p:cNvSpPr>
                <a:spLocks/>
              </p:cNvSpPr>
              <p:nvPr/>
            </p:nvSpPr>
            <p:spPr bwMode="auto">
              <a:xfrm>
                <a:off x="2047" y="1753"/>
                <a:ext cx="105" cy="103"/>
              </a:xfrm>
              <a:custGeom>
                <a:avLst/>
                <a:gdLst/>
                <a:ahLst/>
                <a:cxnLst>
                  <a:cxn ang="0">
                    <a:pos x="105" y="52"/>
                  </a:cxn>
                  <a:cxn ang="0">
                    <a:pos x="90" y="15"/>
                  </a:cxn>
                  <a:cxn ang="0">
                    <a:pos x="53" y="0"/>
                  </a:cxn>
                  <a:cxn ang="0">
                    <a:pos x="16" y="15"/>
                  </a:cxn>
                  <a:cxn ang="0">
                    <a:pos x="0" y="52"/>
                  </a:cxn>
                  <a:cxn ang="0">
                    <a:pos x="16" y="88"/>
                  </a:cxn>
                  <a:cxn ang="0">
                    <a:pos x="53" y="103"/>
                  </a:cxn>
                  <a:cxn ang="0">
                    <a:pos x="90" y="88"/>
                  </a:cxn>
                  <a:cxn ang="0">
                    <a:pos x="105" y="52"/>
                  </a:cxn>
                </a:cxnLst>
                <a:rect l="0" t="0" r="r" b="b"/>
                <a:pathLst>
                  <a:path w="105" h="103">
                    <a:moveTo>
                      <a:pt x="105" y="52"/>
                    </a:moveTo>
                    <a:lnTo>
                      <a:pt x="90" y="15"/>
                    </a:lnTo>
                    <a:lnTo>
                      <a:pt x="53" y="0"/>
                    </a:lnTo>
                    <a:lnTo>
                      <a:pt x="16" y="15"/>
                    </a:lnTo>
                    <a:lnTo>
                      <a:pt x="0" y="52"/>
                    </a:lnTo>
                    <a:lnTo>
                      <a:pt x="16" y="88"/>
                    </a:lnTo>
                    <a:lnTo>
                      <a:pt x="53" y="103"/>
                    </a:lnTo>
                    <a:lnTo>
                      <a:pt x="90" y="88"/>
                    </a:lnTo>
                    <a:lnTo>
                      <a:pt x="105" y="5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76" name="Freeform 149">
                <a:extLst>
                  <a:ext uri="{FF2B5EF4-FFF2-40B4-BE49-F238E27FC236}">
                    <a16:creationId xmlns:a16="http://schemas.microsoft.com/office/drawing/2014/main" id="{034B0260-0F12-4925-9713-94CA1C20E870}"/>
                  </a:ext>
                </a:extLst>
              </p:cNvPr>
              <p:cNvSpPr>
                <a:spLocks/>
              </p:cNvSpPr>
              <p:nvPr/>
            </p:nvSpPr>
            <p:spPr bwMode="auto">
              <a:xfrm>
                <a:off x="1777" y="2665"/>
                <a:ext cx="64" cy="63"/>
              </a:xfrm>
              <a:custGeom>
                <a:avLst/>
                <a:gdLst/>
                <a:ahLst/>
                <a:cxnLst>
                  <a:cxn ang="0">
                    <a:pos x="64" y="32"/>
                  </a:cxn>
                  <a:cxn ang="0">
                    <a:pos x="54" y="10"/>
                  </a:cxn>
                  <a:cxn ang="0">
                    <a:pos x="32" y="0"/>
                  </a:cxn>
                  <a:cxn ang="0">
                    <a:pos x="9" y="10"/>
                  </a:cxn>
                  <a:cxn ang="0">
                    <a:pos x="0" y="32"/>
                  </a:cxn>
                  <a:cxn ang="0">
                    <a:pos x="9" y="54"/>
                  </a:cxn>
                  <a:cxn ang="0">
                    <a:pos x="32" y="63"/>
                  </a:cxn>
                  <a:cxn ang="0">
                    <a:pos x="54" y="54"/>
                  </a:cxn>
                  <a:cxn ang="0">
                    <a:pos x="64" y="32"/>
                  </a:cxn>
                </a:cxnLst>
                <a:rect l="0" t="0" r="r" b="b"/>
                <a:pathLst>
                  <a:path w="64" h="63">
                    <a:moveTo>
                      <a:pt x="64" y="32"/>
                    </a:moveTo>
                    <a:lnTo>
                      <a:pt x="54" y="10"/>
                    </a:lnTo>
                    <a:lnTo>
                      <a:pt x="32" y="0"/>
                    </a:lnTo>
                    <a:lnTo>
                      <a:pt x="9" y="10"/>
                    </a:lnTo>
                    <a:lnTo>
                      <a:pt x="0" y="32"/>
                    </a:lnTo>
                    <a:lnTo>
                      <a:pt x="9" y="54"/>
                    </a:lnTo>
                    <a:lnTo>
                      <a:pt x="32" y="63"/>
                    </a:lnTo>
                    <a:lnTo>
                      <a:pt x="54" y="54"/>
                    </a:lnTo>
                    <a:lnTo>
                      <a:pt x="64" y="3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77" name="Freeform 150">
                <a:extLst>
                  <a:ext uri="{FF2B5EF4-FFF2-40B4-BE49-F238E27FC236}">
                    <a16:creationId xmlns:a16="http://schemas.microsoft.com/office/drawing/2014/main" id="{AB69394B-836E-45C5-98D6-DA5250024B8A}"/>
                  </a:ext>
                </a:extLst>
              </p:cNvPr>
              <p:cNvSpPr>
                <a:spLocks/>
              </p:cNvSpPr>
              <p:nvPr/>
            </p:nvSpPr>
            <p:spPr bwMode="auto">
              <a:xfrm>
                <a:off x="1469" y="2331"/>
                <a:ext cx="64" cy="63"/>
              </a:xfrm>
              <a:custGeom>
                <a:avLst/>
                <a:gdLst/>
                <a:ahLst/>
                <a:cxnLst>
                  <a:cxn ang="0">
                    <a:pos x="64" y="32"/>
                  </a:cxn>
                  <a:cxn ang="0">
                    <a:pos x="54" y="9"/>
                  </a:cxn>
                  <a:cxn ang="0">
                    <a:pos x="32" y="0"/>
                  </a:cxn>
                  <a:cxn ang="0">
                    <a:pos x="9" y="9"/>
                  </a:cxn>
                  <a:cxn ang="0">
                    <a:pos x="0" y="32"/>
                  </a:cxn>
                  <a:cxn ang="0">
                    <a:pos x="9" y="54"/>
                  </a:cxn>
                  <a:cxn ang="0">
                    <a:pos x="32" y="63"/>
                  </a:cxn>
                  <a:cxn ang="0">
                    <a:pos x="54" y="54"/>
                  </a:cxn>
                  <a:cxn ang="0">
                    <a:pos x="64" y="32"/>
                  </a:cxn>
                </a:cxnLst>
                <a:rect l="0" t="0" r="r" b="b"/>
                <a:pathLst>
                  <a:path w="64" h="63">
                    <a:moveTo>
                      <a:pt x="64" y="32"/>
                    </a:moveTo>
                    <a:lnTo>
                      <a:pt x="54" y="9"/>
                    </a:lnTo>
                    <a:lnTo>
                      <a:pt x="32" y="0"/>
                    </a:lnTo>
                    <a:lnTo>
                      <a:pt x="9" y="9"/>
                    </a:lnTo>
                    <a:lnTo>
                      <a:pt x="0" y="32"/>
                    </a:lnTo>
                    <a:lnTo>
                      <a:pt x="9" y="54"/>
                    </a:lnTo>
                    <a:lnTo>
                      <a:pt x="32" y="63"/>
                    </a:lnTo>
                    <a:lnTo>
                      <a:pt x="54" y="54"/>
                    </a:lnTo>
                    <a:lnTo>
                      <a:pt x="64" y="3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78" name="Freeform 151">
                <a:extLst>
                  <a:ext uri="{FF2B5EF4-FFF2-40B4-BE49-F238E27FC236}">
                    <a16:creationId xmlns:a16="http://schemas.microsoft.com/office/drawing/2014/main" id="{521F8EB0-E7AA-4894-BAFE-44E2A6FD2AB5}"/>
                  </a:ext>
                </a:extLst>
              </p:cNvPr>
              <p:cNvSpPr>
                <a:spLocks/>
              </p:cNvSpPr>
              <p:nvPr/>
            </p:nvSpPr>
            <p:spPr bwMode="auto">
              <a:xfrm>
                <a:off x="1507" y="2204"/>
                <a:ext cx="64" cy="64"/>
              </a:xfrm>
              <a:custGeom>
                <a:avLst/>
                <a:gdLst/>
                <a:ahLst/>
                <a:cxnLst>
                  <a:cxn ang="0">
                    <a:pos x="64" y="32"/>
                  </a:cxn>
                  <a:cxn ang="0">
                    <a:pos x="55" y="9"/>
                  </a:cxn>
                  <a:cxn ang="0">
                    <a:pos x="32" y="0"/>
                  </a:cxn>
                  <a:cxn ang="0">
                    <a:pos x="9" y="9"/>
                  </a:cxn>
                  <a:cxn ang="0">
                    <a:pos x="0" y="32"/>
                  </a:cxn>
                  <a:cxn ang="0">
                    <a:pos x="9" y="54"/>
                  </a:cxn>
                  <a:cxn ang="0">
                    <a:pos x="32" y="64"/>
                  </a:cxn>
                  <a:cxn ang="0">
                    <a:pos x="55" y="54"/>
                  </a:cxn>
                  <a:cxn ang="0">
                    <a:pos x="64" y="32"/>
                  </a:cxn>
                </a:cxnLst>
                <a:rect l="0" t="0" r="r" b="b"/>
                <a:pathLst>
                  <a:path w="64" h="64">
                    <a:moveTo>
                      <a:pt x="64" y="32"/>
                    </a:moveTo>
                    <a:lnTo>
                      <a:pt x="55" y="9"/>
                    </a:lnTo>
                    <a:lnTo>
                      <a:pt x="32" y="0"/>
                    </a:lnTo>
                    <a:lnTo>
                      <a:pt x="9" y="9"/>
                    </a:lnTo>
                    <a:lnTo>
                      <a:pt x="0" y="32"/>
                    </a:lnTo>
                    <a:lnTo>
                      <a:pt x="9" y="54"/>
                    </a:lnTo>
                    <a:lnTo>
                      <a:pt x="32" y="64"/>
                    </a:lnTo>
                    <a:lnTo>
                      <a:pt x="55" y="54"/>
                    </a:lnTo>
                    <a:lnTo>
                      <a:pt x="64" y="3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79" name="Freeform 152">
                <a:extLst>
                  <a:ext uri="{FF2B5EF4-FFF2-40B4-BE49-F238E27FC236}">
                    <a16:creationId xmlns:a16="http://schemas.microsoft.com/office/drawing/2014/main" id="{8124EF04-8F6F-4E3F-AE03-82B3E1B7DB5D}"/>
                  </a:ext>
                </a:extLst>
              </p:cNvPr>
              <p:cNvSpPr>
                <a:spLocks/>
              </p:cNvSpPr>
              <p:nvPr/>
            </p:nvSpPr>
            <p:spPr bwMode="auto">
              <a:xfrm>
                <a:off x="1099" y="1997"/>
                <a:ext cx="64" cy="63"/>
              </a:xfrm>
              <a:custGeom>
                <a:avLst/>
                <a:gdLst/>
                <a:ahLst/>
                <a:cxnLst>
                  <a:cxn ang="0">
                    <a:pos x="64" y="31"/>
                  </a:cxn>
                  <a:cxn ang="0">
                    <a:pos x="55" y="9"/>
                  </a:cxn>
                  <a:cxn ang="0">
                    <a:pos x="32" y="0"/>
                  </a:cxn>
                  <a:cxn ang="0">
                    <a:pos x="9" y="9"/>
                  </a:cxn>
                  <a:cxn ang="0">
                    <a:pos x="0" y="31"/>
                  </a:cxn>
                  <a:cxn ang="0">
                    <a:pos x="9" y="53"/>
                  </a:cxn>
                  <a:cxn ang="0">
                    <a:pos x="32" y="63"/>
                  </a:cxn>
                  <a:cxn ang="0">
                    <a:pos x="55" y="53"/>
                  </a:cxn>
                  <a:cxn ang="0">
                    <a:pos x="64" y="31"/>
                  </a:cxn>
                </a:cxnLst>
                <a:rect l="0" t="0" r="r" b="b"/>
                <a:pathLst>
                  <a:path w="64" h="63">
                    <a:moveTo>
                      <a:pt x="64" y="31"/>
                    </a:moveTo>
                    <a:lnTo>
                      <a:pt x="55" y="9"/>
                    </a:lnTo>
                    <a:lnTo>
                      <a:pt x="32" y="0"/>
                    </a:lnTo>
                    <a:lnTo>
                      <a:pt x="9" y="9"/>
                    </a:lnTo>
                    <a:lnTo>
                      <a:pt x="0" y="31"/>
                    </a:lnTo>
                    <a:lnTo>
                      <a:pt x="9" y="53"/>
                    </a:lnTo>
                    <a:lnTo>
                      <a:pt x="32" y="63"/>
                    </a:lnTo>
                    <a:lnTo>
                      <a:pt x="55" y="53"/>
                    </a:lnTo>
                    <a:lnTo>
                      <a:pt x="64" y="31"/>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80" name="Freeform 153">
                <a:extLst>
                  <a:ext uri="{FF2B5EF4-FFF2-40B4-BE49-F238E27FC236}">
                    <a16:creationId xmlns:a16="http://schemas.microsoft.com/office/drawing/2014/main" id="{5ADCF9BE-61CA-4986-BBE4-D7E148233CE2}"/>
                  </a:ext>
                </a:extLst>
              </p:cNvPr>
              <p:cNvSpPr>
                <a:spLocks/>
              </p:cNvSpPr>
              <p:nvPr/>
            </p:nvSpPr>
            <p:spPr bwMode="auto">
              <a:xfrm>
                <a:off x="1325" y="1807"/>
                <a:ext cx="64" cy="63"/>
              </a:xfrm>
              <a:custGeom>
                <a:avLst/>
                <a:gdLst/>
                <a:ahLst/>
                <a:cxnLst>
                  <a:cxn ang="0">
                    <a:pos x="64" y="31"/>
                  </a:cxn>
                  <a:cxn ang="0">
                    <a:pos x="55" y="9"/>
                  </a:cxn>
                  <a:cxn ang="0">
                    <a:pos x="32" y="0"/>
                  </a:cxn>
                  <a:cxn ang="0">
                    <a:pos x="9" y="9"/>
                  </a:cxn>
                  <a:cxn ang="0">
                    <a:pos x="0" y="31"/>
                  </a:cxn>
                  <a:cxn ang="0">
                    <a:pos x="9" y="54"/>
                  </a:cxn>
                  <a:cxn ang="0">
                    <a:pos x="32" y="63"/>
                  </a:cxn>
                  <a:cxn ang="0">
                    <a:pos x="55" y="54"/>
                  </a:cxn>
                  <a:cxn ang="0">
                    <a:pos x="64" y="31"/>
                  </a:cxn>
                </a:cxnLst>
                <a:rect l="0" t="0" r="r" b="b"/>
                <a:pathLst>
                  <a:path w="64" h="63">
                    <a:moveTo>
                      <a:pt x="64" y="31"/>
                    </a:moveTo>
                    <a:lnTo>
                      <a:pt x="55" y="9"/>
                    </a:lnTo>
                    <a:lnTo>
                      <a:pt x="32" y="0"/>
                    </a:lnTo>
                    <a:lnTo>
                      <a:pt x="9" y="9"/>
                    </a:lnTo>
                    <a:lnTo>
                      <a:pt x="0" y="31"/>
                    </a:lnTo>
                    <a:lnTo>
                      <a:pt x="9" y="54"/>
                    </a:lnTo>
                    <a:lnTo>
                      <a:pt x="32" y="63"/>
                    </a:lnTo>
                    <a:lnTo>
                      <a:pt x="55" y="54"/>
                    </a:lnTo>
                    <a:lnTo>
                      <a:pt x="64" y="31"/>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81" name="Freeform 154">
                <a:extLst>
                  <a:ext uri="{FF2B5EF4-FFF2-40B4-BE49-F238E27FC236}">
                    <a16:creationId xmlns:a16="http://schemas.microsoft.com/office/drawing/2014/main" id="{5615F067-415E-4587-AF3D-035CF4AE868E}"/>
                  </a:ext>
                </a:extLst>
              </p:cNvPr>
              <p:cNvSpPr>
                <a:spLocks/>
              </p:cNvSpPr>
              <p:nvPr/>
            </p:nvSpPr>
            <p:spPr bwMode="auto">
              <a:xfrm>
                <a:off x="2054" y="2586"/>
                <a:ext cx="64" cy="63"/>
              </a:xfrm>
              <a:custGeom>
                <a:avLst/>
                <a:gdLst/>
                <a:ahLst/>
                <a:cxnLst>
                  <a:cxn ang="0">
                    <a:pos x="64" y="31"/>
                  </a:cxn>
                  <a:cxn ang="0">
                    <a:pos x="54" y="9"/>
                  </a:cxn>
                  <a:cxn ang="0">
                    <a:pos x="32" y="0"/>
                  </a:cxn>
                  <a:cxn ang="0">
                    <a:pos x="9" y="9"/>
                  </a:cxn>
                  <a:cxn ang="0">
                    <a:pos x="0" y="31"/>
                  </a:cxn>
                  <a:cxn ang="0">
                    <a:pos x="9" y="54"/>
                  </a:cxn>
                  <a:cxn ang="0">
                    <a:pos x="32" y="63"/>
                  </a:cxn>
                  <a:cxn ang="0">
                    <a:pos x="54" y="54"/>
                  </a:cxn>
                  <a:cxn ang="0">
                    <a:pos x="64" y="31"/>
                  </a:cxn>
                </a:cxnLst>
                <a:rect l="0" t="0" r="r" b="b"/>
                <a:pathLst>
                  <a:path w="64" h="63">
                    <a:moveTo>
                      <a:pt x="64" y="31"/>
                    </a:moveTo>
                    <a:lnTo>
                      <a:pt x="54" y="9"/>
                    </a:lnTo>
                    <a:lnTo>
                      <a:pt x="32" y="0"/>
                    </a:lnTo>
                    <a:lnTo>
                      <a:pt x="9" y="9"/>
                    </a:lnTo>
                    <a:lnTo>
                      <a:pt x="0" y="31"/>
                    </a:lnTo>
                    <a:lnTo>
                      <a:pt x="9" y="54"/>
                    </a:lnTo>
                    <a:lnTo>
                      <a:pt x="32" y="63"/>
                    </a:lnTo>
                    <a:lnTo>
                      <a:pt x="54" y="54"/>
                    </a:lnTo>
                    <a:lnTo>
                      <a:pt x="64" y="31"/>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82" name="Freeform 155">
                <a:extLst>
                  <a:ext uri="{FF2B5EF4-FFF2-40B4-BE49-F238E27FC236}">
                    <a16:creationId xmlns:a16="http://schemas.microsoft.com/office/drawing/2014/main" id="{FFE5A8E6-83A5-43AA-8FCC-0109E778F850}"/>
                  </a:ext>
                </a:extLst>
              </p:cNvPr>
              <p:cNvSpPr>
                <a:spLocks/>
              </p:cNvSpPr>
              <p:nvPr/>
            </p:nvSpPr>
            <p:spPr bwMode="auto">
              <a:xfrm>
                <a:off x="1953" y="1983"/>
                <a:ext cx="64" cy="63"/>
              </a:xfrm>
              <a:custGeom>
                <a:avLst/>
                <a:gdLst/>
                <a:ahLst/>
                <a:cxnLst>
                  <a:cxn ang="0">
                    <a:pos x="64" y="31"/>
                  </a:cxn>
                  <a:cxn ang="0">
                    <a:pos x="55" y="9"/>
                  </a:cxn>
                  <a:cxn ang="0">
                    <a:pos x="32" y="0"/>
                  </a:cxn>
                  <a:cxn ang="0">
                    <a:pos x="9" y="9"/>
                  </a:cxn>
                  <a:cxn ang="0">
                    <a:pos x="0" y="31"/>
                  </a:cxn>
                  <a:cxn ang="0">
                    <a:pos x="9" y="54"/>
                  </a:cxn>
                  <a:cxn ang="0">
                    <a:pos x="32" y="63"/>
                  </a:cxn>
                  <a:cxn ang="0">
                    <a:pos x="55" y="54"/>
                  </a:cxn>
                  <a:cxn ang="0">
                    <a:pos x="64" y="31"/>
                  </a:cxn>
                </a:cxnLst>
                <a:rect l="0" t="0" r="r" b="b"/>
                <a:pathLst>
                  <a:path w="64" h="63">
                    <a:moveTo>
                      <a:pt x="64" y="31"/>
                    </a:moveTo>
                    <a:lnTo>
                      <a:pt x="55" y="9"/>
                    </a:lnTo>
                    <a:lnTo>
                      <a:pt x="32" y="0"/>
                    </a:lnTo>
                    <a:lnTo>
                      <a:pt x="9" y="9"/>
                    </a:lnTo>
                    <a:lnTo>
                      <a:pt x="0" y="31"/>
                    </a:lnTo>
                    <a:lnTo>
                      <a:pt x="9" y="54"/>
                    </a:lnTo>
                    <a:lnTo>
                      <a:pt x="32" y="63"/>
                    </a:lnTo>
                    <a:lnTo>
                      <a:pt x="55" y="54"/>
                    </a:lnTo>
                    <a:lnTo>
                      <a:pt x="64" y="31"/>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83" name="Freeform 156">
                <a:extLst>
                  <a:ext uri="{FF2B5EF4-FFF2-40B4-BE49-F238E27FC236}">
                    <a16:creationId xmlns:a16="http://schemas.microsoft.com/office/drawing/2014/main" id="{C850BDE5-DD89-46CA-A058-DBF52F4FF29F}"/>
                  </a:ext>
                </a:extLst>
              </p:cNvPr>
              <p:cNvSpPr>
                <a:spLocks/>
              </p:cNvSpPr>
              <p:nvPr/>
            </p:nvSpPr>
            <p:spPr bwMode="auto">
              <a:xfrm>
                <a:off x="1619" y="1619"/>
                <a:ext cx="64" cy="64"/>
              </a:xfrm>
              <a:custGeom>
                <a:avLst/>
                <a:gdLst/>
                <a:ahLst/>
                <a:cxnLst>
                  <a:cxn ang="0">
                    <a:pos x="64" y="32"/>
                  </a:cxn>
                  <a:cxn ang="0">
                    <a:pos x="55" y="10"/>
                  </a:cxn>
                  <a:cxn ang="0">
                    <a:pos x="32" y="0"/>
                  </a:cxn>
                  <a:cxn ang="0">
                    <a:pos x="10" y="10"/>
                  </a:cxn>
                  <a:cxn ang="0">
                    <a:pos x="0" y="32"/>
                  </a:cxn>
                  <a:cxn ang="0">
                    <a:pos x="10" y="55"/>
                  </a:cxn>
                  <a:cxn ang="0">
                    <a:pos x="32" y="64"/>
                  </a:cxn>
                  <a:cxn ang="0">
                    <a:pos x="55" y="55"/>
                  </a:cxn>
                  <a:cxn ang="0">
                    <a:pos x="64" y="32"/>
                  </a:cxn>
                </a:cxnLst>
                <a:rect l="0" t="0" r="r" b="b"/>
                <a:pathLst>
                  <a:path w="64" h="64">
                    <a:moveTo>
                      <a:pt x="64" y="32"/>
                    </a:moveTo>
                    <a:lnTo>
                      <a:pt x="55" y="10"/>
                    </a:lnTo>
                    <a:lnTo>
                      <a:pt x="32" y="0"/>
                    </a:lnTo>
                    <a:lnTo>
                      <a:pt x="10" y="10"/>
                    </a:lnTo>
                    <a:lnTo>
                      <a:pt x="0" y="32"/>
                    </a:lnTo>
                    <a:lnTo>
                      <a:pt x="10" y="55"/>
                    </a:lnTo>
                    <a:lnTo>
                      <a:pt x="32" y="64"/>
                    </a:lnTo>
                    <a:lnTo>
                      <a:pt x="55" y="55"/>
                    </a:lnTo>
                    <a:lnTo>
                      <a:pt x="64" y="3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84" name="Freeform 157">
                <a:extLst>
                  <a:ext uri="{FF2B5EF4-FFF2-40B4-BE49-F238E27FC236}">
                    <a16:creationId xmlns:a16="http://schemas.microsoft.com/office/drawing/2014/main" id="{D9811E42-B2E1-4F5E-AB71-9834E16EA11E}"/>
                  </a:ext>
                </a:extLst>
              </p:cNvPr>
              <p:cNvSpPr>
                <a:spLocks/>
              </p:cNvSpPr>
              <p:nvPr/>
            </p:nvSpPr>
            <p:spPr bwMode="auto">
              <a:xfrm>
                <a:off x="1322" y="1493"/>
                <a:ext cx="64" cy="63"/>
              </a:xfrm>
              <a:custGeom>
                <a:avLst/>
                <a:gdLst/>
                <a:ahLst/>
                <a:cxnLst>
                  <a:cxn ang="0">
                    <a:pos x="64" y="32"/>
                  </a:cxn>
                  <a:cxn ang="0">
                    <a:pos x="55" y="10"/>
                  </a:cxn>
                  <a:cxn ang="0">
                    <a:pos x="32" y="0"/>
                  </a:cxn>
                  <a:cxn ang="0">
                    <a:pos x="9" y="10"/>
                  </a:cxn>
                  <a:cxn ang="0">
                    <a:pos x="0" y="32"/>
                  </a:cxn>
                  <a:cxn ang="0">
                    <a:pos x="9" y="54"/>
                  </a:cxn>
                  <a:cxn ang="0">
                    <a:pos x="32" y="63"/>
                  </a:cxn>
                  <a:cxn ang="0">
                    <a:pos x="55" y="54"/>
                  </a:cxn>
                  <a:cxn ang="0">
                    <a:pos x="64" y="32"/>
                  </a:cxn>
                </a:cxnLst>
                <a:rect l="0" t="0" r="r" b="b"/>
                <a:pathLst>
                  <a:path w="64" h="63">
                    <a:moveTo>
                      <a:pt x="64" y="32"/>
                    </a:moveTo>
                    <a:lnTo>
                      <a:pt x="55" y="10"/>
                    </a:lnTo>
                    <a:lnTo>
                      <a:pt x="32" y="0"/>
                    </a:lnTo>
                    <a:lnTo>
                      <a:pt x="9" y="10"/>
                    </a:lnTo>
                    <a:lnTo>
                      <a:pt x="0" y="32"/>
                    </a:lnTo>
                    <a:lnTo>
                      <a:pt x="9" y="54"/>
                    </a:lnTo>
                    <a:lnTo>
                      <a:pt x="32" y="63"/>
                    </a:lnTo>
                    <a:lnTo>
                      <a:pt x="55" y="54"/>
                    </a:lnTo>
                    <a:lnTo>
                      <a:pt x="64" y="3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85" name="Line 158">
                <a:extLst>
                  <a:ext uri="{FF2B5EF4-FFF2-40B4-BE49-F238E27FC236}">
                    <a16:creationId xmlns:a16="http://schemas.microsoft.com/office/drawing/2014/main" id="{FBB3715A-3E6E-4C58-8B77-BFF0F91FB9A6}"/>
                  </a:ext>
                </a:extLst>
              </p:cNvPr>
              <p:cNvSpPr>
                <a:spLocks noChangeShapeType="1"/>
              </p:cNvSpPr>
              <p:nvPr/>
            </p:nvSpPr>
            <p:spPr bwMode="auto">
              <a:xfrm>
                <a:off x="2139" y="2602"/>
                <a:ext cx="1" cy="4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86" name="Line 159">
                <a:extLst>
                  <a:ext uri="{FF2B5EF4-FFF2-40B4-BE49-F238E27FC236}">
                    <a16:creationId xmlns:a16="http://schemas.microsoft.com/office/drawing/2014/main" id="{0D775C4D-4341-4FC0-B341-0C7A12FBECA0}"/>
                  </a:ext>
                </a:extLst>
              </p:cNvPr>
              <p:cNvSpPr>
                <a:spLocks noChangeShapeType="1"/>
              </p:cNvSpPr>
              <p:nvPr/>
            </p:nvSpPr>
            <p:spPr bwMode="auto">
              <a:xfrm>
                <a:off x="2122" y="2602"/>
                <a:ext cx="34" cy="1"/>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87" name="Freeform 160">
                <a:extLst>
                  <a:ext uri="{FF2B5EF4-FFF2-40B4-BE49-F238E27FC236}">
                    <a16:creationId xmlns:a16="http://schemas.microsoft.com/office/drawing/2014/main" id="{297117B7-AA0F-403E-BA8B-DEB92BF478A1}"/>
                  </a:ext>
                </a:extLst>
              </p:cNvPr>
              <p:cNvSpPr>
                <a:spLocks/>
              </p:cNvSpPr>
              <p:nvPr/>
            </p:nvSpPr>
            <p:spPr bwMode="auto">
              <a:xfrm>
                <a:off x="2165" y="2619"/>
                <a:ext cx="31" cy="32"/>
              </a:xfrm>
              <a:custGeom>
                <a:avLst/>
                <a:gdLst/>
                <a:ahLst/>
                <a:cxnLst>
                  <a:cxn ang="0">
                    <a:pos x="12" y="0"/>
                  </a:cxn>
                  <a:cxn ang="0">
                    <a:pos x="7" y="2"/>
                  </a:cxn>
                  <a:cxn ang="0">
                    <a:pos x="3" y="7"/>
                  </a:cxn>
                  <a:cxn ang="0">
                    <a:pos x="0" y="14"/>
                  </a:cxn>
                  <a:cxn ang="0">
                    <a:pos x="0" y="18"/>
                  </a:cxn>
                  <a:cxn ang="0">
                    <a:pos x="3" y="25"/>
                  </a:cxn>
                  <a:cxn ang="0">
                    <a:pos x="7" y="30"/>
                  </a:cxn>
                  <a:cxn ang="0">
                    <a:pos x="12" y="32"/>
                  </a:cxn>
                  <a:cxn ang="0">
                    <a:pos x="19" y="32"/>
                  </a:cxn>
                  <a:cxn ang="0">
                    <a:pos x="24" y="30"/>
                  </a:cxn>
                  <a:cxn ang="0">
                    <a:pos x="29" y="25"/>
                  </a:cxn>
                  <a:cxn ang="0">
                    <a:pos x="31" y="18"/>
                  </a:cxn>
                  <a:cxn ang="0">
                    <a:pos x="31" y="14"/>
                  </a:cxn>
                  <a:cxn ang="0">
                    <a:pos x="29" y="7"/>
                  </a:cxn>
                  <a:cxn ang="0">
                    <a:pos x="24" y="2"/>
                  </a:cxn>
                  <a:cxn ang="0">
                    <a:pos x="19" y="0"/>
                  </a:cxn>
                  <a:cxn ang="0">
                    <a:pos x="12" y="0"/>
                  </a:cxn>
                </a:cxnLst>
                <a:rect l="0" t="0" r="r" b="b"/>
                <a:pathLst>
                  <a:path w="31" h="32">
                    <a:moveTo>
                      <a:pt x="12" y="0"/>
                    </a:moveTo>
                    <a:lnTo>
                      <a:pt x="7" y="2"/>
                    </a:lnTo>
                    <a:lnTo>
                      <a:pt x="3" y="7"/>
                    </a:lnTo>
                    <a:lnTo>
                      <a:pt x="0" y="14"/>
                    </a:lnTo>
                    <a:lnTo>
                      <a:pt x="0" y="18"/>
                    </a:lnTo>
                    <a:lnTo>
                      <a:pt x="3" y="25"/>
                    </a:lnTo>
                    <a:lnTo>
                      <a:pt x="7" y="30"/>
                    </a:lnTo>
                    <a:lnTo>
                      <a:pt x="12" y="32"/>
                    </a:lnTo>
                    <a:lnTo>
                      <a:pt x="19" y="32"/>
                    </a:lnTo>
                    <a:lnTo>
                      <a:pt x="24" y="30"/>
                    </a:lnTo>
                    <a:lnTo>
                      <a:pt x="29" y="25"/>
                    </a:lnTo>
                    <a:lnTo>
                      <a:pt x="31" y="18"/>
                    </a:lnTo>
                    <a:lnTo>
                      <a:pt x="31" y="14"/>
                    </a:lnTo>
                    <a:lnTo>
                      <a:pt x="29" y="7"/>
                    </a:lnTo>
                    <a:lnTo>
                      <a:pt x="24" y="2"/>
                    </a:lnTo>
                    <a:lnTo>
                      <a:pt x="19" y="0"/>
                    </a:lnTo>
                    <a:lnTo>
                      <a:pt x="12"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88" name="Freeform 161">
                <a:extLst>
                  <a:ext uri="{FF2B5EF4-FFF2-40B4-BE49-F238E27FC236}">
                    <a16:creationId xmlns:a16="http://schemas.microsoft.com/office/drawing/2014/main" id="{44441161-4035-4A40-8F04-633990B94B2C}"/>
                  </a:ext>
                </a:extLst>
              </p:cNvPr>
              <p:cNvSpPr>
                <a:spLocks/>
              </p:cNvSpPr>
              <p:nvPr/>
            </p:nvSpPr>
            <p:spPr bwMode="auto">
              <a:xfrm>
                <a:off x="2211" y="2619"/>
                <a:ext cx="26" cy="32"/>
              </a:xfrm>
              <a:custGeom>
                <a:avLst/>
                <a:gdLst/>
                <a:ahLst/>
                <a:cxnLst>
                  <a:cxn ang="0">
                    <a:pos x="26" y="7"/>
                  </a:cxn>
                  <a:cxn ang="0">
                    <a:pos x="24" y="2"/>
                  </a:cxn>
                  <a:cxn ang="0">
                    <a:pos x="17" y="0"/>
                  </a:cxn>
                  <a:cxn ang="0">
                    <a:pos x="9" y="0"/>
                  </a:cxn>
                  <a:cxn ang="0">
                    <a:pos x="2" y="2"/>
                  </a:cxn>
                  <a:cxn ang="0">
                    <a:pos x="0" y="7"/>
                  </a:cxn>
                  <a:cxn ang="0">
                    <a:pos x="2" y="11"/>
                  </a:cxn>
                  <a:cxn ang="0">
                    <a:pos x="7" y="14"/>
                  </a:cxn>
                  <a:cxn ang="0">
                    <a:pos x="19" y="16"/>
                  </a:cxn>
                  <a:cxn ang="0">
                    <a:pos x="24" y="18"/>
                  </a:cxn>
                  <a:cxn ang="0">
                    <a:pos x="26" y="23"/>
                  </a:cxn>
                  <a:cxn ang="0">
                    <a:pos x="26" y="25"/>
                  </a:cxn>
                  <a:cxn ang="0">
                    <a:pos x="24" y="30"/>
                  </a:cxn>
                  <a:cxn ang="0">
                    <a:pos x="17" y="32"/>
                  </a:cxn>
                  <a:cxn ang="0">
                    <a:pos x="9" y="32"/>
                  </a:cxn>
                  <a:cxn ang="0">
                    <a:pos x="2" y="30"/>
                  </a:cxn>
                  <a:cxn ang="0">
                    <a:pos x="0" y="25"/>
                  </a:cxn>
                </a:cxnLst>
                <a:rect l="0" t="0" r="r" b="b"/>
                <a:pathLst>
                  <a:path w="26" h="32">
                    <a:moveTo>
                      <a:pt x="26" y="7"/>
                    </a:moveTo>
                    <a:lnTo>
                      <a:pt x="24" y="2"/>
                    </a:lnTo>
                    <a:lnTo>
                      <a:pt x="17" y="0"/>
                    </a:lnTo>
                    <a:lnTo>
                      <a:pt x="9" y="0"/>
                    </a:lnTo>
                    <a:lnTo>
                      <a:pt x="2" y="2"/>
                    </a:lnTo>
                    <a:lnTo>
                      <a:pt x="0" y="7"/>
                    </a:lnTo>
                    <a:lnTo>
                      <a:pt x="2" y="11"/>
                    </a:lnTo>
                    <a:lnTo>
                      <a:pt x="7" y="14"/>
                    </a:lnTo>
                    <a:lnTo>
                      <a:pt x="19" y="16"/>
                    </a:lnTo>
                    <a:lnTo>
                      <a:pt x="24" y="18"/>
                    </a:lnTo>
                    <a:lnTo>
                      <a:pt x="26" y="23"/>
                    </a:lnTo>
                    <a:lnTo>
                      <a:pt x="26" y="25"/>
                    </a:lnTo>
                    <a:lnTo>
                      <a:pt x="24" y="30"/>
                    </a:lnTo>
                    <a:lnTo>
                      <a:pt x="17" y="32"/>
                    </a:lnTo>
                    <a:lnTo>
                      <a:pt x="9" y="32"/>
                    </a:lnTo>
                    <a:lnTo>
                      <a:pt x="2" y="30"/>
                    </a:lnTo>
                    <a:lnTo>
                      <a:pt x="0" y="25"/>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89" name="Line 162">
                <a:extLst>
                  <a:ext uri="{FF2B5EF4-FFF2-40B4-BE49-F238E27FC236}">
                    <a16:creationId xmlns:a16="http://schemas.microsoft.com/office/drawing/2014/main" id="{533BAC2A-4D06-461F-9826-9AF265A4E3AA}"/>
                  </a:ext>
                </a:extLst>
              </p:cNvPr>
              <p:cNvSpPr>
                <a:spLocks noChangeShapeType="1"/>
              </p:cNvSpPr>
              <p:nvPr/>
            </p:nvSpPr>
            <p:spPr bwMode="auto">
              <a:xfrm>
                <a:off x="2280" y="2619"/>
                <a:ext cx="1" cy="32"/>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90" name="Freeform 163">
                <a:extLst>
                  <a:ext uri="{FF2B5EF4-FFF2-40B4-BE49-F238E27FC236}">
                    <a16:creationId xmlns:a16="http://schemas.microsoft.com/office/drawing/2014/main" id="{7400A042-D870-4C8B-ACA1-39E888D6CAFF}"/>
                  </a:ext>
                </a:extLst>
              </p:cNvPr>
              <p:cNvSpPr>
                <a:spLocks/>
              </p:cNvSpPr>
              <p:nvPr/>
            </p:nvSpPr>
            <p:spPr bwMode="auto">
              <a:xfrm>
                <a:off x="2252" y="2619"/>
                <a:ext cx="28" cy="32"/>
              </a:xfrm>
              <a:custGeom>
                <a:avLst/>
                <a:gdLst/>
                <a:ahLst/>
                <a:cxnLst>
                  <a:cxn ang="0">
                    <a:pos x="28" y="7"/>
                  </a:cxn>
                  <a:cxn ang="0">
                    <a:pos x="24" y="2"/>
                  </a:cxn>
                  <a:cxn ang="0">
                    <a:pos x="19" y="0"/>
                  </a:cxn>
                  <a:cxn ang="0">
                    <a:pos x="12" y="0"/>
                  </a:cxn>
                  <a:cxn ang="0">
                    <a:pos x="7" y="2"/>
                  </a:cxn>
                  <a:cxn ang="0">
                    <a:pos x="2" y="7"/>
                  </a:cxn>
                  <a:cxn ang="0">
                    <a:pos x="0" y="14"/>
                  </a:cxn>
                  <a:cxn ang="0">
                    <a:pos x="0" y="18"/>
                  </a:cxn>
                  <a:cxn ang="0">
                    <a:pos x="2" y="25"/>
                  </a:cxn>
                  <a:cxn ang="0">
                    <a:pos x="7" y="30"/>
                  </a:cxn>
                  <a:cxn ang="0">
                    <a:pos x="12" y="32"/>
                  </a:cxn>
                  <a:cxn ang="0">
                    <a:pos x="19" y="32"/>
                  </a:cxn>
                  <a:cxn ang="0">
                    <a:pos x="24" y="30"/>
                  </a:cxn>
                  <a:cxn ang="0">
                    <a:pos x="28" y="25"/>
                  </a:cxn>
                </a:cxnLst>
                <a:rect l="0" t="0" r="r" b="b"/>
                <a:pathLst>
                  <a:path w="28" h="32">
                    <a:moveTo>
                      <a:pt x="28" y="7"/>
                    </a:moveTo>
                    <a:lnTo>
                      <a:pt x="24" y="2"/>
                    </a:lnTo>
                    <a:lnTo>
                      <a:pt x="19" y="0"/>
                    </a:lnTo>
                    <a:lnTo>
                      <a:pt x="12" y="0"/>
                    </a:lnTo>
                    <a:lnTo>
                      <a:pt x="7" y="2"/>
                    </a:lnTo>
                    <a:lnTo>
                      <a:pt x="2" y="7"/>
                    </a:lnTo>
                    <a:lnTo>
                      <a:pt x="0" y="14"/>
                    </a:lnTo>
                    <a:lnTo>
                      <a:pt x="0" y="18"/>
                    </a:lnTo>
                    <a:lnTo>
                      <a:pt x="2" y="25"/>
                    </a:lnTo>
                    <a:lnTo>
                      <a:pt x="7" y="30"/>
                    </a:lnTo>
                    <a:lnTo>
                      <a:pt x="12" y="32"/>
                    </a:lnTo>
                    <a:lnTo>
                      <a:pt x="19" y="32"/>
                    </a:lnTo>
                    <a:lnTo>
                      <a:pt x="24" y="30"/>
                    </a:lnTo>
                    <a:lnTo>
                      <a:pt x="28" y="25"/>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91" name="Line 164">
                <a:extLst>
                  <a:ext uri="{FF2B5EF4-FFF2-40B4-BE49-F238E27FC236}">
                    <a16:creationId xmlns:a16="http://schemas.microsoft.com/office/drawing/2014/main" id="{A2DECF30-0012-4E52-BE50-A1C1F85C85E7}"/>
                  </a:ext>
                </a:extLst>
              </p:cNvPr>
              <p:cNvSpPr>
                <a:spLocks noChangeShapeType="1"/>
              </p:cNvSpPr>
              <p:nvPr/>
            </p:nvSpPr>
            <p:spPr bwMode="auto">
              <a:xfrm flipV="1">
                <a:off x="2297" y="2619"/>
                <a:ext cx="1" cy="32"/>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92" name="Freeform 165">
                <a:extLst>
                  <a:ext uri="{FF2B5EF4-FFF2-40B4-BE49-F238E27FC236}">
                    <a16:creationId xmlns:a16="http://schemas.microsoft.com/office/drawing/2014/main" id="{A3209D06-FEB2-413D-8CBC-A94978BDC4D4}"/>
                  </a:ext>
                </a:extLst>
              </p:cNvPr>
              <p:cNvSpPr>
                <a:spLocks/>
              </p:cNvSpPr>
              <p:nvPr/>
            </p:nvSpPr>
            <p:spPr bwMode="auto">
              <a:xfrm>
                <a:off x="2297" y="2619"/>
                <a:ext cx="19" cy="14"/>
              </a:xfrm>
              <a:custGeom>
                <a:avLst/>
                <a:gdLst/>
                <a:ahLst/>
                <a:cxnLst>
                  <a:cxn ang="0">
                    <a:pos x="0" y="14"/>
                  </a:cxn>
                  <a:cxn ang="0">
                    <a:pos x="3" y="7"/>
                  </a:cxn>
                  <a:cxn ang="0">
                    <a:pos x="7" y="2"/>
                  </a:cxn>
                  <a:cxn ang="0">
                    <a:pos x="12" y="0"/>
                  </a:cxn>
                  <a:cxn ang="0">
                    <a:pos x="19" y="0"/>
                  </a:cxn>
                </a:cxnLst>
                <a:rect l="0" t="0" r="r" b="b"/>
                <a:pathLst>
                  <a:path w="19" h="14">
                    <a:moveTo>
                      <a:pt x="0" y="14"/>
                    </a:moveTo>
                    <a:lnTo>
                      <a:pt x="3" y="7"/>
                    </a:lnTo>
                    <a:lnTo>
                      <a:pt x="7" y="2"/>
                    </a:lnTo>
                    <a:lnTo>
                      <a:pt x="12" y="0"/>
                    </a:lnTo>
                    <a:lnTo>
                      <a:pt x="19"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93" name="Freeform 166">
                <a:extLst>
                  <a:ext uri="{FF2B5EF4-FFF2-40B4-BE49-F238E27FC236}">
                    <a16:creationId xmlns:a16="http://schemas.microsoft.com/office/drawing/2014/main" id="{41C91DF9-6A57-4FB1-ACF6-D75CA4FC9038}"/>
                  </a:ext>
                </a:extLst>
              </p:cNvPr>
              <p:cNvSpPr>
                <a:spLocks/>
              </p:cNvSpPr>
              <p:nvPr/>
            </p:nvSpPr>
            <p:spPr bwMode="auto">
              <a:xfrm>
                <a:off x="2328" y="2602"/>
                <a:ext cx="5" cy="5"/>
              </a:xfrm>
              <a:custGeom>
                <a:avLst/>
                <a:gdLst/>
                <a:ahLst/>
                <a:cxnLst>
                  <a:cxn ang="0">
                    <a:pos x="0" y="2"/>
                  </a:cxn>
                  <a:cxn ang="0">
                    <a:pos x="3" y="5"/>
                  </a:cxn>
                  <a:cxn ang="0">
                    <a:pos x="5" y="2"/>
                  </a:cxn>
                  <a:cxn ang="0">
                    <a:pos x="3" y="0"/>
                  </a:cxn>
                  <a:cxn ang="0">
                    <a:pos x="0" y="2"/>
                  </a:cxn>
                </a:cxnLst>
                <a:rect l="0" t="0" r="r" b="b"/>
                <a:pathLst>
                  <a:path w="5" h="5">
                    <a:moveTo>
                      <a:pt x="0" y="2"/>
                    </a:moveTo>
                    <a:lnTo>
                      <a:pt x="3" y="5"/>
                    </a:lnTo>
                    <a:lnTo>
                      <a:pt x="5" y="2"/>
                    </a:lnTo>
                    <a:lnTo>
                      <a:pt x="3" y="0"/>
                    </a:lnTo>
                    <a:lnTo>
                      <a:pt x="0" y="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94" name="Line 167">
                <a:extLst>
                  <a:ext uri="{FF2B5EF4-FFF2-40B4-BE49-F238E27FC236}">
                    <a16:creationId xmlns:a16="http://schemas.microsoft.com/office/drawing/2014/main" id="{C544618A-0B99-4FA7-8241-27064D86AFC5}"/>
                  </a:ext>
                </a:extLst>
              </p:cNvPr>
              <p:cNvSpPr>
                <a:spLocks noChangeShapeType="1"/>
              </p:cNvSpPr>
              <p:nvPr/>
            </p:nvSpPr>
            <p:spPr bwMode="auto">
              <a:xfrm>
                <a:off x="2331" y="2619"/>
                <a:ext cx="1" cy="32"/>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95" name="Freeform 168">
                <a:extLst>
                  <a:ext uri="{FF2B5EF4-FFF2-40B4-BE49-F238E27FC236}">
                    <a16:creationId xmlns:a16="http://schemas.microsoft.com/office/drawing/2014/main" id="{A964256C-E4C1-446B-BC3F-A0051BC38133}"/>
                  </a:ext>
                </a:extLst>
              </p:cNvPr>
              <p:cNvSpPr>
                <a:spLocks/>
              </p:cNvSpPr>
              <p:nvPr/>
            </p:nvSpPr>
            <p:spPr bwMode="auto">
              <a:xfrm>
                <a:off x="1834" y="2731"/>
                <a:ext cx="30" cy="43"/>
              </a:xfrm>
              <a:custGeom>
                <a:avLst/>
                <a:gdLst/>
                <a:ahLst/>
                <a:cxnLst>
                  <a:cxn ang="0">
                    <a:pos x="0" y="43"/>
                  </a:cxn>
                  <a:cxn ang="0">
                    <a:pos x="0" y="0"/>
                  </a:cxn>
                  <a:cxn ang="0">
                    <a:pos x="30" y="43"/>
                  </a:cxn>
                  <a:cxn ang="0">
                    <a:pos x="30" y="0"/>
                  </a:cxn>
                </a:cxnLst>
                <a:rect l="0" t="0" r="r" b="b"/>
                <a:pathLst>
                  <a:path w="30" h="43">
                    <a:moveTo>
                      <a:pt x="0" y="43"/>
                    </a:moveTo>
                    <a:lnTo>
                      <a:pt x="0" y="0"/>
                    </a:lnTo>
                    <a:lnTo>
                      <a:pt x="30" y="43"/>
                    </a:lnTo>
                    <a:lnTo>
                      <a:pt x="30"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96" name="Line 169">
                <a:extLst>
                  <a:ext uri="{FF2B5EF4-FFF2-40B4-BE49-F238E27FC236}">
                    <a16:creationId xmlns:a16="http://schemas.microsoft.com/office/drawing/2014/main" id="{96432E0E-14B5-415D-9B72-6EAA6ABCCC84}"/>
                  </a:ext>
                </a:extLst>
              </p:cNvPr>
              <p:cNvSpPr>
                <a:spLocks noChangeShapeType="1"/>
              </p:cNvSpPr>
              <p:nvPr/>
            </p:nvSpPr>
            <p:spPr bwMode="auto">
              <a:xfrm>
                <a:off x="1906" y="2745"/>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97" name="Freeform 170">
                <a:extLst>
                  <a:ext uri="{FF2B5EF4-FFF2-40B4-BE49-F238E27FC236}">
                    <a16:creationId xmlns:a16="http://schemas.microsoft.com/office/drawing/2014/main" id="{40B3323A-B337-4975-8D64-37778BBFFB70}"/>
                  </a:ext>
                </a:extLst>
              </p:cNvPr>
              <p:cNvSpPr>
                <a:spLocks/>
              </p:cNvSpPr>
              <p:nvPr/>
            </p:nvSpPr>
            <p:spPr bwMode="auto">
              <a:xfrm>
                <a:off x="1881" y="2745"/>
                <a:ext cx="25" cy="29"/>
              </a:xfrm>
              <a:custGeom>
                <a:avLst/>
                <a:gdLst/>
                <a:ahLst/>
                <a:cxnLst>
                  <a:cxn ang="0">
                    <a:pos x="25" y="6"/>
                  </a:cxn>
                  <a:cxn ang="0">
                    <a:pos x="20" y="2"/>
                  </a:cxn>
                  <a:cxn ang="0">
                    <a:pos x="16" y="0"/>
                  </a:cxn>
                  <a:cxn ang="0">
                    <a:pos x="10" y="0"/>
                  </a:cxn>
                  <a:cxn ang="0">
                    <a:pos x="6" y="2"/>
                  </a:cxn>
                  <a:cxn ang="0">
                    <a:pos x="2" y="6"/>
                  </a:cxn>
                  <a:cxn ang="0">
                    <a:pos x="0" y="12"/>
                  </a:cxn>
                  <a:cxn ang="0">
                    <a:pos x="0" y="17"/>
                  </a:cxn>
                  <a:cxn ang="0">
                    <a:pos x="2" y="23"/>
                  </a:cxn>
                  <a:cxn ang="0">
                    <a:pos x="6" y="27"/>
                  </a:cxn>
                  <a:cxn ang="0">
                    <a:pos x="10" y="29"/>
                  </a:cxn>
                  <a:cxn ang="0">
                    <a:pos x="16" y="29"/>
                  </a:cxn>
                  <a:cxn ang="0">
                    <a:pos x="20" y="27"/>
                  </a:cxn>
                  <a:cxn ang="0">
                    <a:pos x="25" y="23"/>
                  </a:cxn>
                </a:cxnLst>
                <a:rect l="0" t="0" r="r" b="b"/>
                <a:pathLst>
                  <a:path w="25" h="29">
                    <a:moveTo>
                      <a:pt x="25" y="6"/>
                    </a:moveTo>
                    <a:lnTo>
                      <a:pt x="20" y="2"/>
                    </a:lnTo>
                    <a:lnTo>
                      <a:pt x="16" y="0"/>
                    </a:lnTo>
                    <a:lnTo>
                      <a:pt x="10" y="0"/>
                    </a:lnTo>
                    <a:lnTo>
                      <a:pt x="6" y="2"/>
                    </a:lnTo>
                    <a:lnTo>
                      <a:pt x="2" y="6"/>
                    </a:lnTo>
                    <a:lnTo>
                      <a:pt x="0" y="12"/>
                    </a:lnTo>
                    <a:lnTo>
                      <a:pt x="0" y="17"/>
                    </a:lnTo>
                    <a:lnTo>
                      <a:pt x="2" y="23"/>
                    </a:lnTo>
                    <a:lnTo>
                      <a:pt x="6" y="27"/>
                    </a:lnTo>
                    <a:lnTo>
                      <a:pt x="10" y="29"/>
                    </a:lnTo>
                    <a:lnTo>
                      <a:pt x="16" y="29"/>
                    </a:lnTo>
                    <a:lnTo>
                      <a:pt x="20" y="27"/>
                    </a:lnTo>
                    <a:lnTo>
                      <a:pt x="25"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98" name="Line 171">
                <a:extLst>
                  <a:ext uri="{FF2B5EF4-FFF2-40B4-BE49-F238E27FC236}">
                    <a16:creationId xmlns:a16="http://schemas.microsoft.com/office/drawing/2014/main" id="{EE01EF75-C1A6-4ADE-9DF3-5DF2DFB25374}"/>
                  </a:ext>
                </a:extLst>
              </p:cNvPr>
              <p:cNvSpPr>
                <a:spLocks noChangeShapeType="1"/>
              </p:cNvSpPr>
              <p:nvPr/>
            </p:nvSpPr>
            <p:spPr bwMode="auto">
              <a:xfrm flipV="1">
                <a:off x="1921" y="2745"/>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499" name="Freeform 172">
                <a:extLst>
                  <a:ext uri="{FF2B5EF4-FFF2-40B4-BE49-F238E27FC236}">
                    <a16:creationId xmlns:a16="http://schemas.microsoft.com/office/drawing/2014/main" id="{CCE9EFB3-2CCB-4269-A467-5893C6033848}"/>
                  </a:ext>
                </a:extLst>
              </p:cNvPr>
              <p:cNvSpPr>
                <a:spLocks/>
              </p:cNvSpPr>
              <p:nvPr/>
            </p:nvSpPr>
            <p:spPr bwMode="auto">
              <a:xfrm>
                <a:off x="1921" y="2745"/>
                <a:ext cx="23" cy="29"/>
              </a:xfrm>
              <a:custGeom>
                <a:avLst/>
                <a:gdLst/>
                <a:ahLst/>
                <a:cxnLst>
                  <a:cxn ang="0">
                    <a:pos x="0" y="8"/>
                  </a:cxn>
                  <a:cxn ang="0">
                    <a:pos x="6" y="2"/>
                  </a:cxn>
                  <a:cxn ang="0">
                    <a:pos x="10" y="0"/>
                  </a:cxn>
                  <a:cxn ang="0">
                    <a:pos x="16" y="0"/>
                  </a:cxn>
                  <a:cxn ang="0">
                    <a:pos x="20" y="2"/>
                  </a:cxn>
                  <a:cxn ang="0">
                    <a:pos x="23" y="8"/>
                  </a:cxn>
                  <a:cxn ang="0">
                    <a:pos x="23" y="29"/>
                  </a:cxn>
                </a:cxnLst>
                <a:rect l="0" t="0" r="r" b="b"/>
                <a:pathLst>
                  <a:path w="23" h="29">
                    <a:moveTo>
                      <a:pt x="0" y="8"/>
                    </a:moveTo>
                    <a:lnTo>
                      <a:pt x="6" y="2"/>
                    </a:lnTo>
                    <a:lnTo>
                      <a:pt x="10" y="0"/>
                    </a:lnTo>
                    <a:lnTo>
                      <a:pt x="16" y="0"/>
                    </a:lnTo>
                    <a:lnTo>
                      <a:pt x="20" y="2"/>
                    </a:lnTo>
                    <a:lnTo>
                      <a:pt x="23" y="8"/>
                    </a:lnTo>
                    <a:lnTo>
                      <a:pt x="23" y="29"/>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00" name="Freeform 173">
                <a:extLst>
                  <a:ext uri="{FF2B5EF4-FFF2-40B4-BE49-F238E27FC236}">
                    <a16:creationId xmlns:a16="http://schemas.microsoft.com/office/drawing/2014/main" id="{13E5A4C7-6843-4294-8635-C448F317A339}"/>
                  </a:ext>
                </a:extLst>
              </p:cNvPr>
              <p:cNvSpPr>
                <a:spLocks/>
              </p:cNvSpPr>
              <p:nvPr/>
            </p:nvSpPr>
            <p:spPr bwMode="auto">
              <a:xfrm>
                <a:off x="1967" y="2745"/>
                <a:ext cx="18" cy="43"/>
              </a:xfrm>
              <a:custGeom>
                <a:avLst/>
                <a:gdLst/>
                <a:ahLst/>
                <a:cxnLst>
                  <a:cxn ang="0">
                    <a:pos x="18" y="0"/>
                  </a:cxn>
                  <a:cxn ang="0">
                    <a:pos x="18" y="33"/>
                  </a:cxn>
                  <a:cxn ang="0">
                    <a:pos x="16" y="39"/>
                  </a:cxn>
                  <a:cxn ang="0">
                    <a:pos x="14" y="41"/>
                  </a:cxn>
                  <a:cxn ang="0">
                    <a:pos x="10" y="43"/>
                  </a:cxn>
                  <a:cxn ang="0">
                    <a:pos x="4" y="43"/>
                  </a:cxn>
                  <a:cxn ang="0">
                    <a:pos x="0" y="41"/>
                  </a:cxn>
                </a:cxnLst>
                <a:rect l="0" t="0" r="r" b="b"/>
                <a:pathLst>
                  <a:path w="18" h="43">
                    <a:moveTo>
                      <a:pt x="18" y="0"/>
                    </a:moveTo>
                    <a:lnTo>
                      <a:pt x="18" y="33"/>
                    </a:lnTo>
                    <a:lnTo>
                      <a:pt x="16" y="39"/>
                    </a:lnTo>
                    <a:lnTo>
                      <a:pt x="14" y="41"/>
                    </a:lnTo>
                    <a:lnTo>
                      <a:pt x="10" y="43"/>
                    </a:lnTo>
                    <a:lnTo>
                      <a:pt x="4" y="43"/>
                    </a:lnTo>
                    <a:lnTo>
                      <a:pt x="0" y="41"/>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01" name="Freeform 174">
                <a:extLst>
                  <a:ext uri="{FF2B5EF4-FFF2-40B4-BE49-F238E27FC236}">
                    <a16:creationId xmlns:a16="http://schemas.microsoft.com/office/drawing/2014/main" id="{4286FAA4-4E04-4F79-9D22-E0B59EA4BC2F}"/>
                  </a:ext>
                </a:extLst>
              </p:cNvPr>
              <p:cNvSpPr>
                <a:spLocks/>
              </p:cNvSpPr>
              <p:nvPr/>
            </p:nvSpPr>
            <p:spPr bwMode="auto">
              <a:xfrm>
                <a:off x="1960" y="2745"/>
                <a:ext cx="25" cy="29"/>
              </a:xfrm>
              <a:custGeom>
                <a:avLst/>
                <a:gdLst/>
                <a:ahLst/>
                <a:cxnLst>
                  <a:cxn ang="0">
                    <a:pos x="25" y="6"/>
                  </a:cxn>
                  <a:cxn ang="0">
                    <a:pos x="21" y="2"/>
                  </a:cxn>
                  <a:cxn ang="0">
                    <a:pos x="17" y="0"/>
                  </a:cxn>
                  <a:cxn ang="0">
                    <a:pos x="11" y="0"/>
                  </a:cxn>
                  <a:cxn ang="0">
                    <a:pos x="7" y="2"/>
                  </a:cxn>
                  <a:cxn ang="0">
                    <a:pos x="2" y="6"/>
                  </a:cxn>
                  <a:cxn ang="0">
                    <a:pos x="0" y="12"/>
                  </a:cxn>
                  <a:cxn ang="0">
                    <a:pos x="0" y="17"/>
                  </a:cxn>
                  <a:cxn ang="0">
                    <a:pos x="2" y="23"/>
                  </a:cxn>
                  <a:cxn ang="0">
                    <a:pos x="7" y="27"/>
                  </a:cxn>
                  <a:cxn ang="0">
                    <a:pos x="11" y="29"/>
                  </a:cxn>
                  <a:cxn ang="0">
                    <a:pos x="17" y="29"/>
                  </a:cxn>
                  <a:cxn ang="0">
                    <a:pos x="21" y="27"/>
                  </a:cxn>
                  <a:cxn ang="0">
                    <a:pos x="25" y="23"/>
                  </a:cxn>
                </a:cxnLst>
                <a:rect l="0" t="0" r="r" b="b"/>
                <a:pathLst>
                  <a:path w="25" h="29">
                    <a:moveTo>
                      <a:pt x="25" y="6"/>
                    </a:moveTo>
                    <a:lnTo>
                      <a:pt x="21" y="2"/>
                    </a:lnTo>
                    <a:lnTo>
                      <a:pt x="17" y="0"/>
                    </a:lnTo>
                    <a:lnTo>
                      <a:pt x="11" y="0"/>
                    </a:lnTo>
                    <a:lnTo>
                      <a:pt x="7" y="2"/>
                    </a:lnTo>
                    <a:lnTo>
                      <a:pt x="2" y="6"/>
                    </a:lnTo>
                    <a:lnTo>
                      <a:pt x="0" y="12"/>
                    </a:lnTo>
                    <a:lnTo>
                      <a:pt x="0" y="17"/>
                    </a:lnTo>
                    <a:lnTo>
                      <a:pt x="2" y="23"/>
                    </a:lnTo>
                    <a:lnTo>
                      <a:pt x="7" y="27"/>
                    </a:lnTo>
                    <a:lnTo>
                      <a:pt x="11" y="29"/>
                    </a:lnTo>
                    <a:lnTo>
                      <a:pt x="17" y="29"/>
                    </a:lnTo>
                    <a:lnTo>
                      <a:pt x="21" y="27"/>
                    </a:lnTo>
                    <a:lnTo>
                      <a:pt x="25"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02" name="Line 175">
                <a:extLst>
                  <a:ext uri="{FF2B5EF4-FFF2-40B4-BE49-F238E27FC236}">
                    <a16:creationId xmlns:a16="http://schemas.microsoft.com/office/drawing/2014/main" id="{B23A52A9-B3A3-4D99-9AA1-E29207B6B610}"/>
                  </a:ext>
                </a:extLst>
              </p:cNvPr>
              <p:cNvSpPr>
                <a:spLocks noChangeShapeType="1"/>
              </p:cNvSpPr>
              <p:nvPr/>
            </p:nvSpPr>
            <p:spPr bwMode="auto">
              <a:xfrm flipV="1">
                <a:off x="2000" y="2731"/>
                <a:ext cx="1" cy="4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03" name="Line 176">
                <a:extLst>
                  <a:ext uri="{FF2B5EF4-FFF2-40B4-BE49-F238E27FC236}">
                    <a16:creationId xmlns:a16="http://schemas.microsoft.com/office/drawing/2014/main" id="{E3085946-2E1A-4A54-8769-4F4561D61909}"/>
                  </a:ext>
                </a:extLst>
              </p:cNvPr>
              <p:cNvSpPr>
                <a:spLocks noChangeShapeType="1"/>
              </p:cNvSpPr>
              <p:nvPr/>
            </p:nvSpPr>
            <p:spPr bwMode="auto">
              <a:xfrm flipH="1">
                <a:off x="2000" y="2745"/>
                <a:ext cx="21" cy="21"/>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04" name="Line 177">
                <a:extLst>
                  <a:ext uri="{FF2B5EF4-FFF2-40B4-BE49-F238E27FC236}">
                    <a16:creationId xmlns:a16="http://schemas.microsoft.com/office/drawing/2014/main" id="{5F832B60-1063-4CF5-8A49-F5BA736A0FBA}"/>
                  </a:ext>
                </a:extLst>
              </p:cNvPr>
              <p:cNvSpPr>
                <a:spLocks noChangeShapeType="1"/>
              </p:cNvSpPr>
              <p:nvPr/>
            </p:nvSpPr>
            <p:spPr bwMode="auto">
              <a:xfrm>
                <a:off x="2008" y="2757"/>
                <a:ext cx="15" cy="17"/>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05" name="Line 178">
                <a:extLst>
                  <a:ext uri="{FF2B5EF4-FFF2-40B4-BE49-F238E27FC236}">
                    <a16:creationId xmlns:a16="http://schemas.microsoft.com/office/drawing/2014/main" id="{168EAB28-23B8-4D61-99D1-AB47BF8394B3}"/>
                  </a:ext>
                </a:extLst>
              </p:cNvPr>
              <p:cNvSpPr>
                <a:spLocks noChangeShapeType="1"/>
              </p:cNvSpPr>
              <p:nvPr/>
            </p:nvSpPr>
            <p:spPr bwMode="auto">
              <a:xfrm>
                <a:off x="2061" y="2745"/>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06" name="Freeform 179">
                <a:extLst>
                  <a:ext uri="{FF2B5EF4-FFF2-40B4-BE49-F238E27FC236}">
                    <a16:creationId xmlns:a16="http://schemas.microsoft.com/office/drawing/2014/main" id="{686D4C21-AD90-4F86-B07D-70C29A14D91C}"/>
                  </a:ext>
                </a:extLst>
              </p:cNvPr>
              <p:cNvSpPr>
                <a:spLocks/>
              </p:cNvSpPr>
              <p:nvPr/>
            </p:nvSpPr>
            <p:spPr bwMode="auto">
              <a:xfrm>
                <a:off x="2036" y="2745"/>
                <a:ext cx="25" cy="29"/>
              </a:xfrm>
              <a:custGeom>
                <a:avLst/>
                <a:gdLst/>
                <a:ahLst/>
                <a:cxnLst>
                  <a:cxn ang="0">
                    <a:pos x="25" y="6"/>
                  </a:cxn>
                  <a:cxn ang="0">
                    <a:pos x="21" y="2"/>
                  </a:cxn>
                  <a:cxn ang="0">
                    <a:pos x="16" y="0"/>
                  </a:cxn>
                  <a:cxn ang="0">
                    <a:pos x="10" y="0"/>
                  </a:cxn>
                  <a:cxn ang="0">
                    <a:pos x="6" y="2"/>
                  </a:cxn>
                  <a:cxn ang="0">
                    <a:pos x="2" y="6"/>
                  </a:cxn>
                  <a:cxn ang="0">
                    <a:pos x="0" y="12"/>
                  </a:cxn>
                  <a:cxn ang="0">
                    <a:pos x="0" y="17"/>
                  </a:cxn>
                  <a:cxn ang="0">
                    <a:pos x="2" y="23"/>
                  </a:cxn>
                  <a:cxn ang="0">
                    <a:pos x="6" y="27"/>
                  </a:cxn>
                  <a:cxn ang="0">
                    <a:pos x="10" y="29"/>
                  </a:cxn>
                  <a:cxn ang="0">
                    <a:pos x="16" y="29"/>
                  </a:cxn>
                  <a:cxn ang="0">
                    <a:pos x="21" y="27"/>
                  </a:cxn>
                  <a:cxn ang="0">
                    <a:pos x="25" y="23"/>
                  </a:cxn>
                </a:cxnLst>
                <a:rect l="0" t="0" r="r" b="b"/>
                <a:pathLst>
                  <a:path w="25" h="29">
                    <a:moveTo>
                      <a:pt x="25" y="6"/>
                    </a:moveTo>
                    <a:lnTo>
                      <a:pt x="21" y="2"/>
                    </a:lnTo>
                    <a:lnTo>
                      <a:pt x="16" y="0"/>
                    </a:lnTo>
                    <a:lnTo>
                      <a:pt x="10" y="0"/>
                    </a:lnTo>
                    <a:lnTo>
                      <a:pt x="6" y="2"/>
                    </a:lnTo>
                    <a:lnTo>
                      <a:pt x="2" y="6"/>
                    </a:lnTo>
                    <a:lnTo>
                      <a:pt x="0" y="12"/>
                    </a:lnTo>
                    <a:lnTo>
                      <a:pt x="0" y="17"/>
                    </a:lnTo>
                    <a:lnTo>
                      <a:pt x="2" y="23"/>
                    </a:lnTo>
                    <a:lnTo>
                      <a:pt x="6" y="27"/>
                    </a:lnTo>
                    <a:lnTo>
                      <a:pt x="10" y="29"/>
                    </a:lnTo>
                    <a:lnTo>
                      <a:pt x="16" y="29"/>
                    </a:lnTo>
                    <a:lnTo>
                      <a:pt x="21" y="27"/>
                    </a:lnTo>
                    <a:lnTo>
                      <a:pt x="25"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07" name="Freeform 180">
                <a:extLst>
                  <a:ext uri="{FF2B5EF4-FFF2-40B4-BE49-F238E27FC236}">
                    <a16:creationId xmlns:a16="http://schemas.microsoft.com/office/drawing/2014/main" id="{D41F5718-7C53-486D-8A3D-2BFDD4529E15}"/>
                  </a:ext>
                </a:extLst>
              </p:cNvPr>
              <p:cNvSpPr>
                <a:spLocks/>
              </p:cNvSpPr>
              <p:nvPr/>
            </p:nvSpPr>
            <p:spPr bwMode="auto">
              <a:xfrm>
                <a:off x="2084" y="2731"/>
                <a:ext cx="4" cy="4"/>
              </a:xfrm>
              <a:custGeom>
                <a:avLst/>
                <a:gdLst/>
                <a:ahLst/>
                <a:cxnLst>
                  <a:cxn ang="0">
                    <a:pos x="0" y="1"/>
                  </a:cxn>
                  <a:cxn ang="0">
                    <a:pos x="2" y="4"/>
                  </a:cxn>
                  <a:cxn ang="0">
                    <a:pos x="4" y="1"/>
                  </a:cxn>
                  <a:cxn ang="0">
                    <a:pos x="2" y="0"/>
                  </a:cxn>
                  <a:cxn ang="0">
                    <a:pos x="0" y="1"/>
                  </a:cxn>
                </a:cxnLst>
                <a:rect l="0" t="0" r="r" b="b"/>
                <a:pathLst>
                  <a:path w="4" h="4">
                    <a:moveTo>
                      <a:pt x="0" y="1"/>
                    </a:moveTo>
                    <a:lnTo>
                      <a:pt x="2" y="4"/>
                    </a:lnTo>
                    <a:lnTo>
                      <a:pt x="4" y="1"/>
                    </a:lnTo>
                    <a:lnTo>
                      <a:pt x="2" y="0"/>
                    </a:lnTo>
                    <a:lnTo>
                      <a:pt x="0" y="1"/>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08" name="Freeform 181">
                <a:extLst>
                  <a:ext uri="{FF2B5EF4-FFF2-40B4-BE49-F238E27FC236}">
                    <a16:creationId xmlns:a16="http://schemas.microsoft.com/office/drawing/2014/main" id="{FC8313E5-FD3A-4701-998E-9879F728AD86}"/>
                  </a:ext>
                </a:extLst>
              </p:cNvPr>
              <p:cNvSpPr>
                <a:spLocks/>
              </p:cNvSpPr>
              <p:nvPr/>
            </p:nvSpPr>
            <p:spPr bwMode="auto">
              <a:xfrm>
                <a:off x="2075" y="2745"/>
                <a:ext cx="11" cy="43"/>
              </a:xfrm>
              <a:custGeom>
                <a:avLst/>
                <a:gdLst/>
                <a:ahLst/>
                <a:cxnLst>
                  <a:cxn ang="0">
                    <a:pos x="11" y="0"/>
                  </a:cxn>
                  <a:cxn ang="0">
                    <a:pos x="11" y="35"/>
                  </a:cxn>
                  <a:cxn ang="0">
                    <a:pos x="9" y="41"/>
                  </a:cxn>
                  <a:cxn ang="0">
                    <a:pos x="5" y="43"/>
                  </a:cxn>
                  <a:cxn ang="0">
                    <a:pos x="0" y="43"/>
                  </a:cxn>
                </a:cxnLst>
                <a:rect l="0" t="0" r="r" b="b"/>
                <a:pathLst>
                  <a:path w="11" h="43">
                    <a:moveTo>
                      <a:pt x="11" y="0"/>
                    </a:moveTo>
                    <a:lnTo>
                      <a:pt x="11" y="35"/>
                    </a:lnTo>
                    <a:lnTo>
                      <a:pt x="9" y="41"/>
                    </a:lnTo>
                    <a:lnTo>
                      <a:pt x="5" y="43"/>
                    </a:lnTo>
                    <a:lnTo>
                      <a:pt x="0" y="4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09" name="Line 182">
                <a:extLst>
                  <a:ext uri="{FF2B5EF4-FFF2-40B4-BE49-F238E27FC236}">
                    <a16:creationId xmlns:a16="http://schemas.microsoft.com/office/drawing/2014/main" id="{FDDFFEA9-81D2-45D9-A395-349646728373}"/>
                  </a:ext>
                </a:extLst>
              </p:cNvPr>
              <p:cNvSpPr>
                <a:spLocks noChangeShapeType="1"/>
              </p:cNvSpPr>
              <p:nvPr/>
            </p:nvSpPr>
            <p:spPr bwMode="auto">
              <a:xfrm>
                <a:off x="2122" y="2745"/>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10" name="Freeform 183">
                <a:extLst>
                  <a:ext uri="{FF2B5EF4-FFF2-40B4-BE49-F238E27FC236}">
                    <a16:creationId xmlns:a16="http://schemas.microsoft.com/office/drawing/2014/main" id="{4EDE6CE1-C1CF-4B6B-87FB-A70F5976B42B}"/>
                  </a:ext>
                </a:extLst>
              </p:cNvPr>
              <p:cNvSpPr>
                <a:spLocks/>
              </p:cNvSpPr>
              <p:nvPr/>
            </p:nvSpPr>
            <p:spPr bwMode="auto">
              <a:xfrm>
                <a:off x="2097" y="2745"/>
                <a:ext cx="25" cy="29"/>
              </a:xfrm>
              <a:custGeom>
                <a:avLst/>
                <a:gdLst/>
                <a:ahLst/>
                <a:cxnLst>
                  <a:cxn ang="0">
                    <a:pos x="25" y="6"/>
                  </a:cxn>
                  <a:cxn ang="0">
                    <a:pos x="21" y="2"/>
                  </a:cxn>
                  <a:cxn ang="0">
                    <a:pos x="16" y="0"/>
                  </a:cxn>
                  <a:cxn ang="0">
                    <a:pos x="10" y="0"/>
                  </a:cxn>
                  <a:cxn ang="0">
                    <a:pos x="6" y="2"/>
                  </a:cxn>
                  <a:cxn ang="0">
                    <a:pos x="2" y="6"/>
                  </a:cxn>
                  <a:cxn ang="0">
                    <a:pos x="0" y="12"/>
                  </a:cxn>
                  <a:cxn ang="0">
                    <a:pos x="0" y="17"/>
                  </a:cxn>
                  <a:cxn ang="0">
                    <a:pos x="2" y="23"/>
                  </a:cxn>
                  <a:cxn ang="0">
                    <a:pos x="6" y="27"/>
                  </a:cxn>
                  <a:cxn ang="0">
                    <a:pos x="10" y="29"/>
                  </a:cxn>
                  <a:cxn ang="0">
                    <a:pos x="16" y="29"/>
                  </a:cxn>
                  <a:cxn ang="0">
                    <a:pos x="21" y="27"/>
                  </a:cxn>
                  <a:cxn ang="0">
                    <a:pos x="25" y="23"/>
                  </a:cxn>
                </a:cxnLst>
                <a:rect l="0" t="0" r="r" b="b"/>
                <a:pathLst>
                  <a:path w="25" h="29">
                    <a:moveTo>
                      <a:pt x="25" y="6"/>
                    </a:moveTo>
                    <a:lnTo>
                      <a:pt x="21" y="2"/>
                    </a:lnTo>
                    <a:lnTo>
                      <a:pt x="16" y="0"/>
                    </a:lnTo>
                    <a:lnTo>
                      <a:pt x="10" y="0"/>
                    </a:lnTo>
                    <a:lnTo>
                      <a:pt x="6" y="2"/>
                    </a:lnTo>
                    <a:lnTo>
                      <a:pt x="2" y="6"/>
                    </a:lnTo>
                    <a:lnTo>
                      <a:pt x="0" y="12"/>
                    </a:lnTo>
                    <a:lnTo>
                      <a:pt x="0" y="17"/>
                    </a:lnTo>
                    <a:lnTo>
                      <a:pt x="2" y="23"/>
                    </a:lnTo>
                    <a:lnTo>
                      <a:pt x="6" y="27"/>
                    </a:lnTo>
                    <a:lnTo>
                      <a:pt x="10" y="29"/>
                    </a:lnTo>
                    <a:lnTo>
                      <a:pt x="16" y="29"/>
                    </a:lnTo>
                    <a:lnTo>
                      <a:pt x="21" y="27"/>
                    </a:lnTo>
                    <a:lnTo>
                      <a:pt x="25"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11" name="Freeform 184">
                <a:extLst>
                  <a:ext uri="{FF2B5EF4-FFF2-40B4-BE49-F238E27FC236}">
                    <a16:creationId xmlns:a16="http://schemas.microsoft.com/office/drawing/2014/main" id="{300B7124-5E8C-49B1-8DA7-FE1B10166A6B}"/>
                  </a:ext>
                </a:extLst>
              </p:cNvPr>
              <p:cNvSpPr>
                <a:spLocks/>
              </p:cNvSpPr>
              <p:nvPr/>
            </p:nvSpPr>
            <p:spPr bwMode="auto">
              <a:xfrm>
                <a:off x="2145" y="2731"/>
                <a:ext cx="4" cy="4"/>
              </a:xfrm>
              <a:custGeom>
                <a:avLst/>
                <a:gdLst/>
                <a:ahLst/>
                <a:cxnLst>
                  <a:cxn ang="0">
                    <a:pos x="0" y="1"/>
                  </a:cxn>
                  <a:cxn ang="0">
                    <a:pos x="2" y="4"/>
                  </a:cxn>
                  <a:cxn ang="0">
                    <a:pos x="4" y="1"/>
                  </a:cxn>
                  <a:cxn ang="0">
                    <a:pos x="2" y="0"/>
                  </a:cxn>
                  <a:cxn ang="0">
                    <a:pos x="0" y="1"/>
                  </a:cxn>
                </a:cxnLst>
                <a:rect l="0" t="0" r="r" b="b"/>
                <a:pathLst>
                  <a:path w="4" h="4">
                    <a:moveTo>
                      <a:pt x="0" y="1"/>
                    </a:moveTo>
                    <a:lnTo>
                      <a:pt x="2" y="4"/>
                    </a:lnTo>
                    <a:lnTo>
                      <a:pt x="4" y="1"/>
                    </a:lnTo>
                    <a:lnTo>
                      <a:pt x="2" y="0"/>
                    </a:lnTo>
                    <a:lnTo>
                      <a:pt x="0" y="1"/>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12" name="Freeform 185">
                <a:extLst>
                  <a:ext uri="{FF2B5EF4-FFF2-40B4-BE49-F238E27FC236}">
                    <a16:creationId xmlns:a16="http://schemas.microsoft.com/office/drawing/2014/main" id="{F5E1457C-0EDC-4FC0-815B-F3411E891197}"/>
                  </a:ext>
                </a:extLst>
              </p:cNvPr>
              <p:cNvSpPr>
                <a:spLocks/>
              </p:cNvSpPr>
              <p:nvPr/>
            </p:nvSpPr>
            <p:spPr bwMode="auto">
              <a:xfrm>
                <a:off x="2136" y="2745"/>
                <a:ext cx="11" cy="43"/>
              </a:xfrm>
              <a:custGeom>
                <a:avLst/>
                <a:gdLst/>
                <a:ahLst/>
                <a:cxnLst>
                  <a:cxn ang="0">
                    <a:pos x="11" y="0"/>
                  </a:cxn>
                  <a:cxn ang="0">
                    <a:pos x="11" y="35"/>
                  </a:cxn>
                  <a:cxn ang="0">
                    <a:pos x="9" y="41"/>
                  </a:cxn>
                  <a:cxn ang="0">
                    <a:pos x="5" y="43"/>
                  </a:cxn>
                  <a:cxn ang="0">
                    <a:pos x="0" y="43"/>
                  </a:cxn>
                </a:cxnLst>
                <a:rect l="0" t="0" r="r" b="b"/>
                <a:pathLst>
                  <a:path w="11" h="43">
                    <a:moveTo>
                      <a:pt x="11" y="0"/>
                    </a:moveTo>
                    <a:lnTo>
                      <a:pt x="11" y="35"/>
                    </a:lnTo>
                    <a:lnTo>
                      <a:pt x="9" y="41"/>
                    </a:lnTo>
                    <a:lnTo>
                      <a:pt x="5" y="43"/>
                    </a:lnTo>
                    <a:lnTo>
                      <a:pt x="0" y="4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13" name="Line 186">
                <a:extLst>
                  <a:ext uri="{FF2B5EF4-FFF2-40B4-BE49-F238E27FC236}">
                    <a16:creationId xmlns:a16="http://schemas.microsoft.com/office/drawing/2014/main" id="{01329A5D-19F6-4CC4-B866-E295DFCEE6BD}"/>
                  </a:ext>
                </a:extLst>
              </p:cNvPr>
              <p:cNvSpPr>
                <a:spLocks noChangeShapeType="1"/>
              </p:cNvSpPr>
              <p:nvPr/>
            </p:nvSpPr>
            <p:spPr bwMode="auto">
              <a:xfrm>
                <a:off x="2182" y="2745"/>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14" name="Freeform 187">
                <a:extLst>
                  <a:ext uri="{FF2B5EF4-FFF2-40B4-BE49-F238E27FC236}">
                    <a16:creationId xmlns:a16="http://schemas.microsoft.com/office/drawing/2014/main" id="{CA9B4962-B9FA-493B-963B-8397B7B2B42A}"/>
                  </a:ext>
                </a:extLst>
              </p:cNvPr>
              <p:cNvSpPr>
                <a:spLocks/>
              </p:cNvSpPr>
              <p:nvPr/>
            </p:nvSpPr>
            <p:spPr bwMode="auto">
              <a:xfrm>
                <a:off x="2158" y="2745"/>
                <a:ext cx="24" cy="29"/>
              </a:xfrm>
              <a:custGeom>
                <a:avLst/>
                <a:gdLst/>
                <a:ahLst/>
                <a:cxnLst>
                  <a:cxn ang="0">
                    <a:pos x="24" y="6"/>
                  </a:cxn>
                  <a:cxn ang="0">
                    <a:pos x="20" y="2"/>
                  </a:cxn>
                  <a:cxn ang="0">
                    <a:pos x="16" y="0"/>
                  </a:cxn>
                  <a:cxn ang="0">
                    <a:pos x="10" y="0"/>
                  </a:cxn>
                  <a:cxn ang="0">
                    <a:pos x="6" y="2"/>
                  </a:cxn>
                  <a:cxn ang="0">
                    <a:pos x="1" y="6"/>
                  </a:cxn>
                  <a:cxn ang="0">
                    <a:pos x="0" y="12"/>
                  </a:cxn>
                  <a:cxn ang="0">
                    <a:pos x="0" y="17"/>
                  </a:cxn>
                  <a:cxn ang="0">
                    <a:pos x="1" y="23"/>
                  </a:cxn>
                  <a:cxn ang="0">
                    <a:pos x="6" y="27"/>
                  </a:cxn>
                  <a:cxn ang="0">
                    <a:pos x="10" y="29"/>
                  </a:cxn>
                  <a:cxn ang="0">
                    <a:pos x="16" y="29"/>
                  </a:cxn>
                  <a:cxn ang="0">
                    <a:pos x="20" y="27"/>
                  </a:cxn>
                  <a:cxn ang="0">
                    <a:pos x="24" y="23"/>
                  </a:cxn>
                </a:cxnLst>
                <a:rect l="0" t="0" r="r" b="b"/>
                <a:pathLst>
                  <a:path w="24" h="29">
                    <a:moveTo>
                      <a:pt x="24" y="6"/>
                    </a:moveTo>
                    <a:lnTo>
                      <a:pt x="20" y="2"/>
                    </a:lnTo>
                    <a:lnTo>
                      <a:pt x="16" y="0"/>
                    </a:lnTo>
                    <a:lnTo>
                      <a:pt x="10" y="0"/>
                    </a:lnTo>
                    <a:lnTo>
                      <a:pt x="6" y="2"/>
                    </a:lnTo>
                    <a:lnTo>
                      <a:pt x="1" y="6"/>
                    </a:lnTo>
                    <a:lnTo>
                      <a:pt x="0" y="12"/>
                    </a:lnTo>
                    <a:lnTo>
                      <a:pt x="0" y="17"/>
                    </a:lnTo>
                    <a:lnTo>
                      <a:pt x="1" y="23"/>
                    </a:lnTo>
                    <a:lnTo>
                      <a:pt x="6" y="27"/>
                    </a:lnTo>
                    <a:lnTo>
                      <a:pt x="10" y="29"/>
                    </a:lnTo>
                    <a:lnTo>
                      <a:pt x="16" y="29"/>
                    </a:lnTo>
                    <a:lnTo>
                      <a:pt x="20" y="27"/>
                    </a:lnTo>
                    <a:lnTo>
                      <a:pt x="24"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15" name="Line 188">
                <a:extLst>
                  <a:ext uri="{FF2B5EF4-FFF2-40B4-BE49-F238E27FC236}">
                    <a16:creationId xmlns:a16="http://schemas.microsoft.com/office/drawing/2014/main" id="{725EDC8B-1F43-4433-95E4-F63D4542C73F}"/>
                  </a:ext>
                </a:extLst>
              </p:cNvPr>
              <p:cNvSpPr>
                <a:spLocks noChangeShapeType="1"/>
              </p:cNvSpPr>
              <p:nvPr/>
            </p:nvSpPr>
            <p:spPr bwMode="auto">
              <a:xfrm flipV="1">
                <a:off x="2197" y="2745"/>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16" name="Freeform 189">
                <a:extLst>
                  <a:ext uri="{FF2B5EF4-FFF2-40B4-BE49-F238E27FC236}">
                    <a16:creationId xmlns:a16="http://schemas.microsoft.com/office/drawing/2014/main" id="{6F62494A-E9BA-4B2F-B1FB-4A2AD39EEDF7}"/>
                  </a:ext>
                </a:extLst>
              </p:cNvPr>
              <p:cNvSpPr>
                <a:spLocks/>
              </p:cNvSpPr>
              <p:nvPr/>
            </p:nvSpPr>
            <p:spPr bwMode="auto">
              <a:xfrm>
                <a:off x="2197" y="2745"/>
                <a:ext cx="17" cy="12"/>
              </a:xfrm>
              <a:custGeom>
                <a:avLst/>
                <a:gdLst/>
                <a:ahLst/>
                <a:cxnLst>
                  <a:cxn ang="0">
                    <a:pos x="0" y="12"/>
                  </a:cxn>
                  <a:cxn ang="0">
                    <a:pos x="2" y="6"/>
                  </a:cxn>
                  <a:cxn ang="0">
                    <a:pos x="7" y="2"/>
                  </a:cxn>
                  <a:cxn ang="0">
                    <a:pos x="11" y="0"/>
                  </a:cxn>
                  <a:cxn ang="0">
                    <a:pos x="17" y="0"/>
                  </a:cxn>
                </a:cxnLst>
                <a:rect l="0" t="0" r="r" b="b"/>
                <a:pathLst>
                  <a:path w="17" h="12">
                    <a:moveTo>
                      <a:pt x="0" y="12"/>
                    </a:moveTo>
                    <a:lnTo>
                      <a:pt x="2" y="6"/>
                    </a:lnTo>
                    <a:lnTo>
                      <a:pt x="7" y="2"/>
                    </a:lnTo>
                    <a:lnTo>
                      <a:pt x="11" y="0"/>
                    </a:lnTo>
                    <a:lnTo>
                      <a:pt x="17"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17" name="Freeform 190">
                <a:extLst>
                  <a:ext uri="{FF2B5EF4-FFF2-40B4-BE49-F238E27FC236}">
                    <a16:creationId xmlns:a16="http://schemas.microsoft.com/office/drawing/2014/main" id="{E5266CEF-354D-4DB3-8E30-67699450FCBC}"/>
                  </a:ext>
                </a:extLst>
              </p:cNvPr>
              <p:cNvSpPr>
                <a:spLocks/>
              </p:cNvSpPr>
              <p:nvPr/>
            </p:nvSpPr>
            <p:spPr bwMode="auto">
              <a:xfrm>
                <a:off x="2131" y="1687"/>
                <a:ext cx="34" cy="50"/>
              </a:xfrm>
              <a:custGeom>
                <a:avLst/>
                <a:gdLst/>
                <a:ahLst/>
                <a:cxnLst>
                  <a:cxn ang="0">
                    <a:pos x="0" y="50"/>
                  </a:cxn>
                  <a:cxn ang="0">
                    <a:pos x="0" y="0"/>
                  </a:cxn>
                  <a:cxn ang="0">
                    <a:pos x="22" y="0"/>
                  </a:cxn>
                  <a:cxn ang="0">
                    <a:pos x="29" y="3"/>
                  </a:cxn>
                  <a:cxn ang="0">
                    <a:pos x="31" y="5"/>
                  </a:cxn>
                  <a:cxn ang="0">
                    <a:pos x="34" y="10"/>
                  </a:cxn>
                  <a:cxn ang="0">
                    <a:pos x="34" y="17"/>
                  </a:cxn>
                  <a:cxn ang="0">
                    <a:pos x="31" y="21"/>
                  </a:cxn>
                  <a:cxn ang="0">
                    <a:pos x="29" y="24"/>
                  </a:cxn>
                  <a:cxn ang="0">
                    <a:pos x="22" y="26"/>
                  </a:cxn>
                  <a:cxn ang="0">
                    <a:pos x="0" y="26"/>
                  </a:cxn>
                </a:cxnLst>
                <a:rect l="0" t="0" r="r" b="b"/>
                <a:pathLst>
                  <a:path w="34" h="50">
                    <a:moveTo>
                      <a:pt x="0" y="50"/>
                    </a:moveTo>
                    <a:lnTo>
                      <a:pt x="0" y="0"/>
                    </a:lnTo>
                    <a:lnTo>
                      <a:pt x="22" y="0"/>
                    </a:lnTo>
                    <a:lnTo>
                      <a:pt x="29" y="3"/>
                    </a:lnTo>
                    <a:lnTo>
                      <a:pt x="31" y="5"/>
                    </a:lnTo>
                    <a:lnTo>
                      <a:pt x="34" y="10"/>
                    </a:lnTo>
                    <a:lnTo>
                      <a:pt x="34" y="17"/>
                    </a:lnTo>
                    <a:lnTo>
                      <a:pt x="31" y="21"/>
                    </a:lnTo>
                    <a:lnTo>
                      <a:pt x="29" y="24"/>
                    </a:lnTo>
                    <a:lnTo>
                      <a:pt x="22" y="26"/>
                    </a:lnTo>
                    <a:lnTo>
                      <a:pt x="0" y="26"/>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18" name="Freeform 191">
                <a:extLst>
                  <a:ext uri="{FF2B5EF4-FFF2-40B4-BE49-F238E27FC236}">
                    <a16:creationId xmlns:a16="http://schemas.microsoft.com/office/drawing/2014/main" id="{C659BFBA-3447-4332-8725-DD6C4AEF9C6C}"/>
                  </a:ext>
                </a:extLst>
              </p:cNvPr>
              <p:cNvSpPr>
                <a:spLocks/>
              </p:cNvSpPr>
              <p:nvPr/>
            </p:nvSpPr>
            <p:spPr bwMode="auto">
              <a:xfrm>
                <a:off x="2182" y="1687"/>
                <a:ext cx="38" cy="50"/>
              </a:xfrm>
              <a:custGeom>
                <a:avLst/>
                <a:gdLst/>
                <a:ahLst/>
                <a:cxnLst>
                  <a:cxn ang="0">
                    <a:pos x="0" y="50"/>
                  </a:cxn>
                  <a:cxn ang="0">
                    <a:pos x="19" y="0"/>
                  </a:cxn>
                  <a:cxn ang="0">
                    <a:pos x="38" y="50"/>
                  </a:cxn>
                </a:cxnLst>
                <a:rect l="0" t="0" r="r" b="b"/>
                <a:pathLst>
                  <a:path w="38" h="50">
                    <a:moveTo>
                      <a:pt x="0" y="50"/>
                    </a:moveTo>
                    <a:lnTo>
                      <a:pt x="19" y="0"/>
                    </a:lnTo>
                    <a:lnTo>
                      <a:pt x="38" y="5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19" name="Line 192">
                <a:extLst>
                  <a:ext uri="{FF2B5EF4-FFF2-40B4-BE49-F238E27FC236}">
                    <a16:creationId xmlns:a16="http://schemas.microsoft.com/office/drawing/2014/main" id="{730318BB-1040-4FF7-8B74-E53319804242}"/>
                  </a:ext>
                </a:extLst>
              </p:cNvPr>
              <p:cNvSpPr>
                <a:spLocks noChangeShapeType="1"/>
              </p:cNvSpPr>
              <p:nvPr/>
            </p:nvSpPr>
            <p:spPr bwMode="auto">
              <a:xfrm>
                <a:off x="2189" y="1720"/>
                <a:ext cx="24" cy="1"/>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20" name="Freeform 193">
                <a:extLst>
                  <a:ext uri="{FF2B5EF4-FFF2-40B4-BE49-F238E27FC236}">
                    <a16:creationId xmlns:a16="http://schemas.microsoft.com/office/drawing/2014/main" id="{3F822647-7433-40A9-80C1-5456F0AEE5D9}"/>
                  </a:ext>
                </a:extLst>
              </p:cNvPr>
              <p:cNvSpPr>
                <a:spLocks/>
              </p:cNvSpPr>
              <p:nvPr/>
            </p:nvSpPr>
            <p:spPr bwMode="auto">
              <a:xfrm>
                <a:off x="2234" y="1687"/>
                <a:ext cx="34" cy="50"/>
              </a:xfrm>
              <a:custGeom>
                <a:avLst/>
                <a:gdLst/>
                <a:ahLst/>
                <a:cxnLst>
                  <a:cxn ang="0">
                    <a:pos x="34" y="7"/>
                  </a:cxn>
                  <a:cxn ang="0">
                    <a:pos x="29" y="3"/>
                  </a:cxn>
                  <a:cxn ang="0">
                    <a:pos x="22" y="0"/>
                  </a:cxn>
                  <a:cxn ang="0">
                    <a:pos x="12" y="0"/>
                  </a:cxn>
                  <a:cxn ang="0">
                    <a:pos x="5" y="3"/>
                  </a:cxn>
                  <a:cxn ang="0">
                    <a:pos x="0" y="7"/>
                  </a:cxn>
                  <a:cxn ang="0">
                    <a:pos x="0" y="12"/>
                  </a:cxn>
                  <a:cxn ang="0">
                    <a:pos x="3" y="17"/>
                  </a:cxn>
                  <a:cxn ang="0">
                    <a:pos x="5" y="19"/>
                  </a:cxn>
                  <a:cxn ang="0">
                    <a:pos x="10" y="21"/>
                  </a:cxn>
                  <a:cxn ang="0">
                    <a:pos x="24" y="26"/>
                  </a:cxn>
                  <a:cxn ang="0">
                    <a:pos x="29" y="28"/>
                  </a:cxn>
                  <a:cxn ang="0">
                    <a:pos x="31" y="31"/>
                  </a:cxn>
                  <a:cxn ang="0">
                    <a:pos x="34" y="35"/>
                  </a:cxn>
                  <a:cxn ang="0">
                    <a:pos x="34" y="43"/>
                  </a:cxn>
                  <a:cxn ang="0">
                    <a:pos x="29" y="47"/>
                  </a:cxn>
                  <a:cxn ang="0">
                    <a:pos x="22" y="50"/>
                  </a:cxn>
                  <a:cxn ang="0">
                    <a:pos x="12" y="50"/>
                  </a:cxn>
                  <a:cxn ang="0">
                    <a:pos x="5" y="47"/>
                  </a:cxn>
                  <a:cxn ang="0">
                    <a:pos x="0" y="43"/>
                  </a:cxn>
                </a:cxnLst>
                <a:rect l="0" t="0" r="r" b="b"/>
                <a:pathLst>
                  <a:path w="34" h="50">
                    <a:moveTo>
                      <a:pt x="34" y="7"/>
                    </a:moveTo>
                    <a:lnTo>
                      <a:pt x="29" y="3"/>
                    </a:lnTo>
                    <a:lnTo>
                      <a:pt x="22" y="0"/>
                    </a:lnTo>
                    <a:lnTo>
                      <a:pt x="12" y="0"/>
                    </a:lnTo>
                    <a:lnTo>
                      <a:pt x="5" y="3"/>
                    </a:lnTo>
                    <a:lnTo>
                      <a:pt x="0" y="7"/>
                    </a:lnTo>
                    <a:lnTo>
                      <a:pt x="0" y="12"/>
                    </a:lnTo>
                    <a:lnTo>
                      <a:pt x="3" y="17"/>
                    </a:lnTo>
                    <a:lnTo>
                      <a:pt x="5" y="19"/>
                    </a:lnTo>
                    <a:lnTo>
                      <a:pt x="10" y="21"/>
                    </a:lnTo>
                    <a:lnTo>
                      <a:pt x="24" y="26"/>
                    </a:lnTo>
                    <a:lnTo>
                      <a:pt x="29" y="28"/>
                    </a:lnTo>
                    <a:lnTo>
                      <a:pt x="31" y="31"/>
                    </a:lnTo>
                    <a:lnTo>
                      <a:pt x="34" y="35"/>
                    </a:lnTo>
                    <a:lnTo>
                      <a:pt x="34" y="43"/>
                    </a:lnTo>
                    <a:lnTo>
                      <a:pt x="29" y="47"/>
                    </a:lnTo>
                    <a:lnTo>
                      <a:pt x="22" y="50"/>
                    </a:lnTo>
                    <a:lnTo>
                      <a:pt x="12" y="50"/>
                    </a:lnTo>
                    <a:lnTo>
                      <a:pt x="5" y="47"/>
                    </a:lnTo>
                    <a:lnTo>
                      <a:pt x="0" y="4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21" name="Freeform 194">
                <a:extLst>
                  <a:ext uri="{FF2B5EF4-FFF2-40B4-BE49-F238E27FC236}">
                    <a16:creationId xmlns:a16="http://schemas.microsoft.com/office/drawing/2014/main" id="{62B90D5A-64BD-4510-ADC4-342AA1C64914}"/>
                  </a:ext>
                </a:extLst>
              </p:cNvPr>
              <p:cNvSpPr>
                <a:spLocks/>
              </p:cNvSpPr>
              <p:nvPr/>
            </p:nvSpPr>
            <p:spPr bwMode="auto">
              <a:xfrm>
                <a:off x="2282" y="1687"/>
                <a:ext cx="34" cy="50"/>
              </a:xfrm>
              <a:custGeom>
                <a:avLst/>
                <a:gdLst/>
                <a:ahLst/>
                <a:cxnLst>
                  <a:cxn ang="0">
                    <a:pos x="0" y="0"/>
                  </a:cxn>
                  <a:cxn ang="0">
                    <a:pos x="0" y="35"/>
                  </a:cxn>
                  <a:cxn ang="0">
                    <a:pos x="2" y="43"/>
                  </a:cxn>
                  <a:cxn ang="0">
                    <a:pos x="7" y="47"/>
                  </a:cxn>
                  <a:cxn ang="0">
                    <a:pos x="14" y="50"/>
                  </a:cxn>
                  <a:cxn ang="0">
                    <a:pos x="19" y="50"/>
                  </a:cxn>
                  <a:cxn ang="0">
                    <a:pos x="26" y="47"/>
                  </a:cxn>
                  <a:cxn ang="0">
                    <a:pos x="31" y="43"/>
                  </a:cxn>
                  <a:cxn ang="0">
                    <a:pos x="34" y="35"/>
                  </a:cxn>
                  <a:cxn ang="0">
                    <a:pos x="34" y="0"/>
                  </a:cxn>
                </a:cxnLst>
                <a:rect l="0" t="0" r="r" b="b"/>
                <a:pathLst>
                  <a:path w="34" h="50">
                    <a:moveTo>
                      <a:pt x="0" y="0"/>
                    </a:moveTo>
                    <a:lnTo>
                      <a:pt x="0" y="35"/>
                    </a:lnTo>
                    <a:lnTo>
                      <a:pt x="2" y="43"/>
                    </a:lnTo>
                    <a:lnTo>
                      <a:pt x="7" y="47"/>
                    </a:lnTo>
                    <a:lnTo>
                      <a:pt x="14" y="50"/>
                    </a:lnTo>
                    <a:lnTo>
                      <a:pt x="19" y="50"/>
                    </a:lnTo>
                    <a:lnTo>
                      <a:pt x="26" y="47"/>
                    </a:lnTo>
                    <a:lnTo>
                      <a:pt x="31" y="43"/>
                    </a:lnTo>
                    <a:lnTo>
                      <a:pt x="34" y="35"/>
                    </a:lnTo>
                    <a:lnTo>
                      <a:pt x="34"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22" name="Freeform 195">
                <a:extLst>
                  <a:ext uri="{FF2B5EF4-FFF2-40B4-BE49-F238E27FC236}">
                    <a16:creationId xmlns:a16="http://schemas.microsoft.com/office/drawing/2014/main" id="{BDBD4DCC-D70D-41F5-9B8E-982D4C2EA060}"/>
                  </a:ext>
                </a:extLst>
              </p:cNvPr>
              <p:cNvSpPr>
                <a:spLocks/>
              </p:cNvSpPr>
              <p:nvPr/>
            </p:nvSpPr>
            <p:spPr bwMode="auto">
              <a:xfrm>
                <a:off x="2335" y="1687"/>
                <a:ext cx="33" cy="50"/>
              </a:xfrm>
              <a:custGeom>
                <a:avLst/>
                <a:gdLst/>
                <a:ahLst/>
                <a:cxnLst>
                  <a:cxn ang="0">
                    <a:pos x="0" y="50"/>
                  </a:cxn>
                  <a:cxn ang="0">
                    <a:pos x="0" y="0"/>
                  </a:cxn>
                  <a:cxn ang="0">
                    <a:pos x="21" y="0"/>
                  </a:cxn>
                  <a:cxn ang="0">
                    <a:pos x="28" y="3"/>
                  </a:cxn>
                  <a:cxn ang="0">
                    <a:pos x="31" y="5"/>
                  </a:cxn>
                  <a:cxn ang="0">
                    <a:pos x="33" y="10"/>
                  </a:cxn>
                  <a:cxn ang="0">
                    <a:pos x="33" y="14"/>
                  </a:cxn>
                  <a:cxn ang="0">
                    <a:pos x="31" y="19"/>
                  </a:cxn>
                  <a:cxn ang="0">
                    <a:pos x="28" y="21"/>
                  </a:cxn>
                  <a:cxn ang="0">
                    <a:pos x="21" y="24"/>
                  </a:cxn>
                  <a:cxn ang="0">
                    <a:pos x="0" y="24"/>
                  </a:cxn>
                </a:cxnLst>
                <a:rect l="0" t="0" r="r" b="b"/>
                <a:pathLst>
                  <a:path w="33" h="50">
                    <a:moveTo>
                      <a:pt x="0" y="50"/>
                    </a:moveTo>
                    <a:lnTo>
                      <a:pt x="0" y="0"/>
                    </a:lnTo>
                    <a:lnTo>
                      <a:pt x="21" y="0"/>
                    </a:lnTo>
                    <a:lnTo>
                      <a:pt x="28" y="3"/>
                    </a:lnTo>
                    <a:lnTo>
                      <a:pt x="31" y="5"/>
                    </a:lnTo>
                    <a:lnTo>
                      <a:pt x="33" y="10"/>
                    </a:lnTo>
                    <a:lnTo>
                      <a:pt x="33" y="14"/>
                    </a:lnTo>
                    <a:lnTo>
                      <a:pt x="31" y="19"/>
                    </a:lnTo>
                    <a:lnTo>
                      <a:pt x="28" y="21"/>
                    </a:lnTo>
                    <a:lnTo>
                      <a:pt x="21" y="24"/>
                    </a:lnTo>
                    <a:lnTo>
                      <a:pt x="0" y="24"/>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23" name="Line 196">
                <a:extLst>
                  <a:ext uri="{FF2B5EF4-FFF2-40B4-BE49-F238E27FC236}">
                    <a16:creationId xmlns:a16="http://schemas.microsoft.com/office/drawing/2014/main" id="{26993495-881B-40DE-AFFB-E9189AFFAEA1}"/>
                  </a:ext>
                </a:extLst>
              </p:cNvPr>
              <p:cNvSpPr>
                <a:spLocks noChangeShapeType="1"/>
              </p:cNvSpPr>
              <p:nvPr/>
            </p:nvSpPr>
            <p:spPr bwMode="auto">
              <a:xfrm>
                <a:off x="2351" y="1711"/>
                <a:ext cx="17" cy="26"/>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24" name="Freeform 197">
                <a:extLst>
                  <a:ext uri="{FF2B5EF4-FFF2-40B4-BE49-F238E27FC236}">
                    <a16:creationId xmlns:a16="http://schemas.microsoft.com/office/drawing/2014/main" id="{C5FDA7D6-D376-4FD2-8A2B-32A5B6DD7780}"/>
                  </a:ext>
                </a:extLst>
              </p:cNvPr>
              <p:cNvSpPr>
                <a:spLocks/>
              </p:cNvSpPr>
              <p:nvPr/>
            </p:nvSpPr>
            <p:spPr bwMode="auto">
              <a:xfrm>
                <a:off x="2385" y="1687"/>
                <a:ext cx="33" cy="50"/>
              </a:xfrm>
              <a:custGeom>
                <a:avLst/>
                <a:gdLst/>
                <a:ahLst/>
                <a:cxnLst>
                  <a:cxn ang="0">
                    <a:pos x="0" y="0"/>
                  </a:cxn>
                  <a:cxn ang="0">
                    <a:pos x="0" y="35"/>
                  </a:cxn>
                  <a:cxn ang="0">
                    <a:pos x="2" y="43"/>
                  </a:cxn>
                  <a:cxn ang="0">
                    <a:pos x="7" y="47"/>
                  </a:cxn>
                  <a:cxn ang="0">
                    <a:pos x="14" y="50"/>
                  </a:cxn>
                  <a:cxn ang="0">
                    <a:pos x="19" y="50"/>
                  </a:cxn>
                  <a:cxn ang="0">
                    <a:pos x="26" y="47"/>
                  </a:cxn>
                  <a:cxn ang="0">
                    <a:pos x="31" y="43"/>
                  </a:cxn>
                  <a:cxn ang="0">
                    <a:pos x="33" y="35"/>
                  </a:cxn>
                  <a:cxn ang="0">
                    <a:pos x="33" y="0"/>
                  </a:cxn>
                </a:cxnLst>
                <a:rect l="0" t="0" r="r" b="b"/>
                <a:pathLst>
                  <a:path w="33" h="50">
                    <a:moveTo>
                      <a:pt x="0" y="0"/>
                    </a:moveTo>
                    <a:lnTo>
                      <a:pt x="0" y="35"/>
                    </a:lnTo>
                    <a:lnTo>
                      <a:pt x="2" y="43"/>
                    </a:lnTo>
                    <a:lnTo>
                      <a:pt x="7" y="47"/>
                    </a:lnTo>
                    <a:lnTo>
                      <a:pt x="14" y="50"/>
                    </a:lnTo>
                    <a:lnTo>
                      <a:pt x="19" y="50"/>
                    </a:lnTo>
                    <a:lnTo>
                      <a:pt x="26" y="47"/>
                    </a:lnTo>
                    <a:lnTo>
                      <a:pt x="31" y="43"/>
                    </a:lnTo>
                    <a:lnTo>
                      <a:pt x="33" y="35"/>
                    </a:lnTo>
                    <a:lnTo>
                      <a:pt x="33"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25" name="Freeform 198">
                <a:extLst>
                  <a:ext uri="{FF2B5EF4-FFF2-40B4-BE49-F238E27FC236}">
                    <a16:creationId xmlns:a16="http://schemas.microsoft.com/office/drawing/2014/main" id="{5F44E2D7-E066-43B4-8E02-6A7DA89A8547}"/>
                  </a:ext>
                </a:extLst>
              </p:cNvPr>
              <p:cNvSpPr>
                <a:spLocks/>
              </p:cNvSpPr>
              <p:nvPr/>
            </p:nvSpPr>
            <p:spPr bwMode="auto">
              <a:xfrm>
                <a:off x="2438" y="1687"/>
                <a:ext cx="38" cy="50"/>
              </a:xfrm>
              <a:custGeom>
                <a:avLst/>
                <a:gdLst/>
                <a:ahLst/>
                <a:cxnLst>
                  <a:cxn ang="0">
                    <a:pos x="0" y="50"/>
                  </a:cxn>
                  <a:cxn ang="0">
                    <a:pos x="19" y="0"/>
                  </a:cxn>
                  <a:cxn ang="0">
                    <a:pos x="38" y="50"/>
                  </a:cxn>
                </a:cxnLst>
                <a:rect l="0" t="0" r="r" b="b"/>
                <a:pathLst>
                  <a:path w="38" h="50">
                    <a:moveTo>
                      <a:pt x="0" y="50"/>
                    </a:moveTo>
                    <a:lnTo>
                      <a:pt x="19" y="0"/>
                    </a:lnTo>
                    <a:lnTo>
                      <a:pt x="38" y="5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26" name="Line 199">
                <a:extLst>
                  <a:ext uri="{FF2B5EF4-FFF2-40B4-BE49-F238E27FC236}">
                    <a16:creationId xmlns:a16="http://schemas.microsoft.com/office/drawing/2014/main" id="{10AF0256-79B0-4526-B930-46EAD0A3B9A6}"/>
                  </a:ext>
                </a:extLst>
              </p:cNvPr>
              <p:cNvSpPr>
                <a:spLocks noChangeShapeType="1"/>
              </p:cNvSpPr>
              <p:nvPr/>
            </p:nvSpPr>
            <p:spPr bwMode="auto">
              <a:xfrm>
                <a:off x="2445" y="1720"/>
                <a:ext cx="24" cy="1"/>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27" name="Freeform 200">
                <a:extLst>
                  <a:ext uri="{FF2B5EF4-FFF2-40B4-BE49-F238E27FC236}">
                    <a16:creationId xmlns:a16="http://schemas.microsoft.com/office/drawing/2014/main" id="{0D80A3D0-FEE5-425F-ABFC-DB2F00E74F3B}"/>
                  </a:ext>
                </a:extLst>
              </p:cNvPr>
              <p:cNvSpPr>
                <a:spLocks/>
              </p:cNvSpPr>
              <p:nvPr/>
            </p:nvSpPr>
            <p:spPr bwMode="auto">
              <a:xfrm>
                <a:off x="2490" y="1687"/>
                <a:ext cx="34" cy="50"/>
              </a:xfrm>
              <a:custGeom>
                <a:avLst/>
                <a:gdLst/>
                <a:ahLst/>
                <a:cxnLst>
                  <a:cxn ang="0">
                    <a:pos x="0" y="50"/>
                  </a:cxn>
                  <a:cxn ang="0">
                    <a:pos x="0" y="0"/>
                  </a:cxn>
                  <a:cxn ang="0">
                    <a:pos x="34" y="50"/>
                  </a:cxn>
                  <a:cxn ang="0">
                    <a:pos x="34" y="0"/>
                  </a:cxn>
                </a:cxnLst>
                <a:rect l="0" t="0" r="r" b="b"/>
                <a:pathLst>
                  <a:path w="34" h="50">
                    <a:moveTo>
                      <a:pt x="0" y="50"/>
                    </a:moveTo>
                    <a:lnTo>
                      <a:pt x="0" y="0"/>
                    </a:lnTo>
                    <a:lnTo>
                      <a:pt x="34" y="50"/>
                    </a:lnTo>
                    <a:lnTo>
                      <a:pt x="34"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28" name="Line 201">
                <a:extLst>
                  <a:ext uri="{FF2B5EF4-FFF2-40B4-BE49-F238E27FC236}">
                    <a16:creationId xmlns:a16="http://schemas.microsoft.com/office/drawing/2014/main" id="{0837D940-A2BB-48FD-B3CE-084433EA1861}"/>
                  </a:ext>
                </a:extLst>
              </p:cNvPr>
              <p:cNvSpPr>
                <a:spLocks noChangeShapeType="1"/>
              </p:cNvSpPr>
              <p:nvPr/>
            </p:nvSpPr>
            <p:spPr bwMode="auto">
              <a:xfrm flipV="1">
                <a:off x="2032" y="2023"/>
                <a:ext cx="1" cy="4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29" name="Line 202">
                <a:extLst>
                  <a:ext uri="{FF2B5EF4-FFF2-40B4-BE49-F238E27FC236}">
                    <a16:creationId xmlns:a16="http://schemas.microsoft.com/office/drawing/2014/main" id="{68A86A4D-B4F3-4589-9BA9-5EAA1BA12D09}"/>
                  </a:ext>
                </a:extLst>
              </p:cNvPr>
              <p:cNvSpPr>
                <a:spLocks noChangeShapeType="1"/>
              </p:cNvSpPr>
              <p:nvPr/>
            </p:nvSpPr>
            <p:spPr bwMode="auto">
              <a:xfrm flipH="1">
                <a:off x="2032" y="2023"/>
                <a:ext cx="29"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30" name="Line 203">
                <a:extLst>
                  <a:ext uri="{FF2B5EF4-FFF2-40B4-BE49-F238E27FC236}">
                    <a16:creationId xmlns:a16="http://schemas.microsoft.com/office/drawing/2014/main" id="{11D96D1A-C5E0-4585-88DC-7F7C291CD3AD}"/>
                  </a:ext>
                </a:extLst>
              </p:cNvPr>
              <p:cNvSpPr>
                <a:spLocks noChangeShapeType="1"/>
              </p:cNvSpPr>
              <p:nvPr/>
            </p:nvSpPr>
            <p:spPr bwMode="auto">
              <a:xfrm>
                <a:off x="2042" y="2042"/>
                <a:ext cx="19" cy="24"/>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531" name="Freeform 204">
                <a:extLst>
                  <a:ext uri="{FF2B5EF4-FFF2-40B4-BE49-F238E27FC236}">
                    <a16:creationId xmlns:a16="http://schemas.microsoft.com/office/drawing/2014/main" id="{B5621983-7C8C-4960-B9FB-94527606C0D0}"/>
                  </a:ext>
                </a:extLst>
              </p:cNvPr>
              <p:cNvSpPr>
                <a:spLocks/>
              </p:cNvSpPr>
              <p:nvPr/>
            </p:nvSpPr>
            <p:spPr bwMode="auto">
              <a:xfrm>
                <a:off x="2075" y="2037"/>
                <a:ext cx="26" cy="29"/>
              </a:xfrm>
              <a:custGeom>
                <a:avLst/>
                <a:gdLst/>
                <a:ahLst/>
                <a:cxnLst>
                  <a:cxn ang="0">
                    <a:pos x="0" y="13"/>
                  </a:cxn>
                  <a:cxn ang="0">
                    <a:pos x="26" y="13"/>
                  </a:cxn>
                  <a:cxn ang="0">
                    <a:pos x="26" y="9"/>
                  </a:cxn>
                  <a:cxn ang="0">
                    <a:pos x="24" y="5"/>
                  </a:cxn>
                  <a:cxn ang="0">
                    <a:pos x="21" y="2"/>
                  </a:cxn>
                  <a:cxn ang="0">
                    <a:pos x="17" y="0"/>
                  </a:cxn>
                  <a:cxn ang="0">
                    <a:pos x="11" y="0"/>
                  </a:cxn>
                  <a:cxn ang="0">
                    <a:pos x="7" y="2"/>
                  </a:cxn>
                  <a:cxn ang="0">
                    <a:pos x="3" y="6"/>
                  </a:cxn>
                  <a:cxn ang="0">
                    <a:pos x="0" y="13"/>
                  </a:cxn>
                  <a:cxn ang="0">
                    <a:pos x="0" y="17"/>
                  </a:cxn>
                  <a:cxn ang="0">
                    <a:pos x="3" y="23"/>
                  </a:cxn>
                  <a:cxn ang="0">
                    <a:pos x="7" y="27"/>
                  </a:cxn>
                  <a:cxn ang="0">
                    <a:pos x="11" y="29"/>
                  </a:cxn>
                  <a:cxn ang="0">
                    <a:pos x="17" y="29"/>
                  </a:cxn>
                  <a:cxn ang="0">
                    <a:pos x="21" y="27"/>
                  </a:cxn>
                  <a:cxn ang="0">
                    <a:pos x="26" y="23"/>
                  </a:cxn>
                </a:cxnLst>
                <a:rect l="0" t="0" r="r" b="b"/>
                <a:pathLst>
                  <a:path w="26" h="29">
                    <a:moveTo>
                      <a:pt x="0" y="13"/>
                    </a:moveTo>
                    <a:lnTo>
                      <a:pt x="26" y="13"/>
                    </a:lnTo>
                    <a:lnTo>
                      <a:pt x="26" y="9"/>
                    </a:lnTo>
                    <a:lnTo>
                      <a:pt x="24" y="5"/>
                    </a:lnTo>
                    <a:lnTo>
                      <a:pt x="21" y="2"/>
                    </a:lnTo>
                    <a:lnTo>
                      <a:pt x="17" y="0"/>
                    </a:lnTo>
                    <a:lnTo>
                      <a:pt x="11" y="0"/>
                    </a:lnTo>
                    <a:lnTo>
                      <a:pt x="7" y="2"/>
                    </a:lnTo>
                    <a:lnTo>
                      <a:pt x="3" y="6"/>
                    </a:lnTo>
                    <a:lnTo>
                      <a:pt x="0" y="13"/>
                    </a:lnTo>
                    <a:lnTo>
                      <a:pt x="0" y="17"/>
                    </a:lnTo>
                    <a:lnTo>
                      <a:pt x="3" y="23"/>
                    </a:lnTo>
                    <a:lnTo>
                      <a:pt x="7" y="27"/>
                    </a:lnTo>
                    <a:lnTo>
                      <a:pt x="11" y="29"/>
                    </a:lnTo>
                    <a:lnTo>
                      <a:pt x="17" y="29"/>
                    </a:lnTo>
                    <a:lnTo>
                      <a:pt x="21" y="27"/>
                    </a:lnTo>
                    <a:lnTo>
                      <a:pt x="26"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grpSp>
        <p:grpSp>
          <p:nvGrpSpPr>
            <p:cNvPr id="3288" name="Group 406">
              <a:extLst>
                <a:ext uri="{FF2B5EF4-FFF2-40B4-BE49-F238E27FC236}">
                  <a16:creationId xmlns:a16="http://schemas.microsoft.com/office/drawing/2014/main" id="{D919D138-E843-44AE-A59D-E54C5EBD7619}"/>
                </a:ext>
              </a:extLst>
            </p:cNvPr>
            <p:cNvGrpSpPr>
              <a:grpSpLocks/>
            </p:cNvGrpSpPr>
            <p:nvPr/>
          </p:nvGrpSpPr>
          <p:grpSpPr bwMode="auto">
            <a:xfrm>
              <a:off x="874" y="1324"/>
              <a:ext cx="1832" cy="1102"/>
              <a:chOff x="874" y="1324"/>
              <a:chExt cx="1832" cy="1102"/>
            </a:xfrm>
          </p:grpSpPr>
          <p:sp>
            <p:nvSpPr>
              <p:cNvPr id="5132" name="Freeform 206">
                <a:extLst>
                  <a:ext uri="{FF2B5EF4-FFF2-40B4-BE49-F238E27FC236}">
                    <a16:creationId xmlns:a16="http://schemas.microsoft.com/office/drawing/2014/main" id="{08FA61B9-E7CD-4288-ADAC-4DC6CB5D1219}"/>
                  </a:ext>
                </a:extLst>
              </p:cNvPr>
              <p:cNvSpPr>
                <a:spLocks/>
              </p:cNvSpPr>
              <p:nvPr/>
            </p:nvSpPr>
            <p:spPr bwMode="auto">
              <a:xfrm>
                <a:off x="2122" y="2023"/>
                <a:ext cx="4" cy="4"/>
              </a:xfrm>
              <a:custGeom>
                <a:avLst/>
                <a:gdLst/>
                <a:ahLst/>
                <a:cxnLst>
                  <a:cxn ang="0">
                    <a:pos x="0" y="2"/>
                  </a:cxn>
                  <a:cxn ang="0">
                    <a:pos x="2" y="4"/>
                  </a:cxn>
                  <a:cxn ang="0">
                    <a:pos x="4" y="2"/>
                  </a:cxn>
                  <a:cxn ang="0">
                    <a:pos x="2" y="0"/>
                  </a:cxn>
                  <a:cxn ang="0">
                    <a:pos x="0" y="2"/>
                  </a:cxn>
                </a:cxnLst>
                <a:rect l="0" t="0" r="r" b="b"/>
                <a:pathLst>
                  <a:path w="4" h="4">
                    <a:moveTo>
                      <a:pt x="0" y="2"/>
                    </a:moveTo>
                    <a:lnTo>
                      <a:pt x="2" y="4"/>
                    </a:lnTo>
                    <a:lnTo>
                      <a:pt x="4" y="2"/>
                    </a:lnTo>
                    <a:lnTo>
                      <a:pt x="2" y="0"/>
                    </a:lnTo>
                    <a:lnTo>
                      <a:pt x="0" y="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33" name="Freeform 207">
                <a:extLst>
                  <a:ext uri="{FF2B5EF4-FFF2-40B4-BE49-F238E27FC236}">
                    <a16:creationId xmlns:a16="http://schemas.microsoft.com/office/drawing/2014/main" id="{1A043473-EBF3-4F1B-8798-6EE55DF2F1CE}"/>
                  </a:ext>
                </a:extLst>
              </p:cNvPr>
              <p:cNvSpPr>
                <a:spLocks/>
              </p:cNvSpPr>
              <p:nvPr/>
            </p:nvSpPr>
            <p:spPr bwMode="auto">
              <a:xfrm>
                <a:off x="2113" y="2037"/>
                <a:ext cx="11" cy="44"/>
              </a:xfrm>
              <a:custGeom>
                <a:avLst/>
                <a:gdLst/>
                <a:ahLst/>
                <a:cxnLst>
                  <a:cxn ang="0">
                    <a:pos x="11" y="0"/>
                  </a:cxn>
                  <a:cxn ang="0">
                    <a:pos x="11" y="36"/>
                  </a:cxn>
                  <a:cxn ang="0">
                    <a:pos x="9" y="42"/>
                  </a:cxn>
                  <a:cxn ang="0">
                    <a:pos x="5" y="44"/>
                  </a:cxn>
                  <a:cxn ang="0">
                    <a:pos x="0" y="44"/>
                  </a:cxn>
                </a:cxnLst>
                <a:rect l="0" t="0" r="r" b="b"/>
                <a:pathLst>
                  <a:path w="11" h="44">
                    <a:moveTo>
                      <a:pt x="11" y="0"/>
                    </a:moveTo>
                    <a:lnTo>
                      <a:pt x="11" y="36"/>
                    </a:lnTo>
                    <a:lnTo>
                      <a:pt x="9" y="42"/>
                    </a:lnTo>
                    <a:lnTo>
                      <a:pt x="5" y="44"/>
                    </a:lnTo>
                    <a:lnTo>
                      <a:pt x="0" y="44"/>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34" name="Line 208">
                <a:extLst>
                  <a:ext uri="{FF2B5EF4-FFF2-40B4-BE49-F238E27FC236}">
                    <a16:creationId xmlns:a16="http://schemas.microsoft.com/office/drawing/2014/main" id="{99D39EF8-C1B5-4BAF-99BF-CCE8F48C51F6}"/>
                  </a:ext>
                </a:extLst>
              </p:cNvPr>
              <p:cNvSpPr>
                <a:spLocks noChangeShapeType="1"/>
              </p:cNvSpPr>
              <p:nvPr/>
            </p:nvSpPr>
            <p:spPr bwMode="auto">
              <a:xfrm>
                <a:off x="2159" y="2037"/>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35" name="Freeform 209">
                <a:extLst>
                  <a:ext uri="{FF2B5EF4-FFF2-40B4-BE49-F238E27FC236}">
                    <a16:creationId xmlns:a16="http://schemas.microsoft.com/office/drawing/2014/main" id="{0DB23236-551F-478D-9B19-92C2C40AEE4F}"/>
                  </a:ext>
                </a:extLst>
              </p:cNvPr>
              <p:cNvSpPr>
                <a:spLocks/>
              </p:cNvSpPr>
              <p:nvPr/>
            </p:nvSpPr>
            <p:spPr bwMode="auto">
              <a:xfrm>
                <a:off x="2134" y="2037"/>
                <a:ext cx="25" cy="29"/>
              </a:xfrm>
              <a:custGeom>
                <a:avLst/>
                <a:gdLst/>
                <a:ahLst/>
                <a:cxnLst>
                  <a:cxn ang="0">
                    <a:pos x="25" y="6"/>
                  </a:cxn>
                  <a:cxn ang="0">
                    <a:pos x="21" y="2"/>
                  </a:cxn>
                  <a:cxn ang="0">
                    <a:pos x="17" y="0"/>
                  </a:cxn>
                  <a:cxn ang="0">
                    <a:pos x="11" y="0"/>
                  </a:cxn>
                  <a:cxn ang="0">
                    <a:pos x="7" y="2"/>
                  </a:cxn>
                  <a:cxn ang="0">
                    <a:pos x="2" y="6"/>
                  </a:cxn>
                  <a:cxn ang="0">
                    <a:pos x="0" y="13"/>
                  </a:cxn>
                  <a:cxn ang="0">
                    <a:pos x="0" y="17"/>
                  </a:cxn>
                  <a:cxn ang="0">
                    <a:pos x="2" y="23"/>
                  </a:cxn>
                  <a:cxn ang="0">
                    <a:pos x="7" y="27"/>
                  </a:cxn>
                  <a:cxn ang="0">
                    <a:pos x="11" y="29"/>
                  </a:cxn>
                  <a:cxn ang="0">
                    <a:pos x="17" y="29"/>
                  </a:cxn>
                  <a:cxn ang="0">
                    <a:pos x="21" y="27"/>
                  </a:cxn>
                  <a:cxn ang="0">
                    <a:pos x="25" y="23"/>
                  </a:cxn>
                </a:cxnLst>
                <a:rect l="0" t="0" r="r" b="b"/>
                <a:pathLst>
                  <a:path w="25" h="29">
                    <a:moveTo>
                      <a:pt x="25" y="6"/>
                    </a:moveTo>
                    <a:lnTo>
                      <a:pt x="21" y="2"/>
                    </a:lnTo>
                    <a:lnTo>
                      <a:pt x="17" y="0"/>
                    </a:lnTo>
                    <a:lnTo>
                      <a:pt x="11" y="0"/>
                    </a:lnTo>
                    <a:lnTo>
                      <a:pt x="7" y="2"/>
                    </a:lnTo>
                    <a:lnTo>
                      <a:pt x="2" y="6"/>
                    </a:lnTo>
                    <a:lnTo>
                      <a:pt x="0" y="13"/>
                    </a:lnTo>
                    <a:lnTo>
                      <a:pt x="0" y="17"/>
                    </a:lnTo>
                    <a:lnTo>
                      <a:pt x="2" y="23"/>
                    </a:lnTo>
                    <a:lnTo>
                      <a:pt x="7" y="27"/>
                    </a:lnTo>
                    <a:lnTo>
                      <a:pt x="11" y="29"/>
                    </a:lnTo>
                    <a:lnTo>
                      <a:pt x="17" y="29"/>
                    </a:lnTo>
                    <a:lnTo>
                      <a:pt x="21" y="27"/>
                    </a:lnTo>
                    <a:lnTo>
                      <a:pt x="25"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36" name="Freeform 210">
                <a:extLst>
                  <a:ext uri="{FF2B5EF4-FFF2-40B4-BE49-F238E27FC236}">
                    <a16:creationId xmlns:a16="http://schemas.microsoft.com/office/drawing/2014/main" id="{A22EF205-BBF5-4199-ABBB-F35FF4470EDB}"/>
                  </a:ext>
                </a:extLst>
              </p:cNvPr>
              <p:cNvSpPr>
                <a:spLocks/>
              </p:cNvSpPr>
              <p:nvPr/>
            </p:nvSpPr>
            <p:spPr bwMode="auto">
              <a:xfrm>
                <a:off x="2176" y="2037"/>
                <a:ext cx="25" cy="29"/>
              </a:xfrm>
              <a:custGeom>
                <a:avLst/>
                <a:gdLst/>
                <a:ahLst/>
                <a:cxnLst>
                  <a:cxn ang="0">
                    <a:pos x="0" y="0"/>
                  </a:cxn>
                  <a:cxn ang="0">
                    <a:pos x="13" y="29"/>
                  </a:cxn>
                  <a:cxn ang="0">
                    <a:pos x="25" y="0"/>
                  </a:cxn>
                </a:cxnLst>
                <a:rect l="0" t="0" r="r" b="b"/>
                <a:pathLst>
                  <a:path w="25" h="29">
                    <a:moveTo>
                      <a:pt x="0" y="0"/>
                    </a:moveTo>
                    <a:lnTo>
                      <a:pt x="13" y="29"/>
                    </a:lnTo>
                    <a:lnTo>
                      <a:pt x="25"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37" name="Freeform 211">
                <a:extLst>
                  <a:ext uri="{FF2B5EF4-FFF2-40B4-BE49-F238E27FC236}">
                    <a16:creationId xmlns:a16="http://schemas.microsoft.com/office/drawing/2014/main" id="{F586173E-A121-4F71-B177-1B77B198AB8B}"/>
                  </a:ext>
                </a:extLst>
              </p:cNvPr>
              <p:cNvSpPr>
                <a:spLocks/>
              </p:cNvSpPr>
              <p:nvPr/>
            </p:nvSpPr>
            <p:spPr bwMode="auto">
              <a:xfrm>
                <a:off x="2174" y="2066"/>
                <a:ext cx="15" cy="15"/>
              </a:xfrm>
              <a:custGeom>
                <a:avLst/>
                <a:gdLst/>
                <a:ahLst/>
                <a:cxnLst>
                  <a:cxn ang="0">
                    <a:pos x="15" y="0"/>
                  </a:cxn>
                  <a:cxn ang="0">
                    <a:pos x="8" y="13"/>
                  </a:cxn>
                  <a:cxn ang="0">
                    <a:pos x="7" y="15"/>
                  </a:cxn>
                  <a:cxn ang="0">
                    <a:pos x="0" y="15"/>
                  </a:cxn>
                </a:cxnLst>
                <a:rect l="0" t="0" r="r" b="b"/>
                <a:pathLst>
                  <a:path w="15" h="15">
                    <a:moveTo>
                      <a:pt x="15" y="0"/>
                    </a:moveTo>
                    <a:lnTo>
                      <a:pt x="8" y="13"/>
                    </a:lnTo>
                    <a:lnTo>
                      <a:pt x="7" y="15"/>
                    </a:lnTo>
                    <a:lnTo>
                      <a:pt x="0" y="15"/>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38" name="Line 212">
                <a:extLst>
                  <a:ext uri="{FF2B5EF4-FFF2-40B4-BE49-F238E27FC236}">
                    <a16:creationId xmlns:a16="http://schemas.microsoft.com/office/drawing/2014/main" id="{220FE9BC-DCB8-4930-A93C-B8A8364B0942}"/>
                  </a:ext>
                </a:extLst>
              </p:cNvPr>
              <p:cNvSpPr>
                <a:spLocks noChangeShapeType="1"/>
              </p:cNvSpPr>
              <p:nvPr/>
            </p:nvSpPr>
            <p:spPr bwMode="auto">
              <a:xfrm>
                <a:off x="2233" y="2037"/>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39" name="Freeform 213">
                <a:extLst>
                  <a:ext uri="{FF2B5EF4-FFF2-40B4-BE49-F238E27FC236}">
                    <a16:creationId xmlns:a16="http://schemas.microsoft.com/office/drawing/2014/main" id="{3A5593C1-C94F-4449-9FC0-B82C6671E79F}"/>
                  </a:ext>
                </a:extLst>
              </p:cNvPr>
              <p:cNvSpPr>
                <a:spLocks/>
              </p:cNvSpPr>
              <p:nvPr/>
            </p:nvSpPr>
            <p:spPr bwMode="auto">
              <a:xfrm>
                <a:off x="2208" y="2037"/>
                <a:ext cx="25" cy="29"/>
              </a:xfrm>
              <a:custGeom>
                <a:avLst/>
                <a:gdLst/>
                <a:ahLst/>
                <a:cxnLst>
                  <a:cxn ang="0">
                    <a:pos x="25" y="6"/>
                  </a:cxn>
                  <a:cxn ang="0">
                    <a:pos x="21" y="2"/>
                  </a:cxn>
                  <a:cxn ang="0">
                    <a:pos x="17" y="0"/>
                  </a:cxn>
                  <a:cxn ang="0">
                    <a:pos x="10" y="0"/>
                  </a:cxn>
                  <a:cxn ang="0">
                    <a:pos x="6" y="2"/>
                  </a:cxn>
                  <a:cxn ang="0">
                    <a:pos x="2" y="6"/>
                  </a:cxn>
                  <a:cxn ang="0">
                    <a:pos x="0" y="13"/>
                  </a:cxn>
                  <a:cxn ang="0">
                    <a:pos x="0" y="17"/>
                  </a:cxn>
                  <a:cxn ang="0">
                    <a:pos x="2" y="23"/>
                  </a:cxn>
                  <a:cxn ang="0">
                    <a:pos x="6" y="27"/>
                  </a:cxn>
                  <a:cxn ang="0">
                    <a:pos x="10" y="29"/>
                  </a:cxn>
                  <a:cxn ang="0">
                    <a:pos x="17" y="29"/>
                  </a:cxn>
                  <a:cxn ang="0">
                    <a:pos x="21" y="27"/>
                  </a:cxn>
                  <a:cxn ang="0">
                    <a:pos x="25" y="23"/>
                  </a:cxn>
                </a:cxnLst>
                <a:rect l="0" t="0" r="r" b="b"/>
                <a:pathLst>
                  <a:path w="25" h="29">
                    <a:moveTo>
                      <a:pt x="25" y="6"/>
                    </a:moveTo>
                    <a:lnTo>
                      <a:pt x="21" y="2"/>
                    </a:lnTo>
                    <a:lnTo>
                      <a:pt x="17" y="0"/>
                    </a:lnTo>
                    <a:lnTo>
                      <a:pt x="10" y="0"/>
                    </a:lnTo>
                    <a:lnTo>
                      <a:pt x="6" y="2"/>
                    </a:lnTo>
                    <a:lnTo>
                      <a:pt x="2" y="6"/>
                    </a:lnTo>
                    <a:lnTo>
                      <a:pt x="0" y="13"/>
                    </a:lnTo>
                    <a:lnTo>
                      <a:pt x="0" y="17"/>
                    </a:lnTo>
                    <a:lnTo>
                      <a:pt x="2" y="23"/>
                    </a:lnTo>
                    <a:lnTo>
                      <a:pt x="6" y="27"/>
                    </a:lnTo>
                    <a:lnTo>
                      <a:pt x="10" y="29"/>
                    </a:lnTo>
                    <a:lnTo>
                      <a:pt x="17" y="29"/>
                    </a:lnTo>
                    <a:lnTo>
                      <a:pt x="21" y="27"/>
                    </a:lnTo>
                    <a:lnTo>
                      <a:pt x="25"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40" name="Line 214">
                <a:extLst>
                  <a:ext uri="{FF2B5EF4-FFF2-40B4-BE49-F238E27FC236}">
                    <a16:creationId xmlns:a16="http://schemas.microsoft.com/office/drawing/2014/main" id="{8F4AE5EC-F90A-40B2-AC6D-299188AF5DA1}"/>
                  </a:ext>
                </a:extLst>
              </p:cNvPr>
              <p:cNvSpPr>
                <a:spLocks noChangeShapeType="1"/>
              </p:cNvSpPr>
              <p:nvPr/>
            </p:nvSpPr>
            <p:spPr bwMode="auto">
              <a:xfrm flipV="1">
                <a:off x="2248" y="2037"/>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41" name="Freeform 215">
                <a:extLst>
                  <a:ext uri="{FF2B5EF4-FFF2-40B4-BE49-F238E27FC236}">
                    <a16:creationId xmlns:a16="http://schemas.microsoft.com/office/drawing/2014/main" id="{58E92865-A2C0-4983-9C3C-D053F0B6360F}"/>
                  </a:ext>
                </a:extLst>
              </p:cNvPr>
              <p:cNvSpPr>
                <a:spLocks/>
              </p:cNvSpPr>
              <p:nvPr/>
            </p:nvSpPr>
            <p:spPr bwMode="auto">
              <a:xfrm>
                <a:off x="2248" y="2037"/>
                <a:ext cx="23" cy="29"/>
              </a:xfrm>
              <a:custGeom>
                <a:avLst/>
                <a:gdLst/>
                <a:ahLst/>
                <a:cxnLst>
                  <a:cxn ang="0">
                    <a:pos x="0" y="9"/>
                  </a:cxn>
                  <a:cxn ang="0">
                    <a:pos x="6" y="2"/>
                  </a:cxn>
                  <a:cxn ang="0">
                    <a:pos x="10" y="0"/>
                  </a:cxn>
                  <a:cxn ang="0">
                    <a:pos x="16" y="0"/>
                  </a:cxn>
                  <a:cxn ang="0">
                    <a:pos x="20" y="2"/>
                  </a:cxn>
                  <a:cxn ang="0">
                    <a:pos x="23" y="9"/>
                  </a:cxn>
                  <a:cxn ang="0">
                    <a:pos x="23" y="29"/>
                  </a:cxn>
                </a:cxnLst>
                <a:rect l="0" t="0" r="r" b="b"/>
                <a:pathLst>
                  <a:path w="23" h="29">
                    <a:moveTo>
                      <a:pt x="0" y="9"/>
                    </a:moveTo>
                    <a:lnTo>
                      <a:pt x="6" y="2"/>
                    </a:lnTo>
                    <a:lnTo>
                      <a:pt x="10" y="0"/>
                    </a:lnTo>
                    <a:lnTo>
                      <a:pt x="16" y="0"/>
                    </a:lnTo>
                    <a:lnTo>
                      <a:pt x="20" y="2"/>
                    </a:lnTo>
                    <a:lnTo>
                      <a:pt x="23" y="9"/>
                    </a:lnTo>
                    <a:lnTo>
                      <a:pt x="23" y="29"/>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42" name="Freeform 216">
                <a:extLst>
                  <a:ext uri="{FF2B5EF4-FFF2-40B4-BE49-F238E27FC236}">
                    <a16:creationId xmlns:a16="http://schemas.microsoft.com/office/drawing/2014/main" id="{94444197-1DA7-4862-916A-4F50AF89FDE0}"/>
                  </a:ext>
                </a:extLst>
              </p:cNvPr>
              <p:cNvSpPr>
                <a:spLocks/>
              </p:cNvSpPr>
              <p:nvPr/>
            </p:nvSpPr>
            <p:spPr bwMode="auto">
              <a:xfrm>
                <a:off x="1450" y="1483"/>
                <a:ext cx="32" cy="43"/>
              </a:xfrm>
              <a:custGeom>
                <a:avLst/>
                <a:gdLst/>
                <a:ahLst/>
                <a:cxnLst>
                  <a:cxn ang="0">
                    <a:pos x="32" y="10"/>
                  </a:cxn>
                  <a:cxn ang="0">
                    <a:pos x="30" y="6"/>
                  </a:cxn>
                  <a:cxn ang="0">
                    <a:pos x="25" y="2"/>
                  </a:cxn>
                  <a:cxn ang="0">
                    <a:pos x="21" y="0"/>
                  </a:cxn>
                  <a:cxn ang="0">
                    <a:pos x="13" y="0"/>
                  </a:cxn>
                  <a:cxn ang="0">
                    <a:pos x="9" y="2"/>
                  </a:cxn>
                  <a:cxn ang="0">
                    <a:pos x="5" y="6"/>
                  </a:cxn>
                  <a:cxn ang="0">
                    <a:pos x="2" y="10"/>
                  </a:cxn>
                  <a:cxn ang="0">
                    <a:pos x="0" y="16"/>
                  </a:cxn>
                  <a:cxn ang="0">
                    <a:pos x="0" y="27"/>
                  </a:cxn>
                  <a:cxn ang="0">
                    <a:pos x="2" y="33"/>
                  </a:cxn>
                  <a:cxn ang="0">
                    <a:pos x="5" y="37"/>
                  </a:cxn>
                  <a:cxn ang="0">
                    <a:pos x="9" y="41"/>
                  </a:cxn>
                  <a:cxn ang="0">
                    <a:pos x="13" y="43"/>
                  </a:cxn>
                  <a:cxn ang="0">
                    <a:pos x="21" y="43"/>
                  </a:cxn>
                  <a:cxn ang="0">
                    <a:pos x="25" y="41"/>
                  </a:cxn>
                  <a:cxn ang="0">
                    <a:pos x="30" y="37"/>
                  </a:cxn>
                  <a:cxn ang="0">
                    <a:pos x="32" y="33"/>
                  </a:cxn>
                  <a:cxn ang="0">
                    <a:pos x="32" y="27"/>
                  </a:cxn>
                  <a:cxn ang="0">
                    <a:pos x="21" y="27"/>
                  </a:cxn>
                </a:cxnLst>
                <a:rect l="0" t="0" r="r" b="b"/>
                <a:pathLst>
                  <a:path w="32" h="43">
                    <a:moveTo>
                      <a:pt x="32" y="10"/>
                    </a:moveTo>
                    <a:lnTo>
                      <a:pt x="30" y="6"/>
                    </a:lnTo>
                    <a:lnTo>
                      <a:pt x="25" y="2"/>
                    </a:lnTo>
                    <a:lnTo>
                      <a:pt x="21" y="0"/>
                    </a:lnTo>
                    <a:lnTo>
                      <a:pt x="13" y="0"/>
                    </a:lnTo>
                    <a:lnTo>
                      <a:pt x="9" y="2"/>
                    </a:lnTo>
                    <a:lnTo>
                      <a:pt x="5" y="6"/>
                    </a:lnTo>
                    <a:lnTo>
                      <a:pt x="2" y="10"/>
                    </a:lnTo>
                    <a:lnTo>
                      <a:pt x="0" y="16"/>
                    </a:lnTo>
                    <a:lnTo>
                      <a:pt x="0" y="27"/>
                    </a:lnTo>
                    <a:lnTo>
                      <a:pt x="2" y="33"/>
                    </a:lnTo>
                    <a:lnTo>
                      <a:pt x="5" y="37"/>
                    </a:lnTo>
                    <a:lnTo>
                      <a:pt x="9" y="41"/>
                    </a:lnTo>
                    <a:lnTo>
                      <a:pt x="13" y="43"/>
                    </a:lnTo>
                    <a:lnTo>
                      <a:pt x="21" y="43"/>
                    </a:lnTo>
                    <a:lnTo>
                      <a:pt x="25" y="41"/>
                    </a:lnTo>
                    <a:lnTo>
                      <a:pt x="30" y="37"/>
                    </a:lnTo>
                    <a:lnTo>
                      <a:pt x="32" y="33"/>
                    </a:lnTo>
                    <a:lnTo>
                      <a:pt x="32" y="27"/>
                    </a:lnTo>
                    <a:lnTo>
                      <a:pt x="21" y="27"/>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43" name="Freeform 217">
                <a:extLst>
                  <a:ext uri="{FF2B5EF4-FFF2-40B4-BE49-F238E27FC236}">
                    <a16:creationId xmlns:a16="http://schemas.microsoft.com/office/drawing/2014/main" id="{5B9095D5-B934-4153-9ED6-725C1AFDD9B2}"/>
                  </a:ext>
                </a:extLst>
              </p:cNvPr>
              <p:cNvSpPr>
                <a:spLocks/>
              </p:cNvSpPr>
              <p:nvPr/>
            </p:nvSpPr>
            <p:spPr bwMode="auto">
              <a:xfrm>
                <a:off x="1495" y="1497"/>
                <a:ext cx="24" cy="29"/>
              </a:xfrm>
              <a:custGeom>
                <a:avLst/>
                <a:gdLst/>
                <a:ahLst/>
                <a:cxnLst>
                  <a:cxn ang="0">
                    <a:pos x="0" y="13"/>
                  </a:cxn>
                  <a:cxn ang="0">
                    <a:pos x="24" y="13"/>
                  </a:cxn>
                  <a:cxn ang="0">
                    <a:pos x="24" y="8"/>
                  </a:cxn>
                  <a:cxn ang="0">
                    <a:pos x="23" y="4"/>
                  </a:cxn>
                  <a:cxn ang="0">
                    <a:pos x="20" y="2"/>
                  </a:cxn>
                  <a:cxn ang="0">
                    <a:pos x="16" y="0"/>
                  </a:cxn>
                  <a:cxn ang="0">
                    <a:pos x="10" y="0"/>
                  </a:cxn>
                  <a:cxn ang="0">
                    <a:pos x="6" y="2"/>
                  </a:cxn>
                  <a:cxn ang="0">
                    <a:pos x="1" y="6"/>
                  </a:cxn>
                  <a:cxn ang="0">
                    <a:pos x="0" y="13"/>
                  </a:cxn>
                  <a:cxn ang="0">
                    <a:pos x="0" y="16"/>
                  </a:cxn>
                  <a:cxn ang="0">
                    <a:pos x="1" y="23"/>
                  </a:cxn>
                  <a:cxn ang="0">
                    <a:pos x="6" y="27"/>
                  </a:cxn>
                  <a:cxn ang="0">
                    <a:pos x="10" y="29"/>
                  </a:cxn>
                  <a:cxn ang="0">
                    <a:pos x="16" y="29"/>
                  </a:cxn>
                  <a:cxn ang="0">
                    <a:pos x="20" y="27"/>
                  </a:cxn>
                  <a:cxn ang="0">
                    <a:pos x="24" y="23"/>
                  </a:cxn>
                </a:cxnLst>
                <a:rect l="0" t="0" r="r" b="b"/>
                <a:pathLst>
                  <a:path w="24" h="29">
                    <a:moveTo>
                      <a:pt x="0" y="13"/>
                    </a:moveTo>
                    <a:lnTo>
                      <a:pt x="24" y="13"/>
                    </a:lnTo>
                    <a:lnTo>
                      <a:pt x="24" y="8"/>
                    </a:lnTo>
                    <a:lnTo>
                      <a:pt x="23" y="4"/>
                    </a:lnTo>
                    <a:lnTo>
                      <a:pt x="20" y="2"/>
                    </a:lnTo>
                    <a:lnTo>
                      <a:pt x="16" y="0"/>
                    </a:lnTo>
                    <a:lnTo>
                      <a:pt x="10" y="0"/>
                    </a:lnTo>
                    <a:lnTo>
                      <a:pt x="6" y="2"/>
                    </a:lnTo>
                    <a:lnTo>
                      <a:pt x="1" y="6"/>
                    </a:lnTo>
                    <a:lnTo>
                      <a:pt x="0" y="13"/>
                    </a:lnTo>
                    <a:lnTo>
                      <a:pt x="0" y="16"/>
                    </a:lnTo>
                    <a:lnTo>
                      <a:pt x="1" y="23"/>
                    </a:lnTo>
                    <a:lnTo>
                      <a:pt x="6" y="27"/>
                    </a:lnTo>
                    <a:lnTo>
                      <a:pt x="10" y="29"/>
                    </a:lnTo>
                    <a:lnTo>
                      <a:pt x="16" y="29"/>
                    </a:lnTo>
                    <a:lnTo>
                      <a:pt x="20" y="27"/>
                    </a:lnTo>
                    <a:lnTo>
                      <a:pt x="24"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44" name="Line 218">
                <a:extLst>
                  <a:ext uri="{FF2B5EF4-FFF2-40B4-BE49-F238E27FC236}">
                    <a16:creationId xmlns:a16="http://schemas.microsoft.com/office/drawing/2014/main" id="{B6BFCE6F-6D40-4F85-8DCA-ECA0DE212BB5}"/>
                  </a:ext>
                </a:extLst>
              </p:cNvPr>
              <p:cNvSpPr>
                <a:spLocks noChangeShapeType="1"/>
              </p:cNvSpPr>
              <p:nvPr/>
            </p:nvSpPr>
            <p:spPr bwMode="auto">
              <a:xfrm flipV="1">
                <a:off x="1532" y="1497"/>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45" name="Freeform 219">
                <a:extLst>
                  <a:ext uri="{FF2B5EF4-FFF2-40B4-BE49-F238E27FC236}">
                    <a16:creationId xmlns:a16="http://schemas.microsoft.com/office/drawing/2014/main" id="{AE1E4BAD-18F4-421F-AA72-A60022AFEBD4}"/>
                  </a:ext>
                </a:extLst>
              </p:cNvPr>
              <p:cNvSpPr>
                <a:spLocks/>
              </p:cNvSpPr>
              <p:nvPr/>
            </p:nvSpPr>
            <p:spPr bwMode="auto">
              <a:xfrm>
                <a:off x="1532" y="1497"/>
                <a:ext cx="23" cy="29"/>
              </a:xfrm>
              <a:custGeom>
                <a:avLst/>
                <a:gdLst/>
                <a:ahLst/>
                <a:cxnLst>
                  <a:cxn ang="0">
                    <a:pos x="0" y="8"/>
                  </a:cxn>
                  <a:cxn ang="0">
                    <a:pos x="6" y="2"/>
                  </a:cxn>
                  <a:cxn ang="0">
                    <a:pos x="10" y="0"/>
                  </a:cxn>
                  <a:cxn ang="0">
                    <a:pos x="17" y="0"/>
                  </a:cxn>
                  <a:cxn ang="0">
                    <a:pos x="21" y="2"/>
                  </a:cxn>
                  <a:cxn ang="0">
                    <a:pos x="23" y="8"/>
                  </a:cxn>
                  <a:cxn ang="0">
                    <a:pos x="23" y="29"/>
                  </a:cxn>
                </a:cxnLst>
                <a:rect l="0" t="0" r="r" b="b"/>
                <a:pathLst>
                  <a:path w="23" h="29">
                    <a:moveTo>
                      <a:pt x="0" y="8"/>
                    </a:moveTo>
                    <a:lnTo>
                      <a:pt x="6" y="2"/>
                    </a:lnTo>
                    <a:lnTo>
                      <a:pt x="10" y="0"/>
                    </a:lnTo>
                    <a:lnTo>
                      <a:pt x="17" y="0"/>
                    </a:lnTo>
                    <a:lnTo>
                      <a:pt x="21" y="2"/>
                    </a:lnTo>
                    <a:lnTo>
                      <a:pt x="23" y="8"/>
                    </a:lnTo>
                    <a:lnTo>
                      <a:pt x="23" y="29"/>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46" name="Freeform 220">
                <a:extLst>
                  <a:ext uri="{FF2B5EF4-FFF2-40B4-BE49-F238E27FC236}">
                    <a16:creationId xmlns:a16="http://schemas.microsoft.com/office/drawing/2014/main" id="{A0EB73B5-7FB3-4251-8B31-FD2DD098360E}"/>
                  </a:ext>
                </a:extLst>
              </p:cNvPr>
              <p:cNvSpPr>
                <a:spLocks/>
              </p:cNvSpPr>
              <p:nvPr/>
            </p:nvSpPr>
            <p:spPr bwMode="auto">
              <a:xfrm>
                <a:off x="1555" y="1497"/>
                <a:ext cx="23" cy="29"/>
              </a:xfrm>
              <a:custGeom>
                <a:avLst/>
                <a:gdLst/>
                <a:ahLst/>
                <a:cxnLst>
                  <a:cxn ang="0">
                    <a:pos x="0" y="8"/>
                  </a:cxn>
                  <a:cxn ang="0">
                    <a:pos x="7" y="2"/>
                  </a:cxn>
                  <a:cxn ang="0">
                    <a:pos x="11" y="0"/>
                  </a:cxn>
                  <a:cxn ang="0">
                    <a:pos x="17" y="0"/>
                  </a:cxn>
                  <a:cxn ang="0">
                    <a:pos x="21" y="2"/>
                  </a:cxn>
                  <a:cxn ang="0">
                    <a:pos x="23" y="8"/>
                  </a:cxn>
                  <a:cxn ang="0">
                    <a:pos x="23" y="29"/>
                  </a:cxn>
                </a:cxnLst>
                <a:rect l="0" t="0" r="r" b="b"/>
                <a:pathLst>
                  <a:path w="23" h="29">
                    <a:moveTo>
                      <a:pt x="0" y="8"/>
                    </a:moveTo>
                    <a:lnTo>
                      <a:pt x="7" y="2"/>
                    </a:lnTo>
                    <a:lnTo>
                      <a:pt x="11" y="0"/>
                    </a:lnTo>
                    <a:lnTo>
                      <a:pt x="17" y="0"/>
                    </a:lnTo>
                    <a:lnTo>
                      <a:pt x="21" y="2"/>
                    </a:lnTo>
                    <a:lnTo>
                      <a:pt x="23" y="8"/>
                    </a:lnTo>
                    <a:lnTo>
                      <a:pt x="23" y="29"/>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47" name="Line 221">
                <a:extLst>
                  <a:ext uri="{FF2B5EF4-FFF2-40B4-BE49-F238E27FC236}">
                    <a16:creationId xmlns:a16="http://schemas.microsoft.com/office/drawing/2014/main" id="{F0A9DC95-2866-4B80-A546-73632AD368D1}"/>
                  </a:ext>
                </a:extLst>
              </p:cNvPr>
              <p:cNvSpPr>
                <a:spLocks noChangeShapeType="1"/>
              </p:cNvSpPr>
              <p:nvPr/>
            </p:nvSpPr>
            <p:spPr bwMode="auto">
              <a:xfrm>
                <a:off x="1595" y="1497"/>
                <a:ext cx="1" cy="44"/>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48" name="Freeform 222">
                <a:extLst>
                  <a:ext uri="{FF2B5EF4-FFF2-40B4-BE49-F238E27FC236}">
                    <a16:creationId xmlns:a16="http://schemas.microsoft.com/office/drawing/2014/main" id="{8A3591F2-3F1C-46EA-99CD-54BDA78CB86A}"/>
                  </a:ext>
                </a:extLst>
              </p:cNvPr>
              <p:cNvSpPr>
                <a:spLocks/>
              </p:cNvSpPr>
              <p:nvPr/>
            </p:nvSpPr>
            <p:spPr bwMode="auto">
              <a:xfrm>
                <a:off x="1595" y="1497"/>
                <a:ext cx="25" cy="29"/>
              </a:xfrm>
              <a:custGeom>
                <a:avLst/>
                <a:gdLst/>
                <a:ahLst/>
                <a:cxnLst>
                  <a:cxn ang="0">
                    <a:pos x="0" y="6"/>
                  </a:cxn>
                  <a:cxn ang="0">
                    <a:pos x="4" y="2"/>
                  </a:cxn>
                  <a:cxn ang="0">
                    <a:pos x="9" y="0"/>
                  </a:cxn>
                  <a:cxn ang="0">
                    <a:pos x="15" y="0"/>
                  </a:cxn>
                  <a:cxn ang="0">
                    <a:pos x="19" y="2"/>
                  </a:cxn>
                  <a:cxn ang="0">
                    <a:pos x="23" y="6"/>
                  </a:cxn>
                  <a:cxn ang="0">
                    <a:pos x="25" y="13"/>
                  </a:cxn>
                  <a:cxn ang="0">
                    <a:pos x="25" y="16"/>
                  </a:cxn>
                  <a:cxn ang="0">
                    <a:pos x="23" y="23"/>
                  </a:cxn>
                  <a:cxn ang="0">
                    <a:pos x="19" y="27"/>
                  </a:cxn>
                  <a:cxn ang="0">
                    <a:pos x="15" y="29"/>
                  </a:cxn>
                  <a:cxn ang="0">
                    <a:pos x="9" y="29"/>
                  </a:cxn>
                  <a:cxn ang="0">
                    <a:pos x="4" y="27"/>
                  </a:cxn>
                  <a:cxn ang="0">
                    <a:pos x="0" y="23"/>
                  </a:cxn>
                </a:cxnLst>
                <a:rect l="0" t="0" r="r" b="b"/>
                <a:pathLst>
                  <a:path w="25" h="29">
                    <a:moveTo>
                      <a:pt x="0" y="6"/>
                    </a:moveTo>
                    <a:lnTo>
                      <a:pt x="4" y="2"/>
                    </a:lnTo>
                    <a:lnTo>
                      <a:pt x="9" y="0"/>
                    </a:lnTo>
                    <a:lnTo>
                      <a:pt x="15" y="0"/>
                    </a:lnTo>
                    <a:lnTo>
                      <a:pt x="19" y="2"/>
                    </a:lnTo>
                    <a:lnTo>
                      <a:pt x="23" y="6"/>
                    </a:lnTo>
                    <a:lnTo>
                      <a:pt x="25" y="13"/>
                    </a:lnTo>
                    <a:lnTo>
                      <a:pt x="25" y="16"/>
                    </a:lnTo>
                    <a:lnTo>
                      <a:pt x="23" y="23"/>
                    </a:lnTo>
                    <a:lnTo>
                      <a:pt x="19" y="27"/>
                    </a:lnTo>
                    <a:lnTo>
                      <a:pt x="15" y="29"/>
                    </a:lnTo>
                    <a:lnTo>
                      <a:pt x="9" y="29"/>
                    </a:lnTo>
                    <a:lnTo>
                      <a:pt x="4" y="27"/>
                    </a:lnTo>
                    <a:lnTo>
                      <a:pt x="0"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49" name="Freeform 223">
                <a:extLst>
                  <a:ext uri="{FF2B5EF4-FFF2-40B4-BE49-F238E27FC236}">
                    <a16:creationId xmlns:a16="http://schemas.microsoft.com/office/drawing/2014/main" id="{834D230C-9B34-427B-AA1B-6C7C3445A962}"/>
                  </a:ext>
                </a:extLst>
              </p:cNvPr>
              <p:cNvSpPr>
                <a:spLocks/>
              </p:cNvSpPr>
              <p:nvPr/>
            </p:nvSpPr>
            <p:spPr bwMode="auto">
              <a:xfrm>
                <a:off x="1635" y="1497"/>
                <a:ext cx="27" cy="29"/>
              </a:xfrm>
              <a:custGeom>
                <a:avLst/>
                <a:gdLst/>
                <a:ahLst/>
                <a:cxnLst>
                  <a:cxn ang="0">
                    <a:pos x="10" y="0"/>
                  </a:cxn>
                  <a:cxn ang="0">
                    <a:pos x="6" y="2"/>
                  </a:cxn>
                  <a:cxn ang="0">
                    <a:pos x="2" y="6"/>
                  </a:cxn>
                  <a:cxn ang="0">
                    <a:pos x="0" y="13"/>
                  </a:cxn>
                  <a:cxn ang="0">
                    <a:pos x="0" y="16"/>
                  </a:cxn>
                  <a:cxn ang="0">
                    <a:pos x="2" y="23"/>
                  </a:cxn>
                  <a:cxn ang="0">
                    <a:pos x="6" y="27"/>
                  </a:cxn>
                  <a:cxn ang="0">
                    <a:pos x="10" y="29"/>
                  </a:cxn>
                  <a:cxn ang="0">
                    <a:pos x="17" y="29"/>
                  </a:cxn>
                  <a:cxn ang="0">
                    <a:pos x="21" y="27"/>
                  </a:cxn>
                  <a:cxn ang="0">
                    <a:pos x="25" y="23"/>
                  </a:cxn>
                  <a:cxn ang="0">
                    <a:pos x="27" y="16"/>
                  </a:cxn>
                  <a:cxn ang="0">
                    <a:pos x="27" y="13"/>
                  </a:cxn>
                  <a:cxn ang="0">
                    <a:pos x="25" y="6"/>
                  </a:cxn>
                  <a:cxn ang="0">
                    <a:pos x="21" y="2"/>
                  </a:cxn>
                  <a:cxn ang="0">
                    <a:pos x="17" y="0"/>
                  </a:cxn>
                  <a:cxn ang="0">
                    <a:pos x="10" y="0"/>
                  </a:cxn>
                </a:cxnLst>
                <a:rect l="0" t="0" r="r" b="b"/>
                <a:pathLst>
                  <a:path w="27" h="29">
                    <a:moveTo>
                      <a:pt x="10" y="0"/>
                    </a:moveTo>
                    <a:lnTo>
                      <a:pt x="6" y="2"/>
                    </a:lnTo>
                    <a:lnTo>
                      <a:pt x="2" y="6"/>
                    </a:lnTo>
                    <a:lnTo>
                      <a:pt x="0" y="13"/>
                    </a:lnTo>
                    <a:lnTo>
                      <a:pt x="0" y="16"/>
                    </a:lnTo>
                    <a:lnTo>
                      <a:pt x="2" y="23"/>
                    </a:lnTo>
                    <a:lnTo>
                      <a:pt x="6" y="27"/>
                    </a:lnTo>
                    <a:lnTo>
                      <a:pt x="10" y="29"/>
                    </a:lnTo>
                    <a:lnTo>
                      <a:pt x="17" y="29"/>
                    </a:lnTo>
                    <a:lnTo>
                      <a:pt x="21" y="27"/>
                    </a:lnTo>
                    <a:lnTo>
                      <a:pt x="25" y="23"/>
                    </a:lnTo>
                    <a:lnTo>
                      <a:pt x="27" y="16"/>
                    </a:lnTo>
                    <a:lnTo>
                      <a:pt x="27" y="13"/>
                    </a:lnTo>
                    <a:lnTo>
                      <a:pt x="25" y="6"/>
                    </a:lnTo>
                    <a:lnTo>
                      <a:pt x="21" y="2"/>
                    </a:lnTo>
                    <a:lnTo>
                      <a:pt x="17" y="0"/>
                    </a:lnTo>
                    <a:lnTo>
                      <a:pt x="10"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50" name="Line 224">
                <a:extLst>
                  <a:ext uri="{FF2B5EF4-FFF2-40B4-BE49-F238E27FC236}">
                    <a16:creationId xmlns:a16="http://schemas.microsoft.com/office/drawing/2014/main" id="{79195970-FD2C-4EC3-86AB-C595D742D75E}"/>
                  </a:ext>
                </a:extLst>
              </p:cNvPr>
              <p:cNvSpPr>
                <a:spLocks noChangeShapeType="1"/>
              </p:cNvSpPr>
              <p:nvPr/>
            </p:nvSpPr>
            <p:spPr bwMode="auto">
              <a:xfrm flipV="1">
                <a:off x="1675" y="1483"/>
                <a:ext cx="1" cy="4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51" name="Freeform 225">
                <a:extLst>
                  <a:ext uri="{FF2B5EF4-FFF2-40B4-BE49-F238E27FC236}">
                    <a16:creationId xmlns:a16="http://schemas.microsoft.com/office/drawing/2014/main" id="{BB06B4FD-DDE1-4490-900C-7002E08F4D14}"/>
                  </a:ext>
                </a:extLst>
              </p:cNvPr>
              <p:cNvSpPr>
                <a:spLocks/>
              </p:cNvSpPr>
              <p:nvPr/>
            </p:nvSpPr>
            <p:spPr bwMode="auto">
              <a:xfrm>
                <a:off x="1409" y="1850"/>
                <a:ext cx="34" cy="49"/>
              </a:xfrm>
              <a:custGeom>
                <a:avLst/>
                <a:gdLst/>
                <a:ahLst/>
                <a:cxnLst>
                  <a:cxn ang="0">
                    <a:pos x="0" y="49"/>
                  </a:cxn>
                  <a:cxn ang="0">
                    <a:pos x="0" y="0"/>
                  </a:cxn>
                  <a:cxn ang="0">
                    <a:pos x="22" y="0"/>
                  </a:cxn>
                  <a:cxn ang="0">
                    <a:pos x="29" y="2"/>
                  </a:cxn>
                  <a:cxn ang="0">
                    <a:pos x="31" y="5"/>
                  </a:cxn>
                  <a:cxn ang="0">
                    <a:pos x="34" y="9"/>
                  </a:cxn>
                  <a:cxn ang="0">
                    <a:pos x="34" y="17"/>
                  </a:cxn>
                  <a:cxn ang="0">
                    <a:pos x="31" y="21"/>
                  </a:cxn>
                  <a:cxn ang="0">
                    <a:pos x="29" y="24"/>
                  </a:cxn>
                  <a:cxn ang="0">
                    <a:pos x="22" y="26"/>
                  </a:cxn>
                  <a:cxn ang="0">
                    <a:pos x="0" y="26"/>
                  </a:cxn>
                </a:cxnLst>
                <a:rect l="0" t="0" r="r" b="b"/>
                <a:pathLst>
                  <a:path w="34" h="49">
                    <a:moveTo>
                      <a:pt x="0" y="49"/>
                    </a:moveTo>
                    <a:lnTo>
                      <a:pt x="0" y="0"/>
                    </a:lnTo>
                    <a:lnTo>
                      <a:pt x="22" y="0"/>
                    </a:lnTo>
                    <a:lnTo>
                      <a:pt x="29" y="2"/>
                    </a:lnTo>
                    <a:lnTo>
                      <a:pt x="31" y="5"/>
                    </a:lnTo>
                    <a:lnTo>
                      <a:pt x="34" y="9"/>
                    </a:lnTo>
                    <a:lnTo>
                      <a:pt x="34" y="17"/>
                    </a:lnTo>
                    <a:lnTo>
                      <a:pt x="31" y="21"/>
                    </a:lnTo>
                    <a:lnTo>
                      <a:pt x="29" y="24"/>
                    </a:lnTo>
                    <a:lnTo>
                      <a:pt x="22" y="26"/>
                    </a:lnTo>
                    <a:lnTo>
                      <a:pt x="0" y="26"/>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52" name="Line 226">
                <a:extLst>
                  <a:ext uri="{FF2B5EF4-FFF2-40B4-BE49-F238E27FC236}">
                    <a16:creationId xmlns:a16="http://schemas.microsoft.com/office/drawing/2014/main" id="{5EE27903-A217-43FF-953A-37EA2BEE6AEE}"/>
                  </a:ext>
                </a:extLst>
              </p:cNvPr>
              <p:cNvSpPr>
                <a:spLocks noChangeShapeType="1"/>
              </p:cNvSpPr>
              <p:nvPr/>
            </p:nvSpPr>
            <p:spPr bwMode="auto">
              <a:xfrm>
                <a:off x="1488" y="1867"/>
                <a:ext cx="1" cy="32"/>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53" name="Freeform 227">
                <a:extLst>
                  <a:ext uri="{FF2B5EF4-FFF2-40B4-BE49-F238E27FC236}">
                    <a16:creationId xmlns:a16="http://schemas.microsoft.com/office/drawing/2014/main" id="{0A677518-9506-447B-A40E-06D5595514B1}"/>
                  </a:ext>
                </a:extLst>
              </p:cNvPr>
              <p:cNvSpPr>
                <a:spLocks/>
              </p:cNvSpPr>
              <p:nvPr/>
            </p:nvSpPr>
            <p:spPr bwMode="auto">
              <a:xfrm>
                <a:off x="1460" y="1867"/>
                <a:ext cx="28" cy="32"/>
              </a:xfrm>
              <a:custGeom>
                <a:avLst/>
                <a:gdLst/>
                <a:ahLst/>
                <a:cxnLst>
                  <a:cxn ang="0">
                    <a:pos x="28" y="7"/>
                  </a:cxn>
                  <a:cxn ang="0">
                    <a:pos x="24" y="2"/>
                  </a:cxn>
                  <a:cxn ang="0">
                    <a:pos x="19" y="0"/>
                  </a:cxn>
                  <a:cxn ang="0">
                    <a:pos x="12" y="0"/>
                  </a:cxn>
                  <a:cxn ang="0">
                    <a:pos x="7" y="2"/>
                  </a:cxn>
                  <a:cxn ang="0">
                    <a:pos x="2" y="7"/>
                  </a:cxn>
                  <a:cxn ang="0">
                    <a:pos x="0" y="14"/>
                  </a:cxn>
                  <a:cxn ang="0">
                    <a:pos x="0" y="18"/>
                  </a:cxn>
                  <a:cxn ang="0">
                    <a:pos x="2" y="25"/>
                  </a:cxn>
                  <a:cxn ang="0">
                    <a:pos x="7" y="30"/>
                  </a:cxn>
                  <a:cxn ang="0">
                    <a:pos x="12" y="32"/>
                  </a:cxn>
                  <a:cxn ang="0">
                    <a:pos x="19" y="32"/>
                  </a:cxn>
                  <a:cxn ang="0">
                    <a:pos x="24" y="30"/>
                  </a:cxn>
                  <a:cxn ang="0">
                    <a:pos x="28" y="25"/>
                  </a:cxn>
                </a:cxnLst>
                <a:rect l="0" t="0" r="r" b="b"/>
                <a:pathLst>
                  <a:path w="28" h="32">
                    <a:moveTo>
                      <a:pt x="28" y="7"/>
                    </a:moveTo>
                    <a:lnTo>
                      <a:pt x="24" y="2"/>
                    </a:lnTo>
                    <a:lnTo>
                      <a:pt x="19" y="0"/>
                    </a:lnTo>
                    <a:lnTo>
                      <a:pt x="12" y="0"/>
                    </a:lnTo>
                    <a:lnTo>
                      <a:pt x="7" y="2"/>
                    </a:lnTo>
                    <a:lnTo>
                      <a:pt x="2" y="7"/>
                    </a:lnTo>
                    <a:lnTo>
                      <a:pt x="0" y="14"/>
                    </a:lnTo>
                    <a:lnTo>
                      <a:pt x="0" y="18"/>
                    </a:lnTo>
                    <a:lnTo>
                      <a:pt x="2" y="25"/>
                    </a:lnTo>
                    <a:lnTo>
                      <a:pt x="7" y="30"/>
                    </a:lnTo>
                    <a:lnTo>
                      <a:pt x="12" y="32"/>
                    </a:lnTo>
                    <a:lnTo>
                      <a:pt x="19" y="32"/>
                    </a:lnTo>
                    <a:lnTo>
                      <a:pt x="24" y="30"/>
                    </a:lnTo>
                    <a:lnTo>
                      <a:pt x="28" y="25"/>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54" name="Line 228">
                <a:extLst>
                  <a:ext uri="{FF2B5EF4-FFF2-40B4-BE49-F238E27FC236}">
                    <a16:creationId xmlns:a16="http://schemas.microsoft.com/office/drawing/2014/main" id="{068F7667-95C8-435D-81FE-55EA8A4228E9}"/>
                  </a:ext>
                </a:extLst>
              </p:cNvPr>
              <p:cNvSpPr>
                <a:spLocks noChangeShapeType="1"/>
              </p:cNvSpPr>
              <p:nvPr/>
            </p:nvSpPr>
            <p:spPr bwMode="auto">
              <a:xfrm flipV="1">
                <a:off x="1505" y="1867"/>
                <a:ext cx="1" cy="32"/>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55" name="Freeform 229">
                <a:extLst>
                  <a:ext uri="{FF2B5EF4-FFF2-40B4-BE49-F238E27FC236}">
                    <a16:creationId xmlns:a16="http://schemas.microsoft.com/office/drawing/2014/main" id="{624BF5B8-63D5-49B8-9C0E-30490C6AEA1B}"/>
                  </a:ext>
                </a:extLst>
              </p:cNvPr>
              <p:cNvSpPr>
                <a:spLocks/>
              </p:cNvSpPr>
              <p:nvPr/>
            </p:nvSpPr>
            <p:spPr bwMode="auto">
              <a:xfrm>
                <a:off x="1505" y="1867"/>
                <a:ext cx="27" cy="32"/>
              </a:xfrm>
              <a:custGeom>
                <a:avLst/>
                <a:gdLst/>
                <a:ahLst/>
                <a:cxnLst>
                  <a:cxn ang="0">
                    <a:pos x="0" y="9"/>
                  </a:cxn>
                  <a:cxn ang="0">
                    <a:pos x="7" y="2"/>
                  </a:cxn>
                  <a:cxn ang="0">
                    <a:pos x="12" y="0"/>
                  </a:cxn>
                  <a:cxn ang="0">
                    <a:pos x="19" y="0"/>
                  </a:cxn>
                  <a:cxn ang="0">
                    <a:pos x="24" y="2"/>
                  </a:cxn>
                  <a:cxn ang="0">
                    <a:pos x="27" y="9"/>
                  </a:cxn>
                  <a:cxn ang="0">
                    <a:pos x="27" y="32"/>
                  </a:cxn>
                </a:cxnLst>
                <a:rect l="0" t="0" r="r" b="b"/>
                <a:pathLst>
                  <a:path w="27" h="32">
                    <a:moveTo>
                      <a:pt x="0" y="9"/>
                    </a:moveTo>
                    <a:lnTo>
                      <a:pt x="7" y="2"/>
                    </a:lnTo>
                    <a:lnTo>
                      <a:pt x="12" y="0"/>
                    </a:lnTo>
                    <a:lnTo>
                      <a:pt x="19" y="0"/>
                    </a:lnTo>
                    <a:lnTo>
                      <a:pt x="24" y="2"/>
                    </a:lnTo>
                    <a:lnTo>
                      <a:pt x="27" y="9"/>
                    </a:lnTo>
                    <a:lnTo>
                      <a:pt x="27" y="32"/>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56" name="Line 230">
                <a:extLst>
                  <a:ext uri="{FF2B5EF4-FFF2-40B4-BE49-F238E27FC236}">
                    <a16:creationId xmlns:a16="http://schemas.microsoft.com/office/drawing/2014/main" id="{AEC352CC-8A44-44DB-AC82-97F6FE780B73}"/>
                  </a:ext>
                </a:extLst>
              </p:cNvPr>
              <p:cNvSpPr>
                <a:spLocks noChangeShapeType="1"/>
              </p:cNvSpPr>
              <p:nvPr/>
            </p:nvSpPr>
            <p:spPr bwMode="auto">
              <a:xfrm>
                <a:off x="1580" y="1850"/>
                <a:ext cx="1" cy="4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57" name="Freeform 231">
                <a:extLst>
                  <a:ext uri="{FF2B5EF4-FFF2-40B4-BE49-F238E27FC236}">
                    <a16:creationId xmlns:a16="http://schemas.microsoft.com/office/drawing/2014/main" id="{10566564-0A08-438C-AB2F-19B949BCA042}"/>
                  </a:ext>
                </a:extLst>
              </p:cNvPr>
              <p:cNvSpPr>
                <a:spLocks/>
              </p:cNvSpPr>
              <p:nvPr/>
            </p:nvSpPr>
            <p:spPr bwMode="auto">
              <a:xfrm>
                <a:off x="1551" y="1867"/>
                <a:ext cx="29" cy="32"/>
              </a:xfrm>
              <a:custGeom>
                <a:avLst/>
                <a:gdLst/>
                <a:ahLst/>
                <a:cxnLst>
                  <a:cxn ang="0">
                    <a:pos x="29" y="7"/>
                  </a:cxn>
                  <a:cxn ang="0">
                    <a:pos x="24" y="2"/>
                  </a:cxn>
                  <a:cxn ang="0">
                    <a:pos x="19" y="0"/>
                  </a:cxn>
                  <a:cxn ang="0">
                    <a:pos x="12" y="0"/>
                  </a:cxn>
                  <a:cxn ang="0">
                    <a:pos x="7" y="2"/>
                  </a:cxn>
                  <a:cxn ang="0">
                    <a:pos x="2" y="7"/>
                  </a:cxn>
                  <a:cxn ang="0">
                    <a:pos x="0" y="14"/>
                  </a:cxn>
                  <a:cxn ang="0">
                    <a:pos x="0" y="18"/>
                  </a:cxn>
                  <a:cxn ang="0">
                    <a:pos x="2" y="25"/>
                  </a:cxn>
                  <a:cxn ang="0">
                    <a:pos x="7" y="30"/>
                  </a:cxn>
                  <a:cxn ang="0">
                    <a:pos x="12" y="32"/>
                  </a:cxn>
                  <a:cxn ang="0">
                    <a:pos x="19" y="32"/>
                  </a:cxn>
                  <a:cxn ang="0">
                    <a:pos x="24" y="30"/>
                  </a:cxn>
                  <a:cxn ang="0">
                    <a:pos x="29" y="25"/>
                  </a:cxn>
                </a:cxnLst>
                <a:rect l="0" t="0" r="r" b="b"/>
                <a:pathLst>
                  <a:path w="29" h="32">
                    <a:moveTo>
                      <a:pt x="29" y="7"/>
                    </a:moveTo>
                    <a:lnTo>
                      <a:pt x="24" y="2"/>
                    </a:lnTo>
                    <a:lnTo>
                      <a:pt x="19" y="0"/>
                    </a:lnTo>
                    <a:lnTo>
                      <a:pt x="12" y="0"/>
                    </a:lnTo>
                    <a:lnTo>
                      <a:pt x="7" y="2"/>
                    </a:lnTo>
                    <a:lnTo>
                      <a:pt x="2" y="7"/>
                    </a:lnTo>
                    <a:lnTo>
                      <a:pt x="0" y="14"/>
                    </a:lnTo>
                    <a:lnTo>
                      <a:pt x="0" y="18"/>
                    </a:lnTo>
                    <a:lnTo>
                      <a:pt x="2" y="25"/>
                    </a:lnTo>
                    <a:lnTo>
                      <a:pt x="7" y="30"/>
                    </a:lnTo>
                    <a:lnTo>
                      <a:pt x="12" y="32"/>
                    </a:lnTo>
                    <a:lnTo>
                      <a:pt x="19" y="32"/>
                    </a:lnTo>
                    <a:lnTo>
                      <a:pt x="24" y="30"/>
                    </a:lnTo>
                    <a:lnTo>
                      <a:pt x="29" y="25"/>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58" name="Line 232">
                <a:extLst>
                  <a:ext uri="{FF2B5EF4-FFF2-40B4-BE49-F238E27FC236}">
                    <a16:creationId xmlns:a16="http://schemas.microsoft.com/office/drawing/2014/main" id="{8BD770B4-4BD3-4D87-BFBA-3FB6F00E17CB}"/>
                  </a:ext>
                </a:extLst>
              </p:cNvPr>
              <p:cNvSpPr>
                <a:spLocks noChangeShapeType="1"/>
              </p:cNvSpPr>
              <p:nvPr/>
            </p:nvSpPr>
            <p:spPr bwMode="auto">
              <a:xfrm>
                <a:off x="1625" y="1867"/>
                <a:ext cx="1" cy="32"/>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59" name="Freeform 233">
                <a:extLst>
                  <a:ext uri="{FF2B5EF4-FFF2-40B4-BE49-F238E27FC236}">
                    <a16:creationId xmlns:a16="http://schemas.microsoft.com/office/drawing/2014/main" id="{450D157A-87A1-4132-884D-8CAFE0679A3C}"/>
                  </a:ext>
                </a:extLst>
              </p:cNvPr>
              <p:cNvSpPr>
                <a:spLocks/>
              </p:cNvSpPr>
              <p:nvPr/>
            </p:nvSpPr>
            <p:spPr bwMode="auto">
              <a:xfrm>
                <a:off x="1596" y="1867"/>
                <a:ext cx="29" cy="32"/>
              </a:xfrm>
              <a:custGeom>
                <a:avLst/>
                <a:gdLst/>
                <a:ahLst/>
                <a:cxnLst>
                  <a:cxn ang="0">
                    <a:pos x="29" y="7"/>
                  </a:cxn>
                  <a:cxn ang="0">
                    <a:pos x="24" y="2"/>
                  </a:cxn>
                  <a:cxn ang="0">
                    <a:pos x="20" y="0"/>
                  </a:cxn>
                  <a:cxn ang="0">
                    <a:pos x="12" y="0"/>
                  </a:cxn>
                  <a:cxn ang="0">
                    <a:pos x="8" y="2"/>
                  </a:cxn>
                  <a:cxn ang="0">
                    <a:pos x="3" y="7"/>
                  </a:cxn>
                  <a:cxn ang="0">
                    <a:pos x="0" y="14"/>
                  </a:cxn>
                  <a:cxn ang="0">
                    <a:pos x="0" y="18"/>
                  </a:cxn>
                  <a:cxn ang="0">
                    <a:pos x="3" y="25"/>
                  </a:cxn>
                  <a:cxn ang="0">
                    <a:pos x="8" y="30"/>
                  </a:cxn>
                  <a:cxn ang="0">
                    <a:pos x="12" y="32"/>
                  </a:cxn>
                  <a:cxn ang="0">
                    <a:pos x="20" y="32"/>
                  </a:cxn>
                  <a:cxn ang="0">
                    <a:pos x="24" y="30"/>
                  </a:cxn>
                  <a:cxn ang="0">
                    <a:pos x="29" y="25"/>
                  </a:cxn>
                </a:cxnLst>
                <a:rect l="0" t="0" r="r" b="b"/>
                <a:pathLst>
                  <a:path w="29" h="32">
                    <a:moveTo>
                      <a:pt x="29" y="7"/>
                    </a:moveTo>
                    <a:lnTo>
                      <a:pt x="24" y="2"/>
                    </a:lnTo>
                    <a:lnTo>
                      <a:pt x="20" y="0"/>
                    </a:lnTo>
                    <a:lnTo>
                      <a:pt x="12" y="0"/>
                    </a:lnTo>
                    <a:lnTo>
                      <a:pt x="8" y="2"/>
                    </a:lnTo>
                    <a:lnTo>
                      <a:pt x="3" y="7"/>
                    </a:lnTo>
                    <a:lnTo>
                      <a:pt x="0" y="14"/>
                    </a:lnTo>
                    <a:lnTo>
                      <a:pt x="0" y="18"/>
                    </a:lnTo>
                    <a:lnTo>
                      <a:pt x="3" y="25"/>
                    </a:lnTo>
                    <a:lnTo>
                      <a:pt x="8" y="30"/>
                    </a:lnTo>
                    <a:lnTo>
                      <a:pt x="12" y="32"/>
                    </a:lnTo>
                    <a:lnTo>
                      <a:pt x="20" y="32"/>
                    </a:lnTo>
                    <a:lnTo>
                      <a:pt x="24" y="30"/>
                    </a:lnTo>
                    <a:lnTo>
                      <a:pt x="29" y="25"/>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60" name="Line 234">
                <a:extLst>
                  <a:ext uri="{FF2B5EF4-FFF2-40B4-BE49-F238E27FC236}">
                    <a16:creationId xmlns:a16="http://schemas.microsoft.com/office/drawing/2014/main" id="{A1882589-D9A5-478D-83C0-039CB7F33711}"/>
                  </a:ext>
                </a:extLst>
              </p:cNvPr>
              <p:cNvSpPr>
                <a:spLocks noChangeShapeType="1"/>
              </p:cNvSpPr>
              <p:nvPr/>
            </p:nvSpPr>
            <p:spPr bwMode="auto">
              <a:xfrm>
                <a:off x="1671" y="1867"/>
                <a:ext cx="1" cy="32"/>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61" name="Freeform 235">
                <a:extLst>
                  <a:ext uri="{FF2B5EF4-FFF2-40B4-BE49-F238E27FC236}">
                    <a16:creationId xmlns:a16="http://schemas.microsoft.com/office/drawing/2014/main" id="{055AB890-8617-4D1D-ACFC-B33CBA857BDA}"/>
                  </a:ext>
                </a:extLst>
              </p:cNvPr>
              <p:cNvSpPr>
                <a:spLocks/>
              </p:cNvSpPr>
              <p:nvPr/>
            </p:nvSpPr>
            <p:spPr bwMode="auto">
              <a:xfrm>
                <a:off x="1642" y="1867"/>
                <a:ext cx="29" cy="32"/>
              </a:xfrm>
              <a:custGeom>
                <a:avLst/>
                <a:gdLst/>
                <a:ahLst/>
                <a:cxnLst>
                  <a:cxn ang="0">
                    <a:pos x="29" y="7"/>
                  </a:cxn>
                  <a:cxn ang="0">
                    <a:pos x="24" y="2"/>
                  </a:cxn>
                  <a:cxn ang="0">
                    <a:pos x="19" y="0"/>
                  </a:cxn>
                  <a:cxn ang="0">
                    <a:pos x="12" y="0"/>
                  </a:cxn>
                  <a:cxn ang="0">
                    <a:pos x="7" y="2"/>
                  </a:cxn>
                  <a:cxn ang="0">
                    <a:pos x="2" y="7"/>
                  </a:cxn>
                  <a:cxn ang="0">
                    <a:pos x="0" y="14"/>
                  </a:cxn>
                  <a:cxn ang="0">
                    <a:pos x="0" y="18"/>
                  </a:cxn>
                  <a:cxn ang="0">
                    <a:pos x="2" y="25"/>
                  </a:cxn>
                  <a:cxn ang="0">
                    <a:pos x="7" y="30"/>
                  </a:cxn>
                  <a:cxn ang="0">
                    <a:pos x="12" y="32"/>
                  </a:cxn>
                  <a:cxn ang="0">
                    <a:pos x="19" y="32"/>
                  </a:cxn>
                  <a:cxn ang="0">
                    <a:pos x="24" y="30"/>
                  </a:cxn>
                  <a:cxn ang="0">
                    <a:pos x="29" y="25"/>
                  </a:cxn>
                </a:cxnLst>
                <a:rect l="0" t="0" r="r" b="b"/>
                <a:pathLst>
                  <a:path w="29" h="32">
                    <a:moveTo>
                      <a:pt x="29" y="7"/>
                    </a:moveTo>
                    <a:lnTo>
                      <a:pt x="24" y="2"/>
                    </a:lnTo>
                    <a:lnTo>
                      <a:pt x="19" y="0"/>
                    </a:lnTo>
                    <a:lnTo>
                      <a:pt x="12" y="0"/>
                    </a:lnTo>
                    <a:lnTo>
                      <a:pt x="7" y="2"/>
                    </a:lnTo>
                    <a:lnTo>
                      <a:pt x="2" y="7"/>
                    </a:lnTo>
                    <a:lnTo>
                      <a:pt x="0" y="14"/>
                    </a:lnTo>
                    <a:lnTo>
                      <a:pt x="0" y="18"/>
                    </a:lnTo>
                    <a:lnTo>
                      <a:pt x="2" y="25"/>
                    </a:lnTo>
                    <a:lnTo>
                      <a:pt x="7" y="30"/>
                    </a:lnTo>
                    <a:lnTo>
                      <a:pt x="12" y="32"/>
                    </a:lnTo>
                    <a:lnTo>
                      <a:pt x="19" y="32"/>
                    </a:lnTo>
                    <a:lnTo>
                      <a:pt x="24" y="30"/>
                    </a:lnTo>
                    <a:lnTo>
                      <a:pt x="29" y="25"/>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62" name="Line 236">
                <a:extLst>
                  <a:ext uri="{FF2B5EF4-FFF2-40B4-BE49-F238E27FC236}">
                    <a16:creationId xmlns:a16="http://schemas.microsoft.com/office/drawing/2014/main" id="{2FEBE7FF-DB7C-42BF-9FCE-46F7B2C67913}"/>
                  </a:ext>
                </a:extLst>
              </p:cNvPr>
              <p:cNvSpPr>
                <a:spLocks noChangeShapeType="1"/>
              </p:cNvSpPr>
              <p:nvPr/>
            </p:nvSpPr>
            <p:spPr bwMode="auto">
              <a:xfrm flipV="1">
                <a:off x="1688" y="1867"/>
                <a:ext cx="1" cy="32"/>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63" name="Freeform 237">
                <a:extLst>
                  <a:ext uri="{FF2B5EF4-FFF2-40B4-BE49-F238E27FC236}">
                    <a16:creationId xmlns:a16="http://schemas.microsoft.com/office/drawing/2014/main" id="{A8D2E1BF-8D64-48A0-B2E7-E4CBB4F3661A}"/>
                  </a:ext>
                </a:extLst>
              </p:cNvPr>
              <p:cNvSpPr>
                <a:spLocks/>
              </p:cNvSpPr>
              <p:nvPr/>
            </p:nvSpPr>
            <p:spPr bwMode="auto">
              <a:xfrm>
                <a:off x="1688" y="1867"/>
                <a:ext cx="26" cy="32"/>
              </a:xfrm>
              <a:custGeom>
                <a:avLst/>
                <a:gdLst/>
                <a:ahLst/>
                <a:cxnLst>
                  <a:cxn ang="0">
                    <a:pos x="0" y="9"/>
                  </a:cxn>
                  <a:cxn ang="0">
                    <a:pos x="7" y="2"/>
                  </a:cxn>
                  <a:cxn ang="0">
                    <a:pos x="12" y="0"/>
                  </a:cxn>
                  <a:cxn ang="0">
                    <a:pos x="19" y="0"/>
                  </a:cxn>
                  <a:cxn ang="0">
                    <a:pos x="24" y="2"/>
                  </a:cxn>
                  <a:cxn ang="0">
                    <a:pos x="26" y="9"/>
                  </a:cxn>
                  <a:cxn ang="0">
                    <a:pos x="26" y="32"/>
                  </a:cxn>
                </a:cxnLst>
                <a:rect l="0" t="0" r="r" b="b"/>
                <a:pathLst>
                  <a:path w="26" h="32">
                    <a:moveTo>
                      <a:pt x="0" y="9"/>
                    </a:moveTo>
                    <a:lnTo>
                      <a:pt x="7" y="2"/>
                    </a:lnTo>
                    <a:lnTo>
                      <a:pt x="12" y="0"/>
                    </a:lnTo>
                    <a:lnTo>
                      <a:pt x="19" y="0"/>
                    </a:lnTo>
                    <a:lnTo>
                      <a:pt x="24" y="2"/>
                    </a:lnTo>
                    <a:lnTo>
                      <a:pt x="26" y="9"/>
                    </a:lnTo>
                    <a:lnTo>
                      <a:pt x="26" y="32"/>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64" name="Line 238">
                <a:extLst>
                  <a:ext uri="{FF2B5EF4-FFF2-40B4-BE49-F238E27FC236}">
                    <a16:creationId xmlns:a16="http://schemas.microsoft.com/office/drawing/2014/main" id="{5B24EE08-18CE-4B11-BF31-B0C41C7E45DD}"/>
                  </a:ext>
                </a:extLst>
              </p:cNvPr>
              <p:cNvSpPr>
                <a:spLocks noChangeShapeType="1"/>
              </p:cNvSpPr>
              <p:nvPr/>
            </p:nvSpPr>
            <p:spPr bwMode="auto">
              <a:xfrm>
                <a:off x="891" y="2030"/>
                <a:ext cx="1" cy="4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65" name="Line 239">
                <a:extLst>
                  <a:ext uri="{FF2B5EF4-FFF2-40B4-BE49-F238E27FC236}">
                    <a16:creationId xmlns:a16="http://schemas.microsoft.com/office/drawing/2014/main" id="{8573469E-D401-4491-BA32-8D27693BCC41}"/>
                  </a:ext>
                </a:extLst>
              </p:cNvPr>
              <p:cNvSpPr>
                <a:spLocks noChangeShapeType="1"/>
              </p:cNvSpPr>
              <p:nvPr/>
            </p:nvSpPr>
            <p:spPr bwMode="auto">
              <a:xfrm>
                <a:off x="874" y="2030"/>
                <a:ext cx="33" cy="1"/>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66" name="Line 240">
                <a:extLst>
                  <a:ext uri="{FF2B5EF4-FFF2-40B4-BE49-F238E27FC236}">
                    <a16:creationId xmlns:a16="http://schemas.microsoft.com/office/drawing/2014/main" id="{DFA615DD-0706-433D-8E2C-C7BAA0AFDD81}"/>
                  </a:ext>
                </a:extLst>
              </p:cNvPr>
              <p:cNvSpPr>
                <a:spLocks noChangeShapeType="1"/>
              </p:cNvSpPr>
              <p:nvPr/>
            </p:nvSpPr>
            <p:spPr bwMode="auto">
              <a:xfrm flipV="1">
                <a:off x="917" y="2046"/>
                <a:ext cx="1" cy="3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67" name="Freeform 241">
                <a:extLst>
                  <a:ext uri="{FF2B5EF4-FFF2-40B4-BE49-F238E27FC236}">
                    <a16:creationId xmlns:a16="http://schemas.microsoft.com/office/drawing/2014/main" id="{099D7056-8D88-44B3-8015-E51D2755639C}"/>
                  </a:ext>
                </a:extLst>
              </p:cNvPr>
              <p:cNvSpPr>
                <a:spLocks/>
              </p:cNvSpPr>
              <p:nvPr/>
            </p:nvSpPr>
            <p:spPr bwMode="auto">
              <a:xfrm>
                <a:off x="917" y="2046"/>
                <a:ext cx="19" cy="14"/>
              </a:xfrm>
              <a:custGeom>
                <a:avLst/>
                <a:gdLst/>
                <a:ahLst/>
                <a:cxnLst>
                  <a:cxn ang="0">
                    <a:pos x="0" y="14"/>
                  </a:cxn>
                  <a:cxn ang="0">
                    <a:pos x="2" y="7"/>
                  </a:cxn>
                  <a:cxn ang="0">
                    <a:pos x="7" y="3"/>
                  </a:cxn>
                  <a:cxn ang="0">
                    <a:pos x="12" y="0"/>
                  </a:cxn>
                  <a:cxn ang="0">
                    <a:pos x="19" y="0"/>
                  </a:cxn>
                </a:cxnLst>
                <a:rect l="0" t="0" r="r" b="b"/>
                <a:pathLst>
                  <a:path w="19" h="14">
                    <a:moveTo>
                      <a:pt x="0" y="14"/>
                    </a:moveTo>
                    <a:lnTo>
                      <a:pt x="2" y="7"/>
                    </a:lnTo>
                    <a:lnTo>
                      <a:pt x="7" y="3"/>
                    </a:lnTo>
                    <a:lnTo>
                      <a:pt x="12" y="0"/>
                    </a:lnTo>
                    <a:lnTo>
                      <a:pt x="19"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68" name="Freeform 242">
                <a:extLst>
                  <a:ext uri="{FF2B5EF4-FFF2-40B4-BE49-F238E27FC236}">
                    <a16:creationId xmlns:a16="http://schemas.microsoft.com/office/drawing/2014/main" id="{561772AF-25C9-4C57-81E1-C50BADE25499}"/>
                  </a:ext>
                </a:extLst>
              </p:cNvPr>
              <p:cNvSpPr>
                <a:spLocks/>
              </p:cNvSpPr>
              <p:nvPr/>
            </p:nvSpPr>
            <p:spPr bwMode="auto">
              <a:xfrm>
                <a:off x="948" y="2046"/>
                <a:ext cx="29" cy="33"/>
              </a:xfrm>
              <a:custGeom>
                <a:avLst/>
                <a:gdLst/>
                <a:ahLst/>
                <a:cxnLst>
                  <a:cxn ang="0">
                    <a:pos x="0" y="14"/>
                  </a:cxn>
                  <a:cxn ang="0">
                    <a:pos x="29" y="14"/>
                  </a:cxn>
                  <a:cxn ang="0">
                    <a:pos x="29" y="10"/>
                  </a:cxn>
                  <a:cxn ang="0">
                    <a:pos x="26" y="5"/>
                  </a:cxn>
                  <a:cxn ang="0">
                    <a:pos x="24" y="3"/>
                  </a:cxn>
                  <a:cxn ang="0">
                    <a:pos x="19" y="0"/>
                  </a:cxn>
                  <a:cxn ang="0">
                    <a:pos x="12" y="0"/>
                  </a:cxn>
                  <a:cxn ang="0">
                    <a:pos x="7" y="3"/>
                  </a:cxn>
                  <a:cxn ang="0">
                    <a:pos x="2" y="7"/>
                  </a:cxn>
                  <a:cxn ang="0">
                    <a:pos x="0" y="14"/>
                  </a:cxn>
                  <a:cxn ang="0">
                    <a:pos x="0" y="19"/>
                  </a:cxn>
                  <a:cxn ang="0">
                    <a:pos x="2" y="26"/>
                  </a:cxn>
                  <a:cxn ang="0">
                    <a:pos x="7" y="31"/>
                  </a:cxn>
                  <a:cxn ang="0">
                    <a:pos x="12" y="33"/>
                  </a:cxn>
                  <a:cxn ang="0">
                    <a:pos x="19" y="33"/>
                  </a:cxn>
                  <a:cxn ang="0">
                    <a:pos x="24" y="31"/>
                  </a:cxn>
                  <a:cxn ang="0">
                    <a:pos x="29" y="26"/>
                  </a:cxn>
                </a:cxnLst>
                <a:rect l="0" t="0" r="r" b="b"/>
                <a:pathLst>
                  <a:path w="29" h="33">
                    <a:moveTo>
                      <a:pt x="0" y="14"/>
                    </a:moveTo>
                    <a:lnTo>
                      <a:pt x="29" y="14"/>
                    </a:lnTo>
                    <a:lnTo>
                      <a:pt x="29" y="10"/>
                    </a:lnTo>
                    <a:lnTo>
                      <a:pt x="26" y="5"/>
                    </a:lnTo>
                    <a:lnTo>
                      <a:pt x="24" y="3"/>
                    </a:lnTo>
                    <a:lnTo>
                      <a:pt x="19" y="0"/>
                    </a:lnTo>
                    <a:lnTo>
                      <a:pt x="12" y="0"/>
                    </a:lnTo>
                    <a:lnTo>
                      <a:pt x="7" y="3"/>
                    </a:lnTo>
                    <a:lnTo>
                      <a:pt x="2" y="7"/>
                    </a:lnTo>
                    <a:lnTo>
                      <a:pt x="0" y="14"/>
                    </a:lnTo>
                    <a:lnTo>
                      <a:pt x="0" y="19"/>
                    </a:lnTo>
                    <a:lnTo>
                      <a:pt x="2" y="26"/>
                    </a:lnTo>
                    <a:lnTo>
                      <a:pt x="7" y="31"/>
                    </a:lnTo>
                    <a:lnTo>
                      <a:pt x="12" y="33"/>
                    </a:lnTo>
                    <a:lnTo>
                      <a:pt x="19" y="33"/>
                    </a:lnTo>
                    <a:lnTo>
                      <a:pt x="24" y="31"/>
                    </a:lnTo>
                    <a:lnTo>
                      <a:pt x="29" y="26"/>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69" name="Freeform 243">
                <a:extLst>
                  <a:ext uri="{FF2B5EF4-FFF2-40B4-BE49-F238E27FC236}">
                    <a16:creationId xmlns:a16="http://schemas.microsoft.com/office/drawing/2014/main" id="{52AF2A78-5336-403A-B198-C2BDDE8233C1}"/>
                  </a:ext>
                </a:extLst>
              </p:cNvPr>
              <p:cNvSpPr>
                <a:spLocks/>
              </p:cNvSpPr>
              <p:nvPr/>
            </p:nvSpPr>
            <p:spPr bwMode="auto">
              <a:xfrm>
                <a:off x="998" y="2030"/>
                <a:ext cx="13" cy="49"/>
              </a:xfrm>
              <a:custGeom>
                <a:avLst/>
                <a:gdLst/>
                <a:ahLst/>
                <a:cxnLst>
                  <a:cxn ang="0">
                    <a:pos x="0" y="0"/>
                  </a:cxn>
                  <a:cxn ang="0">
                    <a:pos x="0" y="40"/>
                  </a:cxn>
                  <a:cxn ang="0">
                    <a:pos x="3" y="47"/>
                  </a:cxn>
                  <a:cxn ang="0">
                    <a:pos x="8" y="49"/>
                  </a:cxn>
                  <a:cxn ang="0">
                    <a:pos x="13" y="49"/>
                  </a:cxn>
                </a:cxnLst>
                <a:rect l="0" t="0" r="r" b="b"/>
                <a:pathLst>
                  <a:path w="13" h="49">
                    <a:moveTo>
                      <a:pt x="0" y="0"/>
                    </a:moveTo>
                    <a:lnTo>
                      <a:pt x="0" y="40"/>
                    </a:lnTo>
                    <a:lnTo>
                      <a:pt x="3" y="47"/>
                    </a:lnTo>
                    <a:lnTo>
                      <a:pt x="8" y="49"/>
                    </a:lnTo>
                    <a:lnTo>
                      <a:pt x="13" y="49"/>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70" name="Line 244">
                <a:extLst>
                  <a:ext uri="{FF2B5EF4-FFF2-40B4-BE49-F238E27FC236}">
                    <a16:creationId xmlns:a16="http://schemas.microsoft.com/office/drawing/2014/main" id="{E7AD0D6C-7352-43C2-B296-B179C7B3904F}"/>
                  </a:ext>
                </a:extLst>
              </p:cNvPr>
              <p:cNvSpPr>
                <a:spLocks noChangeShapeType="1"/>
              </p:cNvSpPr>
              <p:nvPr/>
            </p:nvSpPr>
            <p:spPr bwMode="auto">
              <a:xfrm>
                <a:off x="991" y="2046"/>
                <a:ext cx="17" cy="1"/>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71" name="Freeform 245">
                <a:extLst>
                  <a:ext uri="{FF2B5EF4-FFF2-40B4-BE49-F238E27FC236}">
                    <a16:creationId xmlns:a16="http://schemas.microsoft.com/office/drawing/2014/main" id="{679B4632-1F56-4C5F-87BB-DE107A0C1A66}"/>
                  </a:ext>
                </a:extLst>
              </p:cNvPr>
              <p:cNvSpPr>
                <a:spLocks/>
              </p:cNvSpPr>
              <p:nvPr/>
            </p:nvSpPr>
            <p:spPr bwMode="auto">
              <a:xfrm>
                <a:off x="1025" y="2046"/>
                <a:ext cx="29" cy="33"/>
              </a:xfrm>
              <a:custGeom>
                <a:avLst/>
                <a:gdLst/>
                <a:ahLst/>
                <a:cxnLst>
                  <a:cxn ang="0">
                    <a:pos x="0" y="14"/>
                  </a:cxn>
                  <a:cxn ang="0">
                    <a:pos x="29" y="14"/>
                  </a:cxn>
                  <a:cxn ang="0">
                    <a:pos x="29" y="10"/>
                  </a:cxn>
                  <a:cxn ang="0">
                    <a:pos x="26" y="5"/>
                  </a:cxn>
                  <a:cxn ang="0">
                    <a:pos x="24" y="3"/>
                  </a:cxn>
                  <a:cxn ang="0">
                    <a:pos x="19" y="0"/>
                  </a:cxn>
                  <a:cxn ang="0">
                    <a:pos x="12" y="0"/>
                  </a:cxn>
                  <a:cxn ang="0">
                    <a:pos x="7" y="3"/>
                  </a:cxn>
                  <a:cxn ang="0">
                    <a:pos x="2" y="7"/>
                  </a:cxn>
                  <a:cxn ang="0">
                    <a:pos x="0" y="14"/>
                  </a:cxn>
                  <a:cxn ang="0">
                    <a:pos x="0" y="19"/>
                  </a:cxn>
                  <a:cxn ang="0">
                    <a:pos x="2" y="26"/>
                  </a:cxn>
                  <a:cxn ang="0">
                    <a:pos x="7" y="31"/>
                  </a:cxn>
                  <a:cxn ang="0">
                    <a:pos x="12" y="33"/>
                  </a:cxn>
                  <a:cxn ang="0">
                    <a:pos x="19" y="33"/>
                  </a:cxn>
                  <a:cxn ang="0">
                    <a:pos x="24" y="31"/>
                  </a:cxn>
                  <a:cxn ang="0">
                    <a:pos x="29" y="26"/>
                  </a:cxn>
                </a:cxnLst>
                <a:rect l="0" t="0" r="r" b="b"/>
                <a:pathLst>
                  <a:path w="29" h="33">
                    <a:moveTo>
                      <a:pt x="0" y="14"/>
                    </a:moveTo>
                    <a:lnTo>
                      <a:pt x="29" y="14"/>
                    </a:lnTo>
                    <a:lnTo>
                      <a:pt x="29" y="10"/>
                    </a:lnTo>
                    <a:lnTo>
                      <a:pt x="26" y="5"/>
                    </a:lnTo>
                    <a:lnTo>
                      <a:pt x="24" y="3"/>
                    </a:lnTo>
                    <a:lnTo>
                      <a:pt x="19" y="0"/>
                    </a:lnTo>
                    <a:lnTo>
                      <a:pt x="12" y="0"/>
                    </a:lnTo>
                    <a:lnTo>
                      <a:pt x="7" y="3"/>
                    </a:lnTo>
                    <a:lnTo>
                      <a:pt x="2" y="7"/>
                    </a:lnTo>
                    <a:lnTo>
                      <a:pt x="0" y="14"/>
                    </a:lnTo>
                    <a:lnTo>
                      <a:pt x="0" y="19"/>
                    </a:lnTo>
                    <a:lnTo>
                      <a:pt x="2" y="26"/>
                    </a:lnTo>
                    <a:lnTo>
                      <a:pt x="7" y="31"/>
                    </a:lnTo>
                    <a:lnTo>
                      <a:pt x="12" y="33"/>
                    </a:lnTo>
                    <a:lnTo>
                      <a:pt x="19" y="33"/>
                    </a:lnTo>
                    <a:lnTo>
                      <a:pt x="24" y="31"/>
                    </a:lnTo>
                    <a:lnTo>
                      <a:pt x="29" y="26"/>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72" name="Freeform 246">
                <a:extLst>
                  <a:ext uri="{FF2B5EF4-FFF2-40B4-BE49-F238E27FC236}">
                    <a16:creationId xmlns:a16="http://schemas.microsoft.com/office/drawing/2014/main" id="{DE990DD9-822D-4CAB-A810-7E38B9EDA283}"/>
                  </a:ext>
                </a:extLst>
              </p:cNvPr>
              <p:cNvSpPr>
                <a:spLocks/>
              </p:cNvSpPr>
              <p:nvPr/>
            </p:nvSpPr>
            <p:spPr bwMode="auto">
              <a:xfrm>
                <a:off x="1068" y="2046"/>
                <a:ext cx="27" cy="33"/>
              </a:xfrm>
              <a:custGeom>
                <a:avLst/>
                <a:gdLst/>
                <a:ahLst/>
                <a:cxnLst>
                  <a:cxn ang="0">
                    <a:pos x="27" y="7"/>
                  </a:cxn>
                  <a:cxn ang="0">
                    <a:pos x="24" y="3"/>
                  </a:cxn>
                  <a:cxn ang="0">
                    <a:pos x="17" y="0"/>
                  </a:cxn>
                  <a:cxn ang="0">
                    <a:pos x="10" y="0"/>
                  </a:cxn>
                  <a:cxn ang="0">
                    <a:pos x="3" y="3"/>
                  </a:cxn>
                  <a:cxn ang="0">
                    <a:pos x="0" y="7"/>
                  </a:cxn>
                  <a:cxn ang="0">
                    <a:pos x="3" y="12"/>
                  </a:cxn>
                  <a:cxn ang="0">
                    <a:pos x="7" y="14"/>
                  </a:cxn>
                  <a:cxn ang="0">
                    <a:pos x="19" y="17"/>
                  </a:cxn>
                  <a:cxn ang="0">
                    <a:pos x="24" y="19"/>
                  </a:cxn>
                  <a:cxn ang="0">
                    <a:pos x="27" y="24"/>
                  </a:cxn>
                  <a:cxn ang="0">
                    <a:pos x="27" y="26"/>
                  </a:cxn>
                  <a:cxn ang="0">
                    <a:pos x="24" y="31"/>
                  </a:cxn>
                  <a:cxn ang="0">
                    <a:pos x="17" y="33"/>
                  </a:cxn>
                  <a:cxn ang="0">
                    <a:pos x="10" y="33"/>
                  </a:cxn>
                  <a:cxn ang="0">
                    <a:pos x="3" y="31"/>
                  </a:cxn>
                  <a:cxn ang="0">
                    <a:pos x="0" y="26"/>
                  </a:cxn>
                </a:cxnLst>
                <a:rect l="0" t="0" r="r" b="b"/>
                <a:pathLst>
                  <a:path w="27" h="33">
                    <a:moveTo>
                      <a:pt x="27" y="7"/>
                    </a:moveTo>
                    <a:lnTo>
                      <a:pt x="24" y="3"/>
                    </a:lnTo>
                    <a:lnTo>
                      <a:pt x="17" y="0"/>
                    </a:lnTo>
                    <a:lnTo>
                      <a:pt x="10" y="0"/>
                    </a:lnTo>
                    <a:lnTo>
                      <a:pt x="3" y="3"/>
                    </a:lnTo>
                    <a:lnTo>
                      <a:pt x="0" y="7"/>
                    </a:lnTo>
                    <a:lnTo>
                      <a:pt x="3" y="12"/>
                    </a:lnTo>
                    <a:lnTo>
                      <a:pt x="7" y="14"/>
                    </a:lnTo>
                    <a:lnTo>
                      <a:pt x="19" y="17"/>
                    </a:lnTo>
                    <a:lnTo>
                      <a:pt x="24" y="19"/>
                    </a:lnTo>
                    <a:lnTo>
                      <a:pt x="27" y="24"/>
                    </a:lnTo>
                    <a:lnTo>
                      <a:pt x="27" y="26"/>
                    </a:lnTo>
                    <a:lnTo>
                      <a:pt x="24" y="31"/>
                    </a:lnTo>
                    <a:lnTo>
                      <a:pt x="17" y="33"/>
                    </a:lnTo>
                    <a:lnTo>
                      <a:pt x="10" y="33"/>
                    </a:lnTo>
                    <a:lnTo>
                      <a:pt x="3" y="31"/>
                    </a:lnTo>
                    <a:lnTo>
                      <a:pt x="0" y="26"/>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73" name="Freeform 247">
                <a:extLst>
                  <a:ext uri="{FF2B5EF4-FFF2-40B4-BE49-F238E27FC236}">
                    <a16:creationId xmlns:a16="http://schemas.microsoft.com/office/drawing/2014/main" id="{41ADBE30-A201-4F94-8E62-13868C938EDC}"/>
                  </a:ext>
                </a:extLst>
              </p:cNvPr>
              <p:cNvSpPr>
                <a:spLocks/>
              </p:cNvSpPr>
              <p:nvPr/>
            </p:nvSpPr>
            <p:spPr bwMode="auto">
              <a:xfrm>
                <a:off x="1015" y="1526"/>
                <a:ext cx="36" cy="47"/>
              </a:xfrm>
              <a:custGeom>
                <a:avLst/>
                <a:gdLst/>
                <a:ahLst/>
                <a:cxnLst>
                  <a:cxn ang="0">
                    <a:pos x="0" y="47"/>
                  </a:cxn>
                  <a:cxn ang="0">
                    <a:pos x="0" y="0"/>
                  </a:cxn>
                  <a:cxn ang="0">
                    <a:pos x="18" y="47"/>
                  </a:cxn>
                  <a:cxn ang="0">
                    <a:pos x="36" y="0"/>
                  </a:cxn>
                  <a:cxn ang="0">
                    <a:pos x="36" y="47"/>
                  </a:cxn>
                </a:cxnLst>
                <a:rect l="0" t="0" r="r" b="b"/>
                <a:pathLst>
                  <a:path w="36" h="47">
                    <a:moveTo>
                      <a:pt x="0" y="47"/>
                    </a:moveTo>
                    <a:lnTo>
                      <a:pt x="0" y="0"/>
                    </a:lnTo>
                    <a:lnTo>
                      <a:pt x="18" y="47"/>
                    </a:lnTo>
                    <a:lnTo>
                      <a:pt x="36" y="0"/>
                    </a:lnTo>
                    <a:lnTo>
                      <a:pt x="36" y="47"/>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74" name="Freeform 248">
                <a:extLst>
                  <a:ext uri="{FF2B5EF4-FFF2-40B4-BE49-F238E27FC236}">
                    <a16:creationId xmlns:a16="http://schemas.microsoft.com/office/drawing/2014/main" id="{2378310B-887C-44ED-A7B2-6868028097FC}"/>
                  </a:ext>
                </a:extLst>
              </p:cNvPr>
              <p:cNvSpPr>
                <a:spLocks/>
              </p:cNvSpPr>
              <p:nvPr/>
            </p:nvSpPr>
            <p:spPr bwMode="auto">
              <a:xfrm>
                <a:off x="1078" y="1526"/>
                <a:ext cx="5" cy="4"/>
              </a:xfrm>
              <a:custGeom>
                <a:avLst/>
                <a:gdLst/>
                <a:ahLst/>
                <a:cxnLst>
                  <a:cxn ang="0">
                    <a:pos x="0" y="2"/>
                  </a:cxn>
                  <a:cxn ang="0">
                    <a:pos x="2" y="4"/>
                  </a:cxn>
                  <a:cxn ang="0">
                    <a:pos x="5" y="2"/>
                  </a:cxn>
                  <a:cxn ang="0">
                    <a:pos x="2" y="0"/>
                  </a:cxn>
                  <a:cxn ang="0">
                    <a:pos x="0" y="2"/>
                  </a:cxn>
                </a:cxnLst>
                <a:rect l="0" t="0" r="r" b="b"/>
                <a:pathLst>
                  <a:path w="5" h="4">
                    <a:moveTo>
                      <a:pt x="0" y="2"/>
                    </a:moveTo>
                    <a:lnTo>
                      <a:pt x="2" y="4"/>
                    </a:lnTo>
                    <a:lnTo>
                      <a:pt x="5" y="2"/>
                    </a:lnTo>
                    <a:lnTo>
                      <a:pt x="2" y="0"/>
                    </a:lnTo>
                    <a:lnTo>
                      <a:pt x="0" y="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75" name="Freeform 249">
                <a:extLst>
                  <a:ext uri="{FF2B5EF4-FFF2-40B4-BE49-F238E27FC236}">
                    <a16:creationId xmlns:a16="http://schemas.microsoft.com/office/drawing/2014/main" id="{64AB2142-7539-40A1-928E-1511B14DC903}"/>
                  </a:ext>
                </a:extLst>
              </p:cNvPr>
              <p:cNvSpPr>
                <a:spLocks/>
              </p:cNvSpPr>
              <p:nvPr/>
            </p:nvSpPr>
            <p:spPr bwMode="auto">
              <a:xfrm>
                <a:off x="1069" y="1542"/>
                <a:ext cx="11" cy="46"/>
              </a:xfrm>
              <a:custGeom>
                <a:avLst/>
                <a:gdLst/>
                <a:ahLst/>
                <a:cxnLst>
                  <a:cxn ang="0">
                    <a:pos x="11" y="0"/>
                  </a:cxn>
                  <a:cxn ang="0">
                    <a:pos x="11" y="37"/>
                  </a:cxn>
                  <a:cxn ang="0">
                    <a:pos x="9" y="44"/>
                  </a:cxn>
                  <a:cxn ang="0">
                    <a:pos x="5" y="46"/>
                  </a:cxn>
                  <a:cxn ang="0">
                    <a:pos x="0" y="46"/>
                  </a:cxn>
                </a:cxnLst>
                <a:rect l="0" t="0" r="r" b="b"/>
                <a:pathLst>
                  <a:path w="11" h="46">
                    <a:moveTo>
                      <a:pt x="11" y="0"/>
                    </a:moveTo>
                    <a:lnTo>
                      <a:pt x="11" y="37"/>
                    </a:lnTo>
                    <a:lnTo>
                      <a:pt x="9" y="44"/>
                    </a:lnTo>
                    <a:lnTo>
                      <a:pt x="5" y="46"/>
                    </a:lnTo>
                    <a:lnTo>
                      <a:pt x="0" y="46"/>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76" name="Freeform 250">
                <a:extLst>
                  <a:ext uri="{FF2B5EF4-FFF2-40B4-BE49-F238E27FC236}">
                    <a16:creationId xmlns:a16="http://schemas.microsoft.com/office/drawing/2014/main" id="{BB32E5C7-A32F-4F2B-9843-0B2668318696}"/>
                  </a:ext>
                </a:extLst>
              </p:cNvPr>
              <p:cNvSpPr>
                <a:spLocks/>
              </p:cNvSpPr>
              <p:nvPr/>
            </p:nvSpPr>
            <p:spPr bwMode="auto">
              <a:xfrm>
                <a:off x="1092" y="1568"/>
                <a:ext cx="4" cy="5"/>
              </a:xfrm>
              <a:custGeom>
                <a:avLst/>
                <a:gdLst/>
                <a:ahLst/>
                <a:cxnLst>
                  <a:cxn ang="0">
                    <a:pos x="2" y="0"/>
                  </a:cxn>
                  <a:cxn ang="0">
                    <a:pos x="0" y="2"/>
                  </a:cxn>
                  <a:cxn ang="0">
                    <a:pos x="2" y="5"/>
                  </a:cxn>
                  <a:cxn ang="0">
                    <a:pos x="4" y="2"/>
                  </a:cxn>
                </a:cxnLst>
                <a:rect l="0" t="0" r="r" b="b"/>
                <a:pathLst>
                  <a:path w="4" h="5">
                    <a:moveTo>
                      <a:pt x="2" y="0"/>
                    </a:moveTo>
                    <a:lnTo>
                      <a:pt x="0" y="2"/>
                    </a:lnTo>
                    <a:lnTo>
                      <a:pt x="2" y="5"/>
                    </a:lnTo>
                    <a:lnTo>
                      <a:pt x="4" y="2"/>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77" name="Freeform 251">
                <a:extLst>
                  <a:ext uri="{FF2B5EF4-FFF2-40B4-BE49-F238E27FC236}">
                    <a16:creationId xmlns:a16="http://schemas.microsoft.com/office/drawing/2014/main" id="{164A3768-045E-46E1-8BA1-B396F3C9672F}"/>
                  </a:ext>
                </a:extLst>
              </p:cNvPr>
              <p:cNvSpPr>
                <a:spLocks/>
              </p:cNvSpPr>
              <p:nvPr/>
            </p:nvSpPr>
            <p:spPr bwMode="auto">
              <a:xfrm>
                <a:off x="1114" y="1526"/>
                <a:ext cx="32" cy="47"/>
              </a:xfrm>
              <a:custGeom>
                <a:avLst/>
                <a:gdLst/>
                <a:ahLst/>
                <a:cxnLst>
                  <a:cxn ang="0">
                    <a:pos x="32" y="7"/>
                  </a:cxn>
                  <a:cxn ang="0">
                    <a:pos x="27" y="2"/>
                  </a:cxn>
                  <a:cxn ang="0">
                    <a:pos x="21" y="0"/>
                  </a:cxn>
                  <a:cxn ang="0">
                    <a:pos x="12" y="0"/>
                  </a:cxn>
                  <a:cxn ang="0">
                    <a:pos x="5" y="2"/>
                  </a:cxn>
                  <a:cxn ang="0">
                    <a:pos x="0" y="7"/>
                  </a:cxn>
                  <a:cxn ang="0">
                    <a:pos x="0" y="11"/>
                  </a:cxn>
                  <a:cxn ang="0">
                    <a:pos x="2" y="16"/>
                  </a:cxn>
                  <a:cxn ang="0">
                    <a:pos x="5" y="18"/>
                  </a:cxn>
                  <a:cxn ang="0">
                    <a:pos x="9" y="20"/>
                  </a:cxn>
                  <a:cxn ang="0">
                    <a:pos x="23" y="25"/>
                  </a:cxn>
                  <a:cxn ang="0">
                    <a:pos x="27" y="27"/>
                  </a:cxn>
                  <a:cxn ang="0">
                    <a:pos x="29" y="29"/>
                  </a:cxn>
                  <a:cxn ang="0">
                    <a:pos x="32" y="33"/>
                  </a:cxn>
                  <a:cxn ang="0">
                    <a:pos x="32" y="40"/>
                  </a:cxn>
                  <a:cxn ang="0">
                    <a:pos x="27" y="44"/>
                  </a:cxn>
                  <a:cxn ang="0">
                    <a:pos x="21" y="47"/>
                  </a:cxn>
                  <a:cxn ang="0">
                    <a:pos x="12" y="47"/>
                  </a:cxn>
                  <a:cxn ang="0">
                    <a:pos x="5" y="44"/>
                  </a:cxn>
                  <a:cxn ang="0">
                    <a:pos x="0" y="40"/>
                  </a:cxn>
                </a:cxnLst>
                <a:rect l="0" t="0" r="r" b="b"/>
                <a:pathLst>
                  <a:path w="32" h="47">
                    <a:moveTo>
                      <a:pt x="32" y="7"/>
                    </a:moveTo>
                    <a:lnTo>
                      <a:pt x="27" y="2"/>
                    </a:lnTo>
                    <a:lnTo>
                      <a:pt x="21" y="0"/>
                    </a:lnTo>
                    <a:lnTo>
                      <a:pt x="12" y="0"/>
                    </a:lnTo>
                    <a:lnTo>
                      <a:pt x="5" y="2"/>
                    </a:lnTo>
                    <a:lnTo>
                      <a:pt x="0" y="7"/>
                    </a:lnTo>
                    <a:lnTo>
                      <a:pt x="0" y="11"/>
                    </a:lnTo>
                    <a:lnTo>
                      <a:pt x="2" y="16"/>
                    </a:lnTo>
                    <a:lnTo>
                      <a:pt x="5" y="18"/>
                    </a:lnTo>
                    <a:lnTo>
                      <a:pt x="9" y="20"/>
                    </a:lnTo>
                    <a:lnTo>
                      <a:pt x="23" y="25"/>
                    </a:lnTo>
                    <a:lnTo>
                      <a:pt x="27" y="27"/>
                    </a:lnTo>
                    <a:lnTo>
                      <a:pt x="29" y="29"/>
                    </a:lnTo>
                    <a:lnTo>
                      <a:pt x="32" y="33"/>
                    </a:lnTo>
                    <a:lnTo>
                      <a:pt x="32" y="40"/>
                    </a:lnTo>
                    <a:lnTo>
                      <a:pt x="27" y="44"/>
                    </a:lnTo>
                    <a:lnTo>
                      <a:pt x="21" y="47"/>
                    </a:lnTo>
                    <a:lnTo>
                      <a:pt x="12" y="47"/>
                    </a:lnTo>
                    <a:lnTo>
                      <a:pt x="5" y="44"/>
                    </a:lnTo>
                    <a:lnTo>
                      <a:pt x="0" y="4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78" name="Line 252">
                <a:extLst>
                  <a:ext uri="{FF2B5EF4-FFF2-40B4-BE49-F238E27FC236}">
                    <a16:creationId xmlns:a16="http://schemas.microsoft.com/office/drawing/2014/main" id="{107BEAD9-0B52-4BCE-917A-62982E0DFBF1}"/>
                  </a:ext>
                </a:extLst>
              </p:cNvPr>
              <p:cNvSpPr>
                <a:spLocks noChangeShapeType="1"/>
              </p:cNvSpPr>
              <p:nvPr/>
            </p:nvSpPr>
            <p:spPr bwMode="auto">
              <a:xfrm>
                <a:off x="1186" y="1542"/>
                <a:ext cx="1" cy="31"/>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79" name="Freeform 253">
                <a:extLst>
                  <a:ext uri="{FF2B5EF4-FFF2-40B4-BE49-F238E27FC236}">
                    <a16:creationId xmlns:a16="http://schemas.microsoft.com/office/drawing/2014/main" id="{658CEB8D-D6F3-4777-81E3-C65585828753}"/>
                  </a:ext>
                </a:extLst>
              </p:cNvPr>
              <p:cNvSpPr>
                <a:spLocks/>
              </p:cNvSpPr>
              <p:nvPr/>
            </p:nvSpPr>
            <p:spPr bwMode="auto">
              <a:xfrm>
                <a:off x="1159" y="1542"/>
                <a:ext cx="27" cy="31"/>
              </a:xfrm>
              <a:custGeom>
                <a:avLst/>
                <a:gdLst/>
                <a:ahLst/>
                <a:cxnLst>
                  <a:cxn ang="0">
                    <a:pos x="27" y="6"/>
                  </a:cxn>
                  <a:cxn ang="0">
                    <a:pos x="23" y="2"/>
                  </a:cxn>
                  <a:cxn ang="0">
                    <a:pos x="18" y="0"/>
                  </a:cxn>
                  <a:cxn ang="0">
                    <a:pos x="12" y="0"/>
                  </a:cxn>
                  <a:cxn ang="0">
                    <a:pos x="7" y="2"/>
                  </a:cxn>
                  <a:cxn ang="0">
                    <a:pos x="3" y="6"/>
                  </a:cxn>
                  <a:cxn ang="0">
                    <a:pos x="0" y="13"/>
                  </a:cxn>
                  <a:cxn ang="0">
                    <a:pos x="0" y="17"/>
                  </a:cxn>
                  <a:cxn ang="0">
                    <a:pos x="3" y="24"/>
                  </a:cxn>
                  <a:cxn ang="0">
                    <a:pos x="7" y="28"/>
                  </a:cxn>
                  <a:cxn ang="0">
                    <a:pos x="12" y="31"/>
                  </a:cxn>
                  <a:cxn ang="0">
                    <a:pos x="18" y="31"/>
                  </a:cxn>
                  <a:cxn ang="0">
                    <a:pos x="23" y="28"/>
                  </a:cxn>
                  <a:cxn ang="0">
                    <a:pos x="27" y="24"/>
                  </a:cxn>
                </a:cxnLst>
                <a:rect l="0" t="0" r="r" b="b"/>
                <a:pathLst>
                  <a:path w="27" h="31">
                    <a:moveTo>
                      <a:pt x="27" y="6"/>
                    </a:moveTo>
                    <a:lnTo>
                      <a:pt x="23" y="2"/>
                    </a:lnTo>
                    <a:lnTo>
                      <a:pt x="18" y="0"/>
                    </a:lnTo>
                    <a:lnTo>
                      <a:pt x="12" y="0"/>
                    </a:lnTo>
                    <a:lnTo>
                      <a:pt x="7" y="2"/>
                    </a:lnTo>
                    <a:lnTo>
                      <a:pt x="3" y="6"/>
                    </a:lnTo>
                    <a:lnTo>
                      <a:pt x="0" y="13"/>
                    </a:lnTo>
                    <a:lnTo>
                      <a:pt x="0" y="17"/>
                    </a:lnTo>
                    <a:lnTo>
                      <a:pt x="3" y="24"/>
                    </a:lnTo>
                    <a:lnTo>
                      <a:pt x="7" y="28"/>
                    </a:lnTo>
                    <a:lnTo>
                      <a:pt x="12" y="31"/>
                    </a:lnTo>
                    <a:lnTo>
                      <a:pt x="18" y="31"/>
                    </a:lnTo>
                    <a:lnTo>
                      <a:pt x="23" y="28"/>
                    </a:lnTo>
                    <a:lnTo>
                      <a:pt x="27" y="24"/>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80" name="Line 254">
                <a:extLst>
                  <a:ext uri="{FF2B5EF4-FFF2-40B4-BE49-F238E27FC236}">
                    <a16:creationId xmlns:a16="http://schemas.microsoft.com/office/drawing/2014/main" id="{31E414A5-B82F-445B-80C5-C11FA34228CD}"/>
                  </a:ext>
                </a:extLst>
              </p:cNvPr>
              <p:cNvSpPr>
                <a:spLocks noChangeShapeType="1"/>
              </p:cNvSpPr>
              <p:nvPr/>
            </p:nvSpPr>
            <p:spPr bwMode="auto">
              <a:xfrm flipV="1">
                <a:off x="1202" y="1542"/>
                <a:ext cx="1" cy="31"/>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81" name="Freeform 255">
                <a:extLst>
                  <a:ext uri="{FF2B5EF4-FFF2-40B4-BE49-F238E27FC236}">
                    <a16:creationId xmlns:a16="http://schemas.microsoft.com/office/drawing/2014/main" id="{79C3CD9A-8C0E-4CB9-997E-864676A14CCB}"/>
                  </a:ext>
                </a:extLst>
              </p:cNvPr>
              <p:cNvSpPr>
                <a:spLocks/>
              </p:cNvSpPr>
              <p:nvPr/>
            </p:nvSpPr>
            <p:spPr bwMode="auto">
              <a:xfrm>
                <a:off x="1202" y="1542"/>
                <a:ext cx="18" cy="13"/>
              </a:xfrm>
              <a:custGeom>
                <a:avLst/>
                <a:gdLst/>
                <a:ahLst/>
                <a:cxnLst>
                  <a:cxn ang="0">
                    <a:pos x="0" y="13"/>
                  </a:cxn>
                  <a:cxn ang="0">
                    <a:pos x="2" y="6"/>
                  </a:cxn>
                  <a:cxn ang="0">
                    <a:pos x="7" y="2"/>
                  </a:cxn>
                  <a:cxn ang="0">
                    <a:pos x="11" y="0"/>
                  </a:cxn>
                  <a:cxn ang="0">
                    <a:pos x="18" y="0"/>
                  </a:cxn>
                </a:cxnLst>
                <a:rect l="0" t="0" r="r" b="b"/>
                <a:pathLst>
                  <a:path w="18" h="13">
                    <a:moveTo>
                      <a:pt x="0" y="13"/>
                    </a:moveTo>
                    <a:lnTo>
                      <a:pt x="2" y="6"/>
                    </a:lnTo>
                    <a:lnTo>
                      <a:pt x="7" y="2"/>
                    </a:lnTo>
                    <a:lnTo>
                      <a:pt x="11" y="0"/>
                    </a:lnTo>
                    <a:lnTo>
                      <a:pt x="18"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82" name="Freeform 256">
                <a:extLst>
                  <a:ext uri="{FF2B5EF4-FFF2-40B4-BE49-F238E27FC236}">
                    <a16:creationId xmlns:a16="http://schemas.microsoft.com/office/drawing/2014/main" id="{3992A16B-CFD9-4168-8ADB-FC5D6E66071F}"/>
                  </a:ext>
                </a:extLst>
              </p:cNvPr>
              <p:cNvSpPr>
                <a:spLocks/>
              </p:cNvSpPr>
              <p:nvPr/>
            </p:nvSpPr>
            <p:spPr bwMode="auto">
              <a:xfrm>
                <a:off x="1231" y="1526"/>
                <a:ext cx="5" cy="4"/>
              </a:xfrm>
              <a:custGeom>
                <a:avLst/>
                <a:gdLst/>
                <a:ahLst/>
                <a:cxnLst>
                  <a:cxn ang="0">
                    <a:pos x="0" y="2"/>
                  </a:cxn>
                  <a:cxn ang="0">
                    <a:pos x="3" y="4"/>
                  </a:cxn>
                  <a:cxn ang="0">
                    <a:pos x="5" y="2"/>
                  </a:cxn>
                  <a:cxn ang="0">
                    <a:pos x="3" y="0"/>
                  </a:cxn>
                  <a:cxn ang="0">
                    <a:pos x="0" y="2"/>
                  </a:cxn>
                </a:cxnLst>
                <a:rect l="0" t="0" r="r" b="b"/>
                <a:pathLst>
                  <a:path w="5" h="4">
                    <a:moveTo>
                      <a:pt x="0" y="2"/>
                    </a:moveTo>
                    <a:lnTo>
                      <a:pt x="3" y="4"/>
                    </a:lnTo>
                    <a:lnTo>
                      <a:pt x="5" y="2"/>
                    </a:lnTo>
                    <a:lnTo>
                      <a:pt x="3" y="0"/>
                    </a:lnTo>
                    <a:lnTo>
                      <a:pt x="0" y="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83" name="Line 257">
                <a:extLst>
                  <a:ext uri="{FF2B5EF4-FFF2-40B4-BE49-F238E27FC236}">
                    <a16:creationId xmlns:a16="http://schemas.microsoft.com/office/drawing/2014/main" id="{FC2AB9B2-C53D-407D-A41C-BC3EF15004E0}"/>
                  </a:ext>
                </a:extLst>
              </p:cNvPr>
              <p:cNvSpPr>
                <a:spLocks noChangeShapeType="1"/>
              </p:cNvSpPr>
              <p:nvPr/>
            </p:nvSpPr>
            <p:spPr bwMode="auto">
              <a:xfrm>
                <a:off x="1234" y="1542"/>
                <a:ext cx="1" cy="31"/>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84" name="Freeform 258">
                <a:extLst>
                  <a:ext uri="{FF2B5EF4-FFF2-40B4-BE49-F238E27FC236}">
                    <a16:creationId xmlns:a16="http://schemas.microsoft.com/office/drawing/2014/main" id="{A8B55A16-7173-448A-AC23-243C8AA61D5F}"/>
                  </a:ext>
                </a:extLst>
              </p:cNvPr>
              <p:cNvSpPr>
                <a:spLocks/>
              </p:cNvSpPr>
              <p:nvPr/>
            </p:nvSpPr>
            <p:spPr bwMode="auto">
              <a:xfrm>
                <a:off x="1572" y="2322"/>
                <a:ext cx="30" cy="43"/>
              </a:xfrm>
              <a:custGeom>
                <a:avLst/>
                <a:gdLst/>
                <a:ahLst/>
                <a:cxnLst>
                  <a:cxn ang="0">
                    <a:pos x="0" y="43"/>
                  </a:cxn>
                  <a:cxn ang="0">
                    <a:pos x="0" y="0"/>
                  </a:cxn>
                  <a:cxn ang="0">
                    <a:pos x="19" y="0"/>
                  </a:cxn>
                  <a:cxn ang="0">
                    <a:pos x="25" y="2"/>
                  </a:cxn>
                  <a:cxn ang="0">
                    <a:pos x="28" y="4"/>
                  </a:cxn>
                  <a:cxn ang="0">
                    <a:pos x="30" y="8"/>
                  </a:cxn>
                  <a:cxn ang="0">
                    <a:pos x="30" y="14"/>
                  </a:cxn>
                  <a:cxn ang="0">
                    <a:pos x="28" y="18"/>
                  </a:cxn>
                  <a:cxn ang="0">
                    <a:pos x="25" y="21"/>
                  </a:cxn>
                  <a:cxn ang="0">
                    <a:pos x="19" y="22"/>
                  </a:cxn>
                  <a:cxn ang="0">
                    <a:pos x="0" y="22"/>
                  </a:cxn>
                </a:cxnLst>
                <a:rect l="0" t="0" r="r" b="b"/>
                <a:pathLst>
                  <a:path w="30" h="43">
                    <a:moveTo>
                      <a:pt x="0" y="43"/>
                    </a:moveTo>
                    <a:lnTo>
                      <a:pt x="0" y="0"/>
                    </a:lnTo>
                    <a:lnTo>
                      <a:pt x="19" y="0"/>
                    </a:lnTo>
                    <a:lnTo>
                      <a:pt x="25" y="2"/>
                    </a:lnTo>
                    <a:lnTo>
                      <a:pt x="28" y="4"/>
                    </a:lnTo>
                    <a:lnTo>
                      <a:pt x="30" y="8"/>
                    </a:lnTo>
                    <a:lnTo>
                      <a:pt x="30" y="14"/>
                    </a:lnTo>
                    <a:lnTo>
                      <a:pt x="28" y="18"/>
                    </a:lnTo>
                    <a:lnTo>
                      <a:pt x="25" y="21"/>
                    </a:lnTo>
                    <a:lnTo>
                      <a:pt x="19" y="22"/>
                    </a:lnTo>
                    <a:lnTo>
                      <a:pt x="0" y="22"/>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85" name="Freeform 259">
                <a:extLst>
                  <a:ext uri="{FF2B5EF4-FFF2-40B4-BE49-F238E27FC236}">
                    <a16:creationId xmlns:a16="http://schemas.microsoft.com/office/drawing/2014/main" id="{06A66242-9894-4D62-BEE1-96C024A13BD5}"/>
                  </a:ext>
                </a:extLst>
              </p:cNvPr>
              <p:cNvSpPr>
                <a:spLocks/>
              </p:cNvSpPr>
              <p:nvPr/>
            </p:nvSpPr>
            <p:spPr bwMode="auto">
              <a:xfrm>
                <a:off x="1617" y="2336"/>
                <a:ext cx="23" cy="29"/>
              </a:xfrm>
              <a:custGeom>
                <a:avLst/>
                <a:gdLst/>
                <a:ahLst/>
                <a:cxnLst>
                  <a:cxn ang="0">
                    <a:pos x="0" y="0"/>
                  </a:cxn>
                  <a:cxn ang="0">
                    <a:pos x="0" y="21"/>
                  </a:cxn>
                  <a:cxn ang="0">
                    <a:pos x="1" y="27"/>
                  </a:cxn>
                  <a:cxn ang="0">
                    <a:pos x="6" y="29"/>
                  </a:cxn>
                  <a:cxn ang="0">
                    <a:pos x="12" y="29"/>
                  </a:cxn>
                  <a:cxn ang="0">
                    <a:pos x="16" y="27"/>
                  </a:cxn>
                  <a:cxn ang="0">
                    <a:pos x="23" y="21"/>
                  </a:cxn>
                </a:cxnLst>
                <a:rect l="0" t="0" r="r" b="b"/>
                <a:pathLst>
                  <a:path w="23" h="29">
                    <a:moveTo>
                      <a:pt x="0" y="0"/>
                    </a:moveTo>
                    <a:lnTo>
                      <a:pt x="0" y="21"/>
                    </a:lnTo>
                    <a:lnTo>
                      <a:pt x="1" y="27"/>
                    </a:lnTo>
                    <a:lnTo>
                      <a:pt x="6" y="29"/>
                    </a:lnTo>
                    <a:lnTo>
                      <a:pt x="12" y="29"/>
                    </a:lnTo>
                    <a:lnTo>
                      <a:pt x="16" y="27"/>
                    </a:lnTo>
                    <a:lnTo>
                      <a:pt x="23" y="21"/>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86" name="Line 260">
                <a:extLst>
                  <a:ext uri="{FF2B5EF4-FFF2-40B4-BE49-F238E27FC236}">
                    <a16:creationId xmlns:a16="http://schemas.microsoft.com/office/drawing/2014/main" id="{14F5E382-0D2E-47D5-95E5-CD65ADA26FAB}"/>
                  </a:ext>
                </a:extLst>
              </p:cNvPr>
              <p:cNvSpPr>
                <a:spLocks noChangeShapeType="1"/>
              </p:cNvSpPr>
              <p:nvPr/>
            </p:nvSpPr>
            <p:spPr bwMode="auto">
              <a:xfrm>
                <a:off x="1640" y="2336"/>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87" name="Line 261">
                <a:extLst>
                  <a:ext uri="{FF2B5EF4-FFF2-40B4-BE49-F238E27FC236}">
                    <a16:creationId xmlns:a16="http://schemas.microsoft.com/office/drawing/2014/main" id="{AC18624B-2343-4239-9C8B-2AD5CF32F970}"/>
                  </a:ext>
                </a:extLst>
              </p:cNvPr>
              <p:cNvSpPr>
                <a:spLocks noChangeShapeType="1"/>
              </p:cNvSpPr>
              <p:nvPr/>
            </p:nvSpPr>
            <p:spPr bwMode="auto">
              <a:xfrm flipV="1">
                <a:off x="1656" y="2336"/>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88" name="Freeform 262">
                <a:extLst>
                  <a:ext uri="{FF2B5EF4-FFF2-40B4-BE49-F238E27FC236}">
                    <a16:creationId xmlns:a16="http://schemas.microsoft.com/office/drawing/2014/main" id="{25F9B0AD-08FB-407A-9B3B-1077C9F0BE46}"/>
                  </a:ext>
                </a:extLst>
              </p:cNvPr>
              <p:cNvSpPr>
                <a:spLocks/>
              </p:cNvSpPr>
              <p:nvPr/>
            </p:nvSpPr>
            <p:spPr bwMode="auto">
              <a:xfrm>
                <a:off x="1656" y="2336"/>
                <a:ext cx="17" cy="13"/>
              </a:xfrm>
              <a:custGeom>
                <a:avLst/>
                <a:gdLst/>
                <a:ahLst/>
                <a:cxnLst>
                  <a:cxn ang="0">
                    <a:pos x="0" y="13"/>
                  </a:cxn>
                  <a:cxn ang="0">
                    <a:pos x="2" y="7"/>
                  </a:cxn>
                  <a:cxn ang="0">
                    <a:pos x="7" y="2"/>
                  </a:cxn>
                  <a:cxn ang="0">
                    <a:pos x="11" y="0"/>
                  </a:cxn>
                  <a:cxn ang="0">
                    <a:pos x="17" y="0"/>
                  </a:cxn>
                </a:cxnLst>
                <a:rect l="0" t="0" r="r" b="b"/>
                <a:pathLst>
                  <a:path w="17" h="13">
                    <a:moveTo>
                      <a:pt x="0" y="13"/>
                    </a:moveTo>
                    <a:lnTo>
                      <a:pt x="2" y="7"/>
                    </a:lnTo>
                    <a:lnTo>
                      <a:pt x="7" y="2"/>
                    </a:lnTo>
                    <a:lnTo>
                      <a:pt x="11" y="0"/>
                    </a:lnTo>
                    <a:lnTo>
                      <a:pt x="17"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89" name="Freeform 263">
                <a:extLst>
                  <a:ext uri="{FF2B5EF4-FFF2-40B4-BE49-F238E27FC236}">
                    <a16:creationId xmlns:a16="http://schemas.microsoft.com/office/drawing/2014/main" id="{842F3ED9-4EEB-4692-92D8-D4A0AB94D275}"/>
                  </a:ext>
                </a:extLst>
              </p:cNvPr>
              <p:cNvSpPr>
                <a:spLocks/>
              </p:cNvSpPr>
              <p:nvPr/>
            </p:nvSpPr>
            <p:spPr bwMode="auto">
              <a:xfrm>
                <a:off x="1684" y="2336"/>
                <a:ext cx="33" cy="29"/>
              </a:xfrm>
              <a:custGeom>
                <a:avLst/>
                <a:gdLst/>
                <a:ahLst/>
                <a:cxnLst>
                  <a:cxn ang="0">
                    <a:pos x="0" y="0"/>
                  </a:cxn>
                  <a:cxn ang="0">
                    <a:pos x="8" y="29"/>
                  </a:cxn>
                  <a:cxn ang="0">
                    <a:pos x="16" y="0"/>
                  </a:cxn>
                  <a:cxn ang="0">
                    <a:pos x="25" y="29"/>
                  </a:cxn>
                  <a:cxn ang="0">
                    <a:pos x="33" y="0"/>
                  </a:cxn>
                </a:cxnLst>
                <a:rect l="0" t="0" r="r" b="b"/>
                <a:pathLst>
                  <a:path w="33" h="29">
                    <a:moveTo>
                      <a:pt x="0" y="0"/>
                    </a:moveTo>
                    <a:lnTo>
                      <a:pt x="8" y="29"/>
                    </a:lnTo>
                    <a:lnTo>
                      <a:pt x="16" y="0"/>
                    </a:lnTo>
                    <a:lnTo>
                      <a:pt x="25" y="29"/>
                    </a:lnTo>
                    <a:lnTo>
                      <a:pt x="33"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90" name="Freeform 264">
                <a:extLst>
                  <a:ext uri="{FF2B5EF4-FFF2-40B4-BE49-F238E27FC236}">
                    <a16:creationId xmlns:a16="http://schemas.microsoft.com/office/drawing/2014/main" id="{B00B1551-E8E1-42FA-9808-D54E093C796B}"/>
                  </a:ext>
                </a:extLst>
              </p:cNvPr>
              <p:cNvSpPr>
                <a:spLocks/>
              </p:cNvSpPr>
              <p:nvPr/>
            </p:nvSpPr>
            <p:spPr bwMode="auto">
              <a:xfrm>
                <a:off x="1730" y="2336"/>
                <a:ext cx="27" cy="29"/>
              </a:xfrm>
              <a:custGeom>
                <a:avLst/>
                <a:gdLst/>
                <a:ahLst/>
                <a:cxnLst>
                  <a:cxn ang="0">
                    <a:pos x="10" y="0"/>
                  </a:cxn>
                  <a:cxn ang="0">
                    <a:pos x="6" y="2"/>
                  </a:cxn>
                  <a:cxn ang="0">
                    <a:pos x="2" y="7"/>
                  </a:cxn>
                  <a:cxn ang="0">
                    <a:pos x="0" y="13"/>
                  </a:cxn>
                  <a:cxn ang="0">
                    <a:pos x="0" y="17"/>
                  </a:cxn>
                  <a:cxn ang="0">
                    <a:pos x="2" y="23"/>
                  </a:cxn>
                  <a:cxn ang="0">
                    <a:pos x="6" y="27"/>
                  </a:cxn>
                  <a:cxn ang="0">
                    <a:pos x="10" y="29"/>
                  </a:cxn>
                  <a:cxn ang="0">
                    <a:pos x="17" y="29"/>
                  </a:cxn>
                  <a:cxn ang="0">
                    <a:pos x="21" y="27"/>
                  </a:cxn>
                  <a:cxn ang="0">
                    <a:pos x="25" y="23"/>
                  </a:cxn>
                  <a:cxn ang="0">
                    <a:pos x="27" y="17"/>
                  </a:cxn>
                  <a:cxn ang="0">
                    <a:pos x="27" y="13"/>
                  </a:cxn>
                  <a:cxn ang="0">
                    <a:pos x="25" y="7"/>
                  </a:cxn>
                  <a:cxn ang="0">
                    <a:pos x="21" y="2"/>
                  </a:cxn>
                  <a:cxn ang="0">
                    <a:pos x="17" y="0"/>
                  </a:cxn>
                  <a:cxn ang="0">
                    <a:pos x="10" y="0"/>
                  </a:cxn>
                </a:cxnLst>
                <a:rect l="0" t="0" r="r" b="b"/>
                <a:pathLst>
                  <a:path w="27" h="29">
                    <a:moveTo>
                      <a:pt x="10" y="0"/>
                    </a:moveTo>
                    <a:lnTo>
                      <a:pt x="6" y="2"/>
                    </a:lnTo>
                    <a:lnTo>
                      <a:pt x="2" y="7"/>
                    </a:lnTo>
                    <a:lnTo>
                      <a:pt x="0" y="13"/>
                    </a:lnTo>
                    <a:lnTo>
                      <a:pt x="0" y="17"/>
                    </a:lnTo>
                    <a:lnTo>
                      <a:pt x="2" y="23"/>
                    </a:lnTo>
                    <a:lnTo>
                      <a:pt x="6" y="27"/>
                    </a:lnTo>
                    <a:lnTo>
                      <a:pt x="10" y="29"/>
                    </a:lnTo>
                    <a:lnTo>
                      <a:pt x="17" y="29"/>
                    </a:lnTo>
                    <a:lnTo>
                      <a:pt x="21" y="27"/>
                    </a:lnTo>
                    <a:lnTo>
                      <a:pt x="25" y="23"/>
                    </a:lnTo>
                    <a:lnTo>
                      <a:pt x="27" y="17"/>
                    </a:lnTo>
                    <a:lnTo>
                      <a:pt x="27" y="13"/>
                    </a:lnTo>
                    <a:lnTo>
                      <a:pt x="25" y="7"/>
                    </a:lnTo>
                    <a:lnTo>
                      <a:pt x="21" y="2"/>
                    </a:lnTo>
                    <a:lnTo>
                      <a:pt x="17" y="0"/>
                    </a:lnTo>
                    <a:lnTo>
                      <a:pt x="10"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91" name="Line 265">
                <a:extLst>
                  <a:ext uri="{FF2B5EF4-FFF2-40B4-BE49-F238E27FC236}">
                    <a16:creationId xmlns:a16="http://schemas.microsoft.com/office/drawing/2014/main" id="{53F22D2D-D0E5-458E-8563-82A99CB6DAF6}"/>
                  </a:ext>
                </a:extLst>
              </p:cNvPr>
              <p:cNvSpPr>
                <a:spLocks noChangeShapeType="1"/>
              </p:cNvSpPr>
              <p:nvPr/>
            </p:nvSpPr>
            <p:spPr bwMode="auto">
              <a:xfrm>
                <a:off x="1795" y="2322"/>
                <a:ext cx="1" cy="4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92" name="Freeform 266">
                <a:extLst>
                  <a:ext uri="{FF2B5EF4-FFF2-40B4-BE49-F238E27FC236}">
                    <a16:creationId xmlns:a16="http://schemas.microsoft.com/office/drawing/2014/main" id="{1A225BA2-87E9-47FA-B8DB-A5C8E1E12485}"/>
                  </a:ext>
                </a:extLst>
              </p:cNvPr>
              <p:cNvSpPr>
                <a:spLocks/>
              </p:cNvSpPr>
              <p:nvPr/>
            </p:nvSpPr>
            <p:spPr bwMode="auto">
              <a:xfrm>
                <a:off x="1770" y="2336"/>
                <a:ext cx="25" cy="29"/>
              </a:xfrm>
              <a:custGeom>
                <a:avLst/>
                <a:gdLst/>
                <a:ahLst/>
                <a:cxnLst>
                  <a:cxn ang="0">
                    <a:pos x="25" y="7"/>
                  </a:cxn>
                  <a:cxn ang="0">
                    <a:pos x="21" y="2"/>
                  </a:cxn>
                  <a:cxn ang="0">
                    <a:pos x="17" y="0"/>
                  </a:cxn>
                  <a:cxn ang="0">
                    <a:pos x="10" y="0"/>
                  </a:cxn>
                  <a:cxn ang="0">
                    <a:pos x="6" y="2"/>
                  </a:cxn>
                  <a:cxn ang="0">
                    <a:pos x="2" y="7"/>
                  </a:cxn>
                  <a:cxn ang="0">
                    <a:pos x="0" y="13"/>
                  </a:cxn>
                  <a:cxn ang="0">
                    <a:pos x="0" y="17"/>
                  </a:cxn>
                  <a:cxn ang="0">
                    <a:pos x="2" y="23"/>
                  </a:cxn>
                  <a:cxn ang="0">
                    <a:pos x="6" y="27"/>
                  </a:cxn>
                  <a:cxn ang="0">
                    <a:pos x="10" y="29"/>
                  </a:cxn>
                  <a:cxn ang="0">
                    <a:pos x="17" y="29"/>
                  </a:cxn>
                  <a:cxn ang="0">
                    <a:pos x="21" y="27"/>
                  </a:cxn>
                  <a:cxn ang="0">
                    <a:pos x="25" y="23"/>
                  </a:cxn>
                </a:cxnLst>
                <a:rect l="0" t="0" r="r" b="b"/>
                <a:pathLst>
                  <a:path w="25" h="29">
                    <a:moveTo>
                      <a:pt x="25" y="7"/>
                    </a:moveTo>
                    <a:lnTo>
                      <a:pt x="21" y="2"/>
                    </a:lnTo>
                    <a:lnTo>
                      <a:pt x="17" y="0"/>
                    </a:lnTo>
                    <a:lnTo>
                      <a:pt x="10" y="0"/>
                    </a:lnTo>
                    <a:lnTo>
                      <a:pt x="6" y="2"/>
                    </a:lnTo>
                    <a:lnTo>
                      <a:pt x="2" y="7"/>
                    </a:lnTo>
                    <a:lnTo>
                      <a:pt x="0" y="13"/>
                    </a:lnTo>
                    <a:lnTo>
                      <a:pt x="0" y="17"/>
                    </a:lnTo>
                    <a:lnTo>
                      <a:pt x="2" y="23"/>
                    </a:lnTo>
                    <a:lnTo>
                      <a:pt x="6" y="27"/>
                    </a:lnTo>
                    <a:lnTo>
                      <a:pt x="10" y="29"/>
                    </a:lnTo>
                    <a:lnTo>
                      <a:pt x="17" y="29"/>
                    </a:lnTo>
                    <a:lnTo>
                      <a:pt x="21" y="27"/>
                    </a:lnTo>
                    <a:lnTo>
                      <a:pt x="25"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93" name="Line 267">
                <a:extLst>
                  <a:ext uri="{FF2B5EF4-FFF2-40B4-BE49-F238E27FC236}">
                    <a16:creationId xmlns:a16="http://schemas.microsoft.com/office/drawing/2014/main" id="{BA1E99F0-7C04-4646-AAAF-477C4FFDE99D}"/>
                  </a:ext>
                </a:extLst>
              </p:cNvPr>
              <p:cNvSpPr>
                <a:spLocks noChangeShapeType="1"/>
              </p:cNvSpPr>
              <p:nvPr/>
            </p:nvSpPr>
            <p:spPr bwMode="auto">
              <a:xfrm>
                <a:off x="1834" y="2336"/>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94" name="Freeform 268">
                <a:extLst>
                  <a:ext uri="{FF2B5EF4-FFF2-40B4-BE49-F238E27FC236}">
                    <a16:creationId xmlns:a16="http://schemas.microsoft.com/office/drawing/2014/main" id="{C22F4FBD-16CD-45D1-AE88-E19FD3FE0DBB}"/>
                  </a:ext>
                </a:extLst>
              </p:cNvPr>
              <p:cNvSpPr>
                <a:spLocks/>
              </p:cNvSpPr>
              <p:nvPr/>
            </p:nvSpPr>
            <p:spPr bwMode="auto">
              <a:xfrm>
                <a:off x="1810" y="2336"/>
                <a:ext cx="24" cy="29"/>
              </a:xfrm>
              <a:custGeom>
                <a:avLst/>
                <a:gdLst/>
                <a:ahLst/>
                <a:cxnLst>
                  <a:cxn ang="0">
                    <a:pos x="24" y="7"/>
                  </a:cxn>
                  <a:cxn ang="0">
                    <a:pos x="20" y="2"/>
                  </a:cxn>
                  <a:cxn ang="0">
                    <a:pos x="16" y="0"/>
                  </a:cxn>
                  <a:cxn ang="0">
                    <a:pos x="10" y="0"/>
                  </a:cxn>
                  <a:cxn ang="0">
                    <a:pos x="6" y="2"/>
                  </a:cxn>
                  <a:cxn ang="0">
                    <a:pos x="1" y="7"/>
                  </a:cxn>
                  <a:cxn ang="0">
                    <a:pos x="0" y="13"/>
                  </a:cxn>
                  <a:cxn ang="0">
                    <a:pos x="0" y="17"/>
                  </a:cxn>
                  <a:cxn ang="0">
                    <a:pos x="1" y="23"/>
                  </a:cxn>
                  <a:cxn ang="0">
                    <a:pos x="6" y="27"/>
                  </a:cxn>
                  <a:cxn ang="0">
                    <a:pos x="10" y="29"/>
                  </a:cxn>
                  <a:cxn ang="0">
                    <a:pos x="16" y="29"/>
                  </a:cxn>
                  <a:cxn ang="0">
                    <a:pos x="20" y="27"/>
                  </a:cxn>
                  <a:cxn ang="0">
                    <a:pos x="24" y="23"/>
                  </a:cxn>
                </a:cxnLst>
                <a:rect l="0" t="0" r="r" b="b"/>
                <a:pathLst>
                  <a:path w="24" h="29">
                    <a:moveTo>
                      <a:pt x="24" y="7"/>
                    </a:moveTo>
                    <a:lnTo>
                      <a:pt x="20" y="2"/>
                    </a:lnTo>
                    <a:lnTo>
                      <a:pt x="16" y="0"/>
                    </a:lnTo>
                    <a:lnTo>
                      <a:pt x="10" y="0"/>
                    </a:lnTo>
                    <a:lnTo>
                      <a:pt x="6" y="2"/>
                    </a:lnTo>
                    <a:lnTo>
                      <a:pt x="1" y="7"/>
                    </a:lnTo>
                    <a:lnTo>
                      <a:pt x="0" y="13"/>
                    </a:lnTo>
                    <a:lnTo>
                      <a:pt x="0" y="17"/>
                    </a:lnTo>
                    <a:lnTo>
                      <a:pt x="1" y="23"/>
                    </a:lnTo>
                    <a:lnTo>
                      <a:pt x="6" y="27"/>
                    </a:lnTo>
                    <a:lnTo>
                      <a:pt x="10" y="29"/>
                    </a:lnTo>
                    <a:lnTo>
                      <a:pt x="16" y="29"/>
                    </a:lnTo>
                    <a:lnTo>
                      <a:pt x="20" y="27"/>
                    </a:lnTo>
                    <a:lnTo>
                      <a:pt x="24"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95" name="Line 269">
                <a:extLst>
                  <a:ext uri="{FF2B5EF4-FFF2-40B4-BE49-F238E27FC236}">
                    <a16:creationId xmlns:a16="http://schemas.microsoft.com/office/drawing/2014/main" id="{5D19300E-C4EE-4258-A5F7-6C4B1B3967DA}"/>
                  </a:ext>
                </a:extLst>
              </p:cNvPr>
              <p:cNvSpPr>
                <a:spLocks noChangeShapeType="1"/>
              </p:cNvSpPr>
              <p:nvPr/>
            </p:nvSpPr>
            <p:spPr bwMode="auto">
              <a:xfrm>
                <a:off x="1874" y="2322"/>
                <a:ext cx="1" cy="4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96" name="Freeform 270">
                <a:extLst>
                  <a:ext uri="{FF2B5EF4-FFF2-40B4-BE49-F238E27FC236}">
                    <a16:creationId xmlns:a16="http://schemas.microsoft.com/office/drawing/2014/main" id="{02E58950-2E1F-4D4A-BB27-2F777ADCF554}"/>
                  </a:ext>
                </a:extLst>
              </p:cNvPr>
              <p:cNvSpPr>
                <a:spLocks/>
              </p:cNvSpPr>
              <p:nvPr/>
            </p:nvSpPr>
            <p:spPr bwMode="auto">
              <a:xfrm>
                <a:off x="1849" y="2336"/>
                <a:ext cx="25" cy="29"/>
              </a:xfrm>
              <a:custGeom>
                <a:avLst/>
                <a:gdLst/>
                <a:ahLst/>
                <a:cxnLst>
                  <a:cxn ang="0">
                    <a:pos x="25" y="7"/>
                  </a:cxn>
                  <a:cxn ang="0">
                    <a:pos x="21" y="2"/>
                  </a:cxn>
                  <a:cxn ang="0">
                    <a:pos x="17" y="0"/>
                  </a:cxn>
                  <a:cxn ang="0">
                    <a:pos x="11" y="0"/>
                  </a:cxn>
                  <a:cxn ang="0">
                    <a:pos x="7" y="2"/>
                  </a:cxn>
                  <a:cxn ang="0">
                    <a:pos x="2" y="7"/>
                  </a:cxn>
                  <a:cxn ang="0">
                    <a:pos x="0" y="13"/>
                  </a:cxn>
                  <a:cxn ang="0">
                    <a:pos x="0" y="17"/>
                  </a:cxn>
                  <a:cxn ang="0">
                    <a:pos x="2" y="23"/>
                  </a:cxn>
                  <a:cxn ang="0">
                    <a:pos x="7" y="27"/>
                  </a:cxn>
                  <a:cxn ang="0">
                    <a:pos x="11" y="29"/>
                  </a:cxn>
                  <a:cxn ang="0">
                    <a:pos x="17" y="29"/>
                  </a:cxn>
                  <a:cxn ang="0">
                    <a:pos x="21" y="27"/>
                  </a:cxn>
                  <a:cxn ang="0">
                    <a:pos x="25" y="23"/>
                  </a:cxn>
                </a:cxnLst>
                <a:rect l="0" t="0" r="r" b="b"/>
                <a:pathLst>
                  <a:path w="25" h="29">
                    <a:moveTo>
                      <a:pt x="25" y="7"/>
                    </a:moveTo>
                    <a:lnTo>
                      <a:pt x="21" y="2"/>
                    </a:lnTo>
                    <a:lnTo>
                      <a:pt x="17" y="0"/>
                    </a:lnTo>
                    <a:lnTo>
                      <a:pt x="11" y="0"/>
                    </a:lnTo>
                    <a:lnTo>
                      <a:pt x="7" y="2"/>
                    </a:lnTo>
                    <a:lnTo>
                      <a:pt x="2" y="7"/>
                    </a:lnTo>
                    <a:lnTo>
                      <a:pt x="0" y="13"/>
                    </a:lnTo>
                    <a:lnTo>
                      <a:pt x="0" y="17"/>
                    </a:lnTo>
                    <a:lnTo>
                      <a:pt x="2" y="23"/>
                    </a:lnTo>
                    <a:lnTo>
                      <a:pt x="7" y="27"/>
                    </a:lnTo>
                    <a:lnTo>
                      <a:pt x="11" y="29"/>
                    </a:lnTo>
                    <a:lnTo>
                      <a:pt x="17" y="29"/>
                    </a:lnTo>
                    <a:lnTo>
                      <a:pt x="21" y="27"/>
                    </a:lnTo>
                    <a:lnTo>
                      <a:pt x="25"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97" name="Freeform 271">
                <a:extLst>
                  <a:ext uri="{FF2B5EF4-FFF2-40B4-BE49-F238E27FC236}">
                    <a16:creationId xmlns:a16="http://schemas.microsoft.com/office/drawing/2014/main" id="{B2FC8A5C-C421-4C36-8021-349BD84DF342}"/>
                  </a:ext>
                </a:extLst>
              </p:cNvPr>
              <p:cNvSpPr>
                <a:spLocks/>
              </p:cNvSpPr>
              <p:nvPr/>
            </p:nvSpPr>
            <p:spPr bwMode="auto">
              <a:xfrm>
                <a:off x="1889" y="2322"/>
                <a:ext cx="4" cy="4"/>
              </a:xfrm>
              <a:custGeom>
                <a:avLst/>
                <a:gdLst/>
                <a:ahLst/>
                <a:cxnLst>
                  <a:cxn ang="0">
                    <a:pos x="0" y="2"/>
                  </a:cxn>
                  <a:cxn ang="0">
                    <a:pos x="2" y="4"/>
                  </a:cxn>
                  <a:cxn ang="0">
                    <a:pos x="4" y="2"/>
                  </a:cxn>
                  <a:cxn ang="0">
                    <a:pos x="2" y="0"/>
                  </a:cxn>
                  <a:cxn ang="0">
                    <a:pos x="0" y="2"/>
                  </a:cxn>
                </a:cxnLst>
                <a:rect l="0" t="0" r="r" b="b"/>
                <a:pathLst>
                  <a:path w="4" h="4">
                    <a:moveTo>
                      <a:pt x="0" y="2"/>
                    </a:moveTo>
                    <a:lnTo>
                      <a:pt x="2" y="4"/>
                    </a:lnTo>
                    <a:lnTo>
                      <a:pt x="4" y="2"/>
                    </a:lnTo>
                    <a:lnTo>
                      <a:pt x="2" y="0"/>
                    </a:lnTo>
                    <a:lnTo>
                      <a:pt x="0" y="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98" name="Line 272">
                <a:extLst>
                  <a:ext uri="{FF2B5EF4-FFF2-40B4-BE49-F238E27FC236}">
                    <a16:creationId xmlns:a16="http://schemas.microsoft.com/office/drawing/2014/main" id="{C742BD1C-C14B-4A45-953B-E48EFDC10D83}"/>
                  </a:ext>
                </a:extLst>
              </p:cNvPr>
              <p:cNvSpPr>
                <a:spLocks noChangeShapeType="1"/>
              </p:cNvSpPr>
              <p:nvPr/>
            </p:nvSpPr>
            <p:spPr bwMode="auto">
              <a:xfrm>
                <a:off x="1891" y="2336"/>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99" name="Freeform 273">
                <a:extLst>
                  <a:ext uri="{FF2B5EF4-FFF2-40B4-BE49-F238E27FC236}">
                    <a16:creationId xmlns:a16="http://schemas.microsoft.com/office/drawing/2014/main" id="{7F472486-EFBB-457C-A98A-16D1B8F30631}"/>
                  </a:ext>
                </a:extLst>
              </p:cNvPr>
              <p:cNvSpPr>
                <a:spLocks/>
              </p:cNvSpPr>
              <p:nvPr/>
            </p:nvSpPr>
            <p:spPr bwMode="auto">
              <a:xfrm>
                <a:off x="1581" y="2237"/>
                <a:ext cx="29" cy="43"/>
              </a:xfrm>
              <a:custGeom>
                <a:avLst/>
                <a:gdLst/>
                <a:ahLst/>
                <a:cxnLst>
                  <a:cxn ang="0">
                    <a:pos x="0" y="43"/>
                  </a:cxn>
                  <a:cxn ang="0">
                    <a:pos x="0" y="0"/>
                  </a:cxn>
                  <a:cxn ang="0">
                    <a:pos x="19" y="0"/>
                  </a:cxn>
                  <a:cxn ang="0">
                    <a:pos x="25" y="2"/>
                  </a:cxn>
                  <a:cxn ang="0">
                    <a:pos x="27" y="4"/>
                  </a:cxn>
                  <a:cxn ang="0">
                    <a:pos x="29" y="8"/>
                  </a:cxn>
                  <a:cxn ang="0">
                    <a:pos x="29" y="14"/>
                  </a:cxn>
                  <a:cxn ang="0">
                    <a:pos x="27" y="18"/>
                  </a:cxn>
                  <a:cxn ang="0">
                    <a:pos x="25" y="20"/>
                  </a:cxn>
                  <a:cxn ang="0">
                    <a:pos x="19" y="23"/>
                  </a:cxn>
                  <a:cxn ang="0">
                    <a:pos x="0" y="23"/>
                  </a:cxn>
                </a:cxnLst>
                <a:rect l="0" t="0" r="r" b="b"/>
                <a:pathLst>
                  <a:path w="29" h="43">
                    <a:moveTo>
                      <a:pt x="0" y="43"/>
                    </a:moveTo>
                    <a:lnTo>
                      <a:pt x="0" y="0"/>
                    </a:lnTo>
                    <a:lnTo>
                      <a:pt x="19" y="0"/>
                    </a:lnTo>
                    <a:lnTo>
                      <a:pt x="25" y="2"/>
                    </a:lnTo>
                    <a:lnTo>
                      <a:pt x="27" y="4"/>
                    </a:lnTo>
                    <a:lnTo>
                      <a:pt x="29" y="8"/>
                    </a:lnTo>
                    <a:lnTo>
                      <a:pt x="29" y="14"/>
                    </a:lnTo>
                    <a:lnTo>
                      <a:pt x="27" y="18"/>
                    </a:lnTo>
                    <a:lnTo>
                      <a:pt x="25" y="20"/>
                    </a:lnTo>
                    <a:lnTo>
                      <a:pt x="19" y="23"/>
                    </a:lnTo>
                    <a:lnTo>
                      <a:pt x="0"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00" name="Freeform 274">
                <a:extLst>
                  <a:ext uri="{FF2B5EF4-FFF2-40B4-BE49-F238E27FC236}">
                    <a16:creationId xmlns:a16="http://schemas.microsoft.com/office/drawing/2014/main" id="{316984D8-7639-4040-B550-843FEC1F791A}"/>
                  </a:ext>
                </a:extLst>
              </p:cNvPr>
              <p:cNvSpPr>
                <a:spLocks/>
              </p:cNvSpPr>
              <p:nvPr/>
            </p:nvSpPr>
            <p:spPr bwMode="auto">
              <a:xfrm>
                <a:off x="1625" y="2251"/>
                <a:ext cx="23" cy="29"/>
              </a:xfrm>
              <a:custGeom>
                <a:avLst/>
                <a:gdLst/>
                <a:ahLst/>
                <a:cxnLst>
                  <a:cxn ang="0">
                    <a:pos x="0" y="0"/>
                  </a:cxn>
                  <a:cxn ang="0">
                    <a:pos x="0" y="21"/>
                  </a:cxn>
                  <a:cxn ang="0">
                    <a:pos x="2" y="27"/>
                  </a:cxn>
                  <a:cxn ang="0">
                    <a:pos x="6" y="29"/>
                  </a:cxn>
                  <a:cxn ang="0">
                    <a:pos x="12" y="29"/>
                  </a:cxn>
                  <a:cxn ang="0">
                    <a:pos x="16" y="27"/>
                  </a:cxn>
                  <a:cxn ang="0">
                    <a:pos x="23" y="21"/>
                  </a:cxn>
                </a:cxnLst>
                <a:rect l="0" t="0" r="r" b="b"/>
                <a:pathLst>
                  <a:path w="23" h="29">
                    <a:moveTo>
                      <a:pt x="0" y="0"/>
                    </a:moveTo>
                    <a:lnTo>
                      <a:pt x="0" y="21"/>
                    </a:lnTo>
                    <a:lnTo>
                      <a:pt x="2" y="27"/>
                    </a:lnTo>
                    <a:lnTo>
                      <a:pt x="6" y="29"/>
                    </a:lnTo>
                    <a:lnTo>
                      <a:pt x="12" y="29"/>
                    </a:lnTo>
                    <a:lnTo>
                      <a:pt x="16" y="27"/>
                    </a:lnTo>
                    <a:lnTo>
                      <a:pt x="23" y="21"/>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01" name="Line 275">
                <a:extLst>
                  <a:ext uri="{FF2B5EF4-FFF2-40B4-BE49-F238E27FC236}">
                    <a16:creationId xmlns:a16="http://schemas.microsoft.com/office/drawing/2014/main" id="{F8F2E017-F242-41F1-88A7-51B40F7B82AD}"/>
                  </a:ext>
                </a:extLst>
              </p:cNvPr>
              <p:cNvSpPr>
                <a:spLocks noChangeShapeType="1"/>
              </p:cNvSpPr>
              <p:nvPr/>
            </p:nvSpPr>
            <p:spPr bwMode="auto">
              <a:xfrm>
                <a:off x="1648" y="2251"/>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02" name="Line 276">
                <a:extLst>
                  <a:ext uri="{FF2B5EF4-FFF2-40B4-BE49-F238E27FC236}">
                    <a16:creationId xmlns:a16="http://schemas.microsoft.com/office/drawing/2014/main" id="{3F64FC95-2F8C-40B8-84A9-715C88EBDBCB}"/>
                  </a:ext>
                </a:extLst>
              </p:cNvPr>
              <p:cNvSpPr>
                <a:spLocks noChangeShapeType="1"/>
              </p:cNvSpPr>
              <p:nvPr/>
            </p:nvSpPr>
            <p:spPr bwMode="auto">
              <a:xfrm flipV="1">
                <a:off x="1664" y="2251"/>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03" name="Freeform 277">
                <a:extLst>
                  <a:ext uri="{FF2B5EF4-FFF2-40B4-BE49-F238E27FC236}">
                    <a16:creationId xmlns:a16="http://schemas.microsoft.com/office/drawing/2014/main" id="{20460990-23EF-448F-A5E2-41316C65C22A}"/>
                  </a:ext>
                </a:extLst>
              </p:cNvPr>
              <p:cNvSpPr>
                <a:spLocks/>
              </p:cNvSpPr>
              <p:nvPr/>
            </p:nvSpPr>
            <p:spPr bwMode="auto">
              <a:xfrm>
                <a:off x="1664" y="2251"/>
                <a:ext cx="17" cy="13"/>
              </a:xfrm>
              <a:custGeom>
                <a:avLst/>
                <a:gdLst/>
                <a:ahLst/>
                <a:cxnLst>
                  <a:cxn ang="0">
                    <a:pos x="0" y="13"/>
                  </a:cxn>
                  <a:cxn ang="0">
                    <a:pos x="3" y="6"/>
                  </a:cxn>
                  <a:cxn ang="0">
                    <a:pos x="7" y="2"/>
                  </a:cxn>
                  <a:cxn ang="0">
                    <a:pos x="11" y="0"/>
                  </a:cxn>
                  <a:cxn ang="0">
                    <a:pos x="17" y="0"/>
                  </a:cxn>
                </a:cxnLst>
                <a:rect l="0" t="0" r="r" b="b"/>
                <a:pathLst>
                  <a:path w="17" h="13">
                    <a:moveTo>
                      <a:pt x="0" y="13"/>
                    </a:moveTo>
                    <a:lnTo>
                      <a:pt x="3" y="6"/>
                    </a:lnTo>
                    <a:lnTo>
                      <a:pt x="7" y="2"/>
                    </a:lnTo>
                    <a:lnTo>
                      <a:pt x="11" y="0"/>
                    </a:lnTo>
                    <a:lnTo>
                      <a:pt x="17"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04" name="Freeform 278">
                <a:extLst>
                  <a:ext uri="{FF2B5EF4-FFF2-40B4-BE49-F238E27FC236}">
                    <a16:creationId xmlns:a16="http://schemas.microsoft.com/office/drawing/2014/main" id="{7E56E04A-63B1-4282-857A-912441016D8E}"/>
                  </a:ext>
                </a:extLst>
              </p:cNvPr>
              <p:cNvSpPr>
                <a:spLocks/>
              </p:cNvSpPr>
              <p:nvPr/>
            </p:nvSpPr>
            <p:spPr bwMode="auto">
              <a:xfrm>
                <a:off x="1692" y="2251"/>
                <a:ext cx="33" cy="29"/>
              </a:xfrm>
              <a:custGeom>
                <a:avLst/>
                <a:gdLst/>
                <a:ahLst/>
                <a:cxnLst>
                  <a:cxn ang="0">
                    <a:pos x="0" y="0"/>
                  </a:cxn>
                  <a:cxn ang="0">
                    <a:pos x="8" y="29"/>
                  </a:cxn>
                  <a:cxn ang="0">
                    <a:pos x="16" y="0"/>
                  </a:cxn>
                  <a:cxn ang="0">
                    <a:pos x="25" y="29"/>
                  </a:cxn>
                  <a:cxn ang="0">
                    <a:pos x="33" y="0"/>
                  </a:cxn>
                </a:cxnLst>
                <a:rect l="0" t="0" r="r" b="b"/>
                <a:pathLst>
                  <a:path w="33" h="29">
                    <a:moveTo>
                      <a:pt x="0" y="0"/>
                    </a:moveTo>
                    <a:lnTo>
                      <a:pt x="8" y="29"/>
                    </a:lnTo>
                    <a:lnTo>
                      <a:pt x="16" y="0"/>
                    </a:lnTo>
                    <a:lnTo>
                      <a:pt x="25" y="29"/>
                    </a:lnTo>
                    <a:lnTo>
                      <a:pt x="33"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05" name="Line 279">
                <a:extLst>
                  <a:ext uri="{FF2B5EF4-FFF2-40B4-BE49-F238E27FC236}">
                    <a16:creationId xmlns:a16="http://schemas.microsoft.com/office/drawing/2014/main" id="{B857A4C7-498C-4FA5-A563-BEFFDFC11A1E}"/>
                  </a:ext>
                </a:extLst>
              </p:cNvPr>
              <p:cNvSpPr>
                <a:spLocks noChangeShapeType="1"/>
              </p:cNvSpPr>
              <p:nvPr/>
            </p:nvSpPr>
            <p:spPr bwMode="auto">
              <a:xfrm>
                <a:off x="1763" y="2251"/>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06" name="Freeform 280">
                <a:extLst>
                  <a:ext uri="{FF2B5EF4-FFF2-40B4-BE49-F238E27FC236}">
                    <a16:creationId xmlns:a16="http://schemas.microsoft.com/office/drawing/2014/main" id="{136283C9-06C8-432E-BDE5-F309AE778406}"/>
                  </a:ext>
                </a:extLst>
              </p:cNvPr>
              <p:cNvSpPr>
                <a:spLocks/>
              </p:cNvSpPr>
              <p:nvPr/>
            </p:nvSpPr>
            <p:spPr bwMode="auto">
              <a:xfrm>
                <a:off x="1738" y="2251"/>
                <a:ext cx="25" cy="29"/>
              </a:xfrm>
              <a:custGeom>
                <a:avLst/>
                <a:gdLst/>
                <a:ahLst/>
                <a:cxnLst>
                  <a:cxn ang="0">
                    <a:pos x="25" y="6"/>
                  </a:cxn>
                  <a:cxn ang="0">
                    <a:pos x="21" y="2"/>
                  </a:cxn>
                  <a:cxn ang="0">
                    <a:pos x="17" y="0"/>
                  </a:cxn>
                  <a:cxn ang="0">
                    <a:pos x="10" y="0"/>
                  </a:cxn>
                  <a:cxn ang="0">
                    <a:pos x="6" y="2"/>
                  </a:cxn>
                  <a:cxn ang="0">
                    <a:pos x="2" y="6"/>
                  </a:cxn>
                  <a:cxn ang="0">
                    <a:pos x="0" y="13"/>
                  </a:cxn>
                  <a:cxn ang="0">
                    <a:pos x="0" y="17"/>
                  </a:cxn>
                  <a:cxn ang="0">
                    <a:pos x="2" y="23"/>
                  </a:cxn>
                  <a:cxn ang="0">
                    <a:pos x="6" y="27"/>
                  </a:cxn>
                  <a:cxn ang="0">
                    <a:pos x="10" y="29"/>
                  </a:cxn>
                  <a:cxn ang="0">
                    <a:pos x="17" y="29"/>
                  </a:cxn>
                  <a:cxn ang="0">
                    <a:pos x="21" y="27"/>
                  </a:cxn>
                  <a:cxn ang="0">
                    <a:pos x="25" y="23"/>
                  </a:cxn>
                </a:cxnLst>
                <a:rect l="0" t="0" r="r" b="b"/>
                <a:pathLst>
                  <a:path w="25" h="29">
                    <a:moveTo>
                      <a:pt x="25" y="6"/>
                    </a:moveTo>
                    <a:lnTo>
                      <a:pt x="21" y="2"/>
                    </a:lnTo>
                    <a:lnTo>
                      <a:pt x="17" y="0"/>
                    </a:lnTo>
                    <a:lnTo>
                      <a:pt x="10" y="0"/>
                    </a:lnTo>
                    <a:lnTo>
                      <a:pt x="6" y="2"/>
                    </a:lnTo>
                    <a:lnTo>
                      <a:pt x="2" y="6"/>
                    </a:lnTo>
                    <a:lnTo>
                      <a:pt x="0" y="13"/>
                    </a:lnTo>
                    <a:lnTo>
                      <a:pt x="0" y="17"/>
                    </a:lnTo>
                    <a:lnTo>
                      <a:pt x="2" y="23"/>
                    </a:lnTo>
                    <a:lnTo>
                      <a:pt x="6" y="27"/>
                    </a:lnTo>
                    <a:lnTo>
                      <a:pt x="10" y="29"/>
                    </a:lnTo>
                    <a:lnTo>
                      <a:pt x="17" y="29"/>
                    </a:lnTo>
                    <a:lnTo>
                      <a:pt x="21" y="27"/>
                    </a:lnTo>
                    <a:lnTo>
                      <a:pt x="25"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07" name="Freeform 281">
                <a:extLst>
                  <a:ext uri="{FF2B5EF4-FFF2-40B4-BE49-F238E27FC236}">
                    <a16:creationId xmlns:a16="http://schemas.microsoft.com/office/drawing/2014/main" id="{856523FA-E429-4608-A30F-893206B5E034}"/>
                  </a:ext>
                </a:extLst>
              </p:cNvPr>
              <p:cNvSpPr>
                <a:spLocks/>
              </p:cNvSpPr>
              <p:nvPr/>
            </p:nvSpPr>
            <p:spPr bwMode="auto">
              <a:xfrm>
                <a:off x="1778" y="2251"/>
                <a:ext cx="23" cy="29"/>
              </a:xfrm>
              <a:custGeom>
                <a:avLst/>
                <a:gdLst/>
                <a:ahLst/>
                <a:cxnLst>
                  <a:cxn ang="0">
                    <a:pos x="23" y="6"/>
                  </a:cxn>
                  <a:cxn ang="0">
                    <a:pos x="21" y="2"/>
                  </a:cxn>
                  <a:cxn ang="0">
                    <a:pos x="15" y="0"/>
                  </a:cxn>
                  <a:cxn ang="0">
                    <a:pos x="8" y="0"/>
                  </a:cxn>
                  <a:cxn ang="0">
                    <a:pos x="2" y="2"/>
                  </a:cxn>
                  <a:cxn ang="0">
                    <a:pos x="0" y="6"/>
                  </a:cxn>
                  <a:cxn ang="0">
                    <a:pos x="2" y="10"/>
                  </a:cxn>
                  <a:cxn ang="0">
                    <a:pos x="6" y="13"/>
                  </a:cxn>
                  <a:cxn ang="0">
                    <a:pos x="17" y="15"/>
                  </a:cxn>
                  <a:cxn ang="0">
                    <a:pos x="21" y="17"/>
                  </a:cxn>
                  <a:cxn ang="0">
                    <a:pos x="23" y="21"/>
                  </a:cxn>
                  <a:cxn ang="0">
                    <a:pos x="23" y="23"/>
                  </a:cxn>
                  <a:cxn ang="0">
                    <a:pos x="21" y="27"/>
                  </a:cxn>
                  <a:cxn ang="0">
                    <a:pos x="15" y="29"/>
                  </a:cxn>
                  <a:cxn ang="0">
                    <a:pos x="8" y="29"/>
                  </a:cxn>
                  <a:cxn ang="0">
                    <a:pos x="2" y="27"/>
                  </a:cxn>
                  <a:cxn ang="0">
                    <a:pos x="0" y="23"/>
                  </a:cxn>
                </a:cxnLst>
                <a:rect l="0" t="0" r="r" b="b"/>
                <a:pathLst>
                  <a:path w="23" h="29">
                    <a:moveTo>
                      <a:pt x="23" y="6"/>
                    </a:moveTo>
                    <a:lnTo>
                      <a:pt x="21" y="2"/>
                    </a:lnTo>
                    <a:lnTo>
                      <a:pt x="15" y="0"/>
                    </a:lnTo>
                    <a:lnTo>
                      <a:pt x="8" y="0"/>
                    </a:lnTo>
                    <a:lnTo>
                      <a:pt x="2" y="2"/>
                    </a:lnTo>
                    <a:lnTo>
                      <a:pt x="0" y="6"/>
                    </a:lnTo>
                    <a:lnTo>
                      <a:pt x="2" y="10"/>
                    </a:lnTo>
                    <a:lnTo>
                      <a:pt x="6" y="13"/>
                    </a:lnTo>
                    <a:lnTo>
                      <a:pt x="17" y="15"/>
                    </a:lnTo>
                    <a:lnTo>
                      <a:pt x="21" y="17"/>
                    </a:lnTo>
                    <a:lnTo>
                      <a:pt x="23" y="21"/>
                    </a:lnTo>
                    <a:lnTo>
                      <a:pt x="23" y="23"/>
                    </a:lnTo>
                    <a:lnTo>
                      <a:pt x="21" y="27"/>
                    </a:lnTo>
                    <a:lnTo>
                      <a:pt x="15" y="29"/>
                    </a:lnTo>
                    <a:lnTo>
                      <a:pt x="8" y="29"/>
                    </a:lnTo>
                    <a:lnTo>
                      <a:pt x="2" y="27"/>
                    </a:lnTo>
                    <a:lnTo>
                      <a:pt x="0"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08" name="Line 282">
                <a:extLst>
                  <a:ext uri="{FF2B5EF4-FFF2-40B4-BE49-F238E27FC236}">
                    <a16:creationId xmlns:a16="http://schemas.microsoft.com/office/drawing/2014/main" id="{7ADC202C-BE74-4C79-A25C-15E0BB48A92E}"/>
                  </a:ext>
                </a:extLst>
              </p:cNvPr>
              <p:cNvSpPr>
                <a:spLocks noChangeShapeType="1"/>
              </p:cNvSpPr>
              <p:nvPr/>
            </p:nvSpPr>
            <p:spPr bwMode="auto">
              <a:xfrm>
                <a:off x="1839" y="2251"/>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09" name="Freeform 283">
                <a:extLst>
                  <a:ext uri="{FF2B5EF4-FFF2-40B4-BE49-F238E27FC236}">
                    <a16:creationId xmlns:a16="http://schemas.microsoft.com/office/drawing/2014/main" id="{2BF923D5-E33A-4F50-8546-A78546305149}"/>
                  </a:ext>
                </a:extLst>
              </p:cNvPr>
              <p:cNvSpPr>
                <a:spLocks/>
              </p:cNvSpPr>
              <p:nvPr/>
            </p:nvSpPr>
            <p:spPr bwMode="auto">
              <a:xfrm>
                <a:off x="1814" y="2251"/>
                <a:ext cx="25" cy="29"/>
              </a:xfrm>
              <a:custGeom>
                <a:avLst/>
                <a:gdLst/>
                <a:ahLst/>
                <a:cxnLst>
                  <a:cxn ang="0">
                    <a:pos x="25" y="6"/>
                  </a:cxn>
                  <a:cxn ang="0">
                    <a:pos x="20" y="2"/>
                  </a:cxn>
                  <a:cxn ang="0">
                    <a:pos x="16" y="0"/>
                  </a:cxn>
                  <a:cxn ang="0">
                    <a:pos x="10" y="0"/>
                  </a:cxn>
                  <a:cxn ang="0">
                    <a:pos x="6" y="2"/>
                  </a:cxn>
                  <a:cxn ang="0">
                    <a:pos x="2" y="6"/>
                  </a:cxn>
                  <a:cxn ang="0">
                    <a:pos x="0" y="13"/>
                  </a:cxn>
                  <a:cxn ang="0">
                    <a:pos x="0" y="17"/>
                  </a:cxn>
                  <a:cxn ang="0">
                    <a:pos x="2" y="23"/>
                  </a:cxn>
                  <a:cxn ang="0">
                    <a:pos x="6" y="27"/>
                  </a:cxn>
                  <a:cxn ang="0">
                    <a:pos x="10" y="29"/>
                  </a:cxn>
                  <a:cxn ang="0">
                    <a:pos x="16" y="29"/>
                  </a:cxn>
                  <a:cxn ang="0">
                    <a:pos x="20" y="27"/>
                  </a:cxn>
                  <a:cxn ang="0">
                    <a:pos x="25" y="23"/>
                  </a:cxn>
                </a:cxnLst>
                <a:rect l="0" t="0" r="r" b="b"/>
                <a:pathLst>
                  <a:path w="25" h="29">
                    <a:moveTo>
                      <a:pt x="25" y="6"/>
                    </a:moveTo>
                    <a:lnTo>
                      <a:pt x="20" y="2"/>
                    </a:lnTo>
                    <a:lnTo>
                      <a:pt x="16" y="0"/>
                    </a:lnTo>
                    <a:lnTo>
                      <a:pt x="10" y="0"/>
                    </a:lnTo>
                    <a:lnTo>
                      <a:pt x="6" y="2"/>
                    </a:lnTo>
                    <a:lnTo>
                      <a:pt x="2" y="6"/>
                    </a:lnTo>
                    <a:lnTo>
                      <a:pt x="0" y="13"/>
                    </a:lnTo>
                    <a:lnTo>
                      <a:pt x="0" y="17"/>
                    </a:lnTo>
                    <a:lnTo>
                      <a:pt x="2" y="23"/>
                    </a:lnTo>
                    <a:lnTo>
                      <a:pt x="6" y="27"/>
                    </a:lnTo>
                    <a:lnTo>
                      <a:pt x="10" y="29"/>
                    </a:lnTo>
                    <a:lnTo>
                      <a:pt x="16" y="29"/>
                    </a:lnTo>
                    <a:lnTo>
                      <a:pt x="20" y="27"/>
                    </a:lnTo>
                    <a:lnTo>
                      <a:pt x="25"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10" name="Line 284">
                <a:extLst>
                  <a:ext uri="{FF2B5EF4-FFF2-40B4-BE49-F238E27FC236}">
                    <a16:creationId xmlns:a16="http://schemas.microsoft.com/office/drawing/2014/main" id="{D0A031D4-A11B-44DF-8A25-89A6E4F35CA3}"/>
                  </a:ext>
                </a:extLst>
              </p:cNvPr>
              <p:cNvSpPr>
                <a:spLocks noChangeShapeType="1"/>
              </p:cNvSpPr>
              <p:nvPr/>
            </p:nvSpPr>
            <p:spPr bwMode="auto">
              <a:xfrm flipV="1">
                <a:off x="1854" y="2251"/>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11" name="Freeform 285">
                <a:extLst>
                  <a:ext uri="{FF2B5EF4-FFF2-40B4-BE49-F238E27FC236}">
                    <a16:creationId xmlns:a16="http://schemas.microsoft.com/office/drawing/2014/main" id="{27822131-57FD-46D1-A184-C6C93BE0708D}"/>
                  </a:ext>
                </a:extLst>
              </p:cNvPr>
              <p:cNvSpPr>
                <a:spLocks/>
              </p:cNvSpPr>
              <p:nvPr/>
            </p:nvSpPr>
            <p:spPr bwMode="auto">
              <a:xfrm>
                <a:off x="1854" y="2251"/>
                <a:ext cx="16" cy="13"/>
              </a:xfrm>
              <a:custGeom>
                <a:avLst/>
                <a:gdLst/>
                <a:ahLst/>
                <a:cxnLst>
                  <a:cxn ang="0">
                    <a:pos x="0" y="13"/>
                  </a:cxn>
                  <a:cxn ang="0">
                    <a:pos x="1" y="6"/>
                  </a:cxn>
                  <a:cxn ang="0">
                    <a:pos x="6" y="2"/>
                  </a:cxn>
                  <a:cxn ang="0">
                    <a:pos x="10" y="0"/>
                  </a:cxn>
                  <a:cxn ang="0">
                    <a:pos x="16" y="0"/>
                  </a:cxn>
                </a:cxnLst>
                <a:rect l="0" t="0" r="r" b="b"/>
                <a:pathLst>
                  <a:path w="16" h="13">
                    <a:moveTo>
                      <a:pt x="0" y="13"/>
                    </a:moveTo>
                    <a:lnTo>
                      <a:pt x="1" y="6"/>
                    </a:lnTo>
                    <a:lnTo>
                      <a:pt x="6" y="2"/>
                    </a:lnTo>
                    <a:lnTo>
                      <a:pt x="10" y="0"/>
                    </a:lnTo>
                    <a:lnTo>
                      <a:pt x="16"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12" name="Freeform 286">
                <a:extLst>
                  <a:ext uri="{FF2B5EF4-FFF2-40B4-BE49-F238E27FC236}">
                    <a16:creationId xmlns:a16="http://schemas.microsoft.com/office/drawing/2014/main" id="{A4676370-2C3C-4804-8FAE-C5AB4DC17ED3}"/>
                  </a:ext>
                </a:extLst>
              </p:cNvPr>
              <p:cNvSpPr>
                <a:spLocks/>
              </p:cNvSpPr>
              <p:nvPr/>
            </p:nvSpPr>
            <p:spPr bwMode="auto">
              <a:xfrm>
                <a:off x="1881" y="2237"/>
                <a:ext cx="4" cy="4"/>
              </a:xfrm>
              <a:custGeom>
                <a:avLst/>
                <a:gdLst/>
                <a:ahLst/>
                <a:cxnLst>
                  <a:cxn ang="0">
                    <a:pos x="0" y="2"/>
                  </a:cxn>
                  <a:cxn ang="0">
                    <a:pos x="2" y="4"/>
                  </a:cxn>
                  <a:cxn ang="0">
                    <a:pos x="4" y="2"/>
                  </a:cxn>
                  <a:cxn ang="0">
                    <a:pos x="2" y="0"/>
                  </a:cxn>
                  <a:cxn ang="0">
                    <a:pos x="0" y="2"/>
                  </a:cxn>
                </a:cxnLst>
                <a:rect l="0" t="0" r="r" b="b"/>
                <a:pathLst>
                  <a:path w="4" h="4">
                    <a:moveTo>
                      <a:pt x="0" y="2"/>
                    </a:moveTo>
                    <a:lnTo>
                      <a:pt x="2" y="4"/>
                    </a:lnTo>
                    <a:lnTo>
                      <a:pt x="4" y="2"/>
                    </a:lnTo>
                    <a:lnTo>
                      <a:pt x="2" y="0"/>
                    </a:lnTo>
                    <a:lnTo>
                      <a:pt x="0" y="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13" name="Line 287">
                <a:extLst>
                  <a:ext uri="{FF2B5EF4-FFF2-40B4-BE49-F238E27FC236}">
                    <a16:creationId xmlns:a16="http://schemas.microsoft.com/office/drawing/2014/main" id="{EFF9EDC0-FB3D-4503-9D85-7CCF010C3C5E}"/>
                  </a:ext>
                </a:extLst>
              </p:cNvPr>
              <p:cNvSpPr>
                <a:spLocks noChangeShapeType="1"/>
              </p:cNvSpPr>
              <p:nvPr/>
            </p:nvSpPr>
            <p:spPr bwMode="auto">
              <a:xfrm>
                <a:off x="1883" y="2251"/>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14" name="Line 288">
                <a:extLst>
                  <a:ext uri="{FF2B5EF4-FFF2-40B4-BE49-F238E27FC236}">
                    <a16:creationId xmlns:a16="http://schemas.microsoft.com/office/drawing/2014/main" id="{0963A9C0-6E7C-4D14-8F2E-E4DE7640542C}"/>
                  </a:ext>
                </a:extLst>
              </p:cNvPr>
              <p:cNvSpPr>
                <a:spLocks noChangeShapeType="1"/>
              </p:cNvSpPr>
              <p:nvPr/>
            </p:nvSpPr>
            <p:spPr bwMode="auto">
              <a:xfrm flipV="1">
                <a:off x="1014" y="1324"/>
                <a:ext cx="10" cy="4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15" name="Line 289">
                <a:extLst>
                  <a:ext uri="{FF2B5EF4-FFF2-40B4-BE49-F238E27FC236}">
                    <a16:creationId xmlns:a16="http://schemas.microsoft.com/office/drawing/2014/main" id="{828A1258-BCF8-4B1D-892A-D4C1CB5A37E3}"/>
                  </a:ext>
                </a:extLst>
              </p:cNvPr>
              <p:cNvSpPr>
                <a:spLocks noChangeShapeType="1"/>
              </p:cNvSpPr>
              <p:nvPr/>
            </p:nvSpPr>
            <p:spPr bwMode="auto">
              <a:xfrm flipH="1">
                <a:off x="1017" y="1331"/>
                <a:ext cx="40" cy="25"/>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16" name="Line 290">
                <a:extLst>
                  <a:ext uri="{FF2B5EF4-FFF2-40B4-BE49-F238E27FC236}">
                    <a16:creationId xmlns:a16="http://schemas.microsoft.com/office/drawing/2014/main" id="{2C9E2062-3FA6-487B-9B78-3DA64073DBA1}"/>
                  </a:ext>
                </a:extLst>
              </p:cNvPr>
              <p:cNvSpPr>
                <a:spLocks noChangeShapeType="1"/>
              </p:cNvSpPr>
              <p:nvPr/>
            </p:nvSpPr>
            <p:spPr bwMode="auto">
              <a:xfrm>
                <a:off x="1032" y="1347"/>
                <a:ext cx="15" cy="32"/>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17" name="Freeform 291">
                <a:extLst>
                  <a:ext uri="{FF2B5EF4-FFF2-40B4-BE49-F238E27FC236}">
                    <a16:creationId xmlns:a16="http://schemas.microsoft.com/office/drawing/2014/main" id="{188AA050-29EA-48FB-9484-EAA17A4AB2BC}"/>
                  </a:ext>
                </a:extLst>
              </p:cNvPr>
              <p:cNvSpPr>
                <a:spLocks/>
              </p:cNvSpPr>
              <p:nvPr/>
            </p:nvSpPr>
            <p:spPr bwMode="auto">
              <a:xfrm>
                <a:off x="1066" y="1353"/>
                <a:ext cx="30" cy="34"/>
              </a:xfrm>
              <a:custGeom>
                <a:avLst/>
                <a:gdLst/>
                <a:ahLst/>
                <a:cxnLst>
                  <a:cxn ang="0">
                    <a:pos x="1" y="11"/>
                  </a:cxn>
                  <a:cxn ang="0">
                    <a:pos x="29" y="17"/>
                  </a:cxn>
                  <a:cxn ang="0">
                    <a:pos x="30" y="12"/>
                  </a:cxn>
                  <a:cxn ang="0">
                    <a:pos x="29" y="7"/>
                  </a:cxn>
                  <a:cxn ang="0">
                    <a:pos x="27" y="4"/>
                  </a:cxn>
                  <a:cxn ang="0">
                    <a:pos x="23" y="1"/>
                  </a:cxn>
                  <a:cxn ang="0">
                    <a:pos x="16" y="0"/>
                  </a:cxn>
                  <a:cxn ang="0">
                    <a:pos x="10" y="1"/>
                  </a:cxn>
                  <a:cxn ang="0">
                    <a:pos x="5" y="5"/>
                  </a:cxn>
                  <a:cxn ang="0">
                    <a:pos x="1" y="11"/>
                  </a:cxn>
                  <a:cxn ang="0">
                    <a:pos x="0" y="16"/>
                  </a:cxn>
                  <a:cxn ang="0">
                    <a:pos x="1" y="23"/>
                  </a:cxn>
                  <a:cxn ang="0">
                    <a:pos x="5" y="29"/>
                  </a:cxn>
                  <a:cxn ang="0">
                    <a:pos x="9" y="32"/>
                  </a:cxn>
                  <a:cxn ang="0">
                    <a:pos x="16" y="34"/>
                  </a:cxn>
                  <a:cxn ang="0">
                    <a:pos x="21" y="32"/>
                  </a:cxn>
                  <a:cxn ang="0">
                    <a:pos x="27" y="28"/>
                  </a:cxn>
                </a:cxnLst>
                <a:rect l="0" t="0" r="r" b="b"/>
                <a:pathLst>
                  <a:path w="30" h="34">
                    <a:moveTo>
                      <a:pt x="1" y="11"/>
                    </a:moveTo>
                    <a:lnTo>
                      <a:pt x="29" y="17"/>
                    </a:lnTo>
                    <a:lnTo>
                      <a:pt x="30" y="12"/>
                    </a:lnTo>
                    <a:lnTo>
                      <a:pt x="29" y="7"/>
                    </a:lnTo>
                    <a:lnTo>
                      <a:pt x="27" y="4"/>
                    </a:lnTo>
                    <a:lnTo>
                      <a:pt x="23" y="1"/>
                    </a:lnTo>
                    <a:lnTo>
                      <a:pt x="16" y="0"/>
                    </a:lnTo>
                    <a:lnTo>
                      <a:pt x="10" y="1"/>
                    </a:lnTo>
                    <a:lnTo>
                      <a:pt x="5" y="5"/>
                    </a:lnTo>
                    <a:lnTo>
                      <a:pt x="1" y="11"/>
                    </a:lnTo>
                    <a:lnTo>
                      <a:pt x="0" y="16"/>
                    </a:lnTo>
                    <a:lnTo>
                      <a:pt x="1" y="23"/>
                    </a:lnTo>
                    <a:lnTo>
                      <a:pt x="5" y="29"/>
                    </a:lnTo>
                    <a:lnTo>
                      <a:pt x="9" y="32"/>
                    </a:lnTo>
                    <a:lnTo>
                      <a:pt x="16" y="34"/>
                    </a:lnTo>
                    <a:lnTo>
                      <a:pt x="21" y="32"/>
                    </a:lnTo>
                    <a:lnTo>
                      <a:pt x="27" y="28"/>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18" name="Freeform 292">
                <a:extLst>
                  <a:ext uri="{FF2B5EF4-FFF2-40B4-BE49-F238E27FC236}">
                    <a16:creationId xmlns:a16="http://schemas.microsoft.com/office/drawing/2014/main" id="{BA3D2F47-3C78-4AA7-BAAE-38E20437972E}"/>
                  </a:ext>
                </a:extLst>
              </p:cNvPr>
              <p:cNvSpPr>
                <a:spLocks/>
              </p:cNvSpPr>
              <p:nvPr/>
            </p:nvSpPr>
            <p:spPr bwMode="auto">
              <a:xfrm>
                <a:off x="1151" y="1354"/>
                <a:ext cx="41" cy="51"/>
              </a:xfrm>
              <a:custGeom>
                <a:avLst/>
                <a:gdLst/>
                <a:ahLst/>
                <a:cxnLst>
                  <a:cxn ang="0">
                    <a:pos x="41" y="12"/>
                  </a:cxn>
                  <a:cxn ang="0">
                    <a:pos x="37" y="6"/>
                  </a:cxn>
                  <a:cxn ang="0">
                    <a:pos x="31" y="2"/>
                  </a:cxn>
                  <a:cxn ang="0">
                    <a:pos x="21" y="0"/>
                  </a:cxn>
                  <a:cxn ang="0">
                    <a:pos x="13" y="1"/>
                  </a:cxn>
                  <a:cxn ang="0">
                    <a:pos x="8" y="5"/>
                  </a:cxn>
                  <a:cxn ang="0">
                    <a:pos x="7" y="9"/>
                  </a:cxn>
                  <a:cxn ang="0">
                    <a:pos x="8" y="15"/>
                  </a:cxn>
                  <a:cxn ang="0">
                    <a:pos x="10" y="17"/>
                  </a:cxn>
                  <a:cxn ang="0">
                    <a:pos x="14" y="21"/>
                  </a:cxn>
                  <a:cxn ang="0">
                    <a:pos x="28" y="28"/>
                  </a:cxn>
                  <a:cxn ang="0">
                    <a:pos x="32" y="31"/>
                  </a:cxn>
                  <a:cxn ang="0">
                    <a:pos x="33" y="34"/>
                  </a:cxn>
                  <a:cxn ang="0">
                    <a:pos x="35" y="40"/>
                  </a:cxn>
                  <a:cxn ang="0">
                    <a:pos x="33" y="46"/>
                  </a:cxn>
                  <a:cxn ang="0">
                    <a:pos x="28" y="50"/>
                  </a:cxn>
                  <a:cxn ang="0">
                    <a:pos x="20" y="51"/>
                  </a:cxn>
                  <a:cxn ang="0">
                    <a:pos x="11" y="49"/>
                  </a:cxn>
                  <a:cxn ang="0">
                    <a:pos x="4" y="45"/>
                  </a:cxn>
                  <a:cxn ang="0">
                    <a:pos x="0" y="40"/>
                  </a:cxn>
                </a:cxnLst>
                <a:rect l="0" t="0" r="r" b="b"/>
                <a:pathLst>
                  <a:path w="41" h="51">
                    <a:moveTo>
                      <a:pt x="41" y="12"/>
                    </a:moveTo>
                    <a:lnTo>
                      <a:pt x="37" y="6"/>
                    </a:lnTo>
                    <a:lnTo>
                      <a:pt x="31" y="2"/>
                    </a:lnTo>
                    <a:lnTo>
                      <a:pt x="21" y="0"/>
                    </a:lnTo>
                    <a:lnTo>
                      <a:pt x="13" y="1"/>
                    </a:lnTo>
                    <a:lnTo>
                      <a:pt x="8" y="5"/>
                    </a:lnTo>
                    <a:lnTo>
                      <a:pt x="7" y="9"/>
                    </a:lnTo>
                    <a:lnTo>
                      <a:pt x="8" y="15"/>
                    </a:lnTo>
                    <a:lnTo>
                      <a:pt x="10" y="17"/>
                    </a:lnTo>
                    <a:lnTo>
                      <a:pt x="14" y="21"/>
                    </a:lnTo>
                    <a:lnTo>
                      <a:pt x="28" y="28"/>
                    </a:lnTo>
                    <a:lnTo>
                      <a:pt x="32" y="31"/>
                    </a:lnTo>
                    <a:lnTo>
                      <a:pt x="33" y="34"/>
                    </a:lnTo>
                    <a:lnTo>
                      <a:pt x="35" y="40"/>
                    </a:lnTo>
                    <a:lnTo>
                      <a:pt x="33" y="46"/>
                    </a:lnTo>
                    <a:lnTo>
                      <a:pt x="28" y="50"/>
                    </a:lnTo>
                    <a:lnTo>
                      <a:pt x="20" y="51"/>
                    </a:lnTo>
                    <a:lnTo>
                      <a:pt x="11" y="49"/>
                    </a:lnTo>
                    <a:lnTo>
                      <a:pt x="4" y="45"/>
                    </a:lnTo>
                    <a:lnTo>
                      <a:pt x="0" y="4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19" name="Line 293">
                <a:extLst>
                  <a:ext uri="{FF2B5EF4-FFF2-40B4-BE49-F238E27FC236}">
                    <a16:creationId xmlns:a16="http://schemas.microsoft.com/office/drawing/2014/main" id="{083CFC4B-3BBA-4A50-857F-316C6BA05C86}"/>
                  </a:ext>
                </a:extLst>
              </p:cNvPr>
              <p:cNvSpPr>
                <a:spLocks noChangeShapeType="1"/>
              </p:cNvSpPr>
              <p:nvPr/>
            </p:nvSpPr>
            <p:spPr bwMode="auto">
              <a:xfrm flipV="1">
                <a:off x="1197" y="1362"/>
                <a:ext cx="10" cy="48"/>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20" name="Freeform 294">
                <a:extLst>
                  <a:ext uri="{FF2B5EF4-FFF2-40B4-BE49-F238E27FC236}">
                    <a16:creationId xmlns:a16="http://schemas.microsoft.com/office/drawing/2014/main" id="{7758A114-1690-4F2E-8512-D0CFA9A8D387}"/>
                  </a:ext>
                </a:extLst>
              </p:cNvPr>
              <p:cNvSpPr>
                <a:spLocks/>
              </p:cNvSpPr>
              <p:nvPr/>
            </p:nvSpPr>
            <p:spPr bwMode="auto">
              <a:xfrm>
                <a:off x="1216" y="1366"/>
                <a:ext cx="39" cy="52"/>
              </a:xfrm>
              <a:custGeom>
                <a:avLst/>
                <a:gdLst/>
                <a:ahLst/>
                <a:cxnLst>
                  <a:cxn ang="0">
                    <a:pos x="0" y="48"/>
                  </a:cxn>
                  <a:cxn ang="0">
                    <a:pos x="10" y="0"/>
                  </a:cxn>
                  <a:cxn ang="0">
                    <a:pos x="26" y="3"/>
                  </a:cxn>
                  <a:cxn ang="0">
                    <a:pos x="33" y="7"/>
                  </a:cxn>
                  <a:cxn ang="0">
                    <a:pos x="37" y="12"/>
                  </a:cxn>
                  <a:cxn ang="0">
                    <a:pos x="38" y="17"/>
                  </a:cxn>
                  <a:cxn ang="0">
                    <a:pos x="39" y="24"/>
                  </a:cxn>
                  <a:cxn ang="0">
                    <a:pos x="37" y="36"/>
                  </a:cxn>
                  <a:cxn ang="0">
                    <a:pos x="33" y="43"/>
                  </a:cxn>
                  <a:cxn ang="0">
                    <a:pos x="30" y="47"/>
                  </a:cxn>
                  <a:cxn ang="0">
                    <a:pos x="24" y="51"/>
                  </a:cxn>
                  <a:cxn ang="0">
                    <a:pos x="16" y="52"/>
                  </a:cxn>
                  <a:cxn ang="0">
                    <a:pos x="0" y="48"/>
                  </a:cxn>
                </a:cxnLst>
                <a:rect l="0" t="0" r="r" b="b"/>
                <a:pathLst>
                  <a:path w="39" h="52">
                    <a:moveTo>
                      <a:pt x="0" y="48"/>
                    </a:moveTo>
                    <a:lnTo>
                      <a:pt x="10" y="0"/>
                    </a:lnTo>
                    <a:lnTo>
                      <a:pt x="26" y="3"/>
                    </a:lnTo>
                    <a:lnTo>
                      <a:pt x="33" y="7"/>
                    </a:lnTo>
                    <a:lnTo>
                      <a:pt x="37" y="12"/>
                    </a:lnTo>
                    <a:lnTo>
                      <a:pt x="38" y="17"/>
                    </a:lnTo>
                    <a:lnTo>
                      <a:pt x="39" y="24"/>
                    </a:lnTo>
                    <a:lnTo>
                      <a:pt x="37" y="36"/>
                    </a:lnTo>
                    <a:lnTo>
                      <a:pt x="33" y="43"/>
                    </a:lnTo>
                    <a:lnTo>
                      <a:pt x="30" y="47"/>
                    </a:lnTo>
                    <a:lnTo>
                      <a:pt x="24" y="51"/>
                    </a:lnTo>
                    <a:lnTo>
                      <a:pt x="16" y="52"/>
                    </a:lnTo>
                    <a:lnTo>
                      <a:pt x="0" y="48"/>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21" name="Freeform 295">
                <a:extLst>
                  <a:ext uri="{FF2B5EF4-FFF2-40B4-BE49-F238E27FC236}">
                    <a16:creationId xmlns:a16="http://schemas.microsoft.com/office/drawing/2014/main" id="{E125806A-CF8A-478B-825B-A9323BA530C9}"/>
                  </a:ext>
                </a:extLst>
              </p:cNvPr>
              <p:cNvSpPr>
                <a:spLocks/>
              </p:cNvSpPr>
              <p:nvPr/>
            </p:nvSpPr>
            <p:spPr bwMode="auto">
              <a:xfrm>
                <a:off x="1269" y="1379"/>
                <a:ext cx="40" cy="50"/>
              </a:xfrm>
              <a:custGeom>
                <a:avLst/>
                <a:gdLst/>
                <a:ahLst/>
                <a:cxnLst>
                  <a:cxn ang="0">
                    <a:pos x="20" y="0"/>
                  </a:cxn>
                  <a:cxn ang="0">
                    <a:pos x="15" y="1"/>
                  </a:cxn>
                  <a:cxn ang="0">
                    <a:pos x="9" y="5"/>
                  </a:cxn>
                  <a:cxn ang="0">
                    <a:pos x="6" y="8"/>
                  </a:cxn>
                  <a:cxn ang="0">
                    <a:pos x="2" y="15"/>
                  </a:cxn>
                  <a:cxn ang="0">
                    <a:pos x="0" y="27"/>
                  </a:cxn>
                  <a:cxn ang="0">
                    <a:pos x="1" y="34"/>
                  </a:cxn>
                  <a:cxn ang="0">
                    <a:pos x="2" y="39"/>
                  </a:cxn>
                  <a:cxn ang="0">
                    <a:pos x="6" y="45"/>
                  </a:cxn>
                  <a:cxn ang="0">
                    <a:pos x="10" y="48"/>
                  </a:cxn>
                  <a:cxn ang="0">
                    <a:pos x="20" y="50"/>
                  </a:cxn>
                  <a:cxn ang="0">
                    <a:pos x="24" y="49"/>
                  </a:cxn>
                  <a:cxn ang="0">
                    <a:pos x="30" y="45"/>
                  </a:cxn>
                  <a:cxn ang="0">
                    <a:pos x="34" y="41"/>
                  </a:cxn>
                  <a:cxn ang="0">
                    <a:pos x="37" y="34"/>
                  </a:cxn>
                  <a:cxn ang="0">
                    <a:pos x="40" y="23"/>
                  </a:cxn>
                  <a:cxn ang="0">
                    <a:pos x="39" y="15"/>
                  </a:cxn>
                  <a:cxn ang="0">
                    <a:pos x="38" y="10"/>
                  </a:cxn>
                  <a:cxn ang="0">
                    <a:pos x="34" y="5"/>
                  </a:cxn>
                  <a:cxn ang="0">
                    <a:pos x="30" y="1"/>
                  </a:cxn>
                  <a:cxn ang="0">
                    <a:pos x="20" y="0"/>
                  </a:cxn>
                </a:cxnLst>
                <a:rect l="0" t="0" r="r" b="b"/>
                <a:pathLst>
                  <a:path w="40" h="50">
                    <a:moveTo>
                      <a:pt x="20" y="0"/>
                    </a:moveTo>
                    <a:lnTo>
                      <a:pt x="15" y="1"/>
                    </a:lnTo>
                    <a:lnTo>
                      <a:pt x="9" y="5"/>
                    </a:lnTo>
                    <a:lnTo>
                      <a:pt x="6" y="8"/>
                    </a:lnTo>
                    <a:lnTo>
                      <a:pt x="2" y="15"/>
                    </a:lnTo>
                    <a:lnTo>
                      <a:pt x="0" y="27"/>
                    </a:lnTo>
                    <a:lnTo>
                      <a:pt x="1" y="34"/>
                    </a:lnTo>
                    <a:lnTo>
                      <a:pt x="2" y="39"/>
                    </a:lnTo>
                    <a:lnTo>
                      <a:pt x="6" y="45"/>
                    </a:lnTo>
                    <a:lnTo>
                      <a:pt x="10" y="48"/>
                    </a:lnTo>
                    <a:lnTo>
                      <a:pt x="20" y="50"/>
                    </a:lnTo>
                    <a:lnTo>
                      <a:pt x="24" y="49"/>
                    </a:lnTo>
                    <a:lnTo>
                      <a:pt x="30" y="45"/>
                    </a:lnTo>
                    <a:lnTo>
                      <a:pt x="34" y="41"/>
                    </a:lnTo>
                    <a:lnTo>
                      <a:pt x="37" y="34"/>
                    </a:lnTo>
                    <a:lnTo>
                      <a:pt x="40" y="23"/>
                    </a:lnTo>
                    <a:lnTo>
                      <a:pt x="39" y="15"/>
                    </a:lnTo>
                    <a:lnTo>
                      <a:pt x="38" y="10"/>
                    </a:lnTo>
                    <a:lnTo>
                      <a:pt x="34" y="5"/>
                    </a:lnTo>
                    <a:lnTo>
                      <a:pt x="30" y="1"/>
                    </a:lnTo>
                    <a:lnTo>
                      <a:pt x="20"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22" name="Freeform 296">
                <a:extLst>
                  <a:ext uri="{FF2B5EF4-FFF2-40B4-BE49-F238E27FC236}">
                    <a16:creationId xmlns:a16="http://schemas.microsoft.com/office/drawing/2014/main" id="{3E75DC56-D4E3-49BB-834C-F3240BFF1AE7}"/>
                  </a:ext>
                </a:extLst>
              </p:cNvPr>
              <p:cNvSpPr>
                <a:spLocks/>
              </p:cNvSpPr>
              <p:nvPr/>
            </p:nvSpPr>
            <p:spPr bwMode="auto">
              <a:xfrm>
                <a:off x="1317" y="1390"/>
                <a:ext cx="37" cy="52"/>
              </a:xfrm>
              <a:custGeom>
                <a:avLst/>
                <a:gdLst/>
                <a:ahLst/>
                <a:cxnLst>
                  <a:cxn ang="0">
                    <a:pos x="0" y="45"/>
                  </a:cxn>
                  <a:cxn ang="0">
                    <a:pos x="29" y="0"/>
                  </a:cxn>
                  <a:cxn ang="0">
                    <a:pos x="37" y="52"/>
                  </a:cxn>
                </a:cxnLst>
                <a:rect l="0" t="0" r="r" b="b"/>
                <a:pathLst>
                  <a:path w="37" h="52">
                    <a:moveTo>
                      <a:pt x="0" y="45"/>
                    </a:moveTo>
                    <a:lnTo>
                      <a:pt x="29" y="0"/>
                    </a:lnTo>
                    <a:lnTo>
                      <a:pt x="37" y="52"/>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23" name="Line 297">
                <a:extLst>
                  <a:ext uri="{FF2B5EF4-FFF2-40B4-BE49-F238E27FC236}">
                    <a16:creationId xmlns:a16="http://schemas.microsoft.com/office/drawing/2014/main" id="{6D9BE587-EDB4-4784-9BB7-CCE98B2A0A60}"/>
                  </a:ext>
                </a:extLst>
              </p:cNvPr>
              <p:cNvSpPr>
                <a:spLocks noChangeShapeType="1"/>
              </p:cNvSpPr>
              <p:nvPr/>
            </p:nvSpPr>
            <p:spPr bwMode="auto">
              <a:xfrm>
                <a:off x="1327" y="1420"/>
                <a:ext cx="24" cy="5"/>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24" name="Freeform 298">
                <a:extLst>
                  <a:ext uri="{FF2B5EF4-FFF2-40B4-BE49-F238E27FC236}">
                    <a16:creationId xmlns:a16="http://schemas.microsoft.com/office/drawing/2014/main" id="{D8942781-0BC4-4B0B-BE0A-6F0DDE58BF9A}"/>
                  </a:ext>
                </a:extLst>
              </p:cNvPr>
              <p:cNvSpPr>
                <a:spLocks/>
              </p:cNvSpPr>
              <p:nvPr/>
            </p:nvSpPr>
            <p:spPr bwMode="auto">
              <a:xfrm>
                <a:off x="1368" y="1397"/>
                <a:ext cx="41" cy="48"/>
              </a:xfrm>
              <a:custGeom>
                <a:avLst/>
                <a:gdLst/>
                <a:ahLst/>
                <a:cxnLst>
                  <a:cxn ang="0">
                    <a:pos x="0" y="48"/>
                  </a:cxn>
                  <a:cxn ang="0">
                    <a:pos x="11" y="0"/>
                  </a:cxn>
                  <a:cxn ang="0">
                    <a:pos x="32" y="4"/>
                  </a:cxn>
                  <a:cxn ang="0">
                    <a:pos x="38" y="8"/>
                  </a:cxn>
                  <a:cxn ang="0">
                    <a:pos x="40" y="11"/>
                  </a:cxn>
                  <a:cxn ang="0">
                    <a:pos x="41" y="16"/>
                  </a:cxn>
                  <a:cxn ang="0">
                    <a:pos x="40" y="21"/>
                  </a:cxn>
                  <a:cxn ang="0">
                    <a:pos x="37" y="24"/>
                  </a:cxn>
                  <a:cxn ang="0">
                    <a:pos x="34" y="27"/>
                  </a:cxn>
                  <a:cxn ang="0">
                    <a:pos x="27" y="27"/>
                  </a:cxn>
                  <a:cxn ang="0">
                    <a:pos x="6" y="23"/>
                  </a:cxn>
                </a:cxnLst>
                <a:rect l="0" t="0" r="r" b="b"/>
                <a:pathLst>
                  <a:path w="41" h="48">
                    <a:moveTo>
                      <a:pt x="0" y="48"/>
                    </a:moveTo>
                    <a:lnTo>
                      <a:pt x="11" y="0"/>
                    </a:lnTo>
                    <a:lnTo>
                      <a:pt x="32" y="4"/>
                    </a:lnTo>
                    <a:lnTo>
                      <a:pt x="38" y="8"/>
                    </a:lnTo>
                    <a:lnTo>
                      <a:pt x="40" y="11"/>
                    </a:lnTo>
                    <a:lnTo>
                      <a:pt x="41" y="16"/>
                    </a:lnTo>
                    <a:lnTo>
                      <a:pt x="40" y="21"/>
                    </a:lnTo>
                    <a:lnTo>
                      <a:pt x="37" y="24"/>
                    </a:lnTo>
                    <a:lnTo>
                      <a:pt x="34" y="27"/>
                    </a:lnTo>
                    <a:lnTo>
                      <a:pt x="27" y="27"/>
                    </a:lnTo>
                    <a:lnTo>
                      <a:pt x="6"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25" name="Line 299">
                <a:extLst>
                  <a:ext uri="{FF2B5EF4-FFF2-40B4-BE49-F238E27FC236}">
                    <a16:creationId xmlns:a16="http://schemas.microsoft.com/office/drawing/2014/main" id="{26EF0875-FF97-447B-B506-5895BAC0E68F}"/>
                  </a:ext>
                </a:extLst>
              </p:cNvPr>
              <p:cNvSpPr>
                <a:spLocks noChangeShapeType="1"/>
              </p:cNvSpPr>
              <p:nvPr/>
            </p:nvSpPr>
            <p:spPr bwMode="auto">
              <a:xfrm>
                <a:off x="1390" y="1423"/>
                <a:ext cx="1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26" name="Freeform 300">
                <a:extLst>
                  <a:ext uri="{FF2B5EF4-FFF2-40B4-BE49-F238E27FC236}">
                    <a16:creationId xmlns:a16="http://schemas.microsoft.com/office/drawing/2014/main" id="{93B2FBD5-AF05-4643-BD4B-33BB36450FB5}"/>
                  </a:ext>
                </a:extLst>
              </p:cNvPr>
              <p:cNvSpPr>
                <a:spLocks/>
              </p:cNvSpPr>
              <p:nvPr/>
            </p:nvSpPr>
            <p:spPr bwMode="auto">
              <a:xfrm>
                <a:off x="1420" y="1412"/>
                <a:ext cx="31" cy="47"/>
              </a:xfrm>
              <a:custGeom>
                <a:avLst/>
                <a:gdLst/>
                <a:ahLst/>
                <a:cxnLst>
                  <a:cxn ang="0">
                    <a:pos x="31" y="0"/>
                  </a:cxn>
                  <a:cxn ang="0">
                    <a:pos x="23" y="37"/>
                  </a:cxn>
                  <a:cxn ang="0">
                    <a:pos x="19" y="43"/>
                  </a:cxn>
                  <a:cxn ang="0">
                    <a:pos x="17" y="45"/>
                  </a:cxn>
                  <a:cxn ang="0">
                    <a:pos x="11" y="47"/>
                  </a:cxn>
                  <a:cxn ang="0">
                    <a:pos x="7" y="45"/>
                  </a:cxn>
                  <a:cxn ang="0">
                    <a:pos x="3" y="42"/>
                  </a:cxn>
                  <a:cxn ang="0">
                    <a:pos x="1" y="40"/>
                  </a:cxn>
                  <a:cxn ang="0">
                    <a:pos x="0" y="32"/>
                  </a:cxn>
                  <a:cxn ang="0">
                    <a:pos x="1" y="27"/>
                  </a:cxn>
                </a:cxnLst>
                <a:rect l="0" t="0" r="r" b="b"/>
                <a:pathLst>
                  <a:path w="31" h="47">
                    <a:moveTo>
                      <a:pt x="31" y="0"/>
                    </a:moveTo>
                    <a:lnTo>
                      <a:pt x="23" y="37"/>
                    </a:lnTo>
                    <a:lnTo>
                      <a:pt x="19" y="43"/>
                    </a:lnTo>
                    <a:lnTo>
                      <a:pt x="17" y="45"/>
                    </a:lnTo>
                    <a:lnTo>
                      <a:pt x="11" y="47"/>
                    </a:lnTo>
                    <a:lnTo>
                      <a:pt x="7" y="45"/>
                    </a:lnTo>
                    <a:lnTo>
                      <a:pt x="3" y="42"/>
                    </a:lnTo>
                    <a:lnTo>
                      <a:pt x="1" y="40"/>
                    </a:lnTo>
                    <a:lnTo>
                      <a:pt x="0" y="32"/>
                    </a:lnTo>
                    <a:lnTo>
                      <a:pt x="1" y="27"/>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27" name="Freeform 301">
                <a:extLst>
                  <a:ext uri="{FF2B5EF4-FFF2-40B4-BE49-F238E27FC236}">
                    <a16:creationId xmlns:a16="http://schemas.microsoft.com/office/drawing/2014/main" id="{F2FC1045-1D3E-437E-9869-C0BABF8E84EF}"/>
                  </a:ext>
                </a:extLst>
              </p:cNvPr>
              <p:cNvSpPr>
                <a:spLocks/>
              </p:cNvSpPr>
              <p:nvPr/>
            </p:nvSpPr>
            <p:spPr bwMode="auto">
              <a:xfrm>
                <a:off x="1459" y="1418"/>
                <a:ext cx="40" cy="50"/>
              </a:xfrm>
              <a:custGeom>
                <a:avLst/>
                <a:gdLst/>
                <a:ahLst/>
                <a:cxnLst>
                  <a:cxn ang="0">
                    <a:pos x="20" y="0"/>
                  </a:cxn>
                  <a:cxn ang="0">
                    <a:pos x="15" y="1"/>
                  </a:cxn>
                  <a:cxn ang="0">
                    <a:pos x="10" y="5"/>
                  </a:cxn>
                  <a:cxn ang="0">
                    <a:pos x="6" y="9"/>
                  </a:cxn>
                  <a:cxn ang="0">
                    <a:pos x="3" y="15"/>
                  </a:cxn>
                  <a:cxn ang="0">
                    <a:pos x="0" y="27"/>
                  </a:cxn>
                  <a:cxn ang="0">
                    <a:pos x="1" y="34"/>
                  </a:cxn>
                  <a:cxn ang="0">
                    <a:pos x="2" y="39"/>
                  </a:cxn>
                  <a:cxn ang="0">
                    <a:pos x="6" y="45"/>
                  </a:cxn>
                  <a:cxn ang="0">
                    <a:pos x="10" y="48"/>
                  </a:cxn>
                  <a:cxn ang="0">
                    <a:pos x="20" y="50"/>
                  </a:cxn>
                  <a:cxn ang="0">
                    <a:pos x="25" y="49"/>
                  </a:cxn>
                  <a:cxn ang="0">
                    <a:pos x="31" y="45"/>
                  </a:cxn>
                  <a:cxn ang="0">
                    <a:pos x="34" y="41"/>
                  </a:cxn>
                  <a:cxn ang="0">
                    <a:pos x="38" y="34"/>
                  </a:cxn>
                  <a:cxn ang="0">
                    <a:pos x="40" y="23"/>
                  </a:cxn>
                  <a:cxn ang="0">
                    <a:pos x="39" y="16"/>
                  </a:cxn>
                  <a:cxn ang="0">
                    <a:pos x="38" y="10"/>
                  </a:cxn>
                  <a:cxn ang="0">
                    <a:pos x="34" y="5"/>
                  </a:cxn>
                  <a:cxn ang="0">
                    <a:pos x="30" y="2"/>
                  </a:cxn>
                  <a:cxn ang="0">
                    <a:pos x="20" y="0"/>
                  </a:cxn>
                </a:cxnLst>
                <a:rect l="0" t="0" r="r" b="b"/>
                <a:pathLst>
                  <a:path w="40" h="50">
                    <a:moveTo>
                      <a:pt x="20" y="0"/>
                    </a:moveTo>
                    <a:lnTo>
                      <a:pt x="15" y="1"/>
                    </a:lnTo>
                    <a:lnTo>
                      <a:pt x="10" y="5"/>
                    </a:lnTo>
                    <a:lnTo>
                      <a:pt x="6" y="9"/>
                    </a:lnTo>
                    <a:lnTo>
                      <a:pt x="3" y="15"/>
                    </a:lnTo>
                    <a:lnTo>
                      <a:pt x="0" y="27"/>
                    </a:lnTo>
                    <a:lnTo>
                      <a:pt x="1" y="34"/>
                    </a:lnTo>
                    <a:lnTo>
                      <a:pt x="2" y="39"/>
                    </a:lnTo>
                    <a:lnTo>
                      <a:pt x="6" y="45"/>
                    </a:lnTo>
                    <a:lnTo>
                      <a:pt x="10" y="48"/>
                    </a:lnTo>
                    <a:lnTo>
                      <a:pt x="20" y="50"/>
                    </a:lnTo>
                    <a:lnTo>
                      <a:pt x="25" y="49"/>
                    </a:lnTo>
                    <a:lnTo>
                      <a:pt x="31" y="45"/>
                    </a:lnTo>
                    <a:lnTo>
                      <a:pt x="34" y="41"/>
                    </a:lnTo>
                    <a:lnTo>
                      <a:pt x="38" y="34"/>
                    </a:lnTo>
                    <a:lnTo>
                      <a:pt x="40" y="23"/>
                    </a:lnTo>
                    <a:lnTo>
                      <a:pt x="39" y="16"/>
                    </a:lnTo>
                    <a:lnTo>
                      <a:pt x="38" y="10"/>
                    </a:lnTo>
                    <a:lnTo>
                      <a:pt x="34" y="5"/>
                    </a:lnTo>
                    <a:lnTo>
                      <a:pt x="30" y="2"/>
                    </a:lnTo>
                    <a:lnTo>
                      <a:pt x="20"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28" name="Freeform 302">
                <a:extLst>
                  <a:ext uri="{FF2B5EF4-FFF2-40B4-BE49-F238E27FC236}">
                    <a16:creationId xmlns:a16="http://schemas.microsoft.com/office/drawing/2014/main" id="{7C0A0114-F990-416A-B083-23E0D523A53E}"/>
                  </a:ext>
                </a:extLst>
              </p:cNvPr>
              <p:cNvSpPr>
                <a:spLocks/>
              </p:cNvSpPr>
              <p:nvPr/>
            </p:nvSpPr>
            <p:spPr bwMode="auto">
              <a:xfrm>
                <a:off x="1503" y="1691"/>
                <a:ext cx="30" cy="43"/>
              </a:xfrm>
              <a:custGeom>
                <a:avLst/>
                <a:gdLst/>
                <a:ahLst/>
                <a:cxnLst>
                  <a:cxn ang="0">
                    <a:pos x="0" y="43"/>
                  </a:cxn>
                  <a:cxn ang="0">
                    <a:pos x="0" y="0"/>
                  </a:cxn>
                  <a:cxn ang="0">
                    <a:pos x="19" y="0"/>
                  </a:cxn>
                  <a:cxn ang="0">
                    <a:pos x="26" y="2"/>
                  </a:cxn>
                  <a:cxn ang="0">
                    <a:pos x="27" y="3"/>
                  </a:cxn>
                  <a:cxn ang="0">
                    <a:pos x="30" y="8"/>
                  </a:cxn>
                  <a:cxn ang="0">
                    <a:pos x="30" y="12"/>
                  </a:cxn>
                  <a:cxn ang="0">
                    <a:pos x="27" y="16"/>
                  </a:cxn>
                  <a:cxn ang="0">
                    <a:pos x="26" y="18"/>
                  </a:cxn>
                  <a:cxn ang="0">
                    <a:pos x="19" y="20"/>
                  </a:cxn>
                  <a:cxn ang="0">
                    <a:pos x="0" y="20"/>
                  </a:cxn>
                </a:cxnLst>
                <a:rect l="0" t="0" r="r" b="b"/>
                <a:pathLst>
                  <a:path w="30" h="43">
                    <a:moveTo>
                      <a:pt x="0" y="43"/>
                    </a:moveTo>
                    <a:lnTo>
                      <a:pt x="0" y="0"/>
                    </a:lnTo>
                    <a:lnTo>
                      <a:pt x="19" y="0"/>
                    </a:lnTo>
                    <a:lnTo>
                      <a:pt x="26" y="2"/>
                    </a:lnTo>
                    <a:lnTo>
                      <a:pt x="27" y="3"/>
                    </a:lnTo>
                    <a:lnTo>
                      <a:pt x="30" y="8"/>
                    </a:lnTo>
                    <a:lnTo>
                      <a:pt x="30" y="12"/>
                    </a:lnTo>
                    <a:lnTo>
                      <a:pt x="27" y="16"/>
                    </a:lnTo>
                    <a:lnTo>
                      <a:pt x="26" y="18"/>
                    </a:lnTo>
                    <a:lnTo>
                      <a:pt x="19" y="20"/>
                    </a:lnTo>
                    <a:lnTo>
                      <a:pt x="0" y="2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29" name="Freeform 303">
                <a:extLst>
                  <a:ext uri="{FF2B5EF4-FFF2-40B4-BE49-F238E27FC236}">
                    <a16:creationId xmlns:a16="http://schemas.microsoft.com/office/drawing/2014/main" id="{EADB64AB-EEC8-45A7-9E86-B53178411535}"/>
                  </a:ext>
                </a:extLst>
              </p:cNvPr>
              <p:cNvSpPr>
                <a:spLocks/>
              </p:cNvSpPr>
              <p:nvPr/>
            </p:nvSpPr>
            <p:spPr bwMode="auto">
              <a:xfrm>
                <a:off x="1503" y="1711"/>
                <a:ext cx="30" cy="23"/>
              </a:xfrm>
              <a:custGeom>
                <a:avLst/>
                <a:gdLst/>
                <a:ahLst/>
                <a:cxnLst>
                  <a:cxn ang="0">
                    <a:pos x="19" y="0"/>
                  </a:cxn>
                  <a:cxn ang="0">
                    <a:pos x="26" y="2"/>
                  </a:cxn>
                  <a:cxn ang="0">
                    <a:pos x="27" y="4"/>
                  </a:cxn>
                  <a:cxn ang="0">
                    <a:pos x="30" y="8"/>
                  </a:cxn>
                  <a:cxn ang="0">
                    <a:pos x="30" y="14"/>
                  </a:cxn>
                  <a:cxn ang="0">
                    <a:pos x="27" y="19"/>
                  </a:cxn>
                  <a:cxn ang="0">
                    <a:pos x="26" y="21"/>
                  </a:cxn>
                  <a:cxn ang="0">
                    <a:pos x="19" y="23"/>
                  </a:cxn>
                  <a:cxn ang="0">
                    <a:pos x="0" y="23"/>
                  </a:cxn>
                </a:cxnLst>
                <a:rect l="0" t="0" r="r" b="b"/>
                <a:pathLst>
                  <a:path w="30" h="23">
                    <a:moveTo>
                      <a:pt x="19" y="0"/>
                    </a:moveTo>
                    <a:lnTo>
                      <a:pt x="26" y="2"/>
                    </a:lnTo>
                    <a:lnTo>
                      <a:pt x="27" y="4"/>
                    </a:lnTo>
                    <a:lnTo>
                      <a:pt x="30" y="8"/>
                    </a:lnTo>
                    <a:lnTo>
                      <a:pt x="30" y="14"/>
                    </a:lnTo>
                    <a:lnTo>
                      <a:pt x="27" y="19"/>
                    </a:lnTo>
                    <a:lnTo>
                      <a:pt x="26" y="21"/>
                    </a:lnTo>
                    <a:lnTo>
                      <a:pt x="19" y="23"/>
                    </a:lnTo>
                    <a:lnTo>
                      <a:pt x="0"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30" name="Line 304">
                <a:extLst>
                  <a:ext uri="{FF2B5EF4-FFF2-40B4-BE49-F238E27FC236}">
                    <a16:creationId xmlns:a16="http://schemas.microsoft.com/office/drawing/2014/main" id="{D845574F-685E-4068-8467-7423026D09C2}"/>
                  </a:ext>
                </a:extLst>
              </p:cNvPr>
              <p:cNvSpPr>
                <a:spLocks noChangeShapeType="1"/>
              </p:cNvSpPr>
              <p:nvPr/>
            </p:nvSpPr>
            <p:spPr bwMode="auto">
              <a:xfrm>
                <a:off x="1573" y="1705"/>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31" name="Freeform 305">
                <a:extLst>
                  <a:ext uri="{FF2B5EF4-FFF2-40B4-BE49-F238E27FC236}">
                    <a16:creationId xmlns:a16="http://schemas.microsoft.com/office/drawing/2014/main" id="{07DF6CCA-C0F1-4A2F-91D5-178A3010877A}"/>
                  </a:ext>
                </a:extLst>
              </p:cNvPr>
              <p:cNvSpPr>
                <a:spLocks/>
              </p:cNvSpPr>
              <p:nvPr/>
            </p:nvSpPr>
            <p:spPr bwMode="auto">
              <a:xfrm>
                <a:off x="1547" y="1705"/>
                <a:ext cx="26" cy="29"/>
              </a:xfrm>
              <a:custGeom>
                <a:avLst/>
                <a:gdLst/>
                <a:ahLst/>
                <a:cxnLst>
                  <a:cxn ang="0">
                    <a:pos x="26" y="6"/>
                  </a:cxn>
                  <a:cxn ang="0">
                    <a:pos x="22" y="2"/>
                  </a:cxn>
                  <a:cxn ang="0">
                    <a:pos x="17" y="0"/>
                  </a:cxn>
                  <a:cxn ang="0">
                    <a:pos x="11" y="0"/>
                  </a:cxn>
                  <a:cxn ang="0">
                    <a:pos x="7" y="2"/>
                  </a:cxn>
                  <a:cxn ang="0">
                    <a:pos x="3" y="6"/>
                  </a:cxn>
                  <a:cxn ang="0">
                    <a:pos x="0" y="12"/>
                  </a:cxn>
                  <a:cxn ang="0">
                    <a:pos x="0" y="16"/>
                  </a:cxn>
                  <a:cxn ang="0">
                    <a:pos x="3" y="23"/>
                  </a:cxn>
                  <a:cxn ang="0">
                    <a:pos x="7" y="27"/>
                  </a:cxn>
                  <a:cxn ang="0">
                    <a:pos x="11" y="29"/>
                  </a:cxn>
                  <a:cxn ang="0">
                    <a:pos x="17" y="29"/>
                  </a:cxn>
                  <a:cxn ang="0">
                    <a:pos x="22" y="27"/>
                  </a:cxn>
                  <a:cxn ang="0">
                    <a:pos x="26" y="23"/>
                  </a:cxn>
                </a:cxnLst>
                <a:rect l="0" t="0" r="r" b="b"/>
                <a:pathLst>
                  <a:path w="26" h="29">
                    <a:moveTo>
                      <a:pt x="26" y="6"/>
                    </a:moveTo>
                    <a:lnTo>
                      <a:pt x="22" y="2"/>
                    </a:lnTo>
                    <a:lnTo>
                      <a:pt x="17" y="0"/>
                    </a:lnTo>
                    <a:lnTo>
                      <a:pt x="11" y="0"/>
                    </a:lnTo>
                    <a:lnTo>
                      <a:pt x="7" y="2"/>
                    </a:lnTo>
                    <a:lnTo>
                      <a:pt x="3" y="6"/>
                    </a:lnTo>
                    <a:lnTo>
                      <a:pt x="0" y="12"/>
                    </a:lnTo>
                    <a:lnTo>
                      <a:pt x="0" y="16"/>
                    </a:lnTo>
                    <a:lnTo>
                      <a:pt x="3" y="23"/>
                    </a:lnTo>
                    <a:lnTo>
                      <a:pt x="7" y="27"/>
                    </a:lnTo>
                    <a:lnTo>
                      <a:pt x="11" y="29"/>
                    </a:lnTo>
                    <a:lnTo>
                      <a:pt x="17" y="29"/>
                    </a:lnTo>
                    <a:lnTo>
                      <a:pt x="22" y="27"/>
                    </a:lnTo>
                    <a:lnTo>
                      <a:pt x="26"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32" name="Line 306">
                <a:extLst>
                  <a:ext uri="{FF2B5EF4-FFF2-40B4-BE49-F238E27FC236}">
                    <a16:creationId xmlns:a16="http://schemas.microsoft.com/office/drawing/2014/main" id="{2E0FB9B7-970A-4FC9-91D0-3D22C1EF7415}"/>
                  </a:ext>
                </a:extLst>
              </p:cNvPr>
              <p:cNvSpPr>
                <a:spLocks noChangeShapeType="1"/>
              </p:cNvSpPr>
              <p:nvPr/>
            </p:nvSpPr>
            <p:spPr bwMode="auto">
              <a:xfrm flipV="1">
                <a:off x="1587" y="1705"/>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33" name="Freeform 307">
                <a:extLst>
                  <a:ext uri="{FF2B5EF4-FFF2-40B4-BE49-F238E27FC236}">
                    <a16:creationId xmlns:a16="http://schemas.microsoft.com/office/drawing/2014/main" id="{BB3F484F-09AC-4227-AC47-74BD9B03A45E}"/>
                  </a:ext>
                </a:extLst>
              </p:cNvPr>
              <p:cNvSpPr>
                <a:spLocks/>
              </p:cNvSpPr>
              <p:nvPr/>
            </p:nvSpPr>
            <p:spPr bwMode="auto">
              <a:xfrm>
                <a:off x="1587" y="1705"/>
                <a:ext cx="23" cy="29"/>
              </a:xfrm>
              <a:custGeom>
                <a:avLst/>
                <a:gdLst/>
                <a:ahLst/>
                <a:cxnLst>
                  <a:cxn ang="0">
                    <a:pos x="0" y="8"/>
                  </a:cxn>
                  <a:cxn ang="0">
                    <a:pos x="6" y="2"/>
                  </a:cxn>
                  <a:cxn ang="0">
                    <a:pos x="11" y="0"/>
                  </a:cxn>
                  <a:cxn ang="0">
                    <a:pos x="17" y="0"/>
                  </a:cxn>
                  <a:cxn ang="0">
                    <a:pos x="21" y="2"/>
                  </a:cxn>
                  <a:cxn ang="0">
                    <a:pos x="23" y="8"/>
                  </a:cxn>
                  <a:cxn ang="0">
                    <a:pos x="23" y="29"/>
                  </a:cxn>
                </a:cxnLst>
                <a:rect l="0" t="0" r="r" b="b"/>
                <a:pathLst>
                  <a:path w="23" h="29">
                    <a:moveTo>
                      <a:pt x="0" y="8"/>
                    </a:moveTo>
                    <a:lnTo>
                      <a:pt x="6" y="2"/>
                    </a:lnTo>
                    <a:lnTo>
                      <a:pt x="11" y="0"/>
                    </a:lnTo>
                    <a:lnTo>
                      <a:pt x="17" y="0"/>
                    </a:lnTo>
                    <a:lnTo>
                      <a:pt x="21" y="2"/>
                    </a:lnTo>
                    <a:lnTo>
                      <a:pt x="23" y="8"/>
                    </a:lnTo>
                    <a:lnTo>
                      <a:pt x="23" y="29"/>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34" name="Freeform 308">
                <a:extLst>
                  <a:ext uri="{FF2B5EF4-FFF2-40B4-BE49-F238E27FC236}">
                    <a16:creationId xmlns:a16="http://schemas.microsoft.com/office/drawing/2014/main" id="{8FC28405-66B9-46E7-9711-6B87A21C3173}"/>
                  </a:ext>
                </a:extLst>
              </p:cNvPr>
              <p:cNvSpPr>
                <a:spLocks/>
              </p:cNvSpPr>
              <p:nvPr/>
            </p:nvSpPr>
            <p:spPr bwMode="auto">
              <a:xfrm>
                <a:off x="1633" y="1705"/>
                <a:ext cx="19" cy="43"/>
              </a:xfrm>
              <a:custGeom>
                <a:avLst/>
                <a:gdLst/>
                <a:ahLst/>
                <a:cxnLst>
                  <a:cxn ang="0">
                    <a:pos x="19" y="0"/>
                  </a:cxn>
                  <a:cxn ang="0">
                    <a:pos x="19" y="33"/>
                  </a:cxn>
                  <a:cxn ang="0">
                    <a:pos x="17" y="39"/>
                  </a:cxn>
                  <a:cxn ang="0">
                    <a:pos x="15" y="41"/>
                  </a:cxn>
                  <a:cxn ang="0">
                    <a:pos x="11" y="43"/>
                  </a:cxn>
                  <a:cxn ang="0">
                    <a:pos x="5" y="43"/>
                  </a:cxn>
                  <a:cxn ang="0">
                    <a:pos x="0" y="41"/>
                  </a:cxn>
                </a:cxnLst>
                <a:rect l="0" t="0" r="r" b="b"/>
                <a:pathLst>
                  <a:path w="19" h="43">
                    <a:moveTo>
                      <a:pt x="19" y="0"/>
                    </a:moveTo>
                    <a:lnTo>
                      <a:pt x="19" y="33"/>
                    </a:lnTo>
                    <a:lnTo>
                      <a:pt x="17" y="39"/>
                    </a:lnTo>
                    <a:lnTo>
                      <a:pt x="15" y="41"/>
                    </a:lnTo>
                    <a:lnTo>
                      <a:pt x="11" y="43"/>
                    </a:lnTo>
                    <a:lnTo>
                      <a:pt x="5" y="43"/>
                    </a:lnTo>
                    <a:lnTo>
                      <a:pt x="0" y="41"/>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35" name="Freeform 309">
                <a:extLst>
                  <a:ext uri="{FF2B5EF4-FFF2-40B4-BE49-F238E27FC236}">
                    <a16:creationId xmlns:a16="http://schemas.microsoft.com/office/drawing/2014/main" id="{AE7B5DEB-72D0-43CA-84A3-5C70A730E9A4}"/>
                  </a:ext>
                </a:extLst>
              </p:cNvPr>
              <p:cNvSpPr>
                <a:spLocks/>
              </p:cNvSpPr>
              <p:nvPr/>
            </p:nvSpPr>
            <p:spPr bwMode="auto">
              <a:xfrm>
                <a:off x="1627" y="1705"/>
                <a:ext cx="25" cy="29"/>
              </a:xfrm>
              <a:custGeom>
                <a:avLst/>
                <a:gdLst/>
                <a:ahLst/>
                <a:cxnLst>
                  <a:cxn ang="0">
                    <a:pos x="25" y="6"/>
                  </a:cxn>
                  <a:cxn ang="0">
                    <a:pos x="21" y="2"/>
                  </a:cxn>
                  <a:cxn ang="0">
                    <a:pos x="17" y="0"/>
                  </a:cxn>
                  <a:cxn ang="0">
                    <a:pos x="11" y="0"/>
                  </a:cxn>
                  <a:cxn ang="0">
                    <a:pos x="6" y="2"/>
                  </a:cxn>
                  <a:cxn ang="0">
                    <a:pos x="2" y="6"/>
                  </a:cxn>
                  <a:cxn ang="0">
                    <a:pos x="0" y="12"/>
                  </a:cxn>
                  <a:cxn ang="0">
                    <a:pos x="0" y="16"/>
                  </a:cxn>
                  <a:cxn ang="0">
                    <a:pos x="2" y="23"/>
                  </a:cxn>
                  <a:cxn ang="0">
                    <a:pos x="6" y="27"/>
                  </a:cxn>
                  <a:cxn ang="0">
                    <a:pos x="11" y="29"/>
                  </a:cxn>
                  <a:cxn ang="0">
                    <a:pos x="17" y="29"/>
                  </a:cxn>
                  <a:cxn ang="0">
                    <a:pos x="21" y="27"/>
                  </a:cxn>
                  <a:cxn ang="0">
                    <a:pos x="25" y="23"/>
                  </a:cxn>
                </a:cxnLst>
                <a:rect l="0" t="0" r="r" b="b"/>
                <a:pathLst>
                  <a:path w="25" h="29">
                    <a:moveTo>
                      <a:pt x="25" y="6"/>
                    </a:moveTo>
                    <a:lnTo>
                      <a:pt x="21" y="2"/>
                    </a:lnTo>
                    <a:lnTo>
                      <a:pt x="17" y="0"/>
                    </a:lnTo>
                    <a:lnTo>
                      <a:pt x="11" y="0"/>
                    </a:lnTo>
                    <a:lnTo>
                      <a:pt x="6" y="2"/>
                    </a:lnTo>
                    <a:lnTo>
                      <a:pt x="2" y="6"/>
                    </a:lnTo>
                    <a:lnTo>
                      <a:pt x="0" y="12"/>
                    </a:lnTo>
                    <a:lnTo>
                      <a:pt x="0" y="16"/>
                    </a:lnTo>
                    <a:lnTo>
                      <a:pt x="2" y="23"/>
                    </a:lnTo>
                    <a:lnTo>
                      <a:pt x="6" y="27"/>
                    </a:lnTo>
                    <a:lnTo>
                      <a:pt x="11" y="29"/>
                    </a:lnTo>
                    <a:lnTo>
                      <a:pt x="17" y="29"/>
                    </a:lnTo>
                    <a:lnTo>
                      <a:pt x="21" y="27"/>
                    </a:lnTo>
                    <a:lnTo>
                      <a:pt x="25"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36" name="Freeform 310">
                <a:extLst>
                  <a:ext uri="{FF2B5EF4-FFF2-40B4-BE49-F238E27FC236}">
                    <a16:creationId xmlns:a16="http://schemas.microsoft.com/office/drawing/2014/main" id="{F5B56A62-C1A9-43D8-9533-81585968D60C}"/>
                  </a:ext>
                </a:extLst>
              </p:cNvPr>
              <p:cNvSpPr>
                <a:spLocks/>
              </p:cNvSpPr>
              <p:nvPr/>
            </p:nvSpPr>
            <p:spPr bwMode="auto">
              <a:xfrm>
                <a:off x="1667" y="1691"/>
                <a:ext cx="4" cy="3"/>
              </a:xfrm>
              <a:custGeom>
                <a:avLst/>
                <a:gdLst/>
                <a:ahLst/>
                <a:cxnLst>
                  <a:cxn ang="0">
                    <a:pos x="0" y="2"/>
                  </a:cxn>
                  <a:cxn ang="0">
                    <a:pos x="2" y="3"/>
                  </a:cxn>
                  <a:cxn ang="0">
                    <a:pos x="4" y="2"/>
                  </a:cxn>
                  <a:cxn ang="0">
                    <a:pos x="2" y="0"/>
                  </a:cxn>
                  <a:cxn ang="0">
                    <a:pos x="0" y="2"/>
                  </a:cxn>
                </a:cxnLst>
                <a:rect l="0" t="0" r="r" b="b"/>
                <a:pathLst>
                  <a:path w="4" h="3">
                    <a:moveTo>
                      <a:pt x="0" y="2"/>
                    </a:moveTo>
                    <a:lnTo>
                      <a:pt x="2" y="3"/>
                    </a:lnTo>
                    <a:lnTo>
                      <a:pt x="4" y="2"/>
                    </a:lnTo>
                    <a:lnTo>
                      <a:pt x="2" y="0"/>
                    </a:lnTo>
                    <a:lnTo>
                      <a:pt x="0" y="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37" name="Line 311">
                <a:extLst>
                  <a:ext uri="{FF2B5EF4-FFF2-40B4-BE49-F238E27FC236}">
                    <a16:creationId xmlns:a16="http://schemas.microsoft.com/office/drawing/2014/main" id="{23FF0991-5BE2-4E71-BECB-D83105C68043}"/>
                  </a:ext>
                </a:extLst>
              </p:cNvPr>
              <p:cNvSpPr>
                <a:spLocks noChangeShapeType="1"/>
              </p:cNvSpPr>
              <p:nvPr/>
            </p:nvSpPr>
            <p:spPr bwMode="auto">
              <a:xfrm>
                <a:off x="1669" y="1705"/>
                <a:ext cx="1" cy="2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38" name="Line 312">
                <a:extLst>
                  <a:ext uri="{FF2B5EF4-FFF2-40B4-BE49-F238E27FC236}">
                    <a16:creationId xmlns:a16="http://schemas.microsoft.com/office/drawing/2014/main" id="{8CD7C0F5-8430-447A-B1A4-32223162DD6B}"/>
                  </a:ext>
                </a:extLst>
              </p:cNvPr>
              <p:cNvSpPr>
                <a:spLocks noChangeShapeType="1"/>
              </p:cNvSpPr>
              <p:nvPr/>
            </p:nvSpPr>
            <p:spPr bwMode="auto">
              <a:xfrm flipV="1">
                <a:off x="1684" y="1691"/>
                <a:ext cx="1" cy="4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39" name="Freeform 313">
                <a:extLst>
                  <a:ext uri="{FF2B5EF4-FFF2-40B4-BE49-F238E27FC236}">
                    <a16:creationId xmlns:a16="http://schemas.microsoft.com/office/drawing/2014/main" id="{1D153F03-FB7E-40F3-8E61-2173645166D9}"/>
                  </a:ext>
                </a:extLst>
              </p:cNvPr>
              <p:cNvSpPr>
                <a:spLocks/>
              </p:cNvSpPr>
              <p:nvPr/>
            </p:nvSpPr>
            <p:spPr bwMode="auto">
              <a:xfrm>
                <a:off x="1480" y="2377"/>
                <a:ext cx="10" cy="12"/>
              </a:xfrm>
              <a:custGeom>
                <a:avLst/>
                <a:gdLst/>
                <a:ahLst/>
                <a:cxnLst>
                  <a:cxn ang="0">
                    <a:pos x="10" y="7"/>
                  </a:cxn>
                  <a:cxn ang="0">
                    <a:pos x="0" y="0"/>
                  </a:cxn>
                  <a:cxn ang="0">
                    <a:pos x="6" y="12"/>
                  </a:cxn>
                  <a:cxn ang="0">
                    <a:pos x="10" y="7"/>
                  </a:cxn>
                </a:cxnLst>
                <a:rect l="0" t="0" r="r" b="b"/>
                <a:pathLst>
                  <a:path w="10" h="12">
                    <a:moveTo>
                      <a:pt x="10" y="7"/>
                    </a:moveTo>
                    <a:lnTo>
                      <a:pt x="0" y="0"/>
                    </a:lnTo>
                    <a:lnTo>
                      <a:pt x="6" y="12"/>
                    </a:lnTo>
                    <a:lnTo>
                      <a:pt x="10" y="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40" name="Freeform 314">
                <a:extLst>
                  <a:ext uri="{FF2B5EF4-FFF2-40B4-BE49-F238E27FC236}">
                    <a16:creationId xmlns:a16="http://schemas.microsoft.com/office/drawing/2014/main" id="{78005DF9-24C1-4F39-BEDF-59FFCC284535}"/>
                  </a:ext>
                </a:extLst>
              </p:cNvPr>
              <p:cNvSpPr>
                <a:spLocks/>
              </p:cNvSpPr>
              <p:nvPr/>
            </p:nvSpPr>
            <p:spPr bwMode="auto">
              <a:xfrm>
                <a:off x="1478" y="2377"/>
                <a:ext cx="8" cy="12"/>
              </a:xfrm>
              <a:custGeom>
                <a:avLst/>
                <a:gdLst/>
                <a:ahLst/>
                <a:cxnLst>
                  <a:cxn ang="0">
                    <a:pos x="2" y="0"/>
                  </a:cxn>
                  <a:cxn ang="0">
                    <a:pos x="8" y="12"/>
                  </a:cxn>
                  <a:cxn ang="0">
                    <a:pos x="0" y="2"/>
                  </a:cxn>
                  <a:cxn ang="0">
                    <a:pos x="2" y="0"/>
                  </a:cxn>
                </a:cxnLst>
                <a:rect l="0" t="0" r="r" b="b"/>
                <a:pathLst>
                  <a:path w="8" h="12">
                    <a:moveTo>
                      <a:pt x="2" y="0"/>
                    </a:moveTo>
                    <a:lnTo>
                      <a:pt x="8" y="12"/>
                    </a:lnTo>
                    <a:lnTo>
                      <a:pt x="0" y="2"/>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41" name="Freeform 315">
                <a:extLst>
                  <a:ext uri="{FF2B5EF4-FFF2-40B4-BE49-F238E27FC236}">
                    <a16:creationId xmlns:a16="http://schemas.microsoft.com/office/drawing/2014/main" id="{ECCF0960-CAD8-4FDF-972F-2D5FDD7D74B1}"/>
                  </a:ext>
                </a:extLst>
              </p:cNvPr>
              <p:cNvSpPr>
                <a:spLocks/>
              </p:cNvSpPr>
              <p:nvPr/>
            </p:nvSpPr>
            <p:spPr bwMode="auto">
              <a:xfrm>
                <a:off x="1478" y="2377"/>
                <a:ext cx="12" cy="12"/>
              </a:xfrm>
              <a:custGeom>
                <a:avLst/>
                <a:gdLst/>
                <a:ahLst/>
                <a:cxnLst>
                  <a:cxn ang="0">
                    <a:pos x="12" y="7"/>
                  </a:cxn>
                  <a:cxn ang="0">
                    <a:pos x="2" y="0"/>
                  </a:cxn>
                  <a:cxn ang="0">
                    <a:pos x="0" y="2"/>
                  </a:cxn>
                  <a:cxn ang="0">
                    <a:pos x="8" y="12"/>
                  </a:cxn>
                  <a:cxn ang="0">
                    <a:pos x="12" y="7"/>
                  </a:cxn>
                </a:cxnLst>
                <a:rect l="0" t="0" r="r" b="b"/>
                <a:pathLst>
                  <a:path w="12" h="12">
                    <a:moveTo>
                      <a:pt x="12" y="7"/>
                    </a:moveTo>
                    <a:lnTo>
                      <a:pt x="2" y="0"/>
                    </a:lnTo>
                    <a:lnTo>
                      <a:pt x="0" y="2"/>
                    </a:lnTo>
                    <a:lnTo>
                      <a:pt x="8" y="12"/>
                    </a:lnTo>
                    <a:lnTo>
                      <a:pt x="12" y="7"/>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42" name="Freeform 316">
                <a:extLst>
                  <a:ext uri="{FF2B5EF4-FFF2-40B4-BE49-F238E27FC236}">
                    <a16:creationId xmlns:a16="http://schemas.microsoft.com/office/drawing/2014/main" id="{C4D6B692-B454-4C80-84B6-00B51C772793}"/>
                  </a:ext>
                </a:extLst>
              </p:cNvPr>
              <p:cNvSpPr>
                <a:spLocks/>
              </p:cNvSpPr>
              <p:nvPr/>
            </p:nvSpPr>
            <p:spPr bwMode="auto">
              <a:xfrm>
                <a:off x="1439" y="2379"/>
                <a:ext cx="47" cy="31"/>
              </a:xfrm>
              <a:custGeom>
                <a:avLst/>
                <a:gdLst/>
                <a:ahLst/>
                <a:cxnLst>
                  <a:cxn ang="0">
                    <a:pos x="47" y="10"/>
                  </a:cxn>
                  <a:cxn ang="0">
                    <a:pos x="39" y="0"/>
                  </a:cxn>
                  <a:cxn ang="0">
                    <a:pos x="0" y="31"/>
                  </a:cxn>
                  <a:cxn ang="0">
                    <a:pos x="47" y="10"/>
                  </a:cxn>
                </a:cxnLst>
                <a:rect l="0" t="0" r="r" b="b"/>
                <a:pathLst>
                  <a:path w="47" h="31">
                    <a:moveTo>
                      <a:pt x="47" y="10"/>
                    </a:moveTo>
                    <a:lnTo>
                      <a:pt x="39" y="0"/>
                    </a:lnTo>
                    <a:lnTo>
                      <a:pt x="0" y="31"/>
                    </a:lnTo>
                    <a:lnTo>
                      <a:pt x="47"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43" name="Freeform 317">
                <a:extLst>
                  <a:ext uri="{FF2B5EF4-FFF2-40B4-BE49-F238E27FC236}">
                    <a16:creationId xmlns:a16="http://schemas.microsoft.com/office/drawing/2014/main" id="{51411126-2C7E-49A0-84C5-23BA3078D1C1}"/>
                  </a:ext>
                </a:extLst>
              </p:cNvPr>
              <p:cNvSpPr>
                <a:spLocks/>
              </p:cNvSpPr>
              <p:nvPr/>
            </p:nvSpPr>
            <p:spPr bwMode="auto">
              <a:xfrm>
                <a:off x="1431" y="2379"/>
                <a:ext cx="47" cy="31"/>
              </a:xfrm>
              <a:custGeom>
                <a:avLst/>
                <a:gdLst/>
                <a:ahLst/>
                <a:cxnLst>
                  <a:cxn ang="0">
                    <a:pos x="47" y="0"/>
                  </a:cxn>
                  <a:cxn ang="0">
                    <a:pos x="8" y="31"/>
                  </a:cxn>
                  <a:cxn ang="0">
                    <a:pos x="0" y="21"/>
                  </a:cxn>
                  <a:cxn ang="0">
                    <a:pos x="47" y="0"/>
                  </a:cxn>
                </a:cxnLst>
                <a:rect l="0" t="0" r="r" b="b"/>
                <a:pathLst>
                  <a:path w="47" h="31">
                    <a:moveTo>
                      <a:pt x="47" y="0"/>
                    </a:moveTo>
                    <a:lnTo>
                      <a:pt x="8" y="31"/>
                    </a:lnTo>
                    <a:lnTo>
                      <a:pt x="0" y="21"/>
                    </a:lnTo>
                    <a:lnTo>
                      <a:pt x="47"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44" name="Freeform 318">
                <a:extLst>
                  <a:ext uri="{FF2B5EF4-FFF2-40B4-BE49-F238E27FC236}">
                    <a16:creationId xmlns:a16="http://schemas.microsoft.com/office/drawing/2014/main" id="{3987B191-5741-4A91-B8B9-ADFA64504050}"/>
                  </a:ext>
                </a:extLst>
              </p:cNvPr>
              <p:cNvSpPr>
                <a:spLocks/>
              </p:cNvSpPr>
              <p:nvPr/>
            </p:nvSpPr>
            <p:spPr bwMode="auto">
              <a:xfrm>
                <a:off x="1431" y="2379"/>
                <a:ext cx="55" cy="31"/>
              </a:xfrm>
              <a:custGeom>
                <a:avLst/>
                <a:gdLst/>
                <a:ahLst/>
                <a:cxnLst>
                  <a:cxn ang="0">
                    <a:pos x="55" y="10"/>
                  </a:cxn>
                  <a:cxn ang="0">
                    <a:pos x="47" y="0"/>
                  </a:cxn>
                  <a:cxn ang="0">
                    <a:pos x="0" y="21"/>
                  </a:cxn>
                  <a:cxn ang="0">
                    <a:pos x="8" y="31"/>
                  </a:cxn>
                  <a:cxn ang="0">
                    <a:pos x="55" y="10"/>
                  </a:cxn>
                </a:cxnLst>
                <a:rect l="0" t="0" r="r" b="b"/>
                <a:pathLst>
                  <a:path w="55" h="31">
                    <a:moveTo>
                      <a:pt x="55" y="10"/>
                    </a:moveTo>
                    <a:lnTo>
                      <a:pt x="47" y="0"/>
                    </a:lnTo>
                    <a:lnTo>
                      <a:pt x="0" y="21"/>
                    </a:lnTo>
                    <a:lnTo>
                      <a:pt x="8" y="31"/>
                    </a:lnTo>
                    <a:lnTo>
                      <a:pt x="55" y="1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45" name="Freeform 319">
                <a:extLst>
                  <a:ext uri="{FF2B5EF4-FFF2-40B4-BE49-F238E27FC236}">
                    <a16:creationId xmlns:a16="http://schemas.microsoft.com/office/drawing/2014/main" id="{015A76D5-FEA1-4023-A818-04046C274077}"/>
                  </a:ext>
                </a:extLst>
              </p:cNvPr>
              <p:cNvSpPr>
                <a:spLocks/>
              </p:cNvSpPr>
              <p:nvPr/>
            </p:nvSpPr>
            <p:spPr bwMode="auto">
              <a:xfrm>
                <a:off x="1423" y="2400"/>
                <a:ext cx="16" cy="26"/>
              </a:xfrm>
              <a:custGeom>
                <a:avLst/>
                <a:gdLst/>
                <a:ahLst/>
                <a:cxnLst>
                  <a:cxn ang="0">
                    <a:pos x="16" y="10"/>
                  </a:cxn>
                  <a:cxn ang="0">
                    <a:pos x="8" y="0"/>
                  </a:cxn>
                  <a:cxn ang="0">
                    <a:pos x="0" y="26"/>
                  </a:cxn>
                  <a:cxn ang="0">
                    <a:pos x="16" y="10"/>
                  </a:cxn>
                </a:cxnLst>
                <a:rect l="0" t="0" r="r" b="b"/>
                <a:pathLst>
                  <a:path w="16" h="26">
                    <a:moveTo>
                      <a:pt x="16" y="10"/>
                    </a:moveTo>
                    <a:lnTo>
                      <a:pt x="8" y="0"/>
                    </a:lnTo>
                    <a:lnTo>
                      <a:pt x="0" y="26"/>
                    </a:lnTo>
                    <a:lnTo>
                      <a:pt x="16"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46" name="Freeform 320">
                <a:extLst>
                  <a:ext uri="{FF2B5EF4-FFF2-40B4-BE49-F238E27FC236}">
                    <a16:creationId xmlns:a16="http://schemas.microsoft.com/office/drawing/2014/main" id="{9B6803F4-F126-44B3-807B-C35C46BD3AA4}"/>
                  </a:ext>
                </a:extLst>
              </p:cNvPr>
              <p:cNvSpPr>
                <a:spLocks/>
              </p:cNvSpPr>
              <p:nvPr/>
            </p:nvSpPr>
            <p:spPr bwMode="auto">
              <a:xfrm>
                <a:off x="1414" y="2400"/>
                <a:ext cx="17" cy="26"/>
              </a:xfrm>
              <a:custGeom>
                <a:avLst/>
                <a:gdLst/>
                <a:ahLst/>
                <a:cxnLst>
                  <a:cxn ang="0">
                    <a:pos x="17" y="0"/>
                  </a:cxn>
                  <a:cxn ang="0">
                    <a:pos x="9" y="26"/>
                  </a:cxn>
                  <a:cxn ang="0">
                    <a:pos x="0" y="17"/>
                  </a:cxn>
                  <a:cxn ang="0">
                    <a:pos x="17" y="0"/>
                  </a:cxn>
                </a:cxnLst>
                <a:rect l="0" t="0" r="r" b="b"/>
                <a:pathLst>
                  <a:path w="17" h="26">
                    <a:moveTo>
                      <a:pt x="17" y="0"/>
                    </a:moveTo>
                    <a:lnTo>
                      <a:pt x="9" y="26"/>
                    </a:lnTo>
                    <a:lnTo>
                      <a:pt x="0" y="17"/>
                    </a:lnTo>
                    <a:lnTo>
                      <a:pt x="17"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47" name="Freeform 321">
                <a:extLst>
                  <a:ext uri="{FF2B5EF4-FFF2-40B4-BE49-F238E27FC236}">
                    <a16:creationId xmlns:a16="http://schemas.microsoft.com/office/drawing/2014/main" id="{54366885-CA46-46CD-8BDC-BEDDCF67373A}"/>
                  </a:ext>
                </a:extLst>
              </p:cNvPr>
              <p:cNvSpPr>
                <a:spLocks/>
              </p:cNvSpPr>
              <p:nvPr/>
            </p:nvSpPr>
            <p:spPr bwMode="auto">
              <a:xfrm>
                <a:off x="1414" y="2400"/>
                <a:ext cx="25" cy="26"/>
              </a:xfrm>
              <a:custGeom>
                <a:avLst/>
                <a:gdLst/>
                <a:ahLst/>
                <a:cxnLst>
                  <a:cxn ang="0">
                    <a:pos x="25" y="10"/>
                  </a:cxn>
                  <a:cxn ang="0">
                    <a:pos x="17" y="0"/>
                  </a:cxn>
                  <a:cxn ang="0">
                    <a:pos x="0" y="17"/>
                  </a:cxn>
                  <a:cxn ang="0">
                    <a:pos x="9" y="26"/>
                  </a:cxn>
                  <a:cxn ang="0">
                    <a:pos x="25" y="10"/>
                  </a:cxn>
                </a:cxnLst>
                <a:rect l="0" t="0" r="r" b="b"/>
                <a:pathLst>
                  <a:path w="25" h="26">
                    <a:moveTo>
                      <a:pt x="25" y="10"/>
                    </a:moveTo>
                    <a:lnTo>
                      <a:pt x="17" y="0"/>
                    </a:lnTo>
                    <a:lnTo>
                      <a:pt x="0" y="17"/>
                    </a:lnTo>
                    <a:lnTo>
                      <a:pt x="9" y="26"/>
                    </a:lnTo>
                    <a:lnTo>
                      <a:pt x="25" y="1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48" name="Freeform 322">
                <a:extLst>
                  <a:ext uri="{FF2B5EF4-FFF2-40B4-BE49-F238E27FC236}">
                    <a16:creationId xmlns:a16="http://schemas.microsoft.com/office/drawing/2014/main" id="{8639C614-BDEF-46E1-BD1C-4E918E6E393B}"/>
                  </a:ext>
                </a:extLst>
              </p:cNvPr>
              <p:cNvSpPr>
                <a:spLocks/>
              </p:cNvSpPr>
              <p:nvPr/>
            </p:nvSpPr>
            <p:spPr bwMode="auto">
              <a:xfrm>
                <a:off x="2137" y="1832"/>
                <a:ext cx="9" cy="11"/>
              </a:xfrm>
              <a:custGeom>
                <a:avLst/>
                <a:gdLst/>
                <a:ahLst/>
                <a:cxnLst>
                  <a:cxn ang="0">
                    <a:pos x="6" y="0"/>
                  </a:cxn>
                  <a:cxn ang="0">
                    <a:pos x="0" y="11"/>
                  </a:cxn>
                  <a:cxn ang="0">
                    <a:pos x="9" y="2"/>
                  </a:cxn>
                  <a:cxn ang="0">
                    <a:pos x="6" y="0"/>
                  </a:cxn>
                </a:cxnLst>
                <a:rect l="0" t="0" r="r" b="b"/>
                <a:pathLst>
                  <a:path w="9" h="11">
                    <a:moveTo>
                      <a:pt x="6" y="0"/>
                    </a:moveTo>
                    <a:lnTo>
                      <a:pt x="0" y="11"/>
                    </a:lnTo>
                    <a:lnTo>
                      <a:pt x="9" y="2"/>
                    </a:lnTo>
                    <a:lnTo>
                      <a:pt x="6"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49" name="Freeform 323">
                <a:extLst>
                  <a:ext uri="{FF2B5EF4-FFF2-40B4-BE49-F238E27FC236}">
                    <a16:creationId xmlns:a16="http://schemas.microsoft.com/office/drawing/2014/main" id="{A964CD11-CB26-4ECD-A1BD-59BB072AAF5B}"/>
                  </a:ext>
                </a:extLst>
              </p:cNvPr>
              <p:cNvSpPr>
                <a:spLocks/>
              </p:cNvSpPr>
              <p:nvPr/>
            </p:nvSpPr>
            <p:spPr bwMode="auto">
              <a:xfrm>
                <a:off x="2137" y="1834"/>
                <a:ext cx="9" cy="9"/>
              </a:xfrm>
              <a:custGeom>
                <a:avLst/>
                <a:gdLst/>
                <a:ahLst/>
                <a:cxnLst>
                  <a:cxn ang="0">
                    <a:pos x="0" y="9"/>
                  </a:cxn>
                  <a:cxn ang="0">
                    <a:pos x="9" y="0"/>
                  </a:cxn>
                  <a:cxn ang="0">
                    <a:pos x="1" y="9"/>
                  </a:cxn>
                  <a:cxn ang="0">
                    <a:pos x="0" y="9"/>
                  </a:cxn>
                </a:cxnLst>
                <a:rect l="0" t="0" r="r" b="b"/>
                <a:pathLst>
                  <a:path w="9" h="9">
                    <a:moveTo>
                      <a:pt x="0" y="9"/>
                    </a:moveTo>
                    <a:lnTo>
                      <a:pt x="9" y="0"/>
                    </a:lnTo>
                    <a:lnTo>
                      <a:pt x="1" y="9"/>
                    </a:lnTo>
                    <a:lnTo>
                      <a:pt x="0"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50" name="Freeform 324">
                <a:extLst>
                  <a:ext uri="{FF2B5EF4-FFF2-40B4-BE49-F238E27FC236}">
                    <a16:creationId xmlns:a16="http://schemas.microsoft.com/office/drawing/2014/main" id="{E9E229C7-8D5F-4ACC-B1E2-D6E348D8D433}"/>
                  </a:ext>
                </a:extLst>
              </p:cNvPr>
              <p:cNvSpPr>
                <a:spLocks/>
              </p:cNvSpPr>
              <p:nvPr/>
            </p:nvSpPr>
            <p:spPr bwMode="auto">
              <a:xfrm>
                <a:off x="2137" y="1832"/>
                <a:ext cx="9" cy="11"/>
              </a:xfrm>
              <a:custGeom>
                <a:avLst/>
                <a:gdLst/>
                <a:ahLst/>
                <a:cxnLst>
                  <a:cxn ang="0">
                    <a:pos x="6" y="0"/>
                  </a:cxn>
                  <a:cxn ang="0">
                    <a:pos x="0" y="11"/>
                  </a:cxn>
                  <a:cxn ang="0">
                    <a:pos x="1" y="11"/>
                  </a:cxn>
                  <a:cxn ang="0">
                    <a:pos x="9" y="2"/>
                  </a:cxn>
                  <a:cxn ang="0">
                    <a:pos x="6" y="0"/>
                  </a:cxn>
                </a:cxnLst>
                <a:rect l="0" t="0" r="r" b="b"/>
                <a:pathLst>
                  <a:path w="9" h="11">
                    <a:moveTo>
                      <a:pt x="6" y="0"/>
                    </a:moveTo>
                    <a:lnTo>
                      <a:pt x="0" y="11"/>
                    </a:lnTo>
                    <a:lnTo>
                      <a:pt x="1" y="11"/>
                    </a:lnTo>
                    <a:lnTo>
                      <a:pt x="9" y="2"/>
                    </a:lnTo>
                    <a:lnTo>
                      <a:pt x="6"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51" name="Freeform 325">
                <a:extLst>
                  <a:ext uri="{FF2B5EF4-FFF2-40B4-BE49-F238E27FC236}">
                    <a16:creationId xmlns:a16="http://schemas.microsoft.com/office/drawing/2014/main" id="{1905A9CA-3DF0-421A-9E75-3DE89FECD9E4}"/>
                  </a:ext>
                </a:extLst>
              </p:cNvPr>
              <p:cNvSpPr>
                <a:spLocks/>
              </p:cNvSpPr>
              <p:nvPr/>
            </p:nvSpPr>
            <p:spPr bwMode="auto">
              <a:xfrm>
                <a:off x="2138" y="1834"/>
                <a:ext cx="91" cy="91"/>
              </a:xfrm>
              <a:custGeom>
                <a:avLst/>
                <a:gdLst/>
                <a:ahLst/>
                <a:cxnLst>
                  <a:cxn ang="0">
                    <a:pos x="8" y="0"/>
                  </a:cxn>
                  <a:cxn ang="0">
                    <a:pos x="0" y="9"/>
                  </a:cxn>
                  <a:cxn ang="0">
                    <a:pos x="91" y="91"/>
                  </a:cxn>
                  <a:cxn ang="0">
                    <a:pos x="8" y="0"/>
                  </a:cxn>
                </a:cxnLst>
                <a:rect l="0" t="0" r="r" b="b"/>
                <a:pathLst>
                  <a:path w="91" h="91">
                    <a:moveTo>
                      <a:pt x="8" y="0"/>
                    </a:moveTo>
                    <a:lnTo>
                      <a:pt x="0" y="9"/>
                    </a:lnTo>
                    <a:lnTo>
                      <a:pt x="91" y="91"/>
                    </a:lnTo>
                    <a:lnTo>
                      <a:pt x="8"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52" name="Freeform 326">
                <a:extLst>
                  <a:ext uri="{FF2B5EF4-FFF2-40B4-BE49-F238E27FC236}">
                    <a16:creationId xmlns:a16="http://schemas.microsoft.com/office/drawing/2014/main" id="{BE1054C0-585F-41F6-81A3-A460AB40032C}"/>
                  </a:ext>
                </a:extLst>
              </p:cNvPr>
              <p:cNvSpPr>
                <a:spLocks/>
              </p:cNvSpPr>
              <p:nvPr/>
            </p:nvSpPr>
            <p:spPr bwMode="auto">
              <a:xfrm>
                <a:off x="2138" y="1843"/>
                <a:ext cx="91" cy="92"/>
              </a:xfrm>
              <a:custGeom>
                <a:avLst/>
                <a:gdLst/>
                <a:ahLst/>
                <a:cxnLst>
                  <a:cxn ang="0">
                    <a:pos x="0" y="0"/>
                  </a:cxn>
                  <a:cxn ang="0">
                    <a:pos x="91" y="82"/>
                  </a:cxn>
                  <a:cxn ang="0">
                    <a:pos x="83" y="92"/>
                  </a:cxn>
                  <a:cxn ang="0">
                    <a:pos x="0" y="0"/>
                  </a:cxn>
                </a:cxnLst>
                <a:rect l="0" t="0" r="r" b="b"/>
                <a:pathLst>
                  <a:path w="91" h="92">
                    <a:moveTo>
                      <a:pt x="0" y="0"/>
                    </a:moveTo>
                    <a:lnTo>
                      <a:pt x="91" y="82"/>
                    </a:lnTo>
                    <a:lnTo>
                      <a:pt x="83" y="92"/>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53" name="Freeform 327">
                <a:extLst>
                  <a:ext uri="{FF2B5EF4-FFF2-40B4-BE49-F238E27FC236}">
                    <a16:creationId xmlns:a16="http://schemas.microsoft.com/office/drawing/2014/main" id="{E8ECCB22-A5C8-4065-B35C-136B4EE665AC}"/>
                  </a:ext>
                </a:extLst>
              </p:cNvPr>
              <p:cNvSpPr>
                <a:spLocks/>
              </p:cNvSpPr>
              <p:nvPr/>
            </p:nvSpPr>
            <p:spPr bwMode="auto">
              <a:xfrm>
                <a:off x="2138" y="1834"/>
                <a:ext cx="91" cy="101"/>
              </a:xfrm>
              <a:custGeom>
                <a:avLst/>
                <a:gdLst/>
                <a:ahLst/>
                <a:cxnLst>
                  <a:cxn ang="0">
                    <a:pos x="8" y="0"/>
                  </a:cxn>
                  <a:cxn ang="0">
                    <a:pos x="0" y="9"/>
                  </a:cxn>
                  <a:cxn ang="0">
                    <a:pos x="83" y="101"/>
                  </a:cxn>
                  <a:cxn ang="0">
                    <a:pos x="91" y="91"/>
                  </a:cxn>
                  <a:cxn ang="0">
                    <a:pos x="8" y="0"/>
                  </a:cxn>
                </a:cxnLst>
                <a:rect l="0" t="0" r="r" b="b"/>
                <a:pathLst>
                  <a:path w="91" h="101">
                    <a:moveTo>
                      <a:pt x="8" y="0"/>
                    </a:moveTo>
                    <a:lnTo>
                      <a:pt x="0" y="9"/>
                    </a:lnTo>
                    <a:lnTo>
                      <a:pt x="83" y="101"/>
                    </a:lnTo>
                    <a:lnTo>
                      <a:pt x="91" y="91"/>
                    </a:lnTo>
                    <a:lnTo>
                      <a:pt x="8"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54" name="Freeform 328">
                <a:extLst>
                  <a:ext uri="{FF2B5EF4-FFF2-40B4-BE49-F238E27FC236}">
                    <a16:creationId xmlns:a16="http://schemas.microsoft.com/office/drawing/2014/main" id="{30E903C0-EEA2-4A0F-86C7-B47C0F575153}"/>
                  </a:ext>
                </a:extLst>
              </p:cNvPr>
              <p:cNvSpPr>
                <a:spLocks/>
              </p:cNvSpPr>
              <p:nvPr/>
            </p:nvSpPr>
            <p:spPr bwMode="auto">
              <a:xfrm>
                <a:off x="2221" y="1925"/>
                <a:ext cx="54" cy="24"/>
              </a:xfrm>
              <a:custGeom>
                <a:avLst/>
                <a:gdLst/>
                <a:ahLst/>
                <a:cxnLst>
                  <a:cxn ang="0">
                    <a:pos x="8" y="0"/>
                  </a:cxn>
                  <a:cxn ang="0">
                    <a:pos x="0" y="10"/>
                  </a:cxn>
                  <a:cxn ang="0">
                    <a:pos x="54" y="24"/>
                  </a:cxn>
                  <a:cxn ang="0">
                    <a:pos x="8" y="0"/>
                  </a:cxn>
                </a:cxnLst>
                <a:rect l="0" t="0" r="r" b="b"/>
                <a:pathLst>
                  <a:path w="54" h="24">
                    <a:moveTo>
                      <a:pt x="8" y="0"/>
                    </a:moveTo>
                    <a:lnTo>
                      <a:pt x="0" y="10"/>
                    </a:lnTo>
                    <a:lnTo>
                      <a:pt x="54" y="24"/>
                    </a:lnTo>
                    <a:lnTo>
                      <a:pt x="8"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55" name="Freeform 329">
                <a:extLst>
                  <a:ext uri="{FF2B5EF4-FFF2-40B4-BE49-F238E27FC236}">
                    <a16:creationId xmlns:a16="http://schemas.microsoft.com/office/drawing/2014/main" id="{91C5CA87-4EB9-4FF9-AC0D-8247D782DF95}"/>
                  </a:ext>
                </a:extLst>
              </p:cNvPr>
              <p:cNvSpPr>
                <a:spLocks/>
              </p:cNvSpPr>
              <p:nvPr/>
            </p:nvSpPr>
            <p:spPr bwMode="auto">
              <a:xfrm>
                <a:off x="2221" y="1935"/>
                <a:ext cx="54" cy="24"/>
              </a:xfrm>
              <a:custGeom>
                <a:avLst/>
                <a:gdLst/>
                <a:ahLst/>
                <a:cxnLst>
                  <a:cxn ang="0">
                    <a:pos x="0" y="0"/>
                  </a:cxn>
                  <a:cxn ang="0">
                    <a:pos x="54" y="14"/>
                  </a:cxn>
                  <a:cxn ang="0">
                    <a:pos x="47" y="24"/>
                  </a:cxn>
                  <a:cxn ang="0">
                    <a:pos x="0" y="0"/>
                  </a:cxn>
                </a:cxnLst>
                <a:rect l="0" t="0" r="r" b="b"/>
                <a:pathLst>
                  <a:path w="54" h="24">
                    <a:moveTo>
                      <a:pt x="0" y="0"/>
                    </a:moveTo>
                    <a:lnTo>
                      <a:pt x="54" y="14"/>
                    </a:lnTo>
                    <a:lnTo>
                      <a:pt x="47" y="24"/>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56" name="Freeform 330">
                <a:extLst>
                  <a:ext uri="{FF2B5EF4-FFF2-40B4-BE49-F238E27FC236}">
                    <a16:creationId xmlns:a16="http://schemas.microsoft.com/office/drawing/2014/main" id="{A99066ED-6CCB-49A6-A923-D99CD26DBBBA}"/>
                  </a:ext>
                </a:extLst>
              </p:cNvPr>
              <p:cNvSpPr>
                <a:spLocks/>
              </p:cNvSpPr>
              <p:nvPr/>
            </p:nvSpPr>
            <p:spPr bwMode="auto">
              <a:xfrm>
                <a:off x="2221" y="1925"/>
                <a:ext cx="54" cy="34"/>
              </a:xfrm>
              <a:custGeom>
                <a:avLst/>
                <a:gdLst/>
                <a:ahLst/>
                <a:cxnLst>
                  <a:cxn ang="0">
                    <a:pos x="8" y="0"/>
                  </a:cxn>
                  <a:cxn ang="0">
                    <a:pos x="0" y="10"/>
                  </a:cxn>
                  <a:cxn ang="0">
                    <a:pos x="47" y="34"/>
                  </a:cxn>
                  <a:cxn ang="0">
                    <a:pos x="54" y="24"/>
                  </a:cxn>
                  <a:cxn ang="0">
                    <a:pos x="8" y="0"/>
                  </a:cxn>
                </a:cxnLst>
                <a:rect l="0" t="0" r="r" b="b"/>
                <a:pathLst>
                  <a:path w="54" h="34">
                    <a:moveTo>
                      <a:pt x="8" y="0"/>
                    </a:moveTo>
                    <a:lnTo>
                      <a:pt x="0" y="10"/>
                    </a:lnTo>
                    <a:lnTo>
                      <a:pt x="47" y="34"/>
                    </a:lnTo>
                    <a:lnTo>
                      <a:pt x="54" y="24"/>
                    </a:lnTo>
                    <a:lnTo>
                      <a:pt x="8"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57" name="Freeform 331">
                <a:extLst>
                  <a:ext uri="{FF2B5EF4-FFF2-40B4-BE49-F238E27FC236}">
                    <a16:creationId xmlns:a16="http://schemas.microsoft.com/office/drawing/2014/main" id="{0E92DD4D-3034-4684-BFBD-59CE6B82A090}"/>
                  </a:ext>
                </a:extLst>
              </p:cNvPr>
              <p:cNvSpPr>
                <a:spLocks/>
              </p:cNvSpPr>
              <p:nvPr/>
            </p:nvSpPr>
            <p:spPr bwMode="auto">
              <a:xfrm>
                <a:off x="2268" y="1949"/>
                <a:ext cx="83" cy="62"/>
              </a:xfrm>
              <a:custGeom>
                <a:avLst/>
                <a:gdLst/>
                <a:ahLst/>
                <a:cxnLst>
                  <a:cxn ang="0">
                    <a:pos x="7" y="0"/>
                  </a:cxn>
                  <a:cxn ang="0">
                    <a:pos x="0" y="10"/>
                  </a:cxn>
                  <a:cxn ang="0">
                    <a:pos x="83" y="62"/>
                  </a:cxn>
                  <a:cxn ang="0">
                    <a:pos x="7" y="0"/>
                  </a:cxn>
                </a:cxnLst>
                <a:rect l="0" t="0" r="r" b="b"/>
                <a:pathLst>
                  <a:path w="83" h="62">
                    <a:moveTo>
                      <a:pt x="7" y="0"/>
                    </a:moveTo>
                    <a:lnTo>
                      <a:pt x="0" y="10"/>
                    </a:lnTo>
                    <a:lnTo>
                      <a:pt x="83" y="62"/>
                    </a:lnTo>
                    <a:lnTo>
                      <a:pt x="7"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58" name="Freeform 332">
                <a:extLst>
                  <a:ext uri="{FF2B5EF4-FFF2-40B4-BE49-F238E27FC236}">
                    <a16:creationId xmlns:a16="http://schemas.microsoft.com/office/drawing/2014/main" id="{5E1095C2-2283-4786-B706-B6F1A1AEF786}"/>
                  </a:ext>
                </a:extLst>
              </p:cNvPr>
              <p:cNvSpPr>
                <a:spLocks/>
              </p:cNvSpPr>
              <p:nvPr/>
            </p:nvSpPr>
            <p:spPr bwMode="auto">
              <a:xfrm>
                <a:off x="2268" y="1959"/>
                <a:ext cx="83" cy="63"/>
              </a:xfrm>
              <a:custGeom>
                <a:avLst/>
                <a:gdLst/>
                <a:ahLst/>
                <a:cxnLst>
                  <a:cxn ang="0">
                    <a:pos x="0" y="0"/>
                  </a:cxn>
                  <a:cxn ang="0">
                    <a:pos x="83" y="52"/>
                  </a:cxn>
                  <a:cxn ang="0">
                    <a:pos x="77" y="63"/>
                  </a:cxn>
                  <a:cxn ang="0">
                    <a:pos x="0" y="0"/>
                  </a:cxn>
                </a:cxnLst>
                <a:rect l="0" t="0" r="r" b="b"/>
                <a:pathLst>
                  <a:path w="83" h="63">
                    <a:moveTo>
                      <a:pt x="0" y="0"/>
                    </a:moveTo>
                    <a:lnTo>
                      <a:pt x="83" y="52"/>
                    </a:lnTo>
                    <a:lnTo>
                      <a:pt x="77" y="63"/>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59" name="Freeform 333">
                <a:extLst>
                  <a:ext uri="{FF2B5EF4-FFF2-40B4-BE49-F238E27FC236}">
                    <a16:creationId xmlns:a16="http://schemas.microsoft.com/office/drawing/2014/main" id="{E2EC68BE-8811-4CAD-AE7B-FA2DB7BECB8E}"/>
                  </a:ext>
                </a:extLst>
              </p:cNvPr>
              <p:cNvSpPr>
                <a:spLocks/>
              </p:cNvSpPr>
              <p:nvPr/>
            </p:nvSpPr>
            <p:spPr bwMode="auto">
              <a:xfrm>
                <a:off x="2268" y="1949"/>
                <a:ext cx="83" cy="73"/>
              </a:xfrm>
              <a:custGeom>
                <a:avLst/>
                <a:gdLst/>
                <a:ahLst/>
                <a:cxnLst>
                  <a:cxn ang="0">
                    <a:pos x="7" y="0"/>
                  </a:cxn>
                  <a:cxn ang="0">
                    <a:pos x="0" y="10"/>
                  </a:cxn>
                  <a:cxn ang="0">
                    <a:pos x="77" y="73"/>
                  </a:cxn>
                  <a:cxn ang="0">
                    <a:pos x="83" y="62"/>
                  </a:cxn>
                  <a:cxn ang="0">
                    <a:pos x="7" y="0"/>
                  </a:cxn>
                </a:cxnLst>
                <a:rect l="0" t="0" r="r" b="b"/>
                <a:pathLst>
                  <a:path w="83" h="73">
                    <a:moveTo>
                      <a:pt x="7" y="0"/>
                    </a:moveTo>
                    <a:lnTo>
                      <a:pt x="0" y="10"/>
                    </a:lnTo>
                    <a:lnTo>
                      <a:pt x="77" y="73"/>
                    </a:lnTo>
                    <a:lnTo>
                      <a:pt x="83" y="62"/>
                    </a:lnTo>
                    <a:lnTo>
                      <a:pt x="7"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60" name="Freeform 334">
                <a:extLst>
                  <a:ext uri="{FF2B5EF4-FFF2-40B4-BE49-F238E27FC236}">
                    <a16:creationId xmlns:a16="http://schemas.microsoft.com/office/drawing/2014/main" id="{9818712F-B591-4DA3-A4C7-2AD08E0EFD90}"/>
                  </a:ext>
                </a:extLst>
              </p:cNvPr>
              <p:cNvSpPr>
                <a:spLocks/>
              </p:cNvSpPr>
              <p:nvPr/>
            </p:nvSpPr>
            <p:spPr bwMode="auto">
              <a:xfrm>
                <a:off x="2345" y="2011"/>
                <a:ext cx="59" cy="12"/>
              </a:xfrm>
              <a:custGeom>
                <a:avLst/>
                <a:gdLst/>
                <a:ahLst/>
                <a:cxnLst>
                  <a:cxn ang="0">
                    <a:pos x="6" y="0"/>
                  </a:cxn>
                  <a:cxn ang="0">
                    <a:pos x="0" y="11"/>
                  </a:cxn>
                  <a:cxn ang="0">
                    <a:pos x="59" y="12"/>
                  </a:cxn>
                  <a:cxn ang="0">
                    <a:pos x="6" y="0"/>
                  </a:cxn>
                </a:cxnLst>
                <a:rect l="0" t="0" r="r" b="b"/>
                <a:pathLst>
                  <a:path w="59" h="12">
                    <a:moveTo>
                      <a:pt x="6" y="0"/>
                    </a:moveTo>
                    <a:lnTo>
                      <a:pt x="0" y="11"/>
                    </a:lnTo>
                    <a:lnTo>
                      <a:pt x="59" y="12"/>
                    </a:lnTo>
                    <a:lnTo>
                      <a:pt x="6"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61" name="Freeform 335">
                <a:extLst>
                  <a:ext uri="{FF2B5EF4-FFF2-40B4-BE49-F238E27FC236}">
                    <a16:creationId xmlns:a16="http://schemas.microsoft.com/office/drawing/2014/main" id="{7FE49122-F1D5-4072-BF7E-CDA6C441C8C5}"/>
                  </a:ext>
                </a:extLst>
              </p:cNvPr>
              <p:cNvSpPr>
                <a:spLocks/>
              </p:cNvSpPr>
              <p:nvPr/>
            </p:nvSpPr>
            <p:spPr bwMode="auto">
              <a:xfrm>
                <a:off x="2345" y="2022"/>
                <a:ext cx="59" cy="13"/>
              </a:xfrm>
              <a:custGeom>
                <a:avLst/>
                <a:gdLst/>
                <a:ahLst/>
                <a:cxnLst>
                  <a:cxn ang="0">
                    <a:pos x="0" y="0"/>
                  </a:cxn>
                  <a:cxn ang="0">
                    <a:pos x="59" y="1"/>
                  </a:cxn>
                  <a:cxn ang="0">
                    <a:pos x="55" y="13"/>
                  </a:cxn>
                  <a:cxn ang="0">
                    <a:pos x="0" y="0"/>
                  </a:cxn>
                </a:cxnLst>
                <a:rect l="0" t="0" r="r" b="b"/>
                <a:pathLst>
                  <a:path w="59" h="13">
                    <a:moveTo>
                      <a:pt x="0" y="0"/>
                    </a:moveTo>
                    <a:lnTo>
                      <a:pt x="59" y="1"/>
                    </a:lnTo>
                    <a:lnTo>
                      <a:pt x="55" y="13"/>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62" name="Freeform 336">
                <a:extLst>
                  <a:ext uri="{FF2B5EF4-FFF2-40B4-BE49-F238E27FC236}">
                    <a16:creationId xmlns:a16="http://schemas.microsoft.com/office/drawing/2014/main" id="{A6D71303-F58B-403D-B9EE-E1CDBB86166C}"/>
                  </a:ext>
                </a:extLst>
              </p:cNvPr>
              <p:cNvSpPr>
                <a:spLocks/>
              </p:cNvSpPr>
              <p:nvPr/>
            </p:nvSpPr>
            <p:spPr bwMode="auto">
              <a:xfrm>
                <a:off x="2345" y="2011"/>
                <a:ext cx="59" cy="24"/>
              </a:xfrm>
              <a:custGeom>
                <a:avLst/>
                <a:gdLst/>
                <a:ahLst/>
                <a:cxnLst>
                  <a:cxn ang="0">
                    <a:pos x="6" y="0"/>
                  </a:cxn>
                  <a:cxn ang="0">
                    <a:pos x="0" y="11"/>
                  </a:cxn>
                  <a:cxn ang="0">
                    <a:pos x="55" y="24"/>
                  </a:cxn>
                  <a:cxn ang="0">
                    <a:pos x="59" y="12"/>
                  </a:cxn>
                  <a:cxn ang="0">
                    <a:pos x="6" y="0"/>
                  </a:cxn>
                </a:cxnLst>
                <a:rect l="0" t="0" r="r" b="b"/>
                <a:pathLst>
                  <a:path w="59" h="24">
                    <a:moveTo>
                      <a:pt x="6" y="0"/>
                    </a:moveTo>
                    <a:lnTo>
                      <a:pt x="0" y="11"/>
                    </a:lnTo>
                    <a:lnTo>
                      <a:pt x="55" y="24"/>
                    </a:lnTo>
                    <a:lnTo>
                      <a:pt x="59" y="12"/>
                    </a:lnTo>
                    <a:lnTo>
                      <a:pt x="6"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63" name="Freeform 337">
                <a:extLst>
                  <a:ext uri="{FF2B5EF4-FFF2-40B4-BE49-F238E27FC236}">
                    <a16:creationId xmlns:a16="http://schemas.microsoft.com/office/drawing/2014/main" id="{F50F6E80-6FD3-4A45-BFC9-C3204629D5CF}"/>
                  </a:ext>
                </a:extLst>
              </p:cNvPr>
              <p:cNvSpPr>
                <a:spLocks/>
              </p:cNvSpPr>
              <p:nvPr/>
            </p:nvSpPr>
            <p:spPr bwMode="auto">
              <a:xfrm>
                <a:off x="2400" y="2023"/>
                <a:ext cx="112" cy="44"/>
              </a:xfrm>
              <a:custGeom>
                <a:avLst/>
                <a:gdLst/>
                <a:ahLst/>
                <a:cxnLst>
                  <a:cxn ang="0">
                    <a:pos x="4" y="0"/>
                  </a:cxn>
                  <a:cxn ang="0">
                    <a:pos x="0" y="12"/>
                  </a:cxn>
                  <a:cxn ang="0">
                    <a:pos x="112" y="44"/>
                  </a:cxn>
                  <a:cxn ang="0">
                    <a:pos x="4" y="0"/>
                  </a:cxn>
                </a:cxnLst>
                <a:rect l="0" t="0" r="r" b="b"/>
                <a:pathLst>
                  <a:path w="112" h="44">
                    <a:moveTo>
                      <a:pt x="4" y="0"/>
                    </a:moveTo>
                    <a:lnTo>
                      <a:pt x="0" y="12"/>
                    </a:lnTo>
                    <a:lnTo>
                      <a:pt x="112" y="44"/>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64" name="Freeform 338">
                <a:extLst>
                  <a:ext uri="{FF2B5EF4-FFF2-40B4-BE49-F238E27FC236}">
                    <a16:creationId xmlns:a16="http://schemas.microsoft.com/office/drawing/2014/main" id="{C3A2270E-09E7-4338-BE57-1FF4BCD84EA0}"/>
                  </a:ext>
                </a:extLst>
              </p:cNvPr>
              <p:cNvSpPr>
                <a:spLocks/>
              </p:cNvSpPr>
              <p:nvPr/>
            </p:nvSpPr>
            <p:spPr bwMode="auto">
              <a:xfrm>
                <a:off x="2400" y="2035"/>
                <a:ext cx="112" cy="45"/>
              </a:xfrm>
              <a:custGeom>
                <a:avLst/>
                <a:gdLst/>
                <a:ahLst/>
                <a:cxnLst>
                  <a:cxn ang="0">
                    <a:pos x="0" y="0"/>
                  </a:cxn>
                  <a:cxn ang="0">
                    <a:pos x="112" y="32"/>
                  </a:cxn>
                  <a:cxn ang="0">
                    <a:pos x="111" y="45"/>
                  </a:cxn>
                  <a:cxn ang="0">
                    <a:pos x="0" y="0"/>
                  </a:cxn>
                </a:cxnLst>
                <a:rect l="0" t="0" r="r" b="b"/>
                <a:pathLst>
                  <a:path w="112" h="45">
                    <a:moveTo>
                      <a:pt x="0" y="0"/>
                    </a:moveTo>
                    <a:lnTo>
                      <a:pt x="112" y="32"/>
                    </a:lnTo>
                    <a:lnTo>
                      <a:pt x="111" y="45"/>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65" name="Freeform 339">
                <a:extLst>
                  <a:ext uri="{FF2B5EF4-FFF2-40B4-BE49-F238E27FC236}">
                    <a16:creationId xmlns:a16="http://schemas.microsoft.com/office/drawing/2014/main" id="{1AED611F-41FD-491C-A013-35C4E4CC07A9}"/>
                  </a:ext>
                </a:extLst>
              </p:cNvPr>
              <p:cNvSpPr>
                <a:spLocks/>
              </p:cNvSpPr>
              <p:nvPr/>
            </p:nvSpPr>
            <p:spPr bwMode="auto">
              <a:xfrm>
                <a:off x="2400" y="2023"/>
                <a:ext cx="112" cy="57"/>
              </a:xfrm>
              <a:custGeom>
                <a:avLst/>
                <a:gdLst/>
                <a:ahLst/>
                <a:cxnLst>
                  <a:cxn ang="0">
                    <a:pos x="4" y="0"/>
                  </a:cxn>
                  <a:cxn ang="0">
                    <a:pos x="0" y="12"/>
                  </a:cxn>
                  <a:cxn ang="0">
                    <a:pos x="111" y="57"/>
                  </a:cxn>
                  <a:cxn ang="0">
                    <a:pos x="112" y="44"/>
                  </a:cxn>
                  <a:cxn ang="0">
                    <a:pos x="4" y="0"/>
                  </a:cxn>
                </a:cxnLst>
                <a:rect l="0" t="0" r="r" b="b"/>
                <a:pathLst>
                  <a:path w="112" h="57">
                    <a:moveTo>
                      <a:pt x="4" y="0"/>
                    </a:moveTo>
                    <a:lnTo>
                      <a:pt x="0" y="12"/>
                    </a:lnTo>
                    <a:lnTo>
                      <a:pt x="111" y="57"/>
                    </a:lnTo>
                    <a:lnTo>
                      <a:pt x="112" y="44"/>
                    </a:lnTo>
                    <a:lnTo>
                      <a:pt x="4"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66" name="Freeform 340">
                <a:extLst>
                  <a:ext uri="{FF2B5EF4-FFF2-40B4-BE49-F238E27FC236}">
                    <a16:creationId xmlns:a16="http://schemas.microsoft.com/office/drawing/2014/main" id="{0D5C5792-30F0-44CE-A2D0-34AFDF1963AD}"/>
                  </a:ext>
                </a:extLst>
              </p:cNvPr>
              <p:cNvSpPr>
                <a:spLocks/>
              </p:cNvSpPr>
              <p:nvPr/>
            </p:nvSpPr>
            <p:spPr bwMode="auto">
              <a:xfrm>
                <a:off x="2511" y="2060"/>
                <a:ext cx="25" cy="20"/>
              </a:xfrm>
              <a:custGeom>
                <a:avLst/>
                <a:gdLst/>
                <a:ahLst/>
                <a:cxnLst>
                  <a:cxn ang="0">
                    <a:pos x="1" y="7"/>
                  </a:cxn>
                  <a:cxn ang="0">
                    <a:pos x="0" y="20"/>
                  </a:cxn>
                  <a:cxn ang="0">
                    <a:pos x="25" y="0"/>
                  </a:cxn>
                  <a:cxn ang="0">
                    <a:pos x="1" y="7"/>
                  </a:cxn>
                </a:cxnLst>
                <a:rect l="0" t="0" r="r" b="b"/>
                <a:pathLst>
                  <a:path w="25" h="20">
                    <a:moveTo>
                      <a:pt x="1" y="7"/>
                    </a:moveTo>
                    <a:lnTo>
                      <a:pt x="0" y="20"/>
                    </a:lnTo>
                    <a:lnTo>
                      <a:pt x="25" y="0"/>
                    </a:lnTo>
                    <a:lnTo>
                      <a:pt x="1" y="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67" name="Freeform 341">
                <a:extLst>
                  <a:ext uri="{FF2B5EF4-FFF2-40B4-BE49-F238E27FC236}">
                    <a16:creationId xmlns:a16="http://schemas.microsoft.com/office/drawing/2014/main" id="{93AD13CA-C7B8-4BA5-BE8F-563687280873}"/>
                  </a:ext>
                </a:extLst>
              </p:cNvPr>
              <p:cNvSpPr>
                <a:spLocks/>
              </p:cNvSpPr>
              <p:nvPr/>
            </p:nvSpPr>
            <p:spPr bwMode="auto">
              <a:xfrm>
                <a:off x="2511" y="2060"/>
                <a:ext cx="26" cy="20"/>
              </a:xfrm>
              <a:custGeom>
                <a:avLst/>
                <a:gdLst/>
                <a:ahLst/>
                <a:cxnLst>
                  <a:cxn ang="0">
                    <a:pos x="0" y="20"/>
                  </a:cxn>
                  <a:cxn ang="0">
                    <a:pos x="25" y="0"/>
                  </a:cxn>
                  <a:cxn ang="0">
                    <a:pos x="26" y="13"/>
                  </a:cxn>
                  <a:cxn ang="0">
                    <a:pos x="0" y="20"/>
                  </a:cxn>
                </a:cxnLst>
                <a:rect l="0" t="0" r="r" b="b"/>
                <a:pathLst>
                  <a:path w="26" h="20">
                    <a:moveTo>
                      <a:pt x="0" y="20"/>
                    </a:moveTo>
                    <a:lnTo>
                      <a:pt x="25" y="0"/>
                    </a:lnTo>
                    <a:lnTo>
                      <a:pt x="26" y="13"/>
                    </a:lnTo>
                    <a:lnTo>
                      <a:pt x="0" y="2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68" name="Freeform 342">
                <a:extLst>
                  <a:ext uri="{FF2B5EF4-FFF2-40B4-BE49-F238E27FC236}">
                    <a16:creationId xmlns:a16="http://schemas.microsoft.com/office/drawing/2014/main" id="{CFFDE3C0-45E0-40AC-952C-D391EB038623}"/>
                  </a:ext>
                </a:extLst>
              </p:cNvPr>
              <p:cNvSpPr>
                <a:spLocks/>
              </p:cNvSpPr>
              <p:nvPr/>
            </p:nvSpPr>
            <p:spPr bwMode="auto">
              <a:xfrm>
                <a:off x="2511" y="2060"/>
                <a:ext cx="26" cy="20"/>
              </a:xfrm>
              <a:custGeom>
                <a:avLst/>
                <a:gdLst/>
                <a:ahLst/>
                <a:cxnLst>
                  <a:cxn ang="0">
                    <a:pos x="1" y="7"/>
                  </a:cxn>
                  <a:cxn ang="0">
                    <a:pos x="0" y="20"/>
                  </a:cxn>
                  <a:cxn ang="0">
                    <a:pos x="26" y="13"/>
                  </a:cxn>
                  <a:cxn ang="0">
                    <a:pos x="25" y="0"/>
                  </a:cxn>
                  <a:cxn ang="0">
                    <a:pos x="1" y="7"/>
                  </a:cxn>
                </a:cxnLst>
                <a:rect l="0" t="0" r="r" b="b"/>
                <a:pathLst>
                  <a:path w="26" h="20">
                    <a:moveTo>
                      <a:pt x="1" y="7"/>
                    </a:moveTo>
                    <a:lnTo>
                      <a:pt x="0" y="20"/>
                    </a:lnTo>
                    <a:lnTo>
                      <a:pt x="26" y="13"/>
                    </a:lnTo>
                    <a:lnTo>
                      <a:pt x="25" y="0"/>
                    </a:lnTo>
                    <a:lnTo>
                      <a:pt x="1" y="7"/>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69" name="Freeform 343">
                <a:extLst>
                  <a:ext uri="{FF2B5EF4-FFF2-40B4-BE49-F238E27FC236}">
                    <a16:creationId xmlns:a16="http://schemas.microsoft.com/office/drawing/2014/main" id="{C0D99C97-7FC9-4108-869B-3EFD2BB21758}"/>
                  </a:ext>
                </a:extLst>
              </p:cNvPr>
              <p:cNvSpPr>
                <a:spLocks/>
              </p:cNvSpPr>
              <p:nvPr/>
            </p:nvSpPr>
            <p:spPr bwMode="auto">
              <a:xfrm>
                <a:off x="2536" y="2060"/>
                <a:ext cx="42" cy="13"/>
              </a:xfrm>
              <a:custGeom>
                <a:avLst/>
                <a:gdLst/>
                <a:ahLst/>
                <a:cxnLst>
                  <a:cxn ang="0">
                    <a:pos x="0" y="0"/>
                  </a:cxn>
                  <a:cxn ang="0">
                    <a:pos x="1" y="13"/>
                  </a:cxn>
                  <a:cxn ang="0">
                    <a:pos x="42" y="7"/>
                  </a:cxn>
                  <a:cxn ang="0">
                    <a:pos x="0" y="0"/>
                  </a:cxn>
                </a:cxnLst>
                <a:rect l="0" t="0" r="r" b="b"/>
                <a:pathLst>
                  <a:path w="42" h="13">
                    <a:moveTo>
                      <a:pt x="0" y="0"/>
                    </a:moveTo>
                    <a:lnTo>
                      <a:pt x="1" y="13"/>
                    </a:lnTo>
                    <a:lnTo>
                      <a:pt x="42" y="7"/>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70" name="Freeform 344">
                <a:extLst>
                  <a:ext uri="{FF2B5EF4-FFF2-40B4-BE49-F238E27FC236}">
                    <a16:creationId xmlns:a16="http://schemas.microsoft.com/office/drawing/2014/main" id="{2D70DD68-CF86-405C-B5EC-533311B16608}"/>
                  </a:ext>
                </a:extLst>
              </p:cNvPr>
              <p:cNvSpPr>
                <a:spLocks/>
              </p:cNvSpPr>
              <p:nvPr/>
            </p:nvSpPr>
            <p:spPr bwMode="auto">
              <a:xfrm>
                <a:off x="2537" y="2067"/>
                <a:ext cx="42" cy="13"/>
              </a:xfrm>
              <a:custGeom>
                <a:avLst/>
                <a:gdLst/>
                <a:ahLst/>
                <a:cxnLst>
                  <a:cxn ang="0">
                    <a:pos x="0" y="6"/>
                  </a:cxn>
                  <a:cxn ang="0">
                    <a:pos x="41" y="0"/>
                  </a:cxn>
                  <a:cxn ang="0">
                    <a:pos x="42" y="13"/>
                  </a:cxn>
                  <a:cxn ang="0">
                    <a:pos x="0" y="6"/>
                  </a:cxn>
                </a:cxnLst>
                <a:rect l="0" t="0" r="r" b="b"/>
                <a:pathLst>
                  <a:path w="42" h="13">
                    <a:moveTo>
                      <a:pt x="0" y="6"/>
                    </a:moveTo>
                    <a:lnTo>
                      <a:pt x="41" y="0"/>
                    </a:lnTo>
                    <a:lnTo>
                      <a:pt x="42" y="13"/>
                    </a:lnTo>
                    <a:lnTo>
                      <a:pt x="0" y="6"/>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71" name="Freeform 345">
                <a:extLst>
                  <a:ext uri="{FF2B5EF4-FFF2-40B4-BE49-F238E27FC236}">
                    <a16:creationId xmlns:a16="http://schemas.microsoft.com/office/drawing/2014/main" id="{4351B0F9-B42D-4881-BDAD-7647A360FA1C}"/>
                  </a:ext>
                </a:extLst>
              </p:cNvPr>
              <p:cNvSpPr>
                <a:spLocks/>
              </p:cNvSpPr>
              <p:nvPr/>
            </p:nvSpPr>
            <p:spPr bwMode="auto">
              <a:xfrm>
                <a:off x="2536" y="2060"/>
                <a:ext cx="43" cy="20"/>
              </a:xfrm>
              <a:custGeom>
                <a:avLst/>
                <a:gdLst/>
                <a:ahLst/>
                <a:cxnLst>
                  <a:cxn ang="0">
                    <a:pos x="0" y="0"/>
                  </a:cxn>
                  <a:cxn ang="0">
                    <a:pos x="1" y="13"/>
                  </a:cxn>
                  <a:cxn ang="0">
                    <a:pos x="43" y="20"/>
                  </a:cxn>
                  <a:cxn ang="0">
                    <a:pos x="42" y="7"/>
                  </a:cxn>
                  <a:cxn ang="0">
                    <a:pos x="0" y="0"/>
                  </a:cxn>
                </a:cxnLst>
                <a:rect l="0" t="0" r="r" b="b"/>
                <a:pathLst>
                  <a:path w="43" h="20">
                    <a:moveTo>
                      <a:pt x="0" y="0"/>
                    </a:moveTo>
                    <a:lnTo>
                      <a:pt x="1" y="13"/>
                    </a:lnTo>
                    <a:lnTo>
                      <a:pt x="43" y="20"/>
                    </a:lnTo>
                    <a:lnTo>
                      <a:pt x="42" y="7"/>
                    </a:lnTo>
                    <a:lnTo>
                      <a:pt x="0"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72" name="Freeform 346">
                <a:extLst>
                  <a:ext uri="{FF2B5EF4-FFF2-40B4-BE49-F238E27FC236}">
                    <a16:creationId xmlns:a16="http://schemas.microsoft.com/office/drawing/2014/main" id="{91E8EC9E-AE2F-433C-94D9-55A628D635C2}"/>
                  </a:ext>
                </a:extLst>
              </p:cNvPr>
              <p:cNvSpPr>
                <a:spLocks/>
              </p:cNvSpPr>
              <p:nvPr/>
            </p:nvSpPr>
            <p:spPr bwMode="auto">
              <a:xfrm>
                <a:off x="2578" y="2064"/>
                <a:ext cx="13" cy="16"/>
              </a:xfrm>
              <a:custGeom>
                <a:avLst/>
                <a:gdLst/>
                <a:ahLst/>
                <a:cxnLst>
                  <a:cxn ang="0">
                    <a:pos x="0" y="3"/>
                  </a:cxn>
                  <a:cxn ang="0">
                    <a:pos x="1" y="16"/>
                  </a:cxn>
                  <a:cxn ang="0">
                    <a:pos x="13" y="0"/>
                  </a:cxn>
                  <a:cxn ang="0">
                    <a:pos x="0" y="3"/>
                  </a:cxn>
                </a:cxnLst>
                <a:rect l="0" t="0" r="r" b="b"/>
                <a:pathLst>
                  <a:path w="13" h="16">
                    <a:moveTo>
                      <a:pt x="0" y="3"/>
                    </a:moveTo>
                    <a:lnTo>
                      <a:pt x="1" y="16"/>
                    </a:lnTo>
                    <a:lnTo>
                      <a:pt x="13" y="0"/>
                    </a:lnTo>
                    <a:lnTo>
                      <a:pt x="0"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73" name="Freeform 347">
                <a:extLst>
                  <a:ext uri="{FF2B5EF4-FFF2-40B4-BE49-F238E27FC236}">
                    <a16:creationId xmlns:a16="http://schemas.microsoft.com/office/drawing/2014/main" id="{CADA04BE-1A9C-42C8-9D06-5E701A1AADE8}"/>
                  </a:ext>
                </a:extLst>
              </p:cNvPr>
              <p:cNvSpPr>
                <a:spLocks/>
              </p:cNvSpPr>
              <p:nvPr/>
            </p:nvSpPr>
            <p:spPr bwMode="auto">
              <a:xfrm>
                <a:off x="2579" y="2064"/>
                <a:ext cx="13" cy="16"/>
              </a:xfrm>
              <a:custGeom>
                <a:avLst/>
                <a:gdLst/>
                <a:ahLst/>
                <a:cxnLst>
                  <a:cxn ang="0">
                    <a:pos x="0" y="16"/>
                  </a:cxn>
                  <a:cxn ang="0">
                    <a:pos x="12" y="0"/>
                  </a:cxn>
                  <a:cxn ang="0">
                    <a:pos x="13" y="12"/>
                  </a:cxn>
                  <a:cxn ang="0">
                    <a:pos x="0" y="16"/>
                  </a:cxn>
                </a:cxnLst>
                <a:rect l="0" t="0" r="r" b="b"/>
                <a:pathLst>
                  <a:path w="13" h="16">
                    <a:moveTo>
                      <a:pt x="0" y="16"/>
                    </a:moveTo>
                    <a:lnTo>
                      <a:pt x="12" y="0"/>
                    </a:lnTo>
                    <a:lnTo>
                      <a:pt x="13" y="12"/>
                    </a:lnTo>
                    <a:lnTo>
                      <a:pt x="0" y="16"/>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74" name="Freeform 348">
                <a:extLst>
                  <a:ext uri="{FF2B5EF4-FFF2-40B4-BE49-F238E27FC236}">
                    <a16:creationId xmlns:a16="http://schemas.microsoft.com/office/drawing/2014/main" id="{F5791908-4B54-4F89-AE5B-61BD013B3720}"/>
                  </a:ext>
                </a:extLst>
              </p:cNvPr>
              <p:cNvSpPr>
                <a:spLocks/>
              </p:cNvSpPr>
              <p:nvPr/>
            </p:nvSpPr>
            <p:spPr bwMode="auto">
              <a:xfrm>
                <a:off x="2578" y="2064"/>
                <a:ext cx="14" cy="16"/>
              </a:xfrm>
              <a:custGeom>
                <a:avLst/>
                <a:gdLst/>
                <a:ahLst/>
                <a:cxnLst>
                  <a:cxn ang="0">
                    <a:pos x="0" y="3"/>
                  </a:cxn>
                  <a:cxn ang="0">
                    <a:pos x="1" y="16"/>
                  </a:cxn>
                  <a:cxn ang="0">
                    <a:pos x="14" y="12"/>
                  </a:cxn>
                  <a:cxn ang="0">
                    <a:pos x="13" y="0"/>
                  </a:cxn>
                  <a:cxn ang="0">
                    <a:pos x="0" y="3"/>
                  </a:cxn>
                </a:cxnLst>
                <a:rect l="0" t="0" r="r" b="b"/>
                <a:pathLst>
                  <a:path w="14" h="16">
                    <a:moveTo>
                      <a:pt x="0" y="3"/>
                    </a:moveTo>
                    <a:lnTo>
                      <a:pt x="1" y="16"/>
                    </a:lnTo>
                    <a:lnTo>
                      <a:pt x="14" y="12"/>
                    </a:lnTo>
                    <a:lnTo>
                      <a:pt x="13" y="0"/>
                    </a:lnTo>
                    <a:lnTo>
                      <a:pt x="0" y="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75" name="Freeform 349">
                <a:extLst>
                  <a:ext uri="{FF2B5EF4-FFF2-40B4-BE49-F238E27FC236}">
                    <a16:creationId xmlns:a16="http://schemas.microsoft.com/office/drawing/2014/main" id="{3C40D9BC-2E92-4664-AC47-392AF7BAFC46}"/>
                  </a:ext>
                </a:extLst>
              </p:cNvPr>
              <p:cNvSpPr>
                <a:spLocks/>
              </p:cNvSpPr>
              <p:nvPr/>
            </p:nvSpPr>
            <p:spPr bwMode="auto">
              <a:xfrm>
                <a:off x="2591" y="2064"/>
                <a:ext cx="29" cy="12"/>
              </a:xfrm>
              <a:custGeom>
                <a:avLst/>
                <a:gdLst/>
                <a:ahLst/>
                <a:cxnLst>
                  <a:cxn ang="0">
                    <a:pos x="0" y="0"/>
                  </a:cxn>
                  <a:cxn ang="0">
                    <a:pos x="1" y="12"/>
                  </a:cxn>
                  <a:cxn ang="0">
                    <a:pos x="29" y="4"/>
                  </a:cxn>
                  <a:cxn ang="0">
                    <a:pos x="0" y="0"/>
                  </a:cxn>
                </a:cxnLst>
                <a:rect l="0" t="0" r="r" b="b"/>
                <a:pathLst>
                  <a:path w="29" h="12">
                    <a:moveTo>
                      <a:pt x="0" y="0"/>
                    </a:moveTo>
                    <a:lnTo>
                      <a:pt x="1" y="12"/>
                    </a:lnTo>
                    <a:lnTo>
                      <a:pt x="29" y="4"/>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76" name="Freeform 350">
                <a:extLst>
                  <a:ext uri="{FF2B5EF4-FFF2-40B4-BE49-F238E27FC236}">
                    <a16:creationId xmlns:a16="http://schemas.microsoft.com/office/drawing/2014/main" id="{EFB4065E-D0E5-4E4F-B8A2-CA4905F1B19A}"/>
                  </a:ext>
                </a:extLst>
              </p:cNvPr>
              <p:cNvSpPr>
                <a:spLocks/>
              </p:cNvSpPr>
              <p:nvPr/>
            </p:nvSpPr>
            <p:spPr bwMode="auto">
              <a:xfrm>
                <a:off x="2592" y="2068"/>
                <a:ext cx="29" cy="12"/>
              </a:xfrm>
              <a:custGeom>
                <a:avLst/>
                <a:gdLst/>
                <a:ahLst/>
                <a:cxnLst>
                  <a:cxn ang="0">
                    <a:pos x="0" y="8"/>
                  </a:cxn>
                  <a:cxn ang="0">
                    <a:pos x="28" y="0"/>
                  </a:cxn>
                  <a:cxn ang="0">
                    <a:pos x="29" y="12"/>
                  </a:cxn>
                  <a:cxn ang="0">
                    <a:pos x="0" y="8"/>
                  </a:cxn>
                </a:cxnLst>
                <a:rect l="0" t="0" r="r" b="b"/>
                <a:pathLst>
                  <a:path w="29" h="12">
                    <a:moveTo>
                      <a:pt x="0" y="8"/>
                    </a:moveTo>
                    <a:lnTo>
                      <a:pt x="28" y="0"/>
                    </a:lnTo>
                    <a:lnTo>
                      <a:pt x="29" y="12"/>
                    </a:lnTo>
                    <a:lnTo>
                      <a:pt x="0"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77" name="Freeform 351">
                <a:extLst>
                  <a:ext uri="{FF2B5EF4-FFF2-40B4-BE49-F238E27FC236}">
                    <a16:creationId xmlns:a16="http://schemas.microsoft.com/office/drawing/2014/main" id="{D7C63457-8CF9-4E0C-8FDF-A84AEE111F5A}"/>
                  </a:ext>
                </a:extLst>
              </p:cNvPr>
              <p:cNvSpPr>
                <a:spLocks/>
              </p:cNvSpPr>
              <p:nvPr/>
            </p:nvSpPr>
            <p:spPr bwMode="auto">
              <a:xfrm>
                <a:off x="2591" y="2064"/>
                <a:ext cx="30" cy="16"/>
              </a:xfrm>
              <a:custGeom>
                <a:avLst/>
                <a:gdLst/>
                <a:ahLst/>
                <a:cxnLst>
                  <a:cxn ang="0">
                    <a:pos x="0" y="0"/>
                  </a:cxn>
                  <a:cxn ang="0">
                    <a:pos x="1" y="12"/>
                  </a:cxn>
                  <a:cxn ang="0">
                    <a:pos x="30" y="16"/>
                  </a:cxn>
                  <a:cxn ang="0">
                    <a:pos x="29" y="4"/>
                  </a:cxn>
                  <a:cxn ang="0">
                    <a:pos x="0" y="0"/>
                  </a:cxn>
                </a:cxnLst>
                <a:rect l="0" t="0" r="r" b="b"/>
                <a:pathLst>
                  <a:path w="30" h="16">
                    <a:moveTo>
                      <a:pt x="0" y="0"/>
                    </a:moveTo>
                    <a:lnTo>
                      <a:pt x="1" y="12"/>
                    </a:lnTo>
                    <a:lnTo>
                      <a:pt x="30" y="16"/>
                    </a:lnTo>
                    <a:lnTo>
                      <a:pt x="29" y="4"/>
                    </a:lnTo>
                    <a:lnTo>
                      <a:pt x="0"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78" name="Freeform 352">
                <a:extLst>
                  <a:ext uri="{FF2B5EF4-FFF2-40B4-BE49-F238E27FC236}">
                    <a16:creationId xmlns:a16="http://schemas.microsoft.com/office/drawing/2014/main" id="{14CEDACE-8566-4A44-8806-9DF3CFBB811C}"/>
                  </a:ext>
                </a:extLst>
              </p:cNvPr>
              <p:cNvSpPr>
                <a:spLocks/>
              </p:cNvSpPr>
              <p:nvPr/>
            </p:nvSpPr>
            <p:spPr bwMode="auto">
              <a:xfrm>
                <a:off x="2620" y="2064"/>
                <a:ext cx="13" cy="16"/>
              </a:xfrm>
              <a:custGeom>
                <a:avLst/>
                <a:gdLst/>
                <a:ahLst/>
                <a:cxnLst>
                  <a:cxn ang="0">
                    <a:pos x="0" y="4"/>
                  </a:cxn>
                  <a:cxn ang="0">
                    <a:pos x="1" y="16"/>
                  </a:cxn>
                  <a:cxn ang="0">
                    <a:pos x="13" y="0"/>
                  </a:cxn>
                  <a:cxn ang="0">
                    <a:pos x="0" y="4"/>
                  </a:cxn>
                </a:cxnLst>
                <a:rect l="0" t="0" r="r" b="b"/>
                <a:pathLst>
                  <a:path w="13" h="16">
                    <a:moveTo>
                      <a:pt x="0" y="4"/>
                    </a:moveTo>
                    <a:lnTo>
                      <a:pt x="1" y="16"/>
                    </a:lnTo>
                    <a:lnTo>
                      <a:pt x="13" y="0"/>
                    </a:lnTo>
                    <a:lnTo>
                      <a:pt x="0"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79" name="Freeform 353">
                <a:extLst>
                  <a:ext uri="{FF2B5EF4-FFF2-40B4-BE49-F238E27FC236}">
                    <a16:creationId xmlns:a16="http://schemas.microsoft.com/office/drawing/2014/main" id="{33566AAE-A19F-4C82-B5B9-2A4C05F3AF59}"/>
                  </a:ext>
                </a:extLst>
              </p:cNvPr>
              <p:cNvSpPr>
                <a:spLocks/>
              </p:cNvSpPr>
              <p:nvPr/>
            </p:nvSpPr>
            <p:spPr bwMode="auto">
              <a:xfrm>
                <a:off x="2621" y="2064"/>
                <a:ext cx="13" cy="16"/>
              </a:xfrm>
              <a:custGeom>
                <a:avLst/>
                <a:gdLst/>
                <a:ahLst/>
                <a:cxnLst>
                  <a:cxn ang="0">
                    <a:pos x="0" y="16"/>
                  </a:cxn>
                  <a:cxn ang="0">
                    <a:pos x="12" y="0"/>
                  </a:cxn>
                  <a:cxn ang="0">
                    <a:pos x="13" y="12"/>
                  </a:cxn>
                  <a:cxn ang="0">
                    <a:pos x="0" y="16"/>
                  </a:cxn>
                </a:cxnLst>
                <a:rect l="0" t="0" r="r" b="b"/>
                <a:pathLst>
                  <a:path w="13" h="16">
                    <a:moveTo>
                      <a:pt x="0" y="16"/>
                    </a:moveTo>
                    <a:lnTo>
                      <a:pt x="12" y="0"/>
                    </a:lnTo>
                    <a:lnTo>
                      <a:pt x="13" y="12"/>
                    </a:lnTo>
                    <a:lnTo>
                      <a:pt x="0" y="16"/>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80" name="Freeform 354">
                <a:extLst>
                  <a:ext uri="{FF2B5EF4-FFF2-40B4-BE49-F238E27FC236}">
                    <a16:creationId xmlns:a16="http://schemas.microsoft.com/office/drawing/2014/main" id="{747E9384-5F5E-440F-810C-3C6767EF3E7E}"/>
                  </a:ext>
                </a:extLst>
              </p:cNvPr>
              <p:cNvSpPr>
                <a:spLocks/>
              </p:cNvSpPr>
              <p:nvPr/>
            </p:nvSpPr>
            <p:spPr bwMode="auto">
              <a:xfrm>
                <a:off x="2620" y="2064"/>
                <a:ext cx="14" cy="16"/>
              </a:xfrm>
              <a:custGeom>
                <a:avLst/>
                <a:gdLst/>
                <a:ahLst/>
                <a:cxnLst>
                  <a:cxn ang="0">
                    <a:pos x="0" y="4"/>
                  </a:cxn>
                  <a:cxn ang="0">
                    <a:pos x="1" y="16"/>
                  </a:cxn>
                  <a:cxn ang="0">
                    <a:pos x="14" y="12"/>
                  </a:cxn>
                  <a:cxn ang="0">
                    <a:pos x="13" y="0"/>
                  </a:cxn>
                  <a:cxn ang="0">
                    <a:pos x="0" y="4"/>
                  </a:cxn>
                </a:cxnLst>
                <a:rect l="0" t="0" r="r" b="b"/>
                <a:pathLst>
                  <a:path w="14" h="16">
                    <a:moveTo>
                      <a:pt x="0" y="4"/>
                    </a:moveTo>
                    <a:lnTo>
                      <a:pt x="1" y="16"/>
                    </a:lnTo>
                    <a:lnTo>
                      <a:pt x="14" y="12"/>
                    </a:lnTo>
                    <a:lnTo>
                      <a:pt x="13" y="0"/>
                    </a:lnTo>
                    <a:lnTo>
                      <a:pt x="0" y="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81" name="Freeform 355">
                <a:extLst>
                  <a:ext uri="{FF2B5EF4-FFF2-40B4-BE49-F238E27FC236}">
                    <a16:creationId xmlns:a16="http://schemas.microsoft.com/office/drawing/2014/main" id="{72C82445-3D0F-4304-9B1F-9E90801A5C04}"/>
                  </a:ext>
                </a:extLst>
              </p:cNvPr>
              <p:cNvSpPr>
                <a:spLocks/>
              </p:cNvSpPr>
              <p:nvPr/>
            </p:nvSpPr>
            <p:spPr bwMode="auto">
              <a:xfrm>
                <a:off x="2633" y="2064"/>
                <a:ext cx="59" cy="12"/>
              </a:xfrm>
              <a:custGeom>
                <a:avLst/>
                <a:gdLst/>
                <a:ahLst/>
                <a:cxnLst>
                  <a:cxn ang="0">
                    <a:pos x="0" y="0"/>
                  </a:cxn>
                  <a:cxn ang="0">
                    <a:pos x="1" y="12"/>
                  </a:cxn>
                  <a:cxn ang="0">
                    <a:pos x="59" y="3"/>
                  </a:cxn>
                  <a:cxn ang="0">
                    <a:pos x="0" y="0"/>
                  </a:cxn>
                </a:cxnLst>
                <a:rect l="0" t="0" r="r" b="b"/>
                <a:pathLst>
                  <a:path w="59" h="12">
                    <a:moveTo>
                      <a:pt x="0" y="0"/>
                    </a:moveTo>
                    <a:lnTo>
                      <a:pt x="1" y="12"/>
                    </a:lnTo>
                    <a:lnTo>
                      <a:pt x="59" y="3"/>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82" name="Freeform 356">
                <a:extLst>
                  <a:ext uri="{FF2B5EF4-FFF2-40B4-BE49-F238E27FC236}">
                    <a16:creationId xmlns:a16="http://schemas.microsoft.com/office/drawing/2014/main" id="{3D5BDBE9-46E6-4901-896C-EDAE6B5423FD}"/>
                  </a:ext>
                </a:extLst>
              </p:cNvPr>
              <p:cNvSpPr>
                <a:spLocks/>
              </p:cNvSpPr>
              <p:nvPr/>
            </p:nvSpPr>
            <p:spPr bwMode="auto">
              <a:xfrm>
                <a:off x="2634" y="2067"/>
                <a:ext cx="58" cy="12"/>
              </a:xfrm>
              <a:custGeom>
                <a:avLst/>
                <a:gdLst/>
                <a:ahLst/>
                <a:cxnLst>
                  <a:cxn ang="0">
                    <a:pos x="0" y="9"/>
                  </a:cxn>
                  <a:cxn ang="0">
                    <a:pos x="58" y="0"/>
                  </a:cxn>
                  <a:cxn ang="0">
                    <a:pos x="54" y="12"/>
                  </a:cxn>
                  <a:cxn ang="0">
                    <a:pos x="0" y="9"/>
                  </a:cxn>
                </a:cxnLst>
                <a:rect l="0" t="0" r="r" b="b"/>
                <a:pathLst>
                  <a:path w="58" h="12">
                    <a:moveTo>
                      <a:pt x="0" y="9"/>
                    </a:moveTo>
                    <a:lnTo>
                      <a:pt x="58" y="0"/>
                    </a:lnTo>
                    <a:lnTo>
                      <a:pt x="54" y="12"/>
                    </a:lnTo>
                    <a:lnTo>
                      <a:pt x="0"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83" name="Freeform 357">
                <a:extLst>
                  <a:ext uri="{FF2B5EF4-FFF2-40B4-BE49-F238E27FC236}">
                    <a16:creationId xmlns:a16="http://schemas.microsoft.com/office/drawing/2014/main" id="{9FBCF4A1-8E39-472D-983D-EA286908D417}"/>
                  </a:ext>
                </a:extLst>
              </p:cNvPr>
              <p:cNvSpPr>
                <a:spLocks/>
              </p:cNvSpPr>
              <p:nvPr/>
            </p:nvSpPr>
            <p:spPr bwMode="auto">
              <a:xfrm>
                <a:off x="2633" y="2064"/>
                <a:ext cx="59" cy="15"/>
              </a:xfrm>
              <a:custGeom>
                <a:avLst/>
                <a:gdLst/>
                <a:ahLst/>
                <a:cxnLst>
                  <a:cxn ang="0">
                    <a:pos x="0" y="0"/>
                  </a:cxn>
                  <a:cxn ang="0">
                    <a:pos x="1" y="12"/>
                  </a:cxn>
                  <a:cxn ang="0">
                    <a:pos x="55" y="15"/>
                  </a:cxn>
                  <a:cxn ang="0">
                    <a:pos x="59" y="3"/>
                  </a:cxn>
                  <a:cxn ang="0">
                    <a:pos x="0" y="0"/>
                  </a:cxn>
                </a:cxnLst>
                <a:rect l="0" t="0" r="r" b="b"/>
                <a:pathLst>
                  <a:path w="59" h="15">
                    <a:moveTo>
                      <a:pt x="0" y="0"/>
                    </a:moveTo>
                    <a:lnTo>
                      <a:pt x="1" y="12"/>
                    </a:lnTo>
                    <a:lnTo>
                      <a:pt x="55" y="15"/>
                    </a:lnTo>
                    <a:lnTo>
                      <a:pt x="59" y="3"/>
                    </a:lnTo>
                    <a:lnTo>
                      <a:pt x="0"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84" name="Freeform 358">
                <a:extLst>
                  <a:ext uri="{FF2B5EF4-FFF2-40B4-BE49-F238E27FC236}">
                    <a16:creationId xmlns:a16="http://schemas.microsoft.com/office/drawing/2014/main" id="{C48B02ED-B5F8-459B-8D31-EB12E505C94A}"/>
                  </a:ext>
                </a:extLst>
              </p:cNvPr>
              <p:cNvSpPr>
                <a:spLocks/>
              </p:cNvSpPr>
              <p:nvPr/>
            </p:nvSpPr>
            <p:spPr bwMode="auto">
              <a:xfrm>
                <a:off x="2688" y="2067"/>
                <a:ext cx="18" cy="12"/>
              </a:xfrm>
              <a:custGeom>
                <a:avLst/>
                <a:gdLst/>
                <a:ahLst/>
                <a:cxnLst>
                  <a:cxn ang="0">
                    <a:pos x="4" y="0"/>
                  </a:cxn>
                  <a:cxn ang="0">
                    <a:pos x="0" y="12"/>
                  </a:cxn>
                  <a:cxn ang="0">
                    <a:pos x="18" y="10"/>
                  </a:cxn>
                  <a:cxn ang="0">
                    <a:pos x="4" y="0"/>
                  </a:cxn>
                </a:cxnLst>
                <a:rect l="0" t="0" r="r" b="b"/>
                <a:pathLst>
                  <a:path w="18" h="12">
                    <a:moveTo>
                      <a:pt x="4" y="0"/>
                    </a:moveTo>
                    <a:lnTo>
                      <a:pt x="0" y="12"/>
                    </a:lnTo>
                    <a:lnTo>
                      <a:pt x="18" y="10"/>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85" name="Freeform 359">
                <a:extLst>
                  <a:ext uri="{FF2B5EF4-FFF2-40B4-BE49-F238E27FC236}">
                    <a16:creationId xmlns:a16="http://schemas.microsoft.com/office/drawing/2014/main" id="{74AAC94F-F1D2-482E-BB91-3970C591D24E}"/>
                  </a:ext>
                </a:extLst>
              </p:cNvPr>
              <p:cNvSpPr>
                <a:spLocks/>
              </p:cNvSpPr>
              <p:nvPr/>
            </p:nvSpPr>
            <p:spPr bwMode="auto">
              <a:xfrm>
                <a:off x="2688" y="2077"/>
                <a:ext cx="18" cy="10"/>
              </a:xfrm>
              <a:custGeom>
                <a:avLst/>
                <a:gdLst/>
                <a:ahLst/>
                <a:cxnLst>
                  <a:cxn ang="0">
                    <a:pos x="0" y="2"/>
                  </a:cxn>
                  <a:cxn ang="0">
                    <a:pos x="18" y="0"/>
                  </a:cxn>
                  <a:cxn ang="0">
                    <a:pos x="10" y="10"/>
                  </a:cxn>
                  <a:cxn ang="0">
                    <a:pos x="0" y="2"/>
                  </a:cxn>
                </a:cxnLst>
                <a:rect l="0" t="0" r="r" b="b"/>
                <a:pathLst>
                  <a:path w="18" h="10">
                    <a:moveTo>
                      <a:pt x="0" y="2"/>
                    </a:moveTo>
                    <a:lnTo>
                      <a:pt x="18" y="0"/>
                    </a:lnTo>
                    <a:lnTo>
                      <a:pt x="10" y="10"/>
                    </a:lnTo>
                    <a:lnTo>
                      <a:pt x="0"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86" name="Freeform 360">
                <a:extLst>
                  <a:ext uri="{FF2B5EF4-FFF2-40B4-BE49-F238E27FC236}">
                    <a16:creationId xmlns:a16="http://schemas.microsoft.com/office/drawing/2014/main" id="{C67C1146-D863-42DA-8777-EC89023E468D}"/>
                  </a:ext>
                </a:extLst>
              </p:cNvPr>
              <p:cNvSpPr>
                <a:spLocks/>
              </p:cNvSpPr>
              <p:nvPr/>
            </p:nvSpPr>
            <p:spPr bwMode="auto">
              <a:xfrm>
                <a:off x="2688" y="2067"/>
                <a:ext cx="18" cy="20"/>
              </a:xfrm>
              <a:custGeom>
                <a:avLst/>
                <a:gdLst/>
                <a:ahLst/>
                <a:cxnLst>
                  <a:cxn ang="0">
                    <a:pos x="4" y="0"/>
                  </a:cxn>
                  <a:cxn ang="0">
                    <a:pos x="0" y="12"/>
                  </a:cxn>
                  <a:cxn ang="0">
                    <a:pos x="10" y="20"/>
                  </a:cxn>
                  <a:cxn ang="0">
                    <a:pos x="18" y="10"/>
                  </a:cxn>
                  <a:cxn ang="0">
                    <a:pos x="4" y="0"/>
                  </a:cxn>
                </a:cxnLst>
                <a:rect l="0" t="0" r="r" b="b"/>
                <a:pathLst>
                  <a:path w="18" h="20">
                    <a:moveTo>
                      <a:pt x="4" y="0"/>
                    </a:moveTo>
                    <a:lnTo>
                      <a:pt x="0" y="12"/>
                    </a:lnTo>
                    <a:lnTo>
                      <a:pt x="10" y="20"/>
                    </a:lnTo>
                    <a:lnTo>
                      <a:pt x="18" y="10"/>
                    </a:lnTo>
                    <a:lnTo>
                      <a:pt x="4"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87" name="Freeform 361">
                <a:extLst>
                  <a:ext uri="{FF2B5EF4-FFF2-40B4-BE49-F238E27FC236}">
                    <a16:creationId xmlns:a16="http://schemas.microsoft.com/office/drawing/2014/main" id="{839E1909-0A4D-4043-B52D-C19951FD6BE1}"/>
                  </a:ext>
                </a:extLst>
              </p:cNvPr>
              <p:cNvSpPr>
                <a:spLocks/>
              </p:cNvSpPr>
              <p:nvPr/>
            </p:nvSpPr>
            <p:spPr bwMode="auto">
              <a:xfrm>
                <a:off x="1380" y="1533"/>
                <a:ext cx="158" cy="89"/>
              </a:xfrm>
              <a:custGeom>
                <a:avLst/>
                <a:gdLst/>
                <a:ahLst/>
                <a:cxnLst>
                  <a:cxn ang="0">
                    <a:pos x="7" y="0"/>
                  </a:cxn>
                  <a:cxn ang="0">
                    <a:pos x="0" y="10"/>
                  </a:cxn>
                  <a:cxn ang="0">
                    <a:pos x="158" y="89"/>
                  </a:cxn>
                  <a:cxn ang="0">
                    <a:pos x="7" y="0"/>
                  </a:cxn>
                </a:cxnLst>
                <a:rect l="0" t="0" r="r" b="b"/>
                <a:pathLst>
                  <a:path w="158" h="89">
                    <a:moveTo>
                      <a:pt x="7" y="0"/>
                    </a:moveTo>
                    <a:lnTo>
                      <a:pt x="0" y="10"/>
                    </a:lnTo>
                    <a:lnTo>
                      <a:pt x="158" y="89"/>
                    </a:lnTo>
                    <a:lnTo>
                      <a:pt x="7"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88" name="Freeform 362">
                <a:extLst>
                  <a:ext uri="{FF2B5EF4-FFF2-40B4-BE49-F238E27FC236}">
                    <a16:creationId xmlns:a16="http://schemas.microsoft.com/office/drawing/2014/main" id="{6157C6CA-8548-414D-A99D-B9808C7F4A25}"/>
                  </a:ext>
                </a:extLst>
              </p:cNvPr>
              <p:cNvSpPr>
                <a:spLocks/>
              </p:cNvSpPr>
              <p:nvPr/>
            </p:nvSpPr>
            <p:spPr bwMode="auto">
              <a:xfrm>
                <a:off x="1380" y="1543"/>
                <a:ext cx="158" cy="90"/>
              </a:xfrm>
              <a:custGeom>
                <a:avLst/>
                <a:gdLst/>
                <a:ahLst/>
                <a:cxnLst>
                  <a:cxn ang="0">
                    <a:pos x="0" y="0"/>
                  </a:cxn>
                  <a:cxn ang="0">
                    <a:pos x="158" y="79"/>
                  </a:cxn>
                  <a:cxn ang="0">
                    <a:pos x="154" y="90"/>
                  </a:cxn>
                  <a:cxn ang="0">
                    <a:pos x="0" y="0"/>
                  </a:cxn>
                </a:cxnLst>
                <a:rect l="0" t="0" r="r" b="b"/>
                <a:pathLst>
                  <a:path w="158" h="90">
                    <a:moveTo>
                      <a:pt x="0" y="0"/>
                    </a:moveTo>
                    <a:lnTo>
                      <a:pt x="158" y="79"/>
                    </a:lnTo>
                    <a:lnTo>
                      <a:pt x="154" y="90"/>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89" name="Freeform 363">
                <a:extLst>
                  <a:ext uri="{FF2B5EF4-FFF2-40B4-BE49-F238E27FC236}">
                    <a16:creationId xmlns:a16="http://schemas.microsoft.com/office/drawing/2014/main" id="{A539BCB7-F4AE-4CCD-A3F2-F391F8210746}"/>
                  </a:ext>
                </a:extLst>
              </p:cNvPr>
              <p:cNvSpPr>
                <a:spLocks/>
              </p:cNvSpPr>
              <p:nvPr/>
            </p:nvSpPr>
            <p:spPr bwMode="auto">
              <a:xfrm>
                <a:off x="1380" y="1533"/>
                <a:ext cx="158" cy="100"/>
              </a:xfrm>
              <a:custGeom>
                <a:avLst/>
                <a:gdLst/>
                <a:ahLst/>
                <a:cxnLst>
                  <a:cxn ang="0">
                    <a:pos x="7" y="0"/>
                  </a:cxn>
                  <a:cxn ang="0">
                    <a:pos x="0" y="10"/>
                  </a:cxn>
                  <a:cxn ang="0">
                    <a:pos x="154" y="100"/>
                  </a:cxn>
                  <a:cxn ang="0">
                    <a:pos x="158" y="89"/>
                  </a:cxn>
                  <a:cxn ang="0">
                    <a:pos x="7" y="0"/>
                  </a:cxn>
                </a:cxnLst>
                <a:rect l="0" t="0" r="r" b="b"/>
                <a:pathLst>
                  <a:path w="158" h="100">
                    <a:moveTo>
                      <a:pt x="7" y="0"/>
                    </a:moveTo>
                    <a:lnTo>
                      <a:pt x="0" y="10"/>
                    </a:lnTo>
                    <a:lnTo>
                      <a:pt x="154" y="100"/>
                    </a:lnTo>
                    <a:lnTo>
                      <a:pt x="158" y="89"/>
                    </a:lnTo>
                    <a:lnTo>
                      <a:pt x="7"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90" name="Freeform 364">
                <a:extLst>
                  <a:ext uri="{FF2B5EF4-FFF2-40B4-BE49-F238E27FC236}">
                    <a16:creationId xmlns:a16="http://schemas.microsoft.com/office/drawing/2014/main" id="{C6EACE30-3FBE-43D6-847F-6347B3BBACD1}"/>
                  </a:ext>
                </a:extLst>
              </p:cNvPr>
              <p:cNvSpPr>
                <a:spLocks/>
              </p:cNvSpPr>
              <p:nvPr/>
            </p:nvSpPr>
            <p:spPr bwMode="auto">
              <a:xfrm>
                <a:off x="1534" y="1622"/>
                <a:ext cx="90" cy="20"/>
              </a:xfrm>
              <a:custGeom>
                <a:avLst/>
                <a:gdLst/>
                <a:ahLst/>
                <a:cxnLst>
                  <a:cxn ang="0">
                    <a:pos x="4" y="0"/>
                  </a:cxn>
                  <a:cxn ang="0">
                    <a:pos x="0" y="11"/>
                  </a:cxn>
                  <a:cxn ang="0">
                    <a:pos x="90" y="20"/>
                  </a:cxn>
                  <a:cxn ang="0">
                    <a:pos x="4" y="0"/>
                  </a:cxn>
                </a:cxnLst>
                <a:rect l="0" t="0" r="r" b="b"/>
                <a:pathLst>
                  <a:path w="90" h="20">
                    <a:moveTo>
                      <a:pt x="4" y="0"/>
                    </a:moveTo>
                    <a:lnTo>
                      <a:pt x="0" y="11"/>
                    </a:lnTo>
                    <a:lnTo>
                      <a:pt x="90" y="20"/>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91" name="Freeform 365">
                <a:extLst>
                  <a:ext uri="{FF2B5EF4-FFF2-40B4-BE49-F238E27FC236}">
                    <a16:creationId xmlns:a16="http://schemas.microsoft.com/office/drawing/2014/main" id="{F51CAC14-E17F-439E-B57B-0FF70EE4AAEC}"/>
                  </a:ext>
                </a:extLst>
              </p:cNvPr>
              <p:cNvSpPr>
                <a:spLocks/>
              </p:cNvSpPr>
              <p:nvPr/>
            </p:nvSpPr>
            <p:spPr bwMode="auto">
              <a:xfrm>
                <a:off x="1534" y="1633"/>
                <a:ext cx="90" cy="20"/>
              </a:xfrm>
              <a:custGeom>
                <a:avLst/>
                <a:gdLst/>
                <a:ahLst/>
                <a:cxnLst>
                  <a:cxn ang="0">
                    <a:pos x="0" y="0"/>
                  </a:cxn>
                  <a:cxn ang="0">
                    <a:pos x="90" y="9"/>
                  </a:cxn>
                  <a:cxn ang="0">
                    <a:pos x="87" y="20"/>
                  </a:cxn>
                  <a:cxn ang="0">
                    <a:pos x="0" y="0"/>
                  </a:cxn>
                </a:cxnLst>
                <a:rect l="0" t="0" r="r" b="b"/>
                <a:pathLst>
                  <a:path w="90" h="20">
                    <a:moveTo>
                      <a:pt x="0" y="0"/>
                    </a:moveTo>
                    <a:lnTo>
                      <a:pt x="90" y="9"/>
                    </a:lnTo>
                    <a:lnTo>
                      <a:pt x="87" y="20"/>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92" name="Freeform 366">
                <a:extLst>
                  <a:ext uri="{FF2B5EF4-FFF2-40B4-BE49-F238E27FC236}">
                    <a16:creationId xmlns:a16="http://schemas.microsoft.com/office/drawing/2014/main" id="{D9B17BE3-09D6-49C4-B2F4-3B5157E46044}"/>
                  </a:ext>
                </a:extLst>
              </p:cNvPr>
              <p:cNvSpPr>
                <a:spLocks/>
              </p:cNvSpPr>
              <p:nvPr/>
            </p:nvSpPr>
            <p:spPr bwMode="auto">
              <a:xfrm>
                <a:off x="1534" y="1622"/>
                <a:ext cx="90" cy="31"/>
              </a:xfrm>
              <a:custGeom>
                <a:avLst/>
                <a:gdLst/>
                <a:ahLst/>
                <a:cxnLst>
                  <a:cxn ang="0">
                    <a:pos x="4" y="0"/>
                  </a:cxn>
                  <a:cxn ang="0">
                    <a:pos x="0" y="11"/>
                  </a:cxn>
                  <a:cxn ang="0">
                    <a:pos x="87" y="31"/>
                  </a:cxn>
                  <a:cxn ang="0">
                    <a:pos x="90" y="20"/>
                  </a:cxn>
                  <a:cxn ang="0">
                    <a:pos x="4" y="0"/>
                  </a:cxn>
                </a:cxnLst>
                <a:rect l="0" t="0" r="r" b="b"/>
                <a:pathLst>
                  <a:path w="90" h="31">
                    <a:moveTo>
                      <a:pt x="4" y="0"/>
                    </a:moveTo>
                    <a:lnTo>
                      <a:pt x="0" y="11"/>
                    </a:lnTo>
                    <a:lnTo>
                      <a:pt x="87" y="31"/>
                    </a:lnTo>
                    <a:lnTo>
                      <a:pt x="90" y="20"/>
                    </a:lnTo>
                    <a:lnTo>
                      <a:pt x="4"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93" name="Freeform 367">
                <a:extLst>
                  <a:ext uri="{FF2B5EF4-FFF2-40B4-BE49-F238E27FC236}">
                    <a16:creationId xmlns:a16="http://schemas.microsoft.com/office/drawing/2014/main" id="{6BF74A56-BDB1-4910-8C5F-02C01408E7D1}"/>
                  </a:ext>
                </a:extLst>
              </p:cNvPr>
              <p:cNvSpPr>
                <a:spLocks/>
              </p:cNvSpPr>
              <p:nvPr/>
            </p:nvSpPr>
            <p:spPr bwMode="auto">
              <a:xfrm>
                <a:off x="1361" y="1864"/>
                <a:ext cx="35" cy="74"/>
              </a:xfrm>
              <a:custGeom>
                <a:avLst/>
                <a:gdLst/>
                <a:ahLst/>
                <a:cxnLst>
                  <a:cxn ang="0">
                    <a:pos x="12" y="0"/>
                  </a:cxn>
                  <a:cxn ang="0">
                    <a:pos x="0" y="4"/>
                  </a:cxn>
                  <a:cxn ang="0">
                    <a:pos x="35" y="74"/>
                  </a:cxn>
                  <a:cxn ang="0">
                    <a:pos x="12" y="0"/>
                  </a:cxn>
                </a:cxnLst>
                <a:rect l="0" t="0" r="r" b="b"/>
                <a:pathLst>
                  <a:path w="35" h="74">
                    <a:moveTo>
                      <a:pt x="12" y="0"/>
                    </a:moveTo>
                    <a:lnTo>
                      <a:pt x="0" y="4"/>
                    </a:lnTo>
                    <a:lnTo>
                      <a:pt x="35" y="74"/>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94" name="Freeform 368">
                <a:extLst>
                  <a:ext uri="{FF2B5EF4-FFF2-40B4-BE49-F238E27FC236}">
                    <a16:creationId xmlns:a16="http://schemas.microsoft.com/office/drawing/2014/main" id="{F0AB7F1D-E7DF-4201-AD52-74B6EC687E2C}"/>
                  </a:ext>
                </a:extLst>
              </p:cNvPr>
              <p:cNvSpPr>
                <a:spLocks/>
              </p:cNvSpPr>
              <p:nvPr/>
            </p:nvSpPr>
            <p:spPr bwMode="auto">
              <a:xfrm>
                <a:off x="1361" y="1868"/>
                <a:ext cx="35" cy="73"/>
              </a:xfrm>
              <a:custGeom>
                <a:avLst/>
                <a:gdLst/>
                <a:ahLst/>
                <a:cxnLst>
                  <a:cxn ang="0">
                    <a:pos x="0" y="0"/>
                  </a:cxn>
                  <a:cxn ang="0">
                    <a:pos x="35" y="70"/>
                  </a:cxn>
                  <a:cxn ang="0">
                    <a:pos x="23" y="73"/>
                  </a:cxn>
                  <a:cxn ang="0">
                    <a:pos x="0" y="0"/>
                  </a:cxn>
                </a:cxnLst>
                <a:rect l="0" t="0" r="r" b="b"/>
                <a:pathLst>
                  <a:path w="35" h="73">
                    <a:moveTo>
                      <a:pt x="0" y="0"/>
                    </a:moveTo>
                    <a:lnTo>
                      <a:pt x="35" y="70"/>
                    </a:lnTo>
                    <a:lnTo>
                      <a:pt x="23" y="73"/>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95" name="Freeform 369">
                <a:extLst>
                  <a:ext uri="{FF2B5EF4-FFF2-40B4-BE49-F238E27FC236}">
                    <a16:creationId xmlns:a16="http://schemas.microsoft.com/office/drawing/2014/main" id="{481272A7-1939-4353-894B-141100EDFA68}"/>
                  </a:ext>
                </a:extLst>
              </p:cNvPr>
              <p:cNvSpPr>
                <a:spLocks/>
              </p:cNvSpPr>
              <p:nvPr/>
            </p:nvSpPr>
            <p:spPr bwMode="auto">
              <a:xfrm>
                <a:off x="1361" y="1864"/>
                <a:ext cx="35" cy="77"/>
              </a:xfrm>
              <a:custGeom>
                <a:avLst/>
                <a:gdLst/>
                <a:ahLst/>
                <a:cxnLst>
                  <a:cxn ang="0">
                    <a:pos x="12" y="0"/>
                  </a:cxn>
                  <a:cxn ang="0">
                    <a:pos x="0" y="4"/>
                  </a:cxn>
                  <a:cxn ang="0">
                    <a:pos x="23" y="77"/>
                  </a:cxn>
                  <a:cxn ang="0">
                    <a:pos x="35" y="74"/>
                  </a:cxn>
                  <a:cxn ang="0">
                    <a:pos x="12" y="0"/>
                  </a:cxn>
                </a:cxnLst>
                <a:rect l="0" t="0" r="r" b="b"/>
                <a:pathLst>
                  <a:path w="35" h="77">
                    <a:moveTo>
                      <a:pt x="12" y="0"/>
                    </a:moveTo>
                    <a:lnTo>
                      <a:pt x="0" y="4"/>
                    </a:lnTo>
                    <a:lnTo>
                      <a:pt x="23" y="77"/>
                    </a:lnTo>
                    <a:lnTo>
                      <a:pt x="35" y="74"/>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96" name="Freeform 370">
                <a:extLst>
                  <a:ext uri="{FF2B5EF4-FFF2-40B4-BE49-F238E27FC236}">
                    <a16:creationId xmlns:a16="http://schemas.microsoft.com/office/drawing/2014/main" id="{76D84920-AC51-4513-A9D7-0951B9BD01A7}"/>
                  </a:ext>
                </a:extLst>
              </p:cNvPr>
              <p:cNvSpPr>
                <a:spLocks/>
              </p:cNvSpPr>
              <p:nvPr/>
            </p:nvSpPr>
            <p:spPr bwMode="auto">
              <a:xfrm>
                <a:off x="1384" y="1938"/>
                <a:ext cx="21" cy="28"/>
              </a:xfrm>
              <a:custGeom>
                <a:avLst/>
                <a:gdLst/>
                <a:ahLst/>
                <a:cxnLst>
                  <a:cxn ang="0">
                    <a:pos x="12" y="0"/>
                  </a:cxn>
                  <a:cxn ang="0">
                    <a:pos x="0" y="3"/>
                  </a:cxn>
                  <a:cxn ang="0">
                    <a:pos x="21" y="28"/>
                  </a:cxn>
                  <a:cxn ang="0">
                    <a:pos x="12" y="0"/>
                  </a:cxn>
                </a:cxnLst>
                <a:rect l="0" t="0" r="r" b="b"/>
                <a:pathLst>
                  <a:path w="21" h="28">
                    <a:moveTo>
                      <a:pt x="12" y="0"/>
                    </a:moveTo>
                    <a:lnTo>
                      <a:pt x="0" y="3"/>
                    </a:lnTo>
                    <a:lnTo>
                      <a:pt x="21" y="28"/>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97" name="Freeform 371">
                <a:extLst>
                  <a:ext uri="{FF2B5EF4-FFF2-40B4-BE49-F238E27FC236}">
                    <a16:creationId xmlns:a16="http://schemas.microsoft.com/office/drawing/2014/main" id="{59B2A04C-E6A4-4262-B70E-39FA16119D83}"/>
                  </a:ext>
                </a:extLst>
              </p:cNvPr>
              <p:cNvSpPr>
                <a:spLocks/>
              </p:cNvSpPr>
              <p:nvPr/>
            </p:nvSpPr>
            <p:spPr bwMode="auto">
              <a:xfrm>
                <a:off x="1384" y="1941"/>
                <a:ext cx="21" cy="28"/>
              </a:xfrm>
              <a:custGeom>
                <a:avLst/>
                <a:gdLst/>
                <a:ahLst/>
                <a:cxnLst>
                  <a:cxn ang="0">
                    <a:pos x="0" y="0"/>
                  </a:cxn>
                  <a:cxn ang="0">
                    <a:pos x="21" y="25"/>
                  </a:cxn>
                  <a:cxn ang="0">
                    <a:pos x="8" y="28"/>
                  </a:cxn>
                  <a:cxn ang="0">
                    <a:pos x="0" y="0"/>
                  </a:cxn>
                </a:cxnLst>
                <a:rect l="0" t="0" r="r" b="b"/>
                <a:pathLst>
                  <a:path w="21" h="28">
                    <a:moveTo>
                      <a:pt x="0" y="0"/>
                    </a:moveTo>
                    <a:lnTo>
                      <a:pt x="21" y="25"/>
                    </a:lnTo>
                    <a:lnTo>
                      <a:pt x="8" y="28"/>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98" name="Freeform 372">
                <a:extLst>
                  <a:ext uri="{FF2B5EF4-FFF2-40B4-BE49-F238E27FC236}">
                    <a16:creationId xmlns:a16="http://schemas.microsoft.com/office/drawing/2014/main" id="{0BB7E826-BB2B-49F5-95C6-289B60F450AB}"/>
                  </a:ext>
                </a:extLst>
              </p:cNvPr>
              <p:cNvSpPr>
                <a:spLocks/>
              </p:cNvSpPr>
              <p:nvPr/>
            </p:nvSpPr>
            <p:spPr bwMode="auto">
              <a:xfrm>
                <a:off x="1384" y="1938"/>
                <a:ext cx="21" cy="31"/>
              </a:xfrm>
              <a:custGeom>
                <a:avLst/>
                <a:gdLst/>
                <a:ahLst/>
                <a:cxnLst>
                  <a:cxn ang="0">
                    <a:pos x="12" y="0"/>
                  </a:cxn>
                  <a:cxn ang="0">
                    <a:pos x="0" y="3"/>
                  </a:cxn>
                  <a:cxn ang="0">
                    <a:pos x="8" y="31"/>
                  </a:cxn>
                  <a:cxn ang="0">
                    <a:pos x="21" y="28"/>
                  </a:cxn>
                  <a:cxn ang="0">
                    <a:pos x="12" y="0"/>
                  </a:cxn>
                </a:cxnLst>
                <a:rect l="0" t="0" r="r" b="b"/>
                <a:pathLst>
                  <a:path w="21" h="31">
                    <a:moveTo>
                      <a:pt x="12" y="0"/>
                    </a:moveTo>
                    <a:lnTo>
                      <a:pt x="0" y="3"/>
                    </a:lnTo>
                    <a:lnTo>
                      <a:pt x="8" y="31"/>
                    </a:lnTo>
                    <a:lnTo>
                      <a:pt x="21" y="28"/>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299" name="Freeform 373">
                <a:extLst>
                  <a:ext uri="{FF2B5EF4-FFF2-40B4-BE49-F238E27FC236}">
                    <a16:creationId xmlns:a16="http://schemas.microsoft.com/office/drawing/2014/main" id="{B60C687E-1010-45C3-8B7D-5A317F0E54E4}"/>
                  </a:ext>
                </a:extLst>
              </p:cNvPr>
              <p:cNvSpPr>
                <a:spLocks/>
              </p:cNvSpPr>
              <p:nvPr/>
            </p:nvSpPr>
            <p:spPr bwMode="auto">
              <a:xfrm>
                <a:off x="1392" y="1966"/>
                <a:ext cx="36" cy="85"/>
              </a:xfrm>
              <a:custGeom>
                <a:avLst/>
                <a:gdLst/>
                <a:ahLst/>
                <a:cxnLst>
                  <a:cxn ang="0">
                    <a:pos x="13" y="0"/>
                  </a:cxn>
                  <a:cxn ang="0">
                    <a:pos x="0" y="3"/>
                  </a:cxn>
                  <a:cxn ang="0">
                    <a:pos x="36" y="85"/>
                  </a:cxn>
                  <a:cxn ang="0">
                    <a:pos x="13" y="0"/>
                  </a:cxn>
                </a:cxnLst>
                <a:rect l="0" t="0" r="r" b="b"/>
                <a:pathLst>
                  <a:path w="36" h="85">
                    <a:moveTo>
                      <a:pt x="13" y="0"/>
                    </a:moveTo>
                    <a:lnTo>
                      <a:pt x="0" y="3"/>
                    </a:lnTo>
                    <a:lnTo>
                      <a:pt x="36" y="85"/>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00" name="Freeform 374">
                <a:extLst>
                  <a:ext uri="{FF2B5EF4-FFF2-40B4-BE49-F238E27FC236}">
                    <a16:creationId xmlns:a16="http://schemas.microsoft.com/office/drawing/2014/main" id="{C10BD5C7-940D-4598-9FD0-DBA108918FCE}"/>
                  </a:ext>
                </a:extLst>
              </p:cNvPr>
              <p:cNvSpPr>
                <a:spLocks/>
              </p:cNvSpPr>
              <p:nvPr/>
            </p:nvSpPr>
            <p:spPr bwMode="auto">
              <a:xfrm>
                <a:off x="1392" y="1969"/>
                <a:ext cx="36" cy="87"/>
              </a:xfrm>
              <a:custGeom>
                <a:avLst/>
                <a:gdLst/>
                <a:ahLst/>
                <a:cxnLst>
                  <a:cxn ang="0">
                    <a:pos x="0" y="0"/>
                  </a:cxn>
                  <a:cxn ang="0">
                    <a:pos x="36" y="82"/>
                  </a:cxn>
                  <a:cxn ang="0">
                    <a:pos x="25" y="87"/>
                  </a:cxn>
                  <a:cxn ang="0">
                    <a:pos x="0" y="0"/>
                  </a:cxn>
                </a:cxnLst>
                <a:rect l="0" t="0" r="r" b="b"/>
                <a:pathLst>
                  <a:path w="36" h="87">
                    <a:moveTo>
                      <a:pt x="0" y="0"/>
                    </a:moveTo>
                    <a:lnTo>
                      <a:pt x="36" y="82"/>
                    </a:lnTo>
                    <a:lnTo>
                      <a:pt x="25" y="87"/>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01" name="Freeform 375">
                <a:extLst>
                  <a:ext uri="{FF2B5EF4-FFF2-40B4-BE49-F238E27FC236}">
                    <a16:creationId xmlns:a16="http://schemas.microsoft.com/office/drawing/2014/main" id="{DD98D0C2-9B00-4F54-8A96-9B7CE894AFFD}"/>
                  </a:ext>
                </a:extLst>
              </p:cNvPr>
              <p:cNvSpPr>
                <a:spLocks/>
              </p:cNvSpPr>
              <p:nvPr/>
            </p:nvSpPr>
            <p:spPr bwMode="auto">
              <a:xfrm>
                <a:off x="1392" y="1966"/>
                <a:ext cx="36" cy="90"/>
              </a:xfrm>
              <a:custGeom>
                <a:avLst/>
                <a:gdLst/>
                <a:ahLst/>
                <a:cxnLst>
                  <a:cxn ang="0">
                    <a:pos x="13" y="0"/>
                  </a:cxn>
                  <a:cxn ang="0">
                    <a:pos x="0" y="3"/>
                  </a:cxn>
                  <a:cxn ang="0">
                    <a:pos x="25" y="90"/>
                  </a:cxn>
                  <a:cxn ang="0">
                    <a:pos x="36" y="85"/>
                  </a:cxn>
                  <a:cxn ang="0">
                    <a:pos x="13" y="0"/>
                  </a:cxn>
                </a:cxnLst>
                <a:rect l="0" t="0" r="r" b="b"/>
                <a:pathLst>
                  <a:path w="36" h="90">
                    <a:moveTo>
                      <a:pt x="13" y="0"/>
                    </a:moveTo>
                    <a:lnTo>
                      <a:pt x="0" y="3"/>
                    </a:lnTo>
                    <a:lnTo>
                      <a:pt x="25" y="90"/>
                    </a:lnTo>
                    <a:lnTo>
                      <a:pt x="36" y="85"/>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02" name="Freeform 376">
                <a:extLst>
                  <a:ext uri="{FF2B5EF4-FFF2-40B4-BE49-F238E27FC236}">
                    <a16:creationId xmlns:a16="http://schemas.microsoft.com/office/drawing/2014/main" id="{5781B5ED-AF0C-4018-A3FA-8285F8203835}"/>
                  </a:ext>
                </a:extLst>
              </p:cNvPr>
              <p:cNvSpPr>
                <a:spLocks/>
              </p:cNvSpPr>
              <p:nvPr/>
            </p:nvSpPr>
            <p:spPr bwMode="auto">
              <a:xfrm>
                <a:off x="1417" y="2051"/>
                <a:ext cx="37" cy="41"/>
              </a:xfrm>
              <a:custGeom>
                <a:avLst/>
                <a:gdLst/>
                <a:ahLst/>
                <a:cxnLst>
                  <a:cxn ang="0">
                    <a:pos x="11" y="0"/>
                  </a:cxn>
                  <a:cxn ang="0">
                    <a:pos x="0" y="5"/>
                  </a:cxn>
                  <a:cxn ang="0">
                    <a:pos x="37" y="41"/>
                  </a:cxn>
                  <a:cxn ang="0">
                    <a:pos x="11" y="0"/>
                  </a:cxn>
                </a:cxnLst>
                <a:rect l="0" t="0" r="r" b="b"/>
                <a:pathLst>
                  <a:path w="37" h="41">
                    <a:moveTo>
                      <a:pt x="11" y="0"/>
                    </a:moveTo>
                    <a:lnTo>
                      <a:pt x="0" y="5"/>
                    </a:lnTo>
                    <a:lnTo>
                      <a:pt x="37" y="41"/>
                    </a:lnTo>
                    <a:lnTo>
                      <a:pt x="1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03" name="Freeform 377">
                <a:extLst>
                  <a:ext uri="{FF2B5EF4-FFF2-40B4-BE49-F238E27FC236}">
                    <a16:creationId xmlns:a16="http://schemas.microsoft.com/office/drawing/2014/main" id="{5BDBD86D-B8D7-48D0-ACED-CC81E520C6D0}"/>
                  </a:ext>
                </a:extLst>
              </p:cNvPr>
              <p:cNvSpPr>
                <a:spLocks/>
              </p:cNvSpPr>
              <p:nvPr/>
            </p:nvSpPr>
            <p:spPr bwMode="auto">
              <a:xfrm>
                <a:off x="1417" y="2056"/>
                <a:ext cx="37" cy="41"/>
              </a:xfrm>
              <a:custGeom>
                <a:avLst/>
                <a:gdLst/>
                <a:ahLst/>
                <a:cxnLst>
                  <a:cxn ang="0">
                    <a:pos x="0" y="0"/>
                  </a:cxn>
                  <a:cxn ang="0">
                    <a:pos x="37" y="36"/>
                  </a:cxn>
                  <a:cxn ang="0">
                    <a:pos x="25" y="41"/>
                  </a:cxn>
                  <a:cxn ang="0">
                    <a:pos x="0" y="0"/>
                  </a:cxn>
                </a:cxnLst>
                <a:rect l="0" t="0" r="r" b="b"/>
                <a:pathLst>
                  <a:path w="37" h="41">
                    <a:moveTo>
                      <a:pt x="0" y="0"/>
                    </a:moveTo>
                    <a:lnTo>
                      <a:pt x="37" y="36"/>
                    </a:lnTo>
                    <a:lnTo>
                      <a:pt x="25" y="41"/>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04" name="Freeform 378">
                <a:extLst>
                  <a:ext uri="{FF2B5EF4-FFF2-40B4-BE49-F238E27FC236}">
                    <a16:creationId xmlns:a16="http://schemas.microsoft.com/office/drawing/2014/main" id="{F4F265F7-BDD0-4518-85F3-1CEAF3B5DF70}"/>
                  </a:ext>
                </a:extLst>
              </p:cNvPr>
              <p:cNvSpPr>
                <a:spLocks/>
              </p:cNvSpPr>
              <p:nvPr/>
            </p:nvSpPr>
            <p:spPr bwMode="auto">
              <a:xfrm>
                <a:off x="1417" y="2051"/>
                <a:ext cx="37" cy="46"/>
              </a:xfrm>
              <a:custGeom>
                <a:avLst/>
                <a:gdLst/>
                <a:ahLst/>
                <a:cxnLst>
                  <a:cxn ang="0">
                    <a:pos x="11" y="0"/>
                  </a:cxn>
                  <a:cxn ang="0">
                    <a:pos x="0" y="5"/>
                  </a:cxn>
                  <a:cxn ang="0">
                    <a:pos x="25" y="46"/>
                  </a:cxn>
                  <a:cxn ang="0">
                    <a:pos x="37" y="41"/>
                  </a:cxn>
                  <a:cxn ang="0">
                    <a:pos x="11" y="0"/>
                  </a:cxn>
                </a:cxnLst>
                <a:rect l="0" t="0" r="r" b="b"/>
                <a:pathLst>
                  <a:path w="37" h="46">
                    <a:moveTo>
                      <a:pt x="11" y="0"/>
                    </a:moveTo>
                    <a:lnTo>
                      <a:pt x="0" y="5"/>
                    </a:lnTo>
                    <a:lnTo>
                      <a:pt x="25" y="46"/>
                    </a:lnTo>
                    <a:lnTo>
                      <a:pt x="37" y="41"/>
                    </a:lnTo>
                    <a:lnTo>
                      <a:pt x="1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05" name="Freeform 379">
                <a:extLst>
                  <a:ext uri="{FF2B5EF4-FFF2-40B4-BE49-F238E27FC236}">
                    <a16:creationId xmlns:a16="http://schemas.microsoft.com/office/drawing/2014/main" id="{85DEF03D-D6D7-437C-891D-A5ED2497C2E7}"/>
                  </a:ext>
                </a:extLst>
              </p:cNvPr>
              <p:cNvSpPr>
                <a:spLocks/>
              </p:cNvSpPr>
              <p:nvPr/>
            </p:nvSpPr>
            <p:spPr bwMode="auto">
              <a:xfrm>
                <a:off x="1442" y="2092"/>
                <a:ext cx="33" cy="55"/>
              </a:xfrm>
              <a:custGeom>
                <a:avLst/>
                <a:gdLst/>
                <a:ahLst/>
                <a:cxnLst>
                  <a:cxn ang="0">
                    <a:pos x="12" y="0"/>
                  </a:cxn>
                  <a:cxn ang="0">
                    <a:pos x="0" y="5"/>
                  </a:cxn>
                  <a:cxn ang="0">
                    <a:pos x="33" y="55"/>
                  </a:cxn>
                  <a:cxn ang="0">
                    <a:pos x="12" y="0"/>
                  </a:cxn>
                </a:cxnLst>
                <a:rect l="0" t="0" r="r" b="b"/>
                <a:pathLst>
                  <a:path w="33" h="55">
                    <a:moveTo>
                      <a:pt x="12" y="0"/>
                    </a:moveTo>
                    <a:lnTo>
                      <a:pt x="0" y="5"/>
                    </a:lnTo>
                    <a:lnTo>
                      <a:pt x="33" y="55"/>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06" name="Freeform 380">
                <a:extLst>
                  <a:ext uri="{FF2B5EF4-FFF2-40B4-BE49-F238E27FC236}">
                    <a16:creationId xmlns:a16="http://schemas.microsoft.com/office/drawing/2014/main" id="{91E794DE-3AA1-4E58-869E-90F405D4FF80}"/>
                  </a:ext>
                </a:extLst>
              </p:cNvPr>
              <p:cNvSpPr>
                <a:spLocks/>
              </p:cNvSpPr>
              <p:nvPr/>
            </p:nvSpPr>
            <p:spPr bwMode="auto">
              <a:xfrm>
                <a:off x="1442" y="2097"/>
                <a:ext cx="33" cy="53"/>
              </a:xfrm>
              <a:custGeom>
                <a:avLst/>
                <a:gdLst/>
                <a:ahLst/>
                <a:cxnLst>
                  <a:cxn ang="0">
                    <a:pos x="0" y="0"/>
                  </a:cxn>
                  <a:cxn ang="0">
                    <a:pos x="33" y="50"/>
                  </a:cxn>
                  <a:cxn ang="0">
                    <a:pos x="21" y="53"/>
                  </a:cxn>
                  <a:cxn ang="0">
                    <a:pos x="0" y="0"/>
                  </a:cxn>
                </a:cxnLst>
                <a:rect l="0" t="0" r="r" b="b"/>
                <a:pathLst>
                  <a:path w="33" h="53">
                    <a:moveTo>
                      <a:pt x="0" y="0"/>
                    </a:moveTo>
                    <a:lnTo>
                      <a:pt x="33" y="50"/>
                    </a:lnTo>
                    <a:lnTo>
                      <a:pt x="21" y="53"/>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07" name="Freeform 381">
                <a:extLst>
                  <a:ext uri="{FF2B5EF4-FFF2-40B4-BE49-F238E27FC236}">
                    <a16:creationId xmlns:a16="http://schemas.microsoft.com/office/drawing/2014/main" id="{4230CD78-E0B5-40B9-910C-4A4ADAAE9C23}"/>
                  </a:ext>
                </a:extLst>
              </p:cNvPr>
              <p:cNvSpPr>
                <a:spLocks/>
              </p:cNvSpPr>
              <p:nvPr/>
            </p:nvSpPr>
            <p:spPr bwMode="auto">
              <a:xfrm>
                <a:off x="1442" y="2092"/>
                <a:ext cx="33" cy="58"/>
              </a:xfrm>
              <a:custGeom>
                <a:avLst/>
                <a:gdLst/>
                <a:ahLst/>
                <a:cxnLst>
                  <a:cxn ang="0">
                    <a:pos x="12" y="0"/>
                  </a:cxn>
                  <a:cxn ang="0">
                    <a:pos x="0" y="5"/>
                  </a:cxn>
                  <a:cxn ang="0">
                    <a:pos x="21" y="58"/>
                  </a:cxn>
                  <a:cxn ang="0">
                    <a:pos x="33" y="55"/>
                  </a:cxn>
                  <a:cxn ang="0">
                    <a:pos x="12" y="0"/>
                  </a:cxn>
                </a:cxnLst>
                <a:rect l="0" t="0" r="r" b="b"/>
                <a:pathLst>
                  <a:path w="33" h="58">
                    <a:moveTo>
                      <a:pt x="12" y="0"/>
                    </a:moveTo>
                    <a:lnTo>
                      <a:pt x="0" y="5"/>
                    </a:lnTo>
                    <a:lnTo>
                      <a:pt x="21" y="58"/>
                    </a:lnTo>
                    <a:lnTo>
                      <a:pt x="33" y="55"/>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08" name="Freeform 382">
                <a:extLst>
                  <a:ext uri="{FF2B5EF4-FFF2-40B4-BE49-F238E27FC236}">
                    <a16:creationId xmlns:a16="http://schemas.microsoft.com/office/drawing/2014/main" id="{D77704E1-9625-4400-81E9-4585B0C568F0}"/>
                  </a:ext>
                </a:extLst>
              </p:cNvPr>
              <p:cNvSpPr>
                <a:spLocks/>
              </p:cNvSpPr>
              <p:nvPr/>
            </p:nvSpPr>
            <p:spPr bwMode="auto">
              <a:xfrm>
                <a:off x="1463" y="2147"/>
                <a:ext cx="14" cy="29"/>
              </a:xfrm>
              <a:custGeom>
                <a:avLst/>
                <a:gdLst/>
                <a:ahLst/>
                <a:cxnLst>
                  <a:cxn ang="0">
                    <a:pos x="12" y="0"/>
                  </a:cxn>
                  <a:cxn ang="0">
                    <a:pos x="0" y="3"/>
                  </a:cxn>
                  <a:cxn ang="0">
                    <a:pos x="14" y="29"/>
                  </a:cxn>
                  <a:cxn ang="0">
                    <a:pos x="12" y="0"/>
                  </a:cxn>
                </a:cxnLst>
                <a:rect l="0" t="0" r="r" b="b"/>
                <a:pathLst>
                  <a:path w="14" h="29">
                    <a:moveTo>
                      <a:pt x="12" y="0"/>
                    </a:moveTo>
                    <a:lnTo>
                      <a:pt x="0" y="3"/>
                    </a:lnTo>
                    <a:lnTo>
                      <a:pt x="14" y="29"/>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09" name="Freeform 383">
                <a:extLst>
                  <a:ext uri="{FF2B5EF4-FFF2-40B4-BE49-F238E27FC236}">
                    <a16:creationId xmlns:a16="http://schemas.microsoft.com/office/drawing/2014/main" id="{A8550810-02CB-4257-814B-D05B58AB7227}"/>
                  </a:ext>
                </a:extLst>
              </p:cNvPr>
              <p:cNvSpPr>
                <a:spLocks/>
              </p:cNvSpPr>
              <p:nvPr/>
            </p:nvSpPr>
            <p:spPr bwMode="auto">
              <a:xfrm>
                <a:off x="1463" y="2150"/>
                <a:ext cx="14" cy="30"/>
              </a:xfrm>
              <a:custGeom>
                <a:avLst/>
                <a:gdLst/>
                <a:ahLst/>
                <a:cxnLst>
                  <a:cxn ang="0">
                    <a:pos x="0" y="0"/>
                  </a:cxn>
                  <a:cxn ang="0">
                    <a:pos x="14" y="26"/>
                  </a:cxn>
                  <a:cxn ang="0">
                    <a:pos x="2" y="30"/>
                  </a:cxn>
                  <a:cxn ang="0">
                    <a:pos x="0" y="0"/>
                  </a:cxn>
                </a:cxnLst>
                <a:rect l="0" t="0" r="r" b="b"/>
                <a:pathLst>
                  <a:path w="14" h="30">
                    <a:moveTo>
                      <a:pt x="0" y="0"/>
                    </a:moveTo>
                    <a:lnTo>
                      <a:pt x="14" y="26"/>
                    </a:lnTo>
                    <a:lnTo>
                      <a:pt x="2" y="30"/>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10" name="Freeform 384">
                <a:extLst>
                  <a:ext uri="{FF2B5EF4-FFF2-40B4-BE49-F238E27FC236}">
                    <a16:creationId xmlns:a16="http://schemas.microsoft.com/office/drawing/2014/main" id="{26875182-1A72-40CC-AEC8-9F0BFB818C55}"/>
                  </a:ext>
                </a:extLst>
              </p:cNvPr>
              <p:cNvSpPr>
                <a:spLocks/>
              </p:cNvSpPr>
              <p:nvPr/>
            </p:nvSpPr>
            <p:spPr bwMode="auto">
              <a:xfrm>
                <a:off x="1463" y="2147"/>
                <a:ext cx="14" cy="33"/>
              </a:xfrm>
              <a:custGeom>
                <a:avLst/>
                <a:gdLst/>
                <a:ahLst/>
                <a:cxnLst>
                  <a:cxn ang="0">
                    <a:pos x="12" y="0"/>
                  </a:cxn>
                  <a:cxn ang="0">
                    <a:pos x="0" y="3"/>
                  </a:cxn>
                  <a:cxn ang="0">
                    <a:pos x="2" y="33"/>
                  </a:cxn>
                  <a:cxn ang="0">
                    <a:pos x="14" y="29"/>
                  </a:cxn>
                  <a:cxn ang="0">
                    <a:pos x="12" y="0"/>
                  </a:cxn>
                </a:cxnLst>
                <a:rect l="0" t="0" r="r" b="b"/>
                <a:pathLst>
                  <a:path w="14" h="33">
                    <a:moveTo>
                      <a:pt x="12" y="0"/>
                    </a:moveTo>
                    <a:lnTo>
                      <a:pt x="0" y="3"/>
                    </a:lnTo>
                    <a:lnTo>
                      <a:pt x="2" y="33"/>
                    </a:lnTo>
                    <a:lnTo>
                      <a:pt x="14" y="29"/>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11" name="Freeform 385">
                <a:extLst>
                  <a:ext uri="{FF2B5EF4-FFF2-40B4-BE49-F238E27FC236}">
                    <a16:creationId xmlns:a16="http://schemas.microsoft.com/office/drawing/2014/main" id="{BEA9B6B6-28DB-479F-A807-9964D983A9E0}"/>
                  </a:ext>
                </a:extLst>
              </p:cNvPr>
              <p:cNvSpPr>
                <a:spLocks/>
              </p:cNvSpPr>
              <p:nvPr/>
            </p:nvSpPr>
            <p:spPr bwMode="auto">
              <a:xfrm>
                <a:off x="1465" y="2176"/>
                <a:ext cx="23" cy="21"/>
              </a:xfrm>
              <a:custGeom>
                <a:avLst/>
                <a:gdLst/>
                <a:ahLst/>
                <a:cxnLst>
                  <a:cxn ang="0">
                    <a:pos x="12" y="0"/>
                  </a:cxn>
                  <a:cxn ang="0">
                    <a:pos x="0" y="4"/>
                  </a:cxn>
                  <a:cxn ang="0">
                    <a:pos x="23" y="21"/>
                  </a:cxn>
                  <a:cxn ang="0">
                    <a:pos x="12" y="0"/>
                  </a:cxn>
                </a:cxnLst>
                <a:rect l="0" t="0" r="r" b="b"/>
                <a:pathLst>
                  <a:path w="23" h="21">
                    <a:moveTo>
                      <a:pt x="12" y="0"/>
                    </a:moveTo>
                    <a:lnTo>
                      <a:pt x="0" y="4"/>
                    </a:lnTo>
                    <a:lnTo>
                      <a:pt x="23" y="21"/>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12" name="Freeform 386">
                <a:extLst>
                  <a:ext uri="{FF2B5EF4-FFF2-40B4-BE49-F238E27FC236}">
                    <a16:creationId xmlns:a16="http://schemas.microsoft.com/office/drawing/2014/main" id="{99A0BC2E-7CB0-44B7-8907-08EF59E377E1}"/>
                  </a:ext>
                </a:extLst>
              </p:cNvPr>
              <p:cNvSpPr>
                <a:spLocks/>
              </p:cNvSpPr>
              <p:nvPr/>
            </p:nvSpPr>
            <p:spPr bwMode="auto">
              <a:xfrm>
                <a:off x="1465" y="2180"/>
                <a:ext cx="23" cy="26"/>
              </a:xfrm>
              <a:custGeom>
                <a:avLst/>
                <a:gdLst/>
                <a:ahLst/>
                <a:cxnLst>
                  <a:cxn ang="0">
                    <a:pos x="0" y="0"/>
                  </a:cxn>
                  <a:cxn ang="0">
                    <a:pos x="23" y="17"/>
                  </a:cxn>
                  <a:cxn ang="0">
                    <a:pos x="14" y="26"/>
                  </a:cxn>
                  <a:cxn ang="0">
                    <a:pos x="0" y="0"/>
                  </a:cxn>
                </a:cxnLst>
                <a:rect l="0" t="0" r="r" b="b"/>
                <a:pathLst>
                  <a:path w="23" h="26">
                    <a:moveTo>
                      <a:pt x="0" y="0"/>
                    </a:moveTo>
                    <a:lnTo>
                      <a:pt x="23" y="17"/>
                    </a:lnTo>
                    <a:lnTo>
                      <a:pt x="14" y="26"/>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13" name="Freeform 387">
                <a:extLst>
                  <a:ext uri="{FF2B5EF4-FFF2-40B4-BE49-F238E27FC236}">
                    <a16:creationId xmlns:a16="http://schemas.microsoft.com/office/drawing/2014/main" id="{2A44937C-A3CC-494D-99B5-4339BC1744ED}"/>
                  </a:ext>
                </a:extLst>
              </p:cNvPr>
              <p:cNvSpPr>
                <a:spLocks/>
              </p:cNvSpPr>
              <p:nvPr/>
            </p:nvSpPr>
            <p:spPr bwMode="auto">
              <a:xfrm>
                <a:off x="1465" y="2176"/>
                <a:ext cx="23" cy="30"/>
              </a:xfrm>
              <a:custGeom>
                <a:avLst/>
                <a:gdLst/>
                <a:ahLst/>
                <a:cxnLst>
                  <a:cxn ang="0">
                    <a:pos x="12" y="0"/>
                  </a:cxn>
                  <a:cxn ang="0">
                    <a:pos x="0" y="4"/>
                  </a:cxn>
                  <a:cxn ang="0">
                    <a:pos x="14" y="30"/>
                  </a:cxn>
                  <a:cxn ang="0">
                    <a:pos x="23" y="21"/>
                  </a:cxn>
                  <a:cxn ang="0">
                    <a:pos x="12" y="0"/>
                  </a:cxn>
                </a:cxnLst>
                <a:rect l="0" t="0" r="r" b="b"/>
                <a:pathLst>
                  <a:path w="23" h="30">
                    <a:moveTo>
                      <a:pt x="12" y="0"/>
                    </a:moveTo>
                    <a:lnTo>
                      <a:pt x="0" y="4"/>
                    </a:lnTo>
                    <a:lnTo>
                      <a:pt x="14" y="30"/>
                    </a:lnTo>
                    <a:lnTo>
                      <a:pt x="23" y="21"/>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14" name="Freeform 388">
                <a:extLst>
                  <a:ext uri="{FF2B5EF4-FFF2-40B4-BE49-F238E27FC236}">
                    <a16:creationId xmlns:a16="http://schemas.microsoft.com/office/drawing/2014/main" id="{6B3C18C8-79AB-42B0-AEDB-C0DC2C8511F1}"/>
                  </a:ext>
                </a:extLst>
              </p:cNvPr>
              <p:cNvSpPr>
                <a:spLocks/>
              </p:cNvSpPr>
              <p:nvPr/>
            </p:nvSpPr>
            <p:spPr bwMode="auto">
              <a:xfrm>
                <a:off x="1479" y="2197"/>
                <a:ext cx="37" cy="19"/>
              </a:xfrm>
              <a:custGeom>
                <a:avLst/>
                <a:gdLst/>
                <a:ahLst/>
                <a:cxnLst>
                  <a:cxn ang="0">
                    <a:pos x="9" y="0"/>
                  </a:cxn>
                  <a:cxn ang="0">
                    <a:pos x="0" y="9"/>
                  </a:cxn>
                  <a:cxn ang="0">
                    <a:pos x="37" y="19"/>
                  </a:cxn>
                  <a:cxn ang="0">
                    <a:pos x="9" y="0"/>
                  </a:cxn>
                </a:cxnLst>
                <a:rect l="0" t="0" r="r" b="b"/>
                <a:pathLst>
                  <a:path w="37" h="19">
                    <a:moveTo>
                      <a:pt x="9" y="0"/>
                    </a:moveTo>
                    <a:lnTo>
                      <a:pt x="0" y="9"/>
                    </a:lnTo>
                    <a:lnTo>
                      <a:pt x="37" y="19"/>
                    </a:lnTo>
                    <a:lnTo>
                      <a:pt x="9"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15" name="Freeform 389">
                <a:extLst>
                  <a:ext uri="{FF2B5EF4-FFF2-40B4-BE49-F238E27FC236}">
                    <a16:creationId xmlns:a16="http://schemas.microsoft.com/office/drawing/2014/main" id="{B9AA5B95-A86A-4733-B3E6-9EA0524E8F0B}"/>
                  </a:ext>
                </a:extLst>
              </p:cNvPr>
              <p:cNvSpPr>
                <a:spLocks/>
              </p:cNvSpPr>
              <p:nvPr/>
            </p:nvSpPr>
            <p:spPr bwMode="auto">
              <a:xfrm>
                <a:off x="1479" y="2206"/>
                <a:ext cx="37" cy="20"/>
              </a:xfrm>
              <a:custGeom>
                <a:avLst/>
                <a:gdLst/>
                <a:ahLst/>
                <a:cxnLst>
                  <a:cxn ang="0">
                    <a:pos x="0" y="0"/>
                  </a:cxn>
                  <a:cxn ang="0">
                    <a:pos x="37" y="10"/>
                  </a:cxn>
                  <a:cxn ang="0">
                    <a:pos x="30" y="20"/>
                  </a:cxn>
                  <a:cxn ang="0">
                    <a:pos x="0" y="0"/>
                  </a:cxn>
                </a:cxnLst>
                <a:rect l="0" t="0" r="r" b="b"/>
                <a:pathLst>
                  <a:path w="37" h="20">
                    <a:moveTo>
                      <a:pt x="0" y="0"/>
                    </a:moveTo>
                    <a:lnTo>
                      <a:pt x="37" y="10"/>
                    </a:lnTo>
                    <a:lnTo>
                      <a:pt x="30" y="20"/>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16" name="Freeform 390">
                <a:extLst>
                  <a:ext uri="{FF2B5EF4-FFF2-40B4-BE49-F238E27FC236}">
                    <a16:creationId xmlns:a16="http://schemas.microsoft.com/office/drawing/2014/main" id="{D5FB2EAA-2403-4DB8-AA7C-CFEE8DED8BFF}"/>
                  </a:ext>
                </a:extLst>
              </p:cNvPr>
              <p:cNvSpPr>
                <a:spLocks/>
              </p:cNvSpPr>
              <p:nvPr/>
            </p:nvSpPr>
            <p:spPr bwMode="auto">
              <a:xfrm>
                <a:off x="1479" y="2197"/>
                <a:ext cx="37" cy="29"/>
              </a:xfrm>
              <a:custGeom>
                <a:avLst/>
                <a:gdLst/>
                <a:ahLst/>
                <a:cxnLst>
                  <a:cxn ang="0">
                    <a:pos x="9" y="0"/>
                  </a:cxn>
                  <a:cxn ang="0">
                    <a:pos x="0" y="9"/>
                  </a:cxn>
                  <a:cxn ang="0">
                    <a:pos x="30" y="29"/>
                  </a:cxn>
                  <a:cxn ang="0">
                    <a:pos x="37" y="19"/>
                  </a:cxn>
                  <a:cxn ang="0">
                    <a:pos x="9" y="0"/>
                  </a:cxn>
                </a:cxnLst>
                <a:rect l="0" t="0" r="r" b="b"/>
                <a:pathLst>
                  <a:path w="37" h="29">
                    <a:moveTo>
                      <a:pt x="9" y="0"/>
                    </a:moveTo>
                    <a:lnTo>
                      <a:pt x="0" y="9"/>
                    </a:lnTo>
                    <a:lnTo>
                      <a:pt x="30" y="29"/>
                    </a:lnTo>
                    <a:lnTo>
                      <a:pt x="37" y="19"/>
                    </a:lnTo>
                    <a:lnTo>
                      <a:pt x="9"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17" name="Freeform 391">
                <a:extLst>
                  <a:ext uri="{FF2B5EF4-FFF2-40B4-BE49-F238E27FC236}">
                    <a16:creationId xmlns:a16="http://schemas.microsoft.com/office/drawing/2014/main" id="{3BB9A045-578F-46DA-AAC2-C699743DFC23}"/>
                  </a:ext>
                </a:extLst>
              </p:cNvPr>
              <p:cNvSpPr>
                <a:spLocks/>
              </p:cNvSpPr>
              <p:nvPr/>
            </p:nvSpPr>
            <p:spPr bwMode="auto">
              <a:xfrm>
                <a:off x="1343" y="1555"/>
                <a:ext cx="13" cy="103"/>
              </a:xfrm>
              <a:custGeom>
                <a:avLst/>
                <a:gdLst/>
                <a:ahLst/>
                <a:cxnLst>
                  <a:cxn ang="0">
                    <a:pos x="13" y="2"/>
                  </a:cxn>
                  <a:cxn ang="0">
                    <a:pos x="0" y="0"/>
                  </a:cxn>
                  <a:cxn ang="0">
                    <a:pos x="2" y="103"/>
                  </a:cxn>
                  <a:cxn ang="0">
                    <a:pos x="13" y="2"/>
                  </a:cxn>
                </a:cxnLst>
                <a:rect l="0" t="0" r="r" b="b"/>
                <a:pathLst>
                  <a:path w="13" h="103">
                    <a:moveTo>
                      <a:pt x="13" y="2"/>
                    </a:moveTo>
                    <a:lnTo>
                      <a:pt x="0" y="0"/>
                    </a:lnTo>
                    <a:lnTo>
                      <a:pt x="2" y="103"/>
                    </a:lnTo>
                    <a:lnTo>
                      <a:pt x="13"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18" name="Freeform 392">
                <a:extLst>
                  <a:ext uri="{FF2B5EF4-FFF2-40B4-BE49-F238E27FC236}">
                    <a16:creationId xmlns:a16="http://schemas.microsoft.com/office/drawing/2014/main" id="{78E3446F-A5DB-412C-958F-2167F7CD242D}"/>
                  </a:ext>
                </a:extLst>
              </p:cNvPr>
              <p:cNvSpPr>
                <a:spLocks/>
              </p:cNvSpPr>
              <p:nvPr/>
            </p:nvSpPr>
            <p:spPr bwMode="auto">
              <a:xfrm>
                <a:off x="1333" y="1555"/>
                <a:ext cx="12" cy="103"/>
              </a:xfrm>
              <a:custGeom>
                <a:avLst/>
                <a:gdLst/>
                <a:ahLst/>
                <a:cxnLst>
                  <a:cxn ang="0">
                    <a:pos x="10" y="0"/>
                  </a:cxn>
                  <a:cxn ang="0">
                    <a:pos x="12" y="103"/>
                  </a:cxn>
                  <a:cxn ang="0">
                    <a:pos x="0" y="101"/>
                  </a:cxn>
                  <a:cxn ang="0">
                    <a:pos x="10" y="0"/>
                  </a:cxn>
                </a:cxnLst>
                <a:rect l="0" t="0" r="r" b="b"/>
                <a:pathLst>
                  <a:path w="12" h="103">
                    <a:moveTo>
                      <a:pt x="10" y="0"/>
                    </a:moveTo>
                    <a:lnTo>
                      <a:pt x="12" y="103"/>
                    </a:lnTo>
                    <a:lnTo>
                      <a:pt x="0" y="101"/>
                    </a:lnTo>
                    <a:lnTo>
                      <a:pt x="1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19" name="Freeform 393">
                <a:extLst>
                  <a:ext uri="{FF2B5EF4-FFF2-40B4-BE49-F238E27FC236}">
                    <a16:creationId xmlns:a16="http://schemas.microsoft.com/office/drawing/2014/main" id="{512DDFCD-6898-4695-BE54-A0F7E57FA68D}"/>
                  </a:ext>
                </a:extLst>
              </p:cNvPr>
              <p:cNvSpPr>
                <a:spLocks/>
              </p:cNvSpPr>
              <p:nvPr/>
            </p:nvSpPr>
            <p:spPr bwMode="auto">
              <a:xfrm>
                <a:off x="1333" y="1555"/>
                <a:ext cx="23" cy="103"/>
              </a:xfrm>
              <a:custGeom>
                <a:avLst/>
                <a:gdLst/>
                <a:ahLst/>
                <a:cxnLst>
                  <a:cxn ang="0">
                    <a:pos x="23" y="2"/>
                  </a:cxn>
                  <a:cxn ang="0">
                    <a:pos x="10" y="0"/>
                  </a:cxn>
                  <a:cxn ang="0">
                    <a:pos x="0" y="101"/>
                  </a:cxn>
                  <a:cxn ang="0">
                    <a:pos x="12" y="103"/>
                  </a:cxn>
                  <a:cxn ang="0">
                    <a:pos x="23" y="2"/>
                  </a:cxn>
                </a:cxnLst>
                <a:rect l="0" t="0" r="r" b="b"/>
                <a:pathLst>
                  <a:path w="23" h="103">
                    <a:moveTo>
                      <a:pt x="23" y="2"/>
                    </a:moveTo>
                    <a:lnTo>
                      <a:pt x="10" y="0"/>
                    </a:lnTo>
                    <a:lnTo>
                      <a:pt x="0" y="101"/>
                    </a:lnTo>
                    <a:lnTo>
                      <a:pt x="12" y="103"/>
                    </a:lnTo>
                    <a:lnTo>
                      <a:pt x="23" y="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20" name="Freeform 394">
                <a:extLst>
                  <a:ext uri="{FF2B5EF4-FFF2-40B4-BE49-F238E27FC236}">
                    <a16:creationId xmlns:a16="http://schemas.microsoft.com/office/drawing/2014/main" id="{2EA929E1-5D22-4C2C-8797-BFFF731EFD83}"/>
                  </a:ext>
                </a:extLst>
              </p:cNvPr>
              <p:cNvSpPr>
                <a:spLocks/>
              </p:cNvSpPr>
              <p:nvPr/>
            </p:nvSpPr>
            <p:spPr bwMode="auto">
              <a:xfrm>
                <a:off x="1332" y="1656"/>
                <a:ext cx="13" cy="63"/>
              </a:xfrm>
              <a:custGeom>
                <a:avLst/>
                <a:gdLst/>
                <a:ahLst/>
                <a:cxnLst>
                  <a:cxn ang="0">
                    <a:pos x="13" y="2"/>
                  </a:cxn>
                  <a:cxn ang="0">
                    <a:pos x="1" y="0"/>
                  </a:cxn>
                  <a:cxn ang="0">
                    <a:pos x="0" y="63"/>
                  </a:cxn>
                  <a:cxn ang="0">
                    <a:pos x="13" y="2"/>
                  </a:cxn>
                </a:cxnLst>
                <a:rect l="0" t="0" r="r" b="b"/>
                <a:pathLst>
                  <a:path w="13" h="63">
                    <a:moveTo>
                      <a:pt x="13" y="2"/>
                    </a:moveTo>
                    <a:lnTo>
                      <a:pt x="1" y="0"/>
                    </a:lnTo>
                    <a:lnTo>
                      <a:pt x="0" y="63"/>
                    </a:lnTo>
                    <a:lnTo>
                      <a:pt x="13"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21" name="Freeform 395">
                <a:extLst>
                  <a:ext uri="{FF2B5EF4-FFF2-40B4-BE49-F238E27FC236}">
                    <a16:creationId xmlns:a16="http://schemas.microsoft.com/office/drawing/2014/main" id="{0AF16687-34C2-45F9-81F3-9D45ABD12764}"/>
                  </a:ext>
                </a:extLst>
              </p:cNvPr>
              <p:cNvSpPr>
                <a:spLocks/>
              </p:cNvSpPr>
              <p:nvPr/>
            </p:nvSpPr>
            <p:spPr bwMode="auto">
              <a:xfrm>
                <a:off x="1320" y="1656"/>
                <a:ext cx="13" cy="63"/>
              </a:xfrm>
              <a:custGeom>
                <a:avLst/>
                <a:gdLst/>
                <a:ahLst/>
                <a:cxnLst>
                  <a:cxn ang="0">
                    <a:pos x="13" y="0"/>
                  </a:cxn>
                  <a:cxn ang="0">
                    <a:pos x="12" y="63"/>
                  </a:cxn>
                  <a:cxn ang="0">
                    <a:pos x="0" y="62"/>
                  </a:cxn>
                  <a:cxn ang="0">
                    <a:pos x="13" y="0"/>
                  </a:cxn>
                </a:cxnLst>
                <a:rect l="0" t="0" r="r" b="b"/>
                <a:pathLst>
                  <a:path w="13" h="63">
                    <a:moveTo>
                      <a:pt x="13" y="0"/>
                    </a:moveTo>
                    <a:lnTo>
                      <a:pt x="12" y="63"/>
                    </a:lnTo>
                    <a:lnTo>
                      <a:pt x="0" y="62"/>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22" name="Freeform 396">
                <a:extLst>
                  <a:ext uri="{FF2B5EF4-FFF2-40B4-BE49-F238E27FC236}">
                    <a16:creationId xmlns:a16="http://schemas.microsoft.com/office/drawing/2014/main" id="{2B5F170D-EDE5-4D2B-AF7D-8F2210DCF2D7}"/>
                  </a:ext>
                </a:extLst>
              </p:cNvPr>
              <p:cNvSpPr>
                <a:spLocks/>
              </p:cNvSpPr>
              <p:nvPr/>
            </p:nvSpPr>
            <p:spPr bwMode="auto">
              <a:xfrm>
                <a:off x="1320" y="1656"/>
                <a:ext cx="25" cy="63"/>
              </a:xfrm>
              <a:custGeom>
                <a:avLst/>
                <a:gdLst/>
                <a:ahLst/>
                <a:cxnLst>
                  <a:cxn ang="0">
                    <a:pos x="25" y="2"/>
                  </a:cxn>
                  <a:cxn ang="0">
                    <a:pos x="13" y="0"/>
                  </a:cxn>
                  <a:cxn ang="0">
                    <a:pos x="0" y="62"/>
                  </a:cxn>
                  <a:cxn ang="0">
                    <a:pos x="12" y="63"/>
                  </a:cxn>
                  <a:cxn ang="0">
                    <a:pos x="25" y="2"/>
                  </a:cxn>
                </a:cxnLst>
                <a:rect l="0" t="0" r="r" b="b"/>
                <a:pathLst>
                  <a:path w="25" h="63">
                    <a:moveTo>
                      <a:pt x="25" y="2"/>
                    </a:moveTo>
                    <a:lnTo>
                      <a:pt x="13" y="0"/>
                    </a:lnTo>
                    <a:lnTo>
                      <a:pt x="0" y="62"/>
                    </a:lnTo>
                    <a:lnTo>
                      <a:pt x="12" y="63"/>
                    </a:lnTo>
                    <a:lnTo>
                      <a:pt x="25" y="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23" name="Freeform 397">
                <a:extLst>
                  <a:ext uri="{FF2B5EF4-FFF2-40B4-BE49-F238E27FC236}">
                    <a16:creationId xmlns:a16="http://schemas.microsoft.com/office/drawing/2014/main" id="{A71EF40E-15EF-4906-B001-C78C338E60C7}"/>
                  </a:ext>
                </a:extLst>
              </p:cNvPr>
              <p:cNvSpPr>
                <a:spLocks/>
              </p:cNvSpPr>
              <p:nvPr/>
            </p:nvSpPr>
            <p:spPr bwMode="auto">
              <a:xfrm>
                <a:off x="1320" y="1718"/>
                <a:ext cx="12" cy="57"/>
              </a:xfrm>
              <a:custGeom>
                <a:avLst/>
                <a:gdLst/>
                <a:ahLst/>
                <a:cxnLst>
                  <a:cxn ang="0">
                    <a:pos x="12" y="1"/>
                  </a:cxn>
                  <a:cxn ang="0">
                    <a:pos x="0" y="0"/>
                  </a:cxn>
                  <a:cxn ang="0">
                    <a:pos x="10" y="57"/>
                  </a:cxn>
                  <a:cxn ang="0">
                    <a:pos x="12" y="1"/>
                  </a:cxn>
                </a:cxnLst>
                <a:rect l="0" t="0" r="r" b="b"/>
                <a:pathLst>
                  <a:path w="12" h="57">
                    <a:moveTo>
                      <a:pt x="12" y="1"/>
                    </a:moveTo>
                    <a:lnTo>
                      <a:pt x="0" y="0"/>
                    </a:lnTo>
                    <a:lnTo>
                      <a:pt x="10" y="57"/>
                    </a:lnTo>
                    <a:lnTo>
                      <a:pt x="12"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24" name="Freeform 398">
                <a:extLst>
                  <a:ext uri="{FF2B5EF4-FFF2-40B4-BE49-F238E27FC236}">
                    <a16:creationId xmlns:a16="http://schemas.microsoft.com/office/drawing/2014/main" id="{008B10C8-A14D-4E92-B1CD-C3341B4D4087}"/>
                  </a:ext>
                </a:extLst>
              </p:cNvPr>
              <p:cNvSpPr>
                <a:spLocks/>
              </p:cNvSpPr>
              <p:nvPr/>
            </p:nvSpPr>
            <p:spPr bwMode="auto">
              <a:xfrm>
                <a:off x="1317" y="1718"/>
                <a:ext cx="13" cy="61"/>
              </a:xfrm>
              <a:custGeom>
                <a:avLst/>
                <a:gdLst/>
                <a:ahLst/>
                <a:cxnLst>
                  <a:cxn ang="0">
                    <a:pos x="3" y="0"/>
                  </a:cxn>
                  <a:cxn ang="0">
                    <a:pos x="13" y="57"/>
                  </a:cxn>
                  <a:cxn ang="0">
                    <a:pos x="0" y="61"/>
                  </a:cxn>
                  <a:cxn ang="0">
                    <a:pos x="3" y="0"/>
                  </a:cxn>
                </a:cxnLst>
                <a:rect l="0" t="0" r="r" b="b"/>
                <a:pathLst>
                  <a:path w="13" h="61">
                    <a:moveTo>
                      <a:pt x="3" y="0"/>
                    </a:moveTo>
                    <a:lnTo>
                      <a:pt x="13" y="57"/>
                    </a:lnTo>
                    <a:lnTo>
                      <a:pt x="0" y="61"/>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25" name="Freeform 399">
                <a:extLst>
                  <a:ext uri="{FF2B5EF4-FFF2-40B4-BE49-F238E27FC236}">
                    <a16:creationId xmlns:a16="http://schemas.microsoft.com/office/drawing/2014/main" id="{6E00103D-62F6-423D-A304-08137D5C42D9}"/>
                  </a:ext>
                </a:extLst>
              </p:cNvPr>
              <p:cNvSpPr>
                <a:spLocks/>
              </p:cNvSpPr>
              <p:nvPr/>
            </p:nvSpPr>
            <p:spPr bwMode="auto">
              <a:xfrm>
                <a:off x="1317" y="1718"/>
                <a:ext cx="15" cy="61"/>
              </a:xfrm>
              <a:custGeom>
                <a:avLst/>
                <a:gdLst/>
                <a:ahLst/>
                <a:cxnLst>
                  <a:cxn ang="0">
                    <a:pos x="15" y="1"/>
                  </a:cxn>
                  <a:cxn ang="0">
                    <a:pos x="3" y="0"/>
                  </a:cxn>
                  <a:cxn ang="0">
                    <a:pos x="0" y="61"/>
                  </a:cxn>
                  <a:cxn ang="0">
                    <a:pos x="13" y="57"/>
                  </a:cxn>
                  <a:cxn ang="0">
                    <a:pos x="15" y="1"/>
                  </a:cxn>
                </a:cxnLst>
                <a:rect l="0" t="0" r="r" b="b"/>
                <a:pathLst>
                  <a:path w="15" h="61">
                    <a:moveTo>
                      <a:pt x="15" y="1"/>
                    </a:moveTo>
                    <a:lnTo>
                      <a:pt x="3" y="0"/>
                    </a:lnTo>
                    <a:lnTo>
                      <a:pt x="0" y="61"/>
                    </a:lnTo>
                    <a:lnTo>
                      <a:pt x="13" y="57"/>
                    </a:lnTo>
                    <a:lnTo>
                      <a:pt x="15" y="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26" name="Freeform 400">
                <a:extLst>
                  <a:ext uri="{FF2B5EF4-FFF2-40B4-BE49-F238E27FC236}">
                    <a16:creationId xmlns:a16="http://schemas.microsoft.com/office/drawing/2014/main" id="{667E02AA-9758-4661-8B75-314BEE063669}"/>
                  </a:ext>
                </a:extLst>
              </p:cNvPr>
              <p:cNvSpPr>
                <a:spLocks/>
              </p:cNvSpPr>
              <p:nvPr/>
            </p:nvSpPr>
            <p:spPr bwMode="auto">
              <a:xfrm>
                <a:off x="1317" y="1775"/>
                <a:ext cx="35" cy="35"/>
              </a:xfrm>
              <a:custGeom>
                <a:avLst/>
                <a:gdLst/>
                <a:ahLst/>
                <a:cxnLst>
                  <a:cxn ang="0">
                    <a:pos x="13" y="0"/>
                  </a:cxn>
                  <a:cxn ang="0">
                    <a:pos x="0" y="4"/>
                  </a:cxn>
                  <a:cxn ang="0">
                    <a:pos x="35" y="35"/>
                  </a:cxn>
                  <a:cxn ang="0">
                    <a:pos x="13" y="0"/>
                  </a:cxn>
                </a:cxnLst>
                <a:rect l="0" t="0" r="r" b="b"/>
                <a:pathLst>
                  <a:path w="35" h="35">
                    <a:moveTo>
                      <a:pt x="13" y="0"/>
                    </a:moveTo>
                    <a:lnTo>
                      <a:pt x="0" y="4"/>
                    </a:lnTo>
                    <a:lnTo>
                      <a:pt x="35" y="35"/>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27" name="Freeform 401">
                <a:extLst>
                  <a:ext uri="{FF2B5EF4-FFF2-40B4-BE49-F238E27FC236}">
                    <a16:creationId xmlns:a16="http://schemas.microsoft.com/office/drawing/2014/main" id="{61C1D102-5672-42E2-A022-06969B8F224C}"/>
                  </a:ext>
                </a:extLst>
              </p:cNvPr>
              <p:cNvSpPr>
                <a:spLocks/>
              </p:cNvSpPr>
              <p:nvPr/>
            </p:nvSpPr>
            <p:spPr bwMode="auto">
              <a:xfrm>
                <a:off x="1317" y="1779"/>
                <a:ext cx="35" cy="37"/>
              </a:xfrm>
              <a:custGeom>
                <a:avLst/>
                <a:gdLst/>
                <a:ahLst/>
                <a:cxnLst>
                  <a:cxn ang="0">
                    <a:pos x="0" y="0"/>
                  </a:cxn>
                  <a:cxn ang="0">
                    <a:pos x="35" y="31"/>
                  </a:cxn>
                  <a:cxn ang="0">
                    <a:pos x="24" y="37"/>
                  </a:cxn>
                  <a:cxn ang="0">
                    <a:pos x="0" y="0"/>
                  </a:cxn>
                </a:cxnLst>
                <a:rect l="0" t="0" r="r" b="b"/>
                <a:pathLst>
                  <a:path w="35" h="37">
                    <a:moveTo>
                      <a:pt x="0" y="0"/>
                    </a:moveTo>
                    <a:lnTo>
                      <a:pt x="35" y="31"/>
                    </a:lnTo>
                    <a:lnTo>
                      <a:pt x="24" y="37"/>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28" name="Freeform 402">
                <a:extLst>
                  <a:ext uri="{FF2B5EF4-FFF2-40B4-BE49-F238E27FC236}">
                    <a16:creationId xmlns:a16="http://schemas.microsoft.com/office/drawing/2014/main" id="{882B2AE4-CBFB-4910-93FD-698B6DB8F097}"/>
                  </a:ext>
                </a:extLst>
              </p:cNvPr>
              <p:cNvSpPr>
                <a:spLocks/>
              </p:cNvSpPr>
              <p:nvPr/>
            </p:nvSpPr>
            <p:spPr bwMode="auto">
              <a:xfrm>
                <a:off x="1317" y="1775"/>
                <a:ext cx="35" cy="41"/>
              </a:xfrm>
              <a:custGeom>
                <a:avLst/>
                <a:gdLst/>
                <a:ahLst/>
                <a:cxnLst>
                  <a:cxn ang="0">
                    <a:pos x="13" y="0"/>
                  </a:cxn>
                  <a:cxn ang="0">
                    <a:pos x="0" y="4"/>
                  </a:cxn>
                  <a:cxn ang="0">
                    <a:pos x="24" y="41"/>
                  </a:cxn>
                  <a:cxn ang="0">
                    <a:pos x="35" y="35"/>
                  </a:cxn>
                  <a:cxn ang="0">
                    <a:pos x="13" y="0"/>
                  </a:cxn>
                </a:cxnLst>
                <a:rect l="0" t="0" r="r" b="b"/>
                <a:pathLst>
                  <a:path w="35" h="41">
                    <a:moveTo>
                      <a:pt x="13" y="0"/>
                    </a:moveTo>
                    <a:lnTo>
                      <a:pt x="0" y="4"/>
                    </a:lnTo>
                    <a:lnTo>
                      <a:pt x="24" y="41"/>
                    </a:lnTo>
                    <a:lnTo>
                      <a:pt x="35" y="35"/>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29" name="Freeform 403">
                <a:extLst>
                  <a:ext uri="{FF2B5EF4-FFF2-40B4-BE49-F238E27FC236}">
                    <a16:creationId xmlns:a16="http://schemas.microsoft.com/office/drawing/2014/main" id="{43B0AFAC-9F8F-4652-9154-266707F93722}"/>
                  </a:ext>
                </a:extLst>
              </p:cNvPr>
              <p:cNvSpPr>
                <a:spLocks/>
              </p:cNvSpPr>
              <p:nvPr/>
            </p:nvSpPr>
            <p:spPr bwMode="auto">
              <a:xfrm>
                <a:off x="1251" y="1547"/>
                <a:ext cx="19" cy="12"/>
              </a:xfrm>
              <a:custGeom>
                <a:avLst/>
                <a:gdLst/>
                <a:ahLst/>
                <a:cxnLst>
                  <a:cxn ang="0">
                    <a:pos x="3" y="0"/>
                  </a:cxn>
                  <a:cxn ang="0">
                    <a:pos x="0" y="12"/>
                  </a:cxn>
                  <a:cxn ang="0">
                    <a:pos x="19" y="4"/>
                  </a:cxn>
                  <a:cxn ang="0">
                    <a:pos x="3" y="0"/>
                  </a:cxn>
                </a:cxnLst>
                <a:rect l="0" t="0" r="r" b="b"/>
                <a:pathLst>
                  <a:path w="19" h="12">
                    <a:moveTo>
                      <a:pt x="3" y="0"/>
                    </a:moveTo>
                    <a:lnTo>
                      <a:pt x="0" y="12"/>
                    </a:lnTo>
                    <a:lnTo>
                      <a:pt x="19" y="4"/>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30" name="Freeform 404">
                <a:extLst>
                  <a:ext uri="{FF2B5EF4-FFF2-40B4-BE49-F238E27FC236}">
                    <a16:creationId xmlns:a16="http://schemas.microsoft.com/office/drawing/2014/main" id="{ECCC3098-B5F1-4075-B3BD-EDDF5940EBFF}"/>
                  </a:ext>
                </a:extLst>
              </p:cNvPr>
              <p:cNvSpPr>
                <a:spLocks/>
              </p:cNvSpPr>
              <p:nvPr/>
            </p:nvSpPr>
            <p:spPr bwMode="auto">
              <a:xfrm>
                <a:off x="1251" y="1551"/>
                <a:ext cx="22" cy="13"/>
              </a:xfrm>
              <a:custGeom>
                <a:avLst/>
                <a:gdLst/>
                <a:ahLst/>
                <a:cxnLst>
                  <a:cxn ang="0">
                    <a:pos x="0" y="8"/>
                  </a:cxn>
                  <a:cxn ang="0">
                    <a:pos x="19" y="0"/>
                  </a:cxn>
                  <a:cxn ang="0">
                    <a:pos x="22" y="13"/>
                  </a:cxn>
                  <a:cxn ang="0">
                    <a:pos x="0" y="8"/>
                  </a:cxn>
                </a:cxnLst>
                <a:rect l="0" t="0" r="r" b="b"/>
                <a:pathLst>
                  <a:path w="22" h="13">
                    <a:moveTo>
                      <a:pt x="0" y="8"/>
                    </a:moveTo>
                    <a:lnTo>
                      <a:pt x="19" y="0"/>
                    </a:lnTo>
                    <a:lnTo>
                      <a:pt x="22" y="13"/>
                    </a:lnTo>
                    <a:lnTo>
                      <a:pt x="0"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331" name="Freeform 405">
                <a:extLst>
                  <a:ext uri="{FF2B5EF4-FFF2-40B4-BE49-F238E27FC236}">
                    <a16:creationId xmlns:a16="http://schemas.microsoft.com/office/drawing/2014/main" id="{A3001E04-2B17-4038-B2C8-B54111F9303D}"/>
                  </a:ext>
                </a:extLst>
              </p:cNvPr>
              <p:cNvSpPr>
                <a:spLocks/>
              </p:cNvSpPr>
              <p:nvPr/>
            </p:nvSpPr>
            <p:spPr bwMode="auto">
              <a:xfrm>
                <a:off x="1251" y="1547"/>
                <a:ext cx="22" cy="17"/>
              </a:xfrm>
              <a:custGeom>
                <a:avLst/>
                <a:gdLst/>
                <a:ahLst/>
                <a:cxnLst>
                  <a:cxn ang="0">
                    <a:pos x="3" y="0"/>
                  </a:cxn>
                  <a:cxn ang="0">
                    <a:pos x="0" y="12"/>
                  </a:cxn>
                  <a:cxn ang="0">
                    <a:pos x="22" y="17"/>
                  </a:cxn>
                  <a:cxn ang="0">
                    <a:pos x="19" y="4"/>
                  </a:cxn>
                  <a:cxn ang="0">
                    <a:pos x="3" y="0"/>
                  </a:cxn>
                </a:cxnLst>
                <a:rect l="0" t="0" r="r" b="b"/>
                <a:pathLst>
                  <a:path w="22" h="17">
                    <a:moveTo>
                      <a:pt x="3" y="0"/>
                    </a:moveTo>
                    <a:lnTo>
                      <a:pt x="0" y="12"/>
                    </a:lnTo>
                    <a:lnTo>
                      <a:pt x="22" y="17"/>
                    </a:lnTo>
                    <a:lnTo>
                      <a:pt x="19" y="4"/>
                    </a:lnTo>
                    <a:lnTo>
                      <a:pt x="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grpSp>
        <p:grpSp>
          <p:nvGrpSpPr>
            <p:cNvPr id="3289" name="Group 607">
              <a:extLst>
                <a:ext uri="{FF2B5EF4-FFF2-40B4-BE49-F238E27FC236}">
                  <a16:creationId xmlns:a16="http://schemas.microsoft.com/office/drawing/2014/main" id="{CFA6A30D-8FA2-4405-AC02-78B4ECD100BB}"/>
                </a:ext>
              </a:extLst>
            </p:cNvPr>
            <p:cNvGrpSpPr>
              <a:grpSpLocks/>
            </p:cNvGrpSpPr>
            <p:nvPr/>
          </p:nvGrpSpPr>
          <p:grpSpPr bwMode="auto">
            <a:xfrm>
              <a:off x="1126" y="1482"/>
              <a:ext cx="2352" cy="1199"/>
              <a:chOff x="1126" y="1482"/>
              <a:chExt cx="2352" cy="1199"/>
            </a:xfrm>
          </p:grpSpPr>
          <p:sp>
            <p:nvSpPr>
              <p:cNvPr id="4932" name="Freeform 407">
                <a:extLst>
                  <a:ext uri="{FF2B5EF4-FFF2-40B4-BE49-F238E27FC236}">
                    <a16:creationId xmlns:a16="http://schemas.microsoft.com/office/drawing/2014/main" id="{408A3D18-0947-4F0A-9FD0-5454C2ACE261}"/>
                  </a:ext>
                </a:extLst>
              </p:cNvPr>
              <p:cNvSpPr>
                <a:spLocks/>
              </p:cNvSpPr>
              <p:nvPr/>
            </p:nvSpPr>
            <p:spPr bwMode="auto">
              <a:xfrm>
                <a:off x="1270" y="1522"/>
                <a:ext cx="37" cy="42"/>
              </a:xfrm>
              <a:custGeom>
                <a:avLst/>
                <a:gdLst/>
                <a:ahLst/>
                <a:cxnLst>
                  <a:cxn ang="0">
                    <a:pos x="0" y="29"/>
                  </a:cxn>
                  <a:cxn ang="0">
                    <a:pos x="3" y="42"/>
                  </a:cxn>
                  <a:cxn ang="0">
                    <a:pos x="37" y="0"/>
                  </a:cxn>
                  <a:cxn ang="0">
                    <a:pos x="0" y="29"/>
                  </a:cxn>
                </a:cxnLst>
                <a:rect l="0" t="0" r="r" b="b"/>
                <a:pathLst>
                  <a:path w="37" h="42">
                    <a:moveTo>
                      <a:pt x="0" y="29"/>
                    </a:moveTo>
                    <a:lnTo>
                      <a:pt x="3" y="42"/>
                    </a:lnTo>
                    <a:lnTo>
                      <a:pt x="37" y="0"/>
                    </a:lnTo>
                    <a:lnTo>
                      <a:pt x="0" y="2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33" name="Freeform 408">
                <a:extLst>
                  <a:ext uri="{FF2B5EF4-FFF2-40B4-BE49-F238E27FC236}">
                    <a16:creationId xmlns:a16="http://schemas.microsoft.com/office/drawing/2014/main" id="{AF2040E6-EE7F-4753-9098-469250B8427B}"/>
                  </a:ext>
                </a:extLst>
              </p:cNvPr>
              <p:cNvSpPr>
                <a:spLocks/>
              </p:cNvSpPr>
              <p:nvPr/>
            </p:nvSpPr>
            <p:spPr bwMode="auto">
              <a:xfrm>
                <a:off x="1273" y="1522"/>
                <a:ext cx="39" cy="42"/>
              </a:xfrm>
              <a:custGeom>
                <a:avLst/>
                <a:gdLst/>
                <a:ahLst/>
                <a:cxnLst>
                  <a:cxn ang="0">
                    <a:pos x="0" y="42"/>
                  </a:cxn>
                  <a:cxn ang="0">
                    <a:pos x="34" y="0"/>
                  </a:cxn>
                  <a:cxn ang="0">
                    <a:pos x="39" y="12"/>
                  </a:cxn>
                  <a:cxn ang="0">
                    <a:pos x="0" y="42"/>
                  </a:cxn>
                </a:cxnLst>
                <a:rect l="0" t="0" r="r" b="b"/>
                <a:pathLst>
                  <a:path w="39" h="42">
                    <a:moveTo>
                      <a:pt x="0" y="42"/>
                    </a:moveTo>
                    <a:lnTo>
                      <a:pt x="34" y="0"/>
                    </a:lnTo>
                    <a:lnTo>
                      <a:pt x="39" y="12"/>
                    </a:lnTo>
                    <a:lnTo>
                      <a:pt x="0" y="4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34" name="Freeform 409">
                <a:extLst>
                  <a:ext uri="{FF2B5EF4-FFF2-40B4-BE49-F238E27FC236}">
                    <a16:creationId xmlns:a16="http://schemas.microsoft.com/office/drawing/2014/main" id="{00AAAC57-DB52-447F-BA2B-91A3A07BBCCC}"/>
                  </a:ext>
                </a:extLst>
              </p:cNvPr>
              <p:cNvSpPr>
                <a:spLocks/>
              </p:cNvSpPr>
              <p:nvPr/>
            </p:nvSpPr>
            <p:spPr bwMode="auto">
              <a:xfrm>
                <a:off x="1270" y="1522"/>
                <a:ext cx="42" cy="42"/>
              </a:xfrm>
              <a:custGeom>
                <a:avLst/>
                <a:gdLst/>
                <a:ahLst/>
                <a:cxnLst>
                  <a:cxn ang="0">
                    <a:pos x="0" y="29"/>
                  </a:cxn>
                  <a:cxn ang="0">
                    <a:pos x="3" y="42"/>
                  </a:cxn>
                  <a:cxn ang="0">
                    <a:pos x="42" y="12"/>
                  </a:cxn>
                  <a:cxn ang="0">
                    <a:pos x="37" y="0"/>
                  </a:cxn>
                  <a:cxn ang="0">
                    <a:pos x="0" y="29"/>
                  </a:cxn>
                </a:cxnLst>
                <a:rect l="0" t="0" r="r" b="b"/>
                <a:pathLst>
                  <a:path w="42" h="42">
                    <a:moveTo>
                      <a:pt x="0" y="29"/>
                    </a:moveTo>
                    <a:lnTo>
                      <a:pt x="3" y="42"/>
                    </a:lnTo>
                    <a:lnTo>
                      <a:pt x="42" y="12"/>
                    </a:lnTo>
                    <a:lnTo>
                      <a:pt x="37" y="0"/>
                    </a:lnTo>
                    <a:lnTo>
                      <a:pt x="0" y="29"/>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35" name="Freeform 410">
                <a:extLst>
                  <a:ext uri="{FF2B5EF4-FFF2-40B4-BE49-F238E27FC236}">
                    <a16:creationId xmlns:a16="http://schemas.microsoft.com/office/drawing/2014/main" id="{3CD01C16-90AF-49BE-93EC-6D36DB18EE9B}"/>
                  </a:ext>
                </a:extLst>
              </p:cNvPr>
              <p:cNvSpPr>
                <a:spLocks/>
              </p:cNvSpPr>
              <p:nvPr/>
            </p:nvSpPr>
            <p:spPr bwMode="auto">
              <a:xfrm>
                <a:off x="1307" y="1520"/>
                <a:ext cx="18" cy="14"/>
              </a:xfrm>
              <a:custGeom>
                <a:avLst/>
                <a:gdLst/>
                <a:ahLst/>
                <a:cxnLst>
                  <a:cxn ang="0">
                    <a:pos x="0" y="2"/>
                  </a:cxn>
                  <a:cxn ang="0">
                    <a:pos x="5" y="14"/>
                  </a:cxn>
                  <a:cxn ang="0">
                    <a:pos x="18" y="0"/>
                  </a:cxn>
                  <a:cxn ang="0">
                    <a:pos x="0" y="2"/>
                  </a:cxn>
                </a:cxnLst>
                <a:rect l="0" t="0" r="r" b="b"/>
                <a:pathLst>
                  <a:path w="18" h="14">
                    <a:moveTo>
                      <a:pt x="0" y="2"/>
                    </a:moveTo>
                    <a:lnTo>
                      <a:pt x="5" y="14"/>
                    </a:lnTo>
                    <a:lnTo>
                      <a:pt x="18" y="0"/>
                    </a:lnTo>
                    <a:lnTo>
                      <a:pt x="0"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36" name="Freeform 411">
                <a:extLst>
                  <a:ext uri="{FF2B5EF4-FFF2-40B4-BE49-F238E27FC236}">
                    <a16:creationId xmlns:a16="http://schemas.microsoft.com/office/drawing/2014/main" id="{1A279863-90D4-4504-8EB4-19D1421AF543}"/>
                  </a:ext>
                </a:extLst>
              </p:cNvPr>
              <p:cNvSpPr>
                <a:spLocks/>
              </p:cNvSpPr>
              <p:nvPr/>
            </p:nvSpPr>
            <p:spPr bwMode="auto">
              <a:xfrm>
                <a:off x="1312" y="1520"/>
                <a:ext cx="14" cy="14"/>
              </a:xfrm>
              <a:custGeom>
                <a:avLst/>
                <a:gdLst/>
                <a:ahLst/>
                <a:cxnLst>
                  <a:cxn ang="0">
                    <a:pos x="0" y="14"/>
                  </a:cxn>
                  <a:cxn ang="0">
                    <a:pos x="13" y="0"/>
                  </a:cxn>
                  <a:cxn ang="0">
                    <a:pos x="14" y="13"/>
                  </a:cxn>
                  <a:cxn ang="0">
                    <a:pos x="0" y="14"/>
                  </a:cxn>
                </a:cxnLst>
                <a:rect l="0" t="0" r="r" b="b"/>
                <a:pathLst>
                  <a:path w="14" h="14">
                    <a:moveTo>
                      <a:pt x="0" y="14"/>
                    </a:moveTo>
                    <a:lnTo>
                      <a:pt x="13" y="0"/>
                    </a:lnTo>
                    <a:lnTo>
                      <a:pt x="14" y="13"/>
                    </a:lnTo>
                    <a:lnTo>
                      <a:pt x="0" y="1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37" name="Freeform 412">
                <a:extLst>
                  <a:ext uri="{FF2B5EF4-FFF2-40B4-BE49-F238E27FC236}">
                    <a16:creationId xmlns:a16="http://schemas.microsoft.com/office/drawing/2014/main" id="{E4071B05-FAFF-4481-A433-FE4D8B8CF1C1}"/>
                  </a:ext>
                </a:extLst>
              </p:cNvPr>
              <p:cNvSpPr>
                <a:spLocks/>
              </p:cNvSpPr>
              <p:nvPr/>
            </p:nvSpPr>
            <p:spPr bwMode="auto">
              <a:xfrm>
                <a:off x="1307" y="1520"/>
                <a:ext cx="19" cy="14"/>
              </a:xfrm>
              <a:custGeom>
                <a:avLst/>
                <a:gdLst/>
                <a:ahLst/>
                <a:cxnLst>
                  <a:cxn ang="0">
                    <a:pos x="0" y="2"/>
                  </a:cxn>
                  <a:cxn ang="0">
                    <a:pos x="5" y="14"/>
                  </a:cxn>
                  <a:cxn ang="0">
                    <a:pos x="19" y="13"/>
                  </a:cxn>
                  <a:cxn ang="0">
                    <a:pos x="18" y="0"/>
                  </a:cxn>
                  <a:cxn ang="0">
                    <a:pos x="0" y="2"/>
                  </a:cxn>
                </a:cxnLst>
                <a:rect l="0" t="0" r="r" b="b"/>
                <a:pathLst>
                  <a:path w="19" h="14">
                    <a:moveTo>
                      <a:pt x="0" y="2"/>
                    </a:moveTo>
                    <a:lnTo>
                      <a:pt x="5" y="14"/>
                    </a:lnTo>
                    <a:lnTo>
                      <a:pt x="19" y="13"/>
                    </a:lnTo>
                    <a:lnTo>
                      <a:pt x="18" y="0"/>
                    </a:lnTo>
                    <a:lnTo>
                      <a:pt x="0" y="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38" name="Freeform 413">
                <a:extLst>
                  <a:ext uri="{FF2B5EF4-FFF2-40B4-BE49-F238E27FC236}">
                    <a16:creationId xmlns:a16="http://schemas.microsoft.com/office/drawing/2014/main" id="{015BA90C-56D1-4A40-9EA9-054522756A29}"/>
                  </a:ext>
                </a:extLst>
              </p:cNvPr>
              <p:cNvSpPr>
                <a:spLocks/>
              </p:cNvSpPr>
              <p:nvPr/>
            </p:nvSpPr>
            <p:spPr bwMode="auto">
              <a:xfrm>
                <a:off x="1517" y="2263"/>
                <a:ext cx="17" cy="72"/>
              </a:xfrm>
              <a:custGeom>
                <a:avLst/>
                <a:gdLst/>
                <a:ahLst/>
                <a:cxnLst>
                  <a:cxn ang="0">
                    <a:pos x="17" y="3"/>
                  </a:cxn>
                  <a:cxn ang="0">
                    <a:pos x="5" y="0"/>
                  </a:cxn>
                  <a:cxn ang="0">
                    <a:pos x="0" y="72"/>
                  </a:cxn>
                  <a:cxn ang="0">
                    <a:pos x="17" y="3"/>
                  </a:cxn>
                </a:cxnLst>
                <a:rect l="0" t="0" r="r" b="b"/>
                <a:pathLst>
                  <a:path w="17" h="72">
                    <a:moveTo>
                      <a:pt x="17" y="3"/>
                    </a:moveTo>
                    <a:lnTo>
                      <a:pt x="5" y="0"/>
                    </a:lnTo>
                    <a:lnTo>
                      <a:pt x="0" y="72"/>
                    </a:lnTo>
                    <a:lnTo>
                      <a:pt x="17"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39" name="Freeform 414">
                <a:extLst>
                  <a:ext uri="{FF2B5EF4-FFF2-40B4-BE49-F238E27FC236}">
                    <a16:creationId xmlns:a16="http://schemas.microsoft.com/office/drawing/2014/main" id="{6FE166F6-15B7-4413-9126-96D11EA1EF6B}"/>
                  </a:ext>
                </a:extLst>
              </p:cNvPr>
              <p:cNvSpPr>
                <a:spLocks/>
              </p:cNvSpPr>
              <p:nvPr/>
            </p:nvSpPr>
            <p:spPr bwMode="auto">
              <a:xfrm>
                <a:off x="1504" y="2263"/>
                <a:ext cx="18" cy="72"/>
              </a:xfrm>
              <a:custGeom>
                <a:avLst/>
                <a:gdLst/>
                <a:ahLst/>
                <a:cxnLst>
                  <a:cxn ang="0">
                    <a:pos x="18" y="0"/>
                  </a:cxn>
                  <a:cxn ang="0">
                    <a:pos x="13" y="72"/>
                  </a:cxn>
                  <a:cxn ang="0">
                    <a:pos x="0" y="69"/>
                  </a:cxn>
                  <a:cxn ang="0">
                    <a:pos x="18" y="0"/>
                  </a:cxn>
                </a:cxnLst>
                <a:rect l="0" t="0" r="r" b="b"/>
                <a:pathLst>
                  <a:path w="18" h="72">
                    <a:moveTo>
                      <a:pt x="18" y="0"/>
                    </a:moveTo>
                    <a:lnTo>
                      <a:pt x="13" y="72"/>
                    </a:lnTo>
                    <a:lnTo>
                      <a:pt x="0" y="69"/>
                    </a:lnTo>
                    <a:lnTo>
                      <a:pt x="18"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40" name="Freeform 415">
                <a:extLst>
                  <a:ext uri="{FF2B5EF4-FFF2-40B4-BE49-F238E27FC236}">
                    <a16:creationId xmlns:a16="http://schemas.microsoft.com/office/drawing/2014/main" id="{6EAE9687-46AD-4302-8822-BABC07BB609A}"/>
                  </a:ext>
                </a:extLst>
              </p:cNvPr>
              <p:cNvSpPr>
                <a:spLocks/>
              </p:cNvSpPr>
              <p:nvPr/>
            </p:nvSpPr>
            <p:spPr bwMode="auto">
              <a:xfrm>
                <a:off x="1504" y="2263"/>
                <a:ext cx="30" cy="72"/>
              </a:xfrm>
              <a:custGeom>
                <a:avLst/>
                <a:gdLst/>
                <a:ahLst/>
                <a:cxnLst>
                  <a:cxn ang="0">
                    <a:pos x="30" y="3"/>
                  </a:cxn>
                  <a:cxn ang="0">
                    <a:pos x="18" y="0"/>
                  </a:cxn>
                  <a:cxn ang="0">
                    <a:pos x="0" y="69"/>
                  </a:cxn>
                  <a:cxn ang="0">
                    <a:pos x="13" y="72"/>
                  </a:cxn>
                  <a:cxn ang="0">
                    <a:pos x="30" y="3"/>
                  </a:cxn>
                </a:cxnLst>
                <a:rect l="0" t="0" r="r" b="b"/>
                <a:pathLst>
                  <a:path w="30" h="72">
                    <a:moveTo>
                      <a:pt x="30" y="3"/>
                    </a:moveTo>
                    <a:lnTo>
                      <a:pt x="18" y="0"/>
                    </a:lnTo>
                    <a:lnTo>
                      <a:pt x="0" y="69"/>
                    </a:lnTo>
                    <a:lnTo>
                      <a:pt x="13" y="72"/>
                    </a:lnTo>
                    <a:lnTo>
                      <a:pt x="30" y="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41" name="Freeform 416">
                <a:extLst>
                  <a:ext uri="{FF2B5EF4-FFF2-40B4-BE49-F238E27FC236}">
                    <a16:creationId xmlns:a16="http://schemas.microsoft.com/office/drawing/2014/main" id="{8A5D9619-17FD-4487-BFF8-C71F4B424B1A}"/>
                  </a:ext>
                </a:extLst>
              </p:cNvPr>
              <p:cNvSpPr>
                <a:spLocks/>
              </p:cNvSpPr>
              <p:nvPr/>
            </p:nvSpPr>
            <p:spPr bwMode="auto">
              <a:xfrm>
                <a:off x="1672" y="1657"/>
                <a:ext cx="70" cy="12"/>
              </a:xfrm>
              <a:custGeom>
                <a:avLst/>
                <a:gdLst/>
                <a:ahLst/>
                <a:cxnLst>
                  <a:cxn ang="0">
                    <a:pos x="2" y="0"/>
                  </a:cxn>
                  <a:cxn ang="0">
                    <a:pos x="0" y="12"/>
                  </a:cxn>
                  <a:cxn ang="0">
                    <a:pos x="70" y="8"/>
                  </a:cxn>
                  <a:cxn ang="0">
                    <a:pos x="2" y="0"/>
                  </a:cxn>
                </a:cxnLst>
                <a:rect l="0" t="0" r="r" b="b"/>
                <a:pathLst>
                  <a:path w="70" h="12">
                    <a:moveTo>
                      <a:pt x="2" y="0"/>
                    </a:moveTo>
                    <a:lnTo>
                      <a:pt x="0" y="12"/>
                    </a:lnTo>
                    <a:lnTo>
                      <a:pt x="70" y="8"/>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42" name="Freeform 417">
                <a:extLst>
                  <a:ext uri="{FF2B5EF4-FFF2-40B4-BE49-F238E27FC236}">
                    <a16:creationId xmlns:a16="http://schemas.microsoft.com/office/drawing/2014/main" id="{18523E93-BEC4-490C-8620-8B6E64567A32}"/>
                  </a:ext>
                </a:extLst>
              </p:cNvPr>
              <p:cNvSpPr>
                <a:spLocks/>
              </p:cNvSpPr>
              <p:nvPr/>
            </p:nvSpPr>
            <p:spPr bwMode="auto">
              <a:xfrm>
                <a:off x="1672" y="1665"/>
                <a:ext cx="70" cy="12"/>
              </a:xfrm>
              <a:custGeom>
                <a:avLst/>
                <a:gdLst/>
                <a:ahLst/>
                <a:cxnLst>
                  <a:cxn ang="0">
                    <a:pos x="0" y="4"/>
                  </a:cxn>
                  <a:cxn ang="0">
                    <a:pos x="70" y="0"/>
                  </a:cxn>
                  <a:cxn ang="0">
                    <a:pos x="68" y="12"/>
                  </a:cxn>
                  <a:cxn ang="0">
                    <a:pos x="0" y="4"/>
                  </a:cxn>
                </a:cxnLst>
                <a:rect l="0" t="0" r="r" b="b"/>
                <a:pathLst>
                  <a:path w="70" h="12">
                    <a:moveTo>
                      <a:pt x="0" y="4"/>
                    </a:moveTo>
                    <a:lnTo>
                      <a:pt x="70" y="0"/>
                    </a:lnTo>
                    <a:lnTo>
                      <a:pt x="68" y="12"/>
                    </a:lnTo>
                    <a:lnTo>
                      <a:pt x="0"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43" name="Freeform 418">
                <a:extLst>
                  <a:ext uri="{FF2B5EF4-FFF2-40B4-BE49-F238E27FC236}">
                    <a16:creationId xmlns:a16="http://schemas.microsoft.com/office/drawing/2014/main" id="{96610DF0-FF5C-4F1A-84A3-9E932462D574}"/>
                  </a:ext>
                </a:extLst>
              </p:cNvPr>
              <p:cNvSpPr>
                <a:spLocks/>
              </p:cNvSpPr>
              <p:nvPr/>
            </p:nvSpPr>
            <p:spPr bwMode="auto">
              <a:xfrm>
                <a:off x="1672" y="1657"/>
                <a:ext cx="70" cy="20"/>
              </a:xfrm>
              <a:custGeom>
                <a:avLst/>
                <a:gdLst/>
                <a:ahLst/>
                <a:cxnLst>
                  <a:cxn ang="0">
                    <a:pos x="2" y="0"/>
                  </a:cxn>
                  <a:cxn ang="0">
                    <a:pos x="0" y="12"/>
                  </a:cxn>
                  <a:cxn ang="0">
                    <a:pos x="68" y="20"/>
                  </a:cxn>
                  <a:cxn ang="0">
                    <a:pos x="70" y="8"/>
                  </a:cxn>
                  <a:cxn ang="0">
                    <a:pos x="2" y="0"/>
                  </a:cxn>
                </a:cxnLst>
                <a:rect l="0" t="0" r="r" b="b"/>
                <a:pathLst>
                  <a:path w="70" h="20">
                    <a:moveTo>
                      <a:pt x="2" y="0"/>
                    </a:moveTo>
                    <a:lnTo>
                      <a:pt x="0" y="12"/>
                    </a:lnTo>
                    <a:lnTo>
                      <a:pt x="68" y="20"/>
                    </a:lnTo>
                    <a:lnTo>
                      <a:pt x="70" y="8"/>
                    </a:lnTo>
                    <a:lnTo>
                      <a:pt x="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44" name="Freeform 419">
                <a:extLst>
                  <a:ext uri="{FF2B5EF4-FFF2-40B4-BE49-F238E27FC236}">
                    <a16:creationId xmlns:a16="http://schemas.microsoft.com/office/drawing/2014/main" id="{AE5520EB-7418-48C6-B19E-C2F2E9E30F99}"/>
                  </a:ext>
                </a:extLst>
              </p:cNvPr>
              <p:cNvSpPr>
                <a:spLocks/>
              </p:cNvSpPr>
              <p:nvPr/>
            </p:nvSpPr>
            <p:spPr bwMode="auto">
              <a:xfrm>
                <a:off x="1739" y="1665"/>
                <a:ext cx="99" cy="19"/>
              </a:xfrm>
              <a:custGeom>
                <a:avLst/>
                <a:gdLst/>
                <a:ahLst/>
                <a:cxnLst>
                  <a:cxn ang="0">
                    <a:pos x="3" y="0"/>
                  </a:cxn>
                  <a:cxn ang="0">
                    <a:pos x="0" y="12"/>
                  </a:cxn>
                  <a:cxn ang="0">
                    <a:pos x="99" y="19"/>
                  </a:cxn>
                  <a:cxn ang="0">
                    <a:pos x="3" y="0"/>
                  </a:cxn>
                </a:cxnLst>
                <a:rect l="0" t="0" r="r" b="b"/>
                <a:pathLst>
                  <a:path w="99" h="19">
                    <a:moveTo>
                      <a:pt x="3" y="0"/>
                    </a:moveTo>
                    <a:lnTo>
                      <a:pt x="0" y="12"/>
                    </a:lnTo>
                    <a:lnTo>
                      <a:pt x="99" y="19"/>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45" name="Freeform 420">
                <a:extLst>
                  <a:ext uri="{FF2B5EF4-FFF2-40B4-BE49-F238E27FC236}">
                    <a16:creationId xmlns:a16="http://schemas.microsoft.com/office/drawing/2014/main" id="{3761D4DF-0286-4F18-BA82-EB48C79F1A64}"/>
                  </a:ext>
                </a:extLst>
              </p:cNvPr>
              <p:cNvSpPr>
                <a:spLocks/>
              </p:cNvSpPr>
              <p:nvPr/>
            </p:nvSpPr>
            <p:spPr bwMode="auto">
              <a:xfrm>
                <a:off x="1739" y="1677"/>
                <a:ext cx="99" cy="18"/>
              </a:xfrm>
              <a:custGeom>
                <a:avLst/>
                <a:gdLst/>
                <a:ahLst/>
                <a:cxnLst>
                  <a:cxn ang="0">
                    <a:pos x="0" y="0"/>
                  </a:cxn>
                  <a:cxn ang="0">
                    <a:pos x="99" y="7"/>
                  </a:cxn>
                  <a:cxn ang="0">
                    <a:pos x="95" y="18"/>
                  </a:cxn>
                  <a:cxn ang="0">
                    <a:pos x="0" y="0"/>
                  </a:cxn>
                </a:cxnLst>
                <a:rect l="0" t="0" r="r" b="b"/>
                <a:pathLst>
                  <a:path w="99" h="18">
                    <a:moveTo>
                      <a:pt x="0" y="0"/>
                    </a:moveTo>
                    <a:lnTo>
                      <a:pt x="99" y="7"/>
                    </a:lnTo>
                    <a:lnTo>
                      <a:pt x="95" y="18"/>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46" name="Freeform 421">
                <a:extLst>
                  <a:ext uri="{FF2B5EF4-FFF2-40B4-BE49-F238E27FC236}">
                    <a16:creationId xmlns:a16="http://schemas.microsoft.com/office/drawing/2014/main" id="{F9342A24-BCE2-4735-8C55-8F1CCA6E1E47}"/>
                  </a:ext>
                </a:extLst>
              </p:cNvPr>
              <p:cNvSpPr>
                <a:spLocks/>
              </p:cNvSpPr>
              <p:nvPr/>
            </p:nvSpPr>
            <p:spPr bwMode="auto">
              <a:xfrm>
                <a:off x="1739" y="1665"/>
                <a:ext cx="99" cy="30"/>
              </a:xfrm>
              <a:custGeom>
                <a:avLst/>
                <a:gdLst/>
                <a:ahLst/>
                <a:cxnLst>
                  <a:cxn ang="0">
                    <a:pos x="3" y="0"/>
                  </a:cxn>
                  <a:cxn ang="0">
                    <a:pos x="0" y="12"/>
                  </a:cxn>
                  <a:cxn ang="0">
                    <a:pos x="95" y="30"/>
                  </a:cxn>
                  <a:cxn ang="0">
                    <a:pos x="99" y="19"/>
                  </a:cxn>
                  <a:cxn ang="0">
                    <a:pos x="3" y="0"/>
                  </a:cxn>
                </a:cxnLst>
                <a:rect l="0" t="0" r="r" b="b"/>
                <a:pathLst>
                  <a:path w="99" h="30">
                    <a:moveTo>
                      <a:pt x="3" y="0"/>
                    </a:moveTo>
                    <a:lnTo>
                      <a:pt x="0" y="12"/>
                    </a:lnTo>
                    <a:lnTo>
                      <a:pt x="95" y="30"/>
                    </a:lnTo>
                    <a:lnTo>
                      <a:pt x="99" y="19"/>
                    </a:lnTo>
                    <a:lnTo>
                      <a:pt x="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47" name="Freeform 422">
                <a:extLst>
                  <a:ext uri="{FF2B5EF4-FFF2-40B4-BE49-F238E27FC236}">
                    <a16:creationId xmlns:a16="http://schemas.microsoft.com/office/drawing/2014/main" id="{C741236D-3563-4E9C-A397-A5B6CB1BD313}"/>
                  </a:ext>
                </a:extLst>
              </p:cNvPr>
              <p:cNvSpPr>
                <a:spLocks/>
              </p:cNvSpPr>
              <p:nvPr/>
            </p:nvSpPr>
            <p:spPr bwMode="auto">
              <a:xfrm>
                <a:off x="1834" y="1684"/>
                <a:ext cx="142" cy="70"/>
              </a:xfrm>
              <a:custGeom>
                <a:avLst/>
                <a:gdLst/>
                <a:ahLst/>
                <a:cxnLst>
                  <a:cxn ang="0">
                    <a:pos x="4" y="0"/>
                  </a:cxn>
                  <a:cxn ang="0">
                    <a:pos x="0" y="11"/>
                  </a:cxn>
                  <a:cxn ang="0">
                    <a:pos x="142" y="70"/>
                  </a:cxn>
                  <a:cxn ang="0">
                    <a:pos x="4" y="0"/>
                  </a:cxn>
                </a:cxnLst>
                <a:rect l="0" t="0" r="r" b="b"/>
                <a:pathLst>
                  <a:path w="142" h="70">
                    <a:moveTo>
                      <a:pt x="4" y="0"/>
                    </a:moveTo>
                    <a:lnTo>
                      <a:pt x="0" y="11"/>
                    </a:lnTo>
                    <a:lnTo>
                      <a:pt x="142" y="70"/>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48" name="Freeform 423">
                <a:extLst>
                  <a:ext uri="{FF2B5EF4-FFF2-40B4-BE49-F238E27FC236}">
                    <a16:creationId xmlns:a16="http://schemas.microsoft.com/office/drawing/2014/main" id="{1C4C54A3-BFEB-41E2-8C9B-B2922E92247F}"/>
                  </a:ext>
                </a:extLst>
              </p:cNvPr>
              <p:cNvSpPr>
                <a:spLocks/>
              </p:cNvSpPr>
              <p:nvPr/>
            </p:nvSpPr>
            <p:spPr bwMode="auto">
              <a:xfrm>
                <a:off x="1834" y="1695"/>
                <a:ext cx="142" cy="71"/>
              </a:xfrm>
              <a:custGeom>
                <a:avLst/>
                <a:gdLst/>
                <a:ahLst/>
                <a:cxnLst>
                  <a:cxn ang="0">
                    <a:pos x="0" y="0"/>
                  </a:cxn>
                  <a:cxn ang="0">
                    <a:pos x="142" y="59"/>
                  </a:cxn>
                  <a:cxn ang="0">
                    <a:pos x="137" y="71"/>
                  </a:cxn>
                  <a:cxn ang="0">
                    <a:pos x="0" y="0"/>
                  </a:cxn>
                </a:cxnLst>
                <a:rect l="0" t="0" r="r" b="b"/>
                <a:pathLst>
                  <a:path w="142" h="71">
                    <a:moveTo>
                      <a:pt x="0" y="0"/>
                    </a:moveTo>
                    <a:lnTo>
                      <a:pt x="142" y="59"/>
                    </a:lnTo>
                    <a:lnTo>
                      <a:pt x="137" y="71"/>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49" name="Freeform 424">
                <a:extLst>
                  <a:ext uri="{FF2B5EF4-FFF2-40B4-BE49-F238E27FC236}">
                    <a16:creationId xmlns:a16="http://schemas.microsoft.com/office/drawing/2014/main" id="{E4921BA5-D260-433F-8BCE-FA83CB528A7C}"/>
                  </a:ext>
                </a:extLst>
              </p:cNvPr>
              <p:cNvSpPr>
                <a:spLocks/>
              </p:cNvSpPr>
              <p:nvPr/>
            </p:nvSpPr>
            <p:spPr bwMode="auto">
              <a:xfrm>
                <a:off x="1834" y="1684"/>
                <a:ext cx="142" cy="82"/>
              </a:xfrm>
              <a:custGeom>
                <a:avLst/>
                <a:gdLst/>
                <a:ahLst/>
                <a:cxnLst>
                  <a:cxn ang="0">
                    <a:pos x="4" y="0"/>
                  </a:cxn>
                  <a:cxn ang="0">
                    <a:pos x="0" y="11"/>
                  </a:cxn>
                  <a:cxn ang="0">
                    <a:pos x="137" y="82"/>
                  </a:cxn>
                  <a:cxn ang="0">
                    <a:pos x="142" y="70"/>
                  </a:cxn>
                  <a:cxn ang="0">
                    <a:pos x="4" y="0"/>
                  </a:cxn>
                </a:cxnLst>
                <a:rect l="0" t="0" r="r" b="b"/>
                <a:pathLst>
                  <a:path w="142" h="82">
                    <a:moveTo>
                      <a:pt x="4" y="0"/>
                    </a:moveTo>
                    <a:lnTo>
                      <a:pt x="0" y="11"/>
                    </a:lnTo>
                    <a:lnTo>
                      <a:pt x="137" y="82"/>
                    </a:lnTo>
                    <a:lnTo>
                      <a:pt x="142" y="70"/>
                    </a:lnTo>
                    <a:lnTo>
                      <a:pt x="4"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50" name="Freeform 425">
                <a:extLst>
                  <a:ext uri="{FF2B5EF4-FFF2-40B4-BE49-F238E27FC236}">
                    <a16:creationId xmlns:a16="http://schemas.microsoft.com/office/drawing/2014/main" id="{D2A8F06A-FF5C-472C-A958-528E7A873042}"/>
                  </a:ext>
                </a:extLst>
              </p:cNvPr>
              <p:cNvSpPr>
                <a:spLocks/>
              </p:cNvSpPr>
              <p:nvPr/>
            </p:nvSpPr>
            <p:spPr bwMode="auto">
              <a:xfrm>
                <a:off x="1971" y="1754"/>
                <a:ext cx="83" cy="23"/>
              </a:xfrm>
              <a:custGeom>
                <a:avLst/>
                <a:gdLst/>
                <a:ahLst/>
                <a:cxnLst>
                  <a:cxn ang="0">
                    <a:pos x="5" y="0"/>
                  </a:cxn>
                  <a:cxn ang="0">
                    <a:pos x="0" y="12"/>
                  </a:cxn>
                  <a:cxn ang="0">
                    <a:pos x="83" y="23"/>
                  </a:cxn>
                  <a:cxn ang="0">
                    <a:pos x="5" y="0"/>
                  </a:cxn>
                </a:cxnLst>
                <a:rect l="0" t="0" r="r" b="b"/>
                <a:pathLst>
                  <a:path w="83" h="23">
                    <a:moveTo>
                      <a:pt x="5" y="0"/>
                    </a:moveTo>
                    <a:lnTo>
                      <a:pt x="0" y="12"/>
                    </a:lnTo>
                    <a:lnTo>
                      <a:pt x="83" y="23"/>
                    </a:lnTo>
                    <a:lnTo>
                      <a:pt x="5"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51" name="Freeform 426">
                <a:extLst>
                  <a:ext uri="{FF2B5EF4-FFF2-40B4-BE49-F238E27FC236}">
                    <a16:creationId xmlns:a16="http://schemas.microsoft.com/office/drawing/2014/main" id="{5E5DDEA6-27A1-4D0C-9C89-B6FFDBCE3C30}"/>
                  </a:ext>
                </a:extLst>
              </p:cNvPr>
              <p:cNvSpPr>
                <a:spLocks/>
              </p:cNvSpPr>
              <p:nvPr/>
            </p:nvSpPr>
            <p:spPr bwMode="auto">
              <a:xfrm>
                <a:off x="1971" y="1766"/>
                <a:ext cx="83" cy="23"/>
              </a:xfrm>
              <a:custGeom>
                <a:avLst/>
                <a:gdLst/>
                <a:ahLst/>
                <a:cxnLst>
                  <a:cxn ang="0">
                    <a:pos x="0" y="0"/>
                  </a:cxn>
                  <a:cxn ang="0">
                    <a:pos x="83" y="11"/>
                  </a:cxn>
                  <a:cxn ang="0">
                    <a:pos x="79" y="23"/>
                  </a:cxn>
                  <a:cxn ang="0">
                    <a:pos x="0" y="0"/>
                  </a:cxn>
                </a:cxnLst>
                <a:rect l="0" t="0" r="r" b="b"/>
                <a:pathLst>
                  <a:path w="83" h="23">
                    <a:moveTo>
                      <a:pt x="0" y="0"/>
                    </a:moveTo>
                    <a:lnTo>
                      <a:pt x="83" y="11"/>
                    </a:lnTo>
                    <a:lnTo>
                      <a:pt x="79" y="23"/>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52" name="Freeform 427">
                <a:extLst>
                  <a:ext uri="{FF2B5EF4-FFF2-40B4-BE49-F238E27FC236}">
                    <a16:creationId xmlns:a16="http://schemas.microsoft.com/office/drawing/2014/main" id="{0F8DE5FC-3451-49ED-AE4B-715A55E6DEE1}"/>
                  </a:ext>
                </a:extLst>
              </p:cNvPr>
              <p:cNvSpPr>
                <a:spLocks/>
              </p:cNvSpPr>
              <p:nvPr/>
            </p:nvSpPr>
            <p:spPr bwMode="auto">
              <a:xfrm>
                <a:off x="1971" y="1754"/>
                <a:ext cx="83" cy="35"/>
              </a:xfrm>
              <a:custGeom>
                <a:avLst/>
                <a:gdLst/>
                <a:ahLst/>
                <a:cxnLst>
                  <a:cxn ang="0">
                    <a:pos x="5" y="0"/>
                  </a:cxn>
                  <a:cxn ang="0">
                    <a:pos x="0" y="12"/>
                  </a:cxn>
                  <a:cxn ang="0">
                    <a:pos x="79" y="35"/>
                  </a:cxn>
                  <a:cxn ang="0">
                    <a:pos x="83" y="23"/>
                  </a:cxn>
                  <a:cxn ang="0">
                    <a:pos x="5" y="0"/>
                  </a:cxn>
                </a:cxnLst>
                <a:rect l="0" t="0" r="r" b="b"/>
                <a:pathLst>
                  <a:path w="83" h="35">
                    <a:moveTo>
                      <a:pt x="5" y="0"/>
                    </a:moveTo>
                    <a:lnTo>
                      <a:pt x="0" y="12"/>
                    </a:lnTo>
                    <a:lnTo>
                      <a:pt x="79" y="35"/>
                    </a:lnTo>
                    <a:lnTo>
                      <a:pt x="83" y="23"/>
                    </a:lnTo>
                    <a:lnTo>
                      <a:pt x="5"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53" name="Freeform 428">
                <a:extLst>
                  <a:ext uri="{FF2B5EF4-FFF2-40B4-BE49-F238E27FC236}">
                    <a16:creationId xmlns:a16="http://schemas.microsoft.com/office/drawing/2014/main" id="{FB496EF6-D81B-4D76-9FF5-8FE5D86F3D13}"/>
                  </a:ext>
                </a:extLst>
              </p:cNvPr>
              <p:cNvSpPr>
                <a:spLocks/>
              </p:cNvSpPr>
              <p:nvPr/>
            </p:nvSpPr>
            <p:spPr bwMode="auto">
              <a:xfrm>
                <a:off x="1360" y="1482"/>
                <a:ext cx="12" cy="14"/>
              </a:xfrm>
              <a:custGeom>
                <a:avLst/>
                <a:gdLst/>
                <a:ahLst/>
                <a:cxnLst>
                  <a:cxn ang="0">
                    <a:pos x="12" y="3"/>
                  </a:cxn>
                  <a:cxn ang="0">
                    <a:pos x="0" y="0"/>
                  </a:cxn>
                  <a:cxn ang="0">
                    <a:pos x="8" y="14"/>
                  </a:cxn>
                  <a:cxn ang="0">
                    <a:pos x="12" y="3"/>
                  </a:cxn>
                </a:cxnLst>
                <a:rect l="0" t="0" r="r" b="b"/>
                <a:pathLst>
                  <a:path w="12" h="14">
                    <a:moveTo>
                      <a:pt x="12" y="3"/>
                    </a:moveTo>
                    <a:lnTo>
                      <a:pt x="0" y="0"/>
                    </a:lnTo>
                    <a:lnTo>
                      <a:pt x="8" y="14"/>
                    </a:lnTo>
                    <a:lnTo>
                      <a:pt x="12"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54" name="Freeform 429">
                <a:extLst>
                  <a:ext uri="{FF2B5EF4-FFF2-40B4-BE49-F238E27FC236}">
                    <a16:creationId xmlns:a16="http://schemas.microsoft.com/office/drawing/2014/main" id="{E113046D-11AF-470D-8A5C-662B9C89B8E5}"/>
                  </a:ext>
                </a:extLst>
              </p:cNvPr>
              <p:cNvSpPr>
                <a:spLocks/>
              </p:cNvSpPr>
              <p:nvPr/>
            </p:nvSpPr>
            <p:spPr bwMode="auto">
              <a:xfrm>
                <a:off x="1356" y="1482"/>
                <a:ext cx="12" cy="14"/>
              </a:xfrm>
              <a:custGeom>
                <a:avLst/>
                <a:gdLst/>
                <a:ahLst/>
                <a:cxnLst>
                  <a:cxn ang="0">
                    <a:pos x="4" y="0"/>
                  </a:cxn>
                  <a:cxn ang="0">
                    <a:pos x="12" y="14"/>
                  </a:cxn>
                  <a:cxn ang="0">
                    <a:pos x="0" y="11"/>
                  </a:cxn>
                  <a:cxn ang="0">
                    <a:pos x="4" y="0"/>
                  </a:cxn>
                </a:cxnLst>
                <a:rect l="0" t="0" r="r" b="b"/>
                <a:pathLst>
                  <a:path w="12" h="14">
                    <a:moveTo>
                      <a:pt x="4" y="0"/>
                    </a:moveTo>
                    <a:lnTo>
                      <a:pt x="12" y="14"/>
                    </a:lnTo>
                    <a:lnTo>
                      <a:pt x="0" y="11"/>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55" name="Freeform 430">
                <a:extLst>
                  <a:ext uri="{FF2B5EF4-FFF2-40B4-BE49-F238E27FC236}">
                    <a16:creationId xmlns:a16="http://schemas.microsoft.com/office/drawing/2014/main" id="{1B86789F-B8FE-4FE6-AD7A-7C6E1C1F8A7E}"/>
                  </a:ext>
                </a:extLst>
              </p:cNvPr>
              <p:cNvSpPr>
                <a:spLocks/>
              </p:cNvSpPr>
              <p:nvPr/>
            </p:nvSpPr>
            <p:spPr bwMode="auto">
              <a:xfrm>
                <a:off x="1356" y="1482"/>
                <a:ext cx="16" cy="14"/>
              </a:xfrm>
              <a:custGeom>
                <a:avLst/>
                <a:gdLst/>
                <a:ahLst/>
                <a:cxnLst>
                  <a:cxn ang="0">
                    <a:pos x="16" y="3"/>
                  </a:cxn>
                  <a:cxn ang="0">
                    <a:pos x="4" y="0"/>
                  </a:cxn>
                  <a:cxn ang="0">
                    <a:pos x="0" y="11"/>
                  </a:cxn>
                  <a:cxn ang="0">
                    <a:pos x="12" y="14"/>
                  </a:cxn>
                  <a:cxn ang="0">
                    <a:pos x="16" y="3"/>
                  </a:cxn>
                </a:cxnLst>
                <a:rect l="0" t="0" r="r" b="b"/>
                <a:pathLst>
                  <a:path w="16" h="14">
                    <a:moveTo>
                      <a:pt x="16" y="3"/>
                    </a:moveTo>
                    <a:lnTo>
                      <a:pt x="4" y="0"/>
                    </a:lnTo>
                    <a:lnTo>
                      <a:pt x="0" y="11"/>
                    </a:lnTo>
                    <a:lnTo>
                      <a:pt x="12" y="14"/>
                    </a:lnTo>
                    <a:lnTo>
                      <a:pt x="16" y="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56" name="Freeform 431">
                <a:extLst>
                  <a:ext uri="{FF2B5EF4-FFF2-40B4-BE49-F238E27FC236}">
                    <a16:creationId xmlns:a16="http://schemas.microsoft.com/office/drawing/2014/main" id="{2100C6CA-6CA2-477E-B1F3-709212A37F76}"/>
                  </a:ext>
                </a:extLst>
              </p:cNvPr>
              <p:cNvSpPr>
                <a:spLocks/>
              </p:cNvSpPr>
              <p:nvPr/>
            </p:nvSpPr>
            <p:spPr bwMode="auto">
              <a:xfrm>
                <a:off x="1528" y="2351"/>
                <a:ext cx="23" cy="12"/>
              </a:xfrm>
              <a:custGeom>
                <a:avLst/>
                <a:gdLst/>
                <a:ahLst/>
                <a:cxnLst>
                  <a:cxn ang="0">
                    <a:pos x="4" y="0"/>
                  </a:cxn>
                  <a:cxn ang="0">
                    <a:pos x="0" y="12"/>
                  </a:cxn>
                  <a:cxn ang="0">
                    <a:pos x="23" y="7"/>
                  </a:cxn>
                  <a:cxn ang="0">
                    <a:pos x="4" y="0"/>
                  </a:cxn>
                </a:cxnLst>
                <a:rect l="0" t="0" r="r" b="b"/>
                <a:pathLst>
                  <a:path w="23" h="12">
                    <a:moveTo>
                      <a:pt x="4" y="0"/>
                    </a:moveTo>
                    <a:lnTo>
                      <a:pt x="0" y="12"/>
                    </a:lnTo>
                    <a:lnTo>
                      <a:pt x="23" y="7"/>
                    </a:lnTo>
                    <a:lnTo>
                      <a:pt x="4"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57" name="Freeform 432">
                <a:extLst>
                  <a:ext uri="{FF2B5EF4-FFF2-40B4-BE49-F238E27FC236}">
                    <a16:creationId xmlns:a16="http://schemas.microsoft.com/office/drawing/2014/main" id="{877399FF-E71E-4786-AE6D-64A3E518F3FF}"/>
                  </a:ext>
                </a:extLst>
              </p:cNvPr>
              <p:cNvSpPr>
                <a:spLocks/>
              </p:cNvSpPr>
              <p:nvPr/>
            </p:nvSpPr>
            <p:spPr bwMode="auto">
              <a:xfrm>
                <a:off x="1528" y="2358"/>
                <a:ext cx="23" cy="11"/>
              </a:xfrm>
              <a:custGeom>
                <a:avLst/>
                <a:gdLst/>
                <a:ahLst/>
                <a:cxnLst>
                  <a:cxn ang="0">
                    <a:pos x="0" y="5"/>
                  </a:cxn>
                  <a:cxn ang="0">
                    <a:pos x="23" y="0"/>
                  </a:cxn>
                  <a:cxn ang="0">
                    <a:pos x="18" y="11"/>
                  </a:cxn>
                  <a:cxn ang="0">
                    <a:pos x="0" y="5"/>
                  </a:cxn>
                </a:cxnLst>
                <a:rect l="0" t="0" r="r" b="b"/>
                <a:pathLst>
                  <a:path w="23" h="11">
                    <a:moveTo>
                      <a:pt x="0" y="5"/>
                    </a:moveTo>
                    <a:lnTo>
                      <a:pt x="23" y="0"/>
                    </a:lnTo>
                    <a:lnTo>
                      <a:pt x="18" y="11"/>
                    </a:lnTo>
                    <a:lnTo>
                      <a:pt x="0" y="5"/>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58" name="Freeform 433">
                <a:extLst>
                  <a:ext uri="{FF2B5EF4-FFF2-40B4-BE49-F238E27FC236}">
                    <a16:creationId xmlns:a16="http://schemas.microsoft.com/office/drawing/2014/main" id="{873141CA-B0CC-42B8-B08E-05DB92BA1BDC}"/>
                  </a:ext>
                </a:extLst>
              </p:cNvPr>
              <p:cNvSpPr>
                <a:spLocks/>
              </p:cNvSpPr>
              <p:nvPr/>
            </p:nvSpPr>
            <p:spPr bwMode="auto">
              <a:xfrm>
                <a:off x="1528" y="2351"/>
                <a:ext cx="23" cy="18"/>
              </a:xfrm>
              <a:custGeom>
                <a:avLst/>
                <a:gdLst/>
                <a:ahLst/>
                <a:cxnLst>
                  <a:cxn ang="0">
                    <a:pos x="4" y="0"/>
                  </a:cxn>
                  <a:cxn ang="0">
                    <a:pos x="0" y="12"/>
                  </a:cxn>
                  <a:cxn ang="0">
                    <a:pos x="18" y="18"/>
                  </a:cxn>
                  <a:cxn ang="0">
                    <a:pos x="23" y="7"/>
                  </a:cxn>
                  <a:cxn ang="0">
                    <a:pos x="4" y="0"/>
                  </a:cxn>
                </a:cxnLst>
                <a:rect l="0" t="0" r="r" b="b"/>
                <a:pathLst>
                  <a:path w="23" h="18">
                    <a:moveTo>
                      <a:pt x="4" y="0"/>
                    </a:moveTo>
                    <a:lnTo>
                      <a:pt x="0" y="12"/>
                    </a:lnTo>
                    <a:lnTo>
                      <a:pt x="18" y="18"/>
                    </a:lnTo>
                    <a:lnTo>
                      <a:pt x="23" y="7"/>
                    </a:lnTo>
                    <a:lnTo>
                      <a:pt x="4"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59" name="Freeform 434">
                <a:extLst>
                  <a:ext uri="{FF2B5EF4-FFF2-40B4-BE49-F238E27FC236}">
                    <a16:creationId xmlns:a16="http://schemas.microsoft.com/office/drawing/2014/main" id="{05EC371C-6480-4288-8072-470675842656}"/>
                  </a:ext>
                </a:extLst>
              </p:cNvPr>
              <p:cNvSpPr>
                <a:spLocks/>
              </p:cNvSpPr>
              <p:nvPr/>
            </p:nvSpPr>
            <p:spPr bwMode="auto">
              <a:xfrm>
                <a:off x="1546" y="2358"/>
                <a:ext cx="112" cy="67"/>
              </a:xfrm>
              <a:custGeom>
                <a:avLst/>
                <a:gdLst/>
                <a:ahLst/>
                <a:cxnLst>
                  <a:cxn ang="0">
                    <a:pos x="5" y="0"/>
                  </a:cxn>
                  <a:cxn ang="0">
                    <a:pos x="0" y="11"/>
                  </a:cxn>
                  <a:cxn ang="0">
                    <a:pos x="112" y="67"/>
                  </a:cxn>
                  <a:cxn ang="0">
                    <a:pos x="5" y="0"/>
                  </a:cxn>
                </a:cxnLst>
                <a:rect l="0" t="0" r="r" b="b"/>
                <a:pathLst>
                  <a:path w="112" h="67">
                    <a:moveTo>
                      <a:pt x="5" y="0"/>
                    </a:moveTo>
                    <a:lnTo>
                      <a:pt x="0" y="11"/>
                    </a:lnTo>
                    <a:lnTo>
                      <a:pt x="112" y="67"/>
                    </a:lnTo>
                    <a:lnTo>
                      <a:pt x="5"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60" name="Freeform 435">
                <a:extLst>
                  <a:ext uri="{FF2B5EF4-FFF2-40B4-BE49-F238E27FC236}">
                    <a16:creationId xmlns:a16="http://schemas.microsoft.com/office/drawing/2014/main" id="{BACA2571-8A7E-4611-8DBB-F07B477DA5B8}"/>
                  </a:ext>
                </a:extLst>
              </p:cNvPr>
              <p:cNvSpPr>
                <a:spLocks/>
              </p:cNvSpPr>
              <p:nvPr/>
            </p:nvSpPr>
            <p:spPr bwMode="auto">
              <a:xfrm>
                <a:off x="1546" y="2369"/>
                <a:ext cx="112" cy="66"/>
              </a:xfrm>
              <a:custGeom>
                <a:avLst/>
                <a:gdLst/>
                <a:ahLst/>
                <a:cxnLst>
                  <a:cxn ang="0">
                    <a:pos x="0" y="0"/>
                  </a:cxn>
                  <a:cxn ang="0">
                    <a:pos x="112" y="56"/>
                  </a:cxn>
                  <a:cxn ang="0">
                    <a:pos x="104" y="66"/>
                  </a:cxn>
                  <a:cxn ang="0">
                    <a:pos x="0" y="0"/>
                  </a:cxn>
                </a:cxnLst>
                <a:rect l="0" t="0" r="r" b="b"/>
                <a:pathLst>
                  <a:path w="112" h="66">
                    <a:moveTo>
                      <a:pt x="0" y="0"/>
                    </a:moveTo>
                    <a:lnTo>
                      <a:pt x="112" y="56"/>
                    </a:lnTo>
                    <a:lnTo>
                      <a:pt x="104" y="66"/>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61" name="Freeform 436">
                <a:extLst>
                  <a:ext uri="{FF2B5EF4-FFF2-40B4-BE49-F238E27FC236}">
                    <a16:creationId xmlns:a16="http://schemas.microsoft.com/office/drawing/2014/main" id="{A4A57D8E-93FA-4CD6-9AE0-5A0928C2FB44}"/>
                  </a:ext>
                </a:extLst>
              </p:cNvPr>
              <p:cNvSpPr>
                <a:spLocks/>
              </p:cNvSpPr>
              <p:nvPr/>
            </p:nvSpPr>
            <p:spPr bwMode="auto">
              <a:xfrm>
                <a:off x="1546" y="2358"/>
                <a:ext cx="112" cy="77"/>
              </a:xfrm>
              <a:custGeom>
                <a:avLst/>
                <a:gdLst/>
                <a:ahLst/>
                <a:cxnLst>
                  <a:cxn ang="0">
                    <a:pos x="5" y="0"/>
                  </a:cxn>
                  <a:cxn ang="0">
                    <a:pos x="0" y="11"/>
                  </a:cxn>
                  <a:cxn ang="0">
                    <a:pos x="104" y="77"/>
                  </a:cxn>
                  <a:cxn ang="0">
                    <a:pos x="112" y="67"/>
                  </a:cxn>
                  <a:cxn ang="0">
                    <a:pos x="5" y="0"/>
                  </a:cxn>
                </a:cxnLst>
                <a:rect l="0" t="0" r="r" b="b"/>
                <a:pathLst>
                  <a:path w="112" h="77">
                    <a:moveTo>
                      <a:pt x="5" y="0"/>
                    </a:moveTo>
                    <a:lnTo>
                      <a:pt x="0" y="11"/>
                    </a:lnTo>
                    <a:lnTo>
                      <a:pt x="104" y="77"/>
                    </a:lnTo>
                    <a:lnTo>
                      <a:pt x="112" y="67"/>
                    </a:lnTo>
                    <a:lnTo>
                      <a:pt x="5"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62" name="Freeform 437">
                <a:extLst>
                  <a:ext uri="{FF2B5EF4-FFF2-40B4-BE49-F238E27FC236}">
                    <a16:creationId xmlns:a16="http://schemas.microsoft.com/office/drawing/2014/main" id="{A9BCA6AB-E499-4DBB-8F7F-D1BB3CFD35A2}"/>
                  </a:ext>
                </a:extLst>
              </p:cNvPr>
              <p:cNvSpPr>
                <a:spLocks/>
              </p:cNvSpPr>
              <p:nvPr/>
            </p:nvSpPr>
            <p:spPr bwMode="auto">
              <a:xfrm>
                <a:off x="1650" y="2425"/>
                <a:ext cx="56" cy="64"/>
              </a:xfrm>
              <a:custGeom>
                <a:avLst/>
                <a:gdLst/>
                <a:ahLst/>
                <a:cxnLst>
                  <a:cxn ang="0">
                    <a:pos x="8" y="0"/>
                  </a:cxn>
                  <a:cxn ang="0">
                    <a:pos x="0" y="10"/>
                  </a:cxn>
                  <a:cxn ang="0">
                    <a:pos x="56" y="64"/>
                  </a:cxn>
                  <a:cxn ang="0">
                    <a:pos x="8" y="0"/>
                  </a:cxn>
                </a:cxnLst>
                <a:rect l="0" t="0" r="r" b="b"/>
                <a:pathLst>
                  <a:path w="56" h="64">
                    <a:moveTo>
                      <a:pt x="8" y="0"/>
                    </a:moveTo>
                    <a:lnTo>
                      <a:pt x="0" y="10"/>
                    </a:lnTo>
                    <a:lnTo>
                      <a:pt x="56" y="64"/>
                    </a:lnTo>
                    <a:lnTo>
                      <a:pt x="8"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63" name="Freeform 438">
                <a:extLst>
                  <a:ext uri="{FF2B5EF4-FFF2-40B4-BE49-F238E27FC236}">
                    <a16:creationId xmlns:a16="http://schemas.microsoft.com/office/drawing/2014/main" id="{B36499AE-F24E-4952-855C-25366E68EA60}"/>
                  </a:ext>
                </a:extLst>
              </p:cNvPr>
              <p:cNvSpPr>
                <a:spLocks/>
              </p:cNvSpPr>
              <p:nvPr/>
            </p:nvSpPr>
            <p:spPr bwMode="auto">
              <a:xfrm>
                <a:off x="1650" y="2435"/>
                <a:ext cx="56" cy="59"/>
              </a:xfrm>
              <a:custGeom>
                <a:avLst/>
                <a:gdLst/>
                <a:ahLst/>
                <a:cxnLst>
                  <a:cxn ang="0">
                    <a:pos x="0" y="0"/>
                  </a:cxn>
                  <a:cxn ang="0">
                    <a:pos x="56" y="54"/>
                  </a:cxn>
                  <a:cxn ang="0">
                    <a:pos x="44" y="59"/>
                  </a:cxn>
                  <a:cxn ang="0">
                    <a:pos x="0" y="0"/>
                  </a:cxn>
                </a:cxnLst>
                <a:rect l="0" t="0" r="r" b="b"/>
                <a:pathLst>
                  <a:path w="56" h="59">
                    <a:moveTo>
                      <a:pt x="0" y="0"/>
                    </a:moveTo>
                    <a:lnTo>
                      <a:pt x="56" y="54"/>
                    </a:lnTo>
                    <a:lnTo>
                      <a:pt x="44" y="59"/>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64" name="Freeform 439">
                <a:extLst>
                  <a:ext uri="{FF2B5EF4-FFF2-40B4-BE49-F238E27FC236}">
                    <a16:creationId xmlns:a16="http://schemas.microsoft.com/office/drawing/2014/main" id="{C874EFFD-AEE4-4EC6-BD22-6C0E0C127FE5}"/>
                  </a:ext>
                </a:extLst>
              </p:cNvPr>
              <p:cNvSpPr>
                <a:spLocks/>
              </p:cNvSpPr>
              <p:nvPr/>
            </p:nvSpPr>
            <p:spPr bwMode="auto">
              <a:xfrm>
                <a:off x="1650" y="2425"/>
                <a:ext cx="56" cy="69"/>
              </a:xfrm>
              <a:custGeom>
                <a:avLst/>
                <a:gdLst/>
                <a:ahLst/>
                <a:cxnLst>
                  <a:cxn ang="0">
                    <a:pos x="8" y="0"/>
                  </a:cxn>
                  <a:cxn ang="0">
                    <a:pos x="0" y="10"/>
                  </a:cxn>
                  <a:cxn ang="0">
                    <a:pos x="44" y="69"/>
                  </a:cxn>
                  <a:cxn ang="0">
                    <a:pos x="56" y="64"/>
                  </a:cxn>
                  <a:cxn ang="0">
                    <a:pos x="8" y="0"/>
                  </a:cxn>
                </a:cxnLst>
                <a:rect l="0" t="0" r="r" b="b"/>
                <a:pathLst>
                  <a:path w="56" h="69">
                    <a:moveTo>
                      <a:pt x="8" y="0"/>
                    </a:moveTo>
                    <a:lnTo>
                      <a:pt x="0" y="10"/>
                    </a:lnTo>
                    <a:lnTo>
                      <a:pt x="44" y="69"/>
                    </a:lnTo>
                    <a:lnTo>
                      <a:pt x="56" y="64"/>
                    </a:lnTo>
                    <a:lnTo>
                      <a:pt x="8"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65" name="Freeform 440">
                <a:extLst>
                  <a:ext uri="{FF2B5EF4-FFF2-40B4-BE49-F238E27FC236}">
                    <a16:creationId xmlns:a16="http://schemas.microsoft.com/office/drawing/2014/main" id="{F926A235-F722-4F99-BFCE-D1DAC9BC28F8}"/>
                  </a:ext>
                </a:extLst>
              </p:cNvPr>
              <p:cNvSpPr>
                <a:spLocks/>
              </p:cNvSpPr>
              <p:nvPr/>
            </p:nvSpPr>
            <p:spPr bwMode="auto">
              <a:xfrm>
                <a:off x="1694" y="2489"/>
                <a:ext cx="29" cy="83"/>
              </a:xfrm>
              <a:custGeom>
                <a:avLst/>
                <a:gdLst/>
                <a:ahLst/>
                <a:cxnLst>
                  <a:cxn ang="0">
                    <a:pos x="12" y="0"/>
                  </a:cxn>
                  <a:cxn ang="0">
                    <a:pos x="0" y="5"/>
                  </a:cxn>
                  <a:cxn ang="0">
                    <a:pos x="29" y="83"/>
                  </a:cxn>
                  <a:cxn ang="0">
                    <a:pos x="12" y="0"/>
                  </a:cxn>
                </a:cxnLst>
                <a:rect l="0" t="0" r="r" b="b"/>
                <a:pathLst>
                  <a:path w="29" h="83">
                    <a:moveTo>
                      <a:pt x="12" y="0"/>
                    </a:moveTo>
                    <a:lnTo>
                      <a:pt x="0" y="5"/>
                    </a:lnTo>
                    <a:lnTo>
                      <a:pt x="29" y="83"/>
                    </a:lnTo>
                    <a:lnTo>
                      <a:pt x="12"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66" name="Freeform 441">
                <a:extLst>
                  <a:ext uri="{FF2B5EF4-FFF2-40B4-BE49-F238E27FC236}">
                    <a16:creationId xmlns:a16="http://schemas.microsoft.com/office/drawing/2014/main" id="{605296BA-02FA-4F61-A187-74A3D842C8F5}"/>
                  </a:ext>
                </a:extLst>
              </p:cNvPr>
              <p:cNvSpPr>
                <a:spLocks/>
              </p:cNvSpPr>
              <p:nvPr/>
            </p:nvSpPr>
            <p:spPr bwMode="auto">
              <a:xfrm>
                <a:off x="1694" y="2494"/>
                <a:ext cx="29" cy="83"/>
              </a:xfrm>
              <a:custGeom>
                <a:avLst/>
                <a:gdLst/>
                <a:ahLst/>
                <a:cxnLst>
                  <a:cxn ang="0">
                    <a:pos x="0" y="0"/>
                  </a:cxn>
                  <a:cxn ang="0">
                    <a:pos x="29" y="78"/>
                  </a:cxn>
                  <a:cxn ang="0">
                    <a:pos x="17" y="83"/>
                  </a:cxn>
                  <a:cxn ang="0">
                    <a:pos x="0" y="0"/>
                  </a:cxn>
                </a:cxnLst>
                <a:rect l="0" t="0" r="r" b="b"/>
                <a:pathLst>
                  <a:path w="29" h="83">
                    <a:moveTo>
                      <a:pt x="0" y="0"/>
                    </a:moveTo>
                    <a:lnTo>
                      <a:pt x="29" y="78"/>
                    </a:lnTo>
                    <a:lnTo>
                      <a:pt x="17" y="83"/>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67" name="Freeform 442">
                <a:extLst>
                  <a:ext uri="{FF2B5EF4-FFF2-40B4-BE49-F238E27FC236}">
                    <a16:creationId xmlns:a16="http://schemas.microsoft.com/office/drawing/2014/main" id="{3F965342-354F-4586-AF72-D7C6C2D300D5}"/>
                  </a:ext>
                </a:extLst>
              </p:cNvPr>
              <p:cNvSpPr>
                <a:spLocks/>
              </p:cNvSpPr>
              <p:nvPr/>
            </p:nvSpPr>
            <p:spPr bwMode="auto">
              <a:xfrm>
                <a:off x="1694" y="2489"/>
                <a:ext cx="29" cy="88"/>
              </a:xfrm>
              <a:custGeom>
                <a:avLst/>
                <a:gdLst/>
                <a:ahLst/>
                <a:cxnLst>
                  <a:cxn ang="0">
                    <a:pos x="12" y="0"/>
                  </a:cxn>
                  <a:cxn ang="0">
                    <a:pos x="0" y="5"/>
                  </a:cxn>
                  <a:cxn ang="0">
                    <a:pos x="17" y="88"/>
                  </a:cxn>
                  <a:cxn ang="0">
                    <a:pos x="29" y="83"/>
                  </a:cxn>
                  <a:cxn ang="0">
                    <a:pos x="12" y="0"/>
                  </a:cxn>
                </a:cxnLst>
                <a:rect l="0" t="0" r="r" b="b"/>
                <a:pathLst>
                  <a:path w="29" h="88">
                    <a:moveTo>
                      <a:pt x="12" y="0"/>
                    </a:moveTo>
                    <a:lnTo>
                      <a:pt x="0" y="5"/>
                    </a:lnTo>
                    <a:lnTo>
                      <a:pt x="17" y="88"/>
                    </a:lnTo>
                    <a:lnTo>
                      <a:pt x="29" y="83"/>
                    </a:lnTo>
                    <a:lnTo>
                      <a:pt x="12"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68" name="Freeform 443">
                <a:extLst>
                  <a:ext uri="{FF2B5EF4-FFF2-40B4-BE49-F238E27FC236}">
                    <a16:creationId xmlns:a16="http://schemas.microsoft.com/office/drawing/2014/main" id="{95E79C82-997B-43D6-B699-CD88F9EFABDA}"/>
                  </a:ext>
                </a:extLst>
              </p:cNvPr>
              <p:cNvSpPr>
                <a:spLocks/>
              </p:cNvSpPr>
              <p:nvPr/>
            </p:nvSpPr>
            <p:spPr bwMode="auto">
              <a:xfrm>
                <a:off x="1711" y="2572"/>
                <a:ext cx="83" cy="102"/>
              </a:xfrm>
              <a:custGeom>
                <a:avLst/>
                <a:gdLst/>
                <a:ahLst/>
                <a:cxnLst>
                  <a:cxn ang="0">
                    <a:pos x="12" y="0"/>
                  </a:cxn>
                  <a:cxn ang="0">
                    <a:pos x="0" y="5"/>
                  </a:cxn>
                  <a:cxn ang="0">
                    <a:pos x="83" y="102"/>
                  </a:cxn>
                  <a:cxn ang="0">
                    <a:pos x="12" y="0"/>
                  </a:cxn>
                </a:cxnLst>
                <a:rect l="0" t="0" r="r" b="b"/>
                <a:pathLst>
                  <a:path w="83" h="102">
                    <a:moveTo>
                      <a:pt x="12" y="0"/>
                    </a:moveTo>
                    <a:lnTo>
                      <a:pt x="0" y="5"/>
                    </a:lnTo>
                    <a:lnTo>
                      <a:pt x="83" y="102"/>
                    </a:lnTo>
                    <a:lnTo>
                      <a:pt x="12"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69" name="Freeform 444">
                <a:extLst>
                  <a:ext uri="{FF2B5EF4-FFF2-40B4-BE49-F238E27FC236}">
                    <a16:creationId xmlns:a16="http://schemas.microsoft.com/office/drawing/2014/main" id="{856CF8DB-894E-4562-B3A5-0511985F19EE}"/>
                  </a:ext>
                </a:extLst>
              </p:cNvPr>
              <p:cNvSpPr>
                <a:spLocks/>
              </p:cNvSpPr>
              <p:nvPr/>
            </p:nvSpPr>
            <p:spPr bwMode="auto">
              <a:xfrm>
                <a:off x="1711" y="2577"/>
                <a:ext cx="83" cy="104"/>
              </a:xfrm>
              <a:custGeom>
                <a:avLst/>
                <a:gdLst/>
                <a:ahLst/>
                <a:cxnLst>
                  <a:cxn ang="0">
                    <a:pos x="0" y="0"/>
                  </a:cxn>
                  <a:cxn ang="0">
                    <a:pos x="83" y="97"/>
                  </a:cxn>
                  <a:cxn ang="0">
                    <a:pos x="72" y="104"/>
                  </a:cxn>
                  <a:cxn ang="0">
                    <a:pos x="0" y="0"/>
                  </a:cxn>
                </a:cxnLst>
                <a:rect l="0" t="0" r="r" b="b"/>
                <a:pathLst>
                  <a:path w="83" h="104">
                    <a:moveTo>
                      <a:pt x="0" y="0"/>
                    </a:moveTo>
                    <a:lnTo>
                      <a:pt x="83" y="97"/>
                    </a:lnTo>
                    <a:lnTo>
                      <a:pt x="72" y="104"/>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70" name="Freeform 445">
                <a:extLst>
                  <a:ext uri="{FF2B5EF4-FFF2-40B4-BE49-F238E27FC236}">
                    <a16:creationId xmlns:a16="http://schemas.microsoft.com/office/drawing/2014/main" id="{BF6DF1D8-85D4-4130-87D3-2AC1233E9C61}"/>
                  </a:ext>
                </a:extLst>
              </p:cNvPr>
              <p:cNvSpPr>
                <a:spLocks/>
              </p:cNvSpPr>
              <p:nvPr/>
            </p:nvSpPr>
            <p:spPr bwMode="auto">
              <a:xfrm>
                <a:off x="1711" y="2572"/>
                <a:ext cx="83" cy="109"/>
              </a:xfrm>
              <a:custGeom>
                <a:avLst/>
                <a:gdLst/>
                <a:ahLst/>
                <a:cxnLst>
                  <a:cxn ang="0">
                    <a:pos x="12" y="0"/>
                  </a:cxn>
                  <a:cxn ang="0">
                    <a:pos x="0" y="5"/>
                  </a:cxn>
                  <a:cxn ang="0">
                    <a:pos x="72" y="109"/>
                  </a:cxn>
                  <a:cxn ang="0">
                    <a:pos x="83" y="102"/>
                  </a:cxn>
                  <a:cxn ang="0">
                    <a:pos x="12" y="0"/>
                  </a:cxn>
                </a:cxnLst>
                <a:rect l="0" t="0" r="r" b="b"/>
                <a:pathLst>
                  <a:path w="83" h="109">
                    <a:moveTo>
                      <a:pt x="12" y="0"/>
                    </a:moveTo>
                    <a:lnTo>
                      <a:pt x="0" y="5"/>
                    </a:lnTo>
                    <a:lnTo>
                      <a:pt x="72" y="109"/>
                    </a:lnTo>
                    <a:lnTo>
                      <a:pt x="83" y="102"/>
                    </a:lnTo>
                    <a:lnTo>
                      <a:pt x="12"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71" name="Freeform 446">
                <a:extLst>
                  <a:ext uri="{FF2B5EF4-FFF2-40B4-BE49-F238E27FC236}">
                    <a16:creationId xmlns:a16="http://schemas.microsoft.com/office/drawing/2014/main" id="{2CF855A8-F817-4D0D-B99B-722C37782CA7}"/>
                  </a:ext>
                </a:extLst>
              </p:cNvPr>
              <p:cNvSpPr>
                <a:spLocks/>
              </p:cNvSpPr>
              <p:nvPr/>
            </p:nvSpPr>
            <p:spPr bwMode="auto">
              <a:xfrm>
                <a:off x="1292" y="1841"/>
                <a:ext cx="41" cy="36"/>
              </a:xfrm>
              <a:custGeom>
                <a:avLst/>
                <a:gdLst/>
                <a:ahLst/>
                <a:cxnLst>
                  <a:cxn ang="0">
                    <a:pos x="41" y="11"/>
                  </a:cxn>
                  <a:cxn ang="0">
                    <a:pos x="35" y="0"/>
                  </a:cxn>
                  <a:cxn ang="0">
                    <a:pos x="0" y="36"/>
                  </a:cxn>
                  <a:cxn ang="0">
                    <a:pos x="41" y="11"/>
                  </a:cxn>
                </a:cxnLst>
                <a:rect l="0" t="0" r="r" b="b"/>
                <a:pathLst>
                  <a:path w="41" h="36">
                    <a:moveTo>
                      <a:pt x="41" y="11"/>
                    </a:moveTo>
                    <a:lnTo>
                      <a:pt x="35" y="0"/>
                    </a:lnTo>
                    <a:lnTo>
                      <a:pt x="0" y="36"/>
                    </a:lnTo>
                    <a:lnTo>
                      <a:pt x="41" y="11"/>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72" name="Freeform 447">
                <a:extLst>
                  <a:ext uri="{FF2B5EF4-FFF2-40B4-BE49-F238E27FC236}">
                    <a16:creationId xmlns:a16="http://schemas.microsoft.com/office/drawing/2014/main" id="{75C42549-0FFB-4F6F-8445-5BEEF7F2A8E7}"/>
                  </a:ext>
                </a:extLst>
              </p:cNvPr>
              <p:cNvSpPr>
                <a:spLocks/>
              </p:cNvSpPr>
              <p:nvPr/>
            </p:nvSpPr>
            <p:spPr bwMode="auto">
              <a:xfrm>
                <a:off x="1284" y="1841"/>
                <a:ext cx="43" cy="36"/>
              </a:xfrm>
              <a:custGeom>
                <a:avLst/>
                <a:gdLst/>
                <a:ahLst/>
                <a:cxnLst>
                  <a:cxn ang="0">
                    <a:pos x="43" y="0"/>
                  </a:cxn>
                  <a:cxn ang="0">
                    <a:pos x="8" y="36"/>
                  </a:cxn>
                  <a:cxn ang="0">
                    <a:pos x="0" y="26"/>
                  </a:cxn>
                  <a:cxn ang="0">
                    <a:pos x="43" y="0"/>
                  </a:cxn>
                </a:cxnLst>
                <a:rect l="0" t="0" r="r" b="b"/>
                <a:pathLst>
                  <a:path w="43" h="36">
                    <a:moveTo>
                      <a:pt x="43" y="0"/>
                    </a:moveTo>
                    <a:lnTo>
                      <a:pt x="8" y="36"/>
                    </a:lnTo>
                    <a:lnTo>
                      <a:pt x="0" y="26"/>
                    </a:lnTo>
                    <a:lnTo>
                      <a:pt x="43"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73" name="Freeform 448">
                <a:extLst>
                  <a:ext uri="{FF2B5EF4-FFF2-40B4-BE49-F238E27FC236}">
                    <a16:creationId xmlns:a16="http://schemas.microsoft.com/office/drawing/2014/main" id="{EB89F354-B631-4BAD-887A-0EA37554BD03}"/>
                  </a:ext>
                </a:extLst>
              </p:cNvPr>
              <p:cNvSpPr>
                <a:spLocks/>
              </p:cNvSpPr>
              <p:nvPr/>
            </p:nvSpPr>
            <p:spPr bwMode="auto">
              <a:xfrm>
                <a:off x="1284" y="1841"/>
                <a:ext cx="49" cy="36"/>
              </a:xfrm>
              <a:custGeom>
                <a:avLst/>
                <a:gdLst/>
                <a:ahLst/>
                <a:cxnLst>
                  <a:cxn ang="0">
                    <a:pos x="49" y="11"/>
                  </a:cxn>
                  <a:cxn ang="0">
                    <a:pos x="43" y="0"/>
                  </a:cxn>
                  <a:cxn ang="0">
                    <a:pos x="0" y="26"/>
                  </a:cxn>
                  <a:cxn ang="0">
                    <a:pos x="8" y="36"/>
                  </a:cxn>
                  <a:cxn ang="0">
                    <a:pos x="49" y="11"/>
                  </a:cxn>
                </a:cxnLst>
                <a:rect l="0" t="0" r="r" b="b"/>
                <a:pathLst>
                  <a:path w="49" h="36">
                    <a:moveTo>
                      <a:pt x="49" y="11"/>
                    </a:moveTo>
                    <a:lnTo>
                      <a:pt x="43" y="0"/>
                    </a:lnTo>
                    <a:lnTo>
                      <a:pt x="0" y="26"/>
                    </a:lnTo>
                    <a:lnTo>
                      <a:pt x="8" y="36"/>
                    </a:lnTo>
                    <a:lnTo>
                      <a:pt x="49" y="11"/>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74" name="Freeform 449">
                <a:extLst>
                  <a:ext uri="{FF2B5EF4-FFF2-40B4-BE49-F238E27FC236}">
                    <a16:creationId xmlns:a16="http://schemas.microsoft.com/office/drawing/2014/main" id="{43605BE0-2E5A-4F96-A1AF-F057A2815D62}"/>
                  </a:ext>
                </a:extLst>
              </p:cNvPr>
              <p:cNvSpPr>
                <a:spLocks/>
              </p:cNvSpPr>
              <p:nvPr/>
            </p:nvSpPr>
            <p:spPr bwMode="auto">
              <a:xfrm>
                <a:off x="1254" y="1867"/>
                <a:ext cx="38" cy="43"/>
              </a:xfrm>
              <a:custGeom>
                <a:avLst/>
                <a:gdLst/>
                <a:ahLst/>
                <a:cxnLst>
                  <a:cxn ang="0">
                    <a:pos x="38" y="10"/>
                  </a:cxn>
                  <a:cxn ang="0">
                    <a:pos x="30" y="0"/>
                  </a:cxn>
                  <a:cxn ang="0">
                    <a:pos x="0" y="43"/>
                  </a:cxn>
                  <a:cxn ang="0">
                    <a:pos x="38" y="10"/>
                  </a:cxn>
                </a:cxnLst>
                <a:rect l="0" t="0" r="r" b="b"/>
                <a:pathLst>
                  <a:path w="38" h="43">
                    <a:moveTo>
                      <a:pt x="38" y="10"/>
                    </a:moveTo>
                    <a:lnTo>
                      <a:pt x="30" y="0"/>
                    </a:lnTo>
                    <a:lnTo>
                      <a:pt x="0" y="43"/>
                    </a:lnTo>
                    <a:lnTo>
                      <a:pt x="38" y="1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75" name="Freeform 450">
                <a:extLst>
                  <a:ext uri="{FF2B5EF4-FFF2-40B4-BE49-F238E27FC236}">
                    <a16:creationId xmlns:a16="http://schemas.microsoft.com/office/drawing/2014/main" id="{3DC7F606-43A6-4FBF-B925-9611153C75D1}"/>
                  </a:ext>
                </a:extLst>
              </p:cNvPr>
              <p:cNvSpPr>
                <a:spLocks/>
              </p:cNvSpPr>
              <p:nvPr/>
            </p:nvSpPr>
            <p:spPr bwMode="auto">
              <a:xfrm>
                <a:off x="1246" y="1867"/>
                <a:ext cx="38" cy="43"/>
              </a:xfrm>
              <a:custGeom>
                <a:avLst/>
                <a:gdLst/>
                <a:ahLst/>
                <a:cxnLst>
                  <a:cxn ang="0">
                    <a:pos x="38" y="0"/>
                  </a:cxn>
                  <a:cxn ang="0">
                    <a:pos x="8" y="43"/>
                  </a:cxn>
                  <a:cxn ang="0">
                    <a:pos x="0" y="33"/>
                  </a:cxn>
                  <a:cxn ang="0">
                    <a:pos x="38" y="0"/>
                  </a:cxn>
                </a:cxnLst>
                <a:rect l="0" t="0" r="r" b="b"/>
                <a:pathLst>
                  <a:path w="38" h="43">
                    <a:moveTo>
                      <a:pt x="38" y="0"/>
                    </a:moveTo>
                    <a:lnTo>
                      <a:pt x="8" y="43"/>
                    </a:lnTo>
                    <a:lnTo>
                      <a:pt x="0" y="33"/>
                    </a:lnTo>
                    <a:lnTo>
                      <a:pt x="38"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76" name="Freeform 451">
                <a:extLst>
                  <a:ext uri="{FF2B5EF4-FFF2-40B4-BE49-F238E27FC236}">
                    <a16:creationId xmlns:a16="http://schemas.microsoft.com/office/drawing/2014/main" id="{1CAC9026-2F14-4FBE-9E6A-EB2DFF8A37E9}"/>
                  </a:ext>
                </a:extLst>
              </p:cNvPr>
              <p:cNvSpPr>
                <a:spLocks/>
              </p:cNvSpPr>
              <p:nvPr/>
            </p:nvSpPr>
            <p:spPr bwMode="auto">
              <a:xfrm>
                <a:off x="1246" y="1867"/>
                <a:ext cx="46" cy="43"/>
              </a:xfrm>
              <a:custGeom>
                <a:avLst/>
                <a:gdLst/>
                <a:ahLst/>
                <a:cxnLst>
                  <a:cxn ang="0">
                    <a:pos x="46" y="10"/>
                  </a:cxn>
                  <a:cxn ang="0">
                    <a:pos x="38" y="0"/>
                  </a:cxn>
                  <a:cxn ang="0">
                    <a:pos x="0" y="33"/>
                  </a:cxn>
                  <a:cxn ang="0">
                    <a:pos x="8" y="43"/>
                  </a:cxn>
                  <a:cxn ang="0">
                    <a:pos x="46" y="10"/>
                  </a:cxn>
                </a:cxnLst>
                <a:rect l="0" t="0" r="r" b="b"/>
                <a:pathLst>
                  <a:path w="46" h="43">
                    <a:moveTo>
                      <a:pt x="46" y="10"/>
                    </a:moveTo>
                    <a:lnTo>
                      <a:pt x="38" y="0"/>
                    </a:lnTo>
                    <a:lnTo>
                      <a:pt x="0" y="33"/>
                    </a:lnTo>
                    <a:lnTo>
                      <a:pt x="8" y="43"/>
                    </a:lnTo>
                    <a:lnTo>
                      <a:pt x="46" y="1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77" name="Freeform 452">
                <a:extLst>
                  <a:ext uri="{FF2B5EF4-FFF2-40B4-BE49-F238E27FC236}">
                    <a16:creationId xmlns:a16="http://schemas.microsoft.com/office/drawing/2014/main" id="{8D389C47-9EB7-4BF9-8191-BD4A6B2B7F44}"/>
                  </a:ext>
                </a:extLst>
              </p:cNvPr>
              <p:cNvSpPr>
                <a:spLocks/>
              </p:cNvSpPr>
              <p:nvPr/>
            </p:nvSpPr>
            <p:spPr bwMode="auto">
              <a:xfrm>
                <a:off x="1145" y="1900"/>
                <a:ext cx="109" cy="67"/>
              </a:xfrm>
              <a:custGeom>
                <a:avLst/>
                <a:gdLst/>
                <a:ahLst/>
                <a:cxnLst>
                  <a:cxn ang="0">
                    <a:pos x="109" y="10"/>
                  </a:cxn>
                  <a:cxn ang="0">
                    <a:pos x="101" y="0"/>
                  </a:cxn>
                  <a:cxn ang="0">
                    <a:pos x="0" y="67"/>
                  </a:cxn>
                  <a:cxn ang="0">
                    <a:pos x="109" y="10"/>
                  </a:cxn>
                </a:cxnLst>
                <a:rect l="0" t="0" r="r" b="b"/>
                <a:pathLst>
                  <a:path w="109" h="67">
                    <a:moveTo>
                      <a:pt x="109" y="10"/>
                    </a:moveTo>
                    <a:lnTo>
                      <a:pt x="101" y="0"/>
                    </a:lnTo>
                    <a:lnTo>
                      <a:pt x="0" y="67"/>
                    </a:lnTo>
                    <a:lnTo>
                      <a:pt x="109" y="1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78" name="Freeform 453">
                <a:extLst>
                  <a:ext uri="{FF2B5EF4-FFF2-40B4-BE49-F238E27FC236}">
                    <a16:creationId xmlns:a16="http://schemas.microsoft.com/office/drawing/2014/main" id="{DE26FBD5-D159-478F-BA1D-B226DD8EEC18}"/>
                  </a:ext>
                </a:extLst>
              </p:cNvPr>
              <p:cNvSpPr>
                <a:spLocks/>
              </p:cNvSpPr>
              <p:nvPr/>
            </p:nvSpPr>
            <p:spPr bwMode="auto">
              <a:xfrm>
                <a:off x="1136" y="1900"/>
                <a:ext cx="110" cy="67"/>
              </a:xfrm>
              <a:custGeom>
                <a:avLst/>
                <a:gdLst/>
                <a:ahLst/>
                <a:cxnLst>
                  <a:cxn ang="0">
                    <a:pos x="110" y="0"/>
                  </a:cxn>
                  <a:cxn ang="0">
                    <a:pos x="9" y="67"/>
                  </a:cxn>
                  <a:cxn ang="0">
                    <a:pos x="0" y="57"/>
                  </a:cxn>
                  <a:cxn ang="0">
                    <a:pos x="110" y="0"/>
                  </a:cxn>
                </a:cxnLst>
                <a:rect l="0" t="0" r="r" b="b"/>
                <a:pathLst>
                  <a:path w="110" h="67">
                    <a:moveTo>
                      <a:pt x="110" y="0"/>
                    </a:moveTo>
                    <a:lnTo>
                      <a:pt x="9" y="67"/>
                    </a:lnTo>
                    <a:lnTo>
                      <a:pt x="0" y="57"/>
                    </a:lnTo>
                    <a:lnTo>
                      <a:pt x="11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79" name="Freeform 454">
                <a:extLst>
                  <a:ext uri="{FF2B5EF4-FFF2-40B4-BE49-F238E27FC236}">
                    <a16:creationId xmlns:a16="http://schemas.microsoft.com/office/drawing/2014/main" id="{5FF46FE1-4AA0-4539-8DB6-481212B45C00}"/>
                  </a:ext>
                </a:extLst>
              </p:cNvPr>
              <p:cNvSpPr>
                <a:spLocks/>
              </p:cNvSpPr>
              <p:nvPr/>
            </p:nvSpPr>
            <p:spPr bwMode="auto">
              <a:xfrm>
                <a:off x="1136" y="1900"/>
                <a:ext cx="118" cy="67"/>
              </a:xfrm>
              <a:custGeom>
                <a:avLst/>
                <a:gdLst/>
                <a:ahLst/>
                <a:cxnLst>
                  <a:cxn ang="0">
                    <a:pos x="118" y="10"/>
                  </a:cxn>
                  <a:cxn ang="0">
                    <a:pos x="110" y="0"/>
                  </a:cxn>
                  <a:cxn ang="0">
                    <a:pos x="0" y="57"/>
                  </a:cxn>
                  <a:cxn ang="0">
                    <a:pos x="9" y="67"/>
                  </a:cxn>
                  <a:cxn ang="0">
                    <a:pos x="118" y="10"/>
                  </a:cxn>
                </a:cxnLst>
                <a:rect l="0" t="0" r="r" b="b"/>
                <a:pathLst>
                  <a:path w="118" h="67">
                    <a:moveTo>
                      <a:pt x="118" y="10"/>
                    </a:moveTo>
                    <a:lnTo>
                      <a:pt x="110" y="0"/>
                    </a:lnTo>
                    <a:lnTo>
                      <a:pt x="0" y="57"/>
                    </a:lnTo>
                    <a:lnTo>
                      <a:pt x="9" y="67"/>
                    </a:lnTo>
                    <a:lnTo>
                      <a:pt x="118" y="1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80" name="Freeform 455">
                <a:extLst>
                  <a:ext uri="{FF2B5EF4-FFF2-40B4-BE49-F238E27FC236}">
                    <a16:creationId xmlns:a16="http://schemas.microsoft.com/office/drawing/2014/main" id="{CBD866E8-6016-4A54-B1AB-88CF0E26E480}"/>
                  </a:ext>
                </a:extLst>
              </p:cNvPr>
              <p:cNvSpPr>
                <a:spLocks/>
              </p:cNvSpPr>
              <p:nvPr/>
            </p:nvSpPr>
            <p:spPr bwMode="auto">
              <a:xfrm>
                <a:off x="1136" y="1957"/>
                <a:ext cx="9" cy="20"/>
              </a:xfrm>
              <a:custGeom>
                <a:avLst/>
                <a:gdLst/>
                <a:ahLst/>
                <a:cxnLst>
                  <a:cxn ang="0">
                    <a:pos x="9" y="10"/>
                  </a:cxn>
                  <a:cxn ang="0">
                    <a:pos x="0" y="0"/>
                  </a:cxn>
                  <a:cxn ang="0">
                    <a:pos x="3" y="20"/>
                  </a:cxn>
                  <a:cxn ang="0">
                    <a:pos x="9" y="10"/>
                  </a:cxn>
                </a:cxnLst>
                <a:rect l="0" t="0" r="r" b="b"/>
                <a:pathLst>
                  <a:path w="9" h="20">
                    <a:moveTo>
                      <a:pt x="9" y="10"/>
                    </a:moveTo>
                    <a:lnTo>
                      <a:pt x="0" y="0"/>
                    </a:lnTo>
                    <a:lnTo>
                      <a:pt x="3" y="20"/>
                    </a:lnTo>
                    <a:lnTo>
                      <a:pt x="9" y="1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81" name="Freeform 456">
                <a:extLst>
                  <a:ext uri="{FF2B5EF4-FFF2-40B4-BE49-F238E27FC236}">
                    <a16:creationId xmlns:a16="http://schemas.microsoft.com/office/drawing/2014/main" id="{463ACA3F-D5DA-4ADB-97BE-0FBEA3209E26}"/>
                  </a:ext>
                </a:extLst>
              </p:cNvPr>
              <p:cNvSpPr>
                <a:spLocks/>
              </p:cNvSpPr>
              <p:nvPr/>
            </p:nvSpPr>
            <p:spPr bwMode="auto">
              <a:xfrm>
                <a:off x="1126" y="1957"/>
                <a:ext cx="13" cy="20"/>
              </a:xfrm>
              <a:custGeom>
                <a:avLst/>
                <a:gdLst/>
                <a:ahLst/>
                <a:cxnLst>
                  <a:cxn ang="0">
                    <a:pos x="10" y="0"/>
                  </a:cxn>
                  <a:cxn ang="0">
                    <a:pos x="13" y="20"/>
                  </a:cxn>
                  <a:cxn ang="0">
                    <a:pos x="0" y="16"/>
                  </a:cxn>
                  <a:cxn ang="0">
                    <a:pos x="10" y="0"/>
                  </a:cxn>
                </a:cxnLst>
                <a:rect l="0" t="0" r="r" b="b"/>
                <a:pathLst>
                  <a:path w="13" h="20">
                    <a:moveTo>
                      <a:pt x="10" y="0"/>
                    </a:moveTo>
                    <a:lnTo>
                      <a:pt x="13" y="20"/>
                    </a:lnTo>
                    <a:lnTo>
                      <a:pt x="0" y="16"/>
                    </a:lnTo>
                    <a:lnTo>
                      <a:pt x="1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82" name="Freeform 457">
                <a:extLst>
                  <a:ext uri="{FF2B5EF4-FFF2-40B4-BE49-F238E27FC236}">
                    <a16:creationId xmlns:a16="http://schemas.microsoft.com/office/drawing/2014/main" id="{30D97B3B-C4DC-4607-B4B3-AC5B76C84A85}"/>
                  </a:ext>
                </a:extLst>
              </p:cNvPr>
              <p:cNvSpPr>
                <a:spLocks/>
              </p:cNvSpPr>
              <p:nvPr/>
            </p:nvSpPr>
            <p:spPr bwMode="auto">
              <a:xfrm>
                <a:off x="1126" y="1957"/>
                <a:ext cx="19" cy="20"/>
              </a:xfrm>
              <a:custGeom>
                <a:avLst/>
                <a:gdLst/>
                <a:ahLst/>
                <a:cxnLst>
                  <a:cxn ang="0">
                    <a:pos x="19" y="10"/>
                  </a:cxn>
                  <a:cxn ang="0">
                    <a:pos x="10" y="0"/>
                  </a:cxn>
                  <a:cxn ang="0">
                    <a:pos x="0" y="16"/>
                  </a:cxn>
                  <a:cxn ang="0">
                    <a:pos x="13" y="20"/>
                  </a:cxn>
                  <a:cxn ang="0">
                    <a:pos x="19" y="10"/>
                  </a:cxn>
                </a:cxnLst>
                <a:rect l="0" t="0" r="r" b="b"/>
                <a:pathLst>
                  <a:path w="19" h="20">
                    <a:moveTo>
                      <a:pt x="19" y="10"/>
                    </a:moveTo>
                    <a:lnTo>
                      <a:pt x="10" y="0"/>
                    </a:lnTo>
                    <a:lnTo>
                      <a:pt x="0" y="16"/>
                    </a:lnTo>
                    <a:lnTo>
                      <a:pt x="13" y="20"/>
                    </a:lnTo>
                    <a:lnTo>
                      <a:pt x="19" y="1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83" name="Freeform 458">
                <a:extLst>
                  <a:ext uri="{FF2B5EF4-FFF2-40B4-BE49-F238E27FC236}">
                    <a16:creationId xmlns:a16="http://schemas.microsoft.com/office/drawing/2014/main" id="{F9786345-4311-4FE0-8DCB-5024B3786022}"/>
                  </a:ext>
                </a:extLst>
              </p:cNvPr>
              <p:cNvSpPr>
                <a:spLocks/>
              </p:cNvSpPr>
              <p:nvPr/>
            </p:nvSpPr>
            <p:spPr bwMode="auto">
              <a:xfrm>
                <a:off x="1126" y="1973"/>
                <a:ext cx="13" cy="27"/>
              </a:xfrm>
              <a:custGeom>
                <a:avLst/>
                <a:gdLst/>
                <a:ahLst/>
                <a:cxnLst>
                  <a:cxn ang="0">
                    <a:pos x="13" y="4"/>
                  </a:cxn>
                  <a:cxn ang="0">
                    <a:pos x="0" y="0"/>
                  </a:cxn>
                  <a:cxn ang="0">
                    <a:pos x="13" y="27"/>
                  </a:cxn>
                  <a:cxn ang="0">
                    <a:pos x="13" y="4"/>
                  </a:cxn>
                </a:cxnLst>
                <a:rect l="0" t="0" r="r" b="b"/>
                <a:pathLst>
                  <a:path w="13" h="27">
                    <a:moveTo>
                      <a:pt x="13" y="4"/>
                    </a:moveTo>
                    <a:lnTo>
                      <a:pt x="0" y="0"/>
                    </a:lnTo>
                    <a:lnTo>
                      <a:pt x="13" y="27"/>
                    </a:lnTo>
                    <a:lnTo>
                      <a:pt x="13" y="4"/>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84" name="Freeform 459">
                <a:extLst>
                  <a:ext uri="{FF2B5EF4-FFF2-40B4-BE49-F238E27FC236}">
                    <a16:creationId xmlns:a16="http://schemas.microsoft.com/office/drawing/2014/main" id="{5126D8E3-651D-48C2-9E58-2D16894A634D}"/>
                  </a:ext>
                </a:extLst>
              </p:cNvPr>
              <p:cNvSpPr>
                <a:spLocks/>
              </p:cNvSpPr>
              <p:nvPr/>
            </p:nvSpPr>
            <p:spPr bwMode="auto">
              <a:xfrm>
                <a:off x="1126" y="1973"/>
                <a:ext cx="13" cy="27"/>
              </a:xfrm>
              <a:custGeom>
                <a:avLst/>
                <a:gdLst/>
                <a:ahLst/>
                <a:cxnLst>
                  <a:cxn ang="0">
                    <a:pos x="0" y="0"/>
                  </a:cxn>
                  <a:cxn ang="0">
                    <a:pos x="13" y="27"/>
                  </a:cxn>
                  <a:cxn ang="0">
                    <a:pos x="0" y="27"/>
                  </a:cxn>
                  <a:cxn ang="0">
                    <a:pos x="0" y="0"/>
                  </a:cxn>
                </a:cxnLst>
                <a:rect l="0" t="0" r="r" b="b"/>
                <a:pathLst>
                  <a:path w="13" h="27">
                    <a:moveTo>
                      <a:pt x="0" y="0"/>
                    </a:moveTo>
                    <a:lnTo>
                      <a:pt x="13" y="27"/>
                    </a:lnTo>
                    <a:lnTo>
                      <a:pt x="0" y="27"/>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85" name="Freeform 460">
                <a:extLst>
                  <a:ext uri="{FF2B5EF4-FFF2-40B4-BE49-F238E27FC236}">
                    <a16:creationId xmlns:a16="http://schemas.microsoft.com/office/drawing/2014/main" id="{63255E78-1886-46A3-A462-AFA52706A2A5}"/>
                  </a:ext>
                </a:extLst>
              </p:cNvPr>
              <p:cNvSpPr>
                <a:spLocks/>
              </p:cNvSpPr>
              <p:nvPr/>
            </p:nvSpPr>
            <p:spPr bwMode="auto">
              <a:xfrm>
                <a:off x="1126" y="1973"/>
                <a:ext cx="13" cy="27"/>
              </a:xfrm>
              <a:custGeom>
                <a:avLst/>
                <a:gdLst/>
                <a:ahLst/>
                <a:cxnLst>
                  <a:cxn ang="0">
                    <a:pos x="13" y="4"/>
                  </a:cxn>
                  <a:cxn ang="0">
                    <a:pos x="0" y="0"/>
                  </a:cxn>
                  <a:cxn ang="0">
                    <a:pos x="0" y="27"/>
                  </a:cxn>
                  <a:cxn ang="0">
                    <a:pos x="13" y="27"/>
                  </a:cxn>
                  <a:cxn ang="0">
                    <a:pos x="13" y="4"/>
                  </a:cxn>
                </a:cxnLst>
                <a:rect l="0" t="0" r="r" b="b"/>
                <a:pathLst>
                  <a:path w="13" h="27">
                    <a:moveTo>
                      <a:pt x="13" y="4"/>
                    </a:moveTo>
                    <a:lnTo>
                      <a:pt x="0" y="0"/>
                    </a:lnTo>
                    <a:lnTo>
                      <a:pt x="0" y="27"/>
                    </a:lnTo>
                    <a:lnTo>
                      <a:pt x="13" y="27"/>
                    </a:lnTo>
                    <a:lnTo>
                      <a:pt x="13" y="4"/>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86" name="Freeform 461">
                <a:extLst>
                  <a:ext uri="{FF2B5EF4-FFF2-40B4-BE49-F238E27FC236}">
                    <a16:creationId xmlns:a16="http://schemas.microsoft.com/office/drawing/2014/main" id="{34017BA7-E592-44D1-A624-3F416CF842B9}"/>
                  </a:ext>
                </a:extLst>
              </p:cNvPr>
              <p:cNvSpPr>
                <a:spLocks/>
              </p:cNvSpPr>
              <p:nvPr/>
            </p:nvSpPr>
            <p:spPr bwMode="auto">
              <a:xfrm>
                <a:off x="1852" y="1998"/>
                <a:ext cx="99" cy="12"/>
              </a:xfrm>
              <a:custGeom>
                <a:avLst/>
                <a:gdLst/>
                <a:ahLst/>
                <a:cxnLst>
                  <a:cxn ang="0">
                    <a:pos x="99" y="12"/>
                  </a:cxn>
                  <a:cxn ang="0">
                    <a:pos x="99" y="0"/>
                  </a:cxn>
                  <a:cxn ang="0">
                    <a:pos x="0" y="12"/>
                  </a:cxn>
                  <a:cxn ang="0">
                    <a:pos x="99" y="12"/>
                  </a:cxn>
                </a:cxnLst>
                <a:rect l="0" t="0" r="r" b="b"/>
                <a:pathLst>
                  <a:path w="99" h="12">
                    <a:moveTo>
                      <a:pt x="99" y="12"/>
                    </a:moveTo>
                    <a:lnTo>
                      <a:pt x="99" y="0"/>
                    </a:lnTo>
                    <a:lnTo>
                      <a:pt x="0" y="12"/>
                    </a:lnTo>
                    <a:lnTo>
                      <a:pt x="99" y="12"/>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87" name="Freeform 462">
                <a:extLst>
                  <a:ext uri="{FF2B5EF4-FFF2-40B4-BE49-F238E27FC236}">
                    <a16:creationId xmlns:a16="http://schemas.microsoft.com/office/drawing/2014/main" id="{05B657EB-CFE0-4760-881E-BB59D55A652A}"/>
                  </a:ext>
                </a:extLst>
              </p:cNvPr>
              <p:cNvSpPr>
                <a:spLocks/>
              </p:cNvSpPr>
              <p:nvPr/>
            </p:nvSpPr>
            <p:spPr bwMode="auto">
              <a:xfrm>
                <a:off x="1850" y="1998"/>
                <a:ext cx="101" cy="12"/>
              </a:xfrm>
              <a:custGeom>
                <a:avLst/>
                <a:gdLst/>
                <a:ahLst/>
                <a:cxnLst>
                  <a:cxn ang="0">
                    <a:pos x="101" y="0"/>
                  </a:cxn>
                  <a:cxn ang="0">
                    <a:pos x="2" y="12"/>
                  </a:cxn>
                  <a:cxn ang="0">
                    <a:pos x="0" y="0"/>
                  </a:cxn>
                  <a:cxn ang="0">
                    <a:pos x="101" y="0"/>
                  </a:cxn>
                </a:cxnLst>
                <a:rect l="0" t="0" r="r" b="b"/>
                <a:pathLst>
                  <a:path w="101" h="12">
                    <a:moveTo>
                      <a:pt x="101" y="0"/>
                    </a:moveTo>
                    <a:lnTo>
                      <a:pt x="2" y="12"/>
                    </a:lnTo>
                    <a:lnTo>
                      <a:pt x="0" y="0"/>
                    </a:lnTo>
                    <a:lnTo>
                      <a:pt x="101"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88" name="Freeform 463">
                <a:extLst>
                  <a:ext uri="{FF2B5EF4-FFF2-40B4-BE49-F238E27FC236}">
                    <a16:creationId xmlns:a16="http://schemas.microsoft.com/office/drawing/2014/main" id="{0588E97F-4551-4D5C-AE18-FBD1D7A284D6}"/>
                  </a:ext>
                </a:extLst>
              </p:cNvPr>
              <p:cNvSpPr>
                <a:spLocks/>
              </p:cNvSpPr>
              <p:nvPr/>
            </p:nvSpPr>
            <p:spPr bwMode="auto">
              <a:xfrm>
                <a:off x="1850" y="1998"/>
                <a:ext cx="101" cy="12"/>
              </a:xfrm>
              <a:custGeom>
                <a:avLst/>
                <a:gdLst/>
                <a:ahLst/>
                <a:cxnLst>
                  <a:cxn ang="0">
                    <a:pos x="101" y="12"/>
                  </a:cxn>
                  <a:cxn ang="0">
                    <a:pos x="101" y="0"/>
                  </a:cxn>
                  <a:cxn ang="0">
                    <a:pos x="0" y="0"/>
                  </a:cxn>
                  <a:cxn ang="0">
                    <a:pos x="2" y="12"/>
                  </a:cxn>
                  <a:cxn ang="0">
                    <a:pos x="101" y="12"/>
                  </a:cxn>
                </a:cxnLst>
                <a:rect l="0" t="0" r="r" b="b"/>
                <a:pathLst>
                  <a:path w="101" h="12">
                    <a:moveTo>
                      <a:pt x="101" y="12"/>
                    </a:moveTo>
                    <a:lnTo>
                      <a:pt x="101" y="0"/>
                    </a:lnTo>
                    <a:lnTo>
                      <a:pt x="0" y="0"/>
                    </a:lnTo>
                    <a:lnTo>
                      <a:pt x="2" y="12"/>
                    </a:lnTo>
                    <a:lnTo>
                      <a:pt x="101" y="12"/>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89" name="Freeform 464">
                <a:extLst>
                  <a:ext uri="{FF2B5EF4-FFF2-40B4-BE49-F238E27FC236}">
                    <a16:creationId xmlns:a16="http://schemas.microsoft.com/office/drawing/2014/main" id="{DB075EA9-17BE-4850-B2CD-77FFDA4C2097}"/>
                  </a:ext>
                </a:extLst>
              </p:cNvPr>
              <p:cNvSpPr>
                <a:spLocks/>
              </p:cNvSpPr>
              <p:nvPr/>
            </p:nvSpPr>
            <p:spPr bwMode="auto">
              <a:xfrm>
                <a:off x="1820" y="1998"/>
                <a:ext cx="32" cy="20"/>
              </a:xfrm>
              <a:custGeom>
                <a:avLst/>
                <a:gdLst/>
                <a:ahLst/>
                <a:cxnLst>
                  <a:cxn ang="0">
                    <a:pos x="32" y="12"/>
                  </a:cxn>
                  <a:cxn ang="0">
                    <a:pos x="30" y="0"/>
                  </a:cxn>
                  <a:cxn ang="0">
                    <a:pos x="0" y="20"/>
                  </a:cxn>
                  <a:cxn ang="0">
                    <a:pos x="32" y="12"/>
                  </a:cxn>
                </a:cxnLst>
                <a:rect l="0" t="0" r="r" b="b"/>
                <a:pathLst>
                  <a:path w="32" h="20">
                    <a:moveTo>
                      <a:pt x="32" y="12"/>
                    </a:moveTo>
                    <a:lnTo>
                      <a:pt x="30" y="0"/>
                    </a:lnTo>
                    <a:lnTo>
                      <a:pt x="0" y="20"/>
                    </a:lnTo>
                    <a:lnTo>
                      <a:pt x="32" y="12"/>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90" name="Freeform 465">
                <a:extLst>
                  <a:ext uri="{FF2B5EF4-FFF2-40B4-BE49-F238E27FC236}">
                    <a16:creationId xmlns:a16="http://schemas.microsoft.com/office/drawing/2014/main" id="{8EE11D30-B31A-4193-A319-9DD4F2063D13}"/>
                  </a:ext>
                </a:extLst>
              </p:cNvPr>
              <p:cNvSpPr>
                <a:spLocks/>
              </p:cNvSpPr>
              <p:nvPr/>
            </p:nvSpPr>
            <p:spPr bwMode="auto">
              <a:xfrm>
                <a:off x="1815" y="1998"/>
                <a:ext cx="35" cy="20"/>
              </a:xfrm>
              <a:custGeom>
                <a:avLst/>
                <a:gdLst/>
                <a:ahLst/>
                <a:cxnLst>
                  <a:cxn ang="0">
                    <a:pos x="35" y="0"/>
                  </a:cxn>
                  <a:cxn ang="0">
                    <a:pos x="5" y="20"/>
                  </a:cxn>
                  <a:cxn ang="0">
                    <a:pos x="0" y="8"/>
                  </a:cxn>
                  <a:cxn ang="0">
                    <a:pos x="35" y="0"/>
                  </a:cxn>
                </a:cxnLst>
                <a:rect l="0" t="0" r="r" b="b"/>
                <a:pathLst>
                  <a:path w="35" h="20">
                    <a:moveTo>
                      <a:pt x="35" y="0"/>
                    </a:moveTo>
                    <a:lnTo>
                      <a:pt x="5" y="20"/>
                    </a:lnTo>
                    <a:lnTo>
                      <a:pt x="0" y="8"/>
                    </a:lnTo>
                    <a:lnTo>
                      <a:pt x="35"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91" name="Freeform 466">
                <a:extLst>
                  <a:ext uri="{FF2B5EF4-FFF2-40B4-BE49-F238E27FC236}">
                    <a16:creationId xmlns:a16="http://schemas.microsoft.com/office/drawing/2014/main" id="{247FD2E0-77AE-47A9-BEEB-746CFB136CF5}"/>
                  </a:ext>
                </a:extLst>
              </p:cNvPr>
              <p:cNvSpPr>
                <a:spLocks/>
              </p:cNvSpPr>
              <p:nvPr/>
            </p:nvSpPr>
            <p:spPr bwMode="auto">
              <a:xfrm>
                <a:off x="1815" y="1998"/>
                <a:ext cx="37" cy="20"/>
              </a:xfrm>
              <a:custGeom>
                <a:avLst/>
                <a:gdLst/>
                <a:ahLst/>
                <a:cxnLst>
                  <a:cxn ang="0">
                    <a:pos x="37" y="12"/>
                  </a:cxn>
                  <a:cxn ang="0">
                    <a:pos x="35" y="0"/>
                  </a:cxn>
                  <a:cxn ang="0">
                    <a:pos x="0" y="8"/>
                  </a:cxn>
                  <a:cxn ang="0">
                    <a:pos x="5" y="20"/>
                  </a:cxn>
                  <a:cxn ang="0">
                    <a:pos x="37" y="12"/>
                  </a:cxn>
                </a:cxnLst>
                <a:rect l="0" t="0" r="r" b="b"/>
                <a:pathLst>
                  <a:path w="37" h="20">
                    <a:moveTo>
                      <a:pt x="37" y="12"/>
                    </a:moveTo>
                    <a:lnTo>
                      <a:pt x="35" y="0"/>
                    </a:lnTo>
                    <a:lnTo>
                      <a:pt x="0" y="8"/>
                    </a:lnTo>
                    <a:lnTo>
                      <a:pt x="5" y="20"/>
                    </a:lnTo>
                    <a:lnTo>
                      <a:pt x="37" y="12"/>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92" name="Freeform 467">
                <a:extLst>
                  <a:ext uri="{FF2B5EF4-FFF2-40B4-BE49-F238E27FC236}">
                    <a16:creationId xmlns:a16="http://schemas.microsoft.com/office/drawing/2014/main" id="{071071AE-EF14-43E0-BFDE-2F717C742AAA}"/>
                  </a:ext>
                </a:extLst>
              </p:cNvPr>
              <p:cNvSpPr>
                <a:spLocks/>
              </p:cNvSpPr>
              <p:nvPr/>
            </p:nvSpPr>
            <p:spPr bwMode="auto">
              <a:xfrm>
                <a:off x="1742" y="2006"/>
                <a:ext cx="78" cy="65"/>
              </a:xfrm>
              <a:custGeom>
                <a:avLst/>
                <a:gdLst/>
                <a:ahLst/>
                <a:cxnLst>
                  <a:cxn ang="0">
                    <a:pos x="78" y="12"/>
                  </a:cxn>
                  <a:cxn ang="0">
                    <a:pos x="73" y="0"/>
                  </a:cxn>
                  <a:cxn ang="0">
                    <a:pos x="0" y="65"/>
                  </a:cxn>
                  <a:cxn ang="0">
                    <a:pos x="78" y="12"/>
                  </a:cxn>
                </a:cxnLst>
                <a:rect l="0" t="0" r="r" b="b"/>
                <a:pathLst>
                  <a:path w="78" h="65">
                    <a:moveTo>
                      <a:pt x="78" y="12"/>
                    </a:moveTo>
                    <a:lnTo>
                      <a:pt x="73" y="0"/>
                    </a:lnTo>
                    <a:lnTo>
                      <a:pt x="0" y="65"/>
                    </a:lnTo>
                    <a:lnTo>
                      <a:pt x="78" y="12"/>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93" name="Freeform 468">
                <a:extLst>
                  <a:ext uri="{FF2B5EF4-FFF2-40B4-BE49-F238E27FC236}">
                    <a16:creationId xmlns:a16="http://schemas.microsoft.com/office/drawing/2014/main" id="{AA7DBD5A-0FAB-4268-91B9-0D22B0D158AA}"/>
                  </a:ext>
                </a:extLst>
              </p:cNvPr>
              <p:cNvSpPr>
                <a:spLocks/>
              </p:cNvSpPr>
              <p:nvPr/>
            </p:nvSpPr>
            <p:spPr bwMode="auto">
              <a:xfrm>
                <a:off x="1734" y="2006"/>
                <a:ext cx="81" cy="65"/>
              </a:xfrm>
              <a:custGeom>
                <a:avLst/>
                <a:gdLst/>
                <a:ahLst/>
                <a:cxnLst>
                  <a:cxn ang="0">
                    <a:pos x="81" y="0"/>
                  </a:cxn>
                  <a:cxn ang="0">
                    <a:pos x="8" y="65"/>
                  </a:cxn>
                  <a:cxn ang="0">
                    <a:pos x="0" y="55"/>
                  </a:cxn>
                  <a:cxn ang="0">
                    <a:pos x="81" y="0"/>
                  </a:cxn>
                </a:cxnLst>
                <a:rect l="0" t="0" r="r" b="b"/>
                <a:pathLst>
                  <a:path w="81" h="65">
                    <a:moveTo>
                      <a:pt x="81" y="0"/>
                    </a:moveTo>
                    <a:lnTo>
                      <a:pt x="8" y="65"/>
                    </a:lnTo>
                    <a:lnTo>
                      <a:pt x="0" y="55"/>
                    </a:lnTo>
                    <a:lnTo>
                      <a:pt x="81"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94" name="Freeform 469">
                <a:extLst>
                  <a:ext uri="{FF2B5EF4-FFF2-40B4-BE49-F238E27FC236}">
                    <a16:creationId xmlns:a16="http://schemas.microsoft.com/office/drawing/2014/main" id="{0776F15F-0FB6-441A-BC80-F4B6711BF1CB}"/>
                  </a:ext>
                </a:extLst>
              </p:cNvPr>
              <p:cNvSpPr>
                <a:spLocks/>
              </p:cNvSpPr>
              <p:nvPr/>
            </p:nvSpPr>
            <p:spPr bwMode="auto">
              <a:xfrm>
                <a:off x="1734" y="2006"/>
                <a:ext cx="86" cy="65"/>
              </a:xfrm>
              <a:custGeom>
                <a:avLst/>
                <a:gdLst/>
                <a:ahLst/>
                <a:cxnLst>
                  <a:cxn ang="0">
                    <a:pos x="86" y="12"/>
                  </a:cxn>
                  <a:cxn ang="0">
                    <a:pos x="81" y="0"/>
                  </a:cxn>
                  <a:cxn ang="0">
                    <a:pos x="0" y="55"/>
                  </a:cxn>
                  <a:cxn ang="0">
                    <a:pos x="8" y="65"/>
                  </a:cxn>
                  <a:cxn ang="0">
                    <a:pos x="86" y="12"/>
                  </a:cxn>
                </a:cxnLst>
                <a:rect l="0" t="0" r="r" b="b"/>
                <a:pathLst>
                  <a:path w="86" h="65">
                    <a:moveTo>
                      <a:pt x="86" y="12"/>
                    </a:moveTo>
                    <a:lnTo>
                      <a:pt x="81" y="0"/>
                    </a:lnTo>
                    <a:lnTo>
                      <a:pt x="0" y="55"/>
                    </a:lnTo>
                    <a:lnTo>
                      <a:pt x="8" y="65"/>
                    </a:lnTo>
                    <a:lnTo>
                      <a:pt x="86" y="12"/>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95" name="Freeform 470">
                <a:extLst>
                  <a:ext uri="{FF2B5EF4-FFF2-40B4-BE49-F238E27FC236}">
                    <a16:creationId xmlns:a16="http://schemas.microsoft.com/office/drawing/2014/main" id="{5F44A50C-6E63-4726-88A1-09565C6DB06A}"/>
                  </a:ext>
                </a:extLst>
              </p:cNvPr>
              <p:cNvSpPr>
                <a:spLocks/>
              </p:cNvSpPr>
              <p:nvPr/>
            </p:nvSpPr>
            <p:spPr bwMode="auto">
              <a:xfrm>
                <a:off x="1670" y="2061"/>
                <a:ext cx="72" cy="80"/>
              </a:xfrm>
              <a:custGeom>
                <a:avLst/>
                <a:gdLst/>
                <a:ahLst/>
                <a:cxnLst>
                  <a:cxn ang="0">
                    <a:pos x="72" y="10"/>
                  </a:cxn>
                  <a:cxn ang="0">
                    <a:pos x="64" y="0"/>
                  </a:cxn>
                  <a:cxn ang="0">
                    <a:pos x="0" y="80"/>
                  </a:cxn>
                  <a:cxn ang="0">
                    <a:pos x="72" y="10"/>
                  </a:cxn>
                </a:cxnLst>
                <a:rect l="0" t="0" r="r" b="b"/>
                <a:pathLst>
                  <a:path w="72" h="80">
                    <a:moveTo>
                      <a:pt x="72" y="10"/>
                    </a:moveTo>
                    <a:lnTo>
                      <a:pt x="64" y="0"/>
                    </a:lnTo>
                    <a:lnTo>
                      <a:pt x="0" y="80"/>
                    </a:lnTo>
                    <a:lnTo>
                      <a:pt x="72" y="1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96" name="Freeform 471">
                <a:extLst>
                  <a:ext uri="{FF2B5EF4-FFF2-40B4-BE49-F238E27FC236}">
                    <a16:creationId xmlns:a16="http://schemas.microsoft.com/office/drawing/2014/main" id="{F875B135-BB92-461F-BB9D-E306D1BBF871}"/>
                  </a:ext>
                </a:extLst>
              </p:cNvPr>
              <p:cNvSpPr>
                <a:spLocks/>
              </p:cNvSpPr>
              <p:nvPr/>
            </p:nvSpPr>
            <p:spPr bwMode="auto">
              <a:xfrm>
                <a:off x="1663" y="2061"/>
                <a:ext cx="71" cy="80"/>
              </a:xfrm>
              <a:custGeom>
                <a:avLst/>
                <a:gdLst/>
                <a:ahLst/>
                <a:cxnLst>
                  <a:cxn ang="0">
                    <a:pos x="71" y="0"/>
                  </a:cxn>
                  <a:cxn ang="0">
                    <a:pos x="7" y="80"/>
                  </a:cxn>
                  <a:cxn ang="0">
                    <a:pos x="0" y="70"/>
                  </a:cxn>
                  <a:cxn ang="0">
                    <a:pos x="71" y="0"/>
                  </a:cxn>
                </a:cxnLst>
                <a:rect l="0" t="0" r="r" b="b"/>
                <a:pathLst>
                  <a:path w="71" h="80">
                    <a:moveTo>
                      <a:pt x="71" y="0"/>
                    </a:moveTo>
                    <a:lnTo>
                      <a:pt x="7" y="80"/>
                    </a:lnTo>
                    <a:lnTo>
                      <a:pt x="0" y="70"/>
                    </a:lnTo>
                    <a:lnTo>
                      <a:pt x="71"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97" name="Freeform 472">
                <a:extLst>
                  <a:ext uri="{FF2B5EF4-FFF2-40B4-BE49-F238E27FC236}">
                    <a16:creationId xmlns:a16="http://schemas.microsoft.com/office/drawing/2014/main" id="{20C6262B-7063-4DFD-91A6-ED3ABD9EBB78}"/>
                  </a:ext>
                </a:extLst>
              </p:cNvPr>
              <p:cNvSpPr>
                <a:spLocks/>
              </p:cNvSpPr>
              <p:nvPr/>
            </p:nvSpPr>
            <p:spPr bwMode="auto">
              <a:xfrm>
                <a:off x="1663" y="2061"/>
                <a:ext cx="79" cy="80"/>
              </a:xfrm>
              <a:custGeom>
                <a:avLst/>
                <a:gdLst/>
                <a:ahLst/>
                <a:cxnLst>
                  <a:cxn ang="0">
                    <a:pos x="79" y="10"/>
                  </a:cxn>
                  <a:cxn ang="0">
                    <a:pos x="71" y="0"/>
                  </a:cxn>
                  <a:cxn ang="0">
                    <a:pos x="0" y="70"/>
                  </a:cxn>
                  <a:cxn ang="0">
                    <a:pos x="7" y="80"/>
                  </a:cxn>
                  <a:cxn ang="0">
                    <a:pos x="79" y="10"/>
                  </a:cxn>
                </a:cxnLst>
                <a:rect l="0" t="0" r="r" b="b"/>
                <a:pathLst>
                  <a:path w="79" h="80">
                    <a:moveTo>
                      <a:pt x="79" y="10"/>
                    </a:moveTo>
                    <a:lnTo>
                      <a:pt x="71" y="0"/>
                    </a:lnTo>
                    <a:lnTo>
                      <a:pt x="0" y="70"/>
                    </a:lnTo>
                    <a:lnTo>
                      <a:pt x="7" y="80"/>
                    </a:lnTo>
                    <a:lnTo>
                      <a:pt x="79" y="1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98" name="Freeform 473">
                <a:extLst>
                  <a:ext uri="{FF2B5EF4-FFF2-40B4-BE49-F238E27FC236}">
                    <a16:creationId xmlns:a16="http://schemas.microsoft.com/office/drawing/2014/main" id="{5B17BDCF-C59E-4932-8172-7B7BC9EC8175}"/>
                  </a:ext>
                </a:extLst>
              </p:cNvPr>
              <p:cNvSpPr>
                <a:spLocks/>
              </p:cNvSpPr>
              <p:nvPr/>
            </p:nvSpPr>
            <p:spPr bwMode="auto">
              <a:xfrm>
                <a:off x="1645" y="2131"/>
                <a:ext cx="25" cy="19"/>
              </a:xfrm>
              <a:custGeom>
                <a:avLst/>
                <a:gdLst/>
                <a:ahLst/>
                <a:cxnLst>
                  <a:cxn ang="0">
                    <a:pos x="25" y="10"/>
                  </a:cxn>
                  <a:cxn ang="0">
                    <a:pos x="18" y="0"/>
                  </a:cxn>
                  <a:cxn ang="0">
                    <a:pos x="0" y="19"/>
                  </a:cxn>
                  <a:cxn ang="0">
                    <a:pos x="25" y="10"/>
                  </a:cxn>
                </a:cxnLst>
                <a:rect l="0" t="0" r="r" b="b"/>
                <a:pathLst>
                  <a:path w="25" h="19">
                    <a:moveTo>
                      <a:pt x="25" y="10"/>
                    </a:moveTo>
                    <a:lnTo>
                      <a:pt x="18" y="0"/>
                    </a:lnTo>
                    <a:lnTo>
                      <a:pt x="0" y="19"/>
                    </a:lnTo>
                    <a:lnTo>
                      <a:pt x="25" y="1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99" name="Freeform 474">
                <a:extLst>
                  <a:ext uri="{FF2B5EF4-FFF2-40B4-BE49-F238E27FC236}">
                    <a16:creationId xmlns:a16="http://schemas.microsoft.com/office/drawing/2014/main" id="{5C4C34EB-D9DD-4B96-AD77-46D54912658B}"/>
                  </a:ext>
                </a:extLst>
              </p:cNvPr>
              <p:cNvSpPr>
                <a:spLocks/>
              </p:cNvSpPr>
              <p:nvPr/>
            </p:nvSpPr>
            <p:spPr bwMode="auto">
              <a:xfrm>
                <a:off x="1638" y="2131"/>
                <a:ext cx="25" cy="19"/>
              </a:xfrm>
              <a:custGeom>
                <a:avLst/>
                <a:gdLst/>
                <a:ahLst/>
                <a:cxnLst>
                  <a:cxn ang="0">
                    <a:pos x="25" y="0"/>
                  </a:cxn>
                  <a:cxn ang="0">
                    <a:pos x="7" y="19"/>
                  </a:cxn>
                  <a:cxn ang="0">
                    <a:pos x="0" y="8"/>
                  </a:cxn>
                  <a:cxn ang="0">
                    <a:pos x="25" y="0"/>
                  </a:cxn>
                </a:cxnLst>
                <a:rect l="0" t="0" r="r" b="b"/>
                <a:pathLst>
                  <a:path w="25" h="19">
                    <a:moveTo>
                      <a:pt x="25" y="0"/>
                    </a:moveTo>
                    <a:lnTo>
                      <a:pt x="7" y="19"/>
                    </a:lnTo>
                    <a:lnTo>
                      <a:pt x="0" y="8"/>
                    </a:lnTo>
                    <a:lnTo>
                      <a:pt x="25"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00" name="Freeform 475">
                <a:extLst>
                  <a:ext uri="{FF2B5EF4-FFF2-40B4-BE49-F238E27FC236}">
                    <a16:creationId xmlns:a16="http://schemas.microsoft.com/office/drawing/2014/main" id="{A42449F6-ABA0-4278-B0A7-1C85E7901368}"/>
                  </a:ext>
                </a:extLst>
              </p:cNvPr>
              <p:cNvSpPr>
                <a:spLocks/>
              </p:cNvSpPr>
              <p:nvPr/>
            </p:nvSpPr>
            <p:spPr bwMode="auto">
              <a:xfrm>
                <a:off x="1638" y="2131"/>
                <a:ext cx="32" cy="19"/>
              </a:xfrm>
              <a:custGeom>
                <a:avLst/>
                <a:gdLst/>
                <a:ahLst/>
                <a:cxnLst>
                  <a:cxn ang="0">
                    <a:pos x="32" y="10"/>
                  </a:cxn>
                  <a:cxn ang="0">
                    <a:pos x="25" y="0"/>
                  </a:cxn>
                  <a:cxn ang="0">
                    <a:pos x="0" y="8"/>
                  </a:cxn>
                  <a:cxn ang="0">
                    <a:pos x="7" y="19"/>
                  </a:cxn>
                  <a:cxn ang="0">
                    <a:pos x="32" y="10"/>
                  </a:cxn>
                </a:cxnLst>
                <a:rect l="0" t="0" r="r" b="b"/>
                <a:pathLst>
                  <a:path w="32" h="19">
                    <a:moveTo>
                      <a:pt x="32" y="10"/>
                    </a:moveTo>
                    <a:lnTo>
                      <a:pt x="25" y="0"/>
                    </a:lnTo>
                    <a:lnTo>
                      <a:pt x="0" y="8"/>
                    </a:lnTo>
                    <a:lnTo>
                      <a:pt x="7" y="19"/>
                    </a:lnTo>
                    <a:lnTo>
                      <a:pt x="32" y="1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01" name="Freeform 476">
                <a:extLst>
                  <a:ext uri="{FF2B5EF4-FFF2-40B4-BE49-F238E27FC236}">
                    <a16:creationId xmlns:a16="http://schemas.microsoft.com/office/drawing/2014/main" id="{5F876186-8011-4A86-A49E-8D9CE9F317B9}"/>
                  </a:ext>
                </a:extLst>
              </p:cNvPr>
              <p:cNvSpPr>
                <a:spLocks/>
              </p:cNvSpPr>
              <p:nvPr/>
            </p:nvSpPr>
            <p:spPr bwMode="auto">
              <a:xfrm>
                <a:off x="1614" y="2139"/>
                <a:ext cx="31" cy="33"/>
              </a:xfrm>
              <a:custGeom>
                <a:avLst/>
                <a:gdLst/>
                <a:ahLst/>
                <a:cxnLst>
                  <a:cxn ang="0">
                    <a:pos x="31" y="11"/>
                  </a:cxn>
                  <a:cxn ang="0">
                    <a:pos x="24" y="0"/>
                  </a:cxn>
                  <a:cxn ang="0">
                    <a:pos x="0" y="33"/>
                  </a:cxn>
                  <a:cxn ang="0">
                    <a:pos x="31" y="11"/>
                  </a:cxn>
                </a:cxnLst>
                <a:rect l="0" t="0" r="r" b="b"/>
                <a:pathLst>
                  <a:path w="31" h="33">
                    <a:moveTo>
                      <a:pt x="31" y="11"/>
                    </a:moveTo>
                    <a:lnTo>
                      <a:pt x="24" y="0"/>
                    </a:lnTo>
                    <a:lnTo>
                      <a:pt x="0" y="33"/>
                    </a:lnTo>
                    <a:lnTo>
                      <a:pt x="31" y="11"/>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02" name="Freeform 477">
                <a:extLst>
                  <a:ext uri="{FF2B5EF4-FFF2-40B4-BE49-F238E27FC236}">
                    <a16:creationId xmlns:a16="http://schemas.microsoft.com/office/drawing/2014/main" id="{0A5667E0-C507-4A38-B61C-A745633E8E30}"/>
                  </a:ext>
                </a:extLst>
              </p:cNvPr>
              <p:cNvSpPr>
                <a:spLocks/>
              </p:cNvSpPr>
              <p:nvPr/>
            </p:nvSpPr>
            <p:spPr bwMode="auto">
              <a:xfrm>
                <a:off x="1606" y="2139"/>
                <a:ext cx="32" cy="33"/>
              </a:xfrm>
              <a:custGeom>
                <a:avLst/>
                <a:gdLst/>
                <a:ahLst/>
                <a:cxnLst>
                  <a:cxn ang="0">
                    <a:pos x="32" y="0"/>
                  </a:cxn>
                  <a:cxn ang="0">
                    <a:pos x="8" y="33"/>
                  </a:cxn>
                  <a:cxn ang="0">
                    <a:pos x="0" y="24"/>
                  </a:cxn>
                  <a:cxn ang="0">
                    <a:pos x="32" y="0"/>
                  </a:cxn>
                </a:cxnLst>
                <a:rect l="0" t="0" r="r" b="b"/>
                <a:pathLst>
                  <a:path w="32" h="33">
                    <a:moveTo>
                      <a:pt x="32" y="0"/>
                    </a:moveTo>
                    <a:lnTo>
                      <a:pt x="8" y="33"/>
                    </a:lnTo>
                    <a:lnTo>
                      <a:pt x="0" y="24"/>
                    </a:lnTo>
                    <a:lnTo>
                      <a:pt x="32"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03" name="Freeform 478">
                <a:extLst>
                  <a:ext uri="{FF2B5EF4-FFF2-40B4-BE49-F238E27FC236}">
                    <a16:creationId xmlns:a16="http://schemas.microsoft.com/office/drawing/2014/main" id="{71012E1C-E497-477B-BFAC-BF06D53A6984}"/>
                  </a:ext>
                </a:extLst>
              </p:cNvPr>
              <p:cNvSpPr>
                <a:spLocks/>
              </p:cNvSpPr>
              <p:nvPr/>
            </p:nvSpPr>
            <p:spPr bwMode="auto">
              <a:xfrm>
                <a:off x="1606" y="2139"/>
                <a:ext cx="39" cy="33"/>
              </a:xfrm>
              <a:custGeom>
                <a:avLst/>
                <a:gdLst/>
                <a:ahLst/>
                <a:cxnLst>
                  <a:cxn ang="0">
                    <a:pos x="39" y="11"/>
                  </a:cxn>
                  <a:cxn ang="0">
                    <a:pos x="32" y="0"/>
                  </a:cxn>
                  <a:cxn ang="0">
                    <a:pos x="0" y="24"/>
                  </a:cxn>
                  <a:cxn ang="0">
                    <a:pos x="8" y="33"/>
                  </a:cxn>
                  <a:cxn ang="0">
                    <a:pos x="39" y="11"/>
                  </a:cxn>
                </a:cxnLst>
                <a:rect l="0" t="0" r="r" b="b"/>
                <a:pathLst>
                  <a:path w="39" h="33">
                    <a:moveTo>
                      <a:pt x="39" y="11"/>
                    </a:moveTo>
                    <a:lnTo>
                      <a:pt x="32" y="0"/>
                    </a:lnTo>
                    <a:lnTo>
                      <a:pt x="0" y="24"/>
                    </a:lnTo>
                    <a:lnTo>
                      <a:pt x="8" y="33"/>
                    </a:lnTo>
                    <a:lnTo>
                      <a:pt x="39" y="11"/>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04" name="Freeform 479">
                <a:extLst>
                  <a:ext uri="{FF2B5EF4-FFF2-40B4-BE49-F238E27FC236}">
                    <a16:creationId xmlns:a16="http://schemas.microsoft.com/office/drawing/2014/main" id="{286E1848-DADD-4DD4-962C-3A737E5654A3}"/>
                  </a:ext>
                </a:extLst>
              </p:cNvPr>
              <p:cNvSpPr>
                <a:spLocks/>
              </p:cNvSpPr>
              <p:nvPr/>
            </p:nvSpPr>
            <p:spPr bwMode="auto">
              <a:xfrm>
                <a:off x="1566" y="2163"/>
                <a:ext cx="48" cy="57"/>
              </a:xfrm>
              <a:custGeom>
                <a:avLst/>
                <a:gdLst/>
                <a:ahLst/>
                <a:cxnLst>
                  <a:cxn ang="0">
                    <a:pos x="48" y="9"/>
                  </a:cxn>
                  <a:cxn ang="0">
                    <a:pos x="40" y="0"/>
                  </a:cxn>
                  <a:cxn ang="0">
                    <a:pos x="0" y="57"/>
                  </a:cxn>
                  <a:cxn ang="0">
                    <a:pos x="48" y="9"/>
                  </a:cxn>
                </a:cxnLst>
                <a:rect l="0" t="0" r="r" b="b"/>
                <a:pathLst>
                  <a:path w="48" h="57">
                    <a:moveTo>
                      <a:pt x="48" y="9"/>
                    </a:moveTo>
                    <a:lnTo>
                      <a:pt x="40" y="0"/>
                    </a:lnTo>
                    <a:lnTo>
                      <a:pt x="0" y="57"/>
                    </a:lnTo>
                    <a:lnTo>
                      <a:pt x="48" y="9"/>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05" name="Freeform 480">
                <a:extLst>
                  <a:ext uri="{FF2B5EF4-FFF2-40B4-BE49-F238E27FC236}">
                    <a16:creationId xmlns:a16="http://schemas.microsoft.com/office/drawing/2014/main" id="{D5289B07-9F57-4409-9D1A-6129B8CB51B1}"/>
                  </a:ext>
                </a:extLst>
              </p:cNvPr>
              <p:cNvSpPr>
                <a:spLocks/>
              </p:cNvSpPr>
              <p:nvPr/>
            </p:nvSpPr>
            <p:spPr bwMode="auto">
              <a:xfrm>
                <a:off x="1557" y="2163"/>
                <a:ext cx="49" cy="57"/>
              </a:xfrm>
              <a:custGeom>
                <a:avLst/>
                <a:gdLst/>
                <a:ahLst/>
                <a:cxnLst>
                  <a:cxn ang="0">
                    <a:pos x="49" y="0"/>
                  </a:cxn>
                  <a:cxn ang="0">
                    <a:pos x="9" y="57"/>
                  </a:cxn>
                  <a:cxn ang="0">
                    <a:pos x="0" y="49"/>
                  </a:cxn>
                  <a:cxn ang="0">
                    <a:pos x="49" y="0"/>
                  </a:cxn>
                </a:cxnLst>
                <a:rect l="0" t="0" r="r" b="b"/>
                <a:pathLst>
                  <a:path w="49" h="57">
                    <a:moveTo>
                      <a:pt x="49" y="0"/>
                    </a:moveTo>
                    <a:lnTo>
                      <a:pt x="9" y="57"/>
                    </a:lnTo>
                    <a:lnTo>
                      <a:pt x="0" y="49"/>
                    </a:lnTo>
                    <a:lnTo>
                      <a:pt x="49"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06" name="Freeform 481">
                <a:extLst>
                  <a:ext uri="{FF2B5EF4-FFF2-40B4-BE49-F238E27FC236}">
                    <a16:creationId xmlns:a16="http://schemas.microsoft.com/office/drawing/2014/main" id="{DB0F5126-5624-4FED-9390-6778D0B82495}"/>
                  </a:ext>
                </a:extLst>
              </p:cNvPr>
              <p:cNvSpPr>
                <a:spLocks/>
              </p:cNvSpPr>
              <p:nvPr/>
            </p:nvSpPr>
            <p:spPr bwMode="auto">
              <a:xfrm>
                <a:off x="1557" y="2163"/>
                <a:ext cx="57" cy="57"/>
              </a:xfrm>
              <a:custGeom>
                <a:avLst/>
                <a:gdLst/>
                <a:ahLst/>
                <a:cxnLst>
                  <a:cxn ang="0">
                    <a:pos x="57" y="9"/>
                  </a:cxn>
                  <a:cxn ang="0">
                    <a:pos x="49" y="0"/>
                  </a:cxn>
                  <a:cxn ang="0">
                    <a:pos x="0" y="49"/>
                  </a:cxn>
                  <a:cxn ang="0">
                    <a:pos x="9" y="57"/>
                  </a:cxn>
                  <a:cxn ang="0">
                    <a:pos x="57" y="9"/>
                  </a:cxn>
                </a:cxnLst>
                <a:rect l="0" t="0" r="r" b="b"/>
                <a:pathLst>
                  <a:path w="57" h="57">
                    <a:moveTo>
                      <a:pt x="57" y="9"/>
                    </a:moveTo>
                    <a:lnTo>
                      <a:pt x="49" y="0"/>
                    </a:lnTo>
                    <a:lnTo>
                      <a:pt x="0" y="49"/>
                    </a:lnTo>
                    <a:lnTo>
                      <a:pt x="9" y="57"/>
                    </a:lnTo>
                    <a:lnTo>
                      <a:pt x="57" y="9"/>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07" name="Freeform 482">
                <a:extLst>
                  <a:ext uri="{FF2B5EF4-FFF2-40B4-BE49-F238E27FC236}">
                    <a16:creationId xmlns:a16="http://schemas.microsoft.com/office/drawing/2014/main" id="{4B12BE70-1A73-4A1E-8AF4-3CCE6E09E185}"/>
                  </a:ext>
                </a:extLst>
              </p:cNvPr>
              <p:cNvSpPr>
                <a:spLocks/>
              </p:cNvSpPr>
              <p:nvPr/>
            </p:nvSpPr>
            <p:spPr bwMode="auto">
              <a:xfrm>
                <a:off x="2055" y="1846"/>
                <a:ext cx="24" cy="40"/>
              </a:xfrm>
              <a:custGeom>
                <a:avLst/>
                <a:gdLst/>
                <a:ahLst/>
                <a:cxnLst>
                  <a:cxn ang="0">
                    <a:pos x="24" y="7"/>
                  </a:cxn>
                  <a:cxn ang="0">
                    <a:pos x="13" y="0"/>
                  </a:cxn>
                  <a:cxn ang="0">
                    <a:pos x="0" y="40"/>
                  </a:cxn>
                  <a:cxn ang="0">
                    <a:pos x="24" y="7"/>
                  </a:cxn>
                </a:cxnLst>
                <a:rect l="0" t="0" r="r" b="b"/>
                <a:pathLst>
                  <a:path w="24" h="40">
                    <a:moveTo>
                      <a:pt x="24" y="7"/>
                    </a:moveTo>
                    <a:lnTo>
                      <a:pt x="13" y="0"/>
                    </a:lnTo>
                    <a:lnTo>
                      <a:pt x="0" y="40"/>
                    </a:lnTo>
                    <a:lnTo>
                      <a:pt x="24" y="7"/>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08" name="Freeform 483">
                <a:extLst>
                  <a:ext uri="{FF2B5EF4-FFF2-40B4-BE49-F238E27FC236}">
                    <a16:creationId xmlns:a16="http://schemas.microsoft.com/office/drawing/2014/main" id="{3E30F34F-1585-41FA-9AEF-59502F2AF640}"/>
                  </a:ext>
                </a:extLst>
              </p:cNvPr>
              <p:cNvSpPr>
                <a:spLocks/>
              </p:cNvSpPr>
              <p:nvPr/>
            </p:nvSpPr>
            <p:spPr bwMode="auto">
              <a:xfrm>
                <a:off x="2043" y="1846"/>
                <a:ext cx="25" cy="40"/>
              </a:xfrm>
              <a:custGeom>
                <a:avLst/>
                <a:gdLst/>
                <a:ahLst/>
                <a:cxnLst>
                  <a:cxn ang="0">
                    <a:pos x="25" y="0"/>
                  </a:cxn>
                  <a:cxn ang="0">
                    <a:pos x="12" y="40"/>
                  </a:cxn>
                  <a:cxn ang="0">
                    <a:pos x="0" y="36"/>
                  </a:cxn>
                  <a:cxn ang="0">
                    <a:pos x="25" y="0"/>
                  </a:cxn>
                </a:cxnLst>
                <a:rect l="0" t="0" r="r" b="b"/>
                <a:pathLst>
                  <a:path w="25" h="40">
                    <a:moveTo>
                      <a:pt x="25" y="0"/>
                    </a:moveTo>
                    <a:lnTo>
                      <a:pt x="12" y="40"/>
                    </a:lnTo>
                    <a:lnTo>
                      <a:pt x="0" y="36"/>
                    </a:lnTo>
                    <a:lnTo>
                      <a:pt x="25"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09" name="Freeform 484">
                <a:extLst>
                  <a:ext uri="{FF2B5EF4-FFF2-40B4-BE49-F238E27FC236}">
                    <a16:creationId xmlns:a16="http://schemas.microsoft.com/office/drawing/2014/main" id="{662362D5-5788-41E7-87E9-B9A4AACFF964}"/>
                  </a:ext>
                </a:extLst>
              </p:cNvPr>
              <p:cNvSpPr>
                <a:spLocks/>
              </p:cNvSpPr>
              <p:nvPr/>
            </p:nvSpPr>
            <p:spPr bwMode="auto">
              <a:xfrm>
                <a:off x="2043" y="1846"/>
                <a:ext cx="36" cy="40"/>
              </a:xfrm>
              <a:custGeom>
                <a:avLst/>
                <a:gdLst/>
                <a:ahLst/>
                <a:cxnLst>
                  <a:cxn ang="0">
                    <a:pos x="36" y="7"/>
                  </a:cxn>
                  <a:cxn ang="0">
                    <a:pos x="25" y="0"/>
                  </a:cxn>
                  <a:cxn ang="0">
                    <a:pos x="0" y="36"/>
                  </a:cxn>
                  <a:cxn ang="0">
                    <a:pos x="12" y="40"/>
                  </a:cxn>
                  <a:cxn ang="0">
                    <a:pos x="36" y="7"/>
                  </a:cxn>
                </a:cxnLst>
                <a:rect l="0" t="0" r="r" b="b"/>
                <a:pathLst>
                  <a:path w="36" h="40">
                    <a:moveTo>
                      <a:pt x="36" y="7"/>
                    </a:moveTo>
                    <a:lnTo>
                      <a:pt x="25" y="0"/>
                    </a:lnTo>
                    <a:lnTo>
                      <a:pt x="0" y="36"/>
                    </a:lnTo>
                    <a:lnTo>
                      <a:pt x="12" y="40"/>
                    </a:lnTo>
                    <a:lnTo>
                      <a:pt x="36" y="7"/>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10" name="Freeform 485">
                <a:extLst>
                  <a:ext uri="{FF2B5EF4-FFF2-40B4-BE49-F238E27FC236}">
                    <a16:creationId xmlns:a16="http://schemas.microsoft.com/office/drawing/2014/main" id="{F96C2C2B-36D6-4C7C-8886-821A49FD95CF}"/>
                  </a:ext>
                </a:extLst>
              </p:cNvPr>
              <p:cNvSpPr>
                <a:spLocks/>
              </p:cNvSpPr>
              <p:nvPr/>
            </p:nvSpPr>
            <p:spPr bwMode="auto">
              <a:xfrm>
                <a:off x="2043" y="1882"/>
                <a:ext cx="12" cy="20"/>
              </a:xfrm>
              <a:custGeom>
                <a:avLst/>
                <a:gdLst/>
                <a:ahLst/>
                <a:cxnLst>
                  <a:cxn ang="0">
                    <a:pos x="12" y="4"/>
                  </a:cxn>
                  <a:cxn ang="0">
                    <a:pos x="0" y="0"/>
                  </a:cxn>
                  <a:cxn ang="0">
                    <a:pos x="12" y="20"/>
                  </a:cxn>
                  <a:cxn ang="0">
                    <a:pos x="12" y="4"/>
                  </a:cxn>
                </a:cxnLst>
                <a:rect l="0" t="0" r="r" b="b"/>
                <a:pathLst>
                  <a:path w="12" h="20">
                    <a:moveTo>
                      <a:pt x="12" y="4"/>
                    </a:moveTo>
                    <a:lnTo>
                      <a:pt x="0" y="0"/>
                    </a:lnTo>
                    <a:lnTo>
                      <a:pt x="12" y="20"/>
                    </a:lnTo>
                    <a:lnTo>
                      <a:pt x="12" y="4"/>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11" name="Freeform 486">
                <a:extLst>
                  <a:ext uri="{FF2B5EF4-FFF2-40B4-BE49-F238E27FC236}">
                    <a16:creationId xmlns:a16="http://schemas.microsoft.com/office/drawing/2014/main" id="{88AAC6E4-6DC0-4A29-8907-9B9435927EA1}"/>
                  </a:ext>
                </a:extLst>
              </p:cNvPr>
              <p:cNvSpPr>
                <a:spLocks/>
              </p:cNvSpPr>
              <p:nvPr/>
            </p:nvSpPr>
            <p:spPr bwMode="auto">
              <a:xfrm>
                <a:off x="2043" y="1882"/>
                <a:ext cx="12" cy="20"/>
              </a:xfrm>
              <a:custGeom>
                <a:avLst/>
                <a:gdLst/>
                <a:ahLst/>
                <a:cxnLst>
                  <a:cxn ang="0">
                    <a:pos x="0" y="0"/>
                  </a:cxn>
                  <a:cxn ang="0">
                    <a:pos x="12" y="20"/>
                  </a:cxn>
                  <a:cxn ang="0">
                    <a:pos x="0" y="17"/>
                  </a:cxn>
                  <a:cxn ang="0">
                    <a:pos x="0" y="0"/>
                  </a:cxn>
                </a:cxnLst>
                <a:rect l="0" t="0" r="r" b="b"/>
                <a:pathLst>
                  <a:path w="12" h="20">
                    <a:moveTo>
                      <a:pt x="0" y="0"/>
                    </a:moveTo>
                    <a:lnTo>
                      <a:pt x="12" y="20"/>
                    </a:lnTo>
                    <a:lnTo>
                      <a:pt x="0" y="17"/>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12" name="Freeform 487">
                <a:extLst>
                  <a:ext uri="{FF2B5EF4-FFF2-40B4-BE49-F238E27FC236}">
                    <a16:creationId xmlns:a16="http://schemas.microsoft.com/office/drawing/2014/main" id="{4AFDF081-33D2-4835-A118-8F35D05BF6B1}"/>
                  </a:ext>
                </a:extLst>
              </p:cNvPr>
              <p:cNvSpPr>
                <a:spLocks/>
              </p:cNvSpPr>
              <p:nvPr/>
            </p:nvSpPr>
            <p:spPr bwMode="auto">
              <a:xfrm>
                <a:off x="2043" y="1882"/>
                <a:ext cx="12" cy="20"/>
              </a:xfrm>
              <a:custGeom>
                <a:avLst/>
                <a:gdLst/>
                <a:ahLst/>
                <a:cxnLst>
                  <a:cxn ang="0">
                    <a:pos x="12" y="4"/>
                  </a:cxn>
                  <a:cxn ang="0">
                    <a:pos x="0" y="0"/>
                  </a:cxn>
                  <a:cxn ang="0">
                    <a:pos x="0" y="17"/>
                  </a:cxn>
                  <a:cxn ang="0">
                    <a:pos x="12" y="20"/>
                  </a:cxn>
                  <a:cxn ang="0">
                    <a:pos x="12" y="4"/>
                  </a:cxn>
                </a:cxnLst>
                <a:rect l="0" t="0" r="r" b="b"/>
                <a:pathLst>
                  <a:path w="12" h="20">
                    <a:moveTo>
                      <a:pt x="12" y="4"/>
                    </a:moveTo>
                    <a:lnTo>
                      <a:pt x="0" y="0"/>
                    </a:lnTo>
                    <a:lnTo>
                      <a:pt x="0" y="17"/>
                    </a:lnTo>
                    <a:lnTo>
                      <a:pt x="12" y="20"/>
                    </a:lnTo>
                    <a:lnTo>
                      <a:pt x="12" y="4"/>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13" name="Freeform 488">
                <a:extLst>
                  <a:ext uri="{FF2B5EF4-FFF2-40B4-BE49-F238E27FC236}">
                    <a16:creationId xmlns:a16="http://schemas.microsoft.com/office/drawing/2014/main" id="{7D11009A-F98D-405D-95F7-337542A3671F}"/>
                  </a:ext>
                </a:extLst>
              </p:cNvPr>
              <p:cNvSpPr>
                <a:spLocks/>
              </p:cNvSpPr>
              <p:nvPr/>
            </p:nvSpPr>
            <p:spPr bwMode="auto">
              <a:xfrm>
                <a:off x="2004" y="1899"/>
                <a:ext cx="51" cy="103"/>
              </a:xfrm>
              <a:custGeom>
                <a:avLst/>
                <a:gdLst/>
                <a:ahLst/>
                <a:cxnLst>
                  <a:cxn ang="0">
                    <a:pos x="51" y="3"/>
                  </a:cxn>
                  <a:cxn ang="0">
                    <a:pos x="39" y="0"/>
                  </a:cxn>
                  <a:cxn ang="0">
                    <a:pos x="0" y="103"/>
                  </a:cxn>
                  <a:cxn ang="0">
                    <a:pos x="51" y="3"/>
                  </a:cxn>
                </a:cxnLst>
                <a:rect l="0" t="0" r="r" b="b"/>
                <a:pathLst>
                  <a:path w="51" h="103">
                    <a:moveTo>
                      <a:pt x="51" y="3"/>
                    </a:moveTo>
                    <a:lnTo>
                      <a:pt x="39" y="0"/>
                    </a:lnTo>
                    <a:lnTo>
                      <a:pt x="0" y="103"/>
                    </a:lnTo>
                    <a:lnTo>
                      <a:pt x="51" y="3"/>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14" name="Freeform 489">
                <a:extLst>
                  <a:ext uri="{FF2B5EF4-FFF2-40B4-BE49-F238E27FC236}">
                    <a16:creationId xmlns:a16="http://schemas.microsoft.com/office/drawing/2014/main" id="{E1D24411-612B-452B-8F90-E00028F27190}"/>
                  </a:ext>
                </a:extLst>
              </p:cNvPr>
              <p:cNvSpPr>
                <a:spLocks/>
              </p:cNvSpPr>
              <p:nvPr/>
            </p:nvSpPr>
            <p:spPr bwMode="auto">
              <a:xfrm>
                <a:off x="1993" y="1899"/>
                <a:ext cx="50" cy="103"/>
              </a:xfrm>
              <a:custGeom>
                <a:avLst/>
                <a:gdLst/>
                <a:ahLst/>
                <a:cxnLst>
                  <a:cxn ang="0">
                    <a:pos x="50" y="0"/>
                  </a:cxn>
                  <a:cxn ang="0">
                    <a:pos x="11" y="103"/>
                  </a:cxn>
                  <a:cxn ang="0">
                    <a:pos x="0" y="98"/>
                  </a:cxn>
                  <a:cxn ang="0">
                    <a:pos x="50" y="0"/>
                  </a:cxn>
                </a:cxnLst>
                <a:rect l="0" t="0" r="r" b="b"/>
                <a:pathLst>
                  <a:path w="50" h="103">
                    <a:moveTo>
                      <a:pt x="50" y="0"/>
                    </a:moveTo>
                    <a:lnTo>
                      <a:pt x="11" y="103"/>
                    </a:lnTo>
                    <a:lnTo>
                      <a:pt x="0" y="98"/>
                    </a:lnTo>
                    <a:lnTo>
                      <a:pt x="5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15" name="Freeform 490">
                <a:extLst>
                  <a:ext uri="{FF2B5EF4-FFF2-40B4-BE49-F238E27FC236}">
                    <a16:creationId xmlns:a16="http://schemas.microsoft.com/office/drawing/2014/main" id="{C7EB0CF5-2D26-40BE-91F3-427DAED368C4}"/>
                  </a:ext>
                </a:extLst>
              </p:cNvPr>
              <p:cNvSpPr>
                <a:spLocks/>
              </p:cNvSpPr>
              <p:nvPr/>
            </p:nvSpPr>
            <p:spPr bwMode="auto">
              <a:xfrm>
                <a:off x="1993" y="1899"/>
                <a:ext cx="62" cy="103"/>
              </a:xfrm>
              <a:custGeom>
                <a:avLst/>
                <a:gdLst/>
                <a:ahLst/>
                <a:cxnLst>
                  <a:cxn ang="0">
                    <a:pos x="62" y="3"/>
                  </a:cxn>
                  <a:cxn ang="0">
                    <a:pos x="50" y="0"/>
                  </a:cxn>
                  <a:cxn ang="0">
                    <a:pos x="0" y="98"/>
                  </a:cxn>
                  <a:cxn ang="0">
                    <a:pos x="11" y="103"/>
                  </a:cxn>
                  <a:cxn ang="0">
                    <a:pos x="62" y="3"/>
                  </a:cxn>
                </a:cxnLst>
                <a:rect l="0" t="0" r="r" b="b"/>
                <a:pathLst>
                  <a:path w="62" h="103">
                    <a:moveTo>
                      <a:pt x="62" y="3"/>
                    </a:moveTo>
                    <a:lnTo>
                      <a:pt x="50" y="0"/>
                    </a:lnTo>
                    <a:lnTo>
                      <a:pt x="0" y="98"/>
                    </a:lnTo>
                    <a:lnTo>
                      <a:pt x="11" y="103"/>
                    </a:lnTo>
                    <a:lnTo>
                      <a:pt x="62" y="3"/>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16" name="Freeform 491">
                <a:extLst>
                  <a:ext uri="{FF2B5EF4-FFF2-40B4-BE49-F238E27FC236}">
                    <a16:creationId xmlns:a16="http://schemas.microsoft.com/office/drawing/2014/main" id="{3CB463D8-5C36-4A94-A723-F4A5E5776B5F}"/>
                  </a:ext>
                </a:extLst>
              </p:cNvPr>
              <p:cNvSpPr>
                <a:spLocks/>
              </p:cNvSpPr>
              <p:nvPr/>
            </p:nvSpPr>
            <p:spPr bwMode="auto">
              <a:xfrm>
                <a:off x="1980" y="2037"/>
                <a:ext cx="119" cy="124"/>
              </a:xfrm>
              <a:custGeom>
                <a:avLst/>
                <a:gdLst/>
                <a:ahLst/>
                <a:cxnLst>
                  <a:cxn ang="0">
                    <a:pos x="10" y="0"/>
                  </a:cxn>
                  <a:cxn ang="0">
                    <a:pos x="0" y="8"/>
                  </a:cxn>
                  <a:cxn ang="0">
                    <a:pos x="119" y="124"/>
                  </a:cxn>
                  <a:cxn ang="0">
                    <a:pos x="10" y="0"/>
                  </a:cxn>
                </a:cxnLst>
                <a:rect l="0" t="0" r="r" b="b"/>
                <a:pathLst>
                  <a:path w="119" h="124">
                    <a:moveTo>
                      <a:pt x="10" y="0"/>
                    </a:moveTo>
                    <a:lnTo>
                      <a:pt x="0" y="8"/>
                    </a:lnTo>
                    <a:lnTo>
                      <a:pt x="119" y="124"/>
                    </a:lnTo>
                    <a:lnTo>
                      <a:pt x="1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17" name="Freeform 492">
                <a:extLst>
                  <a:ext uri="{FF2B5EF4-FFF2-40B4-BE49-F238E27FC236}">
                    <a16:creationId xmlns:a16="http://schemas.microsoft.com/office/drawing/2014/main" id="{F774576B-7CD5-44AC-AD4F-AC870DED631A}"/>
                  </a:ext>
                </a:extLst>
              </p:cNvPr>
              <p:cNvSpPr>
                <a:spLocks/>
              </p:cNvSpPr>
              <p:nvPr/>
            </p:nvSpPr>
            <p:spPr bwMode="auto">
              <a:xfrm>
                <a:off x="1980" y="2045"/>
                <a:ext cx="119" cy="124"/>
              </a:xfrm>
              <a:custGeom>
                <a:avLst/>
                <a:gdLst/>
                <a:ahLst/>
                <a:cxnLst>
                  <a:cxn ang="0">
                    <a:pos x="0" y="0"/>
                  </a:cxn>
                  <a:cxn ang="0">
                    <a:pos x="119" y="116"/>
                  </a:cxn>
                  <a:cxn ang="0">
                    <a:pos x="108" y="124"/>
                  </a:cxn>
                  <a:cxn ang="0">
                    <a:pos x="0" y="0"/>
                  </a:cxn>
                </a:cxnLst>
                <a:rect l="0" t="0" r="r" b="b"/>
                <a:pathLst>
                  <a:path w="119" h="124">
                    <a:moveTo>
                      <a:pt x="0" y="0"/>
                    </a:moveTo>
                    <a:lnTo>
                      <a:pt x="119" y="116"/>
                    </a:lnTo>
                    <a:lnTo>
                      <a:pt x="108" y="124"/>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18" name="Freeform 493">
                <a:extLst>
                  <a:ext uri="{FF2B5EF4-FFF2-40B4-BE49-F238E27FC236}">
                    <a16:creationId xmlns:a16="http://schemas.microsoft.com/office/drawing/2014/main" id="{448C21BA-079B-40EF-8425-E48752C4CBCE}"/>
                  </a:ext>
                </a:extLst>
              </p:cNvPr>
              <p:cNvSpPr>
                <a:spLocks/>
              </p:cNvSpPr>
              <p:nvPr/>
            </p:nvSpPr>
            <p:spPr bwMode="auto">
              <a:xfrm>
                <a:off x="1980" y="2037"/>
                <a:ext cx="119" cy="132"/>
              </a:xfrm>
              <a:custGeom>
                <a:avLst/>
                <a:gdLst/>
                <a:ahLst/>
                <a:cxnLst>
                  <a:cxn ang="0">
                    <a:pos x="10" y="0"/>
                  </a:cxn>
                  <a:cxn ang="0">
                    <a:pos x="0" y="8"/>
                  </a:cxn>
                  <a:cxn ang="0">
                    <a:pos x="108" y="132"/>
                  </a:cxn>
                  <a:cxn ang="0">
                    <a:pos x="119" y="124"/>
                  </a:cxn>
                  <a:cxn ang="0">
                    <a:pos x="10" y="0"/>
                  </a:cxn>
                </a:cxnLst>
                <a:rect l="0" t="0" r="r" b="b"/>
                <a:pathLst>
                  <a:path w="119" h="132">
                    <a:moveTo>
                      <a:pt x="10" y="0"/>
                    </a:moveTo>
                    <a:lnTo>
                      <a:pt x="0" y="8"/>
                    </a:lnTo>
                    <a:lnTo>
                      <a:pt x="108" y="132"/>
                    </a:lnTo>
                    <a:lnTo>
                      <a:pt x="119" y="124"/>
                    </a:lnTo>
                    <a:lnTo>
                      <a:pt x="10"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19" name="Freeform 494">
                <a:extLst>
                  <a:ext uri="{FF2B5EF4-FFF2-40B4-BE49-F238E27FC236}">
                    <a16:creationId xmlns:a16="http://schemas.microsoft.com/office/drawing/2014/main" id="{D6513C94-B548-40A9-BEE7-F6945B6CF163}"/>
                  </a:ext>
                </a:extLst>
              </p:cNvPr>
              <p:cNvSpPr>
                <a:spLocks/>
              </p:cNvSpPr>
              <p:nvPr/>
            </p:nvSpPr>
            <p:spPr bwMode="auto">
              <a:xfrm>
                <a:off x="2088" y="2161"/>
                <a:ext cx="40" cy="41"/>
              </a:xfrm>
              <a:custGeom>
                <a:avLst/>
                <a:gdLst/>
                <a:ahLst/>
                <a:cxnLst>
                  <a:cxn ang="0">
                    <a:pos x="11" y="0"/>
                  </a:cxn>
                  <a:cxn ang="0">
                    <a:pos x="0" y="8"/>
                  </a:cxn>
                  <a:cxn ang="0">
                    <a:pos x="40" y="41"/>
                  </a:cxn>
                  <a:cxn ang="0">
                    <a:pos x="11" y="0"/>
                  </a:cxn>
                </a:cxnLst>
                <a:rect l="0" t="0" r="r" b="b"/>
                <a:pathLst>
                  <a:path w="40" h="41">
                    <a:moveTo>
                      <a:pt x="11" y="0"/>
                    </a:moveTo>
                    <a:lnTo>
                      <a:pt x="0" y="8"/>
                    </a:lnTo>
                    <a:lnTo>
                      <a:pt x="40" y="41"/>
                    </a:lnTo>
                    <a:lnTo>
                      <a:pt x="11"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20" name="Freeform 495">
                <a:extLst>
                  <a:ext uri="{FF2B5EF4-FFF2-40B4-BE49-F238E27FC236}">
                    <a16:creationId xmlns:a16="http://schemas.microsoft.com/office/drawing/2014/main" id="{6BC9E6B4-8D12-4751-892A-3436BD1111EE}"/>
                  </a:ext>
                </a:extLst>
              </p:cNvPr>
              <p:cNvSpPr>
                <a:spLocks/>
              </p:cNvSpPr>
              <p:nvPr/>
            </p:nvSpPr>
            <p:spPr bwMode="auto">
              <a:xfrm>
                <a:off x="2088" y="2169"/>
                <a:ext cx="40" cy="41"/>
              </a:xfrm>
              <a:custGeom>
                <a:avLst/>
                <a:gdLst/>
                <a:ahLst/>
                <a:cxnLst>
                  <a:cxn ang="0">
                    <a:pos x="0" y="0"/>
                  </a:cxn>
                  <a:cxn ang="0">
                    <a:pos x="40" y="33"/>
                  </a:cxn>
                  <a:cxn ang="0">
                    <a:pos x="30" y="41"/>
                  </a:cxn>
                  <a:cxn ang="0">
                    <a:pos x="0" y="0"/>
                  </a:cxn>
                </a:cxnLst>
                <a:rect l="0" t="0" r="r" b="b"/>
                <a:pathLst>
                  <a:path w="40" h="41">
                    <a:moveTo>
                      <a:pt x="0" y="0"/>
                    </a:moveTo>
                    <a:lnTo>
                      <a:pt x="40" y="33"/>
                    </a:lnTo>
                    <a:lnTo>
                      <a:pt x="30" y="41"/>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21" name="Freeform 496">
                <a:extLst>
                  <a:ext uri="{FF2B5EF4-FFF2-40B4-BE49-F238E27FC236}">
                    <a16:creationId xmlns:a16="http://schemas.microsoft.com/office/drawing/2014/main" id="{B12FE700-05E3-4A0E-A105-B6BFF7281DC5}"/>
                  </a:ext>
                </a:extLst>
              </p:cNvPr>
              <p:cNvSpPr>
                <a:spLocks/>
              </p:cNvSpPr>
              <p:nvPr/>
            </p:nvSpPr>
            <p:spPr bwMode="auto">
              <a:xfrm>
                <a:off x="2088" y="2161"/>
                <a:ext cx="40" cy="49"/>
              </a:xfrm>
              <a:custGeom>
                <a:avLst/>
                <a:gdLst/>
                <a:ahLst/>
                <a:cxnLst>
                  <a:cxn ang="0">
                    <a:pos x="11" y="0"/>
                  </a:cxn>
                  <a:cxn ang="0">
                    <a:pos x="0" y="8"/>
                  </a:cxn>
                  <a:cxn ang="0">
                    <a:pos x="30" y="49"/>
                  </a:cxn>
                  <a:cxn ang="0">
                    <a:pos x="40" y="41"/>
                  </a:cxn>
                  <a:cxn ang="0">
                    <a:pos x="11" y="0"/>
                  </a:cxn>
                </a:cxnLst>
                <a:rect l="0" t="0" r="r" b="b"/>
                <a:pathLst>
                  <a:path w="40" h="49">
                    <a:moveTo>
                      <a:pt x="11" y="0"/>
                    </a:moveTo>
                    <a:lnTo>
                      <a:pt x="0" y="8"/>
                    </a:lnTo>
                    <a:lnTo>
                      <a:pt x="30" y="49"/>
                    </a:lnTo>
                    <a:lnTo>
                      <a:pt x="40" y="41"/>
                    </a:lnTo>
                    <a:lnTo>
                      <a:pt x="11"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22" name="Freeform 497">
                <a:extLst>
                  <a:ext uri="{FF2B5EF4-FFF2-40B4-BE49-F238E27FC236}">
                    <a16:creationId xmlns:a16="http://schemas.microsoft.com/office/drawing/2014/main" id="{D8470E76-DADC-4F0E-B8DD-B3CA9CAB503E}"/>
                  </a:ext>
                </a:extLst>
              </p:cNvPr>
              <p:cNvSpPr>
                <a:spLocks/>
              </p:cNvSpPr>
              <p:nvPr/>
            </p:nvSpPr>
            <p:spPr bwMode="auto">
              <a:xfrm>
                <a:off x="2118" y="2202"/>
                <a:ext cx="53" cy="48"/>
              </a:xfrm>
              <a:custGeom>
                <a:avLst/>
                <a:gdLst/>
                <a:ahLst/>
                <a:cxnLst>
                  <a:cxn ang="0">
                    <a:pos x="10" y="0"/>
                  </a:cxn>
                  <a:cxn ang="0">
                    <a:pos x="0" y="8"/>
                  </a:cxn>
                  <a:cxn ang="0">
                    <a:pos x="53" y="48"/>
                  </a:cxn>
                  <a:cxn ang="0">
                    <a:pos x="10" y="0"/>
                  </a:cxn>
                </a:cxnLst>
                <a:rect l="0" t="0" r="r" b="b"/>
                <a:pathLst>
                  <a:path w="53" h="48">
                    <a:moveTo>
                      <a:pt x="10" y="0"/>
                    </a:moveTo>
                    <a:lnTo>
                      <a:pt x="0" y="8"/>
                    </a:lnTo>
                    <a:lnTo>
                      <a:pt x="53" y="48"/>
                    </a:lnTo>
                    <a:lnTo>
                      <a:pt x="1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23" name="Freeform 498">
                <a:extLst>
                  <a:ext uri="{FF2B5EF4-FFF2-40B4-BE49-F238E27FC236}">
                    <a16:creationId xmlns:a16="http://schemas.microsoft.com/office/drawing/2014/main" id="{14AA51F7-4BBE-4BEC-B4B9-61EFC5D9883B}"/>
                  </a:ext>
                </a:extLst>
              </p:cNvPr>
              <p:cNvSpPr>
                <a:spLocks/>
              </p:cNvSpPr>
              <p:nvPr/>
            </p:nvSpPr>
            <p:spPr bwMode="auto">
              <a:xfrm>
                <a:off x="2118" y="2210"/>
                <a:ext cx="53" cy="45"/>
              </a:xfrm>
              <a:custGeom>
                <a:avLst/>
                <a:gdLst/>
                <a:ahLst/>
                <a:cxnLst>
                  <a:cxn ang="0">
                    <a:pos x="0" y="0"/>
                  </a:cxn>
                  <a:cxn ang="0">
                    <a:pos x="53" y="40"/>
                  </a:cxn>
                  <a:cxn ang="0">
                    <a:pos x="41" y="45"/>
                  </a:cxn>
                  <a:cxn ang="0">
                    <a:pos x="0" y="0"/>
                  </a:cxn>
                </a:cxnLst>
                <a:rect l="0" t="0" r="r" b="b"/>
                <a:pathLst>
                  <a:path w="53" h="45">
                    <a:moveTo>
                      <a:pt x="0" y="0"/>
                    </a:moveTo>
                    <a:lnTo>
                      <a:pt x="53" y="40"/>
                    </a:lnTo>
                    <a:lnTo>
                      <a:pt x="41" y="45"/>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24" name="Freeform 499">
                <a:extLst>
                  <a:ext uri="{FF2B5EF4-FFF2-40B4-BE49-F238E27FC236}">
                    <a16:creationId xmlns:a16="http://schemas.microsoft.com/office/drawing/2014/main" id="{004EF081-6942-4112-983B-41DCF36E4410}"/>
                  </a:ext>
                </a:extLst>
              </p:cNvPr>
              <p:cNvSpPr>
                <a:spLocks/>
              </p:cNvSpPr>
              <p:nvPr/>
            </p:nvSpPr>
            <p:spPr bwMode="auto">
              <a:xfrm>
                <a:off x="2118" y="2202"/>
                <a:ext cx="53" cy="53"/>
              </a:xfrm>
              <a:custGeom>
                <a:avLst/>
                <a:gdLst/>
                <a:ahLst/>
                <a:cxnLst>
                  <a:cxn ang="0">
                    <a:pos x="10" y="0"/>
                  </a:cxn>
                  <a:cxn ang="0">
                    <a:pos x="0" y="8"/>
                  </a:cxn>
                  <a:cxn ang="0">
                    <a:pos x="41" y="53"/>
                  </a:cxn>
                  <a:cxn ang="0">
                    <a:pos x="53" y="48"/>
                  </a:cxn>
                  <a:cxn ang="0">
                    <a:pos x="10" y="0"/>
                  </a:cxn>
                </a:cxnLst>
                <a:rect l="0" t="0" r="r" b="b"/>
                <a:pathLst>
                  <a:path w="53" h="53">
                    <a:moveTo>
                      <a:pt x="10" y="0"/>
                    </a:moveTo>
                    <a:lnTo>
                      <a:pt x="0" y="8"/>
                    </a:lnTo>
                    <a:lnTo>
                      <a:pt x="41" y="53"/>
                    </a:lnTo>
                    <a:lnTo>
                      <a:pt x="53" y="48"/>
                    </a:lnTo>
                    <a:lnTo>
                      <a:pt x="10"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25" name="Freeform 500">
                <a:extLst>
                  <a:ext uri="{FF2B5EF4-FFF2-40B4-BE49-F238E27FC236}">
                    <a16:creationId xmlns:a16="http://schemas.microsoft.com/office/drawing/2014/main" id="{9507BD39-66F5-4917-AF9D-31F62A990379}"/>
                  </a:ext>
                </a:extLst>
              </p:cNvPr>
              <p:cNvSpPr>
                <a:spLocks/>
              </p:cNvSpPr>
              <p:nvPr/>
            </p:nvSpPr>
            <p:spPr bwMode="auto">
              <a:xfrm>
                <a:off x="2159" y="2250"/>
                <a:ext cx="24" cy="74"/>
              </a:xfrm>
              <a:custGeom>
                <a:avLst/>
                <a:gdLst/>
                <a:ahLst/>
                <a:cxnLst>
                  <a:cxn ang="0">
                    <a:pos x="12" y="0"/>
                  </a:cxn>
                  <a:cxn ang="0">
                    <a:pos x="0" y="5"/>
                  </a:cxn>
                  <a:cxn ang="0">
                    <a:pos x="24" y="74"/>
                  </a:cxn>
                  <a:cxn ang="0">
                    <a:pos x="12" y="0"/>
                  </a:cxn>
                </a:cxnLst>
                <a:rect l="0" t="0" r="r" b="b"/>
                <a:pathLst>
                  <a:path w="24" h="74">
                    <a:moveTo>
                      <a:pt x="12" y="0"/>
                    </a:moveTo>
                    <a:lnTo>
                      <a:pt x="0" y="5"/>
                    </a:lnTo>
                    <a:lnTo>
                      <a:pt x="24" y="74"/>
                    </a:lnTo>
                    <a:lnTo>
                      <a:pt x="12"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26" name="Freeform 501">
                <a:extLst>
                  <a:ext uri="{FF2B5EF4-FFF2-40B4-BE49-F238E27FC236}">
                    <a16:creationId xmlns:a16="http://schemas.microsoft.com/office/drawing/2014/main" id="{67E3D176-2842-4031-A751-7A3D7CA4510E}"/>
                  </a:ext>
                </a:extLst>
              </p:cNvPr>
              <p:cNvSpPr>
                <a:spLocks/>
              </p:cNvSpPr>
              <p:nvPr/>
            </p:nvSpPr>
            <p:spPr bwMode="auto">
              <a:xfrm>
                <a:off x="2159" y="2255"/>
                <a:ext cx="24" cy="69"/>
              </a:xfrm>
              <a:custGeom>
                <a:avLst/>
                <a:gdLst/>
                <a:ahLst/>
                <a:cxnLst>
                  <a:cxn ang="0">
                    <a:pos x="0" y="0"/>
                  </a:cxn>
                  <a:cxn ang="0">
                    <a:pos x="24" y="69"/>
                  </a:cxn>
                  <a:cxn ang="0">
                    <a:pos x="11" y="67"/>
                  </a:cxn>
                  <a:cxn ang="0">
                    <a:pos x="0" y="0"/>
                  </a:cxn>
                </a:cxnLst>
                <a:rect l="0" t="0" r="r" b="b"/>
                <a:pathLst>
                  <a:path w="24" h="69">
                    <a:moveTo>
                      <a:pt x="0" y="0"/>
                    </a:moveTo>
                    <a:lnTo>
                      <a:pt x="24" y="69"/>
                    </a:lnTo>
                    <a:lnTo>
                      <a:pt x="11" y="67"/>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27" name="Freeform 502">
                <a:extLst>
                  <a:ext uri="{FF2B5EF4-FFF2-40B4-BE49-F238E27FC236}">
                    <a16:creationId xmlns:a16="http://schemas.microsoft.com/office/drawing/2014/main" id="{1F980CFC-74A8-48FC-846B-EA0D65AF2E39}"/>
                  </a:ext>
                </a:extLst>
              </p:cNvPr>
              <p:cNvSpPr>
                <a:spLocks/>
              </p:cNvSpPr>
              <p:nvPr/>
            </p:nvSpPr>
            <p:spPr bwMode="auto">
              <a:xfrm>
                <a:off x="2159" y="2250"/>
                <a:ext cx="24" cy="74"/>
              </a:xfrm>
              <a:custGeom>
                <a:avLst/>
                <a:gdLst/>
                <a:ahLst/>
                <a:cxnLst>
                  <a:cxn ang="0">
                    <a:pos x="12" y="0"/>
                  </a:cxn>
                  <a:cxn ang="0">
                    <a:pos x="0" y="5"/>
                  </a:cxn>
                  <a:cxn ang="0">
                    <a:pos x="11" y="72"/>
                  </a:cxn>
                  <a:cxn ang="0">
                    <a:pos x="24" y="74"/>
                  </a:cxn>
                  <a:cxn ang="0">
                    <a:pos x="12" y="0"/>
                  </a:cxn>
                </a:cxnLst>
                <a:rect l="0" t="0" r="r" b="b"/>
                <a:pathLst>
                  <a:path w="24" h="74">
                    <a:moveTo>
                      <a:pt x="12" y="0"/>
                    </a:moveTo>
                    <a:lnTo>
                      <a:pt x="0" y="5"/>
                    </a:lnTo>
                    <a:lnTo>
                      <a:pt x="11" y="72"/>
                    </a:lnTo>
                    <a:lnTo>
                      <a:pt x="24" y="74"/>
                    </a:lnTo>
                    <a:lnTo>
                      <a:pt x="12"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28" name="Freeform 503">
                <a:extLst>
                  <a:ext uri="{FF2B5EF4-FFF2-40B4-BE49-F238E27FC236}">
                    <a16:creationId xmlns:a16="http://schemas.microsoft.com/office/drawing/2014/main" id="{B93F0FF6-B57B-4A29-A22C-10F3B4A95578}"/>
                  </a:ext>
                </a:extLst>
              </p:cNvPr>
              <p:cNvSpPr>
                <a:spLocks/>
              </p:cNvSpPr>
              <p:nvPr/>
            </p:nvSpPr>
            <p:spPr bwMode="auto">
              <a:xfrm>
                <a:off x="2164" y="2322"/>
                <a:ext cx="19" cy="51"/>
              </a:xfrm>
              <a:custGeom>
                <a:avLst/>
                <a:gdLst/>
                <a:ahLst/>
                <a:cxnLst>
                  <a:cxn ang="0">
                    <a:pos x="19" y="2"/>
                  </a:cxn>
                  <a:cxn ang="0">
                    <a:pos x="6" y="0"/>
                  </a:cxn>
                  <a:cxn ang="0">
                    <a:pos x="0" y="51"/>
                  </a:cxn>
                  <a:cxn ang="0">
                    <a:pos x="19" y="2"/>
                  </a:cxn>
                </a:cxnLst>
                <a:rect l="0" t="0" r="r" b="b"/>
                <a:pathLst>
                  <a:path w="19" h="51">
                    <a:moveTo>
                      <a:pt x="19" y="2"/>
                    </a:moveTo>
                    <a:lnTo>
                      <a:pt x="6" y="0"/>
                    </a:lnTo>
                    <a:lnTo>
                      <a:pt x="0" y="51"/>
                    </a:lnTo>
                    <a:lnTo>
                      <a:pt x="19" y="2"/>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29" name="Freeform 504">
                <a:extLst>
                  <a:ext uri="{FF2B5EF4-FFF2-40B4-BE49-F238E27FC236}">
                    <a16:creationId xmlns:a16="http://schemas.microsoft.com/office/drawing/2014/main" id="{2CB5A8CA-9B27-433E-9143-7534D598408A}"/>
                  </a:ext>
                </a:extLst>
              </p:cNvPr>
              <p:cNvSpPr>
                <a:spLocks/>
              </p:cNvSpPr>
              <p:nvPr/>
            </p:nvSpPr>
            <p:spPr bwMode="auto">
              <a:xfrm>
                <a:off x="2154" y="2322"/>
                <a:ext cx="16" cy="51"/>
              </a:xfrm>
              <a:custGeom>
                <a:avLst/>
                <a:gdLst/>
                <a:ahLst/>
                <a:cxnLst>
                  <a:cxn ang="0">
                    <a:pos x="16" y="0"/>
                  </a:cxn>
                  <a:cxn ang="0">
                    <a:pos x="10" y="51"/>
                  </a:cxn>
                  <a:cxn ang="0">
                    <a:pos x="0" y="44"/>
                  </a:cxn>
                  <a:cxn ang="0">
                    <a:pos x="16" y="0"/>
                  </a:cxn>
                </a:cxnLst>
                <a:rect l="0" t="0" r="r" b="b"/>
                <a:pathLst>
                  <a:path w="16" h="51">
                    <a:moveTo>
                      <a:pt x="16" y="0"/>
                    </a:moveTo>
                    <a:lnTo>
                      <a:pt x="10" y="51"/>
                    </a:lnTo>
                    <a:lnTo>
                      <a:pt x="0" y="44"/>
                    </a:lnTo>
                    <a:lnTo>
                      <a:pt x="16"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30" name="Freeform 505">
                <a:extLst>
                  <a:ext uri="{FF2B5EF4-FFF2-40B4-BE49-F238E27FC236}">
                    <a16:creationId xmlns:a16="http://schemas.microsoft.com/office/drawing/2014/main" id="{078644F3-E878-4EF5-B9F6-02B0B158C634}"/>
                  </a:ext>
                </a:extLst>
              </p:cNvPr>
              <p:cNvSpPr>
                <a:spLocks/>
              </p:cNvSpPr>
              <p:nvPr/>
            </p:nvSpPr>
            <p:spPr bwMode="auto">
              <a:xfrm>
                <a:off x="2154" y="2322"/>
                <a:ext cx="29" cy="51"/>
              </a:xfrm>
              <a:custGeom>
                <a:avLst/>
                <a:gdLst/>
                <a:ahLst/>
                <a:cxnLst>
                  <a:cxn ang="0">
                    <a:pos x="29" y="2"/>
                  </a:cxn>
                  <a:cxn ang="0">
                    <a:pos x="16" y="0"/>
                  </a:cxn>
                  <a:cxn ang="0">
                    <a:pos x="0" y="44"/>
                  </a:cxn>
                  <a:cxn ang="0">
                    <a:pos x="10" y="51"/>
                  </a:cxn>
                  <a:cxn ang="0">
                    <a:pos x="29" y="2"/>
                  </a:cxn>
                </a:cxnLst>
                <a:rect l="0" t="0" r="r" b="b"/>
                <a:pathLst>
                  <a:path w="29" h="51">
                    <a:moveTo>
                      <a:pt x="29" y="2"/>
                    </a:moveTo>
                    <a:lnTo>
                      <a:pt x="16" y="0"/>
                    </a:lnTo>
                    <a:lnTo>
                      <a:pt x="0" y="44"/>
                    </a:lnTo>
                    <a:lnTo>
                      <a:pt x="10" y="51"/>
                    </a:lnTo>
                    <a:lnTo>
                      <a:pt x="29" y="2"/>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31" name="Freeform 506">
                <a:extLst>
                  <a:ext uri="{FF2B5EF4-FFF2-40B4-BE49-F238E27FC236}">
                    <a16:creationId xmlns:a16="http://schemas.microsoft.com/office/drawing/2014/main" id="{65DFAD64-8B6F-4C5F-997B-69B6F2AC774A}"/>
                  </a:ext>
                </a:extLst>
              </p:cNvPr>
              <p:cNvSpPr>
                <a:spLocks/>
              </p:cNvSpPr>
              <p:nvPr/>
            </p:nvSpPr>
            <p:spPr bwMode="auto">
              <a:xfrm>
                <a:off x="2104" y="2366"/>
                <a:ext cx="60" cy="55"/>
              </a:xfrm>
              <a:custGeom>
                <a:avLst/>
                <a:gdLst/>
                <a:ahLst/>
                <a:cxnLst>
                  <a:cxn ang="0">
                    <a:pos x="60" y="7"/>
                  </a:cxn>
                  <a:cxn ang="0">
                    <a:pos x="50" y="0"/>
                  </a:cxn>
                  <a:cxn ang="0">
                    <a:pos x="0" y="55"/>
                  </a:cxn>
                  <a:cxn ang="0">
                    <a:pos x="60" y="7"/>
                  </a:cxn>
                </a:cxnLst>
                <a:rect l="0" t="0" r="r" b="b"/>
                <a:pathLst>
                  <a:path w="60" h="55">
                    <a:moveTo>
                      <a:pt x="60" y="7"/>
                    </a:moveTo>
                    <a:lnTo>
                      <a:pt x="50" y="0"/>
                    </a:lnTo>
                    <a:lnTo>
                      <a:pt x="0" y="55"/>
                    </a:lnTo>
                    <a:lnTo>
                      <a:pt x="60" y="7"/>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32" name="Freeform 507">
                <a:extLst>
                  <a:ext uri="{FF2B5EF4-FFF2-40B4-BE49-F238E27FC236}">
                    <a16:creationId xmlns:a16="http://schemas.microsoft.com/office/drawing/2014/main" id="{99B68D7F-B94A-44F9-AF18-FD59D3A7752E}"/>
                  </a:ext>
                </a:extLst>
              </p:cNvPr>
              <p:cNvSpPr>
                <a:spLocks/>
              </p:cNvSpPr>
              <p:nvPr/>
            </p:nvSpPr>
            <p:spPr bwMode="auto">
              <a:xfrm>
                <a:off x="2095" y="2366"/>
                <a:ext cx="59" cy="55"/>
              </a:xfrm>
              <a:custGeom>
                <a:avLst/>
                <a:gdLst/>
                <a:ahLst/>
                <a:cxnLst>
                  <a:cxn ang="0">
                    <a:pos x="59" y="0"/>
                  </a:cxn>
                  <a:cxn ang="0">
                    <a:pos x="9" y="55"/>
                  </a:cxn>
                  <a:cxn ang="0">
                    <a:pos x="0" y="46"/>
                  </a:cxn>
                  <a:cxn ang="0">
                    <a:pos x="59" y="0"/>
                  </a:cxn>
                </a:cxnLst>
                <a:rect l="0" t="0" r="r" b="b"/>
                <a:pathLst>
                  <a:path w="59" h="55">
                    <a:moveTo>
                      <a:pt x="59" y="0"/>
                    </a:moveTo>
                    <a:lnTo>
                      <a:pt x="9" y="55"/>
                    </a:lnTo>
                    <a:lnTo>
                      <a:pt x="0" y="46"/>
                    </a:lnTo>
                    <a:lnTo>
                      <a:pt x="59"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33" name="Freeform 508">
                <a:extLst>
                  <a:ext uri="{FF2B5EF4-FFF2-40B4-BE49-F238E27FC236}">
                    <a16:creationId xmlns:a16="http://schemas.microsoft.com/office/drawing/2014/main" id="{DA2718AE-5A79-4443-9866-C0CB2F36D50A}"/>
                  </a:ext>
                </a:extLst>
              </p:cNvPr>
              <p:cNvSpPr>
                <a:spLocks/>
              </p:cNvSpPr>
              <p:nvPr/>
            </p:nvSpPr>
            <p:spPr bwMode="auto">
              <a:xfrm>
                <a:off x="2095" y="2366"/>
                <a:ext cx="69" cy="55"/>
              </a:xfrm>
              <a:custGeom>
                <a:avLst/>
                <a:gdLst/>
                <a:ahLst/>
                <a:cxnLst>
                  <a:cxn ang="0">
                    <a:pos x="69" y="7"/>
                  </a:cxn>
                  <a:cxn ang="0">
                    <a:pos x="59" y="0"/>
                  </a:cxn>
                  <a:cxn ang="0">
                    <a:pos x="0" y="46"/>
                  </a:cxn>
                  <a:cxn ang="0">
                    <a:pos x="9" y="55"/>
                  </a:cxn>
                  <a:cxn ang="0">
                    <a:pos x="69" y="7"/>
                  </a:cxn>
                </a:cxnLst>
                <a:rect l="0" t="0" r="r" b="b"/>
                <a:pathLst>
                  <a:path w="69" h="55">
                    <a:moveTo>
                      <a:pt x="69" y="7"/>
                    </a:moveTo>
                    <a:lnTo>
                      <a:pt x="59" y="0"/>
                    </a:lnTo>
                    <a:lnTo>
                      <a:pt x="0" y="46"/>
                    </a:lnTo>
                    <a:lnTo>
                      <a:pt x="9" y="55"/>
                    </a:lnTo>
                    <a:lnTo>
                      <a:pt x="69" y="7"/>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34" name="Freeform 509">
                <a:extLst>
                  <a:ext uri="{FF2B5EF4-FFF2-40B4-BE49-F238E27FC236}">
                    <a16:creationId xmlns:a16="http://schemas.microsoft.com/office/drawing/2014/main" id="{B5CCEFC4-72C3-400C-9F68-F839FF2EEE3E}"/>
                  </a:ext>
                </a:extLst>
              </p:cNvPr>
              <p:cNvSpPr>
                <a:spLocks/>
              </p:cNvSpPr>
              <p:nvPr/>
            </p:nvSpPr>
            <p:spPr bwMode="auto">
              <a:xfrm>
                <a:off x="2094" y="2412"/>
                <a:ext cx="10" cy="24"/>
              </a:xfrm>
              <a:custGeom>
                <a:avLst/>
                <a:gdLst/>
                <a:ahLst/>
                <a:cxnLst>
                  <a:cxn ang="0">
                    <a:pos x="10" y="9"/>
                  </a:cxn>
                  <a:cxn ang="0">
                    <a:pos x="1" y="0"/>
                  </a:cxn>
                  <a:cxn ang="0">
                    <a:pos x="0" y="24"/>
                  </a:cxn>
                  <a:cxn ang="0">
                    <a:pos x="10" y="9"/>
                  </a:cxn>
                </a:cxnLst>
                <a:rect l="0" t="0" r="r" b="b"/>
                <a:pathLst>
                  <a:path w="10" h="24">
                    <a:moveTo>
                      <a:pt x="10" y="9"/>
                    </a:moveTo>
                    <a:lnTo>
                      <a:pt x="1" y="0"/>
                    </a:lnTo>
                    <a:lnTo>
                      <a:pt x="0" y="24"/>
                    </a:lnTo>
                    <a:lnTo>
                      <a:pt x="10" y="9"/>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35" name="Freeform 510">
                <a:extLst>
                  <a:ext uri="{FF2B5EF4-FFF2-40B4-BE49-F238E27FC236}">
                    <a16:creationId xmlns:a16="http://schemas.microsoft.com/office/drawing/2014/main" id="{26A34F50-A675-44C5-91A5-9C31AC0721E7}"/>
                  </a:ext>
                </a:extLst>
              </p:cNvPr>
              <p:cNvSpPr>
                <a:spLocks/>
              </p:cNvSpPr>
              <p:nvPr/>
            </p:nvSpPr>
            <p:spPr bwMode="auto">
              <a:xfrm>
                <a:off x="2081" y="2412"/>
                <a:ext cx="14" cy="24"/>
              </a:xfrm>
              <a:custGeom>
                <a:avLst/>
                <a:gdLst/>
                <a:ahLst/>
                <a:cxnLst>
                  <a:cxn ang="0">
                    <a:pos x="14" y="0"/>
                  </a:cxn>
                  <a:cxn ang="0">
                    <a:pos x="13" y="24"/>
                  </a:cxn>
                  <a:cxn ang="0">
                    <a:pos x="0" y="20"/>
                  </a:cxn>
                  <a:cxn ang="0">
                    <a:pos x="14" y="0"/>
                  </a:cxn>
                </a:cxnLst>
                <a:rect l="0" t="0" r="r" b="b"/>
                <a:pathLst>
                  <a:path w="14" h="24">
                    <a:moveTo>
                      <a:pt x="14" y="0"/>
                    </a:moveTo>
                    <a:lnTo>
                      <a:pt x="13" y="24"/>
                    </a:lnTo>
                    <a:lnTo>
                      <a:pt x="0" y="20"/>
                    </a:lnTo>
                    <a:lnTo>
                      <a:pt x="14"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36" name="Freeform 511">
                <a:extLst>
                  <a:ext uri="{FF2B5EF4-FFF2-40B4-BE49-F238E27FC236}">
                    <a16:creationId xmlns:a16="http://schemas.microsoft.com/office/drawing/2014/main" id="{295F6472-EF3A-4B0B-ADF2-C0C4EB6433A8}"/>
                  </a:ext>
                </a:extLst>
              </p:cNvPr>
              <p:cNvSpPr>
                <a:spLocks/>
              </p:cNvSpPr>
              <p:nvPr/>
            </p:nvSpPr>
            <p:spPr bwMode="auto">
              <a:xfrm>
                <a:off x="2081" y="2412"/>
                <a:ext cx="23" cy="24"/>
              </a:xfrm>
              <a:custGeom>
                <a:avLst/>
                <a:gdLst/>
                <a:ahLst/>
                <a:cxnLst>
                  <a:cxn ang="0">
                    <a:pos x="23" y="9"/>
                  </a:cxn>
                  <a:cxn ang="0">
                    <a:pos x="14" y="0"/>
                  </a:cxn>
                  <a:cxn ang="0">
                    <a:pos x="0" y="20"/>
                  </a:cxn>
                  <a:cxn ang="0">
                    <a:pos x="13" y="24"/>
                  </a:cxn>
                  <a:cxn ang="0">
                    <a:pos x="23" y="9"/>
                  </a:cxn>
                </a:cxnLst>
                <a:rect l="0" t="0" r="r" b="b"/>
                <a:pathLst>
                  <a:path w="23" h="24">
                    <a:moveTo>
                      <a:pt x="23" y="9"/>
                    </a:moveTo>
                    <a:lnTo>
                      <a:pt x="14" y="0"/>
                    </a:lnTo>
                    <a:lnTo>
                      <a:pt x="0" y="20"/>
                    </a:lnTo>
                    <a:lnTo>
                      <a:pt x="13" y="24"/>
                    </a:lnTo>
                    <a:lnTo>
                      <a:pt x="23" y="9"/>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37" name="Freeform 512">
                <a:extLst>
                  <a:ext uri="{FF2B5EF4-FFF2-40B4-BE49-F238E27FC236}">
                    <a16:creationId xmlns:a16="http://schemas.microsoft.com/office/drawing/2014/main" id="{B8008B43-C376-4628-9B28-717AE7EAECEA}"/>
                  </a:ext>
                </a:extLst>
              </p:cNvPr>
              <p:cNvSpPr>
                <a:spLocks/>
              </p:cNvSpPr>
              <p:nvPr/>
            </p:nvSpPr>
            <p:spPr bwMode="auto">
              <a:xfrm>
                <a:off x="2081" y="2432"/>
                <a:ext cx="13" cy="26"/>
              </a:xfrm>
              <a:custGeom>
                <a:avLst/>
                <a:gdLst/>
                <a:ahLst/>
                <a:cxnLst>
                  <a:cxn ang="0">
                    <a:pos x="13" y="4"/>
                  </a:cxn>
                  <a:cxn ang="0">
                    <a:pos x="0" y="0"/>
                  </a:cxn>
                  <a:cxn ang="0">
                    <a:pos x="13" y="26"/>
                  </a:cxn>
                  <a:cxn ang="0">
                    <a:pos x="13" y="4"/>
                  </a:cxn>
                </a:cxnLst>
                <a:rect l="0" t="0" r="r" b="b"/>
                <a:pathLst>
                  <a:path w="13" h="26">
                    <a:moveTo>
                      <a:pt x="13" y="4"/>
                    </a:moveTo>
                    <a:lnTo>
                      <a:pt x="0" y="0"/>
                    </a:lnTo>
                    <a:lnTo>
                      <a:pt x="13" y="26"/>
                    </a:lnTo>
                    <a:lnTo>
                      <a:pt x="13" y="4"/>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38" name="Freeform 513">
                <a:extLst>
                  <a:ext uri="{FF2B5EF4-FFF2-40B4-BE49-F238E27FC236}">
                    <a16:creationId xmlns:a16="http://schemas.microsoft.com/office/drawing/2014/main" id="{FB9D7008-50F4-47FF-9ED7-D81DC058F148}"/>
                  </a:ext>
                </a:extLst>
              </p:cNvPr>
              <p:cNvSpPr>
                <a:spLocks/>
              </p:cNvSpPr>
              <p:nvPr/>
            </p:nvSpPr>
            <p:spPr bwMode="auto">
              <a:xfrm>
                <a:off x="2081" y="2432"/>
                <a:ext cx="13" cy="26"/>
              </a:xfrm>
              <a:custGeom>
                <a:avLst/>
                <a:gdLst/>
                <a:ahLst/>
                <a:cxnLst>
                  <a:cxn ang="0">
                    <a:pos x="0" y="0"/>
                  </a:cxn>
                  <a:cxn ang="0">
                    <a:pos x="13" y="26"/>
                  </a:cxn>
                  <a:cxn ang="0">
                    <a:pos x="0" y="26"/>
                  </a:cxn>
                  <a:cxn ang="0">
                    <a:pos x="0" y="0"/>
                  </a:cxn>
                </a:cxnLst>
                <a:rect l="0" t="0" r="r" b="b"/>
                <a:pathLst>
                  <a:path w="13" h="26">
                    <a:moveTo>
                      <a:pt x="0" y="0"/>
                    </a:moveTo>
                    <a:lnTo>
                      <a:pt x="13" y="26"/>
                    </a:lnTo>
                    <a:lnTo>
                      <a:pt x="0" y="26"/>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39" name="Freeform 514">
                <a:extLst>
                  <a:ext uri="{FF2B5EF4-FFF2-40B4-BE49-F238E27FC236}">
                    <a16:creationId xmlns:a16="http://schemas.microsoft.com/office/drawing/2014/main" id="{95FC64C5-BCD5-45AD-8922-4CDB2828F57C}"/>
                  </a:ext>
                </a:extLst>
              </p:cNvPr>
              <p:cNvSpPr>
                <a:spLocks/>
              </p:cNvSpPr>
              <p:nvPr/>
            </p:nvSpPr>
            <p:spPr bwMode="auto">
              <a:xfrm>
                <a:off x="2081" y="2432"/>
                <a:ext cx="13" cy="26"/>
              </a:xfrm>
              <a:custGeom>
                <a:avLst/>
                <a:gdLst/>
                <a:ahLst/>
                <a:cxnLst>
                  <a:cxn ang="0">
                    <a:pos x="13" y="4"/>
                  </a:cxn>
                  <a:cxn ang="0">
                    <a:pos x="0" y="0"/>
                  </a:cxn>
                  <a:cxn ang="0">
                    <a:pos x="0" y="26"/>
                  </a:cxn>
                  <a:cxn ang="0">
                    <a:pos x="13" y="26"/>
                  </a:cxn>
                  <a:cxn ang="0">
                    <a:pos x="13" y="4"/>
                  </a:cxn>
                </a:cxnLst>
                <a:rect l="0" t="0" r="r" b="b"/>
                <a:pathLst>
                  <a:path w="13" h="26">
                    <a:moveTo>
                      <a:pt x="13" y="4"/>
                    </a:moveTo>
                    <a:lnTo>
                      <a:pt x="0" y="0"/>
                    </a:lnTo>
                    <a:lnTo>
                      <a:pt x="0" y="26"/>
                    </a:lnTo>
                    <a:lnTo>
                      <a:pt x="13" y="26"/>
                    </a:lnTo>
                    <a:lnTo>
                      <a:pt x="13" y="4"/>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40" name="Freeform 515">
                <a:extLst>
                  <a:ext uri="{FF2B5EF4-FFF2-40B4-BE49-F238E27FC236}">
                    <a16:creationId xmlns:a16="http://schemas.microsoft.com/office/drawing/2014/main" id="{27B4B900-924F-4A75-8B20-CBA71BCB2F95}"/>
                  </a:ext>
                </a:extLst>
              </p:cNvPr>
              <p:cNvSpPr>
                <a:spLocks/>
              </p:cNvSpPr>
              <p:nvPr/>
            </p:nvSpPr>
            <p:spPr bwMode="auto">
              <a:xfrm>
                <a:off x="2081" y="2458"/>
                <a:ext cx="13" cy="35"/>
              </a:xfrm>
              <a:custGeom>
                <a:avLst/>
                <a:gdLst/>
                <a:ahLst/>
                <a:cxnLst>
                  <a:cxn ang="0">
                    <a:pos x="13" y="0"/>
                  </a:cxn>
                  <a:cxn ang="0">
                    <a:pos x="0" y="0"/>
                  </a:cxn>
                  <a:cxn ang="0">
                    <a:pos x="13" y="35"/>
                  </a:cxn>
                  <a:cxn ang="0">
                    <a:pos x="13" y="0"/>
                  </a:cxn>
                </a:cxnLst>
                <a:rect l="0" t="0" r="r" b="b"/>
                <a:pathLst>
                  <a:path w="13" h="35">
                    <a:moveTo>
                      <a:pt x="13" y="0"/>
                    </a:moveTo>
                    <a:lnTo>
                      <a:pt x="0" y="0"/>
                    </a:lnTo>
                    <a:lnTo>
                      <a:pt x="13" y="35"/>
                    </a:lnTo>
                    <a:lnTo>
                      <a:pt x="13"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41" name="Freeform 516">
                <a:extLst>
                  <a:ext uri="{FF2B5EF4-FFF2-40B4-BE49-F238E27FC236}">
                    <a16:creationId xmlns:a16="http://schemas.microsoft.com/office/drawing/2014/main" id="{6A0417EF-AAF6-477F-9C17-8EC786ECBF3E}"/>
                  </a:ext>
                </a:extLst>
              </p:cNvPr>
              <p:cNvSpPr>
                <a:spLocks/>
              </p:cNvSpPr>
              <p:nvPr/>
            </p:nvSpPr>
            <p:spPr bwMode="auto">
              <a:xfrm>
                <a:off x="2081" y="2458"/>
                <a:ext cx="13" cy="35"/>
              </a:xfrm>
              <a:custGeom>
                <a:avLst/>
                <a:gdLst/>
                <a:ahLst/>
                <a:cxnLst>
                  <a:cxn ang="0">
                    <a:pos x="0" y="0"/>
                  </a:cxn>
                  <a:cxn ang="0">
                    <a:pos x="13" y="35"/>
                  </a:cxn>
                  <a:cxn ang="0">
                    <a:pos x="0" y="35"/>
                  </a:cxn>
                  <a:cxn ang="0">
                    <a:pos x="0" y="0"/>
                  </a:cxn>
                </a:cxnLst>
                <a:rect l="0" t="0" r="r" b="b"/>
                <a:pathLst>
                  <a:path w="13" h="35">
                    <a:moveTo>
                      <a:pt x="0" y="0"/>
                    </a:moveTo>
                    <a:lnTo>
                      <a:pt x="13" y="35"/>
                    </a:lnTo>
                    <a:lnTo>
                      <a:pt x="0" y="35"/>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42" name="Rectangle 517">
                <a:extLst>
                  <a:ext uri="{FF2B5EF4-FFF2-40B4-BE49-F238E27FC236}">
                    <a16:creationId xmlns:a16="http://schemas.microsoft.com/office/drawing/2014/main" id="{03F055CB-6E4B-4A2D-ABD8-FDD2B11DB140}"/>
                  </a:ext>
                </a:extLst>
              </p:cNvPr>
              <p:cNvSpPr>
                <a:spLocks noChangeArrowheads="1"/>
              </p:cNvSpPr>
              <p:nvPr/>
            </p:nvSpPr>
            <p:spPr bwMode="auto">
              <a:xfrm>
                <a:off x="2081" y="2458"/>
                <a:ext cx="13" cy="35"/>
              </a:xfrm>
              <a:prstGeom prst="rect">
                <a:avLst/>
              </a:prstGeom>
              <a:noFill/>
              <a:ln w="0">
                <a:solidFill>
                  <a:srgbClr val="FF3F00"/>
                </a:solidFill>
                <a:prstDash val="solid"/>
                <a:miter lim="800000"/>
                <a:headEnd/>
                <a:tailEnd/>
              </a:ln>
            </p:spPr>
            <p:txBody>
              <a:bodyPr vert="horz" wrap="square" lIns="68580" tIns="34290" rIns="68580" bIns="34290" numCol="1" anchor="t" anchorCtr="0" compatLnSpc="1">
                <a:prstTxWarp prst="textNoShape">
                  <a:avLst/>
                </a:prstTxWarp>
              </a:bodyPr>
              <a:lstStyle/>
              <a:p>
                <a:endParaRPr lang="id-ID" sz="1350"/>
              </a:p>
            </p:txBody>
          </p:sp>
          <p:sp>
            <p:nvSpPr>
              <p:cNvPr id="5043" name="Freeform 518">
                <a:extLst>
                  <a:ext uri="{FF2B5EF4-FFF2-40B4-BE49-F238E27FC236}">
                    <a16:creationId xmlns:a16="http://schemas.microsoft.com/office/drawing/2014/main" id="{357943A6-7A7E-4F95-A00D-AF3F26F92831}"/>
                  </a:ext>
                </a:extLst>
              </p:cNvPr>
              <p:cNvSpPr>
                <a:spLocks/>
              </p:cNvSpPr>
              <p:nvPr/>
            </p:nvSpPr>
            <p:spPr bwMode="auto">
              <a:xfrm>
                <a:off x="2081" y="2493"/>
                <a:ext cx="13" cy="93"/>
              </a:xfrm>
              <a:custGeom>
                <a:avLst/>
                <a:gdLst/>
                <a:ahLst/>
                <a:cxnLst>
                  <a:cxn ang="0">
                    <a:pos x="13" y="0"/>
                  </a:cxn>
                  <a:cxn ang="0">
                    <a:pos x="0" y="0"/>
                  </a:cxn>
                  <a:cxn ang="0">
                    <a:pos x="13" y="93"/>
                  </a:cxn>
                  <a:cxn ang="0">
                    <a:pos x="13" y="0"/>
                  </a:cxn>
                </a:cxnLst>
                <a:rect l="0" t="0" r="r" b="b"/>
                <a:pathLst>
                  <a:path w="13" h="93">
                    <a:moveTo>
                      <a:pt x="13" y="0"/>
                    </a:moveTo>
                    <a:lnTo>
                      <a:pt x="0" y="0"/>
                    </a:lnTo>
                    <a:lnTo>
                      <a:pt x="13" y="93"/>
                    </a:lnTo>
                    <a:lnTo>
                      <a:pt x="13"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44" name="Freeform 519">
                <a:extLst>
                  <a:ext uri="{FF2B5EF4-FFF2-40B4-BE49-F238E27FC236}">
                    <a16:creationId xmlns:a16="http://schemas.microsoft.com/office/drawing/2014/main" id="{2DCA3077-2707-4719-BE3E-73C855E239BA}"/>
                  </a:ext>
                </a:extLst>
              </p:cNvPr>
              <p:cNvSpPr>
                <a:spLocks/>
              </p:cNvSpPr>
              <p:nvPr/>
            </p:nvSpPr>
            <p:spPr bwMode="auto">
              <a:xfrm>
                <a:off x="2081" y="2493"/>
                <a:ext cx="13" cy="93"/>
              </a:xfrm>
              <a:custGeom>
                <a:avLst/>
                <a:gdLst/>
                <a:ahLst/>
                <a:cxnLst>
                  <a:cxn ang="0">
                    <a:pos x="0" y="0"/>
                  </a:cxn>
                  <a:cxn ang="0">
                    <a:pos x="13" y="93"/>
                  </a:cxn>
                  <a:cxn ang="0">
                    <a:pos x="0" y="93"/>
                  </a:cxn>
                  <a:cxn ang="0">
                    <a:pos x="0" y="0"/>
                  </a:cxn>
                </a:cxnLst>
                <a:rect l="0" t="0" r="r" b="b"/>
                <a:pathLst>
                  <a:path w="13" h="93">
                    <a:moveTo>
                      <a:pt x="0" y="0"/>
                    </a:moveTo>
                    <a:lnTo>
                      <a:pt x="13" y="93"/>
                    </a:lnTo>
                    <a:lnTo>
                      <a:pt x="0" y="93"/>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45" name="Rectangle 520">
                <a:extLst>
                  <a:ext uri="{FF2B5EF4-FFF2-40B4-BE49-F238E27FC236}">
                    <a16:creationId xmlns:a16="http://schemas.microsoft.com/office/drawing/2014/main" id="{6AA8CFD1-0021-4D82-86F4-E3F80D8B807A}"/>
                  </a:ext>
                </a:extLst>
              </p:cNvPr>
              <p:cNvSpPr>
                <a:spLocks noChangeArrowheads="1"/>
              </p:cNvSpPr>
              <p:nvPr/>
            </p:nvSpPr>
            <p:spPr bwMode="auto">
              <a:xfrm>
                <a:off x="2081" y="2493"/>
                <a:ext cx="13" cy="93"/>
              </a:xfrm>
              <a:prstGeom prst="rect">
                <a:avLst/>
              </a:prstGeom>
              <a:noFill/>
              <a:ln w="0">
                <a:solidFill>
                  <a:srgbClr val="FF3F00"/>
                </a:solidFill>
                <a:prstDash val="solid"/>
                <a:miter lim="800000"/>
                <a:headEnd/>
                <a:tailEnd/>
              </a:ln>
            </p:spPr>
            <p:txBody>
              <a:bodyPr vert="horz" wrap="square" lIns="68580" tIns="34290" rIns="68580" bIns="34290" numCol="1" anchor="t" anchorCtr="0" compatLnSpc="1">
                <a:prstTxWarp prst="textNoShape">
                  <a:avLst/>
                </a:prstTxWarp>
              </a:bodyPr>
              <a:lstStyle/>
              <a:p>
                <a:endParaRPr lang="id-ID" sz="1350"/>
              </a:p>
            </p:txBody>
          </p:sp>
          <p:sp>
            <p:nvSpPr>
              <p:cNvPr id="5046" name="Freeform 521">
                <a:extLst>
                  <a:ext uri="{FF2B5EF4-FFF2-40B4-BE49-F238E27FC236}">
                    <a16:creationId xmlns:a16="http://schemas.microsoft.com/office/drawing/2014/main" id="{BDF2DD74-C2B6-4E03-A8D0-8F7EB9A79DAC}"/>
                  </a:ext>
                </a:extLst>
              </p:cNvPr>
              <p:cNvSpPr>
                <a:spLocks/>
              </p:cNvSpPr>
              <p:nvPr/>
            </p:nvSpPr>
            <p:spPr bwMode="auto">
              <a:xfrm>
                <a:off x="2750" y="2037"/>
                <a:ext cx="41" cy="34"/>
              </a:xfrm>
              <a:custGeom>
                <a:avLst/>
                <a:gdLst/>
                <a:ahLst/>
                <a:cxnLst>
                  <a:cxn ang="0">
                    <a:pos x="4" y="0"/>
                  </a:cxn>
                  <a:cxn ang="0">
                    <a:pos x="0" y="4"/>
                  </a:cxn>
                  <a:cxn ang="0">
                    <a:pos x="41" y="34"/>
                  </a:cxn>
                  <a:cxn ang="0">
                    <a:pos x="4" y="0"/>
                  </a:cxn>
                </a:cxnLst>
                <a:rect l="0" t="0" r="r" b="b"/>
                <a:pathLst>
                  <a:path w="41" h="34">
                    <a:moveTo>
                      <a:pt x="4" y="0"/>
                    </a:moveTo>
                    <a:lnTo>
                      <a:pt x="0" y="4"/>
                    </a:lnTo>
                    <a:lnTo>
                      <a:pt x="41" y="34"/>
                    </a:lnTo>
                    <a:lnTo>
                      <a:pt x="4"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47" name="Freeform 522">
                <a:extLst>
                  <a:ext uri="{FF2B5EF4-FFF2-40B4-BE49-F238E27FC236}">
                    <a16:creationId xmlns:a16="http://schemas.microsoft.com/office/drawing/2014/main" id="{FC90A31E-E32C-4869-9AF3-03ECD0430970}"/>
                  </a:ext>
                </a:extLst>
              </p:cNvPr>
              <p:cNvSpPr>
                <a:spLocks/>
              </p:cNvSpPr>
              <p:nvPr/>
            </p:nvSpPr>
            <p:spPr bwMode="auto">
              <a:xfrm>
                <a:off x="2750" y="2041"/>
                <a:ext cx="41" cy="35"/>
              </a:xfrm>
              <a:custGeom>
                <a:avLst/>
                <a:gdLst/>
                <a:ahLst/>
                <a:cxnLst>
                  <a:cxn ang="0">
                    <a:pos x="0" y="0"/>
                  </a:cxn>
                  <a:cxn ang="0">
                    <a:pos x="41" y="30"/>
                  </a:cxn>
                  <a:cxn ang="0">
                    <a:pos x="38" y="35"/>
                  </a:cxn>
                  <a:cxn ang="0">
                    <a:pos x="0" y="0"/>
                  </a:cxn>
                </a:cxnLst>
                <a:rect l="0" t="0" r="r" b="b"/>
                <a:pathLst>
                  <a:path w="41" h="35">
                    <a:moveTo>
                      <a:pt x="0" y="0"/>
                    </a:moveTo>
                    <a:lnTo>
                      <a:pt x="41" y="30"/>
                    </a:lnTo>
                    <a:lnTo>
                      <a:pt x="38" y="35"/>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48" name="Freeform 523">
                <a:extLst>
                  <a:ext uri="{FF2B5EF4-FFF2-40B4-BE49-F238E27FC236}">
                    <a16:creationId xmlns:a16="http://schemas.microsoft.com/office/drawing/2014/main" id="{B37D9D87-0BD0-48F4-BD6B-59FBA7AB462C}"/>
                  </a:ext>
                </a:extLst>
              </p:cNvPr>
              <p:cNvSpPr>
                <a:spLocks/>
              </p:cNvSpPr>
              <p:nvPr/>
            </p:nvSpPr>
            <p:spPr bwMode="auto">
              <a:xfrm>
                <a:off x="2750" y="2037"/>
                <a:ext cx="41" cy="39"/>
              </a:xfrm>
              <a:custGeom>
                <a:avLst/>
                <a:gdLst/>
                <a:ahLst/>
                <a:cxnLst>
                  <a:cxn ang="0">
                    <a:pos x="4" y="0"/>
                  </a:cxn>
                  <a:cxn ang="0">
                    <a:pos x="0" y="4"/>
                  </a:cxn>
                  <a:cxn ang="0">
                    <a:pos x="38" y="39"/>
                  </a:cxn>
                  <a:cxn ang="0">
                    <a:pos x="41" y="34"/>
                  </a:cxn>
                  <a:cxn ang="0">
                    <a:pos x="4" y="0"/>
                  </a:cxn>
                </a:cxnLst>
                <a:rect l="0" t="0" r="r" b="b"/>
                <a:pathLst>
                  <a:path w="41" h="39">
                    <a:moveTo>
                      <a:pt x="4" y="0"/>
                    </a:moveTo>
                    <a:lnTo>
                      <a:pt x="0" y="4"/>
                    </a:lnTo>
                    <a:lnTo>
                      <a:pt x="38" y="39"/>
                    </a:lnTo>
                    <a:lnTo>
                      <a:pt x="41" y="34"/>
                    </a:lnTo>
                    <a:lnTo>
                      <a:pt x="4"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49" name="Freeform 524">
                <a:extLst>
                  <a:ext uri="{FF2B5EF4-FFF2-40B4-BE49-F238E27FC236}">
                    <a16:creationId xmlns:a16="http://schemas.microsoft.com/office/drawing/2014/main" id="{836A7F8D-9A5B-433A-B280-E691D76E9F8C}"/>
                  </a:ext>
                </a:extLst>
              </p:cNvPr>
              <p:cNvSpPr>
                <a:spLocks/>
              </p:cNvSpPr>
              <p:nvPr/>
            </p:nvSpPr>
            <p:spPr bwMode="auto">
              <a:xfrm>
                <a:off x="2788" y="2071"/>
                <a:ext cx="73" cy="32"/>
              </a:xfrm>
              <a:custGeom>
                <a:avLst/>
                <a:gdLst/>
                <a:ahLst/>
                <a:cxnLst>
                  <a:cxn ang="0">
                    <a:pos x="3" y="0"/>
                  </a:cxn>
                  <a:cxn ang="0">
                    <a:pos x="0" y="5"/>
                  </a:cxn>
                  <a:cxn ang="0">
                    <a:pos x="73" y="32"/>
                  </a:cxn>
                  <a:cxn ang="0">
                    <a:pos x="3" y="0"/>
                  </a:cxn>
                </a:cxnLst>
                <a:rect l="0" t="0" r="r" b="b"/>
                <a:pathLst>
                  <a:path w="73" h="32">
                    <a:moveTo>
                      <a:pt x="3" y="0"/>
                    </a:moveTo>
                    <a:lnTo>
                      <a:pt x="0" y="5"/>
                    </a:lnTo>
                    <a:lnTo>
                      <a:pt x="73" y="32"/>
                    </a:lnTo>
                    <a:lnTo>
                      <a:pt x="3"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50" name="Freeform 525">
                <a:extLst>
                  <a:ext uri="{FF2B5EF4-FFF2-40B4-BE49-F238E27FC236}">
                    <a16:creationId xmlns:a16="http://schemas.microsoft.com/office/drawing/2014/main" id="{3D3A5026-B445-4C5A-A77F-FE4A7AAE9D86}"/>
                  </a:ext>
                </a:extLst>
              </p:cNvPr>
              <p:cNvSpPr>
                <a:spLocks/>
              </p:cNvSpPr>
              <p:nvPr/>
            </p:nvSpPr>
            <p:spPr bwMode="auto">
              <a:xfrm>
                <a:off x="2788" y="2076"/>
                <a:ext cx="73" cy="34"/>
              </a:xfrm>
              <a:custGeom>
                <a:avLst/>
                <a:gdLst/>
                <a:ahLst/>
                <a:cxnLst>
                  <a:cxn ang="0">
                    <a:pos x="0" y="0"/>
                  </a:cxn>
                  <a:cxn ang="0">
                    <a:pos x="73" y="27"/>
                  </a:cxn>
                  <a:cxn ang="0">
                    <a:pos x="72" y="34"/>
                  </a:cxn>
                  <a:cxn ang="0">
                    <a:pos x="0" y="0"/>
                  </a:cxn>
                </a:cxnLst>
                <a:rect l="0" t="0" r="r" b="b"/>
                <a:pathLst>
                  <a:path w="73" h="34">
                    <a:moveTo>
                      <a:pt x="0" y="0"/>
                    </a:moveTo>
                    <a:lnTo>
                      <a:pt x="73" y="27"/>
                    </a:lnTo>
                    <a:lnTo>
                      <a:pt x="72" y="34"/>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51" name="Freeform 526">
                <a:extLst>
                  <a:ext uri="{FF2B5EF4-FFF2-40B4-BE49-F238E27FC236}">
                    <a16:creationId xmlns:a16="http://schemas.microsoft.com/office/drawing/2014/main" id="{1FC36215-94F2-42DE-B833-E6D4BDA236D5}"/>
                  </a:ext>
                </a:extLst>
              </p:cNvPr>
              <p:cNvSpPr>
                <a:spLocks/>
              </p:cNvSpPr>
              <p:nvPr/>
            </p:nvSpPr>
            <p:spPr bwMode="auto">
              <a:xfrm>
                <a:off x="2788" y="2071"/>
                <a:ext cx="73" cy="39"/>
              </a:xfrm>
              <a:custGeom>
                <a:avLst/>
                <a:gdLst/>
                <a:ahLst/>
                <a:cxnLst>
                  <a:cxn ang="0">
                    <a:pos x="3" y="0"/>
                  </a:cxn>
                  <a:cxn ang="0">
                    <a:pos x="0" y="5"/>
                  </a:cxn>
                  <a:cxn ang="0">
                    <a:pos x="72" y="39"/>
                  </a:cxn>
                  <a:cxn ang="0">
                    <a:pos x="73" y="32"/>
                  </a:cxn>
                  <a:cxn ang="0">
                    <a:pos x="3" y="0"/>
                  </a:cxn>
                </a:cxnLst>
                <a:rect l="0" t="0" r="r" b="b"/>
                <a:pathLst>
                  <a:path w="73" h="39">
                    <a:moveTo>
                      <a:pt x="3" y="0"/>
                    </a:moveTo>
                    <a:lnTo>
                      <a:pt x="0" y="5"/>
                    </a:lnTo>
                    <a:lnTo>
                      <a:pt x="72" y="39"/>
                    </a:lnTo>
                    <a:lnTo>
                      <a:pt x="73" y="32"/>
                    </a:lnTo>
                    <a:lnTo>
                      <a:pt x="3"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52" name="Freeform 527">
                <a:extLst>
                  <a:ext uri="{FF2B5EF4-FFF2-40B4-BE49-F238E27FC236}">
                    <a16:creationId xmlns:a16="http://schemas.microsoft.com/office/drawing/2014/main" id="{259EC509-8AAF-4AB2-9A7E-CC1E1B1D331D}"/>
                  </a:ext>
                </a:extLst>
              </p:cNvPr>
              <p:cNvSpPr>
                <a:spLocks/>
              </p:cNvSpPr>
              <p:nvPr/>
            </p:nvSpPr>
            <p:spPr bwMode="auto">
              <a:xfrm>
                <a:off x="2860" y="2097"/>
                <a:ext cx="26" cy="13"/>
              </a:xfrm>
              <a:custGeom>
                <a:avLst/>
                <a:gdLst/>
                <a:ahLst/>
                <a:cxnLst>
                  <a:cxn ang="0">
                    <a:pos x="1" y="6"/>
                  </a:cxn>
                  <a:cxn ang="0">
                    <a:pos x="0" y="13"/>
                  </a:cxn>
                  <a:cxn ang="0">
                    <a:pos x="26" y="0"/>
                  </a:cxn>
                  <a:cxn ang="0">
                    <a:pos x="1" y="6"/>
                  </a:cxn>
                </a:cxnLst>
                <a:rect l="0" t="0" r="r" b="b"/>
                <a:pathLst>
                  <a:path w="26" h="13">
                    <a:moveTo>
                      <a:pt x="1" y="6"/>
                    </a:moveTo>
                    <a:lnTo>
                      <a:pt x="0" y="13"/>
                    </a:lnTo>
                    <a:lnTo>
                      <a:pt x="26" y="0"/>
                    </a:lnTo>
                    <a:lnTo>
                      <a:pt x="1"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53" name="Freeform 528">
                <a:extLst>
                  <a:ext uri="{FF2B5EF4-FFF2-40B4-BE49-F238E27FC236}">
                    <a16:creationId xmlns:a16="http://schemas.microsoft.com/office/drawing/2014/main" id="{193F601B-82D2-4DE6-89CA-96E5113E1FA2}"/>
                  </a:ext>
                </a:extLst>
              </p:cNvPr>
              <p:cNvSpPr>
                <a:spLocks/>
              </p:cNvSpPr>
              <p:nvPr/>
            </p:nvSpPr>
            <p:spPr bwMode="auto">
              <a:xfrm>
                <a:off x="2860" y="2097"/>
                <a:ext cx="26" cy="13"/>
              </a:xfrm>
              <a:custGeom>
                <a:avLst/>
                <a:gdLst/>
                <a:ahLst/>
                <a:cxnLst>
                  <a:cxn ang="0">
                    <a:pos x="0" y="13"/>
                  </a:cxn>
                  <a:cxn ang="0">
                    <a:pos x="26" y="0"/>
                  </a:cxn>
                  <a:cxn ang="0">
                    <a:pos x="26" y="7"/>
                  </a:cxn>
                  <a:cxn ang="0">
                    <a:pos x="0" y="13"/>
                  </a:cxn>
                </a:cxnLst>
                <a:rect l="0" t="0" r="r" b="b"/>
                <a:pathLst>
                  <a:path w="26" h="13">
                    <a:moveTo>
                      <a:pt x="0" y="13"/>
                    </a:moveTo>
                    <a:lnTo>
                      <a:pt x="26" y="0"/>
                    </a:lnTo>
                    <a:lnTo>
                      <a:pt x="26" y="7"/>
                    </a:lnTo>
                    <a:lnTo>
                      <a:pt x="0" y="13"/>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54" name="Freeform 529">
                <a:extLst>
                  <a:ext uri="{FF2B5EF4-FFF2-40B4-BE49-F238E27FC236}">
                    <a16:creationId xmlns:a16="http://schemas.microsoft.com/office/drawing/2014/main" id="{902BB3AE-FA32-4F3A-BB99-44BB7D76FE7A}"/>
                  </a:ext>
                </a:extLst>
              </p:cNvPr>
              <p:cNvSpPr>
                <a:spLocks/>
              </p:cNvSpPr>
              <p:nvPr/>
            </p:nvSpPr>
            <p:spPr bwMode="auto">
              <a:xfrm>
                <a:off x="2860" y="2097"/>
                <a:ext cx="26" cy="13"/>
              </a:xfrm>
              <a:custGeom>
                <a:avLst/>
                <a:gdLst/>
                <a:ahLst/>
                <a:cxnLst>
                  <a:cxn ang="0">
                    <a:pos x="1" y="6"/>
                  </a:cxn>
                  <a:cxn ang="0">
                    <a:pos x="0" y="13"/>
                  </a:cxn>
                  <a:cxn ang="0">
                    <a:pos x="26" y="7"/>
                  </a:cxn>
                  <a:cxn ang="0">
                    <a:pos x="26" y="0"/>
                  </a:cxn>
                  <a:cxn ang="0">
                    <a:pos x="1" y="6"/>
                  </a:cxn>
                </a:cxnLst>
                <a:rect l="0" t="0" r="r" b="b"/>
                <a:pathLst>
                  <a:path w="26" h="13">
                    <a:moveTo>
                      <a:pt x="1" y="6"/>
                    </a:moveTo>
                    <a:lnTo>
                      <a:pt x="0" y="13"/>
                    </a:lnTo>
                    <a:lnTo>
                      <a:pt x="26" y="7"/>
                    </a:lnTo>
                    <a:lnTo>
                      <a:pt x="26" y="0"/>
                    </a:lnTo>
                    <a:lnTo>
                      <a:pt x="1" y="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55" name="Freeform 530">
                <a:extLst>
                  <a:ext uri="{FF2B5EF4-FFF2-40B4-BE49-F238E27FC236}">
                    <a16:creationId xmlns:a16="http://schemas.microsoft.com/office/drawing/2014/main" id="{776C8AEA-6CBE-4816-A9FD-F725B24F6CD6}"/>
                  </a:ext>
                </a:extLst>
              </p:cNvPr>
              <p:cNvSpPr>
                <a:spLocks/>
              </p:cNvSpPr>
              <p:nvPr/>
            </p:nvSpPr>
            <p:spPr bwMode="auto">
              <a:xfrm>
                <a:off x="2886" y="2097"/>
                <a:ext cx="46" cy="11"/>
              </a:xfrm>
              <a:custGeom>
                <a:avLst/>
                <a:gdLst/>
                <a:ahLst/>
                <a:cxnLst>
                  <a:cxn ang="0">
                    <a:pos x="0" y="0"/>
                  </a:cxn>
                  <a:cxn ang="0">
                    <a:pos x="0" y="7"/>
                  </a:cxn>
                  <a:cxn ang="0">
                    <a:pos x="46" y="11"/>
                  </a:cxn>
                  <a:cxn ang="0">
                    <a:pos x="0" y="0"/>
                  </a:cxn>
                </a:cxnLst>
                <a:rect l="0" t="0" r="r" b="b"/>
                <a:pathLst>
                  <a:path w="46" h="11">
                    <a:moveTo>
                      <a:pt x="0" y="0"/>
                    </a:moveTo>
                    <a:lnTo>
                      <a:pt x="0" y="7"/>
                    </a:lnTo>
                    <a:lnTo>
                      <a:pt x="46" y="11"/>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56" name="Freeform 531">
                <a:extLst>
                  <a:ext uri="{FF2B5EF4-FFF2-40B4-BE49-F238E27FC236}">
                    <a16:creationId xmlns:a16="http://schemas.microsoft.com/office/drawing/2014/main" id="{55664DEF-05E7-466B-9153-F25E76948FFE}"/>
                  </a:ext>
                </a:extLst>
              </p:cNvPr>
              <p:cNvSpPr>
                <a:spLocks/>
              </p:cNvSpPr>
              <p:nvPr/>
            </p:nvSpPr>
            <p:spPr bwMode="auto">
              <a:xfrm>
                <a:off x="2886" y="2104"/>
                <a:ext cx="46" cy="10"/>
              </a:xfrm>
              <a:custGeom>
                <a:avLst/>
                <a:gdLst/>
                <a:ahLst/>
                <a:cxnLst>
                  <a:cxn ang="0">
                    <a:pos x="0" y="0"/>
                  </a:cxn>
                  <a:cxn ang="0">
                    <a:pos x="46" y="4"/>
                  </a:cxn>
                  <a:cxn ang="0">
                    <a:pos x="42" y="10"/>
                  </a:cxn>
                  <a:cxn ang="0">
                    <a:pos x="0" y="0"/>
                  </a:cxn>
                </a:cxnLst>
                <a:rect l="0" t="0" r="r" b="b"/>
                <a:pathLst>
                  <a:path w="46" h="10">
                    <a:moveTo>
                      <a:pt x="0" y="0"/>
                    </a:moveTo>
                    <a:lnTo>
                      <a:pt x="46" y="4"/>
                    </a:lnTo>
                    <a:lnTo>
                      <a:pt x="42" y="10"/>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57" name="Freeform 532">
                <a:extLst>
                  <a:ext uri="{FF2B5EF4-FFF2-40B4-BE49-F238E27FC236}">
                    <a16:creationId xmlns:a16="http://schemas.microsoft.com/office/drawing/2014/main" id="{EBC6EF59-BA9F-4914-8B49-5F3CB998AB0D}"/>
                  </a:ext>
                </a:extLst>
              </p:cNvPr>
              <p:cNvSpPr>
                <a:spLocks/>
              </p:cNvSpPr>
              <p:nvPr/>
            </p:nvSpPr>
            <p:spPr bwMode="auto">
              <a:xfrm>
                <a:off x="2886" y="2097"/>
                <a:ext cx="46" cy="17"/>
              </a:xfrm>
              <a:custGeom>
                <a:avLst/>
                <a:gdLst/>
                <a:ahLst/>
                <a:cxnLst>
                  <a:cxn ang="0">
                    <a:pos x="0" y="0"/>
                  </a:cxn>
                  <a:cxn ang="0">
                    <a:pos x="0" y="7"/>
                  </a:cxn>
                  <a:cxn ang="0">
                    <a:pos x="42" y="17"/>
                  </a:cxn>
                  <a:cxn ang="0">
                    <a:pos x="46" y="11"/>
                  </a:cxn>
                  <a:cxn ang="0">
                    <a:pos x="0" y="0"/>
                  </a:cxn>
                </a:cxnLst>
                <a:rect l="0" t="0" r="r" b="b"/>
                <a:pathLst>
                  <a:path w="46" h="17">
                    <a:moveTo>
                      <a:pt x="0" y="0"/>
                    </a:moveTo>
                    <a:lnTo>
                      <a:pt x="0" y="7"/>
                    </a:lnTo>
                    <a:lnTo>
                      <a:pt x="42" y="17"/>
                    </a:lnTo>
                    <a:lnTo>
                      <a:pt x="46" y="11"/>
                    </a:lnTo>
                    <a:lnTo>
                      <a:pt x="0"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58" name="Freeform 533">
                <a:extLst>
                  <a:ext uri="{FF2B5EF4-FFF2-40B4-BE49-F238E27FC236}">
                    <a16:creationId xmlns:a16="http://schemas.microsoft.com/office/drawing/2014/main" id="{25D790A9-BEF4-4604-A031-C234EC0A864F}"/>
                  </a:ext>
                </a:extLst>
              </p:cNvPr>
              <p:cNvSpPr>
                <a:spLocks/>
              </p:cNvSpPr>
              <p:nvPr/>
            </p:nvSpPr>
            <p:spPr bwMode="auto">
              <a:xfrm>
                <a:off x="2928" y="2108"/>
                <a:ext cx="23" cy="29"/>
              </a:xfrm>
              <a:custGeom>
                <a:avLst/>
                <a:gdLst/>
                <a:ahLst/>
                <a:cxnLst>
                  <a:cxn ang="0">
                    <a:pos x="4" y="0"/>
                  </a:cxn>
                  <a:cxn ang="0">
                    <a:pos x="0" y="6"/>
                  </a:cxn>
                  <a:cxn ang="0">
                    <a:pos x="23" y="29"/>
                  </a:cxn>
                  <a:cxn ang="0">
                    <a:pos x="4" y="0"/>
                  </a:cxn>
                </a:cxnLst>
                <a:rect l="0" t="0" r="r" b="b"/>
                <a:pathLst>
                  <a:path w="23" h="29">
                    <a:moveTo>
                      <a:pt x="4" y="0"/>
                    </a:moveTo>
                    <a:lnTo>
                      <a:pt x="0" y="6"/>
                    </a:lnTo>
                    <a:lnTo>
                      <a:pt x="23" y="29"/>
                    </a:lnTo>
                    <a:lnTo>
                      <a:pt x="4"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59" name="Freeform 534">
                <a:extLst>
                  <a:ext uri="{FF2B5EF4-FFF2-40B4-BE49-F238E27FC236}">
                    <a16:creationId xmlns:a16="http://schemas.microsoft.com/office/drawing/2014/main" id="{7A24C618-7E41-4FCB-8DE2-14F469E4AEA2}"/>
                  </a:ext>
                </a:extLst>
              </p:cNvPr>
              <p:cNvSpPr>
                <a:spLocks/>
              </p:cNvSpPr>
              <p:nvPr/>
            </p:nvSpPr>
            <p:spPr bwMode="auto">
              <a:xfrm>
                <a:off x="2928" y="2114"/>
                <a:ext cx="23" cy="27"/>
              </a:xfrm>
              <a:custGeom>
                <a:avLst/>
                <a:gdLst/>
                <a:ahLst/>
                <a:cxnLst>
                  <a:cxn ang="0">
                    <a:pos x="0" y="0"/>
                  </a:cxn>
                  <a:cxn ang="0">
                    <a:pos x="23" y="23"/>
                  </a:cxn>
                  <a:cxn ang="0">
                    <a:pos x="19" y="27"/>
                  </a:cxn>
                  <a:cxn ang="0">
                    <a:pos x="0" y="0"/>
                  </a:cxn>
                </a:cxnLst>
                <a:rect l="0" t="0" r="r" b="b"/>
                <a:pathLst>
                  <a:path w="23" h="27">
                    <a:moveTo>
                      <a:pt x="0" y="0"/>
                    </a:moveTo>
                    <a:lnTo>
                      <a:pt x="23" y="23"/>
                    </a:lnTo>
                    <a:lnTo>
                      <a:pt x="19" y="27"/>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60" name="Freeform 535">
                <a:extLst>
                  <a:ext uri="{FF2B5EF4-FFF2-40B4-BE49-F238E27FC236}">
                    <a16:creationId xmlns:a16="http://schemas.microsoft.com/office/drawing/2014/main" id="{A3703601-4BDA-434F-9305-632CCC247DC3}"/>
                  </a:ext>
                </a:extLst>
              </p:cNvPr>
              <p:cNvSpPr>
                <a:spLocks/>
              </p:cNvSpPr>
              <p:nvPr/>
            </p:nvSpPr>
            <p:spPr bwMode="auto">
              <a:xfrm>
                <a:off x="2928" y="2108"/>
                <a:ext cx="23" cy="33"/>
              </a:xfrm>
              <a:custGeom>
                <a:avLst/>
                <a:gdLst/>
                <a:ahLst/>
                <a:cxnLst>
                  <a:cxn ang="0">
                    <a:pos x="4" y="0"/>
                  </a:cxn>
                  <a:cxn ang="0">
                    <a:pos x="0" y="6"/>
                  </a:cxn>
                  <a:cxn ang="0">
                    <a:pos x="19" y="33"/>
                  </a:cxn>
                  <a:cxn ang="0">
                    <a:pos x="23" y="29"/>
                  </a:cxn>
                  <a:cxn ang="0">
                    <a:pos x="4" y="0"/>
                  </a:cxn>
                </a:cxnLst>
                <a:rect l="0" t="0" r="r" b="b"/>
                <a:pathLst>
                  <a:path w="23" h="33">
                    <a:moveTo>
                      <a:pt x="4" y="0"/>
                    </a:moveTo>
                    <a:lnTo>
                      <a:pt x="0" y="6"/>
                    </a:lnTo>
                    <a:lnTo>
                      <a:pt x="19" y="33"/>
                    </a:lnTo>
                    <a:lnTo>
                      <a:pt x="23" y="29"/>
                    </a:lnTo>
                    <a:lnTo>
                      <a:pt x="4"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61" name="Freeform 536">
                <a:extLst>
                  <a:ext uri="{FF2B5EF4-FFF2-40B4-BE49-F238E27FC236}">
                    <a16:creationId xmlns:a16="http://schemas.microsoft.com/office/drawing/2014/main" id="{04892806-E4AE-4E00-AE35-7FA5E350FC68}"/>
                  </a:ext>
                </a:extLst>
              </p:cNvPr>
              <p:cNvSpPr>
                <a:spLocks/>
              </p:cNvSpPr>
              <p:nvPr/>
            </p:nvSpPr>
            <p:spPr bwMode="auto">
              <a:xfrm>
                <a:off x="2947" y="2137"/>
                <a:ext cx="55" cy="46"/>
              </a:xfrm>
              <a:custGeom>
                <a:avLst/>
                <a:gdLst/>
                <a:ahLst/>
                <a:cxnLst>
                  <a:cxn ang="0">
                    <a:pos x="4" y="0"/>
                  </a:cxn>
                  <a:cxn ang="0">
                    <a:pos x="0" y="4"/>
                  </a:cxn>
                  <a:cxn ang="0">
                    <a:pos x="55" y="46"/>
                  </a:cxn>
                  <a:cxn ang="0">
                    <a:pos x="4" y="0"/>
                  </a:cxn>
                </a:cxnLst>
                <a:rect l="0" t="0" r="r" b="b"/>
                <a:pathLst>
                  <a:path w="55" h="46">
                    <a:moveTo>
                      <a:pt x="4" y="0"/>
                    </a:moveTo>
                    <a:lnTo>
                      <a:pt x="0" y="4"/>
                    </a:lnTo>
                    <a:lnTo>
                      <a:pt x="55" y="46"/>
                    </a:lnTo>
                    <a:lnTo>
                      <a:pt x="4"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62" name="Freeform 537">
                <a:extLst>
                  <a:ext uri="{FF2B5EF4-FFF2-40B4-BE49-F238E27FC236}">
                    <a16:creationId xmlns:a16="http://schemas.microsoft.com/office/drawing/2014/main" id="{6F610224-A3FB-41E2-B1E2-1C74EF7DDFA5}"/>
                  </a:ext>
                </a:extLst>
              </p:cNvPr>
              <p:cNvSpPr>
                <a:spLocks/>
              </p:cNvSpPr>
              <p:nvPr/>
            </p:nvSpPr>
            <p:spPr bwMode="auto">
              <a:xfrm>
                <a:off x="2947" y="2141"/>
                <a:ext cx="55" cy="49"/>
              </a:xfrm>
              <a:custGeom>
                <a:avLst/>
                <a:gdLst/>
                <a:ahLst/>
                <a:cxnLst>
                  <a:cxn ang="0">
                    <a:pos x="0" y="0"/>
                  </a:cxn>
                  <a:cxn ang="0">
                    <a:pos x="55" y="42"/>
                  </a:cxn>
                  <a:cxn ang="0">
                    <a:pos x="53" y="49"/>
                  </a:cxn>
                  <a:cxn ang="0">
                    <a:pos x="0" y="0"/>
                  </a:cxn>
                </a:cxnLst>
                <a:rect l="0" t="0" r="r" b="b"/>
                <a:pathLst>
                  <a:path w="55" h="49">
                    <a:moveTo>
                      <a:pt x="0" y="0"/>
                    </a:moveTo>
                    <a:lnTo>
                      <a:pt x="55" y="42"/>
                    </a:lnTo>
                    <a:lnTo>
                      <a:pt x="53" y="49"/>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63" name="Freeform 538">
                <a:extLst>
                  <a:ext uri="{FF2B5EF4-FFF2-40B4-BE49-F238E27FC236}">
                    <a16:creationId xmlns:a16="http://schemas.microsoft.com/office/drawing/2014/main" id="{C9679FE0-14FC-4CCF-947A-D56D742406E2}"/>
                  </a:ext>
                </a:extLst>
              </p:cNvPr>
              <p:cNvSpPr>
                <a:spLocks/>
              </p:cNvSpPr>
              <p:nvPr/>
            </p:nvSpPr>
            <p:spPr bwMode="auto">
              <a:xfrm>
                <a:off x="2947" y="2137"/>
                <a:ext cx="55" cy="53"/>
              </a:xfrm>
              <a:custGeom>
                <a:avLst/>
                <a:gdLst/>
                <a:ahLst/>
                <a:cxnLst>
                  <a:cxn ang="0">
                    <a:pos x="4" y="0"/>
                  </a:cxn>
                  <a:cxn ang="0">
                    <a:pos x="0" y="4"/>
                  </a:cxn>
                  <a:cxn ang="0">
                    <a:pos x="53" y="53"/>
                  </a:cxn>
                  <a:cxn ang="0">
                    <a:pos x="55" y="46"/>
                  </a:cxn>
                  <a:cxn ang="0">
                    <a:pos x="4" y="0"/>
                  </a:cxn>
                </a:cxnLst>
                <a:rect l="0" t="0" r="r" b="b"/>
                <a:pathLst>
                  <a:path w="55" h="53">
                    <a:moveTo>
                      <a:pt x="4" y="0"/>
                    </a:moveTo>
                    <a:lnTo>
                      <a:pt x="0" y="4"/>
                    </a:lnTo>
                    <a:lnTo>
                      <a:pt x="53" y="53"/>
                    </a:lnTo>
                    <a:lnTo>
                      <a:pt x="55" y="46"/>
                    </a:lnTo>
                    <a:lnTo>
                      <a:pt x="4"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64" name="Freeform 539">
                <a:extLst>
                  <a:ext uri="{FF2B5EF4-FFF2-40B4-BE49-F238E27FC236}">
                    <a16:creationId xmlns:a16="http://schemas.microsoft.com/office/drawing/2014/main" id="{1424B5C5-52F3-4698-BCA5-CBCE2BC9C8DD}"/>
                  </a:ext>
                </a:extLst>
              </p:cNvPr>
              <p:cNvSpPr>
                <a:spLocks/>
              </p:cNvSpPr>
              <p:nvPr/>
            </p:nvSpPr>
            <p:spPr bwMode="auto">
              <a:xfrm>
                <a:off x="3000" y="2178"/>
                <a:ext cx="26" cy="12"/>
              </a:xfrm>
              <a:custGeom>
                <a:avLst/>
                <a:gdLst/>
                <a:ahLst/>
                <a:cxnLst>
                  <a:cxn ang="0">
                    <a:pos x="2" y="5"/>
                  </a:cxn>
                  <a:cxn ang="0">
                    <a:pos x="0" y="12"/>
                  </a:cxn>
                  <a:cxn ang="0">
                    <a:pos x="26" y="0"/>
                  </a:cxn>
                  <a:cxn ang="0">
                    <a:pos x="2" y="5"/>
                  </a:cxn>
                </a:cxnLst>
                <a:rect l="0" t="0" r="r" b="b"/>
                <a:pathLst>
                  <a:path w="26" h="12">
                    <a:moveTo>
                      <a:pt x="2" y="5"/>
                    </a:moveTo>
                    <a:lnTo>
                      <a:pt x="0" y="12"/>
                    </a:lnTo>
                    <a:lnTo>
                      <a:pt x="26" y="0"/>
                    </a:lnTo>
                    <a:lnTo>
                      <a:pt x="2" y="5"/>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65" name="Freeform 540">
                <a:extLst>
                  <a:ext uri="{FF2B5EF4-FFF2-40B4-BE49-F238E27FC236}">
                    <a16:creationId xmlns:a16="http://schemas.microsoft.com/office/drawing/2014/main" id="{8FE4B142-7912-42D0-B89B-060DAA90211B}"/>
                  </a:ext>
                </a:extLst>
              </p:cNvPr>
              <p:cNvSpPr>
                <a:spLocks/>
              </p:cNvSpPr>
              <p:nvPr/>
            </p:nvSpPr>
            <p:spPr bwMode="auto">
              <a:xfrm>
                <a:off x="3000" y="2178"/>
                <a:ext cx="31" cy="12"/>
              </a:xfrm>
              <a:custGeom>
                <a:avLst/>
                <a:gdLst/>
                <a:ahLst/>
                <a:cxnLst>
                  <a:cxn ang="0">
                    <a:pos x="0" y="12"/>
                  </a:cxn>
                  <a:cxn ang="0">
                    <a:pos x="26" y="0"/>
                  </a:cxn>
                  <a:cxn ang="0">
                    <a:pos x="31" y="5"/>
                  </a:cxn>
                  <a:cxn ang="0">
                    <a:pos x="0" y="12"/>
                  </a:cxn>
                </a:cxnLst>
                <a:rect l="0" t="0" r="r" b="b"/>
                <a:pathLst>
                  <a:path w="31" h="12">
                    <a:moveTo>
                      <a:pt x="0" y="12"/>
                    </a:moveTo>
                    <a:lnTo>
                      <a:pt x="26" y="0"/>
                    </a:lnTo>
                    <a:lnTo>
                      <a:pt x="31" y="5"/>
                    </a:lnTo>
                    <a:lnTo>
                      <a:pt x="0" y="12"/>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66" name="Freeform 541">
                <a:extLst>
                  <a:ext uri="{FF2B5EF4-FFF2-40B4-BE49-F238E27FC236}">
                    <a16:creationId xmlns:a16="http://schemas.microsoft.com/office/drawing/2014/main" id="{5439BFE4-A6BD-46F3-B9AB-6E1A348F4059}"/>
                  </a:ext>
                </a:extLst>
              </p:cNvPr>
              <p:cNvSpPr>
                <a:spLocks/>
              </p:cNvSpPr>
              <p:nvPr/>
            </p:nvSpPr>
            <p:spPr bwMode="auto">
              <a:xfrm>
                <a:off x="3000" y="2178"/>
                <a:ext cx="31" cy="12"/>
              </a:xfrm>
              <a:custGeom>
                <a:avLst/>
                <a:gdLst/>
                <a:ahLst/>
                <a:cxnLst>
                  <a:cxn ang="0">
                    <a:pos x="2" y="5"/>
                  </a:cxn>
                  <a:cxn ang="0">
                    <a:pos x="0" y="12"/>
                  </a:cxn>
                  <a:cxn ang="0">
                    <a:pos x="31" y="5"/>
                  </a:cxn>
                  <a:cxn ang="0">
                    <a:pos x="26" y="0"/>
                  </a:cxn>
                  <a:cxn ang="0">
                    <a:pos x="2" y="5"/>
                  </a:cxn>
                </a:cxnLst>
                <a:rect l="0" t="0" r="r" b="b"/>
                <a:pathLst>
                  <a:path w="31" h="12">
                    <a:moveTo>
                      <a:pt x="2" y="5"/>
                    </a:moveTo>
                    <a:lnTo>
                      <a:pt x="0" y="12"/>
                    </a:lnTo>
                    <a:lnTo>
                      <a:pt x="31" y="5"/>
                    </a:lnTo>
                    <a:lnTo>
                      <a:pt x="26" y="0"/>
                    </a:lnTo>
                    <a:lnTo>
                      <a:pt x="2" y="5"/>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67" name="Freeform 542">
                <a:extLst>
                  <a:ext uri="{FF2B5EF4-FFF2-40B4-BE49-F238E27FC236}">
                    <a16:creationId xmlns:a16="http://schemas.microsoft.com/office/drawing/2014/main" id="{0A9966BB-0D66-4CD4-81C9-46F3288894D7}"/>
                  </a:ext>
                </a:extLst>
              </p:cNvPr>
              <p:cNvSpPr>
                <a:spLocks/>
              </p:cNvSpPr>
              <p:nvPr/>
            </p:nvSpPr>
            <p:spPr bwMode="auto">
              <a:xfrm>
                <a:off x="3026" y="2152"/>
                <a:ext cx="5" cy="31"/>
              </a:xfrm>
              <a:custGeom>
                <a:avLst/>
                <a:gdLst/>
                <a:ahLst/>
                <a:cxnLst>
                  <a:cxn ang="0">
                    <a:pos x="0" y="26"/>
                  </a:cxn>
                  <a:cxn ang="0">
                    <a:pos x="5" y="31"/>
                  </a:cxn>
                  <a:cxn ang="0">
                    <a:pos x="4" y="0"/>
                  </a:cxn>
                  <a:cxn ang="0">
                    <a:pos x="0" y="26"/>
                  </a:cxn>
                </a:cxnLst>
                <a:rect l="0" t="0" r="r" b="b"/>
                <a:pathLst>
                  <a:path w="5" h="31">
                    <a:moveTo>
                      <a:pt x="0" y="26"/>
                    </a:moveTo>
                    <a:lnTo>
                      <a:pt x="5" y="31"/>
                    </a:lnTo>
                    <a:lnTo>
                      <a:pt x="4" y="0"/>
                    </a:lnTo>
                    <a:lnTo>
                      <a:pt x="0" y="2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68" name="Freeform 543">
                <a:extLst>
                  <a:ext uri="{FF2B5EF4-FFF2-40B4-BE49-F238E27FC236}">
                    <a16:creationId xmlns:a16="http://schemas.microsoft.com/office/drawing/2014/main" id="{04777E7E-5B85-438A-AB3E-F9A9BCD87185}"/>
                  </a:ext>
                </a:extLst>
              </p:cNvPr>
              <p:cNvSpPr>
                <a:spLocks/>
              </p:cNvSpPr>
              <p:nvPr/>
            </p:nvSpPr>
            <p:spPr bwMode="auto">
              <a:xfrm>
                <a:off x="3030" y="2152"/>
                <a:ext cx="6" cy="31"/>
              </a:xfrm>
              <a:custGeom>
                <a:avLst/>
                <a:gdLst/>
                <a:ahLst/>
                <a:cxnLst>
                  <a:cxn ang="0">
                    <a:pos x="1" y="31"/>
                  </a:cxn>
                  <a:cxn ang="0">
                    <a:pos x="0" y="0"/>
                  </a:cxn>
                  <a:cxn ang="0">
                    <a:pos x="6" y="5"/>
                  </a:cxn>
                  <a:cxn ang="0">
                    <a:pos x="1" y="31"/>
                  </a:cxn>
                </a:cxnLst>
                <a:rect l="0" t="0" r="r" b="b"/>
                <a:pathLst>
                  <a:path w="6" h="31">
                    <a:moveTo>
                      <a:pt x="1" y="31"/>
                    </a:moveTo>
                    <a:lnTo>
                      <a:pt x="0" y="0"/>
                    </a:lnTo>
                    <a:lnTo>
                      <a:pt x="6" y="5"/>
                    </a:lnTo>
                    <a:lnTo>
                      <a:pt x="1" y="3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69" name="Freeform 544">
                <a:extLst>
                  <a:ext uri="{FF2B5EF4-FFF2-40B4-BE49-F238E27FC236}">
                    <a16:creationId xmlns:a16="http://schemas.microsoft.com/office/drawing/2014/main" id="{DE21E704-E206-479A-9212-313806C32191}"/>
                  </a:ext>
                </a:extLst>
              </p:cNvPr>
              <p:cNvSpPr>
                <a:spLocks/>
              </p:cNvSpPr>
              <p:nvPr/>
            </p:nvSpPr>
            <p:spPr bwMode="auto">
              <a:xfrm>
                <a:off x="3026" y="2152"/>
                <a:ext cx="10" cy="31"/>
              </a:xfrm>
              <a:custGeom>
                <a:avLst/>
                <a:gdLst/>
                <a:ahLst/>
                <a:cxnLst>
                  <a:cxn ang="0">
                    <a:pos x="0" y="26"/>
                  </a:cxn>
                  <a:cxn ang="0">
                    <a:pos x="5" y="31"/>
                  </a:cxn>
                  <a:cxn ang="0">
                    <a:pos x="10" y="5"/>
                  </a:cxn>
                  <a:cxn ang="0">
                    <a:pos x="4" y="0"/>
                  </a:cxn>
                  <a:cxn ang="0">
                    <a:pos x="0" y="26"/>
                  </a:cxn>
                </a:cxnLst>
                <a:rect l="0" t="0" r="r" b="b"/>
                <a:pathLst>
                  <a:path w="10" h="31">
                    <a:moveTo>
                      <a:pt x="0" y="26"/>
                    </a:moveTo>
                    <a:lnTo>
                      <a:pt x="5" y="31"/>
                    </a:lnTo>
                    <a:lnTo>
                      <a:pt x="10" y="5"/>
                    </a:lnTo>
                    <a:lnTo>
                      <a:pt x="4" y="0"/>
                    </a:lnTo>
                    <a:lnTo>
                      <a:pt x="0" y="2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70" name="Freeform 545">
                <a:extLst>
                  <a:ext uri="{FF2B5EF4-FFF2-40B4-BE49-F238E27FC236}">
                    <a16:creationId xmlns:a16="http://schemas.microsoft.com/office/drawing/2014/main" id="{C88C474E-AF30-479B-9265-4B0B121ED5B4}"/>
                  </a:ext>
                </a:extLst>
              </p:cNvPr>
              <p:cNvSpPr>
                <a:spLocks/>
              </p:cNvSpPr>
              <p:nvPr/>
            </p:nvSpPr>
            <p:spPr bwMode="auto">
              <a:xfrm>
                <a:off x="3030" y="2150"/>
                <a:ext cx="30" cy="7"/>
              </a:xfrm>
              <a:custGeom>
                <a:avLst/>
                <a:gdLst/>
                <a:ahLst/>
                <a:cxnLst>
                  <a:cxn ang="0">
                    <a:pos x="0" y="2"/>
                  </a:cxn>
                  <a:cxn ang="0">
                    <a:pos x="6" y="7"/>
                  </a:cxn>
                  <a:cxn ang="0">
                    <a:pos x="30" y="0"/>
                  </a:cxn>
                  <a:cxn ang="0">
                    <a:pos x="0" y="2"/>
                  </a:cxn>
                </a:cxnLst>
                <a:rect l="0" t="0" r="r" b="b"/>
                <a:pathLst>
                  <a:path w="30" h="7">
                    <a:moveTo>
                      <a:pt x="0" y="2"/>
                    </a:moveTo>
                    <a:lnTo>
                      <a:pt x="6" y="7"/>
                    </a:lnTo>
                    <a:lnTo>
                      <a:pt x="30" y="0"/>
                    </a:lnTo>
                    <a:lnTo>
                      <a:pt x="0" y="2"/>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71" name="Freeform 546">
                <a:extLst>
                  <a:ext uri="{FF2B5EF4-FFF2-40B4-BE49-F238E27FC236}">
                    <a16:creationId xmlns:a16="http://schemas.microsoft.com/office/drawing/2014/main" id="{1EC22AD2-DC12-4808-886F-6251AA16E399}"/>
                  </a:ext>
                </a:extLst>
              </p:cNvPr>
              <p:cNvSpPr>
                <a:spLocks/>
              </p:cNvSpPr>
              <p:nvPr/>
            </p:nvSpPr>
            <p:spPr bwMode="auto">
              <a:xfrm>
                <a:off x="3036" y="2150"/>
                <a:ext cx="24" cy="7"/>
              </a:xfrm>
              <a:custGeom>
                <a:avLst/>
                <a:gdLst/>
                <a:ahLst/>
                <a:cxnLst>
                  <a:cxn ang="0">
                    <a:pos x="0" y="7"/>
                  </a:cxn>
                  <a:cxn ang="0">
                    <a:pos x="24" y="0"/>
                  </a:cxn>
                  <a:cxn ang="0">
                    <a:pos x="22" y="6"/>
                  </a:cxn>
                  <a:cxn ang="0">
                    <a:pos x="0" y="7"/>
                  </a:cxn>
                </a:cxnLst>
                <a:rect l="0" t="0" r="r" b="b"/>
                <a:pathLst>
                  <a:path w="24" h="7">
                    <a:moveTo>
                      <a:pt x="0" y="7"/>
                    </a:moveTo>
                    <a:lnTo>
                      <a:pt x="24" y="0"/>
                    </a:lnTo>
                    <a:lnTo>
                      <a:pt x="22" y="6"/>
                    </a:lnTo>
                    <a:lnTo>
                      <a:pt x="0"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72" name="Freeform 547">
                <a:extLst>
                  <a:ext uri="{FF2B5EF4-FFF2-40B4-BE49-F238E27FC236}">
                    <a16:creationId xmlns:a16="http://schemas.microsoft.com/office/drawing/2014/main" id="{16B3D5C5-6BF7-4E68-AFAD-4ADE70C337E8}"/>
                  </a:ext>
                </a:extLst>
              </p:cNvPr>
              <p:cNvSpPr>
                <a:spLocks/>
              </p:cNvSpPr>
              <p:nvPr/>
            </p:nvSpPr>
            <p:spPr bwMode="auto">
              <a:xfrm>
                <a:off x="3030" y="2150"/>
                <a:ext cx="30" cy="7"/>
              </a:xfrm>
              <a:custGeom>
                <a:avLst/>
                <a:gdLst/>
                <a:ahLst/>
                <a:cxnLst>
                  <a:cxn ang="0">
                    <a:pos x="0" y="2"/>
                  </a:cxn>
                  <a:cxn ang="0">
                    <a:pos x="6" y="7"/>
                  </a:cxn>
                  <a:cxn ang="0">
                    <a:pos x="28" y="6"/>
                  </a:cxn>
                  <a:cxn ang="0">
                    <a:pos x="30" y="0"/>
                  </a:cxn>
                  <a:cxn ang="0">
                    <a:pos x="0" y="2"/>
                  </a:cxn>
                </a:cxnLst>
                <a:rect l="0" t="0" r="r" b="b"/>
                <a:pathLst>
                  <a:path w="30" h="7">
                    <a:moveTo>
                      <a:pt x="0" y="2"/>
                    </a:moveTo>
                    <a:lnTo>
                      <a:pt x="6" y="7"/>
                    </a:lnTo>
                    <a:lnTo>
                      <a:pt x="28" y="6"/>
                    </a:lnTo>
                    <a:lnTo>
                      <a:pt x="30" y="0"/>
                    </a:lnTo>
                    <a:lnTo>
                      <a:pt x="0" y="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73" name="Freeform 548">
                <a:extLst>
                  <a:ext uri="{FF2B5EF4-FFF2-40B4-BE49-F238E27FC236}">
                    <a16:creationId xmlns:a16="http://schemas.microsoft.com/office/drawing/2014/main" id="{B0F81EBF-CF38-43A1-BF3C-4E312F708185}"/>
                  </a:ext>
                </a:extLst>
              </p:cNvPr>
              <p:cNvSpPr>
                <a:spLocks/>
              </p:cNvSpPr>
              <p:nvPr/>
            </p:nvSpPr>
            <p:spPr bwMode="auto">
              <a:xfrm>
                <a:off x="3058" y="2150"/>
                <a:ext cx="9" cy="6"/>
              </a:xfrm>
              <a:custGeom>
                <a:avLst/>
                <a:gdLst/>
                <a:ahLst/>
                <a:cxnLst>
                  <a:cxn ang="0">
                    <a:pos x="2" y="0"/>
                  </a:cxn>
                  <a:cxn ang="0">
                    <a:pos x="0" y="6"/>
                  </a:cxn>
                  <a:cxn ang="0">
                    <a:pos x="9" y="6"/>
                  </a:cxn>
                  <a:cxn ang="0">
                    <a:pos x="2" y="0"/>
                  </a:cxn>
                </a:cxnLst>
                <a:rect l="0" t="0" r="r" b="b"/>
                <a:pathLst>
                  <a:path w="9" h="6">
                    <a:moveTo>
                      <a:pt x="2" y="0"/>
                    </a:moveTo>
                    <a:lnTo>
                      <a:pt x="0" y="6"/>
                    </a:lnTo>
                    <a:lnTo>
                      <a:pt x="9" y="6"/>
                    </a:lnTo>
                    <a:lnTo>
                      <a:pt x="2"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74" name="Freeform 549">
                <a:extLst>
                  <a:ext uri="{FF2B5EF4-FFF2-40B4-BE49-F238E27FC236}">
                    <a16:creationId xmlns:a16="http://schemas.microsoft.com/office/drawing/2014/main" id="{E8C3215E-C8CA-4911-A5BF-67E2DFC1A696}"/>
                  </a:ext>
                </a:extLst>
              </p:cNvPr>
              <p:cNvSpPr>
                <a:spLocks/>
              </p:cNvSpPr>
              <p:nvPr/>
            </p:nvSpPr>
            <p:spPr bwMode="auto">
              <a:xfrm>
                <a:off x="3058" y="2156"/>
                <a:ext cx="9" cy="2"/>
              </a:xfrm>
              <a:custGeom>
                <a:avLst/>
                <a:gdLst/>
                <a:ahLst/>
                <a:cxnLst>
                  <a:cxn ang="0">
                    <a:pos x="0" y="0"/>
                  </a:cxn>
                  <a:cxn ang="0">
                    <a:pos x="9" y="0"/>
                  </a:cxn>
                  <a:cxn ang="0">
                    <a:pos x="2" y="2"/>
                  </a:cxn>
                  <a:cxn ang="0">
                    <a:pos x="0" y="0"/>
                  </a:cxn>
                </a:cxnLst>
                <a:rect l="0" t="0" r="r" b="b"/>
                <a:pathLst>
                  <a:path w="9" h="2">
                    <a:moveTo>
                      <a:pt x="0" y="0"/>
                    </a:moveTo>
                    <a:lnTo>
                      <a:pt x="9" y="0"/>
                    </a:lnTo>
                    <a:lnTo>
                      <a:pt x="2" y="2"/>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75" name="Freeform 550">
                <a:extLst>
                  <a:ext uri="{FF2B5EF4-FFF2-40B4-BE49-F238E27FC236}">
                    <a16:creationId xmlns:a16="http://schemas.microsoft.com/office/drawing/2014/main" id="{BF9C03AB-71B7-47C7-B662-4F2974D49EBA}"/>
                  </a:ext>
                </a:extLst>
              </p:cNvPr>
              <p:cNvSpPr>
                <a:spLocks/>
              </p:cNvSpPr>
              <p:nvPr/>
            </p:nvSpPr>
            <p:spPr bwMode="auto">
              <a:xfrm>
                <a:off x="3058" y="2150"/>
                <a:ext cx="9" cy="8"/>
              </a:xfrm>
              <a:custGeom>
                <a:avLst/>
                <a:gdLst/>
                <a:ahLst/>
                <a:cxnLst>
                  <a:cxn ang="0">
                    <a:pos x="2" y="0"/>
                  </a:cxn>
                  <a:cxn ang="0">
                    <a:pos x="0" y="6"/>
                  </a:cxn>
                  <a:cxn ang="0">
                    <a:pos x="2" y="8"/>
                  </a:cxn>
                  <a:cxn ang="0">
                    <a:pos x="9" y="6"/>
                  </a:cxn>
                  <a:cxn ang="0">
                    <a:pos x="2" y="0"/>
                  </a:cxn>
                </a:cxnLst>
                <a:rect l="0" t="0" r="r" b="b"/>
                <a:pathLst>
                  <a:path w="9" h="8">
                    <a:moveTo>
                      <a:pt x="2" y="0"/>
                    </a:moveTo>
                    <a:lnTo>
                      <a:pt x="0" y="6"/>
                    </a:lnTo>
                    <a:lnTo>
                      <a:pt x="2" y="8"/>
                    </a:lnTo>
                    <a:lnTo>
                      <a:pt x="9" y="6"/>
                    </a:lnTo>
                    <a:lnTo>
                      <a:pt x="2"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76" name="Freeform 551">
                <a:extLst>
                  <a:ext uri="{FF2B5EF4-FFF2-40B4-BE49-F238E27FC236}">
                    <a16:creationId xmlns:a16="http://schemas.microsoft.com/office/drawing/2014/main" id="{7D8A46E3-33C5-4C8F-8A52-922567189A9A}"/>
                  </a:ext>
                </a:extLst>
              </p:cNvPr>
              <p:cNvSpPr>
                <a:spLocks/>
              </p:cNvSpPr>
              <p:nvPr/>
            </p:nvSpPr>
            <p:spPr bwMode="auto">
              <a:xfrm>
                <a:off x="3059" y="2156"/>
                <a:ext cx="8" cy="19"/>
              </a:xfrm>
              <a:custGeom>
                <a:avLst/>
                <a:gdLst/>
                <a:ahLst/>
                <a:cxnLst>
                  <a:cxn ang="0">
                    <a:pos x="8" y="0"/>
                  </a:cxn>
                  <a:cxn ang="0">
                    <a:pos x="1" y="2"/>
                  </a:cxn>
                  <a:cxn ang="0">
                    <a:pos x="0" y="19"/>
                  </a:cxn>
                  <a:cxn ang="0">
                    <a:pos x="8" y="0"/>
                  </a:cxn>
                </a:cxnLst>
                <a:rect l="0" t="0" r="r" b="b"/>
                <a:pathLst>
                  <a:path w="8" h="19">
                    <a:moveTo>
                      <a:pt x="8" y="0"/>
                    </a:moveTo>
                    <a:lnTo>
                      <a:pt x="1" y="2"/>
                    </a:lnTo>
                    <a:lnTo>
                      <a:pt x="0" y="19"/>
                    </a:lnTo>
                    <a:lnTo>
                      <a:pt x="8"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77" name="Freeform 552">
                <a:extLst>
                  <a:ext uri="{FF2B5EF4-FFF2-40B4-BE49-F238E27FC236}">
                    <a16:creationId xmlns:a16="http://schemas.microsoft.com/office/drawing/2014/main" id="{6C24C793-9B69-4241-8816-0D120A40BFB2}"/>
                  </a:ext>
                </a:extLst>
              </p:cNvPr>
              <p:cNvSpPr>
                <a:spLocks/>
              </p:cNvSpPr>
              <p:nvPr/>
            </p:nvSpPr>
            <p:spPr bwMode="auto">
              <a:xfrm>
                <a:off x="3052" y="2158"/>
                <a:ext cx="8" cy="19"/>
              </a:xfrm>
              <a:custGeom>
                <a:avLst/>
                <a:gdLst/>
                <a:ahLst/>
                <a:cxnLst>
                  <a:cxn ang="0">
                    <a:pos x="8" y="0"/>
                  </a:cxn>
                  <a:cxn ang="0">
                    <a:pos x="7" y="17"/>
                  </a:cxn>
                  <a:cxn ang="0">
                    <a:pos x="0" y="19"/>
                  </a:cxn>
                  <a:cxn ang="0">
                    <a:pos x="8" y="0"/>
                  </a:cxn>
                </a:cxnLst>
                <a:rect l="0" t="0" r="r" b="b"/>
                <a:pathLst>
                  <a:path w="8" h="19">
                    <a:moveTo>
                      <a:pt x="8" y="0"/>
                    </a:moveTo>
                    <a:lnTo>
                      <a:pt x="7" y="17"/>
                    </a:lnTo>
                    <a:lnTo>
                      <a:pt x="0" y="19"/>
                    </a:lnTo>
                    <a:lnTo>
                      <a:pt x="8"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78" name="Freeform 553">
                <a:extLst>
                  <a:ext uri="{FF2B5EF4-FFF2-40B4-BE49-F238E27FC236}">
                    <a16:creationId xmlns:a16="http://schemas.microsoft.com/office/drawing/2014/main" id="{D1F7BAF2-FCB4-497D-AD24-2B18DA936D58}"/>
                  </a:ext>
                </a:extLst>
              </p:cNvPr>
              <p:cNvSpPr>
                <a:spLocks/>
              </p:cNvSpPr>
              <p:nvPr/>
            </p:nvSpPr>
            <p:spPr bwMode="auto">
              <a:xfrm>
                <a:off x="3052" y="2156"/>
                <a:ext cx="15" cy="21"/>
              </a:xfrm>
              <a:custGeom>
                <a:avLst/>
                <a:gdLst/>
                <a:ahLst/>
                <a:cxnLst>
                  <a:cxn ang="0">
                    <a:pos x="15" y="0"/>
                  </a:cxn>
                  <a:cxn ang="0">
                    <a:pos x="8" y="2"/>
                  </a:cxn>
                  <a:cxn ang="0">
                    <a:pos x="0" y="21"/>
                  </a:cxn>
                  <a:cxn ang="0">
                    <a:pos x="7" y="19"/>
                  </a:cxn>
                  <a:cxn ang="0">
                    <a:pos x="15" y="0"/>
                  </a:cxn>
                </a:cxnLst>
                <a:rect l="0" t="0" r="r" b="b"/>
                <a:pathLst>
                  <a:path w="15" h="21">
                    <a:moveTo>
                      <a:pt x="15" y="0"/>
                    </a:moveTo>
                    <a:lnTo>
                      <a:pt x="8" y="2"/>
                    </a:lnTo>
                    <a:lnTo>
                      <a:pt x="0" y="21"/>
                    </a:lnTo>
                    <a:lnTo>
                      <a:pt x="7" y="19"/>
                    </a:lnTo>
                    <a:lnTo>
                      <a:pt x="15"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79" name="Freeform 554">
                <a:extLst>
                  <a:ext uri="{FF2B5EF4-FFF2-40B4-BE49-F238E27FC236}">
                    <a16:creationId xmlns:a16="http://schemas.microsoft.com/office/drawing/2014/main" id="{CADA7673-F2DC-45D7-B4FC-244154B5A880}"/>
                  </a:ext>
                </a:extLst>
              </p:cNvPr>
              <p:cNvSpPr>
                <a:spLocks/>
              </p:cNvSpPr>
              <p:nvPr/>
            </p:nvSpPr>
            <p:spPr bwMode="auto">
              <a:xfrm>
                <a:off x="3052" y="2175"/>
                <a:ext cx="20" cy="11"/>
              </a:xfrm>
              <a:custGeom>
                <a:avLst/>
                <a:gdLst/>
                <a:ahLst/>
                <a:cxnLst>
                  <a:cxn ang="0">
                    <a:pos x="7" y="0"/>
                  </a:cxn>
                  <a:cxn ang="0">
                    <a:pos x="0" y="2"/>
                  </a:cxn>
                  <a:cxn ang="0">
                    <a:pos x="20" y="11"/>
                  </a:cxn>
                  <a:cxn ang="0">
                    <a:pos x="7" y="0"/>
                  </a:cxn>
                </a:cxnLst>
                <a:rect l="0" t="0" r="r" b="b"/>
                <a:pathLst>
                  <a:path w="20" h="11">
                    <a:moveTo>
                      <a:pt x="7" y="0"/>
                    </a:moveTo>
                    <a:lnTo>
                      <a:pt x="0" y="2"/>
                    </a:lnTo>
                    <a:lnTo>
                      <a:pt x="20" y="11"/>
                    </a:lnTo>
                    <a:lnTo>
                      <a:pt x="7"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80" name="Freeform 555">
                <a:extLst>
                  <a:ext uri="{FF2B5EF4-FFF2-40B4-BE49-F238E27FC236}">
                    <a16:creationId xmlns:a16="http://schemas.microsoft.com/office/drawing/2014/main" id="{AADAB91E-53DB-4C06-A99E-DF7C1364A5EF}"/>
                  </a:ext>
                </a:extLst>
              </p:cNvPr>
              <p:cNvSpPr>
                <a:spLocks/>
              </p:cNvSpPr>
              <p:nvPr/>
            </p:nvSpPr>
            <p:spPr bwMode="auto">
              <a:xfrm>
                <a:off x="3052" y="2177"/>
                <a:ext cx="20" cy="16"/>
              </a:xfrm>
              <a:custGeom>
                <a:avLst/>
                <a:gdLst/>
                <a:ahLst/>
                <a:cxnLst>
                  <a:cxn ang="0">
                    <a:pos x="0" y="0"/>
                  </a:cxn>
                  <a:cxn ang="0">
                    <a:pos x="20" y="9"/>
                  </a:cxn>
                  <a:cxn ang="0">
                    <a:pos x="18" y="16"/>
                  </a:cxn>
                  <a:cxn ang="0">
                    <a:pos x="0" y="0"/>
                  </a:cxn>
                </a:cxnLst>
                <a:rect l="0" t="0" r="r" b="b"/>
                <a:pathLst>
                  <a:path w="20" h="16">
                    <a:moveTo>
                      <a:pt x="0" y="0"/>
                    </a:moveTo>
                    <a:lnTo>
                      <a:pt x="20" y="9"/>
                    </a:lnTo>
                    <a:lnTo>
                      <a:pt x="18" y="16"/>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81" name="Freeform 556">
                <a:extLst>
                  <a:ext uri="{FF2B5EF4-FFF2-40B4-BE49-F238E27FC236}">
                    <a16:creationId xmlns:a16="http://schemas.microsoft.com/office/drawing/2014/main" id="{D3D59EF9-EBA0-4E81-8F39-A3EC4E0383B0}"/>
                  </a:ext>
                </a:extLst>
              </p:cNvPr>
              <p:cNvSpPr>
                <a:spLocks/>
              </p:cNvSpPr>
              <p:nvPr/>
            </p:nvSpPr>
            <p:spPr bwMode="auto">
              <a:xfrm>
                <a:off x="3052" y="2175"/>
                <a:ext cx="20" cy="18"/>
              </a:xfrm>
              <a:custGeom>
                <a:avLst/>
                <a:gdLst/>
                <a:ahLst/>
                <a:cxnLst>
                  <a:cxn ang="0">
                    <a:pos x="7" y="0"/>
                  </a:cxn>
                  <a:cxn ang="0">
                    <a:pos x="0" y="2"/>
                  </a:cxn>
                  <a:cxn ang="0">
                    <a:pos x="18" y="18"/>
                  </a:cxn>
                  <a:cxn ang="0">
                    <a:pos x="20" y="11"/>
                  </a:cxn>
                  <a:cxn ang="0">
                    <a:pos x="7" y="0"/>
                  </a:cxn>
                </a:cxnLst>
                <a:rect l="0" t="0" r="r" b="b"/>
                <a:pathLst>
                  <a:path w="20" h="18">
                    <a:moveTo>
                      <a:pt x="7" y="0"/>
                    </a:moveTo>
                    <a:lnTo>
                      <a:pt x="0" y="2"/>
                    </a:lnTo>
                    <a:lnTo>
                      <a:pt x="18" y="18"/>
                    </a:lnTo>
                    <a:lnTo>
                      <a:pt x="20" y="11"/>
                    </a:lnTo>
                    <a:lnTo>
                      <a:pt x="7"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82" name="Freeform 557">
                <a:extLst>
                  <a:ext uri="{FF2B5EF4-FFF2-40B4-BE49-F238E27FC236}">
                    <a16:creationId xmlns:a16="http://schemas.microsoft.com/office/drawing/2014/main" id="{815868BD-752C-46A7-AC9D-B5734D894BA2}"/>
                  </a:ext>
                </a:extLst>
              </p:cNvPr>
              <p:cNvSpPr>
                <a:spLocks/>
              </p:cNvSpPr>
              <p:nvPr/>
            </p:nvSpPr>
            <p:spPr bwMode="auto">
              <a:xfrm>
                <a:off x="3070" y="2180"/>
                <a:ext cx="46" cy="13"/>
              </a:xfrm>
              <a:custGeom>
                <a:avLst/>
                <a:gdLst/>
                <a:ahLst/>
                <a:cxnLst>
                  <a:cxn ang="0">
                    <a:pos x="2" y="6"/>
                  </a:cxn>
                  <a:cxn ang="0">
                    <a:pos x="0" y="13"/>
                  </a:cxn>
                  <a:cxn ang="0">
                    <a:pos x="46" y="0"/>
                  </a:cxn>
                  <a:cxn ang="0">
                    <a:pos x="2" y="6"/>
                  </a:cxn>
                </a:cxnLst>
                <a:rect l="0" t="0" r="r" b="b"/>
                <a:pathLst>
                  <a:path w="46" h="13">
                    <a:moveTo>
                      <a:pt x="2" y="6"/>
                    </a:moveTo>
                    <a:lnTo>
                      <a:pt x="0" y="13"/>
                    </a:lnTo>
                    <a:lnTo>
                      <a:pt x="46" y="0"/>
                    </a:lnTo>
                    <a:lnTo>
                      <a:pt x="2"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83" name="Freeform 558">
                <a:extLst>
                  <a:ext uri="{FF2B5EF4-FFF2-40B4-BE49-F238E27FC236}">
                    <a16:creationId xmlns:a16="http://schemas.microsoft.com/office/drawing/2014/main" id="{5AF78DF7-7246-4787-BB43-25D5DD421F02}"/>
                  </a:ext>
                </a:extLst>
              </p:cNvPr>
              <p:cNvSpPr>
                <a:spLocks/>
              </p:cNvSpPr>
              <p:nvPr/>
            </p:nvSpPr>
            <p:spPr bwMode="auto">
              <a:xfrm>
                <a:off x="3070" y="2180"/>
                <a:ext cx="49" cy="13"/>
              </a:xfrm>
              <a:custGeom>
                <a:avLst/>
                <a:gdLst/>
                <a:ahLst/>
                <a:cxnLst>
                  <a:cxn ang="0">
                    <a:pos x="0" y="13"/>
                  </a:cxn>
                  <a:cxn ang="0">
                    <a:pos x="46" y="0"/>
                  </a:cxn>
                  <a:cxn ang="0">
                    <a:pos x="49" y="6"/>
                  </a:cxn>
                  <a:cxn ang="0">
                    <a:pos x="0" y="13"/>
                  </a:cxn>
                </a:cxnLst>
                <a:rect l="0" t="0" r="r" b="b"/>
                <a:pathLst>
                  <a:path w="49" h="13">
                    <a:moveTo>
                      <a:pt x="0" y="13"/>
                    </a:moveTo>
                    <a:lnTo>
                      <a:pt x="46" y="0"/>
                    </a:lnTo>
                    <a:lnTo>
                      <a:pt x="49" y="6"/>
                    </a:lnTo>
                    <a:lnTo>
                      <a:pt x="0" y="13"/>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84" name="Freeform 559">
                <a:extLst>
                  <a:ext uri="{FF2B5EF4-FFF2-40B4-BE49-F238E27FC236}">
                    <a16:creationId xmlns:a16="http://schemas.microsoft.com/office/drawing/2014/main" id="{7498DBA1-733D-4193-A2F3-4CE6E8F8B30D}"/>
                  </a:ext>
                </a:extLst>
              </p:cNvPr>
              <p:cNvSpPr>
                <a:spLocks/>
              </p:cNvSpPr>
              <p:nvPr/>
            </p:nvSpPr>
            <p:spPr bwMode="auto">
              <a:xfrm>
                <a:off x="3070" y="2180"/>
                <a:ext cx="49" cy="13"/>
              </a:xfrm>
              <a:custGeom>
                <a:avLst/>
                <a:gdLst/>
                <a:ahLst/>
                <a:cxnLst>
                  <a:cxn ang="0">
                    <a:pos x="2" y="6"/>
                  </a:cxn>
                  <a:cxn ang="0">
                    <a:pos x="0" y="13"/>
                  </a:cxn>
                  <a:cxn ang="0">
                    <a:pos x="49" y="6"/>
                  </a:cxn>
                  <a:cxn ang="0">
                    <a:pos x="46" y="0"/>
                  </a:cxn>
                  <a:cxn ang="0">
                    <a:pos x="2" y="6"/>
                  </a:cxn>
                </a:cxnLst>
                <a:rect l="0" t="0" r="r" b="b"/>
                <a:pathLst>
                  <a:path w="49" h="13">
                    <a:moveTo>
                      <a:pt x="2" y="6"/>
                    </a:moveTo>
                    <a:lnTo>
                      <a:pt x="0" y="13"/>
                    </a:lnTo>
                    <a:lnTo>
                      <a:pt x="49" y="6"/>
                    </a:lnTo>
                    <a:lnTo>
                      <a:pt x="46" y="0"/>
                    </a:lnTo>
                    <a:lnTo>
                      <a:pt x="2" y="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85" name="Freeform 560">
                <a:extLst>
                  <a:ext uri="{FF2B5EF4-FFF2-40B4-BE49-F238E27FC236}">
                    <a16:creationId xmlns:a16="http://schemas.microsoft.com/office/drawing/2014/main" id="{C73CCF2F-C6F2-4440-94B7-16A5C823B648}"/>
                  </a:ext>
                </a:extLst>
              </p:cNvPr>
              <p:cNvSpPr>
                <a:spLocks/>
              </p:cNvSpPr>
              <p:nvPr/>
            </p:nvSpPr>
            <p:spPr bwMode="auto">
              <a:xfrm>
                <a:off x="3116" y="2168"/>
                <a:ext cx="10" cy="18"/>
              </a:xfrm>
              <a:custGeom>
                <a:avLst/>
                <a:gdLst/>
                <a:ahLst/>
                <a:cxnLst>
                  <a:cxn ang="0">
                    <a:pos x="0" y="12"/>
                  </a:cxn>
                  <a:cxn ang="0">
                    <a:pos x="3" y="18"/>
                  </a:cxn>
                  <a:cxn ang="0">
                    <a:pos x="10" y="0"/>
                  </a:cxn>
                  <a:cxn ang="0">
                    <a:pos x="0" y="12"/>
                  </a:cxn>
                </a:cxnLst>
                <a:rect l="0" t="0" r="r" b="b"/>
                <a:pathLst>
                  <a:path w="10" h="18">
                    <a:moveTo>
                      <a:pt x="0" y="12"/>
                    </a:moveTo>
                    <a:lnTo>
                      <a:pt x="3" y="18"/>
                    </a:lnTo>
                    <a:lnTo>
                      <a:pt x="10" y="0"/>
                    </a:lnTo>
                    <a:lnTo>
                      <a:pt x="0" y="12"/>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86" name="Freeform 561">
                <a:extLst>
                  <a:ext uri="{FF2B5EF4-FFF2-40B4-BE49-F238E27FC236}">
                    <a16:creationId xmlns:a16="http://schemas.microsoft.com/office/drawing/2014/main" id="{E1B88CCB-80E5-4C2C-B672-D14BD3CEA77E}"/>
                  </a:ext>
                </a:extLst>
              </p:cNvPr>
              <p:cNvSpPr>
                <a:spLocks/>
              </p:cNvSpPr>
              <p:nvPr/>
            </p:nvSpPr>
            <p:spPr bwMode="auto">
              <a:xfrm>
                <a:off x="3119" y="2168"/>
                <a:ext cx="10" cy="18"/>
              </a:xfrm>
              <a:custGeom>
                <a:avLst/>
                <a:gdLst/>
                <a:ahLst/>
                <a:cxnLst>
                  <a:cxn ang="0">
                    <a:pos x="0" y="18"/>
                  </a:cxn>
                  <a:cxn ang="0">
                    <a:pos x="7" y="0"/>
                  </a:cxn>
                  <a:cxn ang="0">
                    <a:pos x="10" y="6"/>
                  </a:cxn>
                  <a:cxn ang="0">
                    <a:pos x="0" y="18"/>
                  </a:cxn>
                </a:cxnLst>
                <a:rect l="0" t="0" r="r" b="b"/>
                <a:pathLst>
                  <a:path w="10" h="18">
                    <a:moveTo>
                      <a:pt x="0" y="18"/>
                    </a:moveTo>
                    <a:lnTo>
                      <a:pt x="7" y="0"/>
                    </a:lnTo>
                    <a:lnTo>
                      <a:pt x="10" y="6"/>
                    </a:lnTo>
                    <a:lnTo>
                      <a:pt x="0" y="18"/>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87" name="Freeform 562">
                <a:extLst>
                  <a:ext uri="{FF2B5EF4-FFF2-40B4-BE49-F238E27FC236}">
                    <a16:creationId xmlns:a16="http://schemas.microsoft.com/office/drawing/2014/main" id="{138E7BB3-4451-4BFD-89F4-4B51FF33CBE2}"/>
                  </a:ext>
                </a:extLst>
              </p:cNvPr>
              <p:cNvSpPr>
                <a:spLocks/>
              </p:cNvSpPr>
              <p:nvPr/>
            </p:nvSpPr>
            <p:spPr bwMode="auto">
              <a:xfrm>
                <a:off x="3116" y="2168"/>
                <a:ext cx="13" cy="18"/>
              </a:xfrm>
              <a:custGeom>
                <a:avLst/>
                <a:gdLst/>
                <a:ahLst/>
                <a:cxnLst>
                  <a:cxn ang="0">
                    <a:pos x="0" y="12"/>
                  </a:cxn>
                  <a:cxn ang="0">
                    <a:pos x="3" y="18"/>
                  </a:cxn>
                  <a:cxn ang="0">
                    <a:pos x="13" y="6"/>
                  </a:cxn>
                  <a:cxn ang="0">
                    <a:pos x="10" y="0"/>
                  </a:cxn>
                  <a:cxn ang="0">
                    <a:pos x="0" y="12"/>
                  </a:cxn>
                </a:cxnLst>
                <a:rect l="0" t="0" r="r" b="b"/>
                <a:pathLst>
                  <a:path w="13" h="18">
                    <a:moveTo>
                      <a:pt x="0" y="12"/>
                    </a:moveTo>
                    <a:lnTo>
                      <a:pt x="3" y="18"/>
                    </a:lnTo>
                    <a:lnTo>
                      <a:pt x="13" y="6"/>
                    </a:lnTo>
                    <a:lnTo>
                      <a:pt x="10" y="0"/>
                    </a:lnTo>
                    <a:lnTo>
                      <a:pt x="0" y="1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88" name="Freeform 563">
                <a:extLst>
                  <a:ext uri="{FF2B5EF4-FFF2-40B4-BE49-F238E27FC236}">
                    <a16:creationId xmlns:a16="http://schemas.microsoft.com/office/drawing/2014/main" id="{7E7BF068-A752-494A-AF36-7E177DD15A46}"/>
                  </a:ext>
                </a:extLst>
              </p:cNvPr>
              <p:cNvSpPr>
                <a:spLocks/>
              </p:cNvSpPr>
              <p:nvPr/>
            </p:nvSpPr>
            <p:spPr bwMode="auto">
              <a:xfrm>
                <a:off x="3126" y="2166"/>
                <a:ext cx="20" cy="8"/>
              </a:xfrm>
              <a:custGeom>
                <a:avLst/>
                <a:gdLst/>
                <a:ahLst/>
                <a:cxnLst>
                  <a:cxn ang="0">
                    <a:pos x="0" y="2"/>
                  </a:cxn>
                  <a:cxn ang="0">
                    <a:pos x="3" y="8"/>
                  </a:cxn>
                  <a:cxn ang="0">
                    <a:pos x="20" y="0"/>
                  </a:cxn>
                  <a:cxn ang="0">
                    <a:pos x="0" y="2"/>
                  </a:cxn>
                </a:cxnLst>
                <a:rect l="0" t="0" r="r" b="b"/>
                <a:pathLst>
                  <a:path w="20" h="8">
                    <a:moveTo>
                      <a:pt x="0" y="2"/>
                    </a:moveTo>
                    <a:lnTo>
                      <a:pt x="3" y="8"/>
                    </a:lnTo>
                    <a:lnTo>
                      <a:pt x="20" y="0"/>
                    </a:lnTo>
                    <a:lnTo>
                      <a:pt x="0" y="2"/>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89" name="Freeform 564">
                <a:extLst>
                  <a:ext uri="{FF2B5EF4-FFF2-40B4-BE49-F238E27FC236}">
                    <a16:creationId xmlns:a16="http://schemas.microsoft.com/office/drawing/2014/main" id="{58E0AD50-5350-4DB2-B798-8F176E57A8E8}"/>
                  </a:ext>
                </a:extLst>
              </p:cNvPr>
              <p:cNvSpPr>
                <a:spLocks/>
              </p:cNvSpPr>
              <p:nvPr/>
            </p:nvSpPr>
            <p:spPr bwMode="auto">
              <a:xfrm>
                <a:off x="3129" y="2166"/>
                <a:ext cx="20" cy="8"/>
              </a:xfrm>
              <a:custGeom>
                <a:avLst/>
                <a:gdLst/>
                <a:ahLst/>
                <a:cxnLst>
                  <a:cxn ang="0">
                    <a:pos x="0" y="8"/>
                  </a:cxn>
                  <a:cxn ang="0">
                    <a:pos x="17" y="0"/>
                  </a:cxn>
                  <a:cxn ang="0">
                    <a:pos x="20" y="6"/>
                  </a:cxn>
                  <a:cxn ang="0">
                    <a:pos x="0" y="8"/>
                  </a:cxn>
                </a:cxnLst>
                <a:rect l="0" t="0" r="r" b="b"/>
                <a:pathLst>
                  <a:path w="20" h="8">
                    <a:moveTo>
                      <a:pt x="0" y="8"/>
                    </a:moveTo>
                    <a:lnTo>
                      <a:pt x="17" y="0"/>
                    </a:lnTo>
                    <a:lnTo>
                      <a:pt x="20" y="6"/>
                    </a:lnTo>
                    <a:lnTo>
                      <a:pt x="0" y="8"/>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90" name="Freeform 565">
                <a:extLst>
                  <a:ext uri="{FF2B5EF4-FFF2-40B4-BE49-F238E27FC236}">
                    <a16:creationId xmlns:a16="http://schemas.microsoft.com/office/drawing/2014/main" id="{7FB3BEAD-4B09-4257-BE2D-9500C08B2A4F}"/>
                  </a:ext>
                </a:extLst>
              </p:cNvPr>
              <p:cNvSpPr>
                <a:spLocks/>
              </p:cNvSpPr>
              <p:nvPr/>
            </p:nvSpPr>
            <p:spPr bwMode="auto">
              <a:xfrm>
                <a:off x="3126" y="2166"/>
                <a:ext cx="23" cy="8"/>
              </a:xfrm>
              <a:custGeom>
                <a:avLst/>
                <a:gdLst/>
                <a:ahLst/>
                <a:cxnLst>
                  <a:cxn ang="0">
                    <a:pos x="0" y="2"/>
                  </a:cxn>
                  <a:cxn ang="0">
                    <a:pos x="3" y="8"/>
                  </a:cxn>
                  <a:cxn ang="0">
                    <a:pos x="23" y="6"/>
                  </a:cxn>
                  <a:cxn ang="0">
                    <a:pos x="20" y="0"/>
                  </a:cxn>
                  <a:cxn ang="0">
                    <a:pos x="0" y="2"/>
                  </a:cxn>
                </a:cxnLst>
                <a:rect l="0" t="0" r="r" b="b"/>
                <a:pathLst>
                  <a:path w="23" h="8">
                    <a:moveTo>
                      <a:pt x="0" y="2"/>
                    </a:moveTo>
                    <a:lnTo>
                      <a:pt x="3" y="8"/>
                    </a:lnTo>
                    <a:lnTo>
                      <a:pt x="23" y="6"/>
                    </a:lnTo>
                    <a:lnTo>
                      <a:pt x="20" y="0"/>
                    </a:lnTo>
                    <a:lnTo>
                      <a:pt x="0" y="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91" name="Freeform 566">
                <a:extLst>
                  <a:ext uri="{FF2B5EF4-FFF2-40B4-BE49-F238E27FC236}">
                    <a16:creationId xmlns:a16="http://schemas.microsoft.com/office/drawing/2014/main" id="{C815CB8D-4D6E-4350-8B4D-D5DE2D1CAD24}"/>
                  </a:ext>
                </a:extLst>
              </p:cNvPr>
              <p:cNvSpPr>
                <a:spLocks/>
              </p:cNvSpPr>
              <p:nvPr/>
            </p:nvSpPr>
            <p:spPr bwMode="auto">
              <a:xfrm>
                <a:off x="3146" y="2142"/>
                <a:ext cx="34" cy="30"/>
              </a:xfrm>
              <a:custGeom>
                <a:avLst/>
                <a:gdLst/>
                <a:ahLst/>
                <a:cxnLst>
                  <a:cxn ang="0">
                    <a:pos x="0" y="24"/>
                  </a:cxn>
                  <a:cxn ang="0">
                    <a:pos x="3" y="30"/>
                  </a:cxn>
                  <a:cxn ang="0">
                    <a:pos x="34" y="0"/>
                  </a:cxn>
                  <a:cxn ang="0">
                    <a:pos x="0" y="24"/>
                  </a:cxn>
                </a:cxnLst>
                <a:rect l="0" t="0" r="r" b="b"/>
                <a:pathLst>
                  <a:path w="34" h="30">
                    <a:moveTo>
                      <a:pt x="0" y="24"/>
                    </a:moveTo>
                    <a:lnTo>
                      <a:pt x="3" y="30"/>
                    </a:lnTo>
                    <a:lnTo>
                      <a:pt x="34" y="0"/>
                    </a:lnTo>
                    <a:lnTo>
                      <a:pt x="0" y="24"/>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92" name="Freeform 567">
                <a:extLst>
                  <a:ext uri="{FF2B5EF4-FFF2-40B4-BE49-F238E27FC236}">
                    <a16:creationId xmlns:a16="http://schemas.microsoft.com/office/drawing/2014/main" id="{0F4E406B-C50A-4C59-AF01-E69BA32F1BB3}"/>
                  </a:ext>
                </a:extLst>
              </p:cNvPr>
              <p:cNvSpPr>
                <a:spLocks/>
              </p:cNvSpPr>
              <p:nvPr/>
            </p:nvSpPr>
            <p:spPr bwMode="auto">
              <a:xfrm>
                <a:off x="3149" y="2142"/>
                <a:ext cx="37" cy="30"/>
              </a:xfrm>
              <a:custGeom>
                <a:avLst/>
                <a:gdLst/>
                <a:ahLst/>
                <a:cxnLst>
                  <a:cxn ang="0">
                    <a:pos x="0" y="30"/>
                  </a:cxn>
                  <a:cxn ang="0">
                    <a:pos x="31" y="0"/>
                  </a:cxn>
                  <a:cxn ang="0">
                    <a:pos x="37" y="4"/>
                  </a:cxn>
                  <a:cxn ang="0">
                    <a:pos x="0" y="30"/>
                  </a:cxn>
                </a:cxnLst>
                <a:rect l="0" t="0" r="r" b="b"/>
                <a:pathLst>
                  <a:path w="37" h="30">
                    <a:moveTo>
                      <a:pt x="0" y="30"/>
                    </a:moveTo>
                    <a:lnTo>
                      <a:pt x="31" y="0"/>
                    </a:lnTo>
                    <a:lnTo>
                      <a:pt x="37" y="4"/>
                    </a:lnTo>
                    <a:lnTo>
                      <a:pt x="0" y="3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93" name="Freeform 568">
                <a:extLst>
                  <a:ext uri="{FF2B5EF4-FFF2-40B4-BE49-F238E27FC236}">
                    <a16:creationId xmlns:a16="http://schemas.microsoft.com/office/drawing/2014/main" id="{30F8B315-8214-4671-B7E9-71D74B3CA6C7}"/>
                  </a:ext>
                </a:extLst>
              </p:cNvPr>
              <p:cNvSpPr>
                <a:spLocks/>
              </p:cNvSpPr>
              <p:nvPr/>
            </p:nvSpPr>
            <p:spPr bwMode="auto">
              <a:xfrm>
                <a:off x="3146" y="2142"/>
                <a:ext cx="40" cy="30"/>
              </a:xfrm>
              <a:custGeom>
                <a:avLst/>
                <a:gdLst/>
                <a:ahLst/>
                <a:cxnLst>
                  <a:cxn ang="0">
                    <a:pos x="0" y="24"/>
                  </a:cxn>
                  <a:cxn ang="0">
                    <a:pos x="3" y="30"/>
                  </a:cxn>
                  <a:cxn ang="0">
                    <a:pos x="40" y="4"/>
                  </a:cxn>
                  <a:cxn ang="0">
                    <a:pos x="34" y="0"/>
                  </a:cxn>
                  <a:cxn ang="0">
                    <a:pos x="0" y="24"/>
                  </a:cxn>
                </a:cxnLst>
                <a:rect l="0" t="0" r="r" b="b"/>
                <a:pathLst>
                  <a:path w="40" h="30">
                    <a:moveTo>
                      <a:pt x="0" y="24"/>
                    </a:moveTo>
                    <a:lnTo>
                      <a:pt x="3" y="30"/>
                    </a:lnTo>
                    <a:lnTo>
                      <a:pt x="40" y="4"/>
                    </a:lnTo>
                    <a:lnTo>
                      <a:pt x="34" y="0"/>
                    </a:lnTo>
                    <a:lnTo>
                      <a:pt x="0" y="24"/>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94" name="Freeform 569">
                <a:extLst>
                  <a:ext uri="{FF2B5EF4-FFF2-40B4-BE49-F238E27FC236}">
                    <a16:creationId xmlns:a16="http://schemas.microsoft.com/office/drawing/2014/main" id="{99AC2D8A-6CC1-4FE9-9F78-D946772216DB}"/>
                  </a:ext>
                </a:extLst>
              </p:cNvPr>
              <p:cNvSpPr>
                <a:spLocks/>
              </p:cNvSpPr>
              <p:nvPr/>
            </p:nvSpPr>
            <p:spPr bwMode="auto">
              <a:xfrm>
                <a:off x="3180" y="2118"/>
                <a:ext cx="7" cy="28"/>
              </a:xfrm>
              <a:custGeom>
                <a:avLst/>
                <a:gdLst/>
                <a:ahLst/>
                <a:cxnLst>
                  <a:cxn ang="0">
                    <a:pos x="0" y="24"/>
                  </a:cxn>
                  <a:cxn ang="0">
                    <a:pos x="6" y="28"/>
                  </a:cxn>
                  <a:cxn ang="0">
                    <a:pos x="7" y="0"/>
                  </a:cxn>
                  <a:cxn ang="0">
                    <a:pos x="0" y="24"/>
                  </a:cxn>
                </a:cxnLst>
                <a:rect l="0" t="0" r="r" b="b"/>
                <a:pathLst>
                  <a:path w="7" h="28">
                    <a:moveTo>
                      <a:pt x="0" y="24"/>
                    </a:moveTo>
                    <a:lnTo>
                      <a:pt x="6" y="28"/>
                    </a:lnTo>
                    <a:lnTo>
                      <a:pt x="7" y="0"/>
                    </a:lnTo>
                    <a:lnTo>
                      <a:pt x="0" y="24"/>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95" name="Freeform 570">
                <a:extLst>
                  <a:ext uri="{FF2B5EF4-FFF2-40B4-BE49-F238E27FC236}">
                    <a16:creationId xmlns:a16="http://schemas.microsoft.com/office/drawing/2014/main" id="{6CD8BDAA-4494-406E-8CF4-C5E1C7BB1463}"/>
                  </a:ext>
                </a:extLst>
              </p:cNvPr>
              <p:cNvSpPr>
                <a:spLocks/>
              </p:cNvSpPr>
              <p:nvPr/>
            </p:nvSpPr>
            <p:spPr bwMode="auto">
              <a:xfrm>
                <a:off x="3186" y="2118"/>
                <a:ext cx="6" cy="28"/>
              </a:xfrm>
              <a:custGeom>
                <a:avLst/>
                <a:gdLst/>
                <a:ahLst/>
                <a:cxnLst>
                  <a:cxn ang="0">
                    <a:pos x="0" y="28"/>
                  </a:cxn>
                  <a:cxn ang="0">
                    <a:pos x="1" y="0"/>
                  </a:cxn>
                  <a:cxn ang="0">
                    <a:pos x="6" y="7"/>
                  </a:cxn>
                  <a:cxn ang="0">
                    <a:pos x="0" y="28"/>
                  </a:cxn>
                </a:cxnLst>
                <a:rect l="0" t="0" r="r" b="b"/>
                <a:pathLst>
                  <a:path w="6" h="28">
                    <a:moveTo>
                      <a:pt x="0" y="28"/>
                    </a:moveTo>
                    <a:lnTo>
                      <a:pt x="1" y="0"/>
                    </a:lnTo>
                    <a:lnTo>
                      <a:pt x="6" y="7"/>
                    </a:lnTo>
                    <a:lnTo>
                      <a:pt x="0" y="28"/>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96" name="Freeform 571">
                <a:extLst>
                  <a:ext uri="{FF2B5EF4-FFF2-40B4-BE49-F238E27FC236}">
                    <a16:creationId xmlns:a16="http://schemas.microsoft.com/office/drawing/2014/main" id="{9621C9E9-156C-4DBD-91DC-82B6CACA58F9}"/>
                  </a:ext>
                </a:extLst>
              </p:cNvPr>
              <p:cNvSpPr>
                <a:spLocks/>
              </p:cNvSpPr>
              <p:nvPr/>
            </p:nvSpPr>
            <p:spPr bwMode="auto">
              <a:xfrm>
                <a:off x="3180" y="2118"/>
                <a:ext cx="12" cy="28"/>
              </a:xfrm>
              <a:custGeom>
                <a:avLst/>
                <a:gdLst/>
                <a:ahLst/>
                <a:cxnLst>
                  <a:cxn ang="0">
                    <a:pos x="0" y="24"/>
                  </a:cxn>
                  <a:cxn ang="0">
                    <a:pos x="6" y="28"/>
                  </a:cxn>
                  <a:cxn ang="0">
                    <a:pos x="12" y="7"/>
                  </a:cxn>
                  <a:cxn ang="0">
                    <a:pos x="7" y="0"/>
                  </a:cxn>
                  <a:cxn ang="0">
                    <a:pos x="0" y="24"/>
                  </a:cxn>
                </a:cxnLst>
                <a:rect l="0" t="0" r="r" b="b"/>
                <a:pathLst>
                  <a:path w="12" h="28">
                    <a:moveTo>
                      <a:pt x="0" y="24"/>
                    </a:moveTo>
                    <a:lnTo>
                      <a:pt x="6" y="28"/>
                    </a:lnTo>
                    <a:lnTo>
                      <a:pt x="12" y="7"/>
                    </a:lnTo>
                    <a:lnTo>
                      <a:pt x="7" y="0"/>
                    </a:lnTo>
                    <a:lnTo>
                      <a:pt x="0" y="24"/>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97" name="Freeform 572">
                <a:extLst>
                  <a:ext uri="{FF2B5EF4-FFF2-40B4-BE49-F238E27FC236}">
                    <a16:creationId xmlns:a16="http://schemas.microsoft.com/office/drawing/2014/main" id="{D50B6F1F-E5E0-40A0-8992-7BAE45F47AA9}"/>
                  </a:ext>
                </a:extLst>
              </p:cNvPr>
              <p:cNvSpPr>
                <a:spLocks/>
              </p:cNvSpPr>
              <p:nvPr/>
            </p:nvSpPr>
            <p:spPr bwMode="auto">
              <a:xfrm>
                <a:off x="3187" y="2118"/>
                <a:ext cx="10" cy="7"/>
              </a:xfrm>
              <a:custGeom>
                <a:avLst/>
                <a:gdLst/>
                <a:ahLst/>
                <a:cxnLst>
                  <a:cxn ang="0">
                    <a:pos x="0" y="0"/>
                  </a:cxn>
                  <a:cxn ang="0">
                    <a:pos x="5" y="7"/>
                  </a:cxn>
                  <a:cxn ang="0">
                    <a:pos x="10" y="2"/>
                  </a:cxn>
                  <a:cxn ang="0">
                    <a:pos x="0" y="0"/>
                  </a:cxn>
                </a:cxnLst>
                <a:rect l="0" t="0" r="r" b="b"/>
                <a:pathLst>
                  <a:path w="10" h="7">
                    <a:moveTo>
                      <a:pt x="0" y="0"/>
                    </a:moveTo>
                    <a:lnTo>
                      <a:pt x="5" y="7"/>
                    </a:lnTo>
                    <a:lnTo>
                      <a:pt x="10" y="2"/>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98" name="Freeform 573">
                <a:extLst>
                  <a:ext uri="{FF2B5EF4-FFF2-40B4-BE49-F238E27FC236}">
                    <a16:creationId xmlns:a16="http://schemas.microsoft.com/office/drawing/2014/main" id="{56A54402-662B-4FE7-AD4D-7B67D7598572}"/>
                  </a:ext>
                </a:extLst>
              </p:cNvPr>
              <p:cNvSpPr>
                <a:spLocks/>
              </p:cNvSpPr>
              <p:nvPr/>
            </p:nvSpPr>
            <p:spPr bwMode="auto">
              <a:xfrm>
                <a:off x="3192" y="2120"/>
                <a:ext cx="5" cy="5"/>
              </a:xfrm>
              <a:custGeom>
                <a:avLst/>
                <a:gdLst/>
                <a:ahLst/>
                <a:cxnLst>
                  <a:cxn ang="0">
                    <a:pos x="0" y="5"/>
                  </a:cxn>
                  <a:cxn ang="0">
                    <a:pos x="5" y="0"/>
                  </a:cxn>
                  <a:cxn ang="0">
                    <a:pos x="1" y="5"/>
                  </a:cxn>
                  <a:cxn ang="0">
                    <a:pos x="0" y="5"/>
                  </a:cxn>
                </a:cxnLst>
                <a:rect l="0" t="0" r="r" b="b"/>
                <a:pathLst>
                  <a:path w="5" h="5">
                    <a:moveTo>
                      <a:pt x="0" y="5"/>
                    </a:moveTo>
                    <a:lnTo>
                      <a:pt x="5" y="0"/>
                    </a:lnTo>
                    <a:lnTo>
                      <a:pt x="1" y="5"/>
                    </a:lnTo>
                    <a:lnTo>
                      <a:pt x="0" y="5"/>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099" name="Freeform 574">
                <a:extLst>
                  <a:ext uri="{FF2B5EF4-FFF2-40B4-BE49-F238E27FC236}">
                    <a16:creationId xmlns:a16="http://schemas.microsoft.com/office/drawing/2014/main" id="{79FCE142-CB94-444E-8DA6-20122201655A}"/>
                  </a:ext>
                </a:extLst>
              </p:cNvPr>
              <p:cNvSpPr>
                <a:spLocks/>
              </p:cNvSpPr>
              <p:nvPr/>
            </p:nvSpPr>
            <p:spPr bwMode="auto">
              <a:xfrm>
                <a:off x="3187" y="2118"/>
                <a:ext cx="10" cy="7"/>
              </a:xfrm>
              <a:custGeom>
                <a:avLst/>
                <a:gdLst/>
                <a:ahLst/>
                <a:cxnLst>
                  <a:cxn ang="0">
                    <a:pos x="0" y="0"/>
                  </a:cxn>
                  <a:cxn ang="0">
                    <a:pos x="5" y="7"/>
                  </a:cxn>
                  <a:cxn ang="0">
                    <a:pos x="6" y="7"/>
                  </a:cxn>
                  <a:cxn ang="0">
                    <a:pos x="10" y="2"/>
                  </a:cxn>
                  <a:cxn ang="0">
                    <a:pos x="0" y="0"/>
                  </a:cxn>
                </a:cxnLst>
                <a:rect l="0" t="0" r="r" b="b"/>
                <a:pathLst>
                  <a:path w="10" h="7">
                    <a:moveTo>
                      <a:pt x="0" y="0"/>
                    </a:moveTo>
                    <a:lnTo>
                      <a:pt x="5" y="7"/>
                    </a:lnTo>
                    <a:lnTo>
                      <a:pt x="6" y="7"/>
                    </a:lnTo>
                    <a:lnTo>
                      <a:pt x="10" y="2"/>
                    </a:lnTo>
                    <a:lnTo>
                      <a:pt x="0"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00" name="Freeform 575">
                <a:extLst>
                  <a:ext uri="{FF2B5EF4-FFF2-40B4-BE49-F238E27FC236}">
                    <a16:creationId xmlns:a16="http://schemas.microsoft.com/office/drawing/2014/main" id="{C286869E-DE40-45A5-9473-B6E94F99BB32}"/>
                  </a:ext>
                </a:extLst>
              </p:cNvPr>
              <p:cNvSpPr>
                <a:spLocks/>
              </p:cNvSpPr>
              <p:nvPr/>
            </p:nvSpPr>
            <p:spPr bwMode="auto">
              <a:xfrm>
                <a:off x="3193" y="2120"/>
                <a:ext cx="29" cy="30"/>
              </a:xfrm>
              <a:custGeom>
                <a:avLst/>
                <a:gdLst/>
                <a:ahLst/>
                <a:cxnLst>
                  <a:cxn ang="0">
                    <a:pos x="4" y="0"/>
                  </a:cxn>
                  <a:cxn ang="0">
                    <a:pos x="0" y="5"/>
                  </a:cxn>
                  <a:cxn ang="0">
                    <a:pos x="29" y="30"/>
                  </a:cxn>
                  <a:cxn ang="0">
                    <a:pos x="4" y="0"/>
                  </a:cxn>
                </a:cxnLst>
                <a:rect l="0" t="0" r="r" b="b"/>
                <a:pathLst>
                  <a:path w="29" h="30">
                    <a:moveTo>
                      <a:pt x="4" y="0"/>
                    </a:moveTo>
                    <a:lnTo>
                      <a:pt x="0" y="5"/>
                    </a:lnTo>
                    <a:lnTo>
                      <a:pt x="29" y="30"/>
                    </a:lnTo>
                    <a:lnTo>
                      <a:pt x="4"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01" name="Freeform 576">
                <a:extLst>
                  <a:ext uri="{FF2B5EF4-FFF2-40B4-BE49-F238E27FC236}">
                    <a16:creationId xmlns:a16="http://schemas.microsoft.com/office/drawing/2014/main" id="{38D52697-67DC-41C5-98FB-AA70B1B7348D}"/>
                  </a:ext>
                </a:extLst>
              </p:cNvPr>
              <p:cNvSpPr>
                <a:spLocks/>
              </p:cNvSpPr>
              <p:nvPr/>
            </p:nvSpPr>
            <p:spPr bwMode="auto">
              <a:xfrm>
                <a:off x="3193" y="2125"/>
                <a:ext cx="29" cy="30"/>
              </a:xfrm>
              <a:custGeom>
                <a:avLst/>
                <a:gdLst/>
                <a:ahLst/>
                <a:cxnLst>
                  <a:cxn ang="0">
                    <a:pos x="0" y="0"/>
                  </a:cxn>
                  <a:cxn ang="0">
                    <a:pos x="29" y="25"/>
                  </a:cxn>
                  <a:cxn ang="0">
                    <a:pos x="24" y="30"/>
                  </a:cxn>
                  <a:cxn ang="0">
                    <a:pos x="0" y="0"/>
                  </a:cxn>
                </a:cxnLst>
                <a:rect l="0" t="0" r="r" b="b"/>
                <a:pathLst>
                  <a:path w="29" h="30">
                    <a:moveTo>
                      <a:pt x="0" y="0"/>
                    </a:moveTo>
                    <a:lnTo>
                      <a:pt x="29" y="25"/>
                    </a:lnTo>
                    <a:lnTo>
                      <a:pt x="24" y="30"/>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02" name="Freeform 577">
                <a:extLst>
                  <a:ext uri="{FF2B5EF4-FFF2-40B4-BE49-F238E27FC236}">
                    <a16:creationId xmlns:a16="http://schemas.microsoft.com/office/drawing/2014/main" id="{2B851D05-38E6-49E2-8316-07A7C8DBC863}"/>
                  </a:ext>
                </a:extLst>
              </p:cNvPr>
              <p:cNvSpPr>
                <a:spLocks/>
              </p:cNvSpPr>
              <p:nvPr/>
            </p:nvSpPr>
            <p:spPr bwMode="auto">
              <a:xfrm>
                <a:off x="3193" y="2120"/>
                <a:ext cx="29" cy="35"/>
              </a:xfrm>
              <a:custGeom>
                <a:avLst/>
                <a:gdLst/>
                <a:ahLst/>
                <a:cxnLst>
                  <a:cxn ang="0">
                    <a:pos x="4" y="0"/>
                  </a:cxn>
                  <a:cxn ang="0">
                    <a:pos x="0" y="5"/>
                  </a:cxn>
                  <a:cxn ang="0">
                    <a:pos x="24" y="35"/>
                  </a:cxn>
                  <a:cxn ang="0">
                    <a:pos x="29" y="30"/>
                  </a:cxn>
                  <a:cxn ang="0">
                    <a:pos x="4" y="0"/>
                  </a:cxn>
                </a:cxnLst>
                <a:rect l="0" t="0" r="r" b="b"/>
                <a:pathLst>
                  <a:path w="29" h="35">
                    <a:moveTo>
                      <a:pt x="4" y="0"/>
                    </a:moveTo>
                    <a:lnTo>
                      <a:pt x="0" y="5"/>
                    </a:lnTo>
                    <a:lnTo>
                      <a:pt x="24" y="35"/>
                    </a:lnTo>
                    <a:lnTo>
                      <a:pt x="29" y="30"/>
                    </a:lnTo>
                    <a:lnTo>
                      <a:pt x="4"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03" name="Freeform 578">
                <a:extLst>
                  <a:ext uri="{FF2B5EF4-FFF2-40B4-BE49-F238E27FC236}">
                    <a16:creationId xmlns:a16="http://schemas.microsoft.com/office/drawing/2014/main" id="{B3A1F418-9B5B-46B0-9C45-F9BD96C3A6AF}"/>
                  </a:ext>
                </a:extLst>
              </p:cNvPr>
              <p:cNvSpPr>
                <a:spLocks/>
              </p:cNvSpPr>
              <p:nvPr/>
            </p:nvSpPr>
            <p:spPr bwMode="auto">
              <a:xfrm>
                <a:off x="3217" y="2150"/>
                <a:ext cx="24" cy="10"/>
              </a:xfrm>
              <a:custGeom>
                <a:avLst/>
                <a:gdLst/>
                <a:ahLst/>
                <a:cxnLst>
                  <a:cxn ang="0">
                    <a:pos x="5" y="0"/>
                  </a:cxn>
                  <a:cxn ang="0">
                    <a:pos x="0" y="5"/>
                  </a:cxn>
                  <a:cxn ang="0">
                    <a:pos x="24" y="10"/>
                  </a:cxn>
                  <a:cxn ang="0">
                    <a:pos x="5" y="0"/>
                  </a:cxn>
                </a:cxnLst>
                <a:rect l="0" t="0" r="r" b="b"/>
                <a:pathLst>
                  <a:path w="24" h="10">
                    <a:moveTo>
                      <a:pt x="5" y="0"/>
                    </a:moveTo>
                    <a:lnTo>
                      <a:pt x="0" y="5"/>
                    </a:lnTo>
                    <a:lnTo>
                      <a:pt x="24" y="10"/>
                    </a:lnTo>
                    <a:lnTo>
                      <a:pt x="5"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04" name="Freeform 579">
                <a:extLst>
                  <a:ext uri="{FF2B5EF4-FFF2-40B4-BE49-F238E27FC236}">
                    <a16:creationId xmlns:a16="http://schemas.microsoft.com/office/drawing/2014/main" id="{1DC21605-87A8-4165-A252-65340172A753}"/>
                  </a:ext>
                </a:extLst>
              </p:cNvPr>
              <p:cNvSpPr>
                <a:spLocks/>
              </p:cNvSpPr>
              <p:nvPr/>
            </p:nvSpPr>
            <p:spPr bwMode="auto">
              <a:xfrm>
                <a:off x="3217" y="2155"/>
                <a:ext cx="24" cy="11"/>
              </a:xfrm>
              <a:custGeom>
                <a:avLst/>
                <a:gdLst/>
                <a:ahLst/>
                <a:cxnLst>
                  <a:cxn ang="0">
                    <a:pos x="0" y="0"/>
                  </a:cxn>
                  <a:cxn ang="0">
                    <a:pos x="24" y="5"/>
                  </a:cxn>
                  <a:cxn ang="0">
                    <a:pos x="23" y="11"/>
                  </a:cxn>
                  <a:cxn ang="0">
                    <a:pos x="0" y="0"/>
                  </a:cxn>
                </a:cxnLst>
                <a:rect l="0" t="0" r="r" b="b"/>
                <a:pathLst>
                  <a:path w="24" h="11">
                    <a:moveTo>
                      <a:pt x="0" y="0"/>
                    </a:moveTo>
                    <a:lnTo>
                      <a:pt x="24" y="5"/>
                    </a:lnTo>
                    <a:lnTo>
                      <a:pt x="23" y="11"/>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05" name="Freeform 580">
                <a:extLst>
                  <a:ext uri="{FF2B5EF4-FFF2-40B4-BE49-F238E27FC236}">
                    <a16:creationId xmlns:a16="http://schemas.microsoft.com/office/drawing/2014/main" id="{02FACD81-56D6-4229-A568-3EED7F7173F9}"/>
                  </a:ext>
                </a:extLst>
              </p:cNvPr>
              <p:cNvSpPr>
                <a:spLocks/>
              </p:cNvSpPr>
              <p:nvPr/>
            </p:nvSpPr>
            <p:spPr bwMode="auto">
              <a:xfrm>
                <a:off x="3217" y="2150"/>
                <a:ext cx="24" cy="16"/>
              </a:xfrm>
              <a:custGeom>
                <a:avLst/>
                <a:gdLst/>
                <a:ahLst/>
                <a:cxnLst>
                  <a:cxn ang="0">
                    <a:pos x="5" y="0"/>
                  </a:cxn>
                  <a:cxn ang="0">
                    <a:pos x="0" y="5"/>
                  </a:cxn>
                  <a:cxn ang="0">
                    <a:pos x="23" y="16"/>
                  </a:cxn>
                  <a:cxn ang="0">
                    <a:pos x="24" y="10"/>
                  </a:cxn>
                  <a:cxn ang="0">
                    <a:pos x="5" y="0"/>
                  </a:cxn>
                </a:cxnLst>
                <a:rect l="0" t="0" r="r" b="b"/>
                <a:pathLst>
                  <a:path w="24" h="16">
                    <a:moveTo>
                      <a:pt x="5" y="0"/>
                    </a:moveTo>
                    <a:lnTo>
                      <a:pt x="0" y="5"/>
                    </a:lnTo>
                    <a:lnTo>
                      <a:pt x="23" y="16"/>
                    </a:lnTo>
                    <a:lnTo>
                      <a:pt x="24" y="10"/>
                    </a:lnTo>
                    <a:lnTo>
                      <a:pt x="5"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06" name="Freeform 581">
                <a:extLst>
                  <a:ext uri="{FF2B5EF4-FFF2-40B4-BE49-F238E27FC236}">
                    <a16:creationId xmlns:a16="http://schemas.microsoft.com/office/drawing/2014/main" id="{30A22915-F7FE-4F35-A7A7-AF1866338B59}"/>
                  </a:ext>
                </a:extLst>
              </p:cNvPr>
              <p:cNvSpPr>
                <a:spLocks/>
              </p:cNvSpPr>
              <p:nvPr/>
            </p:nvSpPr>
            <p:spPr bwMode="auto">
              <a:xfrm>
                <a:off x="3240" y="2158"/>
                <a:ext cx="25" cy="8"/>
              </a:xfrm>
              <a:custGeom>
                <a:avLst/>
                <a:gdLst/>
                <a:ahLst/>
                <a:cxnLst>
                  <a:cxn ang="0">
                    <a:pos x="1" y="2"/>
                  </a:cxn>
                  <a:cxn ang="0">
                    <a:pos x="0" y="8"/>
                  </a:cxn>
                  <a:cxn ang="0">
                    <a:pos x="25" y="0"/>
                  </a:cxn>
                  <a:cxn ang="0">
                    <a:pos x="1" y="2"/>
                  </a:cxn>
                </a:cxnLst>
                <a:rect l="0" t="0" r="r" b="b"/>
                <a:pathLst>
                  <a:path w="25" h="8">
                    <a:moveTo>
                      <a:pt x="1" y="2"/>
                    </a:moveTo>
                    <a:lnTo>
                      <a:pt x="0" y="8"/>
                    </a:lnTo>
                    <a:lnTo>
                      <a:pt x="25" y="0"/>
                    </a:lnTo>
                    <a:lnTo>
                      <a:pt x="1" y="2"/>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07" name="Freeform 582">
                <a:extLst>
                  <a:ext uri="{FF2B5EF4-FFF2-40B4-BE49-F238E27FC236}">
                    <a16:creationId xmlns:a16="http://schemas.microsoft.com/office/drawing/2014/main" id="{034527E9-57DC-48E1-A158-25500DEFA68D}"/>
                  </a:ext>
                </a:extLst>
              </p:cNvPr>
              <p:cNvSpPr>
                <a:spLocks/>
              </p:cNvSpPr>
              <p:nvPr/>
            </p:nvSpPr>
            <p:spPr bwMode="auto">
              <a:xfrm>
                <a:off x="3240" y="2158"/>
                <a:ext cx="25" cy="8"/>
              </a:xfrm>
              <a:custGeom>
                <a:avLst/>
                <a:gdLst/>
                <a:ahLst/>
                <a:cxnLst>
                  <a:cxn ang="0">
                    <a:pos x="0" y="8"/>
                  </a:cxn>
                  <a:cxn ang="0">
                    <a:pos x="25" y="0"/>
                  </a:cxn>
                  <a:cxn ang="0">
                    <a:pos x="23" y="6"/>
                  </a:cxn>
                  <a:cxn ang="0">
                    <a:pos x="0" y="8"/>
                  </a:cxn>
                </a:cxnLst>
                <a:rect l="0" t="0" r="r" b="b"/>
                <a:pathLst>
                  <a:path w="25" h="8">
                    <a:moveTo>
                      <a:pt x="0" y="8"/>
                    </a:moveTo>
                    <a:lnTo>
                      <a:pt x="25" y="0"/>
                    </a:lnTo>
                    <a:lnTo>
                      <a:pt x="23" y="6"/>
                    </a:lnTo>
                    <a:lnTo>
                      <a:pt x="0" y="8"/>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08" name="Freeform 583">
                <a:extLst>
                  <a:ext uri="{FF2B5EF4-FFF2-40B4-BE49-F238E27FC236}">
                    <a16:creationId xmlns:a16="http://schemas.microsoft.com/office/drawing/2014/main" id="{C8538503-9023-4BD7-8887-9DA994C43E80}"/>
                  </a:ext>
                </a:extLst>
              </p:cNvPr>
              <p:cNvSpPr>
                <a:spLocks/>
              </p:cNvSpPr>
              <p:nvPr/>
            </p:nvSpPr>
            <p:spPr bwMode="auto">
              <a:xfrm>
                <a:off x="3240" y="2158"/>
                <a:ext cx="25" cy="8"/>
              </a:xfrm>
              <a:custGeom>
                <a:avLst/>
                <a:gdLst/>
                <a:ahLst/>
                <a:cxnLst>
                  <a:cxn ang="0">
                    <a:pos x="1" y="2"/>
                  </a:cxn>
                  <a:cxn ang="0">
                    <a:pos x="0" y="8"/>
                  </a:cxn>
                  <a:cxn ang="0">
                    <a:pos x="23" y="6"/>
                  </a:cxn>
                  <a:cxn ang="0">
                    <a:pos x="25" y="0"/>
                  </a:cxn>
                  <a:cxn ang="0">
                    <a:pos x="1" y="2"/>
                  </a:cxn>
                </a:cxnLst>
                <a:rect l="0" t="0" r="r" b="b"/>
                <a:pathLst>
                  <a:path w="25" h="8">
                    <a:moveTo>
                      <a:pt x="1" y="2"/>
                    </a:moveTo>
                    <a:lnTo>
                      <a:pt x="0" y="8"/>
                    </a:lnTo>
                    <a:lnTo>
                      <a:pt x="23" y="6"/>
                    </a:lnTo>
                    <a:lnTo>
                      <a:pt x="25" y="0"/>
                    </a:lnTo>
                    <a:lnTo>
                      <a:pt x="1" y="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09" name="Freeform 584">
                <a:extLst>
                  <a:ext uri="{FF2B5EF4-FFF2-40B4-BE49-F238E27FC236}">
                    <a16:creationId xmlns:a16="http://schemas.microsoft.com/office/drawing/2014/main" id="{7A71BB31-D07B-4390-90CF-A146632D9F4C}"/>
                  </a:ext>
                </a:extLst>
              </p:cNvPr>
              <p:cNvSpPr>
                <a:spLocks/>
              </p:cNvSpPr>
              <p:nvPr/>
            </p:nvSpPr>
            <p:spPr bwMode="auto">
              <a:xfrm>
                <a:off x="3263" y="2158"/>
                <a:ext cx="63" cy="36"/>
              </a:xfrm>
              <a:custGeom>
                <a:avLst/>
                <a:gdLst/>
                <a:ahLst/>
                <a:cxnLst>
                  <a:cxn ang="0">
                    <a:pos x="2" y="0"/>
                  </a:cxn>
                  <a:cxn ang="0">
                    <a:pos x="0" y="6"/>
                  </a:cxn>
                  <a:cxn ang="0">
                    <a:pos x="63" y="36"/>
                  </a:cxn>
                  <a:cxn ang="0">
                    <a:pos x="2" y="0"/>
                  </a:cxn>
                </a:cxnLst>
                <a:rect l="0" t="0" r="r" b="b"/>
                <a:pathLst>
                  <a:path w="63" h="36">
                    <a:moveTo>
                      <a:pt x="2" y="0"/>
                    </a:moveTo>
                    <a:lnTo>
                      <a:pt x="0" y="6"/>
                    </a:lnTo>
                    <a:lnTo>
                      <a:pt x="63" y="36"/>
                    </a:lnTo>
                    <a:lnTo>
                      <a:pt x="2"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10" name="Freeform 585">
                <a:extLst>
                  <a:ext uri="{FF2B5EF4-FFF2-40B4-BE49-F238E27FC236}">
                    <a16:creationId xmlns:a16="http://schemas.microsoft.com/office/drawing/2014/main" id="{99E6D5CA-221D-4F12-9736-083F5C929FAD}"/>
                  </a:ext>
                </a:extLst>
              </p:cNvPr>
              <p:cNvSpPr>
                <a:spLocks/>
              </p:cNvSpPr>
              <p:nvPr/>
            </p:nvSpPr>
            <p:spPr bwMode="auto">
              <a:xfrm>
                <a:off x="3263" y="2164"/>
                <a:ext cx="63" cy="35"/>
              </a:xfrm>
              <a:custGeom>
                <a:avLst/>
                <a:gdLst/>
                <a:ahLst/>
                <a:cxnLst>
                  <a:cxn ang="0">
                    <a:pos x="0" y="0"/>
                  </a:cxn>
                  <a:cxn ang="0">
                    <a:pos x="63" y="30"/>
                  </a:cxn>
                  <a:cxn ang="0">
                    <a:pos x="59" y="35"/>
                  </a:cxn>
                  <a:cxn ang="0">
                    <a:pos x="0" y="0"/>
                  </a:cxn>
                </a:cxnLst>
                <a:rect l="0" t="0" r="r" b="b"/>
                <a:pathLst>
                  <a:path w="63" h="35">
                    <a:moveTo>
                      <a:pt x="0" y="0"/>
                    </a:moveTo>
                    <a:lnTo>
                      <a:pt x="63" y="30"/>
                    </a:lnTo>
                    <a:lnTo>
                      <a:pt x="59" y="35"/>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11" name="Freeform 586">
                <a:extLst>
                  <a:ext uri="{FF2B5EF4-FFF2-40B4-BE49-F238E27FC236}">
                    <a16:creationId xmlns:a16="http://schemas.microsoft.com/office/drawing/2014/main" id="{1E27F701-F01A-4815-84FF-46CB4F9348E2}"/>
                  </a:ext>
                </a:extLst>
              </p:cNvPr>
              <p:cNvSpPr>
                <a:spLocks/>
              </p:cNvSpPr>
              <p:nvPr/>
            </p:nvSpPr>
            <p:spPr bwMode="auto">
              <a:xfrm>
                <a:off x="3263" y="2158"/>
                <a:ext cx="63" cy="41"/>
              </a:xfrm>
              <a:custGeom>
                <a:avLst/>
                <a:gdLst/>
                <a:ahLst/>
                <a:cxnLst>
                  <a:cxn ang="0">
                    <a:pos x="2" y="0"/>
                  </a:cxn>
                  <a:cxn ang="0">
                    <a:pos x="0" y="6"/>
                  </a:cxn>
                  <a:cxn ang="0">
                    <a:pos x="59" y="41"/>
                  </a:cxn>
                  <a:cxn ang="0">
                    <a:pos x="63" y="36"/>
                  </a:cxn>
                  <a:cxn ang="0">
                    <a:pos x="2" y="0"/>
                  </a:cxn>
                </a:cxnLst>
                <a:rect l="0" t="0" r="r" b="b"/>
                <a:pathLst>
                  <a:path w="63" h="41">
                    <a:moveTo>
                      <a:pt x="2" y="0"/>
                    </a:moveTo>
                    <a:lnTo>
                      <a:pt x="0" y="6"/>
                    </a:lnTo>
                    <a:lnTo>
                      <a:pt x="59" y="41"/>
                    </a:lnTo>
                    <a:lnTo>
                      <a:pt x="63" y="36"/>
                    </a:lnTo>
                    <a:lnTo>
                      <a:pt x="2"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12" name="Freeform 587">
                <a:extLst>
                  <a:ext uri="{FF2B5EF4-FFF2-40B4-BE49-F238E27FC236}">
                    <a16:creationId xmlns:a16="http://schemas.microsoft.com/office/drawing/2014/main" id="{1E109C2D-284A-40BE-AF60-7545BD6F9D81}"/>
                  </a:ext>
                </a:extLst>
              </p:cNvPr>
              <p:cNvSpPr>
                <a:spLocks/>
              </p:cNvSpPr>
              <p:nvPr/>
            </p:nvSpPr>
            <p:spPr bwMode="auto">
              <a:xfrm>
                <a:off x="3322" y="2194"/>
                <a:ext cx="23" cy="21"/>
              </a:xfrm>
              <a:custGeom>
                <a:avLst/>
                <a:gdLst/>
                <a:ahLst/>
                <a:cxnLst>
                  <a:cxn ang="0">
                    <a:pos x="4" y="0"/>
                  </a:cxn>
                  <a:cxn ang="0">
                    <a:pos x="0" y="5"/>
                  </a:cxn>
                  <a:cxn ang="0">
                    <a:pos x="23" y="21"/>
                  </a:cxn>
                  <a:cxn ang="0">
                    <a:pos x="4" y="0"/>
                  </a:cxn>
                </a:cxnLst>
                <a:rect l="0" t="0" r="r" b="b"/>
                <a:pathLst>
                  <a:path w="23" h="21">
                    <a:moveTo>
                      <a:pt x="4" y="0"/>
                    </a:moveTo>
                    <a:lnTo>
                      <a:pt x="0" y="5"/>
                    </a:lnTo>
                    <a:lnTo>
                      <a:pt x="23" y="21"/>
                    </a:lnTo>
                    <a:lnTo>
                      <a:pt x="4"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13" name="Freeform 588">
                <a:extLst>
                  <a:ext uri="{FF2B5EF4-FFF2-40B4-BE49-F238E27FC236}">
                    <a16:creationId xmlns:a16="http://schemas.microsoft.com/office/drawing/2014/main" id="{DB023914-3C24-4E8B-A633-635FDE426EE5}"/>
                  </a:ext>
                </a:extLst>
              </p:cNvPr>
              <p:cNvSpPr>
                <a:spLocks/>
              </p:cNvSpPr>
              <p:nvPr/>
            </p:nvSpPr>
            <p:spPr bwMode="auto">
              <a:xfrm>
                <a:off x="3322" y="2199"/>
                <a:ext cx="23" cy="19"/>
              </a:xfrm>
              <a:custGeom>
                <a:avLst/>
                <a:gdLst/>
                <a:ahLst/>
                <a:cxnLst>
                  <a:cxn ang="0">
                    <a:pos x="0" y="0"/>
                  </a:cxn>
                  <a:cxn ang="0">
                    <a:pos x="23" y="16"/>
                  </a:cxn>
                  <a:cxn ang="0">
                    <a:pos x="17" y="19"/>
                  </a:cxn>
                  <a:cxn ang="0">
                    <a:pos x="0" y="0"/>
                  </a:cxn>
                </a:cxnLst>
                <a:rect l="0" t="0" r="r" b="b"/>
                <a:pathLst>
                  <a:path w="23" h="19">
                    <a:moveTo>
                      <a:pt x="0" y="0"/>
                    </a:moveTo>
                    <a:lnTo>
                      <a:pt x="23" y="16"/>
                    </a:lnTo>
                    <a:lnTo>
                      <a:pt x="17" y="19"/>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14" name="Freeform 589">
                <a:extLst>
                  <a:ext uri="{FF2B5EF4-FFF2-40B4-BE49-F238E27FC236}">
                    <a16:creationId xmlns:a16="http://schemas.microsoft.com/office/drawing/2014/main" id="{76D6754B-FB48-4704-AA2F-08D50C547260}"/>
                  </a:ext>
                </a:extLst>
              </p:cNvPr>
              <p:cNvSpPr>
                <a:spLocks/>
              </p:cNvSpPr>
              <p:nvPr/>
            </p:nvSpPr>
            <p:spPr bwMode="auto">
              <a:xfrm>
                <a:off x="3322" y="2194"/>
                <a:ext cx="23" cy="24"/>
              </a:xfrm>
              <a:custGeom>
                <a:avLst/>
                <a:gdLst/>
                <a:ahLst/>
                <a:cxnLst>
                  <a:cxn ang="0">
                    <a:pos x="4" y="0"/>
                  </a:cxn>
                  <a:cxn ang="0">
                    <a:pos x="0" y="5"/>
                  </a:cxn>
                  <a:cxn ang="0">
                    <a:pos x="17" y="24"/>
                  </a:cxn>
                  <a:cxn ang="0">
                    <a:pos x="23" y="21"/>
                  </a:cxn>
                  <a:cxn ang="0">
                    <a:pos x="4" y="0"/>
                  </a:cxn>
                </a:cxnLst>
                <a:rect l="0" t="0" r="r" b="b"/>
                <a:pathLst>
                  <a:path w="23" h="24">
                    <a:moveTo>
                      <a:pt x="4" y="0"/>
                    </a:moveTo>
                    <a:lnTo>
                      <a:pt x="0" y="5"/>
                    </a:lnTo>
                    <a:lnTo>
                      <a:pt x="17" y="24"/>
                    </a:lnTo>
                    <a:lnTo>
                      <a:pt x="23" y="21"/>
                    </a:lnTo>
                    <a:lnTo>
                      <a:pt x="4"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15" name="Freeform 590">
                <a:extLst>
                  <a:ext uri="{FF2B5EF4-FFF2-40B4-BE49-F238E27FC236}">
                    <a16:creationId xmlns:a16="http://schemas.microsoft.com/office/drawing/2014/main" id="{1D4EC921-6878-4A6E-9606-B1E09A46BAC7}"/>
                  </a:ext>
                </a:extLst>
              </p:cNvPr>
              <p:cNvSpPr>
                <a:spLocks/>
              </p:cNvSpPr>
              <p:nvPr/>
            </p:nvSpPr>
            <p:spPr bwMode="auto">
              <a:xfrm>
                <a:off x="3339" y="2215"/>
                <a:ext cx="30" cy="47"/>
              </a:xfrm>
              <a:custGeom>
                <a:avLst/>
                <a:gdLst/>
                <a:ahLst/>
                <a:cxnLst>
                  <a:cxn ang="0">
                    <a:pos x="6" y="0"/>
                  </a:cxn>
                  <a:cxn ang="0">
                    <a:pos x="0" y="3"/>
                  </a:cxn>
                  <a:cxn ang="0">
                    <a:pos x="30" y="47"/>
                  </a:cxn>
                  <a:cxn ang="0">
                    <a:pos x="6" y="0"/>
                  </a:cxn>
                </a:cxnLst>
                <a:rect l="0" t="0" r="r" b="b"/>
                <a:pathLst>
                  <a:path w="30" h="47">
                    <a:moveTo>
                      <a:pt x="6" y="0"/>
                    </a:moveTo>
                    <a:lnTo>
                      <a:pt x="0" y="3"/>
                    </a:lnTo>
                    <a:lnTo>
                      <a:pt x="30" y="47"/>
                    </a:lnTo>
                    <a:lnTo>
                      <a:pt x="6"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16" name="Freeform 591">
                <a:extLst>
                  <a:ext uri="{FF2B5EF4-FFF2-40B4-BE49-F238E27FC236}">
                    <a16:creationId xmlns:a16="http://schemas.microsoft.com/office/drawing/2014/main" id="{98D0EF2A-604C-409C-9079-0CCAC9566D55}"/>
                  </a:ext>
                </a:extLst>
              </p:cNvPr>
              <p:cNvSpPr>
                <a:spLocks/>
              </p:cNvSpPr>
              <p:nvPr/>
            </p:nvSpPr>
            <p:spPr bwMode="auto">
              <a:xfrm>
                <a:off x="3339" y="2218"/>
                <a:ext cx="30" cy="47"/>
              </a:xfrm>
              <a:custGeom>
                <a:avLst/>
                <a:gdLst/>
                <a:ahLst/>
                <a:cxnLst>
                  <a:cxn ang="0">
                    <a:pos x="0" y="0"/>
                  </a:cxn>
                  <a:cxn ang="0">
                    <a:pos x="30" y="44"/>
                  </a:cxn>
                  <a:cxn ang="0">
                    <a:pos x="24" y="47"/>
                  </a:cxn>
                  <a:cxn ang="0">
                    <a:pos x="0" y="0"/>
                  </a:cxn>
                </a:cxnLst>
                <a:rect l="0" t="0" r="r" b="b"/>
                <a:pathLst>
                  <a:path w="30" h="47">
                    <a:moveTo>
                      <a:pt x="0" y="0"/>
                    </a:moveTo>
                    <a:lnTo>
                      <a:pt x="30" y="44"/>
                    </a:lnTo>
                    <a:lnTo>
                      <a:pt x="24" y="47"/>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17" name="Freeform 592">
                <a:extLst>
                  <a:ext uri="{FF2B5EF4-FFF2-40B4-BE49-F238E27FC236}">
                    <a16:creationId xmlns:a16="http://schemas.microsoft.com/office/drawing/2014/main" id="{2DFB0487-202B-4082-8BF8-8C135F6C7539}"/>
                  </a:ext>
                </a:extLst>
              </p:cNvPr>
              <p:cNvSpPr>
                <a:spLocks/>
              </p:cNvSpPr>
              <p:nvPr/>
            </p:nvSpPr>
            <p:spPr bwMode="auto">
              <a:xfrm>
                <a:off x="3339" y="2215"/>
                <a:ext cx="30" cy="50"/>
              </a:xfrm>
              <a:custGeom>
                <a:avLst/>
                <a:gdLst/>
                <a:ahLst/>
                <a:cxnLst>
                  <a:cxn ang="0">
                    <a:pos x="6" y="0"/>
                  </a:cxn>
                  <a:cxn ang="0">
                    <a:pos x="0" y="3"/>
                  </a:cxn>
                  <a:cxn ang="0">
                    <a:pos x="24" y="50"/>
                  </a:cxn>
                  <a:cxn ang="0">
                    <a:pos x="30" y="47"/>
                  </a:cxn>
                  <a:cxn ang="0">
                    <a:pos x="6" y="0"/>
                  </a:cxn>
                </a:cxnLst>
                <a:rect l="0" t="0" r="r" b="b"/>
                <a:pathLst>
                  <a:path w="30" h="50">
                    <a:moveTo>
                      <a:pt x="6" y="0"/>
                    </a:moveTo>
                    <a:lnTo>
                      <a:pt x="0" y="3"/>
                    </a:lnTo>
                    <a:lnTo>
                      <a:pt x="24" y="50"/>
                    </a:lnTo>
                    <a:lnTo>
                      <a:pt x="30" y="47"/>
                    </a:lnTo>
                    <a:lnTo>
                      <a:pt x="6"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18" name="Freeform 593">
                <a:extLst>
                  <a:ext uri="{FF2B5EF4-FFF2-40B4-BE49-F238E27FC236}">
                    <a16:creationId xmlns:a16="http://schemas.microsoft.com/office/drawing/2014/main" id="{D67AC168-F167-4221-ADED-AFC95912FCEA}"/>
                  </a:ext>
                </a:extLst>
              </p:cNvPr>
              <p:cNvSpPr>
                <a:spLocks/>
              </p:cNvSpPr>
              <p:nvPr/>
            </p:nvSpPr>
            <p:spPr bwMode="auto">
              <a:xfrm>
                <a:off x="3363" y="2262"/>
                <a:ext cx="38" cy="42"/>
              </a:xfrm>
              <a:custGeom>
                <a:avLst/>
                <a:gdLst/>
                <a:ahLst/>
                <a:cxnLst>
                  <a:cxn ang="0">
                    <a:pos x="6" y="0"/>
                  </a:cxn>
                  <a:cxn ang="0">
                    <a:pos x="0" y="3"/>
                  </a:cxn>
                  <a:cxn ang="0">
                    <a:pos x="38" y="42"/>
                  </a:cxn>
                  <a:cxn ang="0">
                    <a:pos x="6" y="0"/>
                  </a:cxn>
                </a:cxnLst>
                <a:rect l="0" t="0" r="r" b="b"/>
                <a:pathLst>
                  <a:path w="38" h="42">
                    <a:moveTo>
                      <a:pt x="6" y="0"/>
                    </a:moveTo>
                    <a:lnTo>
                      <a:pt x="0" y="3"/>
                    </a:lnTo>
                    <a:lnTo>
                      <a:pt x="38" y="42"/>
                    </a:lnTo>
                    <a:lnTo>
                      <a:pt x="6"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19" name="Freeform 594">
                <a:extLst>
                  <a:ext uri="{FF2B5EF4-FFF2-40B4-BE49-F238E27FC236}">
                    <a16:creationId xmlns:a16="http://schemas.microsoft.com/office/drawing/2014/main" id="{A1CE0638-D8A5-4625-A7C5-F2E05FB72ED3}"/>
                  </a:ext>
                </a:extLst>
              </p:cNvPr>
              <p:cNvSpPr>
                <a:spLocks/>
              </p:cNvSpPr>
              <p:nvPr/>
            </p:nvSpPr>
            <p:spPr bwMode="auto">
              <a:xfrm>
                <a:off x="3363" y="2265"/>
                <a:ext cx="38" cy="44"/>
              </a:xfrm>
              <a:custGeom>
                <a:avLst/>
                <a:gdLst/>
                <a:ahLst/>
                <a:cxnLst>
                  <a:cxn ang="0">
                    <a:pos x="0" y="0"/>
                  </a:cxn>
                  <a:cxn ang="0">
                    <a:pos x="38" y="39"/>
                  </a:cxn>
                  <a:cxn ang="0">
                    <a:pos x="33" y="44"/>
                  </a:cxn>
                  <a:cxn ang="0">
                    <a:pos x="0" y="0"/>
                  </a:cxn>
                </a:cxnLst>
                <a:rect l="0" t="0" r="r" b="b"/>
                <a:pathLst>
                  <a:path w="38" h="44">
                    <a:moveTo>
                      <a:pt x="0" y="0"/>
                    </a:moveTo>
                    <a:lnTo>
                      <a:pt x="38" y="39"/>
                    </a:lnTo>
                    <a:lnTo>
                      <a:pt x="33" y="44"/>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20" name="Freeform 595">
                <a:extLst>
                  <a:ext uri="{FF2B5EF4-FFF2-40B4-BE49-F238E27FC236}">
                    <a16:creationId xmlns:a16="http://schemas.microsoft.com/office/drawing/2014/main" id="{750538F8-C9E3-42B0-9BC1-AF109E2ABB18}"/>
                  </a:ext>
                </a:extLst>
              </p:cNvPr>
              <p:cNvSpPr>
                <a:spLocks/>
              </p:cNvSpPr>
              <p:nvPr/>
            </p:nvSpPr>
            <p:spPr bwMode="auto">
              <a:xfrm>
                <a:off x="3363" y="2262"/>
                <a:ext cx="38" cy="47"/>
              </a:xfrm>
              <a:custGeom>
                <a:avLst/>
                <a:gdLst/>
                <a:ahLst/>
                <a:cxnLst>
                  <a:cxn ang="0">
                    <a:pos x="6" y="0"/>
                  </a:cxn>
                  <a:cxn ang="0">
                    <a:pos x="0" y="3"/>
                  </a:cxn>
                  <a:cxn ang="0">
                    <a:pos x="33" y="47"/>
                  </a:cxn>
                  <a:cxn ang="0">
                    <a:pos x="38" y="42"/>
                  </a:cxn>
                  <a:cxn ang="0">
                    <a:pos x="6" y="0"/>
                  </a:cxn>
                </a:cxnLst>
                <a:rect l="0" t="0" r="r" b="b"/>
                <a:pathLst>
                  <a:path w="38" h="47">
                    <a:moveTo>
                      <a:pt x="6" y="0"/>
                    </a:moveTo>
                    <a:lnTo>
                      <a:pt x="0" y="3"/>
                    </a:lnTo>
                    <a:lnTo>
                      <a:pt x="33" y="47"/>
                    </a:lnTo>
                    <a:lnTo>
                      <a:pt x="38" y="42"/>
                    </a:lnTo>
                    <a:lnTo>
                      <a:pt x="6"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21" name="Freeform 596">
                <a:extLst>
                  <a:ext uri="{FF2B5EF4-FFF2-40B4-BE49-F238E27FC236}">
                    <a16:creationId xmlns:a16="http://schemas.microsoft.com/office/drawing/2014/main" id="{0150DB75-755E-4ABC-B52C-504B4997A82F}"/>
                  </a:ext>
                </a:extLst>
              </p:cNvPr>
              <p:cNvSpPr>
                <a:spLocks/>
              </p:cNvSpPr>
              <p:nvPr/>
            </p:nvSpPr>
            <p:spPr bwMode="auto">
              <a:xfrm>
                <a:off x="3396" y="2304"/>
                <a:ext cx="12" cy="5"/>
              </a:xfrm>
              <a:custGeom>
                <a:avLst/>
                <a:gdLst/>
                <a:ahLst/>
                <a:cxnLst>
                  <a:cxn ang="0">
                    <a:pos x="5" y="0"/>
                  </a:cxn>
                  <a:cxn ang="0">
                    <a:pos x="0" y="5"/>
                  </a:cxn>
                  <a:cxn ang="0">
                    <a:pos x="12" y="4"/>
                  </a:cxn>
                  <a:cxn ang="0">
                    <a:pos x="5" y="0"/>
                  </a:cxn>
                </a:cxnLst>
                <a:rect l="0" t="0" r="r" b="b"/>
                <a:pathLst>
                  <a:path w="12" h="5">
                    <a:moveTo>
                      <a:pt x="5" y="0"/>
                    </a:moveTo>
                    <a:lnTo>
                      <a:pt x="0" y="5"/>
                    </a:lnTo>
                    <a:lnTo>
                      <a:pt x="12" y="4"/>
                    </a:lnTo>
                    <a:lnTo>
                      <a:pt x="5"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22" name="Freeform 597">
                <a:extLst>
                  <a:ext uri="{FF2B5EF4-FFF2-40B4-BE49-F238E27FC236}">
                    <a16:creationId xmlns:a16="http://schemas.microsoft.com/office/drawing/2014/main" id="{820CBAB2-185B-44E3-8BC9-335A4B9C3B76}"/>
                  </a:ext>
                </a:extLst>
              </p:cNvPr>
              <p:cNvSpPr>
                <a:spLocks/>
              </p:cNvSpPr>
              <p:nvPr/>
            </p:nvSpPr>
            <p:spPr bwMode="auto">
              <a:xfrm>
                <a:off x="3396" y="2308"/>
                <a:ext cx="13" cy="7"/>
              </a:xfrm>
              <a:custGeom>
                <a:avLst/>
                <a:gdLst/>
                <a:ahLst/>
                <a:cxnLst>
                  <a:cxn ang="0">
                    <a:pos x="0" y="1"/>
                  </a:cxn>
                  <a:cxn ang="0">
                    <a:pos x="12" y="0"/>
                  </a:cxn>
                  <a:cxn ang="0">
                    <a:pos x="13" y="7"/>
                  </a:cxn>
                  <a:cxn ang="0">
                    <a:pos x="0" y="1"/>
                  </a:cxn>
                </a:cxnLst>
                <a:rect l="0" t="0" r="r" b="b"/>
                <a:pathLst>
                  <a:path w="13" h="7">
                    <a:moveTo>
                      <a:pt x="0" y="1"/>
                    </a:moveTo>
                    <a:lnTo>
                      <a:pt x="12" y="0"/>
                    </a:lnTo>
                    <a:lnTo>
                      <a:pt x="13" y="7"/>
                    </a:lnTo>
                    <a:lnTo>
                      <a:pt x="0" y="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23" name="Freeform 598">
                <a:extLst>
                  <a:ext uri="{FF2B5EF4-FFF2-40B4-BE49-F238E27FC236}">
                    <a16:creationId xmlns:a16="http://schemas.microsoft.com/office/drawing/2014/main" id="{16F715A0-4B6D-4022-94E4-D8DC927597C7}"/>
                  </a:ext>
                </a:extLst>
              </p:cNvPr>
              <p:cNvSpPr>
                <a:spLocks/>
              </p:cNvSpPr>
              <p:nvPr/>
            </p:nvSpPr>
            <p:spPr bwMode="auto">
              <a:xfrm>
                <a:off x="3396" y="2304"/>
                <a:ext cx="13" cy="11"/>
              </a:xfrm>
              <a:custGeom>
                <a:avLst/>
                <a:gdLst/>
                <a:ahLst/>
                <a:cxnLst>
                  <a:cxn ang="0">
                    <a:pos x="5" y="0"/>
                  </a:cxn>
                  <a:cxn ang="0">
                    <a:pos x="0" y="5"/>
                  </a:cxn>
                  <a:cxn ang="0">
                    <a:pos x="13" y="11"/>
                  </a:cxn>
                  <a:cxn ang="0">
                    <a:pos x="12" y="4"/>
                  </a:cxn>
                  <a:cxn ang="0">
                    <a:pos x="5" y="0"/>
                  </a:cxn>
                </a:cxnLst>
                <a:rect l="0" t="0" r="r" b="b"/>
                <a:pathLst>
                  <a:path w="13" h="11">
                    <a:moveTo>
                      <a:pt x="5" y="0"/>
                    </a:moveTo>
                    <a:lnTo>
                      <a:pt x="0" y="5"/>
                    </a:lnTo>
                    <a:lnTo>
                      <a:pt x="13" y="11"/>
                    </a:lnTo>
                    <a:lnTo>
                      <a:pt x="12" y="4"/>
                    </a:lnTo>
                    <a:lnTo>
                      <a:pt x="5"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24" name="Freeform 599">
                <a:extLst>
                  <a:ext uri="{FF2B5EF4-FFF2-40B4-BE49-F238E27FC236}">
                    <a16:creationId xmlns:a16="http://schemas.microsoft.com/office/drawing/2014/main" id="{A3B4C464-051B-4B78-9F2C-6864B37C8CD6}"/>
                  </a:ext>
                </a:extLst>
              </p:cNvPr>
              <p:cNvSpPr>
                <a:spLocks/>
              </p:cNvSpPr>
              <p:nvPr/>
            </p:nvSpPr>
            <p:spPr bwMode="auto">
              <a:xfrm>
                <a:off x="3408" y="2303"/>
                <a:ext cx="7" cy="12"/>
              </a:xfrm>
              <a:custGeom>
                <a:avLst/>
                <a:gdLst/>
                <a:ahLst/>
                <a:cxnLst>
                  <a:cxn ang="0">
                    <a:pos x="0" y="5"/>
                  </a:cxn>
                  <a:cxn ang="0">
                    <a:pos x="1" y="12"/>
                  </a:cxn>
                  <a:cxn ang="0">
                    <a:pos x="7" y="0"/>
                  </a:cxn>
                  <a:cxn ang="0">
                    <a:pos x="0" y="5"/>
                  </a:cxn>
                </a:cxnLst>
                <a:rect l="0" t="0" r="r" b="b"/>
                <a:pathLst>
                  <a:path w="7" h="12">
                    <a:moveTo>
                      <a:pt x="0" y="5"/>
                    </a:moveTo>
                    <a:lnTo>
                      <a:pt x="1" y="12"/>
                    </a:lnTo>
                    <a:lnTo>
                      <a:pt x="7" y="0"/>
                    </a:lnTo>
                    <a:lnTo>
                      <a:pt x="0" y="5"/>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25" name="Freeform 600">
                <a:extLst>
                  <a:ext uri="{FF2B5EF4-FFF2-40B4-BE49-F238E27FC236}">
                    <a16:creationId xmlns:a16="http://schemas.microsoft.com/office/drawing/2014/main" id="{ECB196C3-9BC7-4FDE-A507-839209CA3FA4}"/>
                  </a:ext>
                </a:extLst>
              </p:cNvPr>
              <p:cNvSpPr>
                <a:spLocks/>
              </p:cNvSpPr>
              <p:nvPr/>
            </p:nvSpPr>
            <p:spPr bwMode="auto">
              <a:xfrm>
                <a:off x="3409" y="2303"/>
                <a:ext cx="8" cy="12"/>
              </a:xfrm>
              <a:custGeom>
                <a:avLst/>
                <a:gdLst/>
                <a:ahLst/>
                <a:cxnLst>
                  <a:cxn ang="0">
                    <a:pos x="0" y="12"/>
                  </a:cxn>
                  <a:cxn ang="0">
                    <a:pos x="6" y="0"/>
                  </a:cxn>
                  <a:cxn ang="0">
                    <a:pos x="8" y="6"/>
                  </a:cxn>
                  <a:cxn ang="0">
                    <a:pos x="0" y="12"/>
                  </a:cxn>
                </a:cxnLst>
                <a:rect l="0" t="0" r="r" b="b"/>
                <a:pathLst>
                  <a:path w="8" h="12">
                    <a:moveTo>
                      <a:pt x="0" y="12"/>
                    </a:moveTo>
                    <a:lnTo>
                      <a:pt x="6" y="0"/>
                    </a:lnTo>
                    <a:lnTo>
                      <a:pt x="8" y="6"/>
                    </a:lnTo>
                    <a:lnTo>
                      <a:pt x="0" y="12"/>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26" name="Freeform 601">
                <a:extLst>
                  <a:ext uri="{FF2B5EF4-FFF2-40B4-BE49-F238E27FC236}">
                    <a16:creationId xmlns:a16="http://schemas.microsoft.com/office/drawing/2014/main" id="{F6C5ACA0-C09D-49B9-A158-F077FE8E3F25}"/>
                  </a:ext>
                </a:extLst>
              </p:cNvPr>
              <p:cNvSpPr>
                <a:spLocks/>
              </p:cNvSpPr>
              <p:nvPr/>
            </p:nvSpPr>
            <p:spPr bwMode="auto">
              <a:xfrm>
                <a:off x="3408" y="2303"/>
                <a:ext cx="9" cy="12"/>
              </a:xfrm>
              <a:custGeom>
                <a:avLst/>
                <a:gdLst/>
                <a:ahLst/>
                <a:cxnLst>
                  <a:cxn ang="0">
                    <a:pos x="0" y="5"/>
                  </a:cxn>
                  <a:cxn ang="0">
                    <a:pos x="1" y="12"/>
                  </a:cxn>
                  <a:cxn ang="0">
                    <a:pos x="9" y="6"/>
                  </a:cxn>
                  <a:cxn ang="0">
                    <a:pos x="7" y="0"/>
                  </a:cxn>
                  <a:cxn ang="0">
                    <a:pos x="0" y="5"/>
                  </a:cxn>
                </a:cxnLst>
                <a:rect l="0" t="0" r="r" b="b"/>
                <a:pathLst>
                  <a:path w="9" h="12">
                    <a:moveTo>
                      <a:pt x="0" y="5"/>
                    </a:moveTo>
                    <a:lnTo>
                      <a:pt x="1" y="12"/>
                    </a:lnTo>
                    <a:lnTo>
                      <a:pt x="9" y="6"/>
                    </a:lnTo>
                    <a:lnTo>
                      <a:pt x="7" y="0"/>
                    </a:lnTo>
                    <a:lnTo>
                      <a:pt x="0" y="5"/>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27" name="Freeform 602">
                <a:extLst>
                  <a:ext uri="{FF2B5EF4-FFF2-40B4-BE49-F238E27FC236}">
                    <a16:creationId xmlns:a16="http://schemas.microsoft.com/office/drawing/2014/main" id="{3D665E2E-0DE8-4841-A51A-4F1F55A50DD3}"/>
                  </a:ext>
                </a:extLst>
              </p:cNvPr>
              <p:cNvSpPr>
                <a:spLocks/>
              </p:cNvSpPr>
              <p:nvPr/>
            </p:nvSpPr>
            <p:spPr bwMode="auto">
              <a:xfrm>
                <a:off x="3415" y="2303"/>
                <a:ext cx="41" cy="6"/>
              </a:xfrm>
              <a:custGeom>
                <a:avLst/>
                <a:gdLst/>
                <a:ahLst/>
                <a:cxnLst>
                  <a:cxn ang="0">
                    <a:pos x="0" y="0"/>
                  </a:cxn>
                  <a:cxn ang="0">
                    <a:pos x="2" y="6"/>
                  </a:cxn>
                  <a:cxn ang="0">
                    <a:pos x="41" y="0"/>
                  </a:cxn>
                  <a:cxn ang="0">
                    <a:pos x="0" y="0"/>
                  </a:cxn>
                </a:cxnLst>
                <a:rect l="0" t="0" r="r" b="b"/>
                <a:pathLst>
                  <a:path w="41" h="6">
                    <a:moveTo>
                      <a:pt x="0" y="0"/>
                    </a:moveTo>
                    <a:lnTo>
                      <a:pt x="2" y="6"/>
                    </a:lnTo>
                    <a:lnTo>
                      <a:pt x="41" y="0"/>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28" name="Freeform 603">
                <a:extLst>
                  <a:ext uri="{FF2B5EF4-FFF2-40B4-BE49-F238E27FC236}">
                    <a16:creationId xmlns:a16="http://schemas.microsoft.com/office/drawing/2014/main" id="{E07960D3-D5DC-4593-B226-8F7DF77109BA}"/>
                  </a:ext>
                </a:extLst>
              </p:cNvPr>
              <p:cNvSpPr>
                <a:spLocks/>
              </p:cNvSpPr>
              <p:nvPr/>
            </p:nvSpPr>
            <p:spPr bwMode="auto">
              <a:xfrm>
                <a:off x="3417" y="2303"/>
                <a:ext cx="40" cy="6"/>
              </a:xfrm>
              <a:custGeom>
                <a:avLst/>
                <a:gdLst/>
                <a:ahLst/>
                <a:cxnLst>
                  <a:cxn ang="0">
                    <a:pos x="0" y="6"/>
                  </a:cxn>
                  <a:cxn ang="0">
                    <a:pos x="39" y="0"/>
                  </a:cxn>
                  <a:cxn ang="0">
                    <a:pos x="40" y="6"/>
                  </a:cxn>
                  <a:cxn ang="0">
                    <a:pos x="0" y="6"/>
                  </a:cxn>
                </a:cxnLst>
                <a:rect l="0" t="0" r="r" b="b"/>
                <a:pathLst>
                  <a:path w="40" h="6">
                    <a:moveTo>
                      <a:pt x="0" y="6"/>
                    </a:moveTo>
                    <a:lnTo>
                      <a:pt x="39" y="0"/>
                    </a:lnTo>
                    <a:lnTo>
                      <a:pt x="40" y="6"/>
                    </a:lnTo>
                    <a:lnTo>
                      <a:pt x="0"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29" name="Freeform 604">
                <a:extLst>
                  <a:ext uri="{FF2B5EF4-FFF2-40B4-BE49-F238E27FC236}">
                    <a16:creationId xmlns:a16="http://schemas.microsoft.com/office/drawing/2014/main" id="{5B109013-2764-4A08-8D29-B501FFA4F7BB}"/>
                  </a:ext>
                </a:extLst>
              </p:cNvPr>
              <p:cNvSpPr>
                <a:spLocks/>
              </p:cNvSpPr>
              <p:nvPr/>
            </p:nvSpPr>
            <p:spPr bwMode="auto">
              <a:xfrm>
                <a:off x="3415" y="2303"/>
                <a:ext cx="42" cy="6"/>
              </a:xfrm>
              <a:custGeom>
                <a:avLst/>
                <a:gdLst/>
                <a:ahLst/>
                <a:cxnLst>
                  <a:cxn ang="0">
                    <a:pos x="0" y="0"/>
                  </a:cxn>
                  <a:cxn ang="0">
                    <a:pos x="2" y="6"/>
                  </a:cxn>
                  <a:cxn ang="0">
                    <a:pos x="42" y="6"/>
                  </a:cxn>
                  <a:cxn ang="0">
                    <a:pos x="41" y="0"/>
                  </a:cxn>
                  <a:cxn ang="0">
                    <a:pos x="0" y="0"/>
                  </a:cxn>
                </a:cxnLst>
                <a:rect l="0" t="0" r="r" b="b"/>
                <a:pathLst>
                  <a:path w="42" h="6">
                    <a:moveTo>
                      <a:pt x="0" y="0"/>
                    </a:moveTo>
                    <a:lnTo>
                      <a:pt x="2" y="6"/>
                    </a:lnTo>
                    <a:lnTo>
                      <a:pt x="42" y="6"/>
                    </a:lnTo>
                    <a:lnTo>
                      <a:pt x="41" y="0"/>
                    </a:lnTo>
                    <a:lnTo>
                      <a:pt x="0"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30" name="Freeform 605">
                <a:extLst>
                  <a:ext uri="{FF2B5EF4-FFF2-40B4-BE49-F238E27FC236}">
                    <a16:creationId xmlns:a16="http://schemas.microsoft.com/office/drawing/2014/main" id="{99743137-6BAC-420F-BD7C-4F0F56F35E2E}"/>
                  </a:ext>
                </a:extLst>
              </p:cNvPr>
              <p:cNvSpPr>
                <a:spLocks/>
              </p:cNvSpPr>
              <p:nvPr/>
            </p:nvSpPr>
            <p:spPr bwMode="auto">
              <a:xfrm>
                <a:off x="3456" y="2299"/>
                <a:ext cx="16" cy="10"/>
              </a:xfrm>
              <a:custGeom>
                <a:avLst/>
                <a:gdLst/>
                <a:ahLst/>
                <a:cxnLst>
                  <a:cxn ang="0">
                    <a:pos x="0" y="4"/>
                  </a:cxn>
                  <a:cxn ang="0">
                    <a:pos x="1" y="10"/>
                  </a:cxn>
                  <a:cxn ang="0">
                    <a:pos x="16" y="0"/>
                  </a:cxn>
                  <a:cxn ang="0">
                    <a:pos x="0" y="4"/>
                  </a:cxn>
                </a:cxnLst>
                <a:rect l="0" t="0" r="r" b="b"/>
                <a:pathLst>
                  <a:path w="16" h="10">
                    <a:moveTo>
                      <a:pt x="0" y="4"/>
                    </a:moveTo>
                    <a:lnTo>
                      <a:pt x="1" y="10"/>
                    </a:lnTo>
                    <a:lnTo>
                      <a:pt x="16" y="0"/>
                    </a:lnTo>
                    <a:lnTo>
                      <a:pt x="0" y="4"/>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5131" name="Freeform 606">
                <a:extLst>
                  <a:ext uri="{FF2B5EF4-FFF2-40B4-BE49-F238E27FC236}">
                    <a16:creationId xmlns:a16="http://schemas.microsoft.com/office/drawing/2014/main" id="{151ADD48-08AA-4114-A1A2-1661D79F6F7E}"/>
                  </a:ext>
                </a:extLst>
              </p:cNvPr>
              <p:cNvSpPr>
                <a:spLocks/>
              </p:cNvSpPr>
              <p:nvPr/>
            </p:nvSpPr>
            <p:spPr bwMode="auto">
              <a:xfrm>
                <a:off x="3457" y="2299"/>
                <a:ext cx="21" cy="10"/>
              </a:xfrm>
              <a:custGeom>
                <a:avLst/>
                <a:gdLst/>
                <a:ahLst/>
                <a:cxnLst>
                  <a:cxn ang="0">
                    <a:pos x="0" y="10"/>
                  </a:cxn>
                  <a:cxn ang="0">
                    <a:pos x="15" y="0"/>
                  </a:cxn>
                  <a:cxn ang="0">
                    <a:pos x="21" y="5"/>
                  </a:cxn>
                  <a:cxn ang="0">
                    <a:pos x="0" y="10"/>
                  </a:cxn>
                </a:cxnLst>
                <a:rect l="0" t="0" r="r" b="b"/>
                <a:pathLst>
                  <a:path w="21" h="10">
                    <a:moveTo>
                      <a:pt x="0" y="10"/>
                    </a:moveTo>
                    <a:lnTo>
                      <a:pt x="15" y="0"/>
                    </a:lnTo>
                    <a:lnTo>
                      <a:pt x="21" y="5"/>
                    </a:lnTo>
                    <a:lnTo>
                      <a:pt x="0"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grpSp>
        <p:grpSp>
          <p:nvGrpSpPr>
            <p:cNvPr id="3290" name="Group 808">
              <a:extLst>
                <a:ext uri="{FF2B5EF4-FFF2-40B4-BE49-F238E27FC236}">
                  <a16:creationId xmlns:a16="http://schemas.microsoft.com/office/drawing/2014/main" id="{FBD33369-087A-4178-A966-9F03241AFCFB}"/>
                </a:ext>
              </a:extLst>
            </p:cNvPr>
            <p:cNvGrpSpPr>
              <a:grpSpLocks/>
            </p:cNvGrpSpPr>
            <p:nvPr/>
          </p:nvGrpSpPr>
          <p:grpSpPr bwMode="auto">
            <a:xfrm>
              <a:off x="2108" y="2011"/>
              <a:ext cx="2548" cy="2046"/>
              <a:chOff x="2108" y="2011"/>
              <a:chExt cx="2548" cy="2046"/>
            </a:xfrm>
          </p:grpSpPr>
          <p:sp>
            <p:nvSpPr>
              <p:cNvPr id="4732" name="Freeform 608">
                <a:extLst>
                  <a:ext uri="{FF2B5EF4-FFF2-40B4-BE49-F238E27FC236}">
                    <a16:creationId xmlns:a16="http://schemas.microsoft.com/office/drawing/2014/main" id="{168301A7-0839-4C53-B3F3-B843E536AB7C}"/>
                  </a:ext>
                </a:extLst>
              </p:cNvPr>
              <p:cNvSpPr>
                <a:spLocks/>
              </p:cNvSpPr>
              <p:nvPr/>
            </p:nvSpPr>
            <p:spPr bwMode="auto">
              <a:xfrm>
                <a:off x="3456" y="2299"/>
                <a:ext cx="22" cy="10"/>
              </a:xfrm>
              <a:custGeom>
                <a:avLst/>
                <a:gdLst/>
                <a:ahLst/>
                <a:cxnLst>
                  <a:cxn ang="0">
                    <a:pos x="0" y="4"/>
                  </a:cxn>
                  <a:cxn ang="0">
                    <a:pos x="1" y="10"/>
                  </a:cxn>
                  <a:cxn ang="0">
                    <a:pos x="22" y="5"/>
                  </a:cxn>
                  <a:cxn ang="0">
                    <a:pos x="16" y="0"/>
                  </a:cxn>
                  <a:cxn ang="0">
                    <a:pos x="0" y="4"/>
                  </a:cxn>
                </a:cxnLst>
                <a:rect l="0" t="0" r="r" b="b"/>
                <a:pathLst>
                  <a:path w="22" h="10">
                    <a:moveTo>
                      <a:pt x="0" y="4"/>
                    </a:moveTo>
                    <a:lnTo>
                      <a:pt x="1" y="10"/>
                    </a:lnTo>
                    <a:lnTo>
                      <a:pt x="22" y="5"/>
                    </a:lnTo>
                    <a:lnTo>
                      <a:pt x="16" y="0"/>
                    </a:lnTo>
                    <a:lnTo>
                      <a:pt x="0" y="4"/>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33" name="Freeform 609">
                <a:extLst>
                  <a:ext uri="{FF2B5EF4-FFF2-40B4-BE49-F238E27FC236}">
                    <a16:creationId xmlns:a16="http://schemas.microsoft.com/office/drawing/2014/main" id="{3B52FE68-881C-49AD-BBF7-D4D3BB6D662F}"/>
                  </a:ext>
                </a:extLst>
              </p:cNvPr>
              <p:cNvSpPr>
                <a:spLocks/>
              </p:cNvSpPr>
              <p:nvPr/>
            </p:nvSpPr>
            <p:spPr bwMode="auto">
              <a:xfrm>
                <a:off x="3472" y="2279"/>
                <a:ext cx="6" cy="25"/>
              </a:xfrm>
              <a:custGeom>
                <a:avLst/>
                <a:gdLst/>
                <a:ahLst/>
                <a:cxnLst>
                  <a:cxn ang="0">
                    <a:pos x="0" y="20"/>
                  </a:cxn>
                  <a:cxn ang="0">
                    <a:pos x="6" y="25"/>
                  </a:cxn>
                  <a:cxn ang="0">
                    <a:pos x="2" y="0"/>
                  </a:cxn>
                  <a:cxn ang="0">
                    <a:pos x="0" y="20"/>
                  </a:cxn>
                </a:cxnLst>
                <a:rect l="0" t="0" r="r" b="b"/>
                <a:pathLst>
                  <a:path w="6" h="25">
                    <a:moveTo>
                      <a:pt x="0" y="20"/>
                    </a:moveTo>
                    <a:lnTo>
                      <a:pt x="6" y="25"/>
                    </a:lnTo>
                    <a:lnTo>
                      <a:pt x="2" y="0"/>
                    </a:lnTo>
                    <a:lnTo>
                      <a:pt x="0" y="2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34" name="Freeform 610">
                <a:extLst>
                  <a:ext uri="{FF2B5EF4-FFF2-40B4-BE49-F238E27FC236}">
                    <a16:creationId xmlns:a16="http://schemas.microsoft.com/office/drawing/2014/main" id="{8175ED1E-C84F-40E0-AD58-EA65007B3F35}"/>
                  </a:ext>
                </a:extLst>
              </p:cNvPr>
              <p:cNvSpPr>
                <a:spLocks/>
              </p:cNvSpPr>
              <p:nvPr/>
            </p:nvSpPr>
            <p:spPr bwMode="auto">
              <a:xfrm>
                <a:off x="3474" y="2279"/>
                <a:ext cx="6" cy="25"/>
              </a:xfrm>
              <a:custGeom>
                <a:avLst/>
                <a:gdLst/>
                <a:ahLst/>
                <a:cxnLst>
                  <a:cxn ang="0">
                    <a:pos x="4" y="25"/>
                  </a:cxn>
                  <a:cxn ang="0">
                    <a:pos x="0" y="0"/>
                  </a:cxn>
                  <a:cxn ang="0">
                    <a:pos x="6" y="3"/>
                  </a:cxn>
                  <a:cxn ang="0">
                    <a:pos x="4" y="25"/>
                  </a:cxn>
                </a:cxnLst>
                <a:rect l="0" t="0" r="r" b="b"/>
                <a:pathLst>
                  <a:path w="6" h="25">
                    <a:moveTo>
                      <a:pt x="4" y="25"/>
                    </a:moveTo>
                    <a:lnTo>
                      <a:pt x="0" y="0"/>
                    </a:lnTo>
                    <a:lnTo>
                      <a:pt x="6" y="3"/>
                    </a:lnTo>
                    <a:lnTo>
                      <a:pt x="4" y="25"/>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35" name="Freeform 611">
                <a:extLst>
                  <a:ext uri="{FF2B5EF4-FFF2-40B4-BE49-F238E27FC236}">
                    <a16:creationId xmlns:a16="http://schemas.microsoft.com/office/drawing/2014/main" id="{95A5C5F4-F5B4-4452-988D-F72A31F7178C}"/>
                  </a:ext>
                </a:extLst>
              </p:cNvPr>
              <p:cNvSpPr>
                <a:spLocks/>
              </p:cNvSpPr>
              <p:nvPr/>
            </p:nvSpPr>
            <p:spPr bwMode="auto">
              <a:xfrm>
                <a:off x="3472" y="2279"/>
                <a:ext cx="8" cy="25"/>
              </a:xfrm>
              <a:custGeom>
                <a:avLst/>
                <a:gdLst/>
                <a:ahLst/>
                <a:cxnLst>
                  <a:cxn ang="0">
                    <a:pos x="0" y="20"/>
                  </a:cxn>
                  <a:cxn ang="0">
                    <a:pos x="6" y="25"/>
                  </a:cxn>
                  <a:cxn ang="0">
                    <a:pos x="8" y="3"/>
                  </a:cxn>
                  <a:cxn ang="0">
                    <a:pos x="2" y="0"/>
                  </a:cxn>
                  <a:cxn ang="0">
                    <a:pos x="0" y="20"/>
                  </a:cxn>
                </a:cxnLst>
                <a:rect l="0" t="0" r="r" b="b"/>
                <a:pathLst>
                  <a:path w="8" h="25">
                    <a:moveTo>
                      <a:pt x="0" y="20"/>
                    </a:moveTo>
                    <a:lnTo>
                      <a:pt x="6" y="25"/>
                    </a:lnTo>
                    <a:lnTo>
                      <a:pt x="8" y="3"/>
                    </a:lnTo>
                    <a:lnTo>
                      <a:pt x="2" y="0"/>
                    </a:lnTo>
                    <a:lnTo>
                      <a:pt x="0" y="2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36" name="Freeform 612">
                <a:extLst>
                  <a:ext uri="{FF2B5EF4-FFF2-40B4-BE49-F238E27FC236}">
                    <a16:creationId xmlns:a16="http://schemas.microsoft.com/office/drawing/2014/main" id="{AE4E80CC-85DE-4D1F-931F-524FEE288DF8}"/>
                  </a:ext>
                </a:extLst>
              </p:cNvPr>
              <p:cNvSpPr>
                <a:spLocks/>
              </p:cNvSpPr>
              <p:nvPr/>
            </p:nvSpPr>
            <p:spPr bwMode="auto">
              <a:xfrm>
                <a:off x="3474" y="2269"/>
                <a:ext cx="10" cy="13"/>
              </a:xfrm>
              <a:custGeom>
                <a:avLst/>
                <a:gdLst/>
                <a:ahLst/>
                <a:cxnLst>
                  <a:cxn ang="0">
                    <a:pos x="0" y="10"/>
                  </a:cxn>
                  <a:cxn ang="0">
                    <a:pos x="6" y="13"/>
                  </a:cxn>
                  <a:cxn ang="0">
                    <a:pos x="10" y="0"/>
                  </a:cxn>
                  <a:cxn ang="0">
                    <a:pos x="0" y="10"/>
                  </a:cxn>
                </a:cxnLst>
                <a:rect l="0" t="0" r="r" b="b"/>
                <a:pathLst>
                  <a:path w="10" h="13">
                    <a:moveTo>
                      <a:pt x="0" y="10"/>
                    </a:moveTo>
                    <a:lnTo>
                      <a:pt x="6" y="13"/>
                    </a:lnTo>
                    <a:lnTo>
                      <a:pt x="10" y="0"/>
                    </a:lnTo>
                    <a:lnTo>
                      <a:pt x="0"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37" name="Freeform 613">
                <a:extLst>
                  <a:ext uri="{FF2B5EF4-FFF2-40B4-BE49-F238E27FC236}">
                    <a16:creationId xmlns:a16="http://schemas.microsoft.com/office/drawing/2014/main" id="{D7A1452E-337F-44F3-BC04-7E2D12110648}"/>
                  </a:ext>
                </a:extLst>
              </p:cNvPr>
              <p:cNvSpPr>
                <a:spLocks/>
              </p:cNvSpPr>
              <p:nvPr/>
            </p:nvSpPr>
            <p:spPr bwMode="auto">
              <a:xfrm>
                <a:off x="3480" y="2269"/>
                <a:ext cx="9" cy="13"/>
              </a:xfrm>
              <a:custGeom>
                <a:avLst/>
                <a:gdLst/>
                <a:ahLst/>
                <a:cxnLst>
                  <a:cxn ang="0">
                    <a:pos x="0" y="13"/>
                  </a:cxn>
                  <a:cxn ang="0">
                    <a:pos x="4" y="0"/>
                  </a:cxn>
                  <a:cxn ang="0">
                    <a:pos x="9" y="3"/>
                  </a:cxn>
                  <a:cxn ang="0">
                    <a:pos x="0" y="13"/>
                  </a:cxn>
                </a:cxnLst>
                <a:rect l="0" t="0" r="r" b="b"/>
                <a:pathLst>
                  <a:path w="9" h="13">
                    <a:moveTo>
                      <a:pt x="0" y="13"/>
                    </a:moveTo>
                    <a:lnTo>
                      <a:pt x="4" y="0"/>
                    </a:lnTo>
                    <a:lnTo>
                      <a:pt x="9" y="3"/>
                    </a:lnTo>
                    <a:lnTo>
                      <a:pt x="0" y="13"/>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38" name="Freeform 614">
                <a:extLst>
                  <a:ext uri="{FF2B5EF4-FFF2-40B4-BE49-F238E27FC236}">
                    <a16:creationId xmlns:a16="http://schemas.microsoft.com/office/drawing/2014/main" id="{EFFF6C45-B03D-423C-845D-47CF7B976BA8}"/>
                  </a:ext>
                </a:extLst>
              </p:cNvPr>
              <p:cNvSpPr>
                <a:spLocks/>
              </p:cNvSpPr>
              <p:nvPr/>
            </p:nvSpPr>
            <p:spPr bwMode="auto">
              <a:xfrm>
                <a:off x="3474" y="2269"/>
                <a:ext cx="15" cy="13"/>
              </a:xfrm>
              <a:custGeom>
                <a:avLst/>
                <a:gdLst/>
                <a:ahLst/>
                <a:cxnLst>
                  <a:cxn ang="0">
                    <a:pos x="0" y="10"/>
                  </a:cxn>
                  <a:cxn ang="0">
                    <a:pos x="6" y="13"/>
                  </a:cxn>
                  <a:cxn ang="0">
                    <a:pos x="15" y="3"/>
                  </a:cxn>
                  <a:cxn ang="0">
                    <a:pos x="10" y="0"/>
                  </a:cxn>
                  <a:cxn ang="0">
                    <a:pos x="0" y="10"/>
                  </a:cxn>
                </a:cxnLst>
                <a:rect l="0" t="0" r="r" b="b"/>
                <a:pathLst>
                  <a:path w="15" h="13">
                    <a:moveTo>
                      <a:pt x="0" y="10"/>
                    </a:moveTo>
                    <a:lnTo>
                      <a:pt x="6" y="13"/>
                    </a:lnTo>
                    <a:lnTo>
                      <a:pt x="15" y="3"/>
                    </a:lnTo>
                    <a:lnTo>
                      <a:pt x="10" y="0"/>
                    </a:lnTo>
                    <a:lnTo>
                      <a:pt x="0" y="1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39" name="Freeform 615">
                <a:extLst>
                  <a:ext uri="{FF2B5EF4-FFF2-40B4-BE49-F238E27FC236}">
                    <a16:creationId xmlns:a16="http://schemas.microsoft.com/office/drawing/2014/main" id="{A3B0D725-9FEC-4A89-8B4D-C3B038C97401}"/>
                  </a:ext>
                </a:extLst>
              </p:cNvPr>
              <p:cNvSpPr>
                <a:spLocks/>
              </p:cNvSpPr>
              <p:nvPr/>
            </p:nvSpPr>
            <p:spPr bwMode="auto">
              <a:xfrm>
                <a:off x="3484" y="2254"/>
                <a:ext cx="5" cy="18"/>
              </a:xfrm>
              <a:custGeom>
                <a:avLst/>
                <a:gdLst/>
                <a:ahLst/>
                <a:cxnLst>
                  <a:cxn ang="0">
                    <a:pos x="0" y="15"/>
                  </a:cxn>
                  <a:cxn ang="0">
                    <a:pos x="5" y="18"/>
                  </a:cxn>
                  <a:cxn ang="0">
                    <a:pos x="3" y="0"/>
                  </a:cxn>
                  <a:cxn ang="0">
                    <a:pos x="0" y="15"/>
                  </a:cxn>
                </a:cxnLst>
                <a:rect l="0" t="0" r="r" b="b"/>
                <a:pathLst>
                  <a:path w="5" h="18">
                    <a:moveTo>
                      <a:pt x="0" y="15"/>
                    </a:moveTo>
                    <a:lnTo>
                      <a:pt x="5" y="18"/>
                    </a:lnTo>
                    <a:lnTo>
                      <a:pt x="3" y="0"/>
                    </a:lnTo>
                    <a:lnTo>
                      <a:pt x="0" y="15"/>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40" name="Freeform 616">
                <a:extLst>
                  <a:ext uri="{FF2B5EF4-FFF2-40B4-BE49-F238E27FC236}">
                    <a16:creationId xmlns:a16="http://schemas.microsoft.com/office/drawing/2014/main" id="{DA5A7E9A-68E1-477E-8226-036297658881}"/>
                  </a:ext>
                </a:extLst>
              </p:cNvPr>
              <p:cNvSpPr>
                <a:spLocks/>
              </p:cNvSpPr>
              <p:nvPr/>
            </p:nvSpPr>
            <p:spPr bwMode="auto">
              <a:xfrm>
                <a:off x="3487" y="2254"/>
                <a:ext cx="5" cy="18"/>
              </a:xfrm>
              <a:custGeom>
                <a:avLst/>
                <a:gdLst/>
                <a:ahLst/>
                <a:cxnLst>
                  <a:cxn ang="0">
                    <a:pos x="2" y="18"/>
                  </a:cxn>
                  <a:cxn ang="0">
                    <a:pos x="0" y="0"/>
                  </a:cxn>
                  <a:cxn ang="0">
                    <a:pos x="5" y="6"/>
                  </a:cxn>
                  <a:cxn ang="0">
                    <a:pos x="2" y="18"/>
                  </a:cxn>
                </a:cxnLst>
                <a:rect l="0" t="0" r="r" b="b"/>
                <a:pathLst>
                  <a:path w="5" h="18">
                    <a:moveTo>
                      <a:pt x="2" y="18"/>
                    </a:moveTo>
                    <a:lnTo>
                      <a:pt x="0" y="0"/>
                    </a:lnTo>
                    <a:lnTo>
                      <a:pt x="5" y="6"/>
                    </a:lnTo>
                    <a:lnTo>
                      <a:pt x="2" y="18"/>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41" name="Freeform 617">
                <a:extLst>
                  <a:ext uri="{FF2B5EF4-FFF2-40B4-BE49-F238E27FC236}">
                    <a16:creationId xmlns:a16="http://schemas.microsoft.com/office/drawing/2014/main" id="{BCBDAD95-D6BA-46EC-AE9D-8996754AC33B}"/>
                  </a:ext>
                </a:extLst>
              </p:cNvPr>
              <p:cNvSpPr>
                <a:spLocks/>
              </p:cNvSpPr>
              <p:nvPr/>
            </p:nvSpPr>
            <p:spPr bwMode="auto">
              <a:xfrm>
                <a:off x="3484" y="2254"/>
                <a:ext cx="8" cy="18"/>
              </a:xfrm>
              <a:custGeom>
                <a:avLst/>
                <a:gdLst/>
                <a:ahLst/>
                <a:cxnLst>
                  <a:cxn ang="0">
                    <a:pos x="0" y="15"/>
                  </a:cxn>
                  <a:cxn ang="0">
                    <a:pos x="5" y="18"/>
                  </a:cxn>
                  <a:cxn ang="0">
                    <a:pos x="8" y="6"/>
                  </a:cxn>
                  <a:cxn ang="0">
                    <a:pos x="3" y="0"/>
                  </a:cxn>
                  <a:cxn ang="0">
                    <a:pos x="0" y="15"/>
                  </a:cxn>
                </a:cxnLst>
                <a:rect l="0" t="0" r="r" b="b"/>
                <a:pathLst>
                  <a:path w="8" h="18">
                    <a:moveTo>
                      <a:pt x="0" y="15"/>
                    </a:moveTo>
                    <a:lnTo>
                      <a:pt x="5" y="18"/>
                    </a:lnTo>
                    <a:lnTo>
                      <a:pt x="8" y="6"/>
                    </a:lnTo>
                    <a:lnTo>
                      <a:pt x="3" y="0"/>
                    </a:lnTo>
                    <a:lnTo>
                      <a:pt x="0" y="15"/>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42" name="Freeform 618">
                <a:extLst>
                  <a:ext uri="{FF2B5EF4-FFF2-40B4-BE49-F238E27FC236}">
                    <a16:creationId xmlns:a16="http://schemas.microsoft.com/office/drawing/2014/main" id="{638739CF-CA1B-4DBF-8C46-DBE7C93314D1}"/>
                  </a:ext>
                </a:extLst>
              </p:cNvPr>
              <p:cNvSpPr>
                <a:spLocks/>
              </p:cNvSpPr>
              <p:nvPr/>
            </p:nvSpPr>
            <p:spPr bwMode="auto">
              <a:xfrm>
                <a:off x="3487" y="2252"/>
                <a:ext cx="9" cy="8"/>
              </a:xfrm>
              <a:custGeom>
                <a:avLst/>
                <a:gdLst/>
                <a:ahLst/>
                <a:cxnLst>
                  <a:cxn ang="0">
                    <a:pos x="0" y="2"/>
                  </a:cxn>
                  <a:cxn ang="0">
                    <a:pos x="5" y="8"/>
                  </a:cxn>
                  <a:cxn ang="0">
                    <a:pos x="9" y="0"/>
                  </a:cxn>
                  <a:cxn ang="0">
                    <a:pos x="0" y="2"/>
                  </a:cxn>
                </a:cxnLst>
                <a:rect l="0" t="0" r="r" b="b"/>
                <a:pathLst>
                  <a:path w="9" h="8">
                    <a:moveTo>
                      <a:pt x="0" y="2"/>
                    </a:moveTo>
                    <a:lnTo>
                      <a:pt x="5" y="8"/>
                    </a:lnTo>
                    <a:lnTo>
                      <a:pt x="9" y="0"/>
                    </a:lnTo>
                    <a:lnTo>
                      <a:pt x="0" y="2"/>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43" name="Freeform 619">
                <a:extLst>
                  <a:ext uri="{FF2B5EF4-FFF2-40B4-BE49-F238E27FC236}">
                    <a16:creationId xmlns:a16="http://schemas.microsoft.com/office/drawing/2014/main" id="{20324832-175D-4B3A-8BF7-A6447992CE41}"/>
                  </a:ext>
                </a:extLst>
              </p:cNvPr>
              <p:cNvSpPr>
                <a:spLocks/>
              </p:cNvSpPr>
              <p:nvPr/>
            </p:nvSpPr>
            <p:spPr bwMode="auto">
              <a:xfrm>
                <a:off x="3492" y="2252"/>
                <a:ext cx="4" cy="8"/>
              </a:xfrm>
              <a:custGeom>
                <a:avLst/>
                <a:gdLst/>
                <a:ahLst/>
                <a:cxnLst>
                  <a:cxn ang="0">
                    <a:pos x="0" y="8"/>
                  </a:cxn>
                  <a:cxn ang="0">
                    <a:pos x="4" y="0"/>
                  </a:cxn>
                  <a:cxn ang="0">
                    <a:pos x="2" y="7"/>
                  </a:cxn>
                  <a:cxn ang="0">
                    <a:pos x="0" y="8"/>
                  </a:cxn>
                </a:cxnLst>
                <a:rect l="0" t="0" r="r" b="b"/>
                <a:pathLst>
                  <a:path w="4" h="8">
                    <a:moveTo>
                      <a:pt x="0" y="8"/>
                    </a:moveTo>
                    <a:lnTo>
                      <a:pt x="4" y="0"/>
                    </a:lnTo>
                    <a:lnTo>
                      <a:pt x="2" y="7"/>
                    </a:lnTo>
                    <a:lnTo>
                      <a:pt x="0" y="8"/>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44" name="Freeform 620">
                <a:extLst>
                  <a:ext uri="{FF2B5EF4-FFF2-40B4-BE49-F238E27FC236}">
                    <a16:creationId xmlns:a16="http://schemas.microsoft.com/office/drawing/2014/main" id="{1A4C1F28-5BC5-4868-AB55-6E7F0304A889}"/>
                  </a:ext>
                </a:extLst>
              </p:cNvPr>
              <p:cNvSpPr>
                <a:spLocks/>
              </p:cNvSpPr>
              <p:nvPr/>
            </p:nvSpPr>
            <p:spPr bwMode="auto">
              <a:xfrm>
                <a:off x="3487" y="2252"/>
                <a:ext cx="9" cy="8"/>
              </a:xfrm>
              <a:custGeom>
                <a:avLst/>
                <a:gdLst/>
                <a:ahLst/>
                <a:cxnLst>
                  <a:cxn ang="0">
                    <a:pos x="0" y="2"/>
                  </a:cxn>
                  <a:cxn ang="0">
                    <a:pos x="5" y="8"/>
                  </a:cxn>
                  <a:cxn ang="0">
                    <a:pos x="7" y="7"/>
                  </a:cxn>
                  <a:cxn ang="0">
                    <a:pos x="9" y="0"/>
                  </a:cxn>
                  <a:cxn ang="0">
                    <a:pos x="0" y="2"/>
                  </a:cxn>
                </a:cxnLst>
                <a:rect l="0" t="0" r="r" b="b"/>
                <a:pathLst>
                  <a:path w="9" h="8">
                    <a:moveTo>
                      <a:pt x="0" y="2"/>
                    </a:moveTo>
                    <a:lnTo>
                      <a:pt x="5" y="8"/>
                    </a:lnTo>
                    <a:lnTo>
                      <a:pt x="7" y="7"/>
                    </a:lnTo>
                    <a:lnTo>
                      <a:pt x="9" y="0"/>
                    </a:lnTo>
                    <a:lnTo>
                      <a:pt x="0" y="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45" name="Freeform 621">
                <a:extLst>
                  <a:ext uri="{FF2B5EF4-FFF2-40B4-BE49-F238E27FC236}">
                    <a16:creationId xmlns:a16="http://schemas.microsoft.com/office/drawing/2014/main" id="{D3A594C1-7F0B-4304-80E4-0B9BD8836CDC}"/>
                  </a:ext>
                </a:extLst>
              </p:cNvPr>
              <p:cNvSpPr>
                <a:spLocks/>
              </p:cNvSpPr>
              <p:nvPr/>
            </p:nvSpPr>
            <p:spPr bwMode="auto">
              <a:xfrm>
                <a:off x="3494" y="2252"/>
                <a:ext cx="13" cy="9"/>
              </a:xfrm>
              <a:custGeom>
                <a:avLst/>
                <a:gdLst/>
                <a:ahLst/>
                <a:cxnLst>
                  <a:cxn ang="0">
                    <a:pos x="2" y="0"/>
                  </a:cxn>
                  <a:cxn ang="0">
                    <a:pos x="0" y="7"/>
                  </a:cxn>
                  <a:cxn ang="0">
                    <a:pos x="13" y="9"/>
                  </a:cxn>
                  <a:cxn ang="0">
                    <a:pos x="2" y="0"/>
                  </a:cxn>
                </a:cxnLst>
                <a:rect l="0" t="0" r="r" b="b"/>
                <a:pathLst>
                  <a:path w="13" h="9">
                    <a:moveTo>
                      <a:pt x="2" y="0"/>
                    </a:moveTo>
                    <a:lnTo>
                      <a:pt x="0" y="7"/>
                    </a:lnTo>
                    <a:lnTo>
                      <a:pt x="13" y="9"/>
                    </a:lnTo>
                    <a:lnTo>
                      <a:pt x="2"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46" name="Freeform 622">
                <a:extLst>
                  <a:ext uri="{FF2B5EF4-FFF2-40B4-BE49-F238E27FC236}">
                    <a16:creationId xmlns:a16="http://schemas.microsoft.com/office/drawing/2014/main" id="{669701F2-A2BC-4A8A-BFD8-EF27F44C5DC8}"/>
                  </a:ext>
                </a:extLst>
              </p:cNvPr>
              <p:cNvSpPr>
                <a:spLocks/>
              </p:cNvSpPr>
              <p:nvPr/>
            </p:nvSpPr>
            <p:spPr bwMode="auto">
              <a:xfrm>
                <a:off x="3494" y="2259"/>
                <a:ext cx="17" cy="12"/>
              </a:xfrm>
              <a:custGeom>
                <a:avLst/>
                <a:gdLst/>
                <a:ahLst/>
                <a:cxnLst>
                  <a:cxn ang="0">
                    <a:pos x="0" y="0"/>
                  </a:cxn>
                  <a:cxn ang="0">
                    <a:pos x="13" y="2"/>
                  </a:cxn>
                  <a:cxn ang="0">
                    <a:pos x="17" y="12"/>
                  </a:cxn>
                  <a:cxn ang="0">
                    <a:pos x="0" y="0"/>
                  </a:cxn>
                </a:cxnLst>
                <a:rect l="0" t="0" r="r" b="b"/>
                <a:pathLst>
                  <a:path w="17" h="12">
                    <a:moveTo>
                      <a:pt x="0" y="0"/>
                    </a:moveTo>
                    <a:lnTo>
                      <a:pt x="13" y="2"/>
                    </a:lnTo>
                    <a:lnTo>
                      <a:pt x="17" y="12"/>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47" name="Freeform 623">
                <a:extLst>
                  <a:ext uri="{FF2B5EF4-FFF2-40B4-BE49-F238E27FC236}">
                    <a16:creationId xmlns:a16="http://schemas.microsoft.com/office/drawing/2014/main" id="{BAC52A1B-F568-4A53-9B36-417035CCCC15}"/>
                  </a:ext>
                </a:extLst>
              </p:cNvPr>
              <p:cNvSpPr>
                <a:spLocks/>
              </p:cNvSpPr>
              <p:nvPr/>
            </p:nvSpPr>
            <p:spPr bwMode="auto">
              <a:xfrm>
                <a:off x="3494" y="2252"/>
                <a:ext cx="17" cy="19"/>
              </a:xfrm>
              <a:custGeom>
                <a:avLst/>
                <a:gdLst/>
                <a:ahLst/>
                <a:cxnLst>
                  <a:cxn ang="0">
                    <a:pos x="2" y="0"/>
                  </a:cxn>
                  <a:cxn ang="0">
                    <a:pos x="0" y="7"/>
                  </a:cxn>
                  <a:cxn ang="0">
                    <a:pos x="17" y="19"/>
                  </a:cxn>
                  <a:cxn ang="0">
                    <a:pos x="13" y="9"/>
                  </a:cxn>
                  <a:cxn ang="0">
                    <a:pos x="2" y="0"/>
                  </a:cxn>
                </a:cxnLst>
                <a:rect l="0" t="0" r="r" b="b"/>
                <a:pathLst>
                  <a:path w="17" h="19">
                    <a:moveTo>
                      <a:pt x="2" y="0"/>
                    </a:moveTo>
                    <a:lnTo>
                      <a:pt x="0" y="7"/>
                    </a:lnTo>
                    <a:lnTo>
                      <a:pt x="17" y="19"/>
                    </a:lnTo>
                    <a:lnTo>
                      <a:pt x="13" y="9"/>
                    </a:lnTo>
                    <a:lnTo>
                      <a:pt x="2"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48" name="Freeform 624">
                <a:extLst>
                  <a:ext uri="{FF2B5EF4-FFF2-40B4-BE49-F238E27FC236}">
                    <a16:creationId xmlns:a16="http://schemas.microsoft.com/office/drawing/2014/main" id="{17F6D1DF-FFDC-4E7D-8AB6-CAA9BA729943}"/>
                  </a:ext>
                </a:extLst>
              </p:cNvPr>
              <p:cNvSpPr>
                <a:spLocks/>
              </p:cNvSpPr>
              <p:nvPr/>
            </p:nvSpPr>
            <p:spPr bwMode="auto">
              <a:xfrm>
                <a:off x="3507" y="2245"/>
                <a:ext cx="4" cy="26"/>
              </a:xfrm>
              <a:custGeom>
                <a:avLst/>
                <a:gdLst/>
                <a:ahLst/>
                <a:cxnLst>
                  <a:cxn ang="0">
                    <a:pos x="0" y="16"/>
                  </a:cxn>
                  <a:cxn ang="0">
                    <a:pos x="4" y="26"/>
                  </a:cxn>
                  <a:cxn ang="0">
                    <a:pos x="3" y="0"/>
                  </a:cxn>
                  <a:cxn ang="0">
                    <a:pos x="0" y="16"/>
                  </a:cxn>
                </a:cxnLst>
                <a:rect l="0" t="0" r="r" b="b"/>
                <a:pathLst>
                  <a:path w="4" h="26">
                    <a:moveTo>
                      <a:pt x="0" y="16"/>
                    </a:moveTo>
                    <a:lnTo>
                      <a:pt x="4" y="26"/>
                    </a:lnTo>
                    <a:lnTo>
                      <a:pt x="3" y="0"/>
                    </a:lnTo>
                    <a:lnTo>
                      <a:pt x="0" y="1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49" name="Freeform 625">
                <a:extLst>
                  <a:ext uri="{FF2B5EF4-FFF2-40B4-BE49-F238E27FC236}">
                    <a16:creationId xmlns:a16="http://schemas.microsoft.com/office/drawing/2014/main" id="{77FAA82E-254D-40A5-9106-F33494A09170}"/>
                  </a:ext>
                </a:extLst>
              </p:cNvPr>
              <p:cNvSpPr>
                <a:spLocks/>
              </p:cNvSpPr>
              <p:nvPr/>
            </p:nvSpPr>
            <p:spPr bwMode="auto">
              <a:xfrm>
                <a:off x="3510" y="2245"/>
                <a:ext cx="4" cy="26"/>
              </a:xfrm>
              <a:custGeom>
                <a:avLst/>
                <a:gdLst/>
                <a:ahLst/>
                <a:cxnLst>
                  <a:cxn ang="0">
                    <a:pos x="1" y="26"/>
                  </a:cxn>
                  <a:cxn ang="0">
                    <a:pos x="0" y="0"/>
                  </a:cxn>
                  <a:cxn ang="0">
                    <a:pos x="4" y="12"/>
                  </a:cxn>
                  <a:cxn ang="0">
                    <a:pos x="1" y="26"/>
                  </a:cxn>
                </a:cxnLst>
                <a:rect l="0" t="0" r="r" b="b"/>
                <a:pathLst>
                  <a:path w="4" h="26">
                    <a:moveTo>
                      <a:pt x="1" y="26"/>
                    </a:moveTo>
                    <a:lnTo>
                      <a:pt x="0" y="0"/>
                    </a:lnTo>
                    <a:lnTo>
                      <a:pt x="4" y="12"/>
                    </a:lnTo>
                    <a:lnTo>
                      <a:pt x="1" y="2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50" name="Freeform 626">
                <a:extLst>
                  <a:ext uri="{FF2B5EF4-FFF2-40B4-BE49-F238E27FC236}">
                    <a16:creationId xmlns:a16="http://schemas.microsoft.com/office/drawing/2014/main" id="{0AD224F2-FEF2-4DD7-A29C-08D27210E47A}"/>
                  </a:ext>
                </a:extLst>
              </p:cNvPr>
              <p:cNvSpPr>
                <a:spLocks/>
              </p:cNvSpPr>
              <p:nvPr/>
            </p:nvSpPr>
            <p:spPr bwMode="auto">
              <a:xfrm>
                <a:off x="3507" y="2245"/>
                <a:ext cx="7" cy="26"/>
              </a:xfrm>
              <a:custGeom>
                <a:avLst/>
                <a:gdLst/>
                <a:ahLst/>
                <a:cxnLst>
                  <a:cxn ang="0">
                    <a:pos x="0" y="16"/>
                  </a:cxn>
                  <a:cxn ang="0">
                    <a:pos x="4" y="26"/>
                  </a:cxn>
                  <a:cxn ang="0">
                    <a:pos x="7" y="12"/>
                  </a:cxn>
                  <a:cxn ang="0">
                    <a:pos x="3" y="0"/>
                  </a:cxn>
                  <a:cxn ang="0">
                    <a:pos x="0" y="16"/>
                  </a:cxn>
                </a:cxnLst>
                <a:rect l="0" t="0" r="r" b="b"/>
                <a:pathLst>
                  <a:path w="7" h="26">
                    <a:moveTo>
                      <a:pt x="0" y="16"/>
                    </a:moveTo>
                    <a:lnTo>
                      <a:pt x="4" y="26"/>
                    </a:lnTo>
                    <a:lnTo>
                      <a:pt x="7" y="12"/>
                    </a:lnTo>
                    <a:lnTo>
                      <a:pt x="3" y="0"/>
                    </a:lnTo>
                    <a:lnTo>
                      <a:pt x="0" y="1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51" name="Freeform 627">
                <a:extLst>
                  <a:ext uri="{FF2B5EF4-FFF2-40B4-BE49-F238E27FC236}">
                    <a16:creationId xmlns:a16="http://schemas.microsoft.com/office/drawing/2014/main" id="{BC99B53A-AD56-4967-822C-D35BA680C73C}"/>
                  </a:ext>
                </a:extLst>
              </p:cNvPr>
              <p:cNvSpPr>
                <a:spLocks/>
              </p:cNvSpPr>
              <p:nvPr/>
            </p:nvSpPr>
            <p:spPr bwMode="auto">
              <a:xfrm>
                <a:off x="3510" y="2245"/>
                <a:ext cx="23" cy="19"/>
              </a:xfrm>
              <a:custGeom>
                <a:avLst/>
                <a:gdLst/>
                <a:ahLst/>
                <a:cxnLst>
                  <a:cxn ang="0">
                    <a:pos x="0" y="0"/>
                  </a:cxn>
                  <a:cxn ang="0">
                    <a:pos x="4" y="12"/>
                  </a:cxn>
                  <a:cxn ang="0">
                    <a:pos x="23" y="19"/>
                  </a:cxn>
                  <a:cxn ang="0">
                    <a:pos x="0" y="0"/>
                  </a:cxn>
                </a:cxnLst>
                <a:rect l="0" t="0" r="r" b="b"/>
                <a:pathLst>
                  <a:path w="23" h="19">
                    <a:moveTo>
                      <a:pt x="0" y="0"/>
                    </a:moveTo>
                    <a:lnTo>
                      <a:pt x="4" y="12"/>
                    </a:lnTo>
                    <a:lnTo>
                      <a:pt x="23" y="19"/>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52" name="Freeform 628">
                <a:extLst>
                  <a:ext uri="{FF2B5EF4-FFF2-40B4-BE49-F238E27FC236}">
                    <a16:creationId xmlns:a16="http://schemas.microsoft.com/office/drawing/2014/main" id="{ED33762D-656A-42F1-9294-6C5CC1F61B31}"/>
                  </a:ext>
                </a:extLst>
              </p:cNvPr>
              <p:cNvSpPr>
                <a:spLocks/>
              </p:cNvSpPr>
              <p:nvPr/>
            </p:nvSpPr>
            <p:spPr bwMode="auto">
              <a:xfrm>
                <a:off x="3514" y="2257"/>
                <a:ext cx="19" cy="13"/>
              </a:xfrm>
              <a:custGeom>
                <a:avLst/>
                <a:gdLst/>
                <a:ahLst/>
                <a:cxnLst>
                  <a:cxn ang="0">
                    <a:pos x="0" y="0"/>
                  </a:cxn>
                  <a:cxn ang="0">
                    <a:pos x="19" y="7"/>
                  </a:cxn>
                  <a:cxn ang="0">
                    <a:pos x="16" y="13"/>
                  </a:cxn>
                  <a:cxn ang="0">
                    <a:pos x="0" y="0"/>
                  </a:cxn>
                </a:cxnLst>
                <a:rect l="0" t="0" r="r" b="b"/>
                <a:pathLst>
                  <a:path w="19" h="13">
                    <a:moveTo>
                      <a:pt x="0" y="0"/>
                    </a:moveTo>
                    <a:lnTo>
                      <a:pt x="19" y="7"/>
                    </a:lnTo>
                    <a:lnTo>
                      <a:pt x="16" y="13"/>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53" name="Freeform 629">
                <a:extLst>
                  <a:ext uri="{FF2B5EF4-FFF2-40B4-BE49-F238E27FC236}">
                    <a16:creationId xmlns:a16="http://schemas.microsoft.com/office/drawing/2014/main" id="{D9F76747-81D2-4DA0-88BA-16A1E714A9AD}"/>
                  </a:ext>
                </a:extLst>
              </p:cNvPr>
              <p:cNvSpPr>
                <a:spLocks/>
              </p:cNvSpPr>
              <p:nvPr/>
            </p:nvSpPr>
            <p:spPr bwMode="auto">
              <a:xfrm>
                <a:off x="3510" y="2245"/>
                <a:ext cx="23" cy="25"/>
              </a:xfrm>
              <a:custGeom>
                <a:avLst/>
                <a:gdLst/>
                <a:ahLst/>
                <a:cxnLst>
                  <a:cxn ang="0">
                    <a:pos x="0" y="0"/>
                  </a:cxn>
                  <a:cxn ang="0">
                    <a:pos x="4" y="12"/>
                  </a:cxn>
                  <a:cxn ang="0">
                    <a:pos x="20" y="25"/>
                  </a:cxn>
                  <a:cxn ang="0">
                    <a:pos x="23" y="19"/>
                  </a:cxn>
                  <a:cxn ang="0">
                    <a:pos x="0" y="0"/>
                  </a:cxn>
                </a:cxnLst>
                <a:rect l="0" t="0" r="r" b="b"/>
                <a:pathLst>
                  <a:path w="23" h="25">
                    <a:moveTo>
                      <a:pt x="0" y="0"/>
                    </a:moveTo>
                    <a:lnTo>
                      <a:pt x="4" y="12"/>
                    </a:lnTo>
                    <a:lnTo>
                      <a:pt x="20" y="25"/>
                    </a:lnTo>
                    <a:lnTo>
                      <a:pt x="23" y="19"/>
                    </a:lnTo>
                    <a:lnTo>
                      <a:pt x="0"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54" name="Freeform 630">
                <a:extLst>
                  <a:ext uri="{FF2B5EF4-FFF2-40B4-BE49-F238E27FC236}">
                    <a16:creationId xmlns:a16="http://schemas.microsoft.com/office/drawing/2014/main" id="{F318C4F1-616C-4114-987F-C4652C8F0FF3}"/>
                  </a:ext>
                </a:extLst>
              </p:cNvPr>
              <p:cNvSpPr>
                <a:spLocks/>
              </p:cNvSpPr>
              <p:nvPr/>
            </p:nvSpPr>
            <p:spPr bwMode="auto">
              <a:xfrm>
                <a:off x="3530" y="2264"/>
                <a:ext cx="45" cy="13"/>
              </a:xfrm>
              <a:custGeom>
                <a:avLst/>
                <a:gdLst/>
                <a:ahLst/>
                <a:cxnLst>
                  <a:cxn ang="0">
                    <a:pos x="3" y="0"/>
                  </a:cxn>
                  <a:cxn ang="0">
                    <a:pos x="0" y="6"/>
                  </a:cxn>
                  <a:cxn ang="0">
                    <a:pos x="45" y="13"/>
                  </a:cxn>
                  <a:cxn ang="0">
                    <a:pos x="3" y="0"/>
                  </a:cxn>
                </a:cxnLst>
                <a:rect l="0" t="0" r="r" b="b"/>
                <a:pathLst>
                  <a:path w="45" h="13">
                    <a:moveTo>
                      <a:pt x="3" y="0"/>
                    </a:moveTo>
                    <a:lnTo>
                      <a:pt x="0" y="6"/>
                    </a:lnTo>
                    <a:lnTo>
                      <a:pt x="45" y="13"/>
                    </a:lnTo>
                    <a:lnTo>
                      <a:pt x="3"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55" name="Freeform 631">
                <a:extLst>
                  <a:ext uri="{FF2B5EF4-FFF2-40B4-BE49-F238E27FC236}">
                    <a16:creationId xmlns:a16="http://schemas.microsoft.com/office/drawing/2014/main" id="{0447E91C-3B8E-4D62-AA29-EACE2B3736E3}"/>
                  </a:ext>
                </a:extLst>
              </p:cNvPr>
              <p:cNvSpPr>
                <a:spLocks/>
              </p:cNvSpPr>
              <p:nvPr/>
            </p:nvSpPr>
            <p:spPr bwMode="auto">
              <a:xfrm>
                <a:off x="3530" y="2270"/>
                <a:ext cx="45" cy="13"/>
              </a:xfrm>
              <a:custGeom>
                <a:avLst/>
                <a:gdLst/>
                <a:ahLst/>
                <a:cxnLst>
                  <a:cxn ang="0">
                    <a:pos x="0" y="0"/>
                  </a:cxn>
                  <a:cxn ang="0">
                    <a:pos x="45" y="7"/>
                  </a:cxn>
                  <a:cxn ang="0">
                    <a:pos x="45" y="13"/>
                  </a:cxn>
                  <a:cxn ang="0">
                    <a:pos x="0" y="0"/>
                  </a:cxn>
                </a:cxnLst>
                <a:rect l="0" t="0" r="r" b="b"/>
                <a:pathLst>
                  <a:path w="45" h="13">
                    <a:moveTo>
                      <a:pt x="0" y="0"/>
                    </a:moveTo>
                    <a:lnTo>
                      <a:pt x="45" y="7"/>
                    </a:lnTo>
                    <a:lnTo>
                      <a:pt x="45" y="13"/>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56" name="Freeform 632">
                <a:extLst>
                  <a:ext uri="{FF2B5EF4-FFF2-40B4-BE49-F238E27FC236}">
                    <a16:creationId xmlns:a16="http://schemas.microsoft.com/office/drawing/2014/main" id="{0622977C-E8FF-4C60-AD8D-BE144E745C8C}"/>
                  </a:ext>
                </a:extLst>
              </p:cNvPr>
              <p:cNvSpPr>
                <a:spLocks/>
              </p:cNvSpPr>
              <p:nvPr/>
            </p:nvSpPr>
            <p:spPr bwMode="auto">
              <a:xfrm>
                <a:off x="3530" y="2264"/>
                <a:ext cx="45" cy="19"/>
              </a:xfrm>
              <a:custGeom>
                <a:avLst/>
                <a:gdLst/>
                <a:ahLst/>
                <a:cxnLst>
                  <a:cxn ang="0">
                    <a:pos x="3" y="0"/>
                  </a:cxn>
                  <a:cxn ang="0">
                    <a:pos x="0" y="6"/>
                  </a:cxn>
                  <a:cxn ang="0">
                    <a:pos x="45" y="19"/>
                  </a:cxn>
                  <a:cxn ang="0">
                    <a:pos x="45" y="13"/>
                  </a:cxn>
                  <a:cxn ang="0">
                    <a:pos x="3" y="0"/>
                  </a:cxn>
                </a:cxnLst>
                <a:rect l="0" t="0" r="r" b="b"/>
                <a:pathLst>
                  <a:path w="45" h="19">
                    <a:moveTo>
                      <a:pt x="3" y="0"/>
                    </a:moveTo>
                    <a:lnTo>
                      <a:pt x="0" y="6"/>
                    </a:lnTo>
                    <a:lnTo>
                      <a:pt x="45" y="19"/>
                    </a:lnTo>
                    <a:lnTo>
                      <a:pt x="45" y="13"/>
                    </a:lnTo>
                    <a:lnTo>
                      <a:pt x="3"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57" name="Freeform 633">
                <a:extLst>
                  <a:ext uri="{FF2B5EF4-FFF2-40B4-BE49-F238E27FC236}">
                    <a16:creationId xmlns:a16="http://schemas.microsoft.com/office/drawing/2014/main" id="{723A1760-507D-4C70-A53D-574B58A152A4}"/>
                  </a:ext>
                </a:extLst>
              </p:cNvPr>
              <p:cNvSpPr>
                <a:spLocks/>
              </p:cNvSpPr>
              <p:nvPr/>
            </p:nvSpPr>
            <p:spPr bwMode="auto">
              <a:xfrm>
                <a:off x="3575" y="2271"/>
                <a:ext cx="48" cy="12"/>
              </a:xfrm>
              <a:custGeom>
                <a:avLst/>
                <a:gdLst/>
                <a:ahLst/>
                <a:cxnLst>
                  <a:cxn ang="0">
                    <a:pos x="0" y="6"/>
                  </a:cxn>
                  <a:cxn ang="0">
                    <a:pos x="0" y="12"/>
                  </a:cxn>
                  <a:cxn ang="0">
                    <a:pos x="48" y="0"/>
                  </a:cxn>
                  <a:cxn ang="0">
                    <a:pos x="0" y="6"/>
                  </a:cxn>
                </a:cxnLst>
                <a:rect l="0" t="0" r="r" b="b"/>
                <a:pathLst>
                  <a:path w="48" h="12">
                    <a:moveTo>
                      <a:pt x="0" y="6"/>
                    </a:moveTo>
                    <a:lnTo>
                      <a:pt x="0" y="12"/>
                    </a:lnTo>
                    <a:lnTo>
                      <a:pt x="48" y="0"/>
                    </a:lnTo>
                    <a:lnTo>
                      <a:pt x="0"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58" name="Freeform 634">
                <a:extLst>
                  <a:ext uri="{FF2B5EF4-FFF2-40B4-BE49-F238E27FC236}">
                    <a16:creationId xmlns:a16="http://schemas.microsoft.com/office/drawing/2014/main" id="{EB77E9B4-B7D4-46EA-8FC9-0C1C02589ED6}"/>
                  </a:ext>
                </a:extLst>
              </p:cNvPr>
              <p:cNvSpPr>
                <a:spLocks/>
              </p:cNvSpPr>
              <p:nvPr/>
            </p:nvSpPr>
            <p:spPr bwMode="auto">
              <a:xfrm>
                <a:off x="3575" y="2271"/>
                <a:ext cx="49" cy="12"/>
              </a:xfrm>
              <a:custGeom>
                <a:avLst/>
                <a:gdLst/>
                <a:ahLst/>
                <a:cxnLst>
                  <a:cxn ang="0">
                    <a:pos x="0" y="12"/>
                  </a:cxn>
                  <a:cxn ang="0">
                    <a:pos x="48" y="0"/>
                  </a:cxn>
                  <a:cxn ang="0">
                    <a:pos x="49" y="6"/>
                  </a:cxn>
                  <a:cxn ang="0">
                    <a:pos x="0" y="12"/>
                  </a:cxn>
                </a:cxnLst>
                <a:rect l="0" t="0" r="r" b="b"/>
                <a:pathLst>
                  <a:path w="49" h="12">
                    <a:moveTo>
                      <a:pt x="0" y="12"/>
                    </a:moveTo>
                    <a:lnTo>
                      <a:pt x="48" y="0"/>
                    </a:lnTo>
                    <a:lnTo>
                      <a:pt x="49" y="6"/>
                    </a:lnTo>
                    <a:lnTo>
                      <a:pt x="0" y="12"/>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59" name="Freeform 635">
                <a:extLst>
                  <a:ext uri="{FF2B5EF4-FFF2-40B4-BE49-F238E27FC236}">
                    <a16:creationId xmlns:a16="http://schemas.microsoft.com/office/drawing/2014/main" id="{C928F914-93CA-4227-8F49-0DBFD11A099A}"/>
                  </a:ext>
                </a:extLst>
              </p:cNvPr>
              <p:cNvSpPr>
                <a:spLocks/>
              </p:cNvSpPr>
              <p:nvPr/>
            </p:nvSpPr>
            <p:spPr bwMode="auto">
              <a:xfrm>
                <a:off x="3575" y="2271"/>
                <a:ext cx="49" cy="12"/>
              </a:xfrm>
              <a:custGeom>
                <a:avLst/>
                <a:gdLst/>
                <a:ahLst/>
                <a:cxnLst>
                  <a:cxn ang="0">
                    <a:pos x="0" y="6"/>
                  </a:cxn>
                  <a:cxn ang="0">
                    <a:pos x="0" y="12"/>
                  </a:cxn>
                  <a:cxn ang="0">
                    <a:pos x="49" y="6"/>
                  </a:cxn>
                  <a:cxn ang="0">
                    <a:pos x="48" y="0"/>
                  </a:cxn>
                  <a:cxn ang="0">
                    <a:pos x="0" y="6"/>
                  </a:cxn>
                </a:cxnLst>
                <a:rect l="0" t="0" r="r" b="b"/>
                <a:pathLst>
                  <a:path w="49" h="12">
                    <a:moveTo>
                      <a:pt x="0" y="6"/>
                    </a:moveTo>
                    <a:lnTo>
                      <a:pt x="0" y="12"/>
                    </a:lnTo>
                    <a:lnTo>
                      <a:pt x="49" y="6"/>
                    </a:lnTo>
                    <a:lnTo>
                      <a:pt x="48" y="0"/>
                    </a:lnTo>
                    <a:lnTo>
                      <a:pt x="0" y="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60" name="Freeform 636">
                <a:extLst>
                  <a:ext uri="{FF2B5EF4-FFF2-40B4-BE49-F238E27FC236}">
                    <a16:creationId xmlns:a16="http://schemas.microsoft.com/office/drawing/2014/main" id="{6FFC81A3-9FA7-43DD-B730-74F030A8DD0A}"/>
                  </a:ext>
                </a:extLst>
              </p:cNvPr>
              <p:cNvSpPr>
                <a:spLocks/>
              </p:cNvSpPr>
              <p:nvPr/>
            </p:nvSpPr>
            <p:spPr bwMode="auto">
              <a:xfrm>
                <a:off x="3623" y="2262"/>
                <a:ext cx="18" cy="15"/>
              </a:xfrm>
              <a:custGeom>
                <a:avLst/>
                <a:gdLst/>
                <a:ahLst/>
                <a:cxnLst>
                  <a:cxn ang="0">
                    <a:pos x="0" y="9"/>
                  </a:cxn>
                  <a:cxn ang="0">
                    <a:pos x="1" y="15"/>
                  </a:cxn>
                  <a:cxn ang="0">
                    <a:pos x="18" y="0"/>
                  </a:cxn>
                  <a:cxn ang="0">
                    <a:pos x="0" y="9"/>
                  </a:cxn>
                </a:cxnLst>
                <a:rect l="0" t="0" r="r" b="b"/>
                <a:pathLst>
                  <a:path w="18" h="15">
                    <a:moveTo>
                      <a:pt x="0" y="9"/>
                    </a:moveTo>
                    <a:lnTo>
                      <a:pt x="1" y="15"/>
                    </a:lnTo>
                    <a:lnTo>
                      <a:pt x="18" y="0"/>
                    </a:lnTo>
                    <a:lnTo>
                      <a:pt x="0" y="9"/>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61" name="Freeform 637">
                <a:extLst>
                  <a:ext uri="{FF2B5EF4-FFF2-40B4-BE49-F238E27FC236}">
                    <a16:creationId xmlns:a16="http://schemas.microsoft.com/office/drawing/2014/main" id="{A50E58FF-D607-460E-9B7D-4AC7ADCF7FE1}"/>
                  </a:ext>
                </a:extLst>
              </p:cNvPr>
              <p:cNvSpPr>
                <a:spLocks/>
              </p:cNvSpPr>
              <p:nvPr/>
            </p:nvSpPr>
            <p:spPr bwMode="auto">
              <a:xfrm>
                <a:off x="3624" y="2262"/>
                <a:ext cx="20" cy="15"/>
              </a:xfrm>
              <a:custGeom>
                <a:avLst/>
                <a:gdLst/>
                <a:ahLst/>
                <a:cxnLst>
                  <a:cxn ang="0">
                    <a:pos x="0" y="15"/>
                  </a:cxn>
                  <a:cxn ang="0">
                    <a:pos x="17" y="0"/>
                  </a:cxn>
                  <a:cxn ang="0">
                    <a:pos x="20" y="6"/>
                  </a:cxn>
                  <a:cxn ang="0">
                    <a:pos x="0" y="15"/>
                  </a:cxn>
                </a:cxnLst>
                <a:rect l="0" t="0" r="r" b="b"/>
                <a:pathLst>
                  <a:path w="20" h="15">
                    <a:moveTo>
                      <a:pt x="0" y="15"/>
                    </a:moveTo>
                    <a:lnTo>
                      <a:pt x="17" y="0"/>
                    </a:lnTo>
                    <a:lnTo>
                      <a:pt x="20" y="6"/>
                    </a:lnTo>
                    <a:lnTo>
                      <a:pt x="0" y="15"/>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62" name="Freeform 638">
                <a:extLst>
                  <a:ext uri="{FF2B5EF4-FFF2-40B4-BE49-F238E27FC236}">
                    <a16:creationId xmlns:a16="http://schemas.microsoft.com/office/drawing/2014/main" id="{081C1918-E42D-4AD1-AD15-18DD06403D89}"/>
                  </a:ext>
                </a:extLst>
              </p:cNvPr>
              <p:cNvSpPr>
                <a:spLocks/>
              </p:cNvSpPr>
              <p:nvPr/>
            </p:nvSpPr>
            <p:spPr bwMode="auto">
              <a:xfrm>
                <a:off x="3623" y="2262"/>
                <a:ext cx="21" cy="15"/>
              </a:xfrm>
              <a:custGeom>
                <a:avLst/>
                <a:gdLst/>
                <a:ahLst/>
                <a:cxnLst>
                  <a:cxn ang="0">
                    <a:pos x="0" y="9"/>
                  </a:cxn>
                  <a:cxn ang="0">
                    <a:pos x="1" y="15"/>
                  </a:cxn>
                  <a:cxn ang="0">
                    <a:pos x="21" y="6"/>
                  </a:cxn>
                  <a:cxn ang="0">
                    <a:pos x="18" y="0"/>
                  </a:cxn>
                  <a:cxn ang="0">
                    <a:pos x="0" y="9"/>
                  </a:cxn>
                </a:cxnLst>
                <a:rect l="0" t="0" r="r" b="b"/>
                <a:pathLst>
                  <a:path w="21" h="15">
                    <a:moveTo>
                      <a:pt x="0" y="9"/>
                    </a:moveTo>
                    <a:lnTo>
                      <a:pt x="1" y="15"/>
                    </a:lnTo>
                    <a:lnTo>
                      <a:pt x="21" y="6"/>
                    </a:lnTo>
                    <a:lnTo>
                      <a:pt x="18" y="0"/>
                    </a:lnTo>
                    <a:lnTo>
                      <a:pt x="0" y="9"/>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63" name="Freeform 639">
                <a:extLst>
                  <a:ext uri="{FF2B5EF4-FFF2-40B4-BE49-F238E27FC236}">
                    <a16:creationId xmlns:a16="http://schemas.microsoft.com/office/drawing/2014/main" id="{89F170F1-C352-4B7B-B7B9-5F10B1071698}"/>
                  </a:ext>
                </a:extLst>
              </p:cNvPr>
              <p:cNvSpPr>
                <a:spLocks/>
              </p:cNvSpPr>
              <p:nvPr/>
            </p:nvSpPr>
            <p:spPr bwMode="auto">
              <a:xfrm>
                <a:off x="3641" y="2230"/>
                <a:ext cx="38" cy="38"/>
              </a:xfrm>
              <a:custGeom>
                <a:avLst/>
                <a:gdLst/>
                <a:ahLst/>
                <a:cxnLst>
                  <a:cxn ang="0">
                    <a:pos x="0" y="32"/>
                  </a:cxn>
                  <a:cxn ang="0">
                    <a:pos x="3" y="38"/>
                  </a:cxn>
                  <a:cxn ang="0">
                    <a:pos x="38" y="0"/>
                  </a:cxn>
                  <a:cxn ang="0">
                    <a:pos x="0" y="32"/>
                  </a:cxn>
                </a:cxnLst>
                <a:rect l="0" t="0" r="r" b="b"/>
                <a:pathLst>
                  <a:path w="38" h="38">
                    <a:moveTo>
                      <a:pt x="0" y="32"/>
                    </a:moveTo>
                    <a:lnTo>
                      <a:pt x="3" y="38"/>
                    </a:lnTo>
                    <a:lnTo>
                      <a:pt x="38" y="0"/>
                    </a:lnTo>
                    <a:lnTo>
                      <a:pt x="0" y="32"/>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64" name="Freeform 640">
                <a:extLst>
                  <a:ext uri="{FF2B5EF4-FFF2-40B4-BE49-F238E27FC236}">
                    <a16:creationId xmlns:a16="http://schemas.microsoft.com/office/drawing/2014/main" id="{7177B031-4E46-4D03-9D36-07AF6F25E355}"/>
                  </a:ext>
                </a:extLst>
              </p:cNvPr>
              <p:cNvSpPr>
                <a:spLocks/>
              </p:cNvSpPr>
              <p:nvPr/>
            </p:nvSpPr>
            <p:spPr bwMode="auto">
              <a:xfrm>
                <a:off x="3644" y="2230"/>
                <a:ext cx="39" cy="38"/>
              </a:xfrm>
              <a:custGeom>
                <a:avLst/>
                <a:gdLst/>
                <a:ahLst/>
                <a:cxnLst>
                  <a:cxn ang="0">
                    <a:pos x="0" y="38"/>
                  </a:cxn>
                  <a:cxn ang="0">
                    <a:pos x="35" y="0"/>
                  </a:cxn>
                  <a:cxn ang="0">
                    <a:pos x="39" y="5"/>
                  </a:cxn>
                  <a:cxn ang="0">
                    <a:pos x="0" y="38"/>
                  </a:cxn>
                </a:cxnLst>
                <a:rect l="0" t="0" r="r" b="b"/>
                <a:pathLst>
                  <a:path w="39" h="38">
                    <a:moveTo>
                      <a:pt x="0" y="38"/>
                    </a:moveTo>
                    <a:lnTo>
                      <a:pt x="35" y="0"/>
                    </a:lnTo>
                    <a:lnTo>
                      <a:pt x="39" y="5"/>
                    </a:lnTo>
                    <a:lnTo>
                      <a:pt x="0" y="38"/>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65" name="Freeform 641">
                <a:extLst>
                  <a:ext uri="{FF2B5EF4-FFF2-40B4-BE49-F238E27FC236}">
                    <a16:creationId xmlns:a16="http://schemas.microsoft.com/office/drawing/2014/main" id="{9A24D771-0297-4C01-BB38-EFA35D3B347D}"/>
                  </a:ext>
                </a:extLst>
              </p:cNvPr>
              <p:cNvSpPr>
                <a:spLocks/>
              </p:cNvSpPr>
              <p:nvPr/>
            </p:nvSpPr>
            <p:spPr bwMode="auto">
              <a:xfrm>
                <a:off x="3641" y="2230"/>
                <a:ext cx="42" cy="38"/>
              </a:xfrm>
              <a:custGeom>
                <a:avLst/>
                <a:gdLst/>
                <a:ahLst/>
                <a:cxnLst>
                  <a:cxn ang="0">
                    <a:pos x="0" y="32"/>
                  </a:cxn>
                  <a:cxn ang="0">
                    <a:pos x="3" y="38"/>
                  </a:cxn>
                  <a:cxn ang="0">
                    <a:pos x="42" y="5"/>
                  </a:cxn>
                  <a:cxn ang="0">
                    <a:pos x="38" y="0"/>
                  </a:cxn>
                  <a:cxn ang="0">
                    <a:pos x="0" y="32"/>
                  </a:cxn>
                </a:cxnLst>
                <a:rect l="0" t="0" r="r" b="b"/>
                <a:pathLst>
                  <a:path w="42" h="38">
                    <a:moveTo>
                      <a:pt x="0" y="32"/>
                    </a:moveTo>
                    <a:lnTo>
                      <a:pt x="3" y="38"/>
                    </a:lnTo>
                    <a:lnTo>
                      <a:pt x="42" y="5"/>
                    </a:lnTo>
                    <a:lnTo>
                      <a:pt x="38" y="0"/>
                    </a:lnTo>
                    <a:lnTo>
                      <a:pt x="0" y="3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66" name="Freeform 642">
                <a:extLst>
                  <a:ext uri="{FF2B5EF4-FFF2-40B4-BE49-F238E27FC236}">
                    <a16:creationId xmlns:a16="http://schemas.microsoft.com/office/drawing/2014/main" id="{DDB7360E-2531-4423-9CCA-8C307E9DB4D2}"/>
                  </a:ext>
                </a:extLst>
              </p:cNvPr>
              <p:cNvSpPr>
                <a:spLocks/>
              </p:cNvSpPr>
              <p:nvPr/>
            </p:nvSpPr>
            <p:spPr bwMode="auto">
              <a:xfrm>
                <a:off x="3679" y="2195"/>
                <a:ext cx="56" cy="40"/>
              </a:xfrm>
              <a:custGeom>
                <a:avLst/>
                <a:gdLst/>
                <a:ahLst/>
                <a:cxnLst>
                  <a:cxn ang="0">
                    <a:pos x="0" y="35"/>
                  </a:cxn>
                  <a:cxn ang="0">
                    <a:pos x="4" y="40"/>
                  </a:cxn>
                  <a:cxn ang="0">
                    <a:pos x="56" y="0"/>
                  </a:cxn>
                  <a:cxn ang="0">
                    <a:pos x="0" y="35"/>
                  </a:cxn>
                </a:cxnLst>
                <a:rect l="0" t="0" r="r" b="b"/>
                <a:pathLst>
                  <a:path w="56" h="40">
                    <a:moveTo>
                      <a:pt x="0" y="35"/>
                    </a:moveTo>
                    <a:lnTo>
                      <a:pt x="4" y="40"/>
                    </a:lnTo>
                    <a:lnTo>
                      <a:pt x="56" y="0"/>
                    </a:lnTo>
                    <a:lnTo>
                      <a:pt x="0" y="35"/>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67" name="Freeform 643">
                <a:extLst>
                  <a:ext uri="{FF2B5EF4-FFF2-40B4-BE49-F238E27FC236}">
                    <a16:creationId xmlns:a16="http://schemas.microsoft.com/office/drawing/2014/main" id="{B00EE11D-95A6-4F3C-B54C-17455C081796}"/>
                  </a:ext>
                </a:extLst>
              </p:cNvPr>
              <p:cNvSpPr>
                <a:spLocks/>
              </p:cNvSpPr>
              <p:nvPr/>
            </p:nvSpPr>
            <p:spPr bwMode="auto">
              <a:xfrm>
                <a:off x="3683" y="2195"/>
                <a:ext cx="59" cy="40"/>
              </a:xfrm>
              <a:custGeom>
                <a:avLst/>
                <a:gdLst/>
                <a:ahLst/>
                <a:cxnLst>
                  <a:cxn ang="0">
                    <a:pos x="0" y="40"/>
                  </a:cxn>
                  <a:cxn ang="0">
                    <a:pos x="52" y="0"/>
                  </a:cxn>
                  <a:cxn ang="0">
                    <a:pos x="59" y="3"/>
                  </a:cxn>
                  <a:cxn ang="0">
                    <a:pos x="0" y="40"/>
                  </a:cxn>
                </a:cxnLst>
                <a:rect l="0" t="0" r="r" b="b"/>
                <a:pathLst>
                  <a:path w="59" h="40">
                    <a:moveTo>
                      <a:pt x="0" y="40"/>
                    </a:moveTo>
                    <a:lnTo>
                      <a:pt x="52" y="0"/>
                    </a:lnTo>
                    <a:lnTo>
                      <a:pt x="59" y="3"/>
                    </a:lnTo>
                    <a:lnTo>
                      <a:pt x="0" y="4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68" name="Freeform 644">
                <a:extLst>
                  <a:ext uri="{FF2B5EF4-FFF2-40B4-BE49-F238E27FC236}">
                    <a16:creationId xmlns:a16="http://schemas.microsoft.com/office/drawing/2014/main" id="{BE66ED31-BF03-4B9A-9514-2AFB114915A1}"/>
                  </a:ext>
                </a:extLst>
              </p:cNvPr>
              <p:cNvSpPr>
                <a:spLocks/>
              </p:cNvSpPr>
              <p:nvPr/>
            </p:nvSpPr>
            <p:spPr bwMode="auto">
              <a:xfrm>
                <a:off x="3679" y="2195"/>
                <a:ext cx="63" cy="40"/>
              </a:xfrm>
              <a:custGeom>
                <a:avLst/>
                <a:gdLst/>
                <a:ahLst/>
                <a:cxnLst>
                  <a:cxn ang="0">
                    <a:pos x="0" y="35"/>
                  </a:cxn>
                  <a:cxn ang="0">
                    <a:pos x="4" y="40"/>
                  </a:cxn>
                  <a:cxn ang="0">
                    <a:pos x="63" y="3"/>
                  </a:cxn>
                  <a:cxn ang="0">
                    <a:pos x="56" y="0"/>
                  </a:cxn>
                  <a:cxn ang="0">
                    <a:pos x="0" y="35"/>
                  </a:cxn>
                </a:cxnLst>
                <a:rect l="0" t="0" r="r" b="b"/>
                <a:pathLst>
                  <a:path w="63" h="40">
                    <a:moveTo>
                      <a:pt x="0" y="35"/>
                    </a:moveTo>
                    <a:lnTo>
                      <a:pt x="4" y="40"/>
                    </a:lnTo>
                    <a:lnTo>
                      <a:pt x="63" y="3"/>
                    </a:lnTo>
                    <a:lnTo>
                      <a:pt x="56" y="0"/>
                    </a:lnTo>
                    <a:lnTo>
                      <a:pt x="0" y="35"/>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69" name="Freeform 645">
                <a:extLst>
                  <a:ext uri="{FF2B5EF4-FFF2-40B4-BE49-F238E27FC236}">
                    <a16:creationId xmlns:a16="http://schemas.microsoft.com/office/drawing/2014/main" id="{123A4DDA-4E2F-4A65-8BCA-F187E4C82A6C}"/>
                  </a:ext>
                </a:extLst>
              </p:cNvPr>
              <p:cNvSpPr>
                <a:spLocks/>
              </p:cNvSpPr>
              <p:nvPr/>
            </p:nvSpPr>
            <p:spPr bwMode="auto">
              <a:xfrm>
                <a:off x="3733" y="2180"/>
                <a:ext cx="9" cy="18"/>
              </a:xfrm>
              <a:custGeom>
                <a:avLst/>
                <a:gdLst/>
                <a:ahLst/>
                <a:cxnLst>
                  <a:cxn ang="0">
                    <a:pos x="2" y="15"/>
                  </a:cxn>
                  <a:cxn ang="0">
                    <a:pos x="9" y="18"/>
                  </a:cxn>
                  <a:cxn ang="0">
                    <a:pos x="0" y="0"/>
                  </a:cxn>
                  <a:cxn ang="0">
                    <a:pos x="2" y="15"/>
                  </a:cxn>
                </a:cxnLst>
                <a:rect l="0" t="0" r="r" b="b"/>
                <a:pathLst>
                  <a:path w="9" h="18">
                    <a:moveTo>
                      <a:pt x="2" y="15"/>
                    </a:moveTo>
                    <a:lnTo>
                      <a:pt x="9" y="18"/>
                    </a:lnTo>
                    <a:lnTo>
                      <a:pt x="0" y="0"/>
                    </a:lnTo>
                    <a:lnTo>
                      <a:pt x="2" y="15"/>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70" name="Freeform 646">
                <a:extLst>
                  <a:ext uri="{FF2B5EF4-FFF2-40B4-BE49-F238E27FC236}">
                    <a16:creationId xmlns:a16="http://schemas.microsoft.com/office/drawing/2014/main" id="{8BA15754-7B8F-4D3B-8849-BC95F796F61E}"/>
                  </a:ext>
                </a:extLst>
              </p:cNvPr>
              <p:cNvSpPr>
                <a:spLocks/>
              </p:cNvSpPr>
              <p:nvPr/>
            </p:nvSpPr>
            <p:spPr bwMode="auto">
              <a:xfrm>
                <a:off x="3733" y="2180"/>
                <a:ext cx="9" cy="18"/>
              </a:xfrm>
              <a:custGeom>
                <a:avLst/>
                <a:gdLst/>
                <a:ahLst/>
                <a:cxnLst>
                  <a:cxn ang="0">
                    <a:pos x="9" y="18"/>
                  </a:cxn>
                  <a:cxn ang="0">
                    <a:pos x="0" y="0"/>
                  </a:cxn>
                  <a:cxn ang="0">
                    <a:pos x="7" y="2"/>
                  </a:cxn>
                  <a:cxn ang="0">
                    <a:pos x="9" y="18"/>
                  </a:cxn>
                </a:cxnLst>
                <a:rect l="0" t="0" r="r" b="b"/>
                <a:pathLst>
                  <a:path w="9" h="18">
                    <a:moveTo>
                      <a:pt x="9" y="18"/>
                    </a:moveTo>
                    <a:lnTo>
                      <a:pt x="0" y="0"/>
                    </a:lnTo>
                    <a:lnTo>
                      <a:pt x="7" y="2"/>
                    </a:lnTo>
                    <a:lnTo>
                      <a:pt x="9" y="18"/>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71" name="Freeform 647">
                <a:extLst>
                  <a:ext uri="{FF2B5EF4-FFF2-40B4-BE49-F238E27FC236}">
                    <a16:creationId xmlns:a16="http://schemas.microsoft.com/office/drawing/2014/main" id="{43C137CC-F4F2-42CF-8DC9-79464C029D04}"/>
                  </a:ext>
                </a:extLst>
              </p:cNvPr>
              <p:cNvSpPr>
                <a:spLocks/>
              </p:cNvSpPr>
              <p:nvPr/>
            </p:nvSpPr>
            <p:spPr bwMode="auto">
              <a:xfrm>
                <a:off x="3733" y="2180"/>
                <a:ext cx="9" cy="18"/>
              </a:xfrm>
              <a:custGeom>
                <a:avLst/>
                <a:gdLst/>
                <a:ahLst/>
                <a:cxnLst>
                  <a:cxn ang="0">
                    <a:pos x="2" y="15"/>
                  </a:cxn>
                  <a:cxn ang="0">
                    <a:pos x="9" y="18"/>
                  </a:cxn>
                  <a:cxn ang="0">
                    <a:pos x="7" y="2"/>
                  </a:cxn>
                  <a:cxn ang="0">
                    <a:pos x="0" y="0"/>
                  </a:cxn>
                  <a:cxn ang="0">
                    <a:pos x="2" y="15"/>
                  </a:cxn>
                </a:cxnLst>
                <a:rect l="0" t="0" r="r" b="b"/>
                <a:pathLst>
                  <a:path w="9" h="18">
                    <a:moveTo>
                      <a:pt x="2" y="15"/>
                    </a:moveTo>
                    <a:lnTo>
                      <a:pt x="9" y="18"/>
                    </a:lnTo>
                    <a:lnTo>
                      <a:pt x="7" y="2"/>
                    </a:lnTo>
                    <a:lnTo>
                      <a:pt x="0" y="0"/>
                    </a:lnTo>
                    <a:lnTo>
                      <a:pt x="2" y="15"/>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72" name="Freeform 648">
                <a:extLst>
                  <a:ext uri="{FF2B5EF4-FFF2-40B4-BE49-F238E27FC236}">
                    <a16:creationId xmlns:a16="http://schemas.microsoft.com/office/drawing/2014/main" id="{8F315149-97D7-4ADD-B99C-C3ABAE5CEFA7}"/>
                  </a:ext>
                </a:extLst>
              </p:cNvPr>
              <p:cNvSpPr>
                <a:spLocks/>
              </p:cNvSpPr>
              <p:nvPr/>
            </p:nvSpPr>
            <p:spPr bwMode="auto">
              <a:xfrm>
                <a:off x="3733" y="2175"/>
                <a:ext cx="7" cy="7"/>
              </a:xfrm>
              <a:custGeom>
                <a:avLst/>
                <a:gdLst/>
                <a:ahLst/>
                <a:cxnLst>
                  <a:cxn ang="0">
                    <a:pos x="0" y="5"/>
                  </a:cxn>
                  <a:cxn ang="0">
                    <a:pos x="7" y="7"/>
                  </a:cxn>
                  <a:cxn ang="0">
                    <a:pos x="6" y="0"/>
                  </a:cxn>
                  <a:cxn ang="0">
                    <a:pos x="0" y="5"/>
                  </a:cxn>
                </a:cxnLst>
                <a:rect l="0" t="0" r="r" b="b"/>
                <a:pathLst>
                  <a:path w="7" h="7">
                    <a:moveTo>
                      <a:pt x="0" y="5"/>
                    </a:moveTo>
                    <a:lnTo>
                      <a:pt x="7" y="7"/>
                    </a:lnTo>
                    <a:lnTo>
                      <a:pt x="6" y="0"/>
                    </a:lnTo>
                    <a:lnTo>
                      <a:pt x="0" y="5"/>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73" name="Freeform 649">
                <a:extLst>
                  <a:ext uri="{FF2B5EF4-FFF2-40B4-BE49-F238E27FC236}">
                    <a16:creationId xmlns:a16="http://schemas.microsoft.com/office/drawing/2014/main" id="{F8D33A0B-C573-48F2-9003-F002889363EA}"/>
                  </a:ext>
                </a:extLst>
              </p:cNvPr>
              <p:cNvSpPr>
                <a:spLocks/>
              </p:cNvSpPr>
              <p:nvPr/>
            </p:nvSpPr>
            <p:spPr bwMode="auto">
              <a:xfrm>
                <a:off x="3739" y="2175"/>
                <a:ext cx="7" cy="7"/>
              </a:xfrm>
              <a:custGeom>
                <a:avLst/>
                <a:gdLst/>
                <a:ahLst/>
                <a:cxnLst>
                  <a:cxn ang="0">
                    <a:pos x="1" y="7"/>
                  </a:cxn>
                  <a:cxn ang="0">
                    <a:pos x="0" y="0"/>
                  </a:cxn>
                  <a:cxn ang="0">
                    <a:pos x="7" y="1"/>
                  </a:cxn>
                  <a:cxn ang="0">
                    <a:pos x="1" y="7"/>
                  </a:cxn>
                </a:cxnLst>
                <a:rect l="0" t="0" r="r" b="b"/>
                <a:pathLst>
                  <a:path w="7" h="7">
                    <a:moveTo>
                      <a:pt x="1" y="7"/>
                    </a:moveTo>
                    <a:lnTo>
                      <a:pt x="0" y="0"/>
                    </a:lnTo>
                    <a:lnTo>
                      <a:pt x="7" y="1"/>
                    </a:lnTo>
                    <a:lnTo>
                      <a:pt x="1"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74" name="Freeform 650">
                <a:extLst>
                  <a:ext uri="{FF2B5EF4-FFF2-40B4-BE49-F238E27FC236}">
                    <a16:creationId xmlns:a16="http://schemas.microsoft.com/office/drawing/2014/main" id="{FD182531-63DE-4FCE-A33A-D7F654C0127B}"/>
                  </a:ext>
                </a:extLst>
              </p:cNvPr>
              <p:cNvSpPr>
                <a:spLocks/>
              </p:cNvSpPr>
              <p:nvPr/>
            </p:nvSpPr>
            <p:spPr bwMode="auto">
              <a:xfrm>
                <a:off x="3733" y="2175"/>
                <a:ext cx="13" cy="7"/>
              </a:xfrm>
              <a:custGeom>
                <a:avLst/>
                <a:gdLst/>
                <a:ahLst/>
                <a:cxnLst>
                  <a:cxn ang="0">
                    <a:pos x="0" y="5"/>
                  </a:cxn>
                  <a:cxn ang="0">
                    <a:pos x="7" y="7"/>
                  </a:cxn>
                  <a:cxn ang="0">
                    <a:pos x="13" y="1"/>
                  </a:cxn>
                  <a:cxn ang="0">
                    <a:pos x="6" y="0"/>
                  </a:cxn>
                  <a:cxn ang="0">
                    <a:pos x="0" y="5"/>
                  </a:cxn>
                </a:cxnLst>
                <a:rect l="0" t="0" r="r" b="b"/>
                <a:pathLst>
                  <a:path w="13" h="7">
                    <a:moveTo>
                      <a:pt x="0" y="5"/>
                    </a:moveTo>
                    <a:lnTo>
                      <a:pt x="7" y="7"/>
                    </a:lnTo>
                    <a:lnTo>
                      <a:pt x="13" y="1"/>
                    </a:lnTo>
                    <a:lnTo>
                      <a:pt x="6" y="0"/>
                    </a:lnTo>
                    <a:lnTo>
                      <a:pt x="0" y="5"/>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75" name="Freeform 651">
                <a:extLst>
                  <a:ext uri="{FF2B5EF4-FFF2-40B4-BE49-F238E27FC236}">
                    <a16:creationId xmlns:a16="http://schemas.microsoft.com/office/drawing/2014/main" id="{41168295-5610-4F59-BC28-AE1842BE09C3}"/>
                  </a:ext>
                </a:extLst>
              </p:cNvPr>
              <p:cNvSpPr>
                <a:spLocks/>
              </p:cNvSpPr>
              <p:nvPr/>
            </p:nvSpPr>
            <p:spPr bwMode="auto">
              <a:xfrm>
                <a:off x="3735" y="2165"/>
                <a:ext cx="11" cy="11"/>
              </a:xfrm>
              <a:custGeom>
                <a:avLst/>
                <a:gdLst/>
                <a:ahLst/>
                <a:cxnLst>
                  <a:cxn ang="0">
                    <a:pos x="4" y="10"/>
                  </a:cxn>
                  <a:cxn ang="0">
                    <a:pos x="11" y="11"/>
                  </a:cxn>
                  <a:cxn ang="0">
                    <a:pos x="0" y="0"/>
                  </a:cxn>
                  <a:cxn ang="0">
                    <a:pos x="4" y="10"/>
                  </a:cxn>
                </a:cxnLst>
                <a:rect l="0" t="0" r="r" b="b"/>
                <a:pathLst>
                  <a:path w="11" h="11">
                    <a:moveTo>
                      <a:pt x="4" y="10"/>
                    </a:moveTo>
                    <a:lnTo>
                      <a:pt x="11" y="11"/>
                    </a:lnTo>
                    <a:lnTo>
                      <a:pt x="0" y="0"/>
                    </a:lnTo>
                    <a:lnTo>
                      <a:pt x="4"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76" name="Freeform 652">
                <a:extLst>
                  <a:ext uri="{FF2B5EF4-FFF2-40B4-BE49-F238E27FC236}">
                    <a16:creationId xmlns:a16="http://schemas.microsoft.com/office/drawing/2014/main" id="{2C109D67-5793-4F06-AD6A-6DFAB6E20DBE}"/>
                  </a:ext>
                </a:extLst>
              </p:cNvPr>
              <p:cNvSpPr>
                <a:spLocks/>
              </p:cNvSpPr>
              <p:nvPr/>
            </p:nvSpPr>
            <p:spPr bwMode="auto">
              <a:xfrm>
                <a:off x="3735" y="2165"/>
                <a:ext cx="11" cy="11"/>
              </a:xfrm>
              <a:custGeom>
                <a:avLst/>
                <a:gdLst/>
                <a:ahLst/>
                <a:cxnLst>
                  <a:cxn ang="0">
                    <a:pos x="11" y="11"/>
                  </a:cxn>
                  <a:cxn ang="0">
                    <a:pos x="0" y="0"/>
                  </a:cxn>
                  <a:cxn ang="0">
                    <a:pos x="8" y="4"/>
                  </a:cxn>
                  <a:cxn ang="0">
                    <a:pos x="11" y="11"/>
                  </a:cxn>
                </a:cxnLst>
                <a:rect l="0" t="0" r="r" b="b"/>
                <a:pathLst>
                  <a:path w="11" h="11">
                    <a:moveTo>
                      <a:pt x="11" y="11"/>
                    </a:moveTo>
                    <a:lnTo>
                      <a:pt x="0" y="0"/>
                    </a:lnTo>
                    <a:lnTo>
                      <a:pt x="8" y="4"/>
                    </a:lnTo>
                    <a:lnTo>
                      <a:pt x="11" y="1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77" name="Freeform 653">
                <a:extLst>
                  <a:ext uri="{FF2B5EF4-FFF2-40B4-BE49-F238E27FC236}">
                    <a16:creationId xmlns:a16="http://schemas.microsoft.com/office/drawing/2014/main" id="{C587FEE3-84FE-4E04-80A7-866CED3FF154}"/>
                  </a:ext>
                </a:extLst>
              </p:cNvPr>
              <p:cNvSpPr>
                <a:spLocks/>
              </p:cNvSpPr>
              <p:nvPr/>
            </p:nvSpPr>
            <p:spPr bwMode="auto">
              <a:xfrm>
                <a:off x="3735" y="2165"/>
                <a:ext cx="11" cy="11"/>
              </a:xfrm>
              <a:custGeom>
                <a:avLst/>
                <a:gdLst/>
                <a:ahLst/>
                <a:cxnLst>
                  <a:cxn ang="0">
                    <a:pos x="4" y="10"/>
                  </a:cxn>
                  <a:cxn ang="0">
                    <a:pos x="11" y="11"/>
                  </a:cxn>
                  <a:cxn ang="0">
                    <a:pos x="8" y="4"/>
                  </a:cxn>
                  <a:cxn ang="0">
                    <a:pos x="0" y="0"/>
                  </a:cxn>
                  <a:cxn ang="0">
                    <a:pos x="4" y="10"/>
                  </a:cxn>
                </a:cxnLst>
                <a:rect l="0" t="0" r="r" b="b"/>
                <a:pathLst>
                  <a:path w="11" h="11">
                    <a:moveTo>
                      <a:pt x="4" y="10"/>
                    </a:moveTo>
                    <a:lnTo>
                      <a:pt x="11" y="11"/>
                    </a:lnTo>
                    <a:lnTo>
                      <a:pt x="8" y="4"/>
                    </a:lnTo>
                    <a:lnTo>
                      <a:pt x="0" y="0"/>
                    </a:lnTo>
                    <a:lnTo>
                      <a:pt x="4" y="1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78" name="Freeform 654">
                <a:extLst>
                  <a:ext uri="{FF2B5EF4-FFF2-40B4-BE49-F238E27FC236}">
                    <a16:creationId xmlns:a16="http://schemas.microsoft.com/office/drawing/2014/main" id="{43EFB9C1-1AB1-46C3-B4E9-456AE266C85D}"/>
                  </a:ext>
                </a:extLst>
              </p:cNvPr>
              <p:cNvSpPr>
                <a:spLocks/>
              </p:cNvSpPr>
              <p:nvPr/>
            </p:nvSpPr>
            <p:spPr bwMode="auto">
              <a:xfrm>
                <a:off x="3735" y="2162"/>
                <a:ext cx="9" cy="7"/>
              </a:xfrm>
              <a:custGeom>
                <a:avLst/>
                <a:gdLst/>
                <a:ahLst/>
                <a:cxnLst>
                  <a:cxn ang="0">
                    <a:pos x="0" y="3"/>
                  </a:cxn>
                  <a:cxn ang="0">
                    <a:pos x="8" y="7"/>
                  </a:cxn>
                  <a:cxn ang="0">
                    <a:pos x="9" y="0"/>
                  </a:cxn>
                  <a:cxn ang="0">
                    <a:pos x="0" y="3"/>
                  </a:cxn>
                </a:cxnLst>
                <a:rect l="0" t="0" r="r" b="b"/>
                <a:pathLst>
                  <a:path w="9" h="7">
                    <a:moveTo>
                      <a:pt x="0" y="3"/>
                    </a:moveTo>
                    <a:lnTo>
                      <a:pt x="8" y="7"/>
                    </a:lnTo>
                    <a:lnTo>
                      <a:pt x="9" y="0"/>
                    </a:lnTo>
                    <a:lnTo>
                      <a:pt x="0" y="3"/>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79" name="Freeform 655">
                <a:extLst>
                  <a:ext uri="{FF2B5EF4-FFF2-40B4-BE49-F238E27FC236}">
                    <a16:creationId xmlns:a16="http://schemas.microsoft.com/office/drawing/2014/main" id="{2CE0E957-F3C8-4E72-B938-5E85CC38E884}"/>
                  </a:ext>
                </a:extLst>
              </p:cNvPr>
              <p:cNvSpPr>
                <a:spLocks/>
              </p:cNvSpPr>
              <p:nvPr/>
            </p:nvSpPr>
            <p:spPr bwMode="auto">
              <a:xfrm>
                <a:off x="3743" y="2162"/>
                <a:ext cx="6" cy="7"/>
              </a:xfrm>
              <a:custGeom>
                <a:avLst/>
                <a:gdLst/>
                <a:ahLst/>
                <a:cxnLst>
                  <a:cxn ang="0">
                    <a:pos x="0" y="7"/>
                  </a:cxn>
                  <a:cxn ang="0">
                    <a:pos x="1" y="0"/>
                  </a:cxn>
                  <a:cxn ang="0">
                    <a:pos x="6" y="5"/>
                  </a:cxn>
                  <a:cxn ang="0">
                    <a:pos x="0" y="7"/>
                  </a:cxn>
                </a:cxnLst>
                <a:rect l="0" t="0" r="r" b="b"/>
                <a:pathLst>
                  <a:path w="6" h="7">
                    <a:moveTo>
                      <a:pt x="0" y="7"/>
                    </a:moveTo>
                    <a:lnTo>
                      <a:pt x="1" y="0"/>
                    </a:lnTo>
                    <a:lnTo>
                      <a:pt x="6" y="5"/>
                    </a:lnTo>
                    <a:lnTo>
                      <a:pt x="0"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80" name="Freeform 656">
                <a:extLst>
                  <a:ext uri="{FF2B5EF4-FFF2-40B4-BE49-F238E27FC236}">
                    <a16:creationId xmlns:a16="http://schemas.microsoft.com/office/drawing/2014/main" id="{7362161F-175E-447D-96E3-4BE7C1AA54F4}"/>
                  </a:ext>
                </a:extLst>
              </p:cNvPr>
              <p:cNvSpPr>
                <a:spLocks/>
              </p:cNvSpPr>
              <p:nvPr/>
            </p:nvSpPr>
            <p:spPr bwMode="auto">
              <a:xfrm>
                <a:off x="3735" y="2162"/>
                <a:ext cx="14" cy="7"/>
              </a:xfrm>
              <a:custGeom>
                <a:avLst/>
                <a:gdLst/>
                <a:ahLst/>
                <a:cxnLst>
                  <a:cxn ang="0">
                    <a:pos x="0" y="3"/>
                  </a:cxn>
                  <a:cxn ang="0">
                    <a:pos x="8" y="7"/>
                  </a:cxn>
                  <a:cxn ang="0">
                    <a:pos x="14" y="5"/>
                  </a:cxn>
                  <a:cxn ang="0">
                    <a:pos x="9" y="0"/>
                  </a:cxn>
                  <a:cxn ang="0">
                    <a:pos x="0" y="3"/>
                  </a:cxn>
                </a:cxnLst>
                <a:rect l="0" t="0" r="r" b="b"/>
                <a:pathLst>
                  <a:path w="14" h="7">
                    <a:moveTo>
                      <a:pt x="0" y="3"/>
                    </a:moveTo>
                    <a:lnTo>
                      <a:pt x="8" y="7"/>
                    </a:lnTo>
                    <a:lnTo>
                      <a:pt x="14" y="5"/>
                    </a:lnTo>
                    <a:lnTo>
                      <a:pt x="9" y="0"/>
                    </a:lnTo>
                    <a:lnTo>
                      <a:pt x="0" y="3"/>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81" name="Freeform 657">
                <a:extLst>
                  <a:ext uri="{FF2B5EF4-FFF2-40B4-BE49-F238E27FC236}">
                    <a16:creationId xmlns:a16="http://schemas.microsoft.com/office/drawing/2014/main" id="{E0C53CA4-5401-4EA1-B4BF-B5E3657301B9}"/>
                  </a:ext>
                </a:extLst>
              </p:cNvPr>
              <p:cNvSpPr>
                <a:spLocks/>
              </p:cNvSpPr>
              <p:nvPr/>
            </p:nvSpPr>
            <p:spPr bwMode="auto">
              <a:xfrm>
                <a:off x="3744" y="2151"/>
                <a:ext cx="5" cy="16"/>
              </a:xfrm>
              <a:custGeom>
                <a:avLst/>
                <a:gdLst/>
                <a:ahLst/>
                <a:cxnLst>
                  <a:cxn ang="0">
                    <a:pos x="0" y="11"/>
                  </a:cxn>
                  <a:cxn ang="0">
                    <a:pos x="5" y="16"/>
                  </a:cxn>
                  <a:cxn ang="0">
                    <a:pos x="4" y="0"/>
                  </a:cxn>
                  <a:cxn ang="0">
                    <a:pos x="0" y="11"/>
                  </a:cxn>
                </a:cxnLst>
                <a:rect l="0" t="0" r="r" b="b"/>
                <a:pathLst>
                  <a:path w="5" h="16">
                    <a:moveTo>
                      <a:pt x="0" y="11"/>
                    </a:moveTo>
                    <a:lnTo>
                      <a:pt x="5" y="16"/>
                    </a:lnTo>
                    <a:lnTo>
                      <a:pt x="4" y="0"/>
                    </a:lnTo>
                    <a:lnTo>
                      <a:pt x="0" y="1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82" name="Freeform 658">
                <a:extLst>
                  <a:ext uri="{FF2B5EF4-FFF2-40B4-BE49-F238E27FC236}">
                    <a16:creationId xmlns:a16="http://schemas.microsoft.com/office/drawing/2014/main" id="{1C846004-BE02-4903-B441-2B05CF0235DA}"/>
                  </a:ext>
                </a:extLst>
              </p:cNvPr>
              <p:cNvSpPr>
                <a:spLocks/>
              </p:cNvSpPr>
              <p:nvPr/>
            </p:nvSpPr>
            <p:spPr bwMode="auto">
              <a:xfrm>
                <a:off x="3748" y="2151"/>
                <a:ext cx="2" cy="16"/>
              </a:xfrm>
              <a:custGeom>
                <a:avLst/>
                <a:gdLst/>
                <a:ahLst/>
                <a:cxnLst>
                  <a:cxn ang="0">
                    <a:pos x="1" y="16"/>
                  </a:cxn>
                  <a:cxn ang="0">
                    <a:pos x="0" y="0"/>
                  </a:cxn>
                  <a:cxn ang="0">
                    <a:pos x="2" y="11"/>
                  </a:cxn>
                  <a:cxn ang="0">
                    <a:pos x="1" y="16"/>
                  </a:cxn>
                </a:cxnLst>
                <a:rect l="0" t="0" r="r" b="b"/>
                <a:pathLst>
                  <a:path w="2" h="16">
                    <a:moveTo>
                      <a:pt x="1" y="16"/>
                    </a:moveTo>
                    <a:lnTo>
                      <a:pt x="0" y="0"/>
                    </a:lnTo>
                    <a:lnTo>
                      <a:pt x="2" y="11"/>
                    </a:lnTo>
                    <a:lnTo>
                      <a:pt x="1" y="1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83" name="Freeform 659">
                <a:extLst>
                  <a:ext uri="{FF2B5EF4-FFF2-40B4-BE49-F238E27FC236}">
                    <a16:creationId xmlns:a16="http://schemas.microsoft.com/office/drawing/2014/main" id="{70C2B9CF-A629-4301-A437-88D26BD9C680}"/>
                  </a:ext>
                </a:extLst>
              </p:cNvPr>
              <p:cNvSpPr>
                <a:spLocks/>
              </p:cNvSpPr>
              <p:nvPr/>
            </p:nvSpPr>
            <p:spPr bwMode="auto">
              <a:xfrm>
                <a:off x="3744" y="2151"/>
                <a:ext cx="6" cy="16"/>
              </a:xfrm>
              <a:custGeom>
                <a:avLst/>
                <a:gdLst/>
                <a:ahLst/>
                <a:cxnLst>
                  <a:cxn ang="0">
                    <a:pos x="0" y="11"/>
                  </a:cxn>
                  <a:cxn ang="0">
                    <a:pos x="5" y="16"/>
                  </a:cxn>
                  <a:cxn ang="0">
                    <a:pos x="6" y="11"/>
                  </a:cxn>
                  <a:cxn ang="0">
                    <a:pos x="4" y="0"/>
                  </a:cxn>
                  <a:cxn ang="0">
                    <a:pos x="0" y="11"/>
                  </a:cxn>
                </a:cxnLst>
                <a:rect l="0" t="0" r="r" b="b"/>
                <a:pathLst>
                  <a:path w="6" h="16">
                    <a:moveTo>
                      <a:pt x="0" y="11"/>
                    </a:moveTo>
                    <a:lnTo>
                      <a:pt x="5" y="16"/>
                    </a:lnTo>
                    <a:lnTo>
                      <a:pt x="6" y="11"/>
                    </a:lnTo>
                    <a:lnTo>
                      <a:pt x="4" y="0"/>
                    </a:lnTo>
                    <a:lnTo>
                      <a:pt x="0" y="11"/>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84" name="Freeform 660">
                <a:extLst>
                  <a:ext uri="{FF2B5EF4-FFF2-40B4-BE49-F238E27FC236}">
                    <a16:creationId xmlns:a16="http://schemas.microsoft.com/office/drawing/2014/main" id="{A0D02669-7923-4B31-B594-AAF115AA0A53}"/>
                  </a:ext>
                </a:extLst>
              </p:cNvPr>
              <p:cNvSpPr>
                <a:spLocks/>
              </p:cNvSpPr>
              <p:nvPr/>
            </p:nvSpPr>
            <p:spPr bwMode="auto">
              <a:xfrm>
                <a:off x="3748" y="2151"/>
                <a:ext cx="31" cy="28"/>
              </a:xfrm>
              <a:custGeom>
                <a:avLst/>
                <a:gdLst/>
                <a:ahLst/>
                <a:cxnLst>
                  <a:cxn ang="0">
                    <a:pos x="0" y="0"/>
                  </a:cxn>
                  <a:cxn ang="0">
                    <a:pos x="2" y="11"/>
                  </a:cxn>
                  <a:cxn ang="0">
                    <a:pos x="31" y="28"/>
                  </a:cxn>
                  <a:cxn ang="0">
                    <a:pos x="0" y="0"/>
                  </a:cxn>
                </a:cxnLst>
                <a:rect l="0" t="0" r="r" b="b"/>
                <a:pathLst>
                  <a:path w="31" h="28">
                    <a:moveTo>
                      <a:pt x="0" y="0"/>
                    </a:moveTo>
                    <a:lnTo>
                      <a:pt x="2" y="11"/>
                    </a:lnTo>
                    <a:lnTo>
                      <a:pt x="31" y="28"/>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85" name="Freeform 661">
                <a:extLst>
                  <a:ext uri="{FF2B5EF4-FFF2-40B4-BE49-F238E27FC236}">
                    <a16:creationId xmlns:a16="http://schemas.microsoft.com/office/drawing/2014/main" id="{30B2E3ED-0B21-40BD-8CE8-3F54DA040A8E}"/>
                  </a:ext>
                </a:extLst>
              </p:cNvPr>
              <p:cNvSpPr>
                <a:spLocks/>
              </p:cNvSpPr>
              <p:nvPr/>
            </p:nvSpPr>
            <p:spPr bwMode="auto">
              <a:xfrm>
                <a:off x="3750" y="2162"/>
                <a:ext cx="29" cy="24"/>
              </a:xfrm>
              <a:custGeom>
                <a:avLst/>
                <a:gdLst/>
                <a:ahLst/>
                <a:cxnLst>
                  <a:cxn ang="0">
                    <a:pos x="0" y="0"/>
                  </a:cxn>
                  <a:cxn ang="0">
                    <a:pos x="29" y="17"/>
                  </a:cxn>
                  <a:cxn ang="0">
                    <a:pos x="27" y="24"/>
                  </a:cxn>
                  <a:cxn ang="0">
                    <a:pos x="0" y="0"/>
                  </a:cxn>
                </a:cxnLst>
                <a:rect l="0" t="0" r="r" b="b"/>
                <a:pathLst>
                  <a:path w="29" h="24">
                    <a:moveTo>
                      <a:pt x="0" y="0"/>
                    </a:moveTo>
                    <a:lnTo>
                      <a:pt x="29" y="17"/>
                    </a:lnTo>
                    <a:lnTo>
                      <a:pt x="27" y="24"/>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86" name="Freeform 662">
                <a:extLst>
                  <a:ext uri="{FF2B5EF4-FFF2-40B4-BE49-F238E27FC236}">
                    <a16:creationId xmlns:a16="http://schemas.microsoft.com/office/drawing/2014/main" id="{11984EDB-F4A6-42A1-BB3A-87C72B88DD86}"/>
                  </a:ext>
                </a:extLst>
              </p:cNvPr>
              <p:cNvSpPr>
                <a:spLocks/>
              </p:cNvSpPr>
              <p:nvPr/>
            </p:nvSpPr>
            <p:spPr bwMode="auto">
              <a:xfrm>
                <a:off x="3748" y="2151"/>
                <a:ext cx="31" cy="35"/>
              </a:xfrm>
              <a:custGeom>
                <a:avLst/>
                <a:gdLst/>
                <a:ahLst/>
                <a:cxnLst>
                  <a:cxn ang="0">
                    <a:pos x="0" y="0"/>
                  </a:cxn>
                  <a:cxn ang="0">
                    <a:pos x="2" y="11"/>
                  </a:cxn>
                  <a:cxn ang="0">
                    <a:pos x="29" y="35"/>
                  </a:cxn>
                  <a:cxn ang="0">
                    <a:pos x="31" y="28"/>
                  </a:cxn>
                  <a:cxn ang="0">
                    <a:pos x="0" y="0"/>
                  </a:cxn>
                </a:cxnLst>
                <a:rect l="0" t="0" r="r" b="b"/>
                <a:pathLst>
                  <a:path w="31" h="35">
                    <a:moveTo>
                      <a:pt x="0" y="0"/>
                    </a:moveTo>
                    <a:lnTo>
                      <a:pt x="2" y="11"/>
                    </a:lnTo>
                    <a:lnTo>
                      <a:pt x="29" y="35"/>
                    </a:lnTo>
                    <a:lnTo>
                      <a:pt x="31" y="28"/>
                    </a:lnTo>
                    <a:lnTo>
                      <a:pt x="0"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87" name="Freeform 663">
                <a:extLst>
                  <a:ext uri="{FF2B5EF4-FFF2-40B4-BE49-F238E27FC236}">
                    <a16:creationId xmlns:a16="http://schemas.microsoft.com/office/drawing/2014/main" id="{88A7A8E4-64E5-408F-99D0-4DC4FA4E18B7}"/>
                  </a:ext>
                </a:extLst>
              </p:cNvPr>
              <p:cNvSpPr>
                <a:spLocks/>
              </p:cNvSpPr>
              <p:nvPr/>
            </p:nvSpPr>
            <p:spPr bwMode="auto">
              <a:xfrm>
                <a:off x="3777" y="2167"/>
                <a:ext cx="28" cy="19"/>
              </a:xfrm>
              <a:custGeom>
                <a:avLst/>
                <a:gdLst/>
                <a:ahLst/>
                <a:cxnLst>
                  <a:cxn ang="0">
                    <a:pos x="2" y="12"/>
                  </a:cxn>
                  <a:cxn ang="0">
                    <a:pos x="0" y="19"/>
                  </a:cxn>
                  <a:cxn ang="0">
                    <a:pos x="28" y="0"/>
                  </a:cxn>
                  <a:cxn ang="0">
                    <a:pos x="2" y="12"/>
                  </a:cxn>
                </a:cxnLst>
                <a:rect l="0" t="0" r="r" b="b"/>
                <a:pathLst>
                  <a:path w="28" h="19">
                    <a:moveTo>
                      <a:pt x="2" y="12"/>
                    </a:moveTo>
                    <a:lnTo>
                      <a:pt x="0" y="19"/>
                    </a:lnTo>
                    <a:lnTo>
                      <a:pt x="28" y="0"/>
                    </a:lnTo>
                    <a:lnTo>
                      <a:pt x="2" y="12"/>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88" name="Freeform 664">
                <a:extLst>
                  <a:ext uri="{FF2B5EF4-FFF2-40B4-BE49-F238E27FC236}">
                    <a16:creationId xmlns:a16="http://schemas.microsoft.com/office/drawing/2014/main" id="{066B387E-BFF8-4FF5-B9A2-A8A79DED3095}"/>
                  </a:ext>
                </a:extLst>
              </p:cNvPr>
              <p:cNvSpPr>
                <a:spLocks/>
              </p:cNvSpPr>
              <p:nvPr/>
            </p:nvSpPr>
            <p:spPr bwMode="auto">
              <a:xfrm>
                <a:off x="3777" y="2167"/>
                <a:ext cx="30" cy="19"/>
              </a:xfrm>
              <a:custGeom>
                <a:avLst/>
                <a:gdLst/>
                <a:ahLst/>
                <a:cxnLst>
                  <a:cxn ang="0">
                    <a:pos x="0" y="19"/>
                  </a:cxn>
                  <a:cxn ang="0">
                    <a:pos x="28" y="0"/>
                  </a:cxn>
                  <a:cxn ang="0">
                    <a:pos x="30" y="6"/>
                  </a:cxn>
                  <a:cxn ang="0">
                    <a:pos x="0" y="19"/>
                  </a:cxn>
                </a:cxnLst>
                <a:rect l="0" t="0" r="r" b="b"/>
                <a:pathLst>
                  <a:path w="30" h="19">
                    <a:moveTo>
                      <a:pt x="0" y="19"/>
                    </a:moveTo>
                    <a:lnTo>
                      <a:pt x="28" y="0"/>
                    </a:lnTo>
                    <a:lnTo>
                      <a:pt x="30" y="6"/>
                    </a:lnTo>
                    <a:lnTo>
                      <a:pt x="0" y="19"/>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89" name="Freeform 665">
                <a:extLst>
                  <a:ext uri="{FF2B5EF4-FFF2-40B4-BE49-F238E27FC236}">
                    <a16:creationId xmlns:a16="http://schemas.microsoft.com/office/drawing/2014/main" id="{2B486FCE-E776-49F3-A59A-F300DECF13C5}"/>
                  </a:ext>
                </a:extLst>
              </p:cNvPr>
              <p:cNvSpPr>
                <a:spLocks/>
              </p:cNvSpPr>
              <p:nvPr/>
            </p:nvSpPr>
            <p:spPr bwMode="auto">
              <a:xfrm>
                <a:off x="3777" y="2167"/>
                <a:ext cx="30" cy="19"/>
              </a:xfrm>
              <a:custGeom>
                <a:avLst/>
                <a:gdLst/>
                <a:ahLst/>
                <a:cxnLst>
                  <a:cxn ang="0">
                    <a:pos x="2" y="12"/>
                  </a:cxn>
                  <a:cxn ang="0">
                    <a:pos x="0" y="19"/>
                  </a:cxn>
                  <a:cxn ang="0">
                    <a:pos x="30" y="6"/>
                  </a:cxn>
                  <a:cxn ang="0">
                    <a:pos x="28" y="0"/>
                  </a:cxn>
                  <a:cxn ang="0">
                    <a:pos x="2" y="12"/>
                  </a:cxn>
                </a:cxnLst>
                <a:rect l="0" t="0" r="r" b="b"/>
                <a:pathLst>
                  <a:path w="30" h="19">
                    <a:moveTo>
                      <a:pt x="2" y="12"/>
                    </a:moveTo>
                    <a:lnTo>
                      <a:pt x="0" y="19"/>
                    </a:lnTo>
                    <a:lnTo>
                      <a:pt x="30" y="6"/>
                    </a:lnTo>
                    <a:lnTo>
                      <a:pt x="28" y="0"/>
                    </a:lnTo>
                    <a:lnTo>
                      <a:pt x="2" y="1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90" name="Freeform 666">
                <a:extLst>
                  <a:ext uri="{FF2B5EF4-FFF2-40B4-BE49-F238E27FC236}">
                    <a16:creationId xmlns:a16="http://schemas.microsoft.com/office/drawing/2014/main" id="{724002DB-CF43-41A6-A745-650A159B503C}"/>
                  </a:ext>
                </a:extLst>
              </p:cNvPr>
              <p:cNvSpPr>
                <a:spLocks/>
              </p:cNvSpPr>
              <p:nvPr/>
            </p:nvSpPr>
            <p:spPr bwMode="auto">
              <a:xfrm>
                <a:off x="3805" y="2167"/>
                <a:ext cx="15" cy="6"/>
              </a:xfrm>
              <a:custGeom>
                <a:avLst/>
                <a:gdLst/>
                <a:ahLst/>
                <a:cxnLst>
                  <a:cxn ang="0">
                    <a:pos x="0" y="0"/>
                  </a:cxn>
                  <a:cxn ang="0">
                    <a:pos x="2" y="6"/>
                  </a:cxn>
                  <a:cxn ang="0">
                    <a:pos x="15" y="0"/>
                  </a:cxn>
                  <a:cxn ang="0">
                    <a:pos x="0" y="0"/>
                  </a:cxn>
                </a:cxnLst>
                <a:rect l="0" t="0" r="r" b="b"/>
                <a:pathLst>
                  <a:path w="15" h="6">
                    <a:moveTo>
                      <a:pt x="0" y="0"/>
                    </a:moveTo>
                    <a:lnTo>
                      <a:pt x="2" y="6"/>
                    </a:lnTo>
                    <a:lnTo>
                      <a:pt x="15" y="0"/>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91" name="Freeform 667">
                <a:extLst>
                  <a:ext uri="{FF2B5EF4-FFF2-40B4-BE49-F238E27FC236}">
                    <a16:creationId xmlns:a16="http://schemas.microsoft.com/office/drawing/2014/main" id="{FB9F0A2B-E87C-4388-8271-F553BC534B0D}"/>
                  </a:ext>
                </a:extLst>
              </p:cNvPr>
              <p:cNvSpPr>
                <a:spLocks/>
              </p:cNvSpPr>
              <p:nvPr/>
            </p:nvSpPr>
            <p:spPr bwMode="auto">
              <a:xfrm>
                <a:off x="3807" y="2167"/>
                <a:ext cx="14" cy="6"/>
              </a:xfrm>
              <a:custGeom>
                <a:avLst/>
                <a:gdLst/>
                <a:ahLst/>
                <a:cxnLst>
                  <a:cxn ang="0">
                    <a:pos x="0" y="6"/>
                  </a:cxn>
                  <a:cxn ang="0">
                    <a:pos x="13" y="0"/>
                  </a:cxn>
                  <a:cxn ang="0">
                    <a:pos x="14" y="6"/>
                  </a:cxn>
                  <a:cxn ang="0">
                    <a:pos x="0" y="6"/>
                  </a:cxn>
                </a:cxnLst>
                <a:rect l="0" t="0" r="r" b="b"/>
                <a:pathLst>
                  <a:path w="14" h="6">
                    <a:moveTo>
                      <a:pt x="0" y="6"/>
                    </a:moveTo>
                    <a:lnTo>
                      <a:pt x="13" y="0"/>
                    </a:lnTo>
                    <a:lnTo>
                      <a:pt x="14" y="6"/>
                    </a:lnTo>
                    <a:lnTo>
                      <a:pt x="0"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92" name="Freeform 668">
                <a:extLst>
                  <a:ext uri="{FF2B5EF4-FFF2-40B4-BE49-F238E27FC236}">
                    <a16:creationId xmlns:a16="http://schemas.microsoft.com/office/drawing/2014/main" id="{E00AC1EC-9A68-46E3-8293-B43C026E5B2E}"/>
                  </a:ext>
                </a:extLst>
              </p:cNvPr>
              <p:cNvSpPr>
                <a:spLocks/>
              </p:cNvSpPr>
              <p:nvPr/>
            </p:nvSpPr>
            <p:spPr bwMode="auto">
              <a:xfrm>
                <a:off x="3805" y="2167"/>
                <a:ext cx="16" cy="6"/>
              </a:xfrm>
              <a:custGeom>
                <a:avLst/>
                <a:gdLst/>
                <a:ahLst/>
                <a:cxnLst>
                  <a:cxn ang="0">
                    <a:pos x="0" y="0"/>
                  </a:cxn>
                  <a:cxn ang="0">
                    <a:pos x="2" y="6"/>
                  </a:cxn>
                  <a:cxn ang="0">
                    <a:pos x="16" y="6"/>
                  </a:cxn>
                  <a:cxn ang="0">
                    <a:pos x="15" y="0"/>
                  </a:cxn>
                  <a:cxn ang="0">
                    <a:pos x="0" y="0"/>
                  </a:cxn>
                </a:cxnLst>
                <a:rect l="0" t="0" r="r" b="b"/>
                <a:pathLst>
                  <a:path w="16" h="6">
                    <a:moveTo>
                      <a:pt x="0" y="0"/>
                    </a:moveTo>
                    <a:lnTo>
                      <a:pt x="2" y="6"/>
                    </a:lnTo>
                    <a:lnTo>
                      <a:pt x="16" y="6"/>
                    </a:lnTo>
                    <a:lnTo>
                      <a:pt x="15" y="0"/>
                    </a:lnTo>
                    <a:lnTo>
                      <a:pt x="0"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93" name="Freeform 669">
                <a:extLst>
                  <a:ext uri="{FF2B5EF4-FFF2-40B4-BE49-F238E27FC236}">
                    <a16:creationId xmlns:a16="http://schemas.microsoft.com/office/drawing/2014/main" id="{67363B68-1079-4350-9D81-531B68C9890D}"/>
                  </a:ext>
                </a:extLst>
              </p:cNvPr>
              <p:cNvSpPr>
                <a:spLocks/>
              </p:cNvSpPr>
              <p:nvPr/>
            </p:nvSpPr>
            <p:spPr bwMode="auto">
              <a:xfrm>
                <a:off x="3820" y="2141"/>
                <a:ext cx="40" cy="32"/>
              </a:xfrm>
              <a:custGeom>
                <a:avLst/>
                <a:gdLst/>
                <a:ahLst/>
                <a:cxnLst>
                  <a:cxn ang="0">
                    <a:pos x="0" y="26"/>
                  </a:cxn>
                  <a:cxn ang="0">
                    <a:pos x="1" y="32"/>
                  </a:cxn>
                  <a:cxn ang="0">
                    <a:pos x="40" y="0"/>
                  </a:cxn>
                  <a:cxn ang="0">
                    <a:pos x="0" y="26"/>
                  </a:cxn>
                </a:cxnLst>
                <a:rect l="0" t="0" r="r" b="b"/>
                <a:pathLst>
                  <a:path w="40" h="32">
                    <a:moveTo>
                      <a:pt x="0" y="26"/>
                    </a:moveTo>
                    <a:lnTo>
                      <a:pt x="1" y="32"/>
                    </a:lnTo>
                    <a:lnTo>
                      <a:pt x="40" y="0"/>
                    </a:lnTo>
                    <a:lnTo>
                      <a:pt x="0" y="2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94" name="Freeform 670">
                <a:extLst>
                  <a:ext uri="{FF2B5EF4-FFF2-40B4-BE49-F238E27FC236}">
                    <a16:creationId xmlns:a16="http://schemas.microsoft.com/office/drawing/2014/main" id="{0C897E42-E507-4EC1-BD2D-940FC9757DC2}"/>
                  </a:ext>
                </a:extLst>
              </p:cNvPr>
              <p:cNvSpPr>
                <a:spLocks/>
              </p:cNvSpPr>
              <p:nvPr/>
            </p:nvSpPr>
            <p:spPr bwMode="auto">
              <a:xfrm>
                <a:off x="3821" y="2141"/>
                <a:ext cx="42" cy="32"/>
              </a:xfrm>
              <a:custGeom>
                <a:avLst/>
                <a:gdLst/>
                <a:ahLst/>
                <a:cxnLst>
                  <a:cxn ang="0">
                    <a:pos x="0" y="32"/>
                  </a:cxn>
                  <a:cxn ang="0">
                    <a:pos x="39" y="0"/>
                  </a:cxn>
                  <a:cxn ang="0">
                    <a:pos x="42" y="7"/>
                  </a:cxn>
                  <a:cxn ang="0">
                    <a:pos x="0" y="32"/>
                  </a:cxn>
                </a:cxnLst>
                <a:rect l="0" t="0" r="r" b="b"/>
                <a:pathLst>
                  <a:path w="42" h="32">
                    <a:moveTo>
                      <a:pt x="0" y="32"/>
                    </a:moveTo>
                    <a:lnTo>
                      <a:pt x="39" y="0"/>
                    </a:lnTo>
                    <a:lnTo>
                      <a:pt x="42" y="7"/>
                    </a:lnTo>
                    <a:lnTo>
                      <a:pt x="0" y="32"/>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95" name="Freeform 671">
                <a:extLst>
                  <a:ext uri="{FF2B5EF4-FFF2-40B4-BE49-F238E27FC236}">
                    <a16:creationId xmlns:a16="http://schemas.microsoft.com/office/drawing/2014/main" id="{92122383-31C7-457B-94A9-1DCA744DB9AE}"/>
                  </a:ext>
                </a:extLst>
              </p:cNvPr>
              <p:cNvSpPr>
                <a:spLocks/>
              </p:cNvSpPr>
              <p:nvPr/>
            </p:nvSpPr>
            <p:spPr bwMode="auto">
              <a:xfrm>
                <a:off x="3820" y="2141"/>
                <a:ext cx="43" cy="32"/>
              </a:xfrm>
              <a:custGeom>
                <a:avLst/>
                <a:gdLst/>
                <a:ahLst/>
                <a:cxnLst>
                  <a:cxn ang="0">
                    <a:pos x="0" y="26"/>
                  </a:cxn>
                  <a:cxn ang="0">
                    <a:pos x="1" y="32"/>
                  </a:cxn>
                  <a:cxn ang="0">
                    <a:pos x="43" y="7"/>
                  </a:cxn>
                  <a:cxn ang="0">
                    <a:pos x="40" y="0"/>
                  </a:cxn>
                  <a:cxn ang="0">
                    <a:pos x="0" y="26"/>
                  </a:cxn>
                </a:cxnLst>
                <a:rect l="0" t="0" r="r" b="b"/>
                <a:pathLst>
                  <a:path w="43" h="32">
                    <a:moveTo>
                      <a:pt x="0" y="26"/>
                    </a:moveTo>
                    <a:lnTo>
                      <a:pt x="1" y="32"/>
                    </a:lnTo>
                    <a:lnTo>
                      <a:pt x="43" y="7"/>
                    </a:lnTo>
                    <a:lnTo>
                      <a:pt x="40" y="0"/>
                    </a:lnTo>
                    <a:lnTo>
                      <a:pt x="0" y="2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96" name="Freeform 672">
                <a:extLst>
                  <a:ext uri="{FF2B5EF4-FFF2-40B4-BE49-F238E27FC236}">
                    <a16:creationId xmlns:a16="http://schemas.microsoft.com/office/drawing/2014/main" id="{DE93CA88-E7B0-4FE9-9A85-6A3D38A57913}"/>
                  </a:ext>
                </a:extLst>
              </p:cNvPr>
              <p:cNvSpPr>
                <a:spLocks/>
              </p:cNvSpPr>
              <p:nvPr/>
            </p:nvSpPr>
            <p:spPr bwMode="auto">
              <a:xfrm>
                <a:off x="3860" y="2137"/>
                <a:ext cx="88" cy="11"/>
              </a:xfrm>
              <a:custGeom>
                <a:avLst/>
                <a:gdLst/>
                <a:ahLst/>
                <a:cxnLst>
                  <a:cxn ang="0">
                    <a:pos x="0" y="4"/>
                  </a:cxn>
                  <a:cxn ang="0">
                    <a:pos x="3" y="11"/>
                  </a:cxn>
                  <a:cxn ang="0">
                    <a:pos x="88" y="0"/>
                  </a:cxn>
                  <a:cxn ang="0">
                    <a:pos x="0" y="4"/>
                  </a:cxn>
                </a:cxnLst>
                <a:rect l="0" t="0" r="r" b="b"/>
                <a:pathLst>
                  <a:path w="88" h="11">
                    <a:moveTo>
                      <a:pt x="0" y="4"/>
                    </a:moveTo>
                    <a:lnTo>
                      <a:pt x="3" y="11"/>
                    </a:lnTo>
                    <a:lnTo>
                      <a:pt x="88" y="0"/>
                    </a:lnTo>
                    <a:lnTo>
                      <a:pt x="0" y="4"/>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97" name="Freeform 673">
                <a:extLst>
                  <a:ext uri="{FF2B5EF4-FFF2-40B4-BE49-F238E27FC236}">
                    <a16:creationId xmlns:a16="http://schemas.microsoft.com/office/drawing/2014/main" id="{DAF217AC-6B66-4190-8EDD-5DD3F54A7AFB}"/>
                  </a:ext>
                </a:extLst>
              </p:cNvPr>
              <p:cNvSpPr>
                <a:spLocks/>
              </p:cNvSpPr>
              <p:nvPr/>
            </p:nvSpPr>
            <p:spPr bwMode="auto">
              <a:xfrm>
                <a:off x="3863" y="2137"/>
                <a:ext cx="87" cy="11"/>
              </a:xfrm>
              <a:custGeom>
                <a:avLst/>
                <a:gdLst/>
                <a:ahLst/>
                <a:cxnLst>
                  <a:cxn ang="0">
                    <a:pos x="0" y="11"/>
                  </a:cxn>
                  <a:cxn ang="0">
                    <a:pos x="85" y="0"/>
                  </a:cxn>
                  <a:cxn ang="0">
                    <a:pos x="87" y="6"/>
                  </a:cxn>
                  <a:cxn ang="0">
                    <a:pos x="0" y="11"/>
                  </a:cxn>
                </a:cxnLst>
                <a:rect l="0" t="0" r="r" b="b"/>
                <a:pathLst>
                  <a:path w="87" h="11">
                    <a:moveTo>
                      <a:pt x="0" y="11"/>
                    </a:moveTo>
                    <a:lnTo>
                      <a:pt x="85" y="0"/>
                    </a:lnTo>
                    <a:lnTo>
                      <a:pt x="87" y="6"/>
                    </a:lnTo>
                    <a:lnTo>
                      <a:pt x="0" y="1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98" name="Freeform 674">
                <a:extLst>
                  <a:ext uri="{FF2B5EF4-FFF2-40B4-BE49-F238E27FC236}">
                    <a16:creationId xmlns:a16="http://schemas.microsoft.com/office/drawing/2014/main" id="{56DC9253-3F2D-4FD4-82E6-8B808D83C3E6}"/>
                  </a:ext>
                </a:extLst>
              </p:cNvPr>
              <p:cNvSpPr>
                <a:spLocks/>
              </p:cNvSpPr>
              <p:nvPr/>
            </p:nvSpPr>
            <p:spPr bwMode="auto">
              <a:xfrm>
                <a:off x="3860" y="2137"/>
                <a:ext cx="90" cy="11"/>
              </a:xfrm>
              <a:custGeom>
                <a:avLst/>
                <a:gdLst/>
                <a:ahLst/>
                <a:cxnLst>
                  <a:cxn ang="0">
                    <a:pos x="0" y="4"/>
                  </a:cxn>
                  <a:cxn ang="0">
                    <a:pos x="3" y="11"/>
                  </a:cxn>
                  <a:cxn ang="0">
                    <a:pos x="90" y="6"/>
                  </a:cxn>
                  <a:cxn ang="0">
                    <a:pos x="88" y="0"/>
                  </a:cxn>
                  <a:cxn ang="0">
                    <a:pos x="0" y="4"/>
                  </a:cxn>
                </a:cxnLst>
                <a:rect l="0" t="0" r="r" b="b"/>
                <a:pathLst>
                  <a:path w="90" h="11">
                    <a:moveTo>
                      <a:pt x="0" y="4"/>
                    </a:moveTo>
                    <a:lnTo>
                      <a:pt x="3" y="11"/>
                    </a:lnTo>
                    <a:lnTo>
                      <a:pt x="90" y="6"/>
                    </a:lnTo>
                    <a:lnTo>
                      <a:pt x="88" y="0"/>
                    </a:lnTo>
                    <a:lnTo>
                      <a:pt x="0" y="4"/>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99" name="Freeform 675">
                <a:extLst>
                  <a:ext uri="{FF2B5EF4-FFF2-40B4-BE49-F238E27FC236}">
                    <a16:creationId xmlns:a16="http://schemas.microsoft.com/office/drawing/2014/main" id="{5CADB0DC-A7F3-4E6B-A141-410470161F94}"/>
                  </a:ext>
                </a:extLst>
              </p:cNvPr>
              <p:cNvSpPr>
                <a:spLocks/>
              </p:cNvSpPr>
              <p:nvPr/>
            </p:nvSpPr>
            <p:spPr bwMode="auto">
              <a:xfrm>
                <a:off x="3948" y="2116"/>
                <a:ext cx="38" cy="27"/>
              </a:xfrm>
              <a:custGeom>
                <a:avLst/>
                <a:gdLst/>
                <a:ahLst/>
                <a:cxnLst>
                  <a:cxn ang="0">
                    <a:pos x="0" y="21"/>
                  </a:cxn>
                  <a:cxn ang="0">
                    <a:pos x="2" y="27"/>
                  </a:cxn>
                  <a:cxn ang="0">
                    <a:pos x="38" y="0"/>
                  </a:cxn>
                  <a:cxn ang="0">
                    <a:pos x="0" y="21"/>
                  </a:cxn>
                </a:cxnLst>
                <a:rect l="0" t="0" r="r" b="b"/>
                <a:pathLst>
                  <a:path w="38" h="27">
                    <a:moveTo>
                      <a:pt x="0" y="21"/>
                    </a:moveTo>
                    <a:lnTo>
                      <a:pt x="2" y="27"/>
                    </a:lnTo>
                    <a:lnTo>
                      <a:pt x="38" y="0"/>
                    </a:lnTo>
                    <a:lnTo>
                      <a:pt x="0" y="2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00" name="Freeform 676">
                <a:extLst>
                  <a:ext uri="{FF2B5EF4-FFF2-40B4-BE49-F238E27FC236}">
                    <a16:creationId xmlns:a16="http://schemas.microsoft.com/office/drawing/2014/main" id="{29A9B6DD-82DB-4960-AD4D-6AB12D3D28AF}"/>
                  </a:ext>
                </a:extLst>
              </p:cNvPr>
              <p:cNvSpPr>
                <a:spLocks/>
              </p:cNvSpPr>
              <p:nvPr/>
            </p:nvSpPr>
            <p:spPr bwMode="auto">
              <a:xfrm>
                <a:off x="3950" y="2116"/>
                <a:ext cx="38" cy="27"/>
              </a:xfrm>
              <a:custGeom>
                <a:avLst/>
                <a:gdLst/>
                <a:ahLst/>
                <a:cxnLst>
                  <a:cxn ang="0">
                    <a:pos x="0" y="27"/>
                  </a:cxn>
                  <a:cxn ang="0">
                    <a:pos x="36" y="0"/>
                  </a:cxn>
                  <a:cxn ang="0">
                    <a:pos x="38" y="5"/>
                  </a:cxn>
                  <a:cxn ang="0">
                    <a:pos x="0" y="27"/>
                  </a:cxn>
                </a:cxnLst>
                <a:rect l="0" t="0" r="r" b="b"/>
                <a:pathLst>
                  <a:path w="38" h="27">
                    <a:moveTo>
                      <a:pt x="0" y="27"/>
                    </a:moveTo>
                    <a:lnTo>
                      <a:pt x="36" y="0"/>
                    </a:lnTo>
                    <a:lnTo>
                      <a:pt x="38" y="5"/>
                    </a:lnTo>
                    <a:lnTo>
                      <a:pt x="0" y="2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01" name="Freeform 677">
                <a:extLst>
                  <a:ext uri="{FF2B5EF4-FFF2-40B4-BE49-F238E27FC236}">
                    <a16:creationId xmlns:a16="http://schemas.microsoft.com/office/drawing/2014/main" id="{9B649D14-19A2-429B-9D61-09779CC51F63}"/>
                  </a:ext>
                </a:extLst>
              </p:cNvPr>
              <p:cNvSpPr>
                <a:spLocks/>
              </p:cNvSpPr>
              <p:nvPr/>
            </p:nvSpPr>
            <p:spPr bwMode="auto">
              <a:xfrm>
                <a:off x="3948" y="2116"/>
                <a:ext cx="40" cy="27"/>
              </a:xfrm>
              <a:custGeom>
                <a:avLst/>
                <a:gdLst/>
                <a:ahLst/>
                <a:cxnLst>
                  <a:cxn ang="0">
                    <a:pos x="0" y="21"/>
                  </a:cxn>
                  <a:cxn ang="0">
                    <a:pos x="2" y="27"/>
                  </a:cxn>
                  <a:cxn ang="0">
                    <a:pos x="40" y="5"/>
                  </a:cxn>
                  <a:cxn ang="0">
                    <a:pos x="38" y="0"/>
                  </a:cxn>
                  <a:cxn ang="0">
                    <a:pos x="0" y="21"/>
                  </a:cxn>
                </a:cxnLst>
                <a:rect l="0" t="0" r="r" b="b"/>
                <a:pathLst>
                  <a:path w="40" h="27">
                    <a:moveTo>
                      <a:pt x="0" y="21"/>
                    </a:moveTo>
                    <a:lnTo>
                      <a:pt x="2" y="27"/>
                    </a:lnTo>
                    <a:lnTo>
                      <a:pt x="40" y="5"/>
                    </a:lnTo>
                    <a:lnTo>
                      <a:pt x="38" y="0"/>
                    </a:lnTo>
                    <a:lnTo>
                      <a:pt x="0" y="21"/>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02" name="Freeform 678">
                <a:extLst>
                  <a:ext uri="{FF2B5EF4-FFF2-40B4-BE49-F238E27FC236}">
                    <a16:creationId xmlns:a16="http://schemas.microsoft.com/office/drawing/2014/main" id="{654B4105-0AC1-4ABF-8B55-EA528166A19D}"/>
                  </a:ext>
                </a:extLst>
              </p:cNvPr>
              <p:cNvSpPr>
                <a:spLocks/>
              </p:cNvSpPr>
              <p:nvPr/>
            </p:nvSpPr>
            <p:spPr bwMode="auto">
              <a:xfrm>
                <a:off x="3986" y="2102"/>
                <a:ext cx="52" cy="19"/>
              </a:xfrm>
              <a:custGeom>
                <a:avLst/>
                <a:gdLst/>
                <a:ahLst/>
                <a:cxnLst>
                  <a:cxn ang="0">
                    <a:pos x="0" y="14"/>
                  </a:cxn>
                  <a:cxn ang="0">
                    <a:pos x="2" y="19"/>
                  </a:cxn>
                  <a:cxn ang="0">
                    <a:pos x="52" y="0"/>
                  </a:cxn>
                  <a:cxn ang="0">
                    <a:pos x="0" y="14"/>
                  </a:cxn>
                </a:cxnLst>
                <a:rect l="0" t="0" r="r" b="b"/>
                <a:pathLst>
                  <a:path w="52" h="19">
                    <a:moveTo>
                      <a:pt x="0" y="14"/>
                    </a:moveTo>
                    <a:lnTo>
                      <a:pt x="2" y="19"/>
                    </a:lnTo>
                    <a:lnTo>
                      <a:pt x="52" y="0"/>
                    </a:lnTo>
                    <a:lnTo>
                      <a:pt x="0" y="14"/>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03" name="Freeform 679">
                <a:extLst>
                  <a:ext uri="{FF2B5EF4-FFF2-40B4-BE49-F238E27FC236}">
                    <a16:creationId xmlns:a16="http://schemas.microsoft.com/office/drawing/2014/main" id="{5F8E594D-B9A0-439B-95B8-0E6BF16092F6}"/>
                  </a:ext>
                </a:extLst>
              </p:cNvPr>
              <p:cNvSpPr>
                <a:spLocks/>
              </p:cNvSpPr>
              <p:nvPr/>
            </p:nvSpPr>
            <p:spPr bwMode="auto">
              <a:xfrm>
                <a:off x="3988" y="2102"/>
                <a:ext cx="53" cy="19"/>
              </a:xfrm>
              <a:custGeom>
                <a:avLst/>
                <a:gdLst/>
                <a:ahLst/>
                <a:cxnLst>
                  <a:cxn ang="0">
                    <a:pos x="0" y="19"/>
                  </a:cxn>
                  <a:cxn ang="0">
                    <a:pos x="50" y="0"/>
                  </a:cxn>
                  <a:cxn ang="0">
                    <a:pos x="53" y="6"/>
                  </a:cxn>
                  <a:cxn ang="0">
                    <a:pos x="0" y="19"/>
                  </a:cxn>
                </a:cxnLst>
                <a:rect l="0" t="0" r="r" b="b"/>
                <a:pathLst>
                  <a:path w="53" h="19">
                    <a:moveTo>
                      <a:pt x="0" y="19"/>
                    </a:moveTo>
                    <a:lnTo>
                      <a:pt x="50" y="0"/>
                    </a:lnTo>
                    <a:lnTo>
                      <a:pt x="53" y="6"/>
                    </a:lnTo>
                    <a:lnTo>
                      <a:pt x="0" y="19"/>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04" name="Freeform 680">
                <a:extLst>
                  <a:ext uri="{FF2B5EF4-FFF2-40B4-BE49-F238E27FC236}">
                    <a16:creationId xmlns:a16="http://schemas.microsoft.com/office/drawing/2014/main" id="{A04CE8AC-1BFF-4795-9EE3-B37AF589CF03}"/>
                  </a:ext>
                </a:extLst>
              </p:cNvPr>
              <p:cNvSpPr>
                <a:spLocks/>
              </p:cNvSpPr>
              <p:nvPr/>
            </p:nvSpPr>
            <p:spPr bwMode="auto">
              <a:xfrm>
                <a:off x="3986" y="2102"/>
                <a:ext cx="55" cy="19"/>
              </a:xfrm>
              <a:custGeom>
                <a:avLst/>
                <a:gdLst/>
                <a:ahLst/>
                <a:cxnLst>
                  <a:cxn ang="0">
                    <a:pos x="0" y="14"/>
                  </a:cxn>
                  <a:cxn ang="0">
                    <a:pos x="2" y="19"/>
                  </a:cxn>
                  <a:cxn ang="0">
                    <a:pos x="55" y="6"/>
                  </a:cxn>
                  <a:cxn ang="0">
                    <a:pos x="52" y="0"/>
                  </a:cxn>
                  <a:cxn ang="0">
                    <a:pos x="0" y="14"/>
                  </a:cxn>
                </a:cxnLst>
                <a:rect l="0" t="0" r="r" b="b"/>
                <a:pathLst>
                  <a:path w="55" h="19">
                    <a:moveTo>
                      <a:pt x="0" y="14"/>
                    </a:moveTo>
                    <a:lnTo>
                      <a:pt x="2" y="19"/>
                    </a:lnTo>
                    <a:lnTo>
                      <a:pt x="55" y="6"/>
                    </a:lnTo>
                    <a:lnTo>
                      <a:pt x="52" y="0"/>
                    </a:lnTo>
                    <a:lnTo>
                      <a:pt x="0" y="14"/>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05" name="Freeform 681">
                <a:extLst>
                  <a:ext uri="{FF2B5EF4-FFF2-40B4-BE49-F238E27FC236}">
                    <a16:creationId xmlns:a16="http://schemas.microsoft.com/office/drawing/2014/main" id="{E54FD169-7B04-46D4-A7AD-E1E6717A3786}"/>
                  </a:ext>
                </a:extLst>
              </p:cNvPr>
              <p:cNvSpPr>
                <a:spLocks/>
              </p:cNvSpPr>
              <p:nvPr/>
            </p:nvSpPr>
            <p:spPr bwMode="auto">
              <a:xfrm>
                <a:off x="4038" y="2011"/>
                <a:ext cx="77" cy="97"/>
              </a:xfrm>
              <a:custGeom>
                <a:avLst/>
                <a:gdLst/>
                <a:ahLst/>
                <a:cxnLst>
                  <a:cxn ang="0">
                    <a:pos x="0" y="91"/>
                  </a:cxn>
                  <a:cxn ang="0">
                    <a:pos x="3" y="97"/>
                  </a:cxn>
                  <a:cxn ang="0">
                    <a:pos x="77" y="0"/>
                  </a:cxn>
                  <a:cxn ang="0">
                    <a:pos x="0" y="91"/>
                  </a:cxn>
                </a:cxnLst>
                <a:rect l="0" t="0" r="r" b="b"/>
                <a:pathLst>
                  <a:path w="77" h="97">
                    <a:moveTo>
                      <a:pt x="0" y="91"/>
                    </a:moveTo>
                    <a:lnTo>
                      <a:pt x="3" y="97"/>
                    </a:lnTo>
                    <a:lnTo>
                      <a:pt x="77" y="0"/>
                    </a:lnTo>
                    <a:lnTo>
                      <a:pt x="0" y="91"/>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06" name="Freeform 682">
                <a:extLst>
                  <a:ext uri="{FF2B5EF4-FFF2-40B4-BE49-F238E27FC236}">
                    <a16:creationId xmlns:a16="http://schemas.microsoft.com/office/drawing/2014/main" id="{FBB9B4CD-DCAF-4964-934A-F266D80D3B9E}"/>
                  </a:ext>
                </a:extLst>
              </p:cNvPr>
              <p:cNvSpPr>
                <a:spLocks/>
              </p:cNvSpPr>
              <p:nvPr/>
            </p:nvSpPr>
            <p:spPr bwMode="auto">
              <a:xfrm>
                <a:off x="4041" y="2011"/>
                <a:ext cx="77" cy="97"/>
              </a:xfrm>
              <a:custGeom>
                <a:avLst/>
                <a:gdLst/>
                <a:ahLst/>
                <a:cxnLst>
                  <a:cxn ang="0">
                    <a:pos x="0" y="97"/>
                  </a:cxn>
                  <a:cxn ang="0">
                    <a:pos x="74" y="0"/>
                  </a:cxn>
                  <a:cxn ang="0">
                    <a:pos x="77" y="6"/>
                  </a:cxn>
                  <a:cxn ang="0">
                    <a:pos x="0" y="97"/>
                  </a:cxn>
                </a:cxnLst>
                <a:rect l="0" t="0" r="r" b="b"/>
                <a:pathLst>
                  <a:path w="77" h="97">
                    <a:moveTo>
                      <a:pt x="0" y="97"/>
                    </a:moveTo>
                    <a:lnTo>
                      <a:pt x="74" y="0"/>
                    </a:lnTo>
                    <a:lnTo>
                      <a:pt x="77" y="6"/>
                    </a:lnTo>
                    <a:lnTo>
                      <a:pt x="0" y="9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07" name="Freeform 683">
                <a:extLst>
                  <a:ext uri="{FF2B5EF4-FFF2-40B4-BE49-F238E27FC236}">
                    <a16:creationId xmlns:a16="http://schemas.microsoft.com/office/drawing/2014/main" id="{EEA63CB3-F475-47BF-B52B-8D39C25AB423}"/>
                  </a:ext>
                </a:extLst>
              </p:cNvPr>
              <p:cNvSpPr>
                <a:spLocks/>
              </p:cNvSpPr>
              <p:nvPr/>
            </p:nvSpPr>
            <p:spPr bwMode="auto">
              <a:xfrm>
                <a:off x="4038" y="2011"/>
                <a:ext cx="80" cy="97"/>
              </a:xfrm>
              <a:custGeom>
                <a:avLst/>
                <a:gdLst/>
                <a:ahLst/>
                <a:cxnLst>
                  <a:cxn ang="0">
                    <a:pos x="0" y="91"/>
                  </a:cxn>
                  <a:cxn ang="0">
                    <a:pos x="3" y="97"/>
                  </a:cxn>
                  <a:cxn ang="0">
                    <a:pos x="80" y="6"/>
                  </a:cxn>
                  <a:cxn ang="0">
                    <a:pos x="77" y="0"/>
                  </a:cxn>
                  <a:cxn ang="0">
                    <a:pos x="0" y="91"/>
                  </a:cxn>
                </a:cxnLst>
                <a:rect l="0" t="0" r="r" b="b"/>
                <a:pathLst>
                  <a:path w="80" h="97">
                    <a:moveTo>
                      <a:pt x="0" y="91"/>
                    </a:moveTo>
                    <a:lnTo>
                      <a:pt x="3" y="97"/>
                    </a:lnTo>
                    <a:lnTo>
                      <a:pt x="80" y="6"/>
                    </a:lnTo>
                    <a:lnTo>
                      <a:pt x="77" y="0"/>
                    </a:lnTo>
                    <a:lnTo>
                      <a:pt x="0" y="91"/>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08" name="Freeform 684">
                <a:extLst>
                  <a:ext uri="{FF2B5EF4-FFF2-40B4-BE49-F238E27FC236}">
                    <a16:creationId xmlns:a16="http://schemas.microsoft.com/office/drawing/2014/main" id="{431800E9-47AF-4D5A-BFCE-E14F9D5C7AB7}"/>
                  </a:ext>
                </a:extLst>
              </p:cNvPr>
              <p:cNvSpPr>
                <a:spLocks/>
              </p:cNvSpPr>
              <p:nvPr/>
            </p:nvSpPr>
            <p:spPr bwMode="auto">
              <a:xfrm>
                <a:off x="4115" y="2011"/>
                <a:ext cx="41" cy="6"/>
              </a:xfrm>
              <a:custGeom>
                <a:avLst/>
                <a:gdLst/>
                <a:ahLst/>
                <a:cxnLst>
                  <a:cxn ang="0">
                    <a:pos x="0" y="0"/>
                  </a:cxn>
                  <a:cxn ang="0">
                    <a:pos x="3" y="6"/>
                  </a:cxn>
                  <a:cxn ang="0">
                    <a:pos x="41" y="1"/>
                  </a:cxn>
                  <a:cxn ang="0">
                    <a:pos x="0" y="0"/>
                  </a:cxn>
                </a:cxnLst>
                <a:rect l="0" t="0" r="r" b="b"/>
                <a:pathLst>
                  <a:path w="41" h="6">
                    <a:moveTo>
                      <a:pt x="0" y="0"/>
                    </a:moveTo>
                    <a:lnTo>
                      <a:pt x="3" y="6"/>
                    </a:lnTo>
                    <a:lnTo>
                      <a:pt x="41" y="1"/>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09" name="Freeform 685">
                <a:extLst>
                  <a:ext uri="{FF2B5EF4-FFF2-40B4-BE49-F238E27FC236}">
                    <a16:creationId xmlns:a16="http://schemas.microsoft.com/office/drawing/2014/main" id="{9C0B6AD7-3D94-47AC-A93B-0FBBCD401C3F}"/>
                  </a:ext>
                </a:extLst>
              </p:cNvPr>
              <p:cNvSpPr>
                <a:spLocks/>
              </p:cNvSpPr>
              <p:nvPr/>
            </p:nvSpPr>
            <p:spPr bwMode="auto">
              <a:xfrm>
                <a:off x="4118" y="2012"/>
                <a:ext cx="38" cy="6"/>
              </a:xfrm>
              <a:custGeom>
                <a:avLst/>
                <a:gdLst/>
                <a:ahLst/>
                <a:cxnLst>
                  <a:cxn ang="0">
                    <a:pos x="0" y="5"/>
                  </a:cxn>
                  <a:cxn ang="0">
                    <a:pos x="38" y="0"/>
                  </a:cxn>
                  <a:cxn ang="0">
                    <a:pos x="36" y="6"/>
                  </a:cxn>
                  <a:cxn ang="0">
                    <a:pos x="0" y="5"/>
                  </a:cxn>
                </a:cxnLst>
                <a:rect l="0" t="0" r="r" b="b"/>
                <a:pathLst>
                  <a:path w="38" h="6">
                    <a:moveTo>
                      <a:pt x="0" y="5"/>
                    </a:moveTo>
                    <a:lnTo>
                      <a:pt x="38" y="0"/>
                    </a:lnTo>
                    <a:lnTo>
                      <a:pt x="36" y="6"/>
                    </a:lnTo>
                    <a:lnTo>
                      <a:pt x="0" y="5"/>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10" name="Freeform 686">
                <a:extLst>
                  <a:ext uri="{FF2B5EF4-FFF2-40B4-BE49-F238E27FC236}">
                    <a16:creationId xmlns:a16="http://schemas.microsoft.com/office/drawing/2014/main" id="{D43D71CC-0C17-45EE-AB43-65D1BCC19A0C}"/>
                  </a:ext>
                </a:extLst>
              </p:cNvPr>
              <p:cNvSpPr>
                <a:spLocks/>
              </p:cNvSpPr>
              <p:nvPr/>
            </p:nvSpPr>
            <p:spPr bwMode="auto">
              <a:xfrm>
                <a:off x="4115" y="2011"/>
                <a:ext cx="41" cy="7"/>
              </a:xfrm>
              <a:custGeom>
                <a:avLst/>
                <a:gdLst/>
                <a:ahLst/>
                <a:cxnLst>
                  <a:cxn ang="0">
                    <a:pos x="0" y="0"/>
                  </a:cxn>
                  <a:cxn ang="0">
                    <a:pos x="3" y="6"/>
                  </a:cxn>
                  <a:cxn ang="0">
                    <a:pos x="39" y="7"/>
                  </a:cxn>
                  <a:cxn ang="0">
                    <a:pos x="41" y="1"/>
                  </a:cxn>
                  <a:cxn ang="0">
                    <a:pos x="0" y="0"/>
                  </a:cxn>
                </a:cxnLst>
                <a:rect l="0" t="0" r="r" b="b"/>
                <a:pathLst>
                  <a:path w="41" h="7">
                    <a:moveTo>
                      <a:pt x="0" y="0"/>
                    </a:moveTo>
                    <a:lnTo>
                      <a:pt x="3" y="6"/>
                    </a:lnTo>
                    <a:lnTo>
                      <a:pt x="39" y="7"/>
                    </a:lnTo>
                    <a:lnTo>
                      <a:pt x="41" y="1"/>
                    </a:lnTo>
                    <a:lnTo>
                      <a:pt x="0"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11" name="Freeform 687">
                <a:extLst>
                  <a:ext uri="{FF2B5EF4-FFF2-40B4-BE49-F238E27FC236}">
                    <a16:creationId xmlns:a16="http://schemas.microsoft.com/office/drawing/2014/main" id="{C9778197-930E-4B16-87B8-26A57BE89FF1}"/>
                  </a:ext>
                </a:extLst>
              </p:cNvPr>
              <p:cNvSpPr>
                <a:spLocks/>
              </p:cNvSpPr>
              <p:nvPr/>
            </p:nvSpPr>
            <p:spPr bwMode="auto">
              <a:xfrm>
                <a:off x="4154" y="2012"/>
                <a:ext cx="24" cy="12"/>
              </a:xfrm>
              <a:custGeom>
                <a:avLst/>
                <a:gdLst/>
                <a:ahLst/>
                <a:cxnLst>
                  <a:cxn ang="0">
                    <a:pos x="2" y="0"/>
                  </a:cxn>
                  <a:cxn ang="0">
                    <a:pos x="0" y="6"/>
                  </a:cxn>
                  <a:cxn ang="0">
                    <a:pos x="24" y="12"/>
                  </a:cxn>
                  <a:cxn ang="0">
                    <a:pos x="2" y="0"/>
                  </a:cxn>
                </a:cxnLst>
                <a:rect l="0" t="0" r="r" b="b"/>
                <a:pathLst>
                  <a:path w="24" h="12">
                    <a:moveTo>
                      <a:pt x="2" y="0"/>
                    </a:moveTo>
                    <a:lnTo>
                      <a:pt x="0" y="6"/>
                    </a:lnTo>
                    <a:lnTo>
                      <a:pt x="24" y="12"/>
                    </a:lnTo>
                    <a:lnTo>
                      <a:pt x="2"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12" name="Freeform 688">
                <a:extLst>
                  <a:ext uri="{FF2B5EF4-FFF2-40B4-BE49-F238E27FC236}">
                    <a16:creationId xmlns:a16="http://schemas.microsoft.com/office/drawing/2014/main" id="{4336BD81-4B4B-42A4-85E4-2A187BECA942}"/>
                  </a:ext>
                </a:extLst>
              </p:cNvPr>
              <p:cNvSpPr>
                <a:spLocks/>
              </p:cNvSpPr>
              <p:nvPr/>
            </p:nvSpPr>
            <p:spPr bwMode="auto">
              <a:xfrm>
                <a:off x="4154" y="2018"/>
                <a:ext cx="24" cy="12"/>
              </a:xfrm>
              <a:custGeom>
                <a:avLst/>
                <a:gdLst/>
                <a:ahLst/>
                <a:cxnLst>
                  <a:cxn ang="0">
                    <a:pos x="0" y="0"/>
                  </a:cxn>
                  <a:cxn ang="0">
                    <a:pos x="24" y="6"/>
                  </a:cxn>
                  <a:cxn ang="0">
                    <a:pos x="22" y="12"/>
                  </a:cxn>
                  <a:cxn ang="0">
                    <a:pos x="0" y="0"/>
                  </a:cxn>
                </a:cxnLst>
                <a:rect l="0" t="0" r="r" b="b"/>
                <a:pathLst>
                  <a:path w="24" h="12">
                    <a:moveTo>
                      <a:pt x="0" y="0"/>
                    </a:moveTo>
                    <a:lnTo>
                      <a:pt x="24" y="6"/>
                    </a:lnTo>
                    <a:lnTo>
                      <a:pt x="22" y="12"/>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13" name="Freeform 689">
                <a:extLst>
                  <a:ext uri="{FF2B5EF4-FFF2-40B4-BE49-F238E27FC236}">
                    <a16:creationId xmlns:a16="http://schemas.microsoft.com/office/drawing/2014/main" id="{35457279-EFCC-41F6-A287-11C62C8B5FE3}"/>
                  </a:ext>
                </a:extLst>
              </p:cNvPr>
              <p:cNvSpPr>
                <a:spLocks/>
              </p:cNvSpPr>
              <p:nvPr/>
            </p:nvSpPr>
            <p:spPr bwMode="auto">
              <a:xfrm>
                <a:off x="4154" y="2012"/>
                <a:ext cx="24" cy="18"/>
              </a:xfrm>
              <a:custGeom>
                <a:avLst/>
                <a:gdLst/>
                <a:ahLst/>
                <a:cxnLst>
                  <a:cxn ang="0">
                    <a:pos x="2" y="0"/>
                  </a:cxn>
                  <a:cxn ang="0">
                    <a:pos x="0" y="6"/>
                  </a:cxn>
                  <a:cxn ang="0">
                    <a:pos x="22" y="18"/>
                  </a:cxn>
                  <a:cxn ang="0">
                    <a:pos x="24" y="12"/>
                  </a:cxn>
                  <a:cxn ang="0">
                    <a:pos x="2" y="0"/>
                  </a:cxn>
                </a:cxnLst>
                <a:rect l="0" t="0" r="r" b="b"/>
                <a:pathLst>
                  <a:path w="24" h="18">
                    <a:moveTo>
                      <a:pt x="2" y="0"/>
                    </a:moveTo>
                    <a:lnTo>
                      <a:pt x="0" y="6"/>
                    </a:lnTo>
                    <a:lnTo>
                      <a:pt x="22" y="18"/>
                    </a:lnTo>
                    <a:lnTo>
                      <a:pt x="24" y="12"/>
                    </a:lnTo>
                    <a:lnTo>
                      <a:pt x="2"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14" name="Freeform 690">
                <a:extLst>
                  <a:ext uri="{FF2B5EF4-FFF2-40B4-BE49-F238E27FC236}">
                    <a16:creationId xmlns:a16="http://schemas.microsoft.com/office/drawing/2014/main" id="{2227FE4C-02DB-4BF7-B48A-BC05D9F18623}"/>
                  </a:ext>
                </a:extLst>
              </p:cNvPr>
              <p:cNvSpPr>
                <a:spLocks/>
              </p:cNvSpPr>
              <p:nvPr/>
            </p:nvSpPr>
            <p:spPr bwMode="auto">
              <a:xfrm>
                <a:off x="4176" y="2024"/>
                <a:ext cx="35" cy="6"/>
              </a:xfrm>
              <a:custGeom>
                <a:avLst/>
                <a:gdLst/>
                <a:ahLst/>
                <a:cxnLst>
                  <a:cxn ang="0">
                    <a:pos x="2" y="0"/>
                  </a:cxn>
                  <a:cxn ang="0">
                    <a:pos x="0" y="6"/>
                  </a:cxn>
                  <a:cxn ang="0">
                    <a:pos x="35" y="0"/>
                  </a:cxn>
                  <a:cxn ang="0">
                    <a:pos x="2" y="0"/>
                  </a:cxn>
                </a:cxnLst>
                <a:rect l="0" t="0" r="r" b="b"/>
                <a:pathLst>
                  <a:path w="35" h="6">
                    <a:moveTo>
                      <a:pt x="2" y="0"/>
                    </a:moveTo>
                    <a:lnTo>
                      <a:pt x="0" y="6"/>
                    </a:lnTo>
                    <a:lnTo>
                      <a:pt x="35" y="0"/>
                    </a:lnTo>
                    <a:lnTo>
                      <a:pt x="2"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15" name="Freeform 691">
                <a:extLst>
                  <a:ext uri="{FF2B5EF4-FFF2-40B4-BE49-F238E27FC236}">
                    <a16:creationId xmlns:a16="http://schemas.microsoft.com/office/drawing/2014/main" id="{841A3227-2564-4201-9291-4ED0FB7B50C7}"/>
                  </a:ext>
                </a:extLst>
              </p:cNvPr>
              <p:cNvSpPr>
                <a:spLocks/>
              </p:cNvSpPr>
              <p:nvPr/>
            </p:nvSpPr>
            <p:spPr bwMode="auto">
              <a:xfrm>
                <a:off x="4176" y="2024"/>
                <a:ext cx="35" cy="6"/>
              </a:xfrm>
              <a:custGeom>
                <a:avLst/>
                <a:gdLst/>
                <a:ahLst/>
                <a:cxnLst>
                  <a:cxn ang="0">
                    <a:pos x="0" y="6"/>
                  </a:cxn>
                  <a:cxn ang="0">
                    <a:pos x="35" y="0"/>
                  </a:cxn>
                  <a:cxn ang="0">
                    <a:pos x="34" y="6"/>
                  </a:cxn>
                  <a:cxn ang="0">
                    <a:pos x="0" y="6"/>
                  </a:cxn>
                </a:cxnLst>
                <a:rect l="0" t="0" r="r" b="b"/>
                <a:pathLst>
                  <a:path w="35" h="6">
                    <a:moveTo>
                      <a:pt x="0" y="6"/>
                    </a:moveTo>
                    <a:lnTo>
                      <a:pt x="35" y="0"/>
                    </a:lnTo>
                    <a:lnTo>
                      <a:pt x="34" y="6"/>
                    </a:lnTo>
                    <a:lnTo>
                      <a:pt x="0"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16" name="Freeform 692">
                <a:extLst>
                  <a:ext uri="{FF2B5EF4-FFF2-40B4-BE49-F238E27FC236}">
                    <a16:creationId xmlns:a16="http://schemas.microsoft.com/office/drawing/2014/main" id="{5FEC3478-A5D9-4E7C-9C68-A2BE87005C85}"/>
                  </a:ext>
                </a:extLst>
              </p:cNvPr>
              <p:cNvSpPr>
                <a:spLocks/>
              </p:cNvSpPr>
              <p:nvPr/>
            </p:nvSpPr>
            <p:spPr bwMode="auto">
              <a:xfrm>
                <a:off x="4176" y="2024"/>
                <a:ext cx="35" cy="6"/>
              </a:xfrm>
              <a:custGeom>
                <a:avLst/>
                <a:gdLst/>
                <a:ahLst/>
                <a:cxnLst>
                  <a:cxn ang="0">
                    <a:pos x="2" y="0"/>
                  </a:cxn>
                  <a:cxn ang="0">
                    <a:pos x="0" y="6"/>
                  </a:cxn>
                  <a:cxn ang="0">
                    <a:pos x="34" y="6"/>
                  </a:cxn>
                  <a:cxn ang="0">
                    <a:pos x="35" y="0"/>
                  </a:cxn>
                  <a:cxn ang="0">
                    <a:pos x="2" y="0"/>
                  </a:cxn>
                </a:cxnLst>
                <a:rect l="0" t="0" r="r" b="b"/>
                <a:pathLst>
                  <a:path w="35" h="6">
                    <a:moveTo>
                      <a:pt x="2" y="0"/>
                    </a:moveTo>
                    <a:lnTo>
                      <a:pt x="0" y="6"/>
                    </a:lnTo>
                    <a:lnTo>
                      <a:pt x="34" y="6"/>
                    </a:lnTo>
                    <a:lnTo>
                      <a:pt x="35" y="0"/>
                    </a:lnTo>
                    <a:lnTo>
                      <a:pt x="2"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17" name="Freeform 693">
                <a:extLst>
                  <a:ext uri="{FF2B5EF4-FFF2-40B4-BE49-F238E27FC236}">
                    <a16:creationId xmlns:a16="http://schemas.microsoft.com/office/drawing/2014/main" id="{62A16197-4947-4946-8776-89318FA0D943}"/>
                  </a:ext>
                </a:extLst>
              </p:cNvPr>
              <p:cNvSpPr>
                <a:spLocks/>
              </p:cNvSpPr>
              <p:nvPr/>
            </p:nvSpPr>
            <p:spPr bwMode="auto">
              <a:xfrm>
                <a:off x="4210" y="2024"/>
                <a:ext cx="89" cy="32"/>
              </a:xfrm>
              <a:custGeom>
                <a:avLst/>
                <a:gdLst/>
                <a:ahLst/>
                <a:cxnLst>
                  <a:cxn ang="0">
                    <a:pos x="1" y="0"/>
                  </a:cxn>
                  <a:cxn ang="0">
                    <a:pos x="0" y="6"/>
                  </a:cxn>
                  <a:cxn ang="0">
                    <a:pos x="89" y="32"/>
                  </a:cxn>
                  <a:cxn ang="0">
                    <a:pos x="1" y="0"/>
                  </a:cxn>
                </a:cxnLst>
                <a:rect l="0" t="0" r="r" b="b"/>
                <a:pathLst>
                  <a:path w="89" h="32">
                    <a:moveTo>
                      <a:pt x="1" y="0"/>
                    </a:moveTo>
                    <a:lnTo>
                      <a:pt x="0" y="6"/>
                    </a:lnTo>
                    <a:lnTo>
                      <a:pt x="89" y="32"/>
                    </a:lnTo>
                    <a:lnTo>
                      <a:pt x="1"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18" name="Freeform 694">
                <a:extLst>
                  <a:ext uri="{FF2B5EF4-FFF2-40B4-BE49-F238E27FC236}">
                    <a16:creationId xmlns:a16="http://schemas.microsoft.com/office/drawing/2014/main" id="{CF2C711D-5EDF-4E0A-A564-129A89E66D05}"/>
                  </a:ext>
                </a:extLst>
              </p:cNvPr>
              <p:cNvSpPr>
                <a:spLocks/>
              </p:cNvSpPr>
              <p:nvPr/>
            </p:nvSpPr>
            <p:spPr bwMode="auto">
              <a:xfrm>
                <a:off x="4210" y="2030"/>
                <a:ext cx="89" cy="32"/>
              </a:xfrm>
              <a:custGeom>
                <a:avLst/>
                <a:gdLst/>
                <a:ahLst/>
                <a:cxnLst>
                  <a:cxn ang="0">
                    <a:pos x="0" y="0"/>
                  </a:cxn>
                  <a:cxn ang="0">
                    <a:pos x="89" y="26"/>
                  </a:cxn>
                  <a:cxn ang="0">
                    <a:pos x="88" y="32"/>
                  </a:cxn>
                  <a:cxn ang="0">
                    <a:pos x="0" y="0"/>
                  </a:cxn>
                </a:cxnLst>
                <a:rect l="0" t="0" r="r" b="b"/>
                <a:pathLst>
                  <a:path w="89" h="32">
                    <a:moveTo>
                      <a:pt x="0" y="0"/>
                    </a:moveTo>
                    <a:lnTo>
                      <a:pt x="89" y="26"/>
                    </a:lnTo>
                    <a:lnTo>
                      <a:pt x="88" y="32"/>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19" name="Freeform 695">
                <a:extLst>
                  <a:ext uri="{FF2B5EF4-FFF2-40B4-BE49-F238E27FC236}">
                    <a16:creationId xmlns:a16="http://schemas.microsoft.com/office/drawing/2014/main" id="{71C69A71-0A1D-46F7-A241-F7F6C1DA524E}"/>
                  </a:ext>
                </a:extLst>
              </p:cNvPr>
              <p:cNvSpPr>
                <a:spLocks/>
              </p:cNvSpPr>
              <p:nvPr/>
            </p:nvSpPr>
            <p:spPr bwMode="auto">
              <a:xfrm>
                <a:off x="4210" y="2024"/>
                <a:ext cx="89" cy="38"/>
              </a:xfrm>
              <a:custGeom>
                <a:avLst/>
                <a:gdLst/>
                <a:ahLst/>
                <a:cxnLst>
                  <a:cxn ang="0">
                    <a:pos x="1" y="0"/>
                  </a:cxn>
                  <a:cxn ang="0">
                    <a:pos x="0" y="6"/>
                  </a:cxn>
                  <a:cxn ang="0">
                    <a:pos x="88" y="38"/>
                  </a:cxn>
                  <a:cxn ang="0">
                    <a:pos x="89" y="32"/>
                  </a:cxn>
                  <a:cxn ang="0">
                    <a:pos x="1" y="0"/>
                  </a:cxn>
                </a:cxnLst>
                <a:rect l="0" t="0" r="r" b="b"/>
                <a:pathLst>
                  <a:path w="89" h="38">
                    <a:moveTo>
                      <a:pt x="1" y="0"/>
                    </a:moveTo>
                    <a:lnTo>
                      <a:pt x="0" y="6"/>
                    </a:lnTo>
                    <a:lnTo>
                      <a:pt x="88" y="38"/>
                    </a:lnTo>
                    <a:lnTo>
                      <a:pt x="89" y="32"/>
                    </a:lnTo>
                    <a:lnTo>
                      <a:pt x="1"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20" name="Freeform 696">
                <a:extLst>
                  <a:ext uri="{FF2B5EF4-FFF2-40B4-BE49-F238E27FC236}">
                    <a16:creationId xmlns:a16="http://schemas.microsoft.com/office/drawing/2014/main" id="{CB2328E9-47A9-4194-A11F-2487A6D79426}"/>
                  </a:ext>
                </a:extLst>
              </p:cNvPr>
              <p:cNvSpPr>
                <a:spLocks/>
              </p:cNvSpPr>
              <p:nvPr/>
            </p:nvSpPr>
            <p:spPr bwMode="auto">
              <a:xfrm>
                <a:off x="4298" y="2056"/>
                <a:ext cx="70" cy="11"/>
              </a:xfrm>
              <a:custGeom>
                <a:avLst/>
                <a:gdLst/>
                <a:ahLst/>
                <a:cxnLst>
                  <a:cxn ang="0">
                    <a:pos x="1" y="0"/>
                  </a:cxn>
                  <a:cxn ang="0">
                    <a:pos x="0" y="6"/>
                  </a:cxn>
                  <a:cxn ang="0">
                    <a:pos x="70" y="11"/>
                  </a:cxn>
                  <a:cxn ang="0">
                    <a:pos x="1" y="0"/>
                  </a:cxn>
                </a:cxnLst>
                <a:rect l="0" t="0" r="r" b="b"/>
                <a:pathLst>
                  <a:path w="70" h="11">
                    <a:moveTo>
                      <a:pt x="1" y="0"/>
                    </a:moveTo>
                    <a:lnTo>
                      <a:pt x="0" y="6"/>
                    </a:lnTo>
                    <a:lnTo>
                      <a:pt x="70" y="11"/>
                    </a:lnTo>
                    <a:lnTo>
                      <a:pt x="1"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21" name="Freeform 697">
                <a:extLst>
                  <a:ext uri="{FF2B5EF4-FFF2-40B4-BE49-F238E27FC236}">
                    <a16:creationId xmlns:a16="http://schemas.microsoft.com/office/drawing/2014/main" id="{F2C13D2C-E5EC-4775-BB57-7C57AEADA25B}"/>
                  </a:ext>
                </a:extLst>
              </p:cNvPr>
              <p:cNvSpPr>
                <a:spLocks/>
              </p:cNvSpPr>
              <p:nvPr/>
            </p:nvSpPr>
            <p:spPr bwMode="auto">
              <a:xfrm>
                <a:off x="4298" y="2062"/>
                <a:ext cx="70" cy="11"/>
              </a:xfrm>
              <a:custGeom>
                <a:avLst/>
                <a:gdLst/>
                <a:ahLst/>
                <a:cxnLst>
                  <a:cxn ang="0">
                    <a:pos x="0" y="0"/>
                  </a:cxn>
                  <a:cxn ang="0">
                    <a:pos x="70" y="5"/>
                  </a:cxn>
                  <a:cxn ang="0">
                    <a:pos x="70" y="11"/>
                  </a:cxn>
                  <a:cxn ang="0">
                    <a:pos x="0" y="0"/>
                  </a:cxn>
                </a:cxnLst>
                <a:rect l="0" t="0" r="r" b="b"/>
                <a:pathLst>
                  <a:path w="70" h="11">
                    <a:moveTo>
                      <a:pt x="0" y="0"/>
                    </a:moveTo>
                    <a:lnTo>
                      <a:pt x="70" y="5"/>
                    </a:lnTo>
                    <a:lnTo>
                      <a:pt x="70" y="11"/>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22" name="Freeform 698">
                <a:extLst>
                  <a:ext uri="{FF2B5EF4-FFF2-40B4-BE49-F238E27FC236}">
                    <a16:creationId xmlns:a16="http://schemas.microsoft.com/office/drawing/2014/main" id="{7F4CAD8E-E3A2-4906-8493-991F4C72C8A0}"/>
                  </a:ext>
                </a:extLst>
              </p:cNvPr>
              <p:cNvSpPr>
                <a:spLocks/>
              </p:cNvSpPr>
              <p:nvPr/>
            </p:nvSpPr>
            <p:spPr bwMode="auto">
              <a:xfrm>
                <a:off x="4298" y="2056"/>
                <a:ext cx="70" cy="17"/>
              </a:xfrm>
              <a:custGeom>
                <a:avLst/>
                <a:gdLst/>
                <a:ahLst/>
                <a:cxnLst>
                  <a:cxn ang="0">
                    <a:pos x="1" y="0"/>
                  </a:cxn>
                  <a:cxn ang="0">
                    <a:pos x="0" y="6"/>
                  </a:cxn>
                  <a:cxn ang="0">
                    <a:pos x="70" y="17"/>
                  </a:cxn>
                  <a:cxn ang="0">
                    <a:pos x="70" y="11"/>
                  </a:cxn>
                  <a:cxn ang="0">
                    <a:pos x="1" y="0"/>
                  </a:cxn>
                </a:cxnLst>
                <a:rect l="0" t="0" r="r" b="b"/>
                <a:pathLst>
                  <a:path w="70" h="17">
                    <a:moveTo>
                      <a:pt x="1" y="0"/>
                    </a:moveTo>
                    <a:lnTo>
                      <a:pt x="0" y="6"/>
                    </a:lnTo>
                    <a:lnTo>
                      <a:pt x="70" y="17"/>
                    </a:lnTo>
                    <a:lnTo>
                      <a:pt x="70" y="11"/>
                    </a:lnTo>
                    <a:lnTo>
                      <a:pt x="1"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23" name="Freeform 699">
                <a:extLst>
                  <a:ext uri="{FF2B5EF4-FFF2-40B4-BE49-F238E27FC236}">
                    <a16:creationId xmlns:a16="http://schemas.microsoft.com/office/drawing/2014/main" id="{AC9193FC-2475-4845-A41D-4078238946B7}"/>
                  </a:ext>
                </a:extLst>
              </p:cNvPr>
              <p:cNvSpPr>
                <a:spLocks/>
              </p:cNvSpPr>
              <p:nvPr/>
            </p:nvSpPr>
            <p:spPr bwMode="auto">
              <a:xfrm>
                <a:off x="4368" y="2063"/>
                <a:ext cx="83" cy="10"/>
              </a:xfrm>
              <a:custGeom>
                <a:avLst/>
                <a:gdLst/>
                <a:ahLst/>
                <a:cxnLst>
                  <a:cxn ang="0">
                    <a:pos x="0" y="4"/>
                  </a:cxn>
                  <a:cxn ang="0">
                    <a:pos x="0" y="10"/>
                  </a:cxn>
                  <a:cxn ang="0">
                    <a:pos x="83" y="0"/>
                  </a:cxn>
                  <a:cxn ang="0">
                    <a:pos x="0" y="4"/>
                  </a:cxn>
                </a:cxnLst>
                <a:rect l="0" t="0" r="r" b="b"/>
                <a:pathLst>
                  <a:path w="83" h="10">
                    <a:moveTo>
                      <a:pt x="0" y="4"/>
                    </a:moveTo>
                    <a:lnTo>
                      <a:pt x="0" y="10"/>
                    </a:lnTo>
                    <a:lnTo>
                      <a:pt x="83" y="0"/>
                    </a:lnTo>
                    <a:lnTo>
                      <a:pt x="0" y="4"/>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24" name="Freeform 700">
                <a:extLst>
                  <a:ext uri="{FF2B5EF4-FFF2-40B4-BE49-F238E27FC236}">
                    <a16:creationId xmlns:a16="http://schemas.microsoft.com/office/drawing/2014/main" id="{5AD30EA6-DA65-41A6-8E72-2C787444555E}"/>
                  </a:ext>
                </a:extLst>
              </p:cNvPr>
              <p:cNvSpPr>
                <a:spLocks/>
              </p:cNvSpPr>
              <p:nvPr/>
            </p:nvSpPr>
            <p:spPr bwMode="auto">
              <a:xfrm>
                <a:off x="4368" y="2063"/>
                <a:ext cx="83" cy="10"/>
              </a:xfrm>
              <a:custGeom>
                <a:avLst/>
                <a:gdLst/>
                <a:ahLst/>
                <a:cxnLst>
                  <a:cxn ang="0">
                    <a:pos x="0" y="10"/>
                  </a:cxn>
                  <a:cxn ang="0">
                    <a:pos x="83" y="0"/>
                  </a:cxn>
                  <a:cxn ang="0">
                    <a:pos x="82" y="7"/>
                  </a:cxn>
                  <a:cxn ang="0">
                    <a:pos x="0" y="10"/>
                  </a:cxn>
                </a:cxnLst>
                <a:rect l="0" t="0" r="r" b="b"/>
                <a:pathLst>
                  <a:path w="83" h="10">
                    <a:moveTo>
                      <a:pt x="0" y="10"/>
                    </a:moveTo>
                    <a:lnTo>
                      <a:pt x="83" y="0"/>
                    </a:lnTo>
                    <a:lnTo>
                      <a:pt x="82" y="7"/>
                    </a:lnTo>
                    <a:lnTo>
                      <a:pt x="0" y="1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25" name="Freeform 701">
                <a:extLst>
                  <a:ext uri="{FF2B5EF4-FFF2-40B4-BE49-F238E27FC236}">
                    <a16:creationId xmlns:a16="http://schemas.microsoft.com/office/drawing/2014/main" id="{4982DFB2-0448-4108-A756-8D6C634B9EE6}"/>
                  </a:ext>
                </a:extLst>
              </p:cNvPr>
              <p:cNvSpPr>
                <a:spLocks/>
              </p:cNvSpPr>
              <p:nvPr/>
            </p:nvSpPr>
            <p:spPr bwMode="auto">
              <a:xfrm>
                <a:off x="4368" y="2063"/>
                <a:ext cx="83" cy="10"/>
              </a:xfrm>
              <a:custGeom>
                <a:avLst/>
                <a:gdLst/>
                <a:ahLst/>
                <a:cxnLst>
                  <a:cxn ang="0">
                    <a:pos x="0" y="4"/>
                  </a:cxn>
                  <a:cxn ang="0">
                    <a:pos x="0" y="10"/>
                  </a:cxn>
                  <a:cxn ang="0">
                    <a:pos x="82" y="7"/>
                  </a:cxn>
                  <a:cxn ang="0">
                    <a:pos x="83" y="0"/>
                  </a:cxn>
                  <a:cxn ang="0">
                    <a:pos x="0" y="4"/>
                  </a:cxn>
                </a:cxnLst>
                <a:rect l="0" t="0" r="r" b="b"/>
                <a:pathLst>
                  <a:path w="83" h="10">
                    <a:moveTo>
                      <a:pt x="0" y="4"/>
                    </a:moveTo>
                    <a:lnTo>
                      <a:pt x="0" y="10"/>
                    </a:lnTo>
                    <a:lnTo>
                      <a:pt x="82" y="7"/>
                    </a:lnTo>
                    <a:lnTo>
                      <a:pt x="83" y="0"/>
                    </a:lnTo>
                    <a:lnTo>
                      <a:pt x="0" y="4"/>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26" name="Freeform 702">
                <a:extLst>
                  <a:ext uri="{FF2B5EF4-FFF2-40B4-BE49-F238E27FC236}">
                    <a16:creationId xmlns:a16="http://schemas.microsoft.com/office/drawing/2014/main" id="{F9F6DD90-FDD4-4619-AA01-4D4662DDAA9F}"/>
                  </a:ext>
                </a:extLst>
              </p:cNvPr>
              <p:cNvSpPr>
                <a:spLocks/>
              </p:cNvSpPr>
              <p:nvPr/>
            </p:nvSpPr>
            <p:spPr bwMode="auto">
              <a:xfrm>
                <a:off x="4450" y="2063"/>
                <a:ext cx="42" cy="8"/>
              </a:xfrm>
              <a:custGeom>
                <a:avLst/>
                <a:gdLst/>
                <a:ahLst/>
                <a:cxnLst>
                  <a:cxn ang="0">
                    <a:pos x="1" y="0"/>
                  </a:cxn>
                  <a:cxn ang="0">
                    <a:pos x="0" y="7"/>
                  </a:cxn>
                  <a:cxn ang="0">
                    <a:pos x="42" y="8"/>
                  </a:cxn>
                  <a:cxn ang="0">
                    <a:pos x="1" y="0"/>
                  </a:cxn>
                </a:cxnLst>
                <a:rect l="0" t="0" r="r" b="b"/>
                <a:pathLst>
                  <a:path w="42" h="8">
                    <a:moveTo>
                      <a:pt x="1" y="0"/>
                    </a:moveTo>
                    <a:lnTo>
                      <a:pt x="0" y="7"/>
                    </a:lnTo>
                    <a:lnTo>
                      <a:pt x="42" y="8"/>
                    </a:lnTo>
                    <a:lnTo>
                      <a:pt x="1"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27" name="Freeform 703">
                <a:extLst>
                  <a:ext uri="{FF2B5EF4-FFF2-40B4-BE49-F238E27FC236}">
                    <a16:creationId xmlns:a16="http://schemas.microsoft.com/office/drawing/2014/main" id="{B474423D-C8FD-4CAB-A80B-58DC7117F78D}"/>
                  </a:ext>
                </a:extLst>
              </p:cNvPr>
              <p:cNvSpPr>
                <a:spLocks/>
              </p:cNvSpPr>
              <p:nvPr/>
            </p:nvSpPr>
            <p:spPr bwMode="auto">
              <a:xfrm>
                <a:off x="4450" y="2070"/>
                <a:ext cx="42" cy="7"/>
              </a:xfrm>
              <a:custGeom>
                <a:avLst/>
                <a:gdLst/>
                <a:ahLst/>
                <a:cxnLst>
                  <a:cxn ang="0">
                    <a:pos x="0" y="0"/>
                  </a:cxn>
                  <a:cxn ang="0">
                    <a:pos x="42" y="1"/>
                  </a:cxn>
                  <a:cxn ang="0">
                    <a:pos x="41" y="7"/>
                  </a:cxn>
                  <a:cxn ang="0">
                    <a:pos x="0" y="0"/>
                  </a:cxn>
                </a:cxnLst>
                <a:rect l="0" t="0" r="r" b="b"/>
                <a:pathLst>
                  <a:path w="42" h="7">
                    <a:moveTo>
                      <a:pt x="0" y="0"/>
                    </a:moveTo>
                    <a:lnTo>
                      <a:pt x="42" y="1"/>
                    </a:lnTo>
                    <a:lnTo>
                      <a:pt x="41" y="7"/>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28" name="Freeform 704">
                <a:extLst>
                  <a:ext uri="{FF2B5EF4-FFF2-40B4-BE49-F238E27FC236}">
                    <a16:creationId xmlns:a16="http://schemas.microsoft.com/office/drawing/2014/main" id="{C52B8FC3-766F-4256-80C4-E3CDC1ED6C5F}"/>
                  </a:ext>
                </a:extLst>
              </p:cNvPr>
              <p:cNvSpPr>
                <a:spLocks/>
              </p:cNvSpPr>
              <p:nvPr/>
            </p:nvSpPr>
            <p:spPr bwMode="auto">
              <a:xfrm>
                <a:off x="4450" y="2063"/>
                <a:ext cx="42" cy="14"/>
              </a:xfrm>
              <a:custGeom>
                <a:avLst/>
                <a:gdLst/>
                <a:ahLst/>
                <a:cxnLst>
                  <a:cxn ang="0">
                    <a:pos x="1" y="0"/>
                  </a:cxn>
                  <a:cxn ang="0">
                    <a:pos x="0" y="7"/>
                  </a:cxn>
                  <a:cxn ang="0">
                    <a:pos x="41" y="14"/>
                  </a:cxn>
                  <a:cxn ang="0">
                    <a:pos x="42" y="8"/>
                  </a:cxn>
                  <a:cxn ang="0">
                    <a:pos x="1" y="0"/>
                  </a:cxn>
                </a:cxnLst>
                <a:rect l="0" t="0" r="r" b="b"/>
                <a:pathLst>
                  <a:path w="42" h="14">
                    <a:moveTo>
                      <a:pt x="1" y="0"/>
                    </a:moveTo>
                    <a:lnTo>
                      <a:pt x="0" y="7"/>
                    </a:lnTo>
                    <a:lnTo>
                      <a:pt x="41" y="14"/>
                    </a:lnTo>
                    <a:lnTo>
                      <a:pt x="42" y="8"/>
                    </a:lnTo>
                    <a:lnTo>
                      <a:pt x="1"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29" name="Freeform 705">
                <a:extLst>
                  <a:ext uri="{FF2B5EF4-FFF2-40B4-BE49-F238E27FC236}">
                    <a16:creationId xmlns:a16="http://schemas.microsoft.com/office/drawing/2014/main" id="{B6547B9C-93F2-4717-B42B-F990C22D5C6D}"/>
                  </a:ext>
                </a:extLst>
              </p:cNvPr>
              <p:cNvSpPr>
                <a:spLocks/>
              </p:cNvSpPr>
              <p:nvPr/>
            </p:nvSpPr>
            <p:spPr bwMode="auto">
              <a:xfrm>
                <a:off x="4614" y="2956"/>
                <a:ext cx="42" cy="18"/>
              </a:xfrm>
              <a:custGeom>
                <a:avLst/>
                <a:gdLst/>
                <a:ahLst/>
                <a:cxnLst>
                  <a:cxn ang="0">
                    <a:pos x="42" y="0"/>
                  </a:cxn>
                  <a:cxn ang="0">
                    <a:pos x="10" y="8"/>
                  </a:cxn>
                  <a:cxn ang="0">
                    <a:pos x="0" y="18"/>
                  </a:cxn>
                </a:cxnLst>
                <a:rect l="0" t="0" r="r" b="b"/>
                <a:pathLst>
                  <a:path w="42" h="18">
                    <a:moveTo>
                      <a:pt x="42" y="0"/>
                    </a:moveTo>
                    <a:lnTo>
                      <a:pt x="10" y="8"/>
                    </a:lnTo>
                    <a:lnTo>
                      <a:pt x="0" y="18"/>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30" name="Freeform 706">
                <a:extLst>
                  <a:ext uri="{FF2B5EF4-FFF2-40B4-BE49-F238E27FC236}">
                    <a16:creationId xmlns:a16="http://schemas.microsoft.com/office/drawing/2014/main" id="{5776345C-4297-4645-A61E-5C962BB9D3E9}"/>
                  </a:ext>
                </a:extLst>
              </p:cNvPr>
              <p:cNvSpPr>
                <a:spLocks/>
              </p:cNvSpPr>
              <p:nvPr/>
            </p:nvSpPr>
            <p:spPr bwMode="auto">
              <a:xfrm>
                <a:off x="4568" y="2984"/>
                <a:ext cx="30" cy="21"/>
              </a:xfrm>
              <a:custGeom>
                <a:avLst/>
                <a:gdLst/>
                <a:ahLst/>
                <a:cxnLst>
                  <a:cxn ang="0">
                    <a:pos x="30" y="0"/>
                  </a:cxn>
                  <a:cxn ang="0">
                    <a:pos x="26" y="0"/>
                  </a:cxn>
                  <a:cxn ang="0">
                    <a:pos x="9" y="20"/>
                  </a:cxn>
                  <a:cxn ang="0">
                    <a:pos x="0" y="21"/>
                  </a:cxn>
                </a:cxnLst>
                <a:rect l="0" t="0" r="r" b="b"/>
                <a:pathLst>
                  <a:path w="30" h="21">
                    <a:moveTo>
                      <a:pt x="30" y="0"/>
                    </a:moveTo>
                    <a:lnTo>
                      <a:pt x="26" y="0"/>
                    </a:lnTo>
                    <a:lnTo>
                      <a:pt x="9" y="20"/>
                    </a:lnTo>
                    <a:lnTo>
                      <a:pt x="0" y="21"/>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31" name="Line 707">
                <a:extLst>
                  <a:ext uri="{FF2B5EF4-FFF2-40B4-BE49-F238E27FC236}">
                    <a16:creationId xmlns:a16="http://schemas.microsoft.com/office/drawing/2014/main" id="{C873F1EA-87DD-46C6-BA7E-0BA57351261A}"/>
                  </a:ext>
                </a:extLst>
              </p:cNvPr>
              <p:cNvSpPr>
                <a:spLocks noChangeShapeType="1"/>
              </p:cNvSpPr>
              <p:nvPr/>
            </p:nvSpPr>
            <p:spPr bwMode="auto">
              <a:xfrm flipH="1" flipV="1">
                <a:off x="4523" y="2978"/>
                <a:ext cx="27" cy="2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32" name="Freeform 708">
                <a:extLst>
                  <a:ext uri="{FF2B5EF4-FFF2-40B4-BE49-F238E27FC236}">
                    <a16:creationId xmlns:a16="http://schemas.microsoft.com/office/drawing/2014/main" id="{A0335E2B-921A-4AE3-8F28-7E1206E9CBD6}"/>
                  </a:ext>
                </a:extLst>
              </p:cNvPr>
              <p:cNvSpPr>
                <a:spLocks/>
              </p:cNvSpPr>
              <p:nvPr/>
            </p:nvSpPr>
            <p:spPr bwMode="auto">
              <a:xfrm>
                <a:off x="4474" y="2967"/>
                <a:ext cx="34" cy="18"/>
              </a:xfrm>
              <a:custGeom>
                <a:avLst/>
                <a:gdLst/>
                <a:ahLst/>
                <a:cxnLst>
                  <a:cxn ang="0">
                    <a:pos x="34" y="0"/>
                  </a:cxn>
                  <a:cxn ang="0">
                    <a:pos x="18" y="3"/>
                  </a:cxn>
                  <a:cxn ang="0">
                    <a:pos x="0" y="18"/>
                  </a:cxn>
                </a:cxnLst>
                <a:rect l="0" t="0" r="r" b="b"/>
                <a:pathLst>
                  <a:path w="34" h="18">
                    <a:moveTo>
                      <a:pt x="34" y="0"/>
                    </a:moveTo>
                    <a:lnTo>
                      <a:pt x="18" y="3"/>
                    </a:lnTo>
                    <a:lnTo>
                      <a:pt x="0" y="18"/>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33" name="Freeform 709">
                <a:extLst>
                  <a:ext uri="{FF2B5EF4-FFF2-40B4-BE49-F238E27FC236}">
                    <a16:creationId xmlns:a16="http://schemas.microsoft.com/office/drawing/2014/main" id="{877A5095-DEA4-4738-9050-754509593CAD}"/>
                  </a:ext>
                </a:extLst>
              </p:cNvPr>
              <p:cNvSpPr>
                <a:spLocks/>
              </p:cNvSpPr>
              <p:nvPr/>
            </p:nvSpPr>
            <p:spPr bwMode="auto">
              <a:xfrm>
                <a:off x="4420" y="2981"/>
                <a:ext cx="36" cy="7"/>
              </a:xfrm>
              <a:custGeom>
                <a:avLst/>
                <a:gdLst/>
                <a:ahLst/>
                <a:cxnLst>
                  <a:cxn ang="0">
                    <a:pos x="36" y="7"/>
                  </a:cxn>
                  <a:cxn ang="0">
                    <a:pos x="31" y="7"/>
                  </a:cxn>
                  <a:cxn ang="0">
                    <a:pos x="15" y="0"/>
                  </a:cxn>
                  <a:cxn ang="0">
                    <a:pos x="0" y="7"/>
                  </a:cxn>
                </a:cxnLst>
                <a:rect l="0" t="0" r="r" b="b"/>
                <a:pathLst>
                  <a:path w="36" h="7">
                    <a:moveTo>
                      <a:pt x="36" y="7"/>
                    </a:moveTo>
                    <a:lnTo>
                      <a:pt x="31" y="7"/>
                    </a:lnTo>
                    <a:lnTo>
                      <a:pt x="15" y="0"/>
                    </a:lnTo>
                    <a:lnTo>
                      <a:pt x="0" y="7"/>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34" name="Freeform 710">
                <a:extLst>
                  <a:ext uri="{FF2B5EF4-FFF2-40B4-BE49-F238E27FC236}">
                    <a16:creationId xmlns:a16="http://schemas.microsoft.com/office/drawing/2014/main" id="{E68F81EF-15ED-4F0B-BC7F-218A7608CAD1}"/>
                  </a:ext>
                </a:extLst>
              </p:cNvPr>
              <p:cNvSpPr>
                <a:spLocks/>
              </p:cNvSpPr>
              <p:nvPr/>
            </p:nvSpPr>
            <p:spPr bwMode="auto">
              <a:xfrm>
                <a:off x="4384" y="2984"/>
                <a:ext cx="18" cy="28"/>
              </a:xfrm>
              <a:custGeom>
                <a:avLst/>
                <a:gdLst/>
                <a:ahLst/>
                <a:cxnLst>
                  <a:cxn ang="0">
                    <a:pos x="18" y="6"/>
                  </a:cxn>
                  <a:cxn ang="0">
                    <a:pos x="9" y="0"/>
                  </a:cxn>
                  <a:cxn ang="0">
                    <a:pos x="0" y="28"/>
                  </a:cxn>
                </a:cxnLst>
                <a:rect l="0" t="0" r="r" b="b"/>
                <a:pathLst>
                  <a:path w="18" h="28">
                    <a:moveTo>
                      <a:pt x="18" y="6"/>
                    </a:moveTo>
                    <a:lnTo>
                      <a:pt x="9" y="0"/>
                    </a:lnTo>
                    <a:lnTo>
                      <a:pt x="0" y="28"/>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35" name="Freeform 711">
                <a:extLst>
                  <a:ext uri="{FF2B5EF4-FFF2-40B4-BE49-F238E27FC236}">
                    <a16:creationId xmlns:a16="http://schemas.microsoft.com/office/drawing/2014/main" id="{7FB9D981-31D5-49B6-803E-A4EE0398602C}"/>
                  </a:ext>
                </a:extLst>
              </p:cNvPr>
              <p:cNvSpPr>
                <a:spLocks/>
              </p:cNvSpPr>
              <p:nvPr/>
            </p:nvSpPr>
            <p:spPr bwMode="auto">
              <a:xfrm>
                <a:off x="4336" y="3022"/>
                <a:ext cx="33" cy="21"/>
              </a:xfrm>
              <a:custGeom>
                <a:avLst/>
                <a:gdLst/>
                <a:ahLst/>
                <a:cxnLst>
                  <a:cxn ang="0">
                    <a:pos x="33" y="0"/>
                  </a:cxn>
                  <a:cxn ang="0">
                    <a:pos x="5" y="16"/>
                  </a:cxn>
                  <a:cxn ang="0">
                    <a:pos x="0" y="21"/>
                  </a:cxn>
                </a:cxnLst>
                <a:rect l="0" t="0" r="r" b="b"/>
                <a:pathLst>
                  <a:path w="33" h="21">
                    <a:moveTo>
                      <a:pt x="33" y="0"/>
                    </a:moveTo>
                    <a:lnTo>
                      <a:pt x="5" y="16"/>
                    </a:lnTo>
                    <a:lnTo>
                      <a:pt x="0" y="21"/>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36" name="Line 712">
                <a:extLst>
                  <a:ext uri="{FF2B5EF4-FFF2-40B4-BE49-F238E27FC236}">
                    <a16:creationId xmlns:a16="http://schemas.microsoft.com/office/drawing/2014/main" id="{13FFB758-3593-4418-A304-CA97342BA7E5}"/>
                  </a:ext>
                </a:extLst>
              </p:cNvPr>
              <p:cNvSpPr>
                <a:spLocks noChangeShapeType="1"/>
              </p:cNvSpPr>
              <p:nvPr/>
            </p:nvSpPr>
            <p:spPr bwMode="auto">
              <a:xfrm flipH="1">
                <a:off x="4294" y="3054"/>
                <a:ext cx="26" cy="6"/>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37" name="Line 713">
                <a:extLst>
                  <a:ext uri="{FF2B5EF4-FFF2-40B4-BE49-F238E27FC236}">
                    <a16:creationId xmlns:a16="http://schemas.microsoft.com/office/drawing/2014/main" id="{DD99778B-9C75-42CC-ABA7-A667696802B3}"/>
                  </a:ext>
                </a:extLst>
              </p:cNvPr>
              <p:cNvSpPr>
                <a:spLocks noChangeShapeType="1"/>
              </p:cNvSpPr>
              <p:nvPr/>
            </p:nvSpPr>
            <p:spPr bwMode="auto">
              <a:xfrm flipH="1" flipV="1">
                <a:off x="4282" y="3057"/>
                <a:ext cx="12" cy="3"/>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38" name="Line 714">
                <a:extLst>
                  <a:ext uri="{FF2B5EF4-FFF2-40B4-BE49-F238E27FC236}">
                    <a16:creationId xmlns:a16="http://schemas.microsoft.com/office/drawing/2014/main" id="{A9F0F940-1AB7-490D-9A1A-37085A41B3FD}"/>
                  </a:ext>
                </a:extLst>
              </p:cNvPr>
              <p:cNvSpPr>
                <a:spLocks noChangeShapeType="1"/>
              </p:cNvSpPr>
              <p:nvPr/>
            </p:nvSpPr>
            <p:spPr bwMode="auto">
              <a:xfrm flipH="1" flipV="1">
                <a:off x="4228" y="3043"/>
                <a:ext cx="35" cy="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39" name="Line 715">
                <a:extLst>
                  <a:ext uri="{FF2B5EF4-FFF2-40B4-BE49-F238E27FC236}">
                    <a16:creationId xmlns:a16="http://schemas.microsoft.com/office/drawing/2014/main" id="{ED17C9F9-0951-4C3D-8D99-33D3B3CB2BE6}"/>
                  </a:ext>
                </a:extLst>
              </p:cNvPr>
              <p:cNvSpPr>
                <a:spLocks noChangeShapeType="1"/>
              </p:cNvSpPr>
              <p:nvPr/>
            </p:nvSpPr>
            <p:spPr bwMode="auto">
              <a:xfrm flipH="1" flipV="1">
                <a:off x="4225" y="3042"/>
                <a:ext cx="3"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40" name="Line 716">
                <a:extLst>
                  <a:ext uri="{FF2B5EF4-FFF2-40B4-BE49-F238E27FC236}">
                    <a16:creationId xmlns:a16="http://schemas.microsoft.com/office/drawing/2014/main" id="{FB794C39-78EF-4905-AB6C-318C08313130}"/>
                  </a:ext>
                </a:extLst>
              </p:cNvPr>
              <p:cNvSpPr>
                <a:spLocks noChangeShapeType="1"/>
              </p:cNvSpPr>
              <p:nvPr/>
            </p:nvSpPr>
            <p:spPr bwMode="auto">
              <a:xfrm flipH="1">
                <a:off x="4207" y="3031"/>
                <a:ext cx="2"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41" name="Line 717">
                <a:extLst>
                  <a:ext uri="{FF2B5EF4-FFF2-40B4-BE49-F238E27FC236}">
                    <a16:creationId xmlns:a16="http://schemas.microsoft.com/office/drawing/2014/main" id="{F4FA5A04-531D-4CD3-AC87-4FA9E6827672}"/>
                  </a:ext>
                </a:extLst>
              </p:cNvPr>
              <p:cNvSpPr>
                <a:spLocks noChangeShapeType="1"/>
              </p:cNvSpPr>
              <p:nvPr/>
            </p:nvSpPr>
            <p:spPr bwMode="auto">
              <a:xfrm flipH="1">
                <a:off x="4175" y="3031"/>
                <a:ext cx="32" cy="3"/>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42" name="Line 718">
                <a:extLst>
                  <a:ext uri="{FF2B5EF4-FFF2-40B4-BE49-F238E27FC236}">
                    <a16:creationId xmlns:a16="http://schemas.microsoft.com/office/drawing/2014/main" id="{0D1496DC-9065-48D2-88CD-ACB952AA8F7A}"/>
                  </a:ext>
                </a:extLst>
              </p:cNvPr>
              <p:cNvSpPr>
                <a:spLocks noChangeShapeType="1"/>
              </p:cNvSpPr>
              <p:nvPr/>
            </p:nvSpPr>
            <p:spPr bwMode="auto">
              <a:xfrm flipH="1" flipV="1">
                <a:off x="4170" y="3033"/>
                <a:ext cx="5"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43" name="Line 719">
                <a:extLst>
                  <a:ext uri="{FF2B5EF4-FFF2-40B4-BE49-F238E27FC236}">
                    <a16:creationId xmlns:a16="http://schemas.microsoft.com/office/drawing/2014/main" id="{31E9079F-23A9-4B7F-861B-4A1358C70A0B}"/>
                  </a:ext>
                </a:extLst>
              </p:cNvPr>
              <p:cNvSpPr>
                <a:spLocks noChangeShapeType="1"/>
              </p:cNvSpPr>
              <p:nvPr/>
            </p:nvSpPr>
            <p:spPr bwMode="auto">
              <a:xfrm flipH="1" flipV="1">
                <a:off x="4149" y="3029"/>
                <a:ext cx="1"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44" name="Line 720">
                <a:extLst>
                  <a:ext uri="{FF2B5EF4-FFF2-40B4-BE49-F238E27FC236}">
                    <a16:creationId xmlns:a16="http://schemas.microsoft.com/office/drawing/2014/main" id="{838BA3CA-B4F6-4363-9C05-C79EB7AD56C6}"/>
                  </a:ext>
                </a:extLst>
              </p:cNvPr>
              <p:cNvSpPr>
                <a:spLocks noChangeShapeType="1"/>
              </p:cNvSpPr>
              <p:nvPr/>
            </p:nvSpPr>
            <p:spPr bwMode="auto">
              <a:xfrm flipH="1">
                <a:off x="4126" y="3029"/>
                <a:ext cx="23" cy="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45" name="Line 721">
                <a:extLst>
                  <a:ext uri="{FF2B5EF4-FFF2-40B4-BE49-F238E27FC236}">
                    <a16:creationId xmlns:a16="http://schemas.microsoft.com/office/drawing/2014/main" id="{61FD5F0F-1446-4497-9444-1766F2CAE2B9}"/>
                  </a:ext>
                </a:extLst>
              </p:cNvPr>
              <p:cNvSpPr>
                <a:spLocks noChangeShapeType="1"/>
              </p:cNvSpPr>
              <p:nvPr/>
            </p:nvSpPr>
            <p:spPr bwMode="auto">
              <a:xfrm flipH="1">
                <a:off x="4120" y="3037"/>
                <a:ext cx="6" cy="1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46" name="Line 722">
                <a:extLst>
                  <a:ext uri="{FF2B5EF4-FFF2-40B4-BE49-F238E27FC236}">
                    <a16:creationId xmlns:a16="http://schemas.microsoft.com/office/drawing/2014/main" id="{6D3F6D71-C8B1-473D-AEBF-07F371AA325C}"/>
                  </a:ext>
                </a:extLst>
              </p:cNvPr>
              <p:cNvSpPr>
                <a:spLocks noChangeShapeType="1"/>
              </p:cNvSpPr>
              <p:nvPr/>
            </p:nvSpPr>
            <p:spPr bwMode="auto">
              <a:xfrm flipH="1">
                <a:off x="4102" y="3067"/>
                <a:ext cx="10" cy="2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47" name="Line 723">
                <a:extLst>
                  <a:ext uri="{FF2B5EF4-FFF2-40B4-BE49-F238E27FC236}">
                    <a16:creationId xmlns:a16="http://schemas.microsoft.com/office/drawing/2014/main" id="{97E4FAF5-25D1-4FA8-BAD0-4FBDF2B4D6F7}"/>
                  </a:ext>
                </a:extLst>
              </p:cNvPr>
              <p:cNvSpPr>
                <a:spLocks noChangeShapeType="1"/>
              </p:cNvSpPr>
              <p:nvPr/>
            </p:nvSpPr>
            <p:spPr bwMode="auto">
              <a:xfrm flipH="1">
                <a:off x="4101" y="3088"/>
                <a:ext cx="1" cy="16"/>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48" name="Freeform 724">
                <a:extLst>
                  <a:ext uri="{FF2B5EF4-FFF2-40B4-BE49-F238E27FC236}">
                    <a16:creationId xmlns:a16="http://schemas.microsoft.com/office/drawing/2014/main" id="{E739C4E1-D6EF-4A8F-A90E-8CDF8EED98EC}"/>
                  </a:ext>
                </a:extLst>
              </p:cNvPr>
              <p:cNvSpPr>
                <a:spLocks/>
              </p:cNvSpPr>
              <p:nvPr/>
            </p:nvSpPr>
            <p:spPr bwMode="auto">
              <a:xfrm>
                <a:off x="4048" y="3100"/>
                <a:ext cx="38" cy="9"/>
              </a:xfrm>
              <a:custGeom>
                <a:avLst/>
                <a:gdLst/>
                <a:ahLst/>
                <a:cxnLst>
                  <a:cxn ang="0">
                    <a:pos x="38" y="9"/>
                  </a:cxn>
                  <a:cxn ang="0">
                    <a:pos x="30" y="9"/>
                  </a:cxn>
                  <a:cxn ang="0">
                    <a:pos x="0" y="0"/>
                  </a:cxn>
                </a:cxnLst>
                <a:rect l="0" t="0" r="r" b="b"/>
                <a:pathLst>
                  <a:path w="38" h="9">
                    <a:moveTo>
                      <a:pt x="38" y="9"/>
                    </a:moveTo>
                    <a:lnTo>
                      <a:pt x="30" y="9"/>
                    </a:lnTo>
                    <a:lnTo>
                      <a:pt x="0" y="0"/>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49" name="Freeform 725">
                <a:extLst>
                  <a:ext uri="{FF2B5EF4-FFF2-40B4-BE49-F238E27FC236}">
                    <a16:creationId xmlns:a16="http://schemas.microsoft.com/office/drawing/2014/main" id="{8ED9891A-0C25-4800-91D0-338BC66A756C}"/>
                  </a:ext>
                </a:extLst>
              </p:cNvPr>
              <p:cNvSpPr>
                <a:spLocks/>
              </p:cNvSpPr>
              <p:nvPr/>
            </p:nvSpPr>
            <p:spPr bwMode="auto">
              <a:xfrm>
                <a:off x="4006" y="3082"/>
                <a:ext cx="27" cy="19"/>
              </a:xfrm>
              <a:custGeom>
                <a:avLst/>
                <a:gdLst/>
                <a:ahLst/>
                <a:cxnLst>
                  <a:cxn ang="0">
                    <a:pos x="27" y="6"/>
                  </a:cxn>
                  <a:cxn ang="0">
                    <a:pos x="21" y="0"/>
                  </a:cxn>
                  <a:cxn ang="0">
                    <a:pos x="11" y="1"/>
                  </a:cxn>
                  <a:cxn ang="0">
                    <a:pos x="0" y="19"/>
                  </a:cxn>
                </a:cxnLst>
                <a:rect l="0" t="0" r="r" b="b"/>
                <a:pathLst>
                  <a:path w="27" h="19">
                    <a:moveTo>
                      <a:pt x="27" y="6"/>
                    </a:moveTo>
                    <a:lnTo>
                      <a:pt x="21" y="0"/>
                    </a:lnTo>
                    <a:lnTo>
                      <a:pt x="11" y="1"/>
                    </a:lnTo>
                    <a:lnTo>
                      <a:pt x="0" y="19"/>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50" name="Line 726">
                <a:extLst>
                  <a:ext uri="{FF2B5EF4-FFF2-40B4-BE49-F238E27FC236}">
                    <a16:creationId xmlns:a16="http://schemas.microsoft.com/office/drawing/2014/main" id="{97FA7BFE-E9B9-49C2-85FD-AF249E113860}"/>
                  </a:ext>
                </a:extLst>
              </p:cNvPr>
              <p:cNvSpPr>
                <a:spLocks noChangeShapeType="1"/>
              </p:cNvSpPr>
              <p:nvPr/>
            </p:nvSpPr>
            <p:spPr bwMode="auto">
              <a:xfrm flipH="1" flipV="1">
                <a:off x="3973" y="3073"/>
                <a:ext cx="17" cy="2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51" name="Line 727">
                <a:extLst>
                  <a:ext uri="{FF2B5EF4-FFF2-40B4-BE49-F238E27FC236}">
                    <a16:creationId xmlns:a16="http://schemas.microsoft.com/office/drawing/2014/main" id="{5ECA82F5-0BBA-4BC7-8E0E-F01D62CFBBC4}"/>
                  </a:ext>
                </a:extLst>
              </p:cNvPr>
              <p:cNvSpPr>
                <a:spLocks noChangeShapeType="1"/>
              </p:cNvSpPr>
              <p:nvPr/>
            </p:nvSpPr>
            <p:spPr bwMode="auto">
              <a:xfrm flipH="1" flipV="1">
                <a:off x="3963" y="3067"/>
                <a:ext cx="10" cy="6"/>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52" name="Line 728">
                <a:extLst>
                  <a:ext uri="{FF2B5EF4-FFF2-40B4-BE49-F238E27FC236}">
                    <a16:creationId xmlns:a16="http://schemas.microsoft.com/office/drawing/2014/main" id="{E2F7E55F-0C49-460F-A15E-DBD18CF8BDAC}"/>
                  </a:ext>
                </a:extLst>
              </p:cNvPr>
              <p:cNvSpPr>
                <a:spLocks noChangeShapeType="1"/>
              </p:cNvSpPr>
              <p:nvPr/>
            </p:nvSpPr>
            <p:spPr bwMode="auto">
              <a:xfrm flipH="1" flipV="1">
                <a:off x="3939" y="3054"/>
                <a:ext cx="7" cy="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53" name="Line 729">
                <a:extLst>
                  <a:ext uri="{FF2B5EF4-FFF2-40B4-BE49-F238E27FC236}">
                    <a16:creationId xmlns:a16="http://schemas.microsoft.com/office/drawing/2014/main" id="{7C98CAC7-BB1B-49BE-A372-1BB6A5938985}"/>
                  </a:ext>
                </a:extLst>
              </p:cNvPr>
              <p:cNvSpPr>
                <a:spLocks noChangeShapeType="1"/>
              </p:cNvSpPr>
              <p:nvPr/>
            </p:nvSpPr>
            <p:spPr bwMode="auto">
              <a:xfrm flipH="1" flipV="1">
                <a:off x="3908" y="3049"/>
                <a:ext cx="31" cy="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54" name="Line 730">
                <a:extLst>
                  <a:ext uri="{FF2B5EF4-FFF2-40B4-BE49-F238E27FC236}">
                    <a16:creationId xmlns:a16="http://schemas.microsoft.com/office/drawing/2014/main" id="{D79D6A77-55E8-4D93-B189-B87DB0557B12}"/>
                  </a:ext>
                </a:extLst>
              </p:cNvPr>
              <p:cNvSpPr>
                <a:spLocks noChangeShapeType="1"/>
              </p:cNvSpPr>
              <p:nvPr/>
            </p:nvSpPr>
            <p:spPr bwMode="auto">
              <a:xfrm flipH="1" flipV="1">
                <a:off x="3859" y="3043"/>
                <a:ext cx="30" cy="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55" name="Line 731">
                <a:extLst>
                  <a:ext uri="{FF2B5EF4-FFF2-40B4-BE49-F238E27FC236}">
                    <a16:creationId xmlns:a16="http://schemas.microsoft.com/office/drawing/2014/main" id="{C07F220E-F875-4D99-840D-A0D1BDF9B473}"/>
                  </a:ext>
                </a:extLst>
              </p:cNvPr>
              <p:cNvSpPr>
                <a:spLocks noChangeShapeType="1"/>
              </p:cNvSpPr>
              <p:nvPr/>
            </p:nvSpPr>
            <p:spPr bwMode="auto">
              <a:xfrm flipH="1" flipV="1">
                <a:off x="3851" y="3039"/>
                <a:ext cx="8" cy="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56" name="Freeform 732">
                <a:extLst>
                  <a:ext uri="{FF2B5EF4-FFF2-40B4-BE49-F238E27FC236}">
                    <a16:creationId xmlns:a16="http://schemas.microsoft.com/office/drawing/2014/main" id="{A8DC70F4-F82C-44C6-A84A-8296A161D10A}"/>
                  </a:ext>
                </a:extLst>
              </p:cNvPr>
              <p:cNvSpPr>
                <a:spLocks/>
              </p:cNvSpPr>
              <p:nvPr/>
            </p:nvSpPr>
            <p:spPr bwMode="auto">
              <a:xfrm>
                <a:off x="3799" y="3031"/>
                <a:ext cx="34" cy="11"/>
              </a:xfrm>
              <a:custGeom>
                <a:avLst/>
                <a:gdLst/>
                <a:ahLst/>
                <a:cxnLst>
                  <a:cxn ang="0">
                    <a:pos x="34" y="0"/>
                  </a:cxn>
                  <a:cxn ang="0">
                    <a:pos x="15" y="1"/>
                  </a:cxn>
                  <a:cxn ang="0">
                    <a:pos x="0" y="11"/>
                  </a:cxn>
                </a:cxnLst>
                <a:rect l="0" t="0" r="r" b="b"/>
                <a:pathLst>
                  <a:path w="34" h="11">
                    <a:moveTo>
                      <a:pt x="34" y="0"/>
                    </a:moveTo>
                    <a:lnTo>
                      <a:pt x="15" y="1"/>
                    </a:lnTo>
                    <a:lnTo>
                      <a:pt x="0" y="11"/>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57" name="Line 733">
                <a:extLst>
                  <a:ext uri="{FF2B5EF4-FFF2-40B4-BE49-F238E27FC236}">
                    <a16:creationId xmlns:a16="http://schemas.microsoft.com/office/drawing/2014/main" id="{44BED7FD-6CB4-4029-8057-0C04EB0845D5}"/>
                  </a:ext>
                </a:extLst>
              </p:cNvPr>
              <p:cNvSpPr>
                <a:spLocks noChangeShapeType="1"/>
              </p:cNvSpPr>
              <p:nvPr/>
            </p:nvSpPr>
            <p:spPr bwMode="auto">
              <a:xfrm flipH="1">
                <a:off x="3798" y="3042"/>
                <a:ext cx="1"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58" name="Line 734">
                <a:extLst>
                  <a:ext uri="{FF2B5EF4-FFF2-40B4-BE49-F238E27FC236}">
                    <a16:creationId xmlns:a16="http://schemas.microsoft.com/office/drawing/2014/main" id="{FBC44941-6674-4F9B-825D-BF26B8E5341E}"/>
                  </a:ext>
                </a:extLst>
              </p:cNvPr>
              <p:cNvSpPr>
                <a:spLocks noChangeShapeType="1"/>
              </p:cNvSpPr>
              <p:nvPr/>
            </p:nvSpPr>
            <p:spPr bwMode="auto">
              <a:xfrm flipH="1">
                <a:off x="3765" y="3059"/>
                <a:ext cx="21" cy="3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59" name="Line 735">
                <a:extLst>
                  <a:ext uri="{FF2B5EF4-FFF2-40B4-BE49-F238E27FC236}">
                    <a16:creationId xmlns:a16="http://schemas.microsoft.com/office/drawing/2014/main" id="{80013EDD-C3A6-4B69-BE0A-2380A6DF14E3}"/>
                  </a:ext>
                </a:extLst>
              </p:cNvPr>
              <p:cNvSpPr>
                <a:spLocks noChangeShapeType="1"/>
              </p:cNvSpPr>
              <p:nvPr/>
            </p:nvSpPr>
            <p:spPr bwMode="auto">
              <a:xfrm flipH="1">
                <a:off x="3762" y="3089"/>
                <a:ext cx="3"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60" name="Line 736">
                <a:extLst>
                  <a:ext uri="{FF2B5EF4-FFF2-40B4-BE49-F238E27FC236}">
                    <a16:creationId xmlns:a16="http://schemas.microsoft.com/office/drawing/2014/main" id="{F3A76EEA-67F0-4D1B-B884-349DA0CAD224}"/>
                  </a:ext>
                </a:extLst>
              </p:cNvPr>
              <p:cNvSpPr>
                <a:spLocks noChangeShapeType="1"/>
              </p:cNvSpPr>
              <p:nvPr/>
            </p:nvSpPr>
            <p:spPr bwMode="auto">
              <a:xfrm flipH="1">
                <a:off x="3712" y="3099"/>
                <a:ext cx="33" cy="1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61" name="Line 737">
                <a:extLst>
                  <a:ext uri="{FF2B5EF4-FFF2-40B4-BE49-F238E27FC236}">
                    <a16:creationId xmlns:a16="http://schemas.microsoft.com/office/drawing/2014/main" id="{88CF5635-62B5-4949-90D3-E5410CF3DB54}"/>
                  </a:ext>
                </a:extLst>
              </p:cNvPr>
              <p:cNvSpPr>
                <a:spLocks noChangeShapeType="1"/>
              </p:cNvSpPr>
              <p:nvPr/>
            </p:nvSpPr>
            <p:spPr bwMode="auto">
              <a:xfrm flipH="1">
                <a:off x="3703" y="3117"/>
                <a:ext cx="9"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62" name="Line 738">
                <a:extLst>
                  <a:ext uri="{FF2B5EF4-FFF2-40B4-BE49-F238E27FC236}">
                    <a16:creationId xmlns:a16="http://schemas.microsoft.com/office/drawing/2014/main" id="{77113BD4-DE0A-4FDC-AEC8-F289C8EEA9A3}"/>
                  </a:ext>
                </a:extLst>
              </p:cNvPr>
              <p:cNvSpPr>
                <a:spLocks noChangeShapeType="1"/>
              </p:cNvSpPr>
              <p:nvPr/>
            </p:nvSpPr>
            <p:spPr bwMode="auto">
              <a:xfrm flipV="1">
                <a:off x="2142" y="2880"/>
                <a:ext cx="12" cy="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63" name="Line 739">
                <a:extLst>
                  <a:ext uri="{FF2B5EF4-FFF2-40B4-BE49-F238E27FC236}">
                    <a16:creationId xmlns:a16="http://schemas.microsoft.com/office/drawing/2014/main" id="{DD52E344-34B0-453F-BF82-98C95F0B8AE2}"/>
                  </a:ext>
                </a:extLst>
              </p:cNvPr>
              <p:cNvSpPr>
                <a:spLocks noChangeShapeType="1"/>
              </p:cNvSpPr>
              <p:nvPr/>
            </p:nvSpPr>
            <p:spPr bwMode="auto">
              <a:xfrm>
                <a:off x="2154" y="2880"/>
                <a:ext cx="31" cy="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64" name="Line 740">
                <a:extLst>
                  <a:ext uri="{FF2B5EF4-FFF2-40B4-BE49-F238E27FC236}">
                    <a16:creationId xmlns:a16="http://schemas.microsoft.com/office/drawing/2014/main" id="{32C7D3BD-251C-4CC5-AF35-805FEDAC14C8}"/>
                  </a:ext>
                </a:extLst>
              </p:cNvPr>
              <p:cNvSpPr>
                <a:spLocks noChangeShapeType="1"/>
              </p:cNvSpPr>
              <p:nvPr/>
            </p:nvSpPr>
            <p:spPr bwMode="auto">
              <a:xfrm>
                <a:off x="2205" y="2888"/>
                <a:ext cx="5"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65" name="Line 741">
                <a:extLst>
                  <a:ext uri="{FF2B5EF4-FFF2-40B4-BE49-F238E27FC236}">
                    <a16:creationId xmlns:a16="http://schemas.microsoft.com/office/drawing/2014/main" id="{2AD13127-0D1C-43C7-A033-49AB73B89A09}"/>
                  </a:ext>
                </a:extLst>
              </p:cNvPr>
              <p:cNvSpPr>
                <a:spLocks noChangeShapeType="1"/>
              </p:cNvSpPr>
              <p:nvPr/>
            </p:nvSpPr>
            <p:spPr bwMode="auto">
              <a:xfrm flipV="1">
                <a:off x="2210" y="2872"/>
                <a:ext cx="30" cy="1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66" name="Line 742">
                <a:extLst>
                  <a:ext uri="{FF2B5EF4-FFF2-40B4-BE49-F238E27FC236}">
                    <a16:creationId xmlns:a16="http://schemas.microsoft.com/office/drawing/2014/main" id="{2F216A7D-9E0F-4B54-92D4-4434A44FED86}"/>
                  </a:ext>
                </a:extLst>
              </p:cNvPr>
              <p:cNvSpPr>
                <a:spLocks noChangeShapeType="1"/>
              </p:cNvSpPr>
              <p:nvPr/>
            </p:nvSpPr>
            <p:spPr bwMode="auto">
              <a:xfrm flipV="1">
                <a:off x="2257" y="2860"/>
                <a:ext cx="5" cy="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67" name="Freeform 743">
                <a:extLst>
                  <a:ext uri="{FF2B5EF4-FFF2-40B4-BE49-F238E27FC236}">
                    <a16:creationId xmlns:a16="http://schemas.microsoft.com/office/drawing/2014/main" id="{EC61A7D8-BB84-4A30-A976-352D1D594A86}"/>
                  </a:ext>
                </a:extLst>
              </p:cNvPr>
              <p:cNvSpPr>
                <a:spLocks/>
              </p:cNvSpPr>
              <p:nvPr/>
            </p:nvSpPr>
            <p:spPr bwMode="auto">
              <a:xfrm>
                <a:off x="2262" y="2831"/>
                <a:ext cx="15" cy="29"/>
              </a:xfrm>
              <a:custGeom>
                <a:avLst/>
                <a:gdLst/>
                <a:ahLst/>
                <a:cxnLst>
                  <a:cxn ang="0">
                    <a:pos x="0" y="29"/>
                  </a:cxn>
                  <a:cxn ang="0">
                    <a:pos x="9" y="20"/>
                  </a:cxn>
                  <a:cxn ang="0">
                    <a:pos x="15" y="0"/>
                  </a:cxn>
                </a:cxnLst>
                <a:rect l="0" t="0" r="r" b="b"/>
                <a:pathLst>
                  <a:path w="15" h="29">
                    <a:moveTo>
                      <a:pt x="0" y="29"/>
                    </a:moveTo>
                    <a:lnTo>
                      <a:pt x="9" y="20"/>
                    </a:lnTo>
                    <a:lnTo>
                      <a:pt x="15" y="0"/>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68" name="Line 744">
                <a:extLst>
                  <a:ext uri="{FF2B5EF4-FFF2-40B4-BE49-F238E27FC236}">
                    <a16:creationId xmlns:a16="http://schemas.microsoft.com/office/drawing/2014/main" id="{8629192D-8C2C-4609-AFC5-BC86F5BD9A09}"/>
                  </a:ext>
                </a:extLst>
              </p:cNvPr>
              <p:cNvSpPr>
                <a:spLocks noChangeShapeType="1"/>
              </p:cNvSpPr>
              <p:nvPr/>
            </p:nvSpPr>
            <p:spPr bwMode="auto">
              <a:xfrm flipV="1">
                <a:off x="2279" y="2773"/>
                <a:ext cx="3" cy="3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69" name="Line 745">
                <a:extLst>
                  <a:ext uri="{FF2B5EF4-FFF2-40B4-BE49-F238E27FC236}">
                    <a16:creationId xmlns:a16="http://schemas.microsoft.com/office/drawing/2014/main" id="{4C8E4D19-524D-4295-BD77-D90C2CE3BBE0}"/>
                  </a:ext>
                </a:extLst>
              </p:cNvPr>
              <p:cNvSpPr>
                <a:spLocks noChangeShapeType="1"/>
              </p:cNvSpPr>
              <p:nvPr/>
            </p:nvSpPr>
            <p:spPr bwMode="auto">
              <a:xfrm flipH="1" flipV="1">
                <a:off x="2277" y="2715"/>
                <a:ext cx="6" cy="3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70" name="Freeform 746">
                <a:extLst>
                  <a:ext uri="{FF2B5EF4-FFF2-40B4-BE49-F238E27FC236}">
                    <a16:creationId xmlns:a16="http://schemas.microsoft.com/office/drawing/2014/main" id="{FFEA12EF-B723-497B-9728-3D42FAE81301}"/>
                  </a:ext>
                </a:extLst>
              </p:cNvPr>
              <p:cNvSpPr>
                <a:spLocks/>
              </p:cNvSpPr>
              <p:nvPr/>
            </p:nvSpPr>
            <p:spPr bwMode="auto">
              <a:xfrm>
                <a:off x="2280" y="2695"/>
                <a:ext cx="30" cy="4"/>
              </a:xfrm>
              <a:custGeom>
                <a:avLst/>
                <a:gdLst/>
                <a:ahLst/>
                <a:cxnLst>
                  <a:cxn ang="0">
                    <a:pos x="0" y="4"/>
                  </a:cxn>
                  <a:cxn ang="0">
                    <a:pos x="7" y="0"/>
                  </a:cxn>
                  <a:cxn ang="0">
                    <a:pos x="30" y="1"/>
                  </a:cxn>
                </a:cxnLst>
                <a:rect l="0" t="0" r="r" b="b"/>
                <a:pathLst>
                  <a:path w="30" h="4">
                    <a:moveTo>
                      <a:pt x="0" y="4"/>
                    </a:moveTo>
                    <a:lnTo>
                      <a:pt x="7" y="0"/>
                    </a:lnTo>
                    <a:lnTo>
                      <a:pt x="30" y="1"/>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71" name="Line 747">
                <a:extLst>
                  <a:ext uri="{FF2B5EF4-FFF2-40B4-BE49-F238E27FC236}">
                    <a16:creationId xmlns:a16="http://schemas.microsoft.com/office/drawing/2014/main" id="{B66BEA50-EB94-4544-9149-8751A512C804}"/>
                  </a:ext>
                </a:extLst>
              </p:cNvPr>
              <p:cNvSpPr>
                <a:spLocks noChangeShapeType="1"/>
              </p:cNvSpPr>
              <p:nvPr/>
            </p:nvSpPr>
            <p:spPr bwMode="auto">
              <a:xfrm flipV="1">
                <a:off x="2310" y="2691"/>
                <a:ext cx="5" cy="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72" name="Line 748">
                <a:extLst>
                  <a:ext uri="{FF2B5EF4-FFF2-40B4-BE49-F238E27FC236}">
                    <a16:creationId xmlns:a16="http://schemas.microsoft.com/office/drawing/2014/main" id="{C9999DA7-BDFF-4C5F-9723-B14EB93BDB67}"/>
                  </a:ext>
                </a:extLst>
              </p:cNvPr>
              <p:cNvSpPr>
                <a:spLocks noChangeShapeType="1"/>
              </p:cNvSpPr>
              <p:nvPr/>
            </p:nvSpPr>
            <p:spPr bwMode="auto">
              <a:xfrm flipV="1">
                <a:off x="2328" y="2669"/>
                <a:ext cx="7" cy="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73" name="Line 749">
                <a:extLst>
                  <a:ext uri="{FF2B5EF4-FFF2-40B4-BE49-F238E27FC236}">
                    <a16:creationId xmlns:a16="http://schemas.microsoft.com/office/drawing/2014/main" id="{17B71A5C-3590-4435-AE3D-06B0061AB1CC}"/>
                  </a:ext>
                </a:extLst>
              </p:cNvPr>
              <p:cNvSpPr>
                <a:spLocks noChangeShapeType="1"/>
              </p:cNvSpPr>
              <p:nvPr/>
            </p:nvSpPr>
            <p:spPr bwMode="auto">
              <a:xfrm flipV="1">
                <a:off x="2335" y="2650"/>
                <a:ext cx="22" cy="1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74" name="Line 750">
                <a:extLst>
                  <a:ext uri="{FF2B5EF4-FFF2-40B4-BE49-F238E27FC236}">
                    <a16:creationId xmlns:a16="http://schemas.microsoft.com/office/drawing/2014/main" id="{C1DB9EE7-5FFA-4876-BD38-F9475FD89C7B}"/>
                  </a:ext>
                </a:extLst>
              </p:cNvPr>
              <p:cNvSpPr>
                <a:spLocks noChangeShapeType="1"/>
              </p:cNvSpPr>
              <p:nvPr/>
            </p:nvSpPr>
            <p:spPr bwMode="auto">
              <a:xfrm flipV="1">
                <a:off x="2373" y="2630"/>
                <a:ext cx="9" cy="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75" name="Line 751">
                <a:extLst>
                  <a:ext uri="{FF2B5EF4-FFF2-40B4-BE49-F238E27FC236}">
                    <a16:creationId xmlns:a16="http://schemas.microsoft.com/office/drawing/2014/main" id="{3CF9EB52-89ED-46F0-8ECA-F2C7C7B149DD}"/>
                  </a:ext>
                </a:extLst>
              </p:cNvPr>
              <p:cNvSpPr>
                <a:spLocks noChangeShapeType="1"/>
              </p:cNvSpPr>
              <p:nvPr/>
            </p:nvSpPr>
            <p:spPr bwMode="auto">
              <a:xfrm flipV="1">
                <a:off x="2382" y="2610"/>
                <a:ext cx="18" cy="2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76" name="Line 752">
                <a:extLst>
                  <a:ext uri="{FF2B5EF4-FFF2-40B4-BE49-F238E27FC236}">
                    <a16:creationId xmlns:a16="http://schemas.microsoft.com/office/drawing/2014/main" id="{A41F1541-9E80-43C8-B852-BE3FF18EA4A1}"/>
                  </a:ext>
                </a:extLst>
              </p:cNvPr>
              <p:cNvSpPr>
                <a:spLocks noChangeShapeType="1"/>
              </p:cNvSpPr>
              <p:nvPr/>
            </p:nvSpPr>
            <p:spPr bwMode="auto">
              <a:xfrm flipV="1">
                <a:off x="2413" y="2566"/>
                <a:ext cx="25" cy="2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77" name="Line 753">
                <a:extLst>
                  <a:ext uri="{FF2B5EF4-FFF2-40B4-BE49-F238E27FC236}">
                    <a16:creationId xmlns:a16="http://schemas.microsoft.com/office/drawing/2014/main" id="{C7CA85B7-CD9A-4E3B-8247-79091EABB045}"/>
                  </a:ext>
                </a:extLst>
              </p:cNvPr>
              <p:cNvSpPr>
                <a:spLocks noChangeShapeType="1"/>
              </p:cNvSpPr>
              <p:nvPr/>
            </p:nvSpPr>
            <p:spPr bwMode="auto">
              <a:xfrm flipV="1">
                <a:off x="2451" y="2541"/>
                <a:ext cx="9" cy="1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78" name="Line 754">
                <a:extLst>
                  <a:ext uri="{FF2B5EF4-FFF2-40B4-BE49-F238E27FC236}">
                    <a16:creationId xmlns:a16="http://schemas.microsoft.com/office/drawing/2014/main" id="{F5949B4E-2301-4F29-98A7-384BFAA3F32D}"/>
                  </a:ext>
                </a:extLst>
              </p:cNvPr>
              <p:cNvSpPr>
                <a:spLocks noChangeShapeType="1"/>
              </p:cNvSpPr>
              <p:nvPr/>
            </p:nvSpPr>
            <p:spPr bwMode="auto">
              <a:xfrm flipV="1">
                <a:off x="2460" y="2524"/>
                <a:ext cx="18" cy="1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79" name="Line 755">
                <a:extLst>
                  <a:ext uri="{FF2B5EF4-FFF2-40B4-BE49-F238E27FC236}">
                    <a16:creationId xmlns:a16="http://schemas.microsoft.com/office/drawing/2014/main" id="{3A6AB86A-5168-4995-96E5-C60994393313}"/>
                  </a:ext>
                </a:extLst>
              </p:cNvPr>
              <p:cNvSpPr>
                <a:spLocks noChangeShapeType="1"/>
              </p:cNvSpPr>
              <p:nvPr/>
            </p:nvSpPr>
            <p:spPr bwMode="auto">
              <a:xfrm flipV="1">
                <a:off x="2493" y="2493"/>
                <a:ext cx="19" cy="1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80" name="Line 756">
                <a:extLst>
                  <a:ext uri="{FF2B5EF4-FFF2-40B4-BE49-F238E27FC236}">
                    <a16:creationId xmlns:a16="http://schemas.microsoft.com/office/drawing/2014/main" id="{3105CBA8-437E-4143-B51C-6E02993BF6BF}"/>
                  </a:ext>
                </a:extLst>
              </p:cNvPr>
              <p:cNvSpPr>
                <a:spLocks noChangeShapeType="1"/>
              </p:cNvSpPr>
              <p:nvPr/>
            </p:nvSpPr>
            <p:spPr bwMode="auto">
              <a:xfrm flipV="1">
                <a:off x="2512" y="2485"/>
                <a:ext cx="10" cy="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81" name="Line 757">
                <a:extLst>
                  <a:ext uri="{FF2B5EF4-FFF2-40B4-BE49-F238E27FC236}">
                    <a16:creationId xmlns:a16="http://schemas.microsoft.com/office/drawing/2014/main" id="{7E4D27B7-2EDE-4FA4-A7B1-3E5D682FE046}"/>
                  </a:ext>
                </a:extLst>
              </p:cNvPr>
              <p:cNvSpPr>
                <a:spLocks noChangeShapeType="1"/>
              </p:cNvSpPr>
              <p:nvPr/>
            </p:nvSpPr>
            <p:spPr bwMode="auto">
              <a:xfrm flipV="1">
                <a:off x="2537" y="2448"/>
                <a:ext cx="31" cy="2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82" name="Line 758">
                <a:extLst>
                  <a:ext uri="{FF2B5EF4-FFF2-40B4-BE49-F238E27FC236}">
                    <a16:creationId xmlns:a16="http://schemas.microsoft.com/office/drawing/2014/main" id="{EED24551-215C-4BBA-9B1C-898E547A4C7C}"/>
                  </a:ext>
                </a:extLst>
              </p:cNvPr>
              <p:cNvSpPr>
                <a:spLocks noChangeShapeType="1"/>
              </p:cNvSpPr>
              <p:nvPr/>
            </p:nvSpPr>
            <p:spPr bwMode="auto">
              <a:xfrm flipV="1">
                <a:off x="2580" y="2409"/>
                <a:ext cx="18" cy="2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83" name="Line 759">
                <a:extLst>
                  <a:ext uri="{FF2B5EF4-FFF2-40B4-BE49-F238E27FC236}">
                    <a16:creationId xmlns:a16="http://schemas.microsoft.com/office/drawing/2014/main" id="{75529EF5-BC9A-426C-A8EB-D56DD20B293E}"/>
                  </a:ext>
                </a:extLst>
              </p:cNvPr>
              <p:cNvSpPr>
                <a:spLocks noChangeShapeType="1"/>
              </p:cNvSpPr>
              <p:nvPr/>
            </p:nvSpPr>
            <p:spPr bwMode="auto">
              <a:xfrm flipV="1">
                <a:off x="2598" y="2401"/>
                <a:ext cx="2" cy="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84" name="Line 760">
                <a:extLst>
                  <a:ext uri="{FF2B5EF4-FFF2-40B4-BE49-F238E27FC236}">
                    <a16:creationId xmlns:a16="http://schemas.microsoft.com/office/drawing/2014/main" id="{E7CC7A1B-96C5-4699-92A9-CD842BFDA1AC}"/>
                  </a:ext>
                </a:extLst>
              </p:cNvPr>
              <p:cNvSpPr>
                <a:spLocks noChangeShapeType="1"/>
              </p:cNvSpPr>
              <p:nvPr/>
            </p:nvSpPr>
            <p:spPr bwMode="auto">
              <a:xfrm flipV="1">
                <a:off x="2606" y="2364"/>
                <a:ext cx="6" cy="1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85" name="Line 761">
                <a:extLst>
                  <a:ext uri="{FF2B5EF4-FFF2-40B4-BE49-F238E27FC236}">
                    <a16:creationId xmlns:a16="http://schemas.microsoft.com/office/drawing/2014/main" id="{29CAEE7F-4E92-4D56-8D83-9A700A69746C}"/>
                  </a:ext>
                </a:extLst>
              </p:cNvPr>
              <p:cNvSpPr>
                <a:spLocks noChangeShapeType="1"/>
              </p:cNvSpPr>
              <p:nvPr/>
            </p:nvSpPr>
            <p:spPr bwMode="auto">
              <a:xfrm flipV="1">
                <a:off x="2612" y="2345"/>
                <a:ext cx="3" cy="1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86" name="Line 762">
                <a:extLst>
                  <a:ext uri="{FF2B5EF4-FFF2-40B4-BE49-F238E27FC236}">
                    <a16:creationId xmlns:a16="http://schemas.microsoft.com/office/drawing/2014/main" id="{A2909CB0-347C-4E2F-B2D0-55180DF54EE3}"/>
                  </a:ext>
                </a:extLst>
              </p:cNvPr>
              <p:cNvSpPr>
                <a:spLocks noChangeShapeType="1"/>
              </p:cNvSpPr>
              <p:nvPr/>
            </p:nvSpPr>
            <p:spPr bwMode="auto">
              <a:xfrm flipV="1">
                <a:off x="2617" y="2288"/>
                <a:ext cx="4" cy="3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87" name="Line 763">
                <a:extLst>
                  <a:ext uri="{FF2B5EF4-FFF2-40B4-BE49-F238E27FC236}">
                    <a16:creationId xmlns:a16="http://schemas.microsoft.com/office/drawing/2014/main" id="{662E164A-31A9-4B3D-BC4E-6845B4B93640}"/>
                  </a:ext>
                </a:extLst>
              </p:cNvPr>
              <p:cNvSpPr>
                <a:spLocks noChangeShapeType="1"/>
              </p:cNvSpPr>
              <p:nvPr/>
            </p:nvSpPr>
            <p:spPr bwMode="auto">
              <a:xfrm flipV="1">
                <a:off x="2621" y="2287"/>
                <a:ext cx="1"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88" name="Line 764">
                <a:extLst>
                  <a:ext uri="{FF2B5EF4-FFF2-40B4-BE49-F238E27FC236}">
                    <a16:creationId xmlns:a16="http://schemas.microsoft.com/office/drawing/2014/main" id="{F52373AD-B9E0-4686-BD36-F5BE9B79F595}"/>
                  </a:ext>
                </a:extLst>
              </p:cNvPr>
              <p:cNvSpPr>
                <a:spLocks noChangeShapeType="1"/>
              </p:cNvSpPr>
              <p:nvPr/>
            </p:nvSpPr>
            <p:spPr bwMode="auto">
              <a:xfrm flipH="1" flipV="1">
                <a:off x="2617" y="2254"/>
                <a:ext cx="1" cy="1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89" name="Line 765">
                <a:extLst>
                  <a:ext uri="{FF2B5EF4-FFF2-40B4-BE49-F238E27FC236}">
                    <a16:creationId xmlns:a16="http://schemas.microsoft.com/office/drawing/2014/main" id="{9B8B6F40-F7F4-42AB-ADA9-44561A64B2A0}"/>
                  </a:ext>
                </a:extLst>
              </p:cNvPr>
              <p:cNvSpPr>
                <a:spLocks noChangeShapeType="1"/>
              </p:cNvSpPr>
              <p:nvPr/>
            </p:nvSpPr>
            <p:spPr bwMode="auto">
              <a:xfrm flipV="1">
                <a:off x="2617" y="2230"/>
                <a:ext cx="6" cy="2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90" name="Line 766">
                <a:extLst>
                  <a:ext uri="{FF2B5EF4-FFF2-40B4-BE49-F238E27FC236}">
                    <a16:creationId xmlns:a16="http://schemas.microsoft.com/office/drawing/2014/main" id="{92F7691E-3B40-49B8-A6D6-DFD955FD96A1}"/>
                  </a:ext>
                </a:extLst>
              </p:cNvPr>
              <p:cNvSpPr>
                <a:spLocks noChangeShapeType="1"/>
              </p:cNvSpPr>
              <p:nvPr/>
            </p:nvSpPr>
            <p:spPr bwMode="auto">
              <a:xfrm flipV="1">
                <a:off x="2628" y="2174"/>
                <a:ext cx="9" cy="3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91" name="Line 767">
                <a:extLst>
                  <a:ext uri="{FF2B5EF4-FFF2-40B4-BE49-F238E27FC236}">
                    <a16:creationId xmlns:a16="http://schemas.microsoft.com/office/drawing/2014/main" id="{1B7B5C9D-E636-4395-8197-F9C2F21728C3}"/>
                  </a:ext>
                </a:extLst>
              </p:cNvPr>
              <p:cNvSpPr>
                <a:spLocks noChangeShapeType="1"/>
              </p:cNvSpPr>
              <p:nvPr/>
            </p:nvSpPr>
            <p:spPr bwMode="auto">
              <a:xfrm flipV="1">
                <a:off x="2642" y="2154"/>
                <a:ext cx="1"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92" name="Line 768">
                <a:extLst>
                  <a:ext uri="{FF2B5EF4-FFF2-40B4-BE49-F238E27FC236}">
                    <a16:creationId xmlns:a16="http://schemas.microsoft.com/office/drawing/2014/main" id="{F9F756F1-11AB-4E77-8382-128A01EA0254}"/>
                  </a:ext>
                </a:extLst>
              </p:cNvPr>
              <p:cNvSpPr>
                <a:spLocks noChangeShapeType="1"/>
              </p:cNvSpPr>
              <p:nvPr/>
            </p:nvSpPr>
            <p:spPr bwMode="auto">
              <a:xfrm flipV="1">
                <a:off x="2642" y="2125"/>
                <a:ext cx="24" cy="2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93" name="Line 769">
                <a:extLst>
                  <a:ext uri="{FF2B5EF4-FFF2-40B4-BE49-F238E27FC236}">
                    <a16:creationId xmlns:a16="http://schemas.microsoft.com/office/drawing/2014/main" id="{288A7183-8B67-441D-9F5B-2E28899ED834}"/>
                  </a:ext>
                </a:extLst>
              </p:cNvPr>
              <p:cNvSpPr>
                <a:spLocks noChangeShapeType="1"/>
              </p:cNvSpPr>
              <p:nvPr/>
            </p:nvSpPr>
            <p:spPr bwMode="auto">
              <a:xfrm flipV="1">
                <a:off x="2679" y="2080"/>
                <a:ext cx="24" cy="3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94" name="Line 770">
                <a:extLst>
                  <a:ext uri="{FF2B5EF4-FFF2-40B4-BE49-F238E27FC236}">
                    <a16:creationId xmlns:a16="http://schemas.microsoft.com/office/drawing/2014/main" id="{39E0FAD6-00B1-4E1D-9E56-6F945800821C}"/>
                  </a:ext>
                </a:extLst>
              </p:cNvPr>
              <p:cNvSpPr>
                <a:spLocks noChangeShapeType="1"/>
              </p:cNvSpPr>
              <p:nvPr/>
            </p:nvSpPr>
            <p:spPr bwMode="auto">
              <a:xfrm flipV="1">
                <a:off x="2716" y="2059"/>
                <a:ext cx="5" cy="6"/>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95" name="Line 771">
                <a:extLst>
                  <a:ext uri="{FF2B5EF4-FFF2-40B4-BE49-F238E27FC236}">
                    <a16:creationId xmlns:a16="http://schemas.microsoft.com/office/drawing/2014/main" id="{595DB814-F3C7-4876-8B0E-E4AFF256C1EE}"/>
                  </a:ext>
                </a:extLst>
              </p:cNvPr>
              <p:cNvSpPr>
                <a:spLocks noChangeShapeType="1"/>
              </p:cNvSpPr>
              <p:nvPr/>
            </p:nvSpPr>
            <p:spPr bwMode="auto">
              <a:xfrm flipV="1">
                <a:off x="2721" y="2039"/>
                <a:ext cx="31" cy="2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96" name="Freeform 772">
                <a:extLst>
                  <a:ext uri="{FF2B5EF4-FFF2-40B4-BE49-F238E27FC236}">
                    <a16:creationId xmlns:a16="http://schemas.microsoft.com/office/drawing/2014/main" id="{EC2DA34D-546F-4D91-84D7-DE53974E877B}"/>
                  </a:ext>
                </a:extLst>
              </p:cNvPr>
              <p:cNvSpPr>
                <a:spLocks/>
              </p:cNvSpPr>
              <p:nvPr/>
            </p:nvSpPr>
            <p:spPr bwMode="auto">
              <a:xfrm>
                <a:off x="2222" y="2982"/>
                <a:ext cx="11" cy="32"/>
              </a:xfrm>
              <a:custGeom>
                <a:avLst/>
                <a:gdLst/>
                <a:ahLst/>
                <a:cxnLst>
                  <a:cxn ang="0">
                    <a:pos x="11" y="0"/>
                  </a:cxn>
                  <a:cxn ang="0">
                    <a:pos x="10" y="17"/>
                  </a:cxn>
                  <a:cxn ang="0">
                    <a:pos x="0" y="32"/>
                  </a:cxn>
                </a:cxnLst>
                <a:rect l="0" t="0" r="r" b="b"/>
                <a:pathLst>
                  <a:path w="11" h="32">
                    <a:moveTo>
                      <a:pt x="11" y="0"/>
                    </a:moveTo>
                    <a:lnTo>
                      <a:pt x="10" y="17"/>
                    </a:lnTo>
                    <a:lnTo>
                      <a:pt x="0" y="32"/>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97" name="Line 773">
                <a:extLst>
                  <a:ext uri="{FF2B5EF4-FFF2-40B4-BE49-F238E27FC236}">
                    <a16:creationId xmlns:a16="http://schemas.microsoft.com/office/drawing/2014/main" id="{388FD4E0-B125-42C0-B69B-85FEF99E7F34}"/>
                  </a:ext>
                </a:extLst>
              </p:cNvPr>
              <p:cNvSpPr>
                <a:spLocks noChangeShapeType="1"/>
              </p:cNvSpPr>
              <p:nvPr/>
            </p:nvSpPr>
            <p:spPr bwMode="auto">
              <a:xfrm>
                <a:off x="2207" y="3020"/>
                <a:ext cx="11" cy="36"/>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98" name="Line 774">
                <a:extLst>
                  <a:ext uri="{FF2B5EF4-FFF2-40B4-BE49-F238E27FC236}">
                    <a16:creationId xmlns:a16="http://schemas.microsoft.com/office/drawing/2014/main" id="{0043B47B-C7C4-4519-BD01-571D6B767D1B}"/>
                  </a:ext>
                </a:extLst>
              </p:cNvPr>
              <p:cNvSpPr>
                <a:spLocks noChangeShapeType="1"/>
              </p:cNvSpPr>
              <p:nvPr/>
            </p:nvSpPr>
            <p:spPr bwMode="auto">
              <a:xfrm>
                <a:off x="2218" y="3056"/>
                <a:ext cx="1"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899" name="Line 775">
                <a:extLst>
                  <a:ext uri="{FF2B5EF4-FFF2-40B4-BE49-F238E27FC236}">
                    <a16:creationId xmlns:a16="http://schemas.microsoft.com/office/drawing/2014/main" id="{EBAC928A-028A-46DC-B34F-4F4DF8B3D784}"/>
                  </a:ext>
                </a:extLst>
              </p:cNvPr>
              <p:cNvSpPr>
                <a:spLocks noChangeShapeType="1"/>
              </p:cNvSpPr>
              <p:nvPr/>
            </p:nvSpPr>
            <p:spPr bwMode="auto">
              <a:xfrm flipH="1">
                <a:off x="2209" y="3076"/>
                <a:ext cx="5" cy="2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00" name="Line 776">
                <a:extLst>
                  <a:ext uri="{FF2B5EF4-FFF2-40B4-BE49-F238E27FC236}">
                    <a16:creationId xmlns:a16="http://schemas.microsoft.com/office/drawing/2014/main" id="{8B2B2619-2076-4E84-AAF0-66693C20D01A}"/>
                  </a:ext>
                </a:extLst>
              </p:cNvPr>
              <p:cNvSpPr>
                <a:spLocks noChangeShapeType="1"/>
              </p:cNvSpPr>
              <p:nvPr/>
            </p:nvSpPr>
            <p:spPr bwMode="auto">
              <a:xfrm flipH="1">
                <a:off x="2199" y="3098"/>
                <a:ext cx="10" cy="13"/>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01" name="Line 777">
                <a:extLst>
                  <a:ext uri="{FF2B5EF4-FFF2-40B4-BE49-F238E27FC236}">
                    <a16:creationId xmlns:a16="http://schemas.microsoft.com/office/drawing/2014/main" id="{CD8D584F-EDB1-4370-A7A5-3A1E9624FDDA}"/>
                  </a:ext>
                </a:extLst>
              </p:cNvPr>
              <p:cNvSpPr>
                <a:spLocks noChangeShapeType="1"/>
              </p:cNvSpPr>
              <p:nvPr/>
            </p:nvSpPr>
            <p:spPr bwMode="auto">
              <a:xfrm flipH="1">
                <a:off x="2154" y="3124"/>
                <a:ext cx="31" cy="2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02" name="Freeform 778">
                <a:extLst>
                  <a:ext uri="{FF2B5EF4-FFF2-40B4-BE49-F238E27FC236}">
                    <a16:creationId xmlns:a16="http://schemas.microsoft.com/office/drawing/2014/main" id="{075CE13B-626A-4B9C-989B-68CCD055C2CE}"/>
                  </a:ext>
                </a:extLst>
              </p:cNvPr>
              <p:cNvSpPr>
                <a:spLocks/>
              </p:cNvSpPr>
              <p:nvPr/>
            </p:nvSpPr>
            <p:spPr bwMode="auto">
              <a:xfrm>
                <a:off x="2139" y="3164"/>
                <a:ext cx="4" cy="29"/>
              </a:xfrm>
              <a:custGeom>
                <a:avLst/>
                <a:gdLst/>
                <a:ahLst/>
                <a:cxnLst>
                  <a:cxn ang="0">
                    <a:pos x="4" y="0"/>
                  </a:cxn>
                  <a:cxn ang="0">
                    <a:pos x="1" y="5"/>
                  </a:cxn>
                  <a:cxn ang="0">
                    <a:pos x="0" y="29"/>
                  </a:cxn>
                </a:cxnLst>
                <a:rect l="0" t="0" r="r" b="b"/>
                <a:pathLst>
                  <a:path w="4" h="29">
                    <a:moveTo>
                      <a:pt x="4" y="0"/>
                    </a:moveTo>
                    <a:lnTo>
                      <a:pt x="1" y="5"/>
                    </a:lnTo>
                    <a:lnTo>
                      <a:pt x="0" y="29"/>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03" name="Line 779">
                <a:extLst>
                  <a:ext uri="{FF2B5EF4-FFF2-40B4-BE49-F238E27FC236}">
                    <a16:creationId xmlns:a16="http://schemas.microsoft.com/office/drawing/2014/main" id="{B9CDC134-D74D-42DD-A23D-3092271EE5D4}"/>
                  </a:ext>
                </a:extLst>
              </p:cNvPr>
              <p:cNvSpPr>
                <a:spLocks noChangeShapeType="1"/>
              </p:cNvSpPr>
              <p:nvPr/>
            </p:nvSpPr>
            <p:spPr bwMode="auto">
              <a:xfrm flipH="1">
                <a:off x="2135" y="3193"/>
                <a:ext cx="4" cy="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04" name="Line 780">
                <a:extLst>
                  <a:ext uri="{FF2B5EF4-FFF2-40B4-BE49-F238E27FC236}">
                    <a16:creationId xmlns:a16="http://schemas.microsoft.com/office/drawing/2014/main" id="{C5C34174-8A95-42A4-AC9A-F7A915BDF9B0}"/>
                  </a:ext>
                </a:extLst>
              </p:cNvPr>
              <p:cNvSpPr>
                <a:spLocks noChangeShapeType="1"/>
              </p:cNvSpPr>
              <p:nvPr/>
            </p:nvSpPr>
            <p:spPr bwMode="auto">
              <a:xfrm flipH="1">
                <a:off x="2111" y="3217"/>
                <a:ext cx="13" cy="2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05" name="Line 781">
                <a:extLst>
                  <a:ext uri="{FF2B5EF4-FFF2-40B4-BE49-F238E27FC236}">
                    <a16:creationId xmlns:a16="http://schemas.microsoft.com/office/drawing/2014/main" id="{F1A64EBA-D78D-4D0C-852C-CB09F411427A}"/>
                  </a:ext>
                </a:extLst>
              </p:cNvPr>
              <p:cNvSpPr>
                <a:spLocks noChangeShapeType="1"/>
              </p:cNvSpPr>
              <p:nvPr/>
            </p:nvSpPr>
            <p:spPr bwMode="auto">
              <a:xfrm flipH="1">
                <a:off x="2108" y="3237"/>
                <a:ext cx="3" cy="1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06" name="Line 782">
                <a:extLst>
                  <a:ext uri="{FF2B5EF4-FFF2-40B4-BE49-F238E27FC236}">
                    <a16:creationId xmlns:a16="http://schemas.microsoft.com/office/drawing/2014/main" id="{9B3CFD17-1DE5-4CF4-9C81-CA050FC244F3}"/>
                  </a:ext>
                </a:extLst>
              </p:cNvPr>
              <p:cNvSpPr>
                <a:spLocks noChangeShapeType="1"/>
              </p:cNvSpPr>
              <p:nvPr/>
            </p:nvSpPr>
            <p:spPr bwMode="auto">
              <a:xfrm>
                <a:off x="2113" y="3269"/>
                <a:ext cx="21" cy="3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07" name="Line 783">
                <a:extLst>
                  <a:ext uri="{FF2B5EF4-FFF2-40B4-BE49-F238E27FC236}">
                    <a16:creationId xmlns:a16="http://schemas.microsoft.com/office/drawing/2014/main" id="{81981AF4-3419-4776-9A23-188042869553}"/>
                  </a:ext>
                </a:extLst>
              </p:cNvPr>
              <p:cNvSpPr>
                <a:spLocks noChangeShapeType="1"/>
              </p:cNvSpPr>
              <p:nvPr/>
            </p:nvSpPr>
            <p:spPr bwMode="auto">
              <a:xfrm>
                <a:off x="2134" y="3299"/>
                <a:ext cx="2"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08" name="Line 784">
                <a:extLst>
                  <a:ext uri="{FF2B5EF4-FFF2-40B4-BE49-F238E27FC236}">
                    <a16:creationId xmlns:a16="http://schemas.microsoft.com/office/drawing/2014/main" id="{CE72D8E8-E4F5-4D33-B013-294E5EE9F6FB}"/>
                  </a:ext>
                </a:extLst>
              </p:cNvPr>
              <p:cNvSpPr>
                <a:spLocks noChangeShapeType="1"/>
              </p:cNvSpPr>
              <p:nvPr/>
            </p:nvSpPr>
            <p:spPr bwMode="auto">
              <a:xfrm>
                <a:off x="2154" y="3307"/>
                <a:ext cx="3" cy="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09" name="Line 785">
                <a:extLst>
                  <a:ext uri="{FF2B5EF4-FFF2-40B4-BE49-F238E27FC236}">
                    <a16:creationId xmlns:a16="http://schemas.microsoft.com/office/drawing/2014/main" id="{C6F6C96B-C4C4-42D9-83D1-742E1F538A87}"/>
                  </a:ext>
                </a:extLst>
              </p:cNvPr>
              <p:cNvSpPr>
                <a:spLocks noChangeShapeType="1"/>
              </p:cNvSpPr>
              <p:nvPr/>
            </p:nvSpPr>
            <p:spPr bwMode="auto">
              <a:xfrm>
                <a:off x="2157" y="3309"/>
                <a:ext cx="18" cy="2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10" name="Line 786">
                <a:extLst>
                  <a:ext uri="{FF2B5EF4-FFF2-40B4-BE49-F238E27FC236}">
                    <a16:creationId xmlns:a16="http://schemas.microsoft.com/office/drawing/2014/main" id="{FFD33019-B07D-4533-8353-28C1C2F9CF4F}"/>
                  </a:ext>
                </a:extLst>
              </p:cNvPr>
              <p:cNvSpPr>
                <a:spLocks noChangeShapeType="1"/>
              </p:cNvSpPr>
              <p:nvPr/>
            </p:nvSpPr>
            <p:spPr bwMode="auto">
              <a:xfrm>
                <a:off x="2175" y="3333"/>
                <a:ext cx="1" cy="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11" name="Line 787">
                <a:extLst>
                  <a:ext uri="{FF2B5EF4-FFF2-40B4-BE49-F238E27FC236}">
                    <a16:creationId xmlns:a16="http://schemas.microsoft.com/office/drawing/2014/main" id="{C94684E7-49C4-4E16-8A68-C8BF0970F893}"/>
                  </a:ext>
                </a:extLst>
              </p:cNvPr>
              <p:cNvSpPr>
                <a:spLocks noChangeShapeType="1"/>
              </p:cNvSpPr>
              <p:nvPr/>
            </p:nvSpPr>
            <p:spPr bwMode="auto">
              <a:xfrm>
                <a:off x="2179" y="3357"/>
                <a:ext cx="7" cy="3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12" name="Line 788">
                <a:extLst>
                  <a:ext uri="{FF2B5EF4-FFF2-40B4-BE49-F238E27FC236}">
                    <a16:creationId xmlns:a16="http://schemas.microsoft.com/office/drawing/2014/main" id="{BD93DCA3-500F-4A4E-ACC7-C2109A749393}"/>
                  </a:ext>
                </a:extLst>
              </p:cNvPr>
              <p:cNvSpPr>
                <a:spLocks noChangeShapeType="1"/>
              </p:cNvSpPr>
              <p:nvPr/>
            </p:nvSpPr>
            <p:spPr bwMode="auto">
              <a:xfrm>
                <a:off x="2186" y="3395"/>
                <a:ext cx="1"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13" name="Line 789">
                <a:extLst>
                  <a:ext uri="{FF2B5EF4-FFF2-40B4-BE49-F238E27FC236}">
                    <a16:creationId xmlns:a16="http://schemas.microsoft.com/office/drawing/2014/main" id="{56FC3E84-DCB5-413F-93E7-4A02CDA2223A}"/>
                  </a:ext>
                </a:extLst>
              </p:cNvPr>
              <p:cNvSpPr>
                <a:spLocks noChangeShapeType="1"/>
              </p:cNvSpPr>
              <p:nvPr/>
            </p:nvSpPr>
            <p:spPr bwMode="auto">
              <a:xfrm>
                <a:off x="2194" y="3413"/>
                <a:ext cx="1" cy="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14" name="Freeform 790">
                <a:extLst>
                  <a:ext uri="{FF2B5EF4-FFF2-40B4-BE49-F238E27FC236}">
                    <a16:creationId xmlns:a16="http://schemas.microsoft.com/office/drawing/2014/main" id="{871AE14D-EE1A-4041-857A-30D2B03BE235}"/>
                  </a:ext>
                </a:extLst>
              </p:cNvPr>
              <p:cNvSpPr>
                <a:spLocks/>
              </p:cNvSpPr>
              <p:nvPr/>
            </p:nvSpPr>
            <p:spPr bwMode="auto">
              <a:xfrm>
                <a:off x="2185" y="3415"/>
                <a:ext cx="10" cy="25"/>
              </a:xfrm>
              <a:custGeom>
                <a:avLst/>
                <a:gdLst/>
                <a:ahLst/>
                <a:cxnLst>
                  <a:cxn ang="0">
                    <a:pos x="10" y="0"/>
                  </a:cxn>
                  <a:cxn ang="0">
                    <a:pos x="8" y="16"/>
                  </a:cxn>
                  <a:cxn ang="0">
                    <a:pos x="0" y="25"/>
                  </a:cxn>
                </a:cxnLst>
                <a:rect l="0" t="0" r="r" b="b"/>
                <a:pathLst>
                  <a:path w="10" h="25">
                    <a:moveTo>
                      <a:pt x="10" y="0"/>
                    </a:moveTo>
                    <a:lnTo>
                      <a:pt x="8" y="16"/>
                    </a:lnTo>
                    <a:lnTo>
                      <a:pt x="0" y="25"/>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15" name="Line 791">
                <a:extLst>
                  <a:ext uri="{FF2B5EF4-FFF2-40B4-BE49-F238E27FC236}">
                    <a16:creationId xmlns:a16="http://schemas.microsoft.com/office/drawing/2014/main" id="{8977DB24-1091-44A7-A9BB-1E2C948E1570}"/>
                  </a:ext>
                </a:extLst>
              </p:cNvPr>
              <p:cNvSpPr>
                <a:spLocks noChangeShapeType="1"/>
              </p:cNvSpPr>
              <p:nvPr/>
            </p:nvSpPr>
            <p:spPr bwMode="auto">
              <a:xfrm>
                <a:off x="2185" y="3440"/>
                <a:ext cx="1" cy="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16" name="Line 792">
                <a:extLst>
                  <a:ext uri="{FF2B5EF4-FFF2-40B4-BE49-F238E27FC236}">
                    <a16:creationId xmlns:a16="http://schemas.microsoft.com/office/drawing/2014/main" id="{3946B21A-23A3-4A98-8EC6-103620C2961F}"/>
                  </a:ext>
                </a:extLst>
              </p:cNvPr>
              <p:cNvSpPr>
                <a:spLocks noChangeShapeType="1"/>
              </p:cNvSpPr>
              <p:nvPr/>
            </p:nvSpPr>
            <p:spPr bwMode="auto">
              <a:xfrm flipH="1">
                <a:off x="2182" y="3468"/>
                <a:ext cx="1" cy="2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17" name="Line 793">
                <a:extLst>
                  <a:ext uri="{FF2B5EF4-FFF2-40B4-BE49-F238E27FC236}">
                    <a16:creationId xmlns:a16="http://schemas.microsoft.com/office/drawing/2014/main" id="{2A0A3D3D-B3E9-406A-8DAC-7AEDF1CE6977}"/>
                  </a:ext>
                </a:extLst>
              </p:cNvPr>
              <p:cNvSpPr>
                <a:spLocks noChangeShapeType="1"/>
              </p:cNvSpPr>
              <p:nvPr/>
            </p:nvSpPr>
            <p:spPr bwMode="auto">
              <a:xfrm flipH="1">
                <a:off x="2178" y="3495"/>
                <a:ext cx="4" cy="1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18" name="Line 794">
                <a:extLst>
                  <a:ext uri="{FF2B5EF4-FFF2-40B4-BE49-F238E27FC236}">
                    <a16:creationId xmlns:a16="http://schemas.microsoft.com/office/drawing/2014/main" id="{47B72C5E-A929-463D-882B-84FD7D82D199}"/>
                  </a:ext>
                </a:extLst>
              </p:cNvPr>
              <p:cNvSpPr>
                <a:spLocks noChangeShapeType="1"/>
              </p:cNvSpPr>
              <p:nvPr/>
            </p:nvSpPr>
            <p:spPr bwMode="auto">
              <a:xfrm flipH="1">
                <a:off x="2163" y="3524"/>
                <a:ext cx="11" cy="3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19" name="Line 795">
                <a:extLst>
                  <a:ext uri="{FF2B5EF4-FFF2-40B4-BE49-F238E27FC236}">
                    <a16:creationId xmlns:a16="http://schemas.microsoft.com/office/drawing/2014/main" id="{CFADEE27-3DCB-4F85-B89E-292EB9A1F9CE}"/>
                  </a:ext>
                </a:extLst>
              </p:cNvPr>
              <p:cNvSpPr>
                <a:spLocks noChangeShapeType="1"/>
              </p:cNvSpPr>
              <p:nvPr/>
            </p:nvSpPr>
            <p:spPr bwMode="auto">
              <a:xfrm flipH="1">
                <a:off x="2147" y="3580"/>
                <a:ext cx="11" cy="3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20" name="Line 796">
                <a:extLst>
                  <a:ext uri="{FF2B5EF4-FFF2-40B4-BE49-F238E27FC236}">
                    <a16:creationId xmlns:a16="http://schemas.microsoft.com/office/drawing/2014/main" id="{41A8BD63-BC33-4538-836B-E62D74794669}"/>
                  </a:ext>
                </a:extLst>
              </p:cNvPr>
              <p:cNvSpPr>
                <a:spLocks noChangeShapeType="1"/>
              </p:cNvSpPr>
              <p:nvPr/>
            </p:nvSpPr>
            <p:spPr bwMode="auto">
              <a:xfrm flipH="1">
                <a:off x="2123" y="3636"/>
                <a:ext cx="19" cy="3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21" name="Line 797">
                <a:extLst>
                  <a:ext uri="{FF2B5EF4-FFF2-40B4-BE49-F238E27FC236}">
                    <a16:creationId xmlns:a16="http://schemas.microsoft.com/office/drawing/2014/main" id="{4CD6EF98-1B4C-41C3-9E32-F2BF7E815646}"/>
                  </a:ext>
                </a:extLst>
              </p:cNvPr>
              <p:cNvSpPr>
                <a:spLocks noChangeShapeType="1"/>
              </p:cNvSpPr>
              <p:nvPr/>
            </p:nvSpPr>
            <p:spPr bwMode="auto">
              <a:xfrm>
                <a:off x="2126" y="3690"/>
                <a:ext cx="1" cy="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22" name="Line 798">
                <a:extLst>
                  <a:ext uri="{FF2B5EF4-FFF2-40B4-BE49-F238E27FC236}">
                    <a16:creationId xmlns:a16="http://schemas.microsoft.com/office/drawing/2014/main" id="{6364712E-D016-4ED9-9128-8AA855CBC0B5}"/>
                  </a:ext>
                </a:extLst>
              </p:cNvPr>
              <p:cNvSpPr>
                <a:spLocks noChangeShapeType="1"/>
              </p:cNvSpPr>
              <p:nvPr/>
            </p:nvSpPr>
            <p:spPr bwMode="auto">
              <a:xfrm>
                <a:off x="2126" y="3698"/>
                <a:ext cx="10" cy="2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23" name="Line 799">
                <a:extLst>
                  <a:ext uri="{FF2B5EF4-FFF2-40B4-BE49-F238E27FC236}">
                    <a16:creationId xmlns:a16="http://schemas.microsoft.com/office/drawing/2014/main" id="{C50BD707-7111-4103-BDF7-296A455018B8}"/>
                  </a:ext>
                </a:extLst>
              </p:cNvPr>
              <p:cNvSpPr>
                <a:spLocks noChangeShapeType="1"/>
              </p:cNvSpPr>
              <p:nvPr/>
            </p:nvSpPr>
            <p:spPr bwMode="auto">
              <a:xfrm>
                <a:off x="2142" y="3745"/>
                <a:ext cx="13" cy="3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24" name="Line 800">
                <a:extLst>
                  <a:ext uri="{FF2B5EF4-FFF2-40B4-BE49-F238E27FC236}">
                    <a16:creationId xmlns:a16="http://schemas.microsoft.com/office/drawing/2014/main" id="{0919CE62-7ACE-4E14-8D89-557A0B4C1E61}"/>
                  </a:ext>
                </a:extLst>
              </p:cNvPr>
              <p:cNvSpPr>
                <a:spLocks noChangeShapeType="1"/>
              </p:cNvSpPr>
              <p:nvPr/>
            </p:nvSpPr>
            <p:spPr bwMode="auto">
              <a:xfrm>
                <a:off x="2162" y="3800"/>
                <a:ext cx="12" cy="3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25" name="Line 801">
                <a:extLst>
                  <a:ext uri="{FF2B5EF4-FFF2-40B4-BE49-F238E27FC236}">
                    <a16:creationId xmlns:a16="http://schemas.microsoft.com/office/drawing/2014/main" id="{074643A8-C48C-4B5E-B8BA-C6F7593DF2EA}"/>
                  </a:ext>
                </a:extLst>
              </p:cNvPr>
              <p:cNvSpPr>
                <a:spLocks noChangeShapeType="1"/>
              </p:cNvSpPr>
              <p:nvPr/>
            </p:nvSpPr>
            <p:spPr bwMode="auto">
              <a:xfrm flipH="1">
                <a:off x="2169" y="3855"/>
                <a:ext cx="10" cy="3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26" name="Line 802">
                <a:extLst>
                  <a:ext uri="{FF2B5EF4-FFF2-40B4-BE49-F238E27FC236}">
                    <a16:creationId xmlns:a16="http://schemas.microsoft.com/office/drawing/2014/main" id="{63C9684E-09C2-45C6-8064-B5DDA02AC0AB}"/>
                  </a:ext>
                </a:extLst>
              </p:cNvPr>
              <p:cNvSpPr>
                <a:spLocks noChangeShapeType="1"/>
              </p:cNvSpPr>
              <p:nvPr/>
            </p:nvSpPr>
            <p:spPr bwMode="auto">
              <a:xfrm flipH="1">
                <a:off x="2152" y="3911"/>
                <a:ext cx="11" cy="1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27" name="Line 803">
                <a:extLst>
                  <a:ext uri="{FF2B5EF4-FFF2-40B4-BE49-F238E27FC236}">
                    <a16:creationId xmlns:a16="http://schemas.microsoft.com/office/drawing/2014/main" id="{7BE1A01B-3007-4516-B62D-A620B62411F7}"/>
                  </a:ext>
                </a:extLst>
              </p:cNvPr>
              <p:cNvSpPr>
                <a:spLocks noChangeShapeType="1"/>
              </p:cNvSpPr>
              <p:nvPr/>
            </p:nvSpPr>
            <p:spPr bwMode="auto">
              <a:xfrm flipH="1">
                <a:off x="2151" y="3923"/>
                <a:ext cx="1" cy="2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28" name="Line 804">
                <a:extLst>
                  <a:ext uri="{FF2B5EF4-FFF2-40B4-BE49-F238E27FC236}">
                    <a16:creationId xmlns:a16="http://schemas.microsoft.com/office/drawing/2014/main" id="{31119C78-3268-4ED5-B297-10A5CA8EEDEE}"/>
                  </a:ext>
                </a:extLst>
              </p:cNvPr>
              <p:cNvSpPr>
                <a:spLocks noChangeShapeType="1"/>
              </p:cNvSpPr>
              <p:nvPr/>
            </p:nvSpPr>
            <p:spPr bwMode="auto">
              <a:xfrm>
                <a:off x="2151" y="3965"/>
                <a:ext cx="1" cy="3"/>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29" name="Line 805">
                <a:extLst>
                  <a:ext uri="{FF2B5EF4-FFF2-40B4-BE49-F238E27FC236}">
                    <a16:creationId xmlns:a16="http://schemas.microsoft.com/office/drawing/2014/main" id="{6787CD52-BA24-45B2-B98B-8624BD3EE2AA}"/>
                  </a:ext>
                </a:extLst>
              </p:cNvPr>
              <p:cNvSpPr>
                <a:spLocks noChangeShapeType="1"/>
              </p:cNvSpPr>
              <p:nvPr/>
            </p:nvSpPr>
            <p:spPr bwMode="auto">
              <a:xfrm>
                <a:off x="2151" y="3968"/>
                <a:ext cx="9" cy="3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30" name="Line 806">
                <a:extLst>
                  <a:ext uri="{FF2B5EF4-FFF2-40B4-BE49-F238E27FC236}">
                    <a16:creationId xmlns:a16="http://schemas.microsoft.com/office/drawing/2014/main" id="{6D19696B-DD3A-4372-AA44-D44CF7B21699}"/>
                  </a:ext>
                </a:extLst>
              </p:cNvPr>
              <p:cNvSpPr>
                <a:spLocks noChangeShapeType="1"/>
              </p:cNvSpPr>
              <p:nvPr/>
            </p:nvSpPr>
            <p:spPr bwMode="auto">
              <a:xfrm>
                <a:off x="2166" y="4021"/>
                <a:ext cx="7" cy="2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931" name="Line 807">
                <a:extLst>
                  <a:ext uri="{FF2B5EF4-FFF2-40B4-BE49-F238E27FC236}">
                    <a16:creationId xmlns:a16="http://schemas.microsoft.com/office/drawing/2014/main" id="{F428E1EC-E2E5-4F5C-A915-5CEFC83A3DD3}"/>
                  </a:ext>
                </a:extLst>
              </p:cNvPr>
              <p:cNvSpPr>
                <a:spLocks noChangeShapeType="1"/>
              </p:cNvSpPr>
              <p:nvPr/>
            </p:nvSpPr>
            <p:spPr bwMode="auto">
              <a:xfrm flipH="1">
                <a:off x="2169" y="4049"/>
                <a:ext cx="4" cy="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grpSp>
        <p:grpSp>
          <p:nvGrpSpPr>
            <p:cNvPr id="3291" name="Group 1009">
              <a:extLst>
                <a:ext uri="{FF2B5EF4-FFF2-40B4-BE49-F238E27FC236}">
                  <a16:creationId xmlns:a16="http://schemas.microsoft.com/office/drawing/2014/main" id="{1E0DF6F6-6B73-4BE8-BA95-F0106C78F5FB}"/>
                </a:ext>
              </a:extLst>
            </p:cNvPr>
            <p:cNvGrpSpPr>
              <a:grpSpLocks/>
            </p:cNvGrpSpPr>
            <p:nvPr/>
          </p:nvGrpSpPr>
          <p:grpSpPr bwMode="auto">
            <a:xfrm>
              <a:off x="2142" y="2074"/>
              <a:ext cx="2406" cy="2130"/>
              <a:chOff x="2142" y="2074"/>
              <a:chExt cx="2406" cy="2130"/>
            </a:xfrm>
          </p:grpSpPr>
          <p:sp>
            <p:nvSpPr>
              <p:cNvPr id="4532" name="Line 809">
                <a:extLst>
                  <a:ext uri="{FF2B5EF4-FFF2-40B4-BE49-F238E27FC236}">
                    <a16:creationId xmlns:a16="http://schemas.microsoft.com/office/drawing/2014/main" id="{63F13040-2026-455B-B2D6-C7D0256B3982}"/>
                  </a:ext>
                </a:extLst>
              </p:cNvPr>
              <p:cNvSpPr>
                <a:spLocks noChangeShapeType="1"/>
              </p:cNvSpPr>
              <p:nvPr/>
            </p:nvSpPr>
            <p:spPr bwMode="auto">
              <a:xfrm>
                <a:off x="2186" y="4065"/>
                <a:ext cx="37" cy="13"/>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33" name="Line 810">
                <a:extLst>
                  <a:ext uri="{FF2B5EF4-FFF2-40B4-BE49-F238E27FC236}">
                    <a16:creationId xmlns:a16="http://schemas.microsoft.com/office/drawing/2014/main" id="{D640069E-309F-42C3-9460-678C1CA997C4}"/>
                  </a:ext>
                </a:extLst>
              </p:cNvPr>
              <p:cNvSpPr>
                <a:spLocks noChangeShapeType="1"/>
              </p:cNvSpPr>
              <p:nvPr/>
            </p:nvSpPr>
            <p:spPr bwMode="auto">
              <a:xfrm>
                <a:off x="2241" y="4085"/>
                <a:ext cx="3"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34" name="Line 811">
                <a:extLst>
                  <a:ext uri="{FF2B5EF4-FFF2-40B4-BE49-F238E27FC236}">
                    <a16:creationId xmlns:a16="http://schemas.microsoft.com/office/drawing/2014/main" id="{65511DBD-EA15-41D9-AEC6-4A2271EAA189}"/>
                  </a:ext>
                </a:extLst>
              </p:cNvPr>
              <p:cNvSpPr>
                <a:spLocks noChangeShapeType="1"/>
              </p:cNvSpPr>
              <p:nvPr/>
            </p:nvSpPr>
            <p:spPr bwMode="auto">
              <a:xfrm flipH="1">
                <a:off x="2243" y="4086"/>
                <a:ext cx="1" cy="3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35" name="Line 812">
                <a:extLst>
                  <a:ext uri="{FF2B5EF4-FFF2-40B4-BE49-F238E27FC236}">
                    <a16:creationId xmlns:a16="http://schemas.microsoft.com/office/drawing/2014/main" id="{44E40032-0A91-4AB0-AFCB-276D0FB424F5}"/>
                  </a:ext>
                </a:extLst>
              </p:cNvPr>
              <p:cNvSpPr>
                <a:spLocks noChangeShapeType="1"/>
              </p:cNvSpPr>
              <p:nvPr/>
            </p:nvSpPr>
            <p:spPr bwMode="auto">
              <a:xfrm>
                <a:off x="2243" y="4121"/>
                <a:ext cx="1"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36" name="Line 813">
                <a:extLst>
                  <a:ext uri="{FF2B5EF4-FFF2-40B4-BE49-F238E27FC236}">
                    <a16:creationId xmlns:a16="http://schemas.microsoft.com/office/drawing/2014/main" id="{C5F1A9A3-CDCE-47E2-95CC-B679397A727A}"/>
                  </a:ext>
                </a:extLst>
              </p:cNvPr>
              <p:cNvSpPr>
                <a:spLocks noChangeShapeType="1"/>
              </p:cNvSpPr>
              <p:nvPr/>
            </p:nvSpPr>
            <p:spPr bwMode="auto">
              <a:xfrm flipH="1">
                <a:off x="2233" y="4141"/>
                <a:ext cx="4" cy="1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37" name="Line 814">
                <a:extLst>
                  <a:ext uri="{FF2B5EF4-FFF2-40B4-BE49-F238E27FC236}">
                    <a16:creationId xmlns:a16="http://schemas.microsoft.com/office/drawing/2014/main" id="{AAC01402-E098-42FF-9C2B-86E667797394}"/>
                  </a:ext>
                </a:extLst>
              </p:cNvPr>
              <p:cNvSpPr>
                <a:spLocks noChangeShapeType="1"/>
              </p:cNvSpPr>
              <p:nvPr/>
            </p:nvSpPr>
            <p:spPr bwMode="auto">
              <a:xfrm>
                <a:off x="2233" y="4152"/>
                <a:ext cx="13" cy="2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38" name="Line 815">
                <a:extLst>
                  <a:ext uri="{FF2B5EF4-FFF2-40B4-BE49-F238E27FC236}">
                    <a16:creationId xmlns:a16="http://schemas.microsoft.com/office/drawing/2014/main" id="{46D7C46C-BF31-4D51-9F5F-69DF4ADB2DD4}"/>
                  </a:ext>
                </a:extLst>
              </p:cNvPr>
              <p:cNvSpPr>
                <a:spLocks noChangeShapeType="1"/>
              </p:cNvSpPr>
              <p:nvPr/>
            </p:nvSpPr>
            <p:spPr bwMode="auto">
              <a:xfrm>
                <a:off x="2246" y="4173"/>
                <a:ext cx="3"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39" name="Line 816">
                <a:extLst>
                  <a:ext uri="{FF2B5EF4-FFF2-40B4-BE49-F238E27FC236}">
                    <a16:creationId xmlns:a16="http://schemas.microsoft.com/office/drawing/2014/main" id="{3B33EDEB-5D15-4082-85A5-5C619B56C45D}"/>
                  </a:ext>
                </a:extLst>
              </p:cNvPr>
              <p:cNvSpPr>
                <a:spLocks noChangeShapeType="1"/>
              </p:cNvSpPr>
              <p:nvPr/>
            </p:nvSpPr>
            <p:spPr bwMode="auto">
              <a:xfrm>
                <a:off x="2265" y="4185"/>
                <a:ext cx="31" cy="1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40" name="Line 817">
                <a:extLst>
                  <a:ext uri="{FF2B5EF4-FFF2-40B4-BE49-F238E27FC236}">
                    <a16:creationId xmlns:a16="http://schemas.microsoft.com/office/drawing/2014/main" id="{9A385231-70D8-4696-A7D7-41FC9A205662}"/>
                  </a:ext>
                </a:extLst>
              </p:cNvPr>
              <p:cNvSpPr>
                <a:spLocks noChangeShapeType="1"/>
              </p:cNvSpPr>
              <p:nvPr/>
            </p:nvSpPr>
            <p:spPr bwMode="auto">
              <a:xfrm>
                <a:off x="2233" y="2982"/>
                <a:ext cx="36" cy="13"/>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41" name="Line 818">
                <a:extLst>
                  <a:ext uri="{FF2B5EF4-FFF2-40B4-BE49-F238E27FC236}">
                    <a16:creationId xmlns:a16="http://schemas.microsoft.com/office/drawing/2014/main" id="{90B1BF3F-BC05-4975-AC73-DFA9EF6F889B}"/>
                  </a:ext>
                </a:extLst>
              </p:cNvPr>
              <p:cNvSpPr>
                <a:spLocks noChangeShapeType="1"/>
              </p:cNvSpPr>
              <p:nvPr/>
            </p:nvSpPr>
            <p:spPr bwMode="auto">
              <a:xfrm flipV="1">
                <a:off x="2269" y="2994"/>
                <a:ext cx="10"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42" name="Line 819">
                <a:extLst>
                  <a:ext uri="{FF2B5EF4-FFF2-40B4-BE49-F238E27FC236}">
                    <a16:creationId xmlns:a16="http://schemas.microsoft.com/office/drawing/2014/main" id="{73A1CCE8-9549-4894-94A3-C299B81110D5}"/>
                  </a:ext>
                </a:extLst>
              </p:cNvPr>
              <p:cNvSpPr>
                <a:spLocks noChangeShapeType="1"/>
              </p:cNvSpPr>
              <p:nvPr/>
            </p:nvSpPr>
            <p:spPr bwMode="auto">
              <a:xfrm flipV="1">
                <a:off x="2299" y="2974"/>
                <a:ext cx="34" cy="1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43" name="Line 820">
                <a:extLst>
                  <a:ext uri="{FF2B5EF4-FFF2-40B4-BE49-F238E27FC236}">
                    <a16:creationId xmlns:a16="http://schemas.microsoft.com/office/drawing/2014/main" id="{0F1F3144-4B89-4787-BCFF-632052D2FA70}"/>
                  </a:ext>
                </a:extLst>
              </p:cNvPr>
              <p:cNvSpPr>
                <a:spLocks noChangeShapeType="1"/>
              </p:cNvSpPr>
              <p:nvPr/>
            </p:nvSpPr>
            <p:spPr bwMode="auto">
              <a:xfrm flipV="1">
                <a:off x="2350" y="2950"/>
                <a:ext cx="27" cy="1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44" name="Line 821">
                <a:extLst>
                  <a:ext uri="{FF2B5EF4-FFF2-40B4-BE49-F238E27FC236}">
                    <a16:creationId xmlns:a16="http://schemas.microsoft.com/office/drawing/2014/main" id="{E14DDB6F-0217-449A-ADE4-43726B4DCFEB}"/>
                  </a:ext>
                </a:extLst>
              </p:cNvPr>
              <p:cNvSpPr>
                <a:spLocks noChangeShapeType="1"/>
              </p:cNvSpPr>
              <p:nvPr/>
            </p:nvSpPr>
            <p:spPr bwMode="auto">
              <a:xfrm flipV="1">
                <a:off x="2377" y="2943"/>
                <a:ext cx="5" cy="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45" name="Line 822">
                <a:extLst>
                  <a:ext uri="{FF2B5EF4-FFF2-40B4-BE49-F238E27FC236}">
                    <a16:creationId xmlns:a16="http://schemas.microsoft.com/office/drawing/2014/main" id="{9A588CB2-E5AE-43FC-92C6-C450CF7D32DF}"/>
                  </a:ext>
                </a:extLst>
              </p:cNvPr>
              <p:cNvSpPr>
                <a:spLocks noChangeShapeType="1"/>
              </p:cNvSpPr>
              <p:nvPr/>
            </p:nvSpPr>
            <p:spPr bwMode="auto">
              <a:xfrm flipV="1">
                <a:off x="2394" y="2914"/>
                <a:ext cx="11" cy="1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46" name="Freeform 823">
                <a:extLst>
                  <a:ext uri="{FF2B5EF4-FFF2-40B4-BE49-F238E27FC236}">
                    <a16:creationId xmlns:a16="http://schemas.microsoft.com/office/drawing/2014/main" id="{8CA9DED4-CF03-4168-9B4F-0D2FAB07930E}"/>
                  </a:ext>
                </a:extLst>
              </p:cNvPr>
              <p:cNvSpPr>
                <a:spLocks/>
              </p:cNvSpPr>
              <p:nvPr/>
            </p:nvSpPr>
            <p:spPr bwMode="auto">
              <a:xfrm>
                <a:off x="2405" y="2908"/>
                <a:ext cx="20" cy="6"/>
              </a:xfrm>
              <a:custGeom>
                <a:avLst/>
                <a:gdLst/>
                <a:ahLst/>
                <a:cxnLst>
                  <a:cxn ang="0">
                    <a:pos x="0" y="6"/>
                  </a:cxn>
                  <a:cxn ang="0">
                    <a:pos x="12" y="0"/>
                  </a:cxn>
                  <a:cxn ang="0">
                    <a:pos x="20" y="1"/>
                  </a:cxn>
                </a:cxnLst>
                <a:rect l="0" t="0" r="r" b="b"/>
                <a:pathLst>
                  <a:path w="20" h="6">
                    <a:moveTo>
                      <a:pt x="0" y="6"/>
                    </a:moveTo>
                    <a:lnTo>
                      <a:pt x="12" y="0"/>
                    </a:lnTo>
                    <a:lnTo>
                      <a:pt x="20" y="1"/>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47" name="Line 824">
                <a:extLst>
                  <a:ext uri="{FF2B5EF4-FFF2-40B4-BE49-F238E27FC236}">
                    <a16:creationId xmlns:a16="http://schemas.microsoft.com/office/drawing/2014/main" id="{04483D13-E9AE-45DF-8449-F404951AA6D8}"/>
                  </a:ext>
                </a:extLst>
              </p:cNvPr>
              <p:cNvSpPr>
                <a:spLocks noChangeShapeType="1"/>
              </p:cNvSpPr>
              <p:nvPr/>
            </p:nvSpPr>
            <p:spPr bwMode="auto">
              <a:xfrm>
                <a:off x="2444" y="2913"/>
                <a:ext cx="37" cy="13"/>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48" name="Line 825">
                <a:extLst>
                  <a:ext uri="{FF2B5EF4-FFF2-40B4-BE49-F238E27FC236}">
                    <a16:creationId xmlns:a16="http://schemas.microsoft.com/office/drawing/2014/main" id="{03405184-2019-4AB4-99B8-0013A9033352}"/>
                  </a:ext>
                </a:extLst>
              </p:cNvPr>
              <p:cNvSpPr>
                <a:spLocks noChangeShapeType="1"/>
              </p:cNvSpPr>
              <p:nvPr/>
            </p:nvSpPr>
            <p:spPr bwMode="auto">
              <a:xfrm>
                <a:off x="2500" y="2933"/>
                <a:ext cx="25" cy="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49" name="Line 826">
                <a:extLst>
                  <a:ext uri="{FF2B5EF4-FFF2-40B4-BE49-F238E27FC236}">
                    <a16:creationId xmlns:a16="http://schemas.microsoft.com/office/drawing/2014/main" id="{EB5F1895-ABAA-4769-AA5E-F9B0C530057D}"/>
                  </a:ext>
                </a:extLst>
              </p:cNvPr>
              <p:cNvSpPr>
                <a:spLocks noChangeShapeType="1"/>
              </p:cNvSpPr>
              <p:nvPr/>
            </p:nvSpPr>
            <p:spPr bwMode="auto">
              <a:xfrm>
                <a:off x="2525" y="2942"/>
                <a:ext cx="10" cy="6"/>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50" name="Line 827">
                <a:extLst>
                  <a:ext uri="{FF2B5EF4-FFF2-40B4-BE49-F238E27FC236}">
                    <a16:creationId xmlns:a16="http://schemas.microsoft.com/office/drawing/2014/main" id="{60C95605-4B2F-4E86-AD7C-F1A40AE9EAB5}"/>
                  </a:ext>
                </a:extLst>
              </p:cNvPr>
              <p:cNvSpPr>
                <a:spLocks noChangeShapeType="1"/>
              </p:cNvSpPr>
              <p:nvPr/>
            </p:nvSpPr>
            <p:spPr bwMode="auto">
              <a:xfrm>
                <a:off x="2549" y="2961"/>
                <a:ext cx="13" cy="1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51" name="Line 828">
                <a:extLst>
                  <a:ext uri="{FF2B5EF4-FFF2-40B4-BE49-F238E27FC236}">
                    <a16:creationId xmlns:a16="http://schemas.microsoft.com/office/drawing/2014/main" id="{A748165A-7C25-488C-9940-B8E49EC74224}"/>
                  </a:ext>
                </a:extLst>
              </p:cNvPr>
              <p:cNvSpPr>
                <a:spLocks noChangeShapeType="1"/>
              </p:cNvSpPr>
              <p:nvPr/>
            </p:nvSpPr>
            <p:spPr bwMode="auto">
              <a:xfrm>
                <a:off x="2562" y="2976"/>
                <a:ext cx="10" cy="1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52" name="Line 829">
                <a:extLst>
                  <a:ext uri="{FF2B5EF4-FFF2-40B4-BE49-F238E27FC236}">
                    <a16:creationId xmlns:a16="http://schemas.microsoft.com/office/drawing/2014/main" id="{DF30A4FC-79EE-48A6-8040-434B5D615153}"/>
                  </a:ext>
                </a:extLst>
              </p:cNvPr>
              <p:cNvSpPr>
                <a:spLocks noChangeShapeType="1"/>
              </p:cNvSpPr>
              <p:nvPr/>
            </p:nvSpPr>
            <p:spPr bwMode="auto">
              <a:xfrm>
                <a:off x="2582" y="3010"/>
                <a:ext cx="7" cy="1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53" name="Line 830">
                <a:extLst>
                  <a:ext uri="{FF2B5EF4-FFF2-40B4-BE49-F238E27FC236}">
                    <a16:creationId xmlns:a16="http://schemas.microsoft.com/office/drawing/2014/main" id="{BD751E9E-BB20-4475-ABCF-BF9881052EFF}"/>
                  </a:ext>
                </a:extLst>
              </p:cNvPr>
              <p:cNvSpPr>
                <a:spLocks noChangeShapeType="1"/>
              </p:cNvSpPr>
              <p:nvPr/>
            </p:nvSpPr>
            <p:spPr bwMode="auto">
              <a:xfrm>
                <a:off x="2589" y="3022"/>
                <a:ext cx="25" cy="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54" name="Line 831">
                <a:extLst>
                  <a:ext uri="{FF2B5EF4-FFF2-40B4-BE49-F238E27FC236}">
                    <a16:creationId xmlns:a16="http://schemas.microsoft.com/office/drawing/2014/main" id="{3367EB14-D79B-4F80-9DCA-38BB552689A3}"/>
                  </a:ext>
                </a:extLst>
              </p:cNvPr>
              <p:cNvSpPr>
                <a:spLocks noChangeShapeType="1"/>
              </p:cNvSpPr>
              <p:nvPr/>
            </p:nvSpPr>
            <p:spPr bwMode="auto">
              <a:xfrm>
                <a:off x="2633" y="3029"/>
                <a:ext cx="39" cy="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55" name="Freeform 832">
                <a:extLst>
                  <a:ext uri="{FF2B5EF4-FFF2-40B4-BE49-F238E27FC236}">
                    <a16:creationId xmlns:a16="http://schemas.microsoft.com/office/drawing/2014/main" id="{F9B1AF4E-2777-4139-BAA6-272980E80547}"/>
                  </a:ext>
                </a:extLst>
              </p:cNvPr>
              <p:cNvSpPr>
                <a:spLocks/>
              </p:cNvSpPr>
              <p:nvPr/>
            </p:nvSpPr>
            <p:spPr bwMode="auto">
              <a:xfrm>
                <a:off x="2687" y="2998"/>
                <a:ext cx="28" cy="26"/>
              </a:xfrm>
              <a:custGeom>
                <a:avLst/>
                <a:gdLst/>
                <a:ahLst/>
                <a:cxnLst>
                  <a:cxn ang="0">
                    <a:pos x="0" y="26"/>
                  </a:cxn>
                  <a:cxn ang="0">
                    <a:pos x="24" y="2"/>
                  </a:cxn>
                  <a:cxn ang="0">
                    <a:pos x="28" y="0"/>
                  </a:cxn>
                </a:cxnLst>
                <a:rect l="0" t="0" r="r" b="b"/>
                <a:pathLst>
                  <a:path w="28" h="26">
                    <a:moveTo>
                      <a:pt x="0" y="26"/>
                    </a:moveTo>
                    <a:lnTo>
                      <a:pt x="24" y="2"/>
                    </a:lnTo>
                    <a:lnTo>
                      <a:pt x="28" y="0"/>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56" name="Line 833">
                <a:extLst>
                  <a:ext uri="{FF2B5EF4-FFF2-40B4-BE49-F238E27FC236}">
                    <a16:creationId xmlns:a16="http://schemas.microsoft.com/office/drawing/2014/main" id="{5E593C16-D307-489C-9719-4F5FDC319AB9}"/>
                  </a:ext>
                </a:extLst>
              </p:cNvPr>
              <p:cNvSpPr>
                <a:spLocks noChangeShapeType="1"/>
              </p:cNvSpPr>
              <p:nvPr/>
            </p:nvSpPr>
            <p:spPr bwMode="auto">
              <a:xfrm>
                <a:off x="2733" y="2990"/>
                <a:ext cx="39" cy="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57" name="Line 834">
                <a:extLst>
                  <a:ext uri="{FF2B5EF4-FFF2-40B4-BE49-F238E27FC236}">
                    <a16:creationId xmlns:a16="http://schemas.microsoft.com/office/drawing/2014/main" id="{3A186430-24D4-4B74-9AE2-56BE15E3A2B2}"/>
                  </a:ext>
                </a:extLst>
              </p:cNvPr>
              <p:cNvSpPr>
                <a:spLocks noChangeShapeType="1"/>
              </p:cNvSpPr>
              <p:nvPr/>
            </p:nvSpPr>
            <p:spPr bwMode="auto">
              <a:xfrm>
                <a:off x="2792" y="2996"/>
                <a:ext cx="19" cy="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58" name="Line 835">
                <a:extLst>
                  <a:ext uri="{FF2B5EF4-FFF2-40B4-BE49-F238E27FC236}">
                    <a16:creationId xmlns:a16="http://schemas.microsoft.com/office/drawing/2014/main" id="{6742A5F2-6ABE-40C5-B766-36BE5224642A}"/>
                  </a:ext>
                </a:extLst>
              </p:cNvPr>
              <p:cNvSpPr>
                <a:spLocks noChangeShapeType="1"/>
              </p:cNvSpPr>
              <p:nvPr/>
            </p:nvSpPr>
            <p:spPr bwMode="auto">
              <a:xfrm>
                <a:off x="2811" y="2998"/>
                <a:ext cx="14" cy="1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59" name="Freeform 836">
                <a:extLst>
                  <a:ext uri="{FF2B5EF4-FFF2-40B4-BE49-F238E27FC236}">
                    <a16:creationId xmlns:a16="http://schemas.microsoft.com/office/drawing/2014/main" id="{61DDD63B-078E-419B-9DDD-0126E9150285}"/>
                  </a:ext>
                </a:extLst>
              </p:cNvPr>
              <p:cNvSpPr>
                <a:spLocks/>
              </p:cNvSpPr>
              <p:nvPr/>
            </p:nvSpPr>
            <p:spPr bwMode="auto">
              <a:xfrm>
                <a:off x="2843" y="2991"/>
                <a:ext cx="24" cy="27"/>
              </a:xfrm>
              <a:custGeom>
                <a:avLst/>
                <a:gdLst/>
                <a:ahLst/>
                <a:cxnLst>
                  <a:cxn ang="0">
                    <a:pos x="0" y="27"/>
                  </a:cxn>
                  <a:cxn ang="0">
                    <a:pos x="2" y="27"/>
                  </a:cxn>
                  <a:cxn ang="0">
                    <a:pos x="24" y="0"/>
                  </a:cxn>
                </a:cxnLst>
                <a:rect l="0" t="0" r="r" b="b"/>
                <a:pathLst>
                  <a:path w="24" h="27">
                    <a:moveTo>
                      <a:pt x="0" y="27"/>
                    </a:moveTo>
                    <a:lnTo>
                      <a:pt x="2" y="27"/>
                    </a:lnTo>
                    <a:lnTo>
                      <a:pt x="24" y="0"/>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60" name="Line 837">
                <a:extLst>
                  <a:ext uri="{FF2B5EF4-FFF2-40B4-BE49-F238E27FC236}">
                    <a16:creationId xmlns:a16="http://schemas.microsoft.com/office/drawing/2014/main" id="{094ADB7B-6FA4-4059-85F1-4F6B5D148816}"/>
                  </a:ext>
                </a:extLst>
              </p:cNvPr>
              <p:cNvSpPr>
                <a:spLocks noChangeShapeType="1"/>
              </p:cNvSpPr>
              <p:nvPr/>
            </p:nvSpPr>
            <p:spPr bwMode="auto">
              <a:xfrm flipV="1">
                <a:off x="2867" y="2990"/>
                <a:ext cx="1"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61" name="Line 838">
                <a:extLst>
                  <a:ext uri="{FF2B5EF4-FFF2-40B4-BE49-F238E27FC236}">
                    <a16:creationId xmlns:a16="http://schemas.microsoft.com/office/drawing/2014/main" id="{BBC68772-A4A2-4F74-9E83-068EB76F979E}"/>
                  </a:ext>
                </a:extLst>
              </p:cNvPr>
              <p:cNvSpPr>
                <a:spLocks noChangeShapeType="1"/>
              </p:cNvSpPr>
              <p:nvPr/>
            </p:nvSpPr>
            <p:spPr bwMode="auto">
              <a:xfrm flipV="1">
                <a:off x="2884" y="2968"/>
                <a:ext cx="11" cy="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62" name="Line 839">
                <a:extLst>
                  <a:ext uri="{FF2B5EF4-FFF2-40B4-BE49-F238E27FC236}">
                    <a16:creationId xmlns:a16="http://schemas.microsoft.com/office/drawing/2014/main" id="{B92A9FBA-DB40-4E9A-8222-913955EA64E8}"/>
                  </a:ext>
                </a:extLst>
              </p:cNvPr>
              <p:cNvSpPr>
                <a:spLocks noChangeShapeType="1"/>
              </p:cNvSpPr>
              <p:nvPr/>
            </p:nvSpPr>
            <p:spPr bwMode="auto">
              <a:xfrm flipV="1">
                <a:off x="2895" y="2967"/>
                <a:ext cx="25"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63" name="Line 840">
                <a:extLst>
                  <a:ext uri="{FF2B5EF4-FFF2-40B4-BE49-F238E27FC236}">
                    <a16:creationId xmlns:a16="http://schemas.microsoft.com/office/drawing/2014/main" id="{6C146D68-96FC-4DF3-A1EA-31A8996C444A}"/>
                  </a:ext>
                </a:extLst>
              </p:cNvPr>
              <p:cNvSpPr>
                <a:spLocks noChangeShapeType="1"/>
              </p:cNvSpPr>
              <p:nvPr/>
            </p:nvSpPr>
            <p:spPr bwMode="auto">
              <a:xfrm>
                <a:off x="2939" y="2967"/>
                <a:ext cx="9"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64" name="Line 841">
                <a:extLst>
                  <a:ext uri="{FF2B5EF4-FFF2-40B4-BE49-F238E27FC236}">
                    <a16:creationId xmlns:a16="http://schemas.microsoft.com/office/drawing/2014/main" id="{859EAF54-3209-497B-BF56-DCC72C1F368A}"/>
                  </a:ext>
                </a:extLst>
              </p:cNvPr>
              <p:cNvSpPr>
                <a:spLocks noChangeShapeType="1"/>
              </p:cNvSpPr>
              <p:nvPr/>
            </p:nvSpPr>
            <p:spPr bwMode="auto">
              <a:xfrm flipV="1">
                <a:off x="2948" y="2950"/>
                <a:ext cx="25" cy="1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65" name="Line 842">
                <a:extLst>
                  <a:ext uri="{FF2B5EF4-FFF2-40B4-BE49-F238E27FC236}">
                    <a16:creationId xmlns:a16="http://schemas.microsoft.com/office/drawing/2014/main" id="{4C3BB2D8-99A9-4D4E-83C6-D572D16B9741}"/>
                  </a:ext>
                </a:extLst>
              </p:cNvPr>
              <p:cNvSpPr>
                <a:spLocks noChangeShapeType="1"/>
              </p:cNvSpPr>
              <p:nvPr/>
            </p:nvSpPr>
            <p:spPr bwMode="auto">
              <a:xfrm flipV="1">
                <a:off x="2989" y="2917"/>
                <a:ext cx="33" cy="2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66" name="Line 843">
                <a:extLst>
                  <a:ext uri="{FF2B5EF4-FFF2-40B4-BE49-F238E27FC236}">
                    <a16:creationId xmlns:a16="http://schemas.microsoft.com/office/drawing/2014/main" id="{7DAAD85B-E0CB-4DA2-8982-41D32B5AE717}"/>
                  </a:ext>
                </a:extLst>
              </p:cNvPr>
              <p:cNvSpPr>
                <a:spLocks noChangeShapeType="1"/>
              </p:cNvSpPr>
              <p:nvPr/>
            </p:nvSpPr>
            <p:spPr bwMode="auto">
              <a:xfrm flipV="1">
                <a:off x="3036" y="2876"/>
                <a:ext cx="27" cy="2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67" name="Line 844">
                <a:extLst>
                  <a:ext uri="{FF2B5EF4-FFF2-40B4-BE49-F238E27FC236}">
                    <a16:creationId xmlns:a16="http://schemas.microsoft.com/office/drawing/2014/main" id="{68C6C957-3176-456B-90B8-2B342BD476E0}"/>
                  </a:ext>
                </a:extLst>
              </p:cNvPr>
              <p:cNvSpPr>
                <a:spLocks noChangeShapeType="1"/>
              </p:cNvSpPr>
              <p:nvPr/>
            </p:nvSpPr>
            <p:spPr bwMode="auto">
              <a:xfrm flipV="1">
                <a:off x="3078" y="2852"/>
                <a:ext cx="16" cy="1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68" name="Line 845">
                <a:extLst>
                  <a:ext uri="{FF2B5EF4-FFF2-40B4-BE49-F238E27FC236}">
                    <a16:creationId xmlns:a16="http://schemas.microsoft.com/office/drawing/2014/main" id="{AF8BC6C1-A306-49EC-9B63-1D7451005C7D}"/>
                  </a:ext>
                </a:extLst>
              </p:cNvPr>
              <p:cNvSpPr>
                <a:spLocks noChangeShapeType="1"/>
              </p:cNvSpPr>
              <p:nvPr/>
            </p:nvSpPr>
            <p:spPr bwMode="auto">
              <a:xfrm flipV="1">
                <a:off x="3094" y="2838"/>
                <a:ext cx="13" cy="1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69" name="Line 846">
                <a:extLst>
                  <a:ext uri="{FF2B5EF4-FFF2-40B4-BE49-F238E27FC236}">
                    <a16:creationId xmlns:a16="http://schemas.microsoft.com/office/drawing/2014/main" id="{FE2AFB4F-B479-472B-A702-8A2697CFFC36}"/>
                  </a:ext>
                </a:extLst>
              </p:cNvPr>
              <p:cNvSpPr>
                <a:spLocks noChangeShapeType="1"/>
              </p:cNvSpPr>
              <p:nvPr/>
            </p:nvSpPr>
            <p:spPr bwMode="auto">
              <a:xfrm flipV="1">
                <a:off x="3120" y="2795"/>
                <a:ext cx="26" cy="2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70" name="Line 847">
                <a:extLst>
                  <a:ext uri="{FF2B5EF4-FFF2-40B4-BE49-F238E27FC236}">
                    <a16:creationId xmlns:a16="http://schemas.microsoft.com/office/drawing/2014/main" id="{7D3AD470-34BE-4391-858F-85586D6584F8}"/>
                  </a:ext>
                </a:extLst>
              </p:cNvPr>
              <p:cNvSpPr>
                <a:spLocks noChangeShapeType="1"/>
              </p:cNvSpPr>
              <p:nvPr/>
            </p:nvSpPr>
            <p:spPr bwMode="auto">
              <a:xfrm flipV="1">
                <a:off x="3154" y="2742"/>
                <a:ext cx="13" cy="3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71" name="Line 848">
                <a:extLst>
                  <a:ext uri="{FF2B5EF4-FFF2-40B4-BE49-F238E27FC236}">
                    <a16:creationId xmlns:a16="http://schemas.microsoft.com/office/drawing/2014/main" id="{E360B401-5866-4D88-811D-395ABCF3CD8C}"/>
                  </a:ext>
                </a:extLst>
              </p:cNvPr>
              <p:cNvSpPr>
                <a:spLocks noChangeShapeType="1"/>
              </p:cNvSpPr>
              <p:nvPr/>
            </p:nvSpPr>
            <p:spPr bwMode="auto">
              <a:xfrm flipV="1">
                <a:off x="3167" y="2741"/>
                <a:ext cx="1"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72" name="Line 849">
                <a:extLst>
                  <a:ext uri="{FF2B5EF4-FFF2-40B4-BE49-F238E27FC236}">
                    <a16:creationId xmlns:a16="http://schemas.microsoft.com/office/drawing/2014/main" id="{BDB4F608-770F-4043-8166-29ED7A4EA9FD}"/>
                  </a:ext>
                </a:extLst>
              </p:cNvPr>
              <p:cNvSpPr>
                <a:spLocks noChangeShapeType="1"/>
              </p:cNvSpPr>
              <p:nvPr/>
            </p:nvSpPr>
            <p:spPr bwMode="auto">
              <a:xfrm flipH="1" flipV="1">
                <a:off x="3155" y="2709"/>
                <a:ext cx="5" cy="1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73" name="Line 850">
                <a:extLst>
                  <a:ext uri="{FF2B5EF4-FFF2-40B4-BE49-F238E27FC236}">
                    <a16:creationId xmlns:a16="http://schemas.microsoft.com/office/drawing/2014/main" id="{3C421CE5-C43C-47B7-97A2-6C88C19FDE60}"/>
                  </a:ext>
                </a:extLst>
              </p:cNvPr>
              <p:cNvSpPr>
                <a:spLocks noChangeShapeType="1"/>
              </p:cNvSpPr>
              <p:nvPr/>
            </p:nvSpPr>
            <p:spPr bwMode="auto">
              <a:xfrm flipV="1">
                <a:off x="3155" y="2708"/>
                <a:ext cx="25"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74" name="Freeform 851">
                <a:extLst>
                  <a:ext uri="{FF2B5EF4-FFF2-40B4-BE49-F238E27FC236}">
                    <a16:creationId xmlns:a16="http://schemas.microsoft.com/office/drawing/2014/main" id="{35BD4D95-7BA0-4B0E-B732-18B82A9B6AB2}"/>
                  </a:ext>
                </a:extLst>
              </p:cNvPr>
              <p:cNvSpPr>
                <a:spLocks/>
              </p:cNvSpPr>
              <p:nvPr/>
            </p:nvSpPr>
            <p:spPr bwMode="auto">
              <a:xfrm>
                <a:off x="3199" y="2709"/>
                <a:ext cx="37" cy="7"/>
              </a:xfrm>
              <a:custGeom>
                <a:avLst/>
                <a:gdLst/>
                <a:ahLst/>
                <a:cxnLst>
                  <a:cxn ang="0">
                    <a:pos x="0" y="2"/>
                  </a:cxn>
                  <a:cxn ang="0">
                    <a:pos x="10" y="5"/>
                  </a:cxn>
                  <a:cxn ang="0">
                    <a:pos x="22" y="0"/>
                  </a:cxn>
                  <a:cxn ang="0">
                    <a:pos x="37" y="7"/>
                  </a:cxn>
                </a:cxnLst>
                <a:rect l="0" t="0" r="r" b="b"/>
                <a:pathLst>
                  <a:path w="37" h="7">
                    <a:moveTo>
                      <a:pt x="0" y="2"/>
                    </a:moveTo>
                    <a:lnTo>
                      <a:pt x="10" y="5"/>
                    </a:lnTo>
                    <a:lnTo>
                      <a:pt x="22" y="0"/>
                    </a:lnTo>
                    <a:lnTo>
                      <a:pt x="37" y="7"/>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75" name="Line 852">
                <a:extLst>
                  <a:ext uri="{FF2B5EF4-FFF2-40B4-BE49-F238E27FC236}">
                    <a16:creationId xmlns:a16="http://schemas.microsoft.com/office/drawing/2014/main" id="{EF99EBE2-B91B-496F-84C5-C29E286EA15D}"/>
                  </a:ext>
                </a:extLst>
              </p:cNvPr>
              <p:cNvSpPr>
                <a:spLocks noChangeShapeType="1"/>
              </p:cNvSpPr>
              <p:nvPr/>
            </p:nvSpPr>
            <p:spPr bwMode="auto">
              <a:xfrm>
                <a:off x="3255" y="2717"/>
                <a:ext cx="20"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76" name="Line 853">
                <a:extLst>
                  <a:ext uri="{FF2B5EF4-FFF2-40B4-BE49-F238E27FC236}">
                    <a16:creationId xmlns:a16="http://schemas.microsoft.com/office/drawing/2014/main" id="{E42097AA-981C-4DF0-8B0B-DE9AEFAA0D38}"/>
                  </a:ext>
                </a:extLst>
              </p:cNvPr>
              <p:cNvSpPr>
                <a:spLocks noChangeShapeType="1"/>
              </p:cNvSpPr>
              <p:nvPr/>
            </p:nvSpPr>
            <p:spPr bwMode="auto">
              <a:xfrm>
                <a:off x="3275" y="2718"/>
                <a:ext cx="19" cy="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77" name="Line 854">
                <a:extLst>
                  <a:ext uri="{FF2B5EF4-FFF2-40B4-BE49-F238E27FC236}">
                    <a16:creationId xmlns:a16="http://schemas.microsoft.com/office/drawing/2014/main" id="{95E102F7-2A08-4F60-AD85-C2664E7DC3A2}"/>
                  </a:ext>
                </a:extLst>
              </p:cNvPr>
              <p:cNvSpPr>
                <a:spLocks noChangeShapeType="1"/>
              </p:cNvSpPr>
              <p:nvPr/>
            </p:nvSpPr>
            <p:spPr bwMode="auto">
              <a:xfrm>
                <a:off x="3313" y="2727"/>
                <a:ext cx="12" cy="3"/>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78" name="Line 855">
                <a:extLst>
                  <a:ext uri="{FF2B5EF4-FFF2-40B4-BE49-F238E27FC236}">
                    <a16:creationId xmlns:a16="http://schemas.microsoft.com/office/drawing/2014/main" id="{DDB02604-5044-4461-A5A3-1C9EFFB5BB58}"/>
                  </a:ext>
                </a:extLst>
              </p:cNvPr>
              <p:cNvSpPr>
                <a:spLocks noChangeShapeType="1"/>
              </p:cNvSpPr>
              <p:nvPr/>
            </p:nvSpPr>
            <p:spPr bwMode="auto">
              <a:xfrm flipV="1">
                <a:off x="3325" y="2711"/>
                <a:ext cx="20" cy="1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79" name="Freeform 856">
                <a:extLst>
                  <a:ext uri="{FF2B5EF4-FFF2-40B4-BE49-F238E27FC236}">
                    <a16:creationId xmlns:a16="http://schemas.microsoft.com/office/drawing/2014/main" id="{6F726110-4BB2-4807-B4E9-A49231325A1E}"/>
                  </a:ext>
                </a:extLst>
              </p:cNvPr>
              <p:cNvSpPr>
                <a:spLocks/>
              </p:cNvSpPr>
              <p:nvPr/>
            </p:nvSpPr>
            <p:spPr bwMode="auto">
              <a:xfrm>
                <a:off x="3358" y="2708"/>
                <a:ext cx="4" cy="37"/>
              </a:xfrm>
              <a:custGeom>
                <a:avLst/>
                <a:gdLst/>
                <a:ahLst/>
                <a:cxnLst>
                  <a:cxn ang="0">
                    <a:pos x="0" y="0"/>
                  </a:cxn>
                  <a:cxn ang="0">
                    <a:pos x="4" y="7"/>
                  </a:cxn>
                  <a:cxn ang="0">
                    <a:pos x="0" y="37"/>
                  </a:cxn>
                </a:cxnLst>
                <a:rect l="0" t="0" r="r" b="b"/>
                <a:pathLst>
                  <a:path w="4" h="37">
                    <a:moveTo>
                      <a:pt x="0" y="0"/>
                    </a:moveTo>
                    <a:lnTo>
                      <a:pt x="4" y="7"/>
                    </a:lnTo>
                    <a:lnTo>
                      <a:pt x="0" y="37"/>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80" name="Freeform 857">
                <a:extLst>
                  <a:ext uri="{FF2B5EF4-FFF2-40B4-BE49-F238E27FC236}">
                    <a16:creationId xmlns:a16="http://schemas.microsoft.com/office/drawing/2014/main" id="{CCDFE1E0-1628-4234-B384-0879FCDB1BA4}"/>
                  </a:ext>
                </a:extLst>
              </p:cNvPr>
              <p:cNvSpPr>
                <a:spLocks/>
              </p:cNvSpPr>
              <p:nvPr/>
            </p:nvSpPr>
            <p:spPr bwMode="auto">
              <a:xfrm>
                <a:off x="3362" y="2760"/>
                <a:ext cx="29" cy="20"/>
              </a:xfrm>
              <a:custGeom>
                <a:avLst/>
                <a:gdLst/>
                <a:ahLst/>
                <a:cxnLst>
                  <a:cxn ang="0">
                    <a:pos x="0" y="0"/>
                  </a:cxn>
                  <a:cxn ang="0">
                    <a:pos x="20" y="4"/>
                  </a:cxn>
                  <a:cxn ang="0">
                    <a:pos x="29" y="20"/>
                  </a:cxn>
                </a:cxnLst>
                <a:rect l="0" t="0" r="r" b="b"/>
                <a:pathLst>
                  <a:path w="29" h="20">
                    <a:moveTo>
                      <a:pt x="0" y="0"/>
                    </a:moveTo>
                    <a:lnTo>
                      <a:pt x="20" y="4"/>
                    </a:lnTo>
                    <a:lnTo>
                      <a:pt x="29" y="20"/>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81" name="Freeform 858">
                <a:extLst>
                  <a:ext uri="{FF2B5EF4-FFF2-40B4-BE49-F238E27FC236}">
                    <a16:creationId xmlns:a16="http://schemas.microsoft.com/office/drawing/2014/main" id="{67561FD8-1ED9-488C-B3E3-3970335BFBED}"/>
                  </a:ext>
                </a:extLst>
              </p:cNvPr>
              <p:cNvSpPr>
                <a:spLocks/>
              </p:cNvSpPr>
              <p:nvPr/>
            </p:nvSpPr>
            <p:spPr bwMode="auto">
              <a:xfrm>
                <a:off x="3409" y="2787"/>
                <a:ext cx="37" cy="12"/>
              </a:xfrm>
              <a:custGeom>
                <a:avLst/>
                <a:gdLst/>
                <a:ahLst/>
                <a:cxnLst>
                  <a:cxn ang="0">
                    <a:pos x="0" y="0"/>
                  </a:cxn>
                  <a:cxn ang="0">
                    <a:pos x="33" y="12"/>
                  </a:cxn>
                  <a:cxn ang="0">
                    <a:pos x="37" y="10"/>
                  </a:cxn>
                </a:cxnLst>
                <a:rect l="0" t="0" r="r" b="b"/>
                <a:pathLst>
                  <a:path w="37" h="12">
                    <a:moveTo>
                      <a:pt x="0" y="0"/>
                    </a:moveTo>
                    <a:lnTo>
                      <a:pt x="33" y="12"/>
                    </a:lnTo>
                    <a:lnTo>
                      <a:pt x="37" y="10"/>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82" name="Line 859">
                <a:extLst>
                  <a:ext uri="{FF2B5EF4-FFF2-40B4-BE49-F238E27FC236}">
                    <a16:creationId xmlns:a16="http://schemas.microsoft.com/office/drawing/2014/main" id="{315C884C-525B-45CC-B0DB-729C2490FF75}"/>
                  </a:ext>
                </a:extLst>
              </p:cNvPr>
              <p:cNvSpPr>
                <a:spLocks noChangeShapeType="1"/>
              </p:cNvSpPr>
              <p:nvPr/>
            </p:nvSpPr>
            <p:spPr bwMode="auto">
              <a:xfrm flipV="1">
                <a:off x="3464" y="2789"/>
                <a:ext cx="8"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83" name="Line 860">
                <a:extLst>
                  <a:ext uri="{FF2B5EF4-FFF2-40B4-BE49-F238E27FC236}">
                    <a16:creationId xmlns:a16="http://schemas.microsoft.com/office/drawing/2014/main" id="{ACB8AE67-7345-4A9D-87FE-7D3111080E40}"/>
                  </a:ext>
                </a:extLst>
              </p:cNvPr>
              <p:cNvSpPr>
                <a:spLocks noChangeShapeType="1"/>
              </p:cNvSpPr>
              <p:nvPr/>
            </p:nvSpPr>
            <p:spPr bwMode="auto">
              <a:xfrm>
                <a:off x="3472" y="2789"/>
                <a:ext cx="29" cy="1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84" name="Line 861">
                <a:extLst>
                  <a:ext uri="{FF2B5EF4-FFF2-40B4-BE49-F238E27FC236}">
                    <a16:creationId xmlns:a16="http://schemas.microsoft.com/office/drawing/2014/main" id="{11EFEE7A-634A-4772-A70F-A26A35A09F7A}"/>
                  </a:ext>
                </a:extLst>
              </p:cNvPr>
              <p:cNvSpPr>
                <a:spLocks noChangeShapeType="1"/>
              </p:cNvSpPr>
              <p:nvPr/>
            </p:nvSpPr>
            <p:spPr bwMode="auto">
              <a:xfrm>
                <a:off x="3520" y="2808"/>
                <a:ext cx="36" cy="1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85" name="Freeform 862">
                <a:extLst>
                  <a:ext uri="{FF2B5EF4-FFF2-40B4-BE49-F238E27FC236}">
                    <a16:creationId xmlns:a16="http://schemas.microsoft.com/office/drawing/2014/main" id="{4AA3D7F6-FBF3-4C35-BD61-0D380F7287BC}"/>
                  </a:ext>
                </a:extLst>
              </p:cNvPr>
              <p:cNvSpPr>
                <a:spLocks/>
              </p:cNvSpPr>
              <p:nvPr/>
            </p:nvSpPr>
            <p:spPr bwMode="auto">
              <a:xfrm>
                <a:off x="3569" y="2836"/>
                <a:ext cx="33" cy="12"/>
              </a:xfrm>
              <a:custGeom>
                <a:avLst/>
                <a:gdLst/>
                <a:ahLst/>
                <a:cxnLst>
                  <a:cxn ang="0">
                    <a:pos x="0" y="0"/>
                  </a:cxn>
                  <a:cxn ang="0">
                    <a:pos x="8" y="12"/>
                  </a:cxn>
                  <a:cxn ang="0">
                    <a:pos x="33" y="11"/>
                  </a:cxn>
                </a:cxnLst>
                <a:rect l="0" t="0" r="r" b="b"/>
                <a:pathLst>
                  <a:path w="33" h="12">
                    <a:moveTo>
                      <a:pt x="0" y="0"/>
                    </a:moveTo>
                    <a:lnTo>
                      <a:pt x="8" y="12"/>
                    </a:lnTo>
                    <a:lnTo>
                      <a:pt x="33" y="11"/>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86" name="Line 863">
                <a:extLst>
                  <a:ext uri="{FF2B5EF4-FFF2-40B4-BE49-F238E27FC236}">
                    <a16:creationId xmlns:a16="http://schemas.microsoft.com/office/drawing/2014/main" id="{DDEB5920-68A0-4D69-81DA-974E8436DFA8}"/>
                  </a:ext>
                </a:extLst>
              </p:cNvPr>
              <p:cNvSpPr>
                <a:spLocks noChangeShapeType="1"/>
              </p:cNvSpPr>
              <p:nvPr/>
            </p:nvSpPr>
            <p:spPr bwMode="auto">
              <a:xfrm>
                <a:off x="3615" y="2856"/>
                <a:ext cx="8" cy="3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87" name="Line 864">
                <a:extLst>
                  <a:ext uri="{FF2B5EF4-FFF2-40B4-BE49-F238E27FC236}">
                    <a16:creationId xmlns:a16="http://schemas.microsoft.com/office/drawing/2014/main" id="{593C869C-3610-4773-B755-B6FA3C34F484}"/>
                  </a:ext>
                </a:extLst>
              </p:cNvPr>
              <p:cNvSpPr>
                <a:spLocks noChangeShapeType="1"/>
              </p:cNvSpPr>
              <p:nvPr/>
            </p:nvSpPr>
            <p:spPr bwMode="auto">
              <a:xfrm>
                <a:off x="3627" y="2913"/>
                <a:ext cx="8" cy="3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88" name="Line 865">
                <a:extLst>
                  <a:ext uri="{FF2B5EF4-FFF2-40B4-BE49-F238E27FC236}">
                    <a16:creationId xmlns:a16="http://schemas.microsoft.com/office/drawing/2014/main" id="{AA591F5A-7CDF-48A3-8FDA-2B5759434FA1}"/>
                  </a:ext>
                </a:extLst>
              </p:cNvPr>
              <p:cNvSpPr>
                <a:spLocks noChangeShapeType="1"/>
              </p:cNvSpPr>
              <p:nvPr/>
            </p:nvSpPr>
            <p:spPr bwMode="auto">
              <a:xfrm>
                <a:off x="3639" y="2969"/>
                <a:ext cx="4" cy="2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89" name="Line 866">
                <a:extLst>
                  <a:ext uri="{FF2B5EF4-FFF2-40B4-BE49-F238E27FC236}">
                    <a16:creationId xmlns:a16="http://schemas.microsoft.com/office/drawing/2014/main" id="{CB20390D-7C31-49BA-84ED-E0F4BEDCE269}"/>
                  </a:ext>
                </a:extLst>
              </p:cNvPr>
              <p:cNvSpPr>
                <a:spLocks noChangeShapeType="1"/>
              </p:cNvSpPr>
              <p:nvPr/>
            </p:nvSpPr>
            <p:spPr bwMode="auto">
              <a:xfrm>
                <a:off x="3643" y="2990"/>
                <a:ext cx="10" cy="1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90" name="Line 867">
                <a:extLst>
                  <a:ext uri="{FF2B5EF4-FFF2-40B4-BE49-F238E27FC236}">
                    <a16:creationId xmlns:a16="http://schemas.microsoft.com/office/drawing/2014/main" id="{6F9BC329-EE37-4DB5-AFFE-B279B0938856}"/>
                  </a:ext>
                </a:extLst>
              </p:cNvPr>
              <p:cNvSpPr>
                <a:spLocks noChangeShapeType="1"/>
              </p:cNvSpPr>
              <p:nvPr/>
            </p:nvSpPr>
            <p:spPr bwMode="auto">
              <a:xfrm>
                <a:off x="3663" y="3022"/>
                <a:ext cx="21" cy="3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91" name="Line 868">
                <a:extLst>
                  <a:ext uri="{FF2B5EF4-FFF2-40B4-BE49-F238E27FC236}">
                    <a16:creationId xmlns:a16="http://schemas.microsoft.com/office/drawing/2014/main" id="{7F0EEA1D-D64A-4ABA-BF14-D319B4E01C35}"/>
                  </a:ext>
                </a:extLst>
              </p:cNvPr>
              <p:cNvSpPr>
                <a:spLocks noChangeShapeType="1"/>
              </p:cNvSpPr>
              <p:nvPr/>
            </p:nvSpPr>
            <p:spPr bwMode="auto">
              <a:xfrm>
                <a:off x="3692" y="3072"/>
                <a:ext cx="11" cy="46"/>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92" name="Line 869">
                <a:extLst>
                  <a:ext uri="{FF2B5EF4-FFF2-40B4-BE49-F238E27FC236}">
                    <a16:creationId xmlns:a16="http://schemas.microsoft.com/office/drawing/2014/main" id="{4F5C9545-9DCD-4B07-9873-E3423A8B6BC5}"/>
                  </a:ext>
                </a:extLst>
              </p:cNvPr>
              <p:cNvSpPr>
                <a:spLocks noChangeShapeType="1"/>
              </p:cNvSpPr>
              <p:nvPr/>
            </p:nvSpPr>
            <p:spPr bwMode="auto">
              <a:xfrm flipH="1" flipV="1">
                <a:off x="2208" y="2967"/>
                <a:ext cx="25" cy="1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93" name="Freeform 870">
                <a:extLst>
                  <a:ext uri="{FF2B5EF4-FFF2-40B4-BE49-F238E27FC236}">
                    <a16:creationId xmlns:a16="http://schemas.microsoft.com/office/drawing/2014/main" id="{B586BC06-CEDE-4A61-86F4-EBB3F6A9E4D1}"/>
                  </a:ext>
                </a:extLst>
              </p:cNvPr>
              <p:cNvSpPr>
                <a:spLocks/>
              </p:cNvSpPr>
              <p:nvPr/>
            </p:nvSpPr>
            <p:spPr bwMode="auto">
              <a:xfrm>
                <a:off x="2177" y="2919"/>
                <a:ext cx="17" cy="34"/>
              </a:xfrm>
              <a:custGeom>
                <a:avLst/>
                <a:gdLst/>
                <a:ahLst/>
                <a:cxnLst>
                  <a:cxn ang="0">
                    <a:pos x="17" y="34"/>
                  </a:cxn>
                  <a:cxn ang="0">
                    <a:pos x="12" y="29"/>
                  </a:cxn>
                  <a:cxn ang="0">
                    <a:pos x="0" y="0"/>
                  </a:cxn>
                </a:cxnLst>
                <a:rect l="0" t="0" r="r" b="b"/>
                <a:pathLst>
                  <a:path w="17" h="34">
                    <a:moveTo>
                      <a:pt x="17" y="34"/>
                    </a:moveTo>
                    <a:lnTo>
                      <a:pt x="12" y="29"/>
                    </a:lnTo>
                    <a:lnTo>
                      <a:pt x="0" y="0"/>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94" name="Line 871">
                <a:extLst>
                  <a:ext uri="{FF2B5EF4-FFF2-40B4-BE49-F238E27FC236}">
                    <a16:creationId xmlns:a16="http://schemas.microsoft.com/office/drawing/2014/main" id="{C9439BAD-7AD9-4CDB-93CD-1EC9DA2648F0}"/>
                  </a:ext>
                </a:extLst>
              </p:cNvPr>
              <p:cNvSpPr>
                <a:spLocks noChangeShapeType="1"/>
              </p:cNvSpPr>
              <p:nvPr/>
            </p:nvSpPr>
            <p:spPr bwMode="auto">
              <a:xfrm flipH="1" flipV="1">
                <a:off x="2142" y="2885"/>
                <a:ext cx="23" cy="1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95" name="Line 872">
                <a:extLst>
                  <a:ext uri="{FF2B5EF4-FFF2-40B4-BE49-F238E27FC236}">
                    <a16:creationId xmlns:a16="http://schemas.microsoft.com/office/drawing/2014/main" id="{1E099858-84C8-4AE7-B60B-0B3EBEA2B9F5}"/>
                  </a:ext>
                </a:extLst>
              </p:cNvPr>
              <p:cNvSpPr>
                <a:spLocks noChangeShapeType="1"/>
              </p:cNvSpPr>
              <p:nvPr/>
            </p:nvSpPr>
            <p:spPr bwMode="auto">
              <a:xfrm flipH="1">
                <a:off x="3686" y="3090"/>
                <a:ext cx="11" cy="23"/>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96" name="Line 873">
                <a:extLst>
                  <a:ext uri="{FF2B5EF4-FFF2-40B4-BE49-F238E27FC236}">
                    <a16:creationId xmlns:a16="http://schemas.microsoft.com/office/drawing/2014/main" id="{A1960EFF-7FE3-48FF-A36D-317639B9E77E}"/>
                  </a:ext>
                </a:extLst>
              </p:cNvPr>
              <p:cNvSpPr>
                <a:spLocks noChangeShapeType="1"/>
              </p:cNvSpPr>
              <p:nvPr/>
            </p:nvSpPr>
            <p:spPr bwMode="auto">
              <a:xfrm flipH="1">
                <a:off x="3660" y="3131"/>
                <a:ext cx="17" cy="3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97" name="Line 874">
                <a:extLst>
                  <a:ext uri="{FF2B5EF4-FFF2-40B4-BE49-F238E27FC236}">
                    <a16:creationId xmlns:a16="http://schemas.microsoft.com/office/drawing/2014/main" id="{AE668C08-1235-4AA5-BA06-4A878D9E9858}"/>
                  </a:ext>
                </a:extLst>
              </p:cNvPr>
              <p:cNvSpPr>
                <a:spLocks noChangeShapeType="1"/>
              </p:cNvSpPr>
              <p:nvPr/>
            </p:nvSpPr>
            <p:spPr bwMode="auto">
              <a:xfrm>
                <a:off x="3659" y="3185"/>
                <a:ext cx="1"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98" name="Line 875">
                <a:extLst>
                  <a:ext uri="{FF2B5EF4-FFF2-40B4-BE49-F238E27FC236}">
                    <a16:creationId xmlns:a16="http://schemas.microsoft.com/office/drawing/2014/main" id="{B66E9E3B-4AA0-4A13-8727-46B100BF87C4}"/>
                  </a:ext>
                </a:extLst>
              </p:cNvPr>
              <p:cNvSpPr>
                <a:spLocks noChangeShapeType="1"/>
              </p:cNvSpPr>
              <p:nvPr/>
            </p:nvSpPr>
            <p:spPr bwMode="auto">
              <a:xfrm>
                <a:off x="3659" y="3186"/>
                <a:ext cx="12" cy="36"/>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99" name="Line 876">
                <a:extLst>
                  <a:ext uri="{FF2B5EF4-FFF2-40B4-BE49-F238E27FC236}">
                    <a16:creationId xmlns:a16="http://schemas.microsoft.com/office/drawing/2014/main" id="{7DF221D4-8E19-4CCE-8D29-25176DF66869}"/>
                  </a:ext>
                </a:extLst>
              </p:cNvPr>
              <p:cNvSpPr>
                <a:spLocks noChangeShapeType="1"/>
              </p:cNvSpPr>
              <p:nvPr/>
            </p:nvSpPr>
            <p:spPr bwMode="auto">
              <a:xfrm>
                <a:off x="3677" y="3240"/>
                <a:ext cx="7" cy="2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00" name="Line 877">
                <a:extLst>
                  <a:ext uri="{FF2B5EF4-FFF2-40B4-BE49-F238E27FC236}">
                    <a16:creationId xmlns:a16="http://schemas.microsoft.com/office/drawing/2014/main" id="{D1450307-BF31-488A-91ED-4A59A621F523}"/>
                  </a:ext>
                </a:extLst>
              </p:cNvPr>
              <p:cNvSpPr>
                <a:spLocks noChangeShapeType="1"/>
              </p:cNvSpPr>
              <p:nvPr/>
            </p:nvSpPr>
            <p:spPr bwMode="auto">
              <a:xfrm>
                <a:off x="3684" y="3261"/>
                <a:ext cx="15" cy="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01" name="Freeform 878">
                <a:extLst>
                  <a:ext uri="{FF2B5EF4-FFF2-40B4-BE49-F238E27FC236}">
                    <a16:creationId xmlns:a16="http://schemas.microsoft.com/office/drawing/2014/main" id="{BFE6CA53-2EE3-4E87-AC69-A7EC1520F4B4}"/>
                  </a:ext>
                </a:extLst>
              </p:cNvPr>
              <p:cNvSpPr>
                <a:spLocks/>
              </p:cNvSpPr>
              <p:nvPr/>
            </p:nvSpPr>
            <p:spPr bwMode="auto">
              <a:xfrm>
                <a:off x="3718" y="3272"/>
                <a:ext cx="19" cy="29"/>
              </a:xfrm>
              <a:custGeom>
                <a:avLst/>
                <a:gdLst/>
                <a:ahLst/>
                <a:cxnLst>
                  <a:cxn ang="0">
                    <a:pos x="0" y="0"/>
                  </a:cxn>
                  <a:cxn ang="0">
                    <a:pos x="7" y="0"/>
                  </a:cxn>
                  <a:cxn ang="0">
                    <a:pos x="9" y="15"/>
                  </a:cxn>
                  <a:cxn ang="0">
                    <a:pos x="19" y="29"/>
                  </a:cxn>
                </a:cxnLst>
                <a:rect l="0" t="0" r="r" b="b"/>
                <a:pathLst>
                  <a:path w="19" h="29">
                    <a:moveTo>
                      <a:pt x="0" y="0"/>
                    </a:moveTo>
                    <a:lnTo>
                      <a:pt x="7" y="0"/>
                    </a:lnTo>
                    <a:lnTo>
                      <a:pt x="9" y="15"/>
                    </a:lnTo>
                    <a:lnTo>
                      <a:pt x="19" y="29"/>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02" name="Line 879">
                <a:extLst>
                  <a:ext uri="{FF2B5EF4-FFF2-40B4-BE49-F238E27FC236}">
                    <a16:creationId xmlns:a16="http://schemas.microsoft.com/office/drawing/2014/main" id="{EAF859FF-B872-4030-B902-F2078CC2AA4B}"/>
                  </a:ext>
                </a:extLst>
              </p:cNvPr>
              <p:cNvSpPr>
                <a:spLocks noChangeShapeType="1"/>
              </p:cNvSpPr>
              <p:nvPr/>
            </p:nvSpPr>
            <p:spPr bwMode="auto">
              <a:xfrm>
                <a:off x="3745" y="3318"/>
                <a:ext cx="4" cy="3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03" name="Line 880">
                <a:extLst>
                  <a:ext uri="{FF2B5EF4-FFF2-40B4-BE49-F238E27FC236}">
                    <a16:creationId xmlns:a16="http://schemas.microsoft.com/office/drawing/2014/main" id="{B43C6729-9ABB-4220-AE71-505DBA6C1B4E}"/>
                  </a:ext>
                </a:extLst>
              </p:cNvPr>
              <p:cNvSpPr>
                <a:spLocks noChangeShapeType="1"/>
              </p:cNvSpPr>
              <p:nvPr/>
            </p:nvSpPr>
            <p:spPr bwMode="auto">
              <a:xfrm>
                <a:off x="3749" y="3350"/>
                <a:ext cx="1" cy="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04" name="Line 881">
                <a:extLst>
                  <a:ext uri="{FF2B5EF4-FFF2-40B4-BE49-F238E27FC236}">
                    <a16:creationId xmlns:a16="http://schemas.microsoft.com/office/drawing/2014/main" id="{76B6AF81-68C7-4E6C-B4A0-45E7158CDDB1}"/>
                  </a:ext>
                </a:extLst>
              </p:cNvPr>
              <p:cNvSpPr>
                <a:spLocks noChangeShapeType="1"/>
              </p:cNvSpPr>
              <p:nvPr/>
            </p:nvSpPr>
            <p:spPr bwMode="auto">
              <a:xfrm flipH="1">
                <a:off x="3744" y="3376"/>
                <a:ext cx="2" cy="23"/>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05" name="Freeform 882">
                <a:extLst>
                  <a:ext uri="{FF2B5EF4-FFF2-40B4-BE49-F238E27FC236}">
                    <a16:creationId xmlns:a16="http://schemas.microsoft.com/office/drawing/2014/main" id="{92497273-13C7-4D5C-B42F-C4D9809FB1A1}"/>
                  </a:ext>
                </a:extLst>
              </p:cNvPr>
              <p:cNvSpPr>
                <a:spLocks/>
              </p:cNvSpPr>
              <p:nvPr/>
            </p:nvSpPr>
            <p:spPr bwMode="auto">
              <a:xfrm>
                <a:off x="3732" y="3399"/>
                <a:ext cx="12" cy="9"/>
              </a:xfrm>
              <a:custGeom>
                <a:avLst/>
                <a:gdLst/>
                <a:ahLst/>
                <a:cxnLst>
                  <a:cxn ang="0">
                    <a:pos x="12" y="0"/>
                  </a:cxn>
                  <a:cxn ang="0">
                    <a:pos x="1" y="8"/>
                  </a:cxn>
                  <a:cxn ang="0">
                    <a:pos x="0" y="9"/>
                  </a:cxn>
                </a:cxnLst>
                <a:rect l="0" t="0" r="r" b="b"/>
                <a:pathLst>
                  <a:path w="12" h="9">
                    <a:moveTo>
                      <a:pt x="12" y="0"/>
                    </a:moveTo>
                    <a:lnTo>
                      <a:pt x="1" y="8"/>
                    </a:lnTo>
                    <a:lnTo>
                      <a:pt x="0" y="9"/>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06" name="Freeform 883">
                <a:extLst>
                  <a:ext uri="{FF2B5EF4-FFF2-40B4-BE49-F238E27FC236}">
                    <a16:creationId xmlns:a16="http://schemas.microsoft.com/office/drawing/2014/main" id="{0D379E69-8807-4C51-A426-32DFE2EDE566}"/>
                  </a:ext>
                </a:extLst>
              </p:cNvPr>
              <p:cNvSpPr>
                <a:spLocks/>
              </p:cNvSpPr>
              <p:nvPr/>
            </p:nvSpPr>
            <p:spPr bwMode="auto">
              <a:xfrm>
                <a:off x="3733" y="3426"/>
                <a:ext cx="25" cy="23"/>
              </a:xfrm>
              <a:custGeom>
                <a:avLst/>
                <a:gdLst/>
                <a:ahLst/>
                <a:cxnLst>
                  <a:cxn ang="0">
                    <a:pos x="0" y="0"/>
                  </a:cxn>
                  <a:cxn ang="0">
                    <a:pos x="1" y="1"/>
                  </a:cxn>
                  <a:cxn ang="0">
                    <a:pos x="25" y="23"/>
                  </a:cxn>
                </a:cxnLst>
                <a:rect l="0" t="0" r="r" b="b"/>
                <a:pathLst>
                  <a:path w="25" h="23">
                    <a:moveTo>
                      <a:pt x="0" y="0"/>
                    </a:moveTo>
                    <a:lnTo>
                      <a:pt x="1" y="1"/>
                    </a:lnTo>
                    <a:lnTo>
                      <a:pt x="25" y="23"/>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07" name="Line 884">
                <a:extLst>
                  <a:ext uri="{FF2B5EF4-FFF2-40B4-BE49-F238E27FC236}">
                    <a16:creationId xmlns:a16="http://schemas.microsoft.com/office/drawing/2014/main" id="{D5DFDD62-7319-4C8F-BC76-A5FA2F3638C1}"/>
                  </a:ext>
                </a:extLst>
              </p:cNvPr>
              <p:cNvSpPr>
                <a:spLocks noChangeShapeType="1"/>
              </p:cNvSpPr>
              <p:nvPr/>
            </p:nvSpPr>
            <p:spPr bwMode="auto">
              <a:xfrm flipH="1">
                <a:off x="3756" y="3449"/>
                <a:ext cx="2" cy="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08" name="Line 885">
                <a:extLst>
                  <a:ext uri="{FF2B5EF4-FFF2-40B4-BE49-F238E27FC236}">
                    <a16:creationId xmlns:a16="http://schemas.microsoft.com/office/drawing/2014/main" id="{6A7A6C69-D8F6-467C-B225-D3639F5B0BA5}"/>
                  </a:ext>
                </a:extLst>
              </p:cNvPr>
              <p:cNvSpPr>
                <a:spLocks noChangeShapeType="1"/>
              </p:cNvSpPr>
              <p:nvPr/>
            </p:nvSpPr>
            <p:spPr bwMode="auto">
              <a:xfrm flipH="1">
                <a:off x="3741" y="3473"/>
                <a:ext cx="8" cy="23"/>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09" name="Line 886">
                <a:extLst>
                  <a:ext uri="{FF2B5EF4-FFF2-40B4-BE49-F238E27FC236}">
                    <a16:creationId xmlns:a16="http://schemas.microsoft.com/office/drawing/2014/main" id="{2A15D131-39C7-41BF-8B56-8814E54057CD}"/>
                  </a:ext>
                </a:extLst>
              </p:cNvPr>
              <p:cNvSpPr>
                <a:spLocks noChangeShapeType="1"/>
              </p:cNvSpPr>
              <p:nvPr/>
            </p:nvSpPr>
            <p:spPr bwMode="auto">
              <a:xfrm>
                <a:off x="3741" y="3496"/>
                <a:ext cx="12" cy="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10" name="Freeform 887">
                <a:extLst>
                  <a:ext uri="{FF2B5EF4-FFF2-40B4-BE49-F238E27FC236}">
                    <a16:creationId xmlns:a16="http://schemas.microsoft.com/office/drawing/2014/main" id="{D048A54F-6001-4668-93FA-D4C7295F6FAC}"/>
                  </a:ext>
                </a:extLst>
              </p:cNvPr>
              <p:cNvSpPr>
                <a:spLocks/>
              </p:cNvSpPr>
              <p:nvPr/>
            </p:nvSpPr>
            <p:spPr bwMode="auto">
              <a:xfrm>
                <a:off x="3756" y="3517"/>
                <a:ext cx="7" cy="37"/>
              </a:xfrm>
              <a:custGeom>
                <a:avLst/>
                <a:gdLst/>
                <a:ahLst/>
                <a:cxnLst>
                  <a:cxn ang="0">
                    <a:pos x="6" y="0"/>
                  </a:cxn>
                  <a:cxn ang="0">
                    <a:pos x="7" y="9"/>
                  </a:cxn>
                  <a:cxn ang="0">
                    <a:pos x="0" y="37"/>
                  </a:cxn>
                </a:cxnLst>
                <a:rect l="0" t="0" r="r" b="b"/>
                <a:pathLst>
                  <a:path w="7" h="37">
                    <a:moveTo>
                      <a:pt x="6" y="0"/>
                    </a:moveTo>
                    <a:lnTo>
                      <a:pt x="7" y="9"/>
                    </a:lnTo>
                    <a:lnTo>
                      <a:pt x="0" y="37"/>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11" name="Freeform 888">
                <a:extLst>
                  <a:ext uri="{FF2B5EF4-FFF2-40B4-BE49-F238E27FC236}">
                    <a16:creationId xmlns:a16="http://schemas.microsoft.com/office/drawing/2014/main" id="{663B96E4-16FB-49B9-BC0F-3678E3D6C511}"/>
                  </a:ext>
                </a:extLst>
              </p:cNvPr>
              <p:cNvSpPr>
                <a:spLocks/>
              </p:cNvSpPr>
              <p:nvPr/>
            </p:nvSpPr>
            <p:spPr bwMode="auto">
              <a:xfrm>
                <a:off x="3716" y="3568"/>
                <a:ext cx="27" cy="20"/>
              </a:xfrm>
              <a:custGeom>
                <a:avLst/>
                <a:gdLst/>
                <a:ahLst/>
                <a:cxnLst>
                  <a:cxn ang="0">
                    <a:pos x="27" y="0"/>
                  </a:cxn>
                  <a:cxn ang="0">
                    <a:pos x="21" y="6"/>
                  </a:cxn>
                  <a:cxn ang="0">
                    <a:pos x="5" y="7"/>
                  </a:cxn>
                  <a:cxn ang="0">
                    <a:pos x="0" y="20"/>
                  </a:cxn>
                </a:cxnLst>
                <a:rect l="0" t="0" r="r" b="b"/>
                <a:pathLst>
                  <a:path w="27" h="20">
                    <a:moveTo>
                      <a:pt x="27" y="0"/>
                    </a:moveTo>
                    <a:lnTo>
                      <a:pt x="21" y="6"/>
                    </a:lnTo>
                    <a:lnTo>
                      <a:pt x="5" y="7"/>
                    </a:lnTo>
                    <a:lnTo>
                      <a:pt x="0" y="20"/>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12" name="Freeform 889">
                <a:extLst>
                  <a:ext uri="{FF2B5EF4-FFF2-40B4-BE49-F238E27FC236}">
                    <a16:creationId xmlns:a16="http://schemas.microsoft.com/office/drawing/2014/main" id="{B20ACB41-3A2D-44C9-91EA-D3530048CC2A}"/>
                  </a:ext>
                </a:extLst>
              </p:cNvPr>
              <p:cNvSpPr>
                <a:spLocks/>
              </p:cNvSpPr>
              <p:nvPr/>
            </p:nvSpPr>
            <p:spPr bwMode="auto">
              <a:xfrm>
                <a:off x="3721" y="3606"/>
                <a:ext cx="5" cy="33"/>
              </a:xfrm>
              <a:custGeom>
                <a:avLst/>
                <a:gdLst/>
                <a:ahLst/>
                <a:cxnLst>
                  <a:cxn ang="0">
                    <a:pos x="0" y="0"/>
                  </a:cxn>
                  <a:cxn ang="0">
                    <a:pos x="5" y="18"/>
                  </a:cxn>
                  <a:cxn ang="0">
                    <a:pos x="0" y="33"/>
                  </a:cxn>
                </a:cxnLst>
                <a:rect l="0" t="0" r="r" b="b"/>
                <a:pathLst>
                  <a:path w="5" h="33">
                    <a:moveTo>
                      <a:pt x="0" y="0"/>
                    </a:moveTo>
                    <a:lnTo>
                      <a:pt x="5" y="18"/>
                    </a:lnTo>
                    <a:lnTo>
                      <a:pt x="0" y="33"/>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13" name="Line 890">
                <a:extLst>
                  <a:ext uri="{FF2B5EF4-FFF2-40B4-BE49-F238E27FC236}">
                    <a16:creationId xmlns:a16="http://schemas.microsoft.com/office/drawing/2014/main" id="{CECAA09B-D8B0-487E-B621-7AB7D770DB74}"/>
                  </a:ext>
                </a:extLst>
              </p:cNvPr>
              <p:cNvSpPr>
                <a:spLocks noChangeShapeType="1"/>
              </p:cNvSpPr>
              <p:nvPr/>
            </p:nvSpPr>
            <p:spPr bwMode="auto">
              <a:xfrm flipH="1">
                <a:off x="3717" y="3639"/>
                <a:ext cx="4" cy="3"/>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14" name="Line 891">
                <a:extLst>
                  <a:ext uri="{FF2B5EF4-FFF2-40B4-BE49-F238E27FC236}">
                    <a16:creationId xmlns:a16="http://schemas.microsoft.com/office/drawing/2014/main" id="{2CE3DFDD-0073-4CDE-851D-F1CD62A001F8}"/>
                  </a:ext>
                </a:extLst>
              </p:cNvPr>
              <p:cNvSpPr>
                <a:spLocks noChangeShapeType="1"/>
              </p:cNvSpPr>
              <p:nvPr/>
            </p:nvSpPr>
            <p:spPr bwMode="auto">
              <a:xfrm flipH="1">
                <a:off x="3684" y="3653"/>
                <a:ext cx="17" cy="1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15" name="Line 892">
                <a:extLst>
                  <a:ext uri="{FF2B5EF4-FFF2-40B4-BE49-F238E27FC236}">
                    <a16:creationId xmlns:a16="http://schemas.microsoft.com/office/drawing/2014/main" id="{3AE8FDA7-1878-488F-AE95-CAB21A232F8E}"/>
                  </a:ext>
                </a:extLst>
              </p:cNvPr>
              <p:cNvSpPr>
                <a:spLocks noChangeShapeType="1"/>
              </p:cNvSpPr>
              <p:nvPr/>
            </p:nvSpPr>
            <p:spPr bwMode="auto">
              <a:xfrm flipH="1">
                <a:off x="3676" y="3664"/>
                <a:ext cx="8" cy="1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16" name="Line 893">
                <a:extLst>
                  <a:ext uri="{FF2B5EF4-FFF2-40B4-BE49-F238E27FC236}">
                    <a16:creationId xmlns:a16="http://schemas.microsoft.com/office/drawing/2014/main" id="{DF52FD47-1684-44DD-827B-8E48CEE53F41}"/>
                  </a:ext>
                </a:extLst>
              </p:cNvPr>
              <p:cNvSpPr>
                <a:spLocks noChangeShapeType="1"/>
              </p:cNvSpPr>
              <p:nvPr/>
            </p:nvSpPr>
            <p:spPr bwMode="auto">
              <a:xfrm flipH="1">
                <a:off x="3664" y="3698"/>
                <a:ext cx="3" cy="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17" name="Line 894">
                <a:extLst>
                  <a:ext uri="{FF2B5EF4-FFF2-40B4-BE49-F238E27FC236}">
                    <a16:creationId xmlns:a16="http://schemas.microsoft.com/office/drawing/2014/main" id="{38E32091-11BD-4133-94EC-3B3CA1E143BC}"/>
                  </a:ext>
                </a:extLst>
              </p:cNvPr>
              <p:cNvSpPr>
                <a:spLocks noChangeShapeType="1"/>
              </p:cNvSpPr>
              <p:nvPr/>
            </p:nvSpPr>
            <p:spPr bwMode="auto">
              <a:xfrm flipH="1">
                <a:off x="3634" y="3706"/>
                <a:ext cx="30" cy="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18" name="Line 895">
                <a:extLst>
                  <a:ext uri="{FF2B5EF4-FFF2-40B4-BE49-F238E27FC236}">
                    <a16:creationId xmlns:a16="http://schemas.microsoft.com/office/drawing/2014/main" id="{B14D0B4C-EE34-4D69-9128-967484D38157}"/>
                  </a:ext>
                </a:extLst>
              </p:cNvPr>
              <p:cNvSpPr>
                <a:spLocks noChangeShapeType="1"/>
              </p:cNvSpPr>
              <p:nvPr/>
            </p:nvSpPr>
            <p:spPr bwMode="auto">
              <a:xfrm flipH="1">
                <a:off x="3609" y="3719"/>
                <a:ext cx="6" cy="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19" name="Line 896">
                <a:extLst>
                  <a:ext uri="{FF2B5EF4-FFF2-40B4-BE49-F238E27FC236}">
                    <a16:creationId xmlns:a16="http://schemas.microsoft.com/office/drawing/2014/main" id="{8C2D602F-F75F-43FB-A8E9-E0FD6B824845}"/>
                  </a:ext>
                </a:extLst>
              </p:cNvPr>
              <p:cNvSpPr>
                <a:spLocks noChangeShapeType="1"/>
              </p:cNvSpPr>
              <p:nvPr/>
            </p:nvSpPr>
            <p:spPr bwMode="auto">
              <a:xfrm flipH="1">
                <a:off x="3590" y="3721"/>
                <a:ext cx="19" cy="26"/>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20" name="Freeform 897">
                <a:extLst>
                  <a:ext uri="{FF2B5EF4-FFF2-40B4-BE49-F238E27FC236}">
                    <a16:creationId xmlns:a16="http://schemas.microsoft.com/office/drawing/2014/main" id="{76F10841-C9A1-44B9-AC67-E64D773019DF}"/>
                  </a:ext>
                </a:extLst>
              </p:cNvPr>
              <p:cNvSpPr>
                <a:spLocks/>
              </p:cNvSpPr>
              <p:nvPr/>
            </p:nvSpPr>
            <p:spPr bwMode="auto">
              <a:xfrm>
                <a:off x="3562" y="3764"/>
                <a:ext cx="18" cy="33"/>
              </a:xfrm>
              <a:custGeom>
                <a:avLst/>
                <a:gdLst/>
                <a:ahLst/>
                <a:cxnLst>
                  <a:cxn ang="0">
                    <a:pos x="18" y="0"/>
                  </a:cxn>
                  <a:cxn ang="0">
                    <a:pos x="14" y="14"/>
                  </a:cxn>
                  <a:cxn ang="0">
                    <a:pos x="0" y="33"/>
                  </a:cxn>
                </a:cxnLst>
                <a:rect l="0" t="0" r="r" b="b"/>
                <a:pathLst>
                  <a:path w="18" h="33">
                    <a:moveTo>
                      <a:pt x="18" y="0"/>
                    </a:moveTo>
                    <a:lnTo>
                      <a:pt x="14" y="14"/>
                    </a:lnTo>
                    <a:lnTo>
                      <a:pt x="0" y="33"/>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21" name="Line 898">
                <a:extLst>
                  <a:ext uri="{FF2B5EF4-FFF2-40B4-BE49-F238E27FC236}">
                    <a16:creationId xmlns:a16="http://schemas.microsoft.com/office/drawing/2014/main" id="{5781F1BE-FD09-4EBB-A959-2E9E856D244E}"/>
                  </a:ext>
                </a:extLst>
              </p:cNvPr>
              <p:cNvSpPr>
                <a:spLocks noChangeShapeType="1"/>
              </p:cNvSpPr>
              <p:nvPr/>
            </p:nvSpPr>
            <p:spPr bwMode="auto">
              <a:xfrm flipH="1">
                <a:off x="3553" y="3814"/>
                <a:ext cx="2" cy="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22" name="Line 899">
                <a:extLst>
                  <a:ext uri="{FF2B5EF4-FFF2-40B4-BE49-F238E27FC236}">
                    <a16:creationId xmlns:a16="http://schemas.microsoft.com/office/drawing/2014/main" id="{799EC7B4-D70B-43C8-A0B0-33F2D634687A}"/>
                  </a:ext>
                </a:extLst>
              </p:cNvPr>
              <p:cNvSpPr>
                <a:spLocks noChangeShapeType="1"/>
              </p:cNvSpPr>
              <p:nvPr/>
            </p:nvSpPr>
            <p:spPr bwMode="auto">
              <a:xfrm>
                <a:off x="3553" y="3823"/>
                <a:ext cx="6" cy="2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23" name="Line 900">
                <a:extLst>
                  <a:ext uri="{FF2B5EF4-FFF2-40B4-BE49-F238E27FC236}">
                    <a16:creationId xmlns:a16="http://schemas.microsoft.com/office/drawing/2014/main" id="{951D437F-4AE4-4937-A282-9703FECA2280}"/>
                  </a:ext>
                </a:extLst>
              </p:cNvPr>
              <p:cNvSpPr>
                <a:spLocks noChangeShapeType="1"/>
              </p:cNvSpPr>
              <p:nvPr/>
            </p:nvSpPr>
            <p:spPr bwMode="auto">
              <a:xfrm>
                <a:off x="3563" y="3872"/>
                <a:ext cx="3" cy="1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24" name="Line 901">
                <a:extLst>
                  <a:ext uri="{FF2B5EF4-FFF2-40B4-BE49-F238E27FC236}">
                    <a16:creationId xmlns:a16="http://schemas.microsoft.com/office/drawing/2014/main" id="{53F8ED89-BCD3-4FA6-9D68-6620791967C9}"/>
                  </a:ext>
                </a:extLst>
              </p:cNvPr>
              <p:cNvSpPr>
                <a:spLocks noChangeShapeType="1"/>
              </p:cNvSpPr>
              <p:nvPr/>
            </p:nvSpPr>
            <p:spPr bwMode="auto">
              <a:xfrm flipH="1">
                <a:off x="3560" y="3887"/>
                <a:ext cx="6" cy="2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25" name="Line 902">
                <a:extLst>
                  <a:ext uri="{FF2B5EF4-FFF2-40B4-BE49-F238E27FC236}">
                    <a16:creationId xmlns:a16="http://schemas.microsoft.com/office/drawing/2014/main" id="{6ADCBF77-A996-444A-B788-FAD56B420F7F}"/>
                  </a:ext>
                </a:extLst>
              </p:cNvPr>
              <p:cNvSpPr>
                <a:spLocks noChangeShapeType="1"/>
              </p:cNvSpPr>
              <p:nvPr/>
            </p:nvSpPr>
            <p:spPr bwMode="auto">
              <a:xfrm flipH="1">
                <a:off x="3550" y="3928"/>
                <a:ext cx="6" cy="2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26" name="Line 903">
                <a:extLst>
                  <a:ext uri="{FF2B5EF4-FFF2-40B4-BE49-F238E27FC236}">
                    <a16:creationId xmlns:a16="http://schemas.microsoft.com/office/drawing/2014/main" id="{18F82382-604D-4C71-8E00-7C6EB42608F6}"/>
                  </a:ext>
                </a:extLst>
              </p:cNvPr>
              <p:cNvSpPr>
                <a:spLocks noChangeShapeType="1"/>
              </p:cNvSpPr>
              <p:nvPr/>
            </p:nvSpPr>
            <p:spPr bwMode="auto">
              <a:xfrm flipH="1">
                <a:off x="3544" y="3950"/>
                <a:ext cx="6" cy="1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27" name="Line 904">
                <a:extLst>
                  <a:ext uri="{FF2B5EF4-FFF2-40B4-BE49-F238E27FC236}">
                    <a16:creationId xmlns:a16="http://schemas.microsoft.com/office/drawing/2014/main" id="{4A65A675-F166-4ED7-9772-7197D7B2724E}"/>
                  </a:ext>
                </a:extLst>
              </p:cNvPr>
              <p:cNvSpPr>
                <a:spLocks noChangeShapeType="1"/>
              </p:cNvSpPr>
              <p:nvPr/>
            </p:nvSpPr>
            <p:spPr bwMode="auto">
              <a:xfrm flipH="1">
                <a:off x="3528" y="3983"/>
                <a:ext cx="8" cy="19"/>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28" name="Line 905">
                <a:extLst>
                  <a:ext uri="{FF2B5EF4-FFF2-40B4-BE49-F238E27FC236}">
                    <a16:creationId xmlns:a16="http://schemas.microsoft.com/office/drawing/2014/main" id="{74CAEEC5-C5DF-4ED7-9645-BABFC170DD18}"/>
                  </a:ext>
                </a:extLst>
              </p:cNvPr>
              <p:cNvSpPr>
                <a:spLocks noChangeShapeType="1"/>
              </p:cNvSpPr>
              <p:nvPr/>
            </p:nvSpPr>
            <p:spPr bwMode="auto">
              <a:xfrm flipH="1">
                <a:off x="3526" y="4002"/>
                <a:ext cx="2" cy="1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29" name="Freeform 906">
                <a:extLst>
                  <a:ext uri="{FF2B5EF4-FFF2-40B4-BE49-F238E27FC236}">
                    <a16:creationId xmlns:a16="http://schemas.microsoft.com/office/drawing/2014/main" id="{C8BE878E-E19B-4E1C-8D1E-DFAF8FE89CF0}"/>
                  </a:ext>
                </a:extLst>
              </p:cNvPr>
              <p:cNvSpPr>
                <a:spLocks/>
              </p:cNvSpPr>
              <p:nvPr/>
            </p:nvSpPr>
            <p:spPr bwMode="auto">
              <a:xfrm>
                <a:off x="3492" y="4034"/>
                <a:ext cx="23" cy="6"/>
              </a:xfrm>
              <a:custGeom>
                <a:avLst/>
                <a:gdLst/>
                <a:ahLst/>
                <a:cxnLst>
                  <a:cxn ang="0">
                    <a:pos x="23" y="0"/>
                  </a:cxn>
                  <a:cxn ang="0">
                    <a:pos x="19" y="3"/>
                  </a:cxn>
                  <a:cxn ang="0">
                    <a:pos x="0" y="6"/>
                  </a:cxn>
                </a:cxnLst>
                <a:rect l="0" t="0" r="r" b="b"/>
                <a:pathLst>
                  <a:path w="23" h="6">
                    <a:moveTo>
                      <a:pt x="23" y="0"/>
                    </a:moveTo>
                    <a:lnTo>
                      <a:pt x="19" y="3"/>
                    </a:lnTo>
                    <a:lnTo>
                      <a:pt x="0" y="6"/>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30" name="Line 907">
                <a:extLst>
                  <a:ext uri="{FF2B5EF4-FFF2-40B4-BE49-F238E27FC236}">
                    <a16:creationId xmlns:a16="http://schemas.microsoft.com/office/drawing/2014/main" id="{5F5FC5F6-ACC8-41EA-8C6F-B52A68F5F3BA}"/>
                  </a:ext>
                </a:extLst>
              </p:cNvPr>
              <p:cNvSpPr>
                <a:spLocks noChangeShapeType="1"/>
              </p:cNvSpPr>
              <p:nvPr/>
            </p:nvSpPr>
            <p:spPr bwMode="auto">
              <a:xfrm flipH="1">
                <a:off x="3491" y="4040"/>
                <a:ext cx="1"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31" name="Freeform 908">
                <a:extLst>
                  <a:ext uri="{FF2B5EF4-FFF2-40B4-BE49-F238E27FC236}">
                    <a16:creationId xmlns:a16="http://schemas.microsoft.com/office/drawing/2014/main" id="{001CA26F-2ABA-43D3-8652-D9842F8511B8}"/>
                  </a:ext>
                </a:extLst>
              </p:cNvPr>
              <p:cNvSpPr>
                <a:spLocks/>
              </p:cNvSpPr>
              <p:nvPr/>
            </p:nvSpPr>
            <p:spPr bwMode="auto">
              <a:xfrm>
                <a:off x="3488" y="4043"/>
                <a:ext cx="20" cy="19"/>
              </a:xfrm>
              <a:custGeom>
                <a:avLst/>
                <a:gdLst/>
                <a:ahLst/>
                <a:cxnLst>
                  <a:cxn ang="0">
                    <a:pos x="14" y="19"/>
                  </a:cxn>
                  <a:cxn ang="0">
                    <a:pos x="20" y="16"/>
                  </a:cxn>
                  <a:cxn ang="0">
                    <a:pos x="0" y="0"/>
                  </a:cxn>
                  <a:cxn ang="0">
                    <a:pos x="14" y="19"/>
                  </a:cxn>
                </a:cxnLst>
                <a:rect l="0" t="0" r="r" b="b"/>
                <a:pathLst>
                  <a:path w="20" h="19">
                    <a:moveTo>
                      <a:pt x="14" y="19"/>
                    </a:moveTo>
                    <a:lnTo>
                      <a:pt x="20" y="16"/>
                    </a:lnTo>
                    <a:lnTo>
                      <a:pt x="0" y="0"/>
                    </a:lnTo>
                    <a:lnTo>
                      <a:pt x="14" y="19"/>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32" name="Freeform 909">
                <a:extLst>
                  <a:ext uri="{FF2B5EF4-FFF2-40B4-BE49-F238E27FC236}">
                    <a16:creationId xmlns:a16="http://schemas.microsoft.com/office/drawing/2014/main" id="{144F2BD9-3DD1-406C-A860-A49B68B0E2EB}"/>
                  </a:ext>
                </a:extLst>
              </p:cNvPr>
              <p:cNvSpPr>
                <a:spLocks/>
              </p:cNvSpPr>
              <p:nvPr/>
            </p:nvSpPr>
            <p:spPr bwMode="auto">
              <a:xfrm>
                <a:off x="3488" y="4037"/>
                <a:ext cx="20" cy="22"/>
              </a:xfrm>
              <a:custGeom>
                <a:avLst/>
                <a:gdLst/>
                <a:ahLst/>
                <a:cxnLst>
                  <a:cxn ang="0">
                    <a:pos x="20" y="22"/>
                  </a:cxn>
                  <a:cxn ang="0">
                    <a:pos x="0" y="6"/>
                  </a:cxn>
                  <a:cxn ang="0">
                    <a:pos x="4" y="0"/>
                  </a:cxn>
                  <a:cxn ang="0">
                    <a:pos x="20" y="22"/>
                  </a:cxn>
                </a:cxnLst>
                <a:rect l="0" t="0" r="r" b="b"/>
                <a:pathLst>
                  <a:path w="20" h="22">
                    <a:moveTo>
                      <a:pt x="20" y="22"/>
                    </a:moveTo>
                    <a:lnTo>
                      <a:pt x="0" y="6"/>
                    </a:lnTo>
                    <a:lnTo>
                      <a:pt x="4" y="0"/>
                    </a:lnTo>
                    <a:lnTo>
                      <a:pt x="20" y="22"/>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33" name="Freeform 910">
                <a:extLst>
                  <a:ext uri="{FF2B5EF4-FFF2-40B4-BE49-F238E27FC236}">
                    <a16:creationId xmlns:a16="http://schemas.microsoft.com/office/drawing/2014/main" id="{ED946656-BF9F-41E7-95D2-12F3D7B094B5}"/>
                  </a:ext>
                </a:extLst>
              </p:cNvPr>
              <p:cNvSpPr>
                <a:spLocks/>
              </p:cNvSpPr>
              <p:nvPr/>
            </p:nvSpPr>
            <p:spPr bwMode="auto">
              <a:xfrm>
                <a:off x="3488" y="4037"/>
                <a:ext cx="20" cy="25"/>
              </a:xfrm>
              <a:custGeom>
                <a:avLst/>
                <a:gdLst/>
                <a:ahLst/>
                <a:cxnLst>
                  <a:cxn ang="0">
                    <a:pos x="14" y="25"/>
                  </a:cxn>
                  <a:cxn ang="0">
                    <a:pos x="20" y="22"/>
                  </a:cxn>
                  <a:cxn ang="0">
                    <a:pos x="4" y="0"/>
                  </a:cxn>
                  <a:cxn ang="0">
                    <a:pos x="0" y="6"/>
                  </a:cxn>
                  <a:cxn ang="0">
                    <a:pos x="14" y="25"/>
                  </a:cxn>
                </a:cxnLst>
                <a:rect l="0" t="0" r="r" b="b"/>
                <a:pathLst>
                  <a:path w="20" h="25">
                    <a:moveTo>
                      <a:pt x="14" y="25"/>
                    </a:moveTo>
                    <a:lnTo>
                      <a:pt x="20" y="22"/>
                    </a:lnTo>
                    <a:lnTo>
                      <a:pt x="4" y="0"/>
                    </a:lnTo>
                    <a:lnTo>
                      <a:pt x="0" y="6"/>
                    </a:lnTo>
                    <a:lnTo>
                      <a:pt x="14" y="25"/>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34" name="Freeform 911">
                <a:extLst>
                  <a:ext uri="{FF2B5EF4-FFF2-40B4-BE49-F238E27FC236}">
                    <a16:creationId xmlns:a16="http://schemas.microsoft.com/office/drawing/2014/main" id="{27631EBB-6AA2-4AC9-BEA5-A6C45B48ED97}"/>
                  </a:ext>
                </a:extLst>
              </p:cNvPr>
              <p:cNvSpPr>
                <a:spLocks/>
              </p:cNvSpPr>
              <p:nvPr/>
            </p:nvSpPr>
            <p:spPr bwMode="auto">
              <a:xfrm>
                <a:off x="3484" y="4037"/>
                <a:ext cx="8" cy="6"/>
              </a:xfrm>
              <a:custGeom>
                <a:avLst/>
                <a:gdLst/>
                <a:ahLst/>
                <a:cxnLst>
                  <a:cxn ang="0">
                    <a:pos x="4" y="6"/>
                  </a:cxn>
                  <a:cxn ang="0">
                    <a:pos x="8" y="0"/>
                  </a:cxn>
                  <a:cxn ang="0">
                    <a:pos x="0" y="4"/>
                  </a:cxn>
                  <a:cxn ang="0">
                    <a:pos x="4" y="6"/>
                  </a:cxn>
                </a:cxnLst>
                <a:rect l="0" t="0" r="r" b="b"/>
                <a:pathLst>
                  <a:path w="8" h="6">
                    <a:moveTo>
                      <a:pt x="4" y="6"/>
                    </a:moveTo>
                    <a:lnTo>
                      <a:pt x="8" y="0"/>
                    </a:lnTo>
                    <a:lnTo>
                      <a:pt x="0" y="4"/>
                    </a:lnTo>
                    <a:lnTo>
                      <a:pt x="4"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35" name="Freeform 912">
                <a:extLst>
                  <a:ext uri="{FF2B5EF4-FFF2-40B4-BE49-F238E27FC236}">
                    <a16:creationId xmlns:a16="http://schemas.microsoft.com/office/drawing/2014/main" id="{1EACA29C-B012-4B52-996D-64F6BF18C33E}"/>
                  </a:ext>
                </a:extLst>
              </p:cNvPr>
              <p:cNvSpPr>
                <a:spLocks/>
              </p:cNvSpPr>
              <p:nvPr/>
            </p:nvSpPr>
            <p:spPr bwMode="auto">
              <a:xfrm>
                <a:off x="3481" y="4034"/>
                <a:ext cx="11" cy="7"/>
              </a:xfrm>
              <a:custGeom>
                <a:avLst/>
                <a:gdLst/>
                <a:ahLst/>
                <a:cxnLst>
                  <a:cxn ang="0">
                    <a:pos x="11" y="3"/>
                  </a:cxn>
                  <a:cxn ang="0">
                    <a:pos x="3" y="7"/>
                  </a:cxn>
                  <a:cxn ang="0">
                    <a:pos x="0" y="0"/>
                  </a:cxn>
                  <a:cxn ang="0">
                    <a:pos x="11" y="3"/>
                  </a:cxn>
                </a:cxnLst>
                <a:rect l="0" t="0" r="r" b="b"/>
                <a:pathLst>
                  <a:path w="11" h="7">
                    <a:moveTo>
                      <a:pt x="11" y="3"/>
                    </a:moveTo>
                    <a:lnTo>
                      <a:pt x="3" y="7"/>
                    </a:lnTo>
                    <a:lnTo>
                      <a:pt x="0" y="0"/>
                    </a:lnTo>
                    <a:lnTo>
                      <a:pt x="11" y="3"/>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36" name="Freeform 913">
                <a:extLst>
                  <a:ext uri="{FF2B5EF4-FFF2-40B4-BE49-F238E27FC236}">
                    <a16:creationId xmlns:a16="http://schemas.microsoft.com/office/drawing/2014/main" id="{5F75ED99-99C0-4619-BF2D-D92E3BF9AE53}"/>
                  </a:ext>
                </a:extLst>
              </p:cNvPr>
              <p:cNvSpPr>
                <a:spLocks/>
              </p:cNvSpPr>
              <p:nvPr/>
            </p:nvSpPr>
            <p:spPr bwMode="auto">
              <a:xfrm>
                <a:off x="3481" y="4034"/>
                <a:ext cx="11" cy="9"/>
              </a:xfrm>
              <a:custGeom>
                <a:avLst/>
                <a:gdLst/>
                <a:ahLst/>
                <a:cxnLst>
                  <a:cxn ang="0">
                    <a:pos x="7" y="9"/>
                  </a:cxn>
                  <a:cxn ang="0">
                    <a:pos x="11" y="3"/>
                  </a:cxn>
                  <a:cxn ang="0">
                    <a:pos x="0" y="0"/>
                  </a:cxn>
                  <a:cxn ang="0">
                    <a:pos x="3" y="7"/>
                  </a:cxn>
                  <a:cxn ang="0">
                    <a:pos x="7" y="9"/>
                  </a:cxn>
                </a:cxnLst>
                <a:rect l="0" t="0" r="r" b="b"/>
                <a:pathLst>
                  <a:path w="11" h="9">
                    <a:moveTo>
                      <a:pt x="7" y="9"/>
                    </a:moveTo>
                    <a:lnTo>
                      <a:pt x="11" y="3"/>
                    </a:lnTo>
                    <a:lnTo>
                      <a:pt x="0" y="0"/>
                    </a:lnTo>
                    <a:lnTo>
                      <a:pt x="3" y="7"/>
                    </a:lnTo>
                    <a:lnTo>
                      <a:pt x="7" y="9"/>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37" name="Freeform 914">
                <a:extLst>
                  <a:ext uri="{FF2B5EF4-FFF2-40B4-BE49-F238E27FC236}">
                    <a16:creationId xmlns:a16="http://schemas.microsoft.com/office/drawing/2014/main" id="{EA7B9FEA-57B2-4CC1-93C6-E2570FFF67BE}"/>
                  </a:ext>
                </a:extLst>
              </p:cNvPr>
              <p:cNvSpPr>
                <a:spLocks/>
              </p:cNvSpPr>
              <p:nvPr/>
            </p:nvSpPr>
            <p:spPr bwMode="auto">
              <a:xfrm>
                <a:off x="3480" y="4034"/>
                <a:ext cx="4" cy="15"/>
              </a:xfrm>
              <a:custGeom>
                <a:avLst/>
                <a:gdLst/>
                <a:ahLst/>
                <a:cxnLst>
                  <a:cxn ang="0">
                    <a:pos x="4" y="7"/>
                  </a:cxn>
                  <a:cxn ang="0">
                    <a:pos x="1" y="0"/>
                  </a:cxn>
                  <a:cxn ang="0">
                    <a:pos x="0" y="15"/>
                  </a:cxn>
                  <a:cxn ang="0">
                    <a:pos x="4" y="7"/>
                  </a:cxn>
                </a:cxnLst>
                <a:rect l="0" t="0" r="r" b="b"/>
                <a:pathLst>
                  <a:path w="4" h="15">
                    <a:moveTo>
                      <a:pt x="4" y="7"/>
                    </a:moveTo>
                    <a:lnTo>
                      <a:pt x="1" y="0"/>
                    </a:lnTo>
                    <a:lnTo>
                      <a:pt x="0" y="15"/>
                    </a:lnTo>
                    <a:lnTo>
                      <a:pt x="4"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38" name="Freeform 915">
                <a:extLst>
                  <a:ext uri="{FF2B5EF4-FFF2-40B4-BE49-F238E27FC236}">
                    <a16:creationId xmlns:a16="http://schemas.microsoft.com/office/drawing/2014/main" id="{9407D350-2662-4A4A-BF93-B0EC583C0294}"/>
                  </a:ext>
                </a:extLst>
              </p:cNvPr>
              <p:cNvSpPr>
                <a:spLocks/>
              </p:cNvSpPr>
              <p:nvPr/>
            </p:nvSpPr>
            <p:spPr bwMode="auto">
              <a:xfrm>
                <a:off x="3476" y="4034"/>
                <a:ext cx="5" cy="15"/>
              </a:xfrm>
              <a:custGeom>
                <a:avLst/>
                <a:gdLst/>
                <a:ahLst/>
                <a:cxnLst>
                  <a:cxn ang="0">
                    <a:pos x="5" y="0"/>
                  </a:cxn>
                  <a:cxn ang="0">
                    <a:pos x="4" y="15"/>
                  </a:cxn>
                  <a:cxn ang="0">
                    <a:pos x="0" y="9"/>
                  </a:cxn>
                  <a:cxn ang="0">
                    <a:pos x="5" y="0"/>
                  </a:cxn>
                </a:cxnLst>
                <a:rect l="0" t="0" r="r" b="b"/>
                <a:pathLst>
                  <a:path w="5" h="15">
                    <a:moveTo>
                      <a:pt x="5" y="0"/>
                    </a:moveTo>
                    <a:lnTo>
                      <a:pt x="4" y="15"/>
                    </a:lnTo>
                    <a:lnTo>
                      <a:pt x="0" y="9"/>
                    </a:lnTo>
                    <a:lnTo>
                      <a:pt x="5"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39" name="Freeform 916">
                <a:extLst>
                  <a:ext uri="{FF2B5EF4-FFF2-40B4-BE49-F238E27FC236}">
                    <a16:creationId xmlns:a16="http://schemas.microsoft.com/office/drawing/2014/main" id="{8E587353-614D-4E73-A727-428E23D1743F}"/>
                  </a:ext>
                </a:extLst>
              </p:cNvPr>
              <p:cNvSpPr>
                <a:spLocks/>
              </p:cNvSpPr>
              <p:nvPr/>
            </p:nvSpPr>
            <p:spPr bwMode="auto">
              <a:xfrm>
                <a:off x="3476" y="4034"/>
                <a:ext cx="8" cy="15"/>
              </a:xfrm>
              <a:custGeom>
                <a:avLst/>
                <a:gdLst/>
                <a:ahLst/>
                <a:cxnLst>
                  <a:cxn ang="0">
                    <a:pos x="8" y="7"/>
                  </a:cxn>
                  <a:cxn ang="0">
                    <a:pos x="5" y="0"/>
                  </a:cxn>
                  <a:cxn ang="0">
                    <a:pos x="0" y="9"/>
                  </a:cxn>
                  <a:cxn ang="0">
                    <a:pos x="4" y="15"/>
                  </a:cxn>
                  <a:cxn ang="0">
                    <a:pos x="8" y="7"/>
                  </a:cxn>
                </a:cxnLst>
                <a:rect l="0" t="0" r="r" b="b"/>
                <a:pathLst>
                  <a:path w="8" h="15">
                    <a:moveTo>
                      <a:pt x="8" y="7"/>
                    </a:moveTo>
                    <a:lnTo>
                      <a:pt x="5" y="0"/>
                    </a:lnTo>
                    <a:lnTo>
                      <a:pt x="0" y="9"/>
                    </a:lnTo>
                    <a:lnTo>
                      <a:pt x="4" y="15"/>
                    </a:lnTo>
                    <a:lnTo>
                      <a:pt x="8" y="7"/>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40" name="Freeform 917">
                <a:extLst>
                  <a:ext uri="{FF2B5EF4-FFF2-40B4-BE49-F238E27FC236}">
                    <a16:creationId xmlns:a16="http://schemas.microsoft.com/office/drawing/2014/main" id="{243124AE-667E-40BE-BE3C-381E033A4FC7}"/>
                  </a:ext>
                </a:extLst>
              </p:cNvPr>
              <p:cNvSpPr>
                <a:spLocks/>
              </p:cNvSpPr>
              <p:nvPr/>
            </p:nvSpPr>
            <p:spPr bwMode="auto">
              <a:xfrm>
                <a:off x="3468" y="4043"/>
                <a:ext cx="12" cy="8"/>
              </a:xfrm>
              <a:custGeom>
                <a:avLst/>
                <a:gdLst/>
                <a:ahLst/>
                <a:cxnLst>
                  <a:cxn ang="0">
                    <a:pos x="12" y="6"/>
                  </a:cxn>
                  <a:cxn ang="0">
                    <a:pos x="8" y="0"/>
                  </a:cxn>
                  <a:cxn ang="0">
                    <a:pos x="0" y="8"/>
                  </a:cxn>
                  <a:cxn ang="0">
                    <a:pos x="12" y="6"/>
                  </a:cxn>
                </a:cxnLst>
                <a:rect l="0" t="0" r="r" b="b"/>
                <a:pathLst>
                  <a:path w="12" h="8">
                    <a:moveTo>
                      <a:pt x="12" y="6"/>
                    </a:moveTo>
                    <a:lnTo>
                      <a:pt x="8" y="0"/>
                    </a:lnTo>
                    <a:lnTo>
                      <a:pt x="0" y="8"/>
                    </a:lnTo>
                    <a:lnTo>
                      <a:pt x="12"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41" name="Freeform 918">
                <a:extLst>
                  <a:ext uri="{FF2B5EF4-FFF2-40B4-BE49-F238E27FC236}">
                    <a16:creationId xmlns:a16="http://schemas.microsoft.com/office/drawing/2014/main" id="{C0CD17DE-497A-44F0-BDAD-C40E3E86FBBC}"/>
                  </a:ext>
                </a:extLst>
              </p:cNvPr>
              <p:cNvSpPr>
                <a:spLocks/>
              </p:cNvSpPr>
              <p:nvPr/>
            </p:nvSpPr>
            <p:spPr bwMode="auto">
              <a:xfrm>
                <a:off x="3468" y="4043"/>
                <a:ext cx="8" cy="8"/>
              </a:xfrm>
              <a:custGeom>
                <a:avLst/>
                <a:gdLst/>
                <a:ahLst/>
                <a:cxnLst>
                  <a:cxn ang="0">
                    <a:pos x="8" y="0"/>
                  </a:cxn>
                  <a:cxn ang="0">
                    <a:pos x="0" y="8"/>
                  </a:cxn>
                  <a:cxn ang="0">
                    <a:pos x="1" y="2"/>
                  </a:cxn>
                  <a:cxn ang="0">
                    <a:pos x="8" y="0"/>
                  </a:cxn>
                </a:cxnLst>
                <a:rect l="0" t="0" r="r" b="b"/>
                <a:pathLst>
                  <a:path w="8" h="8">
                    <a:moveTo>
                      <a:pt x="8" y="0"/>
                    </a:moveTo>
                    <a:lnTo>
                      <a:pt x="0" y="8"/>
                    </a:lnTo>
                    <a:lnTo>
                      <a:pt x="1" y="2"/>
                    </a:lnTo>
                    <a:lnTo>
                      <a:pt x="8"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42" name="Freeform 919">
                <a:extLst>
                  <a:ext uri="{FF2B5EF4-FFF2-40B4-BE49-F238E27FC236}">
                    <a16:creationId xmlns:a16="http://schemas.microsoft.com/office/drawing/2014/main" id="{614FAB39-5E83-4543-9C12-FFE2806992AC}"/>
                  </a:ext>
                </a:extLst>
              </p:cNvPr>
              <p:cNvSpPr>
                <a:spLocks/>
              </p:cNvSpPr>
              <p:nvPr/>
            </p:nvSpPr>
            <p:spPr bwMode="auto">
              <a:xfrm>
                <a:off x="3468" y="4043"/>
                <a:ext cx="12" cy="8"/>
              </a:xfrm>
              <a:custGeom>
                <a:avLst/>
                <a:gdLst/>
                <a:ahLst/>
                <a:cxnLst>
                  <a:cxn ang="0">
                    <a:pos x="12" y="6"/>
                  </a:cxn>
                  <a:cxn ang="0">
                    <a:pos x="8" y="0"/>
                  </a:cxn>
                  <a:cxn ang="0">
                    <a:pos x="1" y="2"/>
                  </a:cxn>
                  <a:cxn ang="0">
                    <a:pos x="0" y="8"/>
                  </a:cxn>
                  <a:cxn ang="0">
                    <a:pos x="12" y="6"/>
                  </a:cxn>
                </a:cxnLst>
                <a:rect l="0" t="0" r="r" b="b"/>
                <a:pathLst>
                  <a:path w="12" h="8">
                    <a:moveTo>
                      <a:pt x="12" y="6"/>
                    </a:moveTo>
                    <a:lnTo>
                      <a:pt x="8" y="0"/>
                    </a:lnTo>
                    <a:lnTo>
                      <a:pt x="1" y="2"/>
                    </a:lnTo>
                    <a:lnTo>
                      <a:pt x="0" y="8"/>
                    </a:lnTo>
                    <a:lnTo>
                      <a:pt x="12" y="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43" name="Freeform 920">
                <a:extLst>
                  <a:ext uri="{FF2B5EF4-FFF2-40B4-BE49-F238E27FC236}">
                    <a16:creationId xmlns:a16="http://schemas.microsoft.com/office/drawing/2014/main" id="{251A2D1B-CBD5-43A8-8C25-C0A1838D6824}"/>
                  </a:ext>
                </a:extLst>
              </p:cNvPr>
              <p:cNvSpPr>
                <a:spLocks/>
              </p:cNvSpPr>
              <p:nvPr/>
            </p:nvSpPr>
            <p:spPr bwMode="auto">
              <a:xfrm>
                <a:off x="3385" y="4018"/>
                <a:ext cx="84" cy="33"/>
              </a:xfrm>
              <a:custGeom>
                <a:avLst/>
                <a:gdLst/>
                <a:ahLst/>
                <a:cxnLst>
                  <a:cxn ang="0">
                    <a:pos x="83" y="33"/>
                  </a:cxn>
                  <a:cxn ang="0">
                    <a:pos x="84" y="27"/>
                  </a:cxn>
                  <a:cxn ang="0">
                    <a:pos x="0" y="0"/>
                  </a:cxn>
                  <a:cxn ang="0">
                    <a:pos x="83" y="33"/>
                  </a:cxn>
                </a:cxnLst>
                <a:rect l="0" t="0" r="r" b="b"/>
                <a:pathLst>
                  <a:path w="84" h="33">
                    <a:moveTo>
                      <a:pt x="83" y="33"/>
                    </a:moveTo>
                    <a:lnTo>
                      <a:pt x="84" y="27"/>
                    </a:lnTo>
                    <a:lnTo>
                      <a:pt x="0" y="0"/>
                    </a:lnTo>
                    <a:lnTo>
                      <a:pt x="83" y="33"/>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44" name="Freeform 921">
                <a:extLst>
                  <a:ext uri="{FF2B5EF4-FFF2-40B4-BE49-F238E27FC236}">
                    <a16:creationId xmlns:a16="http://schemas.microsoft.com/office/drawing/2014/main" id="{288B5D00-80E5-49D8-B33A-41429CEEDA1D}"/>
                  </a:ext>
                </a:extLst>
              </p:cNvPr>
              <p:cNvSpPr>
                <a:spLocks/>
              </p:cNvSpPr>
              <p:nvPr/>
            </p:nvSpPr>
            <p:spPr bwMode="auto">
              <a:xfrm>
                <a:off x="3385" y="4012"/>
                <a:ext cx="84" cy="33"/>
              </a:xfrm>
              <a:custGeom>
                <a:avLst/>
                <a:gdLst/>
                <a:ahLst/>
                <a:cxnLst>
                  <a:cxn ang="0">
                    <a:pos x="84" y="33"/>
                  </a:cxn>
                  <a:cxn ang="0">
                    <a:pos x="0" y="6"/>
                  </a:cxn>
                  <a:cxn ang="0">
                    <a:pos x="1" y="0"/>
                  </a:cxn>
                  <a:cxn ang="0">
                    <a:pos x="84" y="33"/>
                  </a:cxn>
                </a:cxnLst>
                <a:rect l="0" t="0" r="r" b="b"/>
                <a:pathLst>
                  <a:path w="84" h="33">
                    <a:moveTo>
                      <a:pt x="84" y="33"/>
                    </a:moveTo>
                    <a:lnTo>
                      <a:pt x="0" y="6"/>
                    </a:lnTo>
                    <a:lnTo>
                      <a:pt x="1" y="0"/>
                    </a:lnTo>
                    <a:lnTo>
                      <a:pt x="84" y="33"/>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45" name="Freeform 922">
                <a:extLst>
                  <a:ext uri="{FF2B5EF4-FFF2-40B4-BE49-F238E27FC236}">
                    <a16:creationId xmlns:a16="http://schemas.microsoft.com/office/drawing/2014/main" id="{B7438A2C-0B40-4D41-94E7-6C170CDC2423}"/>
                  </a:ext>
                </a:extLst>
              </p:cNvPr>
              <p:cNvSpPr>
                <a:spLocks/>
              </p:cNvSpPr>
              <p:nvPr/>
            </p:nvSpPr>
            <p:spPr bwMode="auto">
              <a:xfrm>
                <a:off x="3385" y="4012"/>
                <a:ext cx="84" cy="39"/>
              </a:xfrm>
              <a:custGeom>
                <a:avLst/>
                <a:gdLst/>
                <a:ahLst/>
                <a:cxnLst>
                  <a:cxn ang="0">
                    <a:pos x="83" y="39"/>
                  </a:cxn>
                  <a:cxn ang="0">
                    <a:pos x="84" y="33"/>
                  </a:cxn>
                  <a:cxn ang="0">
                    <a:pos x="1" y="0"/>
                  </a:cxn>
                  <a:cxn ang="0">
                    <a:pos x="0" y="6"/>
                  </a:cxn>
                  <a:cxn ang="0">
                    <a:pos x="83" y="39"/>
                  </a:cxn>
                </a:cxnLst>
                <a:rect l="0" t="0" r="r" b="b"/>
                <a:pathLst>
                  <a:path w="84" h="39">
                    <a:moveTo>
                      <a:pt x="83" y="39"/>
                    </a:moveTo>
                    <a:lnTo>
                      <a:pt x="84" y="33"/>
                    </a:lnTo>
                    <a:lnTo>
                      <a:pt x="1" y="0"/>
                    </a:lnTo>
                    <a:lnTo>
                      <a:pt x="0" y="6"/>
                    </a:lnTo>
                    <a:lnTo>
                      <a:pt x="83" y="39"/>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46" name="Freeform 923">
                <a:extLst>
                  <a:ext uri="{FF2B5EF4-FFF2-40B4-BE49-F238E27FC236}">
                    <a16:creationId xmlns:a16="http://schemas.microsoft.com/office/drawing/2014/main" id="{6023918C-D235-4A6B-8CA4-4FAF3AD0D052}"/>
                  </a:ext>
                </a:extLst>
              </p:cNvPr>
              <p:cNvSpPr>
                <a:spLocks/>
              </p:cNvSpPr>
              <p:nvPr/>
            </p:nvSpPr>
            <p:spPr bwMode="auto">
              <a:xfrm>
                <a:off x="3199" y="3984"/>
                <a:ext cx="187" cy="34"/>
              </a:xfrm>
              <a:custGeom>
                <a:avLst/>
                <a:gdLst/>
                <a:ahLst/>
                <a:cxnLst>
                  <a:cxn ang="0">
                    <a:pos x="186" y="34"/>
                  </a:cxn>
                  <a:cxn ang="0">
                    <a:pos x="187" y="28"/>
                  </a:cxn>
                  <a:cxn ang="0">
                    <a:pos x="0" y="0"/>
                  </a:cxn>
                  <a:cxn ang="0">
                    <a:pos x="186" y="34"/>
                  </a:cxn>
                </a:cxnLst>
                <a:rect l="0" t="0" r="r" b="b"/>
                <a:pathLst>
                  <a:path w="187" h="34">
                    <a:moveTo>
                      <a:pt x="186" y="34"/>
                    </a:moveTo>
                    <a:lnTo>
                      <a:pt x="187" y="28"/>
                    </a:lnTo>
                    <a:lnTo>
                      <a:pt x="0" y="0"/>
                    </a:lnTo>
                    <a:lnTo>
                      <a:pt x="186" y="34"/>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47" name="Freeform 924">
                <a:extLst>
                  <a:ext uri="{FF2B5EF4-FFF2-40B4-BE49-F238E27FC236}">
                    <a16:creationId xmlns:a16="http://schemas.microsoft.com/office/drawing/2014/main" id="{6670172F-7BEC-4C3A-8CC4-5CDED0BD18D2}"/>
                  </a:ext>
                </a:extLst>
              </p:cNvPr>
              <p:cNvSpPr>
                <a:spLocks/>
              </p:cNvSpPr>
              <p:nvPr/>
            </p:nvSpPr>
            <p:spPr bwMode="auto">
              <a:xfrm>
                <a:off x="3199" y="3977"/>
                <a:ext cx="187" cy="35"/>
              </a:xfrm>
              <a:custGeom>
                <a:avLst/>
                <a:gdLst/>
                <a:ahLst/>
                <a:cxnLst>
                  <a:cxn ang="0">
                    <a:pos x="187" y="35"/>
                  </a:cxn>
                  <a:cxn ang="0">
                    <a:pos x="0" y="7"/>
                  </a:cxn>
                  <a:cxn ang="0">
                    <a:pos x="1" y="0"/>
                  </a:cxn>
                  <a:cxn ang="0">
                    <a:pos x="187" y="35"/>
                  </a:cxn>
                </a:cxnLst>
                <a:rect l="0" t="0" r="r" b="b"/>
                <a:pathLst>
                  <a:path w="187" h="35">
                    <a:moveTo>
                      <a:pt x="187" y="35"/>
                    </a:moveTo>
                    <a:lnTo>
                      <a:pt x="0" y="7"/>
                    </a:lnTo>
                    <a:lnTo>
                      <a:pt x="1" y="0"/>
                    </a:lnTo>
                    <a:lnTo>
                      <a:pt x="187" y="35"/>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48" name="Freeform 925">
                <a:extLst>
                  <a:ext uri="{FF2B5EF4-FFF2-40B4-BE49-F238E27FC236}">
                    <a16:creationId xmlns:a16="http://schemas.microsoft.com/office/drawing/2014/main" id="{D7BE57E7-CD99-41AD-86A8-78B60FA90B1A}"/>
                  </a:ext>
                </a:extLst>
              </p:cNvPr>
              <p:cNvSpPr>
                <a:spLocks/>
              </p:cNvSpPr>
              <p:nvPr/>
            </p:nvSpPr>
            <p:spPr bwMode="auto">
              <a:xfrm>
                <a:off x="3199" y="3977"/>
                <a:ext cx="187" cy="41"/>
              </a:xfrm>
              <a:custGeom>
                <a:avLst/>
                <a:gdLst/>
                <a:ahLst/>
                <a:cxnLst>
                  <a:cxn ang="0">
                    <a:pos x="186" y="41"/>
                  </a:cxn>
                  <a:cxn ang="0">
                    <a:pos x="187" y="35"/>
                  </a:cxn>
                  <a:cxn ang="0">
                    <a:pos x="1" y="0"/>
                  </a:cxn>
                  <a:cxn ang="0">
                    <a:pos x="0" y="7"/>
                  </a:cxn>
                  <a:cxn ang="0">
                    <a:pos x="186" y="41"/>
                  </a:cxn>
                </a:cxnLst>
                <a:rect l="0" t="0" r="r" b="b"/>
                <a:pathLst>
                  <a:path w="187" h="41">
                    <a:moveTo>
                      <a:pt x="186" y="41"/>
                    </a:moveTo>
                    <a:lnTo>
                      <a:pt x="187" y="35"/>
                    </a:lnTo>
                    <a:lnTo>
                      <a:pt x="1" y="0"/>
                    </a:lnTo>
                    <a:lnTo>
                      <a:pt x="0" y="7"/>
                    </a:lnTo>
                    <a:lnTo>
                      <a:pt x="186" y="41"/>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49" name="Freeform 926">
                <a:extLst>
                  <a:ext uri="{FF2B5EF4-FFF2-40B4-BE49-F238E27FC236}">
                    <a16:creationId xmlns:a16="http://schemas.microsoft.com/office/drawing/2014/main" id="{82376D61-C344-4521-891F-07DD78EC2757}"/>
                  </a:ext>
                </a:extLst>
              </p:cNvPr>
              <p:cNvSpPr>
                <a:spLocks/>
              </p:cNvSpPr>
              <p:nvPr/>
            </p:nvSpPr>
            <p:spPr bwMode="auto">
              <a:xfrm>
                <a:off x="3020" y="3977"/>
                <a:ext cx="180" cy="7"/>
              </a:xfrm>
              <a:custGeom>
                <a:avLst/>
                <a:gdLst/>
                <a:ahLst/>
                <a:cxnLst>
                  <a:cxn ang="0">
                    <a:pos x="179" y="7"/>
                  </a:cxn>
                  <a:cxn ang="0">
                    <a:pos x="180" y="0"/>
                  </a:cxn>
                  <a:cxn ang="0">
                    <a:pos x="0" y="2"/>
                  </a:cxn>
                  <a:cxn ang="0">
                    <a:pos x="179" y="7"/>
                  </a:cxn>
                </a:cxnLst>
                <a:rect l="0" t="0" r="r" b="b"/>
                <a:pathLst>
                  <a:path w="180" h="7">
                    <a:moveTo>
                      <a:pt x="179" y="7"/>
                    </a:moveTo>
                    <a:lnTo>
                      <a:pt x="180" y="0"/>
                    </a:lnTo>
                    <a:lnTo>
                      <a:pt x="0" y="2"/>
                    </a:lnTo>
                    <a:lnTo>
                      <a:pt x="179" y="7"/>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50" name="Freeform 927">
                <a:extLst>
                  <a:ext uri="{FF2B5EF4-FFF2-40B4-BE49-F238E27FC236}">
                    <a16:creationId xmlns:a16="http://schemas.microsoft.com/office/drawing/2014/main" id="{1190A0E3-7CB6-4F78-A6CA-FFDDB3971B46}"/>
                  </a:ext>
                </a:extLst>
              </p:cNvPr>
              <p:cNvSpPr>
                <a:spLocks/>
              </p:cNvSpPr>
              <p:nvPr/>
            </p:nvSpPr>
            <p:spPr bwMode="auto">
              <a:xfrm>
                <a:off x="3019" y="3973"/>
                <a:ext cx="181" cy="6"/>
              </a:xfrm>
              <a:custGeom>
                <a:avLst/>
                <a:gdLst/>
                <a:ahLst/>
                <a:cxnLst>
                  <a:cxn ang="0">
                    <a:pos x="181" y="4"/>
                  </a:cxn>
                  <a:cxn ang="0">
                    <a:pos x="1" y="6"/>
                  </a:cxn>
                  <a:cxn ang="0">
                    <a:pos x="0" y="0"/>
                  </a:cxn>
                  <a:cxn ang="0">
                    <a:pos x="181" y="4"/>
                  </a:cxn>
                </a:cxnLst>
                <a:rect l="0" t="0" r="r" b="b"/>
                <a:pathLst>
                  <a:path w="181" h="6">
                    <a:moveTo>
                      <a:pt x="181" y="4"/>
                    </a:moveTo>
                    <a:lnTo>
                      <a:pt x="1" y="6"/>
                    </a:lnTo>
                    <a:lnTo>
                      <a:pt x="0" y="0"/>
                    </a:lnTo>
                    <a:lnTo>
                      <a:pt x="181" y="4"/>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51" name="Freeform 928">
                <a:extLst>
                  <a:ext uri="{FF2B5EF4-FFF2-40B4-BE49-F238E27FC236}">
                    <a16:creationId xmlns:a16="http://schemas.microsoft.com/office/drawing/2014/main" id="{330EC88E-6CAC-45FD-8BCF-ED9D4DA8CDEB}"/>
                  </a:ext>
                </a:extLst>
              </p:cNvPr>
              <p:cNvSpPr>
                <a:spLocks/>
              </p:cNvSpPr>
              <p:nvPr/>
            </p:nvSpPr>
            <p:spPr bwMode="auto">
              <a:xfrm>
                <a:off x="3019" y="3973"/>
                <a:ext cx="181" cy="11"/>
              </a:xfrm>
              <a:custGeom>
                <a:avLst/>
                <a:gdLst/>
                <a:ahLst/>
                <a:cxnLst>
                  <a:cxn ang="0">
                    <a:pos x="180" y="11"/>
                  </a:cxn>
                  <a:cxn ang="0">
                    <a:pos x="181" y="4"/>
                  </a:cxn>
                  <a:cxn ang="0">
                    <a:pos x="0" y="0"/>
                  </a:cxn>
                  <a:cxn ang="0">
                    <a:pos x="1" y="6"/>
                  </a:cxn>
                  <a:cxn ang="0">
                    <a:pos x="180" y="11"/>
                  </a:cxn>
                </a:cxnLst>
                <a:rect l="0" t="0" r="r" b="b"/>
                <a:pathLst>
                  <a:path w="181" h="11">
                    <a:moveTo>
                      <a:pt x="180" y="11"/>
                    </a:moveTo>
                    <a:lnTo>
                      <a:pt x="181" y="4"/>
                    </a:lnTo>
                    <a:lnTo>
                      <a:pt x="0" y="0"/>
                    </a:lnTo>
                    <a:lnTo>
                      <a:pt x="1" y="6"/>
                    </a:lnTo>
                    <a:lnTo>
                      <a:pt x="180" y="11"/>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52" name="Freeform 929">
                <a:extLst>
                  <a:ext uri="{FF2B5EF4-FFF2-40B4-BE49-F238E27FC236}">
                    <a16:creationId xmlns:a16="http://schemas.microsoft.com/office/drawing/2014/main" id="{323D378F-059B-4E59-9C87-53C3F02A611F}"/>
                  </a:ext>
                </a:extLst>
              </p:cNvPr>
              <p:cNvSpPr>
                <a:spLocks/>
              </p:cNvSpPr>
              <p:nvPr/>
            </p:nvSpPr>
            <p:spPr bwMode="auto">
              <a:xfrm>
                <a:off x="2967" y="3973"/>
                <a:ext cx="53" cy="11"/>
              </a:xfrm>
              <a:custGeom>
                <a:avLst/>
                <a:gdLst/>
                <a:ahLst/>
                <a:cxnLst>
                  <a:cxn ang="0">
                    <a:pos x="53" y="6"/>
                  </a:cxn>
                  <a:cxn ang="0">
                    <a:pos x="52" y="0"/>
                  </a:cxn>
                  <a:cxn ang="0">
                    <a:pos x="0" y="11"/>
                  </a:cxn>
                  <a:cxn ang="0">
                    <a:pos x="53" y="6"/>
                  </a:cxn>
                </a:cxnLst>
                <a:rect l="0" t="0" r="r" b="b"/>
                <a:pathLst>
                  <a:path w="53" h="11">
                    <a:moveTo>
                      <a:pt x="53" y="6"/>
                    </a:moveTo>
                    <a:lnTo>
                      <a:pt x="52" y="0"/>
                    </a:lnTo>
                    <a:lnTo>
                      <a:pt x="0" y="11"/>
                    </a:lnTo>
                    <a:lnTo>
                      <a:pt x="53"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53" name="Freeform 930">
                <a:extLst>
                  <a:ext uri="{FF2B5EF4-FFF2-40B4-BE49-F238E27FC236}">
                    <a16:creationId xmlns:a16="http://schemas.microsoft.com/office/drawing/2014/main" id="{6F6614B3-84C5-4C92-AF89-BB8F45BD21E4}"/>
                  </a:ext>
                </a:extLst>
              </p:cNvPr>
              <p:cNvSpPr>
                <a:spLocks/>
              </p:cNvSpPr>
              <p:nvPr/>
            </p:nvSpPr>
            <p:spPr bwMode="auto">
              <a:xfrm>
                <a:off x="2965" y="3973"/>
                <a:ext cx="54" cy="11"/>
              </a:xfrm>
              <a:custGeom>
                <a:avLst/>
                <a:gdLst/>
                <a:ahLst/>
                <a:cxnLst>
                  <a:cxn ang="0">
                    <a:pos x="54" y="0"/>
                  </a:cxn>
                  <a:cxn ang="0">
                    <a:pos x="2" y="11"/>
                  </a:cxn>
                  <a:cxn ang="0">
                    <a:pos x="0" y="5"/>
                  </a:cxn>
                  <a:cxn ang="0">
                    <a:pos x="54" y="0"/>
                  </a:cxn>
                </a:cxnLst>
                <a:rect l="0" t="0" r="r" b="b"/>
                <a:pathLst>
                  <a:path w="54" h="11">
                    <a:moveTo>
                      <a:pt x="54" y="0"/>
                    </a:moveTo>
                    <a:lnTo>
                      <a:pt x="2" y="11"/>
                    </a:lnTo>
                    <a:lnTo>
                      <a:pt x="0" y="5"/>
                    </a:lnTo>
                    <a:lnTo>
                      <a:pt x="54"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54" name="Freeform 931">
                <a:extLst>
                  <a:ext uri="{FF2B5EF4-FFF2-40B4-BE49-F238E27FC236}">
                    <a16:creationId xmlns:a16="http://schemas.microsoft.com/office/drawing/2014/main" id="{9995A8A5-5EE3-45D3-91AE-34C7ADDF65D6}"/>
                  </a:ext>
                </a:extLst>
              </p:cNvPr>
              <p:cNvSpPr>
                <a:spLocks/>
              </p:cNvSpPr>
              <p:nvPr/>
            </p:nvSpPr>
            <p:spPr bwMode="auto">
              <a:xfrm>
                <a:off x="2965" y="3973"/>
                <a:ext cx="55" cy="11"/>
              </a:xfrm>
              <a:custGeom>
                <a:avLst/>
                <a:gdLst/>
                <a:ahLst/>
                <a:cxnLst>
                  <a:cxn ang="0">
                    <a:pos x="55" y="6"/>
                  </a:cxn>
                  <a:cxn ang="0">
                    <a:pos x="54" y="0"/>
                  </a:cxn>
                  <a:cxn ang="0">
                    <a:pos x="0" y="5"/>
                  </a:cxn>
                  <a:cxn ang="0">
                    <a:pos x="2" y="11"/>
                  </a:cxn>
                  <a:cxn ang="0">
                    <a:pos x="55" y="6"/>
                  </a:cxn>
                </a:cxnLst>
                <a:rect l="0" t="0" r="r" b="b"/>
                <a:pathLst>
                  <a:path w="55" h="11">
                    <a:moveTo>
                      <a:pt x="55" y="6"/>
                    </a:moveTo>
                    <a:lnTo>
                      <a:pt x="54" y="0"/>
                    </a:lnTo>
                    <a:lnTo>
                      <a:pt x="0" y="5"/>
                    </a:lnTo>
                    <a:lnTo>
                      <a:pt x="2" y="11"/>
                    </a:lnTo>
                    <a:lnTo>
                      <a:pt x="55" y="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55" name="Freeform 932">
                <a:extLst>
                  <a:ext uri="{FF2B5EF4-FFF2-40B4-BE49-F238E27FC236}">
                    <a16:creationId xmlns:a16="http://schemas.microsoft.com/office/drawing/2014/main" id="{F8D71AB0-D629-49B0-BA7F-2282E383B2A8}"/>
                  </a:ext>
                </a:extLst>
              </p:cNvPr>
              <p:cNvSpPr>
                <a:spLocks/>
              </p:cNvSpPr>
              <p:nvPr/>
            </p:nvSpPr>
            <p:spPr bwMode="auto">
              <a:xfrm>
                <a:off x="2935" y="3978"/>
                <a:ext cx="32" cy="26"/>
              </a:xfrm>
              <a:custGeom>
                <a:avLst/>
                <a:gdLst/>
                <a:ahLst/>
                <a:cxnLst>
                  <a:cxn ang="0">
                    <a:pos x="32" y="6"/>
                  </a:cxn>
                  <a:cxn ang="0">
                    <a:pos x="30" y="0"/>
                  </a:cxn>
                  <a:cxn ang="0">
                    <a:pos x="0" y="26"/>
                  </a:cxn>
                  <a:cxn ang="0">
                    <a:pos x="32" y="6"/>
                  </a:cxn>
                </a:cxnLst>
                <a:rect l="0" t="0" r="r" b="b"/>
                <a:pathLst>
                  <a:path w="32" h="26">
                    <a:moveTo>
                      <a:pt x="32" y="6"/>
                    </a:moveTo>
                    <a:lnTo>
                      <a:pt x="30" y="0"/>
                    </a:lnTo>
                    <a:lnTo>
                      <a:pt x="0" y="26"/>
                    </a:lnTo>
                    <a:lnTo>
                      <a:pt x="32"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56" name="Freeform 933">
                <a:extLst>
                  <a:ext uri="{FF2B5EF4-FFF2-40B4-BE49-F238E27FC236}">
                    <a16:creationId xmlns:a16="http://schemas.microsoft.com/office/drawing/2014/main" id="{50C544B2-A92D-4434-B400-C6D545D54D66}"/>
                  </a:ext>
                </a:extLst>
              </p:cNvPr>
              <p:cNvSpPr>
                <a:spLocks/>
              </p:cNvSpPr>
              <p:nvPr/>
            </p:nvSpPr>
            <p:spPr bwMode="auto">
              <a:xfrm>
                <a:off x="2932" y="3978"/>
                <a:ext cx="33" cy="26"/>
              </a:xfrm>
              <a:custGeom>
                <a:avLst/>
                <a:gdLst/>
                <a:ahLst/>
                <a:cxnLst>
                  <a:cxn ang="0">
                    <a:pos x="33" y="0"/>
                  </a:cxn>
                  <a:cxn ang="0">
                    <a:pos x="3" y="26"/>
                  </a:cxn>
                  <a:cxn ang="0">
                    <a:pos x="0" y="20"/>
                  </a:cxn>
                  <a:cxn ang="0">
                    <a:pos x="33" y="0"/>
                  </a:cxn>
                </a:cxnLst>
                <a:rect l="0" t="0" r="r" b="b"/>
                <a:pathLst>
                  <a:path w="33" h="26">
                    <a:moveTo>
                      <a:pt x="33" y="0"/>
                    </a:moveTo>
                    <a:lnTo>
                      <a:pt x="3" y="26"/>
                    </a:lnTo>
                    <a:lnTo>
                      <a:pt x="0" y="20"/>
                    </a:lnTo>
                    <a:lnTo>
                      <a:pt x="33"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57" name="Freeform 934">
                <a:extLst>
                  <a:ext uri="{FF2B5EF4-FFF2-40B4-BE49-F238E27FC236}">
                    <a16:creationId xmlns:a16="http://schemas.microsoft.com/office/drawing/2014/main" id="{410EC660-D552-41CF-A4B8-06ADB4D1BD2E}"/>
                  </a:ext>
                </a:extLst>
              </p:cNvPr>
              <p:cNvSpPr>
                <a:spLocks/>
              </p:cNvSpPr>
              <p:nvPr/>
            </p:nvSpPr>
            <p:spPr bwMode="auto">
              <a:xfrm>
                <a:off x="2932" y="3978"/>
                <a:ext cx="35" cy="26"/>
              </a:xfrm>
              <a:custGeom>
                <a:avLst/>
                <a:gdLst/>
                <a:ahLst/>
                <a:cxnLst>
                  <a:cxn ang="0">
                    <a:pos x="35" y="6"/>
                  </a:cxn>
                  <a:cxn ang="0">
                    <a:pos x="33" y="0"/>
                  </a:cxn>
                  <a:cxn ang="0">
                    <a:pos x="0" y="20"/>
                  </a:cxn>
                  <a:cxn ang="0">
                    <a:pos x="3" y="26"/>
                  </a:cxn>
                  <a:cxn ang="0">
                    <a:pos x="35" y="6"/>
                  </a:cxn>
                </a:cxnLst>
                <a:rect l="0" t="0" r="r" b="b"/>
                <a:pathLst>
                  <a:path w="35" h="26">
                    <a:moveTo>
                      <a:pt x="35" y="6"/>
                    </a:moveTo>
                    <a:lnTo>
                      <a:pt x="33" y="0"/>
                    </a:lnTo>
                    <a:lnTo>
                      <a:pt x="0" y="20"/>
                    </a:lnTo>
                    <a:lnTo>
                      <a:pt x="3" y="26"/>
                    </a:lnTo>
                    <a:lnTo>
                      <a:pt x="35" y="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58" name="Freeform 935">
                <a:extLst>
                  <a:ext uri="{FF2B5EF4-FFF2-40B4-BE49-F238E27FC236}">
                    <a16:creationId xmlns:a16="http://schemas.microsoft.com/office/drawing/2014/main" id="{02E43021-792F-479F-9C3F-93FBFAEFA497}"/>
                  </a:ext>
                </a:extLst>
              </p:cNvPr>
              <p:cNvSpPr>
                <a:spLocks/>
              </p:cNvSpPr>
              <p:nvPr/>
            </p:nvSpPr>
            <p:spPr bwMode="auto">
              <a:xfrm>
                <a:off x="2833" y="3998"/>
                <a:ext cx="102" cy="25"/>
              </a:xfrm>
              <a:custGeom>
                <a:avLst/>
                <a:gdLst/>
                <a:ahLst/>
                <a:cxnLst>
                  <a:cxn ang="0">
                    <a:pos x="102" y="6"/>
                  </a:cxn>
                  <a:cxn ang="0">
                    <a:pos x="99" y="0"/>
                  </a:cxn>
                  <a:cxn ang="0">
                    <a:pos x="0" y="25"/>
                  </a:cxn>
                  <a:cxn ang="0">
                    <a:pos x="102" y="6"/>
                  </a:cxn>
                </a:cxnLst>
                <a:rect l="0" t="0" r="r" b="b"/>
                <a:pathLst>
                  <a:path w="102" h="25">
                    <a:moveTo>
                      <a:pt x="102" y="6"/>
                    </a:moveTo>
                    <a:lnTo>
                      <a:pt x="99" y="0"/>
                    </a:lnTo>
                    <a:lnTo>
                      <a:pt x="0" y="25"/>
                    </a:lnTo>
                    <a:lnTo>
                      <a:pt x="102"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59" name="Freeform 936">
                <a:extLst>
                  <a:ext uri="{FF2B5EF4-FFF2-40B4-BE49-F238E27FC236}">
                    <a16:creationId xmlns:a16="http://schemas.microsoft.com/office/drawing/2014/main" id="{9C368013-94DC-43F7-9D74-33EF864DAFFF}"/>
                  </a:ext>
                </a:extLst>
              </p:cNvPr>
              <p:cNvSpPr>
                <a:spLocks/>
              </p:cNvSpPr>
              <p:nvPr/>
            </p:nvSpPr>
            <p:spPr bwMode="auto">
              <a:xfrm>
                <a:off x="2833" y="3998"/>
                <a:ext cx="99" cy="25"/>
              </a:xfrm>
              <a:custGeom>
                <a:avLst/>
                <a:gdLst/>
                <a:ahLst/>
                <a:cxnLst>
                  <a:cxn ang="0">
                    <a:pos x="99" y="0"/>
                  </a:cxn>
                  <a:cxn ang="0">
                    <a:pos x="0" y="25"/>
                  </a:cxn>
                  <a:cxn ang="0">
                    <a:pos x="0" y="19"/>
                  </a:cxn>
                  <a:cxn ang="0">
                    <a:pos x="99" y="0"/>
                  </a:cxn>
                </a:cxnLst>
                <a:rect l="0" t="0" r="r" b="b"/>
                <a:pathLst>
                  <a:path w="99" h="25">
                    <a:moveTo>
                      <a:pt x="99" y="0"/>
                    </a:moveTo>
                    <a:lnTo>
                      <a:pt x="0" y="25"/>
                    </a:lnTo>
                    <a:lnTo>
                      <a:pt x="0" y="19"/>
                    </a:lnTo>
                    <a:lnTo>
                      <a:pt x="99"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60" name="Freeform 937">
                <a:extLst>
                  <a:ext uri="{FF2B5EF4-FFF2-40B4-BE49-F238E27FC236}">
                    <a16:creationId xmlns:a16="http://schemas.microsoft.com/office/drawing/2014/main" id="{0F0E8A83-547E-403E-AEB5-E8A676BB3782}"/>
                  </a:ext>
                </a:extLst>
              </p:cNvPr>
              <p:cNvSpPr>
                <a:spLocks/>
              </p:cNvSpPr>
              <p:nvPr/>
            </p:nvSpPr>
            <p:spPr bwMode="auto">
              <a:xfrm>
                <a:off x="2833" y="3998"/>
                <a:ext cx="102" cy="25"/>
              </a:xfrm>
              <a:custGeom>
                <a:avLst/>
                <a:gdLst/>
                <a:ahLst/>
                <a:cxnLst>
                  <a:cxn ang="0">
                    <a:pos x="102" y="6"/>
                  </a:cxn>
                  <a:cxn ang="0">
                    <a:pos x="99" y="0"/>
                  </a:cxn>
                  <a:cxn ang="0">
                    <a:pos x="0" y="19"/>
                  </a:cxn>
                  <a:cxn ang="0">
                    <a:pos x="0" y="25"/>
                  </a:cxn>
                  <a:cxn ang="0">
                    <a:pos x="102" y="6"/>
                  </a:cxn>
                </a:cxnLst>
                <a:rect l="0" t="0" r="r" b="b"/>
                <a:pathLst>
                  <a:path w="102" h="25">
                    <a:moveTo>
                      <a:pt x="102" y="6"/>
                    </a:moveTo>
                    <a:lnTo>
                      <a:pt x="99" y="0"/>
                    </a:lnTo>
                    <a:lnTo>
                      <a:pt x="0" y="19"/>
                    </a:lnTo>
                    <a:lnTo>
                      <a:pt x="0" y="25"/>
                    </a:lnTo>
                    <a:lnTo>
                      <a:pt x="102" y="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61" name="Freeform 938">
                <a:extLst>
                  <a:ext uri="{FF2B5EF4-FFF2-40B4-BE49-F238E27FC236}">
                    <a16:creationId xmlns:a16="http://schemas.microsoft.com/office/drawing/2014/main" id="{DA9F8D16-D259-44E6-9FBF-8037F7BAE3BA}"/>
                  </a:ext>
                </a:extLst>
              </p:cNvPr>
              <p:cNvSpPr>
                <a:spLocks/>
              </p:cNvSpPr>
              <p:nvPr/>
            </p:nvSpPr>
            <p:spPr bwMode="auto">
              <a:xfrm>
                <a:off x="2724" y="3991"/>
                <a:ext cx="109" cy="32"/>
              </a:xfrm>
              <a:custGeom>
                <a:avLst/>
                <a:gdLst/>
                <a:ahLst/>
                <a:cxnLst>
                  <a:cxn ang="0">
                    <a:pos x="109" y="32"/>
                  </a:cxn>
                  <a:cxn ang="0">
                    <a:pos x="109" y="26"/>
                  </a:cxn>
                  <a:cxn ang="0">
                    <a:pos x="0" y="0"/>
                  </a:cxn>
                  <a:cxn ang="0">
                    <a:pos x="109" y="32"/>
                  </a:cxn>
                </a:cxnLst>
                <a:rect l="0" t="0" r="r" b="b"/>
                <a:pathLst>
                  <a:path w="109" h="32">
                    <a:moveTo>
                      <a:pt x="109" y="32"/>
                    </a:moveTo>
                    <a:lnTo>
                      <a:pt x="109" y="26"/>
                    </a:lnTo>
                    <a:lnTo>
                      <a:pt x="0" y="0"/>
                    </a:lnTo>
                    <a:lnTo>
                      <a:pt x="109" y="32"/>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62" name="Freeform 939">
                <a:extLst>
                  <a:ext uri="{FF2B5EF4-FFF2-40B4-BE49-F238E27FC236}">
                    <a16:creationId xmlns:a16="http://schemas.microsoft.com/office/drawing/2014/main" id="{7489B525-87BA-465D-9B95-DD09A39AE421}"/>
                  </a:ext>
                </a:extLst>
              </p:cNvPr>
              <p:cNvSpPr>
                <a:spLocks/>
              </p:cNvSpPr>
              <p:nvPr/>
            </p:nvSpPr>
            <p:spPr bwMode="auto">
              <a:xfrm>
                <a:off x="2724" y="3985"/>
                <a:ext cx="109" cy="32"/>
              </a:xfrm>
              <a:custGeom>
                <a:avLst/>
                <a:gdLst/>
                <a:ahLst/>
                <a:cxnLst>
                  <a:cxn ang="0">
                    <a:pos x="109" y="32"/>
                  </a:cxn>
                  <a:cxn ang="0">
                    <a:pos x="0" y="6"/>
                  </a:cxn>
                  <a:cxn ang="0">
                    <a:pos x="1" y="0"/>
                  </a:cxn>
                  <a:cxn ang="0">
                    <a:pos x="109" y="32"/>
                  </a:cxn>
                </a:cxnLst>
                <a:rect l="0" t="0" r="r" b="b"/>
                <a:pathLst>
                  <a:path w="109" h="32">
                    <a:moveTo>
                      <a:pt x="109" y="32"/>
                    </a:moveTo>
                    <a:lnTo>
                      <a:pt x="0" y="6"/>
                    </a:lnTo>
                    <a:lnTo>
                      <a:pt x="1" y="0"/>
                    </a:lnTo>
                    <a:lnTo>
                      <a:pt x="109" y="32"/>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63" name="Freeform 940">
                <a:extLst>
                  <a:ext uri="{FF2B5EF4-FFF2-40B4-BE49-F238E27FC236}">
                    <a16:creationId xmlns:a16="http://schemas.microsoft.com/office/drawing/2014/main" id="{93C9E1A5-C274-418D-B957-8589016CEED8}"/>
                  </a:ext>
                </a:extLst>
              </p:cNvPr>
              <p:cNvSpPr>
                <a:spLocks/>
              </p:cNvSpPr>
              <p:nvPr/>
            </p:nvSpPr>
            <p:spPr bwMode="auto">
              <a:xfrm>
                <a:off x="2724" y="3985"/>
                <a:ext cx="109" cy="38"/>
              </a:xfrm>
              <a:custGeom>
                <a:avLst/>
                <a:gdLst/>
                <a:ahLst/>
                <a:cxnLst>
                  <a:cxn ang="0">
                    <a:pos x="109" y="38"/>
                  </a:cxn>
                  <a:cxn ang="0">
                    <a:pos x="109" y="32"/>
                  </a:cxn>
                  <a:cxn ang="0">
                    <a:pos x="1" y="0"/>
                  </a:cxn>
                  <a:cxn ang="0">
                    <a:pos x="0" y="6"/>
                  </a:cxn>
                  <a:cxn ang="0">
                    <a:pos x="109" y="38"/>
                  </a:cxn>
                </a:cxnLst>
                <a:rect l="0" t="0" r="r" b="b"/>
                <a:pathLst>
                  <a:path w="109" h="38">
                    <a:moveTo>
                      <a:pt x="109" y="38"/>
                    </a:moveTo>
                    <a:lnTo>
                      <a:pt x="109" y="32"/>
                    </a:lnTo>
                    <a:lnTo>
                      <a:pt x="1" y="0"/>
                    </a:lnTo>
                    <a:lnTo>
                      <a:pt x="0" y="6"/>
                    </a:lnTo>
                    <a:lnTo>
                      <a:pt x="109" y="38"/>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64" name="Freeform 941">
                <a:extLst>
                  <a:ext uri="{FF2B5EF4-FFF2-40B4-BE49-F238E27FC236}">
                    <a16:creationId xmlns:a16="http://schemas.microsoft.com/office/drawing/2014/main" id="{E5A8420F-899C-482B-8151-19753DE96B50}"/>
                  </a:ext>
                </a:extLst>
              </p:cNvPr>
              <p:cNvSpPr>
                <a:spLocks/>
              </p:cNvSpPr>
              <p:nvPr/>
            </p:nvSpPr>
            <p:spPr bwMode="auto">
              <a:xfrm>
                <a:off x="2695" y="3985"/>
                <a:ext cx="30" cy="8"/>
              </a:xfrm>
              <a:custGeom>
                <a:avLst/>
                <a:gdLst/>
                <a:ahLst/>
                <a:cxnLst>
                  <a:cxn ang="0">
                    <a:pos x="29" y="6"/>
                  </a:cxn>
                  <a:cxn ang="0">
                    <a:pos x="30" y="0"/>
                  </a:cxn>
                  <a:cxn ang="0">
                    <a:pos x="0" y="8"/>
                  </a:cxn>
                  <a:cxn ang="0">
                    <a:pos x="29" y="6"/>
                  </a:cxn>
                </a:cxnLst>
                <a:rect l="0" t="0" r="r" b="b"/>
                <a:pathLst>
                  <a:path w="30" h="8">
                    <a:moveTo>
                      <a:pt x="29" y="6"/>
                    </a:moveTo>
                    <a:lnTo>
                      <a:pt x="30" y="0"/>
                    </a:lnTo>
                    <a:lnTo>
                      <a:pt x="0" y="8"/>
                    </a:lnTo>
                    <a:lnTo>
                      <a:pt x="29"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65" name="Freeform 942">
                <a:extLst>
                  <a:ext uri="{FF2B5EF4-FFF2-40B4-BE49-F238E27FC236}">
                    <a16:creationId xmlns:a16="http://schemas.microsoft.com/office/drawing/2014/main" id="{62CD5B99-596B-45BB-8216-5A760C073C04}"/>
                  </a:ext>
                </a:extLst>
              </p:cNvPr>
              <p:cNvSpPr>
                <a:spLocks/>
              </p:cNvSpPr>
              <p:nvPr/>
            </p:nvSpPr>
            <p:spPr bwMode="auto">
              <a:xfrm>
                <a:off x="2690" y="3985"/>
                <a:ext cx="35" cy="8"/>
              </a:xfrm>
              <a:custGeom>
                <a:avLst/>
                <a:gdLst/>
                <a:ahLst/>
                <a:cxnLst>
                  <a:cxn ang="0">
                    <a:pos x="35" y="0"/>
                  </a:cxn>
                  <a:cxn ang="0">
                    <a:pos x="5" y="8"/>
                  </a:cxn>
                  <a:cxn ang="0">
                    <a:pos x="0" y="3"/>
                  </a:cxn>
                  <a:cxn ang="0">
                    <a:pos x="35" y="0"/>
                  </a:cxn>
                </a:cxnLst>
                <a:rect l="0" t="0" r="r" b="b"/>
                <a:pathLst>
                  <a:path w="35" h="8">
                    <a:moveTo>
                      <a:pt x="35" y="0"/>
                    </a:moveTo>
                    <a:lnTo>
                      <a:pt x="5" y="8"/>
                    </a:lnTo>
                    <a:lnTo>
                      <a:pt x="0" y="3"/>
                    </a:lnTo>
                    <a:lnTo>
                      <a:pt x="35"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66" name="Freeform 943">
                <a:extLst>
                  <a:ext uri="{FF2B5EF4-FFF2-40B4-BE49-F238E27FC236}">
                    <a16:creationId xmlns:a16="http://schemas.microsoft.com/office/drawing/2014/main" id="{9C4AEB57-4841-4203-980A-670EDA9F1953}"/>
                  </a:ext>
                </a:extLst>
              </p:cNvPr>
              <p:cNvSpPr>
                <a:spLocks/>
              </p:cNvSpPr>
              <p:nvPr/>
            </p:nvSpPr>
            <p:spPr bwMode="auto">
              <a:xfrm>
                <a:off x="2690" y="3985"/>
                <a:ext cx="35" cy="8"/>
              </a:xfrm>
              <a:custGeom>
                <a:avLst/>
                <a:gdLst/>
                <a:ahLst/>
                <a:cxnLst>
                  <a:cxn ang="0">
                    <a:pos x="34" y="6"/>
                  </a:cxn>
                  <a:cxn ang="0">
                    <a:pos x="35" y="0"/>
                  </a:cxn>
                  <a:cxn ang="0">
                    <a:pos x="0" y="3"/>
                  </a:cxn>
                  <a:cxn ang="0">
                    <a:pos x="5" y="8"/>
                  </a:cxn>
                  <a:cxn ang="0">
                    <a:pos x="34" y="6"/>
                  </a:cxn>
                </a:cxnLst>
                <a:rect l="0" t="0" r="r" b="b"/>
                <a:pathLst>
                  <a:path w="35" h="8">
                    <a:moveTo>
                      <a:pt x="34" y="6"/>
                    </a:moveTo>
                    <a:lnTo>
                      <a:pt x="35" y="0"/>
                    </a:lnTo>
                    <a:lnTo>
                      <a:pt x="0" y="3"/>
                    </a:lnTo>
                    <a:lnTo>
                      <a:pt x="5" y="8"/>
                    </a:lnTo>
                    <a:lnTo>
                      <a:pt x="34" y="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67" name="Freeform 944">
                <a:extLst>
                  <a:ext uri="{FF2B5EF4-FFF2-40B4-BE49-F238E27FC236}">
                    <a16:creationId xmlns:a16="http://schemas.microsoft.com/office/drawing/2014/main" id="{C4D1524F-8A0C-490C-9F7C-32798072F6BA}"/>
                  </a:ext>
                </a:extLst>
              </p:cNvPr>
              <p:cNvSpPr>
                <a:spLocks/>
              </p:cNvSpPr>
              <p:nvPr/>
            </p:nvSpPr>
            <p:spPr bwMode="auto">
              <a:xfrm>
                <a:off x="2690" y="3988"/>
                <a:ext cx="5" cy="18"/>
              </a:xfrm>
              <a:custGeom>
                <a:avLst/>
                <a:gdLst/>
                <a:ahLst/>
                <a:cxnLst>
                  <a:cxn ang="0">
                    <a:pos x="5" y="5"/>
                  </a:cxn>
                  <a:cxn ang="0">
                    <a:pos x="0" y="0"/>
                  </a:cxn>
                  <a:cxn ang="0">
                    <a:pos x="2" y="18"/>
                  </a:cxn>
                  <a:cxn ang="0">
                    <a:pos x="5" y="5"/>
                  </a:cxn>
                </a:cxnLst>
                <a:rect l="0" t="0" r="r" b="b"/>
                <a:pathLst>
                  <a:path w="5" h="18">
                    <a:moveTo>
                      <a:pt x="5" y="5"/>
                    </a:moveTo>
                    <a:lnTo>
                      <a:pt x="0" y="0"/>
                    </a:lnTo>
                    <a:lnTo>
                      <a:pt x="2" y="18"/>
                    </a:lnTo>
                    <a:lnTo>
                      <a:pt x="5" y="5"/>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68" name="Freeform 945">
                <a:extLst>
                  <a:ext uri="{FF2B5EF4-FFF2-40B4-BE49-F238E27FC236}">
                    <a16:creationId xmlns:a16="http://schemas.microsoft.com/office/drawing/2014/main" id="{4C5F7A0A-618E-459C-9D59-DC8F91F940F9}"/>
                  </a:ext>
                </a:extLst>
              </p:cNvPr>
              <p:cNvSpPr>
                <a:spLocks/>
              </p:cNvSpPr>
              <p:nvPr/>
            </p:nvSpPr>
            <p:spPr bwMode="auto">
              <a:xfrm>
                <a:off x="2686" y="3988"/>
                <a:ext cx="6" cy="18"/>
              </a:xfrm>
              <a:custGeom>
                <a:avLst/>
                <a:gdLst/>
                <a:ahLst/>
                <a:cxnLst>
                  <a:cxn ang="0">
                    <a:pos x="4" y="0"/>
                  </a:cxn>
                  <a:cxn ang="0">
                    <a:pos x="6" y="18"/>
                  </a:cxn>
                  <a:cxn ang="0">
                    <a:pos x="0" y="15"/>
                  </a:cxn>
                  <a:cxn ang="0">
                    <a:pos x="4" y="0"/>
                  </a:cxn>
                </a:cxnLst>
                <a:rect l="0" t="0" r="r" b="b"/>
                <a:pathLst>
                  <a:path w="6" h="18">
                    <a:moveTo>
                      <a:pt x="4" y="0"/>
                    </a:moveTo>
                    <a:lnTo>
                      <a:pt x="6" y="18"/>
                    </a:lnTo>
                    <a:lnTo>
                      <a:pt x="0" y="15"/>
                    </a:lnTo>
                    <a:lnTo>
                      <a:pt x="4"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69" name="Freeform 946">
                <a:extLst>
                  <a:ext uri="{FF2B5EF4-FFF2-40B4-BE49-F238E27FC236}">
                    <a16:creationId xmlns:a16="http://schemas.microsoft.com/office/drawing/2014/main" id="{20D59ACA-A242-4360-B8DD-8FD30838AEFB}"/>
                  </a:ext>
                </a:extLst>
              </p:cNvPr>
              <p:cNvSpPr>
                <a:spLocks/>
              </p:cNvSpPr>
              <p:nvPr/>
            </p:nvSpPr>
            <p:spPr bwMode="auto">
              <a:xfrm>
                <a:off x="2686" y="3988"/>
                <a:ext cx="9" cy="18"/>
              </a:xfrm>
              <a:custGeom>
                <a:avLst/>
                <a:gdLst/>
                <a:ahLst/>
                <a:cxnLst>
                  <a:cxn ang="0">
                    <a:pos x="9" y="5"/>
                  </a:cxn>
                  <a:cxn ang="0">
                    <a:pos x="4" y="0"/>
                  </a:cxn>
                  <a:cxn ang="0">
                    <a:pos x="0" y="15"/>
                  </a:cxn>
                  <a:cxn ang="0">
                    <a:pos x="6" y="18"/>
                  </a:cxn>
                  <a:cxn ang="0">
                    <a:pos x="9" y="5"/>
                  </a:cxn>
                </a:cxnLst>
                <a:rect l="0" t="0" r="r" b="b"/>
                <a:pathLst>
                  <a:path w="9" h="18">
                    <a:moveTo>
                      <a:pt x="9" y="5"/>
                    </a:moveTo>
                    <a:lnTo>
                      <a:pt x="4" y="0"/>
                    </a:lnTo>
                    <a:lnTo>
                      <a:pt x="0" y="15"/>
                    </a:lnTo>
                    <a:lnTo>
                      <a:pt x="6" y="18"/>
                    </a:lnTo>
                    <a:lnTo>
                      <a:pt x="9" y="5"/>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70" name="Freeform 947">
                <a:extLst>
                  <a:ext uri="{FF2B5EF4-FFF2-40B4-BE49-F238E27FC236}">
                    <a16:creationId xmlns:a16="http://schemas.microsoft.com/office/drawing/2014/main" id="{32FF8249-4CAD-43E6-B776-FD0D88ACC9A5}"/>
                  </a:ext>
                </a:extLst>
              </p:cNvPr>
              <p:cNvSpPr>
                <a:spLocks/>
              </p:cNvSpPr>
              <p:nvPr/>
            </p:nvSpPr>
            <p:spPr bwMode="auto">
              <a:xfrm>
                <a:off x="2675" y="4003"/>
                <a:ext cx="17" cy="19"/>
              </a:xfrm>
              <a:custGeom>
                <a:avLst/>
                <a:gdLst/>
                <a:ahLst/>
                <a:cxnLst>
                  <a:cxn ang="0">
                    <a:pos x="17" y="3"/>
                  </a:cxn>
                  <a:cxn ang="0">
                    <a:pos x="11" y="0"/>
                  </a:cxn>
                  <a:cxn ang="0">
                    <a:pos x="0" y="19"/>
                  </a:cxn>
                  <a:cxn ang="0">
                    <a:pos x="17" y="3"/>
                  </a:cxn>
                </a:cxnLst>
                <a:rect l="0" t="0" r="r" b="b"/>
                <a:pathLst>
                  <a:path w="17" h="19">
                    <a:moveTo>
                      <a:pt x="17" y="3"/>
                    </a:moveTo>
                    <a:lnTo>
                      <a:pt x="11" y="0"/>
                    </a:lnTo>
                    <a:lnTo>
                      <a:pt x="0" y="19"/>
                    </a:lnTo>
                    <a:lnTo>
                      <a:pt x="17" y="3"/>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71" name="Freeform 948">
                <a:extLst>
                  <a:ext uri="{FF2B5EF4-FFF2-40B4-BE49-F238E27FC236}">
                    <a16:creationId xmlns:a16="http://schemas.microsoft.com/office/drawing/2014/main" id="{086BE4A8-A1AB-4944-B56C-130D49E270EF}"/>
                  </a:ext>
                </a:extLst>
              </p:cNvPr>
              <p:cNvSpPr>
                <a:spLocks/>
              </p:cNvSpPr>
              <p:nvPr/>
            </p:nvSpPr>
            <p:spPr bwMode="auto">
              <a:xfrm>
                <a:off x="2668" y="4003"/>
                <a:ext cx="18" cy="19"/>
              </a:xfrm>
              <a:custGeom>
                <a:avLst/>
                <a:gdLst/>
                <a:ahLst/>
                <a:cxnLst>
                  <a:cxn ang="0">
                    <a:pos x="18" y="0"/>
                  </a:cxn>
                  <a:cxn ang="0">
                    <a:pos x="7" y="19"/>
                  </a:cxn>
                  <a:cxn ang="0">
                    <a:pos x="0" y="17"/>
                  </a:cxn>
                  <a:cxn ang="0">
                    <a:pos x="18" y="0"/>
                  </a:cxn>
                </a:cxnLst>
                <a:rect l="0" t="0" r="r" b="b"/>
                <a:pathLst>
                  <a:path w="18" h="19">
                    <a:moveTo>
                      <a:pt x="18" y="0"/>
                    </a:moveTo>
                    <a:lnTo>
                      <a:pt x="7" y="19"/>
                    </a:lnTo>
                    <a:lnTo>
                      <a:pt x="0" y="17"/>
                    </a:lnTo>
                    <a:lnTo>
                      <a:pt x="18"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72" name="Freeform 949">
                <a:extLst>
                  <a:ext uri="{FF2B5EF4-FFF2-40B4-BE49-F238E27FC236}">
                    <a16:creationId xmlns:a16="http://schemas.microsoft.com/office/drawing/2014/main" id="{2713515A-50E7-4578-BCE1-91E8EF4B1DD6}"/>
                  </a:ext>
                </a:extLst>
              </p:cNvPr>
              <p:cNvSpPr>
                <a:spLocks/>
              </p:cNvSpPr>
              <p:nvPr/>
            </p:nvSpPr>
            <p:spPr bwMode="auto">
              <a:xfrm>
                <a:off x="2668" y="4003"/>
                <a:ext cx="24" cy="19"/>
              </a:xfrm>
              <a:custGeom>
                <a:avLst/>
                <a:gdLst/>
                <a:ahLst/>
                <a:cxnLst>
                  <a:cxn ang="0">
                    <a:pos x="24" y="3"/>
                  </a:cxn>
                  <a:cxn ang="0">
                    <a:pos x="18" y="0"/>
                  </a:cxn>
                  <a:cxn ang="0">
                    <a:pos x="0" y="17"/>
                  </a:cxn>
                  <a:cxn ang="0">
                    <a:pos x="7" y="19"/>
                  </a:cxn>
                  <a:cxn ang="0">
                    <a:pos x="24" y="3"/>
                  </a:cxn>
                </a:cxnLst>
                <a:rect l="0" t="0" r="r" b="b"/>
                <a:pathLst>
                  <a:path w="24" h="19">
                    <a:moveTo>
                      <a:pt x="24" y="3"/>
                    </a:moveTo>
                    <a:lnTo>
                      <a:pt x="18" y="0"/>
                    </a:lnTo>
                    <a:lnTo>
                      <a:pt x="0" y="17"/>
                    </a:lnTo>
                    <a:lnTo>
                      <a:pt x="7" y="19"/>
                    </a:lnTo>
                    <a:lnTo>
                      <a:pt x="24" y="3"/>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73" name="Freeform 950">
                <a:extLst>
                  <a:ext uri="{FF2B5EF4-FFF2-40B4-BE49-F238E27FC236}">
                    <a16:creationId xmlns:a16="http://schemas.microsoft.com/office/drawing/2014/main" id="{89C4406D-66F6-4C93-A67E-530B1341D937}"/>
                  </a:ext>
                </a:extLst>
              </p:cNvPr>
              <p:cNvSpPr>
                <a:spLocks/>
              </p:cNvSpPr>
              <p:nvPr/>
            </p:nvSpPr>
            <p:spPr bwMode="auto">
              <a:xfrm>
                <a:off x="2668" y="4020"/>
                <a:ext cx="10" cy="13"/>
              </a:xfrm>
              <a:custGeom>
                <a:avLst/>
                <a:gdLst/>
                <a:ahLst/>
                <a:cxnLst>
                  <a:cxn ang="0">
                    <a:pos x="7" y="2"/>
                  </a:cxn>
                  <a:cxn ang="0">
                    <a:pos x="0" y="0"/>
                  </a:cxn>
                  <a:cxn ang="0">
                    <a:pos x="10" y="13"/>
                  </a:cxn>
                  <a:cxn ang="0">
                    <a:pos x="7" y="2"/>
                  </a:cxn>
                </a:cxnLst>
                <a:rect l="0" t="0" r="r" b="b"/>
                <a:pathLst>
                  <a:path w="10" h="13">
                    <a:moveTo>
                      <a:pt x="7" y="2"/>
                    </a:moveTo>
                    <a:lnTo>
                      <a:pt x="0" y="0"/>
                    </a:lnTo>
                    <a:lnTo>
                      <a:pt x="10" y="13"/>
                    </a:lnTo>
                    <a:lnTo>
                      <a:pt x="7" y="2"/>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74" name="Freeform 951">
                <a:extLst>
                  <a:ext uri="{FF2B5EF4-FFF2-40B4-BE49-F238E27FC236}">
                    <a16:creationId xmlns:a16="http://schemas.microsoft.com/office/drawing/2014/main" id="{B8E9B8A7-C21C-4780-B364-695FB02CCF47}"/>
                  </a:ext>
                </a:extLst>
              </p:cNvPr>
              <p:cNvSpPr>
                <a:spLocks/>
              </p:cNvSpPr>
              <p:nvPr/>
            </p:nvSpPr>
            <p:spPr bwMode="auto">
              <a:xfrm>
                <a:off x="2668" y="4020"/>
                <a:ext cx="10" cy="13"/>
              </a:xfrm>
              <a:custGeom>
                <a:avLst/>
                <a:gdLst/>
                <a:ahLst/>
                <a:cxnLst>
                  <a:cxn ang="0">
                    <a:pos x="0" y="0"/>
                  </a:cxn>
                  <a:cxn ang="0">
                    <a:pos x="10" y="13"/>
                  </a:cxn>
                  <a:cxn ang="0">
                    <a:pos x="2" y="7"/>
                  </a:cxn>
                  <a:cxn ang="0">
                    <a:pos x="0" y="0"/>
                  </a:cxn>
                </a:cxnLst>
                <a:rect l="0" t="0" r="r" b="b"/>
                <a:pathLst>
                  <a:path w="10" h="13">
                    <a:moveTo>
                      <a:pt x="0" y="0"/>
                    </a:moveTo>
                    <a:lnTo>
                      <a:pt x="10" y="13"/>
                    </a:lnTo>
                    <a:lnTo>
                      <a:pt x="2" y="7"/>
                    </a:lnTo>
                    <a:lnTo>
                      <a:pt x="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75" name="Freeform 952">
                <a:extLst>
                  <a:ext uri="{FF2B5EF4-FFF2-40B4-BE49-F238E27FC236}">
                    <a16:creationId xmlns:a16="http://schemas.microsoft.com/office/drawing/2014/main" id="{083DF991-3987-4A47-A67F-A1A19E4209CB}"/>
                  </a:ext>
                </a:extLst>
              </p:cNvPr>
              <p:cNvSpPr>
                <a:spLocks/>
              </p:cNvSpPr>
              <p:nvPr/>
            </p:nvSpPr>
            <p:spPr bwMode="auto">
              <a:xfrm>
                <a:off x="2668" y="4020"/>
                <a:ext cx="10" cy="13"/>
              </a:xfrm>
              <a:custGeom>
                <a:avLst/>
                <a:gdLst/>
                <a:ahLst/>
                <a:cxnLst>
                  <a:cxn ang="0">
                    <a:pos x="7" y="2"/>
                  </a:cxn>
                  <a:cxn ang="0">
                    <a:pos x="0" y="0"/>
                  </a:cxn>
                  <a:cxn ang="0">
                    <a:pos x="2" y="7"/>
                  </a:cxn>
                  <a:cxn ang="0">
                    <a:pos x="10" y="13"/>
                  </a:cxn>
                  <a:cxn ang="0">
                    <a:pos x="7" y="2"/>
                  </a:cxn>
                </a:cxnLst>
                <a:rect l="0" t="0" r="r" b="b"/>
                <a:pathLst>
                  <a:path w="10" h="13">
                    <a:moveTo>
                      <a:pt x="7" y="2"/>
                    </a:moveTo>
                    <a:lnTo>
                      <a:pt x="0" y="0"/>
                    </a:lnTo>
                    <a:lnTo>
                      <a:pt x="2" y="7"/>
                    </a:lnTo>
                    <a:lnTo>
                      <a:pt x="10" y="13"/>
                    </a:lnTo>
                    <a:lnTo>
                      <a:pt x="7" y="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76" name="Freeform 953">
                <a:extLst>
                  <a:ext uri="{FF2B5EF4-FFF2-40B4-BE49-F238E27FC236}">
                    <a16:creationId xmlns:a16="http://schemas.microsoft.com/office/drawing/2014/main" id="{45452131-7049-480C-B982-BE0E1F2FEEBC}"/>
                  </a:ext>
                </a:extLst>
              </p:cNvPr>
              <p:cNvSpPr>
                <a:spLocks/>
              </p:cNvSpPr>
              <p:nvPr/>
            </p:nvSpPr>
            <p:spPr bwMode="auto">
              <a:xfrm>
                <a:off x="2606" y="4027"/>
                <a:ext cx="72" cy="6"/>
              </a:xfrm>
              <a:custGeom>
                <a:avLst/>
                <a:gdLst/>
                <a:ahLst/>
                <a:cxnLst>
                  <a:cxn ang="0">
                    <a:pos x="72" y="6"/>
                  </a:cxn>
                  <a:cxn ang="0">
                    <a:pos x="64" y="0"/>
                  </a:cxn>
                  <a:cxn ang="0">
                    <a:pos x="0" y="6"/>
                  </a:cxn>
                  <a:cxn ang="0">
                    <a:pos x="72" y="6"/>
                  </a:cxn>
                </a:cxnLst>
                <a:rect l="0" t="0" r="r" b="b"/>
                <a:pathLst>
                  <a:path w="72" h="6">
                    <a:moveTo>
                      <a:pt x="72" y="6"/>
                    </a:moveTo>
                    <a:lnTo>
                      <a:pt x="64" y="0"/>
                    </a:lnTo>
                    <a:lnTo>
                      <a:pt x="0" y="6"/>
                    </a:lnTo>
                    <a:lnTo>
                      <a:pt x="72"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77" name="Freeform 954">
                <a:extLst>
                  <a:ext uri="{FF2B5EF4-FFF2-40B4-BE49-F238E27FC236}">
                    <a16:creationId xmlns:a16="http://schemas.microsoft.com/office/drawing/2014/main" id="{CCE2D7E9-E312-48DA-BDCA-933D4FBB2FC3}"/>
                  </a:ext>
                </a:extLst>
              </p:cNvPr>
              <p:cNvSpPr>
                <a:spLocks/>
              </p:cNvSpPr>
              <p:nvPr/>
            </p:nvSpPr>
            <p:spPr bwMode="auto">
              <a:xfrm>
                <a:off x="2605" y="4027"/>
                <a:ext cx="65" cy="6"/>
              </a:xfrm>
              <a:custGeom>
                <a:avLst/>
                <a:gdLst/>
                <a:ahLst/>
                <a:cxnLst>
                  <a:cxn ang="0">
                    <a:pos x="65" y="0"/>
                  </a:cxn>
                  <a:cxn ang="0">
                    <a:pos x="1" y="6"/>
                  </a:cxn>
                  <a:cxn ang="0">
                    <a:pos x="0" y="0"/>
                  </a:cxn>
                  <a:cxn ang="0">
                    <a:pos x="65" y="0"/>
                  </a:cxn>
                </a:cxnLst>
                <a:rect l="0" t="0" r="r" b="b"/>
                <a:pathLst>
                  <a:path w="65" h="6">
                    <a:moveTo>
                      <a:pt x="65" y="0"/>
                    </a:moveTo>
                    <a:lnTo>
                      <a:pt x="1" y="6"/>
                    </a:lnTo>
                    <a:lnTo>
                      <a:pt x="0" y="0"/>
                    </a:lnTo>
                    <a:lnTo>
                      <a:pt x="65"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78" name="Freeform 955">
                <a:extLst>
                  <a:ext uri="{FF2B5EF4-FFF2-40B4-BE49-F238E27FC236}">
                    <a16:creationId xmlns:a16="http://schemas.microsoft.com/office/drawing/2014/main" id="{E1927630-B0ED-46FA-8755-527EA235AE6D}"/>
                  </a:ext>
                </a:extLst>
              </p:cNvPr>
              <p:cNvSpPr>
                <a:spLocks/>
              </p:cNvSpPr>
              <p:nvPr/>
            </p:nvSpPr>
            <p:spPr bwMode="auto">
              <a:xfrm>
                <a:off x="2605" y="4027"/>
                <a:ext cx="73" cy="6"/>
              </a:xfrm>
              <a:custGeom>
                <a:avLst/>
                <a:gdLst/>
                <a:ahLst/>
                <a:cxnLst>
                  <a:cxn ang="0">
                    <a:pos x="73" y="6"/>
                  </a:cxn>
                  <a:cxn ang="0">
                    <a:pos x="65" y="0"/>
                  </a:cxn>
                  <a:cxn ang="0">
                    <a:pos x="0" y="0"/>
                  </a:cxn>
                  <a:cxn ang="0">
                    <a:pos x="1" y="6"/>
                  </a:cxn>
                  <a:cxn ang="0">
                    <a:pos x="73" y="6"/>
                  </a:cxn>
                </a:cxnLst>
                <a:rect l="0" t="0" r="r" b="b"/>
                <a:pathLst>
                  <a:path w="73" h="6">
                    <a:moveTo>
                      <a:pt x="73" y="6"/>
                    </a:moveTo>
                    <a:lnTo>
                      <a:pt x="65" y="0"/>
                    </a:lnTo>
                    <a:lnTo>
                      <a:pt x="0" y="0"/>
                    </a:lnTo>
                    <a:lnTo>
                      <a:pt x="1" y="6"/>
                    </a:lnTo>
                    <a:lnTo>
                      <a:pt x="73" y="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79" name="Freeform 956">
                <a:extLst>
                  <a:ext uri="{FF2B5EF4-FFF2-40B4-BE49-F238E27FC236}">
                    <a16:creationId xmlns:a16="http://schemas.microsoft.com/office/drawing/2014/main" id="{C6A3F47C-D621-42C3-9C0A-42F68ED9F0CA}"/>
                  </a:ext>
                </a:extLst>
              </p:cNvPr>
              <p:cNvSpPr>
                <a:spLocks/>
              </p:cNvSpPr>
              <p:nvPr/>
            </p:nvSpPr>
            <p:spPr bwMode="auto">
              <a:xfrm>
                <a:off x="2554" y="4027"/>
                <a:ext cx="52" cy="34"/>
              </a:xfrm>
              <a:custGeom>
                <a:avLst/>
                <a:gdLst/>
                <a:ahLst/>
                <a:cxnLst>
                  <a:cxn ang="0">
                    <a:pos x="52" y="6"/>
                  </a:cxn>
                  <a:cxn ang="0">
                    <a:pos x="51" y="0"/>
                  </a:cxn>
                  <a:cxn ang="0">
                    <a:pos x="0" y="34"/>
                  </a:cxn>
                  <a:cxn ang="0">
                    <a:pos x="52" y="6"/>
                  </a:cxn>
                </a:cxnLst>
                <a:rect l="0" t="0" r="r" b="b"/>
                <a:pathLst>
                  <a:path w="52" h="34">
                    <a:moveTo>
                      <a:pt x="52" y="6"/>
                    </a:moveTo>
                    <a:lnTo>
                      <a:pt x="51" y="0"/>
                    </a:lnTo>
                    <a:lnTo>
                      <a:pt x="0" y="34"/>
                    </a:lnTo>
                    <a:lnTo>
                      <a:pt x="52"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80" name="Freeform 957">
                <a:extLst>
                  <a:ext uri="{FF2B5EF4-FFF2-40B4-BE49-F238E27FC236}">
                    <a16:creationId xmlns:a16="http://schemas.microsoft.com/office/drawing/2014/main" id="{C473B4E9-293C-4605-B764-21004C3E0C10}"/>
                  </a:ext>
                </a:extLst>
              </p:cNvPr>
              <p:cNvSpPr>
                <a:spLocks/>
              </p:cNvSpPr>
              <p:nvPr/>
            </p:nvSpPr>
            <p:spPr bwMode="auto">
              <a:xfrm>
                <a:off x="2553" y="4027"/>
                <a:ext cx="52" cy="34"/>
              </a:xfrm>
              <a:custGeom>
                <a:avLst/>
                <a:gdLst/>
                <a:ahLst/>
                <a:cxnLst>
                  <a:cxn ang="0">
                    <a:pos x="52" y="0"/>
                  </a:cxn>
                  <a:cxn ang="0">
                    <a:pos x="1" y="34"/>
                  </a:cxn>
                  <a:cxn ang="0">
                    <a:pos x="0" y="28"/>
                  </a:cxn>
                  <a:cxn ang="0">
                    <a:pos x="52" y="0"/>
                  </a:cxn>
                </a:cxnLst>
                <a:rect l="0" t="0" r="r" b="b"/>
                <a:pathLst>
                  <a:path w="52" h="34">
                    <a:moveTo>
                      <a:pt x="52" y="0"/>
                    </a:moveTo>
                    <a:lnTo>
                      <a:pt x="1" y="34"/>
                    </a:lnTo>
                    <a:lnTo>
                      <a:pt x="0" y="28"/>
                    </a:lnTo>
                    <a:lnTo>
                      <a:pt x="52"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81" name="Freeform 958">
                <a:extLst>
                  <a:ext uri="{FF2B5EF4-FFF2-40B4-BE49-F238E27FC236}">
                    <a16:creationId xmlns:a16="http://schemas.microsoft.com/office/drawing/2014/main" id="{449F460D-897A-4CE7-81A7-0554DFCCA247}"/>
                  </a:ext>
                </a:extLst>
              </p:cNvPr>
              <p:cNvSpPr>
                <a:spLocks/>
              </p:cNvSpPr>
              <p:nvPr/>
            </p:nvSpPr>
            <p:spPr bwMode="auto">
              <a:xfrm>
                <a:off x="2553" y="4027"/>
                <a:ext cx="53" cy="34"/>
              </a:xfrm>
              <a:custGeom>
                <a:avLst/>
                <a:gdLst/>
                <a:ahLst/>
                <a:cxnLst>
                  <a:cxn ang="0">
                    <a:pos x="53" y="6"/>
                  </a:cxn>
                  <a:cxn ang="0">
                    <a:pos x="52" y="0"/>
                  </a:cxn>
                  <a:cxn ang="0">
                    <a:pos x="0" y="28"/>
                  </a:cxn>
                  <a:cxn ang="0">
                    <a:pos x="1" y="34"/>
                  </a:cxn>
                  <a:cxn ang="0">
                    <a:pos x="53" y="6"/>
                  </a:cxn>
                </a:cxnLst>
                <a:rect l="0" t="0" r="r" b="b"/>
                <a:pathLst>
                  <a:path w="53" h="34">
                    <a:moveTo>
                      <a:pt x="53" y="6"/>
                    </a:moveTo>
                    <a:lnTo>
                      <a:pt x="52" y="0"/>
                    </a:lnTo>
                    <a:lnTo>
                      <a:pt x="0" y="28"/>
                    </a:lnTo>
                    <a:lnTo>
                      <a:pt x="1" y="34"/>
                    </a:lnTo>
                    <a:lnTo>
                      <a:pt x="53" y="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82" name="Freeform 959">
                <a:extLst>
                  <a:ext uri="{FF2B5EF4-FFF2-40B4-BE49-F238E27FC236}">
                    <a16:creationId xmlns:a16="http://schemas.microsoft.com/office/drawing/2014/main" id="{EBF8EEB9-9651-4310-996E-78D438F04BC0}"/>
                  </a:ext>
                </a:extLst>
              </p:cNvPr>
              <p:cNvSpPr>
                <a:spLocks/>
              </p:cNvSpPr>
              <p:nvPr/>
            </p:nvSpPr>
            <p:spPr bwMode="auto">
              <a:xfrm>
                <a:off x="2525" y="4055"/>
                <a:ext cx="29" cy="8"/>
              </a:xfrm>
              <a:custGeom>
                <a:avLst/>
                <a:gdLst/>
                <a:ahLst/>
                <a:cxnLst>
                  <a:cxn ang="0">
                    <a:pos x="29" y="6"/>
                  </a:cxn>
                  <a:cxn ang="0">
                    <a:pos x="28" y="0"/>
                  </a:cxn>
                  <a:cxn ang="0">
                    <a:pos x="0" y="8"/>
                  </a:cxn>
                  <a:cxn ang="0">
                    <a:pos x="29" y="6"/>
                  </a:cxn>
                </a:cxnLst>
                <a:rect l="0" t="0" r="r" b="b"/>
                <a:pathLst>
                  <a:path w="29" h="8">
                    <a:moveTo>
                      <a:pt x="29" y="6"/>
                    </a:moveTo>
                    <a:lnTo>
                      <a:pt x="28" y="0"/>
                    </a:lnTo>
                    <a:lnTo>
                      <a:pt x="0" y="8"/>
                    </a:lnTo>
                    <a:lnTo>
                      <a:pt x="29"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83" name="Freeform 960">
                <a:extLst>
                  <a:ext uri="{FF2B5EF4-FFF2-40B4-BE49-F238E27FC236}">
                    <a16:creationId xmlns:a16="http://schemas.microsoft.com/office/drawing/2014/main" id="{34C35859-1749-4099-AA64-70B1476B4E0C}"/>
                  </a:ext>
                </a:extLst>
              </p:cNvPr>
              <p:cNvSpPr>
                <a:spLocks/>
              </p:cNvSpPr>
              <p:nvPr/>
            </p:nvSpPr>
            <p:spPr bwMode="auto">
              <a:xfrm>
                <a:off x="2522" y="4055"/>
                <a:ext cx="31" cy="8"/>
              </a:xfrm>
              <a:custGeom>
                <a:avLst/>
                <a:gdLst/>
                <a:ahLst/>
                <a:cxnLst>
                  <a:cxn ang="0">
                    <a:pos x="31" y="0"/>
                  </a:cxn>
                  <a:cxn ang="0">
                    <a:pos x="3" y="8"/>
                  </a:cxn>
                  <a:cxn ang="0">
                    <a:pos x="0" y="2"/>
                  </a:cxn>
                  <a:cxn ang="0">
                    <a:pos x="31" y="0"/>
                  </a:cxn>
                </a:cxnLst>
                <a:rect l="0" t="0" r="r" b="b"/>
                <a:pathLst>
                  <a:path w="31" h="8">
                    <a:moveTo>
                      <a:pt x="31" y="0"/>
                    </a:moveTo>
                    <a:lnTo>
                      <a:pt x="3" y="8"/>
                    </a:lnTo>
                    <a:lnTo>
                      <a:pt x="0" y="2"/>
                    </a:lnTo>
                    <a:lnTo>
                      <a:pt x="31"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84" name="Freeform 961">
                <a:extLst>
                  <a:ext uri="{FF2B5EF4-FFF2-40B4-BE49-F238E27FC236}">
                    <a16:creationId xmlns:a16="http://schemas.microsoft.com/office/drawing/2014/main" id="{25509345-C315-4A44-A470-66D43043BFC3}"/>
                  </a:ext>
                </a:extLst>
              </p:cNvPr>
              <p:cNvSpPr>
                <a:spLocks/>
              </p:cNvSpPr>
              <p:nvPr/>
            </p:nvSpPr>
            <p:spPr bwMode="auto">
              <a:xfrm>
                <a:off x="2522" y="4055"/>
                <a:ext cx="32" cy="8"/>
              </a:xfrm>
              <a:custGeom>
                <a:avLst/>
                <a:gdLst/>
                <a:ahLst/>
                <a:cxnLst>
                  <a:cxn ang="0">
                    <a:pos x="32" y="6"/>
                  </a:cxn>
                  <a:cxn ang="0">
                    <a:pos x="31" y="0"/>
                  </a:cxn>
                  <a:cxn ang="0">
                    <a:pos x="0" y="2"/>
                  </a:cxn>
                  <a:cxn ang="0">
                    <a:pos x="3" y="8"/>
                  </a:cxn>
                  <a:cxn ang="0">
                    <a:pos x="32" y="6"/>
                  </a:cxn>
                </a:cxnLst>
                <a:rect l="0" t="0" r="r" b="b"/>
                <a:pathLst>
                  <a:path w="32" h="8">
                    <a:moveTo>
                      <a:pt x="32" y="6"/>
                    </a:moveTo>
                    <a:lnTo>
                      <a:pt x="31" y="0"/>
                    </a:lnTo>
                    <a:lnTo>
                      <a:pt x="0" y="2"/>
                    </a:lnTo>
                    <a:lnTo>
                      <a:pt x="3" y="8"/>
                    </a:lnTo>
                    <a:lnTo>
                      <a:pt x="32" y="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85" name="Freeform 962">
                <a:extLst>
                  <a:ext uri="{FF2B5EF4-FFF2-40B4-BE49-F238E27FC236}">
                    <a16:creationId xmlns:a16="http://schemas.microsoft.com/office/drawing/2014/main" id="{9B63996A-669D-4D6C-8F70-C758B663F56E}"/>
                  </a:ext>
                </a:extLst>
              </p:cNvPr>
              <p:cNvSpPr>
                <a:spLocks/>
              </p:cNvSpPr>
              <p:nvPr/>
            </p:nvSpPr>
            <p:spPr bwMode="auto">
              <a:xfrm>
                <a:off x="2505" y="4057"/>
                <a:ext cx="20" cy="20"/>
              </a:xfrm>
              <a:custGeom>
                <a:avLst/>
                <a:gdLst/>
                <a:ahLst/>
                <a:cxnLst>
                  <a:cxn ang="0">
                    <a:pos x="20" y="6"/>
                  </a:cxn>
                  <a:cxn ang="0">
                    <a:pos x="17" y="0"/>
                  </a:cxn>
                  <a:cxn ang="0">
                    <a:pos x="0" y="20"/>
                  </a:cxn>
                  <a:cxn ang="0">
                    <a:pos x="20" y="6"/>
                  </a:cxn>
                </a:cxnLst>
                <a:rect l="0" t="0" r="r" b="b"/>
                <a:pathLst>
                  <a:path w="20" h="20">
                    <a:moveTo>
                      <a:pt x="20" y="6"/>
                    </a:moveTo>
                    <a:lnTo>
                      <a:pt x="17" y="0"/>
                    </a:lnTo>
                    <a:lnTo>
                      <a:pt x="0" y="20"/>
                    </a:lnTo>
                    <a:lnTo>
                      <a:pt x="20"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86" name="Freeform 963">
                <a:extLst>
                  <a:ext uri="{FF2B5EF4-FFF2-40B4-BE49-F238E27FC236}">
                    <a16:creationId xmlns:a16="http://schemas.microsoft.com/office/drawing/2014/main" id="{CA852B93-26AC-401F-8368-0217D9B81ACB}"/>
                  </a:ext>
                </a:extLst>
              </p:cNvPr>
              <p:cNvSpPr>
                <a:spLocks/>
              </p:cNvSpPr>
              <p:nvPr/>
            </p:nvSpPr>
            <p:spPr bwMode="auto">
              <a:xfrm>
                <a:off x="2502" y="4057"/>
                <a:ext cx="20" cy="20"/>
              </a:xfrm>
              <a:custGeom>
                <a:avLst/>
                <a:gdLst/>
                <a:ahLst/>
                <a:cxnLst>
                  <a:cxn ang="0">
                    <a:pos x="20" y="0"/>
                  </a:cxn>
                  <a:cxn ang="0">
                    <a:pos x="3" y="20"/>
                  </a:cxn>
                  <a:cxn ang="0">
                    <a:pos x="0" y="14"/>
                  </a:cxn>
                  <a:cxn ang="0">
                    <a:pos x="20" y="0"/>
                  </a:cxn>
                </a:cxnLst>
                <a:rect l="0" t="0" r="r" b="b"/>
                <a:pathLst>
                  <a:path w="20" h="20">
                    <a:moveTo>
                      <a:pt x="20" y="0"/>
                    </a:moveTo>
                    <a:lnTo>
                      <a:pt x="3" y="20"/>
                    </a:lnTo>
                    <a:lnTo>
                      <a:pt x="0" y="14"/>
                    </a:lnTo>
                    <a:lnTo>
                      <a:pt x="20"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87" name="Freeform 964">
                <a:extLst>
                  <a:ext uri="{FF2B5EF4-FFF2-40B4-BE49-F238E27FC236}">
                    <a16:creationId xmlns:a16="http://schemas.microsoft.com/office/drawing/2014/main" id="{28F07C53-D2F1-4773-BD6F-29308E7FEE31}"/>
                  </a:ext>
                </a:extLst>
              </p:cNvPr>
              <p:cNvSpPr>
                <a:spLocks/>
              </p:cNvSpPr>
              <p:nvPr/>
            </p:nvSpPr>
            <p:spPr bwMode="auto">
              <a:xfrm>
                <a:off x="2502" y="4057"/>
                <a:ext cx="23" cy="20"/>
              </a:xfrm>
              <a:custGeom>
                <a:avLst/>
                <a:gdLst/>
                <a:ahLst/>
                <a:cxnLst>
                  <a:cxn ang="0">
                    <a:pos x="23" y="6"/>
                  </a:cxn>
                  <a:cxn ang="0">
                    <a:pos x="20" y="0"/>
                  </a:cxn>
                  <a:cxn ang="0">
                    <a:pos x="0" y="14"/>
                  </a:cxn>
                  <a:cxn ang="0">
                    <a:pos x="3" y="20"/>
                  </a:cxn>
                  <a:cxn ang="0">
                    <a:pos x="23" y="6"/>
                  </a:cxn>
                </a:cxnLst>
                <a:rect l="0" t="0" r="r" b="b"/>
                <a:pathLst>
                  <a:path w="23" h="20">
                    <a:moveTo>
                      <a:pt x="23" y="6"/>
                    </a:moveTo>
                    <a:lnTo>
                      <a:pt x="20" y="0"/>
                    </a:lnTo>
                    <a:lnTo>
                      <a:pt x="0" y="14"/>
                    </a:lnTo>
                    <a:lnTo>
                      <a:pt x="3" y="20"/>
                    </a:lnTo>
                    <a:lnTo>
                      <a:pt x="23" y="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88" name="Freeform 965">
                <a:extLst>
                  <a:ext uri="{FF2B5EF4-FFF2-40B4-BE49-F238E27FC236}">
                    <a16:creationId xmlns:a16="http://schemas.microsoft.com/office/drawing/2014/main" id="{A7F24944-C976-454B-B733-6824C48830B6}"/>
                  </a:ext>
                </a:extLst>
              </p:cNvPr>
              <p:cNvSpPr>
                <a:spLocks/>
              </p:cNvSpPr>
              <p:nvPr/>
            </p:nvSpPr>
            <p:spPr bwMode="auto">
              <a:xfrm>
                <a:off x="2429" y="4071"/>
                <a:ext cx="76" cy="28"/>
              </a:xfrm>
              <a:custGeom>
                <a:avLst/>
                <a:gdLst/>
                <a:ahLst/>
                <a:cxnLst>
                  <a:cxn ang="0">
                    <a:pos x="76" y="6"/>
                  </a:cxn>
                  <a:cxn ang="0">
                    <a:pos x="73" y="0"/>
                  </a:cxn>
                  <a:cxn ang="0">
                    <a:pos x="0" y="28"/>
                  </a:cxn>
                  <a:cxn ang="0">
                    <a:pos x="76" y="6"/>
                  </a:cxn>
                </a:cxnLst>
                <a:rect l="0" t="0" r="r" b="b"/>
                <a:pathLst>
                  <a:path w="76" h="28">
                    <a:moveTo>
                      <a:pt x="76" y="6"/>
                    </a:moveTo>
                    <a:lnTo>
                      <a:pt x="73" y="0"/>
                    </a:lnTo>
                    <a:lnTo>
                      <a:pt x="0" y="28"/>
                    </a:lnTo>
                    <a:lnTo>
                      <a:pt x="76"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89" name="Freeform 966">
                <a:extLst>
                  <a:ext uri="{FF2B5EF4-FFF2-40B4-BE49-F238E27FC236}">
                    <a16:creationId xmlns:a16="http://schemas.microsoft.com/office/drawing/2014/main" id="{1C295993-DF82-4AAD-A959-B7DCF3CC253C}"/>
                  </a:ext>
                </a:extLst>
              </p:cNvPr>
              <p:cNvSpPr>
                <a:spLocks/>
              </p:cNvSpPr>
              <p:nvPr/>
            </p:nvSpPr>
            <p:spPr bwMode="auto">
              <a:xfrm>
                <a:off x="2426" y="4071"/>
                <a:ext cx="76" cy="28"/>
              </a:xfrm>
              <a:custGeom>
                <a:avLst/>
                <a:gdLst/>
                <a:ahLst/>
                <a:cxnLst>
                  <a:cxn ang="0">
                    <a:pos x="76" y="0"/>
                  </a:cxn>
                  <a:cxn ang="0">
                    <a:pos x="3" y="28"/>
                  </a:cxn>
                  <a:cxn ang="0">
                    <a:pos x="0" y="22"/>
                  </a:cxn>
                  <a:cxn ang="0">
                    <a:pos x="76" y="0"/>
                  </a:cxn>
                </a:cxnLst>
                <a:rect l="0" t="0" r="r" b="b"/>
                <a:pathLst>
                  <a:path w="76" h="28">
                    <a:moveTo>
                      <a:pt x="76" y="0"/>
                    </a:moveTo>
                    <a:lnTo>
                      <a:pt x="3" y="28"/>
                    </a:lnTo>
                    <a:lnTo>
                      <a:pt x="0" y="22"/>
                    </a:lnTo>
                    <a:lnTo>
                      <a:pt x="76"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90" name="Freeform 967">
                <a:extLst>
                  <a:ext uri="{FF2B5EF4-FFF2-40B4-BE49-F238E27FC236}">
                    <a16:creationId xmlns:a16="http://schemas.microsoft.com/office/drawing/2014/main" id="{5F0D6F59-DCE2-446B-931F-1A925052CAE9}"/>
                  </a:ext>
                </a:extLst>
              </p:cNvPr>
              <p:cNvSpPr>
                <a:spLocks/>
              </p:cNvSpPr>
              <p:nvPr/>
            </p:nvSpPr>
            <p:spPr bwMode="auto">
              <a:xfrm>
                <a:off x="2426" y="4071"/>
                <a:ext cx="79" cy="28"/>
              </a:xfrm>
              <a:custGeom>
                <a:avLst/>
                <a:gdLst/>
                <a:ahLst/>
                <a:cxnLst>
                  <a:cxn ang="0">
                    <a:pos x="79" y="6"/>
                  </a:cxn>
                  <a:cxn ang="0">
                    <a:pos x="76" y="0"/>
                  </a:cxn>
                  <a:cxn ang="0">
                    <a:pos x="0" y="22"/>
                  </a:cxn>
                  <a:cxn ang="0">
                    <a:pos x="3" y="28"/>
                  </a:cxn>
                  <a:cxn ang="0">
                    <a:pos x="79" y="6"/>
                  </a:cxn>
                </a:cxnLst>
                <a:rect l="0" t="0" r="r" b="b"/>
                <a:pathLst>
                  <a:path w="79" h="28">
                    <a:moveTo>
                      <a:pt x="79" y="6"/>
                    </a:moveTo>
                    <a:lnTo>
                      <a:pt x="76" y="0"/>
                    </a:lnTo>
                    <a:lnTo>
                      <a:pt x="0" y="22"/>
                    </a:lnTo>
                    <a:lnTo>
                      <a:pt x="3" y="28"/>
                    </a:lnTo>
                    <a:lnTo>
                      <a:pt x="79" y="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91" name="Freeform 968">
                <a:extLst>
                  <a:ext uri="{FF2B5EF4-FFF2-40B4-BE49-F238E27FC236}">
                    <a16:creationId xmlns:a16="http://schemas.microsoft.com/office/drawing/2014/main" id="{434339B9-96F5-4BF4-B535-8CBD240E6E68}"/>
                  </a:ext>
                </a:extLst>
              </p:cNvPr>
              <p:cNvSpPr>
                <a:spLocks/>
              </p:cNvSpPr>
              <p:nvPr/>
            </p:nvSpPr>
            <p:spPr bwMode="auto">
              <a:xfrm>
                <a:off x="2414" y="4093"/>
                <a:ext cx="15" cy="15"/>
              </a:xfrm>
              <a:custGeom>
                <a:avLst/>
                <a:gdLst/>
                <a:ahLst/>
                <a:cxnLst>
                  <a:cxn ang="0">
                    <a:pos x="15" y="6"/>
                  </a:cxn>
                  <a:cxn ang="0">
                    <a:pos x="12" y="0"/>
                  </a:cxn>
                  <a:cxn ang="0">
                    <a:pos x="0" y="15"/>
                  </a:cxn>
                  <a:cxn ang="0">
                    <a:pos x="15" y="6"/>
                  </a:cxn>
                </a:cxnLst>
                <a:rect l="0" t="0" r="r" b="b"/>
                <a:pathLst>
                  <a:path w="15" h="15">
                    <a:moveTo>
                      <a:pt x="15" y="6"/>
                    </a:moveTo>
                    <a:lnTo>
                      <a:pt x="12" y="0"/>
                    </a:lnTo>
                    <a:lnTo>
                      <a:pt x="0" y="15"/>
                    </a:lnTo>
                    <a:lnTo>
                      <a:pt x="15"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92" name="Freeform 969">
                <a:extLst>
                  <a:ext uri="{FF2B5EF4-FFF2-40B4-BE49-F238E27FC236}">
                    <a16:creationId xmlns:a16="http://schemas.microsoft.com/office/drawing/2014/main" id="{DA81F008-4384-43B3-8A59-72A1EC3AE66B}"/>
                  </a:ext>
                </a:extLst>
              </p:cNvPr>
              <p:cNvSpPr>
                <a:spLocks/>
              </p:cNvSpPr>
              <p:nvPr/>
            </p:nvSpPr>
            <p:spPr bwMode="auto">
              <a:xfrm>
                <a:off x="2411" y="4093"/>
                <a:ext cx="15" cy="15"/>
              </a:xfrm>
              <a:custGeom>
                <a:avLst/>
                <a:gdLst/>
                <a:ahLst/>
                <a:cxnLst>
                  <a:cxn ang="0">
                    <a:pos x="15" y="0"/>
                  </a:cxn>
                  <a:cxn ang="0">
                    <a:pos x="3" y="15"/>
                  </a:cxn>
                  <a:cxn ang="0">
                    <a:pos x="0" y="9"/>
                  </a:cxn>
                  <a:cxn ang="0">
                    <a:pos x="15" y="0"/>
                  </a:cxn>
                </a:cxnLst>
                <a:rect l="0" t="0" r="r" b="b"/>
                <a:pathLst>
                  <a:path w="15" h="15">
                    <a:moveTo>
                      <a:pt x="15" y="0"/>
                    </a:moveTo>
                    <a:lnTo>
                      <a:pt x="3" y="15"/>
                    </a:lnTo>
                    <a:lnTo>
                      <a:pt x="0" y="9"/>
                    </a:lnTo>
                    <a:lnTo>
                      <a:pt x="15"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93" name="Freeform 970">
                <a:extLst>
                  <a:ext uri="{FF2B5EF4-FFF2-40B4-BE49-F238E27FC236}">
                    <a16:creationId xmlns:a16="http://schemas.microsoft.com/office/drawing/2014/main" id="{7A132D03-DAA0-4F36-B9C4-316BA90D0F11}"/>
                  </a:ext>
                </a:extLst>
              </p:cNvPr>
              <p:cNvSpPr>
                <a:spLocks/>
              </p:cNvSpPr>
              <p:nvPr/>
            </p:nvSpPr>
            <p:spPr bwMode="auto">
              <a:xfrm>
                <a:off x="2411" y="4093"/>
                <a:ext cx="18" cy="15"/>
              </a:xfrm>
              <a:custGeom>
                <a:avLst/>
                <a:gdLst/>
                <a:ahLst/>
                <a:cxnLst>
                  <a:cxn ang="0">
                    <a:pos x="18" y="6"/>
                  </a:cxn>
                  <a:cxn ang="0">
                    <a:pos x="15" y="0"/>
                  </a:cxn>
                  <a:cxn ang="0">
                    <a:pos x="0" y="9"/>
                  </a:cxn>
                  <a:cxn ang="0">
                    <a:pos x="3" y="15"/>
                  </a:cxn>
                  <a:cxn ang="0">
                    <a:pos x="18" y="6"/>
                  </a:cxn>
                </a:cxnLst>
                <a:rect l="0" t="0" r="r" b="b"/>
                <a:pathLst>
                  <a:path w="18" h="15">
                    <a:moveTo>
                      <a:pt x="18" y="6"/>
                    </a:moveTo>
                    <a:lnTo>
                      <a:pt x="15" y="0"/>
                    </a:lnTo>
                    <a:lnTo>
                      <a:pt x="0" y="9"/>
                    </a:lnTo>
                    <a:lnTo>
                      <a:pt x="3" y="15"/>
                    </a:lnTo>
                    <a:lnTo>
                      <a:pt x="18" y="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94" name="Freeform 971">
                <a:extLst>
                  <a:ext uri="{FF2B5EF4-FFF2-40B4-BE49-F238E27FC236}">
                    <a16:creationId xmlns:a16="http://schemas.microsoft.com/office/drawing/2014/main" id="{8536A90B-7585-419E-94BD-FF60EBC97DF7}"/>
                  </a:ext>
                </a:extLst>
              </p:cNvPr>
              <p:cNvSpPr>
                <a:spLocks/>
              </p:cNvSpPr>
              <p:nvPr/>
            </p:nvSpPr>
            <p:spPr bwMode="auto">
              <a:xfrm>
                <a:off x="2378" y="4102"/>
                <a:ext cx="36" cy="12"/>
              </a:xfrm>
              <a:custGeom>
                <a:avLst/>
                <a:gdLst/>
                <a:ahLst/>
                <a:cxnLst>
                  <a:cxn ang="0">
                    <a:pos x="36" y="6"/>
                  </a:cxn>
                  <a:cxn ang="0">
                    <a:pos x="33" y="0"/>
                  </a:cxn>
                  <a:cxn ang="0">
                    <a:pos x="0" y="12"/>
                  </a:cxn>
                  <a:cxn ang="0">
                    <a:pos x="36" y="6"/>
                  </a:cxn>
                </a:cxnLst>
                <a:rect l="0" t="0" r="r" b="b"/>
                <a:pathLst>
                  <a:path w="36" h="12">
                    <a:moveTo>
                      <a:pt x="36" y="6"/>
                    </a:moveTo>
                    <a:lnTo>
                      <a:pt x="33" y="0"/>
                    </a:lnTo>
                    <a:lnTo>
                      <a:pt x="0" y="12"/>
                    </a:lnTo>
                    <a:lnTo>
                      <a:pt x="36" y="6"/>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95" name="Freeform 972">
                <a:extLst>
                  <a:ext uri="{FF2B5EF4-FFF2-40B4-BE49-F238E27FC236}">
                    <a16:creationId xmlns:a16="http://schemas.microsoft.com/office/drawing/2014/main" id="{C7B0F0B4-663E-492D-9314-E234DE6D9913}"/>
                  </a:ext>
                </a:extLst>
              </p:cNvPr>
              <p:cNvSpPr>
                <a:spLocks/>
              </p:cNvSpPr>
              <p:nvPr/>
            </p:nvSpPr>
            <p:spPr bwMode="auto">
              <a:xfrm>
                <a:off x="2376" y="4102"/>
                <a:ext cx="35" cy="12"/>
              </a:xfrm>
              <a:custGeom>
                <a:avLst/>
                <a:gdLst/>
                <a:ahLst/>
                <a:cxnLst>
                  <a:cxn ang="0">
                    <a:pos x="35" y="0"/>
                  </a:cxn>
                  <a:cxn ang="0">
                    <a:pos x="2" y="12"/>
                  </a:cxn>
                  <a:cxn ang="0">
                    <a:pos x="0" y="7"/>
                  </a:cxn>
                  <a:cxn ang="0">
                    <a:pos x="35" y="0"/>
                  </a:cxn>
                </a:cxnLst>
                <a:rect l="0" t="0" r="r" b="b"/>
                <a:pathLst>
                  <a:path w="35" h="12">
                    <a:moveTo>
                      <a:pt x="35" y="0"/>
                    </a:moveTo>
                    <a:lnTo>
                      <a:pt x="2" y="12"/>
                    </a:lnTo>
                    <a:lnTo>
                      <a:pt x="0" y="7"/>
                    </a:lnTo>
                    <a:lnTo>
                      <a:pt x="35"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96" name="Freeform 973">
                <a:extLst>
                  <a:ext uri="{FF2B5EF4-FFF2-40B4-BE49-F238E27FC236}">
                    <a16:creationId xmlns:a16="http://schemas.microsoft.com/office/drawing/2014/main" id="{A6ADE8EA-BA30-4E68-A929-2222826F527D}"/>
                  </a:ext>
                </a:extLst>
              </p:cNvPr>
              <p:cNvSpPr>
                <a:spLocks/>
              </p:cNvSpPr>
              <p:nvPr/>
            </p:nvSpPr>
            <p:spPr bwMode="auto">
              <a:xfrm>
                <a:off x="2376" y="4102"/>
                <a:ext cx="38" cy="12"/>
              </a:xfrm>
              <a:custGeom>
                <a:avLst/>
                <a:gdLst/>
                <a:ahLst/>
                <a:cxnLst>
                  <a:cxn ang="0">
                    <a:pos x="38" y="6"/>
                  </a:cxn>
                  <a:cxn ang="0">
                    <a:pos x="35" y="0"/>
                  </a:cxn>
                  <a:cxn ang="0">
                    <a:pos x="0" y="7"/>
                  </a:cxn>
                  <a:cxn ang="0">
                    <a:pos x="2" y="12"/>
                  </a:cxn>
                  <a:cxn ang="0">
                    <a:pos x="38" y="6"/>
                  </a:cxn>
                </a:cxnLst>
                <a:rect l="0" t="0" r="r" b="b"/>
                <a:pathLst>
                  <a:path w="38" h="12">
                    <a:moveTo>
                      <a:pt x="38" y="6"/>
                    </a:moveTo>
                    <a:lnTo>
                      <a:pt x="35" y="0"/>
                    </a:lnTo>
                    <a:lnTo>
                      <a:pt x="0" y="7"/>
                    </a:lnTo>
                    <a:lnTo>
                      <a:pt x="2" y="12"/>
                    </a:lnTo>
                    <a:lnTo>
                      <a:pt x="38" y="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97" name="Freeform 974">
                <a:extLst>
                  <a:ext uri="{FF2B5EF4-FFF2-40B4-BE49-F238E27FC236}">
                    <a16:creationId xmlns:a16="http://schemas.microsoft.com/office/drawing/2014/main" id="{62C96400-E068-4053-91D0-545C08E1766E}"/>
                  </a:ext>
                </a:extLst>
              </p:cNvPr>
              <p:cNvSpPr>
                <a:spLocks/>
              </p:cNvSpPr>
              <p:nvPr/>
            </p:nvSpPr>
            <p:spPr bwMode="auto">
              <a:xfrm>
                <a:off x="2346" y="4109"/>
                <a:ext cx="32" cy="22"/>
              </a:xfrm>
              <a:custGeom>
                <a:avLst/>
                <a:gdLst/>
                <a:ahLst/>
                <a:cxnLst>
                  <a:cxn ang="0">
                    <a:pos x="32" y="5"/>
                  </a:cxn>
                  <a:cxn ang="0">
                    <a:pos x="30" y="0"/>
                  </a:cxn>
                  <a:cxn ang="0">
                    <a:pos x="0" y="22"/>
                  </a:cxn>
                  <a:cxn ang="0">
                    <a:pos x="32" y="5"/>
                  </a:cxn>
                </a:cxnLst>
                <a:rect l="0" t="0" r="r" b="b"/>
                <a:pathLst>
                  <a:path w="32" h="22">
                    <a:moveTo>
                      <a:pt x="32" y="5"/>
                    </a:moveTo>
                    <a:lnTo>
                      <a:pt x="30" y="0"/>
                    </a:lnTo>
                    <a:lnTo>
                      <a:pt x="0" y="22"/>
                    </a:lnTo>
                    <a:lnTo>
                      <a:pt x="32" y="5"/>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98" name="Freeform 975">
                <a:extLst>
                  <a:ext uri="{FF2B5EF4-FFF2-40B4-BE49-F238E27FC236}">
                    <a16:creationId xmlns:a16="http://schemas.microsoft.com/office/drawing/2014/main" id="{AC44A22B-D0B0-4CAC-B8D5-C61736CA82B2}"/>
                  </a:ext>
                </a:extLst>
              </p:cNvPr>
              <p:cNvSpPr>
                <a:spLocks/>
              </p:cNvSpPr>
              <p:nvPr/>
            </p:nvSpPr>
            <p:spPr bwMode="auto">
              <a:xfrm>
                <a:off x="2342" y="4109"/>
                <a:ext cx="34" cy="22"/>
              </a:xfrm>
              <a:custGeom>
                <a:avLst/>
                <a:gdLst/>
                <a:ahLst/>
                <a:cxnLst>
                  <a:cxn ang="0">
                    <a:pos x="34" y="0"/>
                  </a:cxn>
                  <a:cxn ang="0">
                    <a:pos x="4" y="22"/>
                  </a:cxn>
                  <a:cxn ang="0">
                    <a:pos x="0" y="17"/>
                  </a:cxn>
                  <a:cxn ang="0">
                    <a:pos x="34" y="0"/>
                  </a:cxn>
                </a:cxnLst>
                <a:rect l="0" t="0" r="r" b="b"/>
                <a:pathLst>
                  <a:path w="34" h="22">
                    <a:moveTo>
                      <a:pt x="34" y="0"/>
                    </a:moveTo>
                    <a:lnTo>
                      <a:pt x="4" y="22"/>
                    </a:lnTo>
                    <a:lnTo>
                      <a:pt x="0" y="17"/>
                    </a:lnTo>
                    <a:lnTo>
                      <a:pt x="34"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699" name="Freeform 976">
                <a:extLst>
                  <a:ext uri="{FF2B5EF4-FFF2-40B4-BE49-F238E27FC236}">
                    <a16:creationId xmlns:a16="http://schemas.microsoft.com/office/drawing/2014/main" id="{D08D4494-8E8D-4354-8646-B04E296AB69D}"/>
                  </a:ext>
                </a:extLst>
              </p:cNvPr>
              <p:cNvSpPr>
                <a:spLocks/>
              </p:cNvSpPr>
              <p:nvPr/>
            </p:nvSpPr>
            <p:spPr bwMode="auto">
              <a:xfrm>
                <a:off x="2342" y="4109"/>
                <a:ext cx="36" cy="22"/>
              </a:xfrm>
              <a:custGeom>
                <a:avLst/>
                <a:gdLst/>
                <a:ahLst/>
                <a:cxnLst>
                  <a:cxn ang="0">
                    <a:pos x="36" y="5"/>
                  </a:cxn>
                  <a:cxn ang="0">
                    <a:pos x="34" y="0"/>
                  </a:cxn>
                  <a:cxn ang="0">
                    <a:pos x="0" y="17"/>
                  </a:cxn>
                  <a:cxn ang="0">
                    <a:pos x="4" y="22"/>
                  </a:cxn>
                  <a:cxn ang="0">
                    <a:pos x="36" y="5"/>
                  </a:cxn>
                </a:cxnLst>
                <a:rect l="0" t="0" r="r" b="b"/>
                <a:pathLst>
                  <a:path w="36" h="22">
                    <a:moveTo>
                      <a:pt x="36" y="5"/>
                    </a:moveTo>
                    <a:lnTo>
                      <a:pt x="34" y="0"/>
                    </a:lnTo>
                    <a:lnTo>
                      <a:pt x="0" y="17"/>
                    </a:lnTo>
                    <a:lnTo>
                      <a:pt x="4" y="22"/>
                    </a:lnTo>
                    <a:lnTo>
                      <a:pt x="36" y="5"/>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00" name="Freeform 977">
                <a:extLst>
                  <a:ext uri="{FF2B5EF4-FFF2-40B4-BE49-F238E27FC236}">
                    <a16:creationId xmlns:a16="http://schemas.microsoft.com/office/drawing/2014/main" id="{A77C56BF-026C-4C86-9E81-3FF31564A752}"/>
                  </a:ext>
                </a:extLst>
              </p:cNvPr>
              <p:cNvSpPr>
                <a:spLocks/>
              </p:cNvSpPr>
              <p:nvPr/>
            </p:nvSpPr>
            <p:spPr bwMode="auto">
              <a:xfrm>
                <a:off x="2315" y="4126"/>
                <a:ext cx="31" cy="30"/>
              </a:xfrm>
              <a:custGeom>
                <a:avLst/>
                <a:gdLst/>
                <a:ahLst/>
                <a:cxnLst>
                  <a:cxn ang="0">
                    <a:pos x="31" y="5"/>
                  </a:cxn>
                  <a:cxn ang="0">
                    <a:pos x="27" y="0"/>
                  </a:cxn>
                  <a:cxn ang="0">
                    <a:pos x="0" y="30"/>
                  </a:cxn>
                  <a:cxn ang="0">
                    <a:pos x="31" y="5"/>
                  </a:cxn>
                </a:cxnLst>
                <a:rect l="0" t="0" r="r" b="b"/>
                <a:pathLst>
                  <a:path w="31" h="30">
                    <a:moveTo>
                      <a:pt x="31" y="5"/>
                    </a:moveTo>
                    <a:lnTo>
                      <a:pt x="27" y="0"/>
                    </a:lnTo>
                    <a:lnTo>
                      <a:pt x="0" y="30"/>
                    </a:lnTo>
                    <a:lnTo>
                      <a:pt x="31" y="5"/>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01" name="Freeform 978">
                <a:extLst>
                  <a:ext uri="{FF2B5EF4-FFF2-40B4-BE49-F238E27FC236}">
                    <a16:creationId xmlns:a16="http://schemas.microsoft.com/office/drawing/2014/main" id="{E0D06696-E9C4-4E30-BCC2-95B5D3F57DD7}"/>
                  </a:ext>
                </a:extLst>
              </p:cNvPr>
              <p:cNvSpPr>
                <a:spLocks/>
              </p:cNvSpPr>
              <p:nvPr/>
            </p:nvSpPr>
            <p:spPr bwMode="auto">
              <a:xfrm>
                <a:off x="2310" y="4126"/>
                <a:ext cx="32" cy="30"/>
              </a:xfrm>
              <a:custGeom>
                <a:avLst/>
                <a:gdLst/>
                <a:ahLst/>
                <a:cxnLst>
                  <a:cxn ang="0">
                    <a:pos x="32" y="0"/>
                  </a:cxn>
                  <a:cxn ang="0">
                    <a:pos x="5" y="30"/>
                  </a:cxn>
                  <a:cxn ang="0">
                    <a:pos x="0" y="26"/>
                  </a:cxn>
                  <a:cxn ang="0">
                    <a:pos x="32" y="0"/>
                  </a:cxn>
                </a:cxnLst>
                <a:rect l="0" t="0" r="r" b="b"/>
                <a:pathLst>
                  <a:path w="32" h="30">
                    <a:moveTo>
                      <a:pt x="32" y="0"/>
                    </a:moveTo>
                    <a:lnTo>
                      <a:pt x="5" y="30"/>
                    </a:lnTo>
                    <a:lnTo>
                      <a:pt x="0" y="26"/>
                    </a:lnTo>
                    <a:lnTo>
                      <a:pt x="32"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02" name="Freeform 979">
                <a:extLst>
                  <a:ext uri="{FF2B5EF4-FFF2-40B4-BE49-F238E27FC236}">
                    <a16:creationId xmlns:a16="http://schemas.microsoft.com/office/drawing/2014/main" id="{E5B6EF9B-4A48-4944-A80B-5F87FC5815F2}"/>
                  </a:ext>
                </a:extLst>
              </p:cNvPr>
              <p:cNvSpPr>
                <a:spLocks/>
              </p:cNvSpPr>
              <p:nvPr/>
            </p:nvSpPr>
            <p:spPr bwMode="auto">
              <a:xfrm>
                <a:off x="2310" y="4126"/>
                <a:ext cx="36" cy="30"/>
              </a:xfrm>
              <a:custGeom>
                <a:avLst/>
                <a:gdLst/>
                <a:ahLst/>
                <a:cxnLst>
                  <a:cxn ang="0">
                    <a:pos x="36" y="5"/>
                  </a:cxn>
                  <a:cxn ang="0">
                    <a:pos x="32" y="0"/>
                  </a:cxn>
                  <a:cxn ang="0">
                    <a:pos x="0" y="26"/>
                  </a:cxn>
                  <a:cxn ang="0">
                    <a:pos x="5" y="30"/>
                  </a:cxn>
                  <a:cxn ang="0">
                    <a:pos x="36" y="5"/>
                  </a:cxn>
                </a:cxnLst>
                <a:rect l="0" t="0" r="r" b="b"/>
                <a:pathLst>
                  <a:path w="36" h="30">
                    <a:moveTo>
                      <a:pt x="36" y="5"/>
                    </a:moveTo>
                    <a:lnTo>
                      <a:pt x="32" y="0"/>
                    </a:lnTo>
                    <a:lnTo>
                      <a:pt x="0" y="26"/>
                    </a:lnTo>
                    <a:lnTo>
                      <a:pt x="5" y="30"/>
                    </a:lnTo>
                    <a:lnTo>
                      <a:pt x="36" y="5"/>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03" name="Freeform 980">
                <a:extLst>
                  <a:ext uri="{FF2B5EF4-FFF2-40B4-BE49-F238E27FC236}">
                    <a16:creationId xmlns:a16="http://schemas.microsoft.com/office/drawing/2014/main" id="{811D8882-55E1-4E25-92AA-A57437B2E90A}"/>
                  </a:ext>
                </a:extLst>
              </p:cNvPr>
              <p:cNvSpPr>
                <a:spLocks/>
              </p:cNvSpPr>
              <p:nvPr/>
            </p:nvSpPr>
            <p:spPr bwMode="auto">
              <a:xfrm>
                <a:off x="2298" y="4152"/>
                <a:ext cx="17" cy="52"/>
              </a:xfrm>
              <a:custGeom>
                <a:avLst/>
                <a:gdLst/>
                <a:ahLst/>
                <a:cxnLst>
                  <a:cxn ang="0">
                    <a:pos x="17" y="4"/>
                  </a:cxn>
                  <a:cxn ang="0">
                    <a:pos x="12" y="0"/>
                  </a:cxn>
                  <a:cxn ang="0">
                    <a:pos x="0" y="52"/>
                  </a:cxn>
                  <a:cxn ang="0">
                    <a:pos x="17" y="4"/>
                  </a:cxn>
                </a:cxnLst>
                <a:rect l="0" t="0" r="r" b="b"/>
                <a:pathLst>
                  <a:path w="17" h="52">
                    <a:moveTo>
                      <a:pt x="17" y="4"/>
                    </a:moveTo>
                    <a:lnTo>
                      <a:pt x="12" y="0"/>
                    </a:lnTo>
                    <a:lnTo>
                      <a:pt x="0" y="52"/>
                    </a:lnTo>
                    <a:lnTo>
                      <a:pt x="17" y="4"/>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04" name="Freeform 981">
                <a:extLst>
                  <a:ext uri="{FF2B5EF4-FFF2-40B4-BE49-F238E27FC236}">
                    <a16:creationId xmlns:a16="http://schemas.microsoft.com/office/drawing/2014/main" id="{0DA8ECE6-4791-419A-A0BE-CA3E4DF9886C}"/>
                  </a:ext>
                </a:extLst>
              </p:cNvPr>
              <p:cNvSpPr>
                <a:spLocks/>
              </p:cNvSpPr>
              <p:nvPr/>
            </p:nvSpPr>
            <p:spPr bwMode="auto">
              <a:xfrm>
                <a:off x="2292" y="4152"/>
                <a:ext cx="18" cy="52"/>
              </a:xfrm>
              <a:custGeom>
                <a:avLst/>
                <a:gdLst/>
                <a:ahLst/>
                <a:cxnLst>
                  <a:cxn ang="0">
                    <a:pos x="18" y="0"/>
                  </a:cxn>
                  <a:cxn ang="0">
                    <a:pos x="6" y="52"/>
                  </a:cxn>
                  <a:cxn ang="0">
                    <a:pos x="0" y="51"/>
                  </a:cxn>
                  <a:cxn ang="0">
                    <a:pos x="18" y="0"/>
                  </a:cxn>
                </a:cxnLst>
                <a:rect l="0" t="0" r="r" b="b"/>
                <a:pathLst>
                  <a:path w="18" h="52">
                    <a:moveTo>
                      <a:pt x="18" y="0"/>
                    </a:moveTo>
                    <a:lnTo>
                      <a:pt x="6" y="52"/>
                    </a:lnTo>
                    <a:lnTo>
                      <a:pt x="0" y="51"/>
                    </a:lnTo>
                    <a:lnTo>
                      <a:pt x="18" y="0"/>
                    </a:lnTo>
                    <a:close/>
                  </a:path>
                </a:pathLst>
              </a:custGeom>
              <a:solidFill>
                <a:srgbClr val="0000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05" name="Freeform 982">
                <a:extLst>
                  <a:ext uri="{FF2B5EF4-FFF2-40B4-BE49-F238E27FC236}">
                    <a16:creationId xmlns:a16="http://schemas.microsoft.com/office/drawing/2014/main" id="{9F025285-AD46-42C0-BC27-F8764B452F46}"/>
                  </a:ext>
                </a:extLst>
              </p:cNvPr>
              <p:cNvSpPr>
                <a:spLocks/>
              </p:cNvSpPr>
              <p:nvPr/>
            </p:nvSpPr>
            <p:spPr bwMode="auto">
              <a:xfrm>
                <a:off x="2292" y="4152"/>
                <a:ext cx="23" cy="52"/>
              </a:xfrm>
              <a:custGeom>
                <a:avLst/>
                <a:gdLst/>
                <a:ahLst/>
                <a:cxnLst>
                  <a:cxn ang="0">
                    <a:pos x="23" y="4"/>
                  </a:cxn>
                  <a:cxn ang="0">
                    <a:pos x="18" y="0"/>
                  </a:cxn>
                  <a:cxn ang="0">
                    <a:pos x="0" y="51"/>
                  </a:cxn>
                  <a:cxn ang="0">
                    <a:pos x="6" y="52"/>
                  </a:cxn>
                  <a:cxn ang="0">
                    <a:pos x="23" y="4"/>
                  </a:cxn>
                </a:cxnLst>
                <a:rect l="0" t="0" r="r" b="b"/>
                <a:pathLst>
                  <a:path w="23" h="52">
                    <a:moveTo>
                      <a:pt x="23" y="4"/>
                    </a:moveTo>
                    <a:lnTo>
                      <a:pt x="18" y="0"/>
                    </a:lnTo>
                    <a:lnTo>
                      <a:pt x="0" y="51"/>
                    </a:lnTo>
                    <a:lnTo>
                      <a:pt x="6" y="52"/>
                    </a:lnTo>
                    <a:lnTo>
                      <a:pt x="23" y="4"/>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06" name="Freeform 983">
                <a:extLst>
                  <a:ext uri="{FF2B5EF4-FFF2-40B4-BE49-F238E27FC236}">
                    <a16:creationId xmlns:a16="http://schemas.microsoft.com/office/drawing/2014/main" id="{05A6F6DE-8E58-4095-AB4C-BC90A49961E8}"/>
                  </a:ext>
                </a:extLst>
              </p:cNvPr>
              <p:cNvSpPr>
                <a:spLocks/>
              </p:cNvSpPr>
              <p:nvPr/>
            </p:nvSpPr>
            <p:spPr bwMode="auto">
              <a:xfrm>
                <a:off x="2592" y="2516"/>
                <a:ext cx="55" cy="55"/>
              </a:xfrm>
              <a:custGeom>
                <a:avLst/>
                <a:gdLst/>
                <a:ahLst/>
                <a:cxnLst>
                  <a:cxn ang="0">
                    <a:pos x="55" y="28"/>
                  </a:cxn>
                  <a:cxn ang="0">
                    <a:pos x="48" y="8"/>
                  </a:cxn>
                  <a:cxn ang="0">
                    <a:pos x="28" y="0"/>
                  </a:cxn>
                  <a:cxn ang="0">
                    <a:pos x="8" y="8"/>
                  </a:cxn>
                  <a:cxn ang="0">
                    <a:pos x="0" y="28"/>
                  </a:cxn>
                  <a:cxn ang="0">
                    <a:pos x="8" y="47"/>
                  </a:cxn>
                  <a:cxn ang="0">
                    <a:pos x="28" y="55"/>
                  </a:cxn>
                  <a:cxn ang="0">
                    <a:pos x="48" y="47"/>
                  </a:cxn>
                  <a:cxn ang="0">
                    <a:pos x="55" y="28"/>
                  </a:cxn>
                </a:cxnLst>
                <a:rect l="0" t="0" r="r" b="b"/>
                <a:pathLst>
                  <a:path w="55" h="55">
                    <a:moveTo>
                      <a:pt x="55" y="28"/>
                    </a:moveTo>
                    <a:lnTo>
                      <a:pt x="48" y="8"/>
                    </a:lnTo>
                    <a:lnTo>
                      <a:pt x="28" y="0"/>
                    </a:lnTo>
                    <a:lnTo>
                      <a:pt x="8" y="8"/>
                    </a:lnTo>
                    <a:lnTo>
                      <a:pt x="0" y="28"/>
                    </a:lnTo>
                    <a:lnTo>
                      <a:pt x="8" y="47"/>
                    </a:lnTo>
                    <a:lnTo>
                      <a:pt x="28" y="55"/>
                    </a:lnTo>
                    <a:lnTo>
                      <a:pt x="48" y="47"/>
                    </a:lnTo>
                    <a:lnTo>
                      <a:pt x="55" y="28"/>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07" name="Freeform 984">
                <a:extLst>
                  <a:ext uri="{FF2B5EF4-FFF2-40B4-BE49-F238E27FC236}">
                    <a16:creationId xmlns:a16="http://schemas.microsoft.com/office/drawing/2014/main" id="{E95B62EC-6CF4-4CD7-A7C3-5DAC2448EB53}"/>
                  </a:ext>
                </a:extLst>
              </p:cNvPr>
              <p:cNvSpPr>
                <a:spLocks/>
              </p:cNvSpPr>
              <p:nvPr/>
            </p:nvSpPr>
            <p:spPr bwMode="auto">
              <a:xfrm>
                <a:off x="3121" y="3466"/>
                <a:ext cx="105" cy="104"/>
              </a:xfrm>
              <a:custGeom>
                <a:avLst/>
                <a:gdLst/>
                <a:ahLst/>
                <a:cxnLst>
                  <a:cxn ang="0">
                    <a:pos x="105" y="52"/>
                  </a:cxn>
                  <a:cxn ang="0">
                    <a:pos x="89" y="16"/>
                  </a:cxn>
                  <a:cxn ang="0">
                    <a:pos x="52" y="0"/>
                  </a:cxn>
                  <a:cxn ang="0">
                    <a:pos x="15" y="16"/>
                  </a:cxn>
                  <a:cxn ang="0">
                    <a:pos x="0" y="52"/>
                  </a:cxn>
                  <a:cxn ang="0">
                    <a:pos x="15" y="89"/>
                  </a:cxn>
                  <a:cxn ang="0">
                    <a:pos x="52" y="104"/>
                  </a:cxn>
                  <a:cxn ang="0">
                    <a:pos x="89" y="89"/>
                  </a:cxn>
                  <a:cxn ang="0">
                    <a:pos x="105" y="52"/>
                  </a:cxn>
                </a:cxnLst>
                <a:rect l="0" t="0" r="r" b="b"/>
                <a:pathLst>
                  <a:path w="105" h="104">
                    <a:moveTo>
                      <a:pt x="105" y="52"/>
                    </a:moveTo>
                    <a:lnTo>
                      <a:pt x="89" y="16"/>
                    </a:lnTo>
                    <a:lnTo>
                      <a:pt x="52" y="0"/>
                    </a:lnTo>
                    <a:lnTo>
                      <a:pt x="15" y="16"/>
                    </a:lnTo>
                    <a:lnTo>
                      <a:pt x="0" y="52"/>
                    </a:lnTo>
                    <a:lnTo>
                      <a:pt x="15" y="89"/>
                    </a:lnTo>
                    <a:lnTo>
                      <a:pt x="52" y="104"/>
                    </a:lnTo>
                    <a:lnTo>
                      <a:pt x="89" y="89"/>
                    </a:lnTo>
                    <a:lnTo>
                      <a:pt x="105" y="5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08" name="Freeform 985">
                <a:extLst>
                  <a:ext uri="{FF2B5EF4-FFF2-40B4-BE49-F238E27FC236}">
                    <a16:creationId xmlns:a16="http://schemas.microsoft.com/office/drawing/2014/main" id="{810681DC-624B-4B61-9061-D0B80B78A4CA}"/>
                  </a:ext>
                </a:extLst>
              </p:cNvPr>
              <p:cNvSpPr>
                <a:spLocks/>
              </p:cNvSpPr>
              <p:nvPr/>
            </p:nvSpPr>
            <p:spPr bwMode="auto">
              <a:xfrm>
                <a:off x="3137" y="3482"/>
                <a:ext cx="73" cy="72"/>
              </a:xfrm>
              <a:custGeom>
                <a:avLst/>
                <a:gdLst/>
                <a:ahLst/>
                <a:cxnLst>
                  <a:cxn ang="0">
                    <a:pos x="73" y="36"/>
                  </a:cxn>
                  <a:cxn ang="0">
                    <a:pos x="62" y="11"/>
                  </a:cxn>
                  <a:cxn ang="0">
                    <a:pos x="36" y="0"/>
                  </a:cxn>
                  <a:cxn ang="0">
                    <a:pos x="10" y="11"/>
                  </a:cxn>
                  <a:cxn ang="0">
                    <a:pos x="0" y="36"/>
                  </a:cxn>
                  <a:cxn ang="0">
                    <a:pos x="10" y="62"/>
                  </a:cxn>
                  <a:cxn ang="0">
                    <a:pos x="36" y="72"/>
                  </a:cxn>
                  <a:cxn ang="0">
                    <a:pos x="62" y="62"/>
                  </a:cxn>
                  <a:cxn ang="0">
                    <a:pos x="73" y="36"/>
                  </a:cxn>
                </a:cxnLst>
                <a:rect l="0" t="0" r="r" b="b"/>
                <a:pathLst>
                  <a:path w="73" h="72">
                    <a:moveTo>
                      <a:pt x="73" y="36"/>
                    </a:moveTo>
                    <a:lnTo>
                      <a:pt x="62" y="11"/>
                    </a:lnTo>
                    <a:lnTo>
                      <a:pt x="36" y="0"/>
                    </a:lnTo>
                    <a:lnTo>
                      <a:pt x="10" y="11"/>
                    </a:lnTo>
                    <a:lnTo>
                      <a:pt x="0" y="36"/>
                    </a:lnTo>
                    <a:lnTo>
                      <a:pt x="10" y="62"/>
                    </a:lnTo>
                    <a:lnTo>
                      <a:pt x="36" y="72"/>
                    </a:lnTo>
                    <a:lnTo>
                      <a:pt x="62" y="62"/>
                    </a:lnTo>
                    <a:lnTo>
                      <a:pt x="73" y="3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09" name="Freeform 986">
                <a:extLst>
                  <a:ext uri="{FF2B5EF4-FFF2-40B4-BE49-F238E27FC236}">
                    <a16:creationId xmlns:a16="http://schemas.microsoft.com/office/drawing/2014/main" id="{23288979-BFD4-4F15-87C0-2E038AEE3D27}"/>
                  </a:ext>
                </a:extLst>
              </p:cNvPr>
              <p:cNvSpPr>
                <a:spLocks/>
              </p:cNvSpPr>
              <p:nvPr/>
            </p:nvSpPr>
            <p:spPr bwMode="auto">
              <a:xfrm>
                <a:off x="3181" y="2192"/>
                <a:ext cx="106" cy="103"/>
              </a:xfrm>
              <a:custGeom>
                <a:avLst/>
                <a:gdLst/>
                <a:ahLst/>
                <a:cxnLst>
                  <a:cxn ang="0">
                    <a:pos x="106" y="52"/>
                  </a:cxn>
                  <a:cxn ang="0">
                    <a:pos x="90" y="15"/>
                  </a:cxn>
                  <a:cxn ang="0">
                    <a:pos x="53" y="0"/>
                  </a:cxn>
                  <a:cxn ang="0">
                    <a:pos x="16" y="15"/>
                  </a:cxn>
                  <a:cxn ang="0">
                    <a:pos x="0" y="52"/>
                  </a:cxn>
                  <a:cxn ang="0">
                    <a:pos x="16" y="88"/>
                  </a:cxn>
                  <a:cxn ang="0">
                    <a:pos x="53" y="103"/>
                  </a:cxn>
                  <a:cxn ang="0">
                    <a:pos x="90" y="88"/>
                  </a:cxn>
                  <a:cxn ang="0">
                    <a:pos x="106" y="52"/>
                  </a:cxn>
                </a:cxnLst>
                <a:rect l="0" t="0" r="r" b="b"/>
                <a:pathLst>
                  <a:path w="106" h="103">
                    <a:moveTo>
                      <a:pt x="106" y="52"/>
                    </a:moveTo>
                    <a:lnTo>
                      <a:pt x="90" y="15"/>
                    </a:lnTo>
                    <a:lnTo>
                      <a:pt x="53" y="0"/>
                    </a:lnTo>
                    <a:lnTo>
                      <a:pt x="16" y="15"/>
                    </a:lnTo>
                    <a:lnTo>
                      <a:pt x="0" y="52"/>
                    </a:lnTo>
                    <a:lnTo>
                      <a:pt x="16" y="88"/>
                    </a:lnTo>
                    <a:lnTo>
                      <a:pt x="53" y="103"/>
                    </a:lnTo>
                    <a:lnTo>
                      <a:pt x="90" y="88"/>
                    </a:lnTo>
                    <a:lnTo>
                      <a:pt x="106" y="5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10" name="Line 987">
                <a:extLst>
                  <a:ext uri="{FF2B5EF4-FFF2-40B4-BE49-F238E27FC236}">
                    <a16:creationId xmlns:a16="http://schemas.microsoft.com/office/drawing/2014/main" id="{B95D03F3-807A-4505-B250-94DBE6F5B2E4}"/>
                  </a:ext>
                </a:extLst>
              </p:cNvPr>
              <p:cNvSpPr>
                <a:spLocks noChangeShapeType="1"/>
              </p:cNvSpPr>
              <p:nvPr/>
            </p:nvSpPr>
            <p:spPr bwMode="auto">
              <a:xfrm flipH="1">
                <a:off x="3172" y="2305"/>
                <a:ext cx="128" cy="1"/>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11" name="Freeform 988">
                <a:extLst>
                  <a:ext uri="{FF2B5EF4-FFF2-40B4-BE49-F238E27FC236}">
                    <a16:creationId xmlns:a16="http://schemas.microsoft.com/office/drawing/2014/main" id="{16B3F9B0-993E-40ED-9553-65B8F7C2DA68}"/>
                  </a:ext>
                </a:extLst>
              </p:cNvPr>
              <p:cNvSpPr>
                <a:spLocks/>
              </p:cNvSpPr>
              <p:nvPr/>
            </p:nvSpPr>
            <p:spPr bwMode="auto">
              <a:xfrm>
                <a:off x="3197" y="2208"/>
                <a:ext cx="74" cy="71"/>
              </a:xfrm>
              <a:custGeom>
                <a:avLst/>
                <a:gdLst/>
                <a:ahLst/>
                <a:cxnLst>
                  <a:cxn ang="0">
                    <a:pos x="74" y="36"/>
                  </a:cxn>
                  <a:cxn ang="0">
                    <a:pos x="63" y="10"/>
                  </a:cxn>
                  <a:cxn ang="0">
                    <a:pos x="37" y="0"/>
                  </a:cxn>
                  <a:cxn ang="0">
                    <a:pos x="11" y="10"/>
                  </a:cxn>
                  <a:cxn ang="0">
                    <a:pos x="0" y="36"/>
                  </a:cxn>
                  <a:cxn ang="0">
                    <a:pos x="11" y="61"/>
                  </a:cxn>
                  <a:cxn ang="0">
                    <a:pos x="37" y="71"/>
                  </a:cxn>
                  <a:cxn ang="0">
                    <a:pos x="63" y="61"/>
                  </a:cxn>
                  <a:cxn ang="0">
                    <a:pos x="74" y="36"/>
                  </a:cxn>
                </a:cxnLst>
                <a:rect l="0" t="0" r="r" b="b"/>
                <a:pathLst>
                  <a:path w="74" h="71">
                    <a:moveTo>
                      <a:pt x="74" y="36"/>
                    </a:moveTo>
                    <a:lnTo>
                      <a:pt x="63" y="10"/>
                    </a:lnTo>
                    <a:lnTo>
                      <a:pt x="37" y="0"/>
                    </a:lnTo>
                    <a:lnTo>
                      <a:pt x="11" y="10"/>
                    </a:lnTo>
                    <a:lnTo>
                      <a:pt x="0" y="36"/>
                    </a:lnTo>
                    <a:lnTo>
                      <a:pt x="11" y="61"/>
                    </a:lnTo>
                    <a:lnTo>
                      <a:pt x="37" y="71"/>
                    </a:lnTo>
                    <a:lnTo>
                      <a:pt x="63" y="61"/>
                    </a:lnTo>
                    <a:lnTo>
                      <a:pt x="74" y="36"/>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12" name="Line 989">
                <a:extLst>
                  <a:ext uri="{FF2B5EF4-FFF2-40B4-BE49-F238E27FC236}">
                    <a16:creationId xmlns:a16="http://schemas.microsoft.com/office/drawing/2014/main" id="{B28FAFD1-33A5-404A-B489-0D2597088405}"/>
                  </a:ext>
                </a:extLst>
              </p:cNvPr>
              <p:cNvSpPr>
                <a:spLocks noChangeShapeType="1"/>
              </p:cNvSpPr>
              <p:nvPr/>
            </p:nvSpPr>
            <p:spPr bwMode="auto">
              <a:xfrm>
                <a:off x="3172" y="2186"/>
                <a:ext cx="128" cy="1"/>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13" name="Line 990">
                <a:extLst>
                  <a:ext uri="{FF2B5EF4-FFF2-40B4-BE49-F238E27FC236}">
                    <a16:creationId xmlns:a16="http://schemas.microsoft.com/office/drawing/2014/main" id="{2CBF8206-E595-4D65-BD79-85E0BA8CCC05}"/>
                  </a:ext>
                </a:extLst>
              </p:cNvPr>
              <p:cNvSpPr>
                <a:spLocks noChangeShapeType="1"/>
              </p:cNvSpPr>
              <p:nvPr/>
            </p:nvSpPr>
            <p:spPr bwMode="auto">
              <a:xfrm flipV="1">
                <a:off x="3172" y="2186"/>
                <a:ext cx="1" cy="11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14" name="Line 991">
                <a:extLst>
                  <a:ext uri="{FF2B5EF4-FFF2-40B4-BE49-F238E27FC236}">
                    <a16:creationId xmlns:a16="http://schemas.microsoft.com/office/drawing/2014/main" id="{259F041C-1AED-4BDB-AC0A-2FF31782EDCF}"/>
                  </a:ext>
                </a:extLst>
              </p:cNvPr>
              <p:cNvSpPr>
                <a:spLocks noChangeShapeType="1"/>
              </p:cNvSpPr>
              <p:nvPr/>
            </p:nvSpPr>
            <p:spPr bwMode="auto">
              <a:xfrm>
                <a:off x="3300" y="2186"/>
                <a:ext cx="1" cy="11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15" name="Line 992">
                <a:extLst>
                  <a:ext uri="{FF2B5EF4-FFF2-40B4-BE49-F238E27FC236}">
                    <a16:creationId xmlns:a16="http://schemas.microsoft.com/office/drawing/2014/main" id="{B6D7440F-D26D-4D98-B568-BF0B1168AE8D}"/>
                  </a:ext>
                </a:extLst>
              </p:cNvPr>
              <p:cNvSpPr>
                <a:spLocks noChangeShapeType="1"/>
              </p:cNvSpPr>
              <p:nvPr/>
            </p:nvSpPr>
            <p:spPr bwMode="auto">
              <a:xfrm flipH="1">
                <a:off x="4490" y="2074"/>
                <a:ext cx="1" cy="2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16" name="Line 993">
                <a:extLst>
                  <a:ext uri="{FF2B5EF4-FFF2-40B4-BE49-F238E27FC236}">
                    <a16:creationId xmlns:a16="http://schemas.microsoft.com/office/drawing/2014/main" id="{DC7AFE09-36EA-438B-BAA9-82FC4C9F91F8}"/>
                  </a:ext>
                </a:extLst>
              </p:cNvPr>
              <p:cNvSpPr>
                <a:spLocks noChangeShapeType="1"/>
              </p:cNvSpPr>
              <p:nvPr/>
            </p:nvSpPr>
            <p:spPr bwMode="auto">
              <a:xfrm flipH="1">
                <a:off x="4482" y="2094"/>
                <a:ext cx="8" cy="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17" name="Line 994">
                <a:extLst>
                  <a:ext uri="{FF2B5EF4-FFF2-40B4-BE49-F238E27FC236}">
                    <a16:creationId xmlns:a16="http://schemas.microsoft.com/office/drawing/2014/main" id="{A8609170-CF65-4AC0-A199-A6291F1A8426}"/>
                  </a:ext>
                </a:extLst>
              </p:cNvPr>
              <p:cNvSpPr>
                <a:spLocks noChangeShapeType="1"/>
              </p:cNvSpPr>
              <p:nvPr/>
            </p:nvSpPr>
            <p:spPr bwMode="auto">
              <a:xfrm flipH="1">
                <a:off x="4439" y="2099"/>
                <a:ext cx="24" cy="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18" name="Line 995">
                <a:extLst>
                  <a:ext uri="{FF2B5EF4-FFF2-40B4-BE49-F238E27FC236}">
                    <a16:creationId xmlns:a16="http://schemas.microsoft.com/office/drawing/2014/main" id="{F20C08A6-1102-48AD-AC5B-58C5D059BFB3}"/>
                  </a:ext>
                </a:extLst>
              </p:cNvPr>
              <p:cNvSpPr>
                <a:spLocks noChangeShapeType="1"/>
              </p:cNvSpPr>
              <p:nvPr/>
            </p:nvSpPr>
            <p:spPr bwMode="auto">
              <a:xfrm flipH="1">
                <a:off x="4437" y="2104"/>
                <a:ext cx="2" cy="1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19" name="Line 996">
                <a:extLst>
                  <a:ext uri="{FF2B5EF4-FFF2-40B4-BE49-F238E27FC236}">
                    <a16:creationId xmlns:a16="http://schemas.microsoft.com/office/drawing/2014/main" id="{40D74667-D49B-4E85-B82A-A427E045D4BA}"/>
                  </a:ext>
                </a:extLst>
              </p:cNvPr>
              <p:cNvSpPr>
                <a:spLocks noChangeShapeType="1"/>
              </p:cNvSpPr>
              <p:nvPr/>
            </p:nvSpPr>
            <p:spPr bwMode="auto">
              <a:xfrm flipH="1">
                <a:off x="4432" y="2138"/>
                <a:ext cx="3" cy="2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20" name="Line 997">
                <a:extLst>
                  <a:ext uri="{FF2B5EF4-FFF2-40B4-BE49-F238E27FC236}">
                    <a16:creationId xmlns:a16="http://schemas.microsoft.com/office/drawing/2014/main" id="{857E4B8E-6482-4FB5-9BF0-5F421AA3A334}"/>
                  </a:ext>
                </a:extLst>
              </p:cNvPr>
              <p:cNvSpPr>
                <a:spLocks noChangeShapeType="1"/>
              </p:cNvSpPr>
              <p:nvPr/>
            </p:nvSpPr>
            <p:spPr bwMode="auto">
              <a:xfrm>
                <a:off x="4432" y="2159"/>
                <a:ext cx="4" cy="16"/>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21" name="Line 998">
                <a:extLst>
                  <a:ext uri="{FF2B5EF4-FFF2-40B4-BE49-F238E27FC236}">
                    <a16:creationId xmlns:a16="http://schemas.microsoft.com/office/drawing/2014/main" id="{66F73DA4-D84F-4F4D-911F-68FCEDF9026D}"/>
                  </a:ext>
                </a:extLst>
              </p:cNvPr>
              <p:cNvSpPr>
                <a:spLocks noChangeShapeType="1"/>
              </p:cNvSpPr>
              <p:nvPr/>
            </p:nvSpPr>
            <p:spPr bwMode="auto">
              <a:xfrm>
                <a:off x="4443" y="2194"/>
                <a:ext cx="5" cy="1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22" name="Line 999">
                <a:extLst>
                  <a:ext uri="{FF2B5EF4-FFF2-40B4-BE49-F238E27FC236}">
                    <a16:creationId xmlns:a16="http://schemas.microsoft.com/office/drawing/2014/main" id="{BCA65ED6-12C7-4F31-9FDE-FE9F7A615954}"/>
                  </a:ext>
                </a:extLst>
              </p:cNvPr>
              <p:cNvSpPr>
                <a:spLocks noChangeShapeType="1"/>
              </p:cNvSpPr>
              <p:nvPr/>
            </p:nvSpPr>
            <p:spPr bwMode="auto">
              <a:xfrm>
                <a:off x="4448" y="2212"/>
                <a:ext cx="17" cy="1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23" name="Line 1000">
                <a:extLst>
                  <a:ext uri="{FF2B5EF4-FFF2-40B4-BE49-F238E27FC236}">
                    <a16:creationId xmlns:a16="http://schemas.microsoft.com/office/drawing/2014/main" id="{21BADC9D-6E13-4B69-BDCA-B1F960E50748}"/>
                  </a:ext>
                </a:extLst>
              </p:cNvPr>
              <p:cNvSpPr>
                <a:spLocks noChangeShapeType="1"/>
              </p:cNvSpPr>
              <p:nvPr/>
            </p:nvSpPr>
            <p:spPr bwMode="auto">
              <a:xfrm>
                <a:off x="4482" y="2232"/>
                <a:ext cx="17" cy="1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24" name="Line 1001">
                <a:extLst>
                  <a:ext uri="{FF2B5EF4-FFF2-40B4-BE49-F238E27FC236}">
                    <a16:creationId xmlns:a16="http://schemas.microsoft.com/office/drawing/2014/main" id="{6F6A5B0F-62DB-432D-8F62-CA92E5F23C46}"/>
                  </a:ext>
                </a:extLst>
              </p:cNvPr>
              <p:cNvSpPr>
                <a:spLocks noChangeShapeType="1"/>
              </p:cNvSpPr>
              <p:nvPr/>
            </p:nvSpPr>
            <p:spPr bwMode="auto">
              <a:xfrm>
                <a:off x="4499" y="2242"/>
                <a:ext cx="8" cy="1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25" name="Line 1002">
                <a:extLst>
                  <a:ext uri="{FF2B5EF4-FFF2-40B4-BE49-F238E27FC236}">
                    <a16:creationId xmlns:a16="http://schemas.microsoft.com/office/drawing/2014/main" id="{CD672AF6-361C-4796-B997-26F147F878C9}"/>
                  </a:ext>
                </a:extLst>
              </p:cNvPr>
              <p:cNvSpPr>
                <a:spLocks noChangeShapeType="1"/>
              </p:cNvSpPr>
              <p:nvPr/>
            </p:nvSpPr>
            <p:spPr bwMode="auto">
              <a:xfrm>
                <a:off x="4507" y="2260"/>
                <a:ext cx="1"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26" name="Line 1003">
                <a:extLst>
                  <a:ext uri="{FF2B5EF4-FFF2-40B4-BE49-F238E27FC236}">
                    <a16:creationId xmlns:a16="http://schemas.microsoft.com/office/drawing/2014/main" id="{4E78B809-AE9B-4FD5-867A-493DFB7D9BCB}"/>
                  </a:ext>
                </a:extLst>
              </p:cNvPr>
              <p:cNvSpPr>
                <a:spLocks noChangeShapeType="1"/>
              </p:cNvSpPr>
              <p:nvPr/>
            </p:nvSpPr>
            <p:spPr bwMode="auto">
              <a:xfrm>
                <a:off x="4510" y="2279"/>
                <a:ext cx="1" cy="6"/>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27" name="Line 1004">
                <a:extLst>
                  <a:ext uri="{FF2B5EF4-FFF2-40B4-BE49-F238E27FC236}">
                    <a16:creationId xmlns:a16="http://schemas.microsoft.com/office/drawing/2014/main" id="{863031E9-E7A1-42CC-A424-56E7B432B49F}"/>
                  </a:ext>
                </a:extLst>
              </p:cNvPr>
              <p:cNvSpPr>
                <a:spLocks noChangeShapeType="1"/>
              </p:cNvSpPr>
              <p:nvPr/>
            </p:nvSpPr>
            <p:spPr bwMode="auto">
              <a:xfrm>
                <a:off x="4510" y="2285"/>
                <a:ext cx="18" cy="2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28" name="Freeform 1005">
                <a:extLst>
                  <a:ext uri="{FF2B5EF4-FFF2-40B4-BE49-F238E27FC236}">
                    <a16:creationId xmlns:a16="http://schemas.microsoft.com/office/drawing/2014/main" id="{4C451741-847A-4323-BC8D-217AF71CF08C}"/>
                  </a:ext>
                </a:extLst>
              </p:cNvPr>
              <p:cNvSpPr>
                <a:spLocks/>
              </p:cNvSpPr>
              <p:nvPr/>
            </p:nvSpPr>
            <p:spPr bwMode="auto">
              <a:xfrm>
                <a:off x="4527" y="2332"/>
                <a:ext cx="13" cy="33"/>
              </a:xfrm>
              <a:custGeom>
                <a:avLst/>
                <a:gdLst/>
                <a:ahLst/>
                <a:cxnLst>
                  <a:cxn ang="0">
                    <a:pos x="2" y="0"/>
                  </a:cxn>
                  <a:cxn ang="0">
                    <a:pos x="0" y="10"/>
                  </a:cxn>
                  <a:cxn ang="0">
                    <a:pos x="13" y="24"/>
                  </a:cxn>
                  <a:cxn ang="0">
                    <a:pos x="10" y="33"/>
                  </a:cxn>
                </a:cxnLst>
                <a:rect l="0" t="0" r="r" b="b"/>
                <a:pathLst>
                  <a:path w="13" h="33">
                    <a:moveTo>
                      <a:pt x="2" y="0"/>
                    </a:moveTo>
                    <a:lnTo>
                      <a:pt x="0" y="10"/>
                    </a:lnTo>
                    <a:lnTo>
                      <a:pt x="13" y="24"/>
                    </a:lnTo>
                    <a:lnTo>
                      <a:pt x="10" y="33"/>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29" name="Freeform 1006">
                <a:extLst>
                  <a:ext uri="{FF2B5EF4-FFF2-40B4-BE49-F238E27FC236}">
                    <a16:creationId xmlns:a16="http://schemas.microsoft.com/office/drawing/2014/main" id="{754DE67F-34D2-4AD7-8F23-771E44CF6050}"/>
                  </a:ext>
                </a:extLst>
              </p:cNvPr>
              <p:cNvSpPr>
                <a:spLocks/>
              </p:cNvSpPr>
              <p:nvPr/>
            </p:nvSpPr>
            <p:spPr bwMode="auto">
              <a:xfrm>
                <a:off x="4510" y="2376"/>
                <a:ext cx="12" cy="30"/>
              </a:xfrm>
              <a:custGeom>
                <a:avLst/>
                <a:gdLst/>
                <a:ahLst/>
                <a:cxnLst>
                  <a:cxn ang="0">
                    <a:pos x="12" y="0"/>
                  </a:cxn>
                  <a:cxn ang="0">
                    <a:pos x="4" y="5"/>
                  </a:cxn>
                  <a:cxn ang="0">
                    <a:pos x="0" y="16"/>
                  </a:cxn>
                  <a:cxn ang="0">
                    <a:pos x="12" y="30"/>
                  </a:cxn>
                </a:cxnLst>
                <a:rect l="0" t="0" r="r" b="b"/>
                <a:pathLst>
                  <a:path w="12" h="30">
                    <a:moveTo>
                      <a:pt x="12" y="0"/>
                    </a:moveTo>
                    <a:lnTo>
                      <a:pt x="4" y="5"/>
                    </a:lnTo>
                    <a:lnTo>
                      <a:pt x="0" y="16"/>
                    </a:lnTo>
                    <a:lnTo>
                      <a:pt x="12" y="30"/>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30" name="Line 1007">
                <a:extLst>
                  <a:ext uri="{FF2B5EF4-FFF2-40B4-BE49-F238E27FC236}">
                    <a16:creationId xmlns:a16="http://schemas.microsoft.com/office/drawing/2014/main" id="{EC580573-42B0-4988-B2C3-28782FF24986}"/>
                  </a:ext>
                </a:extLst>
              </p:cNvPr>
              <p:cNvSpPr>
                <a:spLocks noChangeShapeType="1"/>
              </p:cNvSpPr>
              <p:nvPr/>
            </p:nvSpPr>
            <p:spPr bwMode="auto">
              <a:xfrm>
                <a:off x="4534" y="2421"/>
                <a:ext cx="14" cy="3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731" name="Line 1008">
                <a:extLst>
                  <a:ext uri="{FF2B5EF4-FFF2-40B4-BE49-F238E27FC236}">
                    <a16:creationId xmlns:a16="http://schemas.microsoft.com/office/drawing/2014/main" id="{821CDAC6-82D9-468B-AFAD-DF78425F2627}"/>
                  </a:ext>
                </a:extLst>
              </p:cNvPr>
              <p:cNvSpPr>
                <a:spLocks noChangeShapeType="1"/>
              </p:cNvSpPr>
              <p:nvPr/>
            </p:nvSpPr>
            <p:spPr bwMode="auto">
              <a:xfrm flipH="1">
                <a:off x="4547" y="2455"/>
                <a:ext cx="1" cy="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grpSp>
        <p:grpSp>
          <p:nvGrpSpPr>
            <p:cNvPr id="3292" name="Group 1210">
              <a:extLst>
                <a:ext uri="{FF2B5EF4-FFF2-40B4-BE49-F238E27FC236}">
                  <a16:creationId xmlns:a16="http://schemas.microsoft.com/office/drawing/2014/main" id="{41159A71-11A6-4057-9268-21F6B5000077}"/>
                </a:ext>
              </a:extLst>
            </p:cNvPr>
            <p:cNvGrpSpPr>
              <a:grpSpLocks/>
            </p:cNvGrpSpPr>
            <p:nvPr/>
          </p:nvGrpSpPr>
          <p:grpSpPr bwMode="auto">
            <a:xfrm>
              <a:off x="1981" y="1985"/>
              <a:ext cx="2727" cy="2190"/>
              <a:chOff x="1981" y="1985"/>
              <a:chExt cx="2727" cy="2190"/>
            </a:xfrm>
          </p:grpSpPr>
          <p:sp>
            <p:nvSpPr>
              <p:cNvPr id="4332" name="Line 1010">
                <a:extLst>
                  <a:ext uri="{FF2B5EF4-FFF2-40B4-BE49-F238E27FC236}">
                    <a16:creationId xmlns:a16="http://schemas.microsoft.com/office/drawing/2014/main" id="{4FB7E5A7-B659-463F-8023-93613F029E96}"/>
                  </a:ext>
                </a:extLst>
              </p:cNvPr>
              <p:cNvSpPr>
                <a:spLocks noChangeShapeType="1"/>
              </p:cNvSpPr>
              <p:nvPr/>
            </p:nvSpPr>
            <p:spPr bwMode="auto">
              <a:xfrm flipH="1">
                <a:off x="4538" y="2476"/>
                <a:ext cx="2" cy="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33" name="Line 1011">
                <a:extLst>
                  <a:ext uri="{FF2B5EF4-FFF2-40B4-BE49-F238E27FC236}">
                    <a16:creationId xmlns:a16="http://schemas.microsoft.com/office/drawing/2014/main" id="{EF441BDC-B504-4F43-94D7-41D577B061F3}"/>
                  </a:ext>
                </a:extLst>
              </p:cNvPr>
              <p:cNvSpPr>
                <a:spLocks noChangeShapeType="1"/>
              </p:cNvSpPr>
              <p:nvPr/>
            </p:nvSpPr>
            <p:spPr bwMode="auto">
              <a:xfrm>
                <a:off x="4538" y="2483"/>
                <a:ext cx="4" cy="30"/>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34" name="Line 1012">
                <a:extLst>
                  <a:ext uri="{FF2B5EF4-FFF2-40B4-BE49-F238E27FC236}">
                    <a16:creationId xmlns:a16="http://schemas.microsoft.com/office/drawing/2014/main" id="{82C4FB8D-8BBC-464D-9EFC-C815D518F533}"/>
                  </a:ext>
                </a:extLst>
              </p:cNvPr>
              <p:cNvSpPr>
                <a:spLocks noChangeShapeType="1"/>
              </p:cNvSpPr>
              <p:nvPr/>
            </p:nvSpPr>
            <p:spPr bwMode="auto">
              <a:xfrm>
                <a:off x="4545" y="2533"/>
                <a:ext cx="3" cy="1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35" name="Line 1013">
                <a:extLst>
                  <a:ext uri="{FF2B5EF4-FFF2-40B4-BE49-F238E27FC236}">
                    <a16:creationId xmlns:a16="http://schemas.microsoft.com/office/drawing/2014/main" id="{663B2767-2710-42C9-BAA1-5089D76658ED}"/>
                  </a:ext>
                </a:extLst>
              </p:cNvPr>
              <p:cNvSpPr>
                <a:spLocks noChangeShapeType="1"/>
              </p:cNvSpPr>
              <p:nvPr/>
            </p:nvSpPr>
            <p:spPr bwMode="auto">
              <a:xfrm>
                <a:off x="4548" y="2551"/>
                <a:ext cx="8" cy="1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36" name="Line 1014">
                <a:extLst>
                  <a:ext uri="{FF2B5EF4-FFF2-40B4-BE49-F238E27FC236}">
                    <a16:creationId xmlns:a16="http://schemas.microsoft.com/office/drawing/2014/main" id="{CEF21858-BC04-4CE2-99F7-89C83BBB4FE0}"/>
                  </a:ext>
                </a:extLst>
              </p:cNvPr>
              <p:cNvSpPr>
                <a:spLocks noChangeShapeType="1"/>
              </p:cNvSpPr>
              <p:nvPr/>
            </p:nvSpPr>
            <p:spPr bwMode="auto">
              <a:xfrm>
                <a:off x="4565" y="2587"/>
                <a:ext cx="16" cy="3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37" name="Freeform 1015">
                <a:extLst>
                  <a:ext uri="{FF2B5EF4-FFF2-40B4-BE49-F238E27FC236}">
                    <a16:creationId xmlns:a16="http://schemas.microsoft.com/office/drawing/2014/main" id="{E370EA6F-8A5F-4B8F-BEBF-F089535BCF38}"/>
                  </a:ext>
                </a:extLst>
              </p:cNvPr>
              <p:cNvSpPr>
                <a:spLocks/>
              </p:cNvSpPr>
              <p:nvPr/>
            </p:nvSpPr>
            <p:spPr bwMode="auto">
              <a:xfrm>
                <a:off x="4582" y="2640"/>
                <a:ext cx="12" cy="35"/>
              </a:xfrm>
              <a:custGeom>
                <a:avLst/>
                <a:gdLst/>
                <a:ahLst/>
                <a:cxnLst>
                  <a:cxn ang="0">
                    <a:pos x="1" y="0"/>
                  </a:cxn>
                  <a:cxn ang="0">
                    <a:pos x="0" y="14"/>
                  </a:cxn>
                  <a:cxn ang="0">
                    <a:pos x="6" y="30"/>
                  </a:cxn>
                  <a:cxn ang="0">
                    <a:pos x="12" y="35"/>
                  </a:cxn>
                </a:cxnLst>
                <a:rect l="0" t="0" r="r" b="b"/>
                <a:pathLst>
                  <a:path w="12" h="35">
                    <a:moveTo>
                      <a:pt x="1" y="0"/>
                    </a:moveTo>
                    <a:lnTo>
                      <a:pt x="0" y="14"/>
                    </a:lnTo>
                    <a:lnTo>
                      <a:pt x="6" y="30"/>
                    </a:lnTo>
                    <a:lnTo>
                      <a:pt x="12" y="35"/>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38" name="Line 1016">
                <a:extLst>
                  <a:ext uri="{FF2B5EF4-FFF2-40B4-BE49-F238E27FC236}">
                    <a16:creationId xmlns:a16="http://schemas.microsoft.com/office/drawing/2014/main" id="{5194C652-F9C3-4E4C-A169-C3198694E59D}"/>
                  </a:ext>
                </a:extLst>
              </p:cNvPr>
              <p:cNvSpPr>
                <a:spLocks noChangeShapeType="1"/>
              </p:cNvSpPr>
              <p:nvPr/>
            </p:nvSpPr>
            <p:spPr bwMode="auto">
              <a:xfrm>
                <a:off x="4604" y="2691"/>
                <a:ext cx="3" cy="3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39" name="Line 1017">
                <a:extLst>
                  <a:ext uri="{FF2B5EF4-FFF2-40B4-BE49-F238E27FC236}">
                    <a16:creationId xmlns:a16="http://schemas.microsoft.com/office/drawing/2014/main" id="{D1F2D44D-75C4-4C80-9E43-24347769AFAD}"/>
                  </a:ext>
                </a:extLst>
              </p:cNvPr>
              <p:cNvSpPr>
                <a:spLocks noChangeShapeType="1"/>
              </p:cNvSpPr>
              <p:nvPr/>
            </p:nvSpPr>
            <p:spPr bwMode="auto">
              <a:xfrm>
                <a:off x="4608" y="2749"/>
                <a:ext cx="1" cy="1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40" name="Line 1018">
                <a:extLst>
                  <a:ext uri="{FF2B5EF4-FFF2-40B4-BE49-F238E27FC236}">
                    <a16:creationId xmlns:a16="http://schemas.microsoft.com/office/drawing/2014/main" id="{74505B2B-AC0D-4AFE-B0DF-C7D366D33CA7}"/>
                  </a:ext>
                </a:extLst>
              </p:cNvPr>
              <p:cNvSpPr>
                <a:spLocks noChangeShapeType="1"/>
              </p:cNvSpPr>
              <p:nvPr/>
            </p:nvSpPr>
            <p:spPr bwMode="auto">
              <a:xfrm flipH="1">
                <a:off x="4606" y="2761"/>
                <a:ext cx="3" cy="26"/>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41" name="Line 1019">
                <a:extLst>
                  <a:ext uri="{FF2B5EF4-FFF2-40B4-BE49-F238E27FC236}">
                    <a16:creationId xmlns:a16="http://schemas.microsoft.com/office/drawing/2014/main" id="{3D9625AE-A755-4EAF-99D0-6633584B76D3}"/>
                  </a:ext>
                </a:extLst>
              </p:cNvPr>
              <p:cNvSpPr>
                <a:spLocks noChangeShapeType="1"/>
              </p:cNvSpPr>
              <p:nvPr/>
            </p:nvSpPr>
            <p:spPr bwMode="auto">
              <a:xfrm flipH="1">
                <a:off x="4600" y="2807"/>
                <a:ext cx="4" cy="37"/>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42" name="Line 1020">
                <a:extLst>
                  <a:ext uri="{FF2B5EF4-FFF2-40B4-BE49-F238E27FC236}">
                    <a16:creationId xmlns:a16="http://schemas.microsoft.com/office/drawing/2014/main" id="{1AE4D57C-E533-4AD4-9441-1F320339AE05}"/>
                  </a:ext>
                </a:extLst>
              </p:cNvPr>
              <p:cNvSpPr>
                <a:spLocks noChangeShapeType="1"/>
              </p:cNvSpPr>
              <p:nvPr/>
            </p:nvSpPr>
            <p:spPr bwMode="auto">
              <a:xfrm flipH="1">
                <a:off x="4599" y="2844"/>
                <a:ext cx="1"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43" name="Line 1021">
                <a:extLst>
                  <a:ext uri="{FF2B5EF4-FFF2-40B4-BE49-F238E27FC236}">
                    <a16:creationId xmlns:a16="http://schemas.microsoft.com/office/drawing/2014/main" id="{2B7F3226-28E3-4D19-B4B5-1E4AC5E836AA}"/>
                  </a:ext>
                </a:extLst>
              </p:cNvPr>
              <p:cNvSpPr>
                <a:spLocks noChangeShapeType="1"/>
              </p:cNvSpPr>
              <p:nvPr/>
            </p:nvSpPr>
            <p:spPr bwMode="auto">
              <a:xfrm flipH="1">
                <a:off x="4569" y="2858"/>
                <a:ext cx="16" cy="15"/>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44" name="Line 1022">
                <a:extLst>
                  <a:ext uri="{FF2B5EF4-FFF2-40B4-BE49-F238E27FC236}">
                    <a16:creationId xmlns:a16="http://schemas.microsoft.com/office/drawing/2014/main" id="{47C24E4E-AE96-41E7-A5BB-873EAB359D44}"/>
                  </a:ext>
                </a:extLst>
              </p:cNvPr>
              <p:cNvSpPr>
                <a:spLocks noChangeShapeType="1"/>
              </p:cNvSpPr>
              <p:nvPr/>
            </p:nvSpPr>
            <p:spPr bwMode="auto">
              <a:xfrm>
                <a:off x="4569" y="2873"/>
                <a:ext cx="16" cy="8"/>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45" name="Line 1023">
                <a:extLst>
                  <a:ext uri="{FF2B5EF4-FFF2-40B4-BE49-F238E27FC236}">
                    <a16:creationId xmlns:a16="http://schemas.microsoft.com/office/drawing/2014/main" id="{478D524D-D285-4CDC-8689-250BBEC728D4}"/>
                  </a:ext>
                </a:extLst>
              </p:cNvPr>
              <p:cNvSpPr>
                <a:spLocks noChangeShapeType="1"/>
              </p:cNvSpPr>
              <p:nvPr/>
            </p:nvSpPr>
            <p:spPr bwMode="auto">
              <a:xfrm>
                <a:off x="4601" y="2885"/>
                <a:ext cx="1" cy="1"/>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46" name="Line 1024">
                <a:extLst>
                  <a:ext uri="{FF2B5EF4-FFF2-40B4-BE49-F238E27FC236}">
                    <a16:creationId xmlns:a16="http://schemas.microsoft.com/office/drawing/2014/main" id="{B492A9C9-8B01-48D4-91ED-C6932DDD5676}"/>
                  </a:ext>
                </a:extLst>
              </p:cNvPr>
              <p:cNvSpPr>
                <a:spLocks noChangeShapeType="1"/>
              </p:cNvSpPr>
              <p:nvPr/>
            </p:nvSpPr>
            <p:spPr bwMode="auto">
              <a:xfrm flipH="1">
                <a:off x="4595" y="2885"/>
                <a:ext cx="6" cy="1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47" name="Line 1025">
                <a:extLst>
                  <a:ext uri="{FF2B5EF4-FFF2-40B4-BE49-F238E27FC236}">
                    <a16:creationId xmlns:a16="http://schemas.microsoft.com/office/drawing/2014/main" id="{931D0E6A-01C9-4766-903E-5C86306CD64B}"/>
                  </a:ext>
                </a:extLst>
              </p:cNvPr>
              <p:cNvSpPr>
                <a:spLocks noChangeShapeType="1"/>
              </p:cNvSpPr>
              <p:nvPr/>
            </p:nvSpPr>
            <p:spPr bwMode="auto">
              <a:xfrm>
                <a:off x="4595" y="2897"/>
                <a:ext cx="10" cy="1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48" name="Freeform 1026">
                <a:extLst>
                  <a:ext uri="{FF2B5EF4-FFF2-40B4-BE49-F238E27FC236}">
                    <a16:creationId xmlns:a16="http://schemas.microsoft.com/office/drawing/2014/main" id="{3997229A-7449-4002-9E54-254BB19FA242}"/>
                  </a:ext>
                </a:extLst>
              </p:cNvPr>
              <p:cNvSpPr>
                <a:spLocks/>
              </p:cNvSpPr>
              <p:nvPr/>
            </p:nvSpPr>
            <p:spPr bwMode="auto">
              <a:xfrm>
                <a:off x="4605" y="2909"/>
                <a:ext cx="7" cy="28"/>
              </a:xfrm>
              <a:custGeom>
                <a:avLst/>
                <a:gdLst/>
                <a:ahLst/>
                <a:cxnLst>
                  <a:cxn ang="0">
                    <a:pos x="0" y="0"/>
                  </a:cxn>
                  <a:cxn ang="0">
                    <a:pos x="3" y="24"/>
                  </a:cxn>
                  <a:cxn ang="0">
                    <a:pos x="7" y="28"/>
                  </a:cxn>
                </a:cxnLst>
                <a:rect l="0" t="0" r="r" b="b"/>
                <a:pathLst>
                  <a:path w="7" h="28">
                    <a:moveTo>
                      <a:pt x="0" y="0"/>
                    </a:moveTo>
                    <a:lnTo>
                      <a:pt x="3" y="24"/>
                    </a:lnTo>
                    <a:lnTo>
                      <a:pt x="7" y="28"/>
                    </a:lnTo>
                  </a:path>
                </a:pathLst>
              </a:cu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49" name="Line 1027">
                <a:extLst>
                  <a:ext uri="{FF2B5EF4-FFF2-40B4-BE49-F238E27FC236}">
                    <a16:creationId xmlns:a16="http://schemas.microsoft.com/office/drawing/2014/main" id="{EE1A99D1-5EEE-48BA-AD57-3AE59A86686E}"/>
                  </a:ext>
                </a:extLst>
              </p:cNvPr>
              <p:cNvSpPr>
                <a:spLocks noChangeShapeType="1"/>
              </p:cNvSpPr>
              <p:nvPr/>
            </p:nvSpPr>
            <p:spPr bwMode="auto">
              <a:xfrm>
                <a:off x="4631" y="2940"/>
                <a:ext cx="13" cy="2"/>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50" name="Line 1028">
                <a:extLst>
                  <a:ext uri="{FF2B5EF4-FFF2-40B4-BE49-F238E27FC236}">
                    <a16:creationId xmlns:a16="http://schemas.microsoft.com/office/drawing/2014/main" id="{AB0B4F53-C471-4583-AF00-E7DEDEF380F0}"/>
                  </a:ext>
                </a:extLst>
              </p:cNvPr>
              <p:cNvSpPr>
                <a:spLocks noChangeShapeType="1"/>
              </p:cNvSpPr>
              <p:nvPr/>
            </p:nvSpPr>
            <p:spPr bwMode="auto">
              <a:xfrm>
                <a:off x="4644" y="2942"/>
                <a:ext cx="12" cy="14"/>
              </a:xfrm>
              <a:prstGeom prst="line">
                <a:avLst/>
              </a:prstGeom>
              <a:noFill/>
              <a:ln w="0">
                <a:solidFill>
                  <a:srgbClr val="5B5B5B"/>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51" name="Freeform 1029">
                <a:extLst>
                  <a:ext uri="{FF2B5EF4-FFF2-40B4-BE49-F238E27FC236}">
                    <a16:creationId xmlns:a16="http://schemas.microsoft.com/office/drawing/2014/main" id="{199EFC2A-5159-46DC-90B5-941DFAC37F58}"/>
                  </a:ext>
                </a:extLst>
              </p:cNvPr>
              <p:cNvSpPr>
                <a:spLocks/>
              </p:cNvSpPr>
              <p:nvPr/>
            </p:nvSpPr>
            <p:spPr bwMode="auto">
              <a:xfrm>
                <a:off x="2756" y="2502"/>
                <a:ext cx="36" cy="36"/>
              </a:xfrm>
              <a:custGeom>
                <a:avLst/>
                <a:gdLst/>
                <a:ahLst/>
                <a:cxnLst>
                  <a:cxn ang="0">
                    <a:pos x="14" y="36"/>
                  </a:cxn>
                  <a:cxn ang="0">
                    <a:pos x="36" y="28"/>
                  </a:cxn>
                  <a:cxn ang="0">
                    <a:pos x="0" y="0"/>
                  </a:cxn>
                  <a:cxn ang="0">
                    <a:pos x="14" y="36"/>
                  </a:cxn>
                </a:cxnLst>
                <a:rect l="0" t="0" r="r" b="b"/>
                <a:pathLst>
                  <a:path w="36" h="36">
                    <a:moveTo>
                      <a:pt x="14" y="36"/>
                    </a:moveTo>
                    <a:lnTo>
                      <a:pt x="36" y="28"/>
                    </a:lnTo>
                    <a:lnTo>
                      <a:pt x="0" y="0"/>
                    </a:lnTo>
                    <a:lnTo>
                      <a:pt x="14" y="36"/>
                    </a:lnTo>
                    <a:close/>
                  </a:path>
                </a:pathLst>
              </a:custGeom>
              <a:solidFill>
                <a:srgbClr val="5B5B5B"/>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52" name="Freeform 1030">
                <a:extLst>
                  <a:ext uri="{FF2B5EF4-FFF2-40B4-BE49-F238E27FC236}">
                    <a16:creationId xmlns:a16="http://schemas.microsoft.com/office/drawing/2014/main" id="{83C7EA72-AA62-4240-950E-49C518E57909}"/>
                  </a:ext>
                </a:extLst>
              </p:cNvPr>
              <p:cNvSpPr>
                <a:spLocks/>
              </p:cNvSpPr>
              <p:nvPr/>
            </p:nvSpPr>
            <p:spPr bwMode="auto">
              <a:xfrm>
                <a:off x="2756" y="2471"/>
                <a:ext cx="36" cy="59"/>
              </a:xfrm>
              <a:custGeom>
                <a:avLst/>
                <a:gdLst/>
                <a:ahLst/>
                <a:cxnLst>
                  <a:cxn ang="0">
                    <a:pos x="36" y="59"/>
                  </a:cxn>
                  <a:cxn ang="0">
                    <a:pos x="0" y="31"/>
                  </a:cxn>
                  <a:cxn ang="0">
                    <a:pos x="14" y="0"/>
                  </a:cxn>
                  <a:cxn ang="0">
                    <a:pos x="36" y="59"/>
                  </a:cxn>
                </a:cxnLst>
                <a:rect l="0" t="0" r="r" b="b"/>
                <a:pathLst>
                  <a:path w="36" h="59">
                    <a:moveTo>
                      <a:pt x="36" y="59"/>
                    </a:moveTo>
                    <a:lnTo>
                      <a:pt x="0" y="31"/>
                    </a:lnTo>
                    <a:lnTo>
                      <a:pt x="14" y="0"/>
                    </a:lnTo>
                    <a:lnTo>
                      <a:pt x="36" y="59"/>
                    </a:lnTo>
                    <a:close/>
                  </a:path>
                </a:pathLst>
              </a:custGeom>
              <a:solidFill>
                <a:srgbClr val="1F38F1"/>
              </a:solidFill>
              <a:ln w="9525">
                <a:solidFill>
                  <a:srgbClr val="1F38F1"/>
                </a:solid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53" name="Freeform 1031">
                <a:extLst>
                  <a:ext uri="{FF2B5EF4-FFF2-40B4-BE49-F238E27FC236}">
                    <a16:creationId xmlns:a16="http://schemas.microsoft.com/office/drawing/2014/main" id="{1961E119-1550-467C-8B64-5A92B58FB56C}"/>
                  </a:ext>
                </a:extLst>
              </p:cNvPr>
              <p:cNvSpPr>
                <a:spLocks/>
              </p:cNvSpPr>
              <p:nvPr/>
            </p:nvSpPr>
            <p:spPr bwMode="auto">
              <a:xfrm>
                <a:off x="2756" y="2471"/>
                <a:ext cx="36" cy="67"/>
              </a:xfrm>
              <a:custGeom>
                <a:avLst/>
                <a:gdLst/>
                <a:ahLst/>
                <a:cxnLst>
                  <a:cxn ang="0">
                    <a:pos x="14" y="67"/>
                  </a:cxn>
                  <a:cxn ang="0">
                    <a:pos x="36" y="59"/>
                  </a:cxn>
                  <a:cxn ang="0">
                    <a:pos x="14" y="0"/>
                  </a:cxn>
                  <a:cxn ang="0">
                    <a:pos x="0" y="31"/>
                  </a:cxn>
                  <a:cxn ang="0">
                    <a:pos x="14" y="67"/>
                  </a:cxn>
                </a:cxnLst>
                <a:rect l="0" t="0" r="r" b="b"/>
                <a:pathLst>
                  <a:path w="36" h="67">
                    <a:moveTo>
                      <a:pt x="14" y="67"/>
                    </a:moveTo>
                    <a:lnTo>
                      <a:pt x="36" y="59"/>
                    </a:lnTo>
                    <a:lnTo>
                      <a:pt x="14" y="0"/>
                    </a:lnTo>
                    <a:lnTo>
                      <a:pt x="0" y="31"/>
                    </a:lnTo>
                    <a:lnTo>
                      <a:pt x="14" y="67"/>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54" name="Freeform 1032">
                <a:extLst>
                  <a:ext uri="{FF2B5EF4-FFF2-40B4-BE49-F238E27FC236}">
                    <a16:creationId xmlns:a16="http://schemas.microsoft.com/office/drawing/2014/main" id="{4EF42C2C-75DD-49AA-89B9-223DB801EBA4}"/>
                  </a:ext>
                </a:extLst>
              </p:cNvPr>
              <p:cNvSpPr>
                <a:spLocks/>
              </p:cNvSpPr>
              <p:nvPr/>
            </p:nvSpPr>
            <p:spPr bwMode="auto">
              <a:xfrm>
                <a:off x="2712" y="2471"/>
                <a:ext cx="58" cy="50"/>
              </a:xfrm>
              <a:custGeom>
                <a:avLst/>
                <a:gdLst/>
                <a:ahLst/>
                <a:cxnLst>
                  <a:cxn ang="0">
                    <a:pos x="44" y="31"/>
                  </a:cxn>
                  <a:cxn ang="0">
                    <a:pos x="58" y="0"/>
                  </a:cxn>
                  <a:cxn ang="0">
                    <a:pos x="0" y="50"/>
                  </a:cxn>
                  <a:cxn ang="0">
                    <a:pos x="44" y="31"/>
                  </a:cxn>
                </a:cxnLst>
                <a:rect l="0" t="0" r="r" b="b"/>
                <a:pathLst>
                  <a:path w="58" h="50">
                    <a:moveTo>
                      <a:pt x="44" y="31"/>
                    </a:moveTo>
                    <a:lnTo>
                      <a:pt x="58" y="0"/>
                    </a:lnTo>
                    <a:lnTo>
                      <a:pt x="0" y="50"/>
                    </a:lnTo>
                    <a:lnTo>
                      <a:pt x="44" y="31"/>
                    </a:lnTo>
                    <a:close/>
                  </a:path>
                </a:pathLst>
              </a:custGeom>
              <a:solidFill>
                <a:srgbClr val="5B5B5B"/>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55" name="Freeform 1033">
                <a:extLst>
                  <a:ext uri="{FF2B5EF4-FFF2-40B4-BE49-F238E27FC236}">
                    <a16:creationId xmlns:a16="http://schemas.microsoft.com/office/drawing/2014/main" id="{47E9E969-D7CB-4DAD-9CD6-F4FB6A009DDD}"/>
                  </a:ext>
                </a:extLst>
              </p:cNvPr>
              <p:cNvSpPr>
                <a:spLocks/>
              </p:cNvSpPr>
              <p:nvPr/>
            </p:nvSpPr>
            <p:spPr bwMode="auto">
              <a:xfrm>
                <a:off x="2703" y="2471"/>
                <a:ext cx="67" cy="50"/>
              </a:xfrm>
              <a:custGeom>
                <a:avLst/>
                <a:gdLst/>
                <a:ahLst/>
                <a:cxnLst>
                  <a:cxn ang="0">
                    <a:pos x="67" y="0"/>
                  </a:cxn>
                  <a:cxn ang="0">
                    <a:pos x="9" y="50"/>
                  </a:cxn>
                  <a:cxn ang="0">
                    <a:pos x="0" y="29"/>
                  </a:cxn>
                  <a:cxn ang="0">
                    <a:pos x="67" y="0"/>
                  </a:cxn>
                </a:cxnLst>
                <a:rect l="0" t="0" r="r" b="b"/>
                <a:pathLst>
                  <a:path w="67" h="50">
                    <a:moveTo>
                      <a:pt x="67" y="0"/>
                    </a:moveTo>
                    <a:lnTo>
                      <a:pt x="9" y="50"/>
                    </a:lnTo>
                    <a:lnTo>
                      <a:pt x="0" y="29"/>
                    </a:lnTo>
                    <a:lnTo>
                      <a:pt x="67" y="0"/>
                    </a:lnTo>
                    <a:close/>
                  </a:path>
                </a:pathLst>
              </a:custGeom>
              <a:solidFill>
                <a:srgbClr val="1F38F1"/>
              </a:solidFill>
              <a:ln w="9525">
                <a:solidFill>
                  <a:srgbClr val="1F38F1"/>
                </a:solid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56" name="Freeform 1034">
                <a:extLst>
                  <a:ext uri="{FF2B5EF4-FFF2-40B4-BE49-F238E27FC236}">
                    <a16:creationId xmlns:a16="http://schemas.microsoft.com/office/drawing/2014/main" id="{F38D5DC3-4043-4C44-A8C8-235C65076A76}"/>
                  </a:ext>
                </a:extLst>
              </p:cNvPr>
              <p:cNvSpPr>
                <a:spLocks/>
              </p:cNvSpPr>
              <p:nvPr/>
            </p:nvSpPr>
            <p:spPr bwMode="auto">
              <a:xfrm>
                <a:off x="2703" y="2471"/>
                <a:ext cx="67" cy="50"/>
              </a:xfrm>
              <a:custGeom>
                <a:avLst/>
                <a:gdLst/>
                <a:ahLst/>
                <a:cxnLst>
                  <a:cxn ang="0">
                    <a:pos x="53" y="31"/>
                  </a:cxn>
                  <a:cxn ang="0">
                    <a:pos x="67" y="0"/>
                  </a:cxn>
                  <a:cxn ang="0">
                    <a:pos x="0" y="29"/>
                  </a:cxn>
                  <a:cxn ang="0">
                    <a:pos x="9" y="50"/>
                  </a:cxn>
                  <a:cxn ang="0">
                    <a:pos x="53" y="31"/>
                  </a:cxn>
                </a:cxnLst>
                <a:rect l="0" t="0" r="r" b="b"/>
                <a:pathLst>
                  <a:path w="67" h="50">
                    <a:moveTo>
                      <a:pt x="53" y="31"/>
                    </a:moveTo>
                    <a:lnTo>
                      <a:pt x="67" y="0"/>
                    </a:lnTo>
                    <a:lnTo>
                      <a:pt x="0" y="29"/>
                    </a:lnTo>
                    <a:lnTo>
                      <a:pt x="9" y="50"/>
                    </a:lnTo>
                    <a:lnTo>
                      <a:pt x="53" y="31"/>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57" name="Freeform 1035">
                <a:extLst>
                  <a:ext uri="{FF2B5EF4-FFF2-40B4-BE49-F238E27FC236}">
                    <a16:creationId xmlns:a16="http://schemas.microsoft.com/office/drawing/2014/main" id="{25D277B4-794D-4211-9E42-552EF86B0759}"/>
                  </a:ext>
                </a:extLst>
              </p:cNvPr>
              <p:cNvSpPr>
                <a:spLocks/>
              </p:cNvSpPr>
              <p:nvPr/>
            </p:nvSpPr>
            <p:spPr bwMode="auto">
              <a:xfrm>
                <a:off x="2624" y="2500"/>
                <a:ext cx="87" cy="54"/>
              </a:xfrm>
              <a:custGeom>
                <a:avLst/>
                <a:gdLst/>
                <a:ahLst/>
                <a:cxnLst>
                  <a:cxn ang="0">
                    <a:pos x="87" y="22"/>
                  </a:cxn>
                  <a:cxn ang="0">
                    <a:pos x="79" y="0"/>
                  </a:cxn>
                  <a:cxn ang="0">
                    <a:pos x="0" y="54"/>
                  </a:cxn>
                  <a:cxn ang="0">
                    <a:pos x="87" y="22"/>
                  </a:cxn>
                </a:cxnLst>
                <a:rect l="0" t="0" r="r" b="b"/>
                <a:pathLst>
                  <a:path w="87" h="54">
                    <a:moveTo>
                      <a:pt x="87" y="22"/>
                    </a:moveTo>
                    <a:lnTo>
                      <a:pt x="79" y="0"/>
                    </a:lnTo>
                    <a:lnTo>
                      <a:pt x="0" y="54"/>
                    </a:lnTo>
                    <a:lnTo>
                      <a:pt x="87" y="22"/>
                    </a:lnTo>
                    <a:close/>
                  </a:path>
                </a:pathLst>
              </a:custGeom>
              <a:solidFill>
                <a:srgbClr val="5B5B5B"/>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58" name="Freeform 1036">
                <a:extLst>
                  <a:ext uri="{FF2B5EF4-FFF2-40B4-BE49-F238E27FC236}">
                    <a16:creationId xmlns:a16="http://schemas.microsoft.com/office/drawing/2014/main" id="{E4C120E4-322E-40A2-9183-3A1014713F26}"/>
                  </a:ext>
                </a:extLst>
              </p:cNvPr>
              <p:cNvSpPr>
                <a:spLocks/>
              </p:cNvSpPr>
              <p:nvPr/>
            </p:nvSpPr>
            <p:spPr bwMode="auto">
              <a:xfrm>
                <a:off x="2616" y="2500"/>
                <a:ext cx="87" cy="54"/>
              </a:xfrm>
              <a:custGeom>
                <a:avLst/>
                <a:gdLst/>
                <a:ahLst/>
                <a:cxnLst>
                  <a:cxn ang="0">
                    <a:pos x="87" y="0"/>
                  </a:cxn>
                  <a:cxn ang="0">
                    <a:pos x="8" y="54"/>
                  </a:cxn>
                  <a:cxn ang="0">
                    <a:pos x="0" y="33"/>
                  </a:cxn>
                  <a:cxn ang="0">
                    <a:pos x="87" y="0"/>
                  </a:cxn>
                </a:cxnLst>
                <a:rect l="0" t="0" r="r" b="b"/>
                <a:pathLst>
                  <a:path w="87" h="54">
                    <a:moveTo>
                      <a:pt x="87" y="0"/>
                    </a:moveTo>
                    <a:lnTo>
                      <a:pt x="8" y="54"/>
                    </a:lnTo>
                    <a:lnTo>
                      <a:pt x="0" y="33"/>
                    </a:lnTo>
                    <a:lnTo>
                      <a:pt x="87" y="0"/>
                    </a:lnTo>
                    <a:close/>
                  </a:path>
                </a:pathLst>
              </a:custGeom>
              <a:solidFill>
                <a:srgbClr val="5B5B5B"/>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59" name="Freeform 1037">
                <a:extLst>
                  <a:ext uri="{FF2B5EF4-FFF2-40B4-BE49-F238E27FC236}">
                    <a16:creationId xmlns:a16="http://schemas.microsoft.com/office/drawing/2014/main" id="{F3853C46-E6DE-4191-B8B0-BB50DDF716CF}"/>
                  </a:ext>
                </a:extLst>
              </p:cNvPr>
              <p:cNvSpPr>
                <a:spLocks/>
              </p:cNvSpPr>
              <p:nvPr/>
            </p:nvSpPr>
            <p:spPr bwMode="auto">
              <a:xfrm>
                <a:off x="2616" y="2500"/>
                <a:ext cx="95" cy="54"/>
              </a:xfrm>
              <a:custGeom>
                <a:avLst/>
                <a:gdLst/>
                <a:ahLst/>
                <a:cxnLst>
                  <a:cxn ang="0">
                    <a:pos x="95" y="22"/>
                  </a:cxn>
                  <a:cxn ang="0">
                    <a:pos x="87" y="0"/>
                  </a:cxn>
                  <a:cxn ang="0">
                    <a:pos x="0" y="33"/>
                  </a:cxn>
                  <a:cxn ang="0">
                    <a:pos x="8" y="54"/>
                  </a:cxn>
                  <a:cxn ang="0">
                    <a:pos x="95" y="22"/>
                  </a:cxn>
                </a:cxnLst>
                <a:rect l="0" t="0" r="r" b="b"/>
                <a:pathLst>
                  <a:path w="95" h="54">
                    <a:moveTo>
                      <a:pt x="95" y="22"/>
                    </a:moveTo>
                    <a:lnTo>
                      <a:pt x="87" y="0"/>
                    </a:lnTo>
                    <a:lnTo>
                      <a:pt x="0" y="33"/>
                    </a:lnTo>
                    <a:lnTo>
                      <a:pt x="8" y="54"/>
                    </a:lnTo>
                    <a:lnTo>
                      <a:pt x="95" y="22"/>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60" name="Freeform 1038">
                <a:extLst>
                  <a:ext uri="{FF2B5EF4-FFF2-40B4-BE49-F238E27FC236}">
                    <a16:creationId xmlns:a16="http://schemas.microsoft.com/office/drawing/2014/main" id="{C907B798-EB0F-4413-B949-2404527AF9C3}"/>
                  </a:ext>
                </a:extLst>
              </p:cNvPr>
              <p:cNvSpPr>
                <a:spLocks/>
              </p:cNvSpPr>
              <p:nvPr/>
            </p:nvSpPr>
            <p:spPr bwMode="auto">
              <a:xfrm>
                <a:off x="2755" y="2496"/>
                <a:ext cx="64" cy="64"/>
              </a:xfrm>
              <a:custGeom>
                <a:avLst/>
                <a:gdLst/>
                <a:ahLst/>
                <a:cxnLst>
                  <a:cxn ang="0">
                    <a:pos x="64" y="32"/>
                  </a:cxn>
                  <a:cxn ang="0">
                    <a:pos x="54" y="10"/>
                  </a:cxn>
                  <a:cxn ang="0">
                    <a:pos x="32" y="0"/>
                  </a:cxn>
                  <a:cxn ang="0">
                    <a:pos x="9" y="10"/>
                  </a:cxn>
                  <a:cxn ang="0">
                    <a:pos x="0" y="32"/>
                  </a:cxn>
                  <a:cxn ang="0">
                    <a:pos x="9" y="55"/>
                  </a:cxn>
                  <a:cxn ang="0">
                    <a:pos x="32" y="64"/>
                  </a:cxn>
                  <a:cxn ang="0">
                    <a:pos x="54" y="55"/>
                  </a:cxn>
                  <a:cxn ang="0">
                    <a:pos x="64" y="32"/>
                  </a:cxn>
                </a:cxnLst>
                <a:rect l="0" t="0" r="r" b="b"/>
                <a:pathLst>
                  <a:path w="64" h="64">
                    <a:moveTo>
                      <a:pt x="64" y="32"/>
                    </a:moveTo>
                    <a:lnTo>
                      <a:pt x="54" y="10"/>
                    </a:lnTo>
                    <a:lnTo>
                      <a:pt x="32" y="0"/>
                    </a:lnTo>
                    <a:lnTo>
                      <a:pt x="9" y="10"/>
                    </a:lnTo>
                    <a:lnTo>
                      <a:pt x="0" y="32"/>
                    </a:lnTo>
                    <a:lnTo>
                      <a:pt x="9" y="55"/>
                    </a:lnTo>
                    <a:lnTo>
                      <a:pt x="32" y="64"/>
                    </a:lnTo>
                    <a:lnTo>
                      <a:pt x="54" y="55"/>
                    </a:lnTo>
                    <a:lnTo>
                      <a:pt x="64" y="3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61" name="Freeform 1039">
                <a:extLst>
                  <a:ext uri="{FF2B5EF4-FFF2-40B4-BE49-F238E27FC236}">
                    <a16:creationId xmlns:a16="http://schemas.microsoft.com/office/drawing/2014/main" id="{9BE06EC6-BFD2-4B0F-9809-C079F6D30D70}"/>
                  </a:ext>
                </a:extLst>
              </p:cNvPr>
              <p:cNvSpPr>
                <a:spLocks/>
              </p:cNvSpPr>
              <p:nvPr/>
            </p:nvSpPr>
            <p:spPr bwMode="auto">
              <a:xfrm>
                <a:off x="2995" y="2199"/>
                <a:ext cx="64" cy="63"/>
              </a:xfrm>
              <a:custGeom>
                <a:avLst/>
                <a:gdLst/>
                <a:ahLst/>
                <a:cxnLst>
                  <a:cxn ang="0">
                    <a:pos x="64" y="31"/>
                  </a:cxn>
                  <a:cxn ang="0">
                    <a:pos x="54" y="9"/>
                  </a:cxn>
                  <a:cxn ang="0">
                    <a:pos x="31" y="0"/>
                  </a:cxn>
                  <a:cxn ang="0">
                    <a:pos x="9" y="9"/>
                  </a:cxn>
                  <a:cxn ang="0">
                    <a:pos x="0" y="31"/>
                  </a:cxn>
                  <a:cxn ang="0">
                    <a:pos x="9" y="54"/>
                  </a:cxn>
                  <a:cxn ang="0">
                    <a:pos x="31" y="63"/>
                  </a:cxn>
                  <a:cxn ang="0">
                    <a:pos x="54" y="54"/>
                  </a:cxn>
                  <a:cxn ang="0">
                    <a:pos x="64" y="31"/>
                  </a:cxn>
                </a:cxnLst>
                <a:rect l="0" t="0" r="r" b="b"/>
                <a:pathLst>
                  <a:path w="64" h="63">
                    <a:moveTo>
                      <a:pt x="64" y="31"/>
                    </a:moveTo>
                    <a:lnTo>
                      <a:pt x="54" y="9"/>
                    </a:lnTo>
                    <a:lnTo>
                      <a:pt x="31" y="0"/>
                    </a:lnTo>
                    <a:lnTo>
                      <a:pt x="9" y="9"/>
                    </a:lnTo>
                    <a:lnTo>
                      <a:pt x="0" y="31"/>
                    </a:lnTo>
                    <a:lnTo>
                      <a:pt x="9" y="54"/>
                    </a:lnTo>
                    <a:lnTo>
                      <a:pt x="31" y="63"/>
                    </a:lnTo>
                    <a:lnTo>
                      <a:pt x="54" y="54"/>
                    </a:lnTo>
                    <a:lnTo>
                      <a:pt x="64" y="31"/>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62" name="Freeform 1040">
                <a:extLst>
                  <a:ext uri="{FF2B5EF4-FFF2-40B4-BE49-F238E27FC236}">
                    <a16:creationId xmlns:a16="http://schemas.microsoft.com/office/drawing/2014/main" id="{B428AAF0-9F13-461B-B8D2-DA464289567B}"/>
                  </a:ext>
                </a:extLst>
              </p:cNvPr>
              <p:cNvSpPr>
                <a:spLocks/>
              </p:cNvSpPr>
              <p:nvPr/>
            </p:nvSpPr>
            <p:spPr bwMode="auto">
              <a:xfrm>
                <a:off x="3257" y="3046"/>
                <a:ext cx="64" cy="62"/>
              </a:xfrm>
              <a:custGeom>
                <a:avLst/>
                <a:gdLst/>
                <a:ahLst/>
                <a:cxnLst>
                  <a:cxn ang="0">
                    <a:pos x="64" y="31"/>
                  </a:cxn>
                  <a:cxn ang="0">
                    <a:pos x="54" y="9"/>
                  </a:cxn>
                  <a:cxn ang="0">
                    <a:pos x="32" y="0"/>
                  </a:cxn>
                  <a:cxn ang="0">
                    <a:pos x="9" y="9"/>
                  </a:cxn>
                  <a:cxn ang="0">
                    <a:pos x="0" y="31"/>
                  </a:cxn>
                  <a:cxn ang="0">
                    <a:pos x="9" y="53"/>
                  </a:cxn>
                  <a:cxn ang="0">
                    <a:pos x="32" y="62"/>
                  </a:cxn>
                  <a:cxn ang="0">
                    <a:pos x="54" y="53"/>
                  </a:cxn>
                  <a:cxn ang="0">
                    <a:pos x="64" y="31"/>
                  </a:cxn>
                </a:cxnLst>
                <a:rect l="0" t="0" r="r" b="b"/>
                <a:pathLst>
                  <a:path w="64" h="62">
                    <a:moveTo>
                      <a:pt x="64" y="31"/>
                    </a:moveTo>
                    <a:lnTo>
                      <a:pt x="54" y="9"/>
                    </a:lnTo>
                    <a:lnTo>
                      <a:pt x="32" y="0"/>
                    </a:lnTo>
                    <a:lnTo>
                      <a:pt x="9" y="9"/>
                    </a:lnTo>
                    <a:lnTo>
                      <a:pt x="0" y="31"/>
                    </a:lnTo>
                    <a:lnTo>
                      <a:pt x="9" y="53"/>
                    </a:lnTo>
                    <a:lnTo>
                      <a:pt x="32" y="62"/>
                    </a:lnTo>
                    <a:lnTo>
                      <a:pt x="54" y="53"/>
                    </a:lnTo>
                    <a:lnTo>
                      <a:pt x="64" y="31"/>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63" name="Freeform 1041">
                <a:extLst>
                  <a:ext uri="{FF2B5EF4-FFF2-40B4-BE49-F238E27FC236}">
                    <a16:creationId xmlns:a16="http://schemas.microsoft.com/office/drawing/2014/main" id="{6B656ADD-C8B5-4FED-B5A7-070432BA2824}"/>
                  </a:ext>
                </a:extLst>
              </p:cNvPr>
              <p:cNvSpPr>
                <a:spLocks/>
              </p:cNvSpPr>
              <p:nvPr/>
            </p:nvSpPr>
            <p:spPr bwMode="auto">
              <a:xfrm>
                <a:off x="3218" y="3270"/>
                <a:ext cx="65" cy="63"/>
              </a:xfrm>
              <a:custGeom>
                <a:avLst/>
                <a:gdLst/>
                <a:ahLst/>
                <a:cxnLst>
                  <a:cxn ang="0">
                    <a:pos x="65" y="32"/>
                  </a:cxn>
                  <a:cxn ang="0">
                    <a:pos x="55" y="9"/>
                  </a:cxn>
                  <a:cxn ang="0">
                    <a:pos x="33" y="0"/>
                  </a:cxn>
                  <a:cxn ang="0">
                    <a:pos x="10" y="9"/>
                  </a:cxn>
                  <a:cxn ang="0">
                    <a:pos x="0" y="32"/>
                  </a:cxn>
                  <a:cxn ang="0">
                    <a:pos x="10" y="54"/>
                  </a:cxn>
                  <a:cxn ang="0">
                    <a:pos x="33" y="63"/>
                  </a:cxn>
                  <a:cxn ang="0">
                    <a:pos x="55" y="54"/>
                  </a:cxn>
                  <a:cxn ang="0">
                    <a:pos x="65" y="32"/>
                  </a:cxn>
                </a:cxnLst>
                <a:rect l="0" t="0" r="r" b="b"/>
                <a:pathLst>
                  <a:path w="65" h="63">
                    <a:moveTo>
                      <a:pt x="65" y="32"/>
                    </a:moveTo>
                    <a:lnTo>
                      <a:pt x="55" y="9"/>
                    </a:lnTo>
                    <a:lnTo>
                      <a:pt x="33" y="0"/>
                    </a:lnTo>
                    <a:lnTo>
                      <a:pt x="10" y="9"/>
                    </a:lnTo>
                    <a:lnTo>
                      <a:pt x="0" y="32"/>
                    </a:lnTo>
                    <a:lnTo>
                      <a:pt x="10" y="54"/>
                    </a:lnTo>
                    <a:lnTo>
                      <a:pt x="33" y="63"/>
                    </a:lnTo>
                    <a:lnTo>
                      <a:pt x="55" y="54"/>
                    </a:lnTo>
                    <a:lnTo>
                      <a:pt x="65" y="3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64" name="Freeform 1042">
                <a:extLst>
                  <a:ext uri="{FF2B5EF4-FFF2-40B4-BE49-F238E27FC236}">
                    <a16:creationId xmlns:a16="http://schemas.microsoft.com/office/drawing/2014/main" id="{279BF3F0-8937-4871-BFD5-9FB434390741}"/>
                  </a:ext>
                </a:extLst>
              </p:cNvPr>
              <p:cNvSpPr>
                <a:spLocks/>
              </p:cNvSpPr>
              <p:nvPr/>
            </p:nvSpPr>
            <p:spPr bwMode="auto">
              <a:xfrm>
                <a:off x="3449" y="4011"/>
                <a:ext cx="59" cy="32"/>
              </a:xfrm>
              <a:custGeom>
                <a:avLst/>
                <a:gdLst/>
                <a:ahLst/>
                <a:cxnLst>
                  <a:cxn ang="0">
                    <a:pos x="53" y="32"/>
                  </a:cxn>
                  <a:cxn ang="0">
                    <a:pos x="59" y="22"/>
                  </a:cxn>
                  <a:cxn ang="0">
                    <a:pos x="0" y="0"/>
                  </a:cxn>
                  <a:cxn ang="0">
                    <a:pos x="53" y="32"/>
                  </a:cxn>
                </a:cxnLst>
                <a:rect l="0" t="0" r="r" b="b"/>
                <a:pathLst>
                  <a:path w="59" h="32">
                    <a:moveTo>
                      <a:pt x="53" y="32"/>
                    </a:moveTo>
                    <a:lnTo>
                      <a:pt x="59" y="22"/>
                    </a:lnTo>
                    <a:lnTo>
                      <a:pt x="0" y="0"/>
                    </a:lnTo>
                    <a:lnTo>
                      <a:pt x="53" y="32"/>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65" name="Freeform 1043">
                <a:extLst>
                  <a:ext uri="{FF2B5EF4-FFF2-40B4-BE49-F238E27FC236}">
                    <a16:creationId xmlns:a16="http://schemas.microsoft.com/office/drawing/2014/main" id="{BB69A16F-B282-439A-A1D1-F10516EC5C39}"/>
                  </a:ext>
                </a:extLst>
              </p:cNvPr>
              <p:cNvSpPr>
                <a:spLocks/>
              </p:cNvSpPr>
              <p:nvPr/>
            </p:nvSpPr>
            <p:spPr bwMode="auto">
              <a:xfrm>
                <a:off x="3449" y="3999"/>
                <a:ext cx="59" cy="34"/>
              </a:xfrm>
              <a:custGeom>
                <a:avLst/>
                <a:gdLst/>
                <a:ahLst/>
                <a:cxnLst>
                  <a:cxn ang="0">
                    <a:pos x="59" y="34"/>
                  </a:cxn>
                  <a:cxn ang="0">
                    <a:pos x="0" y="12"/>
                  </a:cxn>
                  <a:cxn ang="0">
                    <a:pos x="6" y="0"/>
                  </a:cxn>
                  <a:cxn ang="0">
                    <a:pos x="59" y="34"/>
                  </a:cxn>
                </a:cxnLst>
                <a:rect l="0" t="0" r="r" b="b"/>
                <a:pathLst>
                  <a:path w="59" h="34">
                    <a:moveTo>
                      <a:pt x="59" y="34"/>
                    </a:moveTo>
                    <a:lnTo>
                      <a:pt x="0" y="12"/>
                    </a:lnTo>
                    <a:lnTo>
                      <a:pt x="6" y="0"/>
                    </a:lnTo>
                    <a:lnTo>
                      <a:pt x="59" y="34"/>
                    </a:lnTo>
                    <a:close/>
                  </a:path>
                </a:pathLst>
              </a:custGeom>
              <a:solidFill>
                <a:srgbClr val="1F38F1"/>
              </a:solidFill>
              <a:ln w="9525">
                <a:solidFill>
                  <a:srgbClr val="1F38F1"/>
                </a:solid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66" name="Freeform 1044">
                <a:extLst>
                  <a:ext uri="{FF2B5EF4-FFF2-40B4-BE49-F238E27FC236}">
                    <a16:creationId xmlns:a16="http://schemas.microsoft.com/office/drawing/2014/main" id="{32B392FA-3B38-46C0-898F-BB153555518D}"/>
                  </a:ext>
                </a:extLst>
              </p:cNvPr>
              <p:cNvSpPr>
                <a:spLocks/>
              </p:cNvSpPr>
              <p:nvPr/>
            </p:nvSpPr>
            <p:spPr bwMode="auto">
              <a:xfrm>
                <a:off x="3449" y="3999"/>
                <a:ext cx="59" cy="44"/>
              </a:xfrm>
              <a:custGeom>
                <a:avLst/>
                <a:gdLst/>
                <a:ahLst/>
                <a:cxnLst>
                  <a:cxn ang="0">
                    <a:pos x="53" y="44"/>
                  </a:cxn>
                  <a:cxn ang="0">
                    <a:pos x="59" y="34"/>
                  </a:cxn>
                  <a:cxn ang="0">
                    <a:pos x="6" y="0"/>
                  </a:cxn>
                  <a:cxn ang="0">
                    <a:pos x="0" y="12"/>
                  </a:cxn>
                  <a:cxn ang="0">
                    <a:pos x="53" y="44"/>
                  </a:cxn>
                </a:cxnLst>
                <a:rect l="0" t="0" r="r" b="b"/>
                <a:pathLst>
                  <a:path w="59" h="44">
                    <a:moveTo>
                      <a:pt x="53" y="44"/>
                    </a:moveTo>
                    <a:lnTo>
                      <a:pt x="59" y="34"/>
                    </a:lnTo>
                    <a:lnTo>
                      <a:pt x="6" y="0"/>
                    </a:lnTo>
                    <a:lnTo>
                      <a:pt x="0" y="12"/>
                    </a:lnTo>
                    <a:lnTo>
                      <a:pt x="53" y="44"/>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67" name="Freeform 1045">
                <a:extLst>
                  <a:ext uri="{FF2B5EF4-FFF2-40B4-BE49-F238E27FC236}">
                    <a16:creationId xmlns:a16="http://schemas.microsoft.com/office/drawing/2014/main" id="{7B047770-9C3C-462E-951E-E6BD85AB4117}"/>
                  </a:ext>
                </a:extLst>
              </p:cNvPr>
              <p:cNvSpPr>
                <a:spLocks/>
              </p:cNvSpPr>
              <p:nvPr/>
            </p:nvSpPr>
            <p:spPr bwMode="auto">
              <a:xfrm>
                <a:off x="3367" y="3977"/>
                <a:ext cx="88" cy="34"/>
              </a:xfrm>
              <a:custGeom>
                <a:avLst/>
                <a:gdLst/>
                <a:ahLst/>
                <a:cxnLst>
                  <a:cxn ang="0">
                    <a:pos x="82" y="34"/>
                  </a:cxn>
                  <a:cxn ang="0">
                    <a:pos x="88" y="22"/>
                  </a:cxn>
                  <a:cxn ang="0">
                    <a:pos x="0" y="0"/>
                  </a:cxn>
                  <a:cxn ang="0">
                    <a:pos x="82" y="34"/>
                  </a:cxn>
                </a:cxnLst>
                <a:rect l="0" t="0" r="r" b="b"/>
                <a:pathLst>
                  <a:path w="88" h="34">
                    <a:moveTo>
                      <a:pt x="82" y="34"/>
                    </a:moveTo>
                    <a:lnTo>
                      <a:pt x="88" y="22"/>
                    </a:lnTo>
                    <a:lnTo>
                      <a:pt x="0" y="0"/>
                    </a:lnTo>
                    <a:lnTo>
                      <a:pt x="82" y="34"/>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68" name="Freeform 1046">
                <a:extLst>
                  <a:ext uri="{FF2B5EF4-FFF2-40B4-BE49-F238E27FC236}">
                    <a16:creationId xmlns:a16="http://schemas.microsoft.com/office/drawing/2014/main" id="{AA5D97C3-CF26-4423-A51E-CBAF5017E25B}"/>
                  </a:ext>
                </a:extLst>
              </p:cNvPr>
              <p:cNvSpPr>
                <a:spLocks/>
              </p:cNvSpPr>
              <p:nvPr/>
            </p:nvSpPr>
            <p:spPr bwMode="auto">
              <a:xfrm>
                <a:off x="3367" y="3965"/>
                <a:ext cx="88" cy="34"/>
              </a:xfrm>
              <a:custGeom>
                <a:avLst/>
                <a:gdLst/>
                <a:ahLst/>
                <a:cxnLst>
                  <a:cxn ang="0">
                    <a:pos x="88" y="34"/>
                  </a:cxn>
                  <a:cxn ang="0">
                    <a:pos x="0" y="12"/>
                  </a:cxn>
                  <a:cxn ang="0">
                    <a:pos x="4" y="0"/>
                  </a:cxn>
                  <a:cxn ang="0">
                    <a:pos x="88" y="34"/>
                  </a:cxn>
                </a:cxnLst>
                <a:rect l="0" t="0" r="r" b="b"/>
                <a:pathLst>
                  <a:path w="88" h="34">
                    <a:moveTo>
                      <a:pt x="88" y="34"/>
                    </a:moveTo>
                    <a:lnTo>
                      <a:pt x="0" y="12"/>
                    </a:lnTo>
                    <a:lnTo>
                      <a:pt x="4" y="0"/>
                    </a:lnTo>
                    <a:lnTo>
                      <a:pt x="88" y="34"/>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69" name="Freeform 1047">
                <a:extLst>
                  <a:ext uri="{FF2B5EF4-FFF2-40B4-BE49-F238E27FC236}">
                    <a16:creationId xmlns:a16="http://schemas.microsoft.com/office/drawing/2014/main" id="{0B9C5065-65C9-4DC1-A259-72A2825294FA}"/>
                  </a:ext>
                </a:extLst>
              </p:cNvPr>
              <p:cNvSpPr>
                <a:spLocks/>
              </p:cNvSpPr>
              <p:nvPr/>
            </p:nvSpPr>
            <p:spPr bwMode="auto">
              <a:xfrm>
                <a:off x="3367" y="3965"/>
                <a:ext cx="88" cy="46"/>
              </a:xfrm>
              <a:custGeom>
                <a:avLst/>
                <a:gdLst/>
                <a:ahLst/>
                <a:cxnLst>
                  <a:cxn ang="0">
                    <a:pos x="82" y="46"/>
                  </a:cxn>
                  <a:cxn ang="0">
                    <a:pos x="88" y="34"/>
                  </a:cxn>
                  <a:cxn ang="0">
                    <a:pos x="4" y="0"/>
                  </a:cxn>
                  <a:cxn ang="0">
                    <a:pos x="0" y="12"/>
                  </a:cxn>
                  <a:cxn ang="0">
                    <a:pos x="82" y="46"/>
                  </a:cxn>
                </a:cxnLst>
                <a:rect l="0" t="0" r="r" b="b"/>
                <a:pathLst>
                  <a:path w="88" h="46">
                    <a:moveTo>
                      <a:pt x="82" y="46"/>
                    </a:moveTo>
                    <a:lnTo>
                      <a:pt x="88" y="34"/>
                    </a:lnTo>
                    <a:lnTo>
                      <a:pt x="4" y="0"/>
                    </a:lnTo>
                    <a:lnTo>
                      <a:pt x="0" y="12"/>
                    </a:lnTo>
                    <a:lnTo>
                      <a:pt x="82" y="46"/>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70" name="Freeform 1048">
                <a:extLst>
                  <a:ext uri="{FF2B5EF4-FFF2-40B4-BE49-F238E27FC236}">
                    <a16:creationId xmlns:a16="http://schemas.microsoft.com/office/drawing/2014/main" id="{F1EDCC0B-0F3D-4CCF-B2AE-E936C68B388C}"/>
                  </a:ext>
                </a:extLst>
              </p:cNvPr>
              <p:cNvSpPr>
                <a:spLocks/>
              </p:cNvSpPr>
              <p:nvPr/>
            </p:nvSpPr>
            <p:spPr bwMode="auto">
              <a:xfrm>
                <a:off x="3279" y="3950"/>
                <a:ext cx="92" cy="27"/>
              </a:xfrm>
              <a:custGeom>
                <a:avLst/>
                <a:gdLst/>
                <a:ahLst/>
                <a:cxnLst>
                  <a:cxn ang="0">
                    <a:pos x="88" y="27"/>
                  </a:cxn>
                  <a:cxn ang="0">
                    <a:pos x="92" y="15"/>
                  </a:cxn>
                  <a:cxn ang="0">
                    <a:pos x="0" y="0"/>
                  </a:cxn>
                  <a:cxn ang="0">
                    <a:pos x="88" y="27"/>
                  </a:cxn>
                </a:cxnLst>
                <a:rect l="0" t="0" r="r" b="b"/>
                <a:pathLst>
                  <a:path w="92" h="27">
                    <a:moveTo>
                      <a:pt x="88" y="27"/>
                    </a:moveTo>
                    <a:lnTo>
                      <a:pt x="92" y="15"/>
                    </a:lnTo>
                    <a:lnTo>
                      <a:pt x="0" y="0"/>
                    </a:lnTo>
                    <a:lnTo>
                      <a:pt x="88" y="27"/>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71" name="Freeform 1049">
                <a:extLst>
                  <a:ext uri="{FF2B5EF4-FFF2-40B4-BE49-F238E27FC236}">
                    <a16:creationId xmlns:a16="http://schemas.microsoft.com/office/drawing/2014/main" id="{C0BCC61E-0B86-4955-8C95-01ABAAE1E5B3}"/>
                  </a:ext>
                </a:extLst>
              </p:cNvPr>
              <p:cNvSpPr>
                <a:spLocks/>
              </p:cNvSpPr>
              <p:nvPr/>
            </p:nvSpPr>
            <p:spPr bwMode="auto">
              <a:xfrm>
                <a:off x="3279" y="3938"/>
                <a:ext cx="92" cy="27"/>
              </a:xfrm>
              <a:custGeom>
                <a:avLst/>
                <a:gdLst/>
                <a:ahLst/>
                <a:cxnLst>
                  <a:cxn ang="0">
                    <a:pos x="92" y="27"/>
                  </a:cxn>
                  <a:cxn ang="0">
                    <a:pos x="0" y="12"/>
                  </a:cxn>
                  <a:cxn ang="0">
                    <a:pos x="3" y="0"/>
                  </a:cxn>
                  <a:cxn ang="0">
                    <a:pos x="92" y="27"/>
                  </a:cxn>
                </a:cxnLst>
                <a:rect l="0" t="0" r="r" b="b"/>
                <a:pathLst>
                  <a:path w="92" h="27">
                    <a:moveTo>
                      <a:pt x="92" y="27"/>
                    </a:moveTo>
                    <a:lnTo>
                      <a:pt x="0" y="12"/>
                    </a:lnTo>
                    <a:lnTo>
                      <a:pt x="3" y="0"/>
                    </a:lnTo>
                    <a:lnTo>
                      <a:pt x="92" y="27"/>
                    </a:lnTo>
                    <a:close/>
                  </a:path>
                </a:pathLst>
              </a:custGeom>
              <a:solidFill>
                <a:srgbClr val="1F38F1"/>
              </a:solidFill>
              <a:ln w="9525">
                <a:solidFill>
                  <a:srgbClr val="1F38F1"/>
                </a:solid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72" name="Freeform 1050">
                <a:extLst>
                  <a:ext uri="{FF2B5EF4-FFF2-40B4-BE49-F238E27FC236}">
                    <a16:creationId xmlns:a16="http://schemas.microsoft.com/office/drawing/2014/main" id="{58403434-ED77-40DD-8D1B-B70A5E06D958}"/>
                  </a:ext>
                </a:extLst>
              </p:cNvPr>
              <p:cNvSpPr>
                <a:spLocks/>
              </p:cNvSpPr>
              <p:nvPr/>
            </p:nvSpPr>
            <p:spPr bwMode="auto">
              <a:xfrm>
                <a:off x="3279" y="3938"/>
                <a:ext cx="92" cy="39"/>
              </a:xfrm>
              <a:custGeom>
                <a:avLst/>
                <a:gdLst/>
                <a:ahLst/>
                <a:cxnLst>
                  <a:cxn ang="0">
                    <a:pos x="88" y="39"/>
                  </a:cxn>
                  <a:cxn ang="0">
                    <a:pos x="92" y="27"/>
                  </a:cxn>
                  <a:cxn ang="0">
                    <a:pos x="3" y="0"/>
                  </a:cxn>
                  <a:cxn ang="0">
                    <a:pos x="0" y="12"/>
                  </a:cxn>
                  <a:cxn ang="0">
                    <a:pos x="88" y="39"/>
                  </a:cxn>
                </a:cxnLst>
                <a:rect l="0" t="0" r="r" b="b"/>
                <a:pathLst>
                  <a:path w="92" h="39">
                    <a:moveTo>
                      <a:pt x="88" y="39"/>
                    </a:moveTo>
                    <a:lnTo>
                      <a:pt x="92" y="27"/>
                    </a:lnTo>
                    <a:lnTo>
                      <a:pt x="3" y="0"/>
                    </a:lnTo>
                    <a:lnTo>
                      <a:pt x="0" y="12"/>
                    </a:lnTo>
                    <a:lnTo>
                      <a:pt x="88" y="39"/>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73" name="Freeform 1051">
                <a:extLst>
                  <a:ext uri="{FF2B5EF4-FFF2-40B4-BE49-F238E27FC236}">
                    <a16:creationId xmlns:a16="http://schemas.microsoft.com/office/drawing/2014/main" id="{000DF674-4D9D-4431-9E2D-32BB977DA4FB}"/>
                  </a:ext>
                </a:extLst>
              </p:cNvPr>
              <p:cNvSpPr>
                <a:spLocks/>
              </p:cNvSpPr>
              <p:nvPr/>
            </p:nvSpPr>
            <p:spPr bwMode="auto">
              <a:xfrm>
                <a:off x="3160" y="3938"/>
                <a:ext cx="122" cy="12"/>
              </a:xfrm>
              <a:custGeom>
                <a:avLst/>
                <a:gdLst/>
                <a:ahLst/>
                <a:cxnLst>
                  <a:cxn ang="0">
                    <a:pos x="119" y="12"/>
                  </a:cxn>
                  <a:cxn ang="0">
                    <a:pos x="122" y="0"/>
                  </a:cxn>
                  <a:cxn ang="0">
                    <a:pos x="0" y="5"/>
                  </a:cxn>
                  <a:cxn ang="0">
                    <a:pos x="119" y="12"/>
                  </a:cxn>
                </a:cxnLst>
                <a:rect l="0" t="0" r="r" b="b"/>
                <a:pathLst>
                  <a:path w="122" h="12">
                    <a:moveTo>
                      <a:pt x="119" y="12"/>
                    </a:moveTo>
                    <a:lnTo>
                      <a:pt x="122" y="0"/>
                    </a:lnTo>
                    <a:lnTo>
                      <a:pt x="0" y="5"/>
                    </a:lnTo>
                    <a:lnTo>
                      <a:pt x="119" y="12"/>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74" name="Freeform 1052">
                <a:extLst>
                  <a:ext uri="{FF2B5EF4-FFF2-40B4-BE49-F238E27FC236}">
                    <a16:creationId xmlns:a16="http://schemas.microsoft.com/office/drawing/2014/main" id="{6365178E-58DD-40B2-AFDB-43D6C5918FD7}"/>
                  </a:ext>
                </a:extLst>
              </p:cNvPr>
              <p:cNvSpPr>
                <a:spLocks/>
              </p:cNvSpPr>
              <p:nvPr/>
            </p:nvSpPr>
            <p:spPr bwMode="auto">
              <a:xfrm>
                <a:off x="3160" y="3930"/>
                <a:ext cx="122" cy="13"/>
              </a:xfrm>
              <a:custGeom>
                <a:avLst/>
                <a:gdLst/>
                <a:ahLst/>
                <a:cxnLst>
                  <a:cxn ang="0">
                    <a:pos x="122" y="8"/>
                  </a:cxn>
                  <a:cxn ang="0">
                    <a:pos x="0" y="13"/>
                  </a:cxn>
                  <a:cxn ang="0">
                    <a:pos x="0" y="0"/>
                  </a:cxn>
                  <a:cxn ang="0">
                    <a:pos x="122" y="8"/>
                  </a:cxn>
                </a:cxnLst>
                <a:rect l="0" t="0" r="r" b="b"/>
                <a:pathLst>
                  <a:path w="122" h="13">
                    <a:moveTo>
                      <a:pt x="122" y="8"/>
                    </a:moveTo>
                    <a:lnTo>
                      <a:pt x="0" y="13"/>
                    </a:lnTo>
                    <a:lnTo>
                      <a:pt x="0" y="0"/>
                    </a:lnTo>
                    <a:lnTo>
                      <a:pt x="122" y="8"/>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75" name="Freeform 1053">
                <a:extLst>
                  <a:ext uri="{FF2B5EF4-FFF2-40B4-BE49-F238E27FC236}">
                    <a16:creationId xmlns:a16="http://schemas.microsoft.com/office/drawing/2014/main" id="{D0305962-7C97-4C67-8E29-C85B7A11C1AF}"/>
                  </a:ext>
                </a:extLst>
              </p:cNvPr>
              <p:cNvSpPr>
                <a:spLocks/>
              </p:cNvSpPr>
              <p:nvPr/>
            </p:nvSpPr>
            <p:spPr bwMode="auto">
              <a:xfrm>
                <a:off x="3160" y="3930"/>
                <a:ext cx="122" cy="20"/>
              </a:xfrm>
              <a:custGeom>
                <a:avLst/>
                <a:gdLst/>
                <a:ahLst/>
                <a:cxnLst>
                  <a:cxn ang="0">
                    <a:pos x="119" y="20"/>
                  </a:cxn>
                  <a:cxn ang="0">
                    <a:pos x="122" y="8"/>
                  </a:cxn>
                  <a:cxn ang="0">
                    <a:pos x="0" y="0"/>
                  </a:cxn>
                  <a:cxn ang="0">
                    <a:pos x="0" y="13"/>
                  </a:cxn>
                  <a:cxn ang="0">
                    <a:pos x="119" y="20"/>
                  </a:cxn>
                </a:cxnLst>
                <a:rect l="0" t="0" r="r" b="b"/>
                <a:pathLst>
                  <a:path w="122" h="20">
                    <a:moveTo>
                      <a:pt x="119" y="20"/>
                    </a:moveTo>
                    <a:lnTo>
                      <a:pt x="122" y="8"/>
                    </a:lnTo>
                    <a:lnTo>
                      <a:pt x="0" y="0"/>
                    </a:lnTo>
                    <a:lnTo>
                      <a:pt x="0" y="13"/>
                    </a:lnTo>
                    <a:lnTo>
                      <a:pt x="119" y="20"/>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76" name="Freeform 1054">
                <a:extLst>
                  <a:ext uri="{FF2B5EF4-FFF2-40B4-BE49-F238E27FC236}">
                    <a16:creationId xmlns:a16="http://schemas.microsoft.com/office/drawing/2014/main" id="{8FB2E58D-D7F0-4A2C-B79F-B5A85FBA3434}"/>
                  </a:ext>
                </a:extLst>
              </p:cNvPr>
              <p:cNvSpPr>
                <a:spLocks/>
              </p:cNvSpPr>
              <p:nvPr/>
            </p:nvSpPr>
            <p:spPr bwMode="auto">
              <a:xfrm>
                <a:off x="3111" y="3930"/>
                <a:ext cx="49" cy="13"/>
              </a:xfrm>
              <a:custGeom>
                <a:avLst/>
                <a:gdLst/>
                <a:ahLst/>
                <a:cxnLst>
                  <a:cxn ang="0">
                    <a:pos x="49" y="13"/>
                  </a:cxn>
                  <a:cxn ang="0">
                    <a:pos x="49" y="0"/>
                  </a:cxn>
                  <a:cxn ang="0">
                    <a:pos x="0" y="13"/>
                  </a:cxn>
                  <a:cxn ang="0">
                    <a:pos x="49" y="13"/>
                  </a:cxn>
                </a:cxnLst>
                <a:rect l="0" t="0" r="r" b="b"/>
                <a:pathLst>
                  <a:path w="49" h="13">
                    <a:moveTo>
                      <a:pt x="49" y="13"/>
                    </a:moveTo>
                    <a:lnTo>
                      <a:pt x="49" y="0"/>
                    </a:lnTo>
                    <a:lnTo>
                      <a:pt x="0" y="13"/>
                    </a:lnTo>
                    <a:lnTo>
                      <a:pt x="49" y="13"/>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77" name="Freeform 1055">
                <a:extLst>
                  <a:ext uri="{FF2B5EF4-FFF2-40B4-BE49-F238E27FC236}">
                    <a16:creationId xmlns:a16="http://schemas.microsoft.com/office/drawing/2014/main" id="{FFB3B952-3A7F-443E-A309-387DE15069FF}"/>
                  </a:ext>
                </a:extLst>
              </p:cNvPr>
              <p:cNvSpPr>
                <a:spLocks/>
              </p:cNvSpPr>
              <p:nvPr/>
            </p:nvSpPr>
            <p:spPr bwMode="auto">
              <a:xfrm>
                <a:off x="3111" y="3930"/>
                <a:ext cx="49" cy="13"/>
              </a:xfrm>
              <a:custGeom>
                <a:avLst/>
                <a:gdLst/>
                <a:ahLst/>
                <a:cxnLst>
                  <a:cxn ang="0">
                    <a:pos x="49" y="0"/>
                  </a:cxn>
                  <a:cxn ang="0">
                    <a:pos x="0" y="13"/>
                  </a:cxn>
                  <a:cxn ang="0">
                    <a:pos x="1" y="0"/>
                  </a:cxn>
                  <a:cxn ang="0">
                    <a:pos x="49" y="0"/>
                  </a:cxn>
                </a:cxnLst>
                <a:rect l="0" t="0" r="r" b="b"/>
                <a:pathLst>
                  <a:path w="49" h="13">
                    <a:moveTo>
                      <a:pt x="49" y="0"/>
                    </a:moveTo>
                    <a:lnTo>
                      <a:pt x="0" y="13"/>
                    </a:lnTo>
                    <a:lnTo>
                      <a:pt x="1" y="0"/>
                    </a:lnTo>
                    <a:lnTo>
                      <a:pt x="49" y="0"/>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78" name="Freeform 1056">
                <a:extLst>
                  <a:ext uri="{FF2B5EF4-FFF2-40B4-BE49-F238E27FC236}">
                    <a16:creationId xmlns:a16="http://schemas.microsoft.com/office/drawing/2014/main" id="{4207A058-903B-432C-9A68-3E6433FBF09F}"/>
                  </a:ext>
                </a:extLst>
              </p:cNvPr>
              <p:cNvSpPr>
                <a:spLocks/>
              </p:cNvSpPr>
              <p:nvPr/>
            </p:nvSpPr>
            <p:spPr bwMode="auto">
              <a:xfrm>
                <a:off x="3111" y="3930"/>
                <a:ext cx="49" cy="13"/>
              </a:xfrm>
              <a:custGeom>
                <a:avLst/>
                <a:gdLst/>
                <a:ahLst/>
                <a:cxnLst>
                  <a:cxn ang="0">
                    <a:pos x="49" y="13"/>
                  </a:cxn>
                  <a:cxn ang="0">
                    <a:pos x="49" y="0"/>
                  </a:cxn>
                  <a:cxn ang="0">
                    <a:pos x="1" y="0"/>
                  </a:cxn>
                  <a:cxn ang="0">
                    <a:pos x="0" y="13"/>
                  </a:cxn>
                  <a:cxn ang="0">
                    <a:pos x="49" y="13"/>
                  </a:cxn>
                </a:cxnLst>
                <a:rect l="0" t="0" r="r" b="b"/>
                <a:pathLst>
                  <a:path w="49" h="13">
                    <a:moveTo>
                      <a:pt x="49" y="13"/>
                    </a:moveTo>
                    <a:lnTo>
                      <a:pt x="49" y="0"/>
                    </a:lnTo>
                    <a:lnTo>
                      <a:pt x="1" y="0"/>
                    </a:lnTo>
                    <a:lnTo>
                      <a:pt x="0" y="13"/>
                    </a:lnTo>
                    <a:lnTo>
                      <a:pt x="49" y="13"/>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79" name="Freeform 1057">
                <a:extLst>
                  <a:ext uri="{FF2B5EF4-FFF2-40B4-BE49-F238E27FC236}">
                    <a16:creationId xmlns:a16="http://schemas.microsoft.com/office/drawing/2014/main" id="{FF72286F-DFAF-4100-B092-2672D88499A1}"/>
                  </a:ext>
                </a:extLst>
              </p:cNvPr>
              <p:cNvSpPr>
                <a:spLocks/>
              </p:cNvSpPr>
              <p:nvPr/>
            </p:nvSpPr>
            <p:spPr bwMode="auto">
              <a:xfrm>
                <a:off x="2973" y="3921"/>
                <a:ext cx="139" cy="22"/>
              </a:xfrm>
              <a:custGeom>
                <a:avLst/>
                <a:gdLst/>
                <a:ahLst/>
                <a:cxnLst>
                  <a:cxn ang="0">
                    <a:pos x="138" y="22"/>
                  </a:cxn>
                  <a:cxn ang="0">
                    <a:pos x="139" y="9"/>
                  </a:cxn>
                  <a:cxn ang="0">
                    <a:pos x="0" y="0"/>
                  </a:cxn>
                  <a:cxn ang="0">
                    <a:pos x="138" y="22"/>
                  </a:cxn>
                </a:cxnLst>
                <a:rect l="0" t="0" r="r" b="b"/>
                <a:pathLst>
                  <a:path w="139" h="22">
                    <a:moveTo>
                      <a:pt x="138" y="22"/>
                    </a:moveTo>
                    <a:lnTo>
                      <a:pt x="139" y="9"/>
                    </a:lnTo>
                    <a:lnTo>
                      <a:pt x="0" y="0"/>
                    </a:lnTo>
                    <a:lnTo>
                      <a:pt x="138" y="22"/>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80" name="Freeform 1058">
                <a:extLst>
                  <a:ext uri="{FF2B5EF4-FFF2-40B4-BE49-F238E27FC236}">
                    <a16:creationId xmlns:a16="http://schemas.microsoft.com/office/drawing/2014/main" id="{EF83A656-4082-474D-BB22-B87E0AE02648}"/>
                  </a:ext>
                </a:extLst>
              </p:cNvPr>
              <p:cNvSpPr>
                <a:spLocks/>
              </p:cNvSpPr>
              <p:nvPr/>
            </p:nvSpPr>
            <p:spPr bwMode="auto">
              <a:xfrm>
                <a:off x="2973" y="3909"/>
                <a:ext cx="139" cy="21"/>
              </a:xfrm>
              <a:custGeom>
                <a:avLst/>
                <a:gdLst/>
                <a:ahLst/>
                <a:cxnLst>
                  <a:cxn ang="0">
                    <a:pos x="139" y="21"/>
                  </a:cxn>
                  <a:cxn ang="0">
                    <a:pos x="0" y="12"/>
                  </a:cxn>
                  <a:cxn ang="0">
                    <a:pos x="3" y="0"/>
                  </a:cxn>
                  <a:cxn ang="0">
                    <a:pos x="139" y="21"/>
                  </a:cxn>
                </a:cxnLst>
                <a:rect l="0" t="0" r="r" b="b"/>
                <a:pathLst>
                  <a:path w="139" h="21">
                    <a:moveTo>
                      <a:pt x="139" y="21"/>
                    </a:moveTo>
                    <a:lnTo>
                      <a:pt x="0" y="12"/>
                    </a:lnTo>
                    <a:lnTo>
                      <a:pt x="3" y="0"/>
                    </a:lnTo>
                    <a:lnTo>
                      <a:pt x="139" y="21"/>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81" name="Freeform 1059">
                <a:extLst>
                  <a:ext uri="{FF2B5EF4-FFF2-40B4-BE49-F238E27FC236}">
                    <a16:creationId xmlns:a16="http://schemas.microsoft.com/office/drawing/2014/main" id="{FAB118E4-DCBE-4685-9B01-AA7BE3390C51}"/>
                  </a:ext>
                </a:extLst>
              </p:cNvPr>
              <p:cNvSpPr>
                <a:spLocks/>
              </p:cNvSpPr>
              <p:nvPr/>
            </p:nvSpPr>
            <p:spPr bwMode="auto">
              <a:xfrm>
                <a:off x="2973" y="3909"/>
                <a:ext cx="139" cy="34"/>
              </a:xfrm>
              <a:custGeom>
                <a:avLst/>
                <a:gdLst/>
                <a:ahLst/>
                <a:cxnLst>
                  <a:cxn ang="0">
                    <a:pos x="138" y="34"/>
                  </a:cxn>
                  <a:cxn ang="0">
                    <a:pos x="139" y="21"/>
                  </a:cxn>
                  <a:cxn ang="0">
                    <a:pos x="3" y="0"/>
                  </a:cxn>
                  <a:cxn ang="0">
                    <a:pos x="0" y="12"/>
                  </a:cxn>
                  <a:cxn ang="0">
                    <a:pos x="138" y="34"/>
                  </a:cxn>
                </a:cxnLst>
                <a:rect l="0" t="0" r="r" b="b"/>
                <a:pathLst>
                  <a:path w="139" h="34">
                    <a:moveTo>
                      <a:pt x="138" y="34"/>
                    </a:moveTo>
                    <a:lnTo>
                      <a:pt x="139" y="21"/>
                    </a:lnTo>
                    <a:lnTo>
                      <a:pt x="3" y="0"/>
                    </a:lnTo>
                    <a:lnTo>
                      <a:pt x="0" y="12"/>
                    </a:lnTo>
                    <a:lnTo>
                      <a:pt x="138" y="34"/>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82" name="Freeform 1060">
                <a:extLst>
                  <a:ext uri="{FF2B5EF4-FFF2-40B4-BE49-F238E27FC236}">
                    <a16:creationId xmlns:a16="http://schemas.microsoft.com/office/drawing/2014/main" id="{3AC5666A-7D2A-4A15-8B98-A429439FE470}"/>
                  </a:ext>
                </a:extLst>
              </p:cNvPr>
              <p:cNvSpPr>
                <a:spLocks/>
              </p:cNvSpPr>
              <p:nvPr/>
            </p:nvSpPr>
            <p:spPr bwMode="auto">
              <a:xfrm>
                <a:off x="2904" y="3898"/>
                <a:ext cx="72" cy="23"/>
              </a:xfrm>
              <a:custGeom>
                <a:avLst/>
                <a:gdLst/>
                <a:ahLst/>
                <a:cxnLst>
                  <a:cxn ang="0">
                    <a:pos x="69" y="23"/>
                  </a:cxn>
                  <a:cxn ang="0">
                    <a:pos x="72" y="11"/>
                  </a:cxn>
                  <a:cxn ang="0">
                    <a:pos x="0" y="0"/>
                  </a:cxn>
                  <a:cxn ang="0">
                    <a:pos x="69" y="23"/>
                  </a:cxn>
                </a:cxnLst>
                <a:rect l="0" t="0" r="r" b="b"/>
                <a:pathLst>
                  <a:path w="72" h="23">
                    <a:moveTo>
                      <a:pt x="69" y="23"/>
                    </a:moveTo>
                    <a:lnTo>
                      <a:pt x="72" y="11"/>
                    </a:lnTo>
                    <a:lnTo>
                      <a:pt x="0" y="0"/>
                    </a:lnTo>
                    <a:lnTo>
                      <a:pt x="69" y="23"/>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83" name="Freeform 1061">
                <a:extLst>
                  <a:ext uri="{FF2B5EF4-FFF2-40B4-BE49-F238E27FC236}">
                    <a16:creationId xmlns:a16="http://schemas.microsoft.com/office/drawing/2014/main" id="{6C522F00-487D-45AD-9BE0-EE80FA0D198F}"/>
                  </a:ext>
                </a:extLst>
              </p:cNvPr>
              <p:cNvSpPr>
                <a:spLocks/>
              </p:cNvSpPr>
              <p:nvPr/>
            </p:nvSpPr>
            <p:spPr bwMode="auto">
              <a:xfrm>
                <a:off x="2904" y="3886"/>
                <a:ext cx="72" cy="23"/>
              </a:xfrm>
              <a:custGeom>
                <a:avLst/>
                <a:gdLst/>
                <a:ahLst/>
                <a:cxnLst>
                  <a:cxn ang="0">
                    <a:pos x="72" y="23"/>
                  </a:cxn>
                  <a:cxn ang="0">
                    <a:pos x="0" y="12"/>
                  </a:cxn>
                  <a:cxn ang="0">
                    <a:pos x="2" y="0"/>
                  </a:cxn>
                  <a:cxn ang="0">
                    <a:pos x="72" y="23"/>
                  </a:cxn>
                </a:cxnLst>
                <a:rect l="0" t="0" r="r" b="b"/>
                <a:pathLst>
                  <a:path w="72" h="23">
                    <a:moveTo>
                      <a:pt x="72" y="23"/>
                    </a:moveTo>
                    <a:lnTo>
                      <a:pt x="0" y="12"/>
                    </a:lnTo>
                    <a:lnTo>
                      <a:pt x="2" y="0"/>
                    </a:lnTo>
                    <a:lnTo>
                      <a:pt x="72" y="23"/>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84" name="Freeform 1062">
                <a:extLst>
                  <a:ext uri="{FF2B5EF4-FFF2-40B4-BE49-F238E27FC236}">
                    <a16:creationId xmlns:a16="http://schemas.microsoft.com/office/drawing/2014/main" id="{27F62752-D892-41BE-858B-4056CD6B4100}"/>
                  </a:ext>
                </a:extLst>
              </p:cNvPr>
              <p:cNvSpPr>
                <a:spLocks/>
              </p:cNvSpPr>
              <p:nvPr/>
            </p:nvSpPr>
            <p:spPr bwMode="auto">
              <a:xfrm>
                <a:off x="2904" y="3886"/>
                <a:ext cx="72" cy="35"/>
              </a:xfrm>
              <a:custGeom>
                <a:avLst/>
                <a:gdLst/>
                <a:ahLst/>
                <a:cxnLst>
                  <a:cxn ang="0">
                    <a:pos x="69" y="35"/>
                  </a:cxn>
                  <a:cxn ang="0">
                    <a:pos x="72" y="23"/>
                  </a:cxn>
                  <a:cxn ang="0">
                    <a:pos x="2" y="0"/>
                  </a:cxn>
                  <a:cxn ang="0">
                    <a:pos x="0" y="12"/>
                  </a:cxn>
                  <a:cxn ang="0">
                    <a:pos x="69" y="35"/>
                  </a:cxn>
                </a:cxnLst>
                <a:rect l="0" t="0" r="r" b="b"/>
                <a:pathLst>
                  <a:path w="72" h="35">
                    <a:moveTo>
                      <a:pt x="69" y="35"/>
                    </a:moveTo>
                    <a:lnTo>
                      <a:pt x="72" y="23"/>
                    </a:lnTo>
                    <a:lnTo>
                      <a:pt x="2" y="0"/>
                    </a:lnTo>
                    <a:lnTo>
                      <a:pt x="0" y="12"/>
                    </a:lnTo>
                    <a:lnTo>
                      <a:pt x="69" y="35"/>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85" name="Freeform 1063">
                <a:extLst>
                  <a:ext uri="{FF2B5EF4-FFF2-40B4-BE49-F238E27FC236}">
                    <a16:creationId xmlns:a16="http://schemas.microsoft.com/office/drawing/2014/main" id="{830C9D2B-1168-4533-838D-D2BBD4C25B54}"/>
                  </a:ext>
                </a:extLst>
              </p:cNvPr>
              <p:cNvSpPr>
                <a:spLocks/>
              </p:cNvSpPr>
              <p:nvPr/>
            </p:nvSpPr>
            <p:spPr bwMode="auto">
              <a:xfrm>
                <a:off x="2815" y="3886"/>
                <a:ext cx="91" cy="12"/>
              </a:xfrm>
              <a:custGeom>
                <a:avLst/>
                <a:gdLst/>
                <a:ahLst/>
                <a:cxnLst>
                  <a:cxn ang="0">
                    <a:pos x="89" y="12"/>
                  </a:cxn>
                  <a:cxn ang="0">
                    <a:pos x="91" y="0"/>
                  </a:cxn>
                  <a:cxn ang="0">
                    <a:pos x="0" y="4"/>
                  </a:cxn>
                  <a:cxn ang="0">
                    <a:pos x="89" y="12"/>
                  </a:cxn>
                </a:cxnLst>
                <a:rect l="0" t="0" r="r" b="b"/>
                <a:pathLst>
                  <a:path w="91" h="12">
                    <a:moveTo>
                      <a:pt x="89" y="12"/>
                    </a:moveTo>
                    <a:lnTo>
                      <a:pt x="91" y="0"/>
                    </a:lnTo>
                    <a:lnTo>
                      <a:pt x="0" y="4"/>
                    </a:lnTo>
                    <a:lnTo>
                      <a:pt x="89" y="12"/>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86" name="Freeform 1064">
                <a:extLst>
                  <a:ext uri="{FF2B5EF4-FFF2-40B4-BE49-F238E27FC236}">
                    <a16:creationId xmlns:a16="http://schemas.microsoft.com/office/drawing/2014/main" id="{B263A33C-3847-467A-9FD1-BD42B6C34115}"/>
                  </a:ext>
                </a:extLst>
              </p:cNvPr>
              <p:cNvSpPr>
                <a:spLocks/>
              </p:cNvSpPr>
              <p:nvPr/>
            </p:nvSpPr>
            <p:spPr bwMode="auto">
              <a:xfrm>
                <a:off x="2815" y="3878"/>
                <a:ext cx="91" cy="12"/>
              </a:xfrm>
              <a:custGeom>
                <a:avLst/>
                <a:gdLst/>
                <a:ahLst/>
                <a:cxnLst>
                  <a:cxn ang="0">
                    <a:pos x="91" y="8"/>
                  </a:cxn>
                  <a:cxn ang="0">
                    <a:pos x="0" y="12"/>
                  </a:cxn>
                  <a:cxn ang="0">
                    <a:pos x="2" y="0"/>
                  </a:cxn>
                  <a:cxn ang="0">
                    <a:pos x="91" y="8"/>
                  </a:cxn>
                </a:cxnLst>
                <a:rect l="0" t="0" r="r" b="b"/>
                <a:pathLst>
                  <a:path w="91" h="12">
                    <a:moveTo>
                      <a:pt x="91" y="8"/>
                    </a:moveTo>
                    <a:lnTo>
                      <a:pt x="0" y="12"/>
                    </a:lnTo>
                    <a:lnTo>
                      <a:pt x="2" y="0"/>
                    </a:lnTo>
                    <a:lnTo>
                      <a:pt x="91" y="8"/>
                    </a:lnTo>
                    <a:close/>
                  </a:path>
                </a:pathLst>
              </a:custGeom>
              <a:solidFill>
                <a:srgbClr val="1F38F1"/>
              </a:solidFill>
              <a:ln w="9525">
                <a:solidFill>
                  <a:srgbClr val="1F38F1"/>
                </a:solid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87" name="Freeform 1065">
                <a:extLst>
                  <a:ext uri="{FF2B5EF4-FFF2-40B4-BE49-F238E27FC236}">
                    <a16:creationId xmlns:a16="http://schemas.microsoft.com/office/drawing/2014/main" id="{5AEF882D-C988-428D-92E2-88A000D2557F}"/>
                  </a:ext>
                </a:extLst>
              </p:cNvPr>
              <p:cNvSpPr>
                <a:spLocks/>
              </p:cNvSpPr>
              <p:nvPr/>
            </p:nvSpPr>
            <p:spPr bwMode="auto">
              <a:xfrm>
                <a:off x="2815" y="3878"/>
                <a:ext cx="91" cy="20"/>
              </a:xfrm>
              <a:custGeom>
                <a:avLst/>
                <a:gdLst/>
                <a:ahLst/>
                <a:cxnLst>
                  <a:cxn ang="0">
                    <a:pos x="89" y="20"/>
                  </a:cxn>
                  <a:cxn ang="0">
                    <a:pos x="91" y="8"/>
                  </a:cxn>
                  <a:cxn ang="0">
                    <a:pos x="2" y="0"/>
                  </a:cxn>
                  <a:cxn ang="0">
                    <a:pos x="0" y="12"/>
                  </a:cxn>
                  <a:cxn ang="0">
                    <a:pos x="89" y="20"/>
                  </a:cxn>
                </a:cxnLst>
                <a:rect l="0" t="0" r="r" b="b"/>
                <a:pathLst>
                  <a:path w="91" h="20">
                    <a:moveTo>
                      <a:pt x="89" y="20"/>
                    </a:moveTo>
                    <a:lnTo>
                      <a:pt x="91" y="8"/>
                    </a:lnTo>
                    <a:lnTo>
                      <a:pt x="2" y="0"/>
                    </a:lnTo>
                    <a:lnTo>
                      <a:pt x="0" y="12"/>
                    </a:lnTo>
                    <a:lnTo>
                      <a:pt x="89" y="20"/>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88" name="Freeform 1066">
                <a:extLst>
                  <a:ext uri="{FF2B5EF4-FFF2-40B4-BE49-F238E27FC236}">
                    <a16:creationId xmlns:a16="http://schemas.microsoft.com/office/drawing/2014/main" id="{94BEAB7C-BE53-46BB-A34A-2BB072C30066}"/>
                  </a:ext>
                </a:extLst>
              </p:cNvPr>
              <p:cNvSpPr>
                <a:spLocks/>
              </p:cNvSpPr>
              <p:nvPr/>
            </p:nvSpPr>
            <p:spPr bwMode="auto">
              <a:xfrm>
                <a:off x="2684" y="3855"/>
                <a:ext cx="133" cy="35"/>
              </a:xfrm>
              <a:custGeom>
                <a:avLst/>
                <a:gdLst/>
                <a:ahLst/>
                <a:cxnLst>
                  <a:cxn ang="0">
                    <a:pos x="131" y="35"/>
                  </a:cxn>
                  <a:cxn ang="0">
                    <a:pos x="133" y="23"/>
                  </a:cxn>
                  <a:cxn ang="0">
                    <a:pos x="0" y="0"/>
                  </a:cxn>
                  <a:cxn ang="0">
                    <a:pos x="131" y="35"/>
                  </a:cxn>
                </a:cxnLst>
                <a:rect l="0" t="0" r="r" b="b"/>
                <a:pathLst>
                  <a:path w="133" h="35">
                    <a:moveTo>
                      <a:pt x="131" y="35"/>
                    </a:moveTo>
                    <a:lnTo>
                      <a:pt x="133" y="23"/>
                    </a:lnTo>
                    <a:lnTo>
                      <a:pt x="0" y="0"/>
                    </a:lnTo>
                    <a:lnTo>
                      <a:pt x="131" y="35"/>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89" name="Freeform 1067">
                <a:extLst>
                  <a:ext uri="{FF2B5EF4-FFF2-40B4-BE49-F238E27FC236}">
                    <a16:creationId xmlns:a16="http://schemas.microsoft.com/office/drawing/2014/main" id="{FFA1B8A5-0ED7-44E2-A401-B1D680FF54FE}"/>
                  </a:ext>
                </a:extLst>
              </p:cNvPr>
              <p:cNvSpPr>
                <a:spLocks/>
              </p:cNvSpPr>
              <p:nvPr/>
            </p:nvSpPr>
            <p:spPr bwMode="auto">
              <a:xfrm>
                <a:off x="2684" y="3844"/>
                <a:ext cx="133" cy="34"/>
              </a:xfrm>
              <a:custGeom>
                <a:avLst/>
                <a:gdLst/>
                <a:ahLst/>
                <a:cxnLst>
                  <a:cxn ang="0">
                    <a:pos x="133" y="34"/>
                  </a:cxn>
                  <a:cxn ang="0">
                    <a:pos x="0" y="11"/>
                  </a:cxn>
                  <a:cxn ang="0">
                    <a:pos x="7" y="0"/>
                  </a:cxn>
                  <a:cxn ang="0">
                    <a:pos x="133" y="34"/>
                  </a:cxn>
                </a:cxnLst>
                <a:rect l="0" t="0" r="r" b="b"/>
                <a:pathLst>
                  <a:path w="133" h="34">
                    <a:moveTo>
                      <a:pt x="133" y="34"/>
                    </a:moveTo>
                    <a:lnTo>
                      <a:pt x="0" y="11"/>
                    </a:lnTo>
                    <a:lnTo>
                      <a:pt x="7" y="0"/>
                    </a:lnTo>
                    <a:lnTo>
                      <a:pt x="133" y="34"/>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90" name="Freeform 1068">
                <a:extLst>
                  <a:ext uri="{FF2B5EF4-FFF2-40B4-BE49-F238E27FC236}">
                    <a16:creationId xmlns:a16="http://schemas.microsoft.com/office/drawing/2014/main" id="{85E03E96-4BBA-441C-A2A5-FD16C336D0D1}"/>
                  </a:ext>
                </a:extLst>
              </p:cNvPr>
              <p:cNvSpPr>
                <a:spLocks/>
              </p:cNvSpPr>
              <p:nvPr/>
            </p:nvSpPr>
            <p:spPr bwMode="auto">
              <a:xfrm>
                <a:off x="2684" y="3844"/>
                <a:ext cx="133" cy="46"/>
              </a:xfrm>
              <a:custGeom>
                <a:avLst/>
                <a:gdLst/>
                <a:ahLst/>
                <a:cxnLst>
                  <a:cxn ang="0">
                    <a:pos x="131" y="46"/>
                  </a:cxn>
                  <a:cxn ang="0">
                    <a:pos x="133" y="34"/>
                  </a:cxn>
                  <a:cxn ang="0">
                    <a:pos x="7" y="0"/>
                  </a:cxn>
                  <a:cxn ang="0">
                    <a:pos x="0" y="11"/>
                  </a:cxn>
                  <a:cxn ang="0">
                    <a:pos x="131" y="46"/>
                  </a:cxn>
                </a:cxnLst>
                <a:rect l="0" t="0" r="r" b="b"/>
                <a:pathLst>
                  <a:path w="133" h="46">
                    <a:moveTo>
                      <a:pt x="131" y="46"/>
                    </a:moveTo>
                    <a:lnTo>
                      <a:pt x="133" y="34"/>
                    </a:lnTo>
                    <a:lnTo>
                      <a:pt x="7" y="0"/>
                    </a:lnTo>
                    <a:lnTo>
                      <a:pt x="0" y="11"/>
                    </a:lnTo>
                    <a:lnTo>
                      <a:pt x="131" y="46"/>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91" name="Freeform 1069">
                <a:extLst>
                  <a:ext uri="{FF2B5EF4-FFF2-40B4-BE49-F238E27FC236}">
                    <a16:creationId xmlns:a16="http://schemas.microsoft.com/office/drawing/2014/main" id="{E54ADE41-028C-48BC-97DA-4C7A94616430}"/>
                  </a:ext>
                </a:extLst>
              </p:cNvPr>
              <p:cNvSpPr>
                <a:spLocks/>
              </p:cNvSpPr>
              <p:nvPr/>
            </p:nvSpPr>
            <p:spPr bwMode="auto">
              <a:xfrm>
                <a:off x="2609" y="3763"/>
                <a:ext cx="82" cy="92"/>
              </a:xfrm>
              <a:custGeom>
                <a:avLst/>
                <a:gdLst/>
                <a:ahLst/>
                <a:cxnLst>
                  <a:cxn ang="0">
                    <a:pos x="75" y="92"/>
                  </a:cxn>
                  <a:cxn ang="0">
                    <a:pos x="82" y="81"/>
                  </a:cxn>
                  <a:cxn ang="0">
                    <a:pos x="0" y="0"/>
                  </a:cxn>
                  <a:cxn ang="0">
                    <a:pos x="75" y="92"/>
                  </a:cxn>
                </a:cxnLst>
                <a:rect l="0" t="0" r="r" b="b"/>
                <a:pathLst>
                  <a:path w="82" h="92">
                    <a:moveTo>
                      <a:pt x="75" y="92"/>
                    </a:moveTo>
                    <a:lnTo>
                      <a:pt x="82" y="81"/>
                    </a:lnTo>
                    <a:lnTo>
                      <a:pt x="0" y="0"/>
                    </a:lnTo>
                    <a:lnTo>
                      <a:pt x="75" y="92"/>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92" name="Freeform 1070">
                <a:extLst>
                  <a:ext uri="{FF2B5EF4-FFF2-40B4-BE49-F238E27FC236}">
                    <a16:creationId xmlns:a16="http://schemas.microsoft.com/office/drawing/2014/main" id="{615C212C-046C-497C-B913-0733EEFCBFCA}"/>
                  </a:ext>
                </a:extLst>
              </p:cNvPr>
              <p:cNvSpPr>
                <a:spLocks/>
              </p:cNvSpPr>
              <p:nvPr/>
            </p:nvSpPr>
            <p:spPr bwMode="auto">
              <a:xfrm>
                <a:off x="2609" y="3751"/>
                <a:ext cx="82" cy="93"/>
              </a:xfrm>
              <a:custGeom>
                <a:avLst/>
                <a:gdLst/>
                <a:ahLst/>
                <a:cxnLst>
                  <a:cxn ang="0">
                    <a:pos x="82" y="93"/>
                  </a:cxn>
                  <a:cxn ang="0">
                    <a:pos x="0" y="12"/>
                  </a:cxn>
                  <a:cxn ang="0">
                    <a:pos x="7" y="0"/>
                  </a:cxn>
                  <a:cxn ang="0">
                    <a:pos x="82" y="93"/>
                  </a:cxn>
                </a:cxnLst>
                <a:rect l="0" t="0" r="r" b="b"/>
                <a:pathLst>
                  <a:path w="82" h="93">
                    <a:moveTo>
                      <a:pt x="82" y="93"/>
                    </a:moveTo>
                    <a:lnTo>
                      <a:pt x="0" y="12"/>
                    </a:lnTo>
                    <a:lnTo>
                      <a:pt x="7" y="0"/>
                    </a:lnTo>
                    <a:lnTo>
                      <a:pt x="82" y="93"/>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93" name="Freeform 1071">
                <a:extLst>
                  <a:ext uri="{FF2B5EF4-FFF2-40B4-BE49-F238E27FC236}">
                    <a16:creationId xmlns:a16="http://schemas.microsoft.com/office/drawing/2014/main" id="{C99FCCF4-B39E-425A-A6BB-584964775F59}"/>
                  </a:ext>
                </a:extLst>
              </p:cNvPr>
              <p:cNvSpPr>
                <a:spLocks/>
              </p:cNvSpPr>
              <p:nvPr/>
            </p:nvSpPr>
            <p:spPr bwMode="auto">
              <a:xfrm>
                <a:off x="2609" y="3751"/>
                <a:ext cx="82" cy="104"/>
              </a:xfrm>
              <a:custGeom>
                <a:avLst/>
                <a:gdLst/>
                <a:ahLst/>
                <a:cxnLst>
                  <a:cxn ang="0">
                    <a:pos x="75" y="104"/>
                  </a:cxn>
                  <a:cxn ang="0">
                    <a:pos x="82" y="93"/>
                  </a:cxn>
                  <a:cxn ang="0">
                    <a:pos x="7" y="0"/>
                  </a:cxn>
                  <a:cxn ang="0">
                    <a:pos x="0" y="12"/>
                  </a:cxn>
                  <a:cxn ang="0">
                    <a:pos x="75" y="104"/>
                  </a:cxn>
                </a:cxnLst>
                <a:rect l="0" t="0" r="r" b="b"/>
                <a:pathLst>
                  <a:path w="82" h="104">
                    <a:moveTo>
                      <a:pt x="75" y="104"/>
                    </a:moveTo>
                    <a:lnTo>
                      <a:pt x="82" y="93"/>
                    </a:lnTo>
                    <a:lnTo>
                      <a:pt x="7" y="0"/>
                    </a:lnTo>
                    <a:lnTo>
                      <a:pt x="0" y="12"/>
                    </a:lnTo>
                    <a:lnTo>
                      <a:pt x="75" y="104"/>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94" name="Freeform 1072">
                <a:extLst>
                  <a:ext uri="{FF2B5EF4-FFF2-40B4-BE49-F238E27FC236}">
                    <a16:creationId xmlns:a16="http://schemas.microsoft.com/office/drawing/2014/main" id="{F3933CAD-08A2-4EF7-926B-F9BA3EEC60ED}"/>
                  </a:ext>
                </a:extLst>
              </p:cNvPr>
              <p:cNvSpPr>
                <a:spLocks/>
              </p:cNvSpPr>
              <p:nvPr/>
            </p:nvSpPr>
            <p:spPr bwMode="auto">
              <a:xfrm>
                <a:off x="2575" y="3751"/>
                <a:ext cx="41" cy="12"/>
              </a:xfrm>
              <a:custGeom>
                <a:avLst/>
                <a:gdLst/>
                <a:ahLst/>
                <a:cxnLst>
                  <a:cxn ang="0">
                    <a:pos x="34" y="12"/>
                  </a:cxn>
                  <a:cxn ang="0">
                    <a:pos x="41" y="0"/>
                  </a:cxn>
                  <a:cxn ang="0">
                    <a:pos x="0" y="12"/>
                  </a:cxn>
                  <a:cxn ang="0">
                    <a:pos x="34" y="12"/>
                  </a:cxn>
                </a:cxnLst>
                <a:rect l="0" t="0" r="r" b="b"/>
                <a:pathLst>
                  <a:path w="41" h="12">
                    <a:moveTo>
                      <a:pt x="34" y="12"/>
                    </a:moveTo>
                    <a:lnTo>
                      <a:pt x="41" y="0"/>
                    </a:lnTo>
                    <a:lnTo>
                      <a:pt x="0" y="12"/>
                    </a:lnTo>
                    <a:lnTo>
                      <a:pt x="34" y="12"/>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95" name="Freeform 1073">
                <a:extLst>
                  <a:ext uri="{FF2B5EF4-FFF2-40B4-BE49-F238E27FC236}">
                    <a16:creationId xmlns:a16="http://schemas.microsoft.com/office/drawing/2014/main" id="{A72E940D-C8CB-40F7-9CD5-64DD0AC65350}"/>
                  </a:ext>
                </a:extLst>
              </p:cNvPr>
              <p:cNvSpPr>
                <a:spLocks/>
              </p:cNvSpPr>
              <p:nvPr/>
            </p:nvSpPr>
            <p:spPr bwMode="auto">
              <a:xfrm>
                <a:off x="2569" y="3751"/>
                <a:ext cx="47" cy="12"/>
              </a:xfrm>
              <a:custGeom>
                <a:avLst/>
                <a:gdLst/>
                <a:ahLst/>
                <a:cxnLst>
                  <a:cxn ang="0">
                    <a:pos x="47" y="0"/>
                  </a:cxn>
                  <a:cxn ang="0">
                    <a:pos x="6" y="12"/>
                  </a:cxn>
                  <a:cxn ang="0">
                    <a:pos x="0" y="0"/>
                  </a:cxn>
                  <a:cxn ang="0">
                    <a:pos x="47" y="0"/>
                  </a:cxn>
                </a:cxnLst>
                <a:rect l="0" t="0" r="r" b="b"/>
                <a:pathLst>
                  <a:path w="47" h="12">
                    <a:moveTo>
                      <a:pt x="47" y="0"/>
                    </a:moveTo>
                    <a:lnTo>
                      <a:pt x="6" y="12"/>
                    </a:lnTo>
                    <a:lnTo>
                      <a:pt x="0" y="0"/>
                    </a:lnTo>
                    <a:lnTo>
                      <a:pt x="47" y="0"/>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96" name="Freeform 1074">
                <a:extLst>
                  <a:ext uri="{FF2B5EF4-FFF2-40B4-BE49-F238E27FC236}">
                    <a16:creationId xmlns:a16="http://schemas.microsoft.com/office/drawing/2014/main" id="{86D48978-5839-4D17-A97A-9A03FCD12E0B}"/>
                  </a:ext>
                </a:extLst>
              </p:cNvPr>
              <p:cNvSpPr>
                <a:spLocks/>
              </p:cNvSpPr>
              <p:nvPr/>
            </p:nvSpPr>
            <p:spPr bwMode="auto">
              <a:xfrm>
                <a:off x="2569" y="3751"/>
                <a:ext cx="47" cy="12"/>
              </a:xfrm>
              <a:custGeom>
                <a:avLst/>
                <a:gdLst/>
                <a:ahLst/>
                <a:cxnLst>
                  <a:cxn ang="0">
                    <a:pos x="40" y="12"/>
                  </a:cxn>
                  <a:cxn ang="0">
                    <a:pos x="47" y="0"/>
                  </a:cxn>
                  <a:cxn ang="0">
                    <a:pos x="0" y="0"/>
                  </a:cxn>
                  <a:cxn ang="0">
                    <a:pos x="6" y="12"/>
                  </a:cxn>
                  <a:cxn ang="0">
                    <a:pos x="40" y="12"/>
                  </a:cxn>
                </a:cxnLst>
                <a:rect l="0" t="0" r="r" b="b"/>
                <a:pathLst>
                  <a:path w="47" h="12">
                    <a:moveTo>
                      <a:pt x="40" y="12"/>
                    </a:moveTo>
                    <a:lnTo>
                      <a:pt x="47" y="0"/>
                    </a:lnTo>
                    <a:lnTo>
                      <a:pt x="0" y="0"/>
                    </a:lnTo>
                    <a:lnTo>
                      <a:pt x="6" y="12"/>
                    </a:lnTo>
                    <a:lnTo>
                      <a:pt x="40" y="12"/>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97" name="Freeform 1075">
                <a:extLst>
                  <a:ext uri="{FF2B5EF4-FFF2-40B4-BE49-F238E27FC236}">
                    <a16:creationId xmlns:a16="http://schemas.microsoft.com/office/drawing/2014/main" id="{B1BD003A-7ED8-44A3-AE48-FCF7E1C43DCD}"/>
                  </a:ext>
                </a:extLst>
              </p:cNvPr>
              <p:cNvSpPr>
                <a:spLocks/>
              </p:cNvSpPr>
              <p:nvPr/>
            </p:nvSpPr>
            <p:spPr bwMode="auto">
              <a:xfrm>
                <a:off x="2497" y="3751"/>
                <a:ext cx="78" cy="89"/>
              </a:xfrm>
              <a:custGeom>
                <a:avLst/>
                <a:gdLst/>
                <a:ahLst/>
                <a:cxnLst>
                  <a:cxn ang="0">
                    <a:pos x="78" y="12"/>
                  </a:cxn>
                  <a:cxn ang="0">
                    <a:pos x="72" y="0"/>
                  </a:cxn>
                  <a:cxn ang="0">
                    <a:pos x="0" y="89"/>
                  </a:cxn>
                  <a:cxn ang="0">
                    <a:pos x="78" y="12"/>
                  </a:cxn>
                </a:cxnLst>
                <a:rect l="0" t="0" r="r" b="b"/>
                <a:pathLst>
                  <a:path w="78" h="89">
                    <a:moveTo>
                      <a:pt x="78" y="12"/>
                    </a:moveTo>
                    <a:lnTo>
                      <a:pt x="72" y="0"/>
                    </a:lnTo>
                    <a:lnTo>
                      <a:pt x="0" y="89"/>
                    </a:lnTo>
                    <a:lnTo>
                      <a:pt x="78" y="12"/>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98" name="Freeform 1076">
                <a:extLst>
                  <a:ext uri="{FF2B5EF4-FFF2-40B4-BE49-F238E27FC236}">
                    <a16:creationId xmlns:a16="http://schemas.microsoft.com/office/drawing/2014/main" id="{55F49047-2222-4AE8-BA5C-71DAA60FBF0D}"/>
                  </a:ext>
                </a:extLst>
              </p:cNvPr>
              <p:cNvSpPr>
                <a:spLocks/>
              </p:cNvSpPr>
              <p:nvPr/>
            </p:nvSpPr>
            <p:spPr bwMode="auto">
              <a:xfrm>
                <a:off x="2486" y="3751"/>
                <a:ext cx="83" cy="89"/>
              </a:xfrm>
              <a:custGeom>
                <a:avLst/>
                <a:gdLst/>
                <a:ahLst/>
                <a:cxnLst>
                  <a:cxn ang="0">
                    <a:pos x="83" y="0"/>
                  </a:cxn>
                  <a:cxn ang="0">
                    <a:pos x="11" y="89"/>
                  </a:cxn>
                  <a:cxn ang="0">
                    <a:pos x="0" y="82"/>
                  </a:cxn>
                  <a:cxn ang="0">
                    <a:pos x="83" y="0"/>
                  </a:cxn>
                </a:cxnLst>
                <a:rect l="0" t="0" r="r" b="b"/>
                <a:pathLst>
                  <a:path w="83" h="89">
                    <a:moveTo>
                      <a:pt x="83" y="0"/>
                    </a:moveTo>
                    <a:lnTo>
                      <a:pt x="11" y="89"/>
                    </a:lnTo>
                    <a:lnTo>
                      <a:pt x="0" y="82"/>
                    </a:lnTo>
                    <a:lnTo>
                      <a:pt x="83" y="0"/>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99" name="Freeform 1077">
                <a:extLst>
                  <a:ext uri="{FF2B5EF4-FFF2-40B4-BE49-F238E27FC236}">
                    <a16:creationId xmlns:a16="http://schemas.microsoft.com/office/drawing/2014/main" id="{E6C3038D-4B0B-4ECB-9CAF-8710ED5B6987}"/>
                  </a:ext>
                </a:extLst>
              </p:cNvPr>
              <p:cNvSpPr>
                <a:spLocks/>
              </p:cNvSpPr>
              <p:nvPr/>
            </p:nvSpPr>
            <p:spPr bwMode="auto">
              <a:xfrm>
                <a:off x="2486" y="3751"/>
                <a:ext cx="89" cy="89"/>
              </a:xfrm>
              <a:custGeom>
                <a:avLst/>
                <a:gdLst/>
                <a:ahLst/>
                <a:cxnLst>
                  <a:cxn ang="0">
                    <a:pos x="89" y="12"/>
                  </a:cxn>
                  <a:cxn ang="0">
                    <a:pos x="83" y="0"/>
                  </a:cxn>
                  <a:cxn ang="0">
                    <a:pos x="0" y="82"/>
                  </a:cxn>
                  <a:cxn ang="0">
                    <a:pos x="11" y="89"/>
                  </a:cxn>
                  <a:cxn ang="0">
                    <a:pos x="89" y="12"/>
                  </a:cxn>
                </a:cxnLst>
                <a:rect l="0" t="0" r="r" b="b"/>
                <a:pathLst>
                  <a:path w="89" h="89">
                    <a:moveTo>
                      <a:pt x="89" y="12"/>
                    </a:moveTo>
                    <a:lnTo>
                      <a:pt x="83" y="0"/>
                    </a:lnTo>
                    <a:lnTo>
                      <a:pt x="0" y="82"/>
                    </a:lnTo>
                    <a:lnTo>
                      <a:pt x="11" y="89"/>
                    </a:lnTo>
                    <a:lnTo>
                      <a:pt x="89" y="12"/>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00" name="Freeform 1078">
                <a:extLst>
                  <a:ext uri="{FF2B5EF4-FFF2-40B4-BE49-F238E27FC236}">
                    <a16:creationId xmlns:a16="http://schemas.microsoft.com/office/drawing/2014/main" id="{5462226D-1836-436C-AD51-9CB35A671B60}"/>
                  </a:ext>
                </a:extLst>
              </p:cNvPr>
              <p:cNvSpPr>
                <a:spLocks/>
              </p:cNvSpPr>
              <p:nvPr/>
            </p:nvSpPr>
            <p:spPr bwMode="auto">
              <a:xfrm>
                <a:off x="2462" y="3833"/>
                <a:ext cx="35" cy="94"/>
              </a:xfrm>
              <a:custGeom>
                <a:avLst/>
                <a:gdLst/>
                <a:ahLst/>
                <a:cxnLst>
                  <a:cxn ang="0">
                    <a:pos x="35" y="7"/>
                  </a:cxn>
                  <a:cxn ang="0">
                    <a:pos x="24" y="0"/>
                  </a:cxn>
                  <a:cxn ang="0">
                    <a:pos x="0" y="94"/>
                  </a:cxn>
                  <a:cxn ang="0">
                    <a:pos x="35" y="7"/>
                  </a:cxn>
                </a:cxnLst>
                <a:rect l="0" t="0" r="r" b="b"/>
                <a:pathLst>
                  <a:path w="35" h="94">
                    <a:moveTo>
                      <a:pt x="35" y="7"/>
                    </a:moveTo>
                    <a:lnTo>
                      <a:pt x="24" y="0"/>
                    </a:lnTo>
                    <a:lnTo>
                      <a:pt x="0" y="94"/>
                    </a:lnTo>
                    <a:lnTo>
                      <a:pt x="35" y="7"/>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01" name="Freeform 1079">
                <a:extLst>
                  <a:ext uri="{FF2B5EF4-FFF2-40B4-BE49-F238E27FC236}">
                    <a16:creationId xmlns:a16="http://schemas.microsoft.com/office/drawing/2014/main" id="{ED26173B-EFAE-4989-8C4E-EC1838DB402E}"/>
                  </a:ext>
                </a:extLst>
              </p:cNvPr>
              <p:cNvSpPr>
                <a:spLocks/>
              </p:cNvSpPr>
              <p:nvPr/>
            </p:nvSpPr>
            <p:spPr bwMode="auto">
              <a:xfrm>
                <a:off x="2451" y="3833"/>
                <a:ext cx="35" cy="94"/>
              </a:xfrm>
              <a:custGeom>
                <a:avLst/>
                <a:gdLst/>
                <a:ahLst/>
                <a:cxnLst>
                  <a:cxn ang="0">
                    <a:pos x="35" y="0"/>
                  </a:cxn>
                  <a:cxn ang="0">
                    <a:pos x="11" y="94"/>
                  </a:cxn>
                  <a:cxn ang="0">
                    <a:pos x="0" y="87"/>
                  </a:cxn>
                  <a:cxn ang="0">
                    <a:pos x="35" y="0"/>
                  </a:cxn>
                </a:cxnLst>
                <a:rect l="0" t="0" r="r" b="b"/>
                <a:pathLst>
                  <a:path w="35" h="94">
                    <a:moveTo>
                      <a:pt x="35" y="0"/>
                    </a:moveTo>
                    <a:lnTo>
                      <a:pt x="11" y="94"/>
                    </a:lnTo>
                    <a:lnTo>
                      <a:pt x="0" y="87"/>
                    </a:lnTo>
                    <a:lnTo>
                      <a:pt x="35" y="0"/>
                    </a:lnTo>
                    <a:close/>
                  </a:path>
                </a:pathLst>
              </a:custGeom>
              <a:solidFill>
                <a:srgbClr val="1F38F1"/>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02" name="Freeform 1080">
                <a:extLst>
                  <a:ext uri="{FF2B5EF4-FFF2-40B4-BE49-F238E27FC236}">
                    <a16:creationId xmlns:a16="http://schemas.microsoft.com/office/drawing/2014/main" id="{82F30916-E7B6-4CEF-9365-DABC588A336D}"/>
                  </a:ext>
                </a:extLst>
              </p:cNvPr>
              <p:cNvSpPr>
                <a:spLocks/>
              </p:cNvSpPr>
              <p:nvPr/>
            </p:nvSpPr>
            <p:spPr bwMode="auto">
              <a:xfrm>
                <a:off x="2451" y="3833"/>
                <a:ext cx="46" cy="94"/>
              </a:xfrm>
              <a:custGeom>
                <a:avLst/>
                <a:gdLst/>
                <a:ahLst/>
                <a:cxnLst>
                  <a:cxn ang="0">
                    <a:pos x="46" y="7"/>
                  </a:cxn>
                  <a:cxn ang="0">
                    <a:pos x="35" y="0"/>
                  </a:cxn>
                  <a:cxn ang="0">
                    <a:pos x="0" y="87"/>
                  </a:cxn>
                  <a:cxn ang="0">
                    <a:pos x="11" y="94"/>
                  </a:cxn>
                  <a:cxn ang="0">
                    <a:pos x="46" y="7"/>
                  </a:cxn>
                </a:cxnLst>
                <a:rect l="0" t="0" r="r" b="b"/>
                <a:pathLst>
                  <a:path w="46" h="94">
                    <a:moveTo>
                      <a:pt x="46" y="7"/>
                    </a:moveTo>
                    <a:lnTo>
                      <a:pt x="35" y="0"/>
                    </a:lnTo>
                    <a:lnTo>
                      <a:pt x="0" y="87"/>
                    </a:lnTo>
                    <a:lnTo>
                      <a:pt x="11" y="94"/>
                    </a:lnTo>
                    <a:lnTo>
                      <a:pt x="46" y="7"/>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03" name="Freeform 1081">
                <a:extLst>
                  <a:ext uri="{FF2B5EF4-FFF2-40B4-BE49-F238E27FC236}">
                    <a16:creationId xmlns:a16="http://schemas.microsoft.com/office/drawing/2014/main" id="{58157433-F6EF-4679-B807-B96A43C5D4B0}"/>
                  </a:ext>
                </a:extLst>
              </p:cNvPr>
              <p:cNvSpPr>
                <a:spLocks/>
              </p:cNvSpPr>
              <p:nvPr/>
            </p:nvSpPr>
            <p:spPr bwMode="auto">
              <a:xfrm>
                <a:off x="2424" y="3920"/>
                <a:ext cx="38" cy="58"/>
              </a:xfrm>
              <a:custGeom>
                <a:avLst/>
                <a:gdLst/>
                <a:ahLst/>
                <a:cxnLst>
                  <a:cxn ang="0">
                    <a:pos x="38" y="7"/>
                  </a:cxn>
                  <a:cxn ang="0">
                    <a:pos x="27" y="0"/>
                  </a:cxn>
                  <a:cxn ang="0">
                    <a:pos x="0" y="58"/>
                  </a:cxn>
                  <a:cxn ang="0">
                    <a:pos x="38" y="7"/>
                  </a:cxn>
                </a:cxnLst>
                <a:rect l="0" t="0" r="r" b="b"/>
                <a:pathLst>
                  <a:path w="38" h="58">
                    <a:moveTo>
                      <a:pt x="38" y="7"/>
                    </a:moveTo>
                    <a:lnTo>
                      <a:pt x="27" y="0"/>
                    </a:lnTo>
                    <a:lnTo>
                      <a:pt x="0" y="58"/>
                    </a:lnTo>
                    <a:lnTo>
                      <a:pt x="38" y="7"/>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04" name="Freeform 1082">
                <a:extLst>
                  <a:ext uri="{FF2B5EF4-FFF2-40B4-BE49-F238E27FC236}">
                    <a16:creationId xmlns:a16="http://schemas.microsoft.com/office/drawing/2014/main" id="{FEDD0EEE-DA24-4A15-B96D-EA39F11220F2}"/>
                  </a:ext>
                </a:extLst>
              </p:cNvPr>
              <p:cNvSpPr>
                <a:spLocks/>
              </p:cNvSpPr>
              <p:nvPr/>
            </p:nvSpPr>
            <p:spPr bwMode="auto">
              <a:xfrm>
                <a:off x="2414" y="3920"/>
                <a:ext cx="37" cy="58"/>
              </a:xfrm>
              <a:custGeom>
                <a:avLst/>
                <a:gdLst/>
                <a:ahLst/>
                <a:cxnLst>
                  <a:cxn ang="0">
                    <a:pos x="37" y="0"/>
                  </a:cxn>
                  <a:cxn ang="0">
                    <a:pos x="10" y="58"/>
                  </a:cxn>
                  <a:cxn ang="0">
                    <a:pos x="0" y="49"/>
                  </a:cxn>
                  <a:cxn ang="0">
                    <a:pos x="37" y="0"/>
                  </a:cxn>
                </a:cxnLst>
                <a:rect l="0" t="0" r="r" b="b"/>
                <a:pathLst>
                  <a:path w="37" h="58">
                    <a:moveTo>
                      <a:pt x="37" y="0"/>
                    </a:moveTo>
                    <a:lnTo>
                      <a:pt x="10" y="58"/>
                    </a:lnTo>
                    <a:lnTo>
                      <a:pt x="0" y="49"/>
                    </a:lnTo>
                    <a:lnTo>
                      <a:pt x="37" y="0"/>
                    </a:lnTo>
                    <a:close/>
                  </a:path>
                </a:pathLst>
              </a:custGeom>
              <a:solidFill>
                <a:srgbClr val="1F38F1"/>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05" name="Freeform 1083">
                <a:extLst>
                  <a:ext uri="{FF2B5EF4-FFF2-40B4-BE49-F238E27FC236}">
                    <a16:creationId xmlns:a16="http://schemas.microsoft.com/office/drawing/2014/main" id="{DD70E528-6736-413B-AA01-99B124E0AB52}"/>
                  </a:ext>
                </a:extLst>
              </p:cNvPr>
              <p:cNvSpPr>
                <a:spLocks/>
              </p:cNvSpPr>
              <p:nvPr/>
            </p:nvSpPr>
            <p:spPr bwMode="auto">
              <a:xfrm>
                <a:off x="2414" y="3920"/>
                <a:ext cx="48" cy="58"/>
              </a:xfrm>
              <a:custGeom>
                <a:avLst/>
                <a:gdLst/>
                <a:ahLst/>
                <a:cxnLst>
                  <a:cxn ang="0">
                    <a:pos x="48" y="7"/>
                  </a:cxn>
                  <a:cxn ang="0">
                    <a:pos x="37" y="0"/>
                  </a:cxn>
                  <a:cxn ang="0">
                    <a:pos x="0" y="49"/>
                  </a:cxn>
                  <a:cxn ang="0">
                    <a:pos x="10" y="58"/>
                  </a:cxn>
                  <a:cxn ang="0">
                    <a:pos x="48" y="7"/>
                  </a:cxn>
                </a:cxnLst>
                <a:rect l="0" t="0" r="r" b="b"/>
                <a:pathLst>
                  <a:path w="48" h="58">
                    <a:moveTo>
                      <a:pt x="48" y="7"/>
                    </a:moveTo>
                    <a:lnTo>
                      <a:pt x="37" y="0"/>
                    </a:lnTo>
                    <a:lnTo>
                      <a:pt x="0" y="49"/>
                    </a:lnTo>
                    <a:lnTo>
                      <a:pt x="10" y="58"/>
                    </a:lnTo>
                    <a:lnTo>
                      <a:pt x="48" y="7"/>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06" name="Freeform 1084">
                <a:extLst>
                  <a:ext uri="{FF2B5EF4-FFF2-40B4-BE49-F238E27FC236}">
                    <a16:creationId xmlns:a16="http://schemas.microsoft.com/office/drawing/2014/main" id="{EB018961-E22E-486F-A00D-7BF677BEB285}"/>
                  </a:ext>
                </a:extLst>
              </p:cNvPr>
              <p:cNvSpPr>
                <a:spLocks/>
              </p:cNvSpPr>
              <p:nvPr/>
            </p:nvSpPr>
            <p:spPr bwMode="auto">
              <a:xfrm>
                <a:off x="2360" y="3969"/>
                <a:ext cx="64" cy="63"/>
              </a:xfrm>
              <a:custGeom>
                <a:avLst/>
                <a:gdLst/>
                <a:ahLst/>
                <a:cxnLst>
                  <a:cxn ang="0">
                    <a:pos x="64" y="9"/>
                  </a:cxn>
                  <a:cxn ang="0">
                    <a:pos x="54" y="0"/>
                  </a:cxn>
                  <a:cxn ang="0">
                    <a:pos x="0" y="63"/>
                  </a:cxn>
                  <a:cxn ang="0">
                    <a:pos x="64" y="9"/>
                  </a:cxn>
                </a:cxnLst>
                <a:rect l="0" t="0" r="r" b="b"/>
                <a:pathLst>
                  <a:path w="64" h="63">
                    <a:moveTo>
                      <a:pt x="64" y="9"/>
                    </a:moveTo>
                    <a:lnTo>
                      <a:pt x="54" y="0"/>
                    </a:lnTo>
                    <a:lnTo>
                      <a:pt x="0" y="63"/>
                    </a:lnTo>
                    <a:lnTo>
                      <a:pt x="64" y="9"/>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07" name="Freeform 1085">
                <a:extLst>
                  <a:ext uri="{FF2B5EF4-FFF2-40B4-BE49-F238E27FC236}">
                    <a16:creationId xmlns:a16="http://schemas.microsoft.com/office/drawing/2014/main" id="{CA6BF2DF-159D-4EB7-8E0E-540B31E26AC1}"/>
                  </a:ext>
                </a:extLst>
              </p:cNvPr>
              <p:cNvSpPr>
                <a:spLocks/>
              </p:cNvSpPr>
              <p:nvPr/>
            </p:nvSpPr>
            <p:spPr bwMode="auto">
              <a:xfrm>
                <a:off x="2350" y="3969"/>
                <a:ext cx="64" cy="63"/>
              </a:xfrm>
              <a:custGeom>
                <a:avLst/>
                <a:gdLst/>
                <a:ahLst/>
                <a:cxnLst>
                  <a:cxn ang="0">
                    <a:pos x="64" y="0"/>
                  </a:cxn>
                  <a:cxn ang="0">
                    <a:pos x="10" y="63"/>
                  </a:cxn>
                  <a:cxn ang="0">
                    <a:pos x="0" y="56"/>
                  </a:cxn>
                  <a:cxn ang="0">
                    <a:pos x="64" y="0"/>
                  </a:cxn>
                </a:cxnLst>
                <a:rect l="0" t="0" r="r" b="b"/>
                <a:pathLst>
                  <a:path w="64" h="63">
                    <a:moveTo>
                      <a:pt x="64" y="0"/>
                    </a:moveTo>
                    <a:lnTo>
                      <a:pt x="10" y="63"/>
                    </a:lnTo>
                    <a:lnTo>
                      <a:pt x="0" y="56"/>
                    </a:lnTo>
                    <a:lnTo>
                      <a:pt x="64" y="0"/>
                    </a:lnTo>
                    <a:close/>
                  </a:path>
                </a:pathLst>
              </a:custGeom>
              <a:solidFill>
                <a:srgbClr val="1F38F1"/>
              </a:solidFill>
              <a:ln w="9525">
                <a:solidFill>
                  <a:srgbClr val="1F38F1"/>
                </a:solid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08" name="Freeform 1086">
                <a:extLst>
                  <a:ext uri="{FF2B5EF4-FFF2-40B4-BE49-F238E27FC236}">
                    <a16:creationId xmlns:a16="http://schemas.microsoft.com/office/drawing/2014/main" id="{94F37A38-B42B-4F10-BAEF-EF6886A26B01}"/>
                  </a:ext>
                </a:extLst>
              </p:cNvPr>
              <p:cNvSpPr>
                <a:spLocks/>
              </p:cNvSpPr>
              <p:nvPr/>
            </p:nvSpPr>
            <p:spPr bwMode="auto">
              <a:xfrm>
                <a:off x="2350" y="3969"/>
                <a:ext cx="74" cy="63"/>
              </a:xfrm>
              <a:custGeom>
                <a:avLst/>
                <a:gdLst/>
                <a:ahLst/>
                <a:cxnLst>
                  <a:cxn ang="0">
                    <a:pos x="74" y="9"/>
                  </a:cxn>
                  <a:cxn ang="0">
                    <a:pos x="64" y="0"/>
                  </a:cxn>
                  <a:cxn ang="0">
                    <a:pos x="0" y="56"/>
                  </a:cxn>
                  <a:cxn ang="0">
                    <a:pos x="10" y="63"/>
                  </a:cxn>
                  <a:cxn ang="0">
                    <a:pos x="74" y="9"/>
                  </a:cxn>
                </a:cxnLst>
                <a:rect l="0" t="0" r="r" b="b"/>
                <a:pathLst>
                  <a:path w="74" h="63">
                    <a:moveTo>
                      <a:pt x="74" y="9"/>
                    </a:moveTo>
                    <a:lnTo>
                      <a:pt x="64" y="0"/>
                    </a:lnTo>
                    <a:lnTo>
                      <a:pt x="0" y="56"/>
                    </a:lnTo>
                    <a:lnTo>
                      <a:pt x="10" y="63"/>
                    </a:lnTo>
                    <a:lnTo>
                      <a:pt x="74" y="9"/>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09" name="Freeform 1087">
                <a:extLst>
                  <a:ext uri="{FF2B5EF4-FFF2-40B4-BE49-F238E27FC236}">
                    <a16:creationId xmlns:a16="http://schemas.microsoft.com/office/drawing/2014/main" id="{C19662A7-CE88-4CFA-8CF4-30D6371944AD}"/>
                  </a:ext>
                </a:extLst>
              </p:cNvPr>
              <p:cNvSpPr>
                <a:spLocks/>
              </p:cNvSpPr>
              <p:nvPr/>
            </p:nvSpPr>
            <p:spPr bwMode="auto">
              <a:xfrm>
                <a:off x="2312" y="4025"/>
                <a:ext cx="48" cy="108"/>
              </a:xfrm>
              <a:custGeom>
                <a:avLst/>
                <a:gdLst/>
                <a:ahLst/>
                <a:cxnLst>
                  <a:cxn ang="0">
                    <a:pos x="48" y="7"/>
                  </a:cxn>
                  <a:cxn ang="0">
                    <a:pos x="38" y="0"/>
                  </a:cxn>
                  <a:cxn ang="0">
                    <a:pos x="0" y="108"/>
                  </a:cxn>
                  <a:cxn ang="0">
                    <a:pos x="48" y="7"/>
                  </a:cxn>
                </a:cxnLst>
                <a:rect l="0" t="0" r="r" b="b"/>
                <a:pathLst>
                  <a:path w="48" h="108">
                    <a:moveTo>
                      <a:pt x="48" y="7"/>
                    </a:moveTo>
                    <a:lnTo>
                      <a:pt x="38" y="0"/>
                    </a:lnTo>
                    <a:lnTo>
                      <a:pt x="0" y="108"/>
                    </a:lnTo>
                    <a:lnTo>
                      <a:pt x="48" y="7"/>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10" name="Freeform 1088">
                <a:extLst>
                  <a:ext uri="{FF2B5EF4-FFF2-40B4-BE49-F238E27FC236}">
                    <a16:creationId xmlns:a16="http://schemas.microsoft.com/office/drawing/2014/main" id="{4FC827D0-F7CB-4BCB-A041-0C208A76EC63}"/>
                  </a:ext>
                </a:extLst>
              </p:cNvPr>
              <p:cNvSpPr>
                <a:spLocks/>
              </p:cNvSpPr>
              <p:nvPr/>
            </p:nvSpPr>
            <p:spPr bwMode="auto">
              <a:xfrm>
                <a:off x="2301" y="4025"/>
                <a:ext cx="49" cy="108"/>
              </a:xfrm>
              <a:custGeom>
                <a:avLst/>
                <a:gdLst/>
                <a:ahLst/>
                <a:cxnLst>
                  <a:cxn ang="0">
                    <a:pos x="49" y="0"/>
                  </a:cxn>
                  <a:cxn ang="0">
                    <a:pos x="11" y="108"/>
                  </a:cxn>
                  <a:cxn ang="0">
                    <a:pos x="0" y="100"/>
                  </a:cxn>
                  <a:cxn ang="0">
                    <a:pos x="49" y="0"/>
                  </a:cxn>
                </a:cxnLst>
                <a:rect l="0" t="0" r="r" b="b"/>
                <a:pathLst>
                  <a:path w="49" h="108">
                    <a:moveTo>
                      <a:pt x="49" y="0"/>
                    </a:moveTo>
                    <a:lnTo>
                      <a:pt x="11" y="108"/>
                    </a:lnTo>
                    <a:lnTo>
                      <a:pt x="0" y="100"/>
                    </a:lnTo>
                    <a:lnTo>
                      <a:pt x="49" y="0"/>
                    </a:lnTo>
                    <a:close/>
                  </a:path>
                </a:pathLst>
              </a:custGeom>
              <a:solidFill>
                <a:srgbClr val="1F38F1"/>
              </a:solidFill>
              <a:ln w="9525">
                <a:solidFill>
                  <a:srgbClr val="1F38F1"/>
                </a:solid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11" name="Freeform 1089">
                <a:extLst>
                  <a:ext uri="{FF2B5EF4-FFF2-40B4-BE49-F238E27FC236}">
                    <a16:creationId xmlns:a16="http://schemas.microsoft.com/office/drawing/2014/main" id="{AAE93923-202A-4A4E-8D2F-789F6DC74229}"/>
                  </a:ext>
                </a:extLst>
              </p:cNvPr>
              <p:cNvSpPr>
                <a:spLocks/>
              </p:cNvSpPr>
              <p:nvPr/>
            </p:nvSpPr>
            <p:spPr bwMode="auto">
              <a:xfrm>
                <a:off x="2301" y="4025"/>
                <a:ext cx="59" cy="108"/>
              </a:xfrm>
              <a:custGeom>
                <a:avLst/>
                <a:gdLst/>
                <a:ahLst/>
                <a:cxnLst>
                  <a:cxn ang="0">
                    <a:pos x="59" y="7"/>
                  </a:cxn>
                  <a:cxn ang="0">
                    <a:pos x="49" y="0"/>
                  </a:cxn>
                  <a:cxn ang="0">
                    <a:pos x="0" y="100"/>
                  </a:cxn>
                  <a:cxn ang="0">
                    <a:pos x="11" y="108"/>
                  </a:cxn>
                  <a:cxn ang="0">
                    <a:pos x="59" y="7"/>
                  </a:cxn>
                </a:cxnLst>
                <a:rect l="0" t="0" r="r" b="b"/>
                <a:pathLst>
                  <a:path w="59" h="108">
                    <a:moveTo>
                      <a:pt x="59" y="7"/>
                    </a:moveTo>
                    <a:lnTo>
                      <a:pt x="49" y="0"/>
                    </a:lnTo>
                    <a:lnTo>
                      <a:pt x="0" y="100"/>
                    </a:lnTo>
                    <a:lnTo>
                      <a:pt x="11" y="108"/>
                    </a:lnTo>
                    <a:lnTo>
                      <a:pt x="59" y="7"/>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12" name="Freeform 1090">
                <a:extLst>
                  <a:ext uri="{FF2B5EF4-FFF2-40B4-BE49-F238E27FC236}">
                    <a16:creationId xmlns:a16="http://schemas.microsoft.com/office/drawing/2014/main" id="{90D51365-F055-4F51-A04F-C70CEC02184B}"/>
                  </a:ext>
                </a:extLst>
              </p:cNvPr>
              <p:cNvSpPr>
                <a:spLocks/>
              </p:cNvSpPr>
              <p:nvPr/>
            </p:nvSpPr>
            <p:spPr bwMode="auto">
              <a:xfrm>
                <a:off x="2248" y="4125"/>
                <a:ext cx="64" cy="50"/>
              </a:xfrm>
              <a:custGeom>
                <a:avLst/>
                <a:gdLst/>
                <a:ahLst/>
                <a:cxnLst>
                  <a:cxn ang="0">
                    <a:pos x="64" y="8"/>
                  </a:cxn>
                  <a:cxn ang="0">
                    <a:pos x="53" y="0"/>
                  </a:cxn>
                  <a:cxn ang="0">
                    <a:pos x="0" y="50"/>
                  </a:cxn>
                  <a:cxn ang="0">
                    <a:pos x="64" y="8"/>
                  </a:cxn>
                </a:cxnLst>
                <a:rect l="0" t="0" r="r" b="b"/>
                <a:pathLst>
                  <a:path w="64" h="50">
                    <a:moveTo>
                      <a:pt x="64" y="8"/>
                    </a:moveTo>
                    <a:lnTo>
                      <a:pt x="53" y="0"/>
                    </a:lnTo>
                    <a:lnTo>
                      <a:pt x="0" y="50"/>
                    </a:lnTo>
                    <a:lnTo>
                      <a:pt x="64" y="8"/>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13" name="Freeform 1091">
                <a:extLst>
                  <a:ext uri="{FF2B5EF4-FFF2-40B4-BE49-F238E27FC236}">
                    <a16:creationId xmlns:a16="http://schemas.microsoft.com/office/drawing/2014/main" id="{E8A1DED0-1215-4066-85DB-F232AB9F21D1}"/>
                  </a:ext>
                </a:extLst>
              </p:cNvPr>
              <p:cNvSpPr>
                <a:spLocks/>
              </p:cNvSpPr>
              <p:nvPr/>
            </p:nvSpPr>
            <p:spPr bwMode="auto">
              <a:xfrm>
                <a:off x="2241" y="4125"/>
                <a:ext cx="60" cy="50"/>
              </a:xfrm>
              <a:custGeom>
                <a:avLst/>
                <a:gdLst/>
                <a:ahLst/>
                <a:cxnLst>
                  <a:cxn ang="0">
                    <a:pos x="60" y="0"/>
                  </a:cxn>
                  <a:cxn ang="0">
                    <a:pos x="7" y="50"/>
                  </a:cxn>
                  <a:cxn ang="0">
                    <a:pos x="0" y="40"/>
                  </a:cxn>
                  <a:cxn ang="0">
                    <a:pos x="60" y="0"/>
                  </a:cxn>
                </a:cxnLst>
                <a:rect l="0" t="0" r="r" b="b"/>
                <a:pathLst>
                  <a:path w="60" h="50">
                    <a:moveTo>
                      <a:pt x="60" y="0"/>
                    </a:moveTo>
                    <a:lnTo>
                      <a:pt x="7" y="50"/>
                    </a:lnTo>
                    <a:lnTo>
                      <a:pt x="0" y="40"/>
                    </a:lnTo>
                    <a:lnTo>
                      <a:pt x="60" y="0"/>
                    </a:lnTo>
                    <a:close/>
                  </a:path>
                </a:pathLst>
              </a:custGeom>
              <a:solidFill>
                <a:srgbClr val="FF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14" name="Rectangle 1092">
                <a:extLst>
                  <a:ext uri="{FF2B5EF4-FFF2-40B4-BE49-F238E27FC236}">
                    <a16:creationId xmlns:a16="http://schemas.microsoft.com/office/drawing/2014/main" id="{29BD61AC-D006-4367-BF16-77C7D5C63A28}"/>
                  </a:ext>
                </a:extLst>
              </p:cNvPr>
              <p:cNvSpPr>
                <a:spLocks noChangeArrowheads="1"/>
              </p:cNvSpPr>
              <p:nvPr/>
            </p:nvSpPr>
            <p:spPr bwMode="auto">
              <a:xfrm>
                <a:off x="3214" y="1985"/>
                <a:ext cx="722" cy="10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id-ID" sz="825">
                    <a:solidFill>
                      <a:srgbClr val="000000"/>
                    </a:solidFill>
                    <a:latin typeface="Arial" pitchFamily="34" charset="0"/>
                    <a:cs typeface="Arial" pitchFamily="34" charset="0"/>
                  </a:rPr>
                  <a:t>PROBOLINGGO</a:t>
                </a:r>
                <a:endParaRPr lang="id-ID" sz="1350">
                  <a:latin typeface="Arial" pitchFamily="34" charset="0"/>
                  <a:cs typeface="Arial" pitchFamily="34" charset="0"/>
                </a:endParaRPr>
              </a:p>
            </p:txBody>
          </p:sp>
          <p:sp>
            <p:nvSpPr>
              <p:cNvPr id="4415" name="Freeform 1093">
                <a:extLst>
                  <a:ext uri="{FF2B5EF4-FFF2-40B4-BE49-F238E27FC236}">
                    <a16:creationId xmlns:a16="http://schemas.microsoft.com/office/drawing/2014/main" id="{1775BC70-F422-4655-9BCE-1C56432D84E3}"/>
                  </a:ext>
                </a:extLst>
              </p:cNvPr>
              <p:cNvSpPr>
                <a:spLocks/>
              </p:cNvSpPr>
              <p:nvPr/>
            </p:nvSpPr>
            <p:spPr bwMode="auto">
              <a:xfrm>
                <a:off x="2241" y="4125"/>
                <a:ext cx="71" cy="50"/>
              </a:xfrm>
              <a:custGeom>
                <a:avLst/>
                <a:gdLst/>
                <a:ahLst/>
                <a:cxnLst>
                  <a:cxn ang="0">
                    <a:pos x="71" y="8"/>
                  </a:cxn>
                  <a:cxn ang="0">
                    <a:pos x="60" y="0"/>
                  </a:cxn>
                  <a:cxn ang="0">
                    <a:pos x="0" y="40"/>
                  </a:cxn>
                  <a:cxn ang="0">
                    <a:pos x="7" y="50"/>
                  </a:cxn>
                  <a:cxn ang="0">
                    <a:pos x="71" y="8"/>
                  </a:cxn>
                </a:cxnLst>
                <a:rect l="0" t="0" r="r" b="b"/>
                <a:pathLst>
                  <a:path w="71" h="50">
                    <a:moveTo>
                      <a:pt x="71" y="8"/>
                    </a:moveTo>
                    <a:lnTo>
                      <a:pt x="60" y="0"/>
                    </a:lnTo>
                    <a:lnTo>
                      <a:pt x="0" y="40"/>
                    </a:lnTo>
                    <a:lnTo>
                      <a:pt x="7" y="50"/>
                    </a:lnTo>
                    <a:lnTo>
                      <a:pt x="71" y="8"/>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16" name="Freeform 1094">
                <a:extLst>
                  <a:ext uri="{FF2B5EF4-FFF2-40B4-BE49-F238E27FC236}">
                    <a16:creationId xmlns:a16="http://schemas.microsoft.com/office/drawing/2014/main" id="{99CF0DF4-32A2-41E6-8F7E-AA0C1D1BF329}"/>
                  </a:ext>
                </a:extLst>
              </p:cNvPr>
              <p:cNvSpPr>
                <a:spLocks/>
              </p:cNvSpPr>
              <p:nvPr/>
            </p:nvSpPr>
            <p:spPr bwMode="auto">
              <a:xfrm>
                <a:off x="3775" y="3387"/>
                <a:ext cx="33" cy="49"/>
              </a:xfrm>
              <a:custGeom>
                <a:avLst/>
                <a:gdLst/>
                <a:ahLst/>
                <a:cxnLst>
                  <a:cxn ang="0">
                    <a:pos x="0" y="49"/>
                  </a:cxn>
                  <a:cxn ang="0">
                    <a:pos x="0" y="0"/>
                  </a:cxn>
                  <a:cxn ang="0">
                    <a:pos x="21" y="0"/>
                  </a:cxn>
                  <a:cxn ang="0">
                    <a:pos x="29" y="2"/>
                  </a:cxn>
                  <a:cxn ang="0">
                    <a:pos x="31" y="4"/>
                  </a:cxn>
                  <a:cxn ang="0">
                    <a:pos x="33" y="9"/>
                  </a:cxn>
                  <a:cxn ang="0">
                    <a:pos x="33" y="16"/>
                  </a:cxn>
                  <a:cxn ang="0">
                    <a:pos x="31" y="21"/>
                  </a:cxn>
                  <a:cxn ang="0">
                    <a:pos x="29" y="23"/>
                  </a:cxn>
                  <a:cxn ang="0">
                    <a:pos x="21" y="25"/>
                  </a:cxn>
                  <a:cxn ang="0">
                    <a:pos x="0" y="25"/>
                  </a:cxn>
                </a:cxnLst>
                <a:rect l="0" t="0" r="r" b="b"/>
                <a:pathLst>
                  <a:path w="33" h="49">
                    <a:moveTo>
                      <a:pt x="0" y="49"/>
                    </a:moveTo>
                    <a:lnTo>
                      <a:pt x="0" y="0"/>
                    </a:lnTo>
                    <a:lnTo>
                      <a:pt x="21" y="0"/>
                    </a:lnTo>
                    <a:lnTo>
                      <a:pt x="29" y="2"/>
                    </a:lnTo>
                    <a:lnTo>
                      <a:pt x="31" y="4"/>
                    </a:lnTo>
                    <a:lnTo>
                      <a:pt x="33" y="9"/>
                    </a:lnTo>
                    <a:lnTo>
                      <a:pt x="33" y="16"/>
                    </a:lnTo>
                    <a:lnTo>
                      <a:pt x="31" y="21"/>
                    </a:lnTo>
                    <a:lnTo>
                      <a:pt x="29" y="23"/>
                    </a:lnTo>
                    <a:lnTo>
                      <a:pt x="21" y="25"/>
                    </a:lnTo>
                    <a:lnTo>
                      <a:pt x="0" y="25"/>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17" name="Line 1095">
                <a:extLst>
                  <a:ext uri="{FF2B5EF4-FFF2-40B4-BE49-F238E27FC236}">
                    <a16:creationId xmlns:a16="http://schemas.microsoft.com/office/drawing/2014/main" id="{4CA7C654-8DEF-46BB-8265-8980CAB25732}"/>
                  </a:ext>
                </a:extLst>
              </p:cNvPr>
              <p:cNvSpPr>
                <a:spLocks noChangeShapeType="1"/>
              </p:cNvSpPr>
              <p:nvPr/>
            </p:nvSpPr>
            <p:spPr bwMode="auto">
              <a:xfrm>
                <a:off x="3854" y="3387"/>
                <a:ext cx="1" cy="4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18" name="Freeform 1096">
                <a:extLst>
                  <a:ext uri="{FF2B5EF4-FFF2-40B4-BE49-F238E27FC236}">
                    <a16:creationId xmlns:a16="http://schemas.microsoft.com/office/drawing/2014/main" id="{A8D2F8B3-954D-4FF5-8906-63F8A465E7BC}"/>
                  </a:ext>
                </a:extLst>
              </p:cNvPr>
              <p:cNvSpPr>
                <a:spLocks/>
              </p:cNvSpPr>
              <p:nvPr/>
            </p:nvSpPr>
            <p:spPr bwMode="auto">
              <a:xfrm>
                <a:off x="3825" y="3403"/>
                <a:ext cx="29" cy="33"/>
              </a:xfrm>
              <a:custGeom>
                <a:avLst/>
                <a:gdLst/>
                <a:ahLst/>
                <a:cxnLst>
                  <a:cxn ang="0">
                    <a:pos x="29" y="7"/>
                  </a:cxn>
                  <a:cxn ang="0">
                    <a:pos x="24" y="2"/>
                  </a:cxn>
                  <a:cxn ang="0">
                    <a:pos x="19" y="0"/>
                  </a:cxn>
                  <a:cxn ang="0">
                    <a:pos x="12" y="0"/>
                  </a:cxn>
                  <a:cxn ang="0">
                    <a:pos x="7" y="2"/>
                  </a:cxn>
                  <a:cxn ang="0">
                    <a:pos x="3" y="7"/>
                  </a:cxn>
                  <a:cxn ang="0">
                    <a:pos x="0" y="14"/>
                  </a:cxn>
                  <a:cxn ang="0">
                    <a:pos x="0" y="19"/>
                  </a:cxn>
                  <a:cxn ang="0">
                    <a:pos x="3" y="26"/>
                  </a:cxn>
                  <a:cxn ang="0">
                    <a:pos x="7" y="31"/>
                  </a:cxn>
                  <a:cxn ang="0">
                    <a:pos x="12" y="33"/>
                  </a:cxn>
                  <a:cxn ang="0">
                    <a:pos x="19" y="33"/>
                  </a:cxn>
                  <a:cxn ang="0">
                    <a:pos x="24" y="31"/>
                  </a:cxn>
                  <a:cxn ang="0">
                    <a:pos x="29" y="26"/>
                  </a:cxn>
                </a:cxnLst>
                <a:rect l="0" t="0" r="r" b="b"/>
                <a:pathLst>
                  <a:path w="29" h="33">
                    <a:moveTo>
                      <a:pt x="29" y="7"/>
                    </a:moveTo>
                    <a:lnTo>
                      <a:pt x="24" y="2"/>
                    </a:lnTo>
                    <a:lnTo>
                      <a:pt x="19" y="0"/>
                    </a:lnTo>
                    <a:lnTo>
                      <a:pt x="12" y="0"/>
                    </a:lnTo>
                    <a:lnTo>
                      <a:pt x="7" y="2"/>
                    </a:lnTo>
                    <a:lnTo>
                      <a:pt x="3" y="7"/>
                    </a:lnTo>
                    <a:lnTo>
                      <a:pt x="0" y="14"/>
                    </a:lnTo>
                    <a:lnTo>
                      <a:pt x="0" y="19"/>
                    </a:lnTo>
                    <a:lnTo>
                      <a:pt x="3" y="26"/>
                    </a:lnTo>
                    <a:lnTo>
                      <a:pt x="7" y="31"/>
                    </a:lnTo>
                    <a:lnTo>
                      <a:pt x="12" y="33"/>
                    </a:lnTo>
                    <a:lnTo>
                      <a:pt x="19" y="33"/>
                    </a:lnTo>
                    <a:lnTo>
                      <a:pt x="24" y="31"/>
                    </a:lnTo>
                    <a:lnTo>
                      <a:pt x="29" y="26"/>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19" name="Freeform 1097">
                <a:extLst>
                  <a:ext uri="{FF2B5EF4-FFF2-40B4-BE49-F238E27FC236}">
                    <a16:creationId xmlns:a16="http://schemas.microsoft.com/office/drawing/2014/main" id="{C64C4FE2-9A20-441F-941F-92EE4F0C56B3}"/>
                  </a:ext>
                </a:extLst>
              </p:cNvPr>
              <p:cNvSpPr>
                <a:spLocks/>
              </p:cNvSpPr>
              <p:nvPr/>
            </p:nvSpPr>
            <p:spPr bwMode="auto">
              <a:xfrm>
                <a:off x="3871" y="3432"/>
                <a:ext cx="4" cy="4"/>
              </a:xfrm>
              <a:custGeom>
                <a:avLst/>
                <a:gdLst/>
                <a:ahLst/>
                <a:cxnLst>
                  <a:cxn ang="0">
                    <a:pos x="2" y="0"/>
                  </a:cxn>
                  <a:cxn ang="0">
                    <a:pos x="0" y="2"/>
                  </a:cxn>
                  <a:cxn ang="0">
                    <a:pos x="2" y="4"/>
                  </a:cxn>
                  <a:cxn ang="0">
                    <a:pos x="4" y="2"/>
                  </a:cxn>
                </a:cxnLst>
                <a:rect l="0" t="0" r="r" b="b"/>
                <a:pathLst>
                  <a:path w="4" h="4">
                    <a:moveTo>
                      <a:pt x="2" y="0"/>
                    </a:moveTo>
                    <a:lnTo>
                      <a:pt x="0" y="2"/>
                    </a:lnTo>
                    <a:lnTo>
                      <a:pt x="2" y="4"/>
                    </a:lnTo>
                    <a:lnTo>
                      <a:pt x="4" y="2"/>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20" name="Freeform 1098">
                <a:extLst>
                  <a:ext uri="{FF2B5EF4-FFF2-40B4-BE49-F238E27FC236}">
                    <a16:creationId xmlns:a16="http://schemas.microsoft.com/office/drawing/2014/main" id="{D5381552-BE97-42AB-87EB-917AEE5FF454}"/>
                  </a:ext>
                </a:extLst>
              </p:cNvPr>
              <p:cNvSpPr>
                <a:spLocks/>
              </p:cNvSpPr>
              <p:nvPr/>
            </p:nvSpPr>
            <p:spPr bwMode="auto">
              <a:xfrm>
                <a:off x="3895" y="3387"/>
                <a:ext cx="33" cy="49"/>
              </a:xfrm>
              <a:custGeom>
                <a:avLst/>
                <a:gdLst/>
                <a:ahLst/>
                <a:cxnLst>
                  <a:cxn ang="0">
                    <a:pos x="0" y="49"/>
                  </a:cxn>
                  <a:cxn ang="0">
                    <a:pos x="0" y="0"/>
                  </a:cxn>
                  <a:cxn ang="0">
                    <a:pos x="16" y="0"/>
                  </a:cxn>
                  <a:cxn ang="0">
                    <a:pos x="24" y="2"/>
                  </a:cxn>
                  <a:cxn ang="0">
                    <a:pos x="28" y="7"/>
                  </a:cxn>
                  <a:cxn ang="0">
                    <a:pos x="31" y="11"/>
                  </a:cxn>
                  <a:cxn ang="0">
                    <a:pos x="33" y="18"/>
                  </a:cxn>
                  <a:cxn ang="0">
                    <a:pos x="33" y="30"/>
                  </a:cxn>
                  <a:cxn ang="0">
                    <a:pos x="31" y="38"/>
                  </a:cxn>
                  <a:cxn ang="0">
                    <a:pos x="28" y="42"/>
                  </a:cxn>
                  <a:cxn ang="0">
                    <a:pos x="24" y="47"/>
                  </a:cxn>
                  <a:cxn ang="0">
                    <a:pos x="16" y="49"/>
                  </a:cxn>
                  <a:cxn ang="0">
                    <a:pos x="0" y="49"/>
                  </a:cxn>
                </a:cxnLst>
                <a:rect l="0" t="0" r="r" b="b"/>
                <a:pathLst>
                  <a:path w="33" h="49">
                    <a:moveTo>
                      <a:pt x="0" y="49"/>
                    </a:moveTo>
                    <a:lnTo>
                      <a:pt x="0" y="0"/>
                    </a:lnTo>
                    <a:lnTo>
                      <a:pt x="16" y="0"/>
                    </a:lnTo>
                    <a:lnTo>
                      <a:pt x="24" y="2"/>
                    </a:lnTo>
                    <a:lnTo>
                      <a:pt x="28" y="7"/>
                    </a:lnTo>
                    <a:lnTo>
                      <a:pt x="31" y="11"/>
                    </a:lnTo>
                    <a:lnTo>
                      <a:pt x="33" y="18"/>
                    </a:lnTo>
                    <a:lnTo>
                      <a:pt x="33" y="30"/>
                    </a:lnTo>
                    <a:lnTo>
                      <a:pt x="31" y="38"/>
                    </a:lnTo>
                    <a:lnTo>
                      <a:pt x="28" y="42"/>
                    </a:lnTo>
                    <a:lnTo>
                      <a:pt x="24" y="47"/>
                    </a:lnTo>
                    <a:lnTo>
                      <a:pt x="16" y="49"/>
                    </a:lnTo>
                    <a:lnTo>
                      <a:pt x="0" y="49"/>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21" name="Line 1099">
                <a:extLst>
                  <a:ext uri="{FF2B5EF4-FFF2-40B4-BE49-F238E27FC236}">
                    <a16:creationId xmlns:a16="http://schemas.microsoft.com/office/drawing/2014/main" id="{435CB088-C1C6-45E4-B42B-4E958CB6BD30}"/>
                  </a:ext>
                </a:extLst>
              </p:cNvPr>
              <p:cNvSpPr>
                <a:spLocks noChangeShapeType="1"/>
              </p:cNvSpPr>
              <p:nvPr/>
            </p:nvSpPr>
            <p:spPr bwMode="auto">
              <a:xfrm>
                <a:off x="3974" y="3403"/>
                <a:ext cx="1" cy="3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22" name="Freeform 1100">
                <a:extLst>
                  <a:ext uri="{FF2B5EF4-FFF2-40B4-BE49-F238E27FC236}">
                    <a16:creationId xmlns:a16="http://schemas.microsoft.com/office/drawing/2014/main" id="{035F61E0-7E15-449E-9D86-E08035549B76}"/>
                  </a:ext>
                </a:extLst>
              </p:cNvPr>
              <p:cNvSpPr>
                <a:spLocks/>
              </p:cNvSpPr>
              <p:nvPr/>
            </p:nvSpPr>
            <p:spPr bwMode="auto">
              <a:xfrm>
                <a:off x="3945" y="3403"/>
                <a:ext cx="29" cy="33"/>
              </a:xfrm>
              <a:custGeom>
                <a:avLst/>
                <a:gdLst/>
                <a:ahLst/>
                <a:cxnLst>
                  <a:cxn ang="0">
                    <a:pos x="29" y="7"/>
                  </a:cxn>
                  <a:cxn ang="0">
                    <a:pos x="24" y="2"/>
                  </a:cxn>
                  <a:cxn ang="0">
                    <a:pos x="19" y="0"/>
                  </a:cxn>
                  <a:cxn ang="0">
                    <a:pos x="12" y="0"/>
                  </a:cxn>
                  <a:cxn ang="0">
                    <a:pos x="7" y="2"/>
                  </a:cxn>
                  <a:cxn ang="0">
                    <a:pos x="2" y="7"/>
                  </a:cxn>
                  <a:cxn ang="0">
                    <a:pos x="0" y="14"/>
                  </a:cxn>
                  <a:cxn ang="0">
                    <a:pos x="0" y="19"/>
                  </a:cxn>
                  <a:cxn ang="0">
                    <a:pos x="2" y="26"/>
                  </a:cxn>
                  <a:cxn ang="0">
                    <a:pos x="7" y="31"/>
                  </a:cxn>
                  <a:cxn ang="0">
                    <a:pos x="12" y="33"/>
                  </a:cxn>
                  <a:cxn ang="0">
                    <a:pos x="19" y="33"/>
                  </a:cxn>
                  <a:cxn ang="0">
                    <a:pos x="24" y="31"/>
                  </a:cxn>
                  <a:cxn ang="0">
                    <a:pos x="29" y="26"/>
                  </a:cxn>
                </a:cxnLst>
                <a:rect l="0" t="0" r="r" b="b"/>
                <a:pathLst>
                  <a:path w="29" h="33">
                    <a:moveTo>
                      <a:pt x="29" y="7"/>
                    </a:moveTo>
                    <a:lnTo>
                      <a:pt x="24" y="2"/>
                    </a:lnTo>
                    <a:lnTo>
                      <a:pt x="19" y="0"/>
                    </a:lnTo>
                    <a:lnTo>
                      <a:pt x="12" y="0"/>
                    </a:lnTo>
                    <a:lnTo>
                      <a:pt x="7" y="2"/>
                    </a:lnTo>
                    <a:lnTo>
                      <a:pt x="2" y="7"/>
                    </a:lnTo>
                    <a:lnTo>
                      <a:pt x="0" y="14"/>
                    </a:lnTo>
                    <a:lnTo>
                      <a:pt x="0" y="19"/>
                    </a:lnTo>
                    <a:lnTo>
                      <a:pt x="2" y="26"/>
                    </a:lnTo>
                    <a:lnTo>
                      <a:pt x="7" y="31"/>
                    </a:lnTo>
                    <a:lnTo>
                      <a:pt x="12" y="33"/>
                    </a:lnTo>
                    <a:lnTo>
                      <a:pt x="19" y="33"/>
                    </a:lnTo>
                    <a:lnTo>
                      <a:pt x="24" y="31"/>
                    </a:lnTo>
                    <a:lnTo>
                      <a:pt x="29" y="26"/>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23" name="Line 1101">
                <a:extLst>
                  <a:ext uri="{FF2B5EF4-FFF2-40B4-BE49-F238E27FC236}">
                    <a16:creationId xmlns:a16="http://schemas.microsoft.com/office/drawing/2014/main" id="{31AC6B03-5742-4373-BD90-6BBF7C403F6F}"/>
                  </a:ext>
                </a:extLst>
              </p:cNvPr>
              <p:cNvSpPr>
                <a:spLocks noChangeShapeType="1"/>
              </p:cNvSpPr>
              <p:nvPr/>
            </p:nvSpPr>
            <p:spPr bwMode="auto">
              <a:xfrm flipV="1">
                <a:off x="3990" y="3387"/>
                <a:ext cx="1" cy="4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24" name="Freeform 1102">
                <a:extLst>
                  <a:ext uri="{FF2B5EF4-FFF2-40B4-BE49-F238E27FC236}">
                    <a16:creationId xmlns:a16="http://schemas.microsoft.com/office/drawing/2014/main" id="{CD6F9215-964B-48D8-9C28-278F6306D2E4}"/>
                  </a:ext>
                </a:extLst>
              </p:cNvPr>
              <p:cNvSpPr>
                <a:spLocks/>
              </p:cNvSpPr>
              <p:nvPr/>
            </p:nvSpPr>
            <p:spPr bwMode="auto">
              <a:xfrm>
                <a:off x="4009" y="3403"/>
                <a:ext cx="29" cy="33"/>
              </a:xfrm>
              <a:custGeom>
                <a:avLst/>
                <a:gdLst/>
                <a:ahLst/>
                <a:cxnLst>
                  <a:cxn ang="0">
                    <a:pos x="0" y="14"/>
                  </a:cxn>
                  <a:cxn ang="0">
                    <a:pos x="29" y="14"/>
                  </a:cxn>
                  <a:cxn ang="0">
                    <a:pos x="29" y="9"/>
                  </a:cxn>
                  <a:cxn ang="0">
                    <a:pos x="27" y="5"/>
                  </a:cxn>
                  <a:cxn ang="0">
                    <a:pos x="24" y="2"/>
                  </a:cxn>
                  <a:cxn ang="0">
                    <a:pos x="20" y="0"/>
                  </a:cxn>
                  <a:cxn ang="0">
                    <a:pos x="12" y="0"/>
                  </a:cxn>
                  <a:cxn ang="0">
                    <a:pos x="8" y="2"/>
                  </a:cxn>
                  <a:cxn ang="0">
                    <a:pos x="3" y="7"/>
                  </a:cxn>
                  <a:cxn ang="0">
                    <a:pos x="0" y="14"/>
                  </a:cxn>
                  <a:cxn ang="0">
                    <a:pos x="0" y="19"/>
                  </a:cxn>
                  <a:cxn ang="0">
                    <a:pos x="3" y="26"/>
                  </a:cxn>
                  <a:cxn ang="0">
                    <a:pos x="8" y="31"/>
                  </a:cxn>
                  <a:cxn ang="0">
                    <a:pos x="12" y="33"/>
                  </a:cxn>
                  <a:cxn ang="0">
                    <a:pos x="20" y="33"/>
                  </a:cxn>
                  <a:cxn ang="0">
                    <a:pos x="24" y="31"/>
                  </a:cxn>
                  <a:cxn ang="0">
                    <a:pos x="29" y="26"/>
                  </a:cxn>
                </a:cxnLst>
                <a:rect l="0" t="0" r="r" b="b"/>
                <a:pathLst>
                  <a:path w="29" h="33">
                    <a:moveTo>
                      <a:pt x="0" y="14"/>
                    </a:moveTo>
                    <a:lnTo>
                      <a:pt x="29" y="14"/>
                    </a:lnTo>
                    <a:lnTo>
                      <a:pt x="29" y="9"/>
                    </a:lnTo>
                    <a:lnTo>
                      <a:pt x="27" y="5"/>
                    </a:lnTo>
                    <a:lnTo>
                      <a:pt x="24" y="2"/>
                    </a:lnTo>
                    <a:lnTo>
                      <a:pt x="20" y="0"/>
                    </a:lnTo>
                    <a:lnTo>
                      <a:pt x="12" y="0"/>
                    </a:lnTo>
                    <a:lnTo>
                      <a:pt x="8" y="2"/>
                    </a:lnTo>
                    <a:lnTo>
                      <a:pt x="3" y="7"/>
                    </a:lnTo>
                    <a:lnTo>
                      <a:pt x="0" y="14"/>
                    </a:lnTo>
                    <a:lnTo>
                      <a:pt x="0" y="19"/>
                    </a:lnTo>
                    <a:lnTo>
                      <a:pt x="3" y="26"/>
                    </a:lnTo>
                    <a:lnTo>
                      <a:pt x="8" y="31"/>
                    </a:lnTo>
                    <a:lnTo>
                      <a:pt x="12" y="33"/>
                    </a:lnTo>
                    <a:lnTo>
                      <a:pt x="20" y="33"/>
                    </a:lnTo>
                    <a:lnTo>
                      <a:pt x="24" y="31"/>
                    </a:lnTo>
                    <a:lnTo>
                      <a:pt x="29" y="26"/>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25" name="Line 1103">
                <a:extLst>
                  <a:ext uri="{FF2B5EF4-FFF2-40B4-BE49-F238E27FC236}">
                    <a16:creationId xmlns:a16="http://schemas.microsoft.com/office/drawing/2014/main" id="{1CCD1D64-4F33-4865-BE1E-BD7CC36F69AA}"/>
                  </a:ext>
                </a:extLst>
              </p:cNvPr>
              <p:cNvSpPr>
                <a:spLocks noChangeShapeType="1"/>
              </p:cNvSpPr>
              <p:nvPr/>
            </p:nvSpPr>
            <p:spPr bwMode="auto">
              <a:xfrm flipV="1">
                <a:off x="4053" y="3403"/>
                <a:ext cx="1" cy="3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26" name="Freeform 1104">
                <a:extLst>
                  <a:ext uri="{FF2B5EF4-FFF2-40B4-BE49-F238E27FC236}">
                    <a16:creationId xmlns:a16="http://schemas.microsoft.com/office/drawing/2014/main" id="{6D68A313-FC35-40FE-89DA-CC021AF68907}"/>
                  </a:ext>
                </a:extLst>
              </p:cNvPr>
              <p:cNvSpPr>
                <a:spLocks/>
              </p:cNvSpPr>
              <p:nvPr/>
            </p:nvSpPr>
            <p:spPr bwMode="auto">
              <a:xfrm>
                <a:off x="4053" y="3403"/>
                <a:ext cx="26" cy="33"/>
              </a:xfrm>
              <a:custGeom>
                <a:avLst/>
                <a:gdLst/>
                <a:ahLst/>
                <a:cxnLst>
                  <a:cxn ang="0">
                    <a:pos x="0" y="9"/>
                  </a:cxn>
                  <a:cxn ang="0">
                    <a:pos x="7" y="2"/>
                  </a:cxn>
                  <a:cxn ang="0">
                    <a:pos x="12" y="0"/>
                  </a:cxn>
                  <a:cxn ang="0">
                    <a:pos x="19" y="0"/>
                  </a:cxn>
                  <a:cxn ang="0">
                    <a:pos x="24" y="2"/>
                  </a:cxn>
                  <a:cxn ang="0">
                    <a:pos x="26" y="9"/>
                  </a:cxn>
                  <a:cxn ang="0">
                    <a:pos x="26" y="33"/>
                  </a:cxn>
                </a:cxnLst>
                <a:rect l="0" t="0" r="r" b="b"/>
                <a:pathLst>
                  <a:path w="26" h="33">
                    <a:moveTo>
                      <a:pt x="0" y="9"/>
                    </a:moveTo>
                    <a:lnTo>
                      <a:pt x="7" y="2"/>
                    </a:lnTo>
                    <a:lnTo>
                      <a:pt x="12" y="0"/>
                    </a:lnTo>
                    <a:lnTo>
                      <a:pt x="19" y="0"/>
                    </a:lnTo>
                    <a:lnTo>
                      <a:pt x="24" y="2"/>
                    </a:lnTo>
                    <a:lnTo>
                      <a:pt x="26" y="9"/>
                    </a:lnTo>
                    <a:lnTo>
                      <a:pt x="26" y="3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27" name="Freeform 1105">
                <a:extLst>
                  <a:ext uri="{FF2B5EF4-FFF2-40B4-BE49-F238E27FC236}">
                    <a16:creationId xmlns:a16="http://schemas.microsoft.com/office/drawing/2014/main" id="{A649CF76-D228-46AF-9746-67A8BEA196C8}"/>
                  </a:ext>
                </a:extLst>
              </p:cNvPr>
              <p:cNvSpPr>
                <a:spLocks/>
              </p:cNvSpPr>
              <p:nvPr/>
            </p:nvSpPr>
            <p:spPr bwMode="auto">
              <a:xfrm>
                <a:off x="4079" y="3403"/>
                <a:ext cx="26" cy="33"/>
              </a:xfrm>
              <a:custGeom>
                <a:avLst/>
                <a:gdLst/>
                <a:ahLst/>
                <a:cxnLst>
                  <a:cxn ang="0">
                    <a:pos x="0" y="9"/>
                  </a:cxn>
                  <a:cxn ang="0">
                    <a:pos x="7" y="2"/>
                  </a:cxn>
                  <a:cxn ang="0">
                    <a:pos x="12" y="0"/>
                  </a:cxn>
                  <a:cxn ang="0">
                    <a:pos x="19" y="0"/>
                  </a:cxn>
                  <a:cxn ang="0">
                    <a:pos x="24" y="2"/>
                  </a:cxn>
                  <a:cxn ang="0">
                    <a:pos x="26" y="9"/>
                  </a:cxn>
                  <a:cxn ang="0">
                    <a:pos x="26" y="33"/>
                  </a:cxn>
                </a:cxnLst>
                <a:rect l="0" t="0" r="r" b="b"/>
                <a:pathLst>
                  <a:path w="26" h="33">
                    <a:moveTo>
                      <a:pt x="0" y="9"/>
                    </a:moveTo>
                    <a:lnTo>
                      <a:pt x="7" y="2"/>
                    </a:lnTo>
                    <a:lnTo>
                      <a:pt x="12" y="0"/>
                    </a:lnTo>
                    <a:lnTo>
                      <a:pt x="19" y="0"/>
                    </a:lnTo>
                    <a:lnTo>
                      <a:pt x="24" y="2"/>
                    </a:lnTo>
                    <a:lnTo>
                      <a:pt x="26" y="9"/>
                    </a:lnTo>
                    <a:lnTo>
                      <a:pt x="26" y="3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28" name="Line 1106">
                <a:extLst>
                  <a:ext uri="{FF2B5EF4-FFF2-40B4-BE49-F238E27FC236}">
                    <a16:creationId xmlns:a16="http://schemas.microsoft.com/office/drawing/2014/main" id="{9036D492-87E5-4EB5-923B-CC308A25A49C}"/>
                  </a:ext>
                </a:extLst>
              </p:cNvPr>
              <p:cNvSpPr>
                <a:spLocks noChangeShapeType="1"/>
              </p:cNvSpPr>
              <p:nvPr/>
            </p:nvSpPr>
            <p:spPr bwMode="auto">
              <a:xfrm>
                <a:off x="1994" y="3896"/>
                <a:ext cx="24" cy="40"/>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29" name="Line 1107">
                <a:extLst>
                  <a:ext uri="{FF2B5EF4-FFF2-40B4-BE49-F238E27FC236}">
                    <a16:creationId xmlns:a16="http://schemas.microsoft.com/office/drawing/2014/main" id="{BBF774DF-E34F-4819-A671-B4DF09A64F7F}"/>
                  </a:ext>
                </a:extLst>
              </p:cNvPr>
              <p:cNvSpPr>
                <a:spLocks noChangeShapeType="1"/>
              </p:cNvSpPr>
              <p:nvPr/>
            </p:nvSpPr>
            <p:spPr bwMode="auto">
              <a:xfrm flipV="1">
                <a:off x="1981" y="3888"/>
                <a:ext cx="27" cy="15"/>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30" name="Freeform 1108">
                <a:extLst>
                  <a:ext uri="{FF2B5EF4-FFF2-40B4-BE49-F238E27FC236}">
                    <a16:creationId xmlns:a16="http://schemas.microsoft.com/office/drawing/2014/main" id="{55030B8A-FDD7-4186-8107-7E7FD6B7D98B}"/>
                  </a:ext>
                </a:extLst>
              </p:cNvPr>
              <p:cNvSpPr>
                <a:spLocks/>
              </p:cNvSpPr>
              <p:nvPr/>
            </p:nvSpPr>
            <p:spPr bwMode="auto">
              <a:xfrm>
                <a:off x="2024" y="3897"/>
                <a:ext cx="32" cy="23"/>
              </a:xfrm>
              <a:custGeom>
                <a:avLst/>
                <a:gdLst/>
                <a:ahLst/>
                <a:cxnLst>
                  <a:cxn ang="0">
                    <a:pos x="0" y="0"/>
                  </a:cxn>
                  <a:cxn ang="0">
                    <a:pos x="11" y="19"/>
                  </a:cxn>
                  <a:cxn ang="0">
                    <a:pos x="16" y="23"/>
                  </a:cxn>
                  <a:cxn ang="0">
                    <a:pos x="21" y="23"/>
                  </a:cxn>
                  <a:cxn ang="0">
                    <a:pos x="27" y="20"/>
                  </a:cxn>
                  <a:cxn ang="0">
                    <a:pos x="30" y="16"/>
                  </a:cxn>
                  <a:cxn ang="0">
                    <a:pos x="32" y="7"/>
                  </a:cxn>
                </a:cxnLst>
                <a:rect l="0" t="0" r="r" b="b"/>
                <a:pathLst>
                  <a:path w="32" h="23">
                    <a:moveTo>
                      <a:pt x="0" y="0"/>
                    </a:moveTo>
                    <a:lnTo>
                      <a:pt x="11" y="19"/>
                    </a:lnTo>
                    <a:lnTo>
                      <a:pt x="16" y="23"/>
                    </a:lnTo>
                    <a:lnTo>
                      <a:pt x="21" y="23"/>
                    </a:lnTo>
                    <a:lnTo>
                      <a:pt x="27" y="20"/>
                    </a:lnTo>
                    <a:lnTo>
                      <a:pt x="30" y="16"/>
                    </a:lnTo>
                    <a:lnTo>
                      <a:pt x="32" y="7"/>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31" name="Line 1109">
                <a:extLst>
                  <a:ext uri="{FF2B5EF4-FFF2-40B4-BE49-F238E27FC236}">
                    <a16:creationId xmlns:a16="http://schemas.microsoft.com/office/drawing/2014/main" id="{32317738-6606-441A-8997-DFFBFCCC6FE4}"/>
                  </a:ext>
                </a:extLst>
              </p:cNvPr>
              <p:cNvSpPr>
                <a:spLocks noChangeShapeType="1"/>
              </p:cNvSpPr>
              <p:nvPr/>
            </p:nvSpPr>
            <p:spPr bwMode="auto">
              <a:xfrm>
                <a:off x="2045" y="3885"/>
                <a:ext cx="16" cy="26"/>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32" name="Line 1110">
                <a:extLst>
                  <a:ext uri="{FF2B5EF4-FFF2-40B4-BE49-F238E27FC236}">
                    <a16:creationId xmlns:a16="http://schemas.microsoft.com/office/drawing/2014/main" id="{4D428725-8A1A-40C9-8D54-D72E2886AF4E}"/>
                  </a:ext>
                </a:extLst>
              </p:cNvPr>
              <p:cNvSpPr>
                <a:spLocks noChangeShapeType="1"/>
              </p:cNvSpPr>
              <p:nvPr/>
            </p:nvSpPr>
            <p:spPr bwMode="auto">
              <a:xfrm flipH="1" flipV="1">
                <a:off x="2061" y="3876"/>
                <a:ext cx="15" cy="27"/>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33" name="Freeform 1111">
                <a:extLst>
                  <a:ext uri="{FF2B5EF4-FFF2-40B4-BE49-F238E27FC236}">
                    <a16:creationId xmlns:a16="http://schemas.microsoft.com/office/drawing/2014/main" id="{1C34C950-72C3-41BA-B94F-49E21D661353}"/>
                  </a:ext>
                </a:extLst>
              </p:cNvPr>
              <p:cNvSpPr>
                <a:spLocks/>
              </p:cNvSpPr>
              <p:nvPr/>
            </p:nvSpPr>
            <p:spPr bwMode="auto">
              <a:xfrm>
                <a:off x="2066" y="3867"/>
                <a:ext cx="10" cy="20"/>
              </a:xfrm>
              <a:custGeom>
                <a:avLst/>
                <a:gdLst/>
                <a:ahLst/>
                <a:cxnLst>
                  <a:cxn ang="0">
                    <a:pos x="1" y="20"/>
                  </a:cxn>
                  <a:cxn ang="0">
                    <a:pos x="0" y="13"/>
                  </a:cxn>
                  <a:cxn ang="0">
                    <a:pos x="1" y="7"/>
                  </a:cxn>
                  <a:cxn ang="0">
                    <a:pos x="5" y="3"/>
                  </a:cxn>
                  <a:cxn ang="0">
                    <a:pos x="10" y="0"/>
                  </a:cxn>
                </a:cxnLst>
                <a:rect l="0" t="0" r="r" b="b"/>
                <a:pathLst>
                  <a:path w="10" h="20">
                    <a:moveTo>
                      <a:pt x="1" y="20"/>
                    </a:moveTo>
                    <a:lnTo>
                      <a:pt x="0" y="13"/>
                    </a:lnTo>
                    <a:lnTo>
                      <a:pt x="1" y="7"/>
                    </a:lnTo>
                    <a:lnTo>
                      <a:pt x="5" y="3"/>
                    </a:lnTo>
                    <a:lnTo>
                      <a:pt x="10"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34" name="Freeform 1112">
                <a:extLst>
                  <a:ext uri="{FF2B5EF4-FFF2-40B4-BE49-F238E27FC236}">
                    <a16:creationId xmlns:a16="http://schemas.microsoft.com/office/drawing/2014/main" id="{47B62FCF-A161-4705-A3F6-AB84CC8EE8A7}"/>
                  </a:ext>
                </a:extLst>
              </p:cNvPr>
              <p:cNvSpPr>
                <a:spLocks/>
              </p:cNvSpPr>
              <p:nvPr/>
            </p:nvSpPr>
            <p:spPr bwMode="auto">
              <a:xfrm>
                <a:off x="2091" y="3852"/>
                <a:ext cx="31" cy="31"/>
              </a:xfrm>
              <a:custGeom>
                <a:avLst/>
                <a:gdLst/>
                <a:ahLst/>
                <a:cxnLst>
                  <a:cxn ang="0">
                    <a:pos x="2" y="21"/>
                  </a:cxn>
                  <a:cxn ang="0">
                    <a:pos x="25" y="8"/>
                  </a:cxn>
                  <a:cxn ang="0">
                    <a:pos x="23" y="4"/>
                  </a:cxn>
                  <a:cxn ang="0">
                    <a:pos x="19" y="1"/>
                  </a:cxn>
                  <a:cxn ang="0">
                    <a:pos x="16" y="0"/>
                  </a:cxn>
                  <a:cxn ang="0">
                    <a:pos x="11" y="1"/>
                  </a:cxn>
                  <a:cxn ang="0">
                    <a:pos x="5" y="4"/>
                  </a:cxn>
                  <a:cxn ang="0">
                    <a:pos x="2" y="8"/>
                  </a:cxn>
                  <a:cxn ang="0">
                    <a:pos x="0" y="14"/>
                  </a:cxn>
                  <a:cxn ang="0">
                    <a:pos x="2" y="21"/>
                  </a:cxn>
                  <a:cxn ang="0">
                    <a:pos x="4" y="25"/>
                  </a:cxn>
                  <a:cxn ang="0">
                    <a:pos x="9" y="30"/>
                  </a:cxn>
                  <a:cxn ang="0">
                    <a:pos x="16" y="31"/>
                  </a:cxn>
                  <a:cxn ang="0">
                    <a:pos x="20" y="31"/>
                  </a:cxn>
                  <a:cxn ang="0">
                    <a:pos x="26" y="27"/>
                  </a:cxn>
                  <a:cxn ang="0">
                    <a:pos x="29" y="23"/>
                  </a:cxn>
                  <a:cxn ang="0">
                    <a:pos x="31" y="17"/>
                  </a:cxn>
                </a:cxnLst>
                <a:rect l="0" t="0" r="r" b="b"/>
                <a:pathLst>
                  <a:path w="31" h="31">
                    <a:moveTo>
                      <a:pt x="2" y="21"/>
                    </a:moveTo>
                    <a:lnTo>
                      <a:pt x="25" y="8"/>
                    </a:lnTo>
                    <a:lnTo>
                      <a:pt x="23" y="4"/>
                    </a:lnTo>
                    <a:lnTo>
                      <a:pt x="19" y="1"/>
                    </a:lnTo>
                    <a:lnTo>
                      <a:pt x="16" y="0"/>
                    </a:lnTo>
                    <a:lnTo>
                      <a:pt x="11" y="1"/>
                    </a:lnTo>
                    <a:lnTo>
                      <a:pt x="5" y="4"/>
                    </a:lnTo>
                    <a:lnTo>
                      <a:pt x="2" y="8"/>
                    </a:lnTo>
                    <a:lnTo>
                      <a:pt x="0" y="14"/>
                    </a:lnTo>
                    <a:lnTo>
                      <a:pt x="2" y="21"/>
                    </a:lnTo>
                    <a:lnTo>
                      <a:pt x="4" y="25"/>
                    </a:lnTo>
                    <a:lnTo>
                      <a:pt x="9" y="30"/>
                    </a:lnTo>
                    <a:lnTo>
                      <a:pt x="16" y="31"/>
                    </a:lnTo>
                    <a:lnTo>
                      <a:pt x="20" y="31"/>
                    </a:lnTo>
                    <a:lnTo>
                      <a:pt x="26" y="27"/>
                    </a:lnTo>
                    <a:lnTo>
                      <a:pt x="29" y="23"/>
                    </a:lnTo>
                    <a:lnTo>
                      <a:pt x="31" y="17"/>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35" name="Line 1113">
                <a:extLst>
                  <a:ext uri="{FF2B5EF4-FFF2-40B4-BE49-F238E27FC236}">
                    <a16:creationId xmlns:a16="http://schemas.microsoft.com/office/drawing/2014/main" id="{9E09DEB0-AF18-488E-9211-C3D7129EE55B}"/>
                  </a:ext>
                </a:extLst>
              </p:cNvPr>
              <p:cNvSpPr>
                <a:spLocks noChangeShapeType="1"/>
              </p:cNvSpPr>
              <p:nvPr/>
            </p:nvSpPr>
            <p:spPr bwMode="auto">
              <a:xfrm flipH="1" flipV="1">
                <a:off x="2121" y="3841"/>
                <a:ext cx="16" cy="28"/>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36" name="Freeform 1114">
                <a:extLst>
                  <a:ext uri="{FF2B5EF4-FFF2-40B4-BE49-F238E27FC236}">
                    <a16:creationId xmlns:a16="http://schemas.microsoft.com/office/drawing/2014/main" id="{A6277105-5FDC-4EDD-A7CD-1F8F2FD66BFA}"/>
                  </a:ext>
                </a:extLst>
              </p:cNvPr>
              <p:cNvSpPr>
                <a:spLocks/>
              </p:cNvSpPr>
              <p:nvPr/>
            </p:nvSpPr>
            <p:spPr bwMode="auto">
              <a:xfrm>
                <a:off x="2126" y="3832"/>
                <a:ext cx="32" cy="24"/>
              </a:xfrm>
              <a:custGeom>
                <a:avLst/>
                <a:gdLst/>
                <a:ahLst/>
                <a:cxnLst>
                  <a:cxn ang="0">
                    <a:pos x="0" y="17"/>
                  </a:cxn>
                  <a:cxn ang="0">
                    <a:pos x="2" y="8"/>
                  </a:cxn>
                  <a:cxn ang="0">
                    <a:pos x="5" y="4"/>
                  </a:cxn>
                  <a:cxn ang="0">
                    <a:pos x="11" y="1"/>
                  </a:cxn>
                  <a:cxn ang="0">
                    <a:pos x="16" y="0"/>
                  </a:cxn>
                  <a:cxn ang="0">
                    <a:pos x="21" y="5"/>
                  </a:cxn>
                  <a:cxn ang="0">
                    <a:pos x="32" y="24"/>
                  </a:cxn>
                </a:cxnLst>
                <a:rect l="0" t="0" r="r" b="b"/>
                <a:pathLst>
                  <a:path w="32" h="24">
                    <a:moveTo>
                      <a:pt x="0" y="17"/>
                    </a:moveTo>
                    <a:lnTo>
                      <a:pt x="2" y="8"/>
                    </a:lnTo>
                    <a:lnTo>
                      <a:pt x="5" y="4"/>
                    </a:lnTo>
                    <a:lnTo>
                      <a:pt x="11" y="1"/>
                    </a:lnTo>
                    <a:lnTo>
                      <a:pt x="16" y="0"/>
                    </a:lnTo>
                    <a:lnTo>
                      <a:pt x="21" y="5"/>
                    </a:lnTo>
                    <a:lnTo>
                      <a:pt x="32" y="24"/>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37" name="Line 1115">
                <a:extLst>
                  <a:ext uri="{FF2B5EF4-FFF2-40B4-BE49-F238E27FC236}">
                    <a16:creationId xmlns:a16="http://schemas.microsoft.com/office/drawing/2014/main" id="{66941E9D-61F9-4BF0-BBB2-ADCE527A39C4}"/>
                  </a:ext>
                </a:extLst>
              </p:cNvPr>
              <p:cNvSpPr>
                <a:spLocks noChangeShapeType="1"/>
              </p:cNvSpPr>
              <p:nvPr/>
            </p:nvSpPr>
            <p:spPr bwMode="auto">
              <a:xfrm flipV="1">
                <a:off x="3571" y="3900"/>
                <a:ext cx="25" cy="40"/>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38" name="Line 1116">
                <a:extLst>
                  <a:ext uri="{FF2B5EF4-FFF2-40B4-BE49-F238E27FC236}">
                    <a16:creationId xmlns:a16="http://schemas.microsoft.com/office/drawing/2014/main" id="{0DE74956-99B3-4199-BBAB-DB94B872CC3C}"/>
                  </a:ext>
                </a:extLst>
              </p:cNvPr>
              <p:cNvSpPr>
                <a:spLocks noChangeShapeType="1"/>
              </p:cNvSpPr>
              <p:nvPr/>
            </p:nvSpPr>
            <p:spPr bwMode="auto">
              <a:xfrm flipH="1">
                <a:off x="3579" y="3916"/>
                <a:ext cx="44" cy="11"/>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39" name="Line 1117">
                <a:extLst>
                  <a:ext uri="{FF2B5EF4-FFF2-40B4-BE49-F238E27FC236}">
                    <a16:creationId xmlns:a16="http://schemas.microsoft.com/office/drawing/2014/main" id="{D135E2E2-BDC1-420D-A4FE-7B1C914D965D}"/>
                  </a:ext>
                </a:extLst>
              </p:cNvPr>
              <p:cNvSpPr>
                <a:spLocks noChangeShapeType="1"/>
              </p:cNvSpPr>
              <p:nvPr/>
            </p:nvSpPr>
            <p:spPr bwMode="auto">
              <a:xfrm>
                <a:off x="3595" y="3923"/>
                <a:ext cx="3" cy="3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40" name="Freeform 1118">
                <a:extLst>
                  <a:ext uri="{FF2B5EF4-FFF2-40B4-BE49-F238E27FC236}">
                    <a16:creationId xmlns:a16="http://schemas.microsoft.com/office/drawing/2014/main" id="{0A426DFE-25E5-46A4-AECB-86D7C5FACA17}"/>
                  </a:ext>
                </a:extLst>
              </p:cNvPr>
              <p:cNvSpPr>
                <a:spLocks/>
              </p:cNvSpPr>
              <p:nvPr/>
            </p:nvSpPr>
            <p:spPr bwMode="auto">
              <a:xfrm>
                <a:off x="3617" y="3943"/>
                <a:ext cx="29" cy="31"/>
              </a:xfrm>
              <a:custGeom>
                <a:avLst/>
                <a:gdLst/>
                <a:ahLst/>
                <a:cxnLst>
                  <a:cxn ang="0">
                    <a:pos x="4" y="6"/>
                  </a:cxn>
                  <a:cxn ang="0">
                    <a:pos x="27" y="20"/>
                  </a:cxn>
                  <a:cxn ang="0">
                    <a:pos x="29" y="16"/>
                  </a:cxn>
                  <a:cxn ang="0">
                    <a:pos x="29" y="11"/>
                  </a:cxn>
                  <a:cxn ang="0">
                    <a:pos x="29" y="8"/>
                  </a:cxn>
                  <a:cxn ang="0">
                    <a:pos x="26" y="4"/>
                  </a:cxn>
                  <a:cxn ang="0">
                    <a:pos x="21" y="1"/>
                  </a:cxn>
                  <a:cxn ang="0">
                    <a:pos x="15" y="0"/>
                  </a:cxn>
                  <a:cxn ang="0">
                    <a:pos x="9" y="2"/>
                  </a:cxn>
                  <a:cxn ang="0">
                    <a:pos x="4" y="6"/>
                  </a:cxn>
                  <a:cxn ang="0">
                    <a:pos x="2" y="10"/>
                  </a:cxn>
                  <a:cxn ang="0">
                    <a:pos x="0" y="17"/>
                  </a:cxn>
                  <a:cxn ang="0">
                    <a:pos x="2" y="23"/>
                  </a:cxn>
                  <a:cxn ang="0">
                    <a:pos x="4" y="27"/>
                  </a:cxn>
                  <a:cxn ang="0">
                    <a:pos x="10" y="31"/>
                  </a:cxn>
                  <a:cxn ang="0">
                    <a:pos x="15" y="31"/>
                  </a:cxn>
                  <a:cxn ang="0">
                    <a:pos x="21" y="30"/>
                  </a:cxn>
                </a:cxnLst>
                <a:rect l="0" t="0" r="r" b="b"/>
                <a:pathLst>
                  <a:path w="29" h="31">
                    <a:moveTo>
                      <a:pt x="4" y="6"/>
                    </a:moveTo>
                    <a:lnTo>
                      <a:pt x="27" y="20"/>
                    </a:lnTo>
                    <a:lnTo>
                      <a:pt x="29" y="16"/>
                    </a:lnTo>
                    <a:lnTo>
                      <a:pt x="29" y="11"/>
                    </a:lnTo>
                    <a:lnTo>
                      <a:pt x="29" y="8"/>
                    </a:lnTo>
                    <a:lnTo>
                      <a:pt x="26" y="4"/>
                    </a:lnTo>
                    <a:lnTo>
                      <a:pt x="21" y="1"/>
                    </a:lnTo>
                    <a:lnTo>
                      <a:pt x="15" y="0"/>
                    </a:lnTo>
                    <a:lnTo>
                      <a:pt x="9" y="2"/>
                    </a:lnTo>
                    <a:lnTo>
                      <a:pt x="4" y="6"/>
                    </a:lnTo>
                    <a:lnTo>
                      <a:pt x="2" y="10"/>
                    </a:lnTo>
                    <a:lnTo>
                      <a:pt x="0" y="17"/>
                    </a:lnTo>
                    <a:lnTo>
                      <a:pt x="2" y="23"/>
                    </a:lnTo>
                    <a:lnTo>
                      <a:pt x="4" y="27"/>
                    </a:lnTo>
                    <a:lnTo>
                      <a:pt x="10" y="31"/>
                    </a:lnTo>
                    <a:lnTo>
                      <a:pt x="15" y="31"/>
                    </a:lnTo>
                    <a:lnTo>
                      <a:pt x="21" y="3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41" name="Line 1119">
                <a:extLst>
                  <a:ext uri="{FF2B5EF4-FFF2-40B4-BE49-F238E27FC236}">
                    <a16:creationId xmlns:a16="http://schemas.microsoft.com/office/drawing/2014/main" id="{1D35F0F9-A0A6-458A-9CFF-A2284CEBC26E}"/>
                  </a:ext>
                </a:extLst>
              </p:cNvPr>
              <p:cNvSpPr>
                <a:spLocks noChangeShapeType="1"/>
              </p:cNvSpPr>
              <p:nvPr/>
            </p:nvSpPr>
            <p:spPr bwMode="auto">
              <a:xfrm flipV="1">
                <a:off x="3646" y="3959"/>
                <a:ext cx="16" cy="26"/>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42" name="Freeform 1120">
                <a:extLst>
                  <a:ext uri="{FF2B5EF4-FFF2-40B4-BE49-F238E27FC236}">
                    <a16:creationId xmlns:a16="http://schemas.microsoft.com/office/drawing/2014/main" id="{51D7AA54-364E-422C-A5F7-00CBE01630D3}"/>
                  </a:ext>
                </a:extLst>
              </p:cNvPr>
              <p:cNvSpPr>
                <a:spLocks/>
              </p:cNvSpPr>
              <p:nvPr/>
            </p:nvSpPr>
            <p:spPr bwMode="auto">
              <a:xfrm>
                <a:off x="3658" y="3964"/>
                <a:ext cx="22" cy="34"/>
              </a:xfrm>
              <a:custGeom>
                <a:avLst/>
                <a:gdLst/>
                <a:ahLst/>
                <a:cxnLst>
                  <a:cxn ang="0">
                    <a:pos x="0" y="2"/>
                  </a:cxn>
                  <a:cxn ang="0">
                    <a:pos x="9" y="0"/>
                  </a:cxn>
                  <a:cxn ang="0">
                    <a:pos x="14" y="0"/>
                  </a:cxn>
                  <a:cxn ang="0">
                    <a:pos x="20" y="4"/>
                  </a:cxn>
                  <a:cxn ang="0">
                    <a:pos x="22" y="8"/>
                  </a:cxn>
                  <a:cxn ang="0">
                    <a:pos x="21" y="15"/>
                  </a:cxn>
                  <a:cxn ang="0">
                    <a:pos x="9" y="34"/>
                  </a:cxn>
                </a:cxnLst>
                <a:rect l="0" t="0" r="r" b="b"/>
                <a:pathLst>
                  <a:path w="22" h="34">
                    <a:moveTo>
                      <a:pt x="0" y="2"/>
                    </a:moveTo>
                    <a:lnTo>
                      <a:pt x="9" y="0"/>
                    </a:lnTo>
                    <a:lnTo>
                      <a:pt x="14" y="0"/>
                    </a:lnTo>
                    <a:lnTo>
                      <a:pt x="20" y="4"/>
                    </a:lnTo>
                    <a:lnTo>
                      <a:pt x="22" y="8"/>
                    </a:lnTo>
                    <a:lnTo>
                      <a:pt x="21" y="15"/>
                    </a:lnTo>
                    <a:lnTo>
                      <a:pt x="9" y="34"/>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43" name="Freeform 1121">
                <a:extLst>
                  <a:ext uri="{FF2B5EF4-FFF2-40B4-BE49-F238E27FC236}">
                    <a16:creationId xmlns:a16="http://schemas.microsoft.com/office/drawing/2014/main" id="{64C5D7BD-D223-4605-B812-A1C0C225B0DD}"/>
                  </a:ext>
                </a:extLst>
              </p:cNvPr>
              <p:cNvSpPr>
                <a:spLocks/>
              </p:cNvSpPr>
              <p:nvPr/>
            </p:nvSpPr>
            <p:spPr bwMode="auto">
              <a:xfrm>
                <a:off x="3688" y="3986"/>
                <a:ext cx="30" cy="31"/>
              </a:xfrm>
              <a:custGeom>
                <a:avLst/>
                <a:gdLst/>
                <a:ahLst/>
                <a:cxnLst>
                  <a:cxn ang="0">
                    <a:pos x="30" y="14"/>
                  </a:cxn>
                  <a:cxn ang="0">
                    <a:pos x="29" y="8"/>
                  </a:cxn>
                  <a:cxn ang="0">
                    <a:pos x="26" y="4"/>
                  </a:cxn>
                  <a:cxn ang="0">
                    <a:pos x="20" y="1"/>
                  </a:cxn>
                  <a:cxn ang="0">
                    <a:pos x="15" y="0"/>
                  </a:cxn>
                  <a:cxn ang="0">
                    <a:pos x="9" y="2"/>
                  </a:cxn>
                  <a:cxn ang="0">
                    <a:pos x="4" y="6"/>
                  </a:cxn>
                  <a:cxn ang="0">
                    <a:pos x="2" y="10"/>
                  </a:cxn>
                  <a:cxn ang="0">
                    <a:pos x="0" y="17"/>
                  </a:cxn>
                  <a:cxn ang="0">
                    <a:pos x="1" y="22"/>
                  </a:cxn>
                  <a:cxn ang="0">
                    <a:pos x="4" y="27"/>
                  </a:cxn>
                  <a:cxn ang="0">
                    <a:pos x="10" y="30"/>
                  </a:cxn>
                  <a:cxn ang="0">
                    <a:pos x="14" y="31"/>
                  </a:cxn>
                  <a:cxn ang="0">
                    <a:pos x="21" y="29"/>
                  </a:cxn>
                </a:cxnLst>
                <a:rect l="0" t="0" r="r" b="b"/>
                <a:pathLst>
                  <a:path w="30" h="31">
                    <a:moveTo>
                      <a:pt x="30" y="14"/>
                    </a:moveTo>
                    <a:lnTo>
                      <a:pt x="29" y="8"/>
                    </a:lnTo>
                    <a:lnTo>
                      <a:pt x="26" y="4"/>
                    </a:lnTo>
                    <a:lnTo>
                      <a:pt x="20" y="1"/>
                    </a:lnTo>
                    <a:lnTo>
                      <a:pt x="15" y="0"/>
                    </a:lnTo>
                    <a:lnTo>
                      <a:pt x="9" y="2"/>
                    </a:lnTo>
                    <a:lnTo>
                      <a:pt x="4" y="6"/>
                    </a:lnTo>
                    <a:lnTo>
                      <a:pt x="2" y="10"/>
                    </a:lnTo>
                    <a:lnTo>
                      <a:pt x="0" y="17"/>
                    </a:lnTo>
                    <a:lnTo>
                      <a:pt x="1" y="22"/>
                    </a:lnTo>
                    <a:lnTo>
                      <a:pt x="4" y="27"/>
                    </a:lnTo>
                    <a:lnTo>
                      <a:pt x="10" y="30"/>
                    </a:lnTo>
                    <a:lnTo>
                      <a:pt x="14" y="31"/>
                    </a:lnTo>
                    <a:lnTo>
                      <a:pt x="21" y="29"/>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44" name="Freeform 1122">
                <a:extLst>
                  <a:ext uri="{FF2B5EF4-FFF2-40B4-BE49-F238E27FC236}">
                    <a16:creationId xmlns:a16="http://schemas.microsoft.com/office/drawing/2014/main" id="{C14AB707-5DC9-4062-A382-CBE52F67A88A}"/>
                  </a:ext>
                </a:extLst>
              </p:cNvPr>
              <p:cNvSpPr>
                <a:spLocks/>
              </p:cNvSpPr>
              <p:nvPr/>
            </p:nvSpPr>
            <p:spPr bwMode="auto">
              <a:xfrm>
                <a:off x="3722" y="4007"/>
                <a:ext cx="31" cy="31"/>
              </a:xfrm>
              <a:custGeom>
                <a:avLst/>
                <a:gdLst/>
                <a:ahLst/>
                <a:cxnLst>
                  <a:cxn ang="0">
                    <a:pos x="21" y="0"/>
                  </a:cxn>
                  <a:cxn ang="0">
                    <a:pos x="16" y="0"/>
                  </a:cxn>
                  <a:cxn ang="0">
                    <a:pos x="10" y="1"/>
                  </a:cxn>
                  <a:cxn ang="0">
                    <a:pos x="4" y="6"/>
                  </a:cxn>
                  <a:cxn ang="0">
                    <a:pos x="2" y="10"/>
                  </a:cxn>
                  <a:cxn ang="0">
                    <a:pos x="0" y="16"/>
                  </a:cxn>
                  <a:cxn ang="0">
                    <a:pos x="2" y="22"/>
                  </a:cxn>
                  <a:cxn ang="0">
                    <a:pos x="4" y="27"/>
                  </a:cxn>
                  <a:cxn ang="0">
                    <a:pos x="10" y="30"/>
                  </a:cxn>
                  <a:cxn ang="0">
                    <a:pos x="15" y="31"/>
                  </a:cxn>
                  <a:cxn ang="0">
                    <a:pos x="21" y="29"/>
                  </a:cxn>
                  <a:cxn ang="0">
                    <a:pos x="27" y="25"/>
                  </a:cxn>
                  <a:cxn ang="0">
                    <a:pos x="29" y="21"/>
                  </a:cxn>
                  <a:cxn ang="0">
                    <a:pos x="31" y="14"/>
                  </a:cxn>
                  <a:cxn ang="0">
                    <a:pos x="29" y="8"/>
                  </a:cxn>
                  <a:cxn ang="0">
                    <a:pos x="27" y="4"/>
                  </a:cxn>
                  <a:cxn ang="0">
                    <a:pos x="21" y="0"/>
                  </a:cxn>
                </a:cxnLst>
                <a:rect l="0" t="0" r="r" b="b"/>
                <a:pathLst>
                  <a:path w="31" h="31">
                    <a:moveTo>
                      <a:pt x="21" y="0"/>
                    </a:moveTo>
                    <a:lnTo>
                      <a:pt x="16" y="0"/>
                    </a:lnTo>
                    <a:lnTo>
                      <a:pt x="10" y="1"/>
                    </a:lnTo>
                    <a:lnTo>
                      <a:pt x="4" y="6"/>
                    </a:lnTo>
                    <a:lnTo>
                      <a:pt x="2" y="10"/>
                    </a:lnTo>
                    <a:lnTo>
                      <a:pt x="0" y="16"/>
                    </a:lnTo>
                    <a:lnTo>
                      <a:pt x="2" y="22"/>
                    </a:lnTo>
                    <a:lnTo>
                      <a:pt x="4" y="27"/>
                    </a:lnTo>
                    <a:lnTo>
                      <a:pt x="10" y="30"/>
                    </a:lnTo>
                    <a:lnTo>
                      <a:pt x="15" y="31"/>
                    </a:lnTo>
                    <a:lnTo>
                      <a:pt x="21" y="29"/>
                    </a:lnTo>
                    <a:lnTo>
                      <a:pt x="27" y="25"/>
                    </a:lnTo>
                    <a:lnTo>
                      <a:pt x="29" y="21"/>
                    </a:lnTo>
                    <a:lnTo>
                      <a:pt x="31" y="14"/>
                    </a:lnTo>
                    <a:lnTo>
                      <a:pt x="29" y="8"/>
                    </a:lnTo>
                    <a:lnTo>
                      <a:pt x="27" y="4"/>
                    </a:lnTo>
                    <a:lnTo>
                      <a:pt x="21"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45" name="Rectangle 1123">
                <a:extLst>
                  <a:ext uri="{FF2B5EF4-FFF2-40B4-BE49-F238E27FC236}">
                    <a16:creationId xmlns:a16="http://schemas.microsoft.com/office/drawing/2014/main" id="{E9031852-F11B-4DAA-B37E-51820559B0C9}"/>
                  </a:ext>
                </a:extLst>
              </p:cNvPr>
              <p:cNvSpPr>
                <a:spLocks noChangeArrowheads="1"/>
              </p:cNvSpPr>
              <p:nvPr/>
            </p:nvSpPr>
            <p:spPr bwMode="auto">
              <a:xfrm>
                <a:off x="2740" y="3395"/>
                <a:ext cx="526" cy="10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id-ID" sz="825">
                    <a:solidFill>
                      <a:srgbClr val="000000"/>
                    </a:solidFill>
                    <a:latin typeface="Arial" pitchFamily="34" charset="0"/>
                    <a:cs typeface="Arial" pitchFamily="34" charset="0"/>
                  </a:rPr>
                  <a:t>LUMAJANG</a:t>
                </a:r>
                <a:endParaRPr lang="id-ID" sz="1350">
                  <a:latin typeface="Arial" pitchFamily="34" charset="0"/>
                  <a:cs typeface="Arial" pitchFamily="34" charset="0"/>
                </a:endParaRPr>
              </a:p>
            </p:txBody>
          </p:sp>
          <p:sp>
            <p:nvSpPr>
              <p:cNvPr id="4446" name="Line 1124">
                <a:extLst>
                  <a:ext uri="{FF2B5EF4-FFF2-40B4-BE49-F238E27FC236}">
                    <a16:creationId xmlns:a16="http://schemas.microsoft.com/office/drawing/2014/main" id="{F81E7EB4-E8C4-4612-8BFC-AFFEB21B2396}"/>
                  </a:ext>
                </a:extLst>
              </p:cNvPr>
              <p:cNvSpPr>
                <a:spLocks noChangeShapeType="1"/>
              </p:cNvSpPr>
              <p:nvPr/>
            </p:nvSpPr>
            <p:spPr bwMode="auto">
              <a:xfrm flipV="1">
                <a:off x="3753" y="4024"/>
                <a:ext cx="16" cy="26"/>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47" name="Freeform 1125">
                <a:extLst>
                  <a:ext uri="{FF2B5EF4-FFF2-40B4-BE49-F238E27FC236}">
                    <a16:creationId xmlns:a16="http://schemas.microsoft.com/office/drawing/2014/main" id="{C5DC19C4-A993-4369-B1EE-E40B08F34C55}"/>
                  </a:ext>
                </a:extLst>
              </p:cNvPr>
              <p:cNvSpPr>
                <a:spLocks/>
              </p:cNvSpPr>
              <p:nvPr/>
            </p:nvSpPr>
            <p:spPr bwMode="auto">
              <a:xfrm>
                <a:off x="3765" y="4029"/>
                <a:ext cx="23" cy="34"/>
              </a:xfrm>
              <a:custGeom>
                <a:avLst/>
                <a:gdLst/>
                <a:ahLst/>
                <a:cxnLst>
                  <a:cxn ang="0">
                    <a:pos x="0" y="2"/>
                  </a:cxn>
                  <a:cxn ang="0">
                    <a:pos x="9" y="0"/>
                  </a:cxn>
                  <a:cxn ang="0">
                    <a:pos x="14" y="0"/>
                  </a:cxn>
                  <a:cxn ang="0">
                    <a:pos x="20" y="4"/>
                  </a:cxn>
                  <a:cxn ang="0">
                    <a:pos x="23" y="8"/>
                  </a:cxn>
                  <a:cxn ang="0">
                    <a:pos x="21" y="15"/>
                  </a:cxn>
                  <a:cxn ang="0">
                    <a:pos x="9" y="34"/>
                  </a:cxn>
                </a:cxnLst>
                <a:rect l="0" t="0" r="r" b="b"/>
                <a:pathLst>
                  <a:path w="23" h="34">
                    <a:moveTo>
                      <a:pt x="0" y="2"/>
                    </a:moveTo>
                    <a:lnTo>
                      <a:pt x="9" y="0"/>
                    </a:lnTo>
                    <a:lnTo>
                      <a:pt x="14" y="0"/>
                    </a:lnTo>
                    <a:lnTo>
                      <a:pt x="20" y="4"/>
                    </a:lnTo>
                    <a:lnTo>
                      <a:pt x="23" y="8"/>
                    </a:lnTo>
                    <a:lnTo>
                      <a:pt x="21" y="15"/>
                    </a:lnTo>
                    <a:lnTo>
                      <a:pt x="9" y="34"/>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48" name="Freeform 1126">
                <a:extLst>
                  <a:ext uri="{FF2B5EF4-FFF2-40B4-BE49-F238E27FC236}">
                    <a16:creationId xmlns:a16="http://schemas.microsoft.com/office/drawing/2014/main" id="{EC6AEF1E-E269-4269-9F6F-689005F3693A}"/>
                  </a:ext>
                </a:extLst>
              </p:cNvPr>
              <p:cNvSpPr>
                <a:spLocks/>
              </p:cNvSpPr>
              <p:nvPr/>
            </p:nvSpPr>
            <p:spPr bwMode="auto">
              <a:xfrm>
                <a:off x="3788" y="4060"/>
                <a:ext cx="41" cy="35"/>
              </a:xfrm>
              <a:custGeom>
                <a:avLst/>
                <a:gdLst/>
                <a:ahLst/>
                <a:cxnLst>
                  <a:cxn ang="0">
                    <a:pos x="41" y="0"/>
                  </a:cxn>
                  <a:cxn ang="0">
                    <a:pos x="22" y="30"/>
                  </a:cxn>
                  <a:cxn ang="0">
                    <a:pos x="16" y="34"/>
                  </a:cxn>
                  <a:cxn ang="0">
                    <a:pos x="13" y="35"/>
                  </a:cxn>
                  <a:cxn ang="0">
                    <a:pos x="8" y="34"/>
                  </a:cxn>
                  <a:cxn ang="0">
                    <a:pos x="3" y="31"/>
                  </a:cxn>
                  <a:cxn ang="0">
                    <a:pos x="0" y="27"/>
                  </a:cxn>
                </a:cxnLst>
                <a:rect l="0" t="0" r="r" b="b"/>
                <a:pathLst>
                  <a:path w="41" h="35">
                    <a:moveTo>
                      <a:pt x="41" y="0"/>
                    </a:moveTo>
                    <a:lnTo>
                      <a:pt x="22" y="30"/>
                    </a:lnTo>
                    <a:lnTo>
                      <a:pt x="16" y="34"/>
                    </a:lnTo>
                    <a:lnTo>
                      <a:pt x="13" y="35"/>
                    </a:lnTo>
                    <a:lnTo>
                      <a:pt x="8" y="34"/>
                    </a:lnTo>
                    <a:lnTo>
                      <a:pt x="3" y="31"/>
                    </a:lnTo>
                    <a:lnTo>
                      <a:pt x="0" y="27"/>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49" name="Freeform 1127">
                <a:extLst>
                  <a:ext uri="{FF2B5EF4-FFF2-40B4-BE49-F238E27FC236}">
                    <a16:creationId xmlns:a16="http://schemas.microsoft.com/office/drawing/2014/main" id="{BE878D2C-0540-4ADD-B399-F59A6D6E6442}"/>
                  </a:ext>
                </a:extLst>
              </p:cNvPr>
              <p:cNvSpPr>
                <a:spLocks/>
              </p:cNvSpPr>
              <p:nvPr/>
            </p:nvSpPr>
            <p:spPr bwMode="auto">
              <a:xfrm>
                <a:off x="3795" y="4051"/>
                <a:ext cx="30" cy="31"/>
              </a:xfrm>
              <a:custGeom>
                <a:avLst/>
                <a:gdLst/>
                <a:ahLst/>
                <a:cxnLst>
                  <a:cxn ang="0">
                    <a:pos x="30" y="14"/>
                  </a:cxn>
                  <a:cxn ang="0">
                    <a:pos x="29" y="8"/>
                  </a:cxn>
                  <a:cxn ang="0">
                    <a:pos x="26" y="4"/>
                  </a:cxn>
                  <a:cxn ang="0">
                    <a:pos x="21" y="0"/>
                  </a:cxn>
                  <a:cxn ang="0">
                    <a:pos x="16" y="0"/>
                  </a:cxn>
                  <a:cxn ang="0">
                    <a:pos x="9" y="2"/>
                  </a:cxn>
                  <a:cxn ang="0">
                    <a:pos x="4" y="6"/>
                  </a:cxn>
                  <a:cxn ang="0">
                    <a:pos x="1" y="10"/>
                  </a:cxn>
                  <a:cxn ang="0">
                    <a:pos x="0" y="16"/>
                  </a:cxn>
                  <a:cxn ang="0">
                    <a:pos x="1" y="22"/>
                  </a:cxn>
                  <a:cxn ang="0">
                    <a:pos x="4" y="27"/>
                  </a:cxn>
                  <a:cxn ang="0">
                    <a:pos x="10" y="30"/>
                  </a:cxn>
                  <a:cxn ang="0">
                    <a:pos x="15" y="31"/>
                  </a:cxn>
                  <a:cxn ang="0">
                    <a:pos x="21" y="29"/>
                  </a:cxn>
                </a:cxnLst>
                <a:rect l="0" t="0" r="r" b="b"/>
                <a:pathLst>
                  <a:path w="30" h="31">
                    <a:moveTo>
                      <a:pt x="30" y="14"/>
                    </a:moveTo>
                    <a:lnTo>
                      <a:pt x="29" y="8"/>
                    </a:lnTo>
                    <a:lnTo>
                      <a:pt x="26" y="4"/>
                    </a:lnTo>
                    <a:lnTo>
                      <a:pt x="21" y="0"/>
                    </a:lnTo>
                    <a:lnTo>
                      <a:pt x="16" y="0"/>
                    </a:lnTo>
                    <a:lnTo>
                      <a:pt x="9" y="2"/>
                    </a:lnTo>
                    <a:lnTo>
                      <a:pt x="4" y="6"/>
                    </a:lnTo>
                    <a:lnTo>
                      <a:pt x="1" y="10"/>
                    </a:lnTo>
                    <a:lnTo>
                      <a:pt x="0" y="16"/>
                    </a:lnTo>
                    <a:lnTo>
                      <a:pt x="1" y="22"/>
                    </a:lnTo>
                    <a:lnTo>
                      <a:pt x="4" y="27"/>
                    </a:lnTo>
                    <a:lnTo>
                      <a:pt x="10" y="30"/>
                    </a:lnTo>
                    <a:lnTo>
                      <a:pt x="15" y="31"/>
                    </a:lnTo>
                    <a:lnTo>
                      <a:pt x="21" y="29"/>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50" name="Freeform 1128">
                <a:extLst>
                  <a:ext uri="{FF2B5EF4-FFF2-40B4-BE49-F238E27FC236}">
                    <a16:creationId xmlns:a16="http://schemas.microsoft.com/office/drawing/2014/main" id="{C2830FE3-4980-4C2F-BE14-70BB82BBDE13}"/>
                  </a:ext>
                </a:extLst>
              </p:cNvPr>
              <p:cNvSpPr>
                <a:spLocks/>
              </p:cNvSpPr>
              <p:nvPr/>
            </p:nvSpPr>
            <p:spPr bwMode="auto">
              <a:xfrm>
                <a:off x="2909" y="3041"/>
                <a:ext cx="36" cy="49"/>
              </a:xfrm>
              <a:custGeom>
                <a:avLst/>
                <a:gdLst/>
                <a:ahLst/>
                <a:cxnLst>
                  <a:cxn ang="0">
                    <a:pos x="36" y="12"/>
                  </a:cxn>
                  <a:cxn ang="0">
                    <a:pos x="34" y="7"/>
                  </a:cxn>
                  <a:cxn ang="0">
                    <a:pos x="29" y="2"/>
                  </a:cxn>
                  <a:cxn ang="0">
                    <a:pos x="24" y="0"/>
                  </a:cxn>
                  <a:cxn ang="0">
                    <a:pos x="15" y="0"/>
                  </a:cxn>
                  <a:cxn ang="0">
                    <a:pos x="10" y="2"/>
                  </a:cxn>
                  <a:cxn ang="0">
                    <a:pos x="5" y="7"/>
                  </a:cxn>
                  <a:cxn ang="0">
                    <a:pos x="3" y="12"/>
                  </a:cxn>
                  <a:cxn ang="0">
                    <a:pos x="0" y="19"/>
                  </a:cxn>
                  <a:cxn ang="0">
                    <a:pos x="0" y="30"/>
                  </a:cxn>
                  <a:cxn ang="0">
                    <a:pos x="3" y="37"/>
                  </a:cxn>
                  <a:cxn ang="0">
                    <a:pos x="5" y="42"/>
                  </a:cxn>
                  <a:cxn ang="0">
                    <a:pos x="10" y="47"/>
                  </a:cxn>
                  <a:cxn ang="0">
                    <a:pos x="15" y="49"/>
                  </a:cxn>
                  <a:cxn ang="0">
                    <a:pos x="24" y="49"/>
                  </a:cxn>
                  <a:cxn ang="0">
                    <a:pos x="29" y="47"/>
                  </a:cxn>
                  <a:cxn ang="0">
                    <a:pos x="34" y="42"/>
                  </a:cxn>
                  <a:cxn ang="0">
                    <a:pos x="36" y="37"/>
                  </a:cxn>
                  <a:cxn ang="0">
                    <a:pos x="36" y="30"/>
                  </a:cxn>
                  <a:cxn ang="0">
                    <a:pos x="24" y="30"/>
                  </a:cxn>
                </a:cxnLst>
                <a:rect l="0" t="0" r="r" b="b"/>
                <a:pathLst>
                  <a:path w="36" h="49">
                    <a:moveTo>
                      <a:pt x="36" y="12"/>
                    </a:moveTo>
                    <a:lnTo>
                      <a:pt x="34" y="7"/>
                    </a:lnTo>
                    <a:lnTo>
                      <a:pt x="29" y="2"/>
                    </a:lnTo>
                    <a:lnTo>
                      <a:pt x="24" y="0"/>
                    </a:lnTo>
                    <a:lnTo>
                      <a:pt x="15" y="0"/>
                    </a:lnTo>
                    <a:lnTo>
                      <a:pt x="10" y="2"/>
                    </a:lnTo>
                    <a:lnTo>
                      <a:pt x="5" y="7"/>
                    </a:lnTo>
                    <a:lnTo>
                      <a:pt x="3" y="12"/>
                    </a:lnTo>
                    <a:lnTo>
                      <a:pt x="0" y="19"/>
                    </a:lnTo>
                    <a:lnTo>
                      <a:pt x="0" y="30"/>
                    </a:lnTo>
                    <a:lnTo>
                      <a:pt x="3" y="37"/>
                    </a:lnTo>
                    <a:lnTo>
                      <a:pt x="5" y="42"/>
                    </a:lnTo>
                    <a:lnTo>
                      <a:pt x="10" y="47"/>
                    </a:lnTo>
                    <a:lnTo>
                      <a:pt x="15" y="49"/>
                    </a:lnTo>
                    <a:lnTo>
                      <a:pt x="24" y="49"/>
                    </a:lnTo>
                    <a:lnTo>
                      <a:pt x="29" y="47"/>
                    </a:lnTo>
                    <a:lnTo>
                      <a:pt x="34" y="42"/>
                    </a:lnTo>
                    <a:lnTo>
                      <a:pt x="36" y="37"/>
                    </a:lnTo>
                    <a:lnTo>
                      <a:pt x="36" y="30"/>
                    </a:lnTo>
                    <a:lnTo>
                      <a:pt x="24" y="3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51" name="Line 1129">
                <a:extLst>
                  <a:ext uri="{FF2B5EF4-FFF2-40B4-BE49-F238E27FC236}">
                    <a16:creationId xmlns:a16="http://schemas.microsoft.com/office/drawing/2014/main" id="{91E8ECB3-2CD1-4B89-8D4A-6F1CF03950AA}"/>
                  </a:ext>
                </a:extLst>
              </p:cNvPr>
              <p:cNvSpPr>
                <a:spLocks noChangeShapeType="1"/>
              </p:cNvSpPr>
              <p:nvPr/>
            </p:nvSpPr>
            <p:spPr bwMode="auto">
              <a:xfrm flipV="1">
                <a:off x="2960" y="3057"/>
                <a:ext cx="1" cy="3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52" name="Freeform 1130">
                <a:extLst>
                  <a:ext uri="{FF2B5EF4-FFF2-40B4-BE49-F238E27FC236}">
                    <a16:creationId xmlns:a16="http://schemas.microsoft.com/office/drawing/2014/main" id="{E1015976-045F-4249-8630-D76F7C0889B7}"/>
                  </a:ext>
                </a:extLst>
              </p:cNvPr>
              <p:cNvSpPr>
                <a:spLocks/>
              </p:cNvSpPr>
              <p:nvPr/>
            </p:nvSpPr>
            <p:spPr bwMode="auto">
              <a:xfrm>
                <a:off x="2960" y="3057"/>
                <a:ext cx="19" cy="14"/>
              </a:xfrm>
              <a:custGeom>
                <a:avLst/>
                <a:gdLst/>
                <a:ahLst/>
                <a:cxnLst>
                  <a:cxn ang="0">
                    <a:pos x="0" y="14"/>
                  </a:cxn>
                  <a:cxn ang="0">
                    <a:pos x="2" y="7"/>
                  </a:cxn>
                  <a:cxn ang="0">
                    <a:pos x="7" y="3"/>
                  </a:cxn>
                  <a:cxn ang="0">
                    <a:pos x="12" y="0"/>
                  </a:cxn>
                  <a:cxn ang="0">
                    <a:pos x="19" y="0"/>
                  </a:cxn>
                </a:cxnLst>
                <a:rect l="0" t="0" r="r" b="b"/>
                <a:pathLst>
                  <a:path w="19" h="14">
                    <a:moveTo>
                      <a:pt x="0" y="14"/>
                    </a:moveTo>
                    <a:lnTo>
                      <a:pt x="2" y="7"/>
                    </a:lnTo>
                    <a:lnTo>
                      <a:pt x="7" y="3"/>
                    </a:lnTo>
                    <a:lnTo>
                      <a:pt x="12" y="0"/>
                    </a:lnTo>
                    <a:lnTo>
                      <a:pt x="19"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53" name="Freeform 1131">
                <a:extLst>
                  <a:ext uri="{FF2B5EF4-FFF2-40B4-BE49-F238E27FC236}">
                    <a16:creationId xmlns:a16="http://schemas.microsoft.com/office/drawing/2014/main" id="{8F2BCF8D-1E0E-4721-A79C-1EA419DF9A29}"/>
                  </a:ext>
                </a:extLst>
              </p:cNvPr>
              <p:cNvSpPr>
                <a:spLocks/>
              </p:cNvSpPr>
              <p:nvPr/>
            </p:nvSpPr>
            <p:spPr bwMode="auto">
              <a:xfrm>
                <a:off x="2991" y="3057"/>
                <a:ext cx="31" cy="33"/>
              </a:xfrm>
              <a:custGeom>
                <a:avLst/>
                <a:gdLst/>
                <a:ahLst/>
                <a:cxnLst>
                  <a:cxn ang="0">
                    <a:pos x="12" y="0"/>
                  </a:cxn>
                  <a:cxn ang="0">
                    <a:pos x="7" y="3"/>
                  </a:cxn>
                  <a:cxn ang="0">
                    <a:pos x="2" y="7"/>
                  </a:cxn>
                  <a:cxn ang="0">
                    <a:pos x="0" y="14"/>
                  </a:cxn>
                  <a:cxn ang="0">
                    <a:pos x="0" y="19"/>
                  </a:cxn>
                  <a:cxn ang="0">
                    <a:pos x="2" y="26"/>
                  </a:cxn>
                  <a:cxn ang="0">
                    <a:pos x="7" y="31"/>
                  </a:cxn>
                  <a:cxn ang="0">
                    <a:pos x="12" y="33"/>
                  </a:cxn>
                  <a:cxn ang="0">
                    <a:pos x="19" y="33"/>
                  </a:cxn>
                  <a:cxn ang="0">
                    <a:pos x="24" y="31"/>
                  </a:cxn>
                  <a:cxn ang="0">
                    <a:pos x="29" y="26"/>
                  </a:cxn>
                  <a:cxn ang="0">
                    <a:pos x="31" y="19"/>
                  </a:cxn>
                  <a:cxn ang="0">
                    <a:pos x="31" y="14"/>
                  </a:cxn>
                  <a:cxn ang="0">
                    <a:pos x="29" y="7"/>
                  </a:cxn>
                  <a:cxn ang="0">
                    <a:pos x="24" y="3"/>
                  </a:cxn>
                  <a:cxn ang="0">
                    <a:pos x="19" y="0"/>
                  </a:cxn>
                  <a:cxn ang="0">
                    <a:pos x="12" y="0"/>
                  </a:cxn>
                </a:cxnLst>
                <a:rect l="0" t="0" r="r" b="b"/>
                <a:pathLst>
                  <a:path w="31" h="33">
                    <a:moveTo>
                      <a:pt x="12" y="0"/>
                    </a:moveTo>
                    <a:lnTo>
                      <a:pt x="7" y="3"/>
                    </a:lnTo>
                    <a:lnTo>
                      <a:pt x="2" y="7"/>
                    </a:lnTo>
                    <a:lnTo>
                      <a:pt x="0" y="14"/>
                    </a:lnTo>
                    <a:lnTo>
                      <a:pt x="0" y="19"/>
                    </a:lnTo>
                    <a:lnTo>
                      <a:pt x="2" y="26"/>
                    </a:lnTo>
                    <a:lnTo>
                      <a:pt x="7" y="31"/>
                    </a:lnTo>
                    <a:lnTo>
                      <a:pt x="12" y="33"/>
                    </a:lnTo>
                    <a:lnTo>
                      <a:pt x="19" y="33"/>
                    </a:lnTo>
                    <a:lnTo>
                      <a:pt x="24" y="31"/>
                    </a:lnTo>
                    <a:lnTo>
                      <a:pt x="29" y="26"/>
                    </a:lnTo>
                    <a:lnTo>
                      <a:pt x="31" y="19"/>
                    </a:lnTo>
                    <a:lnTo>
                      <a:pt x="31" y="14"/>
                    </a:lnTo>
                    <a:lnTo>
                      <a:pt x="29" y="7"/>
                    </a:lnTo>
                    <a:lnTo>
                      <a:pt x="24" y="3"/>
                    </a:lnTo>
                    <a:lnTo>
                      <a:pt x="19" y="0"/>
                    </a:lnTo>
                    <a:lnTo>
                      <a:pt x="12"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54" name="Line 1132">
                <a:extLst>
                  <a:ext uri="{FF2B5EF4-FFF2-40B4-BE49-F238E27FC236}">
                    <a16:creationId xmlns:a16="http://schemas.microsoft.com/office/drawing/2014/main" id="{EA36B666-31C8-4E4B-A935-224224B7E647}"/>
                  </a:ext>
                </a:extLst>
              </p:cNvPr>
              <p:cNvSpPr>
                <a:spLocks noChangeShapeType="1"/>
              </p:cNvSpPr>
              <p:nvPr/>
            </p:nvSpPr>
            <p:spPr bwMode="auto">
              <a:xfrm flipV="1">
                <a:off x="3037" y="3041"/>
                <a:ext cx="1" cy="4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55" name="Freeform 1133">
                <a:extLst>
                  <a:ext uri="{FF2B5EF4-FFF2-40B4-BE49-F238E27FC236}">
                    <a16:creationId xmlns:a16="http://schemas.microsoft.com/office/drawing/2014/main" id="{DE0715AB-A173-448A-960E-6CAAE98CFBA2}"/>
                  </a:ext>
                </a:extLst>
              </p:cNvPr>
              <p:cNvSpPr>
                <a:spLocks/>
              </p:cNvSpPr>
              <p:nvPr/>
            </p:nvSpPr>
            <p:spPr bwMode="auto">
              <a:xfrm>
                <a:off x="3037" y="3057"/>
                <a:ext cx="28" cy="33"/>
              </a:xfrm>
              <a:custGeom>
                <a:avLst/>
                <a:gdLst/>
                <a:ahLst/>
                <a:cxnLst>
                  <a:cxn ang="0">
                    <a:pos x="0" y="7"/>
                  </a:cxn>
                  <a:cxn ang="0">
                    <a:pos x="4" y="3"/>
                  </a:cxn>
                  <a:cxn ang="0">
                    <a:pos x="9" y="0"/>
                  </a:cxn>
                  <a:cxn ang="0">
                    <a:pos x="16" y="0"/>
                  </a:cxn>
                  <a:cxn ang="0">
                    <a:pos x="21" y="3"/>
                  </a:cxn>
                  <a:cxn ang="0">
                    <a:pos x="26" y="7"/>
                  </a:cxn>
                  <a:cxn ang="0">
                    <a:pos x="28" y="14"/>
                  </a:cxn>
                  <a:cxn ang="0">
                    <a:pos x="28" y="19"/>
                  </a:cxn>
                  <a:cxn ang="0">
                    <a:pos x="26" y="26"/>
                  </a:cxn>
                  <a:cxn ang="0">
                    <a:pos x="21" y="31"/>
                  </a:cxn>
                  <a:cxn ang="0">
                    <a:pos x="16" y="33"/>
                  </a:cxn>
                  <a:cxn ang="0">
                    <a:pos x="9" y="33"/>
                  </a:cxn>
                  <a:cxn ang="0">
                    <a:pos x="4" y="31"/>
                  </a:cxn>
                  <a:cxn ang="0">
                    <a:pos x="0" y="26"/>
                  </a:cxn>
                </a:cxnLst>
                <a:rect l="0" t="0" r="r" b="b"/>
                <a:pathLst>
                  <a:path w="28" h="33">
                    <a:moveTo>
                      <a:pt x="0" y="7"/>
                    </a:moveTo>
                    <a:lnTo>
                      <a:pt x="4" y="3"/>
                    </a:lnTo>
                    <a:lnTo>
                      <a:pt x="9" y="0"/>
                    </a:lnTo>
                    <a:lnTo>
                      <a:pt x="16" y="0"/>
                    </a:lnTo>
                    <a:lnTo>
                      <a:pt x="21" y="3"/>
                    </a:lnTo>
                    <a:lnTo>
                      <a:pt x="26" y="7"/>
                    </a:lnTo>
                    <a:lnTo>
                      <a:pt x="28" y="14"/>
                    </a:lnTo>
                    <a:lnTo>
                      <a:pt x="28" y="19"/>
                    </a:lnTo>
                    <a:lnTo>
                      <a:pt x="26" y="26"/>
                    </a:lnTo>
                    <a:lnTo>
                      <a:pt x="21" y="31"/>
                    </a:lnTo>
                    <a:lnTo>
                      <a:pt x="16" y="33"/>
                    </a:lnTo>
                    <a:lnTo>
                      <a:pt x="9" y="33"/>
                    </a:lnTo>
                    <a:lnTo>
                      <a:pt x="4" y="31"/>
                    </a:lnTo>
                    <a:lnTo>
                      <a:pt x="0" y="26"/>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56" name="Freeform 1134">
                <a:extLst>
                  <a:ext uri="{FF2B5EF4-FFF2-40B4-BE49-F238E27FC236}">
                    <a16:creationId xmlns:a16="http://schemas.microsoft.com/office/drawing/2014/main" id="{0B957AA4-94AF-4E78-96BC-F7241244D4BB}"/>
                  </a:ext>
                </a:extLst>
              </p:cNvPr>
              <p:cNvSpPr>
                <a:spLocks/>
              </p:cNvSpPr>
              <p:nvPr/>
            </p:nvSpPr>
            <p:spPr bwMode="auto">
              <a:xfrm>
                <a:off x="3082" y="3057"/>
                <a:ext cx="31" cy="33"/>
              </a:xfrm>
              <a:custGeom>
                <a:avLst/>
                <a:gdLst/>
                <a:ahLst/>
                <a:cxnLst>
                  <a:cxn ang="0">
                    <a:pos x="12" y="0"/>
                  </a:cxn>
                  <a:cxn ang="0">
                    <a:pos x="7" y="3"/>
                  </a:cxn>
                  <a:cxn ang="0">
                    <a:pos x="3" y="7"/>
                  </a:cxn>
                  <a:cxn ang="0">
                    <a:pos x="0" y="14"/>
                  </a:cxn>
                  <a:cxn ang="0">
                    <a:pos x="0" y="19"/>
                  </a:cxn>
                  <a:cxn ang="0">
                    <a:pos x="3" y="26"/>
                  </a:cxn>
                  <a:cxn ang="0">
                    <a:pos x="7" y="31"/>
                  </a:cxn>
                  <a:cxn ang="0">
                    <a:pos x="12" y="33"/>
                  </a:cxn>
                  <a:cxn ang="0">
                    <a:pos x="19" y="33"/>
                  </a:cxn>
                  <a:cxn ang="0">
                    <a:pos x="24" y="31"/>
                  </a:cxn>
                  <a:cxn ang="0">
                    <a:pos x="29" y="26"/>
                  </a:cxn>
                  <a:cxn ang="0">
                    <a:pos x="31" y="19"/>
                  </a:cxn>
                  <a:cxn ang="0">
                    <a:pos x="31" y="14"/>
                  </a:cxn>
                  <a:cxn ang="0">
                    <a:pos x="29" y="7"/>
                  </a:cxn>
                  <a:cxn ang="0">
                    <a:pos x="24" y="3"/>
                  </a:cxn>
                  <a:cxn ang="0">
                    <a:pos x="19" y="0"/>
                  </a:cxn>
                  <a:cxn ang="0">
                    <a:pos x="12" y="0"/>
                  </a:cxn>
                </a:cxnLst>
                <a:rect l="0" t="0" r="r" b="b"/>
                <a:pathLst>
                  <a:path w="31" h="33">
                    <a:moveTo>
                      <a:pt x="12" y="0"/>
                    </a:moveTo>
                    <a:lnTo>
                      <a:pt x="7" y="3"/>
                    </a:lnTo>
                    <a:lnTo>
                      <a:pt x="3" y="7"/>
                    </a:lnTo>
                    <a:lnTo>
                      <a:pt x="0" y="14"/>
                    </a:lnTo>
                    <a:lnTo>
                      <a:pt x="0" y="19"/>
                    </a:lnTo>
                    <a:lnTo>
                      <a:pt x="3" y="26"/>
                    </a:lnTo>
                    <a:lnTo>
                      <a:pt x="7" y="31"/>
                    </a:lnTo>
                    <a:lnTo>
                      <a:pt x="12" y="33"/>
                    </a:lnTo>
                    <a:lnTo>
                      <a:pt x="19" y="33"/>
                    </a:lnTo>
                    <a:lnTo>
                      <a:pt x="24" y="31"/>
                    </a:lnTo>
                    <a:lnTo>
                      <a:pt x="29" y="26"/>
                    </a:lnTo>
                    <a:lnTo>
                      <a:pt x="31" y="19"/>
                    </a:lnTo>
                    <a:lnTo>
                      <a:pt x="31" y="14"/>
                    </a:lnTo>
                    <a:lnTo>
                      <a:pt x="29" y="7"/>
                    </a:lnTo>
                    <a:lnTo>
                      <a:pt x="24" y="3"/>
                    </a:lnTo>
                    <a:lnTo>
                      <a:pt x="19" y="0"/>
                    </a:lnTo>
                    <a:lnTo>
                      <a:pt x="12"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57" name="Freeform 1135">
                <a:extLst>
                  <a:ext uri="{FF2B5EF4-FFF2-40B4-BE49-F238E27FC236}">
                    <a16:creationId xmlns:a16="http://schemas.microsoft.com/office/drawing/2014/main" id="{F26A3FAD-2812-478F-AC4A-ECE61EEC551B}"/>
                  </a:ext>
                </a:extLst>
              </p:cNvPr>
              <p:cNvSpPr>
                <a:spLocks/>
              </p:cNvSpPr>
              <p:nvPr/>
            </p:nvSpPr>
            <p:spPr bwMode="auto">
              <a:xfrm>
                <a:off x="3135" y="3057"/>
                <a:ext cx="22" cy="50"/>
              </a:xfrm>
              <a:custGeom>
                <a:avLst/>
                <a:gdLst/>
                <a:ahLst/>
                <a:cxnLst>
                  <a:cxn ang="0">
                    <a:pos x="22" y="0"/>
                  </a:cxn>
                  <a:cxn ang="0">
                    <a:pos x="22" y="38"/>
                  </a:cxn>
                  <a:cxn ang="0">
                    <a:pos x="19" y="45"/>
                  </a:cxn>
                  <a:cxn ang="0">
                    <a:pos x="17" y="47"/>
                  </a:cxn>
                  <a:cxn ang="0">
                    <a:pos x="12" y="50"/>
                  </a:cxn>
                  <a:cxn ang="0">
                    <a:pos x="5" y="50"/>
                  </a:cxn>
                  <a:cxn ang="0">
                    <a:pos x="0" y="47"/>
                  </a:cxn>
                </a:cxnLst>
                <a:rect l="0" t="0" r="r" b="b"/>
                <a:pathLst>
                  <a:path w="22" h="50">
                    <a:moveTo>
                      <a:pt x="22" y="0"/>
                    </a:moveTo>
                    <a:lnTo>
                      <a:pt x="22" y="38"/>
                    </a:lnTo>
                    <a:lnTo>
                      <a:pt x="19" y="45"/>
                    </a:lnTo>
                    <a:lnTo>
                      <a:pt x="17" y="47"/>
                    </a:lnTo>
                    <a:lnTo>
                      <a:pt x="12" y="50"/>
                    </a:lnTo>
                    <a:lnTo>
                      <a:pt x="5" y="50"/>
                    </a:lnTo>
                    <a:lnTo>
                      <a:pt x="0" y="47"/>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58" name="Freeform 1136">
                <a:extLst>
                  <a:ext uri="{FF2B5EF4-FFF2-40B4-BE49-F238E27FC236}">
                    <a16:creationId xmlns:a16="http://schemas.microsoft.com/office/drawing/2014/main" id="{5A82D47A-4DAD-4A7D-B8AF-6BA5E34160E9}"/>
                  </a:ext>
                </a:extLst>
              </p:cNvPr>
              <p:cNvSpPr>
                <a:spLocks/>
              </p:cNvSpPr>
              <p:nvPr/>
            </p:nvSpPr>
            <p:spPr bwMode="auto">
              <a:xfrm>
                <a:off x="3128" y="3057"/>
                <a:ext cx="29" cy="33"/>
              </a:xfrm>
              <a:custGeom>
                <a:avLst/>
                <a:gdLst/>
                <a:ahLst/>
                <a:cxnLst>
                  <a:cxn ang="0">
                    <a:pos x="29" y="7"/>
                  </a:cxn>
                  <a:cxn ang="0">
                    <a:pos x="24" y="3"/>
                  </a:cxn>
                  <a:cxn ang="0">
                    <a:pos x="19" y="0"/>
                  </a:cxn>
                  <a:cxn ang="0">
                    <a:pos x="12" y="0"/>
                  </a:cxn>
                  <a:cxn ang="0">
                    <a:pos x="7" y="3"/>
                  </a:cxn>
                  <a:cxn ang="0">
                    <a:pos x="2" y="7"/>
                  </a:cxn>
                  <a:cxn ang="0">
                    <a:pos x="0" y="14"/>
                  </a:cxn>
                  <a:cxn ang="0">
                    <a:pos x="0" y="19"/>
                  </a:cxn>
                  <a:cxn ang="0">
                    <a:pos x="2" y="26"/>
                  </a:cxn>
                  <a:cxn ang="0">
                    <a:pos x="7" y="31"/>
                  </a:cxn>
                  <a:cxn ang="0">
                    <a:pos x="12" y="33"/>
                  </a:cxn>
                  <a:cxn ang="0">
                    <a:pos x="19" y="33"/>
                  </a:cxn>
                  <a:cxn ang="0">
                    <a:pos x="24" y="31"/>
                  </a:cxn>
                  <a:cxn ang="0">
                    <a:pos x="29" y="26"/>
                  </a:cxn>
                </a:cxnLst>
                <a:rect l="0" t="0" r="r" b="b"/>
                <a:pathLst>
                  <a:path w="29" h="33">
                    <a:moveTo>
                      <a:pt x="29" y="7"/>
                    </a:moveTo>
                    <a:lnTo>
                      <a:pt x="24" y="3"/>
                    </a:lnTo>
                    <a:lnTo>
                      <a:pt x="19" y="0"/>
                    </a:lnTo>
                    <a:lnTo>
                      <a:pt x="12" y="0"/>
                    </a:lnTo>
                    <a:lnTo>
                      <a:pt x="7" y="3"/>
                    </a:lnTo>
                    <a:lnTo>
                      <a:pt x="2" y="7"/>
                    </a:lnTo>
                    <a:lnTo>
                      <a:pt x="0" y="14"/>
                    </a:lnTo>
                    <a:lnTo>
                      <a:pt x="0" y="19"/>
                    </a:lnTo>
                    <a:lnTo>
                      <a:pt x="2" y="26"/>
                    </a:lnTo>
                    <a:lnTo>
                      <a:pt x="7" y="31"/>
                    </a:lnTo>
                    <a:lnTo>
                      <a:pt x="12" y="33"/>
                    </a:lnTo>
                    <a:lnTo>
                      <a:pt x="19" y="33"/>
                    </a:lnTo>
                    <a:lnTo>
                      <a:pt x="24" y="31"/>
                    </a:lnTo>
                    <a:lnTo>
                      <a:pt x="29" y="26"/>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59" name="Line 1137">
                <a:extLst>
                  <a:ext uri="{FF2B5EF4-FFF2-40B4-BE49-F238E27FC236}">
                    <a16:creationId xmlns:a16="http://schemas.microsoft.com/office/drawing/2014/main" id="{457F8E8D-BD90-4925-823B-C91EF3B50EDC}"/>
                  </a:ext>
                </a:extLst>
              </p:cNvPr>
              <p:cNvSpPr>
                <a:spLocks noChangeShapeType="1"/>
              </p:cNvSpPr>
              <p:nvPr/>
            </p:nvSpPr>
            <p:spPr bwMode="auto">
              <a:xfrm>
                <a:off x="3202" y="3057"/>
                <a:ext cx="1" cy="3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60" name="Freeform 1138">
                <a:extLst>
                  <a:ext uri="{FF2B5EF4-FFF2-40B4-BE49-F238E27FC236}">
                    <a16:creationId xmlns:a16="http://schemas.microsoft.com/office/drawing/2014/main" id="{326DB166-30C6-4B4E-96DD-8B898A460745}"/>
                  </a:ext>
                </a:extLst>
              </p:cNvPr>
              <p:cNvSpPr>
                <a:spLocks/>
              </p:cNvSpPr>
              <p:nvPr/>
            </p:nvSpPr>
            <p:spPr bwMode="auto">
              <a:xfrm>
                <a:off x="3173" y="3057"/>
                <a:ext cx="29" cy="33"/>
              </a:xfrm>
              <a:custGeom>
                <a:avLst/>
                <a:gdLst/>
                <a:ahLst/>
                <a:cxnLst>
                  <a:cxn ang="0">
                    <a:pos x="29" y="7"/>
                  </a:cxn>
                  <a:cxn ang="0">
                    <a:pos x="24" y="3"/>
                  </a:cxn>
                  <a:cxn ang="0">
                    <a:pos x="19" y="0"/>
                  </a:cxn>
                  <a:cxn ang="0">
                    <a:pos x="12" y="0"/>
                  </a:cxn>
                  <a:cxn ang="0">
                    <a:pos x="7" y="3"/>
                  </a:cxn>
                  <a:cxn ang="0">
                    <a:pos x="3" y="7"/>
                  </a:cxn>
                  <a:cxn ang="0">
                    <a:pos x="0" y="14"/>
                  </a:cxn>
                  <a:cxn ang="0">
                    <a:pos x="0" y="19"/>
                  </a:cxn>
                  <a:cxn ang="0">
                    <a:pos x="3" y="26"/>
                  </a:cxn>
                  <a:cxn ang="0">
                    <a:pos x="7" y="31"/>
                  </a:cxn>
                  <a:cxn ang="0">
                    <a:pos x="12" y="33"/>
                  </a:cxn>
                  <a:cxn ang="0">
                    <a:pos x="19" y="33"/>
                  </a:cxn>
                  <a:cxn ang="0">
                    <a:pos x="24" y="31"/>
                  </a:cxn>
                  <a:cxn ang="0">
                    <a:pos x="29" y="26"/>
                  </a:cxn>
                </a:cxnLst>
                <a:rect l="0" t="0" r="r" b="b"/>
                <a:pathLst>
                  <a:path w="29" h="33">
                    <a:moveTo>
                      <a:pt x="29" y="7"/>
                    </a:moveTo>
                    <a:lnTo>
                      <a:pt x="24" y="3"/>
                    </a:lnTo>
                    <a:lnTo>
                      <a:pt x="19" y="0"/>
                    </a:lnTo>
                    <a:lnTo>
                      <a:pt x="12" y="0"/>
                    </a:lnTo>
                    <a:lnTo>
                      <a:pt x="7" y="3"/>
                    </a:lnTo>
                    <a:lnTo>
                      <a:pt x="3" y="7"/>
                    </a:lnTo>
                    <a:lnTo>
                      <a:pt x="0" y="14"/>
                    </a:lnTo>
                    <a:lnTo>
                      <a:pt x="0" y="19"/>
                    </a:lnTo>
                    <a:lnTo>
                      <a:pt x="3" y="26"/>
                    </a:lnTo>
                    <a:lnTo>
                      <a:pt x="7" y="31"/>
                    </a:lnTo>
                    <a:lnTo>
                      <a:pt x="12" y="33"/>
                    </a:lnTo>
                    <a:lnTo>
                      <a:pt x="19" y="33"/>
                    </a:lnTo>
                    <a:lnTo>
                      <a:pt x="24" y="31"/>
                    </a:lnTo>
                    <a:lnTo>
                      <a:pt x="29" y="26"/>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61" name="Line 1139">
                <a:extLst>
                  <a:ext uri="{FF2B5EF4-FFF2-40B4-BE49-F238E27FC236}">
                    <a16:creationId xmlns:a16="http://schemas.microsoft.com/office/drawing/2014/main" id="{1F7F6ABF-7BDD-4F50-A466-EA535C4CFDB5}"/>
                  </a:ext>
                </a:extLst>
              </p:cNvPr>
              <p:cNvSpPr>
                <a:spLocks noChangeShapeType="1"/>
              </p:cNvSpPr>
              <p:nvPr/>
            </p:nvSpPr>
            <p:spPr bwMode="auto">
              <a:xfrm flipV="1">
                <a:off x="3219" y="3057"/>
                <a:ext cx="1" cy="3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62" name="Freeform 1140">
                <a:extLst>
                  <a:ext uri="{FF2B5EF4-FFF2-40B4-BE49-F238E27FC236}">
                    <a16:creationId xmlns:a16="http://schemas.microsoft.com/office/drawing/2014/main" id="{187FF9A7-91C0-4382-BB20-B18D6AB95469}"/>
                  </a:ext>
                </a:extLst>
              </p:cNvPr>
              <p:cNvSpPr>
                <a:spLocks/>
              </p:cNvSpPr>
              <p:nvPr/>
            </p:nvSpPr>
            <p:spPr bwMode="auto">
              <a:xfrm>
                <a:off x="3219" y="3057"/>
                <a:ext cx="26" cy="33"/>
              </a:xfrm>
              <a:custGeom>
                <a:avLst/>
                <a:gdLst/>
                <a:ahLst/>
                <a:cxnLst>
                  <a:cxn ang="0">
                    <a:pos x="0" y="9"/>
                  </a:cxn>
                  <a:cxn ang="0">
                    <a:pos x="7" y="3"/>
                  </a:cxn>
                  <a:cxn ang="0">
                    <a:pos x="12" y="0"/>
                  </a:cxn>
                  <a:cxn ang="0">
                    <a:pos x="19" y="0"/>
                  </a:cxn>
                  <a:cxn ang="0">
                    <a:pos x="24" y="3"/>
                  </a:cxn>
                  <a:cxn ang="0">
                    <a:pos x="26" y="9"/>
                  </a:cxn>
                  <a:cxn ang="0">
                    <a:pos x="26" y="33"/>
                  </a:cxn>
                </a:cxnLst>
                <a:rect l="0" t="0" r="r" b="b"/>
                <a:pathLst>
                  <a:path w="26" h="33">
                    <a:moveTo>
                      <a:pt x="0" y="9"/>
                    </a:moveTo>
                    <a:lnTo>
                      <a:pt x="7" y="3"/>
                    </a:lnTo>
                    <a:lnTo>
                      <a:pt x="12" y="0"/>
                    </a:lnTo>
                    <a:lnTo>
                      <a:pt x="19" y="0"/>
                    </a:lnTo>
                    <a:lnTo>
                      <a:pt x="24" y="3"/>
                    </a:lnTo>
                    <a:lnTo>
                      <a:pt x="26" y="9"/>
                    </a:lnTo>
                    <a:lnTo>
                      <a:pt x="26" y="3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63" name="Freeform 1141">
                <a:extLst>
                  <a:ext uri="{FF2B5EF4-FFF2-40B4-BE49-F238E27FC236}">
                    <a16:creationId xmlns:a16="http://schemas.microsoft.com/office/drawing/2014/main" id="{7271E97A-0EB1-404C-BE9A-3713615C7D78}"/>
                  </a:ext>
                </a:extLst>
              </p:cNvPr>
              <p:cNvSpPr>
                <a:spLocks/>
              </p:cNvSpPr>
              <p:nvPr/>
            </p:nvSpPr>
            <p:spPr bwMode="auto">
              <a:xfrm>
                <a:off x="3302" y="3178"/>
                <a:ext cx="48" cy="49"/>
              </a:xfrm>
              <a:custGeom>
                <a:avLst/>
                <a:gdLst/>
                <a:ahLst/>
                <a:cxnLst>
                  <a:cxn ang="0">
                    <a:pos x="0" y="0"/>
                  </a:cxn>
                  <a:cxn ang="0">
                    <a:pos x="12" y="49"/>
                  </a:cxn>
                  <a:cxn ang="0">
                    <a:pos x="24" y="0"/>
                  </a:cxn>
                  <a:cxn ang="0">
                    <a:pos x="36" y="49"/>
                  </a:cxn>
                  <a:cxn ang="0">
                    <a:pos x="48" y="0"/>
                  </a:cxn>
                </a:cxnLst>
                <a:rect l="0" t="0" r="r" b="b"/>
                <a:pathLst>
                  <a:path w="48" h="49">
                    <a:moveTo>
                      <a:pt x="0" y="0"/>
                    </a:moveTo>
                    <a:lnTo>
                      <a:pt x="12" y="49"/>
                    </a:lnTo>
                    <a:lnTo>
                      <a:pt x="24" y="0"/>
                    </a:lnTo>
                    <a:lnTo>
                      <a:pt x="36" y="49"/>
                    </a:lnTo>
                    <a:lnTo>
                      <a:pt x="48"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64" name="Freeform 1142">
                <a:extLst>
                  <a:ext uri="{FF2B5EF4-FFF2-40B4-BE49-F238E27FC236}">
                    <a16:creationId xmlns:a16="http://schemas.microsoft.com/office/drawing/2014/main" id="{114C7627-5A6E-4012-BB58-5403082C81AC}"/>
                  </a:ext>
                </a:extLst>
              </p:cNvPr>
              <p:cNvSpPr>
                <a:spLocks/>
              </p:cNvSpPr>
              <p:nvPr/>
            </p:nvSpPr>
            <p:spPr bwMode="auto">
              <a:xfrm>
                <a:off x="3359" y="3194"/>
                <a:ext cx="32" cy="33"/>
              </a:xfrm>
              <a:custGeom>
                <a:avLst/>
                <a:gdLst/>
                <a:ahLst/>
                <a:cxnLst>
                  <a:cxn ang="0">
                    <a:pos x="12" y="0"/>
                  </a:cxn>
                  <a:cxn ang="0">
                    <a:pos x="8" y="2"/>
                  </a:cxn>
                  <a:cxn ang="0">
                    <a:pos x="3" y="7"/>
                  </a:cxn>
                  <a:cxn ang="0">
                    <a:pos x="0" y="14"/>
                  </a:cxn>
                  <a:cxn ang="0">
                    <a:pos x="0" y="19"/>
                  </a:cxn>
                  <a:cxn ang="0">
                    <a:pos x="3" y="26"/>
                  </a:cxn>
                  <a:cxn ang="0">
                    <a:pos x="8" y="31"/>
                  </a:cxn>
                  <a:cxn ang="0">
                    <a:pos x="12" y="33"/>
                  </a:cxn>
                  <a:cxn ang="0">
                    <a:pos x="20" y="33"/>
                  </a:cxn>
                  <a:cxn ang="0">
                    <a:pos x="24" y="31"/>
                  </a:cxn>
                  <a:cxn ang="0">
                    <a:pos x="29" y="26"/>
                  </a:cxn>
                  <a:cxn ang="0">
                    <a:pos x="32" y="19"/>
                  </a:cxn>
                  <a:cxn ang="0">
                    <a:pos x="32" y="14"/>
                  </a:cxn>
                  <a:cxn ang="0">
                    <a:pos x="29" y="7"/>
                  </a:cxn>
                  <a:cxn ang="0">
                    <a:pos x="24" y="2"/>
                  </a:cxn>
                  <a:cxn ang="0">
                    <a:pos x="20" y="0"/>
                  </a:cxn>
                  <a:cxn ang="0">
                    <a:pos x="12" y="0"/>
                  </a:cxn>
                </a:cxnLst>
                <a:rect l="0" t="0" r="r" b="b"/>
                <a:pathLst>
                  <a:path w="32" h="33">
                    <a:moveTo>
                      <a:pt x="12" y="0"/>
                    </a:moveTo>
                    <a:lnTo>
                      <a:pt x="8" y="2"/>
                    </a:lnTo>
                    <a:lnTo>
                      <a:pt x="3" y="7"/>
                    </a:lnTo>
                    <a:lnTo>
                      <a:pt x="0" y="14"/>
                    </a:lnTo>
                    <a:lnTo>
                      <a:pt x="0" y="19"/>
                    </a:lnTo>
                    <a:lnTo>
                      <a:pt x="3" y="26"/>
                    </a:lnTo>
                    <a:lnTo>
                      <a:pt x="8" y="31"/>
                    </a:lnTo>
                    <a:lnTo>
                      <a:pt x="12" y="33"/>
                    </a:lnTo>
                    <a:lnTo>
                      <a:pt x="20" y="33"/>
                    </a:lnTo>
                    <a:lnTo>
                      <a:pt x="24" y="31"/>
                    </a:lnTo>
                    <a:lnTo>
                      <a:pt x="29" y="26"/>
                    </a:lnTo>
                    <a:lnTo>
                      <a:pt x="32" y="19"/>
                    </a:lnTo>
                    <a:lnTo>
                      <a:pt x="32" y="14"/>
                    </a:lnTo>
                    <a:lnTo>
                      <a:pt x="29" y="7"/>
                    </a:lnTo>
                    <a:lnTo>
                      <a:pt x="24" y="2"/>
                    </a:lnTo>
                    <a:lnTo>
                      <a:pt x="20" y="0"/>
                    </a:lnTo>
                    <a:lnTo>
                      <a:pt x="12"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65" name="Line 1143">
                <a:extLst>
                  <a:ext uri="{FF2B5EF4-FFF2-40B4-BE49-F238E27FC236}">
                    <a16:creationId xmlns:a16="http://schemas.microsoft.com/office/drawing/2014/main" id="{2F7A29DE-A998-43CF-B407-BB25B63090F5}"/>
                  </a:ext>
                </a:extLst>
              </p:cNvPr>
              <p:cNvSpPr>
                <a:spLocks noChangeShapeType="1"/>
              </p:cNvSpPr>
              <p:nvPr/>
            </p:nvSpPr>
            <p:spPr bwMode="auto">
              <a:xfrm flipV="1">
                <a:off x="3405" y="3194"/>
                <a:ext cx="1" cy="3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66" name="Freeform 1144">
                <a:extLst>
                  <a:ext uri="{FF2B5EF4-FFF2-40B4-BE49-F238E27FC236}">
                    <a16:creationId xmlns:a16="http://schemas.microsoft.com/office/drawing/2014/main" id="{4714D9E8-3426-4828-B652-D8403106817E}"/>
                  </a:ext>
                </a:extLst>
              </p:cNvPr>
              <p:cNvSpPr>
                <a:spLocks/>
              </p:cNvSpPr>
              <p:nvPr/>
            </p:nvSpPr>
            <p:spPr bwMode="auto">
              <a:xfrm>
                <a:off x="3405" y="3194"/>
                <a:ext cx="26" cy="33"/>
              </a:xfrm>
              <a:custGeom>
                <a:avLst/>
                <a:gdLst/>
                <a:ahLst/>
                <a:cxnLst>
                  <a:cxn ang="0">
                    <a:pos x="0" y="9"/>
                  </a:cxn>
                  <a:cxn ang="0">
                    <a:pos x="7" y="2"/>
                  </a:cxn>
                  <a:cxn ang="0">
                    <a:pos x="12" y="0"/>
                  </a:cxn>
                  <a:cxn ang="0">
                    <a:pos x="19" y="0"/>
                  </a:cxn>
                  <a:cxn ang="0">
                    <a:pos x="24" y="2"/>
                  </a:cxn>
                  <a:cxn ang="0">
                    <a:pos x="26" y="9"/>
                  </a:cxn>
                  <a:cxn ang="0">
                    <a:pos x="26" y="33"/>
                  </a:cxn>
                </a:cxnLst>
                <a:rect l="0" t="0" r="r" b="b"/>
                <a:pathLst>
                  <a:path w="26" h="33">
                    <a:moveTo>
                      <a:pt x="0" y="9"/>
                    </a:moveTo>
                    <a:lnTo>
                      <a:pt x="7" y="2"/>
                    </a:lnTo>
                    <a:lnTo>
                      <a:pt x="12" y="0"/>
                    </a:lnTo>
                    <a:lnTo>
                      <a:pt x="19" y="0"/>
                    </a:lnTo>
                    <a:lnTo>
                      <a:pt x="24" y="2"/>
                    </a:lnTo>
                    <a:lnTo>
                      <a:pt x="26" y="9"/>
                    </a:lnTo>
                    <a:lnTo>
                      <a:pt x="26" y="3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67" name="Freeform 1145">
                <a:extLst>
                  <a:ext uri="{FF2B5EF4-FFF2-40B4-BE49-F238E27FC236}">
                    <a16:creationId xmlns:a16="http://schemas.microsoft.com/office/drawing/2014/main" id="{5DECD64E-0A0E-403C-B1BC-5A9E823C3B77}"/>
                  </a:ext>
                </a:extLst>
              </p:cNvPr>
              <p:cNvSpPr>
                <a:spLocks/>
              </p:cNvSpPr>
              <p:nvPr/>
            </p:nvSpPr>
            <p:spPr bwMode="auto">
              <a:xfrm>
                <a:off x="3451" y="3194"/>
                <a:ext cx="31" cy="33"/>
              </a:xfrm>
              <a:custGeom>
                <a:avLst/>
                <a:gdLst/>
                <a:ahLst/>
                <a:cxnLst>
                  <a:cxn ang="0">
                    <a:pos x="12" y="0"/>
                  </a:cxn>
                  <a:cxn ang="0">
                    <a:pos x="7" y="2"/>
                  </a:cxn>
                  <a:cxn ang="0">
                    <a:pos x="2" y="7"/>
                  </a:cxn>
                  <a:cxn ang="0">
                    <a:pos x="0" y="14"/>
                  </a:cxn>
                  <a:cxn ang="0">
                    <a:pos x="0" y="19"/>
                  </a:cxn>
                  <a:cxn ang="0">
                    <a:pos x="2" y="26"/>
                  </a:cxn>
                  <a:cxn ang="0">
                    <a:pos x="7" y="31"/>
                  </a:cxn>
                  <a:cxn ang="0">
                    <a:pos x="12" y="33"/>
                  </a:cxn>
                  <a:cxn ang="0">
                    <a:pos x="19" y="33"/>
                  </a:cxn>
                  <a:cxn ang="0">
                    <a:pos x="24" y="31"/>
                  </a:cxn>
                  <a:cxn ang="0">
                    <a:pos x="28" y="26"/>
                  </a:cxn>
                  <a:cxn ang="0">
                    <a:pos x="31" y="19"/>
                  </a:cxn>
                  <a:cxn ang="0">
                    <a:pos x="31" y="14"/>
                  </a:cxn>
                  <a:cxn ang="0">
                    <a:pos x="28" y="7"/>
                  </a:cxn>
                  <a:cxn ang="0">
                    <a:pos x="24" y="2"/>
                  </a:cxn>
                  <a:cxn ang="0">
                    <a:pos x="19" y="0"/>
                  </a:cxn>
                  <a:cxn ang="0">
                    <a:pos x="12" y="0"/>
                  </a:cxn>
                </a:cxnLst>
                <a:rect l="0" t="0" r="r" b="b"/>
                <a:pathLst>
                  <a:path w="31" h="33">
                    <a:moveTo>
                      <a:pt x="12" y="0"/>
                    </a:moveTo>
                    <a:lnTo>
                      <a:pt x="7" y="2"/>
                    </a:lnTo>
                    <a:lnTo>
                      <a:pt x="2" y="7"/>
                    </a:lnTo>
                    <a:lnTo>
                      <a:pt x="0" y="14"/>
                    </a:lnTo>
                    <a:lnTo>
                      <a:pt x="0" y="19"/>
                    </a:lnTo>
                    <a:lnTo>
                      <a:pt x="2" y="26"/>
                    </a:lnTo>
                    <a:lnTo>
                      <a:pt x="7" y="31"/>
                    </a:lnTo>
                    <a:lnTo>
                      <a:pt x="12" y="33"/>
                    </a:lnTo>
                    <a:lnTo>
                      <a:pt x="19" y="33"/>
                    </a:lnTo>
                    <a:lnTo>
                      <a:pt x="24" y="31"/>
                    </a:lnTo>
                    <a:lnTo>
                      <a:pt x="28" y="26"/>
                    </a:lnTo>
                    <a:lnTo>
                      <a:pt x="31" y="19"/>
                    </a:lnTo>
                    <a:lnTo>
                      <a:pt x="31" y="14"/>
                    </a:lnTo>
                    <a:lnTo>
                      <a:pt x="28" y="7"/>
                    </a:lnTo>
                    <a:lnTo>
                      <a:pt x="24" y="2"/>
                    </a:lnTo>
                    <a:lnTo>
                      <a:pt x="19" y="0"/>
                    </a:lnTo>
                    <a:lnTo>
                      <a:pt x="12"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68" name="Line 1146">
                <a:extLst>
                  <a:ext uri="{FF2B5EF4-FFF2-40B4-BE49-F238E27FC236}">
                    <a16:creationId xmlns:a16="http://schemas.microsoft.com/office/drawing/2014/main" id="{E6515F57-AFCA-419D-B6E4-C224272D9E07}"/>
                  </a:ext>
                </a:extLst>
              </p:cNvPr>
              <p:cNvSpPr>
                <a:spLocks noChangeShapeType="1"/>
              </p:cNvSpPr>
              <p:nvPr/>
            </p:nvSpPr>
            <p:spPr bwMode="auto">
              <a:xfrm flipV="1">
                <a:off x="3496" y="3194"/>
                <a:ext cx="1" cy="3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69" name="Freeform 1147">
                <a:extLst>
                  <a:ext uri="{FF2B5EF4-FFF2-40B4-BE49-F238E27FC236}">
                    <a16:creationId xmlns:a16="http://schemas.microsoft.com/office/drawing/2014/main" id="{0BA5DBE1-4EBD-4BEF-A9C1-0D6F37049691}"/>
                  </a:ext>
                </a:extLst>
              </p:cNvPr>
              <p:cNvSpPr>
                <a:spLocks/>
              </p:cNvSpPr>
              <p:nvPr/>
            </p:nvSpPr>
            <p:spPr bwMode="auto">
              <a:xfrm>
                <a:off x="3496" y="3194"/>
                <a:ext cx="20" cy="14"/>
              </a:xfrm>
              <a:custGeom>
                <a:avLst/>
                <a:gdLst/>
                <a:ahLst/>
                <a:cxnLst>
                  <a:cxn ang="0">
                    <a:pos x="0" y="14"/>
                  </a:cxn>
                  <a:cxn ang="0">
                    <a:pos x="3" y="7"/>
                  </a:cxn>
                  <a:cxn ang="0">
                    <a:pos x="7" y="2"/>
                  </a:cxn>
                  <a:cxn ang="0">
                    <a:pos x="12" y="0"/>
                  </a:cxn>
                  <a:cxn ang="0">
                    <a:pos x="20" y="0"/>
                  </a:cxn>
                </a:cxnLst>
                <a:rect l="0" t="0" r="r" b="b"/>
                <a:pathLst>
                  <a:path w="20" h="14">
                    <a:moveTo>
                      <a:pt x="0" y="14"/>
                    </a:moveTo>
                    <a:lnTo>
                      <a:pt x="3" y="7"/>
                    </a:lnTo>
                    <a:lnTo>
                      <a:pt x="7" y="2"/>
                    </a:lnTo>
                    <a:lnTo>
                      <a:pt x="12" y="0"/>
                    </a:lnTo>
                    <a:lnTo>
                      <a:pt x="20"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70" name="Freeform 1148">
                <a:extLst>
                  <a:ext uri="{FF2B5EF4-FFF2-40B4-BE49-F238E27FC236}">
                    <a16:creationId xmlns:a16="http://schemas.microsoft.com/office/drawing/2014/main" id="{E54B1E83-A5F1-4B80-8B0A-F086CBD156F0}"/>
                  </a:ext>
                </a:extLst>
              </p:cNvPr>
              <p:cNvSpPr>
                <a:spLocks/>
              </p:cNvSpPr>
              <p:nvPr/>
            </p:nvSpPr>
            <p:spPr bwMode="auto">
              <a:xfrm>
                <a:off x="3528" y="3194"/>
                <a:ext cx="28" cy="33"/>
              </a:xfrm>
              <a:custGeom>
                <a:avLst/>
                <a:gdLst/>
                <a:ahLst/>
                <a:cxnLst>
                  <a:cxn ang="0">
                    <a:pos x="0" y="14"/>
                  </a:cxn>
                  <a:cxn ang="0">
                    <a:pos x="28" y="14"/>
                  </a:cxn>
                  <a:cxn ang="0">
                    <a:pos x="28" y="9"/>
                  </a:cxn>
                  <a:cxn ang="0">
                    <a:pos x="26" y="5"/>
                  </a:cxn>
                  <a:cxn ang="0">
                    <a:pos x="23" y="2"/>
                  </a:cxn>
                  <a:cxn ang="0">
                    <a:pos x="19" y="0"/>
                  </a:cxn>
                  <a:cxn ang="0">
                    <a:pos x="12" y="0"/>
                  </a:cxn>
                  <a:cxn ang="0">
                    <a:pos x="7" y="2"/>
                  </a:cxn>
                  <a:cxn ang="0">
                    <a:pos x="2" y="7"/>
                  </a:cxn>
                  <a:cxn ang="0">
                    <a:pos x="0" y="14"/>
                  </a:cxn>
                  <a:cxn ang="0">
                    <a:pos x="0" y="19"/>
                  </a:cxn>
                  <a:cxn ang="0">
                    <a:pos x="2" y="26"/>
                  </a:cxn>
                  <a:cxn ang="0">
                    <a:pos x="7" y="31"/>
                  </a:cxn>
                  <a:cxn ang="0">
                    <a:pos x="12" y="33"/>
                  </a:cxn>
                  <a:cxn ang="0">
                    <a:pos x="19" y="33"/>
                  </a:cxn>
                  <a:cxn ang="0">
                    <a:pos x="23" y="31"/>
                  </a:cxn>
                  <a:cxn ang="0">
                    <a:pos x="28" y="26"/>
                  </a:cxn>
                </a:cxnLst>
                <a:rect l="0" t="0" r="r" b="b"/>
                <a:pathLst>
                  <a:path w="28" h="33">
                    <a:moveTo>
                      <a:pt x="0" y="14"/>
                    </a:moveTo>
                    <a:lnTo>
                      <a:pt x="28" y="14"/>
                    </a:lnTo>
                    <a:lnTo>
                      <a:pt x="28" y="9"/>
                    </a:lnTo>
                    <a:lnTo>
                      <a:pt x="26" y="5"/>
                    </a:lnTo>
                    <a:lnTo>
                      <a:pt x="23" y="2"/>
                    </a:lnTo>
                    <a:lnTo>
                      <a:pt x="19" y="0"/>
                    </a:lnTo>
                    <a:lnTo>
                      <a:pt x="12" y="0"/>
                    </a:lnTo>
                    <a:lnTo>
                      <a:pt x="7" y="2"/>
                    </a:lnTo>
                    <a:lnTo>
                      <a:pt x="2" y="7"/>
                    </a:lnTo>
                    <a:lnTo>
                      <a:pt x="0" y="14"/>
                    </a:lnTo>
                    <a:lnTo>
                      <a:pt x="0" y="19"/>
                    </a:lnTo>
                    <a:lnTo>
                      <a:pt x="2" y="26"/>
                    </a:lnTo>
                    <a:lnTo>
                      <a:pt x="7" y="31"/>
                    </a:lnTo>
                    <a:lnTo>
                      <a:pt x="12" y="33"/>
                    </a:lnTo>
                    <a:lnTo>
                      <a:pt x="19" y="33"/>
                    </a:lnTo>
                    <a:lnTo>
                      <a:pt x="23" y="31"/>
                    </a:lnTo>
                    <a:lnTo>
                      <a:pt x="28" y="26"/>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71" name="Freeform 1149">
                <a:extLst>
                  <a:ext uri="{FF2B5EF4-FFF2-40B4-BE49-F238E27FC236}">
                    <a16:creationId xmlns:a16="http://schemas.microsoft.com/office/drawing/2014/main" id="{0DE8AD63-6B6C-4D7C-977F-E5509EC8AA2A}"/>
                  </a:ext>
                </a:extLst>
              </p:cNvPr>
              <p:cNvSpPr>
                <a:spLocks/>
              </p:cNvSpPr>
              <p:nvPr/>
            </p:nvSpPr>
            <p:spPr bwMode="auto">
              <a:xfrm>
                <a:off x="3580" y="3178"/>
                <a:ext cx="5" cy="4"/>
              </a:xfrm>
              <a:custGeom>
                <a:avLst/>
                <a:gdLst/>
                <a:ahLst/>
                <a:cxnLst>
                  <a:cxn ang="0">
                    <a:pos x="0" y="2"/>
                  </a:cxn>
                  <a:cxn ang="0">
                    <a:pos x="3" y="4"/>
                  </a:cxn>
                  <a:cxn ang="0">
                    <a:pos x="5" y="2"/>
                  </a:cxn>
                  <a:cxn ang="0">
                    <a:pos x="3" y="0"/>
                  </a:cxn>
                  <a:cxn ang="0">
                    <a:pos x="0" y="2"/>
                  </a:cxn>
                </a:cxnLst>
                <a:rect l="0" t="0" r="r" b="b"/>
                <a:pathLst>
                  <a:path w="5" h="4">
                    <a:moveTo>
                      <a:pt x="0" y="2"/>
                    </a:moveTo>
                    <a:lnTo>
                      <a:pt x="3" y="4"/>
                    </a:lnTo>
                    <a:lnTo>
                      <a:pt x="5" y="2"/>
                    </a:lnTo>
                    <a:lnTo>
                      <a:pt x="3" y="0"/>
                    </a:lnTo>
                    <a:lnTo>
                      <a:pt x="0" y="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72" name="Freeform 1150">
                <a:extLst>
                  <a:ext uri="{FF2B5EF4-FFF2-40B4-BE49-F238E27FC236}">
                    <a16:creationId xmlns:a16="http://schemas.microsoft.com/office/drawing/2014/main" id="{9ACB84C0-0141-4EFF-9372-9EA7E4055A8F}"/>
                  </a:ext>
                </a:extLst>
              </p:cNvPr>
              <p:cNvSpPr>
                <a:spLocks/>
              </p:cNvSpPr>
              <p:nvPr/>
            </p:nvSpPr>
            <p:spPr bwMode="auto">
              <a:xfrm>
                <a:off x="3571" y="3194"/>
                <a:ext cx="12" cy="50"/>
              </a:xfrm>
              <a:custGeom>
                <a:avLst/>
                <a:gdLst/>
                <a:ahLst/>
                <a:cxnLst>
                  <a:cxn ang="0">
                    <a:pos x="12" y="0"/>
                  </a:cxn>
                  <a:cxn ang="0">
                    <a:pos x="12" y="40"/>
                  </a:cxn>
                  <a:cxn ang="0">
                    <a:pos x="9" y="47"/>
                  </a:cxn>
                  <a:cxn ang="0">
                    <a:pos x="4" y="50"/>
                  </a:cxn>
                  <a:cxn ang="0">
                    <a:pos x="0" y="50"/>
                  </a:cxn>
                </a:cxnLst>
                <a:rect l="0" t="0" r="r" b="b"/>
                <a:pathLst>
                  <a:path w="12" h="50">
                    <a:moveTo>
                      <a:pt x="12" y="0"/>
                    </a:moveTo>
                    <a:lnTo>
                      <a:pt x="12" y="40"/>
                    </a:lnTo>
                    <a:lnTo>
                      <a:pt x="9" y="47"/>
                    </a:lnTo>
                    <a:lnTo>
                      <a:pt x="4" y="50"/>
                    </a:lnTo>
                    <a:lnTo>
                      <a:pt x="0" y="5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73" name="Freeform 1151">
                <a:extLst>
                  <a:ext uri="{FF2B5EF4-FFF2-40B4-BE49-F238E27FC236}">
                    <a16:creationId xmlns:a16="http://schemas.microsoft.com/office/drawing/2014/main" id="{77131ABE-1BE7-48FC-90CF-2DB296C34F32}"/>
                  </a:ext>
                </a:extLst>
              </p:cNvPr>
              <p:cNvSpPr>
                <a:spLocks/>
              </p:cNvSpPr>
              <p:nvPr/>
            </p:nvSpPr>
            <p:spPr bwMode="auto">
              <a:xfrm>
                <a:off x="3595" y="3194"/>
                <a:ext cx="31" cy="33"/>
              </a:xfrm>
              <a:custGeom>
                <a:avLst/>
                <a:gdLst/>
                <a:ahLst/>
                <a:cxnLst>
                  <a:cxn ang="0">
                    <a:pos x="12" y="0"/>
                  </a:cxn>
                  <a:cxn ang="0">
                    <a:pos x="7" y="2"/>
                  </a:cxn>
                  <a:cxn ang="0">
                    <a:pos x="2" y="7"/>
                  </a:cxn>
                  <a:cxn ang="0">
                    <a:pos x="0" y="14"/>
                  </a:cxn>
                  <a:cxn ang="0">
                    <a:pos x="0" y="19"/>
                  </a:cxn>
                  <a:cxn ang="0">
                    <a:pos x="2" y="26"/>
                  </a:cxn>
                  <a:cxn ang="0">
                    <a:pos x="7" y="31"/>
                  </a:cxn>
                  <a:cxn ang="0">
                    <a:pos x="12" y="33"/>
                  </a:cxn>
                  <a:cxn ang="0">
                    <a:pos x="19" y="33"/>
                  </a:cxn>
                  <a:cxn ang="0">
                    <a:pos x="24" y="31"/>
                  </a:cxn>
                  <a:cxn ang="0">
                    <a:pos x="28" y="26"/>
                  </a:cxn>
                  <a:cxn ang="0">
                    <a:pos x="31" y="19"/>
                  </a:cxn>
                  <a:cxn ang="0">
                    <a:pos x="31" y="14"/>
                  </a:cxn>
                  <a:cxn ang="0">
                    <a:pos x="28" y="7"/>
                  </a:cxn>
                  <a:cxn ang="0">
                    <a:pos x="24" y="2"/>
                  </a:cxn>
                  <a:cxn ang="0">
                    <a:pos x="19" y="0"/>
                  </a:cxn>
                  <a:cxn ang="0">
                    <a:pos x="12" y="0"/>
                  </a:cxn>
                </a:cxnLst>
                <a:rect l="0" t="0" r="r" b="b"/>
                <a:pathLst>
                  <a:path w="31" h="33">
                    <a:moveTo>
                      <a:pt x="12" y="0"/>
                    </a:moveTo>
                    <a:lnTo>
                      <a:pt x="7" y="2"/>
                    </a:lnTo>
                    <a:lnTo>
                      <a:pt x="2" y="7"/>
                    </a:lnTo>
                    <a:lnTo>
                      <a:pt x="0" y="14"/>
                    </a:lnTo>
                    <a:lnTo>
                      <a:pt x="0" y="19"/>
                    </a:lnTo>
                    <a:lnTo>
                      <a:pt x="2" y="26"/>
                    </a:lnTo>
                    <a:lnTo>
                      <a:pt x="7" y="31"/>
                    </a:lnTo>
                    <a:lnTo>
                      <a:pt x="12" y="33"/>
                    </a:lnTo>
                    <a:lnTo>
                      <a:pt x="19" y="33"/>
                    </a:lnTo>
                    <a:lnTo>
                      <a:pt x="24" y="31"/>
                    </a:lnTo>
                    <a:lnTo>
                      <a:pt x="28" y="26"/>
                    </a:lnTo>
                    <a:lnTo>
                      <a:pt x="31" y="19"/>
                    </a:lnTo>
                    <a:lnTo>
                      <a:pt x="31" y="14"/>
                    </a:lnTo>
                    <a:lnTo>
                      <a:pt x="28" y="7"/>
                    </a:lnTo>
                    <a:lnTo>
                      <a:pt x="24" y="2"/>
                    </a:lnTo>
                    <a:lnTo>
                      <a:pt x="19" y="0"/>
                    </a:lnTo>
                    <a:lnTo>
                      <a:pt x="12"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74" name="Freeform 1152">
                <a:extLst>
                  <a:ext uri="{FF2B5EF4-FFF2-40B4-BE49-F238E27FC236}">
                    <a16:creationId xmlns:a16="http://schemas.microsoft.com/office/drawing/2014/main" id="{002545E6-A2FA-4879-99D4-E8C324C1C3D5}"/>
                  </a:ext>
                </a:extLst>
              </p:cNvPr>
              <p:cNvSpPr>
                <a:spLocks/>
              </p:cNvSpPr>
              <p:nvPr/>
            </p:nvSpPr>
            <p:spPr bwMode="auto">
              <a:xfrm>
                <a:off x="2786" y="2570"/>
                <a:ext cx="33" cy="49"/>
              </a:xfrm>
              <a:custGeom>
                <a:avLst/>
                <a:gdLst/>
                <a:ahLst/>
                <a:cxnLst>
                  <a:cxn ang="0">
                    <a:pos x="33" y="7"/>
                  </a:cxn>
                  <a:cxn ang="0">
                    <a:pos x="28" y="2"/>
                  </a:cxn>
                  <a:cxn ang="0">
                    <a:pos x="21" y="0"/>
                  </a:cxn>
                  <a:cxn ang="0">
                    <a:pos x="11" y="0"/>
                  </a:cxn>
                  <a:cxn ang="0">
                    <a:pos x="4" y="2"/>
                  </a:cxn>
                  <a:cxn ang="0">
                    <a:pos x="0" y="7"/>
                  </a:cxn>
                  <a:cxn ang="0">
                    <a:pos x="0" y="12"/>
                  </a:cxn>
                  <a:cxn ang="0">
                    <a:pos x="2" y="17"/>
                  </a:cxn>
                  <a:cxn ang="0">
                    <a:pos x="4" y="19"/>
                  </a:cxn>
                  <a:cxn ang="0">
                    <a:pos x="9" y="22"/>
                  </a:cxn>
                  <a:cxn ang="0">
                    <a:pos x="23" y="26"/>
                  </a:cxn>
                  <a:cxn ang="0">
                    <a:pos x="28" y="29"/>
                  </a:cxn>
                  <a:cxn ang="0">
                    <a:pos x="31" y="31"/>
                  </a:cxn>
                  <a:cxn ang="0">
                    <a:pos x="33" y="36"/>
                  </a:cxn>
                  <a:cxn ang="0">
                    <a:pos x="33" y="42"/>
                  </a:cxn>
                  <a:cxn ang="0">
                    <a:pos x="28" y="47"/>
                  </a:cxn>
                  <a:cxn ang="0">
                    <a:pos x="21" y="49"/>
                  </a:cxn>
                  <a:cxn ang="0">
                    <a:pos x="11" y="49"/>
                  </a:cxn>
                  <a:cxn ang="0">
                    <a:pos x="4" y="47"/>
                  </a:cxn>
                  <a:cxn ang="0">
                    <a:pos x="0" y="42"/>
                  </a:cxn>
                </a:cxnLst>
                <a:rect l="0" t="0" r="r" b="b"/>
                <a:pathLst>
                  <a:path w="33" h="49">
                    <a:moveTo>
                      <a:pt x="33" y="7"/>
                    </a:moveTo>
                    <a:lnTo>
                      <a:pt x="28" y="2"/>
                    </a:lnTo>
                    <a:lnTo>
                      <a:pt x="21" y="0"/>
                    </a:lnTo>
                    <a:lnTo>
                      <a:pt x="11" y="0"/>
                    </a:lnTo>
                    <a:lnTo>
                      <a:pt x="4" y="2"/>
                    </a:lnTo>
                    <a:lnTo>
                      <a:pt x="0" y="7"/>
                    </a:lnTo>
                    <a:lnTo>
                      <a:pt x="0" y="12"/>
                    </a:lnTo>
                    <a:lnTo>
                      <a:pt x="2" y="17"/>
                    </a:lnTo>
                    <a:lnTo>
                      <a:pt x="4" y="19"/>
                    </a:lnTo>
                    <a:lnTo>
                      <a:pt x="9" y="22"/>
                    </a:lnTo>
                    <a:lnTo>
                      <a:pt x="23" y="26"/>
                    </a:lnTo>
                    <a:lnTo>
                      <a:pt x="28" y="29"/>
                    </a:lnTo>
                    <a:lnTo>
                      <a:pt x="31" y="31"/>
                    </a:lnTo>
                    <a:lnTo>
                      <a:pt x="33" y="36"/>
                    </a:lnTo>
                    <a:lnTo>
                      <a:pt x="33" y="42"/>
                    </a:lnTo>
                    <a:lnTo>
                      <a:pt x="28" y="47"/>
                    </a:lnTo>
                    <a:lnTo>
                      <a:pt x="21" y="49"/>
                    </a:lnTo>
                    <a:lnTo>
                      <a:pt x="11" y="49"/>
                    </a:lnTo>
                    <a:lnTo>
                      <a:pt x="4" y="47"/>
                    </a:lnTo>
                    <a:lnTo>
                      <a:pt x="0" y="42"/>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75" name="Freeform 1153">
                <a:extLst>
                  <a:ext uri="{FF2B5EF4-FFF2-40B4-BE49-F238E27FC236}">
                    <a16:creationId xmlns:a16="http://schemas.microsoft.com/office/drawing/2014/main" id="{51088CB6-E9D7-4964-815A-E5BF87FB32A0}"/>
                  </a:ext>
                </a:extLst>
              </p:cNvPr>
              <p:cNvSpPr>
                <a:spLocks/>
              </p:cNvSpPr>
              <p:nvPr/>
            </p:nvSpPr>
            <p:spPr bwMode="auto">
              <a:xfrm>
                <a:off x="2833" y="2587"/>
                <a:ext cx="27" cy="32"/>
              </a:xfrm>
              <a:custGeom>
                <a:avLst/>
                <a:gdLst/>
                <a:ahLst/>
                <a:cxnLst>
                  <a:cxn ang="0">
                    <a:pos x="0" y="0"/>
                  </a:cxn>
                  <a:cxn ang="0">
                    <a:pos x="0" y="23"/>
                  </a:cxn>
                  <a:cxn ang="0">
                    <a:pos x="3" y="30"/>
                  </a:cxn>
                  <a:cxn ang="0">
                    <a:pos x="8" y="32"/>
                  </a:cxn>
                  <a:cxn ang="0">
                    <a:pos x="15" y="32"/>
                  </a:cxn>
                  <a:cxn ang="0">
                    <a:pos x="20" y="30"/>
                  </a:cxn>
                  <a:cxn ang="0">
                    <a:pos x="27" y="23"/>
                  </a:cxn>
                </a:cxnLst>
                <a:rect l="0" t="0" r="r" b="b"/>
                <a:pathLst>
                  <a:path w="27" h="32">
                    <a:moveTo>
                      <a:pt x="0" y="0"/>
                    </a:moveTo>
                    <a:lnTo>
                      <a:pt x="0" y="23"/>
                    </a:lnTo>
                    <a:lnTo>
                      <a:pt x="3" y="30"/>
                    </a:lnTo>
                    <a:lnTo>
                      <a:pt x="8" y="32"/>
                    </a:lnTo>
                    <a:lnTo>
                      <a:pt x="15" y="32"/>
                    </a:lnTo>
                    <a:lnTo>
                      <a:pt x="20" y="30"/>
                    </a:lnTo>
                    <a:lnTo>
                      <a:pt x="27"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76" name="Line 1154">
                <a:extLst>
                  <a:ext uri="{FF2B5EF4-FFF2-40B4-BE49-F238E27FC236}">
                    <a16:creationId xmlns:a16="http://schemas.microsoft.com/office/drawing/2014/main" id="{49C1F976-B01B-4DFF-A058-1199AE72D23D}"/>
                  </a:ext>
                </a:extLst>
              </p:cNvPr>
              <p:cNvSpPr>
                <a:spLocks noChangeShapeType="1"/>
              </p:cNvSpPr>
              <p:nvPr/>
            </p:nvSpPr>
            <p:spPr bwMode="auto">
              <a:xfrm>
                <a:off x="2860" y="2587"/>
                <a:ext cx="1" cy="32"/>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77" name="Line 1155">
                <a:extLst>
                  <a:ext uri="{FF2B5EF4-FFF2-40B4-BE49-F238E27FC236}">
                    <a16:creationId xmlns:a16="http://schemas.microsoft.com/office/drawing/2014/main" id="{E1EDCE3A-0840-4C8C-B698-27206D080BBF}"/>
                  </a:ext>
                </a:extLst>
              </p:cNvPr>
              <p:cNvSpPr>
                <a:spLocks noChangeShapeType="1"/>
              </p:cNvSpPr>
              <p:nvPr/>
            </p:nvSpPr>
            <p:spPr bwMode="auto">
              <a:xfrm flipV="1">
                <a:off x="2879" y="2570"/>
                <a:ext cx="1" cy="4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78" name="Line 1156">
                <a:extLst>
                  <a:ext uri="{FF2B5EF4-FFF2-40B4-BE49-F238E27FC236}">
                    <a16:creationId xmlns:a16="http://schemas.microsoft.com/office/drawing/2014/main" id="{8DD81A31-0B73-4B2A-B7B1-2DAC8B63FF81}"/>
                  </a:ext>
                </a:extLst>
              </p:cNvPr>
              <p:cNvSpPr>
                <a:spLocks noChangeShapeType="1"/>
              </p:cNvSpPr>
              <p:nvPr/>
            </p:nvSpPr>
            <p:spPr bwMode="auto">
              <a:xfrm flipH="1">
                <a:off x="2879" y="2587"/>
                <a:ext cx="24" cy="2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79" name="Line 1157">
                <a:extLst>
                  <a:ext uri="{FF2B5EF4-FFF2-40B4-BE49-F238E27FC236}">
                    <a16:creationId xmlns:a16="http://schemas.microsoft.com/office/drawing/2014/main" id="{130FE906-EA1B-4989-98D1-8F593241CAB7}"/>
                  </a:ext>
                </a:extLst>
              </p:cNvPr>
              <p:cNvSpPr>
                <a:spLocks noChangeShapeType="1"/>
              </p:cNvSpPr>
              <p:nvPr/>
            </p:nvSpPr>
            <p:spPr bwMode="auto">
              <a:xfrm>
                <a:off x="2888" y="2601"/>
                <a:ext cx="17" cy="18"/>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80" name="Freeform 1158">
                <a:extLst>
                  <a:ext uri="{FF2B5EF4-FFF2-40B4-BE49-F238E27FC236}">
                    <a16:creationId xmlns:a16="http://schemas.microsoft.com/office/drawing/2014/main" id="{4273C3F9-2BCF-40AE-9DEF-87B7FF3195C0}"/>
                  </a:ext>
                </a:extLst>
              </p:cNvPr>
              <p:cNvSpPr>
                <a:spLocks/>
              </p:cNvSpPr>
              <p:nvPr/>
            </p:nvSpPr>
            <p:spPr bwMode="auto">
              <a:xfrm>
                <a:off x="2920" y="2587"/>
                <a:ext cx="31" cy="32"/>
              </a:xfrm>
              <a:custGeom>
                <a:avLst/>
                <a:gdLst/>
                <a:ahLst/>
                <a:cxnLst>
                  <a:cxn ang="0">
                    <a:pos x="12" y="0"/>
                  </a:cxn>
                  <a:cxn ang="0">
                    <a:pos x="7" y="2"/>
                  </a:cxn>
                  <a:cxn ang="0">
                    <a:pos x="2" y="7"/>
                  </a:cxn>
                  <a:cxn ang="0">
                    <a:pos x="0" y="14"/>
                  </a:cxn>
                  <a:cxn ang="0">
                    <a:pos x="0" y="19"/>
                  </a:cxn>
                  <a:cxn ang="0">
                    <a:pos x="2" y="25"/>
                  </a:cxn>
                  <a:cxn ang="0">
                    <a:pos x="7" y="30"/>
                  </a:cxn>
                  <a:cxn ang="0">
                    <a:pos x="12" y="32"/>
                  </a:cxn>
                  <a:cxn ang="0">
                    <a:pos x="19" y="32"/>
                  </a:cxn>
                  <a:cxn ang="0">
                    <a:pos x="24" y="30"/>
                  </a:cxn>
                  <a:cxn ang="0">
                    <a:pos x="28" y="25"/>
                  </a:cxn>
                  <a:cxn ang="0">
                    <a:pos x="31" y="19"/>
                  </a:cxn>
                  <a:cxn ang="0">
                    <a:pos x="31" y="14"/>
                  </a:cxn>
                  <a:cxn ang="0">
                    <a:pos x="28" y="7"/>
                  </a:cxn>
                  <a:cxn ang="0">
                    <a:pos x="24" y="2"/>
                  </a:cxn>
                  <a:cxn ang="0">
                    <a:pos x="19" y="0"/>
                  </a:cxn>
                  <a:cxn ang="0">
                    <a:pos x="12" y="0"/>
                  </a:cxn>
                </a:cxnLst>
                <a:rect l="0" t="0" r="r" b="b"/>
                <a:pathLst>
                  <a:path w="31" h="32">
                    <a:moveTo>
                      <a:pt x="12" y="0"/>
                    </a:moveTo>
                    <a:lnTo>
                      <a:pt x="7" y="2"/>
                    </a:lnTo>
                    <a:lnTo>
                      <a:pt x="2" y="7"/>
                    </a:lnTo>
                    <a:lnTo>
                      <a:pt x="0" y="14"/>
                    </a:lnTo>
                    <a:lnTo>
                      <a:pt x="0" y="19"/>
                    </a:lnTo>
                    <a:lnTo>
                      <a:pt x="2" y="25"/>
                    </a:lnTo>
                    <a:lnTo>
                      <a:pt x="7" y="30"/>
                    </a:lnTo>
                    <a:lnTo>
                      <a:pt x="12" y="32"/>
                    </a:lnTo>
                    <a:lnTo>
                      <a:pt x="19" y="32"/>
                    </a:lnTo>
                    <a:lnTo>
                      <a:pt x="24" y="30"/>
                    </a:lnTo>
                    <a:lnTo>
                      <a:pt x="28" y="25"/>
                    </a:lnTo>
                    <a:lnTo>
                      <a:pt x="31" y="19"/>
                    </a:lnTo>
                    <a:lnTo>
                      <a:pt x="31" y="14"/>
                    </a:lnTo>
                    <a:lnTo>
                      <a:pt x="28" y="7"/>
                    </a:lnTo>
                    <a:lnTo>
                      <a:pt x="24" y="2"/>
                    </a:lnTo>
                    <a:lnTo>
                      <a:pt x="19" y="0"/>
                    </a:lnTo>
                    <a:lnTo>
                      <a:pt x="12"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81" name="Line 1159">
                <a:extLst>
                  <a:ext uri="{FF2B5EF4-FFF2-40B4-BE49-F238E27FC236}">
                    <a16:creationId xmlns:a16="http://schemas.microsoft.com/office/drawing/2014/main" id="{75370CF2-C2FA-4B36-8151-CD2E6BDC277F}"/>
                  </a:ext>
                </a:extLst>
              </p:cNvPr>
              <p:cNvSpPr>
                <a:spLocks noChangeShapeType="1"/>
              </p:cNvSpPr>
              <p:nvPr/>
            </p:nvSpPr>
            <p:spPr bwMode="auto">
              <a:xfrm>
                <a:off x="2965" y="2587"/>
                <a:ext cx="1" cy="4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82" name="Freeform 1160">
                <a:extLst>
                  <a:ext uri="{FF2B5EF4-FFF2-40B4-BE49-F238E27FC236}">
                    <a16:creationId xmlns:a16="http://schemas.microsoft.com/office/drawing/2014/main" id="{423A8BE5-093F-47E8-908A-92B175F9F51D}"/>
                  </a:ext>
                </a:extLst>
              </p:cNvPr>
              <p:cNvSpPr>
                <a:spLocks/>
              </p:cNvSpPr>
              <p:nvPr/>
            </p:nvSpPr>
            <p:spPr bwMode="auto">
              <a:xfrm>
                <a:off x="2965" y="2587"/>
                <a:ext cx="29" cy="32"/>
              </a:xfrm>
              <a:custGeom>
                <a:avLst/>
                <a:gdLst/>
                <a:ahLst/>
                <a:cxnLst>
                  <a:cxn ang="0">
                    <a:pos x="0" y="7"/>
                  </a:cxn>
                  <a:cxn ang="0">
                    <a:pos x="5" y="2"/>
                  </a:cxn>
                  <a:cxn ang="0">
                    <a:pos x="10" y="0"/>
                  </a:cxn>
                  <a:cxn ang="0">
                    <a:pos x="17" y="0"/>
                  </a:cxn>
                  <a:cxn ang="0">
                    <a:pos x="22" y="2"/>
                  </a:cxn>
                  <a:cxn ang="0">
                    <a:pos x="27" y="7"/>
                  </a:cxn>
                  <a:cxn ang="0">
                    <a:pos x="29" y="14"/>
                  </a:cxn>
                  <a:cxn ang="0">
                    <a:pos x="29" y="19"/>
                  </a:cxn>
                  <a:cxn ang="0">
                    <a:pos x="27" y="25"/>
                  </a:cxn>
                  <a:cxn ang="0">
                    <a:pos x="22" y="30"/>
                  </a:cxn>
                  <a:cxn ang="0">
                    <a:pos x="17" y="32"/>
                  </a:cxn>
                  <a:cxn ang="0">
                    <a:pos x="10" y="32"/>
                  </a:cxn>
                  <a:cxn ang="0">
                    <a:pos x="5" y="30"/>
                  </a:cxn>
                  <a:cxn ang="0">
                    <a:pos x="0" y="25"/>
                  </a:cxn>
                </a:cxnLst>
                <a:rect l="0" t="0" r="r" b="b"/>
                <a:pathLst>
                  <a:path w="29" h="32">
                    <a:moveTo>
                      <a:pt x="0" y="7"/>
                    </a:moveTo>
                    <a:lnTo>
                      <a:pt x="5" y="2"/>
                    </a:lnTo>
                    <a:lnTo>
                      <a:pt x="10" y="0"/>
                    </a:lnTo>
                    <a:lnTo>
                      <a:pt x="17" y="0"/>
                    </a:lnTo>
                    <a:lnTo>
                      <a:pt x="22" y="2"/>
                    </a:lnTo>
                    <a:lnTo>
                      <a:pt x="27" y="7"/>
                    </a:lnTo>
                    <a:lnTo>
                      <a:pt x="29" y="14"/>
                    </a:lnTo>
                    <a:lnTo>
                      <a:pt x="29" y="19"/>
                    </a:lnTo>
                    <a:lnTo>
                      <a:pt x="27" y="25"/>
                    </a:lnTo>
                    <a:lnTo>
                      <a:pt x="22" y="30"/>
                    </a:lnTo>
                    <a:lnTo>
                      <a:pt x="17" y="32"/>
                    </a:lnTo>
                    <a:lnTo>
                      <a:pt x="10" y="32"/>
                    </a:lnTo>
                    <a:lnTo>
                      <a:pt x="5" y="30"/>
                    </a:lnTo>
                    <a:lnTo>
                      <a:pt x="0" y="25"/>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83" name="Freeform 1161">
                <a:extLst>
                  <a:ext uri="{FF2B5EF4-FFF2-40B4-BE49-F238E27FC236}">
                    <a16:creationId xmlns:a16="http://schemas.microsoft.com/office/drawing/2014/main" id="{0BA1AB36-A058-41C6-B7F6-A9E97942E5E1}"/>
                  </a:ext>
                </a:extLst>
              </p:cNvPr>
              <p:cNvSpPr>
                <a:spLocks/>
              </p:cNvSpPr>
              <p:nvPr/>
            </p:nvSpPr>
            <p:spPr bwMode="auto">
              <a:xfrm>
                <a:off x="3011" y="2587"/>
                <a:ext cx="26" cy="32"/>
              </a:xfrm>
              <a:custGeom>
                <a:avLst/>
                <a:gdLst/>
                <a:ahLst/>
                <a:cxnLst>
                  <a:cxn ang="0">
                    <a:pos x="0" y="0"/>
                  </a:cxn>
                  <a:cxn ang="0">
                    <a:pos x="0" y="23"/>
                  </a:cxn>
                  <a:cxn ang="0">
                    <a:pos x="2" y="30"/>
                  </a:cxn>
                  <a:cxn ang="0">
                    <a:pos x="7" y="32"/>
                  </a:cxn>
                  <a:cxn ang="0">
                    <a:pos x="14" y="32"/>
                  </a:cxn>
                  <a:cxn ang="0">
                    <a:pos x="19" y="30"/>
                  </a:cxn>
                  <a:cxn ang="0">
                    <a:pos x="26" y="23"/>
                  </a:cxn>
                </a:cxnLst>
                <a:rect l="0" t="0" r="r" b="b"/>
                <a:pathLst>
                  <a:path w="26" h="32">
                    <a:moveTo>
                      <a:pt x="0" y="0"/>
                    </a:moveTo>
                    <a:lnTo>
                      <a:pt x="0" y="23"/>
                    </a:lnTo>
                    <a:lnTo>
                      <a:pt x="2" y="30"/>
                    </a:lnTo>
                    <a:lnTo>
                      <a:pt x="7" y="32"/>
                    </a:lnTo>
                    <a:lnTo>
                      <a:pt x="14" y="32"/>
                    </a:lnTo>
                    <a:lnTo>
                      <a:pt x="19" y="30"/>
                    </a:lnTo>
                    <a:lnTo>
                      <a:pt x="26"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84" name="Line 1162">
                <a:extLst>
                  <a:ext uri="{FF2B5EF4-FFF2-40B4-BE49-F238E27FC236}">
                    <a16:creationId xmlns:a16="http://schemas.microsoft.com/office/drawing/2014/main" id="{6427E822-969B-4A05-9BC2-1C10CA2286B7}"/>
                  </a:ext>
                </a:extLst>
              </p:cNvPr>
              <p:cNvSpPr>
                <a:spLocks noChangeShapeType="1"/>
              </p:cNvSpPr>
              <p:nvPr/>
            </p:nvSpPr>
            <p:spPr bwMode="auto">
              <a:xfrm>
                <a:off x="3037" y="2587"/>
                <a:ext cx="1" cy="32"/>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85" name="Line 1163">
                <a:extLst>
                  <a:ext uri="{FF2B5EF4-FFF2-40B4-BE49-F238E27FC236}">
                    <a16:creationId xmlns:a16="http://schemas.microsoft.com/office/drawing/2014/main" id="{E394AF1A-C7EA-4016-AAFE-B3F07D1A6C10}"/>
                  </a:ext>
                </a:extLst>
              </p:cNvPr>
              <p:cNvSpPr>
                <a:spLocks noChangeShapeType="1"/>
              </p:cNvSpPr>
              <p:nvPr/>
            </p:nvSpPr>
            <p:spPr bwMode="auto">
              <a:xfrm flipV="1">
                <a:off x="3057" y="2587"/>
                <a:ext cx="1" cy="32"/>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86" name="Freeform 1164">
                <a:extLst>
                  <a:ext uri="{FF2B5EF4-FFF2-40B4-BE49-F238E27FC236}">
                    <a16:creationId xmlns:a16="http://schemas.microsoft.com/office/drawing/2014/main" id="{92C77636-EE0A-470E-8C63-35541801CC72}"/>
                  </a:ext>
                </a:extLst>
              </p:cNvPr>
              <p:cNvSpPr>
                <a:spLocks/>
              </p:cNvSpPr>
              <p:nvPr/>
            </p:nvSpPr>
            <p:spPr bwMode="auto">
              <a:xfrm>
                <a:off x="3057" y="2587"/>
                <a:ext cx="19" cy="14"/>
              </a:xfrm>
              <a:custGeom>
                <a:avLst/>
                <a:gdLst/>
                <a:ahLst/>
                <a:cxnLst>
                  <a:cxn ang="0">
                    <a:pos x="0" y="14"/>
                  </a:cxn>
                  <a:cxn ang="0">
                    <a:pos x="2" y="7"/>
                  </a:cxn>
                  <a:cxn ang="0">
                    <a:pos x="7" y="2"/>
                  </a:cxn>
                  <a:cxn ang="0">
                    <a:pos x="12" y="0"/>
                  </a:cxn>
                  <a:cxn ang="0">
                    <a:pos x="19" y="0"/>
                  </a:cxn>
                </a:cxnLst>
                <a:rect l="0" t="0" r="r" b="b"/>
                <a:pathLst>
                  <a:path w="19" h="14">
                    <a:moveTo>
                      <a:pt x="0" y="14"/>
                    </a:moveTo>
                    <a:lnTo>
                      <a:pt x="2" y="7"/>
                    </a:lnTo>
                    <a:lnTo>
                      <a:pt x="7" y="2"/>
                    </a:lnTo>
                    <a:lnTo>
                      <a:pt x="12" y="0"/>
                    </a:lnTo>
                    <a:lnTo>
                      <a:pt x="19"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87" name="Freeform 1165">
                <a:extLst>
                  <a:ext uri="{FF2B5EF4-FFF2-40B4-BE49-F238E27FC236}">
                    <a16:creationId xmlns:a16="http://schemas.microsoft.com/office/drawing/2014/main" id="{644A3570-C9C4-4389-82A6-E0D3FF640560}"/>
                  </a:ext>
                </a:extLst>
              </p:cNvPr>
              <p:cNvSpPr>
                <a:spLocks/>
              </p:cNvSpPr>
              <p:nvPr/>
            </p:nvSpPr>
            <p:spPr bwMode="auto">
              <a:xfrm>
                <a:off x="3088" y="2587"/>
                <a:ext cx="31" cy="32"/>
              </a:xfrm>
              <a:custGeom>
                <a:avLst/>
                <a:gdLst/>
                <a:ahLst/>
                <a:cxnLst>
                  <a:cxn ang="0">
                    <a:pos x="12" y="0"/>
                  </a:cxn>
                  <a:cxn ang="0">
                    <a:pos x="7" y="2"/>
                  </a:cxn>
                  <a:cxn ang="0">
                    <a:pos x="2" y="7"/>
                  </a:cxn>
                  <a:cxn ang="0">
                    <a:pos x="0" y="14"/>
                  </a:cxn>
                  <a:cxn ang="0">
                    <a:pos x="0" y="19"/>
                  </a:cxn>
                  <a:cxn ang="0">
                    <a:pos x="2" y="25"/>
                  </a:cxn>
                  <a:cxn ang="0">
                    <a:pos x="7" y="30"/>
                  </a:cxn>
                  <a:cxn ang="0">
                    <a:pos x="12" y="32"/>
                  </a:cxn>
                  <a:cxn ang="0">
                    <a:pos x="19" y="32"/>
                  </a:cxn>
                  <a:cxn ang="0">
                    <a:pos x="24" y="30"/>
                  </a:cxn>
                  <a:cxn ang="0">
                    <a:pos x="29" y="25"/>
                  </a:cxn>
                  <a:cxn ang="0">
                    <a:pos x="31" y="19"/>
                  </a:cxn>
                  <a:cxn ang="0">
                    <a:pos x="31" y="14"/>
                  </a:cxn>
                  <a:cxn ang="0">
                    <a:pos x="29" y="7"/>
                  </a:cxn>
                  <a:cxn ang="0">
                    <a:pos x="24" y="2"/>
                  </a:cxn>
                  <a:cxn ang="0">
                    <a:pos x="19" y="0"/>
                  </a:cxn>
                  <a:cxn ang="0">
                    <a:pos x="12" y="0"/>
                  </a:cxn>
                </a:cxnLst>
                <a:rect l="0" t="0" r="r" b="b"/>
                <a:pathLst>
                  <a:path w="31" h="32">
                    <a:moveTo>
                      <a:pt x="12" y="0"/>
                    </a:moveTo>
                    <a:lnTo>
                      <a:pt x="7" y="2"/>
                    </a:lnTo>
                    <a:lnTo>
                      <a:pt x="2" y="7"/>
                    </a:lnTo>
                    <a:lnTo>
                      <a:pt x="0" y="14"/>
                    </a:lnTo>
                    <a:lnTo>
                      <a:pt x="0" y="19"/>
                    </a:lnTo>
                    <a:lnTo>
                      <a:pt x="2" y="25"/>
                    </a:lnTo>
                    <a:lnTo>
                      <a:pt x="7" y="30"/>
                    </a:lnTo>
                    <a:lnTo>
                      <a:pt x="12" y="32"/>
                    </a:lnTo>
                    <a:lnTo>
                      <a:pt x="19" y="32"/>
                    </a:lnTo>
                    <a:lnTo>
                      <a:pt x="24" y="30"/>
                    </a:lnTo>
                    <a:lnTo>
                      <a:pt x="29" y="25"/>
                    </a:lnTo>
                    <a:lnTo>
                      <a:pt x="31" y="19"/>
                    </a:lnTo>
                    <a:lnTo>
                      <a:pt x="31" y="14"/>
                    </a:lnTo>
                    <a:lnTo>
                      <a:pt x="29" y="7"/>
                    </a:lnTo>
                    <a:lnTo>
                      <a:pt x="24" y="2"/>
                    </a:lnTo>
                    <a:lnTo>
                      <a:pt x="19" y="0"/>
                    </a:lnTo>
                    <a:lnTo>
                      <a:pt x="12" y="0"/>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88" name="Freeform 1166">
                <a:extLst>
                  <a:ext uri="{FF2B5EF4-FFF2-40B4-BE49-F238E27FC236}">
                    <a16:creationId xmlns:a16="http://schemas.microsoft.com/office/drawing/2014/main" id="{150D2C83-ECCB-4D14-B537-ED39AF19E933}"/>
                  </a:ext>
                </a:extLst>
              </p:cNvPr>
              <p:cNvSpPr>
                <a:spLocks/>
              </p:cNvSpPr>
              <p:nvPr/>
            </p:nvSpPr>
            <p:spPr bwMode="auto">
              <a:xfrm>
                <a:off x="2769" y="2246"/>
                <a:ext cx="34" cy="49"/>
              </a:xfrm>
              <a:custGeom>
                <a:avLst/>
                <a:gdLst/>
                <a:ahLst/>
                <a:cxnLst>
                  <a:cxn ang="0">
                    <a:pos x="0" y="49"/>
                  </a:cxn>
                  <a:cxn ang="0">
                    <a:pos x="0" y="0"/>
                  </a:cxn>
                  <a:cxn ang="0">
                    <a:pos x="22" y="0"/>
                  </a:cxn>
                  <a:cxn ang="0">
                    <a:pos x="29" y="2"/>
                  </a:cxn>
                  <a:cxn ang="0">
                    <a:pos x="31" y="5"/>
                  </a:cxn>
                  <a:cxn ang="0">
                    <a:pos x="34" y="9"/>
                  </a:cxn>
                  <a:cxn ang="0">
                    <a:pos x="34" y="16"/>
                  </a:cxn>
                  <a:cxn ang="0">
                    <a:pos x="31" y="21"/>
                  </a:cxn>
                  <a:cxn ang="0">
                    <a:pos x="29" y="24"/>
                  </a:cxn>
                  <a:cxn ang="0">
                    <a:pos x="22" y="26"/>
                  </a:cxn>
                  <a:cxn ang="0">
                    <a:pos x="0" y="26"/>
                  </a:cxn>
                </a:cxnLst>
                <a:rect l="0" t="0" r="r" b="b"/>
                <a:pathLst>
                  <a:path w="34" h="49">
                    <a:moveTo>
                      <a:pt x="0" y="49"/>
                    </a:moveTo>
                    <a:lnTo>
                      <a:pt x="0" y="0"/>
                    </a:lnTo>
                    <a:lnTo>
                      <a:pt x="22" y="0"/>
                    </a:lnTo>
                    <a:lnTo>
                      <a:pt x="29" y="2"/>
                    </a:lnTo>
                    <a:lnTo>
                      <a:pt x="31" y="5"/>
                    </a:lnTo>
                    <a:lnTo>
                      <a:pt x="34" y="9"/>
                    </a:lnTo>
                    <a:lnTo>
                      <a:pt x="34" y="16"/>
                    </a:lnTo>
                    <a:lnTo>
                      <a:pt x="31" y="21"/>
                    </a:lnTo>
                    <a:lnTo>
                      <a:pt x="29" y="24"/>
                    </a:lnTo>
                    <a:lnTo>
                      <a:pt x="22" y="26"/>
                    </a:lnTo>
                    <a:lnTo>
                      <a:pt x="0" y="26"/>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89" name="Freeform 1167">
                <a:extLst>
                  <a:ext uri="{FF2B5EF4-FFF2-40B4-BE49-F238E27FC236}">
                    <a16:creationId xmlns:a16="http://schemas.microsoft.com/office/drawing/2014/main" id="{FF5B6D17-9F43-445B-BB44-5919480FDCAA}"/>
                  </a:ext>
                </a:extLst>
              </p:cNvPr>
              <p:cNvSpPr>
                <a:spLocks/>
              </p:cNvSpPr>
              <p:nvPr/>
            </p:nvSpPr>
            <p:spPr bwMode="auto">
              <a:xfrm>
                <a:off x="2820" y="2246"/>
                <a:ext cx="4" cy="5"/>
              </a:xfrm>
              <a:custGeom>
                <a:avLst/>
                <a:gdLst/>
                <a:ahLst/>
                <a:cxnLst>
                  <a:cxn ang="0">
                    <a:pos x="0" y="2"/>
                  </a:cxn>
                  <a:cxn ang="0">
                    <a:pos x="2" y="5"/>
                  </a:cxn>
                  <a:cxn ang="0">
                    <a:pos x="4" y="2"/>
                  </a:cxn>
                  <a:cxn ang="0">
                    <a:pos x="2" y="0"/>
                  </a:cxn>
                  <a:cxn ang="0">
                    <a:pos x="0" y="2"/>
                  </a:cxn>
                </a:cxnLst>
                <a:rect l="0" t="0" r="r" b="b"/>
                <a:pathLst>
                  <a:path w="4" h="5">
                    <a:moveTo>
                      <a:pt x="0" y="2"/>
                    </a:moveTo>
                    <a:lnTo>
                      <a:pt x="2" y="5"/>
                    </a:lnTo>
                    <a:lnTo>
                      <a:pt x="4" y="2"/>
                    </a:lnTo>
                    <a:lnTo>
                      <a:pt x="2" y="0"/>
                    </a:lnTo>
                    <a:lnTo>
                      <a:pt x="0" y="2"/>
                    </a:lnTo>
                    <a:close/>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90" name="Line 1168">
                <a:extLst>
                  <a:ext uri="{FF2B5EF4-FFF2-40B4-BE49-F238E27FC236}">
                    <a16:creationId xmlns:a16="http://schemas.microsoft.com/office/drawing/2014/main" id="{AEADBD10-2CA6-416F-A4C6-B6CC77BCF639}"/>
                  </a:ext>
                </a:extLst>
              </p:cNvPr>
              <p:cNvSpPr>
                <a:spLocks noChangeShapeType="1"/>
              </p:cNvSpPr>
              <p:nvPr/>
            </p:nvSpPr>
            <p:spPr bwMode="auto">
              <a:xfrm>
                <a:off x="2822" y="2262"/>
                <a:ext cx="1" cy="3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91" name="Line 1169">
                <a:extLst>
                  <a:ext uri="{FF2B5EF4-FFF2-40B4-BE49-F238E27FC236}">
                    <a16:creationId xmlns:a16="http://schemas.microsoft.com/office/drawing/2014/main" id="{FCD69886-FCEF-430C-A0FD-23B1F949D246}"/>
                  </a:ext>
                </a:extLst>
              </p:cNvPr>
              <p:cNvSpPr>
                <a:spLocks noChangeShapeType="1"/>
              </p:cNvSpPr>
              <p:nvPr/>
            </p:nvSpPr>
            <p:spPr bwMode="auto">
              <a:xfrm flipV="1">
                <a:off x="2839" y="2246"/>
                <a:ext cx="1" cy="49"/>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92" name="Line 1170">
                <a:extLst>
                  <a:ext uri="{FF2B5EF4-FFF2-40B4-BE49-F238E27FC236}">
                    <a16:creationId xmlns:a16="http://schemas.microsoft.com/office/drawing/2014/main" id="{F7D60A18-ECD2-481E-B5A3-76E0EC886F31}"/>
                  </a:ext>
                </a:extLst>
              </p:cNvPr>
              <p:cNvSpPr>
                <a:spLocks noChangeShapeType="1"/>
              </p:cNvSpPr>
              <p:nvPr/>
            </p:nvSpPr>
            <p:spPr bwMode="auto">
              <a:xfrm>
                <a:off x="2887" y="2262"/>
                <a:ext cx="1" cy="3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93" name="Freeform 1171">
                <a:extLst>
                  <a:ext uri="{FF2B5EF4-FFF2-40B4-BE49-F238E27FC236}">
                    <a16:creationId xmlns:a16="http://schemas.microsoft.com/office/drawing/2014/main" id="{BAAB2CB5-85EE-4747-B913-AE1339C90BB3}"/>
                  </a:ext>
                </a:extLst>
              </p:cNvPr>
              <p:cNvSpPr>
                <a:spLocks/>
              </p:cNvSpPr>
              <p:nvPr/>
            </p:nvSpPr>
            <p:spPr bwMode="auto">
              <a:xfrm>
                <a:off x="2858" y="2262"/>
                <a:ext cx="29" cy="33"/>
              </a:xfrm>
              <a:custGeom>
                <a:avLst/>
                <a:gdLst/>
                <a:ahLst/>
                <a:cxnLst>
                  <a:cxn ang="0">
                    <a:pos x="29" y="8"/>
                  </a:cxn>
                  <a:cxn ang="0">
                    <a:pos x="24" y="3"/>
                  </a:cxn>
                  <a:cxn ang="0">
                    <a:pos x="19" y="0"/>
                  </a:cxn>
                  <a:cxn ang="0">
                    <a:pos x="12" y="0"/>
                  </a:cxn>
                  <a:cxn ang="0">
                    <a:pos x="7" y="3"/>
                  </a:cxn>
                  <a:cxn ang="0">
                    <a:pos x="3" y="8"/>
                  </a:cxn>
                  <a:cxn ang="0">
                    <a:pos x="0" y="15"/>
                  </a:cxn>
                  <a:cxn ang="0">
                    <a:pos x="0" y="19"/>
                  </a:cxn>
                  <a:cxn ang="0">
                    <a:pos x="3" y="26"/>
                  </a:cxn>
                  <a:cxn ang="0">
                    <a:pos x="7" y="31"/>
                  </a:cxn>
                  <a:cxn ang="0">
                    <a:pos x="12" y="33"/>
                  </a:cxn>
                  <a:cxn ang="0">
                    <a:pos x="19" y="33"/>
                  </a:cxn>
                  <a:cxn ang="0">
                    <a:pos x="24" y="31"/>
                  </a:cxn>
                  <a:cxn ang="0">
                    <a:pos x="29" y="26"/>
                  </a:cxn>
                </a:cxnLst>
                <a:rect l="0" t="0" r="r" b="b"/>
                <a:pathLst>
                  <a:path w="29" h="33">
                    <a:moveTo>
                      <a:pt x="29" y="8"/>
                    </a:moveTo>
                    <a:lnTo>
                      <a:pt x="24" y="3"/>
                    </a:lnTo>
                    <a:lnTo>
                      <a:pt x="19" y="0"/>
                    </a:lnTo>
                    <a:lnTo>
                      <a:pt x="12" y="0"/>
                    </a:lnTo>
                    <a:lnTo>
                      <a:pt x="7" y="3"/>
                    </a:lnTo>
                    <a:lnTo>
                      <a:pt x="3" y="8"/>
                    </a:lnTo>
                    <a:lnTo>
                      <a:pt x="0" y="15"/>
                    </a:lnTo>
                    <a:lnTo>
                      <a:pt x="0" y="19"/>
                    </a:lnTo>
                    <a:lnTo>
                      <a:pt x="3" y="26"/>
                    </a:lnTo>
                    <a:lnTo>
                      <a:pt x="7" y="31"/>
                    </a:lnTo>
                    <a:lnTo>
                      <a:pt x="12" y="33"/>
                    </a:lnTo>
                    <a:lnTo>
                      <a:pt x="19" y="33"/>
                    </a:lnTo>
                    <a:lnTo>
                      <a:pt x="24" y="31"/>
                    </a:lnTo>
                    <a:lnTo>
                      <a:pt x="29" y="26"/>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94" name="Line 1172">
                <a:extLst>
                  <a:ext uri="{FF2B5EF4-FFF2-40B4-BE49-F238E27FC236}">
                    <a16:creationId xmlns:a16="http://schemas.microsoft.com/office/drawing/2014/main" id="{6089FC3B-F554-4A54-950E-4BCBFD138174}"/>
                  </a:ext>
                </a:extLst>
              </p:cNvPr>
              <p:cNvSpPr>
                <a:spLocks noChangeShapeType="1"/>
              </p:cNvSpPr>
              <p:nvPr/>
            </p:nvSpPr>
            <p:spPr bwMode="auto">
              <a:xfrm flipV="1">
                <a:off x="2904" y="2262"/>
                <a:ext cx="1" cy="33"/>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95" name="Freeform 1173">
                <a:extLst>
                  <a:ext uri="{FF2B5EF4-FFF2-40B4-BE49-F238E27FC236}">
                    <a16:creationId xmlns:a16="http://schemas.microsoft.com/office/drawing/2014/main" id="{907A769F-9A44-4DB1-950C-824CE792059E}"/>
                  </a:ext>
                </a:extLst>
              </p:cNvPr>
              <p:cNvSpPr>
                <a:spLocks/>
              </p:cNvSpPr>
              <p:nvPr/>
            </p:nvSpPr>
            <p:spPr bwMode="auto">
              <a:xfrm>
                <a:off x="2904" y="2262"/>
                <a:ext cx="26" cy="33"/>
              </a:xfrm>
              <a:custGeom>
                <a:avLst/>
                <a:gdLst/>
                <a:ahLst/>
                <a:cxnLst>
                  <a:cxn ang="0">
                    <a:pos x="0" y="10"/>
                  </a:cxn>
                  <a:cxn ang="0">
                    <a:pos x="7" y="3"/>
                  </a:cxn>
                  <a:cxn ang="0">
                    <a:pos x="12" y="0"/>
                  </a:cxn>
                  <a:cxn ang="0">
                    <a:pos x="19" y="0"/>
                  </a:cxn>
                  <a:cxn ang="0">
                    <a:pos x="24" y="3"/>
                  </a:cxn>
                  <a:cxn ang="0">
                    <a:pos x="26" y="10"/>
                  </a:cxn>
                  <a:cxn ang="0">
                    <a:pos x="26" y="33"/>
                  </a:cxn>
                </a:cxnLst>
                <a:rect l="0" t="0" r="r" b="b"/>
                <a:pathLst>
                  <a:path w="26" h="33">
                    <a:moveTo>
                      <a:pt x="0" y="10"/>
                    </a:moveTo>
                    <a:lnTo>
                      <a:pt x="7" y="3"/>
                    </a:lnTo>
                    <a:lnTo>
                      <a:pt x="12" y="0"/>
                    </a:lnTo>
                    <a:lnTo>
                      <a:pt x="19" y="0"/>
                    </a:lnTo>
                    <a:lnTo>
                      <a:pt x="24" y="3"/>
                    </a:lnTo>
                    <a:lnTo>
                      <a:pt x="26" y="10"/>
                    </a:lnTo>
                    <a:lnTo>
                      <a:pt x="26" y="3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96" name="Freeform 1174">
                <a:extLst>
                  <a:ext uri="{FF2B5EF4-FFF2-40B4-BE49-F238E27FC236}">
                    <a16:creationId xmlns:a16="http://schemas.microsoft.com/office/drawing/2014/main" id="{765BC469-1525-4C0C-B158-0B9B9CF6AD08}"/>
                  </a:ext>
                </a:extLst>
              </p:cNvPr>
              <p:cNvSpPr>
                <a:spLocks/>
              </p:cNvSpPr>
              <p:nvPr/>
            </p:nvSpPr>
            <p:spPr bwMode="auto">
              <a:xfrm>
                <a:off x="2956" y="2262"/>
                <a:ext cx="22" cy="50"/>
              </a:xfrm>
              <a:custGeom>
                <a:avLst/>
                <a:gdLst/>
                <a:ahLst/>
                <a:cxnLst>
                  <a:cxn ang="0">
                    <a:pos x="22" y="0"/>
                  </a:cxn>
                  <a:cxn ang="0">
                    <a:pos x="22" y="38"/>
                  </a:cxn>
                  <a:cxn ang="0">
                    <a:pos x="19" y="45"/>
                  </a:cxn>
                  <a:cxn ang="0">
                    <a:pos x="17" y="48"/>
                  </a:cxn>
                  <a:cxn ang="0">
                    <a:pos x="12" y="50"/>
                  </a:cxn>
                  <a:cxn ang="0">
                    <a:pos x="5" y="50"/>
                  </a:cxn>
                  <a:cxn ang="0">
                    <a:pos x="0" y="48"/>
                  </a:cxn>
                </a:cxnLst>
                <a:rect l="0" t="0" r="r" b="b"/>
                <a:pathLst>
                  <a:path w="22" h="50">
                    <a:moveTo>
                      <a:pt x="22" y="0"/>
                    </a:moveTo>
                    <a:lnTo>
                      <a:pt x="22" y="38"/>
                    </a:lnTo>
                    <a:lnTo>
                      <a:pt x="19" y="45"/>
                    </a:lnTo>
                    <a:lnTo>
                      <a:pt x="17" y="48"/>
                    </a:lnTo>
                    <a:lnTo>
                      <a:pt x="12" y="50"/>
                    </a:lnTo>
                    <a:lnTo>
                      <a:pt x="5" y="50"/>
                    </a:lnTo>
                    <a:lnTo>
                      <a:pt x="0" y="48"/>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97" name="Freeform 1175">
                <a:extLst>
                  <a:ext uri="{FF2B5EF4-FFF2-40B4-BE49-F238E27FC236}">
                    <a16:creationId xmlns:a16="http://schemas.microsoft.com/office/drawing/2014/main" id="{B67A05F2-8139-4FA8-B1E4-D327FB7671E0}"/>
                  </a:ext>
                </a:extLst>
              </p:cNvPr>
              <p:cNvSpPr>
                <a:spLocks/>
              </p:cNvSpPr>
              <p:nvPr/>
            </p:nvSpPr>
            <p:spPr bwMode="auto">
              <a:xfrm>
                <a:off x="2949" y="2262"/>
                <a:ext cx="29" cy="33"/>
              </a:xfrm>
              <a:custGeom>
                <a:avLst/>
                <a:gdLst/>
                <a:ahLst/>
                <a:cxnLst>
                  <a:cxn ang="0">
                    <a:pos x="29" y="8"/>
                  </a:cxn>
                  <a:cxn ang="0">
                    <a:pos x="24" y="3"/>
                  </a:cxn>
                  <a:cxn ang="0">
                    <a:pos x="19" y="0"/>
                  </a:cxn>
                  <a:cxn ang="0">
                    <a:pos x="12" y="0"/>
                  </a:cxn>
                  <a:cxn ang="0">
                    <a:pos x="7" y="3"/>
                  </a:cxn>
                  <a:cxn ang="0">
                    <a:pos x="2" y="8"/>
                  </a:cxn>
                  <a:cxn ang="0">
                    <a:pos x="0" y="15"/>
                  </a:cxn>
                  <a:cxn ang="0">
                    <a:pos x="0" y="19"/>
                  </a:cxn>
                  <a:cxn ang="0">
                    <a:pos x="2" y="26"/>
                  </a:cxn>
                  <a:cxn ang="0">
                    <a:pos x="7" y="31"/>
                  </a:cxn>
                  <a:cxn ang="0">
                    <a:pos x="12" y="33"/>
                  </a:cxn>
                  <a:cxn ang="0">
                    <a:pos x="19" y="33"/>
                  </a:cxn>
                  <a:cxn ang="0">
                    <a:pos x="24" y="31"/>
                  </a:cxn>
                  <a:cxn ang="0">
                    <a:pos x="29" y="26"/>
                  </a:cxn>
                </a:cxnLst>
                <a:rect l="0" t="0" r="r" b="b"/>
                <a:pathLst>
                  <a:path w="29" h="33">
                    <a:moveTo>
                      <a:pt x="29" y="8"/>
                    </a:moveTo>
                    <a:lnTo>
                      <a:pt x="24" y="3"/>
                    </a:lnTo>
                    <a:lnTo>
                      <a:pt x="19" y="0"/>
                    </a:lnTo>
                    <a:lnTo>
                      <a:pt x="12" y="0"/>
                    </a:lnTo>
                    <a:lnTo>
                      <a:pt x="7" y="3"/>
                    </a:lnTo>
                    <a:lnTo>
                      <a:pt x="2" y="8"/>
                    </a:lnTo>
                    <a:lnTo>
                      <a:pt x="0" y="15"/>
                    </a:lnTo>
                    <a:lnTo>
                      <a:pt x="0" y="19"/>
                    </a:lnTo>
                    <a:lnTo>
                      <a:pt x="2" y="26"/>
                    </a:lnTo>
                    <a:lnTo>
                      <a:pt x="7" y="31"/>
                    </a:lnTo>
                    <a:lnTo>
                      <a:pt x="12" y="33"/>
                    </a:lnTo>
                    <a:lnTo>
                      <a:pt x="19" y="33"/>
                    </a:lnTo>
                    <a:lnTo>
                      <a:pt x="24" y="31"/>
                    </a:lnTo>
                    <a:lnTo>
                      <a:pt x="29" y="26"/>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98" name="Freeform 1176">
                <a:extLst>
                  <a:ext uri="{FF2B5EF4-FFF2-40B4-BE49-F238E27FC236}">
                    <a16:creationId xmlns:a16="http://schemas.microsoft.com/office/drawing/2014/main" id="{52488729-3502-40A5-8988-5352F9773392}"/>
                  </a:ext>
                </a:extLst>
              </p:cNvPr>
              <p:cNvSpPr>
                <a:spLocks/>
              </p:cNvSpPr>
              <p:nvPr/>
            </p:nvSpPr>
            <p:spPr bwMode="auto">
              <a:xfrm>
                <a:off x="4451" y="2111"/>
                <a:ext cx="43" cy="48"/>
              </a:xfrm>
              <a:custGeom>
                <a:avLst/>
                <a:gdLst/>
                <a:ahLst/>
                <a:cxnLst>
                  <a:cxn ang="0">
                    <a:pos x="0" y="48"/>
                  </a:cxn>
                  <a:cxn ang="0">
                    <a:pos x="12" y="0"/>
                  </a:cxn>
                  <a:cxn ang="0">
                    <a:pos x="33" y="5"/>
                  </a:cxn>
                  <a:cxn ang="0">
                    <a:pos x="40" y="9"/>
                  </a:cxn>
                  <a:cxn ang="0">
                    <a:pos x="41" y="12"/>
                  </a:cxn>
                  <a:cxn ang="0">
                    <a:pos x="43" y="17"/>
                  </a:cxn>
                  <a:cxn ang="0">
                    <a:pos x="41" y="21"/>
                  </a:cxn>
                  <a:cxn ang="0">
                    <a:pos x="38" y="25"/>
                  </a:cxn>
                  <a:cxn ang="0">
                    <a:pos x="35" y="27"/>
                  </a:cxn>
                  <a:cxn ang="0">
                    <a:pos x="28" y="28"/>
                  </a:cxn>
                  <a:cxn ang="0">
                    <a:pos x="6" y="23"/>
                  </a:cxn>
                </a:cxnLst>
                <a:rect l="0" t="0" r="r" b="b"/>
                <a:pathLst>
                  <a:path w="43" h="48">
                    <a:moveTo>
                      <a:pt x="0" y="48"/>
                    </a:moveTo>
                    <a:lnTo>
                      <a:pt x="12" y="0"/>
                    </a:lnTo>
                    <a:lnTo>
                      <a:pt x="33" y="5"/>
                    </a:lnTo>
                    <a:lnTo>
                      <a:pt x="40" y="9"/>
                    </a:lnTo>
                    <a:lnTo>
                      <a:pt x="41" y="12"/>
                    </a:lnTo>
                    <a:lnTo>
                      <a:pt x="43" y="17"/>
                    </a:lnTo>
                    <a:lnTo>
                      <a:pt x="41" y="21"/>
                    </a:lnTo>
                    <a:lnTo>
                      <a:pt x="38" y="25"/>
                    </a:lnTo>
                    <a:lnTo>
                      <a:pt x="35" y="27"/>
                    </a:lnTo>
                    <a:lnTo>
                      <a:pt x="28" y="28"/>
                    </a:lnTo>
                    <a:lnTo>
                      <a:pt x="6" y="23"/>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499" name="Freeform 1177">
                <a:extLst>
                  <a:ext uri="{FF2B5EF4-FFF2-40B4-BE49-F238E27FC236}">
                    <a16:creationId xmlns:a16="http://schemas.microsoft.com/office/drawing/2014/main" id="{5E6DAEBB-1497-4CBB-BED2-6E8DA553C53F}"/>
                  </a:ext>
                </a:extLst>
              </p:cNvPr>
              <p:cNvSpPr>
                <a:spLocks/>
              </p:cNvSpPr>
              <p:nvPr/>
            </p:nvSpPr>
            <p:spPr bwMode="auto">
              <a:xfrm>
                <a:off x="4451" y="2139"/>
                <a:ext cx="37" cy="25"/>
              </a:xfrm>
              <a:custGeom>
                <a:avLst/>
                <a:gdLst/>
                <a:ahLst/>
                <a:cxnLst>
                  <a:cxn ang="0">
                    <a:pos x="28" y="0"/>
                  </a:cxn>
                  <a:cxn ang="0">
                    <a:pos x="34" y="4"/>
                  </a:cxn>
                  <a:cxn ang="0">
                    <a:pos x="36" y="6"/>
                  </a:cxn>
                  <a:cxn ang="0">
                    <a:pos x="37" y="12"/>
                  </a:cxn>
                  <a:cxn ang="0">
                    <a:pos x="35" y="19"/>
                  </a:cxn>
                  <a:cxn ang="0">
                    <a:pos x="32" y="23"/>
                  </a:cxn>
                  <a:cxn ang="0">
                    <a:pos x="28" y="24"/>
                  </a:cxn>
                  <a:cxn ang="0">
                    <a:pos x="21" y="25"/>
                  </a:cxn>
                  <a:cxn ang="0">
                    <a:pos x="0" y="20"/>
                  </a:cxn>
                </a:cxnLst>
                <a:rect l="0" t="0" r="r" b="b"/>
                <a:pathLst>
                  <a:path w="37" h="25">
                    <a:moveTo>
                      <a:pt x="28" y="0"/>
                    </a:moveTo>
                    <a:lnTo>
                      <a:pt x="34" y="4"/>
                    </a:lnTo>
                    <a:lnTo>
                      <a:pt x="36" y="6"/>
                    </a:lnTo>
                    <a:lnTo>
                      <a:pt x="37" y="12"/>
                    </a:lnTo>
                    <a:lnTo>
                      <a:pt x="35" y="19"/>
                    </a:lnTo>
                    <a:lnTo>
                      <a:pt x="32" y="23"/>
                    </a:lnTo>
                    <a:lnTo>
                      <a:pt x="28" y="24"/>
                    </a:lnTo>
                    <a:lnTo>
                      <a:pt x="21" y="25"/>
                    </a:lnTo>
                    <a:lnTo>
                      <a:pt x="0" y="2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00" name="Freeform 1178">
                <a:extLst>
                  <a:ext uri="{FF2B5EF4-FFF2-40B4-BE49-F238E27FC236}">
                    <a16:creationId xmlns:a16="http://schemas.microsoft.com/office/drawing/2014/main" id="{08406252-BEB5-447A-AA34-607E470B8615}"/>
                  </a:ext>
                </a:extLst>
              </p:cNvPr>
              <p:cNvSpPr>
                <a:spLocks/>
              </p:cNvSpPr>
              <p:nvPr/>
            </p:nvSpPr>
            <p:spPr bwMode="auto">
              <a:xfrm>
                <a:off x="4502" y="2139"/>
                <a:ext cx="26" cy="35"/>
              </a:xfrm>
              <a:custGeom>
                <a:avLst/>
                <a:gdLst/>
                <a:ahLst/>
                <a:cxnLst>
                  <a:cxn ang="0">
                    <a:pos x="6" y="0"/>
                  </a:cxn>
                  <a:cxn ang="0">
                    <a:pos x="0" y="23"/>
                  </a:cxn>
                  <a:cxn ang="0">
                    <a:pos x="1" y="30"/>
                  </a:cxn>
                  <a:cxn ang="0">
                    <a:pos x="5" y="33"/>
                  </a:cxn>
                  <a:cxn ang="0">
                    <a:pos x="12" y="35"/>
                  </a:cxn>
                  <a:cxn ang="0">
                    <a:pos x="17" y="34"/>
                  </a:cxn>
                  <a:cxn ang="0">
                    <a:pos x="26" y="29"/>
                  </a:cxn>
                </a:cxnLst>
                <a:rect l="0" t="0" r="r" b="b"/>
                <a:pathLst>
                  <a:path w="26" h="35">
                    <a:moveTo>
                      <a:pt x="6" y="0"/>
                    </a:moveTo>
                    <a:lnTo>
                      <a:pt x="0" y="23"/>
                    </a:lnTo>
                    <a:lnTo>
                      <a:pt x="1" y="30"/>
                    </a:lnTo>
                    <a:lnTo>
                      <a:pt x="5" y="33"/>
                    </a:lnTo>
                    <a:lnTo>
                      <a:pt x="12" y="35"/>
                    </a:lnTo>
                    <a:lnTo>
                      <a:pt x="17" y="34"/>
                    </a:lnTo>
                    <a:lnTo>
                      <a:pt x="26" y="29"/>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01" name="Line 1179">
                <a:extLst>
                  <a:ext uri="{FF2B5EF4-FFF2-40B4-BE49-F238E27FC236}">
                    <a16:creationId xmlns:a16="http://schemas.microsoft.com/office/drawing/2014/main" id="{31BAECF8-121D-43E3-8478-D9627753A71C}"/>
                  </a:ext>
                </a:extLst>
              </p:cNvPr>
              <p:cNvSpPr>
                <a:spLocks noChangeShapeType="1"/>
              </p:cNvSpPr>
              <p:nvPr/>
            </p:nvSpPr>
            <p:spPr bwMode="auto">
              <a:xfrm flipH="1">
                <a:off x="4526" y="2145"/>
                <a:ext cx="8" cy="32"/>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02" name="Line 1180">
                <a:extLst>
                  <a:ext uri="{FF2B5EF4-FFF2-40B4-BE49-F238E27FC236}">
                    <a16:creationId xmlns:a16="http://schemas.microsoft.com/office/drawing/2014/main" id="{A0DA1232-2795-40E6-ACAF-357E47C6D521}"/>
                  </a:ext>
                </a:extLst>
              </p:cNvPr>
              <p:cNvSpPr>
                <a:spLocks noChangeShapeType="1"/>
              </p:cNvSpPr>
              <p:nvPr/>
            </p:nvSpPr>
            <p:spPr bwMode="auto">
              <a:xfrm flipH="1">
                <a:off x="4572" y="2140"/>
                <a:ext cx="12" cy="48"/>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03" name="Freeform 1181">
                <a:extLst>
                  <a:ext uri="{FF2B5EF4-FFF2-40B4-BE49-F238E27FC236}">
                    <a16:creationId xmlns:a16="http://schemas.microsoft.com/office/drawing/2014/main" id="{72353ECF-47F1-4056-AC08-0E8D61AAA70F}"/>
                  </a:ext>
                </a:extLst>
              </p:cNvPr>
              <p:cNvSpPr>
                <a:spLocks/>
              </p:cNvSpPr>
              <p:nvPr/>
            </p:nvSpPr>
            <p:spPr bwMode="auto">
              <a:xfrm>
                <a:off x="4548" y="2152"/>
                <a:ext cx="30" cy="34"/>
              </a:xfrm>
              <a:custGeom>
                <a:avLst/>
                <a:gdLst/>
                <a:ahLst/>
                <a:cxnLst>
                  <a:cxn ang="0">
                    <a:pos x="30" y="11"/>
                  </a:cxn>
                  <a:cxn ang="0">
                    <a:pos x="27" y="6"/>
                  </a:cxn>
                  <a:cxn ang="0">
                    <a:pos x="23" y="2"/>
                  </a:cxn>
                  <a:cxn ang="0">
                    <a:pos x="16" y="0"/>
                  </a:cxn>
                  <a:cxn ang="0">
                    <a:pos x="10" y="1"/>
                  </a:cxn>
                  <a:cxn ang="0">
                    <a:pos x="5" y="5"/>
                  </a:cxn>
                  <a:cxn ang="0">
                    <a:pos x="1" y="11"/>
                  </a:cxn>
                  <a:cxn ang="0">
                    <a:pos x="0" y="16"/>
                  </a:cxn>
                  <a:cxn ang="0">
                    <a:pos x="0" y="23"/>
                  </a:cxn>
                  <a:cxn ang="0">
                    <a:pos x="4" y="29"/>
                  </a:cxn>
                  <a:cxn ang="0">
                    <a:pos x="8" y="32"/>
                  </a:cxn>
                  <a:cxn ang="0">
                    <a:pos x="15" y="34"/>
                  </a:cxn>
                  <a:cxn ang="0">
                    <a:pos x="20" y="33"/>
                  </a:cxn>
                  <a:cxn ang="0">
                    <a:pos x="26" y="30"/>
                  </a:cxn>
                </a:cxnLst>
                <a:rect l="0" t="0" r="r" b="b"/>
                <a:pathLst>
                  <a:path w="30" h="34">
                    <a:moveTo>
                      <a:pt x="30" y="11"/>
                    </a:moveTo>
                    <a:lnTo>
                      <a:pt x="27" y="6"/>
                    </a:lnTo>
                    <a:lnTo>
                      <a:pt x="23" y="2"/>
                    </a:lnTo>
                    <a:lnTo>
                      <a:pt x="16" y="0"/>
                    </a:lnTo>
                    <a:lnTo>
                      <a:pt x="10" y="1"/>
                    </a:lnTo>
                    <a:lnTo>
                      <a:pt x="5" y="5"/>
                    </a:lnTo>
                    <a:lnTo>
                      <a:pt x="1" y="11"/>
                    </a:lnTo>
                    <a:lnTo>
                      <a:pt x="0" y="16"/>
                    </a:lnTo>
                    <a:lnTo>
                      <a:pt x="0" y="23"/>
                    </a:lnTo>
                    <a:lnTo>
                      <a:pt x="4" y="29"/>
                    </a:lnTo>
                    <a:lnTo>
                      <a:pt x="8" y="32"/>
                    </a:lnTo>
                    <a:lnTo>
                      <a:pt x="15" y="34"/>
                    </a:lnTo>
                    <a:lnTo>
                      <a:pt x="20" y="33"/>
                    </a:lnTo>
                    <a:lnTo>
                      <a:pt x="26" y="3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04" name="Freeform 1182">
                <a:extLst>
                  <a:ext uri="{FF2B5EF4-FFF2-40B4-BE49-F238E27FC236}">
                    <a16:creationId xmlns:a16="http://schemas.microsoft.com/office/drawing/2014/main" id="{65637907-B7DE-4CFD-A2D8-7D622B0EF173}"/>
                  </a:ext>
                </a:extLst>
              </p:cNvPr>
              <p:cNvSpPr>
                <a:spLocks/>
              </p:cNvSpPr>
              <p:nvPr/>
            </p:nvSpPr>
            <p:spPr bwMode="auto">
              <a:xfrm>
                <a:off x="4591" y="2160"/>
                <a:ext cx="25" cy="36"/>
              </a:xfrm>
              <a:custGeom>
                <a:avLst/>
                <a:gdLst/>
                <a:ahLst/>
                <a:cxnLst>
                  <a:cxn ang="0">
                    <a:pos x="6" y="0"/>
                  </a:cxn>
                  <a:cxn ang="0">
                    <a:pos x="0" y="23"/>
                  </a:cxn>
                  <a:cxn ang="0">
                    <a:pos x="0" y="31"/>
                  </a:cxn>
                  <a:cxn ang="0">
                    <a:pos x="4" y="34"/>
                  </a:cxn>
                  <a:cxn ang="0">
                    <a:pos x="11" y="36"/>
                  </a:cxn>
                  <a:cxn ang="0">
                    <a:pos x="17" y="35"/>
                  </a:cxn>
                  <a:cxn ang="0">
                    <a:pos x="25" y="29"/>
                  </a:cxn>
                </a:cxnLst>
                <a:rect l="0" t="0" r="r" b="b"/>
                <a:pathLst>
                  <a:path w="25" h="36">
                    <a:moveTo>
                      <a:pt x="6" y="0"/>
                    </a:moveTo>
                    <a:lnTo>
                      <a:pt x="0" y="23"/>
                    </a:lnTo>
                    <a:lnTo>
                      <a:pt x="0" y="31"/>
                    </a:lnTo>
                    <a:lnTo>
                      <a:pt x="4" y="34"/>
                    </a:lnTo>
                    <a:lnTo>
                      <a:pt x="11" y="36"/>
                    </a:lnTo>
                    <a:lnTo>
                      <a:pt x="17" y="35"/>
                    </a:lnTo>
                    <a:lnTo>
                      <a:pt x="25" y="29"/>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05" name="Line 1183">
                <a:extLst>
                  <a:ext uri="{FF2B5EF4-FFF2-40B4-BE49-F238E27FC236}">
                    <a16:creationId xmlns:a16="http://schemas.microsoft.com/office/drawing/2014/main" id="{3E7D7251-41C7-49A9-A8AA-C02DB65C2E1A}"/>
                  </a:ext>
                </a:extLst>
              </p:cNvPr>
              <p:cNvSpPr>
                <a:spLocks noChangeShapeType="1"/>
              </p:cNvSpPr>
              <p:nvPr/>
            </p:nvSpPr>
            <p:spPr bwMode="auto">
              <a:xfrm flipH="1">
                <a:off x="4614" y="2167"/>
                <a:ext cx="8" cy="32"/>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06" name="Line 1184">
                <a:extLst>
                  <a:ext uri="{FF2B5EF4-FFF2-40B4-BE49-F238E27FC236}">
                    <a16:creationId xmlns:a16="http://schemas.microsoft.com/office/drawing/2014/main" id="{2F991ED1-7514-44A2-AE57-7489B84E07DE}"/>
                  </a:ext>
                </a:extLst>
              </p:cNvPr>
              <p:cNvSpPr>
                <a:spLocks noChangeShapeType="1"/>
              </p:cNvSpPr>
              <p:nvPr/>
            </p:nvSpPr>
            <p:spPr bwMode="auto">
              <a:xfrm flipH="1">
                <a:off x="4661" y="2178"/>
                <a:ext cx="8" cy="32"/>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07" name="Freeform 1185">
                <a:extLst>
                  <a:ext uri="{FF2B5EF4-FFF2-40B4-BE49-F238E27FC236}">
                    <a16:creationId xmlns:a16="http://schemas.microsoft.com/office/drawing/2014/main" id="{297E0D62-F2B0-4C0F-BB1C-B981648D0DB7}"/>
                  </a:ext>
                </a:extLst>
              </p:cNvPr>
              <p:cNvSpPr>
                <a:spLocks/>
              </p:cNvSpPr>
              <p:nvPr/>
            </p:nvSpPr>
            <p:spPr bwMode="auto">
              <a:xfrm>
                <a:off x="4636" y="2174"/>
                <a:ext cx="31" cy="34"/>
              </a:xfrm>
              <a:custGeom>
                <a:avLst/>
                <a:gdLst/>
                <a:ahLst/>
                <a:cxnLst>
                  <a:cxn ang="0">
                    <a:pos x="31" y="11"/>
                  </a:cxn>
                  <a:cxn ang="0">
                    <a:pos x="27" y="5"/>
                  </a:cxn>
                  <a:cxn ang="0">
                    <a:pos x="23" y="1"/>
                  </a:cxn>
                  <a:cxn ang="0">
                    <a:pos x="16" y="0"/>
                  </a:cxn>
                  <a:cxn ang="0">
                    <a:pos x="11" y="1"/>
                  </a:cxn>
                  <a:cxn ang="0">
                    <a:pos x="5" y="5"/>
                  </a:cxn>
                  <a:cxn ang="0">
                    <a:pos x="1" y="11"/>
                  </a:cxn>
                  <a:cxn ang="0">
                    <a:pos x="0" y="15"/>
                  </a:cxn>
                  <a:cxn ang="0">
                    <a:pos x="1" y="23"/>
                  </a:cxn>
                  <a:cxn ang="0">
                    <a:pos x="4" y="29"/>
                  </a:cxn>
                  <a:cxn ang="0">
                    <a:pos x="8" y="32"/>
                  </a:cxn>
                  <a:cxn ang="0">
                    <a:pos x="15" y="34"/>
                  </a:cxn>
                  <a:cxn ang="0">
                    <a:pos x="21" y="32"/>
                  </a:cxn>
                  <a:cxn ang="0">
                    <a:pos x="26" y="29"/>
                  </a:cxn>
                </a:cxnLst>
                <a:rect l="0" t="0" r="r" b="b"/>
                <a:pathLst>
                  <a:path w="31" h="34">
                    <a:moveTo>
                      <a:pt x="31" y="11"/>
                    </a:moveTo>
                    <a:lnTo>
                      <a:pt x="27" y="5"/>
                    </a:lnTo>
                    <a:lnTo>
                      <a:pt x="23" y="1"/>
                    </a:lnTo>
                    <a:lnTo>
                      <a:pt x="16" y="0"/>
                    </a:lnTo>
                    <a:lnTo>
                      <a:pt x="11" y="1"/>
                    </a:lnTo>
                    <a:lnTo>
                      <a:pt x="5" y="5"/>
                    </a:lnTo>
                    <a:lnTo>
                      <a:pt x="1" y="11"/>
                    </a:lnTo>
                    <a:lnTo>
                      <a:pt x="0" y="15"/>
                    </a:lnTo>
                    <a:lnTo>
                      <a:pt x="1" y="23"/>
                    </a:lnTo>
                    <a:lnTo>
                      <a:pt x="4" y="29"/>
                    </a:lnTo>
                    <a:lnTo>
                      <a:pt x="8" y="32"/>
                    </a:lnTo>
                    <a:lnTo>
                      <a:pt x="15" y="34"/>
                    </a:lnTo>
                    <a:lnTo>
                      <a:pt x="21" y="32"/>
                    </a:lnTo>
                    <a:lnTo>
                      <a:pt x="26" y="29"/>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08" name="Line 1186">
                <a:extLst>
                  <a:ext uri="{FF2B5EF4-FFF2-40B4-BE49-F238E27FC236}">
                    <a16:creationId xmlns:a16="http://schemas.microsoft.com/office/drawing/2014/main" id="{92C82A03-99D4-4358-9DB6-3713A955A063}"/>
                  </a:ext>
                </a:extLst>
              </p:cNvPr>
              <p:cNvSpPr>
                <a:spLocks noChangeShapeType="1"/>
              </p:cNvSpPr>
              <p:nvPr/>
            </p:nvSpPr>
            <p:spPr bwMode="auto">
              <a:xfrm flipV="1">
                <a:off x="4677" y="2182"/>
                <a:ext cx="8" cy="32"/>
              </a:xfrm>
              <a:prstGeom prst="line">
                <a:avLst/>
              </a:pr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09" name="Freeform 1187">
                <a:extLst>
                  <a:ext uri="{FF2B5EF4-FFF2-40B4-BE49-F238E27FC236}">
                    <a16:creationId xmlns:a16="http://schemas.microsoft.com/office/drawing/2014/main" id="{1E369DBB-8FDC-4BE6-B605-6F0D07E86FA8}"/>
                  </a:ext>
                </a:extLst>
              </p:cNvPr>
              <p:cNvSpPr>
                <a:spLocks/>
              </p:cNvSpPr>
              <p:nvPr/>
            </p:nvSpPr>
            <p:spPr bwMode="auto">
              <a:xfrm>
                <a:off x="4683" y="2185"/>
                <a:ext cx="25" cy="35"/>
              </a:xfrm>
              <a:custGeom>
                <a:avLst/>
                <a:gdLst/>
                <a:ahLst/>
                <a:cxnLst>
                  <a:cxn ang="0">
                    <a:pos x="0" y="6"/>
                  </a:cxn>
                  <a:cxn ang="0">
                    <a:pos x="8" y="1"/>
                  </a:cxn>
                  <a:cxn ang="0">
                    <a:pos x="13" y="0"/>
                  </a:cxn>
                  <a:cxn ang="0">
                    <a:pos x="21" y="1"/>
                  </a:cxn>
                  <a:cxn ang="0">
                    <a:pos x="25" y="5"/>
                  </a:cxn>
                  <a:cxn ang="0">
                    <a:pos x="25" y="12"/>
                  </a:cxn>
                  <a:cxn ang="0">
                    <a:pos x="19" y="35"/>
                  </a:cxn>
                </a:cxnLst>
                <a:rect l="0" t="0" r="r" b="b"/>
                <a:pathLst>
                  <a:path w="25" h="35">
                    <a:moveTo>
                      <a:pt x="0" y="6"/>
                    </a:moveTo>
                    <a:lnTo>
                      <a:pt x="8" y="1"/>
                    </a:lnTo>
                    <a:lnTo>
                      <a:pt x="13" y="0"/>
                    </a:lnTo>
                    <a:lnTo>
                      <a:pt x="21" y="1"/>
                    </a:lnTo>
                    <a:lnTo>
                      <a:pt x="25" y="5"/>
                    </a:lnTo>
                    <a:lnTo>
                      <a:pt x="25" y="12"/>
                    </a:lnTo>
                    <a:lnTo>
                      <a:pt x="19" y="35"/>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10" name="Freeform 1188">
                <a:extLst>
                  <a:ext uri="{FF2B5EF4-FFF2-40B4-BE49-F238E27FC236}">
                    <a16:creationId xmlns:a16="http://schemas.microsoft.com/office/drawing/2014/main" id="{1DB57727-91A1-42C8-BF8B-E9A9C47C12CF}"/>
                  </a:ext>
                </a:extLst>
              </p:cNvPr>
              <p:cNvSpPr>
                <a:spLocks/>
              </p:cNvSpPr>
              <p:nvPr/>
            </p:nvSpPr>
            <p:spPr bwMode="auto">
              <a:xfrm>
                <a:off x="3275" y="3234"/>
                <a:ext cx="64" cy="47"/>
              </a:xfrm>
              <a:custGeom>
                <a:avLst/>
                <a:gdLst/>
                <a:ahLst/>
                <a:cxnLst>
                  <a:cxn ang="0">
                    <a:pos x="0" y="47"/>
                  </a:cxn>
                  <a:cxn ang="0">
                    <a:pos x="26" y="0"/>
                  </a:cxn>
                  <a:cxn ang="0">
                    <a:pos x="64" y="0"/>
                  </a:cxn>
                </a:cxnLst>
                <a:rect l="0" t="0" r="r" b="b"/>
                <a:pathLst>
                  <a:path w="64" h="47">
                    <a:moveTo>
                      <a:pt x="0" y="47"/>
                    </a:moveTo>
                    <a:lnTo>
                      <a:pt x="26" y="0"/>
                    </a:lnTo>
                    <a:lnTo>
                      <a:pt x="64"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11" name="Freeform 1189">
                <a:extLst>
                  <a:ext uri="{FF2B5EF4-FFF2-40B4-BE49-F238E27FC236}">
                    <a16:creationId xmlns:a16="http://schemas.microsoft.com/office/drawing/2014/main" id="{6E15D861-74AB-4F09-A75E-DB8BD7D799FF}"/>
                  </a:ext>
                </a:extLst>
              </p:cNvPr>
              <p:cNvSpPr>
                <a:spLocks/>
              </p:cNvSpPr>
              <p:nvPr/>
            </p:nvSpPr>
            <p:spPr bwMode="auto">
              <a:xfrm>
                <a:off x="3074" y="2036"/>
                <a:ext cx="137" cy="163"/>
              </a:xfrm>
              <a:custGeom>
                <a:avLst/>
                <a:gdLst/>
                <a:ahLst/>
                <a:cxnLst>
                  <a:cxn ang="0">
                    <a:pos x="137" y="163"/>
                  </a:cxn>
                  <a:cxn ang="0">
                    <a:pos x="0" y="0"/>
                  </a:cxn>
                  <a:cxn ang="0">
                    <a:pos x="91" y="0"/>
                  </a:cxn>
                </a:cxnLst>
                <a:rect l="0" t="0" r="r" b="b"/>
                <a:pathLst>
                  <a:path w="137" h="163">
                    <a:moveTo>
                      <a:pt x="137" y="163"/>
                    </a:moveTo>
                    <a:lnTo>
                      <a:pt x="0" y="0"/>
                    </a:lnTo>
                    <a:lnTo>
                      <a:pt x="91" y="0"/>
                    </a:lnTo>
                  </a:path>
                </a:pathLst>
              </a:custGeom>
              <a:no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12" name="Freeform 1190">
                <a:extLst>
                  <a:ext uri="{FF2B5EF4-FFF2-40B4-BE49-F238E27FC236}">
                    <a16:creationId xmlns:a16="http://schemas.microsoft.com/office/drawing/2014/main" id="{19A6F431-A4B8-42DC-86DC-7047797FD372}"/>
                  </a:ext>
                </a:extLst>
              </p:cNvPr>
              <p:cNvSpPr>
                <a:spLocks/>
              </p:cNvSpPr>
              <p:nvPr/>
            </p:nvSpPr>
            <p:spPr bwMode="auto">
              <a:xfrm>
                <a:off x="3267" y="2240"/>
                <a:ext cx="56" cy="28"/>
              </a:xfrm>
              <a:custGeom>
                <a:avLst/>
                <a:gdLst/>
                <a:ahLst/>
                <a:cxnLst>
                  <a:cxn ang="0">
                    <a:pos x="7" y="0"/>
                  </a:cxn>
                  <a:cxn ang="0">
                    <a:pos x="0" y="11"/>
                  </a:cxn>
                  <a:cxn ang="0">
                    <a:pos x="56" y="28"/>
                  </a:cxn>
                  <a:cxn ang="0">
                    <a:pos x="7" y="0"/>
                  </a:cxn>
                </a:cxnLst>
                <a:rect l="0" t="0" r="r" b="b"/>
                <a:pathLst>
                  <a:path w="56" h="28">
                    <a:moveTo>
                      <a:pt x="7" y="0"/>
                    </a:moveTo>
                    <a:lnTo>
                      <a:pt x="0" y="11"/>
                    </a:lnTo>
                    <a:lnTo>
                      <a:pt x="56" y="28"/>
                    </a:lnTo>
                    <a:lnTo>
                      <a:pt x="7"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13" name="Freeform 1191">
                <a:extLst>
                  <a:ext uri="{FF2B5EF4-FFF2-40B4-BE49-F238E27FC236}">
                    <a16:creationId xmlns:a16="http://schemas.microsoft.com/office/drawing/2014/main" id="{CC5841CC-65ED-4C07-9D78-D2817E8F5A22}"/>
                  </a:ext>
                </a:extLst>
              </p:cNvPr>
              <p:cNvSpPr>
                <a:spLocks/>
              </p:cNvSpPr>
              <p:nvPr/>
            </p:nvSpPr>
            <p:spPr bwMode="auto">
              <a:xfrm>
                <a:off x="3267" y="2251"/>
                <a:ext cx="56" cy="27"/>
              </a:xfrm>
              <a:custGeom>
                <a:avLst/>
                <a:gdLst/>
                <a:ahLst/>
                <a:cxnLst>
                  <a:cxn ang="0">
                    <a:pos x="0" y="0"/>
                  </a:cxn>
                  <a:cxn ang="0">
                    <a:pos x="56" y="17"/>
                  </a:cxn>
                  <a:cxn ang="0">
                    <a:pos x="48" y="27"/>
                  </a:cxn>
                  <a:cxn ang="0">
                    <a:pos x="0" y="0"/>
                  </a:cxn>
                </a:cxnLst>
                <a:rect l="0" t="0" r="r" b="b"/>
                <a:pathLst>
                  <a:path w="56" h="27">
                    <a:moveTo>
                      <a:pt x="0" y="0"/>
                    </a:moveTo>
                    <a:lnTo>
                      <a:pt x="56" y="17"/>
                    </a:lnTo>
                    <a:lnTo>
                      <a:pt x="48" y="27"/>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14" name="Freeform 1192">
                <a:extLst>
                  <a:ext uri="{FF2B5EF4-FFF2-40B4-BE49-F238E27FC236}">
                    <a16:creationId xmlns:a16="http://schemas.microsoft.com/office/drawing/2014/main" id="{836A28C8-45CE-4DC1-AEB8-13422C875F05}"/>
                  </a:ext>
                </a:extLst>
              </p:cNvPr>
              <p:cNvSpPr>
                <a:spLocks/>
              </p:cNvSpPr>
              <p:nvPr/>
            </p:nvSpPr>
            <p:spPr bwMode="auto">
              <a:xfrm>
                <a:off x="3267" y="2240"/>
                <a:ext cx="56" cy="38"/>
              </a:xfrm>
              <a:custGeom>
                <a:avLst/>
                <a:gdLst/>
                <a:ahLst/>
                <a:cxnLst>
                  <a:cxn ang="0">
                    <a:pos x="7" y="0"/>
                  </a:cxn>
                  <a:cxn ang="0">
                    <a:pos x="0" y="11"/>
                  </a:cxn>
                  <a:cxn ang="0">
                    <a:pos x="48" y="38"/>
                  </a:cxn>
                  <a:cxn ang="0">
                    <a:pos x="56" y="28"/>
                  </a:cxn>
                  <a:cxn ang="0">
                    <a:pos x="7" y="0"/>
                  </a:cxn>
                </a:cxnLst>
                <a:rect l="0" t="0" r="r" b="b"/>
                <a:pathLst>
                  <a:path w="56" h="38">
                    <a:moveTo>
                      <a:pt x="7" y="0"/>
                    </a:moveTo>
                    <a:lnTo>
                      <a:pt x="0" y="11"/>
                    </a:lnTo>
                    <a:lnTo>
                      <a:pt x="48" y="38"/>
                    </a:lnTo>
                    <a:lnTo>
                      <a:pt x="56" y="28"/>
                    </a:lnTo>
                    <a:lnTo>
                      <a:pt x="7"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15" name="Freeform 1193">
                <a:extLst>
                  <a:ext uri="{FF2B5EF4-FFF2-40B4-BE49-F238E27FC236}">
                    <a16:creationId xmlns:a16="http://schemas.microsoft.com/office/drawing/2014/main" id="{22325BDE-8A62-4FC7-BFDD-85E1B389CA72}"/>
                  </a:ext>
                </a:extLst>
              </p:cNvPr>
              <p:cNvSpPr>
                <a:spLocks/>
              </p:cNvSpPr>
              <p:nvPr/>
            </p:nvSpPr>
            <p:spPr bwMode="auto">
              <a:xfrm>
                <a:off x="3315" y="2268"/>
                <a:ext cx="75" cy="61"/>
              </a:xfrm>
              <a:custGeom>
                <a:avLst/>
                <a:gdLst/>
                <a:ahLst/>
                <a:cxnLst>
                  <a:cxn ang="0">
                    <a:pos x="8" y="0"/>
                  </a:cxn>
                  <a:cxn ang="0">
                    <a:pos x="0" y="10"/>
                  </a:cxn>
                  <a:cxn ang="0">
                    <a:pos x="75" y="61"/>
                  </a:cxn>
                  <a:cxn ang="0">
                    <a:pos x="8" y="0"/>
                  </a:cxn>
                </a:cxnLst>
                <a:rect l="0" t="0" r="r" b="b"/>
                <a:pathLst>
                  <a:path w="75" h="61">
                    <a:moveTo>
                      <a:pt x="8" y="0"/>
                    </a:moveTo>
                    <a:lnTo>
                      <a:pt x="0" y="10"/>
                    </a:lnTo>
                    <a:lnTo>
                      <a:pt x="75" y="61"/>
                    </a:lnTo>
                    <a:lnTo>
                      <a:pt x="8"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16" name="Freeform 1194">
                <a:extLst>
                  <a:ext uri="{FF2B5EF4-FFF2-40B4-BE49-F238E27FC236}">
                    <a16:creationId xmlns:a16="http://schemas.microsoft.com/office/drawing/2014/main" id="{F80B94EB-D711-4E09-829B-E2553D14895F}"/>
                  </a:ext>
                </a:extLst>
              </p:cNvPr>
              <p:cNvSpPr>
                <a:spLocks/>
              </p:cNvSpPr>
              <p:nvPr/>
            </p:nvSpPr>
            <p:spPr bwMode="auto">
              <a:xfrm>
                <a:off x="3315" y="2278"/>
                <a:ext cx="75" cy="64"/>
              </a:xfrm>
              <a:custGeom>
                <a:avLst/>
                <a:gdLst/>
                <a:ahLst/>
                <a:cxnLst>
                  <a:cxn ang="0">
                    <a:pos x="0" y="0"/>
                  </a:cxn>
                  <a:cxn ang="0">
                    <a:pos x="75" y="51"/>
                  </a:cxn>
                  <a:cxn ang="0">
                    <a:pos x="71" y="64"/>
                  </a:cxn>
                  <a:cxn ang="0">
                    <a:pos x="0" y="0"/>
                  </a:cxn>
                </a:cxnLst>
                <a:rect l="0" t="0" r="r" b="b"/>
                <a:pathLst>
                  <a:path w="75" h="64">
                    <a:moveTo>
                      <a:pt x="0" y="0"/>
                    </a:moveTo>
                    <a:lnTo>
                      <a:pt x="75" y="51"/>
                    </a:lnTo>
                    <a:lnTo>
                      <a:pt x="71" y="64"/>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17" name="Freeform 1195">
                <a:extLst>
                  <a:ext uri="{FF2B5EF4-FFF2-40B4-BE49-F238E27FC236}">
                    <a16:creationId xmlns:a16="http://schemas.microsoft.com/office/drawing/2014/main" id="{4D0C02A8-7DBB-4A77-B97D-4B8999AF6E84}"/>
                  </a:ext>
                </a:extLst>
              </p:cNvPr>
              <p:cNvSpPr>
                <a:spLocks/>
              </p:cNvSpPr>
              <p:nvPr/>
            </p:nvSpPr>
            <p:spPr bwMode="auto">
              <a:xfrm>
                <a:off x="3315" y="2268"/>
                <a:ext cx="75" cy="74"/>
              </a:xfrm>
              <a:custGeom>
                <a:avLst/>
                <a:gdLst/>
                <a:ahLst/>
                <a:cxnLst>
                  <a:cxn ang="0">
                    <a:pos x="8" y="0"/>
                  </a:cxn>
                  <a:cxn ang="0">
                    <a:pos x="0" y="10"/>
                  </a:cxn>
                  <a:cxn ang="0">
                    <a:pos x="71" y="74"/>
                  </a:cxn>
                  <a:cxn ang="0">
                    <a:pos x="75" y="61"/>
                  </a:cxn>
                  <a:cxn ang="0">
                    <a:pos x="8" y="0"/>
                  </a:cxn>
                </a:cxnLst>
                <a:rect l="0" t="0" r="r" b="b"/>
                <a:pathLst>
                  <a:path w="75" h="74">
                    <a:moveTo>
                      <a:pt x="8" y="0"/>
                    </a:moveTo>
                    <a:lnTo>
                      <a:pt x="0" y="10"/>
                    </a:lnTo>
                    <a:lnTo>
                      <a:pt x="71" y="74"/>
                    </a:lnTo>
                    <a:lnTo>
                      <a:pt x="75" y="61"/>
                    </a:lnTo>
                    <a:lnTo>
                      <a:pt x="8"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18" name="Freeform 1196">
                <a:extLst>
                  <a:ext uri="{FF2B5EF4-FFF2-40B4-BE49-F238E27FC236}">
                    <a16:creationId xmlns:a16="http://schemas.microsoft.com/office/drawing/2014/main" id="{B28101EE-FBF5-4129-AD87-F3615B015AAA}"/>
                  </a:ext>
                </a:extLst>
              </p:cNvPr>
              <p:cNvSpPr>
                <a:spLocks/>
              </p:cNvSpPr>
              <p:nvPr/>
            </p:nvSpPr>
            <p:spPr bwMode="auto">
              <a:xfrm>
                <a:off x="3386" y="2325"/>
                <a:ext cx="46" cy="17"/>
              </a:xfrm>
              <a:custGeom>
                <a:avLst/>
                <a:gdLst/>
                <a:ahLst/>
                <a:cxnLst>
                  <a:cxn ang="0">
                    <a:pos x="4" y="4"/>
                  </a:cxn>
                  <a:cxn ang="0">
                    <a:pos x="0" y="17"/>
                  </a:cxn>
                  <a:cxn ang="0">
                    <a:pos x="46" y="0"/>
                  </a:cxn>
                  <a:cxn ang="0">
                    <a:pos x="4" y="4"/>
                  </a:cxn>
                </a:cxnLst>
                <a:rect l="0" t="0" r="r" b="b"/>
                <a:pathLst>
                  <a:path w="46" h="17">
                    <a:moveTo>
                      <a:pt x="4" y="4"/>
                    </a:moveTo>
                    <a:lnTo>
                      <a:pt x="0" y="17"/>
                    </a:lnTo>
                    <a:lnTo>
                      <a:pt x="46" y="0"/>
                    </a:lnTo>
                    <a:lnTo>
                      <a:pt x="4"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19" name="Freeform 1197">
                <a:extLst>
                  <a:ext uri="{FF2B5EF4-FFF2-40B4-BE49-F238E27FC236}">
                    <a16:creationId xmlns:a16="http://schemas.microsoft.com/office/drawing/2014/main" id="{F931164F-8B5D-4D44-9DF1-3F34D7B5480D}"/>
                  </a:ext>
                </a:extLst>
              </p:cNvPr>
              <p:cNvSpPr>
                <a:spLocks/>
              </p:cNvSpPr>
              <p:nvPr/>
            </p:nvSpPr>
            <p:spPr bwMode="auto">
              <a:xfrm>
                <a:off x="3386" y="2325"/>
                <a:ext cx="46" cy="17"/>
              </a:xfrm>
              <a:custGeom>
                <a:avLst/>
                <a:gdLst/>
                <a:ahLst/>
                <a:cxnLst>
                  <a:cxn ang="0">
                    <a:pos x="0" y="17"/>
                  </a:cxn>
                  <a:cxn ang="0">
                    <a:pos x="46" y="0"/>
                  </a:cxn>
                  <a:cxn ang="0">
                    <a:pos x="46" y="12"/>
                  </a:cxn>
                  <a:cxn ang="0">
                    <a:pos x="0" y="17"/>
                  </a:cxn>
                </a:cxnLst>
                <a:rect l="0" t="0" r="r" b="b"/>
                <a:pathLst>
                  <a:path w="46" h="17">
                    <a:moveTo>
                      <a:pt x="0" y="17"/>
                    </a:moveTo>
                    <a:lnTo>
                      <a:pt x="46" y="0"/>
                    </a:lnTo>
                    <a:lnTo>
                      <a:pt x="46" y="12"/>
                    </a:lnTo>
                    <a:lnTo>
                      <a:pt x="0" y="1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20" name="Freeform 1198">
                <a:extLst>
                  <a:ext uri="{FF2B5EF4-FFF2-40B4-BE49-F238E27FC236}">
                    <a16:creationId xmlns:a16="http://schemas.microsoft.com/office/drawing/2014/main" id="{0F9E10B9-356C-4A7A-AFFF-21FCC3B660CC}"/>
                  </a:ext>
                </a:extLst>
              </p:cNvPr>
              <p:cNvSpPr>
                <a:spLocks/>
              </p:cNvSpPr>
              <p:nvPr/>
            </p:nvSpPr>
            <p:spPr bwMode="auto">
              <a:xfrm>
                <a:off x="3386" y="2325"/>
                <a:ext cx="46" cy="17"/>
              </a:xfrm>
              <a:custGeom>
                <a:avLst/>
                <a:gdLst/>
                <a:ahLst/>
                <a:cxnLst>
                  <a:cxn ang="0">
                    <a:pos x="4" y="4"/>
                  </a:cxn>
                  <a:cxn ang="0">
                    <a:pos x="0" y="17"/>
                  </a:cxn>
                  <a:cxn ang="0">
                    <a:pos x="46" y="12"/>
                  </a:cxn>
                  <a:cxn ang="0">
                    <a:pos x="46" y="0"/>
                  </a:cxn>
                  <a:cxn ang="0">
                    <a:pos x="4" y="4"/>
                  </a:cxn>
                </a:cxnLst>
                <a:rect l="0" t="0" r="r" b="b"/>
                <a:pathLst>
                  <a:path w="46" h="17">
                    <a:moveTo>
                      <a:pt x="4" y="4"/>
                    </a:moveTo>
                    <a:lnTo>
                      <a:pt x="0" y="17"/>
                    </a:lnTo>
                    <a:lnTo>
                      <a:pt x="46" y="12"/>
                    </a:lnTo>
                    <a:lnTo>
                      <a:pt x="46" y="0"/>
                    </a:lnTo>
                    <a:lnTo>
                      <a:pt x="4" y="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21" name="Freeform 1199">
                <a:extLst>
                  <a:ext uri="{FF2B5EF4-FFF2-40B4-BE49-F238E27FC236}">
                    <a16:creationId xmlns:a16="http://schemas.microsoft.com/office/drawing/2014/main" id="{BADFD38C-6B50-43DF-A421-66DE0DD4BFB1}"/>
                  </a:ext>
                </a:extLst>
              </p:cNvPr>
              <p:cNvSpPr>
                <a:spLocks/>
              </p:cNvSpPr>
              <p:nvPr/>
            </p:nvSpPr>
            <p:spPr bwMode="auto">
              <a:xfrm>
                <a:off x="3432" y="2325"/>
                <a:ext cx="63" cy="12"/>
              </a:xfrm>
              <a:custGeom>
                <a:avLst/>
                <a:gdLst/>
                <a:ahLst/>
                <a:cxnLst>
                  <a:cxn ang="0">
                    <a:pos x="0" y="0"/>
                  </a:cxn>
                  <a:cxn ang="0">
                    <a:pos x="0" y="12"/>
                  </a:cxn>
                  <a:cxn ang="0">
                    <a:pos x="63" y="4"/>
                  </a:cxn>
                  <a:cxn ang="0">
                    <a:pos x="0" y="0"/>
                  </a:cxn>
                </a:cxnLst>
                <a:rect l="0" t="0" r="r" b="b"/>
                <a:pathLst>
                  <a:path w="63" h="12">
                    <a:moveTo>
                      <a:pt x="0" y="0"/>
                    </a:moveTo>
                    <a:lnTo>
                      <a:pt x="0" y="12"/>
                    </a:lnTo>
                    <a:lnTo>
                      <a:pt x="63" y="4"/>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22" name="Freeform 1200">
                <a:extLst>
                  <a:ext uri="{FF2B5EF4-FFF2-40B4-BE49-F238E27FC236}">
                    <a16:creationId xmlns:a16="http://schemas.microsoft.com/office/drawing/2014/main" id="{9BA1E46D-BF61-4C26-9EA2-51352ED148D3}"/>
                  </a:ext>
                </a:extLst>
              </p:cNvPr>
              <p:cNvSpPr>
                <a:spLocks/>
              </p:cNvSpPr>
              <p:nvPr/>
            </p:nvSpPr>
            <p:spPr bwMode="auto">
              <a:xfrm>
                <a:off x="3432" y="2329"/>
                <a:ext cx="63" cy="12"/>
              </a:xfrm>
              <a:custGeom>
                <a:avLst/>
                <a:gdLst/>
                <a:ahLst/>
                <a:cxnLst>
                  <a:cxn ang="0">
                    <a:pos x="0" y="8"/>
                  </a:cxn>
                  <a:cxn ang="0">
                    <a:pos x="63" y="0"/>
                  </a:cxn>
                  <a:cxn ang="0">
                    <a:pos x="63" y="12"/>
                  </a:cxn>
                  <a:cxn ang="0">
                    <a:pos x="0" y="8"/>
                  </a:cxn>
                </a:cxnLst>
                <a:rect l="0" t="0" r="r" b="b"/>
                <a:pathLst>
                  <a:path w="63" h="12">
                    <a:moveTo>
                      <a:pt x="0" y="8"/>
                    </a:moveTo>
                    <a:lnTo>
                      <a:pt x="63" y="0"/>
                    </a:lnTo>
                    <a:lnTo>
                      <a:pt x="63" y="12"/>
                    </a:lnTo>
                    <a:lnTo>
                      <a:pt x="0"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23" name="Freeform 1201">
                <a:extLst>
                  <a:ext uri="{FF2B5EF4-FFF2-40B4-BE49-F238E27FC236}">
                    <a16:creationId xmlns:a16="http://schemas.microsoft.com/office/drawing/2014/main" id="{A9DA598B-0F8C-48C2-AED2-BC588E997CF5}"/>
                  </a:ext>
                </a:extLst>
              </p:cNvPr>
              <p:cNvSpPr>
                <a:spLocks/>
              </p:cNvSpPr>
              <p:nvPr/>
            </p:nvSpPr>
            <p:spPr bwMode="auto">
              <a:xfrm>
                <a:off x="3432" y="2325"/>
                <a:ext cx="63" cy="16"/>
              </a:xfrm>
              <a:custGeom>
                <a:avLst/>
                <a:gdLst/>
                <a:ahLst/>
                <a:cxnLst>
                  <a:cxn ang="0">
                    <a:pos x="0" y="0"/>
                  </a:cxn>
                  <a:cxn ang="0">
                    <a:pos x="0" y="12"/>
                  </a:cxn>
                  <a:cxn ang="0">
                    <a:pos x="63" y="16"/>
                  </a:cxn>
                  <a:cxn ang="0">
                    <a:pos x="63" y="4"/>
                  </a:cxn>
                  <a:cxn ang="0">
                    <a:pos x="0" y="0"/>
                  </a:cxn>
                </a:cxnLst>
                <a:rect l="0" t="0" r="r" b="b"/>
                <a:pathLst>
                  <a:path w="63" h="16">
                    <a:moveTo>
                      <a:pt x="0" y="0"/>
                    </a:moveTo>
                    <a:lnTo>
                      <a:pt x="0" y="12"/>
                    </a:lnTo>
                    <a:lnTo>
                      <a:pt x="63" y="16"/>
                    </a:lnTo>
                    <a:lnTo>
                      <a:pt x="63" y="4"/>
                    </a:lnTo>
                    <a:lnTo>
                      <a:pt x="0"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24" name="Freeform 1202">
                <a:extLst>
                  <a:ext uri="{FF2B5EF4-FFF2-40B4-BE49-F238E27FC236}">
                    <a16:creationId xmlns:a16="http://schemas.microsoft.com/office/drawing/2014/main" id="{1588161F-C083-4EF2-B7D2-6FB5CBFA91C9}"/>
                  </a:ext>
                </a:extLst>
              </p:cNvPr>
              <p:cNvSpPr>
                <a:spLocks/>
              </p:cNvSpPr>
              <p:nvPr/>
            </p:nvSpPr>
            <p:spPr bwMode="auto">
              <a:xfrm>
                <a:off x="3495" y="2320"/>
                <a:ext cx="91" cy="21"/>
              </a:xfrm>
              <a:custGeom>
                <a:avLst/>
                <a:gdLst/>
                <a:ahLst/>
                <a:cxnLst>
                  <a:cxn ang="0">
                    <a:pos x="0" y="9"/>
                  </a:cxn>
                  <a:cxn ang="0">
                    <a:pos x="0" y="21"/>
                  </a:cxn>
                  <a:cxn ang="0">
                    <a:pos x="91" y="0"/>
                  </a:cxn>
                  <a:cxn ang="0">
                    <a:pos x="0" y="9"/>
                  </a:cxn>
                </a:cxnLst>
                <a:rect l="0" t="0" r="r" b="b"/>
                <a:pathLst>
                  <a:path w="91" h="21">
                    <a:moveTo>
                      <a:pt x="0" y="9"/>
                    </a:moveTo>
                    <a:lnTo>
                      <a:pt x="0" y="21"/>
                    </a:lnTo>
                    <a:lnTo>
                      <a:pt x="91" y="0"/>
                    </a:lnTo>
                    <a:lnTo>
                      <a:pt x="0"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25" name="Freeform 1203">
                <a:extLst>
                  <a:ext uri="{FF2B5EF4-FFF2-40B4-BE49-F238E27FC236}">
                    <a16:creationId xmlns:a16="http://schemas.microsoft.com/office/drawing/2014/main" id="{01F4D948-B092-4C28-973C-DCA916CEB0D6}"/>
                  </a:ext>
                </a:extLst>
              </p:cNvPr>
              <p:cNvSpPr>
                <a:spLocks/>
              </p:cNvSpPr>
              <p:nvPr/>
            </p:nvSpPr>
            <p:spPr bwMode="auto">
              <a:xfrm>
                <a:off x="3495" y="2320"/>
                <a:ext cx="95" cy="21"/>
              </a:xfrm>
              <a:custGeom>
                <a:avLst/>
                <a:gdLst/>
                <a:ahLst/>
                <a:cxnLst>
                  <a:cxn ang="0">
                    <a:pos x="0" y="21"/>
                  </a:cxn>
                  <a:cxn ang="0">
                    <a:pos x="91" y="0"/>
                  </a:cxn>
                  <a:cxn ang="0">
                    <a:pos x="95" y="12"/>
                  </a:cxn>
                  <a:cxn ang="0">
                    <a:pos x="0" y="21"/>
                  </a:cxn>
                </a:cxnLst>
                <a:rect l="0" t="0" r="r" b="b"/>
                <a:pathLst>
                  <a:path w="95" h="21">
                    <a:moveTo>
                      <a:pt x="0" y="21"/>
                    </a:moveTo>
                    <a:lnTo>
                      <a:pt x="91" y="0"/>
                    </a:lnTo>
                    <a:lnTo>
                      <a:pt x="95" y="12"/>
                    </a:lnTo>
                    <a:lnTo>
                      <a:pt x="0" y="2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26" name="Freeform 1204">
                <a:extLst>
                  <a:ext uri="{FF2B5EF4-FFF2-40B4-BE49-F238E27FC236}">
                    <a16:creationId xmlns:a16="http://schemas.microsoft.com/office/drawing/2014/main" id="{EB239396-EAAF-40D2-9AF1-E14CF63F9D35}"/>
                  </a:ext>
                </a:extLst>
              </p:cNvPr>
              <p:cNvSpPr>
                <a:spLocks/>
              </p:cNvSpPr>
              <p:nvPr/>
            </p:nvSpPr>
            <p:spPr bwMode="auto">
              <a:xfrm>
                <a:off x="3495" y="2320"/>
                <a:ext cx="95" cy="21"/>
              </a:xfrm>
              <a:custGeom>
                <a:avLst/>
                <a:gdLst/>
                <a:ahLst/>
                <a:cxnLst>
                  <a:cxn ang="0">
                    <a:pos x="0" y="9"/>
                  </a:cxn>
                  <a:cxn ang="0">
                    <a:pos x="0" y="21"/>
                  </a:cxn>
                  <a:cxn ang="0">
                    <a:pos x="95" y="12"/>
                  </a:cxn>
                  <a:cxn ang="0">
                    <a:pos x="91" y="0"/>
                  </a:cxn>
                  <a:cxn ang="0">
                    <a:pos x="0" y="9"/>
                  </a:cxn>
                </a:cxnLst>
                <a:rect l="0" t="0" r="r" b="b"/>
                <a:pathLst>
                  <a:path w="95" h="21">
                    <a:moveTo>
                      <a:pt x="0" y="9"/>
                    </a:moveTo>
                    <a:lnTo>
                      <a:pt x="0" y="21"/>
                    </a:lnTo>
                    <a:lnTo>
                      <a:pt x="95" y="12"/>
                    </a:lnTo>
                    <a:lnTo>
                      <a:pt x="91" y="0"/>
                    </a:lnTo>
                    <a:lnTo>
                      <a:pt x="0" y="9"/>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27" name="Freeform 1205">
                <a:extLst>
                  <a:ext uri="{FF2B5EF4-FFF2-40B4-BE49-F238E27FC236}">
                    <a16:creationId xmlns:a16="http://schemas.microsoft.com/office/drawing/2014/main" id="{8584FF6D-85EE-4D13-9D2B-4A0375935E9F}"/>
                  </a:ext>
                </a:extLst>
              </p:cNvPr>
              <p:cNvSpPr>
                <a:spLocks/>
              </p:cNvSpPr>
              <p:nvPr/>
            </p:nvSpPr>
            <p:spPr bwMode="auto">
              <a:xfrm>
                <a:off x="3586" y="2276"/>
                <a:ext cx="87" cy="56"/>
              </a:xfrm>
              <a:custGeom>
                <a:avLst/>
                <a:gdLst/>
                <a:ahLst/>
                <a:cxnLst>
                  <a:cxn ang="0">
                    <a:pos x="0" y="44"/>
                  </a:cxn>
                  <a:cxn ang="0">
                    <a:pos x="4" y="56"/>
                  </a:cxn>
                  <a:cxn ang="0">
                    <a:pos x="87" y="0"/>
                  </a:cxn>
                  <a:cxn ang="0">
                    <a:pos x="0" y="44"/>
                  </a:cxn>
                </a:cxnLst>
                <a:rect l="0" t="0" r="r" b="b"/>
                <a:pathLst>
                  <a:path w="87" h="56">
                    <a:moveTo>
                      <a:pt x="0" y="44"/>
                    </a:moveTo>
                    <a:lnTo>
                      <a:pt x="4" y="56"/>
                    </a:lnTo>
                    <a:lnTo>
                      <a:pt x="87" y="0"/>
                    </a:lnTo>
                    <a:lnTo>
                      <a:pt x="0" y="4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28" name="Freeform 1206">
                <a:extLst>
                  <a:ext uri="{FF2B5EF4-FFF2-40B4-BE49-F238E27FC236}">
                    <a16:creationId xmlns:a16="http://schemas.microsoft.com/office/drawing/2014/main" id="{E16C85F1-EE68-4E7F-97EF-C49003C73FA0}"/>
                  </a:ext>
                </a:extLst>
              </p:cNvPr>
              <p:cNvSpPr>
                <a:spLocks/>
              </p:cNvSpPr>
              <p:nvPr/>
            </p:nvSpPr>
            <p:spPr bwMode="auto">
              <a:xfrm>
                <a:off x="3590" y="2276"/>
                <a:ext cx="89" cy="56"/>
              </a:xfrm>
              <a:custGeom>
                <a:avLst/>
                <a:gdLst/>
                <a:ahLst/>
                <a:cxnLst>
                  <a:cxn ang="0">
                    <a:pos x="0" y="56"/>
                  </a:cxn>
                  <a:cxn ang="0">
                    <a:pos x="83" y="0"/>
                  </a:cxn>
                  <a:cxn ang="0">
                    <a:pos x="89" y="10"/>
                  </a:cxn>
                  <a:cxn ang="0">
                    <a:pos x="0" y="56"/>
                  </a:cxn>
                </a:cxnLst>
                <a:rect l="0" t="0" r="r" b="b"/>
                <a:pathLst>
                  <a:path w="89" h="56">
                    <a:moveTo>
                      <a:pt x="0" y="56"/>
                    </a:moveTo>
                    <a:lnTo>
                      <a:pt x="83" y="0"/>
                    </a:lnTo>
                    <a:lnTo>
                      <a:pt x="89" y="10"/>
                    </a:lnTo>
                    <a:lnTo>
                      <a:pt x="0" y="56"/>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29" name="Freeform 1207">
                <a:extLst>
                  <a:ext uri="{FF2B5EF4-FFF2-40B4-BE49-F238E27FC236}">
                    <a16:creationId xmlns:a16="http://schemas.microsoft.com/office/drawing/2014/main" id="{C9FFCE1A-211D-4889-83F5-CC141E823732}"/>
                  </a:ext>
                </a:extLst>
              </p:cNvPr>
              <p:cNvSpPr>
                <a:spLocks/>
              </p:cNvSpPr>
              <p:nvPr/>
            </p:nvSpPr>
            <p:spPr bwMode="auto">
              <a:xfrm>
                <a:off x="3586" y="2276"/>
                <a:ext cx="93" cy="56"/>
              </a:xfrm>
              <a:custGeom>
                <a:avLst/>
                <a:gdLst/>
                <a:ahLst/>
                <a:cxnLst>
                  <a:cxn ang="0">
                    <a:pos x="0" y="44"/>
                  </a:cxn>
                  <a:cxn ang="0">
                    <a:pos x="4" y="56"/>
                  </a:cxn>
                  <a:cxn ang="0">
                    <a:pos x="93" y="10"/>
                  </a:cxn>
                  <a:cxn ang="0">
                    <a:pos x="87" y="0"/>
                  </a:cxn>
                  <a:cxn ang="0">
                    <a:pos x="0" y="44"/>
                  </a:cxn>
                </a:cxnLst>
                <a:rect l="0" t="0" r="r" b="b"/>
                <a:pathLst>
                  <a:path w="93" h="56">
                    <a:moveTo>
                      <a:pt x="0" y="44"/>
                    </a:moveTo>
                    <a:lnTo>
                      <a:pt x="4" y="56"/>
                    </a:lnTo>
                    <a:lnTo>
                      <a:pt x="93" y="10"/>
                    </a:lnTo>
                    <a:lnTo>
                      <a:pt x="87" y="0"/>
                    </a:lnTo>
                    <a:lnTo>
                      <a:pt x="0" y="4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30" name="Freeform 1208">
                <a:extLst>
                  <a:ext uri="{FF2B5EF4-FFF2-40B4-BE49-F238E27FC236}">
                    <a16:creationId xmlns:a16="http://schemas.microsoft.com/office/drawing/2014/main" id="{9F0E8894-8568-48B7-8AD9-3C16BDBC66D8}"/>
                  </a:ext>
                </a:extLst>
              </p:cNvPr>
              <p:cNvSpPr>
                <a:spLocks/>
              </p:cNvSpPr>
              <p:nvPr/>
            </p:nvSpPr>
            <p:spPr bwMode="auto">
              <a:xfrm>
                <a:off x="3673" y="2246"/>
                <a:ext cx="42" cy="40"/>
              </a:xfrm>
              <a:custGeom>
                <a:avLst/>
                <a:gdLst/>
                <a:ahLst/>
                <a:cxnLst>
                  <a:cxn ang="0">
                    <a:pos x="0" y="30"/>
                  </a:cxn>
                  <a:cxn ang="0">
                    <a:pos x="6" y="40"/>
                  </a:cxn>
                  <a:cxn ang="0">
                    <a:pos x="42" y="0"/>
                  </a:cxn>
                  <a:cxn ang="0">
                    <a:pos x="0" y="30"/>
                  </a:cxn>
                </a:cxnLst>
                <a:rect l="0" t="0" r="r" b="b"/>
                <a:pathLst>
                  <a:path w="42" h="40">
                    <a:moveTo>
                      <a:pt x="0" y="30"/>
                    </a:moveTo>
                    <a:lnTo>
                      <a:pt x="6" y="40"/>
                    </a:lnTo>
                    <a:lnTo>
                      <a:pt x="42" y="0"/>
                    </a:lnTo>
                    <a:lnTo>
                      <a:pt x="0" y="3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531" name="Freeform 1209">
                <a:extLst>
                  <a:ext uri="{FF2B5EF4-FFF2-40B4-BE49-F238E27FC236}">
                    <a16:creationId xmlns:a16="http://schemas.microsoft.com/office/drawing/2014/main" id="{6AEEB75E-2BA6-4E5F-89D3-D87049FB6DCC}"/>
                  </a:ext>
                </a:extLst>
              </p:cNvPr>
              <p:cNvSpPr>
                <a:spLocks/>
              </p:cNvSpPr>
              <p:nvPr/>
            </p:nvSpPr>
            <p:spPr bwMode="auto">
              <a:xfrm>
                <a:off x="3679" y="2246"/>
                <a:ext cx="42" cy="40"/>
              </a:xfrm>
              <a:custGeom>
                <a:avLst/>
                <a:gdLst/>
                <a:ahLst/>
                <a:cxnLst>
                  <a:cxn ang="0">
                    <a:pos x="0" y="40"/>
                  </a:cxn>
                  <a:cxn ang="0">
                    <a:pos x="36" y="0"/>
                  </a:cxn>
                  <a:cxn ang="0">
                    <a:pos x="42" y="11"/>
                  </a:cxn>
                  <a:cxn ang="0">
                    <a:pos x="0" y="40"/>
                  </a:cxn>
                </a:cxnLst>
                <a:rect l="0" t="0" r="r" b="b"/>
                <a:pathLst>
                  <a:path w="42" h="40">
                    <a:moveTo>
                      <a:pt x="0" y="40"/>
                    </a:moveTo>
                    <a:lnTo>
                      <a:pt x="36" y="0"/>
                    </a:lnTo>
                    <a:lnTo>
                      <a:pt x="42" y="11"/>
                    </a:lnTo>
                    <a:lnTo>
                      <a:pt x="0" y="4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grpSp>
        <p:grpSp>
          <p:nvGrpSpPr>
            <p:cNvPr id="3293" name="Group 1411">
              <a:extLst>
                <a:ext uri="{FF2B5EF4-FFF2-40B4-BE49-F238E27FC236}">
                  <a16:creationId xmlns:a16="http://schemas.microsoft.com/office/drawing/2014/main" id="{EE9B3E78-F878-44F5-ABC3-3FCA5173D541}"/>
                </a:ext>
              </a:extLst>
            </p:cNvPr>
            <p:cNvGrpSpPr>
              <a:grpSpLocks/>
            </p:cNvGrpSpPr>
            <p:nvPr/>
          </p:nvGrpSpPr>
          <p:grpSpPr bwMode="auto">
            <a:xfrm>
              <a:off x="3213" y="2080"/>
              <a:ext cx="1225" cy="553"/>
              <a:chOff x="3213" y="2080"/>
              <a:chExt cx="1225" cy="553"/>
            </a:xfrm>
          </p:grpSpPr>
          <p:sp>
            <p:nvSpPr>
              <p:cNvPr id="4132" name="Freeform 1211">
                <a:extLst>
                  <a:ext uri="{FF2B5EF4-FFF2-40B4-BE49-F238E27FC236}">
                    <a16:creationId xmlns:a16="http://schemas.microsoft.com/office/drawing/2014/main" id="{0416CBB2-34DB-47FB-A864-CA26197EB486}"/>
                  </a:ext>
                </a:extLst>
              </p:cNvPr>
              <p:cNvSpPr>
                <a:spLocks/>
              </p:cNvSpPr>
              <p:nvPr/>
            </p:nvSpPr>
            <p:spPr bwMode="auto">
              <a:xfrm>
                <a:off x="3673" y="2246"/>
                <a:ext cx="48" cy="40"/>
              </a:xfrm>
              <a:custGeom>
                <a:avLst/>
                <a:gdLst/>
                <a:ahLst/>
                <a:cxnLst>
                  <a:cxn ang="0">
                    <a:pos x="0" y="30"/>
                  </a:cxn>
                  <a:cxn ang="0">
                    <a:pos x="6" y="40"/>
                  </a:cxn>
                  <a:cxn ang="0">
                    <a:pos x="48" y="11"/>
                  </a:cxn>
                  <a:cxn ang="0">
                    <a:pos x="42" y="0"/>
                  </a:cxn>
                  <a:cxn ang="0">
                    <a:pos x="0" y="30"/>
                  </a:cxn>
                </a:cxnLst>
                <a:rect l="0" t="0" r="r" b="b"/>
                <a:pathLst>
                  <a:path w="48" h="40">
                    <a:moveTo>
                      <a:pt x="0" y="30"/>
                    </a:moveTo>
                    <a:lnTo>
                      <a:pt x="6" y="40"/>
                    </a:lnTo>
                    <a:lnTo>
                      <a:pt x="48" y="11"/>
                    </a:lnTo>
                    <a:lnTo>
                      <a:pt x="42" y="0"/>
                    </a:lnTo>
                    <a:lnTo>
                      <a:pt x="0" y="3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33" name="Freeform 1212">
                <a:extLst>
                  <a:ext uri="{FF2B5EF4-FFF2-40B4-BE49-F238E27FC236}">
                    <a16:creationId xmlns:a16="http://schemas.microsoft.com/office/drawing/2014/main" id="{35A008EA-4455-448E-A65D-CCFC5A13498B}"/>
                  </a:ext>
                </a:extLst>
              </p:cNvPr>
              <p:cNvSpPr>
                <a:spLocks/>
              </p:cNvSpPr>
              <p:nvPr/>
            </p:nvSpPr>
            <p:spPr bwMode="auto">
              <a:xfrm>
                <a:off x="3715" y="2216"/>
                <a:ext cx="107" cy="41"/>
              </a:xfrm>
              <a:custGeom>
                <a:avLst/>
                <a:gdLst/>
                <a:ahLst/>
                <a:cxnLst>
                  <a:cxn ang="0">
                    <a:pos x="0" y="30"/>
                  </a:cxn>
                  <a:cxn ang="0">
                    <a:pos x="6" y="41"/>
                  </a:cxn>
                  <a:cxn ang="0">
                    <a:pos x="107" y="0"/>
                  </a:cxn>
                  <a:cxn ang="0">
                    <a:pos x="0" y="30"/>
                  </a:cxn>
                </a:cxnLst>
                <a:rect l="0" t="0" r="r" b="b"/>
                <a:pathLst>
                  <a:path w="107" h="41">
                    <a:moveTo>
                      <a:pt x="0" y="30"/>
                    </a:moveTo>
                    <a:lnTo>
                      <a:pt x="6" y="41"/>
                    </a:lnTo>
                    <a:lnTo>
                      <a:pt x="107" y="0"/>
                    </a:lnTo>
                    <a:lnTo>
                      <a:pt x="0" y="3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34" name="Freeform 1213">
                <a:extLst>
                  <a:ext uri="{FF2B5EF4-FFF2-40B4-BE49-F238E27FC236}">
                    <a16:creationId xmlns:a16="http://schemas.microsoft.com/office/drawing/2014/main" id="{40C0E562-AF11-457C-8495-6F98018F7974}"/>
                  </a:ext>
                </a:extLst>
              </p:cNvPr>
              <p:cNvSpPr>
                <a:spLocks/>
              </p:cNvSpPr>
              <p:nvPr/>
            </p:nvSpPr>
            <p:spPr bwMode="auto">
              <a:xfrm>
                <a:off x="3721" y="2216"/>
                <a:ext cx="103" cy="41"/>
              </a:xfrm>
              <a:custGeom>
                <a:avLst/>
                <a:gdLst/>
                <a:ahLst/>
                <a:cxnLst>
                  <a:cxn ang="0">
                    <a:pos x="0" y="41"/>
                  </a:cxn>
                  <a:cxn ang="0">
                    <a:pos x="101" y="0"/>
                  </a:cxn>
                  <a:cxn ang="0">
                    <a:pos x="103" y="13"/>
                  </a:cxn>
                  <a:cxn ang="0">
                    <a:pos x="0" y="41"/>
                  </a:cxn>
                </a:cxnLst>
                <a:rect l="0" t="0" r="r" b="b"/>
                <a:pathLst>
                  <a:path w="103" h="41">
                    <a:moveTo>
                      <a:pt x="0" y="41"/>
                    </a:moveTo>
                    <a:lnTo>
                      <a:pt x="101" y="0"/>
                    </a:lnTo>
                    <a:lnTo>
                      <a:pt x="103" y="13"/>
                    </a:lnTo>
                    <a:lnTo>
                      <a:pt x="0" y="4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35" name="Freeform 1214">
                <a:extLst>
                  <a:ext uri="{FF2B5EF4-FFF2-40B4-BE49-F238E27FC236}">
                    <a16:creationId xmlns:a16="http://schemas.microsoft.com/office/drawing/2014/main" id="{D7F82F99-AF4A-4CC0-849A-CF6BDA0D519B}"/>
                  </a:ext>
                </a:extLst>
              </p:cNvPr>
              <p:cNvSpPr>
                <a:spLocks/>
              </p:cNvSpPr>
              <p:nvPr/>
            </p:nvSpPr>
            <p:spPr bwMode="auto">
              <a:xfrm>
                <a:off x="3715" y="2216"/>
                <a:ext cx="109" cy="41"/>
              </a:xfrm>
              <a:custGeom>
                <a:avLst/>
                <a:gdLst/>
                <a:ahLst/>
                <a:cxnLst>
                  <a:cxn ang="0">
                    <a:pos x="0" y="30"/>
                  </a:cxn>
                  <a:cxn ang="0">
                    <a:pos x="6" y="41"/>
                  </a:cxn>
                  <a:cxn ang="0">
                    <a:pos x="109" y="13"/>
                  </a:cxn>
                  <a:cxn ang="0">
                    <a:pos x="107" y="0"/>
                  </a:cxn>
                  <a:cxn ang="0">
                    <a:pos x="0" y="30"/>
                  </a:cxn>
                </a:cxnLst>
                <a:rect l="0" t="0" r="r" b="b"/>
                <a:pathLst>
                  <a:path w="109" h="41">
                    <a:moveTo>
                      <a:pt x="0" y="30"/>
                    </a:moveTo>
                    <a:lnTo>
                      <a:pt x="6" y="41"/>
                    </a:lnTo>
                    <a:lnTo>
                      <a:pt x="109" y="13"/>
                    </a:lnTo>
                    <a:lnTo>
                      <a:pt x="107" y="0"/>
                    </a:lnTo>
                    <a:lnTo>
                      <a:pt x="0" y="3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36" name="Freeform 1215">
                <a:extLst>
                  <a:ext uri="{FF2B5EF4-FFF2-40B4-BE49-F238E27FC236}">
                    <a16:creationId xmlns:a16="http://schemas.microsoft.com/office/drawing/2014/main" id="{7517B088-6455-4D6B-B735-59EE3185C75C}"/>
                  </a:ext>
                </a:extLst>
              </p:cNvPr>
              <p:cNvSpPr>
                <a:spLocks/>
              </p:cNvSpPr>
              <p:nvPr/>
            </p:nvSpPr>
            <p:spPr bwMode="auto">
              <a:xfrm>
                <a:off x="3822" y="2213"/>
                <a:ext cx="96" cy="16"/>
              </a:xfrm>
              <a:custGeom>
                <a:avLst/>
                <a:gdLst/>
                <a:ahLst/>
                <a:cxnLst>
                  <a:cxn ang="0">
                    <a:pos x="0" y="3"/>
                  </a:cxn>
                  <a:cxn ang="0">
                    <a:pos x="2" y="16"/>
                  </a:cxn>
                  <a:cxn ang="0">
                    <a:pos x="96" y="0"/>
                  </a:cxn>
                  <a:cxn ang="0">
                    <a:pos x="0" y="3"/>
                  </a:cxn>
                </a:cxnLst>
                <a:rect l="0" t="0" r="r" b="b"/>
                <a:pathLst>
                  <a:path w="96" h="16">
                    <a:moveTo>
                      <a:pt x="0" y="3"/>
                    </a:moveTo>
                    <a:lnTo>
                      <a:pt x="2" y="16"/>
                    </a:lnTo>
                    <a:lnTo>
                      <a:pt x="96" y="0"/>
                    </a:lnTo>
                    <a:lnTo>
                      <a:pt x="0"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37" name="Freeform 1216">
                <a:extLst>
                  <a:ext uri="{FF2B5EF4-FFF2-40B4-BE49-F238E27FC236}">
                    <a16:creationId xmlns:a16="http://schemas.microsoft.com/office/drawing/2014/main" id="{E3DC0FEC-477E-4DB3-B8C2-3814C673C4A9}"/>
                  </a:ext>
                </a:extLst>
              </p:cNvPr>
              <p:cNvSpPr>
                <a:spLocks/>
              </p:cNvSpPr>
              <p:nvPr/>
            </p:nvSpPr>
            <p:spPr bwMode="auto">
              <a:xfrm>
                <a:off x="3824" y="2213"/>
                <a:ext cx="97" cy="16"/>
              </a:xfrm>
              <a:custGeom>
                <a:avLst/>
                <a:gdLst/>
                <a:ahLst/>
                <a:cxnLst>
                  <a:cxn ang="0">
                    <a:pos x="0" y="16"/>
                  </a:cxn>
                  <a:cxn ang="0">
                    <a:pos x="94" y="0"/>
                  </a:cxn>
                  <a:cxn ang="0">
                    <a:pos x="97" y="12"/>
                  </a:cxn>
                  <a:cxn ang="0">
                    <a:pos x="0" y="16"/>
                  </a:cxn>
                </a:cxnLst>
                <a:rect l="0" t="0" r="r" b="b"/>
                <a:pathLst>
                  <a:path w="97" h="16">
                    <a:moveTo>
                      <a:pt x="0" y="16"/>
                    </a:moveTo>
                    <a:lnTo>
                      <a:pt x="94" y="0"/>
                    </a:lnTo>
                    <a:lnTo>
                      <a:pt x="97" y="12"/>
                    </a:lnTo>
                    <a:lnTo>
                      <a:pt x="0" y="16"/>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38" name="Freeform 1217">
                <a:extLst>
                  <a:ext uri="{FF2B5EF4-FFF2-40B4-BE49-F238E27FC236}">
                    <a16:creationId xmlns:a16="http://schemas.microsoft.com/office/drawing/2014/main" id="{AF595A1C-FBC0-4969-BEC5-A4EA39B1ACE1}"/>
                  </a:ext>
                </a:extLst>
              </p:cNvPr>
              <p:cNvSpPr>
                <a:spLocks/>
              </p:cNvSpPr>
              <p:nvPr/>
            </p:nvSpPr>
            <p:spPr bwMode="auto">
              <a:xfrm>
                <a:off x="3822" y="2213"/>
                <a:ext cx="99" cy="16"/>
              </a:xfrm>
              <a:custGeom>
                <a:avLst/>
                <a:gdLst/>
                <a:ahLst/>
                <a:cxnLst>
                  <a:cxn ang="0">
                    <a:pos x="0" y="3"/>
                  </a:cxn>
                  <a:cxn ang="0">
                    <a:pos x="2" y="16"/>
                  </a:cxn>
                  <a:cxn ang="0">
                    <a:pos x="99" y="12"/>
                  </a:cxn>
                  <a:cxn ang="0">
                    <a:pos x="96" y="0"/>
                  </a:cxn>
                  <a:cxn ang="0">
                    <a:pos x="0" y="3"/>
                  </a:cxn>
                </a:cxnLst>
                <a:rect l="0" t="0" r="r" b="b"/>
                <a:pathLst>
                  <a:path w="99" h="16">
                    <a:moveTo>
                      <a:pt x="0" y="3"/>
                    </a:moveTo>
                    <a:lnTo>
                      <a:pt x="2" y="16"/>
                    </a:lnTo>
                    <a:lnTo>
                      <a:pt x="99" y="12"/>
                    </a:lnTo>
                    <a:lnTo>
                      <a:pt x="96" y="0"/>
                    </a:lnTo>
                    <a:lnTo>
                      <a:pt x="0" y="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39" name="Freeform 1218">
                <a:extLst>
                  <a:ext uri="{FF2B5EF4-FFF2-40B4-BE49-F238E27FC236}">
                    <a16:creationId xmlns:a16="http://schemas.microsoft.com/office/drawing/2014/main" id="{2689EFEB-1142-4577-9B68-5A3043FD1C24}"/>
                  </a:ext>
                </a:extLst>
              </p:cNvPr>
              <p:cNvSpPr>
                <a:spLocks/>
              </p:cNvSpPr>
              <p:nvPr/>
            </p:nvSpPr>
            <p:spPr bwMode="auto">
              <a:xfrm>
                <a:off x="3918" y="2193"/>
                <a:ext cx="48" cy="32"/>
              </a:xfrm>
              <a:custGeom>
                <a:avLst/>
                <a:gdLst/>
                <a:ahLst/>
                <a:cxnLst>
                  <a:cxn ang="0">
                    <a:pos x="0" y="20"/>
                  </a:cxn>
                  <a:cxn ang="0">
                    <a:pos x="3" y="32"/>
                  </a:cxn>
                  <a:cxn ang="0">
                    <a:pos x="48" y="0"/>
                  </a:cxn>
                  <a:cxn ang="0">
                    <a:pos x="0" y="20"/>
                  </a:cxn>
                </a:cxnLst>
                <a:rect l="0" t="0" r="r" b="b"/>
                <a:pathLst>
                  <a:path w="48" h="32">
                    <a:moveTo>
                      <a:pt x="0" y="20"/>
                    </a:moveTo>
                    <a:lnTo>
                      <a:pt x="3" y="32"/>
                    </a:lnTo>
                    <a:lnTo>
                      <a:pt x="48" y="0"/>
                    </a:lnTo>
                    <a:lnTo>
                      <a:pt x="0" y="2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40" name="Freeform 1219">
                <a:extLst>
                  <a:ext uri="{FF2B5EF4-FFF2-40B4-BE49-F238E27FC236}">
                    <a16:creationId xmlns:a16="http://schemas.microsoft.com/office/drawing/2014/main" id="{F834370E-E536-42C7-AC98-314B596AA9D8}"/>
                  </a:ext>
                </a:extLst>
              </p:cNvPr>
              <p:cNvSpPr>
                <a:spLocks/>
              </p:cNvSpPr>
              <p:nvPr/>
            </p:nvSpPr>
            <p:spPr bwMode="auto">
              <a:xfrm>
                <a:off x="3921" y="2193"/>
                <a:ext cx="53" cy="32"/>
              </a:xfrm>
              <a:custGeom>
                <a:avLst/>
                <a:gdLst/>
                <a:ahLst/>
                <a:cxnLst>
                  <a:cxn ang="0">
                    <a:pos x="0" y="32"/>
                  </a:cxn>
                  <a:cxn ang="0">
                    <a:pos x="45" y="0"/>
                  </a:cxn>
                  <a:cxn ang="0">
                    <a:pos x="53" y="11"/>
                  </a:cxn>
                  <a:cxn ang="0">
                    <a:pos x="0" y="32"/>
                  </a:cxn>
                </a:cxnLst>
                <a:rect l="0" t="0" r="r" b="b"/>
                <a:pathLst>
                  <a:path w="53" h="32">
                    <a:moveTo>
                      <a:pt x="0" y="32"/>
                    </a:moveTo>
                    <a:lnTo>
                      <a:pt x="45" y="0"/>
                    </a:lnTo>
                    <a:lnTo>
                      <a:pt x="53" y="11"/>
                    </a:lnTo>
                    <a:lnTo>
                      <a:pt x="0" y="3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41" name="Freeform 1220">
                <a:extLst>
                  <a:ext uri="{FF2B5EF4-FFF2-40B4-BE49-F238E27FC236}">
                    <a16:creationId xmlns:a16="http://schemas.microsoft.com/office/drawing/2014/main" id="{9E80EABC-BDCA-4EC5-8565-9938BFE31525}"/>
                  </a:ext>
                </a:extLst>
              </p:cNvPr>
              <p:cNvSpPr>
                <a:spLocks/>
              </p:cNvSpPr>
              <p:nvPr/>
            </p:nvSpPr>
            <p:spPr bwMode="auto">
              <a:xfrm>
                <a:off x="3918" y="2193"/>
                <a:ext cx="56" cy="32"/>
              </a:xfrm>
              <a:custGeom>
                <a:avLst/>
                <a:gdLst/>
                <a:ahLst/>
                <a:cxnLst>
                  <a:cxn ang="0">
                    <a:pos x="0" y="20"/>
                  </a:cxn>
                  <a:cxn ang="0">
                    <a:pos x="3" y="32"/>
                  </a:cxn>
                  <a:cxn ang="0">
                    <a:pos x="56" y="11"/>
                  </a:cxn>
                  <a:cxn ang="0">
                    <a:pos x="48" y="0"/>
                  </a:cxn>
                  <a:cxn ang="0">
                    <a:pos x="0" y="20"/>
                  </a:cxn>
                </a:cxnLst>
                <a:rect l="0" t="0" r="r" b="b"/>
                <a:pathLst>
                  <a:path w="56" h="32">
                    <a:moveTo>
                      <a:pt x="0" y="20"/>
                    </a:moveTo>
                    <a:lnTo>
                      <a:pt x="3" y="32"/>
                    </a:lnTo>
                    <a:lnTo>
                      <a:pt x="56" y="11"/>
                    </a:lnTo>
                    <a:lnTo>
                      <a:pt x="48" y="0"/>
                    </a:lnTo>
                    <a:lnTo>
                      <a:pt x="0" y="2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42" name="Freeform 1221">
                <a:extLst>
                  <a:ext uri="{FF2B5EF4-FFF2-40B4-BE49-F238E27FC236}">
                    <a16:creationId xmlns:a16="http://schemas.microsoft.com/office/drawing/2014/main" id="{11BBDB36-BBB1-4D6F-B3B5-50240B96104E}"/>
                  </a:ext>
                </a:extLst>
              </p:cNvPr>
              <p:cNvSpPr>
                <a:spLocks/>
              </p:cNvSpPr>
              <p:nvPr/>
            </p:nvSpPr>
            <p:spPr bwMode="auto">
              <a:xfrm>
                <a:off x="3966" y="2123"/>
                <a:ext cx="75" cy="81"/>
              </a:xfrm>
              <a:custGeom>
                <a:avLst/>
                <a:gdLst/>
                <a:ahLst/>
                <a:cxnLst>
                  <a:cxn ang="0">
                    <a:pos x="0" y="70"/>
                  </a:cxn>
                  <a:cxn ang="0">
                    <a:pos x="8" y="81"/>
                  </a:cxn>
                  <a:cxn ang="0">
                    <a:pos x="75" y="0"/>
                  </a:cxn>
                  <a:cxn ang="0">
                    <a:pos x="0" y="70"/>
                  </a:cxn>
                </a:cxnLst>
                <a:rect l="0" t="0" r="r" b="b"/>
                <a:pathLst>
                  <a:path w="75" h="81">
                    <a:moveTo>
                      <a:pt x="0" y="70"/>
                    </a:moveTo>
                    <a:lnTo>
                      <a:pt x="8" y="81"/>
                    </a:lnTo>
                    <a:lnTo>
                      <a:pt x="75" y="0"/>
                    </a:lnTo>
                    <a:lnTo>
                      <a:pt x="0" y="7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43" name="Freeform 1222">
                <a:extLst>
                  <a:ext uri="{FF2B5EF4-FFF2-40B4-BE49-F238E27FC236}">
                    <a16:creationId xmlns:a16="http://schemas.microsoft.com/office/drawing/2014/main" id="{784DE9D9-CBA2-42E6-83F7-E593B10D1126}"/>
                  </a:ext>
                </a:extLst>
              </p:cNvPr>
              <p:cNvSpPr>
                <a:spLocks/>
              </p:cNvSpPr>
              <p:nvPr/>
            </p:nvSpPr>
            <p:spPr bwMode="auto">
              <a:xfrm>
                <a:off x="3974" y="2123"/>
                <a:ext cx="75" cy="81"/>
              </a:xfrm>
              <a:custGeom>
                <a:avLst/>
                <a:gdLst/>
                <a:ahLst/>
                <a:cxnLst>
                  <a:cxn ang="0">
                    <a:pos x="0" y="81"/>
                  </a:cxn>
                  <a:cxn ang="0">
                    <a:pos x="67" y="0"/>
                  </a:cxn>
                  <a:cxn ang="0">
                    <a:pos x="75" y="10"/>
                  </a:cxn>
                  <a:cxn ang="0">
                    <a:pos x="0" y="81"/>
                  </a:cxn>
                </a:cxnLst>
                <a:rect l="0" t="0" r="r" b="b"/>
                <a:pathLst>
                  <a:path w="75" h="81">
                    <a:moveTo>
                      <a:pt x="0" y="81"/>
                    </a:moveTo>
                    <a:lnTo>
                      <a:pt x="67" y="0"/>
                    </a:lnTo>
                    <a:lnTo>
                      <a:pt x="75" y="10"/>
                    </a:lnTo>
                    <a:lnTo>
                      <a:pt x="0" y="8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44" name="Freeform 1223">
                <a:extLst>
                  <a:ext uri="{FF2B5EF4-FFF2-40B4-BE49-F238E27FC236}">
                    <a16:creationId xmlns:a16="http://schemas.microsoft.com/office/drawing/2014/main" id="{105425B3-8B2D-4362-BA08-202E2DA6F091}"/>
                  </a:ext>
                </a:extLst>
              </p:cNvPr>
              <p:cNvSpPr>
                <a:spLocks/>
              </p:cNvSpPr>
              <p:nvPr/>
            </p:nvSpPr>
            <p:spPr bwMode="auto">
              <a:xfrm>
                <a:off x="3966" y="2123"/>
                <a:ext cx="83" cy="81"/>
              </a:xfrm>
              <a:custGeom>
                <a:avLst/>
                <a:gdLst/>
                <a:ahLst/>
                <a:cxnLst>
                  <a:cxn ang="0">
                    <a:pos x="0" y="70"/>
                  </a:cxn>
                  <a:cxn ang="0">
                    <a:pos x="8" y="81"/>
                  </a:cxn>
                  <a:cxn ang="0">
                    <a:pos x="83" y="10"/>
                  </a:cxn>
                  <a:cxn ang="0">
                    <a:pos x="75" y="0"/>
                  </a:cxn>
                  <a:cxn ang="0">
                    <a:pos x="0" y="70"/>
                  </a:cxn>
                </a:cxnLst>
                <a:rect l="0" t="0" r="r" b="b"/>
                <a:pathLst>
                  <a:path w="83" h="81">
                    <a:moveTo>
                      <a:pt x="0" y="70"/>
                    </a:moveTo>
                    <a:lnTo>
                      <a:pt x="8" y="81"/>
                    </a:lnTo>
                    <a:lnTo>
                      <a:pt x="83" y="10"/>
                    </a:lnTo>
                    <a:lnTo>
                      <a:pt x="75" y="0"/>
                    </a:lnTo>
                    <a:lnTo>
                      <a:pt x="0" y="7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45" name="Freeform 1224">
                <a:extLst>
                  <a:ext uri="{FF2B5EF4-FFF2-40B4-BE49-F238E27FC236}">
                    <a16:creationId xmlns:a16="http://schemas.microsoft.com/office/drawing/2014/main" id="{07535C20-FE97-4189-8D81-A6DC60325D12}"/>
                  </a:ext>
                </a:extLst>
              </p:cNvPr>
              <p:cNvSpPr>
                <a:spLocks/>
              </p:cNvSpPr>
              <p:nvPr/>
            </p:nvSpPr>
            <p:spPr bwMode="auto">
              <a:xfrm>
                <a:off x="4041" y="2097"/>
                <a:ext cx="44" cy="36"/>
              </a:xfrm>
              <a:custGeom>
                <a:avLst/>
                <a:gdLst/>
                <a:ahLst/>
                <a:cxnLst>
                  <a:cxn ang="0">
                    <a:pos x="0" y="26"/>
                  </a:cxn>
                  <a:cxn ang="0">
                    <a:pos x="8" y="36"/>
                  </a:cxn>
                  <a:cxn ang="0">
                    <a:pos x="44" y="0"/>
                  </a:cxn>
                  <a:cxn ang="0">
                    <a:pos x="0" y="26"/>
                  </a:cxn>
                </a:cxnLst>
                <a:rect l="0" t="0" r="r" b="b"/>
                <a:pathLst>
                  <a:path w="44" h="36">
                    <a:moveTo>
                      <a:pt x="0" y="26"/>
                    </a:moveTo>
                    <a:lnTo>
                      <a:pt x="8" y="36"/>
                    </a:lnTo>
                    <a:lnTo>
                      <a:pt x="44" y="0"/>
                    </a:lnTo>
                    <a:lnTo>
                      <a:pt x="0" y="26"/>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46" name="Freeform 1225">
                <a:extLst>
                  <a:ext uri="{FF2B5EF4-FFF2-40B4-BE49-F238E27FC236}">
                    <a16:creationId xmlns:a16="http://schemas.microsoft.com/office/drawing/2014/main" id="{F5D9CA1A-727E-4B87-80B9-B75315E7EA59}"/>
                  </a:ext>
                </a:extLst>
              </p:cNvPr>
              <p:cNvSpPr>
                <a:spLocks/>
              </p:cNvSpPr>
              <p:nvPr/>
            </p:nvSpPr>
            <p:spPr bwMode="auto">
              <a:xfrm>
                <a:off x="4049" y="2097"/>
                <a:ext cx="41" cy="36"/>
              </a:xfrm>
              <a:custGeom>
                <a:avLst/>
                <a:gdLst/>
                <a:ahLst/>
                <a:cxnLst>
                  <a:cxn ang="0">
                    <a:pos x="0" y="36"/>
                  </a:cxn>
                  <a:cxn ang="0">
                    <a:pos x="36" y="0"/>
                  </a:cxn>
                  <a:cxn ang="0">
                    <a:pos x="41" y="12"/>
                  </a:cxn>
                  <a:cxn ang="0">
                    <a:pos x="0" y="36"/>
                  </a:cxn>
                </a:cxnLst>
                <a:rect l="0" t="0" r="r" b="b"/>
                <a:pathLst>
                  <a:path w="41" h="36">
                    <a:moveTo>
                      <a:pt x="0" y="36"/>
                    </a:moveTo>
                    <a:lnTo>
                      <a:pt x="36" y="0"/>
                    </a:lnTo>
                    <a:lnTo>
                      <a:pt x="41" y="12"/>
                    </a:lnTo>
                    <a:lnTo>
                      <a:pt x="0" y="36"/>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47" name="Freeform 1226">
                <a:extLst>
                  <a:ext uri="{FF2B5EF4-FFF2-40B4-BE49-F238E27FC236}">
                    <a16:creationId xmlns:a16="http://schemas.microsoft.com/office/drawing/2014/main" id="{89F886D3-63F6-458D-A8A0-CF2F4D720420}"/>
                  </a:ext>
                </a:extLst>
              </p:cNvPr>
              <p:cNvSpPr>
                <a:spLocks/>
              </p:cNvSpPr>
              <p:nvPr/>
            </p:nvSpPr>
            <p:spPr bwMode="auto">
              <a:xfrm>
                <a:off x="4041" y="2097"/>
                <a:ext cx="49" cy="36"/>
              </a:xfrm>
              <a:custGeom>
                <a:avLst/>
                <a:gdLst/>
                <a:ahLst/>
                <a:cxnLst>
                  <a:cxn ang="0">
                    <a:pos x="0" y="26"/>
                  </a:cxn>
                  <a:cxn ang="0">
                    <a:pos x="8" y="36"/>
                  </a:cxn>
                  <a:cxn ang="0">
                    <a:pos x="49" y="12"/>
                  </a:cxn>
                  <a:cxn ang="0">
                    <a:pos x="44" y="0"/>
                  </a:cxn>
                  <a:cxn ang="0">
                    <a:pos x="0" y="26"/>
                  </a:cxn>
                </a:cxnLst>
                <a:rect l="0" t="0" r="r" b="b"/>
                <a:pathLst>
                  <a:path w="49" h="36">
                    <a:moveTo>
                      <a:pt x="0" y="26"/>
                    </a:moveTo>
                    <a:lnTo>
                      <a:pt x="8" y="36"/>
                    </a:lnTo>
                    <a:lnTo>
                      <a:pt x="49" y="12"/>
                    </a:lnTo>
                    <a:lnTo>
                      <a:pt x="44" y="0"/>
                    </a:lnTo>
                    <a:lnTo>
                      <a:pt x="0" y="26"/>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48" name="Freeform 1227">
                <a:extLst>
                  <a:ext uri="{FF2B5EF4-FFF2-40B4-BE49-F238E27FC236}">
                    <a16:creationId xmlns:a16="http://schemas.microsoft.com/office/drawing/2014/main" id="{FA810A0E-E312-4590-B4BF-60A37D3F8915}"/>
                  </a:ext>
                </a:extLst>
              </p:cNvPr>
              <p:cNvSpPr>
                <a:spLocks/>
              </p:cNvSpPr>
              <p:nvPr/>
            </p:nvSpPr>
            <p:spPr bwMode="auto">
              <a:xfrm>
                <a:off x="4085" y="2093"/>
                <a:ext cx="34" cy="16"/>
              </a:xfrm>
              <a:custGeom>
                <a:avLst/>
                <a:gdLst/>
                <a:ahLst/>
                <a:cxnLst>
                  <a:cxn ang="0">
                    <a:pos x="0" y="4"/>
                  </a:cxn>
                  <a:cxn ang="0">
                    <a:pos x="5" y="16"/>
                  </a:cxn>
                  <a:cxn ang="0">
                    <a:pos x="34" y="0"/>
                  </a:cxn>
                  <a:cxn ang="0">
                    <a:pos x="0" y="4"/>
                  </a:cxn>
                </a:cxnLst>
                <a:rect l="0" t="0" r="r" b="b"/>
                <a:pathLst>
                  <a:path w="34" h="16">
                    <a:moveTo>
                      <a:pt x="0" y="4"/>
                    </a:moveTo>
                    <a:lnTo>
                      <a:pt x="5" y="16"/>
                    </a:lnTo>
                    <a:lnTo>
                      <a:pt x="34" y="0"/>
                    </a:lnTo>
                    <a:lnTo>
                      <a:pt x="0"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49" name="Freeform 1228">
                <a:extLst>
                  <a:ext uri="{FF2B5EF4-FFF2-40B4-BE49-F238E27FC236}">
                    <a16:creationId xmlns:a16="http://schemas.microsoft.com/office/drawing/2014/main" id="{95CBA942-104D-4B50-BA24-E9DFD467D536}"/>
                  </a:ext>
                </a:extLst>
              </p:cNvPr>
              <p:cNvSpPr>
                <a:spLocks/>
              </p:cNvSpPr>
              <p:nvPr/>
            </p:nvSpPr>
            <p:spPr bwMode="auto">
              <a:xfrm>
                <a:off x="4090" y="2093"/>
                <a:ext cx="34" cy="16"/>
              </a:xfrm>
              <a:custGeom>
                <a:avLst/>
                <a:gdLst/>
                <a:ahLst/>
                <a:cxnLst>
                  <a:cxn ang="0">
                    <a:pos x="0" y="16"/>
                  </a:cxn>
                  <a:cxn ang="0">
                    <a:pos x="29" y="0"/>
                  </a:cxn>
                  <a:cxn ang="0">
                    <a:pos x="34" y="12"/>
                  </a:cxn>
                  <a:cxn ang="0">
                    <a:pos x="0" y="16"/>
                  </a:cxn>
                </a:cxnLst>
                <a:rect l="0" t="0" r="r" b="b"/>
                <a:pathLst>
                  <a:path w="34" h="16">
                    <a:moveTo>
                      <a:pt x="0" y="16"/>
                    </a:moveTo>
                    <a:lnTo>
                      <a:pt x="29" y="0"/>
                    </a:lnTo>
                    <a:lnTo>
                      <a:pt x="34" y="12"/>
                    </a:lnTo>
                    <a:lnTo>
                      <a:pt x="0" y="16"/>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50" name="Freeform 1229">
                <a:extLst>
                  <a:ext uri="{FF2B5EF4-FFF2-40B4-BE49-F238E27FC236}">
                    <a16:creationId xmlns:a16="http://schemas.microsoft.com/office/drawing/2014/main" id="{8CB4C092-D26A-4456-82C8-896D2777CB06}"/>
                  </a:ext>
                </a:extLst>
              </p:cNvPr>
              <p:cNvSpPr>
                <a:spLocks/>
              </p:cNvSpPr>
              <p:nvPr/>
            </p:nvSpPr>
            <p:spPr bwMode="auto">
              <a:xfrm>
                <a:off x="4085" y="2093"/>
                <a:ext cx="39" cy="16"/>
              </a:xfrm>
              <a:custGeom>
                <a:avLst/>
                <a:gdLst/>
                <a:ahLst/>
                <a:cxnLst>
                  <a:cxn ang="0">
                    <a:pos x="0" y="4"/>
                  </a:cxn>
                  <a:cxn ang="0">
                    <a:pos x="5" y="16"/>
                  </a:cxn>
                  <a:cxn ang="0">
                    <a:pos x="39" y="12"/>
                  </a:cxn>
                  <a:cxn ang="0">
                    <a:pos x="34" y="0"/>
                  </a:cxn>
                  <a:cxn ang="0">
                    <a:pos x="0" y="4"/>
                  </a:cxn>
                </a:cxnLst>
                <a:rect l="0" t="0" r="r" b="b"/>
                <a:pathLst>
                  <a:path w="39" h="16">
                    <a:moveTo>
                      <a:pt x="0" y="4"/>
                    </a:moveTo>
                    <a:lnTo>
                      <a:pt x="5" y="16"/>
                    </a:lnTo>
                    <a:lnTo>
                      <a:pt x="39" y="12"/>
                    </a:lnTo>
                    <a:lnTo>
                      <a:pt x="34" y="0"/>
                    </a:lnTo>
                    <a:lnTo>
                      <a:pt x="0" y="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51" name="Freeform 1230">
                <a:extLst>
                  <a:ext uri="{FF2B5EF4-FFF2-40B4-BE49-F238E27FC236}">
                    <a16:creationId xmlns:a16="http://schemas.microsoft.com/office/drawing/2014/main" id="{A7D253BD-EC23-47A0-B1A3-4F40FEEA1445}"/>
                  </a:ext>
                </a:extLst>
              </p:cNvPr>
              <p:cNvSpPr>
                <a:spLocks/>
              </p:cNvSpPr>
              <p:nvPr/>
            </p:nvSpPr>
            <p:spPr bwMode="auto">
              <a:xfrm>
                <a:off x="4119" y="2080"/>
                <a:ext cx="22" cy="25"/>
              </a:xfrm>
              <a:custGeom>
                <a:avLst/>
                <a:gdLst/>
                <a:ahLst/>
                <a:cxnLst>
                  <a:cxn ang="0">
                    <a:pos x="0" y="13"/>
                  </a:cxn>
                  <a:cxn ang="0">
                    <a:pos x="5" y="25"/>
                  </a:cxn>
                  <a:cxn ang="0">
                    <a:pos x="22" y="0"/>
                  </a:cxn>
                  <a:cxn ang="0">
                    <a:pos x="0" y="13"/>
                  </a:cxn>
                </a:cxnLst>
                <a:rect l="0" t="0" r="r" b="b"/>
                <a:pathLst>
                  <a:path w="22" h="25">
                    <a:moveTo>
                      <a:pt x="0" y="13"/>
                    </a:moveTo>
                    <a:lnTo>
                      <a:pt x="5" y="25"/>
                    </a:lnTo>
                    <a:lnTo>
                      <a:pt x="22" y="0"/>
                    </a:lnTo>
                    <a:lnTo>
                      <a:pt x="0"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52" name="Freeform 1231">
                <a:extLst>
                  <a:ext uri="{FF2B5EF4-FFF2-40B4-BE49-F238E27FC236}">
                    <a16:creationId xmlns:a16="http://schemas.microsoft.com/office/drawing/2014/main" id="{F77785C4-5041-4518-84D9-66575FC9D2AF}"/>
                  </a:ext>
                </a:extLst>
              </p:cNvPr>
              <p:cNvSpPr>
                <a:spLocks/>
              </p:cNvSpPr>
              <p:nvPr/>
            </p:nvSpPr>
            <p:spPr bwMode="auto">
              <a:xfrm>
                <a:off x="4124" y="2080"/>
                <a:ext cx="20" cy="25"/>
              </a:xfrm>
              <a:custGeom>
                <a:avLst/>
                <a:gdLst/>
                <a:ahLst/>
                <a:cxnLst>
                  <a:cxn ang="0">
                    <a:pos x="0" y="25"/>
                  </a:cxn>
                  <a:cxn ang="0">
                    <a:pos x="17" y="0"/>
                  </a:cxn>
                  <a:cxn ang="0">
                    <a:pos x="20" y="13"/>
                  </a:cxn>
                  <a:cxn ang="0">
                    <a:pos x="0" y="25"/>
                  </a:cxn>
                </a:cxnLst>
                <a:rect l="0" t="0" r="r" b="b"/>
                <a:pathLst>
                  <a:path w="20" h="25">
                    <a:moveTo>
                      <a:pt x="0" y="25"/>
                    </a:moveTo>
                    <a:lnTo>
                      <a:pt x="17" y="0"/>
                    </a:lnTo>
                    <a:lnTo>
                      <a:pt x="20" y="13"/>
                    </a:lnTo>
                    <a:lnTo>
                      <a:pt x="0" y="2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53" name="Freeform 1232">
                <a:extLst>
                  <a:ext uri="{FF2B5EF4-FFF2-40B4-BE49-F238E27FC236}">
                    <a16:creationId xmlns:a16="http://schemas.microsoft.com/office/drawing/2014/main" id="{9C157222-A117-4D34-8774-F4C2AB3CE013}"/>
                  </a:ext>
                </a:extLst>
              </p:cNvPr>
              <p:cNvSpPr>
                <a:spLocks/>
              </p:cNvSpPr>
              <p:nvPr/>
            </p:nvSpPr>
            <p:spPr bwMode="auto">
              <a:xfrm>
                <a:off x="4119" y="2080"/>
                <a:ext cx="25" cy="25"/>
              </a:xfrm>
              <a:custGeom>
                <a:avLst/>
                <a:gdLst/>
                <a:ahLst/>
                <a:cxnLst>
                  <a:cxn ang="0">
                    <a:pos x="0" y="13"/>
                  </a:cxn>
                  <a:cxn ang="0">
                    <a:pos x="5" y="25"/>
                  </a:cxn>
                  <a:cxn ang="0">
                    <a:pos x="25" y="13"/>
                  </a:cxn>
                  <a:cxn ang="0">
                    <a:pos x="22" y="0"/>
                  </a:cxn>
                  <a:cxn ang="0">
                    <a:pos x="0" y="13"/>
                  </a:cxn>
                </a:cxnLst>
                <a:rect l="0" t="0" r="r" b="b"/>
                <a:pathLst>
                  <a:path w="25" h="25">
                    <a:moveTo>
                      <a:pt x="0" y="13"/>
                    </a:moveTo>
                    <a:lnTo>
                      <a:pt x="5" y="25"/>
                    </a:lnTo>
                    <a:lnTo>
                      <a:pt x="25" y="13"/>
                    </a:lnTo>
                    <a:lnTo>
                      <a:pt x="22" y="0"/>
                    </a:lnTo>
                    <a:lnTo>
                      <a:pt x="0"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54" name="Freeform 1233">
                <a:extLst>
                  <a:ext uri="{FF2B5EF4-FFF2-40B4-BE49-F238E27FC236}">
                    <a16:creationId xmlns:a16="http://schemas.microsoft.com/office/drawing/2014/main" id="{588BF373-45B2-448C-8A53-DDC43EFFA6EF}"/>
                  </a:ext>
                </a:extLst>
              </p:cNvPr>
              <p:cNvSpPr>
                <a:spLocks/>
              </p:cNvSpPr>
              <p:nvPr/>
            </p:nvSpPr>
            <p:spPr bwMode="auto">
              <a:xfrm>
                <a:off x="4141" y="2080"/>
                <a:ext cx="297" cy="27"/>
              </a:xfrm>
              <a:custGeom>
                <a:avLst/>
                <a:gdLst/>
                <a:ahLst/>
                <a:cxnLst>
                  <a:cxn ang="0">
                    <a:pos x="0" y="0"/>
                  </a:cxn>
                  <a:cxn ang="0">
                    <a:pos x="3" y="13"/>
                  </a:cxn>
                  <a:cxn ang="0">
                    <a:pos x="297" y="27"/>
                  </a:cxn>
                  <a:cxn ang="0">
                    <a:pos x="0" y="0"/>
                  </a:cxn>
                </a:cxnLst>
                <a:rect l="0" t="0" r="r" b="b"/>
                <a:pathLst>
                  <a:path w="297" h="27">
                    <a:moveTo>
                      <a:pt x="0" y="0"/>
                    </a:moveTo>
                    <a:lnTo>
                      <a:pt x="3" y="13"/>
                    </a:lnTo>
                    <a:lnTo>
                      <a:pt x="297" y="27"/>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55" name="Freeform 1234">
                <a:extLst>
                  <a:ext uri="{FF2B5EF4-FFF2-40B4-BE49-F238E27FC236}">
                    <a16:creationId xmlns:a16="http://schemas.microsoft.com/office/drawing/2014/main" id="{0D028149-F2D5-4593-8443-06D8376B726A}"/>
                  </a:ext>
                </a:extLst>
              </p:cNvPr>
              <p:cNvSpPr>
                <a:spLocks/>
              </p:cNvSpPr>
              <p:nvPr/>
            </p:nvSpPr>
            <p:spPr bwMode="auto">
              <a:xfrm>
                <a:off x="4144" y="2093"/>
                <a:ext cx="294" cy="26"/>
              </a:xfrm>
              <a:custGeom>
                <a:avLst/>
                <a:gdLst/>
                <a:ahLst/>
                <a:cxnLst>
                  <a:cxn ang="0">
                    <a:pos x="0" y="0"/>
                  </a:cxn>
                  <a:cxn ang="0">
                    <a:pos x="294" y="14"/>
                  </a:cxn>
                  <a:cxn ang="0">
                    <a:pos x="293" y="26"/>
                  </a:cxn>
                  <a:cxn ang="0">
                    <a:pos x="0" y="0"/>
                  </a:cxn>
                </a:cxnLst>
                <a:rect l="0" t="0" r="r" b="b"/>
                <a:pathLst>
                  <a:path w="294" h="26">
                    <a:moveTo>
                      <a:pt x="0" y="0"/>
                    </a:moveTo>
                    <a:lnTo>
                      <a:pt x="294" y="14"/>
                    </a:lnTo>
                    <a:lnTo>
                      <a:pt x="293" y="26"/>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56" name="Freeform 1235">
                <a:extLst>
                  <a:ext uri="{FF2B5EF4-FFF2-40B4-BE49-F238E27FC236}">
                    <a16:creationId xmlns:a16="http://schemas.microsoft.com/office/drawing/2014/main" id="{35E373DB-6A13-4E04-BE6F-E0D8077B8C1B}"/>
                  </a:ext>
                </a:extLst>
              </p:cNvPr>
              <p:cNvSpPr>
                <a:spLocks/>
              </p:cNvSpPr>
              <p:nvPr/>
            </p:nvSpPr>
            <p:spPr bwMode="auto">
              <a:xfrm>
                <a:off x="4141" y="2080"/>
                <a:ext cx="297" cy="39"/>
              </a:xfrm>
              <a:custGeom>
                <a:avLst/>
                <a:gdLst/>
                <a:ahLst/>
                <a:cxnLst>
                  <a:cxn ang="0">
                    <a:pos x="0" y="0"/>
                  </a:cxn>
                  <a:cxn ang="0">
                    <a:pos x="3" y="13"/>
                  </a:cxn>
                  <a:cxn ang="0">
                    <a:pos x="296" y="39"/>
                  </a:cxn>
                  <a:cxn ang="0">
                    <a:pos x="297" y="27"/>
                  </a:cxn>
                  <a:cxn ang="0">
                    <a:pos x="0" y="0"/>
                  </a:cxn>
                </a:cxnLst>
                <a:rect l="0" t="0" r="r" b="b"/>
                <a:pathLst>
                  <a:path w="297" h="39">
                    <a:moveTo>
                      <a:pt x="0" y="0"/>
                    </a:moveTo>
                    <a:lnTo>
                      <a:pt x="3" y="13"/>
                    </a:lnTo>
                    <a:lnTo>
                      <a:pt x="296" y="39"/>
                    </a:lnTo>
                    <a:lnTo>
                      <a:pt x="297" y="27"/>
                    </a:lnTo>
                    <a:lnTo>
                      <a:pt x="0"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57" name="Freeform 1236">
                <a:extLst>
                  <a:ext uri="{FF2B5EF4-FFF2-40B4-BE49-F238E27FC236}">
                    <a16:creationId xmlns:a16="http://schemas.microsoft.com/office/drawing/2014/main" id="{0E14EF2B-E9A6-465D-AB3B-C72EF85C3790}"/>
                  </a:ext>
                </a:extLst>
              </p:cNvPr>
              <p:cNvSpPr>
                <a:spLocks/>
              </p:cNvSpPr>
              <p:nvPr/>
            </p:nvSpPr>
            <p:spPr bwMode="auto">
              <a:xfrm>
                <a:off x="3217" y="2281"/>
                <a:ext cx="14" cy="13"/>
              </a:xfrm>
              <a:custGeom>
                <a:avLst/>
                <a:gdLst/>
                <a:ahLst/>
                <a:cxnLst>
                  <a:cxn ang="0">
                    <a:pos x="13" y="0"/>
                  </a:cxn>
                  <a:cxn ang="0">
                    <a:pos x="0" y="0"/>
                  </a:cxn>
                  <a:cxn ang="0">
                    <a:pos x="14" y="13"/>
                  </a:cxn>
                  <a:cxn ang="0">
                    <a:pos x="13" y="0"/>
                  </a:cxn>
                </a:cxnLst>
                <a:rect l="0" t="0" r="r" b="b"/>
                <a:pathLst>
                  <a:path w="14" h="13">
                    <a:moveTo>
                      <a:pt x="13" y="0"/>
                    </a:moveTo>
                    <a:lnTo>
                      <a:pt x="0" y="0"/>
                    </a:lnTo>
                    <a:lnTo>
                      <a:pt x="14" y="13"/>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58" name="Freeform 1237">
                <a:extLst>
                  <a:ext uri="{FF2B5EF4-FFF2-40B4-BE49-F238E27FC236}">
                    <a16:creationId xmlns:a16="http://schemas.microsoft.com/office/drawing/2014/main" id="{00B552E4-079D-467F-9BE7-79C6A142AB88}"/>
                  </a:ext>
                </a:extLst>
              </p:cNvPr>
              <p:cNvSpPr>
                <a:spLocks/>
              </p:cNvSpPr>
              <p:nvPr/>
            </p:nvSpPr>
            <p:spPr bwMode="auto">
              <a:xfrm>
                <a:off x="3217" y="2281"/>
                <a:ext cx="14" cy="14"/>
              </a:xfrm>
              <a:custGeom>
                <a:avLst/>
                <a:gdLst/>
                <a:ahLst/>
                <a:cxnLst>
                  <a:cxn ang="0">
                    <a:pos x="0" y="0"/>
                  </a:cxn>
                  <a:cxn ang="0">
                    <a:pos x="14" y="13"/>
                  </a:cxn>
                  <a:cxn ang="0">
                    <a:pos x="1" y="14"/>
                  </a:cxn>
                  <a:cxn ang="0">
                    <a:pos x="0" y="0"/>
                  </a:cxn>
                </a:cxnLst>
                <a:rect l="0" t="0" r="r" b="b"/>
                <a:pathLst>
                  <a:path w="14" h="14">
                    <a:moveTo>
                      <a:pt x="0" y="0"/>
                    </a:moveTo>
                    <a:lnTo>
                      <a:pt x="14" y="13"/>
                    </a:lnTo>
                    <a:lnTo>
                      <a:pt x="1" y="14"/>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59" name="Freeform 1238">
                <a:extLst>
                  <a:ext uri="{FF2B5EF4-FFF2-40B4-BE49-F238E27FC236}">
                    <a16:creationId xmlns:a16="http://schemas.microsoft.com/office/drawing/2014/main" id="{D1D3B57F-1C92-48A7-AC90-96483BD3F15F}"/>
                  </a:ext>
                </a:extLst>
              </p:cNvPr>
              <p:cNvSpPr>
                <a:spLocks/>
              </p:cNvSpPr>
              <p:nvPr/>
            </p:nvSpPr>
            <p:spPr bwMode="auto">
              <a:xfrm>
                <a:off x="3217" y="2281"/>
                <a:ext cx="14" cy="14"/>
              </a:xfrm>
              <a:custGeom>
                <a:avLst/>
                <a:gdLst/>
                <a:ahLst/>
                <a:cxnLst>
                  <a:cxn ang="0">
                    <a:pos x="13" y="0"/>
                  </a:cxn>
                  <a:cxn ang="0">
                    <a:pos x="0" y="0"/>
                  </a:cxn>
                  <a:cxn ang="0">
                    <a:pos x="1" y="14"/>
                  </a:cxn>
                  <a:cxn ang="0">
                    <a:pos x="14" y="13"/>
                  </a:cxn>
                  <a:cxn ang="0">
                    <a:pos x="13" y="0"/>
                  </a:cxn>
                </a:cxnLst>
                <a:rect l="0" t="0" r="r" b="b"/>
                <a:pathLst>
                  <a:path w="14" h="14">
                    <a:moveTo>
                      <a:pt x="13" y="0"/>
                    </a:moveTo>
                    <a:lnTo>
                      <a:pt x="0" y="0"/>
                    </a:lnTo>
                    <a:lnTo>
                      <a:pt x="1" y="14"/>
                    </a:lnTo>
                    <a:lnTo>
                      <a:pt x="14" y="13"/>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60" name="Freeform 1239">
                <a:extLst>
                  <a:ext uri="{FF2B5EF4-FFF2-40B4-BE49-F238E27FC236}">
                    <a16:creationId xmlns:a16="http://schemas.microsoft.com/office/drawing/2014/main" id="{04576807-A8E7-44F3-938E-747EB00B8E62}"/>
                  </a:ext>
                </a:extLst>
              </p:cNvPr>
              <p:cNvSpPr>
                <a:spLocks/>
              </p:cNvSpPr>
              <p:nvPr/>
            </p:nvSpPr>
            <p:spPr bwMode="auto">
              <a:xfrm>
                <a:off x="3218" y="2294"/>
                <a:ext cx="13" cy="16"/>
              </a:xfrm>
              <a:custGeom>
                <a:avLst/>
                <a:gdLst/>
                <a:ahLst/>
                <a:cxnLst>
                  <a:cxn ang="0">
                    <a:pos x="13" y="0"/>
                  </a:cxn>
                  <a:cxn ang="0">
                    <a:pos x="0" y="1"/>
                  </a:cxn>
                  <a:cxn ang="0">
                    <a:pos x="13" y="16"/>
                  </a:cxn>
                  <a:cxn ang="0">
                    <a:pos x="13" y="0"/>
                  </a:cxn>
                </a:cxnLst>
                <a:rect l="0" t="0" r="r" b="b"/>
                <a:pathLst>
                  <a:path w="13" h="16">
                    <a:moveTo>
                      <a:pt x="13" y="0"/>
                    </a:moveTo>
                    <a:lnTo>
                      <a:pt x="0" y="1"/>
                    </a:lnTo>
                    <a:lnTo>
                      <a:pt x="13" y="16"/>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61" name="Freeform 1240">
                <a:extLst>
                  <a:ext uri="{FF2B5EF4-FFF2-40B4-BE49-F238E27FC236}">
                    <a16:creationId xmlns:a16="http://schemas.microsoft.com/office/drawing/2014/main" id="{8E9E1E5D-0902-469B-BF4D-F8BCB275C29D}"/>
                  </a:ext>
                </a:extLst>
              </p:cNvPr>
              <p:cNvSpPr>
                <a:spLocks/>
              </p:cNvSpPr>
              <p:nvPr/>
            </p:nvSpPr>
            <p:spPr bwMode="auto">
              <a:xfrm>
                <a:off x="3218" y="2295"/>
                <a:ext cx="13" cy="15"/>
              </a:xfrm>
              <a:custGeom>
                <a:avLst/>
                <a:gdLst/>
                <a:ahLst/>
                <a:cxnLst>
                  <a:cxn ang="0">
                    <a:pos x="0" y="0"/>
                  </a:cxn>
                  <a:cxn ang="0">
                    <a:pos x="13" y="15"/>
                  </a:cxn>
                  <a:cxn ang="0">
                    <a:pos x="0" y="15"/>
                  </a:cxn>
                  <a:cxn ang="0">
                    <a:pos x="0" y="0"/>
                  </a:cxn>
                </a:cxnLst>
                <a:rect l="0" t="0" r="r" b="b"/>
                <a:pathLst>
                  <a:path w="13" h="15">
                    <a:moveTo>
                      <a:pt x="0" y="0"/>
                    </a:moveTo>
                    <a:lnTo>
                      <a:pt x="13" y="15"/>
                    </a:lnTo>
                    <a:lnTo>
                      <a:pt x="0" y="15"/>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62" name="Freeform 1241">
                <a:extLst>
                  <a:ext uri="{FF2B5EF4-FFF2-40B4-BE49-F238E27FC236}">
                    <a16:creationId xmlns:a16="http://schemas.microsoft.com/office/drawing/2014/main" id="{AC570234-565D-496A-904F-0F86FA27C595}"/>
                  </a:ext>
                </a:extLst>
              </p:cNvPr>
              <p:cNvSpPr>
                <a:spLocks/>
              </p:cNvSpPr>
              <p:nvPr/>
            </p:nvSpPr>
            <p:spPr bwMode="auto">
              <a:xfrm>
                <a:off x="3218" y="2294"/>
                <a:ext cx="13" cy="16"/>
              </a:xfrm>
              <a:custGeom>
                <a:avLst/>
                <a:gdLst/>
                <a:ahLst/>
                <a:cxnLst>
                  <a:cxn ang="0">
                    <a:pos x="13" y="0"/>
                  </a:cxn>
                  <a:cxn ang="0">
                    <a:pos x="0" y="1"/>
                  </a:cxn>
                  <a:cxn ang="0">
                    <a:pos x="0" y="16"/>
                  </a:cxn>
                  <a:cxn ang="0">
                    <a:pos x="13" y="16"/>
                  </a:cxn>
                  <a:cxn ang="0">
                    <a:pos x="13" y="0"/>
                  </a:cxn>
                </a:cxnLst>
                <a:rect l="0" t="0" r="r" b="b"/>
                <a:pathLst>
                  <a:path w="13" h="16">
                    <a:moveTo>
                      <a:pt x="13" y="0"/>
                    </a:moveTo>
                    <a:lnTo>
                      <a:pt x="0" y="1"/>
                    </a:lnTo>
                    <a:lnTo>
                      <a:pt x="0" y="16"/>
                    </a:lnTo>
                    <a:lnTo>
                      <a:pt x="13" y="16"/>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63" name="Freeform 1242">
                <a:extLst>
                  <a:ext uri="{FF2B5EF4-FFF2-40B4-BE49-F238E27FC236}">
                    <a16:creationId xmlns:a16="http://schemas.microsoft.com/office/drawing/2014/main" id="{F1924F8F-8BD1-4C3E-92A0-AEBF0DF941E9}"/>
                  </a:ext>
                </a:extLst>
              </p:cNvPr>
              <p:cNvSpPr>
                <a:spLocks/>
              </p:cNvSpPr>
              <p:nvPr/>
            </p:nvSpPr>
            <p:spPr bwMode="auto">
              <a:xfrm>
                <a:off x="3218" y="2310"/>
                <a:ext cx="13" cy="17"/>
              </a:xfrm>
              <a:custGeom>
                <a:avLst/>
                <a:gdLst/>
                <a:ahLst/>
                <a:cxnLst>
                  <a:cxn ang="0">
                    <a:pos x="13" y="0"/>
                  </a:cxn>
                  <a:cxn ang="0">
                    <a:pos x="0" y="0"/>
                  </a:cxn>
                  <a:cxn ang="0">
                    <a:pos x="12" y="17"/>
                  </a:cxn>
                  <a:cxn ang="0">
                    <a:pos x="13" y="0"/>
                  </a:cxn>
                </a:cxnLst>
                <a:rect l="0" t="0" r="r" b="b"/>
                <a:pathLst>
                  <a:path w="13" h="17">
                    <a:moveTo>
                      <a:pt x="13" y="0"/>
                    </a:moveTo>
                    <a:lnTo>
                      <a:pt x="0" y="0"/>
                    </a:lnTo>
                    <a:lnTo>
                      <a:pt x="12" y="17"/>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64" name="Freeform 1243">
                <a:extLst>
                  <a:ext uri="{FF2B5EF4-FFF2-40B4-BE49-F238E27FC236}">
                    <a16:creationId xmlns:a16="http://schemas.microsoft.com/office/drawing/2014/main" id="{B2979237-C064-4F49-B1CF-2E5339A3C0EE}"/>
                  </a:ext>
                </a:extLst>
              </p:cNvPr>
              <p:cNvSpPr>
                <a:spLocks/>
              </p:cNvSpPr>
              <p:nvPr/>
            </p:nvSpPr>
            <p:spPr bwMode="auto">
              <a:xfrm>
                <a:off x="3218" y="2310"/>
                <a:ext cx="12" cy="17"/>
              </a:xfrm>
              <a:custGeom>
                <a:avLst/>
                <a:gdLst/>
                <a:ahLst/>
                <a:cxnLst>
                  <a:cxn ang="0">
                    <a:pos x="0" y="0"/>
                  </a:cxn>
                  <a:cxn ang="0">
                    <a:pos x="12" y="17"/>
                  </a:cxn>
                  <a:cxn ang="0">
                    <a:pos x="0" y="17"/>
                  </a:cxn>
                  <a:cxn ang="0">
                    <a:pos x="0" y="0"/>
                  </a:cxn>
                </a:cxnLst>
                <a:rect l="0" t="0" r="r" b="b"/>
                <a:pathLst>
                  <a:path w="12" h="17">
                    <a:moveTo>
                      <a:pt x="0" y="0"/>
                    </a:moveTo>
                    <a:lnTo>
                      <a:pt x="12" y="17"/>
                    </a:lnTo>
                    <a:lnTo>
                      <a:pt x="0" y="17"/>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65" name="Freeform 1244">
                <a:extLst>
                  <a:ext uri="{FF2B5EF4-FFF2-40B4-BE49-F238E27FC236}">
                    <a16:creationId xmlns:a16="http://schemas.microsoft.com/office/drawing/2014/main" id="{7B1AC5E4-DCED-4FE2-8C43-7B283AAC4FB0}"/>
                  </a:ext>
                </a:extLst>
              </p:cNvPr>
              <p:cNvSpPr>
                <a:spLocks/>
              </p:cNvSpPr>
              <p:nvPr/>
            </p:nvSpPr>
            <p:spPr bwMode="auto">
              <a:xfrm>
                <a:off x="3218" y="2310"/>
                <a:ext cx="13" cy="17"/>
              </a:xfrm>
              <a:custGeom>
                <a:avLst/>
                <a:gdLst/>
                <a:ahLst/>
                <a:cxnLst>
                  <a:cxn ang="0">
                    <a:pos x="13" y="0"/>
                  </a:cxn>
                  <a:cxn ang="0">
                    <a:pos x="0" y="0"/>
                  </a:cxn>
                  <a:cxn ang="0">
                    <a:pos x="0" y="17"/>
                  </a:cxn>
                  <a:cxn ang="0">
                    <a:pos x="12" y="17"/>
                  </a:cxn>
                  <a:cxn ang="0">
                    <a:pos x="13" y="0"/>
                  </a:cxn>
                </a:cxnLst>
                <a:rect l="0" t="0" r="r" b="b"/>
                <a:pathLst>
                  <a:path w="13" h="17">
                    <a:moveTo>
                      <a:pt x="13" y="0"/>
                    </a:moveTo>
                    <a:lnTo>
                      <a:pt x="0" y="0"/>
                    </a:lnTo>
                    <a:lnTo>
                      <a:pt x="0" y="17"/>
                    </a:lnTo>
                    <a:lnTo>
                      <a:pt x="12" y="17"/>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66" name="Freeform 1245">
                <a:extLst>
                  <a:ext uri="{FF2B5EF4-FFF2-40B4-BE49-F238E27FC236}">
                    <a16:creationId xmlns:a16="http://schemas.microsoft.com/office/drawing/2014/main" id="{76432263-4356-4789-9D9C-C4763813C471}"/>
                  </a:ext>
                </a:extLst>
              </p:cNvPr>
              <p:cNvSpPr>
                <a:spLocks/>
              </p:cNvSpPr>
              <p:nvPr/>
            </p:nvSpPr>
            <p:spPr bwMode="auto">
              <a:xfrm>
                <a:off x="3218" y="2327"/>
                <a:ext cx="12" cy="19"/>
              </a:xfrm>
              <a:custGeom>
                <a:avLst/>
                <a:gdLst/>
                <a:ahLst/>
                <a:cxnLst>
                  <a:cxn ang="0">
                    <a:pos x="12" y="0"/>
                  </a:cxn>
                  <a:cxn ang="0">
                    <a:pos x="0" y="0"/>
                  </a:cxn>
                  <a:cxn ang="0">
                    <a:pos x="12" y="19"/>
                  </a:cxn>
                  <a:cxn ang="0">
                    <a:pos x="12" y="0"/>
                  </a:cxn>
                </a:cxnLst>
                <a:rect l="0" t="0" r="r" b="b"/>
                <a:pathLst>
                  <a:path w="12" h="19">
                    <a:moveTo>
                      <a:pt x="12" y="0"/>
                    </a:moveTo>
                    <a:lnTo>
                      <a:pt x="0" y="0"/>
                    </a:lnTo>
                    <a:lnTo>
                      <a:pt x="12" y="19"/>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67" name="Freeform 1246">
                <a:extLst>
                  <a:ext uri="{FF2B5EF4-FFF2-40B4-BE49-F238E27FC236}">
                    <a16:creationId xmlns:a16="http://schemas.microsoft.com/office/drawing/2014/main" id="{B28885DE-E15A-4395-B64C-F0E4353AF7BE}"/>
                  </a:ext>
                </a:extLst>
              </p:cNvPr>
              <p:cNvSpPr>
                <a:spLocks/>
              </p:cNvSpPr>
              <p:nvPr/>
            </p:nvSpPr>
            <p:spPr bwMode="auto">
              <a:xfrm>
                <a:off x="3217" y="2327"/>
                <a:ext cx="13" cy="19"/>
              </a:xfrm>
              <a:custGeom>
                <a:avLst/>
                <a:gdLst/>
                <a:ahLst/>
                <a:cxnLst>
                  <a:cxn ang="0">
                    <a:pos x="1" y="0"/>
                  </a:cxn>
                  <a:cxn ang="0">
                    <a:pos x="13" y="19"/>
                  </a:cxn>
                  <a:cxn ang="0">
                    <a:pos x="0" y="19"/>
                  </a:cxn>
                  <a:cxn ang="0">
                    <a:pos x="1" y="0"/>
                  </a:cxn>
                </a:cxnLst>
                <a:rect l="0" t="0" r="r" b="b"/>
                <a:pathLst>
                  <a:path w="13" h="19">
                    <a:moveTo>
                      <a:pt x="1" y="0"/>
                    </a:moveTo>
                    <a:lnTo>
                      <a:pt x="13" y="19"/>
                    </a:lnTo>
                    <a:lnTo>
                      <a:pt x="0" y="19"/>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68" name="Freeform 1247">
                <a:extLst>
                  <a:ext uri="{FF2B5EF4-FFF2-40B4-BE49-F238E27FC236}">
                    <a16:creationId xmlns:a16="http://schemas.microsoft.com/office/drawing/2014/main" id="{0792EEAB-16B5-480E-BF87-B805D79B8E39}"/>
                  </a:ext>
                </a:extLst>
              </p:cNvPr>
              <p:cNvSpPr>
                <a:spLocks/>
              </p:cNvSpPr>
              <p:nvPr/>
            </p:nvSpPr>
            <p:spPr bwMode="auto">
              <a:xfrm>
                <a:off x="3217" y="2327"/>
                <a:ext cx="13" cy="19"/>
              </a:xfrm>
              <a:custGeom>
                <a:avLst/>
                <a:gdLst/>
                <a:ahLst/>
                <a:cxnLst>
                  <a:cxn ang="0">
                    <a:pos x="13" y="0"/>
                  </a:cxn>
                  <a:cxn ang="0">
                    <a:pos x="1" y="0"/>
                  </a:cxn>
                  <a:cxn ang="0">
                    <a:pos x="0" y="19"/>
                  </a:cxn>
                  <a:cxn ang="0">
                    <a:pos x="13" y="19"/>
                  </a:cxn>
                  <a:cxn ang="0">
                    <a:pos x="13" y="0"/>
                  </a:cxn>
                </a:cxnLst>
                <a:rect l="0" t="0" r="r" b="b"/>
                <a:pathLst>
                  <a:path w="13" h="19">
                    <a:moveTo>
                      <a:pt x="13" y="0"/>
                    </a:moveTo>
                    <a:lnTo>
                      <a:pt x="1" y="0"/>
                    </a:lnTo>
                    <a:lnTo>
                      <a:pt x="0" y="19"/>
                    </a:lnTo>
                    <a:lnTo>
                      <a:pt x="13" y="19"/>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69" name="Freeform 1248">
                <a:extLst>
                  <a:ext uri="{FF2B5EF4-FFF2-40B4-BE49-F238E27FC236}">
                    <a16:creationId xmlns:a16="http://schemas.microsoft.com/office/drawing/2014/main" id="{38E3FBF9-833C-4AB9-88AC-D1BE5788B750}"/>
                  </a:ext>
                </a:extLst>
              </p:cNvPr>
              <p:cNvSpPr>
                <a:spLocks/>
              </p:cNvSpPr>
              <p:nvPr/>
            </p:nvSpPr>
            <p:spPr bwMode="auto">
              <a:xfrm>
                <a:off x="3217" y="2346"/>
                <a:ext cx="13" cy="19"/>
              </a:xfrm>
              <a:custGeom>
                <a:avLst/>
                <a:gdLst/>
                <a:ahLst/>
                <a:cxnLst>
                  <a:cxn ang="0">
                    <a:pos x="13" y="0"/>
                  </a:cxn>
                  <a:cxn ang="0">
                    <a:pos x="0" y="0"/>
                  </a:cxn>
                  <a:cxn ang="0">
                    <a:pos x="12" y="19"/>
                  </a:cxn>
                  <a:cxn ang="0">
                    <a:pos x="13" y="0"/>
                  </a:cxn>
                </a:cxnLst>
                <a:rect l="0" t="0" r="r" b="b"/>
                <a:pathLst>
                  <a:path w="13" h="19">
                    <a:moveTo>
                      <a:pt x="13" y="0"/>
                    </a:moveTo>
                    <a:lnTo>
                      <a:pt x="0" y="0"/>
                    </a:lnTo>
                    <a:lnTo>
                      <a:pt x="12" y="19"/>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70" name="Freeform 1249">
                <a:extLst>
                  <a:ext uri="{FF2B5EF4-FFF2-40B4-BE49-F238E27FC236}">
                    <a16:creationId xmlns:a16="http://schemas.microsoft.com/office/drawing/2014/main" id="{B59D8735-D770-45C6-8B8C-C280FA604B00}"/>
                  </a:ext>
                </a:extLst>
              </p:cNvPr>
              <p:cNvSpPr>
                <a:spLocks/>
              </p:cNvSpPr>
              <p:nvPr/>
            </p:nvSpPr>
            <p:spPr bwMode="auto">
              <a:xfrm>
                <a:off x="3216" y="2346"/>
                <a:ext cx="13" cy="19"/>
              </a:xfrm>
              <a:custGeom>
                <a:avLst/>
                <a:gdLst/>
                <a:ahLst/>
                <a:cxnLst>
                  <a:cxn ang="0">
                    <a:pos x="1" y="0"/>
                  </a:cxn>
                  <a:cxn ang="0">
                    <a:pos x="13" y="19"/>
                  </a:cxn>
                  <a:cxn ang="0">
                    <a:pos x="0" y="19"/>
                  </a:cxn>
                  <a:cxn ang="0">
                    <a:pos x="1" y="0"/>
                  </a:cxn>
                </a:cxnLst>
                <a:rect l="0" t="0" r="r" b="b"/>
                <a:pathLst>
                  <a:path w="13" h="19">
                    <a:moveTo>
                      <a:pt x="1" y="0"/>
                    </a:moveTo>
                    <a:lnTo>
                      <a:pt x="13" y="19"/>
                    </a:lnTo>
                    <a:lnTo>
                      <a:pt x="0" y="19"/>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71" name="Freeform 1250">
                <a:extLst>
                  <a:ext uri="{FF2B5EF4-FFF2-40B4-BE49-F238E27FC236}">
                    <a16:creationId xmlns:a16="http://schemas.microsoft.com/office/drawing/2014/main" id="{6DEA6895-57AC-44D8-A534-505D994A4C4D}"/>
                  </a:ext>
                </a:extLst>
              </p:cNvPr>
              <p:cNvSpPr>
                <a:spLocks/>
              </p:cNvSpPr>
              <p:nvPr/>
            </p:nvSpPr>
            <p:spPr bwMode="auto">
              <a:xfrm>
                <a:off x="3216" y="2346"/>
                <a:ext cx="14" cy="19"/>
              </a:xfrm>
              <a:custGeom>
                <a:avLst/>
                <a:gdLst/>
                <a:ahLst/>
                <a:cxnLst>
                  <a:cxn ang="0">
                    <a:pos x="14" y="0"/>
                  </a:cxn>
                  <a:cxn ang="0">
                    <a:pos x="1" y="0"/>
                  </a:cxn>
                  <a:cxn ang="0">
                    <a:pos x="0" y="19"/>
                  </a:cxn>
                  <a:cxn ang="0">
                    <a:pos x="13" y="19"/>
                  </a:cxn>
                  <a:cxn ang="0">
                    <a:pos x="14" y="0"/>
                  </a:cxn>
                </a:cxnLst>
                <a:rect l="0" t="0" r="r" b="b"/>
                <a:pathLst>
                  <a:path w="14" h="19">
                    <a:moveTo>
                      <a:pt x="14" y="0"/>
                    </a:moveTo>
                    <a:lnTo>
                      <a:pt x="1" y="0"/>
                    </a:lnTo>
                    <a:lnTo>
                      <a:pt x="0" y="19"/>
                    </a:lnTo>
                    <a:lnTo>
                      <a:pt x="13" y="19"/>
                    </a:lnTo>
                    <a:lnTo>
                      <a:pt x="14"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72" name="Freeform 1251">
                <a:extLst>
                  <a:ext uri="{FF2B5EF4-FFF2-40B4-BE49-F238E27FC236}">
                    <a16:creationId xmlns:a16="http://schemas.microsoft.com/office/drawing/2014/main" id="{21C1359B-48E6-4A69-BDE4-3AD1D535BE59}"/>
                  </a:ext>
                </a:extLst>
              </p:cNvPr>
              <p:cNvSpPr>
                <a:spLocks/>
              </p:cNvSpPr>
              <p:nvPr/>
            </p:nvSpPr>
            <p:spPr bwMode="auto">
              <a:xfrm>
                <a:off x="3216" y="2365"/>
                <a:ext cx="13" cy="20"/>
              </a:xfrm>
              <a:custGeom>
                <a:avLst/>
                <a:gdLst/>
                <a:ahLst/>
                <a:cxnLst>
                  <a:cxn ang="0">
                    <a:pos x="13" y="0"/>
                  </a:cxn>
                  <a:cxn ang="0">
                    <a:pos x="0" y="0"/>
                  </a:cxn>
                  <a:cxn ang="0">
                    <a:pos x="12" y="20"/>
                  </a:cxn>
                  <a:cxn ang="0">
                    <a:pos x="13" y="0"/>
                  </a:cxn>
                </a:cxnLst>
                <a:rect l="0" t="0" r="r" b="b"/>
                <a:pathLst>
                  <a:path w="13" h="20">
                    <a:moveTo>
                      <a:pt x="13" y="0"/>
                    </a:moveTo>
                    <a:lnTo>
                      <a:pt x="0" y="0"/>
                    </a:lnTo>
                    <a:lnTo>
                      <a:pt x="12" y="20"/>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73" name="Freeform 1252">
                <a:extLst>
                  <a:ext uri="{FF2B5EF4-FFF2-40B4-BE49-F238E27FC236}">
                    <a16:creationId xmlns:a16="http://schemas.microsoft.com/office/drawing/2014/main" id="{2652A452-1D0C-4792-936B-83622C45ACC3}"/>
                  </a:ext>
                </a:extLst>
              </p:cNvPr>
              <p:cNvSpPr>
                <a:spLocks/>
              </p:cNvSpPr>
              <p:nvPr/>
            </p:nvSpPr>
            <p:spPr bwMode="auto">
              <a:xfrm>
                <a:off x="3216" y="2365"/>
                <a:ext cx="12" cy="20"/>
              </a:xfrm>
              <a:custGeom>
                <a:avLst/>
                <a:gdLst/>
                <a:ahLst/>
                <a:cxnLst>
                  <a:cxn ang="0">
                    <a:pos x="0" y="0"/>
                  </a:cxn>
                  <a:cxn ang="0">
                    <a:pos x="12" y="20"/>
                  </a:cxn>
                  <a:cxn ang="0">
                    <a:pos x="0" y="19"/>
                  </a:cxn>
                  <a:cxn ang="0">
                    <a:pos x="0" y="0"/>
                  </a:cxn>
                </a:cxnLst>
                <a:rect l="0" t="0" r="r" b="b"/>
                <a:pathLst>
                  <a:path w="12" h="20">
                    <a:moveTo>
                      <a:pt x="0" y="0"/>
                    </a:moveTo>
                    <a:lnTo>
                      <a:pt x="12" y="20"/>
                    </a:lnTo>
                    <a:lnTo>
                      <a:pt x="0" y="19"/>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74" name="Freeform 1253">
                <a:extLst>
                  <a:ext uri="{FF2B5EF4-FFF2-40B4-BE49-F238E27FC236}">
                    <a16:creationId xmlns:a16="http://schemas.microsoft.com/office/drawing/2014/main" id="{EAD4AC6F-2545-4907-84B7-CD04D967D6AE}"/>
                  </a:ext>
                </a:extLst>
              </p:cNvPr>
              <p:cNvSpPr>
                <a:spLocks/>
              </p:cNvSpPr>
              <p:nvPr/>
            </p:nvSpPr>
            <p:spPr bwMode="auto">
              <a:xfrm>
                <a:off x="3216" y="2365"/>
                <a:ext cx="13" cy="20"/>
              </a:xfrm>
              <a:custGeom>
                <a:avLst/>
                <a:gdLst/>
                <a:ahLst/>
                <a:cxnLst>
                  <a:cxn ang="0">
                    <a:pos x="13" y="0"/>
                  </a:cxn>
                  <a:cxn ang="0">
                    <a:pos x="0" y="0"/>
                  </a:cxn>
                  <a:cxn ang="0">
                    <a:pos x="0" y="19"/>
                  </a:cxn>
                  <a:cxn ang="0">
                    <a:pos x="12" y="20"/>
                  </a:cxn>
                  <a:cxn ang="0">
                    <a:pos x="13" y="0"/>
                  </a:cxn>
                </a:cxnLst>
                <a:rect l="0" t="0" r="r" b="b"/>
                <a:pathLst>
                  <a:path w="13" h="20">
                    <a:moveTo>
                      <a:pt x="13" y="0"/>
                    </a:moveTo>
                    <a:lnTo>
                      <a:pt x="0" y="0"/>
                    </a:lnTo>
                    <a:lnTo>
                      <a:pt x="0" y="19"/>
                    </a:lnTo>
                    <a:lnTo>
                      <a:pt x="12" y="20"/>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75" name="Freeform 1254">
                <a:extLst>
                  <a:ext uri="{FF2B5EF4-FFF2-40B4-BE49-F238E27FC236}">
                    <a16:creationId xmlns:a16="http://schemas.microsoft.com/office/drawing/2014/main" id="{B574DFA4-8E81-4242-9FE9-EBB5E8C231D3}"/>
                  </a:ext>
                </a:extLst>
              </p:cNvPr>
              <p:cNvSpPr>
                <a:spLocks/>
              </p:cNvSpPr>
              <p:nvPr/>
            </p:nvSpPr>
            <p:spPr bwMode="auto">
              <a:xfrm>
                <a:off x="3216" y="2384"/>
                <a:ext cx="12" cy="20"/>
              </a:xfrm>
              <a:custGeom>
                <a:avLst/>
                <a:gdLst/>
                <a:ahLst/>
                <a:cxnLst>
                  <a:cxn ang="0">
                    <a:pos x="12" y="1"/>
                  </a:cxn>
                  <a:cxn ang="0">
                    <a:pos x="0" y="0"/>
                  </a:cxn>
                  <a:cxn ang="0">
                    <a:pos x="11" y="20"/>
                  </a:cxn>
                  <a:cxn ang="0">
                    <a:pos x="12" y="1"/>
                  </a:cxn>
                </a:cxnLst>
                <a:rect l="0" t="0" r="r" b="b"/>
                <a:pathLst>
                  <a:path w="12" h="20">
                    <a:moveTo>
                      <a:pt x="12" y="1"/>
                    </a:moveTo>
                    <a:lnTo>
                      <a:pt x="0" y="0"/>
                    </a:lnTo>
                    <a:lnTo>
                      <a:pt x="11" y="20"/>
                    </a:lnTo>
                    <a:lnTo>
                      <a:pt x="12"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76" name="Freeform 1255">
                <a:extLst>
                  <a:ext uri="{FF2B5EF4-FFF2-40B4-BE49-F238E27FC236}">
                    <a16:creationId xmlns:a16="http://schemas.microsoft.com/office/drawing/2014/main" id="{51A74302-EDF1-42FC-8730-89E96C1D4A5B}"/>
                  </a:ext>
                </a:extLst>
              </p:cNvPr>
              <p:cNvSpPr>
                <a:spLocks/>
              </p:cNvSpPr>
              <p:nvPr/>
            </p:nvSpPr>
            <p:spPr bwMode="auto">
              <a:xfrm>
                <a:off x="3215" y="2384"/>
                <a:ext cx="12" cy="20"/>
              </a:xfrm>
              <a:custGeom>
                <a:avLst/>
                <a:gdLst/>
                <a:ahLst/>
                <a:cxnLst>
                  <a:cxn ang="0">
                    <a:pos x="1" y="0"/>
                  </a:cxn>
                  <a:cxn ang="0">
                    <a:pos x="12" y="20"/>
                  </a:cxn>
                  <a:cxn ang="0">
                    <a:pos x="0" y="20"/>
                  </a:cxn>
                  <a:cxn ang="0">
                    <a:pos x="1" y="0"/>
                  </a:cxn>
                </a:cxnLst>
                <a:rect l="0" t="0" r="r" b="b"/>
                <a:pathLst>
                  <a:path w="12" h="20">
                    <a:moveTo>
                      <a:pt x="1" y="0"/>
                    </a:moveTo>
                    <a:lnTo>
                      <a:pt x="12" y="20"/>
                    </a:lnTo>
                    <a:lnTo>
                      <a:pt x="0" y="20"/>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77" name="Freeform 1256">
                <a:extLst>
                  <a:ext uri="{FF2B5EF4-FFF2-40B4-BE49-F238E27FC236}">
                    <a16:creationId xmlns:a16="http://schemas.microsoft.com/office/drawing/2014/main" id="{C6BC990C-B419-4561-B2FE-F717BB8CCCE3}"/>
                  </a:ext>
                </a:extLst>
              </p:cNvPr>
              <p:cNvSpPr>
                <a:spLocks/>
              </p:cNvSpPr>
              <p:nvPr/>
            </p:nvSpPr>
            <p:spPr bwMode="auto">
              <a:xfrm>
                <a:off x="3215" y="2384"/>
                <a:ext cx="13" cy="20"/>
              </a:xfrm>
              <a:custGeom>
                <a:avLst/>
                <a:gdLst/>
                <a:ahLst/>
                <a:cxnLst>
                  <a:cxn ang="0">
                    <a:pos x="13" y="1"/>
                  </a:cxn>
                  <a:cxn ang="0">
                    <a:pos x="1" y="0"/>
                  </a:cxn>
                  <a:cxn ang="0">
                    <a:pos x="0" y="20"/>
                  </a:cxn>
                  <a:cxn ang="0">
                    <a:pos x="12" y="20"/>
                  </a:cxn>
                  <a:cxn ang="0">
                    <a:pos x="13" y="1"/>
                  </a:cxn>
                </a:cxnLst>
                <a:rect l="0" t="0" r="r" b="b"/>
                <a:pathLst>
                  <a:path w="13" h="20">
                    <a:moveTo>
                      <a:pt x="13" y="1"/>
                    </a:moveTo>
                    <a:lnTo>
                      <a:pt x="1" y="0"/>
                    </a:lnTo>
                    <a:lnTo>
                      <a:pt x="0" y="20"/>
                    </a:lnTo>
                    <a:lnTo>
                      <a:pt x="12" y="20"/>
                    </a:lnTo>
                    <a:lnTo>
                      <a:pt x="13" y="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78" name="Freeform 1257">
                <a:extLst>
                  <a:ext uri="{FF2B5EF4-FFF2-40B4-BE49-F238E27FC236}">
                    <a16:creationId xmlns:a16="http://schemas.microsoft.com/office/drawing/2014/main" id="{336D1AE6-4355-4BD0-B8F7-8AB20B058568}"/>
                  </a:ext>
                </a:extLst>
              </p:cNvPr>
              <p:cNvSpPr>
                <a:spLocks/>
              </p:cNvSpPr>
              <p:nvPr/>
            </p:nvSpPr>
            <p:spPr bwMode="auto">
              <a:xfrm>
                <a:off x="3215" y="2404"/>
                <a:ext cx="12" cy="18"/>
              </a:xfrm>
              <a:custGeom>
                <a:avLst/>
                <a:gdLst/>
                <a:ahLst/>
                <a:cxnLst>
                  <a:cxn ang="0">
                    <a:pos x="12" y="0"/>
                  </a:cxn>
                  <a:cxn ang="0">
                    <a:pos x="0" y="0"/>
                  </a:cxn>
                  <a:cxn ang="0">
                    <a:pos x="12" y="18"/>
                  </a:cxn>
                  <a:cxn ang="0">
                    <a:pos x="12" y="0"/>
                  </a:cxn>
                </a:cxnLst>
                <a:rect l="0" t="0" r="r" b="b"/>
                <a:pathLst>
                  <a:path w="12" h="18">
                    <a:moveTo>
                      <a:pt x="12" y="0"/>
                    </a:moveTo>
                    <a:lnTo>
                      <a:pt x="0" y="0"/>
                    </a:lnTo>
                    <a:lnTo>
                      <a:pt x="12" y="18"/>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79" name="Freeform 1258">
                <a:extLst>
                  <a:ext uri="{FF2B5EF4-FFF2-40B4-BE49-F238E27FC236}">
                    <a16:creationId xmlns:a16="http://schemas.microsoft.com/office/drawing/2014/main" id="{1FD05A6E-4E0C-4017-AFC8-DA9008DF0AEF}"/>
                  </a:ext>
                </a:extLst>
              </p:cNvPr>
              <p:cNvSpPr>
                <a:spLocks/>
              </p:cNvSpPr>
              <p:nvPr/>
            </p:nvSpPr>
            <p:spPr bwMode="auto">
              <a:xfrm>
                <a:off x="3214" y="2404"/>
                <a:ext cx="13" cy="18"/>
              </a:xfrm>
              <a:custGeom>
                <a:avLst/>
                <a:gdLst/>
                <a:ahLst/>
                <a:cxnLst>
                  <a:cxn ang="0">
                    <a:pos x="1" y="0"/>
                  </a:cxn>
                  <a:cxn ang="0">
                    <a:pos x="13" y="18"/>
                  </a:cxn>
                  <a:cxn ang="0">
                    <a:pos x="0" y="17"/>
                  </a:cxn>
                  <a:cxn ang="0">
                    <a:pos x="1" y="0"/>
                  </a:cxn>
                </a:cxnLst>
                <a:rect l="0" t="0" r="r" b="b"/>
                <a:pathLst>
                  <a:path w="13" h="18">
                    <a:moveTo>
                      <a:pt x="1" y="0"/>
                    </a:moveTo>
                    <a:lnTo>
                      <a:pt x="13" y="18"/>
                    </a:lnTo>
                    <a:lnTo>
                      <a:pt x="0" y="17"/>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80" name="Freeform 1259">
                <a:extLst>
                  <a:ext uri="{FF2B5EF4-FFF2-40B4-BE49-F238E27FC236}">
                    <a16:creationId xmlns:a16="http://schemas.microsoft.com/office/drawing/2014/main" id="{0DD87B39-4614-4B8F-8AE3-7C2D953ABB2B}"/>
                  </a:ext>
                </a:extLst>
              </p:cNvPr>
              <p:cNvSpPr>
                <a:spLocks/>
              </p:cNvSpPr>
              <p:nvPr/>
            </p:nvSpPr>
            <p:spPr bwMode="auto">
              <a:xfrm>
                <a:off x="3214" y="2404"/>
                <a:ext cx="13" cy="18"/>
              </a:xfrm>
              <a:custGeom>
                <a:avLst/>
                <a:gdLst/>
                <a:ahLst/>
                <a:cxnLst>
                  <a:cxn ang="0">
                    <a:pos x="13" y="0"/>
                  </a:cxn>
                  <a:cxn ang="0">
                    <a:pos x="1" y="0"/>
                  </a:cxn>
                  <a:cxn ang="0">
                    <a:pos x="0" y="17"/>
                  </a:cxn>
                  <a:cxn ang="0">
                    <a:pos x="13" y="18"/>
                  </a:cxn>
                  <a:cxn ang="0">
                    <a:pos x="13" y="0"/>
                  </a:cxn>
                </a:cxnLst>
                <a:rect l="0" t="0" r="r" b="b"/>
                <a:pathLst>
                  <a:path w="13" h="18">
                    <a:moveTo>
                      <a:pt x="13" y="0"/>
                    </a:moveTo>
                    <a:lnTo>
                      <a:pt x="1" y="0"/>
                    </a:lnTo>
                    <a:lnTo>
                      <a:pt x="0" y="17"/>
                    </a:lnTo>
                    <a:lnTo>
                      <a:pt x="13" y="18"/>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81" name="Freeform 1260">
                <a:extLst>
                  <a:ext uri="{FF2B5EF4-FFF2-40B4-BE49-F238E27FC236}">
                    <a16:creationId xmlns:a16="http://schemas.microsoft.com/office/drawing/2014/main" id="{DFE26EC3-569F-4C84-A9E9-3A7FD34073BC}"/>
                  </a:ext>
                </a:extLst>
              </p:cNvPr>
              <p:cNvSpPr>
                <a:spLocks/>
              </p:cNvSpPr>
              <p:nvPr/>
            </p:nvSpPr>
            <p:spPr bwMode="auto">
              <a:xfrm>
                <a:off x="3214" y="2421"/>
                <a:ext cx="13" cy="18"/>
              </a:xfrm>
              <a:custGeom>
                <a:avLst/>
                <a:gdLst/>
                <a:ahLst/>
                <a:cxnLst>
                  <a:cxn ang="0">
                    <a:pos x="13" y="1"/>
                  </a:cxn>
                  <a:cxn ang="0">
                    <a:pos x="0" y="0"/>
                  </a:cxn>
                  <a:cxn ang="0">
                    <a:pos x="12" y="18"/>
                  </a:cxn>
                  <a:cxn ang="0">
                    <a:pos x="13" y="1"/>
                  </a:cxn>
                </a:cxnLst>
                <a:rect l="0" t="0" r="r" b="b"/>
                <a:pathLst>
                  <a:path w="13" h="18">
                    <a:moveTo>
                      <a:pt x="13" y="1"/>
                    </a:moveTo>
                    <a:lnTo>
                      <a:pt x="0" y="0"/>
                    </a:lnTo>
                    <a:lnTo>
                      <a:pt x="12" y="18"/>
                    </a:lnTo>
                    <a:lnTo>
                      <a:pt x="13"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82" name="Freeform 1261">
                <a:extLst>
                  <a:ext uri="{FF2B5EF4-FFF2-40B4-BE49-F238E27FC236}">
                    <a16:creationId xmlns:a16="http://schemas.microsoft.com/office/drawing/2014/main" id="{868FE39D-2160-4C6C-AFF7-37D4C7A291D6}"/>
                  </a:ext>
                </a:extLst>
              </p:cNvPr>
              <p:cNvSpPr>
                <a:spLocks/>
              </p:cNvSpPr>
              <p:nvPr/>
            </p:nvSpPr>
            <p:spPr bwMode="auto">
              <a:xfrm>
                <a:off x="3213" y="2421"/>
                <a:ext cx="13" cy="18"/>
              </a:xfrm>
              <a:custGeom>
                <a:avLst/>
                <a:gdLst/>
                <a:ahLst/>
                <a:cxnLst>
                  <a:cxn ang="0">
                    <a:pos x="1" y="0"/>
                  </a:cxn>
                  <a:cxn ang="0">
                    <a:pos x="13" y="18"/>
                  </a:cxn>
                  <a:cxn ang="0">
                    <a:pos x="0" y="17"/>
                  </a:cxn>
                  <a:cxn ang="0">
                    <a:pos x="1" y="0"/>
                  </a:cxn>
                </a:cxnLst>
                <a:rect l="0" t="0" r="r" b="b"/>
                <a:pathLst>
                  <a:path w="13" h="18">
                    <a:moveTo>
                      <a:pt x="1" y="0"/>
                    </a:moveTo>
                    <a:lnTo>
                      <a:pt x="13" y="18"/>
                    </a:lnTo>
                    <a:lnTo>
                      <a:pt x="0" y="17"/>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83" name="Freeform 1262">
                <a:extLst>
                  <a:ext uri="{FF2B5EF4-FFF2-40B4-BE49-F238E27FC236}">
                    <a16:creationId xmlns:a16="http://schemas.microsoft.com/office/drawing/2014/main" id="{4B51BEE1-A2A4-46A8-AB3A-6B07F88A9BC7}"/>
                  </a:ext>
                </a:extLst>
              </p:cNvPr>
              <p:cNvSpPr>
                <a:spLocks/>
              </p:cNvSpPr>
              <p:nvPr/>
            </p:nvSpPr>
            <p:spPr bwMode="auto">
              <a:xfrm>
                <a:off x="3213" y="2421"/>
                <a:ext cx="14" cy="18"/>
              </a:xfrm>
              <a:custGeom>
                <a:avLst/>
                <a:gdLst/>
                <a:ahLst/>
                <a:cxnLst>
                  <a:cxn ang="0">
                    <a:pos x="14" y="1"/>
                  </a:cxn>
                  <a:cxn ang="0">
                    <a:pos x="1" y="0"/>
                  </a:cxn>
                  <a:cxn ang="0">
                    <a:pos x="0" y="17"/>
                  </a:cxn>
                  <a:cxn ang="0">
                    <a:pos x="13" y="18"/>
                  </a:cxn>
                  <a:cxn ang="0">
                    <a:pos x="14" y="1"/>
                  </a:cxn>
                </a:cxnLst>
                <a:rect l="0" t="0" r="r" b="b"/>
                <a:pathLst>
                  <a:path w="14" h="18">
                    <a:moveTo>
                      <a:pt x="14" y="1"/>
                    </a:moveTo>
                    <a:lnTo>
                      <a:pt x="1" y="0"/>
                    </a:lnTo>
                    <a:lnTo>
                      <a:pt x="0" y="17"/>
                    </a:lnTo>
                    <a:lnTo>
                      <a:pt x="13" y="18"/>
                    </a:lnTo>
                    <a:lnTo>
                      <a:pt x="14" y="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84" name="Freeform 1263">
                <a:extLst>
                  <a:ext uri="{FF2B5EF4-FFF2-40B4-BE49-F238E27FC236}">
                    <a16:creationId xmlns:a16="http://schemas.microsoft.com/office/drawing/2014/main" id="{87FFF795-D4BF-48C4-95BB-7C6A3CEE4DE0}"/>
                  </a:ext>
                </a:extLst>
              </p:cNvPr>
              <p:cNvSpPr>
                <a:spLocks/>
              </p:cNvSpPr>
              <p:nvPr/>
            </p:nvSpPr>
            <p:spPr bwMode="auto">
              <a:xfrm>
                <a:off x="3213" y="2438"/>
                <a:ext cx="13" cy="16"/>
              </a:xfrm>
              <a:custGeom>
                <a:avLst/>
                <a:gdLst/>
                <a:ahLst/>
                <a:cxnLst>
                  <a:cxn ang="0">
                    <a:pos x="13" y="1"/>
                  </a:cxn>
                  <a:cxn ang="0">
                    <a:pos x="0" y="0"/>
                  </a:cxn>
                  <a:cxn ang="0">
                    <a:pos x="13" y="16"/>
                  </a:cxn>
                  <a:cxn ang="0">
                    <a:pos x="13" y="1"/>
                  </a:cxn>
                </a:cxnLst>
                <a:rect l="0" t="0" r="r" b="b"/>
                <a:pathLst>
                  <a:path w="13" h="16">
                    <a:moveTo>
                      <a:pt x="13" y="1"/>
                    </a:moveTo>
                    <a:lnTo>
                      <a:pt x="0" y="0"/>
                    </a:lnTo>
                    <a:lnTo>
                      <a:pt x="13" y="16"/>
                    </a:lnTo>
                    <a:lnTo>
                      <a:pt x="13"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85" name="Freeform 1264">
                <a:extLst>
                  <a:ext uri="{FF2B5EF4-FFF2-40B4-BE49-F238E27FC236}">
                    <a16:creationId xmlns:a16="http://schemas.microsoft.com/office/drawing/2014/main" id="{CBD20C5E-7F20-4F74-9607-AEF4D0A3CA5E}"/>
                  </a:ext>
                </a:extLst>
              </p:cNvPr>
              <p:cNvSpPr>
                <a:spLocks/>
              </p:cNvSpPr>
              <p:nvPr/>
            </p:nvSpPr>
            <p:spPr bwMode="auto">
              <a:xfrm>
                <a:off x="3213" y="2438"/>
                <a:ext cx="13" cy="16"/>
              </a:xfrm>
              <a:custGeom>
                <a:avLst/>
                <a:gdLst/>
                <a:ahLst/>
                <a:cxnLst>
                  <a:cxn ang="0">
                    <a:pos x="0" y="0"/>
                  </a:cxn>
                  <a:cxn ang="0">
                    <a:pos x="13" y="16"/>
                  </a:cxn>
                  <a:cxn ang="0">
                    <a:pos x="0" y="16"/>
                  </a:cxn>
                  <a:cxn ang="0">
                    <a:pos x="0" y="0"/>
                  </a:cxn>
                </a:cxnLst>
                <a:rect l="0" t="0" r="r" b="b"/>
                <a:pathLst>
                  <a:path w="13" h="16">
                    <a:moveTo>
                      <a:pt x="0" y="0"/>
                    </a:moveTo>
                    <a:lnTo>
                      <a:pt x="13" y="16"/>
                    </a:lnTo>
                    <a:lnTo>
                      <a:pt x="0" y="16"/>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86" name="Freeform 1265">
                <a:extLst>
                  <a:ext uri="{FF2B5EF4-FFF2-40B4-BE49-F238E27FC236}">
                    <a16:creationId xmlns:a16="http://schemas.microsoft.com/office/drawing/2014/main" id="{2E4ADD23-2C25-4720-A0BB-CEA53D84FB51}"/>
                  </a:ext>
                </a:extLst>
              </p:cNvPr>
              <p:cNvSpPr>
                <a:spLocks/>
              </p:cNvSpPr>
              <p:nvPr/>
            </p:nvSpPr>
            <p:spPr bwMode="auto">
              <a:xfrm>
                <a:off x="3213" y="2438"/>
                <a:ext cx="13" cy="16"/>
              </a:xfrm>
              <a:custGeom>
                <a:avLst/>
                <a:gdLst/>
                <a:ahLst/>
                <a:cxnLst>
                  <a:cxn ang="0">
                    <a:pos x="13" y="1"/>
                  </a:cxn>
                  <a:cxn ang="0">
                    <a:pos x="0" y="0"/>
                  </a:cxn>
                  <a:cxn ang="0">
                    <a:pos x="0" y="16"/>
                  </a:cxn>
                  <a:cxn ang="0">
                    <a:pos x="13" y="16"/>
                  </a:cxn>
                  <a:cxn ang="0">
                    <a:pos x="13" y="1"/>
                  </a:cxn>
                </a:cxnLst>
                <a:rect l="0" t="0" r="r" b="b"/>
                <a:pathLst>
                  <a:path w="13" h="16">
                    <a:moveTo>
                      <a:pt x="13" y="1"/>
                    </a:moveTo>
                    <a:lnTo>
                      <a:pt x="0" y="0"/>
                    </a:lnTo>
                    <a:lnTo>
                      <a:pt x="0" y="16"/>
                    </a:lnTo>
                    <a:lnTo>
                      <a:pt x="13" y="16"/>
                    </a:lnTo>
                    <a:lnTo>
                      <a:pt x="13" y="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87" name="Freeform 1266">
                <a:extLst>
                  <a:ext uri="{FF2B5EF4-FFF2-40B4-BE49-F238E27FC236}">
                    <a16:creationId xmlns:a16="http://schemas.microsoft.com/office/drawing/2014/main" id="{B74EC8B5-C462-4688-B26C-149AD83EB9DE}"/>
                  </a:ext>
                </a:extLst>
              </p:cNvPr>
              <p:cNvSpPr>
                <a:spLocks/>
              </p:cNvSpPr>
              <p:nvPr/>
            </p:nvSpPr>
            <p:spPr bwMode="auto">
              <a:xfrm>
                <a:off x="3213" y="2454"/>
                <a:ext cx="13" cy="15"/>
              </a:xfrm>
              <a:custGeom>
                <a:avLst/>
                <a:gdLst/>
                <a:ahLst/>
                <a:cxnLst>
                  <a:cxn ang="0">
                    <a:pos x="13" y="0"/>
                  </a:cxn>
                  <a:cxn ang="0">
                    <a:pos x="0" y="0"/>
                  </a:cxn>
                  <a:cxn ang="0">
                    <a:pos x="13" y="15"/>
                  </a:cxn>
                  <a:cxn ang="0">
                    <a:pos x="13" y="0"/>
                  </a:cxn>
                </a:cxnLst>
                <a:rect l="0" t="0" r="r" b="b"/>
                <a:pathLst>
                  <a:path w="13" h="15">
                    <a:moveTo>
                      <a:pt x="13" y="0"/>
                    </a:moveTo>
                    <a:lnTo>
                      <a:pt x="0" y="0"/>
                    </a:lnTo>
                    <a:lnTo>
                      <a:pt x="13" y="15"/>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88" name="Freeform 1267">
                <a:extLst>
                  <a:ext uri="{FF2B5EF4-FFF2-40B4-BE49-F238E27FC236}">
                    <a16:creationId xmlns:a16="http://schemas.microsoft.com/office/drawing/2014/main" id="{09602C65-D606-4571-AF2C-F2F4FDDD385A}"/>
                  </a:ext>
                </a:extLst>
              </p:cNvPr>
              <p:cNvSpPr>
                <a:spLocks/>
              </p:cNvSpPr>
              <p:nvPr/>
            </p:nvSpPr>
            <p:spPr bwMode="auto">
              <a:xfrm>
                <a:off x="3213" y="2454"/>
                <a:ext cx="13" cy="15"/>
              </a:xfrm>
              <a:custGeom>
                <a:avLst/>
                <a:gdLst/>
                <a:ahLst/>
                <a:cxnLst>
                  <a:cxn ang="0">
                    <a:pos x="0" y="0"/>
                  </a:cxn>
                  <a:cxn ang="0">
                    <a:pos x="13" y="15"/>
                  </a:cxn>
                  <a:cxn ang="0">
                    <a:pos x="0" y="15"/>
                  </a:cxn>
                  <a:cxn ang="0">
                    <a:pos x="0" y="0"/>
                  </a:cxn>
                </a:cxnLst>
                <a:rect l="0" t="0" r="r" b="b"/>
                <a:pathLst>
                  <a:path w="13" h="15">
                    <a:moveTo>
                      <a:pt x="0" y="0"/>
                    </a:moveTo>
                    <a:lnTo>
                      <a:pt x="13" y="15"/>
                    </a:lnTo>
                    <a:lnTo>
                      <a:pt x="0" y="15"/>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89" name="Rectangle 1268">
                <a:extLst>
                  <a:ext uri="{FF2B5EF4-FFF2-40B4-BE49-F238E27FC236}">
                    <a16:creationId xmlns:a16="http://schemas.microsoft.com/office/drawing/2014/main" id="{9AD28940-D419-4781-84FD-F320F772D48E}"/>
                  </a:ext>
                </a:extLst>
              </p:cNvPr>
              <p:cNvSpPr>
                <a:spLocks noChangeArrowheads="1"/>
              </p:cNvSpPr>
              <p:nvPr/>
            </p:nvSpPr>
            <p:spPr bwMode="auto">
              <a:xfrm>
                <a:off x="3213" y="2454"/>
                <a:ext cx="13" cy="15"/>
              </a:xfrm>
              <a:prstGeom prst="rect">
                <a:avLst/>
              </a:prstGeom>
              <a:noFill/>
              <a:ln w="0">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endParaRPr lang="id-ID" sz="1350"/>
              </a:p>
            </p:txBody>
          </p:sp>
          <p:sp>
            <p:nvSpPr>
              <p:cNvPr id="4190" name="Freeform 1269">
                <a:extLst>
                  <a:ext uri="{FF2B5EF4-FFF2-40B4-BE49-F238E27FC236}">
                    <a16:creationId xmlns:a16="http://schemas.microsoft.com/office/drawing/2014/main" id="{FF0B5FB8-D845-4099-AD34-DF2B5E7C41C8}"/>
                  </a:ext>
                </a:extLst>
              </p:cNvPr>
              <p:cNvSpPr>
                <a:spLocks/>
              </p:cNvSpPr>
              <p:nvPr/>
            </p:nvSpPr>
            <p:spPr bwMode="auto">
              <a:xfrm>
                <a:off x="3213" y="2469"/>
                <a:ext cx="14" cy="12"/>
              </a:xfrm>
              <a:custGeom>
                <a:avLst/>
                <a:gdLst/>
                <a:ahLst/>
                <a:cxnLst>
                  <a:cxn ang="0">
                    <a:pos x="13" y="0"/>
                  </a:cxn>
                  <a:cxn ang="0">
                    <a:pos x="0" y="0"/>
                  </a:cxn>
                  <a:cxn ang="0">
                    <a:pos x="14" y="12"/>
                  </a:cxn>
                  <a:cxn ang="0">
                    <a:pos x="13" y="0"/>
                  </a:cxn>
                </a:cxnLst>
                <a:rect l="0" t="0" r="r" b="b"/>
                <a:pathLst>
                  <a:path w="14" h="12">
                    <a:moveTo>
                      <a:pt x="13" y="0"/>
                    </a:moveTo>
                    <a:lnTo>
                      <a:pt x="0" y="0"/>
                    </a:lnTo>
                    <a:lnTo>
                      <a:pt x="14" y="12"/>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91" name="Freeform 1270">
                <a:extLst>
                  <a:ext uri="{FF2B5EF4-FFF2-40B4-BE49-F238E27FC236}">
                    <a16:creationId xmlns:a16="http://schemas.microsoft.com/office/drawing/2014/main" id="{9313B249-12F9-4B7D-A7AA-E709FE99ECCE}"/>
                  </a:ext>
                </a:extLst>
              </p:cNvPr>
              <p:cNvSpPr>
                <a:spLocks/>
              </p:cNvSpPr>
              <p:nvPr/>
            </p:nvSpPr>
            <p:spPr bwMode="auto">
              <a:xfrm>
                <a:off x="3213" y="2469"/>
                <a:ext cx="14" cy="13"/>
              </a:xfrm>
              <a:custGeom>
                <a:avLst/>
                <a:gdLst/>
                <a:ahLst/>
                <a:cxnLst>
                  <a:cxn ang="0">
                    <a:pos x="0" y="0"/>
                  </a:cxn>
                  <a:cxn ang="0">
                    <a:pos x="14" y="12"/>
                  </a:cxn>
                  <a:cxn ang="0">
                    <a:pos x="1" y="13"/>
                  </a:cxn>
                  <a:cxn ang="0">
                    <a:pos x="0" y="0"/>
                  </a:cxn>
                </a:cxnLst>
                <a:rect l="0" t="0" r="r" b="b"/>
                <a:pathLst>
                  <a:path w="14" h="13">
                    <a:moveTo>
                      <a:pt x="0" y="0"/>
                    </a:moveTo>
                    <a:lnTo>
                      <a:pt x="14" y="12"/>
                    </a:lnTo>
                    <a:lnTo>
                      <a:pt x="1" y="13"/>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92" name="Freeform 1271">
                <a:extLst>
                  <a:ext uri="{FF2B5EF4-FFF2-40B4-BE49-F238E27FC236}">
                    <a16:creationId xmlns:a16="http://schemas.microsoft.com/office/drawing/2014/main" id="{FB921896-1604-4068-A0EA-E3CF3A005081}"/>
                  </a:ext>
                </a:extLst>
              </p:cNvPr>
              <p:cNvSpPr>
                <a:spLocks/>
              </p:cNvSpPr>
              <p:nvPr/>
            </p:nvSpPr>
            <p:spPr bwMode="auto">
              <a:xfrm>
                <a:off x="3213" y="2469"/>
                <a:ext cx="14" cy="13"/>
              </a:xfrm>
              <a:custGeom>
                <a:avLst/>
                <a:gdLst/>
                <a:ahLst/>
                <a:cxnLst>
                  <a:cxn ang="0">
                    <a:pos x="13" y="0"/>
                  </a:cxn>
                  <a:cxn ang="0">
                    <a:pos x="0" y="0"/>
                  </a:cxn>
                  <a:cxn ang="0">
                    <a:pos x="1" y="13"/>
                  </a:cxn>
                  <a:cxn ang="0">
                    <a:pos x="14" y="12"/>
                  </a:cxn>
                  <a:cxn ang="0">
                    <a:pos x="13" y="0"/>
                  </a:cxn>
                </a:cxnLst>
                <a:rect l="0" t="0" r="r" b="b"/>
                <a:pathLst>
                  <a:path w="14" h="13">
                    <a:moveTo>
                      <a:pt x="13" y="0"/>
                    </a:moveTo>
                    <a:lnTo>
                      <a:pt x="0" y="0"/>
                    </a:lnTo>
                    <a:lnTo>
                      <a:pt x="1" y="13"/>
                    </a:lnTo>
                    <a:lnTo>
                      <a:pt x="14" y="12"/>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93" name="Freeform 1272">
                <a:extLst>
                  <a:ext uri="{FF2B5EF4-FFF2-40B4-BE49-F238E27FC236}">
                    <a16:creationId xmlns:a16="http://schemas.microsoft.com/office/drawing/2014/main" id="{D7581687-BF77-4D4A-94F6-28E432002A2D}"/>
                  </a:ext>
                </a:extLst>
              </p:cNvPr>
              <p:cNvSpPr>
                <a:spLocks/>
              </p:cNvSpPr>
              <p:nvPr/>
            </p:nvSpPr>
            <p:spPr bwMode="auto">
              <a:xfrm>
                <a:off x="3214" y="2481"/>
                <a:ext cx="13" cy="12"/>
              </a:xfrm>
              <a:custGeom>
                <a:avLst/>
                <a:gdLst/>
                <a:ahLst/>
                <a:cxnLst>
                  <a:cxn ang="0">
                    <a:pos x="13" y="0"/>
                  </a:cxn>
                  <a:cxn ang="0">
                    <a:pos x="0" y="1"/>
                  </a:cxn>
                  <a:cxn ang="0">
                    <a:pos x="13" y="12"/>
                  </a:cxn>
                  <a:cxn ang="0">
                    <a:pos x="13" y="0"/>
                  </a:cxn>
                </a:cxnLst>
                <a:rect l="0" t="0" r="r" b="b"/>
                <a:pathLst>
                  <a:path w="13" h="12">
                    <a:moveTo>
                      <a:pt x="13" y="0"/>
                    </a:moveTo>
                    <a:lnTo>
                      <a:pt x="0" y="1"/>
                    </a:lnTo>
                    <a:lnTo>
                      <a:pt x="13" y="12"/>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94" name="Freeform 1273">
                <a:extLst>
                  <a:ext uri="{FF2B5EF4-FFF2-40B4-BE49-F238E27FC236}">
                    <a16:creationId xmlns:a16="http://schemas.microsoft.com/office/drawing/2014/main" id="{1EBC928B-427E-41FB-A558-FFCA85A78E4E}"/>
                  </a:ext>
                </a:extLst>
              </p:cNvPr>
              <p:cNvSpPr>
                <a:spLocks/>
              </p:cNvSpPr>
              <p:nvPr/>
            </p:nvSpPr>
            <p:spPr bwMode="auto">
              <a:xfrm>
                <a:off x="3214" y="2482"/>
                <a:ext cx="13" cy="12"/>
              </a:xfrm>
              <a:custGeom>
                <a:avLst/>
                <a:gdLst/>
                <a:ahLst/>
                <a:cxnLst>
                  <a:cxn ang="0">
                    <a:pos x="0" y="0"/>
                  </a:cxn>
                  <a:cxn ang="0">
                    <a:pos x="13" y="11"/>
                  </a:cxn>
                  <a:cxn ang="0">
                    <a:pos x="0" y="12"/>
                  </a:cxn>
                  <a:cxn ang="0">
                    <a:pos x="0" y="0"/>
                  </a:cxn>
                </a:cxnLst>
                <a:rect l="0" t="0" r="r" b="b"/>
                <a:pathLst>
                  <a:path w="13" h="12">
                    <a:moveTo>
                      <a:pt x="0" y="0"/>
                    </a:moveTo>
                    <a:lnTo>
                      <a:pt x="13" y="11"/>
                    </a:lnTo>
                    <a:lnTo>
                      <a:pt x="0" y="12"/>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95" name="Freeform 1274">
                <a:extLst>
                  <a:ext uri="{FF2B5EF4-FFF2-40B4-BE49-F238E27FC236}">
                    <a16:creationId xmlns:a16="http://schemas.microsoft.com/office/drawing/2014/main" id="{A23ECAFB-7299-43B7-917B-476ABE20F685}"/>
                  </a:ext>
                </a:extLst>
              </p:cNvPr>
              <p:cNvSpPr>
                <a:spLocks/>
              </p:cNvSpPr>
              <p:nvPr/>
            </p:nvSpPr>
            <p:spPr bwMode="auto">
              <a:xfrm>
                <a:off x="3214" y="2481"/>
                <a:ext cx="13" cy="13"/>
              </a:xfrm>
              <a:custGeom>
                <a:avLst/>
                <a:gdLst/>
                <a:ahLst/>
                <a:cxnLst>
                  <a:cxn ang="0">
                    <a:pos x="13" y="0"/>
                  </a:cxn>
                  <a:cxn ang="0">
                    <a:pos x="0" y="1"/>
                  </a:cxn>
                  <a:cxn ang="0">
                    <a:pos x="0" y="13"/>
                  </a:cxn>
                  <a:cxn ang="0">
                    <a:pos x="13" y="12"/>
                  </a:cxn>
                  <a:cxn ang="0">
                    <a:pos x="13" y="0"/>
                  </a:cxn>
                </a:cxnLst>
                <a:rect l="0" t="0" r="r" b="b"/>
                <a:pathLst>
                  <a:path w="13" h="13">
                    <a:moveTo>
                      <a:pt x="13" y="0"/>
                    </a:moveTo>
                    <a:lnTo>
                      <a:pt x="0" y="1"/>
                    </a:lnTo>
                    <a:lnTo>
                      <a:pt x="0" y="13"/>
                    </a:lnTo>
                    <a:lnTo>
                      <a:pt x="13" y="12"/>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96" name="Freeform 1275">
                <a:extLst>
                  <a:ext uri="{FF2B5EF4-FFF2-40B4-BE49-F238E27FC236}">
                    <a16:creationId xmlns:a16="http://schemas.microsoft.com/office/drawing/2014/main" id="{AAC0B8DA-27A2-4DF2-B7DF-0EBF158F5C28}"/>
                  </a:ext>
                </a:extLst>
              </p:cNvPr>
              <p:cNvSpPr>
                <a:spLocks/>
              </p:cNvSpPr>
              <p:nvPr/>
            </p:nvSpPr>
            <p:spPr bwMode="auto">
              <a:xfrm>
                <a:off x="3214" y="2493"/>
                <a:ext cx="14" cy="11"/>
              </a:xfrm>
              <a:custGeom>
                <a:avLst/>
                <a:gdLst/>
                <a:ahLst/>
                <a:cxnLst>
                  <a:cxn ang="0">
                    <a:pos x="13" y="0"/>
                  </a:cxn>
                  <a:cxn ang="0">
                    <a:pos x="0" y="1"/>
                  </a:cxn>
                  <a:cxn ang="0">
                    <a:pos x="14" y="11"/>
                  </a:cxn>
                  <a:cxn ang="0">
                    <a:pos x="13" y="0"/>
                  </a:cxn>
                </a:cxnLst>
                <a:rect l="0" t="0" r="r" b="b"/>
                <a:pathLst>
                  <a:path w="14" h="11">
                    <a:moveTo>
                      <a:pt x="13" y="0"/>
                    </a:moveTo>
                    <a:lnTo>
                      <a:pt x="0" y="1"/>
                    </a:lnTo>
                    <a:lnTo>
                      <a:pt x="14" y="11"/>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97" name="Freeform 1276">
                <a:extLst>
                  <a:ext uri="{FF2B5EF4-FFF2-40B4-BE49-F238E27FC236}">
                    <a16:creationId xmlns:a16="http://schemas.microsoft.com/office/drawing/2014/main" id="{5F3CBF94-9F7C-4B87-BA13-A795DE16BC86}"/>
                  </a:ext>
                </a:extLst>
              </p:cNvPr>
              <p:cNvSpPr>
                <a:spLocks/>
              </p:cNvSpPr>
              <p:nvPr/>
            </p:nvSpPr>
            <p:spPr bwMode="auto">
              <a:xfrm>
                <a:off x="3214" y="2494"/>
                <a:ext cx="14" cy="11"/>
              </a:xfrm>
              <a:custGeom>
                <a:avLst/>
                <a:gdLst/>
                <a:ahLst/>
                <a:cxnLst>
                  <a:cxn ang="0">
                    <a:pos x="0" y="0"/>
                  </a:cxn>
                  <a:cxn ang="0">
                    <a:pos x="14" y="10"/>
                  </a:cxn>
                  <a:cxn ang="0">
                    <a:pos x="1" y="11"/>
                  </a:cxn>
                  <a:cxn ang="0">
                    <a:pos x="0" y="0"/>
                  </a:cxn>
                </a:cxnLst>
                <a:rect l="0" t="0" r="r" b="b"/>
                <a:pathLst>
                  <a:path w="14" h="11">
                    <a:moveTo>
                      <a:pt x="0" y="0"/>
                    </a:moveTo>
                    <a:lnTo>
                      <a:pt x="14" y="10"/>
                    </a:lnTo>
                    <a:lnTo>
                      <a:pt x="1" y="11"/>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98" name="Freeform 1277">
                <a:extLst>
                  <a:ext uri="{FF2B5EF4-FFF2-40B4-BE49-F238E27FC236}">
                    <a16:creationId xmlns:a16="http://schemas.microsoft.com/office/drawing/2014/main" id="{80C41D37-BFF5-4256-B21D-EF0C5BAF3FAF}"/>
                  </a:ext>
                </a:extLst>
              </p:cNvPr>
              <p:cNvSpPr>
                <a:spLocks/>
              </p:cNvSpPr>
              <p:nvPr/>
            </p:nvSpPr>
            <p:spPr bwMode="auto">
              <a:xfrm>
                <a:off x="3214" y="2493"/>
                <a:ext cx="14" cy="12"/>
              </a:xfrm>
              <a:custGeom>
                <a:avLst/>
                <a:gdLst/>
                <a:ahLst/>
                <a:cxnLst>
                  <a:cxn ang="0">
                    <a:pos x="13" y="0"/>
                  </a:cxn>
                  <a:cxn ang="0">
                    <a:pos x="0" y="1"/>
                  </a:cxn>
                  <a:cxn ang="0">
                    <a:pos x="1" y="12"/>
                  </a:cxn>
                  <a:cxn ang="0">
                    <a:pos x="14" y="11"/>
                  </a:cxn>
                  <a:cxn ang="0">
                    <a:pos x="13" y="0"/>
                  </a:cxn>
                </a:cxnLst>
                <a:rect l="0" t="0" r="r" b="b"/>
                <a:pathLst>
                  <a:path w="14" h="12">
                    <a:moveTo>
                      <a:pt x="13" y="0"/>
                    </a:moveTo>
                    <a:lnTo>
                      <a:pt x="0" y="1"/>
                    </a:lnTo>
                    <a:lnTo>
                      <a:pt x="1" y="12"/>
                    </a:lnTo>
                    <a:lnTo>
                      <a:pt x="14" y="11"/>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99" name="Freeform 1278">
                <a:extLst>
                  <a:ext uri="{FF2B5EF4-FFF2-40B4-BE49-F238E27FC236}">
                    <a16:creationId xmlns:a16="http://schemas.microsoft.com/office/drawing/2014/main" id="{B584FD9B-AA1F-47C5-9F42-EA88EFE6BF28}"/>
                  </a:ext>
                </a:extLst>
              </p:cNvPr>
              <p:cNvSpPr>
                <a:spLocks/>
              </p:cNvSpPr>
              <p:nvPr/>
            </p:nvSpPr>
            <p:spPr bwMode="auto">
              <a:xfrm>
                <a:off x="3215" y="2504"/>
                <a:ext cx="14" cy="10"/>
              </a:xfrm>
              <a:custGeom>
                <a:avLst/>
                <a:gdLst/>
                <a:ahLst/>
                <a:cxnLst>
                  <a:cxn ang="0">
                    <a:pos x="13" y="0"/>
                  </a:cxn>
                  <a:cxn ang="0">
                    <a:pos x="0" y="1"/>
                  </a:cxn>
                  <a:cxn ang="0">
                    <a:pos x="14" y="10"/>
                  </a:cxn>
                  <a:cxn ang="0">
                    <a:pos x="13" y="0"/>
                  </a:cxn>
                </a:cxnLst>
                <a:rect l="0" t="0" r="r" b="b"/>
                <a:pathLst>
                  <a:path w="14" h="10">
                    <a:moveTo>
                      <a:pt x="13" y="0"/>
                    </a:moveTo>
                    <a:lnTo>
                      <a:pt x="0" y="1"/>
                    </a:lnTo>
                    <a:lnTo>
                      <a:pt x="14" y="10"/>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00" name="Freeform 1279">
                <a:extLst>
                  <a:ext uri="{FF2B5EF4-FFF2-40B4-BE49-F238E27FC236}">
                    <a16:creationId xmlns:a16="http://schemas.microsoft.com/office/drawing/2014/main" id="{BE6DFC9D-D6B5-48B0-9696-7AA33A3124AD}"/>
                  </a:ext>
                </a:extLst>
              </p:cNvPr>
              <p:cNvSpPr>
                <a:spLocks/>
              </p:cNvSpPr>
              <p:nvPr/>
            </p:nvSpPr>
            <p:spPr bwMode="auto">
              <a:xfrm>
                <a:off x="3215" y="2505"/>
                <a:ext cx="14" cy="11"/>
              </a:xfrm>
              <a:custGeom>
                <a:avLst/>
                <a:gdLst/>
                <a:ahLst/>
                <a:cxnLst>
                  <a:cxn ang="0">
                    <a:pos x="0" y="0"/>
                  </a:cxn>
                  <a:cxn ang="0">
                    <a:pos x="14" y="9"/>
                  </a:cxn>
                  <a:cxn ang="0">
                    <a:pos x="1" y="11"/>
                  </a:cxn>
                  <a:cxn ang="0">
                    <a:pos x="0" y="0"/>
                  </a:cxn>
                </a:cxnLst>
                <a:rect l="0" t="0" r="r" b="b"/>
                <a:pathLst>
                  <a:path w="14" h="11">
                    <a:moveTo>
                      <a:pt x="0" y="0"/>
                    </a:moveTo>
                    <a:lnTo>
                      <a:pt x="14" y="9"/>
                    </a:lnTo>
                    <a:lnTo>
                      <a:pt x="1" y="11"/>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01" name="Freeform 1280">
                <a:extLst>
                  <a:ext uri="{FF2B5EF4-FFF2-40B4-BE49-F238E27FC236}">
                    <a16:creationId xmlns:a16="http://schemas.microsoft.com/office/drawing/2014/main" id="{0D85387A-35B2-4574-907E-037244501AFB}"/>
                  </a:ext>
                </a:extLst>
              </p:cNvPr>
              <p:cNvSpPr>
                <a:spLocks/>
              </p:cNvSpPr>
              <p:nvPr/>
            </p:nvSpPr>
            <p:spPr bwMode="auto">
              <a:xfrm>
                <a:off x="3215" y="2504"/>
                <a:ext cx="14" cy="12"/>
              </a:xfrm>
              <a:custGeom>
                <a:avLst/>
                <a:gdLst/>
                <a:ahLst/>
                <a:cxnLst>
                  <a:cxn ang="0">
                    <a:pos x="13" y="0"/>
                  </a:cxn>
                  <a:cxn ang="0">
                    <a:pos x="0" y="1"/>
                  </a:cxn>
                  <a:cxn ang="0">
                    <a:pos x="1" y="12"/>
                  </a:cxn>
                  <a:cxn ang="0">
                    <a:pos x="14" y="10"/>
                  </a:cxn>
                  <a:cxn ang="0">
                    <a:pos x="13" y="0"/>
                  </a:cxn>
                </a:cxnLst>
                <a:rect l="0" t="0" r="r" b="b"/>
                <a:pathLst>
                  <a:path w="14" h="12">
                    <a:moveTo>
                      <a:pt x="13" y="0"/>
                    </a:moveTo>
                    <a:lnTo>
                      <a:pt x="0" y="1"/>
                    </a:lnTo>
                    <a:lnTo>
                      <a:pt x="1" y="12"/>
                    </a:lnTo>
                    <a:lnTo>
                      <a:pt x="14" y="10"/>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02" name="Freeform 1281">
                <a:extLst>
                  <a:ext uri="{FF2B5EF4-FFF2-40B4-BE49-F238E27FC236}">
                    <a16:creationId xmlns:a16="http://schemas.microsoft.com/office/drawing/2014/main" id="{69DDBE4C-B63A-46D8-9B5E-5E300FB48EF0}"/>
                  </a:ext>
                </a:extLst>
              </p:cNvPr>
              <p:cNvSpPr>
                <a:spLocks/>
              </p:cNvSpPr>
              <p:nvPr/>
            </p:nvSpPr>
            <p:spPr bwMode="auto">
              <a:xfrm>
                <a:off x="3216" y="2514"/>
                <a:ext cx="14" cy="10"/>
              </a:xfrm>
              <a:custGeom>
                <a:avLst/>
                <a:gdLst/>
                <a:ahLst/>
                <a:cxnLst>
                  <a:cxn ang="0">
                    <a:pos x="13" y="0"/>
                  </a:cxn>
                  <a:cxn ang="0">
                    <a:pos x="0" y="2"/>
                  </a:cxn>
                  <a:cxn ang="0">
                    <a:pos x="14" y="10"/>
                  </a:cxn>
                  <a:cxn ang="0">
                    <a:pos x="13" y="0"/>
                  </a:cxn>
                </a:cxnLst>
                <a:rect l="0" t="0" r="r" b="b"/>
                <a:pathLst>
                  <a:path w="14" h="10">
                    <a:moveTo>
                      <a:pt x="13" y="0"/>
                    </a:moveTo>
                    <a:lnTo>
                      <a:pt x="0" y="2"/>
                    </a:lnTo>
                    <a:lnTo>
                      <a:pt x="14" y="10"/>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03" name="Freeform 1282">
                <a:extLst>
                  <a:ext uri="{FF2B5EF4-FFF2-40B4-BE49-F238E27FC236}">
                    <a16:creationId xmlns:a16="http://schemas.microsoft.com/office/drawing/2014/main" id="{BB847560-1CC6-4DDA-A266-FCFC0E4FEF10}"/>
                  </a:ext>
                </a:extLst>
              </p:cNvPr>
              <p:cNvSpPr>
                <a:spLocks/>
              </p:cNvSpPr>
              <p:nvPr/>
            </p:nvSpPr>
            <p:spPr bwMode="auto">
              <a:xfrm>
                <a:off x="3216" y="2516"/>
                <a:ext cx="14" cy="9"/>
              </a:xfrm>
              <a:custGeom>
                <a:avLst/>
                <a:gdLst/>
                <a:ahLst/>
                <a:cxnLst>
                  <a:cxn ang="0">
                    <a:pos x="0" y="0"/>
                  </a:cxn>
                  <a:cxn ang="0">
                    <a:pos x="14" y="8"/>
                  </a:cxn>
                  <a:cxn ang="0">
                    <a:pos x="1" y="9"/>
                  </a:cxn>
                  <a:cxn ang="0">
                    <a:pos x="0" y="0"/>
                  </a:cxn>
                </a:cxnLst>
                <a:rect l="0" t="0" r="r" b="b"/>
                <a:pathLst>
                  <a:path w="14" h="9">
                    <a:moveTo>
                      <a:pt x="0" y="0"/>
                    </a:moveTo>
                    <a:lnTo>
                      <a:pt x="14" y="8"/>
                    </a:lnTo>
                    <a:lnTo>
                      <a:pt x="1" y="9"/>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04" name="Freeform 1283">
                <a:extLst>
                  <a:ext uri="{FF2B5EF4-FFF2-40B4-BE49-F238E27FC236}">
                    <a16:creationId xmlns:a16="http://schemas.microsoft.com/office/drawing/2014/main" id="{772BF6BB-5675-4C40-A45D-92187047A5BA}"/>
                  </a:ext>
                </a:extLst>
              </p:cNvPr>
              <p:cNvSpPr>
                <a:spLocks/>
              </p:cNvSpPr>
              <p:nvPr/>
            </p:nvSpPr>
            <p:spPr bwMode="auto">
              <a:xfrm>
                <a:off x="3216" y="2514"/>
                <a:ext cx="14" cy="11"/>
              </a:xfrm>
              <a:custGeom>
                <a:avLst/>
                <a:gdLst/>
                <a:ahLst/>
                <a:cxnLst>
                  <a:cxn ang="0">
                    <a:pos x="13" y="0"/>
                  </a:cxn>
                  <a:cxn ang="0">
                    <a:pos x="0" y="2"/>
                  </a:cxn>
                  <a:cxn ang="0">
                    <a:pos x="1" y="11"/>
                  </a:cxn>
                  <a:cxn ang="0">
                    <a:pos x="14" y="10"/>
                  </a:cxn>
                  <a:cxn ang="0">
                    <a:pos x="13" y="0"/>
                  </a:cxn>
                </a:cxnLst>
                <a:rect l="0" t="0" r="r" b="b"/>
                <a:pathLst>
                  <a:path w="14" h="11">
                    <a:moveTo>
                      <a:pt x="13" y="0"/>
                    </a:moveTo>
                    <a:lnTo>
                      <a:pt x="0" y="2"/>
                    </a:lnTo>
                    <a:lnTo>
                      <a:pt x="1" y="11"/>
                    </a:lnTo>
                    <a:lnTo>
                      <a:pt x="14" y="10"/>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05" name="Freeform 1284">
                <a:extLst>
                  <a:ext uri="{FF2B5EF4-FFF2-40B4-BE49-F238E27FC236}">
                    <a16:creationId xmlns:a16="http://schemas.microsoft.com/office/drawing/2014/main" id="{ED856B33-57D4-4883-9C7D-6CA1C67851ED}"/>
                  </a:ext>
                </a:extLst>
              </p:cNvPr>
              <p:cNvSpPr>
                <a:spLocks/>
              </p:cNvSpPr>
              <p:nvPr/>
            </p:nvSpPr>
            <p:spPr bwMode="auto">
              <a:xfrm>
                <a:off x="3217" y="2524"/>
                <a:ext cx="15" cy="8"/>
              </a:xfrm>
              <a:custGeom>
                <a:avLst/>
                <a:gdLst/>
                <a:ahLst/>
                <a:cxnLst>
                  <a:cxn ang="0">
                    <a:pos x="13" y="0"/>
                  </a:cxn>
                  <a:cxn ang="0">
                    <a:pos x="0" y="1"/>
                  </a:cxn>
                  <a:cxn ang="0">
                    <a:pos x="15" y="8"/>
                  </a:cxn>
                  <a:cxn ang="0">
                    <a:pos x="13" y="0"/>
                  </a:cxn>
                </a:cxnLst>
                <a:rect l="0" t="0" r="r" b="b"/>
                <a:pathLst>
                  <a:path w="15" h="8">
                    <a:moveTo>
                      <a:pt x="13" y="0"/>
                    </a:moveTo>
                    <a:lnTo>
                      <a:pt x="0" y="1"/>
                    </a:lnTo>
                    <a:lnTo>
                      <a:pt x="15" y="8"/>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06" name="Freeform 1285">
                <a:extLst>
                  <a:ext uri="{FF2B5EF4-FFF2-40B4-BE49-F238E27FC236}">
                    <a16:creationId xmlns:a16="http://schemas.microsoft.com/office/drawing/2014/main" id="{37D8301C-66D6-49DB-B61F-20B6B524013D}"/>
                  </a:ext>
                </a:extLst>
              </p:cNvPr>
              <p:cNvSpPr>
                <a:spLocks/>
              </p:cNvSpPr>
              <p:nvPr/>
            </p:nvSpPr>
            <p:spPr bwMode="auto">
              <a:xfrm>
                <a:off x="3217" y="2525"/>
                <a:ext cx="15" cy="9"/>
              </a:xfrm>
              <a:custGeom>
                <a:avLst/>
                <a:gdLst/>
                <a:ahLst/>
                <a:cxnLst>
                  <a:cxn ang="0">
                    <a:pos x="0" y="0"/>
                  </a:cxn>
                  <a:cxn ang="0">
                    <a:pos x="15" y="7"/>
                  </a:cxn>
                  <a:cxn ang="0">
                    <a:pos x="2" y="9"/>
                  </a:cxn>
                  <a:cxn ang="0">
                    <a:pos x="0" y="0"/>
                  </a:cxn>
                </a:cxnLst>
                <a:rect l="0" t="0" r="r" b="b"/>
                <a:pathLst>
                  <a:path w="15" h="9">
                    <a:moveTo>
                      <a:pt x="0" y="0"/>
                    </a:moveTo>
                    <a:lnTo>
                      <a:pt x="15" y="7"/>
                    </a:lnTo>
                    <a:lnTo>
                      <a:pt x="2" y="9"/>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07" name="Freeform 1286">
                <a:extLst>
                  <a:ext uri="{FF2B5EF4-FFF2-40B4-BE49-F238E27FC236}">
                    <a16:creationId xmlns:a16="http://schemas.microsoft.com/office/drawing/2014/main" id="{0D0011D9-A069-4F69-B939-F69FA958B6E5}"/>
                  </a:ext>
                </a:extLst>
              </p:cNvPr>
              <p:cNvSpPr>
                <a:spLocks/>
              </p:cNvSpPr>
              <p:nvPr/>
            </p:nvSpPr>
            <p:spPr bwMode="auto">
              <a:xfrm>
                <a:off x="3217" y="2524"/>
                <a:ext cx="15" cy="10"/>
              </a:xfrm>
              <a:custGeom>
                <a:avLst/>
                <a:gdLst/>
                <a:ahLst/>
                <a:cxnLst>
                  <a:cxn ang="0">
                    <a:pos x="13" y="0"/>
                  </a:cxn>
                  <a:cxn ang="0">
                    <a:pos x="0" y="1"/>
                  </a:cxn>
                  <a:cxn ang="0">
                    <a:pos x="2" y="10"/>
                  </a:cxn>
                  <a:cxn ang="0">
                    <a:pos x="15" y="8"/>
                  </a:cxn>
                  <a:cxn ang="0">
                    <a:pos x="13" y="0"/>
                  </a:cxn>
                </a:cxnLst>
                <a:rect l="0" t="0" r="r" b="b"/>
                <a:pathLst>
                  <a:path w="15" h="10">
                    <a:moveTo>
                      <a:pt x="13" y="0"/>
                    </a:moveTo>
                    <a:lnTo>
                      <a:pt x="0" y="1"/>
                    </a:lnTo>
                    <a:lnTo>
                      <a:pt x="2" y="10"/>
                    </a:lnTo>
                    <a:lnTo>
                      <a:pt x="15" y="8"/>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08" name="Freeform 1287">
                <a:extLst>
                  <a:ext uri="{FF2B5EF4-FFF2-40B4-BE49-F238E27FC236}">
                    <a16:creationId xmlns:a16="http://schemas.microsoft.com/office/drawing/2014/main" id="{355100D3-BCEF-4582-87FE-25D011F07388}"/>
                  </a:ext>
                </a:extLst>
              </p:cNvPr>
              <p:cNvSpPr>
                <a:spLocks/>
              </p:cNvSpPr>
              <p:nvPr/>
            </p:nvSpPr>
            <p:spPr bwMode="auto">
              <a:xfrm>
                <a:off x="3219" y="2532"/>
                <a:ext cx="14" cy="8"/>
              </a:xfrm>
              <a:custGeom>
                <a:avLst/>
                <a:gdLst/>
                <a:ahLst/>
                <a:cxnLst>
                  <a:cxn ang="0">
                    <a:pos x="13" y="0"/>
                  </a:cxn>
                  <a:cxn ang="0">
                    <a:pos x="0" y="2"/>
                  </a:cxn>
                  <a:cxn ang="0">
                    <a:pos x="14" y="8"/>
                  </a:cxn>
                  <a:cxn ang="0">
                    <a:pos x="13" y="0"/>
                  </a:cxn>
                </a:cxnLst>
                <a:rect l="0" t="0" r="r" b="b"/>
                <a:pathLst>
                  <a:path w="14" h="8">
                    <a:moveTo>
                      <a:pt x="13" y="0"/>
                    </a:moveTo>
                    <a:lnTo>
                      <a:pt x="0" y="2"/>
                    </a:lnTo>
                    <a:lnTo>
                      <a:pt x="14" y="8"/>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09" name="Freeform 1288">
                <a:extLst>
                  <a:ext uri="{FF2B5EF4-FFF2-40B4-BE49-F238E27FC236}">
                    <a16:creationId xmlns:a16="http://schemas.microsoft.com/office/drawing/2014/main" id="{88F1C790-29EE-4168-B39A-CE1133E6560B}"/>
                  </a:ext>
                </a:extLst>
              </p:cNvPr>
              <p:cNvSpPr>
                <a:spLocks/>
              </p:cNvSpPr>
              <p:nvPr/>
            </p:nvSpPr>
            <p:spPr bwMode="auto">
              <a:xfrm>
                <a:off x="3219" y="2534"/>
                <a:ext cx="14" cy="8"/>
              </a:xfrm>
              <a:custGeom>
                <a:avLst/>
                <a:gdLst/>
                <a:ahLst/>
                <a:cxnLst>
                  <a:cxn ang="0">
                    <a:pos x="0" y="0"/>
                  </a:cxn>
                  <a:cxn ang="0">
                    <a:pos x="14" y="6"/>
                  </a:cxn>
                  <a:cxn ang="0">
                    <a:pos x="1" y="8"/>
                  </a:cxn>
                  <a:cxn ang="0">
                    <a:pos x="0" y="0"/>
                  </a:cxn>
                </a:cxnLst>
                <a:rect l="0" t="0" r="r" b="b"/>
                <a:pathLst>
                  <a:path w="14" h="8">
                    <a:moveTo>
                      <a:pt x="0" y="0"/>
                    </a:moveTo>
                    <a:lnTo>
                      <a:pt x="14" y="6"/>
                    </a:lnTo>
                    <a:lnTo>
                      <a:pt x="1" y="8"/>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10" name="Freeform 1289">
                <a:extLst>
                  <a:ext uri="{FF2B5EF4-FFF2-40B4-BE49-F238E27FC236}">
                    <a16:creationId xmlns:a16="http://schemas.microsoft.com/office/drawing/2014/main" id="{6B55ADC6-004F-45CD-B659-5A7BB4AA8596}"/>
                  </a:ext>
                </a:extLst>
              </p:cNvPr>
              <p:cNvSpPr>
                <a:spLocks/>
              </p:cNvSpPr>
              <p:nvPr/>
            </p:nvSpPr>
            <p:spPr bwMode="auto">
              <a:xfrm>
                <a:off x="3219" y="2532"/>
                <a:ext cx="14" cy="10"/>
              </a:xfrm>
              <a:custGeom>
                <a:avLst/>
                <a:gdLst/>
                <a:ahLst/>
                <a:cxnLst>
                  <a:cxn ang="0">
                    <a:pos x="13" y="0"/>
                  </a:cxn>
                  <a:cxn ang="0">
                    <a:pos x="0" y="2"/>
                  </a:cxn>
                  <a:cxn ang="0">
                    <a:pos x="1" y="10"/>
                  </a:cxn>
                  <a:cxn ang="0">
                    <a:pos x="14" y="8"/>
                  </a:cxn>
                  <a:cxn ang="0">
                    <a:pos x="13" y="0"/>
                  </a:cxn>
                </a:cxnLst>
                <a:rect l="0" t="0" r="r" b="b"/>
                <a:pathLst>
                  <a:path w="14" h="10">
                    <a:moveTo>
                      <a:pt x="13" y="0"/>
                    </a:moveTo>
                    <a:lnTo>
                      <a:pt x="0" y="2"/>
                    </a:lnTo>
                    <a:lnTo>
                      <a:pt x="1" y="10"/>
                    </a:lnTo>
                    <a:lnTo>
                      <a:pt x="14" y="8"/>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11" name="Freeform 1290">
                <a:extLst>
                  <a:ext uri="{FF2B5EF4-FFF2-40B4-BE49-F238E27FC236}">
                    <a16:creationId xmlns:a16="http://schemas.microsoft.com/office/drawing/2014/main" id="{BFB481FC-B26C-43B2-9771-446BEA990398}"/>
                  </a:ext>
                </a:extLst>
              </p:cNvPr>
              <p:cNvSpPr>
                <a:spLocks/>
              </p:cNvSpPr>
              <p:nvPr/>
            </p:nvSpPr>
            <p:spPr bwMode="auto">
              <a:xfrm>
                <a:off x="3220" y="2540"/>
                <a:ext cx="15" cy="7"/>
              </a:xfrm>
              <a:custGeom>
                <a:avLst/>
                <a:gdLst/>
                <a:ahLst/>
                <a:cxnLst>
                  <a:cxn ang="0">
                    <a:pos x="13" y="0"/>
                  </a:cxn>
                  <a:cxn ang="0">
                    <a:pos x="0" y="2"/>
                  </a:cxn>
                  <a:cxn ang="0">
                    <a:pos x="15" y="7"/>
                  </a:cxn>
                  <a:cxn ang="0">
                    <a:pos x="13" y="0"/>
                  </a:cxn>
                </a:cxnLst>
                <a:rect l="0" t="0" r="r" b="b"/>
                <a:pathLst>
                  <a:path w="15" h="7">
                    <a:moveTo>
                      <a:pt x="13" y="0"/>
                    </a:moveTo>
                    <a:lnTo>
                      <a:pt x="0" y="2"/>
                    </a:lnTo>
                    <a:lnTo>
                      <a:pt x="15" y="7"/>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12" name="Freeform 1291">
                <a:extLst>
                  <a:ext uri="{FF2B5EF4-FFF2-40B4-BE49-F238E27FC236}">
                    <a16:creationId xmlns:a16="http://schemas.microsoft.com/office/drawing/2014/main" id="{C373B0FA-2A73-42A4-8546-662ED7EE2F52}"/>
                  </a:ext>
                </a:extLst>
              </p:cNvPr>
              <p:cNvSpPr>
                <a:spLocks/>
              </p:cNvSpPr>
              <p:nvPr/>
            </p:nvSpPr>
            <p:spPr bwMode="auto">
              <a:xfrm>
                <a:off x="3220" y="2542"/>
                <a:ext cx="15" cy="8"/>
              </a:xfrm>
              <a:custGeom>
                <a:avLst/>
                <a:gdLst/>
                <a:ahLst/>
                <a:cxnLst>
                  <a:cxn ang="0">
                    <a:pos x="0" y="0"/>
                  </a:cxn>
                  <a:cxn ang="0">
                    <a:pos x="15" y="5"/>
                  </a:cxn>
                  <a:cxn ang="0">
                    <a:pos x="2" y="8"/>
                  </a:cxn>
                  <a:cxn ang="0">
                    <a:pos x="0" y="0"/>
                  </a:cxn>
                </a:cxnLst>
                <a:rect l="0" t="0" r="r" b="b"/>
                <a:pathLst>
                  <a:path w="15" h="8">
                    <a:moveTo>
                      <a:pt x="0" y="0"/>
                    </a:moveTo>
                    <a:lnTo>
                      <a:pt x="15" y="5"/>
                    </a:lnTo>
                    <a:lnTo>
                      <a:pt x="2" y="8"/>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13" name="Freeform 1292">
                <a:extLst>
                  <a:ext uri="{FF2B5EF4-FFF2-40B4-BE49-F238E27FC236}">
                    <a16:creationId xmlns:a16="http://schemas.microsoft.com/office/drawing/2014/main" id="{56426CA3-3AFC-4F3F-B973-47F3B4A034D7}"/>
                  </a:ext>
                </a:extLst>
              </p:cNvPr>
              <p:cNvSpPr>
                <a:spLocks/>
              </p:cNvSpPr>
              <p:nvPr/>
            </p:nvSpPr>
            <p:spPr bwMode="auto">
              <a:xfrm>
                <a:off x="3220" y="2540"/>
                <a:ext cx="15" cy="10"/>
              </a:xfrm>
              <a:custGeom>
                <a:avLst/>
                <a:gdLst/>
                <a:ahLst/>
                <a:cxnLst>
                  <a:cxn ang="0">
                    <a:pos x="13" y="0"/>
                  </a:cxn>
                  <a:cxn ang="0">
                    <a:pos x="0" y="2"/>
                  </a:cxn>
                  <a:cxn ang="0">
                    <a:pos x="2" y="10"/>
                  </a:cxn>
                  <a:cxn ang="0">
                    <a:pos x="15" y="7"/>
                  </a:cxn>
                  <a:cxn ang="0">
                    <a:pos x="13" y="0"/>
                  </a:cxn>
                </a:cxnLst>
                <a:rect l="0" t="0" r="r" b="b"/>
                <a:pathLst>
                  <a:path w="15" h="10">
                    <a:moveTo>
                      <a:pt x="13" y="0"/>
                    </a:moveTo>
                    <a:lnTo>
                      <a:pt x="0" y="2"/>
                    </a:lnTo>
                    <a:lnTo>
                      <a:pt x="2" y="10"/>
                    </a:lnTo>
                    <a:lnTo>
                      <a:pt x="15" y="7"/>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14" name="Freeform 1293">
                <a:extLst>
                  <a:ext uri="{FF2B5EF4-FFF2-40B4-BE49-F238E27FC236}">
                    <a16:creationId xmlns:a16="http://schemas.microsoft.com/office/drawing/2014/main" id="{275748F9-009D-4D34-96E1-66DBCDA075B0}"/>
                  </a:ext>
                </a:extLst>
              </p:cNvPr>
              <p:cNvSpPr>
                <a:spLocks/>
              </p:cNvSpPr>
              <p:nvPr/>
            </p:nvSpPr>
            <p:spPr bwMode="auto">
              <a:xfrm>
                <a:off x="3222" y="2547"/>
                <a:ext cx="14" cy="7"/>
              </a:xfrm>
              <a:custGeom>
                <a:avLst/>
                <a:gdLst/>
                <a:ahLst/>
                <a:cxnLst>
                  <a:cxn ang="0">
                    <a:pos x="13" y="0"/>
                  </a:cxn>
                  <a:cxn ang="0">
                    <a:pos x="0" y="3"/>
                  </a:cxn>
                  <a:cxn ang="0">
                    <a:pos x="14" y="7"/>
                  </a:cxn>
                  <a:cxn ang="0">
                    <a:pos x="13" y="0"/>
                  </a:cxn>
                </a:cxnLst>
                <a:rect l="0" t="0" r="r" b="b"/>
                <a:pathLst>
                  <a:path w="14" h="7">
                    <a:moveTo>
                      <a:pt x="13" y="0"/>
                    </a:moveTo>
                    <a:lnTo>
                      <a:pt x="0" y="3"/>
                    </a:lnTo>
                    <a:lnTo>
                      <a:pt x="14" y="7"/>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15" name="Freeform 1294">
                <a:extLst>
                  <a:ext uri="{FF2B5EF4-FFF2-40B4-BE49-F238E27FC236}">
                    <a16:creationId xmlns:a16="http://schemas.microsoft.com/office/drawing/2014/main" id="{2A5D1DE1-37C9-4FE2-9E6C-6705427ED2DD}"/>
                  </a:ext>
                </a:extLst>
              </p:cNvPr>
              <p:cNvSpPr>
                <a:spLocks/>
              </p:cNvSpPr>
              <p:nvPr/>
            </p:nvSpPr>
            <p:spPr bwMode="auto">
              <a:xfrm>
                <a:off x="3222" y="2550"/>
                <a:ext cx="14" cy="7"/>
              </a:xfrm>
              <a:custGeom>
                <a:avLst/>
                <a:gdLst/>
                <a:ahLst/>
                <a:cxnLst>
                  <a:cxn ang="0">
                    <a:pos x="0" y="0"/>
                  </a:cxn>
                  <a:cxn ang="0">
                    <a:pos x="14" y="4"/>
                  </a:cxn>
                  <a:cxn ang="0">
                    <a:pos x="2" y="7"/>
                  </a:cxn>
                  <a:cxn ang="0">
                    <a:pos x="0" y="0"/>
                  </a:cxn>
                </a:cxnLst>
                <a:rect l="0" t="0" r="r" b="b"/>
                <a:pathLst>
                  <a:path w="14" h="7">
                    <a:moveTo>
                      <a:pt x="0" y="0"/>
                    </a:moveTo>
                    <a:lnTo>
                      <a:pt x="14" y="4"/>
                    </a:lnTo>
                    <a:lnTo>
                      <a:pt x="2" y="7"/>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16" name="Freeform 1295">
                <a:extLst>
                  <a:ext uri="{FF2B5EF4-FFF2-40B4-BE49-F238E27FC236}">
                    <a16:creationId xmlns:a16="http://schemas.microsoft.com/office/drawing/2014/main" id="{F18A121A-F6CC-467E-B9D8-A372A6CD05F1}"/>
                  </a:ext>
                </a:extLst>
              </p:cNvPr>
              <p:cNvSpPr>
                <a:spLocks/>
              </p:cNvSpPr>
              <p:nvPr/>
            </p:nvSpPr>
            <p:spPr bwMode="auto">
              <a:xfrm>
                <a:off x="3222" y="2547"/>
                <a:ext cx="14" cy="10"/>
              </a:xfrm>
              <a:custGeom>
                <a:avLst/>
                <a:gdLst/>
                <a:ahLst/>
                <a:cxnLst>
                  <a:cxn ang="0">
                    <a:pos x="13" y="0"/>
                  </a:cxn>
                  <a:cxn ang="0">
                    <a:pos x="0" y="3"/>
                  </a:cxn>
                  <a:cxn ang="0">
                    <a:pos x="2" y="10"/>
                  </a:cxn>
                  <a:cxn ang="0">
                    <a:pos x="14" y="7"/>
                  </a:cxn>
                  <a:cxn ang="0">
                    <a:pos x="13" y="0"/>
                  </a:cxn>
                </a:cxnLst>
                <a:rect l="0" t="0" r="r" b="b"/>
                <a:pathLst>
                  <a:path w="14" h="10">
                    <a:moveTo>
                      <a:pt x="13" y="0"/>
                    </a:moveTo>
                    <a:lnTo>
                      <a:pt x="0" y="3"/>
                    </a:lnTo>
                    <a:lnTo>
                      <a:pt x="2" y="10"/>
                    </a:lnTo>
                    <a:lnTo>
                      <a:pt x="14" y="7"/>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17" name="Freeform 1296">
                <a:extLst>
                  <a:ext uri="{FF2B5EF4-FFF2-40B4-BE49-F238E27FC236}">
                    <a16:creationId xmlns:a16="http://schemas.microsoft.com/office/drawing/2014/main" id="{6D3F756F-2996-493C-83F8-18C77BDFBD5B}"/>
                  </a:ext>
                </a:extLst>
              </p:cNvPr>
              <p:cNvSpPr>
                <a:spLocks/>
              </p:cNvSpPr>
              <p:nvPr/>
            </p:nvSpPr>
            <p:spPr bwMode="auto">
              <a:xfrm>
                <a:off x="3224" y="2554"/>
                <a:ext cx="14" cy="5"/>
              </a:xfrm>
              <a:custGeom>
                <a:avLst/>
                <a:gdLst/>
                <a:ahLst/>
                <a:cxnLst>
                  <a:cxn ang="0">
                    <a:pos x="12" y="0"/>
                  </a:cxn>
                  <a:cxn ang="0">
                    <a:pos x="0" y="3"/>
                  </a:cxn>
                  <a:cxn ang="0">
                    <a:pos x="14" y="5"/>
                  </a:cxn>
                  <a:cxn ang="0">
                    <a:pos x="12" y="0"/>
                  </a:cxn>
                </a:cxnLst>
                <a:rect l="0" t="0" r="r" b="b"/>
                <a:pathLst>
                  <a:path w="14" h="5">
                    <a:moveTo>
                      <a:pt x="12" y="0"/>
                    </a:moveTo>
                    <a:lnTo>
                      <a:pt x="0" y="3"/>
                    </a:lnTo>
                    <a:lnTo>
                      <a:pt x="14" y="5"/>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18" name="Freeform 1297">
                <a:extLst>
                  <a:ext uri="{FF2B5EF4-FFF2-40B4-BE49-F238E27FC236}">
                    <a16:creationId xmlns:a16="http://schemas.microsoft.com/office/drawing/2014/main" id="{E0BF85F4-3630-4DC6-823F-D25654787F9A}"/>
                  </a:ext>
                </a:extLst>
              </p:cNvPr>
              <p:cNvSpPr>
                <a:spLocks/>
              </p:cNvSpPr>
              <p:nvPr/>
            </p:nvSpPr>
            <p:spPr bwMode="auto">
              <a:xfrm>
                <a:off x="3224" y="2557"/>
                <a:ext cx="14" cy="6"/>
              </a:xfrm>
              <a:custGeom>
                <a:avLst/>
                <a:gdLst/>
                <a:ahLst/>
                <a:cxnLst>
                  <a:cxn ang="0">
                    <a:pos x="0" y="0"/>
                  </a:cxn>
                  <a:cxn ang="0">
                    <a:pos x="14" y="2"/>
                  </a:cxn>
                  <a:cxn ang="0">
                    <a:pos x="2" y="6"/>
                  </a:cxn>
                  <a:cxn ang="0">
                    <a:pos x="0" y="0"/>
                  </a:cxn>
                </a:cxnLst>
                <a:rect l="0" t="0" r="r" b="b"/>
                <a:pathLst>
                  <a:path w="14" h="6">
                    <a:moveTo>
                      <a:pt x="0" y="0"/>
                    </a:moveTo>
                    <a:lnTo>
                      <a:pt x="14" y="2"/>
                    </a:lnTo>
                    <a:lnTo>
                      <a:pt x="2" y="6"/>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19" name="Freeform 1298">
                <a:extLst>
                  <a:ext uri="{FF2B5EF4-FFF2-40B4-BE49-F238E27FC236}">
                    <a16:creationId xmlns:a16="http://schemas.microsoft.com/office/drawing/2014/main" id="{0908DBA7-9DA2-495F-A1F8-9AEAF7974689}"/>
                  </a:ext>
                </a:extLst>
              </p:cNvPr>
              <p:cNvSpPr>
                <a:spLocks/>
              </p:cNvSpPr>
              <p:nvPr/>
            </p:nvSpPr>
            <p:spPr bwMode="auto">
              <a:xfrm>
                <a:off x="3224" y="2554"/>
                <a:ext cx="14" cy="9"/>
              </a:xfrm>
              <a:custGeom>
                <a:avLst/>
                <a:gdLst/>
                <a:ahLst/>
                <a:cxnLst>
                  <a:cxn ang="0">
                    <a:pos x="12" y="0"/>
                  </a:cxn>
                  <a:cxn ang="0">
                    <a:pos x="0" y="3"/>
                  </a:cxn>
                  <a:cxn ang="0">
                    <a:pos x="2" y="9"/>
                  </a:cxn>
                  <a:cxn ang="0">
                    <a:pos x="14" y="5"/>
                  </a:cxn>
                  <a:cxn ang="0">
                    <a:pos x="12" y="0"/>
                  </a:cxn>
                </a:cxnLst>
                <a:rect l="0" t="0" r="r" b="b"/>
                <a:pathLst>
                  <a:path w="14" h="9">
                    <a:moveTo>
                      <a:pt x="12" y="0"/>
                    </a:moveTo>
                    <a:lnTo>
                      <a:pt x="0" y="3"/>
                    </a:lnTo>
                    <a:lnTo>
                      <a:pt x="2" y="9"/>
                    </a:lnTo>
                    <a:lnTo>
                      <a:pt x="14" y="5"/>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20" name="Freeform 1299">
                <a:extLst>
                  <a:ext uri="{FF2B5EF4-FFF2-40B4-BE49-F238E27FC236}">
                    <a16:creationId xmlns:a16="http://schemas.microsoft.com/office/drawing/2014/main" id="{E70A4889-4FEF-4DCE-BEC0-89D0E1A5DAD1}"/>
                  </a:ext>
                </a:extLst>
              </p:cNvPr>
              <p:cNvSpPr>
                <a:spLocks/>
              </p:cNvSpPr>
              <p:nvPr/>
            </p:nvSpPr>
            <p:spPr bwMode="auto">
              <a:xfrm>
                <a:off x="3226" y="2559"/>
                <a:ext cx="14" cy="5"/>
              </a:xfrm>
              <a:custGeom>
                <a:avLst/>
                <a:gdLst/>
                <a:ahLst/>
                <a:cxnLst>
                  <a:cxn ang="0">
                    <a:pos x="12" y="0"/>
                  </a:cxn>
                  <a:cxn ang="0">
                    <a:pos x="0" y="4"/>
                  </a:cxn>
                  <a:cxn ang="0">
                    <a:pos x="14" y="5"/>
                  </a:cxn>
                  <a:cxn ang="0">
                    <a:pos x="12" y="0"/>
                  </a:cxn>
                </a:cxnLst>
                <a:rect l="0" t="0" r="r" b="b"/>
                <a:pathLst>
                  <a:path w="14" h="5">
                    <a:moveTo>
                      <a:pt x="12" y="0"/>
                    </a:moveTo>
                    <a:lnTo>
                      <a:pt x="0" y="4"/>
                    </a:lnTo>
                    <a:lnTo>
                      <a:pt x="14" y="5"/>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21" name="Freeform 1300">
                <a:extLst>
                  <a:ext uri="{FF2B5EF4-FFF2-40B4-BE49-F238E27FC236}">
                    <a16:creationId xmlns:a16="http://schemas.microsoft.com/office/drawing/2014/main" id="{5F846CCF-7C68-4EBF-A624-4FEDCCF88A7E}"/>
                  </a:ext>
                </a:extLst>
              </p:cNvPr>
              <p:cNvSpPr>
                <a:spLocks/>
              </p:cNvSpPr>
              <p:nvPr/>
            </p:nvSpPr>
            <p:spPr bwMode="auto">
              <a:xfrm>
                <a:off x="3226" y="2563"/>
                <a:ext cx="14" cy="5"/>
              </a:xfrm>
              <a:custGeom>
                <a:avLst/>
                <a:gdLst/>
                <a:ahLst/>
                <a:cxnLst>
                  <a:cxn ang="0">
                    <a:pos x="0" y="0"/>
                  </a:cxn>
                  <a:cxn ang="0">
                    <a:pos x="14" y="1"/>
                  </a:cxn>
                  <a:cxn ang="0">
                    <a:pos x="2" y="5"/>
                  </a:cxn>
                  <a:cxn ang="0">
                    <a:pos x="0" y="0"/>
                  </a:cxn>
                </a:cxnLst>
                <a:rect l="0" t="0" r="r" b="b"/>
                <a:pathLst>
                  <a:path w="14" h="5">
                    <a:moveTo>
                      <a:pt x="0" y="0"/>
                    </a:moveTo>
                    <a:lnTo>
                      <a:pt x="14" y="1"/>
                    </a:lnTo>
                    <a:lnTo>
                      <a:pt x="2" y="5"/>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22" name="Freeform 1301">
                <a:extLst>
                  <a:ext uri="{FF2B5EF4-FFF2-40B4-BE49-F238E27FC236}">
                    <a16:creationId xmlns:a16="http://schemas.microsoft.com/office/drawing/2014/main" id="{E3EA9ABE-0023-442A-9D5A-8230E660E671}"/>
                  </a:ext>
                </a:extLst>
              </p:cNvPr>
              <p:cNvSpPr>
                <a:spLocks/>
              </p:cNvSpPr>
              <p:nvPr/>
            </p:nvSpPr>
            <p:spPr bwMode="auto">
              <a:xfrm>
                <a:off x="3226" y="2559"/>
                <a:ext cx="14" cy="9"/>
              </a:xfrm>
              <a:custGeom>
                <a:avLst/>
                <a:gdLst/>
                <a:ahLst/>
                <a:cxnLst>
                  <a:cxn ang="0">
                    <a:pos x="12" y="0"/>
                  </a:cxn>
                  <a:cxn ang="0">
                    <a:pos x="0" y="4"/>
                  </a:cxn>
                  <a:cxn ang="0">
                    <a:pos x="2" y="9"/>
                  </a:cxn>
                  <a:cxn ang="0">
                    <a:pos x="14" y="5"/>
                  </a:cxn>
                  <a:cxn ang="0">
                    <a:pos x="12" y="0"/>
                  </a:cxn>
                </a:cxnLst>
                <a:rect l="0" t="0" r="r" b="b"/>
                <a:pathLst>
                  <a:path w="14" h="9">
                    <a:moveTo>
                      <a:pt x="12" y="0"/>
                    </a:moveTo>
                    <a:lnTo>
                      <a:pt x="0" y="4"/>
                    </a:lnTo>
                    <a:lnTo>
                      <a:pt x="2" y="9"/>
                    </a:lnTo>
                    <a:lnTo>
                      <a:pt x="14" y="5"/>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23" name="Freeform 1302">
                <a:extLst>
                  <a:ext uri="{FF2B5EF4-FFF2-40B4-BE49-F238E27FC236}">
                    <a16:creationId xmlns:a16="http://schemas.microsoft.com/office/drawing/2014/main" id="{1D5BB429-E123-48A4-884B-86B85C2DF17C}"/>
                  </a:ext>
                </a:extLst>
              </p:cNvPr>
              <p:cNvSpPr>
                <a:spLocks/>
              </p:cNvSpPr>
              <p:nvPr/>
            </p:nvSpPr>
            <p:spPr bwMode="auto">
              <a:xfrm>
                <a:off x="3228" y="2564"/>
                <a:ext cx="13" cy="4"/>
              </a:xfrm>
              <a:custGeom>
                <a:avLst/>
                <a:gdLst/>
                <a:ahLst/>
                <a:cxnLst>
                  <a:cxn ang="0">
                    <a:pos x="12" y="0"/>
                  </a:cxn>
                  <a:cxn ang="0">
                    <a:pos x="0" y="4"/>
                  </a:cxn>
                  <a:cxn ang="0">
                    <a:pos x="13" y="4"/>
                  </a:cxn>
                  <a:cxn ang="0">
                    <a:pos x="12" y="0"/>
                  </a:cxn>
                </a:cxnLst>
                <a:rect l="0" t="0" r="r" b="b"/>
                <a:pathLst>
                  <a:path w="13" h="4">
                    <a:moveTo>
                      <a:pt x="12" y="0"/>
                    </a:moveTo>
                    <a:lnTo>
                      <a:pt x="0" y="4"/>
                    </a:lnTo>
                    <a:lnTo>
                      <a:pt x="13" y="4"/>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24" name="Freeform 1303">
                <a:extLst>
                  <a:ext uri="{FF2B5EF4-FFF2-40B4-BE49-F238E27FC236}">
                    <a16:creationId xmlns:a16="http://schemas.microsoft.com/office/drawing/2014/main" id="{F8CC48F4-65CB-4044-B8E5-D38A59AC7384}"/>
                  </a:ext>
                </a:extLst>
              </p:cNvPr>
              <p:cNvSpPr>
                <a:spLocks/>
              </p:cNvSpPr>
              <p:nvPr/>
            </p:nvSpPr>
            <p:spPr bwMode="auto">
              <a:xfrm>
                <a:off x="3228" y="2568"/>
                <a:ext cx="13" cy="5"/>
              </a:xfrm>
              <a:custGeom>
                <a:avLst/>
                <a:gdLst/>
                <a:ahLst/>
                <a:cxnLst>
                  <a:cxn ang="0">
                    <a:pos x="0" y="0"/>
                  </a:cxn>
                  <a:cxn ang="0">
                    <a:pos x="13" y="0"/>
                  </a:cxn>
                  <a:cxn ang="0">
                    <a:pos x="2" y="5"/>
                  </a:cxn>
                  <a:cxn ang="0">
                    <a:pos x="0" y="0"/>
                  </a:cxn>
                </a:cxnLst>
                <a:rect l="0" t="0" r="r" b="b"/>
                <a:pathLst>
                  <a:path w="13" h="5">
                    <a:moveTo>
                      <a:pt x="0" y="0"/>
                    </a:moveTo>
                    <a:lnTo>
                      <a:pt x="13" y="0"/>
                    </a:lnTo>
                    <a:lnTo>
                      <a:pt x="2" y="5"/>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25" name="Freeform 1304">
                <a:extLst>
                  <a:ext uri="{FF2B5EF4-FFF2-40B4-BE49-F238E27FC236}">
                    <a16:creationId xmlns:a16="http://schemas.microsoft.com/office/drawing/2014/main" id="{A5AB87AD-4C53-4BDA-B505-14AE9087EFC0}"/>
                  </a:ext>
                </a:extLst>
              </p:cNvPr>
              <p:cNvSpPr>
                <a:spLocks/>
              </p:cNvSpPr>
              <p:nvPr/>
            </p:nvSpPr>
            <p:spPr bwMode="auto">
              <a:xfrm>
                <a:off x="3228" y="2564"/>
                <a:ext cx="13" cy="9"/>
              </a:xfrm>
              <a:custGeom>
                <a:avLst/>
                <a:gdLst/>
                <a:ahLst/>
                <a:cxnLst>
                  <a:cxn ang="0">
                    <a:pos x="12" y="0"/>
                  </a:cxn>
                  <a:cxn ang="0">
                    <a:pos x="0" y="4"/>
                  </a:cxn>
                  <a:cxn ang="0">
                    <a:pos x="2" y="9"/>
                  </a:cxn>
                  <a:cxn ang="0">
                    <a:pos x="13" y="4"/>
                  </a:cxn>
                  <a:cxn ang="0">
                    <a:pos x="12" y="0"/>
                  </a:cxn>
                </a:cxnLst>
                <a:rect l="0" t="0" r="r" b="b"/>
                <a:pathLst>
                  <a:path w="13" h="9">
                    <a:moveTo>
                      <a:pt x="12" y="0"/>
                    </a:moveTo>
                    <a:lnTo>
                      <a:pt x="0" y="4"/>
                    </a:lnTo>
                    <a:lnTo>
                      <a:pt x="2" y="9"/>
                    </a:lnTo>
                    <a:lnTo>
                      <a:pt x="13" y="4"/>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26" name="Freeform 1305">
                <a:extLst>
                  <a:ext uri="{FF2B5EF4-FFF2-40B4-BE49-F238E27FC236}">
                    <a16:creationId xmlns:a16="http://schemas.microsoft.com/office/drawing/2014/main" id="{9F56CB0E-EF40-494E-B76C-088AAEAA77E4}"/>
                  </a:ext>
                </a:extLst>
              </p:cNvPr>
              <p:cNvSpPr>
                <a:spLocks/>
              </p:cNvSpPr>
              <p:nvPr/>
            </p:nvSpPr>
            <p:spPr bwMode="auto">
              <a:xfrm>
                <a:off x="3230" y="2568"/>
                <a:ext cx="13" cy="5"/>
              </a:xfrm>
              <a:custGeom>
                <a:avLst/>
                <a:gdLst/>
                <a:ahLst/>
                <a:cxnLst>
                  <a:cxn ang="0">
                    <a:pos x="11" y="0"/>
                  </a:cxn>
                  <a:cxn ang="0">
                    <a:pos x="0" y="5"/>
                  </a:cxn>
                  <a:cxn ang="0">
                    <a:pos x="13" y="4"/>
                  </a:cxn>
                  <a:cxn ang="0">
                    <a:pos x="11" y="0"/>
                  </a:cxn>
                </a:cxnLst>
                <a:rect l="0" t="0" r="r" b="b"/>
                <a:pathLst>
                  <a:path w="13" h="5">
                    <a:moveTo>
                      <a:pt x="11" y="0"/>
                    </a:moveTo>
                    <a:lnTo>
                      <a:pt x="0" y="5"/>
                    </a:lnTo>
                    <a:lnTo>
                      <a:pt x="13" y="4"/>
                    </a:lnTo>
                    <a:lnTo>
                      <a:pt x="1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27" name="Freeform 1306">
                <a:extLst>
                  <a:ext uri="{FF2B5EF4-FFF2-40B4-BE49-F238E27FC236}">
                    <a16:creationId xmlns:a16="http://schemas.microsoft.com/office/drawing/2014/main" id="{545FDC8B-8C53-47E5-A8E0-AAFD1836D551}"/>
                  </a:ext>
                </a:extLst>
              </p:cNvPr>
              <p:cNvSpPr>
                <a:spLocks/>
              </p:cNvSpPr>
              <p:nvPr/>
            </p:nvSpPr>
            <p:spPr bwMode="auto">
              <a:xfrm>
                <a:off x="3230" y="2572"/>
                <a:ext cx="13" cy="5"/>
              </a:xfrm>
              <a:custGeom>
                <a:avLst/>
                <a:gdLst/>
                <a:ahLst/>
                <a:cxnLst>
                  <a:cxn ang="0">
                    <a:pos x="0" y="1"/>
                  </a:cxn>
                  <a:cxn ang="0">
                    <a:pos x="13" y="0"/>
                  </a:cxn>
                  <a:cxn ang="0">
                    <a:pos x="2" y="5"/>
                  </a:cxn>
                  <a:cxn ang="0">
                    <a:pos x="0" y="1"/>
                  </a:cxn>
                </a:cxnLst>
                <a:rect l="0" t="0" r="r" b="b"/>
                <a:pathLst>
                  <a:path w="13" h="5">
                    <a:moveTo>
                      <a:pt x="0" y="1"/>
                    </a:moveTo>
                    <a:lnTo>
                      <a:pt x="13" y="0"/>
                    </a:lnTo>
                    <a:lnTo>
                      <a:pt x="2" y="5"/>
                    </a:lnTo>
                    <a:lnTo>
                      <a:pt x="0"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28" name="Freeform 1307">
                <a:extLst>
                  <a:ext uri="{FF2B5EF4-FFF2-40B4-BE49-F238E27FC236}">
                    <a16:creationId xmlns:a16="http://schemas.microsoft.com/office/drawing/2014/main" id="{C6C25C43-4CE7-4647-B470-CB93F8B763C6}"/>
                  </a:ext>
                </a:extLst>
              </p:cNvPr>
              <p:cNvSpPr>
                <a:spLocks/>
              </p:cNvSpPr>
              <p:nvPr/>
            </p:nvSpPr>
            <p:spPr bwMode="auto">
              <a:xfrm>
                <a:off x="3230" y="2568"/>
                <a:ext cx="13" cy="9"/>
              </a:xfrm>
              <a:custGeom>
                <a:avLst/>
                <a:gdLst/>
                <a:ahLst/>
                <a:cxnLst>
                  <a:cxn ang="0">
                    <a:pos x="11" y="0"/>
                  </a:cxn>
                  <a:cxn ang="0">
                    <a:pos x="0" y="5"/>
                  </a:cxn>
                  <a:cxn ang="0">
                    <a:pos x="2" y="9"/>
                  </a:cxn>
                  <a:cxn ang="0">
                    <a:pos x="13" y="4"/>
                  </a:cxn>
                  <a:cxn ang="0">
                    <a:pos x="11" y="0"/>
                  </a:cxn>
                </a:cxnLst>
                <a:rect l="0" t="0" r="r" b="b"/>
                <a:pathLst>
                  <a:path w="13" h="9">
                    <a:moveTo>
                      <a:pt x="11" y="0"/>
                    </a:moveTo>
                    <a:lnTo>
                      <a:pt x="0" y="5"/>
                    </a:lnTo>
                    <a:lnTo>
                      <a:pt x="2" y="9"/>
                    </a:lnTo>
                    <a:lnTo>
                      <a:pt x="13" y="4"/>
                    </a:lnTo>
                    <a:lnTo>
                      <a:pt x="1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29" name="Freeform 1308">
                <a:extLst>
                  <a:ext uri="{FF2B5EF4-FFF2-40B4-BE49-F238E27FC236}">
                    <a16:creationId xmlns:a16="http://schemas.microsoft.com/office/drawing/2014/main" id="{18ADD94B-E957-450F-ACD4-9CFB4B893E29}"/>
                  </a:ext>
                </a:extLst>
              </p:cNvPr>
              <p:cNvSpPr>
                <a:spLocks/>
              </p:cNvSpPr>
              <p:nvPr/>
            </p:nvSpPr>
            <p:spPr bwMode="auto">
              <a:xfrm>
                <a:off x="3232" y="2572"/>
                <a:ext cx="12" cy="5"/>
              </a:xfrm>
              <a:custGeom>
                <a:avLst/>
                <a:gdLst/>
                <a:ahLst/>
                <a:cxnLst>
                  <a:cxn ang="0">
                    <a:pos x="11" y="0"/>
                  </a:cxn>
                  <a:cxn ang="0">
                    <a:pos x="0" y="5"/>
                  </a:cxn>
                  <a:cxn ang="0">
                    <a:pos x="12" y="3"/>
                  </a:cxn>
                  <a:cxn ang="0">
                    <a:pos x="11" y="0"/>
                  </a:cxn>
                </a:cxnLst>
                <a:rect l="0" t="0" r="r" b="b"/>
                <a:pathLst>
                  <a:path w="12" h="5">
                    <a:moveTo>
                      <a:pt x="11" y="0"/>
                    </a:moveTo>
                    <a:lnTo>
                      <a:pt x="0" y="5"/>
                    </a:lnTo>
                    <a:lnTo>
                      <a:pt x="12" y="3"/>
                    </a:lnTo>
                    <a:lnTo>
                      <a:pt x="1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30" name="Freeform 1309">
                <a:extLst>
                  <a:ext uri="{FF2B5EF4-FFF2-40B4-BE49-F238E27FC236}">
                    <a16:creationId xmlns:a16="http://schemas.microsoft.com/office/drawing/2014/main" id="{09CE2DE8-15C9-469C-93CC-77A5E27AB083}"/>
                  </a:ext>
                </a:extLst>
              </p:cNvPr>
              <p:cNvSpPr>
                <a:spLocks/>
              </p:cNvSpPr>
              <p:nvPr/>
            </p:nvSpPr>
            <p:spPr bwMode="auto">
              <a:xfrm>
                <a:off x="3232" y="2575"/>
                <a:ext cx="12" cy="6"/>
              </a:xfrm>
              <a:custGeom>
                <a:avLst/>
                <a:gdLst/>
                <a:ahLst/>
                <a:cxnLst>
                  <a:cxn ang="0">
                    <a:pos x="0" y="2"/>
                  </a:cxn>
                  <a:cxn ang="0">
                    <a:pos x="12" y="0"/>
                  </a:cxn>
                  <a:cxn ang="0">
                    <a:pos x="1" y="6"/>
                  </a:cxn>
                  <a:cxn ang="0">
                    <a:pos x="0" y="2"/>
                  </a:cxn>
                </a:cxnLst>
                <a:rect l="0" t="0" r="r" b="b"/>
                <a:pathLst>
                  <a:path w="12" h="6">
                    <a:moveTo>
                      <a:pt x="0" y="2"/>
                    </a:moveTo>
                    <a:lnTo>
                      <a:pt x="12" y="0"/>
                    </a:lnTo>
                    <a:lnTo>
                      <a:pt x="1" y="6"/>
                    </a:lnTo>
                    <a:lnTo>
                      <a:pt x="0"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31" name="Freeform 1310">
                <a:extLst>
                  <a:ext uri="{FF2B5EF4-FFF2-40B4-BE49-F238E27FC236}">
                    <a16:creationId xmlns:a16="http://schemas.microsoft.com/office/drawing/2014/main" id="{5F6BF7F8-B500-42B2-ABB8-3A01CF3CF57F}"/>
                  </a:ext>
                </a:extLst>
              </p:cNvPr>
              <p:cNvSpPr>
                <a:spLocks/>
              </p:cNvSpPr>
              <p:nvPr/>
            </p:nvSpPr>
            <p:spPr bwMode="auto">
              <a:xfrm>
                <a:off x="3232" y="2572"/>
                <a:ext cx="12" cy="9"/>
              </a:xfrm>
              <a:custGeom>
                <a:avLst/>
                <a:gdLst/>
                <a:ahLst/>
                <a:cxnLst>
                  <a:cxn ang="0">
                    <a:pos x="11" y="0"/>
                  </a:cxn>
                  <a:cxn ang="0">
                    <a:pos x="0" y="5"/>
                  </a:cxn>
                  <a:cxn ang="0">
                    <a:pos x="1" y="9"/>
                  </a:cxn>
                  <a:cxn ang="0">
                    <a:pos x="12" y="3"/>
                  </a:cxn>
                  <a:cxn ang="0">
                    <a:pos x="11" y="0"/>
                  </a:cxn>
                </a:cxnLst>
                <a:rect l="0" t="0" r="r" b="b"/>
                <a:pathLst>
                  <a:path w="12" h="9">
                    <a:moveTo>
                      <a:pt x="11" y="0"/>
                    </a:moveTo>
                    <a:lnTo>
                      <a:pt x="0" y="5"/>
                    </a:lnTo>
                    <a:lnTo>
                      <a:pt x="1" y="9"/>
                    </a:lnTo>
                    <a:lnTo>
                      <a:pt x="12" y="3"/>
                    </a:lnTo>
                    <a:lnTo>
                      <a:pt x="1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32" name="Freeform 1311">
                <a:extLst>
                  <a:ext uri="{FF2B5EF4-FFF2-40B4-BE49-F238E27FC236}">
                    <a16:creationId xmlns:a16="http://schemas.microsoft.com/office/drawing/2014/main" id="{93BDD032-68F5-46A2-8089-B1BC7F7E3EA8}"/>
                  </a:ext>
                </a:extLst>
              </p:cNvPr>
              <p:cNvSpPr>
                <a:spLocks/>
              </p:cNvSpPr>
              <p:nvPr/>
            </p:nvSpPr>
            <p:spPr bwMode="auto">
              <a:xfrm>
                <a:off x="3233" y="2575"/>
                <a:ext cx="13" cy="6"/>
              </a:xfrm>
              <a:custGeom>
                <a:avLst/>
                <a:gdLst/>
                <a:ahLst/>
                <a:cxnLst>
                  <a:cxn ang="0">
                    <a:pos x="11" y="0"/>
                  </a:cxn>
                  <a:cxn ang="0">
                    <a:pos x="0" y="6"/>
                  </a:cxn>
                  <a:cxn ang="0">
                    <a:pos x="13" y="3"/>
                  </a:cxn>
                  <a:cxn ang="0">
                    <a:pos x="11" y="0"/>
                  </a:cxn>
                </a:cxnLst>
                <a:rect l="0" t="0" r="r" b="b"/>
                <a:pathLst>
                  <a:path w="13" h="6">
                    <a:moveTo>
                      <a:pt x="11" y="0"/>
                    </a:moveTo>
                    <a:lnTo>
                      <a:pt x="0" y="6"/>
                    </a:lnTo>
                    <a:lnTo>
                      <a:pt x="13" y="3"/>
                    </a:lnTo>
                    <a:lnTo>
                      <a:pt x="1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33" name="Freeform 1312">
                <a:extLst>
                  <a:ext uri="{FF2B5EF4-FFF2-40B4-BE49-F238E27FC236}">
                    <a16:creationId xmlns:a16="http://schemas.microsoft.com/office/drawing/2014/main" id="{B1B01F90-2552-4341-AEB9-DA070D903918}"/>
                  </a:ext>
                </a:extLst>
              </p:cNvPr>
              <p:cNvSpPr>
                <a:spLocks/>
              </p:cNvSpPr>
              <p:nvPr/>
            </p:nvSpPr>
            <p:spPr bwMode="auto">
              <a:xfrm>
                <a:off x="3233" y="2578"/>
                <a:ext cx="13" cy="6"/>
              </a:xfrm>
              <a:custGeom>
                <a:avLst/>
                <a:gdLst/>
                <a:ahLst/>
                <a:cxnLst>
                  <a:cxn ang="0">
                    <a:pos x="0" y="3"/>
                  </a:cxn>
                  <a:cxn ang="0">
                    <a:pos x="13" y="0"/>
                  </a:cxn>
                  <a:cxn ang="0">
                    <a:pos x="2" y="6"/>
                  </a:cxn>
                  <a:cxn ang="0">
                    <a:pos x="0" y="3"/>
                  </a:cxn>
                </a:cxnLst>
                <a:rect l="0" t="0" r="r" b="b"/>
                <a:pathLst>
                  <a:path w="13" h="6">
                    <a:moveTo>
                      <a:pt x="0" y="3"/>
                    </a:moveTo>
                    <a:lnTo>
                      <a:pt x="13" y="0"/>
                    </a:lnTo>
                    <a:lnTo>
                      <a:pt x="2" y="6"/>
                    </a:lnTo>
                    <a:lnTo>
                      <a:pt x="0"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34" name="Freeform 1313">
                <a:extLst>
                  <a:ext uri="{FF2B5EF4-FFF2-40B4-BE49-F238E27FC236}">
                    <a16:creationId xmlns:a16="http://schemas.microsoft.com/office/drawing/2014/main" id="{89582AB7-CA2B-4722-B0F5-A7A279F4352E}"/>
                  </a:ext>
                </a:extLst>
              </p:cNvPr>
              <p:cNvSpPr>
                <a:spLocks/>
              </p:cNvSpPr>
              <p:nvPr/>
            </p:nvSpPr>
            <p:spPr bwMode="auto">
              <a:xfrm>
                <a:off x="3233" y="2575"/>
                <a:ext cx="13" cy="9"/>
              </a:xfrm>
              <a:custGeom>
                <a:avLst/>
                <a:gdLst/>
                <a:ahLst/>
                <a:cxnLst>
                  <a:cxn ang="0">
                    <a:pos x="11" y="0"/>
                  </a:cxn>
                  <a:cxn ang="0">
                    <a:pos x="0" y="6"/>
                  </a:cxn>
                  <a:cxn ang="0">
                    <a:pos x="2" y="9"/>
                  </a:cxn>
                  <a:cxn ang="0">
                    <a:pos x="13" y="3"/>
                  </a:cxn>
                  <a:cxn ang="0">
                    <a:pos x="11" y="0"/>
                  </a:cxn>
                </a:cxnLst>
                <a:rect l="0" t="0" r="r" b="b"/>
                <a:pathLst>
                  <a:path w="13" h="9">
                    <a:moveTo>
                      <a:pt x="11" y="0"/>
                    </a:moveTo>
                    <a:lnTo>
                      <a:pt x="0" y="6"/>
                    </a:lnTo>
                    <a:lnTo>
                      <a:pt x="2" y="9"/>
                    </a:lnTo>
                    <a:lnTo>
                      <a:pt x="13" y="3"/>
                    </a:lnTo>
                    <a:lnTo>
                      <a:pt x="1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35" name="Freeform 1314">
                <a:extLst>
                  <a:ext uri="{FF2B5EF4-FFF2-40B4-BE49-F238E27FC236}">
                    <a16:creationId xmlns:a16="http://schemas.microsoft.com/office/drawing/2014/main" id="{5959698B-503A-408D-B34F-90020DFB4DC7}"/>
                  </a:ext>
                </a:extLst>
              </p:cNvPr>
              <p:cNvSpPr>
                <a:spLocks/>
              </p:cNvSpPr>
              <p:nvPr/>
            </p:nvSpPr>
            <p:spPr bwMode="auto">
              <a:xfrm>
                <a:off x="3235" y="2578"/>
                <a:ext cx="12" cy="6"/>
              </a:xfrm>
              <a:custGeom>
                <a:avLst/>
                <a:gdLst/>
                <a:ahLst/>
                <a:cxnLst>
                  <a:cxn ang="0">
                    <a:pos x="11" y="0"/>
                  </a:cxn>
                  <a:cxn ang="0">
                    <a:pos x="0" y="6"/>
                  </a:cxn>
                  <a:cxn ang="0">
                    <a:pos x="12" y="2"/>
                  </a:cxn>
                  <a:cxn ang="0">
                    <a:pos x="11" y="0"/>
                  </a:cxn>
                </a:cxnLst>
                <a:rect l="0" t="0" r="r" b="b"/>
                <a:pathLst>
                  <a:path w="12" h="6">
                    <a:moveTo>
                      <a:pt x="11" y="0"/>
                    </a:moveTo>
                    <a:lnTo>
                      <a:pt x="0" y="6"/>
                    </a:lnTo>
                    <a:lnTo>
                      <a:pt x="12" y="2"/>
                    </a:lnTo>
                    <a:lnTo>
                      <a:pt x="1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36" name="Freeform 1315">
                <a:extLst>
                  <a:ext uri="{FF2B5EF4-FFF2-40B4-BE49-F238E27FC236}">
                    <a16:creationId xmlns:a16="http://schemas.microsoft.com/office/drawing/2014/main" id="{BA6E4460-ECBD-435A-955E-F7C04F7EF45E}"/>
                  </a:ext>
                </a:extLst>
              </p:cNvPr>
              <p:cNvSpPr>
                <a:spLocks/>
              </p:cNvSpPr>
              <p:nvPr/>
            </p:nvSpPr>
            <p:spPr bwMode="auto">
              <a:xfrm>
                <a:off x="3235" y="2580"/>
                <a:ext cx="12" cy="6"/>
              </a:xfrm>
              <a:custGeom>
                <a:avLst/>
                <a:gdLst/>
                <a:ahLst/>
                <a:cxnLst>
                  <a:cxn ang="0">
                    <a:pos x="0" y="4"/>
                  </a:cxn>
                  <a:cxn ang="0">
                    <a:pos x="12" y="0"/>
                  </a:cxn>
                  <a:cxn ang="0">
                    <a:pos x="1" y="6"/>
                  </a:cxn>
                  <a:cxn ang="0">
                    <a:pos x="0" y="4"/>
                  </a:cxn>
                </a:cxnLst>
                <a:rect l="0" t="0" r="r" b="b"/>
                <a:pathLst>
                  <a:path w="12" h="6">
                    <a:moveTo>
                      <a:pt x="0" y="4"/>
                    </a:moveTo>
                    <a:lnTo>
                      <a:pt x="12" y="0"/>
                    </a:lnTo>
                    <a:lnTo>
                      <a:pt x="1" y="6"/>
                    </a:lnTo>
                    <a:lnTo>
                      <a:pt x="0"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37" name="Freeform 1316">
                <a:extLst>
                  <a:ext uri="{FF2B5EF4-FFF2-40B4-BE49-F238E27FC236}">
                    <a16:creationId xmlns:a16="http://schemas.microsoft.com/office/drawing/2014/main" id="{19364812-DED5-4111-BB9B-E517CA1AB4EC}"/>
                  </a:ext>
                </a:extLst>
              </p:cNvPr>
              <p:cNvSpPr>
                <a:spLocks/>
              </p:cNvSpPr>
              <p:nvPr/>
            </p:nvSpPr>
            <p:spPr bwMode="auto">
              <a:xfrm>
                <a:off x="3235" y="2578"/>
                <a:ext cx="12" cy="8"/>
              </a:xfrm>
              <a:custGeom>
                <a:avLst/>
                <a:gdLst/>
                <a:ahLst/>
                <a:cxnLst>
                  <a:cxn ang="0">
                    <a:pos x="11" y="0"/>
                  </a:cxn>
                  <a:cxn ang="0">
                    <a:pos x="0" y="6"/>
                  </a:cxn>
                  <a:cxn ang="0">
                    <a:pos x="1" y="8"/>
                  </a:cxn>
                  <a:cxn ang="0">
                    <a:pos x="12" y="2"/>
                  </a:cxn>
                  <a:cxn ang="0">
                    <a:pos x="11" y="0"/>
                  </a:cxn>
                </a:cxnLst>
                <a:rect l="0" t="0" r="r" b="b"/>
                <a:pathLst>
                  <a:path w="12" h="8">
                    <a:moveTo>
                      <a:pt x="11" y="0"/>
                    </a:moveTo>
                    <a:lnTo>
                      <a:pt x="0" y="6"/>
                    </a:lnTo>
                    <a:lnTo>
                      <a:pt x="1" y="8"/>
                    </a:lnTo>
                    <a:lnTo>
                      <a:pt x="12" y="2"/>
                    </a:lnTo>
                    <a:lnTo>
                      <a:pt x="1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38" name="Freeform 1317">
                <a:extLst>
                  <a:ext uri="{FF2B5EF4-FFF2-40B4-BE49-F238E27FC236}">
                    <a16:creationId xmlns:a16="http://schemas.microsoft.com/office/drawing/2014/main" id="{75A53EB3-28EA-467B-899D-EE6E9493FB4B}"/>
                  </a:ext>
                </a:extLst>
              </p:cNvPr>
              <p:cNvSpPr>
                <a:spLocks/>
              </p:cNvSpPr>
              <p:nvPr/>
            </p:nvSpPr>
            <p:spPr bwMode="auto">
              <a:xfrm>
                <a:off x="3236" y="2580"/>
                <a:ext cx="12" cy="6"/>
              </a:xfrm>
              <a:custGeom>
                <a:avLst/>
                <a:gdLst/>
                <a:ahLst/>
                <a:cxnLst>
                  <a:cxn ang="0">
                    <a:pos x="11" y="0"/>
                  </a:cxn>
                  <a:cxn ang="0">
                    <a:pos x="0" y="6"/>
                  </a:cxn>
                  <a:cxn ang="0">
                    <a:pos x="12" y="2"/>
                  </a:cxn>
                  <a:cxn ang="0">
                    <a:pos x="11" y="0"/>
                  </a:cxn>
                </a:cxnLst>
                <a:rect l="0" t="0" r="r" b="b"/>
                <a:pathLst>
                  <a:path w="12" h="6">
                    <a:moveTo>
                      <a:pt x="11" y="0"/>
                    </a:moveTo>
                    <a:lnTo>
                      <a:pt x="0" y="6"/>
                    </a:lnTo>
                    <a:lnTo>
                      <a:pt x="12" y="2"/>
                    </a:lnTo>
                    <a:lnTo>
                      <a:pt x="1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39" name="Freeform 1318">
                <a:extLst>
                  <a:ext uri="{FF2B5EF4-FFF2-40B4-BE49-F238E27FC236}">
                    <a16:creationId xmlns:a16="http://schemas.microsoft.com/office/drawing/2014/main" id="{D8C56482-68CC-4290-9E63-A9052B3A4F30}"/>
                  </a:ext>
                </a:extLst>
              </p:cNvPr>
              <p:cNvSpPr>
                <a:spLocks/>
              </p:cNvSpPr>
              <p:nvPr/>
            </p:nvSpPr>
            <p:spPr bwMode="auto">
              <a:xfrm>
                <a:off x="3236" y="2582"/>
                <a:ext cx="12" cy="6"/>
              </a:xfrm>
              <a:custGeom>
                <a:avLst/>
                <a:gdLst/>
                <a:ahLst/>
                <a:cxnLst>
                  <a:cxn ang="0">
                    <a:pos x="0" y="4"/>
                  </a:cxn>
                  <a:cxn ang="0">
                    <a:pos x="12" y="0"/>
                  </a:cxn>
                  <a:cxn ang="0">
                    <a:pos x="1" y="6"/>
                  </a:cxn>
                  <a:cxn ang="0">
                    <a:pos x="0" y="4"/>
                  </a:cxn>
                </a:cxnLst>
                <a:rect l="0" t="0" r="r" b="b"/>
                <a:pathLst>
                  <a:path w="12" h="6">
                    <a:moveTo>
                      <a:pt x="0" y="4"/>
                    </a:moveTo>
                    <a:lnTo>
                      <a:pt x="12" y="0"/>
                    </a:lnTo>
                    <a:lnTo>
                      <a:pt x="1" y="6"/>
                    </a:lnTo>
                    <a:lnTo>
                      <a:pt x="0"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40" name="Freeform 1319">
                <a:extLst>
                  <a:ext uri="{FF2B5EF4-FFF2-40B4-BE49-F238E27FC236}">
                    <a16:creationId xmlns:a16="http://schemas.microsoft.com/office/drawing/2014/main" id="{9B78A917-4EB5-477F-BCB3-0993A80C95F6}"/>
                  </a:ext>
                </a:extLst>
              </p:cNvPr>
              <p:cNvSpPr>
                <a:spLocks/>
              </p:cNvSpPr>
              <p:nvPr/>
            </p:nvSpPr>
            <p:spPr bwMode="auto">
              <a:xfrm>
                <a:off x="3236" y="2580"/>
                <a:ext cx="12" cy="8"/>
              </a:xfrm>
              <a:custGeom>
                <a:avLst/>
                <a:gdLst/>
                <a:ahLst/>
                <a:cxnLst>
                  <a:cxn ang="0">
                    <a:pos x="11" y="0"/>
                  </a:cxn>
                  <a:cxn ang="0">
                    <a:pos x="0" y="6"/>
                  </a:cxn>
                  <a:cxn ang="0">
                    <a:pos x="1" y="8"/>
                  </a:cxn>
                  <a:cxn ang="0">
                    <a:pos x="12" y="2"/>
                  </a:cxn>
                  <a:cxn ang="0">
                    <a:pos x="11" y="0"/>
                  </a:cxn>
                </a:cxnLst>
                <a:rect l="0" t="0" r="r" b="b"/>
                <a:pathLst>
                  <a:path w="12" h="8">
                    <a:moveTo>
                      <a:pt x="11" y="0"/>
                    </a:moveTo>
                    <a:lnTo>
                      <a:pt x="0" y="6"/>
                    </a:lnTo>
                    <a:lnTo>
                      <a:pt x="1" y="8"/>
                    </a:lnTo>
                    <a:lnTo>
                      <a:pt x="12" y="2"/>
                    </a:lnTo>
                    <a:lnTo>
                      <a:pt x="1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41" name="Freeform 1320">
                <a:extLst>
                  <a:ext uri="{FF2B5EF4-FFF2-40B4-BE49-F238E27FC236}">
                    <a16:creationId xmlns:a16="http://schemas.microsoft.com/office/drawing/2014/main" id="{B69634A9-4C51-4897-A3BB-811B3946D679}"/>
                  </a:ext>
                </a:extLst>
              </p:cNvPr>
              <p:cNvSpPr>
                <a:spLocks/>
              </p:cNvSpPr>
              <p:nvPr/>
            </p:nvSpPr>
            <p:spPr bwMode="auto">
              <a:xfrm>
                <a:off x="3237" y="2582"/>
                <a:ext cx="12" cy="6"/>
              </a:xfrm>
              <a:custGeom>
                <a:avLst/>
                <a:gdLst/>
                <a:ahLst/>
                <a:cxnLst>
                  <a:cxn ang="0">
                    <a:pos x="11" y="0"/>
                  </a:cxn>
                  <a:cxn ang="0">
                    <a:pos x="0" y="6"/>
                  </a:cxn>
                  <a:cxn ang="0">
                    <a:pos x="12" y="1"/>
                  </a:cxn>
                  <a:cxn ang="0">
                    <a:pos x="11" y="0"/>
                  </a:cxn>
                </a:cxnLst>
                <a:rect l="0" t="0" r="r" b="b"/>
                <a:pathLst>
                  <a:path w="12" h="6">
                    <a:moveTo>
                      <a:pt x="11" y="0"/>
                    </a:moveTo>
                    <a:lnTo>
                      <a:pt x="0" y="6"/>
                    </a:lnTo>
                    <a:lnTo>
                      <a:pt x="12" y="1"/>
                    </a:lnTo>
                    <a:lnTo>
                      <a:pt x="1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42" name="Freeform 1321">
                <a:extLst>
                  <a:ext uri="{FF2B5EF4-FFF2-40B4-BE49-F238E27FC236}">
                    <a16:creationId xmlns:a16="http://schemas.microsoft.com/office/drawing/2014/main" id="{F6416A25-D93C-48C0-BBCF-668CDA5A890F}"/>
                  </a:ext>
                </a:extLst>
              </p:cNvPr>
              <p:cNvSpPr>
                <a:spLocks/>
              </p:cNvSpPr>
              <p:nvPr/>
            </p:nvSpPr>
            <p:spPr bwMode="auto">
              <a:xfrm>
                <a:off x="3237" y="2583"/>
                <a:ext cx="12" cy="7"/>
              </a:xfrm>
              <a:custGeom>
                <a:avLst/>
                <a:gdLst/>
                <a:ahLst/>
                <a:cxnLst>
                  <a:cxn ang="0">
                    <a:pos x="0" y="5"/>
                  </a:cxn>
                  <a:cxn ang="0">
                    <a:pos x="12" y="0"/>
                  </a:cxn>
                  <a:cxn ang="0">
                    <a:pos x="1" y="7"/>
                  </a:cxn>
                  <a:cxn ang="0">
                    <a:pos x="0" y="5"/>
                  </a:cxn>
                </a:cxnLst>
                <a:rect l="0" t="0" r="r" b="b"/>
                <a:pathLst>
                  <a:path w="12" h="7">
                    <a:moveTo>
                      <a:pt x="0" y="5"/>
                    </a:moveTo>
                    <a:lnTo>
                      <a:pt x="12" y="0"/>
                    </a:lnTo>
                    <a:lnTo>
                      <a:pt x="1" y="7"/>
                    </a:lnTo>
                    <a:lnTo>
                      <a:pt x="0" y="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43" name="Freeform 1322">
                <a:extLst>
                  <a:ext uri="{FF2B5EF4-FFF2-40B4-BE49-F238E27FC236}">
                    <a16:creationId xmlns:a16="http://schemas.microsoft.com/office/drawing/2014/main" id="{B4B1D28B-EA25-47ED-9A02-26FAB9B13F5C}"/>
                  </a:ext>
                </a:extLst>
              </p:cNvPr>
              <p:cNvSpPr>
                <a:spLocks/>
              </p:cNvSpPr>
              <p:nvPr/>
            </p:nvSpPr>
            <p:spPr bwMode="auto">
              <a:xfrm>
                <a:off x="3237" y="2582"/>
                <a:ext cx="12" cy="8"/>
              </a:xfrm>
              <a:custGeom>
                <a:avLst/>
                <a:gdLst/>
                <a:ahLst/>
                <a:cxnLst>
                  <a:cxn ang="0">
                    <a:pos x="11" y="0"/>
                  </a:cxn>
                  <a:cxn ang="0">
                    <a:pos x="0" y="6"/>
                  </a:cxn>
                  <a:cxn ang="0">
                    <a:pos x="1" y="8"/>
                  </a:cxn>
                  <a:cxn ang="0">
                    <a:pos x="12" y="1"/>
                  </a:cxn>
                  <a:cxn ang="0">
                    <a:pos x="11" y="0"/>
                  </a:cxn>
                </a:cxnLst>
                <a:rect l="0" t="0" r="r" b="b"/>
                <a:pathLst>
                  <a:path w="12" h="8">
                    <a:moveTo>
                      <a:pt x="11" y="0"/>
                    </a:moveTo>
                    <a:lnTo>
                      <a:pt x="0" y="6"/>
                    </a:lnTo>
                    <a:lnTo>
                      <a:pt x="1" y="8"/>
                    </a:lnTo>
                    <a:lnTo>
                      <a:pt x="12" y="1"/>
                    </a:lnTo>
                    <a:lnTo>
                      <a:pt x="1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44" name="Freeform 1323">
                <a:extLst>
                  <a:ext uri="{FF2B5EF4-FFF2-40B4-BE49-F238E27FC236}">
                    <a16:creationId xmlns:a16="http://schemas.microsoft.com/office/drawing/2014/main" id="{0C75BE42-8688-46CF-B98C-CE8E492D0CFA}"/>
                  </a:ext>
                </a:extLst>
              </p:cNvPr>
              <p:cNvSpPr>
                <a:spLocks/>
              </p:cNvSpPr>
              <p:nvPr/>
            </p:nvSpPr>
            <p:spPr bwMode="auto">
              <a:xfrm>
                <a:off x="3238" y="2583"/>
                <a:ext cx="12" cy="7"/>
              </a:xfrm>
              <a:custGeom>
                <a:avLst/>
                <a:gdLst/>
                <a:ahLst/>
                <a:cxnLst>
                  <a:cxn ang="0">
                    <a:pos x="11" y="0"/>
                  </a:cxn>
                  <a:cxn ang="0">
                    <a:pos x="0" y="7"/>
                  </a:cxn>
                  <a:cxn ang="0">
                    <a:pos x="12" y="2"/>
                  </a:cxn>
                  <a:cxn ang="0">
                    <a:pos x="11" y="0"/>
                  </a:cxn>
                </a:cxnLst>
                <a:rect l="0" t="0" r="r" b="b"/>
                <a:pathLst>
                  <a:path w="12" h="7">
                    <a:moveTo>
                      <a:pt x="11" y="0"/>
                    </a:moveTo>
                    <a:lnTo>
                      <a:pt x="0" y="7"/>
                    </a:lnTo>
                    <a:lnTo>
                      <a:pt x="12" y="2"/>
                    </a:lnTo>
                    <a:lnTo>
                      <a:pt x="1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45" name="Freeform 1324">
                <a:extLst>
                  <a:ext uri="{FF2B5EF4-FFF2-40B4-BE49-F238E27FC236}">
                    <a16:creationId xmlns:a16="http://schemas.microsoft.com/office/drawing/2014/main" id="{A3FF1794-5B52-42C5-892F-E3CCBDAA19DB}"/>
                  </a:ext>
                </a:extLst>
              </p:cNvPr>
              <p:cNvSpPr>
                <a:spLocks/>
              </p:cNvSpPr>
              <p:nvPr/>
            </p:nvSpPr>
            <p:spPr bwMode="auto">
              <a:xfrm>
                <a:off x="3238" y="2585"/>
                <a:ext cx="12" cy="6"/>
              </a:xfrm>
              <a:custGeom>
                <a:avLst/>
                <a:gdLst/>
                <a:ahLst/>
                <a:cxnLst>
                  <a:cxn ang="0">
                    <a:pos x="0" y="5"/>
                  </a:cxn>
                  <a:cxn ang="0">
                    <a:pos x="12" y="0"/>
                  </a:cxn>
                  <a:cxn ang="0">
                    <a:pos x="1" y="6"/>
                  </a:cxn>
                  <a:cxn ang="0">
                    <a:pos x="0" y="5"/>
                  </a:cxn>
                </a:cxnLst>
                <a:rect l="0" t="0" r="r" b="b"/>
                <a:pathLst>
                  <a:path w="12" h="6">
                    <a:moveTo>
                      <a:pt x="0" y="5"/>
                    </a:moveTo>
                    <a:lnTo>
                      <a:pt x="12" y="0"/>
                    </a:lnTo>
                    <a:lnTo>
                      <a:pt x="1" y="6"/>
                    </a:lnTo>
                    <a:lnTo>
                      <a:pt x="0" y="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46" name="Freeform 1325">
                <a:extLst>
                  <a:ext uri="{FF2B5EF4-FFF2-40B4-BE49-F238E27FC236}">
                    <a16:creationId xmlns:a16="http://schemas.microsoft.com/office/drawing/2014/main" id="{F81FDCC6-E8A8-417D-8A96-68A140D38A55}"/>
                  </a:ext>
                </a:extLst>
              </p:cNvPr>
              <p:cNvSpPr>
                <a:spLocks/>
              </p:cNvSpPr>
              <p:nvPr/>
            </p:nvSpPr>
            <p:spPr bwMode="auto">
              <a:xfrm>
                <a:off x="3238" y="2583"/>
                <a:ext cx="12" cy="8"/>
              </a:xfrm>
              <a:custGeom>
                <a:avLst/>
                <a:gdLst/>
                <a:ahLst/>
                <a:cxnLst>
                  <a:cxn ang="0">
                    <a:pos x="11" y="0"/>
                  </a:cxn>
                  <a:cxn ang="0">
                    <a:pos x="0" y="7"/>
                  </a:cxn>
                  <a:cxn ang="0">
                    <a:pos x="1" y="8"/>
                  </a:cxn>
                  <a:cxn ang="0">
                    <a:pos x="12" y="2"/>
                  </a:cxn>
                  <a:cxn ang="0">
                    <a:pos x="11" y="0"/>
                  </a:cxn>
                </a:cxnLst>
                <a:rect l="0" t="0" r="r" b="b"/>
                <a:pathLst>
                  <a:path w="12" h="8">
                    <a:moveTo>
                      <a:pt x="11" y="0"/>
                    </a:moveTo>
                    <a:lnTo>
                      <a:pt x="0" y="7"/>
                    </a:lnTo>
                    <a:lnTo>
                      <a:pt x="1" y="8"/>
                    </a:lnTo>
                    <a:lnTo>
                      <a:pt x="12" y="2"/>
                    </a:lnTo>
                    <a:lnTo>
                      <a:pt x="1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47" name="Freeform 1326">
                <a:extLst>
                  <a:ext uri="{FF2B5EF4-FFF2-40B4-BE49-F238E27FC236}">
                    <a16:creationId xmlns:a16="http://schemas.microsoft.com/office/drawing/2014/main" id="{187D11A9-CAA2-45C3-8F12-6FC6F66579A9}"/>
                  </a:ext>
                </a:extLst>
              </p:cNvPr>
              <p:cNvSpPr>
                <a:spLocks/>
              </p:cNvSpPr>
              <p:nvPr/>
            </p:nvSpPr>
            <p:spPr bwMode="auto">
              <a:xfrm>
                <a:off x="3239" y="2585"/>
                <a:ext cx="11" cy="6"/>
              </a:xfrm>
              <a:custGeom>
                <a:avLst/>
                <a:gdLst/>
                <a:ahLst/>
                <a:cxnLst>
                  <a:cxn ang="0">
                    <a:pos x="11" y="0"/>
                  </a:cxn>
                  <a:cxn ang="0">
                    <a:pos x="0" y="6"/>
                  </a:cxn>
                  <a:cxn ang="0">
                    <a:pos x="11" y="1"/>
                  </a:cxn>
                  <a:cxn ang="0">
                    <a:pos x="11" y="0"/>
                  </a:cxn>
                </a:cxnLst>
                <a:rect l="0" t="0" r="r" b="b"/>
                <a:pathLst>
                  <a:path w="11" h="6">
                    <a:moveTo>
                      <a:pt x="11" y="0"/>
                    </a:moveTo>
                    <a:lnTo>
                      <a:pt x="0" y="6"/>
                    </a:lnTo>
                    <a:lnTo>
                      <a:pt x="11" y="1"/>
                    </a:lnTo>
                    <a:lnTo>
                      <a:pt x="1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48" name="Freeform 1327">
                <a:extLst>
                  <a:ext uri="{FF2B5EF4-FFF2-40B4-BE49-F238E27FC236}">
                    <a16:creationId xmlns:a16="http://schemas.microsoft.com/office/drawing/2014/main" id="{0A0A367B-AD70-4908-8A62-D2FC580277EE}"/>
                  </a:ext>
                </a:extLst>
              </p:cNvPr>
              <p:cNvSpPr>
                <a:spLocks/>
              </p:cNvSpPr>
              <p:nvPr/>
            </p:nvSpPr>
            <p:spPr bwMode="auto">
              <a:xfrm>
                <a:off x="3239" y="2586"/>
                <a:ext cx="11" cy="6"/>
              </a:xfrm>
              <a:custGeom>
                <a:avLst/>
                <a:gdLst/>
                <a:ahLst/>
                <a:cxnLst>
                  <a:cxn ang="0">
                    <a:pos x="0" y="5"/>
                  </a:cxn>
                  <a:cxn ang="0">
                    <a:pos x="11" y="0"/>
                  </a:cxn>
                  <a:cxn ang="0">
                    <a:pos x="1" y="6"/>
                  </a:cxn>
                  <a:cxn ang="0">
                    <a:pos x="0" y="5"/>
                  </a:cxn>
                </a:cxnLst>
                <a:rect l="0" t="0" r="r" b="b"/>
                <a:pathLst>
                  <a:path w="11" h="6">
                    <a:moveTo>
                      <a:pt x="0" y="5"/>
                    </a:moveTo>
                    <a:lnTo>
                      <a:pt x="11" y="0"/>
                    </a:lnTo>
                    <a:lnTo>
                      <a:pt x="1" y="6"/>
                    </a:lnTo>
                    <a:lnTo>
                      <a:pt x="0" y="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49" name="Freeform 1328">
                <a:extLst>
                  <a:ext uri="{FF2B5EF4-FFF2-40B4-BE49-F238E27FC236}">
                    <a16:creationId xmlns:a16="http://schemas.microsoft.com/office/drawing/2014/main" id="{105DE120-3063-4627-A293-D6DDC6F945C1}"/>
                  </a:ext>
                </a:extLst>
              </p:cNvPr>
              <p:cNvSpPr>
                <a:spLocks/>
              </p:cNvSpPr>
              <p:nvPr/>
            </p:nvSpPr>
            <p:spPr bwMode="auto">
              <a:xfrm>
                <a:off x="3239" y="2585"/>
                <a:ext cx="11" cy="7"/>
              </a:xfrm>
              <a:custGeom>
                <a:avLst/>
                <a:gdLst/>
                <a:ahLst/>
                <a:cxnLst>
                  <a:cxn ang="0">
                    <a:pos x="11" y="0"/>
                  </a:cxn>
                  <a:cxn ang="0">
                    <a:pos x="0" y="6"/>
                  </a:cxn>
                  <a:cxn ang="0">
                    <a:pos x="1" y="7"/>
                  </a:cxn>
                  <a:cxn ang="0">
                    <a:pos x="11" y="1"/>
                  </a:cxn>
                  <a:cxn ang="0">
                    <a:pos x="11" y="0"/>
                  </a:cxn>
                </a:cxnLst>
                <a:rect l="0" t="0" r="r" b="b"/>
                <a:pathLst>
                  <a:path w="11" h="7">
                    <a:moveTo>
                      <a:pt x="11" y="0"/>
                    </a:moveTo>
                    <a:lnTo>
                      <a:pt x="0" y="6"/>
                    </a:lnTo>
                    <a:lnTo>
                      <a:pt x="1" y="7"/>
                    </a:lnTo>
                    <a:lnTo>
                      <a:pt x="11" y="1"/>
                    </a:lnTo>
                    <a:lnTo>
                      <a:pt x="1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50" name="Freeform 1329">
                <a:extLst>
                  <a:ext uri="{FF2B5EF4-FFF2-40B4-BE49-F238E27FC236}">
                    <a16:creationId xmlns:a16="http://schemas.microsoft.com/office/drawing/2014/main" id="{A7F133C9-6B13-48C7-BB35-004A0DBDBF53}"/>
                  </a:ext>
                </a:extLst>
              </p:cNvPr>
              <p:cNvSpPr>
                <a:spLocks/>
              </p:cNvSpPr>
              <p:nvPr/>
            </p:nvSpPr>
            <p:spPr bwMode="auto">
              <a:xfrm>
                <a:off x="3240" y="2586"/>
                <a:ext cx="11" cy="6"/>
              </a:xfrm>
              <a:custGeom>
                <a:avLst/>
                <a:gdLst/>
                <a:ahLst/>
                <a:cxnLst>
                  <a:cxn ang="0">
                    <a:pos x="10" y="0"/>
                  </a:cxn>
                  <a:cxn ang="0">
                    <a:pos x="0" y="6"/>
                  </a:cxn>
                  <a:cxn ang="0">
                    <a:pos x="11" y="1"/>
                  </a:cxn>
                  <a:cxn ang="0">
                    <a:pos x="10" y="0"/>
                  </a:cxn>
                </a:cxnLst>
                <a:rect l="0" t="0" r="r" b="b"/>
                <a:pathLst>
                  <a:path w="11" h="6">
                    <a:moveTo>
                      <a:pt x="10" y="0"/>
                    </a:moveTo>
                    <a:lnTo>
                      <a:pt x="0" y="6"/>
                    </a:lnTo>
                    <a:lnTo>
                      <a:pt x="11" y="1"/>
                    </a:lnTo>
                    <a:lnTo>
                      <a:pt x="1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51" name="Freeform 1330">
                <a:extLst>
                  <a:ext uri="{FF2B5EF4-FFF2-40B4-BE49-F238E27FC236}">
                    <a16:creationId xmlns:a16="http://schemas.microsoft.com/office/drawing/2014/main" id="{A4BAFBE7-71E5-4D74-8CBA-06DBAD514FFD}"/>
                  </a:ext>
                </a:extLst>
              </p:cNvPr>
              <p:cNvSpPr>
                <a:spLocks/>
              </p:cNvSpPr>
              <p:nvPr/>
            </p:nvSpPr>
            <p:spPr bwMode="auto">
              <a:xfrm>
                <a:off x="3240" y="2587"/>
                <a:ext cx="11" cy="6"/>
              </a:xfrm>
              <a:custGeom>
                <a:avLst/>
                <a:gdLst/>
                <a:ahLst/>
                <a:cxnLst>
                  <a:cxn ang="0">
                    <a:pos x="0" y="5"/>
                  </a:cxn>
                  <a:cxn ang="0">
                    <a:pos x="11" y="0"/>
                  </a:cxn>
                  <a:cxn ang="0">
                    <a:pos x="0" y="6"/>
                  </a:cxn>
                  <a:cxn ang="0">
                    <a:pos x="0" y="5"/>
                  </a:cxn>
                </a:cxnLst>
                <a:rect l="0" t="0" r="r" b="b"/>
                <a:pathLst>
                  <a:path w="11" h="6">
                    <a:moveTo>
                      <a:pt x="0" y="5"/>
                    </a:moveTo>
                    <a:lnTo>
                      <a:pt x="11" y="0"/>
                    </a:lnTo>
                    <a:lnTo>
                      <a:pt x="0" y="6"/>
                    </a:lnTo>
                    <a:lnTo>
                      <a:pt x="0" y="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52" name="Freeform 1331">
                <a:extLst>
                  <a:ext uri="{FF2B5EF4-FFF2-40B4-BE49-F238E27FC236}">
                    <a16:creationId xmlns:a16="http://schemas.microsoft.com/office/drawing/2014/main" id="{779D778B-1900-43B7-8983-837C1754752F}"/>
                  </a:ext>
                </a:extLst>
              </p:cNvPr>
              <p:cNvSpPr>
                <a:spLocks/>
              </p:cNvSpPr>
              <p:nvPr/>
            </p:nvSpPr>
            <p:spPr bwMode="auto">
              <a:xfrm>
                <a:off x="3240" y="2586"/>
                <a:ext cx="11" cy="7"/>
              </a:xfrm>
              <a:custGeom>
                <a:avLst/>
                <a:gdLst/>
                <a:ahLst/>
                <a:cxnLst>
                  <a:cxn ang="0">
                    <a:pos x="10" y="0"/>
                  </a:cxn>
                  <a:cxn ang="0">
                    <a:pos x="0" y="6"/>
                  </a:cxn>
                  <a:cxn ang="0">
                    <a:pos x="0" y="7"/>
                  </a:cxn>
                  <a:cxn ang="0">
                    <a:pos x="11" y="1"/>
                  </a:cxn>
                  <a:cxn ang="0">
                    <a:pos x="10" y="0"/>
                  </a:cxn>
                </a:cxnLst>
                <a:rect l="0" t="0" r="r" b="b"/>
                <a:pathLst>
                  <a:path w="11" h="7">
                    <a:moveTo>
                      <a:pt x="10" y="0"/>
                    </a:moveTo>
                    <a:lnTo>
                      <a:pt x="0" y="6"/>
                    </a:lnTo>
                    <a:lnTo>
                      <a:pt x="0" y="7"/>
                    </a:lnTo>
                    <a:lnTo>
                      <a:pt x="11" y="1"/>
                    </a:lnTo>
                    <a:lnTo>
                      <a:pt x="10"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53" name="Freeform 1332">
                <a:extLst>
                  <a:ext uri="{FF2B5EF4-FFF2-40B4-BE49-F238E27FC236}">
                    <a16:creationId xmlns:a16="http://schemas.microsoft.com/office/drawing/2014/main" id="{B848A8E3-5472-43B7-8ECB-606C6FF148D1}"/>
                  </a:ext>
                </a:extLst>
              </p:cNvPr>
              <p:cNvSpPr>
                <a:spLocks/>
              </p:cNvSpPr>
              <p:nvPr/>
            </p:nvSpPr>
            <p:spPr bwMode="auto">
              <a:xfrm>
                <a:off x="3240" y="2587"/>
                <a:ext cx="12" cy="6"/>
              </a:xfrm>
              <a:custGeom>
                <a:avLst/>
                <a:gdLst/>
                <a:ahLst/>
                <a:cxnLst>
                  <a:cxn ang="0">
                    <a:pos x="11" y="0"/>
                  </a:cxn>
                  <a:cxn ang="0">
                    <a:pos x="0" y="6"/>
                  </a:cxn>
                  <a:cxn ang="0">
                    <a:pos x="12" y="2"/>
                  </a:cxn>
                  <a:cxn ang="0">
                    <a:pos x="11" y="0"/>
                  </a:cxn>
                </a:cxnLst>
                <a:rect l="0" t="0" r="r" b="b"/>
                <a:pathLst>
                  <a:path w="12" h="6">
                    <a:moveTo>
                      <a:pt x="11" y="0"/>
                    </a:moveTo>
                    <a:lnTo>
                      <a:pt x="0" y="6"/>
                    </a:lnTo>
                    <a:lnTo>
                      <a:pt x="12" y="2"/>
                    </a:lnTo>
                    <a:lnTo>
                      <a:pt x="1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54" name="Freeform 1333">
                <a:extLst>
                  <a:ext uri="{FF2B5EF4-FFF2-40B4-BE49-F238E27FC236}">
                    <a16:creationId xmlns:a16="http://schemas.microsoft.com/office/drawing/2014/main" id="{93130EE3-1BB1-4543-8A53-1A0D88074D22}"/>
                  </a:ext>
                </a:extLst>
              </p:cNvPr>
              <p:cNvSpPr>
                <a:spLocks/>
              </p:cNvSpPr>
              <p:nvPr/>
            </p:nvSpPr>
            <p:spPr bwMode="auto">
              <a:xfrm>
                <a:off x="3240" y="2589"/>
                <a:ext cx="12" cy="4"/>
              </a:xfrm>
              <a:custGeom>
                <a:avLst/>
                <a:gdLst/>
                <a:ahLst/>
                <a:cxnLst>
                  <a:cxn ang="0">
                    <a:pos x="0" y="4"/>
                  </a:cxn>
                  <a:cxn ang="0">
                    <a:pos x="12" y="0"/>
                  </a:cxn>
                  <a:cxn ang="0">
                    <a:pos x="0" y="4"/>
                  </a:cxn>
                </a:cxnLst>
                <a:rect l="0" t="0" r="r" b="b"/>
                <a:pathLst>
                  <a:path w="12" h="4">
                    <a:moveTo>
                      <a:pt x="0" y="4"/>
                    </a:moveTo>
                    <a:lnTo>
                      <a:pt x="12" y="0"/>
                    </a:lnTo>
                    <a:lnTo>
                      <a:pt x="0"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55" name="Freeform 1334">
                <a:extLst>
                  <a:ext uri="{FF2B5EF4-FFF2-40B4-BE49-F238E27FC236}">
                    <a16:creationId xmlns:a16="http://schemas.microsoft.com/office/drawing/2014/main" id="{1E59019A-F3D5-4F70-B550-D497CE49926F}"/>
                  </a:ext>
                </a:extLst>
              </p:cNvPr>
              <p:cNvSpPr>
                <a:spLocks/>
              </p:cNvSpPr>
              <p:nvPr/>
            </p:nvSpPr>
            <p:spPr bwMode="auto">
              <a:xfrm>
                <a:off x="3240" y="2587"/>
                <a:ext cx="12" cy="6"/>
              </a:xfrm>
              <a:custGeom>
                <a:avLst/>
                <a:gdLst/>
                <a:ahLst/>
                <a:cxnLst>
                  <a:cxn ang="0">
                    <a:pos x="11" y="0"/>
                  </a:cxn>
                  <a:cxn ang="0">
                    <a:pos x="0" y="6"/>
                  </a:cxn>
                  <a:cxn ang="0">
                    <a:pos x="0" y="6"/>
                  </a:cxn>
                  <a:cxn ang="0">
                    <a:pos x="12" y="2"/>
                  </a:cxn>
                  <a:cxn ang="0">
                    <a:pos x="11" y="0"/>
                  </a:cxn>
                </a:cxnLst>
                <a:rect l="0" t="0" r="r" b="b"/>
                <a:pathLst>
                  <a:path w="12" h="6">
                    <a:moveTo>
                      <a:pt x="11" y="0"/>
                    </a:moveTo>
                    <a:lnTo>
                      <a:pt x="0" y="6"/>
                    </a:lnTo>
                    <a:lnTo>
                      <a:pt x="0" y="6"/>
                    </a:lnTo>
                    <a:lnTo>
                      <a:pt x="12" y="2"/>
                    </a:lnTo>
                    <a:lnTo>
                      <a:pt x="1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56" name="Freeform 1335">
                <a:extLst>
                  <a:ext uri="{FF2B5EF4-FFF2-40B4-BE49-F238E27FC236}">
                    <a16:creationId xmlns:a16="http://schemas.microsoft.com/office/drawing/2014/main" id="{F39C0156-3FFD-4D79-9D47-3B2AF8C6F255}"/>
                  </a:ext>
                </a:extLst>
              </p:cNvPr>
              <p:cNvSpPr>
                <a:spLocks/>
              </p:cNvSpPr>
              <p:nvPr/>
            </p:nvSpPr>
            <p:spPr bwMode="auto">
              <a:xfrm>
                <a:off x="3240" y="2589"/>
                <a:ext cx="12" cy="4"/>
              </a:xfrm>
              <a:custGeom>
                <a:avLst/>
                <a:gdLst/>
                <a:ahLst/>
                <a:cxnLst>
                  <a:cxn ang="0">
                    <a:pos x="12" y="0"/>
                  </a:cxn>
                  <a:cxn ang="0">
                    <a:pos x="0" y="4"/>
                  </a:cxn>
                  <a:cxn ang="0">
                    <a:pos x="12" y="1"/>
                  </a:cxn>
                  <a:cxn ang="0">
                    <a:pos x="12" y="0"/>
                  </a:cxn>
                </a:cxnLst>
                <a:rect l="0" t="0" r="r" b="b"/>
                <a:pathLst>
                  <a:path w="12" h="4">
                    <a:moveTo>
                      <a:pt x="12" y="0"/>
                    </a:moveTo>
                    <a:lnTo>
                      <a:pt x="0" y="4"/>
                    </a:lnTo>
                    <a:lnTo>
                      <a:pt x="12" y="1"/>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57" name="Freeform 1336">
                <a:extLst>
                  <a:ext uri="{FF2B5EF4-FFF2-40B4-BE49-F238E27FC236}">
                    <a16:creationId xmlns:a16="http://schemas.microsoft.com/office/drawing/2014/main" id="{B0B44A6A-52B5-464A-B120-C59B047CD2A5}"/>
                  </a:ext>
                </a:extLst>
              </p:cNvPr>
              <p:cNvSpPr>
                <a:spLocks/>
              </p:cNvSpPr>
              <p:nvPr/>
            </p:nvSpPr>
            <p:spPr bwMode="auto">
              <a:xfrm>
                <a:off x="3240" y="2590"/>
                <a:ext cx="12" cy="4"/>
              </a:xfrm>
              <a:custGeom>
                <a:avLst/>
                <a:gdLst/>
                <a:ahLst/>
                <a:cxnLst>
                  <a:cxn ang="0">
                    <a:pos x="0" y="3"/>
                  </a:cxn>
                  <a:cxn ang="0">
                    <a:pos x="12" y="0"/>
                  </a:cxn>
                  <a:cxn ang="0">
                    <a:pos x="0" y="4"/>
                  </a:cxn>
                  <a:cxn ang="0">
                    <a:pos x="0" y="3"/>
                  </a:cxn>
                </a:cxnLst>
                <a:rect l="0" t="0" r="r" b="b"/>
                <a:pathLst>
                  <a:path w="12" h="4">
                    <a:moveTo>
                      <a:pt x="0" y="3"/>
                    </a:moveTo>
                    <a:lnTo>
                      <a:pt x="12" y="0"/>
                    </a:lnTo>
                    <a:lnTo>
                      <a:pt x="0" y="4"/>
                    </a:lnTo>
                    <a:lnTo>
                      <a:pt x="0"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58" name="Freeform 1337">
                <a:extLst>
                  <a:ext uri="{FF2B5EF4-FFF2-40B4-BE49-F238E27FC236}">
                    <a16:creationId xmlns:a16="http://schemas.microsoft.com/office/drawing/2014/main" id="{F5CD0EF7-4F7E-4E5F-ADE5-9B3E194AE94B}"/>
                  </a:ext>
                </a:extLst>
              </p:cNvPr>
              <p:cNvSpPr>
                <a:spLocks/>
              </p:cNvSpPr>
              <p:nvPr/>
            </p:nvSpPr>
            <p:spPr bwMode="auto">
              <a:xfrm>
                <a:off x="3240" y="2589"/>
                <a:ext cx="12" cy="5"/>
              </a:xfrm>
              <a:custGeom>
                <a:avLst/>
                <a:gdLst/>
                <a:ahLst/>
                <a:cxnLst>
                  <a:cxn ang="0">
                    <a:pos x="12" y="0"/>
                  </a:cxn>
                  <a:cxn ang="0">
                    <a:pos x="0" y="4"/>
                  </a:cxn>
                  <a:cxn ang="0">
                    <a:pos x="0" y="5"/>
                  </a:cxn>
                  <a:cxn ang="0">
                    <a:pos x="12" y="1"/>
                  </a:cxn>
                  <a:cxn ang="0">
                    <a:pos x="12" y="0"/>
                  </a:cxn>
                </a:cxnLst>
                <a:rect l="0" t="0" r="r" b="b"/>
                <a:pathLst>
                  <a:path w="12" h="5">
                    <a:moveTo>
                      <a:pt x="12" y="0"/>
                    </a:moveTo>
                    <a:lnTo>
                      <a:pt x="0" y="4"/>
                    </a:lnTo>
                    <a:lnTo>
                      <a:pt x="0" y="5"/>
                    </a:lnTo>
                    <a:lnTo>
                      <a:pt x="12" y="1"/>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59" name="Freeform 1338">
                <a:extLst>
                  <a:ext uri="{FF2B5EF4-FFF2-40B4-BE49-F238E27FC236}">
                    <a16:creationId xmlns:a16="http://schemas.microsoft.com/office/drawing/2014/main" id="{0822608C-9EE4-4AA7-94B8-9E62AE41B144}"/>
                  </a:ext>
                </a:extLst>
              </p:cNvPr>
              <p:cNvSpPr>
                <a:spLocks/>
              </p:cNvSpPr>
              <p:nvPr/>
            </p:nvSpPr>
            <p:spPr bwMode="auto">
              <a:xfrm>
                <a:off x="3240" y="2590"/>
                <a:ext cx="13" cy="4"/>
              </a:xfrm>
              <a:custGeom>
                <a:avLst/>
                <a:gdLst/>
                <a:ahLst/>
                <a:cxnLst>
                  <a:cxn ang="0">
                    <a:pos x="12" y="0"/>
                  </a:cxn>
                  <a:cxn ang="0">
                    <a:pos x="0" y="4"/>
                  </a:cxn>
                  <a:cxn ang="0">
                    <a:pos x="13" y="1"/>
                  </a:cxn>
                  <a:cxn ang="0">
                    <a:pos x="12" y="0"/>
                  </a:cxn>
                </a:cxnLst>
                <a:rect l="0" t="0" r="r" b="b"/>
                <a:pathLst>
                  <a:path w="13" h="4">
                    <a:moveTo>
                      <a:pt x="12" y="0"/>
                    </a:moveTo>
                    <a:lnTo>
                      <a:pt x="0" y="4"/>
                    </a:lnTo>
                    <a:lnTo>
                      <a:pt x="13" y="1"/>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60" name="Freeform 1339">
                <a:extLst>
                  <a:ext uri="{FF2B5EF4-FFF2-40B4-BE49-F238E27FC236}">
                    <a16:creationId xmlns:a16="http://schemas.microsoft.com/office/drawing/2014/main" id="{8833FD5A-B8DA-4E10-81A1-E5FB66E4FEBB}"/>
                  </a:ext>
                </a:extLst>
              </p:cNvPr>
              <p:cNvSpPr>
                <a:spLocks/>
              </p:cNvSpPr>
              <p:nvPr/>
            </p:nvSpPr>
            <p:spPr bwMode="auto">
              <a:xfrm>
                <a:off x="3240" y="2591"/>
                <a:ext cx="13" cy="4"/>
              </a:xfrm>
              <a:custGeom>
                <a:avLst/>
                <a:gdLst/>
                <a:ahLst/>
                <a:cxnLst>
                  <a:cxn ang="0">
                    <a:pos x="0" y="3"/>
                  </a:cxn>
                  <a:cxn ang="0">
                    <a:pos x="13" y="0"/>
                  </a:cxn>
                  <a:cxn ang="0">
                    <a:pos x="1" y="4"/>
                  </a:cxn>
                  <a:cxn ang="0">
                    <a:pos x="0" y="3"/>
                  </a:cxn>
                </a:cxnLst>
                <a:rect l="0" t="0" r="r" b="b"/>
                <a:pathLst>
                  <a:path w="13" h="4">
                    <a:moveTo>
                      <a:pt x="0" y="3"/>
                    </a:moveTo>
                    <a:lnTo>
                      <a:pt x="13" y="0"/>
                    </a:lnTo>
                    <a:lnTo>
                      <a:pt x="1" y="4"/>
                    </a:lnTo>
                    <a:lnTo>
                      <a:pt x="0"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61" name="Freeform 1340">
                <a:extLst>
                  <a:ext uri="{FF2B5EF4-FFF2-40B4-BE49-F238E27FC236}">
                    <a16:creationId xmlns:a16="http://schemas.microsoft.com/office/drawing/2014/main" id="{5DC81A2A-F3BB-49A6-A585-197E3C18D01D}"/>
                  </a:ext>
                </a:extLst>
              </p:cNvPr>
              <p:cNvSpPr>
                <a:spLocks/>
              </p:cNvSpPr>
              <p:nvPr/>
            </p:nvSpPr>
            <p:spPr bwMode="auto">
              <a:xfrm>
                <a:off x="3240" y="2590"/>
                <a:ext cx="13" cy="5"/>
              </a:xfrm>
              <a:custGeom>
                <a:avLst/>
                <a:gdLst/>
                <a:ahLst/>
                <a:cxnLst>
                  <a:cxn ang="0">
                    <a:pos x="12" y="0"/>
                  </a:cxn>
                  <a:cxn ang="0">
                    <a:pos x="0" y="4"/>
                  </a:cxn>
                  <a:cxn ang="0">
                    <a:pos x="1" y="5"/>
                  </a:cxn>
                  <a:cxn ang="0">
                    <a:pos x="13" y="1"/>
                  </a:cxn>
                  <a:cxn ang="0">
                    <a:pos x="12" y="0"/>
                  </a:cxn>
                </a:cxnLst>
                <a:rect l="0" t="0" r="r" b="b"/>
                <a:pathLst>
                  <a:path w="13" h="5">
                    <a:moveTo>
                      <a:pt x="12" y="0"/>
                    </a:moveTo>
                    <a:lnTo>
                      <a:pt x="0" y="4"/>
                    </a:lnTo>
                    <a:lnTo>
                      <a:pt x="1" y="5"/>
                    </a:lnTo>
                    <a:lnTo>
                      <a:pt x="13" y="1"/>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62" name="Freeform 1341">
                <a:extLst>
                  <a:ext uri="{FF2B5EF4-FFF2-40B4-BE49-F238E27FC236}">
                    <a16:creationId xmlns:a16="http://schemas.microsoft.com/office/drawing/2014/main" id="{AB86CDAE-2FC9-4631-BE6B-F17CEB949264}"/>
                  </a:ext>
                </a:extLst>
              </p:cNvPr>
              <p:cNvSpPr>
                <a:spLocks/>
              </p:cNvSpPr>
              <p:nvPr/>
            </p:nvSpPr>
            <p:spPr bwMode="auto">
              <a:xfrm>
                <a:off x="3241" y="2591"/>
                <a:ext cx="12" cy="4"/>
              </a:xfrm>
              <a:custGeom>
                <a:avLst/>
                <a:gdLst/>
                <a:ahLst/>
                <a:cxnLst>
                  <a:cxn ang="0">
                    <a:pos x="12" y="0"/>
                  </a:cxn>
                  <a:cxn ang="0">
                    <a:pos x="0" y="4"/>
                  </a:cxn>
                  <a:cxn ang="0">
                    <a:pos x="12" y="0"/>
                  </a:cxn>
                </a:cxnLst>
                <a:rect l="0" t="0" r="r" b="b"/>
                <a:pathLst>
                  <a:path w="12" h="4">
                    <a:moveTo>
                      <a:pt x="12" y="0"/>
                    </a:moveTo>
                    <a:lnTo>
                      <a:pt x="0" y="4"/>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63" name="Freeform 1342">
                <a:extLst>
                  <a:ext uri="{FF2B5EF4-FFF2-40B4-BE49-F238E27FC236}">
                    <a16:creationId xmlns:a16="http://schemas.microsoft.com/office/drawing/2014/main" id="{9F10086B-1702-4F12-9656-2AF3ADC20966}"/>
                  </a:ext>
                </a:extLst>
              </p:cNvPr>
              <p:cNvSpPr>
                <a:spLocks/>
              </p:cNvSpPr>
              <p:nvPr/>
            </p:nvSpPr>
            <p:spPr bwMode="auto">
              <a:xfrm>
                <a:off x="3241" y="2591"/>
                <a:ext cx="12" cy="6"/>
              </a:xfrm>
              <a:custGeom>
                <a:avLst/>
                <a:gdLst/>
                <a:ahLst/>
                <a:cxnLst>
                  <a:cxn ang="0">
                    <a:pos x="0" y="4"/>
                  </a:cxn>
                  <a:cxn ang="0">
                    <a:pos x="12" y="0"/>
                  </a:cxn>
                  <a:cxn ang="0">
                    <a:pos x="0" y="6"/>
                  </a:cxn>
                  <a:cxn ang="0">
                    <a:pos x="0" y="4"/>
                  </a:cxn>
                </a:cxnLst>
                <a:rect l="0" t="0" r="r" b="b"/>
                <a:pathLst>
                  <a:path w="12" h="6">
                    <a:moveTo>
                      <a:pt x="0" y="4"/>
                    </a:moveTo>
                    <a:lnTo>
                      <a:pt x="12" y="0"/>
                    </a:lnTo>
                    <a:lnTo>
                      <a:pt x="0" y="6"/>
                    </a:lnTo>
                    <a:lnTo>
                      <a:pt x="0"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64" name="Freeform 1343">
                <a:extLst>
                  <a:ext uri="{FF2B5EF4-FFF2-40B4-BE49-F238E27FC236}">
                    <a16:creationId xmlns:a16="http://schemas.microsoft.com/office/drawing/2014/main" id="{01A1B71D-1FA1-4578-A0EF-8044A5C9C9B4}"/>
                  </a:ext>
                </a:extLst>
              </p:cNvPr>
              <p:cNvSpPr>
                <a:spLocks/>
              </p:cNvSpPr>
              <p:nvPr/>
            </p:nvSpPr>
            <p:spPr bwMode="auto">
              <a:xfrm>
                <a:off x="3241" y="2591"/>
                <a:ext cx="12" cy="6"/>
              </a:xfrm>
              <a:custGeom>
                <a:avLst/>
                <a:gdLst/>
                <a:ahLst/>
                <a:cxnLst>
                  <a:cxn ang="0">
                    <a:pos x="12" y="0"/>
                  </a:cxn>
                  <a:cxn ang="0">
                    <a:pos x="0" y="4"/>
                  </a:cxn>
                  <a:cxn ang="0">
                    <a:pos x="0" y="6"/>
                  </a:cxn>
                  <a:cxn ang="0">
                    <a:pos x="12" y="0"/>
                  </a:cxn>
                  <a:cxn ang="0">
                    <a:pos x="12" y="0"/>
                  </a:cxn>
                </a:cxnLst>
                <a:rect l="0" t="0" r="r" b="b"/>
                <a:pathLst>
                  <a:path w="12" h="6">
                    <a:moveTo>
                      <a:pt x="12" y="0"/>
                    </a:moveTo>
                    <a:lnTo>
                      <a:pt x="0" y="4"/>
                    </a:lnTo>
                    <a:lnTo>
                      <a:pt x="0" y="6"/>
                    </a:lnTo>
                    <a:lnTo>
                      <a:pt x="12" y="0"/>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65" name="Freeform 1344">
                <a:extLst>
                  <a:ext uri="{FF2B5EF4-FFF2-40B4-BE49-F238E27FC236}">
                    <a16:creationId xmlns:a16="http://schemas.microsoft.com/office/drawing/2014/main" id="{96B58FB4-9943-48FE-BDD7-35F6CF0A00E2}"/>
                  </a:ext>
                </a:extLst>
              </p:cNvPr>
              <p:cNvSpPr>
                <a:spLocks/>
              </p:cNvSpPr>
              <p:nvPr/>
            </p:nvSpPr>
            <p:spPr bwMode="auto">
              <a:xfrm>
                <a:off x="3253" y="2591"/>
                <a:ext cx="1" cy="1"/>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66" name="Rectangle 1345">
                <a:extLst>
                  <a:ext uri="{FF2B5EF4-FFF2-40B4-BE49-F238E27FC236}">
                    <a16:creationId xmlns:a16="http://schemas.microsoft.com/office/drawing/2014/main" id="{44DB2A78-9910-40D5-B81D-2278D8B1C09B}"/>
                  </a:ext>
                </a:extLst>
              </p:cNvPr>
              <p:cNvSpPr>
                <a:spLocks noChangeArrowheads="1"/>
              </p:cNvSpPr>
              <p:nvPr/>
            </p:nvSpPr>
            <p:spPr bwMode="auto">
              <a:xfrm>
                <a:off x="3253" y="2591"/>
                <a:ext cx="1" cy="1"/>
              </a:xfrm>
              <a:prstGeom prst="rect">
                <a:avLst/>
              </a:prstGeom>
              <a:noFill/>
              <a:ln w="0">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endParaRPr lang="id-ID" sz="1350"/>
              </a:p>
            </p:txBody>
          </p:sp>
          <p:sp>
            <p:nvSpPr>
              <p:cNvPr id="4267" name="Freeform 1346">
                <a:extLst>
                  <a:ext uri="{FF2B5EF4-FFF2-40B4-BE49-F238E27FC236}">
                    <a16:creationId xmlns:a16="http://schemas.microsoft.com/office/drawing/2014/main" id="{B4D86830-C8CE-4179-BEE2-DAF8CB8A6FB1}"/>
                  </a:ext>
                </a:extLst>
              </p:cNvPr>
              <p:cNvSpPr>
                <a:spLocks/>
              </p:cNvSpPr>
              <p:nvPr/>
            </p:nvSpPr>
            <p:spPr bwMode="auto">
              <a:xfrm>
                <a:off x="3241" y="2591"/>
                <a:ext cx="12" cy="7"/>
              </a:xfrm>
              <a:custGeom>
                <a:avLst/>
                <a:gdLst/>
                <a:ahLst/>
                <a:cxnLst>
                  <a:cxn ang="0">
                    <a:pos x="12" y="0"/>
                  </a:cxn>
                  <a:cxn ang="0">
                    <a:pos x="1" y="7"/>
                  </a:cxn>
                  <a:cxn ang="0">
                    <a:pos x="0" y="6"/>
                  </a:cxn>
                  <a:cxn ang="0">
                    <a:pos x="12" y="0"/>
                  </a:cxn>
                </a:cxnLst>
                <a:rect l="0" t="0" r="r" b="b"/>
                <a:pathLst>
                  <a:path w="12" h="7">
                    <a:moveTo>
                      <a:pt x="12" y="0"/>
                    </a:moveTo>
                    <a:lnTo>
                      <a:pt x="1" y="7"/>
                    </a:lnTo>
                    <a:lnTo>
                      <a:pt x="0" y="6"/>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68" name="Freeform 1347">
                <a:extLst>
                  <a:ext uri="{FF2B5EF4-FFF2-40B4-BE49-F238E27FC236}">
                    <a16:creationId xmlns:a16="http://schemas.microsoft.com/office/drawing/2014/main" id="{4C5F54F6-BA5E-4B53-B128-8A979022CA04}"/>
                  </a:ext>
                </a:extLst>
              </p:cNvPr>
              <p:cNvSpPr>
                <a:spLocks/>
              </p:cNvSpPr>
              <p:nvPr/>
            </p:nvSpPr>
            <p:spPr bwMode="auto">
              <a:xfrm>
                <a:off x="3241" y="2591"/>
                <a:ext cx="12" cy="7"/>
              </a:xfrm>
              <a:custGeom>
                <a:avLst/>
                <a:gdLst/>
                <a:ahLst/>
                <a:cxnLst>
                  <a:cxn ang="0">
                    <a:pos x="12" y="0"/>
                  </a:cxn>
                  <a:cxn ang="0">
                    <a:pos x="1" y="7"/>
                  </a:cxn>
                  <a:cxn ang="0">
                    <a:pos x="0" y="6"/>
                  </a:cxn>
                  <a:cxn ang="0">
                    <a:pos x="12" y="0"/>
                  </a:cxn>
                </a:cxnLst>
                <a:rect l="0" t="0" r="r" b="b"/>
                <a:pathLst>
                  <a:path w="12" h="7">
                    <a:moveTo>
                      <a:pt x="12" y="0"/>
                    </a:moveTo>
                    <a:lnTo>
                      <a:pt x="1" y="7"/>
                    </a:lnTo>
                    <a:lnTo>
                      <a:pt x="0" y="6"/>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69" name="Freeform 1348">
                <a:extLst>
                  <a:ext uri="{FF2B5EF4-FFF2-40B4-BE49-F238E27FC236}">
                    <a16:creationId xmlns:a16="http://schemas.microsoft.com/office/drawing/2014/main" id="{3A8EE349-D4F9-4FB0-B5D4-E90988E61212}"/>
                  </a:ext>
                </a:extLst>
              </p:cNvPr>
              <p:cNvSpPr>
                <a:spLocks/>
              </p:cNvSpPr>
              <p:nvPr/>
            </p:nvSpPr>
            <p:spPr bwMode="auto">
              <a:xfrm>
                <a:off x="3251" y="2591"/>
                <a:ext cx="2" cy="1"/>
              </a:xfrm>
              <a:custGeom>
                <a:avLst/>
                <a:gdLst/>
                <a:ahLst/>
                <a:cxnLst>
                  <a:cxn ang="0">
                    <a:pos x="0" y="1"/>
                  </a:cxn>
                  <a:cxn ang="0">
                    <a:pos x="2" y="0"/>
                  </a:cxn>
                  <a:cxn ang="0">
                    <a:pos x="1" y="0"/>
                  </a:cxn>
                  <a:cxn ang="0">
                    <a:pos x="0" y="1"/>
                  </a:cxn>
                </a:cxnLst>
                <a:rect l="0" t="0" r="r" b="b"/>
                <a:pathLst>
                  <a:path w="2" h="1">
                    <a:moveTo>
                      <a:pt x="0" y="1"/>
                    </a:moveTo>
                    <a:lnTo>
                      <a:pt x="2" y="0"/>
                    </a:lnTo>
                    <a:lnTo>
                      <a:pt x="1" y="0"/>
                    </a:lnTo>
                    <a:lnTo>
                      <a:pt x="0"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70" name="Freeform 1349">
                <a:extLst>
                  <a:ext uri="{FF2B5EF4-FFF2-40B4-BE49-F238E27FC236}">
                    <a16:creationId xmlns:a16="http://schemas.microsoft.com/office/drawing/2014/main" id="{8CDC8248-795B-4A88-8CC4-D9EB9644CA39}"/>
                  </a:ext>
                </a:extLst>
              </p:cNvPr>
              <p:cNvSpPr>
                <a:spLocks/>
              </p:cNvSpPr>
              <p:nvPr/>
            </p:nvSpPr>
            <p:spPr bwMode="auto">
              <a:xfrm>
                <a:off x="3251" y="2591"/>
                <a:ext cx="2" cy="1"/>
              </a:xfrm>
              <a:custGeom>
                <a:avLst/>
                <a:gdLst/>
                <a:ahLst/>
                <a:cxnLst>
                  <a:cxn ang="0">
                    <a:pos x="0" y="1"/>
                  </a:cxn>
                  <a:cxn ang="0">
                    <a:pos x="2" y="0"/>
                  </a:cxn>
                  <a:cxn ang="0">
                    <a:pos x="1" y="0"/>
                  </a:cxn>
                  <a:cxn ang="0">
                    <a:pos x="0" y="1"/>
                  </a:cxn>
                </a:cxnLst>
                <a:rect l="0" t="0" r="r" b="b"/>
                <a:pathLst>
                  <a:path w="2" h="1">
                    <a:moveTo>
                      <a:pt x="0" y="1"/>
                    </a:moveTo>
                    <a:lnTo>
                      <a:pt x="2" y="0"/>
                    </a:lnTo>
                    <a:lnTo>
                      <a:pt x="1" y="0"/>
                    </a:lnTo>
                    <a:lnTo>
                      <a:pt x="0" y="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71" name="Freeform 1350">
                <a:extLst>
                  <a:ext uri="{FF2B5EF4-FFF2-40B4-BE49-F238E27FC236}">
                    <a16:creationId xmlns:a16="http://schemas.microsoft.com/office/drawing/2014/main" id="{FB4D3177-75C3-435F-BBA1-EB3D74576FC8}"/>
                  </a:ext>
                </a:extLst>
              </p:cNvPr>
              <p:cNvSpPr>
                <a:spLocks/>
              </p:cNvSpPr>
              <p:nvPr/>
            </p:nvSpPr>
            <p:spPr bwMode="auto">
              <a:xfrm>
                <a:off x="3242" y="2592"/>
                <a:ext cx="9" cy="8"/>
              </a:xfrm>
              <a:custGeom>
                <a:avLst/>
                <a:gdLst/>
                <a:ahLst/>
                <a:cxnLst>
                  <a:cxn ang="0">
                    <a:pos x="9" y="0"/>
                  </a:cxn>
                  <a:cxn ang="0">
                    <a:pos x="2" y="8"/>
                  </a:cxn>
                  <a:cxn ang="0">
                    <a:pos x="0" y="6"/>
                  </a:cxn>
                  <a:cxn ang="0">
                    <a:pos x="9" y="0"/>
                  </a:cxn>
                </a:cxnLst>
                <a:rect l="0" t="0" r="r" b="b"/>
                <a:pathLst>
                  <a:path w="9" h="8">
                    <a:moveTo>
                      <a:pt x="9" y="0"/>
                    </a:moveTo>
                    <a:lnTo>
                      <a:pt x="2" y="8"/>
                    </a:lnTo>
                    <a:lnTo>
                      <a:pt x="0" y="6"/>
                    </a:lnTo>
                    <a:lnTo>
                      <a:pt x="9"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72" name="Freeform 1351">
                <a:extLst>
                  <a:ext uri="{FF2B5EF4-FFF2-40B4-BE49-F238E27FC236}">
                    <a16:creationId xmlns:a16="http://schemas.microsoft.com/office/drawing/2014/main" id="{9423DA53-DE35-4B95-BA0A-AC46A594CE47}"/>
                  </a:ext>
                </a:extLst>
              </p:cNvPr>
              <p:cNvSpPr>
                <a:spLocks/>
              </p:cNvSpPr>
              <p:nvPr/>
            </p:nvSpPr>
            <p:spPr bwMode="auto">
              <a:xfrm>
                <a:off x="3242" y="2592"/>
                <a:ext cx="9" cy="8"/>
              </a:xfrm>
              <a:custGeom>
                <a:avLst/>
                <a:gdLst/>
                <a:ahLst/>
                <a:cxnLst>
                  <a:cxn ang="0">
                    <a:pos x="9" y="0"/>
                  </a:cxn>
                  <a:cxn ang="0">
                    <a:pos x="2" y="8"/>
                  </a:cxn>
                  <a:cxn ang="0">
                    <a:pos x="0" y="6"/>
                  </a:cxn>
                  <a:cxn ang="0">
                    <a:pos x="9" y="0"/>
                  </a:cxn>
                </a:cxnLst>
                <a:rect l="0" t="0" r="r" b="b"/>
                <a:pathLst>
                  <a:path w="9" h="8">
                    <a:moveTo>
                      <a:pt x="9" y="0"/>
                    </a:moveTo>
                    <a:lnTo>
                      <a:pt x="2" y="8"/>
                    </a:lnTo>
                    <a:lnTo>
                      <a:pt x="0" y="6"/>
                    </a:lnTo>
                    <a:lnTo>
                      <a:pt x="9"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73" name="Freeform 1352">
                <a:extLst>
                  <a:ext uri="{FF2B5EF4-FFF2-40B4-BE49-F238E27FC236}">
                    <a16:creationId xmlns:a16="http://schemas.microsoft.com/office/drawing/2014/main" id="{DA80023D-4C22-4728-B5E0-49CAD64F2D74}"/>
                  </a:ext>
                </a:extLst>
              </p:cNvPr>
              <p:cNvSpPr>
                <a:spLocks/>
              </p:cNvSpPr>
              <p:nvPr/>
            </p:nvSpPr>
            <p:spPr bwMode="auto">
              <a:xfrm>
                <a:off x="3251" y="2590"/>
                <a:ext cx="1" cy="3"/>
              </a:xfrm>
              <a:custGeom>
                <a:avLst/>
                <a:gdLst/>
                <a:ahLst/>
                <a:cxnLst>
                  <a:cxn ang="0">
                    <a:pos x="0" y="3"/>
                  </a:cxn>
                  <a:cxn ang="0">
                    <a:pos x="1" y="1"/>
                  </a:cxn>
                  <a:cxn ang="0">
                    <a:pos x="1" y="0"/>
                  </a:cxn>
                  <a:cxn ang="0">
                    <a:pos x="0" y="3"/>
                  </a:cxn>
                </a:cxnLst>
                <a:rect l="0" t="0" r="r" b="b"/>
                <a:pathLst>
                  <a:path w="1" h="3">
                    <a:moveTo>
                      <a:pt x="0" y="3"/>
                    </a:moveTo>
                    <a:lnTo>
                      <a:pt x="1" y="1"/>
                    </a:lnTo>
                    <a:lnTo>
                      <a:pt x="1" y="0"/>
                    </a:lnTo>
                    <a:lnTo>
                      <a:pt x="0"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74" name="Freeform 1353">
                <a:extLst>
                  <a:ext uri="{FF2B5EF4-FFF2-40B4-BE49-F238E27FC236}">
                    <a16:creationId xmlns:a16="http://schemas.microsoft.com/office/drawing/2014/main" id="{F87F95E5-801A-4DDF-A161-7F2B89D83BF2}"/>
                  </a:ext>
                </a:extLst>
              </p:cNvPr>
              <p:cNvSpPr>
                <a:spLocks/>
              </p:cNvSpPr>
              <p:nvPr/>
            </p:nvSpPr>
            <p:spPr bwMode="auto">
              <a:xfrm>
                <a:off x="3251" y="2590"/>
                <a:ext cx="1" cy="3"/>
              </a:xfrm>
              <a:custGeom>
                <a:avLst/>
                <a:gdLst/>
                <a:ahLst/>
                <a:cxnLst>
                  <a:cxn ang="0">
                    <a:pos x="0" y="3"/>
                  </a:cxn>
                  <a:cxn ang="0">
                    <a:pos x="1" y="1"/>
                  </a:cxn>
                  <a:cxn ang="0">
                    <a:pos x="1" y="0"/>
                  </a:cxn>
                  <a:cxn ang="0">
                    <a:pos x="0" y="3"/>
                  </a:cxn>
                </a:cxnLst>
                <a:rect l="0" t="0" r="r" b="b"/>
                <a:pathLst>
                  <a:path w="1" h="3">
                    <a:moveTo>
                      <a:pt x="0" y="3"/>
                    </a:moveTo>
                    <a:lnTo>
                      <a:pt x="1" y="1"/>
                    </a:lnTo>
                    <a:lnTo>
                      <a:pt x="1" y="0"/>
                    </a:lnTo>
                    <a:lnTo>
                      <a:pt x="0" y="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75" name="Freeform 1354">
                <a:extLst>
                  <a:ext uri="{FF2B5EF4-FFF2-40B4-BE49-F238E27FC236}">
                    <a16:creationId xmlns:a16="http://schemas.microsoft.com/office/drawing/2014/main" id="{F829AA9A-8591-4F7B-B954-CC8C7F7A5DA5}"/>
                  </a:ext>
                </a:extLst>
              </p:cNvPr>
              <p:cNvSpPr>
                <a:spLocks/>
              </p:cNvSpPr>
              <p:nvPr/>
            </p:nvSpPr>
            <p:spPr bwMode="auto">
              <a:xfrm>
                <a:off x="3244" y="2593"/>
                <a:ext cx="7" cy="9"/>
              </a:xfrm>
              <a:custGeom>
                <a:avLst/>
                <a:gdLst/>
                <a:ahLst/>
                <a:cxnLst>
                  <a:cxn ang="0">
                    <a:pos x="7" y="0"/>
                  </a:cxn>
                  <a:cxn ang="0">
                    <a:pos x="2" y="9"/>
                  </a:cxn>
                  <a:cxn ang="0">
                    <a:pos x="0" y="7"/>
                  </a:cxn>
                  <a:cxn ang="0">
                    <a:pos x="7" y="0"/>
                  </a:cxn>
                </a:cxnLst>
                <a:rect l="0" t="0" r="r" b="b"/>
                <a:pathLst>
                  <a:path w="7" h="9">
                    <a:moveTo>
                      <a:pt x="7" y="0"/>
                    </a:moveTo>
                    <a:lnTo>
                      <a:pt x="2" y="9"/>
                    </a:lnTo>
                    <a:lnTo>
                      <a:pt x="0" y="7"/>
                    </a:lnTo>
                    <a:lnTo>
                      <a:pt x="7"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76" name="Freeform 1355">
                <a:extLst>
                  <a:ext uri="{FF2B5EF4-FFF2-40B4-BE49-F238E27FC236}">
                    <a16:creationId xmlns:a16="http://schemas.microsoft.com/office/drawing/2014/main" id="{802CA09E-CDEA-48EB-A58D-C9EBB9699A9A}"/>
                  </a:ext>
                </a:extLst>
              </p:cNvPr>
              <p:cNvSpPr>
                <a:spLocks/>
              </p:cNvSpPr>
              <p:nvPr/>
            </p:nvSpPr>
            <p:spPr bwMode="auto">
              <a:xfrm>
                <a:off x="3244" y="2593"/>
                <a:ext cx="7" cy="9"/>
              </a:xfrm>
              <a:custGeom>
                <a:avLst/>
                <a:gdLst/>
                <a:ahLst/>
                <a:cxnLst>
                  <a:cxn ang="0">
                    <a:pos x="7" y="0"/>
                  </a:cxn>
                  <a:cxn ang="0">
                    <a:pos x="2" y="9"/>
                  </a:cxn>
                  <a:cxn ang="0">
                    <a:pos x="0" y="7"/>
                  </a:cxn>
                  <a:cxn ang="0">
                    <a:pos x="7" y="0"/>
                  </a:cxn>
                </a:cxnLst>
                <a:rect l="0" t="0" r="r" b="b"/>
                <a:pathLst>
                  <a:path w="7" h="9">
                    <a:moveTo>
                      <a:pt x="7" y="0"/>
                    </a:moveTo>
                    <a:lnTo>
                      <a:pt x="2" y="9"/>
                    </a:lnTo>
                    <a:lnTo>
                      <a:pt x="0" y="7"/>
                    </a:lnTo>
                    <a:lnTo>
                      <a:pt x="7"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77" name="Freeform 1356">
                <a:extLst>
                  <a:ext uri="{FF2B5EF4-FFF2-40B4-BE49-F238E27FC236}">
                    <a16:creationId xmlns:a16="http://schemas.microsoft.com/office/drawing/2014/main" id="{BA79EAB9-C949-426C-BD11-C69228A61A9A}"/>
                  </a:ext>
                </a:extLst>
              </p:cNvPr>
              <p:cNvSpPr>
                <a:spLocks/>
              </p:cNvSpPr>
              <p:nvPr/>
            </p:nvSpPr>
            <p:spPr bwMode="auto">
              <a:xfrm>
                <a:off x="3251" y="2590"/>
                <a:ext cx="1" cy="2"/>
              </a:xfrm>
              <a:custGeom>
                <a:avLst/>
                <a:gdLst/>
                <a:ahLst/>
                <a:cxnLst>
                  <a:cxn ang="0">
                    <a:pos x="0" y="2"/>
                  </a:cxn>
                  <a:cxn ang="0">
                    <a:pos x="1" y="0"/>
                  </a:cxn>
                  <a:cxn ang="0">
                    <a:pos x="0" y="0"/>
                  </a:cxn>
                  <a:cxn ang="0">
                    <a:pos x="0" y="2"/>
                  </a:cxn>
                </a:cxnLst>
                <a:rect l="0" t="0" r="r" b="b"/>
                <a:pathLst>
                  <a:path w="1" h="2">
                    <a:moveTo>
                      <a:pt x="0" y="2"/>
                    </a:moveTo>
                    <a:lnTo>
                      <a:pt x="1" y="0"/>
                    </a:lnTo>
                    <a:lnTo>
                      <a:pt x="0" y="0"/>
                    </a:lnTo>
                    <a:lnTo>
                      <a:pt x="0"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78" name="Freeform 1357">
                <a:extLst>
                  <a:ext uri="{FF2B5EF4-FFF2-40B4-BE49-F238E27FC236}">
                    <a16:creationId xmlns:a16="http://schemas.microsoft.com/office/drawing/2014/main" id="{683CEF7B-9C25-405E-B3B3-88AD8B2D5880}"/>
                  </a:ext>
                </a:extLst>
              </p:cNvPr>
              <p:cNvSpPr>
                <a:spLocks/>
              </p:cNvSpPr>
              <p:nvPr/>
            </p:nvSpPr>
            <p:spPr bwMode="auto">
              <a:xfrm>
                <a:off x="3251" y="2590"/>
                <a:ext cx="1" cy="2"/>
              </a:xfrm>
              <a:custGeom>
                <a:avLst/>
                <a:gdLst/>
                <a:ahLst/>
                <a:cxnLst>
                  <a:cxn ang="0">
                    <a:pos x="0" y="2"/>
                  </a:cxn>
                  <a:cxn ang="0">
                    <a:pos x="1" y="0"/>
                  </a:cxn>
                  <a:cxn ang="0">
                    <a:pos x="0" y="0"/>
                  </a:cxn>
                  <a:cxn ang="0">
                    <a:pos x="0" y="2"/>
                  </a:cxn>
                </a:cxnLst>
                <a:rect l="0" t="0" r="r" b="b"/>
                <a:pathLst>
                  <a:path w="1" h="2">
                    <a:moveTo>
                      <a:pt x="0" y="2"/>
                    </a:moveTo>
                    <a:lnTo>
                      <a:pt x="1" y="0"/>
                    </a:lnTo>
                    <a:lnTo>
                      <a:pt x="0" y="0"/>
                    </a:lnTo>
                    <a:lnTo>
                      <a:pt x="0" y="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79" name="Freeform 1358">
                <a:extLst>
                  <a:ext uri="{FF2B5EF4-FFF2-40B4-BE49-F238E27FC236}">
                    <a16:creationId xmlns:a16="http://schemas.microsoft.com/office/drawing/2014/main" id="{E5AF8BE8-0502-4FE3-86BE-C5E8945BDB4C}"/>
                  </a:ext>
                </a:extLst>
              </p:cNvPr>
              <p:cNvSpPr>
                <a:spLocks/>
              </p:cNvSpPr>
              <p:nvPr/>
            </p:nvSpPr>
            <p:spPr bwMode="auto">
              <a:xfrm>
                <a:off x="3246" y="2592"/>
                <a:ext cx="5" cy="10"/>
              </a:xfrm>
              <a:custGeom>
                <a:avLst/>
                <a:gdLst/>
                <a:ahLst/>
                <a:cxnLst>
                  <a:cxn ang="0">
                    <a:pos x="5" y="0"/>
                  </a:cxn>
                  <a:cxn ang="0">
                    <a:pos x="2" y="10"/>
                  </a:cxn>
                  <a:cxn ang="0">
                    <a:pos x="0" y="10"/>
                  </a:cxn>
                  <a:cxn ang="0">
                    <a:pos x="5" y="0"/>
                  </a:cxn>
                </a:cxnLst>
                <a:rect l="0" t="0" r="r" b="b"/>
                <a:pathLst>
                  <a:path w="5" h="10">
                    <a:moveTo>
                      <a:pt x="5" y="0"/>
                    </a:moveTo>
                    <a:lnTo>
                      <a:pt x="2" y="10"/>
                    </a:lnTo>
                    <a:lnTo>
                      <a:pt x="0" y="10"/>
                    </a:lnTo>
                    <a:lnTo>
                      <a:pt x="5"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80" name="Freeform 1359">
                <a:extLst>
                  <a:ext uri="{FF2B5EF4-FFF2-40B4-BE49-F238E27FC236}">
                    <a16:creationId xmlns:a16="http://schemas.microsoft.com/office/drawing/2014/main" id="{DF7FA792-A0E5-4DB3-BCAD-C60C2A056183}"/>
                  </a:ext>
                </a:extLst>
              </p:cNvPr>
              <p:cNvSpPr>
                <a:spLocks/>
              </p:cNvSpPr>
              <p:nvPr/>
            </p:nvSpPr>
            <p:spPr bwMode="auto">
              <a:xfrm>
                <a:off x="3246" y="2592"/>
                <a:ext cx="5" cy="10"/>
              </a:xfrm>
              <a:custGeom>
                <a:avLst/>
                <a:gdLst/>
                <a:ahLst/>
                <a:cxnLst>
                  <a:cxn ang="0">
                    <a:pos x="5" y="0"/>
                  </a:cxn>
                  <a:cxn ang="0">
                    <a:pos x="2" y="10"/>
                  </a:cxn>
                  <a:cxn ang="0">
                    <a:pos x="0" y="10"/>
                  </a:cxn>
                  <a:cxn ang="0">
                    <a:pos x="5" y="0"/>
                  </a:cxn>
                </a:cxnLst>
                <a:rect l="0" t="0" r="r" b="b"/>
                <a:pathLst>
                  <a:path w="5" h="10">
                    <a:moveTo>
                      <a:pt x="5" y="0"/>
                    </a:moveTo>
                    <a:lnTo>
                      <a:pt x="2" y="10"/>
                    </a:lnTo>
                    <a:lnTo>
                      <a:pt x="0" y="10"/>
                    </a:lnTo>
                    <a:lnTo>
                      <a:pt x="5"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81" name="Freeform 1360">
                <a:extLst>
                  <a:ext uri="{FF2B5EF4-FFF2-40B4-BE49-F238E27FC236}">
                    <a16:creationId xmlns:a16="http://schemas.microsoft.com/office/drawing/2014/main" id="{1E31492B-D287-44DA-BB34-442444278066}"/>
                  </a:ext>
                </a:extLst>
              </p:cNvPr>
              <p:cNvSpPr>
                <a:spLocks/>
              </p:cNvSpPr>
              <p:nvPr/>
            </p:nvSpPr>
            <p:spPr bwMode="auto">
              <a:xfrm>
                <a:off x="3248" y="2590"/>
                <a:ext cx="3" cy="12"/>
              </a:xfrm>
              <a:custGeom>
                <a:avLst/>
                <a:gdLst/>
                <a:ahLst/>
                <a:cxnLst>
                  <a:cxn ang="0">
                    <a:pos x="3" y="0"/>
                  </a:cxn>
                  <a:cxn ang="0">
                    <a:pos x="0" y="12"/>
                  </a:cxn>
                  <a:cxn ang="0">
                    <a:pos x="3" y="0"/>
                  </a:cxn>
                </a:cxnLst>
                <a:rect l="0" t="0" r="r" b="b"/>
                <a:pathLst>
                  <a:path w="3" h="12">
                    <a:moveTo>
                      <a:pt x="3" y="0"/>
                    </a:moveTo>
                    <a:lnTo>
                      <a:pt x="0" y="12"/>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82" name="Freeform 1361">
                <a:extLst>
                  <a:ext uri="{FF2B5EF4-FFF2-40B4-BE49-F238E27FC236}">
                    <a16:creationId xmlns:a16="http://schemas.microsoft.com/office/drawing/2014/main" id="{5F85525D-98F8-4984-A5E8-BBCB06798E93}"/>
                  </a:ext>
                </a:extLst>
              </p:cNvPr>
              <p:cNvSpPr>
                <a:spLocks/>
              </p:cNvSpPr>
              <p:nvPr/>
            </p:nvSpPr>
            <p:spPr bwMode="auto">
              <a:xfrm>
                <a:off x="3248" y="2590"/>
                <a:ext cx="3" cy="12"/>
              </a:xfrm>
              <a:custGeom>
                <a:avLst/>
                <a:gdLst/>
                <a:ahLst/>
                <a:cxnLst>
                  <a:cxn ang="0">
                    <a:pos x="0" y="12"/>
                  </a:cxn>
                  <a:cxn ang="0">
                    <a:pos x="3" y="0"/>
                  </a:cxn>
                  <a:cxn ang="0">
                    <a:pos x="2" y="12"/>
                  </a:cxn>
                  <a:cxn ang="0">
                    <a:pos x="0" y="12"/>
                  </a:cxn>
                </a:cxnLst>
                <a:rect l="0" t="0" r="r" b="b"/>
                <a:pathLst>
                  <a:path w="3" h="12">
                    <a:moveTo>
                      <a:pt x="0" y="12"/>
                    </a:moveTo>
                    <a:lnTo>
                      <a:pt x="3" y="0"/>
                    </a:lnTo>
                    <a:lnTo>
                      <a:pt x="2" y="12"/>
                    </a:lnTo>
                    <a:lnTo>
                      <a:pt x="0"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83" name="Freeform 1362">
                <a:extLst>
                  <a:ext uri="{FF2B5EF4-FFF2-40B4-BE49-F238E27FC236}">
                    <a16:creationId xmlns:a16="http://schemas.microsoft.com/office/drawing/2014/main" id="{880D3794-2D64-492F-BB47-1F8B22B59899}"/>
                  </a:ext>
                </a:extLst>
              </p:cNvPr>
              <p:cNvSpPr>
                <a:spLocks/>
              </p:cNvSpPr>
              <p:nvPr/>
            </p:nvSpPr>
            <p:spPr bwMode="auto">
              <a:xfrm>
                <a:off x="3248" y="2590"/>
                <a:ext cx="3" cy="12"/>
              </a:xfrm>
              <a:custGeom>
                <a:avLst/>
                <a:gdLst/>
                <a:ahLst/>
                <a:cxnLst>
                  <a:cxn ang="0">
                    <a:pos x="3" y="0"/>
                  </a:cxn>
                  <a:cxn ang="0">
                    <a:pos x="0" y="12"/>
                  </a:cxn>
                  <a:cxn ang="0">
                    <a:pos x="2" y="12"/>
                  </a:cxn>
                  <a:cxn ang="0">
                    <a:pos x="3" y="0"/>
                  </a:cxn>
                  <a:cxn ang="0">
                    <a:pos x="3" y="0"/>
                  </a:cxn>
                </a:cxnLst>
                <a:rect l="0" t="0" r="r" b="b"/>
                <a:pathLst>
                  <a:path w="3" h="12">
                    <a:moveTo>
                      <a:pt x="3" y="0"/>
                    </a:moveTo>
                    <a:lnTo>
                      <a:pt x="0" y="12"/>
                    </a:lnTo>
                    <a:lnTo>
                      <a:pt x="2" y="12"/>
                    </a:lnTo>
                    <a:lnTo>
                      <a:pt x="3" y="0"/>
                    </a:lnTo>
                    <a:lnTo>
                      <a:pt x="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84" name="Freeform 1363">
                <a:extLst>
                  <a:ext uri="{FF2B5EF4-FFF2-40B4-BE49-F238E27FC236}">
                    <a16:creationId xmlns:a16="http://schemas.microsoft.com/office/drawing/2014/main" id="{C701BD06-0AB7-4C30-85D6-D85E75A815C9}"/>
                  </a:ext>
                </a:extLst>
              </p:cNvPr>
              <p:cNvSpPr>
                <a:spLocks/>
              </p:cNvSpPr>
              <p:nvPr/>
            </p:nvSpPr>
            <p:spPr bwMode="auto">
              <a:xfrm>
                <a:off x="3250" y="2590"/>
                <a:ext cx="3" cy="12"/>
              </a:xfrm>
              <a:custGeom>
                <a:avLst/>
                <a:gdLst/>
                <a:ahLst/>
                <a:cxnLst>
                  <a:cxn ang="0">
                    <a:pos x="1" y="0"/>
                  </a:cxn>
                  <a:cxn ang="0">
                    <a:pos x="0" y="12"/>
                  </a:cxn>
                  <a:cxn ang="0">
                    <a:pos x="3" y="0"/>
                  </a:cxn>
                  <a:cxn ang="0">
                    <a:pos x="1" y="0"/>
                  </a:cxn>
                </a:cxnLst>
                <a:rect l="0" t="0" r="r" b="b"/>
                <a:pathLst>
                  <a:path w="3" h="12">
                    <a:moveTo>
                      <a:pt x="1" y="0"/>
                    </a:moveTo>
                    <a:lnTo>
                      <a:pt x="0" y="12"/>
                    </a:lnTo>
                    <a:lnTo>
                      <a:pt x="3" y="0"/>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85" name="Freeform 1364">
                <a:extLst>
                  <a:ext uri="{FF2B5EF4-FFF2-40B4-BE49-F238E27FC236}">
                    <a16:creationId xmlns:a16="http://schemas.microsoft.com/office/drawing/2014/main" id="{9F27FD06-B399-4D7C-84B9-5C405685B281}"/>
                  </a:ext>
                </a:extLst>
              </p:cNvPr>
              <p:cNvSpPr>
                <a:spLocks/>
              </p:cNvSpPr>
              <p:nvPr/>
            </p:nvSpPr>
            <p:spPr bwMode="auto">
              <a:xfrm>
                <a:off x="3250" y="2590"/>
                <a:ext cx="3" cy="13"/>
              </a:xfrm>
              <a:custGeom>
                <a:avLst/>
                <a:gdLst/>
                <a:ahLst/>
                <a:cxnLst>
                  <a:cxn ang="0">
                    <a:pos x="0" y="12"/>
                  </a:cxn>
                  <a:cxn ang="0">
                    <a:pos x="3" y="0"/>
                  </a:cxn>
                  <a:cxn ang="0">
                    <a:pos x="2" y="13"/>
                  </a:cxn>
                  <a:cxn ang="0">
                    <a:pos x="0" y="12"/>
                  </a:cxn>
                </a:cxnLst>
                <a:rect l="0" t="0" r="r" b="b"/>
                <a:pathLst>
                  <a:path w="3" h="13">
                    <a:moveTo>
                      <a:pt x="0" y="12"/>
                    </a:moveTo>
                    <a:lnTo>
                      <a:pt x="3" y="0"/>
                    </a:lnTo>
                    <a:lnTo>
                      <a:pt x="2" y="13"/>
                    </a:lnTo>
                    <a:lnTo>
                      <a:pt x="0"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86" name="Freeform 1365">
                <a:extLst>
                  <a:ext uri="{FF2B5EF4-FFF2-40B4-BE49-F238E27FC236}">
                    <a16:creationId xmlns:a16="http://schemas.microsoft.com/office/drawing/2014/main" id="{ED5AE584-8BEA-483A-B24E-B4D634AAC9E7}"/>
                  </a:ext>
                </a:extLst>
              </p:cNvPr>
              <p:cNvSpPr>
                <a:spLocks/>
              </p:cNvSpPr>
              <p:nvPr/>
            </p:nvSpPr>
            <p:spPr bwMode="auto">
              <a:xfrm>
                <a:off x="3250" y="2590"/>
                <a:ext cx="3" cy="13"/>
              </a:xfrm>
              <a:custGeom>
                <a:avLst/>
                <a:gdLst/>
                <a:ahLst/>
                <a:cxnLst>
                  <a:cxn ang="0">
                    <a:pos x="1" y="0"/>
                  </a:cxn>
                  <a:cxn ang="0">
                    <a:pos x="0" y="12"/>
                  </a:cxn>
                  <a:cxn ang="0">
                    <a:pos x="2" y="13"/>
                  </a:cxn>
                  <a:cxn ang="0">
                    <a:pos x="3" y="0"/>
                  </a:cxn>
                  <a:cxn ang="0">
                    <a:pos x="1" y="0"/>
                  </a:cxn>
                </a:cxnLst>
                <a:rect l="0" t="0" r="r" b="b"/>
                <a:pathLst>
                  <a:path w="3" h="13">
                    <a:moveTo>
                      <a:pt x="1" y="0"/>
                    </a:moveTo>
                    <a:lnTo>
                      <a:pt x="0" y="12"/>
                    </a:lnTo>
                    <a:lnTo>
                      <a:pt x="2" y="13"/>
                    </a:lnTo>
                    <a:lnTo>
                      <a:pt x="3" y="0"/>
                    </a:lnTo>
                    <a:lnTo>
                      <a:pt x="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87" name="Freeform 1366">
                <a:extLst>
                  <a:ext uri="{FF2B5EF4-FFF2-40B4-BE49-F238E27FC236}">
                    <a16:creationId xmlns:a16="http://schemas.microsoft.com/office/drawing/2014/main" id="{EF670198-8300-4744-B5A4-5967028F0F4E}"/>
                  </a:ext>
                </a:extLst>
              </p:cNvPr>
              <p:cNvSpPr>
                <a:spLocks/>
              </p:cNvSpPr>
              <p:nvPr/>
            </p:nvSpPr>
            <p:spPr bwMode="auto">
              <a:xfrm>
                <a:off x="3252" y="2590"/>
                <a:ext cx="3" cy="13"/>
              </a:xfrm>
              <a:custGeom>
                <a:avLst/>
                <a:gdLst/>
                <a:ahLst/>
                <a:cxnLst>
                  <a:cxn ang="0">
                    <a:pos x="1" y="0"/>
                  </a:cxn>
                  <a:cxn ang="0">
                    <a:pos x="0" y="13"/>
                  </a:cxn>
                  <a:cxn ang="0">
                    <a:pos x="3" y="0"/>
                  </a:cxn>
                  <a:cxn ang="0">
                    <a:pos x="1" y="0"/>
                  </a:cxn>
                </a:cxnLst>
                <a:rect l="0" t="0" r="r" b="b"/>
                <a:pathLst>
                  <a:path w="3" h="13">
                    <a:moveTo>
                      <a:pt x="1" y="0"/>
                    </a:moveTo>
                    <a:lnTo>
                      <a:pt x="0" y="13"/>
                    </a:lnTo>
                    <a:lnTo>
                      <a:pt x="3" y="0"/>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88" name="Freeform 1367">
                <a:extLst>
                  <a:ext uri="{FF2B5EF4-FFF2-40B4-BE49-F238E27FC236}">
                    <a16:creationId xmlns:a16="http://schemas.microsoft.com/office/drawing/2014/main" id="{5BE0A754-C1FE-46E7-A9F9-1FF5F17EA24C}"/>
                  </a:ext>
                </a:extLst>
              </p:cNvPr>
              <p:cNvSpPr>
                <a:spLocks/>
              </p:cNvSpPr>
              <p:nvPr/>
            </p:nvSpPr>
            <p:spPr bwMode="auto">
              <a:xfrm>
                <a:off x="3252" y="2590"/>
                <a:ext cx="3" cy="13"/>
              </a:xfrm>
              <a:custGeom>
                <a:avLst/>
                <a:gdLst/>
                <a:ahLst/>
                <a:cxnLst>
                  <a:cxn ang="0">
                    <a:pos x="0" y="13"/>
                  </a:cxn>
                  <a:cxn ang="0">
                    <a:pos x="3" y="0"/>
                  </a:cxn>
                  <a:cxn ang="0">
                    <a:pos x="2" y="13"/>
                  </a:cxn>
                  <a:cxn ang="0">
                    <a:pos x="0" y="13"/>
                  </a:cxn>
                </a:cxnLst>
                <a:rect l="0" t="0" r="r" b="b"/>
                <a:pathLst>
                  <a:path w="3" h="13">
                    <a:moveTo>
                      <a:pt x="0" y="13"/>
                    </a:moveTo>
                    <a:lnTo>
                      <a:pt x="3" y="0"/>
                    </a:lnTo>
                    <a:lnTo>
                      <a:pt x="2" y="13"/>
                    </a:lnTo>
                    <a:lnTo>
                      <a:pt x="0"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89" name="Freeform 1368">
                <a:extLst>
                  <a:ext uri="{FF2B5EF4-FFF2-40B4-BE49-F238E27FC236}">
                    <a16:creationId xmlns:a16="http://schemas.microsoft.com/office/drawing/2014/main" id="{26C9BCA8-4FA2-4053-B43C-E026EEF80B83}"/>
                  </a:ext>
                </a:extLst>
              </p:cNvPr>
              <p:cNvSpPr>
                <a:spLocks/>
              </p:cNvSpPr>
              <p:nvPr/>
            </p:nvSpPr>
            <p:spPr bwMode="auto">
              <a:xfrm>
                <a:off x="3252" y="2590"/>
                <a:ext cx="3" cy="13"/>
              </a:xfrm>
              <a:custGeom>
                <a:avLst/>
                <a:gdLst/>
                <a:ahLst/>
                <a:cxnLst>
                  <a:cxn ang="0">
                    <a:pos x="1" y="0"/>
                  </a:cxn>
                  <a:cxn ang="0">
                    <a:pos x="0" y="13"/>
                  </a:cxn>
                  <a:cxn ang="0">
                    <a:pos x="2" y="13"/>
                  </a:cxn>
                  <a:cxn ang="0">
                    <a:pos x="3" y="0"/>
                  </a:cxn>
                  <a:cxn ang="0">
                    <a:pos x="1" y="0"/>
                  </a:cxn>
                </a:cxnLst>
                <a:rect l="0" t="0" r="r" b="b"/>
                <a:pathLst>
                  <a:path w="3" h="13">
                    <a:moveTo>
                      <a:pt x="1" y="0"/>
                    </a:moveTo>
                    <a:lnTo>
                      <a:pt x="0" y="13"/>
                    </a:lnTo>
                    <a:lnTo>
                      <a:pt x="2" y="13"/>
                    </a:lnTo>
                    <a:lnTo>
                      <a:pt x="3" y="0"/>
                    </a:lnTo>
                    <a:lnTo>
                      <a:pt x="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90" name="Freeform 1369">
                <a:extLst>
                  <a:ext uri="{FF2B5EF4-FFF2-40B4-BE49-F238E27FC236}">
                    <a16:creationId xmlns:a16="http://schemas.microsoft.com/office/drawing/2014/main" id="{3D2B479B-4DB0-4F08-AB37-447F4B505AFD}"/>
                  </a:ext>
                </a:extLst>
              </p:cNvPr>
              <p:cNvSpPr>
                <a:spLocks/>
              </p:cNvSpPr>
              <p:nvPr/>
            </p:nvSpPr>
            <p:spPr bwMode="auto">
              <a:xfrm>
                <a:off x="3254" y="2590"/>
                <a:ext cx="3" cy="13"/>
              </a:xfrm>
              <a:custGeom>
                <a:avLst/>
                <a:gdLst/>
                <a:ahLst/>
                <a:cxnLst>
                  <a:cxn ang="0">
                    <a:pos x="1" y="0"/>
                  </a:cxn>
                  <a:cxn ang="0">
                    <a:pos x="0" y="13"/>
                  </a:cxn>
                  <a:cxn ang="0">
                    <a:pos x="3" y="1"/>
                  </a:cxn>
                  <a:cxn ang="0">
                    <a:pos x="1" y="0"/>
                  </a:cxn>
                </a:cxnLst>
                <a:rect l="0" t="0" r="r" b="b"/>
                <a:pathLst>
                  <a:path w="3" h="13">
                    <a:moveTo>
                      <a:pt x="1" y="0"/>
                    </a:moveTo>
                    <a:lnTo>
                      <a:pt x="0" y="13"/>
                    </a:lnTo>
                    <a:lnTo>
                      <a:pt x="3" y="1"/>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91" name="Freeform 1370">
                <a:extLst>
                  <a:ext uri="{FF2B5EF4-FFF2-40B4-BE49-F238E27FC236}">
                    <a16:creationId xmlns:a16="http://schemas.microsoft.com/office/drawing/2014/main" id="{300C0402-DF6E-47A7-A263-1849462CC9E5}"/>
                  </a:ext>
                </a:extLst>
              </p:cNvPr>
              <p:cNvSpPr>
                <a:spLocks/>
              </p:cNvSpPr>
              <p:nvPr/>
            </p:nvSpPr>
            <p:spPr bwMode="auto">
              <a:xfrm>
                <a:off x="3254" y="2591"/>
                <a:ext cx="3" cy="12"/>
              </a:xfrm>
              <a:custGeom>
                <a:avLst/>
                <a:gdLst/>
                <a:ahLst/>
                <a:cxnLst>
                  <a:cxn ang="0">
                    <a:pos x="0" y="12"/>
                  </a:cxn>
                  <a:cxn ang="0">
                    <a:pos x="3" y="0"/>
                  </a:cxn>
                  <a:cxn ang="0">
                    <a:pos x="1" y="12"/>
                  </a:cxn>
                  <a:cxn ang="0">
                    <a:pos x="0" y="12"/>
                  </a:cxn>
                </a:cxnLst>
                <a:rect l="0" t="0" r="r" b="b"/>
                <a:pathLst>
                  <a:path w="3" h="12">
                    <a:moveTo>
                      <a:pt x="0" y="12"/>
                    </a:moveTo>
                    <a:lnTo>
                      <a:pt x="3" y="0"/>
                    </a:lnTo>
                    <a:lnTo>
                      <a:pt x="1" y="12"/>
                    </a:lnTo>
                    <a:lnTo>
                      <a:pt x="0"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92" name="Freeform 1371">
                <a:extLst>
                  <a:ext uri="{FF2B5EF4-FFF2-40B4-BE49-F238E27FC236}">
                    <a16:creationId xmlns:a16="http://schemas.microsoft.com/office/drawing/2014/main" id="{F4884EB1-B60F-425A-9659-6A3075A61242}"/>
                  </a:ext>
                </a:extLst>
              </p:cNvPr>
              <p:cNvSpPr>
                <a:spLocks/>
              </p:cNvSpPr>
              <p:nvPr/>
            </p:nvSpPr>
            <p:spPr bwMode="auto">
              <a:xfrm>
                <a:off x="3254" y="2590"/>
                <a:ext cx="3" cy="13"/>
              </a:xfrm>
              <a:custGeom>
                <a:avLst/>
                <a:gdLst/>
                <a:ahLst/>
                <a:cxnLst>
                  <a:cxn ang="0">
                    <a:pos x="1" y="0"/>
                  </a:cxn>
                  <a:cxn ang="0">
                    <a:pos x="0" y="13"/>
                  </a:cxn>
                  <a:cxn ang="0">
                    <a:pos x="1" y="13"/>
                  </a:cxn>
                  <a:cxn ang="0">
                    <a:pos x="3" y="1"/>
                  </a:cxn>
                  <a:cxn ang="0">
                    <a:pos x="1" y="0"/>
                  </a:cxn>
                </a:cxnLst>
                <a:rect l="0" t="0" r="r" b="b"/>
                <a:pathLst>
                  <a:path w="3" h="13">
                    <a:moveTo>
                      <a:pt x="1" y="0"/>
                    </a:moveTo>
                    <a:lnTo>
                      <a:pt x="0" y="13"/>
                    </a:lnTo>
                    <a:lnTo>
                      <a:pt x="1" y="13"/>
                    </a:lnTo>
                    <a:lnTo>
                      <a:pt x="3" y="1"/>
                    </a:lnTo>
                    <a:lnTo>
                      <a:pt x="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93" name="Freeform 1372">
                <a:extLst>
                  <a:ext uri="{FF2B5EF4-FFF2-40B4-BE49-F238E27FC236}">
                    <a16:creationId xmlns:a16="http://schemas.microsoft.com/office/drawing/2014/main" id="{D537BA56-CEAF-42D5-AAC3-B9ADCCE6C30A}"/>
                  </a:ext>
                </a:extLst>
              </p:cNvPr>
              <p:cNvSpPr>
                <a:spLocks/>
              </p:cNvSpPr>
              <p:nvPr/>
            </p:nvSpPr>
            <p:spPr bwMode="auto">
              <a:xfrm>
                <a:off x="3255" y="2591"/>
                <a:ext cx="5" cy="12"/>
              </a:xfrm>
              <a:custGeom>
                <a:avLst/>
                <a:gdLst/>
                <a:ahLst/>
                <a:cxnLst>
                  <a:cxn ang="0">
                    <a:pos x="2" y="0"/>
                  </a:cxn>
                  <a:cxn ang="0">
                    <a:pos x="0" y="12"/>
                  </a:cxn>
                  <a:cxn ang="0">
                    <a:pos x="5" y="0"/>
                  </a:cxn>
                  <a:cxn ang="0">
                    <a:pos x="2" y="0"/>
                  </a:cxn>
                </a:cxnLst>
                <a:rect l="0" t="0" r="r" b="b"/>
                <a:pathLst>
                  <a:path w="5" h="12">
                    <a:moveTo>
                      <a:pt x="2" y="0"/>
                    </a:moveTo>
                    <a:lnTo>
                      <a:pt x="0" y="12"/>
                    </a:lnTo>
                    <a:lnTo>
                      <a:pt x="5" y="0"/>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94" name="Freeform 1373">
                <a:extLst>
                  <a:ext uri="{FF2B5EF4-FFF2-40B4-BE49-F238E27FC236}">
                    <a16:creationId xmlns:a16="http://schemas.microsoft.com/office/drawing/2014/main" id="{394DE851-07AD-4FE6-A5A1-137877DA0848}"/>
                  </a:ext>
                </a:extLst>
              </p:cNvPr>
              <p:cNvSpPr>
                <a:spLocks/>
              </p:cNvSpPr>
              <p:nvPr/>
            </p:nvSpPr>
            <p:spPr bwMode="auto">
              <a:xfrm>
                <a:off x="3255" y="2591"/>
                <a:ext cx="5" cy="12"/>
              </a:xfrm>
              <a:custGeom>
                <a:avLst/>
                <a:gdLst/>
                <a:ahLst/>
                <a:cxnLst>
                  <a:cxn ang="0">
                    <a:pos x="0" y="12"/>
                  </a:cxn>
                  <a:cxn ang="0">
                    <a:pos x="5" y="0"/>
                  </a:cxn>
                  <a:cxn ang="0">
                    <a:pos x="2" y="12"/>
                  </a:cxn>
                  <a:cxn ang="0">
                    <a:pos x="0" y="12"/>
                  </a:cxn>
                </a:cxnLst>
                <a:rect l="0" t="0" r="r" b="b"/>
                <a:pathLst>
                  <a:path w="5" h="12">
                    <a:moveTo>
                      <a:pt x="0" y="12"/>
                    </a:moveTo>
                    <a:lnTo>
                      <a:pt x="5" y="0"/>
                    </a:lnTo>
                    <a:lnTo>
                      <a:pt x="2" y="12"/>
                    </a:lnTo>
                    <a:lnTo>
                      <a:pt x="0"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95" name="Freeform 1374">
                <a:extLst>
                  <a:ext uri="{FF2B5EF4-FFF2-40B4-BE49-F238E27FC236}">
                    <a16:creationId xmlns:a16="http://schemas.microsoft.com/office/drawing/2014/main" id="{B3ABDB9A-73CF-4247-8900-312512EB2101}"/>
                  </a:ext>
                </a:extLst>
              </p:cNvPr>
              <p:cNvSpPr>
                <a:spLocks/>
              </p:cNvSpPr>
              <p:nvPr/>
            </p:nvSpPr>
            <p:spPr bwMode="auto">
              <a:xfrm>
                <a:off x="3255" y="2591"/>
                <a:ext cx="5" cy="12"/>
              </a:xfrm>
              <a:custGeom>
                <a:avLst/>
                <a:gdLst/>
                <a:ahLst/>
                <a:cxnLst>
                  <a:cxn ang="0">
                    <a:pos x="2" y="0"/>
                  </a:cxn>
                  <a:cxn ang="0">
                    <a:pos x="0" y="12"/>
                  </a:cxn>
                  <a:cxn ang="0">
                    <a:pos x="2" y="12"/>
                  </a:cxn>
                  <a:cxn ang="0">
                    <a:pos x="5" y="0"/>
                  </a:cxn>
                  <a:cxn ang="0">
                    <a:pos x="2" y="0"/>
                  </a:cxn>
                </a:cxnLst>
                <a:rect l="0" t="0" r="r" b="b"/>
                <a:pathLst>
                  <a:path w="5" h="12">
                    <a:moveTo>
                      <a:pt x="2" y="0"/>
                    </a:moveTo>
                    <a:lnTo>
                      <a:pt x="0" y="12"/>
                    </a:lnTo>
                    <a:lnTo>
                      <a:pt x="2" y="12"/>
                    </a:lnTo>
                    <a:lnTo>
                      <a:pt x="5" y="0"/>
                    </a:lnTo>
                    <a:lnTo>
                      <a:pt x="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96" name="Freeform 1375">
                <a:extLst>
                  <a:ext uri="{FF2B5EF4-FFF2-40B4-BE49-F238E27FC236}">
                    <a16:creationId xmlns:a16="http://schemas.microsoft.com/office/drawing/2014/main" id="{5991AB71-CA03-4ACA-BEC7-864FF677DFEF}"/>
                  </a:ext>
                </a:extLst>
              </p:cNvPr>
              <p:cNvSpPr>
                <a:spLocks/>
              </p:cNvSpPr>
              <p:nvPr/>
            </p:nvSpPr>
            <p:spPr bwMode="auto">
              <a:xfrm>
                <a:off x="3257" y="2591"/>
                <a:ext cx="6" cy="12"/>
              </a:xfrm>
              <a:custGeom>
                <a:avLst/>
                <a:gdLst/>
                <a:ahLst/>
                <a:cxnLst>
                  <a:cxn ang="0">
                    <a:pos x="3" y="0"/>
                  </a:cxn>
                  <a:cxn ang="0">
                    <a:pos x="0" y="12"/>
                  </a:cxn>
                  <a:cxn ang="0">
                    <a:pos x="6" y="1"/>
                  </a:cxn>
                  <a:cxn ang="0">
                    <a:pos x="3" y="0"/>
                  </a:cxn>
                </a:cxnLst>
                <a:rect l="0" t="0" r="r" b="b"/>
                <a:pathLst>
                  <a:path w="6" h="12">
                    <a:moveTo>
                      <a:pt x="3" y="0"/>
                    </a:moveTo>
                    <a:lnTo>
                      <a:pt x="0" y="12"/>
                    </a:lnTo>
                    <a:lnTo>
                      <a:pt x="6" y="1"/>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97" name="Freeform 1376">
                <a:extLst>
                  <a:ext uri="{FF2B5EF4-FFF2-40B4-BE49-F238E27FC236}">
                    <a16:creationId xmlns:a16="http://schemas.microsoft.com/office/drawing/2014/main" id="{844675E4-5346-45FF-BDC7-A69C6ADAF69C}"/>
                  </a:ext>
                </a:extLst>
              </p:cNvPr>
              <p:cNvSpPr>
                <a:spLocks/>
              </p:cNvSpPr>
              <p:nvPr/>
            </p:nvSpPr>
            <p:spPr bwMode="auto">
              <a:xfrm>
                <a:off x="3257" y="2592"/>
                <a:ext cx="6" cy="12"/>
              </a:xfrm>
              <a:custGeom>
                <a:avLst/>
                <a:gdLst/>
                <a:ahLst/>
                <a:cxnLst>
                  <a:cxn ang="0">
                    <a:pos x="0" y="11"/>
                  </a:cxn>
                  <a:cxn ang="0">
                    <a:pos x="6" y="0"/>
                  </a:cxn>
                  <a:cxn ang="0">
                    <a:pos x="2" y="12"/>
                  </a:cxn>
                  <a:cxn ang="0">
                    <a:pos x="0" y="11"/>
                  </a:cxn>
                </a:cxnLst>
                <a:rect l="0" t="0" r="r" b="b"/>
                <a:pathLst>
                  <a:path w="6" h="12">
                    <a:moveTo>
                      <a:pt x="0" y="11"/>
                    </a:moveTo>
                    <a:lnTo>
                      <a:pt x="6" y="0"/>
                    </a:lnTo>
                    <a:lnTo>
                      <a:pt x="2" y="12"/>
                    </a:lnTo>
                    <a:lnTo>
                      <a:pt x="0"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98" name="Freeform 1377">
                <a:extLst>
                  <a:ext uri="{FF2B5EF4-FFF2-40B4-BE49-F238E27FC236}">
                    <a16:creationId xmlns:a16="http://schemas.microsoft.com/office/drawing/2014/main" id="{1071033A-454F-4510-BA70-E360914929B2}"/>
                  </a:ext>
                </a:extLst>
              </p:cNvPr>
              <p:cNvSpPr>
                <a:spLocks/>
              </p:cNvSpPr>
              <p:nvPr/>
            </p:nvSpPr>
            <p:spPr bwMode="auto">
              <a:xfrm>
                <a:off x="3257" y="2591"/>
                <a:ext cx="6" cy="13"/>
              </a:xfrm>
              <a:custGeom>
                <a:avLst/>
                <a:gdLst/>
                <a:ahLst/>
                <a:cxnLst>
                  <a:cxn ang="0">
                    <a:pos x="3" y="0"/>
                  </a:cxn>
                  <a:cxn ang="0">
                    <a:pos x="0" y="12"/>
                  </a:cxn>
                  <a:cxn ang="0">
                    <a:pos x="2" y="13"/>
                  </a:cxn>
                  <a:cxn ang="0">
                    <a:pos x="6" y="1"/>
                  </a:cxn>
                  <a:cxn ang="0">
                    <a:pos x="3" y="0"/>
                  </a:cxn>
                </a:cxnLst>
                <a:rect l="0" t="0" r="r" b="b"/>
                <a:pathLst>
                  <a:path w="6" h="13">
                    <a:moveTo>
                      <a:pt x="3" y="0"/>
                    </a:moveTo>
                    <a:lnTo>
                      <a:pt x="0" y="12"/>
                    </a:lnTo>
                    <a:lnTo>
                      <a:pt x="2" y="13"/>
                    </a:lnTo>
                    <a:lnTo>
                      <a:pt x="6" y="1"/>
                    </a:lnTo>
                    <a:lnTo>
                      <a:pt x="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299" name="Freeform 1378">
                <a:extLst>
                  <a:ext uri="{FF2B5EF4-FFF2-40B4-BE49-F238E27FC236}">
                    <a16:creationId xmlns:a16="http://schemas.microsoft.com/office/drawing/2014/main" id="{716240F6-9953-4B7E-8CDC-CFF1B224D428}"/>
                  </a:ext>
                </a:extLst>
              </p:cNvPr>
              <p:cNvSpPr>
                <a:spLocks/>
              </p:cNvSpPr>
              <p:nvPr/>
            </p:nvSpPr>
            <p:spPr bwMode="auto">
              <a:xfrm>
                <a:off x="3259" y="2592"/>
                <a:ext cx="8" cy="12"/>
              </a:xfrm>
              <a:custGeom>
                <a:avLst/>
                <a:gdLst/>
                <a:ahLst/>
                <a:cxnLst>
                  <a:cxn ang="0">
                    <a:pos x="4" y="0"/>
                  </a:cxn>
                  <a:cxn ang="0">
                    <a:pos x="0" y="12"/>
                  </a:cxn>
                  <a:cxn ang="0">
                    <a:pos x="8" y="1"/>
                  </a:cxn>
                  <a:cxn ang="0">
                    <a:pos x="4" y="0"/>
                  </a:cxn>
                </a:cxnLst>
                <a:rect l="0" t="0" r="r" b="b"/>
                <a:pathLst>
                  <a:path w="8" h="12">
                    <a:moveTo>
                      <a:pt x="4" y="0"/>
                    </a:moveTo>
                    <a:lnTo>
                      <a:pt x="0" y="12"/>
                    </a:lnTo>
                    <a:lnTo>
                      <a:pt x="8" y="1"/>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00" name="Freeform 1379">
                <a:extLst>
                  <a:ext uri="{FF2B5EF4-FFF2-40B4-BE49-F238E27FC236}">
                    <a16:creationId xmlns:a16="http://schemas.microsoft.com/office/drawing/2014/main" id="{C1274310-2CDE-4867-A739-3CE8CDE16EE3}"/>
                  </a:ext>
                </a:extLst>
              </p:cNvPr>
              <p:cNvSpPr>
                <a:spLocks/>
              </p:cNvSpPr>
              <p:nvPr/>
            </p:nvSpPr>
            <p:spPr bwMode="auto">
              <a:xfrm>
                <a:off x="3259" y="2593"/>
                <a:ext cx="8" cy="12"/>
              </a:xfrm>
              <a:custGeom>
                <a:avLst/>
                <a:gdLst/>
                <a:ahLst/>
                <a:cxnLst>
                  <a:cxn ang="0">
                    <a:pos x="0" y="11"/>
                  </a:cxn>
                  <a:cxn ang="0">
                    <a:pos x="8" y="0"/>
                  </a:cxn>
                  <a:cxn ang="0">
                    <a:pos x="3" y="12"/>
                  </a:cxn>
                  <a:cxn ang="0">
                    <a:pos x="0" y="11"/>
                  </a:cxn>
                </a:cxnLst>
                <a:rect l="0" t="0" r="r" b="b"/>
                <a:pathLst>
                  <a:path w="8" h="12">
                    <a:moveTo>
                      <a:pt x="0" y="11"/>
                    </a:moveTo>
                    <a:lnTo>
                      <a:pt x="8" y="0"/>
                    </a:lnTo>
                    <a:lnTo>
                      <a:pt x="3" y="12"/>
                    </a:lnTo>
                    <a:lnTo>
                      <a:pt x="0"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01" name="Freeform 1380">
                <a:extLst>
                  <a:ext uri="{FF2B5EF4-FFF2-40B4-BE49-F238E27FC236}">
                    <a16:creationId xmlns:a16="http://schemas.microsoft.com/office/drawing/2014/main" id="{1DA62888-6658-4489-9DD1-9D90B71353C3}"/>
                  </a:ext>
                </a:extLst>
              </p:cNvPr>
              <p:cNvSpPr>
                <a:spLocks/>
              </p:cNvSpPr>
              <p:nvPr/>
            </p:nvSpPr>
            <p:spPr bwMode="auto">
              <a:xfrm>
                <a:off x="3259" y="2592"/>
                <a:ext cx="8" cy="13"/>
              </a:xfrm>
              <a:custGeom>
                <a:avLst/>
                <a:gdLst/>
                <a:ahLst/>
                <a:cxnLst>
                  <a:cxn ang="0">
                    <a:pos x="4" y="0"/>
                  </a:cxn>
                  <a:cxn ang="0">
                    <a:pos x="0" y="12"/>
                  </a:cxn>
                  <a:cxn ang="0">
                    <a:pos x="3" y="13"/>
                  </a:cxn>
                  <a:cxn ang="0">
                    <a:pos x="8" y="1"/>
                  </a:cxn>
                  <a:cxn ang="0">
                    <a:pos x="4" y="0"/>
                  </a:cxn>
                </a:cxnLst>
                <a:rect l="0" t="0" r="r" b="b"/>
                <a:pathLst>
                  <a:path w="8" h="13">
                    <a:moveTo>
                      <a:pt x="4" y="0"/>
                    </a:moveTo>
                    <a:lnTo>
                      <a:pt x="0" y="12"/>
                    </a:lnTo>
                    <a:lnTo>
                      <a:pt x="3" y="13"/>
                    </a:lnTo>
                    <a:lnTo>
                      <a:pt x="8" y="1"/>
                    </a:lnTo>
                    <a:lnTo>
                      <a:pt x="4"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02" name="Freeform 1381">
                <a:extLst>
                  <a:ext uri="{FF2B5EF4-FFF2-40B4-BE49-F238E27FC236}">
                    <a16:creationId xmlns:a16="http://schemas.microsoft.com/office/drawing/2014/main" id="{78F3443B-4E71-4C5E-BFB1-B7AEE7A2DAAF}"/>
                  </a:ext>
                </a:extLst>
              </p:cNvPr>
              <p:cNvSpPr>
                <a:spLocks/>
              </p:cNvSpPr>
              <p:nvPr/>
            </p:nvSpPr>
            <p:spPr bwMode="auto">
              <a:xfrm>
                <a:off x="3262" y="2593"/>
                <a:ext cx="9" cy="12"/>
              </a:xfrm>
              <a:custGeom>
                <a:avLst/>
                <a:gdLst/>
                <a:ahLst/>
                <a:cxnLst>
                  <a:cxn ang="0">
                    <a:pos x="5" y="0"/>
                  </a:cxn>
                  <a:cxn ang="0">
                    <a:pos x="0" y="12"/>
                  </a:cxn>
                  <a:cxn ang="0">
                    <a:pos x="9" y="2"/>
                  </a:cxn>
                  <a:cxn ang="0">
                    <a:pos x="5" y="0"/>
                  </a:cxn>
                </a:cxnLst>
                <a:rect l="0" t="0" r="r" b="b"/>
                <a:pathLst>
                  <a:path w="9" h="12">
                    <a:moveTo>
                      <a:pt x="5" y="0"/>
                    </a:moveTo>
                    <a:lnTo>
                      <a:pt x="0" y="12"/>
                    </a:lnTo>
                    <a:lnTo>
                      <a:pt x="9" y="2"/>
                    </a:lnTo>
                    <a:lnTo>
                      <a:pt x="5"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03" name="Freeform 1382">
                <a:extLst>
                  <a:ext uri="{FF2B5EF4-FFF2-40B4-BE49-F238E27FC236}">
                    <a16:creationId xmlns:a16="http://schemas.microsoft.com/office/drawing/2014/main" id="{E8CB8A57-10BF-4F39-BE59-E90978215AAB}"/>
                  </a:ext>
                </a:extLst>
              </p:cNvPr>
              <p:cNvSpPr>
                <a:spLocks/>
              </p:cNvSpPr>
              <p:nvPr/>
            </p:nvSpPr>
            <p:spPr bwMode="auto">
              <a:xfrm>
                <a:off x="3262" y="2595"/>
                <a:ext cx="9" cy="11"/>
              </a:xfrm>
              <a:custGeom>
                <a:avLst/>
                <a:gdLst/>
                <a:ahLst/>
                <a:cxnLst>
                  <a:cxn ang="0">
                    <a:pos x="0" y="10"/>
                  </a:cxn>
                  <a:cxn ang="0">
                    <a:pos x="9" y="0"/>
                  </a:cxn>
                  <a:cxn ang="0">
                    <a:pos x="3" y="11"/>
                  </a:cxn>
                  <a:cxn ang="0">
                    <a:pos x="0" y="10"/>
                  </a:cxn>
                </a:cxnLst>
                <a:rect l="0" t="0" r="r" b="b"/>
                <a:pathLst>
                  <a:path w="9" h="11">
                    <a:moveTo>
                      <a:pt x="0" y="10"/>
                    </a:moveTo>
                    <a:lnTo>
                      <a:pt x="9" y="0"/>
                    </a:lnTo>
                    <a:lnTo>
                      <a:pt x="3" y="11"/>
                    </a:lnTo>
                    <a:lnTo>
                      <a:pt x="0"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04" name="Freeform 1383">
                <a:extLst>
                  <a:ext uri="{FF2B5EF4-FFF2-40B4-BE49-F238E27FC236}">
                    <a16:creationId xmlns:a16="http://schemas.microsoft.com/office/drawing/2014/main" id="{0D0E052D-D027-481B-889B-DBF6435E3C85}"/>
                  </a:ext>
                </a:extLst>
              </p:cNvPr>
              <p:cNvSpPr>
                <a:spLocks/>
              </p:cNvSpPr>
              <p:nvPr/>
            </p:nvSpPr>
            <p:spPr bwMode="auto">
              <a:xfrm>
                <a:off x="3262" y="2593"/>
                <a:ext cx="9" cy="13"/>
              </a:xfrm>
              <a:custGeom>
                <a:avLst/>
                <a:gdLst/>
                <a:ahLst/>
                <a:cxnLst>
                  <a:cxn ang="0">
                    <a:pos x="5" y="0"/>
                  </a:cxn>
                  <a:cxn ang="0">
                    <a:pos x="0" y="12"/>
                  </a:cxn>
                  <a:cxn ang="0">
                    <a:pos x="3" y="13"/>
                  </a:cxn>
                  <a:cxn ang="0">
                    <a:pos x="9" y="2"/>
                  </a:cxn>
                  <a:cxn ang="0">
                    <a:pos x="5" y="0"/>
                  </a:cxn>
                </a:cxnLst>
                <a:rect l="0" t="0" r="r" b="b"/>
                <a:pathLst>
                  <a:path w="9" h="13">
                    <a:moveTo>
                      <a:pt x="5" y="0"/>
                    </a:moveTo>
                    <a:lnTo>
                      <a:pt x="0" y="12"/>
                    </a:lnTo>
                    <a:lnTo>
                      <a:pt x="3" y="13"/>
                    </a:lnTo>
                    <a:lnTo>
                      <a:pt x="9" y="2"/>
                    </a:lnTo>
                    <a:lnTo>
                      <a:pt x="5"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05" name="Freeform 1384">
                <a:extLst>
                  <a:ext uri="{FF2B5EF4-FFF2-40B4-BE49-F238E27FC236}">
                    <a16:creationId xmlns:a16="http://schemas.microsoft.com/office/drawing/2014/main" id="{27421340-5B14-4CA1-8123-30B8D413E5E2}"/>
                  </a:ext>
                </a:extLst>
              </p:cNvPr>
              <p:cNvSpPr>
                <a:spLocks/>
              </p:cNvSpPr>
              <p:nvPr/>
            </p:nvSpPr>
            <p:spPr bwMode="auto">
              <a:xfrm>
                <a:off x="3265" y="2595"/>
                <a:ext cx="10" cy="11"/>
              </a:xfrm>
              <a:custGeom>
                <a:avLst/>
                <a:gdLst/>
                <a:ahLst/>
                <a:cxnLst>
                  <a:cxn ang="0">
                    <a:pos x="6" y="0"/>
                  </a:cxn>
                  <a:cxn ang="0">
                    <a:pos x="0" y="11"/>
                  </a:cxn>
                  <a:cxn ang="0">
                    <a:pos x="10" y="2"/>
                  </a:cxn>
                  <a:cxn ang="0">
                    <a:pos x="6" y="0"/>
                  </a:cxn>
                </a:cxnLst>
                <a:rect l="0" t="0" r="r" b="b"/>
                <a:pathLst>
                  <a:path w="10" h="11">
                    <a:moveTo>
                      <a:pt x="6" y="0"/>
                    </a:moveTo>
                    <a:lnTo>
                      <a:pt x="0" y="11"/>
                    </a:lnTo>
                    <a:lnTo>
                      <a:pt x="10" y="2"/>
                    </a:lnTo>
                    <a:lnTo>
                      <a:pt x="6"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06" name="Freeform 1385">
                <a:extLst>
                  <a:ext uri="{FF2B5EF4-FFF2-40B4-BE49-F238E27FC236}">
                    <a16:creationId xmlns:a16="http://schemas.microsoft.com/office/drawing/2014/main" id="{79D827F7-B9C3-4F86-A0BC-E319C249F763}"/>
                  </a:ext>
                </a:extLst>
              </p:cNvPr>
              <p:cNvSpPr>
                <a:spLocks/>
              </p:cNvSpPr>
              <p:nvPr/>
            </p:nvSpPr>
            <p:spPr bwMode="auto">
              <a:xfrm>
                <a:off x="3265" y="2597"/>
                <a:ext cx="10" cy="11"/>
              </a:xfrm>
              <a:custGeom>
                <a:avLst/>
                <a:gdLst/>
                <a:ahLst/>
                <a:cxnLst>
                  <a:cxn ang="0">
                    <a:pos x="0" y="9"/>
                  </a:cxn>
                  <a:cxn ang="0">
                    <a:pos x="10" y="0"/>
                  </a:cxn>
                  <a:cxn ang="0">
                    <a:pos x="4" y="11"/>
                  </a:cxn>
                  <a:cxn ang="0">
                    <a:pos x="0" y="9"/>
                  </a:cxn>
                </a:cxnLst>
                <a:rect l="0" t="0" r="r" b="b"/>
                <a:pathLst>
                  <a:path w="10" h="11">
                    <a:moveTo>
                      <a:pt x="0" y="9"/>
                    </a:moveTo>
                    <a:lnTo>
                      <a:pt x="10" y="0"/>
                    </a:lnTo>
                    <a:lnTo>
                      <a:pt x="4" y="11"/>
                    </a:lnTo>
                    <a:lnTo>
                      <a:pt x="0"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07" name="Freeform 1386">
                <a:extLst>
                  <a:ext uri="{FF2B5EF4-FFF2-40B4-BE49-F238E27FC236}">
                    <a16:creationId xmlns:a16="http://schemas.microsoft.com/office/drawing/2014/main" id="{FE563B07-E9BC-441B-AAB0-2FFB413812F3}"/>
                  </a:ext>
                </a:extLst>
              </p:cNvPr>
              <p:cNvSpPr>
                <a:spLocks/>
              </p:cNvSpPr>
              <p:nvPr/>
            </p:nvSpPr>
            <p:spPr bwMode="auto">
              <a:xfrm>
                <a:off x="3265" y="2595"/>
                <a:ext cx="10" cy="13"/>
              </a:xfrm>
              <a:custGeom>
                <a:avLst/>
                <a:gdLst/>
                <a:ahLst/>
                <a:cxnLst>
                  <a:cxn ang="0">
                    <a:pos x="6" y="0"/>
                  </a:cxn>
                  <a:cxn ang="0">
                    <a:pos x="0" y="11"/>
                  </a:cxn>
                  <a:cxn ang="0">
                    <a:pos x="4" y="13"/>
                  </a:cxn>
                  <a:cxn ang="0">
                    <a:pos x="10" y="2"/>
                  </a:cxn>
                  <a:cxn ang="0">
                    <a:pos x="6" y="0"/>
                  </a:cxn>
                </a:cxnLst>
                <a:rect l="0" t="0" r="r" b="b"/>
                <a:pathLst>
                  <a:path w="10" h="13">
                    <a:moveTo>
                      <a:pt x="6" y="0"/>
                    </a:moveTo>
                    <a:lnTo>
                      <a:pt x="0" y="11"/>
                    </a:lnTo>
                    <a:lnTo>
                      <a:pt x="4" y="13"/>
                    </a:lnTo>
                    <a:lnTo>
                      <a:pt x="10" y="2"/>
                    </a:lnTo>
                    <a:lnTo>
                      <a:pt x="6"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08" name="Freeform 1387">
                <a:extLst>
                  <a:ext uri="{FF2B5EF4-FFF2-40B4-BE49-F238E27FC236}">
                    <a16:creationId xmlns:a16="http://schemas.microsoft.com/office/drawing/2014/main" id="{A097E6AC-CD41-4D2C-B6A7-9F2577018EA4}"/>
                  </a:ext>
                </a:extLst>
              </p:cNvPr>
              <p:cNvSpPr>
                <a:spLocks/>
              </p:cNvSpPr>
              <p:nvPr/>
            </p:nvSpPr>
            <p:spPr bwMode="auto">
              <a:xfrm>
                <a:off x="3269" y="2597"/>
                <a:ext cx="10" cy="11"/>
              </a:xfrm>
              <a:custGeom>
                <a:avLst/>
                <a:gdLst/>
                <a:ahLst/>
                <a:cxnLst>
                  <a:cxn ang="0">
                    <a:pos x="6" y="0"/>
                  </a:cxn>
                  <a:cxn ang="0">
                    <a:pos x="0" y="11"/>
                  </a:cxn>
                  <a:cxn ang="0">
                    <a:pos x="10" y="3"/>
                  </a:cxn>
                  <a:cxn ang="0">
                    <a:pos x="6" y="0"/>
                  </a:cxn>
                </a:cxnLst>
                <a:rect l="0" t="0" r="r" b="b"/>
                <a:pathLst>
                  <a:path w="10" h="11">
                    <a:moveTo>
                      <a:pt x="6" y="0"/>
                    </a:moveTo>
                    <a:lnTo>
                      <a:pt x="0" y="11"/>
                    </a:lnTo>
                    <a:lnTo>
                      <a:pt x="10" y="3"/>
                    </a:lnTo>
                    <a:lnTo>
                      <a:pt x="6"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09" name="Freeform 1388">
                <a:extLst>
                  <a:ext uri="{FF2B5EF4-FFF2-40B4-BE49-F238E27FC236}">
                    <a16:creationId xmlns:a16="http://schemas.microsoft.com/office/drawing/2014/main" id="{77393824-85B7-4FB4-8D96-833C98C776DE}"/>
                  </a:ext>
                </a:extLst>
              </p:cNvPr>
              <p:cNvSpPr>
                <a:spLocks/>
              </p:cNvSpPr>
              <p:nvPr/>
            </p:nvSpPr>
            <p:spPr bwMode="auto">
              <a:xfrm>
                <a:off x="3269" y="2600"/>
                <a:ext cx="10" cy="10"/>
              </a:xfrm>
              <a:custGeom>
                <a:avLst/>
                <a:gdLst/>
                <a:ahLst/>
                <a:cxnLst>
                  <a:cxn ang="0">
                    <a:pos x="0" y="8"/>
                  </a:cxn>
                  <a:cxn ang="0">
                    <a:pos x="10" y="0"/>
                  </a:cxn>
                  <a:cxn ang="0">
                    <a:pos x="4" y="10"/>
                  </a:cxn>
                  <a:cxn ang="0">
                    <a:pos x="0" y="8"/>
                  </a:cxn>
                </a:cxnLst>
                <a:rect l="0" t="0" r="r" b="b"/>
                <a:pathLst>
                  <a:path w="10" h="10">
                    <a:moveTo>
                      <a:pt x="0" y="8"/>
                    </a:moveTo>
                    <a:lnTo>
                      <a:pt x="10" y="0"/>
                    </a:lnTo>
                    <a:lnTo>
                      <a:pt x="4" y="10"/>
                    </a:lnTo>
                    <a:lnTo>
                      <a:pt x="0"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10" name="Freeform 1389">
                <a:extLst>
                  <a:ext uri="{FF2B5EF4-FFF2-40B4-BE49-F238E27FC236}">
                    <a16:creationId xmlns:a16="http://schemas.microsoft.com/office/drawing/2014/main" id="{02724050-5398-4372-810A-A5D956727F80}"/>
                  </a:ext>
                </a:extLst>
              </p:cNvPr>
              <p:cNvSpPr>
                <a:spLocks/>
              </p:cNvSpPr>
              <p:nvPr/>
            </p:nvSpPr>
            <p:spPr bwMode="auto">
              <a:xfrm>
                <a:off x="3269" y="2597"/>
                <a:ext cx="10" cy="13"/>
              </a:xfrm>
              <a:custGeom>
                <a:avLst/>
                <a:gdLst/>
                <a:ahLst/>
                <a:cxnLst>
                  <a:cxn ang="0">
                    <a:pos x="6" y="0"/>
                  </a:cxn>
                  <a:cxn ang="0">
                    <a:pos x="0" y="11"/>
                  </a:cxn>
                  <a:cxn ang="0">
                    <a:pos x="4" y="13"/>
                  </a:cxn>
                  <a:cxn ang="0">
                    <a:pos x="10" y="3"/>
                  </a:cxn>
                  <a:cxn ang="0">
                    <a:pos x="6" y="0"/>
                  </a:cxn>
                </a:cxnLst>
                <a:rect l="0" t="0" r="r" b="b"/>
                <a:pathLst>
                  <a:path w="10" h="13">
                    <a:moveTo>
                      <a:pt x="6" y="0"/>
                    </a:moveTo>
                    <a:lnTo>
                      <a:pt x="0" y="11"/>
                    </a:lnTo>
                    <a:lnTo>
                      <a:pt x="4" y="13"/>
                    </a:lnTo>
                    <a:lnTo>
                      <a:pt x="10" y="3"/>
                    </a:lnTo>
                    <a:lnTo>
                      <a:pt x="6"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11" name="Freeform 1390">
                <a:extLst>
                  <a:ext uri="{FF2B5EF4-FFF2-40B4-BE49-F238E27FC236}">
                    <a16:creationId xmlns:a16="http://schemas.microsoft.com/office/drawing/2014/main" id="{812CF5FB-A606-4F29-939E-53D59B6DFE4D}"/>
                  </a:ext>
                </a:extLst>
              </p:cNvPr>
              <p:cNvSpPr>
                <a:spLocks/>
              </p:cNvSpPr>
              <p:nvPr/>
            </p:nvSpPr>
            <p:spPr bwMode="auto">
              <a:xfrm>
                <a:off x="3273" y="2600"/>
                <a:ext cx="11" cy="10"/>
              </a:xfrm>
              <a:custGeom>
                <a:avLst/>
                <a:gdLst/>
                <a:ahLst/>
                <a:cxnLst>
                  <a:cxn ang="0">
                    <a:pos x="6" y="0"/>
                  </a:cxn>
                  <a:cxn ang="0">
                    <a:pos x="0" y="10"/>
                  </a:cxn>
                  <a:cxn ang="0">
                    <a:pos x="11" y="3"/>
                  </a:cxn>
                  <a:cxn ang="0">
                    <a:pos x="6" y="0"/>
                  </a:cxn>
                </a:cxnLst>
                <a:rect l="0" t="0" r="r" b="b"/>
                <a:pathLst>
                  <a:path w="11" h="10">
                    <a:moveTo>
                      <a:pt x="6" y="0"/>
                    </a:moveTo>
                    <a:lnTo>
                      <a:pt x="0" y="10"/>
                    </a:lnTo>
                    <a:lnTo>
                      <a:pt x="11" y="3"/>
                    </a:lnTo>
                    <a:lnTo>
                      <a:pt x="6"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12" name="Freeform 1391">
                <a:extLst>
                  <a:ext uri="{FF2B5EF4-FFF2-40B4-BE49-F238E27FC236}">
                    <a16:creationId xmlns:a16="http://schemas.microsoft.com/office/drawing/2014/main" id="{581768EB-9A7A-494C-9F7D-D1A0F672320D}"/>
                  </a:ext>
                </a:extLst>
              </p:cNvPr>
              <p:cNvSpPr>
                <a:spLocks/>
              </p:cNvSpPr>
              <p:nvPr/>
            </p:nvSpPr>
            <p:spPr bwMode="auto">
              <a:xfrm>
                <a:off x="3273" y="2603"/>
                <a:ext cx="11" cy="10"/>
              </a:xfrm>
              <a:custGeom>
                <a:avLst/>
                <a:gdLst/>
                <a:ahLst/>
                <a:cxnLst>
                  <a:cxn ang="0">
                    <a:pos x="0" y="7"/>
                  </a:cxn>
                  <a:cxn ang="0">
                    <a:pos x="11" y="0"/>
                  </a:cxn>
                  <a:cxn ang="0">
                    <a:pos x="4" y="10"/>
                  </a:cxn>
                  <a:cxn ang="0">
                    <a:pos x="0" y="7"/>
                  </a:cxn>
                </a:cxnLst>
                <a:rect l="0" t="0" r="r" b="b"/>
                <a:pathLst>
                  <a:path w="11" h="10">
                    <a:moveTo>
                      <a:pt x="0" y="7"/>
                    </a:moveTo>
                    <a:lnTo>
                      <a:pt x="11" y="0"/>
                    </a:lnTo>
                    <a:lnTo>
                      <a:pt x="4" y="10"/>
                    </a:lnTo>
                    <a:lnTo>
                      <a:pt x="0" y="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13" name="Freeform 1392">
                <a:extLst>
                  <a:ext uri="{FF2B5EF4-FFF2-40B4-BE49-F238E27FC236}">
                    <a16:creationId xmlns:a16="http://schemas.microsoft.com/office/drawing/2014/main" id="{C566563D-5E52-41AC-BB8A-A153251F9A68}"/>
                  </a:ext>
                </a:extLst>
              </p:cNvPr>
              <p:cNvSpPr>
                <a:spLocks/>
              </p:cNvSpPr>
              <p:nvPr/>
            </p:nvSpPr>
            <p:spPr bwMode="auto">
              <a:xfrm>
                <a:off x="3273" y="2600"/>
                <a:ext cx="11" cy="13"/>
              </a:xfrm>
              <a:custGeom>
                <a:avLst/>
                <a:gdLst/>
                <a:ahLst/>
                <a:cxnLst>
                  <a:cxn ang="0">
                    <a:pos x="6" y="0"/>
                  </a:cxn>
                  <a:cxn ang="0">
                    <a:pos x="0" y="10"/>
                  </a:cxn>
                  <a:cxn ang="0">
                    <a:pos x="4" y="13"/>
                  </a:cxn>
                  <a:cxn ang="0">
                    <a:pos x="11" y="3"/>
                  </a:cxn>
                  <a:cxn ang="0">
                    <a:pos x="6" y="0"/>
                  </a:cxn>
                </a:cxnLst>
                <a:rect l="0" t="0" r="r" b="b"/>
                <a:pathLst>
                  <a:path w="11" h="13">
                    <a:moveTo>
                      <a:pt x="6" y="0"/>
                    </a:moveTo>
                    <a:lnTo>
                      <a:pt x="0" y="10"/>
                    </a:lnTo>
                    <a:lnTo>
                      <a:pt x="4" y="13"/>
                    </a:lnTo>
                    <a:lnTo>
                      <a:pt x="11" y="3"/>
                    </a:lnTo>
                    <a:lnTo>
                      <a:pt x="6"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14" name="Freeform 1393">
                <a:extLst>
                  <a:ext uri="{FF2B5EF4-FFF2-40B4-BE49-F238E27FC236}">
                    <a16:creationId xmlns:a16="http://schemas.microsoft.com/office/drawing/2014/main" id="{DE43BED3-2A1E-4CA5-BBD8-AE66D5C25B06}"/>
                  </a:ext>
                </a:extLst>
              </p:cNvPr>
              <p:cNvSpPr>
                <a:spLocks/>
              </p:cNvSpPr>
              <p:nvPr/>
            </p:nvSpPr>
            <p:spPr bwMode="auto">
              <a:xfrm>
                <a:off x="3277" y="2603"/>
                <a:ext cx="12" cy="10"/>
              </a:xfrm>
              <a:custGeom>
                <a:avLst/>
                <a:gdLst/>
                <a:ahLst/>
                <a:cxnLst>
                  <a:cxn ang="0">
                    <a:pos x="7" y="0"/>
                  </a:cxn>
                  <a:cxn ang="0">
                    <a:pos x="0" y="10"/>
                  </a:cxn>
                  <a:cxn ang="0">
                    <a:pos x="12" y="3"/>
                  </a:cxn>
                  <a:cxn ang="0">
                    <a:pos x="7" y="0"/>
                  </a:cxn>
                </a:cxnLst>
                <a:rect l="0" t="0" r="r" b="b"/>
                <a:pathLst>
                  <a:path w="12" h="10">
                    <a:moveTo>
                      <a:pt x="7" y="0"/>
                    </a:moveTo>
                    <a:lnTo>
                      <a:pt x="0" y="10"/>
                    </a:lnTo>
                    <a:lnTo>
                      <a:pt x="12" y="3"/>
                    </a:lnTo>
                    <a:lnTo>
                      <a:pt x="7"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15" name="Freeform 1394">
                <a:extLst>
                  <a:ext uri="{FF2B5EF4-FFF2-40B4-BE49-F238E27FC236}">
                    <a16:creationId xmlns:a16="http://schemas.microsoft.com/office/drawing/2014/main" id="{62CFF457-9509-41F6-9620-FABD2EBF4F6A}"/>
                  </a:ext>
                </a:extLst>
              </p:cNvPr>
              <p:cNvSpPr>
                <a:spLocks/>
              </p:cNvSpPr>
              <p:nvPr/>
            </p:nvSpPr>
            <p:spPr bwMode="auto">
              <a:xfrm>
                <a:off x="3277" y="2606"/>
                <a:ext cx="12" cy="10"/>
              </a:xfrm>
              <a:custGeom>
                <a:avLst/>
                <a:gdLst/>
                <a:ahLst/>
                <a:cxnLst>
                  <a:cxn ang="0">
                    <a:pos x="0" y="7"/>
                  </a:cxn>
                  <a:cxn ang="0">
                    <a:pos x="12" y="0"/>
                  </a:cxn>
                  <a:cxn ang="0">
                    <a:pos x="4" y="10"/>
                  </a:cxn>
                  <a:cxn ang="0">
                    <a:pos x="0" y="7"/>
                  </a:cxn>
                </a:cxnLst>
                <a:rect l="0" t="0" r="r" b="b"/>
                <a:pathLst>
                  <a:path w="12" h="10">
                    <a:moveTo>
                      <a:pt x="0" y="7"/>
                    </a:moveTo>
                    <a:lnTo>
                      <a:pt x="12" y="0"/>
                    </a:lnTo>
                    <a:lnTo>
                      <a:pt x="4" y="10"/>
                    </a:lnTo>
                    <a:lnTo>
                      <a:pt x="0" y="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16" name="Freeform 1395">
                <a:extLst>
                  <a:ext uri="{FF2B5EF4-FFF2-40B4-BE49-F238E27FC236}">
                    <a16:creationId xmlns:a16="http://schemas.microsoft.com/office/drawing/2014/main" id="{1F33F63C-3770-4574-9EFF-26FCA0E79F53}"/>
                  </a:ext>
                </a:extLst>
              </p:cNvPr>
              <p:cNvSpPr>
                <a:spLocks/>
              </p:cNvSpPr>
              <p:nvPr/>
            </p:nvSpPr>
            <p:spPr bwMode="auto">
              <a:xfrm>
                <a:off x="3277" y="2603"/>
                <a:ext cx="12" cy="13"/>
              </a:xfrm>
              <a:custGeom>
                <a:avLst/>
                <a:gdLst/>
                <a:ahLst/>
                <a:cxnLst>
                  <a:cxn ang="0">
                    <a:pos x="7" y="0"/>
                  </a:cxn>
                  <a:cxn ang="0">
                    <a:pos x="0" y="10"/>
                  </a:cxn>
                  <a:cxn ang="0">
                    <a:pos x="4" y="13"/>
                  </a:cxn>
                  <a:cxn ang="0">
                    <a:pos x="12" y="3"/>
                  </a:cxn>
                  <a:cxn ang="0">
                    <a:pos x="7" y="0"/>
                  </a:cxn>
                </a:cxnLst>
                <a:rect l="0" t="0" r="r" b="b"/>
                <a:pathLst>
                  <a:path w="12" h="13">
                    <a:moveTo>
                      <a:pt x="7" y="0"/>
                    </a:moveTo>
                    <a:lnTo>
                      <a:pt x="0" y="10"/>
                    </a:lnTo>
                    <a:lnTo>
                      <a:pt x="4" y="13"/>
                    </a:lnTo>
                    <a:lnTo>
                      <a:pt x="12" y="3"/>
                    </a:lnTo>
                    <a:lnTo>
                      <a:pt x="7"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17" name="Freeform 1396">
                <a:extLst>
                  <a:ext uri="{FF2B5EF4-FFF2-40B4-BE49-F238E27FC236}">
                    <a16:creationId xmlns:a16="http://schemas.microsoft.com/office/drawing/2014/main" id="{51D74CA4-543D-4576-95F3-42920797CC70}"/>
                  </a:ext>
                </a:extLst>
              </p:cNvPr>
              <p:cNvSpPr>
                <a:spLocks/>
              </p:cNvSpPr>
              <p:nvPr/>
            </p:nvSpPr>
            <p:spPr bwMode="auto">
              <a:xfrm>
                <a:off x="3281" y="2606"/>
                <a:ext cx="12" cy="10"/>
              </a:xfrm>
              <a:custGeom>
                <a:avLst/>
                <a:gdLst/>
                <a:ahLst/>
                <a:cxnLst>
                  <a:cxn ang="0">
                    <a:pos x="8" y="0"/>
                  </a:cxn>
                  <a:cxn ang="0">
                    <a:pos x="0" y="10"/>
                  </a:cxn>
                  <a:cxn ang="0">
                    <a:pos x="12" y="4"/>
                  </a:cxn>
                  <a:cxn ang="0">
                    <a:pos x="8" y="0"/>
                  </a:cxn>
                </a:cxnLst>
                <a:rect l="0" t="0" r="r" b="b"/>
                <a:pathLst>
                  <a:path w="12" h="10">
                    <a:moveTo>
                      <a:pt x="8" y="0"/>
                    </a:moveTo>
                    <a:lnTo>
                      <a:pt x="0" y="10"/>
                    </a:lnTo>
                    <a:lnTo>
                      <a:pt x="12" y="4"/>
                    </a:lnTo>
                    <a:lnTo>
                      <a:pt x="8"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18" name="Freeform 1397">
                <a:extLst>
                  <a:ext uri="{FF2B5EF4-FFF2-40B4-BE49-F238E27FC236}">
                    <a16:creationId xmlns:a16="http://schemas.microsoft.com/office/drawing/2014/main" id="{84FCAEF3-4B45-488C-BF44-C8EC2EF1164D}"/>
                  </a:ext>
                </a:extLst>
              </p:cNvPr>
              <p:cNvSpPr>
                <a:spLocks/>
              </p:cNvSpPr>
              <p:nvPr/>
            </p:nvSpPr>
            <p:spPr bwMode="auto">
              <a:xfrm>
                <a:off x="3281" y="2610"/>
                <a:ext cx="12" cy="9"/>
              </a:xfrm>
              <a:custGeom>
                <a:avLst/>
                <a:gdLst/>
                <a:ahLst/>
                <a:cxnLst>
                  <a:cxn ang="0">
                    <a:pos x="0" y="6"/>
                  </a:cxn>
                  <a:cxn ang="0">
                    <a:pos x="12" y="0"/>
                  </a:cxn>
                  <a:cxn ang="0">
                    <a:pos x="4" y="9"/>
                  </a:cxn>
                  <a:cxn ang="0">
                    <a:pos x="0" y="6"/>
                  </a:cxn>
                </a:cxnLst>
                <a:rect l="0" t="0" r="r" b="b"/>
                <a:pathLst>
                  <a:path w="12" h="9">
                    <a:moveTo>
                      <a:pt x="0" y="6"/>
                    </a:moveTo>
                    <a:lnTo>
                      <a:pt x="12" y="0"/>
                    </a:lnTo>
                    <a:lnTo>
                      <a:pt x="4" y="9"/>
                    </a:lnTo>
                    <a:lnTo>
                      <a:pt x="0" y="6"/>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19" name="Freeform 1398">
                <a:extLst>
                  <a:ext uri="{FF2B5EF4-FFF2-40B4-BE49-F238E27FC236}">
                    <a16:creationId xmlns:a16="http://schemas.microsoft.com/office/drawing/2014/main" id="{E6E61707-A2CA-4CAB-87EE-D2B591596BE0}"/>
                  </a:ext>
                </a:extLst>
              </p:cNvPr>
              <p:cNvSpPr>
                <a:spLocks/>
              </p:cNvSpPr>
              <p:nvPr/>
            </p:nvSpPr>
            <p:spPr bwMode="auto">
              <a:xfrm>
                <a:off x="3281" y="2606"/>
                <a:ext cx="12" cy="13"/>
              </a:xfrm>
              <a:custGeom>
                <a:avLst/>
                <a:gdLst/>
                <a:ahLst/>
                <a:cxnLst>
                  <a:cxn ang="0">
                    <a:pos x="8" y="0"/>
                  </a:cxn>
                  <a:cxn ang="0">
                    <a:pos x="0" y="10"/>
                  </a:cxn>
                  <a:cxn ang="0">
                    <a:pos x="4" y="13"/>
                  </a:cxn>
                  <a:cxn ang="0">
                    <a:pos x="12" y="4"/>
                  </a:cxn>
                  <a:cxn ang="0">
                    <a:pos x="8" y="0"/>
                  </a:cxn>
                </a:cxnLst>
                <a:rect l="0" t="0" r="r" b="b"/>
                <a:pathLst>
                  <a:path w="12" h="13">
                    <a:moveTo>
                      <a:pt x="8" y="0"/>
                    </a:moveTo>
                    <a:lnTo>
                      <a:pt x="0" y="10"/>
                    </a:lnTo>
                    <a:lnTo>
                      <a:pt x="4" y="13"/>
                    </a:lnTo>
                    <a:lnTo>
                      <a:pt x="12" y="4"/>
                    </a:lnTo>
                    <a:lnTo>
                      <a:pt x="8"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20" name="Freeform 1399">
                <a:extLst>
                  <a:ext uri="{FF2B5EF4-FFF2-40B4-BE49-F238E27FC236}">
                    <a16:creationId xmlns:a16="http://schemas.microsoft.com/office/drawing/2014/main" id="{D8FEC938-48DD-4CEB-92BF-88F873CA4769}"/>
                  </a:ext>
                </a:extLst>
              </p:cNvPr>
              <p:cNvSpPr>
                <a:spLocks/>
              </p:cNvSpPr>
              <p:nvPr/>
            </p:nvSpPr>
            <p:spPr bwMode="auto">
              <a:xfrm>
                <a:off x="3285" y="2610"/>
                <a:ext cx="13" cy="9"/>
              </a:xfrm>
              <a:custGeom>
                <a:avLst/>
                <a:gdLst/>
                <a:ahLst/>
                <a:cxnLst>
                  <a:cxn ang="0">
                    <a:pos x="8" y="0"/>
                  </a:cxn>
                  <a:cxn ang="0">
                    <a:pos x="0" y="9"/>
                  </a:cxn>
                  <a:cxn ang="0">
                    <a:pos x="13" y="3"/>
                  </a:cxn>
                  <a:cxn ang="0">
                    <a:pos x="8" y="0"/>
                  </a:cxn>
                </a:cxnLst>
                <a:rect l="0" t="0" r="r" b="b"/>
                <a:pathLst>
                  <a:path w="13" h="9">
                    <a:moveTo>
                      <a:pt x="8" y="0"/>
                    </a:moveTo>
                    <a:lnTo>
                      <a:pt x="0" y="9"/>
                    </a:lnTo>
                    <a:lnTo>
                      <a:pt x="13" y="3"/>
                    </a:lnTo>
                    <a:lnTo>
                      <a:pt x="8"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21" name="Freeform 1400">
                <a:extLst>
                  <a:ext uri="{FF2B5EF4-FFF2-40B4-BE49-F238E27FC236}">
                    <a16:creationId xmlns:a16="http://schemas.microsoft.com/office/drawing/2014/main" id="{D2094B1E-B2AC-48B1-8B9E-09E5ED7A2D7E}"/>
                  </a:ext>
                </a:extLst>
              </p:cNvPr>
              <p:cNvSpPr>
                <a:spLocks/>
              </p:cNvSpPr>
              <p:nvPr/>
            </p:nvSpPr>
            <p:spPr bwMode="auto">
              <a:xfrm>
                <a:off x="3285" y="2613"/>
                <a:ext cx="13" cy="10"/>
              </a:xfrm>
              <a:custGeom>
                <a:avLst/>
                <a:gdLst/>
                <a:ahLst/>
                <a:cxnLst>
                  <a:cxn ang="0">
                    <a:pos x="0" y="6"/>
                  </a:cxn>
                  <a:cxn ang="0">
                    <a:pos x="13" y="0"/>
                  </a:cxn>
                  <a:cxn ang="0">
                    <a:pos x="4" y="10"/>
                  </a:cxn>
                  <a:cxn ang="0">
                    <a:pos x="0" y="6"/>
                  </a:cxn>
                </a:cxnLst>
                <a:rect l="0" t="0" r="r" b="b"/>
                <a:pathLst>
                  <a:path w="13" h="10">
                    <a:moveTo>
                      <a:pt x="0" y="6"/>
                    </a:moveTo>
                    <a:lnTo>
                      <a:pt x="13" y="0"/>
                    </a:lnTo>
                    <a:lnTo>
                      <a:pt x="4" y="10"/>
                    </a:lnTo>
                    <a:lnTo>
                      <a:pt x="0" y="6"/>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22" name="Freeform 1401">
                <a:extLst>
                  <a:ext uri="{FF2B5EF4-FFF2-40B4-BE49-F238E27FC236}">
                    <a16:creationId xmlns:a16="http://schemas.microsoft.com/office/drawing/2014/main" id="{E3E0DE58-6E32-45F5-A6A8-7596B3E2D822}"/>
                  </a:ext>
                </a:extLst>
              </p:cNvPr>
              <p:cNvSpPr>
                <a:spLocks/>
              </p:cNvSpPr>
              <p:nvPr/>
            </p:nvSpPr>
            <p:spPr bwMode="auto">
              <a:xfrm>
                <a:off x="3285" y="2610"/>
                <a:ext cx="13" cy="13"/>
              </a:xfrm>
              <a:custGeom>
                <a:avLst/>
                <a:gdLst/>
                <a:ahLst/>
                <a:cxnLst>
                  <a:cxn ang="0">
                    <a:pos x="8" y="0"/>
                  </a:cxn>
                  <a:cxn ang="0">
                    <a:pos x="0" y="9"/>
                  </a:cxn>
                  <a:cxn ang="0">
                    <a:pos x="4" y="13"/>
                  </a:cxn>
                  <a:cxn ang="0">
                    <a:pos x="13" y="3"/>
                  </a:cxn>
                  <a:cxn ang="0">
                    <a:pos x="8" y="0"/>
                  </a:cxn>
                </a:cxnLst>
                <a:rect l="0" t="0" r="r" b="b"/>
                <a:pathLst>
                  <a:path w="13" h="13">
                    <a:moveTo>
                      <a:pt x="8" y="0"/>
                    </a:moveTo>
                    <a:lnTo>
                      <a:pt x="0" y="9"/>
                    </a:lnTo>
                    <a:lnTo>
                      <a:pt x="4" y="13"/>
                    </a:lnTo>
                    <a:lnTo>
                      <a:pt x="13" y="3"/>
                    </a:lnTo>
                    <a:lnTo>
                      <a:pt x="8"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23" name="Freeform 1402">
                <a:extLst>
                  <a:ext uri="{FF2B5EF4-FFF2-40B4-BE49-F238E27FC236}">
                    <a16:creationId xmlns:a16="http://schemas.microsoft.com/office/drawing/2014/main" id="{637A633E-8045-4E9C-9D36-3B04AFCFDE58}"/>
                  </a:ext>
                </a:extLst>
              </p:cNvPr>
              <p:cNvSpPr>
                <a:spLocks/>
              </p:cNvSpPr>
              <p:nvPr/>
            </p:nvSpPr>
            <p:spPr bwMode="auto">
              <a:xfrm>
                <a:off x="3289" y="2613"/>
                <a:ext cx="13" cy="10"/>
              </a:xfrm>
              <a:custGeom>
                <a:avLst/>
                <a:gdLst/>
                <a:ahLst/>
                <a:cxnLst>
                  <a:cxn ang="0">
                    <a:pos x="9" y="0"/>
                  </a:cxn>
                  <a:cxn ang="0">
                    <a:pos x="0" y="10"/>
                  </a:cxn>
                  <a:cxn ang="0">
                    <a:pos x="13" y="4"/>
                  </a:cxn>
                  <a:cxn ang="0">
                    <a:pos x="9" y="0"/>
                  </a:cxn>
                </a:cxnLst>
                <a:rect l="0" t="0" r="r" b="b"/>
                <a:pathLst>
                  <a:path w="13" h="10">
                    <a:moveTo>
                      <a:pt x="9" y="0"/>
                    </a:moveTo>
                    <a:lnTo>
                      <a:pt x="0" y="10"/>
                    </a:lnTo>
                    <a:lnTo>
                      <a:pt x="13" y="4"/>
                    </a:lnTo>
                    <a:lnTo>
                      <a:pt x="9"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24" name="Freeform 1403">
                <a:extLst>
                  <a:ext uri="{FF2B5EF4-FFF2-40B4-BE49-F238E27FC236}">
                    <a16:creationId xmlns:a16="http://schemas.microsoft.com/office/drawing/2014/main" id="{F5B1512F-4161-41B5-BE31-EE47659479AC}"/>
                  </a:ext>
                </a:extLst>
              </p:cNvPr>
              <p:cNvSpPr>
                <a:spLocks/>
              </p:cNvSpPr>
              <p:nvPr/>
            </p:nvSpPr>
            <p:spPr bwMode="auto">
              <a:xfrm>
                <a:off x="3289" y="2617"/>
                <a:ext cx="13" cy="9"/>
              </a:xfrm>
              <a:custGeom>
                <a:avLst/>
                <a:gdLst/>
                <a:ahLst/>
                <a:cxnLst>
                  <a:cxn ang="0">
                    <a:pos x="0" y="6"/>
                  </a:cxn>
                  <a:cxn ang="0">
                    <a:pos x="13" y="0"/>
                  </a:cxn>
                  <a:cxn ang="0">
                    <a:pos x="4" y="9"/>
                  </a:cxn>
                  <a:cxn ang="0">
                    <a:pos x="0" y="6"/>
                  </a:cxn>
                </a:cxnLst>
                <a:rect l="0" t="0" r="r" b="b"/>
                <a:pathLst>
                  <a:path w="13" h="9">
                    <a:moveTo>
                      <a:pt x="0" y="6"/>
                    </a:moveTo>
                    <a:lnTo>
                      <a:pt x="13" y="0"/>
                    </a:lnTo>
                    <a:lnTo>
                      <a:pt x="4" y="9"/>
                    </a:lnTo>
                    <a:lnTo>
                      <a:pt x="0" y="6"/>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25" name="Freeform 1404">
                <a:extLst>
                  <a:ext uri="{FF2B5EF4-FFF2-40B4-BE49-F238E27FC236}">
                    <a16:creationId xmlns:a16="http://schemas.microsoft.com/office/drawing/2014/main" id="{0804F21A-0CF3-4925-8FF1-7683FD8D234F}"/>
                  </a:ext>
                </a:extLst>
              </p:cNvPr>
              <p:cNvSpPr>
                <a:spLocks/>
              </p:cNvSpPr>
              <p:nvPr/>
            </p:nvSpPr>
            <p:spPr bwMode="auto">
              <a:xfrm>
                <a:off x="3289" y="2613"/>
                <a:ext cx="13" cy="13"/>
              </a:xfrm>
              <a:custGeom>
                <a:avLst/>
                <a:gdLst/>
                <a:ahLst/>
                <a:cxnLst>
                  <a:cxn ang="0">
                    <a:pos x="9" y="0"/>
                  </a:cxn>
                  <a:cxn ang="0">
                    <a:pos x="0" y="10"/>
                  </a:cxn>
                  <a:cxn ang="0">
                    <a:pos x="4" y="13"/>
                  </a:cxn>
                  <a:cxn ang="0">
                    <a:pos x="13" y="4"/>
                  </a:cxn>
                  <a:cxn ang="0">
                    <a:pos x="9" y="0"/>
                  </a:cxn>
                </a:cxnLst>
                <a:rect l="0" t="0" r="r" b="b"/>
                <a:pathLst>
                  <a:path w="13" h="13">
                    <a:moveTo>
                      <a:pt x="9" y="0"/>
                    </a:moveTo>
                    <a:lnTo>
                      <a:pt x="0" y="10"/>
                    </a:lnTo>
                    <a:lnTo>
                      <a:pt x="4" y="13"/>
                    </a:lnTo>
                    <a:lnTo>
                      <a:pt x="13" y="4"/>
                    </a:lnTo>
                    <a:lnTo>
                      <a:pt x="9"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26" name="Freeform 1405">
                <a:extLst>
                  <a:ext uri="{FF2B5EF4-FFF2-40B4-BE49-F238E27FC236}">
                    <a16:creationId xmlns:a16="http://schemas.microsoft.com/office/drawing/2014/main" id="{BB7CFC4A-D938-4DB5-861D-7FFDEB2BB8CE}"/>
                  </a:ext>
                </a:extLst>
              </p:cNvPr>
              <p:cNvSpPr>
                <a:spLocks/>
              </p:cNvSpPr>
              <p:nvPr/>
            </p:nvSpPr>
            <p:spPr bwMode="auto">
              <a:xfrm>
                <a:off x="3293" y="2617"/>
                <a:ext cx="13" cy="9"/>
              </a:xfrm>
              <a:custGeom>
                <a:avLst/>
                <a:gdLst/>
                <a:ahLst/>
                <a:cxnLst>
                  <a:cxn ang="0">
                    <a:pos x="9" y="0"/>
                  </a:cxn>
                  <a:cxn ang="0">
                    <a:pos x="0" y="9"/>
                  </a:cxn>
                  <a:cxn ang="0">
                    <a:pos x="13" y="3"/>
                  </a:cxn>
                  <a:cxn ang="0">
                    <a:pos x="9" y="0"/>
                  </a:cxn>
                </a:cxnLst>
                <a:rect l="0" t="0" r="r" b="b"/>
                <a:pathLst>
                  <a:path w="13" h="9">
                    <a:moveTo>
                      <a:pt x="9" y="0"/>
                    </a:moveTo>
                    <a:lnTo>
                      <a:pt x="0" y="9"/>
                    </a:lnTo>
                    <a:lnTo>
                      <a:pt x="13" y="3"/>
                    </a:lnTo>
                    <a:lnTo>
                      <a:pt x="9"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27" name="Freeform 1406">
                <a:extLst>
                  <a:ext uri="{FF2B5EF4-FFF2-40B4-BE49-F238E27FC236}">
                    <a16:creationId xmlns:a16="http://schemas.microsoft.com/office/drawing/2014/main" id="{911A06B1-1E14-4CD3-928A-C174E16DA274}"/>
                  </a:ext>
                </a:extLst>
              </p:cNvPr>
              <p:cNvSpPr>
                <a:spLocks/>
              </p:cNvSpPr>
              <p:nvPr/>
            </p:nvSpPr>
            <p:spPr bwMode="auto">
              <a:xfrm>
                <a:off x="3293" y="2620"/>
                <a:ext cx="13" cy="9"/>
              </a:xfrm>
              <a:custGeom>
                <a:avLst/>
                <a:gdLst/>
                <a:ahLst/>
                <a:cxnLst>
                  <a:cxn ang="0">
                    <a:pos x="0" y="6"/>
                  </a:cxn>
                  <a:cxn ang="0">
                    <a:pos x="13" y="0"/>
                  </a:cxn>
                  <a:cxn ang="0">
                    <a:pos x="4" y="9"/>
                  </a:cxn>
                  <a:cxn ang="0">
                    <a:pos x="0" y="6"/>
                  </a:cxn>
                </a:cxnLst>
                <a:rect l="0" t="0" r="r" b="b"/>
                <a:pathLst>
                  <a:path w="13" h="9">
                    <a:moveTo>
                      <a:pt x="0" y="6"/>
                    </a:moveTo>
                    <a:lnTo>
                      <a:pt x="13" y="0"/>
                    </a:lnTo>
                    <a:lnTo>
                      <a:pt x="4" y="9"/>
                    </a:lnTo>
                    <a:lnTo>
                      <a:pt x="0" y="6"/>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28" name="Freeform 1407">
                <a:extLst>
                  <a:ext uri="{FF2B5EF4-FFF2-40B4-BE49-F238E27FC236}">
                    <a16:creationId xmlns:a16="http://schemas.microsoft.com/office/drawing/2014/main" id="{93757BB6-483F-4C3A-B99B-44E83A161E37}"/>
                  </a:ext>
                </a:extLst>
              </p:cNvPr>
              <p:cNvSpPr>
                <a:spLocks/>
              </p:cNvSpPr>
              <p:nvPr/>
            </p:nvSpPr>
            <p:spPr bwMode="auto">
              <a:xfrm>
                <a:off x="3293" y="2617"/>
                <a:ext cx="13" cy="12"/>
              </a:xfrm>
              <a:custGeom>
                <a:avLst/>
                <a:gdLst/>
                <a:ahLst/>
                <a:cxnLst>
                  <a:cxn ang="0">
                    <a:pos x="9" y="0"/>
                  </a:cxn>
                  <a:cxn ang="0">
                    <a:pos x="0" y="9"/>
                  </a:cxn>
                  <a:cxn ang="0">
                    <a:pos x="4" y="12"/>
                  </a:cxn>
                  <a:cxn ang="0">
                    <a:pos x="13" y="3"/>
                  </a:cxn>
                  <a:cxn ang="0">
                    <a:pos x="9" y="0"/>
                  </a:cxn>
                </a:cxnLst>
                <a:rect l="0" t="0" r="r" b="b"/>
                <a:pathLst>
                  <a:path w="13" h="12">
                    <a:moveTo>
                      <a:pt x="9" y="0"/>
                    </a:moveTo>
                    <a:lnTo>
                      <a:pt x="0" y="9"/>
                    </a:lnTo>
                    <a:lnTo>
                      <a:pt x="4" y="12"/>
                    </a:lnTo>
                    <a:lnTo>
                      <a:pt x="13" y="3"/>
                    </a:lnTo>
                    <a:lnTo>
                      <a:pt x="9"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29" name="Freeform 1408">
                <a:extLst>
                  <a:ext uri="{FF2B5EF4-FFF2-40B4-BE49-F238E27FC236}">
                    <a16:creationId xmlns:a16="http://schemas.microsoft.com/office/drawing/2014/main" id="{3472F9A3-DADB-4C1D-8597-A06197D464D9}"/>
                  </a:ext>
                </a:extLst>
              </p:cNvPr>
              <p:cNvSpPr>
                <a:spLocks/>
              </p:cNvSpPr>
              <p:nvPr/>
            </p:nvSpPr>
            <p:spPr bwMode="auto">
              <a:xfrm>
                <a:off x="3297" y="2620"/>
                <a:ext cx="12" cy="9"/>
              </a:xfrm>
              <a:custGeom>
                <a:avLst/>
                <a:gdLst/>
                <a:ahLst/>
                <a:cxnLst>
                  <a:cxn ang="0">
                    <a:pos x="9" y="0"/>
                  </a:cxn>
                  <a:cxn ang="0">
                    <a:pos x="0" y="9"/>
                  </a:cxn>
                  <a:cxn ang="0">
                    <a:pos x="12" y="4"/>
                  </a:cxn>
                  <a:cxn ang="0">
                    <a:pos x="9" y="0"/>
                  </a:cxn>
                </a:cxnLst>
                <a:rect l="0" t="0" r="r" b="b"/>
                <a:pathLst>
                  <a:path w="12" h="9">
                    <a:moveTo>
                      <a:pt x="9" y="0"/>
                    </a:moveTo>
                    <a:lnTo>
                      <a:pt x="0" y="9"/>
                    </a:lnTo>
                    <a:lnTo>
                      <a:pt x="12" y="4"/>
                    </a:lnTo>
                    <a:lnTo>
                      <a:pt x="9"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30" name="Freeform 1409">
                <a:extLst>
                  <a:ext uri="{FF2B5EF4-FFF2-40B4-BE49-F238E27FC236}">
                    <a16:creationId xmlns:a16="http://schemas.microsoft.com/office/drawing/2014/main" id="{D9FB7BED-B1D5-485F-B12A-2C6032E1080E}"/>
                  </a:ext>
                </a:extLst>
              </p:cNvPr>
              <p:cNvSpPr>
                <a:spLocks/>
              </p:cNvSpPr>
              <p:nvPr/>
            </p:nvSpPr>
            <p:spPr bwMode="auto">
              <a:xfrm>
                <a:off x="3297" y="2624"/>
                <a:ext cx="12" cy="9"/>
              </a:xfrm>
              <a:custGeom>
                <a:avLst/>
                <a:gdLst/>
                <a:ahLst/>
                <a:cxnLst>
                  <a:cxn ang="0">
                    <a:pos x="0" y="5"/>
                  </a:cxn>
                  <a:cxn ang="0">
                    <a:pos x="12" y="0"/>
                  </a:cxn>
                  <a:cxn ang="0">
                    <a:pos x="3" y="9"/>
                  </a:cxn>
                  <a:cxn ang="0">
                    <a:pos x="0" y="5"/>
                  </a:cxn>
                </a:cxnLst>
                <a:rect l="0" t="0" r="r" b="b"/>
                <a:pathLst>
                  <a:path w="12" h="9">
                    <a:moveTo>
                      <a:pt x="0" y="5"/>
                    </a:moveTo>
                    <a:lnTo>
                      <a:pt x="12" y="0"/>
                    </a:lnTo>
                    <a:lnTo>
                      <a:pt x="3" y="9"/>
                    </a:lnTo>
                    <a:lnTo>
                      <a:pt x="0" y="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331" name="Freeform 1410">
                <a:extLst>
                  <a:ext uri="{FF2B5EF4-FFF2-40B4-BE49-F238E27FC236}">
                    <a16:creationId xmlns:a16="http://schemas.microsoft.com/office/drawing/2014/main" id="{4E19AF31-37FD-46D3-8889-CBD901FDDBD3}"/>
                  </a:ext>
                </a:extLst>
              </p:cNvPr>
              <p:cNvSpPr>
                <a:spLocks/>
              </p:cNvSpPr>
              <p:nvPr/>
            </p:nvSpPr>
            <p:spPr bwMode="auto">
              <a:xfrm>
                <a:off x="3297" y="2620"/>
                <a:ext cx="12" cy="13"/>
              </a:xfrm>
              <a:custGeom>
                <a:avLst/>
                <a:gdLst/>
                <a:ahLst/>
                <a:cxnLst>
                  <a:cxn ang="0">
                    <a:pos x="9" y="0"/>
                  </a:cxn>
                  <a:cxn ang="0">
                    <a:pos x="0" y="9"/>
                  </a:cxn>
                  <a:cxn ang="0">
                    <a:pos x="3" y="13"/>
                  </a:cxn>
                  <a:cxn ang="0">
                    <a:pos x="12" y="4"/>
                  </a:cxn>
                  <a:cxn ang="0">
                    <a:pos x="9" y="0"/>
                  </a:cxn>
                </a:cxnLst>
                <a:rect l="0" t="0" r="r" b="b"/>
                <a:pathLst>
                  <a:path w="12" h="13">
                    <a:moveTo>
                      <a:pt x="9" y="0"/>
                    </a:moveTo>
                    <a:lnTo>
                      <a:pt x="0" y="9"/>
                    </a:lnTo>
                    <a:lnTo>
                      <a:pt x="3" y="13"/>
                    </a:lnTo>
                    <a:lnTo>
                      <a:pt x="12" y="4"/>
                    </a:lnTo>
                    <a:lnTo>
                      <a:pt x="9"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grpSp>
        <p:grpSp>
          <p:nvGrpSpPr>
            <p:cNvPr id="3294" name="Group 1612">
              <a:extLst>
                <a:ext uri="{FF2B5EF4-FFF2-40B4-BE49-F238E27FC236}">
                  <a16:creationId xmlns:a16="http://schemas.microsoft.com/office/drawing/2014/main" id="{A4A529FA-F223-4EFD-BAF2-E3BFD35BD8D6}"/>
                </a:ext>
              </a:extLst>
            </p:cNvPr>
            <p:cNvGrpSpPr>
              <a:grpSpLocks/>
            </p:cNvGrpSpPr>
            <p:nvPr/>
          </p:nvGrpSpPr>
          <p:grpSpPr bwMode="auto">
            <a:xfrm>
              <a:off x="2698" y="2077"/>
              <a:ext cx="641" cy="1429"/>
              <a:chOff x="2698" y="2077"/>
              <a:chExt cx="641" cy="1429"/>
            </a:xfrm>
          </p:grpSpPr>
          <p:sp>
            <p:nvSpPr>
              <p:cNvPr id="3932" name="Freeform 1412">
                <a:extLst>
                  <a:ext uri="{FF2B5EF4-FFF2-40B4-BE49-F238E27FC236}">
                    <a16:creationId xmlns:a16="http://schemas.microsoft.com/office/drawing/2014/main" id="{D1EEEC6F-FC21-4401-9CFE-A014750850A6}"/>
                  </a:ext>
                </a:extLst>
              </p:cNvPr>
              <p:cNvSpPr>
                <a:spLocks/>
              </p:cNvSpPr>
              <p:nvPr/>
            </p:nvSpPr>
            <p:spPr bwMode="auto">
              <a:xfrm>
                <a:off x="3300" y="2624"/>
                <a:ext cx="12" cy="9"/>
              </a:xfrm>
              <a:custGeom>
                <a:avLst/>
                <a:gdLst/>
                <a:ahLst/>
                <a:cxnLst>
                  <a:cxn ang="0">
                    <a:pos x="9" y="0"/>
                  </a:cxn>
                  <a:cxn ang="0">
                    <a:pos x="0" y="9"/>
                  </a:cxn>
                  <a:cxn ang="0">
                    <a:pos x="12" y="3"/>
                  </a:cxn>
                  <a:cxn ang="0">
                    <a:pos x="9" y="0"/>
                  </a:cxn>
                </a:cxnLst>
                <a:rect l="0" t="0" r="r" b="b"/>
                <a:pathLst>
                  <a:path w="12" h="9">
                    <a:moveTo>
                      <a:pt x="9" y="0"/>
                    </a:moveTo>
                    <a:lnTo>
                      <a:pt x="0" y="9"/>
                    </a:lnTo>
                    <a:lnTo>
                      <a:pt x="12" y="3"/>
                    </a:lnTo>
                    <a:lnTo>
                      <a:pt x="9"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33" name="Freeform 1413">
                <a:extLst>
                  <a:ext uri="{FF2B5EF4-FFF2-40B4-BE49-F238E27FC236}">
                    <a16:creationId xmlns:a16="http://schemas.microsoft.com/office/drawing/2014/main" id="{1BA30206-F019-4FE2-B35A-0345AD4F2D04}"/>
                  </a:ext>
                </a:extLst>
              </p:cNvPr>
              <p:cNvSpPr>
                <a:spLocks/>
              </p:cNvSpPr>
              <p:nvPr/>
            </p:nvSpPr>
            <p:spPr bwMode="auto">
              <a:xfrm>
                <a:off x="3300" y="2627"/>
                <a:ext cx="12" cy="8"/>
              </a:xfrm>
              <a:custGeom>
                <a:avLst/>
                <a:gdLst/>
                <a:ahLst/>
                <a:cxnLst>
                  <a:cxn ang="0">
                    <a:pos x="0" y="6"/>
                  </a:cxn>
                  <a:cxn ang="0">
                    <a:pos x="12" y="0"/>
                  </a:cxn>
                  <a:cxn ang="0">
                    <a:pos x="2" y="8"/>
                  </a:cxn>
                  <a:cxn ang="0">
                    <a:pos x="0" y="6"/>
                  </a:cxn>
                </a:cxnLst>
                <a:rect l="0" t="0" r="r" b="b"/>
                <a:pathLst>
                  <a:path w="12" h="8">
                    <a:moveTo>
                      <a:pt x="0" y="6"/>
                    </a:moveTo>
                    <a:lnTo>
                      <a:pt x="12" y="0"/>
                    </a:lnTo>
                    <a:lnTo>
                      <a:pt x="2" y="8"/>
                    </a:lnTo>
                    <a:lnTo>
                      <a:pt x="0" y="6"/>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34" name="Freeform 1414">
                <a:extLst>
                  <a:ext uri="{FF2B5EF4-FFF2-40B4-BE49-F238E27FC236}">
                    <a16:creationId xmlns:a16="http://schemas.microsoft.com/office/drawing/2014/main" id="{63F2678A-FF29-4599-A58A-DA2F9747A67B}"/>
                  </a:ext>
                </a:extLst>
              </p:cNvPr>
              <p:cNvSpPr>
                <a:spLocks/>
              </p:cNvSpPr>
              <p:nvPr/>
            </p:nvSpPr>
            <p:spPr bwMode="auto">
              <a:xfrm>
                <a:off x="3300" y="2624"/>
                <a:ext cx="12" cy="11"/>
              </a:xfrm>
              <a:custGeom>
                <a:avLst/>
                <a:gdLst/>
                <a:ahLst/>
                <a:cxnLst>
                  <a:cxn ang="0">
                    <a:pos x="9" y="0"/>
                  </a:cxn>
                  <a:cxn ang="0">
                    <a:pos x="0" y="9"/>
                  </a:cxn>
                  <a:cxn ang="0">
                    <a:pos x="2" y="11"/>
                  </a:cxn>
                  <a:cxn ang="0">
                    <a:pos x="12" y="3"/>
                  </a:cxn>
                  <a:cxn ang="0">
                    <a:pos x="9" y="0"/>
                  </a:cxn>
                </a:cxnLst>
                <a:rect l="0" t="0" r="r" b="b"/>
                <a:pathLst>
                  <a:path w="12" h="11">
                    <a:moveTo>
                      <a:pt x="9" y="0"/>
                    </a:moveTo>
                    <a:lnTo>
                      <a:pt x="0" y="9"/>
                    </a:lnTo>
                    <a:lnTo>
                      <a:pt x="2" y="11"/>
                    </a:lnTo>
                    <a:lnTo>
                      <a:pt x="12" y="3"/>
                    </a:lnTo>
                    <a:lnTo>
                      <a:pt x="9"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35" name="Freeform 1415">
                <a:extLst>
                  <a:ext uri="{FF2B5EF4-FFF2-40B4-BE49-F238E27FC236}">
                    <a16:creationId xmlns:a16="http://schemas.microsoft.com/office/drawing/2014/main" id="{236A55D1-89C3-44E8-AAF9-3195E808E301}"/>
                  </a:ext>
                </a:extLst>
              </p:cNvPr>
              <p:cNvSpPr>
                <a:spLocks/>
              </p:cNvSpPr>
              <p:nvPr/>
            </p:nvSpPr>
            <p:spPr bwMode="auto">
              <a:xfrm>
                <a:off x="3302" y="2627"/>
                <a:ext cx="13" cy="8"/>
              </a:xfrm>
              <a:custGeom>
                <a:avLst/>
                <a:gdLst/>
                <a:ahLst/>
                <a:cxnLst>
                  <a:cxn ang="0">
                    <a:pos x="10" y="0"/>
                  </a:cxn>
                  <a:cxn ang="0">
                    <a:pos x="0" y="8"/>
                  </a:cxn>
                  <a:cxn ang="0">
                    <a:pos x="13" y="4"/>
                  </a:cxn>
                  <a:cxn ang="0">
                    <a:pos x="10" y="0"/>
                  </a:cxn>
                </a:cxnLst>
                <a:rect l="0" t="0" r="r" b="b"/>
                <a:pathLst>
                  <a:path w="13" h="8">
                    <a:moveTo>
                      <a:pt x="10" y="0"/>
                    </a:moveTo>
                    <a:lnTo>
                      <a:pt x="0" y="8"/>
                    </a:lnTo>
                    <a:lnTo>
                      <a:pt x="13" y="4"/>
                    </a:lnTo>
                    <a:lnTo>
                      <a:pt x="1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36" name="Freeform 1416">
                <a:extLst>
                  <a:ext uri="{FF2B5EF4-FFF2-40B4-BE49-F238E27FC236}">
                    <a16:creationId xmlns:a16="http://schemas.microsoft.com/office/drawing/2014/main" id="{D5A4500A-375E-4CBD-94DE-79421648904F}"/>
                  </a:ext>
                </a:extLst>
              </p:cNvPr>
              <p:cNvSpPr>
                <a:spLocks/>
              </p:cNvSpPr>
              <p:nvPr/>
            </p:nvSpPr>
            <p:spPr bwMode="auto">
              <a:xfrm>
                <a:off x="3302" y="2631"/>
                <a:ext cx="13" cy="7"/>
              </a:xfrm>
              <a:custGeom>
                <a:avLst/>
                <a:gdLst/>
                <a:ahLst/>
                <a:cxnLst>
                  <a:cxn ang="0">
                    <a:pos x="0" y="4"/>
                  </a:cxn>
                  <a:cxn ang="0">
                    <a:pos x="13" y="0"/>
                  </a:cxn>
                  <a:cxn ang="0">
                    <a:pos x="2" y="7"/>
                  </a:cxn>
                  <a:cxn ang="0">
                    <a:pos x="0" y="4"/>
                  </a:cxn>
                </a:cxnLst>
                <a:rect l="0" t="0" r="r" b="b"/>
                <a:pathLst>
                  <a:path w="13" h="7">
                    <a:moveTo>
                      <a:pt x="0" y="4"/>
                    </a:moveTo>
                    <a:lnTo>
                      <a:pt x="13" y="0"/>
                    </a:lnTo>
                    <a:lnTo>
                      <a:pt x="2" y="7"/>
                    </a:lnTo>
                    <a:lnTo>
                      <a:pt x="0"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37" name="Freeform 1417">
                <a:extLst>
                  <a:ext uri="{FF2B5EF4-FFF2-40B4-BE49-F238E27FC236}">
                    <a16:creationId xmlns:a16="http://schemas.microsoft.com/office/drawing/2014/main" id="{C2FEFED1-36B1-4942-9014-4FAB66EA89F9}"/>
                  </a:ext>
                </a:extLst>
              </p:cNvPr>
              <p:cNvSpPr>
                <a:spLocks/>
              </p:cNvSpPr>
              <p:nvPr/>
            </p:nvSpPr>
            <p:spPr bwMode="auto">
              <a:xfrm>
                <a:off x="3302" y="2627"/>
                <a:ext cx="13" cy="11"/>
              </a:xfrm>
              <a:custGeom>
                <a:avLst/>
                <a:gdLst/>
                <a:ahLst/>
                <a:cxnLst>
                  <a:cxn ang="0">
                    <a:pos x="10" y="0"/>
                  </a:cxn>
                  <a:cxn ang="0">
                    <a:pos x="0" y="8"/>
                  </a:cxn>
                  <a:cxn ang="0">
                    <a:pos x="2" y="11"/>
                  </a:cxn>
                  <a:cxn ang="0">
                    <a:pos x="13" y="4"/>
                  </a:cxn>
                  <a:cxn ang="0">
                    <a:pos x="10" y="0"/>
                  </a:cxn>
                </a:cxnLst>
                <a:rect l="0" t="0" r="r" b="b"/>
                <a:pathLst>
                  <a:path w="13" h="11">
                    <a:moveTo>
                      <a:pt x="10" y="0"/>
                    </a:moveTo>
                    <a:lnTo>
                      <a:pt x="0" y="8"/>
                    </a:lnTo>
                    <a:lnTo>
                      <a:pt x="2" y="11"/>
                    </a:lnTo>
                    <a:lnTo>
                      <a:pt x="13" y="4"/>
                    </a:lnTo>
                    <a:lnTo>
                      <a:pt x="10"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38" name="Freeform 1418">
                <a:extLst>
                  <a:ext uri="{FF2B5EF4-FFF2-40B4-BE49-F238E27FC236}">
                    <a16:creationId xmlns:a16="http://schemas.microsoft.com/office/drawing/2014/main" id="{E8011922-4BC7-4414-972A-1D3207F280E0}"/>
                  </a:ext>
                </a:extLst>
              </p:cNvPr>
              <p:cNvSpPr>
                <a:spLocks/>
              </p:cNvSpPr>
              <p:nvPr/>
            </p:nvSpPr>
            <p:spPr bwMode="auto">
              <a:xfrm>
                <a:off x="3304" y="2631"/>
                <a:ext cx="13" cy="7"/>
              </a:xfrm>
              <a:custGeom>
                <a:avLst/>
                <a:gdLst/>
                <a:ahLst/>
                <a:cxnLst>
                  <a:cxn ang="0">
                    <a:pos x="11" y="0"/>
                  </a:cxn>
                  <a:cxn ang="0">
                    <a:pos x="0" y="7"/>
                  </a:cxn>
                  <a:cxn ang="0">
                    <a:pos x="13" y="3"/>
                  </a:cxn>
                  <a:cxn ang="0">
                    <a:pos x="11" y="0"/>
                  </a:cxn>
                </a:cxnLst>
                <a:rect l="0" t="0" r="r" b="b"/>
                <a:pathLst>
                  <a:path w="13" h="7">
                    <a:moveTo>
                      <a:pt x="11" y="0"/>
                    </a:moveTo>
                    <a:lnTo>
                      <a:pt x="0" y="7"/>
                    </a:lnTo>
                    <a:lnTo>
                      <a:pt x="13" y="3"/>
                    </a:lnTo>
                    <a:lnTo>
                      <a:pt x="1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39" name="Freeform 1419">
                <a:extLst>
                  <a:ext uri="{FF2B5EF4-FFF2-40B4-BE49-F238E27FC236}">
                    <a16:creationId xmlns:a16="http://schemas.microsoft.com/office/drawing/2014/main" id="{94822C8E-F906-400B-99F4-F4CF8BC5D4FC}"/>
                  </a:ext>
                </a:extLst>
              </p:cNvPr>
              <p:cNvSpPr>
                <a:spLocks/>
              </p:cNvSpPr>
              <p:nvPr/>
            </p:nvSpPr>
            <p:spPr bwMode="auto">
              <a:xfrm>
                <a:off x="3304" y="2634"/>
                <a:ext cx="13" cy="7"/>
              </a:xfrm>
              <a:custGeom>
                <a:avLst/>
                <a:gdLst/>
                <a:ahLst/>
                <a:cxnLst>
                  <a:cxn ang="0">
                    <a:pos x="0" y="4"/>
                  </a:cxn>
                  <a:cxn ang="0">
                    <a:pos x="13" y="0"/>
                  </a:cxn>
                  <a:cxn ang="0">
                    <a:pos x="2" y="7"/>
                  </a:cxn>
                  <a:cxn ang="0">
                    <a:pos x="0" y="4"/>
                  </a:cxn>
                </a:cxnLst>
                <a:rect l="0" t="0" r="r" b="b"/>
                <a:pathLst>
                  <a:path w="13" h="7">
                    <a:moveTo>
                      <a:pt x="0" y="4"/>
                    </a:moveTo>
                    <a:lnTo>
                      <a:pt x="13" y="0"/>
                    </a:lnTo>
                    <a:lnTo>
                      <a:pt x="2" y="7"/>
                    </a:lnTo>
                    <a:lnTo>
                      <a:pt x="0"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40" name="Freeform 1420">
                <a:extLst>
                  <a:ext uri="{FF2B5EF4-FFF2-40B4-BE49-F238E27FC236}">
                    <a16:creationId xmlns:a16="http://schemas.microsoft.com/office/drawing/2014/main" id="{9D4EF5D7-2DE7-40B0-A5C2-639497A3782B}"/>
                  </a:ext>
                </a:extLst>
              </p:cNvPr>
              <p:cNvSpPr>
                <a:spLocks/>
              </p:cNvSpPr>
              <p:nvPr/>
            </p:nvSpPr>
            <p:spPr bwMode="auto">
              <a:xfrm>
                <a:off x="3304" y="2631"/>
                <a:ext cx="13" cy="10"/>
              </a:xfrm>
              <a:custGeom>
                <a:avLst/>
                <a:gdLst/>
                <a:ahLst/>
                <a:cxnLst>
                  <a:cxn ang="0">
                    <a:pos x="11" y="0"/>
                  </a:cxn>
                  <a:cxn ang="0">
                    <a:pos x="0" y="7"/>
                  </a:cxn>
                  <a:cxn ang="0">
                    <a:pos x="2" y="10"/>
                  </a:cxn>
                  <a:cxn ang="0">
                    <a:pos x="13" y="3"/>
                  </a:cxn>
                  <a:cxn ang="0">
                    <a:pos x="11" y="0"/>
                  </a:cxn>
                </a:cxnLst>
                <a:rect l="0" t="0" r="r" b="b"/>
                <a:pathLst>
                  <a:path w="13" h="10">
                    <a:moveTo>
                      <a:pt x="11" y="0"/>
                    </a:moveTo>
                    <a:lnTo>
                      <a:pt x="0" y="7"/>
                    </a:lnTo>
                    <a:lnTo>
                      <a:pt x="2" y="10"/>
                    </a:lnTo>
                    <a:lnTo>
                      <a:pt x="13" y="3"/>
                    </a:lnTo>
                    <a:lnTo>
                      <a:pt x="1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41" name="Freeform 1421">
                <a:extLst>
                  <a:ext uri="{FF2B5EF4-FFF2-40B4-BE49-F238E27FC236}">
                    <a16:creationId xmlns:a16="http://schemas.microsoft.com/office/drawing/2014/main" id="{F16D1F8B-0933-4D38-A47A-0CDD5800B959}"/>
                  </a:ext>
                </a:extLst>
              </p:cNvPr>
              <p:cNvSpPr>
                <a:spLocks/>
              </p:cNvSpPr>
              <p:nvPr/>
            </p:nvSpPr>
            <p:spPr bwMode="auto">
              <a:xfrm>
                <a:off x="3306" y="2634"/>
                <a:ext cx="13" cy="7"/>
              </a:xfrm>
              <a:custGeom>
                <a:avLst/>
                <a:gdLst/>
                <a:ahLst/>
                <a:cxnLst>
                  <a:cxn ang="0">
                    <a:pos x="11" y="0"/>
                  </a:cxn>
                  <a:cxn ang="0">
                    <a:pos x="0" y="7"/>
                  </a:cxn>
                  <a:cxn ang="0">
                    <a:pos x="13" y="4"/>
                  </a:cxn>
                  <a:cxn ang="0">
                    <a:pos x="11" y="0"/>
                  </a:cxn>
                </a:cxnLst>
                <a:rect l="0" t="0" r="r" b="b"/>
                <a:pathLst>
                  <a:path w="13" h="7">
                    <a:moveTo>
                      <a:pt x="11" y="0"/>
                    </a:moveTo>
                    <a:lnTo>
                      <a:pt x="0" y="7"/>
                    </a:lnTo>
                    <a:lnTo>
                      <a:pt x="13" y="4"/>
                    </a:lnTo>
                    <a:lnTo>
                      <a:pt x="1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42" name="Freeform 1422">
                <a:extLst>
                  <a:ext uri="{FF2B5EF4-FFF2-40B4-BE49-F238E27FC236}">
                    <a16:creationId xmlns:a16="http://schemas.microsoft.com/office/drawing/2014/main" id="{16ABA5F5-B173-4B3B-90D8-436A26EBD887}"/>
                  </a:ext>
                </a:extLst>
              </p:cNvPr>
              <p:cNvSpPr>
                <a:spLocks/>
              </p:cNvSpPr>
              <p:nvPr/>
            </p:nvSpPr>
            <p:spPr bwMode="auto">
              <a:xfrm>
                <a:off x="3306" y="2638"/>
                <a:ext cx="13" cy="5"/>
              </a:xfrm>
              <a:custGeom>
                <a:avLst/>
                <a:gdLst/>
                <a:ahLst/>
                <a:cxnLst>
                  <a:cxn ang="0">
                    <a:pos x="0" y="3"/>
                  </a:cxn>
                  <a:cxn ang="0">
                    <a:pos x="13" y="0"/>
                  </a:cxn>
                  <a:cxn ang="0">
                    <a:pos x="2" y="5"/>
                  </a:cxn>
                  <a:cxn ang="0">
                    <a:pos x="0" y="3"/>
                  </a:cxn>
                </a:cxnLst>
                <a:rect l="0" t="0" r="r" b="b"/>
                <a:pathLst>
                  <a:path w="13" h="5">
                    <a:moveTo>
                      <a:pt x="0" y="3"/>
                    </a:moveTo>
                    <a:lnTo>
                      <a:pt x="13" y="0"/>
                    </a:lnTo>
                    <a:lnTo>
                      <a:pt x="2" y="5"/>
                    </a:lnTo>
                    <a:lnTo>
                      <a:pt x="0"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43" name="Freeform 1423">
                <a:extLst>
                  <a:ext uri="{FF2B5EF4-FFF2-40B4-BE49-F238E27FC236}">
                    <a16:creationId xmlns:a16="http://schemas.microsoft.com/office/drawing/2014/main" id="{2BC83786-304F-4A81-ABC5-11D7E543DBDB}"/>
                  </a:ext>
                </a:extLst>
              </p:cNvPr>
              <p:cNvSpPr>
                <a:spLocks/>
              </p:cNvSpPr>
              <p:nvPr/>
            </p:nvSpPr>
            <p:spPr bwMode="auto">
              <a:xfrm>
                <a:off x="3306" y="2634"/>
                <a:ext cx="13" cy="9"/>
              </a:xfrm>
              <a:custGeom>
                <a:avLst/>
                <a:gdLst/>
                <a:ahLst/>
                <a:cxnLst>
                  <a:cxn ang="0">
                    <a:pos x="11" y="0"/>
                  </a:cxn>
                  <a:cxn ang="0">
                    <a:pos x="0" y="7"/>
                  </a:cxn>
                  <a:cxn ang="0">
                    <a:pos x="2" y="9"/>
                  </a:cxn>
                  <a:cxn ang="0">
                    <a:pos x="13" y="4"/>
                  </a:cxn>
                  <a:cxn ang="0">
                    <a:pos x="11" y="0"/>
                  </a:cxn>
                </a:cxnLst>
                <a:rect l="0" t="0" r="r" b="b"/>
                <a:pathLst>
                  <a:path w="13" h="9">
                    <a:moveTo>
                      <a:pt x="11" y="0"/>
                    </a:moveTo>
                    <a:lnTo>
                      <a:pt x="0" y="7"/>
                    </a:lnTo>
                    <a:lnTo>
                      <a:pt x="2" y="9"/>
                    </a:lnTo>
                    <a:lnTo>
                      <a:pt x="13" y="4"/>
                    </a:lnTo>
                    <a:lnTo>
                      <a:pt x="1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44" name="Freeform 1424">
                <a:extLst>
                  <a:ext uri="{FF2B5EF4-FFF2-40B4-BE49-F238E27FC236}">
                    <a16:creationId xmlns:a16="http://schemas.microsoft.com/office/drawing/2014/main" id="{5D020B36-E4C3-4D14-81F2-3D86B72493D4}"/>
                  </a:ext>
                </a:extLst>
              </p:cNvPr>
              <p:cNvSpPr>
                <a:spLocks/>
              </p:cNvSpPr>
              <p:nvPr/>
            </p:nvSpPr>
            <p:spPr bwMode="auto">
              <a:xfrm>
                <a:off x="3308" y="2638"/>
                <a:ext cx="13" cy="5"/>
              </a:xfrm>
              <a:custGeom>
                <a:avLst/>
                <a:gdLst/>
                <a:ahLst/>
                <a:cxnLst>
                  <a:cxn ang="0">
                    <a:pos x="11" y="0"/>
                  </a:cxn>
                  <a:cxn ang="0">
                    <a:pos x="0" y="5"/>
                  </a:cxn>
                  <a:cxn ang="0">
                    <a:pos x="13" y="4"/>
                  </a:cxn>
                  <a:cxn ang="0">
                    <a:pos x="11" y="0"/>
                  </a:cxn>
                </a:cxnLst>
                <a:rect l="0" t="0" r="r" b="b"/>
                <a:pathLst>
                  <a:path w="13" h="5">
                    <a:moveTo>
                      <a:pt x="11" y="0"/>
                    </a:moveTo>
                    <a:lnTo>
                      <a:pt x="0" y="5"/>
                    </a:lnTo>
                    <a:lnTo>
                      <a:pt x="13" y="4"/>
                    </a:lnTo>
                    <a:lnTo>
                      <a:pt x="1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45" name="Freeform 1425">
                <a:extLst>
                  <a:ext uri="{FF2B5EF4-FFF2-40B4-BE49-F238E27FC236}">
                    <a16:creationId xmlns:a16="http://schemas.microsoft.com/office/drawing/2014/main" id="{8BAF48A4-7C4E-4B13-83A3-35994B5BF56B}"/>
                  </a:ext>
                </a:extLst>
              </p:cNvPr>
              <p:cNvSpPr>
                <a:spLocks/>
              </p:cNvSpPr>
              <p:nvPr/>
            </p:nvSpPr>
            <p:spPr bwMode="auto">
              <a:xfrm>
                <a:off x="3308" y="2642"/>
                <a:ext cx="13" cy="5"/>
              </a:xfrm>
              <a:custGeom>
                <a:avLst/>
                <a:gdLst/>
                <a:ahLst/>
                <a:cxnLst>
                  <a:cxn ang="0">
                    <a:pos x="0" y="1"/>
                  </a:cxn>
                  <a:cxn ang="0">
                    <a:pos x="13" y="0"/>
                  </a:cxn>
                  <a:cxn ang="0">
                    <a:pos x="1" y="5"/>
                  </a:cxn>
                  <a:cxn ang="0">
                    <a:pos x="0" y="1"/>
                  </a:cxn>
                </a:cxnLst>
                <a:rect l="0" t="0" r="r" b="b"/>
                <a:pathLst>
                  <a:path w="13" h="5">
                    <a:moveTo>
                      <a:pt x="0" y="1"/>
                    </a:moveTo>
                    <a:lnTo>
                      <a:pt x="13" y="0"/>
                    </a:lnTo>
                    <a:lnTo>
                      <a:pt x="1" y="5"/>
                    </a:lnTo>
                    <a:lnTo>
                      <a:pt x="0"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46" name="Freeform 1426">
                <a:extLst>
                  <a:ext uri="{FF2B5EF4-FFF2-40B4-BE49-F238E27FC236}">
                    <a16:creationId xmlns:a16="http://schemas.microsoft.com/office/drawing/2014/main" id="{27F93539-A602-46BF-B24E-F0AC3402C167}"/>
                  </a:ext>
                </a:extLst>
              </p:cNvPr>
              <p:cNvSpPr>
                <a:spLocks/>
              </p:cNvSpPr>
              <p:nvPr/>
            </p:nvSpPr>
            <p:spPr bwMode="auto">
              <a:xfrm>
                <a:off x="3308" y="2638"/>
                <a:ext cx="13" cy="9"/>
              </a:xfrm>
              <a:custGeom>
                <a:avLst/>
                <a:gdLst/>
                <a:ahLst/>
                <a:cxnLst>
                  <a:cxn ang="0">
                    <a:pos x="11" y="0"/>
                  </a:cxn>
                  <a:cxn ang="0">
                    <a:pos x="0" y="5"/>
                  </a:cxn>
                  <a:cxn ang="0">
                    <a:pos x="1" y="9"/>
                  </a:cxn>
                  <a:cxn ang="0">
                    <a:pos x="13" y="4"/>
                  </a:cxn>
                  <a:cxn ang="0">
                    <a:pos x="11" y="0"/>
                  </a:cxn>
                </a:cxnLst>
                <a:rect l="0" t="0" r="r" b="b"/>
                <a:pathLst>
                  <a:path w="13" h="9">
                    <a:moveTo>
                      <a:pt x="11" y="0"/>
                    </a:moveTo>
                    <a:lnTo>
                      <a:pt x="0" y="5"/>
                    </a:lnTo>
                    <a:lnTo>
                      <a:pt x="1" y="9"/>
                    </a:lnTo>
                    <a:lnTo>
                      <a:pt x="13" y="4"/>
                    </a:lnTo>
                    <a:lnTo>
                      <a:pt x="1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47" name="Freeform 1427">
                <a:extLst>
                  <a:ext uri="{FF2B5EF4-FFF2-40B4-BE49-F238E27FC236}">
                    <a16:creationId xmlns:a16="http://schemas.microsoft.com/office/drawing/2014/main" id="{6A5007DB-96ED-42FF-B673-86137CF85508}"/>
                  </a:ext>
                </a:extLst>
              </p:cNvPr>
              <p:cNvSpPr>
                <a:spLocks/>
              </p:cNvSpPr>
              <p:nvPr/>
            </p:nvSpPr>
            <p:spPr bwMode="auto">
              <a:xfrm>
                <a:off x="3309" y="2642"/>
                <a:ext cx="13" cy="5"/>
              </a:xfrm>
              <a:custGeom>
                <a:avLst/>
                <a:gdLst/>
                <a:ahLst/>
                <a:cxnLst>
                  <a:cxn ang="0">
                    <a:pos x="12" y="0"/>
                  </a:cxn>
                  <a:cxn ang="0">
                    <a:pos x="0" y="5"/>
                  </a:cxn>
                  <a:cxn ang="0">
                    <a:pos x="13" y="4"/>
                  </a:cxn>
                  <a:cxn ang="0">
                    <a:pos x="12" y="0"/>
                  </a:cxn>
                </a:cxnLst>
                <a:rect l="0" t="0" r="r" b="b"/>
                <a:pathLst>
                  <a:path w="13" h="5">
                    <a:moveTo>
                      <a:pt x="12" y="0"/>
                    </a:moveTo>
                    <a:lnTo>
                      <a:pt x="0" y="5"/>
                    </a:lnTo>
                    <a:lnTo>
                      <a:pt x="13" y="4"/>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48" name="Freeform 1428">
                <a:extLst>
                  <a:ext uri="{FF2B5EF4-FFF2-40B4-BE49-F238E27FC236}">
                    <a16:creationId xmlns:a16="http://schemas.microsoft.com/office/drawing/2014/main" id="{0C884029-2717-44F7-AF7E-971C9B3A3DED}"/>
                  </a:ext>
                </a:extLst>
              </p:cNvPr>
              <p:cNvSpPr>
                <a:spLocks/>
              </p:cNvSpPr>
              <p:nvPr/>
            </p:nvSpPr>
            <p:spPr bwMode="auto">
              <a:xfrm>
                <a:off x="3309" y="2646"/>
                <a:ext cx="13" cy="4"/>
              </a:xfrm>
              <a:custGeom>
                <a:avLst/>
                <a:gdLst/>
                <a:ahLst/>
                <a:cxnLst>
                  <a:cxn ang="0">
                    <a:pos x="0" y="1"/>
                  </a:cxn>
                  <a:cxn ang="0">
                    <a:pos x="13" y="0"/>
                  </a:cxn>
                  <a:cxn ang="0">
                    <a:pos x="1" y="4"/>
                  </a:cxn>
                  <a:cxn ang="0">
                    <a:pos x="0" y="1"/>
                  </a:cxn>
                </a:cxnLst>
                <a:rect l="0" t="0" r="r" b="b"/>
                <a:pathLst>
                  <a:path w="13" h="4">
                    <a:moveTo>
                      <a:pt x="0" y="1"/>
                    </a:moveTo>
                    <a:lnTo>
                      <a:pt x="13" y="0"/>
                    </a:lnTo>
                    <a:lnTo>
                      <a:pt x="1" y="4"/>
                    </a:lnTo>
                    <a:lnTo>
                      <a:pt x="0"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49" name="Freeform 1429">
                <a:extLst>
                  <a:ext uri="{FF2B5EF4-FFF2-40B4-BE49-F238E27FC236}">
                    <a16:creationId xmlns:a16="http://schemas.microsoft.com/office/drawing/2014/main" id="{2A9833C0-DBCA-40F6-910F-2708D63EF799}"/>
                  </a:ext>
                </a:extLst>
              </p:cNvPr>
              <p:cNvSpPr>
                <a:spLocks/>
              </p:cNvSpPr>
              <p:nvPr/>
            </p:nvSpPr>
            <p:spPr bwMode="auto">
              <a:xfrm>
                <a:off x="3309" y="2642"/>
                <a:ext cx="13" cy="8"/>
              </a:xfrm>
              <a:custGeom>
                <a:avLst/>
                <a:gdLst/>
                <a:ahLst/>
                <a:cxnLst>
                  <a:cxn ang="0">
                    <a:pos x="12" y="0"/>
                  </a:cxn>
                  <a:cxn ang="0">
                    <a:pos x="0" y="5"/>
                  </a:cxn>
                  <a:cxn ang="0">
                    <a:pos x="1" y="8"/>
                  </a:cxn>
                  <a:cxn ang="0">
                    <a:pos x="13" y="4"/>
                  </a:cxn>
                  <a:cxn ang="0">
                    <a:pos x="12" y="0"/>
                  </a:cxn>
                </a:cxnLst>
                <a:rect l="0" t="0" r="r" b="b"/>
                <a:pathLst>
                  <a:path w="13" h="8">
                    <a:moveTo>
                      <a:pt x="12" y="0"/>
                    </a:moveTo>
                    <a:lnTo>
                      <a:pt x="0" y="5"/>
                    </a:lnTo>
                    <a:lnTo>
                      <a:pt x="1" y="8"/>
                    </a:lnTo>
                    <a:lnTo>
                      <a:pt x="13" y="4"/>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50" name="Freeform 1430">
                <a:extLst>
                  <a:ext uri="{FF2B5EF4-FFF2-40B4-BE49-F238E27FC236}">
                    <a16:creationId xmlns:a16="http://schemas.microsoft.com/office/drawing/2014/main" id="{37063880-FCC2-4DE6-8E81-49FA331A274F}"/>
                  </a:ext>
                </a:extLst>
              </p:cNvPr>
              <p:cNvSpPr>
                <a:spLocks/>
              </p:cNvSpPr>
              <p:nvPr/>
            </p:nvSpPr>
            <p:spPr bwMode="auto">
              <a:xfrm>
                <a:off x="3310" y="2646"/>
                <a:ext cx="13" cy="4"/>
              </a:xfrm>
              <a:custGeom>
                <a:avLst/>
                <a:gdLst/>
                <a:ahLst/>
                <a:cxnLst>
                  <a:cxn ang="0">
                    <a:pos x="12" y="0"/>
                  </a:cxn>
                  <a:cxn ang="0">
                    <a:pos x="0" y="4"/>
                  </a:cxn>
                  <a:cxn ang="0">
                    <a:pos x="13" y="4"/>
                  </a:cxn>
                  <a:cxn ang="0">
                    <a:pos x="12" y="0"/>
                  </a:cxn>
                </a:cxnLst>
                <a:rect l="0" t="0" r="r" b="b"/>
                <a:pathLst>
                  <a:path w="13" h="4">
                    <a:moveTo>
                      <a:pt x="12" y="0"/>
                    </a:moveTo>
                    <a:lnTo>
                      <a:pt x="0" y="4"/>
                    </a:lnTo>
                    <a:lnTo>
                      <a:pt x="13" y="4"/>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51" name="Freeform 1431">
                <a:extLst>
                  <a:ext uri="{FF2B5EF4-FFF2-40B4-BE49-F238E27FC236}">
                    <a16:creationId xmlns:a16="http://schemas.microsoft.com/office/drawing/2014/main" id="{A5349BB7-4637-4753-AC12-6623F00FB1E6}"/>
                  </a:ext>
                </a:extLst>
              </p:cNvPr>
              <p:cNvSpPr>
                <a:spLocks/>
              </p:cNvSpPr>
              <p:nvPr/>
            </p:nvSpPr>
            <p:spPr bwMode="auto">
              <a:xfrm>
                <a:off x="3310" y="2650"/>
                <a:ext cx="13" cy="3"/>
              </a:xfrm>
              <a:custGeom>
                <a:avLst/>
                <a:gdLst/>
                <a:ahLst/>
                <a:cxnLst>
                  <a:cxn ang="0">
                    <a:pos x="0" y="0"/>
                  </a:cxn>
                  <a:cxn ang="0">
                    <a:pos x="13" y="0"/>
                  </a:cxn>
                  <a:cxn ang="0">
                    <a:pos x="1" y="3"/>
                  </a:cxn>
                  <a:cxn ang="0">
                    <a:pos x="0" y="0"/>
                  </a:cxn>
                </a:cxnLst>
                <a:rect l="0" t="0" r="r" b="b"/>
                <a:pathLst>
                  <a:path w="13" h="3">
                    <a:moveTo>
                      <a:pt x="0" y="0"/>
                    </a:moveTo>
                    <a:lnTo>
                      <a:pt x="13" y="0"/>
                    </a:lnTo>
                    <a:lnTo>
                      <a:pt x="1" y="3"/>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52" name="Freeform 1432">
                <a:extLst>
                  <a:ext uri="{FF2B5EF4-FFF2-40B4-BE49-F238E27FC236}">
                    <a16:creationId xmlns:a16="http://schemas.microsoft.com/office/drawing/2014/main" id="{F081A012-CBF6-4285-ACE8-40777B8C1C4A}"/>
                  </a:ext>
                </a:extLst>
              </p:cNvPr>
              <p:cNvSpPr>
                <a:spLocks/>
              </p:cNvSpPr>
              <p:nvPr/>
            </p:nvSpPr>
            <p:spPr bwMode="auto">
              <a:xfrm>
                <a:off x="3310" y="2646"/>
                <a:ext cx="13" cy="7"/>
              </a:xfrm>
              <a:custGeom>
                <a:avLst/>
                <a:gdLst/>
                <a:ahLst/>
                <a:cxnLst>
                  <a:cxn ang="0">
                    <a:pos x="12" y="0"/>
                  </a:cxn>
                  <a:cxn ang="0">
                    <a:pos x="0" y="4"/>
                  </a:cxn>
                  <a:cxn ang="0">
                    <a:pos x="1" y="7"/>
                  </a:cxn>
                  <a:cxn ang="0">
                    <a:pos x="13" y="4"/>
                  </a:cxn>
                  <a:cxn ang="0">
                    <a:pos x="12" y="0"/>
                  </a:cxn>
                </a:cxnLst>
                <a:rect l="0" t="0" r="r" b="b"/>
                <a:pathLst>
                  <a:path w="13" h="7">
                    <a:moveTo>
                      <a:pt x="12" y="0"/>
                    </a:moveTo>
                    <a:lnTo>
                      <a:pt x="0" y="4"/>
                    </a:lnTo>
                    <a:lnTo>
                      <a:pt x="1" y="7"/>
                    </a:lnTo>
                    <a:lnTo>
                      <a:pt x="13" y="4"/>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53" name="Freeform 1433">
                <a:extLst>
                  <a:ext uri="{FF2B5EF4-FFF2-40B4-BE49-F238E27FC236}">
                    <a16:creationId xmlns:a16="http://schemas.microsoft.com/office/drawing/2014/main" id="{99DC3822-69E2-47EE-97EA-3508EA20F330}"/>
                  </a:ext>
                </a:extLst>
              </p:cNvPr>
              <p:cNvSpPr>
                <a:spLocks/>
              </p:cNvSpPr>
              <p:nvPr/>
            </p:nvSpPr>
            <p:spPr bwMode="auto">
              <a:xfrm>
                <a:off x="3311" y="2650"/>
                <a:ext cx="13" cy="5"/>
              </a:xfrm>
              <a:custGeom>
                <a:avLst/>
                <a:gdLst/>
                <a:ahLst/>
                <a:cxnLst>
                  <a:cxn ang="0">
                    <a:pos x="12" y="0"/>
                  </a:cxn>
                  <a:cxn ang="0">
                    <a:pos x="0" y="3"/>
                  </a:cxn>
                  <a:cxn ang="0">
                    <a:pos x="13" y="5"/>
                  </a:cxn>
                  <a:cxn ang="0">
                    <a:pos x="12" y="0"/>
                  </a:cxn>
                </a:cxnLst>
                <a:rect l="0" t="0" r="r" b="b"/>
                <a:pathLst>
                  <a:path w="13" h="5">
                    <a:moveTo>
                      <a:pt x="12" y="0"/>
                    </a:moveTo>
                    <a:lnTo>
                      <a:pt x="0" y="3"/>
                    </a:lnTo>
                    <a:lnTo>
                      <a:pt x="13" y="5"/>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54" name="Freeform 1434">
                <a:extLst>
                  <a:ext uri="{FF2B5EF4-FFF2-40B4-BE49-F238E27FC236}">
                    <a16:creationId xmlns:a16="http://schemas.microsoft.com/office/drawing/2014/main" id="{83A7C786-D442-492B-AEF6-A2652EDEB0F2}"/>
                  </a:ext>
                </a:extLst>
              </p:cNvPr>
              <p:cNvSpPr>
                <a:spLocks/>
              </p:cNvSpPr>
              <p:nvPr/>
            </p:nvSpPr>
            <p:spPr bwMode="auto">
              <a:xfrm>
                <a:off x="3311" y="2653"/>
                <a:ext cx="13" cy="4"/>
              </a:xfrm>
              <a:custGeom>
                <a:avLst/>
                <a:gdLst/>
                <a:ahLst/>
                <a:cxnLst>
                  <a:cxn ang="0">
                    <a:pos x="0" y="0"/>
                  </a:cxn>
                  <a:cxn ang="0">
                    <a:pos x="13" y="2"/>
                  </a:cxn>
                  <a:cxn ang="0">
                    <a:pos x="1" y="4"/>
                  </a:cxn>
                  <a:cxn ang="0">
                    <a:pos x="0" y="0"/>
                  </a:cxn>
                </a:cxnLst>
                <a:rect l="0" t="0" r="r" b="b"/>
                <a:pathLst>
                  <a:path w="13" h="4">
                    <a:moveTo>
                      <a:pt x="0" y="0"/>
                    </a:moveTo>
                    <a:lnTo>
                      <a:pt x="13" y="2"/>
                    </a:lnTo>
                    <a:lnTo>
                      <a:pt x="1" y="4"/>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55" name="Freeform 1435">
                <a:extLst>
                  <a:ext uri="{FF2B5EF4-FFF2-40B4-BE49-F238E27FC236}">
                    <a16:creationId xmlns:a16="http://schemas.microsoft.com/office/drawing/2014/main" id="{505A17CD-FD30-43D5-A7F4-5D5D5E94EE58}"/>
                  </a:ext>
                </a:extLst>
              </p:cNvPr>
              <p:cNvSpPr>
                <a:spLocks/>
              </p:cNvSpPr>
              <p:nvPr/>
            </p:nvSpPr>
            <p:spPr bwMode="auto">
              <a:xfrm>
                <a:off x="3311" y="2650"/>
                <a:ext cx="13" cy="7"/>
              </a:xfrm>
              <a:custGeom>
                <a:avLst/>
                <a:gdLst/>
                <a:ahLst/>
                <a:cxnLst>
                  <a:cxn ang="0">
                    <a:pos x="12" y="0"/>
                  </a:cxn>
                  <a:cxn ang="0">
                    <a:pos x="0" y="3"/>
                  </a:cxn>
                  <a:cxn ang="0">
                    <a:pos x="1" y="7"/>
                  </a:cxn>
                  <a:cxn ang="0">
                    <a:pos x="13" y="5"/>
                  </a:cxn>
                  <a:cxn ang="0">
                    <a:pos x="12" y="0"/>
                  </a:cxn>
                </a:cxnLst>
                <a:rect l="0" t="0" r="r" b="b"/>
                <a:pathLst>
                  <a:path w="13" h="7">
                    <a:moveTo>
                      <a:pt x="12" y="0"/>
                    </a:moveTo>
                    <a:lnTo>
                      <a:pt x="0" y="3"/>
                    </a:lnTo>
                    <a:lnTo>
                      <a:pt x="1" y="7"/>
                    </a:lnTo>
                    <a:lnTo>
                      <a:pt x="13" y="5"/>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56" name="Freeform 1436">
                <a:extLst>
                  <a:ext uri="{FF2B5EF4-FFF2-40B4-BE49-F238E27FC236}">
                    <a16:creationId xmlns:a16="http://schemas.microsoft.com/office/drawing/2014/main" id="{CE2E0F88-0318-414F-A0F6-DC305C0125F3}"/>
                  </a:ext>
                </a:extLst>
              </p:cNvPr>
              <p:cNvSpPr>
                <a:spLocks/>
              </p:cNvSpPr>
              <p:nvPr/>
            </p:nvSpPr>
            <p:spPr bwMode="auto">
              <a:xfrm>
                <a:off x="3312" y="2655"/>
                <a:ext cx="13" cy="5"/>
              </a:xfrm>
              <a:custGeom>
                <a:avLst/>
                <a:gdLst/>
                <a:ahLst/>
                <a:cxnLst>
                  <a:cxn ang="0">
                    <a:pos x="12" y="0"/>
                  </a:cxn>
                  <a:cxn ang="0">
                    <a:pos x="0" y="2"/>
                  </a:cxn>
                  <a:cxn ang="0">
                    <a:pos x="13" y="5"/>
                  </a:cxn>
                  <a:cxn ang="0">
                    <a:pos x="12" y="0"/>
                  </a:cxn>
                </a:cxnLst>
                <a:rect l="0" t="0" r="r" b="b"/>
                <a:pathLst>
                  <a:path w="13" h="5">
                    <a:moveTo>
                      <a:pt x="12" y="0"/>
                    </a:moveTo>
                    <a:lnTo>
                      <a:pt x="0" y="2"/>
                    </a:lnTo>
                    <a:lnTo>
                      <a:pt x="13" y="5"/>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57" name="Freeform 1437">
                <a:extLst>
                  <a:ext uri="{FF2B5EF4-FFF2-40B4-BE49-F238E27FC236}">
                    <a16:creationId xmlns:a16="http://schemas.microsoft.com/office/drawing/2014/main" id="{78297587-7B0D-4BF2-B41A-6E052764D0C7}"/>
                  </a:ext>
                </a:extLst>
              </p:cNvPr>
              <p:cNvSpPr>
                <a:spLocks/>
              </p:cNvSpPr>
              <p:nvPr/>
            </p:nvSpPr>
            <p:spPr bwMode="auto">
              <a:xfrm>
                <a:off x="3312" y="2657"/>
                <a:ext cx="13" cy="5"/>
              </a:xfrm>
              <a:custGeom>
                <a:avLst/>
                <a:gdLst/>
                <a:ahLst/>
                <a:cxnLst>
                  <a:cxn ang="0">
                    <a:pos x="0" y="0"/>
                  </a:cxn>
                  <a:cxn ang="0">
                    <a:pos x="13" y="3"/>
                  </a:cxn>
                  <a:cxn ang="0">
                    <a:pos x="1" y="5"/>
                  </a:cxn>
                  <a:cxn ang="0">
                    <a:pos x="0" y="0"/>
                  </a:cxn>
                </a:cxnLst>
                <a:rect l="0" t="0" r="r" b="b"/>
                <a:pathLst>
                  <a:path w="13" h="5">
                    <a:moveTo>
                      <a:pt x="0" y="0"/>
                    </a:moveTo>
                    <a:lnTo>
                      <a:pt x="13" y="3"/>
                    </a:lnTo>
                    <a:lnTo>
                      <a:pt x="1" y="5"/>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58" name="Freeform 1438">
                <a:extLst>
                  <a:ext uri="{FF2B5EF4-FFF2-40B4-BE49-F238E27FC236}">
                    <a16:creationId xmlns:a16="http://schemas.microsoft.com/office/drawing/2014/main" id="{6EE8358B-C8A9-49CE-B264-DD22DE42D938}"/>
                  </a:ext>
                </a:extLst>
              </p:cNvPr>
              <p:cNvSpPr>
                <a:spLocks/>
              </p:cNvSpPr>
              <p:nvPr/>
            </p:nvSpPr>
            <p:spPr bwMode="auto">
              <a:xfrm>
                <a:off x="3312" y="2655"/>
                <a:ext cx="13" cy="7"/>
              </a:xfrm>
              <a:custGeom>
                <a:avLst/>
                <a:gdLst/>
                <a:ahLst/>
                <a:cxnLst>
                  <a:cxn ang="0">
                    <a:pos x="12" y="0"/>
                  </a:cxn>
                  <a:cxn ang="0">
                    <a:pos x="0" y="2"/>
                  </a:cxn>
                  <a:cxn ang="0">
                    <a:pos x="1" y="7"/>
                  </a:cxn>
                  <a:cxn ang="0">
                    <a:pos x="13" y="5"/>
                  </a:cxn>
                  <a:cxn ang="0">
                    <a:pos x="12" y="0"/>
                  </a:cxn>
                </a:cxnLst>
                <a:rect l="0" t="0" r="r" b="b"/>
                <a:pathLst>
                  <a:path w="13" h="7">
                    <a:moveTo>
                      <a:pt x="12" y="0"/>
                    </a:moveTo>
                    <a:lnTo>
                      <a:pt x="0" y="2"/>
                    </a:lnTo>
                    <a:lnTo>
                      <a:pt x="1" y="7"/>
                    </a:lnTo>
                    <a:lnTo>
                      <a:pt x="13" y="5"/>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59" name="Freeform 1439">
                <a:extLst>
                  <a:ext uri="{FF2B5EF4-FFF2-40B4-BE49-F238E27FC236}">
                    <a16:creationId xmlns:a16="http://schemas.microsoft.com/office/drawing/2014/main" id="{E26D6B91-DB0B-4B11-9E43-6C49BB1C1216}"/>
                  </a:ext>
                </a:extLst>
              </p:cNvPr>
              <p:cNvSpPr>
                <a:spLocks/>
              </p:cNvSpPr>
              <p:nvPr/>
            </p:nvSpPr>
            <p:spPr bwMode="auto">
              <a:xfrm>
                <a:off x="3313" y="2660"/>
                <a:ext cx="13" cy="5"/>
              </a:xfrm>
              <a:custGeom>
                <a:avLst/>
                <a:gdLst/>
                <a:ahLst/>
                <a:cxnLst>
                  <a:cxn ang="0">
                    <a:pos x="12" y="0"/>
                  </a:cxn>
                  <a:cxn ang="0">
                    <a:pos x="0" y="2"/>
                  </a:cxn>
                  <a:cxn ang="0">
                    <a:pos x="13" y="5"/>
                  </a:cxn>
                  <a:cxn ang="0">
                    <a:pos x="12" y="0"/>
                  </a:cxn>
                </a:cxnLst>
                <a:rect l="0" t="0" r="r" b="b"/>
                <a:pathLst>
                  <a:path w="13" h="5">
                    <a:moveTo>
                      <a:pt x="12" y="0"/>
                    </a:moveTo>
                    <a:lnTo>
                      <a:pt x="0" y="2"/>
                    </a:lnTo>
                    <a:lnTo>
                      <a:pt x="13" y="5"/>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60" name="Freeform 1440">
                <a:extLst>
                  <a:ext uri="{FF2B5EF4-FFF2-40B4-BE49-F238E27FC236}">
                    <a16:creationId xmlns:a16="http://schemas.microsoft.com/office/drawing/2014/main" id="{15FD32B6-7B59-406B-84D5-58F3C5E871CE}"/>
                  </a:ext>
                </a:extLst>
              </p:cNvPr>
              <p:cNvSpPr>
                <a:spLocks/>
              </p:cNvSpPr>
              <p:nvPr/>
            </p:nvSpPr>
            <p:spPr bwMode="auto">
              <a:xfrm>
                <a:off x="3313" y="2662"/>
                <a:ext cx="13" cy="4"/>
              </a:xfrm>
              <a:custGeom>
                <a:avLst/>
                <a:gdLst/>
                <a:ahLst/>
                <a:cxnLst>
                  <a:cxn ang="0">
                    <a:pos x="0" y="0"/>
                  </a:cxn>
                  <a:cxn ang="0">
                    <a:pos x="13" y="3"/>
                  </a:cxn>
                  <a:cxn ang="0">
                    <a:pos x="0" y="4"/>
                  </a:cxn>
                  <a:cxn ang="0">
                    <a:pos x="0" y="0"/>
                  </a:cxn>
                </a:cxnLst>
                <a:rect l="0" t="0" r="r" b="b"/>
                <a:pathLst>
                  <a:path w="13" h="4">
                    <a:moveTo>
                      <a:pt x="0" y="0"/>
                    </a:moveTo>
                    <a:lnTo>
                      <a:pt x="13" y="3"/>
                    </a:lnTo>
                    <a:lnTo>
                      <a:pt x="0" y="4"/>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61" name="Freeform 1441">
                <a:extLst>
                  <a:ext uri="{FF2B5EF4-FFF2-40B4-BE49-F238E27FC236}">
                    <a16:creationId xmlns:a16="http://schemas.microsoft.com/office/drawing/2014/main" id="{AE38D9BB-3CD5-48A0-B513-A6E4F220CF75}"/>
                  </a:ext>
                </a:extLst>
              </p:cNvPr>
              <p:cNvSpPr>
                <a:spLocks/>
              </p:cNvSpPr>
              <p:nvPr/>
            </p:nvSpPr>
            <p:spPr bwMode="auto">
              <a:xfrm>
                <a:off x="3313" y="2660"/>
                <a:ext cx="13" cy="6"/>
              </a:xfrm>
              <a:custGeom>
                <a:avLst/>
                <a:gdLst/>
                <a:ahLst/>
                <a:cxnLst>
                  <a:cxn ang="0">
                    <a:pos x="12" y="0"/>
                  </a:cxn>
                  <a:cxn ang="0">
                    <a:pos x="0" y="2"/>
                  </a:cxn>
                  <a:cxn ang="0">
                    <a:pos x="0" y="6"/>
                  </a:cxn>
                  <a:cxn ang="0">
                    <a:pos x="13" y="5"/>
                  </a:cxn>
                  <a:cxn ang="0">
                    <a:pos x="12" y="0"/>
                  </a:cxn>
                </a:cxnLst>
                <a:rect l="0" t="0" r="r" b="b"/>
                <a:pathLst>
                  <a:path w="13" h="6">
                    <a:moveTo>
                      <a:pt x="12" y="0"/>
                    </a:moveTo>
                    <a:lnTo>
                      <a:pt x="0" y="2"/>
                    </a:lnTo>
                    <a:lnTo>
                      <a:pt x="0" y="6"/>
                    </a:lnTo>
                    <a:lnTo>
                      <a:pt x="13" y="5"/>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62" name="Freeform 1442">
                <a:extLst>
                  <a:ext uri="{FF2B5EF4-FFF2-40B4-BE49-F238E27FC236}">
                    <a16:creationId xmlns:a16="http://schemas.microsoft.com/office/drawing/2014/main" id="{6A7CE328-326D-42DF-8E73-745516A00F9A}"/>
                  </a:ext>
                </a:extLst>
              </p:cNvPr>
              <p:cNvSpPr>
                <a:spLocks/>
              </p:cNvSpPr>
              <p:nvPr/>
            </p:nvSpPr>
            <p:spPr bwMode="auto">
              <a:xfrm>
                <a:off x="3313" y="2665"/>
                <a:ext cx="13" cy="5"/>
              </a:xfrm>
              <a:custGeom>
                <a:avLst/>
                <a:gdLst/>
                <a:ahLst/>
                <a:cxnLst>
                  <a:cxn ang="0">
                    <a:pos x="13" y="0"/>
                  </a:cxn>
                  <a:cxn ang="0">
                    <a:pos x="0" y="1"/>
                  </a:cxn>
                  <a:cxn ang="0">
                    <a:pos x="13" y="5"/>
                  </a:cxn>
                  <a:cxn ang="0">
                    <a:pos x="13" y="0"/>
                  </a:cxn>
                </a:cxnLst>
                <a:rect l="0" t="0" r="r" b="b"/>
                <a:pathLst>
                  <a:path w="13" h="5">
                    <a:moveTo>
                      <a:pt x="13" y="0"/>
                    </a:moveTo>
                    <a:lnTo>
                      <a:pt x="0" y="1"/>
                    </a:lnTo>
                    <a:lnTo>
                      <a:pt x="13" y="5"/>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63" name="Freeform 1443">
                <a:extLst>
                  <a:ext uri="{FF2B5EF4-FFF2-40B4-BE49-F238E27FC236}">
                    <a16:creationId xmlns:a16="http://schemas.microsoft.com/office/drawing/2014/main" id="{43126A6C-9100-4FB4-988D-BDBB686B017C}"/>
                  </a:ext>
                </a:extLst>
              </p:cNvPr>
              <p:cNvSpPr>
                <a:spLocks/>
              </p:cNvSpPr>
              <p:nvPr/>
            </p:nvSpPr>
            <p:spPr bwMode="auto">
              <a:xfrm>
                <a:off x="3313" y="2666"/>
                <a:ext cx="13" cy="5"/>
              </a:xfrm>
              <a:custGeom>
                <a:avLst/>
                <a:gdLst/>
                <a:ahLst/>
                <a:cxnLst>
                  <a:cxn ang="0">
                    <a:pos x="0" y="0"/>
                  </a:cxn>
                  <a:cxn ang="0">
                    <a:pos x="13" y="4"/>
                  </a:cxn>
                  <a:cxn ang="0">
                    <a:pos x="1" y="5"/>
                  </a:cxn>
                  <a:cxn ang="0">
                    <a:pos x="0" y="0"/>
                  </a:cxn>
                </a:cxnLst>
                <a:rect l="0" t="0" r="r" b="b"/>
                <a:pathLst>
                  <a:path w="13" h="5">
                    <a:moveTo>
                      <a:pt x="0" y="0"/>
                    </a:moveTo>
                    <a:lnTo>
                      <a:pt x="13" y="4"/>
                    </a:lnTo>
                    <a:lnTo>
                      <a:pt x="1" y="5"/>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64" name="Freeform 1444">
                <a:extLst>
                  <a:ext uri="{FF2B5EF4-FFF2-40B4-BE49-F238E27FC236}">
                    <a16:creationId xmlns:a16="http://schemas.microsoft.com/office/drawing/2014/main" id="{C6954868-7AC7-4751-9178-106C8866A4C0}"/>
                  </a:ext>
                </a:extLst>
              </p:cNvPr>
              <p:cNvSpPr>
                <a:spLocks/>
              </p:cNvSpPr>
              <p:nvPr/>
            </p:nvSpPr>
            <p:spPr bwMode="auto">
              <a:xfrm>
                <a:off x="3313" y="2665"/>
                <a:ext cx="13" cy="6"/>
              </a:xfrm>
              <a:custGeom>
                <a:avLst/>
                <a:gdLst/>
                <a:ahLst/>
                <a:cxnLst>
                  <a:cxn ang="0">
                    <a:pos x="13" y="0"/>
                  </a:cxn>
                  <a:cxn ang="0">
                    <a:pos x="0" y="1"/>
                  </a:cxn>
                  <a:cxn ang="0">
                    <a:pos x="1" y="6"/>
                  </a:cxn>
                  <a:cxn ang="0">
                    <a:pos x="13" y="5"/>
                  </a:cxn>
                  <a:cxn ang="0">
                    <a:pos x="13" y="0"/>
                  </a:cxn>
                </a:cxnLst>
                <a:rect l="0" t="0" r="r" b="b"/>
                <a:pathLst>
                  <a:path w="13" h="6">
                    <a:moveTo>
                      <a:pt x="13" y="0"/>
                    </a:moveTo>
                    <a:lnTo>
                      <a:pt x="0" y="1"/>
                    </a:lnTo>
                    <a:lnTo>
                      <a:pt x="1" y="6"/>
                    </a:lnTo>
                    <a:lnTo>
                      <a:pt x="13" y="5"/>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65" name="Freeform 1445">
                <a:extLst>
                  <a:ext uri="{FF2B5EF4-FFF2-40B4-BE49-F238E27FC236}">
                    <a16:creationId xmlns:a16="http://schemas.microsoft.com/office/drawing/2014/main" id="{DB68C8E5-D381-414E-BB5A-E6AB2AA1F9C0}"/>
                  </a:ext>
                </a:extLst>
              </p:cNvPr>
              <p:cNvSpPr>
                <a:spLocks/>
              </p:cNvSpPr>
              <p:nvPr/>
            </p:nvSpPr>
            <p:spPr bwMode="auto">
              <a:xfrm>
                <a:off x="3314" y="2670"/>
                <a:ext cx="12" cy="6"/>
              </a:xfrm>
              <a:custGeom>
                <a:avLst/>
                <a:gdLst/>
                <a:ahLst/>
                <a:cxnLst>
                  <a:cxn ang="0">
                    <a:pos x="12" y="0"/>
                  </a:cxn>
                  <a:cxn ang="0">
                    <a:pos x="0" y="1"/>
                  </a:cxn>
                  <a:cxn ang="0">
                    <a:pos x="12" y="6"/>
                  </a:cxn>
                  <a:cxn ang="0">
                    <a:pos x="12" y="0"/>
                  </a:cxn>
                </a:cxnLst>
                <a:rect l="0" t="0" r="r" b="b"/>
                <a:pathLst>
                  <a:path w="12" h="6">
                    <a:moveTo>
                      <a:pt x="12" y="0"/>
                    </a:moveTo>
                    <a:lnTo>
                      <a:pt x="0" y="1"/>
                    </a:lnTo>
                    <a:lnTo>
                      <a:pt x="12" y="6"/>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66" name="Freeform 1446">
                <a:extLst>
                  <a:ext uri="{FF2B5EF4-FFF2-40B4-BE49-F238E27FC236}">
                    <a16:creationId xmlns:a16="http://schemas.microsoft.com/office/drawing/2014/main" id="{4F19DD4D-18E1-4D5A-892F-113DFB7791A0}"/>
                  </a:ext>
                </a:extLst>
              </p:cNvPr>
              <p:cNvSpPr>
                <a:spLocks/>
              </p:cNvSpPr>
              <p:nvPr/>
            </p:nvSpPr>
            <p:spPr bwMode="auto">
              <a:xfrm>
                <a:off x="3314" y="2671"/>
                <a:ext cx="12" cy="5"/>
              </a:xfrm>
              <a:custGeom>
                <a:avLst/>
                <a:gdLst/>
                <a:ahLst/>
                <a:cxnLst>
                  <a:cxn ang="0">
                    <a:pos x="0" y="0"/>
                  </a:cxn>
                  <a:cxn ang="0">
                    <a:pos x="12" y="5"/>
                  </a:cxn>
                  <a:cxn ang="0">
                    <a:pos x="0" y="4"/>
                  </a:cxn>
                  <a:cxn ang="0">
                    <a:pos x="0" y="0"/>
                  </a:cxn>
                </a:cxnLst>
                <a:rect l="0" t="0" r="r" b="b"/>
                <a:pathLst>
                  <a:path w="12" h="5">
                    <a:moveTo>
                      <a:pt x="0" y="0"/>
                    </a:moveTo>
                    <a:lnTo>
                      <a:pt x="12" y="5"/>
                    </a:lnTo>
                    <a:lnTo>
                      <a:pt x="0" y="4"/>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67" name="Freeform 1447">
                <a:extLst>
                  <a:ext uri="{FF2B5EF4-FFF2-40B4-BE49-F238E27FC236}">
                    <a16:creationId xmlns:a16="http://schemas.microsoft.com/office/drawing/2014/main" id="{BF34D4D6-0A78-44D6-9530-7E6A278EE518}"/>
                  </a:ext>
                </a:extLst>
              </p:cNvPr>
              <p:cNvSpPr>
                <a:spLocks/>
              </p:cNvSpPr>
              <p:nvPr/>
            </p:nvSpPr>
            <p:spPr bwMode="auto">
              <a:xfrm>
                <a:off x="3314" y="2670"/>
                <a:ext cx="12" cy="6"/>
              </a:xfrm>
              <a:custGeom>
                <a:avLst/>
                <a:gdLst/>
                <a:ahLst/>
                <a:cxnLst>
                  <a:cxn ang="0">
                    <a:pos x="12" y="0"/>
                  </a:cxn>
                  <a:cxn ang="0">
                    <a:pos x="0" y="1"/>
                  </a:cxn>
                  <a:cxn ang="0">
                    <a:pos x="0" y="5"/>
                  </a:cxn>
                  <a:cxn ang="0">
                    <a:pos x="12" y="6"/>
                  </a:cxn>
                  <a:cxn ang="0">
                    <a:pos x="12" y="0"/>
                  </a:cxn>
                </a:cxnLst>
                <a:rect l="0" t="0" r="r" b="b"/>
                <a:pathLst>
                  <a:path w="12" h="6">
                    <a:moveTo>
                      <a:pt x="12" y="0"/>
                    </a:moveTo>
                    <a:lnTo>
                      <a:pt x="0" y="1"/>
                    </a:lnTo>
                    <a:lnTo>
                      <a:pt x="0" y="5"/>
                    </a:lnTo>
                    <a:lnTo>
                      <a:pt x="12" y="6"/>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68" name="Freeform 1448">
                <a:extLst>
                  <a:ext uri="{FF2B5EF4-FFF2-40B4-BE49-F238E27FC236}">
                    <a16:creationId xmlns:a16="http://schemas.microsoft.com/office/drawing/2014/main" id="{7FDAB821-DD94-41EF-BB79-ACB603AF061C}"/>
                  </a:ext>
                </a:extLst>
              </p:cNvPr>
              <p:cNvSpPr>
                <a:spLocks/>
              </p:cNvSpPr>
              <p:nvPr/>
            </p:nvSpPr>
            <p:spPr bwMode="auto">
              <a:xfrm>
                <a:off x="3314" y="2675"/>
                <a:ext cx="12" cy="6"/>
              </a:xfrm>
              <a:custGeom>
                <a:avLst/>
                <a:gdLst/>
                <a:ahLst/>
                <a:cxnLst>
                  <a:cxn ang="0">
                    <a:pos x="12" y="1"/>
                  </a:cxn>
                  <a:cxn ang="0">
                    <a:pos x="0" y="0"/>
                  </a:cxn>
                  <a:cxn ang="0">
                    <a:pos x="12" y="6"/>
                  </a:cxn>
                  <a:cxn ang="0">
                    <a:pos x="12" y="1"/>
                  </a:cxn>
                </a:cxnLst>
                <a:rect l="0" t="0" r="r" b="b"/>
                <a:pathLst>
                  <a:path w="12" h="6">
                    <a:moveTo>
                      <a:pt x="12" y="1"/>
                    </a:moveTo>
                    <a:lnTo>
                      <a:pt x="0" y="0"/>
                    </a:lnTo>
                    <a:lnTo>
                      <a:pt x="12" y="6"/>
                    </a:lnTo>
                    <a:lnTo>
                      <a:pt x="12"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69" name="Freeform 1449">
                <a:extLst>
                  <a:ext uri="{FF2B5EF4-FFF2-40B4-BE49-F238E27FC236}">
                    <a16:creationId xmlns:a16="http://schemas.microsoft.com/office/drawing/2014/main" id="{7F5D8145-FFC1-4CBA-ABB5-6CB158BAD635}"/>
                  </a:ext>
                </a:extLst>
              </p:cNvPr>
              <p:cNvSpPr>
                <a:spLocks/>
              </p:cNvSpPr>
              <p:nvPr/>
            </p:nvSpPr>
            <p:spPr bwMode="auto">
              <a:xfrm>
                <a:off x="3313" y="2675"/>
                <a:ext cx="13" cy="6"/>
              </a:xfrm>
              <a:custGeom>
                <a:avLst/>
                <a:gdLst/>
                <a:ahLst/>
                <a:cxnLst>
                  <a:cxn ang="0">
                    <a:pos x="1" y="0"/>
                  </a:cxn>
                  <a:cxn ang="0">
                    <a:pos x="13" y="6"/>
                  </a:cxn>
                  <a:cxn ang="0">
                    <a:pos x="0" y="5"/>
                  </a:cxn>
                  <a:cxn ang="0">
                    <a:pos x="1" y="0"/>
                  </a:cxn>
                </a:cxnLst>
                <a:rect l="0" t="0" r="r" b="b"/>
                <a:pathLst>
                  <a:path w="13" h="6">
                    <a:moveTo>
                      <a:pt x="1" y="0"/>
                    </a:moveTo>
                    <a:lnTo>
                      <a:pt x="13" y="6"/>
                    </a:lnTo>
                    <a:lnTo>
                      <a:pt x="0" y="5"/>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70" name="Freeform 1450">
                <a:extLst>
                  <a:ext uri="{FF2B5EF4-FFF2-40B4-BE49-F238E27FC236}">
                    <a16:creationId xmlns:a16="http://schemas.microsoft.com/office/drawing/2014/main" id="{637F5BAD-F14D-4891-9E00-1787FD120F23}"/>
                  </a:ext>
                </a:extLst>
              </p:cNvPr>
              <p:cNvSpPr>
                <a:spLocks/>
              </p:cNvSpPr>
              <p:nvPr/>
            </p:nvSpPr>
            <p:spPr bwMode="auto">
              <a:xfrm>
                <a:off x="3313" y="2675"/>
                <a:ext cx="13" cy="6"/>
              </a:xfrm>
              <a:custGeom>
                <a:avLst/>
                <a:gdLst/>
                <a:ahLst/>
                <a:cxnLst>
                  <a:cxn ang="0">
                    <a:pos x="13" y="1"/>
                  </a:cxn>
                  <a:cxn ang="0">
                    <a:pos x="1" y="0"/>
                  </a:cxn>
                  <a:cxn ang="0">
                    <a:pos x="0" y="5"/>
                  </a:cxn>
                  <a:cxn ang="0">
                    <a:pos x="13" y="6"/>
                  </a:cxn>
                  <a:cxn ang="0">
                    <a:pos x="13" y="1"/>
                  </a:cxn>
                </a:cxnLst>
                <a:rect l="0" t="0" r="r" b="b"/>
                <a:pathLst>
                  <a:path w="13" h="6">
                    <a:moveTo>
                      <a:pt x="13" y="1"/>
                    </a:moveTo>
                    <a:lnTo>
                      <a:pt x="1" y="0"/>
                    </a:lnTo>
                    <a:lnTo>
                      <a:pt x="0" y="5"/>
                    </a:lnTo>
                    <a:lnTo>
                      <a:pt x="13" y="6"/>
                    </a:lnTo>
                    <a:lnTo>
                      <a:pt x="13" y="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71" name="Freeform 1451">
                <a:extLst>
                  <a:ext uri="{FF2B5EF4-FFF2-40B4-BE49-F238E27FC236}">
                    <a16:creationId xmlns:a16="http://schemas.microsoft.com/office/drawing/2014/main" id="{94827A16-A49B-4794-B848-760D51706232}"/>
                  </a:ext>
                </a:extLst>
              </p:cNvPr>
              <p:cNvSpPr>
                <a:spLocks/>
              </p:cNvSpPr>
              <p:nvPr/>
            </p:nvSpPr>
            <p:spPr bwMode="auto">
              <a:xfrm>
                <a:off x="3313" y="2680"/>
                <a:ext cx="13" cy="7"/>
              </a:xfrm>
              <a:custGeom>
                <a:avLst/>
                <a:gdLst/>
                <a:ahLst/>
                <a:cxnLst>
                  <a:cxn ang="0">
                    <a:pos x="13" y="1"/>
                  </a:cxn>
                  <a:cxn ang="0">
                    <a:pos x="0" y="0"/>
                  </a:cxn>
                  <a:cxn ang="0">
                    <a:pos x="12" y="7"/>
                  </a:cxn>
                  <a:cxn ang="0">
                    <a:pos x="13" y="1"/>
                  </a:cxn>
                </a:cxnLst>
                <a:rect l="0" t="0" r="r" b="b"/>
                <a:pathLst>
                  <a:path w="13" h="7">
                    <a:moveTo>
                      <a:pt x="13" y="1"/>
                    </a:moveTo>
                    <a:lnTo>
                      <a:pt x="0" y="0"/>
                    </a:lnTo>
                    <a:lnTo>
                      <a:pt x="12" y="7"/>
                    </a:lnTo>
                    <a:lnTo>
                      <a:pt x="13"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72" name="Freeform 1452">
                <a:extLst>
                  <a:ext uri="{FF2B5EF4-FFF2-40B4-BE49-F238E27FC236}">
                    <a16:creationId xmlns:a16="http://schemas.microsoft.com/office/drawing/2014/main" id="{D7E45C1E-D128-4B13-85F5-25D2FE53D9ED}"/>
                  </a:ext>
                </a:extLst>
              </p:cNvPr>
              <p:cNvSpPr>
                <a:spLocks/>
              </p:cNvSpPr>
              <p:nvPr/>
            </p:nvSpPr>
            <p:spPr bwMode="auto">
              <a:xfrm>
                <a:off x="3312" y="2680"/>
                <a:ext cx="13" cy="7"/>
              </a:xfrm>
              <a:custGeom>
                <a:avLst/>
                <a:gdLst/>
                <a:ahLst/>
                <a:cxnLst>
                  <a:cxn ang="0">
                    <a:pos x="1" y="0"/>
                  </a:cxn>
                  <a:cxn ang="0">
                    <a:pos x="13" y="7"/>
                  </a:cxn>
                  <a:cxn ang="0">
                    <a:pos x="0" y="4"/>
                  </a:cxn>
                  <a:cxn ang="0">
                    <a:pos x="1" y="0"/>
                  </a:cxn>
                </a:cxnLst>
                <a:rect l="0" t="0" r="r" b="b"/>
                <a:pathLst>
                  <a:path w="13" h="7">
                    <a:moveTo>
                      <a:pt x="1" y="0"/>
                    </a:moveTo>
                    <a:lnTo>
                      <a:pt x="13" y="7"/>
                    </a:lnTo>
                    <a:lnTo>
                      <a:pt x="0" y="4"/>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73" name="Freeform 1453">
                <a:extLst>
                  <a:ext uri="{FF2B5EF4-FFF2-40B4-BE49-F238E27FC236}">
                    <a16:creationId xmlns:a16="http://schemas.microsoft.com/office/drawing/2014/main" id="{6B2AAE8A-E63F-44D6-8486-C5A91E12004B}"/>
                  </a:ext>
                </a:extLst>
              </p:cNvPr>
              <p:cNvSpPr>
                <a:spLocks/>
              </p:cNvSpPr>
              <p:nvPr/>
            </p:nvSpPr>
            <p:spPr bwMode="auto">
              <a:xfrm>
                <a:off x="3312" y="2680"/>
                <a:ext cx="14" cy="7"/>
              </a:xfrm>
              <a:custGeom>
                <a:avLst/>
                <a:gdLst/>
                <a:ahLst/>
                <a:cxnLst>
                  <a:cxn ang="0">
                    <a:pos x="14" y="1"/>
                  </a:cxn>
                  <a:cxn ang="0">
                    <a:pos x="1" y="0"/>
                  </a:cxn>
                  <a:cxn ang="0">
                    <a:pos x="0" y="4"/>
                  </a:cxn>
                  <a:cxn ang="0">
                    <a:pos x="13" y="7"/>
                  </a:cxn>
                  <a:cxn ang="0">
                    <a:pos x="14" y="1"/>
                  </a:cxn>
                </a:cxnLst>
                <a:rect l="0" t="0" r="r" b="b"/>
                <a:pathLst>
                  <a:path w="14" h="7">
                    <a:moveTo>
                      <a:pt x="14" y="1"/>
                    </a:moveTo>
                    <a:lnTo>
                      <a:pt x="1" y="0"/>
                    </a:lnTo>
                    <a:lnTo>
                      <a:pt x="0" y="4"/>
                    </a:lnTo>
                    <a:lnTo>
                      <a:pt x="13" y="7"/>
                    </a:lnTo>
                    <a:lnTo>
                      <a:pt x="14" y="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74" name="Freeform 1454">
                <a:extLst>
                  <a:ext uri="{FF2B5EF4-FFF2-40B4-BE49-F238E27FC236}">
                    <a16:creationId xmlns:a16="http://schemas.microsoft.com/office/drawing/2014/main" id="{C4A53858-8BC2-4170-AF31-03996A31CF35}"/>
                  </a:ext>
                </a:extLst>
              </p:cNvPr>
              <p:cNvSpPr>
                <a:spLocks/>
              </p:cNvSpPr>
              <p:nvPr/>
            </p:nvSpPr>
            <p:spPr bwMode="auto">
              <a:xfrm>
                <a:off x="3312" y="2684"/>
                <a:ext cx="13" cy="8"/>
              </a:xfrm>
              <a:custGeom>
                <a:avLst/>
                <a:gdLst/>
                <a:ahLst/>
                <a:cxnLst>
                  <a:cxn ang="0">
                    <a:pos x="13" y="3"/>
                  </a:cxn>
                  <a:cxn ang="0">
                    <a:pos x="0" y="0"/>
                  </a:cxn>
                  <a:cxn ang="0">
                    <a:pos x="11" y="8"/>
                  </a:cxn>
                  <a:cxn ang="0">
                    <a:pos x="13" y="3"/>
                  </a:cxn>
                </a:cxnLst>
                <a:rect l="0" t="0" r="r" b="b"/>
                <a:pathLst>
                  <a:path w="13" h="8">
                    <a:moveTo>
                      <a:pt x="13" y="3"/>
                    </a:moveTo>
                    <a:lnTo>
                      <a:pt x="0" y="0"/>
                    </a:lnTo>
                    <a:lnTo>
                      <a:pt x="11" y="8"/>
                    </a:lnTo>
                    <a:lnTo>
                      <a:pt x="13"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75" name="Freeform 1455">
                <a:extLst>
                  <a:ext uri="{FF2B5EF4-FFF2-40B4-BE49-F238E27FC236}">
                    <a16:creationId xmlns:a16="http://schemas.microsoft.com/office/drawing/2014/main" id="{94BC8B01-7023-4AEE-80F1-6A854762A434}"/>
                  </a:ext>
                </a:extLst>
              </p:cNvPr>
              <p:cNvSpPr>
                <a:spLocks/>
              </p:cNvSpPr>
              <p:nvPr/>
            </p:nvSpPr>
            <p:spPr bwMode="auto">
              <a:xfrm>
                <a:off x="3311" y="2684"/>
                <a:ext cx="12" cy="8"/>
              </a:xfrm>
              <a:custGeom>
                <a:avLst/>
                <a:gdLst/>
                <a:ahLst/>
                <a:cxnLst>
                  <a:cxn ang="0">
                    <a:pos x="1" y="0"/>
                  </a:cxn>
                  <a:cxn ang="0">
                    <a:pos x="12" y="8"/>
                  </a:cxn>
                  <a:cxn ang="0">
                    <a:pos x="0" y="4"/>
                  </a:cxn>
                  <a:cxn ang="0">
                    <a:pos x="1" y="0"/>
                  </a:cxn>
                </a:cxnLst>
                <a:rect l="0" t="0" r="r" b="b"/>
                <a:pathLst>
                  <a:path w="12" h="8">
                    <a:moveTo>
                      <a:pt x="1" y="0"/>
                    </a:moveTo>
                    <a:lnTo>
                      <a:pt x="12" y="8"/>
                    </a:lnTo>
                    <a:lnTo>
                      <a:pt x="0" y="4"/>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76" name="Freeform 1456">
                <a:extLst>
                  <a:ext uri="{FF2B5EF4-FFF2-40B4-BE49-F238E27FC236}">
                    <a16:creationId xmlns:a16="http://schemas.microsoft.com/office/drawing/2014/main" id="{FB473F58-8A9D-48F8-B4BA-07C3765EBE20}"/>
                  </a:ext>
                </a:extLst>
              </p:cNvPr>
              <p:cNvSpPr>
                <a:spLocks/>
              </p:cNvSpPr>
              <p:nvPr/>
            </p:nvSpPr>
            <p:spPr bwMode="auto">
              <a:xfrm>
                <a:off x="3311" y="2684"/>
                <a:ext cx="14" cy="8"/>
              </a:xfrm>
              <a:custGeom>
                <a:avLst/>
                <a:gdLst/>
                <a:ahLst/>
                <a:cxnLst>
                  <a:cxn ang="0">
                    <a:pos x="14" y="3"/>
                  </a:cxn>
                  <a:cxn ang="0">
                    <a:pos x="1" y="0"/>
                  </a:cxn>
                  <a:cxn ang="0">
                    <a:pos x="0" y="4"/>
                  </a:cxn>
                  <a:cxn ang="0">
                    <a:pos x="12" y="8"/>
                  </a:cxn>
                  <a:cxn ang="0">
                    <a:pos x="14" y="3"/>
                  </a:cxn>
                </a:cxnLst>
                <a:rect l="0" t="0" r="r" b="b"/>
                <a:pathLst>
                  <a:path w="14" h="8">
                    <a:moveTo>
                      <a:pt x="14" y="3"/>
                    </a:moveTo>
                    <a:lnTo>
                      <a:pt x="1" y="0"/>
                    </a:lnTo>
                    <a:lnTo>
                      <a:pt x="0" y="4"/>
                    </a:lnTo>
                    <a:lnTo>
                      <a:pt x="12" y="8"/>
                    </a:lnTo>
                    <a:lnTo>
                      <a:pt x="14" y="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77" name="Freeform 1457">
                <a:extLst>
                  <a:ext uri="{FF2B5EF4-FFF2-40B4-BE49-F238E27FC236}">
                    <a16:creationId xmlns:a16="http://schemas.microsoft.com/office/drawing/2014/main" id="{3264D000-628A-4017-BE84-CA665E1FAAE3}"/>
                  </a:ext>
                </a:extLst>
              </p:cNvPr>
              <p:cNvSpPr>
                <a:spLocks/>
              </p:cNvSpPr>
              <p:nvPr/>
            </p:nvSpPr>
            <p:spPr bwMode="auto">
              <a:xfrm>
                <a:off x="3311" y="2688"/>
                <a:ext cx="12" cy="10"/>
              </a:xfrm>
              <a:custGeom>
                <a:avLst/>
                <a:gdLst/>
                <a:ahLst/>
                <a:cxnLst>
                  <a:cxn ang="0">
                    <a:pos x="12" y="4"/>
                  </a:cxn>
                  <a:cxn ang="0">
                    <a:pos x="0" y="0"/>
                  </a:cxn>
                  <a:cxn ang="0">
                    <a:pos x="10" y="10"/>
                  </a:cxn>
                  <a:cxn ang="0">
                    <a:pos x="12" y="4"/>
                  </a:cxn>
                </a:cxnLst>
                <a:rect l="0" t="0" r="r" b="b"/>
                <a:pathLst>
                  <a:path w="12" h="10">
                    <a:moveTo>
                      <a:pt x="12" y="4"/>
                    </a:moveTo>
                    <a:lnTo>
                      <a:pt x="0" y="0"/>
                    </a:lnTo>
                    <a:lnTo>
                      <a:pt x="10" y="10"/>
                    </a:lnTo>
                    <a:lnTo>
                      <a:pt x="12"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78" name="Freeform 1458">
                <a:extLst>
                  <a:ext uri="{FF2B5EF4-FFF2-40B4-BE49-F238E27FC236}">
                    <a16:creationId xmlns:a16="http://schemas.microsoft.com/office/drawing/2014/main" id="{8789ED2C-3D47-4505-AB9F-D73FEFCE6FE4}"/>
                  </a:ext>
                </a:extLst>
              </p:cNvPr>
              <p:cNvSpPr>
                <a:spLocks/>
              </p:cNvSpPr>
              <p:nvPr/>
            </p:nvSpPr>
            <p:spPr bwMode="auto">
              <a:xfrm>
                <a:off x="3310" y="2688"/>
                <a:ext cx="11" cy="10"/>
              </a:xfrm>
              <a:custGeom>
                <a:avLst/>
                <a:gdLst/>
                <a:ahLst/>
                <a:cxnLst>
                  <a:cxn ang="0">
                    <a:pos x="1" y="0"/>
                  </a:cxn>
                  <a:cxn ang="0">
                    <a:pos x="11" y="10"/>
                  </a:cxn>
                  <a:cxn ang="0">
                    <a:pos x="0" y="5"/>
                  </a:cxn>
                  <a:cxn ang="0">
                    <a:pos x="1" y="0"/>
                  </a:cxn>
                </a:cxnLst>
                <a:rect l="0" t="0" r="r" b="b"/>
                <a:pathLst>
                  <a:path w="11" h="10">
                    <a:moveTo>
                      <a:pt x="1" y="0"/>
                    </a:moveTo>
                    <a:lnTo>
                      <a:pt x="11" y="10"/>
                    </a:lnTo>
                    <a:lnTo>
                      <a:pt x="0" y="5"/>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79" name="Freeform 1459">
                <a:extLst>
                  <a:ext uri="{FF2B5EF4-FFF2-40B4-BE49-F238E27FC236}">
                    <a16:creationId xmlns:a16="http://schemas.microsoft.com/office/drawing/2014/main" id="{8E76A905-52C4-400F-9B78-D2D3BE052F12}"/>
                  </a:ext>
                </a:extLst>
              </p:cNvPr>
              <p:cNvSpPr>
                <a:spLocks/>
              </p:cNvSpPr>
              <p:nvPr/>
            </p:nvSpPr>
            <p:spPr bwMode="auto">
              <a:xfrm>
                <a:off x="3310" y="2688"/>
                <a:ext cx="13" cy="10"/>
              </a:xfrm>
              <a:custGeom>
                <a:avLst/>
                <a:gdLst/>
                <a:ahLst/>
                <a:cxnLst>
                  <a:cxn ang="0">
                    <a:pos x="13" y="4"/>
                  </a:cxn>
                  <a:cxn ang="0">
                    <a:pos x="1" y="0"/>
                  </a:cxn>
                  <a:cxn ang="0">
                    <a:pos x="0" y="5"/>
                  </a:cxn>
                  <a:cxn ang="0">
                    <a:pos x="11" y="10"/>
                  </a:cxn>
                  <a:cxn ang="0">
                    <a:pos x="13" y="4"/>
                  </a:cxn>
                </a:cxnLst>
                <a:rect l="0" t="0" r="r" b="b"/>
                <a:pathLst>
                  <a:path w="13" h="10">
                    <a:moveTo>
                      <a:pt x="13" y="4"/>
                    </a:moveTo>
                    <a:lnTo>
                      <a:pt x="1" y="0"/>
                    </a:lnTo>
                    <a:lnTo>
                      <a:pt x="0" y="5"/>
                    </a:lnTo>
                    <a:lnTo>
                      <a:pt x="11" y="10"/>
                    </a:lnTo>
                    <a:lnTo>
                      <a:pt x="13" y="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80" name="Freeform 1460">
                <a:extLst>
                  <a:ext uri="{FF2B5EF4-FFF2-40B4-BE49-F238E27FC236}">
                    <a16:creationId xmlns:a16="http://schemas.microsoft.com/office/drawing/2014/main" id="{84BC11F8-D0B5-4057-B0FB-BB199523848F}"/>
                  </a:ext>
                </a:extLst>
              </p:cNvPr>
              <p:cNvSpPr>
                <a:spLocks/>
              </p:cNvSpPr>
              <p:nvPr/>
            </p:nvSpPr>
            <p:spPr bwMode="auto">
              <a:xfrm>
                <a:off x="3310" y="2693"/>
                <a:ext cx="11" cy="9"/>
              </a:xfrm>
              <a:custGeom>
                <a:avLst/>
                <a:gdLst/>
                <a:ahLst/>
                <a:cxnLst>
                  <a:cxn ang="0">
                    <a:pos x="11" y="5"/>
                  </a:cxn>
                  <a:cxn ang="0">
                    <a:pos x="0" y="0"/>
                  </a:cxn>
                  <a:cxn ang="0">
                    <a:pos x="9" y="9"/>
                  </a:cxn>
                  <a:cxn ang="0">
                    <a:pos x="11" y="5"/>
                  </a:cxn>
                </a:cxnLst>
                <a:rect l="0" t="0" r="r" b="b"/>
                <a:pathLst>
                  <a:path w="11" h="9">
                    <a:moveTo>
                      <a:pt x="11" y="5"/>
                    </a:moveTo>
                    <a:lnTo>
                      <a:pt x="0" y="0"/>
                    </a:lnTo>
                    <a:lnTo>
                      <a:pt x="9" y="9"/>
                    </a:lnTo>
                    <a:lnTo>
                      <a:pt x="11" y="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81" name="Freeform 1461">
                <a:extLst>
                  <a:ext uri="{FF2B5EF4-FFF2-40B4-BE49-F238E27FC236}">
                    <a16:creationId xmlns:a16="http://schemas.microsoft.com/office/drawing/2014/main" id="{7678A4D3-A385-44B3-83AC-FB6762B79854}"/>
                  </a:ext>
                </a:extLst>
              </p:cNvPr>
              <p:cNvSpPr>
                <a:spLocks/>
              </p:cNvSpPr>
              <p:nvPr/>
            </p:nvSpPr>
            <p:spPr bwMode="auto">
              <a:xfrm>
                <a:off x="3307" y="2693"/>
                <a:ext cx="12" cy="9"/>
              </a:xfrm>
              <a:custGeom>
                <a:avLst/>
                <a:gdLst/>
                <a:ahLst/>
                <a:cxnLst>
                  <a:cxn ang="0">
                    <a:pos x="3" y="0"/>
                  </a:cxn>
                  <a:cxn ang="0">
                    <a:pos x="12" y="9"/>
                  </a:cxn>
                  <a:cxn ang="0">
                    <a:pos x="0" y="4"/>
                  </a:cxn>
                  <a:cxn ang="0">
                    <a:pos x="3" y="0"/>
                  </a:cxn>
                </a:cxnLst>
                <a:rect l="0" t="0" r="r" b="b"/>
                <a:pathLst>
                  <a:path w="12" h="9">
                    <a:moveTo>
                      <a:pt x="3" y="0"/>
                    </a:moveTo>
                    <a:lnTo>
                      <a:pt x="12" y="9"/>
                    </a:lnTo>
                    <a:lnTo>
                      <a:pt x="0" y="4"/>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82" name="Freeform 1462">
                <a:extLst>
                  <a:ext uri="{FF2B5EF4-FFF2-40B4-BE49-F238E27FC236}">
                    <a16:creationId xmlns:a16="http://schemas.microsoft.com/office/drawing/2014/main" id="{168C65E4-1548-4DEF-946D-0473CDD2E65C}"/>
                  </a:ext>
                </a:extLst>
              </p:cNvPr>
              <p:cNvSpPr>
                <a:spLocks/>
              </p:cNvSpPr>
              <p:nvPr/>
            </p:nvSpPr>
            <p:spPr bwMode="auto">
              <a:xfrm>
                <a:off x="3307" y="2693"/>
                <a:ext cx="14" cy="9"/>
              </a:xfrm>
              <a:custGeom>
                <a:avLst/>
                <a:gdLst/>
                <a:ahLst/>
                <a:cxnLst>
                  <a:cxn ang="0">
                    <a:pos x="14" y="5"/>
                  </a:cxn>
                  <a:cxn ang="0">
                    <a:pos x="3" y="0"/>
                  </a:cxn>
                  <a:cxn ang="0">
                    <a:pos x="0" y="4"/>
                  </a:cxn>
                  <a:cxn ang="0">
                    <a:pos x="12" y="9"/>
                  </a:cxn>
                  <a:cxn ang="0">
                    <a:pos x="14" y="5"/>
                  </a:cxn>
                </a:cxnLst>
                <a:rect l="0" t="0" r="r" b="b"/>
                <a:pathLst>
                  <a:path w="14" h="9">
                    <a:moveTo>
                      <a:pt x="14" y="5"/>
                    </a:moveTo>
                    <a:lnTo>
                      <a:pt x="3" y="0"/>
                    </a:lnTo>
                    <a:lnTo>
                      <a:pt x="0" y="4"/>
                    </a:lnTo>
                    <a:lnTo>
                      <a:pt x="12" y="9"/>
                    </a:lnTo>
                    <a:lnTo>
                      <a:pt x="14" y="5"/>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83" name="Freeform 1463">
                <a:extLst>
                  <a:ext uri="{FF2B5EF4-FFF2-40B4-BE49-F238E27FC236}">
                    <a16:creationId xmlns:a16="http://schemas.microsoft.com/office/drawing/2014/main" id="{C218EB16-884D-43B5-82FB-468B82507BCB}"/>
                  </a:ext>
                </a:extLst>
              </p:cNvPr>
              <p:cNvSpPr>
                <a:spLocks/>
              </p:cNvSpPr>
              <p:nvPr/>
            </p:nvSpPr>
            <p:spPr bwMode="auto">
              <a:xfrm>
                <a:off x="3307" y="2697"/>
                <a:ext cx="12" cy="10"/>
              </a:xfrm>
              <a:custGeom>
                <a:avLst/>
                <a:gdLst/>
                <a:ahLst/>
                <a:cxnLst>
                  <a:cxn ang="0">
                    <a:pos x="12" y="5"/>
                  </a:cxn>
                  <a:cxn ang="0">
                    <a:pos x="0" y="0"/>
                  </a:cxn>
                  <a:cxn ang="0">
                    <a:pos x="10" y="10"/>
                  </a:cxn>
                  <a:cxn ang="0">
                    <a:pos x="12" y="5"/>
                  </a:cxn>
                </a:cxnLst>
                <a:rect l="0" t="0" r="r" b="b"/>
                <a:pathLst>
                  <a:path w="12" h="10">
                    <a:moveTo>
                      <a:pt x="12" y="5"/>
                    </a:moveTo>
                    <a:lnTo>
                      <a:pt x="0" y="0"/>
                    </a:lnTo>
                    <a:lnTo>
                      <a:pt x="10" y="10"/>
                    </a:lnTo>
                    <a:lnTo>
                      <a:pt x="12" y="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84" name="Freeform 1464">
                <a:extLst>
                  <a:ext uri="{FF2B5EF4-FFF2-40B4-BE49-F238E27FC236}">
                    <a16:creationId xmlns:a16="http://schemas.microsoft.com/office/drawing/2014/main" id="{E482DE94-686F-4602-8F73-C9299A9E4941}"/>
                  </a:ext>
                </a:extLst>
              </p:cNvPr>
              <p:cNvSpPr>
                <a:spLocks/>
              </p:cNvSpPr>
              <p:nvPr/>
            </p:nvSpPr>
            <p:spPr bwMode="auto">
              <a:xfrm>
                <a:off x="3305" y="2697"/>
                <a:ext cx="12" cy="10"/>
              </a:xfrm>
              <a:custGeom>
                <a:avLst/>
                <a:gdLst/>
                <a:ahLst/>
                <a:cxnLst>
                  <a:cxn ang="0">
                    <a:pos x="2" y="0"/>
                  </a:cxn>
                  <a:cxn ang="0">
                    <a:pos x="12" y="10"/>
                  </a:cxn>
                  <a:cxn ang="0">
                    <a:pos x="0" y="5"/>
                  </a:cxn>
                  <a:cxn ang="0">
                    <a:pos x="2" y="0"/>
                  </a:cxn>
                </a:cxnLst>
                <a:rect l="0" t="0" r="r" b="b"/>
                <a:pathLst>
                  <a:path w="12" h="10">
                    <a:moveTo>
                      <a:pt x="2" y="0"/>
                    </a:moveTo>
                    <a:lnTo>
                      <a:pt x="12" y="10"/>
                    </a:lnTo>
                    <a:lnTo>
                      <a:pt x="0" y="5"/>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85" name="Freeform 1465">
                <a:extLst>
                  <a:ext uri="{FF2B5EF4-FFF2-40B4-BE49-F238E27FC236}">
                    <a16:creationId xmlns:a16="http://schemas.microsoft.com/office/drawing/2014/main" id="{CA54E6B7-B536-4D54-A8B2-410FB939B98B}"/>
                  </a:ext>
                </a:extLst>
              </p:cNvPr>
              <p:cNvSpPr>
                <a:spLocks/>
              </p:cNvSpPr>
              <p:nvPr/>
            </p:nvSpPr>
            <p:spPr bwMode="auto">
              <a:xfrm>
                <a:off x="3305" y="2697"/>
                <a:ext cx="14" cy="10"/>
              </a:xfrm>
              <a:custGeom>
                <a:avLst/>
                <a:gdLst/>
                <a:ahLst/>
                <a:cxnLst>
                  <a:cxn ang="0">
                    <a:pos x="14" y="5"/>
                  </a:cxn>
                  <a:cxn ang="0">
                    <a:pos x="2" y="0"/>
                  </a:cxn>
                  <a:cxn ang="0">
                    <a:pos x="0" y="5"/>
                  </a:cxn>
                  <a:cxn ang="0">
                    <a:pos x="12" y="10"/>
                  </a:cxn>
                  <a:cxn ang="0">
                    <a:pos x="14" y="5"/>
                  </a:cxn>
                </a:cxnLst>
                <a:rect l="0" t="0" r="r" b="b"/>
                <a:pathLst>
                  <a:path w="14" h="10">
                    <a:moveTo>
                      <a:pt x="14" y="5"/>
                    </a:moveTo>
                    <a:lnTo>
                      <a:pt x="2" y="0"/>
                    </a:lnTo>
                    <a:lnTo>
                      <a:pt x="0" y="5"/>
                    </a:lnTo>
                    <a:lnTo>
                      <a:pt x="12" y="10"/>
                    </a:lnTo>
                    <a:lnTo>
                      <a:pt x="14" y="5"/>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86" name="Freeform 1466">
                <a:extLst>
                  <a:ext uri="{FF2B5EF4-FFF2-40B4-BE49-F238E27FC236}">
                    <a16:creationId xmlns:a16="http://schemas.microsoft.com/office/drawing/2014/main" id="{7BC337B7-8B62-484D-A8D5-BEBAABF1B926}"/>
                  </a:ext>
                </a:extLst>
              </p:cNvPr>
              <p:cNvSpPr>
                <a:spLocks/>
              </p:cNvSpPr>
              <p:nvPr/>
            </p:nvSpPr>
            <p:spPr bwMode="auto">
              <a:xfrm>
                <a:off x="3305" y="2702"/>
                <a:ext cx="12" cy="10"/>
              </a:xfrm>
              <a:custGeom>
                <a:avLst/>
                <a:gdLst/>
                <a:ahLst/>
                <a:cxnLst>
                  <a:cxn ang="0">
                    <a:pos x="12" y="5"/>
                  </a:cxn>
                  <a:cxn ang="0">
                    <a:pos x="0" y="0"/>
                  </a:cxn>
                  <a:cxn ang="0">
                    <a:pos x="10" y="10"/>
                  </a:cxn>
                  <a:cxn ang="0">
                    <a:pos x="12" y="5"/>
                  </a:cxn>
                </a:cxnLst>
                <a:rect l="0" t="0" r="r" b="b"/>
                <a:pathLst>
                  <a:path w="12" h="10">
                    <a:moveTo>
                      <a:pt x="12" y="5"/>
                    </a:moveTo>
                    <a:lnTo>
                      <a:pt x="0" y="0"/>
                    </a:lnTo>
                    <a:lnTo>
                      <a:pt x="10" y="10"/>
                    </a:lnTo>
                    <a:lnTo>
                      <a:pt x="12" y="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87" name="Freeform 1467">
                <a:extLst>
                  <a:ext uri="{FF2B5EF4-FFF2-40B4-BE49-F238E27FC236}">
                    <a16:creationId xmlns:a16="http://schemas.microsoft.com/office/drawing/2014/main" id="{A0CCDDD0-961E-473E-88CC-1648B4C2304F}"/>
                  </a:ext>
                </a:extLst>
              </p:cNvPr>
              <p:cNvSpPr>
                <a:spLocks/>
              </p:cNvSpPr>
              <p:nvPr/>
            </p:nvSpPr>
            <p:spPr bwMode="auto">
              <a:xfrm>
                <a:off x="3303" y="2702"/>
                <a:ext cx="12" cy="10"/>
              </a:xfrm>
              <a:custGeom>
                <a:avLst/>
                <a:gdLst/>
                <a:ahLst/>
                <a:cxnLst>
                  <a:cxn ang="0">
                    <a:pos x="2" y="0"/>
                  </a:cxn>
                  <a:cxn ang="0">
                    <a:pos x="12" y="10"/>
                  </a:cxn>
                  <a:cxn ang="0">
                    <a:pos x="0" y="6"/>
                  </a:cxn>
                  <a:cxn ang="0">
                    <a:pos x="2" y="0"/>
                  </a:cxn>
                </a:cxnLst>
                <a:rect l="0" t="0" r="r" b="b"/>
                <a:pathLst>
                  <a:path w="12" h="10">
                    <a:moveTo>
                      <a:pt x="2" y="0"/>
                    </a:moveTo>
                    <a:lnTo>
                      <a:pt x="12" y="10"/>
                    </a:lnTo>
                    <a:lnTo>
                      <a:pt x="0" y="6"/>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88" name="Freeform 1468">
                <a:extLst>
                  <a:ext uri="{FF2B5EF4-FFF2-40B4-BE49-F238E27FC236}">
                    <a16:creationId xmlns:a16="http://schemas.microsoft.com/office/drawing/2014/main" id="{FE605778-748B-4236-A2DD-66A6FA66B124}"/>
                  </a:ext>
                </a:extLst>
              </p:cNvPr>
              <p:cNvSpPr>
                <a:spLocks/>
              </p:cNvSpPr>
              <p:nvPr/>
            </p:nvSpPr>
            <p:spPr bwMode="auto">
              <a:xfrm>
                <a:off x="3303" y="2702"/>
                <a:ext cx="14" cy="10"/>
              </a:xfrm>
              <a:custGeom>
                <a:avLst/>
                <a:gdLst/>
                <a:ahLst/>
                <a:cxnLst>
                  <a:cxn ang="0">
                    <a:pos x="14" y="5"/>
                  </a:cxn>
                  <a:cxn ang="0">
                    <a:pos x="2" y="0"/>
                  </a:cxn>
                  <a:cxn ang="0">
                    <a:pos x="0" y="6"/>
                  </a:cxn>
                  <a:cxn ang="0">
                    <a:pos x="12" y="10"/>
                  </a:cxn>
                  <a:cxn ang="0">
                    <a:pos x="14" y="5"/>
                  </a:cxn>
                </a:cxnLst>
                <a:rect l="0" t="0" r="r" b="b"/>
                <a:pathLst>
                  <a:path w="14" h="10">
                    <a:moveTo>
                      <a:pt x="14" y="5"/>
                    </a:moveTo>
                    <a:lnTo>
                      <a:pt x="2" y="0"/>
                    </a:lnTo>
                    <a:lnTo>
                      <a:pt x="0" y="6"/>
                    </a:lnTo>
                    <a:lnTo>
                      <a:pt x="12" y="10"/>
                    </a:lnTo>
                    <a:lnTo>
                      <a:pt x="14" y="5"/>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89" name="Freeform 1469">
                <a:extLst>
                  <a:ext uri="{FF2B5EF4-FFF2-40B4-BE49-F238E27FC236}">
                    <a16:creationId xmlns:a16="http://schemas.microsoft.com/office/drawing/2014/main" id="{F5EA7877-424F-438E-B7A5-AB62DEEC116A}"/>
                  </a:ext>
                </a:extLst>
              </p:cNvPr>
              <p:cNvSpPr>
                <a:spLocks/>
              </p:cNvSpPr>
              <p:nvPr/>
            </p:nvSpPr>
            <p:spPr bwMode="auto">
              <a:xfrm>
                <a:off x="3303" y="2708"/>
                <a:ext cx="12" cy="9"/>
              </a:xfrm>
              <a:custGeom>
                <a:avLst/>
                <a:gdLst/>
                <a:ahLst/>
                <a:cxnLst>
                  <a:cxn ang="0">
                    <a:pos x="12" y="4"/>
                  </a:cxn>
                  <a:cxn ang="0">
                    <a:pos x="0" y="0"/>
                  </a:cxn>
                  <a:cxn ang="0">
                    <a:pos x="10" y="9"/>
                  </a:cxn>
                  <a:cxn ang="0">
                    <a:pos x="12" y="4"/>
                  </a:cxn>
                </a:cxnLst>
                <a:rect l="0" t="0" r="r" b="b"/>
                <a:pathLst>
                  <a:path w="12" h="9">
                    <a:moveTo>
                      <a:pt x="12" y="4"/>
                    </a:moveTo>
                    <a:lnTo>
                      <a:pt x="0" y="0"/>
                    </a:lnTo>
                    <a:lnTo>
                      <a:pt x="10" y="9"/>
                    </a:lnTo>
                    <a:lnTo>
                      <a:pt x="12"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90" name="Freeform 1470">
                <a:extLst>
                  <a:ext uri="{FF2B5EF4-FFF2-40B4-BE49-F238E27FC236}">
                    <a16:creationId xmlns:a16="http://schemas.microsoft.com/office/drawing/2014/main" id="{5112742B-50D1-4873-8ADB-78867D47E409}"/>
                  </a:ext>
                </a:extLst>
              </p:cNvPr>
              <p:cNvSpPr>
                <a:spLocks/>
              </p:cNvSpPr>
              <p:nvPr/>
            </p:nvSpPr>
            <p:spPr bwMode="auto">
              <a:xfrm>
                <a:off x="3301" y="2708"/>
                <a:ext cx="12" cy="9"/>
              </a:xfrm>
              <a:custGeom>
                <a:avLst/>
                <a:gdLst/>
                <a:ahLst/>
                <a:cxnLst>
                  <a:cxn ang="0">
                    <a:pos x="2" y="0"/>
                  </a:cxn>
                  <a:cxn ang="0">
                    <a:pos x="12" y="9"/>
                  </a:cxn>
                  <a:cxn ang="0">
                    <a:pos x="0" y="6"/>
                  </a:cxn>
                  <a:cxn ang="0">
                    <a:pos x="2" y="0"/>
                  </a:cxn>
                </a:cxnLst>
                <a:rect l="0" t="0" r="r" b="b"/>
                <a:pathLst>
                  <a:path w="12" h="9">
                    <a:moveTo>
                      <a:pt x="2" y="0"/>
                    </a:moveTo>
                    <a:lnTo>
                      <a:pt x="12" y="9"/>
                    </a:lnTo>
                    <a:lnTo>
                      <a:pt x="0" y="6"/>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91" name="Freeform 1471">
                <a:extLst>
                  <a:ext uri="{FF2B5EF4-FFF2-40B4-BE49-F238E27FC236}">
                    <a16:creationId xmlns:a16="http://schemas.microsoft.com/office/drawing/2014/main" id="{2A0E6B82-601F-4EFA-A739-E2CEC7DDC1A5}"/>
                  </a:ext>
                </a:extLst>
              </p:cNvPr>
              <p:cNvSpPr>
                <a:spLocks/>
              </p:cNvSpPr>
              <p:nvPr/>
            </p:nvSpPr>
            <p:spPr bwMode="auto">
              <a:xfrm>
                <a:off x="3301" y="2708"/>
                <a:ext cx="14" cy="9"/>
              </a:xfrm>
              <a:custGeom>
                <a:avLst/>
                <a:gdLst/>
                <a:ahLst/>
                <a:cxnLst>
                  <a:cxn ang="0">
                    <a:pos x="14" y="4"/>
                  </a:cxn>
                  <a:cxn ang="0">
                    <a:pos x="2" y="0"/>
                  </a:cxn>
                  <a:cxn ang="0">
                    <a:pos x="0" y="6"/>
                  </a:cxn>
                  <a:cxn ang="0">
                    <a:pos x="12" y="9"/>
                  </a:cxn>
                  <a:cxn ang="0">
                    <a:pos x="14" y="4"/>
                  </a:cxn>
                </a:cxnLst>
                <a:rect l="0" t="0" r="r" b="b"/>
                <a:pathLst>
                  <a:path w="14" h="9">
                    <a:moveTo>
                      <a:pt x="14" y="4"/>
                    </a:moveTo>
                    <a:lnTo>
                      <a:pt x="2" y="0"/>
                    </a:lnTo>
                    <a:lnTo>
                      <a:pt x="0" y="6"/>
                    </a:lnTo>
                    <a:lnTo>
                      <a:pt x="12" y="9"/>
                    </a:lnTo>
                    <a:lnTo>
                      <a:pt x="14" y="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92" name="Freeform 1472">
                <a:extLst>
                  <a:ext uri="{FF2B5EF4-FFF2-40B4-BE49-F238E27FC236}">
                    <a16:creationId xmlns:a16="http://schemas.microsoft.com/office/drawing/2014/main" id="{6A58D637-4B08-48D8-946C-87BEC644636B}"/>
                  </a:ext>
                </a:extLst>
              </p:cNvPr>
              <p:cNvSpPr>
                <a:spLocks/>
              </p:cNvSpPr>
              <p:nvPr/>
            </p:nvSpPr>
            <p:spPr bwMode="auto">
              <a:xfrm>
                <a:off x="3301" y="2714"/>
                <a:ext cx="12" cy="9"/>
              </a:xfrm>
              <a:custGeom>
                <a:avLst/>
                <a:gdLst/>
                <a:ahLst/>
                <a:cxnLst>
                  <a:cxn ang="0">
                    <a:pos x="12" y="3"/>
                  </a:cxn>
                  <a:cxn ang="0">
                    <a:pos x="0" y="0"/>
                  </a:cxn>
                  <a:cxn ang="0">
                    <a:pos x="10" y="9"/>
                  </a:cxn>
                  <a:cxn ang="0">
                    <a:pos x="12" y="3"/>
                  </a:cxn>
                </a:cxnLst>
                <a:rect l="0" t="0" r="r" b="b"/>
                <a:pathLst>
                  <a:path w="12" h="9">
                    <a:moveTo>
                      <a:pt x="12" y="3"/>
                    </a:moveTo>
                    <a:lnTo>
                      <a:pt x="0" y="0"/>
                    </a:lnTo>
                    <a:lnTo>
                      <a:pt x="10" y="9"/>
                    </a:lnTo>
                    <a:lnTo>
                      <a:pt x="12"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93" name="Freeform 1473">
                <a:extLst>
                  <a:ext uri="{FF2B5EF4-FFF2-40B4-BE49-F238E27FC236}">
                    <a16:creationId xmlns:a16="http://schemas.microsoft.com/office/drawing/2014/main" id="{2E9AF0F1-71AF-4AED-B93E-32F92DD1204D}"/>
                  </a:ext>
                </a:extLst>
              </p:cNvPr>
              <p:cNvSpPr>
                <a:spLocks/>
              </p:cNvSpPr>
              <p:nvPr/>
            </p:nvSpPr>
            <p:spPr bwMode="auto">
              <a:xfrm>
                <a:off x="3299" y="2714"/>
                <a:ext cx="12" cy="9"/>
              </a:xfrm>
              <a:custGeom>
                <a:avLst/>
                <a:gdLst/>
                <a:ahLst/>
                <a:cxnLst>
                  <a:cxn ang="0">
                    <a:pos x="2" y="0"/>
                  </a:cxn>
                  <a:cxn ang="0">
                    <a:pos x="12" y="9"/>
                  </a:cxn>
                  <a:cxn ang="0">
                    <a:pos x="0" y="7"/>
                  </a:cxn>
                  <a:cxn ang="0">
                    <a:pos x="2" y="0"/>
                  </a:cxn>
                </a:cxnLst>
                <a:rect l="0" t="0" r="r" b="b"/>
                <a:pathLst>
                  <a:path w="12" h="9">
                    <a:moveTo>
                      <a:pt x="2" y="0"/>
                    </a:moveTo>
                    <a:lnTo>
                      <a:pt x="12" y="9"/>
                    </a:lnTo>
                    <a:lnTo>
                      <a:pt x="0" y="7"/>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94" name="Freeform 1474">
                <a:extLst>
                  <a:ext uri="{FF2B5EF4-FFF2-40B4-BE49-F238E27FC236}">
                    <a16:creationId xmlns:a16="http://schemas.microsoft.com/office/drawing/2014/main" id="{BB1363C6-F0A1-4F60-891F-4892C7B7D325}"/>
                  </a:ext>
                </a:extLst>
              </p:cNvPr>
              <p:cNvSpPr>
                <a:spLocks/>
              </p:cNvSpPr>
              <p:nvPr/>
            </p:nvSpPr>
            <p:spPr bwMode="auto">
              <a:xfrm>
                <a:off x="3299" y="2714"/>
                <a:ext cx="14" cy="9"/>
              </a:xfrm>
              <a:custGeom>
                <a:avLst/>
                <a:gdLst/>
                <a:ahLst/>
                <a:cxnLst>
                  <a:cxn ang="0">
                    <a:pos x="14" y="3"/>
                  </a:cxn>
                  <a:cxn ang="0">
                    <a:pos x="2" y="0"/>
                  </a:cxn>
                  <a:cxn ang="0">
                    <a:pos x="0" y="7"/>
                  </a:cxn>
                  <a:cxn ang="0">
                    <a:pos x="12" y="9"/>
                  </a:cxn>
                  <a:cxn ang="0">
                    <a:pos x="14" y="3"/>
                  </a:cxn>
                </a:cxnLst>
                <a:rect l="0" t="0" r="r" b="b"/>
                <a:pathLst>
                  <a:path w="14" h="9">
                    <a:moveTo>
                      <a:pt x="14" y="3"/>
                    </a:moveTo>
                    <a:lnTo>
                      <a:pt x="2" y="0"/>
                    </a:lnTo>
                    <a:lnTo>
                      <a:pt x="0" y="7"/>
                    </a:lnTo>
                    <a:lnTo>
                      <a:pt x="12" y="9"/>
                    </a:lnTo>
                    <a:lnTo>
                      <a:pt x="14" y="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95" name="Freeform 1475">
                <a:extLst>
                  <a:ext uri="{FF2B5EF4-FFF2-40B4-BE49-F238E27FC236}">
                    <a16:creationId xmlns:a16="http://schemas.microsoft.com/office/drawing/2014/main" id="{E8347600-BB30-460D-BE54-031BF168D607}"/>
                  </a:ext>
                </a:extLst>
              </p:cNvPr>
              <p:cNvSpPr>
                <a:spLocks/>
              </p:cNvSpPr>
              <p:nvPr/>
            </p:nvSpPr>
            <p:spPr bwMode="auto">
              <a:xfrm>
                <a:off x="3299" y="2721"/>
                <a:ext cx="12" cy="10"/>
              </a:xfrm>
              <a:custGeom>
                <a:avLst/>
                <a:gdLst/>
                <a:ahLst/>
                <a:cxnLst>
                  <a:cxn ang="0">
                    <a:pos x="12" y="2"/>
                  </a:cxn>
                  <a:cxn ang="0">
                    <a:pos x="0" y="0"/>
                  </a:cxn>
                  <a:cxn ang="0">
                    <a:pos x="12" y="10"/>
                  </a:cxn>
                  <a:cxn ang="0">
                    <a:pos x="12" y="2"/>
                  </a:cxn>
                </a:cxnLst>
                <a:rect l="0" t="0" r="r" b="b"/>
                <a:pathLst>
                  <a:path w="12" h="10">
                    <a:moveTo>
                      <a:pt x="12" y="2"/>
                    </a:moveTo>
                    <a:lnTo>
                      <a:pt x="0" y="0"/>
                    </a:lnTo>
                    <a:lnTo>
                      <a:pt x="12" y="10"/>
                    </a:lnTo>
                    <a:lnTo>
                      <a:pt x="12"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96" name="Freeform 1476">
                <a:extLst>
                  <a:ext uri="{FF2B5EF4-FFF2-40B4-BE49-F238E27FC236}">
                    <a16:creationId xmlns:a16="http://schemas.microsoft.com/office/drawing/2014/main" id="{E904E164-0A9D-4EDE-A4CE-814138AB50A1}"/>
                  </a:ext>
                </a:extLst>
              </p:cNvPr>
              <p:cNvSpPr>
                <a:spLocks/>
              </p:cNvSpPr>
              <p:nvPr/>
            </p:nvSpPr>
            <p:spPr bwMode="auto">
              <a:xfrm>
                <a:off x="3298" y="2721"/>
                <a:ext cx="13" cy="10"/>
              </a:xfrm>
              <a:custGeom>
                <a:avLst/>
                <a:gdLst/>
                <a:ahLst/>
                <a:cxnLst>
                  <a:cxn ang="0">
                    <a:pos x="1" y="0"/>
                  </a:cxn>
                  <a:cxn ang="0">
                    <a:pos x="13" y="10"/>
                  </a:cxn>
                  <a:cxn ang="0">
                    <a:pos x="0" y="9"/>
                  </a:cxn>
                  <a:cxn ang="0">
                    <a:pos x="1" y="0"/>
                  </a:cxn>
                </a:cxnLst>
                <a:rect l="0" t="0" r="r" b="b"/>
                <a:pathLst>
                  <a:path w="13" h="10">
                    <a:moveTo>
                      <a:pt x="1" y="0"/>
                    </a:moveTo>
                    <a:lnTo>
                      <a:pt x="13" y="10"/>
                    </a:lnTo>
                    <a:lnTo>
                      <a:pt x="0" y="9"/>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97" name="Freeform 1477">
                <a:extLst>
                  <a:ext uri="{FF2B5EF4-FFF2-40B4-BE49-F238E27FC236}">
                    <a16:creationId xmlns:a16="http://schemas.microsoft.com/office/drawing/2014/main" id="{8C4C34B6-D40B-4452-A799-8FD197B9373D}"/>
                  </a:ext>
                </a:extLst>
              </p:cNvPr>
              <p:cNvSpPr>
                <a:spLocks/>
              </p:cNvSpPr>
              <p:nvPr/>
            </p:nvSpPr>
            <p:spPr bwMode="auto">
              <a:xfrm>
                <a:off x="3298" y="2721"/>
                <a:ext cx="13" cy="10"/>
              </a:xfrm>
              <a:custGeom>
                <a:avLst/>
                <a:gdLst/>
                <a:ahLst/>
                <a:cxnLst>
                  <a:cxn ang="0">
                    <a:pos x="13" y="2"/>
                  </a:cxn>
                  <a:cxn ang="0">
                    <a:pos x="1" y="0"/>
                  </a:cxn>
                  <a:cxn ang="0">
                    <a:pos x="0" y="9"/>
                  </a:cxn>
                  <a:cxn ang="0">
                    <a:pos x="13" y="10"/>
                  </a:cxn>
                  <a:cxn ang="0">
                    <a:pos x="13" y="2"/>
                  </a:cxn>
                </a:cxnLst>
                <a:rect l="0" t="0" r="r" b="b"/>
                <a:pathLst>
                  <a:path w="13" h="10">
                    <a:moveTo>
                      <a:pt x="13" y="2"/>
                    </a:moveTo>
                    <a:lnTo>
                      <a:pt x="1" y="0"/>
                    </a:lnTo>
                    <a:lnTo>
                      <a:pt x="0" y="9"/>
                    </a:lnTo>
                    <a:lnTo>
                      <a:pt x="13" y="10"/>
                    </a:lnTo>
                    <a:lnTo>
                      <a:pt x="13" y="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98" name="Freeform 1478">
                <a:extLst>
                  <a:ext uri="{FF2B5EF4-FFF2-40B4-BE49-F238E27FC236}">
                    <a16:creationId xmlns:a16="http://schemas.microsoft.com/office/drawing/2014/main" id="{C9A16179-C3EC-4B5D-A66C-3EEC3DC21B37}"/>
                  </a:ext>
                </a:extLst>
              </p:cNvPr>
              <p:cNvSpPr>
                <a:spLocks/>
              </p:cNvSpPr>
              <p:nvPr/>
            </p:nvSpPr>
            <p:spPr bwMode="auto">
              <a:xfrm>
                <a:off x="3298" y="2730"/>
                <a:ext cx="13" cy="9"/>
              </a:xfrm>
              <a:custGeom>
                <a:avLst/>
                <a:gdLst/>
                <a:ahLst/>
                <a:cxnLst>
                  <a:cxn ang="0">
                    <a:pos x="13" y="1"/>
                  </a:cxn>
                  <a:cxn ang="0">
                    <a:pos x="0" y="0"/>
                  </a:cxn>
                  <a:cxn ang="0">
                    <a:pos x="12" y="9"/>
                  </a:cxn>
                  <a:cxn ang="0">
                    <a:pos x="13" y="1"/>
                  </a:cxn>
                </a:cxnLst>
                <a:rect l="0" t="0" r="r" b="b"/>
                <a:pathLst>
                  <a:path w="13" h="9">
                    <a:moveTo>
                      <a:pt x="13" y="1"/>
                    </a:moveTo>
                    <a:lnTo>
                      <a:pt x="0" y="0"/>
                    </a:lnTo>
                    <a:lnTo>
                      <a:pt x="12" y="9"/>
                    </a:lnTo>
                    <a:lnTo>
                      <a:pt x="13"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99" name="Freeform 1479">
                <a:extLst>
                  <a:ext uri="{FF2B5EF4-FFF2-40B4-BE49-F238E27FC236}">
                    <a16:creationId xmlns:a16="http://schemas.microsoft.com/office/drawing/2014/main" id="{A8BC52B1-6E4C-4E04-8D69-971FE7222D13}"/>
                  </a:ext>
                </a:extLst>
              </p:cNvPr>
              <p:cNvSpPr>
                <a:spLocks/>
              </p:cNvSpPr>
              <p:nvPr/>
            </p:nvSpPr>
            <p:spPr bwMode="auto">
              <a:xfrm>
                <a:off x="3298" y="2730"/>
                <a:ext cx="12" cy="10"/>
              </a:xfrm>
              <a:custGeom>
                <a:avLst/>
                <a:gdLst/>
                <a:ahLst/>
                <a:cxnLst>
                  <a:cxn ang="0">
                    <a:pos x="0" y="0"/>
                  </a:cxn>
                  <a:cxn ang="0">
                    <a:pos x="12" y="9"/>
                  </a:cxn>
                  <a:cxn ang="0">
                    <a:pos x="0" y="10"/>
                  </a:cxn>
                  <a:cxn ang="0">
                    <a:pos x="0" y="0"/>
                  </a:cxn>
                </a:cxnLst>
                <a:rect l="0" t="0" r="r" b="b"/>
                <a:pathLst>
                  <a:path w="12" h="10">
                    <a:moveTo>
                      <a:pt x="0" y="0"/>
                    </a:moveTo>
                    <a:lnTo>
                      <a:pt x="12" y="9"/>
                    </a:lnTo>
                    <a:lnTo>
                      <a:pt x="0" y="10"/>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00" name="Freeform 1480">
                <a:extLst>
                  <a:ext uri="{FF2B5EF4-FFF2-40B4-BE49-F238E27FC236}">
                    <a16:creationId xmlns:a16="http://schemas.microsoft.com/office/drawing/2014/main" id="{4D430939-EC80-4FA2-80E3-96CBCB07FD14}"/>
                  </a:ext>
                </a:extLst>
              </p:cNvPr>
              <p:cNvSpPr>
                <a:spLocks/>
              </p:cNvSpPr>
              <p:nvPr/>
            </p:nvSpPr>
            <p:spPr bwMode="auto">
              <a:xfrm>
                <a:off x="3298" y="2730"/>
                <a:ext cx="13" cy="10"/>
              </a:xfrm>
              <a:custGeom>
                <a:avLst/>
                <a:gdLst/>
                <a:ahLst/>
                <a:cxnLst>
                  <a:cxn ang="0">
                    <a:pos x="13" y="1"/>
                  </a:cxn>
                  <a:cxn ang="0">
                    <a:pos x="0" y="0"/>
                  </a:cxn>
                  <a:cxn ang="0">
                    <a:pos x="0" y="10"/>
                  </a:cxn>
                  <a:cxn ang="0">
                    <a:pos x="12" y="9"/>
                  </a:cxn>
                  <a:cxn ang="0">
                    <a:pos x="13" y="1"/>
                  </a:cxn>
                </a:cxnLst>
                <a:rect l="0" t="0" r="r" b="b"/>
                <a:pathLst>
                  <a:path w="13" h="10">
                    <a:moveTo>
                      <a:pt x="13" y="1"/>
                    </a:moveTo>
                    <a:lnTo>
                      <a:pt x="0" y="0"/>
                    </a:lnTo>
                    <a:lnTo>
                      <a:pt x="0" y="10"/>
                    </a:lnTo>
                    <a:lnTo>
                      <a:pt x="12" y="9"/>
                    </a:lnTo>
                    <a:lnTo>
                      <a:pt x="13" y="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01" name="Freeform 1481">
                <a:extLst>
                  <a:ext uri="{FF2B5EF4-FFF2-40B4-BE49-F238E27FC236}">
                    <a16:creationId xmlns:a16="http://schemas.microsoft.com/office/drawing/2014/main" id="{398614A8-5A5A-4C3C-8AD4-9BD018504DA7}"/>
                  </a:ext>
                </a:extLst>
              </p:cNvPr>
              <p:cNvSpPr>
                <a:spLocks/>
              </p:cNvSpPr>
              <p:nvPr/>
            </p:nvSpPr>
            <p:spPr bwMode="auto">
              <a:xfrm>
                <a:off x="3298" y="2739"/>
                <a:ext cx="13" cy="11"/>
              </a:xfrm>
              <a:custGeom>
                <a:avLst/>
                <a:gdLst/>
                <a:ahLst/>
                <a:cxnLst>
                  <a:cxn ang="0">
                    <a:pos x="12" y="0"/>
                  </a:cxn>
                  <a:cxn ang="0">
                    <a:pos x="0" y="1"/>
                  </a:cxn>
                  <a:cxn ang="0">
                    <a:pos x="13" y="11"/>
                  </a:cxn>
                  <a:cxn ang="0">
                    <a:pos x="12" y="0"/>
                  </a:cxn>
                </a:cxnLst>
                <a:rect l="0" t="0" r="r" b="b"/>
                <a:pathLst>
                  <a:path w="13" h="11">
                    <a:moveTo>
                      <a:pt x="12" y="0"/>
                    </a:moveTo>
                    <a:lnTo>
                      <a:pt x="0" y="1"/>
                    </a:lnTo>
                    <a:lnTo>
                      <a:pt x="13" y="11"/>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02" name="Freeform 1482">
                <a:extLst>
                  <a:ext uri="{FF2B5EF4-FFF2-40B4-BE49-F238E27FC236}">
                    <a16:creationId xmlns:a16="http://schemas.microsoft.com/office/drawing/2014/main" id="{38C86A33-1427-4F06-9C9F-B0C5FFDCEAF8}"/>
                  </a:ext>
                </a:extLst>
              </p:cNvPr>
              <p:cNvSpPr>
                <a:spLocks/>
              </p:cNvSpPr>
              <p:nvPr/>
            </p:nvSpPr>
            <p:spPr bwMode="auto">
              <a:xfrm>
                <a:off x="3298" y="2740"/>
                <a:ext cx="13" cy="11"/>
              </a:xfrm>
              <a:custGeom>
                <a:avLst/>
                <a:gdLst/>
                <a:ahLst/>
                <a:cxnLst>
                  <a:cxn ang="0">
                    <a:pos x="0" y="0"/>
                  </a:cxn>
                  <a:cxn ang="0">
                    <a:pos x="13" y="10"/>
                  </a:cxn>
                  <a:cxn ang="0">
                    <a:pos x="1" y="11"/>
                  </a:cxn>
                  <a:cxn ang="0">
                    <a:pos x="0" y="0"/>
                  </a:cxn>
                </a:cxnLst>
                <a:rect l="0" t="0" r="r" b="b"/>
                <a:pathLst>
                  <a:path w="13" h="11">
                    <a:moveTo>
                      <a:pt x="0" y="0"/>
                    </a:moveTo>
                    <a:lnTo>
                      <a:pt x="13" y="10"/>
                    </a:lnTo>
                    <a:lnTo>
                      <a:pt x="1" y="11"/>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03" name="Freeform 1483">
                <a:extLst>
                  <a:ext uri="{FF2B5EF4-FFF2-40B4-BE49-F238E27FC236}">
                    <a16:creationId xmlns:a16="http://schemas.microsoft.com/office/drawing/2014/main" id="{08CF0A9E-72A8-4D02-A28F-CEA44D005199}"/>
                  </a:ext>
                </a:extLst>
              </p:cNvPr>
              <p:cNvSpPr>
                <a:spLocks/>
              </p:cNvSpPr>
              <p:nvPr/>
            </p:nvSpPr>
            <p:spPr bwMode="auto">
              <a:xfrm>
                <a:off x="3298" y="2739"/>
                <a:ext cx="13" cy="12"/>
              </a:xfrm>
              <a:custGeom>
                <a:avLst/>
                <a:gdLst/>
                <a:ahLst/>
                <a:cxnLst>
                  <a:cxn ang="0">
                    <a:pos x="12" y="0"/>
                  </a:cxn>
                  <a:cxn ang="0">
                    <a:pos x="0" y="1"/>
                  </a:cxn>
                  <a:cxn ang="0">
                    <a:pos x="1" y="12"/>
                  </a:cxn>
                  <a:cxn ang="0">
                    <a:pos x="13" y="11"/>
                  </a:cxn>
                  <a:cxn ang="0">
                    <a:pos x="12" y="0"/>
                  </a:cxn>
                </a:cxnLst>
                <a:rect l="0" t="0" r="r" b="b"/>
                <a:pathLst>
                  <a:path w="13" h="12">
                    <a:moveTo>
                      <a:pt x="12" y="0"/>
                    </a:moveTo>
                    <a:lnTo>
                      <a:pt x="0" y="1"/>
                    </a:lnTo>
                    <a:lnTo>
                      <a:pt x="1" y="12"/>
                    </a:lnTo>
                    <a:lnTo>
                      <a:pt x="13" y="11"/>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04" name="Freeform 1484">
                <a:extLst>
                  <a:ext uri="{FF2B5EF4-FFF2-40B4-BE49-F238E27FC236}">
                    <a16:creationId xmlns:a16="http://schemas.microsoft.com/office/drawing/2014/main" id="{55E61813-C479-4004-B804-5F3B3AD1AD64}"/>
                  </a:ext>
                </a:extLst>
              </p:cNvPr>
              <p:cNvSpPr>
                <a:spLocks/>
              </p:cNvSpPr>
              <p:nvPr/>
            </p:nvSpPr>
            <p:spPr bwMode="auto">
              <a:xfrm>
                <a:off x="3299" y="2750"/>
                <a:ext cx="13" cy="12"/>
              </a:xfrm>
              <a:custGeom>
                <a:avLst/>
                <a:gdLst/>
                <a:ahLst/>
                <a:cxnLst>
                  <a:cxn ang="0">
                    <a:pos x="12" y="0"/>
                  </a:cxn>
                  <a:cxn ang="0">
                    <a:pos x="0" y="1"/>
                  </a:cxn>
                  <a:cxn ang="0">
                    <a:pos x="13" y="12"/>
                  </a:cxn>
                  <a:cxn ang="0">
                    <a:pos x="12" y="0"/>
                  </a:cxn>
                </a:cxnLst>
                <a:rect l="0" t="0" r="r" b="b"/>
                <a:pathLst>
                  <a:path w="13" h="12">
                    <a:moveTo>
                      <a:pt x="12" y="0"/>
                    </a:moveTo>
                    <a:lnTo>
                      <a:pt x="0" y="1"/>
                    </a:lnTo>
                    <a:lnTo>
                      <a:pt x="13" y="12"/>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05" name="Freeform 1485">
                <a:extLst>
                  <a:ext uri="{FF2B5EF4-FFF2-40B4-BE49-F238E27FC236}">
                    <a16:creationId xmlns:a16="http://schemas.microsoft.com/office/drawing/2014/main" id="{3358B692-2EAB-4751-90CB-B76AB360A95F}"/>
                  </a:ext>
                </a:extLst>
              </p:cNvPr>
              <p:cNvSpPr>
                <a:spLocks/>
              </p:cNvSpPr>
              <p:nvPr/>
            </p:nvSpPr>
            <p:spPr bwMode="auto">
              <a:xfrm>
                <a:off x="3299" y="2751"/>
                <a:ext cx="13" cy="12"/>
              </a:xfrm>
              <a:custGeom>
                <a:avLst/>
                <a:gdLst/>
                <a:ahLst/>
                <a:cxnLst>
                  <a:cxn ang="0">
                    <a:pos x="0" y="0"/>
                  </a:cxn>
                  <a:cxn ang="0">
                    <a:pos x="13" y="11"/>
                  </a:cxn>
                  <a:cxn ang="0">
                    <a:pos x="1" y="12"/>
                  </a:cxn>
                  <a:cxn ang="0">
                    <a:pos x="0" y="0"/>
                  </a:cxn>
                </a:cxnLst>
                <a:rect l="0" t="0" r="r" b="b"/>
                <a:pathLst>
                  <a:path w="13" h="12">
                    <a:moveTo>
                      <a:pt x="0" y="0"/>
                    </a:moveTo>
                    <a:lnTo>
                      <a:pt x="13" y="11"/>
                    </a:lnTo>
                    <a:lnTo>
                      <a:pt x="1" y="12"/>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06" name="Freeform 1486">
                <a:extLst>
                  <a:ext uri="{FF2B5EF4-FFF2-40B4-BE49-F238E27FC236}">
                    <a16:creationId xmlns:a16="http://schemas.microsoft.com/office/drawing/2014/main" id="{297BCF40-5D26-462B-8E1F-39DB63A991C8}"/>
                  </a:ext>
                </a:extLst>
              </p:cNvPr>
              <p:cNvSpPr>
                <a:spLocks/>
              </p:cNvSpPr>
              <p:nvPr/>
            </p:nvSpPr>
            <p:spPr bwMode="auto">
              <a:xfrm>
                <a:off x="3299" y="2750"/>
                <a:ext cx="13" cy="13"/>
              </a:xfrm>
              <a:custGeom>
                <a:avLst/>
                <a:gdLst/>
                <a:ahLst/>
                <a:cxnLst>
                  <a:cxn ang="0">
                    <a:pos x="12" y="0"/>
                  </a:cxn>
                  <a:cxn ang="0">
                    <a:pos x="0" y="1"/>
                  </a:cxn>
                  <a:cxn ang="0">
                    <a:pos x="1" y="13"/>
                  </a:cxn>
                  <a:cxn ang="0">
                    <a:pos x="13" y="12"/>
                  </a:cxn>
                  <a:cxn ang="0">
                    <a:pos x="12" y="0"/>
                  </a:cxn>
                </a:cxnLst>
                <a:rect l="0" t="0" r="r" b="b"/>
                <a:pathLst>
                  <a:path w="13" h="13">
                    <a:moveTo>
                      <a:pt x="12" y="0"/>
                    </a:moveTo>
                    <a:lnTo>
                      <a:pt x="0" y="1"/>
                    </a:lnTo>
                    <a:lnTo>
                      <a:pt x="1" y="13"/>
                    </a:lnTo>
                    <a:lnTo>
                      <a:pt x="13" y="12"/>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07" name="Freeform 1487">
                <a:extLst>
                  <a:ext uri="{FF2B5EF4-FFF2-40B4-BE49-F238E27FC236}">
                    <a16:creationId xmlns:a16="http://schemas.microsoft.com/office/drawing/2014/main" id="{4C6BE1A0-5B95-4BA7-AE03-B3C691B59F8A}"/>
                  </a:ext>
                </a:extLst>
              </p:cNvPr>
              <p:cNvSpPr>
                <a:spLocks/>
              </p:cNvSpPr>
              <p:nvPr/>
            </p:nvSpPr>
            <p:spPr bwMode="auto">
              <a:xfrm>
                <a:off x="3300" y="2762"/>
                <a:ext cx="15" cy="12"/>
              </a:xfrm>
              <a:custGeom>
                <a:avLst/>
                <a:gdLst/>
                <a:ahLst/>
                <a:cxnLst>
                  <a:cxn ang="0">
                    <a:pos x="12" y="0"/>
                  </a:cxn>
                  <a:cxn ang="0">
                    <a:pos x="0" y="1"/>
                  </a:cxn>
                  <a:cxn ang="0">
                    <a:pos x="15" y="12"/>
                  </a:cxn>
                  <a:cxn ang="0">
                    <a:pos x="12" y="0"/>
                  </a:cxn>
                </a:cxnLst>
                <a:rect l="0" t="0" r="r" b="b"/>
                <a:pathLst>
                  <a:path w="15" h="12">
                    <a:moveTo>
                      <a:pt x="12" y="0"/>
                    </a:moveTo>
                    <a:lnTo>
                      <a:pt x="0" y="1"/>
                    </a:lnTo>
                    <a:lnTo>
                      <a:pt x="15" y="12"/>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08" name="Freeform 1488">
                <a:extLst>
                  <a:ext uri="{FF2B5EF4-FFF2-40B4-BE49-F238E27FC236}">
                    <a16:creationId xmlns:a16="http://schemas.microsoft.com/office/drawing/2014/main" id="{8AC803E1-FC11-4646-93C6-17B880E4973B}"/>
                  </a:ext>
                </a:extLst>
              </p:cNvPr>
              <p:cNvSpPr>
                <a:spLocks/>
              </p:cNvSpPr>
              <p:nvPr/>
            </p:nvSpPr>
            <p:spPr bwMode="auto">
              <a:xfrm>
                <a:off x="3300" y="2763"/>
                <a:ext cx="15" cy="13"/>
              </a:xfrm>
              <a:custGeom>
                <a:avLst/>
                <a:gdLst/>
                <a:ahLst/>
                <a:cxnLst>
                  <a:cxn ang="0">
                    <a:pos x="0" y="0"/>
                  </a:cxn>
                  <a:cxn ang="0">
                    <a:pos x="15" y="11"/>
                  </a:cxn>
                  <a:cxn ang="0">
                    <a:pos x="2" y="13"/>
                  </a:cxn>
                  <a:cxn ang="0">
                    <a:pos x="0" y="0"/>
                  </a:cxn>
                </a:cxnLst>
                <a:rect l="0" t="0" r="r" b="b"/>
                <a:pathLst>
                  <a:path w="15" h="13">
                    <a:moveTo>
                      <a:pt x="0" y="0"/>
                    </a:moveTo>
                    <a:lnTo>
                      <a:pt x="15" y="11"/>
                    </a:lnTo>
                    <a:lnTo>
                      <a:pt x="2" y="13"/>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09" name="Freeform 1489">
                <a:extLst>
                  <a:ext uri="{FF2B5EF4-FFF2-40B4-BE49-F238E27FC236}">
                    <a16:creationId xmlns:a16="http://schemas.microsoft.com/office/drawing/2014/main" id="{3369EF15-0F76-4608-9918-9AA5DB1F8416}"/>
                  </a:ext>
                </a:extLst>
              </p:cNvPr>
              <p:cNvSpPr>
                <a:spLocks/>
              </p:cNvSpPr>
              <p:nvPr/>
            </p:nvSpPr>
            <p:spPr bwMode="auto">
              <a:xfrm>
                <a:off x="3300" y="2762"/>
                <a:ext cx="15" cy="14"/>
              </a:xfrm>
              <a:custGeom>
                <a:avLst/>
                <a:gdLst/>
                <a:ahLst/>
                <a:cxnLst>
                  <a:cxn ang="0">
                    <a:pos x="12" y="0"/>
                  </a:cxn>
                  <a:cxn ang="0">
                    <a:pos x="0" y="1"/>
                  </a:cxn>
                  <a:cxn ang="0">
                    <a:pos x="2" y="14"/>
                  </a:cxn>
                  <a:cxn ang="0">
                    <a:pos x="15" y="12"/>
                  </a:cxn>
                  <a:cxn ang="0">
                    <a:pos x="12" y="0"/>
                  </a:cxn>
                </a:cxnLst>
                <a:rect l="0" t="0" r="r" b="b"/>
                <a:pathLst>
                  <a:path w="15" h="14">
                    <a:moveTo>
                      <a:pt x="12" y="0"/>
                    </a:moveTo>
                    <a:lnTo>
                      <a:pt x="0" y="1"/>
                    </a:lnTo>
                    <a:lnTo>
                      <a:pt x="2" y="14"/>
                    </a:lnTo>
                    <a:lnTo>
                      <a:pt x="15" y="12"/>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10" name="Freeform 1490">
                <a:extLst>
                  <a:ext uri="{FF2B5EF4-FFF2-40B4-BE49-F238E27FC236}">
                    <a16:creationId xmlns:a16="http://schemas.microsoft.com/office/drawing/2014/main" id="{E42411DA-7775-449C-823D-48CDA1BCA97D}"/>
                  </a:ext>
                </a:extLst>
              </p:cNvPr>
              <p:cNvSpPr>
                <a:spLocks/>
              </p:cNvSpPr>
              <p:nvPr/>
            </p:nvSpPr>
            <p:spPr bwMode="auto">
              <a:xfrm>
                <a:off x="3302" y="2774"/>
                <a:ext cx="15" cy="13"/>
              </a:xfrm>
              <a:custGeom>
                <a:avLst/>
                <a:gdLst/>
                <a:ahLst/>
                <a:cxnLst>
                  <a:cxn ang="0">
                    <a:pos x="13" y="0"/>
                  </a:cxn>
                  <a:cxn ang="0">
                    <a:pos x="0" y="2"/>
                  </a:cxn>
                  <a:cxn ang="0">
                    <a:pos x="15" y="13"/>
                  </a:cxn>
                  <a:cxn ang="0">
                    <a:pos x="13" y="0"/>
                  </a:cxn>
                </a:cxnLst>
                <a:rect l="0" t="0" r="r" b="b"/>
                <a:pathLst>
                  <a:path w="15" h="13">
                    <a:moveTo>
                      <a:pt x="13" y="0"/>
                    </a:moveTo>
                    <a:lnTo>
                      <a:pt x="0" y="2"/>
                    </a:lnTo>
                    <a:lnTo>
                      <a:pt x="15" y="13"/>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11" name="Freeform 1491">
                <a:extLst>
                  <a:ext uri="{FF2B5EF4-FFF2-40B4-BE49-F238E27FC236}">
                    <a16:creationId xmlns:a16="http://schemas.microsoft.com/office/drawing/2014/main" id="{60AB123B-3527-467D-B064-941E90864367}"/>
                  </a:ext>
                </a:extLst>
              </p:cNvPr>
              <p:cNvSpPr>
                <a:spLocks/>
              </p:cNvSpPr>
              <p:nvPr/>
            </p:nvSpPr>
            <p:spPr bwMode="auto">
              <a:xfrm>
                <a:off x="3302" y="2776"/>
                <a:ext cx="15" cy="14"/>
              </a:xfrm>
              <a:custGeom>
                <a:avLst/>
                <a:gdLst/>
                <a:ahLst/>
                <a:cxnLst>
                  <a:cxn ang="0">
                    <a:pos x="0" y="0"/>
                  </a:cxn>
                  <a:cxn ang="0">
                    <a:pos x="15" y="11"/>
                  </a:cxn>
                  <a:cxn ang="0">
                    <a:pos x="3" y="14"/>
                  </a:cxn>
                  <a:cxn ang="0">
                    <a:pos x="0" y="0"/>
                  </a:cxn>
                </a:cxnLst>
                <a:rect l="0" t="0" r="r" b="b"/>
                <a:pathLst>
                  <a:path w="15" h="14">
                    <a:moveTo>
                      <a:pt x="0" y="0"/>
                    </a:moveTo>
                    <a:lnTo>
                      <a:pt x="15" y="11"/>
                    </a:lnTo>
                    <a:lnTo>
                      <a:pt x="3" y="14"/>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12" name="Freeform 1492">
                <a:extLst>
                  <a:ext uri="{FF2B5EF4-FFF2-40B4-BE49-F238E27FC236}">
                    <a16:creationId xmlns:a16="http://schemas.microsoft.com/office/drawing/2014/main" id="{1A882D8D-0919-441B-8E14-F73EDB5E0823}"/>
                  </a:ext>
                </a:extLst>
              </p:cNvPr>
              <p:cNvSpPr>
                <a:spLocks/>
              </p:cNvSpPr>
              <p:nvPr/>
            </p:nvSpPr>
            <p:spPr bwMode="auto">
              <a:xfrm>
                <a:off x="3302" y="2774"/>
                <a:ext cx="15" cy="16"/>
              </a:xfrm>
              <a:custGeom>
                <a:avLst/>
                <a:gdLst/>
                <a:ahLst/>
                <a:cxnLst>
                  <a:cxn ang="0">
                    <a:pos x="13" y="0"/>
                  </a:cxn>
                  <a:cxn ang="0">
                    <a:pos x="0" y="2"/>
                  </a:cxn>
                  <a:cxn ang="0">
                    <a:pos x="3" y="16"/>
                  </a:cxn>
                  <a:cxn ang="0">
                    <a:pos x="15" y="13"/>
                  </a:cxn>
                  <a:cxn ang="0">
                    <a:pos x="13" y="0"/>
                  </a:cxn>
                </a:cxnLst>
                <a:rect l="0" t="0" r="r" b="b"/>
                <a:pathLst>
                  <a:path w="15" h="16">
                    <a:moveTo>
                      <a:pt x="13" y="0"/>
                    </a:moveTo>
                    <a:lnTo>
                      <a:pt x="0" y="2"/>
                    </a:lnTo>
                    <a:lnTo>
                      <a:pt x="3" y="16"/>
                    </a:lnTo>
                    <a:lnTo>
                      <a:pt x="15" y="13"/>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13" name="Freeform 1493">
                <a:extLst>
                  <a:ext uri="{FF2B5EF4-FFF2-40B4-BE49-F238E27FC236}">
                    <a16:creationId xmlns:a16="http://schemas.microsoft.com/office/drawing/2014/main" id="{BD516145-1CD6-43F1-AB4C-56ADC9C5AE4E}"/>
                  </a:ext>
                </a:extLst>
              </p:cNvPr>
              <p:cNvSpPr>
                <a:spLocks/>
              </p:cNvSpPr>
              <p:nvPr/>
            </p:nvSpPr>
            <p:spPr bwMode="auto">
              <a:xfrm>
                <a:off x="3305" y="2787"/>
                <a:ext cx="15" cy="13"/>
              </a:xfrm>
              <a:custGeom>
                <a:avLst/>
                <a:gdLst/>
                <a:ahLst/>
                <a:cxnLst>
                  <a:cxn ang="0">
                    <a:pos x="12" y="0"/>
                  </a:cxn>
                  <a:cxn ang="0">
                    <a:pos x="0" y="3"/>
                  </a:cxn>
                  <a:cxn ang="0">
                    <a:pos x="15" y="13"/>
                  </a:cxn>
                  <a:cxn ang="0">
                    <a:pos x="12" y="0"/>
                  </a:cxn>
                </a:cxnLst>
                <a:rect l="0" t="0" r="r" b="b"/>
                <a:pathLst>
                  <a:path w="15" h="13">
                    <a:moveTo>
                      <a:pt x="12" y="0"/>
                    </a:moveTo>
                    <a:lnTo>
                      <a:pt x="0" y="3"/>
                    </a:lnTo>
                    <a:lnTo>
                      <a:pt x="15" y="13"/>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14" name="Freeform 1494">
                <a:extLst>
                  <a:ext uri="{FF2B5EF4-FFF2-40B4-BE49-F238E27FC236}">
                    <a16:creationId xmlns:a16="http://schemas.microsoft.com/office/drawing/2014/main" id="{6CE2EBEA-76F5-4A11-B235-14CC909735EF}"/>
                  </a:ext>
                </a:extLst>
              </p:cNvPr>
              <p:cNvSpPr>
                <a:spLocks/>
              </p:cNvSpPr>
              <p:nvPr/>
            </p:nvSpPr>
            <p:spPr bwMode="auto">
              <a:xfrm>
                <a:off x="3305" y="2790"/>
                <a:ext cx="15" cy="12"/>
              </a:xfrm>
              <a:custGeom>
                <a:avLst/>
                <a:gdLst/>
                <a:ahLst/>
                <a:cxnLst>
                  <a:cxn ang="0">
                    <a:pos x="0" y="0"/>
                  </a:cxn>
                  <a:cxn ang="0">
                    <a:pos x="15" y="10"/>
                  </a:cxn>
                  <a:cxn ang="0">
                    <a:pos x="3" y="12"/>
                  </a:cxn>
                  <a:cxn ang="0">
                    <a:pos x="0" y="0"/>
                  </a:cxn>
                </a:cxnLst>
                <a:rect l="0" t="0" r="r" b="b"/>
                <a:pathLst>
                  <a:path w="15" h="12">
                    <a:moveTo>
                      <a:pt x="0" y="0"/>
                    </a:moveTo>
                    <a:lnTo>
                      <a:pt x="15" y="10"/>
                    </a:lnTo>
                    <a:lnTo>
                      <a:pt x="3" y="12"/>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15" name="Freeform 1495">
                <a:extLst>
                  <a:ext uri="{FF2B5EF4-FFF2-40B4-BE49-F238E27FC236}">
                    <a16:creationId xmlns:a16="http://schemas.microsoft.com/office/drawing/2014/main" id="{B4E49D2F-B094-4FC3-82B4-D19F3E712DC5}"/>
                  </a:ext>
                </a:extLst>
              </p:cNvPr>
              <p:cNvSpPr>
                <a:spLocks/>
              </p:cNvSpPr>
              <p:nvPr/>
            </p:nvSpPr>
            <p:spPr bwMode="auto">
              <a:xfrm>
                <a:off x="3305" y="2787"/>
                <a:ext cx="15" cy="15"/>
              </a:xfrm>
              <a:custGeom>
                <a:avLst/>
                <a:gdLst/>
                <a:ahLst/>
                <a:cxnLst>
                  <a:cxn ang="0">
                    <a:pos x="12" y="0"/>
                  </a:cxn>
                  <a:cxn ang="0">
                    <a:pos x="0" y="3"/>
                  </a:cxn>
                  <a:cxn ang="0">
                    <a:pos x="3" y="15"/>
                  </a:cxn>
                  <a:cxn ang="0">
                    <a:pos x="15" y="13"/>
                  </a:cxn>
                  <a:cxn ang="0">
                    <a:pos x="12" y="0"/>
                  </a:cxn>
                </a:cxnLst>
                <a:rect l="0" t="0" r="r" b="b"/>
                <a:pathLst>
                  <a:path w="15" h="15">
                    <a:moveTo>
                      <a:pt x="12" y="0"/>
                    </a:moveTo>
                    <a:lnTo>
                      <a:pt x="0" y="3"/>
                    </a:lnTo>
                    <a:lnTo>
                      <a:pt x="3" y="15"/>
                    </a:lnTo>
                    <a:lnTo>
                      <a:pt x="15" y="13"/>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16" name="Freeform 1496">
                <a:extLst>
                  <a:ext uri="{FF2B5EF4-FFF2-40B4-BE49-F238E27FC236}">
                    <a16:creationId xmlns:a16="http://schemas.microsoft.com/office/drawing/2014/main" id="{D00E6A21-BA79-4C71-8FE7-E7C28D2DB30F}"/>
                  </a:ext>
                </a:extLst>
              </p:cNvPr>
              <p:cNvSpPr>
                <a:spLocks/>
              </p:cNvSpPr>
              <p:nvPr/>
            </p:nvSpPr>
            <p:spPr bwMode="auto">
              <a:xfrm>
                <a:off x="3308" y="2800"/>
                <a:ext cx="15" cy="11"/>
              </a:xfrm>
              <a:custGeom>
                <a:avLst/>
                <a:gdLst/>
                <a:ahLst/>
                <a:cxnLst>
                  <a:cxn ang="0">
                    <a:pos x="12" y="0"/>
                  </a:cxn>
                  <a:cxn ang="0">
                    <a:pos x="0" y="2"/>
                  </a:cxn>
                  <a:cxn ang="0">
                    <a:pos x="15" y="11"/>
                  </a:cxn>
                  <a:cxn ang="0">
                    <a:pos x="12" y="0"/>
                  </a:cxn>
                </a:cxnLst>
                <a:rect l="0" t="0" r="r" b="b"/>
                <a:pathLst>
                  <a:path w="15" h="11">
                    <a:moveTo>
                      <a:pt x="12" y="0"/>
                    </a:moveTo>
                    <a:lnTo>
                      <a:pt x="0" y="2"/>
                    </a:lnTo>
                    <a:lnTo>
                      <a:pt x="15" y="11"/>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17" name="Freeform 1497">
                <a:extLst>
                  <a:ext uri="{FF2B5EF4-FFF2-40B4-BE49-F238E27FC236}">
                    <a16:creationId xmlns:a16="http://schemas.microsoft.com/office/drawing/2014/main" id="{A6F6116B-1B2C-4CE1-A699-0911D18240B3}"/>
                  </a:ext>
                </a:extLst>
              </p:cNvPr>
              <p:cNvSpPr>
                <a:spLocks/>
              </p:cNvSpPr>
              <p:nvPr/>
            </p:nvSpPr>
            <p:spPr bwMode="auto">
              <a:xfrm>
                <a:off x="3308" y="2802"/>
                <a:ext cx="15" cy="13"/>
              </a:xfrm>
              <a:custGeom>
                <a:avLst/>
                <a:gdLst/>
                <a:ahLst/>
                <a:cxnLst>
                  <a:cxn ang="0">
                    <a:pos x="0" y="0"/>
                  </a:cxn>
                  <a:cxn ang="0">
                    <a:pos x="15" y="9"/>
                  </a:cxn>
                  <a:cxn ang="0">
                    <a:pos x="3" y="13"/>
                  </a:cxn>
                  <a:cxn ang="0">
                    <a:pos x="0" y="0"/>
                  </a:cxn>
                </a:cxnLst>
                <a:rect l="0" t="0" r="r" b="b"/>
                <a:pathLst>
                  <a:path w="15" h="13">
                    <a:moveTo>
                      <a:pt x="0" y="0"/>
                    </a:moveTo>
                    <a:lnTo>
                      <a:pt x="15" y="9"/>
                    </a:lnTo>
                    <a:lnTo>
                      <a:pt x="3" y="13"/>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18" name="Freeform 1498">
                <a:extLst>
                  <a:ext uri="{FF2B5EF4-FFF2-40B4-BE49-F238E27FC236}">
                    <a16:creationId xmlns:a16="http://schemas.microsoft.com/office/drawing/2014/main" id="{185F5CD2-8BA9-4F4B-958B-D1FAE1D51EE7}"/>
                  </a:ext>
                </a:extLst>
              </p:cNvPr>
              <p:cNvSpPr>
                <a:spLocks/>
              </p:cNvSpPr>
              <p:nvPr/>
            </p:nvSpPr>
            <p:spPr bwMode="auto">
              <a:xfrm>
                <a:off x="3308" y="2800"/>
                <a:ext cx="15" cy="15"/>
              </a:xfrm>
              <a:custGeom>
                <a:avLst/>
                <a:gdLst/>
                <a:ahLst/>
                <a:cxnLst>
                  <a:cxn ang="0">
                    <a:pos x="12" y="0"/>
                  </a:cxn>
                  <a:cxn ang="0">
                    <a:pos x="0" y="2"/>
                  </a:cxn>
                  <a:cxn ang="0">
                    <a:pos x="3" y="15"/>
                  </a:cxn>
                  <a:cxn ang="0">
                    <a:pos x="15" y="11"/>
                  </a:cxn>
                  <a:cxn ang="0">
                    <a:pos x="12" y="0"/>
                  </a:cxn>
                </a:cxnLst>
                <a:rect l="0" t="0" r="r" b="b"/>
                <a:pathLst>
                  <a:path w="15" h="15">
                    <a:moveTo>
                      <a:pt x="12" y="0"/>
                    </a:moveTo>
                    <a:lnTo>
                      <a:pt x="0" y="2"/>
                    </a:lnTo>
                    <a:lnTo>
                      <a:pt x="3" y="15"/>
                    </a:lnTo>
                    <a:lnTo>
                      <a:pt x="15" y="11"/>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19" name="Freeform 1499">
                <a:extLst>
                  <a:ext uri="{FF2B5EF4-FFF2-40B4-BE49-F238E27FC236}">
                    <a16:creationId xmlns:a16="http://schemas.microsoft.com/office/drawing/2014/main" id="{5E630234-AACA-4092-9DCD-08E778ED2AD7}"/>
                  </a:ext>
                </a:extLst>
              </p:cNvPr>
              <p:cNvSpPr>
                <a:spLocks/>
              </p:cNvSpPr>
              <p:nvPr/>
            </p:nvSpPr>
            <p:spPr bwMode="auto">
              <a:xfrm>
                <a:off x="3311" y="2811"/>
                <a:ext cx="15" cy="12"/>
              </a:xfrm>
              <a:custGeom>
                <a:avLst/>
                <a:gdLst/>
                <a:ahLst/>
                <a:cxnLst>
                  <a:cxn ang="0">
                    <a:pos x="12" y="0"/>
                  </a:cxn>
                  <a:cxn ang="0">
                    <a:pos x="0" y="4"/>
                  </a:cxn>
                  <a:cxn ang="0">
                    <a:pos x="15" y="12"/>
                  </a:cxn>
                  <a:cxn ang="0">
                    <a:pos x="12" y="0"/>
                  </a:cxn>
                </a:cxnLst>
                <a:rect l="0" t="0" r="r" b="b"/>
                <a:pathLst>
                  <a:path w="15" h="12">
                    <a:moveTo>
                      <a:pt x="12" y="0"/>
                    </a:moveTo>
                    <a:lnTo>
                      <a:pt x="0" y="4"/>
                    </a:lnTo>
                    <a:lnTo>
                      <a:pt x="15" y="12"/>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20" name="Freeform 1500">
                <a:extLst>
                  <a:ext uri="{FF2B5EF4-FFF2-40B4-BE49-F238E27FC236}">
                    <a16:creationId xmlns:a16="http://schemas.microsoft.com/office/drawing/2014/main" id="{276D2FFC-4A50-4190-B1F7-5435A15C2D9A}"/>
                  </a:ext>
                </a:extLst>
              </p:cNvPr>
              <p:cNvSpPr>
                <a:spLocks/>
              </p:cNvSpPr>
              <p:nvPr/>
            </p:nvSpPr>
            <p:spPr bwMode="auto">
              <a:xfrm>
                <a:off x="3311" y="2815"/>
                <a:ext cx="15" cy="11"/>
              </a:xfrm>
              <a:custGeom>
                <a:avLst/>
                <a:gdLst/>
                <a:ahLst/>
                <a:cxnLst>
                  <a:cxn ang="0">
                    <a:pos x="0" y="0"/>
                  </a:cxn>
                  <a:cxn ang="0">
                    <a:pos x="15" y="8"/>
                  </a:cxn>
                  <a:cxn ang="0">
                    <a:pos x="4" y="11"/>
                  </a:cxn>
                  <a:cxn ang="0">
                    <a:pos x="0" y="0"/>
                  </a:cxn>
                </a:cxnLst>
                <a:rect l="0" t="0" r="r" b="b"/>
                <a:pathLst>
                  <a:path w="15" h="11">
                    <a:moveTo>
                      <a:pt x="0" y="0"/>
                    </a:moveTo>
                    <a:lnTo>
                      <a:pt x="15" y="8"/>
                    </a:lnTo>
                    <a:lnTo>
                      <a:pt x="4" y="11"/>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21" name="Freeform 1501">
                <a:extLst>
                  <a:ext uri="{FF2B5EF4-FFF2-40B4-BE49-F238E27FC236}">
                    <a16:creationId xmlns:a16="http://schemas.microsoft.com/office/drawing/2014/main" id="{7410175B-B900-41B1-A49B-93B8B07C46DF}"/>
                  </a:ext>
                </a:extLst>
              </p:cNvPr>
              <p:cNvSpPr>
                <a:spLocks/>
              </p:cNvSpPr>
              <p:nvPr/>
            </p:nvSpPr>
            <p:spPr bwMode="auto">
              <a:xfrm>
                <a:off x="3311" y="2811"/>
                <a:ext cx="15" cy="15"/>
              </a:xfrm>
              <a:custGeom>
                <a:avLst/>
                <a:gdLst/>
                <a:ahLst/>
                <a:cxnLst>
                  <a:cxn ang="0">
                    <a:pos x="12" y="0"/>
                  </a:cxn>
                  <a:cxn ang="0">
                    <a:pos x="0" y="4"/>
                  </a:cxn>
                  <a:cxn ang="0">
                    <a:pos x="4" y="15"/>
                  </a:cxn>
                  <a:cxn ang="0">
                    <a:pos x="15" y="12"/>
                  </a:cxn>
                  <a:cxn ang="0">
                    <a:pos x="12" y="0"/>
                  </a:cxn>
                </a:cxnLst>
                <a:rect l="0" t="0" r="r" b="b"/>
                <a:pathLst>
                  <a:path w="15" h="15">
                    <a:moveTo>
                      <a:pt x="12" y="0"/>
                    </a:moveTo>
                    <a:lnTo>
                      <a:pt x="0" y="4"/>
                    </a:lnTo>
                    <a:lnTo>
                      <a:pt x="4" y="15"/>
                    </a:lnTo>
                    <a:lnTo>
                      <a:pt x="15" y="12"/>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22" name="Freeform 1502">
                <a:extLst>
                  <a:ext uri="{FF2B5EF4-FFF2-40B4-BE49-F238E27FC236}">
                    <a16:creationId xmlns:a16="http://schemas.microsoft.com/office/drawing/2014/main" id="{39FF64F9-E512-4330-8C3D-D41E063B0122}"/>
                  </a:ext>
                </a:extLst>
              </p:cNvPr>
              <p:cNvSpPr>
                <a:spLocks/>
              </p:cNvSpPr>
              <p:nvPr/>
            </p:nvSpPr>
            <p:spPr bwMode="auto">
              <a:xfrm>
                <a:off x="3315" y="2823"/>
                <a:ext cx="15" cy="9"/>
              </a:xfrm>
              <a:custGeom>
                <a:avLst/>
                <a:gdLst/>
                <a:ahLst/>
                <a:cxnLst>
                  <a:cxn ang="0">
                    <a:pos x="11" y="0"/>
                  </a:cxn>
                  <a:cxn ang="0">
                    <a:pos x="0" y="3"/>
                  </a:cxn>
                  <a:cxn ang="0">
                    <a:pos x="15" y="9"/>
                  </a:cxn>
                  <a:cxn ang="0">
                    <a:pos x="11" y="0"/>
                  </a:cxn>
                </a:cxnLst>
                <a:rect l="0" t="0" r="r" b="b"/>
                <a:pathLst>
                  <a:path w="15" h="9">
                    <a:moveTo>
                      <a:pt x="11" y="0"/>
                    </a:moveTo>
                    <a:lnTo>
                      <a:pt x="0" y="3"/>
                    </a:lnTo>
                    <a:lnTo>
                      <a:pt x="15" y="9"/>
                    </a:lnTo>
                    <a:lnTo>
                      <a:pt x="1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23" name="Freeform 1503">
                <a:extLst>
                  <a:ext uri="{FF2B5EF4-FFF2-40B4-BE49-F238E27FC236}">
                    <a16:creationId xmlns:a16="http://schemas.microsoft.com/office/drawing/2014/main" id="{11B9345C-C72A-42F4-8360-AD850DF0C662}"/>
                  </a:ext>
                </a:extLst>
              </p:cNvPr>
              <p:cNvSpPr>
                <a:spLocks/>
              </p:cNvSpPr>
              <p:nvPr/>
            </p:nvSpPr>
            <p:spPr bwMode="auto">
              <a:xfrm>
                <a:off x="3315" y="2826"/>
                <a:ext cx="15" cy="10"/>
              </a:xfrm>
              <a:custGeom>
                <a:avLst/>
                <a:gdLst/>
                <a:ahLst/>
                <a:cxnLst>
                  <a:cxn ang="0">
                    <a:pos x="0" y="0"/>
                  </a:cxn>
                  <a:cxn ang="0">
                    <a:pos x="15" y="6"/>
                  </a:cxn>
                  <a:cxn ang="0">
                    <a:pos x="3" y="10"/>
                  </a:cxn>
                  <a:cxn ang="0">
                    <a:pos x="0" y="0"/>
                  </a:cxn>
                </a:cxnLst>
                <a:rect l="0" t="0" r="r" b="b"/>
                <a:pathLst>
                  <a:path w="15" h="10">
                    <a:moveTo>
                      <a:pt x="0" y="0"/>
                    </a:moveTo>
                    <a:lnTo>
                      <a:pt x="15" y="6"/>
                    </a:lnTo>
                    <a:lnTo>
                      <a:pt x="3" y="10"/>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24" name="Freeform 1504">
                <a:extLst>
                  <a:ext uri="{FF2B5EF4-FFF2-40B4-BE49-F238E27FC236}">
                    <a16:creationId xmlns:a16="http://schemas.microsoft.com/office/drawing/2014/main" id="{2BFE050E-A1AB-4478-A4D0-C70DF1E151F6}"/>
                  </a:ext>
                </a:extLst>
              </p:cNvPr>
              <p:cNvSpPr>
                <a:spLocks/>
              </p:cNvSpPr>
              <p:nvPr/>
            </p:nvSpPr>
            <p:spPr bwMode="auto">
              <a:xfrm>
                <a:off x="3315" y="2823"/>
                <a:ext cx="15" cy="13"/>
              </a:xfrm>
              <a:custGeom>
                <a:avLst/>
                <a:gdLst/>
                <a:ahLst/>
                <a:cxnLst>
                  <a:cxn ang="0">
                    <a:pos x="11" y="0"/>
                  </a:cxn>
                  <a:cxn ang="0">
                    <a:pos x="0" y="3"/>
                  </a:cxn>
                  <a:cxn ang="0">
                    <a:pos x="3" y="13"/>
                  </a:cxn>
                  <a:cxn ang="0">
                    <a:pos x="15" y="9"/>
                  </a:cxn>
                  <a:cxn ang="0">
                    <a:pos x="11" y="0"/>
                  </a:cxn>
                </a:cxnLst>
                <a:rect l="0" t="0" r="r" b="b"/>
                <a:pathLst>
                  <a:path w="15" h="13">
                    <a:moveTo>
                      <a:pt x="11" y="0"/>
                    </a:moveTo>
                    <a:lnTo>
                      <a:pt x="0" y="3"/>
                    </a:lnTo>
                    <a:lnTo>
                      <a:pt x="3" y="13"/>
                    </a:lnTo>
                    <a:lnTo>
                      <a:pt x="15" y="9"/>
                    </a:lnTo>
                    <a:lnTo>
                      <a:pt x="1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25" name="Freeform 1505">
                <a:extLst>
                  <a:ext uri="{FF2B5EF4-FFF2-40B4-BE49-F238E27FC236}">
                    <a16:creationId xmlns:a16="http://schemas.microsoft.com/office/drawing/2014/main" id="{BF2E6B4C-3FEE-440E-87CF-5EB6947FF8C0}"/>
                  </a:ext>
                </a:extLst>
              </p:cNvPr>
              <p:cNvSpPr>
                <a:spLocks/>
              </p:cNvSpPr>
              <p:nvPr/>
            </p:nvSpPr>
            <p:spPr bwMode="auto">
              <a:xfrm>
                <a:off x="3318" y="2832"/>
                <a:ext cx="14" cy="8"/>
              </a:xfrm>
              <a:custGeom>
                <a:avLst/>
                <a:gdLst/>
                <a:ahLst/>
                <a:cxnLst>
                  <a:cxn ang="0">
                    <a:pos x="12" y="0"/>
                  </a:cxn>
                  <a:cxn ang="0">
                    <a:pos x="0" y="4"/>
                  </a:cxn>
                  <a:cxn ang="0">
                    <a:pos x="14" y="8"/>
                  </a:cxn>
                  <a:cxn ang="0">
                    <a:pos x="12" y="0"/>
                  </a:cxn>
                </a:cxnLst>
                <a:rect l="0" t="0" r="r" b="b"/>
                <a:pathLst>
                  <a:path w="14" h="8">
                    <a:moveTo>
                      <a:pt x="12" y="0"/>
                    </a:moveTo>
                    <a:lnTo>
                      <a:pt x="0" y="4"/>
                    </a:lnTo>
                    <a:lnTo>
                      <a:pt x="14" y="8"/>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26" name="Freeform 1506">
                <a:extLst>
                  <a:ext uri="{FF2B5EF4-FFF2-40B4-BE49-F238E27FC236}">
                    <a16:creationId xmlns:a16="http://schemas.microsoft.com/office/drawing/2014/main" id="{6667E51D-D885-41C3-92B2-C701AA4C61D2}"/>
                  </a:ext>
                </a:extLst>
              </p:cNvPr>
              <p:cNvSpPr>
                <a:spLocks/>
              </p:cNvSpPr>
              <p:nvPr/>
            </p:nvSpPr>
            <p:spPr bwMode="auto">
              <a:xfrm>
                <a:off x="3318" y="2836"/>
                <a:ext cx="14" cy="8"/>
              </a:xfrm>
              <a:custGeom>
                <a:avLst/>
                <a:gdLst/>
                <a:ahLst/>
                <a:cxnLst>
                  <a:cxn ang="0">
                    <a:pos x="0" y="0"/>
                  </a:cxn>
                  <a:cxn ang="0">
                    <a:pos x="14" y="4"/>
                  </a:cxn>
                  <a:cxn ang="0">
                    <a:pos x="2" y="8"/>
                  </a:cxn>
                  <a:cxn ang="0">
                    <a:pos x="0" y="0"/>
                  </a:cxn>
                </a:cxnLst>
                <a:rect l="0" t="0" r="r" b="b"/>
                <a:pathLst>
                  <a:path w="14" h="8">
                    <a:moveTo>
                      <a:pt x="0" y="0"/>
                    </a:moveTo>
                    <a:lnTo>
                      <a:pt x="14" y="4"/>
                    </a:lnTo>
                    <a:lnTo>
                      <a:pt x="2" y="8"/>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27" name="Freeform 1507">
                <a:extLst>
                  <a:ext uri="{FF2B5EF4-FFF2-40B4-BE49-F238E27FC236}">
                    <a16:creationId xmlns:a16="http://schemas.microsoft.com/office/drawing/2014/main" id="{371EEC77-0341-44C7-846D-39519107F446}"/>
                  </a:ext>
                </a:extLst>
              </p:cNvPr>
              <p:cNvSpPr>
                <a:spLocks/>
              </p:cNvSpPr>
              <p:nvPr/>
            </p:nvSpPr>
            <p:spPr bwMode="auto">
              <a:xfrm>
                <a:off x="3318" y="2832"/>
                <a:ext cx="14" cy="12"/>
              </a:xfrm>
              <a:custGeom>
                <a:avLst/>
                <a:gdLst/>
                <a:ahLst/>
                <a:cxnLst>
                  <a:cxn ang="0">
                    <a:pos x="12" y="0"/>
                  </a:cxn>
                  <a:cxn ang="0">
                    <a:pos x="0" y="4"/>
                  </a:cxn>
                  <a:cxn ang="0">
                    <a:pos x="2" y="12"/>
                  </a:cxn>
                  <a:cxn ang="0">
                    <a:pos x="14" y="8"/>
                  </a:cxn>
                  <a:cxn ang="0">
                    <a:pos x="12" y="0"/>
                  </a:cxn>
                </a:cxnLst>
                <a:rect l="0" t="0" r="r" b="b"/>
                <a:pathLst>
                  <a:path w="14" h="12">
                    <a:moveTo>
                      <a:pt x="12" y="0"/>
                    </a:moveTo>
                    <a:lnTo>
                      <a:pt x="0" y="4"/>
                    </a:lnTo>
                    <a:lnTo>
                      <a:pt x="2" y="12"/>
                    </a:lnTo>
                    <a:lnTo>
                      <a:pt x="14" y="8"/>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28" name="Freeform 1508">
                <a:extLst>
                  <a:ext uri="{FF2B5EF4-FFF2-40B4-BE49-F238E27FC236}">
                    <a16:creationId xmlns:a16="http://schemas.microsoft.com/office/drawing/2014/main" id="{5EBFBD05-37C2-4792-9035-B3B0F14189DC}"/>
                  </a:ext>
                </a:extLst>
              </p:cNvPr>
              <p:cNvSpPr>
                <a:spLocks/>
              </p:cNvSpPr>
              <p:nvPr/>
            </p:nvSpPr>
            <p:spPr bwMode="auto">
              <a:xfrm>
                <a:off x="3320" y="2840"/>
                <a:ext cx="14" cy="6"/>
              </a:xfrm>
              <a:custGeom>
                <a:avLst/>
                <a:gdLst/>
                <a:ahLst/>
                <a:cxnLst>
                  <a:cxn ang="0">
                    <a:pos x="12" y="0"/>
                  </a:cxn>
                  <a:cxn ang="0">
                    <a:pos x="0" y="4"/>
                  </a:cxn>
                  <a:cxn ang="0">
                    <a:pos x="14" y="6"/>
                  </a:cxn>
                  <a:cxn ang="0">
                    <a:pos x="12" y="0"/>
                  </a:cxn>
                </a:cxnLst>
                <a:rect l="0" t="0" r="r" b="b"/>
                <a:pathLst>
                  <a:path w="14" h="6">
                    <a:moveTo>
                      <a:pt x="12" y="0"/>
                    </a:moveTo>
                    <a:lnTo>
                      <a:pt x="0" y="4"/>
                    </a:lnTo>
                    <a:lnTo>
                      <a:pt x="14" y="6"/>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29" name="Freeform 1509">
                <a:extLst>
                  <a:ext uri="{FF2B5EF4-FFF2-40B4-BE49-F238E27FC236}">
                    <a16:creationId xmlns:a16="http://schemas.microsoft.com/office/drawing/2014/main" id="{0822DBFA-41C1-4C50-B01A-A9E2A4F306F8}"/>
                  </a:ext>
                </a:extLst>
              </p:cNvPr>
              <p:cNvSpPr>
                <a:spLocks/>
              </p:cNvSpPr>
              <p:nvPr/>
            </p:nvSpPr>
            <p:spPr bwMode="auto">
              <a:xfrm>
                <a:off x="3320" y="2844"/>
                <a:ext cx="14" cy="6"/>
              </a:xfrm>
              <a:custGeom>
                <a:avLst/>
                <a:gdLst/>
                <a:ahLst/>
                <a:cxnLst>
                  <a:cxn ang="0">
                    <a:pos x="0" y="0"/>
                  </a:cxn>
                  <a:cxn ang="0">
                    <a:pos x="14" y="2"/>
                  </a:cxn>
                  <a:cxn ang="0">
                    <a:pos x="3" y="6"/>
                  </a:cxn>
                  <a:cxn ang="0">
                    <a:pos x="0" y="0"/>
                  </a:cxn>
                </a:cxnLst>
                <a:rect l="0" t="0" r="r" b="b"/>
                <a:pathLst>
                  <a:path w="14" h="6">
                    <a:moveTo>
                      <a:pt x="0" y="0"/>
                    </a:moveTo>
                    <a:lnTo>
                      <a:pt x="14" y="2"/>
                    </a:lnTo>
                    <a:lnTo>
                      <a:pt x="3" y="6"/>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30" name="Freeform 1510">
                <a:extLst>
                  <a:ext uri="{FF2B5EF4-FFF2-40B4-BE49-F238E27FC236}">
                    <a16:creationId xmlns:a16="http://schemas.microsoft.com/office/drawing/2014/main" id="{0973E119-700F-44B1-9E40-AD9DC66398E1}"/>
                  </a:ext>
                </a:extLst>
              </p:cNvPr>
              <p:cNvSpPr>
                <a:spLocks/>
              </p:cNvSpPr>
              <p:nvPr/>
            </p:nvSpPr>
            <p:spPr bwMode="auto">
              <a:xfrm>
                <a:off x="3320" y="2840"/>
                <a:ext cx="14" cy="10"/>
              </a:xfrm>
              <a:custGeom>
                <a:avLst/>
                <a:gdLst/>
                <a:ahLst/>
                <a:cxnLst>
                  <a:cxn ang="0">
                    <a:pos x="12" y="0"/>
                  </a:cxn>
                  <a:cxn ang="0">
                    <a:pos x="0" y="4"/>
                  </a:cxn>
                  <a:cxn ang="0">
                    <a:pos x="3" y="10"/>
                  </a:cxn>
                  <a:cxn ang="0">
                    <a:pos x="14" y="6"/>
                  </a:cxn>
                  <a:cxn ang="0">
                    <a:pos x="12" y="0"/>
                  </a:cxn>
                </a:cxnLst>
                <a:rect l="0" t="0" r="r" b="b"/>
                <a:pathLst>
                  <a:path w="14" h="10">
                    <a:moveTo>
                      <a:pt x="12" y="0"/>
                    </a:moveTo>
                    <a:lnTo>
                      <a:pt x="0" y="4"/>
                    </a:lnTo>
                    <a:lnTo>
                      <a:pt x="3" y="10"/>
                    </a:lnTo>
                    <a:lnTo>
                      <a:pt x="14" y="6"/>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31" name="Freeform 1511">
                <a:extLst>
                  <a:ext uri="{FF2B5EF4-FFF2-40B4-BE49-F238E27FC236}">
                    <a16:creationId xmlns:a16="http://schemas.microsoft.com/office/drawing/2014/main" id="{A9C765DE-B08A-4AA1-9F0E-7D75EE7CA653}"/>
                  </a:ext>
                </a:extLst>
              </p:cNvPr>
              <p:cNvSpPr>
                <a:spLocks/>
              </p:cNvSpPr>
              <p:nvPr/>
            </p:nvSpPr>
            <p:spPr bwMode="auto">
              <a:xfrm>
                <a:off x="3323" y="2846"/>
                <a:ext cx="13" cy="6"/>
              </a:xfrm>
              <a:custGeom>
                <a:avLst/>
                <a:gdLst/>
                <a:ahLst/>
                <a:cxnLst>
                  <a:cxn ang="0">
                    <a:pos x="11" y="0"/>
                  </a:cxn>
                  <a:cxn ang="0">
                    <a:pos x="0" y="4"/>
                  </a:cxn>
                  <a:cxn ang="0">
                    <a:pos x="13" y="6"/>
                  </a:cxn>
                  <a:cxn ang="0">
                    <a:pos x="11" y="0"/>
                  </a:cxn>
                </a:cxnLst>
                <a:rect l="0" t="0" r="r" b="b"/>
                <a:pathLst>
                  <a:path w="13" h="6">
                    <a:moveTo>
                      <a:pt x="11" y="0"/>
                    </a:moveTo>
                    <a:lnTo>
                      <a:pt x="0" y="4"/>
                    </a:lnTo>
                    <a:lnTo>
                      <a:pt x="13" y="6"/>
                    </a:lnTo>
                    <a:lnTo>
                      <a:pt x="1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32" name="Freeform 1512">
                <a:extLst>
                  <a:ext uri="{FF2B5EF4-FFF2-40B4-BE49-F238E27FC236}">
                    <a16:creationId xmlns:a16="http://schemas.microsoft.com/office/drawing/2014/main" id="{27FEBE0A-35A2-4248-A10C-A1CCECDBCB7C}"/>
                  </a:ext>
                </a:extLst>
              </p:cNvPr>
              <p:cNvSpPr>
                <a:spLocks/>
              </p:cNvSpPr>
              <p:nvPr/>
            </p:nvSpPr>
            <p:spPr bwMode="auto">
              <a:xfrm>
                <a:off x="3323" y="2850"/>
                <a:ext cx="13" cy="5"/>
              </a:xfrm>
              <a:custGeom>
                <a:avLst/>
                <a:gdLst/>
                <a:ahLst/>
                <a:cxnLst>
                  <a:cxn ang="0">
                    <a:pos x="0" y="0"/>
                  </a:cxn>
                  <a:cxn ang="0">
                    <a:pos x="13" y="2"/>
                  </a:cxn>
                  <a:cxn ang="0">
                    <a:pos x="1" y="5"/>
                  </a:cxn>
                  <a:cxn ang="0">
                    <a:pos x="0" y="0"/>
                  </a:cxn>
                </a:cxnLst>
                <a:rect l="0" t="0" r="r" b="b"/>
                <a:pathLst>
                  <a:path w="13" h="5">
                    <a:moveTo>
                      <a:pt x="0" y="0"/>
                    </a:moveTo>
                    <a:lnTo>
                      <a:pt x="13" y="2"/>
                    </a:lnTo>
                    <a:lnTo>
                      <a:pt x="1" y="5"/>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33" name="Freeform 1513">
                <a:extLst>
                  <a:ext uri="{FF2B5EF4-FFF2-40B4-BE49-F238E27FC236}">
                    <a16:creationId xmlns:a16="http://schemas.microsoft.com/office/drawing/2014/main" id="{F29DE66C-4C7A-4D65-8FD1-76659E16E452}"/>
                  </a:ext>
                </a:extLst>
              </p:cNvPr>
              <p:cNvSpPr>
                <a:spLocks/>
              </p:cNvSpPr>
              <p:nvPr/>
            </p:nvSpPr>
            <p:spPr bwMode="auto">
              <a:xfrm>
                <a:off x="3323" y="2846"/>
                <a:ext cx="13" cy="9"/>
              </a:xfrm>
              <a:custGeom>
                <a:avLst/>
                <a:gdLst/>
                <a:ahLst/>
                <a:cxnLst>
                  <a:cxn ang="0">
                    <a:pos x="11" y="0"/>
                  </a:cxn>
                  <a:cxn ang="0">
                    <a:pos x="0" y="4"/>
                  </a:cxn>
                  <a:cxn ang="0">
                    <a:pos x="1" y="9"/>
                  </a:cxn>
                  <a:cxn ang="0">
                    <a:pos x="13" y="6"/>
                  </a:cxn>
                  <a:cxn ang="0">
                    <a:pos x="11" y="0"/>
                  </a:cxn>
                </a:cxnLst>
                <a:rect l="0" t="0" r="r" b="b"/>
                <a:pathLst>
                  <a:path w="13" h="9">
                    <a:moveTo>
                      <a:pt x="11" y="0"/>
                    </a:moveTo>
                    <a:lnTo>
                      <a:pt x="0" y="4"/>
                    </a:lnTo>
                    <a:lnTo>
                      <a:pt x="1" y="9"/>
                    </a:lnTo>
                    <a:lnTo>
                      <a:pt x="13" y="6"/>
                    </a:lnTo>
                    <a:lnTo>
                      <a:pt x="1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34" name="Freeform 1514">
                <a:extLst>
                  <a:ext uri="{FF2B5EF4-FFF2-40B4-BE49-F238E27FC236}">
                    <a16:creationId xmlns:a16="http://schemas.microsoft.com/office/drawing/2014/main" id="{F243F600-6AFF-40A0-9C8B-0F5ED3350FE0}"/>
                  </a:ext>
                </a:extLst>
              </p:cNvPr>
              <p:cNvSpPr>
                <a:spLocks/>
              </p:cNvSpPr>
              <p:nvPr/>
            </p:nvSpPr>
            <p:spPr bwMode="auto">
              <a:xfrm>
                <a:off x="3324" y="2852"/>
                <a:ext cx="14" cy="5"/>
              </a:xfrm>
              <a:custGeom>
                <a:avLst/>
                <a:gdLst/>
                <a:ahLst/>
                <a:cxnLst>
                  <a:cxn ang="0">
                    <a:pos x="12" y="0"/>
                  </a:cxn>
                  <a:cxn ang="0">
                    <a:pos x="0" y="3"/>
                  </a:cxn>
                  <a:cxn ang="0">
                    <a:pos x="14" y="5"/>
                  </a:cxn>
                  <a:cxn ang="0">
                    <a:pos x="12" y="0"/>
                  </a:cxn>
                </a:cxnLst>
                <a:rect l="0" t="0" r="r" b="b"/>
                <a:pathLst>
                  <a:path w="14" h="5">
                    <a:moveTo>
                      <a:pt x="12" y="0"/>
                    </a:moveTo>
                    <a:lnTo>
                      <a:pt x="0" y="3"/>
                    </a:lnTo>
                    <a:lnTo>
                      <a:pt x="14" y="5"/>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35" name="Freeform 1515">
                <a:extLst>
                  <a:ext uri="{FF2B5EF4-FFF2-40B4-BE49-F238E27FC236}">
                    <a16:creationId xmlns:a16="http://schemas.microsoft.com/office/drawing/2014/main" id="{1B9BA63F-0F19-48FC-9B76-81E5DAE50B53}"/>
                  </a:ext>
                </a:extLst>
              </p:cNvPr>
              <p:cNvSpPr>
                <a:spLocks/>
              </p:cNvSpPr>
              <p:nvPr/>
            </p:nvSpPr>
            <p:spPr bwMode="auto">
              <a:xfrm>
                <a:off x="3324" y="2855"/>
                <a:ext cx="14" cy="5"/>
              </a:xfrm>
              <a:custGeom>
                <a:avLst/>
                <a:gdLst/>
                <a:ahLst/>
                <a:cxnLst>
                  <a:cxn ang="0">
                    <a:pos x="0" y="0"/>
                  </a:cxn>
                  <a:cxn ang="0">
                    <a:pos x="14" y="2"/>
                  </a:cxn>
                  <a:cxn ang="0">
                    <a:pos x="2" y="5"/>
                  </a:cxn>
                  <a:cxn ang="0">
                    <a:pos x="0" y="0"/>
                  </a:cxn>
                </a:cxnLst>
                <a:rect l="0" t="0" r="r" b="b"/>
                <a:pathLst>
                  <a:path w="14" h="5">
                    <a:moveTo>
                      <a:pt x="0" y="0"/>
                    </a:moveTo>
                    <a:lnTo>
                      <a:pt x="14" y="2"/>
                    </a:lnTo>
                    <a:lnTo>
                      <a:pt x="2" y="5"/>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36" name="Freeform 1516">
                <a:extLst>
                  <a:ext uri="{FF2B5EF4-FFF2-40B4-BE49-F238E27FC236}">
                    <a16:creationId xmlns:a16="http://schemas.microsoft.com/office/drawing/2014/main" id="{102BE845-D34C-474D-B90F-9578EEFCE305}"/>
                  </a:ext>
                </a:extLst>
              </p:cNvPr>
              <p:cNvSpPr>
                <a:spLocks/>
              </p:cNvSpPr>
              <p:nvPr/>
            </p:nvSpPr>
            <p:spPr bwMode="auto">
              <a:xfrm>
                <a:off x="3324" y="2852"/>
                <a:ext cx="14" cy="8"/>
              </a:xfrm>
              <a:custGeom>
                <a:avLst/>
                <a:gdLst/>
                <a:ahLst/>
                <a:cxnLst>
                  <a:cxn ang="0">
                    <a:pos x="12" y="0"/>
                  </a:cxn>
                  <a:cxn ang="0">
                    <a:pos x="0" y="3"/>
                  </a:cxn>
                  <a:cxn ang="0">
                    <a:pos x="2" y="8"/>
                  </a:cxn>
                  <a:cxn ang="0">
                    <a:pos x="14" y="5"/>
                  </a:cxn>
                  <a:cxn ang="0">
                    <a:pos x="12" y="0"/>
                  </a:cxn>
                </a:cxnLst>
                <a:rect l="0" t="0" r="r" b="b"/>
                <a:pathLst>
                  <a:path w="14" h="8">
                    <a:moveTo>
                      <a:pt x="12" y="0"/>
                    </a:moveTo>
                    <a:lnTo>
                      <a:pt x="0" y="3"/>
                    </a:lnTo>
                    <a:lnTo>
                      <a:pt x="2" y="8"/>
                    </a:lnTo>
                    <a:lnTo>
                      <a:pt x="14" y="5"/>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37" name="Freeform 1517">
                <a:extLst>
                  <a:ext uri="{FF2B5EF4-FFF2-40B4-BE49-F238E27FC236}">
                    <a16:creationId xmlns:a16="http://schemas.microsoft.com/office/drawing/2014/main" id="{5FD84B3B-D4AD-43F0-99D4-C92DE3B2D8D8}"/>
                  </a:ext>
                </a:extLst>
              </p:cNvPr>
              <p:cNvSpPr>
                <a:spLocks/>
              </p:cNvSpPr>
              <p:nvPr/>
            </p:nvSpPr>
            <p:spPr bwMode="auto">
              <a:xfrm>
                <a:off x="3326" y="2857"/>
                <a:ext cx="13" cy="6"/>
              </a:xfrm>
              <a:custGeom>
                <a:avLst/>
                <a:gdLst/>
                <a:ahLst/>
                <a:cxnLst>
                  <a:cxn ang="0">
                    <a:pos x="12" y="0"/>
                  </a:cxn>
                  <a:cxn ang="0">
                    <a:pos x="0" y="3"/>
                  </a:cxn>
                  <a:cxn ang="0">
                    <a:pos x="13" y="6"/>
                  </a:cxn>
                  <a:cxn ang="0">
                    <a:pos x="12" y="0"/>
                  </a:cxn>
                </a:cxnLst>
                <a:rect l="0" t="0" r="r" b="b"/>
                <a:pathLst>
                  <a:path w="13" h="6">
                    <a:moveTo>
                      <a:pt x="12" y="0"/>
                    </a:moveTo>
                    <a:lnTo>
                      <a:pt x="0" y="3"/>
                    </a:lnTo>
                    <a:lnTo>
                      <a:pt x="13" y="6"/>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38" name="Freeform 1518">
                <a:extLst>
                  <a:ext uri="{FF2B5EF4-FFF2-40B4-BE49-F238E27FC236}">
                    <a16:creationId xmlns:a16="http://schemas.microsoft.com/office/drawing/2014/main" id="{E4821090-C98C-4022-AABC-6F4F2E92A04E}"/>
                  </a:ext>
                </a:extLst>
              </p:cNvPr>
              <p:cNvSpPr>
                <a:spLocks/>
              </p:cNvSpPr>
              <p:nvPr/>
            </p:nvSpPr>
            <p:spPr bwMode="auto">
              <a:xfrm>
                <a:off x="3326" y="2860"/>
                <a:ext cx="13" cy="4"/>
              </a:xfrm>
              <a:custGeom>
                <a:avLst/>
                <a:gdLst/>
                <a:ahLst/>
                <a:cxnLst>
                  <a:cxn ang="0">
                    <a:pos x="0" y="0"/>
                  </a:cxn>
                  <a:cxn ang="0">
                    <a:pos x="13" y="3"/>
                  </a:cxn>
                  <a:cxn ang="0">
                    <a:pos x="0" y="4"/>
                  </a:cxn>
                  <a:cxn ang="0">
                    <a:pos x="0" y="0"/>
                  </a:cxn>
                </a:cxnLst>
                <a:rect l="0" t="0" r="r" b="b"/>
                <a:pathLst>
                  <a:path w="13" h="4">
                    <a:moveTo>
                      <a:pt x="0" y="0"/>
                    </a:moveTo>
                    <a:lnTo>
                      <a:pt x="13" y="3"/>
                    </a:lnTo>
                    <a:lnTo>
                      <a:pt x="0" y="4"/>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39" name="Freeform 1519">
                <a:extLst>
                  <a:ext uri="{FF2B5EF4-FFF2-40B4-BE49-F238E27FC236}">
                    <a16:creationId xmlns:a16="http://schemas.microsoft.com/office/drawing/2014/main" id="{4FB51ADA-4603-4EC2-80B1-75AF6884174F}"/>
                  </a:ext>
                </a:extLst>
              </p:cNvPr>
              <p:cNvSpPr>
                <a:spLocks/>
              </p:cNvSpPr>
              <p:nvPr/>
            </p:nvSpPr>
            <p:spPr bwMode="auto">
              <a:xfrm>
                <a:off x="3326" y="2857"/>
                <a:ext cx="13" cy="7"/>
              </a:xfrm>
              <a:custGeom>
                <a:avLst/>
                <a:gdLst/>
                <a:ahLst/>
                <a:cxnLst>
                  <a:cxn ang="0">
                    <a:pos x="12" y="0"/>
                  </a:cxn>
                  <a:cxn ang="0">
                    <a:pos x="0" y="3"/>
                  </a:cxn>
                  <a:cxn ang="0">
                    <a:pos x="0" y="7"/>
                  </a:cxn>
                  <a:cxn ang="0">
                    <a:pos x="13" y="6"/>
                  </a:cxn>
                  <a:cxn ang="0">
                    <a:pos x="12" y="0"/>
                  </a:cxn>
                </a:cxnLst>
                <a:rect l="0" t="0" r="r" b="b"/>
                <a:pathLst>
                  <a:path w="13" h="7">
                    <a:moveTo>
                      <a:pt x="12" y="0"/>
                    </a:moveTo>
                    <a:lnTo>
                      <a:pt x="0" y="3"/>
                    </a:lnTo>
                    <a:lnTo>
                      <a:pt x="0" y="7"/>
                    </a:lnTo>
                    <a:lnTo>
                      <a:pt x="13" y="6"/>
                    </a:lnTo>
                    <a:lnTo>
                      <a:pt x="1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40" name="Freeform 1520">
                <a:extLst>
                  <a:ext uri="{FF2B5EF4-FFF2-40B4-BE49-F238E27FC236}">
                    <a16:creationId xmlns:a16="http://schemas.microsoft.com/office/drawing/2014/main" id="{E34F2140-708D-419F-BB10-DBDB80B5C795}"/>
                  </a:ext>
                </a:extLst>
              </p:cNvPr>
              <p:cNvSpPr>
                <a:spLocks/>
              </p:cNvSpPr>
              <p:nvPr/>
            </p:nvSpPr>
            <p:spPr bwMode="auto">
              <a:xfrm>
                <a:off x="3326" y="2863"/>
                <a:ext cx="13" cy="5"/>
              </a:xfrm>
              <a:custGeom>
                <a:avLst/>
                <a:gdLst/>
                <a:ahLst/>
                <a:cxnLst>
                  <a:cxn ang="0">
                    <a:pos x="13" y="0"/>
                  </a:cxn>
                  <a:cxn ang="0">
                    <a:pos x="0" y="1"/>
                  </a:cxn>
                  <a:cxn ang="0">
                    <a:pos x="13" y="5"/>
                  </a:cxn>
                  <a:cxn ang="0">
                    <a:pos x="13" y="0"/>
                  </a:cxn>
                </a:cxnLst>
                <a:rect l="0" t="0" r="r" b="b"/>
                <a:pathLst>
                  <a:path w="13" h="5">
                    <a:moveTo>
                      <a:pt x="13" y="0"/>
                    </a:moveTo>
                    <a:lnTo>
                      <a:pt x="0" y="1"/>
                    </a:lnTo>
                    <a:lnTo>
                      <a:pt x="13" y="5"/>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41" name="Freeform 1521">
                <a:extLst>
                  <a:ext uri="{FF2B5EF4-FFF2-40B4-BE49-F238E27FC236}">
                    <a16:creationId xmlns:a16="http://schemas.microsoft.com/office/drawing/2014/main" id="{703806A2-0C1E-468A-A124-F6C66ED24243}"/>
                  </a:ext>
                </a:extLst>
              </p:cNvPr>
              <p:cNvSpPr>
                <a:spLocks/>
              </p:cNvSpPr>
              <p:nvPr/>
            </p:nvSpPr>
            <p:spPr bwMode="auto">
              <a:xfrm>
                <a:off x="3326" y="2864"/>
                <a:ext cx="13" cy="4"/>
              </a:xfrm>
              <a:custGeom>
                <a:avLst/>
                <a:gdLst/>
                <a:ahLst/>
                <a:cxnLst>
                  <a:cxn ang="0">
                    <a:pos x="0" y="0"/>
                  </a:cxn>
                  <a:cxn ang="0">
                    <a:pos x="13" y="4"/>
                  </a:cxn>
                  <a:cxn ang="0">
                    <a:pos x="0" y="4"/>
                  </a:cxn>
                  <a:cxn ang="0">
                    <a:pos x="0" y="0"/>
                  </a:cxn>
                </a:cxnLst>
                <a:rect l="0" t="0" r="r" b="b"/>
                <a:pathLst>
                  <a:path w="13" h="4">
                    <a:moveTo>
                      <a:pt x="0" y="0"/>
                    </a:moveTo>
                    <a:lnTo>
                      <a:pt x="13" y="4"/>
                    </a:lnTo>
                    <a:lnTo>
                      <a:pt x="0" y="4"/>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42" name="Freeform 1522">
                <a:extLst>
                  <a:ext uri="{FF2B5EF4-FFF2-40B4-BE49-F238E27FC236}">
                    <a16:creationId xmlns:a16="http://schemas.microsoft.com/office/drawing/2014/main" id="{4C398B89-6115-4C68-A38E-F1CCCDAD2F2D}"/>
                  </a:ext>
                </a:extLst>
              </p:cNvPr>
              <p:cNvSpPr>
                <a:spLocks/>
              </p:cNvSpPr>
              <p:nvPr/>
            </p:nvSpPr>
            <p:spPr bwMode="auto">
              <a:xfrm>
                <a:off x="3326" y="2863"/>
                <a:ext cx="13" cy="5"/>
              </a:xfrm>
              <a:custGeom>
                <a:avLst/>
                <a:gdLst/>
                <a:ahLst/>
                <a:cxnLst>
                  <a:cxn ang="0">
                    <a:pos x="13" y="0"/>
                  </a:cxn>
                  <a:cxn ang="0">
                    <a:pos x="0" y="1"/>
                  </a:cxn>
                  <a:cxn ang="0">
                    <a:pos x="0" y="5"/>
                  </a:cxn>
                  <a:cxn ang="0">
                    <a:pos x="13" y="5"/>
                  </a:cxn>
                  <a:cxn ang="0">
                    <a:pos x="13" y="0"/>
                  </a:cxn>
                </a:cxnLst>
                <a:rect l="0" t="0" r="r" b="b"/>
                <a:pathLst>
                  <a:path w="13" h="5">
                    <a:moveTo>
                      <a:pt x="13" y="0"/>
                    </a:moveTo>
                    <a:lnTo>
                      <a:pt x="0" y="1"/>
                    </a:lnTo>
                    <a:lnTo>
                      <a:pt x="0" y="5"/>
                    </a:lnTo>
                    <a:lnTo>
                      <a:pt x="13" y="5"/>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43" name="Freeform 1523">
                <a:extLst>
                  <a:ext uri="{FF2B5EF4-FFF2-40B4-BE49-F238E27FC236}">
                    <a16:creationId xmlns:a16="http://schemas.microsoft.com/office/drawing/2014/main" id="{9755AC9E-52AB-402E-9B52-01AEFE2707C1}"/>
                  </a:ext>
                </a:extLst>
              </p:cNvPr>
              <p:cNvSpPr>
                <a:spLocks/>
              </p:cNvSpPr>
              <p:nvPr/>
            </p:nvSpPr>
            <p:spPr bwMode="auto">
              <a:xfrm>
                <a:off x="3326" y="2868"/>
                <a:ext cx="13" cy="7"/>
              </a:xfrm>
              <a:custGeom>
                <a:avLst/>
                <a:gdLst/>
                <a:ahLst/>
                <a:cxnLst>
                  <a:cxn ang="0">
                    <a:pos x="13" y="0"/>
                  </a:cxn>
                  <a:cxn ang="0">
                    <a:pos x="0" y="0"/>
                  </a:cxn>
                  <a:cxn ang="0">
                    <a:pos x="12" y="7"/>
                  </a:cxn>
                  <a:cxn ang="0">
                    <a:pos x="13" y="0"/>
                  </a:cxn>
                </a:cxnLst>
                <a:rect l="0" t="0" r="r" b="b"/>
                <a:pathLst>
                  <a:path w="13" h="7">
                    <a:moveTo>
                      <a:pt x="13" y="0"/>
                    </a:moveTo>
                    <a:lnTo>
                      <a:pt x="0" y="0"/>
                    </a:lnTo>
                    <a:lnTo>
                      <a:pt x="12" y="7"/>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44" name="Freeform 1524">
                <a:extLst>
                  <a:ext uri="{FF2B5EF4-FFF2-40B4-BE49-F238E27FC236}">
                    <a16:creationId xmlns:a16="http://schemas.microsoft.com/office/drawing/2014/main" id="{15FD82A6-B5DA-443F-907B-58E2DCD16233}"/>
                  </a:ext>
                </a:extLst>
              </p:cNvPr>
              <p:cNvSpPr>
                <a:spLocks/>
              </p:cNvSpPr>
              <p:nvPr/>
            </p:nvSpPr>
            <p:spPr bwMode="auto">
              <a:xfrm>
                <a:off x="3326" y="2868"/>
                <a:ext cx="12" cy="7"/>
              </a:xfrm>
              <a:custGeom>
                <a:avLst/>
                <a:gdLst/>
                <a:ahLst/>
                <a:cxnLst>
                  <a:cxn ang="0">
                    <a:pos x="0" y="0"/>
                  </a:cxn>
                  <a:cxn ang="0">
                    <a:pos x="12" y="7"/>
                  </a:cxn>
                  <a:cxn ang="0">
                    <a:pos x="0" y="6"/>
                  </a:cxn>
                  <a:cxn ang="0">
                    <a:pos x="0" y="0"/>
                  </a:cxn>
                </a:cxnLst>
                <a:rect l="0" t="0" r="r" b="b"/>
                <a:pathLst>
                  <a:path w="12" h="7">
                    <a:moveTo>
                      <a:pt x="0" y="0"/>
                    </a:moveTo>
                    <a:lnTo>
                      <a:pt x="12" y="7"/>
                    </a:lnTo>
                    <a:lnTo>
                      <a:pt x="0" y="6"/>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45" name="Freeform 1525">
                <a:extLst>
                  <a:ext uri="{FF2B5EF4-FFF2-40B4-BE49-F238E27FC236}">
                    <a16:creationId xmlns:a16="http://schemas.microsoft.com/office/drawing/2014/main" id="{C52251C7-FE87-4D93-BA09-94149C9F146E}"/>
                  </a:ext>
                </a:extLst>
              </p:cNvPr>
              <p:cNvSpPr>
                <a:spLocks/>
              </p:cNvSpPr>
              <p:nvPr/>
            </p:nvSpPr>
            <p:spPr bwMode="auto">
              <a:xfrm>
                <a:off x="3326" y="2868"/>
                <a:ext cx="13" cy="7"/>
              </a:xfrm>
              <a:custGeom>
                <a:avLst/>
                <a:gdLst/>
                <a:ahLst/>
                <a:cxnLst>
                  <a:cxn ang="0">
                    <a:pos x="13" y="0"/>
                  </a:cxn>
                  <a:cxn ang="0">
                    <a:pos x="0" y="0"/>
                  </a:cxn>
                  <a:cxn ang="0">
                    <a:pos x="0" y="6"/>
                  </a:cxn>
                  <a:cxn ang="0">
                    <a:pos x="12" y="7"/>
                  </a:cxn>
                  <a:cxn ang="0">
                    <a:pos x="13" y="0"/>
                  </a:cxn>
                </a:cxnLst>
                <a:rect l="0" t="0" r="r" b="b"/>
                <a:pathLst>
                  <a:path w="13" h="7">
                    <a:moveTo>
                      <a:pt x="13" y="0"/>
                    </a:moveTo>
                    <a:lnTo>
                      <a:pt x="0" y="0"/>
                    </a:lnTo>
                    <a:lnTo>
                      <a:pt x="0" y="6"/>
                    </a:lnTo>
                    <a:lnTo>
                      <a:pt x="12" y="7"/>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46" name="Freeform 1526">
                <a:extLst>
                  <a:ext uri="{FF2B5EF4-FFF2-40B4-BE49-F238E27FC236}">
                    <a16:creationId xmlns:a16="http://schemas.microsoft.com/office/drawing/2014/main" id="{A57E13F2-EB8A-479A-BF3D-225CD6DEA4B5}"/>
                  </a:ext>
                </a:extLst>
              </p:cNvPr>
              <p:cNvSpPr>
                <a:spLocks/>
              </p:cNvSpPr>
              <p:nvPr/>
            </p:nvSpPr>
            <p:spPr bwMode="auto">
              <a:xfrm>
                <a:off x="3326" y="2874"/>
                <a:ext cx="12" cy="9"/>
              </a:xfrm>
              <a:custGeom>
                <a:avLst/>
                <a:gdLst/>
                <a:ahLst/>
                <a:cxnLst>
                  <a:cxn ang="0">
                    <a:pos x="12" y="1"/>
                  </a:cxn>
                  <a:cxn ang="0">
                    <a:pos x="0" y="0"/>
                  </a:cxn>
                  <a:cxn ang="0">
                    <a:pos x="11" y="9"/>
                  </a:cxn>
                  <a:cxn ang="0">
                    <a:pos x="12" y="1"/>
                  </a:cxn>
                </a:cxnLst>
                <a:rect l="0" t="0" r="r" b="b"/>
                <a:pathLst>
                  <a:path w="12" h="9">
                    <a:moveTo>
                      <a:pt x="12" y="1"/>
                    </a:moveTo>
                    <a:lnTo>
                      <a:pt x="0" y="0"/>
                    </a:lnTo>
                    <a:lnTo>
                      <a:pt x="11" y="9"/>
                    </a:lnTo>
                    <a:lnTo>
                      <a:pt x="12"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47" name="Freeform 1527">
                <a:extLst>
                  <a:ext uri="{FF2B5EF4-FFF2-40B4-BE49-F238E27FC236}">
                    <a16:creationId xmlns:a16="http://schemas.microsoft.com/office/drawing/2014/main" id="{426D06D0-F736-4EA0-85C9-695B68206B36}"/>
                  </a:ext>
                </a:extLst>
              </p:cNvPr>
              <p:cNvSpPr>
                <a:spLocks/>
              </p:cNvSpPr>
              <p:nvPr/>
            </p:nvSpPr>
            <p:spPr bwMode="auto">
              <a:xfrm>
                <a:off x="3325" y="2874"/>
                <a:ext cx="12" cy="9"/>
              </a:xfrm>
              <a:custGeom>
                <a:avLst/>
                <a:gdLst/>
                <a:ahLst/>
                <a:cxnLst>
                  <a:cxn ang="0">
                    <a:pos x="1" y="0"/>
                  </a:cxn>
                  <a:cxn ang="0">
                    <a:pos x="12" y="9"/>
                  </a:cxn>
                  <a:cxn ang="0">
                    <a:pos x="0" y="6"/>
                  </a:cxn>
                  <a:cxn ang="0">
                    <a:pos x="1" y="0"/>
                  </a:cxn>
                </a:cxnLst>
                <a:rect l="0" t="0" r="r" b="b"/>
                <a:pathLst>
                  <a:path w="12" h="9">
                    <a:moveTo>
                      <a:pt x="1" y="0"/>
                    </a:moveTo>
                    <a:lnTo>
                      <a:pt x="12" y="9"/>
                    </a:lnTo>
                    <a:lnTo>
                      <a:pt x="0" y="6"/>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48" name="Freeform 1528">
                <a:extLst>
                  <a:ext uri="{FF2B5EF4-FFF2-40B4-BE49-F238E27FC236}">
                    <a16:creationId xmlns:a16="http://schemas.microsoft.com/office/drawing/2014/main" id="{93B06F9A-7E2B-4357-97DE-4BEBEF7C283F}"/>
                  </a:ext>
                </a:extLst>
              </p:cNvPr>
              <p:cNvSpPr>
                <a:spLocks/>
              </p:cNvSpPr>
              <p:nvPr/>
            </p:nvSpPr>
            <p:spPr bwMode="auto">
              <a:xfrm>
                <a:off x="3325" y="2874"/>
                <a:ext cx="13" cy="9"/>
              </a:xfrm>
              <a:custGeom>
                <a:avLst/>
                <a:gdLst/>
                <a:ahLst/>
                <a:cxnLst>
                  <a:cxn ang="0">
                    <a:pos x="13" y="1"/>
                  </a:cxn>
                  <a:cxn ang="0">
                    <a:pos x="1" y="0"/>
                  </a:cxn>
                  <a:cxn ang="0">
                    <a:pos x="0" y="6"/>
                  </a:cxn>
                  <a:cxn ang="0">
                    <a:pos x="12" y="9"/>
                  </a:cxn>
                  <a:cxn ang="0">
                    <a:pos x="13" y="1"/>
                  </a:cxn>
                </a:cxnLst>
                <a:rect l="0" t="0" r="r" b="b"/>
                <a:pathLst>
                  <a:path w="13" h="9">
                    <a:moveTo>
                      <a:pt x="13" y="1"/>
                    </a:moveTo>
                    <a:lnTo>
                      <a:pt x="1" y="0"/>
                    </a:lnTo>
                    <a:lnTo>
                      <a:pt x="0" y="6"/>
                    </a:lnTo>
                    <a:lnTo>
                      <a:pt x="12" y="9"/>
                    </a:lnTo>
                    <a:lnTo>
                      <a:pt x="13" y="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49" name="Freeform 1529">
                <a:extLst>
                  <a:ext uri="{FF2B5EF4-FFF2-40B4-BE49-F238E27FC236}">
                    <a16:creationId xmlns:a16="http://schemas.microsoft.com/office/drawing/2014/main" id="{4F74B055-1DA7-43A2-826E-25CD1420553D}"/>
                  </a:ext>
                </a:extLst>
              </p:cNvPr>
              <p:cNvSpPr>
                <a:spLocks/>
              </p:cNvSpPr>
              <p:nvPr/>
            </p:nvSpPr>
            <p:spPr bwMode="auto">
              <a:xfrm>
                <a:off x="3325" y="2880"/>
                <a:ext cx="12" cy="12"/>
              </a:xfrm>
              <a:custGeom>
                <a:avLst/>
                <a:gdLst/>
                <a:ahLst/>
                <a:cxnLst>
                  <a:cxn ang="0">
                    <a:pos x="12" y="3"/>
                  </a:cxn>
                  <a:cxn ang="0">
                    <a:pos x="0" y="0"/>
                  </a:cxn>
                  <a:cxn ang="0">
                    <a:pos x="10" y="12"/>
                  </a:cxn>
                  <a:cxn ang="0">
                    <a:pos x="12" y="3"/>
                  </a:cxn>
                </a:cxnLst>
                <a:rect l="0" t="0" r="r" b="b"/>
                <a:pathLst>
                  <a:path w="12" h="12">
                    <a:moveTo>
                      <a:pt x="12" y="3"/>
                    </a:moveTo>
                    <a:lnTo>
                      <a:pt x="0" y="0"/>
                    </a:lnTo>
                    <a:lnTo>
                      <a:pt x="10" y="12"/>
                    </a:lnTo>
                    <a:lnTo>
                      <a:pt x="12"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50" name="Freeform 1530">
                <a:extLst>
                  <a:ext uri="{FF2B5EF4-FFF2-40B4-BE49-F238E27FC236}">
                    <a16:creationId xmlns:a16="http://schemas.microsoft.com/office/drawing/2014/main" id="{6C5E53AF-84DD-4608-A06E-C2031DCF7610}"/>
                  </a:ext>
                </a:extLst>
              </p:cNvPr>
              <p:cNvSpPr>
                <a:spLocks/>
              </p:cNvSpPr>
              <p:nvPr/>
            </p:nvSpPr>
            <p:spPr bwMode="auto">
              <a:xfrm>
                <a:off x="3323" y="2880"/>
                <a:ext cx="12" cy="12"/>
              </a:xfrm>
              <a:custGeom>
                <a:avLst/>
                <a:gdLst/>
                <a:ahLst/>
                <a:cxnLst>
                  <a:cxn ang="0">
                    <a:pos x="2" y="0"/>
                  </a:cxn>
                  <a:cxn ang="0">
                    <a:pos x="12" y="12"/>
                  </a:cxn>
                  <a:cxn ang="0">
                    <a:pos x="0" y="9"/>
                  </a:cxn>
                  <a:cxn ang="0">
                    <a:pos x="2" y="0"/>
                  </a:cxn>
                </a:cxnLst>
                <a:rect l="0" t="0" r="r" b="b"/>
                <a:pathLst>
                  <a:path w="12" h="12">
                    <a:moveTo>
                      <a:pt x="2" y="0"/>
                    </a:moveTo>
                    <a:lnTo>
                      <a:pt x="12" y="12"/>
                    </a:lnTo>
                    <a:lnTo>
                      <a:pt x="0" y="9"/>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51" name="Freeform 1531">
                <a:extLst>
                  <a:ext uri="{FF2B5EF4-FFF2-40B4-BE49-F238E27FC236}">
                    <a16:creationId xmlns:a16="http://schemas.microsoft.com/office/drawing/2014/main" id="{606FBE10-28C3-4CE7-AAAD-571CDDAAEA0F}"/>
                  </a:ext>
                </a:extLst>
              </p:cNvPr>
              <p:cNvSpPr>
                <a:spLocks/>
              </p:cNvSpPr>
              <p:nvPr/>
            </p:nvSpPr>
            <p:spPr bwMode="auto">
              <a:xfrm>
                <a:off x="3323" y="2880"/>
                <a:ext cx="14" cy="12"/>
              </a:xfrm>
              <a:custGeom>
                <a:avLst/>
                <a:gdLst/>
                <a:ahLst/>
                <a:cxnLst>
                  <a:cxn ang="0">
                    <a:pos x="14" y="3"/>
                  </a:cxn>
                  <a:cxn ang="0">
                    <a:pos x="2" y="0"/>
                  </a:cxn>
                  <a:cxn ang="0">
                    <a:pos x="0" y="9"/>
                  </a:cxn>
                  <a:cxn ang="0">
                    <a:pos x="12" y="12"/>
                  </a:cxn>
                  <a:cxn ang="0">
                    <a:pos x="14" y="3"/>
                  </a:cxn>
                </a:cxnLst>
                <a:rect l="0" t="0" r="r" b="b"/>
                <a:pathLst>
                  <a:path w="14" h="12">
                    <a:moveTo>
                      <a:pt x="14" y="3"/>
                    </a:moveTo>
                    <a:lnTo>
                      <a:pt x="2" y="0"/>
                    </a:lnTo>
                    <a:lnTo>
                      <a:pt x="0" y="9"/>
                    </a:lnTo>
                    <a:lnTo>
                      <a:pt x="12" y="12"/>
                    </a:lnTo>
                    <a:lnTo>
                      <a:pt x="14" y="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52" name="Freeform 1532">
                <a:extLst>
                  <a:ext uri="{FF2B5EF4-FFF2-40B4-BE49-F238E27FC236}">
                    <a16:creationId xmlns:a16="http://schemas.microsoft.com/office/drawing/2014/main" id="{DC71BD9A-C2F4-433A-8C2C-7C6103F227CF}"/>
                  </a:ext>
                </a:extLst>
              </p:cNvPr>
              <p:cNvSpPr>
                <a:spLocks/>
              </p:cNvSpPr>
              <p:nvPr/>
            </p:nvSpPr>
            <p:spPr bwMode="auto">
              <a:xfrm>
                <a:off x="3323" y="2889"/>
                <a:ext cx="12" cy="13"/>
              </a:xfrm>
              <a:custGeom>
                <a:avLst/>
                <a:gdLst/>
                <a:ahLst/>
                <a:cxnLst>
                  <a:cxn ang="0">
                    <a:pos x="12" y="3"/>
                  </a:cxn>
                  <a:cxn ang="0">
                    <a:pos x="0" y="0"/>
                  </a:cxn>
                  <a:cxn ang="0">
                    <a:pos x="10" y="13"/>
                  </a:cxn>
                  <a:cxn ang="0">
                    <a:pos x="12" y="3"/>
                  </a:cxn>
                </a:cxnLst>
                <a:rect l="0" t="0" r="r" b="b"/>
                <a:pathLst>
                  <a:path w="12" h="13">
                    <a:moveTo>
                      <a:pt x="12" y="3"/>
                    </a:moveTo>
                    <a:lnTo>
                      <a:pt x="0" y="0"/>
                    </a:lnTo>
                    <a:lnTo>
                      <a:pt x="10" y="13"/>
                    </a:lnTo>
                    <a:lnTo>
                      <a:pt x="12"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53" name="Freeform 1533">
                <a:extLst>
                  <a:ext uri="{FF2B5EF4-FFF2-40B4-BE49-F238E27FC236}">
                    <a16:creationId xmlns:a16="http://schemas.microsoft.com/office/drawing/2014/main" id="{A338B242-4BA2-4F47-8EC0-D3E218251B13}"/>
                  </a:ext>
                </a:extLst>
              </p:cNvPr>
              <p:cNvSpPr>
                <a:spLocks/>
              </p:cNvSpPr>
              <p:nvPr/>
            </p:nvSpPr>
            <p:spPr bwMode="auto">
              <a:xfrm>
                <a:off x="3320" y="2889"/>
                <a:ext cx="13" cy="13"/>
              </a:xfrm>
              <a:custGeom>
                <a:avLst/>
                <a:gdLst/>
                <a:ahLst/>
                <a:cxnLst>
                  <a:cxn ang="0">
                    <a:pos x="3" y="0"/>
                  </a:cxn>
                  <a:cxn ang="0">
                    <a:pos x="13" y="13"/>
                  </a:cxn>
                  <a:cxn ang="0">
                    <a:pos x="0" y="10"/>
                  </a:cxn>
                  <a:cxn ang="0">
                    <a:pos x="3" y="0"/>
                  </a:cxn>
                </a:cxnLst>
                <a:rect l="0" t="0" r="r" b="b"/>
                <a:pathLst>
                  <a:path w="13" h="13">
                    <a:moveTo>
                      <a:pt x="3" y="0"/>
                    </a:moveTo>
                    <a:lnTo>
                      <a:pt x="13" y="13"/>
                    </a:lnTo>
                    <a:lnTo>
                      <a:pt x="0" y="10"/>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54" name="Freeform 1534">
                <a:extLst>
                  <a:ext uri="{FF2B5EF4-FFF2-40B4-BE49-F238E27FC236}">
                    <a16:creationId xmlns:a16="http://schemas.microsoft.com/office/drawing/2014/main" id="{E1AFA46F-0D11-4D9A-8B94-FFEC821AE012}"/>
                  </a:ext>
                </a:extLst>
              </p:cNvPr>
              <p:cNvSpPr>
                <a:spLocks/>
              </p:cNvSpPr>
              <p:nvPr/>
            </p:nvSpPr>
            <p:spPr bwMode="auto">
              <a:xfrm>
                <a:off x="3320" y="2889"/>
                <a:ext cx="15" cy="13"/>
              </a:xfrm>
              <a:custGeom>
                <a:avLst/>
                <a:gdLst/>
                <a:ahLst/>
                <a:cxnLst>
                  <a:cxn ang="0">
                    <a:pos x="15" y="3"/>
                  </a:cxn>
                  <a:cxn ang="0">
                    <a:pos x="3" y="0"/>
                  </a:cxn>
                  <a:cxn ang="0">
                    <a:pos x="0" y="10"/>
                  </a:cxn>
                  <a:cxn ang="0">
                    <a:pos x="13" y="13"/>
                  </a:cxn>
                  <a:cxn ang="0">
                    <a:pos x="15" y="3"/>
                  </a:cxn>
                </a:cxnLst>
                <a:rect l="0" t="0" r="r" b="b"/>
                <a:pathLst>
                  <a:path w="15" h="13">
                    <a:moveTo>
                      <a:pt x="15" y="3"/>
                    </a:moveTo>
                    <a:lnTo>
                      <a:pt x="3" y="0"/>
                    </a:lnTo>
                    <a:lnTo>
                      <a:pt x="0" y="10"/>
                    </a:lnTo>
                    <a:lnTo>
                      <a:pt x="13" y="13"/>
                    </a:lnTo>
                    <a:lnTo>
                      <a:pt x="15" y="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55" name="Freeform 1535">
                <a:extLst>
                  <a:ext uri="{FF2B5EF4-FFF2-40B4-BE49-F238E27FC236}">
                    <a16:creationId xmlns:a16="http://schemas.microsoft.com/office/drawing/2014/main" id="{7DD9A14C-23E4-4CA9-B8C5-CB9027841F83}"/>
                  </a:ext>
                </a:extLst>
              </p:cNvPr>
              <p:cNvSpPr>
                <a:spLocks/>
              </p:cNvSpPr>
              <p:nvPr/>
            </p:nvSpPr>
            <p:spPr bwMode="auto">
              <a:xfrm>
                <a:off x="3320" y="2899"/>
                <a:ext cx="13" cy="14"/>
              </a:xfrm>
              <a:custGeom>
                <a:avLst/>
                <a:gdLst/>
                <a:ahLst/>
                <a:cxnLst>
                  <a:cxn ang="0">
                    <a:pos x="13" y="3"/>
                  </a:cxn>
                  <a:cxn ang="0">
                    <a:pos x="0" y="0"/>
                  </a:cxn>
                  <a:cxn ang="0">
                    <a:pos x="10" y="14"/>
                  </a:cxn>
                  <a:cxn ang="0">
                    <a:pos x="13" y="3"/>
                  </a:cxn>
                </a:cxnLst>
                <a:rect l="0" t="0" r="r" b="b"/>
                <a:pathLst>
                  <a:path w="13" h="14">
                    <a:moveTo>
                      <a:pt x="13" y="3"/>
                    </a:moveTo>
                    <a:lnTo>
                      <a:pt x="0" y="0"/>
                    </a:lnTo>
                    <a:lnTo>
                      <a:pt x="10" y="14"/>
                    </a:lnTo>
                    <a:lnTo>
                      <a:pt x="13"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56" name="Freeform 1536">
                <a:extLst>
                  <a:ext uri="{FF2B5EF4-FFF2-40B4-BE49-F238E27FC236}">
                    <a16:creationId xmlns:a16="http://schemas.microsoft.com/office/drawing/2014/main" id="{F5210BD0-68FC-4584-A27B-C866188AAD5E}"/>
                  </a:ext>
                </a:extLst>
              </p:cNvPr>
              <p:cNvSpPr>
                <a:spLocks/>
              </p:cNvSpPr>
              <p:nvPr/>
            </p:nvSpPr>
            <p:spPr bwMode="auto">
              <a:xfrm>
                <a:off x="3318" y="2899"/>
                <a:ext cx="12" cy="14"/>
              </a:xfrm>
              <a:custGeom>
                <a:avLst/>
                <a:gdLst/>
                <a:ahLst/>
                <a:cxnLst>
                  <a:cxn ang="0">
                    <a:pos x="2" y="0"/>
                  </a:cxn>
                  <a:cxn ang="0">
                    <a:pos x="12" y="14"/>
                  </a:cxn>
                  <a:cxn ang="0">
                    <a:pos x="0" y="11"/>
                  </a:cxn>
                  <a:cxn ang="0">
                    <a:pos x="2" y="0"/>
                  </a:cxn>
                </a:cxnLst>
                <a:rect l="0" t="0" r="r" b="b"/>
                <a:pathLst>
                  <a:path w="12" h="14">
                    <a:moveTo>
                      <a:pt x="2" y="0"/>
                    </a:moveTo>
                    <a:lnTo>
                      <a:pt x="12" y="14"/>
                    </a:lnTo>
                    <a:lnTo>
                      <a:pt x="0" y="11"/>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57" name="Freeform 1537">
                <a:extLst>
                  <a:ext uri="{FF2B5EF4-FFF2-40B4-BE49-F238E27FC236}">
                    <a16:creationId xmlns:a16="http://schemas.microsoft.com/office/drawing/2014/main" id="{010DD85F-7A2E-4B79-A200-D867D1132D4E}"/>
                  </a:ext>
                </a:extLst>
              </p:cNvPr>
              <p:cNvSpPr>
                <a:spLocks/>
              </p:cNvSpPr>
              <p:nvPr/>
            </p:nvSpPr>
            <p:spPr bwMode="auto">
              <a:xfrm>
                <a:off x="3318" y="2899"/>
                <a:ext cx="15" cy="14"/>
              </a:xfrm>
              <a:custGeom>
                <a:avLst/>
                <a:gdLst/>
                <a:ahLst/>
                <a:cxnLst>
                  <a:cxn ang="0">
                    <a:pos x="15" y="3"/>
                  </a:cxn>
                  <a:cxn ang="0">
                    <a:pos x="2" y="0"/>
                  </a:cxn>
                  <a:cxn ang="0">
                    <a:pos x="0" y="11"/>
                  </a:cxn>
                  <a:cxn ang="0">
                    <a:pos x="12" y="14"/>
                  </a:cxn>
                  <a:cxn ang="0">
                    <a:pos x="15" y="3"/>
                  </a:cxn>
                </a:cxnLst>
                <a:rect l="0" t="0" r="r" b="b"/>
                <a:pathLst>
                  <a:path w="15" h="14">
                    <a:moveTo>
                      <a:pt x="15" y="3"/>
                    </a:moveTo>
                    <a:lnTo>
                      <a:pt x="2" y="0"/>
                    </a:lnTo>
                    <a:lnTo>
                      <a:pt x="0" y="11"/>
                    </a:lnTo>
                    <a:lnTo>
                      <a:pt x="12" y="14"/>
                    </a:lnTo>
                    <a:lnTo>
                      <a:pt x="15" y="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58" name="Freeform 1538">
                <a:extLst>
                  <a:ext uri="{FF2B5EF4-FFF2-40B4-BE49-F238E27FC236}">
                    <a16:creationId xmlns:a16="http://schemas.microsoft.com/office/drawing/2014/main" id="{93295AC1-17DF-4AB3-9C32-F17BE79D387F}"/>
                  </a:ext>
                </a:extLst>
              </p:cNvPr>
              <p:cNvSpPr>
                <a:spLocks/>
              </p:cNvSpPr>
              <p:nvPr/>
            </p:nvSpPr>
            <p:spPr bwMode="auto">
              <a:xfrm>
                <a:off x="3318" y="2910"/>
                <a:ext cx="12" cy="15"/>
              </a:xfrm>
              <a:custGeom>
                <a:avLst/>
                <a:gdLst/>
                <a:ahLst/>
                <a:cxnLst>
                  <a:cxn ang="0">
                    <a:pos x="12" y="3"/>
                  </a:cxn>
                  <a:cxn ang="0">
                    <a:pos x="0" y="0"/>
                  </a:cxn>
                  <a:cxn ang="0">
                    <a:pos x="8" y="15"/>
                  </a:cxn>
                  <a:cxn ang="0">
                    <a:pos x="12" y="3"/>
                  </a:cxn>
                </a:cxnLst>
                <a:rect l="0" t="0" r="r" b="b"/>
                <a:pathLst>
                  <a:path w="12" h="15">
                    <a:moveTo>
                      <a:pt x="12" y="3"/>
                    </a:moveTo>
                    <a:lnTo>
                      <a:pt x="0" y="0"/>
                    </a:lnTo>
                    <a:lnTo>
                      <a:pt x="8" y="15"/>
                    </a:lnTo>
                    <a:lnTo>
                      <a:pt x="12"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59" name="Freeform 1539">
                <a:extLst>
                  <a:ext uri="{FF2B5EF4-FFF2-40B4-BE49-F238E27FC236}">
                    <a16:creationId xmlns:a16="http://schemas.microsoft.com/office/drawing/2014/main" id="{ECDCBD4B-360B-45C3-B640-9CA9B6986B1E}"/>
                  </a:ext>
                </a:extLst>
              </p:cNvPr>
              <p:cNvSpPr>
                <a:spLocks/>
              </p:cNvSpPr>
              <p:nvPr/>
            </p:nvSpPr>
            <p:spPr bwMode="auto">
              <a:xfrm>
                <a:off x="3315" y="2910"/>
                <a:ext cx="11" cy="15"/>
              </a:xfrm>
              <a:custGeom>
                <a:avLst/>
                <a:gdLst/>
                <a:ahLst/>
                <a:cxnLst>
                  <a:cxn ang="0">
                    <a:pos x="3" y="0"/>
                  </a:cxn>
                  <a:cxn ang="0">
                    <a:pos x="11" y="15"/>
                  </a:cxn>
                  <a:cxn ang="0">
                    <a:pos x="0" y="12"/>
                  </a:cxn>
                  <a:cxn ang="0">
                    <a:pos x="3" y="0"/>
                  </a:cxn>
                </a:cxnLst>
                <a:rect l="0" t="0" r="r" b="b"/>
                <a:pathLst>
                  <a:path w="11" h="15">
                    <a:moveTo>
                      <a:pt x="3" y="0"/>
                    </a:moveTo>
                    <a:lnTo>
                      <a:pt x="11" y="15"/>
                    </a:lnTo>
                    <a:lnTo>
                      <a:pt x="0" y="12"/>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60" name="Freeform 1540">
                <a:extLst>
                  <a:ext uri="{FF2B5EF4-FFF2-40B4-BE49-F238E27FC236}">
                    <a16:creationId xmlns:a16="http://schemas.microsoft.com/office/drawing/2014/main" id="{19A973AF-F614-41B9-9B16-E29B1D799723}"/>
                  </a:ext>
                </a:extLst>
              </p:cNvPr>
              <p:cNvSpPr>
                <a:spLocks/>
              </p:cNvSpPr>
              <p:nvPr/>
            </p:nvSpPr>
            <p:spPr bwMode="auto">
              <a:xfrm>
                <a:off x="3315" y="2910"/>
                <a:ext cx="15" cy="15"/>
              </a:xfrm>
              <a:custGeom>
                <a:avLst/>
                <a:gdLst/>
                <a:ahLst/>
                <a:cxnLst>
                  <a:cxn ang="0">
                    <a:pos x="15" y="3"/>
                  </a:cxn>
                  <a:cxn ang="0">
                    <a:pos x="3" y="0"/>
                  </a:cxn>
                  <a:cxn ang="0">
                    <a:pos x="0" y="12"/>
                  </a:cxn>
                  <a:cxn ang="0">
                    <a:pos x="11" y="15"/>
                  </a:cxn>
                  <a:cxn ang="0">
                    <a:pos x="15" y="3"/>
                  </a:cxn>
                </a:cxnLst>
                <a:rect l="0" t="0" r="r" b="b"/>
                <a:pathLst>
                  <a:path w="15" h="15">
                    <a:moveTo>
                      <a:pt x="15" y="3"/>
                    </a:moveTo>
                    <a:lnTo>
                      <a:pt x="3" y="0"/>
                    </a:lnTo>
                    <a:lnTo>
                      <a:pt x="0" y="12"/>
                    </a:lnTo>
                    <a:lnTo>
                      <a:pt x="11" y="15"/>
                    </a:lnTo>
                    <a:lnTo>
                      <a:pt x="15" y="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61" name="Freeform 1541">
                <a:extLst>
                  <a:ext uri="{FF2B5EF4-FFF2-40B4-BE49-F238E27FC236}">
                    <a16:creationId xmlns:a16="http://schemas.microsoft.com/office/drawing/2014/main" id="{6C0964C8-B2A3-4380-AAA7-5C4B0D9AC354}"/>
                  </a:ext>
                </a:extLst>
              </p:cNvPr>
              <p:cNvSpPr>
                <a:spLocks/>
              </p:cNvSpPr>
              <p:nvPr/>
            </p:nvSpPr>
            <p:spPr bwMode="auto">
              <a:xfrm>
                <a:off x="3315" y="2922"/>
                <a:ext cx="11" cy="15"/>
              </a:xfrm>
              <a:custGeom>
                <a:avLst/>
                <a:gdLst/>
                <a:ahLst/>
                <a:cxnLst>
                  <a:cxn ang="0">
                    <a:pos x="11" y="3"/>
                  </a:cxn>
                  <a:cxn ang="0">
                    <a:pos x="0" y="0"/>
                  </a:cxn>
                  <a:cxn ang="0">
                    <a:pos x="8" y="15"/>
                  </a:cxn>
                  <a:cxn ang="0">
                    <a:pos x="11" y="3"/>
                  </a:cxn>
                </a:cxnLst>
                <a:rect l="0" t="0" r="r" b="b"/>
                <a:pathLst>
                  <a:path w="11" h="15">
                    <a:moveTo>
                      <a:pt x="11" y="3"/>
                    </a:moveTo>
                    <a:lnTo>
                      <a:pt x="0" y="0"/>
                    </a:lnTo>
                    <a:lnTo>
                      <a:pt x="8" y="15"/>
                    </a:lnTo>
                    <a:lnTo>
                      <a:pt x="11"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62" name="Freeform 1542">
                <a:extLst>
                  <a:ext uri="{FF2B5EF4-FFF2-40B4-BE49-F238E27FC236}">
                    <a16:creationId xmlns:a16="http://schemas.microsoft.com/office/drawing/2014/main" id="{39FCA2C8-FFBC-40A7-A8EC-0D372696C5F4}"/>
                  </a:ext>
                </a:extLst>
              </p:cNvPr>
              <p:cNvSpPr>
                <a:spLocks/>
              </p:cNvSpPr>
              <p:nvPr/>
            </p:nvSpPr>
            <p:spPr bwMode="auto">
              <a:xfrm>
                <a:off x="3311" y="2922"/>
                <a:ext cx="12" cy="15"/>
              </a:xfrm>
              <a:custGeom>
                <a:avLst/>
                <a:gdLst/>
                <a:ahLst/>
                <a:cxnLst>
                  <a:cxn ang="0">
                    <a:pos x="4" y="0"/>
                  </a:cxn>
                  <a:cxn ang="0">
                    <a:pos x="12" y="15"/>
                  </a:cxn>
                  <a:cxn ang="0">
                    <a:pos x="0" y="12"/>
                  </a:cxn>
                  <a:cxn ang="0">
                    <a:pos x="4" y="0"/>
                  </a:cxn>
                </a:cxnLst>
                <a:rect l="0" t="0" r="r" b="b"/>
                <a:pathLst>
                  <a:path w="12" h="15">
                    <a:moveTo>
                      <a:pt x="4" y="0"/>
                    </a:moveTo>
                    <a:lnTo>
                      <a:pt x="12" y="15"/>
                    </a:lnTo>
                    <a:lnTo>
                      <a:pt x="0" y="12"/>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63" name="Freeform 1543">
                <a:extLst>
                  <a:ext uri="{FF2B5EF4-FFF2-40B4-BE49-F238E27FC236}">
                    <a16:creationId xmlns:a16="http://schemas.microsoft.com/office/drawing/2014/main" id="{6CC9EA42-B316-48D3-8C20-D90900CE9232}"/>
                  </a:ext>
                </a:extLst>
              </p:cNvPr>
              <p:cNvSpPr>
                <a:spLocks/>
              </p:cNvSpPr>
              <p:nvPr/>
            </p:nvSpPr>
            <p:spPr bwMode="auto">
              <a:xfrm>
                <a:off x="3311" y="2922"/>
                <a:ext cx="15" cy="15"/>
              </a:xfrm>
              <a:custGeom>
                <a:avLst/>
                <a:gdLst/>
                <a:ahLst/>
                <a:cxnLst>
                  <a:cxn ang="0">
                    <a:pos x="15" y="3"/>
                  </a:cxn>
                  <a:cxn ang="0">
                    <a:pos x="4" y="0"/>
                  </a:cxn>
                  <a:cxn ang="0">
                    <a:pos x="0" y="12"/>
                  </a:cxn>
                  <a:cxn ang="0">
                    <a:pos x="12" y="15"/>
                  </a:cxn>
                  <a:cxn ang="0">
                    <a:pos x="15" y="3"/>
                  </a:cxn>
                </a:cxnLst>
                <a:rect l="0" t="0" r="r" b="b"/>
                <a:pathLst>
                  <a:path w="15" h="15">
                    <a:moveTo>
                      <a:pt x="15" y="3"/>
                    </a:moveTo>
                    <a:lnTo>
                      <a:pt x="4" y="0"/>
                    </a:lnTo>
                    <a:lnTo>
                      <a:pt x="0" y="12"/>
                    </a:lnTo>
                    <a:lnTo>
                      <a:pt x="12" y="15"/>
                    </a:lnTo>
                    <a:lnTo>
                      <a:pt x="15" y="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64" name="Freeform 1544">
                <a:extLst>
                  <a:ext uri="{FF2B5EF4-FFF2-40B4-BE49-F238E27FC236}">
                    <a16:creationId xmlns:a16="http://schemas.microsoft.com/office/drawing/2014/main" id="{2935DE06-4774-4FFF-85FF-3117B2A2FAA8}"/>
                  </a:ext>
                </a:extLst>
              </p:cNvPr>
              <p:cNvSpPr>
                <a:spLocks/>
              </p:cNvSpPr>
              <p:nvPr/>
            </p:nvSpPr>
            <p:spPr bwMode="auto">
              <a:xfrm>
                <a:off x="3311" y="2934"/>
                <a:ext cx="12" cy="15"/>
              </a:xfrm>
              <a:custGeom>
                <a:avLst/>
                <a:gdLst/>
                <a:ahLst/>
                <a:cxnLst>
                  <a:cxn ang="0">
                    <a:pos x="12" y="3"/>
                  </a:cxn>
                  <a:cxn ang="0">
                    <a:pos x="0" y="0"/>
                  </a:cxn>
                  <a:cxn ang="0">
                    <a:pos x="10" y="15"/>
                  </a:cxn>
                  <a:cxn ang="0">
                    <a:pos x="12" y="3"/>
                  </a:cxn>
                </a:cxnLst>
                <a:rect l="0" t="0" r="r" b="b"/>
                <a:pathLst>
                  <a:path w="12" h="15">
                    <a:moveTo>
                      <a:pt x="12" y="3"/>
                    </a:moveTo>
                    <a:lnTo>
                      <a:pt x="0" y="0"/>
                    </a:lnTo>
                    <a:lnTo>
                      <a:pt x="10" y="15"/>
                    </a:lnTo>
                    <a:lnTo>
                      <a:pt x="12"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65" name="Freeform 1545">
                <a:extLst>
                  <a:ext uri="{FF2B5EF4-FFF2-40B4-BE49-F238E27FC236}">
                    <a16:creationId xmlns:a16="http://schemas.microsoft.com/office/drawing/2014/main" id="{749F50EA-2DAF-4032-95A1-6FAFB911AC32}"/>
                  </a:ext>
                </a:extLst>
              </p:cNvPr>
              <p:cNvSpPr>
                <a:spLocks/>
              </p:cNvSpPr>
              <p:nvPr/>
            </p:nvSpPr>
            <p:spPr bwMode="auto">
              <a:xfrm>
                <a:off x="3308" y="2934"/>
                <a:ext cx="13" cy="15"/>
              </a:xfrm>
              <a:custGeom>
                <a:avLst/>
                <a:gdLst/>
                <a:ahLst/>
                <a:cxnLst>
                  <a:cxn ang="0">
                    <a:pos x="3" y="0"/>
                  </a:cxn>
                  <a:cxn ang="0">
                    <a:pos x="13" y="15"/>
                  </a:cxn>
                  <a:cxn ang="0">
                    <a:pos x="0" y="12"/>
                  </a:cxn>
                  <a:cxn ang="0">
                    <a:pos x="3" y="0"/>
                  </a:cxn>
                </a:cxnLst>
                <a:rect l="0" t="0" r="r" b="b"/>
                <a:pathLst>
                  <a:path w="13" h="15">
                    <a:moveTo>
                      <a:pt x="3" y="0"/>
                    </a:moveTo>
                    <a:lnTo>
                      <a:pt x="13" y="15"/>
                    </a:lnTo>
                    <a:lnTo>
                      <a:pt x="0" y="12"/>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66" name="Freeform 1546">
                <a:extLst>
                  <a:ext uri="{FF2B5EF4-FFF2-40B4-BE49-F238E27FC236}">
                    <a16:creationId xmlns:a16="http://schemas.microsoft.com/office/drawing/2014/main" id="{AF7926F8-CE4F-44E0-AAF9-7CA7D69149CA}"/>
                  </a:ext>
                </a:extLst>
              </p:cNvPr>
              <p:cNvSpPr>
                <a:spLocks/>
              </p:cNvSpPr>
              <p:nvPr/>
            </p:nvSpPr>
            <p:spPr bwMode="auto">
              <a:xfrm>
                <a:off x="3308" y="2934"/>
                <a:ext cx="15" cy="15"/>
              </a:xfrm>
              <a:custGeom>
                <a:avLst/>
                <a:gdLst/>
                <a:ahLst/>
                <a:cxnLst>
                  <a:cxn ang="0">
                    <a:pos x="15" y="3"/>
                  </a:cxn>
                  <a:cxn ang="0">
                    <a:pos x="3" y="0"/>
                  </a:cxn>
                  <a:cxn ang="0">
                    <a:pos x="0" y="12"/>
                  </a:cxn>
                  <a:cxn ang="0">
                    <a:pos x="13" y="15"/>
                  </a:cxn>
                  <a:cxn ang="0">
                    <a:pos x="15" y="3"/>
                  </a:cxn>
                </a:cxnLst>
                <a:rect l="0" t="0" r="r" b="b"/>
                <a:pathLst>
                  <a:path w="15" h="15">
                    <a:moveTo>
                      <a:pt x="15" y="3"/>
                    </a:moveTo>
                    <a:lnTo>
                      <a:pt x="3" y="0"/>
                    </a:lnTo>
                    <a:lnTo>
                      <a:pt x="0" y="12"/>
                    </a:lnTo>
                    <a:lnTo>
                      <a:pt x="13" y="15"/>
                    </a:lnTo>
                    <a:lnTo>
                      <a:pt x="15" y="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67" name="Freeform 1547">
                <a:extLst>
                  <a:ext uri="{FF2B5EF4-FFF2-40B4-BE49-F238E27FC236}">
                    <a16:creationId xmlns:a16="http://schemas.microsoft.com/office/drawing/2014/main" id="{BC2944FC-C5BB-4A0F-AAE0-8A3ADD547D50}"/>
                  </a:ext>
                </a:extLst>
              </p:cNvPr>
              <p:cNvSpPr>
                <a:spLocks/>
              </p:cNvSpPr>
              <p:nvPr/>
            </p:nvSpPr>
            <p:spPr bwMode="auto">
              <a:xfrm>
                <a:off x="3308" y="2946"/>
                <a:ext cx="13" cy="14"/>
              </a:xfrm>
              <a:custGeom>
                <a:avLst/>
                <a:gdLst/>
                <a:ahLst/>
                <a:cxnLst>
                  <a:cxn ang="0">
                    <a:pos x="13" y="3"/>
                  </a:cxn>
                  <a:cxn ang="0">
                    <a:pos x="0" y="0"/>
                  </a:cxn>
                  <a:cxn ang="0">
                    <a:pos x="10" y="14"/>
                  </a:cxn>
                  <a:cxn ang="0">
                    <a:pos x="13" y="3"/>
                  </a:cxn>
                </a:cxnLst>
                <a:rect l="0" t="0" r="r" b="b"/>
                <a:pathLst>
                  <a:path w="13" h="14">
                    <a:moveTo>
                      <a:pt x="13" y="3"/>
                    </a:moveTo>
                    <a:lnTo>
                      <a:pt x="0" y="0"/>
                    </a:lnTo>
                    <a:lnTo>
                      <a:pt x="10" y="14"/>
                    </a:lnTo>
                    <a:lnTo>
                      <a:pt x="13"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68" name="Freeform 1548">
                <a:extLst>
                  <a:ext uri="{FF2B5EF4-FFF2-40B4-BE49-F238E27FC236}">
                    <a16:creationId xmlns:a16="http://schemas.microsoft.com/office/drawing/2014/main" id="{27068239-4FBF-4109-8078-7E7129A4FCA4}"/>
                  </a:ext>
                </a:extLst>
              </p:cNvPr>
              <p:cNvSpPr>
                <a:spLocks/>
              </p:cNvSpPr>
              <p:nvPr/>
            </p:nvSpPr>
            <p:spPr bwMode="auto">
              <a:xfrm>
                <a:off x="3306" y="2946"/>
                <a:ext cx="12" cy="14"/>
              </a:xfrm>
              <a:custGeom>
                <a:avLst/>
                <a:gdLst/>
                <a:ahLst/>
                <a:cxnLst>
                  <a:cxn ang="0">
                    <a:pos x="2" y="0"/>
                  </a:cxn>
                  <a:cxn ang="0">
                    <a:pos x="12" y="14"/>
                  </a:cxn>
                  <a:cxn ang="0">
                    <a:pos x="0" y="11"/>
                  </a:cxn>
                  <a:cxn ang="0">
                    <a:pos x="2" y="0"/>
                  </a:cxn>
                </a:cxnLst>
                <a:rect l="0" t="0" r="r" b="b"/>
                <a:pathLst>
                  <a:path w="12" h="14">
                    <a:moveTo>
                      <a:pt x="2" y="0"/>
                    </a:moveTo>
                    <a:lnTo>
                      <a:pt x="12" y="14"/>
                    </a:lnTo>
                    <a:lnTo>
                      <a:pt x="0" y="11"/>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69" name="Freeform 1549">
                <a:extLst>
                  <a:ext uri="{FF2B5EF4-FFF2-40B4-BE49-F238E27FC236}">
                    <a16:creationId xmlns:a16="http://schemas.microsoft.com/office/drawing/2014/main" id="{F9FD4D6F-D941-47C3-97F7-E592AB2F41E4}"/>
                  </a:ext>
                </a:extLst>
              </p:cNvPr>
              <p:cNvSpPr>
                <a:spLocks/>
              </p:cNvSpPr>
              <p:nvPr/>
            </p:nvSpPr>
            <p:spPr bwMode="auto">
              <a:xfrm>
                <a:off x="3306" y="2946"/>
                <a:ext cx="15" cy="14"/>
              </a:xfrm>
              <a:custGeom>
                <a:avLst/>
                <a:gdLst/>
                <a:ahLst/>
                <a:cxnLst>
                  <a:cxn ang="0">
                    <a:pos x="15" y="3"/>
                  </a:cxn>
                  <a:cxn ang="0">
                    <a:pos x="2" y="0"/>
                  </a:cxn>
                  <a:cxn ang="0">
                    <a:pos x="0" y="11"/>
                  </a:cxn>
                  <a:cxn ang="0">
                    <a:pos x="12" y="14"/>
                  </a:cxn>
                  <a:cxn ang="0">
                    <a:pos x="15" y="3"/>
                  </a:cxn>
                </a:cxnLst>
                <a:rect l="0" t="0" r="r" b="b"/>
                <a:pathLst>
                  <a:path w="15" h="14">
                    <a:moveTo>
                      <a:pt x="15" y="3"/>
                    </a:moveTo>
                    <a:lnTo>
                      <a:pt x="2" y="0"/>
                    </a:lnTo>
                    <a:lnTo>
                      <a:pt x="0" y="11"/>
                    </a:lnTo>
                    <a:lnTo>
                      <a:pt x="12" y="14"/>
                    </a:lnTo>
                    <a:lnTo>
                      <a:pt x="15" y="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70" name="Freeform 1550">
                <a:extLst>
                  <a:ext uri="{FF2B5EF4-FFF2-40B4-BE49-F238E27FC236}">
                    <a16:creationId xmlns:a16="http://schemas.microsoft.com/office/drawing/2014/main" id="{0B3A4564-93FC-441F-A6E7-81AFA7C2E5AF}"/>
                  </a:ext>
                </a:extLst>
              </p:cNvPr>
              <p:cNvSpPr>
                <a:spLocks/>
              </p:cNvSpPr>
              <p:nvPr/>
            </p:nvSpPr>
            <p:spPr bwMode="auto">
              <a:xfrm>
                <a:off x="3306" y="2957"/>
                <a:ext cx="12" cy="13"/>
              </a:xfrm>
              <a:custGeom>
                <a:avLst/>
                <a:gdLst/>
                <a:ahLst/>
                <a:cxnLst>
                  <a:cxn ang="0">
                    <a:pos x="12" y="3"/>
                  </a:cxn>
                  <a:cxn ang="0">
                    <a:pos x="0" y="0"/>
                  </a:cxn>
                  <a:cxn ang="0">
                    <a:pos x="10" y="13"/>
                  </a:cxn>
                  <a:cxn ang="0">
                    <a:pos x="12" y="3"/>
                  </a:cxn>
                </a:cxnLst>
                <a:rect l="0" t="0" r="r" b="b"/>
                <a:pathLst>
                  <a:path w="12" h="13">
                    <a:moveTo>
                      <a:pt x="12" y="3"/>
                    </a:moveTo>
                    <a:lnTo>
                      <a:pt x="0" y="0"/>
                    </a:lnTo>
                    <a:lnTo>
                      <a:pt x="10" y="13"/>
                    </a:lnTo>
                    <a:lnTo>
                      <a:pt x="12"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71" name="Freeform 1551">
                <a:extLst>
                  <a:ext uri="{FF2B5EF4-FFF2-40B4-BE49-F238E27FC236}">
                    <a16:creationId xmlns:a16="http://schemas.microsoft.com/office/drawing/2014/main" id="{0E2B414F-EDFA-49D9-8956-BB54B32965F4}"/>
                  </a:ext>
                </a:extLst>
              </p:cNvPr>
              <p:cNvSpPr>
                <a:spLocks/>
              </p:cNvSpPr>
              <p:nvPr/>
            </p:nvSpPr>
            <p:spPr bwMode="auto">
              <a:xfrm>
                <a:off x="3304" y="2957"/>
                <a:ext cx="12" cy="13"/>
              </a:xfrm>
              <a:custGeom>
                <a:avLst/>
                <a:gdLst/>
                <a:ahLst/>
                <a:cxnLst>
                  <a:cxn ang="0">
                    <a:pos x="2" y="0"/>
                  </a:cxn>
                  <a:cxn ang="0">
                    <a:pos x="12" y="13"/>
                  </a:cxn>
                  <a:cxn ang="0">
                    <a:pos x="0" y="11"/>
                  </a:cxn>
                  <a:cxn ang="0">
                    <a:pos x="2" y="0"/>
                  </a:cxn>
                </a:cxnLst>
                <a:rect l="0" t="0" r="r" b="b"/>
                <a:pathLst>
                  <a:path w="12" h="13">
                    <a:moveTo>
                      <a:pt x="2" y="0"/>
                    </a:moveTo>
                    <a:lnTo>
                      <a:pt x="12" y="13"/>
                    </a:lnTo>
                    <a:lnTo>
                      <a:pt x="0" y="11"/>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72" name="Freeform 1552">
                <a:extLst>
                  <a:ext uri="{FF2B5EF4-FFF2-40B4-BE49-F238E27FC236}">
                    <a16:creationId xmlns:a16="http://schemas.microsoft.com/office/drawing/2014/main" id="{079C7F65-CE60-4993-91E2-FDDF60C7F006}"/>
                  </a:ext>
                </a:extLst>
              </p:cNvPr>
              <p:cNvSpPr>
                <a:spLocks/>
              </p:cNvSpPr>
              <p:nvPr/>
            </p:nvSpPr>
            <p:spPr bwMode="auto">
              <a:xfrm>
                <a:off x="3304" y="2957"/>
                <a:ext cx="14" cy="13"/>
              </a:xfrm>
              <a:custGeom>
                <a:avLst/>
                <a:gdLst/>
                <a:ahLst/>
                <a:cxnLst>
                  <a:cxn ang="0">
                    <a:pos x="14" y="3"/>
                  </a:cxn>
                  <a:cxn ang="0">
                    <a:pos x="2" y="0"/>
                  </a:cxn>
                  <a:cxn ang="0">
                    <a:pos x="0" y="11"/>
                  </a:cxn>
                  <a:cxn ang="0">
                    <a:pos x="12" y="13"/>
                  </a:cxn>
                  <a:cxn ang="0">
                    <a:pos x="14" y="3"/>
                  </a:cxn>
                </a:cxnLst>
                <a:rect l="0" t="0" r="r" b="b"/>
                <a:pathLst>
                  <a:path w="14" h="13">
                    <a:moveTo>
                      <a:pt x="14" y="3"/>
                    </a:moveTo>
                    <a:lnTo>
                      <a:pt x="2" y="0"/>
                    </a:lnTo>
                    <a:lnTo>
                      <a:pt x="0" y="11"/>
                    </a:lnTo>
                    <a:lnTo>
                      <a:pt x="12" y="13"/>
                    </a:lnTo>
                    <a:lnTo>
                      <a:pt x="14" y="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73" name="Freeform 1553">
                <a:extLst>
                  <a:ext uri="{FF2B5EF4-FFF2-40B4-BE49-F238E27FC236}">
                    <a16:creationId xmlns:a16="http://schemas.microsoft.com/office/drawing/2014/main" id="{252619C0-D430-4EF4-A3A0-BBA750367872}"/>
                  </a:ext>
                </a:extLst>
              </p:cNvPr>
              <p:cNvSpPr>
                <a:spLocks/>
              </p:cNvSpPr>
              <p:nvPr/>
            </p:nvSpPr>
            <p:spPr bwMode="auto">
              <a:xfrm>
                <a:off x="3304" y="2968"/>
                <a:ext cx="12" cy="11"/>
              </a:xfrm>
              <a:custGeom>
                <a:avLst/>
                <a:gdLst/>
                <a:ahLst/>
                <a:cxnLst>
                  <a:cxn ang="0">
                    <a:pos x="12" y="2"/>
                  </a:cxn>
                  <a:cxn ang="0">
                    <a:pos x="0" y="0"/>
                  </a:cxn>
                  <a:cxn ang="0">
                    <a:pos x="11" y="11"/>
                  </a:cxn>
                  <a:cxn ang="0">
                    <a:pos x="12" y="2"/>
                  </a:cxn>
                </a:cxnLst>
                <a:rect l="0" t="0" r="r" b="b"/>
                <a:pathLst>
                  <a:path w="12" h="11">
                    <a:moveTo>
                      <a:pt x="12" y="2"/>
                    </a:moveTo>
                    <a:lnTo>
                      <a:pt x="0" y="0"/>
                    </a:lnTo>
                    <a:lnTo>
                      <a:pt x="11" y="11"/>
                    </a:lnTo>
                    <a:lnTo>
                      <a:pt x="12"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74" name="Freeform 1554">
                <a:extLst>
                  <a:ext uri="{FF2B5EF4-FFF2-40B4-BE49-F238E27FC236}">
                    <a16:creationId xmlns:a16="http://schemas.microsoft.com/office/drawing/2014/main" id="{B55BEF1E-9F00-4D20-9578-D2654EA75D84}"/>
                  </a:ext>
                </a:extLst>
              </p:cNvPr>
              <p:cNvSpPr>
                <a:spLocks/>
              </p:cNvSpPr>
              <p:nvPr/>
            </p:nvSpPr>
            <p:spPr bwMode="auto">
              <a:xfrm>
                <a:off x="3303" y="2968"/>
                <a:ext cx="12" cy="11"/>
              </a:xfrm>
              <a:custGeom>
                <a:avLst/>
                <a:gdLst/>
                <a:ahLst/>
                <a:cxnLst>
                  <a:cxn ang="0">
                    <a:pos x="1" y="0"/>
                  </a:cxn>
                  <a:cxn ang="0">
                    <a:pos x="12" y="11"/>
                  </a:cxn>
                  <a:cxn ang="0">
                    <a:pos x="0" y="10"/>
                  </a:cxn>
                  <a:cxn ang="0">
                    <a:pos x="1" y="0"/>
                  </a:cxn>
                </a:cxnLst>
                <a:rect l="0" t="0" r="r" b="b"/>
                <a:pathLst>
                  <a:path w="12" h="11">
                    <a:moveTo>
                      <a:pt x="1" y="0"/>
                    </a:moveTo>
                    <a:lnTo>
                      <a:pt x="12" y="11"/>
                    </a:lnTo>
                    <a:lnTo>
                      <a:pt x="0" y="10"/>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75" name="Freeform 1555">
                <a:extLst>
                  <a:ext uri="{FF2B5EF4-FFF2-40B4-BE49-F238E27FC236}">
                    <a16:creationId xmlns:a16="http://schemas.microsoft.com/office/drawing/2014/main" id="{D1BF50A1-224D-4A45-937B-4125A663B5B9}"/>
                  </a:ext>
                </a:extLst>
              </p:cNvPr>
              <p:cNvSpPr>
                <a:spLocks/>
              </p:cNvSpPr>
              <p:nvPr/>
            </p:nvSpPr>
            <p:spPr bwMode="auto">
              <a:xfrm>
                <a:off x="3303" y="2968"/>
                <a:ext cx="13" cy="11"/>
              </a:xfrm>
              <a:custGeom>
                <a:avLst/>
                <a:gdLst/>
                <a:ahLst/>
                <a:cxnLst>
                  <a:cxn ang="0">
                    <a:pos x="13" y="2"/>
                  </a:cxn>
                  <a:cxn ang="0">
                    <a:pos x="1" y="0"/>
                  </a:cxn>
                  <a:cxn ang="0">
                    <a:pos x="0" y="10"/>
                  </a:cxn>
                  <a:cxn ang="0">
                    <a:pos x="12" y="11"/>
                  </a:cxn>
                  <a:cxn ang="0">
                    <a:pos x="13" y="2"/>
                  </a:cxn>
                </a:cxnLst>
                <a:rect l="0" t="0" r="r" b="b"/>
                <a:pathLst>
                  <a:path w="13" h="11">
                    <a:moveTo>
                      <a:pt x="13" y="2"/>
                    </a:moveTo>
                    <a:lnTo>
                      <a:pt x="1" y="0"/>
                    </a:lnTo>
                    <a:lnTo>
                      <a:pt x="0" y="10"/>
                    </a:lnTo>
                    <a:lnTo>
                      <a:pt x="12" y="11"/>
                    </a:lnTo>
                    <a:lnTo>
                      <a:pt x="13" y="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76" name="Freeform 1556">
                <a:extLst>
                  <a:ext uri="{FF2B5EF4-FFF2-40B4-BE49-F238E27FC236}">
                    <a16:creationId xmlns:a16="http://schemas.microsoft.com/office/drawing/2014/main" id="{3485A13F-F7DA-41F2-BDA7-43F4F9E933CF}"/>
                  </a:ext>
                </a:extLst>
              </p:cNvPr>
              <p:cNvSpPr>
                <a:spLocks/>
              </p:cNvSpPr>
              <p:nvPr/>
            </p:nvSpPr>
            <p:spPr bwMode="auto">
              <a:xfrm>
                <a:off x="3303" y="2978"/>
                <a:ext cx="12" cy="9"/>
              </a:xfrm>
              <a:custGeom>
                <a:avLst/>
                <a:gdLst/>
                <a:ahLst/>
                <a:cxnLst>
                  <a:cxn ang="0">
                    <a:pos x="12" y="1"/>
                  </a:cxn>
                  <a:cxn ang="0">
                    <a:pos x="0" y="0"/>
                  </a:cxn>
                  <a:cxn ang="0">
                    <a:pos x="12" y="9"/>
                  </a:cxn>
                  <a:cxn ang="0">
                    <a:pos x="12" y="1"/>
                  </a:cxn>
                </a:cxnLst>
                <a:rect l="0" t="0" r="r" b="b"/>
                <a:pathLst>
                  <a:path w="12" h="9">
                    <a:moveTo>
                      <a:pt x="12" y="1"/>
                    </a:moveTo>
                    <a:lnTo>
                      <a:pt x="0" y="0"/>
                    </a:lnTo>
                    <a:lnTo>
                      <a:pt x="12" y="9"/>
                    </a:lnTo>
                    <a:lnTo>
                      <a:pt x="12"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77" name="Freeform 1557">
                <a:extLst>
                  <a:ext uri="{FF2B5EF4-FFF2-40B4-BE49-F238E27FC236}">
                    <a16:creationId xmlns:a16="http://schemas.microsoft.com/office/drawing/2014/main" id="{60BADD14-FEA3-41A8-B463-F48F2EE0A343}"/>
                  </a:ext>
                </a:extLst>
              </p:cNvPr>
              <p:cNvSpPr>
                <a:spLocks/>
              </p:cNvSpPr>
              <p:nvPr/>
            </p:nvSpPr>
            <p:spPr bwMode="auto">
              <a:xfrm>
                <a:off x="3302" y="2978"/>
                <a:ext cx="13" cy="9"/>
              </a:xfrm>
              <a:custGeom>
                <a:avLst/>
                <a:gdLst/>
                <a:ahLst/>
                <a:cxnLst>
                  <a:cxn ang="0">
                    <a:pos x="1" y="0"/>
                  </a:cxn>
                  <a:cxn ang="0">
                    <a:pos x="13" y="9"/>
                  </a:cxn>
                  <a:cxn ang="0">
                    <a:pos x="0" y="8"/>
                  </a:cxn>
                  <a:cxn ang="0">
                    <a:pos x="1" y="0"/>
                  </a:cxn>
                </a:cxnLst>
                <a:rect l="0" t="0" r="r" b="b"/>
                <a:pathLst>
                  <a:path w="13" h="9">
                    <a:moveTo>
                      <a:pt x="1" y="0"/>
                    </a:moveTo>
                    <a:lnTo>
                      <a:pt x="13" y="9"/>
                    </a:lnTo>
                    <a:lnTo>
                      <a:pt x="0" y="8"/>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78" name="Freeform 1558">
                <a:extLst>
                  <a:ext uri="{FF2B5EF4-FFF2-40B4-BE49-F238E27FC236}">
                    <a16:creationId xmlns:a16="http://schemas.microsoft.com/office/drawing/2014/main" id="{27EEBDEB-F35C-48BD-BA1F-58400D9A498E}"/>
                  </a:ext>
                </a:extLst>
              </p:cNvPr>
              <p:cNvSpPr>
                <a:spLocks/>
              </p:cNvSpPr>
              <p:nvPr/>
            </p:nvSpPr>
            <p:spPr bwMode="auto">
              <a:xfrm>
                <a:off x="3302" y="2978"/>
                <a:ext cx="13" cy="9"/>
              </a:xfrm>
              <a:custGeom>
                <a:avLst/>
                <a:gdLst/>
                <a:ahLst/>
                <a:cxnLst>
                  <a:cxn ang="0">
                    <a:pos x="13" y="1"/>
                  </a:cxn>
                  <a:cxn ang="0">
                    <a:pos x="1" y="0"/>
                  </a:cxn>
                  <a:cxn ang="0">
                    <a:pos x="0" y="8"/>
                  </a:cxn>
                  <a:cxn ang="0">
                    <a:pos x="13" y="9"/>
                  </a:cxn>
                  <a:cxn ang="0">
                    <a:pos x="13" y="1"/>
                  </a:cxn>
                </a:cxnLst>
                <a:rect l="0" t="0" r="r" b="b"/>
                <a:pathLst>
                  <a:path w="13" h="9">
                    <a:moveTo>
                      <a:pt x="13" y="1"/>
                    </a:moveTo>
                    <a:lnTo>
                      <a:pt x="1" y="0"/>
                    </a:lnTo>
                    <a:lnTo>
                      <a:pt x="0" y="8"/>
                    </a:lnTo>
                    <a:lnTo>
                      <a:pt x="13" y="9"/>
                    </a:lnTo>
                    <a:lnTo>
                      <a:pt x="13" y="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79" name="Freeform 1559">
                <a:extLst>
                  <a:ext uri="{FF2B5EF4-FFF2-40B4-BE49-F238E27FC236}">
                    <a16:creationId xmlns:a16="http://schemas.microsoft.com/office/drawing/2014/main" id="{140E5B5C-6715-4452-B616-5CBBCDAE5D9C}"/>
                  </a:ext>
                </a:extLst>
              </p:cNvPr>
              <p:cNvSpPr>
                <a:spLocks/>
              </p:cNvSpPr>
              <p:nvPr/>
            </p:nvSpPr>
            <p:spPr bwMode="auto">
              <a:xfrm>
                <a:off x="3302" y="2986"/>
                <a:ext cx="13" cy="9"/>
              </a:xfrm>
              <a:custGeom>
                <a:avLst/>
                <a:gdLst/>
                <a:ahLst/>
                <a:cxnLst>
                  <a:cxn ang="0">
                    <a:pos x="13" y="1"/>
                  </a:cxn>
                  <a:cxn ang="0">
                    <a:pos x="0" y="0"/>
                  </a:cxn>
                  <a:cxn ang="0">
                    <a:pos x="12" y="9"/>
                  </a:cxn>
                  <a:cxn ang="0">
                    <a:pos x="13" y="1"/>
                  </a:cxn>
                </a:cxnLst>
                <a:rect l="0" t="0" r="r" b="b"/>
                <a:pathLst>
                  <a:path w="13" h="9">
                    <a:moveTo>
                      <a:pt x="13" y="1"/>
                    </a:moveTo>
                    <a:lnTo>
                      <a:pt x="0" y="0"/>
                    </a:lnTo>
                    <a:lnTo>
                      <a:pt x="12" y="9"/>
                    </a:lnTo>
                    <a:lnTo>
                      <a:pt x="13"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80" name="Freeform 1560">
                <a:extLst>
                  <a:ext uri="{FF2B5EF4-FFF2-40B4-BE49-F238E27FC236}">
                    <a16:creationId xmlns:a16="http://schemas.microsoft.com/office/drawing/2014/main" id="{1C79B9AA-BDBE-47A2-A149-79D8F3D519B6}"/>
                  </a:ext>
                </a:extLst>
              </p:cNvPr>
              <p:cNvSpPr>
                <a:spLocks/>
              </p:cNvSpPr>
              <p:nvPr/>
            </p:nvSpPr>
            <p:spPr bwMode="auto">
              <a:xfrm>
                <a:off x="3302" y="2986"/>
                <a:ext cx="12" cy="9"/>
              </a:xfrm>
              <a:custGeom>
                <a:avLst/>
                <a:gdLst/>
                <a:ahLst/>
                <a:cxnLst>
                  <a:cxn ang="0">
                    <a:pos x="0" y="0"/>
                  </a:cxn>
                  <a:cxn ang="0">
                    <a:pos x="12" y="9"/>
                  </a:cxn>
                  <a:cxn ang="0">
                    <a:pos x="0" y="9"/>
                  </a:cxn>
                  <a:cxn ang="0">
                    <a:pos x="0" y="0"/>
                  </a:cxn>
                </a:cxnLst>
                <a:rect l="0" t="0" r="r" b="b"/>
                <a:pathLst>
                  <a:path w="12" h="9">
                    <a:moveTo>
                      <a:pt x="0" y="0"/>
                    </a:moveTo>
                    <a:lnTo>
                      <a:pt x="12" y="9"/>
                    </a:lnTo>
                    <a:lnTo>
                      <a:pt x="0" y="9"/>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81" name="Freeform 1561">
                <a:extLst>
                  <a:ext uri="{FF2B5EF4-FFF2-40B4-BE49-F238E27FC236}">
                    <a16:creationId xmlns:a16="http://schemas.microsoft.com/office/drawing/2014/main" id="{031ADA3C-5A01-4271-83CB-ACC616A33467}"/>
                  </a:ext>
                </a:extLst>
              </p:cNvPr>
              <p:cNvSpPr>
                <a:spLocks/>
              </p:cNvSpPr>
              <p:nvPr/>
            </p:nvSpPr>
            <p:spPr bwMode="auto">
              <a:xfrm>
                <a:off x="3302" y="2986"/>
                <a:ext cx="13" cy="9"/>
              </a:xfrm>
              <a:custGeom>
                <a:avLst/>
                <a:gdLst/>
                <a:ahLst/>
                <a:cxnLst>
                  <a:cxn ang="0">
                    <a:pos x="13" y="1"/>
                  </a:cxn>
                  <a:cxn ang="0">
                    <a:pos x="0" y="0"/>
                  </a:cxn>
                  <a:cxn ang="0">
                    <a:pos x="0" y="9"/>
                  </a:cxn>
                  <a:cxn ang="0">
                    <a:pos x="12" y="9"/>
                  </a:cxn>
                  <a:cxn ang="0">
                    <a:pos x="13" y="1"/>
                  </a:cxn>
                </a:cxnLst>
                <a:rect l="0" t="0" r="r" b="b"/>
                <a:pathLst>
                  <a:path w="13" h="9">
                    <a:moveTo>
                      <a:pt x="13" y="1"/>
                    </a:moveTo>
                    <a:lnTo>
                      <a:pt x="0" y="0"/>
                    </a:lnTo>
                    <a:lnTo>
                      <a:pt x="0" y="9"/>
                    </a:lnTo>
                    <a:lnTo>
                      <a:pt x="12" y="9"/>
                    </a:lnTo>
                    <a:lnTo>
                      <a:pt x="13" y="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82" name="Freeform 1562">
                <a:extLst>
                  <a:ext uri="{FF2B5EF4-FFF2-40B4-BE49-F238E27FC236}">
                    <a16:creationId xmlns:a16="http://schemas.microsoft.com/office/drawing/2014/main" id="{20758348-2006-45C0-90D7-245C30C910F5}"/>
                  </a:ext>
                </a:extLst>
              </p:cNvPr>
              <p:cNvSpPr>
                <a:spLocks/>
              </p:cNvSpPr>
              <p:nvPr/>
            </p:nvSpPr>
            <p:spPr bwMode="auto">
              <a:xfrm>
                <a:off x="3302" y="2995"/>
                <a:ext cx="12" cy="9"/>
              </a:xfrm>
              <a:custGeom>
                <a:avLst/>
                <a:gdLst/>
                <a:ahLst/>
                <a:cxnLst>
                  <a:cxn ang="0">
                    <a:pos x="12" y="0"/>
                  </a:cxn>
                  <a:cxn ang="0">
                    <a:pos x="0" y="0"/>
                  </a:cxn>
                  <a:cxn ang="0">
                    <a:pos x="12" y="9"/>
                  </a:cxn>
                  <a:cxn ang="0">
                    <a:pos x="12" y="0"/>
                  </a:cxn>
                </a:cxnLst>
                <a:rect l="0" t="0" r="r" b="b"/>
                <a:pathLst>
                  <a:path w="12" h="9">
                    <a:moveTo>
                      <a:pt x="12" y="0"/>
                    </a:moveTo>
                    <a:lnTo>
                      <a:pt x="0" y="0"/>
                    </a:lnTo>
                    <a:lnTo>
                      <a:pt x="12" y="9"/>
                    </a:lnTo>
                    <a:lnTo>
                      <a:pt x="1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83" name="Freeform 1563">
                <a:extLst>
                  <a:ext uri="{FF2B5EF4-FFF2-40B4-BE49-F238E27FC236}">
                    <a16:creationId xmlns:a16="http://schemas.microsoft.com/office/drawing/2014/main" id="{9E7BF5B6-1A72-4DE0-9091-BC97845FFA6B}"/>
                  </a:ext>
                </a:extLst>
              </p:cNvPr>
              <p:cNvSpPr>
                <a:spLocks/>
              </p:cNvSpPr>
              <p:nvPr/>
            </p:nvSpPr>
            <p:spPr bwMode="auto">
              <a:xfrm>
                <a:off x="3301" y="2995"/>
                <a:ext cx="13" cy="9"/>
              </a:xfrm>
              <a:custGeom>
                <a:avLst/>
                <a:gdLst/>
                <a:ahLst/>
                <a:cxnLst>
                  <a:cxn ang="0">
                    <a:pos x="1" y="0"/>
                  </a:cxn>
                  <a:cxn ang="0">
                    <a:pos x="13" y="9"/>
                  </a:cxn>
                  <a:cxn ang="0">
                    <a:pos x="0" y="9"/>
                  </a:cxn>
                  <a:cxn ang="0">
                    <a:pos x="1" y="0"/>
                  </a:cxn>
                </a:cxnLst>
                <a:rect l="0" t="0" r="r" b="b"/>
                <a:pathLst>
                  <a:path w="13" h="9">
                    <a:moveTo>
                      <a:pt x="1" y="0"/>
                    </a:moveTo>
                    <a:lnTo>
                      <a:pt x="13" y="9"/>
                    </a:lnTo>
                    <a:lnTo>
                      <a:pt x="0" y="9"/>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84" name="Freeform 1564">
                <a:extLst>
                  <a:ext uri="{FF2B5EF4-FFF2-40B4-BE49-F238E27FC236}">
                    <a16:creationId xmlns:a16="http://schemas.microsoft.com/office/drawing/2014/main" id="{C9C39CB0-4C69-49A7-ABC0-05A20EFF0A5F}"/>
                  </a:ext>
                </a:extLst>
              </p:cNvPr>
              <p:cNvSpPr>
                <a:spLocks/>
              </p:cNvSpPr>
              <p:nvPr/>
            </p:nvSpPr>
            <p:spPr bwMode="auto">
              <a:xfrm>
                <a:off x="3301" y="2995"/>
                <a:ext cx="13" cy="9"/>
              </a:xfrm>
              <a:custGeom>
                <a:avLst/>
                <a:gdLst/>
                <a:ahLst/>
                <a:cxnLst>
                  <a:cxn ang="0">
                    <a:pos x="13" y="0"/>
                  </a:cxn>
                  <a:cxn ang="0">
                    <a:pos x="1" y="0"/>
                  </a:cxn>
                  <a:cxn ang="0">
                    <a:pos x="0" y="9"/>
                  </a:cxn>
                  <a:cxn ang="0">
                    <a:pos x="13" y="9"/>
                  </a:cxn>
                  <a:cxn ang="0">
                    <a:pos x="13" y="0"/>
                  </a:cxn>
                </a:cxnLst>
                <a:rect l="0" t="0" r="r" b="b"/>
                <a:pathLst>
                  <a:path w="13" h="9">
                    <a:moveTo>
                      <a:pt x="13" y="0"/>
                    </a:moveTo>
                    <a:lnTo>
                      <a:pt x="1" y="0"/>
                    </a:lnTo>
                    <a:lnTo>
                      <a:pt x="0" y="9"/>
                    </a:lnTo>
                    <a:lnTo>
                      <a:pt x="13" y="9"/>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85" name="Freeform 1565">
                <a:extLst>
                  <a:ext uri="{FF2B5EF4-FFF2-40B4-BE49-F238E27FC236}">
                    <a16:creationId xmlns:a16="http://schemas.microsoft.com/office/drawing/2014/main" id="{42709B4A-7350-4B25-8C88-D5B95BBABB37}"/>
                  </a:ext>
                </a:extLst>
              </p:cNvPr>
              <p:cNvSpPr>
                <a:spLocks/>
              </p:cNvSpPr>
              <p:nvPr/>
            </p:nvSpPr>
            <p:spPr bwMode="auto">
              <a:xfrm>
                <a:off x="3301" y="3004"/>
                <a:ext cx="13" cy="10"/>
              </a:xfrm>
              <a:custGeom>
                <a:avLst/>
                <a:gdLst/>
                <a:ahLst/>
                <a:cxnLst>
                  <a:cxn ang="0">
                    <a:pos x="13" y="0"/>
                  </a:cxn>
                  <a:cxn ang="0">
                    <a:pos x="0" y="0"/>
                  </a:cxn>
                  <a:cxn ang="0">
                    <a:pos x="12" y="10"/>
                  </a:cxn>
                  <a:cxn ang="0">
                    <a:pos x="13" y="0"/>
                  </a:cxn>
                </a:cxnLst>
                <a:rect l="0" t="0" r="r" b="b"/>
                <a:pathLst>
                  <a:path w="13" h="10">
                    <a:moveTo>
                      <a:pt x="13" y="0"/>
                    </a:moveTo>
                    <a:lnTo>
                      <a:pt x="0" y="0"/>
                    </a:lnTo>
                    <a:lnTo>
                      <a:pt x="12" y="10"/>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86" name="Freeform 1566">
                <a:extLst>
                  <a:ext uri="{FF2B5EF4-FFF2-40B4-BE49-F238E27FC236}">
                    <a16:creationId xmlns:a16="http://schemas.microsoft.com/office/drawing/2014/main" id="{9D72192A-16B7-4E8C-A9E1-7BC6E86F135D}"/>
                  </a:ext>
                </a:extLst>
              </p:cNvPr>
              <p:cNvSpPr>
                <a:spLocks/>
              </p:cNvSpPr>
              <p:nvPr/>
            </p:nvSpPr>
            <p:spPr bwMode="auto">
              <a:xfrm>
                <a:off x="3301" y="3004"/>
                <a:ext cx="12" cy="10"/>
              </a:xfrm>
              <a:custGeom>
                <a:avLst/>
                <a:gdLst/>
                <a:ahLst/>
                <a:cxnLst>
                  <a:cxn ang="0">
                    <a:pos x="0" y="0"/>
                  </a:cxn>
                  <a:cxn ang="0">
                    <a:pos x="12" y="10"/>
                  </a:cxn>
                  <a:cxn ang="0">
                    <a:pos x="0" y="9"/>
                  </a:cxn>
                  <a:cxn ang="0">
                    <a:pos x="0" y="0"/>
                  </a:cxn>
                </a:cxnLst>
                <a:rect l="0" t="0" r="r" b="b"/>
                <a:pathLst>
                  <a:path w="12" h="10">
                    <a:moveTo>
                      <a:pt x="0" y="0"/>
                    </a:moveTo>
                    <a:lnTo>
                      <a:pt x="12" y="10"/>
                    </a:lnTo>
                    <a:lnTo>
                      <a:pt x="0" y="9"/>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87" name="Freeform 1567">
                <a:extLst>
                  <a:ext uri="{FF2B5EF4-FFF2-40B4-BE49-F238E27FC236}">
                    <a16:creationId xmlns:a16="http://schemas.microsoft.com/office/drawing/2014/main" id="{DB3AE2B4-CFF0-4E79-9A02-2414109D8A1A}"/>
                  </a:ext>
                </a:extLst>
              </p:cNvPr>
              <p:cNvSpPr>
                <a:spLocks/>
              </p:cNvSpPr>
              <p:nvPr/>
            </p:nvSpPr>
            <p:spPr bwMode="auto">
              <a:xfrm>
                <a:off x="3301" y="3004"/>
                <a:ext cx="13" cy="10"/>
              </a:xfrm>
              <a:custGeom>
                <a:avLst/>
                <a:gdLst/>
                <a:ahLst/>
                <a:cxnLst>
                  <a:cxn ang="0">
                    <a:pos x="13" y="0"/>
                  </a:cxn>
                  <a:cxn ang="0">
                    <a:pos x="0" y="0"/>
                  </a:cxn>
                  <a:cxn ang="0">
                    <a:pos x="0" y="9"/>
                  </a:cxn>
                  <a:cxn ang="0">
                    <a:pos x="12" y="10"/>
                  </a:cxn>
                  <a:cxn ang="0">
                    <a:pos x="13" y="0"/>
                  </a:cxn>
                </a:cxnLst>
                <a:rect l="0" t="0" r="r" b="b"/>
                <a:pathLst>
                  <a:path w="13" h="10">
                    <a:moveTo>
                      <a:pt x="13" y="0"/>
                    </a:moveTo>
                    <a:lnTo>
                      <a:pt x="0" y="0"/>
                    </a:lnTo>
                    <a:lnTo>
                      <a:pt x="0" y="9"/>
                    </a:lnTo>
                    <a:lnTo>
                      <a:pt x="12" y="10"/>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88" name="Freeform 1568">
                <a:extLst>
                  <a:ext uri="{FF2B5EF4-FFF2-40B4-BE49-F238E27FC236}">
                    <a16:creationId xmlns:a16="http://schemas.microsoft.com/office/drawing/2014/main" id="{9FE3BA07-615B-4AA8-A281-F45E98A16F6B}"/>
                  </a:ext>
                </a:extLst>
              </p:cNvPr>
              <p:cNvSpPr>
                <a:spLocks/>
              </p:cNvSpPr>
              <p:nvPr/>
            </p:nvSpPr>
            <p:spPr bwMode="auto">
              <a:xfrm>
                <a:off x="3301" y="3013"/>
                <a:ext cx="12" cy="12"/>
              </a:xfrm>
              <a:custGeom>
                <a:avLst/>
                <a:gdLst/>
                <a:ahLst/>
                <a:cxnLst>
                  <a:cxn ang="0">
                    <a:pos x="12" y="1"/>
                  </a:cxn>
                  <a:cxn ang="0">
                    <a:pos x="0" y="0"/>
                  </a:cxn>
                  <a:cxn ang="0">
                    <a:pos x="11" y="12"/>
                  </a:cxn>
                  <a:cxn ang="0">
                    <a:pos x="12" y="1"/>
                  </a:cxn>
                </a:cxnLst>
                <a:rect l="0" t="0" r="r" b="b"/>
                <a:pathLst>
                  <a:path w="12" h="12">
                    <a:moveTo>
                      <a:pt x="12" y="1"/>
                    </a:moveTo>
                    <a:lnTo>
                      <a:pt x="0" y="0"/>
                    </a:lnTo>
                    <a:lnTo>
                      <a:pt x="11" y="12"/>
                    </a:lnTo>
                    <a:lnTo>
                      <a:pt x="12"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89" name="Freeform 1569">
                <a:extLst>
                  <a:ext uri="{FF2B5EF4-FFF2-40B4-BE49-F238E27FC236}">
                    <a16:creationId xmlns:a16="http://schemas.microsoft.com/office/drawing/2014/main" id="{391F7A1F-0244-40FA-BB60-E238D423FD0F}"/>
                  </a:ext>
                </a:extLst>
              </p:cNvPr>
              <p:cNvSpPr>
                <a:spLocks/>
              </p:cNvSpPr>
              <p:nvPr/>
            </p:nvSpPr>
            <p:spPr bwMode="auto">
              <a:xfrm>
                <a:off x="3300" y="3013"/>
                <a:ext cx="12" cy="12"/>
              </a:xfrm>
              <a:custGeom>
                <a:avLst/>
                <a:gdLst/>
                <a:ahLst/>
                <a:cxnLst>
                  <a:cxn ang="0">
                    <a:pos x="1" y="0"/>
                  </a:cxn>
                  <a:cxn ang="0">
                    <a:pos x="12" y="12"/>
                  </a:cxn>
                  <a:cxn ang="0">
                    <a:pos x="0" y="11"/>
                  </a:cxn>
                  <a:cxn ang="0">
                    <a:pos x="1" y="0"/>
                  </a:cxn>
                </a:cxnLst>
                <a:rect l="0" t="0" r="r" b="b"/>
                <a:pathLst>
                  <a:path w="12" h="12">
                    <a:moveTo>
                      <a:pt x="1" y="0"/>
                    </a:moveTo>
                    <a:lnTo>
                      <a:pt x="12" y="12"/>
                    </a:lnTo>
                    <a:lnTo>
                      <a:pt x="0" y="11"/>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90" name="Freeform 1570">
                <a:extLst>
                  <a:ext uri="{FF2B5EF4-FFF2-40B4-BE49-F238E27FC236}">
                    <a16:creationId xmlns:a16="http://schemas.microsoft.com/office/drawing/2014/main" id="{C94A4461-3900-4DF2-83E8-68E8589C0B62}"/>
                  </a:ext>
                </a:extLst>
              </p:cNvPr>
              <p:cNvSpPr>
                <a:spLocks/>
              </p:cNvSpPr>
              <p:nvPr/>
            </p:nvSpPr>
            <p:spPr bwMode="auto">
              <a:xfrm>
                <a:off x="3300" y="3013"/>
                <a:ext cx="13" cy="12"/>
              </a:xfrm>
              <a:custGeom>
                <a:avLst/>
                <a:gdLst/>
                <a:ahLst/>
                <a:cxnLst>
                  <a:cxn ang="0">
                    <a:pos x="13" y="1"/>
                  </a:cxn>
                  <a:cxn ang="0">
                    <a:pos x="1" y="0"/>
                  </a:cxn>
                  <a:cxn ang="0">
                    <a:pos x="0" y="11"/>
                  </a:cxn>
                  <a:cxn ang="0">
                    <a:pos x="12" y="12"/>
                  </a:cxn>
                  <a:cxn ang="0">
                    <a:pos x="13" y="1"/>
                  </a:cxn>
                </a:cxnLst>
                <a:rect l="0" t="0" r="r" b="b"/>
                <a:pathLst>
                  <a:path w="13" h="12">
                    <a:moveTo>
                      <a:pt x="13" y="1"/>
                    </a:moveTo>
                    <a:lnTo>
                      <a:pt x="1" y="0"/>
                    </a:lnTo>
                    <a:lnTo>
                      <a:pt x="0" y="11"/>
                    </a:lnTo>
                    <a:lnTo>
                      <a:pt x="12" y="12"/>
                    </a:lnTo>
                    <a:lnTo>
                      <a:pt x="13" y="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91" name="Freeform 1571">
                <a:extLst>
                  <a:ext uri="{FF2B5EF4-FFF2-40B4-BE49-F238E27FC236}">
                    <a16:creationId xmlns:a16="http://schemas.microsoft.com/office/drawing/2014/main" id="{BAB48DCF-5F84-46BA-96C4-DE3CFE44002B}"/>
                  </a:ext>
                </a:extLst>
              </p:cNvPr>
              <p:cNvSpPr>
                <a:spLocks/>
              </p:cNvSpPr>
              <p:nvPr/>
            </p:nvSpPr>
            <p:spPr bwMode="auto">
              <a:xfrm>
                <a:off x="3300" y="3024"/>
                <a:ext cx="12" cy="14"/>
              </a:xfrm>
              <a:custGeom>
                <a:avLst/>
                <a:gdLst/>
                <a:ahLst/>
                <a:cxnLst>
                  <a:cxn ang="0">
                    <a:pos x="12" y="1"/>
                  </a:cxn>
                  <a:cxn ang="0">
                    <a:pos x="0" y="0"/>
                  </a:cxn>
                  <a:cxn ang="0">
                    <a:pos x="11" y="14"/>
                  </a:cxn>
                  <a:cxn ang="0">
                    <a:pos x="12" y="1"/>
                  </a:cxn>
                </a:cxnLst>
                <a:rect l="0" t="0" r="r" b="b"/>
                <a:pathLst>
                  <a:path w="12" h="14">
                    <a:moveTo>
                      <a:pt x="12" y="1"/>
                    </a:moveTo>
                    <a:lnTo>
                      <a:pt x="0" y="0"/>
                    </a:lnTo>
                    <a:lnTo>
                      <a:pt x="11" y="14"/>
                    </a:lnTo>
                    <a:lnTo>
                      <a:pt x="12"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92" name="Freeform 1572">
                <a:extLst>
                  <a:ext uri="{FF2B5EF4-FFF2-40B4-BE49-F238E27FC236}">
                    <a16:creationId xmlns:a16="http://schemas.microsoft.com/office/drawing/2014/main" id="{8A0C629D-DE83-4A36-B8FC-C47ED8CE7BF7}"/>
                  </a:ext>
                </a:extLst>
              </p:cNvPr>
              <p:cNvSpPr>
                <a:spLocks/>
              </p:cNvSpPr>
              <p:nvPr/>
            </p:nvSpPr>
            <p:spPr bwMode="auto">
              <a:xfrm>
                <a:off x="3298" y="3024"/>
                <a:ext cx="13" cy="14"/>
              </a:xfrm>
              <a:custGeom>
                <a:avLst/>
                <a:gdLst/>
                <a:ahLst/>
                <a:cxnLst>
                  <a:cxn ang="0">
                    <a:pos x="2" y="0"/>
                  </a:cxn>
                  <a:cxn ang="0">
                    <a:pos x="13" y="14"/>
                  </a:cxn>
                  <a:cxn ang="0">
                    <a:pos x="0" y="12"/>
                  </a:cxn>
                  <a:cxn ang="0">
                    <a:pos x="2" y="0"/>
                  </a:cxn>
                </a:cxnLst>
                <a:rect l="0" t="0" r="r" b="b"/>
                <a:pathLst>
                  <a:path w="13" h="14">
                    <a:moveTo>
                      <a:pt x="2" y="0"/>
                    </a:moveTo>
                    <a:lnTo>
                      <a:pt x="13" y="14"/>
                    </a:lnTo>
                    <a:lnTo>
                      <a:pt x="0" y="12"/>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93" name="Freeform 1573">
                <a:extLst>
                  <a:ext uri="{FF2B5EF4-FFF2-40B4-BE49-F238E27FC236}">
                    <a16:creationId xmlns:a16="http://schemas.microsoft.com/office/drawing/2014/main" id="{865B5934-D391-46F3-B9E6-C77ACAEE32B0}"/>
                  </a:ext>
                </a:extLst>
              </p:cNvPr>
              <p:cNvSpPr>
                <a:spLocks/>
              </p:cNvSpPr>
              <p:nvPr/>
            </p:nvSpPr>
            <p:spPr bwMode="auto">
              <a:xfrm>
                <a:off x="3298" y="3024"/>
                <a:ext cx="14" cy="14"/>
              </a:xfrm>
              <a:custGeom>
                <a:avLst/>
                <a:gdLst/>
                <a:ahLst/>
                <a:cxnLst>
                  <a:cxn ang="0">
                    <a:pos x="14" y="1"/>
                  </a:cxn>
                  <a:cxn ang="0">
                    <a:pos x="2" y="0"/>
                  </a:cxn>
                  <a:cxn ang="0">
                    <a:pos x="0" y="12"/>
                  </a:cxn>
                  <a:cxn ang="0">
                    <a:pos x="13" y="14"/>
                  </a:cxn>
                  <a:cxn ang="0">
                    <a:pos x="14" y="1"/>
                  </a:cxn>
                </a:cxnLst>
                <a:rect l="0" t="0" r="r" b="b"/>
                <a:pathLst>
                  <a:path w="14" h="14">
                    <a:moveTo>
                      <a:pt x="14" y="1"/>
                    </a:moveTo>
                    <a:lnTo>
                      <a:pt x="2" y="0"/>
                    </a:lnTo>
                    <a:lnTo>
                      <a:pt x="0" y="12"/>
                    </a:lnTo>
                    <a:lnTo>
                      <a:pt x="13" y="14"/>
                    </a:lnTo>
                    <a:lnTo>
                      <a:pt x="14" y="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94" name="Freeform 1574">
                <a:extLst>
                  <a:ext uri="{FF2B5EF4-FFF2-40B4-BE49-F238E27FC236}">
                    <a16:creationId xmlns:a16="http://schemas.microsoft.com/office/drawing/2014/main" id="{07672FBC-3449-4E44-B329-0E0046657431}"/>
                  </a:ext>
                </a:extLst>
              </p:cNvPr>
              <p:cNvSpPr>
                <a:spLocks/>
              </p:cNvSpPr>
              <p:nvPr/>
            </p:nvSpPr>
            <p:spPr bwMode="auto">
              <a:xfrm>
                <a:off x="3298" y="3036"/>
                <a:ext cx="13" cy="18"/>
              </a:xfrm>
              <a:custGeom>
                <a:avLst/>
                <a:gdLst/>
                <a:ahLst/>
                <a:cxnLst>
                  <a:cxn ang="0">
                    <a:pos x="13" y="2"/>
                  </a:cxn>
                  <a:cxn ang="0">
                    <a:pos x="0" y="0"/>
                  </a:cxn>
                  <a:cxn ang="0">
                    <a:pos x="10" y="18"/>
                  </a:cxn>
                  <a:cxn ang="0">
                    <a:pos x="13" y="2"/>
                  </a:cxn>
                </a:cxnLst>
                <a:rect l="0" t="0" r="r" b="b"/>
                <a:pathLst>
                  <a:path w="13" h="18">
                    <a:moveTo>
                      <a:pt x="13" y="2"/>
                    </a:moveTo>
                    <a:lnTo>
                      <a:pt x="0" y="0"/>
                    </a:lnTo>
                    <a:lnTo>
                      <a:pt x="10" y="18"/>
                    </a:lnTo>
                    <a:lnTo>
                      <a:pt x="13"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95" name="Freeform 1575">
                <a:extLst>
                  <a:ext uri="{FF2B5EF4-FFF2-40B4-BE49-F238E27FC236}">
                    <a16:creationId xmlns:a16="http://schemas.microsoft.com/office/drawing/2014/main" id="{A6FE290C-7925-4EDE-AB47-923CC921B52D}"/>
                  </a:ext>
                </a:extLst>
              </p:cNvPr>
              <p:cNvSpPr>
                <a:spLocks/>
              </p:cNvSpPr>
              <p:nvPr/>
            </p:nvSpPr>
            <p:spPr bwMode="auto">
              <a:xfrm>
                <a:off x="3295" y="3036"/>
                <a:ext cx="13" cy="18"/>
              </a:xfrm>
              <a:custGeom>
                <a:avLst/>
                <a:gdLst/>
                <a:ahLst/>
                <a:cxnLst>
                  <a:cxn ang="0">
                    <a:pos x="3" y="0"/>
                  </a:cxn>
                  <a:cxn ang="0">
                    <a:pos x="13" y="18"/>
                  </a:cxn>
                  <a:cxn ang="0">
                    <a:pos x="0" y="16"/>
                  </a:cxn>
                  <a:cxn ang="0">
                    <a:pos x="3" y="0"/>
                  </a:cxn>
                </a:cxnLst>
                <a:rect l="0" t="0" r="r" b="b"/>
                <a:pathLst>
                  <a:path w="13" h="18">
                    <a:moveTo>
                      <a:pt x="3" y="0"/>
                    </a:moveTo>
                    <a:lnTo>
                      <a:pt x="13" y="18"/>
                    </a:lnTo>
                    <a:lnTo>
                      <a:pt x="0" y="16"/>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96" name="Freeform 1576">
                <a:extLst>
                  <a:ext uri="{FF2B5EF4-FFF2-40B4-BE49-F238E27FC236}">
                    <a16:creationId xmlns:a16="http://schemas.microsoft.com/office/drawing/2014/main" id="{DF52237A-BCF3-4388-A07D-479F6C6C154D}"/>
                  </a:ext>
                </a:extLst>
              </p:cNvPr>
              <p:cNvSpPr>
                <a:spLocks/>
              </p:cNvSpPr>
              <p:nvPr/>
            </p:nvSpPr>
            <p:spPr bwMode="auto">
              <a:xfrm>
                <a:off x="3295" y="3036"/>
                <a:ext cx="16" cy="18"/>
              </a:xfrm>
              <a:custGeom>
                <a:avLst/>
                <a:gdLst/>
                <a:ahLst/>
                <a:cxnLst>
                  <a:cxn ang="0">
                    <a:pos x="16" y="2"/>
                  </a:cxn>
                  <a:cxn ang="0">
                    <a:pos x="3" y="0"/>
                  </a:cxn>
                  <a:cxn ang="0">
                    <a:pos x="0" y="16"/>
                  </a:cxn>
                  <a:cxn ang="0">
                    <a:pos x="13" y="18"/>
                  </a:cxn>
                  <a:cxn ang="0">
                    <a:pos x="16" y="2"/>
                  </a:cxn>
                </a:cxnLst>
                <a:rect l="0" t="0" r="r" b="b"/>
                <a:pathLst>
                  <a:path w="16" h="18">
                    <a:moveTo>
                      <a:pt x="16" y="2"/>
                    </a:moveTo>
                    <a:lnTo>
                      <a:pt x="3" y="0"/>
                    </a:lnTo>
                    <a:lnTo>
                      <a:pt x="0" y="16"/>
                    </a:lnTo>
                    <a:lnTo>
                      <a:pt x="13" y="18"/>
                    </a:lnTo>
                    <a:lnTo>
                      <a:pt x="16" y="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97" name="Freeform 1577">
                <a:extLst>
                  <a:ext uri="{FF2B5EF4-FFF2-40B4-BE49-F238E27FC236}">
                    <a16:creationId xmlns:a16="http://schemas.microsoft.com/office/drawing/2014/main" id="{D3297B9C-9F20-4B82-9199-5558CC2F0755}"/>
                  </a:ext>
                </a:extLst>
              </p:cNvPr>
              <p:cNvSpPr>
                <a:spLocks/>
              </p:cNvSpPr>
              <p:nvPr/>
            </p:nvSpPr>
            <p:spPr bwMode="auto">
              <a:xfrm>
                <a:off x="3200" y="3466"/>
                <a:ext cx="20" cy="40"/>
              </a:xfrm>
              <a:custGeom>
                <a:avLst/>
                <a:gdLst/>
                <a:ahLst/>
                <a:cxnLst>
                  <a:cxn ang="0">
                    <a:pos x="0" y="34"/>
                  </a:cxn>
                  <a:cxn ang="0">
                    <a:pos x="12" y="40"/>
                  </a:cxn>
                  <a:cxn ang="0">
                    <a:pos x="20" y="0"/>
                  </a:cxn>
                  <a:cxn ang="0">
                    <a:pos x="0" y="34"/>
                  </a:cxn>
                </a:cxnLst>
                <a:rect l="0" t="0" r="r" b="b"/>
                <a:pathLst>
                  <a:path w="20" h="40">
                    <a:moveTo>
                      <a:pt x="0" y="34"/>
                    </a:moveTo>
                    <a:lnTo>
                      <a:pt x="12" y="40"/>
                    </a:lnTo>
                    <a:lnTo>
                      <a:pt x="20" y="0"/>
                    </a:lnTo>
                    <a:lnTo>
                      <a:pt x="0" y="3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98" name="Freeform 1578">
                <a:extLst>
                  <a:ext uri="{FF2B5EF4-FFF2-40B4-BE49-F238E27FC236}">
                    <a16:creationId xmlns:a16="http://schemas.microsoft.com/office/drawing/2014/main" id="{FAEA5390-295E-4739-BBA5-09369AA41B7C}"/>
                  </a:ext>
                </a:extLst>
              </p:cNvPr>
              <p:cNvSpPr>
                <a:spLocks/>
              </p:cNvSpPr>
              <p:nvPr/>
            </p:nvSpPr>
            <p:spPr bwMode="auto">
              <a:xfrm>
                <a:off x="3212" y="3466"/>
                <a:ext cx="20" cy="40"/>
              </a:xfrm>
              <a:custGeom>
                <a:avLst/>
                <a:gdLst/>
                <a:ahLst/>
                <a:cxnLst>
                  <a:cxn ang="0">
                    <a:pos x="0" y="40"/>
                  </a:cxn>
                  <a:cxn ang="0">
                    <a:pos x="8" y="0"/>
                  </a:cxn>
                  <a:cxn ang="0">
                    <a:pos x="20" y="3"/>
                  </a:cxn>
                  <a:cxn ang="0">
                    <a:pos x="0" y="40"/>
                  </a:cxn>
                </a:cxnLst>
                <a:rect l="0" t="0" r="r" b="b"/>
                <a:pathLst>
                  <a:path w="20" h="40">
                    <a:moveTo>
                      <a:pt x="0" y="40"/>
                    </a:moveTo>
                    <a:lnTo>
                      <a:pt x="8" y="0"/>
                    </a:lnTo>
                    <a:lnTo>
                      <a:pt x="20" y="3"/>
                    </a:lnTo>
                    <a:lnTo>
                      <a:pt x="0" y="4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099" name="Freeform 1579">
                <a:extLst>
                  <a:ext uri="{FF2B5EF4-FFF2-40B4-BE49-F238E27FC236}">
                    <a16:creationId xmlns:a16="http://schemas.microsoft.com/office/drawing/2014/main" id="{5D14B3D7-303D-4759-8C89-9F63C68CAD69}"/>
                  </a:ext>
                </a:extLst>
              </p:cNvPr>
              <p:cNvSpPr>
                <a:spLocks/>
              </p:cNvSpPr>
              <p:nvPr/>
            </p:nvSpPr>
            <p:spPr bwMode="auto">
              <a:xfrm>
                <a:off x="3200" y="3466"/>
                <a:ext cx="32" cy="40"/>
              </a:xfrm>
              <a:custGeom>
                <a:avLst/>
                <a:gdLst/>
                <a:ahLst/>
                <a:cxnLst>
                  <a:cxn ang="0">
                    <a:pos x="0" y="34"/>
                  </a:cxn>
                  <a:cxn ang="0">
                    <a:pos x="12" y="40"/>
                  </a:cxn>
                  <a:cxn ang="0">
                    <a:pos x="32" y="3"/>
                  </a:cxn>
                  <a:cxn ang="0">
                    <a:pos x="20" y="0"/>
                  </a:cxn>
                  <a:cxn ang="0">
                    <a:pos x="0" y="34"/>
                  </a:cxn>
                </a:cxnLst>
                <a:rect l="0" t="0" r="r" b="b"/>
                <a:pathLst>
                  <a:path w="32" h="40">
                    <a:moveTo>
                      <a:pt x="0" y="34"/>
                    </a:moveTo>
                    <a:lnTo>
                      <a:pt x="12" y="40"/>
                    </a:lnTo>
                    <a:lnTo>
                      <a:pt x="32" y="3"/>
                    </a:lnTo>
                    <a:lnTo>
                      <a:pt x="20" y="0"/>
                    </a:lnTo>
                    <a:lnTo>
                      <a:pt x="0" y="3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00" name="Freeform 1580">
                <a:extLst>
                  <a:ext uri="{FF2B5EF4-FFF2-40B4-BE49-F238E27FC236}">
                    <a16:creationId xmlns:a16="http://schemas.microsoft.com/office/drawing/2014/main" id="{92ED8FAD-6B98-46A3-BB7A-61CE1E09CF33}"/>
                  </a:ext>
                </a:extLst>
              </p:cNvPr>
              <p:cNvSpPr>
                <a:spLocks/>
              </p:cNvSpPr>
              <p:nvPr/>
            </p:nvSpPr>
            <p:spPr bwMode="auto">
              <a:xfrm>
                <a:off x="3220" y="3391"/>
                <a:ext cx="12" cy="78"/>
              </a:xfrm>
              <a:custGeom>
                <a:avLst/>
                <a:gdLst/>
                <a:ahLst/>
                <a:cxnLst>
                  <a:cxn ang="0">
                    <a:pos x="0" y="75"/>
                  </a:cxn>
                  <a:cxn ang="0">
                    <a:pos x="12" y="78"/>
                  </a:cxn>
                  <a:cxn ang="0">
                    <a:pos x="10" y="0"/>
                  </a:cxn>
                  <a:cxn ang="0">
                    <a:pos x="0" y="75"/>
                  </a:cxn>
                </a:cxnLst>
                <a:rect l="0" t="0" r="r" b="b"/>
                <a:pathLst>
                  <a:path w="12" h="78">
                    <a:moveTo>
                      <a:pt x="0" y="75"/>
                    </a:moveTo>
                    <a:lnTo>
                      <a:pt x="12" y="78"/>
                    </a:lnTo>
                    <a:lnTo>
                      <a:pt x="10" y="0"/>
                    </a:lnTo>
                    <a:lnTo>
                      <a:pt x="0" y="7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01" name="Freeform 1581">
                <a:extLst>
                  <a:ext uri="{FF2B5EF4-FFF2-40B4-BE49-F238E27FC236}">
                    <a16:creationId xmlns:a16="http://schemas.microsoft.com/office/drawing/2014/main" id="{F5D880A2-2741-43DD-A9B7-ABF88B1C19A2}"/>
                  </a:ext>
                </a:extLst>
              </p:cNvPr>
              <p:cNvSpPr>
                <a:spLocks/>
              </p:cNvSpPr>
              <p:nvPr/>
            </p:nvSpPr>
            <p:spPr bwMode="auto">
              <a:xfrm>
                <a:off x="3230" y="3391"/>
                <a:ext cx="13" cy="78"/>
              </a:xfrm>
              <a:custGeom>
                <a:avLst/>
                <a:gdLst/>
                <a:ahLst/>
                <a:cxnLst>
                  <a:cxn ang="0">
                    <a:pos x="2" y="78"/>
                  </a:cxn>
                  <a:cxn ang="0">
                    <a:pos x="0" y="0"/>
                  </a:cxn>
                  <a:cxn ang="0">
                    <a:pos x="13" y="2"/>
                  </a:cxn>
                  <a:cxn ang="0">
                    <a:pos x="2" y="78"/>
                  </a:cxn>
                </a:cxnLst>
                <a:rect l="0" t="0" r="r" b="b"/>
                <a:pathLst>
                  <a:path w="13" h="78">
                    <a:moveTo>
                      <a:pt x="2" y="78"/>
                    </a:moveTo>
                    <a:lnTo>
                      <a:pt x="0" y="0"/>
                    </a:lnTo>
                    <a:lnTo>
                      <a:pt x="13" y="2"/>
                    </a:lnTo>
                    <a:lnTo>
                      <a:pt x="2" y="7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02" name="Freeform 1582">
                <a:extLst>
                  <a:ext uri="{FF2B5EF4-FFF2-40B4-BE49-F238E27FC236}">
                    <a16:creationId xmlns:a16="http://schemas.microsoft.com/office/drawing/2014/main" id="{5B727355-F4B4-4014-9882-F8E074F6AB98}"/>
                  </a:ext>
                </a:extLst>
              </p:cNvPr>
              <p:cNvSpPr>
                <a:spLocks/>
              </p:cNvSpPr>
              <p:nvPr/>
            </p:nvSpPr>
            <p:spPr bwMode="auto">
              <a:xfrm>
                <a:off x="3220" y="3391"/>
                <a:ext cx="23" cy="78"/>
              </a:xfrm>
              <a:custGeom>
                <a:avLst/>
                <a:gdLst/>
                <a:ahLst/>
                <a:cxnLst>
                  <a:cxn ang="0">
                    <a:pos x="0" y="75"/>
                  </a:cxn>
                  <a:cxn ang="0">
                    <a:pos x="12" y="78"/>
                  </a:cxn>
                  <a:cxn ang="0">
                    <a:pos x="23" y="2"/>
                  </a:cxn>
                  <a:cxn ang="0">
                    <a:pos x="10" y="0"/>
                  </a:cxn>
                  <a:cxn ang="0">
                    <a:pos x="0" y="75"/>
                  </a:cxn>
                </a:cxnLst>
                <a:rect l="0" t="0" r="r" b="b"/>
                <a:pathLst>
                  <a:path w="23" h="78">
                    <a:moveTo>
                      <a:pt x="0" y="75"/>
                    </a:moveTo>
                    <a:lnTo>
                      <a:pt x="12" y="78"/>
                    </a:lnTo>
                    <a:lnTo>
                      <a:pt x="23" y="2"/>
                    </a:lnTo>
                    <a:lnTo>
                      <a:pt x="10" y="0"/>
                    </a:lnTo>
                    <a:lnTo>
                      <a:pt x="0" y="75"/>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03" name="Freeform 1583">
                <a:extLst>
                  <a:ext uri="{FF2B5EF4-FFF2-40B4-BE49-F238E27FC236}">
                    <a16:creationId xmlns:a16="http://schemas.microsoft.com/office/drawing/2014/main" id="{11E27A0E-8BEA-49E0-8C75-5127BF222F4D}"/>
                  </a:ext>
                </a:extLst>
              </p:cNvPr>
              <p:cNvSpPr>
                <a:spLocks/>
              </p:cNvSpPr>
              <p:nvPr/>
            </p:nvSpPr>
            <p:spPr bwMode="auto">
              <a:xfrm>
                <a:off x="3230" y="3361"/>
                <a:ext cx="13" cy="32"/>
              </a:xfrm>
              <a:custGeom>
                <a:avLst/>
                <a:gdLst/>
                <a:ahLst/>
                <a:cxnLst>
                  <a:cxn ang="0">
                    <a:pos x="0" y="30"/>
                  </a:cxn>
                  <a:cxn ang="0">
                    <a:pos x="13" y="32"/>
                  </a:cxn>
                  <a:cxn ang="0">
                    <a:pos x="6" y="0"/>
                  </a:cxn>
                  <a:cxn ang="0">
                    <a:pos x="0" y="30"/>
                  </a:cxn>
                </a:cxnLst>
                <a:rect l="0" t="0" r="r" b="b"/>
                <a:pathLst>
                  <a:path w="13" h="32">
                    <a:moveTo>
                      <a:pt x="0" y="30"/>
                    </a:moveTo>
                    <a:lnTo>
                      <a:pt x="13" y="32"/>
                    </a:lnTo>
                    <a:lnTo>
                      <a:pt x="6" y="0"/>
                    </a:lnTo>
                    <a:lnTo>
                      <a:pt x="0" y="3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04" name="Freeform 1584">
                <a:extLst>
                  <a:ext uri="{FF2B5EF4-FFF2-40B4-BE49-F238E27FC236}">
                    <a16:creationId xmlns:a16="http://schemas.microsoft.com/office/drawing/2014/main" id="{DB1A5C10-3A2E-45F7-9167-F5609F95A245}"/>
                  </a:ext>
                </a:extLst>
              </p:cNvPr>
              <p:cNvSpPr>
                <a:spLocks/>
              </p:cNvSpPr>
              <p:nvPr/>
            </p:nvSpPr>
            <p:spPr bwMode="auto">
              <a:xfrm>
                <a:off x="3236" y="3361"/>
                <a:ext cx="12" cy="32"/>
              </a:xfrm>
              <a:custGeom>
                <a:avLst/>
                <a:gdLst/>
                <a:ahLst/>
                <a:cxnLst>
                  <a:cxn ang="0">
                    <a:pos x="7" y="32"/>
                  </a:cxn>
                  <a:cxn ang="0">
                    <a:pos x="0" y="0"/>
                  </a:cxn>
                  <a:cxn ang="0">
                    <a:pos x="12" y="2"/>
                  </a:cxn>
                  <a:cxn ang="0">
                    <a:pos x="7" y="32"/>
                  </a:cxn>
                </a:cxnLst>
                <a:rect l="0" t="0" r="r" b="b"/>
                <a:pathLst>
                  <a:path w="12" h="32">
                    <a:moveTo>
                      <a:pt x="7" y="32"/>
                    </a:moveTo>
                    <a:lnTo>
                      <a:pt x="0" y="0"/>
                    </a:lnTo>
                    <a:lnTo>
                      <a:pt x="12" y="2"/>
                    </a:lnTo>
                    <a:lnTo>
                      <a:pt x="7" y="3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05" name="Freeform 1585">
                <a:extLst>
                  <a:ext uri="{FF2B5EF4-FFF2-40B4-BE49-F238E27FC236}">
                    <a16:creationId xmlns:a16="http://schemas.microsoft.com/office/drawing/2014/main" id="{E6CF4FA6-BFBD-4A21-BC72-816370E6E623}"/>
                  </a:ext>
                </a:extLst>
              </p:cNvPr>
              <p:cNvSpPr>
                <a:spLocks/>
              </p:cNvSpPr>
              <p:nvPr/>
            </p:nvSpPr>
            <p:spPr bwMode="auto">
              <a:xfrm>
                <a:off x="3230" y="3361"/>
                <a:ext cx="18" cy="32"/>
              </a:xfrm>
              <a:custGeom>
                <a:avLst/>
                <a:gdLst/>
                <a:ahLst/>
                <a:cxnLst>
                  <a:cxn ang="0">
                    <a:pos x="0" y="30"/>
                  </a:cxn>
                  <a:cxn ang="0">
                    <a:pos x="13" y="32"/>
                  </a:cxn>
                  <a:cxn ang="0">
                    <a:pos x="18" y="2"/>
                  </a:cxn>
                  <a:cxn ang="0">
                    <a:pos x="6" y="0"/>
                  </a:cxn>
                  <a:cxn ang="0">
                    <a:pos x="0" y="30"/>
                  </a:cxn>
                </a:cxnLst>
                <a:rect l="0" t="0" r="r" b="b"/>
                <a:pathLst>
                  <a:path w="18" h="32">
                    <a:moveTo>
                      <a:pt x="0" y="30"/>
                    </a:moveTo>
                    <a:lnTo>
                      <a:pt x="13" y="32"/>
                    </a:lnTo>
                    <a:lnTo>
                      <a:pt x="18" y="2"/>
                    </a:lnTo>
                    <a:lnTo>
                      <a:pt x="6" y="0"/>
                    </a:lnTo>
                    <a:lnTo>
                      <a:pt x="0" y="3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06" name="Freeform 1586">
                <a:extLst>
                  <a:ext uri="{FF2B5EF4-FFF2-40B4-BE49-F238E27FC236}">
                    <a16:creationId xmlns:a16="http://schemas.microsoft.com/office/drawing/2014/main" id="{7CB05DE9-D80B-4018-A344-F146B37EB057}"/>
                  </a:ext>
                </a:extLst>
              </p:cNvPr>
              <p:cNvSpPr>
                <a:spLocks/>
              </p:cNvSpPr>
              <p:nvPr/>
            </p:nvSpPr>
            <p:spPr bwMode="auto">
              <a:xfrm>
                <a:off x="3236" y="3330"/>
                <a:ext cx="12" cy="33"/>
              </a:xfrm>
              <a:custGeom>
                <a:avLst/>
                <a:gdLst/>
                <a:ahLst/>
                <a:cxnLst>
                  <a:cxn ang="0">
                    <a:pos x="0" y="31"/>
                  </a:cxn>
                  <a:cxn ang="0">
                    <a:pos x="12" y="33"/>
                  </a:cxn>
                  <a:cxn ang="0">
                    <a:pos x="2" y="0"/>
                  </a:cxn>
                  <a:cxn ang="0">
                    <a:pos x="0" y="31"/>
                  </a:cxn>
                </a:cxnLst>
                <a:rect l="0" t="0" r="r" b="b"/>
                <a:pathLst>
                  <a:path w="12" h="33">
                    <a:moveTo>
                      <a:pt x="0" y="31"/>
                    </a:moveTo>
                    <a:lnTo>
                      <a:pt x="12" y="33"/>
                    </a:lnTo>
                    <a:lnTo>
                      <a:pt x="2" y="0"/>
                    </a:lnTo>
                    <a:lnTo>
                      <a:pt x="0" y="3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07" name="Freeform 1587">
                <a:extLst>
                  <a:ext uri="{FF2B5EF4-FFF2-40B4-BE49-F238E27FC236}">
                    <a16:creationId xmlns:a16="http://schemas.microsoft.com/office/drawing/2014/main" id="{683FA338-233A-48F7-9ADD-2FC58811BA3C}"/>
                  </a:ext>
                </a:extLst>
              </p:cNvPr>
              <p:cNvSpPr>
                <a:spLocks/>
              </p:cNvSpPr>
              <p:nvPr/>
            </p:nvSpPr>
            <p:spPr bwMode="auto">
              <a:xfrm>
                <a:off x="3238" y="3330"/>
                <a:ext cx="13" cy="33"/>
              </a:xfrm>
              <a:custGeom>
                <a:avLst/>
                <a:gdLst/>
                <a:ahLst/>
                <a:cxnLst>
                  <a:cxn ang="0">
                    <a:pos x="10" y="33"/>
                  </a:cxn>
                  <a:cxn ang="0">
                    <a:pos x="0" y="0"/>
                  </a:cxn>
                  <a:cxn ang="0">
                    <a:pos x="13" y="1"/>
                  </a:cxn>
                  <a:cxn ang="0">
                    <a:pos x="10" y="33"/>
                  </a:cxn>
                </a:cxnLst>
                <a:rect l="0" t="0" r="r" b="b"/>
                <a:pathLst>
                  <a:path w="13" h="33">
                    <a:moveTo>
                      <a:pt x="10" y="33"/>
                    </a:moveTo>
                    <a:lnTo>
                      <a:pt x="0" y="0"/>
                    </a:lnTo>
                    <a:lnTo>
                      <a:pt x="13" y="1"/>
                    </a:lnTo>
                    <a:lnTo>
                      <a:pt x="10" y="3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08" name="Freeform 1588">
                <a:extLst>
                  <a:ext uri="{FF2B5EF4-FFF2-40B4-BE49-F238E27FC236}">
                    <a16:creationId xmlns:a16="http://schemas.microsoft.com/office/drawing/2014/main" id="{9D1196EE-6D51-4086-AE75-F12B8A82F962}"/>
                  </a:ext>
                </a:extLst>
              </p:cNvPr>
              <p:cNvSpPr>
                <a:spLocks/>
              </p:cNvSpPr>
              <p:nvPr/>
            </p:nvSpPr>
            <p:spPr bwMode="auto">
              <a:xfrm>
                <a:off x="3236" y="3330"/>
                <a:ext cx="15" cy="33"/>
              </a:xfrm>
              <a:custGeom>
                <a:avLst/>
                <a:gdLst/>
                <a:ahLst/>
                <a:cxnLst>
                  <a:cxn ang="0">
                    <a:pos x="0" y="31"/>
                  </a:cxn>
                  <a:cxn ang="0">
                    <a:pos x="12" y="33"/>
                  </a:cxn>
                  <a:cxn ang="0">
                    <a:pos x="15" y="1"/>
                  </a:cxn>
                  <a:cxn ang="0">
                    <a:pos x="2" y="0"/>
                  </a:cxn>
                  <a:cxn ang="0">
                    <a:pos x="0" y="31"/>
                  </a:cxn>
                </a:cxnLst>
                <a:rect l="0" t="0" r="r" b="b"/>
                <a:pathLst>
                  <a:path w="15" h="33">
                    <a:moveTo>
                      <a:pt x="0" y="31"/>
                    </a:moveTo>
                    <a:lnTo>
                      <a:pt x="12" y="33"/>
                    </a:lnTo>
                    <a:lnTo>
                      <a:pt x="15" y="1"/>
                    </a:lnTo>
                    <a:lnTo>
                      <a:pt x="2" y="0"/>
                    </a:lnTo>
                    <a:lnTo>
                      <a:pt x="0" y="3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09" name="Freeform 1589">
                <a:extLst>
                  <a:ext uri="{FF2B5EF4-FFF2-40B4-BE49-F238E27FC236}">
                    <a16:creationId xmlns:a16="http://schemas.microsoft.com/office/drawing/2014/main" id="{50F5C86B-4D11-4F06-A66F-66B3CDA94B63}"/>
                  </a:ext>
                </a:extLst>
              </p:cNvPr>
              <p:cNvSpPr>
                <a:spLocks/>
              </p:cNvSpPr>
              <p:nvPr/>
            </p:nvSpPr>
            <p:spPr bwMode="auto">
              <a:xfrm>
                <a:off x="3244" y="3240"/>
                <a:ext cx="12" cy="36"/>
              </a:xfrm>
              <a:custGeom>
                <a:avLst/>
                <a:gdLst/>
                <a:ahLst/>
                <a:cxnLst>
                  <a:cxn ang="0">
                    <a:pos x="0" y="35"/>
                  </a:cxn>
                  <a:cxn ang="0">
                    <a:pos x="12" y="36"/>
                  </a:cxn>
                  <a:cxn ang="0">
                    <a:pos x="5" y="0"/>
                  </a:cxn>
                  <a:cxn ang="0">
                    <a:pos x="0" y="35"/>
                  </a:cxn>
                </a:cxnLst>
                <a:rect l="0" t="0" r="r" b="b"/>
                <a:pathLst>
                  <a:path w="12" h="36">
                    <a:moveTo>
                      <a:pt x="0" y="35"/>
                    </a:moveTo>
                    <a:lnTo>
                      <a:pt x="12" y="36"/>
                    </a:lnTo>
                    <a:lnTo>
                      <a:pt x="5" y="0"/>
                    </a:lnTo>
                    <a:lnTo>
                      <a:pt x="0" y="3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10" name="Freeform 1590">
                <a:extLst>
                  <a:ext uri="{FF2B5EF4-FFF2-40B4-BE49-F238E27FC236}">
                    <a16:creationId xmlns:a16="http://schemas.microsoft.com/office/drawing/2014/main" id="{5489C0E1-F0F2-4F58-81D4-138FED7B5AC3}"/>
                  </a:ext>
                </a:extLst>
              </p:cNvPr>
              <p:cNvSpPr>
                <a:spLocks/>
              </p:cNvSpPr>
              <p:nvPr/>
            </p:nvSpPr>
            <p:spPr bwMode="auto">
              <a:xfrm>
                <a:off x="3249" y="3240"/>
                <a:ext cx="13" cy="36"/>
              </a:xfrm>
              <a:custGeom>
                <a:avLst/>
                <a:gdLst/>
                <a:ahLst/>
                <a:cxnLst>
                  <a:cxn ang="0">
                    <a:pos x="7" y="36"/>
                  </a:cxn>
                  <a:cxn ang="0">
                    <a:pos x="0" y="0"/>
                  </a:cxn>
                  <a:cxn ang="0">
                    <a:pos x="13" y="0"/>
                  </a:cxn>
                  <a:cxn ang="0">
                    <a:pos x="7" y="36"/>
                  </a:cxn>
                </a:cxnLst>
                <a:rect l="0" t="0" r="r" b="b"/>
                <a:pathLst>
                  <a:path w="13" h="36">
                    <a:moveTo>
                      <a:pt x="7" y="36"/>
                    </a:moveTo>
                    <a:lnTo>
                      <a:pt x="0" y="0"/>
                    </a:lnTo>
                    <a:lnTo>
                      <a:pt x="13" y="0"/>
                    </a:lnTo>
                    <a:lnTo>
                      <a:pt x="7" y="36"/>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11" name="Freeform 1591">
                <a:extLst>
                  <a:ext uri="{FF2B5EF4-FFF2-40B4-BE49-F238E27FC236}">
                    <a16:creationId xmlns:a16="http://schemas.microsoft.com/office/drawing/2014/main" id="{D87BC41F-5766-4707-9E76-868385C7F351}"/>
                  </a:ext>
                </a:extLst>
              </p:cNvPr>
              <p:cNvSpPr>
                <a:spLocks/>
              </p:cNvSpPr>
              <p:nvPr/>
            </p:nvSpPr>
            <p:spPr bwMode="auto">
              <a:xfrm>
                <a:off x="3244" y="3240"/>
                <a:ext cx="18" cy="36"/>
              </a:xfrm>
              <a:custGeom>
                <a:avLst/>
                <a:gdLst/>
                <a:ahLst/>
                <a:cxnLst>
                  <a:cxn ang="0">
                    <a:pos x="0" y="35"/>
                  </a:cxn>
                  <a:cxn ang="0">
                    <a:pos x="12" y="36"/>
                  </a:cxn>
                  <a:cxn ang="0">
                    <a:pos x="18" y="0"/>
                  </a:cxn>
                  <a:cxn ang="0">
                    <a:pos x="5" y="0"/>
                  </a:cxn>
                  <a:cxn ang="0">
                    <a:pos x="0" y="35"/>
                  </a:cxn>
                </a:cxnLst>
                <a:rect l="0" t="0" r="r" b="b"/>
                <a:pathLst>
                  <a:path w="18" h="36">
                    <a:moveTo>
                      <a:pt x="0" y="35"/>
                    </a:moveTo>
                    <a:lnTo>
                      <a:pt x="12" y="36"/>
                    </a:lnTo>
                    <a:lnTo>
                      <a:pt x="18" y="0"/>
                    </a:lnTo>
                    <a:lnTo>
                      <a:pt x="5" y="0"/>
                    </a:lnTo>
                    <a:lnTo>
                      <a:pt x="0" y="35"/>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12" name="Freeform 1592">
                <a:extLst>
                  <a:ext uri="{FF2B5EF4-FFF2-40B4-BE49-F238E27FC236}">
                    <a16:creationId xmlns:a16="http://schemas.microsoft.com/office/drawing/2014/main" id="{C3335AF8-EE4D-416E-A99C-7630EC2AED66}"/>
                  </a:ext>
                </a:extLst>
              </p:cNvPr>
              <p:cNvSpPr>
                <a:spLocks/>
              </p:cNvSpPr>
              <p:nvPr/>
            </p:nvSpPr>
            <p:spPr bwMode="auto">
              <a:xfrm>
                <a:off x="3244" y="3228"/>
                <a:ext cx="18" cy="12"/>
              </a:xfrm>
              <a:custGeom>
                <a:avLst/>
                <a:gdLst/>
                <a:ahLst/>
                <a:cxnLst>
                  <a:cxn ang="0">
                    <a:pos x="5" y="12"/>
                  </a:cxn>
                  <a:cxn ang="0">
                    <a:pos x="18" y="12"/>
                  </a:cxn>
                  <a:cxn ang="0">
                    <a:pos x="0" y="0"/>
                  </a:cxn>
                  <a:cxn ang="0">
                    <a:pos x="5" y="12"/>
                  </a:cxn>
                </a:cxnLst>
                <a:rect l="0" t="0" r="r" b="b"/>
                <a:pathLst>
                  <a:path w="18" h="12">
                    <a:moveTo>
                      <a:pt x="5" y="12"/>
                    </a:moveTo>
                    <a:lnTo>
                      <a:pt x="18" y="12"/>
                    </a:lnTo>
                    <a:lnTo>
                      <a:pt x="0" y="0"/>
                    </a:lnTo>
                    <a:lnTo>
                      <a:pt x="5"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13" name="Freeform 1593">
                <a:extLst>
                  <a:ext uri="{FF2B5EF4-FFF2-40B4-BE49-F238E27FC236}">
                    <a16:creationId xmlns:a16="http://schemas.microsoft.com/office/drawing/2014/main" id="{CE496404-27E6-4685-BE28-6B49941DF681}"/>
                  </a:ext>
                </a:extLst>
              </p:cNvPr>
              <p:cNvSpPr>
                <a:spLocks/>
              </p:cNvSpPr>
              <p:nvPr/>
            </p:nvSpPr>
            <p:spPr bwMode="auto">
              <a:xfrm>
                <a:off x="3244" y="3228"/>
                <a:ext cx="18" cy="12"/>
              </a:xfrm>
              <a:custGeom>
                <a:avLst/>
                <a:gdLst/>
                <a:ahLst/>
                <a:cxnLst>
                  <a:cxn ang="0">
                    <a:pos x="18" y="12"/>
                  </a:cxn>
                  <a:cxn ang="0">
                    <a:pos x="0" y="0"/>
                  </a:cxn>
                  <a:cxn ang="0">
                    <a:pos x="14" y="0"/>
                  </a:cxn>
                  <a:cxn ang="0">
                    <a:pos x="18" y="12"/>
                  </a:cxn>
                </a:cxnLst>
                <a:rect l="0" t="0" r="r" b="b"/>
                <a:pathLst>
                  <a:path w="18" h="12">
                    <a:moveTo>
                      <a:pt x="18" y="12"/>
                    </a:moveTo>
                    <a:lnTo>
                      <a:pt x="0" y="0"/>
                    </a:lnTo>
                    <a:lnTo>
                      <a:pt x="14" y="0"/>
                    </a:lnTo>
                    <a:lnTo>
                      <a:pt x="18"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14" name="Freeform 1594">
                <a:extLst>
                  <a:ext uri="{FF2B5EF4-FFF2-40B4-BE49-F238E27FC236}">
                    <a16:creationId xmlns:a16="http://schemas.microsoft.com/office/drawing/2014/main" id="{62137E94-CCA7-4787-A53B-F60A079A3AC4}"/>
                  </a:ext>
                </a:extLst>
              </p:cNvPr>
              <p:cNvSpPr>
                <a:spLocks/>
              </p:cNvSpPr>
              <p:nvPr/>
            </p:nvSpPr>
            <p:spPr bwMode="auto">
              <a:xfrm>
                <a:off x="3244" y="3228"/>
                <a:ext cx="18" cy="12"/>
              </a:xfrm>
              <a:custGeom>
                <a:avLst/>
                <a:gdLst/>
                <a:ahLst/>
                <a:cxnLst>
                  <a:cxn ang="0">
                    <a:pos x="5" y="12"/>
                  </a:cxn>
                  <a:cxn ang="0">
                    <a:pos x="18" y="12"/>
                  </a:cxn>
                  <a:cxn ang="0">
                    <a:pos x="14" y="0"/>
                  </a:cxn>
                  <a:cxn ang="0">
                    <a:pos x="0" y="0"/>
                  </a:cxn>
                  <a:cxn ang="0">
                    <a:pos x="5" y="12"/>
                  </a:cxn>
                </a:cxnLst>
                <a:rect l="0" t="0" r="r" b="b"/>
                <a:pathLst>
                  <a:path w="18" h="12">
                    <a:moveTo>
                      <a:pt x="5" y="12"/>
                    </a:moveTo>
                    <a:lnTo>
                      <a:pt x="18" y="12"/>
                    </a:lnTo>
                    <a:lnTo>
                      <a:pt x="14" y="0"/>
                    </a:lnTo>
                    <a:lnTo>
                      <a:pt x="0" y="0"/>
                    </a:lnTo>
                    <a:lnTo>
                      <a:pt x="5"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15" name="Freeform 1595">
                <a:extLst>
                  <a:ext uri="{FF2B5EF4-FFF2-40B4-BE49-F238E27FC236}">
                    <a16:creationId xmlns:a16="http://schemas.microsoft.com/office/drawing/2014/main" id="{008B4618-2C3C-403F-ACFB-AEE835C0332B}"/>
                  </a:ext>
                </a:extLst>
              </p:cNvPr>
              <p:cNvSpPr>
                <a:spLocks/>
              </p:cNvSpPr>
              <p:nvPr/>
            </p:nvSpPr>
            <p:spPr bwMode="auto">
              <a:xfrm>
                <a:off x="3244" y="3215"/>
                <a:ext cx="14" cy="13"/>
              </a:xfrm>
              <a:custGeom>
                <a:avLst/>
                <a:gdLst/>
                <a:ahLst/>
                <a:cxnLst>
                  <a:cxn ang="0">
                    <a:pos x="0" y="13"/>
                  </a:cxn>
                  <a:cxn ang="0">
                    <a:pos x="14" y="13"/>
                  </a:cxn>
                  <a:cxn ang="0">
                    <a:pos x="5" y="0"/>
                  </a:cxn>
                  <a:cxn ang="0">
                    <a:pos x="0" y="13"/>
                  </a:cxn>
                </a:cxnLst>
                <a:rect l="0" t="0" r="r" b="b"/>
                <a:pathLst>
                  <a:path w="14" h="13">
                    <a:moveTo>
                      <a:pt x="0" y="13"/>
                    </a:moveTo>
                    <a:lnTo>
                      <a:pt x="14" y="13"/>
                    </a:lnTo>
                    <a:lnTo>
                      <a:pt x="5" y="0"/>
                    </a:lnTo>
                    <a:lnTo>
                      <a:pt x="0"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16" name="Freeform 1596">
                <a:extLst>
                  <a:ext uri="{FF2B5EF4-FFF2-40B4-BE49-F238E27FC236}">
                    <a16:creationId xmlns:a16="http://schemas.microsoft.com/office/drawing/2014/main" id="{73ED1881-E961-456C-85CA-BFB4AF19E0F5}"/>
                  </a:ext>
                </a:extLst>
              </p:cNvPr>
              <p:cNvSpPr>
                <a:spLocks/>
              </p:cNvSpPr>
              <p:nvPr/>
            </p:nvSpPr>
            <p:spPr bwMode="auto">
              <a:xfrm>
                <a:off x="3249" y="3215"/>
                <a:ext cx="13" cy="13"/>
              </a:xfrm>
              <a:custGeom>
                <a:avLst/>
                <a:gdLst/>
                <a:ahLst/>
                <a:cxnLst>
                  <a:cxn ang="0">
                    <a:pos x="9" y="13"/>
                  </a:cxn>
                  <a:cxn ang="0">
                    <a:pos x="0" y="0"/>
                  </a:cxn>
                  <a:cxn ang="0">
                    <a:pos x="13" y="0"/>
                  </a:cxn>
                  <a:cxn ang="0">
                    <a:pos x="9" y="13"/>
                  </a:cxn>
                </a:cxnLst>
                <a:rect l="0" t="0" r="r" b="b"/>
                <a:pathLst>
                  <a:path w="13" h="13">
                    <a:moveTo>
                      <a:pt x="9" y="13"/>
                    </a:moveTo>
                    <a:lnTo>
                      <a:pt x="0" y="0"/>
                    </a:lnTo>
                    <a:lnTo>
                      <a:pt x="13" y="0"/>
                    </a:lnTo>
                    <a:lnTo>
                      <a:pt x="9"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17" name="Freeform 1597">
                <a:extLst>
                  <a:ext uri="{FF2B5EF4-FFF2-40B4-BE49-F238E27FC236}">
                    <a16:creationId xmlns:a16="http://schemas.microsoft.com/office/drawing/2014/main" id="{9FE83AA0-6A60-4F11-B963-EA14E136E86C}"/>
                  </a:ext>
                </a:extLst>
              </p:cNvPr>
              <p:cNvSpPr>
                <a:spLocks/>
              </p:cNvSpPr>
              <p:nvPr/>
            </p:nvSpPr>
            <p:spPr bwMode="auto">
              <a:xfrm>
                <a:off x="3244" y="3215"/>
                <a:ext cx="18" cy="13"/>
              </a:xfrm>
              <a:custGeom>
                <a:avLst/>
                <a:gdLst/>
                <a:ahLst/>
                <a:cxnLst>
                  <a:cxn ang="0">
                    <a:pos x="0" y="13"/>
                  </a:cxn>
                  <a:cxn ang="0">
                    <a:pos x="14" y="13"/>
                  </a:cxn>
                  <a:cxn ang="0">
                    <a:pos x="18" y="0"/>
                  </a:cxn>
                  <a:cxn ang="0">
                    <a:pos x="5" y="0"/>
                  </a:cxn>
                  <a:cxn ang="0">
                    <a:pos x="0" y="13"/>
                  </a:cxn>
                </a:cxnLst>
                <a:rect l="0" t="0" r="r" b="b"/>
                <a:pathLst>
                  <a:path w="18" h="13">
                    <a:moveTo>
                      <a:pt x="0" y="13"/>
                    </a:moveTo>
                    <a:lnTo>
                      <a:pt x="14" y="13"/>
                    </a:lnTo>
                    <a:lnTo>
                      <a:pt x="18" y="0"/>
                    </a:lnTo>
                    <a:lnTo>
                      <a:pt x="5" y="0"/>
                    </a:lnTo>
                    <a:lnTo>
                      <a:pt x="0"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18" name="Freeform 1598">
                <a:extLst>
                  <a:ext uri="{FF2B5EF4-FFF2-40B4-BE49-F238E27FC236}">
                    <a16:creationId xmlns:a16="http://schemas.microsoft.com/office/drawing/2014/main" id="{8B785DC1-0AC7-4EB9-BD8B-5D30AA642D69}"/>
                  </a:ext>
                </a:extLst>
              </p:cNvPr>
              <p:cNvSpPr>
                <a:spLocks/>
              </p:cNvSpPr>
              <p:nvPr/>
            </p:nvSpPr>
            <p:spPr bwMode="auto">
              <a:xfrm>
                <a:off x="3240" y="3191"/>
                <a:ext cx="22" cy="24"/>
              </a:xfrm>
              <a:custGeom>
                <a:avLst/>
                <a:gdLst/>
                <a:ahLst/>
                <a:cxnLst>
                  <a:cxn ang="0">
                    <a:pos x="9" y="24"/>
                  </a:cxn>
                  <a:cxn ang="0">
                    <a:pos x="22" y="24"/>
                  </a:cxn>
                  <a:cxn ang="0">
                    <a:pos x="0" y="0"/>
                  </a:cxn>
                  <a:cxn ang="0">
                    <a:pos x="9" y="24"/>
                  </a:cxn>
                </a:cxnLst>
                <a:rect l="0" t="0" r="r" b="b"/>
                <a:pathLst>
                  <a:path w="22" h="24">
                    <a:moveTo>
                      <a:pt x="9" y="24"/>
                    </a:moveTo>
                    <a:lnTo>
                      <a:pt x="22" y="24"/>
                    </a:lnTo>
                    <a:lnTo>
                      <a:pt x="0" y="0"/>
                    </a:lnTo>
                    <a:lnTo>
                      <a:pt x="9" y="2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19" name="Freeform 1599">
                <a:extLst>
                  <a:ext uri="{FF2B5EF4-FFF2-40B4-BE49-F238E27FC236}">
                    <a16:creationId xmlns:a16="http://schemas.microsoft.com/office/drawing/2014/main" id="{7130633C-A12A-4862-8F9A-58116D070FB1}"/>
                  </a:ext>
                </a:extLst>
              </p:cNvPr>
              <p:cNvSpPr>
                <a:spLocks/>
              </p:cNvSpPr>
              <p:nvPr/>
            </p:nvSpPr>
            <p:spPr bwMode="auto">
              <a:xfrm>
                <a:off x="3240" y="3190"/>
                <a:ext cx="22" cy="25"/>
              </a:xfrm>
              <a:custGeom>
                <a:avLst/>
                <a:gdLst/>
                <a:ahLst/>
                <a:cxnLst>
                  <a:cxn ang="0">
                    <a:pos x="22" y="25"/>
                  </a:cxn>
                  <a:cxn ang="0">
                    <a:pos x="0" y="1"/>
                  </a:cxn>
                  <a:cxn ang="0">
                    <a:pos x="13" y="0"/>
                  </a:cxn>
                  <a:cxn ang="0">
                    <a:pos x="22" y="25"/>
                  </a:cxn>
                </a:cxnLst>
                <a:rect l="0" t="0" r="r" b="b"/>
                <a:pathLst>
                  <a:path w="22" h="25">
                    <a:moveTo>
                      <a:pt x="22" y="25"/>
                    </a:moveTo>
                    <a:lnTo>
                      <a:pt x="0" y="1"/>
                    </a:lnTo>
                    <a:lnTo>
                      <a:pt x="13" y="0"/>
                    </a:lnTo>
                    <a:lnTo>
                      <a:pt x="22" y="2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20" name="Freeform 1600">
                <a:extLst>
                  <a:ext uri="{FF2B5EF4-FFF2-40B4-BE49-F238E27FC236}">
                    <a16:creationId xmlns:a16="http://schemas.microsoft.com/office/drawing/2014/main" id="{AE2B3C46-BFB9-4F1C-A816-FB17B3B4CAED}"/>
                  </a:ext>
                </a:extLst>
              </p:cNvPr>
              <p:cNvSpPr>
                <a:spLocks/>
              </p:cNvSpPr>
              <p:nvPr/>
            </p:nvSpPr>
            <p:spPr bwMode="auto">
              <a:xfrm>
                <a:off x="3240" y="3190"/>
                <a:ext cx="22" cy="25"/>
              </a:xfrm>
              <a:custGeom>
                <a:avLst/>
                <a:gdLst/>
                <a:ahLst/>
                <a:cxnLst>
                  <a:cxn ang="0">
                    <a:pos x="9" y="25"/>
                  </a:cxn>
                  <a:cxn ang="0">
                    <a:pos x="22" y="25"/>
                  </a:cxn>
                  <a:cxn ang="0">
                    <a:pos x="13" y="0"/>
                  </a:cxn>
                  <a:cxn ang="0">
                    <a:pos x="0" y="1"/>
                  </a:cxn>
                  <a:cxn ang="0">
                    <a:pos x="9" y="25"/>
                  </a:cxn>
                </a:cxnLst>
                <a:rect l="0" t="0" r="r" b="b"/>
                <a:pathLst>
                  <a:path w="22" h="25">
                    <a:moveTo>
                      <a:pt x="9" y="25"/>
                    </a:moveTo>
                    <a:lnTo>
                      <a:pt x="22" y="25"/>
                    </a:lnTo>
                    <a:lnTo>
                      <a:pt x="13" y="0"/>
                    </a:lnTo>
                    <a:lnTo>
                      <a:pt x="0" y="1"/>
                    </a:lnTo>
                    <a:lnTo>
                      <a:pt x="9" y="25"/>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21" name="Freeform 1601">
                <a:extLst>
                  <a:ext uri="{FF2B5EF4-FFF2-40B4-BE49-F238E27FC236}">
                    <a16:creationId xmlns:a16="http://schemas.microsoft.com/office/drawing/2014/main" id="{4289F08A-DDD4-4589-8A02-1BDF66E1F27C}"/>
                  </a:ext>
                </a:extLst>
              </p:cNvPr>
              <p:cNvSpPr>
                <a:spLocks/>
              </p:cNvSpPr>
              <p:nvPr/>
            </p:nvSpPr>
            <p:spPr bwMode="auto">
              <a:xfrm>
                <a:off x="3240" y="3162"/>
                <a:ext cx="13" cy="29"/>
              </a:xfrm>
              <a:custGeom>
                <a:avLst/>
                <a:gdLst/>
                <a:ahLst/>
                <a:cxnLst>
                  <a:cxn ang="0">
                    <a:pos x="0" y="29"/>
                  </a:cxn>
                  <a:cxn ang="0">
                    <a:pos x="13" y="28"/>
                  </a:cxn>
                  <a:cxn ang="0">
                    <a:pos x="5" y="0"/>
                  </a:cxn>
                  <a:cxn ang="0">
                    <a:pos x="0" y="29"/>
                  </a:cxn>
                </a:cxnLst>
                <a:rect l="0" t="0" r="r" b="b"/>
                <a:pathLst>
                  <a:path w="13" h="29">
                    <a:moveTo>
                      <a:pt x="0" y="29"/>
                    </a:moveTo>
                    <a:lnTo>
                      <a:pt x="13" y="28"/>
                    </a:lnTo>
                    <a:lnTo>
                      <a:pt x="5" y="0"/>
                    </a:lnTo>
                    <a:lnTo>
                      <a:pt x="0" y="2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22" name="Freeform 1602">
                <a:extLst>
                  <a:ext uri="{FF2B5EF4-FFF2-40B4-BE49-F238E27FC236}">
                    <a16:creationId xmlns:a16="http://schemas.microsoft.com/office/drawing/2014/main" id="{99B58ED1-B8C5-48D8-A156-CCC0BE23FB11}"/>
                  </a:ext>
                </a:extLst>
              </p:cNvPr>
              <p:cNvSpPr>
                <a:spLocks/>
              </p:cNvSpPr>
              <p:nvPr/>
            </p:nvSpPr>
            <p:spPr bwMode="auto">
              <a:xfrm>
                <a:off x="3245" y="3161"/>
                <a:ext cx="13" cy="29"/>
              </a:xfrm>
              <a:custGeom>
                <a:avLst/>
                <a:gdLst/>
                <a:ahLst/>
                <a:cxnLst>
                  <a:cxn ang="0">
                    <a:pos x="8" y="29"/>
                  </a:cxn>
                  <a:cxn ang="0">
                    <a:pos x="0" y="1"/>
                  </a:cxn>
                  <a:cxn ang="0">
                    <a:pos x="13" y="0"/>
                  </a:cxn>
                  <a:cxn ang="0">
                    <a:pos x="8" y="29"/>
                  </a:cxn>
                </a:cxnLst>
                <a:rect l="0" t="0" r="r" b="b"/>
                <a:pathLst>
                  <a:path w="13" h="29">
                    <a:moveTo>
                      <a:pt x="8" y="29"/>
                    </a:moveTo>
                    <a:lnTo>
                      <a:pt x="0" y="1"/>
                    </a:lnTo>
                    <a:lnTo>
                      <a:pt x="13" y="0"/>
                    </a:lnTo>
                    <a:lnTo>
                      <a:pt x="8" y="2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23" name="Freeform 1603">
                <a:extLst>
                  <a:ext uri="{FF2B5EF4-FFF2-40B4-BE49-F238E27FC236}">
                    <a16:creationId xmlns:a16="http://schemas.microsoft.com/office/drawing/2014/main" id="{33D6837E-2805-4B09-9240-750512B03E4B}"/>
                  </a:ext>
                </a:extLst>
              </p:cNvPr>
              <p:cNvSpPr>
                <a:spLocks/>
              </p:cNvSpPr>
              <p:nvPr/>
            </p:nvSpPr>
            <p:spPr bwMode="auto">
              <a:xfrm>
                <a:off x="3240" y="3161"/>
                <a:ext cx="18" cy="30"/>
              </a:xfrm>
              <a:custGeom>
                <a:avLst/>
                <a:gdLst/>
                <a:ahLst/>
                <a:cxnLst>
                  <a:cxn ang="0">
                    <a:pos x="0" y="30"/>
                  </a:cxn>
                  <a:cxn ang="0">
                    <a:pos x="13" y="29"/>
                  </a:cxn>
                  <a:cxn ang="0">
                    <a:pos x="18" y="0"/>
                  </a:cxn>
                  <a:cxn ang="0">
                    <a:pos x="5" y="1"/>
                  </a:cxn>
                  <a:cxn ang="0">
                    <a:pos x="0" y="30"/>
                  </a:cxn>
                </a:cxnLst>
                <a:rect l="0" t="0" r="r" b="b"/>
                <a:pathLst>
                  <a:path w="18" h="30">
                    <a:moveTo>
                      <a:pt x="0" y="30"/>
                    </a:moveTo>
                    <a:lnTo>
                      <a:pt x="13" y="29"/>
                    </a:lnTo>
                    <a:lnTo>
                      <a:pt x="18" y="0"/>
                    </a:lnTo>
                    <a:lnTo>
                      <a:pt x="5" y="1"/>
                    </a:lnTo>
                    <a:lnTo>
                      <a:pt x="0" y="3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24" name="Freeform 1604">
                <a:extLst>
                  <a:ext uri="{FF2B5EF4-FFF2-40B4-BE49-F238E27FC236}">
                    <a16:creationId xmlns:a16="http://schemas.microsoft.com/office/drawing/2014/main" id="{553DC695-3501-44E5-8CDD-1E1AF4EF79EB}"/>
                  </a:ext>
                </a:extLst>
              </p:cNvPr>
              <p:cNvSpPr>
                <a:spLocks/>
              </p:cNvSpPr>
              <p:nvPr/>
            </p:nvSpPr>
            <p:spPr bwMode="auto">
              <a:xfrm>
                <a:off x="3240" y="3148"/>
                <a:ext cx="18" cy="14"/>
              </a:xfrm>
              <a:custGeom>
                <a:avLst/>
                <a:gdLst/>
                <a:ahLst/>
                <a:cxnLst>
                  <a:cxn ang="0">
                    <a:pos x="5" y="14"/>
                  </a:cxn>
                  <a:cxn ang="0">
                    <a:pos x="18" y="13"/>
                  </a:cxn>
                  <a:cxn ang="0">
                    <a:pos x="0" y="0"/>
                  </a:cxn>
                  <a:cxn ang="0">
                    <a:pos x="5" y="14"/>
                  </a:cxn>
                </a:cxnLst>
                <a:rect l="0" t="0" r="r" b="b"/>
                <a:pathLst>
                  <a:path w="18" h="14">
                    <a:moveTo>
                      <a:pt x="5" y="14"/>
                    </a:moveTo>
                    <a:lnTo>
                      <a:pt x="18" y="13"/>
                    </a:lnTo>
                    <a:lnTo>
                      <a:pt x="0" y="0"/>
                    </a:lnTo>
                    <a:lnTo>
                      <a:pt x="5" y="1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25" name="Freeform 1605">
                <a:extLst>
                  <a:ext uri="{FF2B5EF4-FFF2-40B4-BE49-F238E27FC236}">
                    <a16:creationId xmlns:a16="http://schemas.microsoft.com/office/drawing/2014/main" id="{2A89F8A9-AFE1-4C2A-B7CA-A40807E064E9}"/>
                  </a:ext>
                </a:extLst>
              </p:cNvPr>
              <p:cNvSpPr>
                <a:spLocks/>
              </p:cNvSpPr>
              <p:nvPr/>
            </p:nvSpPr>
            <p:spPr bwMode="auto">
              <a:xfrm>
                <a:off x="3240" y="3148"/>
                <a:ext cx="18" cy="13"/>
              </a:xfrm>
              <a:custGeom>
                <a:avLst/>
                <a:gdLst/>
                <a:ahLst/>
                <a:cxnLst>
                  <a:cxn ang="0">
                    <a:pos x="18" y="13"/>
                  </a:cxn>
                  <a:cxn ang="0">
                    <a:pos x="0" y="0"/>
                  </a:cxn>
                  <a:cxn ang="0">
                    <a:pos x="14" y="2"/>
                  </a:cxn>
                  <a:cxn ang="0">
                    <a:pos x="18" y="13"/>
                  </a:cxn>
                </a:cxnLst>
                <a:rect l="0" t="0" r="r" b="b"/>
                <a:pathLst>
                  <a:path w="18" h="13">
                    <a:moveTo>
                      <a:pt x="18" y="13"/>
                    </a:moveTo>
                    <a:lnTo>
                      <a:pt x="0" y="0"/>
                    </a:lnTo>
                    <a:lnTo>
                      <a:pt x="14" y="2"/>
                    </a:lnTo>
                    <a:lnTo>
                      <a:pt x="18"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26" name="Freeform 1606">
                <a:extLst>
                  <a:ext uri="{FF2B5EF4-FFF2-40B4-BE49-F238E27FC236}">
                    <a16:creationId xmlns:a16="http://schemas.microsoft.com/office/drawing/2014/main" id="{1D880E1C-DBC1-4269-8B68-47C9C6ED25EF}"/>
                  </a:ext>
                </a:extLst>
              </p:cNvPr>
              <p:cNvSpPr>
                <a:spLocks/>
              </p:cNvSpPr>
              <p:nvPr/>
            </p:nvSpPr>
            <p:spPr bwMode="auto">
              <a:xfrm>
                <a:off x="3240" y="3148"/>
                <a:ext cx="18" cy="14"/>
              </a:xfrm>
              <a:custGeom>
                <a:avLst/>
                <a:gdLst/>
                <a:ahLst/>
                <a:cxnLst>
                  <a:cxn ang="0">
                    <a:pos x="5" y="14"/>
                  </a:cxn>
                  <a:cxn ang="0">
                    <a:pos x="18" y="13"/>
                  </a:cxn>
                  <a:cxn ang="0">
                    <a:pos x="14" y="2"/>
                  </a:cxn>
                  <a:cxn ang="0">
                    <a:pos x="0" y="0"/>
                  </a:cxn>
                  <a:cxn ang="0">
                    <a:pos x="5" y="14"/>
                  </a:cxn>
                </a:cxnLst>
                <a:rect l="0" t="0" r="r" b="b"/>
                <a:pathLst>
                  <a:path w="18" h="14">
                    <a:moveTo>
                      <a:pt x="5" y="14"/>
                    </a:moveTo>
                    <a:lnTo>
                      <a:pt x="18" y="13"/>
                    </a:lnTo>
                    <a:lnTo>
                      <a:pt x="14" y="2"/>
                    </a:lnTo>
                    <a:lnTo>
                      <a:pt x="0" y="0"/>
                    </a:lnTo>
                    <a:lnTo>
                      <a:pt x="5" y="1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27" name="Freeform 1607">
                <a:extLst>
                  <a:ext uri="{FF2B5EF4-FFF2-40B4-BE49-F238E27FC236}">
                    <a16:creationId xmlns:a16="http://schemas.microsoft.com/office/drawing/2014/main" id="{65567513-5DDA-44E9-B0C6-1D9AD0F82B31}"/>
                  </a:ext>
                </a:extLst>
              </p:cNvPr>
              <p:cNvSpPr>
                <a:spLocks/>
              </p:cNvSpPr>
              <p:nvPr/>
            </p:nvSpPr>
            <p:spPr bwMode="auto">
              <a:xfrm>
                <a:off x="3240" y="3101"/>
                <a:ext cx="29" cy="49"/>
              </a:xfrm>
              <a:custGeom>
                <a:avLst/>
                <a:gdLst/>
                <a:ahLst/>
                <a:cxnLst>
                  <a:cxn ang="0">
                    <a:pos x="0" y="47"/>
                  </a:cxn>
                  <a:cxn ang="0">
                    <a:pos x="14" y="49"/>
                  </a:cxn>
                  <a:cxn ang="0">
                    <a:pos x="29" y="0"/>
                  </a:cxn>
                  <a:cxn ang="0">
                    <a:pos x="0" y="47"/>
                  </a:cxn>
                </a:cxnLst>
                <a:rect l="0" t="0" r="r" b="b"/>
                <a:pathLst>
                  <a:path w="29" h="49">
                    <a:moveTo>
                      <a:pt x="0" y="47"/>
                    </a:moveTo>
                    <a:lnTo>
                      <a:pt x="14" y="49"/>
                    </a:lnTo>
                    <a:lnTo>
                      <a:pt x="29" y="0"/>
                    </a:lnTo>
                    <a:lnTo>
                      <a:pt x="0" y="4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28" name="Freeform 1608">
                <a:extLst>
                  <a:ext uri="{FF2B5EF4-FFF2-40B4-BE49-F238E27FC236}">
                    <a16:creationId xmlns:a16="http://schemas.microsoft.com/office/drawing/2014/main" id="{37DA5965-2F14-42DF-A7AB-038D0A9339F2}"/>
                  </a:ext>
                </a:extLst>
              </p:cNvPr>
              <p:cNvSpPr>
                <a:spLocks/>
              </p:cNvSpPr>
              <p:nvPr/>
            </p:nvSpPr>
            <p:spPr bwMode="auto">
              <a:xfrm>
                <a:off x="3254" y="3101"/>
                <a:ext cx="26" cy="49"/>
              </a:xfrm>
              <a:custGeom>
                <a:avLst/>
                <a:gdLst/>
                <a:ahLst/>
                <a:cxnLst>
                  <a:cxn ang="0">
                    <a:pos x="0" y="49"/>
                  </a:cxn>
                  <a:cxn ang="0">
                    <a:pos x="15" y="0"/>
                  </a:cxn>
                  <a:cxn ang="0">
                    <a:pos x="26" y="6"/>
                  </a:cxn>
                  <a:cxn ang="0">
                    <a:pos x="0" y="49"/>
                  </a:cxn>
                </a:cxnLst>
                <a:rect l="0" t="0" r="r" b="b"/>
                <a:pathLst>
                  <a:path w="26" h="49">
                    <a:moveTo>
                      <a:pt x="0" y="49"/>
                    </a:moveTo>
                    <a:lnTo>
                      <a:pt x="15" y="0"/>
                    </a:lnTo>
                    <a:lnTo>
                      <a:pt x="26" y="6"/>
                    </a:lnTo>
                    <a:lnTo>
                      <a:pt x="0" y="4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29" name="Freeform 1609">
                <a:extLst>
                  <a:ext uri="{FF2B5EF4-FFF2-40B4-BE49-F238E27FC236}">
                    <a16:creationId xmlns:a16="http://schemas.microsoft.com/office/drawing/2014/main" id="{516696F9-8E1C-4257-AFDF-66CCFBF642A2}"/>
                  </a:ext>
                </a:extLst>
              </p:cNvPr>
              <p:cNvSpPr>
                <a:spLocks/>
              </p:cNvSpPr>
              <p:nvPr/>
            </p:nvSpPr>
            <p:spPr bwMode="auto">
              <a:xfrm>
                <a:off x="3240" y="3101"/>
                <a:ext cx="40" cy="49"/>
              </a:xfrm>
              <a:custGeom>
                <a:avLst/>
                <a:gdLst/>
                <a:ahLst/>
                <a:cxnLst>
                  <a:cxn ang="0">
                    <a:pos x="0" y="47"/>
                  </a:cxn>
                  <a:cxn ang="0">
                    <a:pos x="14" y="49"/>
                  </a:cxn>
                  <a:cxn ang="0">
                    <a:pos x="40" y="6"/>
                  </a:cxn>
                  <a:cxn ang="0">
                    <a:pos x="29" y="0"/>
                  </a:cxn>
                  <a:cxn ang="0">
                    <a:pos x="0" y="47"/>
                  </a:cxn>
                </a:cxnLst>
                <a:rect l="0" t="0" r="r" b="b"/>
                <a:pathLst>
                  <a:path w="40" h="49">
                    <a:moveTo>
                      <a:pt x="0" y="47"/>
                    </a:moveTo>
                    <a:lnTo>
                      <a:pt x="14" y="49"/>
                    </a:lnTo>
                    <a:lnTo>
                      <a:pt x="40" y="6"/>
                    </a:lnTo>
                    <a:lnTo>
                      <a:pt x="29" y="0"/>
                    </a:lnTo>
                    <a:lnTo>
                      <a:pt x="0" y="47"/>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30" name="Freeform 1610">
                <a:extLst>
                  <a:ext uri="{FF2B5EF4-FFF2-40B4-BE49-F238E27FC236}">
                    <a16:creationId xmlns:a16="http://schemas.microsoft.com/office/drawing/2014/main" id="{A735675C-DF9E-4C8D-82AA-F683A091C9E6}"/>
                  </a:ext>
                </a:extLst>
              </p:cNvPr>
              <p:cNvSpPr>
                <a:spLocks/>
              </p:cNvSpPr>
              <p:nvPr/>
            </p:nvSpPr>
            <p:spPr bwMode="auto">
              <a:xfrm>
                <a:off x="2698" y="2077"/>
                <a:ext cx="32" cy="19"/>
              </a:xfrm>
              <a:custGeom>
                <a:avLst/>
                <a:gdLst/>
                <a:ahLst/>
                <a:cxnLst>
                  <a:cxn ang="0">
                    <a:pos x="8" y="0"/>
                  </a:cxn>
                  <a:cxn ang="0">
                    <a:pos x="0" y="10"/>
                  </a:cxn>
                  <a:cxn ang="0">
                    <a:pos x="32" y="19"/>
                  </a:cxn>
                  <a:cxn ang="0">
                    <a:pos x="8" y="0"/>
                  </a:cxn>
                </a:cxnLst>
                <a:rect l="0" t="0" r="r" b="b"/>
                <a:pathLst>
                  <a:path w="32" h="19">
                    <a:moveTo>
                      <a:pt x="8" y="0"/>
                    </a:moveTo>
                    <a:lnTo>
                      <a:pt x="0" y="10"/>
                    </a:lnTo>
                    <a:lnTo>
                      <a:pt x="32" y="19"/>
                    </a:lnTo>
                    <a:lnTo>
                      <a:pt x="8"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4131" name="Freeform 1611">
                <a:extLst>
                  <a:ext uri="{FF2B5EF4-FFF2-40B4-BE49-F238E27FC236}">
                    <a16:creationId xmlns:a16="http://schemas.microsoft.com/office/drawing/2014/main" id="{9FEB5375-E129-4762-83AA-D4CB5177D2B6}"/>
                  </a:ext>
                </a:extLst>
              </p:cNvPr>
              <p:cNvSpPr>
                <a:spLocks/>
              </p:cNvSpPr>
              <p:nvPr/>
            </p:nvSpPr>
            <p:spPr bwMode="auto">
              <a:xfrm>
                <a:off x="2698" y="2087"/>
                <a:ext cx="32" cy="19"/>
              </a:xfrm>
              <a:custGeom>
                <a:avLst/>
                <a:gdLst/>
                <a:ahLst/>
                <a:cxnLst>
                  <a:cxn ang="0">
                    <a:pos x="0" y="0"/>
                  </a:cxn>
                  <a:cxn ang="0">
                    <a:pos x="32" y="9"/>
                  </a:cxn>
                  <a:cxn ang="0">
                    <a:pos x="25" y="19"/>
                  </a:cxn>
                  <a:cxn ang="0">
                    <a:pos x="0" y="0"/>
                  </a:cxn>
                </a:cxnLst>
                <a:rect l="0" t="0" r="r" b="b"/>
                <a:pathLst>
                  <a:path w="32" h="19">
                    <a:moveTo>
                      <a:pt x="0" y="0"/>
                    </a:moveTo>
                    <a:lnTo>
                      <a:pt x="32" y="9"/>
                    </a:lnTo>
                    <a:lnTo>
                      <a:pt x="25" y="19"/>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grpSp>
        <p:grpSp>
          <p:nvGrpSpPr>
            <p:cNvPr id="3295" name="Group 1813">
              <a:extLst>
                <a:ext uri="{FF2B5EF4-FFF2-40B4-BE49-F238E27FC236}">
                  <a16:creationId xmlns:a16="http://schemas.microsoft.com/office/drawing/2014/main" id="{0F4DFB47-9ABF-42E9-BA75-6AD30BD70412}"/>
                </a:ext>
              </a:extLst>
            </p:cNvPr>
            <p:cNvGrpSpPr>
              <a:grpSpLocks/>
            </p:cNvGrpSpPr>
            <p:nvPr/>
          </p:nvGrpSpPr>
          <p:grpSpPr bwMode="auto">
            <a:xfrm>
              <a:off x="2698" y="2077"/>
              <a:ext cx="1054" cy="1415"/>
              <a:chOff x="2698" y="2077"/>
              <a:chExt cx="1054" cy="1415"/>
            </a:xfrm>
          </p:grpSpPr>
          <p:sp>
            <p:nvSpPr>
              <p:cNvPr id="3732" name="Freeform 1613">
                <a:extLst>
                  <a:ext uri="{FF2B5EF4-FFF2-40B4-BE49-F238E27FC236}">
                    <a16:creationId xmlns:a16="http://schemas.microsoft.com/office/drawing/2014/main" id="{C6DFAB4E-466B-4CA0-9D49-F0799F090491}"/>
                  </a:ext>
                </a:extLst>
              </p:cNvPr>
              <p:cNvSpPr>
                <a:spLocks/>
              </p:cNvSpPr>
              <p:nvPr/>
            </p:nvSpPr>
            <p:spPr bwMode="auto">
              <a:xfrm>
                <a:off x="2698" y="2077"/>
                <a:ext cx="32" cy="29"/>
              </a:xfrm>
              <a:custGeom>
                <a:avLst/>
                <a:gdLst/>
                <a:ahLst/>
                <a:cxnLst>
                  <a:cxn ang="0">
                    <a:pos x="8" y="0"/>
                  </a:cxn>
                  <a:cxn ang="0">
                    <a:pos x="0" y="10"/>
                  </a:cxn>
                  <a:cxn ang="0">
                    <a:pos x="25" y="29"/>
                  </a:cxn>
                  <a:cxn ang="0">
                    <a:pos x="32" y="19"/>
                  </a:cxn>
                  <a:cxn ang="0">
                    <a:pos x="8" y="0"/>
                  </a:cxn>
                </a:cxnLst>
                <a:rect l="0" t="0" r="r" b="b"/>
                <a:pathLst>
                  <a:path w="32" h="29">
                    <a:moveTo>
                      <a:pt x="8" y="0"/>
                    </a:moveTo>
                    <a:lnTo>
                      <a:pt x="0" y="10"/>
                    </a:lnTo>
                    <a:lnTo>
                      <a:pt x="25" y="29"/>
                    </a:lnTo>
                    <a:lnTo>
                      <a:pt x="32" y="19"/>
                    </a:lnTo>
                    <a:lnTo>
                      <a:pt x="8"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33" name="Freeform 1614">
                <a:extLst>
                  <a:ext uri="{FF2B5EF4-FFF2-40B4-BE49-F238E27FC236}">
                    <a16:creationId xmlns:a16="http://schemas.microsoft.com/office/drawing/2014/main" id="{A9FD049B-4608-4D2D-A7A9-11A5E2E29F29}"/>
                  </a:ext>
                </a:extLst>
              </p:cNvPr>
              <p:cNvSpPr>
                <a:spLocks/>
              </p:cNvSpPr>
              <p:nvPr/>
            </p:nvSpPr>
            <p:spPr bwMode="auto">
              <a:xfrm>
                <a:off x="2723" y="2096"/>
                <a:ext cx="55" cy="29"/>
              </a:xfrm>
              <a:custGeom>
                <a:avLst/>
                <a:gdLst/>
                <a:ahLst/>
                <a:cxnLst>
                  <a:cxn ang="0">
                    <a:pos x="7" y="0"/>
                  </a:cxn>
                  <a:cxn ang="0">
                    <a:pos x="0" y="10"/>
                  </a:cxn>
                  <a:cxn ang="0">
                    <a:pos x="55" y="29"/>
                  </a:cxn>
                  <a:cxn ang="0">
                    <a:pos x="7" y="0"/>
                  </a:cxn>
                </a:cxnLst>
                <a:rect l="0" t="0" r="r" b="b"/>
                <a:pathLst>
                  <a:path w="55" h="29">
                    <a:moveTo>
                      <a:pt x="7" y="0"/>
                    </a:moveTo>
                    <a:lnTo>
                      <a:pt x="0" y="10"/>
                    </a:lnTo>
                    <a:lnTo>
                      <a:pt x="55" y="29"/>
                    </a:lnTo>
                    <a:lnTo>
                      <a:pt x="7"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34" name="Freeform 1615">
                <a:extLst>
                  <a:ext uri="{FF2B5EF4-FFF2-40B4-BE49-F238E27FC236}">
                    <a16:creationId xmlns:a16="http://schemas.microsoft.com/office/drawing/2014/main" id="{1738D418-2FF6-4843-9C68-322A0CAC811C}"/>
                  </a:ext>
                </a:extLst>
              </p:cNvPr>
              <p:cNvSpPr>
                <a:spLocks/>
              </p:cNvSpPr>
              <p:nvPr/>
            </p:nvSpPr>
            <p:spPr bwMode="auto">
              <a:xfrm>
                <a:off x="2723" y="2106"/>
                <a:ext cx="55" cy="30"/>
              </a:xfrm>
              <a:custGeom>
                <a:avLst/>
                <a:gdLst/>
                <a:ahLst/>
                <a:cxnLst>
                  <a:cxn ang="0">
                    <a:pos x="0" y="0"/>
                  </a:cxn>
                  <a:cxn ang="0">
                    <a:pos x="55" y="19"/>
                  </a:cxn>
                  <a:cxn ang="0">
                    <a:pos x="49" y="30"/>
                  </a:cxn>
                  <a:cxn ang="0">
                    <a:pos x="0" y="0"/>
                  </a:cxn>
                </a:cxnLst>
                <a:rect l="0" t="0" r="r" b="b"/>
                <a:pathLst>
                  <a:path w="55" h="30">
                    <a:moveTo>
                      <a:pt x="0" y="0"/>
                    </a:moveTo>
                    <a:lnTo>
                      <a:pt x="55" y="19"/>
                    </a:lnTo>
                    <a:lnTo>
                      <a:pt x="49" y="30"/>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35" name="Freeform 1616">
                <a:extLst>
                  <a:ext uri="{FF2B5EF4-FFF2-40B4-BE49-F238E27FC236}">
                    <a16:creationId xmlns:a16="http://schemas.microsoft.com/office/drawing/2014/main" id="{8DF3A895-43A7-4B36-A630-8ED9B2D92DA0}"/>
                  </a:ext>
                </a:extLst>
              </p:cNvPr>
              <p:cNvSpPr>
                <a:spLocks/>
              </p:cNvSpPr>
              <p:nvPr/>
            </p:nvSpPr>
            <p:spPr bwMode="auto">
              <a:xfrm>
                <a:off x="2723" y="2096"/>
                <a:ext cx="55" cy="40"/>
              </a:xfrm>
              <a:custGeom>
                <a:avLst/>
                <a:gdLst/>
                <a:ahLst/>
                <a:cxnLst>
                  <a:cxn ang="0">
                    <a:pos x="7" y="0"/>
                  </a:cxn>
                  <a:cxn ang="0">
                    <a:pos x="0" y="10"/>
                  </a:cxn>
                  <a:cxn ang="0">
                    <a:pos x="49" y="40"/>
                  </a:cxn>
                  <a:cxn ang="0">
                    <a:pos x="55" y="29"/>
                  </a:cxn>
                  <a:cxn ang="0">
                    <a:pos x="7" y="0"/>
                  </a:cxn>
                </a:cxnLst>
                <a:rect l="0" t="0" r="r" b="b"/>
                <a:pathLst>
                  <a:path w="55" h="40">
                    <a:moveTo>
                      <a:pt x="7" y="0"/>
                    </a:moveTo>
                    <a:lnTo>
                      <a:pt x="0" y="10"/>
                    </a:lnTo>
                    <a:lnTo>
                      <a:pt x="49" y="40"/>
                    </a:lnTo>
                    <a:lnTo>
                      <a:pt x="55" y="29"/>
                    </a:lnTo>
                    <a:lnTo>
                      <a:pt x="7"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36" name="Freeform 1617">
                <a:extLst>
                  <a:ext uri="{FF2B5EF4-FFF2-40B4-BE49-F238E27FC236}">
                    <a16:creationId xmlns:a16="http://schemas.microsoft.com/office/drawing/2014/main" id="{823A3F24-E7AF-4933-B325-24148011116F}"/>
                  </a:ext>
                </a:extLst>
              </p:cNvPr>
              <p:cNvSpPr>
                <a:spLocks/>
              </p:cNvSpPr>
              <p:nvPr/>
            </p:nvSpPr>
            <p:spPr bwMode="auto">
              <a:xfrm>
                <a:off x="2772" y="2125"/>
                <a:ext cx="64" cy="34"/>
              </a:xfrm>
              <a:custGeom>
                <a:avLst/>
                <a:gdLst/>
                <a:ahLst/>
                <a:cxnLst>
                  <a:cxn ang="0">
                    <a:pos x="6" y="0"/>
                  </a:cxn>
                  <a:cxn ang="0">
                    <a:pos x="0" y="11"/>
                  </a:cxn>
                  <a:cxn ang="0">
                    <a:pos x="64" y="34"/>
                  </a:cxn>
                  <a:cxn ang="0">
                    <a:pos x="6" y="0"/>
                  </a:cxn>
                </a:cxnLst>
                <a:rect l="0" t="0" r="r" b="b"/>
                <a:pathLst>
                  <a:path w="64" h="34">
                    <a:moveTo>
                      <a:pt x="6" y="0"/>
                    </a:moveTo>
                    <a:lnTo>
                      <a:pt x="0" y="11"/>
                    </a:lnTo>
                    <a:lnTo>
                      <a:pt x="64" y="34"/>
                    </a:lnTo>
                    <a:lnTo>
                      <a:pt x="6"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37" name="Freeform 1618">
                <a:extLst>
                  <a:ext uri="{FF2B5EF4-FFF2-40B4-BE49-F238E27FC236}">
                    <a16:creationId xmlns:a16="http://schemas.microsoft.com/office/drawing/2014/main" id="{C3F940F5-C5B9-4276-A761-C113E08D81D8}"/>
                  </a:ext>
                </a:extLst>
              </p:cNvPr>
              <p:cNvSpPr>
                <a:spLocks/>
              </p:cNvSpPr>
              <p:nvPr/>
            </p:nvSpPr>
            <p:spPr bwMode="auto">
              <a:xfrm>
                <a:off x="2772" y="2136"/>
                <a:ext cx="64" cy="34"/>
              </a:xfrm>
              <a:custGeom>
                <a:avLst/>
                <a:gdLst/>
                <a:ahLst/>
                <a:cxnLst>
                  <a:cxn ang="0">
                    <a:pos x="0" y="0"/>
                  </a:cxn>
                  <a:cxn ang="0">
                    <a:pos x="64" y="23"/>
                  </a:cxn>
                  <a:cxn ang="0">
                    <a:pos x="59" y="34"/>
                  </a:cxn>
                  <a:cxn ang="0">
                    <a:pos x="0" y="0"/>
                  </a:cxn>
                </a:cxnLst>
                <a:rect l="0" t="0" r="r" b="b"/>
                <a:pathLst>
                  <a:path w="64" h="34">
                    <a:moveTo>
                      <a:pt x="0" y="0"/>
                    </a:moveTo>
                    <a:lnTo>
                      <a:pt x="64" y="23"/>
                    </a:lnTo>
                    <a:lnTo>
                      <a:pt x="59" y="34"/>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38" name="Freeform 1619">
                <a:extLst>
                  <a:ext uri="{FF2B5EF4-FFF2-40B4-BE49-F238E27FC236}">
                    <a16:creationId xmlns:a16="http://schemas.microsoft.com/office/drawing/2014/main" id="{E0880342-8107-4193-BD1B-1D31C0931125}"/>
                  </a:ext>
                </a:extLst>
              </p:cNvPr>
              <p:cNvSpPr>
                <a:spLocks/>
              </p:cNvSpPr>
              <p:nvPr/>
            </p:nvSpPr>
            <p:spPr bwMode="auto">
              <a:xfrm>
                <a:off x="2772" y="2125"/>
                <a:ext cx="64" cy="45"/>
              </a:xfrm>
              <a:custGeom>
                <a:avLst/>
                <a:gdLst/>
                <a:ahLst/>
                <a:cxnLst>
                  <a:cxn ang="0">
                    <a:pos x="6" y="0"/>
                  </a:cxn>
                  <a:cxn ang="0">
                    <a:pos x="0" y="11"/>
                  </a:cxn>
                  <a:cxn ang="0">
                    <a:pos x="59" y="45"/>
                  </a:cxn>
                  <a:cxn ang="0">
                    <a:pos x="64" y="34"/>
                  </a:cxn>
                  <a:cxn ang="0">
                    <a:pos x="6" y="0"/>
                  </a:cxn>
                </a:cxnLst>
                <a:rect l="0" t="0" r="r" b="b"/>
                <a:pathLst>
                  <a:path w="64" h="45">
                    <a:moveTo>
                      <a:pt x="6" y="0"/>
                    </a:moveTo>
                    <a:lnTo>
                      <a:pt x="0" y="11"/>
                    </a:lnTo>
                    <a:lnTo>
                      <a:pt x="59" y="45"/>
                    </a:lnTo>
                    <a:lnTo>
                      <a:pt x="64" y="34"/>
                    </a:lnTo>
                    <a:lnTo>
                      <a:pt x="6"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39" name="Freeform 1620">
                <a:extLst>
                  <a:ext uri="{FF2B5EF4-FFF2-40B4-BE49-F238E27FC236}">
                    <a16:creationId xmlns:a16="http://schemas.microsoft.com/office/drawing/2014/main" id="{E1B383A2-6B50-4A1D-A6DE-41B28295D541}"/>
                  </a:ext>
                </a:extLst>
              </p:cNvPr>
              <p:cNvSpPr>
                <a:spLocks/>
              </p:cNvSpPr>
              <p:nvPr/>
            </p:nvSpPr>
            <p:spPr bwMode="auto">
              <a:xfrm>
                <a:off x="2831" y="2159"/>
                <a:ext cx="168" cy="57"/>
              </a:xfrm>
              <a:custGeom>
                <a:avLst/>
                <a:gdLst/>
                <a:ahLst/>
                <a:cxnLst>
                  <a:cxn ang="0">
                    <a:pos x="5" y="0"/>
                  </a:cxn>
                  <a:cxn ang="0">
                    <a:pos x="0" y="11"/>
                  </a:cxn>
                  <a:cxn ang="0">
                    <a:pos x="168" y="57"/>
                  </a:cxn>
                  <a:cxn ang="0">
                    <a:pos x="5" y="0"/>
                  </a:cxn>
                </a:cxnLst>
                <a:rect l="0" t="0" r="r" b="b"/>
                <a:pathLst>
                  <a:path w="168" h="57">
                    <a:moveTo>
                      <a:pt x="5" y="0"/>
                    </a:moveTo>
                    <a:lnTo>
                      <a:pt x="0" y="11"/>
                    </a:lnTo>
                    <a:lnTo>
                      <a:pt x="168" y="57"/>
                    </a:lnTo>
                    <a:lnTo>
                      <a:pt x="5"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40" name="Freeform 1621">
                <a:extLst>
                  <a:ext uri="{FF2B5EF4-FFF2-40B4-BE49-F238E27FC236}">
                    <a16:creationId xmlns:a16="http://schemas.microsoft.com/office/drawing/2014/main" id="{51C6B4CD-2265-4111-9628-2D59061D8C0D}"/>
                  </a:ext>
                </a:extLst>
              </p:cNvPr>
              <p:cNvSpPr>
                <a:spLocks/>
              </p:cNvSpPr>
              <p:nvPr/>
            </p:nvSpPr>
            <p:spPr bwMode="auto">
              <a:xfrm>
                <a:off x="2831" y="2170"/>
                <a:ext cx="168" cy="58"/>
              </a:xfrm>
              <a:custGeom>
                <a:avLst/>
                <a:gdLst/>
                <a:ahLst/>
                <a:cxnLst>
                  <a:cxn ang="0">
                    <a:pos x="0" y="0"/>
                  </a:cxn>
                  <a:cxn ang="0">
                    <a:pos x="168" y="46"/>
                  </a:cxn>
                  <a:cxn ang="0">
                    <a:pos x="164" y="58"/>
                  </a:cxn>
                  <a:cxn ang="0">
                    <a:pos x="0" y="0"/>
                  </a:cxn>
                </a:cxnLst>
                <a:rect l="0" t="0" r="r" b="b"/>
                <a:pathLst>
                  <a:path w="168" h="58">
                    <a:moveTo>
                      <a:pt x="0" y="0"/>
                    </a:moveTo>
                    <a:lnTo>
                      <a:pt x="168" y="46"/>
                    </a:lnTo>
                    <a:lnTo>
                      <a:pt x="164" y="58"/>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41" name="Freeform 1622">
                <a:extLst>
                  <a:ext uri="{FF2B5EF4-FFF2-40B4-BE49-F238E27FC236}">
                    <a16:creationId xmlns:a16="http://schemas.microsoft.com/office/drawing/2014/main" id="{4CA27A64-A8F2-4F93-98E1-A457A2A1922D}"/>
                  </a:ext>
                </a:extLst>
              </p:cNvPr>
              <p:cNvSpPr>
                <a:spLocks/>
              </p:cNvSpPr>
              <p:nvPr/>
            </p:nvSpPr>
            <p:spPr bwMode="auto">
              <a:xfrm>
                <a:off x="2831" y="2159"/>
                <a:ext cx="168" cy="69"/>
              </a:xfrm>
              <a:custGeom>
                <a:avLst/>
                <a:gdLst/>
                <a:ahLst/>
                <a:cxnLst>
                  <a:cxn ang="0">
                    <a:pos x="5" y="0"/>
                  </a:cxn>
                  <a:cxn ang="0">
                    <a:pos x="0" y="11"/>
                  </a:cxn>
                  <a:cxn ang="0">
                    <a:pos x="164" y="69"/>
                  </a:cxn>
                  <a:cxn ang="0">
                    <a:pos x="168" y="57"/>
                  </a:cxn>
                  <a:cxn ang="0">
                    <a:pos x="5" y="0"/>
                  </a:cxn>
                </a:cxnLst>
                <a:rect l="0" t="0" r="r" b="b"/>
                <a:pathLst>
                  <a:path w="168" h="69">
                    <a:moveTo>
                      <a:pt x="5" y="0"/>
                    </a:moveTo>
                    <a:lnTo>
                      <a:pt x="0" y="11"/>
                    </a:lnTo>
                    <a:lnTo>
                      <a:pt x="164" y="69"/>
                    </a:lnTo>
                    <a:lnTo>
                      <a:pt x="168" y="57"/>
                    </a:lnTo>
                    <a:lnTo>
                      <a:pt x="5"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42" name="Freeform 1623">
                <a:extLst>
                  <a:ext uri="{FF2B5EF4-FFF2-40B4-BE49-F238E27FC236}">
                    <a16:creationId xmlns:a16="http://schemas.microsoft.com/office/drawing/2014/main" id="{5C1537D7-250E-4843-89E1-BC76AFB3FFD0}"/>
                  </a:ext>
                </a:extLst>
              </p:cNvPr>
              <p:cNvSpPr>
                <a:spLocks/>
              </p:cNvSpPr>
              <p:nvPr/>
            </p:nvSpPr>
            <p:spPr bwMode="auto">
              <a:xfrm>
                <a:off x="3054" y="2236"/>
                <a:ext cx="56" cy="12"/>
              </a:xfrm>
              <a:custGeom>
                <a:avLst/>
                <a:gdLst/>
                <a:ahLst/>
                <a:cxnLst>
                  <a:cxn ang="0">
                    <a:pos x="3" y="0"/>
                  </a:cxn>
                  <a:cxn ang="0">
                    <a:pos x="0" y="12"/>
                  </a:cxn>
                  <a:cxn ang="0">
                    <a:pos x="56" y="11"/>
                  </a:cxn>
                  <a:cxn ang="0">
                    <a:pos x="3" y="0"/>
                  </a:cxn>
                </a:cxnLst>
                <a:rect l="0" t="0" r="r" b="b"/>
                <a:pathLst>
                  <a:path w="56" h="12">
                    <a:moveTo>
                      <a:pt x="3" y="0"/>
                    </a:moveTo>
                    <a:lnTo>
                      <a:pt x="0" y="12"/>
                    </a:lnTo>
                    <a:lnTo>
                      <a:pt x="56" y="11"/>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43" name="Freeform 1624">
                <a:extLst>
                  <a:ext uri="{FF2B5EF4-FFF2-40B4-BE49-F238E27FC236}">
                    <a16:creationId xmlns:a16="http://schemas.microsoft.com/office/drawing/2014/main" id="{F3B2AA12-F79B-455E-8998-AED6C230D869}"/>
                  </a:ext>
                </a:extLst>
              </p:cNvPr>
              <p:cNvSpPr>
                <a:spLocks/>
              </p:cNvSpPr>
              <p:nvPr/>
            </p:nvSpPr>
            <p:spPr bwMode="auto">
              <a:xfrm>
                <a:off x="3054" y="2247"/>
                <a:ext cx="56" cy="14"/>
              </a:xfrm>
              <a:custGeom>
                <a:avLst/>
                <a:gdLst/>
                <a:ahLst/>
                <a:cxnLst>
                  <a:cxn ang="0">
                    <a:pos x="0" y="1"/>
                  </a:cxn>
                  <a:cxn ang="0">
                    <a:pos x="56" y="0"/>
                  </a:cxn>
                  <a:cxn ang="0">
                    <a:pos x="56" y="14"/>
                  </a:cxn>
                  <a:cxn ang="0">
                    <a:pos x="0" y="1"/>
                  </a:cxn>
                </a:cxnLst>
                <a:rect l="0" t="0" r="r" b="b"/>
                <a:pathLst>
                  <a:path w="56" h="14">
                    <a:moveTo>
                      <a:pt x="0" y="1"/>
                    </a:moveTo>
                    <a:lnTo>
                      <a:pt x="56" y="0"/>
                    </a:lnTo>
                    <a:lnTo>
                      <a:pt x="56" y="14"/>
                    </a:lnTo>
                    <a:lnTo>
                      <a:pt x="0"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44" name="Freeform 1625">
                <a:extLst>
                  <a:ext uri="{FF2B5EF4-FFF2-40B4-BE49-F238E27FC236}">
                    <a16:creationId xmlns:a16="http://schemas.microsoft.com/office/drawing/2014/main" id="{5CEFDEFD-96AC-4C04-972C-681A404DC89F}"/>
                  </a:ext>
                </a:extLst>
              </p:cNvPr>
              <p:cNvSpPr>
                <a:spLocks/>
              </p:cNvSpPr>
              <p:nvPr/>
            </p:nvSpPr>
            <p:spPr bwMode="auto">
              <a:xfrm>
                <a:off x="3054" y="2236"/>
                <a:ext cx="56" cy="25"/>
              </a:xfrm>
              <a:custGeom>
                <a:avLst/>
                <a:gdLst/>
                <a:ahLst/>
                <a:cxnLst>
                  <a:cxn ang="0">
                    <a:pos x="3" y="0"/>
                  </a:cxn>
                  <a:cxn ang="0">
                    <a:pos x="0" y="12"/>
                  </a:cxn>
                  <a:cxn ang="0">
                    <a:pos x="56" y="25"/>
                  </a:cxn>
                  <a:cxn ang="0">
                    <a:pos x="56" y="11"/>
                  </a:cxn>
                  <a:cxn ang="0">
                    <a:pos x="3" y="0"/>
                  </a:cxn>
                </a:cxnLst>
                <a:rect l="0" t="0" r="r" b="b"/>
                <a:pathLst>
                  <a:path w="56" h="25">
                    <a:moveTo>
                      <a:pt x="3" y="0"/>
                    </a:moveTo>
                    <a:lnTo>
                      <a:pt x="0" y="12"/>
                    </a:lnTo>
                    <a:lnTo>
                      <a:pt x="56" y="25"/>
                    </a:lnTo>
                    <a:lnTo>
                      <a:pt x="56" y="11"/>
                    </a:lnTo>
                    <a:lnTo>
                      <a:pt x="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45" name="Freeform 1626">
                <a:extLst>
                  <a:ext uri="{FF2B5EF4-FFF2-40B4-BE49-F238E27FC236}">
                    <a16:creationId xmlns:a16="http://schemas.microsoft.com/office/drawing/2014/main" id="{6ADF42BF-39E6-48FD-981E-16DE88C19E6A}"/>
                  </a:ext>
                </a:extLst>
              </p:cNvPr>
              <p:cNvSpPr>
                <a:spLocks/>
              </p:cNvSpPr>
              <p:nvPr/>
            </p:nvSpPr>
            <p:spPr bwMode="auto">
              <a:xfrm>
                <a:off x="3110" y="2240"/>
                <a:ext cx="33" cy="21"/>
              </a:xfrm>
              <a:custGeom>
                <a:avLst/>
                <a:gdLst/>
                <a:ahLst/>
                <a:cxnLst>
                  <a:cxn ang="0">
                    <a:pos x="0" y="7"/>
                  </a:cxn>
                  <a:cxn ang="0">
                    <a:pos x="0" y="21"/>
                  </a:cxn>
                  <a:cxn ang="0">
                    <a:pos x="33" y="0"/>
                  </a:cxn>
                  <a:cxn ang="0">
                    <a:pos x="0" y="7"/>
                  </a:cxn>
                </a:cxnLst>
                <a:rect l="0" t="0" r="r" b="b"/>
                <a:pathLst>
                  <a:path w="33" h="21">
                    <a:moveTo>
                      <a:pt x="0" y="7"/>
                    </a:moveTo>
                    <a:lnTo>
                      <a:pt x="0" y="21"/>
                    </a:lnTo>
                    <a:lnTo>
                      <a:pt x="33" y="0"/>
                    </a:lnTo>
                    <a:lnTo>
                      <a:pt x="0" y="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46" name="Freeform 1627">
                <a:extLst>
                  <a:ext uri="{FF2B5EF4-FFF2-40B4-BE49-F238E27FC236}">
                    <a16:creationId xmlns:a16="http://schemas.microsoft.com/office/drawing/2014/main" id="{FB721FCE-C8BB-4DFA-A4F3-AB9263018F80}"/>
                  </a:ext>
                </a:extLst>
              </p:cNvPr>
              <p:cNvSpPr>
                <a:spLocks/>
              </p:cNvSpPr>
              <p:nvPr/>
            </p:nvSpPr>
            <p:spPr bwMode="auto">
              <a:xfrm>
                <a:off x="3110" y="2240"/>
                <a:ext cx="36" cy="21"/>
              </a:xfrm>
              <a:custGeom>
                <a:avLst/>
                <a:gdLst/>
                <a:ahLst/>
                <a:cxnLst>
                  <a:cxn ang="0">
                    <a:pos x="0" y="21"/>
                  </a:cxn>
                  <a:cxn ang="0">
                    <a:pos x="33" y="0"/>
                  </a:cxn>
                  <a:cxn ang="0">
                    <a:pos x="36" y="12"/>
                  </a:cxn>
                  <a:cxn ang="0">
                    <a:pos x="0" y="21"/>
                  </a:cxn>
                </a:cxnLst>
                <a:rect l="0" t="0" r="r" b="b"/>
                <a:pathLst>
                  <a:path w="36" h="21">
                    <a:moveTo>
                      <a:pt x="0" y="21"/>
                    </a:moveTo>
                    <a:lnTo>
                      <a:pt x="33" y="0"/>
                    </a:lnTo>
                    <a:lnTo>
                      <a:pt x="36" y="12"/>
                    </a:lnTo>
                    <a:lnTo>
                      <a:pt x="0" y="2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47" name="Freeform 1628">
                <a:extLst>
                  <a:ext uri="{FF2B5EF4-FFF2-40B4-BE49-F238E27FC236}">
                    <a16:creationId xmlns:a16="http://schemas.microsoft.com/office/drawing/2014/main" id="{7618B41F-DB6E-4E8A-8902-D1A9DC7E8688}"/>
                  </a:ext>
                </a:extLst>
              </p:cNvPr>
              <p:cNvSpPr>
                <a:spLocks/>
              </p:cNvSpPr>
              <p:nvPr/>
            </p:nvSpPr>
            <p:spPr bwMode="auto">
              <a:xfrm>
                <a:off x="3110" y="2240"/>
                <a:ext cx="36" cy="21"/>
              </a:xfrm>
              <a:custGeom>
                <a:avLst/>
                <a:gdLst/>
                <a:ahLst/>
                <a:cxnLst>
                  <a:cxn ang="0">
                    <a:pos x="0" y="7"/>
                  </a:cxn>
                  <a:cxn ang="0">
                    <a:pos x="0" y="21"/>
                  </a:cxn>
                  <a:cxn ang="0">
                    <a:pos x="36" y="12"/>
                  </a:cxn>
                  <a:cxn ang="0">
                    <a:pos x="33" y="0"/>
                  </a:cxn>
                  <a:cxn ang="0">
                    <a:pos x="0" y="7"/>
                  </a:cxn>
                </a:cxnLst>
                <a:rect l="0" t="0" r="r" b="b"/>
                <a:pathLst>
                  <a:path w="36" h="21">
                    <a:moveTo>
                      <a:pt x="0" y="7"/>
                    </a:moveTo>
                    <a:lnTo>
                      <a:pt x="0" y="21"/>
                    </a:lnTo>
                    <a:lnTo>
                      <a:pt x="36" y="12"/>
                    </a:lnTo>
                    <a:lnTo>
                      <a:pt x="33" y="0"/>
                    </a:lnTo>
                    <a:lnTo>
                      <a:pt x="0" y="7"/>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48" name="Freeform 1629">
                <a:extLst>
                  <a:ext uri="{FF2B5EF4-FFF2-40B4-BE49-F238E27FC236}">
                    <a16:creationId xmlns:a16="http://schemas.microsoft.com/office/drawing/2014/main" id="{FE8DBB84-6679-4CF0-A7AE-BC9D8389936C}"/>
                  </a:ext>
                </a:extLst>
              </p:cNvPr>
              <p:cNvSpPr>
                <a:spLocks/>
              </p:cNvSpPr>
              <p:nvPr/>
            </p:nvSpPr>
            <p:spPr bwMode="auto">
              <a:xfrm>
                <a:off x="3143" y="2232"/>
                <a:ext cx="39" cy="20"/>
              </a:xfrm>
              <a:custGeom>
                <a:avLst/>
                <a:gdLst/>
                <a:ahLst/>
                <a:cxnLst>
                  <a:cxn ang="0">
                    <a:pos x="0" y="8"/>
                  </a:cxn>
                  <a:cxn ang="0">
                    <a:pos x="3" y="20"/>
                  </a:cxn>
                  <a:cxn ang="0">
                    <a:pos x="39" y="0"/>
                  </a:cxn>
                  <a:cxn ang="0">
                    <a:pos x="0" y="8"/>
                  </a:cxn>
                </a:cxnLst>
                <a:rect l="0" t="0" r="r" b="b"/>
                <a:pathLst>
                  <a:path w="39" h="20">
                    <a:moveTo>
                      <a:pt x="0" y="8"/>
                    </a:moveTo>
                    <a:lnTo>
                      <a:pt x="3" y="20"/>
                    </a:lnTo>
                    <a:lnTo>
                      <a:pt x="39" y="0"/>
                    </a:lnTo>
                    <a:lnTo>
                      <a:pt x="0"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49" name="Freeform 1630">
                <a:extLst>
                  <a:ext uri="{FF2B5EF4-FFF2-40B4-BE49-F238E27FC236}">
                    <a16:creationId xmlns:a16="http://schemas.microsoft.com/office/drawing/2014/main" id="{D44C1CCA-04F1-42CA-9FC3-FDBCF00CC514}"/>
                  </a:ext>
                </a:extLst>
              </p:cNvPr>
              <p:cNvSpPr>
                <a:spLocks/>
              </p:cNvSpPr>
              <p:nvPr/>
            </p:nvSpPr>
            <p:spPr bwMode="auto">
              <a:xfrm>
                <a:off x="3146" y="2232"/>
                <a:ext cx="38" cy="20"/>
              </a:xfrm>
              <a:custGeom>
                <a:avLst/>
                <a:gdLst/>
                <a:ahLst/>
                <a:cxnLst>
                  <a:cxn ang="0">
                    <a:pos x="0" y="20"/>
                  </a:cxn>
                  <a:cxn ang="0">
                    <a:pos x="36" y="0"/>
                  </a:cxn>
                  <a:cxn ang="0">
                    <a:pos x="38" y="12"/>
                  </a:cxn>
                  <a:cxn ang="0">
                    <a:pos x="0" y="20"/>
                  </a:cxn>
                </a:cxnLst>
                <a:rect l="0" t="0" r="r" b="b"/>
                <a:pathLst>
                  <a:path w="38" h="20">
                    <a:moveTo>
                      <a:pt x="0" y="20"/>
                    </a:moveTo>
                    <a:lnTo>
                      <a:pt x="36" y="0"/>
                    </a:lnTo>
                    <a:lnTo>
                      <a:pt x="38" y="12"/>
                    </a:lnTo>
                    <a:lnTo>
                      <a:pt x="0" y="2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50" name="Freeform 1631">
                <a:extLst>
                  <a:ext uri="{FF2B5EF4-FFF2-40B4-BE49-F238E27FC236}">
                    <a16:creationId xmlns:a16="http://schemas.microsoft.com/office/drawing/2014/main" id="{3108178E-52DE-4AC4-8B54-90F54CABCD9F}"/>
                  </a:ext>
                </a:extLst>
              </p:cNvPr>
              <p:cNvSpPr>
                <a:spLocks/>
              </p:cNvSpPr>
              <p:nvPr/>
            </p:nvSpPr>
            <p:spPr bwMode="auto">
              <a:xfrm>
                <a:off x="3143" y="2232"/>
                <a:ext cx="41" cy="20"/>
              </a:xfrm>
              <a:custGeom>
                <a:avLst/>
                <a:gdLst/>
                <a:ahLst/>
                <a:cxnLst>
                  <a:cxn ang="0">
                    <a:pos x="0" y="8"/>
                  </a:cxn>
                  <a:cxn ang="0">
                    <a:pos x="3" y="20"/>
                  </a:cxn>
                  <a:cxn ang="0">
                    <a:pos x="41" y="12"/>
                  </a:cxn>
                  <a:cxn ang="0">
                    <a:pos x="39" y="0"/>
                  </a:cxn>
                  <a:cxn ang="0">
                    <a:pos x="0" y="8"/>
                  </a:cxn>
                </a:cxnLst>
                <a:rect l="0" t="0" r="r" b="b"/>
                <a:pathLst>
                  <a:path w="41" h="20">
                    <a:moveTo>
                      <a:pt x="0" y="8"/>
                    </a:moveTo>
                    <a:lnTo>
                      <a:pt x="3" y="20"/>
                    </a:lnTo>
                    <a:lnTo>
                      <a:pt x="41" y="12"/>
                    </a:lnTo>
                    <a:lnTo>
                      <a:pt x="39" y="0"/>
                    </a:lnTo>
                    <a:lnTo>
                      <a:pt x="0" y="8"/>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51" name="Freeform 1632">
                <a:extLst>
                  <a:ext uri="{FF2B5EF4-FFF2-40B4-BE49-F238E27FC236}">
                    <a16:creationId xmlns:a16="http://schemas.microsoft.com/office/drawing/2014/main" id="{05EE9EBA-0941-4C2A-81B3-75A2AE7D707C}"/>
                  </a:ext>
                </a:extLst>
              </p:cNvPr>
              <p:cNvSpPr>
                <a:spLocks/>
              </p:cNvSpPr>
              <p:nvPr/>
            </p:nvSpPr>
            <p:spPr bwMode="auto">
              <a:xfrm>
                <a:off x="3743" y="3471"/>
                <a:ext cx="9" cy="10"/>
              </a:xfrm>
              <a:custGeom>
                <a:avLst/>
                <a:gdLst/>
                <a:ahLst/>
                <a:cxnLst>
                  <a:cxn ang="0">
                    <a:pos x="1" y="10"/>
                  </a:cxn>
                  <a:cxn ang="0">
                    <a:pos x="9" y="0"/>
                  </a:cxn>
                  <a:cxn ang="0">
                    <a:pos x="0" y="9"/>
                  </a:cxn>
                  <a:cxn ang="0">
                    <a:pos x="1" y="10"/>
                  </a:cxn>
                </a:cxnLst>
                <a:rect l="0" t="0" r="r" b="b"/>
                <a:pathLst>
                  <a:path w="9" h="10">
                    <a:moveTo>
                      <a:pt x="1" y="10"/>
                    </a:moveTo>
                    <a:lnTo>
                      <a:pt x="9" y="0"/>
                    </a:lnTo>
                    <a:lnTo>
                      <a:pt x="0" y="9"/>
                    </a:lnTo>
                    <a:lnTo>
                      <a:pt x="1"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52" name="Freeform 1633">
                <a:extLst>
                  <a:ext uri="{FF2B5EF4-FFF2-40B4-BE49-F238E27FC236}">
                    <a16:creationId xmlns:a16="http://schemas.microsoft.com/office/drawing/2014/main" id="{73ABFE39-384E-4764-9555-3C0113C1442A}"/>
                  </a:ext>
                </a:extLst>
              </p:cNvPr>
              <p:cNvSpPr>
                <a:spLocks/>
              </p:cNvSpPr>
              <p:nvPr/>
            </p:nvSpPr>
            <p:spPr bwMode="auto">
              <a:xfrm>
                <a:off x="3743" y="3470"/>
                <a:ext cx="9" cy="10"/>
              </a:xfrm>
              <a:custGeom>
                <a:avLst/>
                <a:gdLst/>
                <a:ahLst/>
                <a:cxnLst>
                  <a:cxn ang="0">
                    <a:pos x="9" y="1"/>
                  </a:cxn>
                  <a:cxn ang="0">
                    <a:pos x="0" y="10"/>
                  </a:cxn>
                  <a:cxn ang="0">
                    <a:pos x="8" y="0"/>
                  </a:cxn>
                  <a:cxn ang="0">
                    <a:pos x="9" y="1"/>
                  </a:cxn>
                </a:cxnLst>
                <a:rect l="0" t="0" r="r" b="b"/>
                <a:pathLst>
                  <a:path w="9" h="10">
                    <a:moveTo>
                      <a:pt x="9" y="1"/>
                    </a:moveTo>
                    <a:lnTo>
                      <a:pt x="0" y="10"/>
                    </a:lnTo>
                    <a:lnTo>
                      <a:pt x="8" y="0"/>
                    </a:lnTo>
                    <a:lnTo>
                      <a:pt x="9"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53" name="Freeform 1634">
                <a:extLst>
                  <a:ext uri="{FF2B5EF4-FFF2-40B4-BE49-F238E27FC236}">
                    <a16:creationId xmlns:a16="http://schemas.microsoft.com/office/drawing/2014/main" id="{124614EC-2343-4F28-B0C4-937E38DE961C}"/>
                  </a:ext>
                </a:extLst>
              </p:cNvPr>
              <p:cNvSpPr>
                <a:spLocks/>
              </p:cNvSpPr>
              <p:nvPr/>
            </p:nvSpPr>
            <p:spPr bwMode="auto">
              <a:xfrm>
                <a:off x="3743" y="3470"/>
                <a:ext cx="9" cy="11"/>
              </a:xfrm>
              <a:custGeom>
                <a:avLst/>
                <a:gdLst/>
                <a:ahLst/>
                <a:cxnLst>
                  <a:cxn ang="0">
                    <a:pos x="1" y="11"/>
                  </a:cxn>
                  <a:cxn ang="0">
                    <a:pos x="9" y="1"/>
                  </a:cxn>
                  <a:cxn ang="0">
                    <a:pos x="8" y="0"/>
                  </a:cxn>
                  <a:cxn ang="0">
                    <a:pos x="0" y="10"/>
                  </a:cxn>
                  <a:cxn ang="0">
                    <a:pos x="1" y="11"/>
                  </a:cxn>
                </a:cxnLst>
                <a:rect l="0" t="0" r="r" b="b"/>
                <a:pathLst>
                  <a:path w="9" h="11">
                    <a:moveTo>
                      <a:pt x="1" y="11"/>
                    </a:moveTo>
                    <a:lnTo>
                      <a:pt x="9" y="1"/>
                    </a:lnTo>
                    <a:lnTo>
                      <a:pt x="8" y="0"/>
                    </a:lnTo>
                    <a:lnTo>
                      <a:pt x="0" y="10"/>
                    </a:lnTo>
                    <a:lnTo>
                      <a:pt x="1" y="1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54" name="Freeform 1635">
                <a:extLst>
                  <a:ext uri="{FF2B5EF4-FFF2-40B4-BE49-F238E27FC236}">
                    <a16:creationId xmlns:a16="http://schemas.microsoft.com/office/drawing/2014/main" id="{CDC4E071-7851-4441-BF12-992E4F1D33AF}"/>
                  </a:ext>
                </a:extLst>
              </p:cNvPr>
              <p:cNvSpPr>
                <a:spLocks/>
              </p:cNvSpPr>
              <p:nvPr/>
            </p:nvSpPr>
            <p:spPr bwMode="auto">
              <a:xfrm>
                <a:off x="3742" y="3470"/>
                <a:ext cx="9" cy="10"/>
              </a:xfrm>
              <a:custGeom>
                <a:avLst/>
                <a:gdLst/>
                <a:ahLst/>
                <a:cxnLst>
                  <a:cxn ang="0">
                    <a:pos x="1" y="10"/>
                  </a:cxn>
                  <a:cxn ang="0">
                    <a:pos x="9" y="0"/>
                  </a:cxn>
                  <a:cxn ang="0">
                    <a:pos x="0" y="9"/>
                  </a:cxn>
                  <a:cxn ang="0">
                    <a:pos x="1" y="10"/>
                  </a:cxn>
                </a:cxnLst>
                <a:rect l="0" t="0" r="r" b="b"/>
                <a:pathLst>
                  <a:path w="9" h="10">
                    <a:moveTo>
                      <a:pt x="1" y="10"/>
                    </a:moveTo>
                    <a:lnTo>
                      <a:pt x="9" y="0"/>
                    </a:lnTo>
                    <a:lnTo>
                      <a:pt x="0" y="9"/>
                    </a:lnTo>
                    <a:lnTo>
                      <a:pt x="1"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55" name="Freeform 1636">
                <a:extLst>
                  <a:ext uri="{FF2B5EF4-FFF2-40B4-BE49-F238E27FC236}">
                    <a16:creationId xmlns:a16="http://schemas.microsoft.com/office/drawing/2014/main" id="{FB5A7E7E-3D1F-41D6-8B84-DEBE2DAE7BF6}"/>
                  </a:ext>
                </a:extLst>
              </p:cNvPr>
              <p:cNvSpPr>
                <a:spLocks/>
              </p:cNvSpPr>
              <p:nvPr/>
            </p:nvSpPr>
            <p:spPr bwMode="auto">
              <a:xfrm>
                <a:off x="3742" y="3469"/>
                <a:ext cx="9" cy="10"/>
              </a:xfrm>
              <a:custGeom>
                <a:avLst/>
                <a:gdLst/>
                <a:ahLst/>
                <a:cxnLst>
                  <a:cxn ang="0">
                    <a:pos x="9" y="1"/>
                  </a:cxn>
                  <a:cxn ang="0">
                    <a:pos x="0" y="10"/>
                  </a:cxn>
                  <a:cxn ang="0">
                    <a:pos x="7" y="0"/>
                  </a:cxn>
                  <a:cxn ang="0">
                    <a:pos x="9" y="1"/>
                  </a:cxn>
                </a:cxnLst>
                <a:rect l="0" t="0" r="r" b="b"/>
                <a:pathLst>
                  <a:path w="9" h="10">
                    <a:moveTo>
                      <a:pt x="9" y="1"/>
                    </a:moveTo>
                    <a:lnTo>
                      <a:pt x="0" y="10"/>
                    </a:lnTo>
                    <a:lnTo>
                      <a:pt x="7" y="0"/>
                    </a:lnTo>
                    <a:lnTo>
                      <a:pt x="9"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56" name="Freeform 1637">
                <a:extLst>
                  <a:ext uri="{FF2B5EF4-FFF2-40B4-BE49-F238E27FC236}">
                    <a16:creationId xmlns:a16="http://schemas.microsoft.com/office/drawing/2014/main" id="{2998C0A1-A72E-425C-A543-31467014993B}"/>
                  </a:ext>
                </a:extLst>
              </p:cNvPr>
              <p:cNvSpPr>
                <a:spLocks/>
              </p:cNvSpPr>
              <p:nvPr/>
            </p:nvSpPr>
            <p:spPr bwMode="auto">
              <a:xfrm>
                <a:off x="3742" y="3469"/>
                <a:ext cx="9" cy="11"/>
              </a:xfrm>
              <a:custGeom>
                <a:avLst/>
                <a:gdLst/>
                <a:ahLst/>
                <a:cxnLst>
                  <a:cxn ang="0">
                    <a:pos x="1" y="11"/>
                  </a:cxn>
                  <a:cxn ang="0">
                    <a:pos x="9" y="1"/>
                  </a:cxn>
                  <a:cxn ang="0">
                    <a:pos x="7" y="0"/>
                  </a:cxn>
                  <a:cxn ang="0">
                    <a:pos x="0" y="10"/>
                  </a:cxn>
                  <a:cxn ang="0">
                    <a:pos x="1" y="11"/>
                  </a:cxn>
                </a:cxnLst>
                <a:rect l="0" t="0" r="r" b="b"/>
                <a:pathLst>
                  <a:path w="9" h="11">
                    <a:moveTo>
                      <a:pt x="1" y="11"/>
                    </a:moveTo>
                    <a:lnTo>
                      <a:pt x="9" y="1"/>
                    </a:lnTo>
                    <a:lnTo>
                      <a:pt x="7" y="0"/>
                    </a:lnTo>
                    <a:lnTo>
                      <a:pt x="0" y="10"/>
                    </a:lnTo>
                    <a:lnTo>
                      <a:pt x="1" y="1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57" name="Freeform 1638">
                <a:extLst>
                  <a:ext uri="{FF2B5EF4-FFF2-40B4-BE49-F238E27FC236}">
                    <a16:creationId xmlns:a16="http://schemas.microsoft.com/office/drawing/2014/main" id="{99642229-DF9E-4BAD-8DBD-D350EB993A06}"/>
                  </a:ext>
                </a:extLst>
              </p:cNvPr>
              <p:cNvSpPr>
                <a:spLocks/>
              </p:cNvSpPr>
              <p:nvPr/>
            </p:nvSpPr>
            <p:spPr bwMode="auto">
              <a:xfrm>
                <a:off x="3741" y="3469"/>
                <a:ext cx="8" cy="10"/>
              </a:xfrm>
              <a:custGeom>
                <a:avLst/>
                <a:gdLst/>
                <a:ahLst/>
                <a:cxnLst>
                  <a:cxn ang="0">
                    <a:pos x="1" y="10"/>
                  </a:cxn>
                  <a:cxn ang="0">
                    <a:pos x="8" y="0"/>
                  </a:cxn>
                  <a:cxn ang="0">
                    <a:pos x="0" y="10"/>
                  </a:cxn>
                  <a:cxn ang="0">
                    <a:pos x="1" y="10"/>
                  </a:cxn>
                </a:cxnLst>
                <a:rect l="0" t="0" r="r" b="b"/>
                <a:pathLst>
                  <a:path w="8" h="10">
                    <a:moveTo>
                      <a:pt x="1" y="10"/>
                    </a:moveTo>
                    <a:lnTo>
                      <a:pt x="8" y="0"/>
                    </a:lnTo>
                    <a:lnTo>
                      <a:pt x="0" y="10"/>
                    </a:lnTo>
                    <a:lnTo>
                      <a:pt x="1"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58" name="Freeform 1639">
                <a:extLst>
                  <a:ext uri="{FF2B5EF4-FFF2-40B4-BE49-F238E27FC236}">
                    <a16:creationId xmlns:a16="http://schemas.microsoft.com/office/drawing/2014/main" id="{111A7677-89CE-46E4-A3F5-86043B8F9C43}"/>
                  </a:ext>
                </a:extLst>
              </p:cNvPr>
              <p:cNvSpPr>
                <a:spLocks/>
              </p:cNvSpPr>
              <p:nvPr/>
            </p:nvSpPr>
            <p:spPr bwMode="auto">
              <a:xfrm>
                <a:off x="3741" y="3467"/>
                <a:ext cx="8" cy="12"/>
              </a:xfrm>
              <a:custGeom>
                <a:avLst/>
                <a:gdLst/>
                <a:ahLst/>
                <a:cxnLst>
                  <a:cxn ang="0">
                    <a:pos x="8" y="2"/>
                  </a:cxn>
                  <a:cxn ang="0">
                    <a:pos x="0" y="12"/>
                  </a:cxn>
                  <a:cxn ang="0">
                    <a:pos x="5" y="0"/>
                  </a:cxn>
                  <a:cxn ang="0">
                    <a:pos x="8" y="2"/>
                  </a:cxn>
                </a:cxnLst>
                <a:rect l="0" t="0" r="r" b="b"/>
                <a:pathLst>
                  <a:path w="8" h="12">
                    <a:moveTo>
                      <a:pt x="8" y="2"/>
                    </a:moveTo>
                    <a:lnTo>
                      <a:pt x="0" y="12"/>
                    </a:lnTo>
                    <a:lnTo>
                      <a:pt x="5" y="0"/>
                    </a:lnTo>
                    <a:lnTo>
                      <a:pt x="8"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59" name="Freeform 1640">
                <a:extLst>
                  <a:ext uri="{FF2B5EF4-FFF2-40B4-BE49-F238E27FC236}">
                    <a16:creationId xmlns:a16="http://schemas.microsoft.com/office/drawing/2014/main" id="{E98D74E7-98FE-4E32-94E9-43071CF9CE2C}"/>
                  </a:ext>
                </a:extLst>
              </p:cNvPr>
              <p:cNvSpPr>
                <a:spLocks/>
              </p:cNvSpPr>
              <p:nvPr/>
            </p:nvSpPr>
            <p:spPr bwMode="auto">
              <a:xfrm>
                <a:off x="3741" y="3467"/>
                <a:ext cx="8" cy="12"/>
              </a:xfrm>
              <a:custGeom>
                <a:avLst/>
                <a:gdLst/>
                <a:ahLst/>
                <a:cxnLst>
                  <a:cxn ang="0">
                    <a:pos x="1" y="12"/>
                  </a:cxn>
                  <a:cxn ang="0">
                    <a:pos x="8" y="2"/>
                  </a:cxn>
                  <a:cxn ang="0">
                    <a:pos x="5" y="0"/>
                  </a:cxn>
                  <a:cxn ang="0">
                    <a:pos x="0" y="12"/>
                  </a:cxn>
                  <a:cxn ang="0">
                    <a:pos x="1" y="12"/>
                  </a:cxn>
                </a:cxnLst>
                <a:rect l="0" t="0" r="r" b="b"/>
                <a:pathLst>
                  <a:path w="8" h="12">
                    <a:moveTo>
                      <a:pt x="1" y="12"/>
                    </a:moveTo>
                    <a:lnTo>
                      <a:pt x="8" y="2"/>
                    </a:lnTo>
                    <a:lnTo>
                      <a:pt x="5" y="0"/>
                    </a:lnTo>
                    <a:lnTo>
                      <a:pt x="0" y="12"/>
                    </a:lnTo>
                    <a:lnTo>
                      <a:pt x="1"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60" name="Freeform 1641">
                <a:extLst>
                  <a:ext uri="{FF2B5EF4-FFF2-40B4-BE49-F238E27FC236}">
                    <a16:creationId xmlns:a16="http://schemas.microsoft.com/office/drawing/2014/main" id="{2747738E-1ECB-4927-B0B7-B473F59BEB6F}"/>
                  </a:ext>
                </a:extLst>
              </p:cNvPr>
              <p:cNvSpPr>
                <a:spLocks/>
              </p:cNvSpPr>
              <p:nvPr/>
            </p:nvSpPr>
            <p:spPr bwMode="auto">
              <a:xfrm>
                <a:off x="3739" y="3467"/>
                <a:ext cx="7" cy="12"/>
              </a:xfrm>
              <a:custGeom>
                <a:avLst/>
                <a:gdLst/>
                <a:ahLst/>
                <a:cxnLst>
                  <a:cxn ang="0">
                    <a:pos x="2" y="12"/>
                  </a:cxn>
                  <a:cxn ang="0">
                    <a:pos x="7" y="0"/>
                  </a:cxn>
                  <a:cxn ang="0">
                    <a:pos x="0" y="11"/>
                  </a:cxn>
                  <a:cxn ang="0">
                    <a:pos x="2" y="12"/>
                  </a:cxn>
                </a:cxnLst>
                <a:rect l="0" t="0" r="r" b="b"/>
                <a:pathLst>
                  <a:path w="7" h="12">
                    <a:moveTo>
                      <a:pt x="2" y="12"/>
                    </a:moveTo>
                    <a:lnTo>
                      <a:pt x="7" y="0"/>
                    </a:lnTo>
                    <a:lnTo>
                      <a:pt x="0" y="11"/>
                    </a:lnTo>
                    <a:lnTo>
                      <a:pt x="2"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61" name="Freeform 1642">
                <a:extLst>
                  <a:ext uri="{FF2B5EF4-FFF2-40B4-BE49-F238E27FC236}">
                    <a16:creationId xmlns:a16="http://schemas.microsoft.com/office/drawing/2014/main" id="{0EF706D5-7DA3-4BAA-83A8-307DC2FDFCCF}"/>
                  </a:ext>
                </a:extLst>
              </p:cNvPr>
              <p:cNvSpPr>
                <a:spLocks/>
              </p:cNvSpPr>
              <p:nvPr/>
            </p:nvSpPr>
            <p:spPr bwMode="auto">
              <a:xfrm>
                <a:off x="3739" y="3466"/>
                <a:ext cx="7" cy="12"/>
              </a:xfrm>
              <a:custGeom>
                <a:avLst/>
                <a:gdLst/>
                <a:ahLst/>
                <a:cxnLst>
                  <a:cxn ang="0">
                    <a:pos x="7" y="1"/>
                  </a:cxn>
                  <a:cxn ang="0">
                    <a:pos x="0" y="12"/>
                  </a:cxn>
                  <a:cxn ang="0">
                    <a:pos x="4" y="0"/>
                  </a:cxn>
                  <a:cxn ang="0">
                    <a:pos x="7" y="1"/>
                  </a:cxn>
                </a:cxnLst>
                <a:rect l="0" t="0" r="r" b="b"/>
                <a:pathLst>
                  <a:path w="7" h="12">
                    <a:moveTo>
                      <a:pt x="7" y="1"/>
                    </a:moveTo>
                    <a:lnTo>
                      <a:pt x="0" y="12"/>
                    </a:lnTo>
                    <a:lnTo>
                      <a:pt x="4" y="0"/>
                    </a:lnTo>
                    <a:lnTo>
                      <a:pt x="7"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62" name="Freeform 1643">
                <a:extLst>
                  <a:ext uri="{FF2B5EF4-FFF2-40B4-BE49-F238E27FC236}">
                    <a16:creationId xmlns:a16="http://schemas.microsoft.com/office/drawing/2014/main" id="{EEF3F709-3822-479B-94A9-F34A83E22E0F}"/>
                  </a:ext>
                </a:extLst>
              </p:cNvPr>
              <p:cNvSpPr>
                <a:spLocks/>
              </p:cNvSpPr>
              <p:nvPr/>
            </p:nvSpPr>
            <p:spPr bwMode="auto">
              <a:xfrm>
                <a:off x="3739" y="3466"/>
                <a:ext cx="7" cy="13"/>
              </a:xfrm>
              <a:custGeom>
                <a:avLst/>
                <a:gdLst/>
                <a:ahLst/>
                <a:cxnLst>
                  <a:cxn ang="0">
                    <a:pos x="2" y="13"/>
                  </a:cxn>
                  <a:cxn ang="0">
                    <a:pos x="7" y="1"/>
                  </a:cxn>
                  <a:cxn ang="0">
                    <a:pos x="4" y="0"/>
                  </a:cxn>
                  <a:cxn ang="0">
                    <a:pos x="0" y="12"/>
                  </a:cxn>
                  <a:cxn ang="0">
                    <a:pos x="2" y="13"/>
                  </a:cxn>
                </a:cxnLst>
                <a:rect l="0" t="0" r="r" b="b"/>
                <a:pathLst>
                  <a:path w="7" h="13">
                    <a:moveTo>
                      <a:pt x="2" y="13"/>
                    </a:moveTo>
                    <a:lnTo>
                      <a:pt x="7" y="1"/>
                    </a:lnTo>
                    <a:lnTo>
                      <a:pt x="4" y="0"/>
                    </a:lnTo>
                    <a:lnTo>
                      <a:pt x="0" y="12"/>
                    </a:lnTo>
                    <a:lnTo>
                      <a:pt x="2"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63" name="Freeform 1644">
                <a:extLst>
                  <a:ext uri="{FF2B5EF4-FFF2-40B4-BE49-F238E27FC236}">
                    <a16:creationId xmlns:a16="http://schemas.microsoft.com/office/drawing/2014/main" id="{BF680028-CF1E-4CA1-8E91-70E2F1BB77BD}"/>
                  </a:ext>
                </a:extLst>
              </p:cNvPr>
              <p:cNvSpPr>
                <a:spLocks/>
              </p:cNvSpPr>
              <p:nvPr/>
            </p:nvSpPr>
            <p:spPr bwMode="auto">
              <a:xfrm>
                <a:off x="3737" y="3466"/>
                <a:ext cx="6" cy="12"/>
              </a:xfrm>
              <a:custGeom>
                <a:avLst/>
                <a:gdLst/>
                <a:ahLst/>
                <a:cxnLst>
                  <a:cxn ang="0">
                    <a:pos x="2" y="12"/>
                  </a:cxn>
                  <a:cxn ang="0">
                    <a:pos x="6" y="0"/>
                  </a:cxn>
                  <a:cxn ang="0">
                    <a:pos x="0" y="11"/>
                  </a:cxn>
                  <a:cxn ang="0">
                    <a:pos x="2" y="12"/>
                  </a:cxn>
                </a:cxnLst>
                <a:rect l="0" t="0" r="r" b="b"/>
                <a:pathLst>
                  <a:path w="6" h="12">
                    <a:moveTo>
                      <a:pt x="2" y="12"/>
                    </a:moveTo>
                    <a:lnTo>
                      <a:pt x="6" y="0"/>
                    </a:lnTo>
                    <a:lnTo>
                      <a:pt x="0" y="11"/>
                    </a:lnTo>
                    <a:lnTo>
                      <a:pt x="2"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64" name="Freeform 1645">
                <a:extLst>
                  <a:ext uri="{FF2B5EF4-FFF2-40B4-BE49-F238E27FC236}">
                    <a16:creationId xmlns:a16="http://schemas.microsoft.com/office/drawing/2014/main" id="{247EE265-7619-4E87-A9E6-0E0B84984C14}"/>
                  </a:ext>
                </a:extLst>
              </p:cNvPr>
              <p:cNvSpPr>
                <a:spLocks/>
              </p:cNvSpPr>
              <p:nvPr/>
            </p:nvSpPr>
            <p:spPr bwMode="auto">
              <a:xfrm>
                <a:off x="3737" y="3465"/>
                <a:ext cx="6" cy="12"/>
              </a:xfrm>
              <a:custGeom>
                <a:avLst/>
                <a:gdLst/>
                <a:ahLst/>
                <a:cxnLst>
                  <a:cxn ang="0">
                    <a:pos x="6" y="1"/>
                  </a:cxn>
                  <a:cxn ang="0">
                    <a:pos x="0" y="12"/>
                  </a:cxn>
                  <a:cxn ang="0">
                    <a:pos x="3" y="0"/>
                  </a:cxn>
                  <a:cxn ang="0">
                    <a:pos x="6" y="1"/>
                  </a:cxn>
                </a:cxnLst>
                <a:rect l="0" t="0" r="r" b="b"/>
                <a:pathLst>
                  <a:path w="6" h="12">
                    <a:moveTo>
                      <a:pt x="6" y="1"/>
                    </a:moveTo>
                    <a:lnTo>
                      <a:pt x="0" y="12"/>
                    </a:lnTo>
                    <a:lnTo>
                      <a:pt x="3" y="0"/>
                    </a:lnTo>
                    <a:lnTo>
                      <a:pt x="6"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65" name="Freeform 1646">
                <a:extLst>
                  <a:ext uri="{FF2B5EF4-FFF2-40B4-BE49-F238E27FC236}">
                    <a16:creationId xmlns:a16="http://schemas.microsoft.com/office/drawing/2014/main" id="{7ED6CF3E-A6D2-4E5F-BC68-B65C6A362DDE}"/>
                  </a:ext>
                </a:extLst>
              </p:cNvPr>
              <p:cNvSpPr>
                <a:spLocks/>
              </p:cNvSpPr>
              <p:nvPr/>
            </p:nvSpPr>
            <p:spPr bwMode="auto">
              <a:xfrm>
                <a:off x="3737" y="3465"/>
                <a:ext cx="6" cy="13"/>
              </a:xfrm>
              <a:custGeom>
                <a:avLst/>
                <a:gdLst/>
                <a:ahLst/>
                <a:cxnLst>
                  <a:cxn ang="0">
                    <a:pos x="2" y="13"/>
                  </a:cxn>
                  <a:cxn ang="0">
                    <a:pos x="6" y="1"/>
                  </a:cxn>
                  <a:cxn ang="0">
                    <a:pos x="3" y="0"/>
                  </a:cxn>
                  <a:cxn ang="0">
                    <a:pos x="0" y="12"/>
                  </a:cxn>
                  <a:cxn ang="0">
                    <a:pos x="2" y="13"/>
                  </a:cxn>
                </a:cxnLst>
                <a:rect l="0" t="0" r="r" b="b"/>
                <a:pathLst>
                  <a:path w="6" h="13">
                    <a:moveTo>
                      <a:pt x="2" y="13"/>
                    </a:moveTo>
                    <a:lnTo>
                      <a:pt x="6" y="1"/>
                    </a:lnTo>
                    <a:lnTo>
                      <a:pt x="3" y="0"/>
                    </a:lnTo>
                    <a:lnTo>
                      <a:pt x="0" y="12"/>
                    </a:lnTo>
                    <a:lnTo>
                      <a:pt x="2"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66" name="Freeform 1647">
                <a:extLst>
                  <a:ext uri="{FF2B5EF4-FFF2-40B4-BE49-F238E27FC236}">
                    <a16:creationId xmlns:a16="http://schemas.microsoft.com/office/drawing/2014/main" id="{9376D678-C593-4013-BC88-57C6C54CF4A4}"/>
                  </a:ext>
                </a:extLst>
              </p:cNvPr>
              <p:cNvSpPr>
                <a:spLocks/>
              </p:cNvSpPr>
              <p:nvPr/>
            </p:nvSpPr>
            <p:spPr bwMode="auto">
              <a:xfrm>
                <a:off x="3734" y="3465"/>
                <a:ext cx="6" cy="12"/>
              </a:xfrm>
              <a:custGeom>
                <a:avLst/>
                <a:gdLst/>
                <a:ahLst/>
                <a:cxnLst>
                  <a:cxn ang="0">
                    <a:pos x="3" y="12"/>
                  </a:cxn>
                  <a:cxn ang="0">
                    <a:pos x="6" y="0"/>
                  </a:cxn>
                  <a:cxn ang="0">
                    <a:pos x="0" y="11"/>
                  </a:cxn>
                  <a:cxn ang="0">
                    <a:pos x="3" y="12"/>
                  </a:cxn>
                </a:cxnLst>
                <a:rect l="0" t="0" r="r" b="b"/>
                <a:pathLst>
                  <a:path w="6" h="12">
                    <a:moveTo>
                      <a:pt x="3" y="12"/>
                    </a:moveTo>
                    <a:lnTo>
                      <a:pt x="6" y="0"/>
                    </a:lnTo>
                    <a:lnTo>
                      <a:pt x="0" y="11"/>
                    </a:lnTo>
                    <a:lnTo>
                      <a:pt x="3"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67" name="Freeform 1648">
                <a:extLst>
                  <a:ext uri="{FF2B5EF4-FFF2-40B4-BE49-F238E27FC236}">
                    <a16:creationId xmlns:a16="http://schemas.microsoft.com/office/drawing/2014/main" id="{A03AA3DE-E40A-436B-A711-C8F13D97FEF4}"/>
                  </a:ext>
                </a:extLst>
              </p:cNvPr>
              <p:cNvSpPr>
                <a:spLocks/>
              </p:cNvSpPr>
              <p:nvPr/>
            </p:nvSpPr>
            <p:spPr bwMode="auto">
              <a:xfrm>
                <a:off x="3734" y="3464"/>
                <a:ext cx="6" cy="12"/>
              </a:xfrm>
              <a:custGeom>
                <a:avLst/>
                <a:gdLst/>
                <a:ahLst/>
                <a:cxnLst>
                  <a:cxn ang="0">
                    <a:pos x="6" y="1"/>
                  </a:cxn>
                  <a:cxn ang="0">
                    <a:pos x="0" y="12"/>
                  </a:cxn>
                  <a:cxn ang="0">
                    <a:pos x="3" y="0"/>
                  </a:cxn>
                  <a:cxn ang="0">
                    <a:pos x="6" y="1"/>
                  </a:cxn>
                </a:cxnLst>
                <a:rect l="0" t="0" r="r" b="b"/>
                <a:pathLst>
                  <a:path w="6" h="12">
                    <a:moveTo>
                      <a:pt x="6" y="1"/>
                    </a:moveTo>
                    <a:lnTo>
                      <a:pt x="0" y="12"/>
                    </a:lnTo>
                    <a:lnTo>
                      <a:pt x="3" y="0"/>
                    </a:lnTo>
                    <a:lnTo>
                      <a:pt x="6"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68" name="Freeform 1649">
                <a:extLst>
                  <a:ext uri="{FF2B5EF4-FFF2-40B4-BE49-F238E27FC236}">
                    <a16:creationId xmlns:a16="http://schemas.microsoft.com/office/drawing/2014/main" id="{80974B5E-8205-4A60-A70F-85E9B5F2363C}"/>
                  </a:ext>
                </a:extLst>
              </p:cNvPr>
              <p:cNvSpPr>
                <a:spLocks/>
              </p:cNvSpPr>
              <p:nvPr/>
            </p:nvSpPr>
            <p:spPr bwMode="auto">
              <a:xfrm>
                <a:off x="3734" y="3464"/>
                <a:ext cx="6" cy="13"/>
              </a:xfrm>
              <a:custGeom>
                <a:avLst/>
                <a:gdLst/>
                <a:ahLst/>
                <a:cxnLst>
                  <a:cxn ang="0">
                    <a:pos x="3" y="13"/>
                  </a:cxn>
                  <a:cxn ang="0">
                    <a:pos x="6" y="1"/>
                  </a:cxn>
                  <a:cxn ang="0">
                    <a:pos x="3" y="0"/>
                  </a:cxn>
                  <a:cxn ang="0">
                    <a:pos x="0" y="12"/>
                  </a:cxn>
                  <a:cxn ang="0">
                    <a:pos x="3" y="13"/>
                  </a:cxn>
                </a:cxnLst>
                <a:rect l="0" t="0" r="r" b="b"/>
                <a:pathLst>
                  <a:path w="6" h="13">
                    <a:moveTo>
                      <a:pt x="3" y="13"/>
                    </a:moveTo>
                    <a:lnTo>
                      <a:pt x="6" y="1"/>
                    </a:lnTo>
                    <a:lnTo>
                      <a:pt x="3" y="0"/>
                    </a:lnTo>
                    <a:lnTo>
                      <a:pt x="0" y="12"/>
                    </a:lnTo>
                    <a:lnTo>
                      <a:pt x="3"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69" name="Freeform 1650">
                <a:extLst>
                  <a:ext uri="{FF2B5EF4-FFF2-40B4-BE49-F238E27FC236}">
                    <a16:creationId xmlns:a16="http://schemas.microsoft.com/office/drawing/2014/main" id="{7D879CB9-C039-4BA5-B054-63B823F2146F}"/>
                  </a:ext>
                </a:extLst>
              </p:cNvPr>
              <p:cNvSpPr>
                <a:spLocks/>
              </p:cNvSpPr>
              <p:nvPr/>
            </p:nvSpPr>
            <p:spPr bwMode="auto">
              <a:xfrm>
                <a:off x="3731" y="3464"/>
                <a:ext cx="6" cy="12"/>
              </a:xfrm>
              <a:custGeom>
                <a:avLst/>
                <a:gdLst/>
                <a:ahLst/>
                <a:cxnLst>
                  <a:cxn ang="0">
                    <a:pos x="3" y="12"/>
                  </a:cxn>
                  <a:cxn ang="0">
                    <a:pos x="6" y="0"/>
                  </a:cxn>
                  <a:cxn ang="0">
                    <a:pos x="0" y="12"/>
                  </a:cxn>
                  <a:cxn ang="0">
                    <a:pos x="3" y="12"/>
                  </a:cxn>
                </a:cxnLst>
                <a:rect l="0" t="0" r="r" b="b"/>
                <a:pathLst>
                  <a:path w="6" h="12">
                    <a:moveTo>
                      <a:pt x="3" y="12"/>
                    </a:moveTo>
                    <a:lnTo>
                      <a:pt x="6" y="0"/>
                    </a:lnTo>
                    <a:lnTo>
                      <a:pt x="0" y="12"/>
                    </a:lnTo>
                    <a:lnTo>
                      <a:pt x="3"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70" name="Freeform 1651">
                <a:extLst>
                  <a:ext uri="{FF2B5EF4-FFF2-40B4-BE49-F238E27FC236}">
                    <a16:creationId xmlns:a16="http://schemas.microsoft.com/office/drawing/2014/main" id="{3B2456A2-39DA-40CA-BC87-8615CFDC09E5}"/>
                  </a:ext>
                </a:extLst>
              </p:cNvPr>
              <p:cNvSpPr>
                <a:spLocks/>
              </p:cNvSpPr>
              <p:nvPr/>
            </p:nvSpPr>
            <p:spPr bwMode="auto">
              <a:xfrm>
                <a:off x="3731" y="3463"/>
                <a:ext cx="6" cy="13"/>
              </a:xfrm>
              <a:custGeom>
                <a:avLst/>
                <a:gdLst/>
                <a:ahLst/>
                <a:cxnLst>
                  <a:cxn ang="0">
                    <a:pos x="6" y="1"/>
                  </a:cxn>
                  <a:cxn ang="0">
                    <a:pos x="0" y="13"/>
                  </a:cxn>
                  <a:cxn ang="0">
                    <a:pos x="3" y="0"/>
                  </a:cxn>
                  <a:cxn ang="0">
                    <a:pos x="6" y="1"/>
                  </a:cxn>
                </a:cxnLst>
                <a:rect l="0" t="0" r="r" b="b"/>
                <a:pathLst>
                  <a:path w="6" h="13">
                    <a:moveTo>
                      <a:pt x="6" y="1"/>
                    </a:moveTo>
                    <a:lnTo>
                      <a:pt x="0" y="13"/>
                    </a:lnTo>
                    <a:lnTo>
                      <a:pt x="3" y="0"/>
                    </a:lnTo>
                    <a:lnTo>
                      <a:pt x="6"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71" name="Freeform 1652">
                <a:extLst>
                  <a:ext uri="{FF2B5EF4-FFF2-40B4-BE49-F238E27FC236}">
                    <a16:creationId xmlns:a16="http://schemas.microsoft.com/office/drawing/2014/main" id="{5B1877AE-0421-4B19-8538-A86AB763FE14}"/>
                  </a:ext>
                </a:extLst>
              </p:cNvPr>
              <p:cNvSpPr>
                <a:spLocks/>
              </p:cNvSpPr>
              <p:nvPr/>
            </p:nvSpPr>
            <p:spPr bwMode="auto">
              <a:xfrm>
                <a:off x="3731" y="3463"/>
                <a:ext cx="6" cy="13"/>
              </a:xfrm>
              <a:custGeom>
                <a:avLst/>
                <a:gdLst/>
                <a:ahLst/>
                <a:cxnLst>
                  <a:cxn ang="0">
                    <a:pos x="3" y="13"/>
                  </a:cxn>
                  <a:cxn ang="0">
                    <a:pos x="6" y="1"/>
                  </a:cxn>
                  <a:cxn ang="0">
                    <a:pos x="3" y="0"/>
                  </a:cxn>
                  <a:cxn ang="0">
                    <a:pos x="0" y="13"/>
                  </a:cxn>
                  <a:cxn ang="0">
                    <a:pos x="3" y="13"/>
                  </a:cxn>
                </a:cxnLst>
                <a:rect l="0" t="0" r="r" b="b"/>
                <a:pathLst>
                  <a:path w="6" h="13">
                    <a:moveTo>
                      <a:pt x="3" y="13"/>
                    </a:moveTo>
                    <a:lnTo>
                      <a:pt x="6" y="1"/>
                    </a:lnTo>
                    <a:lnTo>
                      <a:pt x="3" y="0"/>
                    </a:lnTo>
                    <a:lnTo>
                      <a:pt x="0" y="13"/>
                    </a:lnTo>
                    <a:lnTo>
                      <a:pt x="3"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72" name="Freeform 1653">
                <a:extLst>
                  <a:ext uri="{FF2B5EF4-FFF2-40B4-BE49-F238E27FC236}">
                    <a16:creationId xmlns:a16="http://schemas.microsoft.com/office/drawing/2014/main" id="{4F24A5F3-B148-43E7-B6EA-A0BB52BFF0D1}"/>
                  </a:ext>
                </a:extLst>
              </p:cNvPr>
              <p:cNvSpPr>
                <a:spLocks/>
              </p:cNvSpPr>
              <p:nvPr/>
            </p:nvSpPr>
            <p:spPr bwMode="auto">
              <a:xfrm>
                <a:off x="3728" y="3463"/>
                <a:ext cx="6" cy="13"/>
              </a:xfrm>
              <a:custGeom>
                <a:avLst/>
                <a:gdLst/>
                <a:ahLst/>
                <a:cxnLst>
                  <a:cxn ang="0">
                    <a:pos x="3" y="13"/>
                  </a:cxn>
                  <a:cxn ang="0">
                    <a:pos x="6" y="0"/>
                  </a:cxn>
                  <a:cxn ang="0">
                    <a:pos x="0" y="12"/>
                  </a:cxn>
                  <a:cxn ang="0">
                    <a:pos x="3" y="13"/>
                  </a:cxn>
                </a:cxnLst>
                <a:rect l="0" t="0" r="r" b="b"/>
                <a:pathLst>
                  <a:path w="6" h="13">
                    <a:moveTo>
                      <a:pt x="3" y="13"/>
                    </a:moveTo>
                    <a:lnTo>
                      <a:pt x="6" y="0"/>
                    </a:lnTo>
                    <a:lnTo>
                      <a:pt x="0" y="12"/>
                    </a:lnTo>
                    <a:lnTo>
                      <a:pt x="3"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73" name="Freeform 1654">
                <a:extLst>
                  <a:ext uri="{FF2B5EF4-FFF2-40B4-BE49-F238E27FC236}">
                    <a16:creationId xmlns:a16="http://schemas.microsoft.com/office/drawing/2014/main" id="{73A38688-237B-45E3-8D0F-826B93EE774C}"/>
                  </a:ext>
                </a:extLst>
              </p:cNvPr>
              <p:cNvSpPr>
                <a:spLocks/>
              </p:cNvSpPr>
              <p:nvPr/>
            </p:nvSpPr>
            <p:spPr bwMode="auto">
              <a:xfrm>
                <a:off x="3728" y="3462"/>
                <a:ext cx="6" cy="13"/>
              </a:xfrm>
              <a:custGeom>
                <a:avLst/>
                <a:gdLst/>
                <a:ahLst/>
                <a:cxnLst>
                  <a:cxn ang="0">
                    <a:pos x="6" y="1"/>
                  </a:cxn>
                  <a:cxn ang="0">
                    <a:pos x="0" y="13"/>
                  </a:cxn>
                  <a:cxn ang="0">
                    <a:pos x="3" y="0"/>
                  </a:cxn>
                  <a:cxn ang="0">
                    <a:pos x="6" y="1"/>
                  </a:cxn>
                </a:cxnLst>
                <a:rect l="0" t="0" r="r" b="b"/>
                <a:pathLst>
                  <a:path w="6" h="13">
                    <a:moveTo>
                      <a:pt x="6" y="1"/>
                    </a:moveTo>
                    <a:lnTo>
                      <a:pt x="0" y="13"/>
                    </a:lnTo>
                    <a:lnTo>
                      <a:pt x="3" y="0"/>
                    </a:lnTo>
                    <a:lnTo>
                      <a:pt x="6"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74" name="Freeform 1655">
                <a:extLst>
                  <a:ext uri="{FF2B5EF4-FFF2-40B4-BE49-F238E27FC236}">
                    <a16:creationId xmlns:a16="http://schemas.microsoft.com/office/drawing/2014/main" id="{E55769E2-71F1-453A-8AD6-5F3631A5061A}"/>
                  </a:ext>
                </a:extLst>
              </p:cNvPr>
              <p:cNvSpPr>
                <a:spLocks/>
              </p:cNvSpPr>
              <p:nvPr/>
            </p:nvSpPr>
            <p:spPr bwMode="auto">
              <a:xfrm>
                <a:off x="3728" y="3462"/>
                <a:ext cx="6" cy="14"/>
              </a:xfrm>
              <a:custGeom>
                <a:avLst/>
                <a:gdLst/>
                <a:ahLst/>
                <a:cxnLst>
                  <a:cxn ang="0">
                    <a:pos x="3" y="14"/>
                  </a:cxn>
                  <a:cxn ang="0">
                    <a:pos x="6" y="1"/>
                  </a:cxn>
                  <a:cxn ang="0">
                    <a:pos x="3" y="0"/>
                  </a:cxn>
                  <a:cxn ang="0">
                    <a:pos x="0" y="13"/>
                  </a:cxn>
                  <a:cxn ang="0">
                    <a:pos x="3" y="14"/>
                  </a:cxn>
                </a:cxnLst>
                <a:rect l="0" t="0" r="r" b="b"/>
                <a:pathLst>
                  <a:path w="6" h="14">
                    <a:moveTo>
                      <a:pt x="3" y="14"/>
                    </a:moveTo>
                    <a:lnTo>
                      <a:pt x="6" y="1"/>
                    </a:lnTo>
                    <a:lnTo>
                      <a:pt x="3" y="0"/>
                    </a:lnTo>
                    <a:lnTo>
                      <a:pt x="0" y="13"/>
                    </a:lnTo>
                    <a:lnTo>
                      <a:pt x="3" y="1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75" name="Freeform 1656">
                <a:extLst>
                  <a:ext uri="{FF2B5EF4-FFF2-40B4-BE49-F238E27FC236}">
                    <a16:creationId xmlns:a16="http://schemas.microsoft.com/office/drawing/2014/main" id="{F071BE6D-9BDB-4BBC-A064-5953511DA9D3}"/>
                  </a:ext>
                </a:extLst>
              </p:cNvPr>
              <p:cNvSpPr>
                <a:spLocks/>
              </p:cNvSpPr>
              <p:nvPr/>
            </p:nvSpPr>
            <p:spPr bwMode="auto">
              <a:xfrm>
                <a:off x="3724" y="3462"/>
                <a:ext cx="7" cy="13"/>
              </a:xfrm>
              <a:custGeom>
                <a:avLst/>
                <a:gdLst/>
                <a:ahLst/>
                <a:cxnLst>
                  <a:cxn ang="0">
                    <a:pos x="4" y="13"/>
                  </a:cxn>
                  <a:cxn ang="0">
                    <a:pos x="7" y="0"/>
                  </a:cxn>
                  <a:cxn ang="0">
                    <a:pos x="0" y="12"/>
                  </a:cxn>
                  <a:cxn ang="0">
                    <a:pos x="4" y="13"/>
                  </a:cxn>
                </a:cxnLst>
                <a:rect l="0" t="0" r="r" b="b"/>
                <a:pathLst>
                  <a:path w="7" h="13">
                    <a:moveTo>
                      <a:pt x="4" y="13"/>
                    </a:moveTo>
                    <a:lnTo>
                      <a:pt x="7" y="0"/>
                    </a:lnTo>
                    <a:lnTo>
                      <a:pt x="0" y="12"/>
                    </a:lnTo>
                    <a:lnTo>
                      <a:pt x="4"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76" name="Freeform 1657">
                <a:extLst>
                  <a:ext uri="{FF2B5EF4-FFF2-40B4-BE49-F238E27FC236}">
                    <a16:creationId xmlns:a16="http://schemas.microsoft.com/office/drawing/2014/main" id="{46214BB0-FCD6-4D7E-9364-95620E4EAE62}"/>
                  </a:ext>
                </a:extLst>
              </p:cNvPr>
              <p:cNvSpPr>
                <a:spLocks/>
              </p:cNvSpPr>
              <p:nvPr/>
            </p:nvSpPr>
            <p:spPr bwMode="auto">
              <a:xfrm>
                <a:off x="3724" y="3462"/>
                <a:ext cx="7" cy="12"/>
              </a:xfrm>
              <a:custGeom>
                <a:avLst/>
                <a:gdLst/>
                <a:ahLst/>
                <a:cxnLst>
                  <a:cxn ang="0">
                    <a:pos x="7" y="0"/>
                  </a:cxn>
                  <a:cxn ang="0">
                    <a:pos x="0" y="12"/>
                  </a:cxn>
                  <a:cxn ang="0">
                    <a:pos x="3" y="0"/>
                  </a:cxn>
                  <a:cxn ang="0">
                    <a:pos x="7" y="0"/>
                  </a:cxn>
                </a:cxnLst>
                <a:rect l="0" t="0" r="r" b="b"/>
                <a:pathLst>
                  <a:path w="7" h="12">
                    <a:moveTo>
                      <a:pt x="7" y="0"/>
                    </a:moveTo>
                    <a:lnTo>
                      <a:pt x="0" y="12"/>
                    </a:lnTo>
                    <a:lnTo>
                      <a:pt x="3" y="0"/>
                    </a:lnTo>
                    <a:lnTo>
                      <a:pt x="7"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77" name="Freeform 1658">
                <a:extLst>
                  <a:ext uri="{FF2B5EF4-FFF2-40B4-BE49-F238E27FC236}">
                    <a16:creationId xmlns:a16="http://schemas.microsoft.com/office/drawing/2014/main" id="{4AD0A40B-6EBA-441D-8AD7-0854F97F8106}"/>
                  </a:ext>
                </a:extLst>
              </p:cNvPr>
              <p:cNvSpPr>
                <a:spLocks/>
              </p:cNvSpPr>
              <p:nvPr/>
            </p:nvSpPr>
            <p:spPr bwMode="auto">
              <a:xfrm>
                <a:off x="3724" y="3462"/>
                <a:ext cx="7" cy="13"/>
              </a:xfrm>
              <a:custGeom>
                <a:avLst/>
                <a:gdLst/>
                <a:ahLst/>
                <a:cxnLst>
                  <a:cxn ang="0">
                    <a:pos x="4" y="13"/>
                  </a:cxn>
                  <a:cxn ang="0">
                    <a:pos x="7" y="0"/>
                  </a:cxn>
                  <a:cxn ang="0">
                    <a:pos x="3" y="0"/>
                  </a:cxn>
                  <a:cxn ang="0">
                    <a:pos x="0" y="12"/>
                  </a:cxn>
                  <a:cxn ang="0">
                    <a:pos x="4" y="13"/>
                  </a:cxn>
                </a:cxnLst>
                <a:rect l="0" t="0" r="r" b="b"/>
                <a:pathLst>
                  <a:path w="7" h="13">
                    <a:moveTo>
                      <a:pt x="4" y="13"/>
                    </a:moveTo>
                    <a:lnTo>
                      <a:pt x="7" y="0"/>
                    </a:lnTo>
                    <a:lnTo>
                      <a:pt x="3" y="0"/>
                    </a:lnTo>
                    <a:lnTo>
                      <a:pt x="0" y="12"/>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78" name="Freeform 1659">
                <a:extLst>
                  <a:ext uri="{FF2B5EF4-FFF2-40B4-BE49-F238E27FC236}">
                    <a16:creationId xmlns:a16="http://schemas.microsoft.com/office/drawing/2014/main" id="{359F0F37-655A-4D0C-8B58-2E51AC967017}"/>
                  </a:ext>
                </a:extLst>
              </p:cNvPr>
              <p:cNvSpPr>
                <a:spLocks/>
              </p:cNvSpPr>
              <p:nvPr/>
            </p:nvSpPr>
            <p:spPr bwMode="auto">
              <a:xfrm>
                <a:off x="3721" y="3462"/>
                <a:ext cx="6" cy="12"/>
              </a:xfrm>
              <a:custGeom>
                <a:avLst/>
                <a:gdLst/>
                <a:ahLst/>
                <a:cxnLst>
                  <a:cxn ang="0">
                    <a:pos x="3" y="12"/>
                  </a:cxn>
                  <a:cxn ang="0">
                    <a:pos x="6" y="0"/>
                  </a:cxn>
                  <a:cxn ang="0">
                    <a:pos x="0" y="11"/>
                  </a:cxn>
                  <a:cxn ang="0">
                    <a:pos x="3" y="12"/>
                  </a:cxn>
                </a:cxnLst>
                <a:rect l="0" t="0" r="r" b="b"/>
                <a:pathLst>
                  <a:path w="6" h="12">
                    <a:moveTo>
                      <a:pt x="3" y="12"/>
                    </a:moveTo>
                    <a:lnTo>
                      <a:pt x="6" y="0"/>
                    </a:lnTo>
                    <a:lnTo>
                      <a:pt x="0" y="11"/>
                    </a:lnTo>
                    <a:lnTo>
                      <a:pt x="3"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79" name="Freeform 1660">
                <a:extLst>
                  <a:ext uri="{FF2B5EF4-FFF2-40B4-BE49-F238E27FC236}">
                    <a16:creationId xmlns:a16="http://schemas.microsoft.com/office/drawing/2014/main" id="{D24AE559-1D72-4183-AC5B-F549C2DBF904}"/>
                  </a:ext>
                </a:extLst>
              </p:cNvPr>
              <p:cNvSpPr>
                <a:spLocks/>
              </p:cNvSpPr>
              <p:nvPr/>
            </p:nvSpPr>
            <p:spPr bwMode="auto">
              <a:xfrm>
                <a:off x="3721" y="3461"/>
                <a:ext cx="6" cy="12"/>
              </a:xfrm>
              <a:custGeom>
                <a:avLst/>
                <a:gdLst/>
                <a:ahLst/>
                <a:cxnLst>
                  <a:cxn ang="0">
                    <a:pos x="6" y="1"/>
                  </a:cxn>
                  <a:cxn ang="0">
                    <a:pos x="0" y="12"/>
                  </a:cxn>
                  <a:cxn ang="0">
                    <a:pos x="3" y="0"/>
                  </a:cxn>
                  <a:cxn ang="0">
                    <a:pos x="6" y="1"/>
                  </a:cxn>
                </a:cxnLst>
                <a:rect l="0" t="0" r="r" b="b"/>
                <a:pathLst>
                  <a:path w="6" h="12">
                    <a:moveTo>
                      <a:pt x="6" y="1"/>
                    </a:moveTo>
                    <a:lnTo>
                      <a:pt x="0" y="12"/>
                    </a:lnTo>
                    <a:lnTo>
                      <a:pt x="3" y="0"/>
                    </a:lnTo>
                    <a:lnTo>
                      <a:pt x="6"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80" name="Freeform 1661">
                <a:extLst>
                  <a:ext uri="{FF2B5EF4-FFF2-40B4-BE49-F238E27FC236}">
                    <a16:creationId xmlns:a16="http://schemas.microsoft.com/office/drawing/2014/main" id="{54737D8B-CD8A-4BF2-BA94-B93A75B9B342}"/>
                  </a:ext>
                </a:extLst>
              </p:cNvPr>
              <p:cNvSpPr>
                <a:spLocks/>
              </p:cNvSpPr>
              <p:nvPr/>
            </p:nvSpPr>
            <p:spPr bwMode="auto">
              <a:xfrm>
                <a:off x="3721" y="3461"/>
                <a:ext cx="6" cy="13"/>
              </a:xfrm>
              <a:custGeom>
                <a:avLst/>
                <a:gdLst/>
                <a:ahLst/>
                <a:cxnLst>
                  <a:cxn ang="0">
                    <a:pos x="3" y="13"/>
                  </a:cxn>
                  <a:cxn ang="0">
                    <a:pos x="6" y="1"/>
                  </a:cxn>
                  <a:cxn ang="0">
                    <a:pos x="3" y="0"/>
                  </a:cxn>
                  <a:cxn ang="0">
                    <a:pos x="0" y="12"/>
                  </a:cxn>
                  <a:cxn ang="0">
                    <a:pos x="3" y="13"/>
                  </a:cxn>
                </a:cxnLst>
                <a:rect l="0" t="0" r="r" b="b"/>
                <a:pathLst>
                  <a:path w="6" h="13">
                    <a:moveTo>
                      <a:pt x="3" y="13"/>
                    </a:moveTo>
                    <a:lnTo>
                      <a:pt x="6" y="1"/>
                    </a:lnTo>
                    <a:lnTo>
                      <a:pt x="3" y="0"/>
                    </a:lnTo>
                    <a:lnTo>
                      <a:pt x="0" y="12"/>
                    </a:lnTo>
                    <a:lnTo>
                      <a:pt x="3"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81" name="Freeform 1662">
                <a:extLst>
                  <a:ext uri="{FF2B5EF4-FFF2-40B4-BE49-F238E27FC236}">
                    <a16:creationId xmlns:a16="http://schemas.microsoft.com/office/drawing/2014/main" id="{3BF66134-BA4A-4A4B-B66E-3BE583FEB539}"/>
                  </a:ext>
                </a:extLst>
              </p:cNvPr>
              <p:cNvSpPr>
                <a:spLocks/>
              </p:cNvSpPr>
              <p:nvPr/>
            </p:nvSpPr>
            <p:spPr bwMode="auto">
              <a:xfrm>
                <a:off x="3717" y="3461"/>
                <a:ext cx="7" cy="12"/>
              </a:xfrm>
              <a:custGeom>
                <a:avLst/>
                <a:gdLst/>
                <a:ahLst/>
                <a:cxnLst>
                  <a:cxn ang="0">
                    <a:pos x="4" y="12"/>
                  </a:cxn>
                  <a:cxn ang="0">
                    <a:pos x="7" y="0"/>
                  </a:cxn>
                  <a:cxn ang="0">
                    <a:pos x="0" y="11"/>
                  </a:cxn>
                  <a:cxn ang="0">
                    <a:pos x="4" y="12"/>
                  </a:cxn>
                </a:cxnLst>
                <a:rect l="0" t="0" r="r" b="b"/>
                <a:pathLst>
                  <a:path w="7" h="12">
                    <a:moveTo>
                      <a:pt x="4" y="12"/>
                    </a:moveTo>
                    <a:lnTo>
                      <a:pt x="7" y="0"/>
                    </a:lnTo>
                    <a:lnTo>
                      <a:pt x="0" y="11"/>
                    </a:lnTo>
                    <a:lnTo>
                      <a:pt x="4"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82" name="Freeform 1663">
                <a:extLst>
                  <a:ext uri="{FF2B5EF4-FFF2-40B4-BE49-F238E27FC236}">
                    <a16:creationId xmlns:a16="http://schemas.microsoft.com/office/drawing/2014/main" id="{D1116403-94F5-4901-B69B-22DDD56E05F2}"/>
                  </a:ext>
                </a:extLst>
              </p:cNvPr>
              <p:cNvSpPr>
                <a:spLocks/>
              </p:cNvSpPr>
              <p:nvPr/>
            </p:nvSpPr>
            <p:spPr bwMode="auto">
              <a:xfrm>
                <a:off x="3717" y="3460"/>
                <a:ext cx="7" cy="12"/>
              </a:xfrm>
              <a:custGeom>
                <a:avLst/>
                <a:gdLst/>
                <a:ahLst/>
                <a:cxnLst>
                  <a:cxn ang="0">
                    <a:pos x="7" y="1"/>
                  </a:cxn>
                  <a:cxn ang="0">
                    <a:pos x="0" y="12"/>
                  </a:cxn>
                  <a:cxn ang="0">
                    <a:pos x="4" y="0"/>
                  </a:cxn>
                  <a:cxn ang="0">
                    <a:pos x="7" y="1"/>
                  </a:cxn>
                </a:cxnLst>
                <a:rect l="0" t="0" r="r" b="b"/>
                <a:pathLst>
                  <a:path w="7" h="12">
                    <a:moveTo>
                      <a:pt x="7" y="1"/>
                    </a:moveTo>
                    <a:lnTo>
                      <a:pt x="0" y="12"/>
                    </a:lnTo>
                    <a:lnTo>
                      <a:pt x="4" y="0"/>
                    </a:lnTo>
                    <a:lnTo>
                      <a:pt x="7"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83" name="Freeform 1664">
                <a:extLst>
                  <a:ext uri="{FF2B5EF4-FFF2-40B4-BE49-F238E27FC236}">
                    <a16:creationId xmlns:a16="http://schemas.microsoft.com/office/drawing/2014/main" id="{E595F98F-A6D1-48F0-AD86-BB22894051B8}"/>
                  </a:ext>
                </a:extLst>
              </p:cNvPr>
              <p:cNvSpPr>
                <a:spLocks/>
              </p:cNvSpPr>
              <p:nvPr/>
            </p:nvSpPr>
            <p:spPr bwMode="auto">
              <a:xfrm>
                <a:off x="3717" y="3460"/>
                <a:ext cx="7" cy="13"/>
              </a:xfrm>
              <a:custGeom>
                <a:avLst/>
                <a:gdLst/>
                <a:ahLst/>
                <a:cxnLst>
                  <a:cxn ang="0">
                    <a:pos x="4" y="13"/>
                  </a:cxn>
                  <a:cxn ang="0">
                    <a:pos x="7" y="1"/>
                  </a:cxn>
                  <a:cxn ang="0">
                    <a:pos x="4" y="0"/>
                  </a:cxn>
                  <a:cxn ang="0">
                    <a:pos x="0" y="12"/>
                  </a:cxn>
                  <a:cxn ang="0">
                    <a:pos x="4" y="13"/>
                  </a:cxn>
                </a:cxnLst>
                <a:rect l="0" t="0" r="r" b="b"/>
                <a:pathLst>
                  <a:path w="7" h="13">
                    <a:moveTo>
                      <a:pt x="4" y="13"/>
                    </a:moveTo>
                    <a:lnTo>
                      <a:pt x="7" y="1"/>
                    </a:lnTo>
                    <a:lnTo>
                      <a:pt x="4" y="0"/>
                    </a:lnTo>
                    <a:lnTo>
                      <a:pt x="0" y="12"/>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84" name="Freeform 1665">
                <a:extLst>
                  <a:ext uri="{FF2B5EF4-FFF2-40B4-BE49-F238E27FC236}">
                    <a16:creationId xmlns:a16="http://schemas.microsoft.com/office/drawing/2014/main" id="{058BC858-F93F-4C58-AEC7-55AE33F3A353}"/>
                  </a:ext>
                </a:extLst>
              </p:cNvPr>
              <p:cNvSpPr>
                <a:spLocks/>
              </p:cNvSpPr>
              <p:nvPr/>
            </p:nvSpPr>
            <p:spPr bwMode="auto">
              <a:xfrm>
                <a:off x="3714" y="3460"/>
                <a:ext cx="7" cy="12"/>
              </a:xfrm>
              <a:custGeom>
                <a:avLst/>
                <a:gdLst/>
                <a:ahLst/>
                <a:cxnLst>
                  <a:cxn ang="0">
                    <a:pos x="3" y="12"/>
                  </a:cxn>
                  <a:cxn ang="0">
                    <a:pos x="7" y="0"/>
                  </a:cxn>
                  <a:cxn ang="0">
                    <a:pos x="0" y="11"/>
                  </a:cxn>
                  <a:cxn ang="0">
                    <a:pos x="3" y="12"/>
                  </a:cxn>
                </a:cxnLst>
                <a:rect l="0" t="0" r="r" b="b"/>
                <a:pathLst>
                  <a:path w="7" h="12">
                    <a:moveTo>
                      <a:pt x="3" y="12"/>
                    </a:moveTo>
                    <a:lnTo>
                      <a:pt x="7" y="0"/>
                    </a:lnTo>
                    <a:lnTo>
                      <a:pt x="0" y="11"/>
                    </a:lnTo>
                    <a:lnTo>
                      <a:pt x="3"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85" name="Freeform 1666">
                <a:extLst>
                  <a:ext uri="{FF2B5EF4-FFF2-40B4-BE49-F238E27FC236}">
                    <a16:creationId xmlns:a16="http://schemas.microsoft.com/office/drawing/2014/main" id="{6B4AFB14-0B80-4C3C-A58B-5979CDB46BFF}"/>
                  </a:ext>
                </a:extLst>
              </p:cNvPr>
              <p:cNvSpPr>
                <a:spLocks/>
              </p:cNvSpPr>
              <p:nvPr/>
            </p:nvSpPr>
            <p:spPr bwMode="auto">
              <a:xfrm>
                <a:off x="3714" y="3459"/>
                <a:ext cx="7" cy="12"/>
              </a:xfrm>
              <a:custGeom>
                <a:avLst/>
                <a:gdLst/>
                <a:ahLst/>
                <a:cxnLst>
                  <a:cxn ang="0">
                    <a:pos x="7" y="1"/>
                  </a:cxn>
                  <a:cxn ang="0">
                    <a:pos x="0" y="12"/>
                  </a:cxn>
                  <a:cxn ang="0">
                    <a:pos x="4" y="0"/>
                  </a:cxn>
                  <a:cxn ang="0">
                    <a:pos x="7" y="1"/>
                  </a:cxn>
                </a:cxnLst>
                <a:rect l="0" t="0" r="r" b="b"/>
                <a:pathLst>
                  <a:path w="7" h="12">
                    <a:moveTo>
                      <a:pt x="7" y="1"/>
                    </a:moveTo>
                    <a:lnTo>
                      <a:pt x="0" y="12"/>
                    </a:lnTo>
                    <a:lnTo>
                      <a:pt x="4" y="0"/>
                    </a:lnTo>
                    <a:lnTo>
                      <a:pt x="7"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86" name="Freeform 1667">
                <a:extLst>
                  <a:ext uri="{FF2B5EF4-FFF2-40B4-BE49-F238E27FC236}">
                    <a16:creationId xmlns:a16="http://schemas.microsoft.com/office/drawing/2014/main" id="{FD3F95B9-1031-4064-B10B-3AD5FD3F771A}"/>
                  </a:ext>
                </a:extLst>
              </p:cNvPr>
              <p:cNvSpPr>
                <a:spLocks/>
              </p:cNvSpPr>
              <p:nvPr/>
            </p:nvSpPr>
            <p:spPr bwMode="auto">
              <a:xfrm>
                <a:off x="3714" y="3459"/>
                <a:ext cx="7" cy="13"/>
              </a:xfrm>
              <a:custGeom>
                <a:avLst/>
                <a:gdLst/>
                <a:ahLst/>
                <a:cxnLst>
                  <a:cxn ang="0">
                    <a:pos x="3" y="13"/>
                  </a:cxn>
                  <a:cxn ang="0">
                    <a:pos x="7" y="1"/>
                  </a:cxn>
                  <a:cxn ang="0">
                    <a:pos x="4" y="0"/>
                  </a:cxn>
                  <a:cxn ang="0">
                    <a:pos x="0" y="12"/>
                  </a:cxn>
                  <a:cxn ang="0">
                    <a:pos x="3" y="13"/>
                  </a:cxn>
                </a:cxnLst>
                <a:rect l="0" t="0" r="r" b="b"/>
                <a:pathLst>
                  <a:path w="7" h="13">
                    <a:moveTo>
                      <a:pt x="3" y="13"/>
                    </a:moveTo>
                    <a:lnTo>
                      <a:pt x="7" y="1"/>
                    </a:lnTo>
                    <a:lnTo>
                      <a:pt x="4" y="0"/>
                    </a:lnTo>
                    <a:lnTo>
                      <a:pt x="0" y="12"/>
                    </a:lnTo>
                    <a:lnTo>
                      <a:pt x="3"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87" name="Freeform 1668">
                <a:extLst>
                  <a:ext uri="{FF2B5EF4-FFF2-40B4-BE49-F238E27FC236}">
                    <a16:creationId xmlns:a16="http://schemas.microsoft.com/office/drawing/2014/main" id="{BD284A04-4D88-4D4D-9B90-FA28E8F16511}"/>
                  </a:ext>
                </a:extLst>
              </p:cNvPr>
              <p:cNvSpPr>
                <a:spLocks/>
              </p:cNvSpPr>
              <p:nvPr/>
            </p:nvSpPr>
            <p:spPr bwMode="auto">
              <a:xfrm>
                <a:off x="3711" y="3459"/>
                <a:ext cx="7" cy="12"/>
              </a:xfrm>
              <a:custGeom>
                <a:avLst/>
                <a:gdLst/>
                <a:ahLst/>
                <a:cxnLst>
                  <a:cxn ang="0">
                    <a:pos x="3" y="12"/>
                  </a:cxn>
                  <a:cxn ang="0">
                    <a:pos x="7" y="0"/>
                  </a:cxn>
                  <a:cxn ang="0">
                    <a:pos x="0" y="10"/>
                  </a:cxn>
                  <a:cxn ang="0">
                    <a:pos x="3" y="12"/>
                  </a:cxn>
                </a:cxnLst>
                <a:rect l="0" t="0" r="r" b="b"/>
                <a:pathLst>
                  <a:path w="7" h="12">
                    <a:moveTo>
                      <a:pt x="3" y="12"/>
                    </a:moveTo>
                    <a:lnTo>
                      <a:pt x="7" y="0"/>
                    </a:lnTo>
                    <a:lnTo>
                      <a:pt x="0" y="10"/>
                    </a:lnTo>
                    <a:lnTo>
                      <a:pt x="3"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88" name="Freeform 1669">
                <a:extLst>
                  <a:ext uri="{FF2B5EF4-FFF2-40B4-BE49-F238E27FC236}">
                    <a16:creationId xmlns:a16="http://schemas.microsoft.com/office/drawing/2014/main" id="{15AFC085-A371-4E50-9248-029B47748F15}"/>
                  </a:ext>
                </a:extLst>
              </p:cNvPr>
              <p:cNvSpPr>
                <a:spLocks/>
              </p:cNvSpPr>
              <p:nvPr/>
            </p:nvSpPr>
            <p:spPr bwMode="auto">
              <a:xfrm>
                <a:off x="3711" y="3458"/>
                <a:ext cx="7" cy="11"/>
              </a:xfrm>
              <a:custGeom>
                <a:avLst/>
                <a:gdLst/>
                <a:ahLst/>
                <a:cxnLst>
                  <a:cxn ang="0">
                    <a:pos x="7" y="1"/>
                  </a:cxn>
                  <a:cxn ang="0">
                    <a:pos x="0" y="11"/>
                  </a:cxn>
                  <a:cxn ang="0">
                    <a:pos x="5" y="0"/>
                  </a:cxn>
                  <a:cxn ang="0">
                    <a:pos x="7" y="1"/>
                  </a:cxn>
                </a:cxnLst>
                <a:rect l="0" t="0" r="r" b="b"/>
                <a:pathLst>
                  <a:path w="7" h="11">
                    <a:moveTo>
                      <a:pt x="7" y="1"/>
                    </a:moveTo>
                    <a:lnTo>
                      <a:pt x="0" y="11"/>
                    </a:lnTo>
                    <a:lnTo>
                      <a:pt x="5" y="0"/>
                    </a:lnTo>
                    <a:lnTo>
                      <a:pt x="7"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89" name="Freeform 1670">
                <a:extLst>
                  <a:ext uri="{FF2B5EF4-FFF2-40B4-BE49-F238E27FC236}">
                    <a16:creationId xmlns:a16="http://schemas.microsoft.com/office/drawing/2014/main" id="{E8479A1E-DC3F-454D-A641-FBB5D720802D}"/>
                  </a:ext>
                </a:extLst>
              </p:cNvPr>
              <p:cNvSpPr>
                <a:spLocks/>
              </p:cNvSpPr>
              <p:nvPr/>
            </p:nvSpPr>
            <p:spPr bwMode="auto">
              <a:xfrm>
                <a:off x="3711" y="3458"/>
                <a:ext cx="7" cy="13"/>
              </a:xfrm>
              <a:custGeom>
                <a:avLst/>
                <a:gdLst/>
                <a:ahLst/>
                <a:cxnLst>
                  <a:cxn ang="0">
                    <a:pos x="3" y="13"/>
                  </a:cxn>
                  <a:cxn ang="0">
                    <a:pos x="7" y="1"/>
                  </a:cxn>
                  <a:cxn ang="0">
                    <a:pos x="5" y="0"/>
                  </a:cxn>
                  <a:cxn ang="0">
                    <a:pos x="0" y="11"/>
                  </a:cxn>
                  <a:cxn ang="0">
                    <a:pos x="3" y="13"/>
                  </a:cxn>
                </a:cxnLst>
                <a:rect l="0" t="0" r="r" b="b"/>
                <a:pathLst>
                  <a:path w="7" h="13">
                    <a:moveTo>
                      <a:pt x="3" y="13"/>
                    </a:moveTo>
                    <a:lnTo>
                      <a:pt x="7" y="1"/>
                    </a:lnTo>
                    <a:lnTo>
                      <a:pt x="5" y="0"/>
                    </a:lnTo>
                    <a:lnTo>
                      <a:pt x="0" y="11"/>
                    </a:lnTo>
                    <a:lnTo>
                      <a:pt x="3"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90" name="Freeform 1671">
                <a:extLst>
                  <a:ext uri="{FF2B5EF4-FFF2-40B4-BE49-F238E27FC236}">
                    <a16:creationId xmlns:a16="http://schemas.microsoft.com/office/drawing/2014/main" id="{C60908DE-8533-4174-BFA1-90650F52E4CE}"/>
                  </a:ext>
                </a:extLst>
              </p:cNvPr>
              <p:cNvSpPr>
                <a:spLocks/>
              </p:cNvSpPr>
              <p:nvPr/>
            </p:nvSpPr>
            <p:spPr bwMode="auto">
              <a:xfrm>
                <a:off x="3708" y="3458"/>
                <a:ext cx="8" cy="11"/>
              </a:xfrm>
              <a:custGeom>
                <a:avLst/>
                <a:gdLst/>
                <a:ahLst/>
                <a:cxnLst>
                  <a:cxn ang="0">
                    <a:pos x="3" y="11"/>
                  </a:cxn>
                  <a:cxn ang="0">
                    <a:pos x="8" y="0"/>
                  </a:cxn>
                  <a:cxn ang="0">
                    <a:pos x="0" y="10"/>
                  </a:cxn>
                  <a:cxn ang="0">
                    <a:pos x="3" y="11"/>
                  </a:cxn>
                </a:cxnLst>
                <a:rect l="0" t="0" r="r" b="b"/>
                <a:pathLst>
                  <a:path w="8" h="11">
                    <a:moveTo>
                      <a:pt x="3" y="11"/>
                    </a:moveTo>
                    <a:lnTo>
                      <a:pt x="8" y="0"/>
                    </a:lnTo>
                    <a:lnTo>
                      <a:pt x="0" y="10"/>
                    </a:lnTo>
                    <a:lnTo>
                      <a:pt x="3"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91" name="Freeform 1672">
                <a:extLst>
                  <a:ext uri="{FF2B5EF4-FFF2-40B4-BE49-F238E27FC236}">
                    <a16:creationId xmlns:a16="http://schemas.microsoft.com/office/drawing/2014/main" id="{57B7CA15-15F4-4E6A-B025-9286A8FF90F9}"/>
                  </a:ext>
                </a:extLst>
              </p:cNvPr>
              <p:cNvSpPr>
                <a:spLocks/>
              </p:cNvSpPr>
              <p:nvPr/>
            </p:nvSpPr>
            <p:spPr bwMode="auto">
              <a:xfrm>
                <a:off x="3708" y="3457"/>
                <a:ext cx="8" cy="11"/>
              </a:xfrm>
              <a:custGeom>
                <a:avLst/>
                <a:gdLst/>
                <a:ahLst/>
                <a:cxnLst>
                  <a:cxn ang="0">
                    <a:pos x="8" y="1"/>
                  </a:cxn>
                  <a:cxn ang="0">
                    <a:pos x="0" y="11"/>
                  </a:cxn>
                  <a:cxn ang="0">
                    <a:pos x="5" y="0"/>
                  </a:cxn>
                  <a:cxn ang="0">
                    <a:pos x="8" y="1"/>
                  </a:cxn>
                </a:cxnLst>
                <a:rect l="0" t="0" r="r" b="b"/>
                <a:pathLst>
                  <a:path w="8" h="11">
                    <a:moveTo>
                      <a:pt x="8" y="1"/>
                    </a:moveTo>
                    <a:lnTo>
                      <a:pt x="0" y="11"/>
                    </a:lnTo>
                    <a:lnTo>
                      <a:pt x="5" y="0"/>
                    </a:lnTo>
                    <a:lnTo>
                      <a:pt x="8"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92" name="Freeform 1673">
                <a:extLst>
                  <a:ext uri="{FF2B5EF4-FFF2-40B4-BE49-F238E27FC236}">
                    <a16:creationId xmlns:a16="http://schemas.microsoft.com/office/drawing/2014/main" id="{F2D4F325-0443-4989-9D51-75203FF38E91}"/>
                  </a:ext>
                </a:extLst>
              </p:cNvPr>
              <p:cNvSpPr>
                <a:spLocks/>
              </p:cNvSpPr>
              <p:nvPr/>
            </p:nvSpPr>
            <p:spPr bwMode="auto">
              <a:xfrm>
                <a:off x="3708" y="3457"/>
                <a:ext cx="8" cy="12"/>
              </a:xfrm>
              <a:custGeom>
                <a:avLst/>
                <a:gdLst/>
                <a:ahLst/>
                <a:cxnLst>
                  <a:cxn ang="0">
                    <a:pos x="3" y="12"/>
                  </a:cxn>
                  <a:cxn ang="0">
                    <a:pos x="8" y="1"/>
                  </a:cxn>
                  <a:cxn ang="0">
                    <a:pos x="5" y="0"/>
                  </a:cxn>
                  <a:cxn ang="0">
                    <a:pos x="0" y="11"/>
                  </a:cxn>
                  <a:cxn ang="0">
                    <a:pos x="3" y="12"/>
                  </a:cxn>
                </a:cxnLst>
                <a:rect l="0" t="0" r="r" b="b"/>
                <a:pathLst>
                  <a:path w="8" h="12">
                    <a:moveTo>
                      <a:pt x="3" y="12"/>
                    </a:moveTo>
                    <a:lnTo>
                      <a:pt x="8" y="1"/>
                    </a:lnTo>
                    <a:lnTo>
                      <a:pt x="5" y="0"/>
                    </a:lnTo>
                    <a:lnTo>
                      <a:pt x="0" y="11"/>
                    </a:lnTo>
                    <a:lnTo>
                      <a:pt x="3"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93" name="Freeform 1674">
                <a:extLst>
                  <a:ext uri="{FF2B5EF4-FFF2-40B4-BE49-F238E27FC236}">
                    <a16:creationId xmlns:a16="http://schemas.microsoft.com/office/drawing/2014/main" id="{F1E61301-26EF-4A4C-983D-F63067CAF11F}"/>
                  </a:ext>
                </a:extLst>
              </p:cNvPr>
              <p:cNvSpPr>
                <a:spLocks/>
              </p:cNvSpPr>
              <p:nvPr/>
            </p:nvSpPr>
            <p:spPr bwMode="auto">
              <a:xfrm>
                <a:off x="3705" y="3457"/>
                <a:ext cx="8" cy="11"/>
              </a:xfrm>
              <a:custGeom>
                <a:avLst/>
                <a:gdLst/>
                <a:ahLst/>
                <a:cxnLst>
                  <a:cxn ang="0">
                    <a:pos x="3" y="11"/>
                  </a:cxn>
                  <a:cxn ang="0">
                    <a:pos x="8" y="0"/>
                  </a:cxn>
                  <a:cxn ang="0">
                    <a:pos x="0" y="10"/>
                  </a:cxn>
                  <a:cxn ang="0">
                    <a:pos x="3" y="11"/>
                  </a:cxn>
                </a:cxnLst>
                <a:rect l="0" t="0" r="r" b="b"/>
                <a:pathLst>
                  <a:path w="8" h="11">
                    <a:moveTo>
                      <a:pt x="3" y="11"/>
                    </a:moveTo>
                    <a:lnTo>
                      <a:pt x="8" y="0"/>
                    </a:lnTo>
                    <a:lnTo>
                      <a:pt x="0" y="10"/>
                    </a:lnTo>
                    <a:lnTo>
                      <a:pt x="3"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94" name="Freeform 1675">
                <a:extLst>
                  <a:ext uri="{FF2B5EF4-FFF2-40B4-BE49-F238E27FC236}">
                    <a16:creationId xmlns:a16="http://schemas.microsoft.com/office/drawing/2014/main" id="{0B55356D-4967-4789-A38C-28F4AC4A4194}"/>
                  </a:ext>
                </a:extLst>
              </p:cNvPr>
              <p:cNvSpPr>
                <a:spLocks/>
              </p:cNvSpPr>
              <p:nvPr/>
            </p:nvSpPr>
            <p:spPr bwMode="auto">
              <a:xfrm>
                <a:off x="3705" y="3455"/>
                <a:ext cx="8" cy="12"/>
              </a:xfrm>
              <a:custGeom>
                <a:avLst/>
                <a:gdLst/>
                <a:ahLst/>
                <a:cxnLst>
                  <a:cxn ang="0">
                    <a:pos x="8" y="2"/>
                  </a:cxn>
                  <a:cxn ang="0">
                    <a:pos x="0" y="12"/>
                  </a:cxn>
                  <a:cxn ang="0">
                    <a:pos x="5" y="0"/>
                  </a:cxn>
                  <a:cxn ang="0">
                    <a:pos x="8" y="2"/>
                  </a:cxn>
                </a:cxnLst>
                <a:rect l="0" t="0" r="r" b="b"/>
                <a:pathLst>
                  <a:path w="8" h="12">
                    <a:moveTo>
                      <a:pt x="8" y="2"/>
                    </a:moveTo>
                    <a:lnTo>
                      <a:pt x="0" y="12"/>
                    </a:lnTo>
                    <a:lnTo>
                      <a:pt x="5" y="0"/>
                    </a:lnTo>
                    <a:lnTo>
                      <a:pt x="8"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95" name="Freeform 1676">
                <a:extLst>
                  <a:ext uri="{FF2B5EF4-FFF2-40B4-BE49-F238E27FC236}">
                    <a16:creationId xmlns:a16="http://schemas.microsoft.com/office/drawing/2014/main" id="{3269316D-F9E8-4A66-81BE-B89AC9C852BB}"/>
                  </a:ext>
                </a:extLst>
              </p:cNvPr>
              <p:cNvSpPr>
                <a:spLocks/>
              </p:cNvSpPr>
              <p:nvPr/>
            </p:nvSpPr>
            <p:spPr bwMode="auto">
              <a:xfrm>
                <a:off x="3705" y="3455"/>
                <a:ext cx="8" cy="13"/>
              </a:xfrm>
              <a:custGeom>
                <a:avLst/>
                <a:gdLst/>
                <a:ahLst/>
                <a:cxnLst>
                  <a:cxn ang="0">
                    <a:pos x="3" y="13"/>
                  </a:cxn>
                  <a:cxn ang="0">
                    <a:pos x="8" y="2"/>
                  </a:cxn>
                  <a:cxn ang="0">
                    <a:pos x="5" y="0"/>
                  </a:cxn>
                  <a:cxn ang="0">
                    <a:pos x="0" y="12"/>
                  </a:cxn>
                  <a:cxn ang="0">
                    <a:pos x="3" y="13"/>
                  </a:cxn>
                </a:cxnLst>
                <a:rect l="0" t="0" r="r" b="b"/>
                <a:pathLst>
                  <a:path w="8" h="13">
                    <a:moveTo>
                      <a:pt x="3" y="13"/>
                    </a:moveTo>
                    <a:lnTo>
                      <a:pt x="8" y="2"/>
                    </a:lnTo>
                    <a:lnTo>
                      <a:pt x="5" y="0"/>
                    </a:lnTo>
                    <a:lnTo>
                      <a:pt x="0" y="12"/>
                    </a:lnTo>
                    <a:lnTo>
                      <a:pt x="3"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96" name="Freeform 1677">
                <a:extLst>
                  <a:ext uri="{FF2B5EF4-FFF2-40B4-BE49-F238E27FC236}">
                    <a16:creationId xmlns:a16="http://schemas.microsoft.com/office/drawing/2014/main" id="{AA84E213-705B-4EE8-999D-8C8637792FC2}"/>
                  </a:ext>
                </a:extLst>
              </p:cNvPr>
              <p:cNvSpPr>
                <a:spLocks/>
              </p:cNvSpPr>
              <p:nvPr/>
            </p:nvSpPr>
            <p:spPr bwMode="auto">
              <a:xfrm>
                <a:off x="3703" y="3455"/>
                <a:ext cx="7" cy="12"/>
              </a:xfrm>
              <a:custGeom>
                <a:avLst/>
                <a:gdLst/>
                <a:ahLst/>
                <a:cxnLst>
                  <a:cxn ang="0">
                    <a:pos x="2" y="12"/>
                  </a:cxn>
                  <a:cxn ang="0">
                    <a:pos x="7" y="0"/>
                  </a:cxn>
                  <a:cxn ang="0">
                    <a:pos x="0" y="11"/>
                  </a:cxn>
                  <a:cxn ang="0">
                    <a:pos x="2" y="12"/>
                  </a:cxn>
                </a:cxnLst>
                <a:rect l="0" t="0" r="r" b="b"/>
                <a:pathLst>
                  <a:path w="7" h="12">
                    <a:moveTo>
                      <a:pt x="2" y="12"/>
                    </a:moveTo>
                    <a:lnTo>
                      <a:pt x="7" y="0"/>
                    </a:lnTo>
                    <a:lnTo>
                      <a:pt x="0" y="11"/>
                    </a:lnTo>
                    <a:lnTo>
                      <a:pt x="2"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97" name="Freeform 1678">
                <a:extLst>
                  <a:ext uri="{FF2B5EF4-FFF2-40B4-BE49-F238E27FC236}">
                    <a16:creationId xmlns:a16="http://schemas.microsoft.com/office/drawing/2014/main" id="{80F17CA0-288D-448B-AD40-550B95031940}"/>
                  </a:ext>
                </a:extLst>
              </p:cNvPr>
              <p:cNvSpPr>
                <a:spLocks/>
              </p:cNvSpPr>
              <p:nvPr/>
            </p:nvSpPr>
            <p:spPr bwMode="auto">
              <a:xfrm>
                <a:off x="3703" y="3455"/>
                <a:ext cx="7" cy="11"/>
              </a:xfrm>
              <a:custGeom>
                <a:avLst/>
                <a:gdLst/>
                <a:ahLst/>
                <a:cxnLst>
                  <a:cxn ang="0">
                    <a:pos x="7" y="0"/>
                  </a:cxn>
                  <a:cxn ang="0">
                    <a:pos x="0" y="11"/>
                  </a:cxn>
                  <a:cxn ang="0">
                    <a:pos x="5" y="0"/>
                  </a:cxn>
                  <a:cxn ang="0">
                    <a:pos x="7" y="0"/>
                  </a:cxn>
                </a:cxnLst>
                <a:rect l="0" t="0" r="r" b="b"/>
                <a:pathLst>
                  <a:path w="7" h="11">
                    <a:moveTo>
                      <a:pt x="7" y="0"/>
                    </a:moveTo>
                    <a:lnTo>
                      <a:pt x="0" y="11"/>
                    </a:lnTo>
                    <a:lnTo>
                      <a:pt x="5" y="0"/>
                    </a:lnTo>
                    <a:lnTo>
                      <a:pt x="7"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98" name="Freeform 1679">
                <a:extLst>
                  <a:ext uri="{FF2B5EF4-FFF2-40B4-BE49-F238E27FC236}">
                    <a16:creationId xmlns:a16="http://schemas.microsoft.com/office/drawing/2014/main" id="{06917E44-36F9-4B63-AE31-2118F46A920D}"/>
                  </a:ext>
                </a:extLst>
              </p:cNvPr>
              <p:cNvSpPr>
                <a:spLocks/>
              </p:cNvSpPr>
              <p:nvPr/>
            </p:nvSpPr>
            <p:spPr bwMode="auto">
              <a:xfrm>
                <a:off x="3703" y="3455"/>
                <a:ext cx="7" cy="12"/>
              </a:xfrm>
              <a:custGeom>
                <a:avLst/>
                <a:gdLst/>
                <a:ahLst/>
                <a:cxnLst>
                  <a:cxn ang="0">
                    <a:pos x="2" y="12"/>
                  </a:cxn>
                  <a:cxn ang="0">
                    <a:pos x="7" y="0"/>
                  </a:cxn>
                  <a:cxn ang="0">
                    <a:pos x="5" y="0"/>
                  </a:cxn>
                  <a:cxn ang="0">
                    <a:pos x="0" y="11"/>
                  </a:cxn>
                  <a:cxn ang="0">
                    <a:pos x="2" y="12"/>
                  </a:cxn>
                </a:cxnLst>
                <a:rect l="0" t="0" r="r" b="b"/>
                <a:pathLst>
                  <a:path w="7" h="12">
                    <a:moveTo>
                      <a:pt x="2" y="12"/>
                    </a:moveTo>
                    <a:lnTo>
                      <a:pt x="7" y="0"/>
                    </a:lnTo>
                    <a:lnTo>
                      <a:pt x="5" y="0"/>
                    </a:lnTo>
                    <a:lnTo>
                      <a:pt x="0" y="11"/>
                    </a:lnTo>
                    <a:lnTo>
                      <a:pt x="2"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99" name="Freeform 1680">
                <a:extLst>
                  <a:ext uri="{FF2B5EF4-FFF2-40B4-BE49-F238E27FC236}">
                    <a16:creationId xmlns:a16="http://schemas.microsoft.com/office/drawing/2014/main" id="{CB5AD8DC-348D-46F7-B7D4-4F31F2594365}"/>
                  </a:ext>
                </a:extLst>
              </p:cNvPr>
              <p:cNvSpPr>
                <a:spLocks/>
              </p:cNvSpPr>
              <p:nvPr/>
            </p:nvSpPr>
            <p:spPr bwMode="auto">
              <a:xfrm>
                <a:off x="3701" y="3455"/>
                <a:ext cx="7" cy="11"/>
              </a:xfrm>
              <a:custGeom>
                <a:avLst/>
                <a:gdLst/>
                <a:ahLst/>
                <a:cxnLst>
                  <a:cxn ang="0">
                    <a:pos x="2" y="11"/>
                  </a:cxn>
                  <a:cxn ang="0">
                    <a:pos x="7" y="0"/>
                  </a:cxn>
                  <a:cxn ang="0">
                    <a:pos x="0" y="10"/>
                  </a:cxn>
                  <a:cxn ang="0">
                    <a:pos x="2" y="11"/>
                  </a:cxn>
                </a:cxnLst>
                <a:rect l="0" t="0" r="r" b="b"/>
                <a:pathLst>
                  <a:path w="7" h="11">
                    <a:moveTo>
                      <a:pt x="2" y="11"/>
                    </a:moveTo>
                    <a:lnTo>
                      <a:pt x="7" y="0"/>
                    </a:lnTo>
                    <a:lnTo>
                      <a:pt x="0" y="10"/>
                    </a:lnTo>
                    <a:lnTo>
                      <a:pt x="2"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00" name="Freeform 1681">
                <a:extLst>
                  <a:ext uri="{FF2B5EF4-FFF2-40B4-BE49-F238E27FC236}">
                    <a16:creationId xmlns:a16="http://schemas.microsoft.com/office/drawing/2014/main" id="{626AAA76-9D57-4663-B3FD-3947BD57C5B2}"/>
                  </a:ext>
                </a:extLst>
              </p:cNvPr>
              <p:cNvSpPr>
                <a:spLocks/>
              </p:cNvSpPr>
              <p:nvPr/>
            </p:nvSpPr>
            <p:spPr bwMode="auto">
              <a:xfrm>
                <a:off x="3701" y="3453"/>
                <a:ext cx="7" cy="12"/>
              </a:xfrm>
              <a:custGeom>
                <a:avLst/>
                <a:gdLst/>
                <a:ahLst/>
                <a:cxnLst>
                  <a:cxn ang="0">
                    <a:pos x="7" y="2"/>
                  </a:cxn>
                  <a:cxn ang="0">
                    <a:pos x="0" y="12"/>
                  </a:cxn>
                  <a:cxn ang="0">
                    <a:pos x="4" y="0"/>
                  </a:cxn>
                  <a:cxn ang="0">
                    <a:pos x="7" y="2"/>
                  </a:cxn>
                </a:cxnLst>
                <a:rect l="0" t="0" r="r" b="b"/>
                <a:pathLst>
                  <a:path w="7" h="12">
                    <a:moveTo>
                      <a:pt x="7" y="2"/>
                    </a:moveTo>
                    <a:lnTo>
                      <a:pt x="0" y="12"/>
                    </a:lnTo>
                    <a:lnTo>
                      <a:pt x="4" y="0"/>
                    </a:lnTo>
                    <a:lnTo>
                      <a:pt x="7"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01" name="Freeform 1682">
                <a:extLst>
                  <a:ext uri="{FF2B5EF4-FFF2-40B4-BE49-F238E27FC236}">
                    <a16:creationId xmlns:a16="http://schemas.microsoft.com/office/drawing/2014/main" id="{DA30156D-3174-4CF5-AD7C-975FC0B0AB89}"/>
                  </a:ext>
                </a:extLst>
              </p:cNvPr>
              <p:cNvSpPr>
                <a:spLocks/>
              </p:cNvSpPr>
              <p:nvPr/>
            </p:nvSpPr>
            <p:spPr bwMode="auto">
              <a:xfrm>
                <a:off x="3701" y="3453"/>
                <a:ext cx="7" cy="13"/>
              </a:xfrm>
              <a:custGeom>
                <a:avLst/>
                <a:gdLst/>
                <a:ahLst/>
                <a:cxnLst>
                  <a:cxn ang="0">
                    <a:pos x="2" y="13"/>
                  </a:cxn>
                  <a:cxn ang="0">
                    <a:pos x="7" y="2"/>
                  </a:cxn>
                  <a:cxn ang="0">
                    <a:pos x="4" y="0"/>
                  </a:cxn>
                  <a:cxn ang="0">
                    <a:pos x="0" y="12"/>
                  </a:cxn>
                  <a:cxn ang="0">
                    <a:pos x="2" y="13"/>
                  </a:cxn>
                </a:cxnLst>
                <a:rect l="0" t="0" r="r" b="b"/>
                <a:pathLst>
                  <a:path w="7" h="13">
                    <a:moveTo>
                      <a:pt x="2" y="13"/>
                    </a:moveTo>
                    <a:lnTo>
                      <a:pt x="7" y="2"/>
                    </a:lnTo>
                    <a:lnTo>
                      <a:pt x="4" y="0"/>
                    </a:lnTo>
                    <a:lnTo>
                      <a:pt x="0" y="12"/>
                    </a:lnTo>
                    <a:lnTo>
                      <a:pt x="2"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02" name="Freeform 1683">
                <a:extLst>
                  <a:ext uri="{FF2B5EF4-FFF2-40B4-BE49-F238E27FC236}">
                    <a16:creationId xmlns:a16="http://schemas.microsoft.com/office/drawing/2014/main" id="{712DA2D2-AA80-46DC-8CAC-C543C33E83CE}"/>
                  </a:ext>
                </a:extLst>
              </p:cNvPr>
              <p:cNvSpPr>
                <a:spLocks/>
              </p:cNvSpPr>
              <p:nvPr/>
            </p:nvSpPr>
            <p:spPr bwMode="auto">
              <a:xfrm>
                <a:off x="3698" y="3453"/>
                <a:ext cx="7" cy="12"/>
              </a:xfrm>
              <a:custGeom>
                <a:avLst/>
                <a:gdLst/>
                <a:ahLst/>
                <a:cxnLst>
                  <a:cxn ang="0">
                    <a:pos x="3" y="12"/>
                  </a:cxn>
                  <a:cxn ang="0">
                    <a:pos x="7" y="0"/>
                  </a:cxn>
                  <a:cxn ang="0">
                    <a:pos x="0" y="11"/>
                  </a:cxn>
                  <a:cxn ang="0">
                    <a:pos x="3" y="12"/>
                  </a:cxn>
                </a:cxnLst>
                <a:rect l="0" t="0" r="r" b="b"/>
                <a:pathLst>
                  <a:path w="7" h="12">
                    <a:moveTo>
                      <a:pt x="3" y="12"/>
                    </a:moveTo>
                    <a:lnTo>
                      <a:pt x="7" y="0"/>
                    </a:lnTo>
                    <a:lnTo>
                      <a:pt x="0" y="11"/>
                    </a:lnTo>
                    <a:lnTo>
                      <a:pt x="3"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03" name="Freeform 1684">
                <a:extLst>
                  <a:ext uri="{FF2B5EF4-FFF2-40B4-BE49-F238E27FC236}">
                    <a16:creationId xmlns:a16="http://schemas.microsoft.com/office/drawing/2014/main" id="{2EE887B2-414B-4F48-A4C8-A2B16A19961F}"/>
                  </a:ext>
                </a:extLst>
              </p:cNvPr>
              <p:cNvSpPr>
                <a:spLocks/>
              </p:cNvSpPr>
              <p:nvPr/>
            </p:nvSpPr>
            <p:spPr bwMode="auto">
              <a:xfrm>
                <a:off x="3698" y="3452"/>
                <a:ext cx="7" cy="12"/>
              </a:xfrm>
              <a:custGeom>
                <a:avLst/>
                <a:gdLst/>
                <a:ahLst/>
                <a:cxnLst>
                  <a:cxn ang="0">
                    <a:pos x="7" y="1"/>
                  </a:cxn>
                  <a:cxn ang="0">
                    <a:pos x="0" y="12"/>
                  </a:cxn>
                  <a:cxn ang="0">
                    <a:pos x="4" y="0"/>
                  </a:cxn>
                  <a:cxn ang="0">
                    <a:pos x="7" y="1"/>
                  </a:cxn>
                </a:cxnLst>
                <a:rect l="0" t="0" r="r" b="b"/>
                <a:pathLst>
                  <a:path w="7" h="12">
                    <a:moveTo>
                      <a:pt x="7" y="1"/>
                    </a:moveTo>
                    <a:lnTo>
                      <a:pt x="0" y="12"/>
                    </a:lnTo>
                    <a:lnTo>
                      <a:pt x="4" y="0"/>
                    </a:lnTo>
                    <a:lnTo>
                      <a:pt x="7"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04" name="Freeform 1685">
                <a:extLst>
                  <a:ext uri="{FF2B5EF4-FFF2-40B4-BE49-F238E27FC236}">
                    <a16:creationId xmlns:a16="http://schemas.microsoft.com/office/drawing/2014/main" id="{B32D6266-4065-4981-A103-673F1DEAD07B}"/>
                  </a:ext>
                </a:extLst>
              </p:cNvPr>
              <p:cNvSpPr>
                <a:spLocks/>
              </p:cNvSpPr>
              <p:nvPr/>
            </p:nvSpPr>
            <p:spPr bwMode="auto">
              <a:xfrm>
                <a:off x="3698" y="3452"/>
                <a:ext cx="7" cy="13"/>
              </a:xfrm>
              <a:custGeom>
                <a:avLst/>
                <a:gdLst/>
                <a:ahLst/>
                <a:cxnLst>
                  <a:cxn ang="0">
                    <a:pos x="3" y="13"/>
                  </a:cxn>
                  <a:cxn ang="0">
                    <a:pos x="7" y="1"/>
                  </a:cxn>
                  <a:cxn ang="0">
                    <a:pos x="4" y="0"/>
                  </a:cxn>
                  <a:cxn ang="0">
                    <a:pos x="0" y="12"/>
                  </a:cxn>
                  <a:cxn ang="0">
                    <a:pos x="3" y="13"/>
                  </a:cxn>
                </a:cxnLst>
                <a:rect l="0" t="0" r="r" b="b"/>
                <a:pathLst>
                  <a:path w="7" h="13">
                    <a:moveTo>
                      <a:pt x="3" y="13"/>
                    </a:moveTo>
                    <a:lnTo>
                      <a:pt x="7" y="1"/>
                    </a:lnTo>
                    <a:lnTo>
                      <a:pt x="4" y="0"/>
                    </a:lnTo>
                    <a:lnTo>
                      <a:pt x="0" y="12"/>
                    </a:lnTo>
                    <a:lnTo>
                      <a:pt x="3"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05" name="Freeform 1686">
                <a:extLst>
                  <a:ext uri="{FF2B5EF4-FFF2-40B4-BE49-F238E27FC236}">
                    <a16:creationId xmlns:a16="http://schemas.microsoft.com/office/drawing/2014/main" id="{43C70A54-FA02-4C94-8469-8DD972E0D674}"/>
                  </a:ext>
                </a:extLst>
              </p:cNvPr>
              <p:cNvSpPr>
                <a:spLocks/>
              </p:cNvSpPr>
              <p:nvPr/>
            </p:nvSpPr>
            <p:spPr bwMode="auto">
              <a:xfrm>
                <a:off x="3697" y="3452"/>
                <a:ext cx="5" cy="12"/>
              </a:xfrm>
              <a:custGeom>
                <a:avLst/>
                <a:gdLst/>
                <a:ahLst/>
                <a:cxnLst>
                  <a:cxn ang="0">
                    <a:pos x="1" y="12"/>
                  </a:cxn>
                  <a:cxn ang="0">
                    <a:pos x="5" y="0"/>
                  </a:cxn>
                  <a:cxn ang="0">
                    <a:pos x="0" y="12"/>
                  </a:cxn>
                  <a:cxn ang="0">
                    <a:pos x="1" y="12"/>
                  </a:cxn>
                </a:cxnLst>
                <a:rect l="0" t="0" r="r" b="b"/>
                <a:pathLst>
                  <a:path w="5" h="12">
                    <a:moveTo>
                      <a:pt x="1" y="12"/>
                    </a:moveTo>
                    <a:lnTo>
                      <a:pt x="5" y="0"/>
                    </a:lnTo>
                    <a:lnTo>
                      <a:pt x="0" y="12"/>
                    </a:lnTo>
                    <a:lnTo>
                      <a:pt x="1"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06" name="Freeform 1687">
                <a:extLst>
                  <a:ext uri="{FF2B5EF4-FFF2-40B4-BE49-F238E27FC236}">
                    <a16:creationId xmlns:a16="http://schemas.microsoft.com/office/drawing/2014/main" id="{E17A06D6-D5BC-467B-B83C-C760D8123DBA}"/>
                  </a:ext>
                </a:extLst>
              </p:cNvPr>
              <p:cNvSpPr>
                <a:spLocks/>
              </p:cNvSpPr>
              <p:nvPr/>
            </p:nvSpPr>
            <p:spPr bwMode="auto">
              <a:xfrm>
                <a:off x="3697" y="3452"/>
                <a:ext cx="5" cy="12"/>
              </a:xfrm>
              <a:custGeom>
                <a:avLst/>
                <a:gdLst/>
                <a:ahLst/>
                <a:cxnLst>
                  <a:cxn ang="0">
                    <a:pos x="5" y="0"/>
                  </a:cxn>
                  <a:cxn ang="0">
                    <a:pos x="0" y="12"/>
                  </a:cxn>
                  <a:cxn ang="0">
                    <a:pos x="3" y="0"/>
                  </a:cxn>
                  <a:cxn ang="0">
                    <a:pos x="5" y="0"/>
                  </a:cxn>
                </a:cxnLst>
                <a:rect l="0" t="0" r="r" b="b"/>
                <a:pathLst>
                  <a:path w="5" h="12">
                    <a:moveTo>
                      <a:pt x="5" y="0"/>
                    </a:moveTo>
                    <a:lnTo>
                      <a:pt x="0" y="12"/>
                    </a:lnTo>
                    <a:lnTo>
                      <a:pt x="3" y="0"/>
                    </a:lnTo>
                    <a:lnTo>
                      <a:pt x="5"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07" name="Freeform 1688">
                <a:extLst>
                  <a:ext uri="{FF2B5EF4-FFF2-40B4-BE49-F238E27FC236}">
                    <a16:creationId xmlns:a16="http://schemas.microsoft.com/office/drawing/2014/main" id="{9D8265AB-51F2-486B-8165-7232E0C27C56}"/>
                  </a:ext>
                </a:extLst>
              </p:cNvPr>
              <p:cNvSpPr>
                <a:spLocks/>
              </p:cNvSpPr>
              <p:nvPr/>
            </p:nvSpPr>
            <p:spPr bwMode="auto">
              <a:xfrm>
                <a:off x="3697" y="3452"/>
                <a:ext cx="5" cy="12"/>
              </a:xfrm>
              <a:custGeom>
                <a:avLst/>
                <a:gdLst/>
                <a:ahLst/>
                <a:cxnLst>
                  <a:cxn ang="0">
                    <a:pos x="1" y="12"/>
                  </a:cxn>
                  <a:cxn ang="0">
                    <a:pos x="5" y="0"/>
                  </a:cxn>
                  <a:cxn ang="0">
                    <a:pos x="3" y="0"/>
                  </a:cxn>
                  <a:cxn ang="0">
                    <a:pos x="0" y="12"/>
                  </a:cxn>
                  <a:cxn ang="0">
                    <a:pos x="1" y="12"/>
                  </a:cxn>
                </a:cxnLst>
                <a:rect l="0" t="0" r="r" b="b"/>
                <a:pathLst>
                  <a:path w="5" h="12">
                    <a:moveTo>
                      <a:pt x="1" y="12"/>
                    </a:moveTo>
                    <a:lnTo>
                      <a:pt x="5" y="0"/>
                    </a:lnTo>
                    <a:lnTo>
                      <a:pt x="3" y="0"/>
                    </a:lnTo>
                    <a:lnTo>
                      <a:pt x="0" y="12"/>
                    </a:lnTo>
                    <a:lnTo>
                      <a:pt x="1"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08" name="Freeform 1689">
                <a:extLst>
                  <a:ext uri="{FF2B5EF4-FFF2-40B4-BE49-F238E27FC236}">
                    <a16:creationId xmlns:a16="http://schemas.microsoft.com/office/drawing/2014/main" id="{1DB95CE1-1FF7-445C-B4DF-C846BEAB8CFA}"/>
                  </a:ext>
                </a:extLst>
              </p:cNvPr>
              <p:cNvSpPr>
                <a:spLocks/>
              </p:cNvSpPr>
              <p:nvPr/>
            </p:nvSpPr>
            <p:spPr bwMode="auto">
              <a:xfrm>
                <a:off x="3695" y="3452"/>
                <a:ext cx="5" cy="12"/>
              </a:xfrm>
              <a:custGeom>
                <a:avLst/>
                <a:gdLst/>
                <a:ahLst/>
                <a:cxnLst>
                  <a:cxn ang="0">
                    <a:pos x="2" y="12"/>
                  </a:cxn>
                  <a:cxn ang="0">
                    <a:pos x="5" y="0"/>
                  </a:cxn>
                  <a:cxn ang="0">
                    <a:pos x="0" y="11"/>
                  </a:cxn>
                  <a:cxn ang="0">
                    <a:pos x="2" y="12"/>
                  </a:cxn>
                </a:cxnLst>
                <a:rect l="0" t="0" r="r" b="b"/>
                <a:pathLst>
                  <a:path w="5" h="12">
                    <a:moveTo>
                      <a:pt x="2" y="12"/>
                    </a:moveTo>
                    <a:lnTo>
                      <a:pt x="5" y="0"/>
                    </a:lnTo>
                    <a:lnTo>
                      <a:pt x="0" y="11"/>
                    </a:lnTo>
                    <a:lnTo>
                      <a:pt x="2"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09" name="Freeform 1690">
                <a:extLst>
                  <a:ext uri="{FF2B5EF4-FFF2-40B4-BE49-F238E27FC236}">
                    <a16:creationId xmlns:a16="http://schemas.microsoft.com/office/drawing/2014/main" id="{63D14877-BB1D-4975-AAFD-557FD85E16EA}"/>
                  </a:ext>
                </a:extLst>
              </p:cNvPr>
              <p:cNvSpPr>
                <a:spLocks/>
              </p:cNvSpPr>
              <p:nvPr/>
            </p:nvSpPr>
            <p:spPr bwMode="auto">
              <a:xfrm>
                <a:off x="3695" y="3451"/>
                <a:ext cx="5" cy="12"/>
              </a:xfrm>
              <a:custGeom>
                <a:avLst/>
                <a:gdLst/>
                <a:ahLst/>
                <a:cxnLst>
                  <a:cxn ang="0">
                    <a:pos x="5" y="1"/>
                  </a:cxn>
                  <a:cxn ang="0">
                    <a:pos x="0" y="12"/>
                  </a:cxn>
                  <a:cxn ang="0">
                    <a:pos x="2" y="0"/>
                  </a:cxn>
                  <a:cxn ang="0">
                    <a:pos x="5" y="1"/>
                  </a:cxn>
                </a:cxnLst>
                <a:rect l="0" t="0" r="r" b="b"/>
                <a:pathLst>
                  <a:path w="5" h="12">
                    <a:moveTo>
                      <a:pt x="5" y="1"/>
                    </a:moveTo>
                    <a:lnTo>
                      <a:pt x="0" y="12"/>
                    </a:lnTo>
                    <a:lnTo>
                      <a:pt x="2" y="0"/>
                    </a:lnTo>
                    <a:lnTo>
                      <a:pt x="5"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10" name="Freeform 1691">
                <a:extLst>
                  <a:ext uri="{FF2B5EF4-FFF2-40B4-BE49-F238E27FC236}">
                    <a16:creationId xmlns:a16="http://schemas.microsoft.com/office/drawing/2014/main" id="{F9DE6381-604F-4973-A173-C357989A8FEE}"/>
                  </a:ext>
                </a:extLst>
              </p:cNvPr>
              <p:cNvSpPr>
                <a:spLocks/>
              </p:cNvSpPr>
              <p:nvPr/>
            </p:nvSpPr>
            <p:spPr bwMode="auto">
              <a:xfrm>
                <a:off x="3695" y="3451"/>
                <a:ext cx="5" cy="13"/>
              </a:xfrm>
              <a:custGeom>
                <a:avLst/>
                <a:gdLst/>
                <a:ahLst/>
                <a:cxnLst>
                  <a:cxn ang="0">
                    <a:pos x="2" y="13"/>
                  </a:cxn>
                  <a:cxn ang="0">
                    <a:pos x="5" y="1"/>
                  </a:cxn>
                  <a:cxn ang="0">
                    <a:pos x="2" y="0"/>
                  </a:cxn>
                  <a:cxn ang="0">
                    <a:pos x="0" y="12"/>
                  </a:cxn>
                  <a:cxn ang="0">
                    <a:pos x="2" y="13"/>
                  </a:cxn>
                </a:cxnLst>
                <a:rect l="0" t="0" r="r" b="b"/>
                <a:pathLst>
                  <a:path w="5" h="13">
                    <a:moveTo>
                      <a:pt x="2" y="13"/>
                    </a:moveTo>
                    <a:lnTo>
                      <a:pt x="5" y="1"/>
                    </a:lnTo>
                    <a:lnTo>
                      <a:pt x="2" y="0"/>
                    </a:lnTo>
                    <a:lnTo>
                      <a:pt x="0" y="12"/>
                    </a:lnTo>
                    <a:lnTo>
                      <a:pt x="2"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11" name="Freeform 1692">
                <a:extLst>
                  <a:ext uri="{FF2B5EF4-FFF2-40B4-BE49-F238E27FC236}">
                    <a16:creationId xmlns:a16="http://schemas.microsoft.com/office/drawing/2014/main" id="{E05A564F-54CD-4BE6-A778-94C44A200854}"/>
                  </a:ext>
                </a:extLst>
              </p:cNvPr>
              <p:cNvSpPr>
                <a:spLocks/>
              </p:cNvSpPr>
              <p:nvPr/>
            </p:nvSpPr>
            <p:spPr bwMode="auto">
              <a:xfrm>
                <a:off x="3694" y="3451"/>
                <a:ext cx="3" cy="12"/>
              </a:xfrm>
              <a:custGeom>
                <a:avLst/>
                <a:gdLst/>
                <a:ahLst/>
                <a:cxnLst>
                  <a:cxn ang="0">
                    <a:pos x="1" y="12"/>
                  </a:cxn>
                  <a:cxn ang="0">
                    <a:pos x="3" y="0"/>
                  </a:cxn>
                  <a:cxn ang="0">
                    <a:pos x="0" y="12"/>
                  </a:cxn>
                  <a:cxn ang="0">
                    <a:pos x="1" y="12"/>
                  </a:cxn>
                </a:cxnLst>
                <a:rect l="0" t="0" r="r" b="b"/>
                <a:pathLst>
                  <a:path w="3" h="12">
                    <a:moveTo>
                      <a:pt x="1" y="12"/>
                    </a:moveTo>
                    <a:lnTo>
                      <a:pt x="3" y="0"/>
                    </a:lnTo>
                    <a:lnTo>
                      <a:pt x="0" y="12"/>
                    </a:lnTo>
                    <a:lnTo>
                      <a:pt x="1"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12" name="Freeform 1693">
                <a:extLst>
                  <a:ext uri="{FF2B5EF4-FFF2-40B4-BE49-F238E27FC236}">
                    <a16:creationId xmlns:a16="http://schemas.microsoft.com/office/drawing/2014/main" id="{1568955E-DBCC-4D59-A032-DC4844454354}"/>
                  </a:ext>
                </a:extLst>
              </p:cNvPr>
              <p:cNvSpPr>
                <a:spLocks/>
              </p:cNvSpPr>
              <p:nvPr/>
            </p:nvSpPr>
            <p:spPr bwMode="auto">
              <a:xfrm>
                <a:off x="3694" y="3451"/>
                <a:ext cx="3" cy="12"/>
              </a:xfrm>
              <a:custGeom>
                <a:avLst/>
                <a:gdLst/>
                <a:ahLst/>
                <a:cxnLst>
                  <a:cxn ang="0">
                    <a:pos x="3" y="0"/>
                  </a:cxn>
                  <a:cxn ang="0">
                    <a:pos x="0" y="12"/>
                  </a:cxn>
                  <a:cxn ang="0">
                    <a:pos x="1" y="0"/>
                  </a:cxn>
                  <a:cxn ang="0">
                    <a:pos x="3" y="0"/>
                  </a:cxn>
                </a:cxnLst>
                <a:rect l="0" t="0" r="r" b="b"/>
                <a:pathLst>
                  <a:path w="3" h="12">
                    <a:moveTo>
                      <a:pt x="3" y="0"/>
                    </a:moveTo>
                    <a:lnTo>
                      <a:pt x="0" y="12"/>
                    </a:lnTo>
                    <a:lnTo>
                      <a:pt x="1" y="0"/>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13" name="Freeform 1694">
                <a:extLst>
                  <a:ext uri="{FF2B5EF4-FFF2-40B4-BE49-F238E27FC236}">
                    <a16:creationId xmlns:a16="http://schemas.microsoft.com/office/drawing/2014/main" id="{4A39F7EC-E4B2-46AD-9B80-E5F52594FF3B}"/>
                  </a:ext>
                </a:extLst>
              </p:cNvPr>
              <p:cNvSpPr>
                <a:spLocks/>
              </p:cNvSpPr>
              <p:nvPr/>
            </p:nvSpPr>
            <p:spPr bwMode="auto">
              <a:xfrm>
                <a:off x="3694" y="3451"/>
                <a:ext cx="3" cy="12"/>
              </a:xfrm>
              <a:custGeom>
                <a:avLst/>
                <a:gdLst/>
                <a:ahLst/>
                <a:cxnLst>
                  <a:cxn ang="0">
                    <a:pos x="1" y="12"/>
                  </a:cxn>
                  <a:cxn ang="0">
                    <a:pos x="3" y="0"/>
                  </a:cxn>
                  <a:cxn ang="0">
                    <a:pos x="1" y="0"/>
                  </a:cxn>
                  <a:cxn ang="0">
                    <a:pos x="0" y="12"/>
                  </a:cxn>
                  <a:cxn ang="0">
                    <a:pos x="1" y="12"/>
                  </a:cxn>
                </a:cxnLst>
                <a:rect l="0" t="0" r="r" b="b"/>
                <a:pathLst>
                  <a:path w="3" h="12">
                    <a:moveTo>
                      <a:pt x="1" y="12"/>
                    </a:moveTo>
                    <a:lnTo>
                      <a:pt x="3" y="0"/>
                    </a:lnTo>
                    <a:lnTo>
                      <a:pt x="1" y="0"/>
                    </a:lnTo>
                    <a:lnTo>
                      <a:pt x="0" y="12"/>
                    </a:lnTo>
                    <a:lnTo>
                      <a:pt x="1"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14" name="Freeform 1695">
                <a:extLst>
                  <a:ext uri="{FF2B5EF4-FFF2-40B4-BE49-F238E27FC236}">
                    <a16:creationId xmlns:a16="http://schemas.microsoft.com/office/drawing/2014/main" id="{B84C310B-605B-4A84-82D0-7686ABE4260B}"/>
                  </a:ext>
                </a:extLst>
              </p:cNvPr>
              <p:cNvSpPr>
                <a:spLocks/>
              </p:cNvSpPr>
              <p:nvPr/>
            </p:nvSpPr>
            <p:spPr bwMode="auto">
              <a:xfrm>
                <a:off x="3693" y="3451"/>
                <a:ext cx="2" cy="12"/>
              </a:xfrm>
              <a:custGeom>
                <a:avLst/>
                <a:gdLst/>
                <a:ahLst/>
                <a:cxnLst>
                  <a:cxn ang="0">
                    <a:pos x="1" y="12"/>
                  </a:cxn>
                  <a:cxn ang="0">
                    <a:pos x="2" y="0"/>
                  </a:cxn>
                  <a:cxn ang="0">
                    <a:pos x="0" y="12"/>
                  </a:cxn>
                  <a:cxn ang="0">
                    <a:pos x="1" y="12"/>
                  </a:cxn>
                </a:cxnLst>
                <a:rect l="0" t="0" r="r" b="b"/>
                <a:pathLst>
                  <a:path w="2" h="12">
                    <a:moveTo>
                      <a:pt x="1" y="12"/>
                    </a:moveTo>
                    <a:lnTo>
                      <a:pt x="2" y="0"/>
                    </a:lnTo>
                    <a:lnTo>
                      <a:pt x="0" y="12"/>
                    </a:lnTo>
                    <a:lnTo>
                      <a:pt x="1"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15" name="Freeform 1696">
                <a:extLst>
                  <a:ext uri="{FF2B5EF4-FFF2-40B4-BE49-F238E27FC236}">
                    <a16:creationId xmlns:a16="http://schemas.microsoft.com/office/drawing/2014/main" id="{A69AB3F2-5E1E-451B-8A97-D869D2F4DD93}"/>
                  </a:ext>
                </a:extLst>
              </p:cNvPr>
              <p:cNvSpPr>
                <a:spLocks/>
              </p:cNvSpPr>
              <p:nvPr/>
            </p:nvSpPr>
            <p:spPr bwMode="auto">
              <a:xfrm>
                <a:off x="3692" y="3451"/>
                <a:ext cx="3" cy="12"/>
              </a:xfrm>
              <a:custGeom>
                <a:avLst/>
                <a:gdLst/>
                <a:ahLst/>
                <a:cxnLst>
                  <a:cxn ang="0">
                    <a:pos x="3" y="0"/>
                  </a:cxn>
                  <a:cxn ang="0">
                    <a:pos x="1" y="12"/>
                  </a:cxn>
                  <a:cxn ang="0">
                    <a:pos x="0" y="0"/>
                  </a:cxn>
                  <a:cxn ang="0">
                    <a:pos x="3" y="0"/>
                  </a:cxn>
                </a:cxnLst>
                <a:rect l="0" t="0" r="r" b="b"/>
                <a:pathLst>
                  <a:path w="3" h="12">
                    <a:moveTo>
                      <a:pt x="3" y="0"/>
                    </a:moveTo>
                    <a:lnTo>
                      <a:pt x="1" y="12"/>
                    </a:lnTo>
                    <a:lnTo>
                      <a:pt x="0" y="0"/>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16" name="Freeform 1697">
                <a:extLst>
                  <a:ext uri="{FF2B5EF4-FFF2-40B4-BE49-F238E27FC236}">
                    <a16:creationId xmlns:a16="http://schemas.microsoft.com/office/drawing/2014/main" id="{B71E2F7F-1CF7-4A56-957F-A5D99089141C}"/>
                  </a:ext>
                </a:extLst>
              </p:cNvPr>
              <p:cNvSpPr>
                <a:spLocks/>
              </p:cNvSpPr>
              <p:nvPr/>
            </p:nvSpPr>
            <p:spPr bwMode="auto">
              <a:xfrm>
                <a:off x="3692" y="3451"/>
                <a:ext cx="3" cy="12"/>
              </a:xfrm>
              <a:custGeom>
                <a:avLst/>
                <a:gdLst/>
                <a:ahLst/>
                <a:cxnLst>
                  <a:cxn ang="0">
                    <a:pos x="2" y="12"/>
                  </a:cxn>
                  <a:cxn ang="0">
                    <a:pos x="3" y="0"/>
                  </a:cxn>
                  <a:cxn ang="0">
                    <a:pos x="0" y="0"/>
                  </a:cxn>
                  <a:cxn ang="0">
                    <a:pos x="1" y="12"/>
                  </a:cxn>
                  <a:cxn ang="0">
                    <a:pos x="2" y="12"/>
                  </a:cxn>
                </a:cxnLst>
                <a:rect l="0" t="0" r="r" b="b"/>
                <a:pathLst>
                  <a:path w="3" h="12">
                    <a:moveTo>
                      <a:pt x="2" y="12"/>
                    </a:moveTo>
                    <a:lnTo>
                      <a:pt x="3" y="0"/>
                    </a:lnTo>
                    <a:lnTo>
                      <a:pt x="0" y="0"/>
                    </a:lnTo>
                    <a:lnTo>
                      <a:pt x="1" y="12"/>
                    </a:lnTo>
                    <a:lnTo>
                      <a:pt x="2"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17" name="Freeform 1698">
                <a:extLst>
                  <a:ext uri="{FF2B5EF4-FFF2-40B4-BE49-F238E27FC236}">
                    <a16:creationId xmlns:a16="http://schemas.microsoft.com/office/drawing/2014/main" id="{FB342ACD-29A3-469A-88E0-E350BE5FB020}"/>
                  </a:ext>
                </a:extLst>
              </p:cNvPr>
              <p:cNvSpPr>
                <a:spLocks/>
              </p:cNvSpPr>
              <p:nvPr/>
            </p:nvSpPr>
            <p:spPr bwMode="auto">
              <a:xfrm>
                <a:off x="3691" y="3451"/>
                <a:ext cx="2" cy="12"/>
              </a:xfrm>
              <a:custGeom>
                <a:avLst/>
                <a:gdLst/>
                <a:ahLst/>
                <a:cxnLst>
                  <a:cxn ang="0">
                    <a:pos x="2" y="12"/>
                  </a:cxn>
                  <a:cxn ang="0">
                    <a:pos x="1" y="0"/>
                  </a:cxn>
                  <a:cxn ang="0">
                    <a:pos x="0" y="12"/>
                  </a:cxn>
                  <a:cxn ang="0">
                    <a:pos x="2" y="12"/>
                  </a:cxn>
                </a:cxnLst>
                <a:rect l="0" t="0" r="r" b="b"/>
                <a:pathLst>
                  <a:path w="2" h="12">
                    <a:moveTo>
                      <a:pt x="2" y="12"/>
                    </a:moveTo>
                    <a:lnTo>
                      <a:pt x="1" y="0"/>
                    </a:lnTo>
                    <a:lnTo>
                      <a:pt x="0" y="12"/>
                    </a:lnTo>
                    <a:lnTo>
                      <a:pt x="2"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18" name="Freeform 1699">
                <a:extLst>
                  <a:ext uri="{FF2B5EF4-FFF2-40B4-BE49-F238E27FC236}">
                    <a16:creationId xmlns:a16="http://schemas.microsoft.com/office/drawing/2014/main" id="{E2FED9A6-3B00-4FF0-8D53-3DD3F4B21BE8}"/>
                  </a:ext>
                </a:extLst>
              </p:cNvPr>
              <p:cNvSpPr>
                <a:spLocks/>
              </p:cNvSpPr>
              <p:nvPr/>
            </p:nvSpPr>
            <p:spPr bwMode="auto">
              <a:xfrm>
                <a:off x="3690" y="3451"/>
                <a:ext cx="2" cy="12"/>
              </a:xfrm>
              <a:custGeom>
                <a:avLst/>
                <a:gdLst/>
                <a:ahLst/>
                <a:cxnLst>
                  <a:cxn ang="0">
                    <a:pos x="2" y="0"/>
                  </a:cxn>
                  <a:cxn ang="0">
                    <a:pos x="1" y="12"/>
                  </a:cxn>
                  <a:cxn ang="0">
                    <a:pos x="0" y="0"/>
                  </a:cxn>
                  <a:cxn ang="0">
                    <a:pos x="2" y="0"/>
                  </a:cxn>
                </a:cxnLst>
                <a:rect l="0" t="0" r="r" b="b"/>
                <a:pathLst>
                  <a:path w="2" h="12">
                    <a:moveTo>
                      <a:pt x="2" y="0"/>
                    </a:moveTo>
                    <a:lnTo>
                      <a:pt x="1" y="12"/>
                    </a:lnTo>
                    <a:lnTo>
                      <a:pt x="0" y="0"/>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19" name="Freeform 1700">
                <a:extLst>
                  <a:ext uri="{FF2B5EF4-FFF2-40B4-BE49-F238E27FC236}">
                    <a16:creationId xmlns:a16="http://schemas.microsoft.com/office/drawing/2014/main" id="{2C70D6A0-03C3-4DE4-A641-6AD90DE491EC}"/>
                  </a:ext>
                </a:extLst>
              </p:cNvPr>
              <p:cNvSpPr>
                <a:spLocks/>
              </p:cNvSpPr>
              <p:nvPr/>
            </p:nvSpPr>
            <p:spPr bwMode="auto">
              <a:xfrm>
                <a:off x="3690" y="3451"/>
                <a:ext cx="3" cy="12"/>
              </a:xfrm>
              <a:custGeom>
                <a:avLst/>
                <a:gdLst/>
                <a:ahLst/>
                <a:cxnLst>
                  <a:cxn ang="0">
                    <a:pos x="3" y="12"/>
                  </a:cxn>
                  <a:cxn ang="0">
                    <a:pos x="2" y="0"/>
                  </a:cxn>
                  <a:cxn ang="0">
                    <a:pos x="0" y="0"/>
                  </a:cxn>
                  <a:cxn ang="0">
                    <a:pos x="1" y="12"/>
                  </a:cxn>
                  <a:cxn ang="0">
                    <a:pos x="3" y="12"/>
                  </a:cxn>
                </a:cxnLst>
                <a:rect l="0" t="0" r="r" b="b"/>
                <a:pathLst>
                  <a:path w="3" h="12">
                    <a:moveTo>
                      <a:pt x="3" y="12"/>
                    </a:moveTo>
                    <a:lnTo>
                      <a:pt x="2" y="0"/>
                    </a:lnTo>
                    <a:lnTo>
                      <a:pt x="0" y="0"/>
                    </a:lnTo>
                    <a:lnTo>
                      <a:pt x="1" y="12"/>
                    </a:lnTo>
                    <a:lnTo>
                      <a:pt x="3"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20" name="Freeform 1701">
                <a:extLst>
                  <a:ext uri="{FF2B5EF4-FFF2-40B4-BE49-F238E27FC236}">
                    <a16:creationId xmlns:a16="http://schemas.microsoft.com/office/drawing/2014/main" id="{5AB2D8B7-54CD-4887-B5FA-3B4DCD85E7B8}"/>
                  </a:ext>
                </a:extLst>
              </p:cNvPr>
              <p:cNvSpPr>
                <a:spLocks/>
              </p:cNvSpPr>
              <p:nvPr/>
            </p:nvSpPr>
            <p:spPr bwMode="auto">
              <a:xfrm>
                <a:off x="3690" y="3451"/>
                <a:ext cx="1" cy="12"/>
              </a:xfrm>
              <a:custGeom>
                <a:avLst/>
                <a:gdLst/>
                <a:ahLst/>
                <a:cxnLst>
                  <a:cxn ang="0">
                    <a:pos x="1" y="12"/>
                  </a:cxn>
                  <a:cxn ang="0">
                    <a:pos x="0" y="0"/>
                  </a:cxn>
                  <a:cxn ang="0">
                    <a:pos x="0" y="12"/>
                  </a:cxn>
                  <a:cxn ang="0">
                    <a:pos x="1" y="12"/>
                  </a:cxn>
                </a:cxnLst>
                <a:rect l="0" t="0" r="r" b="b"/>
                <a:pathLst>
                  <a:path w="1" h="12">
                    <a:moveTo>
                      <a:pt x="1" y="12"/>
                    </a:moveTo>
                    <a:lnTo>
                      <a:pt x="0" y="0"/>
                    </a:lnTo>
                    <a:lnTo>
                      <a:pt x="0" y="12"/>
                    </a:lnTo>
                    <a:lnTo>
                      <a:pt x="1"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21" name="Freeform 1702">
                <a:extLst>
                  <a:ext uri="{FF2B5EF4-FFF2-40B4-BE49-F238E27FC236}">
                    <a16:creationId xmlns:a16="http://schemas.microsoft.com/office/drawing/2014/main" id="{72F7A99D-7320-43C3-B278-E776A638955A}"/>
                  </a:ext>
                </a:extLst>
              </p:cNvPr>
              <p:cNvSpPr>
                <a:spLocks/>
              </p:cNvSpPr>
              <p:nvPr/>
            </p:nvSpPr>
            <p:spPr bwMode="auto">
              <a:xfrm>
                <a:off x="3688" y="3451"/>
                <a:ext cx="2" cy="12"/>
              </a:xfrm>
              <a:custGeom>
                <a:avLst/>
                <a:gdLst/>
                <a:ahLst/>
                <a:cxnLst>
                  <a:cxn ang="0">
                    <a:pos x="2" y="0"/>
                  </a:cxn>
                  <a:cxn ang="0">
                    <a:pos x="2" y="12"/>
                  </a:cxn>
                  <a:cxn ang="0">
                    <a:pos x="0" y="0"/>
                  </a:cxn>
                  <a:cxn ang="0">
                    <a:pos x="2" y="0"/>
                  </a:cxn>
                </a:cxnLst>
                <a:rect l="0" t="0" r="r" b="b"/>
                <a:pathLst>
                  <a:path w="2" h="12">
                    <a:moveTo>
                      <a:pt x="2" y="0"/>
                    </a:moveTo>
                    <a:lnTo>
                      <a:pt x="2" y="12"/>
                    </a:lnTo>
                    <a:lnTo>
                      <a:pt x="0" y="0"/>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22" name="Freeform 1703">
                <a:extLst>
                  <a:ext uri="{FF2B5EF4-FFF2-40B4-BE49-F238E27FC236}">
                    <a16:creationId xmlns:a16="http://schemas.microsoft.com/office/drawing/2014/main" id="{6DD18EDE-C956-413E-9EC6-6CF89933F130}"/>
                  </a:ext>
                </a:extLst>
              </p:cNvPr>
              <p:cNvSpPr>
                <a:spLocks/>
              </p:cNvSpPr>
              <p:nvPr/>
            </p:nvSpPr>
            <p:spPr bwMode="auto">
              <a:xfrm>
                <a:off x="3688" y="3451"/>
                <a:ext cx="3" cy="12"/>
              </a:xfrm>
              <a:custGeom>
                <a:avLst/>
                <a:gdLst/>
                <a:ahLst/>
                <a:cxnLst>
                  <a:cxn ang="0">
                    <a:pos x="3" y="12"/>
                  </a:cxn>
                  <a:cxn ang="0">
                    <a:pos x="2" y="0"/>
                  </a:cxn>
                  <a:cxn ang="0">
                    <a:pos x="0" y="0"/>
                  </a:cxn>
                  <a:cxn ang="0">
                    <a:pos x="2" y="12"/>
                  </a:cxn>
                  <a:cxn ang="0">
                    <a:pos x="3" y="12"/>
                  </a:cxn>
                </a:cxnLst>
                <a:rect l="0" t="0" r="r" b="b"/>
                <a:pathLst>
                  <a:path w="3" h="12">
                    <a:moveTo>
                      <a:pt x="3" y="12"/>
                    </a:moveTo>
                    <a:lnTo>
                      <a:pt x="2" y="0"/>
                    </a:lnTo>
                    <a:lnTo>
                      <a:pt x="0" y="0"/>
                    </a:lnTo>
                    <a:lnTo>
                      <a:pt x="2" y="12"/>
                    </a:lnTo>
                    <a:lnTo>
                      <a:pt x="3"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23" name="Freeform 1704">
                <a:extLst>
                  <a:ext uri="{FF2B5EF4-FFF2-40B4-BE49-F238E27FC236}">
                    <a16:creationId xmlns:a16="http://schemas.microsoft.com/office/drawing/2014/main" id="{61720E9B-F81B-4E7A-8404-2754949ADA4C}"/>
                  </a:ext>
                </a:extLst>
              </p:cNvPr>
              <p:cNvSpPr>
                <a:spLocks/>
              </p:cNvSpPr>
              <p:nvPr/>
            </p:nvSpPr>
            <p:spPr bwMode="auto">
              <a:xfrm>
                <a:off x="3688" y="3451"/>
                <a:ext cx="2" cy="13"/>
              </a:xfrm>
              <a:custGeom>
                <a:avLst/>
                <a:gdLst/>
                <a:ahLst/>
                <a:cxnLst>
                  <a:cxn ang="0">
                    <a:pos x="2" y="12"/>
                  </a:cxn>
                  <a:cxn ang="0">
                    <a:pos x="0" y="0"/>
                  </a:cxn>
                  <a:cxn ang="0">
                    <a:pos x="0" y="13"/>
                  </a:cxn>
                  <a:cxn ang="0">
                    <a:pos x="2" y="12"/>
                  </a:cxn>
                </a:cxnLst>
                <a:rect l="0" t="0" r="r" b="b"/>
                <a:pathLst>
                  <a:path w="2" h="13">
                    <a:moveTo>
                      <a:pt x="2" y="12"/>
                    </a:moveTo>
                    <a:lnTo>
                      <a:pt x="0" y="0"/>
                    </a:lnTo>
                    <a:lnTo>
                      <a:pt x="0" y="13"/>
                    </a:lnTo>
                    <a:lnTo>
                      <a:pt x="2"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24" name="Freeform 1705">
                <a:extLst>
                  <a:ext uri="{FF2B5EF4-FFF2-40B4-BE49-F238E27FC236}">
                    <a16:creationId xmlns:a16="http://schemas.microsoft.com/office/drawing/2014/main" id="{876E27E8-5932-46B1-A1C5-09CD74E79DB7}"/>
                  </a:ext>
                </a:extLst>
              </p:cNvPr>
              <p:cNvSpPr>
                <a:spLocks/>
              </p:cNvSpPr>
              <p:nvPr/>
            </p:nvSpPr>
            <p:spPr bwMode="auto">
              <a:xfrm>
                <a:off x="3687" y="3451"/>
                <a:ext cx="1" cy="13"/>
              </a:xfrm>
              <a:custGeom>
                <a:avLst/>
                <a:gdLst/>
                <a:ahLst/>
                <a:cxnLst>
                  <a:cxn ang="0">
                    <a:pos x="1" y="0"/>
                  </a:cxn>
                  <a:cxn ang="0">
                    <a:pos x="1" y="13"/>
                  </a:cxn>
                  <a:cxn ang="0">
                    <a:pos x="0" y="0"/>
                  </a:cxn>
                  <a:cxn ang="0">
                    <a:pos x="1" y="0"/>
                  </a:cxn>
                </a:cxnLst>
                <a:rect l="0" t="0" r="r" b="b"/>
                <a:pathLst>
                  <a:path w="1" h="13">
                    <a:moveTo>
                      <a:pt x="1" y="0"/>
                    </a:moveTo>
                    <a:lnTo>
                      <a:pt x="1" y="13"/>
                    </a:lnTo>
                    <a:lnTo>
                      <a:pt x="0" y="0"/>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25" name="Freeform 1706">
                <a:extLst>
                  <a:ext uri="{FF2B5EF4-FFF2-40B4-BE49-F238E27FC236}">
                    <a16:creationId xmlns:a16="http://schemas.microsoft.com/office/drawing/2014/main" id="{73797761-DB49-40D9-9660-3E33C030990A}"/>
                  </a:ext>
                </a:extLst>
              </p:cNvPr>
              <p:cNvSpPr>
                <a:spLocks/>
              </p:cNvSpPr>
              <p:nvPr/>
            </p:nvSpPr>
            <p:spPr bwMode="auto">
              <a:xfrm>
                <a:off x="3687" y="3451"/>
                <a:ext cx="3" cy="13"/>
              </a:xfrm>
              <a:custGeom>
                <a:avLst/>
                <a:gdLst/>
                <a:ahLst/>
                <a:cxnLst>
                  <a:cxn ang="0">
                    <a:pos x="3" y="12"/>
                  </a:cxn>
                  <a:cxn ang="0">
                    <a:pos x="1" y="0"/>
                  </a:cxn>
                  <a:cxn ang="0">
                    <a:pos x="0" y="0"/>
                  </a:cxn>
                  <a:cxn ang="0">
                    <a:pos x="1" y="13"/>
                  </a:cxn>
                  <a:cxn ang="0">
                    <a:pos x="3" y="12"/>
                  </a:cxn>
                </a:cxnLst>
                <a:rect l="0" t="0" r="r" b="b"/>
                <a:pathLst>
                  <a:path w="3" h="13">
                    <a:moveTo>
                      <a:pt x="3" y="12"/>
                    </a:moveTo>
                    <a:lnTo>
                      <a:pt x="1" y="0"/>
                    </a:lnTo>
                    <a:lnTo>
                      <a:pt x="0" y="0"/>
                    </a:lnTo>
                    <a:lnTo>
                      <a:pt x="1" y="13"/>
                    </a:lnTo>
                    <a:lnTo>
                      <a:pt x="3"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26" name="Freeform 1707">
                <a:extLst>
                  <a:ext uri="{FF2B5EF4-FFF2-40B4-BE49-F238E27FC236}">
                    <a16:creationId xmlns:a16="http://schemas.microsoft.com/office/drawing/2014/main" id="{78FF1C40-A0E8-44E7-9681-7F4400E81F49}"/>
                  </a:ext>
                </a:extLst>
              </p:cNvPr>
              <p:cNvSpPr>
                <a:spLocks/>
              </p:cNvSpPr>
              <p:nvPr/>
            </p:nvSpPr>
            <p:spPr bwMode="auto">
              <a:xfrm>
                <a:off x="3686" y="3451"/>
                <a:ext cx="2" cy="13"/>
              </a:xfrm>
              <a:custGeom>
                <a:avLst/>
                <a:gdLst/>
                <a:ahLst/>
                <a:cxnLst>
                  <a:cxn ang="0">
                    <a:pos x="2" y="13"/>
                  </a:cxn>
                  <a:cxn ang="0">
                    <a:pos x="1" y="0"/>
                  </a:cxn>
                  <a:cxn ang="0">
                    <a:pos x="0" y="13"/>
                  </a:cxn>
                  <a:cxn ang="0">
                    <a:pos x="2" y="13"/>
                  </a:cxn>
                </a:cxnLst>
                <a:rect l="0" t="0" r="r" b="b"/>
                <a:pathLst>
                  <a:path w="2" h="13">
                    <a:moveTo>
                      <a:pt x="2" y="13"/>
                    </a:moveTo>
                    <a:lnTo>
                      <a:pt x="1" y="0"/>
                    </a:lnTo>
                    <a:lnTo>
                      <a:pt x="0" y="13"/>
                    </a:lnTo>
                    <a:lnTo>
                      <a:pt x="2"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27" name="Freeform 1708">
                <a:extLst>
                  <a:ext uri="{FF2B5EF4-FFF2-40B4-BE49-F238E27FC236}">
                    <a16:creationId xmlns:a16="http://schemas.microsoft.com/office/drawing/2014/main" id="{413754AA-E84B-4A26-8E68-2BB406E22DE2}"/>
                  </a:ext>
                </a:extLst>
              </p:cNvPr>
              <p:cNvSpPr>
                <a:spLocks/>
              </p:cNvSpPr>
              <p:nvPr/>
            </p:nvSpPr>
            <p:spPr bwMode="auto">
              <a:xfrm>
                <a:off x="3686" y="3451"/>
                <a:ext cx="1" cy="13"/>
              </a:xfrm>
              <a:custGeom>
                <a:avLst/>
                <a:gdLst/>
                <a:ahLst/>
                <a:cxnLst>
                  <a:cxn ang="0">
                    <a:pos x="1" y="0"/>
                  </a:cxn>
                  <a:cxn ang="0">
                    <a:pos x="0" y="13"/>
                  </a:cxn>
                  <a:cxn ang="0">
                    <a:pos x="0" y="1"/>
                  </a:cxn>
                  <a:cxn ang="0">
                    <a:pos x="1" y="0"/>
                  </a:cxn>
                </a:cxnLst>
                <a:rect l="0" t="0" r="r" b="b"/>
                <a:pathLst>
                  <a:path w="1" h="13">
                    <a:moveTo>
                      <a:pt x="1" y="0"/>
                    </a:moveTo>
                    <a:lnTo>
                      <a:pt x="0" y="13"/>
                    </a:lnTo>
                    <a:lnTo>
                      <a:pt x="0" y="1"/>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28" name="Freeform 1709">
                <a:extLst>
                  <a:ext uri="{FF2B5EF4-FFF2-40B4-BE49-F238E27FC236}">
                    <a16:creationId xmlns:a16="http://schemas.microsoft.com/office/drawing/2014/main" id="{731DD0F7-2733-4205-A8E6-EF1A6C0059E5}"/>
                  </a:ext>
                </a:extLst>
              </p:cNvPr>
              <p:cNvSpPr>
                <a:spLocks/>
              </p:cNvSpPr>
              <p:nvPr/>
            </p:nvSpPr>
            <p:spPr bwMode="auto">
              <a:xfrm>
                <a:off x="3686" y="3451"/>
                <a:ext cx="2" cy="13"/>
              </a:xfrm>
              <a:custGeom>
                <a:avLst/>
                <a:gdLst/>
                <a:ahLst/>
                <a:cxnLst>
                  <a:cxn ang="0">
                    <a:pos x="2" y="13"/>
                  </a:cxn>
                  <a:cxn ang="0">
                    <a:pos x="1" y="0"/>
                  </a:cxn>
                  <a:cxn ang="0">
                    <a:pos x="0" y="1"/>
                  </a:cxn>
                  <a:cxn ang="0">
                    <a:pos x="0" y="13"/>
                  </a:cxn>
                  <a:cxn ang="0">
                    <a:pos x="2" y="13"/>
                  </a:cxn>
                </a:cxnLst>
                <a:rect l="0" t="0" r="r" b="b"/>
                <a:pathLst>
                  <a:path w="2" h="13">
                    <a:moveTo>
                      <a:pt x="2" y="13"/>
                    </a:moveTo>
                    <a:lnTo>
                      <a:pt x="1" y="0"/>
                    </a:lnTo>
                    <a:lnTo>
                      <a:pt x="0" y="1"/>
                    </a:lnTo>
                    <a:lnTo>
                      <a:pt x="0" y="13"/>
                    </a:lnTo>
                    <a:lnTo>
                      <a:pt x="2"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29" name="Freeform 1710">
                <a:extLst>
                  <a:ext uri="{FF2B5EF4-FFF2-40B4-BE49-F238E27FC236}">
                    <a16:creationId xmlns:a16="http://schemas.microsoft.com/office/drawing/2014/main" id="{A5EBB4C9-108E-41B7-BEA3-5289735DE685}"/>
                  </a:ext>
                </a:extLst>
              </p:cNvPr>
              <p:cNvSpPr>
                <a:spLocks/>
              </p:cNvSpPr>
              <p:nvPr/>
            </p:nvSpPr>
            <p:spPr bwMode="auto">
              <a:xfrm>
                <a:off x="3684" y="3452"/>
                <a:ext cx="2" cy="12"/>
              </a:xfrm>
              <a:custGeom>
                <a:avLst/>
                <a:gdLst/>
                <a:ahLst/>
                <a:cxnLst>
                  <a:cxn ang="0">
                    <a:pos x="2" y="12"/>
                  </a:cxn>
                  <a:cxn ang="0">
                    <a:pos x="2" y="0"/>
                  </a:cxn>
                  <a:cxn ang="0">
                    <a:pos x="0" y="12"/>
                  </a:cxn>
                  <a:cxn ang="0">
                    <a:pos x="2" y="12"/>
                  </a:cxn>
                </a:cxnLst>
                <a:rect l="0" t="0" r="r" b="b"/>
                <a:pathLst>
                  <a:path w="2" h="12">
                    <a:moveTo>
                      <a:pt x="2" y="12"/>
                    </a:moveTo>
                    <a:lnTo>
                      <a:pt x="2" y="0"/>
                    </a:lnTo>
                    <a:lnTo>
                      <a:pt x="0" y="12"/>
                    </a:lnTo>
                    <a:lnTo>
                      <a:pt x="2"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30" name="Freeform 1711">
                <a:extLst>
                  <a:ext uri="{FF2B5EF4-FFF2-40B4-BE49-F238E27FC236}">
                    <a16:creationId xmlns:a16="http://schemas.microsoft.com/office/drawing/2014/main" id="{B1E649E6-3143-49DA-98F2-B0AECD0B0601}"/>
                  </a:ext>
                </a:extLst>
              </p:cNvPr>
              <p:cNvSpPr>
                <a:spLocks/>
              </p:cNvSpPr>
              <p:nvPr/>
            </p:nvSpPr>
            <p:spPr bwMode="auto">
              <a:xfrm>
                <a:off x="3684" y="3452"/>
                <a:ext cx="2" cy="12"/>
              </a:xfrm>
              <a:custGeom>
                <a:avLst/>
                <a:gdLst/>
                <a:ahLst/>
                <a:cxnLst>
                  <a:cxn ang="0">
                    <a:pos x="2" y="0"/>
                  </a:cxn>
                  <a:cxn ang="0">
                    <a:pos x="0" y="12"/>
                  </a:cxn>
                  <a:cxn ang="0">
                    <a:pos x="0" y="0"/>
                  </a:cxn>
                  <a:cxn ang="0">
                    <a:pos x="2" y="0"/>
                  </a:cxn>
                </a:cxnLst>
                <a:rect l="0" t="0" r="r" b="b"/>
                <a:pathLst>
                  <a:path w="2" h="12">
                    <a:moveTo>
                      <a:pt x="2" y="0"/>
                    </a:moveTo>
                    <a:lnTo>
                      <a:pt x="0" y="12"/>
                    </a:lnTo>
                    <a:lnTo>
                      <a:pt x="0" y="0"/>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31" name="Rectangle 1712">
                <a:extLst>
                  <a:ext uri="{FF2B5EF4-FFF2-40B4-BE49-F238E27FC236}">
                    <a16:creationId xmlns:a16="http://schemas.microsoft.com/office/drawing/2014/main" id="{1EA1C3E6-626E-472C-9B93-C73B2F3854C2}"/>
                  </a:ext>
                </a:extLst>
              </p:cNvPr>
              <p:cNvSpPr>
                <a:spLocks noChangeArrowheads="1"/>
              </p:cNvSpPr>
              <p:nvPr/>
            </p:nvSpPr>
            <p:spPr bwMode="auto">
              <a:xfrm>
                <a:off x="3684" y="3452"/>
                <a:ext cx="2" cy="12"/>
              </a:xfrm>
              <a:prstGeom prst="rect">
                <a:avLst/>
              </a:prstGeom>
              <a:noFill/>
              <a:ln w="0">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endParaRPr lang="id-ID" sz="1350"/>
              </a:p>
            </p:txBody>
          </p:sp>
          <p:sp>
            <p:nvSpPr>
              <p:cNvPr id="3832" name="Freeform 1713">
                <a:extLst>
                  <a:ext uri="{FF2B5EF4-FFF2-40B4-BE49-F238E27FC236}">
                    <a16:creationId xmlns:a16="http://schemas.microsoft.com/office/drawing/2014/main" id="{CE502EF4-A2E3-4C49-B5D4-EBD250B8EE39}"/>
                  </a:ext>
                </a:extLst>
              </p:cNvPr>
              <p:cNvSpPr>
                <a:spLocks/>
              </p:cNvSpPr>
              <p:nvPr/>
            </p:nvSpPr>
            <p:spPr bwMode="auto">
              <a:xfrm>
                <a:off x="3682" y="3452"/>
                <a:ext cx="2" cy="12"/>
              </a:xfrm>
              <a:custGeom>
                <a:avLst/>
                <a:gdLst/>
                <a:ahLst/>
                <a:cxnLst>
                  <a:cxn ang="0">
                    <a:pos x="2" y="12"/>
                  </a:cxn>
                  <a:cxn ang="0">
                    <a:pos x="2" y="0"/>
                  </a:cxn>
                  <a:cxn ang="0">
                    <a:pos x="0" y="12"/>
                  </a:cxn>
                  <a:cxn ang="0">
                    <a:pos x="2" y="12"/>
                  </a:cxn>
                </a:cxnLst>
                <a:rect l="0" t="0" r="r" b="b"/>
                <a:pathLst>
                  <a:path w="2" h="12">
                    <a:moveTo>
                      <a:pt x="2" y="12"/>
                    </a:moveTo>
                    <a:lnTo>
                      <a:pt x="2" y="0"/>
                    </a:lnTo>
                    <a:lnTo>
                      <a:pt x="0" y="12"/>
                    </a:lnTo>
                    <a:lnTo>
                      <a:pt x="2"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33" name="Freeform 1714">
                <a:extLst>
                  <a:ext uri="{FF2B5EF4-FFF2-40B4-BE49-F238E27FC236}">
                    <a16:creationId xmlns:a16="http://schemas.microsoft.com/office/drawing/2014/main" id="{BCC4A81A-1F3D-4589-B5BC-3F9A9C74C03D}"/>
                  </a:ext>
                </a:extLst>
              </p:cNvPr>
              <p:cNvSpPr>
                <a:spLocks/>
              </p:cNvSpPr>
              <p:nvPr/>
            </p:nvSpPr>
            <p:spPr bwMode="auto">
              <a:xfrm>
                <a:off x="3682" y="3452"/>
                <a:ext cx="2" cy="12"/>
              </a:xfrm>
              <a:custGeom>
                <a:avLst/>
                <a:gdLst/>
                <a:ahLst/>
                <a:cxnLst>
                  <a:cxn ang="0">
                    <a:pos x="2" y="0"/>
                  </a:cxn>
                  <a:cxn ang="0">
                    <a:pos x="0" y="12"/>
                  </a:cxn>
                  <a:cxn ang="0">
                    <a:pos x="1" y="0"/>
                  </a:cxn>
                  <a:cxn ang="0">
                    <a:pos x="2" y="0"/>
                  </a:cxn>
                </a:cxnLst>
                <a:rect l="0" t="0" r="r" b="b"/>
                <a:pathLst>
                  <a:path w="2" h="12">
                    <a:moveTo>
                      <a:pt x="2" y="0"/>
                    </a:moveTo>
                    <a:lnTo>
                      <a:pt x="0" y="12"/>
                    </a:lnTo>
                    <a:lnTo>
                      <a:pt x="1" y="0"/>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34" name="Freeform 1715">
                <a:extLst>
                  <a:ext uri="{FF2B5EF4-FFF2-40B4-BE49-F238E27FC236}">
                    <a16:creationId xmlns:a16="http://schemas.microsoft.com/office/drawing/2014/main" id="{65AA307B-CEE7-46E0-9994-581B50F7CF55}"/>
                  </a:ext>
                </a:extLst>
              </p:cNvPr>
              <p:cNvSpPr>
                <a:spLocks/>
              </p:cNvSpPr>
              <p:nvPr/>
            </p:nvSpPr>
            <p:spPr bwMode="auto">
              <a:xfrm>
                <a:off x="3682" y="3452"/>
                <a:ext cx="2" cy="12"/>
              </a:xfrm>
              <a:custGeom>
                <a:avLst/>
                <a:gdLst/>
                <a:ahLst/>
                <a:cxnLst>
                  <a:cxn ang="0">
                    <a:pos x="2" y="12"/>
                  </a:cxn>
                  <a:cxn ang="0">
                    <a:pos x="2" y="0"/>
                  </a:cxn>
                  <a:cxn ang="0">
                    <a:pos x="1" y="0"/>
                  </a:cxn>
                  <a:cxn ang="0">
                    <a:pos x="0" y="12"/>
                  </a:cxn>
                  <a:cxn ang="0">
                    <a:pos x="2" y="12"/>
                  </a:cxn>
                </a:cxnLst>
                <a:rect l="0" t="0" r="r" b="b"/>
                <a:pathLst>
                  <a:path w="2" h="12">
                    <a:moveTo>
                      <a:pt x="2" y="12"/>
                    </a:moveTo>
                    <a:lnTo>
                      <a:pt x="2" y="0"/>
                    </a:lnTo>
                    <a:lnTo>
                      <a:pt x="1" y="0"/>
                    </a:lnTo>
                    <a:lnTo>
                      <a:pt x="0" y="12"/>
                    </a:lnTo>
                    <a:lnTo>
                      <a:pt x="2"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35" name="Freeform 1716">
                <a:extLst>
                  <a:ext uri="{FF2B5EF4-FFF2-40B4-BE49-F238E27FC236}">
                    <a16:creationId xmlns:a16="http://schemas.microsoft.com/office/drawing/2014/main" id="{83A52CB4-33FF-4F7C-A4F8-0DD900AEE7D2}"/>
                  </a:ext>
                </a:extLst>
              </p:cNvPr>
              <p:cNvSpPr>
                <a:spLocks/>
              </p:cNvSpPr>
              <p:nvPr/>
            </p:nvSpPr>
            <p:spPr bwMode="auto">
              <a:xfrm>
                <a:off x="3681" y="3452"/>
                <a:ext cx="2" cy="12"/>
              </a:xfrm>
              <a:custGeom>
                <a:avLst/>
                <a:gdLst/>
                <a:ahLst/>
                <a:cxnLst>
                  <a:cxn ang="0">
                    <a:pos x="1" y="12"/>
                  </a:cxn>
                  <a:cxn ang="0">
                    <a:pos x="2" y="0"/>
                  </a:cxn>
                  <a:cxn ang="0">
                    <a:pos x="0" y="12"/>
                  </a:cxn>
                  <a:cxn ang="0">
                    <a:pos x="1" y="12"/>
                  </a:cxn>
                </a:cxnLst>
                <a:rect l="0" t="0" r="r" b="b"/>
                <a:pathLst>
                  <a:path w="2" h="12">
                    <a:moveTo>
                      <a:pt x="1" y="12"/>
                    </a:moveTo>
                    <a:lnTo>
                      <a:pt x="2" y="0"/>
                    </a:lnTo>
                    <a:lnTo>
                      <a:pt x="0" y="12"/>
                    </a:lnTo>
                    <a:lnTo>
                      <a:pt x="1"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36" name="Freeform 1717">
                <a:extLst>
                  <a:ext uri="{FF2B5EF4-FFF2-40B4-BE49-F238E27FC236}">
                    <a16:creationId xmlns:a16="http://schemas.microsoft.com/office/drawing/2014/main" id="{B48260D7-CC1E-4740-9CF3-3634BD783B35}"/>
                  </a:ext>
                </a:extLst>
              </p:cNvPr>
              <p:cNvSpPr>
                <a:spLocks/>
              </p:cNvSpPr>
              <p:nvPr/>
            </p:nvSpPr>
            <p:spPr bwMode="auto">
              <a:xfrm>
                <a:off x="3681" y="3451"/>
                <a:ext cx="2" cy="13"/>
              </a:xfrm>
              <a:custGeom>
                <a:avLst/>
                <a:gdLst/>
                <a:ahLst/>
                <a:cxnLst>
                  <a:cxn ang="0">
                    <a:pos x="2" y="1"/>
                  </a:cxn>
                  <a:cxn ang="0">
                    <a:pos x="0" y="13"/>
                  </a:cxn>
                  <a:cxn ang="0">
                    <a:pos x="0" y="0"/>
                  </a:cxn>
                  <a:cxn ang="0">
                    <a:pos x="2" y="1"/>
                  </a:cxn>
                </a:cxnLst>
                <a:rect l="0" t="0" r="r" b="b"/>
                <a:pathLst>
                  <a:path w="2" h="13">
                    <a:moveTo>
                      <a:pt x="2" y="1"/>
                    </a:moveTo>
                    <a:lnTo>
                      <a:pt x="0" y="13"/>
                    </a:lnTo>
                    <a:lnTo>
                      <a:pt x="0" y="0"/>
                    </a:lnTo>
                    <a:lnTo>
                      <a:pt x="2"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37" name="Freeform 1718">
                <a:extLst>
                  <a:ext uri="{FF2B5EF4-FFF2-40B4-BE49-F238E27FC236}">
                    <a16:creationId xmlns:a16="http://schemas.microsoft.com/office/drawing/2014/main" id="{2F50D54B-A426-454A-8D9B-CFE38F3BFC4E}"/>
                  </a:ext>
                </a:extLst>
              </p:cNvPr>
              <p:cNvSpPr>
                <a:spLocks/>
              </p:cNvSpPr>
              <p:nvPr/>
            </p:nvSpPr>
            <p:spPr bwMode="auto">
              <a:xfrm>
                <a:off x="3681" y="3451"/>
                <a:ext cx="2" cy="13"/>
              </a:xfrm>
              <a:custGeom>
                <a:avLst/>
                <a:gdLst/>
                <a:ahLst/>
                <a:cxnLst>
                  <a:cxn ang="0">
                    <a:pos x="1" y="13"/>
                  </a:cxn>
                  <a:cxn ang="0">
                    <a:pos x="2" y="1"/>
                  </a:cxn>
                  <a:cxn ang="0">
                    <a:pos x="0" y="0"/>
                  </a:cxn>
                  <a:cxn ang="0">
                    <a:pos x="0" y="13"/>
                  </a:cxn>
                  <a:cxn ang="0">
                    <a:pos x="1" y="13"/>
                  </a:cxn>
                </a:cxnLst>
                <a:rect l="0" t="0" r="r" b="b"/>
                <a:pathLst>
                  <a:path w="2" h="13">
                    <a:moveTo>
                      <a:pt x="1" y="13"/>
                    </a:moveTo>
                    <a:lnTo>
                      <a:pt x="2" y="1"/>
                    </a:lnTo>
                    <a:lnTo>
                      <a:pt x="0" y="0"/>
                    </a:lnTo>
                    <a:lnTo>
                      <a:pt x="0" y="13"/>
                    </a:lnTo>
                    <a:lnTo>
                      <a:pt x="1"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38" name="Freeform 1719">
                <a:extLst>
                  <a:ext uri="{FF2B5EF4-FFF2-40B4-BE49-F238E27FC236}">
                    <a16:creationId xmlns:a16="http://schemas.microsoft.com/office/drawing/2014/main" id="{5E4B5646-40A6-4016-820A-E7D96735C4C8}"/>
                  </a:ext>
                </a:extLst>
              </p:cNvPr>
              <p:cNvSpPr>
                <a:spLocks/>
              </p:cNvSpPr>
              <p:nvPr/>
            </p:nvSpPr>
            <p:spPr bwMode="auto">
              <a:xfrm>
                <a:off x="3679" y="3451"/>
                <a:ext cx="2" cy="13"/>
              </a:xfrm>
              <a:custGeom>
                <a:avLst/>
                <a:gdLst/>
                <a:ahLst/>
                <a:cxnLst>
                  <a:cxn ang="0">
                    <a:pos x="2" y="13"/>
                  </a:cxn>
                  <a:cxn ang="0">
                    <a:pos x="2" y="0"/>
                  </a:cxn>
                  <a:cxn ang="0">
                    <a:pos x="0" y="13"/>
                  </a:cxn>
                  <a:cxn ang="0">
                    <a:pos x="2" y="13"/>
                  </a:cxn>
                </a:cxnLst>
                <a:rect l="0" t="0" r="r" b="b"/>
                <a:pathLst>
                  <a:path w="2" h="13">
                    <a:moveTo>
                      <a:pt x="2" y="13"/>
                    </a:moveTo>
                    <a:lnTo>
                      <a:pt x="2" y="0"/>
                    </a:lnTo>
                    <a:lnTo>
                      <a:pt x="0" y="13"/>
                    </a:lnTo>
                    <a:lnTo>
                      <a:pt x="2"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39" name="Freeform 1720">
                <a:extLst>
                  <a:ext uri="{FF2B5EF4-FFF2-40B4-BE49-F238E27FC236}">
                    <a16:creationId xmlns:a16="http://schemas.microsoft.com/office/drawing/2014/main" id="{F73149BD-B91D-4461-83A6-9560E80E702D}"/>
                  </a:ext>
                </a:extLst>
              </p:cNvPr>
              <p:cNvSpPr>
                <a:spLocks/>
              </p:cNvSpPr>
              <p:nvPr/>
            </p:nvSpPr>
            <p:spPr bwMode="auto">
              <a:xfrm>
                <a:off x="3679" y="3451"/>
                <a:ext cx="2" cy="13"/>
              </a:xfrm>
              <a:custGeom>
                <a:avLst/>
                <a:gdLst/>
                <a:ahLst/>
                <a:cxnLst>
                  <a:cxn ang="0">
                    <a:pos x="2" y="0"/>
                  </a:cxn>
                  <a:cxn ang="0">
                    <a:pos x="0" y="13"/>
                  </a:cxn>
                  <a:cxn ang="0">
                    <a:pos x="0" y="0"/>
                  </a:cxn>
                  <a:cxn ang="0">
                    <a:pos x="2" y="0"/>
                  </a:cxn>
                </a:cxnLst>
                <a:rect l="0" t="0" r="r" b="b"/>
                <a:pathLst>
                  <a:path w="2" h="13">
                    <a:moveTo>
                      <a:pt x="2" y="0"/>
                    </a:moveTo>
                    <a:lnTo>
                      <a:pt x="0" y="13"/>
                    </a:lnTo>
                    <a:lnTo>
                      <a:pt x="0" y="0"/>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40" name="Rectangle 1721">
                <a:extLst>
                  <a:ext uri="{FF2B5EF4-FFF2-40B4-BE49-F238E27FC236}">
                    <a16:creationId xmlns:a16="http://schemas.microsoft.com/office/drawing/2014/main" id="{0411D4FC-661A-41A7-9965-9F711080F829}"/>
                  </a:ext>
                </a:extLst>
              </p:cNvPr>
              <p:cNvSpPr>
                <a:spLocks noChangeArrowheads="1"/>
              </p:cNvSpPr>
              <p:nvPr/>
            </p:nvSpPr>
            <p:spPr bwMode="auto">
              <a:xfrm>
                <a:off x="3679" y="3451"/>
                <a:ext cx="2" cy="13"/>
              </a:xfrm>
              <a:prstGeom prst="rect">
                <a:avLst/>
              </a:prstGeom>
              <a:noFill/>
              <a:ln w="0">
                <a:solidFill>
                  <a:srgbClr val="0000FF"/>
                </a:solidFill>
                <a:prstDash val="solid"/>
                <a:miter lim="800000"/>
                <a:headEnd/>
                <a:tailEnd/>
              </a:ln>
            </p:spPr>
            <p:txBody>
              <a:bodyPr vert="horz" wrap="square" lIns="68580" tIns="34290" rIns="68580" bIns="34290" numCol="1" anchor="t" anchorCtr="0" compatLnSpc="1">
                <a:prstTxWarp prst="textNoShape">
                  <a:avLst/>
                </a:prstTxWarp>
              </a:bodyPr>
              <a:lstStyle/>
              <a:p>
                <a:endParaRPr lang="id-ID" sz="1350"/>
              </a:p>
            </p:txBody>
          </p:sp>
          <p:sp>
            <p:nvSpPr>
              <p:cNvPr id="3841" name="Freeform 1722">
                <a:extLst>
                  <a:ext uri="{FF2B5EF4-FFF2-40B4-BE49-F238E27FC236}">
                    <a16:creationId xmlns:a16="http://schemas.microsoft.com/office/drawing/2014/main" id="{3FEE9E8B-2C83-437E-A4DD-B7357206509D}"/>
                  </a:ext>
                </a:extLst>
              </p:cNvPr>
              <p:cNvSpPr>
                <a:spLocks/>
              </p:cNvSpPr>
              <p:nvPr/>
            </p:nvSpPr>
            <p:spPr bwMode="auto">
              <a:xfrm>
                <a:off x="3678" y="3451"/>
                <a:ext cx="1" cy="13"/>
              </a:xfrm>
              <a:custGeom>
                <a:avLst/>
                <a:gdLst/>
                <a:ahLst/>
                <a:cxnLst>
                  <a:cxn ang="0">
                    <a:pos x="1" y="13"/>
                  </a:cxn>
                  <a:cxn ang="0">
                    <a:pos x="1" y="0"/>
                  </a:cxn>
                  <a:cxn ang="0">
                    <a:pos x="0" y="13"/>
                  </a:cxn>
                  <a:cxn ang="0">
                    <a:pos x="1" y="13"/>
                  </a:cxn>
                </a:cxnLst>
                <a:rect l="0" t="0" r="r" b="b"/>
                <a:pathLst>
                  <a:path w="1" h="13">
                    <a:moveTo>
                      <a:pt x="1" y="13"/>
                    </a:moveTo>
                    <a:lnTo>
                      <a:pt x="1" y="0"/>
                    </a:lnTo>
                    <a:lnTo>
                      <a:pt x="0" y="13"/>
                    </a:lnTo>
                    <a:lnTo>
                      <a:pt x="1"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42" name="Freeform 1723">
                <a:extLst>
                  <a:ext uri="{FF2B5EF4-FFF2-40B4-BE49-F238E27FC236}">
                    <a16:creationId xmlns:a16="http://schemas.microsoft.com/office/drawing/2014/main" id="{7B616C5F-CF56-47D4-9BA5-96F7F66F57C9}"/>
                  </a:ext>
                </a:extLst>
              </p:cNvPr>
              <p:cNvSpPr>
                <a:spLocks/>
              </p:cNvSpPr>
              <p:nvPr/>
            </p:nvSpPr>
            <p:spPr bwMode="auto">
              <a:xfrm>
                <a:off x="3677" y="3451"/>
                <a:ext cx="2" cy="13"/>
              </a:xfrm>
              <a:custGeom>
                <a:avLst/>
                <a:gdLst/>
                <a:ahLst/>
                <a:cxnLst>
                  <a:cxn ang="0">
                    <a:pos x="2" y="0"/>
                  </a:cxn>
                  <a:cxn ang="0">
                    <a:pos x="1" y="13"/>
                  </a:cxn>
                  <a:cxn ang="0">
                    <a:pos x="0" y="0"/>
                  </a:cxn>
                  <a:cxn ang="0">
                    <a:pos x="2" y="0"/>
                  </a:cxn>
                </a:cxnLst>
                <a:rect l="0" t="0" r="r" b="b"/>
                <a:pathLst>
                  <a:path w="2" h="13">
                    <a:moveTo>
                      <a:pt x="2" y="0"/>
                    </a:moveTo>
                    <a:lnTo>
                      <a:pt x="1" y="13"/>
                    </a:lnTo>
                    <a:lnTo>
                      <a:pt x="0" y="0"/>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43" name="Freeform 1724">
                <a:extLst>
                  <a:ext uri="{FF2B5EF4-FFF2-40B4-BE49-F238E27FC236}">
                    <a16:creationId xmlns:a16="http://schemas.microsoft.com/office/drawing/2014/main" id="{A3343A81-472A-4F3C-9EB9-08E8641C2BE6}"/>
                  </a:ext>
                </a:extLst>
              </p:cNvPr>
              <p:cNvSpPr>
                <a:spLocks/>
              </p:cNvSpPr>
              <p:nvPr/>
            </p:nvSpPr>
            <p:spPr bwMode="auto">
              <a:xfrm>
                <a:off x="3677" y="3451"/>
                <a:ext cx="2" cy="13"/>
              </a:xfrm>
              <a:custGeom>
                <a:avLst/>
                <a:gdLst/>
                <a:ahLst/>
                <a:cxnLst>
                  <a:cxn ang="0">
                    <a:pos x="2" y="13"/>
                  </a:cxn>
                  <a:cxn ang="0">
                    <a:pos x="2" y="0"/>
                  </a:cxn>
                  <a:cxn ang="0">
                    <a:pos x="0" y="0"/>
                  </a:cxn>
                  <a:cxn ang="0">
                    <a:pos x="1" y="13"/>
                  </a:cxn>
                  <a:cxn ang="0">
                    <a:pos x="2" y="13"/>
                  </a:cxn>
                </a:cxnLst>
                <a:rect l="0" t="0" r="r" b="b"/>
                <a:pathLst>
                  <a:path w="2" h="13">
                    <a:moveTo>
                      <a:pt x="2" y="13"/>
                    </a:moveTo>
                    <a:lnTo>
                      <a:pt x="2" y="0"/>
                    </a:lnTo>
                    <a:lnTo>
                      <a:pt x="0" y="0"/>
                    </a:lnTo>
                    <a:lnTo>
                      <a:pt x="1" y="13"/>
                    </a:lnTo>
                    <a:lnTo>
                      <a:pt x="2"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44" name="Freeform 1725">
                <a:extLst>
                  <a:ext uri="{FF2B5EF4-FFF2-40B4-BE49-F238E27FC236}">
                    <a16:creationId xmlns:a16="http://schemas.microsoft.com/office/drawing/2014/main" id="{605591D2-EC5E-4E6A-9794-DF3E16CBDF56}"/>
                  </a:ext>
                </a:extLst>
              </p:cNvPr>
              <p:cNvSpPr>
                <a:spLocks/>
              </p:cNvSpPr>
              <p:nvPr/>
            </p:nvSpPr>
            <p:spPr bwMode="auto">
              <a:xfrm>
                <a:off x="3676" y="3451"/>
                <a:ext cx="2" cy="13"/>
              </a:xfrm>
              <a:custGeom>
                <a:avLst/>
                <a:gdLst/>
                <a:ahLst/>
                <a:cxnLst>
                  <a:cxn ang="0">
                    <a:pos x="2" y="13"/>
                  </a:cxn>
                  <a:cxn ang="0">
                    <a:pos x="1" y="0"/>
                  </a:cxn>
                  <a:cxn ang="0">
                    <a:pos x="0" y="13"/>
                  </a:cxn>
                  <a:cxn ang="0">
                    <a:pos x="2" y="13"/>
                  </a:cxn>
                </a:cxnLst>
                <a:rect l="0" t="0" r="r" b="b"/>
                <a:pathLst>
                  <a:path w="2" h="13">
                    <a:moveTo>
                      <a:pt x="2" y="13"/>
                    </a:moveTo>
                    <a:lnTo>
                      <a:pt x="1" y="0"/>
                    </a:lnTo>
                    <a:lnTo>
                      <a:pt x="0" y="13"/>
                    </a:lnTo>
                    <a:lnTo>
                      <a:pt x="2"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45" name="Freeform 1726">
                <a:extLst>
                  <a:ext uri="{FF2B5EF4-FFF2-40B4-BE49-F238E27FC236}">
                    <a16:creationId xmlns:a16="http://schemas.microsoft.com/office/drawing/2014/main" id="{6814DB6E-F9EF-4977-AB13-A934828E12B3}"/>
                  </a:ext>
                </a:extLst>
              </p:cNvPr>
              <p:cNvSpPr>
                <a:spLocks/>
              </p:cNvSpPr>
              <p:nvPr/>
            </p:nvSpPr>
            <p:spPr bwMode="auto">
              <a:xfrm>
                <a:off x="3674" y="3451"/>
                <a:ext cx="3" cy="13"/>
              </a:xfrm>
              <a:custGeom>
                <a:avLst/>
                <a:gdLst/>
                <a:ahLst/>
                <a:cxnLst>
                  <a:cxn ang="0">
                    <a:pos x="3" y="0"/>
                  </a:cxn>
                  <a:cxn ang="0">
                    <a:pos x="2" y="13"/>
                  </a:cxn>
                  <a:cxn ang="0">
                    <a:pos x="0" y="1"/>
                  </a:cxn>
                  <a:cxn ang="0">
                    <a:pos x="3" y="0"/>
                  </a:cxn>
                </a:cxnLst>
                <a:rect l="0" t="0" r="r" b="b"/>
                <a:pathLst>
                  <a:path w="3" h="13">
                    <a:moveTo>
                      <a:pt x="3" y="0"/>
                    </a:moveTo>
                    <a:lnTo>
                      <a:pt x="2" y="13"/>
                    </a:lnTo>
                    <a:lnTo>
                      <a:pt x="0" y="1"/>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46" name="Freeform 1727">
                <a:extLst>
                  <a:ext uri="{FF2B5EF4-FFF2-40B4-BE49-F238E27FC236}">
                    <a16:creationId xmlns:a16="http://schemas.microsoft.com/office/drawing/2014/main" id="{97D3ACD3-6DF0-46B9-B1AA-127ED33BA6C8}"/>
                  </a:ext>
                </a:extLst>
              </p:cNvPr>
              <p:cNvSpPr>
                <a:spLocks/>
              </p:cNvSpPr>
              <p:nvPr/>
            </p:nvSpPr>
            <p:spPr bwMode="auto">
              <a:xfrm>
                <a:off x="3674" y="3451"/>
                <a:ext cx="4" cy="13"/>
              </a:xfrm>
              <a:custGeom>
                <a:avLst/>
                <a:gdLst/>
                <a:ahLst/>
                <a:cxnLst>
                  <a:cxn ang="0">
                    <a:pos x="4" y="13"/>
                  </a:cxn>
                  <a:cxn ang="0">
                    <a:pos x="3" y="0"/>
                  </a:cxn>
                  <a:cxn ang="0">
                    <a:pos x="0" y="1"/>
                  </a:cxn>
                  <a:cxn ang="0">
                    <a:pos x="2" y="13"/>
                  </a:cxn>
                  <a:cxn ang="0">
                    <a:pos x="4" y="13"/>
                  </a:cxn>
                </a:cxnLst>
                <a:rect l="0" t="0" r="r" b="b"/>
                <a:pathLst>
                  <a:path w="4" h="13">
                    <a:moveTo>
                      <a:pt x="4" y="13"/>
                    </a:moveTo>
                    <a:lnTo>
                      <a:pt x="3" y="0"/>
                    </a:lnTo>
                    <a:lnTo>
                      <a:pt x="0" y="1"/>
                    </a:lnTo>
                    <a:lnTo>
                      <a:pt x="2" y="13"/>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47" name="Freeform 1728">
                <a:extLst>
                  <a:ext uri="{FF2B5EF4-FFF2-40B4-BE49-F238E27FC236}">
                    <a16:creationId xmlns:a16="http://schemas.microsoft.com/office/drawing/2014/main" id="{ADE2BA28-C5F8-4C12-80DD-4792B7179695}"/>
                  </a:ext>
                </a:extLst>
              </p:cNvPr>
              <p:cNvSpPr>
                <a:spLocks/>
              </p:cNvSpPr>
              <p:nvPr/>
            </p:nvSpPr>
            <p:spPr bwMode="auto">
              <a:xfrm>
                <a:off x="3674" y="3452"/>
                <a:ext cx="2" cy="12"/>
              </a:xfrm>
              <a:custGeom>
                <a:avLst/>
                <a:gdLst/>
                <a:ahLst/>
                <a:cxnLst>
                  <a:cxn ang="0">
                    <a:pos x="2" y="12"/>
                  </a:cxn>
                  <a:cxn ang="0">
                    <a:pos x="0" y="0"/>
                  </a:cxn>
                  <a:cxn ang="0">
                    <a:pos x="0" y="12"/>
                  </a:cxn>
                  <a:cxn ang="0">
                    <a:pos x="2" y="12"/>
                  </a:cxn>
                </a:cxnLst>
                <a:rect l="0" t="0" r="r" b="b"/>
                <a:pathLst>
                  <a:path w="2" h="12">
                    <a:moveTo>
                      <a:pt x="2" y="12"/>
                    </a:moveTo>
                    <a:lnTo>
                      <a:pt x="0" y="0"/>
                    </a:lnTo>
                    <a:lnTo>
                      <a:pt x="0" y="12"/>
                    </a:lnTo>
                    <a:lnTo>
                      <a:pt x="2"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48" name="Freeform 1729">
                <a:extLst>
                  <a:ext uri="{FF2B5EF4-FFF2-40B4-BE49-F238E27FC236}">
                    <a16:creationId xmlns:a16="http://schemas.microsoft.com/office/drawing/2014/main" id="{0607F05D-2268-45E5-B357-0ED968EE6A69}"/>
                  </a:ext>
                </a:extLst>
              </p:cNvPr>
              <p:cNvSpPr>
                <a:spLocks/>
              </p:cNvSpPr>
              <p:nvPr/>
            </p:nvSpPr>
            <p:spPr bwMode="auto">
              <a:xfrm>
                <a:off x="3671" y="3452"/>
                <a:ext cx="3" cy="12"/>
              </a:xfrm>
              <a:custGeom>
                <a:avLst/>
                <a:gdLst/>
                <a:ahLst/>
                <a:cxnLst>
                  <a:cxn ang="0">
                    <a:pos x="3" y="0"/>
                  </a:cxn>
                  <a:cxn ang="0">
                    <a:pos x="3" y="12"/>
                  </a:cxn>
                  <a:cxn ang="0">
                    <a:pos x="0" y="0"/>
                  </a:cxn>
                  <a:cxn ang="0">
                    <a:pos x="3" y="0"/>
                  </a:cxn>
                </a:cxnLst>
                <a:rect l="0" t="0" r="r" b="b"/>
                <a:pathLst>
                  <a:path w="3" h="12">
                    <a:moveTo>
                      <a:pt x="3" y="0"/>
                    </a:moveTo>
                    <a:lnTo>
                      <a:pt x="3" y="12"/>
                    </a:lnTo>
                    <a:lnTo>
                      <a:pt x="0" y="0"/>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49" name="Freeform 1730">
                <a:extLst>
                  <a:ext uri="{FF2B5EF4-FFF2-40B4-BE49-F238E27FC236}">
                    <a16:creationId xmlns:a16="http://schemas.microsoft.com/office/drawing/2014/main" id="{3FBD5A75-D806-40F6-9192-1093BD1EFFEC}"/>
                  </a:ext>
                </a:extLst>
              </p:cNvPr>
              <p:cNvSpPr>
                <a:spLocks/>
              </p:cNvSpPr>
              <p:nvPr/>
            </p:nvSpPr>
            <p:spPr bwMode="auto">
              <a:xfrm>
                <a:off x="3671" y="3452"/>
                <a:ext cx="5" cy="12"/>
              </a:xfrm>
              <a:custGeom>
                <a:avLst/>
                <a:gdLst/>
                <a:ahLst/>
                <a:cxnLst>
                  <a:cxn ang="0">
                    <a:pos x="5" y="12"/>
                  </a:cxn>
                  <a:cxn ang="0">
                    <a:pos x="3" y="0"/>
                  </a:cxn>
                  <a:cxn ang="0">
                    <a:pos x="0" y="0"/>
                  </a:cxn>
                  <a:cxn ang="0">
                    <a:pos x="3" y="12"/>
                  </a:cxn>
                  <a:cxn ang="0">
                    <a:pos x="5" y="12"/>
                  </a:cxn>
                </a:cxnLst>
                <a:rect l="0" t="0" r="r" b="b"/>
                <a:pathLst>
                  <a:path w="5" h="12">
                    <a:moveTo>
                      <a:pt x="5" y="12"/>
                    </a:moveTo>
                    <a:lnTo>
                      <a:pt x="3" y="0"/>
                    </a:lnTo>
                    <a:lnTo>
                      <a:pt x="0" y="0"/>
                    </a:lnTo>
                    <a:lnTo>
                      <a:pt x="3" y="12"/>
                    </a:lnTo>
                    <a:lnTo>
                      <a:pt x="5"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50" name="Freeform 1731">
                <a:extLst>
                  <a:ext uri="{FF2B5EF4-FFF2-40B4-BE49-F238E27FC236}">
                    <a16:creationId xmlns:a16="http://schemas.microsoft.com/office/drawing/2014/main" id="{950EA70E-E702-4248-BD64-5C198B9A84B5}"/>
                  </a:ext>
                </a:extLst>
              </p:cNvPr>
              <p:cNvSpPr>
                <a:spLocks/>
              </p:cNvSpPr>
              <p:nvPr/>
            </p:nvSpPr>
            <p:spPr bwMode="auto">
              <a:xfrm>
                <a:off x="3671" y="3452"/>
                <a:ext cx="3" cy="13"/>
              </a:xfrm>
              <a:custGeom>
                <a:avLst/>
                <a:gdLst/>
                <a:ahLst/>
                <a:cxnLst>
                  <a:cxn ang="0">
                    <a:pos x="3" y="12"/>
                  </a:cxn>
                  <a:cxn ang="0">
                    <a:pos x="0" y="0"/>
                  </a:cxn>
                  <a:cxn ang="0">
                    <a:pos x="2" y="13"/>
                  </a:cxn>
                  <a:cxn ang="0">
                    <a:pos x="3" y="12"/>
                  </a:cxn>
                </a:cxnLst>
                <a:rect l="0" t="0" r="r" b="b"/>
                <a:pathLst>
                  <a:path w="3" h="13">
                    <a:moveTo>
                      <a:pt x="3" y="12"/>
                    </a:moveTo>
                    <a:lnTo>
                      <a:pt x="0" y="0"/>
                    </a:lnTo>
                    <a:lnTo>
                      <a:pt x="2" y="13"/>
                    </a:lnTo>
                    <a:lnTo>
                      <a:pt x="3"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51" name="Freeform 1732">
                <a:extLst>
                  <a:ext uri="{FF2B5EF4-FFF2-40B4-BE49-F238E27FC236}">
                    <a16:creationId xmlns:a16="http://schemas.microsoft.com/office/drawing/2014/main" id="{996CF784-D9D8-409A-8269-BB5063371776}"/>
                  </a:ext>
                </a:extLst>
              </p:cNvPr>
              <p:cNvSpPr>
                <a:spLocks/>
              </p:cNvSpPr>
              <p:nvPr/>
            </p:nvSpPr>
            <p:spPr bwMode="auto">
              <a:xfrm>
                <a:off x="3668" y="3452"/>
                <a:ext cx="5" cy="13"/>
              </a:xfrm>
              <a:custGeom>
                <a:avLst/>
                <a:gdLst/>
                <a:ahLst/>
                <a:cxnLst>
                  <a:cxn ang="0">
                    <a:pos x="3" y="0"/>
                  </a:cxn>
                  <a:cxn ang="0">
                    <a:pos x="5" y="13"/>
                  </a:cxn>
                  <a:cxn ang="0">
                    <a:pos x="0" y="1"/>
                  </a:cxn>
                  <a:cxn ang="0">
                    <a:pos x="3" y="0"/>
                  </a:cxn>
                </a:cxnLst>
                <a:rect l="0" t="0" r="r" b="b"/>
                <a:pathLst>
                  <a:path w="5" h="13">
                    <a:moveTo>
                      <a:pt x="3" y="0"/>
                    </a:moveTo>
                    <a:lnTo>
                      <a:pt x="5" y="13"/>
                    </a:lnTo>
                    <a:lnTo>
                      <a:pt x="0" y="1"/>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52" name="Freeform 1733">
                <a:extLst>
                  <a:ext uri="{FF2B5EF4-FFF2-40B4-BE49-F238E27FC236}">
                    <a16:creationId xmlns:a16="http://schemas.microsoft.com/office/drawing/2014/main" id="{4899CD5E-FB46-44C2-9720-0BB5969100BC}"/>
                  </a:ext>
                </a:extLst>
              </p:cNvPr>
              <p:cNvSpPr>
                <a:spLocks/>
              </p:cNvSpPr>
              <p:nvPr/>
            </p:nvSpPr>
            <p:spPr bwMode="auto">
              <a:xfrm>
                <a:off x="3668" y="3452"/>
                <a:ext cx="6" cy="13"/>
              </a:xfrm>
              <a:custGeom>
                <a:avLst/>
                <a:gdLst/>
                <a:ahLst/>
                <a:cxnLst>
                  <a:cxn ang="0">
                    <a:pos x="6" y="12"/>
                  </a:cxn>
                  <a:cxn ang="0">
                    <a:pos x="3" y="0"/>
                  </a:cxn>
                  <a:cxn ang="0">
                    <a:pos x="0" y="1"/>
                  </a:cxn>
                  <a:cxn ang="0">
                    <a:pos x="5" y="13"/>
                  </a:cxn>
                  <a:cxn ang="0">
                    <a:pos x="6" y="12"/>
                  </a:cxn>
                </a:cxnLst>
                <a:rect l="0" t="0" r="r" b="b"/>
                <a:pathLst>
                  <a:path w="6" h="13">
                    <a:moveTo>
                      <a:pt x="6" y="12"/>
                    </a:moveTo>
                    <a:lnTo>
                      <a:pt x="3" y="0"/>
                    </a:lnTo>
                    <a:lnTo>
                      <a:pt x="0" y="1"/>
                    </a:lnTo>
                    <a:lnTo>
                      <a:pt x="5" y="13"/>
                    </a:lnTo>
                    <a:lnTo>
                      <a:pt x="6"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53" name="Freeform 1734">
                <a:extLst>
                  <a:ext uri="{FF2B5EF4-FFF2-40B4-BE49-F238E27FC236}">
                    <a16:creationId xmlns:a16="http://schemas.microsoft.com/office/drawing/2014/main" id="{27072BA2-258E-4F83-A83D-04FAB8A58A9F}"/>
                  </a:ext>
                </a:extLst>
              </p:cNvPr>
              <p:cNvSpPr>
                <a:spLocks/>
              </p:cNvSpPr>
              <p:nvPr/>
            </p:nvSpPr>
            <p:spPr bwMode="auto">
              <a:xfrm>
                <a:off x="3668" y="3453"/>
                <a:ext cx="5" cy="13"/>
              </a:xfrm>
              <a:custGeom>
                <a:avLst/>
                <a:gdLst/>
                <a:ahLst/>
                <a:cxnLst>
                  <a:cxn ang="0">
                    <a:pos x="5" y="12"/>
                  </a:cxn>
                  <a:cxn ang="0">
                    <a:pos x="0" y="0"/>
                  </a:cxn>
                  <a:cxn ang="0">
                    <a:pos x="2" y="13"/>
                  </a:cxn>
                  <a:cxn ang="0">
                    <a:pos x="5" y="12"/>
                  </a:cxn>
                </a:cxnLst>
                <a:rect l="0" t="0" r="r" b="b"/>
                <a:pathLst>
                  <a:path w="5" h="13">
                    <a:moveTo>
                      <a:pt x="5" y="12"/>
                    </a:moveTo>
                    <a:lnTo>
                      <a:pt x="0" y="0"/>
                    </a:lnTo>
                    <a:lnTo>
                      <a:pt x="2" y="13"/>
                    </a:lnTo>
                    <a:lnTo>
                      <a:pt x="5"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54" name="Freeform 1735">
                <a:extLst>
                  <a:ext uri="{FF2B5EF4-FFF2-40B4-BE49-F238E27FC236}">
                    <a16:creationId xmlns:a16="http://schemas.microsoft.com/office/drawing/2014/main" id="{2CFE600D-9CA9-4C44-B9CC-D689F0D61D91}"/>
                  </a:ext>
                </a:extLst>
              </p:cNvPr>
              <p:cNvSpPr>
                <a:spLocks/>
              </p:cNvSpPr>
              <p:nvPr/>
            </p:nvSpPr>
            <p:spPr bwMode="auto">
              <a:xfrm>
                <a:off x="3665" y="3453"/>
                <a:ext cx="5" cy="13"/>
              </a:xfrm>
              <a:custGeom>
                <a:avLst/>
                <a:gdLst/>
                <a:ahLst/>
                <a:cxnLst>
                  <a:cxn ang="0">
                    <a:pos x="3" y="0"/>
                  </a:cxn>
                  <a:cxn ang="0">
                    <a:pos x="5" y="13"/>
                  </a:cxn>
                  <a:cxn ang="0">
                    <a:pos x="0" y="2"/>
                  </a:cxn>
                  <a:cxn ang="0">
                    <a:pos x="3" y="0"/>
                  </a:cxn>
                </a:cxnLst>
                <a:rect l="0" t="0" r="r" b="b"/>
                <a:pathLst>
                  <a:path w="5" h="13">
                    <a:moveTo>
                      <a:pt x="3" y="0"/>
                    </a:moveTo>
                    <a:lnTo>
                      <a:pt x="5" y="13"/>
                    </a:lnTo>
                    <a:lnTo>
                      <a:pt x="0" y="2"/>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55" name="Freeform 1736">
                <a:extLst>
                  <a:ext uri="{FF2B5EF4-FFF2-40B4-BE49-F238E27FC236}">
                    <a16:creationId xmlns:a16="http://schemas.microsoft.com/office/drawing/2014/main" id="{1CFE3669-0749-4674-884E-E452B21C519D}"/>
                  </a:ext>
                </a:extLst>
              </p:cNvPr>
              <p:cNvSpPr>
                <a:spLocks/>
              </p:cNvSpPr>
              <p:nvPr/>
            </p:nvSpPr>
            <p:spPr bwMode="auto">
              <a:xfrm>
                <a:off x="3665" y="3453"/>
                <a:ext cx="8" cy="13"/>
              </a:xfrm>
              <a:custGeom>
                <a:avLst/>
                <a:gdLst/>
                <a:ahLst/>
                <a:cxnLst>
                  <a:cxn ang="0">
                    <a:pos x="8" y="12"/>
                  </a:cxn>
                  <a:cxn ang="0">
                    <a:pos x="3" y="0"/>
                  </a:cxn>
                  <a:cxn ang="0">
                    <a:pos x="0" y="2"/>
                  </a:cxn>
                  <a:cxn ang="0">
                    <a:pos x="5" y="13"/>
                  </a:cxn>
                  <a:cxn ang="0">
                    <a:pos x="8" y="12"/>
                  </a:cxn>
                </a:cxnLst>
                <a:rect l="0" t="0" r="r" b="b"/>
                <a:pathLst>
                  <a:path w="8" h="13">
                    <a:moveTo>
                      <a:pt x="8" y="12"/>
                    </a:moveTo>
                    <a:lnTo>
                      <a:pt x="3" y="0"/>
                    </a:lnTo>
                    <a:lnTo>
                      <a:pt x="0" y="2"/>
                    </a:lnTo>
                    <a:lnTo>
                      <a:pt x="5" y="13"/>
                    </a:lnTo>
                    <a:lnTo>
                      <a:pt x="8"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56" name="Freeform 1737">
                <a:extLst>
                  <a:ext uri="{FF2B5EF4-FFF2-40B4-BE49-F238E27FC236}">
                    <a16:creationId xmlns:a16="http://schemas.microsoft.com/office/drawing/2014/main" id="{793DCEB6-6ACF-492F-8038-7EFEF1121025}"/>
                  </a:ext>
                </a:extLst>
              </p:cNvPr>
              <p:cNvSpPr>
                <a:spLocks/>
              </p:cNvSpPr>
              <p:nvPr/>
            </p:nvSpPr>
            <p:spPr bwMode="auto">
              <a:xfrm>
                <a:off x="3665" y="3455"/>
                <a:ext cx="5" cy="13"/>
              </a:xfrm>
              <a:custGeom>
                <a:avLst/>
                <a:gdLst/>
                <a:ahLst/>
                <a:cxnLst>
                  <a:cxn ang="0">
                    <a:pos x="5" y="11"/>
                  </a:cxn>
                  <a:cxn ang="0">
                    <a:pos x="0" y="0"/>
                  </a:cxn>
                  <a:cxn ang="0">
                    <a:pos x="2" y="13"/>
                  </a:cxn>
                  <a:cxn ang="0">
                    <a:pos x="5" y="11"/>
                  </a:cxn>
                </a:cxnLst>
                <a:rect l="0" t="0" r="r" b="b"/>
                <a:pathLst>
                  <a:path w="5" h="13">
                    <a:moveTo>
                      <a:pt x="5" y="11"/>
                    </a:moveTo>
                    <a:lnTo>
                      <a:pt x="0" y="0"/>
                    </a:lnTo>
                    <a:lnTo>
                      <a:pt x="2" y="13"/>
                    </a:lnTo>
                    <a:lnTo>
                      <a:pt x="5"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57" name="Freeform 1738">
                <a:extLst>
                  <a:ext uri="{FF2B5EF4-FFF2-40B4-BE49-F238E27FC236}">
                    <a16:creationId xmlns:a16="http://schemas.microsoft.com/office/drawing/2014/main" id="{A77C9591-E099-4EEA-AFA7-9ABFCA16B9D8}"/>
                  </a:ext>
                </a:extLst>
              </p:cNvPr>
              <p:cNvSpPr>
                <a:spLocks/>
              </p:cNvSpPr>
              <p:nvPr/>
            </p:nvSpPr>
            <p:spPr bwMode="auto">
              <a:xfrm>
                <a:off x="3661" y="3455"/>
                <a:ext cx="6" cy="13"/>
              </a:xfrm>
              <a:custGeom>
                <a:avLst/>
                <a:gdLst/>
                <a:ahLst/>
                <a:cxnLst>
                  <a:cxn ang="0">
                    <a:pos x="4" y="0"/>
                  </a:cxn>
                  <a:cxn ang="0">
                    <a:pos x="6" y="13"/>
                  </a:cxn>
                  <a:cxn ang="0">
                    <a:pos x="0" y="2"/>
                  </a:cxn>
                  <a:cxn ang="0">
                    <a:pos x="4" y="0"/>
                  </a:cxn>
                </a:cxnLst>
                <a:rect l="0" t="0" r="r" b="b"/>
                <a:pathLst>
                  <a:path w="6" h="13">
                    <a:moveTo>
                      <a:pt x="4" y="0"/>
                    </a:moveTo>
                    <a:lnTo>
                      <a:pt x="6" y="13"/>
                    </a:lnTo>
                    <a:lnTo>
                      <a:pt x="0" y="2"/>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58" name="Freeform 1739">
                <a:extLst>
                  <a:ext uri="{FF2B5EF4-FFF2-40B4-BE49-F238E27FC236}">
                    <a16:creationId xmlns:a16="http://schemas.microsoft.com/office/drawing/2014/main" id="{13D56369-E97C-43CF-B711-4D3E50563DDE}"/>
                  </a:ext>
                </a:extLst>
              </p:cNvPr>
              <p:cNvSpPr>
                <a:spLocks/>
              </p:cNvSpPr>
              <p:nvPr/>
            </p:nvSpPr>
            <p:spPr bwMode="auto">
              <a:xfrm>
                <a:off x="3661" y="3455"/>
                <a:ext cx="9" cy="13"/>
              </a:xfrm>
              <a:custGeom>
                <a:avLst/>
                <a:gdLst/>
                <a:ahLst/>
                <a:cxnLst>
                  <a:cxn ang="0">
                    <a:pos x="9" y="11"/>
                  </a:cxn>
                  <a:cxn ang="0">
                    <a:pos x="4" y="0"/>
                  </a:cxn>
                  <a:cxn ang="0">
                    <a:pos x="0" y="2"/>
                  </a:cxn>
                  <a:cxn ang="0">
                    <a:pos x="6" y="13"/>
                  </a:cxn>
                  <a:cxn ang="0">
                    <a:pos x="9" y="11"/>
                  </a:cxn>
                </a:cxnLst>
                <a:rect l="0" t="0" r="r" b="b"/>
                <a:pathLst>
                  <a:path w="9" h="13">
                    <a:moveTo>
                      <a:pt x="9" y="11"/>
                    </a:moveTo>
                    <a:lnTo>
                      <a:pt x="4" y="0"/>
                    </a:lnTo>
                    <a:lnTo>
                      <a:pt x="0" y="2"/>
                    </a:lnTo>
                    <a:lnTo>
                      <a:pt x="6" y="13"/>
                    </a:lnTo>
                    <a:lnTo>
                      <a:pt x="9" y="1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59" name="Freeform 1740">
                <a:extLst>
                  <a:ext uri="{FF2B5EF4-FFF2-40B4-BE49-F238E27FC236}">
                    <a16:creationId xmlns:a16="http://schemas.microsoft.com/office/drawing/2014/main" id="{5886943B-4AD7-4E60-8CF4-48EEAF924936}"/>
                  </a:ext>
                </a:extLst>
              </p:cNvPr>
              <p:cNvSpPr>
                <a:spLocks/>
              </p:cNvSpPr>
              <p:nvPr/>
            </p:nvSpPr>
            <p:spPr bwMode="auto">
              <a:xfrm>
                <a:off x="3661" y="3457"/>
                <a:ext cx="6" cy="12"/>
              </a:xfrm>
              <a:custGeom>
                <a:avLst/>
                <a:gdLst/>
                <a:ahLst/>
                <a:cxnLst>
                  <a:cxn ang="0">
                    <a:pos x="6" y="11"/>
                  </a:cxn>
                  <a:cxn ang="0">
                    <a:pos x="0" y="0"/>
                  </a:cxn>
                  <a:cxn ang="0">
                    <a:pos x="3" y="12"/>
                  </a:cxn>
                  <a:cxn ang="0">
                    <a:pos x="6" y="11"/>
                  </a:cxn>
                </a:cxnLst>
                <a:rect l="0" t="0" r="r" b="b"/>
                <a:pathLst>
                  <a:path w="6" h="12">
                    <a:moveTo>
                      <a:pt x="6" y="11"/>
                    </a:moveTo>
                    <a:lnTo>
                      <a:pt x="0" y="0"/>
                    </a:lnTo>
                    <a:lnTo>
                      <a:pt x="3" y="12"/>
                    </a:lnTo>
                    <a:lnTo>
                      <a:pt x="6"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60" name="Freeform 1741">
                <a:extLst>
                  <a:ext uri="{FF2B5EF4-FFF2-40B4-BE49-F238E27FC236}">
                    <a16:creationId xmlns:a16="http://schemas.microsoft.com/office/drawing/2014/main" id="{978DC2A7-141C-46D5-8AB1-C224BF70CD0B}"/>
                  </a:ext>
                </a:extLst>
              </p:cNvPr>
              <p:cNvSpPr>
                <a:spLocks/>
              </p:cNvSpPr>
              <p:nvPr/>
            </p:nvSpPr>
            <p:spPr bwMode="auto">
              <a:xfrm>
                <a:off x="3657" y="3457"/>
                <a:ext cx="7" cy="12"/>
              </a:xfrm>
              <a:custGeom>
                <a:avLst/>
                <a:gdLst/>
                <a:ahLst/>
                <a:cxnLst>
                  <a:cxn ang="0">
                    <a:pos x="4" y="0"/>
                  </a:cxn>
                  <a:cxn ang="0">
                    <a:pos x="7" y="12"/>
                  </a:cxn>
                  <a:cxn ang="0">
                    <a:pos x="0" y="2"/>
                  </a:cxn>
                  <a:cxn ang="0">
                    <a:pos x="4" y="0"/>
                  </a:cxn>
                </a:cxnLst>
                <a:rect l="0" t="0" r="r" b="b"/>
                <a:pathLst>
                  <a:path w="7" h="12">
                    <a:moveTo>
                      <a:pt x="4" y="0"/>
                    </a:moveTo>
                    <a:lnTo>
                      <a:pt x="7" y="12"/>
                    </a:lnTo>
                    <a:lnTo>
                      <a:pt x="0" y="2"/>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61" name="Freeform 1742">
                <a:extLst>
                  <a:ext uri="{FF2B5EF4-FFF2-40B4-BE49-F238E27FC236}">
                    <a16:creationId xmlns:a16="http://schemas.microsoft.com/office/drawing/2014/main" id="{89F3343A-7CE9-4D2E-9DC2-479B0E58D70F}"/>
                  </a:ext>
                </a:extLst>
              </p:cNvPr>
              <p:cNvSpPr>
                <a:spLocks/>
              </p:cNvSpPr>
              <p:nvPr/>
            </p:nvSpPr>
            <p:spPr bwMode="auto">
              <a:xfrm>
                <a:off x="3657" y="3457"/>
                <a:ext cx="10" cy="12"/>
              </a:xfrm>
              <a:custGeom>
                <a:avLst/>
                <a:gdLst/>
                <a:ahLst/>
                <a:cxnLst>
                  <a:cxn ang="0">
                    <a:pos x="10" y="11"/>
                  </a:cxn>
                  <a:cxn ang="0">
                    <a:pos x="4" y="0"/>
                  </a:cxn>
                  <a:cxn ang="0">
                    <a:pos x="0" y="2"/>
                  </a:cxn>
                  <a:cxn ang="0">
                    <a:pos x="7" y="12"/>
                  </a:cxn>
                  <a:cxn ang="0">
                    <a:pos x="10" y="11"/>
                  </a:cxn>
                </a:cxnLst>
                <a:rect l="0" t="0" r="r" b="b"/>
                <a:pathLst>
                  <a:path w="10" h="12">
                    <a:moveTo>
                      <a:pt x="10" y="11"/>
                    </a:moveTo>
                    <a:lnTo>
                      <a:pt x="4" y="0"/>
                    </a:lnTo>
                    <a:lnTo>
                      <a:pt x="0" y="2"/>
                    </a:lnTo>
                    <a:lnTo>
                      <a:pt x="7" y="12"/>
                    </a:lnTo>
                    <a:lnTo>
                      <a:pt x="10" y="1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62" name="Freeform 1743">
                <a:extLst>
                  <a:ext uri="{FF2B5EF4-FFF2-40B4-BE49-F238E27FC236}">
                    <a16:creationId xmlns:a16="http://schemas.microsoft.com/office/drawing/2014/main" id="{F56FEB77-B1AC-4910-86C5-9B4925838443}"/>
                  </a:ext>
                </a:extLst>
              </p:cNvPr>
              <p:cNvSpPr>
                <a:spLocks/>
              </p:cNvSpPr>
              <p:nvPr/>
            </p:nvSpPr>
            <p:spPr bwMode="auto">
              <a:xfrm>
                <a:off x="3657" y="3459"/>
                <a:ext cx="7" cy="13"/>
              </a:xfrm>
              <a:custGeom>
                <a:avLst/>
                <a:gdLst/>
                <a:ahLst/>
                <a:cxnLst>
                  <a:cxn ang="0">
                    <a:pos x="7" y="10"/>
                  </a:cxn>
                  <a:cxn ang="0">
                    <a:pos x="0" y="0"/>
                  </a:cxn>
                  <a:cxn ang="0">
                    <a:pos x="3" y="13"/>
                  </a:cxn>
                  <a:cxn ang="0">
                    <a:pos x="7" y="10"/>
                  </a:cxn>
                </a:cxnLst>
                <a:rect l="0" t="0" r="r" b="b"/>
                <a:pathLst>
                  <a:path w="7" h="13">
                    <a:moveTo>
                      <a:pt x="7" y="10"/>
                    </a:moveTo>
                    <a:lnTo>
                      <a:pt x="0" y="0"/>
                    </a:lnTo>
                    <a:lnTo>
                      <a:pt x="3" y="13"/>
                    </a:lnTo>
                    <a:lnTo>
                      <a:pt x="7"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63" name="Freeform 1744">
                <a:extLst>
                  <a:ext uri="{FF2B5EF4-FFF2-40B4-BE49-F238E27FC236}">
                    <a16:creationId xmlns:a16="http://schemas.microsoft.com/office/drawing/2014/main" id="{99B931CF-98D6-4C8B-BC77-5A09BC73B6A6}"/>
                  </a:ext>
                </a:extLst>
              </p:cNvPr>
              <p:cNvSpPr>
                <a:spLocks/>
              </p:cNvSpPr>
              <p:nvPr/>
            </p:nvSpPr>
            <p:spPr bwMode="auto">
              <a:xfrm>
                <a:off x="3653" y="3459"/>
                <a:ext cx="7" cy="13"/>
              </a:xfrm>
              <a:custGeom>
                <a:avLst/>
                <a:gdLst/>
                <a:ahLst/>
                <a:cxnLst>
                  <a:cxn ang="0">
                    <a:pos x="4" y="0"/>
                  </a:cxn>
                  <a:cxn ang="0">
                    <a:pos x="7" y="13"/>
                  </a:cxn>
                  <a:cxn ang="0">
                    <a:pos x="0" y="3"/>
                  </a:cxn>
                  <a:cxn ang="0">
                    <a:pos x="4" y="0"/>
                  </a:cxn>
                </a:cxnLst>
                <a:rect l="0" t="0" r="r" b="b"/>
                <a:pathLst>
                  <a:path w="7" h="13">
                    <a:moveTo>
                      <a:pt x="4" y="0"/>
                    </a:moveTo>
                    <a:lnTo>
                      <a:pt x="7" y="13"/>
                    </a:lnTo>
                    <a:lnTo>
                      <a:pt x="0" y="3"/>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64" name="Freeform 1745">
                <a:extLst>
                  <a:ext uri="{FF2B5EF4-FFF2-40B4-BE49-F238E27FC236}">
                    <a16:creationId xmlns:a16="http://schemas.microsoft.com/office/drawing/2014/main" id="{A4B81A17-DBAE-443F-85C0-57BE39ED1B7C}"/>
                  </a:ext>
                </a:extLst>
              </p:cNvPr>
              <p:cNvSpPr>
                <a:spLocks/>
              </p:cNvSpPr>
              <p:nvPr/>
            </p:nvSpPr>
            <p:spPr bwMode="auto">
              <a:xfrm>
                <a:off x="3653" y="3459"/>
                <a:ext cx="11" cy="13"/>
              </a:xfrm>
              <a:custGeom>
                <a:avLst/>
                <a:gdLst/>
                <a:ahLst/>
                <a:cxnLst>
                  <a:cxn ang="0">
                    <a:pos x="11" y="10"/>
                  </a:cxn>
                  <a:cxn ang="0">
                    <a:pos x="4" y="0"/>
                  </a:cxn>
                  <a:cxn ang="0">
                    <a:pos x="0" y="3"/>
                  </a:cxn>
                  <a:cxn ang="0">
                    <a:pos x="7" y="13"/>
                  </a:cxn>
                  <a:cxn ang="0">
                    <a:pos x="11" y="10"/>
                  </a:cxn>
                </a:cxnLst>
                <a:rect l="0" t="0" r="r" b="b"/>
                <a:pathLst>
                  <a:path w="11" h="13">
                    <a:moveTo>
                      <a:pt x="11" y="10"/>
                    </a:moveTo>
                    <a:lnTo>
                      <a:pt x="4" y="0"/>
                    </a:lnTo>
                    <a:lnTo>
                      <a:pt x="0" y="3"/>
                    </a:lnTo>
                    <a:lnTo>
                      <a:pt x="7" y="13"/>
                    </a:lnTo>
                    <a:lnTo>
                      <a:pt x="11" y="1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65" name="Freeform 1746">
                <a:extLst>
                  <a:ext uri="{FF2B5EF4-FFF2-40B4-BE49-F238E27FC236}">
                    <a16:creationId xmlns:a16="http://schemas.microsoft.com/office/drawing/2014/main" id="{BC7102F2-142C-42AF-B59F-124AF0EC0C25}"/>
                  </a:ext>
                </a:extLst>
              </p:cNvPr>
              <p:cNvSpPr>
                <a:spLocks/>
              </p:cNvSpPr>
              <p:nvPr/>
            </p:nvSpPr>
            <p:spPr bwMode="auto">
              <a:xfrm>
                <a:off x="3653" y="3462"/>
                <a:ext cx="7" cy="13"/>
              </a:xfrm>
              <a:custGeom>
                <a:avLst/>
                <a:gdLst/>
                <a:ahLst/>
                <a:cxnLst>
                  <a:cxn ang="0">
                    <a:pos x="7" y="10"/>
                  </a:cxn>
                  <a:cxn ang="0">
                    <a:pos x="0" y="0"/>
                  </a:cxn>
                  <a:cxn ang="0">
                    <a:pos x="3" y="13"/>
                  </a:cxn>
                  <a:cxn ang="0">
                    <a:pos x="7" y="10"/>
                  </a:cxn>
                </a:cxnLst>
                <a:rect l="0" t="0" r="r" b="b"/>
                <a:pathLst>
                  <a:path w="7" h="13">
                    <a:moveTo>
                      <a:pt x="7" y="10"/>
                    </a:moveTo>
                    <a:lnTo>
                      <a:pt x="0" y="0"/>
                    </a:lnTo>
                    <a:lnTo>
                      <a:pt x="3" y="13"/>
                    </a:lnTo>
                    <a:lnTo>
                      <a:pt x="7"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66" name="Freeform 1747">
                <a:extLst>
                  <a:ext uri="{FF2B5EF4-FFF2-40B4-BE49-F238E27FC236}">
                    <a16:creationId xmlns:a16="http://schemas.microsoft.com/office/drawing/2014/main" id="{16C764D7-9A9E-476B-B089-005CCA0D117B}"/>
                  </a:ext>
                </a:extLst>
              </p:cNvPr>
              <p:cNvSpPr>
                <a:spLocks/>
              </p:cNvSpPr>
              <p:nvPr/>
            </p:nvSpPr>
            <p:spPr bwMode="auto">
              <a:xfrm>
                <a:off x="3649" y="3462"/>
                <a:ext cx="7" cy="13"/>
              </a:xfrm>
              <a:custGeom>
                <a:avLst/>
                <a:gdLst/>
                <a:ahLst/>
                <a:cxnLst>
                  <a:cxn ang="0">
                    <a:pos x="4" y="0"/>
                  </a:cxn>
                  <a:cxn ang="0">
                    <a:pos x="7" y="13"/>
                  </a:cxn>
                  <a:cxn ang="0">
                    <a:pos x="0" y="2"/>
                  </a:cxn>
                  <a:cxn ang="0">
                    <a:pos x="4" y="0"/>
                  </a:cxn>
                </a:cxnLst>
                <a:rect l="0" t="0" r="r" b="b"/>
                <a:pathLst>
                  <a:path w="7" h="13">
                    <a:moveTo>
                      <a:pt x="4" y="0"/>
                    </a:moveTo>
                    <a:lnTo>
                      <a:pt x="7" y="13"/>
                    </a:lnTo>
                    <a:lnTo>
                      <a:pt x="0" y="2"/>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67" name="Freeform 1748">
                <a:extLst>
                  <a:ext uri="{FF2B5EF4-FFF2-40B4-BE49-F238E27FC236}">
                    <a16:creationId xmlns:a16="http://schemas.microsoft.com/office/drawing/2014/main" id="{C2B312D5-B678-46C4-97A4-C79F692BCC92}"/>
                  </a:ext>
                </a:extLst>
              </p:cNvPr>
              <p:cNvSpPr>
                <a:spLocks/>
              </p:cNvSpPr>
              <p:nvPr/>
            </p:nvSpPr>
            <p:spPr bwMode="auto">
              <a:xfrm>
                <a:off x="3649" y="3462"/>
                <a:ext cx="11" cy="13"/>
              </a:xfrm>
              <a:custGeom>
                <a:avLst/>
                <a:gdLst/>
                <a:ahLst/>
                <a:cxnLst>
                  <a:cxn ang="0">
                    <a:pos x="11" y="10"/>
                  </a:cxn>
                  <a:cxn ang="0">
                    <a:pos x="4" y="0"/>
                  </a:cxn>
                  <a:cxn ang="0">
                    <a:pos x="0" y="2"/>
                  </a:cxn>
                  <a:cxn ang="0">
                    <a:pos x="7" y="13"/>
                  </a:cxn>
                  <a:cxn ang="0">
                    <a:pos x="11" y="10"/>
                  </a:cxn>
                </a:cxnLst>
                <a:rect l="0" t="0" r="r" b="b"/>
                <a:pathLst>
                  <a:path w="11" h="13">
                    <a:moveTo>
                      <a:pt x="11" y="10"/>
                    </a:moveTo>
                    <a:lnTo>
                      <a:pt x="4" y="0"/>
                    </a:lnTo>
                    <a:lnTo>
                      <a:pt x="0" y="2"/>
                    </a:lnTo>
                    <a:lnTo>
                      <a:pt x="7" y="13"/>
                    </a:lnTo>
                    <a:lnTo>
                      <a:pt x="11" y="1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68" name="Freeform 1749">
                <a:extLst>
                  <a:ext uri="{FF2B5EF4-FFF2-40B4-BE49-F238E27FC236}">
                    <a16:creationId xmlns:a16="http://schemas.microsoft.com/office/drawing/2014/main" id="{A8A36A86-27ED-491B-BA50-788544567178}"/>
                  </a:ext>
                </a:extLst>
              </p:cNvPr>
              <p:cNvSpPr>
                <a:spLocks/>
              </p:cNvSpPr>
              <p:nvPr/>
            </p:nvSpPr>
            <p:spPr bwMode="auto">
              <a:xfrm>
                <a:off x="3649" y="3464"/>
                <a:ext cx="7" cy="13"/>
              </a:xfrm>
              <a:custGeom>
                <a:avLst/>
                <a:gdLst/>
                <a:ahLst/>
                <a:cxnLst>
                  <a:cxn ang="0">
                    <a:pos x="7" y="11"/>
                  </a:cxn>
                  <a:cxn ang="0">
                    <a:pos x="0" y="0"/>
                  </a:cxn>
                  <a:cxn ang="0">
                    <a:pos x="2" y="13"/>
                  </a:cxn>
                  <a:cxn ang="0">
                    <a:pos x="7" y="11"/>
                  </a:cxn>
                </a:cxnLst>
                <a:rect l="0" t="0" r="r" b="b"/>
                <a:pathLst>
                  <a:path w="7" h="13">
                    <a:moveTo>
                      <a:pt x="7" y="11"/>
                    </a:moveTo>
                    <a:lnTo>
                      <a:pt x="0" y="0"/>
                    </a:lnTo>
                    <a:lnTo>
                      <a:pt x="2" y="13"/>
                    </a:lnTo>
                    <a:lnTo>
                      <a:pt x="7"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69" name="Freeform 1750">
                <a:extLst>
                  <a:ext uri="{FF2B5EF4-FFF2-40B4-BE49-F238E27FC236}">
                    <a16:creationId xmlns:a16="http://schemas.microsoft.com/office/drawing/2014/main" id="{6D7946CA-AE9F-4285-8709-B707EA2E8515}"/>
                  </a:ext>
                </a:extLst>
              </p:cNvPr>
              <p:cNvSpPr>
                <a:spLocks/>
              </p:cNvSpPr>
              <p:nvPr/>
            </p:nvSpPr>
            <p:spPr bwMode="auto">
              <a:xfrm>
                <a:off x="3645" y="3464"/>
                <a:ext cx="6" cy="13"/>
              </a:xfrm>
              <a:custGeom>
                <a:avLst/>
                <a:gdLst/>
                <a:ahLst/>
                <a:cxnLst>
                  <a:cxn ang="0">
                    <a:pos x="4" y="0"/>
                  </a:cxn>
                  <a:cxn ang="0">
                    <a:pos x="6" y="13"/>
                  </a:cxn>
                  <a:cxn ang="0">
                    <a:pos x="0" y="3"/>
                  </a:cxn>
                  <a:cxn ang="0">
                    <a:pos x="4" y="0"/>
                  </a:cxn>
                </a:cxnLst>
                <a:rect l="0" t="0" r="r" b="b"/>
                <a:pathLst>
                  <a:path w="6" h="13">
                    <a:moveTo>
                      <a:pt x="4" y="0"/>
                    </a:moveTo>
                    <a:lnTo>
                      <a:pt x="6" y="13"/>
                    </a:lnTo>
                    <a:lnTo>
                      <a:pt x="0" y="3"/>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70" name="Freeform 1751">
                <a:extLst>
                  <a:ext uri="{FF2B5EF4-FFF2-40B4-BE49-F238E27FC236}">
                    <a16:creationId xmlns:a16="http://schemas.microsoft.com/office/drawing/2014/main" id="{471B5230-AC94-4204-8DE6-C903E34A93B0}"/>
                  </a:ext>
                </a:extLst>
              </p:cNvPr>
              <p:cNvSpPr>
                <a:spLocks/>
              </p:cNvSpPr>
              <p:nvPr/>
            </p:nvSpPr>
            <p:spPr bwMode="auto">
              <a:xfrm>
                <a:off x="3645" y="3464"/>
                <a:ext cx="11" cy="13"/>
              </a:xfrm>
              <a:custGeom>
                <a:avLst/>
                <a:gdLst/>
                <a:ahLst/>
                <a:cxnLst>
                  <a:cxn ang="0">
                    <a:pos x="11" y="11"/>
                  </a:cxn>
                  <a:cxn ang="0">
                    <a:pos x="4" y="0"/>
                  </a:cxn>
                  <a:cxn ang="0">
                    <a:pos x="0" y="3"/>
                  </a:cxn>
                  <a:cxn ang="0">
                    <a:pos x="6" y="13"/>
                  </a:cxn>
                  <a:cxn ang="0">
                    <a:pos x="11" y="11"/>
                  </a:cxn>
                </a:cxnLst>
                <a:rect l="0" t="0" r="r" b="b"/>
                <a:pathLst>
                  <a:path w="11" h="13">
                    <a:moveTo>
                      <a:pt x="11" y="11"/>
                    </a:moveTo>
                    <a:lnTo>
                      <a:pt x="4" y="0"/>
                    </a:lnTo>
                    <a:lnTo>
                      <a:pt x="0" y="3"/>
                    </a:lnTo>
                    <a:lnTo>
                      <a:pt x="6" y="13"/>
                    </a:lnTo>
                    <a:lnTo>
                      <a:pt x="11" y="1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71" name="Freeform 1752">
                <a:extLst>
                  <a:ext uri="{FF2B5EF4-FFF2-40B4-BE49-F238E27FC236}">
                    <a16:creationId xmlns:a16="http://schemas.microsoft.com/office/drawing/2014/main" id="{8E4E44E6-3E99-4BE2-9EE3-CDC6993AB4EE}"/>
                  </a:ext>
                </a:extLst>
              </p:cNvPr>
              <p:cNvSpPr>
                <a:spLocks/>
              </p:cNvSpPr>
              <p:nvPr/>
            </p:nvSpPr>
            <p:spPr bwMode="auto">
              <a:xfrm>
                <a:off x="3645" y="3467"/>
                <a:ext cx="6" cy="13"/>
              </a:xfrm>
              <a:custGeom>
                <a:avLst/>
                <a:gdLst/>
                <a:ahLst/>
                <a:cxnLst>
                  <a:cxn ang="0">
                    <a:pos x="6" y="10"/>
                  </a:cxn>
                  <a:cxn ang="0">
                    <a:pos x="0" y="0"/>
                  </a:cxn>
                  <a:cxn ang="0">
                    <a:pos x="2" y="13"/>
                  </a:cxn>
                  <a:cxn ang="0">
                    <a:pos x="6" y="10"/>
                  </a:cxn>
                </a:cxnLst>
                <a:rect l="0" t="0" r="r" b="b"/>
                <a:pathLst>
                  <a:path w="6" h="13">
                    <a:moveTo>
                      <a:pt x="6" y="10"/>
                    </a:moveTo>
                    <a:lnTo>
                      <a:pt x="0" y="0"/>
                    </a:lnTo>
                    <a:lnTo>
                      <a:pt x="2" y="13"/>
                    </a:lnTo>
                    <a:lnTo>
                      <a:pt x="6"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72" name="Freeform 1753">
                <a:extLst>
                  <a:ext uri="{FF2B5EF4-FFF2-40B4-BE49-F238E27FC236}">
                    <a16:creationId xmlns:a16="http://schemas.microsoft.com/office/drawing/2014/main" id="{780E0C20-3CDD-4FAD-B3D6-FFDEF0F445A3}"/>
                  </a:ext>
                </a:extLst>
              </p:cNvPr>
              <p:cNvSpPr>
                <a:spLocks/>
              </p:cNvSpPr>
              <p:nvPr/>
            </p:nvSpPr>
            <p:spPr bwMode="auto">
              <a:xfrm>
                <a:off x="3640" y="3467"/>
                <a:ext cx="7" cy="13"/>
              </a:xfrm>
              <a:custGeom>
                <a:avLst/>
                <a:gdLst/>
                <a:ahLst/>
                <a:cxnLst>
                  <a:cxn ang="0">
                    <a:pos x="5" y="0"/>
                  </a:cxn>
                  <a:cxn ang="0">
                    <a:pos x="7" y="13"/>
                  </a:cxn>
                  <a:cxn ang="0">
                    <a:pos x="0" y="3"/>
                  </a:cxn>
                  <a:cxn ang="0">
                    <a:pos x="5" y="0"/>
                  </a:cxn>
                </a:cxnLst>
                <a:rect l="0" t="0" r="r" b="b"/>
                <a:pathLst>
                  <a:path w="7" h="13">
                    <a:moveTo>
                      <a:pt x="5" y="0"/>
                    </a:moveTo>
                    <a:lnTo>
                      <a:pt x="7" y="13"/>
                    </a:lnTo>
                    <a:lnTo>
                      <a:pt x="0" y="3"/>
                    </a:lnTo>
                    <a:lnTo>
                      <a:pt x="5"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73" name="Freeform 1754">
                <a:extLst>
                  <a:ext uri="{FF2B5EF4-FFF2-40B4-BE49-F238E27FC236}">
                    <a16:creationId xmlns:a16="http://schemas.microsoft.com/office/drawing/2014/main" id="{3AAF49B0-6B84-479F-816F-EDA21AE82954}"/>
                  </a:ext>
                </a:extLst>
              </p:cNvPr>
              <p:cNvSpPr>
                <a:spLocks/>
              </p:cNvSpPr>
              <p:nvPr/>
            </p:nvSpPr>
            <p:spPr bwMode="auto">
              <a:xfrm>
                <a:off x="3640" y="3467"/>
                <a:ext cx="11" cy="13"/>
              </a:xfrm>
              <a:custGeom>
                <a:avLst/>
                <a:gdLst/>
                <a:ahLst/>
                <a:cxnLst>
                  <a:cxn ang="0">
                    <a:pos x="11" y="10"/>
                  </a:cxn>
                  <a:cxn ang="0">
                    <a:pos x="5" y="0"/>
                  </a:cxn>
                  <a:cxn ang="0">
                    <a:pos x="0" y="3"/>
                  </a:cxn>
                  <a:cxn ang="0">
                    <a:pos x="7" y="13"/>
                  </a:cxn>
                  <a:cxn ang="0">
                    <a:pos x="11" y="10"/>
                  </a:cxn>
                </a:cxnLst>
                <a:rect l="0" t="0" r="r" b="b"/>
                <a:pathLst>
                  <a:path w="11" h="13">
                    <a:moveTo>
                      <a:pt x="11" y="10"/>
                    </a:moveTo>
                    <a:lnTo>
                      <a:pt x="5" y="0"/>
                    </a:lnTo>
                    <a:lnTo>
                      <a:pt x="0" y="3"/>
                    </a:lnTo>
                    <a:lnTo>
                      <a:pt x="7" y="13"/>
                    </a:lnTo>
                    <a:lnTo>
                      <a:pt x="11" y="1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74" name="Freeform 1755">
                <a:extLst>
                  <a:ext uri="{FF2B5EF4-FFF2-40B4-BE49-F238E27FC236}">
                    <a16:creationId xmlns:a16="http://schemas.microsoft.com/office/drawing/2014/main" id="{6270B4DC-6B68-4861-BC92-DDD7D0E41CC0}"/>
                  </a:ext>
                </a:extLst>
              </p:cNvPr>
              <p:cNvSpPr>
                <a:spLocks/>
              </p:cNvSpPr>
              <p:nvPr/>
            </p:nvSpPr>
            <p:spPr bwMode="auto">
              <a:xfrm>
                <a:off x="3640" y="3470"/>
                <a:ext cx="7" cy="13"/>
              </a:xfrm>
              <a:custGeom>
                <a:avLst/>
                <a:gdLst/>
                <a:ahLst/>
                <a:cxnLst>
                  <a:cxn ang="0">
                    <a:pos x="7" y="10"/>
                  </a:cxn>
                  <a:cxn ang="0">
                    <a:pos x="0" y="0"/>
                  </a:cxn>
                  <a:cxn ang="0">
                    <a:pos x="2" y="13"/>
                  </a:cxn>
                  <a:cxn ang="0">
                    <a:pos x="7" y="10"/>
                  </a:cxn>
                </a:cxnLst>
                <a:rect l="0" t="0" r="r" b="b"/>
                <a:pathLst>
                  <a:path w="7" h="13">
                    <a:moveTo>
                      <a:pt x="7" y="10"/>
                    </a:moveTo>
                    <a:lnTo>
                      <a:pt x="0" y="0"/>
                    </a:lnTo>
                    <a:lnTo>
                      <a:pt x="2" y="13"/>
                    </a:lnTo>
                    <a:lnTo>
                      <a:pt x="7"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75" name="Freeform 1756">
                <a:extLst>
                  <a:ext uri="{FF2B5EF4-FFF2-40B4-BE49-F238E27FC236}">
                    <a16:creationId xmlns:a16="http://schemas.microsoft.com/office/drawing/2014/main" id="{E408CF1E-5C4D-4EDA-AE76-BF867C4D8C20}"/>
                  </a:ext>
                </a:extLst>
              </p:cNvPr>
              <p:cNvSpPr>
                <a:spLocks/>
              </p:cNvSpPr>
              <p:nvPr/>
            </p:nvSpPr>
            <p:spPr bwMode="auto">
              <a:xfrm>
                <a:off x="3636" y="3470"/>
                <a:ext cx="6" cy="13"/>
              </a:xfrm>
              <a:custGeom>
                <a:avLst/>
                <a:gdLst/>
                <a:ahLst/>
                <a:cxnLst>
                  <a:cxn ang="0">
                    <a:pos x="4" y="0"/>
                  </a:cxn>
                  <a:cxn ang="0">
                    <a:pos x="6" y="13"/>
                  </a:cxn>
                  <a:cxn ang="0">
                    <a:pos x="0" y="2"/>
                  </a:cxn>
                  <a:cxn ang="0">
                    <a:pos x="4" y="0"/>
                  </a:cxn>
                </a:cxnLst>
                <a:rect l="0" t="0" r="r" b="b"/>
                <a:pathLst>
                  <a:path w="6" h="13">
                    <a:moveTo>
                      <a:pt x="4" y="0"/>
                    </a:moveTo>
                    <a:lnTo>
                      <a:pt x="6" y="13"/>
                    </a:lnTo>
                    <a:lnTo>
                      <a:pt x="0" y="2"/>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76" name="Freeform 1757">
                <a:extLst>
                  <a:ext uri="{FF2B5EF4-FFF2-40B4-BE49-F238E27FC236}">
                    <a16:creationId xmlns:a16="http://schemas.microsoft.com/office/drawing/2014/main" id="{E383BAC6-43E8-43D2-81F3-DF54ABD67943}"/>
                  </a:ext>
                </a:extLst>
              </p:cNvPr>
              <p:cNvSpPr>
                <a:spLocks/>
              </p:cNvSpPr>
              <p:nvPr/>
            </p:nvSpPr>
            <p:spPr bwMode="auto">
              <a:xfrm>
                <a:off x="3636" y="3470"/>
                <a:ext cx="11" cy="13"/>
              </a:xfrm>
              <a:custGeom>
                <a:avLst/>
                <a:gdLst/>
                <a:ahLst/>
                <a:cxnLst>
                  <a:cxn ang="0">
                    <a:pos x="11" y="10"/>
                  </a:cxn>
                  <a:cxn ang="0">
                    <a:pos x="4" y="0"/>
                  </a:cxn>
                  <a:cxn ang="0">
                    <a:pos x="0" y="2"/>
                  </a:cxn>
                  <a:cxn ang="0">
                    <a:pos x="6" y="13"/>
                  </a:cxn>
                  <a:cxn ang="0">
                    <a:pos x="11" y="10"/>
                  </a:cxn>
                </a:cxnLst>
                <a:rect l="0" t="0" r="r" b="b"/>
                <a:pathLst>
                  <a:path w="11" h="13">
                    <a:moveTo>
                      <a:pt x="11" y="10"/>
                    </a:moveTo>
                    <a:lnTo>
                      <a:pt x="4" y="0"/>
                    </a:lnTo>
                    <a:lnTo>
                      <a:pt x="0" y="2"/>
                    </a:lnTo>
                    <a:lnTo>
                      <a:pt x="6" y="13"/>
                    </a:lnTo>
                    <a:lnTo>
                      <a:pt x="11" y="1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77" name="Freeform 1758">
                <a:extLst>
                  <a:ext uri="{FF2B5EF4-FFF2-40B4-BE49-F238E27FC236}">
                    <a16:creationId xmlns:a16="http://schemas.microsoft.com/office/drawing/2014/main" id="{5314DFA3-342A-4C47-8A39-F3E72948BBD8}"/>
                  </a:ext>
                </a:extLst>
              </p:cNvPr>
              <p:cNvSpPr>
                <a:spLocks/>
              </p:cNvSpPr>
              <p:nvPr/>
            </p:nvSpPr>
            <p:spPr bwMode="auto">
              <a:xfrm>
                <a:off x="3636" y="3472"/>
                <a:ext cx="6" cy="13"/>
              </a:xfrm>
              <a:custGeom>
                <a:avLst/>
                <a:gdLst/>
                <a:ahLst/>
                <a:cxnLst>
                  <a:cxn ang="0">
                    <a:pos x="6" y="11"/>
                  </a:cxn>
                  <a:cxn ang="0">
                    <a:pos x="0" y="0"/>
                  </a:cxn>
                  <a:cxn ang="0">
                    <a:pos x="2" y="13"/>
                  </a:cxn>
                  <a:cxn ang="0">
                    <a:pos x="6" y="11"/>
                  </a:cxn>
                </a:cxnLst>
                <a:rect l="0" t="0" r="r" b="b"/>
                <a:pathLst>
                  <a:path w="6" h="13">
                    <a:moveTo>
                      <a:pt x="6" y="11"/>
                    </a:moveTo>
                    <a:lnTo>
                      <a:pt x="0" y="0"/>
                    </a:lnTo>
                    <a:lnTo>
                      <a:pt x="2" y="13"/>
                    </a:lnTo>
                    <a:lnTo>
                      <a:pt x="6"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78" name="Freeform 1759">
                <a:extLst>
                  <a:ext uri="{FF2B5EF4-FFF2-40B4-BE49-F238E27FC236}">
                    <a16:creationId xmlns:a16="http://schemas.microsoft.com/office/drawing/2014/main" id="{9DC8DCC1-D4ED-4B9D-AC01-CAB2DE0A5737}"/>
                  </a:ext>
                </a:extLst>
              </p:cNvPr>
              <p:cNvSpPr>
                <a:spLocks/>
              </p:cNvSpPr>
              <p:nvPr/>
            </p:nvSpPr>
            <p:spPr bwMode="auto">
              <a:xfrm>
                <a:off x="3632" y="3472"/>
                <a:ext cx="6" cy="13"/>
              </a:xfrm>
              <a:custGeom>
                <a:avLst/>
                <a:gdLst/>
                <a:ahLst/>
                <a:cxnLst>
                  <a:cxn ang="0">
                    <a:pos x="4" y="0"/>
                  </a:cxn>
                  <a:cxn ang="0">
                    <a:pos x="6" y="13"/>
                  </a:cxn>
                  <a:cxn ang="0">
                    <a:pos x="0" y="2"/>
                  </a:cxn>
                  <a:cxn ang="0">
                    <a:pos x="4" y="0"/>
                  </a:cxn>
                </a:cxnLst>
                <a:rect l="0" t="0" r="r" b="b"/>
                <a:pathLst>
                  <a:path w="6" h="13">
                    <a:moveTo>
                      <a:pt x="4" y="0"/>
                    </a:moveTo>
                    <a:lnTo>
                      <a:pt x="6" y="13"/>
                    </a:lnTo>
                    <a:lnTo>
                      <a:pt x="0" y="2"/>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79" name="Freeform 1760">
                <a:extLst>
                  <a:ext uri="{FF2B5EF4-FFF2-40B4-BE49-F238E27FC236}">
                    <a16:creationId xmlns:a16="http://schemas.microsoft.com/office/drawing/2014/main" id="{68069828-8A8B-4F73-A076-4B023DFAEE9E}"/>
                  </a:ext>
                </a:extLst>
              </p:cNvPr>
              <p:cNvSpPr>
                <a:spLocks/>
              </p:cNvSpPr>
              <p:nvPr/>
            </p:nvSpPr>
            <p:spPr bwMode="auto">
              <a:xfrm>
                <a:off x="3632" y="3472"/>
                <a:ext cx="10" cy="13"/>
              </a:xfrm>
              <a:custGeom>
                <a:avLst/>
                <a:gdLst/>
                <a:ahLst/>
                <a:cxnLst>
                  <a:cxn ang="0">
                    <a:pos x="10" y="11"/>
                  </a:cxn>
                  <a:cxn ang="0">
                    <a:pos x="4" y="0"/>
                  </a:cxn>
                  <a:cxn ang="0">
                    <a:pos x="0" y="2"/>
                  </a:cxn>
                  <a:cxn ang="0">
                    <a:pos x="6" y="13"/>
                  </a:cxn>
                  <a:cxn ang="0">
                    <a:pos x="10" y="11"/>
                  </a:cxn>
                </a:cxnLst>
                <a:rect l="0" t="0" r="r" b="b"/>
                <a:pathLst>
                  <a:path w="10" h="13">
                    <a:moveTo>
                      <a:pt x="10" y="11"/>
                    </a:moveTo>
                    <a:lnTo>
                      <a:pt x="4" y="0"/>
                    </a:lnTo>
                    <a:lnTo>
                      <a:pt x="0" y="2"/>
                    </a:lnTo>
                    <a:lnTo>
                      <a:pt x="6" y="13"/>
                    </a:lnTo>
                    <a:lnTo>
                      <a:pt x="10" y="1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80" name="Freeform 1761">
                <a:extLst>
                  <a:ext uri="{FF2B5EF4-FFF2-40B4-BE49-F238E27FC236}">
                    <a16:creationId xmlns:a16="http://schemas.microsoft.com/office/drawing/2014/main" id="{89EDF799-CA75-408D-B8A3-A892DE41F5B6}"/>
                  </a:ext>
                </a:extLst>
              </p:cNvPr>
              <p:cNvSpPr>
                <a:spLocks/>
              </p:cNvSpPr>
              <p:nvPr/>
            </p:nvSpPr>
            <p:spPr bwMode="auto">
              <a:xfrm>
                <a:off x="3632" y="3474"/>
                <a:ext cx="6" cy="13"/>
              </a:xfrm>
              <a:custGeom>
                <a:avLst/>
                <a:gdLst/>
                <a:ahLst/>
                <a:cxnLst>
                  <a:cxn ang="0">
                    <a:pos x="6" y="11"/>
                  </a:cxn>
                  <a:cxn ang="0">
                    <a:pos x="0" y="0"/>
                  </a:cxn>
                  <a:cxn ang="0">
                    <a:pos x="2" y="13"/>
                  </a:cxn>
                  <a:cxn ang="0">
                    <a:pos x="6" y="11"/>
                  </a:cxn>
                </a:cxnLst>
                <a:rect l="0" t="0" r="r" b="b"/>
                <a:pathLst>
                  <a:path w="6" h="13">
                    <a:moveTo>
                      <a:pt x="6" y="11"/>
                    </a:moveTo>
                    <a:lnTo>
                      <a:pt x="0" y="0"/>
                    </a:lnTo>
                    <a:lnTo>
                      <a:pt x="2" y="13"/>
                    </a:lnTo>
                    <a:lnTo>
                      <a:pt x="6"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81" name="Freeform 1762">
                <a:extLst>
                  <a:ext uri="{FF2B5EF4-FFF2-40B4-BE49-F238E27FC236}">
                    <a16:creationId xmlns:a16="http://schemas.microsoft.com/office/drawing/2014/main" id="{84F19FFE-08CE-454F-B95A-E11B75948E74}"/>
                  </a:ext>
                </a:extLst>
              </p:cNvPr>
              <p:cNvSpPr>
                <a:spLocks/>
              </p:cNvSpPr>
              <p:nvPr/>
            </p:nvSpPr>
            <p:spPr bwMode="auto">
              <a:xfrm>
                <a:off x="3628" y="3474"/>
                <a:ext cx="6" cy="13"/>
              </a:xfrm>
              <a:custGeom>
                <a:avLst/>
                <a:gdLst/>
                <a:ahLst/>
                <a:cxnLst>
                  <a:cxn ang="0">
                    <a:pos x="4" y="0"/>
                  </a:cxn>
                  <a:cxn ang="0">
                    <a:pos x="6" y="13"/>
                  </a:cxn>
                  <a:cxn ang="0">
                    <a:pos x="0" y="2"/>
                  </a:cxn>
                  <a:cxn ang="0">
                    <a:pos x="4" y="0"/>
                  </a:cxn>
                </a:cxnLst>
                <a:rect l="0" t="0" r="r" b="b"/>
                <a:pathLst>
                  <a:path w="6" h="13">
                    <a:moveTo>
                      <a:pt x="4" y="0"/>
                    </a:moveTo>
                    <a:lnTo>
                      <a:pt x="6" y="13"/>
                    </a:lnTo>
                    <a:lnTo>
                      <a:pt x="0" y="2"/>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82" name="Freeform 1763">
                <a:extLst>
                  <a:ext uri="{FF2B5EF4-FFF2-40B4-BE49-F238E27FC236}">
                    <a16:creationId xmlns:a16="http://schemas.microsoft.com/office/drawing/2014/main" id="{BA44B104-4B82-42B9-A70B-D2DD01B07B40}"/>
                  </a:ext>
                </a:extLst>
              </p:cNvPr>
              <p:cNvSpPr>
                <a:spLocks/>
              </p:cNvSpPr>
              <p:nvPr/>
            </p:nvSpPr>
            <p:spPr bwMode="auto">
              <a:xfrm>
                <a:off x="3628" y="3474"/>
                <a:ext cx="10" cy="13"/>
              </a:xfrm>
              <a:custGeom>
                <a:avLst/>
                <a:gdLst/>
                <a:ahLst/>
                <a:cxnLst>
                  <a:cxn ang="0">
                    <a:pos x="10" y="11"/>
                  </a:cxn>
                  <a:cxn ang="0">
                    <a:pos x="4" y="0"/>
                  </a:cxn>
                  <a:cxn ang="0">
                    <a:pos x="0" y="2"/>
                  </a:cxn>
                  <a:cxn ang="0">
                    <a:pos x="6" y="13"/>
                  </a:cxn>
                  <a:cxn ang="0">
                    <a:pos x="10" y="11"/>
                  </a:cxn>
                </a:cxnLst>
                <a:rect l="0" t="0" r="r" b="b"/>
                <a:pathLst>
                  <a:path w="10" h="13">
                    <a:moveTo>
                      <a:pt x="10" y="11"/>
                    </a:moveTo>
                    <a:lnTo>
                      <a:pt x="4" y="0"/>
                    </a:lnTo>
                    <a:lnTo>
                      <a:pt x="0" y="2"/>
                    </a:lnTo>
                    <a:lnTo>
                      <a:pt x="6" y="13"/>
                    </a:lnTo>
                    <a:lnTo>
                      <a:pt x="10" y="1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83" name="Freeform 1764">
                <a:extLst>
                  <a:ext uri="{FF2B5EF4-FFF2-40B4-BE49-F238E27FC236}">
                    <a16:creationId xmlns:a16="http://schemas.microsoft.com/office/drawing/2014/main" id="{7170448A-F7A0-4A38-9277-E4A38822D1ED}"/>
                  </a:ext>
                </a:extLst>
              </p:cNvPr>
              <p:cNvSpPr>
                <a:spLocks/>
              </p:cNvSpPr>
              <p:nvPr/>
            </p:nvSpPr>
            <p:spPr bwMode="auto">
              <a:xfrm>
                <a:off x="3628" y="3476"/>
                <a:ext cx="6" cy="13"/>
              </a:xfrm>
              <a:custGeom>
                <a:avLst/>
                <a:gdLst/>
                <a:ahLst/>
                <a:cxnLst>
                  <a:cxn ang="0">
                    <a:pos x="6" y="11"/>
                  </a:cxn>
                  <a:cxn ang="0">
                    <a:pos x="0" y="0"/>
                  </a:cxn>
                  <a:cxn ang="0">
                    <a:pos x="1" y="13"/>
                  </a:cxn>
                  <a:cxn ang="0">
                    <a:pos x="6" y="11"/>
                  </a:cxn>
                </a:cxnLst>
                <a:rect l="0" t="0" r="r" b="b"/>
                <a:pathLst>
                  <a:path w="6" h="13">
                    <a:moveTo>
                      <a:pt x="6" y="11"/>
                    </a:moveTo>
                    <a:lnTo>
                      <a:pt x="0" y="0"/>
                    </a:lnTo>
                    <a:lnTo>
                      <a:pt x="1" y="13"/>
                    </a:lnTo>
                    <a:lnTo>
                      <a:pt x="6"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84" name="Freeform 1765">
                <a:extLst>
                  <a:ext uri="{FF2B5EF4-FFF2-40B4-BE49-F238E27FC236}">
                    <a16:creationId xmlns:a16="http://schemas.microsoft.com/office/drawing/2014/main" id="{65767EF0-911C-4B18-A3EF-1FCF411DD447}"/>
                  </a:ext>
                </a:extLst>
              </p:cNvPr>
              <p:cNvSpPr>
                <a:spLocks/>
              </p:cNvSpPr>
              <p:nvPr/>
            </p:nvSpPr>
            <p:spPr bwMode="auto">
              <a:xfrm>
                <a:off x="3625" y="3476"/>
                <a:ext cx="4" cy="13"/>
              </a:xfrm>
              <a:custGeom>
                <a:avLst/>
                <a:gdLst/>
                <a:ahLst/>
                <a:cxnLst>
                  <a:cxn ang="0">
                    <a:pos x="3" y="0"/>
                  </a:cxn>
                  <a:cxn ang="0">
                    <a:pos x="4" y="13"/>
                  </a:cxn>
                  <a:cxn ang="0">
                    <a:pos x="0" y="1"/>
                  </a:cxn>
                  <a:cxn ang="0">
                    <a:pos x="3" y="0"/>
                  </a:cxn>
                </a:cxnLst>
                <a:rect l="0" t="0" r="r" b="b"/>
                <a:pathLst>
                  <a:path w="4" h="13">
                    <a:moveTo>
                      <a:pt x="3" y="0"/>
                    </a:moveTo>
                    <a:lnTo>
                      <a:pt x="4" y="13"/>
                    </a:lnTo>
                    <a:lnTo>
                      <a:pt x="0" y="1"/>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85" name="Freeform 1766">
                <a:extLst>
                  <a:ext uri="{FF2B5EF4-FFF2-40B4-BE49-F238E27FC236}">
                    <a16:creationId xmlns:a16="http://schemas.microsoft.com/office/drawing/2014/main" id="{8E55A1BC-E5EF-4716-B708-1B4B62BC1300}"/>
                  </a:ext>
                </a:extLst>
              </p:cNvPr>
              <p:cNvSpPr>
                <a:spLocks/>
              </p:cNvSpPr>
              <p:nvPr/>
            </p:nvSpPr>
            <p:spPr bwMode="auto">
              <a:xfrm>
                <a:off x="3625" y="3476"/>
                <a:ext cx="9" cy="13"/>
              </a:xfrm>
              <a:custGeom>
                <a:avLst/>
                <a:gdLst/>
                <a:ahLst/>
                <a:cxnLst>
                  <a:cxn ang="0">
                    <a:pos x="9" y="11"/>
                  </a:cxn>
                  <a:cxn ang="0">
                    <a:pos x="3" y="0"/>
                  </a:cxn>
                  <a:cxn ang="0">
                    <a:pos x="0" y="1"/>
                  </a:cxn>
                  <a:cxn ang="0">
                    <a:pos x="4" y="13"/>
                  </a:cxn>
                  <a:cxn ang="0">
                    <a:pos x="9" y="11"/>
                  </a:cxn>
                </a:cxnLst>
                <a:rect l="0" t="0" r="r" b="b"/>
                <a:pathLst>
                  <a:path w="9" h="13">
                    <a:moveTo>
                      <a:pt x="9" y="11"/>
                    </a:moveTo>
                    <a:lnTo>
                      <a:pt x="3" y="0"/>
                    </a:lnTo>
                    <a:lnTo>
                      <a:pt x="0" y="1"/>
                    </a:lnTo>
                    <a:lnTo>
                      <a:pt x="4" y="13"/>
                    </a:lnTo>
                    <a:lnTo>
                      <a:pt x="9" y="1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86" name="Freeform 1767">
                <a:extLst>
                  <a:ext uri="{FF2B5EF4-FFF2-40B4-BE49-F238E27FC236}">
                    <a16:creationId xmlns:a16="http://schemas.microsoft.com/office/drawing/2014/main" id="{5396EF61-CB72-4060-9617-B777668F9610}"/>
                  </a:ext>
                </a:extLst>
              </p:cNvPr>
              <p:cNvSpPr>
                <a:spLocks/>
              </p:cNvSpPr>
              <p:nvPr/>
            </p:nvSpPr>
            <p:spPr bwMode="auto">
              <a:xfrm>
                <a:off x="3625" y="3477"/>
                <a:ext cx="4" cy="13"/>
              </a:xfrm>
              <a:custGeom>
                <a:avLst/>
                <a:gdLst/>
                <a:ahLst/>
                <a:cxnLst>
                  <a:cxn ang="0">
                    <a:pos x="4" y="12"/>
                  </a:cxn>
                  <a:cxn ang="0">
                    <a:pos x="0" y="0"/>
                  </a:cxn>
                  <a:cxn ang="0">
                    <a:pos x="0" y="13"/>
                  </a:cxn>
                  <a:cxn ang="0">
                    <a:pos x="4" y="12"/>
                  </a:cxn>
                </a:cxnLst>
                <a:rect l="0" t="0" r="r" b="b"/>
                <a:pathLst>
                  <a:path w="4" h="13">
                    <a:moveTo>
                      <a:pt x="4" y="12"/>
                    </a:moveTo>
                    <a:lnTo>
                      <a:pt x="0" y="0"/>
                    </a:lnTo>
                    <a:lnTo>
                      <a:pt x="0" y="13"/>
                    </a:lnTo>
                    <a:lnTo>
                      <a:pt x="4"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87" name="Freeform 1768">
                <a:extLst>
                  <a:ext uri="{FF2B5EF4-FFF2-40B4-BE49-F238E27FC236}">
                    <a16:creationId xmlns:a16="http://schemas.microsoft.com/office/drawing/2014/main" id="{D9BCFD40-84F4-4D1F-AF3C-D20412B020A6}"/>
                  </a:ext>
                </a:extLst>
              </p:cNvPr>
              <p:cNvSpPr>
                <a:spLocks/>
              </p:cNvSpPr>
              <p:nvPr/>
            </p:nvSpPr>
            <p:spPr bwMode="auto">
              <a:xfrm>
                <a:off x="3622" y="3477"/>
                <a:ext cx="3" cy="13"/>
              </a:xfrm>
              <a:custGeom>
                <a:avLst/>
                <a:gdLst/>
                <a:ahLst/>
                <a:cxnLst>
                  <a:cxn ang="0">
                    <a:pos x="3" y="0"/>
                  </a:cxn>
                  <a:cxn ang="0">
                    <a:pos x="3" y="13"/>
                  </a:cxn>
                  <a:cxn ang="0">
                    <a:pos x="0" y="1"/>
                  </a:cxn>
                  <a:cxn ang="0">
                    <a:pos x="3" y="0"/>
                  </a:cxn>
                </a:cxnLst>
                <a:rect l="0" t="0" r="r" b="b"/>
                <a:pathLst>
                  <a:path w="3" h="13">
                    <a:moveTo>
                      <a:pt x="3" y="0"/>
                    </a:moveTo>
                    <a:lnTo>
                      <a:pt x="3" y="13"/>
                    </a:lnTo>
                    <a:lnTo>
                      <a:pt x="0" y="1"/>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88" name="Freeform 1769">
                <a:extLst>
                  <a:ext uri="{FF2B5EF4-FFF2-40B4-BE49-F238E27FC236}">
                    <a16:creationId xmlns:a16="http://schemas.microsoft.com/office/drawing/2014/main" id="{657E32EF-1B9F-4FD0-965D-DA3EB321C04F}"/>
                  </a:ext>
                </a:extLst>
              </p:cNvPr>
              <p:cNvSpPr>
                <a:spLocks/>
              </p:cNvSpPr>
              <p:nvPr/>
            </p:nvSpPr>
            <p:spPr bwMode="auto">
              <a:xfrm>
                <a:off x="3622" y="3477"/>
                <a:ext cx="7" cy="13"/>
              </a:xfrm>
              <a:custGeom>
                <a:avLst/>
                <a:gdLst/>
                <a:ahLst/>
                <a:cxnLst>
                  <a:cxn ang="0">
                    <a:pos x="7" y="12"/>
                  </a:cxn>
                  <a:cxn ang="0">
                    <a:pos x="3" y="0"/>
                  </a:cxn>
                  <a:cxn ang="0">
                    <a:pos x="0" y="1"/>
                  </a:cxn>
                  <a:cxn ang="0">
                    <a:pos x="3" y="13"/>
                  </a:cxn>
                  <a:cxn ang="0">
                    <a:pos x="7" y="12"/>
                  </a:cxn>
                </a:cxnLst>
                <a:rect l="0" t="0" r="r" b="b"/>
                <a:pathLst>
                  <a:path w="7" h="13">
                    <a:moveTo>
                      <a:pt x="7" y="12"/>
                    </a:moveTo>
                    <a:lnTo>
                      <a:pt x="3" y="0"/>
                    </a:lnTo>
                    <a:lnTo>
                      <a:pt x="0" y="1"/>
                    </a:lnTo>
                    <a:lnTo>
                      <a:pt x="3" y="13"/>
                    </a:lnTo>
                    <a:lnTo>
                      <a:pt x="7"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89" name="Freeform 1770">
                <a:extLst>
                  <a:ext uri="{FF2B5EF4-FFF2-40B4-BE49-F238E27FC236}">
                    <a16:creationId xmlns:a16="http://schemas.microsoft.com/office/drawing/2014/main" id="{103EBE69-8A63-47CF-8D13-2AD8D6D0E2CE}"/>
                  </a:ext>
                </a:extLst>
              </p:cNvPr>
              <p:cNvSpPr>
                <a:spLocks/>
              </p:cNvSpPr>
              <p:nvPr/>
            </p:nvSpPr>
            <p:spPr bwMode="auto">
              <a:xfrm>
                <a:off x="3621" y="3478"/>
                <a:ext cx="4" cy="13"/>
              </a:xfrm>
              <a:custGeom>
                <a:avLst/>
                <a:gdLst/>
                <a:ahLst/>
                <a:cxnLst>
                  <a:cxn ang="0">
                    <a:pos x="4" y="12"/>
                  </a:cxn>
                  <a:cxn ang="0">
                    <a:pos x="1" y="0"/>
                  </a:cxn>
                  <a:cxn ang="0">
                    <a:pos x="0" y="13"/>
                  </a:cxn>
                  <a:cxn ang="0">
                    <a:pos x="4" y="12"/>
                  </a:cxn>
                </a:cxnLst>
                <a:rect l="0" t="0" r="r" b="b"/>
                <a:pathLst>
                  <a:path w="4" h="13">
                    <a:moveTo>
                      <a:pt x="4" y="12"/>
                    </a:moveTo>
                    <a:lnTo>
                      <a:pt x="1" y="0"/>
                    </a:lnTo>
                    <a:lnTo>
                      <a:pt x="0" y="13"/>
                    </a:lnTo>
                    <a:lnTo>
                      <a:pt x="4"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90" name="Freeform 1771">
                <a:extLst>
                  <a:ext uri="{FF2B5EF4-FFF2-40B4-BE49-F238E27FC236}">
                    <a16:creationId xmlns:a16="http://schemas.microsoft.com/office/drawing/2014/main" id="{05FD2FB3-8FFB-481F-AB70-8BBE1572089B}"/>
                  </a:ext>
                </a:extLst>
              </p:cNvPr>
              <p:cNvSpPr>
                <a:spLocks/>
              </p:cNvSpPr>
              <p:nvPr/>
            </p:nvSpPr>
            <p:spPr bwMode="auto">
              <a:xfrm>
                <a:off x="3618" y="3478"/>
                <a:ext cx="4" cy="13"/>
              </a:xfrm>
              <a:custGeom>
                <a:avLst/>
                <a:gdLst/>
                <a:ahLst/>
                <a:cxnLst>
                  <a:cxn ang="0">
                    <a:pos x="4" y="0"/>
                  </a:cxn>
                  <a:cxn ang="0">
                    <a:pos x="3" y="13"/>
                  </a:cxn>
                  <a:cxn ang="0">
                    <a:pos x="0" y="1"/>
                  </a:cxn>
                  <a:cxn ang="0">
                    <a:pos x="4" y="0"/>
                  </a:cxn>
                </a:cxnLst>
                <a:rect l="0" t="0" r="r" b="b"/>
                <a:pathLst>
                  <a:path w="4" h="13">
                    <a:moveTo>
                      <a:pt x="4" y="0"/>
                    </a:moveTo>
                    <a:lnTo>
                      <a:pt x="3" y="13"/>
                    </a:lnTo>
                    <a:lnTo>
                      <a:pt x="0" y="1"/>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91" name="Freeform 1772">
                <a:extLst>
                  <a:ext uri="{FF2B5EF4-FFF2-40B4-BE49-F238E27FC236}">
                    <a16:creationId xmlns:a16="http://schemas.microsoft.com/office/drawing/2014/main" id="{3FC819FE-3570-4FC1-824D-4FFB53B092E4}"/>
                  </a:ext>
                </a:extLst>
              </p:cNvPr>
              <p:cNvSpPr>
                <a:spLocks/>
              </p:cNvSpPr>
              <p:nvPr/>
            </p:nvSpPr>
            <p:spPr bwMode="auto">
              <a:xfrm>
                <a:off x="3618" y="3478"/>
                <a:ext cx="7" cy="13"/>
              </a:xfrm>
              <a:custGeom>
                <a:avLst/>
                <a:gdLst/>
                <a:ahLst/>
                <a:cxnLst>
                  <a:cxn ang="0">
                    <a:pos x="7" y="12"/>
                  </a:cxn>
                  <a:cxn ang="0">
                    <a:pos x="4" y="0"/>
                  </a:cxn>
                  <a:cxn ang="0">
                    <a:pos x="0" y="1"/>
                  </a:cxn>
                  <a:cxn ang="0">
                    <a:pos x="3" y="13"/>
                  </a:cxn>
                  <a:cxn ang="0">
                    <a:pos x="7" y="12"/>
                  </a:cxn>
                </a:cxnLst>
                <a:rect l="0" t="0" r="r" b="b"/>
                <a:pathLst>
                  <a:path w="7" h="13">
                    <a:moveTo>
                      <a:pt x="7" y="12"/>
                    </a:moveTo>
                    <a:lnTo>
                      <a:pt x="4" y="0"/>
                    </a:lnTo>
                    <a:lnTo>
                      <a:pt x="0" y="1"/>
                    </a:lnTo>
                    <a:lnTo>
                      <a:pt x="3" y="13"/>
                    </a:lnTo>
                    <a:lnTo>
                      <a:pt x="7"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92" name="Freeform 1773">
                <a:extLst>
                  <a:ext uri="{FF2B5EF4-FFF2-40B4-BE49-F238E27FC236}">
                    <a16:creationId xmlns:a16="http://schemas.microsoft.com/office/drawing/2014/main" id="{D69D87C8-C408-43F0-8EE5-22BD7BA8F3F0}"/>
                  </a:ext>
                </a:extLst>
              </p:cNvPr>
              <p:cNvSpPr>
                <a:spLocks/>
              </p:cNvSpPr>
              <p:nvPr/>
            </p:nvSpPr>
            <p:spPr bwMode="auto">
              <a:xfrm>
                <a:off x="3616" y="3479"/>
                <a:ext cx="5" cy="13"/>
              </a:xfrm>
              <a:custGeom>
                <a:avLst/>
                <a:gdLst/>
                <a:ahLst/>
                <a:cxnLst>
                  <a:cxn ang="0">
                    <a:pos x="5" y="12"/>
                  </a:cxn>
                  <a:cxn ang="0">
                    <a:pos x="2" y="0"/>
                  </a:cxn>
                  <a:cxn ang="0">
                    <a:pos x="0" y="13"/>
                  </a:cxn>
                  <a:cxn ang="0">
                    <a:pos x="5" y="12"/>
                  </a:cxn>
                </a:cxnLst>
                <a:rect l="0" t="0" r="r" b="b"/>
                <a:pathLst>
                  <a:path w="5" h="13">
                    <a:moveTo>
                      <a:pt x="5" y="12"/>
                    </a:moveTo>
                    <a:lnTo>
                      <a:pt x="2" y="0"/>
                    </a:lnTo>
                    <a:lnTo>
                      <a:pt x="0" y="13"/>
                    </a:lnTo>
                    <a:lnTo>
                      <a:pt x="5"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93" name="Freeform 1774">
                <a:extLst>
                  <a:ext uri="{FF2B5EF4-FFF2-40B4-BE49-F238E27FC236}">
                    <a16:creationId xmlns:a16="http://schemas.microsoft.com/office/drawing/2014/main" id="{3D3EE523-CB2C-43E1-B018-DF88DA69C8C3}"/>
                  </a:ext>
                </a:extLst>
              </p:cNvPr>
              <p:cNvSpPr>
                <a:spLocks/>
              </p:cNvSpPr>
              <p:nvPr/>
            </p:nvSpPr>
            <p:spPr bwMode="auto">
              <a:xfrm>
                <a:off x="3615" y="3479"/>
                <a:ext cx="3" cy="13"/>
              </a:xfrm>
              <a:custGeom>
                <a:avLst/>
                <a:gdLst/>
                <a:ahLst/>
                <a:cxnLst>
                  <a:cxn ang="0">
                    <a:pos x="3" y="0"/>
                  </a:cxn>
                  <a:cxn ang="0">
                    <a:pos x="1" y="13"/>
                  </a:cxn>
                  <a:cxn ang="0">
                    <a:pos x="0" y="0"/>
                  </a:cxn>
                  <a:cxn ang="0">
                    <a:pos x="3" y="0"/>
                  </a:cxn>
                </a:cxnLst>
                <a:rect l="0" t="0" r="r" b="b"/>
                <a:pathLst>
                  <a:path w="3" h="13">
                    <a:moveTo>
                      <a:pt x="3" y="0"/>
                    </a:moveTo>
                    <a:lnTo>
                      <a:pt x="1" y="13"/>
                    </a:lnTo>
                    <a:lnTo>
                      <a:pt x="0" y="0"/>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94" name="Freeform 1775">
                <a:extLst>
                  <a:ext uri="{FF2B5EF4-FFF2-40B4-BE49-F238E27FC236}">
                    <a16:creationId xmlns:a16="http://schemas.microsoft.com/office/drawing/2014/main" id="{74FF3C80-BDAA-491C-889A-7C615FB91871}"/>
                  </a:ext>
                </a:extLst>
              </p:cNvPr>
              <p:cNvSpPr>
                <a:spLocks/>
              </p:cNvSpPr>
              <p:nvPr/>
            </p:nvSpPr>
            <p:spPr bwMode="auto">
              <a:xfrm>
                <a:off x="3615" y="3479"/>
                <a:ext cx="6" cy="13"/>
              </a:xfrm>
              <a:custGeom>
                <a:avLst/>
                <a:gdLst/>
                <a:ahLst/>
                <a:cxnLst>
                  <a:cxn ang="0">
                    <a:pos x="6" y="12"/>
                  </a:cxn>
                  <a:cxn ang="0">
                    <a:pos x="3" y="0"/>
                  </a:cxn>
                  <a:cxn ang="0">
                    <a:pos x="0" y="0"/>
                  </a:cxn>
                  <a:cxn ang="0">
                    <a:pos x="1" y="13"/>
                  </a:cxn>
                  <a:cxn ang="0">
                    <a:pos x="6" y="12"/>
                  </a:cxn>
                </a:cxnLst>
                <a:rect l="0" t="0" r="r" b="b"/>
                <a:pathLst>
                  <a:path w="6" h="13">
                    <a:moveTo>
                      <a:pt x="6" y="12"/>
                    </a:moveTo>
                    <a:lnTo>
                      <a:pt x="3" y="0"/>
                    </a:lnTo>
                    <a:lnTo>
                      <a:pt x="0" y="0"/>
                    </a:lnTo>
                    <a:lnTo>
                      <a:pt x="1" y="13"/>
                    </a:lnTo>
                    <a:lnTo>
                      <a:pt x="6"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95" name="Freeform 1776">
                <a:extLst>
                  <a:ext uri="{FF2B5EF4-FFF2-40B4-BE49-F238E27FC236}">
                    <a16:creationId xmlns:a16="http://schemas.microsoft.com/office/drawing/2014/main" id="{61B1B9AD-8BD5-4F8D-A631-CAD74BDF94FB}"/>
                  </a:ext>
                </a:extLst>
              </p:cNvPr>
              <p:cNvSpPr>
                <a:spLocks/>
              </p:cNvSpPr>
              <p:nvPr/>
            </p:nvSpPr>
            <p:spPr bwMode="auto">
              <a:xfrm>
                <a:off x="3612" y="3479"/>
                <a:ext cx="4" cy="13"/>
              </a:xfrm>
              <a:custGeom>
                <a:avLst/>
                <a:gdLst/>
                <a:ahLst/>
                <a:cxnLst>
                  <a:cxn ang="0">
                    <a:pos x="4" y="13"/>
                  </a:cxn>
                  <a:cxn ang="0">
                    <a:pos x="3" y="0"/>
                  </a:cxn>
                  <a:cxn ang="0">
                    <a:pos x="0" y="13"/>
                  </a:cxn>
                  <a:cxn ang="0">
                    <a:pos x="4" y="13"/>
                  </a:cxn>
                </a:cxnLst>
                <a:rect l="0" t="0" r="r" b="b"/>
                <a:pathLst>
                  <a:path w="4" h="13">
                    <a:moveTo>
                      <a:pt x="4" y="13"/>
                    </a:moveTo>
                    <a:lnTo>
                      <a:pt x="3" y="0"/>
                    </a:lnTo>
                    <a:lnTo>
                      <a:pt x="0" y="13"/>
                    </a:lnTo>
                    <a:lnTo>
                      <a:pt x="4"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96" name="Freeform 1777">
                <a:extLst>
                  <a:ext uri="{FF2B5EF4-FFF2-40B4-BE49-F238E27FC236}">
                    <a16:creationId xmlns:a16="http://schemas.microsoft.com/office/drawing/2014/main" id="{BF0344E6-4C3C-430D-876E-ACFA28B8FA1E}"/>
                  </a:ext>
                </a:extLst>
              </p:cNvPr>
              <p:cNvSpPr>
                <a:spLocks/>
              </p:cNvSpPr>
              <p:nvPr/>
            </p:nvSpPr>
            <p:spPr bwMode="auto">
              <a:xfrm>
                <a:off x="3612" y="3479"/>
                <a:ext cx="3" cy="13"/>
              </a:xfrm>
              <a:custGeom>
                <a:avLst/>
                <a:gdLst/>
                <a:ahLst/>
                <a:cxnLst>
                  <a:cxn ang="0">
                    <a:pos x="3" y="0"/>
                  </a:cxn>
                  <a:cxn ang="0">
                    <a:pos x="0" y="13"/>
                  </a:cxn>
                  <a:cxn ang="0">
                    <a:pos x="0" y="1"/>
                  </a:cxn>
                  <a:cxn ang="0">
                    <a:pos x="3" y="0"/>
                  </a:cxn>
                </a:cxnLst>
                <a:rect l="0" t="0" r="r" b="b"/>
                <a:pathLst>
                  <a:path w="3" h="13">
                    <a:moveTo>
                      <a:pt x="3" y="0"/>
                    </a:moveTo>
                    <a:lnTo>
                      <a:pt x="0" y="13"/>
                    </a:lnTo>
                    <a:lnTo>
                      <a:pt x="0" y="1"/>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97" name="Freeform 1778">
                <a:extLst>
                  <a:ext uri="{FF2B5EF4-FFF2-40B4-BE49-F238E27FC236}">
                    <a16:creationId xmlns:a16="http://schemas.microsoft.com/office/drawing/2014/main" id="{93C668D9-EFC7-4E2B-ACBB-1E24A6C67F6A}"/>
                  </a:ext>
                </a:extLst>
              </p:cNvPr>
              <p:cNvSpPr>
                <a:spLocks/>
              </p:cNvSpPr>
              <p:nvPr/>
            </p:nvSpPr>
            <p:spPr bwMode="auto">
              <a:xfrm>
                <a:off x="3612" y="3479"/>
                <a:ext cx="4" cy="13"/>
              </a:xfrm>
              <a:custGeom>
                <a:avLst/>
                <a:gdLst/>
                <a:ahLst/>
                <a:cxnLst>
                  <a:cxn ang="0">
                    <a:pos x="4" y="13"/>
                  </a:cxn>
                  <a:cxn ang="0">
                    <a:pos x="3" y="0"/>
                  </a:cxn>
                  <a:cxn ang="0">
                    <a:pos x="0" y="1"/>
                  </a:cxn>
                  <a:cxn ang="0">
                    <a:pos x="0" y="13"/>
                  </a:cxn>
                  <a:cxn ang="0">
                    <a:pos x="4" y="13"/>
                  </a:cxn>
                </a:cxnLst>
                <a:rect l="0" t="0" r="r" b="b"/>
                <a:pathLst>
                  <a:path w="4" h="13">
                    <a:moveTo>
                      <a:pt x="4" y="13"/>
                    </a:moveTo>
                    <a:lnTo>
                      <a:pt x="3" y="0"/>
                    </a:lnTo>
                    <a:lnTo>
                      <a:pt x="0" y="1"/>
                    </a:lnTo>
                    <a:lnTo>
                      <a:pt x="0" y="13"/>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98" name="Freeform 1779">
                <a:extLst>
                  <a:ext uri="{FF2B5EF4-FFF2-40B4-BE49-F238E27FC236}">
                    <a16:creationId xmlns:a16="http://schemas.microsoft.com/office/drawing/2014/main" id="{01AF06EF-EA8F-4816-BB74-FBCC6C7E881D}"/>
                  </a:ext>
                </a:extLst>
              </p:cNvPr>
              <p:cNvSpPr>
                <a:spLocks/>
              </p:cNvSpPr>
              <p:nvPr/>
            </p:nvSpPr>
            <p:spPr bwMode="auto">
              <a:xfrm>
                <a:off x="3608" y="3480"/>
                <a:ext cx="4" cy="12"/>
              </a:xfrm>
              <a:custGeom>
                <a:avLst/>
                <a:gdLst/>
                <a:ahLst/>
                <a:cxnLst>
                  <a:cxn ang="0">
                    <a:pos x="4" y="12"/>
                  </a:cxn>
                  <a:cxn ang="0">
                    <a:pos x="4" y="0"/>
                  </a:cxn>
                  <a:cxn ang="0">
                    <a:pos x="0" y="12"/>
                  </a:cxn>
                  <a:cxn ang="0">
                    <a:pos x="4" y="12"/>
                  </a:cxn>
                </a:cxnLst>
                <a:rect l="0" t="0" r="r" b="b"/>
                <a:pathLst>
                  <a:path w="4" h="12">
                    <a:moveTo>
                      <a:pt x="4" y="12"/>
                    </a:moveTo>
                    <a:lnTo>
                      <a:pt x="4" y="0"/>
                    </a:lnTo>
                    <a:lnTo>
                      <a:pt x="0" y="12"/>
                    </a:lnTo>
                    <a:lnTo>
                      <a:pt x="4"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899" name="Freeform 1780">
                <a:extLst>
                  <a:ext uri="{FF2B5EF4-FFF2-40B4-BE49-F238E27FC236}">
                    <a16:creationId xmlns:a16="http://schemas.microsoft.com/office/drawing/2014/main" id="{5A8B44F0-7BC1-4D53-A62E-0145D595F5CA}"/>
                  </a:ext>
                </a:extLst>
              </p:cNvPr>
              <p:cNvSpPr>
                <a:spLocks/>
              </p:cNvSpPr>
              <p:nvPr/>
            </p:nvSpPr>
            <p:spPr bwMode="auto">
              <a:xfrm>
                <a:off x="3608" y="3480"/>
                <a:ext cx="4" cy="12"/>
              </a:xfrm>
              <a:custGeom>
                <a:avLst/>
                <a:gdLst/>
                <a:ahLst/>
                <a:cxnLst>
                  <a:cxn ang="0">
                    <a:pos x="4" y="0"/>
                  </a:cxn>
                  <a:cxn ang="0">
                    <a:pos x="0" y="12"/>
                  </a:cxn>
                  <a:cxn ang="0">
                    <a:pos x="1" y="0"/>
                  </a:cxn>
                  <a:cxn ang="0">
                    <a:pos x="4" y="0"/>
                  </a:cxn>
                </a:cxnLst>
                <a:rect l="0" t="0" r="r" b="b"/>
                <a:pathLst>
                  <a:path w="4" h="12">
                    <a:moveTo>
                      <a:pt x="4" y="0"/>
                    </a:moveTo>
                    <a:lnTo>
                      <a:pt x="0" y="12"/>
                    </a:lnTo>
                    <a:lnTo>
                      <a:pt x="1" y="0"/>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00" name="Freeform 1781">
                <a:extLst>
                  <a:ext uri="{FF2B5EF4-FFF2-40B4-BE49-F238E27FC236}">
                    <a16:creationId xmlns:a16="http://schemas.microsoft.com/office/drawing/2014/main" id="{09016D53-67B4-4065-A6D4-4A4CE6830422}"/>
                  </a:ext>
                </a:extLst>
              </p:cNvPr>
              <p:cNvSpPr>
                <a:spLocks/>
              </p:cNvSpPr>
              <p:nvPr/>
            </p:nvSpPr>
            <p:spPr bwMode="auto">
              <a:xfrm>
                <a:off x="3608" y="3480"/>
                <a:ext cx="4" cy="12"/>
              </a:xfrm>
              <a:custGeom>
                <a:avLst/>
                <a:gdLst/>
                <a:ahLst/>
                <a:cxnLst>
                  <a:cxn ang="0">
                    <a:pos x="4" y="12"/>
                  </a:cxn>
                  <a:cxn ang="0">
                    <a:pos x="4" y="0"/>
                  </a:cxn>
                  <a:cxn ang="0">
                    <a:pos x="1" y="0"/>
                  </a:cxn>
                  <a:cxn ang="0">
                    <a:pos x="0" y="12"/>
                  </a:cxn>
                  <a:cxn ang="0">
                    <a:pos x="4" y="12"/>
                  </a:cxn>
                </a:cxnLst>
                <a:rect l="0" t="0" r="r" b="b"/>
                <a:pathLst>
                  <a:path w="4" h="12">
                    <a:moveTo>
                      <a:pt x="4" y="12"/>
                    </a:moveTo>
                    <a:lnTo>
                      <a:pt x="4" y="0"/>
                    </a:lnTo>
                    <a:lnTo>
                      <a:pt x="1" y="0"/>
                    </a:lnTo>
                    <a:lnTo>
                      <a:pt x="0" y="12"/>
                    </a:lnTo>
                    <a:lnTo>
                      <a:pt x="4"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01" name="Freeform 1782">
                <a:extLst>
                  <a:ext uri="{FF2B5EF4-FFF2-40B4-BE49-F238E27FC236}">
                    <a16:creationId xmlns:a16="http://schemas.microsoft.com/office/drawing/2014/main" id="{4184ED79-5936-4D0F-A9B1-34140648AF5E}"/>
                  </a:ext>
                </a:extLst>
              </p:cNvPr>
              <p:cNvSpPr>
                <a:spLocks/>
              </p:cNvSpPr>
              <p:nvPr/>
            </p:nvSpPr>
            <p:spPr bwMode="auto">
              <a:xfrm>
                <a:off x="3605" y="3480"/>
                <a:ext cx="4" cy="12"/>
              </a:xfrm>
              <a:custGeom>
                <a:avLst/>
                <a:gdLst/>
                <a:ahLst/>
                <a:cxnLst>
                  <a:cxn ang="0">
                    <a:pos x="3" y="12"/>
                  </a:cxn>
                  <a:cxn ang="0">
                    <a:pos x="4" y="0"/>
                  </a:cxn>
                  <a:cxn ang="0">
                    <a:pos x="0" y="12"/>
                  </a:cxn>
                  <a:cxn ang="0">
                    <a:pos x="3" y="12"/>
                  </a:cxn>
                </a:cxnLst>
                <a:rect l="0" t="0" r="r" b="b"/>
                <a:pathLst>
                  <a:path w="4" h="12">
                    <a:moveTo>
                      <a:pt x="3" y="12"/>
                    </a:moveTo>
                    <a:lnTo>
                      <a:pt x="4" y="0"/>
                    </a:lnTo>
                    <a:lnTo>
                      <a:pt x="0" y="12"/>
                    </a:lnTo>
                    <a:lnTo>
                      <a:pt x="3"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02" name="Freeform 1783">
                <a:extLst>
                  <a:ext uri="{FF2B5EF4-FFF2-40B4-BE49-F238E27FC236}">
                    <a16:creationId xmlns:a16="http://schemas.microsoft.com/office/drawing/2014/main" id="{034FE1B7-EA79-4E47-8B36-8C5C04ACD2AA}"/>
                  </a:ext>
                </a:extLst>
              </p:cNvPr>
              <p:cNvSpPr>
                <a:spLocks/>
              </p:cNvSpPr>
              <p:nvPr/>
            </p:nvSpPr>
            <p:spPr bwMode="auto">
              <a:xfrm>
                <a:off x="3605" y="3480"/>
                <a:ext cx="4" cy="12"/>
              </a:xfrm>
              <a:custGeom>
                <a:avLst/>
                <a:gdLst/>
                <a:ahLst/>
                <a:cxnLst>
                  <a:cxn ang="0">
                    <a:pos x="4" y="0"/>
                  </a:cxn>
                  <a:cxn ang="0">
                    <a:pos x="0" y="12"/>
                  </a:cxn>
                  <a:cxn ang="0">
                    <a:pos x="1" y="0"/>
                  </a:cxn>
                  <a:cxn ang="0">
                    <a:pos x="4" y="0"/>
                  </a:cxn>
                </a:cxnLst>
                <a:rect l="0" t="0" r="r" b="b"/>
                <a:pathLst>
                  <a:path w="4" h="12">
                    <a:moveTo>
                      <a:pt x="4" y="0"/>
                    </a:moveTo>
                    <a:lnTo>
                      <a:pt x="0" y="12"/>
                    </a:lnTo>
                    <a:lnTo>
                      <a:pt x="1" y="0"/>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03" name="Freeform 1784">
                <a:extLst>
                  <a:ext uri="{FF2B5EF4-FFF2-40B4-BE49-F238E27FC236}">
                    <a16:creationId xmlns:a16="http://schemas.microsoft.com/office/drawing/2014/main" id="{65363A49-3E90-4296-A892-C70B11C69961}"/>
                  </a:ext>
                </a:extLst>
              </p:cNvPr>
              <p:cNvSpPr>
                <a:spLocks/>
              </p:cNvSpPr>
              <p:nvPr/>
            </p:nvSpPr>
            <p:spPr bwMode="auto">
              <a:xfrm>
                <a:off x="3605" y="3480"/>
                <a:ext cx="4" cy="12"/>
              </a:xfrm>
              <a:custGeom>
                <a:avLst/>
                <a:gdLst/>
                <a:ahLst/>
                <a:cxnLst>
                  <a:cxn ang="0">
                    <a:pos x="3" y="12"/>
                  </a:cxn>
                  <a:cxn ang="0">
                    <a:pos x="4" y="0"/>
                  </a:cxn>
                  <a:cxn ang="0">
                    <a:pos x="1" y="0"/>
                  </a:cxn>
                  <a:cxn ang="0">
                    <a:pos x="0" y="12"/>
                  </a:cxn>
                  <a:cxn ang="0">
                    <a:pos x="3" y="12"/>
                  </a:cxn>
                </a:cxnLst>
                <a:rect l="0" t="0" r="r" b="b"/>
                <a:pathLst>
                  <a:path w="4" h="12">
                    <a:moveTo>
                      <a:pt x="3" y="12"/>
                    </a:moveTo>
                    <a:lnTo>
                      <a:pt x="4" y="0"/>
                    </a:lnTo>
                    <a:lnTo>
                      <a:pt x="1" y="0"/>
                    </a:lnTo>
                    <a:lnTo>
                      <a:pt x="0" y="12"/>
                    </a:lnTo>
                    <a:lnTo>
                      <a:pt x="3"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04" name="Freeform 1785">
                <a:extLst>
                  <a:ext uri="{FF2B5EF4-FFF2-40B4-BE49-F238E27FC236}">
                    <a16:creationId xmlns:a16="http://schemas.microsoft.com/office/drawing/2014/main" id="{4CC3DF93-4A26-4C67-9DB7-E9C8BE2A2B61}"/>
                  </a:ext>
                </a:extLst>
              </p:cNvPr>
              <p:cNvSpPr>
                <a:spLocks/>
              </p:cNvSpPr>
              <p:nvPr/>
            </p:nvSpPr>
            <p:spPr bwMode="auto">
              <a:xfrm>
                <a:off x="3601" y="3480"/>
                <a:ext cx="5" cy="12"/>
              </a:xfrm>
              <a:custGeom>
                <a:avLst/>
                <a:gdLst/>
                <a:ahLst/>
                <a:cxnLst>
                  <a:cxn ang="0">
                    <a:pos x="4" y="12"/>
                  </a:cxn>
                  <a:cxn ang="0">
                    <a:pos x="5" y="0"/>
                  </a:cxn>
                  <a:cxn ang="0">
                    <a:pos x="0" y="12"/>
                  </a:cxn>
                  <a:cxn ang="0">
                    <a:pos x="4" y="12"/>
                  </a:cxn>
                </a:cxnLst>
                <a:rect l="0" t="0" r="r" b="b"/>
                <a:pathLst>
                  <a:path w="5" h="12">
                    <a:moveTo>
                      <a:pt x="4" y="12"/>
                    </a:moveTo>
                    <a:lnTo>
                      <a:pt x="5" y="0"/>
                    </a:lnTo>
                    <a:lnTo>
                      <a:pt x="0" y="12"/>
                    </a:lnTo>
                    <a:lnTo>
                      <a:pt x="4"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05" name="Freeform 1786">
                <a:extLst>
                  <a:ext uri="{FF2B5EF4-FFF2-40B4-BE49-F238E27FC236}">
                    <a16:creationId xmlns:a16="http://schemas.microsoft.com/office/drawing/2014/main" id="{9B4C1788-E3B0-4BCB-A6F9-6D55316CA356}"/>
                  </a:ext>
                </a:extLst>
              </p:cNvPr>
              <p:cNvSpPr>
                <a:spLocks/>
              </p:cNvSpPr>
              <p:nvPr/>
            </p:nvSpPr>
            <p:spPr bwMode="auto">
              <a:xfrm>
                <a:off x="3601" y="3479"/>
                <a:ext cx="5" cy="13"/>
              </a:xfrm>
              <a:custGeom>
                <a:avLst/>
                <a:gdLst/>
                <a:ahLst/>
                <a:cxnLst>
                  <a:cxn ang="0">
                    <a:pos x="5" y="1"/>
                  </a:cxn>
                  <a:cxn ang="0">
                    <a:pos x="0" y="13"/>
                  </a:cxn>
                  <a:cxn ang="0">
                    <a:pos x="2" y="0"/>
                  </a:cxn>
                  <a:cxn ang="0">
                    <a:pos x="5" y="1"/>
                  </a:cxn>
                </a:cxnLst>
                <a:rect l="0" t="0" r="r" b="b"/>
                <a:pathLst>
                  <a:path w="5" h="13">
                    <a:moveTo>
                      <a:pt x="5" y="1"/>
                    </a:moveTo>
                    <a:lnTo>
                      <a:pt x="0" y="13"/>
                    </a:lnTo>
                    <a:lnTo>
                      <a:pt x="2" y="0"/>
                    </a:lnTo>
                    <a:lnTo>
                      <a:pt x="5"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06" name="Freeform 1787">
                <a:extLst>
                  <a:ext uri="{FF2B5EF4-FFF2-40B4-BE49-F238E27FC236}">
                    <a16:creationId xmlns:a16="http://schemas.microsoft.com/office/drawing/2014/main" id="{E4D46516-FBE9-4242-9600-A232E7EA6556}"/>
                  </a:ext>
                </a:extLst>
              </p:cNvPr>
              <p:cNvSpPr>
                <a:spLocks/>
              </p:cNvSpPr>
              <p:nvPr/>
            </p:nvSpPr>
            <p:spPr bwMode="auto">
              <a:xfrm>
                <a:off x="3601" y="3479"/>
                <a:ext cx="5" cy="13"/>
              </a:xfrm>
              <a:custGeom>
                <a:avLst/>
                <a:gdLst/>
                <a:ahLst/>
                <a:cxnLst>
                  <a:cxn ang="0">
                    <a:pos x="4" y="13"/>
                  </a:cxn>
                  <a:cxn ang="0">
                    <a:pos x="5" y="1"/>
                  </a:cxn>
                  <a:cxn ang="0">
                    <a:pos x="2" y="0"/>
                  </a:cxn>
                  <a:cxn ang="0">
                    <a:pos x="0" y="13"/>
                  </a:cxn>
                  <a:cxn ang="0">
                    <a:pos x="4" y="13"/>
                  </a:cxn>
                </a:cxnLst>
                <a:rect l="0" t="0" r="r" b="b"/>
                <a:pathLst>
                  <a:path w="5" h="13">
                    <a:moveTo>
                      <a:pt x="4" y="13"/>
                    </a:moveTo>
                    <a:lnTo>
                      <a:pt x="5" y="1"/>
                    </a:lnTo>
                    <a:lnTo>
                      <a:pt x="2" y="0"/>
                    </a:lnTo>
                    <a:lnTo>
                      <a:pt x="0" y="13"/>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07" name="Freeform 1788">
                <a:extLst>
                  <a:ext uri="{FF2B5EF4-FFF2-40B4-BE49-F238E27FC236}">
                    <a16:creationId xmlns:a16="http://schemas.microsoft.com/office/drawing/2014/main" id="{613E6993-A117-430F-8144-BDEF289AABEC}"/>
                  </a:ext>
                </a:extLst>
              </p:cNvPr>
              <p:cNvSpPr>
                <a:spLocks/>
              </p:cNvSpPr>
              <p:nvPr/>
            </p:nvSpPr>
            <p:spPr bwMode="auto">
              <a:xfrm>
                <a:off x="3597" y="3479"/>
                <a:ext cx="6" cy="13"/>
              </a:xfrm>
              <a:custGeom>
                <a:avLst/>
                <a:gdLst/>
                <a:ahLst/>
                <a:cxnLst>
                  <a:cxn ang="0">
                    <a:pos x="4" y="13"/>
                  </a:cxn>
                  <a:cxn ang="0">
                    <a:pos x="6" y="0"/>
                  </a:cxn>
                  <a:cxn ang="0">
                    <a:pos x="0" y="12"/>
                  </a:cxn>
                  <a:cxn ang="0">
                    <a:pos x="4" y="13"/>
                  </a:cxn>
                </a:cxnLst>
                <a:rect l="0" t="0" r="r" b="b"/>
                <a:pathLst>
                  <a:path w="6" h="13">
                    <a:moveTo>
                      <a:pt x="4" y="13"/>
                    </a:moveTo>
                    <a:lnTo>
                      <a:pt x="6" y="0"/>
                    </a:lnTo>
                    <a:lnTo>
                      <a:pt x="0" y="12"/>
                    </a:lnTo>
                    <a:lnTo>
                      <a:pt x="4"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08" name="Freeform 1789">
                <a:extLst>
                  <a:ext uri="{FF2B5EF4-FFF2-40B4-BE49-F238E27FC236}">
                    <a16:creationId xmlns:a16="http://schemas.microsoft.com/office/drawing/2014/main" id="{20A00878-86AD-4009-A1CE-11A2499436E9}"/>
                  </a:ext>
                </a:extLst>
              </p:cNvPr>
              <p:cNvSpPr>
                <a:spLocks/>
              </p:cNvSpPr>
              <p:nvPr/>
            </p:nvSpPr>
            <p:spPr bwMode="auto">
              <a:xfrm>
                <a:off x="3597" y="3479"/>
                <a:ext cx="6" cy="12"/>
              </a:xfrm>
              <a:custGeom>
                <a:avLst/>
                <a:gdLst/>
                <a:ahLst/>
                <a:cxnLst>
                  <a:cxn ang="0">
                    <a:pos x="6" y="0"/>
                  </a:cxn>
                  <a:cxn ang="0">
                    <a:pos x="0" y="12"/>
                  </a:cxn>
                  <a:cxn ang="0">
                    <a:pos x="3" y="0"/>
                  </a:cxn>
                  <a:cxn ang="0">
                    <a:pos x="6" y="0"/>
                  </a:cxn>
                </a:cxnLst>
                <a:rect l="0" t="0" r="r" b="b"/>
                <a:pathLst>
                  <a:path w="6" h="12">
                    <a:moveTo>
                      <a:pt x="6" y="0"/>
                    </a:moveTo>
                    <a:lnTo>
                      <a:pt x="0" y="12"/>
                    </a:lnTo>
                    <a:lnTo>
                      <a:pt x="3" y="0"/>
                    </a:lnTo>
                    <a:lnTo>
                      <a:pt x="6"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09" name="Freeform 1790">
                <a:extLst>
                  <a:ext uri="{FF2B5EF4-FFF2-40B4-BE49-F238E27FC236}">
                    <a16:creationId xmlns:a16="http://schemas.microsoft.com/office/drawing/2014/main" id="{311B21B8-B339-4DBD-A949-C3480DB154DC}"/>
                  </a:ext>
                </a:extLst>
              </p:cNvPr>
              <p:cNvSpPr>
                <a:spLocks/>
              </p:cNvSpPr>
              <p:nvPr/>
            </p:nvSpPr>
            <p:spPr bwMode="auto">
              <a:xfrm>
                <a:off x="3597" y="3479"/>
                <a:ext cx="6" cy="13"/>
              </a:xfrm>
              <a:custGeom>
                <a:avLst/>
                <a:gdLst/>
                <a:ahLst/>
                <a:cxnLst>
                  <a:cxn ang="0">
                    <a:pos x="4" y="13"/>
                  </a:cxn>
                  <a:cxn ang="0">
                    <a:pos x="6" y="0"/>
                  </a:cxn>
                  <a:cxn ang="0">
                    <a:pos x="3" y="0"/>
                  </a:cxn>
                  <a:cxn ang="0">
                    <a:pos x="0" y="12"/>
                  </a:cxn>
                  <a:cxn ang="0">
                    <a:pos x="4" y="13"/>
                  </a:cxn>
                </a:cxnLst>
                <a:rect l="0" t="0" r="r" b="b"/>
                <a:pathLst>
                  <a:path w="6" h="13">
                    <a:moveTo>
                      <a:pt x="4" y="13"/>
                    </a:moveTo>
                    <a:lnTo>
                      <a:pt x="6" y="0"/>
                    </a:lnTo>
                    <a:lnTo>
                      <a:pt x="3" y="0"/>
                    </a:lnTo>
                    <a:lnTo>
                      <a:pt x="0" y="12"/>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10" name="Freeform 1791">
                <a:extLst>
                  <a:ext uri="{FF2B5EF4-FFF2-40B4-BE49-F238E27FC236}">
                    <a16:creationId xmlns:a16="http://schemas.microsoft.com/office/drawing/2014/main" id="{57B290BD-C00F-4709-BD96-55628D3E9CFE}"/>
                  </a:ext>
                </a:extLst>
              </p:cNvPr>
              <p:cNvSpPr>
                <a:spLocks/>
              </p:cNvSpPr>
              <p:nvPr/>
            </p:nvSpPr>
            <p:spPr bwMode="auto">
              <a:xfrm>
                <a:off x="3594" y="3479"/>
                <a:ext cx="6" cy="12"/>
              </a:xfrm>
              <a:custGeom>
                <a:avLst/>
                <a:gdLst/>
                <a:ahLst/>
                <a:cxnLst>
                  <a:cxn ang="0">
                    <a:pos x="3" y="12"/>
                  </a:cxn>
                  <a:cxn ang="0">
                    <a:pos x="6" y="0"/>
                  </a:cxn>
                  <a:cxn ang="0">
                    <a:pos x="0" y="11"/>
                  </a:cxn>
                  <a:cxn ang="0">
                    <a:pos x="3" y="12"/>
                  </a:cxn>
                </a:cxnLst>
                <a:rect l="0" t="0" r="r" b="b"/>
                <a:pathLst>
                  <a:path w="6" h="12">
                    <a:moveTo>
                      <a:pt x="3" y="12"/>
                    </a:moveTo>
                    <a:lnTo>
                      <a:pt x="6" y="0"/>
                    </a:lnTo>
                    <a:lnTo>
                      <a:pt x="0" y="11"/>
                    </a:lnTo>
                    <a:lnTo>
                      <a:pt x="3"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11" name="Freeform 1792">
                <a:extLst>
                  <a:ext uri="{FF2B5EF4-FFF2-40B4-BE49-F238E27FC236}">
                    <a16:creationId xmlns:a16="http://schemas.microsoft.com/office/drawing/2014/main" id="{88D98380-D987-4EC2-B54D-4E1B7798730E}"/>
                  </a:ext>
                </a:extLst>
              </p:cNvPr>
              <p:cNvSpPr>
                <a:spLocks/>
              </p:cNvSpPr>
              <p:nvPr/>
            </p:nvSpPr>
            <p:spPr bwMode="auto">
              <a:xfrm>
                <a:off x="3594" y="3478"/>
                <a:ext cx="6" cy="12"/>
              </a:xfrm>
              <a:custGeom>
                <a:avLst/>
                <a:gdLst/>
                <a:ahLst/>
                <a:cxnLst>
                  <a:cxn ang="0">
                    <a:pos x="6" y="1"/>
                  </a:cxn>
                  <a:cxn ang="0">
                    <a:pos x="0" y="12"/>
                  </a:cxn>
                  <a:cxn ang="0">
                    <a:pos x="3" y="0"/>
                  </a:cxn>
                  <a:cxn ang="0">
                    <a:pos x="6" y="1"/>
                  </a:cxn>
                </a:cxnLst>
                <a:rect l="0" t="0" r="r" b="b"/>
                <a:pathLst>
                  <a:path w="6" h="12">
                    <a:moveTo>
                      <a:pt x="6" y="1"/>
                    </a:moveTo>
                    <a:lnTo>
                      <a:pt x="0" y="12"/>
                    </a:lnTo>
                    <a:lnTo>
                      <a:pt x="3" y="0"/>
                    </a:lnTo>
                    <a:lnTo>
                      <a:pt x="6"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12" name="Freeform 1793">
                <a:extLst>
                  <a:ext uri="{FF2B5EF4-FFF2-40B4-BE49-F238E27FC236}">
                    <a16:creationId xmlns:a16="http://schemas.microsoft.com/office/drawing/2014/main" id="{54FD3824-2886-47D6-97B0-5C6C99619C22}"/>
                  </a:ext>
                </a:extLst>
              </p:cNvPr>
              <p:cNvSpPr>
                <a:spLocks/>
              </p:cNvSpPr>
              <p:nvPr/>
            </p:nvSpPr>
            <p:spPr bwMode="auto">
              <a:xfrm>
                <a:off x="3594" y="3478"/>
                <a:ext cx="6" cy="13"/>
              </a:xfrm>
              <a:custGeom>
                <a:avLst/>
                <a:gdLst/>
                <a:ahLst/>
                <a:cxnLst>
                  <a:cxn ang="0">
                    <a:pos x="3" y="13"/>
                  </a:cxn>
                  <a:cxn ang="0">
                    <a:pos x="6" y="1"/>
                  </a:cxn>
                  <a:cxn ang="0">
                    <a:pos x="3" y="0"/>
                  </a:cxn>
                  <a:cxn ang="0">
                    <a:pos x="0" y="12"/>
                  </a:cxn>
                  <a:cxn ang="0">
                    <a:pos x="3" y="13"/>
                  </a:cxn>
                </a:cxnLst>
                <a:rect l="0" t="0" r="r" b="b"/>
                <a:pathLst>
                  <a:path w="6" h="13">
                    <a:moveTo>
                      <a:pt x="3" y="13"/>
                    </a:moveTo>
                    <a:lnTo>
                      <a:pt x="6" y="1"/>
                    </a:lnTo>
                    <a:lnTo>
                      <a:pt x="3" y="0"/>
                    </a:lnTo>
                    <a:lnTo>
                      <a:pt x="0" y="12"/>
                    </a:lnTo>
                    <a:lnTo>
                      <a:pt x="3"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13" name="Freeform 1794">
                <a:extLst>
                  <a:ext uri="{FF2B5EF4-FFF2-40B4-BE49-F238E27FC236}">
                    <a16:creationId xmlns:a16="http://schemas.microsoft.com/office/drawing/2014/main" id="{C90D67E0-D35B-49C0-9D9E-D6527ABE77C5}"/>
                  </a:ext>
                </a:extLst>
              </p:cNvPr>
              <p:cNvSpPr>
                <a:spLocks/>
              </p:cNvSpPr>
              <p:nvPr/>
            </p:nvSpPr>
            <p:spPr bwMode="auto">
              <a:xfrm>
                <a:off x="3590" y="3478"/>
                <a:ext cx="7" cy="12"/>
              </a:xfrm>
              <a:custGeom>
                <a:avLst/>
                <a:gdLst/>
                <a:ahLst/>
                <a:cxnLst>
                  <a:cxn ang="0">
                    <a:pos x="4" y="12"/>
                  </a:cxn>
                  <a:cxn ang="0">
                    <a:pos x="7" y="0"/>
                  </a:cxn>
                  <a:cxn ang="0">
                    <a:pos x="0" y="11"/>
                  </a:cxn>
                  <a:cxn ang="0">
                    <a:pos x="4" y="12"/>
                  </a:cxn>
                </a:cxnLst>
                <a:rect l="0" t="0" r="r" b="b"/>
                <a:pathLst>
                  <a:path w="7" h="12">
                    <a:moveTo>
                      <a:pt x="4" y="12"/>
                    </a:moveTo>
                    <a:lnTo>
                      <a:pt x="7" y="0"/>
                    </a:lnTo>
                    <a:lnTo>
                      <a:pt x="0" y="11"/>
                    </a:lnTo>
                    <a:lnTo>
                      <a:pt x="4"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14" name="Freeform 1795">
                <a:extLst>
                  <a:ext uri="{FF2B5EF4-FFF2-40B4-BE49-F238E27FC236}">
                    <a16:creationId xmlns:a16="http://schemas.microsoft.com/office/drawing/2014/main" id="{7991D644-FC9A-454B-A6AC-A761C7D75728}"/>
                  </a:ext>
                </a:extLst>
              </p:cNvPr>
              <p:cNvSpPr>
                <a:spLocks/>
              </p:cNvSpPr>
              <p:nvPr/>
            </p:nvSpPr>
            <p:spPr bwMode="auto">
              <a:xfrm>
                <a:off x="3590" y="3477"/>
                <a:ext cx="7" cy="12"/>
              </a:xfrm>
              <a:custGeom>
                <a:avLst/>
                <a:gdLst/>
                <a:ahLst/>
                <a:cxnLst>
                  <a:cxn ang="0">
                    <a:pos x="7" y="1"/>
                  </a:cxn>
                  <a:cxn ang="0">
                    <a:pos x="0" y="12"/>
                  </a:cxn>
                  <a:cxn ang="0">
                    <a:pos x="5" y="0"/>
                  </a:cxn>
                  <a:cxn ang="0">
                    <a:pos x="7" y="1"/>
                  </a:cxn>
                </a:cxnLst>
                <a:rect l="0" t="0" r="r" b="b"/>
                <a:pathLst>
                  <a:path w="7" h="12">
                    <a:moveTo>
                      <a:pt x="7" y="1"/>
                    </a:moveTo>
                    <a:lnTo>
                      <a:pt x="0" y="12"/>
                    </a:lnTo>
                    <a:lnTo>
                      <a:pt x="5" y="0"/>
                    </a:lnTo>
                    <a:lnTo>
                      <a:pt x="7"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15" name="Freeform 1796">
                <a:extLst>
                  <a:ext uri="{FF2B5EF4-FFF2-40B4-BE49-F238E27FC236}">
                    <a16:creationId xmlns:a16="http://schemas.microsoft.com/office/drawing/2014/main" id="{F73E003C-CE3D-4DDB-9D17-6565A8E5412A}"/>
                  </a:ext>
                </a:extLst>
              </p:cNvPr>
              <p:cNvSpPr>
                <a:spLocks/>
              </p:cNvSpPr>
              <p:nvPr/>
            </p:nvSpPr>
            <p:spPr bwMode="auto">
              <a:xfrm>
                <a:off x="3590" y="3477"/>
                <a:ext cx="7" cy="13"/>
              </a:xfrm>
              <a:custGeom>
                <a:avLst/>
                <a:gdLst/>
                <a:ahLst/>
                <a:cxnLst>
                  <a:cxn ang="0">
                    <a:pos x="4" y="13"/>
                  </a:cxn>
                  <a:cxn ang="0">
                    <a:pos x="7" y="1"/>
                  </a:cxn>
                  <a:cxn ang="0">
                    <a:pos x="5" y="0"/>
                  </a:cxn>
                  <a:cxn ang="0">
                    <a:pos x="0" y="12"/>
                  </a:cxn>
                  <a:cxn ang="0">
                    <a:pos x="4" y="13"/>
                  </a:cxn>
                </a:cxnLst>
                <a:rect l="0" t="0" r="r" b="b"/>
                <a:pathLst>
                  <a:path w="7" h="13">
                    <a:moveTo>
                      <a:pt x="4" y="13"/>
                    </a:moveTo>
                    <a:lnTo>
                      <a:pt x="7" y="1"/>
                    </a:lnTo>
                    <a:lnTo>
                      <a:pt x="5" y="0"/>
                    </a:lnTo>
                    <a:lnTo>
                      <a:pt x="0" y="12"/>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16" name="Freeform 1797">
                <a:extLst>
                  <a:ext uri="{FF2B5EF4-FFF2-40B4-BE49-F238E27FC236}">
                    <a16:creationId xmlns:a16="http://schemas.microsoft.com/office/drawing/2014/main" id="{00A11D5F-B4A5-460B-AB16-97EF5767FD28}"/>
                  </a:ext>
                </a:extLst>
              </p:cNvPr>
              <p:cNvSpPr>
                <a:spLocks/>
              </p:cNvSpPr>
              <p:nvPr/>
            </p:nvSpPr>
            <p:spPr bwMode="auto">
              <a:xfrm>
                <a:off x="3587" y="3477"/>
                <a:ext cx="8" cy="12"/>
              </a:xfrm>
              <a:custGeom>
                <a:avLst/>
                <a:gdLst/>
                <a:ahLst/>
                <a:cxnLst>
                  <a:cxn ang="0">
                    <a:pos x="3" y="12"/>
                  </a:cxn>
                  <a:cxn ang="0">
                    <a:pos x="8" y="0"/>
                  </a:cxn>
                  <a:cxn ang="0">
                    <a:pos x="0" y="11"/>
                  </a:cxn>
                  <a:cxn ang="0">
                    <a:pos x="3" y="12"/>
                  </a:cxn>
                </a:cxnLst>
                <a:rect l="0" t="0" r="r" b="b"/>
                <a:pathLst>
                  <a:path w="8" h="12">
                    <a:moveTo>
                      <a:pt x="3" y="12"/>
                    </a:moveTo>
                    <a:lnTo>
                      <a:pt x="8" y="0"/>
                    </a:lnTo>
                    <a:lnTo>
                      <a:pt x="0" y="11"/>
                    </a:lnTo>
                    <a:lnTo>
                      <a:pt x="3"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17" name="Freeform 1798">
                <a:extLst>
                  <a:ext uri="{FF2B5EF4-FFF2-40B4-BE49-F238E27FC236}">
                    <a16:creationId xmlns:a16="http://schemas.microsoft.com/office/drawing/2014/main" id="{FD55B6EA-33DE-4454-8771-EE03EF0E30BE}"/>
                  </a:ext>
                </a:extLst>
              </p:cNvPr>
              <p:cNvSpPr>
                <a:spLocks/>
              </p:cNvSpPr>
              <p:nvPr/>
            </p:nvSpPr>
            <p:spPr bwMode="auto">
              <a:xfrm>
                <a:off x="3587" y="3476"/>
                <a:ext cx="8" cy="12"/>
              </a:xfrm>
              <a:custGeom>
                <a:avLst/>
                <a:gdLst/>
                <a:ahLst/>
                <a:cxnLst>
                  <a:cxn ang="0">
                    <a:pos x="8" y="1"/>
                  </a:cxn>
                  <a:cxn ang="0">
                    <a:pos x="0" y="12"/>
                  </a:cxn>
                  <a:cxn ang="0">
                    <a:pos x="5" y="0"/>
                  </a:cxn>
                  <a:cxn ang="0">
                    <a:pos x="8" y="1"/>
                  </a:cxn>
                </a:cxnLst>
                <a:rect l="0" t="0" r="r" b="b"/>
                <a:pathLst>
                  <a:path w="8" h="12">
                    <a:moveTo>
                      <a:pt x="8" y="1"/>
                    </a:moveTo>
                    <a:lnTo>
                      <a:pt x="0" y="12"/>
                    </a:lnTo>
                    <a:lnTo>
                      <a:pt x="5" y="0"/>
                    </a:lnTo>
                    <a:lnTo>
                      <a:pt x="8"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18" name="Freeform 1799">
                <a:extLst>
                  <a:ext uri="{FF2B5EF4-FFF2-40B4-BE49-F238E27FC236}">
                    <a16:creationId xmlns:a16="http://schemas.microsoft.com/office/drawing/2014/main" id="{5C990F8B-B558-4556-AADF-680AF7D21CAD}"/>
                  </a:ext>
                </a:extLst>
              </p:cNvPr>
              <p:cNvSpPr>
                <a:spLocks/>
              </p:cNvSpPr>
              <p:nvPr/>
            </p:nvSpPr>
            <p:spPr bwMode="auto">
              <a:xfrm>
                <a:off x="3587" y="3476"/>
                <a:ext cx="8" cy="13"/>
              </a:xfrm>
              <a:custGeom>
                <a:avLst/>
                <a:gdLst/>
                <a:ahLst/>
                <a:cxnLst>
                  <a:cxn ang="0">
                    <a:pos x="3" y="13"/>
                  </a:cxn>
                  <a:cxn ang="0">
                    <a:pos x="8" y="1"/>
                  </a:cxn>
                  <a:cxn ang="0">
                    <a:pos x="5" y="0"/>
                  </a:cxn>
                  <a:cxn ang="0">
                    <a:pos x="0" y="12"/>
                  </a:cxn>
                  <a:cxn ang="0">
                    <a:pos x="3" y="13"/>
                  </a:cxn>
                </a:cxnLst>
                <a:rect l="0" t="0" r="r" b="b"/>
                <a:pathLst>
                  <a:path w="8" h="13">
                    <a:moveTo>
                      <a:pt x="3" y="13"/>
                    </a:moveTo>
                    <a:lnTo>
                      <a:pt x="8" y="1"/>
                    </a:lnTo>
                    <a:lnTo>
                      <a:pt x="5" y="0"/>
                    </a:lnTo>
                    <a:lnTo>
                      <a:pt x="0" y="12"/>
                    </a:lnTo>
                    <a:lnTo>
                      <a:pt x="3"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19" name="Freeform 1800">
                <a:extLst>
                  <a:ext uri="{FF2B5EF4-FFF2-40B4-BE49-F238E27FC236}">
                    <a16:creationId xmlns:a16="http://schemas.microsoft.com/office/drawing/2014/main" id="{B4A42087-5D7A-44AD-BF92-7C04B48D3E31}"/>
                  </a:ext>
                </a:extLst>
              </p:cNvPr>
              <p:cNvSpPr>
                <a:spLocks/>
              </p:cNvSpPr>
              <p:nvPr/>
            </p:nvSpPr>
            <p:spPr bwMode="auto">
              <a:xfrm>
                <a:off x="3583" y="3476"/>
                <a:ext cx="9" cy="12"/>
              </a:xfrm>
              <a:custGeom>
                <a:avLst/>
                <a:gdLst/>
                <a:ahLst/>
                <a:cxnLst>
                  <a:cxn ang="0">
                    <a:pos x="4" y="12"/>
                  </a:cxn>
                  <a:cxn ang="0">
                    <a:pos x="9" y="0"/>
                  </a:cxn>
                  <a:cxn ang="0">
                    <a:pos x="0" y="10"/>
                  </a:cxn>
                  <a:cxn ang="0">
                    <a:pos x="4" y="12"/>
                  </a:cxn>
                </a:cxnLst>
                <a:rect l="0" t="0" r="r" b="b"/>
                <a:pathLst>
                  <a:path w="9" h="12">
                    <a:moveTo>
                      <a:pt x="4" y="12"/>
                    </a:moveTo>
                    <a:lnTo>
                      <a:pt x="9" y="0"/>
                    </a:lnTo>
                    <a:lnTo>
                      <a:pt x="0" y="10"/>
                    </a:lnTo>
                    <a:lnTo>
                      <a:pt x="4"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20" name="Freeform 1801">
                <a:extLst>
                  <a:ext uri="{FF2B5EF4-FFF2-40B4-BE49-F238E27FC236}">
                    <a16:creationId xmlns:a16="http://schemas.microsoft.com/office/drawing/2014/main" id="{C1A459DE-C5AF-483A-B693-BC2D5CAB6A01}"/>
                  </a:ext>
                </a:extLst>
              </p:cNvPr>
              <p:cNvSpPr>
                <a:spLocks/>
              </p:cNvSpPr>
              <p:nvPr/>
            </p:nvSpPr>
            <p:spPr bwMode="auto">
              <a:xfrm>
                <a:off x="3583" y="3475"/>
                <a:ext cx="9" cy="11"/>
              </a:xfrm>
              <a:custGeom>
                <a:avLst/>
                <a:gdLst/>
                <a:ahLst/>
                <a:cxnLst>
                  <a:cxn ang="0">
                    <a:pos x="9" y="1"/>
                  </a:cxn>
                  <a:cxn ang="0">
                    <a:pos x="0" y="11"/>
                  </a:cxn>
                  <a:cxn ang="0">
                    <a:pos x="7" y="0"/>
                  </a:cxn>
                  <a:cxn ang="0">
                    <a:pos x="9" y="1"/>
                  </a:cxn>
                </a:cxnLst>
                <a:rect l="0" t="0" r="r" b="b"/>
                <a:pathLst>
                  <a:path w="9" h="11">
                    <a:moveTo>
                      <a:pt x="9" y="1"/>
                    </a:moveTo>
                    <a:lnTo>
                      <a:pt x="0" y="11"/>
                    </a:lnTo>
                    <a:lnTo>
                      <a:pt x="7" y="0"/>
                    </a:lnTo>
                    <a:lnTo>
                      <a:pt x="9"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21" name="Freeform 1802">
                <a:extLst>
                  <a:ext uri="{FF2B5EF4-FFF2-40B4-BE49-F238E27FC236}">
                    <a16:creationId xmlns:a16="http://schemas.microsoft.com/office/drawing/2014/main" id="{6DEEE1DE-7E29-4CB3-AF1D-B4FA2EC67B13}"/>
                  </a:ext>
                </a:extLst>
              </p:cNvPr>
              <p:cNvSpPr>
                <a:spLocks/>
              </p:cNvSpPr>
              <p:nvPr/>
            </p:nvSpPr>
            <p:spPr bwMode="auto">
              <a:xfrm>
                <a:off x="3583" y="3475"/>
                <a:ext cx="9" cy="13"/>
              </a:xfrm>
              <a:custGeom>
                <a:avLst/>
                <a:gdLst/>
                <a:ahLst/>
                <a:cxnLst>
                  <a:cxn ang="0">
                    <a:pos x="4" y="13"/>
                  </a:cxn>
                  <a:cxn ang="0">
                    <a:pos x="9" y="1"/>
                  </a:cxn>
                  <a:cxn ang="0">
                    <a:pos x="7" y="0"/>
                  </a:cxn>
                  <a:cxn ang="0">
                    <a:pos x="0" y="11"/>
                  </a:cxn>
                  <a:cxn ang="0">
                    <a:pos x="4" y="13"/>
                  </a:cxn>
                </a:cxnLst>
                <a:rect l="0" t="0" r="r" b="b"/>
                <a:pathLst>
                  <a:path w="9" h="13">
                    <a:moveTo>
                      <a:pt x="4" y="13"/>
                    </a:moveTo>
                    <a:lnTo>
                      <a:pt x="9" y="1"/>
                    </a:lnTo>
                    <a:lnTo>
                      <a:pt x="7" y="0"/>
                    </a:lnTo>
                    <a:lnTo>
                      <a:pt x="0" y="11"/>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22" name="Freeform 1803">
                <a:extLst>
                  <a:ext uri="{FF2B5EF4-FFF2-40B4-BE49-F238E27FC236}">
                    <a16:creationId xmlns:a16="http://schemas.microsoft.com/office/drawing/2014/main" id="{A2395A34-0B35-46AE-A725-9EA6AFA069D3}"/>
                  </a:ext>
                </a:extLst>
              </p:cNvPr>
              <p:cNvSpPr>
                <a:spLocks/>
              </p:cNvSpPr>
              <p:nvPr/>
            </p:nvSpPr>
            <p:spPr bwMode="auto">
              <a:xfrm>
                <a:off x="3580" y="3475"/>
                <a:ext cx="10" cy="11"/>
              </a:xfrm>
              <a:custGeom>
                <a:avLst/>
                <a:gdLst/>
                <a:ahLst/>
                <a:cxnLst>
                  <a:cxn ang="0">
                    <a:pos x="3" y="11"/>
                  </a:cxn>
                  <a:cxn ang="0">
                    <a:pos x="10" y="0"/>
                  </a:cxn>
                  <a:cxn ang="0">
                    <a:pos x="0" y="9"/>
                  </a:cxn>
                  <a:cxn ang="0">
                    <a:pos x="3" y="11"/>
                  </a:cxn>
                </a:cxnLst>
                <a:rect l="0" t="0" r="r" b="b"/>
                <a:pathLst>
                  <a:path w="10" h="11">
                    <a:moveTo>
                      <a:pt x="3" y="11"/>
                    </a:moveTo>
                    <a:lnTo>
                      <a:pt x="10" y="0"/>
                    </a:lnTo>
                    <a:lnTo>
                      <a:pt x="0" y="9"/>
                    </a:lnTo>
                    <a:lnTo>
                      <a:pt x="3"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23" name="Freeform 1804">
                <a:extLst>
                  <a:ext uri="{FF2B5EF4-FFF2-40B4-BE49-F238E27FC236}">
                    <a16:creationId xmlns:a16="http://schemas.microsoft.com/office/drawing/2014/main" id="{CA5611F9-7867-480D-8FF6-C2B230A85BD1}"/>
                  </a:ext>
                </a:extLst>
              </p:cNvPr>
              <p:cNvSpPr>
                <a:spLocks/>
              </p:cNvSpPr>
              <p:nvPr/>
            </p:nvSpPr>
            <p:spPr bwMode="auto">
              <a:xfrm>
                <a:off x="3580" y="3474"/>
                <a:ext cx="10" cy="10"/>
              </a:xfrm>
              <a:custGeom>
                <a:avLst/>
                <a:gdLst/>
                <a:ahLst/>
                <a:cxnLst>
                  <a:cxn ang="0">
                    <a:pos x="10" y="1"/>
                  </a:cxn>
                  <a:cxn ang="0">
                    <a:pos x="0" y="10"/>
                  </a:cxn>
                  <a:cxn ang="0">
                    <a:pos x="7" y="0"/>
                  </a:cxn>
                  <a:cxn ang="0">
                    <a:pos x="10" y="1"/>
                  </a:cxn>
                </a:cxnLst>
                <a:rect l="0" t="0" r="r" b="b"/>
                <a:pathLst>
                  <a:path w="10" h="10">
                    <a:moveTo>
                      <a:pt x="10" y="1"/>
                    </a:moveTo>
                    <a:lnTo>
                      <a:pt x="0" y="10"/>
                    </a:lnTo>
                    <a:lnTo>
                      <a:pt x="7" y="0"/>
                    </a:lnTo>
                    <a:lnTo>
                      <a:pt x="10"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24" name="Freeform 1805">
                <a:extLst>
                  <a:ext uri="{FF2B5EF4-FFF2-40B4-BE49-F238E27FC236}">
                    <a16:creationId xmlns:a16="http://schemas.microsoft.com/office/drawing/2014/main" id="{CF63A985-331B-4D81-931A-F3F566C50505}"/>
                  </a:ext>
                </a:extLst>
              </p:cNvPr>
              <p:cNvSpPr>
                <a:spLocks/>
              </p:cNvSpPr>
              <p:nvPr/>
            </p:nvSpPr>
            <p:spPr bwMode="auto">
              <a:xfrm>
                <a:off x="3580" y="3474"/>
                <a:ext cx="10" cy="12"/>
              </a:xfrm>
              <a:custGeom>
                <a:avLst/>
                <a:gdLst/>
                <a:ahLst/>
                <a:cxnLst>
                  <a:cxn ang="0">
                    <a:pos x="3" y="12"/>
                  </a:cxn>
                  <a:cxn ang="0">
                    <a:pos x="10" y="1"/>
                  </a:cxn>
                  <a:cxn ang="0">
                    <a:pos x="7" y="0"/>
                  </a:cxn>
                  <a:cxn ang="0">
                    <a:pos x="0" y="10"/>
                  </a:cxn>
                  <a:cxn ang="0">
                    <a:pos x="3" y="12"/>
                  </a:cxn>
                </a:cxnLst>
                <a:rect l="0" t="0" r="r" b="b"/>
                <a:pathLst>
                  <a:path w="10" h="12">
                    <a:moveTo>
                      <a:pt x="3" y="12"/>
                    </a:moveTo>
                    <a:lnTo>
                      <a:pt x="10" y="1"/>
                    </a:lnTo>
                    <a:lnTo>
                      <a:pt x="7" y="0"/>
                    </a:lnTo>
                    <a:lnTo>
                      <a:pt x="0" y="10"/>
                    </a:lnTo>
                    <a:lnTo>
                      <a:pt x="3"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25" name="Freeform 1806">
                <a:extLst>
                  <a:ext uri="{FF2B5EF4-FFF2-40B4-BE49-F238E27FC236}">
                    <a16:creationId xmlns:a16="http://schemas.microsoft.com/office/drawing/2014/main" id="{B251ED11-9B35-4435-9381-5DEDAFA0236C}"/>
                  </a:ext>
                </a:extLst>
              </p:cNvPr>
              <p:cNvSpPr>
                <a:spLocks/>
              </p:cNvSpPr>
              <p:nvPr/>
            </p:nvSpPr>
            <p:spPr bwMode="auto">
              <a:xfrm>
                <a:off x="3577" y="3474"/>
                <a:ext cx="10" cy="10"/>
              </a:xfrm>
              <a:custGeom>
                <a:avLst/>
                <a:gdLst/>
                <a:ahLst/>
                <a:cxnLst>
                  <a:cxn ang="0">
                    <a:pos x="3" y="10"/>
                  </a:cxn>
                  <a:cxn ang="0">
                    <a:pos x="10" y="0"/>
                  </a:cxn>
                  <a:cxn ang="0">
                    <a:pos x="0" y="8"/>
                  </a:cxn>
                  <a:cxn ang="0">
                    <a:pos x="3" y="10"/>
                  </a:cxn>
                </a:cxnLst>
                <a:rect l="0" t="0" r="r" b="b"/>
                <a:pathLst>
                  <a:path w="10" h="10">
                    <a:moveTo>
                      <a:pt x="3" y="10"/>
                    </a:moveTo>
                    <a:lnTo>
                      <a:pt x="10" y="0"/>
                    </a:lnTo>
                    <a:lnTo>
                      <a:pt x="0" y="8"/>
                    </a:lnTo>
                    <a:lnTo>
                      <a:pt x="3"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26" name="Freeform 1807">
                <a:extLst>
                  <a:ext uri="{FF2B5EF4-FFF2-40B4-BE49-F238E27FC236}">
                    <a16:creationId xmlns:a16="http://schemas.microsoft.com/office/drawing/2014/main" id="{8CA8AC20-D447-437B-A75A-C57233096AF3}"/>
                  </a:ext>
                </a:extLst>
              </p:cNvPr>
              <p:cNvSpPr>
                <a:spLocks/>
              </p:cNvSpPr>
              <p:nvPr/>
            </p:nvSpPr>
            <p:spPr bwMode="auto">
              <a:xfrm>
                <a:off x="3577" y="3473"/>
                <a:ext cx="10" cy="9"/>
              </a:xfrm>
              <a:custGeom>
                <a:avLst/>
                <a:gdLst/>
                <a:ahLst/>
                <a:cxnLst>
                  <a:cxn ang="0">
                    <a:pos x="10" y="1"/>
                  </a:cxn>
                  <a:cxn ang="0">
                    <a:pos x="0" y="9"/>
                  </a:cxn>
                  <a:cxn ang="0">
                    <a:pos x="9" y="0"/>
                  </a:cxn>
                  <a:cxn ang="0">
                    <a:pos x="10" y="1"/>
                  </a:cxn>
                </a:cxnLst>
                <a:rect l="0" t="0" r="r" b="b"/>
                <a:pathLst>
                  <a:path w="10" h="9">
                    <a:moveTo>
                      <a:pt x="10" y="1"/>
                    </a:moveTo>
                    <a:lnTo>
                      <a:pt x="0" y="9"/>
                    </a:lnTo>
                    <a:lnTo>
                      <a:pt x="9" y="0"/>
                    </a:lnTo>
                    <a:lnTo>
                      <a:pt x="10"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27" name="Freeform 1808">
                <a:extLst>
                  <a:ext uri="{FF2B5EF4-FFF2-40B4-BE49-F238E27FC236}">
                    <a16:creationId xmlns:a16="http://schemas.microsoft.com/office/drawing/2014/main" id="{67CE0220-6A30-4967-89D8-29A18356CA42}"/>
                  </a:ext>
                </a:extLst>
              </p:cNvPr>
              <p:cNvSpPr>
                <a:spLocks/>
              </p:cNvSpPr>
              <p:nvPr/>
            </p:nvSpPr>
            <p:spPr bwMode="auto">
              <a:xfrm>
                <a:off x="3577" y="3473"/>
                <a:ext cx="10" cy="11"/>
              </a:xfrm>
              <a:custGeom>
                <a:avLst/>
                <a:gdLst/>
                <a:ahLst/>
                <a:cxnLst>
                  <a:cxn ang="0">
                    <a:pos x="3" y="11"/>
                  </a:cxn>
                  <a:cxn ang="0">
                    <a:pos x="10" y="1"/>
                  </a:cxn>
                  <a:cxn ang="0">
                    <a:pos x="9" y="0"/>
                  </a:cxn>
                  <a:cxn ang="0">
                    <a:pos x="0" y="9"/>
                  </a:cxn>
                  <a:cxn ang="0">
                    <a:pos x="3" y="11"/>
                  </a:cxn>
                </a:cxnLst>
                <a:rect l="0" t="0" r="r" b="b"/>
                <a:pathLst>
                  <a:path w="10" h="11">
                    <a:moveTo>
                      <a:pt x="3" y="11"/>
                    </a:moveTo>
                    <a:lnTo>
                      <a:pt x="10" y="1"/>
                    </a:lnTo>
                    <a:lnTo>
                      <a:pt x="9" y="0"/>
                    </a:lnTo>
                    <a:lnTo>
                      <a:pt x="0" y="9"/>
                    </a:lnTo>
                    <a:lnTo>
                      <a:pt x="3" y="1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28" name="Freeform 1809">
                <a:extLst>
                  <a:ext uri="{FF2B5EF4-FFF2-40B4-BE49-F238E27FC236}">
                    <a16:creationId xmlns:a16="http://schemas.microsoft.com/office/drawing/2014/main" id="{286D29B9-1401-4D34-84CD-1D824F91FC32}"/>
                  </a:ext>
                </a:extLst>
              </p:cNvPr>
              <p:cNvSpPr>
                <a:spLocks/>
              </p:cNvSpPr>
              <p:nvPr/>
            </p:nvSpPr>
            <p:spPr bwMode="auto">
              <a:xfrm>
                <a:off x="3575" y="3473"/>
                <a:ext cx="11" cy="9"/>
              </a:xfrm>
              <a:custGeom>
                <a:avLst/>
                <a:gdLst/>
                <a:ahLst/>
                <a:cxnLst>
                  <a:cxn ang="0">
                    <a:pos x="2" y="9"/>
                  </a:cxn>
                  <a:cxn ang="0">
                    <a:pos x="11" y="0"/>
                  </a:cxn>
                  <a:cxn ang="0">
                    <a:pos x="0" y="6"/>
                  </a:cxn>
                  <a:cxn ang="0">
                    <a:pos x="2" y="9"/>
                  </a:cxn>
                </a:cxnLst>
                <a:rect l="0" t="0" r="r" b="b"/>
                <a:pathLst>
                  <a:path w="11" h="9">
                    <a:moveTo>
                      <a:pt x="2" y="9"/>
                    </a:moveTo>
                    <a:lnTo>
                      <a:pt x="11" y="0"/>
                    </a:lnTo>
                    <a:lnTo>
                      <a:pt x="0" y="6"/>
                    </a:lnTo>
                    <a:lnTo>
                      <a:pt x="2"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29" name="Freeform 1810">
                <a:extLst>
                  <a:ext uri="{FF2B5EF4-FFF2-40B4-BE49-F238E27FC236}">
                    <a16:creationId xmlns:a16="http://schemas.microsoft.com/office/drawing/2014/main" id="{57C49D25-F5EC-4EC0-A995-462F322DE207}"/>
                  </a:ext>
                </a:extLst>
              </p:cNvPr>
              <p:cNvSpPr>
                <a:spLocks/>
              </p:cNvSpPr>
              <p:nvPr/>
            </p:nvSpPr>
            <p:spPr bwMode="auto">
              <a:xfrm>
                <a:off x="3575" y="3470"/>
                <a:ext cx="11" cy="9"/>
              </a:xfrm>
              <a:custGeom>
                <a:avLst/>
                <a:gdLst/>
                <a:ahLst/>
                <a:cxnLst>
                  <a:cxn ang="0">
                    <a:pos x="11" y="3"/>
                  </a:cxn>
                  <a:cxn ang="0">
                    <a:pos x="0" y="9"/>
                  </a:cxn>
                  <a:cxn ang="0">
                    <a:pos x="8" y="0"/>
                  </a:cxn>
                  <a:cxn ang="0">
                    <a:pos x="11" y="3"/>
                  </a:cxn>
                </a:cxnLst>
                <a:rect l="0" t="0" r="r" b="b"/>
                <a:pathLst>
                  <a:path w="11" h="9">
                    <a:moveTo>
                      <a:pt x="11" y="3"/>
                    </a:moveTo>
                    <a:lnTo>
                      <a:pt x="0" y="9"/>
                    </a:lnTo>
                    <a:lnTo>
                      <a:pt x="8" y="0"/>
                    </a:lnTo>
                    <a:lnTo>
                      <a:pt x="11"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30" name="Freeform 1811">
                <a:extLst>
                  <a:ext uri="{FF2B5EF4-FFF2-40B4-BE49-F238E27FC236}">
                    <a16:creationId xmlns:a16="http://schemas.microsoft.com/office/drawing/2014/main" id="{EC38612F-0FAB-414E-A7D0-AC1400F6E4D0}"/>
                  </a:ext>
                </a:extLst>
              </p:cNvPr>
              <p:cNvSpPr>
                <a:spLocks/>
              </p:cNvSpPr>
              <p:nvPr/>
            </p:nvSpPr>
            <p:spPr bwMode="auto">
              <a:xfrm>
                <a:off x="3575" y="3470"/>
                <a:ext cx="11" cy="12"/>
              </a:xfrm>
              <a:custGeom>
                <a:avLst/>
                <a:gdLst/>
                <a:ahLst/>
                <a:cxnLst>
                  <a:cxn ang="0">
                    <a:pos x="2" y="12"/>
                  </a:cxn>
                  <a:cxn ang="0">
                    <a:pos x="11" y="3"/>
                  </a:cxn>
                  <a:cxn ang="0">
                    <a:pos x="8" y="0"/>
                  </a:cxn>
                  <a:cxn ang="0">
                    <a:pos x="0" y="9"/>
                  </a:cxn>
                  <a:cxn ang="0">
                    <a:pos x="2" y="12"/>
                  </a:cxn>
                </a:cxnLst>
                <a:rect l="0" t="0" r="r" b="b"/>
                <a:pathLst>
                  <a:path w="11" h="12">
                    <a:moveTo>
                      <a:pt x="2" y="12"/>
                    </a:moveTo>
                    <a:lnTo>
                      <a:pt x="11" y="3"/>
                    </a:lnTo>
                    <a:lnTo>
                      <a:pt x="8" y="0"/>
                    </a:lnTo>
                    <a:lnTo>
                      <a:pt x="0" y="9"/>
                    </a:lnTo>
                    <a:lnTo>
                      <a:pt x="2"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931" name="Freeform 1812">
                <a:extLst>
                  <a:ext uri="{FF2B5EF4-FFF2-40B4-BE49-F238E27FC236}">
                    <a16:creationId xmlns:a16="http://schemas.microsoft.com/office/drawing/2014/main" id="{C4524649-FD86-458F-AA31-41B50E2CC7B4}"/>
                  </a:ext>
                </a:extLst>
              </p:cNvPr>
              <p:cNvSpPr>
                <a:spLocks/>
              </p:cNvSpPr>
              <p:nvPr/>
            </p:nvSpPr>
            <p:spPr bwMode="auto">
              <a:xfrm>
                <a:off x="3572" y="3470"/>
                <a:ext cx="11" cy="9"/>
              </a:xfrm>
              <a:custGeom>
                <a:avLst/>
                <a:gdLst/>
                <a:ahLst/>
                <a:cxnLst>
                  <a:cxn ang="0">
                    <a:pos x="3" y="9"/>
                  </a:cxn>
                  <a:cxn ang="0">
                    <a:pos x="11" y="0"/>
                  </a:cxn>
                  <a:cxn ang="0">
                    <a:pos x="0" y="6"/>
                  </a:cxn>
                  <a:cxn ang="0">
                    <a:pos x="3" y="9"/>
                  </a:cxn>
                </a:cxnLst>
                <a:rect l="0" t="0" r="r" b="b"/>
                <a:pathLst>
                  <a:path w="11" h="9">
                    <a:moveTo>
                      <a:pt x="3" y="9"/>
                    </a:moveTo>
                    <a:lnTo>
                      <a:pt x="11" y="0"/>
                    </a:lnTo>
                    <a:lnTo>
                      <a:pt x="0" y="6"/>
                    </a:lnTo>
                    <a:lnTo>
                      <a:pt x="3"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grpSp>
        <p:grpSp>
          <p:nvGrpSpPr>
            <p:cNvPr id="3296" name="Group 2014">
              <a:extLst>
                <a:ext uri="{FF2B5EF4-FFF2-40B4-BE49-F238E27FC236}">
                  <a16:creationId xmlns:a16="http://schemas.microsoft.com/office/drawing/2014/main" id="{A9164F52-CD6F-4BFF-90F2-E751EFC6C5D1}"/>
                </a:ext>
              </a:extLst>
            </p:cNvPr>
            <p:cNvGrpSpPr>
              <a:grpSpLocks/>
            </p:cNvGrpSpPr>
            <p:nvPr/>
          </p:nvGrpSpPr>
          <p:grpSpPr bwMode="auto">
            <a:xfrm>
              <a:off x="3350" y="3366"/>
              <a:ext cx="233" cy="113"/>
              <a:chOff x="3350" y="3366"/>
              <a:chExt cx="233" cy="113"/>
            </a:xfrm>
          </p:grpSpPr>
          <p:sp>
            <p:nvSpPr>
              <p:cNvPr id="3532" name="Freeform 1814">
                <a:extLst>
                  <a:ext uri="{FF2B5EF4-FFF2-40B4-BE49-F238E27FC236}">
                    <a16:creationId xmlns:a16="http://schemas.microsoft.com/office/drawing/2014/main" id="{886FC805-15AA-4268-A601-7B15BF666882}"/>
                  </a:ext>
                </a:extLst>
              </p:cNvPr>
              <p:cNvSpPr>
                <a:spLocks/>
              </p:cNvSpPr>
              <p:nvPr/>
            </p:nvSpPr>
            <p:spPr bwMode="auto">
              <a:xfrm>
                <a:off x="3572" y="3469"/>
                <a:ext cx="11" cy="7"/>
              </a:xfrm>
              <a:custGeom>
                <a:avLst/>
                <a:gdLst/>
                <a:ahLst/>
                <a:cxnLst>
                  <a:cxn ang="0">
                    <a:pos x="11" y="1"/>
                  </a:cxn>
                  <a:cxn ang="0">
                    <a:pos x="0" y="7"/>
                  </a:cxn>
                  <a:cxn ang="0">
                    <a:pos x="10" y="0"/>
                  </a:cxn>
                  <a:cxn ang="0">
                    <a:pos x="11" y="1"/>
                  </a:cxn>
                </a:cxnLst>
                <a:rect l="0" t="0" r="r" b="b"/>
                <a:pathLst>
                  <a:path w="11" h="7">
                    <a:moveTo>
                      <a:pt x="11" y="1"/>
                    </a:moveTo>
                    <a:lnTo>
                      <a:pt x="0" y="7"/>
                    </a:lnTo>
                    <a:lnTo>
                      <a:pt x="10" y="0"/>
                    </a:lnTo>
                    <a:lnTo>
                      <a:pt x="11"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33" name="Freeform 1815">
                <a:extLst>
                  <a:ext uri="{FF2B5EF4-FFF2-40B4-BE49-F238E27FC236}">
                    <a16:creationId xmlns:a16="http://schemas.microsoft.com/office/drawing/2014/main" id="{796F0F81-E0DF-438F-B8C5-8840B27BE0BC}"/>
                  </a:ext>
                </a:extLst>
              </p:cNvPr>
              <p:cNvSpPr>
                <a:spLocks/>
              </p:cNvSpPr>
              <p:nvPr/>
            </p:nvSpPr>
            <p:spPr bwMode="auto">
              <a:xfrm>
                <a:off x="3572" y="3469"/>
                <a:ext cx="11" cy="10"/>
              </a:xfrm>
              <a:custGeom>
                <a:avLst/>
                <a:gdLst/>
                <a:ahLst/>
                <a:cxnLst>
                  <a:cxn ang="0">
                    <a:pos x="3" y="10"/>
                  </a:cxn>
                  <a:cxn ang="0">
                    <a:pos x="11" y="1"/>
                  </a:cxn>
                  <a:cxn ang="0">
                    <a:pos x="10" y="0"/>
                  </a:cxn>
                  <a:cxn ang="0">
                    <a:pos x="0" y="7"/>
                  </a:cxn>
                  <a:cxn ang="0">
                    <a:pos x="3" y="10"/>
                  </a:cxn>
                </a:cxnLst>
                <a:rect l="0" t="0" r="r" b="b"/>
                <a:pathLst>
                  <a:path w="11" h="10">
                    <a:moveTo>
                      <a:pt x="3" y="10"/>
                    </a:moveTo>
                    <a:lnTo>
                      <a:pt x="11" y="1"/>
                    </a:lnTo>
                    <a:lnTo>
                      <a:pt x="10" y="0"/>
                    </a:lnTo>
                    <a:lnTo>
                      <a:pt x="0" y="7"/>
                    </a:lnTo>
                    <a:lnTo>
                      <a:pt x="3" y="1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34" name="Freeform 1816">
                <a:extLst>
                  <a:ext uri="{FF2B5EF4-FFF2-40B4-BE49-F238E27FC236}">
                    <a16:creationId xmlns:a16="http://schemas.microsoft.com/office/drawing/2014/main" id="{999D435F-9908-4FE0-85F6-D4D5C626009C}"/>
                  </a:ext>
                </a:extLst>
              </p:cNvPr>
              <p:cNvSpPr>
                <a:spLocks/>
              </p:cNvSpPr>
              <p:nvPr/>
            </p:nvSpPr>
            <p:spPr bwMode="auto">
              <a:xfrm>
                <a:off x="3570" y="3469"/>
                <a:ext cx="12" cy="7"/>
              </a:xfrm>
              <a:custGeom>
                <a:avLst/>
                <a:gdLst/>
                <a:ahLst/>
                <a:cxnLst>
                  <a:cxn ang="0">
                    <a:pos x="2" y="7"/>
                  </a:cxn>
                  <a:cxn ang="0">
                    <a:pos x="12" y="0"/>
                  </a:cxn>
                  <a:cxn ang="0">
                    <a:pos x="0" y="5"/>
                  </a:cxn>
                  <a:cxn ang="0">
                    <a:pos x="2" y="7"/>
                  </a:cxn>
                </a:cxnLst>
                <a:rect l="0" t="0" r="r" b="b"/>
                <a:pathLst>
                  <a:path w="12" h="7">
                    <a:moveTo>
                      <a:pt x="2" y="7"/>
                    </a:moveTo>
                    <a:lnTo>
                      <a:pt x="12" y="0"/>
                    </a:lnTo>
                    <a:lnTo>
                      <a:pt x="0" y="5"/>
                    </a:lnTo>
                    <a:lnTo>
                      <a:pt x="2" y="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35" name="Freeform 1817">
                <a:extLst>
                  <a:ext uri="{FF2B5EF4-FFF2-40B4-BE49-F238E27FC236}">
                    <a16:creationId xmlns:a16="http://schemas.microsoft.com/office/drawing/2014/main" id="{3AE1620F-5C26-432B-A4BF-2630EFE52D29}"/>
                  </a:ext>
                </a:extLst>
              </p:cNvPr>
              <p:cNvSpPr>
                <a:spLocks/>
              </p:cNvSpPr>
              <p:nvPr/>
            </p:nvSpPr>
            <p:spPr bwMode="auto">
              <a:xfrm>
                <a:off x="3570" y="3466"/>
                <a:ext cx="12" cy="8"/>
              </a:xfrm>
              <a:custGeom>
                <a:avLst/>
                <a:gdLst/>
                <a:ahLst/>
                <a:cxnLst>
                  <a:cxn ang="0">
                    <a:pos x="12" y="3"/>
                  </a:cxn>
                  <a:cxn ang="0">
                    <a:pos x="0" y="8"/>
                  </a:cxn>
                  <a:cxn ang="0">
                    <a:pos x="10" y="0"/>
                  </a:cxn>
                  <a:cxn ang="0">
                    <a:pos x="12" y="3"/>
                  </a:cxn>
                </a:cxnLst>
                <a:rect l="0" t="0" r="r" b="b"/>
                <a:pathLst>
                  <a:path w="12" h="8">
                    <a:moveTo>
                      <a:pt x="12" y="3"/>
                    </a:moveTo>
                    <a:lnTo>
                      <a:pt x="0" y="8"/>
                    </a:lnTo>
                    <a:lnTo>
                      <a:pt x="10" y="0"/>
                    </a:lnTo>
                    <a:lnTo>
                      <a:pt x="12"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36" name="Freeform 1818">
                <a:extLst>
                  <a:ext uri="{FF2B5EF4-FFF2-40B4-BE49-F238E27FC236}">
                    <a16:creationId xmlns:a16="http://schemas.microsoft.com/office/drawing/2014/main" id="{9F6C7BFD-2FC7-47C6-985E-E5D99B314BBB}"/>
                  </a:ext>
                </a:extLst>
              </p:cNvPr>
              <p:cNvSpPr>
                <a:spLocks/>
              </p:cNvSpPr>
              <p:nvPr/>
            </p:nvSpPr>
            <p:spPr bwMode="auto">
              <a:xfrm>
                <a:off x="3570" y="3466"/>
                <a:ext cx="12" cy="10"/>
              </a:xfrm>
              <a:custGeom>
                <a:avLst/>
                <a:gdLst/>
                <a:ahLst/>
                <a:cxnLst>
                  <a:cxn ang="0">
                    <a:pos x="2" y="10"/>
                  </a:cxn>
                  <a:cxn ang="0">
                    <a:pos x="12" y="3"/>
                  </a:cxn>
                  <a:cxn ang="0">
                    <a:pos x="10" y="0"/>
                  </a:cxn>
                  <a:cxn ang="0">
                    <a:pos x="0" y="8"/>
                  </a:cxn>
                  <a:cxn ang="0">
                    <a:pos x="2" y="10"/>
                  </a:cxn>
                </a:cxnLst>
                <a:rect l="0" t="0" r="r" b="b"/>
                <a:pathLst>
                  <a:path w="12" h="10">
                    <a:moveTo>
                      <a:pt x="2" y="10"/>
                    </a:moveTo>
                    <a:lnTo>
                      <a:pt x="12" y="3"/>
                    </a:lnTo>
                    <a:lnTo>
                      <a:pt x="10" y="0"/>
                    </a:lnTo>
                    <a:lnTo>
                      <a:pt x="0" y="8"/>
                    </a:lnTo>
                    <a:lnTo>
                      <a:pt x="2" y="1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37" name="Freeform 1819">
                <a:extLst>
                  <a:ext uri="{FF2B5EF4-FFF2-40B4-BE49-F238E27FC236}">
                    <a16:creationId xmlns:a16="http://schemas.microsoft.com/office/drawing/2014/main" id="{A3FEBC9B-14B0-4FA0-97DB-AFE5B83DFA1A}"/>
                  </a:ext>
                </a:extLst>
              </p:cNvPr>
              <p:cNvSpPr>
                <a:spLocks/>
              </p:cNvSpPr>
              <p:nvPr/>
            </p:nvSpPr>
            <p:spPr bwMode="auto">
              <a:xfrm>
                <a:off x="3568" y="3466"/>
                <a:ext cx="12" cy="8"/>
              </a:xfrm>
              <a:custGeom>
                <a:avLst/>
                <a:gdLst/>
                <a:ahLst/>
                <a:cxnLst>
                  <a:cxn ang="0">
                    <a:pos x="2" y="8"/>
                  </a:cxn>
                  <a:cxn ang="0">
                    <a:pos x="12" y="0"/>
                  </a:cxn>
                  <a:cxn ang="0">
                    <a:pos x="0" y="5"/>
                  </a:cxn>
                  <a:cxn ang="0">
                    <a:pos x="2" y="8"/>
                  </a:cxn>
                </a:cxnLst>
                <a:rect l="0" t="0" r="r" b="b"/>
                <a:pathLst>
                  <a:path w="12" h="8">
                    <a:moveTo>
                      <a:pt x="2" y="8"/>
                    </a:moveTo>
                    <a:lnTo>
                      <a:pt x="12" y="0"/>
                    </a:lnTo>
                    <a:lnTo>
                      <a:pt x="0" y="5"/>
                    </a:lnTo>
                    <a:lnTo>
                      <a:pt x="2"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38" name="Freeform 1820">
                <a:extLst>
                  <a:ext uri="{FF2B5EF4-FFF2-40B4-BE49-F238E27FC236}">
                    <a16:creationId xmlns:a16="http://schemas.microsoft.com/office/drawing/2014/main" id="{BB789072-B7CD-43AC-88B8-94125A81A042}"/>
                  </a:ext>
                </a:extLst>
              </p:cNvPr>
              <p:cNvSpPr>
                <a:spLocks/>
              </p:cNvSpPr>
              <p:nvPr/>
            </p:nvSpPr>
            <p:spPr bwMode="auto">
              <a:xfrm>
                <a:off x="3568" y="3463"/>
                <a:ext cx="12" cy="8"/>
              </a:xfrm>
              <a:custGeom>
                <a:avLst/>
                <a:gdLst/>
                <a:ahLst/>
                <a:cxnLst>
                  <a:cxn ang="0">
                    <a:pos x="12" y="3"/>
                  </a:cxn>
                  <a:cxn ang="0">
                    <a:pos x="0" y="8"/>
                  </a:cxn>
                  <a:cxn ang="0">
                    <a:pos x="10" y="0"/>
                  </a:cxn>
                  <a:cxn ang="0">
                    <a:pos x="12" y="3"/>
                  </a:cxn>
                </a:cxnLst>
                <a:rect l="0" t="0" r="r" b="b"/>
                <a:pathLst>
                  <a:path w="12" h="8">
                    <a:moveTo>
                      <a:pt x="12" y="3"/>
                    </a:moveTo>
                    <a:lnTo>
                      <a:pt x="0" y="8"/>
                    </a:lnTo>
                    <a:lnTo>
                      <a:pt x="10" y="0"/>
                    </a:lnTo>
                    <a:lnTo>
                      <a:pt x="12"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39" name="Freeform 1821">
                <a:extLst>
                  <a:ext uri="{FF2B5EF4-FFF2-40B4-BE49-F238E27FC236}">
                    <a16:creationId xmlns:a16="http://schemas.microsoft.com/office/drawing/2014/main" id="{06BEC856-AF56-491B-A4E7-5B334DCFB2B1}"/>
                  </a:ext>
                </a:extLst>
              </p:cNvPr>
              <p:cNvSpPr>
                <a:spLocks/>
              </p:cNvSpPr>
              <p:nvPr/>
            </p:nvSpPr>
            <p:spPr bwMode="auto">
              <a:xfrm>
                <a:off x="3568" y="3463"/>
                <a:ext cx="12" cy="11"/>
              </a:xfrm>
              <a:custGeom>
                <a:avLst/>
                <a:gdLst/>
                <a:ahLst/>
                <a:cxnLst>
                  <a:cxn ang="0">
                    <a:pos x="2" y="11"/>
                  </a:cxn>
                  <a:cxn ang="0">
                    <a:pos x="12" y="3"/>
                  </a:cxn>
                  <a:cxn ang="0">
                    <a:pos x="10" y="0"/>
                  </a:cxn>
                  <a:cxn ang="0">
                    <a:pos x="0" y="8"/>
                  </a:cxn>
                  <a:cxn ang="0">
                    <a:pos x="2" y="11"/>
                  </a:cxn>
                </a:cxnLst>
                <a:rect l="0" t="0" r="r" b="b"/>
                <a:pathLst>
                  <a:path w="12" h="11">
                    <a:moveTo>
                      <a:pt x="2" y="11"/>
                    </a:moveTo>
                    <a:lnTo>
                      <a:pt x="12" y="3"/>
                    </a:lnTo>
                    <a:lnTo>
                      <a:pt x="10" y="0"/>
                    </a:lnTo>
                    <a:lnTo>
                      <a:pt x="0" y="8"/>
                    </a:lnTo>
                    <a:lnTo>
                      <a:pt x="2" y="1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40" name="Freeform 1822">
                <a:extLst>
                  <a:ext uri="{FF2B5EF4-FFF2-40B4-BE49-F238E27FC236}">
                    <a16:creationId xmlns:a16="http://schemas.microsoft.com/office/drawing/2014/main" id="{69131FFA-B310-482D-BFFB-2AD4211BB9FF}"/>
                  </a:ext>
                </a:extLst>
              </p:cNvPr>
              <p:cNvSpPr>
                <a:spLocks/>
              </p:cNvSpPr>
              <p:nvPr/>
            </p:nvSpPr>
            <p:spPr bwMode="auto">
              <a:xfrm>
                <a:off x="3566" y="3463"/>
                <a:ext cx="12" cy="8"/>
              </a:xfrm>
              <a:custGeom>
                <a:avLst/>
                <a:gdLst/>
                <a:ahLst/>
                <a:cxnLst>
                  <a:cxn ang="0">
                    <a:pos x="2" y="8"/>
                  </a:cxn>
                  <a:cxn ang="0">
                    <a:pos x="12" y="0"/>
                  </a:cxn>
                  <a:cxn ang="0">
                    <a:pos x="0" y="5"/>
                  </a:cxn>
                  <a:cxn ang="0">
                    <a:pos x="2" y="8"/>
                  </a:cxn>
                </a:cxnLst>
                <a:rect l="0" t="0" r="r" b="b"/>
                <a:pathLst>
                  <a:path w="12" h="8">
                    <a:moveTo>
                      <a:pt x="2" y="8"/>
                    </a:moveTo>
                    <a:lnTo>
                      <a:pt x="12" y="0"/>
                    </a:lnTo>
                    <a:lnTo>
                      <a:pt x="0" y="5"/>
                    </a:lnTo>
                    <a:lnTo>
                      <a:pt x="2"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41" name="Freeform 1823">
                <a:extLst>
                  <a:ext uri="{FF2B5EF4-FFF2-40B4-BE49-F238E27FC236}">
                    <a16:creationId xmlns:a16="http://schemas.microsoft.com/office/drawing/2014/main" id="{E4BFD367-E2BB-4428-9B26-D82491598F0C}"/>
                  </a:ext>
                </a:extLst>
              </p:cNvPr>
              <p:cNvSpPr>
                <a:spLocks/>
              </p:cNvSpPr>
              <p:nvPr/>
            </p:nvSpPr>
            <p:spPr bwMode="auto">
              <a:xfrm>
                <a:off x="3566" y="3461"/>
                <a:ext cx="12" cy="7"/>
              </a:xfrm>
              <a:custGeom>
                <a:avLst/>
                <a:gdLst/>
                <a:ahLst/>
                <a:cxnLst>
                  <a:cxn ang="0">
                    <a:pos x="12" y="2"/>
                  </a:cxn>
                  <a:cxn ang="0">
                    <a:pos x="0" y="7"/>
                  </a:cxn>
                  <a:cxn ang="0">
                    <a:pos x="10" y="0"/>
                  </a:cxn>
                  <a:cxn ang="0">
                    <a:pos x="12" y="2"/>
                  </a:cxn>
                </a:cxnLst>
                <a:rect l="0" t="0" r="r" b="b"/>
                <a:pathLst>
                  <a:path w="12" h="7">
                    <a:moveTo>
                      <a:pt x="12" y="2"/>
                    </a:moveTo>
                    <a:lnTo>
                      <a:pt x="0" y="7"/>
                    </a:lnTo>
                    <a:lnTo>
                      <a:pt x="10" y="0"/>
                    </a:lnTo>
                    <a:lnTo>
                      <a:pt x="12"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42" name="Freeform 1824">
                <a:extLst>
                  <a:ext uri="{FF2B5EF4-FFF2-40B4-BE49-F238E27FC236}">
                    <a16:creationId xmlns:a16="http://schemas.microsoft.com/office/drawing/2014/main" id="{2133927E-730C-4F10-A2A0-7AC46D31DD00}"/>
                  </a:ext>
                </a:extLst>
              </p:cNvPr>
              <p:cNvSpPr>
                <a:spLocks/>
              </p:cNvSpPr>
              <p:nvPr/>
            </p:nvSpPr>
            <p:spPr bwMode="auto">
              <a:xfrm>
                <a:off x="3566" y="3461"/>
                <a:ext cx="12" cy="10"/>
              </a:xfrm>
              <a:custGeom>
                <a:avLst/>
                <a:gdLst/>
                <a:ahLst/>
                <a:cxnLst>
                  <a:cxn ang="0">
                    <a:pos x="2" y="10"/>
                  </a:cxn>
                  <a:cxn ang="0">
                    <a:pos x="12" y="2"/>
                  </a:cxn>
                  <a:cxn ang="0">
                    <a:pos x="10" y="0"/>
                  </a:cxn>
                  <a:cxn ang="0">
                    <a:pos x="0" y="7"/>
                  </a:cxn>
                  <a:cxn ang="0">
                    <a:pos x="2" y="10"/>
                  </a:cxn>
                </a:cxnLst>
                <a:rect l="0" t="0" r="r" b="b"/>
                <a:pathLst>
                  <a:path w="12" h="10">
                    <a:moveTo>
                      <a:pt x="2" y="10"/>
                    </a:moveTo>
                    <a:lnTo>
                      <a:pt x="12" y="2"/>
                    </a:lnTo>
                    <a:lnTo>
                      <a:pt x="10" y="0"/>
                    </a:lnTo>
                    <a:lnTo>
                      <a:pt x="0" y="7"/>
                    </a:lnTo>
                    <a:lnTo>
                      <a:pt x="2" y="1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43" name="Freeform 1825">
                <a:extLst>
                  <a:ext uri="{FF2B5EF4-FFF2-40B4-BE49-F238E27FC236}">
                    <a16:creationId xmlns:a16="http://schemas.microsoft.com/office/drawing/2014/main" id="{CCD5B4C2-7813-4104-9A49-DBFE65AEFA00}"/>
                  </a:ext>
                </a:extLst>
              </p:cNvPr>
              <p:cNvSpPr>
                <a:spLocks/>
              </p:cNvSpPr>
              <p:nvPr/>
            </p:nvSpPr>
            <p:spPr bwMode="auto">
              <a:xfrm>
                <a:off x="3564" y="3461"/>
                <a:ext cx="12" cy="7"/>
              </a:xfrm>
              <a:custGeom>
                <a:avLst/>
                <a:gdLst/>
                <a:ahLst/>
                <a:cxnLst>
                  <a:cxn ang="0">
                    <a:pos x="2" y="7"/>
                  </a:cxn>
                  <a:cxn ang="0">
                    <a:pos x="12" y="0"/>
                  </a:cxn>
                  <a:cxn ang="0">
                    <a:pos x="0" y="5"/>
                  </a:cxn>
                  <a:cxn ang="0">
                    <a:pos x="2" y="7"/>
                  </a:cxn>
                </a:cxnLst>
                <a:rect l="0" t="0" r="r" b="b"/>
                <a:pathLst>
                  <a:path w="12" h="7">
                    <a:moveTo>
                      <a:pt x="2" y="7"/>
                    </a:moveTo>
                    <a:lnTo>
                      <a:pt x="12" y="0"/>
                    </a:lnTo>
                    <a:lnTo>
                      <a:pt x="0" y="5"/>
                    </a:lnTo>
                    <a:lnTo>
                      <a:pt x="2" y="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44" name="Freeform 1826">
                <a:extLst>
                  <a:ext uri="{FF2B5EF4-FFF2-40B4-BE49-F238E27FC236}">
                    <a16:creationId xmlns:a16="http://schemas.microsoft.com/office/drawing/2014/main" id="{7119B451-E105-4C0C-BE83-9696FFDAFF4F}"/>
                  </a:ext>
                </a:extLst>
              </p:cNvPr>
              <p:cNvSpPr>
                <a:spLocks/>
              </p:cNvSpPr>
              <p:nvPr/>
            </p:nvSpPr>
            <p:spPr bwMode="auto">
              <a:xfrm>
                <a:off x="3564" y="3458"/>
                <a:ext cx="12" cy="8"/>
              </a:xfrm>
              <a:custGeom>
                <a:avLst/>
                <a:gdLst/>
                <a:ahLst/>
                <a:cxnLst>
                  <a:cxn ang="0">
                    <a:pos x="12" y="3"/>
                  </a:cxn>
                  <a:cxn ang="0">
                    <a:pos x="0" y="8"/>
                  </a:cxn>
                  <a:cxn ang="0">
                    <a:pos x="10" y="0"/>
                  </a:cxn>
                  <a:cxn ang="0">
                    <a:pos x="12" y="3"/>
                  </a:cxn>
                </a:cxnLst>
                <a:rect l="0" t="0" r="r" b="b"/>
                <a:pathLst>
                  <a:path w="12" h="8">
                    <a:moveTo>
                      <a:pt x="12" y="3"/>
                    </a:moveTo>
                    <a:lnTo>
                      <a:pt x="0" y="8"/>
                    </a:lnTo>
                    <a:lnTo>
                      <a:pt x="10" y="0"/>
                    </a:lnTo>
                    <a:lnTo>
                      <a:pt x="12"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45" name="Freeform 1827">
                <a:extLst>
                  <a:ext uri="{FF2B5EF4-FFF2-40B4-BE49-F238E27FC236}">
                    <a16:creationId xmlns:a16="http://schemas.microsoft.com/office/drawing/2014/main" id="{D0D81F19-1000-4458-8082-276155F7D9CD}"/>
                  </a:ext>
                </a:extLst>
              </p:cNvPr>
              <p:cNvSpPr>
                <a:spLocks/>
              </p:cNvSpPr>
              <p:nvPr/>
            </p:nvSpPr>
            <p:spPr bwMode="auto">
              <a:xfrm>
                <a:off x="3564" y="3458"/>
                <a:ext cx="12" cy="10"/>
              </a:xfrm>
              <a:custGeom>
                <a:avLst/>
                <a:gdLst/>
                <a:ahLst/>
                <a:cxnLst>
                  <a:cxn ang="0">
                    <a:pos x="2" y="10"/>
                  </a:cxn>
                  <a:cxn ang="0">
                    <a:pos x="12" y="3"/>
                  </a:cxn>
                  <a:cxn ang="0">
                    <a:pos x="10" y="0"/>
                  </a:cxn>
                  <a:cxn ang="0">
                    <a:pos x="0" y="8"/>
                  </a:cxn>
                  <a:cxn ang="0">
                    <a:pos x="2" y="10"/>
                  </a:cxn>
                </a:cxnLst>
                <a:rect l="0" t="0" r="r" b="b"/>
                <a:pathLst>
                  <a:path w="12" h="10">
                    <a:moveTo>
                      <a:pt x="2" y="10"/>
                    </a:moveTo>
                    <a:lnTo>
                      <a:pt x="12" y="3"/>
                    </a:lnTo>
                    <a:lnTo>
                      <a:pt x="10" y="0"/>
                    </a:lnTo>
                    <a:lnTo>
                      <a:pt x="0" y="8"/>
                    </a:lnTo>
                    <a:lnTo>
                      <a:pt x="2" y="1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46" name="Freeform 1828">
                <a:extLst>
                  <a:ext uri="{FF2B5EF4-FFF2-40B4-BE49-F238E27FC236}">
                    <a16:creationId xmlns:a16="http://schemas.microsoft.com/office/drawing/2014/main" id="{EEF9FEFD-9E50-4FA3-B943-A63D7D115A5B}"/>
                  </a:ext>
                </a:extLst>
              </p:cNvPr>
              <p:cNvSpPr>
                <a:spLocks/>
              </p:cNvSpPr>
              <p:nvPr/>
            </p:nvSpPr>
            <p:spPr bwMode="auto">
              <a:xfrm>
                <a:off x="3562" y="3458"/>
                <a:ext cx="12" cy="8"/>
              </a:xfrm>
              <a:custGeom>
                <a:avLst/>
                <a:gdLst/>
                <a:ahLst/>
                <a:cxnLst>
                  <a:cxn ang="0">
                    <a:pos x="2" y="8"/>
                  </a:cxn>
                  <a:cxn ang="0">
                    <a:pos x="12" y="0"/>
                  </a:cxn>
                  <a:cxn ang="0">
                    <a:pos x="0" y="5"/>
                  </a:cxn>
                  <a:cxn ang="0">
                    <a:pos x="2" y="8"/>
                  </a:cxn>
                </a:cxnLst>
                <a:rect l="0" t="0" r="r" b="b"/>
                <a:pathLst>
                  <a:path w="12" h="8">
                    <a:moveTo>
                      <a:pt x="2" y="8"/>
                    </a:moveTo>
                    <a:lnTo>
                      <a:pt x="12" y="0"/>
                    </a:lnTo>
                    <a:lnTo>
                      <a:pt x="0" y="5"/>
                    </a:lnTo>
                    <a:lnTo>
                      <a:pt x="2"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47" name="Freeform 1829">
                <a:extLst>
                  <a:ext uri="{FF2B5EF4-FFF2-40B4-BE49-F238E27FC236}">
                    <a16:creationId xmlns:a16="http://schemas.microsoft.com/office/drawing/2014/main" id="{904AAC72-4D1C-4C8D-85CF-11B97A61F3EB}"/>
                  </a:ext>
                </a:extLst>
              </p:cNvPr>
              <p:cNvSpPr>
                <a:spLocks/>
              </p:cNvSpPr>
              <p:nvPr/>
            </p:nvSpPr>
            <p:spPr bwMode="auto">
              <a:xfrm>
                <a:off x="3562" y="3455"/>
                <a:ext cx="12" cy="8"/>
              </a:xfrm>
              <a:custGeom>
                <a:avLst/>
                <a:gdLst/>
                <a:ahLst/>
                <a:cxnLst>
                  <a:cxn ang="0">
                    <a:pos x="12" y="3"/>
                  </a:cxn>
                  <a:cxn ang="0">
                    <a:pos x="0" y="8"/>
                  </a:cxn>
                  <a:cxn ang="0">
                    <a:pos x="9" y="0"/>
                  </a:cxn>
                  <a:cxn ang="0">
                    <a:pos x="12" y="3"/>
                  </a:cxn>
                </a:cxnLst>
                <a:rect l="0" t="0" r="r" b="b"/>
                <a:pathLst>
                  <a:path w="12" h="8">
                    <a:moveTo>
                      <a:pt x="12" y="3"/>
                    </a:moveTo>
                    <a:lnTo>
                      <a:pt x="0" y="8"/>
                    </a:lnTo>
                    <a:lnTo>
                      <a:pt x="9" y="0"/>
                    </a:lnTo>
                    <a:lnTo>
                      <a:pt x="12"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48" name="Freeform 1830">
                <a:extLst>
                  <a:ext uri="{FF2B5EF4-FFF2-40B4-BE49-F238E27FC236}">
                    <a16:creationId xmlns:a16="http://schemas.microsoft.com/office/drawing/2014/main" id="{BA388E4D-1A65-4A6E-B272-7D8FB5CEBDE2}"/>
                  </a:ext>
                </a:extLst>
              </p:cNvPr>
              <p:cNvSpPr>
                <a:spLocks/>
              </p:cNvSpPr>
              <p:nvPr/>
            </p:nvSpPr>
            <p:spPr bwMode="auto">
              <a:xfrm>
                <a:off x="3562" y="3455"/>
                <a:ext cx="12" cy="11"/>
              </a:xfrm>
              <a:custGeom>
                <a:avLst/>
                <a:gdLst/>
                <a:ahLst/>
                <a:cxnLst>
                  <a:cxn ang="0">
                    <a:pos x="2" y="11"/>
                  </a:cxn>
                  <a:cxn ang="0">
                    <a:pos x="12" y="3"/>
                  </a:cxn>
                  <a:cxn ang="0">
                    <a:pos x="9" y="0"/>
                  </a:cxn>
                  <a:cxn ang="0">
                    <a:pos x="0" y="8"/>
                  </a:cxn>
                  <a:cxn ang="0">
                    <a:pos x="2" y="11"/>
                  </a:cxn>
                </a:cxnLst>
                <a:rect l="0" t="0" r="r" b="b"/>
                <a:pathLst>
                  <a:path w="12" h="11">
                    <a:moveTo>
                      <a:pt x="2" y="11"/>
                    </a:moveTo>
                    <a:lnTo>
                      <a:pt x="12" y="3"/>
                    </a:lnTo>
                    <a:lnTo>
                      <a:pt x="9" y="0"/>
                    </a:lnTo>
                    <a:lnTo>
                      <a:pt x="0" y="8"/>
                    </a:lnTo>
                    <a:lnTo>
                      <a:pt x="2" y="1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49" name="Freeform 1831">
                <a:extLst>
                  <a:ext uri="{FF2B5EF4-FFF2-40B4-BE49-F238E27FC236}">
                    <a16:creationId xmlns:a16="http://schemas.microsoft.com/office/drawing/2014/main" id="{25CC848E-FEE8-4BA4-A1D6-6FF5C8A8F6D3}"/>
                  </a:ext>
                </a:extLst>
              </p:cNvPr>
              <p:cNvSpPr>
                <a:spLocks/>
              </p:cNvSpPr>
              <p:nvPr/>
            </p:nvSpPr>
            <p:spPr bwMode="auto">
              <a:xfrm>
                <a:off x="3560" y="3455"/>
                <a:ext cx="11" cy="8"/>
              </a:xfrm>
              <a:custGeom>
                <a:avLst/>
                <a:gdLst/>
                <a:ahLst/>
                <a:cxnLst>
                  <a:cxn ang="0">
                    <a:pos x="2" y="8"/>
                  </a:cxn>
                  <a:cxn ang="0">
                    <a:pos x="11" y="0"/>
                  </a:cxn>
                  <a:cxn ang="0">
                    <a:pos x="0" y="7"/>
                  </a:cxn>
                  <a:cxn ang="0">
                    <a:pos x="2" y="8"/>
                  </a:cxn>
                </a:cxnLst>
                <a:rect l="0" t="0" r="r" b="b"/>
                <a:pathLst>
                  <a:path w="11" h="8">
                    <a:moveTo>
                      <a:pt x="2" y="8"/>
                    </a:moveTo>
                    <a:lnTo>
                      <a:pt x="11" y="0"/>
                    </a:lnTo>
                    <a:lnTo>
                      <a:pt x="0" y="7"/>
                    </a:lnTo>
                    <a:lnTo>
                      <a:pt x="2"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50" name="Freeform 1832">
                <a:extLst>
                  <a:ext uri="{FF2B5EF4-FFF2-40B4-BE49-F238E27FC236}">
                    <a16:creationId xmlns:a16="http://schemas.microsoft.com/office/drawing/2014/main" id="{DBC51A15-E220-419F-9DAD-5BB3D104BAC3}"/>
                  </a:ext>
                </a:extLst>
              </p:cNvPr>
              <p:cNvSpPr>
                <a:spLocks/>
              </p:cNvSpPr>
              <p:nvPr/>
            </p:nvSpPr>
            <p:spPr bwMode="auto">
              <a:xfrm>
                <a:off x="3560" y="3452"/>
                <a:ext cx="11" cy="10"/>
              </a:xfrm>
              <a:custGeom>
                <a:avLst/>
                <a:gdLst/>
                <a:ahLst/>
                <a:cxnLst>
                  <a:cxn ang="0">
                    <a:pos x="11" y="3"/>
                  </a:cxn>
                  <a:cxn ang="0">
                    <a:pos x="0" y="10"/>
                  </a:cxn>
                  <a:cxn ang="0">
                    <a:pos x="9" y="0"/>
                  </a:cxn>
                  <a:cxn ang="0">
                    <a:pos x="11" y="3"/>
                  </a:cxn>
                </a:cxnLst>
                <a:rect l="0" t="0" r="r" b="b"/>
                <a:pathLst>
                  <a:path w="11" h="10">
                    <a:moveTo>
                      <a:pt x="11" y="3"/>
                    </a:moveTo>
                    <a:lnTo>
                      <a:pt x="0" y="10"/>
                    </a:lnTo>
                    <a:lnTo>
                      <a:pt x="9" y="0"/>
                    </a:lnTo>
                    <a:lnTo>
                      <a:pt x="11"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51" name="Freeform 1833">
                <a:extLst>
                  <a:ext uri="{FF2B5EF4-FFF2-40B4-BE49-F238E27FC236}">
                    <a16:creationId xmlns:a16="http://schemas.microsoft.com/office/drawing/2014/main" id="{CBADFDA0-7B40-4E56-9C31-8DDF593A0779}"/>
                  </a:ext>
                </a:extLst>
              </p:cNvPr>
              <p:cNvSpPr>
                <a:spLocks/>
              </p:cNvSpPr>
              <p:nvPr/>
            </p:nvSpPr>
            <p:spPr bwMode="auto">
              <a:xfrm>
                <a:off x="3560" y="3452"/>
                <a:ext cx="11" cy="11"/>
              </a:xfrm>
              <a:custGeom>
                <a:avLst/>
                <a:gdLst/>
                <a:ahLst/>
                <a:cxnLst>
                  <a:cxn ang="0">
                    <a:pos x="2" y="11"/>
                  </a:cxn>
                  <a:cxn ang="0">
                    <a:pos x="11" y="3"/>
                  </a:cxn>
                  <a:cxn ang="0">
                    <a:pos x="9" y="0"/>
                  </a:cxn>
                  <a:cxn ang="0">
                    <a:pos x="0" y="10"/>
                  </a:cxn>
                  <a:cxn ang="0">
                    <a:pos x="2" y="11"/>
                  </a:cxn>
                </a:cxnLst>
                <a:rect l="0" t="0" r="r" b="b"/>
                <a:pathLst>
                  <a:path w="11" h="11">
                    <a:moveTo>
                      <a:pt x="2" y="11"/>
                    </a:moveTo>
                    <a:lnTo>
                      <a:pt x="11" y="3"/>
                    </a:lnTo>
                    <a:lnTo>
                      <a:pt x="9" y="0"/>
                    </a:lnTo>
                    <a:lnTo>
                      <a:pt x="0" y="10"/>
                    </a:lnTo>
                    <a:lnTo>
                      <a:pt x="2" y="1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52" name="Freeform 1834">
                <a:extLst>
                  <a:ext uri="{FF2B5EF4-FFF2-40B4-BE49-F238E27FC236}">
                    <a16:creationId xmlns:a16="http://schemas.microsoft.com/office/drawing/2014/main" id="{084BAD0C-D407-4BC8-9BBF-DC50F9897ED8}"/>
                  </a:ext>
                </a:extLst>
              </p:cNvPr>
              <p:cNvSpPr>
                <a:spLocks/>
              </p:cNvSpPr>
              <p:nvPr/>
            </p:nvSpPr>
            <p:spPr bwMode="auto">
              <a:xfrm>
                <a:off x="3558" y="3452"/>
                <a:ext cx="11" cy="10"/>
              </a:xfrm>
              <a:custGeom>
                <a:avLst/>
                <a:gdLst/>
                <a:ahLst/>
                <a:cxnLst>
                  <a:cxn ang="0">
                    <a:pos x="2" y="10"/>
                  </a:cxn>
                  <a:cxn ang="0">
                    <a:pos x="11" y="0"/>
                  </a:cxn>
                  <a:cxn ang="0">
                    <a:pos x="0" y="7"/>
                  </a:cxn>
                  <a:cxn ang="0">
                    <a:pos x="2" y="10"/>
                  </a:cxn>
                </a:cxnLst>
                <a:rect l="0" t="0" r="r" b="b"/>
                <a:pathLst>
                  <a:path w="11" h="10">
                    <a:moveTo>
                      <a:pt x="2" y="10"/>
                    </a:moveTo>
                    <a:lnTo>
                      <a:pt x="11" y="0"/>
                    </a:lnTo>
                    <a:lnTo>
                      <a:pt x="0" y="7"/>
                    </a:lnTo>
                    <a:lnTo>
                      <a:pt x="2"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53" name="Freeform 1835">
                <a:extLst>
                  <a:ext uri="{FF2B5EF4-FFF2-40B4-BE49-F238E27FC236}">
                    <a16:creationId xmlns:a16="http://schemas.microsoft.com/office/drawing/2014/main" id="{D085B8CF-2E2A-4009-BA6C-F16D49923215}"/>
                  </a:ext>
                </a:extLst>
              </p:cNvPr>
              <p:cNvSpPr>
                <a:spLocks/>
              </p:cNvSpPr>
              <p:nvPr/>
            </p:nvSpPr>
            <p:spPr bwMode="auto">
              <a:xfrm>
                <a:off x="3558" y="3450"/>
                <a:ext cx="11" cy="9"/>
              </a:xfrm>
              <a:custGeom>
                <a:avLst/>
                <a:gdLst/>
                <a:ahLst/>
                <a:cxnLst>
                  <a:cxn ang="0">
                    <a:pos x="11" y="2"/>
                  </a:cxn>
                  <a:cxn ang="0">
                    <a:pos x="0" y="9"/>
                  </a:cxn>
                  <a:cxn ang="0">
                    <a:pos x="8" y="0"/>
                  </a:cxn>
                  <a:cxn ang="0">
                    <a:pos x="11" y="2"/>
                  </a:cxn>
                </a:cxnLst>
                <a:rect l="0" t="0" r="r" b="b"/>
                <a:pathLst>
                  <a:path w="11" h="9">
                    <a:moveTo>
                      <a:pt x="11" y="2"/>
                    </a:moveTo>
                    <a:lnTo>
                      <a:pt x="0" y="9"/>
                    </a:lnTo>
                    <a:lnTo>
                      <a:pt x="8" y="0"/>
                    </a:lnTo>
                    <a:lnTo>
                      <a:pt x="11"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54" name="Freeform 1836">
                <a:extLst>
                  <a:ext uri="{FF2B5EF4-FFF2-40B4-BE49-F238E27FC236}">
                    <a16:creationId xmlns:a16="http://schemas.microsoft.com/office/drawing/2014/main" id="{EC92D5E6-4697-4C0F-8785-6AE845780763}"/>
                  </a:ext>
                </a:extLst>
              </p:cNvPr>
              <p:cNvSpPr>
                <a:spLocks/>
              </p:cNvSpPr>
              <p:nvPr/>
            </p:nvSpPr>
            <p:spPr bwMode="auto">
              <a:xfrm>
                <a:off x="3558" y="3450"/>
                <a:ext cx="11" cy="12"/>
              </a:xfrm>
              <a:custGeom>
                <a:avLst/>
                <a:gdLst/>
                <a:ahLst/>
                <a:cxnLst>
                  <a:cxn ang="0">
                    <a:pos x="2" y="12"/>
                  </a:cxn>
                  <a:cxn ang="0">
                    <a:pos x="11" y="2"/>
                  </a:cxn>
                  <a:cxn ang="0">
                    <a:pos x="8" y="0"/>
                  </a:cxn>
                  <a:cxn ang="0">
                    <a:pos x="0" y="9"/>
                  </a:cxn>
                  <a:cxn ang="0">
                    <a:pos x="2" y="12"/>
                  </a:cxn>
                </a:cxnLst>
                <a:rect l="0" t="0" r="r" b="b"/>
                <a:pathLst>
                  <a:path w="11" h="12">
                    <a:moveTo>
                      <a:pt x="2" y="12"/>
                    </a:moveTo>
                    <a:lnTo>
                      <a:pt x="11" y="2"/>
                    </a:lnTo>
                    <a:lnTo>
                      <a:pt x="8" y="0"/>
                    </a:lnTo>
                    <a:lnTo>
                      <a:pt x="0" y="9"/>
                    </a:lnTo>
                    <a:lnTo>
                      <a:pt x="2"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55" name="Freeform 1837">
                <a:extLst>
                  <a:ext uri="{FF2B5EF4-FFF2-40B4-BE49-F238E27FC236}">
                    <a16:creationId xmlns:a16="http://schemas.microsoft.com/office/drawing/2014/main" id="{02E414F5-E50F-4558-ACBB-1D59C11BA5DF}"/>
                  </a:ext>
                </a:extLst>
              </p:cNvPr>
              <p:cNvSpPr>
                <a:spLocks/>
              </p:cNvSpPr>
              <p:nvPr/>
            </p:nvSpPr>
            <p:spPr bwMode="auto">
              <a:xfrm>
                <a:off x="3555" y="3450"/>
                <a:ext cx="11" cy="9"/>
              </a:xfrm>
              <a:custGeom>
                <a:avLst/>
                <a:gdLst/>
                <a:ahLst/>
                <a:cxnLst>
                  <a:cxn ang="0">
                    <a:pos x="3" y="9"/>
                  </a:cxn>
                  <a:cxn ang="0">
                    <a:pos x="11" y="0"/>
                  </a:cxn>
                  <a:cxn ang="0">
                    <a:pos x="0" y="8"/>
                  </a:cxn>
                  <a:cxn ang="0">
                    <a:pos x="3" y="9"/>
                  </a:cxn>
                </a:cxnLst>
                <a:rect l="0" t="0" r="r" b="b"/>
                <a:pathLst>
                  <a:path w="11" h="9">
                    <a:moveTo>
                      <a:pt x="3" y="9"/>
                    </a:moveTo>
                    <a:lnTo>
                      <a:pt x="11" y="0"/>
                    </a:lnTo>
                    <a:lnTo>
                      <a:pt x="0" y="8"/>
                    </a:lnTo>
                    <a:lnTo>
                      <a:pt x="3"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56" name="Freeform 1838">
                <a:extLst>
                  <a:ext uri="{FF2B5EF4-FFF2-40B4-BE49-F238E27FC236}">
                    <a16:creationId xmlns:a16="http://schemas.microsoft.com/office/drawing/2014/main" id="{D7490337-92D1-41E2-AD1D-976AC4D04F99}"/>
                  </a:ext>
                </a:extLst>
              </p:cNvPr>
              <p:cNvSpPr>
                <a:spLocks/>
              </p:cNvSpPr>
              <p:nvPr/>
            </p:nvSpPr>
            <p:spPr bwMode="auto">
              <a:xfrm>
                <a:off x="3555" y="3448"/>
                <a:ext cx="11" cy="10"/>
              </a:xfrm>
              <a:custGeom>
                <a:avLst/>
                <a:gdLst/>
                <a:ahLst/>
                <a:cxnLst>
                  <a:cxn ang="0">
                    <a:pos x="11" y="2"/>
                  </a:cxn>
                  <a:cxn ang="0">
                    <a:pos x="0" y="10"/>
                  </a:cxn>
                  <a:cxn ang="0">
                    <a:pos x="8" y="0"/>
                  </a:cxn>
                  <a:cxn ang="0">
                    <a:pos x="11" y="2"/>
                  </a:cxn>
                </a:cxnLst>
                <a:rect l="0" t="0" r="r" b="b"/>
                <a:pathLst>
                  <a:path w="11" h="10">
                    <a:moveTo>
                      <a:pt x="11" y="2"/>
                    </a:moveTo>
                    <a:lnTo>
                      <a:pt x="0" y="10"/>
                    </a:lnTo>
                    <a:lnTo>
                      <a:pt x="8" y="0"/>
                    </a:lnTo>
                    <a:lnTo>
                      <a:pt x="11"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57" name="Freeform 1839">
                <a:extLst>
                  <a:ext uri="{FF2B5EF4-FFF2-40B4-BE49-F238E27FC236}">
                    <a16:creationId xmlns:a16="http://schemas.microsoft.com/office/drawing/2014/main" id="{4A8DFB1A-4BEE-4683-B067-205A712CD265}"/>
                  </a:ext>
                </a:extLst>
              </p:cNvPr>
              <p:cNvSpPr>
                <a:spLocks/>
              </p:cNvSpPr>
              <p:nvPr/>
            </p:nvSpPr>
            <p:spPr bwMode="auto">
              <a:xfrm>
                <a:off x="3555" y="3448"/>
                <a:ext cx="11" cy="11"/>
              </a:xfrm>
              <a:custGeom>
                <a:avLst/>
                <a:gdLst/>
                <a:ahLst/>
                <a:cxnLst>
                  <a:cxn ang="0">
                    <a:pos x="3" y="11"/>
                  </a:cxn>
                  <a:cxn ang="0">
                    <a:pos x="11" y="2"/>
                  </a:cxn>
                  <a:cxn ang="0">
                    <a:pos x="8" y="0"/>
                  </a:cxn>
                  <a:cxn ang="0">
                    <a:pos x="0" y="10"/>
                  </a:cxn>
                  <a:cxn ang="0">
                    <a:pos x="3" y="11"/>
                  </a:cxn>
                </a:cxnLst>
                <a:rect l="0" t="0" r="r" b="b"/>
                <a:pathLst>
                  <a:path w="11" h="11">
                    <a:moveTo>
                      <a:pt x="3" y="11"/>
                    </a:moveTo>
                    <a:lnTo>
                      <a:pt x="11" y="2"/>
                    </a:lnTo>
                    <a:lnTo>
                      <a:pt x="8" y="0"/>
                    </a:lnTo>
                    <a:lnTo>
                      <a:pt x="0" y="10"/>
                    </a:lnTo>
                    <a:lnTo>
                      <a:pt x="3" y="1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58" name="Freeform 1840">
                <a:extLst>
                  <a:ext uri="{FF2B5EF4-FFF2-40B4-BE49-F238E27FC236}">
                    <a16:creationId xmlns:a16="http://schemas.microsoft.com/office/drawing/2014/main" id="{3E22F7F6-6A14-4675-BBBE-01EA68110724}"/>
                  </a:ext>
                </a:extLst>
              </p:cNvPr>
              <p:cNvSpPr>
                <a:spLocks/>
              </p:cNvSpPr>
              <p:nvPr/>
            </p:nvSpPr>
            <p:spPr bwMode="auto">
              <a:xfrm>
                <a:off x="3553" y="3448"/>
                <a:ext cx="10" cy="10"/>
              </a:xfrm>
              <a:custGeom>
                <a:avLst/>
                <a:gdLst/>
                <a:ahLst/>
                <a:cxnLst>
                  <a:cxn ang="0">
                    <a:pos x="2" y="10"/>
                  </a:cxn>
                  <a:cxn ang="0">
                    <a:pos x="10" y="0"/>
                  </a:cxn>
                  <a:cxn ang="0">
                    <a:pos x="0" y="8"/>
                  </a:cxn>
                  <a:cxn ang="0">
                    <a:pos x="2" y="10"/>
                  </a:cxn>
                </a:cxnLst>
                <a:rect l="0" t="0" r="r" b="b"/>
                <a:pathLst>
                  <a:path w="10" h="10">
                    <a:moveTo>
                      <a:pt x="2" y="10"/>
                    </a:moveTo>
                    <a:lnTo>
                      <a:pt x="10" y="0"/>
                    </a:lnTo>
                    <a:lnTo>
                      <a:pt x="0" y="8"/>
                    </a:lnTo>
                    <a:lnTo>
                      <a:pt x="2"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59" name="Freeform 1841">
                <a:extLst>
                  <a:ext uri="{FF2B5EF4-FFF2-40B4-BE49-F238E27FC236}">
                    <a16:creationId xmlns:a16="http://schemas.microsoft.com/office/drawing/2014/main" id="{A23C0E25-2240-4287-BEFA-D5E73C50C8EA}"/>
                  </a:ext>
                </a:extLst>
              </p:cNvPr>
              <p:cNvSpPr>
                <a:spLocks/>
              </p:cNvSpPr>
              <p:nvPr/>
            </p:nvSpPr>
            <p:spPr bwMode="auto">
              <a:xfrm>
                <a:off x="3553" y="3445"/>
                <a:ext cx="10" cy="11"/>
              </a:xfrm>
              <a:custGeom>
                <a:avLst/>
                <a:gdLst/>
                <a:ahLst/>
                <a:cxnLst>
                  <a:cxn ang="0">
                    <a:pos x="10" y="3"/>
                  </a:cxn>
                  <a:cxn ang="0">
                    <a:pos x="0" y="11"/>
                  </a:cxn>
                  <a:cxn ang="0">
                    <a:pos x="6" y="0"/>
                  </a:cxn>
                  <a:cxn ang="0">
                    <a:pos x="10" y="3"/>
                  </a:cxn>
                </a:cxnLst>
                <a:rect l="0" t="0" r="r" b="b"/>
                <a:pathLst>
                  <a:path w="10" h="11">
                    <a:moveTo>
                      <a:pt x="10" y="3"/>
                    </a:moveTo>
                    <a:lnTo>
                      <a:pt x="0" y="11"/>
                    </a:lnTo>
                    <a:lnTo>
                      <a:pt x="6" y="0"/>
                    </a:lnTo>
                    <a:lnTo>
                      <a:pt x="10"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60" name="Freeform 1842">
                <a:extLst>
                  <a:ext uri="{FF2B5EF4-FFF2-40B4-BE49-F238E27FC236}">
                    <a16:creationId xmlns:a16="http://schemas.microsoft.com/office/drawing/2014/main" id="{B616CAF1-D3E7-44A9-A16B-1E20317B4686}"/>
                  </a:ext>
                </a:extLst>
              </p:cNvPr>
              <p:cNvSpPr>
                <a:spLocks/>
              </p:cNvSpPr>
              <p:nvPr/>
            </p:nvSpPr>
            <p:spPr bwMode="auto">
              <a:xfrm>
                <a:off x="3553" y="3445"/>
                <a:ext cx="10" cy="13"/>
              </a:xfrm>
              <a:custGeom>
                <a:avLst/>
                <a:gdLst/>
                <a:ahLst/>
                <a:cxnLst>
                  <a:cxn ang="0">
                    <a:pos x="2" y="13"/>
                  </a:cxn>
                  <a:cxn ang="0">
                    <a:pos x="10" y="3"/>
                  </a:cxn>
                  <a:cxn ang="0">
                    <a:pos x="6" y="0"/>
                  </a:cxn>
                  <a:cxn ang="0">
                    <a:pos x="0" y="11"/>
                  </a:cxn>
                  <a:cxn ang="0">
                    <a:pos x="2" y="13"/>
                  </a:cxn>
                </a:cxnLst>
                <a:rect l="0" t="0" r="r" b="b"/>
                <a:pathLst>
                  <a:path w="10" h="13">
                    <a:moveTo>
                      <a:pt x="2" y="13"/>
                    </a:moveTo>
                    <a:lnTo>
                      <a:pt x="10" y="3"/>
                    </a:lnTo>
                    <a:lnTo>
                      <a:pt x="6" y="0"/>
                    </a:lnTo>
                    <a:lnTo>
                      <a:pt x="0" y="11"/>
                    </a:lnTo>
                    <a:lnTo>
                      <a:pt x="2"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61" name="Freeform 1843">
                <a:extLst>
                  <a:ext uri="{FF2B5EF4-FFF2-40B4-BE49-F238E27FC236}">
                    <a16:creationId xmlns:a16="http://schemas.microsoft.com/office/drawing/2014/main" id="{823E6945-0BB1-4DB9-8448-F2D60E881EEF}"/>
                  </a:ext>
                </a:extLst>
              </p:cNvPr>
              <p:cNvSpPr>
                <a:spLocks/>
              </p:cNvSpPr>
              <p:nvPr/>
            </p:nvSpPr>
            <p:spPr bwMode="auto">
              <a:xfrm>
                <a:off x="3550" y="3445"/>
                <a:ext cx="9" cy="11"/>
              </a:xfrm>
              <a:custGeom>
                <a:avLst/>
                <a:gdLst/>
                <a:ahLst/>
                <a:cxnLst>
                  <a:cxn ang="0">
                    <a:pos x="3" y="11"/>
                  </a:cxn>
                  <a:cxn ang="0">
                    <a:pos x="9" y="0"/>
                  </a:cxn>
                  <a:cxn ang="0">
                    <a:pos x="0" y="10"/>
                  </a:cxn>
                  <a:cxn ang="0">
                    <a:pos x="3" y="11"/>
                  </a:cxn>
                </a:cxnLst>
                <a:rect l="0" t="0" r="r" b="b"/>
                <a:pathLst>
                  <a:path w="9" h="11">
                    <a:moveTo>
                      <a:pt x="3" y="11"/>
                    </a:moveTo>
                    <a:lnTo>
                      <a:pt x="9" y="0"/>
                    </a:lnTo>
                    <a:lnTo>
                      <a:pt x="0" y="10"/>
                    </a:lnTo>
                    <a:lnTo>
                      <a:pt x="3"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62" name="Freeform 1844">
                <a:extLst>
                  <a:ext uri="{FF2B5EF4-FFF2-40B4-BE49-F238E27FC236}">
                    <a16:creationId xmlns:a16="http://schemas.microsoft.com/office/drawing/2014/main" id="{C980C5B9-2610-4AAF-AE0E-0E6922CA640C}"/>
                  </a:ext>
                </a:extLst>
              </p:cNvPr>
              <p:cNvSpPr>
                <a:spLocks/>
              </p:cNvSpPr>
              <p:nvPr/>
            </p:nvSpPr>
            <p:spPr bwMode="auto">
              <a:xfrm>
                <a:off x="3550" y="3443"/>
                <a:ext cx="9" cy="12"/>
              </a:xfrm>
              <a:custGeom>
                <a:avLst/>
                <a:gdLst/>
                <a:ahLst/>
                <a:cxnLst>
                  <a:cxn ang="0">
                    <a:pos x="9" y="2"/>
                  </a:cxn>
                  <a:cxn ang="0">
                    <a:pos x="0" y="12"/>
                  </a:cxn>
                  <a:cxn ang="0">
                    <a:pos x="5" y="0"/>
                  </a:cxn>
                  <a:cxn ang="0">
                    <a:pos x="9" y="2"/>
                  </a:cxn>
                </a:cxnLst>
                <a:rect l="0" t="0" r="r" b="b"/>
                <a:pathLst>
                  <a:path w="9" h="12">
                    <a:moveTo>
                      <a:pt x="9" y="2"/>
                    </a:moveTo>
                    <a:lnTo>
                      <a:pt x="0" y="12"/>
                    </a:lnTo>
                    <a:lnTo>
                      <a:pt x="5" y="0"/>
                    </a:lnTo>
                    <a:lnTo>
                      <a:pt x="9"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63" name="Freeform 1845">
                <a:extLst>
                  <a:ext uri="{FF2B5EF4-FFF2-40B4-BE49-F238E27FC236}">
                    <a16:creationId xmlns:a16="http://schemas.microsoft.com/office/drawing/2014/main" id="{60D3FEFE-CAF4-411C-A6E2-838BC0D97470}"/>
                  </a:ext>
                </a:extLst>
              </p:cNvPr>
              <p:cNvSpPr>
                <a:spLocks/>
              </p:cNvSpPr>
              <p:nvPr/>
            </p:nvSpPr>
            <p:spPr bwMode="auto">
              <a:xfrm>
                <a:off x="3550" y="3443"/>
                <a:ext cx="9" cy="13"/>
              </a:xfrm>
              <a:custGeom>
                <a:avLst/>
                <a:gdLst/>
                <a:ahLst/>
                <a:cxnLst>
                  <a:cxn ang="0">
                    <a:pos x="3" y="13"/>
                  </a:cxn>
                  <a:cxn ang="0">
                    <a:pos x="9" y="2"/>
                  </a:cxn>
                  <a:cxn ang="0">
                    <a:pos x="5" y="0"/>
                  </a:cxn>
                  <a:cxn ang="0">
                    <a:pos x="0" y="12"/>
                  </a:cxn>
                  <a:cxn ang="0">
                    <a:pos x="3" y="13"/>
                  </a:cxn>
                </a:cxnLst>
                <a:rect l="0" t="0" r="r" b="b"/>
                <a:pathLst>
                  <a:path w="9" h="13">
                    <a:moveTo>
                      <a:pt x="3" y="13"/>
                    </a:moveTo>
                    <a:lnTo>
                      <a:pt x="9" y="2"/>
                    </a:lnTo>
                    <a:lnTo>
                      <a:pt x="5" y="0"/>
                    </a:lnTo>
                    <a:lnTo>
                      <a:pt x="0" y="12"/>
                    </a:lnTo>
                    <a:lnTo>
                      <a:pt x="3"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64" name="Freeform 1846">
                <a:extLst>
                  <a:ext uri="{FF2B5EF4-FFF2-40B4-BE49-F238E27FC236}">
                    <a16:creationId xmlns:a16="http://schemas.microsoft.com/office/drawing/2014/main" id="{21A4520E-E863-453C-9426-B2904D3ECDA1}"/>
                  </a:ext>
                </a:extLst>
              </p:cNvPr>
              <p:cNvSpPr>
                <a:spLocks/>
              </p:cNvSpPr>
              <p:nvPr/>
            </p:nvSpPr>
            <p:spPr bwMode="auto">
              <a:xfrm>
                <a:off x="3546" y="3443"/>
                <a:ext cx="9" cy="12"/>
              </a:xfrm>
              <a:custGeom>
                <a:avLst/>
                <a:gdLst/>
                <a:ahLst/>
                <a:cxnLst>
                  <a:cxn ang="0">
                    <a:pos x="4" y="12"/>
                  </a:cxn>
                  <a:cxn ang="0">
                    <a:pos x="9" y="0"/>
                  </a:cxn>
                  <a:cxn ang="0">
                    <a:pos x="0" y="10"/>
                  </a:cxn>
                  <a:cxn ang="0">
                    <a:pos x="4" y="12"/>
                  </a:cxn>
                </a:cxnLst>
                <a:rect l="0" t="0" r="r" b="b"/>
                <a:pathLst>
                  <a:path w="9" h="12">
                    <a:moveTo>
                      <a:pt x="4" y="12"/>
                    </a:moveTo>
                    <a:lnTo>
                      <a:pt x="9" y="0"/>
                    </a:lnTo>
                    <a:lnTo>
                      <a:pt x="0" y="10"/>
                    </a:lnTo>
                    <a:lnTo>
                      <a:pt x="4"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65" name="Freeform 1847">
                <a:extLst>
                  <a:ext uri="{FF2B5EF4-FFF2-40B4-BE49-F238E27FC236}">
                    <a16:creationId xmlns:a16="http://schemas.microsoft.com/office/drawing/2014/main" id="{29A5983A-729F-49BF-A296-07676ACF31C1}"/>
                  </a:ext>
                </a:extLst>
              </p:cNvPr>
              <p:cNvSpPr>
                <a:spLocks/>
              </p:cNvSpPr>
              <p:nvPr/>
            </p:nvSpPr>
            <p:spPr bwMode="auto">
              <a:xfrm>
                <a:off x="3546" y="3442"/>
                <a:ext cx="9" cy="11"/>
              </a:xfrm>
              <a:custGeom>
                <a:avLst/>
                <a:gdLst/>
                <a:ahLst/>
                <a:cxnLst>
                  <a:cxn ang="0">
                    <a:pos x="9" y="1"/>
                  </a:cxn>
                  <a:cxn ang="0">
                    <a:pos x="0" y="11"/>
                  </a:cxn>
                  <a:cxn ang="0">
                    <a:pos x="5" y="0"/>
                  </a:cxn>
                  <a:cxn ang="0">
                    <a:pos x="9" y="1"/>
                  </a:cxn>
                </a:cxnLst>
                <a:rect l="0" t="0" r="r" b="b"/>
                <a:pathLst>
                  <a:path w="9" h="11">
                    <a:moveTo>
                      <a:pt x="9" y="1"/>
                    </a:moveTo>
                    <a:lnTo>
                      <a:pt x="0" y="11"/>
                    </a:lnTo>
                    <a:lnTo>
                      <a:pt x="5" y="0"/>
                    </a:lnTo>
                    <a:lnTo>
                      <a:pt x="9"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66" name="Freeform 1848">
                <a:extLst>
                  <a:ext uri="{FF2B5EF4-FFF2-40B4-BE49-F238E27FC236}">
                    <a16:creationId xmlns:a16="http://schemas.microsoft.com/office/drawing/2014/main" id="{A4693C9E-B534-43CC-A555-F359479827CB}"/>
                  </a:ext>
                </a:extLst>
              </p:cNvPr>
              <p:cNvSpPr>
                <a:spLocks/>
              </p:cNvSpPr>
              <p:nvPr/>
            </p:nvSpPr>
            <p:spPr bwMode="auto">
              <a:xfrm>
                <a:off x="3546" y="3442"/>
                <a:ext cx="9" cy="13"/>
              </a:xfrm>
              <a:custGeom>
                <a:avLst/>
                <a:gdLst/>
                <a:ahLst/>
                <a:cxnLst>
                  <a:cxn ang="0">
                    <a:pos x="4" y="13"/>
                  </a:cxn>
                  <a:cxn ang="0">
                    <a:pos x="9" y="1"/>
                  </a:cxn>
                  <a:cxn ang="0">
                    <a:pos x="5" y="0"/>
                  </a:cxn>
                  <a:cxn ang="0">
                    <a:pos x="0" y="11"/>
                  </a:cxn>
                  <a:cxn ang="0">
                    <a:pos x="4" y="13"/>
                  </a:cxn>
                </a:cxnLst>
                <a:rect l="0" t="0" r="r" b="b"/>
                <a:pathLst>
                  <a:path w="9" h="13">
                    <a:moveTo>
                      <a:pt x="4" y="13"/>
                    </a:moveTo>
                    <a:lnTo>
                      <a:pt x="9" y="1"/>
                    </a:lnTo>
                    <a:lnTo>
                      <a:pt x="5" y="0"/>
                    </a:lnTo>
                    <a:lnTo>
                      <a:pt x="0" y="11"/>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67" name="Freeform 1849">
                <a:extLst>
                  <a:ext uri="{FF2B5EF4-FFF2-40B4-BE49-F238E27FC236}">
                    <a16:creationId xmlns:a16="http://schemas.microsoft.com/office/drawing/2014/main" id="{469E9C59-734B-44D6-9BD2-B4D1966CDE46}"/>
                  </a:ext>
                </a:extLst>
              </p:cNvPr>
              <p:cNvSpPr>
                <a:spLocks/>
              </p:cNvSpPr>
              <p:nvPr/>
            </p:nvSpPr>
            <p:spPr bwMode="auto">
              <a:xfrm>
                <a:off x="3542" y="3442"/>
                <a:ext cx="9" cy="11"/>
              </a:xfrm>
              <a:custGeom>
                <a:avLst/>
                <a:gdLst/>
                <a:ahLst/>
                <a:cxnLst>
                  <a:cxn ang="0">
                    <a:pos x="4" y="11"/>
                  </a:cxn>
                  <a:cxn ang="0">
                    <a:pos x="9" y="0"/>
                  </a:cxn>
                  <a:cxn ang="0">
                    <a:pos x="0" y="9"/>
                  </a:cxn>
                  <a:cxn ang="0">
                    <a:pos x="4" y="11"/>
                  </a:cxn>
                </a:cxnLst>
                <a:rect l="0" t="0" r="r" b="b"/>
                <a:pathLst>
                  <a:path w="9" h="11">
                    <a:moveTo>
                      <a:pt x="4" y="11"/>
                    </a:moveTo>
                    <a:lnTo>
                      <a:pt x="9" y="0"/>
                    </a:lnTo>
                    <a:lnTo>
                      <a:pt x="0" y="9"/>
                    </a:lnTo>
                    <a:lnTo>
                      <a:pt x="4"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68" name="Freeform 1850">
                <a:extLst>
                  <a:ext uri="{FF2B5EF4-FFF2-40B4-BE49-F238E27FC236}">
                    <a16:creationId xmlns:a16="http://schemas.microsoft.com/office/drawing/2014/main" id="{D2D21973-EFBF-449B-923B-1577208561EE}"/>
                  </a:ext>
                </a:extLst>
              </p:cNvPr>
              <p:cNvSpPr>
                <a:spLocks/>
              </p:cNvSpPr>
              <p:nvPr/>
            </p:nvSpPr>
            <p:spPr bwMode="auto">
              <a:xfrm>
                <a:off x="3542" y="3439"/>
                <a:ext cx="9" cy="12"/>
              </a:xfrm>
              <a:custGeom>
                <a:avLst/>
                <a:gdLst/>
                <a:ahLst/>
                <a:cxnLst>
                  <a:cxn ang="0">
                    <a:pos x="9" y="3"/>
                  </a:cxn>
                  <a:cxn ang="0">
                    <a:pos x="0" y="12"/>
                  </a:cxn>
                  <a:cxn ang="0">
                    <a:pos x="4" y="0"/>
                  </a:cxn>
                  <a:cxn ang="0">
                    <a:pos x="9" y="3"/>
                  </a:cxn>
                </a:cxnLst>
                <a:rect l="0" t="0" r="r" b="b"/>
                <a:pathLst>
                  <a:path w="9" h="12">
                    <a:moveTo>
                      <a:pt x="9" y="3"/>
                    </a:moveTo>
                    <a:lnTo>
                      <a:pt x="0" y="12"/>
                    </a:lnTo>
                    <a:lnTo>
                      <a:pt x="4" y="0"/>
                    </a:lnTo>
                    <a:lnTo>
                      <a:pt x="9"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69" name="Freeform 1851">
                <a:extLst>
                  <a:ext uri="{FF2B5EF4-FFF2-40B4-BE49-F238E27FC236}">
                    <a16:creationId xmlns:a16="http://schemas.microsoft.com/office/drawing/2014/main" id="{8DF2E3D8-7484-4C81-9268-64CA930D6AAE}"/>
                  </a:ext>
                </a:extLst>
              </p:cNvPr>
              <p:cNvSpPr>
                <a:spLocks/>
              </p:cNvSpPr>
              <p:nvPr/>
            </p:nvSpPr>
            <p:spPr bwMode="auto">
              <a:xfrm>
                <a:off x="3542" y="3439"/>
                <a:ext cx="9" cy="14"/>
              </a:xfrm>
              <a:custGeom>
                <a:avLst/>
                <a:gdLst/>
                <a:ahLst/>
                <a:cxnLst>
                  <a:cxn ang="0">
                    <a:pos x="4" y="14"/>
                  </a:cxn>
                  <a:cxn ang="0">
                    <a:pos x="9" y="3"/>
                  </a:cxn>
                  <a:cxn ang="0">
                    <a:pos x="4" y="0"/>
                  </a:cxn>
                  <a:cxn ang="0">
                    <a:pos x="0" y="12"/>
                  </a:cxn>
                  <a:cxn ang="0">
                    <a:pos x="4" y="14"/>
                  </a:cxn>
                </a:cxnLst>
                <a:rect l="0" t="0" r="r" b="b"/>
                <a:pathLst>
                  <a:path w="9" h="14">
                    <a:moveTo>
                      <a:pt x="4" y="14"/>
                    </a:moveTo>
                    <a:lnTo>
                      <a:pt x="9" y="3"/>
                    </a:lnTo>
                    <a:lnTo>
                      <a:pt x="4" y="0"/>
                    </a:lnTo>
                    <a:lnTo>
                      <a:pt x="0" y="12"/>
                    </a:lnTo>
                    <a:lnTo>
                      <a:pt x="4" y="1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70" name="Freeform 1852">
                <a:extLst>
                  <a:ext uri="{FF2B5EF4-FFF2-40B4-BE49-F238E27FC236}">
                    <a16:creationId xmlns:a16="http://schemas.microsoft.com/office/drawing/2014/main" id="{B8F8659E-EFA8-4B28-BF07-108FB2A75EBE}"/>
                  </a:ext>
                </a:extLst>
              </p:cNvPr>
              <p:cNvSpPr>
                <a:spLocks/>
              </p:cNvSpPr>
              <p:nvPr/>
            </p:nvSpPr>
            <p:spPr bwMode="auto">
              <a:xfrm>
                <a:off x="3536" y="3439"/>
                <a:ext cx="10" cy="12"/>
              </a:xfrm>
              <a:custGeom>
                <a:avLst/>
                <a:gdLst/>
                <a:ahLst/>
                <a:cxnLst>
                  <a:cxn ang="0">
                    <a:pos x="6" y="12"/>
                  </a:cxn>
                  <a:cxn ang="0">
                    <a:pos x="10" y="0"/>
                  </a:cxn>
                  <a:cxn ang="0">
                    <a:pos x="0" y="10"/>
                  </a:cxn>
                  <a:cxn ang="0">
                    <a:pos x="6" y="12"/>
                  </a:cxn>
                </a:cxnLst>
                <a:rect l="0" t="0" r="r" b="b"/>
                <a:pathLst>
                  <a:path w="10" h="12">
                    <a:moveTo>
                      <a:pt x="6" y="12"/>
                    </a:moveTo>
                    <a:lnTo>
                      <a:pt x="10" y="0"/>
                    </a:lnTo>
                    <a:lnTo>
                      <a:pt x="0" y="10"/>
                    </a:lnTo>
                    <a:lnTo>
                      <a:pt x="6"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71" name="Freeform 1853">
                <a:extLst>
                  <a:ext uri="{FF2B5EF4-FFF2-40B4-BE49-F238E27FC236}">
                    <a16:creationId xmlns:a16="http://schemas.microsoft.com/office/drawing/2014/main" id="{97AFE978-1468-4B45-B442-B179D28E17E5}"/>
                  </a:ext>
                </a:extLst>
              </p:cNvPr>
              <p:cNvSpPr>
                <a:spLocks/>
              </p:cNvSpPr>
              <p:nvPr/>
            </p:nvSpPr>
            <p:spPr bwMode="auto">
              <a:xfrm>
                <a:off x="3536" y="3438"/>
                <a:ext cx="10" cy="11"/>
              </a:xfrm>
              <a:custGeom>
                <a:avLst/>
                <a:gdLst/>
                <a:ahLst/>
                <a:cxnLst>
                  <a:cxn ang="0">
                    <a:pos x="10" y="1"/>
                  </a:cxn>
                  <a:cxn ang="0">
                    <a:pos x="0" y="11"/>
                  </a:cxn>
                  <a:cxn ang="0">
                    <a:pos x="4" y="0"/>
                  </a:cxn>
                  <a:cxn ang="0">
                    <a:pos x="10" y="1"/>
                  </a:cxn>
                </a:cxnLst>
                <a:rect l="0" t="0" r="r" b="b"/>
                <a:pathLst>
                  <a:path w="10" h="11">
                    <a:moveTo>
                      <a:pt x="10" y="1"/>
                    </a:moveTo>
                    <a:lnTo>
                      <a:pt x="0" y="11"/>
                    </a:lnTo>
                    <a:lnTo>
                      <a:pt x="4" y="0"/>
                    </a:lnTo>
                    <a:lnTo>
                      <a:pt x="10"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72" name="Freeform 1854">
                <a:extLst>
                  <a:ext uri="{FF2B5EF4-FFF2-40B4-BE49-F238E27FC236}">
                    <a16:creationId xmlns:a16="http://schemas.microsoft.com/office/drawing/2014/main" id="{5DFAFD24-90FC-4E2C-81E2-9DDD5B97D69C}"/>
                  </a:ext>
                </a:extLst>
              </p:cNvPr>
              <p:cNvSpPr>
                <a:spLocks/>
              </p:cNvSpPr>
              <p:nvPr/>
            </p:nvSpPr>
            <p:spPr bwMode="auto">
              <a:xfrm>
                <a:off x="3536" y="3438"/>
                <a:ext cx="10" cy="13"/>
              </a:xfrm>
              <a:custGeom>
                <a:avLst/>
                <a:gdLst/>
                <a:ahLst/>
                <a:cxnLst>
                  <a:cxn ang="0">
                    <a:pos x="6" y="13"/>
                  </a:cxn>
                  <a:cxn ang="0">
                    <a:pos x="10" y="1"/>
                  </a:cxn>
                  <a:cxn ang="0">
                    <a:pos x="4" y="0"/>
                  </a:cxn>
                  <a:cxn ang="0">
                    <a:pos x="0" y="11"/>
                  </a:cxn>
                  <a:cxn ang="0">
                    <a:pos x="6" y="13"/>
                  </a:cxn>
                </a:cxnLst>
                <a:rect l="0" t="0" r="r" b="b"/>
                <a:pathLst>
                  <a:path w="10" h="13">
                    <a:moveTo>
                      <a:pt x="6" y="13"/>
                    </a:moveTo>
                    <a:lnTo>
                      <a:pt x="10" y="1"/>
                    </a:lnTo>
                    <a:lnTo>
                      <a:pt x="4" y="0"/>
                    </a:lnTo>
                    <a:lnTo>
                      <a:pt x="0" y="11"/>
                    </a:lnTo>
                    <a:lnTo>
                      <a:pt x="6"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73" name="Freeform 1855">
                <a:extLst>
                  <a:ext uri="{FF2B5EF4-FFF2-40B4-BE49-F238E27FC236}">
                    <a16:creationId xmlns:a16="http://schemas.microsoft.com/office/drawing/2014/main" id="{1D739D36-B238-4366-BE36-A0F649495303}"/>
                  </a:ext>
                </a:extLst>
              </p:cNvPr>
              <p:cNvSpPr>
                <a:spLocks/>
              </p:cNvSpPr>
              <p:nvPr/>
            </p:nvSpPr>
            <p:spPr bwMode="auto">
              <a:xfrm>
                <a:off x="3530" y="3438"/>
                <a:ext cx="10" cy="11"/>
              </a:xfrm>
              <a:custGeom>
                <a:avLst/>
                <a:gdLst/>
                <a:ahLst/>
                <a:cxnLst>
                  <a:cxn ang="0">
                    <a:pos x="6" y="11"/>
                  </a:cxn>
                  <a:cxn ang="0">
                    <a:pos x="10" y="0"/>
                  </a:cxn>
                  <a:cxn ang="0">
                    <a:pos x="0" y="9"/>
                  </a:cxn>
                  <a:cxn ang="0">
                    <a:pos x="6" y="11"/>
                  </a:cxn>
                </a:cxnLst>
                <a:rect l="0" t="0" r="r" b="b"/>
                <a:pathLst>
                  <a:path w="10" h="11">
                    <a:moveTo>
                      <a:pt x="6" y="11"/>
                    </a:moveTo>
                    <a:lnTo>
                      <a:pt x="10" y="0"/>
                    </a:lnTo>
                    <a:lnTo>
                      <a:pt x="0" y="9"/>
                    </a:lnTo>
                    <a:lnTo>
                      <a:pt x="6"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74" name="Freeform 1856">
                <a:extLst>
                  <a:ext uri="{FF2B5EF4-FFF2-40B4-BE49-F238E27FC236}">
                    <a16:creationId xmlns:a16="http://schemas.microsoft.com/office/drawing/2014/main" id="{958303CF-5786-4BE7-832E-0C43432F9EFC}"/>
                  </a:ext>
                </a:extLst>
              </p:cNvPr>
              <p:cNvSpPr>
                <a:spLocks/>
              </p:cNvSpPr>
              <p:nvPr/>
            </p:nvSpPr>
            <p:spPr bwMode="auto">
              <a:xfrm>
                <a:off x="3530" y="3435"/>
                <a:ext cx="10" cy="12"/>
              </a:xfrm>
              <a:custGeom>
                <a:avLst/>
                <a:gdLst/>
                <a:ahLst/>
                <a:cxnLst>
                  <a:cxn ang="0">
                    <a:pos x="10" y="3"/>
                  </a:cxn>
                  <a:cxn ang="0">
                    <a:pos x="0" y="12"/>
                  </a:cxn>
                  <a:cxn ang="0">
                    <a:pos x="4" y="0"/>
                  </a:cxn>
                  <a:cxn ang="0">
                    <a:pos x="10" y="3"/>
                  </a:cxn>
                </a:cxnLst>
                <a:rect l="0" t="0" r="r" b="b"/>
                <a:pathLst>
                  <a:path w="10" h="12">
                    <a:moveTo>
                      <a:pt x="10" y="3"/>
                    </a:moveTo>
                    <a:lnTo>
                      <a:pt x="0" y="12"/>
                    </a:lnTo>
                    <a:lnTo>
                      <a:pt x="4" y="0"/>
                    </a:lnTo>
                    <a:lnTo>
                      <a:pt x="10"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75" name="Freeform 1857">
                <a:extLst>
                  <a:ext uri="{FF2B5EF4-FFF2-40B4-BE49-F238E27FC236}">
                    <a16:creationId xmlns:a16="http://schemas.microsoft.com/office/drawing/2014/main" id="{34517179-B3B5-4407-8058-12BE212C7FAC}"/>
                  </a:ext>
                </a:extLst>
              </p:cNvPr>
              <p:cNvSpPr>
                <a:spLocks/>
              </p:cNvSpPr>
              <p:nvPr/>
            </p:nvSpPr>
            <p:spPr bwMode="auto">
              <a:xfrm>
                <a:off x="3530" y="3435"/>
                <a:ext cx="10" cy="14"/>
              </a:xfrm>
              <a:custGeom>
                <a:avLst/>
                <a:gdLst/>
                <a:ahLst/>
                <a:cxnLst>
                  <a:cxn ang="0">
                    <a:pos x="6" y="14"/>
                  </a:cxn>
                  <a:cxn ang="0">
                    <a:pos x="10" y="3"/>
                  </a:cxn>
                  <a:cxn ang="0">
                    <a:pos x="4" y="0"/>
                  </a:cxn>
                  <a:cxn ang="0">
                    <a:pos x="0" y="12"/>
                  </a:cxn>
                  <a:cxn ang="0">
                    <a:pos x="6" y="14"/>
                  </a:cxn>
                </a:cxnLst>
                <a:rect l="0" t="0" r="r" b="b"/>
                <a:pathLst>
                  <a:path w="10" h="14">
                    <a:moveTo>
                      <a:pt x="6" y="14"/>
                    </a:moveTo>
                    <a:lnTo>
                      <a:pt x="10" y="3"/>
                    </a:lnTo>
                    <a:lnTo>
                      <a:pt x="4" y="0"/>
                    </a:lnTo>
                    <a:lnTo>
                      <a:pt x="0" y="12"/>
                    </a:lnTo>
                    <a:lnTo>
                      <a:pt x="6" y="1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76" name="Freeform 1858">
                <a:extLst>
                  <a:ext uri="{FF2B5EF4-FFF2-40B4-BE49-F238E27FC236}">
                    <a16:creationId xmlns:a16="http://schemas.microsoft.com/office/drawing/2014/main" id="{84BFAD52-D8CF-48FD-B000-6DC7F4E954DA}"/>
                  </a:ext>
                </a:extLst>
              </p:cNvPr>
              <p:cNvSpPr>
                <a:spLocks/>
              </p:cNvSpPr>
              <p:nvPr/>
            </p:nvSpPr>
            <p:spPr bwMode="auto">
              <a:xfrm>
                <a:off x="3524" y="3435"/>
                <a:ext cx="10" cy="12"/>
              </a:xfrm>
              <a:custGeom>
                <a:avLst/>
                <a:gdLst/>
                <a:ahLst/>
                <a:cxnLst>
                  <a:cxn ang="0">
                    <a:pos x="6" y="12"/>
                  </a:cxn>
                  <a:cxn ang="0">
                    <a:pos x="10" y="0"/>
                  </a:cxn>
                  <a:cxn ang="0">
                    <a:pos x="0" y="10"/>
                  </a:cxn>
                  <a:cxn ang="0">
                    <a:pos x="6" y="12"/>
                  </a:cxn>
                </a:cxnLst>
                <a:rect l="0" t="0" r="r" b="b"/>
                <a:pathLst>
                  <a:path w="10" h="12">
                    <a:moveTo>
                      <a:pt x="6" y="12"/>
                    </a:moveTo>
                    <a:lnTo>
                      <a:pt x="10" y="0"/>
                    </a:lnTo>
                    <a:lnTo>
                      <a:pt x="0" y="10"/>
                    </a:lnTo>
                    <a:lnTo>
                      <a:pt x="6"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77" name="Freeform 1859">
                <a:extLst>
                  <a:ext uri="{FF2B5EF4-FFF2-40B4-BE49-F238E27FC236}">
                    <a16:creationId xmlns:a16="http://schemas.microsoft.com/office/drawing/2014/main" id="{BE70118A-6A3A-4630-9B9D-6E7D118522D3}"/>
                  </a:ext>
                </a:extLst>
              </p:cNvPr>
              <p:cNvSpPr>
                <a:spLocks/>
              </p:cNvSpPr>
              <p:nvPr/>
            </p:nvSpPr>
            <p:spPr bwMode="auto">
              <a:xfrm>
                <a:off x="3524" y="3433"/>
                <a:ext cx="10" cy="12"/>
              </a:xfrm>
              <a:custGeom>
                <a:avLst/>
                <a:gdLst/>
                <a:ahLst/>
                <a:cxnLst>
                  <a:cxn ang="0">
                    <a:pos x="10" y="2"/>
                  </a:cxn>
                  <a:cxn ang="0">
                    <a:pos x="0" y="12"/>
                  </a:cxn>
                  <a:cxn ang="0">
                    <a:pos x="3" y="0"/>
                  </a:cxn>
                  <a:cxn ang="0">
                    <a:pos x="10" y="2"/>
                  </a:cxn>
                </a:cxnLst>
                <a:rect l="0" t="0" r="r" b="b"/>
                <a:pathLst>
                  <a:path w="10" h="12">
                    <a:moveTo>
                      <a:pt x="10" y="2"/>
                    </a:moveTo>
                    <a:lnTo>
                      <a:pt x="0" y="12"/>
                    </a:lnTo>
                    <a:lnTo>
                      <a:pt x="3" y="0"/>
                    </a:lnTo>
                    <a:lnTo>
                      <a:pt x="10"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78" name="Freeform 1860">
                <a:extLst>
                  <a:ext uri="{FF2B5EF4-FFF2-40B4-BE49-F238E27FC236}">
                    <a16:creationId xmlns:a16="http://schemas.microsoft.com/office/drawing/2014/main" id="{0500E9C4-25E9-44CA-836E-7FAB58B1BE07}"/>
                  </a:ext>
                </a:extLst>
              </p:cNvPr>
              <p:cNvSpPr>
                <a:spLocks/>
              </p:cNvSpPr>
              <p:nvPr/>
            </p:nvSpPr>
            <p:spPr bwMode="auto">
              <a:xfrm>
                <a:off x="3524" y="3433"/>
                <a:ext cx="10" cy="14"/>
              </a:xfrm>
              <a:custGeom>
                <a:avLst/>
                <a:gdLst/>
                <a:ahLst/>
                <a:cxnLst>
                  <a:cxn ang="0">
                    <a:pos x="6" y="14"/>
                  </a:cxn>
                  <a:cxn ang="0">
                    <a:pos x="10" y="2"/>
                  </a:cxn>
                  <a:cxn ang="0">
                    <a:pos x="3" y="0"/>
                  </a:cxn>
                  <a:cxn ang="0">
                    <a:pos x="0" y="12"/>
                  </a:cxn>
                  <a:cxn ang="0">
                    <a:pos x="6" y="14"/>
                  </a:cxn>
                </a:cxnLst>
                <a:rect l="0" t="0" r="r" b="b"/>
                <a:pathLst>
                  <a:path w="10" h="14">
                    <a:moveTo>
                      <a:pt x="6" y="14"/>
                    </a:moveTo>
                    <a:lnTo>
                      <a:pt x="10" y="2"/>
                    </a:lnTo>
                    <a:lnTo>
                      <a:pt x="3" y="0"/>
                    </a:lnTo>
                    <a:lnTo>
                      <a:pt x="0" y="12"/>
                    </a:lnTo>
                    <a:lnTo>
                      <a:pt x="6" y="1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79" name="Freeform 1861">
                <a:extLst>
                  <a:ext uri="{FF2B5EF4-FFF2-40B4-BE49-F238E27FC236}">
                    <a16:creationId xmlns:a16="http://schemas.microsoft.com/office/drawing/2014/main" id="{5052CCBB-78F4-4133-B4C9-761C2A2E5E02}"/>
                  </a:ext>
                </a:extLst>
              </p:cNvPr>
              <p:cNvSpPr>
                <a:spLocks/>
              </p:cNvSpPr>
              <p:nvPr/>
            </p:nvSpPr>
            <p:spPr bwMode="auto">
              <a:xfrm>
                <a:off x="3516" y="3433"/>
                <a:ext cx="11" cy="12"/>
              </a:xfrm>
              <a:custGeom>
                <a:avLst/>
                <a:gdLst/>
                <a:ahLst/>
                <a:cxnLst>
                  <a:cxn ang="0">
                    <a:pos x="8" y="12"/>
                  </a:cxn>
                  <a:cxn ang="0">
                    <a:pos x="11" y="0"/>
                  </a:cxn>
                  <a:cxn ang="0">
                    <a:pos x="0" y="10"/>
                  </a:cxn>
                  <a:cxn ang="0">
                    <a:pos x="8" y="12"/>
                  </a:cxn>
                </a:cxnLst>
                <a:rect l="0" t="0" r="r" b="b"/>
                <a:pathLst>
                  <a:path w="11" h="12">
                    <a:moveTo>
                      <a:pt x="8" y="12"/>
                    </a:moveTo>
                    <a:lnTo>
                      <a:pt x="11" y="0"/>
                    </a:lnTo>
                    <a:lnTo>
                      <a:pt x="0" y="10"/>
                    </a:lnTo>
                    <a:lnTo>
                      <a:pt x="8"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80" name="Freeform 1862">
                <a:extLst>
                  <a:ext uri="{FF2B5EF4-FFF2-40B4-BE49-F238E27FC236}">
                    <a16:creationId xmlns:a16="http://schemas.microsoft.com/office/drawing/2014/main" id="{DD96D603-AE92-4191-B5BB-0AC7AEC72127}"/>
                  </a:ext>
                </a:extLst>
              </p:cNvPr>
              <p:cNvSpPr>
                <a:spLocks/>
              </p:cNvSpPr>
              <p:nvPr/>
            </p:nvSpPr>
            <p:spPr bwMode="auto">
              <a:xfrm>
                <a:off x="3516" y="3431"/>
                <a:ext cx="11" cy="12"/>
              </a:xfrm>
              <a:custGeom>
                <a:avLst/>
                <a:gdLst/>
                <a:ahLst/>
                <a:cxnLst>
                  <a:cxn ang="0">
                    <a:pos x="11" y="2"/>
                  </a:cxn>
                  <a:cxn ang="0">
                    <a:pos x="0" y="12"/>
                  </a:cxn>
                  <a:cxn ang="0">
                    <a:pos x="4" y="0"/>
                  </a:cxn>
                  <a:cxn ang="0">
                    <a:pos x="11" y="2"/>
                  </a:cxn>
                </a:cxnLst>
                <a:rect l="0" t="0" r="r" b="b"/>
                <a:pathLst>
                  <a:path w="11" h="12">
                    <a:moveTo>
                      <a:pt x="11" y="2"/>
                    </a:moveTo>
                    <a:lnTo>
                      <a:pt x="0" y="12"/>
                    </a:lnTo>
                    <a:lnTo>
                      <a:pt x="4" y="0"/>
                    </a:lnTo>
                    <a:lnTo>
                      <a:pt x="11"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81" name="Freeform 1863">
                <a:extLst>
                  <a:ext uri="{FF2B5EF4-FFF2-40B4-BE49-F238E27FC236}">
                    <a16:creationId xmlns:a16="http://schemas.microsoft.com/office/drawing/2014/main" id="{B8F86CB5-FC44-468D-9775-4A528B5D21DB}"/>
                  </a:ext>
                </a:extLst>
              </p:cNvPr>
              <p:cNvSpPr>
                <a:spLocks/>
              </p:cNvSpPr>
              <p:nvPr/>
            </p:nvSpPr>
            <p:spPr bwMode="auto">
              <a:xfrm>
                <a:off x="3516" y="3431"/>
                <a:ext cx="11" cy="14"/>
              </a:xfrm>
              <a:custGeom>
                <a:avLst/>
                <a:gdLst/>
                <a:ahLst/>
                <a:cxnLst>
                  <a:cxn ang="0">
                    <a:pos x="8" y="14"/>
                  </a:cxn>
                  <a:cxn ang="0">
                    <a:pos x="11" y="2"/>
                  </a:cxn>
                  <a:cxn ang="0">
                    <a:pos x="4" y="0"/>
                  </a:cxn>
                  <a:cxn ang="0">
                    <a:pos x="0" y="12"/>
                  </a:cxn>
                  <a:cxn ang="0">
                    <a:pos x="8" y="14"/>
                  </a:cxn>
                </a:cxnLst>
                <a:rect l="0" t="0" r="r" b="b"/>
                <a:pathLst>
                  <a:path w="11" h="14">
                    <a:moveTo>
                      <a:pt x="8" y="14"/>
                    </a:moveTo>
                    <a:lnTo>
                      <a:pt x="11" y="2"/>
                    </a:lnTo>
                    <a:lnTo>
                      <a:pt x="4" y="0"/>
                    </a:lnTo>
                    <a:lnTo>
                      <a:pt x="0" y="12"/>
                    </a:lnTo>
                    <a:lnTo>
                      <a:pt x="8" y="1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82" name="Freeform 1864">
                <a:extLst>
                  <a:ext uri="{FF2B5EF4-FFF2-40B4-BE49-F238E27FC236}">
                    <a16:creationId xmlns:a16="http://schemas.microsoft.com/office/drawing/2014/main" id="{0BBFE748-C62F-4DF1-A621-4EF89BEC0A1B}"/>
                  </a:ext>
                </a:extLst>
              </p:cNvPr>
              <p:cNvSpPr>
                <a:spLocks/>
              </p:cNvSpPr>
              <p:nvPr/>
            </p:nvSpPr>
            <p:spPr bwMode="auto">
              <a:xfrm>
                <a:off x="3508" y="3431"/>
                <a:ext cx="12" cy="12"/>
              </a:xfrm>
              <a:custGeom>
                <a:avLst/>
                <a:gdLst/>
                <a:ahLst/>
                <a:cxnLst>
                  <a:cxn ang="0">
                    <a:pos x="8" y="12"/>
                  </a:cxn>
                  <a:cxn ang="0">
                    <a:pos x="12" y="0"/>
                  </a:cxn>
                  <a:cxn ang="0">
                    <a:pos x="0" y="10"/>
                  </a:cxn>
                  <a:cxn ang="0">
                    <a:pos x="8" y="12"/>
                  </a:cxn>
                </a:cxnLst>
                <a:rect l="0" t="0" r="r" b="b"/>
                <a:pathLst>
                  <a:path w="12" h="12">
                    <a:moveTo>
                      <a:pt x="8" y="12"/>
                    </a:moveTo>
                    <a:lnTo>
                      <a:pt x="12" y="0"/>
                    </a:lnTo>
                    <a:lnTo>
                      <a:pt x="0" y="10"/>
                    </a:lnTo>
                    <a:lnTo>
                      <a:pt x="8"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83" name="Freeform 1865">
                <a:extLst>
                  <a:ext uri="{FF2B5EF4-FFF2-40B4-BE49-F238E27FC236}">
                    <a16:creationId xmlns:a16="http://schemas.microsoft.com/office/drawing/2014/main" id="{7B42AD1E-819D-4B07-BD80-64734F5CFFAA}"/>
                  </a:ext>
                </a:extLst>
              </p:cNvPr>
              <p:cNvSpPr>
                <a:spLocks/>
              </p:cNvSpPr>
              <p:nvPr/>
            </p:nvSpPr>
            <p:spPr bwMode="auto">
              <a:xfrm>
                <a:off x="3508" y="3429"/>
                <a:ext cx="12" cy="12"/>
              </a:xfrm>
              <a:custGeom>
                <a:avLst/>
                <a:gdLst/>
                <a:ahLst/>
                <a:cxnLst>
                  <a:cxn ang="0">
                    <a:pos x="12" y="2"/>
                  </a:cxn>
                  <a:cxn ang="0">
                    <a:pos x="0" y="12"/>
                  </a:cxn>
                  <a:cxn ang="0">
                    <a:pos x="4" y="0"/>
                  </a:cxn>
                  <a:cxn ang="0">
                    <a:pos x="12" y="2"/>
                  </a:cxn>
                </a:cxnLst>
                <a:rect l="0" t="0" r="r" b="b"/>
                <a:pathLst>
                  <a:path w="12" h="12">
                    <a:moveTo>
                      <a:pt x="12" y="2"/>
                    </a:moveTo>
                    <a:lnTo>
                      <a:pt x="0" y="12"/>
                    </a:lnTo>
                    <a:lnTo>
                      <a:pt x="4" y="0"/>
                    </a:lnTo>
                    <a:lnTo>
                      <a:pt x="12"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84" name="Freeform 1866">
                <a:extLst>
                  <a:ext uri="{FF2B5EF4-FFF2-40B4-BE49-F238E27FC236}">
                    <a16:creationId xmlns:a16="http://schemas.microsoft.com/office/drawing/2014/main" id="{137D9342-90D3-48D4-97A1-275A661D706A}"/>
                  </a:ext>
                </a:extLst>
              </p:cNvPr>
              <p:cNvSpPr>
                <a:spLocks/>
              </p:cNvSpPr>
              <p:nvPr/>
            </p:nvSpPr>
            <p:spPr bwMode="auto">
              <a:xfrm>
                <a:off x="3508" y="3429"/>
                <a:ext cx="12" cy="14"/>
              </a:xfrm>
              <a:custGeom>
                <a:avLst/>
                <a:gdLst/>
                <a:ahLst/>
                <a:cxnLst>
                  <a:cxn ang="0">
                    <a:pos x="8" y="14"/>
                  </a:cxn>
                  <a:cxn ang="0">
                    <a:pos x="12" y="2"/>
                  </a:cxn>
                  <a:cxn ang="0">
                    <a:pos x="4" y="0"/>
                  </a:cxn>
                  <a:cxn ang="0">
                    <a:pos x="0" y="12"/>
                  </a:cxn>
                  <a:cxn ang="0">
                    <a:pos x="8" y="14"/>
                  </a:cxn>
                </a:cxnLst>
                <a:rect l="0" t="0" r="r" b="b"/>
                <a:pathLst>
                  <a:path w="12" h="14">
                    <a:moveTo>
                      <a:pt x="8" y="14"/>
                    </a:moveTo>
                    <a:lnTo>
                      <a:pt x="12" y="2"/>
                    </a:lnTo>
                    <a:lnTo>
                      <a:pt x="4" y="0"/>
                    </a:lnTo>
                    <a:lnTo>
                      <a:pt x="0" y="12"/>
                    </a:lnTo>
                    <a:lnTo>
                      <a:pt x="8" y="1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85" name="Freeform 1867">
                <a:extLst>
                  <a:ext uri="{FF2B5EF4-FFF2-40B4-BE49-F238E27FC236}">
                    <a16:creationId xmlns:a16="http://schemas.microsoft.com/office/drawing/2014/main" id="{B331FDDE-32AC-4DB7-8BD1-CC0417175B92}"/>
                  </a:ext>
                </a:extLst>
              </p:cNvPr>
              <p:cNvSpPr>
                <a:spLocks/>
              </p:cNvSpPr>
              <p:nvPr/>
            </p:nvSpPr>
            <p:spPr bwMode="auto">
              <a:xfrm>
                <a:off x="3500" y="3429"/>
                <a:ext cx="12" cy="12"/>
              </a:xfrm>
              <a:custGeom>
                <a:avLst/>
                <a:gdLst/>
                <a:ahLst/>
                <a:cxnLst>
                  <a:cxn ang="0">
                    <a:pos x="8" y="12"/>
                  </a:cxn>
                  <a:cxn ang="0">
                    <a:pos x="12" y="0"/>
                  </a:cxn>
                  <a:cxn ang="0">
                    <a:pos x="0" y="9"/>
                  </a:cxn>
                  <a:cxn ang="0">
                    <a:pos x="8" y="12"/>
                  </a:cxn>
                </a:cxnLst>
                <a:rect l="0" t="0" r="r" b="b"/>
                <a:pathLst>
                  <a:path w="12" h="12">
                    <a:moveTo>
                      <a:pt x="8" y="12"/>
                    </a:moveTo>
                    <a:lnTo>
                      <a:pt x="12" y="0"/>
                    </a:lnTo>
                    <a:lnTo>
                      <a:pt x="0" y="9"/>
                    </a:lnTo>
                    <a:lnTo>
                      <a:pt x="8"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86" name="Freeform 1868">
                <a:extLst>
                  <a:ext uri="{FF2B5EF4-FFF2-40B4-BE49-F238E27FC236}">
                    <a16:creationId xmlns:a16="http://schemas.microsoft.com/office/drawing/2014/main" id="{AB42E075-77BE-4DF0-AAAB-E7146579A1E7}"/>
                  </a:ext>
                </a:extLst>
              </p:cNvPr>
              <p:cNvSpPr>
                <a:spLocks/>
              </p:cNvSpPr>
              <p:nvPr/>
            </p:nvSpPr>
            <p:spPr bwMode="auto">
              <a:xfrm>
                <a:off x="3500" y="3427"/>
                <a:ext cx="12" cy="11"/>
              </a:xfrm>
              <a:custGeom>
                <a:avLst/>
                <a:gdLst/>
                <a:ahLst/>
                <a:cxnLst>
                  <a:cxn ang="0">
                    <a:pos x="12" y="2"/>
                  </a:cxn>
                  <a:cxn ang="0">
                    <a:pos x="0" y="11"/>
                  </a:cxn>
                  <a:cxn ang="0">
                    <a:pos x="4" y="0"/>
                  </a:cxn>
                  <a:cxn ang="0">
                    <a:pos x="12" y="2"/>
                  </a:cxn>
                </a:cxnLst>
                <a:rect l="0" t="0" r="r" b="b"/>
                <a:pathLst>
                  <a:path w="12" h="11">
                    <a:moveTo>
                      <a:pt x="12" y="2"/>
                    </a:moveTo>
                    <a:lnTo>
                      <a:pt x="0" y="11"/>
                    </a:lnTo>
                    <a:lnTo>
                      <a:pt x="4" y="0"/>
                    </a:lnTo>
                    <a:lnTo>
                      <a:pt x="12"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87" name="Freeform 1869">
                <a:extLst>
                  <a:ext uri="{FF2B5EF4-FFF2-40B4-BE49-F238E27FC236}">
                    <a16:creationId xmlns:a16="http://schemas.microsoft.com/office/drawing/2014/main" id="{85B18E2B-FB97-4578-A07B-02E072E4B8E8}"/>
                  </a:ext>
                </a:extLst>
              </p:cNvPr>
              <p:cNvSpPr>
                <a:spLocks/>
              </p:cNvSpPr>
              <p:nvPr/>
            </p:nvSpPr>
            <p:spPr bwMode="auto">
              <a:xfrm>
                <a:off x="3500" y="3427"/>
                <a:ext cx="12" cy="14"/>
              </a:xfrm>
              <a:custGeom>
                <a:avLst/>
                <a:gdLst/>
                <a:ahLst/>
                <a:cxnLst>
                  <a:cxn ang="0">
                    <a:pos x="8" y="14"/>
                  </a:cxn>
                  <a:cxn ang="0">
                    <a:pos x="12" y="2"/>
                  </a:cxn>
                  <a:cxn ang="0">
                    <a:pos x="4" y="0"/>
                  </a:cxn>
                  <a:cxn ang="0">
                    <a:pos x="0" y="11"/>
                  </a:cxn>
                  <a:cxn ang="0">
                    <a:pos x="8" y="14"/>
                  </a:cxn>
                </a:cxnLst>
                <a:rect l="0" t="0" r="r" b="b"/>
                <a:pathLst>
                  <a:path w="12" h="14">
                    <a:moveTo>
                      <a:pt x="8" y="14"/>
                    </a:moveTo>
                    <a:lnTo>
                      <a:pt x="12" y="2"/>
                    </a:lnTo>
                    <a:lnTo>
                      <a:pt x="4" y="0"/>
                    </a:lnTo>
                    <a:lnTo>
                      <a:pt x="0" y="11"/>
                    </a:lnTo>
                    <a:lnTo>
                      <a:pt x="8" y="1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88" name="Freeform 1870">
                <a:extLst>
                  <a:ext uri="{FF2B5EF4-FFF2-40B4-BE49-F238E27FC236}">
                    <a16:creationId xmlns:a16="http://schemas.microsoft.com/office/drawing/2014/main" id="{D457630B-8FF3-4BD2-A53C-8D82CFD80B73}"/>
                  </a:ext>
                </a:extLst>
              </p:cNvPr>
              <p:cNvSpPr>
                <a:spLocks/>
              </p:cNvSpPr>
              <p:nvPr/>
            </p:nvSpPr>
            <p:spPr bwMode="auto">
              <a:xfrm>
                <a:off x="3492" y="3427"/>
                <a:ext cx="12" cy="11"/>
              </a:xfrm>
              <a:custGeom>
                <a:avLst/>
                <a:gdLst/>
                <a:ahLst/>
                <a:cxnLst>
                  <a:cxn ang="0">
                    <a:pos x="8" y="11"/>
                  </a:cxn>
                  <a:cxn ang="0">
                    <a:pos x="12" y="0"/>
                  </a:cxn>
                  <a:cxn ang="0">
                    <a:pos x="0" y="9"/>
                  </a:cxn>
                  <a:cxn ang="0">
                    <a:pos x="8" y="11"/>
                  </a:cxn>
                </a:cxnLst>
                <a:rect l="0" t="0" r="r" b="b"/>
                <a:pathLst>
                  <a:path w="12" h="11">
                    <a:moveTo>
                      <a:pt x="8" y="11"/>
                    </a:moveTo>
                    <a:lnTo>
                      <a:pt x="12" y="0"/>
                    </a:lnTo>
                    <a:lnTo>
                      <a:pt x="0" y="9"/>
                    </a:lnTo>
                    <a:lnTo>
                      <a:pt x="8"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89" name="Freeform 1871">
                <a:extLst>
                  <a:ext uri="{FF2B5EF4-FFF2-40B4-BE49-F238E27FC236}">
                    <a16:creationId xmlns:a16="http://schemas.microsoft.com/office/drawing/2014/main" id="{A15970E9-3F29-48B6-858A-A59566B74E2A}"/>
                  </a:ext>
                </a:extLst>
              </p:cNvPr>
              <p:cNvSpPr>
                <a:spLocks/>
              </p:cNvSpPr>
              <p:nvPr/>
            </p:nvSpPr>
            <p:spPr bwMode="auto">
              <a:xfrm>
                <a:off x="3492" y="3424"/>
                <a:ext cx="12" cy="12"/>
              </a:xfrm>
              <a:custGeom>
                <a:avLst/>
                <a:gdLst/>
                <a:ahLst/>
                <a:cxnLst>
                  <a:cxn ang="0">
                    <a:pos x="12" y="3"/>
                  </a:cxn>
                  <a:cxn ang="0">
                    <a:pos x="0" y="12"/>
                  </a:cxn>
                  <a:cxn ang="0">
                    <a:pos x="4" y="0"/>
                  </a:cxn>
                  <a:cxn ang="0">
                    <a:pos x="12" y="3"/>
                  </a:cxn>
                </a:cxnLst>
                <a:rect l="0" t="0" r="r" b="b"/>
                <a:pathLst>
                  <a:path w="12" h="12">
                    <a:moveTo>
                      <a:pt x="12" y="3"/>
                    </a:moveTo>
                    <a:lnTo>
                      <a:pt x="0" y="12"/>
                    </a:lnTo>
                    <a:lnTo>
                      <a:pt x="4" y="0"/>
                    </a:lnTo>
                    <a:lnTo>
                      <a:pt x="12"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90" name="Freeform 1872">
                <a:extLst>
                  <a:ext uri="{FF2B5EF4-FFF2-40B4-BE49-F238E27FC236}">
                    <a16:creationId xmlns:a16="http://schemas.microsoft.com/office/drawing/2014/main" id="{D63031B0-2F75-43FA-9C06-82A758ADBDED}"/>
                  </a:ext>
                </a:extLst>
              </p:cNvPr>
              <p:cNvSpPr>
                <a:spLocks/>
              </p:cNvSpPr>
              <p:nvPr/>
            </p:nvSpPr>
            <p:spPr bwMode="auto">
              <a:xfrm>
                <a:off x="3492" y="3424"/>
                <a:ext cx="12" cy="14"/>
              </a:xfrm>
              <a:custGeom>
                <a:avLst/>
                <a:gdLst/>
                <a:ahLst/>
                <a:cxnLst>
                  <a:cxn ang="0">
                    <a:pos x="8" y="14"/>
                  </a:cxn>
                  <a:cxn ang="0">
                    <a:pos x="12" y="3"/>
                  </a:cxn>
                  <a:cxn ang="0">
                    <a:pos x="4" y="0"/>
                  </a:cxn>
                  <a:cxn ang="0">
                    <a:pos x="0" y="12"/>
                  </a:cxn>
                  <a:cxn ang="0">
                    <a:pos x="8" y="14"/>
                  </a:cxn>
                </a:cxnLst>
                <a:rect l="0" t="0" r="r" b="b"/>
                <a:pathLst>
                  <a:path w="12" h="14">
                    <a:moveTo>
                      <a:pt x="8" y="14"/>
                    </a:moveTo>
                    <a:lnTo>
                      <a:pt x="12" y="3"/>
                    </a:lnTo>
                    <a:lnTo>
                      <a:pt x="4" y="0"/>
                    </a:lnTo>
                    <a:lnTo>
                      <a:pt x="0" y="12"/>
                    </a:lnTo>
                    <a:lnTo>
                      <a:pt x="8" y="1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91" name="Freeform 1873">
                <a:extLst>
                  <a:ext uri="{FF2B5EF4-FFF2-40B4-BE49-F238E27FC236}">
                    <a16:creationId xmlns:a16="http://schemas.microsoft.com/office/drawing/2014/main" id="{E10E94ED-3475-4A2C-984D-4837DD73D323}"/>
                  </a:ext>
                </a:extLst>
              </p:cNvPr>
              <p:cNvSpPr>
                <a:spLocks/>
              </p:cNvSpPr>
              <p:nvPr/>
            </p:nvSpPr>
            <p:spPr bwMode="auto">
              <a:xfrm>
                <a:off x="3484" y="3424"/>
                <a:ext cx="12" cy="12"/>
              </a:xfrm>
              <a:custGeom>
                <a:avLst/>
                <a:gdLst/>
                <a:ahLst/>
                <a:cxnLst>
                  <a:cxn ang="0">
                    <a:pos x="8" y="12"/>
                  </a:cxn>
                  <a:cxn ang="0">
                    <a:pos x="12" y="0"/>
                  </a:cxn>
                  <a:cxn ang="0">
                    <a:pos x="0" y="10"/>
                  </a:cxn>
                  <a:cxn ang="0">
                    <a:pos x="8" y="12"/>
                  </a:cxn>
                </a:cxnLst>
                <a:rect l="0" t="0" r="r" b="b"/>
                <a:pathLst>
                  <a:path w="12" h="12">
                    <a:moveTo>
                      <a:pt x="8" y="12"/>
                    </a:moveTo>
                    <a:lnTo>
                      <a:pt x="12" y="0"/>
                    </a:lnTo>
                    <a:lnTo>
                      <a:pt x="0" y="10"/>
                    </a:lnTo>
                    <a:lnTo>
                      <a:pt x="8"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92" name="Freeform 1874">
                <a:extLst>
                  <a:ext uri="{FF2B5EF4-FFF2-40B4-BE49-F238E27FC236}">
                    <a16:creationId xmlns:a16="http://schemas.microsoft.com/office/drawing/2014/main" id="{11ED8F34-CE54-4224-8318-849AD730F022}"/>
                  </a:ext>
                </a:extLst>
              </p:cNvPr>
              <p:cNvSpPr>
                <a:spLocks/>
              </p:cNvSpPr>
              <p:nvPr/>
            </p:nvSpPr>
            <p:spPr bwMode="auto">
              <a:xfrm>
                <a:off x="3484" y="3422"/>
                <a:ext cx="12" cy="12"/>
              </a:xfrm>
              <a:custGeom>
                <a:avLst/>
                <a:gdLst/>
                <a:ahLst/>
                <a:cxnLst>
                  <a:cxn ang="0">
                    <a:pos x="12" y="2"/>
                  </a:cxn>
                  <a:cxn ang="0">
                    <a:pos x="0" y="12"/>
                  </a:cxn>
                  <a:cxn ang="0">
                    <a:pos x="4" y="0"/>
                  </a:cxn>
                  <a:cxn ang="0">
                    <a:pos x="12" y="2"/>
                  </a:cxn>
                </a:cxnLst>
                <a:rect l="0" t="0" r="r" b="b"/>
                <a:pathLst>
                  <a:path w="12" h="12">
                    <a:moveTo>
                      <a:pt x="12" y="2"/>
                    </a:moveTo>
                    <a:lnTo>
                      <a:pt x="0" y="12"/>
                    </a:lnTo>
                    <a:lnTo>
                      <a:pt x="4" y="0"/>
                    </a:lnTo>
                    <a:lnTo>
                      <a:pt x="12"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93" name="Freeform 1875">
                <a:extLst>
                  <a:ext uri="{FF2B5EF4-FFF2-40B4-BE49-F238E27FC236}">
                    <a16:creationId xmlns:a16="http://schemas.microsoft.com/office/drawing/2014/main" id="{7EBACF36-63D8-4C06-83E3-F7740ED1AA01}"/>
                  </a:ext>
                </a:extLst>
              </p:cNvPr>
              <p:cNvSpPr>
                <a:spLocks/>
              </p:cNvSpPr>
              <p:nvPr/>
            </p:nvSpPr>
            <p:spPr bwMode="auto">
              <a:xfrm>
                <a:off x="3484" y="3422"/>
                <a:ext cx="12" cy="14"/>
              </a:xfrm>
              <a:custGeom>
                <a:avLst/>
                <a:gdLst/>
                <a:ahLst/>
                <a:cxnLst>
                  <a:cxn ang="0">
                    <a:pos x="8" y="14"/>
                  </a:cxn>
                  <a:cxn ang="0">
                    <a:pos x="12" y="2"/>
                  </a:cxn>
                  <a:cxn ang="0">
                    <a:pos x="4" y="0"/>
                  </a:cxn>
                  <a:cxn ang="0">
                    <a:pos x="0" y="12"/>
                  </a:cxn>
                  <a:cxn ang="0">
                    <a:pos x="8" y="14"/>
                  </a:cxn>
                </a:cxnLst>
                <a:rect l="0" t="0" r="r" b="b"/>
                <a:pathLst>
                  <a:path w="12" h="14">
                    <a:moveTo>
                      <a:pt x="8" y="14"/>
                    </a:moveTo>
                    <a:lnTo>
                      <a:pt x="12" y="2"/>
                    </a:lnTo>
                    <a:lnTo>
                      <a:pt x="4" y="0"/>
                    </a:lnTo>
                    <a:lnTo>
                      <a:pt x="0" y="12"/>
                    </a:lnTo>
                    <a:lnTo>
                      <a:pt x="8" y="1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94" name="Freeform 1876">
                <a:extLst>
                  <a:ext uri="{FF2B5EF4-FFF2-40B4-BE49-F238E27FC236}">
                    <a16:creationId xmlns:a16="http://schemas.microsoft.com/office/drawing/2014/main" id="{4399DAEF-FF6A-4DB2-9FDB-6C49189D5819}"/>
                  </a:ext>
                </a:extLst>
              </p:cNvPr>
              <p:cNvSpPr>
                <a:spLocks/>
              </p:cNvSpPr>
              <p:nvPr/>
            </p:nvSpPr>
            <p:spPr bwMode="auto">
              <a:xfrm>
                <a:off x="3477" y="3422"/>
                <a:ext cx="11" cy="12"/>
              </a:xfrm>
              <a:custGeom>
                <a:avLst/>
                <a:gdLst/>
                <a:ahLst/>
                <a:cxnLst>
                  <a:cxn ang="0">
                    <a:pos x="7" y="12"/>
                  </a:cxn>
                  <a:cxn ang="0">
                    <a:pos x="11" y="0"/>
                  </a:cxn>
                  <a:cxn ang="0">
                    <a:pos x="0" y="10"/>
                  </a:cxn>
                  <a:cxn ang="0">
                    <a:pos x="7" y="12"/>
                  </a:cxn>
                </a:cxnLst>
                <a:rect l="0" t="0" r="r" b="b"/>
                <a:pathLst>
                  <a:path w="11" h="12">
                    <a:moveTo>
                      <a:pt x="7" y="12"/>
                    </a:moveTo>
                    <a:lnTo>
                      <a:pt x="11" y="0"/>
                    </a:lnTo>
                    <a:lnTo>
                      <a:pt x="0" y="10"/>
                    </a:lnTo>
                    <a:lnTo>
                      <a:pt x="7"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95" name="Freeform 1877">
                <a:extLst>
                  <a:ext uri="{FF2B5EF4-FFF2-40B4-BE49-F238E27FC236}">
                    <a16:creationId xmlns:a16="http://schemas.microsoft.com/office/drawing/2014/main" id="{5CA1370E-0EE9-48ED-AED7-7D69646A5019}"/>
                  </a:ext>
                </a:extLst>
              </p:cNvPr>
              <p:cNvSpPr>
                <a:spLocks/>
              </p:cNvSpPr>
              <p:nvPr/>
            </p:nvSpPr>
            <p:spPr bwMode="auto">
              <a:xfrm>
                <a:off x="3477" y="3420"/>
                <a:ext cx="11" cy="12"/>
              </a:xfrm>
              <a:custGeom>
                <a:avLst/>
                <a:gdLst/>
                <a:ahLst/>
                <a:cxnLst>
                  <a:cxn ang="0">
                    <a:pos x="11" y="2"/>
                  </a:cxn>
                  <a:cxn ang="0">
                    <a:pos x="0" y="12"/>
                  </a:cxn>
                  <a:cxn ang="0">
                    <a:pos x="4" y="0"/>
                  </a:cxn>
                  <a:cxn ang="0">
                    <a:pos x="11" y="2"/>
                  </a:cxn>
                </a:cxnLst>
                <a:rect l="0" t="0" r="r" b="b"/>
                <a:pathLst>
                  <a:path w="11" h="12">
                    <a:moveTo>
                      <a:pt x="11" y="2"/>
                    </a:moveTo>
                    <a:lnTo>
                      <a:pt x="0" y="12"/>
                    </a:lnTo>
                    <a:lnTo>
                      <a:pt x="4" y="0"/>
                    </a:lnTo>
                    <a:lnTo>
                      <a:pt x="11"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96" name="Freeform 1878">
                <a:extLst>
                  <a:ext uri="{FF2B5EF4-FFF2-40B4-BE49-F238E27FC236}">
                    <a16:creationId xmlns:a16="http://schemas.microsoft.com/office/drawing/2014/main" id="{E8359898-B61A-4861-8BB9-4577A9C5AE46}"/>
                  </a:ext>
                </a:extLst>
              </p:cNvPr>
              <p:cNvSpPr>
                <a:spLocks/>
              </p:cNvSpPr>
              <p:nvPr/>
            </p:nvSpPr>
            <p:spPr bwMode="auto">
              <a:xfrm>
                <a:off x="3477" y="3420"/>
                <a:ext cx="11" cy="14"/>
              </a:xfrm>
              <a:custGeom>
                <a:avLst/>
                <a:gdLst/>
                <a:ahLst/>
                <a:cxnLst>
                  <a:cxn ang="0">
                    <a:pos x="7" y="14"/>
                  </a:cxn>
                  <a:cxn ang="0">
                    <a:pos x="11" y="2"/>
                  </a:cxn>
                  <a:cxn ang="0">
                    <a:pos x="4" y="0"/>
                  </a:cxn>
                  <a:cxn ang="0">
                    <a:pos x="0" y="12"/>
                  </a:cxn>
                  <a:cxn ang="0">
                    <a:pos x="7" y="14"/>
                  </a:cxn>
                </a:cxnLst>
                <a:rect l="0" t="0" r="r" b="b"/>
                <a:pathLst>
                  <a:path w="11" h="14">
                    <a:moveTo>
                      <a:pt x="7" y="14"/>
                    </a:moveTo>
                    <a:lnTo>
                      <a:pt x="11" y="2"/>
                    </a:lnTo>
                    <a:lnTo>
                      <a:pt x="4" y="0"/>
                    </a:lnTo>
                    <a:lnTo>
                      <a:pt x="0" y="12"/>
                    </a:lnTo>
                    <a:lnTo>
                      <a:pt x="7" y="1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97" name="Freeform 1879">
                <a:extLst>
                  <a:ext uri="{FF2B5EF4-FFF2-40B4-BE49-F238E27FC236}">
                    <a16:creationId xmlns:a16="http://schemas.microsoft.com/office/drawing/2014/main" id="{6C020DBC-7D69-4D6F-8F03-EB5DF4D14B45}"/>
                  </a:ext>
                </a:extLst>
              </p:cNvPr>
              <p:cNvSpPr>
                <a:spLocks/>
              </p:cNvSpPr>
              <p:nvPr/>
            </p:nvSpPr>
            <p:spPr bwMode="auto">
              <a:xfrm>
                <a:off x="3471" y="3420"/>
                <a:ext cx="10" cy="12"/>
              </a:xfrm>
              <a:custGeom>
                <a:avLst/>
                <a:gdLst/>
                <a:ahLst/>
                <a:cxnLst>
                  <a:cxn ang="0">
                    <a:pos x="6" y="12"/>
                  </a:cxn>
                  <a:cxn ang="0">
                    <a:pos x="10" y="0"/>
                  </a:cxn>
                  <a:cxn ang="0">
                    <a:pos x="0" y="9"/>
                  </a:cxn>
                  <a:cxn ang="0">
                    <a:pos x="6" y="12"/>
                  </a:cxn>
                </a:cxnLst>
                <a:rect l="0" t="0" r="r" b="b"/>
                <a:pathLst>
                  <a:path w="10" h="12">
                    <a:moveTo>
                      <a:pt x="6" y="12"/>
                    </a:moveTo>
                    <a:lnTo>
                      <a:pt x="10" y="0"/>
                    </a:lnTo>
                    <a:lnTo>
                      <a:pt x="0" y="9"/>
                    </a:lnTo>
                    <a:lnTo>
                      <a:pt x="6"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98" name="Freeform 1880">
                <a:extLst>
                  <a:ext uri="{FF2B5EF4-FFF2-40B4-BE49-F238E27FC236}">
                    <a16:creationId xmlns:a16="http://schemas.microsoft.com/office/drawing/2014/main" id="{B5C610C2-FEBA-4D26-9740-EC71D95119DD}"/>
                  </a:ext>
                </a:extLst>
              </p:cNvPr>
              <p:cNvSpPr>
                <a:spLocks/>
              </p:cNvSpPr>
              <p:nvPr/>
            </p:nvSpPr>
            <p:spPr bwMode="auto">
              <a:xfrm>
                <a:off x="3471" y="3418"/>
                <a:ext cx="10" cy="11"/>
              </a:xfrm>
              <a:custGeom>
                <a:avLst/>
                <a:gdLst/>
                <a:ahLst/>
                <a:cxnLst>
                  <a:cxn ang="0">
                    <a:pos x="10" y="2"/>
                  </a:cxn>
                  <a:cxn ang="0">
                    <a:pos x="0" y="11"/>
                  </a:cxn>
                  <a:cxn ang="0">
                    <a:pos x="4" y="0"/>
                  </a:cxn>
                  <a:cxn ang="0">
                    <a:pos x="10" y="2"/>
                  </a:cxn>
                </a:cxnLst>
                <a:rect l="0" t="0" r="r" b="b"/>
                <a:pathLst>
                  <a:path w="10" h="11">
                    <a:moveTo>
                      <a:pt x="10" y="2"/>
                    </a:moveTo>
                    <a:lnTo>
                      <a:pt x="0" y="11"/>
                    </a:lnTo>
                    <a:lnTo>
                      <a:pt x="4" y="0"/>
                    </a:lnTo>
                    <a:lnTo>
                      <a:pt x="10"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99" name="Freeform 1881">
                <a:extLst>
                  <a:ext uri="{FF2B5EF4-FFF2-40B4-BE49-F238E27FC236}">
                    <a16:creationId xmlns:a16="http://schemas.microsoft.com/office/drawing/2014/main" id="{7FB07DFA-6BE1-4544-9150-5D9C167EE973}"/>
                  </a:ext>
                </a:extLst>
              </p:cNvPr>
              <p:cNvSpPr>
                <a:spLocks/>
              </p:cNvSpPr>
              <p:nvPr/>
            </p:nvSpPr>
            <p:spPr bwMode="auto">
              <a:xfrm>
                <a:off x="3471" y="3418"/>
                <a:ext cx="10" cy="14"/>
              </a:xfrm>
              <a:custGeom>
                <a:avLst/>
                <a:gdLst/>
                <a:ahLst/>
                <a:cxnLst>
                  <a:cxn ang="0">
                    <a:pos x="6" y="14"/>
                  </a:cxn>
                  <a:cxn ang="0">
                    <a:pos x="10" y="2"/>
                  </a:cxn>
                  <a:cxn ang="0">
                    <a:pos x="4" y="0"/>
                  </a:cxn>
                  <a:cxn ang="0">
                    <a:pos x="0" y="11"/>
                  </a:cxn>
                  <a:cxn ang="0">
                    <a:pos x="6" y="14"/>
                  </a:cxn>
                </a:cxnLst>
                <a:rect l="0" t="0" r="r" b="b"/>
                <a:pathLst>
                  <a:path w="10" h="14">
                    <a:moveTo>
                      <a:pt x="6" y="14"/>
                    </a:moveTo>
                    <a:lnTo>
                      <a:pt x="10" y="2"/>
                    </a:lnTo>
                    <a:lnTo>
                      <a:pt x="4" y="0"/>
                    </a:lnTo>
                    <a:lnTo>
                      <a:pt x="0" y="11"/>
                    </a:lnTo>
                    <a:lnTo>
                      <a:pt x="6" y="1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00" name="Freeform 1882">
                <a:extLst>
                  <a:ext uri="{FF2B5EF4-FFF2-40B4-BE49-F238E27FC236}">
                    <a16:creationId xmlns:a16="http://schemas.microsoft.com/office/drawing/2014/main" id="{99221BAD-41E3-454F-B8DA-FB1A50AB754F}"/>
                  </a:ext>
                </a:extLst>
              </p:cNvPr>
              <p:cNvSpPr>
                <a:spLocks/>
              </p:cNvSpPr>
              <p:nvPr/>
            </p:nvSpPr>
            <p:spPr bwMode="auto">
              <a:xfrm>
                <a:off x="3465" y="3418"/>
                <a:ext cx="10" cy="11"/>
              </a:xfrm>
              <a:custGeom>
                <a:avLst/>
                <a:gdLst/>
                <a:ahLst/>
                <a:cxnLst>
                  <a:cxn ang="0">
                    <a:pos x="6" y="11"/>
                  </a:cxn>
                  <a:cxn ang="0">
                    <a:pos x="10" y="0"/>
                  </a:cxn>
                  <a:cxn ang="0">
                    <a:pos x="0" y="9"/>
                  </a:cxn>
                  <a:cxn ang="0">
                    <a:pos x="6" y="11"/>
                  </a:cxn>
                </a:cxnLst>
                <a:rect l="0" t="0" r="r" b="b"/>
                <a:pathLst>
                  <a:path w="10" h="11">
                    <a:moveTo>
                      <a:pt x="6" y="11"/>
                    </a:moveTo>
                    <a:lnTo>
                      <a:pt x="10" y="0"/>
                    </a:lnTo>
                    <a:lnTo>
                      <a:pt x="0" y="9"/>
                    </a:lnTo>
                    <a:lnTo>
                      <a:pt x="6"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01" name="Freeform 1883">
                <a:extLst>
                  <a:ext uri="{FF2B5EF4-FFF2-40B4-BE49-F238E27FC236}">
                    <a16:creationId xmlns:a16="http://schemas.microsoft.com/office/drawing/2014/main" id="{F661B411-FC44-4616-A160-EF00C7445173}"/>
                  </a:ext>
                </a:extLst>
              </p:cNvPr>
              <p:cNvSpPr>
                <a:spLocks/>
              </p:cNvSpPr>
              <p:nvPr/>
            </p:nvSpPr>
            <p:spPr bwMode="auto">
              <a:xfrm>
                <a:off x="3465" y="3416"/>
                <a:ext cx="10" cy="11"/>
              </a:xfrm>
              <a:custGeom>
                <a:avLst/>
                <a:gdLst/>
                <a:ahLst/>
                <a:cxnLst>
                  <a:cxn ang="0">
                    <a:pos x="10" y="2"/>
                  </a:cxn>
                  <a:cxn ang="0">
                    <a:pos x="0" y="11"/>
                  </a:cxn>
                  <a:cxn ang="0">
                    <a:pos x="5" y="0"/>
                  </a:cxn>
                  <a:cxn ang="0">
                    <a:pos x="10" y="2"/>
                  </a:cxn>
                </a:cxnLst>
                <a:rect l="0" t="0" r="r" b="b"/>
                <a:pathLst>
                  <a:path w="10" h="11">
                    <a:moveTo>
                      <a:pt x="10" y="2"/>
                    </a:moveTo>
                    <a:lnTo>
                      <a:pt x="0" y="11"/>
                    </a:lnTo>
                    <a:lnTo>
                      <a:pt x="5" y="0"/>
                    </a:lnTo>
                    <a:lnTo>
                      <a:pt x="10"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02" name="Freeform 1884">
                <a:extLst>
                  <a:ext uri="{FF2B5EF4-FFF2-40B4-BE49-F238E27FC236}">
                    <a16:creationId xmlns:a16="http://schemas.microsoft.com/office/drawing/2014/main" id="{2953566D-45C8-4C69-AE00-1420A46B352E}"/>
                  </a:ext>
                </a:extLst>
              </p:cNvPr>
              <p:cNvSpPr>
                <a:spLocks/>
              </p:cNvSpPr>
              <p:nvPr/>
            </p:nvSpPr>
            <p:spPr bwMode="auto">
              <a:xfrm>
                <a:off x="3465" y="3416"/>
                <a:ext cx="10" cy="13"/>
              </a:xfrm>
              <a:custGeom>
                <a:avLst/>
                <a:gdLst/>
                <a:ahLst/>
                <a:cxnLst>
                  <a:cxn ang="0">
                    <a:pos x="6" y="13"/>
                  </a:cxn>
                  <a:cxn ang="0">
                    <a:pos x="10" y="2"/>
                  </a:cxn>
                  <a:cxn ang="0">
                    <a:pos x="5" y="0"/>
                  </a:cxn>
                  <a:cxn ang="0">
                    <a:pos x="0" y="11"/>
                  </a:cxn>
                  <a:cxn ang="0">
                    <a:pos x="6" y="13"/>
                  </a:cxn>
                </a:cxnLst>
                <a:rect l="0" t="0" r="r" b="b"/>
                <a:pathLst>
                  <a:path w="10" h="13">
                    <a:moveTo>
                      <a:pt x="6" y="13"/>
                    </a:moveTo>
                    <a:lnTo>
                      <a:pt x="10" y="2"/>
                    </a:lnTo>
                    <a:lnTo>
                      <a:pt x="5" y="0"/>
                    </a:lnTo>
                    <a:lnTo>
                      <a:pt x="0" y="11"/>
                    </a:lnTo>
                    <a:lnTo>
                      <a:pt x="6"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03" name="Freeform 1885">
                <a:extLst>
                  <a:ext uri="{FF2B5EF4-FFF2-40B4-BE49-F238E27FC236}">
                    <a16:creationId xmlns:a16="http://schemas.microsoft.com/office/drawing/2014/main" id="{E6BA0039-F72D-4AE5-8FDA-DD0C221E3D48}"/>
                  </a:ext>
                </a:extLst>
              </p:cNvPr>
              <p:cNvSpPr>
                <a:spLocks/>
              </p:cNvSpPr>
              <p:nvPr/>
            </p:nvSpPr>
            <p:spPr bwMode="auto">
              <a:xfrm>
                <a:off x="3461" y="3416"/>
                <a:ext cx="9" cy="11"/>
              </a:xfrm>
              <a:custGeom>
                <a:avLst/>
                <a:gdLst/>
                <a:ahLst/>
                <a:cxnLst>
                  <a:cxn ang="0">
                    <a:pos x="4" y="11"/>
                  </a:cxn>
                  <a:cxn ang="0">
                    <a:pos x="9" y="0"/>
                  </a:cxn>
                  <a:cxn ang="0">
                    <a:pos x="0" y="9"/>
                  </a:cxn>
                  <a:cxn ang="0">
                    <a:pos x="4" y="11"/>
                  </a:cxn>
                </a:cxnLst>
                <a:rect l="0" t="0" r="r" b="b"/>
                <a:pathLst>
                  <a:path w="9" h="11">
                    <a:moveTo>
                      <a:pt x="4" y="11"/>
                    </a:moveTo>
                    <a:lnTo>
                      <a:pt x="9" y="0"/>
                    </a:lnTo>
                    <a:lnTo>
                      <a:pt x="0" y="9"/>
                    </a:lnTo>
                    <a:lnTo>
                      <a:pt x="4"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04" name="Freeform 1886">
                <a:extLst>
                  <a:ext uri="{FF2B5EF4-FFF2-40B4-BE49-F238E27FC236}">
                    <a16:creationId xmlns:a16="http://schemas.microsoft.com/office/drawing/2014/main" id="{AC64C342-B979-44CE-9507-84223CCEDD2B}"/>
                  </a:ext>
                </a:extLst>
              </p:cNvPr>
              <p:cNvSpPr>
                <a:spLocks/>
              </p:cNvSpPr>
              <p:nvPr/>
            </p:nvSpPr>
            <p:spPr bwMode="auto">
              <a:xfrm>
                <a:off x="3461" y="3414"/>
                <a:ext cx="9" cy="11"/>
              </a:xfrm>
              <a:custGeom>
                <a:avLst/>
                <a:gdLst/>
                <a:ahLst/>
                <a:cxnLst>
                  <a:cxn ang="0">
                    <a:pos x="9" y="2"/>
                  </a:cxn>
                  <a:cxn ang="0">
                    <a:pos x="0" y="11"/>
                  </a:cxn>
                  <a:cxn ang="0">
                    <a:pos x="5" y="0"/>
                  </a:cxn>
                  <a:cxn ang="0">
                    <a:pos x="9" y="2"/>
                  </a:cxn>
                </a:cxnLst>
                <a:rect l="0" t="0" r="r" b="b"/>
                <a:pathLst>
                  <a:path w="9" h="11">
                    <a:moveTo>
                      <a:pt x="9" y="2"/>
                    </a:moveTo>
                    <a:lnTo>
                      <a:pt x="0" y="11"/>
                    </a:lnTo>
                    <a:lnTo>
                      <a:pt x="5" y="0"/>
                    </a:lnTo>
                    <a:lnTo>
                      <a:pt x="9"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05" name="Freeform 1887">
                <a:extLst>
                  <a:ext uri="{FF2B5EF4-FFF2-40B4-BE49-F238E27FC236}">
                    <a16:creationId xmlns:a16="http://schemas.microsoft.com/office/drawing/2014/main" id="{E00A5698-06AE-464A-B015-856CC8B065C2}"/>
                  </a:ext>
                </a:extLst>
              </p:cNvPr>
              <p:cNvSpPr>
                <a:spLocks/>
              </p:cNvSpPr>
              <p:nvPr/>
            </p:nvSpPr>
            <p:spPr bwMode="auto">
              <a:xfrm>
                <a:off x="3461" y="3414"/>
                <a:ext cx="9" cy="13"/>
              </a:xfrm>
              <a:custGeom>
                <a:avLst/>
                <a:gdLst/>
                <a:ahLst/>
                <a:cxnLst>
                  <a:cxn ang="0">
                    <a:pos x="4" y="13"/>
                  </a:cxn>
                  <a:cxn ang="0">
                    <a:pos x="9" y="2"/>
                  </a:cxn>
                  <a:cxn ang="0">
                    <a:pos x="5" y="0"/>
                  </a:cxn>
                  <a:cxn ang="0">
                    <a:pos x="0" y="11"/>
                  </a:cxn>
                  <a:cxn ang="0">
                    <a:pos x="4" y="13"/>
                  </a:cxn>
                </a:cxnLst>
                <a:rect l="0" t="0" r="r" b="b"/>
                <a:pathLst>
                  <a:path w="9" h="13">
                    <a:moveTo>
                      <a:pt x="4" y="13"/>
                    </a:moveTo>
                    <a:lnTo>
                      <a:pt x="9" y="2"/>
                    </a:lnTo>
                    <a:lnTo>
                      <a:pt x="5" y="0"/>
                    </a:lnTo>
                    <a:lnTo>
                      <a:pt x="0" y="11"/>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06" name="Freeform 1888">
                <a:extLst>
                  <a:ext uri="{FF2B5EF4-FFF2-40B4-BE49-F238E27FC236}">
                    <a16:creationId xmlns:a16="http://schemas.microsoft.com/office/drawing/2014/main" id="{CBB6166C-FA5A-43F8-9221-38AB97B91B4A}"/>
                  </a:ext>
                </a:extLst>
              </p:cNvPr>
              <p:cNvSpPr>
                <a:spLocks/>
              </p:cNvSpPr>
              <p:nvPr/>
            </p:nvSpPr>
            <p:spPr bwMode="auto">
              <a:xfrm>
                <a:off x="3457" y="3414"/>
                <a:ext cx="9" cy="11"/>
              </a:xfrm>
              <a:custGeom>
                <a:avLst/>
                <a:gdLst/>
                <a:ahLst/>
                <a:cxnLst>
                  <a:cxn ang="0">
                    <a:pos x="4" y="11"/>
                  </a:cxn>
                  <a:cxn ang="0">
                    <a:pos x="9" y="0"/>
                  </a:cxn>
                  <a:cxn ang="0">
                    <a:pos x="0" y="10"/>
                  </a:cxn>
                  <a:cxn ang="0">
                    <a:pos x="4" y="11"/>
                  </a:cxn>
                </a:cxnLst>
                <a:rect l="0" t="0" r="r" b="b"/>
                <a:pathLst>
                  <a:path w="9" h="11">
                    <a:moveTo>
                      <a:pt x="4" y="11"/>
                    </a:moveTo>
                    <a:lnTo>
                      <a:pt x="9" y="0"/>
                    </a:lnTo>
                    <a:lnTo>
                      <a:pt x="0" y="10"/>
                    </a:lnTo>
                    <a:lnTo>
                      <a:pt x="4"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07" name="Freeform 1889">
                <a:extLst>
                  <a:ext uri="{FF2B5EF4-FFF2-40B4-BE49-F238E27FC236}">
                    <a16:creationId xmlns:a16="http://schemas.microsoft.com/office/drawing/2014/main" id="{87C5B4D1-C959-4901-AAFD-B6739F91C5F8}"/>
                  </a:ext>
                </a:extLst>
              </p:cNvPr>
              <p:cNvSpPr>
                <a:spLocks/>
              </p:cNvSpPr>
              <p:nvPr/>
            </p:nvSpPr>
            <p:spPr bwMode="auto">
              <a:xfrm>
                <a:off x="3457" y="3412"/>
                <a:ext cx="9" cy="12"/>
              </a:xfrm>
              <a:custGeom>
                <a:avLst/>
                <a:gdLst/>
                <a:ahLst/>
                <a:cxnLst>
                  <a:cxn ang="0">
                    <a:pos x="9" y="2"/>
                  </a:cxn>
                  <a:cxn ang="0">
                    <a:pos x="0" y="12"/>
                  </a:cxn>
                  <a:cxn ang="0">
                    <a:pos x="5" y="0"/>
                  </a:cxn>
                  <a:cxn ang="0">
                    <a:pos x="9" y="2"/>
                  </a:cxn>
                </a:cxnLst>
                <a:rect l="0" t="0" r="r" b="b"/>
                <a:pathLst>
                  <a:path w="9" h="12">
                    <a:moveTo>
                      <a:pt x="9" y="2"/>
                    </a:moveTo>
                    <a:lnTo>
                      <a:pt x="0" y="12"/>
                    </a:lnTo>
                    <a:lnTo>
                      <a:pt x="5" y="0"/>
                    </a:lnTo>
                    <a:lnTo>
                      <a:pt x="9"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08" name="Freeform 1890">
                <a:extLst>
                  <a:ext uri="{FF2B5EF4-FFF2-40B4-BE49-F238E27FC236}">
                    <a16:creationId xmlns:a16="http://schemas.microsoft.com/office/drawing/2014/main" id="{B627FB7E-9285-4C19-B337-2A673D814B1F}"/>
                  </a:ext>
                </a:extLst>
              </p:cNvPr>
              <p:cNvSpPr>
                <a:spLocks/>
              </p:cNvSpPr>
              <p:nvPr/>
            </p:nvSpPr>
            <p:spPr bwMode="auto">
              <a:xfrm>
                <a:off x="3457" y="3412"/>
                <a:ext cx="9" cy="13"/>
              </a:xfrm>
              <a:custGeom>
                <a:avLst/>
                <a:gdLst/>
                <a:ahLst/>
                <a:cxnLst>
                  <a:cxn ang="0">
                    <a:pos x="4" y="13"/>
                  </a:cxn>
                  <a:cxn ang="0">
                    <a:pos x="9" y="2"/>
                  </a:cxn>
                  <a:cxn ang="0">
                    <a:pos x="5" y="0"/>
                  </a:cxn>
                  <a:cxn ang="0">
                    <a:pos x="0" y="12"/>
                  </a:cxn>
                  <a:cxn ang="0">
                    <a:pos x="4" y="13"/>
                  </a:cxn>
                </a:cxnLst>
                <a:rect l="0" t="0" r="r" b="b"/>
                <a:pathLst>
                  <a:path w="9" h="13">
                    <a:moveTo>
                      <a:pt x="4" y="13"/>
                    </a:moveTo>
                    <a:lnTo>
                      <a:pt x="9" y="2"/>
                    </a:lnTo>
                    <a:lnTo>
                      <a:pt x="5" y="0"/>
                    </a:lnTo>
                    <a:lnTo>
                      <a:pt x="0" y="12"/>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09" name="Freeform 1891">
                <a:extLst>
                  <a:ext uri="{FF2B5EF4-FFF2-40B4-BE49-F238E27FC236}">
                    <a16:creationId xmlns:a16="http://schemas.microsoft.com/office/drawing/2014/main" id="{84C83987-88B4-4035-A854-39A983E913A1}"/>
                  </a:ext>
                </a:extLst>
              </p:cNvPr>
              <p:cNvSpPr>
                <a:spLocks/>
              </p:cNvSpPr>
              <p:nvPr/>
            </p:nvSpPr>
            <p:spPr bwMode="auto">
              <a:xfrm>
                <a:off x="3454" y="3412"/>
                <a:ext cx="8" cy="12"/>
              </a:xfrm>
              <a:custGeom>
                <a:avLst/>
                <a:gdLst/>
                <a:ahLst/>
                <a:cxnLst>
                  <a:cxn ang="0">
                    <a:pos x="3" y="12"/>
                  </a:cxn>
                  <a:cxn ang="0">
                    <a:pos x="8" y="0"/>
                  </a:cxn>
                  <a:cxn ang="0">
                    <a:pos x="0" y="10"/>
                  </a:cxn>
                  <a:cxn ang="0">
                    <a:pos x="3" y="12"/>
                  </a:cxn>
                </a:cxnLst>
                <a:rect l="0" t="0" r="r" b="b"/>
                <a:pathLst>
                  <a:path w="8" h="12">
                    <a:moveTo>
                      <a:pt x="3" y="12"/>
                    </a:moveTo>
                    <a:lnTo>
                      <a:pt x="8" y="0"/>
                    </a:lnTo>
                    <a:lnTo>
                      <a:pt x="0" y="10"/>
                    </a:lnTo>
                    <a:lnTo>
                      <a:pt x="3"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10" name="Freeform 1892">
                <a:extLst>
                  <a:ext uri="{FF2B5EF4-FFF2-40B4-BE49-F238E27FC236}">
                    <a16:creationId xmlns:a16="http://schemas.microsoft.com/office/drawing/2014/main" id="{D3A7F3A9-136A-436F-97F5-C5B599352895}"/>
                  </a:ext>
                </a:extLst>
              </p:cNvPr>
              <p:cNvSpPr>
                <a:spLocks/>
              </p:cNvSpPr>
              <p:nvPr/>
            </p:nvSpPr>
            <p:spPr bwMode="auto">
              <a:xfrm>
                <a:off x="3454" y="3411"/>
                <a:ext cx="8" cy="11"/>
              </a:xfrm>
              <a:custGeom>
                <a:avLst/>
                <a:gdLst/>
                <a:ahLst/>
                <a:cxnLst>
                  <a:cxn ang="0">
                    <a:pos x="8" y="1"/>
                  </a:cxn>
                  <a:cxn ang="0">
                    <a:pos x="0" y="11"/>
                  </a:cxn>
                  <a:cxn ang="0">
                    <a:pos x="5" y="0"/>
                  </a:cxn>
                  <a:cxn ang="0">
                    <a:pos x="8" y="1"/>
                  </a:cxn>
                </a:cxnLst>
                <a:rect l="0" t="0" r="r" b="b"/>
                <a:pathLst>
                  <a:path w="8" h="11">
                    <a:moveTo>
                      <a:pt x="8" y="1"/>
                    </a:moveTo>
                    <a:lnTo>
                      <a:pt x="0" y="11"/>
                    </a:lnTo>
                    <a:lnTo>
                      <a:pt x="5" y="0"/>
                    </a:lnTo>
                    <a:lnTo>
                      <a:pt x="8"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11" name="Freeform 1893">
                <a:extLst>
                  <a:ext uri="{FF2B5EF4-FFF2-40B4-BE49-F238E27FC236}">
                    <a16:creationId xmlns:a16="http://schemas.microsoft.com/office/drawing/2014/main" id="{3D1009F6-CF5C-4B56-8E2D-6BF1F89F8384}"/>
                  </a:ext>
                </a:extLst>
              </p:cNvPr>
              <p:cNvSpPr>
                <a:spLocks/>
              </p:cNvSpPr>
              <p:nvPr/>
            </p:nvSpPr>
            <p:spPr bwMode="auto">
              <a:xfrm>
                <a:off x="3454" y="3411"/>
                <a:ext cx="8" cy="13"/>
              </a:xfrm>
              <a:custGeom>
                <a:avLst/>
                <a:gdLst/>
                <a:ahLst/>
                <a:cxnLst>
                  <a:cxn ang="0">
                    <a:pos x="3" y="13"/>
                  </a:cxn>
                  <a:cxn ang="0">
                    <a:pos x="8" y="1"/>
                  </a:cxn>
                  <a:cxn ang="0">
                    <a:pos x="5" y="0"/>
                  </a:cxn>
                  <a:cxn ang="0">
                    <a:pos x="0" y="11"/>
                  </a:cxn>
                  <a:cxn ang="0">
                    <a:pos x="3" y="13"/>
                  </a:cxn>
                </a:cxnLst>
                <a:rect l="0" t="0" r="r" b="b"/>
                <a:pathLst>
                  <a:path w="8" h="13">
                    <a:moveTo>
                      <a:pt x="3" y="13"/>
                    </a:moveTo>
                    <a:lnTo>
                      <a:pt x="8" y="1"/>
                    </a:lnTo>
                    <a:lnTo>
                      <a:pt x="5" y="0"/>
                    </a:lnTo>
                    <a:lnTo>
                      <a:pt x="0" y="11"/>
                    </a:lnTo>
                    <a:lnTo>
                      <a:pt x="3"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12" name="Freeform 1894">
                <a:extLst>
                  <a:ext uri="{FF2B5EF4-FFF2-40B4-BE49-F238E27FC236}">
                    <a16:creationId xmlns:a16="http://schemas.microsoft.com/office/drawing/2014/main" id="{C2E89FC9-5DB6-46DC-AEF7-8C42760995A7}"/>
                  </a:ext>
                </a:extLst>
              </p:cNvPr>
              <p:cNvSpPr>
                <a:spLocks/>
              </p:cNvSpPr>
              <p:nvPr/>
            </p:nvSpPr>
            <p:spPr bwMode="auto">
              <a:xfrm>
                <a:off x="3451" y="3411"/>
                <a:ext cx="8" cy="11"/>
              </a:xfrm>
              <a:custGeom>
                <a:avLst/>
                <a:gdLst/>
                <a:ahLst/>
                <a:cxnLst>
                  <a:cxn ang="0">
                    <a:pos x="3" y="11"/>
                  </a:cxn>
                  <a:cxn ang="0">
                    <a:pos x="8" y="0"/>
                  </a:cxn>
                  <a:cxn ang="0">
                    <a:pos x="0" y="10"/>
                  </a:cxn>
                  <a:cxn ang="0">
                    <a:pos x="3" y="11"/>
                  </a:cxn>
                </a:cxnLst>
                <a:rect l="0" t="0" r="r" b="b"/>
                <a:pathLst>
                  <a:path w="8" h="11">
                    <a:moveTo>
                      <a:pt x="3" y="11"/>
                    </a:moveTo>
                    <a:lnTo>
                      <a:pt x="8" y="0"/>
                    </a:lnTo>
                    <a:lnTo>
                      <a:pt x="0" y="10"/>
                    </a:lnTo>
                    <a:lnTo>
                      <a:pt x="3"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13" name="Freeform 1895">
                <a:extLst>
                  <a:ext uri="{FF2B5EF4-FFF2-40B4-BE49-F238E27FC236}">
                    <a16:creationId xmlns:a16="http://schemas.microsoft.com/office/drawing/2014/main" id="{B958AE8C-F35B-4FCC-98DD-B71849B136A4}"/>
                  </a:ext>
                </a:extLst>
              </p:cNvPr>
              <p:cNvSpPr>
                <a:spLocks/>
              </p:cNvSpPr>
              <p:nvPr/>
            </p:nvSpPr>
            <p:spPr bwMode="auto">
              <a:xfrm>
                <a:off x="3451" y="3410"/>
                <a:ext cx="8" cy="11"/>
              </a:xfrm>
              <a:custGeom>
                <a:avLst/>
                <a:gdLst/>
                <a:ahLst/>
                <a:cxnLst>
                  <a:cxn ang="0">
                    <a:pos x="8" y="1"/>
                  </a:cxn>
                  <a:cxn ang="0">
                    <a:pos x="0" y="11"/>
                  </a:cxn>
                  <a:cxn ang="0">
                    <a:pos x="6" y="0"/>
                  </a:cxn>
                  <a:cxn ang="0">
                    <a:pos x="8" y="1"/>
                  </a:cxn>
                </a:cxnLst>
                <a:rect l="0" t="0" r="r" b="b"/>
                <a:pathLst>
                  <a:path w="8" h="11">
                    <a:moveTo>
                      <a:pt x="8" y="1"/>
                    </a:moveTo>
                    <a:lnTo>
                      <a:pt x="0" y="11"/>
                    </a:lnTo>
                    <a:lnTo>
                      <a:pt x="6" y="0"/>
                    </a:lnTo>
                    <a:lnTo>
                      <a:pt x="8"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14" name="Freeform 1896">
                <a:extLst>
                  <a:ext uri="{FF2B5EF4-FFF2-40B4-BE49-F238E27FC236}">
                    <a16:creationId xmlns:a16="http://schemas.microsoft.com/office/drawing/2014/main" id="{D41B10A0-A65B-4FC9-810B-B93D85771012}"/>
                  </a:ext>
                </a:extLst>
              </p:cNvPr>
              <p:cNvSpPr>
                <a:spLocks/>
              </p:cNvSpPr>
              <p:nvPr/>
            </p:nvSpPr>
            <p:spPr bwMode="auto">
              <a:xfrm>
                <a:off x="3451" y="3410"/>
                <a:ext cx="8" cy="12"/>
              </a:xfrm>
              <a:custGeom>
                <a:avLst/>
                <a:gdLst/>
                <a:ahLst/>
                <a:cxnLst>
                  <a:cxn ang="0">
                    <a:pos x="3" y="12"/>
                  </a:cxn>
                  <a:cxn ang="0">
                    <a:pos x="8" y="1"/>
                  </a:cxn>
                  <a:cxn ang="0">
                    <a:pos x="6" y="0"/>
                  </a:cxn>
                  <a:cxn ang="0">
                    <a:pos x="0" y="11"/>
                  </a:cxn>
                  <a:cxn ang="0">
                    <a:pos x="3" y="12"/>
                  </a:cxn>
                </a:cxnLst>
                <a:rect l="0" t="0" r="r" b="b"/>
                <a:pathLst>
                  <a:path w="8" h="12">
                    <a:moveTo>
                      <a:pt x="3" y="12"/>
                    </a:moveTo>
                    <a:lnTo>
                      <a:pt x="8" y="1"/>
                    </a:lnTo>
                    <a:lnTo>
                      <a:pt x="6" y="0"/>
                    </a:lnTo>
                    <a:lnTo>
                      <a:pt x="0" y="11"/>
                    </a:lnTo>
                    <a:lnTo>
                      <a:pt x="3"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15" name="Freeform 1897">
                <a:extLst>
                  <a:ext uri="{FF2B5EF4-FFF2-40B4-BE49-F238E27FC236}">
                    <a16:creationId xmlns:a16="http://schemas.microsoft.com/office/drawing/2014/main" id="{7FC32AD5-2184-40A9-B13A-A1D51BBAEAE6}"/>
                  </a:ext>
                </a:extLst>
              </p:cNvPr>
              <p:cNvSpPr>
                <a:spLocks/>
              </p:cNvSpPr>
              <p:nvPr/>
            </p:nvSpPr>
            <p:spPr bwMode="auto">
              <a:xfrm>
                <a:off x="3449" y="3410"/>
                <a:ext cx="8" cy="11"/>
              </a:xfrm>
              <a:custGeom>
                <a:avLst/>
                <a:gdLst/>
                <a:ahLst/>
                <a:cxnLst>
                  <a:cxn ang="0">
                    <a:pos x="2" y="11"/>
                  </a:cxn>
                  <a:cxn ang="0">
                    <a:pos x="8" y="0"/>
                  </a:cxn>
                  <a:cxn ang="0">
                    <a:pos x="0" y="10"/>
                  </a:cxn>
                  <a:cxn ang="0">
                    <a:pos x="2" y="11"/>
                  </a:cxn>
                </a:cxnLst>
                <a:rect l="0" t="0" r="r" b="b"/>
                <a:pathLst>
                  <a:path w="8" h="11">
                    <a:moveTo>
                      <a:pt x="2" y="11"/>
                    </a:moveTo>
                    <a:lnTo>
                      <a:pt x="8" y="0"/>
                    </a:lnTo>
                    <a:lnTo>
                      <a:pt x="0" y="10"/>
                    </a:lnTo>
                    <a:lnTo>
                      <a:pt x="2"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16" name="Freeform 1898">
                <a:extLst>
                  <a:ext uri="{FF2B5EF4-FFF2-40B4-BE49-F238E27FC236}">
                    <a16:creationId xmlns:a16="http://schemas.microsoft.com/office/drawing/2014/main" id="{E54371D6-3A73-4E3D-A929-EE78C4C266A4}"/>
                  </a:ext>
                </a:extLst>
              </p:cNvPr>
              <p:cNvSpPr>
                <a:spLocks/>
              </p:cNvSpPr>
              <p:nvPr/>
            </p:nvSpPr>
            <p:spPr bwMode="auto">
              <a:xfrm>
                <a:off x="3449" y="3408"/>
                <a:ext cx="8" cy="12"/>
              </a:xfrm>
              <a:custGeom>
                <a:avLst/>
                <a:gdLst/>
                <a:ahLst/>
                <a:cxnLst>
                  <a:cxn ang="0">
                    <a:pos x="8" y="2"/>
                  </a:cxn>
                  <a:cxn ang="0">
                    <a:pos x="0" y="12"/>
                  </a:cxn>
                  <a:cxn ang="0">
                    <a:pos x="4" y="0"/>
                  </a:cxn>
                  <a:cxn ang="0">
                    <a:pos x="8" y="2"/>
                  </a:cxn>
                </a:cxnLst>
                <a:rect l="0" t="0" r="r" b="b"/>
                <a:pathLst>
                  <a:path w="8" h="12">
                    <a:moveTo>
                      <a:pt x="8" y="2"/>
                    </a:moveTo>
                    <a:lnTo>
                      <a:pt x="0" y="12"/>
                    </a:lnTo>
                    <a:lnTo>
                      <a:pt x="4" y="0"/>
                    </a:lnTo>
                    <a:lnTo>
                      <a:pt x="8"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17" name="Freeform 1899">
                <a:extLst>
                  <a:ext uri="{FF2B5EF4-FFF2-40B4-BE49-F238E27FC236}">
                    <a16:creationId xmlns:a16="http://schemas.microsoft.com/office/drawing/2014/main" id="{06A3444A-E01E-44BB-8F4E-EB49B7481B49}"/>
                  </a:ext>
                </a:extLst>
              </p:cNvPr>
              <p:cNvSpPr>
                <a:spLocks/>
              </p:cNvSpPr>
              <p:nvPr/>
            </p:nvSpPr>
            <p:spPr bwMode="auto">
              <a:xfrm>
                <a:off x="3449" y="3408"/>
                <a:ext cx="8" cy="13"/>
              </a:xfrm>
              <a:custGeom>
                <a:avLst/>
                <a:gdLst/>
                <a:ahLst/>
                <a:cxnLst>
                  <a:cxn ang="0">
                    <a:pos x="2" y="13"/>
                  </a:cxn>
                  <a:cxn ang="0">
                    <a:pos x="8" y="2"/>
                  </a:cxn>
                  <a:cxn ang="0">
                    <a:pos x="4" y="0"/>
                  </a:cxn>
                  <a:cxn ang="0">
                    <a:pos x="0" y="12"/>
                  </a:cxn>
                  <a:cxn ang="0">
                    <a:pos x="2" y="13"/>
                  </a:cxn>
                </a:cxnLst>
                <a:rect l="0" t="0" r="r" b="b"/>
                <a:pathLst>
                  <a:path w="8" h="13">
                    <a:moveTo>
                      <a:pt x="2" y="13"/>
                    </a:moveTo>
                    <a:lnTo>
                      <a:pt x="8" y="2"/>
                    </a:lnTo>
                    <a:lnTo>
                      <a:pt x="4" y="0"/>
                    </a:lnTo>
                    <a:lnTo>
                      <a:pt x="0" y="12"/>
                    </a:lnTo>
                    <a:lnTo>
                      <a:pt x="2"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18" name="Freeform 1900">
                <a:extLst>
                  <a:ext uri="{FF2B5EF4-FFF2-40B4-BE49-F238E27FC236}">
                    <a16:creationId xmlns:a16="http://schemas.microsoft.com/office/drawing/2014/main" id="{2C1B0D8E-BACA-4627-A3FD-7D829EB5B422}"/>
                  </a:ext>
                </a:extLst>
              </p:cNvPr>
              <p:cNvSpPr>
                <a:spLocks/>
              </p:cNvSpPr>
              <p:nvPr/>
            </p:nvSpPr>
            <p:spPr bwMode="auto">
              <a:xfrm>
                <a:off x="3448" y="3408"/>
                <a:ext cx="5" cy="12"/>
              </a:xfrm>
              <a:custGeom>
                <a:avLst/>
                <a:gdLst/>
                <a:ahLst/>
                <a:cxnLst>
                  <a:cxn ang="0">
                    <a:pos x="1" y="12"/>
                  </a:cxn>
                  <a:cxn ang="0">
                    <a:pos x="5" y="0"/>
                  </a:cxn>
                  <a:cxn ang="0">
                    <a:pos x="0" y="12"/>
                  </a:cxn>
                  <a:cxn ang="0">
                    <a:pos x="1" y="12"/>
                  </a:cxn>
                </a:cxnLst>
                <a:rect l="0" t="0" r="r" b="b"/>
                <a:pathLst>
                  <a:path w="5" h="12">
                    <a:moveTo>
                      <a:pt x="1" y="12"/>
                    </a:moveTo>
                    <a:lnTo>
                      <a:pt x="5" y="0"/>
                    </a:lnTo>
                    <a:lnTo>
                      <a:pt x="0" y="12"/>
                    </a:lnTo>
                    <a:lnTo>
                      <a:pt x="1"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19" name="Freeform 1901">
                <a:extLst>
                  <a:ext uri="{FF2B5EF4-FFF2-40B4-BE49-F238E27FC236}">
                    <a16:creationId xmlns:a16="http://schemas.microsoft.com/office/drawing/2014/main" id="{BBFE0E59-14BD-4165-82CE-ACE31B4D4B9A}"/>
                  </a:ext>
                </a:extLst>
              </p:cNvPr>
              <p:cNvSpPr>
                <a:spLocks/>
              </p:cNvSpPr>
              <p:nvPr/>
            </p:nvSpPr>
            <p:spPr bwMode="auto">
              <a:xfrm>
                <a:off x="3448" y="3408"/>
                <a:ext cx="5" cy="12"/>
              </a:xfrm>
              <a:custGeom>
                <a:avLst/>
                <a:gdLst/>
                <a:ahLst/>
                <a:cxnLst>
                  <a:cxn ang="0">
                    <a:pos x="5" y="0"/>
                  </a:cxn>
                  <a:cxn ang="0">
                    <a:pos x="0" y="12"/>
                  </a:cxn>
                  <a:cxn ang="0">
                    <a:pos x="3" y="0"/>
                  </a:cxn>
                  <a:cxn ang="0">
                    <a:pos x="5" y="0"/>
                  </a:cxn>
                </a:cxnLst>
                <a:rect l="0" t="0" r="r" b="b"/>
                <a:pathLst>
                  <a:path w="5" h="12">
                    <a:moveTo>
                      <a:pt x="5" y="0"/>
                    </a:moveTo>
                    <a:lnTo>
                      <a:pt x="0" y="12"/>
                    </a:lnTo>
                    <a:lnTo>
                      <a:pt x="3" y="0"/>
                    </a:lnTo>
                    <a:lnTo>
                      <a:pt x="5"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20" name="Freeform 1902">
                <a:extLst>
                  <a:ext uri="{FF2B5EF4-FFF2-40B4-BE49-F238E27FC236}">
                    <a16:creationId xmlns:a16="http://schemas.microsoft.com/office/drawing/2014/main" id="{D5527990-724F-4947-8B85-E08A0505A576}"/>
                  </a:ext>
                </a:extLst>
              </p:cNvPr>
              <p:cNvSpPr>
                <a:spLocks/>
              </p:cNvSpPr>
              <p:nvPr/>
            </p:nvSpPr>
            <p:spPr bwMode="auto">
              <a:xfrm>
                <a:off x="3448" y="3408"/>
                <a:ext cx="5" cy="12"/>
              </a:xfrm>
              <a:custGeom>
                <a:avLst/>
                <a:gdLst/>
                <a:ahLst/>
                <a:cxnLst>
                  <a:cxn ang="0">
                    <a:pos x="1" y="12"/>
                  </a:cxn>
                  <a:cxn ang="0">
                    <a:pos x="5" y="0"/>
                  </a:cxn>
                  <a:cxn ang="0">
                    <a:pos x="3" y="0"/>
                  </a:cxn>
                  <a:cxn ang="0">
                    <a:pos x="0" y="12"/>
                  </a:cxn>
                  <a:cxn ang="0">
                    <a:pos x="1" y="12"/>
                  </a:cxn>
                </a:cxnLst>
                <a:rect l="0" t="0" r="r" b="b"/>
                <a:pathLst>
                  <a:path w="5" h="12">
                    <a:moveTo>
                      <a:pt x="1" y="12"/>
                    </a:moveTo>
                    <a:lnTo>
                      <a:pt x="5" y="0"/>
                    </a:lnTo>
                    <a:lnTo>
                      <a:pt x="3" y="0"/>
                    </a:lnTo>
                    <a:lnTo>
                      <a:pt x="0" y="12"/>
                    </a:lnTo>
                    <a:lnTo>
                      <a:pt x="1"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21" name="Freeform 1903">
                <a:extLst>
                  <a:ext uri="{FF2B5EF4-FFF2-40B4-BE49-F238E27FC236}">
                    <a16:creationId xmlns:a16="http://schemas.microsoft.com/office/drawing/2014/main" id="{23ABF288-390C-4730-BC4A-0C61C39ABCE9}"/>
                  </a:ext>
                </a:extLst>
              </p:cNvPr>
              <p:cNvSpPr>
                <a:spLocks/>
              </p:cNvSpPr>
              <p:nvPr/>
            </p:nvSpPr>
            <p:spPr bwMode="auto">
              <a:xfrm>
                <a:off x="3446" y="3408"/>
                <a:ext cx="5" cy="12"/>
              </a:xfrm>
              <a:custGeom>
                <a:avLst/>
                <a:gdLst/>
                <a:ahLst/>
                <a:cxnLst>
                  <a:cxn ang="0">
                    <a:pos x="2" y="12"/>
                  </a:cxn>
                  <a:cxn ang="0">
                    <a:pos x="5" y="0"/>
                  </a:cxn>
                  <a:cxn ang="0">
                    <a:pos x="0" y="11"/>
                  </a:cxn>
                  <a:cxn ang="0">
                    <a:pos x="2" y="12"/>
                  </a:cxn>
                </a:cxnLst>
                <a:rect l="0" t="0" r="r" b="b"/>
                <a:pathLst>
                  <a:path w="5" h="12">
                    <a:moveTo>
                      <a:pt x="2" y="12"/>
                    </a:moveTo>
                    <a:lnTo>
                      <a:pt x="5" y="0"/>
                    </a:lnTo>
                    <a:lnTo>
                      <a:pt x="0" y="11"/>
                    </a:lnTo>
                    <a:lnTo>
                      <a:pt x="2"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22" name="Freeform 1904">
                <a:extLst>
                  <a:ext uri="{FF2B5EF4-FFF2-40B4-BE49-F238E27FC236}">
                    <a16:creationId xmlns:a16="http://schemas.microsoft.com/office/drawing/2014/main" id="{C478886A-177C-4039-BB06-FC5F7CBFC067}"/>
                  </a:ext>
                </a:extLst>
              </p:cNvPr>
              <p:cNvSpPr>
                <a:spLocks/>
              </p:cNvSpPr>
              <p:nvPr/>
            </p:nvSpPr>
            <p:spPr bwMode="auto">
              <a:xfrm>
                <a:off x="3446" y="3407"/>
                <a:ext cx="5" cy="12"/>
              </a:xfrm>
              <a:custGeom>
                <a:avLst/>
                <a:gdLst/>
                <a:ahLst/>
                <a:cxnLst>
                  <a:cxn ang="0">
                    <a:pos x="5" y="1"/>
                  </a:cxn>
                  <a:cxn ang="0">
                    <a:pos x="0" y="12"/>
                  </a:cxn>
                  <a:cxn ang="0">
                    <a:pos x="2" y="0"/>
                  </a:cxn>
                  <a:cxn ang="0">
                    <a:pos x="5" y="1"/>
                  </a:cxn>
                </a:cxnLst>
                <a:rect l="0" t="0" r="r" b="b"/>
                <a:pathLst>
                  <a:path w="5" h="12">
                    <a:moveTo>
                      <a:pt x="5" y="1"/>
                    </a:moveTo>
                    <a:lnTo>
                      <a:pt x="0" y="12"/>
                    </a:lnTo>
                    <a:lnTo>
                      <a:pt x="2" y="0"/>
                    </a:lnTo>
                    <a:lnTo>
                      <a:pt x="5"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23" name="Freeform 1905">
                <a:extLst>
                  <a:ext uri="{FF2B5EF4-FFF2-40B4-BE49-F238E27FC236}">
                    <a16:creationId xmlns:a16="http://schemas.microsoft.com/office/drawing/2014/main" id="{204DF90C-A097-4BE5-AF23-05DEDC59CE96}"/>
                  </a:ext>
                </a:extLst>
              </p:cNvPr>
              <p:cNvSpPr>
                <a:spLocks/>
              </p:cNvSpPr>
              <p:nvPr/>
            </p:nvSpPr>
            <p:spPr bwMode="auto">
              <a:xfrm>
                <a:off x="3446" y="3407"/>
                <a:ext cx="5" cy="13"/>
              </a:xfrm>
              <a:custGeom>
                <a:avLst/>
                <a:gdLst/>
                <a:ahLst/>
                <a:cxnLst>
                  <a:cxn ang="0">
                    <a:pos x="2" y="13"/>
                  </a:cxn>
                  <a:cxn ang="0">
                    <a:pos x="5" y="1"/>
                  </a:cxn>
                  <a:cxn ang="0">
                    <a:pos x="2" y="0"/>
                  </a:cxn>
                  <a:cxn ang="0">
                    <a:pos x="0" y="12"/>
                  </a:cxn>
                  <a:cxn ang="0">
                    <a:pos x="2" y="13"/>
                  </a:cxn>
                </a:cxnLst>
                <a:rect l="0" t="0" r="r" b="b"/>
                <a:pathLst>
                  <a:path w="5" h="13">
                    <a:moveTo>
                      <a:pt x="2" y="13"/>
                    </a:moveTo>
                    <a:lnTo>
                      <a:pt x="5" y="1"/>
                    </a:lnTo>
                    <a:lnTo>
                      <a:pt x="2" y="0"/>
                    </a:lnTo>
                    <a:lnTo>
                      <a:pt x="0" y="12"/>
                    </a:lnTo>
                    <a:lnTo>
                      <a:pt x="2"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24" name="Freeform 1906">
                <a:extLst>
                  <a:ext uri="{FF2B5EF4-FFF2-40B4-BE49-F238E27FC236}">
                    <a16:creationId xmlns:a16="http://schemas.microsoft.com/office/drawing/2014/main" id="{3A3F494C-E560-4B36-9E88-2D30B3D37507}"/>
                  </a:ext>
                </a:extLst>
              </p:cNvPr>
              <p:cNvSpPr>
                <a:spLocks/>
              </p:cNvSpPr>
              <p:nvPr/>
            </p:nvSpPr>
            <p:spPr bwMode="auto">
              <a:xfrm>
                <a:off x="3445" y="3407"/>
                <a:ext cx="3" cy="12"/>
              </a:xfrm>
              <a:custGeom>
                <a:avLst/>
                <a:gdLst/>
                <a:ahLst/>
                <a:cxnLst>
                  <a:cxn ang="0">
                    <a:pos x="1" y="12"/>
                  </a:cxn>
                  <a:cxn ang="0">
                    <a:pos x="3" y="0"/>
                  </a:cxn>
                  <a:cxn ang="0">
                    <a:pos x="0" y="12"/>
                  </a:cxn>
                  <a:cxn ang="0">
                    <a:pos x="1" y="12"/>
                  </a:cxn>
                </a:cxnLst>
                <a:rect l="0" t="0" r="r" b="b"/>
                <a:pathLst>
                  <a:path w="3" h="12">
                    <a:moveTo>
                      <a:pt x="1" y="12"/>
                    </a:moveTo>
                    <a:lnTo>
                      <a:pt x="3" y="0"/>
                    </a:lnTo>
                    <a:lnTo>
                      <a:pt x="0" y="12"/>
                    </a:lnTo>
                    <a:lnTo>
                      <a:pt x="1"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25" name="Freeform 1907">
                <a:extLst>
                  <a:ext uri="{FF2B5EF4-FFF2-40B4-BE49-F238E27FC236}">
                    <a16:creationId xmlns:a16="http://schemas.microsoft.com/office/drawing/2014/main" id="{C1AC1098-4DF1-4929-B2D9-87BC223A01E2}"/>
                  </a:ext>
                </a:extLst>
              </p:cNvPr>
              <p:cNvSpPr>
                <a:spLocks/>
              </p:cNvSpPr>
              <p:nvPr/>
            </p:nvSpPr>
            <p:spPr bwMode="auto">
              <a:xfrm>
                <a:off x="3444" y="3407"/>
                <a:ext cx="4" cy="12"/>
              </a:xfrm>
              <a:custGeom>
                <a:avLst/>
                <a:gdLst/>
                <a:ahLst/>
                <a:cxnLst>
                  <a:cxn ang="0">
                    <a:pos x="4" y="0"/>
                  </a:cxn>
                  <a:cxn ang="0">
                    <a:pos x="1" y="12"/>
                  </a:cxn>
                  <a:cxn ang="0">
                    <a:pos x="0" y="0"/>
                  </a:cxn>
                  <a:cxn ang="0">
                    <a:pos x="4" y="0"/>
                  </a:cxn>
                </a:cxnLst>
                <a:rect l="0" t="0" r="r" b="b"/>
                <a:pathLst>
                  <a:path w="4" h="12">
                    <a:moveTo>
                      <a:pt x="4" y="0"/>
                    </a:moveTo>
                    <a:lnTo>
                      <a:pt x="1" y="12"/>
                    </a:lnTo>
                    <a:lnTo>
                      <a:pt x="0" y="0"/>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26" name="Freeform 1908">
                <a:extLst>
                  <a:ext uri="{FF2B5EF4-FFF2-40B4-BE49-F238E27FC236}">
                    <a16:creationId xmlns:a16="http://schemas.microsoft.com/office/drawing/2014/main" id="{5F0DD9F8-41DF-4A07-ACF0-267C40812A15}"/>
                  </a:ext>
                </a:extLst>
              </p:cNvPr>
              <p:cNvSpPr>
                <a:spLocks/>
              </p:cNvSpPr>
              <p:nvPr/>
            </p:nvSpPr>
            <p:spPr bwMode="auto">
              <a:xfrm>
                <a:off x="3444" y="3407"/>
                <a:ext cx="4" cy="12"/>
              </a:xfrm>
              <a:custGeom>
                <a:avLst/>
                <a:gdLst/>
                <a:ahLst/>
                <a:cxnLst>
                  <a:cxn ang="0">
                    <a:pos x="2" y="12"/>
                  </a:cxn>
                  <a:cxn ang="0">
                    <a:pos x="4" y="0"/>
                  </a:cxn>
                  <a:cxn ang="0">
                    <a:pos x="0" y="0"/>
                  </a:cxn>
                  <a:cxn ang="0">
                    <a:pos x="1" y="12"/>
                  </a:cxn>
                  <a:cxn ang="0">
                    <a:pos x="2" y="12"/>
                  </a:cxn>
                </a:cxnLst>
                <a:rect l="0" t="0" r="r" b="b"/>
                <a:pathLst>
                  <a:path w="4" h="12">
                    <a:moveTo>
                      <a:pt x="2" y="12"/>
                    </a:moveTo>
                    <a:lnTo>
                      <a:pt x="4" y="0"/>
                    </a:lnTo>
                    <a:lnTo>
                      <a:pt x="0" y="0"/>
                    </a:lnTo>
                    <a:lnTo>
                      <a:pt x="1" y="12"/>
                    </a:lnTo>
                    <a:lnTo>
                      <a:pt x="2"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27" name="Freeform 1909">
                <a:extLst>
                  <a:ext uri="{FF2B5EF4-FFF2-40B4-BE49-F238E27FC236}">
                    <a16:creationId xmlns:a16="http://schemas.microsoft.com/office/drawing/2014/main" id="{9F341855-3DDF-4238-BEB6-3569B2AEDE8A}"/>
                  </a:ext>
                </a:extLst>
              </p:cNvPr>
              <p:cNvSpPr>
                <a:spLocks/>
              </p:cNvSpPr>
              <p:nvPr/>
            </p:nvSpPr>
            <p:spPr bwMode="auto">
              <a:xfrm>
                <a:off x="3442" y="3407"/>
                <a:ext cx="3" cy="12"/>
              </a:xfrm>
              <a:custGeom>
                <a:avLst/>
                <a:gdLst/>
                <a:ahLst/>
                <a:cxnLst>
                  <a:cxn ang="0">
                    <a:pos x="3" y="12"/>
                  </a:cxn>
                  <a:cxn ang="0">
                    <a:pos x="2" y="0"/>
                  </a:cxn>
                  <a:cxn ang="0">
                    <a:pos x="0" y="12"/>
                  </a:cxn>
                  <a:cxn ang="0">
                    <a:pos x="3" y="12"/>
                  </a:cxn>
                </a:cxnLst>
                <a:rect l="0" t="0" r="r" b="b"/>
                <a:pathLst>
                  <a:path w="3" h="12">
                    <a:moveTo>
                      <a:pt x="3" y="12"/>
                    </a:moveTo>
                    <a:lnTo>
                      <a:pt x="2" y="0"/>
                    </a:lnTo>
                    <a:lnTo>
                      <a:pt x="0" y="12"/>
                    </a:lnTo>
                    <a:lnTo>
                      <a:pt x="3"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28" name="Freeform 1910">
                <a:extLst>
                  <a:ext uri="{FF2B5EF4-FFF2-40B4-BE49-F238E27FC236}">
                    <a16:creationId xmlns:a16="http://schemas.microsoft.com/office/drawing/2014/main" id="{5E44B287-1D81-4826-848B-1F06DC45605B}"/>
                  </a:ext>
                </a:extLst>
              </p:cNvPr>
              <p:cNvSpPr>
                <a:spLocks/>
              </p:cNvSpPr>
              <p:nvPr/>
            </p:nvSpPr>
            <p:spPr bwMode="auto">
              <a:xfrm>
                <a:off x="3441" y="3407"/>
                <a:ext cx="3" cy="12"/>
              </a:xfrm>
              <a:custGeom>
                <a:avLst/>
                <a:gdLst/>
                <a:ahLst/>
                <a:cxnLst>
                  <a:cxn ang="0">
                    <a:pos x="3" y="0"/>
                  </a:cxn>
                  <a:cxn ang="0">
                    <a:pos x="1" y="12"/>
                  </a:cxn>
                  <a:cxn ang="0">
                    <a:pos x="0" y="0"/>
                  </a:cxn>
                  <a:cxn ang="0">
                    <a:pos x="3" y="0"/>
                  </a:cxn>
                </a:cxnLst>
                <a:rect l="0" t="0" r="r" b="b"/>
                <a:pathLst>
                  <a:path w="3" h="12">
                    <a:moveTo>
                      <a:pt x="3" y="0"/>
                    </a:moveTo>
                    <a:lnTo>
                      <a:pt x="1" y="12"/>
                    </a:lnTo>
                    <a:lnTo>
                      <a:pt x="0" y="0"/>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29" name="Freeform 1911">
                <a:extLst>
                  <a:ext uri="{FF2B5EF4-FFF2-40B4-BE49-F238E27FC236}">
                    <a16:creationId xmlns:a16="http://schemas.microsoft.com/office/drawing/2014/main" id="{9251B170-4B0B-4D2A-BDC3-C5B45932C890}"/>
                  </a:ext>
                </a:extLst>
              </p:cNvPr>
              <p:cNvSpPr>
                <a:spLocks/>
              </p:cNvSpPr>
              <p:nvPr/>
            </p:nvSpPr>
            <p:spPr bwMode="auto">
              <a:xfrm>
                <a:off x="3441" y="3407"/>
                <a:ext cx="4" cy="12"/>
              </a:xfrm>
              <a:custGeom>
                <a:avLst/>
                <a:gdLst/>
                <a:ahLst/>
                <a:cxnLst>
                  <a:cxn ang="0">
                    <a:pos x="4" y="12"/>
                  </a:cxn>
                  <a:cxn ang="0">
                    <a:pos x="3" y="0"/>
                  </a:cxn>
                  <a:cxn ang="0">
                    <a:pos x="0" y="0"/>
                  </a:cxn>
                  <a:cxn ang="0">
                    <a:pos x="1" y="12"/>
                  </a:cxn>
                  <a:cxn ang="0">
                    <a:pos x="4" y="12"/>
                  </a:cxn>
                </a:cxnLst>
                <a:rect l="0" t="0" r="r" b="b"/>
                <a:pathLst>
                  <a:path w="4" h="12">
                    <a:moveTo>
                      <a:pt x="4" y="12"/>
                    </a:moveTo>
                    <a:lnTo>
                      <a:pt x="3" y="0"/>
                    </a:lnTo>
                    <a:lnTo>
                      <a:pt x="0" y="0"/>
                    </a:lnTo>
                    <a:lnTo>
                      <a:pt x="1" y="12"/>
                    </a:lnTo>
                    <a:lnTo>
                      <a:pt x="4"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30" name="Freeform 1912">
                <a:extLst>
                  <a:ext uri="{FF2B5EF4-FFF2-40B4-BE49-F238E27FC236}">
                    <a16:creationId xmlns:a16="http://schemas.microsoft.com/office/drawing/2014/main" id="{44A16E61-F184-416D-AE27-6E3B856C2403}"/>
                  </a:ext>
                </a:extLst>
              </p:cNvPr>
              <p:cNvSpPr>
                <a:spLocks/>
              </p:cNvSpPr>
              <p:nvPr/>
            </p:nvSpPr>
            <p:spPr bwMode="auto">
              <a:xfrm>
                <a:off x="3440" y="3407"/>
                <a:ext cx="2" cy="13"/>
              </a:xfrm>
              <a:custGeom>
                <a:avLst/>
                <a:gdLst/>
                <a:ahLst/>
                <a:cxnLst>
                  <a:cxn ang="0">
                    <a:pos x="2" y="12"/>
                  </a:cxn>
                  <a:cxn ang="0">
                    <a:pos x="1" y="0"/>
                  </a:cxn>
                  <a:cxn ang="0">
                    <a:pos x="0" y="13"/>
                  </a:cxn>
                  <a:cxn ang="0">
                    <a:pos x="2" y="12"/>
                  </a:cxn>
                </a:cxnLst>
                <a:rect l="0" t="0" r="r" b="b"/>
                <a:pathLst>
                  <a:path w="2" h="13">
                    <a:moveTo>
                      <a:pt x="2" y="12"/>
                    </a:moveTo>
                    <a:lnTo>
                      <a:pt x="1" y="0"/>
                    </a:lnTo>
                    <a:lnTo>
                      <a:pt x="0" y="13"/>
                    </a:lnTo>
                    <a:lnTo>
                      <a:pt x="2"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31" name="Freeform 1913">
                <a:extLst>
                  <a:ext uri="{FF2B5EF4-FFF2-40B4-BE49-F238E27FC236}">
                    <a16:creationId xmlns:a16="http://schemas.microsoft.com/office/drawing/2014/main" id="{D6DDC65F-D6F3-4F6E-8877-A2C55EA39E45}"/>
                  </a:ext>
                </a:extLst>
              </p:cNvPr>
              <p:cNvSpPr>
                <a:spLocks/>
              </p:cNvSpPr>
              <p:nvPr/>
            </p:nvSpPr>
            <p:spPr bwMode="auto">
              <a:xfrm>
                <a:off x="3438" y="3407"/>
                <a:ext cx="3" cy="13"/>
              </a:xfrm>
              <a:custGeom>
                <a:avLst/>
                <a:gdLst/>
                <a:ahLst/>
                <a:cxnLst>
                  <a:cxn ang="0">
                    <a:pos x="3" y="0"/>
                  </a:cxn>
                  <a:cxn ang="0">
                    <a:pos x="2" y="13"/>
                  </a:cxn>
                  <a:cxn ang="0">
                    <a:pos x="0" y="1"/>
                  </a:cxn>
                  <a:cxn ang="0">
                    <a:pos x="3" y="0"/>
                  </a:cxn>
                </a:cxnLst>
                <a:rect l="0" t="0" r="r" b="b"/>
                <a:pathLst>
                  <a:path w="3" h="13">
                    <a:moveTo>
                      <a:pt x="3" y="0"/>
                    </a:moveTo>
                    <a:lnTo>
                      <a:pt x="2" y="13"/>
                    </a:lnTo>
                    <a:lnTo>
                      <a:pt x="0" y="1"/>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32" name="Freeform 1914">
                <a:extLst>
                  <a:ext uri="{FF2B5EF4-FFF2-40B4-BE49-F238E27FC236}">
                    <a16:creationId xmlns:a16="http://schemas.microsoft.com/office/drawing/2014/main" id="{BBFB6380-3C90-4F42-A4E3-817AA5227A50}"/>
                  </a:ext>
                </a:extLst>
              </p:cNvPr>
              <p:cNvSpPr>
                <a:spLocks/>
              </p:cNvSpPr>
              <p:nvPr/>
            </p:nvSpPr>
            <p:spPr bwMode="auto">
              <a:xfrm>
                <a:off x="3438" y="3407"/>
                <a:ext cx="4" cy="13"/>
              </a:xfrm>
              <a:custGeom>
                <a:avLst/>
                <a:gdLst/>
                <a:ahLst/>
                <a:cxnLst>
                  <a:cxn ang="0">
                    <a:pos x="4" y="12"/>
                  </a:cxn>
                  <a:cxn ang="0">
                    <a:pos x="3" y="0"/>
                  </a:cxn>
                  <a:cxn ang="0">
                    <a:pos x="0" y="1"/>
                  </a:cxn>
                  <a:cxn ang="0">
                    <a:pos x="2" y="13"/>
                  </a:cxn>
                  <a:cxn ang="0">
                    <a:pos x="4" y="12"/>
                  </a:cxn>
                </a:cxnLst>
                <a:rect l="0" t="0" r="r" b="b"/>
                <a:pathLst>
                  <a:path w="4" h="13">
                    <a:moveTo>
                      <a:pt x="4" y="12"/>
                    </a:moveTo>
                    <a:lnTo>
                      <a:pt x="3" y="0"/>
                    </a:lnTo>
                    <a:lnTo>
                      <a:pt x="0" y="1"/>
                    </a:lnTo>
                    <a:lnTo>
                      <a:pt x="2" y="13"/>
                    </a:lnTo>
                    <a:lnTo>
                      <a:pt x="4"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33" name="Freeform 1915">
                <a:extLst>
                  <a:ext uri="{FF2B5EF4-FFF2-40B4-BE49-F238E27FC236}">
                    <a16:creationId xmlns:a16="http://schemas.microsoft.com/office/drawing/2014/main" id="{5F210F6F-D705-4ED1-9A6D-FF3F0F5C3926}"/>
                  </a:ext>
                </a:extLst>
              </p:cNvPr>
              <p:cNvSpPr>
                <a:spLocks/>
              </p:cNvSpPr>
              <p:nvPr/>
            </p:nvSpPr>
            <p:spPr bwMode="auto">
              <a:xfrm>
                <a:off x="3438" y="3408"/>
                <a:ext cx="2" cy="12"/>
              </a:xfrm>
              <a:custGeom>
                <a:avLst/>
                <a:gdLst/>
                <a:ahLst/>
                <a:cxnLst>
                  <a:cxn ang="0">
                    <a:pos x="2" y="12"/>
                  </a:cxn>
                  <a:cxn ang="0">
                    <a:pos x="0" y="0"/>
                  </a:cxn>
                  <a:cxn ang="0">
                    <a:pos x="0" y="12"/>
                  </a:cxn>
                  <a:cxn ang="0">
                    <a:pos x="2" y="12"/>
                  </a:cxn>
                </a:cxnLst>
                <a:rect l="0" t="0" r="r" b="b"/>
                <a:pathLst>
                  <a:path w="2" h="12">
                    <a:moveTo>
                      <a:pt x="2" y="12"/>
                    </a:moveTo>
                    <a:lnTo>
                      <a:pt x="0" y="0"/>
                    </a:lnTo>
                    <a:lnTo>
                      <a:pt x="0" y="12"/>
                    </a:lnTo>
                    <a:lnTo>
                      <a:pt x="2"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34" name="Freeform 1916">
                <a:extLst>
                  <a:ext uri="{FF2B5EF4-FFF2-40B4-BE49-F238E27FC236}">
                    <a16:creationId xmlns:a16="http://schemas.microsoft.com/office/drawing/2014/main" id="{3E89F24E-3C02-44E5-9721-EE4488FAF50B}"/>
                  </a:ext>
                </a:extLst>
              </p:cNvPr>
              <p:cNvSpPr>
                <a:spLocks/>
              </p:cNvSpPr>
              <p:nvPr/>
            </p:nvSpPr>
            <p:spPr bwMode="auto">
              <a:xfrm>
                <a:off x="3435" y="3408"/>
                <a:ext cx="3" cy="12"/>
              </a:xfrm>
              <a:custGeom>
                <a:avLst/>
                <a:gdLst/>
                <a:ahLst/>
                <a:cxnLst>
                  <a:cxn ang="0">
                    <a:pos x="3" y="0"/>
                  </a:cxn>
                  <a:cxn ang="0">
                    <a:pos x="3" y="12"/>
                  </a:cxn>
                  <a:cxn ang="0">
                    <a:pos x="0" y="0"/>
                  </a:cxn>
                  <a:cxn ang="0">
                    <a:pos x="3" y="0"/>
                  </a:cxn>
                </a:cxnLst>
                <a:rect l="0" t="0" r="r" b="b"/>
                <a:pathLst>
                  <a:path w="3" h="12">
                    <a:moveTo>
                      <a:pt x="3" y="0"/>
                    </a:moveTo>
                    <a:lnTo>
                      <a:pt x="3" y="12"/>
                    </a:lnTo>
                    <a:lnTo>
                      <a:pt x="0" y="0"/>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35" name="Freeform 1917">
                <a:extLst>
                  <a:ext uri="{FF2B5EF4-FFF2-40B4-BE49-F238E27FC236}">
                    <a16:creationId xmlns:a16="http://schemas.microsoft.com/office/drawing/2014/main" id="{8D17DC10-42BB-488D-B369-9AC6988FB12F}"/>
                  </a:ext>
                </a:extLst>
              </p:cNvPr>
              <p:cNvSpPr>
                <a:spLocks/>
              </p:cNvSpPr>
              <p:nvPr/>
            </p:nvSpPr>
            <p:spPr bwMode="auto">
              <a:xfrm>
                <a:off x="3435" y="3408"/>
                <a:ext cx="5" cy="12"/>
              </a:xfrm>
              <a:custGeom>
                <a:avLst/>
                <a:gdLst/>
                <a:ahLst/>
                <a:cxnLst>
                  <a:cxn ang="0">
                    <a:pos x="5" y="12"/>
                  </a:cxn>
                  <a:cxn ang="0">
                    <a:pos x="3" y="0"/>
                  </a:cxn>
                  <a:cxn ang="0">
                    <a:pos x="0" y="0"/>
                  </a:cxn>
                  <a:cxn ang="0">
                    <a:pos x="3" y="12"/>
                  </a:cxn>
                  <a:cxn ang="0">
                    <a:pos x="5" y="12"/>
                  </a:cxn>
                </a:cxnLst>
                <a:rect l="0" t="0" r="r" b="b"/>
                <a:pathLst>
                  <a:path w="5" h="12">
                    <a:moveTo>
                      <a:pt x="5" y="12"/>
                    </a:moveTo>
                    <a:lnTo>
                      <a:pt x="3" y="0"/>
                    </a:lnTo>
                    <a:lnTo>
                      <a:pt x="0" y="0"/>
                    </a:lnTo>
                    <a:lnTo>
                      <a:pt x="3" y="12"/>
                    </a:lnTo>
                    <a:lnTo>
                      <a:pt x="5"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36" name="Freeform 1918">
                <a:extLst>
                  <a:ext uri="{FF2B5EF4-FFF2-40B4-BE49-F238E27FC236}">
                    <a16:creationId xmlns:a16="http://schemas.microsoft.com/office/drawing/2014/main" id="{2EDA15BE-6103-4229-8E33-77EE78999536}"/>
                  </a:ext>
                </a:extLst>
              </p:cNvPr>
              <p:cNvSpPr>
                <a:spLocks/>
              </p:cNvSpPr>
              <p:nvPr/>
            </p:nvSpPr>
            <p:spPr bwMode="auto">
              <a:xfrm>
                <a:off x="3435" y="3408"/>
                <a:ext cx="3" cy="13"/>
              </a:xfrm>
              <a:custGeom>
                <a:avLst/>
                <a:gdLst/>
                <a:ahLst/>
                <a:cxnLst>
                  <a:cxn ang="0">
                    <a:pos x="3" y="12"/>
                  </a:cxn>
                  <a:cxn ang="0">
                    <a:pos x="0" y="0"/>
                  </a:cxn>
                  <a:cxn ang="0">
                    <a:pos x="1" y="13"/>
                  </a:cxn>
                  <a:cxn ang="0">
                    <a:pos x="3" y="12"/>
                  </a:cxn>
                </a:cxnLst>
                <a:rect l="0" t="0" r="r" b="b"/>
                <a:pathLst>
                  <a:path w="3" h="13">
                    <a:moveTo>
                      <a:pt x="3" y="12"/>
                    </a:moveTo>
                    <a:lnTo>
                      <a:pt x="0" y="0"/>
                    </a:lnTo>
                    <a:lnTo>
                      <a:pt x="1" y="13"/>
                    </a:lnTo>
                    <a:lnTo>
                      <a:pt x="3"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37" name="Freeform 1919">
                <a:extLst>
                  <a:ext uri="{FF2B5EF4-FFF2-40B4-BE49-F238E27FC236}">
                    <a16:creationId xmlns:a16="http://schemas.microsoft.com/office/drawing/2014/main" id="{A87B470D-BDF4-4BB3-B072-53010488AAE3}"/>
                  </a:ext>
                </a:extLst>
              </p:cNvPr>
              <p:cNvSpPr>
                <a:spLocks/>
              </p:cNvSpPr>
              <p:nvPr/>
            </p:nvSpPr>
            <p:spPr bwMode="auto">
              <a:xfrm>
                <a:off x="3432" y="3408"/>
                <a:ext cx="4" cy="13"/>
              </a:xfrm>
              <a:custGeom>
                <a:avLst/>
                <a:gdLst/>
                <a:ahLst/>
                <a:cxnLst>
                  <a:cxn ang="0">
                    <a:pos x="3" y="0"/>
                  </a:cxn>
                  <a:cxn ang="0">
                    <a:pos x="4" y="13"/>
                  </a:cxn>
                  <a:cxn ang="0">
                    <a:pos x="0" y="1"/>
                  </a:cxn>
                  <a:cxn ang="0">
                    <a:pos x="3" y="0"/>
                  </a:cxn>
                </a:cxnLst>
                <a:rect l="0" t="0" r="r" b="b"/>
                <a:pathLst>
                  <a:path w="4" h="13">
                    <a:moveTo>
                      <a:pt x="3" y="0"/>
                    </a:moveTo>
                    <a:lnTo>
                      <a:pt x="4" y="13"/>
                    </a:lnTo>
                    <a:lnTo>
                      <a:pt x="0" y="1"/>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38" name="Freeform 1920">
                <a:extLst>
                  <a:ext uri="{FF2B5EF4-FFF2-40B4-BE49-F238E27FC236}">
                    <a16:creationId xmlns:a16="http://schemas.microsoft.com/office/drawing/2014/main" id="{AA5CEC91-41D6-4FE5-991B-C85D71C32E74}"/>
                  </a:ext>
                </a:extLst>
              </p:cNvPr>
              <p:cNvSpPr>
                <a:spLocks/>
              </p:cNvSpPr>
              <p:nvPr/>
            </p:nvSpPr>
            <p:spPr bwMode="auto">
              <a:xfrm>
                <a:off x="3432" y="3408"/>
                <a:ext cx="6" cy="13"/>
              </a:xfrm>
              <a:custGeom>
                <a:avLst/>
                <a:gdLst/>
                <a:ahLst/>
                <a:cxnLst>
                  <a:cxn ang="0">
                    <a:pos x="6" y="12"/>
                  </a:cxn>
                  <a:cxn ang="0">
                    <a:pos x="3" y="0"/>
                  </a:cxn>
                  <a:cxn ang="0">
                    <a:pos x="0" y="1"/>
                  </a:cxn>
                  <a:cxn ang="0">
                    <a:pos x="4" y="13"/>
                  </a:cxn>
                  <a:cxn ang="0">
                    <a:pos x="6" y="12"/>
                  </a:cxn>
                </a:cxnLst>
                <a:rect l="0" t="0" r="r" b="b"/>
                <a:pathLst>
                  <a:path w="6" h="13">
                    <a:moveTo>
                      <a:pt x="6" y="12"/>
                    </a:moveTo>
                    <a:lnTo>
                      <a:pt x="3" y="0"/>
                    </a:lnTo>
                    <a:lnTo>
                      <a:pt x="0" y="1"/>
                    </a:lnTo>
                    <a:lnTo>
                      <a:pt x="4" y="13"/>
                    </a:lnTo>
                    <a:lnTo>
                      <a:pt x="6"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39" name="Freeform 1921">
                <a:extLst>
                  <a:ext uri="{FF2B5EF4-FFF2-40B4-BE49-F238E27FC236}">
                    <a16:creationId xmlns:a16="http://schemas.microsoft.com/office/drawing/2014/main" id="{451A306F-2819-4392-B1E2-CC634E091C2B}"/>
                  </a:ext>
                </a:extLst>
              </p:cNvPr>
              <p:cNvSpPr>
                <a:spLocks/>
              </p:cNvSpPr>
              <p:nvPr/>
            </p:nvSpPr>
            <p:spPr bwMode="auto">
              <a:xfrm>
                <a:off x="3432" y="3409"/>
                <a:ext cx="4" cy="13"/>
              </a:xfrm>
              <a:custGeom>
                <a:avLst/>
                <a:gdLst/>
                <a:ahLst/>
                <a:cxnLst>
                  <a:cxn ang="0">
                    <a:pos x="4" y="12"/>
                  </a:cxn>
                  <a:cxn ang="0">
                    <a:pos x="0" y="0"/>
                  </a:cxn>
                  <a:cxn ang="0">
                    <a:pos x="1" y="13"/>
                  </a:cxn>
                  <a:cxn ang="0">
                    <a:pos x="4" y="12"/>
                  </a:cxn>
                </a:cxnLst>
                <a:rect l="0" t="0" r="r" b="b"/>
                <a:pathLst>
                  <a:path w="4" h="13">
                    <a:moveTo>
                      <a:pt x="4" y="12"/>
                    </a:moveTo>
                    <a:lnTo>
                      <a:pt x="0" y="0"/>
                    </a:lnTo>
                    <a:lnTo>
                      <a:pt x="1" y="13"/>
                    </a:lnTo>
                    <a:lnTo>
                      <a:pt x="4"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40" name="Freeform 1922">
                <a:extLst>
                  <a:ext uri="{FF2B5EF4-FFF2-40B4-BE49-F238E27FC236}">
                    <a16:creationId xmlns:a16="http://schemas.microsoft.com/office/drawing/2014/main" id="{19792077-EAF2-4095-9E4C-A205FBF380A4}"/>
                  </a:ext>
                </a:extLst>
              </p:cNvPr>
              <p:cNvSpPr>
                <a:spLocks/>
              </p:cNvSpPr>
              <p:nvPr/>
            </p:nvSpPr>
            <p:spPr bwMode="auto">
              <a:xfrm>
                <a:off x="3429" y="3409"/>
                <a:ext cx="4" cy="13"/>
              </a:xfrm>
              <a:custGeom>
                <a:avLst/>
                <a:gdLst/>
                <a:ahLst/>
                <a:cxnLst>
                  <a:cxn ang="0">
                    <a:pos x="3" y="0"/>
                  </a:cxn>
                  <a:cxn ang="0">
                    <a:pos x="4" y="13"/>
                  </a:cxn>
                  <a:cxn ang="0">
                    <a:pos x="0" y="1"/>
                  </a:cxn>
                  <a:cxn ang="0">
                    <a:pos x="3" y="0"/>
                  </a:cxn>
                </a:cxnLst>
                <a:rect l="0" t="0" r="r" b="b"/>
                <a:pathLst>
                  <a:path w="4" h="13">
                    <a:moveTo>
                      <a:pt x="3" y="0"/>
                    </a:moveTo>
                    <a:lnTo>
                      <a:pt x="4" y="13"/>
                    </a:lnTo>
                    <a:lnTo>
                      <a:pt x="0" y="1"/>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41" name="Freeform 1923">
                <a:extLst>
                  <a:ext uri="{FF2B5EF4-FFF2-40B4-BE49-F238E27FC236}">
                    <a16:creationId xmlns:a16="http://schemas.microsoft.com/office/drawing/2014/main" id="{6BC1B760-FC4D-4E82-934F-BDC147F73DAE}"/>
                  </a:ext>
                </a:extLst>
              </p:cNvPr>
              <p:cNvSpPr>
                <a:spLocks/>
              </p:cNvSpPr>
              <p:nvPr/>
            </p:nvSpPr>
            <p:spPr bwMode="auto">
              <a:xfrm>
                <a:off x="3429" y="3409"/>
                <a:ext cx="7" cy="13"/>
              </a:xfrm>
              <a:custGeom>
                <a:avLst/>
                <a:gdLst/>
                <a:ahLst/>
                <a:cxnLst>
                  <a:cxn ang="0">
                    <a:pos x="7" y="12"/>
                  </a:cxn>
                  <a:cxn ang="0">
                    <a:pos x="3" y="0"/>
                  </a:cxn>
                  <a:cxn ang="0">
                    <a:pos x="0" y="1"/>
                  </a:cxn>
                  <a:cxn ang="0">
                    <a:pos x="4" y="13"/>
                  </a:cxn>
                  <a:cxn ang="0">
                    <a:pos x="7" y="12"/>
                  </a:cxn>
                </a:cxnLst>
                <a:rect l="0" t="0" r="r" b="b"/>
                <a:pathLst>
                  <a:path w="7" h="13">
                    <a:moveTo>
                      <a:pt x="7" y="12"/>
                    </a:moveTo>
                    <a:lnTo>
                      <a:pt x="3" y="0"/>
                    </a:lnTo>
                    <a:lnTo>
                      <a:pt x="0" y="1"/>
                    </a:lnTo>
                    <a:lnTo>
                      <a:pt x="4" y="13"/>
                    </a:lnTo>
                    <a:lnTo>
                      <a:pt x="7"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42" name="Freeform 1924">
                <a:extLst>
                  <a:ext uri="{FF2B5EF4-FFF2-40B4-BE49-F238E27FC236}">
                    <a16:creationId xmlns:a16="http://schemas.microsoft.com/office/drawing/2014/main" id="{560DA49E-AB35-40CE-8716-921152E85BC5}"/>
                  </a:ext>
                </a:extLst>
              </p:cNvPr>
              <p:cNvSpPr>
                <a:spLocks/>
              </p:cNvSpPr>
              <p:nvPr/>
            </p:nvSpPr>
            <p:spPr bwMode="auto">
              <a:xfrm>
                <a:off x="3429" y="3410"/>
                <a:ext cx="4" cy="13"/>
              </a:xfrm>
              <a:custGeom>
                <a:avLst/>
                <a:gdLst/>
                <a:ahLst/>
                <a:cxnLst>
                  <a:cxn ang="0">
                    <a:pos x="4" y="12"/>
                  </a:cxn>
                  <a:cxn ang="0">
                    <a:pos x="0" y="0"/>
                  </a:cxn>
                  <a:cxn ang="0">
                    <a:pos x="2" y="13"/>
                  </a:cxn>
                  <a:cxn ang="0">
                    <a:pos x="4" y="12"/>
                  </a:cxn>
                </a:cxnLst>
                <a:rect l="0" t="0" r="r" b="b"/>
                <a:pathLst>
                  <a:path w="4" h="13">
                    <a:moveTo>
                      <a:pt x="4" y="12"/>
                    </a:moveTo>
                    <a:lnTo>
                      <a:pt x="0" y="0"/>
                    </a:lnTo>
                    <a:lnTo>
                      <a:pt x="2" y="13"/>
                    </a:lnTo>
                    <a:lnTo>
                      <a:pt x="4"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43" name="Freeform 1925">
                <a:extLst>
                  <a:ext uri="{FF2B5EF4-FFF2-40B4-BE49-F238E27FC236}">
                    <a16:creationId xmlns:a16="http://schemas.microsoft.com/office/drawing/2014/main" id="{FB55EC34-C964-4396-8B3F-D99D94FCAE04}"/>
                  </a:ext>
                </a:extLst>
              </p:cNvPr>
              <p:cNvSpPr>
                <a:spLocks/>
              </p:cNvSpPr>
              <p:nvPr/>
            </p:nvSpPr>
            <p:spPr bwMode="auto">
              <a:xfrm>
                <a:off x="3426" y="3410"/>
                <a:ext cx="5" cy="13"/>
              </a:xfrm>
              <a:custGeom>
                <a:avLst/>
                <a:gdLst/>
                <a:ahLst/>
                <a:cxnLst>
                  <a:cxn ang="0">
                    <a:pos x="3" y="0"/>
                  </a:cxn>
                  <a:cxn ang="0">
                    <a:pos x="5" y="13"/>
                  </a:cxn>
                  <a:cxn ang="0">
                    <a:pos x="0" y="1"/>
                  </a:cxn>
                  <a:cxn ang="0">
                    <a:pos x="3" y="0"/>
                  </a:cxn>
                </a:cxnLst>
                <a:rect l="0" t="0" r="r" b="b"/>
                <a:pathLst>
                  <a:path w="5" h="13">
                    <a:moveTo>
                      <a:pt x="3" y="0"/>
                    </a:moveTo>
                    <a:lnTo>
                      <a:pt x="5" y="13"/>
                    </a:lnTo>
                    <a:lnTo>
                      <a:pt x="0" y="1"/>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44" name="Freeform 1926">
                <a:extLst>
                  <a:ext uri="{FF2B5EF4-FFF2-40B4-BE49-F238E27FC236}">
                    <a16:creationId xmlns:a16="http://schemas.microsoft.com/office/drawing/2014/main" id="{6A642798-75B9-4BFF-81AC-D1F602B393FF}"/>
                  </a:ext>
                </a:extLst>
              </p:cNvPr>
              <p:cNvSpPr>
                <a:spLocks/>
              </p:cNvSpPr>
              <p:nvPr/>
            </p:nvSpPr>
            <p:spPr bwMode="auto">
              <a:xfrm>
                <a:off x="3426" y="3410"/>
                <a:ext cx="7" cy="13"/>
              </a:xfrm>
              <a:custGeom>
                <a:avLst/>
                <a:gdLst/>
                <a:ahLst/>
                <a:cxnLst>
                  <a:cxn ang="0">
                    <a:pos x="7" y="12"/>
                  </a:cxn>
                  <a:cxn ang="0">
                    <a:pos x="3" y="0"/>
                  </a:cxn>
                  <a:cxn ang="0">
                    <a:pos x="0" y="1"/>
                  </a:cxn>
                  <a:cxn ang="0">
                    <a:pos x="5" y="13"/>
                  </a:cxn>
                  <a:cxn ang="0">
                    <a:pos x="7" y="12"/>
                  </a:cxn>
                </a:cxnLst>
                <a:rect l="0" t="0" r="r" b="b"/>
                <a:pathLst>
                  <a:path w="7" h="13">
                    <a:moveTo>
                      <a:pt x="7" y="12"/>
                    </a:moveTo>
                    <a:lnTo>
                      <a:pt x="3" y="0"/>
                    </a:lnTo>
                    <a:lnTo>
                      <a:pt x="0" y="1"/>
                    </a:lnTo>
                    <a:lnTo>
                      <a:pt x="5" y="13"/>
                    </a:lnTo>
                    <a:lnTo>
                      <a:pt x="7"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45" name="Freeform 1927">
                <a:extLst>
                  <a:ext uri="{FF2B5EF4-FFF2-40B4-BE49-F238E27FC236}">
                    <a16:creationId xmlns:a16="http://schemas.microsoft.com/office/drawing/2014/main" id="{766DBE7E-D70C-4719-BAE4-1CD0CBB7C949}"/>
                  </a:ext>
                </a:extLst>
              </p:cNvPr>
              <p:cNvSpPr>
                <a:spLocks/>
              </p:cNvSpPr>
              <p:nvPr/>
            </p:nvSpPr>
            <p:spPr bwMode="auto">
              <a:xfrm>
                <a:off x="3426" y="3411"/>
                <a:ext cx="5" cy="13"/>
              </a:xfrm>
              <a:custGeom>
                <a:avLst/>
                <a:gdLst/>
                <a:ahLst/>
                <a:cxnLst>
                  <a:cxn ang="0">
                    <a:pos x="5" y="12"/>
                  </a:cxn>
                  <a:cxn ang="0">
                    <a:pos x="0" y="0"/>
                  </a:cxn>
                  <a:cxn ang="0">
                    <a:pos x="3" y="13"/>
                  </a:cxn>
                  <a:cxn ang="0">
                    <a:pos x="5" y="12"/>
                  </a:cxn>
                </a:cxnLst>
                <a:rect l="0" t="0" r="r" b="b"/>
                <a:pathLst>
                  <a:path w="5" h="13">
                    <a:moveTo>
                      <a:pt x="5" y="12"/>
                    </a:moveTo>
                    <a:lnTo>
                      <a:pt x="0" y="0"/>
                    </a:lnTo>
                    <a:lnTo>
                      <a:pt x="3" y="13"/>
                    </a:lnTo>
                    <a:lnTo>
                      <a:pt x="5"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46" name="Freeform 1928">
                <a:extLst>
                  <a:ext uri="{FF2B5EF4-FFF2-40B4-BE49-F238E27FC236}">
                    <a16:creationId xmlns:a16="http://schemas.microsoft.com/office/drawing/2014/main" id="{09D231A6-C817-47A3-9DA7-6D500D4BF98C}"/>
                  </a:ext>
                </a:extLst>
              </p:cNvPr>
              <p:cNvSpPr>
                <a:spLocks/>
              </p:cNvSpPr>
              <p:nvPr/>
            </p:nvSpPr>
            <p:spPr bwMode="auto">
              <a:xfrm>
                <a:off x="3424" y="3411"/>
                <a:ext cx="5" cy="13"/>
              </a:xfrm>
              <a:custGeom>
                <a:avLst/>
                <a:gdLst/>
                <a:ahLst/>
                <a:cxnLst>
                  <a:cxn ang="0">
                    <a:pos x="2" y="0"/>
                  </a:cxn>
                  <a:cxn ang="0">
                    <a:pos x="5" y="13"/>
                  </a:cxn>
                  <a:cxn ang="0">
                    <a:pos x="0" y="1"/>
                  </a:cxn>
                  <a:cxn ang="0">
                    <a:pos x="2" y="0"/>
                  </a:cxn>
                </a:cxnLst>
                <a:rect l="0" t="0" r="r" b="b"/>
                <a:pathLst>
                  <a:path w="5" h="13">
                    <a:moveTo>
                      <a:pt x="2" y="0"/>
                    </a:moveTo>
                    <a:lnTo>
                      <a:pt x="5" y="13"/>
                    </a:lnTo>
                    <a:lnTo>
                      <a:pt x="0" y="1"/>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47" name="Freeform 1929">
                <a:extLst>
                  <a:ext uri="{FF2B5EF4-FFF2-40B4-BE49-F238E27FC236}">
                    <a16:creationId xmlns:a16="http://schemas.microsoft.com/office/drawing/2014/main" id="{17A20B26-60B6-4FEA-A354-2BC67F5724AB}"/>
                  </a:ext>
                </a:extLst>
              </p:cNvPr>
              <p:cNvSpPr>
                <a:spLocks/>
              </p:cNvSpPr>
              <p:nvPr/>
            </p:nvSpPr>
            <p:spPr bwMode="auto">
              <a:xfrm>
                <a:off x="3424" y="3411"/>
                <a:ext cx="7" cy="13"/>
              </a:xfrm>
              <a:custGeom>
                <a:avLst/>
                <a:gdLst/>
                <a:ahLst/>
                <a:cxnLst>
                  <a:cxn ang="0">
                    <a:pos x="7" y="12"/>
                  </a:cxn>
                  <a:cxn ang="0">
                    <a:pos x="2" y="0"/>
                  </a:cxn>
                  <a:cxn ang="0">
                    <a:pos x="0" y="1"/>
                  </a:cxn>
                  <a:cxn ang="0">
                    <a:pos x="5" y="13"/>
                  </a:cxn>
                  <a:cxn ang="0">
                    <a:pos x="7" y="12"/>
                  </a:cxn>
                </a:cxnLst>
                <a:rect l="0" t="0" r="r" b="b"/>
                <a:pathLst>
                  <a:path w="7" h="13">
                    <a:moveTo>
                      <a:pt x="7" y="12"/>
                    </a:moveTo>
                    <a:lnTo>
                      <a:pt x="2" y="0"/>
                    </a:lnTo>
                    <a:lnTo>
                      <a:pt x="0" y="1"/>
                    </a:lnTo>
                    <a:lnTo>
                      <a:pt x="5" y="13"/>
                    </a:lnTo>
                    <a:lnTo>
                      <a:pt x="7"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48" name="Freeform 1930">
                <a:extLst>
                  <a:ext uri="{FF2B5EF4-FFF2-40B4-BE49-F238E27FC236}">
                    <a16:creationId xmlns:a16="http://schemas.microsoft.com/office/drawing/2014/main" id="{B44F6305-3A47-4903-A0C7-E64F6AEB1120}"/>
                  </a:ext>
                </a:extLst>
              </p:cNvPr>
              <p:cNvSpPr>
                <a:spLocks/>
              </p:cNvSpPr>
              <p:nvPr/>
            </p:nvSpPr>
            <p:spPr bwMode="auto">
              <a:xfrm>
                <a:off x="3424" y="3412"/>
                <a:ext cx="5" cy="13"/>
              </a:xfrm>
              <a:custGeom>
                <a:avLst/>
                <a:gdLst/>
                <a:ahLst/>
                <a:cxnLst>
                  <a:cxn ang="0">
                    <a:pos x="5" y="12"/>
                  </a:cxn>
                  <a:cxn ang="0">
                    <a:pos x="0" y="0"/>
                  </a:cxn>
                  <a:cxn ang="0">
                    <a:pos x="4" y="13"/>
                  </a:cxn>
                  <a:cxn ang="0">
                    <a:pos x="5" y="12"/>
                  </a:cxn>
                </a:cxnLst>
                <a:rect l="0" t="0" r="r" b="b"/>
                <a:pathLst>
                  <a:path w="5" h="13">
                    <a:moveTo>
                      <a:pt x="5" y="12"/>
                    </a:moveTo>
                    <a:lnTo>
                      <a:pt x="0" y="0"/>
                    </a:lnTo>
                    <a:lnTo>
                      <a:pt x="4" y="13"/>
                    </a:lnTo>
                    <a:lnTo>
                      <a:pt x="5"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49" name="Freeform 1931">
                <a:extLst>
                  <a:ext uri="{FF2B5EF4-FFF2-40B4-BE49-F238E27FC236}">
                    <a16:creationId xmlns:a16="http://schemas.microsoft.com/office/drawing/2014/main" id="{4302881A-9902-4E47-8629-3049F917BC8D}"/>
                  </a:ext>
                </a:extLst>
              </p:cNvPr>
              <p:cNvSpPr>
                <a:spLocks/>
              </p:cNvSpPr>
              <p:nvPr/>
            </p:nvSpPr>
            <p:spPr bwMode="auto">
              <a:xfrm>
                <a:off x="3421" y="3412"/>
                <a:ext cx="7" cy="13"/>
              </a:xfrm>
              <a:custGeom>
                <a:avLst/>
                <a:gdLst/>
                <a:ahLst/>
                <a:cxnLst>
                  <a:cxn ang="0">
                    <a:pos x="3" y="0"/>
                  </a:cxn>
                  <a:cxn ang="0">
                    <a:pos x="7" y="13"/>
                  </a:cxn>
                  <a:cxn ang="0">
                    <a:pos x="0" y="2"/>
                  </a:cxn>
                  <a:cxn ang="0">
                    <a:pos x="3" y="0"/>
                  </a:cxn>
                </a:cxnLst>
                <a:rect l="0" t="0" r="r" b="b"/>
                <a:pathLst>
                  <a:path w="7" h="13">
                    <a:moveTo>
                      <a:pt x="3" y="0"/>
                    </a:moveTo>
                    <a:lnTo>
                      <a:pt x="7" y="13"/>
                    </a:lnTo>
                    <a:lnTo>
                      <a:pt x="0" y="2"/>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50" name="Freeform 1932">
                <a:extLst>
                  <a:ext uri="{FF2B5EF4-FFF2-40B4-BE49-F238E27FC236}">
                    <a16:creationId xmlns:a16="http://schemas.microsoft.com/office/drawing/2014/main" id="{EF989968-0D1D-44A7-94BA-75539F253BB6}"/>
                  </a:ext>
                </a:extLst>
              </p:cNvPr>
              <p:cNvSpPr>
                <a:spLocks/>
              </p:cNvSpPr>
              <p:nvPr/>
            </p:nvSpPr>
            <p:spPr bwMode="auto">
              <a:xfrm>
                <a:off x="3421" y="3412"/>
                <a:ext cx="8" cy="13"/>
              </a:xfrm>
              <a:custGeom>
                <a:avLst/>
                <a:gdLst/>
                <a:ahLst/>
                <a:cxnLst>
                  <a:cxn ang="0">
                    <a:pos x="8" y="12"/>
                  </a:cxn>
                  <a:cxn ang="0">
                    <a:pos x="3" y="0"/>
                  </a:cxn>
                  <a:cxn ang="0">
                    <a:pos x="0" y="2"/>
                  </a:cxn>
                  <a:cxn ang="0">
                    <a:pos x="7" y="13"/>
                  </a:cxn>
                  <a:cxn ang="0">
                    <a:pos x="8" y="12"/>
                  </a:cxn>
                </a:cxnLst>
                <a:rect l="0" t="0" r="r" b="b"/>
                <a:pathLst>
                  <a:path w="8" h="13">
                    <a:moveTo>
                      <a:pt x="8" y="12"/>
                    </a:moveTo>
                    <a:lnTo>
                      <a:pt x="3" y="0"/>
                    </a:lnTo>
                    <a:lnTo>
                      <a:pt x="0" y="2"/>
                    </a:lnTo>
                    <a:lnTo>
                      <a:pt x="7" y="13"/>
                    </a:lnTo>
                    <a:lnTo>
                      <a:pt x="8"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51" name="Freeform 1933">
                <a:extLst>
                  <a:ext uri="{FF2B5EF4-FFF2-40B4-BE49-F238E27FC236}">
                    <a16:creationId xmlns:a16="http://schemas.microsoft.com/office/drawing/2014/main" id="{01CA7A26-5587-43E9-9DF3-FF062E1CA039}"/>
                  </a:ext>
                </a:extLst>
              </p:cNvPr>
              <p:cNvSpPr>
                <a:spLocks/>
              </p:cNvSpPr>
              <p:nvPr/>
            </p:nvSpPr>
            <p:spPr bwMode="auto">
              <a:xfrm>
                <a:off x="3421" y="3414"/>
                <a:ext cx="7" cy="11"/>
              </a:xfrm>
              <a:custGeom>
                <a:avLst/>
                <a:gdLst/>
                <a:ahLst/>
                <a:cxnLst>
                  <a:cxn ang="0">
                    <a:pos x="7" y="11"/>
                  </a:cxn>
                  <a:cxn ang="0">
                    <a:pos x="0" y="0"/>
                  </a:cxn>
                  <a:cxn ang="0">
                    <a:pos x="5" y="11"/>
                  </a:cxn>
                  <a:cxn ang="0">
                    <a:pos x="7" y="11"/>
                  </a:cxn>
                </a:cxnLst>
                <a:rect l="0" t="0" r="r" b="b"/>
                <a:pathLst>
                  <a:path w="7" h="11">
                    <a:moveTo>
                      <a:pt x="7" y="11"/>
                    </a:moveTo>
                    <a:lnTo>
                      <a:pt x="0" y="0"/>
                    </a:lnTo>
                    <a:lnTo>
                      <a:pt x="5" y="11"/>
                    </a:lnTo>
                    <a:lnTo>
                      <a:pt x="7"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52" name="Freeform 1934">
                <a:extLst>
                  <a:ext uri="{FF2B5EF4-FFF2-40B4-BE49-F238E27FC236}">
                    <a16:creationId xmlns:a16="http://schemas.microsoft.com/office/drawing/2014/main" id="{F22B6A04-0699-461C-B536-E149EFA4F8BE}"/>
                  </a:ext>
                </a:extLst>
              </p:cNvPr>
              <p:cNvSpPr>
                <a:spLocks/>
              </p:cNvSpPr>
              <p:nvPr/>
            </p:nvSpPr>
            <p:spPr bwMode="auto">
              <a:xfrm>
                <a:off x="3419" y="3414"/>
                <a:ext cx="7" cy="11"/>
              </a:xfrm>
              <a:custGeom>
                <a:avLst/>
                <a:gdLst/>
                <a:ahLst/>
                <a:cxnLst>
                  <a:cxn ang="0">
                    <a:pos x="2" y="0"/>
                  </a:cxn>
                  <a:cxn ang="0">
                    <a:pos x="7" y="11"/>
                  </a:cxn>
                  <a:cxn ang="0">
                    <a:pos x="0" y="1"/>
                  </a:cxn>
                  <a:cxn ang="0">
                    <a:pos x="2" y="0"/>
                  </a:cxn>
                </a:cxnLst>
                <a:rect l="0" t="0" r="r" b="b"/>
                <a:pathLst>
                  <a:path w="7" h="11">
                    <a:moveTo>
                      <a:pt x="2" y="0"/>
                    </a:moveTo>
                    <a:lnTo>
                      <a:pt x="7" y="11"/>
                    </a:lnTo>
                    <a:lnTo>
                      <a:pt x="0" y="1"/>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53" name="Freeform 1935">
                <a:extLst>
                  <a:ext uri="{FF2B5EF4-FFF2-40B4-BE49-F238E27FC236}">
                    <a16:creationId xmlns:a16="http://schemas.microsoft.com/office/drawing/2014/main" id="{E09750CB-1C1C-4BC3-80B7-89EECDD7F66F}"/>
                  </a:ext>
                </a:extLst>
              </p:cNvPr>
              <p:cNvSpPr>
                <a:spLocks/>
              </p:cNvSpPr>
              <p:nvPr/>
            </p:nvSpPr>
            <p:spPr bwMode="auto">
              <a:xfrm>
                <a:off x="3419" y="3414"/>
                <a:ext cx="9" cy="11"/>
              </a:xfrm>
              <a:custGeom>
                <a:avLst/>
                <a:gdLst/>
                <a:ahLst/>
                <a:cxnLst>
                  <a:cxn ang="0">
                    <a:pos x="9" y="11"/>
                  </a:cxn>
                  <a:cxn ang="0">
                    <a:pos x="2" y="0"/>
                  </a:cxn>
                  <a:cxn ang="0">
                    <a:pos x="0" y="1"/>
                  </a:cxn>
                  <a:cxn ang="0">
                    <a:pos x="7" y="11"/>
                  </a:cxn>
                  <a:cxn ang="0">
                    <a:pos x="9" y="11"/>
                  </a:cxn>
                </a:cxnLst>
                <a:rect l="0" t="0" r="r" b="b"/>
                <a:pathLst>
                  <a:path w="9" h="11">
                    <a:moveTo>
                      <a:pt x="9" y="11"/>
                    </a:moveTo>
                    <a:lnTo>
                      <a:pt x="2" y="0"/>
                    </a:lnTo>
                    <a:lnTo>
                      <a:pt x="0" y="1"/>
                    </a:lnTo>
                    <a:lnTo>
                      <a:pt x="7" y="11"/>
                    </a:lnTo>
                    <a:lnTo>
                      <a:pt x="9" y="1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54" name="Freeform 1936">
                <a:extLst>
                  <a:ext uri="{FF2B5EF4-FFF2-40B4-BE49-F238E27FC236}">
                    <a16:creationId xmlns:a16="http://schemas.microsoft.com/office/drawing/2014/main" id="{4AD75BF1-EF27-4481-8EC9-F3A1BA463208}"/>
                  </a:ext>
                </a:extLst>
              </p:cNvPr>
              <p:cNvSpPr>
                <a:spLocks/>
              </p:cNvSpPr>
              <p:nvPr/>
            </p:nvSpPr>
            <p:spPr bwMode="auto">
              <a:xfrm>
                <a:off x="3419" y="3415"/>
                <a:ext cx="7" cy="11"/>
              </a:xfrm>
              <a:custGeom>
                <a:avLst/>
                <a:gdLst/>
                <a:ahLst/>
                <a:cxnLst>
                  <a:cxn ang="0">
                    <a:pos x="7" y="10"/>
                  </a:cxn>
                  <a:cxn ang="0">
                    <a:pos x="0" y="0"/>
                  </a:cxn>
                  <a:cxn ang="0">
                    <a:pos x="6" y="11"/>
                  </a:cxn>
                  <a:cxn ang="0">
                    <a:pos x="7" y="10"/>
                  </a:cxn>
                </a:cxnLst>
                <a:rect l="0" t="0" r="r" b="b"/>
                <a:pathLst>
                  <a:path w="7" h="11">
                    <a:moveTo>
                      <a:pt x="7" y="10"/>
                    </a:moveTo>
                    <a:lnTo>
                      <a:pt x="0" y="0"/>
                    </a:lnTo>
                    <a:lnTo>
                      <a:pt x="6" y="11"/>
                    </a:lnTo>
                    <a:lnTo>
                      <a:pt x="7"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55" name="Freeform 1937">
                <a:extLst>
                  <a:ext uri="{FF2B5EF4-FFF2-40B4-BE49-F238E27FC236}">
                    <a16:creationId xmlns:a16="http://schemas.microsoft.com/office/drawing/2014/main" id="{017155D4-354A-495C-9C6B-5C333EE0F3B8}"/>
                  </a:ext>
                </a:extLst>
              </p:cNvPr>
              <p:cNvSpPr>
                <a:spLocks/>
              </p:cNvSpPr>
              <p:nvPr/>
            </p:nvSpPr>
            <p:spPr bwMode="auto">
              <a:xfrm>
                <a:off x="3418" y="3415"/>
                <a:ext cx="7" cy="11"/>
              </a:xfrm>
              <a:custGeom>
                <a:avLst/>
                <a:gdLst/>
                <a:ahLst/>
                <a:cxnLst>
                  <a:cxn ang="0">
                    <a:pos x="1" y="0"/>
                  </a:cxn>
                  <a:cxn ang="0">
                    <a:pos x="7" y="11"/>
                  </a:cxn>
                  <a:cxn ang="0">
                    <a:pos x="0" y="1"/>
                  </a:cxn>
                  <a:cxn ang="0">
                    <a:pos x="1" y="0"/>
                  </a:cxn>
                </a:cxnLst>
                <a:rect l="0" t="0" r="r" b="b"/>
                <a:pathLst>
                  <a:path w="7" h="11">
                    <a:moveTo>
                      <a:pt x="1" y="0"/>
                    </a:moveTo>
                    <a:lnTo>
                      <a:pt x="7" y="11"/>
                    </a:lnTo>
                    <a:lnTo>
                      <a:pt x="0" y="1"/>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56" name="Freeform 1938">
                <a:extLst>
                  <a:ext uri="{FF2B5EF4-FFF2-40B4-BE49-F238E27FC236}">
                    <a16:creationId xmlns:a16="http://schemas.microsoft.com/office/drawing/2014/main" id="{02694B77-C53D-464B-9A0F-71A36777E3CF}"/>
                  </a:ext>
                </a:extLst>
              </p:cNvPr>
              <p:cNvSpPr>
                <a:spLocks/>
              </p:cNvSpPr>
              <p:nvPr/>
            </p:nvSpPr>
            <p:spPr bwMode="auto">
              <a:xfrm>
                <a:off x="3418" y="3415"/>
                <a:ext cx="8" cy="11"/>
              </a:xfrm>
              <a:custGeom>
                <a:avLst/>
                <a:gdLst/>
                <a:ahLst/>
                <a:cxnLst>
                  <a:cxn ang="0">
                    <a:pos x="8" y="10"/>
                  </a:cxn>
                  <a:cxn ang="0">
                    <a:pos x="1" y="0"/>
                  </a:cxn>
                  <a:cxn ang="0">
                    <a:pos x="0" y="1"/>
                  </a:cxn>
                  <a:cxn ang="0">
                    <a:pos x="7" y="11"/>
                  </a:cxn>
                  <a:cxn ang="0">
                    <a:pos x="8" y="10"/>
                  </a:cxn>
                </a:cxnLst>
                <a:rect l="0" t="0" r="r" b="b"/>
                <a:pathLst>
                  <a:path w="8" h="11">
                    <a:moveTo>
                      <a:pt x="8" y="10"/>
                    </a:moveTo>
                    <a:lnTo>
                      <a:pt x="1" y="0"/>
                    </a:lnTo>
                    <a:lnTo>
                      <a:pt x="0" y="1"/>
                    </a:lnTo>
                    <a:lnTo>
                      <a:pt x="7" y="11"/>
                    </a:lnTo>
                    <a:lnTo>
                      <a:pt x="8" y="1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57" name="Freeform 1939">
                <a:extLst>
                  <a:ext uri="{FF2B5EF4-FFF2-40B4-BE49-F238E27FC236}">
                    <a16:creationId xmlns:a16="http://schemas.microsoft.com/office/drawing/2014/main" id="{EFA3BA46-ECEE-47A5-8140-8D685A41F440}"/>
                  </a:ext>
                </a:extLst>
              </p:cNvPr>
              <p:cNvSpPr>
                <a:spLocks/>
              </p:cNvSpPr>
              <p:nvPr/>
            </p:nvSpPr>
            <p:spPr bwMode="auto">
              <a:xfrm>
                <a:off x="3418" y="3416"/>
                <a:ext cx="7" cy="11"/>
              </a:xfrm>
              <a:custGeom>
                <a:avLst/>
                <a:gdLst/>
                <a:ahLst/>
                <a:cxnLst>
                  <a:cxn ang="0">
                    <a:pos x="7" y="10"/>
                  </a:cxn>
                  <a:cxn ang="0">
                    <a:pos x="0" y="0"/>
                  </a:cxn>
                  <a:cxn ang="0">
                    <a:pos x="5" y="11"/>
                  </a:cxn>
                  <a:cxn ang="0">
                    <a:pos x="7" y="10"/>
                  </a:cxn>
                </a:cxnLst>
                <a:rect l="0" t="0" r="r" b="b"/>
                <a:pathLst>
                  <a:path w="7" h="11">
                    <a:moveTo>
                      <a:pt x="7" y="10"/>
                    </a:moveTo>
                    <a:lnTo>
                      <a:pt x="0" y="0"/>
                    </a:lnTo>
                    <a:lnTo>
                      <a:pt x="5" y="11"/>
                    </a:lnTo>
                    <a:lnTo>
                      <a:pt x="7"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58" name="Freeform 1940">
                <a:extLst>
                  <a:ext uri="{FF2B5EF4-FFF2-40B4-BE49-F238E27FC236}">
                    <a16:creationId xmlns:a16="http://schemas.microsoft.com/office/drawing/2014/main" id="{899B4557-64C7-4875-A0E7-45F38BCD9A56}"/>
                  </a:ext>
                </a:extLst>
              </p:cNvPr>
              <p:cNvSpPr>
                <a:spLocks/>
              </p:cNvSpPr>
              <p:nvPr/>
            </p:nvSpPr>
            <p:spPr bwMode="auto">
              <a:xfrm>
                <a:off x="3416" y="3416"/>
                <a:ext cx="7" cy="11"/>
              </a:xfrm>
              <a:custGeom>
                <a:avLst/>
                <a:gdLst/>
                <a:ahLst/>
                <a:cxnLst>
                  <a:cxn ang="0">
                    <a:pos x="2" y="0"/>
                  </a:cxn>
                  <a:cxn ang="0">
                    <a:pos x="7" y="11"/>
                  </a:cxn>
                  <a:cxn ang="0">
                    <a:pos x="0" y="1"/>
                  </a:cxn>
                  <a:cxn ang="0">
                    <a:pos x="2" y="0"/>
                  </a:cxn>
                </a:cxnLst>
                <a:rect l="0" t="0" r="r" b="b"/>
                <a:pathLst>
                  <a:path w="7" h="11">
                    <a:moveTo>
                      <a:pt x="2" y="0"/>
                    </a:moveTo>
                    <a:lnTo>
                      <a:pt x="7" y="11"/>
                    </a:lnTo>
                    <a:lnTo>
                      <a:pt x="0" y="1"/>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59" name="Freeform 1941">
                <a:extLst>
                  <a:ext uri="{FF2B5EF4-FFF2-40B4-BE49-F238E27FC236}">
                    <a16:creationId xmlns:a16="http://schemas.microsoft.com/office/drawing/2014/main" id="{B92F4DC7-9C0B-4E60-A9EA-661AB2AA8134}"/>
                  </a:ext>
                </a:extLst>
              </p:cNvPr>
              <p:cNvSpPr>
                <a:spLocks/>
              </p:cNvSpPr>
              <p:nvPr/>
            </p:nvSpPr>
            <p:spPr bwMode="auto">
              <a:xfrm>
                <a:off x="3416" y="3416"/>
                <a:ext cx="9" cy="11"/>
              </a:xfrm>
              <a:custGeom>
                <a:avLst/>
                <a:gdLst/>
                <a:ahLst/>
                <a:cxnLst>
                  <a:cxn ang="0">
                    <a:pos x="9" y="10"/>
                  </a:cxn>
                  <a:cxn ang="0">
                    <a:pos x="2" y="0"/>
                  </a:cxn>
                  <a:cxn ang="0">
                    <a:pos x="0" y="1"/>
                  </a:cxn>
                  <a:cxn ang="0">
                    <a:pos x="7" y="11"/>
                  </a:cxn>
                  <a:cxn ang="0">
                    <a:pos x="9" y="10"/>
                  </a:cxn>
                </a:cxnLst>
                <a:rect l="0" t="0" r="r" b="b"/>
                <a:pathLst>
                  <a:path w="9" h="11">
                    <a:moveTo>
                      <a:pt x="9" y="10"/>
                    </a:moveTo>
                    <a:lnTo>
                      <a:pt x="2" y="0"/>
                    </a:lnTo>
                    <a:lnTo>
                      <a:pt x="0" y="1"/>
                    </a:lnTo>
                    <a:lnTo>
                      <a:pt x="7" y="11"/>
                    </a:lnTo>
                    <a:lnTo>
                      <a:pt x="9" y="1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60" name="Freeform 1942">
                <a:extLst>
                  <a:ext uri="{FF2B5EF4-FFF2-40B4-BE49-F238E27FC236}">
                    <a16:creationId xmlns:a16="http://schemas.microsoft.com/office/drawing/2014/main" id="{C0ACF74C-32E3-4B98-85AD-8303883C52B5}"/>
                  </a:ext>
                </a:extLst>
              </p:cNvPr>
              <p:cNvSpPr>
                <a:spLocks/>
              </p:cNvSpPr>
              <p:nvPr/>
            </p:nvSpPr>
            <p:spPr bwMode="auto">
              <a:xfrm>
                <a:off x="3416" y="3417"/>
                <a:ext cx="7" cy="11"/>
              </a:xfrm>
              <a:custGeom>
                <a:avLst/>
                <a:gdLst/>
                <a:ahLst/>
                <a:cxnLst>
                  <a:cxn ang="0">
                    <a:pos x="7" y="10"/>
                  </a:cxn>
                  <a:cxn ang="0">
                    <a:pos x="0" y="0"/>
                  </a:cxn>
                  <a:cxn ang="0">
                    <a:pos x="5" y="11"/>
                  </a:cxn>
                  <a:cxn ang="0">
                    <a:pos x="7" y="10"/>
                  </a:cxn>
                </a:cxnLst>
                <a:rect l="0" t="0" r="r" b="b"/>
                <a:pathLst>
                  <a:path w="7" h="11">
                    <a:moveTo>
                      <a:pt x="7" y="10"/>
                    </a:moveTo>
                    <a:lnTo>
                      <a:pt x="0" y="0"/>
                    </a:lnTo>
                    <a:lnTo>
                      <a:pt x="5" y="11"/>
                    </a:lnTo>
                    <a:lnTo>
                      <a:pt x="7"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61" name="Freeform 1943">
                <a:extLst>
                  <a:ext uri="{FF2B5EF4-FFF2-40B4-BE49-F238E27FC236}">
                    <a16:creationId xmlns:a16="http://schemas.microsoft.com/office/drawing/2014/main" id="{F27BC55C-22D0-4553-AFEE-ACF909338166}"/>
                  </a:ext>
                </a:extLst>
              </p:cNvPr>
              <p:cNvSpPr>
                <a:spLocks/>
              </p:cNvSpPr>
              <p:nvPr/>
            </p:nvSpPr>
            <p:spPr bwMode="auto">
              <a:xfrm>
                <a:off x="3415" y="3417"/>
                <a:ext cx="6" cy="11"/>
              </a:xfrm>
              <a:custGeom>
                <a:avLst/>
                <a:gdLst/>
                <a:ahLst/>
                <a:cxnLst>
                  <a:cxn ang="0">
                    <a:pos x="1" y="0"/>
                  </a:cxn>
                  <a:cxn ang="0">
                    <a:pos x="6" y="11"/>
                  </a:cxn>
                  <a:cxn ang="0">
                    <a:pos x="0" y="1"/>
                  </a:cxn>
                  <a:cxn ang="0">
                    <a:pos x="1" y="0"/>
                  </a:cxn>
                </a:cxnLst>
                <a:rect l="0" t="0" r="r" b="b"/>
                <a:pathLst>
                  <a:path w="6" h="11">
                    <a:moveTo>
                      <a:pt x="1" y="0"/>
                    </a:moveTo>
                    <a:lnTo>
                      <a:pt x="6" y="11"/>
                    </a:lnTo>
                    <a:lnTo>
                      <a:pt x="0" y="1"/>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62" name="Freeform 1944">
                <a:extLst>
                  <a:ext uri="{FF2B5EF4-FFF2-40B4-BE49-F238E27FC236}">
                    <a16:creationId xmlns:a16="http://schemas.microsoft.com/office/drawing/2014/main" id="{D4F89CFF-5109-4CDA-AD94-6AF7F938A52F}"/>
                  </a:ext>
                </a:extLst>
              </p:cNvPr>
              <p:cNvSpPr>
                <a:spLocks/>
              </p:cNvSpPr>
              <p:nvPr/>
            </p:nvSpPr>
            <p:spPr bwMode="auto">
              <a:xfrm>
                <a:off x="3415" y="3417"/>
                <a:ext cx="8" cy="11"/>
              </a:xfrm>
              <a:custGeom>
                <a:avLst/>
                <a:gdLst/>
                <a:ahLst/>
                <a:cxnLst>
                  <a:cxn ang="0">
                    <a:pos x="8" y="10"/>
                  </a:cxn>
                  <a:cxn ang="0">
                    <a:pos x="1" y="0"/>
                  </a:cxn>
                  <a:cxn ang="0">
                    <a:pos x="0" y="1"/>
                  </a:cxn>
                  <a:cxn ang="0">
                    <a:pos x="6" y="11"/>
                  </a:cxn>
                  <a:cxn ang="0">
                    <a:pos x="8" y="10"/>
                  </a:cxn>
                </a:cxnLst>
                <a:rect l="0" t="0" r="r" b="b"/>
                <a:pathLst>
                  <a:path w="8" h="11">
                    <a:moveTo>
                      <a:pt x="8" y="10"/>
                    </a:moveTo>
                    <a:lnTo>
                      <a:pt x="1" y="0"/>
                    </a:lnTo>
                    <a:lnTo>
                      <a:pt x="0" y="1"/>
                    </a:lnTo>
                    <a:lnTo>
                      <a:pt x="6" y="11"/>
                    </a:lnTo>
                    <a:lnTo>
                      <a:pt x="8" y="1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63" name="Freeform 1945">
                <a:extLst>
                  <a:ext uri="{FF2B5EF4-FFF2-40B4-BE49-F238E27FC236}">
                    <a16:creationId xmlns:a16="http://schemas.microsoft.com/office/drawing/2014/main" id="{0325BBB7-EB09-40ED-AE11-A1277B8EEC7D}"/>
                  </a:ext>
                </a:extLst>
              </p:cNvPr>
              <p:cNvSpPr>
                <a:spLocks/>
              </p:cNvSpPr>
              <p:nvPr/>
            </p:nvSpPr>
            <p:spPr bwMode="auto">
              <a:xfrm>
                <a:off x="3415" y="3418"/>
                <a:ext cx="6" cy="11"/>
              </a:xfrm>
              <a:custGeom>
                <a:avLst/>
                <a:gdLst/>
                <a:ahLst/>
                <a:cxnLst>
                  <a:cxn ang="0">
                    <a:pos x="6" y="10"/>
                  </a:cxn>
                  <a:cxn ang="0">
                    <a:pos x="0" y="0"/>
                  </a:cxn>
                  <a:cxn ang="0">
                    <a:pos x="5" y="11"/>
                  </a:cxn>
                  <a:cxn ang="0">
                    <a:pos x="6" y="10"/>
                  </a:cxn>
                </a:cxnLst>
                <a:rect l="0" t="0" r="r" b="b"/>
                <a:pathLst>
                  <a:path w="6" h="11">
                    <a:moveTo>
                      <a:pt x="6" y="10"/>
                    </a:moveTo>
                    <a:lnTo>
                      <a:pt x="0" y="0"/>
                    </a:lnTo>
                    <a:lnTo>
                      <a:pt x="5" y="11"/>
                    </a:lnTo>
                    <a:lnTo>
                      <a:pt x="6"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64" name="Freeform 1946">
                <a:extLst>
                  <a:ext uri="{FF2B5EF4-FFF2-40B4-BE49-F238E27FC236}">
                    <a16:creationId xmlns:a16="http://schemas.microsoft.com/office/drawing/2014/main" id="{B97C3613-61DC-4757-8AA3-C806C4ED1E11}"/>
                  </a:ext>
                </a:extLst>
              </p:cNvPr>
              <p:cNvSpPr>
                <a:spLocks/>
              </p:cNvSpPr>
              <p:nvPr/>
            </p:nvSpPr>
            <p:spPr bwMode="auto">
              <a:xfrm>
                <a:off x="3414" y="3418"/>
                <a:ext cx="6" cy="11"/>
              </a:xfrm>
              <a:custGeom>
                <a:avLst/>
                <a:gdLst/>
                <a:ahLst/>
                <a:cxnLst>
                  <a:cxn ang="0">
                    <a:pos x="1" y="0"/>
                  </a:cxn>
                  <a:cxn ang="0">
                    <a:pos x="6" y="11"/>
                  </a:cxn>
                  <a:cxn ang="0">
                    <a:pos x="0" y="0"/>
                  </a:cxn>
                  <a:cxn ang="0">
                    <a:pos x="1" y="0"/>
                  </a:cxn>
                </a:cxnLst>
                <a:rect l="0" t="0" r="r" b="b"/>
                <a:pathLst>
                  <a:path w="6" h="11">
                    <a:moveTo>
                      <a:pt x="1" y="0"/>
                    </a:moveTo>
                    <a:lnTo>
                      <a:pt x="6" y="11"/>
                    </a:lnTo>
                    <a:lnTo>
                      <a:pt x="0" y="0"/>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65" name="Freeform 1947">
                <a:extLst>
                  <a:ext uri="{FF2B5EF4-FFF2-40B4-BE49-F238E27FC236}">
                    <a16:creationId xmlns:a16="http://schemas.microsoft.com/office/drawing/2014/main" id="{8529295A-1E52-4588-B27A-065E2CBD6460}"/>
                  </a:ext>
                </a:extLst>
              </p:cNvPr>
              <p:cNvSpPr>
                <a:spLocks/>
              </p:cNvSpPr>
              <p:nvPr/>
            </p:nvSpPr>
            <p:spPr bwMode="auto">
              <a:xfrm>
                <a:off x="3414" y="3418"/>
                <a:ext cx="7" cy="11"/>
              </a:xfrm>
              <a:custGeom>
                <a:avLst/>
                <a:gdLst/>
                <a:ahLst/>
                <a:cxnLst>
                  <a:cxn ang="0">
                    <a:pos x="7" y="10"/>
                  </a:cxn>
                  <a:cxn ang="0">
                    <a:pos x="1" y="0"/>
                  </a:cxn>
                  <a:cxn ang="0">
                    <a:pos x="0" y="0"/>
                  </a:cxn>
                  <a:cxn ang="0">
                    <a:pos x="6" y="11"/>
                  </a:cxn>
                  <a:cxn ang="0">
                    <a:pos x="7" y="10"/>
                  </a:cxn>
                </a:cxnLst>
                <a:rect l="0" t="0" r="r" b="b"/>
                <a:pathLst>
                  <a:path w="7" h="11">
                    <a:moveTo>
                      <a:pt x="7" y="10"/>
                    </a:moveTo>
                    <a:lnTo>
                      <a:pt x="1" y="0"/>
                    </a:lnTo>
                    <a:lnTo>
                      <a:pt x="0" y="0"/>
                    </a:lnTo>
                    <a:lnTo>
                      <a:pt x="6" y="11"/>
                    </a:lnTo>
                    <a:lnTo>
                      <a:pt x="7" y="1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66" name="Freeform 1948">
                <a:extLst>
                  <a:ext uri="{FF2B5EF4-FFF2-40B4-BE49-F238E27FC236}">
                    <a16:creationId xmlns:a16="http://schemas.microsoft.com/office/drawing/2014/main" id="{4392C3FC-CB0B-4CFD-A202-1EC71CB39E6D}"/>
                  </a:ext>
                </a:extLst>
              </p:cNvPr>
              <p:cNvSpPr>
                <a:spLocks/>
              </p:cNvSpPr>
              <p:nvPr/>
            </p:nvSpPr>
            <p:spPr bwMode="auto">
              <a:xfrm>
                <a:off x="3414" y="3418"/>
                <a:ext cx="6" cy="12"/>
              </a:xfrm>
              <a:custGeom>
                <a:avLst/>
                <a:gdLst/>
                <a:ahLst/>
                <a:cxnLst>
                  <a:cxn ang="0">
                    <a:pos x="6" y="11"/>
                  </a:cxn>
                  <a:cxn ang="0">
                    <a:pos x="0" y="0"/>
                  </a:cxn>
                  <a:cxn ang="0">
                    <a:pos x="4" y="12"/>
                  </a:cxn>
                  <a:cxn ang="0">
                    <a:pos x="6" y="11"/>
                  </a:cxn>
                </a:cxnLst>
                <a:rect l="0" t="0" r="r" b="b"/>
                <a:pathLst>
                  <a:path w="6" h="12">
                    <a:moveTo>
                      <a:pt x="6" y="11"/>
                    </a:moveTo>
                    <a:lnTo>
                      <a:pt x="0" y="0"/>
                    </a:lnTo>
                    <a:lnTo>
                      <a:pt x="4" y="12"/>
                    </a:lnTo>
                    <a:lnTo>
                      <a:pt x="6"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67" name="Freeform 1949">
                <a:extLst>
                  <a:ext uri="{FF2B5EF4-FFF2-40B4-BE49-F238E27FC236}">
                    <a16:creationId xmlns:a16="http://schemas.microsoft.com/office/drawing/2014/main" id="{3E369B46-DF8A-4D57-A53F-3E924B0C1A0A}"/>
                  </a:ext>
                </a:extLst>
              </p:cNvPr>
              <p:cNvSpPr>
                <a:spLocks/>
              </p:cNvSpPr>
              <p:nvPr/>
            </p:nvSpPr>
            <p:spPr bwMode="auto">
              <a:xfrm>
                <a:off x="3413" y="3418"/>
                <a:ext cx="5" cy="12"/>
              </a:xfrm>
              <a:custGeom>
                <a:avLst/>
                <a:gdLst/>
                <a:ahLst/>
                <a:cxnLst>
                  <a:cxn ang="0">
                    <a:pos x="1" y="0"/>
                  </a:cxn>
                  <a:cxn ang="0">
                    <a:pos x="5" y="12"/>
                  </a:cxn>
                  <a:cxn ang="0">
                    <a:pos x="0" y="1"/>
                  </a:cxn>
                  <a:cxn ang="0">
                    <a:pos x="1" y="0"/>
                  </a:cxn>
                </a:cxnLst>
                <a:rect l="0" t="0" r="r" b="b"/>
                <a:pathLst>
                  <a:path w="5" h="12">
                    <a:moveTo>
                      <a:pt x="1" y="0"/>
                    </a:moveTo>
                    <a:lnTo>
                      <a:pt x="5" y="12"/>
                    </a:lnTo>
                    <a:lnTo>
                      <a:pt x="0" y="1"/>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68" name="Freeform 1950">
                <a:extLst>
                  <a:ext uri="{FF2B5EF4-FFF2-40B4-BE49-F238E27FC236}">
                    <a16:creationId xmlns:a16="http://schemas.microsoft.com/office/drawing/2014/main" id="{0D43D210-0459-4993-8A22-CCBB971F4397}"/>
                  </a:ext>
                </a:extLst>
              </p:cNvPr>
              <p:cNvSpPr>
                <a:spLocks/>
              </p:cNvSpPr>
              <p:nvPr/>
            </p:nvSpPr>
            <p:spPr bwMode="auto">
              <a:xfrm>
                <a:off x="3413" y="3418"/>
                <a:ext cx="7" cy="12"/>
              </a:xfrm>
              <a:custGeom>
                <a:avLst/>
                <a:gdLst/>
                <a:ahLst/>
                <a:cxnLst>
                  <a:cxn ang="0">
                    <a:pos x="7" y="11"/>
                  </a:cxn>
                  <a:cxn ang="0">
                    <a:pos x="1" y="0"/>
                  </a:cxn>
                  <a:cxn ang="0">
                    <a:pos x="0" y="1"/>
                  </a:cxn>
                  <a:cxn ang="0">
                    <a:pos x="5" y="12"/>
                  </a:cxn>
                  <a:cxn ang="0">
                    <a:pos x="7" y="11"/>
                  </a:cxn>
                </a:cxnLst>
                <a:rect l="0" t="0" r="r" b="b"/>
                <a:pathLst>
                  <a:path w="7" h="12">
                    <a:moveTo>
                      <a:pt x="7" y="11"/>
                    </a:moveTo>
                    <a:lnTo>
                      <a:pt x="1" y="0"/>
                    </a:lnTo>
                    <a:lnTo>
                      <a:pt x="0" y="1"/>
                    </a:lnTo>
                    <a:lnTo>
                      <a:pt x="5" y="12"/>
                    </a:lnTo>
                    <a:lnTo>
                      <a:pt x="7" y="1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69" name="Freeform 1951">
                <a:extLst>
                  <a:ext uri="{FF2B5EF4-FFF2-40B4-BE49-F238E27FC236}">
                    <a16:creationId xmlns:a16="http://schemas.microsoft.com/office/drawing/2014/main" id="{5B495CE4-68E1-469F-A89A-18DF32133B7A}"/>
                  </a:ext>
                </a:extLst>
              </p:cNvPr>
              <p:cNvSpPr>
                <a:spLocks/>
              </p:cNvSpPr>
              <p:nvPr/>
            </p:nvSpPr>
            <p:spPr bwMode="auto">
              <a:xfrm>
                <a:off x="3413" y="3419"/>
                <a:ext cx="5" cy="12"/>
              </a:xfrm>
              <a:custGeom>
                <a:avLst/>
                <a:gdLst/>
                <a:ahLst/>
                <a:cxnLst>
                  <a:cxn ang="0">
                    <a:pos x="5" y="11"/>
                  </a:cxn>
                  <a:cxn ang="0">
                    <a:pos x="0" y="0"/>
                  </a:cxn>
                  <a:cxn ang="0">
                    <a:pos x="3" y="12"/>
                  </a:cxn>
                  <a:cxn ang="0">
                    <a:pos x="5" y="11"/>
                  </a:cxn>
                </a:cxnLst>
                <a:rect l="0" t="0" r="r" b="b"/>
                <a:pathLst>
                  <a:path w="5" h="12">
                    <a:moveTo>
                      <a:pt x="5" y="11"/>
                    </a:moveTo>
                    <a:lnTo>
                      <a:pt x="0" y="0"/>
                    </a:lnTo>
                    <a:lnTo>
                      <a:pt x="3" y="12"/>
                    </a:lnTo>
                    <a:lnTo>
                      <a:pt x="5"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70" name="Freeform 1952">
                <a:extLst>
                  <a:ext uri="{FF2B5EF4-FFF2-40B4-BE49-F238E27FC236}">
                    <a16:creationId xmlns:a16="http://schemas.microsoft.com/office/drawing/2014/main" id="{1BC6EC1F-374C-4348-9E0D-B7F7C8E38334}"/>
                  </a:ext>
                </a:extLst>
              </p:cNvPr>
              <p:cNvSpPr>
                <a:spLocks/>
              </p:cNvSpPr>
              <p:nvPr/>
            </p:nvSpPr>
            <p:spPr bwMode="auto">
              <a:xfrm>
                <a:off x="3412" y="3419"/>
                <a:ext cx="4" cy="12"/>
              </a:xfrm>
              <a:custGeom>
                <a:avLst/>
                <a:gdLst/>
                <a:ahLst/>
                <a:cxnLst>
                  <a:cxn ang="0">
                    <a:pos x="1" y="0"/>
                  </a:cxn>
                  <a:cxn ang="0">
                    <a:pos x="4" y="12"/>
                  </a:cxn>
                  <a:cxn ang="0">
                    <a:pos x="0" y="0"/>
                  </a:cxn>
                  <a:cxn ang="0">
                    <a:pos x="1" y="0"/>
                  </a:cxn>
                </a:cxnLst>
                <a:rect l="0" t="0" r="r" b="b"/>
                <a:pathLst>
                  <a:path w="4" h="12">
                    <a:moveTo>
                      <a:pt x="1" y="0"/>
                    </a:moveTo>
                    <a:lnTo>
                      <a:pt x="4" y="12"/>
                    </a:lnTo>
                    <a:lnTo>
                      <a:pt x="0" y="0"/>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71" name="Freeform 1953">
                <a:extLst>
                  <a:ext uri="{FF2B5EF4-FFF2-40B4-BE49-F238E27FC236}">
                    <a16:creationId xmlns:a16="http://schemas.microsoft.com/office/drawing/2014/main" id="{7DF3EE17-8F5F-4046-81A2-675E127405A7}"/>
                  </a:ext>
                </a:extLst>
              </p:cNvPr>
              <p:cNvSpPr>
                <a:spLocks/>
              </p:cNvSpPr>
              <p:nvPr/>
            </p:nvSpPr>
            <p:spPr bwMode="auto">
              <a:xfrm>
                <a:off x="3412" y="3419"/>
                <a:ext cx="6" cy="12"/>
              </a:xfrm>
              <a:custGeom>
                <a:avLst/>
                <a:gdLst/>
                <a:ahLst/>
                <a:cxnLst>
                  <a:cxn ang="0">
                    <a:pos x="6" y="11"/>
                  </a:cxn>
                  <a:cxn ang="0">
                    <a:pos x="1" y="0"/>
                  </a:cxn>
                  <a:cxn ang="0">
                    <a:pos x="0" y="0"/>
                  </a:cxn>
                  <a:cxn ang="0">
                    <a:pos x="4" y="12"/>
                  </a:cxn>
                  <a:cxn ang="0">
                    <a:pos x="6" y="11"/>
                  </a:cxn>
                </a:cxnLst>
                <a:rect l="0" t="0" r="r" b="b"/>
                <a:pathLst>
                  <a:path w="6" h="12">
                    <a:moveTo>
                      <a:pt x="6" y="11"/>
                    </a:moveTo>
                    <a:lnTo>
                      <a:pt x="1" y="0"/>
                    </a:lnTo>
                    <a:lnTo>
                      <a:pt x="0" y="0"/>
                    </a:lnTo>
                    <a:lnTo>
                      <a:pt x="4" y="12"/>
                    </a:lnTo>
                    <a:lnTo>
                      <a:pt x="6" y="1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72" name="Freeform 1954">
                <a:extLst>
                  <a:ext uri="{FF2B5EF4-FFF2-40B4-BE49-F238E27FC236}">
                    <a16:creationId xmlns:a16="http://schemas.microsoft.com/office/drawing/2014/main" id="{FCD36F02-2F6C-459F-9DC4-407F036F0F71}"/>
                  </a:ext>
                </a:extLst>
              </p:cNvPr>
              <p:cNvSpPr>
                <a:spLocks/>
              </p:cNvSpPr>
              <p:nvPr/>
            </p:nvSpPr>
            <p:spPr bwMode="auto">
              <a:xfrm>
                <a:off x="3412" y="3419"/>
                <a:ext cx="4" cy="13"/>
              </a:xfrm>
              <a:custGeom>
                <a:avLst/>
                <a:gdLst/>
                <a:ahLst/>
                <a:cxnLst>
                  <a:cxn ang="0">
                    <a:pos x="4" y="12"/>
                  </a:cxn>
                  <a:cxn ang="0">
                    <a:pos x="0" y="0"/>
                  </a:cxn>
                  <a:cxn ang="0">
                    <a:pos x="1" y="13"/>
                  </a:cxn>
                  <a:cxn ang="0">
                    <a:pos x="4" y="12"/>
                  </a:cxn>
                </a:cxnLst>
                <a:rect l="0" t="0" r="r" b="b"/>
                <a:pathLst>
                  <a:path w="4" h="13">
                    <a:moveTo>
                      <a:pt x="4" y="12"/>
                    </a:moveTo>
                    <a:lnTo>
                      <a:pt x="0" y="0"/>
                    </a:lnTo>
                    <a:lnTo>
                      <a:pt x="1" y="13"/>
                    </a:lnTo>
                    <a:lnTo>
                      <a:pt x="4"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73" name="Freeform 1955">
                <a:extLst>
                  <a:ext uri="{FF2B5EF4-FFF2-40B4-BE49-F238E27FC236}">
                    <a16:creationId xmlns:a16="http://schemas.microsoft.com/office/drawing/2014/main" id="{4CF5869F-179C-4D29-AAAD-54A8EF74904E}"/>
                  </a:ext>
                </a:extLst>
              </p:cNvPr>
              <p:cNvSpPr>
                <a:spLocks/>
              </p:cNvSpPr>
              <p:nvPr/>
            </p:nvSpPr>
            <p:spPr bwMode="auto">
              <a:xfrm>
                <a:off x="3411" y="3419"/>
                <a:ext cx="2" cy="13"/>
              </a:xfrm>
              <a:custGeom>
                <a:avLst/>
                <a:gdLst/>
                <a:ahLst/>
                <a:cxnLst>
                  <a:cxn ang="0">
                    <a:pos x="1" y="0"/>
                  </a:cxn>
                  <a:cxn ang="0">
                    <a:pos x="2" y="13"/>
                  </a:cxn>
                  <a:cxn ang="0">
                    <a:pos x="0" y="0"/>
                  </a:cxn>
                  <a:cxn ang="0">
                    <a:pos x="1" y="0"/>
                  </a:cxn>
                </a:cxnLst>
                <a:rect l="0" t="0" r="r" b="b"/>
                <a:pathLst>
                  <a:path w="2" h="13">
                    <a:moveTo>
                      <a:pt x="1" y="0"/>
                    </a:moveTo>
                    <a:lnTo>
                      <a:pt x="2" y="13"/>
                    </a:lnTo>
                    <a:lnTo>
                      <a:pt x="0" y="0"/>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74" name="Freeform 1956">
                <a:extLst>
                  <a:ext uri="{FF2B5EF4-FFF2-40B4-BE49-F238E27FC236}">
                    <a16:creationId xmlns:a16="http://schemas.microsoft.com/office/drawing/2014/main" id="{E761298F-61D2-4DD9-A567-C2A5168BF36E}"/>
                  </a:ext>
                </a:extLst>
              </p:cNvPr>
              <p:cNvSpPr>
                <a:spLocks/>
              </p:cNvSpPr>
              <p:nvPr/>
            </p:nvSpPr>
            <p:spPr bwMode="auto">
              <a:xfrm>
                <a:off x="3411" y="3419"/>
                <a:ext cx="5" cy="13"/>
              </a:xfrm>
              <a:custGeom>
                <a:avLst/>
                <a:gdLst/>
                <a:ahLst/>
                <a:cxnLst>
                  <a:cxn ang="0">
                    <a:pos x="5" y="12"/>
                  </a:cxn>
                  <a:cxn ang="0">
                    <a:pos x="1" y="0"/>
                  </a:cxn>
                  <a:cxn ang="0">
                    <a:pos x="0" y="0"/>
                  </a:cxn>
                  <a:cxn ang="0">
                    <a:pos x="2" y="13"/>
                  </a:cxn>
                  <a:cxn ang="0">
                    <a:pos x="5" y="12"/>
                  </a:cxn>
                </a:cxnLst>
                <a:rect l="0" t="0" r="r" b="b"/>
                <a:pathLst>
                  <a:path w="5" h="13">
                    <a:moveTo>
                      <a:pt x="5" y="12"/>
                    </a:moveTo>
                    <a:lnTo>
                      <a:pt x="1" y="0"/>
                    </a:lnTo>
                    <a:lnTo>
                      <a:pt x="0" y="0"/>
                    </a:lnTo>
                    <a:lnTo>
                      <a:pt x="2" y="13"/>
                    </a:lnTo>
                    <a:lnTo>
                      <a:pt x="5"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75" name="Freeform 1957">
                <a:extLst>
                  <a:ext uri="{FF2B5EF4-FFF2-40B4-BE49-F238E27FC236}">
                    <a16:creationId xmlns:a16="http://schemas.microsoft.com/office/drawing/2014/main" id="{29804861-B706-44AF-8F62-08E6A5BB4124}"/>
                  </a:ext>
                </a:extLst>
              </p:cNvPr>
              <p:cNvSpPr>
                <a:spLocks/>
              </p:cNvSpPr>
              <p:nvPr/>
            </p:nvSpPr>
            <p:spPr bwMode="auto">
              <a:xfrm>
                <a:off x="3411" y="3419"/>
                <a:ext cx="2" cy="13"/>
              </a:xfrm>
              <a:custGeom>
                <a:avLst/>
                <a:gdLst/>
                <a:ahLst/>
                <a:cxnLst>
                  <a:cxn ang="0">
                    <a:pos x="2" y="13"/>
                  </a:cxn>
                  <a:cxn ang="0">
                    <a:pos x="0" y="0"/>
                  </a:cxn>
                  <a:cxn ang="0">
                    <a:pos x="0" y="13"/>
                  </a:cxn>
                  <a:cxn ang="0">
                    <a:pos x="2" y="13"/>
                  </a:cxn>
                </a:cxnLst>
                <a:rect l="0" t="0" r="r" b="b"/>
                <a:pathLst>
                  <a:path w="2" h="13">
                    <a:moveTo>
                      <a:pt x="2" y="13"/>
                    </a:moveTo>
                    <a:lnTo>
                      <a:pt x="0" y="0"/>
                    </a:lnTo>
                    <a:lnTo>
                      <a:pt x="0" y="13"/>
                    </a:lnTo>
                    <a:lnTo>
                      <a:pt x="2"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76" name="Freeform 1958">
                <a:extLst>
                  <a:ext uri="{FF2B5EF4-FFF2-40B4-BE49-F238E27FC236}">
                    <a16:creationId xmlns:a16="http://schemas.microsoft.com/office/drawing/2014/main" id="{DCF65041-5F9B-4DDC-9A4B-730D95DD124A}"/>
                  </a:ext>
                </a:extLst>
              </p:cNvPr>
              <p:cNvSpPr>
                <a:spLocks/>
              </p:cNvSpPr>
              <p:nvPr/>
            </p:nvSpPr>
            <p:spPr bwMode="auto">
              <a:xfrm>
                <a:off x="3410" y="3419"/>
                <a:ext cx="1" cy="13"/>
              </a:xfrm>
              <a:custGeom>
                <a:avLst/>
                <a:gdLst/>
                <a:ahLst/>
                <a:cxnLst>
                  <a:cxn ang="0">
                    <a:pos x="1" y="0"/>
                  </a:cxn>
                  <a:cxn ang="0">
                    <a:pos x="1" y="13"/>
                  </a:cxn>
                  <a:cxn ang="0">
                    <a:pos x="0" y="0"/>
                  </a:cxn>
                  <a:cxn ang="0">
                    <a:pos x="1" y="0"/>
                  </a:cxn>
                </a:cxnLst>
                <a:rect l="0" t="0" r="r" b="b"/>
                <a:pathLst>
                  <a:path w="1" h="13">
                    <a:moveTo>
                      <a:pt x="1" y="0"/>
                    </a:moveTo>
                    <a:lnTo>
                      <a:pt x="1" y="13"/>
                    </a:lnTo>
                    <a:lnTo>
                      <a:pt x="0" y="0"/>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77" name="Freeform 1959">
                <a:extLst>
                  <a:ext uri="{FF2B5EF4-FFF2-40B4-BE49-F238E27FC236}">
                    <a16:creationId xmlns:a16="http://schemas.microsoft.com/office/drawing/2014/main" id="{00F2218A-42DA-4596-BD9F-4ADA9B707526}"/>
                  </a:ext>
                </a:extLst>
              </p:cNvPr>
              <p:cNvSpPr>
                <a:spLocks/>
              </p:cNvSpPr>
              <p:nvPr/>
            </p:nvSpPr>
            <p:spPr bwMode="auto">
              <a:xfrm>
                <a:off x="3410" y="3419"/>
                <a:ext cx="3" cy="13"/>
              </a:xfrm>
              <a:custGeom>
                <a:avLst/>
                <a:gdLst/>
                <a:ahLst/>
                <a:cxnLst>
                  <a:cxn ang="0">
                    <a:pos x="3" y="13"/>
                  </a:cxn>
                  <a:cxn ang="0">
                    <a:pos x="1" y="0"/>
                  </a:cxn>
                  <a:cxn ang="0">
                    <a:pos x="0" y="0"/>
                  </a:cxn>
                  <a:cxn ang="0">
                    <a:pos x="1" y="13"/>
                  </a:cxn>
                  <a:cxn ang="0">
                    <a:pos x="3" y="13"/>
                  </a:cxn>
                </a:cxnLst>
                <a:rect l="0" t="0" r="r" b="b"/>
                <a:pathLst>
                  <a:path w="3" h="13">
                    <a:moveTo>
                      <a:pt x="3" y="13"/>
                    </a:moveTo>
                    <a:lnTo>
                      <a:pt x="1" y="0"/>
                    </a:lnTo>
                    <a:lnTo>
                      <a:pt x="0" y="0"/>
                    </a:lnTo>
                    <a:lnTo>
                      <a:pt x="1" y="13"/>
                    </a:lnTo>
                    <a:lnTo>
                      <a:pt x="3"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78" name="Freeform 1960">
                <a:extLst>
                  <a:ext uri="{FF2B5EF4-FFF2-40B4-BE49-F238E27FC236}">
                    <a16:creationId xmlns:a16="http://schemas.microsoft.com/office/drawing/2014/main" id="{1081F227-F5A4-481F-B594-EEAA617FB530}"/>
                  </a:ext>
                </a:extLst>
              </p:cNvPr>
              <p:cNvSpPr>
                <a:spLocks/>
              </p:cNvSpPr>
              <p:nvPr/>
            </p:nvSpPr>
            <p:spPr bwMode="auto">
              <a:xfrm>
                <a:off x="3408" y="3419"/>
                <a:ext cx="3" cy="13"/>
              </a:xfrm>
              <a:custGeom>
                <a:avLst/>
                <a:gdLst/>
                <a:ahLst/>
                <a:cxnLst>
                  <a:cxn ang="0">
                    <a:pos x="3" y="13"/>
                  </a:cxn>
                  <a:cxn ang="0">
                    <a:pos x="2" y="0"/>
                  </a:cxn>
                  <a:cxn ang="0">
                    <a:pos x="0" y="13"/>
                  </a:cxn>
                  <a:cxn ang="0">
                    <a:pos x="3" y="13"/>
                  </a:cxn>
                </a:cxnLst>
                <a:rect l="0" t="0" r="r" b="b"/>
                <a:pathLst>
                  <a:path w="3" h="13">
                    <a:moveTo>
                      <a:pt x="3" y="13"/>
                    </a:moveTo>
                    <a:lnTo>
                      <a:pt x="2" y="0"/>
                    </a:lnTo>
                    <a:lnTo>
                      <a:pt x="0" y="13"/>
                    </a:lnTo>
                    <a:lnTo>
                      <a:pt x="3"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79" name="Freeform 1961">
                <a:extLst>
                  <a:ext uri="{FF2B5EF4-FFF2-40B4-BE49-F238E27FC236}">
                    <a16:creationId xmlns:a16="http://schemas.microsoft.com/office/drawing/2014/main" id="{B3547409-A16B-439B-896D-D406BD82BB39}"/>
                  </a:ext>
                </a:extLst>
              </p:cNvPr>
              <p:cNvSpPr>
                <a:spLocks/>
              </p:cNvSpPr>
              <p:nvPr/>
            </p:nvSpPr>
            <p:spPr bwMode="auto">
              <a:xfrm>
                <a:off x="3408" y="3419"/>
                <a:ext cx="2" cy="13"/>
              </a:xfrm>
              <a:custGeom>
                <a:avLst/>
                <a:gdLst/>
                <a:ahLst/>
                <a:cxnLst>
                  <a:cxn ang="0">
                    <a:pos x="2" y="0"/>
                  </a:cxn>
                  <a:cxn ang="0">
                    <a:pos x="0" y="13"/>
                  </a:cxn>
                  <a:cxn ang="0">
                    <a:pos x="1" y="0"/>
                  </a:cxn>
                  <a:cxn ang="0">
                    <a:pos x="2" y="0"/>
                  </a:cxn>
                </a:cxnLst>
                <a:rect l="0" t="0" r="r" b="b"/>
                <a:pathLst>
                  <a:path w="2" h="13">
                    <a:moveTo>
                      <a:pt x="2" y="0"/>
                    </a:moveTo>
                    <a:lnTo>
                      <a:pt x="0" y="13"/>
                    </a:lnTo>
                    <a:lnTo>
                      <a:pt x="1" y="0"/>
                    </a:lnTo>
                    <a:lnTo>
                      <a:pt x="2"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80" name="Freeform 1962">
                <a:extLst>
                  <a:ext uri="{FF2B5EF4-FFF2-40B4-BE49-F238E27FC236}">
                    <a16:creationId xmlns:a16="http://schemas.microsoft.com/office/drawing/2014/main" id="{C976E7FF-6EB5-4314-B29E-D70B3BA7A3F6}"/>
                  </a:ext>
                </a:extLst>
              </p:cNvPr>
              <p:cNvSpPr>
                <a:spLocks/>
              </p:cNvSpPr>
              <p:nvPr/>
            </p:nvSpPr>
            <p:spPr bwMode="auto">
              <a:xfrm>
                <a:off x="3408" y="3419"/>
                <a:ext cx="3" cy="13"/>
              </a:xfrm>
              <a:custGeom>
                <a:avLst/>
                <a:gdLst/>
                <a:ahLst/>
                <a:cxnLst>
                  <a:cxn ang="0">
                    <a:pos x="3" y="13"/>
                  </a:cxn>
                  <a:cxn ang="0">
                    <a:pos x="2" y="0"/>
                  </a:cxn>
                  <a:cxn ang="0">
                    <a:pos x="1" y="0"/>
                  </a:cxn>
                  <a:cxn ang="0">
                    <a:pos x="0" y="13"/>
                  </a:cxn>
                  <a:cxn ang="0">
                    <a:pos x="3" y="13"/>
                  </a:cxn>
                </a:cxnLst>
                <a:rect l="0" t="0" r="r" b="b"/>
                <a:pathLst>
                  <a:path w="3" h="13">
                    <a:moveTo>
                      <a:pt x="3" y="13"/>
                    </a:moveTo>
                    <a:lnTo>
                      <a:pt x="2" y="0"/>
                    </a:lnTo>
                    <a:lnTo>
                      <a:pt x="1" y="0"/>
                    </a:lnTo>
                    <a:lnTo>
                      <a:pt x="0" y="13"/>
                    </a:lnTo>
                    <a:lnTo>
                      <a:pt x="3"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81" name="Freeform 1963">
                <a:extLst>
                  <a:ext uri="{FF2B5EF4-FFF2-40B4-BE49-F238E27FC236}">
                    <a16:creationId xmlns:a16="http://schemas.microsoft.com/office/drawing/2014/main" id="{5B4AA7C6-C251-45B8-9125-C03117198F25}"/>
                  </a:ext>
                </a:extLst>
              </p:cNvPr>
              <p:cNvSpPr>
                <a:spLocks/>
              </p:cNvSpPr>
              <p:nvPr/>
            </p:nvSpPr>
            <p:spPr bwMode="auto">
              <a:xfrm>
                <a:off x="3405" y="3419"/>
                <a:ext cx="4" cy="13"/>
              </a:xfrm>
              <a:custGeom>
                <a:avLst/>
                <a:gdLst/>
                <a:ahLst/>
                <a:cxnLst>
                  <a:cxn ang="0">
                    <a:pos x="3" y="13"/>
                  </a:cxn>
                  <a:cxn ang="0">
                    <a:pos x="4" y="0"/>
                  </a:cxn>
                  <a:cxn ang="0">
                    <a:pos x="0" y="13"/>
                  </a:cxn>
                  <a:cxn ang="0">
                    <a:pos x="3" y="13"/>
                  </a:cxn>
                </a:cxnLst>
                <a:rect l="0" t="0" r="r" b="b"/>
                <a:pathLst>
                  <a:path w="4" h="13">
                    <a:moveTo>
                      <a:pt x="3" y="13"/>
                    </a:moveTo>
                    <a:lnTo>
                      <a:pt x="4" y="0"/>
                    </a:lnTo>
                    <a:lnTo>
                      <a:pt x="0" y="13"/>
                    </a:lnTo>
                    <a:lnTo>
                      <a:pt x="3"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82" name="Freeform 1964">
                <a:extLst>
                  <a:ext uri="{FF2B5EF4-FFF2-40B4-BE49-F238E27FC236}">
                    <a16:creationId xmlns:a16="http://schemas.microsoft.com/office/drawing/2014/main" id="{826E4FD5-2E50-4396-AE7D-86DEBAA79C85}"/>
                  </a:ext>
                </a:extLst>
              </p:cNvPr>
              <p:cNvSpPr>
                <a:spLocks/>
              </p:cNvSpPr>
              <p:nvPr/>
            </p:nvSpPr>
            <p:spPr bwMode="auto">
              <a:xfrm>
                <a:off x="3405" y="3419"/>
                <a:ext cx="4" cy="13"/>
              </a:xfrm>
              <a:custGeom>
                <a:avLst/>
                <a:gdLst/>
                <a:ahLst/>
                <a:cxnLst>
                  <a:cxn ang="0">
                    <a:pos x="4" y="0"/>
                  </a:cxn>
                  <a:cxn ang="0">
                    <a:pos x="0" y="13"/>
                  </a:cxn>
                  <a:cxn ang="0">
                    <a:pos x="3" y="0"/>
                  </a:cxn>
                  <a:cxn ang="0">
                    <a:pos x="4" y="0"/>
                  </a:cxn>
                </a:cxnLst>
                <a:rect l="0" t="0" r="r" b="b"/>
                <a:pathLst>
                  <a:path w="4" h="13">
                    <a:moveTo>
                      <a:pt x="4" y="0"/>
                    </a:moveTo>
                    <a:lnTo>
                      <a:pt x="0" y="13"/>
                    </a:lnTo>
                    <a:lnTo>
                      <a:pt x="3" y="0"/>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83" name="Freeform 1965">
                <a:extLst>
                  <a:ext uri="{FF2B5EF4-FFF2-40B4-BE49-F238E27FC236}">
                    <a16:creationId xmlns:a16="http://schemas.microsoft.com/office/drawing/2014/main" id="{CEB622BC-A7A2-45B9-9C34-8B7375477440}"/>
                  </a:ext>
                </a:extLst>
              </p:cNvPr>
              <p:cNvSpPr>
                <a:spLocks/>
              </p:cNvSpPr>
              <p:nvPr/>
            </p:nvSpPr>
            <p:spPr bwMode="auto">
              <a:xfrm>
                <a:off x="3405" y="3419"/>
                <a:ext cx="4" cy="13"/>
              </a:xfrm>
              <a:custGeom>
                <a:avLst/>
                <a:gdLst/>
                <a:ahLst/>
                <a:cxnLst>
                  <a:cxn ang="0">
                    <a:pos x="3" y="13"/>
                  </a:cxn>
                  <a:cxn ang="0">
                    <a:pos x="4" y="0"/>
                  </a:cxn>
                  <a:cxn ang="0">
                    <a:pos x="3" y="0"/>
                  </a:cxn>
                  <a:cxn ang="0">
                    <a:pos x="0" y="13"/>
                  </a:cxn>
                  <a:cxn ang="0">
                    <a:pos x="3" y="13"/>
                  </a:cxn>
                </a:cxnLst>
                <a:rect l="0" t="0" r="r" b="b"/>
                <a:pathLst>
                  <a:path w="4" h="13">
                    <a:moveTo>
                      <a:pt x="3" y="13"/>
                    </a:moveTo>
                    <a:lnTo>
                      <a:pt x="4" y="0"/>
                    </a:lnTo>
                    <a:lnTo>
                      <a:pt x="3" y="0"/>
                    </a:lnTo>
                    <a:lnTo>
                      <a:pt x="0" y="13"/>
                    </a:lnTo>
                    <a:lnTo>
                      <a:pt x="3"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84" name="Freeform 1966">
                <a:extLst>
                  <a:ext uri="{FF2B5EF4-FFF2-40B4-BE49-F238E27FC236}">
                    <a16:creationId xmlns:a16="http://schemas.microsoft.com/office/drawing/2014/main" id="{C0364A62-1EB4-440A-9075-469B25E89BFB}"/>
                  </a:ext>
                </a:extLst>
              </p:cNvPr>
              <p:cNvSpPr>
                <a:spLocks/>
              </p:cNvSpPr>
              <p:nvPr/>
            </p:nvSpPr>
            <p:spPr bwMode="auto">
              <a:xfrm>
                <a:off x="3402" y="3419"/>
                <a:ext cx="6" cy="13"/>
              </a:xfrm>
              <a:custGeom>
                <a:avLst/>
                <a:gdLst/>
                <a:ahLst/>
                <a:cxnLst>
                  <a:cxn ang="0">
                    <a:pos x="3" y="13"/>
                  </a:cxn>
                  <a:cxn ang="0">
                    <a:pos x="6" y="0"/>
                  </a:cxn>
                  <a:cxn ang="0">
                    <a:pos x="0" y="11"/>
                  </a:cxn>
                  <a:cxn ang="0">
                    <a:pos x="3" y="13"/>
                  </a:cxn>
                </a:cxnLst>
                <a:rect l="0" t="0" r="r" b="b"/>
                <a:pathLst>
                  <a:path w="6" h="13">
                    <a:moveTo>
                      <a:pt x="3" y="13"/>
                    </a:moveTo>
                    <a:lnTo>
                      <a:pt x="6" y="0"/>
                    </a:lnTo>
                    <a:lnTo>
                      <a:pt x="0" y="11"/>
                    </a:lnTo>
                    <a:lnTo>
                      <a:pt x="3"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85" name="Freeform 1967">
                <a:extLst>
                  <a:ext uri="{FF2B5EF4-FFF2-40B4-BE49-F238E27FC236}">
                    <a16:creationId xmlns:a16="http://schemas.microsoft.com/office/drawing/2014/main" id="{76B1BCF4-034C-4044-8C14-72570828F47B}"/>
                  </a:ext>
                </a:extLst>
              </p:cNvPr>
              <p:cNvSpPr>
                <a:spLocks/>
              </p:cNvSpPr>
              <p:nvPr/>
            </p:nvSpPr>
            <p:spPr bwMode="auto">
              <a:xfrm>
                <a:off x="3402" y="3419"/>
                <a:ext cx="6" cy="11"/>
              </a:xfrm>
              <a:custGeom>
                <a:avLst/>
                <a:gdLst/>
                <a:ahLst/>
                <a:cxnLst>
                  <a:cxn ang="0">
                    <a:pos x="6" y="0"/>
                  </a:cxn>
                  <a:cxn ang="0">
                    <a:pos x="0" y="11"/>
                  </a:cxn>
                  <a:cxn ang="0">
                    <a:pos x="5" y="0"/>
                  </a:cxn>
                  <a:cxn ang="0">
                    <a:pos x="6" y="0"/>
                  </a:cxn>
                </a:cxnLst>
                <a:rect l="0" t="0" r="r" b="b"/>
                <a:pathLst>
                  <a:path w="6" h="11">
                    <a:moveTo>
                      <a:pt x="6" y="0"/>
                    </a:moveTo>
                    <a:lnTo>
                      <a:pt x="0" y="11"/>
                    </a:lnTo>
                    <a:lnTo>
                      <a:pt x="5" y="0"/>
                    </a:lnTo>
                    <a:lnTo>
                      <a:pt x="6"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86" name="Freeform 1968">
                <a:extLst>
                  <a:ext uri="{FF2B5EF4-FFF2-40B4-BE49-F238E27FC236}">
                    <a16:creationId xmlns:a16="http://schemas.microsoft.com/office/drawing/2014/main" id="{60C603F9-8A8F-43CE-B55A-59EEB6A601CD}"/>
                  </a:ext>
                </a:extLst>
              </p:cNvPr>
              <p:cNvSpPr>
                <a:spLocks/>
              </p:cNvSpPr>
              <p:nvPr/>
            </p:nvSpPr>
            <p:spPr bwMode="auto">
              <a:xfrm>
                <a:off x="3402" y="3419"/>
                <a:ext cx="6" cy="13"/>
              </a:xfrm>
              <a:custGeom>
                <a:avLst/>
                <a:gdLst/>
                <a:ahLst/>
                <a:cxnLst>
                  <a:cxn ang="0">
                    <a:pos x="3" y="13"/>
                  </a:cxn>
                  <a:cxn ang="0">
                    <a:pos x="6" y="0"/>
                  </a:cxn>
                  <a:cxn ang="0">
                    <a:pos x="5" y="0"/>
                  </a:cxn>
                  <a:cxn ang="0">
                    <a:pos x="0" y="11"/>
                  </a:cxn>
                  <a:cxn ang="0">
                    <a:pos x="3" y="13"/>
                  </a:cxn>
                </a:cxnLst>
                <a:rect l="0" t="0" r="r" b="b"/>
                <a:pathLst>
                  <a:path w="6" h="13">
                    <a:moveTo>
                      <a:pt x="3" y="13"/>
                    </a:moveTo>
                    <a:lnTo>
                      <a:pt x="6" y="0"/>
                    </a:lnTo>
                    <a:lnTo>
                      <a:pt x="5" y="0"/>
                    </a:lnTo>
                    <a:lnTo>
                      <a:pt x="0" y="11"/>
                    </a:lnTo>
                    <a:lnTo>
                      <a:pt x="3"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87" name="Freeform 1969">
                <a:extLst>
                  <a:ext uri="{FF2B5EF4-FFF2-40B4-BE49-F238E27FC236}">
                    <a16:creationId xmlns:a16="http://schemas.microsoft.com/office/drawing/2014/main" id="{C90C51F0-6805-41FC-8D4A-7B13D9E59AB3}"/>
                  </a:ext>
                </a:extLst>
              </p:cNvPr>
              <p:cNvSpPr>
                <a:spLocks/>
              </p:cNvSpPr>
              <p:nvPr/>
            </p:nvSpPr>
            <p:spPr bwMode="auto">
              <a:xfrm>
                <a:off x="3399" y="3419"/>
                <a:ext cx="8" cy="11"/>
              </a:xfrm>
              <a:custGeom>
                <a:avLst/>
                <a:gdLst/>
                <a:ahLst/>
                <a:cxnLst>
                  <a:cxn ang="0">
                    <a:pos x="3" y="11"/>
                  </a:cxn>
                  <a:cxn ang="0">
                    <a:pos x="8" y="0"/>
                  </a:cxn>
                  <a:cxn ang="0">
                    <a:pos x="0" y="10"/>
                  </a:cxn>
                  <a:cxn ang="0">
                    <a:pos x="3" y="11"/>
                  </a:cxn>
                </a:cxnLst>
                <a:rect l="0" t="0" r="r" b="b"/>
                <a:pathLst>
                  <a:path w="8" h="11">
                    <a:moveTo>
                      <a:pt x="3" y="11"/>
                    </a:moveTo>
                    <a:lnTo>
                      <a:pt x="8" y="0"/>
                    </a:lnTo>
                    <a:lnTo>
                      <a:pt x="0" y="10"/>
                    </a:lnTo>
                    <a:lnTo>
                      <a:pt x="3"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88" name="Freeform 1970">
                <a:extLst>
                  <a:ext uri="{FF2B5EF4-FFF2-40B4-BE49-F238E27FC236}">
                    <a16:creationId xmlns:a16="http://schemas.microsoft.com/office/drawing/2014/main" id="{241AC14C-50C3-4FC0-AC2D-EF30743EA67B}"/>
                  </a:ext>
                </a:extLst>
              </p:cNvPr>
              <p:cNvSpPr>
                <a:spLocks/>
              </p:cNvSpPr>
              <p:nvPr/>
            </p:nvSpPr>
            <p:spPr bwMode="auto">
              <a:xfrm>
                <a:off x="3399" y="3418"/>
                <a:ext cx="8" cy="11"/>
              </a:xfrm>
              <a:custGeom>
                <a:avLst/>
                <a:gdLst/>
                <a:ahLst/>
                <a:cxnLst>
                  <a:cxn ang="0">
                    <a:pos x="8" y="1"/>
                  </a:cxn>
                  <a:cxn ang="0">
                    <a:pos x="0" y="11"/>
                  </a:cxn>
                  <a:cxn ang="0">
                    <a:pos x="6" y="0"/>
                  </a:cxn>
                  <a:cxn ang="0">
                    <a:pos x="8" y="1"/>
                  </a:cxn>
                </a:cxnLst>
                <a:rect l="0" t="0" r="r" b="b"/>
                <a:pathLst>
                  <a:path w="8" h="11">
                    <a:moveTo>
                      <a:pt x="8" y="1"/>
                    </a:moveTo>
                    <a:lnTo>
                      <a:pt x="0" y="11"/>
                    </a:lnTo>
                    <a:lnTo>
                      <a:pt x="6" y="0"/>
                    </a:lnTo>
                    <a:lnTo>
                      <a:pt x="8"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89" name="Freeform 1971">
                <a:extLst>
                  <a:ext uri="{FF2B5EF4-FFF2-40B4-BE49-F238E27FC236}">
                    <a16:creationId xmlns:a16="http://schemas.microsoft.com/office/drawing/2014/main" id="{FFD73BFC-BAF9-48EA-883B-4838D70BFCBC}"/>
                  </a:ext>
                </a:extLst>
              </p:cNvPr>
              <p:cNvSpPr>
                <a:spLocks/>
              </p:cNvSpPr>
              <p:nvPr/>
            </p:nvSpPr>
            <p:spPr bwMode="auto">
              <a:xfrm>
                <a:off x="3399" y="3418"/>
                <a:ext cx="8" cy="12"/>
              </a:xfrm>
              <a:custGeom>
                <a:avLst/>
                <a:gdLst/>
                <a:ahLst/>
                <a:cxnLst>
                  <a:cxn ang="0">
                    <a:pos x="3" y="12"/>
                  </a:cxn>
                  <a:cxn ang="0">
                    <a:pos x="8" y="1"/>
                  </a:cxn>
                  <a:cxn ang="0">
                    <a:pos x="6" y="0"/>
                  </a:cxn>
                  <a:cxn ang="0">
                    <a:pos x="0" y="11"/>
                  </a:cxn>
                  <a:cxn ang="0">
                    <a:pos x="3" y="12"/>
                  </a:cxn>
                </a:cxnLst>
                <a:rect l="0" t="0" r="r" b="b"/>
                <a:pathLst>
                  <a:path w="8" h="12">
                    <a:moveTo>
                      <a:pt x="3" y="12"/>
                    </a:moveTo>
                    <a:lnTo>
                      <a:pt x="8" y="1"/>
                    </a:lnTo>
                    <a:lnTo>
                      <a:pt x="6" y="0"/>
                    </a:lnTo>
                    <a:lnTo>
                      <a:pt x="0" y="11"/>
                    </a:lnTo>
                    <a:lnTo>
                      <a:pt x="3"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90" name="Freeform 1972">
                <a:extLst>
                  <a:ext uri="{FF2B5EF4-FFF2-40B4-BE49-F238E27FC236}">
                    <a16:creationId xmlns:a16="http://schemas.microsoft.com/office/drawing/2014/main" id="{5E49DA7D-D6AC-4B82-B58C-47E6298586C4}"/>
                  </a:ext>
                </a:extLst>
              </p:cNvPr>
              <p:cNvSpPr>
                <a:spLocks/>
              </p:cNvSpPr>
              <p:nvPr/>
            </p:nvSpPr>
            <p:spPr bwMode="auto">
              <a:xfrm>
                <a:off x="3396" y="3418"/>
                <a:ext cx="9" cy="11"/>
              </a:xfrm>
              <a:custGeom>
                <a:avLst/>
                <a:gdLst/>
                <a:ahLst/>
                <a:cxnLst>
                  <a:cxn ang="0">
                    <a:pos x="3" y="11"/>
                  </a:cxn>
                  <a:cxn ang="0">
                    <a:pos x="9" y="0"/>
                  </a:cxn>
                  <a:cxn ang="0">
                    <a:pos x="0" y="9"/>
                  </a:cxn>
                  <a:cxn ang="0">
                    <a:pos x="3" y="11"/>
                  </a:cxn>
                </a:cxnLst>
                <a:rect l="0" t="0" r="r" b="b"/>
                <a:pathLst>
                  <a:path w="9" h="11">
                    <a:moveTo>
                      <a:pt x="3" y="11"/>
                    </a:moveTo>
                    <a:lnTo>
                      <a:pt x="9" y="0"/>
                    </a:lnTo>
                    <a:lnTo>
                      <a:pt x="0" y="9"/>
                    </a:lnTo>
                    <a:lnTo>
                      <a:pt x="3"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91" name="Freeform 1973">
                <a:extLst>
                  <a:ext uri="{FF2B5EF4-FFF2-40B4-BE49-F238E27FC236}">
                    <a16:creationId xmlns:a16="http://schemas.microsoft.com/office/drawing/2014/main" id="{5C994185-130D-4275-A780-175212DCE646}"/>
                  </a:ext>
                </a:extLst>
              </p:cNvPr>
              <p:cNvSpPr>
                <a:spLocks/>
              </p:cNvSpPr>
              <p:nvPr/>
            </p:nvSpPr>
            <p:spPr bwMode="auto">
              <a:xfrm>
                <a:off x="3396" y="3417"/>
                <a:ext cx="9" cy="10"/>
              </a:xfrm>
              <a:custGeom>
                <a:avLst/>
                <a:gdLst/>
                <a:ahLst/>
                <a:cxnLst>
                  <a:cxn ang="0">
                    <a:pos x="9" y="1"/>
                  </a:cxn>
                  <a:cxn ang="0">
                    <a:pos x="0" y="10"/>
                  </a:cxn>
                  <a:cxn ang="0">
                    <a:pos x="7" y="0"/>
                  </a:cxn>
                  <a:cxn ang="0">
                    <a:pos x="9" y="1"/>
                  </a:cxn>
                </a:cxnLst>
                <a:rect l="0" t="0" r="r" b="b"/>
                <a:pathLst>
                  <a:path w="9" h="10">
                    <a:moveTo>
                      <a:pt x="9" y="1"/>
                    </a:moveTo>
                    <a:lnTo>
                      <a:pt x="0" y="10"/>
                    </a:lnTo>
                    <a:lnTo>
                      <a:pt x="7" y="0"/>
                    </a:lnTo>
                    <a:lnTo>
                      <a:pt x="9" y="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92" name="Freeform 1974">
                <a:extLst>
                  <a:ext uri="{FF2B5EF4-FFF2-40B4-BE49-F238E27FC236}">
                    <a16:creationId xmlns:a16="http://schemas.microsoft.com/office/drawing/2014/main" id="{4B4B4FD6-A71D-46B7-B2D2-10AA8984836A}"/>
                  </a:ext>
                </a:extLst>
              </p:cNvPr>
              <p:cNvSpPr>
                <a:spLocks/>
              </p:cNvSpPr>
              <p:nvPr/>
            </p:nvSpPr>
            <p:spPr bwMode="auto">
              <a:xfrm>
                <a:off x="3396" y="3417"/>
                <a:ext cx="9" cy="12"/>
              </a:xfrm>
              <a:custGeom>
                <a:avLst/>
                <a:gdLst/>
                <a:ahLst/>
                <a:cxnLst>
                  <a:cxn ang="0">
                    <a:pos x="3" y="12"/>
                  </a:cxn>
                  <a:cxn ang="0">
                    <a:pos x="9" y="1"/>
                  </a:cxn>
                  <a:cxn ang="0">
                    <a:pos x="7" y="0"/>
                  </a:cxn>
                  <a:cxn ang="0">
                    <a:pos x="0" y="10"/>
                  </a:cxn>
                  <a:cxn ang="0">
                    <a:pos x="3" y="12"/>
                  </a:cxn>
                </a:cxnLst>
                <a:rect l="0" t="0" r="r" b="b"/>
                <a:pathLst>
                  <a:path w="9" h="12">
                    <a:moveTo>
                      <a:pt x="3" y="12"/>
                    </a:moveTo>
                    <a:lnTo>
                      <a:pt x="9" y="1"/>
                    </a:lnTo>
                    <a:lnTo>
                      <a:pt x="7" y="0"/>
                    </a:lnTo>
                    <a:lnTo>
                      <a:pt x="0" y="10"/>
                    </a:lnTo>
                    <a:lnTo>
                      <a:pt x="3"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93" name="Freeform 1975">
                <a:extLst>
                  <a:ext uri="{FF2B5EF4-FFF2-40B4-BE49-F238E27FC236}">
                    <a16:creationId xmlns:a16="http://schemas.microsoft.com/office/drawing/2014/main" id="{5AC7178B-755F-4592-A218-B7EC36DA520C}"/>
                  </a:ext>
                </a:extLst>
              </p:cNvPr>
              <p:cNvSpPr>
                <a:spLocks/>
              </p:cNvSpPr>
              <p:nvPr/>
            </p:nvSpPr>
            <p:spPr bwMode="auto">
              <a:xfrm>
                <a:off x="3393" y="3417"/>
                <a:ext cx="10" cy="10"/>
              </a:xfrm>
              <a:custGeom>
                <a:avLst/>
                <a:gdLst/>
                <a:ahLst/>
                <a:cxnLst>
                  <a:cxn ang="0">
                    <a:pos x="3" y="10"/>
                  </a:cxn>
                  <a:cxn ang="0">
                    <a:pos x="10" y="0"/>
                  </a:cxn>
                  <a:cxn ang="0">
                    <a:pos x="0" y="7"/>
                  </a:cxn>
                  <a:cxn ang="0">
                    <a:pos x="3" y="10"/>
                  </a:cxn>
                </a:cxnLst>
                <a:rect l="0" t="0" r="r" b="b"/>
                <a:pathLst>
                  <a:path w="10" h="10">
                    <a:moveTo>
                      <a:pt x="3" y="10"/>
                    </a:moveTo>
                    <a:lnTo>
                      <a:pt x="10" y="0"/>
                    </a:lnTo>
                    <a:lnTo>
                      <a:pt x="0" y="7"/>
                    </a:lnTo>
                    <a:lnTo>
                      <a:pt x="3"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94" name="Freeform 1976">
                <a:extLst>
                  <a:ext uri="{FF2B5EF4-FFF2-40B4-BE49-F238E27FC236}">
                    <a16:creationId xmlns:a16="http://schemas.microsoft.com/office/drawing/2014/main" id="{CE23DE9C-ED4F-4FA5-903C-65D7A02BC873}"/>
                  </a:ext>
                </a:extLst>
              </p:cNvPr>
              <p:cNvSpPr>
                <a:spLocks/>
              </p:cNvSpPr>
              <p:nvPr/>
            </p:nvSpPr>
            <p:spPr bwMode="auto">
              <a:xfrm>
                <a:off x="3393" y="3415"/>
                <a:ext cx="10" cy="9"/>
              </a:xfrm>
              <a:custGeom>
                <a:avLst/>
                <a:gdLst/>
                <a:ahLst/>
                <a:cxnLst>
                  <a:cxn ang="0">
                    <a:pos x="10" y="2"/>
                  </a:cxn>
                  <a:cxn ang="0">
                    <a:pos x="0" y="9"/>
                  </a:cxn>
                  <a:cxn ang="0">
                    <a:pos x="8" y="0"/>
                  </a:cxn>
                  <a:cxn ang="0">
                    <a:pos x="10" y="2"/>
                  </a:cxn>
                </a:cxnLst>
                <a:rect l="0" t="0" r="r" b="b"/>
                <a:pathLst>
                  <a:path w="10" h="9">
                    <a:moveTo>
                      <a:pt x="10" y="2"/>
                    </a:moveTo>
                    <a:lnTo>
                      <a:pt x="0" y="9"/>
                    </a:lnTo>
                    <a:lnTo>
                      <a:pt x="8" y="0"/>
                    </a:lnTo>
                    <a:lnTo>
                      <a:pt x="10" y="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95" name="Freeform 1977">
                <a:extLst>
                  <a:ext uri="{FF2B5EF4-FFF2-40B4-BE49-F238E27FC236}">
                    <a16:creationId xmlns:a16="http://schemas.microsoft.com/office/drawing/2014/main" id="{283CC6DA-3EBB-4BF5-B403-F0391322EFBA}"/>
                  </a:ext>
                </a:extLst>
              </p:cNvPr>
              <p:cNvSpPr>
                <a:spLocks/>
              </p:cNvSpPr>
              <p:nvPr/>
            </p:nvSpPr>
            <p:spPr bwMode="auto">
              <a:xfrm>
                <a:off x="3393" y="3415"/>
                <a:ext cx="10" cy="12"/>
              </a:xfrm>
              <a:custGeom>
                <a:avLst/>
                <a:gdLst/>
                <a:ahLst/>
                <a:cxnLst>
                  <a:cxn ang="0">
                    <a:pos x="3" y="12"/>
                  </a:cxn>
                  <a:cxn ang="0">
                    <a:pos x="10" y="2"/>
                  </a:cxn>
                  <a:cxn ang="0">
                    <a:pos x="8" y="0"/>
                  </a:cxn>
                  <a:cxn ang="0">
                    <a:pos x="0" y="9"/>
                  </a:cxn>
                  <a:cxn ang="0">
                    <a:pos x="3" y="12"/>
                  </a:cxn>
                </a:cxnLst>
                <a:rect l="0" t="0" r="r" b="b"/>
                <a:pathLst>
                  <a:path w="10" h="12">
                    <a:moveTo>
                      <a:pt x="3" y="12"/>
                    </a:moveTo>
                    <a:lnTo>
                      <a:pt x="10" y="2"/>
                    </a:lnTo>
                    <a:lnTo>
                      <a:pt x="8" y="0"/>
                    </a:lnTo>
                    <a:lnTo>
                      <a:pt x="0" y="9"/>
                    </a:lnTo>
                    <a:lnTo>
                      <a:pt x="3"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96" name="Freeform 1978">
                <a:extLst>
                  <a:ext uri="{FF2B5EF4-FFF2-40B4-BE49-F238E27FC236}">
                    <a16:creationId xmlns:a16="http://schemas.microsoft.com/office/drawing/2014/main" id="{0CB08B84-DA9C-48C9-90B0-36598FD8B591}"/>
                  </a:ext>
                </a:extLst>
              </p:cNvPr>
              <p:cNvSpPr>
                <a:spLocks/>
              </p:cNvSpPr>
              <p:nvPr/>
            </p:nvSpPr>
            <p:spPr bwMode="auto">
              <a:xfrm>
                <a:off x="3390" y="3415"/>
                <a:ext cx="11" cy="9"/>
              </a:xfrm>
              <a:custGeom>
                <a:avLst/>
                <a:gdLst/>
                <a:ahLst/>
                <a:cxnLst>
                  <a:cxn ang="0">
                    <a:pos x="3" y="9"/>
                  </a:cxn>
                  <a:cxn ang="0">
                    <a:pos x="11" y="0"/>
                  </a:cxn>
                  <a:cxn ang="0">
                    <a:pos x="0" y="6"/>
                  </a:cxn>
                  <a:cxn ang="0">
                    <a:pos x="3" y="9"/>
                  </a:cxn>
                </a:cxnLst>
                <a:rect l="0" t="0" r="r" b="b"/>
                <a:pathLst>
                  <a:path w="11" h="9">
                    <a:moveTo>
                      <a:pt x="3" y="9"/>
                    </a:moveTo>
                    <a:lnTo>
                      <a:pt x="11" y="0"/>
                    </a:lnTo>
                    <a:lnTo>
                      <a:pt x="0" y="6"/>
                    </a:lnTo>
                    <a:lnTo>
                      <a:pt x="3"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97" name="Freeform 1979">
                <a:extLst>
                  <a:ext uri="{FF2B5EF4-FFF2-40B4-BE49-F238E27FC236}">
                    <a16:creationId xmlns:a16="http://schemas.microsoft.com/office/drawing/2014/main" id="{4D75050F-B982-497A-9029-ADAC1F0C114C}"/>
                  </a:ext>
                </a:extLst>
              </p:cNvPr>
              <p:cNvSpPr>
                <a:spLocks/>
              </p:cNvSpPr>
              <p:nvPr/>
            </p:nvSpPr>
            <p:spPr bwMode="auto">
              <a:xfrm>
                <a:off x="3390" y="3412"/>
                <a:ext cx="11" cy="9"/>
              </a:xfrm>
              <a:custGeom>
                <a:avLst/>
                <a:gdLst/>
                <a:ahLst/>
                <a:cxnLst>
                  <a:cxn ang="0">
                    <a:pos x="11" y="3"/>
                  </a:cxn>
                  <a:cxn ang="0">
                    <a:pos x="0" y="9"/>
                  </a:cxn>
                  <a:cxn ang="0">
                    <a:pos x="9" y="0"/>
                  </a:cxn>
                  <a:cxn ang="0">
                    <a:pos x="11" y="3"/>
                  </a:cxn>
                </a:cxnLst>
                <a:rect l="0" t="0" r="r" b="b"/>
                <a:pathLst>
                  <a:path w="11" h="9">
                    <a:moveTo>
                      <a:pt x="11" y="3"/>
                    </a:moveTo>
                    <a:lnTo>
                      <a:pt x="0" y="9"/>
                    </a:lnTo>
                    <a:lnTo>
                      <a:pt x="9" y="0"/>
                    </a:lnTo>
                    <a:lnTo>
                      <a:pt x="11"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98" name="Freeform 1980">
                <a:extLst>
                  <a:ext uri="{FF2B5EF4-FFF2-40B4-BE49-F238E27FC236}">
                    <a16:creationId xmlns:a16="http://schemas.microsoft.com/office/drawing/2014/main" id="{6B4B19EA-C5B5-4225-8485-69C81839C167}"/>
                  </a:ext>
                </a:extLst>
              </p:cNvPr>
              <p:cNvSpPr>
                <a:spLocks/>
              </p:cNvSpPr>
              <p:nvPr/>
            </p:nvSpPr>
            <p:spPr bwMode="auto">
              <a:xfrm>
                <a:off x="3390" y="3412"/>
                <a:ext cx="11" cy="12"/>
              </a:xfrm>
              <a:custGeom>
                <a:avLst/>
                <a:gdLst/>
                <a:ahLst/>
                <a:cxnLst>
                  <a:cxn ang="0">
                    <a:pos x="3" y="12"/>
                  </a:cxn>
                  <a:cxn ang="0">
                    <a:pos x="11" y="3"/>
                  </a:cxn>
                  <a:cxn ang="0">
                    <a:pos x="9" y="0"/>
                  </a:cxn>
                  <a:cxn ang="0">
                    <a:pos x="0" y="9"/>
                  </a:cxn>
                  <a:cxn ang="0">
                    <a:pos x="3" y="12"/>
                  </a:cxn>
                </a:cxnLst>
                <a:rect l="0" t="0" r="r" b="b"/>
                <a:pathLst>
                  <a:path w="11" h="12">
                    <a:moveTo>
                      <a:pt x="3" y="12"/>
                    </a:moveTo>
                    <a:lnTo>
                      <a:pt x="11" y="3"/>
                    </a:lnTo>
                    <a:lnTo>
                      <a:pt x="9" y="0"/>
                    </a:lnTo>
                    <a:lnTo>
                      <a:pt x="0" y="9"/>
                    </a:lnTo>
                    <a:lnTo>
                      <a:pt x="3"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699" name="Freeform 1981">
                <a:extLst>
                  <a:ext uri="{FF2B5EF4-FFF2-40B4-BE49-F238E27FC236}">
                    <a16:creationId xmlns:a16="http://schemas.microsoft.com/office/drawing/2014/main" id="{7E71A80D-6B25-448A-B997-E733E61F2A70}"/>
                  </a:ext>
                </a:extLst>
              </p:cNvPr>
              <p:cNvSpPr>
                <a:spLocks/>
              </p:cNvSpPr>
              <p:nvPr/>
            </p:nvSpPr>
            <p:spPr bwMode="auto">
              <a:xfrm>
                <a:off x="3386" y="3412"/>
                <a:ext cx="13" cy="9"/>
              </a:xfrm>
              <a:custGeom>
                <a:avLst/>
                <a:gdLst/>
                <a:ahLst/>
                <a:cxnLst>
                  <a:cxn ang="0">
                    <a:pos x="4" y="9"/>
                  </a:cxn>
                  <a:cxn ang="0">
                    <a:pos x="13" y="0"/>
                  </a:cxn>
                  <a:cxn ang="0">
                    <a:pos x="0" y="5"/>
                  </a:cxn>
                  <a:cxn ang="0">
                    <a:pos x="4" y="9"/>
                  </a:cxn>
                </a:cxnLst>
                <a:rect l="0" t="0" r="r" b="b"/>
                <a:pathLst>
                  <a:path w="13" h="9">
                    <a:moveTo>
                      <a:pt x="4" y="9"/>
                    </a:moveTo>
                    <a:lnTo>
                      <a:pt x="13" y="0"/>
                    </a:lnTo>
                    <a:lnTo>
                      <a:pt x="0" y="5"/>
                    </a:lnTo>
                    <a:lnTo>
                      <a:pt x="4"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00" name="Freeform 1982">
                <a:extLst>
                  <a:ext uri="{FF2B5EF4-FFF2-40B4-BE49-F238E27FC236}">
                    <a16:creationId xmlns:a16="http://schemas.microsoft.com/office/drawing/2014/main" id="{D42EF440-7BBE-4A5D-BF78-425BF956AB33}"/>
                  </a:ext>
                </a:extLst>
              </p:cNvPr>
              <p:cNvSpPr>
                <a:spLocks/>
              </p:cNvSpPr>
              <p:nvPr/>
            </p:nvSpPr>
            <p:spPr bwMode="auto">
              <a:xfrm>
                <a:off x="3386" y="3409"/>
                <a:ext cx="13" cy="8"/>
              </a:xfrm>
              <a:custGeom>
                <a:avLst/>
                <a:gdLst/>
                <a:ahLst/>
                <a:cxnLst>
                  <a:cxn ang="0">
                    <a:pos x="13" y="3"/>
                  </a:cxn>
                  <a:cxn ang="0">
                    <a:pos x="0" y="8"/>
                  </a:cxn>
                  <a:cxn ang="0">
                    <a:pos x="10" y="0"/>
                  </a:cxn>
                  <a:cxn ang="0">
                    <a:pos x="13" y="3"/>
                  </a:cxn>
                </a:cxnLst>
                <a:rect l="0" t="0" r="r" b="b"/>
                <a:pathLst>
                  <a:path w="13" h="8">
                    <a:moveTo>
                      <a:pt x="13" y="3"/>
                    </a:moveTo>
                    <a:lnTo>
                      <a:pt x="0" y="8"/>
                    </a:lnTo>
                    <a:lnTo>
                      <a:pt x="10" y="0"/>
                    </a:lnTo>
                    <a:lnTo>
                      <a:pt x="13"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01" name="Freeform 1983">
                <a:extLst>
                  <a:ext uri="{FF2B5EF4-FFF2-40B4-BE49-F238E27FC236}">
                    <a16:creationId xmlns:a16="http://schemas.microsoft.com/office/drawing/2014/main" id="{AFA03D1F-9DDA-41F6-BA6A-62A7C0E7C958}"/>
                  </a:ext>
                </a:extLst>
              </p:cNvPr>
              <p:cNvSpPr>
                <a:spLocks/>
              </p:cNvSpPr>
              <p:nvPr/>
            </p:nvSpPr>
            <p:spPr bwMode="auto">
              <a:xfrm>
                <a:off x="3386" y="3409"/>
                <a:ext cx="13" cy="12"/>
              </a:xfrm>
              <a:custGeom>
                <a:avLst/>
                <a:gdLst/>
                <a:ahLst/>
                <a:cxnLst>
                  <a:cxn ang="0">
                    <a:pos x="4" y="12"/>
                  </a:cxn>
                  <a:cxn ang="0">
                    <a:pos x="13" y="3"/>
                  </a:cxn>
                  <a:cxn ang="0">
                    <a:pos x="10" y="0"/>
                  </a:cxn>
                  <a:cxn ang="0">
                    <a:pos x="0" y="8"/>
                  </a:cxn>
                  <a:cxn ang="0">
                    <a:pos x="4" y="12"/>
                  </a:cxn>
                </a:cxnLst>
                <a:rect l="0" t="0" r="r" b="b"/>
                <a:pathLst>
                  <a:path w="13" h="12">
                    <a:moveTo>
                      <a:pt x="4" y="12"/>
                    </a:moveTo>
                    <a:lnTo>
                      <a:pt x="13" y="3"/>
                    </a:lnTo>
                    <a:lnTo>
                      <a:pt x="10" y="0"/>
                    </a:lnTo>
                    <a:lnTo>
                      <a:pt x="0" y="8"/>
                    </a:lnTo>
                    <a:lnTo>
                      <a:pt x="4"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02" name="Freeform 1984">
                <a:extLst>
                  <a:ext uri="{FF2B5EF4-FFF2-40B4-BE49-F238E27FC236}">
                    <a16:creationId xmlns:a16="http://schemas.microsoft.com/office/drawing/2014/main" id="{BFC457FA-A297-436F-9AE1-6C8F3A1AC5FB}"/>
                  </a:ext>
                </a:extLst>
              </p:cNvPr>
              <p:cNvSpPr>
                <a:spLocks/>
              </p:cNvSpPr>
              <p:nvPr/>
            </p:nvSpPr>
            <p:spPr bwMode="auto">
              <a:xfrm>
                <a:off x="3383" y="3409"/>
                <a:ext cx="13" cy="8"/>
              </a:xfrm>
              <a:custGeom>
                <a:avLst/>
                <a:gdLst/>
                <a:ahLst/>
                <a:cxnLst>
                  <a:cxn ang="0">
                    <a:pos x="3" y="8"/>
                  </a:cxn>
                  <a:cxn ang="0">
                    <a:pos x="13" y="0"/>
                  </a:cxn>
                  <a:cxn ang="0">
                    <a:pos x="0" y="4"/>
                  </a:cxn>
                  <a:cxn ang="0">
                    <a:pos x="3" y="8"/>
                  </a:cxn>
                </a:cxnLst>
                <a:rect l="0" t="0" r="r" b="b"/>
                <a:pathLst>
                  <a:path w="13" h="8">
                    <a:moveTo>
                      <a:pt x="3" y="8"/>
                    </a:moveTo>
                    <a:lnTo>
                      <a:pt x="13" y="0"/>
                    </a:lnTo>
                    <a:lnTo>
                      <a:pt x="0" y="4"/>
                    </a:lnTo>
                    <a:lnTo>
                      <a:pt x="3"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03" name="Freeform 1985">
                <a:extLst>
                  <a:ext uri="{FF2B5EF4-FFF2-40B4-BE49-F238E27FC236}">
                    <a16:creationId xmlns:a16="http://schemas.microsoft.com/office/drawing/2014/main" id="{403CBD6F-5E9E-4D95-8317-C82F9FE968E5}"/>
                  </a:ext>
                </a:extLst>
              </p:cNvPr>
              <p:cNvSpPr>
                <a:spLocks/>
              </p:cNvSpPr>
              <p:nvPr/>
            </p:nvSpPr>
            <p:spPr bwMode="auto">
              <a:xfrm>
                <a:off x="3383" y="3405"/>
                <a:ext cx="13" cy="8"/>
              </a:xfrm>
              <a:custGeom>
                <a:avLst/>
                <a:gdLst/>
                <a:ahLst/>
                <a:cxnLst>
                  <a:cxn ang="0">
                    <a:pos x="13" y="4"/>
                  </a:cxn>
                  <a:cxn ang="0">
                    <a:pos x="0" y="8"/>
                  </a:cxn>
                  <a:cxn ang="0">
                    <a:pos x="11" y="0"/>
                  </a:cxn>
                  <a:cxn ang="0">
                    <a:pos x="13" y="4"/>
                  </a:cxn>
                </a:cxnLst>
                <a:rect l="0" t="0" r="r" b="b"/>
                <a:pathLst>
                  <a:path w="13" h="8">
                    <a:moveTo>
                      <a:pt x="13" y="4"/>
                    </a:moveTo>
                    <a:lnTo>
                      <a:pt x="0" y="8"/>
                    </a:lnTo>
                    <a:lnTo>
                      <a:pt x="11" y="0"/>
                    </a:lnTo>
                    <a:lnTo>
                      <a:pt x="13"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04" name="Freeform 1986">
                <a:extLst>
                  <a:ext uri="{FF2B5EF4-FFF2-40B4-BE49-F238E27FC236}">
                    <a16:creationId xmlns:a16="http://schemas.microsoft.com/office/drawing/2014/main" id="{A404C0FC-82D9-4D83-A6E1-1304828D75DD}"/>
                  </a:ext>
                </a:extLst>
              </p:cNvPr>
              <p:cNvSpPr>
                <a:spLocks/>
              </p:cNvSpPr>
              <p:nvPr/>
            </p:nvSpPr>
            <p:spPr bwMode="auto">
              <a:xfrm>
                <a:off x="3383" y="3405"/>
                <a:ext cx="13" cy="12"/>
              </a:xfrm>
              <a:custGeom>
                <a:avLst/>
                <a:gdLst/>
                <a:ahLst/>
                <a:cxnLst>
                  <a:cxn ang="0">
                    <a:pos x="3" y="12"/>
                  </a:cxn>
                  <a:cxn ang="0">
                    <a:pos x="13" y="4"/>
                  </a:cxn>
                  <a:cxn ang="0">
                    <a:pos x="11" y="0"/>
                  </a:cxn>
                  <a:cxn ang="0">
                    <a:pos x="0" y="8"/>
                  </a:cxn>
                  <a:cxn ang="0">
                    <a:pos x="3" y="12"/>
                  </a:cxn>
                </a:cxnLst>
                <a:rect l="0" t="0" r="r" b="b"/>
                <a:pathLst>
                  <a:path w="13" h="12">
                    <a:moveTo>
                      <a:pt x="3" y="12"/>
                    </a:moveTo>
                    <a:lnTo>
                      <a:pt x="13" y="4"/>
                    </a:lnTo>
                    <a:lnTo>
                      <a:pt x="11" y="0"/>
                    </a:lnTo>
                    <a:lnTo>
                      <a:pt x="0" y="8"/>
                    </a:lnTo>
                    <a:lnTo>
                      <a:pt x="3"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05" name="Freeform 1987">
                <a:extLst>
                  <a:ext uri="{FF2B5EF4-FFF2-40B4-BE49-F238E27FC236}">
                    <a16:creationId xmlns:a16="http://schemas.microsoft.com/office/drawing/2014/main" id="{EFF10BA2-D4F4-4102-8852-8C2DAEDD6A9E}"/>
                  </a:ext>
                </a:extLst>
              </p:cNvPr>
              <p:cNvSpPr>
                <a:spLocks/>
              </p:cNvSpPr>
              <p:nvPr/>
            </p:nvSpPr>
            <p:spPr bwMode="auto">
              <a:xfrm>
                <a:off x="3380" y="3405"/>
                <a:ext cx="14" cy="8"/>
              </a:xfrm>
              <a:custGeom>
                <a:avLst/>
                <a:gdLst/>
                <a:ahLst/>
                <a:cxnLst>
                  <a:cxn ang="0">
                    <a:pos x="3" y="8"/>
                  </a:cxn>
                  <a:cxn ang="0">
                    <a:pos x="14" y="0"/>
                  </a:cxn>
                  <a:cxn ang="0">
                    <a:pos x="0" y="4"/>
                  </a:cxn>
                  <a:cxn ang="0">
                    <a:pos x="3" y="8"/>
                  </a:cxn>
                </a:cxnLst>
                <a:rect l="0" t="0" r="r" b="b"/>
                <a:pathLst>
                  <a:path w="14" h="8">
                    <a:moveTo>
                      <a:pt x="3" y="8"/>
                    </a:moveTo>
                    <a:lnTo>
                      <a:pt x="14" y="0"/>
                    </a:lnTo>
                    <a:lnTo>
                      <a:pt x="0" y="4"/>
                    </a:lnTo>
                    <a:lnTo>
                      <a:pt x="3"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06" name="Freeform 1988">
                <a:extLst>
                  <a:ext uri="{FF2B5EF4-FFF2-40B4-BE49-F238E27FC236}">
                    <a16:creationId xmlns:a16="http://schemas.microsoft.com/office/drawing/2014/main" id="{CEB80195-EC23-44E3-B9A9-40F390D04B30}"/>
                  </a:ext>
                </a:extLst>
              </p:cNvPr>
              <p:cNvSpPr>
                <a:spLocks/>
              </p:cNvSpPr>
              <p:nvPr/>
            </p:nvSpPr>
            <p:spPr bwMode="auto">
              <a:xfrm>
                <a:off x="3380" y="3401"/>
                <a:ext cx="14" cy="8"/>
              </a:xfrm>
              <a:custGeom>
                <a:avLst/>
                <a:gdLst/>
                <a:ahLst/>
                <a:cxnLst>
                  <a:cxn ang="0">
                    <a:pos x="14" y="4"/>
                  </a:cxn>
                  <a:cxn ang="0">
                    <a:pos x="0" y="8"/>
                  </a:cxn>
                  <a:cxn ang="0">
                    <a:pos x="10" y="0"/>
                  </a:cxn>
                  <a:cxn ang="0">
                    <a:pos x="14" y="4"/>
                  </a:cxn>
                </a:cxnLst>
                <a:rect l="0" t="0" r="r" b="b"/>
                <a:pathLst>
                  <a:path w="14" h="8">
                    <a:moveTo>
                      <a:pt x="14" y="4"/>
                    </a:moveTo>
                    <a:lnTo>
                      <a:pt x="0" y="8"/>
                    </a:lnTo>
                    <a:lnTo>
                      <a:pt x="10" y="0"/>
                    </a:lnTo>
                    <a:lnTo>
                      <a:pt x="14"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07" name="Freeform 1989">
                <a:extLst>
                  <a:ext uri="{FF2B5EF4-FFF2-40B4-BE49-F238E27FC236}">
                    <a16:creationId xmlns:a16="http://schemas.microsoft.com/office/drawing/2014/main" id="{6B7A4902-5C7A-4240-843C-E61004BC008A}"/>
                  </a:ext>
                </a:extLst>
              </p:cNvPr>
              <p:cNvSpPr>
                <a:spLocks/>
              </p:cNvSpPr>
              <p:nvPr/>
            </p:nvSpPr>
            <p:spPr bwMode="auto">
              <a:xfrm>
                <a:off x="3380" y="3401"/>
                <a:ext cx="14" cy="12"/>
              </a:xfrm>
              <a:custGeom>
                <a:avLst/>
                <a:gdLst/>
                <a:ahLst/>
                <a:cxnLst>
                  <a:cxn ang="0">
                    <a:pos x="3" y="12"/>
                  </a:cxn>
                  <a:cxn ang="0">
                    <a:pos x="14" y="4"/>
                  </a:cxn>
                  <a:cxn ang="0">
                    <a:pos x="10" y="0"/>
                  </a:cxn>
                  <a:cxn ang="0">
                    <a:pos x="0" y="8"/>
                  </a:cxn>
                  <a:cxn ang="0">
                    <a:pos x="3" y="12"/>
                  </a:cxn>
                </a:cxnLst>
                <a:rect l="0" t="0" r="r" b="b"/>
                <a:pathLst>
                  <a:path w="14" h="12">
                    <a:moveTo>
                      <a:pt x="3" y="12"/>
                    </a:moveTo>
                    <a:lnTo>
                      <a:pt x="14" y="4"/>
                    </a:lnTo>
                    <a:lnTo>
                      <a:pt x="10" y="0"/>
                    </a:lnTo>
                    <a:lnTo>
                      <a:pt x="0" y="8"/>
                    </a:lnTo>
                    <a:lnTo>
                      <a:pt x="3"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08" name="Freeform 1990">
                <a:extLst>
                  <a:ext uri="{FF2B5EF4-FFF2-40B4-BE49-F238E27FC236}">
                    <a16:creationId xmlns:a16="http://schemas.microsoft.com/office/drawing/2014/main" id="{0C6CBB3C-8EF8-430C-9C2D-25DC5F8546B8}"/>
                  </a:ext>
                </a:extLst>
              </p:cNvPr>
              <p:cNvSpPr>
                <a:spLocks/>
              </p:cNvSpPr>
              <p:nvPr/>
            </p:nvSpPr>
            <p:spPr bwMode="auto">
              <a:xfrm>
                <a:off x="3377" y="3401"/>
                <a:ext cx="13" cy="8"/>
              </a:xfrm>
              <a:custGeom>
                <a:avLst/>
                <a:gdLst/>
                <a:ahLst/>
                <a:cxnLst>
                  <a:cxn ang="0">
                    <a:pos x="3" y="8"/>
                  </a:cxn>
                  <a:cxn ang="0">
                    <a:pos x="13" y="0"/>
                  </a:cxn>
                  <a:cxn ang="0">
                    <a:pos x="0" y="3"/>
                  </a:cxn>
                  <a:cxn ang="0">
                    <a:pos x="3" y="8"/>
                  </a:cxn>
                </a:cxnLst>
                <a:rect l="0" t="0" r="r" b="b"/>
                <a:pathLst>
                  <a:path w="13" h="8">
                    <a:moveTo>
                      <a:pt x="3" y="8"/>
                    </a:moveTo>
                    <a:lnTo>
                      <a:pt x="13" y="0"/>
                    </a:lnTo>
                    <a:lnTo>
                      <a:pt x="0" y="3"/>
                    </a:lnTo>
                    <a:lnTo>
                      <a:pt x="3"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09" name="Freeform 1991">
                <a:extLst>
                  <a:ext uri="{FF2B5EF4-FFF2-40B4-BE49-F238E27FC236}">
                    <a16:creationId xmlns:a16="http://schemas.microsoft.com/office/drawing/2014/main" id="{D2A71E18-1A3B-44A3-984A-ACDF32B88DA5}"/>
                  </a:ext>
                </a:extLst>
              </p:cNvPr>
              <p:cNvSpPr>
                <a:spLocks/>
              </p:cNvSpPr>
              <p:nvPr/>
            </p:nvSpPr>
            <p:spPr bwMode="auto">
              <a:xfrm>
                <a:off x="3377" y="3397"/>
                <a:ext cx="13" cy="7"/>
              </a:xfrm>
              <a:custGeom>
                <a:avLst/>
                <a:gdLst/>
                <a:ahLst/>
                <a:cxnLst>
                  <a:cxn ang="0">
                    <a:pos x="13" y="4"/>
                  </a:cxn>
                  <a:cxn ang="0">
                    <a:pos x="0" y="7"/>
                  </a:cxn>
                  <a:cxn ang="0">
                    <a:pos x="10" y="0"/>
                  </a:cxn>
                  <a:cxn ang="0">
                    <a:pos x="13" y="4"/>
                  </a:cxn>
                </a:cxnLst>
                <a:rect l="0" t="0" r="r" b="b"/>
                <a:pathLst>
                  <a:path w="13" h="7">
                    <a:moveTo>
                      <a:pt x="13" y="4"/>
                    </a:moveTo>
                    <a:lnTo>
                      <a:pt x="0" y="7"/>
                    </a:lnTo>
                    <a:lnTo>
                      <a:pt x="10" y="0"/>
                    </a:lnTo>
                    <a:lnTo>
                      <a:pt x="13"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10" name="Freeform 1992">
                <a:extLst>
                  <a:ext uri="{FF2B5EF4-FFF2-40B4-BE49-F238E27FC236}">
                    <a16:creationId xmlns:a16="http://schemas.microsoft.com/office/drawing/2014/main" id="{430E8F12-8C08-4375-A562-8410BB8480F0}"/>
                  </a:ext>
                </a:extLst>
              </p:cNvPr>
              <p:cNvSpPr>
                <a:spLocks/>
              </p:cNvSpPr>
              <p:nvPr/>
            </p:nvSpPr>
            <p:spPr bwMode="auto">
              <a:xfrm>
                <a:off x="3377" y="3397"/>
                <a:ext cx="13" cy="12"/>
              </a:xfrm>
              <a:custGeom>
                <a:avLst/>
                <a:gdLst/>
                <a:ahLst/>
                <a:cxnLst>
                  <a:cxn ang="0">
                    <a:pos x="3" y="12"/>
                  </a:cxn>
                  <a:cxn ang="0">
                    <a:pos x="13" y="4"/>
                  </a:cxn>
                  <a:cxn ang="0">
                    <a:pos x="10" y="0"/>
                  </a:cxn>
                  <a:cxn ang="0">
                    <a:pos x="0" y="7"/>
                  </a:cxn>
                  <a:cxn ang="0">
                    <a:pos x="3" y="12"/>
                  </a:cxn>
                </a:cxnLst>
                <a:rect l="0" t="0" r="r" b="b"/>
                <a:pathLst>
                  <a:path w="13" h="12">
                    <a:moveTo>
                      <a:pt x="3" y="12"/>
                    </a:moveTo>
                    <a:lnTo>
                      <a:pt x="13" y="4"/>
                    </a:lnTo>
                    <a:lnTo>
                      <a:pt x="10" y="0"/>
                    </a:lnTo>
                    <a:lnTo>
                      <a:pt x="0" y="7"/>
                    </a:lnTo>
                    <a:lnTo>
                      <a:pt x="3"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11" name="Freeform 1993">
                <a:extLst>
                  <a:ext uri="{FF2B5EF4-FFF2-40B4-BE49-F238E27FC236}">
                    <a16:creationId xmlns:a16="http://schemas.microsoft.com/office/drawing/2014/main" id="{ACCF004C-5FF5-43BE-80EF-3E7153AF33C1}"/>
                  </a:ext>
                </a:extLst>
              </p:cNvPr>
              <p:cNvSpPr>
                <a:spLocks/>
              </p:cNvSpPr>
              <p:nvPr/>
            </p:nvSpPr>
            <p:spPr bwMode="auto">
              <a:xfrm>
                <a:off x="3374" y="3397"/>
                <a:ext cx="13" cy="7"/>
              </a:xfrm>
              <a:custGeom>
                <a:avLst/>
                <a:gdLst/>
                <a:ahLst/>
                <a:cxnLst>
                  <a:cxn ang="0">
                    <a:pos x="3" y="7"/>
                  </a:cxn>
                  <a:cxn ang="0">
                    <a:pos x="13" y="0"/>
                  </a:cxn>
                  <a:cxn ang="0">
                    <a:pos x="0" y="3"/>
                  </a:cxn>
                  <a:cxn ang="0">
                    <a:pos x="3" y="7"/>
                  </a:cxn>
                </a:cxnLst>
                <a:rect l="0" t="0" r="r" b="b"/>
                <a:pathLst>
                  <a:path w="13" h="7">
                    <a:moveTo>
                      <a:pt x="3" y="7"/>
                    </a:moveTo>
                    <a:lnTo>
                      <a:pt x="13" y="0"/>
                    </a:lnTo>
                    <a:lnTo>
                      <a:pt x="0" y="3"/>
                    </a:lnTo>
                    <a:lnTo>
                      <a:pt x="3" y="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12" name="Freeform 1994">
                <a:extLst>
                  <a:ext uri="{FF2B5EF4-FFF2-40B4-BE49-F238E27FC236}">
                    <a16:creationId xmlns:a16="http://schemas.microsoft.com/office/drawing/2014/main" id="{1DC9144E-A3CA-433C-967F-9A5D78DA3242}"/>
                  </a:ext>
                </a:extLst>
              </p:cNvPr>
              <p:cNvSpPr>
                <a:spLocks/>
              </p:cNvSpPr>
              <p:nvPr/>
            </p:nvSpPr>
            <p:spPr bwMode="auto">
              <a:xfrm>
                <a:off x="3374" y="3392"/>
                <a:ext cx="13" cy="8"/>
              </a:xfrm>
              <a:custGeom>
                <a:avLst/>
                <a:gdLst/>
                <a:ahLst/>
                <a:cxnLst>
                  <a:cxn ang="0">
                    <a:pos x="13" y="5"/>
                  </a:cxn>
                  <a:cxn ang="0">
                    <a:pos x="0" y="8"/>
                  </a:cxn>
                  <a:cxn ang="0">
                    <a:pos x="9" y="0"/>
                  </a:cxn>
                  <a:cxn ang="0">
                    <a:pos x="13" y="5"/>
                  </a:cxn>
                </a:cxnLst>
                <a:rect l="0" t="0" r="r" b="b"/>
                <a:pathLst>
                  <a:path w="13" h="8">
                    <a:moveTo>
                      <a:pt x="13" y="5"/>
                    </a:moveTo>
                    <a:lnTo>
                      <a:pt x="0" y="8"/>
                    </a:lnTo>
                    <a:lnTo>
                      <a:pt x="9" y="0"/>
                    </a:lnTo>
                    <a:lnTo>
                      <a:pt x="13" y="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13" name="Freeform 1995">
                <a:extLst>
                  <a:ext uri="{FF2B5EF4-FFF2-40B4-BE49-F238E27FC236}">
                    <a16:creationId xmlns:a16="http://schemas.microsoft.com/office/drawing/2014/main" id="{27A41DB2-345D-4F22-8DFD-0A26E55FDE0A}"/>
                  </a:ext>
                </a:extLst>
              </p:cNvPr>
              <p:cNvSpPr>
                <a:spLocks/>
              </p:cNvSpPr>
              <p:nvPr/>
            </p:nvSpPr>
            <p:spPr bwMode="auto">
              <a:xfrm>
                <a:off x="3374" y="3392"/>
                <a:ext cx="13" cy="12"/>
              </a:xfrm>
              <a:custGeom>
                <a:avLst/>
                <a:gdLst/>
                <a:ahLst/>
                <a:cxnLst>
                  <a:cxn ang="0">
                    <a:pos x="3" y="12"/>
                  </a:cxn>
                  <a:cxn ang="0">
                    <a:pos x="13" y="5"/>
                  </a:cxn>
                  <a:cxn ang="0">
                    <a:pos x="9" y="0"/>
                  </a:cxn>
                  <a:cxn ang="0">
                    <a:pos x="0" y="8"/>
                  </a:cxn>
                  <a:cxn ang="0">
                    <a:pos x="3" y="12"/>
                  </a:cxn>
                </a:cxnLst>
                <a:rect l="0" t="0" r="r" b="b"/>
                <a:pathLst>
                  <a:path w="13" h="12">
                    <a:moveTo>
                      <a:pt x="3" y="12"/>
                    </a:moveTo>
                    <a:lnTo>
                      <a:pt x="13" y="5"/>
                    </a:lnTo>
                    <a:lnTo>
                      <a:pt x="9" y="0"/>
                    </a:lnTo>
                    <a:lnTo>
                      <a:pt x="0" y="8"/>
                    </a:lnTo>
                    <a:lnTo>
                      <a:pt x="3"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14" name="Freeform 1996">
                <a:extLst>
                  <a:ext uri="{FF2B5EF4-FFF2-40B4-BE49-F238E27FC236}">
                    <a16:creationId xmlns:a16="http://schemas.microsoft.com/office/drawing/2014/main" id="{1CA8C5B2-432D-40D7-BAAC-83A23B45CA46}"/>
                  </a:ext>
                </a:extLst>
              </p:cNvPr>
              <p:cNvSpPr>
                <a:spLocks/>
              </p:cNvSpPr>
              <p:nvPr/>
            </p:nvSpPr>
            <p:spPr bwMode="auto">
              <a:xfrm>
                <a:off x="3370" y="3392"/>
                <a:ext cx="13" cy="8"/>
              </a:xfrm>
              <a:custGeom>
                <a:avLst/>
                <a:gdLst/>
                <a:ahLst/>
                <a:cxnLst>
                  <a:cxn ang="0">
                    <a:pos x="4" y="8"/>
                  </a:cxn>
                  <a:cxn ang="0">
                    <a:pos x="13" y="0"/>
                  </a:cxn>
                  <a:cxn ang="0">
                    <a:pos x="0" y="3"/>
                  </a:cxn>
                  <a:cxn ang="0">
                    <a:pos x="4" y="8"/>
                  </a:cxn>
                </a:cxnLst>
                <a:rect l="0" t="0" r="r" b="b"/>
                <a:pathLst>
                  <a:path w="13" h="8">
                    <a:moveTo>
                      <a:pt x="4" y="8"/>
                    </a:moveTo>
                    <a:lnTo>
                      <a:pt x="13" y="0"/>
                    </a:lnTo>
                    <a:lnTo>
                      <a:pt x="0" y="3"/>
                    </a:lnTo>
                    <a:lnTo>
                      <a:pt x="4"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15" name="Freeform 1997">
                <a:extLst>
                  <a:ext uri="{FF2B5EF4-FFF2-40B4-BE49-F238E27FC236}">
                    <a16:creationId xmlns:a16="http://schemas.microsoft.com/office/drawing/2014/main" id="{9F89E368-D531-414E-BDB1-A658658ED52C}"/>
                  </a:ext>
                </a:extLst>
              </p:cNvPr>
              <p:cNvSpPr>
                <a:spLocks/>
              </p:cNvSpPr>
              <p:nvPr/>
            </p:nvSpPr>
            <p:spPr bwMode="auto">
              <a:xfrm>
                <a:off x="3370" y="3387"/>
                <a:ext cx="13" cy="8"/>
              </a:xfrm>
              <a:custGeom>
                <a:avLst/>
                <a:gdLst/>
                <a:ahLst/>
                <a:cxnLst>
                  <a:cxn ang="0">
                    <a:pos x="13" y="5"/>
                  </a:cxn>
                  <a:cxn ang="0">
                    <a:pos x="0" y="8"/>
                  </a:cxn>
                  <a:cxn ang="0">
                    <a:pos x="10" y="0"/>
                  </a:cxn>
                  <a:cxn ang="0">
                    <a:pos x="13" y="5"/>
                  </a:cxn>
                </a:cxnLst>
                <a:rect l="0" t="0" r="r" b="b"/>
                <a:pathLst>
                  <a:path w="13" h="8">
                    <a:moveTo>
                      <a:pt x="13" y="5"/>
                    </a:moveTo>
                    <a:lnTo>
                      <a:pt x="0" y="8"/>
                    </a:lnTo>
                    <a:lnTo>
                      <a:pt x="10" y="0"/>
                    </a:lnTo>
                    <a:lnTo>
                      <a:pt x="13" y="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16" name="Freeform 1998">
                <a:extLst>
                  <a:ext uri="{FF2B5EF4-FFF2-40B4-BE49-F238E27FC236}">
                    <a16:creationId xmlns:a16="http://schemas.microsoft.com/office/drawing/2014/main" id="{7197FF2C-6C85-432D-ACA9-B81E99F1E298}"/>
                  </a:ext>
                </a:extLst>
              </p:cNvPr>
              <p:cNvSpPr>
                <a:spLocks/>
              </p:cNvSpPr>
              <p:nvPr/>
            </p:nvSpPr>
            <p:spPr bwMode="auto">
              <a:xfrm>
                <a:off x="3370" y="3387"/>
                <a:ext cx="13" cy="13"/>
              </a:xfrm>
              <a:custGeom>
                <a:avLst/>
                <a:gdLst/>
                <a:ahLst/>
                <a:cxnLst>
                  <a:cxn ang="0">
                    <a:pos x="4" y="13"/>
                  </a:cxn>
                  <a:cxn ang="0">
                    <a:pos x="13" y="5"/>
                  </a:cxn>
                  <a:cxn ang="0">
                    <a:pos x="10" y="0"/>
                  </a:cxn>
                  <a:cxn ang="0">
                    <a:pos x="0" y="8"/>
                  </a:cxn>
                  <a:cxn ang="0">
                    <a:pos x="4" y="13"/>
                  </a:cxn>
                </a:cxnLst>
                <a:rect l="0" t="0" r="r" b="b"/>
                <a:pathLst>
                  <a:path w="13" h="13">
                    <a:moveTo>
                      <a:pt x="4" y="13"/>
                    </a:moveTo>
                    <a:lnTo>
                      <a:pt x="13" y="5"/>
                    </a:lnTo>
                    <a:lnTo>
                      <a:pt x="10" y="0"/>
                    </a:lnTo>
                    <a:lnTo>
                      <a:pt x="0" y="8"/>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17" name="Freeform 1999">
                <a:extLst>
                  <a:ext uri="{FF2B5EF4-FFF2-40B4-BE49-F238E27FC236}">
                    <a16:creationId xmlns:a16="http://schemas.microsoft.com/office/drawing/2014/main" id="{AB1549D8-A631-4BD9-B647-B574DCDA4463}"/>
                  </a:ext>
                </a:extLst>
              </p:cNvPr>
              <p:cNvSpPr>
                <a:spLocks/>
              </p:cNvSpPr>
              <p:nvPr/>
            </p:nvSpPr>
            <p:spPr bwMode="auto">
              <a:xfrm>
                <a:off x="3366" y="3387"/>
                <a:ext cx="14" cy="8"/>
              </a:xfrm>
              <a:custGeom>
                <a:avLst/>
                <a:gdLst/>
                <a:ahLst/>
                <a:cxnLst>
                  <a:cxn ang="0">
                    <a:pos x="4" y="8"/>
                  </a:cxn>
                  <a:cxn ang="0">
                    <a:pos x="14" y="0"/>
                  </a:cxn>
                  <a:cxn ang="0">
                    <a:pos x="0" y="4"/>
                  </a:cxn>
                  <a:cxn ang="0">
                    <a:pos x="4" y="8"/>
                  </a:cxn>
                </a:cxnLst>
                <a:rect l="0" t="0" r="r" b="b"/>
                <a:pathLst>
                  <a:path w="14" h="8">
                    <a:moveTo>
                      <a:pt x="4" y="8"/>
                    </a:moveTo>
                    <a:lnTo>
                      <a:pt x="14" y="0"/>
                    </a:lnTo>
                    <a:lnTo>
                      <a:pt x="0" y="4"/>
                    </a:lnTo>
                    <a:lnTo>
                      <a:pt x="4"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18" name="Freeform 2000">
                <a:extLst>
                  <a:ext uri="{FF2B5EF4-FFF2-40B4-BE49-F238E27FC236}">
                    <a16:creationId xmlns:a16="http://schemas.microsoft.com/office/drawing/2014/main" id="{5AA73479-1EF0-464C-BCF0-D9CB71AED536}"/>
                  </a:ext>
                </a:extLst>
              </p:cNvPr>
              <p:cNvSpPr>
                <a:spLocks/>
              </p:cNvSpPr>
              <p:nvPr/>
            </p:nvSpPr>
            <p:spPr bwMode="auto">
              <a:xfrm>
                <a:off x="3366" y="3383"/>
                <a:ext cx="14" cy="8"/>
              </a:xfrm>
              <a:custGeom>
                <a:avLst/>
                <a:gdLst/>
                <a:ahLst/>
                <a:cxnLst>
                  <a:cxn ang="0">
                    <a:pos x="14" y="4"/>
                  </a:cxn>
                  <a:cxn ang="0">
                    <a:pos x="0" y="8"/>
                  </a:cxn>
                  <a:cxn ang="0">
                    <a:pos x="10" y="0"/>
                  </a:cxn>
                  <a:cxn ang="0">
                    <a:pos x="14" y="4"/>
                  </a:cxn>
                </a:cxnLst>
                <a:rect l="0" t="0" r="r" b="b"/>
                <a:pathLst>
                  <a:path w="14" h="8">
                    <a:moveTo>
                      <a:pt x="14" y="4"/>
                    </a:moveTo>
                    <a:lnTo>
                      <a:pt x="0" y="8"/>
                    </a:lnTo>
                    <a:lnTo>
                      <a:pt x="10" y="0"/>
                    </a:lnTo>
                    <a:lnTo>
                      <a:pt x="14"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19" name="Freeform 2001">
                <a:extLst>
                  <a:ext uri="{FF2B5EF4-FFF2-40B4-BE49-F238E27FC236}">
                    <a16:creationId xmlns:a16="http://schemas.microsoft.com/office/drawing/2014/main" id="{8EC31B21-E083-4287-86CF-3BD182F5940D}"/>
                  </a:ext>
                </a:extLst>
              </p:cNvPr>
              <p:cNvSpPr>
                <a:spLocks/>
              </p:cNvSpPr>
              <p:nvPr/>
            </p:nvSpPr>
            <p:spPr bwMode="auto">
              <a:xfrm>
                <a:off x="3366" y="3383"/>
                <a:ext cx="14" cy="12"/>
              </a:xfrm>
              <a:custGeom>
                <a:avLst/>
                <a:gdLst/>
                <a:ahLst/>
                <a:cxnLst>
                  <a:cxn ang="0">
                    <a:pos x="4" y="12"/>
                  </a:cxn>
                  <a:cxn ang="0">
                    <a:pos x="14" y="4"/>
                  </a:cxn>
                  <a:cxn ang="0">
                    <a:pos x="10" y="0"/>
                  </a:cxn>
                  <a:cxn ang="0">
                    <a:pos x="0" y="8"/>
                  </a:cxn>
                  <a:cxn ang="0">
                    <a:pos x="4" y="12"/>
                  </a:cxn>
                </a:cxnLst>
                <a:rect l="0" t="0" r="r" b="b"/>
                <a:pathLst>
                  <a:path w="14" h="12">
                    <a:moveTo>
                      <a:pt x="4" y="12"/>
                    </a:moveTo>
                    <a:lnTo>
                      <a:pt x="14" y="4"/>
                    </a:lnTo>
                    <a:lnTo>
                      <a:pt x="10" y="0"/>
                    </a:lnTo>
                    <a:lnTo>
                      <a:pt x="0" y="8"/>
                    </a:lnTo>
                    <a:lnTo>
                      <a:pt x="4"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20" name="Freeform 2002">
                <a:extLst>
                  <a:ext uri="{FF2B5EF4-FFF2-40B4-BE49-F238E27FC236}">
                    <a16:creationId xmlns:a16="http://schemas.microsoft.com/office/drawing/2014/main" id="{7648CA67-7902-4F31-8665-7ABC5F46246F}"/>
                  </a:ext>
                </a:extLst>
              </p:cNvPr>
              <p:cNvSpPr>
                <a:spLocks/>
              </p:cNvSpPr>
              <p:nvPr/>
            </p:nvSpPr>
            <p:spPr bwMode="auto">
              <a:xfrm>
                <a:off x="3362" y="3383"/>
                <a:ext cx="14" cy="8"/>
              </a:xfrm>
              <a:custGeom>
                <a:avLst/>
                <a:gdLst/>
                <a:ahLst/>
                <a:cxnLst>
                  <a:cxn ang="0">
                    <a:pos x="4" y="8"/>
                  </a:cxn>
                  <a:cxn ang="0">
                    <a:pos x="14" y="0"/>
                  </a:cxn>
                  <a:cxn ang="0">
                    <a:pos x="0" y="4"/>
                  </a:cxn>
                  <a:cxn ang="0">
                    <a:pos x="4" y="8"/>
                  </a:cxn>
                </a:cxnLst>
                <a:rect l="0" t="0" r="r" b="b"/>
                <a:pathLst>
                  <a:path w="14" h="8">
                    <a:moveTo>
                      <a:pt x="4" y="8"/>
                    </a:moveTo>
                    <a:lnTo>
                      <a:pt x="14" y="0"/>
                    </a:lnTo>
                    <a:lnTo>
                      <a:pt x="0" y="4"/>
                    </a:lnTo>
                    <a:lnTo>
                      <a:pt x="4"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21" name="Freeform 2003">
                <a:extLst>
                  <a:ext uri="{FF2B5EF4-FFF2-40B4-BE49-F238E27FC236}">
                    <a16:creationId xmlns:a16="http://schemas.microsoft.com/office/drawing/2014/main" id="{83473088-9B7F-4EAD-8052-9FB6986E1B87}"/>
                  </a:ext>
                </a:extLst>
              </p:cNvPr>
              <p:cNvSpPr>
                <a:spLocks/>
              </p:cNvSpPr>
              <p:nvPr/>
            </p:nvSpPr>
            <p:spPr bwMode="auto">
              <a:xfrm>
                <a:off x="3362" y="3378"/>
                <a:ext cx="14" cy="9"/>
              </a:xfrm>
              <a:custGeom>
                <a:avLst/>
                <a:gdLst/>
                <a:ahLst/>
                <a:cxnLst>
                  <a:cxn ang="0">
                    <a:pos x="14" y="5"/>
                  </a:cxn>
                  <a:cxn ang="0">
                    <a:pos x="0" y="9"/>
                  </a:cxn>
                  <a:cxn ang="0">
                    <a:pos x="9" y="0"/>
                  </a:cxn>
                  <a:cxn ang="0">
                    <a:pos x="14" y="5"/>
                  </a:cxn>
                </a:cxnLst>
                <a:rect l="0" t="0" r="r" b="b"/>
                <a:pathLst>
                  <a:path w="14" h="9">
                    <a:moveTo>
                      <a:pt x="14" y="5"/>
                    </a:moveTo>
                    <a:lnTo>
                      <a:pt x="0" y="9"/>
                    </a:lnTo>
                    <a:lnTo>
                      <a:pt x="9" y="0"/>
                    </a:lnTo>
                    <a:lnTo>
                      <a:pt x="14" y="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22" name="Freeform 2004">
                <a:extLst>
                  <a:ext uri="{FF2B5EF4-FFF2-40B4-BE49-F238E27FC236}">
                    <a16:creationId xmlns:a16="http://schemas.microsoft.com/office/drawing/2014/main" id="{8E7C95D8-EB2C-480A-9A31-5A2BF971BF4E}"/>
                  </a:ext>
                </a:extLst>
              </p:cNvPr>
              <p:cNvSpPr>
                <a:spLocks/>
              </p:cNvSpPr>
              <p:nvPr/>
            </p:nvSpPr>
            <p:spPr bwMode="auto">
              <a:xfrm>
                <a:off x="3362" y="3378"/>
                <a:ext cx="14" cy="13"/>
              </a:xfrm>
              <a:custGeom>
                <a:avLst/>
                <a:gdLst/>
                <a:ahLst/>
                <a:cxnLst>
                  <a:cxn ang="0">
                    <a:pos x="4" y="13"/>
                  </a:cxn>
                  <a:cxn ang="0">
                    <a:pos x="14" y="5"/>
                  </a:cxn>
                  <a:cxn ang="0">
                    <a:pos x="9" y="0"/>
                  </a:cxn>
                  <a:cxn ang="0">
                    <a:pos x="0" y="9"/>
                  </a:cxn>
                  <a:cxn ang="0">
                    <a:pos x="4" y="13"/>
                  </a:cxn>
                </a:cxnLst>
                <a:rect l="0" t="0" r="r" b="b"/>
                <a:pathLst>
                  <a:path w="14" h="13">
                    <a:moveTo>
                      <a:pt x="4" y="13"/>
                    </a:moveTo>
                    <a:lnTo>
                      <a:pt x="14" y="5"/>
                    </a:lnTo>
                    <a:lnTo>
                      <a:pt x="9" y="0"/>
                    </a:lnTo>
                    <a:lnTo>
                      <a:pt x="0" y="9"/>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23" name="Freeform 2005">
                <a:extLst>
                  <a:ext uri="{FF2B5EF4-FFF2-40B4-BE49-F238E27FC236}">
                    <a16:creationId xmlns:a16="http://schemas.microsoft.com/office/drawing/2014/main" id="{A53A0E5F-778B-48F1-9A55-67D95B796CEF}"/>
                  </a:ext>
                </a:extLst>
              </p:cNvPr>
              <p:cNvSpPr>
                <a:spLocks/>
              </p:cNvSpPr>
              <p:nvPr/>
            </p:nvSpPr>
            <p:spPr bwMode="auto">
              <a:xfrm>
                <a:off x="3358" y="3378"/>
                <a:ext cx="13" cy="9"/>
              </a:xfrm>
              <a:custGeom>
                <a:avLst/>
                <a:gdLst/>
                <a:ahLst/>
                <a:cxnLst>
                  <a:cxn ang="0">
                    <a:pos x="4" y="9"/>
                  </a:cxn>
                  <a:cxn ang="0">
                    <a:pos x="13" y="0"/>
                  </a:cxn>
                  <a:cxn ang="0">
                    <a:pos x="0" y="5"/>
                  </a:cxn>
                  <a:cxn ang="0">
                    <a:pos x="4" y="9"/>
                  </a:cxn>
                </a:cxnLst>
                <a:rect l="0" t="0" r="r" b="b"/>
                <a:pathLst>
                  <a:path w="13" h="9">
                    <a:moveTo>
                      <a:pt x="4" y="9"/>
                    </a:moveTo>
                    <a:lnTo>
                      <a:pt x="13" y="0"/>
                    </a:lnTo>
                    <a:lnTo>
                      <a:pt x="0" y="5"/>
                    </a:lnTo>
                    <a:lnTo>
                      <a:pt x="4"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24" name="Freeform 2006">
                <a:extLst>
                  <a:ext uri="{FF2B5EF4-FFF2-40B4-BE49-F238E27FC236}">
                    <a16:creationId xmlns:a16="http://schemas.microsoft.com/office/drawing/2014/main" id="{550586D4-CF5E-4ED7-B4E5-F67CFED5B236}"/>
                  </a:ext>
                </a:extLst>
              </p:cNvPr>
              <p:cNvSpPr>
                <a:spLocks/>
              </p:cNvSpPr>
              <p:nvPr/>
            </p:nvSpPr>
            <p:spPr bwMode="auto">
              <a:xfrm>
                <a:off x="3358" y="3374"/>
                <a:ext cx="13" cy="9"/>
              </a:xfrm>
              <a:custGeom>
                <a:avLst/>
                <a:gdLst/>
                <a:ahLst/>
                <a:cxnLst>
                  <a:cxn ang="0">
                    <a:pos x="13" y="4"/>
                  </a:cxn>
                  <a:cxn ang="0">
                    <a:pos x="0" y="9"/>
                  </a:cxn>
                  <a:cxn ang="0">
                    <a:pos x="9" y="0"/>
                  </a:cxn>
                  <a:cxn ang="0">
                    <a:pos x="13" y="4"/>
                  </a:cxn>
                </a:cxnLst>
                <a:rect l="0" t="0" r="r" b="b"/>
                <a:pathLst>
                  <a:path w="13" h="9">
                    <a:moveTo>
                      <a:pt x="13" y="4"/>
                    </a:moveTo>
                    <a:lnTo>
                      <a:pt x="0" y="9"/>
                    </a:lnTo>
                    <a:lnTo>
                      <a:pt x="9" y="0"/>
                    </a:lnTo>
                    <a:lnTo>
                      <a:pt x="13"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25" name="Freeform 2007">
                <a:extLst>
                  <a:ext uri="{FF2B5EF4-FFF2-40B4-BE49-F238E27FC236}">
                    <a16:creationId xmlns:a16="http://schemas.microsoft.com/office/drawing/2014/main" id="{4264B31F-A839-4ECE-AF9E-544ECF5424CC}"/>
                  </a:ext>
                </a:extLst>
              </p:cNvPr>
              <p:cNvSpPr>
                <a:spLocks/>
              </p:cNvSpPr>
              <p:nvPr/>
            </p:nvSpPr>
            <p:spPr bwMode="auto">
              <a:xfrm>
                <a:off x="3358" y="3374"/>
                <a:ext cx="13" cy="13"/>
              </a:xfrm>
              <a:custGeom>
                <a:avLst/>
                <a:gdLst/>
                <a:ahLst/>
                <a:cxnLst>
                  <a:cxn ang="0">
                    <a:pos x="4" y="13"/>
                  </a:cxn>
                  <a:cxn ang="0">
                    <a:pos x="13" y="4"/>
                  </a:cxn>
                  <a:cxn ang="0">
                    <a:pos x="9" y="0"/>
                  </a:cxn>
                  <a:cxn ang="0">
                    <a:pos x="0" y="9"/>
                  </a:cxn>
                  <a:cxn ang="0">
                    <a:pos x="4" y="13"/>
                  </a:cxn>
                </a:cxnLst>
                <a:rect l="0" t="0" r="r" b="b"/>
                <a:pathLst>
                  <a:path w="13" h="13">
                    <a:moveTo>
                      <a:pt x="4" y="13"/>
                    </a:moveTo>
                    <a:lnTo>
                      <a:pt x="13" y="4"/>
                    </a:lnTo>
                    <a:lnTo>
                      <a:pt x="9" y="0"/>
                    </a:lnTo>
                    <a:lnTo>
                      <a:pt x="0" y="9"/>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26" name="Freeform 2008">
                <a:extLst>
                  <a:ext uri="{FF2B5EF4-FFF2-40B4-BE49-F238E27FC236}">
                    <a16:creationId xmlns:a16="http://schemas.microsoft.com/office/drawing/2014/main" id="{0E9A2500-A761-45D0-8286-23EF57B1744F}"/>
                  </a:ext>
                </a:extLst>
              </p:cNvPr>
              <p:cNvSpPr>
                <a:spLocks/>
              </p:cNvSpPr>
              <p:nvPr/>
            </p:nvSpPr>
            <p:spPr bwMode="auto">
              <a:xfrm>
                <a:off x="3354" y="3374"/>
                <a:ext cx="13" cy="9"/>
              </a:xfrm>
              <a:custGeom>
                <a:avLst/>
                <a:gdLst/>
                <a:ahLst/>
                <a:cxnLst>
                  <a:cxn ang="0">
                    <a:pos x="4" y="9"/>
                  </a:cxn>
                  <a:cxn ang="0">
                    <a:pos x="13" y="0"/>
                  </a:cxn>
                  <a:cxn ang="0">
                    <a:pos x="0" y="5"/>
                  </a:cxn>
                  <a:cxn ang="0">
                    <a:pos x="4" y="9"/>
                  </a:cxn>
                </a:cxnLst>
                <a:rect l="0" t="0" r="r" b="b"/>
                <a:pathLst>
                  <a:path w="13" h="9">
                    <a:moveTo>
                      <a:pt x="4" y="9"/>
                    </a:moveTo>
                    <a:lnTo>
                      <a:pt x="13" y="0"/>
                    </a:lnTo>
                    <a:lnTo>
                      <a:pt x="0" y="5"/>
                    </a:lnTo>
                    <a:lnTo>
                      <a:pt x="4"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27" name="Freeform 2009">
                <a:extLst>
                  <a:ext uri="{FF2B5EF4-FFF2-40B4-BE49-F238E27FC236}">
                    <a16:creationId xmlns:a16="http://schemas.microsoft.com/office/drawing/2014/main" id="{57BF0B1D-C4D1-496A-9343-A79272A77C44}"/>
                  </a:ext>
                </a:extLst>
              </p:cNvPr>
              <p:cNvSpPr>
                <a:spLocks/>
              </p:cNvSpPr>
              <p:nvPr/>
            </p:nvSpPr>
            <p:spPr bwMode="auto">
              <a:xfrm>
                <a:off x="3354" y="3370"/>
                <a:ext cx="13" cy="9"/>
              </a:xfrm>
              <a:custGeom>
                <a:avLst/>
                <a:gdLst/>
                <a:ahLst/>
                <a:cxnLst>
                  <a:cxn ang="0">
                    <a:pos x="13" y="4"/>
                  </a:cxn>
                  <a:cxn ang="0">
                    <a:pos x="0" y="9"/>
                  </a:cxn>
                  <a:cxn ang="0">
                    <a:pos x="9" y="0"/>
                  </a:cxn>
                  <a:cxn ang="0">
                    <a:pos x="13" y="4"/>
                  </a:cxn>
                </a:cxnLst>
                <a:rect l="0" t="0" r="r" b="b"/>
                <a:pathLst>
                  <a:path w="13" h="9">
                    <a:moveTo>
                      <a:pt x="13" y="4"/>
                    </a:moveTo>
                    <a:lnTo>
                      <a:pt x="0" y="9"/>
                    </a:lnTo>
                    <a:lnTo>
                      <a:pt x="9" y="0"/>
                    </a:lnTo>
                    <a:lnTo>
                      <a:pt x="13"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28" name="Freeform 2010">
                <a:extLst>
                  <a:ext uri="{FF2B5EF4-FFF2-40B4-BE49-F238E27FC236}">
                    <a16:creationId xmlns:a16="http://schemas.microsoft.com/office/drawing/2014/main" id="{9EC1E38E-0071-468E-8994-02ADE2C701DC}"/>
                  </a:ext>
                </a:extLst>
              </p:cNvPr>
              <p:cNvSpPr>
                <a:spLocks/>
              </p:cNvSpPr>
              <p:nvPr/>
            </p:nvSpPr>
            <p:spPr bwMode="auto">
              <a:xfrm>
                <a:off x="3354" y="3370"/>
                <a:ext cx="13" cy="13"/>
              </a:xfrm>
              <a:custGeom>
                <a:avLst/>
                <a:gdLst/>
                <a:ahLst/>
                <a:cxnLst>
                  <a:cxn ang="0">
                    <a:pos x="4" y="13"/>
                  </a:cxn>
                  <a:cxn ang="0">
                    <a:pos x="13" y="4"/>
                  </a:cxn>
                  <a:cxn ang="0">
                    <a:pos x="9" y="0"/>
                  </a:cxn>
                  <a:cxn ang="0">
                    <a:pos x="0" y="9"/>
                  </a:cxn>
                  <a:cxn ang="0">
                    <a:pos x="4" y="13"/>
                  </a:cxn>
                </a:cxnLst>
                <a:rect l="0" t="0" r="r" b="b"/>
                <a:pathLst>
                  <a:path w="13" h="13">
                    <a:moveTo>
                      <a:pt x="4" y="13"/>
                    </a:moveTo>
                    <a:lnTo>
                      <a:pt x="13" y="4"/>
                    </a:lnTo>
                    <a:lnTo>
                      <a:pt x="9" y="0"/>
                    </a:lnTo>
                    <a:lnTo>
                      <a:pt x="0" y="9"/>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29" name="Freeform 2011">
                <a:extLst>
                  <a:ext uri="{FF2B5EF4-FFF2-40B4-BE49-F238E27FC236}">
                    <a16:creationId xmlns:a16="http://schemas.microsoft.com/office/drawing/2014/main" id="{1CA8B601-4CDF-4BC6-8BB6-EFDCE1C8F2DB}"/>
                  </a:ext>
                </a:extLst>
              </p:cNvPr>
              <p:cNvSpPr>
                <a:spLocks/>
              </p:cNvSpPr>
              <p:nvPr/>
            </p:nvSpPr>
            <p:spPr bwMode="auto">
              <a:xfrm>
                <a:off x="3350" y="3370"/>
                <a:ext cx="13" cy="9"/>
              </a:xfrm>
              <a:custGeom>
                <a:avLst/>
                <a:gdLst/>
                <a:ahLst/>
                <a:cxnLst>
                  <a:cxn ang="0">
                    <a:pos x="4" y="9"/>
                  </a:cxn>
                  <a:cxn ang="0">
                    <a:pos x="13" y="0"/>
                  </a:cxn>
                  <a:cxn ang="0">
                    <a:pos x="0" y="5"/>
                  </a:cxn>
                  <a:cxn ang="0">
                    <a:pos x="4" y="9"/>
                  </a:cxn>
                </a:cxnLst>
                <a:rect l="0" t="0" r="r" b="b"/>
                <a:pathLst>
                  <a:path w="13" h="9">
                    <a:moveTo>
                      <a:pt x="4" y="9"/>
                    </a:moveTo>
                    <a:lnTo>
                      <a:pt x="13" y="0"/>
                    </a:lnTo>
                    <a:lnTo>
                      <a:pt x="0" y="5"/>
                    </a:lnTo>
                    <a:lnTo>
                      <a:pt x="4"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30" name="Freeform 2012">
                <a:extLst>
                  <a:ext uri="{FF2B5EF4-FFF2-40B4-BE49-F238E27FC236}">
                    <a16:creationId xmlns:a16="http://schemas.microsoft.com/office/drawing/2014/main" id="{9465C50F-02DD-410A-8564-06E06A426AA9}"/>
                  </a:ext>
                </a:extLst>
              </p:cNvPr>
              <p:cNvSpPr>
                <a:spLocks/>
              </p:cNvSpPr>
              <p:nvPr/>
            </p:nvSpPr>
            <p:spPr bwMode="auto">
              <a:xfrm>
                <a:off x="3350" y="3366"/>
                <a:ext cx="13" cy="9"/>
              </a:xfrm>
              <a:custGeom>
                <a:avLst/>
                <a:gdLst/>
                <a:ahLst/>
                <a:cxnLst>
                  <a:cxn ang="0">
                    <a:pos x="13" y="4"/>
                  </a:cxn>
                  <a:cxn ang="0">
                    <a:pos x="0" y="9"/>
                  </a:cxn>
                  <a:cxn ang="0">
                    <a:pos x="8" y="0"/>
                  </a:cxn>
                  <a:cxn ang="0">
                    <a:pos x="13" y="4"/>
                  </a:cxn>
                </a:cxnLst>
                <a:rect l="0" t="0" r="r" b="b"/>
                <a:pathLst>
                  <a:path w="13" h="9">
                    <a:moveTo>
                      <a:pt x="13" y="4"/>
                    </a:moveTo>
                    <a:lnTo>
                      <a:pt x="0" y="9"/>
                    </a:lnTo>
                    <a:lnTo>
                      <a:pt x="8" y="0"/>
                    </a:lnTo>
                    <a:lnTo>
                      <a:pt x="13"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731" name="Freeform 2013">
                <a:extLst>
                  <a:ext uri="{FF2B5EF4-FFF2-40B4-BE49-F238E27FC236}">
                    <a16:creationId xmlns:a16="http://schemas.microsoft.com/office/drawing/2014/main" id="{F138C776-823E-478B-800A-80FB9E25A35D}"/>
                  </a:ext>
                </a:extLst>
              </p:cNvPr>
              <p:cNvSpPr>
                <a:spLocks/>
              </p:cNvSpPr>
              <p:nvPr/>
            </p:nvSpPr>
            <p:spPr bwMode="auto">
              <a:xfrm>
                <a:off x="3350" y="3366"/>
                <a:ext cx="13" cy="13"/>
              </a:xfrm>
              <a:custGeom>
                <a:avLst/>
                <a:gdLst/>
                <a:ahLst/>
                <a:cxnLst>
                  <a:cxn ang="0">
                    <a:pos x="4" y="13"/>
                  </a:cxn>
                  <a:cxn ang="0">
                    <a:pos x="13" y="4"/>
                  </a:cxn>
                  <a:cxn ang="0">
                    <a:pos x="8" y="0"/>
                  </a:cxn>
                  <a:cxn ang="0">
                    <a:pos x="0" y="9"/>
                  </a:cxn>
                  <a:cxn ang="0">
                    <a:pos x="4" y="13"/>
                  </a:cxn>
                </a:cxnLst>
                <a:rect l="0" t="0" r="r" b="b"/>
                <a:pathLst>
                  <a:path w="13" h="13">
                    <a:moveTo>
                      <a:pt x="4" y="13"/>
                    </a:moveTo>
                    <a:lnTo>
                      <a:pt x="13" y="4"/>
                    </a:lnTo>
                    <a:lnTo>
                      <a:pt x="8" y="0"/>
                    </a:lnTo>
                    <a:lnTo>
                      <a:pt x="0" y="9"/>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grpSp>
        <p:grpSp>
          <p:nvGrpSpPr>
            <p:cNvPr id="3297" name="Group 2215">
              <a:extLst>
                <a:ext uri="{FF2B5EF4-FFF2-40B4-BE49-F238E27FC236}">
                  <a16:creationId xmlns:a16="http://schemas.microsoft.com/office/drawing/2014/main" id="{0C154DB0-3876-4D83-A875-8352AFEA92FD}"/>
                </a:ext>
              </a:extLst>
            </p:cNvPr>
            <p:cNvGrpSpPr>
              <a:grpSpLocks/>
            </p:cNvGrpSpPr>
            <p:nvPr/>
          </p:nvGrpSpPr>
          <p:grpSpPr bwMode="auto">
            <a:xfrm>
              <a:off x="2172" y="2262"/>
              <a:ext cx="1391" cy="1655"/>
              <a:chOff x="2172" y="2262"/>
              <a:chExt cx="1391" cy="1655"/>
            </a:xfrm>
          </p:grpSpPr>
          <p:sp>
            <p:nvSpPr>
              <p:cNvPr id="3332" name="Freeform 2015">
                <a:extLst>
                  <a:ext uri="{FF2B5EF4-FFF2-40B4-BE49-F238E27FC236}">
                    <a16:creationId xmlns:a16="http://schemas.microsoft.com/office/drawing/2014/main" id="{2CCF9C4F-E4DF-404C-B3B6-D6E02C6E9A3B}"/>
                  </a:ext>
                </a:extLst>
              </p:cNvPr>
              <p:cNvSpPr>
                <a:spLocks/>
              </p:cNvSpPr>
              <p:nvPr/>
            </p:nvSpPr>
            <p:spPr bwMode="auto">
              <a:xfrm>
                <a:off x="3346" y="3366"/>
                <a:ext cx="12" cy="9"/>
              </a:xfrm>
              <a:custGeom>
                <a:avLst/>
                <a:gdLst/>
                <a:ahLst/>
                <a:cxnLst>
                  <a:cxn ang="0">
                    <a:pos x="4" y="9"/>
                  </a:cxn>
                  <a:cxn ang="0">
                    <a:pos x="12" y="0"/>
                  </a:cxn>
                  <a:cxn ang="0">
                    <a:pos x="0" y="5"/>
                  </a:cxn>
                  <a:cxn ang="0">
                    <a:pos x="4" y="9"/>
                  </a:cxn>
                </a:cxnLst>
                <a:rect l="0" t="0" r="r" b="b"/>
                <a:pathLst>
                  <a:path w="12" h="9">
                    <a:moveTo>
                      <a:pt x="4" y="9"/>
                    </a:moveTo>
                    <a:lnTo>
                      <a:pt x="12" y="0"/>
                    </a:lnTo>
                    <a:lnTo>
                      <a:pt x="0" y="5"/>
                    </a:lnTo>
                    <a:lnTo>
                      <a:pt x="4"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33" name="Freeform 2016">
                <a:extLst>
                  <a:ext uri="{FF2B5EF4-FFF2-40B4-BE49-F238E27FC236}">
                    <a16:creationId xmlns:a16="http://schemas.microsoft.com/office/drawing/2014/main" id="{D65164C0-75C8-4451-8ECC-DC51E977A9E5}"/>
                  </a:ext>
                </a:extLst>
              </p:cNvPr>
              <p:cNvSpPr>
                <a:spLocks/>
              </p:cNvSpPr>
              <p:nvPr/>
            </p:nvSpPr>
            <p:spPr bwMode="auto">
              <a:xfrm>
                <a:off x="3346" y="3362"/>
                <a:ext cx="12" cy="9"/>
              </a:xfrm>
              <a:custGeom>
                <a:avLst/>
                <a:gdLst/>
                <a:ahLst/>
                <a:cxnLst>
                  <a:cxn ang="0">
                    <a:pos x="12" y="4"/>
                  </a:cxn>
                  <a:cxn ang="0">
                    <a:pos x="0" y="9"/>
                  </a:cxn>
                  <a:cxn ang="0">
                    <a:pos x="8" y="0"/>
                  </a:cxn>
                  <a:cxn ang="0">
                    <a:pos x="12" y="4"/>
                  </a:cxn>
                </a:cxnLst>
                <a:rect l="0" t="0" r="r" b="b"/>
                <a:pathLst>
                  <a:path w="12" h="9">
                    <a:moveTo>
                      <a:pt x="12" y="4"/>
                    </a:moveTo>
                    <a:lnTo>
                      <a:pt x="0" y="9"/>
                    </a:lnTo>
                    <a:lnTo>
                      <a:pt x="8" y="0"/>
                    </a:lnTo>
                    <a:lnTo>
                      <a:pt x="12"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34" name="Freeform 2017">
                <a:extLst>
                  <a:ext uri="{FF2B5EF4-FFF2-40B4-BE49-F238E27FC236}">
                    <a16:creationId xmlns:a16="http://schemas.microsoft.com/office/drawing/2014/main" id="{556F4F4D-6F13-4EF8-B5DA-1EBED501E8C1}"/>
                  </a:ext>
                </a:extLst>
              </p:cNvPr>
              <p:cNvSpPr>
                <a:spLocks/>
              </p:cNvSpPr>
              <p:nvPr/>
            </p:nvSpPr>
            <p:spPr bwMode="auto">
              <a:xfrm>
                <a:off x="3346" y="3362"/>
                <a:ext cx="12" cy="13"/>
              </a:xfrm>
              <a:custGeom>
                <a:avLst/>
                <a:gdLst/>
                <a:ahLst/>
                <a:cxnLst>
                  <a:cxn ang="0">
                    <a:pos x="4" y="13"/>
                  </a:cxn>
                  <a:cxn ang="0">
                    <a:pos x="12" y="4"/>
                  </a:cxn>
                  <a:cxn ang="0">
                    <a:pos x="8" y="0"/>
                  </a:cxn>
                  <a:cxn ang="0">
                    <a:pos x="0" y="9"/>
                  </a:cxn>
                  <a:cxn ang="0">
                    <a:pos x="4" y="13"/>
                  </a:cxn>
                </a:cxnLst>
                <a:rect l="0" t="0" r="r" b="b"/>
                <a:pathLst>
                  <a:path w="12" h="13">
                    <a:moveTo>
                      <a:pt x="4" y="13"/>
                    </a:moveTo>
                    <a:lnTo>
                      <a:pt x="12" y="4"/>
                    </a:lnTo>
                    <a:lnTo>
                      <a:pt x="8" y="0"/>
                    </a:lnTo>
                    <a:lnTo>
                      <a:pt x="0" y="9"/>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35" name="Freeform 2018">
                <a:extLst>
                  <a:ext uri="{FF2B5EF4-FFF2-40B4-BE49-F238E27FC236}">
                    <a16:creationId xmlns:a16="http://schemas.microsoft.com/office/drawing/2014/main" id="{DC769240-2E50-4DC2-B22E-050AB53D3EBF}"/>
                  </a:ext>
                </a:extLst>
              </p:cNvPr>
              <p:cNvSpPr>
                <a:spLocks/>
              </p:cNvSpPr>
              <p:nvPr/>
            </p:nvSpPr>
            <p:spPr bwMode="auto">
              <a:xfrm>
                <a:off x="3341" y="3362"/>
                <a:ext cx="13" cy="9"/>
              </a:xfrm>
              <a:custGeom>
                <a:avLst/>
                <a:gdLst/>
                <a:ahLst/>
                <a:cxnLst>
                  <a:cxn ang="0">
                    <a:pos x="5" y="9"/>
                  </a:cxn>
                  <a:cxn ang="0">
                    <a:pos x="13" y="0"/>
                  </a:cxn>
                  <a:cxn ang="0">
                    <a:pos x="0" y="5"/>
                  </a:cxn>
                  <a:cxn ang="0">
                    <a:pos x="5" y="9"/>
                  </a:cxn>
                </a:cxnLst>
                <a:rect l="0" t="0" r="r" b="b"/>
                <a:pathLst>
                  <a:path w="13" h="9">
                    <a:moveTo>
                      <a:pt x="5" y="9"/>
                    </a:moveTo>
                    <a:lnTo>
                      <a:pt x="13" y="0"/>
                    </a:lnTo>
                    <a:lnTo>
                      <a:pt x="0" y="5"/>
                    </a:lnTo>
                    <a:lnTo>
                      <a:pt x="5"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36" name="Freeform 2019">
                <a:extLst>
                  <a:ext uri="{FF2B5EF4-FFF2-40B4-BE49-F238E27FC236}">
                    <a16:creationId xmlns:a16="http://schemas.microsoft.com/office/drawing/2014/main" id="{9AAFD748-5E09-4050-A6CB-B65549195A48}"/>
                  </a:ext>
                </a:extLst>
              </p:cNvPr>
              <p:cNvSpPr>
                <a:spLocks/>
              </p:cNvSpPr>
              <p:nvPr/>
            </p:nvSpPr>
            <p:spPr bwMode="auto">
              <a:xfrm>
                <a:off x="3341" y="3358"/>
                <a:ext cx="13" cy="9"/>
              </a:xfrm>
              <a:custGeom>
                <a:avLst/>
                <a:gdLst/>
                <a:ahLst/>
                <a:cxnLst>
                  <a:cxn ang="0">
                    <a:pos x="13" y="4"/>
                  </a:cxn>
                  <a:cxn ang="0">
                    <a:pos x="0" y="9"/>
                  </a:cxn>
                  <a:cxn ang="0">
                    <a:pos x="8" y="0"/>
                  </a:cxn>
                  <a:cxn ang="0">
                    <a:pos x="13" y="4"/>
                  </a:cxn>
                </a:cxnLst>
                <a:rect l="0" t="0" r="r" b="b"/>
                <a:pathLst>
                  <a:path w="13" h="9">
                    <a:moveTo>
                      <a:pt x="13" y="4"/>
                    </a:moveTo>
                    <a:lnTo>
                      <a:pt x="0" y="9"/>
                    </a:lnTo>
                    <a:lnTo>
                      <a:pt x="8" y="0"/>
                    </a:lnTo>
                    <a:lnTo>
                      <a:pt x="13"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37" name="Freeform 2020">
                <a:extLst>
                  <a:ext uri="{FF2B5EF4-FFF2-40B4-BE49-F238E27FC236}">
                    <a16:creationId xmlns:a16="http://schemas.microsoft.com/office/drawing/2014/main" id="{E2136E3B-A2EF-4359-87A6-CD3BD06484CC}"/>
                  </a:ext>
                </a:extLst>
              </p:cNvPr>
              <p:cNvSpPr>
                <a:spLocks/>
              </p:cNvSpPr>
              <p:nvPr/>
            </p:nvSpPr>
            <p:spPr bwMode="auto">
              <a:xfrm>
                <a:off x="3341" y="3358"/>
                <a:ext cx="13" cy="13"/>
              </a:xfrm>
              <a:custGeom>
                <a:avLst/>
                <a:gdLst/>
                <a:ahLst/>
                <a:cxnLst>
                  <a:cxn ang="0">
                    <a:pos x="5" y="13"/>
                  </a:cxn>
                  <a:cxn ang="0">
                    <a:pos x="13" y="4"/>
                  </a:cxn>
                  <a:cxn ang="0">
                    <a:pos x="8" y="0"/>
                  </a:cxn>
                  <a:cxn ang="0">
                    <a:pos x="0" y="9"/>
                  </a:cxn>
                  <a:cxn ang="0">
                    <a:pos x="5" y="13"/>
                  </a:cxn>
                </a:cxnLst>
                <a:rect l="0" t="0" r="r" b="b"/>
                <a:pathLst>
                  <a:path w="13" h="13">
                    <a:moveTo>
                      <a:pt x="5" y="13"/>
                    </a:moveTo>
                    <a:lnTo>
                      <a:pt x="13" y="4"/>
                    </a:lnTo>
                    <a:lnTo>
                      <a:pt x="8" y="0"/>
                    </a:lnTo>
                    <a:lnTo>
                      <a:pt x="0" y="9"/>
                    </a:lnTo>
                    <a:lnTo>
                      <a:pt x="5"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38" name="Freeform 2021">
                <a:extLst>
                  <a:ext uri="{FF2B5EF4-FFF2-40B4-BE49-F238E27FC236}">
                    <a16:creationId xmlns:a16="http://schemas.microsoft.com/office/drawing/2014/main" id="{593E84E6-DA61-40A9-AA1C-4335E41C8EA1}"/>
                  </a:ext>
                </a:extLst>
              </p:cNvPr>
              <p:cNvSpPr>
                <a:spLocks/>
              </p:cNvSpPr>
              <p:nvPr/>
            </p:nvSpPr>
            <p:spPr bwMode="auto">
              <a:xfrm>
                <a:off x="3336" y="3358"/>
                <a:ext cx="14" cy="9"/>
              </a:xfrm>
              <a:custGeom>
                <a:avLst/>
                <a:gdLst/>
                <a:ahLst/>
                <a:cxnLst>
                  <a:cxn ang="0">
                    <a:pos x="5" y="9"/>
                  </a:cxn>
                  <a:cxn ang="0">
                    <a:pos x="14" y="0"/>
                  </a:cxn>
                  <a:cxn ang="0">
                    <a:pos x="0" y="5"/>
                  </a:cxn>
                  <a:cxn ang="0">
                    <a:pos x="5" y="9"/>
                  </a:cxn>
                </a:cxnLst>
                <a:rect l="0" t="0" r="r" b="b"/>
                <a:pathLst>
                  <a:path w="14" h="9">
                    <a:moveTo>
                      <a:pt x="5" y="9"/>
                    </a:moveTo>
                    <a:lnTo>
                      <a:pt x="14" y="0"/>
                    </a:lnTo>
                    <a:lnTo>
                      <a:pt x="0" y="5"/>
                    </a:lnTo>
                    <a:lnTo>
                      <a:pt x="5"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39" name="Freeform 2022">
                <a:extLst>
                  <a:ext uri="{FF2B5EF4-FFF2-40B4-BE49-F238E27FC236}">
                    <a16:creationId xmlns:a16="http://schemas.microsoft.com/office/drawing/2014/main" id="{4E95A309-9B0E-4F9D-9C98-7A74FF7889A8}"/>
                  </a:ext>
                </a:extLst>
              </p:cNvPr>
              <p:cNvSpPr>
                <a:spLocks/>
              </p:cNvSpPr>
              <p:nvPr/>
            </p:nvSpPr>
            <p:spPr bwMode="auto">
              <a:xfrm>
                <a:off x="3336" y="3354"/>
                <a:ext cx="14" cy="9"/>
              </a:xfrm>
              <a:custGeom>
                <a:avLst/>
                <a:gdLst/>
                <a:ahLst/>
                <a:cxnLst>
                  <a:cxn ang="0">
                    <a:pos x="14" y="4"/>
                  </a:cxn>
                  <a:cxn ang="0">
                    <a:pos x="0" y="9"/>
                  </a:cxn>
                  <a:cxn ang="0">
                    <a:pos x="9" y="0"/>
                  </a:cxn>
                  <a:cxn ang="0">
                    <a:pos x="14" y="4"/>
                  </a:cxn>
                </a:cxnLst>
                <a:rect l="0" t="0" r="r" b="b"/>
                <a:pathLst>
                  <a:path w="14" h="9">
                    <a:moveTo>
                      <a:pt x="14" y="4"/>
                    </a:moveTo>
                    <a:lnTo>
                      <a:pt x="0" y="9"/>
                    </a:lnTo>
                    <a:lnTo>
                      <a:pt x="9" y="0"/>
                    </a:lnTo>
                    <a:lnTo>
                      <a:pt x="14"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40" name="Freeform 2023">
                <a:extLst>
                  <a:ext uri="{FF2B5EF4-FFF2-40B4-BE49-F238E27FC236}">
                    <a16:creationId xmlns:a16="http://schemas.microsoft.com/office/drawing/2014/main" id="{36440FD0-38E7-487C-ACFB-F3D69B097BA2}"/>
                  </a:ext>
                </a:extLst>
              </p:cNvPr>
              <p:cNvSpPr>
                <a:spLocks/>
              </p:cNvSpPr>
              <p:nvPr/>
            </p:nvSpPr>
            <p:spPr bwMode="auto">
              <a:xfrm>
                <a:off x="3336" y="3354"/>
                <a:ext cx="14" cy="13"/>
              </a:xfrm>
              <a:custGeom>
                <a:avLst/>
                <a:gdLst/>
                <a:ahLst/>
                <a:cxnLst>
                  <a:cxn ang="0">
                    <a:pos x="5" y="13"/>
                  </a:cxn>
                  <a:cxn ang="0">
                    <a:pos x="14" y="4"/>
                  </a:cxn>
                  <a:cxn ang="0">
                    <a:pos x="9" y="0"/>
                  </a:cxn>
                  <a:cxn ang="0">
                    <a:pos x="0" y="9"/>
                  </a:cxn>
                  <a:cxn ang="0">
                    <a:pos x="5" y="13"/>
                  </a:cxn>
                </a:cxnLst>
                <a:rect l="0" t="0" r="r" b="b"/>
                <a:pathLst>
                  <a:path w="14" h="13">
                    <a:moveTo>
                      <a:pt x="5" y="13"/>
                    </a:moveTo>
                    <a:lnTo>
                      <a:pt x="14" y="4"/>
                    </a:lnTo>
                    <a:lnTo>
                      <a:pt x="9" y="0"/>
                    </a:lnTo>
                    <a:lnTo>
                      <a:pt x="0" y="9"/>
                    </a:lnTo>
                    <a:lnTo>
                      <a:pt x="5"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41" name="Freeform 2024">
                <a:extLst>
                  <a:ext uri="{FF2B5EF4-FFF2-40B4-BE49-F238E27FC236}">
                    <a16:creationId xmlns:a16="http://schemas.microsoft.com/office/drawing/2014/main" id="{1BF33A42-B7B1-4F30-A239-BC14945DEBE7}"/>
                  </a:ext>
                </a:extLst>
              </p:cNvPr>
              <p:cNvSpPr>
                <a:spLocks/>
              </p:cNvSpPr>
              <p:nvPr/>
            </p:nvSpPr>
            <p:spPr bwMode="auto">
              <a:xfrm>
                <a:off x="3332" y="3354"/>
                <a:ext cx="13" cy="9"/>
              </a:xfrm>
              <a:custGeom>
                <a:avLst/>
                <a:gdLst/>
                <a:ahLst/>
                <a:cxnLst>
                  <a:cxn ang="0">
                    <a:pos x="4" y="9"/>
                  </a:cxn>
                  <a:cxn ang="0">
                    <a:pos x="13" y="0"/>
                  </a:cxn>
                  <a:cxn ang="0">
                    <a:pos x="0" y="5"/>
                  </a:cxn>
                  <a:cxn ang="0">
                    <a:pos x="4" y="9"/>
                  </a:cxn>
                </a:cxnLst>
                <a:rect l="0" t="0" r="r" b="b"/>
                <a:pathLst>
                  <a:path w="13" h="9">
                    <a:moveTo>
                      <a:pt x="4" y="9"/>
                    </a:moveTo>
                    <a:lnTo>
                      <a:pt x="13" y="0"/>
                    </a:lnTo>
                    <a:lnTo>
                      <a:pt x="0" y="5"/>
                    </a:lnTo>
                    <a:lnTo>
                      <a:pt x="4"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42" name="Freeform 2025">
                <a:extLst>
                  <a:ext uri="{FF2B5EF4-FFF2-40B4-BE49-F238E27FC236}">
                    <a16:creationId xmlns:a16="http://schemas.microsoft.com/office/drawing/2014/main" id="{873BC743-1D34-43CD-975A-3DB6343C19B8}"/>
                  </a:ext>
                </a:extLst>
              </p:cNvPr>
              <p:cNvSpPr>
                <a:spLocks/>
              </p:cNvSpPr>
              <p:nvPr/>
            </p:nvSpPr>
            <p:spPr bwMode="auto">
              <a:xfrm>
                <a:off x="3332" y="3350"/>
                <a:ext cx="13" cy="9"/>
              </a:xfrm>
              <a:custGeom>
                <a:avLst/>
                <a:gdLst/>
                <a:ahLst/>
                <a:cxnLst>
                  <a:cxn ang="0">
                    <a:pos x="13" y="4"/>
                  </a:cxn>
                  <a:cxn ang="0">
                    <a:pos x="0" y="9"/>
                  </a:cxn>
                  <a:cxn ang="0">
                    <a:pos x="9" y="0"/>
                  </a:cxn>
                  <a:cxn ang="0">
                    <a:pos x="13" y="4"/>
                  </a:cxn>
                </a:cxnLst>
                <a:rect l="0" t="0" r="r" b="b"/>
                <a:pathLst>
                  <a:path w="13" h="9">
                    <a:moveTo>
                      <a:pt x="13" y="4"/>
                    </a:moveTo>
                    <a:lnTo>
                      <a:pt x="0" y="9"/>
                    </a:lnTo>
                    <a:lnTo>
                      <a:pt x="9" y="0"/>
                    </a:lnTo>
                    <a:lnTo>
                      <a:pt x="13"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43" name="Freeform 2026">
                <a:extLst>
                  <a:ext uri="{FF2B5EF4-FFF2-40B4-BE49-F238E27FC236}">
                    <a16:creationId xmlns:a16="http://schemas.microsoft.com/office/drawing/2014/main" id="{F8D30932-1AD4-437D-9E21-BA2B8D6B9119}"/>
                  </a:ext>
                </a:extLst>
              </p:cNvPr>
              <p:cNvSpPr>
                <a:spLocks/>
              </p:cNvSpPr>
              <p:nvPr/>
            </p:nvSpPr>
            <p:spPr bwMode="auto">
              <a:xfrm>
                <a:off x="3332" y="3350"/>
                <a:ext cx="13" cy="13"/>
              </a:xfrm>
              <a:custGeom>
                <a:avLst/>
                <a:gdLst/>
                <a:ahLst/>
                <a:cxnLst>
                  <a:cxn ang="0">
                    <a:pos x="4" y="13"/>
                  </a:cxn>
                  <a:cxn ang="0">
                    <a:pos x="13" y="4"/>
                  </a:cxn>
                  <a:cxn ang="0">
                    <a:pos x="9" y="0"/>
                  </a:cxn>
                  <a:cxn ang="0">
                    <a:pos x="0" y="9"/>
                  </a:cxn>
                  <a:cxn ang="0">
                    <a:pos x="4" y="13"/>
                  </a:cxn>
                </a:cxnLst>
                <a:rect l="0" t="0" r="r" b="b"/>
                <a:pathLst>
                  <a:path w="13" h="13">
                    <a:moveTo>
                      <a:pt x="4" y="13"/>
                    </a:moveTo>
                    <a:lnTo>
                      <a:pt x="13" y="4"/>
                    </a:lnTo>
                    <a:lnTo>
                      <a:pt x="9" y="0"/>
                    </a:lnTo>
                    <a:lnTo>
                      <a:pt x="0" y="9"/>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44" name="Freeform 2027">
                <a:extLst>
                  <a:ext uri="{FF2B5EF4-FFF2-40B4-BE49-F238E27FC236}">
                    <a16:creationId xmlns:a16="http://schemas.microsoft.com/office/drawing/2014/main" id="{3578EBD5-0F9C-4917-8099-AA190C71081F}"/>
                  </a:ext>
                </a:extLst>
              </p:cNvPr>
              <p:cNvSpPr>
                <a:spLocks/>
              </p:cNvSpPr>
              <p:nvPr/>
            </p:nvSpPr>
            <p:spPr bwMode="auto">
              <a:xfrm>
                <a:off x="3327" y="3350"/>
                <a:ext cx="14" cy="9"/>
              </a:xfrm>
              <a:custGeom>
                <a:avLst/>
                <a:gdLst/>
                <a:ahLst/>
                <a:cxnLst>
                  <a:cxn ang="0">
                    <a:pos x="5" y="9"/>
                  </a:cxn>
                  <a:cxn ang="0">
                    <a:pos x="14" y="0"/>
                  </a:cxn>
                  <a:cxn ang="0">
                    <a:pos x="0" y="4"/>
                  </a:cxn>
                  <a:cxn ang="0">
                    <a:pos x="5" y="9"/>
                  </a:cxn>
                </a:cxnLst>
                <a:rect l="0" t="0" r="r" b="b"/>
                <a:pathLst>
                  <a:path w="14" h="9">
                    <a:moveTo>
                      <a:pt x="5" y="9"/>
                    </a:moveTo>
                    <a:lnTo>
                      <a:pt x="14" y="0"/>
                    </a:lnTo>
                    <a:lnTo>
                      <a:pt x="0" y="4"/>
                    </a:lnTo>
                    <a:lnTo>
                      <a:pt x="5"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45" name="Freeform 2028">
                <a:extLst>
                  <a:ext uri="{FF2B5EF4-FFF2-40B4-BE49-F238E27FC236}">
                    <a16:creationId xmlns:a16="http://schemas.microsoft.com/office/drawing/2014/main" id="{6091E11F-3710-4E23-9BF8-D5D3E7CCC94E}"/>
                  </a:ext>
                </a:extLst>
              </p:cNvPr>
              <p:cNvSpPr>
                <a:spLocks/>
              </p:cNvSpPr>
              <p:nvPr/>
            </p:nvSpPr>
            <p:spPr bwMode="auto">
              <a:xfrm>
                <a:off x="3327" y="3346"/>
                <a:ext cx="14" cy="8"/>
              </a:xfrm>
              <a:custGeom>
                <a:avLst/>
                <a:gdLst/>
                <a:ahLst/>
                <a:cxnLst>
                  <a:cxn ang="0">
                    <a:pos x="14" y="4"/>
                  </a:cxn>
                  <a:cxn ang="0">
                    <a:pos x="0" y="8"/>
                  </a:cxn>
                  <a:cxn ang="0">
                    <a:pos x="9" y="0"/>
                  </a:cxn>
                  <a:cxn ang="0">
                    <a:pos x="14" y="4"/>
                  </a:cxn>
                </a:cxnLst>
                <a:rect l="0" t="0" r="r" b="b"/>
                <a:pathLst>
                  <a:path w="14" h="8">
                    <a:moveTo>
                      <a:pt x="14" y="4"/>
                    </a:moveTo>
                    <a:lnTo>
                      <a:pt x="0" y="8"/>
                    </a:lnTo>
                    <a:lnTo>
                      <a:pt x="9" y="0"/>
                    </a:lnTo>
                    <a:lnTo>
                      <a:pt x="14"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46" name="Freeform 2029">
                <a:extLst>
                  <a:ext uri="{FF2B5EF4-FFF2-40B4-BE49-F238E27FC236}">
                    <a16:creationId xmlns:a16="http://schemas.microsoft.com/office/drawing/2014/main" id="{5DB1BBB8-1096-4320-A455-B8A090666F1B}"/>
                  </a:ext>
                </a:extLst>
              </p:cNvPr>
              <p:cNvSpPr>
                <a:spLocks/>
              </p:cNvSpPr>
              <p:nvPr/>
            </p:nvSpPr>
            <p:spPr bwMode="auto">
              <a:xfrm>
                <a:off x="3327" y="3346"/>
                <a:ext cx="14" cy="13"/>
              </a:xfrm>
              <a:custGeom>
                <a:avLst/>
                <a:gdLst/>
                <a:ahLst/>
                <a:cxnLst>
                  <a:cxn ang="0">
                    <a:pos x="5" y="13"/>
                  </a:cxn>
                  <a:cxn ang="0">
                    <a:pos x="14" y="4"/>
                  </a:cxn>
                  <a:cxn ang="0">
                    <a:pos x="9" y="0"/>
                  </a:cxn>
                  <a:cxn ang="0">
                    <a:pos x="0" y="8"/>
                  </a:cxn>
                  <a:cxn ang="0">
                    <a:pos x="5" y="13"/>
                  </a:cxn>
                </a:cxnLst>
                <a:rect l="0" t="0" r="r" b="b"/>
                <a:pathLst>
                  <a:path w="14" h="13">
                    <a:moveTo>
                      <a:pt x="5" y="13"/>
                    </a:moveTo>
                    <a:lnTo>
                      <a:pt x="14" y="4"/>
                    </a:lnTo>
                    <a:lnTo>
                      <a:pt x="9" y="0"/>
                    </a:lnTo>
                    <a:lnTo>
                      <a:pt x="0" y="8"/>
                    </a:lnTo>
                    <a:lnTo>
                      <a:pt x="5"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47" name="Freeform 2030">
                <a:extLst>
                  <a:ext uri="{FF2B5EF4-FFF2-40B4-BE49-F238E27FC236}">
                    <a16:creationId xmlns:a16="http://schemas.microsoft.com/office/drawing/2014/main" id="{F048F9D9-201C-41AE-8A1F-3D593699A38A}"/>
                  </a:ext>
                </a:extLst>
              </p:cNvPr>
              <p:cNvSpPr>
                <a:spLocks/>
              </p:cNvSpPr>
              <p:nvPr/>
            </p:nvSpPr>
            <p:spPr bwMode="auto">
              <a:xfrm>
                <a:off x="3323" y="3346"/>
                <a:ext cx="13" cy="8"/>
              </a:xfrm>
              <a:custGeom>
                <a:avLst/>
                <a:gdLst/>
                <a:ahLst/>
                <a:cxnLst>
                  <a:cxn ang="0">
                    <a:pos x="4" y="8"/>
                  </a:cxn>
                  <a:cxn ang="0">
                    <a:pos x="13" y="0"/>
                  </a:cxn>
                  <a:cxn ang="0">
                    <a:pos x="0" y="4"/>
                  </a:cxn>
                  <a:cxn ang="0">
                    <a:pos x="4" y="8"/>
                  </a:cxn>
                </a:cxnLst>
                <a:rect l="0" t="0" r="r" b="b"/>
                <a:pathLst>
                  <a:path w="13" h="8">
                    <a:moveTo>
                      <a:pt x="4" y="8"/>
                    </a:moveTo>
                    <a:lnTo>
                      <a:pt x="13" y="0"/>
                    </a:lnTo>
                    <a:lnTo>
                      <a:pt x="0" y="4"/>
                    </a:lnTo>
                    <a:lnTo>
                      <a:pt x="4"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48" name="Freeform 2031">
                <a:extLst>
                  <a:ext uri="{FF2B5EF4-FFF2-40B4-BE49-F238E27FC236}">
                    <a16:creationId xmlns:a16="http://schemas.microsoft.com/office/drawing/2014/main" id="{A17DB4E3-4047-417F-86C3-375C815FD0D2}"/>
                  </a:ext>
                </a:extLst>
              </p:cNvPr>
              <p:cNvSpPr>
                <a:spLocks/>
              </p:cNvSpPr>
              <p:nvPr/>
            </p:nvSpPr>
            <p:spPr bwMode="auto">
              <a:xfrm>
                <a:off x="3323" y="3341"/>
                <a:ext cx="13" cy="9"/>
              </a:xfrm>
              <a:custGeom>
                <a:avLst/>
                <a:gdLst/>
                <a:ahLst/>
                <a:cxnLst>
                  <a:cxn ang="0">
                    <a:pos x="13" y="5"/>
                  </a:cxn>
                  <a:cxn ang="0">
                    <a:pos x="0" y="9"/>
                  </a:cxn>
                  <a:cxn ang="0">
                    <a:pos x="8" y="0"/>
                  </a:cxn>
                  <a:cxn ang="0">
                    <a:pos x="13" y="5"/>
                  </a:cxn>
                </a:cxnLst>
                <a:rect l="0" t="0" r="r" b="b"/>
                <a:pathLst>
                  <a:path w="13" h="9">
                    <a:moveTo>
                      <a:pt x="13" y="5"/>
                    </a:moveTo>
                    <a:lnTo>
                      <a:pt x="0" y="9"/>
                    </a:lnTo>
                    <a:lnTo>
                      <a:pt x="8" y="0"/>
                    </a:lnTo>
                    <a:lnTo>
                      <a:pt x="13" y="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49" name="Freeform 2032">
                <a:extLst>
                  <a:ext uri="{FF2B5EF4-FFF2-40B4-BE49-F238E27FC236}">
                    <a16:creationId xmlns:a16="http://schemas.microsoft.com/office/drawing/2014/main" id="{DE83A56C-A624-4DAA-B85D-02892D7B93E2}"/>
                  </a:ext>
                </a:extLst>
              </p:cNvPr>
              <p:cNvSpPr>
                <a:spLocks/>
              </p:cNvSpPr>
              <p:nvPr/>
            </p:nvSpPr>
            <p:spPr bwMode="auto">
              <a:xfrm>
                <a:off x="3323" y="3341"/>
                <a:ext cx="13" cy="13"/>
              </a:xfrm>
              <a:custGeom>
                <a:avLst/>
                <a:gdLst/>
                <a:ahLst/>
                <a:cxnLst>
                  <a:cxn ang="0">
                    <a:pos x="4" y="13"/>
                  </a:cxn>
                  <a:cxn ang="0">
                    <a:pos x="13" y="5"/>
                  </a:cxn>
                  <a:cxn ang="0">
                    <a:pos x="8" y="0"/>
                  </a:cxn>
                  <a:cxn ang="0">
                    <a:pos x="0" y="9"/>
                  </a:cxn>
                  <a:cxn ang="0">
                    <a:pos x="4" y="13"/>
                  </a:cxn>
                </a:cxnLst>
                <a:rect l="0" t="0" r="r" b="b"/>
                <a:pathLst>
                  <a:path w="13" h="13">
                    <a:moveTo>
                      <a:pt x="4" y="13"/>
                    </a:moveTo>
                    <a:lnTo>
                      <a:pt x="13" y="5"/>
                    </a:lnTo>
                    <a:lnTo>
                      <a:pt x="8" y="0"/>
                    </a:lnTo>
                    <a:lnTo>
                      <a:pt x="0" y="9"/>
                    </a:lnTo>
                    <a:lnTo>
                      <a:pt x="4"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50" name="Freeform 2033">
                <a:extLst>
                  <a:ext uri="{FF2B5EF4-FFF2-40B4-BE49-F238E27FC236}">
                    <a16:creationId xmlns:a16="http://schemas.microsoft.com/office/drawing/2014/main" id="{616C7F4D-492A-4DF4-93C4-B124CAC7086F}"/>
                  </a:ext>
                </a:extLst>
              </p:cNvPr>
              <p:cNvSpPr>
                <a:spLocks/>
              </p:cNvSpPr>
              <p:nvPr/>
            </p:nvSpPr>
            <p:spPr bwMode="auto">
              <a:xfrm>
                <a:off x="3318" y="3341"/>
                <a:ext cx="13" cy="9"/>
              </a:xfrm>
              <a:custGeom>
                <a:avLst/>
                <a:gdLst/>
                <a:ahLst/>
                <a:cxnLst>
                  <a:cxn ang="0">
                    <a:pos x="5" y="9"/>
                  </a:cxn>
                  <a:cxn ang="0">
                    <a:pos x="13" y="0"/>
                  </a:cxn>
                  <a:cxn ang="0">
                    <a:pos x="0" y="5"/>
                  </a:cxn>
                  <a:cxn ang="0">
                    <a:pos x="5" y="9"/>
                  </a:cxn>
                </a:cxnLst>
                <a:rect l="0" t="0" r="r" b="b"/>
                <a:pathLst>
                  <a:path w="13" h="9">
                    <a:moveTo>
                      <a:pt x="5" y="9"/>
                    </a:moveTo>
                    <a:lnTo>
                      <a:pt x="13" y="0"/>
                    </a:lnTo>
                    <a:lnTo>
                      <a:pt x="0" y="5"/>
                    </a:lnTo>
                    <a:lnTo>
                      <a:pt x="5"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51" name="Freeform 2034">
                <a:extLst>
                  <a:ext uri="{FF2B5EF4-FFF2-40B4-BE49-F238E27FC236}">
                    <a16:creationId xmlns:a16="http://schemas.microsoft.com/office/drawing/2014/main" id="{E00E6D10-DA52-4E0C-BC18-124AB7D79CEF}"/>
                  </a:ext>
                </a:extLst>
              </p:cNvPr>
              <p:cNvSpPr>
                <a:spLocks/>
              </p:cNvSpPr>
              <p:nvPr/>
            </p:nvSpPr>
            <p:spPr bwMode="auto">
              <a:xfrm>
                <a:off x="3318" y="3336"/>
                <a:ext cx="13" cy="10"/>
              </a:xfrm>
              <a:custGeom>
                <a:avLst/>
                <a:gdLst/>
                <a:ahLst/>
                <a:cxnLst>
                  <a:cxn ang="0">
                    <a:pos x="13" y="5"/>
                  </a:cxn>
                  <a:cxn ang="0">
                    <a:pos x="0" y="10"/>
                  </a:cxn>
                  <a:cxn ang="0">
                    <a:pos x="8" y="0"/>
                  </a:cxn>
                  <a:cxn ang="0">
                    <a:pos x="13" y="5"/>
                  </a:cxn>
                </a:cxnLst>
                <a:rect l="0" t="0" r="r" b="b"/>
                <a:pathLst>
                  <a:path w="13" h="10">
                    <a:moveTo>
                      <a:pt x="13" y="5"/>
                    </a:moveTo>
                    <a:lnTo>
                      <a:pt x="0" y="10"/>
                    </a:lnTo>
                    <a:lnTo>
                      <a:pt x="8" y="0"/>
                    </a:lnTo>
                    <a:lnTo>
                      <a:pt x="13" y="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52" name="Freeform 2035">
                <a:extLst>
                  <a:ext uri="{FF2B5EF4-FFF2-40B4-BE49-F238E27FC236}">
                    <a16:creationId xmlns:a16="http://schemas.microsoft.com/office/drawing/2014/main" id="{4E836A74-AE04-48B0-A3BB-B290CAAC7B67}"/>
                  </a:ext>
                </a:extLst>
              </p:cNvPr>
              <p:cNvSpPr>
                <a:spLocks/>
              </p:cNvSpPr>
              <p:nvPr/>
            </p:nvSpPr>
            <p:spPr bwMode="auto">
              <a:xfrm>
                <a:off x="3318" y="3336"/>
                <a:ext cx="13" cy="14"/>
              </a:xfrm>
              <a:custGeom>
                <a:avLst/>
                <a:gdLst/>
                <a:ahLst/>
                <a:cxnLst>
                  <a:cxn ang="0">
                    <a:pos x="5" y="14"/>
                  </a:cxn>
                  <a:cxn ang="0">
                    <a:pos x="13" y="5"/>
                  </a:cxn>
                  <a:cxn ang="0">
                    <a:pos x="8" y="0"/>
                  </a:cxn>
                  <a:cxn ang="0">
                    <a:pos x="0" y="10"/>
                  </a:cxn>
                  <a:cxn ang="0">
                    <a:pos x="5" y="14"/>
                  </a:cxn>
                </a:cxnLst>
                <a:rect l="0" t="0" r="r" b="b"/>
                <a:pathLst>
                  <a:path w="13" h="14">
                    <a:moveTo>
                      <a:pt x="5" y="14"/>
                    </a:moveTo>
                    <a:lnTo>
                      <a:pt x="13" y="5"/>
                    </a:lnTo>
                    <a:lnTo>
                      <a:pt x="8" y="0"/>
                    </a:lnTo>
                    <a:lnTo>
                      <a:pt x="0" y="10"/>
                    </a:lnTo>
                    <a:lnTo>
                      <a:pt x="5" y="1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53" name="Freeform 2036">
                <a:extLst>
                  <a:ext uri="{FF2B5EF4-FFF2-40B4-BE49-F238E27FC236}">
                    <a16:creationId xmlns:a16="http://schemas.microsoft.com/office/drawing/2014/main" id="{97499DF5-3C5B-4BEA-B5E6-2853AE71AAFA}"/>
                  </a:ext>
                </a:extLst>
              </p:cNvPr>
              <p:cNvSpPr>
                <a:spLocks/>
              </p:cNvSpPr>
              <p:nvPr/>
            </p:nvSpPr>
            <p:spPr bwMode="auto">
              <a:xfrm>
                <a:off x="3312" y="3336"/>
                <a:ext cx="14" cy="10"/>
              </a:xfrm>
              <a:custGeom>
                <a:avLst/>
                <a:gdLst/>
                <a:ahLst/>
                <a:cxnLst>
                  <a:cxn ang="0">
                    <a:pos x="6" y="10"/>
                  </a:cxn>
                  <a:cxn ang="0">
                    <a:pos x="14" y="0"/>
                  </a:cxn>
                  <a:cxn ang="0">
                    <a:pos x="0" y="5"/>
                  </a:cxn>
                  <a:cxn ang="0">
                    <a:pos x="6" y="10"/>
                  </a:cxn>
                </a:cxnLst>
                <a:rect l="0" t="0" r="r" b="b"/>
                <a:pathLst>
                  <a:path w="14" h="10">
                    <a:moveTo>
                      <a:pt x="6" y="10"/>
                    </a:moveTo>
                    <a:lnTo>
                      <a:pt x="14" y="0"/>
                    </a:lnTo>
                    <a:lnTo>
                      <a:pt x="0" y="5"/>
                    </a:lnTo>
                    <a:lnTo>
                      <a:pt x="6"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54" name="Freeform 2037">
                <a:extLst>
                  <a:ext uri="{FF2B5EF4-FFF2-40B4-BE49-F238E27FC236}">
                    <a16:creationId xmlns:a16="http://schemas.microsoft.com/office/drawing/2014/main" id="{3501C630-DCC1-4BAF-9417-C839C32230E6}"/>
                  </a:ext>
                </a:extLst>
              </p:cNvPr>
              <p:cNvSpPr>
                <a:spLocks/>
              </p:cNvSpPr>
              <p:nvPr/>
            </p:nvSpPr>
            <p:spPr bwMode="auto">
              <a:xfrm>
                <a:off x="3312" y="3331"/>
                <a:ext cx="14" cy="10"/>
              </a:xfrm>
              <a:custGeom>
                <a:avLst/>
                <a:gdLst/>
                <a:ahLst/>
                <a:cxnLst>
                  <a:cxn ang="0">
                    <a:pos x="14" y="5"/>
                  </a:cxn>
                  <a:cxn ang="0">
                    <a:pos x="0" y="10"/>
                  </a:cxn>
                  <a:cxn ang="0">
                    <a:pos x="8" y="0"/>
                  </a:cxn>
                  <a:cxn ang="0">
                    <a:pos x="14" y="5"/>
                  </a:cxn>
                </a:cxnLst>
                <a:rect l="0" t="0" r="r" b="b"/>
                <a:pathLst>
                  <a:path w="14" h="10">
                    <a:moveTo>
                      <a:pt x="14" y="5"/>
                    </a:moveTo>
                    <a:lnTo>
                      <a:pt x="0" y="10"/>
                    </a:lnTo>
                    <a:lnTo>
                      <a:pt x="8" y="0"/>
                    </a:lnTo>
                    <a:lnTo>
                      <a:pt x="14" y="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55" name="Freeform 2038">
                <a:extLst>
                  <a:ext uri="{FF2B5EF4-FFF2-40B4-BE49-F238E27FC236}">
                    <a16:creationId xmlns:a16="http://schemas.microsoft.com/office/drawing/2014/main" id="{346FE7D2-0059-4686-B1E6-6102185AB042}"/>
                  </a:ext>
                </a:extLst>
              </p:cNvPr>
              <p:cNvSpPr>
                <a:spLocks/>
              </p:cNvSpPr>
              <p:nvPr/>
            </p:nvSpPr>
            <p:spPr bwMode="auto">
              <a:xfrm>
                <a:off x="3312" y="3331"/>
                <a:ext cx="14" cy="15"/>
              </a:xfrm>
              <a:custGeom>
                <a:avLst/>
                <a:gdLst/>
                <a:ahLst/>
                <a:cxnLst>
                  <a:cxn ang="0">
                    <a:pos x="6" y="15"/>
                  </a:cxn>
                  <a:cxn ang="0">
                    <a:pos x="14" y="5"/>
                  </a:cxn>
                  <a:cxn ang="0">
                    <a:pos x="8" y="0"/>
                  </a:cxn>
                  <a:cxn ang="0">
                    <a:pos x="0" y="10"/>
                  </a:cxn>
                  <a:cxn ang="0">
                    <a:pos x="6" y="15"/>
                  </a:cxn>
                </a:cxnLst>
                <a:rect l="0" t="0" r="r" b="b"/>
                <a:pathLst>
                  <a:path w="14" h="15">
                    <a:moveTo>
                      <a:pt x="6" y="15"/>
                    </a:moveTo>
                    <a:lnTo>
                      <a:pt x="14" y="5"/>
                    </a:lnTo>
                    <a:lnTo>
                      <a:pt x="8" y="0"/>
                    </a:lnTo>
                    <a:lnTo>
                      <a:pt x="0" y="10"/>
                    </a:lnTo>
                    <a:lnTo>
                      <a:pt x="6" y="15"/>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56" name="Freeform 2039">
                <a:extLst>
                  <a:ext uri="{FF2B5EF4-FFF2-40B4-BE49-F238E27FC236}">
                    <a16:creationId xmlns:a16="http://schemas.microsoft.com/office/drawing/2014/main" id="{8A1F9F3C-F496-4D18-B240-A347ECCEF168}"/>
                  </a:ext>
                </a:extLst>
              </p:cNvPr>
              <p:cNvSpPr>
                <a:spLocks/>
              </p:cNvSpPr>
              <p:nvPr/>
            </p:nvSpPr>
            <p:spPr bwMode="auto">
              <a:xfrm>
                <a:off x="3306" y="3331"/>
                <a:ext cx="14" cy="10"/>
              </a:xfrm>
              <a:custGeom>
                <a:avLst/>
                <a:gdLst/>
                <a:ahLst/>
                <a:cxnLst>
                  <a:cxn ang="0">
                    <a:pos x="6" y="10"/>
                  </a:cxn>
                  <a:cxn ang="0">
                    <a:pos x="14" y="0"/>
                  </a:cxn>
                  <a:cxn ang="0">
                    <a:pos x="0" y="5"/>
                  </a:cxn>
                  <a:cxn ang="0">
                    <a:pos x="6" y="10"/>
                  </a:cxn>
                </a:cxnLst>
                <a:rect l="0" t="0" r="r" b="b"/>
                <a:pathLst>
                  <a:path w="14" h="10">
                    <a:moveTo>
                      <a:pt x="6" y="10"/>
                    </a:moveTo>
                    <a:lnTo>
                      <a:pt x="14" y="0"/>
                    </a:lnTo>
                    <a:lnTo>
                      <a:pt x="0" y="5"/>
                    </a:lnTo>
                    <a:lnTo>
                      <a:pt x="6"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57" name="Freeform 2040">
                <a:extLst>
                  <a:ext uri="{FF2B5EF4-FFF2-40B4-BE49-F238E27FC236}">
                    <a16:creationId xmlns:a16="http://schemas.microsoft.com/office/drawing/2014/main" id="{FC1546B1-8B5D-41D8-BAC4-5C4261792379}"/>
                  </a:ext>
                </a:extLst>
              </p:cNvPr>
              <p:cNvSpPr>
                <a:spLocks/>
              </p:cNvSpPr>
              <p:nvPr/>
            </p:nvSpPr>
            <p:spPr bwMode="auto">
              <a:xfrm>
                <a:off x="3306" y="3326"/>
                <a:ext cx="14" cy="10"/>
              </a:xfrm>
              <a:custGeom>
                <a:avLst/>
                <a:gdLst/>
                <a:ahLst/>
                <a:cxnLst>
                  <a:cxn ang="0">
                    <a:pos x="14" y="5"/>
                  </a:cxn>
                  <a:cxn ang="0">
                    <a:pos x="0" y="10"/>
                  </a:cxn>
                  <a:cxn ang="0">
                    <a:pos x="6" y="0"/>
                  </a:cxn>
                  <a:cxn ang="0">
                    <a:pos x="14" y="5"/>
                  </a:cxn>
                </a:cxnLst>
                <a:rect l="0" t="0" r="r" b="b"/>
                <a:pathLst>
                  <a:path w="14" h="10">
                    <a:moveTo>
                      <a:pt x="14" y="5"/>
                    </a:moveTo>
                    <a:lnTo>
                      <a:pt x="0" y="10"/>
                    </a:lnTo>
                    <a:lnTo>
                      <a:pt x="6" y="0"/>
                    </a:lnTo>
                    <a:lnTo>
                      <a:pt x="14" y="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58" name="Freeform 2041">
                <a:extLst>
                  <a:ext uri="{FF2B5EF4-FFF2-40B4-BE49-F238E27FC236}">
                    <a16:creationId xmlns:a16="http://schemas.microsoft.com/office/drawing/2014/main" id="{EFF1A33F-AA75-494D-8482-7F204941FA9D}"/>
                  </a:ext>
                </a:extLst>
              </p:cNvPr>
              <p:cNvSpPr>
                <a:spLocks/>
              </p:cNvSpPr>
              <p:nvPr/>
            </p:nvSpPr>
            <p:spPr bwMode="auto">
              <a:xfrm>
                <a:off x="3306" y="3326"/>
                <a:ext cx="14" cy="15"/>
              </a:xfrm>
              <a:custGeom>
                <a:avLst/>
                <a:gdLst/>
                <a:ahLst/>
                <a:cxnLst>
                  <a:cxn ang="0">
                    <a:pos x="6" y="15"/>
                  </a:cxn>
                  <a:cxn ang="0">
                    <a:pos x="14" y="5"/>
                  </a:cxn>
                  <a:cxn ang="0">
                    <a:pos x="6" y="0"/>
                  </a:cxn>
                  <a:cxn ang="0">
                    <a:pos x="0" y="10"/>
                  </a:cxn>
                  <a:cxn ang="0">
                    <a:pos x="6" y="15"/>
                  </a:cxn>
                </a:cxnLst>
                <a:rect l="0" t="0" r="r" b="b"/>
                <a:pathLst>
                  <a:path w="14" h="15">
                    <a:moveTo>
                      <a:pt x="6" y="15"/>
                    </a:moveTo>
                    <a:lnTo>
                      <a:pt x="14" y="5"/>
                    </a:lnTo>
                    <a:lnTo>
                      <a:pt x="6" y="0"/>
                    </a:lnTo>
                    <a:lnTo>
                      <a:pt x="0" y="10"/>
                    </a:lnTo>
                    <a:lnTo>
                      <a:pt x="6" y="15"/>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59" name="Freeform 2042">
                <a:extLst>
                  <a:ext uri="{FF2B5EF4-FFF2-40B4-BE49-F238E27FC236}">
                    <a16:creationId xmlns:a16="http://schemas.microsoft.com/office/drawing/2014/main" id="{1152F5A0-D266-4231-B9CF-EE4A735539B0}"/>
                  </a:ext>
                </a:extLst>
              </p:cNvPr>
              <p:cNvSpPr>
                <a:spLocks/>
              </p:cNvSpPr>
              <p:nvPr/>
            </p:nvSpPr>
            <p:spPr bwMode="auto">
              <a:xfrm>
                <a:off x="3298" y="3326"/>
                <a:ext cx="14" cy="10"/>
              </a:xfrm>
              <a:custGeom>
                <a:avLst/>
                <a:gdLst/>
                <a:ahLst/>
                <a:cxnLst>
                  <a:cxn ang="0">
                    <a:pos x="8" y="10"/>
                  </a:cxn>
                  <a:cxn ang="0">
                    <a:pos x="14" y="0"/>
                  </a:cxn>
                  <a:cxn ang="0">
                    <a:pos x="0" y="6"/>
                  </a:cxn>
                  <a:cxn ang="0">
                    <a:pos x="8" y="10"/>
                  </a:cxn>
                </a:cxnLst>
                <a:rect l="0" t="0" r="r" b="b"/>
                <a:pathLst>
                  <a:path w="14" h="10">
                    <a:moveTo>
                      <a:pt x="8" y="10"/>
                    </a:moveTo>
                    <a:lnTo>
                      <a:pt x="14" y="0"/>
                    </a:lnTo>
                    <a:lnTo>
                      <a:pt x="0" y="6"/>
                    </a:lnTo>
                    <a:lnTo>
                      <a:pt x="8"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60" name="Freeform 2043">
                <a:extLst>
                  <a:ext uri="{FF2B5EF4-FFF2-40B4-BE49-F238E27FC236}">
                    <a16:creationId xmlns:a16="http://schemas.microsoft.com/office/drawing/2014/main" id="{FD17712F-C1DA-41FC-8992-7C02A87A8BB0}"/>
                  </a:ext>
                </a:extLst>
              </p:cNvPr>
              <p:cNvSpPr>
                <a:spLocks/>
              </p:cNvSpPr>
              <p:nvPr/>
            </p:nvSpPr>
            <p:spPr bwMode="auto">
              <a:xfrm>
                <a:off x="3298" y="3321"/>
                <a:ext cx="14" cy="11"/>
              </a:xfrm>
              <a:custGeom>
                <a:avLst/>
                <a:gdLst/>
                <a:ahLst/>
                <a:cxnLst>
                  <a:cxn ang="0">
                    <a:pos x="14" y="5"/>
                  </a:cxn>
                  <a:cxn ang="0">
                    <a:pos x="0" y="11"/>
                  </a:cxn>
                  <a:cxn ang="0">
                    <a:pos x="6" y="0"/>
                  </a:cxn>
                  <a:cxn ang="0">
                    <a:pos x="14" y="5"/>
                  </a:cxn>
                </a:cxnLst>
                <a:rect l="0" t="0" r="r" b="b"/>
                <a:pathLst>
                  <a:path w="14" h="11">
                    <a:moveTo>
                      <a:pt x="14" y="5"/>
                    </a:moveTo>
                    <a:lnTo>
                      <a:pt x="0" y="11"/>
                    </a:lnTo>
                    <a:lnTo>
                      <a:pt x="6" y="0"/>
                    </a:lnTo>
                    <a:lnTo>
                      <a:pt x="14" y="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61" name="Freeform 2044">
                <a:extLst>
                  <a:ext uri="{FF2B5EF4-FFF2-40B4-BE49-F238E27FC236}">
                    <a16:creationId xmlns:a16="http://schemas.microsoft.com/office/drawing/2014/main" id="{ABC587F6-02CA-4576-9F83-B590C72B9D73}"/>
                  </a:ext>
                </a:extLst>
              </p:cNvPr>
              <p:cNvSpPr>
                <a:spLocks/>
              </p:cNvSpPr>
              <p:nvPr/>
            </p:nvSpPr>
            <p:spPr bwMode="auto">
              <a:xfrm>
                <a:off x="3298" y="3321"/>
                <a:ext cx="14" cy="15"/>
              </a:xfrm>
              <a:custGeom>
                <a:avLst/>
                <a:gdLst/>
                <a:ahLst/>
                <a:cxnLst>
                  <a:cxn ang="0">
                    <a:pos x="8" y="15"/>
                  </a:cxn>
                  <a:cxn ang="0">
                    <a:pos x="14" y="5"/>
                  </a:cxn>
                  <a:cxn ang="0">
                    <a:pos x="6" y="0"/>
                  </a:cxn>
                  <a:cxn ang="0">
                    <a:pos x="0" y="11"/>
                  </a:cxn>
                  <a:cxn ang="0">
                    <a:pos x="8" y="15"/>
                  </a:cxn>
                </a:cxnLst>
                <a:rect l="0" t="0" r="r" b="b"/>
                <a:pathLst>
                  <a:path w="14" h="15">
                    <a:moveTo>
                      <a:pt x="8" y="15"/>
                    </a:moveTo>
                    <a:lnTo>
                      <a:pt x="14" y="5"/>
                    </a:lnTo>
                    <a:lnTo>
                      <a:pt x="6" y="0"/>
                    </a:lnTo>
                    <a:lnTo>
                      <a:pt x="0" y="11"/>
                    </a:lnTo>
                    <a:lnTo>
                      <a:pt x="8" y="15"/>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62" name="Freeform 2045">
                <a:extLst>
                  <a:ext uri="{FF2B5EF4-FFF2-40B4-BE49-F238E27FC236}">
                    <a16:creationId xmlns:a16="http://schemas.microsoft.com/office/drawing/2014/main" id="{B7BF3EDE-09F4-406B-B009-59E9507CB100}"/>
                  </a:ext>
                </a:extLst>
              </p:cNvPr>
              <p:cNvSpPr>
                <a:spLocks/>
              </p:cNvSpPr>
              <p:nvPr/>
            </p:nvSpPr>
            <p:spPr bwMode="auto">
              <a:xfrm>
                <a:off x="3288" y="3321"/>
                <a:ext cx="16" cy="11"/>
              </a:xfrm>
              <a:custGeom>
                <a:avLst/>
                <a:gdLst/>
                <a:ahLst/>
                <a:cxnLst>
                  <a:cxn ang="0">
                    <a:pos x="10" y="11"/>
                  </a:cxn>
                  <a:cxn ang="0">
                    <a:pos x="16" y="0"/>
                  </a:cxn>
                  <a:cxn ang="0">
                    <a:pos x="0" y="6"/>
                  </a:cxn>
                  <a:cxn ang="0">
                    <a:pos x="10" y="11"/>
                  </a:cxn>
                </a:cxnLst>
                <a:rect l="0" t="0" r="r" b="b"/>
                <a:pathLst>
                  <a:path w="16" h="11">
                    <a:moveTo>
                      <a:pt x="10" y="11"/>
                    </a:moveTo>
                    <a:lnTo>
                      <a:pt x="16" y="0"/>
                    </a:lnTo>
                    <a:lnTo>
                      <a:pt x="0" y="6"/>
                    </a:lnTo>
                    <a:lnTo>
                      <a:pt x="10"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63" name="Freeform 2046">
                <a:extLst>
                  <a:ext uri="{FF2B5EF4-FFF2-40B4-BE49-F238E27FC236}">
                    <a16:creationId xmlns:a16="http://schemas.microsoft.com/office/drawing/2014/main" id="{FFEE33E8-1593-4BBF-B7CB-1CF0B1D1627B}"/>
                  </a:ext>
                </a:extLst>
              </p:cNvPr>
              <p:cNvSpPr>
                <a:spLocks/>
              </p:cNvSpPr>
              <p:nvPr/>
            </p:nvSpPr>
            <p:spPr bwMode="auto">
              <a:xfrm>
                <a:off x="3288" y="3316"/>
                <a:ext cx="16" cy="11"/>
              </a:xfrm>
              <a:custGeom>
                <a:avLst/>
                <a:gdLst/>
                <a:ahLst/>
                <a:cxnLst>
                  <a:cxn ang="0">
                    <a:pos x="16" y="5"/>
                  </a:cxn>
                  <a:cxn ang="0">
                    <a:pos x="0" y="11"/>
                  </a:cxn>
                  <a:cxn ang="0">
                    <a:pos x="6" y="0"/>
                  </a:cxn>
                  <a:cxn ang="0">
                    <a:pos x="16" y="5"/>
                  </a:cxn>
                </a:cxnLst>
                <a:rect l="0" t="0" r="r" b="b"/>
                <a:pathLst>
                  <a:path w="16" h="11">
                    <a:moveTo>
                      <a:pt x="16" y="5"/>
                    </a:moveTo>
                    <a:lnTo>
                      <a:pt x="0" y="11"/>
                    </a:lnTo>
                    <a:lnTo>
                      <a:pt x="6" y="0"/>
                    </a:lnTo>
                    <a:lnTo>
                      <a:pt x="16" y="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64" name="Freeform 2047">
                <a:extLst>
                  <a:ext uri="{FF2B5EF4-FFF2-40B4-BE49-F238E27FC236}">
                    <a16:creationId xmlns:a16="http://schemas.microsoft.com/office/drawing/2014/main" id="{70F50BA8-A651-4C6D-898B-171E5DA7CFA4}"/>
                  </a:ext>
                </a:extLst>
              </p:cNvPr>
              <p:cNvSpPr>
                <a:spLocks/>
              </p:cNvSpPr>
              <p:nvPr/>
            </p:nvSpPr>
            <p:spPr bwMode="auto">
              <a:xfrm>
                <a:off x="3288" y="3316"/>
                <a:ext cx="16" cy="16"/>
              </a:xfrm>
              <a:custGeom>
                <a:avLst/>
                <a:gdLst/>
                <a:ahLst/>
                <a:cxnLst>
                  <a:cxn ang="0">
                    <a:pos x="10" y="16"/>
                  </a:cxn>
                  <a:cxn ang="0">
                    <a:pos x="16" y="5"/>
                  </a:cxn>
                  <a:cxn ang="0">
                    <a:pos x="6" y="0"/>
                  </a:cxn>
                  <a:cxn ang="0">
                    <a:pos x="0" y="11"/>
                  </a:cxn>
                  <a:cxn ang="0">
                    <a:pos x="10" y="16"/>
                  </a:cxn>
                </a:cxnLst>
                <a:rect l="0" t="0" r="r" b="b"/>
                <a:pathLst>
                  <a:path w="16" h="16">
                    <a:moveTo>
                      <a:pt x="10" y="16"/>
                    </a:moveTo>
                    <a:lnTo>
                      <a:pt x="16" y="5"/>
                    </a:lnTo>
                    <a:lnTo>
                      <a:pt x="6" y="0"/>
                    </a:lnTo>
                    <a:lnTo>
                      <a:pt x="0" y="11"/>
                    </a:lnTo>
                    <a:lnTo>
                      <a:pt x="10" y="16"/>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65" name="Freeform 2048">
                <a:extLst>
                  <a:ext uri="{FF2B5EF4-FFF2-40B4-BE49-F238E27FC236}">
                    <a16:creationId xmlns:a16="http://schemas.microsoft.com/office/drawing/2014/main" id="{0A32A26B-6AF4-46A0-BAB2-2B8CE5C9E441}"/>
                  </a:ext>
                </a:extLst>
              </p:cNvPr>
              <p:cNvSpPr>
                <a:spLocks/>
              </p:cNvSpPr>
              <p:nvPr/>
            </p:nvSpPr>
            <p:spPr bwMode="auto">
              <a:xfrm>
                <a:off x="3277" y="3316"/>
                <a:ext cx="17" cy="11"/>
              </a:xfrm>
              <a:custGeom>
                <a:avLst/>
                <a:gdLst/>
                <a:ahLst/>
                <a:cxnLst>
                  <a:cxn ang="0">
                    <a:pos x="11" y="11"/>
                  </a:cxn>
                  <a:cxn ang="0">
                    <a:pos x="17" y="0"/>
                  </a:cxn>
                  <a:cxn ang="0">
                    <a:pos x="0" y="5"/>
                  </a:cxn>
                  <a:cxn ang="0">
                    <a:pos x="11" y="11"/>
                  </a:cxn>
                </a:cxnLst>
                <a:rect l="0" t="0" r="r" b="b"/>
                <a:pathLst>
                  <a:path w="17" h="11">
                    <a:moveTo>
                      <a:pt x="11" y="11"/>
                    </a:moveTo>
                    <a:lnTo>
                      <a:pt x="17" y="0"/>
                    </a:lnTo>
                    <a:lnTo>
                      <a:pt x="0" y="5"/>
                    </a:lnTo>
                    <a:lnTo>
                      <a:pt x="11"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66" name="Freeform 2049">
                <a:extLst>
                  <a:ext uri="{FF2B5EF4-FFF2-40B4-BE49-F238E27FC236}">
                    <a16:creationId xmlns:a16="http://schemas.microsoft.com/office/drawing/2014/main" id="{F5CF295E-A8DB-40DB-B1DF-78CC91FF1C90}"/>
                  </a:ext>
                </a:extLst>
              </p:cNvPr>
              <p:cNvSpPr>
                <a:spLocks/>
              </p:cNvSpPr>
              <p:nvPr/>
            </p:nvSpPr>
            <p:spPr bwMode="auto">
              <a:xfrm>
                <a:off x="3277" y="3310"/>
                <a:ext cx="17" cy="11"/>
              </a:xfrm>
              <a:custGeom>
                <a:avLst/>
                <a:gdLst/>
                <a:ahLst/>
                <a:cxnLst>
                  <a:cxn ang="0">
                    <a:pos x="17" y="6"/>
                  </a:cxn>
                  <a:cxn ang="0">
                    <a:pos x="0" y="11"/>
                  </a:cxn>
                  <a:cxn ang="0">
                    <a:pos x="5" y="0"/>
                  </a:cxn>
                  <a:cxn ang="0">
                    <a:pos x="17" y="6"/>
                  </a:cxn>
                </a:cxnLst>
                <a:rect l="0" t="0" r="r" b="b"/>
                <a:pathLst>
                  <a:path w="17" h="11">
                    <a:moveTo>
                      <a:pt x="17" y="6"/>
                    </a:moveTo>
                    <a:lnTo>
                      <a:pt x="0" y="11"/>
                    </a:lnTo>
                    <a:lnTo>
                      <a:pt x="5" y="0"/>
                    </a:lnTo>
                    <a:lnTo>
                      <a:pt x="17" y="6"/>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67" name="Freeform 2050">
                <a:extLst>
                  <a:ext uri="{FF2B5EF4-FFF2-40B4-BE49-F238E27FC236}">
                    <a16:creationId xmlns:a16="http://schemas.microsoft.com/office/drawing/2014/main" id="{D90A0ADD-4492-4693-B2D9-F6773A4A8207}"/>
                  </a:ext>
                </a:extLst>
              </p:cNvPr>
              <p:cNvSpPr>
                <a:spLocks/>
              </p:cNvSpPr>
              <p:nvPr/>
            </p:nvSpPr>
            <p:spPr bwMode="auto">
              <a:xfrm>
                <a:off x="3277" y="3310"/>
                <a:ext cx="17" cy="17"/>
              </a:xfrm>
              <a:custGeom>
                <a:avLst/>
                <a:gdLst/>
                <a:ahLst/>
                <a:cxnLst>
                  <a:cxn ang="0">
                    <a:pos x="11" y="17"/>
                  </a:cxn>
                  <a:cxn ang="0">
                    <a:pos x="17" y="6"/>
                  </a:cxn>
                  <a:cxn ang="0">
                    <a:pos x="5" y="0"/>
                  </a:cxn>
                  <a:cxn ang="0">
                    <a:pos x="0" y="11"/>
                  </a:cxn>
                  <a:cxn ang="0">
                    <a:pos x="11" y="17"/>
                  </a:cxn>
                </a:cxnLst>
                <a:rect l="0" t="0" r="r" b="b"/>
                <a:pathLst>
                  <a:path w="17" h="17">
                    <a:moveTo>
                      <a:pt x="11" y="17"/>
                    </a:moveTo>
                    <a:lnTo>
                      <a:pt x="17" y="6"/>
                    </a:lnTo>
                    <a:lnTo>
                      <a:pt x="5" y="0"/>
                    </a:lnTo>
                    <a:lnTo>
                      <a:pt x="0" y="11"/>
                    </a:lnTo>
                    <a:lnTo>
                      <a:pt x="11" y="17"/>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68" name="Freeform 2051">
                <a:extLst>
                  <a:ext uri="{FF2B5EF4-FFF2-40B4-BE49-F238E27FC236}">
                    <a16:creationId xmlns:a16="http://schemas.microsoft.com/office/drawing/2014/main" id="{3D36148A-A8F1-4563-BA07-DC5263B526F8}"/>
                  </a:ext>
                </a:extLst>
              </p:cNvPr>
              <p:cNvSpPr>
                <a:spLocks/>
              </p:cNvSpPr>
              <p:nvPr/>
            </p:nvSpPr>
            <p:spPr bwMode="auto">
              <a:xfrm>
                <a:off x="3012" y="2262"/>
                <a:ext cx="13" cy="39"/>
              </a:xfrm>
              <a:custGeom>
                <a:avLst/>
                <a:gdLst/>
                <a:ahLst/>
                <a:cxnLst>
                  <a:cxn ang="0">
                    <a:pos x="13" y="4"/>
                  </a:cxn>
                  <a:cxn ang="0">
                    <a:pos x="2" y="0"/>
                  </a:cxn>
                  <a:cxn ang="0">
                    <a:pos x="0" y="39"/>
                  </a:cxn>
                  <a:cxn ang="0">
                    <a:pos x="13" y="4"/>
                  </a:cxn>
                </a:cxnLst>
                <a:rect l="0" t="0" r="r" b="b"/>
                <a:pathLst>
                  <a:path w="13" h="39">
                    <a:moveTo>
                      <a:pt x="13" y="4"/>
                    </a:moveTo>
                    <a:lnTo>
                      <a:pt x="2" y="0"/>
                    </a:lnTo>
                    <a:lnTo>
                      <a:pt x="0" y="39"/>
                    </a:lnTo>
                    <a:lnTo>
                      <a:pt x="13"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69" name="Freeform 2052">
                <a:extLst>
                  <a:ext uri="{FF2B5EF4-FFF2-40B4-BE49-F238E27FC236}">
                    <a16:creationId xmlns:a16="http://schemas.microsoft.com/office/drawing/2014/main" id="{769B6366-2B17-476A-955E-F02474617DAF}"/>
                  </a:ext>
                </a:extLst>
              </p:cNvPr>
              <p:cNvSpPr>
                <a:spLocks/>
              </p:cNvSpPr>
              <p:nvPr/>
            </p:nvSpPr>
            <p:spPr bwMode="auto">
              <a:xfrm>
                <a:off x="2994" y="2262"/>
                <a:ext cx="20" cy="51"/>
              </a:xfrm>
              <a:custGeom>
                <a:avLst/>
                <a:gdLst/>
                <a:ahLst/>
                <a:cxnLst>
                  <a:cxn ang="0">
                    <a:pos x="20" y="0"/>
                  </a:cxn>
                  <a:cxn ang="0">
                    <a:pos x="18" y="39"/>
                  </a:cxn>
                  <a:cxn ang="0">
                    <a:pos x="0" y="51"/>
                  </a:cxn>
                  <a:cxn ang="0">
                    <a:pos x="20" y="0"/>
                  </a:cxn>
                </a:cxnLst>
                <a:rect l="0" t="0" r="r" b="b"/>
                <a:pathLst>
                  <a:path w="20" h="51">
                    <a:moveTo>
                      <a:pt x="20" y="0"/>
                    </a:moveTo>
                    <a:lnTo>
                      <a:pt x="18" y="39"/>
                    </a:lnTo>
                    <a:lnTo>
                      <a:pt x="0" y="51"/>
                    </a:lnTo>
                    <a:lnTo>
                      <a:pt x="2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70" name="Freeform 2053">
                <a:extLst>
                  <a:ext uri="{FF2B5EF4-FFF2-40B4-BE49-F238E27FC236}">
                    <a16:creationId xmlns:a16="http://schemas.microsoft.com/office/drawing/2014/main" id="{B4D8668B-928B-4013-8343-A7B6E583F952}"/>
                  </a:ext>
                </a:extLst>
              </p:cNvPr>
              <p:cNvSpPr>
                <a:spLocks/>
              </p:cNvSpPr>
              <p:nvPr/>
            </p:nvSpPr>
            <p:spPr bwMode="auto">
              <a:xfrm>
                <a:off x="2994" y="2262"/>
                <a:ext cx="31" cy="51"/>
              </a:xfrm>
              <a:custGeom>
                <a:avLst/>
                <a:gdLst/>
                <a:ahLst/>
                <a:cxnLst>
                  <a:cxn ang="0">
                    <a:pos x="31" y="4"/>
                  </a:cxn>
                  <a:cxn ang="0">
                    <a:pos x="20" y="0"/>
                  </a:cxn>
                  <a:cxn ang="0">
                    <a:pos x="0" y="51"/>
                  </a:cxn>
                  <a:cxn ang="0">
                    <a:pos x="18" y="39"/>
                  </a:cxn>
                  <a:cxn ang="0">
                    <a:pos x="31" y="4"/>
                  </a:cxn>
                </a:cxnLst>
                <a:rect l="0" t="0" r="r" b="b"/>
                <a:pathLst>
                  <a:path w="31" h="51">
                    <a:moveTo>
                      <a:pt x="31" y="4"/>
                    </a:moveTo>
                    <a:lnTo>
                      <a:pt x="20" y="0"/>
                    </a:lnTo>
                    <a:lnTo>
                      <a:pt x="0" y="51"/>
                    </a:lnTo>
                    <a:lnTo>
                      <a:pt x="18" y="39"/>
                    </a:lnTo>
                    <a:lnTo>
                      <a:pt x="31" y="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71" name="Freeform 2054">
                <a:extLst>
                  <a:ext uri="{FF2B5EF4-FFF2-40B4-BE49-F238E27FC236}">
                    <a16:creationId xmlns:a16="http://schemas.microsoft.com/office/drawing/2014/main" id="{66ED9CC8-B872-4A16-A1C6-691A62A22B6E}"/>
                  </a:ext>
                </a:extLst>
              </p:cNvPr>
              <p:cNvSpPr>
                <a:spLocks/>
              </p:cNvSpPr>
              <p:nvPr/>
            </p:nvSpPr>
            <p:spPr bwMode="auto">
              <a:xfrm>
                <a:off x="2994" y="2301"/>
                <a:ext cx="138" cy="12"/>
              </a:xfrm>
              <a:custGeom>
                <a:avLst/>
                <a:gdLst/>
                <a:ahLst/>
                <a:cxnLst>
                  <a:cxn ang="0">
                    <a:pos x="18" y="0"/>
                  </a:cxn>
                  <a:cxn ang="0">
                    <a:pos x="0" y="12"/>
                  </a:cxn>
                  <a:cxn ang="0">
                    <a:pos x="138" y="1"/>
                  </a:cxn>
                  <a:cxn ang="0">
                    <a:pos x="18" y="0"/>
                  </a:cxn>
                </a:cxnLst>
                <a:rect l="0" t="0" r="r" b="b"/>
                <a:pathLst>
                  <a:path w="138" h="12">
                    <a:moveTo>
                      <a:pt x="18" y="0"/>
                    </a:moveTo>
                    <a:lnTo>
                      <a:pt x="0" y="12"/>
                    </a:lnTo>
                    <a:lnTo>
                      <a:pt x="138" y="1"/>
                    </a:lnTo>
                    <a:lnTo>
                      <a:pt x="18"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72" name="Freeform 2055">
                <a:extLst>
                  <a:ext uri="{FF2B5EF4-FFF2-40B4-BE49-F238E27FC236}">
                    <a16:creationId xmlns:a16="http://schemas.microsoft.com/office/drawing/2014/main" id="{EE93E4BA-43E7-4AB7-8649-E9EA0B4D0E69}"/>
                  </a:ext>
                </a:extLst>
              </p:cNvPr>
              <p:cNvSpPr>
                <a:spLocks/>
              </p:cNvSpPr>
              <p:nvPr/>
            </p:nvSpPr>
            <p:spPr bwMode="auto">
              <a:xfrm>
                <a:off x="2994" y="2302"/>
                <a:ext cx="138" cy="12"/>
              </a:xfrm>
              <a:custGeom>
                <a:avLst/>
                <a:gdLst/>
                <a:ahLst/>
                <a:cxnLst>
                  <a:cxn ang="0">
                    <a:pos x="0" y="11"/>
                  </a:cxn>
                  <a:cxn ang="0">
                    <a:pos x="138" y="0"/>
                  </a:cxn>
                  <a:cxn ang="0">
                    <a:pos x="134" y="12"/>
                  </a:cxn>
                  <a:cxn ang="0">
                    <a:pos x="0" y="11"/>
                  </a:cxn>
                </a:cxnLst>
                <a:rect l="0" t="0" r="r" b="b"/>
                <a:pathLst>
                  <a:path w="138" h="12">
                    <a:moveTo>
                      <a:pt x="0" y="11"/>
                    </a:moveTo>
                    <a:lnTo>
                      <a:pt x="138" y="0"/>
                    </a:lnTo>
                    <a:lnTo>
                      <a:pt x="134" y="12"/>
                    </a:lnTo>
                    <a:lnTo>
                      <a:pt x="0" y="1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73" name="Freeform 2056">
                <a:extLst>
                  <a:ext uri="{FF2B5EF4-FFF2-40B4-BE49-F238E27FC236}">
                    <a16:creationId xmlns:a16="http://schemas.microsoft.com/office/drawing/2014/main" id="{6E990B98-2D3E-4D03-9274-64F341E54F47}"/>
                  </a:ext>
                </a:extLst>
              </p:cNvPr>
              <p:cNvSpPr>
                <a:spLocks/>
              </p:cNvSpPr>
              <p:nvPr/>
            </p:nvSpPr>
            <p:spPr bwMode="auto">
              <a:xfrm>
                <a:off x="2994" y="2301"/>
                <a:ext cx="138" cy="13"/>
              </a:xfrm>
              <a:custGeom>
                <a:avLst/>
                <a:gdLst/>
                <a:ahLst/>
                <a:cxnLst>
                  <a:cxn ang="0">
                    <a:pos x="18" y="0"/>
                  </a:cxn>
                  <a:cxn ang="0">
                    <a:pos x="0" y="12"/>
                  </a:cxn>
                  <a:cxn ang="0">
                    <a:pos x="134" y="13"/>
                  </a:cxn>
                  <a:cxn ang="0">
                    <a:pos x="138" y="1"/>
                  </a:cxn>
                  <a:cxn ang="0">
                    <a:pos x="18" y="0"/>
                  </a:cxn>
                </a:cxnLst>
                <a:rect l="0" t="0" r="r" b="b"/>
                <a:pathLst>
                  <a:path w="138" h="13">
                    <a:moveTo>
                      <a:pt x="18" y="0"/>
                    </a:moveTo>
                    <a:lnTo>
                      <a:pt x="0" y="12"/>
                    </a:lnTo>
                    <a:lnTo>
                      <a:pt x="134" y="13"/>
                    </a:lnTo>
                    <a:lnTo>
                      <a:pt x="138" y="1"/>
                    </a:lnTo>
                    <a:lnTo>
                      <a:pt x="18"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74" name="Freeform 2057">
                <a:extLst>
                  <a:ext uri="{FF2B5EF4-FFF2-40B4-BE49-F238E27FC236}">
                    <a16:creationId xmlns:a16="http://schemas.microsoft.com/office/drawing/2014/main" id="{C2A79CED-1BA2-4AD4-963C-1DE5FF221AA3}"/>
                  </a:ext>
                </a:extLst>
              </p:cNvPr>
              <p:cNvSpPr>
                <a:spLocks/>
              </p:cNvSpPr>
              <p:nvPr/>
            </p:nvSpPr>
            <p:spPr bwMode="auto">
              <a:xfrm>
                <a:off x="3128" y="2302"/>
                <a:ext cx="98" cy="58"/>
              </a:xfrm>
              <a:custGeom>
                <a:avLst/>
                <a:gdLst/>
                <a:ahLst/>
                <a:cxnLst>
                  <a:cxn ang="0">
                    <a:pos x="4" y="0"/>
                  </a:cxn>
                  <a:cxn ang="0">
                    <a:pos x="0" y="12"/>
                  </a:cxn>
                  <a:cxn ang="0">
                    <a:pos x="98" y="58"/>
                  </a:cxn>
                  <a:cxn ang="0">
                    <a:pos x="4" y="0"/>
                  </a:cxn>
                </a:cxnLst>
                <a:rect l="0" t="0" r="r" b="b"/>
                <a:pathLst>
                  <a:path w="98" h="58">
                    <a:moveTo>
                      <a:pt x="4" y="0"/>
                    </a:moveTo>
                    <a:lnTo>
                      <a:pt x="0" y="12"/>
                    </a:lnTo>
                    <a:lnTo>
                      <a:pt x="98" y="58"/>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75" name="Freeform 2058">
                <a:extLst>
                  <a:ext uri="{FF2B5EF4-FFF2-40B4-BE49-F238E27FC236}">
                    <a16:creationId xmlns:a16="http://schemas.microsoft.com/office/drawing/2014/main" id="{D2A0C45C-DF5E-4076-A1A3-60B97B759E38}"/>
                  </a:ext>
                </a:extLst>
              </p:cNvPr>
              <p:cNvSpPr>
                <a:spLocks/>
              </p:cNvSpPr>
              <p:nvPr/>
            </p:nvSpPr>
            <p:spPr bwMode="auto">
              <a:xfrm>
                <a:off x="3128" y="2314"/>
                <a:ext cx="98" cy="56"/>
              </a:xfrm>
              <a:custGeom>
                <a:avLst/>
                <a:gdLst/>
                <a:ahLst/>
                <a:cxnLst>
                  <a:cxn ang="0">
                    <a:pos x="0" y="0"/>
                  </a:cxn>
                  <a:cxn ang="0">
                    <a:pos x="98" y="46"/>
                  </a:cxn>
                  <a:cxn ang="0">
                    <a:pos x="91" y="56"/>
                  </a:cxn>
                  <a:cxn ang="0">
                    <a:pos x="0" y="0"/>
                  </a:cxn>
                </a:cxnLst>
                <a:rect l="0" t="0" r="r" b="b"/>
                <a:pathLst>
                  <a:path w="98" h="56">
                    <a:moveTo>
                      <a:pt x="0" y="0"/>
                    </a:moveTo>
                    <a:lnTo>
                      <a:pt x="98" y="46"/>
                    </a:lnTo>
                    <a:lnTo>
                      <a:pt x="91" y="56"/>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76" name="Freeform 2059">
                <a:extLst>
                  <a:ext uri="{FF2B5EF4-FFF2-40B4-BE49-F238E27FC236}">
                    <a16:creationId xmlns:a16="http://schemas.microsoft.com/office/drawing/2014/main" id="{E017A490-EE73-420B-A086-4436B413F28C}"/>
                  </a:ext>
                </a:extLst>
              </p:cNvPr>
              <p:cNvSpPr>
                <a:spLocks/>
              </p:cNvSpPr>
              <p:nvPr/>
            </p:nvSpPr>
            <p:spPr bwMode="auto">
              <a:xfrm>
                <a:off x="3128" y="2302"/>
                <a:ext cx="98" cy="68"/>
              </a:xfrm>
              <a:custGeom>
                <a:avLst/>
                <a:gdLst/>
                <a:ahLst/>
                <a:cxnLst>
                  <a:cxn ang="0">
                    <a:pos x="4" y="0"/>
                  </a:cxn>
                  <a:cxn ang="0">
                    <a:pos x="0" y="12"/>
                  </a:cxn>
                  <a:cxn ang="0">
                    <a:pos x="91" y="68"/>
                  </a:cxn>
                  <a:cxn ang="0">
                    <a:pos x="98" y="58"/>
                  </a:cxn>
                  <a:cxn ang="0">
                    <a:pos x="4" y="0"/>
                  </a:cxn>
                </a:cxnLst>
                <a:rect l="0" t="0" r="r" b="b"/>
                <a:pathLst>
                  <a:path w="98" h="68">
                    <a:moveTo>
                      <a:pt x="4" y="0"/>
                    </a:moveTo>
                    <a:lnTo>
                      <a:pt x="0" y="12"/>
                    </a:lnTo>
                    <a:lnTo>
                      <a:pt x="91" y="68"/>
                    </a:lnTo>
                    <a:lnTo>
                      <a:pt x="98" y="58"/>
                    </a:lnTo>
                    <a:lnTo>
                      <a:pt x="4"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77" name="Freeform 2060">
                <a:extLst>
                  <a:ext uri="{FF2B5EF4-FFF2-40B4-BE49-F238E27FC236}">
                    <a16:creationId xmlns:a16="http://schemas.microsoft.com/office/drawing/2014/main" id="{B82E0AFB-3A69-4113-9E0F-12AAD671CCBB}"/>
                  </a:ext>
                </a:extLst>
              </p:cNvPr>
              <p:cNvSpPr>
                <a:spLocks/>
              </p:cNvSpPr>
              <p:nvPr/>
            </p:nvSpPr>
            <p:spPr bwMode="auto">
              <a:xfrm>
                <a:off x="2172" y="3815"/>
                <a:ext cx="27" cy="31"/>
              </a:xfrm>
              <a:custGeom>
                <a:avLst/>
                <a:gdLst/>
                <a:ahLst/>
                <a:cxnLst>
                  <a:cxn ang="0">
                    <a:pos x="0" y="21"/>
                  </a:cxn>
                  <a:cxn ang="0">
                    <a:pos x="7" y="31"/>
                  </a:cxn>
                  <a:cxn ang="0">
                    <a:pos x="27" y="0"/>
                  </a:cxn>
                  <a:cxn ang="0">
                    <a:pos x="0" y="21"/>
                  </a:cxn>
                </a:cxnLst>
                <a:rect l="0" t="0" r="r" b="b"/>
                <a:pathLst>
                  <a:path w="27" h="31">
                    <a:moveTo>
                      <a:pt x="0" y="21"/>
                    </a:moveTo>
                    <a:lnTo>
                      <a:pt x="7" y="31"/>
                    </a:lnTo>
                    <a:lnTo>
                      <a:pt x="27" y="0"/>
                    </a:lnTo>
                    <a:lnTo>
                      <a:pt x="0" y="2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78" name="Freeform 2061">
                <a:extLst>
                  <a:ext uri="{FF2B5EF4-FFF2-40B4-BE49-F238E27FC236}">
                    <a16:creationId xmlns:a16="http://schemas.microsoft.com/office/drawing/2014/main" id="{CA49DCD0-458D-400E-98DE-3C720BD05443}"/>
                  </a:ext>
                </a:extLst>
              </p:cNvPr>
              <p:cNvSpPr>
                <a:spLocks/>
              </p:cNvSpPr>
              <p:nvPr/>
            </p:nvSpPr>
            <p:spPr bwMode="auto">
              <a:xfrm>
                <a:off x="2179" y="3815"/>
                <a:ext cx="31" cy="31"/>
              </a:xfrm>
              <a:custGeom>
                <a:avLst/>
                <a:gdLst/>
                <a:ahLst/>
                <a:cxnLst>
                  <a:cxn ang="0">
                    <a:pos x="0" y="31"/>
                  </a:cxn>
                  <a:cxn ang="0">
                    <a:pos x="20" y="0"/>
                  </a:cxn>
                  <a:cxn ang="0">
                    <a:pos x="31" y="8"/>
                  </a:cxn>
                  <a:cxn ang="0">
                    <a:pos x="0" y="31"/>
                  </a:cxn>
                </a:cxnLst>
                <a:rect l="0" t="0" r="r" b="b"/>
                <a:pathLst>
                  <a:path w="31" h="31">
                    <a:moveTo>
                      <a:pt x="0" y="31"/>
                    </a:moveTo>
                    <a:lnTo>
                      <a:pt x="20" y="0"/>
                    </a:lnTo>
                    <a:lnTo>
                      <a:pt x="31" y="8"/>
                    </a:lnTo>
                    <a:lnTo>
                      <a:pt x="0" y="3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79" name="Freeform 2062">
                <a:extLst>
                  <a:ext uri="{FF2B5EF4-FFF2-40B4-BE49-F238E27FC236}">
                    <a16:creationId xmlns:a16="http://schemas.microsoft.com/office/drawing/2014/main" id="{AC856BAA-062A-43D9-AFD4-F2F4C6498E95}"/>
                  </a:ext>
                </a:extLst>
              </p:cNvPr>
              <p:cNvSpPr>
                <a:spLocks/>
              </p:cNvSpPr>
              <p:nvPr/>
            </p:nvSpPr>
            <p:spPr bwMode="auto">
              <a:xfrm>
                <a:off x="2172" y="3815"/>
                <a:ext cx="38" cy="31"/>
              </a:xfrm>
              <a:custGeom>
                <a:avLst/>
                <a:gdLst/>
                <a:ahLst/>
                <a:cxnLst>
                  <a:cxn ang="0">
                    <a:pos x="0" y="21"/>
                  </a:cxn>
                  <a:cxn ang="0">
                    <a:pos x="7" y="31"/>
                  </a:cxn>
                  <a:cxn ang="0">
                    <a:pos x="38" y="8"/>
                  </a:cxn>
                  <a:cxn ang="0">
                    <a:pos x="27" y="0"/>
                  </a:cxn>
                  <a:cxn ang="0">
                    <a:pos x="0" y="21"/>
                  </a:cxn>
                </a:cxnLst>
                <a:rect l="0" t="0" r="r" b="b"/>
                <a:pathLst>
                  <a:path w="38" h="31">
                    <a:moveTo>
                      <a:pt x="0" y="21"/>
                    </a:moveTo>
                    <a:lnTo>
                      <a:pt x="7" y="31"/>
                    </a:lnTo>
                    <a:lnTo>
                      <a:pt x="38" y="8"/>
                    </a:lnTo>
                    <a:lnTo>
                      <a:pt x="27" y="0"/>
                    </a:lnTo>
                    <a:lnTo>
                      <a:pt x="0" y="21"/>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80" name="Freeform 2063">
                <a:extLst>
                  <a:ext uri="{FF2B5EF4-FFF2-40B4-BE49-F238E27FC236}">
                    <a16:creationId xmlns:a16="http://schemas.microsoft.com/office/drawing/2014/main" id="{BDCAB6F6-D40C-4820-8C64-8ACF1534C384}"/>
                  </a:ext>
                </a:extLst>
              </p:cNvPr>
              <p:cNvSpPr>
                <a:spLocks/>
              </p:cNvSpPr>
              <p:nvPr/>
            </p:nvSpPr>
            <p:spPr bwMode="auto">
              <a:xfrm>
                <a:off x="2199" y="3776"/>
                <a:ext cx="14" cy="47"/>
              </a:xfrm>
              <a:custGeom>
                <a:avLst/>
                <a:gdLst/>
                <a:ahLst/>
                <a:cxnLst>
                  <a:cxn ang="0">
                    <a:pos x="0" y="39"/>
                  </a:cxn>
                  <a:cxn ang="0">
                    <a:pos x="11" y="47"/>
                  </a:cxn>
                  <a:cxn ang="0">
                    <a:pos x="14" y="0"/>
                  </a:cxn>
                  <a:cxn ang="0">
                    <a:pos x="0" y="39"/>
                  </a:cxn>
                </a:cxnLst>
                <a:rect l="0" t="0" r="r" b="b"/>
                <a:pathLst>
                  <a:path w="14" h="47">
                    <a:moveTo>
                      <a:pt x="0" y="39"/>
                    </a:moveTo>
                    <a:lnTo>
                      <a:pt x="11" y="47"/>
                    </a:lnTo>
                    <a:lnTo>
                      <a:pt x="14" y="0"/>
                    </a:lnTo>
                    <a:lnTo>
                      <a:pt x="0" y="3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81" name="Freeform 2064">
                <a:extLst>
                  <a:ext uri="{FF2B5EF4-FFF2-40B4-BE49-F238E27FC236}">
                    <a16:creationId xmlns:a16="http://schemas.microsoft.com/office/drawing/2014/main" id="{5E029F92-B354-4198-8F10-91528C614260}"/>
                  </a:ext>
                </a:extLst>
              </p:cNvPr>
              <p:cNvSpPr>
                <a:spLocks/>
              </p:cNvSpPr>
              <p:nvPr/>
            </p:nvSpPr>
            <p:spPr bwMode="auto">
              <a:xfrm>
                <a:off x="2210" y="3776"/>
                <a:ext cx="12" cy="47"/>
              </a:xfrm>
              <a:custGeom>
                <a:avLst/>
                <a:gdLst/>
                <a:ahLst/>
                <a:cxnLst>
                  <a:cxn ang="0">
                    <a:pos x="0" y="47"/>
                  </a:cxn>
                  <a:cxn ang="0">
                    <a:pos x="3" y="0"/>
                  </a:cxn>
                  <a:cxn ang="0">
                    <a:pos x="12" y="11"/>
                  </a:cxn>
                  <a:cxn ang="0">
                    <a:pos x="0" y="47"/>
                  </a:cxn>
                </a:cxnLst>
                <a:rect l="0" t="0" r="r" b="b"/>
                <a:pathLst>
                  <a:path w="12" h="47">
                    <a:moveTo>
                      <a:pt x="0" y="47"/>
                    </a:moveTo>
                    <a:lnTo>
                      <a:pt x="3" y="0"/>
                    </a:lnTo>
                    <a:lnTo>
                      <a:pt x="12" y="11"/>
                    </a:lnTo>
                    <a:lnTo>
                      <a:pt x="0" y="4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82" name="Freeform 2065">
                <a:extLst>
                  <a:ext uri="{FF2B5EF4-FFF2-40B4-BE49-F238E27FC236}">
                    <a16:creationId xmlns:a16="http://schemas.microsoft.com/office/drawing/2014/main" id="{D82D4F93-B05E-4A5E-B2AF-12754962D567}"/>
                  </a:ext>
                </a:extLst>
              </p:cNvPr>
              <p:cNvSpPr>
                <a:spLocks/>
              </p:cNvSpPr>
              <p:nvPr/>
            </p:nvSpPr>
            <p:spPr bwMode="auto">
              <a:xfrm>
                <a:off x="2199" y="3776"/>
                <a:ext cx="23" cy="47"/>
              </a:xfrm>
              <a:custGeom>
                <a:avLst/>
                <a:gdLst/>
                <a:ahLst/>
                <a:cxnLst>
                  <a:cxn ang="0">
                    <a:pos x="0" y="39"/>
                  </a:cxn>
                  <a:cxn ang="0">
                    <a:pos x="11" y="47"/>
                  </a:cxn>
                  <a:cxn ang="0">
                    <a:pos x="23" y="11"/>
                  </a:cxn>
                  <a:cxn ang="0">
                    <a:pos x="14" y="0"/>
                  </a:cxn>
                  <a:cxn ang="0">
                    <a:pos x="0" y="39"/>
                  </a:cxn>
                </a:cxnLst>
                <a:rect l="0" t="0" r="r" b="b"/>
                <a:pathLst>
                  <a:path w="23" h="47">
                    <a:moveTo>
                      <a:pt x="0" y="39"/>
                    </a:moveTo>
                    <a:lnTo>
                      <a:pt x="11" y="47"/>
                    </a:lnTo>
                    <a:lnTo>
                      <a:pt x="23" y="11"/>
                    </a:lnTo>
                    <a:lnTo>
                      <a:pt x="14" y="0"/>
                    </a:lnTo>
                    <a:lnTo>
                      <a:pt x="0" y="39"/>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83" name="Freeform 2066">
                <a:extLst>
                  <a:ext uri="{FF2B5EF4-FFF2-40B4-BE49-F238E27FC236}">
                    <a16:creationId xmlns:a16="http://schemas.microsoft.com/office/drawing/2014/main" id="{803B20FC-88D2-4E65-BB95-8CC83C72AEE3}"/>
                  </a:ext>
                </a:extLst>
              </p:cNvPr>
              <p:cNvSpPr>
                <a:spLocks/>
              </p:cNvSpPr>
              <p:nvPr/>
            </p:nvSpPr>
            <p:spPr bwMode="auto">
              <a:xfrm>
                <a:off x="2213" y="3763"/>
                <a:ext cx="61" cy="24"/>
              </a:xfrm>
              <a:custGeom>
                <a:avLst/>
                <a:gdLst/>
                <a:ahLst/>
                <a:cxnLst>
                  <a:cxn ang="0">
                    <a:pos x="0" y="13"/>
                  </a:cxn>
                  <a:cxn ang="0">
                    <a:pos x="9" y="24"/>
                  </a:cxn>
                  <a:cxn ang="0">
                    <a:pos x="61" y="0"/>
                  </a:cxn>
                  <a:cxn ang="0">
                    <a:pos x="0" y="13"/>
                  </a:cxn>
                </a:cxnLst>
                <a:rect l="0" t="0" r="r" b="b"/>
                <a:pathLst>
                  <a:path w="61" h="24">
                    <a:moveTo>
                      <a:pt x="0" y="13"/>
                    </a:moveTo>
                    <a:lnTo>
                      <a:pt x="9" y="24"/>
                    </a:lnTo>
                    <a:lnTo>
                      <a:pt x="61" y="0"/>
                    </a:lnTo>
                    <a:lnTo>
                      <a:pt x="0"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84" name="Freeform 2067">
                <a:extLst>
                  <a:ext uri="{FF2B5EF4-FFF2-40B4-BE49-F238E27FC236}">
                    <a16:creationId xmlns:a16="http://schemas.microsoft.com/office/drawing/2014/main" id="{E2759EF0-5407-4F46-9A99-EDF5136BE221}"/>
                  </a:ext>
                </a:extLst>
              </p:cNvPr>
              <p:cNvSpPr>
                <a:spLocks/>
              </p:cNvSpPr>
              <p:nvPr/>
            </p:nvSpPr>
            <p:spPr bwMode="auto">
              <a:xfrm>
                <a:off x="2222" y="3763"/>
                <a:ext cx="52" cy="24"/>
              </a:xfrm>
              <a:custGeom>
                <a:avLst/>
                <a:gdLst/>
                <a:ahLst/>
                <a:cxnLst>
                  <a:cxn ang="0">
                    <a:pos x="0" y="24"/>
                  </a:cxn>
                  <a:cxn ang="0">
                    <a:pos x="52" y="0"/>
                  </a:cxn>
                  <a:cxn ang="0">
                    <a:pos x="48" y="13"/>
                  </a:cxn>
                  <a:cxn ang="0">
                    <a:pos x="0" y="24"/>
                  </a:cxn>
                </a:cxnLst>
                <a:rect l="0" t="0" r="r" b="b"/>
                <a:pathLst>
                  <a:path w="52" h="24">
                    <a:moveTo>
                      <a:pt x="0" y="24"/>
                    </a:moveTo>
                    <a:lnTo>
                      <a:pt x="52" y="0"/>
                    </a:lnTo>
                    <a:lnTo>
                      <a:pt x="48" y="13"/>
                    </a:lnTo>
                    <a:lnTo>
                      <a:pt x="0" y="2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85" name="Freeform 2068">
                <a:extLst>
                  <a:ext uri="{FF2B5EF4-FFF2-40B4-BE49-F238E27FC236}">
                    <a16:creationId xmlns:a16="http://schemas.microsoft.com/office/drawing/2014/main" id="{1B91CF1A-98A0-4243-B13A-F74A31ED6557}"/>
                  </a:ext>
                </a:extLst>
              </p:cNvPr>
              <p:cNvSpPr>
                <a:spLocks/>
              </p:cNvSpPr>
              <p:nvPr/>
            </p:nvSpPr>
            <p:spPr bwMode="auto">
              <a:xfrm>
                <a:off x="2213" y="3763"/>
                <a:ext cx="61" cy="24"/>
              </a:xfrm>
              <a:custGeom>
                <a:avLst/>
                <a:gdLst/>
                <a:ahLst/>
                <a:cxnLst>
                  <a:cxn ang="0">
                    <a:pos x="0" y="13"/>
                  </a:cxn>
                  <a:cxn ang="0">
                    <a:pos x="9" y="24"/>
                  </a:cxn>
                  <a:cxn ang="0">
                    <a:pos x="57" y="13"/>
                  </a:cxn>
                  <a:cxn ang="0">
                    <a:pos x="61" y="0"/>
                  </a:cxn>
                  <a:cxn ang="0">
                    <a:pos x="0" y="13"/>
                  </a:cxn>
                </a:cxnLst>
                <a:rect l="0" t="0" r="r" b="b"/>
                <a:pathLst>
                  <a:path w="61" h="24">
                    <a:moveTo>
                      <a:pt x="0" y="13"/>
                    </a:moveTo>
                    <a:lnTo>
                      <a:pt x="9" y="24"/>
                    </a:lnTo>
                    <a:lnTo>
                      <a:pt x="57" y="13"/>
                    </a:lnTo>
                    <a:lnTo>
                      <a:pt x="61" y="0"/>
                    </a:lnTo>
                    <a:lnTo>
                      <a:pt x="0"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86" name="Freeform 2069">
                <a:extLst>
                  <a:ext uri="{FF2B5EF4-FFF2-40B4-BE49-F238E27FC236}">
                    <a16:creationId xmlns:a16="http://schemas.microsoft.com/office/drawing/2014/main" id="{73703A5A-252D-4596-AD53-31111DED16D8}"/>
                  </a:ext>
                </a:extLst>
              </p:cNvPr>
              <p:cNvSpPr>
                <a:spLocks/>
              </p:cNvSpPr>
              <p:nvPr/>
            </p:nvSpPr>
            <p:spPr bwMode="auto">
              <a:xfrm>
                <a:off x="2270" y="3763"/>
                <a:ext cx="14" cy="13"/>
              </a:xfrm>
              <a:custGeom>
                <a:avLst/>
                <a:gdLst/>
                <a:ahLst/>
                <a:cxnLst>
                  <a:cxn ang="0">
                    <a:pos x="4" y="0"/>
                  </a:cxn>
                  <a:cxn ang="0">
                    <a:pos x="0" y="13"/>
                  </a:cxn>
                  <a:cxn ang="0">
                    <a:pos x="14" y="9"/>
                  </a:cxn>
                  <a:cxn ang="0">
                    <a:pos x="4" y="0"/>
                  </a:cxn>
                </a:cxnLst>
                <a:rect l="0" t="0" r="r" b="b"/>
                <a:pathLst>
                  <a:path w="14" h="13">
                    <a:moveTo>
                      <a:pt x="4" y="0"/>
                    </a:moveTo>
                    <a:lnTo>
                      <a:pt x="0" y="13"/>
                    </a:lnTo>
                    <a:lnTo>
                      <a:pt x="14" y="9"/>
                    </a:lnTo>
                    <a:lnTo>
                      <a:pt x="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87" name="Freeform 2070">
                <a:extLst>
                  <a:ext uri="{FF2B5EF4-FFF2-40B4-BE49-F238E27FC236}">
                    <a16:creationId xmlns:a16="http://schemas.microsoft.com/office/drawing/2014/main" id="{49FBB41D-7BBF-4147-8C0F-2B49CA62D529}"/>
                  </a:ext>
                </a:extLst>
              </p:cNvPr>
              <p:cNvSpPr>
                <a:spLocks/>
              </p:cNvSpPr>
              <p:nvPr/>
            </p:nvSpPr>
            <p:spPr bwMode="auto">
              <a:xfrm>
                <a:off x="2270" y="3772"/>
                <a:ext cx="14" cy="11"/>
              </a:xfrm>
              <a:custGeom>
                <a:avLst/>
                <a:gdLst/>
                <a:ahLst/>
                <a:cxnLst>
                  <a:cxn ang="0">
                    <a:pos x="0" y="4"/>
                  </a:cxn>
                  <a:cxn ang="0">
                    <a:pos x="14" y="0"/>
                  </a:cxn>
                  <a:cxn ang="0">
                    <a:pos x="7" y="11"/>
                  </a:cxn>
                  <a:cxn ang="0">
                    <a:pos x="0" y="4"/>
                  </a:cxn>
                </a:cxnLst>
                <a:rect l="0" t="0" r="r" b="b"/>
                <a:pathLst>
                  <a:path w="14" h="11">
                    <a:moveTo>
                      <a:pt x="0" y="4"/>
                    </a:moveTo>
                    <a:lnTo>
                      <a:pt x="14" y="0"/>
                    </a:lnTo>
                    <a:lnTo>
                      <a:pt x="7" y="11"/>
                    </a:lnTo>
                    <a:lnTo>
                      <a:pt x="0"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88" name="Freeform 2071">
                <a:extLst>
                  <a:ext uri="{FF2B5EF4-FFF2-40B4-BE49-F238E27FC236}">
                    <a16:creationId xmlns:a16="http://schemas.microsoft.com/office/drawing/2014/main" id="{40E2A592-82B3-4B03-93F6-8F160FE59A19}"/>
                  </a:ext>
                </a:extLst>
              </p:cNvPr>
              <p:cNvSpPr>
                <a:spLocks/>
              </p:cNvSpPr>
              <p:nvPr/>
            </p:nvSpPr>
            <p:spPr bwMode="auto">
              <a:xfrm>
                <a:off x="2270" y="3763"/>
                <a:ext cx="14" cy="20"/>
              </a:xfrm>
              <a:custGeom>
                <a:avLst/>
                <a:gdLst/>
                <a:ahLst/>
                <a:cxnLst>
                  <a:cxn ang="0">
                    <a:pos x="4" y="0"/>
                  </a:cxn>
                  <a:cxn ang="0">
                    <a:pos x="0" y="13"/>
                  </a:cxn>
                  <a:cxn ang="0">
                    <a:pos x="7" y="20"/>
                  </a:cxn>
                  <a:cxn ang="0">
                    <a:pos x="14" y="9"/>
                  </a:cxn>
                  <a:cxn ang="0">
                    <a:pos x="4" y="0"/>
                  </a:cxn>
                </a:cxnLst>
                <a:rect l="0" t="0" r="r" b="b"/>
                <a:pathLst>
                  <a:path w="14" h="20">
                    <a:moveTo>
                      <a:pt x="4" y="0"/>
                    </a:moveTo>
                    <a:lnTo>
                      <a:pt x="0" y="13"/>
                    </a:lnTo>
                    <a:lnTo>
                      <a:pt x="7" y="20"/>
                    </a:lnTo>
                    <a:lnTo>
                      <a:pt x="14" y="9"/>
                    </a:lnTo>
                    <a:lnTo>
                      <a:pt x="4"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89" name="Freeform 2072">
                <a:extLst>
                  <a:ext uri="{FF2B5EF4-FFF2-40B4-BE49-F238E27FC236}">
                    <a16:creationId xmlns:a16="http://schemas.microsoft.com/office/drawing/2014/main" id="{FDC4CF2E-A598-4628-8707-CC2694C53EC5}"/>
                  </a:ext>
                </a:extLst>
              </p:cNvPr>
              <p:cNvSpPr>
                <a:spLocks/>
              </p:cNvSpPr>
              <p:nvPr/>
            </p:nvSpPr>
            <p:spPr bwMode="auto">
              <a:xfrm>
                <a:off x="2277" y="3772"/>
                <a:ext cx="23" cy="11"/>
              </a:xfrm>
              <a:custGeom>
                <a:avLst/>
                <a:gdLst/>
                <a:ahLst/>
                <a:cxnLst>
                  <a:cxn ang="0">
                    <a:pos x="7" y="0"/>
                  </a:cxn>
                  <a:cxn ang="0">
                    <a:pos x="0" y="11"/>
                  </a:cxn>
                  <a:cxn ang="0">
                    <a:pos x="23" y="4"/>
                  </a:cxn>
                  <a:cxn ang="0">
                    <a:pos x="7" y="0"/>
                  </a:cxn>
                </a:cxnLst>
                <a:rect l="0" t="0" r="r" b="b"/>
                <a:pathLst>
                  <a:path w="23" h="11">
                    <a:moveTo>
                      <a:pt x="7" y="0"/>
                    </a:moveTo>
                    <a:lnTo>
                      <a:pt x="0" y="11"/>
                    </a:lnTo>
                    <a:lnTo>
                      <a:pt x="23" y="4"/>
                    </a:lnTo>
                    <a:lnTo>
                      <a:pt x="7"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90" name="Freeform 2073">
                <a:extLst>
                  <a:ext uri="{FF2B5EF4-FFF2-40B4-BE49-F238E27FC236}">
                    <a16:creationId xmlns:a16="http://schemas.microsoft.com/office/drawing/2014/main" id="{28ED6375-9E27-4902-88C1-BD7CC60A4687}"/>
                  </a:ext>
                </a:extLst>
              </p:cNvPr>
              <p:cNvSpPr>
                <a:spLocks/>
              </p:cNvSpPr>
              <p:nvPr/>
            </p:nvSpPr>
            <p:spPr bwMode="auto">
              <a:xfrm>
                <a:off x="2277" y="3776"/>
                <a:ext cx="23" cy="11"/>
              </a:xfrm>
              <a:custGeom>
                <a:avLst/>
                <a:gdLst/>
                <a:ahLst/>
                <a:cxnLst>
                  <a:cxn ang="0">
                    <a:pos x="0" y="7"/>
                  </a:cxn>
                  <a:cxn ang="0">
                    <a:pos x="23" y="0"/>
                  </a:cxn>
                  <a:cxn ang="0">
                    <a:pos x="17" y="11"/>
                  </a:cxn>
                  <a:cxn ang="0">
                    <a:pos x="0" y="7"/>
                  </a:cxn>
                </a:cxnLst>
                <a:rect l="0" t="0" r="r" b="b"/>
                <a:pathLst>
                  <a:path w="23" h="11">
                    <a:moveTo>
                      <a:pt x="0" y="7"/>
                    </a:moveTo>
                    <a:lnTo>
                      <a:pt x="23" y="0"/>
                    </a:lnTo>
                    <a:lnTo>
                      <a:pt x="17" y="11"/>
                    </a:lnTo>
                    <a:lnTo>
                      <a:pt x="0" y="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91" name="Freeform 2074">
                <a:extLst>
                  <a:ext uri="{FF2B5EF4-FFF2-40B4-BE49-F238E27FC236}">
                    <a16:creationId xmlns:a16="http://schemas.microsoft.com/office/drawing/2014/main" id="{F01AFCBB-5DF1-4AE1-A20C-6FFC601FCC5E}"/>
                  </a:ext>
                </a:extLst>
              </p:cNvPr>
              <p:cNvSpPr>
                <a:spLocks/>
              </p:cNvSpPr>
              <p:nvPr/>
            </p:nvSpPr>
            <p:spPr bwMode="auto">
              <a:xfrm>
                <a:off x="2277" y="3772"/>
                <a:ext cx="23" cy="15"/>
              </a:xfrm>
              <a:custGeom>
                <a:avLst/>
                <a:gdLst/>
                <a:ahLst/>
                <a:cxnLst>
                  <a:cxn ang="0">
                    <a:pos x="7" y="0"/>
                  </a:cxn>
                  <a:cxn ang="0">
                    <a:pos x="0" y="11"/>
                  </a:cxn>
                  <a:cxn ang="0">
                    <a:pos x="17" y="15"/>
                  </a:cxn>
                  <a:cxn ang="0">
                    <a:pos x="23" y="4"/>
                  </a:cxn>
                  <a:cxn ang="0">
                    <a:pos x="7" y="0"/>
                  </a:cxn>
                </a:cxnLst>
                <a:rect l="0" t="0" r="r" b="b"/>
                <a:pathLst>
                  <a:path w="23" h="15">
                    <a:moveTo>
                      <a:pt x="7" y="0"/>
                    </a:moveTo>
                    <a:lnTo>
                      <a:pt x="0" y="11"/>
                    </a:lnTo>
                    <a:lnTo>
                      <a:pt x="17" y="15"/>
                    </a:lnTo>
                    <a:lnTo>
                      <a:pt x="23" y="4"/>
                    </a:lnTo>
                    <a:lnTo>
                      <a:pt x="7"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92" name="Freeform 2075">
                <a:extLst>
                  <a:ext uri="{FF2B5EF4-FFF2-40B4-BE49-F238E27FC236}">
                    <a16:creationId xmlns:a16="http://schemas.microsoft.com/office/drawing/2014/main" id="{C8A1241F-A6A0-40F4-993C-C71DE872EF46}"/>
                  </a:ext>
                </a:extLst>
              </p:cNvPr>
              <p:cNvSpPr>
                <a:spLocks/>
              </p:cNvSpPr>
              <p:nvPr/>
            </p:nvSpPr>
            <p:spPr bwMode="auto">
              <a:xfrm>
                <a:off x="2294" y="3776"/>
                <a:ext cx="22" cy="16"/>
              </a:xfrm>
              <a:custGeom>
                <a:avLst/>
                <a:gdLst/>
                <a:ahLst/>
                <a:cxnLst>
                  <a:cxn ang="0">
                    <a:pos x="6" y="0"/>
                  </a:cxn>
                  <a:cxn ang="0">
                    <a:pos x="0" y="11"/>
                  </a:cxn>
                  <a:cxn ang="0">
                    <a:pos x="22" y="16"/>
                  </a:cxn>
                  <a:cxn ang="0">
                    <a:pos x="6" y="0"/>
                  </a:cxn>
                </a:cxnLst>
                <a:rect l="0" t="0" r="r" b="b"/>
                <a:pathLst>
                  <a:path w="22" h="16">
                    <a:moveTo>
                      <a:pt x="6" y="0"/>
                    </a:moveTo>
                    <a:lnTo>
                      <a:pt x="0" y="11"/>
                    </a:lnTo>
                    <a:lnTo>
                      <a:pt x="22" y="16"/>
                    </a:lnTo>
                    <a:lnTo>
                      <a:pt x="6"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93" name="Freeform 2076">
                <a:extLst>
                  <a:ext uri="{FF2B5EF4-FFF2-40B4-BE49-F238E27FC236}">
                    <a16:creationId xmlns:a16="http://schemas.microsoft.com/office/drawing/2014/main" id="{A0457575-3793-4709-B15E-CE1AFE203A61}"/>
                  </a:ext>
                </a:extLst>
              </p:cNvPr>
              <p:cNvSpPr>
                <a:spLocks/>
              </p:cNvSpPr>
              <p:nvPr/>
            </p:nvSpPr>
            <p:spPr bwMode="auto">
              <a:xfrm>
                <a:off x="2294" y="3787"/>
                <a:ext cx="22" cy="18"/>
              </a:xfrm>
              <a:custGeom>
                <a:avLst/>
                <a:gdLst/>
                <a:ahLst/>
                <a:cxnLst>
                  <a:cxn ang="0">
                    <a:pos x="0" y="0"/>
                  </a:cxn>
                  <a:cxn ang="0">
                    <a:pos x="22" y="5"/>
                  </a:cxn>
                  <a:cxn ang="0">
                    <a:pos x="18" y="18"/>
                  </a:cxn>
                  <a:cxn ang="0">
                    <a:pos x="0" y="0"/>
                  </a:cxn>
                </a:cxnLst>
                <a:rect l="0" t="0" r="r" b="b"/>
                <a:pathLst>
                  <a:path w="22" h="18">
                    <a:moveTo>
                      <a:pt x="0" y="0"/>
                    </a:moveTo>
                    <a:lnTo>
                      <a:pt x="22" y="5"/>
                    </a:lnTo>
                    <a:lnTo>
                      <a:pt x="18" y="18"/>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94" name="Freeform 2077">
                <a:extLst>
                  <a:ext uri="{FF2B5EF4-FFF2-40B4-BE49-F238E27FC236}">
                    <a16:creationId xmlns:a16="http://schemas.microsoft.com/office/drawing/2014/main" id="{0C347177-D9DF-4850-B459-6DA650C1D844}"/>
                  </a:ext>
                </a:extLst>
              </p:cNvPr>
              <p:cNvSpPr>
                <a:spLocks/>
              </p:cNvSpPr>
              <p:nvPr/>
            </p:nvSpPr>
            <p:spPr bwMode="auto">
              <a:xfrm>
                <a:off x="2294" y="3776"/>
                <a:ext cx="22" cy="29"/>
              </a:xfrm>
              <a:custGeom>
                <a:avLst/>
                <a:gdLst/>
                <a:ahLst/>
                <a:cxnLst>
                  <a:cxn ang="0">
                    <a:pos x="6" y="0"/>
                  </a:cxn>
                  <a:cxn ang="0">
                    <a:pos x="0" y="11"/>
                  </a:cxn>
                  <a:cxn ang="0">
                    <a:pos x="18" y="29"/>
                  </a:cxn>
                  <a:cxn ang="0">
                    <a:pos x="22" y="16"/>
                  </a:cxn>
                  <a:cxn ang="0">
                    <a:pos x="6" y="0"/>
                  </a:cxn>
                </a:cxnLst>
                <a:rect l="0" t="0" r="r" b="b"/>
                <a:pathLst>
                  <a:path w="22" h="29">
                    <a:moveTo>
                      <a:pt x="6" y="0"/>
                    </a:moveTo>
                    <a:lnTo>
                      <a:pt x="0" y="11"/>
                    </a:lnTo>
                    <a:lnTo>
                      <a:pt x="18" y="29"/>
                    </a:lnTo>
                    <a:lnTo>
                      <a:pt x="22" y="16"/>
                    </a:lnTo>
                    <a:lnTo>
                      <a:pt x="6"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95" name="Freeform 2078">
                <a:extLst>
                  <a:ext uri="{FF2B5EF4-FFF2-40B4-BE49-F238E27FC236}">
                    <a16:creationId xmlns:a16="http://schemas.microsoft.com/office/drawing/2014/main" id="{F2F81CF9-5E9A-4744-B8F1-C8EFD32A262C}"/>
                  </a:ext>
                </a:extLst>
              </p:cNvPr>
              <p:cNvSpPr>
                <a:spLocks/>
              </p:cNvSpPr>
              <p:nvPr/>
            </p:nvSpPr>
            <p:spPr bwMode="auto">
              <a:xfrm>
                <a:off x="2312" y="3784"/>
                <a:ext cx="57" cy="21"/>
              </a:xfrm>
              <a:custGeom>
                <a:avLst/>
                <a:gdLst/>
                <a:ahLst/>
                <a:cxnLst>
                  <a:cxn ang="0">
                    <a:pos x="4" y="8"/>
                  </a:cxn>
                  <a:cxn ang="0">
                    <a:pos x="0" y="21"/>
                  </a:cxn>
                  <a:cxn ang="0">
                    <a:pos x="57" y="0"/>
                  </a:cxn>
                  <a:cxn ang="0">
                    <a:pos x="4" y="8"/>
                  </a:cxn>
                </a:cxnLst>
                <a:rect l="0" t="0" r="r" b="b"/>
                <a:pathLst>
                  <a:path w="57" h="21">
                    <a:moveTo>
                      <a:pt x="4" y="8"/>
                    </a:moveTo>
                    <a:lnTo>
                      <a:pt x="0" y="21"/>
                    </a:lnTo>
                    <a:lnTo>
                      <a:pt x="57" y="0"/>
                    </a:lnTo>
                    <a:lnTo>
                      <a:pt x="4"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96" name="Freeform 2079">
                <a:extLst>
                  <a:ext uri="{FF2B5EF4-FFF2-40B4-BE49-F238E27FC236}">
                    <a16:creationId xmlns:a16="http://schemas.microsoft.com/office/drawing/2014/main" id="{70B1C3FA-E750-4998-BF4E-97CD57D699A3}"/>
                  </a:ext>
                </a:extLst>
              </p:cNvPr>
              <p:cNvSpPr>
                <a:spLocks/>
              </p:cNvSpPr>
              <p:nvPr/>
            </p:nvSpPr>
            <p:spPr bwMode="auto">
              <a:xfrm>
                <a:off x="2312" y="3784"/>
                <a:ext cx="64" cy="21"/>
              </a:xfrm>
              <a:custGeom>
                <a:avLst/>
                <a:gdLst/>
                <a:ahLst/>
                <a:cxnLst>
                  <a:cxn ang="0">
                    <a:pos x="0" y="21"/>
                  </a:cxn>
                  <a:cxn ang="0">
                    <a:pos x="57" y="0"/>
                  </a:cxn>
                  <a:cxn ang="0">
                    <a:pos x="64" y="12"/>
                  </a:cxn>
                  <a:cxn ang="0">
                    <a:pos x="0" y="21"/>
                  </a:cxn>
                </a:cxnLst>
                <a:rect l="0" t="0" r="r" b="b"/>
                <a:pathLst>
                  <a:path w="64" h="21">
                    <a:moveTo>
                      <a:pt x="0" y="21"/>
                    </a:moveTo>
                    <a:lnTo>
                      <a:pt x="57" y="0"/>
                    </a:lnTo>
                    <a:lnTo>
                      <a:pt x="64" y="12"/>
                    </a:lnTo>
                    <a:lnTo>
                      <a:pt x="0" y="2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97" name="Freeform 2080">
                <a:extLst>
                  <a:ext uri="{FF2B5EF4-FFF2-40B4-BE49-F238E27FC236}">
                    <a16:creationId xmlns:a16="http://schemas.microsoft.com/office/drawing/2014/main" id="{023B4C71-976F-489D-8E1A-D4046E0C3FA2}"/>
                  </a:ext>
                </a:extLst>
              </p:cNvPr>
              <p:cNvSpPr>
                <a:spLocks/>
              </p:cNvSpPr>
              <p:nvPr/>
            </p:nvSpPr>
            <p:spPr bwMode="auto">
              <a:xfrm>
                <a:off x="2312" y="3784"/>
                <a:ext cx="64" cy="21"/>
              </a:xfrm>
              <a:custGeom>
                <a:avLst/>
                <a:gdLst/>
                <a:ahLst/>
                <a:cxnLst>
                  <a:cxn ang="0">
                    <a:pos x="4" y="8"/>
                  </a:cxn>
                  <a:cxn ang="0">
                    <a:pos x="0" y="21"/>
                  </a:cxn>
                  <a:cxn ang="0">
                    <a:pos x="64" y="12"/>
                  </a:cxn>
                  <a:cxn ang="0">
                    <a:pos x="57" y="0"/>
                  </a:cxn>
                  <a:cxn ang="0">
                    <a:pos x="4" y="8"/>
                  </a:cxn>
                </a:cxnLst>
                <a:rect l="0" t="0" r="r" b="b"/>
                <a:pathLst>
                  <a:path w="64" h="21">
                    <a:moveTo>
                      <a:pt x="4" y="8"/>
                    </a:moveTo>
                    <a:lnTo>
                      <a:pt x="0" y="21"/>
                    </a:lnTo>
                    <a:lnTo>
                      <a:pt x="64" y="12"/>
                    </a:lnTo>
                    <a:lnTo>
                      <a:pt x="57" y="0"/>
                    </a:lnTo>
                    <a:lnTo>
                      <a:pt x="4" y="8"/>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98" name="Freeform 2081">
                <a:extLst>
                  <a:ext uri="{FF2B5EF4-FFF2-40B4-BE49-F238E27FC236}">
                    <a16:creationId xmlns:a16="http://schemas.microsoft.com/office/drawing/2014/main" id="{A128321D-80F1-4BB2-8C4D-50E993FB9E78}"/>
                  </a:ext>
                </a:extLst>
              </p:cNvPr>
              <p:cNvSpPr>
                <a:spLocks/>
              </p:cNvSpPr>
              <p:nvPr/>
            </p:nvSpPr>
            <p:spPr bwMode="auto">
              <a:xfrm>
                <a:off x="2369" y="3744"/>
                <a:ext cx="24" cy="52"/>
              </a:xfrm>
              <a:custGeom>
                <a:avLst/>
                <a:gdLst/>
                <a:ahLst/>
                <a:cxnLst>
                  <a:cxn ang="0">
                    <a:pos x="0" y="40"/>
                  </a:cxn>
                  <a:cxn ang="0">
                    <a:pos x="7" y="52"/>
                  </a:cxn>
                  <a:cxn ang="0">
                    <a:pos x="24" y="0"/>
                  </a:cxn>
                  <a:cxn ang="0">
                    <a:pos x="0" y="40"/>
                  </a:cxn>
                </a:cxnLst>
                <a:rect l="0" t="0" r="r" b="b"/>
                <a:pathLst>
                  <a:path w="24" h="52">
                    <a:moveTo>
                      <a:pt x="0" y="40"/>
                    </a:moveTo>
                    <a:lnTo>
                      <a:pt x="7" y="52"/>
                    </a:lnTo>
                    <a:lnTo>
                      <a:pt x="24" y="0"/>
                    </a:lnTo>
                    <a:lnTo>
                      <a:pt x="0" y="4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99" name="Freeform 2082">
                <a:extLst>
                  <a:ext uri="{FF2B5EF4-FFF2-40B4-BE49-F238E27FC236}">
                    <a16:creationId xmlns:a16="http://schemas.microsoft.com/office/drawing/2014/main" id="{57E1193B-5444-4842-A28D-649CD33F2DFC}"/>
                  </a:ext>
                </a:extLst>
              </p:cNvPr>
              <p:cNvSpPr>
                <a:spLocks/>
              </p:cNvSpPr>
              <p:nvPr/>
            </p:nvSpPr>
            <p:spPr bwMode="auto">
              <a:xfrm>
                <a:off x="2376" y="3744"/>
                <a:ext cx="27" cy="52"/>
              </a:xfrm>
              <a:custGeom>
                <a:avLst/>
                <a:gdLst/>
                <a:ahLst/>
                <a:cxnLst>
                  <a:cxn ang="0">
                    <a:pos x="0" y="52"/>
                  </a:cxn>
                  <a:cxn ang="0">
                    <a:pos x="17" y="0"/>
                  </a:cxn>
                  <a:cxn ang="0">
                    <a:pos x="27" y="8"/>
                  </a:cxn>
                  <a:cxn ang="0">
                    <a:pos x="0" y="52"/>
                  </a:cxn>
                </a:cxnLst>
                <a:rect l="0" t="0" r="r" b="b"/>
                <a:pathLst>
                  <a:path w="27" h="52">
                    <a:moveTo>
                      <a:pt x="0" y="52"/>
                    </a:moveTo>
                    <a:lnTo>
                      <a:pt x="17" y="0"/>
                    </a:lnTo>
                    <a:lnTo>
                      <a:pt x="27" y="8"/>
                    </a:lnTo>
                    <a:lnTo>
                      <a:pt x="0" y="5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00" name="Freeform 2083">
                <a:extLst>
                  <a:ext uri="{FF2B5EF4-FFF2-40B4-BE49-F238E27FC236}">
                    <a16:creationId xmlns:a16="http://schemas.microsoft.com/office/drawing/2014/main" id="{F4383EA3-4208-40D3-A3D5-D8ED87B03131}"/>
                  </a:ext>
                </a:extLst>
              </p:cNvPr>
              <p:cNvSpPr>
                <a:spLocks/>
              </p:cNvSpPr>
              <p:nvPr/>
            </p:nvSpPr>
            <p:spPr bwMode="auto">
              <a:xfrm>
                <a:off x="2369" y="3744"/>
                <a:ext cx="34" cy="52"/>
              </a:xfrm>
              <a:custGeom>
                <a:avLst/>
                <a:gdLst/>
                <a:ahLst/>
                <a:cxnLst>
                  <a:cxn ang="0">
                    <a:pos x="0" y="40"/>
                  </a:cxn>
                  <a:cxn ang="0">
                    <a:pos x="7" y="52"/>
                  </a:cxn>
                  <a:cxn ang="0">
                    <a:pos x="34" y="8"/>
                  </a:cxn>
                  <a:cxn ang="0">
                    <a:pos x="24" y="0"/>
                  </a:cxn>
                  <a:cxn ang="0">
                    <a:pos x="0" y="40"/>
                  </a:cxn>
                </a:cxnLst>
                <a:rect l="0" t="0" r="r" b="b"/>
                <a:pathLst>
                  <a:path w="34" h="52">
                    <a:moveTo>
                      <a:pt x="0" y="40"/>
                    </a:moveTo>
                    <a:lnTo>
                      <a:pt x="7" y="52"/>
                    </a:lnTo>
                    <a:lnTo>
                      <a:pt x="34" y="8"/>
                    </a:lnTo>
                    <a:lnTo>
                      <a:pt x="24" y="0"/>
                    </a:lnTo>
                    <a:lnTo>
                      <a:pt x="0" y="4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01" name="Freeform 2084">
                <a:extLst>
                  <a:ext uri="{FF2B5EF4-FFF2-40B4-BE49-F238E27FC236}">
                    <a16:creationId xmlns:a16="http://schemas.microsoft.com/office/drawing/2014/main" id="{3B7343F1-0168-4BE6-8C4B-619319C597EE}"/>
                  </a:ext>
                </a:extLst>
              </p:cNvPr>
              <p:cNvSpPr>
                <a:spLocks/>
              </p:cNvSpPr>
              <p:nvPr/>
            </p:nvSpPr>
            <p:spPr bwMode="auto">
              <a:xfrm>
                <a:off x="2393" y="3697"/>
                <a:ext cx="62" cy="55"/>
              </a:xfrm>
              <a:custGeom>
                <a:avLst/>
                <a:gdLst/>
                <a:ahLst/>
                <a:cxnLst>
                  <a:cxn ang="0">
                    <a:pos x="0" y="47"/>
                  </a:cxn>
                  <a:cxn ang="0">
                    <a:pos x="10" y="55"/>
                  </a:cxn>
                  <a:cxn ang="0">
                    <a:pos x="62" y="0"/>
                  </a:cxn>
                  <a:cxn ang="0">
                    <a:pos x="0" y="47"/>
                  </a:cxn>
                </a:cxnLst>
                <a:rect l="0" t="0" r="r" b="b"/>
                <a:pathLst>
                  <a:path w="62" h="55">
                    <a:moveTo>
                      <a:pt x="0" y="47"/>
                    </a:moveTo>
                    <a:lnTo>
                      <a:pt x="10" y="55"/>
                    </a:lnTo>
                    <a:lnTo>
                      <a:pt x="62" y="0"/>
                    </a:lnTo>
                    <a:lnTo>
                      <a:pt x="0" y="4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02" name="Freeform 2085">
                <a:extLst>
                  <a:ext uri="{FF2B5EF4-FFF2-40B4-BE49-F238E27FC236}">
                    <a16:creationId xmlns:a16="http://schemas.microsoft.com/office/drawing/2014/main" id="{78176F55-8D3C-4160-85E9-1C8F47E7997A}"/>
                  </a:ext>
                </a:extLst>
              </p:cNvPr>
              <p:cNvSpPr>
                <a:spLocks/>
              </p:cNvSpPr>
              <p:nvPr/>
            </p:nvSpPr>
            <p:spPr bwMode="auto">
              <a:xfrm>
                <a:off x="2403" y="3697"/>
                <a:ext cx="55" cy="55"/>
              </a:xfrm>
              <a:custGeom>
                <a:avLst/>
                <a:gdLst/>
                <a:ahLst/>
                <a:cxnLst>
                  <a:cxn ang="0">
                    <a:pos x="0" y="55"/>
                  </a:cxn>
                  <a:cxn ang="0">
                    <a:pos x="52" y="0"/>
                  </a:cxn>
                  <a:cxn ang="0">
                    <a:pos x="55" y="13"/>
                  </a:cxn>
                  <a:cxn ang="0">
                    <a:pos x="0" y="55"/>
                  </a:cxn>
                </a:cxnLst>
                <a:rect l="0" t="0" r="r" b="b"/>
                <a:pathLst>
                  <a:path w="55" h="55">
                    <a:moveTo>
                      <a:pt x="0" y="55"/>
                    </a:moveTo>
                    <a:lnTo>
                      <a:pt x="52" y="0"/>
                    </a:lnTo>
                    <a:lnTo>
                      <a:pt x="55" y="13"/>
                    </a:lnTo>
                    <a:lnTo>
                      <a:pt x="0" y="5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03" name="Freeform 2086">
                <a:extLst>
                  <a:ext uri="{FF2B5EF4-FFF2-40B4-BE49-F238E27FC236}">
                    <a16:creationId xmlns:a16="http://schemas.microsoft.com/office/drawing/2014/main" id="{85E8C3B0-9AF6-467D-A4B1-193243A2466C}"/>
                  </a:ext>
                </a:extLst>
              </p:cNvPr>
              <p:cNvSpPr>
                <a:spLocks/>
              </p:cNvSpPr>
              <p:nvPr/>
            </p:nvSpPr>
            <p:spPr bwMode="auto">
              <a:xfrm>
                <a:off x="2393" y="3697"/>
                <a:ext cx="65" cy="55"/>
              </a:xfrm>
              <a:custGeom>
                <a:avLst/>
                <a:gdLst/>
                <a:ahLst/>
                <a:cxnLst>
                  <a:cxn ang="0">
                    <a:pos x="0" y="47"/>
                  </a:cxn>
                  <a:cxn ang="0">
                    <a:pos x="10" y="55"/>
                  </a:cxn>
                  <a:cxn ang="0">
                    <a:pos x="65" y="13"/>
                  </a:cxn>
                  <a:cxn ang="0">
                    <a:pos x="62" y="0"/>
                  </a:cxn>
                  <a:cxn ang="0">
                    <a:pos x="0" y="47"/>
                  </a:cxn>
                </a:cxnLst>
                <a:rect l="0" t="0" r="r" b="b"/>
                <a:pathLst>
                  <a:path w="65" h="55">
                    <a:moveTo>
                      <a:pt x="0" y="47"/>
                    </a:moveTo>
                    <a:lnTo>
                      <a:pt x="10" y="55"/>
                    </a:lnTo>
                    <a:lnTo>
                      <a:pt x="65" y="13"/>
                    </a:lnTo>
                    <a:lnTo>
                      <a:pt x="62" y="0"/>
                    </a:lnTo>
                    <a:lnTo>
                      <a:pt x="0" y="47"/>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04" name="Freeform 2087">
                <a:extLst>
                  <a:ext uri="{FF2B5EF4-FFF2-40B4-BE49-F238E27FC236}">
                    <a16:creationId xmlns:a16="http://schemas.microsoft.com/office/drawing/2014/main" id="{CA1FE310-BE58-48C3-8B46-AB4570CC4C6A}"/>
                  </a:ext>
                </a:extLst>
              </p:cNvPr>
              <p:cNvSpPr>
                <a:spLocks/>
              </p:cNvSpPr>
              <p:nvPr/>
            </p:nvSpPr>
            <p:spPr bwMode="auto">
              <a:xfrm>
                <a:off x="2455" y="3697"/>
                <a:ext cx="31" cy="13"/>
              </a:xfrm>
              <a:custGeom>
                <a:avLst/>
                <a:gdLst/>
                <a:ahLst/>
                <a:cxnLst>
                  <a:cxn ang="0">
                    <a:pos x="0" y="0"/>
                  </a:cxn>
                  <a:cxn ang="0">
                    <a:pos x="3" y="13"/>
                  </a:cxn>
                  <a:cxn ang="0">
                    <a:pos x="31" y="4"/>
                  </a:cxn>
                  <a:cxn ang="0">
                    <a:pos x="0" y="0"/>
                  </a:cxn>
                </a:cxnLst>
                <a:rect l="0" t="0" r="r" b="b"/>
                <a:pathLst>
                  <a:path w="31" h="13">
                    <a:moveTo>
                      <a:pt x="0" y="0"/>
                    </a:moveTo>
                    <a:lnTo>
                      <a:pt x="3" y="13"/>
                    </a:lnTo>
                    <a:lnTo>
                      <a:pt x="31" y="4"/>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05" name="Freeform 2088">
                <a:extLst>
                  <a:ext uri="{FF2B5EF4-FFF2-40B4-BE49-F238E27FC236}">
                    <a16:creationId xmlns:a16="http://schemas.microsoft.com/office/drawing/2014/main" id="{D1941FD3-2FD1-46CB-95AC-38FE824FC2B6}"/>
                  </a:ext>
                </a:extLst>
              </p:cNvPr>
              <p:cNvSpPr>
                <a:spLocks/>
              </p:cNvSpPr>
              <p:nvPr/>
            </p:nvSpPr>
            <p:spPr bwMode="auto">
              <a:xfrm>
                <a:off x="2458" y="3701"/>
                <a:ext cx="29" cy="13"/>
              </a:xfrm>
              <a:custGeom>
                <a:avLst/>
                <a:gdLst/>
                <a:ahLst/>
                <a:cxnLst>
                  <a:cxn ang="0">
                    <a:pos x="0" y="9"/>
                  </a:cxn>
                  <a:cxn ang="0">
                    <a:pos x="28" y="0"/>
                  </a:cxn>
                  <a:cxn ang="0">
                    <a:pos x="29" y="13"/>
                  </a:cxn>
                  <a:cxn ang="0">
                    <a:pos x="0" y="9"/>
                  </a:cxn>
                </a:cxnLst>
                <a:rect l="0" t="0" r="r" b="b"/>
                <a:pathLst>
                  <a:path w="29" h="13">
                    <a:moveTo>
                      <a:pt x="0" y="9"/>
                    </a:moveTo>
                    <a:lnTo>
                      <a:pt x="28" y="0"/>
                    </a:lnTo>
                    <a:lnTo>
                      <a:pt x="29" y="13"/>
                    </a:lnTo>
                    <a:lnTo>
                      <a:pt x="0" y="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06" name="Freeform 2089">
                <a:extLst>
                  <a:ext uri="{FF2B5EF4-FFF2-40B4-BE49-F238E27FC236}">
                    <a16:creationId xmlns:a16="http://schemas.microsoft.com/office/drawing/2014/main" id="{3B888B68-55DE-4ED7-B20F-3F4DA9EA101B}"/>
                  </a:ext>
                </a:extLst>
              </p:cNvPr>
              <p:cNvSpPr>
                <a:spLocks/>
              </p:cNvSpPr>
              <p:nvPr/>
            </p:nvSpPr>
            <p:spPr bwMode="auto">
              <a:xfrm>
                <a:off x="2455" y="3697"/>
                <a:ext cx="32" cy="17"/>
              </a:xfrm>
              <a:custGeom>
                <a:avLst/>
                <a:gdLst/>
                <a:ahLst/>
                <a:cxnLst>
                  <a:cxn ang="0">
                    <a:pos x="0" y="0"/>
                  </a:cxn>
                  <a:cxn ang="0">
                    <a:pos x="3" y="13"/>
                  </a:cxn>
                  <a:cxn ang="0">
                    <a:pos x="32" y="17"/>
                  </a:cxn>
                  <a:cxn ang="0">
                    <a:pos x="31" y="4"/>
                  </a:cxn>
                  <a:cxn ang="0">
                    <a:pos x="0" y="0"/>
                  </a:cxn>
                </a:cxnLst>
                <a:rect l="0" t="0" r="r" b="b"/>
                <a:pathLst>
                  <a:path w="32" h="17">
                    <a:moveTo>
                      <a:pt x="0" y="0"/>
                    </a:moveTo>
                    <a:lnTo>
                      <a:pt x="3" y="13"/>
                    </a:lnTo>
                    <a:lnTo>
                      <a:pt x="32" y="17"/>
                    </a:lnTo>
                    <a:lnTo>
                      <a:pt x="31" y="4"/>
                    </a:lnTo>
                    <a:lnTo>
                      <a:pt x="0"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07" name="Freeform 2090">
                <a:extLst>
                  <a:ext uri="{FF2B5EF4-FFF2-40B4-BE49-F238E27FC236}">
                    <a16:creationId xmlns:a16="http://schemas.microsoft.com/office/drawing/2014/main" id="{2B7443C0-3E52-405B-AB0E-C1E5F28D894A}"/>
                  </a:ext>
                </a:extLst>
              </p:cNvPr>
              <p:cNvSpPr>
                <a:spLocks/>
              </p:cNvSpPr>
              <p:nvPr/>
            </p:nvSpPr>
            <p:spPr bwMode="auto">
              <a:xfrm>
                <a:off x="2486" y="3701"/>
                <a:ext cx="1" cy="13"/>
              </a:xfrm>
              <a:custGeom>
                <a:avLst/>
                <a:gdLst/>
                <a:ahLst/>
                <a:cxnLst>
                  <a:cxn ang="0">
                    <a:pos x="0" y="0"/>
                  </a:cxn>
                  <a:cxn ang="0">
                    <a:pos x="1" y="13"/>
                  </a:cxn>
                  <a:cxn ang="0">
                    <a:pos x="1" y="0"/>
                  </a:cxn>
                  <a:cxn ang="0">
                    <a:pos x="0" y="0"/>
                  </a:cxn>
                </a:cxnLst>
                <a:rect l="0" t="0" r="r" b="b"/>
                <a:pathLst>
                  <a:path w="1" h="13">
                    <a:moveTo>
                      <a:pt x="0" y="0"/>
                    </a:moveTo>
                    <a:lnTo>
                      <a:pt x="1" y="13"/>
                    </a:lnTo>
                    <a:lnTo>
                      <a:pt x="1" y="0"/>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08" name="Freeform 2091">
                <a:extLst>
                  <a:ext uri="{FF2B5EF4-FFF2-40B4-BE49-F238E27FC236}">
                    <a16:creationId xmlns:a16="http://schemas.microsoft.com/office/drawing/2014/main" id="{735AC0B4-CA48-4A55-A412-4ABDF8AC393C}"/>
                  </a:ext>
                </a:extLst>
              </p:cNvPr>
              <p:cNvSpPr>
                <a:spLocks/>
              </p:cNvSpPr>
              <p:nvPr/>
            </p:nvSpPr>
            <p:spPr bwMode="auto">
              <a:xfrm>
                <a:off x="2487" y="3701"/>
                <a:ext cx="24" cy="13"/>
              </a:xfrm>
              <a:custGeom>
                <a:avLst/>
                <a:gdLst/>
                <a:ahLst/>
                <a:cxnLst>
                  <a:cxn ang="0">
                    <a:pos x="0" y="13"/>
                  </a:cxn>
                  <a:cxn ang="0">
                    <a:pos x="0" y="0"/>
                  </a:cxn>
                  <a:cxn ang="0">
                    <a:pos x="24" y="5"/>
                  </a:cxn>
                  <a:cxn ang="0">
                    <a:pos x="0" y="13"/>
                  </a:cxn>
                </a:cxnLst>
                <a:rect l="0" t="0" r="r" b="b"/>
                <a:pathLst>
                  <a:path w="24" h="13">
                    <a:moveTo>
                      <a:pt x="0" y="13"/>
                    </a:moveTo>
                    <a:lnTo>
                      <a:pt x="0" y="0"/>
                    </a:lnTo>
                    <a:lnTo>
                      <a:pt x="24" y="5"/>
                    </a:lnTo>
                    <a:lnTo>
                      <a:pt x="0"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09" name="Freeform 2092">
                <a:extLst>
                  <a:ext uri="{FF2B5EF4-FFF2-40B4-BE49-F238E27FC236}">
                    <a16:creationId xmlns:a16="http://schemas.microsoft.com/office/drawing/2014/main" id="{2EBA90DF-FF11-4598-8930-3C7403845716}"/>
                  </a:ext>
                </a:extLst>
              </p:cNvPr>
              <p:cNvSpPr>
                <a:spLocks/>
              </p:cNvSpPr>
              <p:nvPr/>
            </p:nvSpPr>
            <p:spPr bwMode="auto">
              <a:xfrm>
                <a:off x="2486" y="3701"/>
                <a:ext cx="25" cy="13"/>
              </a:xfrm>
              <a:custGeom>
                <a:avLst/>
                <a:gdLst/>
                <a:ahLst/>
                <a:cxnLst>
                  <a:cxn ang="0">
                    <a:pos x="0" y="0"/>
                  </a:cxn>
                  <a:cxn ang="0">
                    <a:pos x="1" y="13"/>
                  </a:cxn>
                  <a:cxn ang="0">
                    <a:pos x="25" y="5"/>
                  </a:cxn>
                  <a:cxn ang="0">
                    <a:pos x="1" y="0"/>
                  </a:cxn>
                  <a:cxn ang="0">
                    <a:pos x="0" y="0"/>
                  </a:cxn>
                </a:cxnLst>
                <a:rect l="0" t="0" r="r" b="b"/>
                <a:pathLst>
                  <a:path w="25" h="13">
                    <a:moveTo>
                      <a:pt x="0" y="0"/>
                    </a:moveTo>
                    <a:lnTo>
                      <a:pt x="1" y="13"/>
                    </a:lnTo>
                    <a:lnTo>
                      <a:pt x="25" y="5"/>
                    </a:lnTo>
                    <a:lnTo>
                      <a:pt x="1" y="0"/>
                    </a:lnTo>
                    <a:lnTo>
                      <a:pt x="0"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10" name="Freeform 2093">
                <a:extLst>
                  <a:ext uri="{FF2B5EF4-FFF2-40B4-BE49-F238E27FC236}">
                    <a16:creationId xmlns:a16="http://schemas.microsoft.com/office/drawing/2014/main" id="{423E7FE3-101D-420E-B4AE-ECBAE73ABF82}"/>
                  </a:ext>
                </a:extLst>
              </p:cNvPr>
              <p:cNvSpPr>
                <a:spLocks/>
              </p:cNvSpPr>
              <p:nvPr/>
            </p:nvSpPr>
            <p:spPr bwMode="auto">
              <a:xfrm>
                <a:off x="2484" y="3698"/>
                <a:ext cx="27" cy="8"/>
              </a:xfrm>
              <a:custGeom>
                <a:avLst/>
                <a:gdLst/>
                <a:ahLst/>
                <a:cxnLst>
                  <a:cxn ang="0">
                    <a:pos x="3" y="3"/>
                  </a:cxn>
                  <a:cxn ang="0">
                    <a:pos x="27" y="8"/>
                  </a:cxn>
                  <a:cxn ang="0">
                    <a:pos x="0" y="0"/>
                  </a:cxn>
                  <a:cxn ang="0">
                    <a:pos x="3" y="3"/>
                  </a:cxn>
                </a:cxnLst>
                <a:rect l="0" t="0" r="r" b="b"/>
                <a:pathLst>
                  <a:path w="27" h="8">
                    <a:moveTo>
                      <a:pt x="3" y="3"/>
                    </a:moveTo>
                    <a:lnTo>
                      <a:pt x="27" y="8"/>
                    </a:lnTo>
                    <a:lnTo>
                      <a:pt x="0" y="0"/>
                    </a:lnTo>
                    <a:lnTo>
                      <a:pt x="3" y="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11" name="Freeform 2094">
                <a:extLst>
                  <a:ext uri="{FF2B5EF4-FFF2-40B4-BE49-F238E27FC236}">
                    <a16:creationId xmlns:a16="http://schemas.microsoft.com/office/drawing/2014/main" id="{55D4A32A-063E-4255-B1CF-62A0872C4D7A}"/>
                  </a:ext>
                </a:extLst>
              </p:cNvPr>
              <p:cNvSpPr>
                <a:spLocks/>
              </p:cNvSpPr>
              <p:nvPr/>
            </p:nvSpPr>
            <p:spPr bwMode="auto">
              <a:xfrm>
                <a:off x="2484" y="3692"/>
                <a:ext cx="27" cy="14"/>
              </a:xfrm>
              <a:custGeom>
                <a:avLst/>
                <a:gdLst/>
                <a:ahLst/>
                <a:cxnLst>
                  <a:cxn ang="0">
                    <a:pos x="27" y="14"/>
                  </a:cxn>
                  <a:cxn ang="0">
                    <a:pos x="0" y="6"/>
                  </a:cxn>
                  <a:cxn ang="0">
                    <a:pos x="13" y="0"/>
                  </a:cxn>
                  <a:cxn ang="0">
                    <a:pos x="27" y="14"/>
                  </a:cxn>
                </a:cxnLst>
                <a:rect l="0" t="0" r="r" b="b"/>
                <a:pathLst>
                  <a:path w="27" h="14">
                    <a:moveTo>
                      <a:pt x="27" y="14"/>
                    </a:moveTo>
                    <a:lnTo>
                      <a:pt x="0" y="6"/>
                    </a:lnTo>
                    <a:lnTo>
                      <a:pt x="13" y="0"/>
                    </a:lnTo>
                    <a:lnTo>
                      <a:pt x="27" y="1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12" name="Freeform 2095">
                <a:extLst>
                  <a:ext uri="{FF2B5EF4-FFF2-40B4-BE49-F238E27FC236}">
                    <a16:creationId xmlns:a16="http://schemas.microsoft.com/office/drawing/2014/main" id="{5FF80A2F-8586-4953-BF61-A15A9B2683C5}"/>
                  </a:ext>
                </a:extLst>
              </p:cNvPr>
              <p:cNvSpPr>
                <a:spLocks/>
              </p:cNvSpPr>
              <p:nvPr/>
            </p:nvSpPr>
            <p:spPr bwMode="auto">
              <a:xfrm>
                <a:off x="2484" y="3692"/>
                <a:ext cx="27" cy="14"/>
              </a:xfrm>
              <a:custGeom>
                <a:avLst/>
                <a:gdLst/>
                <a:ahLst/>
                <a:cxnLst>
                  <a:cxn ang="0">
                    <a:pos x="3" y="9"/>
                  </a:cxn>
                  <a:cxn ang="0">
                    <a:pos x="27" y="14"/>
                  </a:cxn>
                  <a:cxn ang="0">
                    <a:pos x="13" y="0"/>
                  </a:cxn>
                  <a:cxn ang="0">
                    <a:pos x="0" y="6"/>
                  </a:cxn>
                  <a:cxn ang="0">
                    <a:pos x="3" y="9"/>
                  </a:cxn>
                </a:cxnLst>
                <a:rect l="0" t="0" r="r" b="b"/>
                <a:pathLst>
                  <a:path w="27" h="14">
                    <a:moveTo>
                      <a:pt x="3" y="9"/>
                    </a:moveTo>
                    <a:lnTo>
                      <a:pt x="27" y="14"/>
                    </a:lnTo>
                    <a:lnTo>
                      <a:pt x="13" y="0"/>
                    </a:lnTo>
                    <a:lnTo>
                      <a:pt x="0" y="6"/>
                    </a:lnTo>
                    <a:lnTo>
                      <a:pt x="3" y="9"/>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13" name="Freeform 2096">
                <a:extLst>
                  <a:ext uri="{FF2B5EF4-FFF2-40B4-BE49-F238E27FC236}">
                    <a16:creationId xmlns:a16="http://schemas.microsoft.com/office/drawing/2014/main" id="{BD1F1E42-2472-4BD3-8805-FE23B135DFF0}"/>
                  </a:ext>
                </a:extLst>
              </p:cNvPr>
              <p:cNvSpPr>
                <a:spLocks/>
              </p:cNvSpPr>
              <p:nvPr/>
            </p:nvSpPr>
            <p:spPr bwMode="auto">
              <a:xfrm>
                <a:off x="2484" y="3675"/>
                <a:ext cx="13" cy="23"/>
              </a:xfrm>
              <a:custGeom>
                <a:avLst/>
                <a:gdLst/>
                <a:ahLst/>
                <a:cxnLst>
                  <a:cxn ang="0">
                    <a:pos x="0" y="23"/>
                  </a:cxn>
                  <a:cxn ang="0">
                    <a:pos x="13" y="17"/>
                  </a:cxn>
                  <a:cxn ang="0">
                    <a:pos x="0" y="0"/>
                  </a:cxn>
                  <a:cxn ang="0">
                    <a:pos x="0" y="23"/>
                  </a:cxn>
                </a:cxnLst>
                <a:rect l="0" t="0" r="r" b="b"/>
                <a:pathLst>
                  <a:path w="13" h="23">
                    <a:moveTo>
                      <a:pt x="0" y="23"/>
                    </a:moveTo>
                    <a:lnTo>
                      <a:pt x="13" y="17"/>
                    </a:lnTo>
                    <a:lnTo>
                      <a:pt x="0" y="0"/>
                    </a:lnTo>
                    <a:lnTo>
                      <a:pt x="0" y="2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14" name="Freeform 2097">
                <a:extLst>
                  <a:ext uri="{FF2B5EF4-FFF2-40B4-BE49-F238E27FC236}">
                    <a16:creationId xmlns:a16="http://schemas.microsoft.com/office/drawing/2014/main" id="{C1CDD950-E3E4-4181-A4E7-46708A2FBEE1}"/>
                  </a:ext>
                </a:extLst>
              </p:cNvPr>
              <p:cNvSpPr>
                <a:spLocks/>
              </p:cNvSpPr>
              <p:nvPr/>
            </p:nvSpPr>
            <p:spPr bwMode="auto">
              <a:xfrm>
                <a:off x="2484" y="3675"/>
                <a:ext cx="13" cy="17"/>
              </a:xfrm>
              <a:custGeom>
                <a:avLst/>
                <a:gdLst/>
                <a:ahLst/>
                <a:cxnLst>
                  <a:cxn ang="0">
                    <a:pos x="13" y="17"/>
                  </a:cxn>
                  <a:cxn ang="0">
                    <a:pos x="0" y="0"/>
                  </a:cxn>
                  <a:cxn ang="0">
                    <a:pos x="13" y="7"/>
                  </a:cxn>
                  <a:cxn ang="0">
                    <a:pos x="13" y="17"/>
                  </a:cxn>
                </a:cxnLst>
                <a:rect l="0" t="0" r="r" b="b"/>
                <a:pathLst>
                  <a:path w="13" h="17">
                    <a:moveTo>
                      <a:pt x="13" y="17"/>
                    </a:moveTo>
                    <a:lnTo>
                      <a:pt x="0" y="0"/>
                    </a:lnTo>
                    <a:lnTo>
                      <a:pt x="13" y="7"/>
                    </a:lnTo>
                    <a:lnTo>
                      <a:pt x="13" y="1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15" name="Freeform 2098">
                <a:extLst>
                  <a:ext uri="{FF2B5EF4-FFF2-40B4-BE49-F238E27FC236}">
                    <a16:creationId xmlns:a16="http://schemas.microsoft.com/office/drawing/2014/main" id="{B5B00F33-EE6E-42C2-ABF9-9C78F69A7B0E}"/>
                  </a:ext>
                </a:extLst>
              </p:cNvPr>
              <p:cNvSpPr>
                <a:spLocks/>
              </p:cNvSpPr>
              <p:nvPr/>
            </p:nvSpPr>
            <p:spPr bwMode="auto">
              <a:xfrm>
                <a:off x="2484" y="3675"/>
                <a:ext cx="13" cy="23"/>
              </a:xfrm>
              <a:custGeom>
                <a:avLst/>
                <a:gdLst/>
                <a:ahLst/>
                <a:cxnLst>
                  <a:cxn ang="0">
                    <a:pos x="0" y="23"/>
                  </a:cxn>
                  <a:cxn ang="0">
                    <a:pos x="13" y="17"/>
                  </a:cxn>
                  <a:cxn ang="0">
                    <a:pos x="13" y="7"/>
                  </a:cxn>
                  <a:cxn ang="0">
                    <a:pos x="0" y="0"/>
                  </a:cxn>
                  <a:cxn ang="0">
                    <a:pos x="0" y="23"/>
                  </a:cxn>
                </a:cxnLst>
                <a:rect l="0" t="0" r="r" b="b"/>
                <a:pathLst>
                  <a:path w="13" h="23">
                    <a:moveTo>
                      <a:pt x="0" y="23"/>
                    </a:moveTo>
                    <a:lnTo>
                      <a:pt x="13" y="17"/>
                    </a:lnTo>
                    <a:lnTo>
                      <a:pt x="13" y="7"/>
                    </a:lnTo>
                    <a:lnTo>
                      <a:pt x="0" y="0"/>
                    </a:lnTo>
                    <a:lnTo>
                      <a:pt x="0" y="2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16" name="Freeform 2099">
                <a:extLst>
                  <a:ext uri="{FF2B5EF4-FFF2-40B4-BE49-F238E27FC236}">
                    <a16:creationId xmlns:a16="http://schemas.microsoft.com/office/drawing/2014/main" id="{4EC3ED74-349B-4ADF-A9A2-1DA096C31F74}"/>
                  </a:ext>
                </a:extLst>
              </p:cNvPr>
              <p:cNvSpPr>
                <a:spLocks/>
              </p:cNvSpPr>
              <p:nvPr/>
            </p:nvSpPr>
            <p:spPr bwMode="auto">
              <a:xfrm>
                <a:off x="2484" y="3642"/>
                <a:ext cx="53" cy="40"/>
              </a:xfrm>
              <a:custGeom>
                <a:avLst/>
                <a:gdLst/>
                <a:ahLst/>
                <a:cxnLst>
                  <a:cxn ang="0">
                    <a:pos x="0" y="33"/>
                  </a:cxn>
                  <a:cxn ang="0">
                    <a:pos x="13" y="40"/>
                  </a:cxn>
                  <a:cxn ang="0">
                    <a:pos x="53" y="0"/>
                  </a:cxn>
                  <a:cxn ang="0">
                    <a:pos x="0" y="33"/>
                  </a:cxn>
                </a:cxnLst>
                <a:rect l="0" t="0" r="r" b="b"/>
                <a:pathLst>
                  <a:path w="53" h="40">
                    <a:moveTo>
                      <a:pt x="0" y="33"/>
                    </a:moveTo>
                    <a:lnTo>
                      <a:pt x="13" y="40"/>
                    </a:lnTo>
                    <a:lnTo>
                      <a:pt x="53" y="0"/>
                    </a:lnTo>
                    <a:lnTo>
                      <a:pt x="0" y="3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17" name="Freeform 2100">
                <a:extLst>
                  <a:ext uri="{FF2B5EF4-FFF2-40B4-BE49-F238E27FC236}">
                    <a16:creationId xmlns:a16="http://schemas.microsoft.com/office/drawing/2014/main" id="{9B127D51-C901-43AE-9E2A-AFDE93219437}"/>
                  </a:ext>
                </a:extLst>
              </p:cNvPr>
              <p:cNvSpPr>
                <a:spLocks/>
              </p:cNvSpPr>
              <p:nvPr/>
            </p:nvSpPr>
            <p:spPr bwMode="auto">
              <a:xfrm>
                <a:off x="2497" y="3642"/>
                <a:ext cx="40" cy="40"/>
              </a:xfrm>
              <a:custGeom>
                <a:avLst/>
                <a:gdLst/>
                <a:ahLst/>
                <a:cxnLst>
                  <a:cxn ang="0">
                    <a:pos x="0" y="40"/>
                  </a:cxn>
                  <a:cxn ang="0">
                    <a:pos x="40" y="0"/>
                  </a:cxn>
                  <a:cxn ang="0">
                    <a:pos x="40" y="15"/>
                  </a:cxn>
                  <a:cxn ang="0">
                    <a:pos x="0" y="40"/>
                  </a:cxn>
                </a:cxnLst>
                <a:rect l="0" t="0" r="r" b="b"/>
                <a:pathLst>
                  <a:path w="40" h="40">
                    <a:moveTo>
                      <a:pt x="0" y="40"/>
                    </a:moveTo>
                    <a:lnTo>
                      <a:pt x="40" y="0"/>
                    </a:lnTo>
                    <a:lnTo>
                      <a:pt x="40" y="15"/>
                    </a:lnTo>
                    <a:lnTo>
                      <a:pt x="0" y="4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18" name="Freeform 2101">
                <a:extLst>
                  <a:ext uri="{FF2B5EF4-FFF2-40B4-BE49-F238E27FC236}">
                    <a16:creationId xmlns:a16="http://schemas.microsoft.com/office/drawing/2014/main" id="{39B31163-D363-4C31-811E-7467D543E2C0}"/>
                  </a:ext>
                </a:extLst>
              </p:cNvPr>
              <p:cNvSpPr>
                <a:spLocks/>
              </p:cNvSpPr>
              <p:nvPr/>
            </p:nvSpPr>
            <p:spPr bwMode="auto">
              <a:xfrm>
                <a:off x="2484" y="3642"/>
                <a:ext cx="53" cy="40"/>
              </a:xfrm>
              <a:custGeom>
                <a:avLst/>
                <a:gdLst/>
                <a:ahLst/>
                <a:cxnLst>
                  <a:cxn ang="0">
                    <a:pos x="0" y="33"/>
                  </a:cxn>
                  <a:cxn ang="0">
                    <a:pos x="13" y="40"/>
                  </a:cxn>
                  <a:cxn ang="0">
                    <a:pos x="53" y="15"/>
                  </a:cxn>
                  <a:cxn ang="0">
                    <a:pos x="53" y="0"/>
                  </a:cxn>
                  <a:cxn ang="0">
                    <a:pos x="0" y="33"/>
                  </a:cxn>
                </a:cxnLst>
                <a:rect l="0" t="0" r="r" b="b"/>
                <a:pathLst>
                  <a:path w="53" h="40">
                    <a:moveTo>
                      <a:pt x="0" y="33"/>
                    </a:moveTo>
                    <a:lnTo>
                      <a:pt x="13" y="40"/>
                    </a:lnTo>
                    <a:lnTo>
                      <a:pt x="53" y="15"/>
                    </a:lnTo>
                    <a:lnTo>
                      <a:pt x="53" y="0"/>
                    </a:lnTo>
                    <a:lnTo>
                      <a:pt x="0" y="3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19" name="Freeform 2102">
                <a:extLst>
                  <a:ext uri="{FF2B5EF4-FFF2-40B4-BE49-F238E27FC236}">
                    <a16:creationId xmlns:a16="http://schemas.microsoft.com/office/drawing/2014/main" id="{FE6B0C61-C264-4BA5-9164-0E064AD2E22F}"/>
                  </a:ext>
                </a:extLst>
              </p:cNvPr>
              <p:cNvSpPr>
                <a:spLocks/>
              </p:cNvSpPr>
              <p:nvPr/>
            </p:nvSpPr>
            <p:spPr bwMode="auto">
              <a:xfrm>
                <a:off x="2537" y="3642"/>
                <a:ext cx="24" cy="15"/>
              </a:xfrm>
              <a:custGeom>
                <a:avLst/>
                <a:gdLst/>
                <a:ahLst/>
                <a:cxnLst>
                  <a:cxn ang="0">
                    <a:pos x="0" y="0"/>
                  </a:cxn>
                  <a:cxn ang="0">
                    <a:pos x="0" y="15"/>
                  </a:cxn>
                  <a:cxn ang="0">
                    <a:pos x="24" y="15"/>
                  </a:cxn>
                  <a:cxn ang="0">
                    <a:pos x="0" y="0"/>
                  </a:cxn>
                </a:cxnLst>
                <a:rect l="0" t="0" r="r" b="b"/>
                <a:pathLst>
                  <a:path w="24" h="15">
                    <a:moveTo>
                      <a:pt x="0" y="0"/>
                    </a:moveTo>
                    <a:lnTo>
                      <a:pt x="0" y="15"/>
                    </a:lnTo>
                    <a:lnTo>
                      <a:pt x="24" y="15"/>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20" name="Freeform 2103">
                <a:extLst>
                  <a:ext uri="{FF2B5EF4-FFF2-40B4-BE49-F238E27FC236}">
                    <a16:creationId xmlns:a16="http://schemas.microsoft.com/office/drawing/2014/main" id="{DD9A7D62-D3DE-4F83-8186-78AB8750391D}"/>
                  </a:ext>
                </a:extLst>
              </p:cNvPr>
              <p:cNvSpPr>
                <a:spLocks/>
              </p:cNvSpPr>
              <p:nvPr/>
            </p:nvSpPr>
            <p:spPr bwMode="auto">
              <a:xfrm>
                <a:off x="2537" y="3657"/>
                <a:ext cx="24" cy="10"/>
              </a:xfrm>
              <a:custGeom>
                <a:avLst/>
                <a:gdLst/>
                <a:ahLst/>
                <a:cxnLst>
                  <a:cxn ang="0">
                    <a:pos x="0" y="0"/>
                  </a:cxn>
                  <a:cxn ang="0">
                    <a:pos x="24" y="0"/>
                  </a:cxn>
                  <a:cxn ang="0">
                    <a:pos x="17" y="10"/>
                  </a:cxn>
                  <a:cxn ang="0">
                    <a:pos x="0" y="0"/>
                  </a:cxn>
                </a:cxnLst>
                <a:rect l="0" t="0" r="r" b="b"/>
                <a:pathLst>
                  <a:path w="24" h="10">
                    <a:moveTo>
                      <a:pt x="0" y="0"/>
                    </a:moveTo>
                    <a:lnTo>
                      <a:pt x="24" y="0"/>
                    </a:lnTo>
                    <a:lnTo>
                      <a:pt x="17" y="10"/>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21" name="Freeform 2104">
                <a:extLst>
                  <a:ext uri="{FF2B5EF4-FFF2-40B4-BE49-F238E27FC236}">
                    <a16:creationId xmlns:a16="http://schemas.microsoft.com/office/drawing/2014/main" id="{D9E43B3D-6EE8-4ECA-80FC-0102E405A7AB}"/>
                  </a:ext>
                </a:extLst>
              </p:cNvPr>
              <p:cNvSpPr>
                <a:spLocks/>
              </p:cNvSpPr>
              <p:nvPr/>
            </p:nvSpPr>
            <p:spPr bwMode="auto">
              <a:xfrm>
                <a:off x="2537" y="3642"/>
                <a:ext cx="24" cy="25"/>
              </a:xfrm>
              <a:custGeom>
                <a:avLst/>
                <a:gdLst/>
                <a:ahLst/>
                <a:cxnLst>
                  <a:cxn ang="0">
                    <a:pos x="0" y="0"/>
                  </a:cxn>
                  <a:cxn ang="0">
                    <a:pos x="0" y="15"/>
                  </a:cxn>
                  <a:cxn ang="0">
                    <a:pos x="17" y="25"/>
                  </a:cxn>
                  <a:cxn ang="0">
                    <a:pos x="24" y="15"/>
                  </a:cxn>
                  <a:cxn ang="0">
                    <a:pos x="0" y="0"/>
                  </a:cxn>
                </a:cxnLst>
                <a:rect l="0" t="0" r="r" b="b"/>
                <a:pathLst>
                  <a:path w="24" h="25">
                    <a:moveTo>
                      <a:pt x="0" y="0"/>
                    </a:moveTo>
                    <a:lnTo>
                      <a:pt x="0" y="15"/>
                    </a:lnTo>
                    <a:lnTo>
                      <a:pt x="17" y="25"/>
                    </a:lnTo>
                    <a:lnTo>
                      <a:pt x="24" y="15"/>
                    </a:lnTo>
                    <a:lnTo>
                      <a:pt x="0"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22" name="Freeform 2105">
                <a:extLst>
                  <a:ext uri="{FF2B5EF4-FFF2-40B4-BE49-F238E27FC236}">
                    <a16:creationId xmlns:a16="http://schemas.microsoft.com/office/drawing/2014/main" id="{7E8B1C51-6179-4A63-A217-204F010F3179}"/>
                  </a:ext>
                </a:extLst>
              </p:cNvPr>
              <p:cNvSpPr>
                <a:spLocks/>
              </p:cNvSpPr>
              <p:nvPr/>
            </p:nvSpPr>
            <p:spPr bwMode="auto">
              <a:xfrm>
                <a:off x="2554" y="3657"/>
                <a:ext cx="41" cy="33"/>
              </a:xfrm>
              <a:custGeom>
                <a:avLst/>
                <a:gdLst/>
                <a:ahLst/>
                <a:cxnLst>
                  <a:cxn ang="0">
                    <a:pos x="7" y="0"/>
                  </a:cxn>
                  <a:cxn ang="0">
                    <a:pos x="0" y="10"/>
                  </a:cxn>
                  <a:cxn ang="0">
                    <a:pos x="41" y="33"/>
                  </a:cxn>
                  <a:cxn ang="0">
                    <a:pos x="7" y="0"/>
                  </a:cxn>
                </a:cxnLst>
                <a:rect l="0" t="0" r="r" b="b"/>
                <a:pathLst>
                  <a:path w="41" h="33">
                    <a:moveTo>
                      <a:pt x="7" y="0"/>
                    </a:moveTo>
                    <a:lnTo>
                      <a:pt x="0" y="10"/>
                    </a:lnTo>
                    <a:lnTo>
                      <a:pt x="41" y="33"/>
                    </a:lnTo>
                    <a:lnTo>
                      <a:pt x="7"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23" name="Freeform 2106">
                <a:extLst>
                  <a:ext uri="{FF2B5EF4-FFF2-40B4-BE49-F238E27FC236}">
                    <a16:creationId xmlns:a16="http://schemas.microsoft.com/office/drawing/2014/main" id="{9F34D83E-8BB2-4372-A5A3-3FC493F609CC}"/>
                  </a:ext>
                </a:extLst>
              </p:cNvPr>
              <p:cNvSpPr>
                <a:spLocks/>
              </p:cNvSpPr>
              <p:nvPr/>
            </p:nvSpPr>
            <p:spPr bwMode="auto">
              <a:xfrm>
                <a:off x="2554" y="3667"/>
                <a:ext cx="41" cy="33"/>
              </a:xfrm>
              <a:custGeom>
                <a:avLst/>
                <a:gdLst/>
                <a:ahLst/>
                <a:cxnLst>
                  <a:cxn ang="0">
                    <a:pos x="0" y="0"/>
                  </a:cxn>
                  <a:cxn ang="0">
                    <a:pos x="41" y="23"/>
                  </a:cxn>
                  <a:cxn ang="0">
                    <a:pos x="34" y="33"/>
                  </a:cxn>
                  <a:cxn ang="0">
                    <a:pos x="0" y="0"/>
                  </a:cxn>
                </a:cxnLst>
                <a:rect l="0" t="0" r="r" b="b"/>
                <a:pathLst>
                  <a:path w="41" h="33">
                    <a:moveTo>
                      <a:pt x="0" y="0"/>
                    </a:moveTo>
                    <a:lnTo>
                      <a:pt x="41" y="23"/>
                    </a:lnTo>
                    <a:lnTo>
                      <a:pt x="34" y="33"/>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24" name="Freeform 2107">
                <a:extLst>
                  <a:ext uri="{FF2B5EF4-FFF2-40B4-BE49-F238E27FC236}">
                    <a16:creationId xmlns:a16="http://schemas.microsoft.com/office/drawing/2014/main" id="{AB885515-BA0D-44BE-AF96-892218B7805D}"/>
                  </a:ext>
                </a:extLst>
              </p:cNvPr>
              <p:cNvSpPr>
                <a:spLocks/>
              </p:cNvSpPr>
              <p:nvPr/>
            </p:nvSpPr>
            <p:spPr bwMode="auto">
              <a:xfrm>
                <a:off x="2554" y="3657"/>
                <a:ext cx="41" cy="43"/>
              </a:xfrm>
              <a:custGeom>
                <a:avLst/>
                <a:gdLst/>
                <a:ahLst/>
                <a:cxnLst>
                  <a:cxn ang="0">
                    <a:pos x="7" y="0"/>
                  </a:cxn>
                  <a:cxn ang="0">
                    <a:pos x="0" y="10"/>
                  </a:cxn>
                  <a:cxn ang="0">
                    <a:pos x="34" y="43"/>
                  </a:cxn>
                  <a:cxn ang="0">
                    <a:pos x="41" y="33"/>
                  </a:cxn>
                  <a:cxn ang="0">
                    <a:pos x="7" y="0"/>
                  </a:cxn>
                </a:cxnLst>
                <a:rect l="0" t="0" r="r" b="b"/>
                <a:pathLst>
                  <a:path w="41" h="43">
                    <a:moveTo>
                      <a:pt x="7" y="0"/>
                    </a:moveTo>
                    <a:lnTo>
                      <a:pt x="0" y="10"/>
                    </a:lnTo>
                    <a:lnTo>
                      <a:pt x="34" y="43"/>
                    </a:lnTo>
                    <a:lnTo>
                      <a:pt x="41" y="33"/>
                    </a:lnTo>
                    <a:lnTo>
                      <a:pt x="7"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25" name="Freeform 2108">
                <a:extLst>
                  <a:ext uri="{FF2B5EF4-FFF2-40B4-BE49-F238E27FC236}">
                    <a16:creationId xmlns:a16="http://schemas.microsoft.com/office/drawing/2014/main" id="{0393D9BF-3674-4F7C-8303-6DB7738B9241}"/>
                  </a:ext>
                </a:extLst>
              </p:cNvPr>
              <p:cNvSpPr>
                <a:spLocks/>
              </p:cNvSpPr>
              <p:nvPr/>
            </p:nvSpPr>
            <p:spPr bwMode="auto">
              <a:xfrm>
                <a:off x="2588" y="3690"/>
                <a:ext cx="25" cy="11"/>
              </a:xfrm>
              <a:custGeom>
                <a:avLst/>
                <a:gdLst/>
                <a:ahLst/>
                <a:cxnLst>
                  <a:cxn ang="0">
                    <a:pos x="7" y="0"/>
                  </a:cxn>
                  <a:cxn ang="0">
                    <a:pos x="0" y="10"/>
                  </a:cxn>
                  <a:cxn ang="0">
                    <a:pos x="25" y="11"/>
                  </a:cxn>
                  <a:cxn ang="0">
                    <a:pos x="7" y="0"/>
                  </a:cxn>
                </a:cxnLst>
                <a:rect l="0" t="0" r="r" b="b"/>
                <a:pathLst>
                  <a:path w="25" h="11">
                    <a:moveTo>
                      <a:pt x="7" y="0"/>
                    </a:moveTo>
                    <a:lnTo>
                      <a:pt x="0" y="10"/>
                    </a:lnTo>
                    <a:lnTo>
                      <a:pt x="25" y="11"/>
                    </a:lnTo>
                    <a:lnTo>
                      <a:pt x="7"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26" name="Freeform 2109">
                <a:extLst>
                  <a:ext uri="{FF2B5EF4-FFF2-40B4-BE49-F238E27FC236}">
                    <a16:creationId xmlns:a16="http://schemas.microsoft.com/office/drawing/2014/main" id="{5B96CA9E-3525-4F77-A8C6-20F5429CB9AC}"/>
                  </a:ext>
                </a:extLst>
              </p:cNvPr>
              <p:cNvSpPr>
                <a:spLocks/>
              </p:cNvSpPr>
              <p:nvPr/>
            </p:nvSpPr>
            <p:spPr bwMode="auto">
              <a:xfrm>
                <a:off x="2588" y="3700"/>
                <a:ext cx="25" cy="14"/>
              </a:xfrm>
              <a:custGeom>
                <a:avLst/>
                <a:gdLst/>
                <a:ahLst/>
                <a:cxnLst>
                  <a:cxn ang="0">
                    <a:pos x="0" y="0"/>
                  </a:cxn>
                  <a:cxn ang="0">
                    <a:pos x="25" y="1"/>
                  </a:cxn>
                  <a:cxn ang="0">
                    <a:pos x="24" y="14"/>
                  </a:cxn>
                  <a:cxn ang="0">
                    <a:pos x="0" y="0"/>
                  </a:cxn>
                </a:cxnLst>
                <a:rect l="0" t="0" r="r" b="b"/>
                <a:pathLst>
                  <a:path w="25" h="14">
                    <a:moveTo>
                      <a:pt x="0" y="0"/>
                    </a:moveTo>
                    <a:lnTo>
                      <a:pt x="25" y="1"/>
                    </a:lnTo>
                    <a:lnTo>
                      <a:pt x="24" y="14"/>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27" name="Freeform 2110">
                <a:extLst>
                  <a:ext uri="{FF2B5EF4-FFF2-40B4-BE49-F238E27FC236}">
                    <a16:creationId xmlns:a16="http://schemas.microsoft.com/office/drawing/2014/main" id="{165EB3FE-34EA-4F52-89CE-621E83829D56}"/>
                  </a:ext>
                </a:extLst>
              </p:cNvPr>
              <p:cNvSpPr>
                <a:spLocks/>
              </p:cNvSpPr>
              <p:nvPr/>
            </p:nvSpPr>
            <p:spPr bwMode="auto">
              <a:xfrm>
                <a:off x="2588" y="3690"/>
                <a:ext cx="25" cy="24"/>
              </a:xfrm>
              <a:custGeom>
                <a:avLst/>
                <a:gdLst/>
                <a:ahLst/>
                <a:cxnLst>
                  <a:cxn ang="0">
                    <a:pos x="7" y="0"/>
                  </a:cxn>
                  <a:cxn ang="0">
                    <a:pos x="0" y="10"/>
                  </a:cxn>
                  <a:cxn ang="0">
                    <a:pos x="24" y="24"/>
                  </a:cxn>
                  <a:cxn ang="0">
                    <a:pos x="25" y="11"/>
                  </a:cxn>
                  <a:cxn ang="0">
                    <a:pos x="7" y="0"/>
                  </a:cxn>
                </a:cxnLst>
                <a:rect l="0" t="0" r="r" b="b"/>
                <a:pathLst>
                  <a:path w="25" h="24">
                    <a:moveTo>
                      <a:pt x="7" y="0"/>
                    </a:moveTo>
                    <a:lnTo>
                      <a:pt x="0" y="10"/>
                    </a:lnTo>
                    <a:lnTo>
                      <a:pt x="24" y="24"/>
                    </a:lnTo>
                    <a:lnTo>
                      <a:pt x="25" y="11"/>
                    </a:lnTo>
                    <a:lnTo>
                      <a:pt x="7"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28" name="Freeform 2111">
                <a:extLst>
                  <a:ext uri="{FF2B5EF4-FFF2-40B4-BE49-F238E27FC236}">
                    <a16:creationId xmlns:a16="http://schemas.microsoft.com/office/drawing/2014/main" id="{48E7E803-4B60-4867-8CF1-FB412BDBCF3A}"/>
                  </a:ext>
                </a:extLst>
              </p:cNvPr>
              <p:cNvSpPr>
                <a:spLocks/>
              </p:cNvSpPr>
              <p:nvPr/>
            </p:nvSpPr>
            <p:spPr bwMode="auto">
              <a:xfrm>
                <a:off x="2612" y="3688"/>
                <a:ext cx="38" cy="26"/>
              </a:xfrm>
              <a:custGeom>
                <a:avLst/>
                <a:gdLst/>
                <a:ahLst/>
                <a:cxnLst>
                  <a:cxn ang="0">
                    <a:pos x="1" y="13"/>
                  </a:cxn>
                  <a:cxn ang="0">
                    <a:pos x="0" y="26"/>
                  </a:cxn>
                  <a:cxn ang="0">
                    <a:pos x="38" y="0"/>
                  </a:cxn>
                  <a:cxn ang="0">
                    <a:pos x="1" y="13"/>
                  </a:cxn>
                </a:cxnLst>
                <a:rect l="0" t="0" r="r" b="b"/>
                <a:pathLst>
                  <a:path w="38" h="26">
                    <a:moveTo>
                      <a:pt x="1" y="13"/>
                    </a:moveTo>
                    <a:lnTo>
                      <a:pt x="0" y="26"/>
                    </a:lnTo>
                    <a:lnTo>
                      <a:pt x="38" y="0"/>
                    </a:lnTo>
                    <a:lnTo>
                      <a:pt x="1" y="1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29" name="Freeform 2112">
                <a:extLst>
                  <a:ext uri="{FF2B5EF4-FFF2-40B4-BE49-F238E27FC236}">
                    <a16:creationId xmlns:a16="http://schemas.microsoft.com/office/drawing/2014/main" id="{D817AE4A-D030-4A67-8F52-1EBC4CB06BDE}"/>
                  </a:ext>
                </a:extLst>
              </p:cNvPr>
              <p:cNvSpPr>
                <a:spLocks/>
              </p:cNvSpPr>
              <p:nvPr/>
            </p:nvSpPr>
            <p:spPr bwMode="auto">
              <a:xfrm>
                <a:off x="2612" y="3688"/>
                <a:ext cx="38" cy="26"/>
              </a:xfrm>
              <a:custGeom>
                <a:avLst/>
                <a:gdLst/>
                <a:ahLst/>
                <a:cxnLst>
                  <a:cxn ang="0">
                    <a:pos x="0" y="26"/>
                  </a:cxn>
                  <a:cxn ang="0">
                    <a:pos x="38" y="0"/>
                  </a:cxn>
                  <a:cxn ang="0">
                    <a:pos x="38" y="13"/>
                  </a:cxn>
                  <a:cxn ang="0">
                    <a:pos x="0" y="26"/>
                  </a:cxn>
                </a:cxnLst>
                <a:rect l="0" t="0" r="r" b="b"/>
                <a:pathLst>
                  <a:path w="38" h="26">
                    <a:moveTo>
                      <a:pt x="0" y="26"/>
                    </a:moveTo>
                    <a:lnTo>
                      <a:pt x="38" y="0"/>
                    </a:lnTo>
                    <a:lnTo>
                      <a:pt x="38" y="13"/>
                    </a:lnTo>
                    <a:lnTo>
                      <a:pt x="0" y="26"/>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30" name="Freeform 2113">
                <a:extLst>
                  <a:ext uri="{FF2B5EF4-FFF2-40B4-BE49-F238E27FC236}">
                    <a16:creationId xmlns:a16="http://schemas.microsoft.com/office/drawing/2014/main" id="{80FFAE8A-77E7-4F21-8B75-3347EA2F9E74}"/>
                  </a:ext>
                </a:extLst>
              </p:cNvPr>
              <p:cNvSpPr>
                <a:spLocks/>
              </p:cNvSpPr>
              <p:nvPr/>
            </p:nvSpPr>
            <p:spPr bwMode="auto">
              <a:xfrm>
                <a:off x="2612" y="3688"/>
                <a:ext cx="38" cy="26"/>
              </a:xfrm>
              <a:custGeom>
                <a:avLst/>
                <a:gdLst/>
                <a:ahLst/>
                <a:cxnLst>
                  <a:cxn ang="0">
                    <a:pos x="1" y="13"/>
                  </a:cxn>
                  <a:cxn ang="0">
                    <a:pos x="0" y="26"/>
                  </a:cxn>
                  <a:cxn ang="0">
                    <a:pos x="38" y="13"/>
                  </a:cxn>
                  <a:cxn ang="0">
                    <a:pos x="38" y="0"/>
                  </a:cxn>
                  <a:cxn ang="0">
                    <a:pos x="1" y="13"/>
                  </a:cxn>
                </a:cxnLst>
                <a:rect l="0" t="0" r="r" b="b"/>
                <a:pathLst>
                  <a:path w="38" h="26">
                    <a:moveTo>
                      <a:pt x="1" y="13"/>
                    </a:moveTo>
                    <a:lnTo>
                      <a:pt x="0" y="26"/>
                    </a:lnTo>
                    <a:lnTo>
                      <a:pt x="38" y="13"/>
                    </a:lnTo>
                    <a:lnTo>
                      <a:pt x="38" y="0"/>
                    </a:lnTo>
                    <a:lnTo>
                      <a:pt x="1" y="1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31" name="Freeform 2114">
                <a:extLst>
                  <a:ext uri="{FF2B5EF4-FFF2-40B4-BE49-F238E27FC236}">
                    <a16:creationId xmlns:a16="http://schemas.microsoft.com/office/drawing/2014/main" id="{5B90712A-7CE6-475C-BF94-9D348C2A06D4}"/>
                  </a:ext>
                </a:extLst>
              </p:cNvPr>
              <p:cNvSpPr>
                <a:spLocks/>
              </p:cNvSpPr>
              <p:nvPr/>
            </p:nvSpPr>
            <p:spPr bwMode="auto">
              <a:xfrm>
                <a:off x="2650" y="3688"/>
                <a:ext cx="12" cy="13"/>
              </a:xfrm>
              <a:custGeom>
                <a:avLst/>
                <a:gdLst/>
                <a:ahLst/>
                <a:cxnLst>
                  <a:cxn ang="0">
                    <a:pos x="0" y="0"/>
                  </a:cxn>
                  <a:cxn ang="0">
                    <a:pos x="0" y="13"/>
                  </a:cxn>
                  <a:cxn ang="0">
                    <a:pos x="12" y="5"/>
                  </a:cxn>
                  <a:cxn ang="0">
                    <a:pos x="0" y="0"/>
                  </a:cxn>
                </a:cxnLst>
                <a:rect l="0" t="0" r="r" b="b"/>
                <a:pathLst>
                  <a:path w="12" h="13">
                    <a:moveTo>
                      <a:pt x="0" y="0"/>
                    </a:moveTo>
                    <a:lnTo>
                      <a:pt x="0" y="13"/>
                    </a:lnTo>
                    <a:lnTo>
                      <a:pt x="12" y="5"/>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32" name="Freeform 2115">
                <a:extLst>
                  <a:ext uri="{FF2B5EF4-FFF2-40B4-BE49-F238E27FC236}">
                    <a16:creationId xmlns:a16="http://schemas.microsoft.com/office/drawing/2014/main" id="{76EE9085-02FB-483D-98CB-219A73F1CB80}"/>
                  </a:ext>
                </a:extLst>
              </p:cNvPr>
              <p:cNvSpPr>
                <a:spLocks/>
              </p:cNvSpPr>
              <p:nvPr/>
            </p:nvSpPr>
            <p:spPr bwMode="auto">
              <a:xfrm>
                <a:off x="2650" y="3693"/>
                <a:ext cx="13" cy="13"/>
              </a:xfrm>
              <a:custGeom>
                <a:avLst/>
                <a:gdLst/>
                <a:ahLst/>
                <a:cxnLst>
                  <a:cxn ang="0">
                    <a:pos x="0" y="8"/>
                  </a:cxn>
                  <a:cxn ang="0">
                    <a:pos x="12" y="0"/>
                  </a:cxn>
                  <a:cxn ang="0">
                    <a:pos x="13" y="13"/>
                  </a:cxn>
                  <a:cxn ang="0">
                    <a:pos x="0" y="8"/>
                  </a:cxn>
                </a:cxnLst>
                <a:rect l="0" t="0" r="r" b="b"/>
                <a:pathLst>
                  <a:path w="13" h="13">
                    <a:moveTo>
                      <a:pt x="0" y="8"/>
                    </a:moveTo>
                    <a:lnTo>
                      <a:pt x="12" y="0"/>
                    </a:lnTo>
                    <a:lnTo>
                      <a:pt x="13" y="13"/>
                    </a:lnTo>
                    <a:lnTo>
                      <a:pt x="0"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33" name="Freeform 2116">
                <a:extLst>
                  <a:ext uri="{FF2B5EF4-FFF2-40B4-BE49-F238E27FC236}">
                    <a16:creationId xmlns:a16="http://schemas.microsoft.com/office/drawing/2014/main" id="{BA6AA5AC-D277-442D-983C-82BBFB43B7F3}"/>
                  </a:ext>
                </a:extLst>
              </p:cNvPr>
              <p:cNvSpPr>
                <a:spLocks/>
              </p:cNvSpPr>
              <p:nvPr/>
            </p:nvSpPr>
            <p:spPr bwMode="auto">
              <a:xfrm>
                <a:off x="2650" y="3688"/>
                <a:ext cx="13" cy="18"/>
              </a:xfrm>
              <a:custGeom>
                <a:avLst/>
                <a:gdLst/>
                <a:ahLst/>
                <a:cxnLst>
                  <a:cxn ang="0">
                    <a:pos x="0" y="0"/>
                  </a:cxn>
                  <a:cxn ang="0">
                    <a:pos x="0" y="13"/>
                  </a:cxn>
                  <a:cxn ang="0">
                    <a:pos x="13" y="18"/>
                  </a:cxn>
                  <a:cxn ang="0">
                    <a:pos x="12" y="5"/>
                  </a:cxn>
                  <a:cxn ang="0">
                    <a:pos x="0" y="0"/>
                  </a:cxn>
                </a:cxnLst>
                <a:rect l="0" t="0" r="r" b="b"/>
                <a:pathLst>
                  <a:path w="13" h="18">
                    <a:moveTo>
                      <a:pt x="0" y="0"/>
                    </a:moveTo>
                    <a:lnTo>
                      <a:pt x="0" y="13"/>
                    </a:lnTo>
                    <a:lnTo>
                      <a:pt x="13" y="18"/>
                    </a:lnTo>
                    <a:lnTo>
                      <a:pt x="12" y="5"/>
                    </a:lnTo>
                    <a:lnTo>
                      <a:pt x="0"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34" name="Freeform 2117">
                <a:extLst>
                  <a:ext uri="{FF2B5EF4-FFF2-40B4-BE49-F238E27FC236}">
                    <a16:creationId xmlns:a16="http://schemas.microsoft.com/office/drawing/2014/main" id="{375EBE67-C608-4B3E-AC9C-7B2613C13AAA}"/>
                  </a:ext>
                </a:extLst>
              </p:cNvPr>
              <p:cNvSpPr>
                <a:spLocks/>
              </p:cNvSpPr>
              <p:nvPr/>
            </p:nvSpPr>
            <p:spPr bwMode="auto">
              <a:xfrm>
                <a:off x="2662" y="3679"/>
                <a:ext cx="32" cy="27"/>
              </a:xfrm>
              <a:custGeom>
                <a:avLst/>
                <a:gdLst/>
                <a:ahLst/>
                <a:cxnLst>
                  <a:cxn ang="0">
                    <a:pos x="0" y="14"/>
                  </a:cxn>
                  <a:cxn ang="0">
                    <a:pos x="1" y="27"/>
                  </a:cxn>
                  <a:cxn ang="0">
                    <a:pos x="32" y="0"/>
                  </a:cxn>
                  <a:cxn ang="0">
                    <a:pos x="0" y="14"/>
                  </a:cxn>
                </a:cxnLst>
                <a:rect l="0" t="0" r="r" b="b"/>
                <a:pathLst>
                  <a:path w="32" h="27">
                    <a:moveTo>
                      <a:pt x="0" y="14"/>
                    </a:moveTo>
                    <a:lnTo>
                      <a:pt x="1" y="27"/>
                    </a:lnTo>
                    <a:lnTo>
                      <a:pt x="32" y="0"/>
                    </a:lnTo>
                    <a:lnTo>
                      <a:pt x="0" y="1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35" name="Freeform 2118">
                <a:extLst>
                  <a:ext uri="{FF2B5EF4-FFF2-40B4-BE49-F238E27FC236}">
                    <a16:creationId xmlns:a16="http://schemas.microsoft.com/office/drawing/2014/main" id="{1423DC07-9F4B-46DE-9447-32A15EBB035C}"/>
                  </a:ext>
                </a:extLst>
              </p:cNvPr>
              <p:cNvSpPr>
                <a:spLocks/>
              </p:cNvSpPr>
              <p:nvPr/>
            </p:nvSpPr>
            <p:spPr bwMode="auto">
              <a:xfrm>
                <a:off x="2663" y="3679"/>
                <a:ext cx="31" cy="27"/>
              </a:xfrm>
              <a:custGeom>
                <a:avLst/>
                <a:gdLst/>
                <a:ahLst/>
                <a:cxnLst>
                  <a:cxn ang="0">
                    <a:pos x="0" y="27"/>
                  </a:cxn>
                  <a:cxn ang="0">
                    <a:pos x="31" y="0"/>
                  </a:cxn>
                  <a:cxn ang="0">
                    <a:pos x="28" y="15"/>
                  </a:cxn>
                  <a:cxn ang="0">
                    <a:pos x="0" y="27"/>
                  </a:cxn>
                </a:cxnLst>
                <a:rect l="0" t="0" r="r" b="b"/>
                <a:pathLst>
                  <a:path w="31" h="27">
                    <a:moveTo>
                      <a:pt x="0" y="27"/>
                    </a:moveTo>
                    <a:lnTo>
                      <a:pt x="31" y="0"/>
                    </a:lnTo>
                    <a:lnTo>
                      <a:pt x="28" y="15"/>
                    </a:lnTo>
                    <a:lnTo>
                      <a:pt x="0" y="2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36" name="Freeform 2119">
                <a:extLst>
                  <a:ext uri="{FF2B5EF4-FFF2-40B4-BE49-F238E27FC236}">
                    <a16:creationId xmlns:a16="http://schemas.microsoft.com/office/drawing/2014/main" id="{FD6D6BE1-366D-4514-8CE7-916B24CDE63F}"/>
                  </a:ext>
                </a:extLst>
              </p:cNvPr>
              <p:cNvSpPr>
                <a:spLocks/>
              </p:cNvSpPr>
              <p:nvPr/>
            </p:nvSpPr>
            <p:spPr bwMode="auto">
              <a:xfrm>
                <a:off x="2662" y="3679"/>
                <a:ext cx="32" cy="27"/>
              </a:xfrm>
              <a:custGeom>
                <a:avLst/>
                <a:gdLst/>
                <a:ahLst/>
                <a:cxnLst>
                  <a:cxn ang="0">
                    <a:pos x="0" y="14"/>
                  </a:cxn>
                  <a:cxn ang="0">
                    <a:pos x="1" y="27"/>
                  </a:cxn>
                  <a:cxn ang="0">
                    <a:pos x="29" y="15"/>
                  </a:cxn>
                  <a:cxn ang="0">
                    <a:pos x="32" y="0"/>
                  </a:cxn>
                  <a:cxn ang="0">
                    <a:pos x="0" y="14"/>
                  </a:cxn>
                </a:cxnLst>
                <a:rect l="0" t="0" r="r" b="b"/>
                <a:pathLst>
                  <a:path w="32" h="27">
                    <a:moveTo>
                      <a:pt x="0" y="14"/>
                    </a:moveTo>
                    <a:lnTo>
                      <a:pt x="1" y="27"/>
                    </a:lnTo>
                    <a:lnTo>
                      <a:pt x="29" y="15"/>
                    </a:lnTo>
                    <a:lnTo>
                      <a:pt x="32" y="0"/>
                    </a:lnTo>
                    <a:lnTo>
                      <a:pt x="0" y="1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37" name="Freeform 2120">
                <a:extLst>
                  <a:ext uri="{FF2B5EF4-FFF2-40B4-BE49-F238E27FC236}">
                    <a16:creationId xmlns:a16="http://schemas.microsoft.com/office/drawing/2014/main" id="{D5D267AD-88F4-4252-9B67-FF0B474C7B48}"/>
                  </a:ext>
                </a:extLst>
              </p:cNvPr>
              <p:cNvSpPr>
                <a:spLocks/>
              </p:cNvSpPr>
              <p:nvPr/>
            </p:nvSpPr>
            <p:spPr bwMode="auto">
              <a:xfrm>
                <a:off x="2691" y="3679"/>
                <a:ext cx="78" cy="78"/>
              </a:xfrm>
              <a:custGeom>
                <a:avLst/>
                <a:gdLst/>
                <a:ahLst/>
                <a:cxnLst>
                  <a:cxn ang="0">
                    <a:pos x="3" y="0"/>
                  </a:cxn>
                  <a:cxn ang="0">
                    <a:pos x="0" y="15"/>
                  </a:cxn>
                  <a:cxn ang="0">
                    <a:pos x="78" y="78"/>
                  </a:cxn>
                  <a:cxn ang="0">
                    <a:pos x="3" y="0"/>
                  </a:cxn>
                </a:cxnLst>
                <a:rect l="0" t="0" r="r" b="b"/>
                <a:pathLst>
                  <a:path w="78" h="78">
                    <a:moveTo>
                      <a:pt x="3" y="0"/>
                    </a:moveTo>
                    <a:lnTo>
                      <a:pt x="0" y="15"/>
                    </a:lnTo>
                    <a:lnTo>
                      <a:pt x="78" y="78"/>
                    </a:lnTo>
                    <a:lnTo>
                      <a:pt x="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38" name="Freeform 2121">
                <a:extLst>
                  <a:ext uri="{FF2B5EF4-FFF2-40B4-BE49-F238E27FC236}">
                    <a16:creationId xmlns:a16="http://schemas.microsoft.com/office/drawing/2014/main" id="{6DABC96F-40A4-4DA3-B67F-5F8804A08A0C}"/>
                  </a:ext>
                </a:extLst>
              </p:cNvPr>
              <p:cNvSpPr>
                <a:spLocks/>
              </p:cNvSpPr>
              <p:nvPr/>
            </p:nvSpPr>
            <p:spPr bwMode="auto">
              <a:xfrm>
                <a:off x="2691" y="3694"/>
                <a:ext cx="78" cy="79"/>
              </a:xfrm>
              <a:custGeom>
                <a:avLst/>
                <a:gdLst/>
                <a:ahLst/>
                <a:cxnLst>
                  <a:cxn ang="0">
                    <a:pos x="0" y="0"/>
                  </a:cxn>
                  <a:cxn ang="0">
                    <a:pos x="78" y="63"/>
                  </a:cxn>
                  <a:cxn ang="0">
                    <a:pos x="76" y="79"/>
                  </a:cxn>
                  <a:cxn ang="0">
                    <a:pos x="0" y="0"/>
                  </a:cxn>
                </a:cxnLst>
                <a:rect l="0" t="0" r="r" b="b"/>
                <a:pathLst>
                  <a:path w="78" h="79">
                    <a:moveTo>
                      <a:pt x="0" y="0"/>
                    </a:moveTo>
                    <a:lnTo>
                      <a:pt x="78" y="63"/>
                    </a:lnTo>
                    <a:lnTo>
                      <a:pt x="76" y="79"/>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39" name="Freeform 2122">
                <a:extLst>
                  <a:ext uri="{FF2B5EF4-FFF2-40B4-BE49-F238E27FC236}">
                    <a16:creationId xmlns:a16="http://schemas.microsoft.com/office/drawing/2014/main" id="{69EB8922-752E-437A-9480-D02FB5F9B42A}"/>
                  </a:ext>
                </a:extLst>
              </p:cNvPr>
              <p:cNvSpPr>
                <a:spLocks/>
              </p:cNvSpPr>
              <p:nvPr/>
            </p:nvSpPr>
            <p:spPr bwMode="auto">
              <a:xfrm>
                <a:off x="2691" y="3679"/>
                <a:ext cx="78" cy="94"/>
              </a:xfrm>
              <a:custGeom>
                <a:avLst/>
                <a:gdLst/>
                <a:ahLst/>
                <a:cxnLst>
                  <a:cxn ang="0">
                    <a:pos x="3" y="0"/>
                  </a:cxn>
                  <a:cxn ang="0">
                    <a:pos x="0" y="15"/>
                  </a:cxn>
                  <a:cxn ang="0">
                    <a:pos x="76" y="94"/>
                  </a:cxn>
                  <a:cxn ang="0">
                    <a:pos x="78" y="78"/>
                  </a:cxn>
                  <a:cxn ang="0">
                    <a:pos x="3" y="0"/>
                  </a:cxn>
                </a:cxnLst>
                <a:rect l="0" t="0" r="r" b="b"/>
                <a:pathLst>
                  <a:path w="78" h="94">
                    <a:moveTo>
                      <a:pt x="3" y="0"/>
                    </a:moveTo>
                    <a:lnTo>
                      <a:pt x="0" y="15"/>
                    </a:lnTo>
                    <a:lnTo>
                      <a:pt x="76" y="94"/>
                    </a:lnTo>
                    <a:lnTo>
                      <a:pt x="78" y="78"/>
                    </a:lnTo>
                    <a:lnTo>
                      <a:pt x="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40" name="Freeform 2123">
                <a:extLst>
                  <a:ext uri="{FF2B5EF4-FFF2-40B4-BE49-F238E27FC236}">
                    <a16:creationId xmlns:a16="http://schemas.microsoft.com/office/drawing/2014/main" id="{727FD0C8-5925-4706-B818-B4EE06497B73}"/>
                  </a:ext>
                </a:extLst>
              </p:cNvPr>
              <p:cNvSpPr>
                <a:spLocks/>
              </p:cNvSpPr>
              <p:nvPr/>
            </p:nvSpPr>
            <p:spPr bwMode="auto">
              <a:xfrm>
                <a:off x="2767" y="3749"/>
                <a:ext cx="16" cy="24"/>
              </a:xfrm>
              <a:custGeom>
                <a:avLst/>
                <a:gdLst/>
                <a:ahLst/>
                <a:cxnLst>
                  <a:cxn ang="0">
                    <a:pos x="2" y="8"/>
                  </a:cxn>
                  <a:cxn ang="0">
                    <a:pos x="0" y="24"/>
                  </a:cxn>
                  <a:cxn ang="0">
                    <a:pos x="16" y="0"/>
                  </a:cxn>
                  <a:cxn ang="0">
                    <a:pos x="2" y="8"/>
                  </a:cxn>
                </a:cxnLst>
                <a:rect l="0" t="0" r="r" b="b"/>
                <a:pathLst>
                  <a:path w="16" h="24">
                    <a:moveTo>
                      <a:pt x="2" y="8"/>
                    </a:moveTo>
                    <a:lnTo>
                      <a:pt x="0" y="24"/>
                    </a:lnTo>
                    <a:lnTo>
                      <a:pt x="16" y="0"/>
                    </a:lnTo>
                    <a:lnTo>
                      <a:pt x="2"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41" name="Freeform 2124">
                <a:extLst>
                  <a:ext uri="{FF2B5EF4-FFF2-40B4-BE49-F238E27FC236}">
                    <a16:creationId xmlns:a16="http://schemas.microsoft.com/office/drawing/2014/main" id="{FBEFDF78-CC17-41DB-A20E-C7693972901D}"/>
                  </a:ext>
                </a:extLst>
              </p:cNvPr>
              <p:cNvSpPr>
                <a:spLocks/>
              </p:cNvSpPr>
              <p:nvPr/>
            </p:nvSpPr>
            <p:spPr bwMode="auto">
              <a:xfrm>
                <a:off x="2767" y="3749"/>
                <a:ext cx="27" cy="24"/>
              </a:xfrm>
              <a:custGeom>
                <a:avLst/>
                <a:gdLst/>
                <a:ahLst/>
                <a:cxnLst>
                  <a:cxn ang="0">
                    <a:pos x="0" y="24"/>
                  </a:cxn>
                  <a:cxn ang="0">
                    <a:pos x="16" y="0"/>
                  </a:cxn>
                  <a:cxn ang="0">
                    <a:pos x="27" y="8"/>
                  </a:cxn>
                  <a:cxn ang="0">
                    <a:pos x="0" y="24"/>
                  </a:cxn>
                </a:cxnLst>
                <a:rect l="0" t="0" r="r" b="b"/>
                <a:pathLst>
                  <a:path w="27" h="24">
                    <a:moveTo>
                      <a:pt x="0" y="24"/>
                    </a:moveTo>
                    <a:lnTo>
                      <a:pt x="16" y="0"/>
                    </a:lnTo>
                    <a:lnTo>
                      <a:pt x="27" y="8"/>
                    </a:lnTo>
                    <a:lnTo>
                      <a:pt x="0" y="2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42" name="Freeform 2125">
                <a:extLst>
                  <a:ext uri="{FF2B5EF4-FFF2-40B4-BE49-F238E27FC236}">
                    <a16:creationId xmlns:a16="http://schemas.microsoft.com/office/drawing/2014/main" id="{11019D73-151E-4F7E-888D-0733C7E9E6FD}"/>
                  </a:ext>
                </a:extLst>
              </p:cNvPr>
              <p:cNvSpPr>
                <a:spLocks/>
              </p:cNvSpPr>
              <p:nvPr/>
            </p:nvSpPr>
            <p:spPr bwMode="auto">
              <a:xfrm>
                <a:off x="2767" y="3749"/>
                <a:ext cx="27" cy="24"/>
              </a:xfrm>
              <a:custGeom>
                <a:avLst/>
                <a:gdLst/>
                <a:ahLst/>
                <a:cxnLst>
                  <a:cxn ang="0">
                    <a:pos x="2" y="8"/>
                  </a:cxn>
                  <a:cxn ang="0">
                    <a:pos x="0" y="24"/>
                  </a:cxn>
                  <a:cxn ang="0">
                    <a:pos x="27" y="8"/>
                  </a:cxn>
                  <a:cxn ang="0">
                    <a:pos x="16" y="0"/>
                  </a:cxn>
                  <a:cxn ang="0">
                    <a:pos x="2" y="8"/>
                  </a:cxn>
                </a:cxnLst>
                <a:rect l="0" t="0" r="r" b="b"/>
                <a:pathLst>
                  <a:path w="27" h="24">
                    <a:moveTo>
                      <a:pt x="2" y="8"/>
                    </a:moveTo>
                    <a:lnTo>
                      <a:pt x="0" y="24"/>
                    </a:lnTo>
                    <a:lnTo>
                      <a:pt x="27" y="8"/>
                    </a:lnTo>
                    <a:lnTo>
                      <a:pt x="16" y="0"/>
                    </a:lnTo>
                    <a:lnTo>
                      <a:pt x="2" y="8"/>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43" name="Freeform 2126">
                <a:extLst>
                  <a:ext uri="{FF2B5EF4-FFF2-40B4-BE49-F238E27FC236}">
                    <a16:creationId xmlns:a16="http://schemas.microsoft.com/office/drawing/2014/main" id="{8758C717-6236-427A-8199-47F5B5C5A471}"/>
                  </a:ext>
                </a:extLst>
              </p:cNvPr>
              <p:cNvSpPr>
                <a:spLocks/>
              </p:cNvSpPr>
              <p:nvPr/>
            </p:nvSpPr>
            <p:spPr bwMode="auto">
              <a:xfrm>
                <a:off x="2783" y="3734"/>
                <a:ext cx="11" cy="23"/>
              </a:xfrm>
              <a:custGeom>
                <a:avLst/>
                <a:gdLst/>
                <a:ahLst/>
                <a:cxnLst>
                  <a:cxn ang="0">
                    <a:pos x="0" y="15"/>
                  </a:cxn>
                  <a:cxn ang="0">
                    <a:pos x="11" y="23"/>
                  </a:cxn>
                  <a:cxn ang="0">
                    <a:pos x="5" y="0"/>
                  </a:cxn>
                  <a:cxn ang="0">
                    <a:pos x="0" y="15"/>
                  </a:cxn>
                </a:cxnLst>
                <a:rect l="0" t="0" r="r" b="b"/>
                <a:pathLst>
                  <a:path w="11" h="23">
                    <a:moveTo>
                      <a:pt x="0" y="15"/>
                    </a:moveTo>
                    <a:lnTo>
                      <a:pt x="11" y="23"/>
                    </a:lnTo>
                    <a:lnTo>
                      <a:pt x="5" y="0"/>
                    </a:lnTo>
                    <a:lnTo>
                      <a:pt x="0" y="1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44" name="Freeform 2127">
                <a:extLst>
                  <a:ext uri="{FF2B5EF4-FFF2-40B4-BE49-F238E27FC236}">
                    <a16:creationId xmlns:a16="http://schemas.microsoft.com/office/drawing/2014/main" id="{E4A8D27C-532D-4111-907E-D7D95C552653}"/>
                  </a:ext>
                </a:extLst>
              </p:cNvPr>
              <p:cNvSpPr>
                <a:spLocks/>
              </p:cNvSpPr>
              <p:nvPr/>
            </p:nvSpPr>
            <p:spPr bwMode="auto">
              <a:xfrm>
                <a:off x="2788" y="3734"/>
                <a:ext cx="9" cy="23"/>
              </a:xfrm>
              <a:custGeom>
                <a:avLst/>
                <a:gdLst/>
                <a:ahLst/>
                <a:cxnLst>
                  <a:cxn ang="0">
                    <a:pos x="6" y="23"/>
                  </a:cxn>
                  <a:cxn ang="0">
                    <a:pos x="0" y="0"/>
                  </a:cxn>
                  <a:cxn ang="0">
                    <a:pos x="9" y="12"/>
                  </a:cxn>
                  <a:cxn ang="0">
                    <a:pos x="6" y="23"/>
                  </a:cxn>
                </a:cxnLst>
                <a:rect l="0" t="0" r="r" b="b"/>
                <a:pathLst>
                  <a:path w="9" h="23">
                    <a:moveTo>
                      <a:pt x="6" y="23"/>
                    </a:moveTo>
                    <a:lnTo>
                      <a:pt x="0" y="0"/>
                    </a:lnTo>
                    <a:lnTo>
                      <a:pt x="9" y="12"/>
                    </a:lnTo>
                    <a:lnTo>
                      <a:pt x="6" y="2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45" name="Freeform 2128">
                <a:extLst>
                  <a:ext uri="{FF2B5EF4-FFF2-40B4-BE49-F238E27FC236}">
                    <a16:creationId xmlns:a16="http://schemas.microsoft.com/office/drawing/2014/main" id="{98FB954E-B453-4ABD-A060-555A27967C59}"/>
                  </a:ext>
                </a:extLst>
              </p:cNvPr>
              <p:cNvSpPr>
                <a:spLocks/>
              </p:cNvSpPr>
              <p:nvPr/>
            </p:nvSpPr>
            <p:spPr bwMode="auto">
              <a:xfrm>
                <a:off x="2783" y="3734"/>
                <a:ext cx="14" cy="23"/>
              </a:xfrm>
              <a:custGeom>
                <a:avLst/>
                <a:gdLst/>
                <a:ahLst/>
                <a:cxnLst>
                  <a:cxn ang="0">
                    <a:pos x="0" y="15"/>
                  </a:cxn>
                  <a:cxn ang="0">
                    <a:pos x="11" y="23"/>
                  </a:cxn>
                  <a:cxn ang="0">
                    <a:pos x="14" y="12"/>
                  </a:cxn>
                  <a:cxn ang="0">
                    <a:pos x="5" y="0"/>
                  </a:cxn>
                  <a:cxn ang="0">
                    <a:pos x="0" y="15"/>
                  </a:cxn>
                </a:cxnLst>
                <a:rect l="0" t="0" r="r" b="b"/>
                <a:pathLst>
                  <a:path w="14" h="23">
                    <a:moveTo>
                      <a:pt x="0" y="15"/>
                    </a:moveTo>
                    <a:lnTo>
                      <a:pt x="11" y="23"/>
                    </a:lnTo>
                    <a:lnTo>
                      <a:pt x="14" y="12"/>
                    </a:lnTo>
                    <a:lnTo>
                      <a:pt x="5" y="0"/>
                    </a:lnTo>
                    <a:lnTo>
                      <a:pt x="0" y="15"/>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46" name="Freeform 2129">
                <a:extLst>
                  <a:ext uri="{FF2B5EF4-FFF2-40B4-BE49-F238E27FC236}">
                    <a16:creationId xmlns:a16="http://schemas.microsoft.com/office/drawing/2014/main" id="{4F00E7F6-B6D3-42A3-BCF4-848BB15950FA}"/>
                  </a:ext>
                </a:extLst>
              </p:cNvPr>
              <p:cNvSpPr>
                <a:spLocks/>
              </p:cNvSpPr>
              <p:nvPr/>
            </p:nvSpPr>
            <p:spPr bwMode="auto">
              <a:xfrm>
                <a:off x="2788" y="3734"/>
                <a:ext cx="24" cy="12"/>
              </a:xfrm>
              <a:custGeom>
                <a:avLst/>
                <a:gdLst/>
                <a:ahLst/>
                <a:cxnLst>
                  <a:cxn ang="0">
                    <a:pos x="0" y="0"/>
                  </a:cxn>
                  <a:cxn ang="0">
                    <a:pos x="9" y="12"/>
                  </a:cxn>
                  <a:cxn ang="0">
                    <a:pos x="24" y="0"/>
                  </a:cxn>
                  <a:cxn ang="0">
                    <a:pos x="0" y="0"/>
                  </a:cxn>
                </a:cxnLst>
                <a:rect l="0" t="0" r="r" b="b"/>
                <a:pathLst>
                  <a:path w="24" h="12">
                    <a:moveTo>
                      <a:pt x="0" y="0"/>
                    </a:moveTo>
                    <a:lnTo>
                      <a:pt x="9" y="12"/>
                    </a:lnTo>
                    <a:lnTo>
                      <a:pt x="24" y="0"/>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47" name="Freeform 2130">
                <a:extLst>
                  <a:ext uri="{FF2B5EF4-FFF2-40B4-BE49-F238E27FC236}">
                    <a16:creationId xmlns:a16="http://schemas.microsoft.com/office/drawing/2014/main" id="{3B99ECC0-D292-4FD6-83E2-82627293902E}"/>
                  </a:ext>
                </a:extLst>
              </p:cNvPr>
              <p:cNvSpPr>
                <a:spLocks/>
              </p:cNvSpPr>
              <p:nvPr/>
            </p:nvSpPr>
            <p:spPr bwMode="auto">
              <a:xfrm>
                <a:off x="2797" y="3734"/>
                <a:ext cx="15" cy="12"/>
              </a:xfrm>
              <a:custGeom>
                <a:avLst/>
                <a:gdLst/>
                <a:ahLst/>
                <a:cxnLst>
                  <a:cxn ang="0">
                    <a:pos x="0" y="12"/>
                  </a:cxn>
                  <a:cxn ang="0">
                    <a:pos x="15" y="0"/>
                  </a:cxn>
                  <a:cxn ang="0">
                    <a:pos x="10" y="12"/>
                  </a:cxn>
                  <a:cxn ang="0">
                    <a:pos x="0" y="12"/>
                  </a:cxn>
                </a:cxnLst>
                <a:rect l="0" t="0" r="r" b="b"/>
                <a:pathLst>
                  <a:path w="15" h="12">
                    <a:moveTo>
                      <a:pt x="0" y="12"/>
                    </a:moveTo>
                    <a:lnTo>
                      <a:pt x="15" y="0"/>
                    </a:lnTo>
                    <a:lnTo>
                      <a:pt x="10" y="12"/>
                    </a:lnTo>
                    <a:lnTo>
                      <a:pt x="0"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48" name="Freeform 2131">
                <a:extLst>
                  <a:ext uri="{FF2B5EF4-FFF2-40B4-BE49-F238E27FC236}">
                    <a16:creationId xmlns:a16="http://schemas.microsoft.com/office/drawing/2014/main" id="{6A2DC64E-BF31-46C1-9C71-54594D14669E}"/>
                  </a:ext>
                </a:extLst>
              </p:cNvPr>
              <p:cNvSpPr>
                <a:spLocks/>
              </p:cNvSpPr>
              <p:nvPr/>
            </p:nvSpPr>
            <p:spPr bwMode="auto">
              <a:xfrm>
                <a:off x="2788" y="3734"/>
                <a:ext cx="24" cy="12"/>
              </a:xfrm>
              <a:custGeom>
                <a:avLst/>
                <a:gdLst/>
                <a:ahLst/>
                <a:cxnLst>
                  <a:cxn ang="0">
                    <a:pos x="0" y="0"/>
                  </a:cxn>
                  <a:cxn ang="0">
                    <a:pos x="9" y="12"/>
                  </a:cxn>
                  <a:cxn ang="0">
                    <a:pos x="19" y="12"/>
                  </a:cxn>
                  <a:cxn ang="0">
                    <a:pos x="24" y="0"/>
                  </a:cxn>
                  <a:cxn ang="0">
                    <a:pos x="0" y="0"/>
                  </a:cxn>
                </a:cxnLst>
                <a:rect l="0" t="0" r="r" b="b"/>
                <a:pathLst>
                  <a:path w="24" h="12">
                    <a:moveTo>
                      <a:pt x="0" y="0"/>
                    </a:moveTo>
                    <a:lnTo>
                      <a:pt x="9" y="12"/>
                    </a:lnTo>
                    <a:lnTo>
                      <a:pt x="19" y="12"/>
                    </a:lnTo>
                    <a:lnTo>
                      <a:pt x="24" y="0"/>
                    </a:lnTo>
                    <a:lnTo>
                      <a:pt x="0"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49" name="Freeform 2132">
                <a:extLst>
                  <a:ext uri="{FF2B5EF4-FFF2-40B4-BE49-F238E27FC236}">
                    <a16:creationId xmlns:a16="http://schemas.microsoft.com/office/drawing/2014/main" id="{88F4CD23-5B70-4F05-A6F6-34EBAA2D9A13}"/>
                  </a:ext>
                </a:extLst>
              </p:cNvPr>
              <p:cNvSpPr>
                <a:spLocks/>
              </p:cNvSpPr>
              <p:nvPr/>
            </p:nvSpPr>
            <p:spPr bwMode="auto">
              <a:xfrm>
                <a:off x="2807" y="3734"/>
                <a:ext cx="35" cy="29"/>
              </a:xfrm>
              <a:custGeom>
                <a:avLst/>
                <a:gdLst/>
                <a:ahLst/>
                <a:cxnLst>
                  <a:cxn ang="0">
                    <a:pos x="5" y="0"/>
                  </a:cxn>
                  <a:cxn ang="0">
                    <a:pos x="0" y="12"/>
                  </a:cxn>
                  <a:cxn ang="0">
                    <a:pos x="35" y="29"/>
                  </a:cxn>
                  <a:cxn ang="0">
                    <a:pos x="5" y="0"/>
                  </a:cxn>
                </a:cxnLst>
                <a:rect l="0" t="0" r="r" b="b"/>
                <a:pathLst>
                  <a:path w="35" h="29">
                    <a:moveTo>
                      <a:pt x="5" y="0"/>
                    </a:moveTo>
                    <a:lnTo>
                      <a:pt x="0" y="12"/>
                    </a:lnTo>
                    <a:lnTo>
                      <a:pt x="35" y="29"/>
                    </a:lnTo>
                    <a:lnTo>
                      <a:pt x="5"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50" name="Freeform 2133">
                <a:extLst>
                  <a:ext uri="{FF2B5EF4-FFF2-40B4-BE49-F238E27FC236}">
                    <a16:creationId xmlns:a16="http://schemas.microsoft.com/office/drawing/2014/main" id="{2E43C673-1192-40EA-BDC5-27809A5A019E}"/>
                  </a:ext>
                </a:extLst>
              </p:cNvPr>
              <p:cNvSpPr>
                <a:spLocks/>
              </p:cNvSpPr>
              <p:nvPr/>
            </p:nvSpPr>
            <p:spPr bwMode="auto">
              <a:xfrm>
                <a:off x="2807" y="3746"/>
                <a:ext cx="35" cy="21"/>
              </a:xfrm>
              <a:custGeom>
                <a:avLst/>
                <a:gdLst/>
                <a:ahLst/>
                <a:cxnLst>
                  <a:cxn ang="0">
                    <a:pos x="0" y="0"/>
                  </a:cxn>
                  <a:cxn ang="0">
                    <a:pos x="35" y="17"/>
                  </a:cxn>
                  <a:cxn ang="0">
                    <a:pos x="21" y="21"/>
                  </a:cxn>
                  <a:cxn ang="0">
                    <a:pos x="0" y="0"/>
                  </a:cxn>
                </a:cxnLst>
                <a:rect l="0" t="0" r="r" b="b"/>
                <a:pathLst>
                  <a:path w="35" h="21">
                    <a:moveTo>
                      <a:pt x="0" y="0"/>
                    </a:moveTo>
                    <a:lnTo>
                      <a:pt x="35" y="17"/>
                    </a:lnTo>
                    <a:lnTo>
                      <a:pt x="21" y="21"/>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51" name="Freeform 2134">
                <a:extLst>
                  <a:ext uri="{FF2B5EF4-FFF2-40B4-BE49-F238E27FC236}">
                    <a16:creationId xmlns:a16="http://schemas.microsoft.com/office/drawing/2014/main" id="{CDE718A8-CFE8-4115-AF8C-597E865A9C08}"/>
                  </a:ext>
                </a:extLst>
              </p:cNvPr>
              <p:cNvSpPr>
                <a:spLocks/>
              </p:cNvSpPr>
              <p:nvPr/>
            </p:nvSpPr>
            <p:spPr bwMode="auto">
              <a:xfrm>
                <a:off x="2807" y="3734"/>
                <a:ext cx="35" cy="33"/>
              </a:xfrm>
              <a:custGeom>
                <a:avLst/>
                <a:gdLst/>
                <a:ahLst/>
                <a:cxnLst>
                  <a:cxn ang="0">
                    <a:pos x="5" y="0"/>
                  </a:cxn>
                  <a:cxn ang="0">
                    <a:pos x="0" y="12"/>
                  </a:cxn>
                  <a:cxn ang="0">
                    <a:pos x="21" y="33"/>
                  </a:cxn>
                  <a:cxn ang="0">
                    <a:pos x="35" y="29"/>
                  </a:cxn>
                  <a:cxn ang="0">
                    <a:pos x="5" y="0"/>
                  </a:cxn>
                </a:cxnLst>
                <a:rect l="0" t="0" r="r" b="b"/>
                <a:pathLst>
                  <a:path w="35" h="33">
                    <a:moveTo>
                      <a:pt x="5" y="0"/>
                    </a:moveTo>
                    <a:lnTo>
                      <a:pt x="0" y="12"/>
                    </a:lnTo>
                    <a:lnTo>
                      <a:pt x="21" y="33"/>
                    </a:lnTo>
                    <a:lnTo>
                      <a:pt x="35" y="29"/>
                    </a:lnTo>
                    <a:lnTo>
                      <a:pt x="5"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52" name="Freeform 2135">
                <a:extLst>
                  <a:ext uri="{FF2B5EF4-FFF2-40B4-BE49-F238E27FC236}">
                    <a16:creationId xmlns:a16="http://schemas.microsoft.com/office/drawing/2014/main" id="{9D0F3403-C303-40F9-84E0-BE8A4FAC3D1F}"/>
                  </a:ext>
                </a:extLst>
              </p:cNvPr>
              <p:cNvSpPr>
                <a:spLocks/>
              </p:cNvSpPr>
              <p:nvPr/>
            </p:nvSpPr>
            <p:spPr bwMode="auto">
              <a:xfrm>
                <a:off x="2828" y="3763"/>
                <a:ext cx="14" cy="26"/>
              </a:xfrm>
              <a:custGeom>
                <a:avLst/>
                <a:gdLst/>
                <a:ahLst/>
                <a:cxnLst>
                  <a:cxn ang="0">
                    <a:pos x="14" y="0"/>
                  </a:cxn>
                  <a:cxn ang="0">
                    <a:pos x="0" y="4"/>
                  </a:cxn>
                  <a:cxn ang="0">
                    <a:pos x="5" y="26"/>
                  </a:cxn>
                  <a:cxn ang="0">
                    <a:pos x="14" y="0"/>
                  </a:cxn>
                </a:cxnLst>
                <a:rect l="0" t="0" r="r" b="b"/>
                <a:pathLst>
                  <a:path w="14" h="26">
                    <a:moveTo>
                      <a:pt x="14" y="0"/>
                    </a:moveTo>
                    <a:lnTo>
                      <a:pt x="0" y="4"/>
                    </a:lnTo>
                    <a:lnTo>
                      <a:pt x="5" y="26"/>
                    </a:lnTo>
                    <a:lnTo>
                      <a:pt x="14"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53" name="Freeform 2136">
                <a:extLst>
                  <a:ext uri="{FF2B5EF4-FFF2-40B4-BE49-F238E27FC236}">
                    <a16:creationId xmlns:a16="http://schemas.microsoft.com/office/drawing/2014/main" id="{54F83B74-30E0-491C-BA98-6AC3C8033F9F}"/>
                  </a:ext>
                </a:extLst>
              </p:cNvPr>
              <p:cNvSpPr>
                <a:spLocks/>
              </p:cNvSpPr>
              <p:nvPr/>
            </p:nvSpPr>
            <p:spPr bwMode="auto">
              <a:xfrm>
                <a:off x="2820" y="3767"/>
                <a:ext cx="13" cy="24"/>
              </a:xfrm>
              <a:custGeom>
                <a:avLst/>
                <a:gdLst/>
                <a:ahLst/>
                <a:cxnLst>
                  <a:cxn ang="0">
                    <a:pos x="8" y="0"/>
                  </a:cxn>
                  <a:cxn ang="0">
                    <a:pos x="13" y="22"/>
                  </a:cxn>
                  <a:cxn ang="0">
                    <a:pos x="0" y="24"/>
                  </a:cxn>
                  <a:cxn ang="0">
                    <a:pos x="8" y="0"/>
                  </a:cxn>
                </a:cxnLst>
                <a:rect l="0" t="0" r="r" b="b"/>
                <a:pathLst>
                  <a:path w="13" h="24">
                    <a:moveTo>
                      <a:pt x="8" y="0"/>
                    </a:moveTo>
                    <a:lnTo>
                      <a:pt x="13" y="22"/>
                    </a:lnTo>
                    <a:lnTo>
                      <a:pt x="0" y="24"/>
                    </a:lnTo>
                    <a:lnTo>
                      <a:pt x="8"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54" name="Freeform 2137">
                <a:extLst>
                  <a:ext uri="{FF2B5EF4-FFF2-40B4-BE49-F238E27FC236}">
                    <a16:creationId xmlns:a16="http://schemas.microsoft.com/office/drawing/2014/main" id="{47737982-6053-4401-BC39-1A2BFA6AA19A}"/>
                  </a:ext>
                </a:extLst>
              </p:cNvPr>
              <p:cNvSpPr>
                <a:spLocks/>
              </p:cNvSpPr>
              <p:nvPr/>
            </p:nvSpPr>
            <p:spPr bwMode="auto">
              <a:xfrm>
                <a:off x="2820" y="3763"/>
                <a:ext cx="22" cy="28"/>
              </a:xfrm>
              <a:custGeom>
                <a:avLst/>
                <a:gdLst/>
                <a:ahLst/>
                <a:cxnLst>
                  <a:cxn ang="0">
                    <a:pos x="22" y="0"/>
                  </a:cxn>
                  <a:cxn ang="0">
                    <a:pos x="8" y="4"/>
                  </a:cxn>
                  <a:cxn ang="0">
                    <a:pos x="0" y="28"/>
                  </a:cxn>
                  <a:cxn ang="0">
                    <a:pos x="13" y="26"/>
                  </a:cxn>
                  <a:cxn ang="0">
                    <a:pos x="22" y="0"/>
                  </a:cxn>
                </a:cxnLst>
                <a:rect l="0" t="0" r="r" b="b"/>
                <a:pathLst>
                  <a:path w="22" h="28">
                    <a:moveTo>
                      <a:pt x="22" y="0"/>
                    </a:moveTo>
                    <a:lnTo>
                      <a:pt x="8" y="4"/>
                    </a:lnTo>
                    <a:lnTo>
                      <a:pt x="0" y="28"/>
                    </a:lnTo>
                    <a:lnTo>
                      <a:pt x="13" y="26"/>
                    </a:lnTo>
                    <a:lnTo>
                      <a:pt x="22"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55" name="Freeform 2138">
                <a:extLst>
                  <a:ext uri="{FF2B5EF4-FFF2-40B4-BE49-F238E27FC236}">
                    <a16:creationId xmlns:a16="http://schemas.microsoft.com/office/drawing/2014/main" id="{7AA4C73D-3D06-4007-9C22-145A993E3FD1}"/>
                  </a:ext>
                </a:extLst>
              </p:cNvPr>
              <p:cNvSpPr>
                <a:spLocks/>
              </p:cNvSpPr>
              <p:nvPr/>
            </p:nvSpPr>
            <p:spPr bwMode="auto">
              <a:xfrm>
                <a:off x="2820" y="3789"/>
                <a:ext cx="24" cy="17"/>
              </a:xfrm>
              <a:custGeom>
                <a:avLst/>
                <a:gdLst/>
                <a:ahLst/>
                <a:cxnLst>
                  <a:cxn ang="0">
                    <a:pos x="13" y="0"/>
                  </a:cxn>
                  <a:cxn ang="0">
                    <a:pos x="0" y="2"/>
                  </a:cxn>
                  <a:cxn ang="0">
                    <a:pos x="24" y="17"/>
                  </a:cxn>
                  <a:cxn ang="0">
                    <a:pos x="13" y="0"/>
                  </a:cxn>
                </a:cxnLst>
                <a:rect l="0" t="0" r="r" b="b"/>
                <a:pathLst>
                  <a:path w="24" h="17">
                    <a:moveTo>
                      <a:pt x="13" y="0"/>
                    </a:moveTo>
                    <a:lnTo>
                      <a:pt x="0" y="2"/>
                    </a:lnTo>
                    <a:lnTo>
                      <a:pt x="24" y="17"/>
                    </a:lnTo>
                    <a:lnTo>
                      <a:pt x="13"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56" name="Freeform 2139">
                <a:extLst>
                  <a:ext uri="{FF2B5EF4-FFF2-40B4-BE49-F238E27FC236}">
                    <a16:creationId xmlns:a16="http://schemas.microsoft.com/office/drawing/2014/main" id="{714EDDA7-72D8-4A45-8751-E19489920411}"/>
                  </a:ext>
                </a:extLst>
              </p:cNvPr>
              <p:cNvSpPr>
                <a:spLocks/>
              </p:cNvSpPr>
              <p:nvPr/>
            </p:nvSpPr>
            <p:spPr bwMode="auto">
              <a:xfrm>
                <a:off x="2820" y="3791"/>
                <a:ext cx="24" cy="25"/>
              </a:xfrm>
              <a:custGeom>
                <a:avLst/>
                <a:gdLst/>
                <a:ahLst/>
                <a:cxnLst>
                  <a:cxn ang="0">
                    <a:pos x="0" y="0"/>
                  </a:cxn>
                  <a:cxn ang="0">
                    <a:pos x="24" y="15"/>
                  </a:cxn>
                  <a:cxn ang="0">
                    <a:pos x="15" y="25"/>
                  </a:cxn>
                  <a:cxn ang="0">
                    <a:pos x="0" y="0"/>
                  </a:cxn>
                </a:cxnLst>
                <a:rect l="0" t="0" r="r" b="b"/>
                <a:pathLst>
                  <a:path w="24" h="25">
                    <a:moveTo>
                      <a:pt x="0" y="0"/>
                    </a:moveTo>
                    <a:lnTo>
                      <a:pt x="24" y="15"/>
                    </a:lnTo>
                    <a:lnTo>
                      <a:pt x="15" y="25"/>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57" name="Freeform 2140">
                <a:extLst>
                  <a:ext uri="{FF2B5EF4-FFF2-40B4-BE49-F238E27FC236}">
                    <a16:creationId xmlns:a16="http://schemas.microsoft.com/office/drawing/2014/main" id="{4FDE0AFA-CCE2-405B-8AD0-CD762594788B}"/>
                  </a:ext>
                </a:extLst>
              </p:cNvPr>
              <p:cNvSpPr>
                <a:spLocks/>
              </p:cNvSpPr>
              <p:nvPr/>
            </p:nvSpPr>
            <p:spPr bwMode="auto">
              <a:xfrm>
                <a:off x="2820" y="3789"/>
                <a:ext cx="24" cy="27"/>
              </a:xfrm>
              <a:custGeom>
                <a:avLst/>
                <a:gdLst/>
                <a:ahLst/>
                <a:cxnLst>
                  <a:cxn ang="0">
                    <a:pos x="13" y="0"/>
                  </a:cxn>
                  <a:cxn ang="0">
                    <a:pos x="0" y="2"/>
                  </a:cxn>
                  <a:cxn ang="0">
                    <a:pos x="15" y="27"/>
                  </a:cxn>
                  <a:cxn ang="0">
                    <a:pos x="24" y="17"/>
                  </a:cxn>
                  <a:cxn ang="0">
                    <a:pos x="13" y="0"/>
                  </a:cxn>
                </a:cxnLst>
                <a:rect l="0" t="0" r="r" b="b"/>
                <a:pathLst>
                  <a:path w="24" h="27">
                    <a:moveTo>
                      <a:pt x="13" y="0"/>
                    </a:moveTo>
                    <a:lnTo>
                      <a:pt x="0" y="2"/>
                    </a:lnTo>
                    <a:lnTo>
                      <a:pt x="15" y="27"/>
                    </a:lnTo>
                    <a:lnTo>
                      <a:pt x="24" y="17"/>
                    </a:lnTo>
                    <a:lnTo>
                      <a:pt x="13"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58" name="Freeform 2141">
                <a:extLst>
                  <a:ext uri="{FF2B5EF4-FFF2-40B4-BE49-F238E27FC236}">
                    <a16:creationId xmlns:a16="http://schemas.microsoft.com/office/drawing/2014/main" id="{BC9EA9DF-7671-4774-BD99-7C8B94BC01E0}"/>
                  </a:ext>
                </a:extLst>
              </p:cNvPr>
              <p:cNvSpPr>
                <a:spLocks/>
              </p:cNvSpPr>
              <p:nvPr/>
            </p:nvSpPr>
            <p:spPr bwMode="auto">
              <a:xfrm>
                <a:off x="2835" y="3806"/>
                <a:ext cx="52" cy="19"/>
              </a:xfrm>
              <a:custGeom>
                <a:avLst/>
                <a:gdLst/>
                <a:ahLst/>
                <a:cxnLst>
                  <a:cxn ang="0">
                    <a:pos x="9" y="0"/>
                  </a:cxn>
                  <a:cxn ang="0">
                    <a:pos x="0" y="10"/>
                  </a:cxn>
                  <a:cxn ang="0">
                    <a:pos x="52" y="19"/>
                  </a:cxn>
                  <a:cxn ang="0">
                    <a:pos x="9" y="0"/>
                  </a:cxn>
                </a:cxnLst>
                <a:rect l="0" t="0" r="r" b="b"/>
                <a:pathLst>
                  <a:path w="52" h="19">
                    <a:moveTo>
                      <a:pt x="9" y="0"/>
                    </a:moveTo>
                    <a:lnTo>
                      <a:pt x="0" y="10"/>
                    </a:lnTo>
                    <a:lnTo>
                      <a:pt x="52" y="19"/>
                    </a:lnTo>
                    <a:lnTo>
                      <a:pt x="9"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59" name="Freeform 2142">
                <a:extLst>
                  <a:ext uri="{FF2B5EF4-FFF2-40B4-BE49-F238E27FC236}">
                    <a16:creationId xmlns:a16="http://schemas.microsoft.com/office/drawing/2014/main" id="{617C4341-4416-4DBF-B29D-46950B6F1B93}"/>
                  </a:ext>
                </a:extLst>
              </p:cNvPr>
              <p:cNvSpPr>
                <a:spLocks/>
              </p:cNvSpPr>
              <p:nvPr/>
            </p:nvSpPr>
            <p:spPr bwMode="auto">
              <a:xfrm>
                <a:off x="2835" y="3816"/>
                <a:ext cx="52" cy="22"/>
              </a:xfrm>
              <a:custGeom>
                <a:avLst/>
                <a:gdLst/>
                <a:ahLst/>
                <a:cxnLst>
                  <a:cxn ang="0">
                    <a:pos x="0" y="0"/>
                  </a:cxn>
                  <a:cxn ang="0">
                    <a:pos x="52" y="9"/>
                  </a:cxn>
                  <a:cxn ang="0">
                    <a:pos x="50" y="22"/>
                  </a:cxn>
                  <a:cxn ang="0">
                    <a:pos x="0" y="0"/>
                  </a:cxn>
                </a:cxnLst>
                <a:rect l="0" t="0" r="r" b="b"/>
                <a:pathLst>
                  <a:path w="52" h="22">
                    <a:moveTo>
                      <a:pt x="0" y="0"/>
                    </a:moveTo>
                    <a:lnTo>
                      <a:pt x="52" y="9"/>
                    </a:lnTo>
                    <a:lnTo>
                      <a:pt x="50" y="22"/>
                    </a:lnTo>
                    <a:lnTo>
                      <a:pt x="0"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60" name="Freeform 2143">
                <a:extLst>
                  <a:ext uri="{FF2B5EF4-FFF2-40B4-BE49-F238E27FC236}">
                    <a16:creationId xmlns:a16="http://schemas.microsoft.com/office/drawing/2014/main" id="{3BF390EA-53D3-49F8-A63A-90FC6F2EECCC}"/>
                  </a:ext>
                </a:extLst>
              </p:cNvPr>
              <p:cNvSpPr>
                <a:spLocks/>
              </p:cNvSpPr>
              <p:nvPr/>
            </p:nvSpPr>
            <p:spPr bwMode="auto">
              <a:xfrm>
                <a:off x="2835" y="3806"/>
                <a:ext cx="52" cy="32"/>
              </a:xfrm>
              <a:custGeom>
                <a:avLst/>
                <a:gdLst/>
                <a:ahLst/>
                <a:cxnLst>
                  <a:cxn ang="0">
                    <a:pos x="9" y="0"/>
                  </a:cxn>
                  <a:cxn ang="0">
                    <a:pos x="0" y="10"/>
                  </a:cxn>
                  <a:cxn ang="0">
                    <a:pos x="50" y="32"/>
                  </a:cxn>
                  <a:cxn ang="0">
                    <a:pos x="52" y="19"/>
                  </a:cxn>
                  <a:cxn ang="0">
                    <a:pos x="9" y="0"/>
                  </a:cxn>
                </a:cxnLst>
                <a:rect l="0" t="0" r="r" b="b"/>
                <a:pathLst>
                  <a:path w="52" h="32">
                    <a:moveTo>
                      <a:pt x="9" y="0"/>
                    </a:moveTo>
                    <a:lnTo>
                      <a:pt x="0" y="10"/>
                    </a:lnTo>
                    <a:lnTo>
                      <a:pt x="50" y="32"/>
                    </a:lnTo>
                    <a:lnTo>
                      <a:pt x="52" y="19"/>
                    </a:lnTo>
                    <a:lnTo>
                      <a:pt x="9"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61" name="Freeform 2144">
                <a:extLst>
                  <a:ext uri="{FF2B5EF4-FFF2-40B4-BE49-F238E27FC236}">
                    <a16:creationId xmlns:a16="http://schemas.microsoft.com/office/drawing/2014/main" id="{CC5F7C41-0A63-477D-A1F9-38C029360303}"/>
                  </a:ext>
                </a:extLst>
              </p:cNvPr>
              <p:cNvSpPr>
                <a:spLocks/>
              </p:cNvSpPr>
              <p:nvPr/>
            </p:nvSpPr>
            <p:spPr bwMode="auto">
              <a:xfrm>
                <a:off x="2885" y="3817"/>
                <a:ext cx="64" cy="21"/>
              </a:xfrm>
              <a:custGeom>
                <a:avLst/>
                <a:gdLst/>
                <a:ahLst/>
                <a:cxnLst>
                  <a:cxn ang="0">
                    <a:pos x="2" y="8"/>
                  </a:cxn>
                  <a:cxn ang="0">
                    <a:pos x="0" y="21"/>
                  </a:cxn>
                  <a:cxn ang="0">
                    <a:pos x="64" y="0"/>
                  </a:cxn>
                  <a:cxn ang="0">
                    <a:pos x="2" y="8"/>
                  </a:cxn>
                </a:cxnLst>
                <a:rect l="0" t="0" r="r" b="b"/>
                <a:pathLst>
                  <a:path w="64" h="21">
                    <a:moveTo>
                      <a:pt x="2" y="8"/>
                    </a:moveTo>
                    <a:lnTo>
                      <a:pt x="0" y="21"/>
                    </a:lnTo>
                    <a:lnTo>
                      <a:pt x="64" y="0"/>
                    </a:lnTo>
                    <a:lnTo>
                      <a:pt x="2"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62" name="Freeform 2145">
                <a:extLst>
                  <a:ext uri="{FF2B5EF4-FFF2-40B4-BE49-F238E27FC236}">
                    <a16:creationId xmlns:a16="http://schemas.microsoft.com/office/drawing/2014/main" id="{212DAC1C-B76E-434B-8147-B5C56CAFA9B9}"/>
                  </a:ext>
                </a:extLst>
              </p:cNvPr>
              <p:cNvSpPr>
                <a:spLocks/>
              </p:cNvSpPr>
              <p:nvPr/>
            </p:nvSpPr>
            <p:spPr bwMode="auto">
              <a:xfrm>
                <a:off x="2885" y="3817"/>
                <a:ext cx="64" cy="21"/>
              </a:xfrm>
              <a:custGeom>
                <a:avLst/>
                <a:gdLst/>
                <a:ahLst/>
                <a:cxnLst>
                  <a:cxn ang="0">
                    <a:pos x="0" y="21"/>
                  </a:cxn>
                  <a:cxn ang="0">
                    <a:pos x="64" y="0"/>
                  </a:cxn>
                  <a:cxn ang="0">
                    <a:pos x="63" y="13"/>
                  </a:cxn>
                  <a:cxn ang="0">
                    <a:pos x="0" y="21"/>
                  </a:cxn>
                </a:cxnLst>
                <a:rect l="0" t="0" r="r" b="b"/>
                <a:pathLst>
                  <a:path w="64" h="21">
                    <a:moveTo>
                      <a:pt x="0" y="21"/>
                    </a:moveTo>
                    <a:lnTo>
                      <a:pt x="64" y="0"/>
                    </a:lnTo>
                    <a:lnTo>
                      <a:pt x="63" y="13"/>
                    </a:lnTo>
                    <a:lnTo>
                      <a:pt x="0" y="2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63" name="Freeform 2146">
                <a:extLst>
                  <a:ext uri="{FF2B5EF4-FFF2-40B4-BE49-F238E27FC236}">
                    <a16:creationId xmlns:a16="http://schemas.microsoft.com/office/drawing/2014/main" id="{5C8A4B36-05D2-4154-B87D-2CEED5E54E66}"/>
                  </a:ext>
                </a:extLst>
              </p:cNvPr>
              <p:cNvSpPr>
                <a:spLocks/>
              </p:cNvSpPr>
              <p:nvPr/>
            </p:nvSpPr>
            <p:spPr bwMode="auto">
              <a:xfrm>
                <a:off x="2885" y="3817"/>
                <a:ext cx="64" cy="21"/>
              </a:xfrm>
              <a:custGeom>
                <a:avLst/>
                <a:gdLst/>
                <a:ahLst/>
                <a:cxnLst>
                  <a:cxn ang="0">
                    <a:pos x="2" y="8"/>
                  </a:cxn>
                  <a:cxn ang="0">
                    <a:pos x="0" y="21"/>
                  </a:cxn>
                  <a:cxn ang="0">
                    <a:pos x="63" y="13"/>
                  </a:cxn>
                  <a:cxn ang="0">
                    <a:pos x="64" y="0"/>
                  </a:cxn>
                  <a:cxn ang="0">
                    <a:pos x="2" y="8"/>
                  </a:cxn>
                </a:cxnLst>
                <a:rect l="0" t="0" r="r" b="b"/>
                <a:pathLst>
                  <a:path w="64" h="21">
                    <a:moveTo>
                      <a:pt x="2" y="8"/>
                    </a:moveTo>
                    <a:lnTo>
                      <a:pt x="0" y="21"/>
                    </a:lnTo>
                    <a:lnTo>
                      <a:pt x="63" y="13"/>
                    </a:lnTo>
                    <a:lnTo>
                      <a:pt x="64" y="0"/>
                    </a:lnTo>
                    <a:lnTo>
                      <a:pt x="2" y="8"/>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64" name="Freeform 2147">
                <a:extLst>
                  <a:ext uri="{FF2B5EF4-FFF2-40B4-BE49-F238E27FC236}">
                    <a16:creationId xmlns:a16="http://schemas.microsoft.com/office/drawing/2014/main" id="{E6E4C520-6530-407C-A068-116D284CD735}"/>
                  </a:ext>
                </a:extLst>
              </p:cNvPr>
              <p:cNvSpPr>
                <a:spLocks/>
              </p:cNvSpPr>
              <p:nvPr/>
            </p:nvSpPr>
            <p:spPr bwMode="auto">
              <a:xfrm>
                <a:off x="2948" y="3817"/>
                <a:ext cx="11" cy="13"/>
              </a:xfrm>
              <a:custGeom>
                <a:avLst/>
                <a:gdLst/>
                <a:ahLst/>
                <a:cxnLst>
                  <a:cxn ang="0">
                    <a:pos x="1" y="0"/>
                  </a:cxn>
                  <a:cxn ang="0">
                    <a:pos x="0" y="13"/>
                  </a:cxn>
                  <a:cxn ang="0">
                    <a:pos x="11" y="3"/>
                  </a:cxn>
                  <a:cxn ang="0">
                    <a:pos x="1" y="0"/>
                  </a:cxn>
                </a:cxnLst>
                <a:rect l="0" t="0" r="r" b="b"/>
                <a:pathLst>
                  <a:path w="11" h="13">
                    <a:moveTo>
                      <a:pt x="1" y="0"/>
                    </a:moveTo>
                    <a:lnTo>
                      <a:pt x="0" y="13"/>
                    </a:lnTo>
                    <a:lnTo>
                      <a:pt x="11" y="3"/>
                    </a:lnTo>
                    <a:lnTo>
                      <a:pt x="1" y="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65" name="Freeform 2148">
                <a:extLst>
                  <a:ext uri="{FF2B5EF4-FFF2-40B4-BE49-F238E27FC236}">
                    <a16:creationId xmlns:a16="http://schemas.microsoft.com/office/drawing/2014/main" id="{8796FE31-12EB-4287-8B1E-332BBD9BCD36}"/>
                  </a:ext>
                </a:extLst>
              </p:cNvPr>
              <p:cNvSpPr>
                <a:spLocks/>
              </p:cNvSpPr>
              <p:nvPr/>
            </p:nvSpPr>
            <p:spPr bwMode="auto">
              <a:xfrm>
                <a:off x="2948" y="3820"/>
                <a:ext cx="15" cy="14"/>
              </a:xfrm>
              <a:custGeom>
                <a:avLst/>
                <a:gdLst/>
                <a:ahLst/>
                <a:cxnLst>
                  <a:cxn ang="0">
                    <a:pos x="0" y="10"/>
                  </a:cxn>
                  <a:cxn ang="0">
                    <a:pos x="11" y="0"/>
                  </a:cxn>
                  <a:cxn ang="0">
                    <a:pos x="15" y="14"/>
                  </a:cxn>
                  <a:cxn ang="0">
                    <a:pos x="0" y="10"/>
                  </a:cxn>
                </a:cxnLst>
                <a:rect l="0" t="0" r="r" b="b"/>
                <a:pathLst>
                  <a:path w="15" h="14">
                    <a:moveTo>
                      <a:pt x="0" y="10"/>
                    </a:moveTo>
                    <a:lnTo>
                      <a:pt x="11" y="0"/>
                    </a:lnTo>
                    <a:lnTo>
                      <a:pt x="15" y="14"/>
                    </a:lnTo>
                    <a:lnTo>
                      <a:pt x="0" y="1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66" name="Freeform 2149">
                <a:extLst>
                  <a:ext uri="{FF2B5EF4-FFF2-40B4-BE49-F238E27FC236}">
                    <a16:creationId xmlns:a16="http://schemas.microsoft.com/office/drawing/2014/main" id="{B456F5E2-B417-400A-A00C-59D5398E000E}"/>
                  </a:ext>
                </a:extLst>
              </p:cNvPr>
              <p:cNvSpPr>
                <a:spLocks/>
              </p:cNvSpPr>
              <p:nvPr/>
            </p:nvSpPr>
            <p:spPr bwMode="auto">
              <a:xfrm>
                <a:off x="2948" y="3817"/>
                <a:ext cx="15" cy="17"/>
              </a:xfrm>
              <a:custGeom>
                <a:avLst/>
                <a:gdLst/>
                <a:ahLst/>
                <a:cxnLst>
                  <a:cxn ang="0">
                    <a:pos x="1" y="0"/>
                  </a:cxn>
                  <a:cxn ang="0">
                    <a:pos x="0" y="13"/>
                  </a:cxn>
                  <a:cxn ang="0">
                    <a:pos x="15" y="17"/>
                  </a:cxn>
                  <a:cxn ang="0">
                    <a:pos x="11" y="3"/>
                  </a:cxn>
                  <a:cxn ang="0">
                    <a:pos x="1" y="0"/>
                  </a:cxn>
                </a:cxnLst>
                <a:rect l="0" t="0" r="r" b="b"/>
                <a:pathLst>
                  <a:path w="15" h="17">
                    <a:moveTo>
                      <a:pt x="1" y="0"/>
                    </a:moveTo>
                    <a:lnTo>
                      <a:pt x="0" y="13"/>
                    </a:lnTo>
                    <a:lnTo>
                      <a:pt x="15" y="17"/>
                    </a:lnTo>
                    <a:lnTo>
                      <a:pt x="11" y="3"/>
                    </a:lnTo>
                    <a:lnTo>
                      <a:pt x="1" y="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67" name="Freeform 2150">
                <a:extLst>
                  <a:ext uri="{FF2B5EF4-FFF2-40B4-BE49-F238E27FC236}">
                    <a16:creationId xmlns:a16="http://schemas.microsoft.com/office/drawing/2014/main" id="{35FFBCE6-603C-4D0F-93D1-451A28FD9755}"/>
                  </a:ext>
                </a:extLst>
              </p:cNvPr>
              <p:cNvSpPr>
                <a:spLocks/>
              </p:cNvSpPr>
              <p:nvPr/>
            </p:nvSpPr>
            <p:spPr bwMode="auto">
              <a:xfrm>
                <a:off x="2959" y="3805"/>
                <a:ext cx="16" cy="29"/>
              </a:xfrm>
              <a:custGeom>
                <a:avLst/>
                <a:gdLst/>
                <a:ahLst/>
                <a:cxnLst>
                  <a:cxn ang="0">
                    <a:pos x="0" y="15"/>
                  </a:cxn>
                  <a:cxn ang="0">
                    <a:pos x="4" y="29"/>
                  </a:cxn>
                  <a:cxn ang="0">
                    <a:pos x="16" y="0"/>
                  </a:cxn>
                  <a:cxn ang="0">
                    <a:pos x="0" y="15"/>
                  </a:cxn>
                </a:cxnLst>
                <a:rect l="0" t="0" r="r" b="b"/>
                <a:pathLst>
                  <a:path w="16" h="29">
                    <a:moveTo>
                      <a:pt x="0" y="15"/>
                    </a:moveTo>
                    <a:lnTo>
                      <a:pt x="4" y="29"/>
                    </a:lnTo>
                    <a:lnTo>
                      <a:pt x="16" y="0"/>
                    </a:lnTo>
                    <a:lnTo>
                      <a:pt x="0" y="1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68" name="Freeform 2151">
                <a:extLst>
                  <a:ext uri="{FF2B5EF4-FFF2-40B4-BE49-F238E27FC236}">
                    <a16:creationId xmlns:a16="http://schemas.microsoft.com/office/drawing/2014/main" id="{218E0929-AC4E-4709-B88D-5C5C452FFA45}"/>
                  </a:ext>
                </a:extLst>
              </p:cNvPr>
              <p:cNvSpPr>
                <a:spLocks/>
              </p:cNvSpPr>
              <p:nvPr/>
            </p:nvSpPr>
            <p:spPr bwMode="auto">
              <a:xfrm>
                <a:off x="2963" y="3805"/>
                <a:ext cx="18" cy="29"/>
              </a:xfrm>
              <a:custGeom>
                <a:avLst/>
                <a:gdLst/>
                <a:ahLst/>
                <a:cxnLst>
                  <a:cxn ang="0">
                    <a:pos x="0" y="29"/>
                  </a:cxn>
                  <a:cxn ang="0">
                    <a:pos x="12" y="0"/>
                  </a:cxn>
                  <a:cxn ang="0">
                    <a:pos x="18" y="11"/>
                  </a:cxn>
                  <a:cxn ang="0">
                    <a:pos x="0" y="29"/>
                  </a:cxn>
                </a:cxnLst>
                <a:rect l="0" t="0" r="r" b="b"/>
                <a:pathLst>
                  <a:path w="18" h="29">
                    <a:moveTo>
                      <a:pt x="0" y="29"/>
                    </a:moveTo>
                    <a:lnTo>
                      <a:pt x="12" y="0"/>
                    </a:lnTo>
                    <a:lnTo>
                      <a:pt x="18" y="11"/>
                    </a:lnTo>
                    <a:lnTo>
                      <a:pt x="0" y="2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69" name="Freeform 2152">
                <a:extLst>
                  <a:ext uri="{FF2B5EF4-FFF2-40B4-BE49-F238E27FC236}">
                    <a16:creationId xmlns:a16="http://schemas.microsoft.com/office/drawing/2014/main" id="{819D4037-9E94-4E3F-BE56-F57C51188749}"/>
                  </a:ext>
                </a:extLst>
              </p:cNvPr>
              <p:cNvSpPr>
                <a:spLocks/>
              </p:cNvSpPr>
              <p:nvPr/>
            </p:nvSpPr>
            <p:spPr bwMode="auto">
              <a:xfrm>
                <a:off x="2959" y="3805"/>
                <a:ext cx="22" cy="29"/>
              </a:xfrm>
              <a:custGeom>
                <a:avLst/>
                <a:gdLst/>
                <a:ahLst/>
                <a:cxnLst>
                  <a:cxn ang="0">
                    <a:pos x="0" y="15"/>
                  </a:cxn>
                  <a:cxn ang="0">
                    <a:pos x="4" y="29"/>
                  </a:cxn>
                  <a:cxn ang="0">
                    <a:pos x="22" y="11"/>
                  </a:cxn>
                  <a:cxn ang="0">
                    <a:pos x="16" y="0"/>
                  </a:cxn>
                  <a:cxn ang="0">
                    <a:pos x="0" y="15"/>
                  </a:cxn>
                </a:cxnLst>
                <a:rect l="0" t="0" r="r" b="b"/>
                <a:pathLst>
                  <a:path w="22" h="29">
                    <a:moveTo>
                      <a:pt x="0" y="15"/>
                    </a:moveTo>
                    <a:lnTo>
                      <a:pt x="4" y="29"/>
                    </a:lnTo>
                    <a:lnTo>
                      <a:pt x="22" y="11"/>
                    </a:lnTo>
                    <a:lnTo>
                      <a:pt x="16" y="0"/>
                    </a:lnTo>
                    <a:lnTo>
                      <a:pt x="0" y="15"/>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70" name="Freeform 2153">
                <a:extLst>
                  <a:ext uri="{FF2B5EF4-FFF2-40B4-BE49-F238E27FC236}">
                    <a16:creationId xmlns:a16="http://schemas.microsoft.com/office/drawing/2014/main" id="{F2FF5760-1A6D-4A42-B387-C0BC48E9501A}"/>
                  </a:ext>
                </a:extLst>
              </p:cNvPr>
              <p:cNvSpPr>
                <a:spLocks/>
              </p:cNvSpPr>
              <p:nvPr/>
            </p:nvSpPr>
            <p:spPr bwMode="auto">
              <a:xfrm>
                <a:off x="2975" y="3801"/>
                <a:ext cx="12" cy="15"/>
              </a:xfrm>
              <a:custGeom>
                <a:avLst/>
                <a:gdLst/>
                <a:ahLst/>
                <a:cxnLst>
                  <a:cxn ang="0">
                    <a:pos x="0" y="4"/>
                  </a:cxn>
                  <a:cxn ang="0">
                    <a:pos x="6" y="15"/>
                  </a:cxn>
                  <a:cxn ang="0">
                    <a:pos x="12" y="0"/>
                  </a:cxn>
                  <a:cxn ang="0">
                    <a:pos x="0" y="4"/>
                  </a:cxn>
                </a:cxnLst>
                <a:rect l="0" t="0" r="r" b="b"/>
                <a:pathLst>
                  <a:path w="12" h="15">
                    <a:moveTo>
                      <a:pt x="0" y="4"/>
                    </a:moveTo>
                    <a:lnTo>
                      <a:pt x="6" y="15"/>
                    </a:lnTo>
                    <a:lnTo>
                      <a:pt x="12" y="0"/>
                    </a:lnTo>
                    <a:lnTo>
                      <a:pt x="0" y="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71" name="Freeform 2154">
                <a:extLst>
                  <a:ext uri="{FF2B5EF4-FFF2-40B4-BE49-F238E27FC236}">
                    <a16:creationId xmlns:a16="http://schemas.microsoft.com/office/drawing/2014/main" id="{28778940-566D-4227-B4D5-34BAEE787D6E}"/>
                  </a:ext>
                </a:extLst>
              </p:cNvPr>
              <p:cNvSpPr>
                <a:spLocks/>
              </p:cNvSpPr>
              <p:nvPr/>
            </p:nvSpPr>
            <p:spPr bwMode="auto">
              <a:xfrm>
                <a:off x="2981" y="3801"/>
                <a:ext cx="14" cy="15"/>
              </a:xfrm>
              <a:custGeom>
                <a:avLst/>
                <a:gdLst/>
                <a:ahLst/>
                <a:cxnLst>
                  <a:cxn ang="0">
                    <a:pos x="0" y="15"/>
                  </a:cxn>
                  <a:cxn ang="0">
                    <a:pos x="6" y="0"/>
                  </a:cxn>
                  <a:cxn ang="0">
                    <a:pos x="14" y="11"/>
                  </a:cxn>
                  <a:cxn ang="0">
                    <a:pos x="0" y="15"/>
                  </a:cxn>
                </a:cxnLst>
                <a:rect l="0" t="0" r="r" b="b"/>
                <a:pathLst>
                  <a:path w="14" h="15">
                    <a:moveTo>
                      <a:pt x="0" y="15"/>
                    </a:moveTo>
                    <a:lnTo>
                      <a:pt x="6" y="0"/>
                    </a:lnTo>
                    <a:lnTo>
                      <a:pt x="14" y="11"/>
                    </a:lnTo>
                    <a:lnTo>
                      <a:pt x="0" y="1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72" name="Freeform 2155">
                <a:extLst>
                  <a:ext uri="{FF2B5EF4-FFF2-40B4-BE49-F238E27FC236}">
                    <a16:creationId xmlns:a16="http://schemas.microsoft.com/office/drawing/2014/main" id="{0AB8FA00-6EDA-4088-A877-3E96266328DE}"/>
                  </a:ext>
                </a:extLst>
              </p:cNvPr>
              <p:cNvSpPr>
                <a:spLocks/>
              </p:cNvSpPr>
              <p:nvPr/>
            </p:nvSpPr>
            <p:spPr bwMode="auto">
              <a:xfrm>
                <a:off x="2975" y="3801"/>
                <a:ext cx="20" cy="15"/>
              </a:xfrm>
              <a:custGeom>
                <a:avLst/>
                <a:gdLst/>
                <a:ahLst/>
                <a:cxnLst>
                  <a:cxn ang="0">
                    <a:pos x="0" y="4"/>
                  </a:cxn>
                  <a:cxn ang="0">
                    <a:pos x="6" y="15"/>
                  </a:cxn>
                  <a:cxn ang="0">
                    <a:pos x="20" y="11"/>
                  </a:cxn>
                  <a:cxn ang="0">
                    <a:pos x="12" y="0"/>
                  </a:cxn>
                  <a:cxn ang="0">
                    <a:pos x="0" y="4"/>
                  </a:cxn>
                </a:cxnLst>
                <a:rect l="0" t="0" r="r" b="b"/>
                <a:pathLst>
                  <a:path w="20" h="15">
                    <a:moveTo>
                      <a:pt x="0" y="4"/>
                    </a:moveTo>
                    <a:lnTo>
                      <a:pt x="6" y="15"/>
                    </a:lnTo>
                    <a:lnTo>
                      <a:pt x="20" y="11"/>
                    </a:lnTo>
                    <a:lnTo>
                      <a:pt x="12" y="0"/>
                    </a:lnTo>
                    <a:lnTo>
                      <a:pt x="0" y="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73" name="Freeform 2156">
                <a:extLst>
                  <a:ext uri="{FF2B5EF4-FFF2-40B4-BE49-F238E27FC236}">
                    <a16:creationId xmlns:a16="http://schemas.microsoft.com/office/drawing/2014/main" id="{A280245A-D384-4643-AC49-A7B4983D9D82}"/>
                  </a:ext>
                </a:extLst>
              </p:cNvPr>
              <p:cNvSpPr>
                <a:spLocks/>
              </p:cNvSpPr>
              <p:nvPr/>
            </p:nvSpPr>
            <p:spPr bwMode="auto">
              <a:xfrm>
                <a:off x="2987" y="3781"/>
                <a:ext cx="16" cy="31"/>
              </a:xfrm>
              <a:custGeom>
                <a:avLst/>
                <a:gdLst/>
                <a:ahLst/>
                <a:cxnLst>
                  <a:cxn ang="0">
                    <a:pos x="0" y="20"/>
                  </a:cxn>
                  <a:cxn ang="0">
                    <a:pos x="8" y="31"/>
                  </a:cxn>
                  <a:cxn ang="0">
                    <a:pos x="16" y="0"/>
                  </a:cxn>
                  <a:cxn ang="0">
                    <a:pos x="0" y="20"/>
                  </a:cxn>
                </a:cxnLst>
                <a:rect l="0" t="0" r="r" b="b"/>
                <a:pathLst>
                  <a:path w="16" h="31">
                    <a:moveTo>
                      <a:pt x="0" y="20"/>
                    </a:moveTo>
                    <a:lnTo>
                      <a:pt x="8" y="31"/>
                    </a:lnTo>
                    <a:lnTo>
                      <a:pt x="16" y="0"/>
                    </a:lnTo>
                    <a:lnTo>
                      <a:pt x="0" y="20"/>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74" name="Freeform 2157">
                <a:extLst>
                  <a:ext uri="{FF2B5EF4-FFF2-40B4-BE49-F238E27FC236}">
                    <a16:creationId xmlns:a16="http://schemas.microsoft.com/office/drawing/2014/main" id="{0E29B6B4-B737-4229-B4D5-A09D19B431BD}"/>
                  </a:ext>
                </a:extLst>
              </p:cNvPr>
              <p:cNvSpPr>
                <a:spLocks/>
              </p:cNvSpPr>
              <p:nvPr/>
            </p:nvSpPr>
            <p:spPr bwMode="auto">
              <a:xfrm>
                <a:off x="2995" y="3781"/>
                <a:ext cx="17" cy="31"/>
              </a:xfrm>
              <a:custGeom>
                <a:avLst/>
                <a:gdLst/>
                <a:ahLst/>
                <a:cxnLst>
                  <a:cxn ang="0">
                    <a:pos x="0" y="31"/>
                  </a:cxn>
                  <a:cxn ang="0">
                    <a:pos x="8" y="0"/>
                  </a:cxn>
                  <a:cxn ang="0">
                    <a:pos x="17" y="9"/>
                  </a:cxn>
                  <a:cxn ang="0">
                    <a:pos x="0" y="31"/>
                  </a:cxn>
                </a:cxnLst>
                <a:rect l="0" t="0" r="r" b="b"/>
                <a:pathLst>
                  <a:path w="17" h="31">
                    <a:moveTo>
                      <a:pt x="0" y="31"/>
                    </a:moveTo>
                    <a:lnTo>
                      <a:pt x="8" y="0"/>
                    </a:lnTo>
                    <a:lnTo>
                      <a:pt x="17" y="9"/>
                    </a:lnTo>
                    <a:lnTo>
                      <a:pt x="0" y="3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75" name="Freeform 2158">
                <a:extLst>
                  <a:ext uri="{FF2B5EF4-FFF2-40B4-BE49-F238E27FC236}">
                    <a16:creationId xmlns:a16="http://schemas.microsoft.com/office/drawing/2014/main" id="{ABE0CA4F-3E26-4804-B563-358430E7B626}"/>
                  </a:ext>
                </a:extLst>
              </p:cNvPr>
              <p:cNvSpPr>
                <a:spLocks/>
              </p:cNvSpPr>
              <p:nvPr/>
            </p:nvSpPr>
            <p:spPr bwMode="auto">
              <a:xfrm>
                <a:off x="2987" y="3781"/>
                <a:ext cx="25" cy="31"/>
              </a:xfrm>
              <a:custGeom>
                <a:avLst/>
                <a:gdLst/>
                <a:ahLst/>
                <a:cxnLst>
                  <a:cxn ang="0">
                    <a:pos x="0" y="20"/>
                  </a:cxn>
                  <a:cxn ang="0">
                    <a:pos x="8" y="31"/>
                  </a:cxn>
                  <a:cxn ang="0">
                    <a:pos x="25" y="9"/>
                  </a:cxn>
                  <a:cxn ang="0">
                    <a:pos x="16" y="0"/>
                  </a:cxn>
                  <a:cxn ang="0">
                    <a:pos x="0" y="20"/>
                  </a:cxn>
                </a:cxnLst>
                <a:rect l="0" t="0" r="r" b="b"/>
                <a:pathLst>
                  <a:path w="25" h="31">
                    <a:moveTo>
                      <a:pt x="0" y="20"/>
                    </a:moveTo>
                    <a:lnTo>
                      <a:pt x="8" y="31"/>
                    </a:lnTo>
                    <a:lnTo>
                      <a:pt x="25" y="9"/>
                    </a:lnTo>
                    <a:lnTo>
                      <a:pt x="16" y="0"/>
                    </a:lnTo>
                    <a:lnTo>
                      <a:pt x="0" y="20"/>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76" name="Freeform 2159">
                <a:extLst>
                  <a:ext uri="{FF2B5EF4-FFF2-40B4-BE49-F238E27FC236}">
                    <a16:creationId xmlns:a16="http://schemas.microsoft.com/office/drawing/2014/main" id="{0488B201-18BE-47EC-8509-282323735203}"/>
                  </a:ext>
                </a:extLst>
              </p:cNvPr>
              <p:cNvSpPr>
                <a:spLocks/>
              </p:cNvSpPr>
              <p:nvPr/>
            </p:nvSpPr>
            <p:spPr bwMode="auto">
              <a:xfrm>
                <a:off x="3003" y="3769"/>
                <a:ext cx="21" cy="21"/>
              </a:xfrm>
              <a:custGeom>
                <a:avLst/>
                <a:gdLst/>
                <a:ahLst/>
                <a:cxnLst>
                  <a:cxn ang="0">
                    <a:pos x="0" y="12"/>
                  </a:cxn>
                  <a:cxn ang="0">
                    <a:pos x="9" y="21"/>
                  </a:cxn>
                  <a:cxn ang="0">
                    <a:pos x="21" y="0"/>
                  </a:cxn>
                  <a:cxn ang="0">
                    <a:pos x="0" y="12"/>
                  </a:cxn>
                </a:cxnLst>
                <a:rect l="0" t="0" r="r" b="b"/>
                <a:pathLst>
                  <a:path w="21" h="21">
                    <a:moveTo>
                      <a:pt x="0" y="12"/>
                    </a:moveTo>
                    <a:lnTo>
                      <a:pt x="9" y="21"/>
                    </a:lnTo>
                    <a:lnTo>
                      <a:pt x="21" y="0"/>
                    </a:lnTo>
                    <a:lnTo>
                      <a:pt x="0" y="1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77" name="Freeform 2160">
                <a:extLst>
                  <a:ext uri="{FF2B5EF4-FFF2-40B4-BE49-F238E27FC236}">
                    <a16:creationId xmlns:a16="http://schemas.microsoft.com/office/drawing/2014/main" id="{69411674-D62F-4B46-9226-738667B1873D}"/>
                  </a:ext>
                </a:extLst>
              </p:cNvPr>
              <p:cNvSpPr>
                <a:spLocks/>
              </p:cNvSpPr>
              <p:nvPr/>
            </p:nvSpPr>
            <p:spPr bwMode="auto">
              <a:xfrm>
                <a:off x="3012" y="3769"/>
                <a:ext cx="21" cy="21"/>
              </a:xfrm>
              <a:custGeom>
                <a:avLst/>
                <a:gdLst/>
                <a:ahLst/>
                <a:cxnLst>
                  <a:cxn ang="0">
                    <a:pos x="0" y="21"/>
                  </a:cxn>
                  <a:cxn ang="0">
                    <a:pos x="12" y="0"/>
                  </a:cxn>
                  <a:cxn ang="0">
                    <a:pos x="21" y="9"/>
                  </a:cxn>
                  <a:cxn ang="0">
                    <a:pos x="0" y="21"/>
                  </a:cxn>
                </a:cxnLst>
                <a:rect l="0" t="0" r="r" b="b"/>
                <a:pathLst>
                  <a:path w="21" h="21">
                    <a:moveTo>
                      <a:pt x="0" y="21"/>
                    </a:moveTo>
                    <a:lnTo>
                      <a:pt x="12" y="0"/>
                    </a:lnTo>
                    <a:lnTo>
                      <a:pt x="21" y="9"/>
                    </a:lnTo>
                    <a:lnTo>
                      <a:pt x="0" y="2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78" name="Freeform 2161">
                <a:extLst>
                  <a:ext uri="{FF2B5EF4-FFF2-40B4-BE49-F238E27FC236}">
                    <a16:creationId xmlns:a16="http://schemas.microsoft.com/office/drawing/2014/main" id="{79493254-4D21-4D41-A4AE-61D0DDA0E418}"/>
                  </a:ext>
                </a:extLst>
              </p:cNvPr>
              <p:cNvSpPr>
                <a:spLocks/>
              </p:cNvSpPr>
              <p:nvPr/>
            </p:nvSpPr>
            <p:spPr bwMode="auto">
              <a:xfrm>
                <a:off x="3003" y="3769"/>
                <a:ext cx="30" cy="21"/>
              </a:xfrm>
              <a:custGeom>
                <a:avLst/>
                <a:gdLst/>
                <a:ahLst/>
                <a:cxnLst>
                  <a:cxn ang="0">
                    <a:pos x="0" y="12"/>
                  </a:cxn>
                  <a:cxn ang="0">
                    <a:pos x="9" y="21"/>
                  </a:cxn>
                  <a:cxn ang="0">
                    <a:pos x="30" y="9"/>
                  </a:cxn>
                  <a:cxn ang="0">
                    <a:pos x="21" y="0"/>
                  </a:cxn>
                  <a:cxn ang="0">
                    <a:pos x="0" y="12"/>
                  </a:cxn>
                </a:cxnLst>
                <a:rect l="0" t="0" r="r" b="b"/>
                <a:pathLst>
                  <a:path w="30" h="21">
                    <a:moveTo>
                      <a:pt x="0" y="12"/>
                    </a:moveTo>
                    <a:lnTo>
                      <a:pt x="9" y="21"/>
                    </a:lnTo>
                    <a:lnTo>
                      <a:pt x="30" y="9"/>
                    </a:lnTo>
                    <a:lnTo>
                      <a:pt x="21" y="0"/>
                    </a:lnTo>
                    <a:lnTo>
                      <a:pt x="0" y="12"/>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79" name="Freeform 2162">
                <a:extLst>
                  <a:ext uri="{FF2B5EF4-FFF2-40B4-BE49-F238E27FC236}">
                    <a16:creationId xmlns:a16="http://schemas.microsoft.com/office/drawing/2014/main" id="{A5BE075F-F34C-41EE-B579-6E6ED2723B7C}"/>
                  </a:ext>
                </a:extLst>
              </p:cNvPr>
              <p:cNvSpPr>
                <a:spLocks/>
              </p:cNvSpPr>
              <p:nvPr/>
            </p:nvSpPr>
            <p:spPr bwMode="auto">
              <a:xfrm>
                <a:off x="3024" y="3730"/>
                <a:ext cx="24" cy="48"/>
              </a:xfrm>
              <a:custGeom>
                <a:avLst/>
                <a:gdLst/>
                <a:ahLst/>
                <a:cxnLst>
                  <a:cxn ang="0">
                    <a:pos x="0" y="39"/>
                  </a:cxn>
                  <a:cxn ang="0">
                    <a:pos x="9" y="48"/>
                  </a:cxn>
                  <a:cxn ang="0">
                    <a:pos x="24" y="0"/>
                  </a:cxn>
                  <a:cxn ang="0">
                    <a:pos x="0" y="39"/>
                  </a:cxn>
                </a:cxnLst>
                <a:rect l="0" t="0" r="r" b="b"/>
                <a:pathLst>
                  <a:path w="24" h="48">
                    <a:moveTo>
                      <a:pt x="0" y="39"/>
                    </a:moveTo>
                    <a:lnTo>
                      <a:pt x="9" y="48"/>
                    </a:lnTo>
                    <a:lnTo>
                      <a:pt x="24" y="0"/>
                    </a:lnTo>
                    <a:lnTo>
                      <a:pt x="0" y="39"/>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80" name="Freeform 2163">
                <a:extLst>
                  <a:ext uri="{FF2B5EF4-FFF2-40B4-BE49-F238E27FC236}">
                    <a16:creationId xmlns:a16="http://schemas.microsoft.com/office/drawing/2014/main" id="{CF1842DD-3CDD-48A3-AC23-06E9D4CFD071}"/>
                  </a:ext>
                </a:extLst>
              </p:cNvPr>
              <p:cNvSpPr>
                <a:spLocks/>
              </p:cNvSpPr>
              <p:nvPr/>
            </p:nvSpPr>
            <p:spPr bwMode="auto">
              <a:xfrm>
                <a:off x="3033" y="3730"/>
                <a:ext cx="27" cy="48"/>
              </a:xfrm>
              <a:custGeom>
                <a:avLst/>
                <a:gdLst/>
                <a:ahLst/>
                <a:cxnLst>
                  <a:cxn ang="0">
                    <a:pos x="0" y="48"/>
                  </a:cxn>
                  <a:cxn ang="0">
                    <a:pos x="15" y="0"/>
                  </a:cxn>
                  <a:cxn ang="0">
                    <a:pos x="27" y="4"/>
                  </a:cxn>
                  <a:cxn ang="0">
                    <a:pos x="0" y="48"/>
                  </a:cxn>
                </a:cxnLst>
                <a:rect l="0" t="0" r="r" b="b"/>
                <a:pathLst>
                  <a:path w="27" h="48">
                    <a:moveTo>
                      <a:pt x="0" y="48"/>
                    </a:moveTo>
                    <a:lnTo>
                      <a:pt x="15" y="0"/>
                    </a:lnTo>
                    <a:lnTo>
                      <a:pt x="27" y="4"/>
                    </a:lnTo>
                    <a:lnTo>
                      <a:pt x="0" y="4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81" name="Freeform 2164">
                <a:extLst>
                  <a:ext uri="{FF2B5EF4-FFF2-40B4-BE49-F238E27FC236}">
                    <a16:creationId xmlns:a16="http://schemas.microsoft.com/office/drawing/2014/main" id="{DF13228D-E19E-4AFD-BA5F-77CDAD5A0649}"/>
                  </a:ext>
                </a:extLst>
              </p:cNvPr>
              <p:cNvSpPr>
                <a:spLocks/>
              </p:cNvSpPr>
              <p:nvPr/>
            </p:nvSpPr>
            <p:spPr bwMode="auto">
              <a:xfrm>
                <a:off x="3024" y="3730"/>
                <a:ext cx="36" cy="48"/>
              </a:xfrm>
              <a:custGeom>
                <a:avLst/>
                <a:gdLst/>
                <a:ahLst/>
                <a:cxnLst>
                  <a:cxn ang="0">
                    <a:pos x="0" y="39"/>
                  </a:cxn>
                  <a:cxn ang="0">
                    <a:pos x="9" y="48"/>
                  </a:cxn>
                  <a:cxn ang="0">
                    <a:pos x="36" y="4"/>
                  </a:cxn>
                  <a:cxn ang="0">
                    <a:pos x="24" y="0"/>
                  </a:cxn>
                  <a:cxn ang="0">
                    <a:pos x="0" y="39"/>
                  </a:cxn>
                </a:cxnLst>
                <a:rect l="0" t="0" r="r" b="b"/>
                <a:pathLst>
                  <a:path w="36" h="48">
                    <a:moveTo>
                      <a:pt x="0" y="39"/>
                    </a:moveTo>
                    <a:lnTo>
                      <a:pt x="9" y="48"/>
                    </a:lnTo>
                    <a:lnTo>
                      <a:pt x="36" y="4"/>
                    </a:lnTo>
                    <a:lnTo>
                      <a:pt x="24" y="0"/>
                    </a:lnTo>
                    <a:lnTo>
                      <a:pt x="0" y="39"/>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82" name="Freeform 2165">
                <a:extLst>
                  <a:ext uri="{FF2B5EF4-FFF2-40B4-BE49-F238E27FC236}">
                    <a16:creationId xmlns:a16="http://schemas.microsoft.com/office/drawing/2014/main" id="{AA1EEB53-0D77-4B48-A75A-3CD5B0F6FF95}"/>
                  </a:ext>
                </a:extLst>
              </p:cNvPr>
              <p:cNvSpPr>
                <a:spLocks/>
              </p:cNvSpPr>
              <p:nvPr/>
            </p:nvSpPr>
            <p:spPr bwMode="auto">
              <a:xfrm>
                <a:off x="3048" y="3673"/>
                <a:ext cx="12" cy="61"/>
              </a:xfrm>
              <a:custGeom>
                <a:avLst/>
                <a:gdLst/>
                <a:ahLst/>
                <a:cxnLst>
                  <a:cxn ang="0">
                    <a:pos x="0" y="57"/>
                  </a:cxn>
                  <a:cxn ang="0">
                    <a:pos x="12" y="61"/>
                  </a:cxn>
                  <a:cxn ang="0">
                    <a:pos x="8" y="0"/>
                  </a:cxn>
                  <a:cxn ang="0">
                    <a:pos x="0" y="57"/>
                  </a:cxn>
                </a:cxnLst>
                <a:rect l="0" t="0" r="r" b="b"/>
                <a:pathLst>
                  <a:path w="12" h="61">
                    <a:moveTo>
                      <a:pt x="0" y="57"/>
                    </a:moveTo>
                    <a:lnTo>
                      <a:pt x="12" y="61"/>
                    </a:lnTo>
                    <a:lnTo>
                      <a:pt x="8" y="0"/>
                    </a:lnTo>
                    <a:lnTo>
                      <a:pt x="0" y="5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83" name="Freeform 2166">
                <a:extLst>
                  <a:ext uri="{FF2B5EF4-FFF2-40B4-BE49-F238E27FC236}">
                    <a16:creationId xmlns:a16="http://schemas.microsoft.com/office/drawing/2014/main" id="{542C9A57-659C-436A-BC26-70002684B010}"/>
                  </a:ext>
                </a:extLst>
              </p:cNvPr>
              <p:cNvSpPr>
                <a:spLocks/>
              </p:cNvSpPr>
              <p:nvPr/>
            </p:nvSpPr>
            <p:spPr bwMode="auto">
              <a:xfrm>
                <a:off x="3056" y="3673"/>
                <a:ext cx="12" cy="61"/>
              </a:xfrm>
              <a:custGeom>
                <a:avLst/>
                <a:gdLst/>
                <a:ahLst/>
                <a:cxnLst>
                  <a:cxn ang="0">
                    <a:pos x="4" y="61"/>
                  </a:cxn>
                  <a:cxn ang="0">
                    <a:pos x="0" y="0"/>
                  </a:cxn>
                  <a:cxn ang="0">
                    <a:pos x="12" y="3"/>
                  </a:cxn>
                  <a:cxn ang="0">
                    <a:pos x="4" y="61"/>
                  </a:cxn>
                </a:cxnLst>
                <a:rect l="0" t="0" r="r" b="b"/>
                <a:pathLst>
                  <a:path w="12" h="61">
                    <a:moveTo>
                      <a:pt x="4" y="61"/>
                    </a:moveTo>
                    <a:lnTo>
                      <a:pt x="0" y="0"/>
                    </a:lnTo>
                    <a:lnTo>
                      <a:pt x="12" y="3"/>
                    </a:lnTo>
                    <a:lnTo>
                      <a:pt x="4" y="61"/>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84" name="Freeform 2167">
                <a:extLst>
                  <a:ext uri="{FF2B5EF4-FFF2-40B4-BE49-F238E27FC236}">
                    <a16:creationId xmlns:a16="http://schemas.microsoft.com/office/drawing/2014/main" id="{2BB0D600-1FA3-4085-AE42-33048CD43A54}"/>
                  </a:ext>
                </a:extLst>
              </p:cNvPr>
              <p:cNvSpPr>
                <a:spLocks/>
              </p:cNvSpPr>
              <p:nvPr/>
            </p:nvSpPr>
            <p:spPr bwMode="auto">
              <a:xfrm>
                <a:off x="3048" y="3673"/>
                <a:ext cx="20" cy="61"/>
              </a:xfrm>
              <a:custGeom>
                <a:avLst/>
                <a:gdLst/>
                <a:ahLst/>
                <a:cxnLst>
                  <a:cxn ang="0">
                    <a:pos x="0" y="57"/>
                  </a:cxn>
                  <a:cxn ang="0">
                    <a:pos x="12" y="61"/>
                  </a:cxn>
                  <a:cxn ang="0">
                    <a:pos x="20" y="3"/>
                  </a:cxn>
                  <a:cxn ang="0">
                    <a:pos x="8" y="0"/>
                  </a:cxn>
                  <a:cxn ang="0">
                    <a:pos x="0" y="57"/>
                  </a:cxn>
                </a:cxnLst>
                <a:rect l="0" t="0" r="r" b="b"/>
                <a:pathLst>
                  <a:path w="20" h="61">
                    <a:moveTo>
                      <a:pt x="0" y="57"/>
                    </a:moveTo>
                    <a:lnTo>
                      <a:pt x="12" y="61"/>
                    </a:lnTo>
                    <a:lnTo>
                      <a:pt x="20" y="3"/>
                    </a:lnTo>
                    <a:lnTo>
                      <a:pt x="8" y="0"/>
                    </a:lnTo>
                    <a:lnTo>
                      <a:pt x="0" y="57"/>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85" name="Freeform 2168">
                <a:extLst>
                  <a:ext uri="{FF2B5EF4-FFF2-40B4-BE49-F238E27FC236}">
                    <a16:creationId xmlns:a16="http://schemas.microsoft.com/office/drawing/2014/main" id="{FA34E3C9-9B15-48BC-BE32-84E56488003B}"/>
                  </a:ext>
                </a:extLst>
              </p:cNvPr>
              <p:cNvSpPr>
                <a:spLocks/>
              </p:cNvSpPr>
              <p:nvPr/>
            </p:nvSpPr>
            <p:spPr bwMode="auto">
              <a:xfrm>
                <a:off x="3056" y="3620"/>
                <a:ext cx="18" cy="56"/>
              </a:xfrm>
              <a:custGeom>
                <a:avLst/>
                <a:gdLst/>
                <a:ahLst/>
                <a:cxnLst>
                  <a:cxn ang="0">
                    <a:pos x="0" y="53"/>
                  </a:cxn>
                  <a:cxn ang="0">
                    <a:pos x="12" y="56"/>
                  </a:cxn>
                  <a:cxn ang="0">
                    <a:pos x="18" y="0"/>
                  </a:cxn>
                  <a:cxn ang="0">
                    <a:pos x="0" y="53"/>
                  </a:cxn>
                </a:cxnLst>
                <a:rect l="0" t="0" r="r" b="b"/>
                <a:pathLst>
                  <a:path w="18" h="56">
                    <a:moveTo>
                      <a:pt x="0" y="53"/>
                    </a:moveTo>
                    <a:lnTo>
                      <a:pt x="12" y="56"/>
                    </a:lnTo>
                    <a:lnTo>
                      <a:pt x="18" y="0"/>
                    </a:lnTo>
                    <a:lnTo>
                      <a:pt x="0" y="5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86" name="Freeform 2169">
                <a:extLst>
                  <a:ext uri="{FF2B5EF4-FFF2-40B4-BE49-F238E27FC236}">
                    <a16:creationId xmlns:a16="http://schemas.microsoft.com/office/drawing/2014/main" id="{38098800-E715-4A6A-B062-CA2B2D0CD388}"/>
                  </a:ext>
                </a:extLst>
              </p:cNvPr>
              <p:cNvSpPr>
                <a:spLocks/>
              </p:cNvSpPr>
              <p:nvPr/>
            </p:nvSpPr>
            <p:spPr bwMode="auto">
              <a:xfrm>
                <a:off x="3068" y="3620"/>
                <a:ext cx="16" cy="56"/>
              </a:xfrm>
              <a:custGeom>
                <a:avLst/>
                <a:gdLst/>
                <a:ahLst/>
                <a:cxnLst>
                  <a:cxn ang="0">
                    <a:pos x="0" y="56"/>
                  </a:cxn>
                  <a:cxn ang="0">
                    <a:pos x="6" y="0"/>
                  </a:cxn>
                  <a:cxn ang="0">
                    <a:pos x="16" y="9"/>
                  </a:cxn>
                  <a:cxn ang="0">
                    <a:pos x="0" y="56"/>
                  </a:cxn>
                </a:cxnLst>
                <a:rect l="0" t="0" r="r" b="b"/>
                <a:pathLst>
                  <a:path w="16" h="56">
                    <a:moveTo>
                      <a:pt x="0" y="56"/>
                    </a:moveTo>
                    <a:lnTo>
                      <a:pt x="6" y="0"/>
                    </a:lnTo>
                    <a:lnTo>
                      <a:pt x="16" y="9"/>
                    </a:lnTo>
                    <a:lnTo>
                      <a:pt x="0" y="56"/>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87" name="Freeform 2170">
                <a:extLst>
                  <a:ext uri="{FF2B5EF4-FFF2-40B4-BE49-F238E27FC236}">
                    <a16:creationId xmlns:a16="http://schemas.microsoft.com/office/drawing/2014/main" id="{037E60BA-338D-4D10-B5D9-61513DE0ADFA}"/>
                  </a:ext>
                </a:extLst>
              </p:cNvPr>
              <p:cNvSpPr>
                <a:spLocks/>
              </p:cNvSpPr>
              <p:nvPr/>
            </p:nvSpPr>
            <p:spPr bwMode="auto">
              <a:xfrm>
                <a:off x="3056" y="3620"/>
                <a:ext cx="28" cy="56"/>
              </a:xfrm>
              <a:custGeom>
                <a:avLst/>
                <a:gdLst/>
                <a:ahLst/>
                <a:cxnLst>
                  <a:cxn ang="0">
                    <a:pos x="0" y="53"/>
                  </a:cxn>
                  <a:cxn ang="0">
                    <a:pos x="12" y="56"/>
                  </a:cxn>
                  <a:cxn ang="0">
                    <a:pos x="28" y="9"/>
                  </a:cxn>
                  <a:cxn ang="0">
                    <a:pos x="18" y="0"/>
                  </a:cxn>
                  <a:cxn ang="0">
                    <a:pos x="0" y="53"/>
                  </a:cxn>
                </a:cxnLst>
                <a:rect l="0" t="0" r="r" b="b"/>
                <a:pathLst>
                  <a:path w="28" h="56">
                    <a:moveTo>
                      <a:pt x="0" y="53"/>
                    </a:moveTo>
                    <a:lnTo>
                      <a:pt x="12" y="56"/>
                    </a:lnTo>
                    <a:lnTo>
                      <a:pt x="28" y="9"/>
                    </a:lnTo>
                    <a:lnTo>
                      <a:pt x="18" y="0"/>
                    </a:lnTo>
                    <a:lnTo>
                      <a:pt x="0" y="53"/>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88" name="Freeform 2171">
                <a:extLst>
                  <a:ext uri="{FF2B5EF4-FFF2-40B4-BE49-F238E27FC236}">
                    <a16:creationId xmlns:a16="http://schemas.microsoft.com/office/drawing/2014/main" id="{B5844618-BEEC-46AF-905F-7AFD646E65F5}"/>
                  </a:ext>
                </a:extLst>
              </p:cNvPr>
              <p:cNvSpPr>
                <a:spLocks/>
              </p:cNvSpPr>
              <p:nvPr/>
            </p:nvSpPr>
            <p:spPr bwMode="auto">
              <a:xfrm>
                <a:off x="3074" y="3612"/>
                <a:ext cx="12" cy="17"/>
              </a:xfrm>
              <a:custGeom>
                <a:avLst/>
                <a:gdLst/>
                <a:ahLst/>
                <a:cxnLst>
                  <a:cxn ang="0">
                    <a:pos x="0" y="8"/>
                  </a:cxn>
                  <a:cxn ang="0">
                    <a:pos x="10" y="17"/>
                  </a:cxn>
                  <a:cxn ang="0">
                    <a:pos x="12" y="0"/>
                  </a:cxn>
                  <a:cxn ang="0">
                    <a:pos x="0" y="8"/>
                  </a:cxn>
                </a:cxnLst>
                <a:rect l="0" t="0" r="r" b="b"/>
                <a:pathLst>
                  <a:path w="12" h="17">
                    <a:moveTo>
                      <a:pt x="0" y="8"/>
                    </a:moveTo>
                    <a:lnTo>
                      <a:pt x="10" y="17"/>
                    </a:lnTo>
                    <a:lnTo>
                      <a:pt x="12" y="0"/>
                    </a:lnTo>
                    <a:lnTo>
                      <a:pt x="0" y="8"/>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89" name="Freeform 2172">
                <a:extLst>
                  <a:ext uri="{FF2B5EF4-FFF2-40B4-BE49-F238E27FC236}">
                    <a16:creationId xmlns:a16="http://schemas.microsoft.com/office/drawing/2014/main" id="{A9904491-90B0-4B48-A313-BA75D3480194}"/>
                  </a:ext>
                </a:extLst>
              </p:cNvPr>
              <p:cNvSpPr>
                <a:spLocks/>
              </p:cNvSpPr>
              <p:nvPr/>
            </p:nvSpPr>
            <p:spPr bwMode="auto">
              <a:xfrm>
                <a:off x="3084" y="3612"/>
                <a:ext cx="13" cy="17"/>
              </a:xfrm>
              <a:custGeom>
                <a:avLst/>
                <a:gdLst/>
                <a:ahLst/>
                <a:cxnLst>
                  <a:cxn ang="0">
                    <a:pos x="0" y="17"/>
                  </a:cxn>
                  <a:cxn ang="0">
                    <a:pos x="2" y="0"/>
                  </a:cxn>
                  <a:cxn ang="0">
                    <a:pos x="13" y="8"/>
                  </a:cxn>
                  <a:cxn ang="0">
                    <a:pos x="0" y="17"/>
                  </a:cxn>
                </a:cxnLst>
                <a:rect l="0" t="0" r="r" b="b"/>
                <a:pathLst>
                  <a:path w="13" h="17">
                    <a:moveTo>
                      <a:pt x="0" y="17"/>
                    </a:moveTo>
                    <a:lnTo>
                      <a:pt x="2" y="0"/>
                    </a:lnTo>
                    <a:lnTo>
                      <a:pt x="13" y="8"/>
                    </a:lnTo>
                    <a:lnTo>
                      <a:pt x="0" y="1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90" name="Freeform 2173">
                <a:extLst>
                  <a:ext uri="{FF2B5EF4-FFF2-40B4-BE49-F238E27FC236}">
                    <a16:creationId xmlns:a16="http://schemas.microsoft.com/office/drawing/2014/main" id="{C93425C5-DBF3-441D-9BBD-DAD73041FC0D}"/>
                  </a:ext>
                </a:extLst>
              </p:cNvPr>
              <p:cNvSpPr>
                <a:spLocks/>
              </p:cNvSpPr>
              <p:nvPr/>
            </p:nvSpPr>
            <p:spPr bwMode="auto">
              <a:xfrm>
                <a:off x="3074" y="3612"/>
                <a:ext cx="23" cy="17"/>
              </a:xfrm>
              <a:custGeom>
                <a:avLst/>
                <a:gdLst/>
                <a:ahLst/>
                <a:cxnLst>
                  <a:cxn ang="0">
                    <a:pos x="0" y="8"/>
                  </a:cxn>
                  <a:cxn ang="0">
                    <a:pos x="10" y="17"/>
                  </a:cxn>
                  <a:cxn ang="0">
                    <a:pos x="23" y="8"/>
                  </a:cxn>
                  <a:cxn ang="0">
                    <a:pos x="12" y="0"/>
                  </a:cxn>
                  <a:cxn ang="0">
                    <a:pos x="0" y="8"/>
                  </a:cxn>
                </a:cxnLst>
                <a:rect l="0" t="0" r="r" b="b"/>
                <a:pathLst>
                  <a:path w="23" h="17">
                    <a:moveTo>
                      <a:pt x="0" y="8"/>
                    </a:moveTo>
                    <a:lnTo>
                      <a:pt x="10" y="17"/>
                    </a:lnTo>
                    <a:lnTo>
                      <a:pt x="23" y="8"/>
                    </a:lnTo>
                    <a:lnTo>
                      <a:pt x="12" y="0"/>
                    </a:lnTo>
                    <a:lnTo>
                      <a:pt x="0" y="8"/>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91" name="Freeform 2174">
                <a:extLst>
                  <a:ext uri="{FF2B5EF4-FFF2-40B4-BE49-F238E27FC236}">
                    <a16:creationId xmlns:a16="http://schemas.microsoft.com/office/drawing/2014/main" id="{4E0DEF8E-1257-4D15-B09A-AEFF099D0A14}"/>
                  </a:ext>
                </a:extLst>
              </p:cNvPr>
              <p:cNvSpPr>
                <a:spLocks/>
              </p:cNvSpPr>
              <p:nvPr/>
            </p:nvSpPr>
            <p:spPr bwMode="auto">
              <a:xfrm>
                <a:off x="3086" y="3588"/>
                <a:ext cx="11" cy="32"/>
              </a:xfrm>
              <a:custGeom>
                <a:avLst/>
                <a:gdLst/>
                <a:ahLst/>
                <a:cxnLst>
                  <a:cxn ang="0">
                    <a:pos x="0" y="24"/>
                  </a:cxn>
                  <a:cxn ang="0">
                    <a:pos x="11" y="32"/>
                  </a:cxn>
                  <a:cxn ang="0">
                    <a:pos x="8" y="0"/>
                  </a:cxn>
                  <a:cxn ang="0">
                    <a:pos x="0" y="24"/>
                  </a:cxn>
                </a:cxnLst>
                <a:rect l="0" t="0" r="r" b="b"/>
                <a:pathLst>
                  <a:path w="11" h="32">
                    <a:moveTo>
                      <a:pt x="0" y="24"/>
                    </a:moveTo>
                    <a:lnTo>
                      <a:pt x="11" y="32"/>
                    </a:lnTo>
                    <a:lnTo>
                      <a:pt x="8" y="0"/>
                    </a:lnTo>
                    <a:lnTo>
                      <a:pt x="0" y="2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92" name="Freeform 2175">
                <a:extLst>
                  <a:ext uri="{FF2B5EF4-FFF2-40B4-BE49-F238E27FC236}">
                    <a16:creationId xmlns:a16="http://schemas.microsoft.com/office/drawing/2014/main" id="{F22A302D-3173-4034-982C-4D1D3CAE910D}"/>
                  </a:ext>
                </a:extLst>
              </p:cNvPr>
              <p:cNvSpPr>
                <a:spLocks/>
              </p:cNvSpPr>
              <p:nvPr/>
            </p:nvSpPr>
            <p:spPr bwMode="auto">
              <a:xfrm>
                <a:off x="3094" y="3588"/>
                <a:ext cx="11" cy="32"/>
              </a:xfrm>
              <a:custGeom>
                <a:avLst/>
                <a:gdLst/>
                <a:ahLst/>
                <a:cxnLst>
                  <a:cxn ang="0">
                    <a:pos x="3" y="32"/>
                  </a:cxn>
                  <a:cxn ang="0">
                    <a:pos x="0" y="0"/>
                  </a:cxn>
                  <a:cxn ang="0">
                    <a:pos x="11" y="7"/>
                  </a:cxn>
                  <a:cxn ang="0">
                    <a:pos x="3" y="32"/>
                  </a:cxn>
                </a:cxnLst>
                <a:rect l="0" t="0" r="r" b="b"/>
                <a:pathLst>
                  <a:path w="11" h="32">
                    <a:moveTo>
                      <a:pt x="3" y="32"/>
                    </a:moveTo>
                    <a:lnTo>
                      <a:pt x="0" y="0"/>
                    </a:lnTo>
                    <a:lnTo>
                      <a:pt x="11" y="7"/>
                    </a:lnTo>
                    <a:lnTo>
                      <a:pt x="3" y="32"/>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93" name="Freeform 2176">
                <a:extLst>
                  <a:ext uri="{FF2B5EF4-FFF2-40B4-BE49-F238E27FC236}">
                    <a16:creationId xmlns:a16="http://schemas.microsoft.com/office/drawing/2014/main" id="{C0175540-DECA-4C58-8C39-1D15EFC83EFD}"/>
                  </a:ext>
                </a:extLst>
              </p:cNvPr>
              <p:cNvSpPr>
                <a:spLocks/>
              </p:cNvSpPr>
              <p:nvPr/>
            </p:nvSpPr>
            <p:spPr bwMode="auto">
              <a:xfrm>
                <a:off x="3086" y="3588"/>
                <a:ext cx="19" cy="32"/>
              </a:xfrm>
              <a:custGeom>
                <a:avLst/>
                <a:gdLst/>
                <a:ahLst/>
                <a:cxnLst>
                  <a:cxn ang="0">
                    <a:pos x="0" y="24"/>
                  </a:cxn>
                  <a:cxn ang="0">
                    <a:pos x="11" y="32"/>
                  </a:cxn>
                  <a:cxn ang="0">
                    <a:pos x="19" y="7"/>
                  </a:cxn>
                  <a:cxn ang="0">
                    <a:pos x="8" y="0"/>
                  </a:cxn>
                  <a:cxn ang="0">
                    <a:pos x="0" y="24"/>
                  </a:cxn>
                </a:cxnLst>
                <a:rect l="0" t="0" r="r" b="b"/>
                <a:pathLst>
                  <a:path w="19" h="32">
                    <a:moveTo>
                      <a:pt x="0" y="24"/>
                    </a:moveTo>
                    <a:lnTo>
                      <a:pt x="11" y="32"/>
                    </a:lnTo>
                    <a:lnTo>
                      <a:pt x="19" y="7"/>
                    </a:lnTo>
                    <a:lnTo>
                      <a:pt x="8" y="0"/>
                    </a:lnTo>
                    <a:lnTo>
                      <a:pt x="0" y="24"/>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94" name="Freeform 2177">
                <a:extLst>
                  <a:ext uri="{FF2B5EF4-FFF2-40B4-BE49-F238E27FC236}">
                    <a16:creationId xmlns:a16="http://schemas.microsoft.com/office/drawing/2014/main" id="{C14863AC-2BCA-4A7C-8AD5-D781D73E4420}"/>
                  </a:ext>
                </a:extLst>
              </p:cNvPr>
              <p:cNvSpPr>
                <a:spLocks/>
              </p:cNvSpPr>
              <p:nvPr/>
            </p:nvSpPr>
            <p:spPr bwMode="auto">
              <a:xfrm>
                <a:off x="3094" y="3571"/>
                <a:ext cx="22" cy="24"/>
              </a:xfrm>
              <a:custGeom>
                <a:avLst/>
                <a:gdLst/>
                <a:ahLst/>
                <a:cxnLst>
                  <a:cxn ang="0">
                    <a:pos x="0" y="17"/>
                  </a:cxn>
                  <a:cxn ang="0">
                    <a:pos x="11" y="24"/>
                  </a:cxn>
                  <a:cxn ang="0">
                    <a:pos x="22" y="0"/>
                  </a:cxn>
                  <a:cxn ang="0">
                    <a:pos x="0" y="17"/>
                  </a:cxn>
                </a:cxnLst>
                <a:rect l="0" t="0" r="r" b="b"/>
                <a:pathLst>
                  <a:path w="22" h="24">
                    <a:moveTo>
                      <a:pt x="0" y="17"/>
                    </a:moveTo>
                    <a:lnTo>
                      <a:pt x="11" y="24"/>
                    </a:lnTo>
                    <a:lnTo>
                      <a:pt x="22" y="0"/>
                    </a:lnTo>
                    <a:lnTo>
                      <a:pt x="0" y="17"/>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95" name="Freeform 2178">
                <a:extLst>
                  <a:ext uri="{FF2B5EF4-FFF2-40B4-BE49-F238E27FC236}">
                    <a16:creationId xmlns:a16="http://schemas.microsoft.com/office/drawing/2014/main" id="{7C039A54-C3F3-4EE8-9C19-690F4DD77BEF}"/>
                  </a:ext>
                </a:extLst>
              </p:cNvPr>
              <p:cNvSpPr>
                <a:spLocks/>
              </p:cNvSpPr>
              <p:nvPr/>
            </p:nvSpPr>
            <p:spPr bwMode="auto">
              <a:xfrm>
                <a:off x="3105" y="3571"/>
                <a:ext cx="21" cy="24"/>
              </a:xfrm>
              <a:custGeom>
                <a:avLst/>
                <a:gdLst/>
                <a:ahLst/>
                <a:cxnLst>
                  <a:cxn ang="0">
                    <a:pos x="0" y="24"/>
                  </a:cxn>
                  <a:cxn ang="0">
                    <a:pos x="11" y="0"/>
                  </a:cxn>
                  <a:cxn ang="0">
                    <a:pos x="21" y="8"/>
                  </a:cxn>
                  <a:cxn ang="0">
                    <a:pos x="0" y="24"/>
                  </a:cxn>
                </a:cxnLst>
                <a:rect l="0" t="0" r="r" b="b"/>
                <a:pathLst>
                  <a:path w="21" h="24">
                    <a:moveTo>
                      <a:pt x="0" y="24"/>
                    </a:moveTo>
                    <a:lnTo>
                      <a:pt x="11" y="0"/>
                    </a:lnTo>
                    <a:lnTo>
                      <a:pt x="21" y="8"/>
                    </a:lnTo>
                    <a:lnTo>
                      <a:pt x="0" y="24"/>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96" name="Freeform 2179">
                <a:extLst>
                  <a:ext uri="{FF2B5EF4-FFF2-40B4-BE49-F238E27FC236}">
                    <a16:creationId xmlns:a16="http://schemas.microsoft.com/office/drawing/2014/main" id="{1057956E-25F1-4F2F-A932-1E910833D2CD}"/>
                  </a:ext>
                </a:extLst>
              </p:cNvPr>
              <p:cNvSpPr>
                <a:spLocks/>
              </p:cNvSpPr>
              <p:nvPr/>
            </p:nvSpPr>
            <p:spPr bwMode="auto">
              <a:xfrm>
                <a:off x="3094" y="3571"/>
                <a:ext cx="32" cy="24"/>
              </a:xfrm>
              <a:custGeom>
                <a:avLst/>
                <a:gdLst/>
                <a:ahLst/>
                <a:cxnLst>
                  <a:cxn ang="0">
                    <a:pos x="0" y="17"/>
                  </a:cxn>
                  <a:cxn ang="0">
                    <a:pos x="11" y="24"/>
                  </a:cxn>
                  <a:cxn ang="0">
                    <a:pos x="32" y="8"/>
                  </a:cxn>
                  <a:cxn ang="0">
                    <a:pos x="22" y="0"/>
                  </a:cxn>
                  <a:cxn ang="0">
                    <a:pos x="0" y="17"/>
                  </a:cxn>
                </a:cxnLst>
                <a:rect l="0" t="0" r="r" b="b"/>
                <a:pathLst>
                  <a:path w="32" h="24">
                    <a:moveTo>
                      <a:pt x="0" y="17"/>
                    </a:moveTo>
                    <a:lnTo>
                      <a:pt x="11" y="24"/>
                    </a:lnTo>
                    <a:lnTo>
                      <a:pt x="32" y="8"/>
                    </a:lnTo>
                    <a:lnTo>
                      <a:pt x="22" y="0"/>
                    </a:lnTo>
                    <a:lnTo>
                      <a:pt x="0" y="17"/>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97" name="Freeform 2180">
                <a:extLst>
                  <a:ext uri="{FF2B5EF4-FFF2-40B4-BE49-F238E27FC236}">
                    <a16:creationId xmlns:a16="http://schemas.microsoft.com/office/drawing/2014/main" id="{A82518FD-B82E-4B81-BB16-B4AF7E3A6A04}"/>
                  </a:ext>
                </a:extLst>
              </p:cNvPr>
              <p:cNvSpPr>
                <a:spLocks/>
              </p:cNvSpPr>
              <p:nvPr/>
            </p:nvSpPr>
            <p:spPr bwMode="auto">
              <a:xfrm>
                <a:off x="3116" y="3536"/>
                <a:ext cx="22" cy="43"/>
              </a:xfrm>
              <a:custGeom>
                <a:avLst/>
                <a:gdLst/>
                <a:ahLst/>
                <a:cxnLst>
                  <a:cxn ang="0">
                    <a:pos x="0" y="35"/>
                  </a:cxn>
                  <a:cxn ang="0">
                    <a:pos x="10" y="43"/>
                  </a:cxn>
                  <a:cxn ang="0">
                    <a:pos x="22" y="0"/>
                  </a:cxn>
                  <a:cxn ang="0">
                    <a:pos x="0" y="35"/>
                  </a:cxn>
                </a:cxnLst>
                <a:rect l="0" t="0" r="r" b="b"/>
                <a:pathLst>
                  <a:path w="22" h="43">
                    <a:moveTo>
                      <a:pt x="0" y="35"/>
                    </a:moveTo>
                    <a:lnTo>
                      <a:pt x="10" y="43"/>
                    </a:lnTo>
                    <a:lnTo>
                      <a:pt x="22" y="0"/>
                    </a:lnTo>
                    <a:lnTo>
                      <a:pt x="0" y="35"/>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98" name="Freeform 2181">
                <a:extLst>
                  <a:ext uri="{FF2B5EF4-FFF2-40B4-BE49-F238E27FC236}">
                    <a16:creationId xmlns:a16="http://schemas.microsoft.com/office/drawing/2014/main" id="{BBBB5727-4DA2-4DF4-93BF-38FBFF466BAF}"/>
                  </a:ext>
                </a:extLst>
              </p:cNvPr>
              <p:cNvSpPr>
                <a:spLocks/>
              </p:cNvSpPr>
              <p:nvPr/>
            </p:nvSpPr>
            <p:spPr bwMode="auto">
              <a:xfrm>
                <a:off x="3126" y="3536"/>
                <a:ext cx="23" cy="43"/>
              </a:xfrm>
              <a:custGeom>
                <a:avLst/>
                <a:gdLst/>
                <a:ahLst/>
                <a:cxnLst>
                  <a:cxn ang="0">
                    <a:pos x="0" y="43"/>
                  </a:cxn>
                  <a:cxn ang="0">
                    <a:pos x="12" y="0"/>
                  </a:cxn>
                  <a:cxn ang="0">
                    <a:pos x="23" y="6"/>
                  </a:cxn>
                  <a:cxn ang="0">
                    <a:pos x="0" y="43"/>
                  </a:cxn>
                </a:cxnLst>
                <a:rect l="0" t="0" r="r" b="b"/>
                <a:pathLst>
                  <a:path w="23" h="43">
                    <a:moveTo>
                      <a:pt x="0" y="43"/>
                    </a:moveTo>
                    <a:lnTo>
                      <a:pt x="12" y="0"/>
                    </a:lnTo>
                    <a:lnTo>
                      <a:pt x="23" y="6"/>
                    </a:lnTo>
                    <a:lnTo>
                      <a:pt x="0" y="43"/>
                    </a:lnTo>
                    <a:close/>
                  </a:path>
                </a:pathLst>
              </a:custGeom>
              <a:solidFill>
                <a:srgbClr val="0000FF"/>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499" name="Freeform 2182">
                <a:extLst>
                  <a:ext uri="{FF2B5EF4-FFF2-40B4-BE49-F238E27FC236}">
                    <a16:creationId xmlns:a16="http://schemas.microsoft.com/office/drawing/2014/main" id="{D6B1D20E-812A-42A4-9AC4-19A2D7100929}"/>
                  </a:ext>
                </a:extLst>
              </p:cNvPr>
              <p:cNvSpPr>
                <a:spLocks/>
              </p:cNvSpPr>
              <p:nvPr/>
            </p:nvSpPr>
            <p:spPr bwMode="auto">
              <a:xfrm>
                <a:off x="3116" y="3536"/>
                <a:ext cx="33" cy="43"/>
              </a:xfrm>
              <a:custGeom>
                <a:avLst/>
                <a:gdLst/>
                <a:ahLst/>
                <a:cxnLst>
                  <a:cxn ang="0">
                    <a:pos x="0" y="35"/>
                  </a:cxn>
                  <a:cxn ang="0">
                    <a:pos x="10" y="43"/>
                  </a:cxn>
                  <a:cxn ang="0">
                    <a:pos x="33" y="6"/>
                  </a:cxn>
                  <a:cxn ang="0">
                    <a:pos x="22" y="0"/>
                  </a:cxn>
                  <a:cxn ang="0">
                    <a:pos x="0" y="35"/>
                  </a:cxn>
                </a:cxnLst>
                <a:rect l="0" t="0" r="r" b="b"/>
                <a:pathLst>
                  <a:path w="33" h="43">
                    <a:moveTo>
                      <a:pt x="0" y="35"/>
                    </a:moveTo>
                    <a:lnTo>
                      <a:pt x="10" y="43"/>
                    </a:lnTo>
                    <a:lnTo>
                      <a:pt x="33" y="6"/>
                    </a:lnTo>
                    <a:lnTo>
                      <a:pt x="22" y="0"/>
                    </a:lnTo>
                    <a:lnTo>
                      <a:pt x="0" y="35"/>
                    </a:lnTo>
                    <a:close/>
                  </a:path>
                </a:pathLst>
              </a:custGeom>
              <a:no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00" name="Freeform 2183">
                <a:extLst>
                  <a:ext uri="{FF2B5EF4-FFF2-40B4-BE49-F238E27FC236}">
                    <a16:creationId xmlns:a16="http://schemas.microsoft.com/office/drawing/2014/main" id="{663083CB-72B4-4333-83D2-997F7E65816A}"/>
                  </a:ext>
                </a:extLst>
              </p:cNvPr>
              <p:cNvSpPr>
                <a:spLocks/>
              </p:cNvSpPr>
              <p:nvPr/>
            </p:nvSpPr>
            <p:spPr bwMode="auto">
              <a:xfrm>
                <a:off x="3193" y="3541"/>
                <a:ext cx="31" cy="16"/>
              </a:xfrm>
              <a:custGeom>
                <a:avLst/>
                <a:gdLst/>
                <a:ahLst/>
                <a:cxnLst>
                  <a:cxn ang="0">
                    <a:pos x="7" y="0"/>
                  </a:cxn>
                  <a:cxn ang="0">
                    <a:pos x="0" y="10"/>
                  </a:cxn>
                  <a:cxn ang="0">
                    <a:pos x="31" y="16"/>
                  </a:cxn>
                  <a:cxn ang="0">
                    <a:pos x="7" y="0"/>
                  </a:cxn>
                </a:cxnLst>
                <a:rect l="0" t="0" r="r" b="b"/>
                <a:pathLst>
                  <a:path w="31" h="16">
                    <a:moveTo>
                      <a:pt x="7" y="0"/>
                    </a:moveTo>
                    <a:lnTo>
                      <a:pt x="0" y="10"/>
                    </a:lnTo>
                    <a:lnTo>
                      <a:pt x="31" y="16"/>
                    </a:lnTo>
                    <a:lnTo>
                      <a:pt x="7"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01" name="Freeform 2184">
                <a:extLst>
                  <a:ext uri="{FF2B5EF4-FFF2-40B4-BE49-F238E27FC236}">
                    <a16:creationId xmlns:a16="http://schemas.microsoft.com/office/drawing/2014/main" id="{1EE0F0D5-78CA-4514-914E-9F2255D0AA76}"/>
                  </a:ext>
                </a:extLst>
              </p:cNvPr>
              <p:cNvSpPr>
                <a:spLocks/>
              </p:cNvSpPr>
              <p:nvPr/>
            </p:nvSpPr>
            <p:spPr bwMode="auto">
              <a:xfrm>
                <a:off x="3193" y="3551"/>
                <a:ext cx="31" cy="17"/>
              </a:xfrm>
              <a:custGeom>
                <a:avLst/>
                <a:gdLst/>
                <a:ahLst/>
                <a:cxnLst>
                  <a:cxn ang="0">
                    <a:pos x="0" y="0"/>
                  </a:cxn>
                  <a:cxn ang="0">
                    <a:pos x="31" y="6"/>
                  </a:cxn>
                  <a:cxn ang="0">
                    <a:pos x="26" y="17"/>
                  </a:cxn>
                  <a:cxn ang="0">
                    <a:pos x="0" y="0"/>
                  </a:cxn>
                </a:cxnLst>
                <a:rect l="0" t="0" r="r" b="b"/>
                <a:pathLst>
                  <a:path w="31" h="17">
                    <a:moveTo>
                      <a:pt x="0" y="0"/>
                    </a:moveTo>
                    <a:lnTo>
                      <a:pt x="31" y="6"/>
                    </a:lnTo>
                    <a:lnTo>
                      <a:pt x="26" y="17"/>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02" name="Freeform 2185">
                <a:extLst>
                  <a:ext uri="{FF2B5EF4-FFF2-40B4-BE49-F238E27FC236}">
                    <a16:creationId xmlns:a16="http://schemas.microsoft.com/office/drawing/2014/main" id="{D70BC6AC-A801-41D7-8678-EB3875D4CF8F}"/>
                  </a:ext>
                </a:extLst>
              </p:cNvPr>
              <p:cNvSpPr>
                <a:spLocks/>
              </p:cNvSpPr>
              <p:nvPr/>
            </p:nvSpPr>
            <p:spPr bwMode="auto">
              <a:xfrm>
                <a:off x="3193" y="3541"/>
                <a:ext cx="31" cy="27"/>
              </a:xfrm>
              <a:custGeom>
                <a:avLst/>
                <a:gdLst/>
                <a:ahLst/>
                <a:cxnLst>
                  <a:cxn ang="0">
                    <a:pos x="7" y="0"/>
                  </a:cxn>
                  <a:cxn ang="0">
                    <a:pos x="0" y="10"/>
                  </a:cxn>
                  <a:cxn ang="0">
                    <a:pos x="26" y="27"/>
                  </a:cxn>
                  <a:cxn ang="0">
                    <a:pos x="31" y="16"/>
                  </a:cxn>
                  <a:cxn ang="0">
                    <a:pos x="7" y="0"/>
                  </a:cxn>
                </a:cxnLst>
                <a:rect l="0" t="0" r="r" b="b"/>
                <a:pathLst>
                  <a:path w="31" h="27">
                    <a:moveTo>
                      <a:pt x="7" y="0"/>
                    </a:moveTo>
                    <a:lnTo>
                      <a:pt x="0" y="10"/>
                    </a:lnTo>
                    <a:lnTo>
                      <a:pt x="26" y="27"/>
                    </a:lnTo>
                    <a:lnTo>
                      <a:pt x="31" y="16"/>
                    </a:lnTo>
                    <a:lnTo>
                      <a:pt x="7"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03" name="Freeform 2186">
                <a:extLst>
                  <a:ext uri="{FF2B5EF4-FFF2-40B4-BE49-F238E27FC236}">
                    <a16:creationId xmlns:a16="http://schemas.microsoft.com/office/drawing/2014/main" id="{D1D9FC69-749E-4782-BB11-C137E35205A7}"/>
                  </a:ext>
                </a:extLst>
              </p:cNvPr>
              <p:cNvSpPr>
                <a:spLocks/>
              </p:cNvSpPr>
              <p:nvPr/>
            </p:nvSpPr>
            <p:spPr bwMode="auto">
              <a:xfrm>
                <a:off x="3219" y="3557"/>
                <a:ext cx="64" cy="17"/>
              </a:xfrm>
              <a:custGeom>
                <a:avLst/>
                <a:gdLst/>
                <a:ahLst/>
                <a:cxnLst>
                  <a:cxn ang="0">
                    <a:pos x="5" y="0"/>
                  </a:cxn>
                  <a:cxn ang="0">
                    <a:pos x="0" y="11"/>
                  </a:cxn>
                  <a:cxn ang="0">
                    <a:pos x="64" y="17"/>
                  </a:cxn>
                  <a:cxn ang="0">
                    <a:pos x="5" y="0"/>
                  </a:cxn>
                </a:cxnLst>
                <a:rect l="0" t="0" r="r" b="b"/>
                <a:pathLst>
                  <a:path w="64" h="17">
                    <a:moveTo>
                      <a:pt x="5" y="0"/>
                    </a:moveTo>
                    <a:lnTo>
                      <a:pt x="0" y="11"/>
                    </a:lnTo>
                    <a:lnTo>
                      <a:pt x="64" y="17"/>
                    </a:lnTo>
                    <a:lnTo>
                      <a:pt x="5"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04" name="Freeform 2187">
                <a:extLst>
                  <a:ext uri="{FF2B5EF4-FFF2-40B4-BE49-F238E27FC236}">
                    <a16:creationId xmlns:a16="http://schemas.microsoft.com/office/drawing/2014/main" id="{C5AA3A40-9A42-4ABE-BA68-F858CB281A4F}"/>
                  </a:ext>
                </a:extLst>
              </p:cNvPr>
              <p:cNvSpPr>
                <a:spLocks/>
              </p:cNvSpPr>
              <p:nvPr/>
            </p:nvSpPr>
            <p:spPr bwMode="auto">
              <a:xfrm>
                <a:off x="3219" y="3568"/>
                <a:ext cx="64" cy="17"/>
              </a:xfrm>
              <a:custGeom>
                <a:avLst/>
                <a:gdLst/>
                <a:ahLst/>
                <a:cxnLst>
                  <a:cxn ang="0">
                    <a:pos x="0" y="0"/>
                  </a:cxn>
                  <a:cxn ang="0">
                    <a:pos x="64" y="6"/>
                  </a:cxn>
                  <a:cxn ang="0">
                    <a:pos x="59" y="17"/>
                  </a:cxn>
                  <a:cxn ang="0">
                    <a:pos x="0" y="0"/>
                  </a:cxn>
                </a:cxnLst>
                <a:rect l="0" t="0" r="r" b="b"/>
                <a:pathLst>
                  <a:path w="64" h="17">
                    <a:moveTo>
                      <a:pt x="0" y="0"/>
                    </a:moveTo>
                    <a:lnTo>
                      <a:pt x="64" y="6"/>
                    </a:lnTo>
                    <a:lnTo>
                      <a:pt x="59" y="17"/>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05" name="Freeform 2188">
                <a:extLst>
                  <a:ext uri="{FF2B5EF4-FFF2-40B4-BE49-F238E27FC236}">
                    <a16:creationId xmlns:a16="http://schemas.microsoft.com/office/drawing/2014/main" id="{FFE14E59-8C8B-479F-99B1-A256077CC2A6}"/>
                  </a:ext>
                </a:extLst>
              </p:cNvPr>
              <p:cNvSpPr>
                <a:spLocks/>
              </p:cNvSpPr>
              <p:nvPr/>
            </p:nvSpPr>
            <p:spPr bwMode="auto">
              <a:xfrm>
                <a:off x="3219" y="3557"/>
                <a:ext cx="64" cy="28"/>
              </a:xfrm>
              <a:custGeom>
                <a:avLst/>
                <a:gdLst/>
                <a:ahLst/>
                <a:cxnLst>
                  <a:cxn ang="0">
                    <a:pos x="5" y="0"/>
                  </a:cxn>
                  <a:cxn ang="0">
                    <a:pos x="0" y="11"/>
                  </a:cxn>
                  <a:cxn ang="0">
                    <a:pos x="59" y="28"/>
                  </a:cxn>
                  <a:cxn ang="0">
                    <a:pos x="64" y="17"/>
                  </a:cxn>
                  <a:cxn ang="0">
                    <a:pos x="5" y="0"/>
                  </a:cxn>
                </a:cxnLst>
                <a:rect l="0" t="0" r="r" b="b"/>
                <a:pathLst>
                  <a:path w="64" h="28">
                    <a:moveTo>
                      <a:pt x="5" y="0"/>
                    </a:moveTo>
                    <a:lnTo>
                      <a:pt x="0" y="11"/>
                    </a:lnTo>
                    <a:lnTo>
                      <a:pt x="59" y="28"/>
                    </a:lnTo>
                    <a:lnTo>
                      <a:pt x="64" y="17"/>
                    </a:lnTo>
                    <a:lnTo>
                      <a:pt x="5"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06" name="Freeform 2189">
                <a:extLst>
                  <a:ext uri="{FF2B5EF4-FFF2-40B4-BE49-F238E27FC236}">
                    <a16:creationId xmlns:a16="http://schemas.microsoft.com/office/drawing/2014/main" id="{D94F198D-53A0-45C3-BB2E-98D515A61487}"/>
                  </a:ext>
                </a:extLst>
              </p:cNvPr>
              <p:cNvSpPr>
                <a:spLocks/>
              </p:cNvSpPr>
              <p:nvPr/>
            </p:nvSpPr>
            <p:spPr bwMode="auto">
              <a:xfrm>
                <a:off x="3278" y="3574"/>
                <a:ext cx="142" cy="83"/>
              </a:xfrm>
              <a:custGeom>
                <a:avLst/>
                <a:gdLst/>
                <a:ahLst/>
                <a:cxnLst>
                  <a:cxn ang="0">
                    <a:pos x="5" y="0"/>
                  </a:cxn>
                  <a:cxn ang="0">
                    <a:pos x="0" y="11"/>
                  </a:cxn>
                  <a:cxn ang="0">
                    <a:pos x="142" y="83"/>
                  </a:cxn>
                  <a:cxn ang="0">
                    <a:pos x="5" y="0"/>
                  </a:cxn>
                </a:cxnLst>
                <a:rect l="0" t="0" r="r" b="b"/>
                <a:pathLst>
                  <a:path w="142" h="83">
                    <a:moveTo>
                      <a:pt x="5" y="0"/>
                    </a:moveTo>
                    <a:lnTo>
                      <a:pt x="0" y="11"/>
                    </a:lnTo>
                    <a:lnTo>
                      <a:pt x="142" y="83"/>
                    </a:lnTo>
                    <a:lnTo>
                      <a:pt x="5"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07" name="Freeform 2190">
                <a:extLst>
                  <a:ext uri="{FF2B5EF4-FFF2-40B4-BE49-F238E27FC236}">
                    <a16:creationId xmlns:a16="http://schemas.microsoft.com/office/drawing/2014/main" id="{D7450B2C-2F87-483B-96F2-723BF23F0A49}"/>
                  </a:ext>
                </a:extLst>
              </p:cNvPr>
              <p:cNvSpPr>
                <a:spLocks/>
              </p:cNvSpPr>
              <p:nvPr/>
            </p:nvSpPr>
            <p:spPr bwMode="auto">
              <a:xfrm>
                <a:off x="3278" y="3585"/>
                <a:ext cx="142" cy="81"/>
              </a:xfrm>
              <a:custGeom>
                <a:avLst/>
                <a:gdLst/>
                <a:ahLst/>
                <a:cxnLst>
                  <a:cxn ang="0">
                    <a:pos x="0" y="0"/>
                  </a:cxn>
                  <a:cxn ang="0">
                    <a:pos x="142" y="72"/>
                  </a:cxn>
                  <a:cxn ang="0">
                    <a:pos x="132" y="81"/>
                  </a:cxn>
                  <a:cxn ang="0">
                    <a:pos x="0" y="0"/>
                  </a:cxn>
                </a:cxnLst>
                <a:rect l="0" t="0" r="r" b="b"/>
                <a:pathLst>
                  <a:path w="142" h="81">
                    <a:moveTo>
                      <a:pt x="0" y="0"/>
                    </a:moveTo>
                    <a:lnTo>
                      <a:pt x="142" y="72"/>
                    </a:lnTo>
                    <a:lnTo>
                      <a:pt x="132" y="81"/>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08" name="Freeform 2191">
                <a:extLst>
                  <a:ext uri="{FF2B5EF4-FFF2-40B4-BE49-F238E27FC236}">
                    <a16:creationId xmlns:a16="http://schemas.microsoft.com/office/drawing/2014/main" id="{B5A0192A-6209-441B-AC6A-9BFB66C7865D}"/>
                  </a:ext>
                </a:extLst>
              </p:cNvPr>
              <p:cNvSpPr>
                <a:spLocks/>
              </p:cNvSpPr>
              <p:nvPr/>
            </p:nvSpPr>
            <p:spPr bwMode="auto">
              <a:xfrm>
                <a:off x="3278" y="3574"/>
                <a:ext cx="142" cy="92"/>
              </a:xfrm>
              <a:custGeom>
                <a:avLst/>
                <a:gdLst/>
                <a:ahLst/>
                <a:cxnLst>
                  <a:cxn ang="0">
                    <a:pos x="5" y="0"/>
                  </a:cxn>
                  <a:cxn ang="0">
                    <a:pos x="0" y="11"/>
                  </a:cxn>
                  <a:cxn ang="0">
                    <a:pos x="132" y="92"/>
                  </a:cxn>
                  <a:cxn ang="0">
                    <a:pos x="142" y="83"/>
                  </a:cxn>
                  <a:cxn ang="0">
                    <a:pos x="5" y="0"/>
                  </a:cxn>
                </a:cxnLst>
                <a:rect l="0" t="0" r="r" b="b"/>
                <a:pathLst>
                  <a:path w="142" h="92">
                    <a:moveTo>
                      <a:pt x="5" y="0"/>
                    </a:moveTo>
                    <a:lnTo>
                      <a:pt x="0" y="11"/>
                    </a:lnTo>
                    <a:lnTo>
                      <a:pt x="132" y="92"/>
                    </a:lnTo>
                    <a:lnTo>
                      <a:pt x="142" y="83"/>
                    </a:lnTo>
                    <a:lnTo>
                      <a:pt x="5"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09" name="Freeform 2192">
                <a:extLst>
                  <a:ext uri="{FF2B5EF4-FFF2-40B4-BE49-F238E27FC236}">
                    <a16:creationId xmlns:a16="http://schemas.microsoft.com/office/drawing/2014/main" id="{F8C5BA58-C8E5-4419-B6B7-5D380D67A25E}"/>
                  </a:ext>
                </a:extLst>
              </p:cNvPr>
              <p:cNvSpPr>
                <a:spLocks/>
              </p:cNvSpPr>
              <p:nvPr/>
            </p:nvSpPr>
            <p:spPr bwMode="auto">
              <a:xfrm>
                <a:off x="3410" y="3657"/>
                <a:ext cx="24" cy="24"/>
              </a:xfrm>
              <a:custGeom>
                <a:avLst/>
                <a:gdLst/>
                <a:ahLst/>
                <a:cxnLst>
                  <a:cxn ang="0">
                    <a:pos x="10" y="0"/>
                  </a:cxn>
                  <a:cxn ang="0">
                    <a:pos x="0" y="9"/>
                  </a:cxn>
                  <a:cxn ang="0">
                    <a:pos x="24" y="24"/>
                  </a:cxn>
                  <a:cxn ang="0">
                    <a:pos x="10" y="0"/>
                  </a:cxn>
                </a:cxnLst>
                <a:rect l="0" t="0" r="r" b="b"/>
                <a:pathLst>
                  <a:path w="24" h="24">
                    <a:moveTo>
                      <a:pt x="10" y="0"/>
                    </a:moveTo>
                    <a:lnTo>
                      <a:pt x="0" y="9"/>
                    </a:lnTo>
                    <a:lnTo>
                      <a:pt x="24" y="24"/>
                    </a:lnTo>
                    <a:lnTo>
                      <a:pt x="1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10" name="Freeform 2193">
                <a:extLst>
                  <a:ext uri="{FF2B5EF4-FFF2-40B4-BE49-F238E27FC236}">
                    <a16:creationId xmlns:a16="http://schemas.microsoft.com/office/drawing/2014/main" id="{1581B4C8-29E8-40BA-8FD1-0D20B599012C}"/>
                  </a:ext>
                </a:extLst>
              </p:cNvPr>
              <p:cNvSpPr>
                <a:spLocks/>
              </p:cNvSpPr>
              <p:nvPr/>
            </p:nvSpPr>
            <p:spPr bwMode="auto">
              <a:xfrm>
                <a:off x="3410" y="3666"/>
                <a:ext cx="24" cy="19"/>
              </a:xfrm>
              <a:custGeom>
                <a:avLst/>
                <a:gdLst/>
                <a:ahLst/>
                <a:cxnLst>
                  <a:cxn ang="0">
                    <a:pos x="0" y="0"/>
                  </a:cxn>
                  <a:cxn ang="0">
                    <a:pos x="24" y="15"/>
                  </a:cxn>
                  <a:cxn ang="0">
                    <a:pos x="12" y="19"/>
                  </a:cxn>
                  <a:cxn ang="0">
                    <a:pos x="0" y="0"/>
                  </a:cxn>
                </a:cxnLst>
                <a:rect l="0" t="0" r="r" b="b"/>
                <a:pathLst>
                  <a:path w="24" h="19">
                    <a:moveTo>
                      <a:pt x="0" y="0"/>
                    </a:moveTo>
                    <a:lnTo>
                      <a:pt x="24" y="15"/>
                    </a:lnTo>
                    <a:lnTo>
                      <a:pt x="12" y="19"/>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11" name="Freeform 2194">
                <a:extLst>
                  <a:ext uri="{FF2B5EF4-FFF2-40B4-BE49-F238E27FC236}">
                    <a16:creationId xmlns:a16="http://schemas.microsoft.com/office/drawing/2014/main" id="{3A516D38-8037-4A32-9A9A-CF3247B3F47B}"/>
                  </a:ext>
                </a:extLst>
              </p:cNvPr>
              <p:cNvSpPr>
                <a:spLocks/>
              </p:cNvSpPr>
              <p:nvPr/>
            </p:nvSpPr>
            <p:spPr bwMode="auto">
              <a:xfrm>
                <a:off x="3410" y="3657"/>
                <a:ext cx="24" cy="28"/>
              </a:xfrm>
              <a:custGeom>
                <a:avLst/>
                <a:gdLst/>
                <a:ahLst/>
                <a:cxnLst>
                  <a:cxn ang="0">
                    <a:pos x="10" y="0"/>
                  </a:cxn>
                  <a:cxn ang="0">
                    <a:pos x="0" y="9"/>
                  </a:cxn>
                  <a:cxn ang="0">
                    <a:pos x="12" y="28"/>
                  </a:cxn>
                  <a:cxn ang="0">
                    <a:pos x="24" y="24"/>
                  </a:cxn>
                  <a:cxn ang="0">
                    <a:pos x="10" y="0"/>
                  </a:cxn>
                </a:cxnLst>
                <a:rect l="0" t="0" r="r" b="b"/>
                <a:pathLst>
                  <a:path w="24" h="28">
                    <a:moveTo>
                      <a:pt x="10" y="0"/>
                    </a:moveTo>
                    <a:lnTo>
                      <a:pt x="0" y="9"/>
                    </a:lnTo>
                    <a:lnTo>
                      <a:pt x="12" y="28"/>
                    </a:lnTo>
                    <a:lnTo>
                      <a:pt x="24" y="24"/>
                    </a:lnTo>
                    <a:lnTo>
                      <a:pt x="10"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12" name="Freeform 2195">
                <a:extLst>
                  <a:ext uri="{FF2B5EF4-FFF2-40B4-BE49-F238E27FC236}">
                    <a16:creationId xmlns:a16="http://schemas.microsoft.com/office/drawing/2014/main" id="{4ADDBF74-15F8-4F66-996D-076811797523}"/>
                  </a:ext>
                </a:extLst>
              </p:cNvPr>
              <p:cNvSpPr>
                <a:spLocks/>
              </p:cNvSpPr>
              <p:nvPr/>
            </p:nvSpPr>
            <p:spPr bwMode="auto">
              <a:xfrm>
                <a:off x="3422" y="3681"/>
                <a:ext cx="20" cy="41"/>
              </a:xfrm>
              <a:custGeom>
                <a:avLst/>
                <a:gdLst/>
                <a:ahLst/>
                <a:cxnLst>
                  <a:cxn ang="0">
                    <a:pos x="12" y="0"/>
                  </a:cxn>
                  <a:cxn ang="0">
                    <a:pos x="0" y="4"/>
                  </a:cxn>
                  <a:cxn ang="0">
                    <a:pos x="20" y="41"/>
                  </a:cxn>
                  <a:cxn ang="0">
                    <a:pos x="12" y="0"/>
                  </a:cxn>
                </a:cxnLst>
                <a:rect l="0" t="0" r="r" b="b"/>
                <a:pathLst>
                  <a:path w="20" h="41">
                    <a:moveTo>
                      <a:pt x="12" y="0"/>
                    </a:moveTo>
                    <a:lnTo>
                      <a:pt x="0" y="4"/>
                    </a:lnTo>
                    <a:lnTo>
                      <a:pt x="20" y="41"/>
                    </a:lnTo>
                    <a:lnTo>
                      <a:pt x="12"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13" name="Freeform 2196">
                <a:extLst>
                  <a:ext uri="{FF2B5EF4-FFF2-40B4-BE49-F238E27FC236}">
                    <a16:creationId xmlns:a16="http://schemas.microsoft.com/office/drawing/2014/main" id="{1EE6EADA-D847-4D73-9845-460615A47B6C}"/>
                  </a:ext>
                </a:extLst>
              </p:cNvPr>
              <p:cNvSpPr>
                <a:spLocks/>
              </p:cNvSpPr>
              <p:nvPr/>
            </p:nvSpPr>
            <p:spPr bwMode="auto">
              <a:xfrm>
                <a:off x="3422" y="3685"/>
                <a:ext cx="20" cy="40"/>
              </a:xfrm>
              <a:custGeom>
                <a:avLst/>
                <a:gdLst/>
                <a:ahLst/>
                <a:cxnLst>
                  <a:cxn ang="0">
                    <a:pos x="0" y="0"/>
                  </a:cxn>
                  <a:cxn ang="0">
                    <a:pos x="20" y="37"/>
                  </a:cxn>
                  <a:cxn ang="0">
                    <a:pos x="8" y="40"/>
                  </a:cxn>
                  <a:cxn ang="0">
                    <a:pos x="0" y="0"/>
                  </a:cxn>
                </a:cxnLst>
                <a:rect l="0" t="0" r="r" b="b"/>
                <a:pathLst>
                  <a:path w="20" h="40">
                    <a:moveTo>
                      <a:pt x="0" y="0"/>
                    </a:moveTo>
                    <a:lnTo>
                      <a:pt x="20" y="37"/>
                    </a:lnTo>
                    <a:lnTo>
                      <a:pt x="8" y="40"/>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14" name="Freeform 2197">
                <a:extLst>
                  <a:ext uri="{FF2B5EF4-FFF2-40B4-BE49-F238E27FC236}">
                    <a16:creationId xmlns:a16="http://schemas.microsoft.com/office/drawing/2014/main" id="{73EC48FC-5270-43AE-8939-8634F349109D}"/>
                  </a:ext>
                </a:extLst>
              </p:cNvPr>
              <p:cNvSpPr>
                <a:spLocks/>
              </p:cNvSpPr>
              <p:nvPr/>
            </p:nvSpPr>
            <p:spPr bwMode="auto">
              <a:xfrm>
                <a:off x="3422" y="3681"/>
                <a:ext cx="20" cy="44"/>
              </a:xfrm>
              <a:custGeom>
                <a:avLst/>
                <a:gdLst/>
                <a:ahLst/>
                <a:cxnLst>
                  <a:cxn ang="0">
                    <a:pos x="12" y="0"/>
                  </a:cxn>
                  <a:cxn ang="0">
                    <a:pos x="0" y="4"/>
                  </a:cxn>
                  <a:cxn ang="0">
                    <a:pos x="8" y="44"/>
                  </a:cxn>
                  <a:cxn ang="0">
                    <a:pos x="20" y="41"/>
                  </a:cxn>
                  <a:cxn ang="0">
                    <a:pos x="12" y="0"/>
                  </a:cxn>
                </a:cxnLst>
                <a:rect l="0" t="0" r="r" b="b"/>
                <a:pathLst>
                  <a:path w="20" h="44">
                    <a:moveTo>
                      <a:pt x="12" y="0"/>
                    </a:moveTo>
                    <a:lnTo>
                      <a:pt x="0" y="4"/>
                    </a:lnTo>
                    <a:lnTo>
                      <a:pt x="8" y="44"/>
                    </a:lnTo>
                    <a:lnTo>
                      <a:pt x="20" y="41"/>
                    </a:lnTo>
                    <a:lnTo>
                      <a:pt x="12"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15" name="Freeform 2198">
                <a:extLst>
                  <a:ext uri="{FF2B5EF4-FFF2-40B4-BE49-F238E27FC236}">
                    <a16:creationId xmlns:a16="http://schemas.microsoft.com/office/drawing/2014/main" id="{E4C1114D-BF50-43E9-8EE9-E5CB2711D9A9}"/>
                  </a:ext>
                </a:extLst>
              </p:cNvPr>
              <p:cNvSpPr>
                <a:spLocks/>
              </p:cNvSpPr>
              <p:nvPr/>
            </p:nvSpPr>
            <p:spPr bwMode="auto">
              <a:xfrm>
                <a:off x="3430" y="3722"/>
                <a:ext cx="67" cy="104"/>
              </a:xfrm>
              <a:custGeom>
                <a:avLst/>
                <a:gdLst/>
                <a:ahLst/>
                <a:cxnLst>
                  <a:cxn ang="0">
                    <a:pos x="12" y="0"/>
                  </a:cxn>
                  <a:cxn ang="0">
                    <a:pos x="0" y="3"/>
                  </a:cxn>
                  <a:cxn ang="0">
                    <a:pos x="67" y="104"/>
                  </a:cxn>
                  <a:cxn ang="0">
                    <a:pos x="12" y="0"/>
                  </a:cxn>
                </a:cxnLst>
                <a:rect l="0" t="0" r="r" b="b"/>
                <a:pathLst>
                  <a:path w="67" h="104">
                    <a:moveTo>
                      <a:pt x="12" y="0"/>
                    </a:moveTo>
                    <a:lnTo>
                      <a:pt x="0" y="3"/>
                    </a:lnTo>
                    <a:lnTo>
                      <a:pt x="67" y="104"/>
                    </a:lnTo>
                    <a:lnTo>
                      <a:pt x="12"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16" name="Freeform 2199">
                <a:extLst>
                  <a:ext uri="{FF2B5EF4-FFF2-40B4-BE49-F238E27FC236}">
                    <a16:creationId xmlns:a16="http://schemas.microsoft.com/office/drawing/2014/main" id="{C777A892-7315-4E24-885A-12A55F52D864}"/>
                  </a:ext>
                </a:extLst>
              </p:cNvPr>
              <p:cNvSpPr>
                <a:spLocks/>
              </p:cNvSpPr>
              <p:nvPr/>
            </p:nvSpPr>
            <p:spPr bwMode="auto">
              <a:xfrm>
                <a:off x="3430" y="3725"/>
                <a:ext cx="67" cy="104"/>
              </a:xfrm>
              <a:custGeom>
                <a:avLst/>
                <a:gdLst/>
                <a:ahLst/>
                <a:cxnLst>
                  <a:cxn ang="0">
                    <a:pos x="0" y="0"/>
                  </a:cxn>
                  <a:cxn ang="0">
                    <a:pos x="67" y="101"/>
                  </a:cxn>
                  <a:cxn ang="0">
                    <a:pos x="54" y="104"/>
                  </a:cxn>
                  <a:cxn ang="0">
                    <a:pos x="0" y="0"/>
                  </a:cxn>
                </a:cxnLst>
                <a:rect l="0" t="0" r="r" b="b"/>
                <a:pathLst>
                  <a:path w="67" h="104">
                    <a:moveTo>
                      <a:pt x="0" y="0"/>
                    </a:moveTo>
                    <a:lnTo>
                      <a:pt x="67" y="101"/>
                    </a:lnTo>
                    <a:lnTo>
                      <a:pt x="54" y="104"/>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17" name="Freeform 2200">
                <a:extLst>
                  <a:ext uri="{FF2B5EF4-FFF2-40B4-BE49-F238E27FC236}">
                    <a16:creationId xmlns:a16="http://schemas.microsoft.com/office/drawing/2014/main" id="{4E4E0D05-BA14-4B8F-8EFB-4154C41ABAF6}"/>
                  </a:ext>
                </a:extLst>
              </p:cNvPr>
              <p:cNvSpPr>
                <a:spLocks/>
              </p:cNvSpPr>
              <p:nvPr/>
            </p:nvSpPr>
            <p:spPr bwMode="auto">
              <a:xfrm>
                <a:off x="3430" y="3722"/>
                <a:ext cx="67" cy="107"/>
              </a:xfrm>
              <a:custGeom>
                <a:avLst/>
                <a:gdLst/>
                <a:ahLst/>
                <a:cxnLst>
                  <a:cxn ang="0">
                    <a:pos x="12" y="0"/>
                  </a:cxn>
                  <a:cxn ang="0">
                    <a:pos x="0" y="3"/>
                  </a:cxn>
                  <a:cxn ang="0">
                    <a:pos x="54" y="107"/>
                  </a:cxn>
                  <a:cxn ang="0">
                    <a:pos x="67" y="104"/>
                  </a:cxn>
                  <a:cxn ang="0">
                    <a:pos x="12" y="0"/>
                  </a:cxn>
                </a:cxnLst>
                <a:rect l="0" t="0" r="r" b="b"/>
                <a:pathLst>
                  <a:path w="67" h="107">
                    <a:moveTo>
                      <a:pt x="12" y="0"/>
                    </a:moveTo>
                    <a:lnTo>
                      <a:pt x="0" y="3"/>
                    </a:lnTo>
                    <a:lnTo>
                      <a:pt x="54" y="107"/>
                    </a:lnTo>
                    <a:lnTo>
                      <a:pt x="67" y="104"/>
                    </a:lnTo>
                    <a:lnTo>
                      <a:pt x="12"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18" name="Freeform 2201">
                <a:extLst>
                  <a:ext uri="{FF2B5EF4-FFF2-40B4-BE49-F238E27FC236}">
                    <a16:creationId xmlns:a16="http://schemas.microsoft.com/office/drawing/2014/main" id="{CE6702E4-3210-49EA-9036-E3BD65A0D592}"/>
                  </a:ext>
                </a:extLst>
              </p:cNvPr>
              <p:cNvSpPr>
                <a:spLocks/>
              </p:cNvSpPr>
              <p:nvPr/>
            </p:nvSpPr>
            <p:spPr bwMode="auto">
              <a:xfrm>
                <a:off x="3484" y="3826"/>
                <a:ext cx="13" cy="7"/>
              </a:xfrm>
              <a:custGeom>
                <a:avLst/>
                <a:gdLst/>
                <a:ahLst/>
                <a:cxnLst>
                  <a:cxn ang="0">
                    <a:pos x="13" y="0"/>
                  </a:cxn>
                  <a:cxn ang="0">
                    <a:pos x="0" y="3"/>
                  </a:cxn>
                  <a:cxn ang="0">
                    <a:pos x="13" y="7"/>
                  </a:cxn>
                  <a:cxn ang="0">
                    <a:pos x="13" y="0"/>
                  </a:cxn>
                </a:cxnLst>
                <a:rect l="0" t="0" r="r" b="b"/>
                <a:pathLst>
                  <a:path w="13" h="7">
                    <a:moveTo>
                      <a:pt x="13" y="0"/>
                    </a:moveTo>
                    <a:lnTo>
                      <a:pt x="0" y="3"/>
                    </a:lnTo>
                    <a:lnTo>
                      <a:pt x="13" y="7"/>
                    </a:lnTo>
                    <a:lnTo>
                      <a:pt x="13"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19" name="Freeform 2202">
                <a:extLst>
                  <a:ext uri="{FF2B5EF4-FFF2-40B4-BE49-F238E27FC236}">
                    <a16:creationId xmlns:a16="http://schemas.microsoft.com/office/drawing/2014/main" id="{B9653C99-1EF2-41EC-B98C-F07DD9963907}"/>
                  </a:ext>
                </a:extLst>
              </p:cNvPr>
              <p:cNvSpPr>
                <a:spLocks/>
              </p:cNvSpPr>
              <p:nvPr/>
            </p:nvSpPr>
            <p:spPr bwMode="auto">
              <a:xfrm>
                <a:off x="3484" y="3829"/>
                <a:ext cx="13" cy="9"/>
              </a:xfrm>
              <a:custGeom>
                <a:avLst/>
                <a:gdLst/>
                <a:ahLst/>
                <a:cxnLst>
                  <a:cxn ang="0">
                    <a:pos x="0" y="0"/>
                  </a:cxn>
                  <a:cxn ang="0">
                    <a:pos x="13" y="4"/>
                  </a:cxn>
                  <a:cxn ang="0">
                    <a:pos x="0" y="9"/>
                  </a:cxn>
                  <a:cxn ang="0">
                    <a:pos x="0" y="0"/>
                  </a:cxn>
                </a:cxnLst>
                <a:rect l="0" t="0" r="r" b="b"/>
                <a:pathLst>
                  <a:path w="13" h="9">
                    <a:moveTo>
                      <a:pt x="0" y="0"/>
                    </a:moveTo>
                    <a:lnTo>
                      <a:pt x="13" y="4"/>
                    </a:lnTo>
                    <a:lnTo>
                      <a:pt x="0" y="9"/>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20" name="Freeform 2203">
                <a:extLst>
                  <a:ext uri="{FF2B5EF4-FFF2-40B4-BE49-F238E27FC236}">
                    <a16:creationId xmlns:a16="http://schemas.microsoft.com/office/drawing/2014/main" id="{066375AE-882C-4A3A-86CD-0940D5B91020}"/>
                  </a:ext>
                </a:extLst>
              </p:cNvPr>
              <p:cNvSpPr>
                <a:spLocks/>
              </p:cNvSpPr>
              <p:nvPr/>
            </p:nvSpPr>
            <p:spPr bwMode="auto">
              <a:xfrm>
                <a:off x="3484" y="3826"/>
                <a:ext cx="13" cy="12"/>
              </a:xfrm>
              <a:custGeom>
                <a:avLst/>
                <a:gdLst/>
                <a:ahLst/>
                <a:cxnLst>
                  <a:cxn ang="0">
                    <a:pos x="13" y="0"/>
                  </a:cxn>
                  <a:cxn ang="0">
                    <a:pos x="0" y="3"/>
                  </a:cxn>
                  <a:cxn ang="0">
                    <a:pos x="0" y="12"/>
                  </a:cxn>
                  <a:cxn ang="0">
                    <a:pos x="13" y="7"/>
                  </a:cxn>
                  <a:cxn ang="0">
                    <a:pos x="13" y="0"/>
                  </a:cxn>
                </a:cxnLst>
                <a:rect l="0" t="0" r="r" b="b"/>
                <a:pathLst>
                  <a:path w="13" h="12">
                    <a:moveTo>
                      <a:pt x="13" y="0"/>
                    </a:moveTo>
                    <a:lnTo>
                      <a:pt x="0" y="3"/>
                    </a:lnTo>
                    <a:lnTo>
                      <a:pt x="0" y="12"/>
                    </a:lnTo>
                    <a:lnTo>
                      <a:pt x="13" y="7"/>
                    </a:lnTo>
                    <a:lnTo>
                      <a:pt x="13"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21" name="Freeform 2204">
                <a:extLst>
                  <a:ext uri="{FF2B5EF4-FFF2-40B4-BE49-F238E27FC236}">
                    <a16:creationId xmlns:a16="http://schemas.microsoft.com/office/drawing/2014/main" id="{74312BE6-9AC7-42D7-A7FE-0128D3416BFD}"/>
                  </a:ext>
                </a:extLst>
              </p:cNvPr>
              <p:cNvSpPr>
                <a:spLocks/>
              </p:cNvSpPr>
              <p:nvPr/>
            </p:nvSpPr>
            <p:spPr bwMode="auto">
              <a:xfrm>
                <a:off x="3484" y="3833"/>
                <a:ext cx="21" cy="8"/>
              </a:xfrm>
              <a:custGeom>
                <a:avLst/>
                <a:gdLst/>
                <a:ahLst/>
                <a:cxnLst>
                  <a:cxn ang="0">
                    <a:pos x="13" y="0"/>
                  </a:cxn>
                  <a:cxn ang="0">
                    <a:pos x="0" y="5"/>
                  </a:cxn>
                  <a:cxn ang="0">
                    <a:pos x="21" y="8"/>
                  </a:cxn>
                  <a:cxn ang="0">
                    <a:pos x="13" y="0"/>
                  </a:cxn>
                </a:cxnLst>
                <a:rect l="0" t="0" r="r" b="b"/>
                <a:pathLst>
                  <a:path w="21" h="8">
                    <a:moveTo>
                      <a:pt x="13" y="0"/>
                    </a:moveTo>
                    <a:lnTo>
                      <a:pt x="0" y="5"/>
                    </a:lnTo>
                    <a:lnTo>
                      <a:pt x="21" y="8"/>
                    </a:lnTo>
                    <a:lnTo>
                      <a:pt x="13"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22" name="Freeform 2205">
                <a:extLst>
                  <a:ext uri="{FF2B5EF4-FFF2-40B4-BE49-F238E27FC236}">
                    <a16:creationId xmlns:a16="http://schemas.microsoft.com/office/drawing/2014/main" id="{A2315C0A-2372-4E86-8400-2B259C45696E}"/>
                  </a:ext>
                </a:extLst>
              </p:cNvPr>
              <p:cNvSpPr>
                <a:spLocks/>
              </p:cNvSpPr>
              <p:nvPr/>
            </p:nvSpPr>
            <p:spPr bwMode="auto">
              <a:xfrm>
                <a:off x="3484" y="3838"/>
                <a:ext cx="21" cy="9"/>
              </a:xfrm>
              <a:custGeom>
                <a:avLst/>
                <a:gdLst/>
                <a:ahLst/>
                <a:cxnLst>
                  <a:cxn ang="0">
                    <a:pos x="0" y="0"/>
                  </a:cxn>
                  <a:cxn ang="0">
                    <a:pos x="21" y="3"/>
                  </a:cxn>
                  <a:cxn ang="0">
                    <a:pos x="9" y="9"/>
                  </a:cxn>
                  <a:cxn ang="0">
                    <a:pos x="0" y="0"/>
                  </a:cxn>
                </a:cxnLst>
                <a:rect l="0" t="0" r="r" b="b"/>
                <a:pathLst>
                  <a:path w="21" h="9">
                    <a:moveTo>
                      <a:pt x="0" y="0"/>
                    </a:moveTo>
                    <a:lnTo>
                      <a:pt x="21" y="3"/>
                    </a:lnTo>
                    <a:lnTo>
                      <a:pt x="9" y="9"/>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23" name="Freeform 2206">
                <a:extLst>
                  <a:ext uri="{FF2B5EF4-FFF2-40B4-BE49-F238E27FC236}">
                    <a16:creationId xmlns:a16="http://schemas.microsoft.com/office/drawing/2014/main" id="{0AAEB67D-2748-417B-B80D-9BE9732A2388}"/>
                  </a:ext>
                </a:extLst>
              </p:cNvPr>
              <p:cNvSpPr>
                <a:spLocks/>
              </p:cNvSpPr>
              <p:nvPr/>
            </p:nvSpPr>
            <p:spPr bwMode="auto">
              <a:xfrm>
                <a:off x="3484" y="3833"/>
                <a:ext cx="21" cy="14"/>
              </a:xfrm>
              <a:custGeom>
                <a:avLst/>
                <a:gdLst/>
                <a:ahLst/>
                <a:cxnLst>
                  <a:cxn ang="0">
                    <a:pos x="13" y="0"/>
                  </a:cxn>
                  <a:cxn ang="0">
                    <a:pos x="0" y="5"/>
                  </a:cxn>
                  <a:cxn ang="0">
                    <a:pos x="9" y="14"/>
                  </a:cxn>
                  <a:cxn ang="0">
                    <a:pos x="21" y="8"/>
                  </a:cxn>
                  <a:cxn ang="0">
                    <a:pos x="13" y="0"/>
                  </a:cxn>
                </a:cxnLst>
                <a:rect l="0" t="0" r="r" b="b"/>
                <a:pathLst>
                  <a:path w="21" h="14">
                    <a:moveTo>
                      <a:pt x="13" y="0"/>
                    </a:moveTo>
                    <a:lnTo>
                      <a:pt x="0" y="5"/>
                    </a:lnTo>
                    <a:lnTo>
                      <a:pt x="9" y="14"/>
                    </a:lnTo>
                    <a:lnTo>
                      <a:pt x="21" y="8"/>
                    </a:lnTo>
                    <a:lnTo>
                      <a:pt x="13"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24" name="Freeform 2207">
                <a:extLst>
                  <a:ext uri="{FF2B5EF4-FFF2-40B4-BE49-F238E27FC236}">
                    <a16:creationId xmlns:a16="http://schemas.microsoft.com/office/drawing/2014/main" id="{725DB062-9FCE-4EE4-B11A-95C82FB9231E}"/>
                  </a:ext>
                </a:extLst>
              </p:cNvPr>
              <p:cNvSpPr>
                <a:spLocks/>
              </p:cNvSpPr>
              <p:nvPr/>
            </p:nvSpPr>
            <p:spPr bwMode="auto">
              <a:xfrm>
                <a:off x="3493" y="3841"/>
                <a:ext cx="12" cy="9"/>
              </a:xfrm>
              <a:custGeom>
                <a:avLst/>
                <a:gdLst/>
                <a:ahLst/>
                <a:cxnLst>
                  <a:cxn ang="0">
                    <a:pos x="12" y="0"/>
                  </a:cxn>
                  <a:cxn ang="0">
                    <a:pos x="0" y="6"/>
                  </a:cxn>
                  <a:cxn ang="0">
                    <a:pos x="12" y="9"/>
                  </a:cxn>
                  <a:cxn ang="0">
                    <a:pos x="12" y="0"/>
                  </a:cxn>
                </a:cxnLst>
                <a:rect l="0" t="0" r="r" b="b"/>
                <a:pathLst>
                  <a:path w="12" h="9">
                    <a:moveTo>
                      <a:pt x="12" y="0"/>
                    </a:moveTo>
                    <a:lnTo>
                      <a:pt x="0" y="6"/>
                    </a:lnTo>
                    <a:lnTo>
                      <a:pt x="12" y="9"/>
                    </a:lnTo>
                    <a:lnTo>
                      <a:pt x="12"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25" name="Freeform 2208">
                <a:extLst>
                  <a:ext uri="{FF2B5EF4-FFF2-40B4-BE49-F238E27FC236}">
                    <a16:creationId xmlns:a16="http://schemas.microsoft.com/office/drawing/2014/main" id="{A7C9C0BE-0B2F-4C50-8BA3-2E7FD3BC89BF}"/>
                  </a:ext>
                </a:extLst>
              </p:cNvPr>
              <p:cNvSpPr>
                <a:spLocks/>
              </p:cNvSpPr>
              <p:nvPr/>
            </p:nvSpPr>
            <p:spPr bwMode="auto">
              <a:xfrm>
                <a:off x="3493" y="3847"/>
                <a:ext cx="12" cy="7"/>
              </a:xfrm>
              <a:custGeom>
                <a:avLst/>
                <a:gdLst/>
                <a:ahLst/>
                <a:cxnLst>
                  <a:cxn ang="0">
                    <a:pos x="0" y="0"/>
                  </a:cxn>
                  <a:cxn ang="0">
                    <a:pos x="12" y="3"/>
                  </a:cxn>
                  <a:cxn ang="0">
                    <a:pos x="0" y="7"/>
                  </a:cxn>
                  <a:cxn ang="0">
                    <a:pos x="0" y="0"/>
                  </a:cxn>
                </a:cxnLst>
                <a:rect l="0" t="0" r="r" b="b"/>
                <a:pathLst>
                  <a:path w="12" h="7">
                    <a:moveTo>
                      <a:pt x="0" y="0"/>
                    </a:moveTo>
                    <a:lnTo>
                      <a:pt x="12" y="3"/>
                    </a:lnTo>
                    <a:lnTo>
                      <a:pt x="0" y="7"/>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26" name="Freeform 2209">
                <a:extLst>
                  <a:ext uri="{FF2B5EF4-FFF2-40B4-BE49-F238E27FC236}">
                    <a16:creationId xmlns:a16="http://schemas.microsoft.com/office/drawing/2014/main" id="{CB3A6898-4C0B-4A2D-A116-7CD2AAACD984}"/>
                  </a:ext>
                </a:extLst>
              </p:cNvPr>
              <p:cNvSpPr>
                <a:spLocks/>
              </p:cNvSpPr>
              <p:nvPr/>
            </p:nvSpPr>
            <p:spPr bwMode="auto">
              <a:xfrm>
                <a:off x="3493" y="3841"/>
                <a:ext cx="12" cy="13"/>
              </a:xfrm>
              <a:custGeom>
                <a:avLst/>
                <a:gdLst/>
                <a:ahLst/>
                <a:cxnLst>
                  <a:cxn ang="0">
                    <a:pos x="12" y="0"/>
                  </a:cxn>
                  <a:cxn ang="0">
                    <a:pos x="0" y="6"/>
                  </a:cxn>
                  <a:cxn ang="0">
                    <a:pos x="0" y="13"/>
                  </a:cxn>
                  <a:cxn ang="0">
                    <a:pos x="12" y="9"/>
                  </a:cxn>
                  <a:cxn ang="0">
                    <a:pos x="12" y="0"/>
                  </a:cxn>
                </a:cxnLst>
                <a:rect l="0" t="0" r="r" b="b"/>
                <a:pathLst>
                  <a:path w="12" h="13">
                    <a:moveTo>
                      <a:pt x="12" y="0"/>
                    </a:moveTo>
                    <a:lnTo>
                      <a:pt x="0" y="6"/>
                    </a:lnTo>
                    <a:lnTo>
                      <a:pt x="0" y="13"/>
                    </a:lnTo>
                    <a:lnTo>
                      <a:pt x="12" y="9"/>
                    </a:lnTo>
                    <a:lnTo>
                      <a:pt x="12"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27" name="Freeform 2210">
                <a:extLst>
                  <a:ext uri="{FF2B5EF4-FFF2-40B4-BE49-F238E27FC236}">
                    <a16:creationId xmlns:a16="http://schemas.microsoft.com/office/drawing/2014/main" id="{59012D7D-98BB-4FB9-8460-C202C5A01218}"/>
                  </a:ext>
                </a:extLst>
              </p:cNvPr>
              <p:cNvSpPr>
                <a:spLocks/>
              </p:cNvSpPr>
              <p:nvPr/>
            </p:nvSpPr>
            <p:spPr bwMode="auto">
              <a:xfrm>
                <a:off x="3493" y="3850"/>
                <a:ext cx="36" cy="35"/>
              </a:xfrm>
              <a:custGeom>
                <a:avLst/>
                <a:gdLst/>
                <a:ahLst/>
                <a:cxnLst>
                  <a:cxn ang="0">
                    <a:pos x="12" y="0"/>
                  </a:cxn>
                  <a:cxn ang="0">
                    <a:pos x="0" y="4"/>
                  </a:cxn>
                  <a:cxn ang="0">
                    <a:pos x="36" y="35"/>
                  </a:cxn>
                  <a:cxn ang="0">
                    <a:pos x="12" y="0"/>
                  </a:cxn>
                </a:cxnLst>
                <a:rect l="0" t="0" r="r" b="b"/>
                <a:pathLst>
                  <a:path w="36" h="35">
                    <a:moveTo>
                      <a:pt x="12" y="0"/>
                    </a:moveTo>
                    <a:lnTo>
                      <a:pt x="0" y="4"/>
                    </a:lnTo>
                    <a:lnTo>
                      <a:pt x="36" y="35"/>
                    </a:lnTo>
                    <a:lnTo>
                      <a:pt x="12"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28" name="Freeform 2211">
                <a:extLst>
                  <a:ext uri="{FF2B5EF4-FFF2-40B4-BE49-F238E27FC236}">
                    <a16:creationId xmlns:a16="http://schemas.microsoft.com/office/drawing/2014/main" id="{DDEF9022-14E5-4B2C-B4CA-AC5D5BC9E4A8}"/>
                  </a:ext>
                </a:extLst>
              </p:cNvPr>
              <p:cNvSpPr>
                <a:spLocks/>
              </p:cNvSpPr>
              <p:nvPr/>
            </p:nvSpPr>
            <p:spPr bwMode="auto">
              <a:xfrm>
                <a:off x="3493" y="3854"/>
                <a:ext cx="36" cy="39"/>
              </a:xfrm>
              <a:custGeom>
                <a:avLst/>
                <a:gdLst/>
                <a:ahLst/>
                <a:cxnLst>
                  <a:cxn ang="0">
                    <a:pos x="0" y="0"/>
                  </a:cxn>
                  <a:cxn ang="0">
                    <a:pos x="36" y="31"/>
                  </a:cxn>
                  <a:cxn ang="0">
                    <a:pos x="27" y="39"/>
                  </a:cxn>
                  <a:cxn ang="0">
                    <a:pos x="0" y="0"/>
                  </a:cxn>
                </a:cxnLst>
                <a:rect l="0" t="0" r="r" b="b"/>
                <a:pathLst>
                  <a:path w="36" h="39">
                    <a:moveTo>
                      <a:pt x="0" y="0"/>
                    </a:moveTo>
                    <a:lnTo>
                      <a:pt x="36" y="31"/>
                    </a:lnTo>
                    <a:lnTo>
                      <a:pt x="27" y="39"/>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29" name="Freeform 2212">
                <a:extLst>
                  <a:ext uri="{FF2B5EF4-FFF2-40B4-BE49-F238E27FC236}">
                    <a16:creationId xmlns:a16="http://schemas.microsoft.com/office/drawing/2014/main" id="{C502AC72-A6BF-46FC-9485-EFCCDE061A2A}"/>
                  </a:ext>
                </a:extLst>
              </p:cNvPr>
              <p:cNvSpPr>
                <a:spLocks/>
              </p:cNvSpPr>
              <p:nvPr/>
            </p:nvSpPr>
            <p:spPr bwMode="auto">
              <a:xfrm>
                <a:off x="3493" y="3850"/>
                <a:ext cx="36" cy="43"/>
              </a:xfrm>
              <a:custGeom>
                <a:avLst/>
                <a:gdLst/>
                <a:ahLst/>
                <a:cxnLst>
                  <a:cxn ang="0">
                    <a:pos x="12" y="0"/>
                  </a:cxn>
                  <a:cxn ang="0">
                    <a:pos x="0" y="4"/>
                  </a:cxn>
                  <a:cxn ang="0">
                    <a:pos x="27" y="43"/>
                  </a:cxn>
                  <a:cxn ang="0">
                    <a:pos x="36" y="35"/>
                  </a:cxn>
                  <a:cxn ang="0">
                    <a:pos x="12" y="0"/>
                  </a:cxn>
                </a:cxnLst>
                <a:rect l="0" t="0" r="r" b="b"/>
                <a:pathLst>
                  <a:path w="36" h="43">
                    <a:moveTo>
                      <a:pt x="12" y="0"/>
                    </a:moveTo>
                    <a:lnTo>
                      <a:pt x="0" y="4"/>
                    </a:lnTo>
                    <a:lnTo>
                      <a:pt x="27" y="43"/>
                    </a:lnTo>
                    <a:lnTo>
                      <a:pt x="36" y="35"/>
                    </a:lnTo>
                    <a:lnTo>
                      <a:pt x="12"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30" name="Freeform 2213">
                <a:extLst>
                  <a:ext uri="{FF2B5EF4-FFF2-40B4-BE49-F238E27FC236}">
                    <a16:creationId xmlns:a16="http://schemas.microsoft.com/office/drawing/2014/main" id="{51853D81-A9C9-4210-847D-9413E6CD1974}"/>
                  </a:ext>
                </a:extLst>
              </p:cNvPr>
              <p:cNvSpPr>
                <a:spLocks/>
              </p:cNvSpPr>
              <p:nvPr/>
            </p:nvSpPr>
            <p:spPr bwMode="auto">
              <a:xfrm>
                <a:off x="3520" y="3885"/>
                <a:ext cx="43" cy="22"/>
              </a:xfrm>
              <a:custGeom>
                <a:avLst/>
                <a:gdLst/>
                <a:ahLst/>
                <a:cxnLst>
                  <a:cxn ang="0">
                    <a:pos x="9" y="0"/>
                  </a:cxn>
                  <a:cxn ang="0">
                    <a:pos x="0" y="8"/>
                  </a:cxn>
                  <a:cxn ang="0">
                    <a:pos x="43" y="22"/>
                  </a:cxn>
                  <a:cxn ang="0">
                    <a:pos x="9" y="0"/>
                  </a:cxn>
                </a:cxnLst>
                <a:rect l="0" t="0" r="r" b="b"/>
                <a:pathLst>
                  <a:path w="43" h="22">
                    <a:moveTo>
                      <a:pt x="9" y="0"/>
                    </a:moveTo>
                    <a:lnTo>
                      <a:pt x="0" y="8"/>
                    </a:lnTo>
                    <a:lnTo>
                      <a:pt x="43" y="22"/>
                    </a:lnTo>
                    <a:lnTo>
                      <a:pt x="9"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531" name="Freeform 2214">
                <a:extLst>
                  <a:ext uri="{FF2B5EF4-FFF2-40B4-BE49-F238E27FC236}">
                    <a16:creationId xmlns:a16="http://schemas.microsoft.com/office/drawing/2014/main" id="{7CD25EE3-775B-4F18-9CA2-EBAA621BC422}"/>
                  </a:ext>
                </a:extLst>
              </p:cNvPr>
              <p:cNvSpPr>
                <a:spLocks/>
              </p:cNvSpPr>
              <p:nvPr/>
            </p:nvSpPr>
            <p:spPr bwMode="auto">
              <a:xfrm>
                <a:off x="3520" y="3893"/>
                <a:ext cx="43" cy="24"/>
              </a:xfrm>
              <a:custGeom>
                <a:avLst/>
                <a:gdLst/>
                <a:ahLst/>
                <a:cxnLst>
                  <a:cxn ang="0">
                    <a:pos x="0" y="0"/>
                  </a:cxn>
                  <a:cxn ang="0">
                    <a:pos x="43" y="14"/>
                  </a:cxn>
                  <a:cxn ang="0">
                    <a:pos x="36" y="24"/>
                  </a:cxn>
                  <a:cxn ang="0">
                    <a:pos x="0" y="0"/>
                  </a:cxn>
                </a:cxnLst>
                <a:rect l="0" t="0" r="r" b="b"/>
                <a:pathLst>
                  <a:path w="43" h="24">
                    <a:moveTo>
                      <a:pt x="0" y="0"/>
                    </a:moveTo>
                    <a:lnTo>
                      <a:pt x="43" y="14"/>
                    </a:lnTo>
                    <a:lnTo>
                      <a:pt x="36" y="24"/>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grpSp>
        <p:sp>
          <p:nvSpPr>
            <p:cNvPr id="3298" name="Freeform 2216">
              <a:extLst>
                <a:ext uri="{FF2B5EF4-FFF2-40B4-BE49-F238E27FC236}">
                  <a16:creationId xmlns:a16="http://schemas.microsoft.com/office/drawing/2014/main" id="{EFDFCFC1-E419-4DE5-B47F-44898D3B9A2D}"/>
                </a:ext>
              </a:extLst>
            </p:cNvPr>
            <p:cNvSpPr>
              <a:spLocks/>
            </p:cNvSpPr>
            <p:nvPr/>
          </p:nvSpPr>
          <p:spPr bwMode="auto">
            <a:xfrm>
              <a:off x="3520" y="3885"/>
              <a:ext cx="43" cy="32"/>
            </a:xfrm>
            <a:custGeom>
              <a:avLst/>
              <a:gdLst/>
              <a:ahLst/>
              <a:cxnLst>
                <a:cxn ang="0">
                  <a:pos x="9" y="0"/>
                </a:cxn>
                <a:cxn ang="0">
                  <a:pos x="0" y="8"/>
                </a:cxn>
                <a:cxn ang="0">
                  <a:pos x="36" y="32"/>
                </a:cxn>
                <a:cxn ang="0">
                  <a:pos x="43" y="22"/>
                </a:cxn>
                <a:cxn ang="0">
                  <a:pos x="9" y="0"/>
                </a:cxn>
              </a:cxnLst>
              <a:rect l="0" t="0" r="r" b="b"/>
              <a:pathLst>
                <a:path w="43" h="32">
                  <a:moveTo>
                    <a:pt x="9" y="0"/>
                  </a:moveTo>
                  <a:lnTo>
                    <a:pt x="0" y="8"/>
                  </a:lnTo>
                  <a:lnTo>
                    <a:pt x="36" y="32"/>
                  </a:lnTo>
                  <a:lnTo>
                    <a:pt x="43" y="22"/>
                  </a:lnTo>
                  <a:lnTo>
                    <a:pt x="9"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299" name="Freeform 2217">
              <a:extLst>
                <a:ext uri="{FF2B5EF4-FFF2-40B4-BE49-F238E27FC236}">
                  <a16:creationId xmlns:a16="http://schemas.microsoft.com/office/drawing/2014/main" id="{14623CF4-E314-450A-8284-B08894C88B78}"/>
                </a:ext>
              </a:extLst>
            </p:cNvPr>
            <p:cNvSpPr>
              <a:spLocks/>
            </p:cNvSpPr>
            <p:nvPr/>
          </p:nvSpPr>
          <p:spPr bwMode="auto">
            <a:xfrm>
              <a:off x="2940" y="2302"/>
              <a:ext cx="70" cy="187"/>
            </a:xfrm>
            <a:custGeom>
              <a:avLst/>
              <a:gdLst/>
              <a:ahLst/>
              <a:cxnLst>
                <a:cxn ang="0">
                  <a:pos x="70" y="5"/>
                </a:cxn>
                <a:cxn ang="0">
                  <a:pos x="58" y="0"/>
                </a:cxn>
                <a:cxn ang="0">
                  <a:pos x="0" y="187"/>
                </a:cxn>
                <a:cxn ang="0">
                  <a:pos x="70" y="5"/>
                </a:cxn>
              </a:cxnLst>
              <a:rect l="0" t="0" r="r" b="b"/>
              <a:pathLst>
                <a:path w="70" h="187">
                  <a:moveTo>
                    <a:pt x="70" y="5"/>
                  </a:moveTo>
                  <a:lnTo>
                    <a:pt x="58" y="0"/>
                  </a:lnTo>
                  <a:lnTo>
                    <a:pt x="0" y="187"/>
                  </a:lnTo>
                  <a:lnTo>
                    <a:pt x="70" y="5"/>
                  </a:lnTo>
                  <a:close/>
                </a:path>
              </a:pathLst>
            </a:custGeom>
            <a:solidFill>
              <a:srgbClr val="5B5B5B"/>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00" name="Freeform 2218">
              <a:extLst>
                <a:ext uri="{FF2B5EF4-FFF2-40B4-BE49-F238E27FC236}">
                  <a16:creationId xmlns:a16="http://schemas.microsoft.com/office/drawing/2014/main" id="{B0AFEC30-AB0A-4C47-A66C-053FE32BEDDB}"/>
                </a:ext>
              </a:extLst>
            </p:cNvPr>
            <p:cNvSpPr>
              <a:spLocks/>
            </p:cNvSpPr>
            <p:nvPr/>
          </p:nvSpPr>
          <p:spPr bwMode="auto">
            <a:xfrm>
              <a:off x="2931" y="2302"/>
              <a:ext cx="67" cy="187"/>
            </a:xfrm>
            <a:custGeom>
              <a:avLst/>
              <a:gdLst/>
              <a:ahLst/>
              <a:cxnLst>
                <a:cxn ang="0">
                  <a:pos x="67" y="0"/>
                </a:cxn>
                <a:cxn ang="0">
                  <a:pos x="9" y="187"/>
                </a:cxn>
                <a:cxn ang="0">
                  <a:pos x="0" y="175"/>
                </a:cxn>
                <a:cxn ang="0">
                  <a:pos x="67" y="0"/>
                </a:cxn>
              </a:cxnLst>
              <a:rect l="0" t="0" r="r" b="b"/>
              <a:pathLst>
                <a:path w="67" h="187">
                  <a:moveTo>
                    <a:pt x="67" y="0"/>
                  </a:moveTo>
                  <a:lnTo>
                    <a:pt x="9" y="187"/>
                  </a:lnTo>
                  <a:lnTo>
                    <a:pt x="0" y="175"/>
                  </a:lnTo>
                  <a:lnTo>
                    <a:pt x="67" y="0"/>
                  </a:lnTo>
                  <a:close/>
                </a:path>
              </a:pathLst>
            </a:custGeom>
            <a:solidFill>
              <a:srgbClr val="5B5B5B"/>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01" name="Freeform 2219">
              <a:extLst>
                <a:ext uri="{FF2B5EF4-FFF2-40B4-BE49-F238E27FC236}">
                  <a16:creationId xmlns:a16="http://schemas.microsoft.com/office/drawing/2014/main" id="{154551B3-C4D2-47F7-BA9C-BA63AC88C5AC}"/>
                </a:ext>
              </a:extLst>
            </p:cNvPr>
            <p:cNvSpPr>
              <a:spLocks/>
            </p:cNvSpPr>
            <p:nvPr/>
          </p:nvSpPr>
          <p:spPr bwMode="auto">
            <a:xfrm>
              <a:off x="2931" y="2302"/>
              <a:ext cx="79" cy="187"/>
            </a:xfrm>
            <a:custGeom>
              <a:avLst/>
              <a:gdLst/>
              <a:ahLst/>
              <a:cxnLst>
                <a:cxn ang="0">
                  <a:pos x="79" y="5"/>
                </a:cxn>
                <a:cxn ang="0">
                  <a:pos x="67" y="0"/>
                </a:cxn>
                <a:cxn ang="0">
                  <a:pos x="0" y="175"/>
                </a:cxn>
                <a:cxn ang="0">
                  <a:pos x="9" y="187"/>
                </a:cxn>
                <a:cxn ang="0">
                  <a:pos x="79" y="5"/>
                </a:cxn>
              </a:cxnLst>
              <a:rect l="0" t="0" r="r" b="b"/>
              <a:pathLst>
                <a:path w="79" h="187">
                  <a:moveTo>
                    <a:pt x="79" y="5"/>
                  </a:moveTo>
                  <a:lnTo>
                    <a:pt x="67" y="0"/>
                  </a:lnTo>
                  <a:lnTo>
                    <a:pt x="0" y="175"/>
                  </a:lnTo>
                  <a:lnTo>
                    <a:pt x="9" y="187"/>
                  </a:lnTo>
                  <a:lnTo>
                    <a:pt x="79" y="5"/>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02" name="Freeform 2220">
              <a:extLst>
                <a:ext uri="{FF2B5EF4-FFF2-40B4-BE49-F238E27FC236}">
                  <a16:creationId xmlns:a16="http://schemas.microsoft.com/office/drawing/2014/main" id="{B0E17CCA-1D6E-41DF-8A2E-A75D95D7047D}"/>
                </a:ext>
              </a:extLst>
            </p:cNvPr>
            <p:cNvSpPr>
              <a:spLocks/>
            </p:cNvSpPr>
            <p:nvPr/>
          </p:nvSpPr>
          <p:spPr bwMode="auto">
            <a:xfrm>
              <a:off x="2888" y="2477"/>
              <a:ext cx="52" cy="16"/>
            </a:xfrm>
            <a:custGeom>
              <a:avLst/>
              <a:gdLst/>
              <a:ahLst/>
              <a:cxnLst>
                <a:cxn ang="0">
                  <a:pos x="52" y="12"/>
                </a:cxn>
                <a:cxn ang="0">
                  <a:pos x="43" y="0"/>
                </a:cxn>
                <a:cxn ang="0">
                  <a:pos x="0" y="16"/>
                </a:cxn>
                <a:cxn ang="0">
                  <a:pos x="52" y="12"/>
                </a:cxn>
              </a:cxnLst>
              <a:rect l="0" t="0" r="r" b="b"/>
              <a:pathLst>
                <a:path w="52" h="16">
                  <a:moveTo>
                    <a:pt x="52" y="12"/>
                  </a:moveTo>
                  <a:lnTo>
                    <a:pt x="43" y="0"/>
                  </a:lnTo>
                  <a:lnTo>
                    <a:pt x="0" y="16"/>
                  </a:lnTo>
                  <a:lnTo>
                    <a:pt x="52" y="12"/>
                  </a:lnTo>
                  <a:close/>
                </a:path>
              </a:pathLst>
            </a:custGeom>
            <a:solidFill>
              <a:srgbClr val="5B5B5B"/>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03" name="Freeform 2221">
              <a:extLst>
                <a:ext uri="{FF2B5EF4-FFF2-40B4-BE49-F238E27FC236}">
                  <a16:creationId xmlns:a16="http://schemas.microsoft.com/office/drawing/2014/main" id="{6D04EE00-B7D6-4C78-ADC2-C74768C7AD88}"/>
                </a:ext>
              </a:extLst>
            </p:cNvPr>
            <p:cNvSpPr>
              <a:spLocks/>
            </p:cNvSpPr>
            <p:nvPr/>
          </p:nvSpPr>
          <p:spPr bwMode="auto">
            <a:xfrm>
              <a:off x="2884" y="2477"/>
              <a:ext cx="47" cy="16"/>
            </a:xfrm>
            <a:custGeom>
              <a:avLst/>
              <a:gdLst/>
              <a:ahLst/>
              <a:cxnLst>
                <a:cxn ang="0">
                  <a:pos x="47" y="0"/>
                </a:cxn>
                <a:cxn ang="0">
                  <a:pos x="4" y="16"/>
                </a:cxn>
                <a:cxn ang="0">
                  <a:pos x="0" y="4"/>
                </a:cxn>
                <a:cxn ang="0">
                  <a:pos x="47" y="0"/>
                </a:cxn>
              </a:cxnLst>
              <a:rect l="0" t="0" r="r" b="b"/>
              <a:pathLst>
                <a:path w="47" h="16">
                  <a:moveTo>
                    <a:pt x="47" y="0"/>
                  </a:moveTo>
                  <a:lnTo>
                    <a:pt x="4" y="16"/>
                  </a:lnTo>
                  <a:lnTo>
                    <a:pt x="0" y="4"/>
                  </a:lnTo>
                  <a:lnTo>
                    <a:pt x="47" y="0"/>
                  </a:lnTo>
                  <a:close/>
                </a:path>
              </a:pathLst>
            </a:custGeom>
            <a:solidFill>
              <a:srgbClr val="1F38F1"/>
            </a:solidFill>
            <a:ln w="9525">
              <a:solidFill>
                <a:srgbClr val="1F38F1"/>
              </a:solid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04" name="Freeform 2222">
              <a:extLst>
                <a:ext uri="{FF2B5EF4-FFF2-40B4-BE49-F238E27FC236}">
                  <a16:creationId xmlns:a16="http://schemas.microsoft.com/office/drawing/2014/main" id="{D7633ABB-753C-4DC8-A947-CAAB261C87CE}"/>
                </a:ext>
              </a:extLst>
            </p:cNvPr>
            <p:cNvSpPr>
              <a:spLocks/>
            </p:cNvSpPr>
            <p:nvPr/>
          </p:nvSpPr>
          <p:spPr bwMode="auto">
            <a:xfrm>
              <a:off x="2884" y="2477"/>
              <a:ext cx="56" cy="16"/>
            </a:xfrm>
            <a:custGeom>
              <a:avLst/>
              <a:gdLst/>
              <a:ahLst/>
              <a:cxnLst>
                <a:cxn ang="0">
                  <a:pos x="56" y="12"/>
                </a:cxn>
                <a:cxn ang="0">
                  <a:pos x="47" y="0"/>
                </a:cxn>
                <a:cxn ang="0">
                  <a:pos x="0" y="4"/>
                </a:cxn>
                <a:cxn ang="0">
                  <a:pos x="4" y="16"/>
                </a:cxn>
                <a:cxn ang="0">
                  <a:pos x="56" y="12"/>
                </a:cxn>
              </a:cxnLst>
              <a:rect l="0" t="0" r="r" b="b"/>
              <a:pathLst>
                <a:path w="56" h="16">
                  <a:moveTo>
                    <a:pt x="56" y="12"/>
                  </a:moveTo>
                  <a:lnTo>
                    <a:pt x="47" y="0"/>
                  </a:lnTo>
                  <a:lnTo>
                    <a:pt x="0" y="4"/>
                  </a:lnTo>
                  <a:lnTo>
                    <a:pt x="4" y="16"/>
                  </a:lnTo>
                  <a:lnTo>
                    <a:pt x="56" y="12"/>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05" name="Freeform 2223">
              <a:extLst>
                <a:ext uri="{FF2B5EF4-FFF2-40B4-BE49-F238E27FC236}">
                  <a16:creationId xmlns:a16="http://schemas.microsoft.com/office/drawing/2014/main" id="{F9AAF5A4-4254-483B-836C-0B185A63197C}"/>
                </a:ext>
              </a:extLst>
            </p:cNvPr>
            <p:cNvSpPr>
              <a:spLocks/>
            </p:cNvSpPr>
            <p:nvPr/>
          </p:nvSpPr>
          <p:spPr bwMode="auto">
            <a:xfrm>
              <a:off x="2847" y="2481"/>
              <a:ext cx="41" cy="41"/>
            </a:xfrm>
            <a:custGeom>
              <a:avLst/>
              <a:gdLst/>
              <a:ahLst/>
              <a:cxnLst>
                <a:cxn ang="0">
                  <a:pos x="41" y="12"/>
                </a:cxn>
                <a:cxn ang="0">
                  <a:pos x="37" y="0"/>
                </a:cxn>
                <a:cxn ang="0">
                  <a:pos x="0" y="41"/>
                </a:cxn>
                <a:cxn ang="0">
                  <a:pos x="41" y="12"/>
                </a:cxn>
              </a:cxnLst>
              <a:rect l="0" t="0" r="r" b="b"/>
              <a:pathLst>
                <a:path w="41" h="41">
                  <a:moveTo>
                    <a:pt x="41" y="12"/>
                  </a:moveTo>
                  <a:lnTo>
                    <a:pt x="37" y="0"/>
                  </a:lnTo>
                  <a:lnTo>
                    <a:pt x="0" y="41"/>
                  </a:lnTo>
                  <a:lnTo>
                    <a:pt x="41" y="12"/>
                  </a:lnTo>
                  <a:close/>
                </a:path>
              </a:pathLst>
            </a:custGeom>
            <a:solidFill>
              <a:srgbClr val="5B5B5B"/>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06" name="Freeform 2224">
              <a:extLst>
                <a:ext uri="{FF2B5EF4-FFF2-40B4-BE49-F238E27FC236}">
                  <a16:creationId xmlns:a16="http://schemas.microsoft.com/office/drawing/2014/main" id="{FB074697-C7EF-4CD9-90A2-D11315F97871}"/>
                </a:ext>
              </a:extLst>
            </p:cNvPr>
            <p:cNvSpPr>
              <a:spLocks/>
            </p:cNvSpPr>
            <p:nvPr/>
          </p:nvSpPr>
          <p:spPr bwMode="auto">
            <a:xfrm>
              <a:off x="2840" y="2481"/>
              <a:ext cx="44" cy="41"/>
            </a:xfrm>
            <a:custGeom>
              <a:avLst/>
              <a:gdLst/>
              <a:ahLst/>
              <a:cxnLst>
                <a:cxn ang="0">
                  <a:pos x="44" y="0"/>
                </a:cxn>
                <a:cxn ang="0">
                  <a:pos x="7" y="41"/>
                </a:cxn>
                <a:cxn ang="0">
                  <a:pos x="0" y="30"/>
                </a:cxn>
                <a:cxn ang="0">
                  <a:pos x="44" y="0"/>
                </a:cxn>
              </a:cxnLst>
              <a:rect l="0" t="0" r="r" b="b"/>
              <a:pathLst>
                <a:path w="44" h="41">
                  <a:moveTo>
                    <a:pt x="44" y="0"/>
                  </a:moveTo>
                  <a:lnTo>
                    <a:pt x="7" y="41"/>
                  </a:lnTo>
                  <a:lnTo>
                    <a:pt x="0" y="30"/>
                  </a:lnTo>
                  <a:lnTo>
                    <a:pt x="44" y="0"/>
                  </a:lnTo>
                  <a:close/>
                </a:path>
              </a:pathLst>
            </a:custGeom>
            <a:solidFill>
              <a:srgbClr val="5B5B5B"/>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07" name="Freeform 2225">
              <a:extLst>
                <a:ext uri="{FF2B5EF4-FFF2-40B4-BE49-F238E27FC236}">
                  <a16:creationId xmlns:a16="http://schemas.microsoft.com/office/drawing/2014/main" id="{DEC9A099-379D-46E6-9E43-A242305AEAFC}"/>
                </a:ext>
              </a:extLst>
            </p:cNvPr>
            <p:cNvSpPr>
              <a:spLocks/>
            </p:cNvSpPr>
            <p:nvPr/>
          </p:nvSpPr>
          <p:spPr bwMode="auto">
            <a:xfrm>
              <a:off x="2840" y="2481"/>
              <a:ext cx="48" cy="41"/>
            </a:xfrm>
            <a:custGeom>
              <a:avLst/>
              <a:gdLst/>
              <a:ahLst/>
              <a:cxnLst>
                <a:cxn ang="0">
                  <a:pos x="48" y="12"/>
                </a:cxn>
                <a:cxn ang="0">
                  <a:pos x="44" y="0"/>
                </a:cxn>
                <a:cxn ang="0">
                  <a:pos x="0" y="30"/>
                </a:cxn>
                <a:cxn ang="0">
                  <a:pos x="7" y="41"/>
                </a:cxn>
                <a:cxn ang="0">
                  <a:pos x="48" y="12"/>
                </a:cxn>
              </a:cxnLst>
              <a:rect l="0" t="0" r="r" b="b"/>
              <a:pathLst>
                <a:path w="48" h="41">
                  <a:moveTo>
                    <a:pt x="48" y="12"/>
                  </a:moveTo>
                  <a:lnTo>
                    <a:pt x="44" y="0"/>
                  </a:lnTo>
                  <a:lnTo>
                    <a:pt x="0" y="30"/>
                  </a:lnTo>
                  <a:lnTo>
                    <a:pt x="7" y="41"/>
                  </a:lnTo>
                  <a:lnTo>
                    <a:pt x="48" y="12"/>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08" name="Freeform 2226">
              <a:extLst>
                <a:ext uri="{FF2B5EF4-FFF2-40B4-BE49-F238E27FC236}">
                  <a16:creationId xmlns:a16="http://schemas.microsoft.com/office/drawing/2014/main" id="{05ED9B1C-3F15-449E-9B7F-D1F24ED5513B}"/>
                </a:ext>
              </a:extLst>
            </p:cNvPr>
            <p:cNvSpPr>
              <a:spLocks/>
            </p:cNvSpPr>
            <p:nvPr/>
          </p:nvSpPr>
          <p:spPr bwMode="auto">
            <a:xfrm>
              <a:off x="2818" y="2511"/>
              <a:ext cx="29" cy="24"/>
            </a:xfrm>
            <a:custGeom>
              <a:avLst/>
              <a:gdLst/>
              <a:ahLst/>
              <a:cxnLst>
                <a:cxn ang="0">
                  <a:pos x="29" y="11"/>
                </a:cxn>
                <a:cxn ang="0">
                  <a:pos x="22" y="0"/>
                </a:cxn>
                <a:cxn ang="0">
                  <a:pos x="0" y="24"/>
                </a:cxn>
                <a:cxn ang="0">
                  <a:pos x="29" y="11"/>
                </a:cxn>
              </a:cxnLst>
              <a:rect l="0" t="0" r="r" b="b"/>
              <a:pathLst>
                <a:path w="29" h="24">
                  <a:moveTo>
                    <a:pt x="29" y="11"/>
                  </a:moveTo>
                  <a:lnTo>
                    <a:pt x="22" y="0"/>
                  </a:lnTo>
                  <a:lnTo>
                    <a:pt x="0" y="24"/>
                  </a:lnTo>
                  <a:lnTo>
                    <a:pt x="29" y="11"/>
                  </a:lnTo>
                  <a:close/>
                </a:path>
              </a:pathLst>
            </a:custGeom>
            <a:solidFill>
              <a:srgbClr val="5B5B5B"/>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09" name="Freeform 2227">
              <a:extLst>
                <a:ext uri="{FF2B5EF4-FFF2-40B4-BE49-F238E27FC236}">
                  <a16:creationId xmlns:a16="http://schemas.microsoft.com/office/drawing/2014/main" id="{BF6F1E85-338C-46B7-B096-1BE1F1D1B154}"/>
                </a:ext>
              </a:extLst>
            </p:cNvPr>
            <p:cNvSpPr>
              <a:spLocks/>
            </p:cNvSpPr>
            <p:nvPr/>
          </p:nvSpPr>
          <p:spPr bwMode="auto">
            <a:xfrm>
              <a:off x="2813" y="2511"/>
              <a:ext cx="27" cy="24"/>
            </a:xfrm>
            <a:custGeom>
              <a:avLst/>
              <a:gdLst/>
              <a:ahLst/>
              <a:cxnLst>
                <a:cxn ang="0">
                  <a:pos x="27" y="0"/>
                </a:cxn>
                <a:cxn ang="0">
                  <a:pos x="5" y="24"/>
                </a:cxn>
                <a:cxn ang="0">
                  <a:pos x="0" y="13"/>
                </a:cxn>
                <a:cxn ang="0">
                  <a:pos x="27" y="0"/>
                </a:cxn>
              </a:cxnLst>
              <a:rect l="0" t="0" r="r" b="b"/>
              <a:pathLst>
                <a:path w="27" h="24">
                  <a:moveTo>
                    <a:pt x="27" y="0"/>
                  </a:moveTo>
                  <a:lnTo>
                    <a:pt x="5" y="24"/>
                  </a:lnTo>
                  <a:lnTo>
                    <a:pt x="0" y="13"/>
                  </a:lnTo>
                  <a:lnTo>
                    <a:pt x="27" y="0"/>
                  </a:lnTo>
                  <a:close/>
                </a:path>
              </a:pathLst>
            </a:custGeom>
            <a:solidFill>
              <a:srgbClr val="5B5B5B"/>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10" name="Freeform 2228">
              <a:extLst>
                <a:ext uri="{FF2B5EF4-FFF2-40B4-BE49-F238E27FC236}">
                  <a16:creationId xmlns:a16="http://schemas.microsoft.com/office/drawing/2014/main" id="{2AD701F6-5F13-47B2-8CB2-5BF8A908BCCD}"/>
                </a:ext>
              </a:extLst>
            </p:cNvPr>
            <p:cNvSpPr>
              <a:spLocks/>
            </p:cNvSpPr>
            <p:nvPr/>
          </p:nvSpPr>
          <p:spPr bwMode="auto">
            <a:xfrm>
              <a:off x="2813" y="2511"/>
              <a:ext cx="34" cy="24"/>
            </a:xfrm>
            <a:custGeom>
              <a:avLst/>
              <a:gdLst/>
              <a:ahLst/>
              <a:cxnLst>
                <a:cxn ang="0">
                  <a:pos x="34" y="11"/>
                </a:cxn>
                <a:cxn ang="0">
                  <a:pos x="27" y="0"/>
                </a:cxn>
                <a:cxn ang="0">
                  <a:pos x="0" y="13"/>
                </a:cxn>
                <a:cxn ang="0">
                  <a:pos x="5" y="24"/>
                </a:cxn>
                <a:cxn ang="0">
                  <a:pos x="34" y="11"/>
                </a:cxn>
              </a:cxnLst>
              <a:rect l="0" t="0" r="r" b="b"/>
              <a:pathLst>
                <a:path w="34" h="24">
                  <a:moveTo>
                    <a:pt x="34" y="11"/>
                  </a:moveTo>
                  <a:lnTo>
                    <a:pt x="27" y="0"/>
                  </a:lnTo>
                  <a:lnTo>
                    <a:pt x="0" y="13"/>
                  </a:lnTo>
                  <a:lnTo>
                    <a:pt x="5" y="24"/>
                  </a:lnTo>
                  <a:lnTo>
                    <a:pt x="34" y="11"/>
                  </a:lnTo>
                  <a:close/>
                </a:path>
              </a:pathLst>
            </a:custGeom>
            <a:solidFill>
              <a:srgbClr val="1F38F1"/>
            </a:solidFill>
            <a:ln w="0">
              <a:solidFill>
                <a:srgbClr val="1F38F1"/>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11" name="Freeform 2229">
              <a:extLst>
                <a:ext uri="{FF2B5EF4-FFF2-40B4-BE49-F238E27FC236}">
                  <a16:creationId xmlns:a16="http://schemas.microsoft.com/office/drawing/2014/main" id="{1F5BDC06-7F79-4963-BD73-93A99ADA049E}"/>
                </a:ext>
              </a:extLst>
            </p:cNvPr>
            <p:cNvSpPr>
              <a:spLocks/>
            </p:cNvSpPr>
            <p:nvPr/>
          </p:nvSpPr>
          <p:spPr bwMode="auto">
            <a:xfrm>
              <a:off x="3320" y="3071"/>
              <a:ext cx="128" cy="13"/>
            </a:xfrm>
            <a:custGeom>
              <a:avLst/>
              <a:gdLst/>
              <a:ahLst/>
              <a:cxnLst>
                <a:cxn ang="0">
                  <a:pos x="2" y="0"/>
                </a:cxn>
                <a:cxn ang="0">
                  <a:pos x="0" y="12"/>
                </a:cxn>
                <a:cxn ang="0">
                  <a:pos x="128" y="13"/>
                </a:cxn>
                <a:cxn ang="0">
                  <a:pos x="2" y="0"/>
                </a:cxn>
              </a:cxnLst>
              <a:rect l="0" t="0" r="r" b="b"/>
              <a:pathLst>
                <a:path w="128" h="13">
                  <a:moveTo>
                    <a:pt x="2" y="0"/>
                  </a:moveTo>
                  <a:lnTo>
                    <a:pt x="0" y="12"/>
                  </a:lnTo>
                  <a:lnTo>
                    <a:pt x="128" y="13"/>
                  </a:lnTo>
                  <a:lnTo>
                    <a:pt x="2"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12" name="Freeform 2230">
              <a:extLst>
                <a:ext uri="{FF2B5EF4-FFF2-40B4-BE49-F238E27FC236}">
                  <a16:creationId xmlns:a16="http://schemas.microsoft.com/office/drawing/2014/main" id="{89618F16-2B57-4DF4-9196-22059CDD4679}"/>
                </a:ext>
              </a:extLst>
            </p:cNvPr>
            <p:cNvSpPr>
              <a:spLocks/>
            </p:cNvSpPr>
            <p:nvPr/>
          </p:nvSpPr>
          <p:spPr bwMode="auto">
            <a:xfrm>
              <a:off x="3320" y="3083"/>
              <a:ext cx="128" cy="13"/>
            </a:xfrm>
            <a:custGeom>
              <a:avLst/>
              <a:gdLst/>
              <a:ahLst/>
              <a:cxnLst>
                <a:cxn ang="0">
                  <a:pos x="0" y="0"/>
                </a:cxn>
                <a:cxn ang="0">
                  <a:pos x="128" y="1"/>
                </a:cxn>
                <a:cxn ang="0">
                  <a:pos x="124" y="13"/>
                </a:cxn>
                <a:cxn ang="0">
                  <a:pos x="0" y="0"/>
                </a:cxn>
              </a:cxnLst>
              <a:rect l="0" t="0" r="r" b="b"/>
              <a:pathLst>
                <a:path w="128" h="13">
                  <a:moveTo>
                    <a:pt x="0" y="0"/>
                  </a:moveTo>
                  <a:lnTo>
                    <a:pt x="128" y="1"/>
                  </a:lnTo>
                  <a:lnTo>
                    <a:pt x="124" y="13"/>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13" name="Freeform 2231">
              <a:extLst>
                <a:ext uri="{FF2B5EF4-FFF2-40B4-BE49-F238E27FC236}">
                  <a16:creationId xmlns:a16="http://schemas.microsoft.com/office/drawing/2014/main" id="{ABD781D3-B21A-4FB8-A743-5C73F2CE6CF9}"/>
                </a:ext>
              </a:extLst>
            </p:cNvPr>
            <p:cNvSpPr>
              <a:spLocks/>
            </p:cNvSpPr>
            <p:nvPr/>
          </p:nvSpPr>
          <p:spPr bwMode="auto">
            <a:xfrm>
              <a:off x="3320" y="3071"/>
              <a:ext cx="128" cy="25"/>
            </a:xfrm>
            <a:custGeom>
              <a:avLst/>
              <a:gdLst/>
              <a:ahLst/>
              <a:cxnLst>
                <a:cxn ang="0">
                  <a:pos x="2" y="0"/>
                </a:cxn>
                <a:cxn ang="0">
                  <a:pos x="0" y="12"/>
                </a:cxn>
                <a:cxn ang="0">
                  <a:pos x="124" y="25"/>
                </a:cxn>
                <a:cxn ang="0">
                  <a:pos x="128" y="13"/>
                </a:cxn>
                <a:cxn ang="0">
                  <a:pos x="2" y="0"/>
                </a:cxn>
              </a:cxnLst>
              <a:rect l="0" t="0" r="r" b="b"/>
              <a:pathLst>
                <a:path w="128" h="25">
                  <a:moveTo>
                    <a:pt x="2" y="0"/>
                  </a:moveTo>
                  <a:lnTo>
                    <a:pt x="0" y="12"/>
                  </a:lnTo>
                  <a:lnTo>
                    <a:pt x="124" y="25"/>
                  </a:lnTo>
                  <a:lnTo>
                    <a:pt x="128" y="13"/>
                  </a:lnTo>
                  <a:lnTo>
                    <a:pt x="2"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14" name="Freeform 2232">
              <a:extLst>
                <a:ext uri="{FF2B5EF4-FFF2-40B4-BE49-F238E27FC236}">
                  <a16:creationId xmlns:a16="http://schemas.microsoft.com/office/drawing/2014/main" id="{64C1FCE2-F303-4409-B4AA-08D246437771}"/>
                </a:ext>
              </a:extLst>
            </p:cNvPr>
            <p:cNvSpPr>
              <a:spLocks/>
            </p:cNvSpPr>
            <p:nvPr/>
          </p:nvSpPr>
          <p:spPr bwMode="auto">
            <a:xfrm>
              <a:off x="3444" y="3084"/>
              <a:ext cx="52" cy="27"/>
            </a:xfrm>
            <a:custGeom>
              <a:avLst/>
              <a:gdLst/>
              <a:ahLst/>
              <a:cxnLst>
                <a:cxn ang="0">
                  <a:pos x="4" y="0"/>
                </a:cxn>
                <a:cxn ang="0">
                  <a:pos x="0" y="12"/>
                </a:cxn>
                <a:cxn ang="0">
                  <a:pos x="52" y="27"/>
                </a:cxn>
                <a:cxn ang="0">
                  <a:pos x="4" y="0"/>
                </a:cxn>
              </a:cxnLst>
              <a:rect l="0" t="0" r="r" b="b"/>
              <a:pathLst>
                <a:path w="52" h="27">
                  <a:moveTo>
                    <a:pt x="4" y="0"/>
                  </a:moveTo>
                  <a:lnTo>
                    <a:pt x="0" y="12"/>
                  </a:lnTo>
                  <a:lnTo>
                    <a:pt x="52" y="27"/>
                  </a:lnTo>
                  <a:lnTo>
                    <a:pt x="4"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15" name="Freeform 2233">
              <a:extLst>
                <a:ext uri="{FF2B5EF4-FFF2-40B4-BE49-F238E27FC236}">
                  <a16:creationId xmlns:a16="http://schemas.microsoft.com/office/drawing/2014/main" id="{A1B60D6B-D626-492A-925D-0AFDCAB64ECA}"/>
                </a:ext>
              </a:extLst>
            </p:cNvPr>
            <p:cNvSpPr>
              <a:spLocks/>
            </p:cNvSpPr>
            <p:nvPr/>
          </p:nvSpPr>
          <p:spPr bwMode="auto">
            <a:xfrm>
              <a:off x="3444" y="3096"/>
              <a:ext cx="52" cy="27"/>
            </a:xfrm>
            <a:custGeom>
              <a:avLst/>
              <a:gdLst/>
              <a:ahLst/>
              <a:cxnLst>
                <a:cxn ang="0">
                  <a:pos x="0" y="0"/>
                </a:cxn>
                <a:cxn ang="0">
                  <a:pos x="52" y="15"/>
                </a:cxn>
                <a:cxn ang="0">
                  <a:pos x="47" y="27"/>
                </a:cxn>
                <a:cxn ang="0">
                  <a:pos x="0" y="0"/>
                </a:cxn>
              </a:cxnLst>
              <a:rect l="0" t="0" r="r" b="b"/>
              <a:pathLst>
                <a:path w="52" h="27">
                  <a:moveTo>
                    <a:pt x="0" y="0"/>
                  </a:moveTo>
                  <a:lnTo>
                    <a:pt x="52" y="15"/>
                  </a:lnTo>
                  <a:lnTo>
                    <a:pt x="47" y="27"/>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16" name="Freeform 2234">
              <a:extLst>
                <a:ext uri="{FF2B5EF4-FFF2-40B4-BE49-F238E27FC236}">
                  <a16:creationId xmlns:a16="http://schemas.microsoft.com/office/drawing/2014/main" id="{C4FBBCE8-FD2F-4064-ABCC-05D1B298AB8A}"/>
                </a:ext>
              </a:extLst>
            </p:cNvPr>
            <p:cNvSpPr>
              <a:spLocks/>
            </p:cNvSpPr>
            <p:nvPr/>
          </p:nvSpPr>
          <p:spPr bwMode="auto">
            <a:xfrm>
              <a:off x="3444" y="3084"/>
              <a:ext cx="52" cy="39"/>
            </a:xfrm>
            <a:custGeom>
              <a:avLst/>
              <a:gdLst/>
              <a:ahLst/>
              <a:cxnLst>
                <a:cxn ang="0">
                  <a:pos x="4" y="0"/>
                </a:cxn>
                <a:cxn ang="0">
                  <a:pos x="0" y="12"/>
                </a:cxn>
                <a:cxn ang="0">
                  <a:pos x="47" y="39"/>
                </a:cxn>
                <a:cxn ang="0">
                  <a:pos x="52" y="27"/>
                </a:cxn>
                <a:cxn ang="0">
                  <a:pos x="4" y="0"/>
                </a:cxn>
              </a:cxnLst>
              <a:rect l="0" t="0" r="r" b="b"/>
              <a:pathLst>
                <a:path w="52" h="39">
                  <a:moveTo>
                    <a:pt x="4" y="0"/>
                  </a:moveTo>
                  <a:lnTo>
                    <a:pt x="0" y="12"/>
                  </a:lnTo>
                  <a:lnTo>
                    <a:pt x="47" y="39"/>
                  </a:lnTo>
                  <a:lnTo>
                    <a:pt x="52" y="27"/>
                  </a:lnTo>
                  <a:lnTo>
                    <a:pt x="4"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17" name="Freeform 2235">
              <a:extLst>
                <a:ext uri="{FF2B5EF4-FFF2-40B4-BE49-F238E27FC236}">
                  <a16:creationId xmlns:a16="http://schemas.microsoft.com/office/drawing/2014/main" id="{65D5A4FD-B1BF-4CE1-82D2-B11EEF192A44}"/>
                </a:ext>
              </a:extLst>
            </p:cNvPr>
            <p:cNvSpPr>
              <a:spLocks/>
            </p:cNvSpPr>
            <p:nvPr/>
          </p:nvSpPr>
          <p:spPr bwMode="auto">
            <a:xfrm>
              <a:off x="3491" y="3111"/>
              <a:ext cx="72" cy="20"/>
            </a:xfrm>
            <a:custGeom>
              <a:avLst/>
              <a:gdLst/>
              <a:ahLst/>
              <a:cxnLst>
                <a:cxn ang="0">
                  <a:pos x="5" y="0"/>
                </a:cxn>
                <a:cxn ang="0">
                  <a:pos x="0" y="12"/>
                </a:cxn>
                <a:cxn ang="0">
                  <a:pos x="72" y="20"/>
                </a:cxn>
                <a:cxn ang="0">
                  <a:pos x="5" y="0"/>
                </a:cxn>
              </a:cxnLst>
              <a:rect l="0" t="0" r="r" b="b"/>
              <a:pathLst>
                <a:path w="72" h="20">
                  <a:moveTo>
                    <a:pt x="5" y="0"/>
                  </a:moveTo>
                  <a:lnTo>
                    <a:pt x="0" y="12"/>
                  </a:lnTo>
                  <a:lnTo>
                    <a:pt x="72" y="20"/>
                  </a:lnTo>
                  <a:lnTo>
                    <a:pt x="5"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18" name="Freeform 2236">
              <a:extLst>
                <a:ext uri="{FF2B5EF4-FFF2-40B4-BE49-F238E27FC236}">
                  <a16:creationId xmlns:a16="http://schemas.microsoft.com/office/drawing/2014/main" id="{5D4AD3C0-A2D5-4F59-B0DA-F2871DBEAE38}"/>
                </a:ext>
              </a:extLst>
            </p:cNvPr>
            <p:cNvSpPr>
              <a:spLocks/>
            </p:cNvSpPr>
            <p:nvPr/>
          </p:nvSpPr>
          <p:spPr bwMode="auto">
            <a:xfrm>
              <a:off x="3491" y="3123"/>
              <a:ext cx="72" cy="19"/>
            </a:xfrm>
            <a:custGeom>
              <a:avLst/>
              <a:gdLst/>
              <a:ahLst/>
              <a:cxnLst>
                <a:cxn ang="0">
                  <a:pos x="0" y="0"/>
                </a:cxn>
                <a:cxn ang="0">
                  <a:pos x="72" y="8"/>
                </a:cxn>
                <a:cxn ang="0">
                  <a:pos x="68" y="19"/>
                </a:cxn>
                <a:cxn ang="0">
                  <a:pos x="0" y="0"/>
                </a:cxn>
              </a:cxnLst>
              <a:rect l="0" t="0" r="r" b="b"/>
              <a:pathLst>
                <a:path w="72" h="19">
                  <a:moveTo>
                    <a:pt x="0" y="0"/>
                  </a:moveTo>
                  <a:lnTo>
                    <a:pt x="72" y="8"/>
                  </a:lnTo>
                  <a:lnTo>
                    <a:pt x="68" y="19"/>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19" name="Freeform 2237">
              <a:extLst>
                <a:ext uri="{FF2B5EF4-FFF2-40B4-BE49-F238E27FC236}">
                  <a16:creationId xmlns:a16="http://schemas.microsoft.com/office/drawing/2014/main" id="{57EE39F8-BBCB-4DD4-B945-903256C918D7}"/>
                </a:ext>
              </a:extLst>
            </p:cNvPr>
            <p:cNvSpPr>
              <a:spLocks/>
            </p:cNvSpPr>
            <p:nvPr/>
          </p:nvSpPr>
          <p:spPr bwMode="auto">
            <a:xfrm>
              <a:off x="3491" y="3111"/>
              <a:ext cx="72" cy="31"/>
            </a:xfrm>
            <a:custGeom>
              <a:avLst/>
              <a:gdLst/>
              <a:ahLst/>
              <a:cxnLst>
                <a:cxn ang="0">
                  <a:pos x="5" y="0"/>
                </a:cxn>
                <a:cxn ang="0">
                  <a:pos x="0" y="12"/>
                </a:cxn>
                <a:cxn ang="0">
                  <a:pos x="68" y="31"/>
                </a:cxn>
                <a:cxn ang="0">
                  <a:pos x="72" y="20"/>
                </a:cxn>
                <a:cxn ang="0">
                  <a:pos x="5" y="0"/>
                </a:cxn>
              </a:cxnLst>
              <a:rect l="0" t="0" r="r" b="b"/>
              <a:pathLst>
                <a:path w="72" h="31">
                  <a:moveTo>
                    <a:pt x="5" y="0"/>
                  </a:moveTo>
                  <a:lnTo>
                    <a:pt x="0" y="12"/>
                  </a:lnTo>
                  <a:lnTo>
                    <a:pt x="68" y="31"/>
                  </a:lnTo>
                  <a:lnTo>
                    <a:pt x="72" y="20"/>
                  </a:lnTo>
                  <a:lnTo>
                    <a:pt x="5"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20" name="Freeform 2238">
              <a:extLst>
                <a:ext uri="{FF2B5EF4-FFF2-40B4-BE49-F238E27FC236}">
                  <a16:creationId xmlns:a16="http://schemas.microsoft.com/office/drawing/2014/main" id="{05B4DCEA-3B30-44D5-8A9D-0007F156AE0D}"/>
                </a:ext>
              </a:extLst>
            </p:cNvPr>
            <p:cNvSpPr>
              <a:spLocks/>
            </p:cNvSpPr>
            <p:nvPr/>
          </p:nvSpPr>
          <p:spPr bwMode="auto">
            <a:xfrm>
              <a:off x="3559" y="3131"/>
              <a:ext cx="73" cy="27"/>
            </a:xfrm>
            <a:custGeom>
              <a:avLst/>
              <a:gdLst/>
              <a:ahLst/>
              <a:cxnLst>
                <a:cxn ang="0">
                  <a:pos x="4" y="0"/>
                </a:cxn>
                <a:cxn ang="0">
                  <a:pos x="0" y="11"/>
                </a:cxn>
                <a:cxn ang="0">
                  <a:pos x="73" y="27"/>
                </a:cxn>
                <a:cxn ang="0">
                  <a:pos x="4" y="0"/>
                </a:cxn>
              </a:cxnLst>
              <a:rect l="0" t="0" r="r" b="b"/>
              <a:pathLst>
                <a:path w="73" h="27">
                  <a:moveTo>
                    <a:pt x="4" y="0"/>
                  </a:moveTo>
                  <a:lnTo>
                    <a:pt x="0" y="11"/>
                  </a:lnTo>
                  <a:lnTo>
                    <a:pt x="73" y="27"/>
                  </a:lnTo>
                  <a:lnTo>
                    <a:pt x="4"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21" name="Freeform 2239">
              <a:extLst>
                <a:ext uri="{FF2B5EF4-FFF2-40B4-BE49-F238E27FC236}">
                  <a16:creationId xmlns:a16="http://schemas.microsoft.com/office/drawing/2014/main" id="{7C825DFC-0547-43BA-AC14-CE757663E3DC}"/>
                </a:ext>
              </a:extLst>
            </p:cNvPr>
            <p:cNvSpPr>
              <a:spLocks/>
            </p:cNvSpPr>
            <p:nvPr/>
          </p:nvSpPr>
          <p:spPr bwMode="auto">
            <a:xfrm>
              <a:off x="3559" y="3142"/>
              <a:ext cx="73" cy="26"/>
            </a:xfrm>
            <a:custGeom>
              <a:avLst/>
              <a:gdLst/>
              <a:ahLst/>
              <a:cxnLst>
                <a:cxn ang="0">
                  <a:pos x="0" y="0"/>
                </a:cxn>
                <a:cxn ang="0">
                  <a:pos x="73" y="16"/>
                </a:cxn>
                <a:cxn ang="0">
                  <a:pos x="65" y="26"/>
                </a:cxn>
                <a:cxn ang="0">
                  <a:pos x="0" y="0"/>
                </a:cxn>
              </a:cxnLst>
              <a:rect l="0" t="0" r="r" b="b"/>
              <a:pathLst>
                <a:path w="73" h="26">
                  <a:moveTo>
                    <a:pt x="0" y="0"/>
                  </a:moveTo>
                  <a:lnTo>
                    <a:pt x="73" y="16"/>
                  </a:lnTo>
                  <a:lnTo>
                    <a:pt x="65" y="26"/>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22" name="Freeform 2240">
              <a:extLst>
                <a:ext uri="{FF2B5EF4-FFF2-40B4-BE49-F238E27FC236}">
                  <a16:creationId xmlns:a16="http://schemas.microsoft.com/office/drawing/2014/main" id="{1C452B94-C52F-400D-A992-BF0671E3A65A}"/>
                </a:ext>
              </a:extLst>
            </p:cNvPr>
            <p:cNvSpPr>
              <a:spLocks/>
            </p:cNvSpPr>
            <p:nvPr/>
          </p:nvSpPr>
          <p:spPr bwMode="auto">
            <a:xfrm>
              <a:off x="3559" y="3131"/>
              <a:ext cx="73" cy="37"/>
            </a:xfrm>
            <a:custGeom>
              <a:avLst/>
              <a:gdLst/>
              <a:ahLst/>
              <a:cxnLst>
                <a:cxn ang="0">
                  <a:pos x="4" y="0"/>
                </a:cxn>
                <a:cxn ang="0">
                  <a:pos x="0" y="11"/>
                </a:cxn>
                <a:cxn ang="0">
                  <a:pos x="65" y="37"/>
                </a:cxn>
                <a:cxn ang="0">
                  <a:pos x="73" y="27"/>
                </a:cxn>
                <a:cxn ang="0">
                  <a:pos x="4" y="0"/>
                </a:cxn>
              </a:cxnLst>
              <a:rect l="0" t="0" r="r" b="b"/>
              <a:pathLst>
                <a:path w="73" h="37">
                  <a:moveTo>
                    <a:pt x="4" y="0"/>
                  </a:moveTo>
                  <a:lnTo>
                    <a:pt x="0" y="11"/>
                  </a:lnTo>
                  <a:lnTo>
                    <a:pt x="65" y="37"/>
                  </a:lnTo>
                  <a:lnTo>
                    <a:pt x="73" y="27"/>
                  </a:lnTo>
                  <a:lnTo>
                    <a:pt x="4"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23" name="Freeform 2241">
              <a:extLst>
                <a:ext uri="{FF2B5EF4-FFF2-40B4-BE49-F238E27FC236}">
                  <a16:creationId xmlns:a16="http://schemas.microsoft.com/office/drawing/2014/main" id="{B0D995D2-7431-498F-B25B-3AC620295FE9}"/>
                </a:ext>
              </a:extLst>
            </p:cNvPr>
            <p:cNvSpPr>
              <a:spLocks/>
            </p:cNvSpPr>
            <p:nvPr/>
          </p:nvSpPr>
          <p:spPr bwMode="auto">
            <a:xfrm>
              <a:off x="3624" y="3158"/>
              <a:ext cx="56" cy="74"/>
            </a:xfrm>
            <a:custGeom>
              <a:avLst/>
              <a:gdLst/>
              <a:ahLst/>
              <a:cxnLst>
                <a:cxn ang="0">
                  <a:pos x="8" y="0"/>
                </a:cxn>
                <a:cxn ang="0">
                  <a:pos x="0" y="10"/>
                </a:cxn>
                <a:cxn ang="0">
                  <a:pos x="56" y="74"/>
                </a:cxn>
                <a:cxn ang="0">
                  <a:pos x="8" y="0"/>
                </a:cxn>
              </a:cxnLst>
              <a:rect l="0" t="0" r="r" b="b"/>
              <a:pathLst>
                <a:path w="56" h="74">
                  <a:moveTo>
                    <a:pt x="8" y="0"/>
                  </a:moveTo>
                  <a:lnTo>
                    <a:pt x="0" y="10"/>
                  </a:lnTo>
                  <a:lnTo>
                    <a:pt x="56" y="74"/>
                  </a:lnTo>
                  <a:lnTo>
                    <a:pt x="8"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24" name="Freeform 2242">
              <a:extLst>
                <a:ext uri="{FF2B5EF4-FFF2-40B4-BE49-F238E27FC236}">
                  <a16:creationId xmlns:a16="http://schemas.microsoft.com/office/drawing/2014/main" id="{9E8941DF-BF0F-49B1-ADF4-55B3CAC99CFD}"/>
                </a:ext>
              </a:extLst>
            </p:cNvPr>
            <p:cNvSpPr>
              <a:spLocks/>
            </p:cNvSpPr>
            <p:nvPr/>
          </p:nvSpPr>
          <p:spPr bwMode="auto">
            <a:xfrm>
              <a:off x="3624" y="3168"/>
              <a:ext cx="56" cy="72"/>
            </a:xfrm>
            <a:custGeom>
              <a:avLst/>
              <a:gdLst/>
              <a:ahLst/>
              <a:cxnLst>
                <a:cxn ang="0">
                  <a:pos x="0" y="0"/>
                </a:cxn>
                <a:cxn ang="0">
                  <a:pos x="56" y="64"/>
                </a:cxn>
                <a:cxn ang="0">
                  <a:pos x="46" y="72"/>
                </a:cxn>
                <a:cxn ang="0">
                  <a:pos x="0" y="0"/>
                </a:cxn>
              </a:cxnLst>
              <a:rect l="0" t="0" r="r" b="b"/>
              <a:pathLst>
                <a:path w="56" h="72">
                  <a:moveTo>
                    <a:pt x="0" y="0"/>
                  </a:moveTo>
                  <a:lnTo>
                    <a:pt x="56" y="64"/>
                  </a:lnTo>
                  <a:lnTo>
                    <a:pt x="46" y="72"/>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25" name="Freeform 2243">
              <a:extLst>
                <a:ext uri="{FF2B5EF4-FFF2-40B4-BE49-F238E27FC236}">
                  <a16:creationId xmlns:a16="http://schemas.microsoft.com/office/drawing/2014/main" id="{7B58E049-CDB9-450A-8022-9C6D429461AA}"/>
                </a:ext>
              </a:extLst>
            </p:cNvPr>
            <p:cNvSpPr>
              <a:spLocks/>
            </p:cNvSpPr>
            <p:nvPr/>
          </p:nvSpPr>
          <p:spPr bwMode="auto">
            <a:xfrm>
              <a:off x="3624" y="3158"/>
              <a:ext cx="56" cy="82"/>
            </a:xfrm>
            <a:custGeom>
              <a:avLst/>
              <a:gdLst/>
              <a:ahLst/>
              <a:cxnLst>
                <a:cxn ang="0">
                  <a:pos x="8" y="0"/>
                </a:cxn>
                <a:cxn ang="0">
                  <a:pos x="0" y="10"/>
                </a:cxn>
                <a:cxn ang="0">
                  <a:pos x="46" y="82"/>
                </a:cxn>
                <a:cxn ang="0">
                  <a:pos x="56" y="74"/>
                </a:cxn>
                <a:cxn ang="0">
                  <a:pos x="8" y="0"/>
                </a:cxn>
              </a:cxnLst>
              <a:rect l="0" t="0" r="r" b="b"/>
              <a:pathLst>
                <a:path w="56" h="82">
                  <a:moveTo>
                    <a:pt x="8" y="0"/>
                  </a:moveTo>
                  <a:lnTo>
                    <a:pt x="0" y="10"/>
                  </a:lnTo>
                  <a:lnTo>
                    <a:pt x="46" y="82"/>
                  </a:lnTo>
                  <a:lnTo>
                    <a:pt x="56" y="74"/>
                  </a:lnTo>
                  <a:lnTo>
                    <a:pt x="8"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26" name="Freeform 2244">
              <a:extLst>
                <a:ext uri="{FF2B5EF4-FFF2-40B4-BE49-F238E27FC236}">
                  <a16:creationId xmlns:a16="http://schemas.microsoft.com/office/drawing/2014/main" id="{7DC4CD26-3FFA-4544-89A9-7D60F271BBDE}"/>
                </a:ext>
              </a:extLst>
            </p:cNvPr>
            <p:cNvSpPr>
              <a:spLocks/>
            </p:cNvSpPr>
            <p:nvPr/>
          </p:nvSpPr>
          <p:spPr bwMode="auto">
            <a:xfrm>
              <a:off x="3670" y="3232"/>
              <a:ext cx="44" cy="40"/>
            </a:xfrm>
            <a:custGeom>
              <a:avLst/>
              <a:gdLst/>
              <a:ahLst/>
              <a:cxnLst>
                <a:cxn ang="0">
                  <a:pos x="10" y="0"/>
                </a:cxn>
                <a:cxn ang="0">
                  <a:pos x="0" y="8"/>
                </a:cxn>
                <a:cxn ang="0">
                  <a:pos x="44" y="40"/>
                </a:cxn>
                <a:cxn ang="0">
                  <a:pos x="10" y="0"/>
                </a:cxn>
              </a:cxnLst>
              <a:rect l="0" t="0" r="r" b="b"/>
              <a:pathLst>
                <a:path w="44" h="40">
                  <a:moveTo>
                    <a:pt x="10" y="0"/>
                  </a:moveTo>
                  <a:lnTo>
                    <a:pt x="0" y="8"/>
                  </a:lnTo>
                  <a:lnTo>
                    <a:pt x="44" y="40"/>
                  </a:lnTo>
                  <a:lnTo>
                    <a:pt x="1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27" name="Freeform 2245">
              <a:extLst>
                <a:ext uri="{FF2B5EF4-FFF2-40B4-BE49-F238E27FC236}">
                  <a16:creationId xmlns:a16="http://schemas.microsoft.com/office/drawing/2014/main" id="{1066C60E-11E4-4CFC-AA5B-0014F23B3A0E}"/>
                </a:ext>
              </a:extLst>
            </p:cNvPr>
            <p:cNvSpPr>
              <a:spLocks/>
            </p:cNvSpPr>
            <p:nvPr/>
          </p:nvSpPr>
          <p:spPr bwMode="auto">
            <a:xfrm>
              <a:off x="3670" y="3240"/>
              <a:ext cx="44" cy="40"/>
            </a:xfrm>
            <a:custGeom>
              <a:avLst/>
              <a:gdLst/>
              <a:ahLst/>
              <a:cxnLst>
                <a:cxn ang="0">
                  <a:pos x="0" y="0"/>
                </a:cxn>
                <a:cxn ang="0">
                  <a:pos x="44" y="32"/>
                </a:cxn>
                <a:cxn ang="0">
                  <a:pos x="34" y="40"/>
                </a:cxn>
                <a:cxn ang="0">
                  <a:pos x="0" y="0"/>
                </a:cxn>
              </a:cxnLst>
              <a:rect l="0" t="0" r="r" b="b"/>
              <a:pathLst>
                <a:path w="44" h="40">
                  <a:moveTo>
                    <a:pt x="0" y="0"/>
                  </a:moveTo>
                  <a:lnTo>
                    <a:pt x="44" y="32"/>
                  </a:lnTo>
                  <a:lnTo>
                    <a:pt x="34" y="40"/>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28" name="Freeform 2246">
              <a:extLst>
                <a:ext uri="{FF2B5EF4-FFF2-40B4-BE49-F238E27FC236}">
                  <a16:creationId xmlns:a16="http://schemas.microsoft.com/office/drawing/2014/main" id="{D327BF02-7CF9-4F93-B66A-BE185FED9D0E}"/>
                </a:ext>
              </a:extLst>
            </p:cNvPr>
            <p:cNvSpPr>
              <a:spLocks/>
            </p:cNvSpPr>
            <p:nvPr/>
          </p:nvSpPr>
          <p:spPr bwMode="auto">
            <a:xfrm>
              <a:off x="3670" y="3232"/>
              <a:ext cx="44" cy="48"/>
            </a:xfrm>
            <a:custGeom>
              <a:avLst/>
              <a:gdLst/>
              <a:ahLst/>
              <a:cxnLst>
                <a:cxn ang="0">
                  <a:pos x="10" y="0"/>
                </a:cxn>
                <a:cxn ang="0">
                  <a:pos x="0" y="8"/>
                </a:cxn>
                <a:cxn ang="0">
                  <a:pos x="34" y="48"/>
                </a:cxn>
                <a:cxn ang="0">
                  <a:pos x="44" y="40"/>
                </a:cxn>
                <a:cxn ang="0">
                  <a:pos x="10" y="0"/>
                </a:cxn>
              </a:cxnLst>
              <a:rect l="0" t="0" r="r" b="b"/>
              <a:pathLst>
                <a:path w="44" h="48">
                  <a:moveTo>
                    <a:pt x="10" y="0"/>
                  </a:moveTo>
                  <a:lnTo>
                    <a:pt x="0" y="8"/>
                  </a:lnTo>
                  <a:lnTo>
                    <a:pt x="34" y="48"/>
                  </a:lnTo>
                  <a:lnTo>
                    <a:pt x="44" y="40"/>
                  </a:lnTo>
                  <a:lnTo>
                    <a:pt x="10"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29" name="Freeform 2247">
              <a:extLst>
                <a:ext uri="{FF2B5EF4-FFF2-40B4-BE49-F238E27FC236}">
                  <a16:creationId xmlns:a16="http://schemas.microsoft.com/office/drawing/2014/main" id="{A0409FDF-BE73-438C-83F5-111BB99C5C99}"/>
                </a:ext>
              </a:extLst>
            </p:cNvPr>
            <p:cNvSpPr>
              <a:spLocks/>
            </p:cNvSpPr>
            <p:nvPr/>
          </p:nvSpPr>
          <p:spPr bwMode="auto">
            <a:xfrm>
              <a:off x="3704" y="3272"/>
              <a:ext cx="52" cy="56"/>
            </a:xfrm>
            <a:custGeom>
              <a:avLst/>
              <a:gdLst/>
              <a:ahLst/>
              <a:cxnLst>
                <a:cxn ang="0">
                  <a:pos x="10" y="0"/>
                </a:cxn>
                <a:cxn ang="0">
                  <a:pos x="0" y="8"/>
                </a:cxn>
                <a:cxn ang="0">
                  <a:pos x="52" y="56"/>
                </a:cxn>
                <a:cxn ang="0">
                  <a:pos x="10" y="0"/>
                </a:cxn>
              </a:cxnLst>
              <a:rect l="0" t="0" r="r" b="b"/>
              <a:pathLst>
                <a:path w="52" h="56">
                  <a:moveTo>
                    <a:pt x="10" y="0"/>
                  </a:moveTo>
                  <a:lnTo>
                    <a:pt x="0" y="8"/>
                  </a:lnTo>
                  <a:lnTo>
                    <a:pt x="52" y="56"/>
                  </a:lnTo>
                  <a:lnTo>
                    <a:pt x="1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30" name="Freeform 2248">
              <a:extLst>
                <a:ext uri="{FF2B5EF4-FFF2-40B4-BE49-F238E27FC236}">
                  <a16:creationId xmlns:a16="http://schemas.microsoft.com/office/drawing/2014/main" id="{90B0F065-605C-4FBF-A794-8B76D548BE5C}"/>
                </a:ext>
              </a:extLst>
            </p:cNvPr>
            <p:cNvSpPr>
              <a:spLocks/>
            </p:cNvSpPr>
            <p:nvPr/>
          </p:nvSpPr>
          <p:spPr bwMode="auto">
            <a:xfrm>
              <a:off x="3704" y="3280"/>
              <a:ext cx="52" cy="56"/>
            </a:xfrm>
            <a:custGeom>
              <a:avLst/>
              <a:gdLst/>
              <a:ahLst/>
              <a:cxnLst>
                <a:cxn ang="0">
                  <a:pos x="0" y="0"/>
                </a:cxn>
                <a:cxn ang="0">
                  <a:pos x="52" y="48"/>
                </a:cxn>
                <a:cxn ang="0">
                  <a:pos x="42" y="56"/>
                </a:cxn>
                <a:cxn ang="0">
                  <a:pos x="0" y="0"/>
                </a:cxn>
              </a:cxnLst>
              <a:rect l="0" t="0" r="r" b="b"/>
              <a:pathLst>
                <a:path w="52" h="56">
                  <a:moveTo>
                    <a:pt x="0" y="0"/>
                  </a:moveTo>
                  <a:lnTo>
                    <a:pt x="52" y="48"/>
                  </a:lnTo>
                  <a:lnTo>
                    <a:pt x="42" y="56"/>
                  </a:lnTo>
                  <a:lnTo>
                    <a:pt x="0" y="0"/>
                  </a:lnTo>
                  <a:close/>
                </a:path>
              </a:pathLst>
            </a:custGeom>
            <a:solidFill>
              <a:srgbClr val="FF3F00"/>
            </a:solidFill>
            <a:ln w="9525">
              <a:noFill/>
              <a:round/>
              <a:headEnd/>
              <a:tailEnd/>
            </a:ln>
          </p:spPr>
          <p:txBody>
            <a:bodyPr vert="horz" wrap="square" lIns="68580" tIns="34290" rIns="68580" bIns="34290" numCol="1" anchor="t" anchorCtr="0" compatLnSpc="1">
              <a:prstTxWarp prst="textNoShape">
                <a:avLst/>
              </a:prstTxWarp>
            </a:bodyPr>
            <a:lstStyle/>
            <a:p>
              <a:endParaRPr lang="id-ID" sz="1350"/>
            </a:p>
          </p:txBody>
        </p:sp>
        <p:sp>
          <p:nvSpPr>
            <p:cNvPr id="3331" name="Freeform 2249">
              <a:extLst>
                <a:ext uri="{FF2B5EF4-FFF2-40B4-BE49-F238E27FC236}">
                  <a16:creationId xmlns:a16="http://schemas.microsoft.com/office/drawing/2014/main" id="{8D13FBC5-BB7D-478F-9263-2D250C657F4D}"/>
                </a:ext>
              </a:extLst>
            </p:cNvPr>
            <p:cNvSpPr>
              <a:spLocks/>
            </p:cNvSpPr>
            <p:nvPr/>
          </p:nvSpPr>
          <p:spPr bwMode="auto">
            <a:xfrm>
              <a:off x="3704" y="3272"/>
              <a:ext cx="52" cy="64"/>
            </a:xfrm>
            <a:custGeom>
              <a:avLst/>
              <a:gdLst/>
              <a:ahLst/>
              <a:cxnLst>
                <a:cxn ang="0">
                  <a:pos x="10" y="0"/>
                </a:cxn>
                <a:cxn ang="0">
                  <a:pos x="0" y="8"/>
                </a:cxn>
                <a:cxn ang="0">
                  <a:pos x="42" y="64"/>
                </a:cxn>
                <a:cxn ang="0">
                  <a:pos x="52" y="56"/>
                </a:cxn>
                <a:cxn ang="0">
                  <a:pos x="10" y="0"/>
                </a:cxn>
              </a:cxnLst>
              <a:rect l="0" t="0" r="r" b="b"/>
              <a:pathLst>
                <a:path w="52" h="64">
                  <a:moveTo>
                    <a:pt x="10" y="0"/>
                  </a:moveTo>
                  <a:lnTo>
                    <a:pt x="0" y="8"/>
                  </a:lnTo>
                  <a:lnTo>
                    <a:pt x="42" y="64"/>
                  </a:lnTo>
                  <a:lnTo>
                    <a:pt x="52" y="56"/>
                  </a:lnTo>
                  <a:lnTo>
                    <a:pt x="10" y="0"/>
                  </a:lnTo>
                  <a:close/>
                </a:path>
              </a:pathLst>
            </a:custGeom>
            <a:noFill/>
            <a:ln w="0">
              <a:solidFill>
                <a:srgbClr val="FF3F00"/>
              </a:solidFill>
              <a:prstDash val="solid"/>
              <a:round/>
              <a:headEnd/>
              <a:tailEnd/>
            </a:ln>
          </p:spPr>
          <p:txBody>
            <a:bodyPr vert="horz" wrap="square" lIns="68580" tIns="34290" rIns="68580" bIns="34290" numCol="1" anchor="t" anchorCtr="0" compatLnSpc="1">
              <a:prstTxWarp prst="textNoShape">
                <a:avLst/>
              </a:prstTxWarp>
            </a:bodyPr>
            <a:lstStyle/>
            <a:p>
              <a:endParaRPr lang="id-ID" sz="1350"/>
            </a:p>
          </p:txBody>
        </p:sp>
      </p:grpSp>
      <p:sp>
        <p:nvSpPr>
          <p:cNvPr id="2255" name="Freeform: Shape 2254">
            <a:extLst>
              <a:ext uri="{FF2B5EF4-FFF2-40B4-BE49-F238E27FC236}">
                <a16:creationId xmlns:a16="http://schemas.microsoft.com/office/drawing/2014/main" id="{6F1A0168-D4A8-4EEE-B0F9-99FD51B459C3}"/>
              </a:ext>
            </a:extLst>
          </p:cNvPr>
          <p:cNvSpPr/>
          <p:nvPr/>
        </p:nvSpPr>
        <p:spPr>
          <a:xfrm>
            <a:off x="4745118" y="3358069"/>
            <a:ext cx="96912" cy="462425"/>
          </a:xfrm>
          <a:custGeom>
            <a:avLst/>
            <a:gdLst>
              <a:gd name="connsiteX0" fmla="*/ 12233 w 61164"/>
              <a:gd name="connsiteY0" fmla="*/ 0 h 590231"/>
              <a:gd name="connsiteX1" fmla="*/ 6117 w 61164"/>
              <a:gd name="connsiteY1" fmla="*/ 94804 h 590231"/>
              <a:gd name="connsiteX2" fmla="*/ 3058 w 61164"/>
              <a:gd name="connsiteY2" fmla="*/ 113153 h 590231"/>
              <a:gd name="connsiteX3" fmla="*/ 0 w 61164"/>
              <a:gd name="connsiteY3" fmla="*/ 143735 h 590231"/>
              <a:gd name="connsiteX4" fmla="*/ 3058 w 61164"/>
              <a:gd name="connsiteY4" fmla="*/ 201841 h 590231"/>
              <a:gd name="connsiteX5" fmla="*/ 9175 w 61164"/>
              <a:gd name="connsiteY5" fmla="*/ 259946 h 590231"/>
              <a:gd name="connsiteX6" fmla="*/ 12233 w 61164"/>
              <a:gd name="connsiteY6" fmla="*/ 272179 h 590231"/>
              <a:gd name="connsiteX7" fmla="*/ 21408 w 61164"/>
              <a:gd name="connsiteY7" fmla="*/ 281354 h 590231"/>
              <a:gd name="connsiteX8" fmla="*/ 27524 w 61164"/>
              <a:gd name="connsiteY8" fmla="*/ 308877 h 590231"/>
              <a:gd name="connsiteX9" fmla="*/ 33640 w 61164"/>
              <a:gd name="connsiteY9" fmla="*/ 330285 h 590231"/>
              <a:gd name="connsiteX10" fmla="*/ 39757 w 61164"/>
              <a:gd name="connsiteY10" fmla="*/ 339459 h 590231"/>
              <a:gd name="connsiteX11" fmla="*/ 48931 w 61164"/>
              <a:gd name="connsiteY11" fmla="*/ 379216 h 590231"/>
              <a:gd name="connsiteX12" fmla="*/ 51989 w 61164"/>
              <a:gd name="connsiteY12" fmla="*/ 434263 h 590231"/>
              <a:gd name="connsiteX13" fmla="*/ 55048 w 61164"/>
              <a:gd name="connsiteY13" fmla="*/ 461787 h 590231"/>
              <a:gd name="connsiteX14" fmla="*/ 61164 w 61164"/>
              <a:gd name="connsiteY14" fmla="*/ 470962 h 590231"/>
              <a:gd name="connsiteX15" fmla="*/ 58106 w 61164"/>
              <a:gd name="connsiteY15" fmla="*/ 513776 h 590231"/>
              <a:gd name="connsiteX16" fmla="*/ 45873 w 61164"/>
              <a:gd name="connsiteY16" fmla="*/ 553533 h 590231"/>
              <a:gd name="connsiteX17" fmla="*/ 42815 w 61164"/>
              <a:gd name="connsiteY17" fmla="*/ 562707 h 590231"/>
              <a:gd name="connsiteX18" fmla="*/ 39757 w 61164"/>
              <a:gd name="connsiteY18" fmla="*/ 571882 h 590231"/>
              <a:gd name="connsiteX19" fmla="*/ 30582 w 61164"/>
              <a:gd name="connsiteY19" fmla="*/ 577998 h 590231"/>
              <a:gd name="connsiteX20" fmla="*/ 24466 w 61164"/>
              <a:gd name="connsiteY20" fmla="*/ 584115 h 590231"/>
              <a:gd name="connsiteX21" fmla="*/ 15291 w 61164"/>
              <a:gd name="connsiteY21" fmla="*/ 587173 h 590231"/>
              <a:gd name="connsiteX22" fmla="*/ 9175 w 61164"/>
              <a:gd name="connsiteY22" fmla="*/ 590231 h 590231"/>
              <a:gd name="connsiteX0" fmla="*/ 90149 w 139080"/>
              <a:gd name="connsiteY0" fmla="*/ 0 h 590231"/>
              <a:gd name="connsiteX1" fmla="*/ 84033 w 139080"/>
              <a:gd name="connsiteY1" fmla="*/ 94804 h 590231"/>
              <a:gd name="connsiteX2" fmla="*/ 80974 w 139080"/>
              <a:gd name="connsiteY2" fmla="*/ 113153 h 590231"/>
              <a:gd name="connsiteX3" fmla="*/ 77916 w 139080"/>
              <a:gd name="connsiteY3" fmla="*/ 143735 h 590231"/>
              <a:gd name="connsiteX4" fmla="*/ 11 w 139080"/>
              <a:gd name="connsiteY4" fmla="*/ 193903 h 590231"/>
              <a:gd name="connsiteX5" fmla="*/ 87091 w 139080"/>
              <a:gd name="connsiteY5" fmla="*/ 259946 h 590231"/>
              <a:gd name="connsiteX6" fmla="*/ 90149 w 139080"/>
              <a:gd name="connsiteY6" fmla="*/ 272179 h 590231"/>
              <a:gd name="connsiteX7" fmla="*/ 99324 w 139080"/>
              <a:gd name="connsiteY7" fmla="*/ 281354 h 590231"/>
              <a:gd name="connsiteX8" fmla="*/ 105440 w 139080"/>
              <a:gd name="connsiteY8" fmla="*/ 308877 h 590231"/>
              <a:gd name="connsiteX9" fmla="*/ 111556 w 139080"/>
              <a:gd name="connsiteY9" fmla="*/ 330285 h 590231"/>
              <a:gd name="connsiteX10" fmla="*/ 117673 w 139080"/>
              <a:gd name="connsiteY10" fmla="*/ 339459 h 590231"/>
              <a:gd name="connsiteX11" fmla="*/ 126847 w 139080"/>
              <a:gd name="connsiteY11" fmla="*/ 379216 h 590231"/>
              <a:gd name="connsiteX12" fmla="*/ 129905 w 139080"/>
              <a:gd name="connsiteY12" fmla="*/ 434263 h 590231"/>
              <a:gd name="connsiteX13" fmla="*/ 132964 w 139080"/>
              <a:gd name="connsiteY13" fmla="*/ 461787 h 590231"/>
              <a:gd name="connsiteX14" fmla="*/ 139080 w 139080"/>
              <a:gd name="connsiteY14" fmla="*/ 470962 h 590231"/>
              <a:gd name="connsiteX15" fmla="*/ 136022 w 139080"/>
              <a:gd name="connsiteY15" fmla="*/ 513776 h 590231"/>
              <a:gd name="connsiteX16" fmla="*/ 123789 w 139080"/>
              <a:gd name="connsiteY16" fmla="*/ 553533 h 590231"/>
              <a:gd name="connsiteX17" fmla="*/ 120731 w 139080"/>
              <a:gd name="connsiteY17" fmla="*/ 562707 h 590231"/>
              <a:gd name="connsiteX18" fmla="*/ 117673 w 139080"/>
              <a:gd name="connsiteY18" fmla="*/ 571882 h 590231"/>
              <a:gd name="connsiteX19" fmla="*/ 108498 w 139080"/>
              <a:gd name="connsiteY19" fmla="*/ 577998 h 590231"/>
              <a:gd name="connsiteX20" fmla="*/ 102382 w 139080"/>
              <a:gd name="connsiteY20" fmla="*/ 584115 h 590231"/>
              <a:gd name="connsiteX21" fmla="*/ 93207 w 139080"/>
              <a:gd name="connsiteY21" fmla="*/ 587173 h 590231"/>
              <a:gd name="connsiteX22" fmla="*/ 87091 w 139080"/>
              <a:gd name="connsiteY22" fmla="*/ 590231 h 590231"/>
              <a:gd name="connsiteX0" fmla="*/ 93222 w 142153"/>
              <a:gd name="connsiteY0" fmla="*/ 0 h 590231"/>
              <a:gd name="connsiteX1" fmla="*/ 87106 w 142153"/>
              <a:gd name="connsiteY1" fmla="*/ 94804 h 590231"/>
              <a:gd name="connsiteX2" fmla="*/ 84047 w 142153"/>
              <a:gd name="connsiteY2" fmla="*/ 113153 h 590231"/>
              <a:gd name="connsiteX3" fmla="*/ 17489 w 142153"/>
              <a:gd name="connsiteY3" fmla="*/ 137385 h 590231"/>
              <a:gd name="connsiteX4" fmla="*/ 3084 w 142153"/>
              <a:gd name="connsiteY4" fmla="*/ 193903 h 590231"/>
              <a:gd name="connsiteX5" fmla="*/ 90164 w 142153"/>
              <a:gd name="connsiteY5" fmla="*/ 259946 h 590231"/>
              <a:gd name="connsiteX6" fmla="*/ 93222 w 142153"/>
              <a:gd name="connsiteY6" fmla="*/ 272179 h 590231"/>
              <a:gd name="connsiteX7" fmla="*/ 102397 w 142153"/>
              <a:gd name="connsiteY7" fmla="*/ 281354 h 590231"/>
              <a:gd name="connsiteX8" fmla="*/ 108513 w 142153"/>
              <a:gd name="connsiteY8" fmla="*/ 308877 h 590231"/>
              <a:gd name="connsiteX9" fmla="*/ 114629 w 142153"/>
              <a:gd name="connsiteY9" fmla="*/ 330285 h 590231"/>
              <a:gd name="connsiteX10" fmla="*/ 120746 w 142153"/>
              <a:gd name="connsiteY10" fmla="*/ 339459 h 590231"/>
              <a:gd name="connsiteX11" fmla="*/ 129920 w 142153"/>
              <a:gd name="connsiteY11" fmla="*/ 379216 h 590231"/>
              <a:gd name="connsiteX12" fmla="*/ 132978 w 142153"/>
              <a:gd name="connsiteY12" fmla="*/ 434263 h 590231"/>
              <a:gd name="connsiteX13" fmla="*/ 136037 w 142153"/>
              <a:gd name="connsiteY13" fmla="*/ 461787 h 590231"/>
              <a:gd name="connsiteX14" fmla="*/ 142153 w 142153"/>
              <a:gd name="connsiteY14" fmla="*/ 470962 h 590231"/>
              <a:gd name="connsiteX15" fmla="*/ 139095 w 142153"/>
              <a:gd name="connsiteY15" fmla="*/ 513776 h 590231"/>
              <a:gd name="connsiteX16" fmla="*/ 126862 w 142153"/>
              <a:gd name="connsiteY16" fmla="*/ 553533 h 590231"/>
              <a:gd name="connsiteX17" fmla="*/ 123804 w 142153"/>
              <a:gd name="connsiteY17" fmla="*/ 562707 h 590231"/>
              <a:gd name="connsiteX18" fmla="*/ 120746 w 142153"/>
              <a:gd name="connsiteY18" fmla="*/ 571882 h 590231"/>
              <a:gd name="connsiteX19" fmla="*/ 111571 w 142153"/>
              <a:gd name="connsiteY19" fmla="*/ 577998 h 590231"/>
              <a:gd name="connsiteX20" fmla="*/ 105455 w 142153"/>
              <a:gd name="connsiteY20" fmla="*/ 584115 h 590231"/>
              <a:gd name="connsiteX21" fmla="*/ 96280 w 142153"/>
              <a:gd name="connsiteY21" fmla="*/ 587173 h 590231"/>
              <a:gd name="connsiteX22" fmla="*/ 90164 w 142153"/>
              <a:gd name="connsiteY22" fmla="*/ 590231 h 590231"/>
              <a:gd name="connsiteX0" fmla="*/ 93222 w 142153"/>
              <a:gd name="connsiteY0" fmla="*/ 0 h 590231"/>
              <a:gd name="connsiteX1" fmla="*/ 69643 w 142153"/>
              <a:gd name="connsiteY1" fmla="*/ 85279 h 590231"/>
              <a:gd name="connsiteX2" fmla="*/ 84047 w 142153"/>
              <a:gd name="connsiteY2" fmla="*/ 113153 h 590231"/>
              <a:gd name="connsiteX3" fmla="*/ 17489 w 142153"/>
              <a:gd name="connsiteY3" fmla="*/ 137385 h 590231"/>
              <a:gd name="connsiteX4" fmla="*/ 3084 w 142153"/>
              <a:gd name="connsiteY4" fmla="*/ 193903 h 590231"/>
              <a:gd name="connsiteX5" fmla="*/ 90164 w 142153"/>
              <a:gd name="connsiteY5" fmla="*/ 259946 h 590231"/>
              <a:gd name="connsiteX6" fmla="*/ 93222 w 142153"/>
              <a:gd name="connsiteY6" fmla="*/ 272179 h 590231"/>
              <a:gd name="connsiteX7" fmla="*/ 102397 w 142153"/>
              <a:gd name="connsiteY7" fmla="*/ 281354 h 590231"/>
              <a:gd name="connsiteX8" fmla="*/ 108513 w 142153"/>
              <a:gd name="connsiteY8" fmla="*/ 308877 h 590231"/>
              <a:gd name="connsiteX9" fmla="*/ 114629 w 142153"/>
              <a:gd name="connsiteY9" fmla="*/ 330285 h 590231"/>
              <a:gd name="connsiteX10" fmla="*/ 120746 w 142153"/>
              <a:gd name="connsiteY10" fmla="*/ 339459 h 590231"/>
              <a:gd name="connsiteX11" fmla="*/ 129920 w 142153"/>
              <a:gd name="connsiteY11" fmla="*/ 379216 h 590231"/>
              <a:gd name="connsiteX12" fmla="*/ 132978 w 142153"/>
              <a:gd name="connsiteY12" fmla="*/ 434263 h 590231"/>
              <a:gd name="connsiteX13" fmla="*/ 136037 w 142153"/>
              <a:gd name="connsiteY13" fmla="*/ 461787 h 590231"/>
              <a:gd name="connsiteX14" fmla="*/ 142153 w 142153"/>
              <a:gd name="connsiteY14" fmla="*/ 470962 h 590231"/>
              <a:gd name="connsiteX15" fmla="*/ 139095 w 142153"/>
              <a:gd name="connsiteY15" fmla="*/ 513776 h 590231"/>
              <a:gd name="connsiteX16" fmla="*/ 126862 w 142153"/>
              <a:gd name="connsiteY16" fmla="*/ 553533 h 590231"/>
              <a:gd name="connsiteX17" fmla="*/ 123804 w 142153"/>
              <a:gd name="connsiteY17" fmla="*/ 562707 h 590231"/>
              <a:gd name="connsiteX18" fmla="*/ 120746 w 142153"/>
              <a:gd name="connsiteY18" fmla="*/ 571882 h 590231"/>
              <a:gd name="connsiteX19" fmla="*/ 111571 w 142153"/>
              <a:gd name="connsiteY19" fmla="*/ 577998 h 590231"/>
              <a:gd name="connsiteX20" fmla="*/ 105455 w 142153"/>
              <a:gd name="connsiteY20" fmla="*/ 584115 h 590231"/>
              <a:gd name="connsiteX21" fmla="*/ 96280 w 142153"/>
              <a:gd name="connsiteY21" fmla="*/ 587173 h 590231"/>
              <a:gd name="connsiteX22" fmla="*/ 90164 w 142153"/>
              <a:gd name="connsiteY22" fmla="*/ 590231 h 590231"/>
              <a:gd name="connsiteX0" fmla="*/ 93222 w 142153"/>
              <a:gd name="connsiteY0" fmla="*/ 0 h 590231"/>
              <a:gd name="connsiteX1" fmla="*/ 69643 w 142153"/>
              <a:gd name="connsiteY1" fmla="*/ 85279 h 590231"/>
              <a:gd name="connsiteX2" fmla="*/ 34835 w 142153"/>
              <a:gd name="connsiteY2" fmla="*/ 109978 h 590231"/>
              <a:gd name="connsiteX3" fmla="*/ 17489 w 142153"/>
              <a:gd name="connsiteY3" fmla="*/ 137385 h 590231"/>
              <a:gd name="connsiteX4" fmla="*/ 3084 w 142153"/>
              <a:gd name="connsiteY4" fmla="*/ 193903 h 590231"/>
              <a:gd name="connsiteX5" fmla="*/ 90164 w 142153"/>
              <a:gd name="connsiteY5" fmla="*/ 259946 h 590231"/>
              <a:gd name="connsiteX6" fmla="*/ 93222 w 142153"/>
              <a:gd name="connsiteY6" fmla="*/ 272179 h 590231"/>
              <a:gd name="connsiteX7" fmla="*/ 102397 w 142153"/>
              <a:gd name="connsiteY7" fmla="*/ 281354 h 590231"/>
              <a:gd name="connsiteX8" fmla="*/ 108513 w 142153"/>
              <a:gd name="connsiteY8" fmla="*/ 308877 h 590231"/>
              <a:gd name="connsiteX9" fmla="*/ 114629 w 142153"/>
              <a:gd name="connsiteY9" fmla="*/ 330285 h 590231"/>
              <a:gd name="connsiteX10" fmla="*/ 120746 w 142153"/>
              <a:gd name="connsiteY10" fmla="*/ 339459 h 590231"/>
              <a:gd name="connsiteX11" fmla="*/ 129920 w 142153"/>
              <a:gd name="connsiteY11" fmla="*/ 379216 h 590231"/>
              <a:gd name="connsiteX12" fmla="*/ 132978 w 142153"/>
              <a:gd name="connsiteY12" fmla="*/ 434263 h 590231"/>
              <a:gd name="connsiteX13" fmla="*/ 136037 w 142153"/>
              <a:gd name="connsiteY13" fmla="*/ 461787 h 590231"/>
              <a:gd name="connsiteX14" fmla="*/ 142153 w 142153"/>
              <a:gd name="connsiteY14" fmla="*/ 470962 h 590231"/>
              <a:gd name="connsiteX15" fmla="*/ 139095 w 142153"/>
              <a:gd name="connsiteY15" fmla="*/ 513776 h 590231"/>
              <a:gd name="connsiteX16" fmla="*/ 126862 w 142153"/>
              <a:gd name="connsiteY16" fmla="*/ 553533 h 590231"/>
              <a:gd name="connsiteX17" fmla="*/ 123804 w 142153"/>
              <a:gd name="connsiteY17" fmla="*/ 562707 h 590231"/>
              <a:gd name="connsiteX18" fmla="*/ 120746 w 142153"/>
              <a:gd name="connsiteY18" fmla="*/ 571882 h 590231"/>
              <a:gd name="connsiteX19" fmla="*/ 111571 w 142153"/>
              <a:gd name="connsiteY19" fmla="*/ 577998 h 590231"/>
              <a:gd name="connsiteX20" fmla="*/ 105455 w 142153"/>
              <a:gd name="connsiteY20" fmla="*/ 584115 h 590231"/>
              <a:gd name="connsiteX21" fmla="*/ 96280 w 142153"/>
              <a:gd name="connsiteY21" fmla="*/ 587173 h 590231"/>
              <a:gd name="connsiteX22" fmla="*/ 90164 w 142153"/>
              <a:gd name="connsiteY22" fmla="*/ 590231 h 590231"/>
              <a:gd name="connsiteX0" fmla="*/ 92201 w 141132"/>
              <a:gd name="connsiteY0" fmla="*/ 0 h 590231"/>
              <a:gd name="connsiteX1" fmla="*/ 68622 w 141132"/>
              <a:gd name="connsiteY1" fmla="*/ 85279 h 590231"/>
              <a:gd name="connsiteX2" fmla="*/ 33814 w 141132"/>
              <a:gd name="connsiteY2" fmla="*/ 109978 h 590231"/>
              <a:gd name="connsiteX3" fmla="*/ 16468 w 141132"/>
              <a:gd name="connsiteY3" fmla="*/ 137385 h 590231"/>
              <a:gd name="connsiteX4" fmla="*/ 2063 w 141132"/>
              <a:gd name="connsiteY4" fmla="*/ 193903 h 590231"/>
              <a:gd name="connsiteX5" fmla="*/ 71681 w 141132"/>
              <a:gd name="connsiteY5" fmla="*/ 271058 h 590231"/>
              <a:gd name="connsiteX6" fmla="*/ 92201 w 141132"/>
              <a:gd name="connsiteY6" fmla="*/ 272179 h 590231"/>
              <a:gd name="connsiteX7" fmla="*/ 101376 w 141132"/>
              <a:gd name="connsiteY7" fmla="*/ 281354 h 590231"/>
              <a:gd name="connsiteX8" fmla="*/ 107492 w 141132"/>
              <a:gd name="connsiteY8" fmla="*/ 308877 h 590231"/>
              <a:gd name="connsiteX9" fmla="*/ 113608 w 141132"/>
              <a:gd name="connsiteY9" fmla="*/ 330285 h 590231"/>
              <a:gd name="connsiteX10" fmla="*/ 119725 w 141132"/>
              <a:gd name="connsiteY10" fmla="*/ 339459 h 590231"/>
              <a:gd name="connsiteX11" fmla="*/ 128899 w 141132"/>
              <a:gd name="connsiteY11" fmla="*/ 379216 h 590231"/>
              <a:gd name="connsiteX12" fmla="*/ 131957 w 141132"/>
              <a:gd name="connsiteY12" fmla="*/ 434263 h 590231"/>
              <a:gd name="connsiteX13" fmla="*/ 135016 w 141132"/>
              <a:gd name="connsiteY13" fmla="*/ 461787 h 590231"/>
              <a:gd name="connsiteX14" fmla="*/ 141132 w 141132"/>
              <a:gd name="connsiteY14" fmla="*/ 470962 h 590231"/>
              <a:gd name="connsiteX15" fmla="*/ 138074 w 141132"/>
              <a:gd name="connsiteY15" fmla="*/ 513776 h 590231"/>
              <a:gd name="connsiteX16" fmla="*/ 125841 w 141132"/>
              <a:gd name="connsiteY16" fmla="*/ 553533 h 590231"/>
              <a:gd name="connsiteX17" fmla="*/ 122783 w 141132"/>
              <a:gd name="connsiteY17" fmla="*/ 562707 h 590231"/>
              <a:gd name="connsiteX18" fmla="*/ 119725 w 141132"/>
              <a:gd name="connsiteY18" fmla="*/ 571882 h 590231"/>
              <a:gd name="connsiteX19" fmla="*/ 110550 w 141132"/>
              <a:gd name="connsiteY19" fmla="*/ 577998 h 590231"/>
              <a:gd name="connsiteX20" fmla="*/ 104434 w 141132"/>
              <a:gd name="connsiteY20" fmla="*/ 584115 h 590231"/>
              <a:gd name="connsiteX21" fmla="*/ 95259 w 141132"/>
              <a:gd name="connsiteY21" fmla="*/ 587173 h 590231"/>
              <a:gd name="connsiteX22" fmla="*/ 89143 w 141132"/>
              <a:gd name="connsiteY22" fmla="*/ 590231 h 590231"/>
              <a:gd name="connsiteX0" fmla="*/ 91208 w 140139"/>
              <a:gd name="connsiteY0" fmla="*/ 0 h 590231"/>
              <a:gd name="connsiteX1" fmla="*/ 67629 w 140139"/>
              <a:gd name="connsiteY1" fmla="*/ 85279 h 590231"/>
              <a:gd name="connsiteX2" fmla="*/ 32821 w 140139"/>
              <a:gd name="connsiteY2" fmla="*/ 109978 h 590231"/>
              <a:gd name="connsiteX3" fmla="*/ 15475 w 140139"/>
              <a:gd name="connsiteY3" fmla="*/ 137385 h 590231"/>
              <a:gd name="connsiteX4" fmla="*/ 1070 w 140139"/>
              <a:gd name="connsiteY4" fmla="*/ 193903 h 590231"/>
              <a:gd name="connsiteX5" fmla="*/ 51638 w 140139"/>
              <a:gd name="connsiteY5" fmla="*/ 277408 h 590231"/>
              <a:gd name="connsiteX6" fmla="*/ 91208 w 140139"/>
              <a:gd name="connsiteY6" fmla="*/ 272179 h 590231"/>
              <a:gd name="connsiteX7" fmla="*/ 100383 w 140139"/>
              <a:gd name="connsiteY7" fmla="*/ 281354 h 590231"/>
              <a:gd name="connsiteX8" fmla="*/ 106499 w 140139"/>
              <a:gd name="connsiteY8" fmla="*/ 308877 h 590231"/>
              <a:gd name="connsiteX9" fmla="*/ 112615 w 140139"/>
              <a:gd name="connsiteY9" fmla="*/ 330285 h 590231"/>
              <a:gd name="connsiteX10" fmla="*/ 118732 w 140139"/>
              <a:gd name="connsiteY10" fmla="*/ 339459 h 590231"/>
              <a:gd name="connsiteX11" fmla="*/ 127906 w 140139"/>
              <a:gd name="connsiteY11" fmla="*/ 379216 h 590231"/>
              <a:gd name="connsiteX12" fmla="*/ 130964 w 140139"/>
              <a:gd name="connsiteY12" fmla="*/ 434263 h 590231"/>
              <a:gd name="connsiteX13" fmla="*/ 134023 w 140139"/>
              <a:gd name="connsiteY13" fmla="*/ 461787 h 590231"/>
              <a:gd name="connsiteX14" fmla="*/ 140139 w 140139"/>
              <a:gd name="connsiteY14" fmla="*/ 470962 h 590231"/>
              <a:gd name="connsiteX15" fmla="*/ 137081 w 140139"/>
              <a:gd name="connsiteY15" fmla="*/ 513776 h 590231"/>
              <a:gd name="connsiteX16" fmla="*/ 124848 w 140139"/>
              <a:gd name="connsiteY16" fmla="*/ 553533 h 590231"/>
              <a:gd name="connsiteX17" fmla="*/ 121790 w 140139"/>
              <a:gd name="connsiteY17" fmla="*/ 562707 h 590231"/>
              <a:gd name="connsiteX18" fmla="*/ 118732 w 140139"/>
              <a:gd name="connsiteY18" fmla="*/ 571882 h 590231"/>
              <a:gd name="connsiteX19" fmla="*/ 109557 w 140139"/>
              <a:gd name="connsiteY19" fmla="*/ 577998 h 590231"/>
              <a:gd name="connsiteX20" fmla="*/ 103441 w 140139"/>
              <a:gd name="connsiteY20" fmla="*/ 584115 h 590231"/>
              <a:gd name="connsiteX21" fmla="*/ 94266 w 140139"/>
              <a:gd name="connsiteY21" fmla="*/ 587173 h 590231"/>
              <a:gd name="connsiteX22" fmla="*/ 88150 w 140139"/>
              <a:gd name="connsiteY22" fmla="*/ 590231 h 590231"/>
              <a:gd name="connsiteX0" fmla="*/ 90492 w 139423"/>
              <a:gd name="connsiteY0" fmla="*/ 0 h 590231"/>
              <a:gd name="connsiteX1" fmla="*/ 66913 w 139423"/>
              <a:gd name="connsiteY1" fmla="*/ 85279 h 590231"/>
              <a:gd name="connsiteX2" fmla="*/ 32105 w 139423"/>
              <a:gd name="connsiteY2" fmla="*/ 109978 h 590231"/>
              <a:gd name="connsiteX3" fmla="*/ 14759 w 139423"/>
              <a:gd name="connsiteY3" fmla="*/ 137385 h 590231"/>
              <a:gd name="connsiteX4" fmla="*/ 354 w 139423"/>
              <a:gd name="connsiteY4" fmla="*/ 193903 h 590231"/>
              <a:gd name="connsiteX5" fmla="*/ 33459 w 139423"/>
              <a:gd name="connsiteY5" fmla="*/ 280583 h 590231"/>
              <a:gd name="connsiteX6" fmla="*/ 90492 w 139423"/>
              <a:gd name="connsiteY6" fmla="*/ 272179 h 590231"/>
              <a:gd name="connsiteX7" fmla="*/ 99667 w 139423"/>
              <a:gd name="connsiteY7" fmla="*/ 281354 h 590231"/>
              <a:gd name="connsiteX8" fmla="*/ 105783 w 139423"/>
              <a:gd name="connsiteY8" fmla="*/ 308877 h 590231"/>
              <a:gd name="connsiteX9" fmla="*/ 111899 w 139423"/>
              <a:gd name="connsiteY9" fmla="*/ 330285 h 590231"/>
              <a:gd name="connsiteX10" fmla="*/ 118016 w 139423"/>
              <a:gd name="connsiteY10" fmla="*/ 339459 h 590231"/>
              <a:gd name="connsiteX11" fmla="*/ 127190 w 139423"/>
              <a:gd name="connsiteY11" fmla="*/ 379216 h 590231"/>
              <a:gd name="connsiteX12" fmla="*/ 130248 w 139423"/>
              <a:gd name="connsiteY12" fmla="*/ 434263 h 590231"/>
              <a:gd name="connsiteX13" fmla="*/ 133307 w 139423"/>
              <a:gd name="connsiteY13" fmla="*/ 461787 h 590231"/>
              <a:gd name="connsiteX14" fmla="*/ 139423 w 139423"/>
              <a:gd name="connsiteY14" fmla="*/ 470962 h 590231"/>
              <a:gd name="connsiteX15" fmla="*/ 136365 w 139423"/>
              <a:gd name="connsiteY15" fmla="*/ 513776 h 590231"/>
              <a:gd name="connsiteX16" fmla="*/ 124132 w 139423"/>
              <a:gd name="connsiteY16" fmla="*/ 553533 h 590231"/>
              <a:gd name="connsiteX17" fmla="*/ 121074 w 139423"/>
              <a:gd name="connsiteY17" fmla="*/ 562707 h 590231"/>
              <a:gd name="connsiteX18" fmla="*/ 118016 w 139423"/>
              <a:gd name="connsiteY18" fmla="*/ 571882 h 590231"/>
              <a:gd name="connsiteX19" fmla="*/ 108841 w 139423"/>
              <a:gd name="connsiteY19" fmla="*/ 577998 h 590231"/>
              <a:gd name="connsiteX20" fmla="*/ 102725 w 139423"/>
              <a:gd name="connsiteY20" fmla="*/ 584115 h 590231"/>
              <a:gd name="connsiteX21" fmla="*/ 93550 w 139423"/>
              <a:gd name="connsiteY21" fmla="*/ 587173 h 590231"/>
              <a:gd name="connsiteX22" fmla="*/ 87434 w 139423"/>
              <a:gd name="connsiteY22" fmla="*/ 590231 h 590231"/>
              <a:gd name="connsiteX0" fmla="*/ 90492 w 139423"/>
              <a:gd name="connsiteY0" fmla="*/ 0 h 590231"/>
              <a:gd name="connsiteX1" fmla="*/ 66913 w 139423"/>
              <a:gd name="connsiteY1" fmla="*/ 85279 h 590231"/>
              <a:gd name="connsiteX2" fmla="*/ 32105 w 139423"/>
              <a:gd name="connsiteY2" fmla="*/ 109978 h 590231"/>
              <a:gd name="connsiteX3" fmla="*/ 14759 w 139423"/>
              <a:gd name="connsiteY3" fmla="*/ 137385 h 590231"/>
              <a:gd name="connsiteX4" fmla="*/ 354 w 139423"/>
              <a:gd name="connsiteY4" fmla="*/ 193903 h 590231"/>
              <a:gd name="connsiteX5" fmla="*/ 33459 w 139423"/>
              <a:gd name="connsiteY5" fmla="*/ 280583 h 590231"/>
              <a:gd name="connsiteX6" fmla="*/ 90492 w 139423"/>
              <a:gd name="connsiteY6" fmla="*/ 272179 h 590231"/>
              <a:gd name="connsiteX7" fmla="*/ 91729 w 139423"/>
              <a:gd name="connsiteY7" fmla="*/ 316279 h 590231"/>
              <a:gd name="connsiteX8" fmla="*/ 105783 w 139423"/>
              <a:gd name="connsiteY8" fmla="*/ 308877 h 590231"/>
              <a:gd name="connsiteX9" fmla="*/ 111899 w 139423"/>
              <a:gd name="connsiteY9" fmla="*/ 330285 h 590231"/>
              <a:gd name="connsiteX10" fmla="*/ 118016 w 139423"/>
              <a:gd name="connsiteY10" fmla="*/ 339459 h 590231"/>
              <a:gd name="connsiteX11" fmla="*/ 127190 w 139423"/>
              <a:gd name="connsiteY11" fmla="*/ 379216 h 590231"/>
              <a:gd name="connsiteX12" fmla="*/ 130248 w 139423"/>
              <a:gd name="connsiteY12" fmla="*/ 434263 h 590231"/>
              <a:gd name="connsiteX13" fmla="*/ 133307 w 139423"/>
              <a:gd name="connsiteY13" fmla="*/ 461787 h 590231"/>
              <a:gd name="connsiteX14" fmla="*/ 139423 w 139423"/>
              <a:gd name="connsiteY14" fmla="*/ 470962 h 590231"/>
              <a:gd name="connsiteX15" fmla="*/ 136365 w 139423"/>
              <a:gd name="connsiteY15" fmla="*/ 513776 h 590231"/>
              <a:gd name="connsiteX16" fmla="*/ 124132 w 139423"/>
              <a:gd name="connsiteY16" fmla="*/ 553533 h 590231"/>
              <a:gd name="connsiteX17" fmla="*/ 121074 w 139423"/>
              <a:gd name="connsiteY17" fmla="*/ 562707 h 590231"/>
              <a:gd name="connsiteX18" fmla="*/ 118016 w 139423"/>
              <a:gd name="connsiteY18" fmla="*/ 571882 h 590231"/>
              <a:gd name="connsiteX19" fmla="*/ 108841 w 139423"/>
              <a:gd name="connsiteY19" fmla="*/ 577998 h 590231"/>
              <a:gd name="connsiteX20" fmla="*/ 102725 w 139423"/>
              <a:gd name="connsiteY20" fmla="*/ 584115 h 590231"/>
              <a:gd name="connsiteX21" fmla="*/ 93550 w 139423"/>
              <a:gd name="connsiteY21" fmla="*/ 587173 h 590231"/>
              <a:gd name="connsiteX22" fmla="*/ 87434 w 139423"/>
              <a:gd name="connsiteY22" fmla="*/ 590231 h 590231"/>
              <a:gd name="connsiteX0" fmla="*/ 90492 w 139423"/>
              <a:gd name="connsiteY0" fmla="*/ 0 h 590231"/>
              <a:gd name="connsiteX1" fmla="*/ 66913 w 139423"/>
              <a:gd name="connsiteY1" fmla="*/ 85279 h 590231"/>
              <a:gd name="connsiteX2" fmla="*/ 32105 w 139423"/>
              <a:gd name="connsiteY2" fmla="*/ 109978 h 590231"/>
              <a:gd name="connsiteX3" fmla="*/ 14759 w 139423"/>
              <a:gd name="connsiteY3" fmla="*/ 137385 h 590231"/>
              <a:gd name="connsiteX4" fmla="*/ 354 w 139423"/>
              <a:gd name="connsiteY4" fmla="*/ 193903 h 590231"/>
              <a:gd name="connsiteX5" fmla="*/ 33459 w 139423"/>
              <a:gd name="connsiteY5" fmla="*/ 280583 h 590231"/>
              <a:gd name="connsiteX6" fmla="*/ 65092 w 139423"/>
              <a:gd name="connsiteY6" fmla="*/ 308691 h 590231"/>
              <a:gd name="connsiteX7" fmla="*/ 91729 w 139423"/>
              <a:gd name="connsiteY7" fmla="*/ 316279 h 590231"/>
              <a:gd name="connsiteX8" fmla="*/ 105783 w 139423"/>
              <a:gd name="connsiteY8" fmla="*/ 308877 h 590231"/>
              <a:gd name="connsiteX9" fmla="*/ 111899 w 139423"/>
              <a:gd name="connsiteY9" fmla="*/ 330285 h 590231"/>
              <a:gd name="connsiteX10" fmla="*/ 118016 w 139423"/>
              <a:gd name="connsiteY10" fmla="*/ 339459 h 590231"/>
              <a:gd name="connsiteX11" fmla="*/ 127190 w 139423"/>
              <a:gd name="connsiteY11" fmla="*/ 379216 h 590231"/>
              <a:gd name="connsiteX12" fmla="*/ 130248 w 139423"/>
              <a:gd name="connsiteY12" fmla="*/ 434263 h 590231"/>
              <a:gd name="connsiteX13" fmla="*/ 133307 w 139423"/>
              <a:gd name="connsiteY13" fmla="*/ 461787 h 590231"/>
              <a:gd name="connsiteX14" fmla="*/ 139423 w 139423"/>
              <a:gd name="connsiteY14" fmla="*/ 470962 h 590231"/>
              <a:gd name="connsiteX15" fmla="*/ 136365 w 139423"/>
              <a:gd name="connsiteY15" fmla="*/ 513776 h 590231"/>
              <a:gd name="connsiteX16" fmla="*/ 124132 w 139423"/>
              <a:gd name="connsiteY16" fmla="*/ 553533 h 590231"/>
              <a:gd name="connsiteX17" fmla="*/ 121074 w 139423"/>
              <a:gd name="connsiteY17" fmla="*/ 562707 h 590231"/>
              <a:gd name="connsiteX18" fmla="*/ 118016 w 139423"/>
              <a:gd name="connsiteY18" fmla="*/ 571882 h 590231"/>
              <a:gd name="connsiteX19" fmla="*/ 108841 w 139423"/>
              <a:gd name="connsiteY19" fmla="*/ 577998 h 590231"/>
              <a:gd name="connsiteX20" fmla="*/ 102725 w 139423"/>
              <a:gd name="connsiteY20" fmla="*/ 584115 h 590231"/>
              <a:gd name="connsiteX21" fmla="*/ 93550 w 139423"/>
              <a:gd name="connsiteY21" fmla="*/ 587173 h 590231"/>
              <a:gd name="connsiteX22" fmla="*/ 87434 w 139423"/>
              <a:gd name="connsiteY22" fmla="*/ 590231 h 59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423" h="590231">
                <a:moveTo>
                  <a:pt x="90492" y="0"/>
                </a:moveTo>
                <a:cubicBezTo>
                  <a:pt x="88453" y="31601"/>
                  <a:pt x="76644" y="66949"/>
                  <a:pt x="66913" y="85279"/>
                </a:cubicBezTo>
                <a:cubicBezTo>
                  <a:pt x="57182" y="103609"/>
                  <a:pt x="40797" y="101294"/>
                  <a:pt x="32105" y="109978"/>
                </a:cubicBezTo>
                <a:cubicBezTo>
                  <a:pt x="23413" y="118662"/>
                  <a:pt x="15778" y="127191"/>
                  <a:pt x="14759" y="137385"/>
                </a:cubicBezTo>
                <a:cubicBezTo>
                  <a:pt x="15778" y="156754"/>
                  <a:pt x="-2763" y="170037"/>
                  <a:pt x="354" y="193903"/>
                </a:cubicBezTo>
                <a:cubicBezTo>
                  <a:pt x="3471" y="217769"/>
                  <a:pt x="22669" y="261452"/>
                  <a:pt x="33459" y="280583"/>
                </a:cubicBezTo>
                <a:cubicBezTo>
                  <a:pt x="44249" y="299714"/>
                  <a:pt x="55380" y="302742"/>
                  <a:pt x="65092" y="308691"/>
                </a:cubicBezTo>
                <a:cubicBezTo>
                  <a:pt x="74804" y="314640"/>
                  <a:pt x="88671" y="313221"/>
                  <a:pt x="91729" y="316279"/>
                </a:cubicBezTo>
                <a:cubicBezTo>
                  <a:pt x="99185" y="346101"/>
                  <a:pt x="102421" y="306543"/>
                  <a:pt x="105783" y="308877"/>
                </a:cubicBezTo>
                <a:cubicBezTo>
                  <a:pt x="109145" y="311211"/>
                  <a:pt x="109856" y="326200"/>
                  <a:pt x="111899" y="330285"/>
                </a:cubicBezTo>
                <a:cubicBezTo>
                  <a:pt x="113543" y="333572"/>
                  <a:pt x="115977" y="336401"/>
                  <a:pt x="118016" y="339459"/>
                </a:cubicBezTo>
                <a:cubicBezTo>
                  <a:pt x="118796" y="342579"/>
                  <a:pt x="126562" y="371999"/>
                  <a:pt x="127190" y="379216"/>
                </a:cubicBezTo>
                <a:cubicBezTo>
                  <a:pt x="128782" y="397524"/>
                  <a:pt x="128890" y="415936"/>
                  <a:pt x="130248" y="434263"/>
                </a:cubicBezTo>
                <a:cubicBezTo>
                  <a:pt x="130930" y="443469"/>
                  <a:pt x="131068" y="452831"/>
                  <a:pt x="133307" y="461787"/>
                </a:cubicBezTo>
                <a:cubicBezTo>
                  <a:pt x="134198" y="465353"/>
                  <a:pt x="137384" y="467904"/>
                  <a:pt x="139423" y="470962"/>
                </a:cubicBezTo>
                <a:cubicBezTo>
                  <a:pt x="138404" y="485233"/>
                  <a:pt x="137945" y="499556"/>
                  <a:pt x="136365" y="513776"/>
                </a:cubicBezTo>
                <a:cubicBezTo>
                  <a:pt x="135464" y="521884"/>
                  <a:pt x="124276" y="553100"/>
                  <a:pt x="124132" y="553533"/>
                </a:cubicBezTo>
                <a:lnTo>
                  <a:pt x="121074" y="562707"/>
                </a:lnTo>
                <a:cubicBezTo>
                  <a:pt x="120055" y="565765"/>
                  <a:pt x="120698" y="570094"/>
                  <a:pt x="118016" y="571882"/>
                </a:cubicBezTo>
                <a:cubicBezTo>
                  <a:pt x="114958" y="573921"/>
                  <a:pt x="111711" y="575702"/>
                  <a:pt x="108841" y="577998"/>
                </a:cubicBezTo>
                <a:cubicBezTo>
                  <a:pt x="106589" y="579799"/>
                  <a:pt x="105197" y="582631"/>
                  <a:pt x="102725" y="584115"/>
                </a:cubicBezTo>
                <a:cubicBezTo>
                  <a:pt x="99961" y="585774"/>
                  <a:pt x="96543" y="585976"/>
                  <a:pt x="93550" y="587173"/>
                </a:cubicBezTo>
                <a:cubicBezTo>
                  <a:pt x="91434" y="588019"/>
                  <a:pt x="89473" y="589212"/>
                  <a:pt x="87434" y="590231"/>
                </a:cubicBezTo>
              </a:path>
            </a:pathLst>
          </a:custGeom>
          <a:noFill/>
          <a:ln w="28575" cmpd="sng">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p>
        </p:txBody>
      </p:sp>
      <p:cxnSp>
        <p:nvCxnSpPr>
          <p:cNvPr id="2256" name="Straight Connector 2255">
            <a:extLst>
              <a:ext uri="{FF2B5EF4-FFF2-40B4-BE49-F238E27FC236}">
                <a16:creationId xmlns:a16="http://schemas.microsoft.com/office/drawing/2014/main" id="{804CBCAE-2E1B-48D4-85DB-71BE137159F3}"/>
              </a:ext>
            </a:extLst>
          </p:cNvPr>
          <p:cNvCxnSpPr/>
          <p:nvPr/>
        </p:nvCxnSpPr>
        <p:spPr>
          <a:xfrm>
            <a:off x="1600200" y="5110162"/>
            <a:ext cx="274320" cy="119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257" name="Rectangle 2256">
            <a:extLst>
              <a:ext uri="{FF2B5EF4-FFF2-40B4-BE49-F238E27FC236}">
                <a16:creationId xmlns:a16="http://schemas.microsoft.com/office/drawing/2014/main" id="{864B7F14-5600-4938-8058-6109A6564C9F}"/>
              </a:ext>
            </a:extLst>
          </p:cNvPr>
          <p:cNvSpPr/>
          <p:nvPr/>
        </p:nvSpPr>
        <p:spPr>
          <a:xfrm>
            <a:off x="1943100" y="4989693"/>
            <a:ext cx="1007918" cy="317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050" b="1" dirty="0">
                <a:solidFill>
                  <a:schemeClr val="tx1"/>
                </a:solidFill>
                <a:latin typeface="Arial Narrow" pitchFamily="34" charset="0"/>
              </a:rPr>
              <a:t>KABUPATEN</a:t>
            </a:r>
            <a:endParaRPr lang="en-US" sz="1050" b="1" dirty="0">
              <a:solidFill>
                <a:schemeClr val="tx1"/>
              </a:solidFill>
              <a:latin typeface="Arial Narrow" pitchFamily="34" charset="0"/>
            </a:endParaRPr>
          </a:p>
        </p:txBody>
      </p:sp>
      <p:sp>
        <p:nvSpPr>
          <p:cNvPr id="2" name="Freeform: Shape 1">
            <a:extLst>
              <a:ext uri="{FF2B5EF4-FFF2-40B4-BE49-F238E27FC236}">
                <a16:creationId xmlns:a16="http://schemas.microsoft.com/office/drawing/2014/main" id="{5BA9D79E-678F-49CC-BFA4-0164460106E7}"/>
              </a:ext>
            </a:extLst>
          </p:cNvPr>
          <p:cNvSpPr/>
          <p:nvPr/>
        </p:nvSpPr>
        <p:spPr>
          <a:xfrm>
            <a:off x="4236245" y="3845719"/>
            <a:ext cx="369094" cy="290513"/>
          </a:xfrm>
          <a:custGeom>
            <a:avLst/>
            <a:gdLst>
              <a:gd name="connsiteX0" fmla="*/ 492125 w 492125"/>
              <a:gd name="connsiteY0" fmla="*/ 0 h 387350"/>
              <a:gd name="connsiteX1" fmla="*/ 476250 w 492125"/>
              <a:gd name="connsiteY1" fmla="*/ 19050 h 387350"/>
              <a:gd name="connsiteX2" fmla="*/ 473075 w 492125"/>
              <a:gd name="connsiteY2" fmla="*/ 28575 h 387350"/>
              <a:gd name="connsiteX3" fmla="*/ 450850 w 492125"/>
              <a:gd name="connsiteY3" fmla="*/ 63500 h 387350"/>
              <a:gd name="connsiteX4" fmla="*/ 447675 w 492125"/>
              <a:gd name="connsiteY4" fmla="*/ 76200 h 387350"/>
              <a:gd name="connsiteX5" fmla="*/ 444500 w 492125"/>
              <a:gd name="connsiteY5" fmla="*/ 85725 h 387350"/>
              <a:gd name="connsiteX6" fmla="*/ 434975 w 492125"/>
              <a:gd name="connsiteY6" fmla="*/ 120650 h 387350"/>
              <a:gd name="connsiteX7" fmla="*/ 428625 w 492125"/>
              <a:gd name="connsiteY7" fmla="*/ 130175 h 387350"/>
              <a:gd name="connsiteX8" fmla="*/ 400050 w 492125"/>
              <a:gd name="connsiteY8" fmla="*/ 155575 h 387350"/>
              <a:gd name="connsiteX9" fmla="*/ 377825 w 492125"/>
              <a:gd name="connsiteY9" fmla="*/ 187325 h 387350"/>
              <a:gd name="connsiteX10" fmla="*/ 374650 w 492125"/>
              <a:gd name="connsiteY10" fmla="*/ 196850 h 387350"/>
              <a:gd name="connsiteX11" fmla="*/ 371475 w 492125"/>
              <a:gd name="connsiteY11" fmla="*/ 209550 h 387350"/>
              <a:gd name="connsiteX12" fmla="*/ 358775 w 492125"/>
              <a:gd name="connsiteY12" fmla="*/ 228600 h 387350"/>
              <a:gd name="connsiteX13" fmla="*/ 355600 w 492125"/>
              <a:gd name="connsiteY13" fmla="*/ 241300 h 387350"/>
              <a:gd name="connsiteX14" fmla="*/ 346075 w 492125"/>
              <a:gd name="connsiteY14" fmla="*/ 247650 h 387350"/>
              <a:gd name="connsiteX15" fmla="*/ 339725 w 492125"/>
              <a:gd name="connsiteY15" fmla="*/ 257175 h 387350"/>
              <a:gd name="connsiteX16" fmla="*/ 307975 w 492125"/>
              <a:gd name="connsiteY16" fmla="*/ 276225 h 387350"/>
              <a:gd name="connsiteX17" fmla="*/ 295275 w 492125"/>
              <a:gd name="connsiteY17" fmla="*/ 285750 h 387350"/>
              <a:gd name="connsiteX18" fmla="*/ 285750 w 492125"/>
              <a:gd name="connsiteY18" fmla="*/ 288925 h 387350"/>
              <a:gd name="connsiteX19" fmla="*/ 276225 w 492125"/>
              <a:gd name="connsiteY19" fmla="*/ 295275 h 387350"/>
              <a:gd name="connsiteX20" fmla="*/ 257175 w 492125"/>
              <a:gd name="connsiteY20" fmla="*/ 301625 h 387350"/>
              <a:gd name="connsiteX21" fmla="*/ 244475 w 492125"/>
              <a:gd name="connsiteY21" fmla="*/ 311150 h 387350"/>
              <a:gd name="connsiteX22" fmla="*/ 225425 w 492125"/>
              <a:gd name="connsiteY22" fmla="*/ 317500 h 387350"/>
              <a:gd name="connsiteX23" fmla="*/ 222250 w 492125"/>
              <a:gd name="connsiteY23" fmla="*/ 346075 h 387350"/>
              <a:gd name="connsiteX24" fmla="*/ 193675 w 492125"/>
              <a:gd name="connsiteY24" fmla="*/ 361950 h 387350"/>
              <a:gd name="connsiteX25" fmla="*/ 184150 w 492125"/>
              <a:gd name="connsiteY25" fmla="*/ 365125 h 387350"/>
              <a:gd name="connsiteX26" fmla="*/ 174625 w 492125"/>
              <a:gd name="connsiteY26" fmla="*/ 368300 h 387350"/>
              <a:gd name="connsiteX27" fmla="*/ 139700 w 492125"/>
              <a:gd name="connsiteY27" fmla="*/ 374650 h 387350"/>
              <a:gd name="connsiteX28" fmla="*/ 111125 w 492125"/>
              <a:gd name="connsiteY28" fmla="*/ 377825 h 387350"/>
              <a:gd name="connsiteX29" fmla="*/ 15875 w 492125"/>
              <a:gd name="connsiteY29" fmla="*/ 381000 h 387350"/>
              <a:gd name="connsiteX30" fmla="*/ 0 w 492125"/>
              <a:gd name="connsiteY30" fmla="*/ 38735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2125" h="387350">
                <a:moveTo>
                  <a:pt x="492125" y="0"/>
                </a:moveTo>
                <a:cubicBezTo>
                  <a:pt x="486833" y="6350"/>
                  <a:pt x="480835" y="12172"/>
                  <a:pt x="476250" y="19050"/>
                </a:cubicBezTo>
                <a:cubicBezTo>
                  <a:pt x="474394" y="21835"/>
                  <a:pt x="474460" y="25528"/>
                  <a:pt x="473075" y="28575"/>
                </a:cubicBezTo>
                <a:cubicBezTo>
                  <a:pt x="460818" y="55540"/>
                  <a:pt x="465906" y="48444"/>
                  <a:pt x="450850" y="63500"/>
                </a:cubicBezTo>
                <a:cubicBezTo>
                  <a:pt x="449792" y="67733"/>
                  <a:pt x="448874" y="72004"/>
                  <a:pt x="447675" y="76200"/>
                </a:cubicBezTo>
                <a:cubicBezTo>
                  <a:pt x="446756" y="79418"/>
                  <a:pt x="445312" y="82478"/>
                  <a:pt x="444500" y="85725"/>
                </a:cubicBezTo>
                <a:cubicBezTo>
                  <a:pt x="442114" y="95267"/>
                  <a:pt x="440424" y="112476"/>
                  <a:pt x="434975" y="120650"/>
                </a:cubicBezTo>
                <a:cubicBezTo>
                  <a:pt x="432858" y="123825"/>
                  <a:pt x="431160" y="127323"/>
                  <a:pt x="428625" y="130175"/>
                </a:cubicBezTo>
                <a:cubicBezTo>
                  <a:pt x="412808" y="147969"/>
                  <a:pt x="414527" y="145924"/>
                  <a:pt x="400050" y="155575"/>
                </a:cubicBezTo>
                <a:cubicBezTo>
                  <a:pt x="384415" y="179028"/>
                  <a:pt x="391929" y="168520"/>
                  <a:pt x="377825" y="187325"/>
                </a:cubicBezTo>
                <a:cubicBezTo>
                  <a:pt x="376767" y="190500"/>
                  <a:pt x="375569" y="193632"/>
                  <a:pt x="374650" y="196850"/>
                </a:cubicBezTo>
                <a:cubicBezTo>
                  <a:pt x="373451" y="201046"/>
                  <a:pt x="373426" y="205647"/>
                  <a:pt x="371475" y="209550"/>
                </a:cubicBezTo>
                <a:cubicBezTo>
                  <a:pt x="368062" y="216376"/>
                  <a:pt x="358775" y="228600"/>
                  <a:pt x="358775" y="228600"/>
                </a:cubicBezTo>
                <a:cubicBezTo>
                  <a:pt x="357717" y="232833"/>
                  <a:pt x="358021" y="237669"/>
                  <a:pt x="355600" y="241300"/>
                </a:cubicBezTo>
                <a:cubicBezTo>
                  <a:pt x="353483" y="244475"/>
                  <a:pt x="348773" y="244952"/>
                  <a:pt x="346075" y="247650"/>
                </a:cubicBezTo>
                <a:cubicBezTo>
                  <a:pt x="343377" y="250348"/>
                  <a:pt x="342597" y="254662"/>
                  <a:pt x="339725" y="257175"/>
                </a:cubicBezTo>
                <a:cubicBezTo>
                  <a:pt x="320151" y="274302"/>
                  <a:pt x="325384" y="265345"/>
                  <a:pt x="307975" y="276225"/>
                </a:cubicBezTo>
                <a:cubicBezTo>
                  <a:pt x="303488" y="279030"/>
                  <a:pt x="299869" y="283125"/>
                  <a:pt x="295275" y="285750"/>
                </a:cubicBezTo>
                <a:cubicBezTo>
                  <a:pt x="292369" y="287410"/>
                  <a:pt x="288743" y="287428"/>
                  <a:pt x="285750" y="288925"/>
                </a:cubicBezTo>
                <a:cubicBezTo>
                  <a:pt x="282337" y="290632"/>
                  <a:pt x="279712" y="293725"/>
                  <a:pt x="276225" y="295275"/>
                </a:cubicBezTo>
                <a:cubicBezTo>
                  <a:pt x="270108" y="297993"/>
                  <a:pt x="257175" y="301625"/>
                  <a:pt x="257175" y="301625"/>
                </a:cubicBezTo>
                <a:cubicBezTo>
                  <a:pt x="252942" y="304800"/>
                  <a:pt x="249208" y="308783"/>
                  <a:pt x="244475" y="311150"/>
                </a:cubicBezTo>
                <a:cubicBezTo>
                  <a:pt x="238488" y="314143"/>
                  <a:pt x="225425" y="317500"/>
                  <a:pt x="225425" y="317500"/>
                </a:cubicBezTo>
                <a:cubicBezTo>
                  <a:pt x="224367" y="327025"/>
                  <a:pt x="225281" y="336983"/>
                  <a:pt x="222250" y="346075"/>
                </a:cubicBezTo>
                <a:cubicBezTo>
                  <a:pt x="218685" y="356769"/>
                  <a:pt x="201044" y="359494"/>
                  <a:pt x="193675" y="361950"/>
                </a:cubicBezTo>
                <a:lnTo>
                  <a:pt x="184150" y="365125"/>
                </a:lnTo>
                <a:cubicBezTo>
                  <a:pt x="180975" y="366183"/>
                  <a:pt x="177907" y="367644"/>
                  <a:pt x="174625" y="368300"/>
                </a:cubicBezTo>
                <a:cubicBezTo>
                  <a:pt x="162653" y="370694"/>
                  <a:pt x="151887" y="373025"/>
                  <a:pt x="139700" y="374650"/>
                </a:cubicBezTo>
                <a:cubicBezTo>
                  <a:pt x="130200" y="375917"/>
                  <a:pt x="120696" y="377334"/>
                  <a:pt x="111125" y="377825"/>
                </a:cubicBezTo>
                <a:cubicBezTo>
                  <a:pt x="79399" y="379452"/>
                  <a:pt x="47625" y="379942"/>
                  <a:pt x="15875" y="381000"/>
                </a:cubicBezTo>
                <a:cubicBezTo>
                  <a:pt x="1723" y="384538"/>
                  <a:pt x="6261" y="381089"/>
                  <a:pt x="0" y="387350"/>
                </a:cubicBezTo>
              </a:path>
            </a:pathLst>
          </a:custGeom>
          <a:noFill/>
          <a:ln w="3175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sp>
        <p:nvSpPr>
          <p:cNvPr id="2259" name="Freeform: Shape 2258">
            <a:extLst>
              <a:ext uri="{FF2B5EF4-FFF2-40B4-BE49-F238E27FC236}">
                <a16:creationId xmlns:a16="http://schemas.microsoft.com/office/drawing/2014/main" id="{85CDCC60-13B6-47CC-BC35-CE5B0DC3AEA4}"/>
              </a:ext>
            </a:extLst>
          </p:cNvPr>
          <p:cNvSpPr/>
          <p:nvPr/>
        </p:nvSpPr>
        <p:spPr>
          <a:xfrm>
            <a:off x="4680515" y="3650352"/>
            <a:ext cx="146981" cy="48679"/>
          </a:xfrm>
          <a:custGeom>
            <a:avLst/>
            <a:gdLst>
              <a:gd name="connsiteX0" fmla="*/ 492125 w 492125"/>
              <a:gd name="connsiteY0" fmla="*/ 0 h 387350"/>
              <a:gd name="connsiteX1" fmla="*/ 476250 w 492125"/>
              <a:gd name="connsiteY1" fmla="*/ 19050 h 387350"/>
              <a:gd name="connsiteX2" fmla="*/ 473075 w 492125"/>
              <a:gd name="connsiteY2" fmla="*/ 28575 h 387350"/>
              <a:gd name="connsiteX3" fmla="*/ 450850 w 492125"/>
              <a:gd name="connsiteY3" fmla="*/ 63500 h 387350"/>
              <a:gd name="connsiteX4" fmla="*/ 447675 w 492125"/>
              <a:gd name="connsiteY4" fmla="*/ 76200 h 387350"/>
              <a:gd name="connsiteX5" fmla="*/ 444500 w 492125"/>
              <a:gd name="connsiteY5" fmla="*/ 85725 h 387350"/>
              <a:gd name="connsiteX6" fmla="*/ 434975 w 492125"/>
              <a:gd name="connsiteY6" fmla="*/ 120650 h 387350"/>
              <a:gd name="connsiteX7" fmla="*/ 428625 w 492125"/>
              <a:gd name="connsiteY7" fmla="*/ 130175 h 387350"/>
              <a:gd name="connsiteX8" fmla="*/ 400050 w 492125"/>
              <a:gd name="connsiteY8" fmla="*/ 155575 h 387350"/>
              <a:gd name="connsiteX9" fmla="*/ 377825 w 492125"/>
              <a:gd name="connsiteY9" fmla="*/ 187325 h 387350"/>
              <a:gd name="connsiteX10" fmla="*/ 374650 w 492125"/>
              <a:gd name="connsiteY10" fmla="*/ 196850 h 387350"/>
              <a:gd name="connsiteX11" fmla="*/ 371475 w 492125"/>
              <a:gd name="connsiteY11" fmla="*/ 209550 h 387350"/>
              <a:gd name="connsiteX12" fmla="*/ 358775 w 492125"/>
              <a:gd name="connsiteY12" fmla="*/ 228600 h 387350"/>
              <a:gd name="connsiteX13" fmla="*/ 355600 w 492125"/>
              <a:gd name="connsiteY13" fmla="*/ 241300 h 387350"/>
              <a:gd name="connsiteX14" fmla="*/ 346075 w 492125"/>
              <a:gd name="connsiteY14" fmla="*/ 247650 h 387350"/>
              <a:gd name="connsiteX15" fmla="*/ 339725 w 492125"/>
              <a:gd name="connsiteY15" fmla="*/ 257175 h 387350"/>
              <a:gd name="connsiteX16" fmla="*/ 307975 w 492125"/>
              <a:gd name="connsiteY16" fmla="*/ 276225 h 387350"/>
              <a:gd name="connsiteX17" fmla="*/ 295275 w 492125"/>
              <a:gd name="connsiteY17" fmla="*/ 285750 h 387350"/>
              <a:gd name="connsiteX18" fmla="*/ 285750 w 492125"/>
              <a:gd name="connsiteY18" fmla="*/ 288925 h 387350"/>
              <a:gd name="connsiteX19" fmla="*/ 276225 w 492125"/>
              <a:gd name="connsiteY19" fmla="*/ 295275 h 387350"/>
              <a:gd name="connsiteX20" fmla="*/ 257175 w 492125"/>
              <a:gd name="connsiteY20" fmla="*/ 301625 h 387350"/>
              <a:gd name="connsiteX21" fmla="*/ 244475 w 492125"/>
              <a:gd name="connsiteY21" fmla="*/ 311150 h 387350"/>
              <a:gd name="connsiteX22" fmla="*/ 225425 w 492125"/>
              <a:gd name="connsiteY22" fmla="*/ 317500 h 387350"/>
              <a:gd name="connsiteX23" fmla="*/ 222250 w 492125"/>
              <a:gd name="connsiteY23" fmla="*/ 346075 h 387350"/>
              <a:gd name="connsiteX24" fmla="*/ 193675 w 492125"/>
              <a:gd name="connsiteY24" fmla="*/ 361950 h 387350"/>
              <a:gd name="connsiteX25" fmla="*/ 184150 w 492125"/>
              <a:gd name="connsiteY25" fmla="*/ 365125 h 387350"/>
              <a:gd name="connsiteX26" fmla="*/ 174625 w 492125"/>
              <a:gd name="connsiteY26" fmla="*/ 368300 h 387350"/>
              <a:gd name="connsiteX27" fmla="*/ 139700 w 492125"/>
              <a:gd name="connsiteY27" fmla="*/ 374650 h 387350"/>
              <a:gd name="connsiteX28" fmla="*/ 111125 w 492125"/>
              <a:gd name="connsiteY28" fmla="*/ 377825 h 387350"/>
              <a:gd name="connsiteX29" fmla="*/ 15875 w 492125"/>
              <a:gd name="connsiteY29" fmla="*/ 381000 h 387350"/>
              <a:gd name="connsiteX30" fmla="*/ 0 w 492125"/>
              <a:gd name="connsiteY30" fmla="*/ 38735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2125" h="387350">
                <a:moveTo>
                  <a:pt x="492125" y="0"/>
                </a:moveTo>
                <a:cubicBezTo>
                  <a:pt x="486833" y="6350"/>
                  <a:pt x="480835" y="12172"/>
                  <a:pt x="476250" y="19050"/>
                </a:cubicBezTo>
                <a:cubicBezTo>
                  <a:pt x="474394" y="21835"/>
                  <a:pt x="474460" y="25528"/>
                  <a:pt x="473075" y="28575"/>
                </a:cubicBezTo>
                <a:cubicBezTo>
                  <a:pt x="460818" y="55540"/>
                  <a:pt x="465906" y="48444"/>
                  <a:pt x="450850" y="63500"/>
                </a:cubicBezTo>
                <a:cubicBezTo>
                  <a:pt x="449792" y="67733"/>
                  <a:pt x="448874" y="72004"/>
                  <a:pt x="447675" y="76200"/>
                </a:cubicBezTo>
                <a:cubicBezTo>
                  <a:pt x="446756" y="79418"/>
                  <a:pt x="445312" y="82478"/>
                  <a:pt x="444500" y="85725"/>
                </a:cubicBezTo>
                <a:cubicBezTo>
                  <a:pt x="442114" y="95267"/>
                  <a:pt x="440424" y="112476"/>
                  <a:pt x="434975" y="120650"/>
                </a:cubicBezTo>
                <a:cubicBezTo>
                  <a:pt x="432858" y="123825"/>
                  <a:pt x="431160" y="127323"/>
                  <a:pt x="428625" y="130175"/>
                </a:cubicBezTo>
                <a:cubicBezTo>
                  <a:pt x="412808" y="147969"/>
                  <a:pt x="414527" y="145924"/>
                  <a:pt x="400050" y="155575"/>
                </a:cubicBezTo>
                <a:cubicBezTo>
                  <a:pt x="384415" y="179028"/>
                  <a:pt x="391929" y="168520"/>
                  <a:pt x="377825" y="187325"/>
                </a:cubicBezTo>
                <a:cubicBezTo>
                  <a:pt x="376767" y="190500"/>
                  <a:pt x="375569" y="193632"/>
                  <a:pt x="374650" y="196850"/>
                </a:cubicBezTo>
                <a:cubicBezTo>
                  <a:pt x="373451" y="201046"/>
                  <a:pt x="373426" y="205647"/>
                  <a:pt x="371475" y="209550"/>
                </a:cubicBezTo>
                <a:cubicBezTo>
                  <a:pt x="368062" y="216376"/>
                  <a:pt x="358775" y="228600"/>
                  <a:pt x="358775" y="228600"/>
                </a:cubicBezTo>
                <a:cubicBezTo>
                  <a:pt x="357717" y="232833"/>
                  <a:pt x="358021" y="237669"/>
                  <a:pt x="355600" y="241300"/>
                </a:cubicBezTo>
                <a:cubicBezTo>
                  <a:pt x="353483" y="244475"/>
                  <a:pt x="348773" y="244952"/>
                  <a:pt x="346075" y="247650"/>
                </a:cubicBezTo>
                <a:cubicBezTo>
                  <a:pt x="343377" y="250348"/>
                  <a:pt x="342597" y="254662"/>
                  <a:pt x="339725" y="257175"/>
                </a:cubicBezTo>
                <a:cubicBezTo>
                  <a:pt x="320151" y="274302"/>
                  <a:pt x="325384" y="265345"/>
                  <a:pt x="307975" y="276225"/>
                </a:cubicBezTo>
                <a:cubicBezTo>
                  <a:pt x="303488" y="279030"/>
                  <a:pt x="299869" y="283125"/>
                  <a:pt x="295275" y="285750"/>
                </a:cubicBezTo>
                <a:cubicBezTo>
                  <a:pt x="292369" y="287410"/>
                  <a:pt x="288743" y="287428"/>
                  <a:pt x="285750" y="288925"/>
                </a:cubicBezTo>
                <a:cubicBezTo>
                  <a:pt x="282337" y="290632"/>
                  <a:pt x="279712" y="293725"/>
                  <a:pt x="276225" y="295275"/>
                </a:cubicBezTo>
                <a:cubicBezTo>
                  <a:pt x="270108" y="297993"/>
                  <a:pt x="257175" y="301625"/>
                  <a:pt x="257175" y="301625"/>
                </a:cubicBezTo>
                <a:cubicBezTo>
                  <a:pt x="252942" y="304800"/>
                  <a:pt x="249208" y="308783"/>
                  <a:pt x="244475" y="311150"/>
                </a:cubicBezTo>
                <a:cubicBezTo>
                  <a:pt x="238488" y="314143"/>
                  <a:pt x="225425" y="317500"/>
                  <a:pt x="225425" y="317500"/>
                </a:cubicBezTo>
                <a:cubicBezTo>
                  <a:pt x="224367" y="327025"/>
                  <a:pt x="225281" y="336983"/>
                  <a:pt x="222250" y="346075"/>
                </a:cubicBezTo>
                <a:cubicBezTo>
                  <a:pt x="218685" y="356769"/>
                  <a:pt x="201044" y="359494"/>
                  <a:pt x="193675" y="361950"/>
                </a:cubicBezTo>
                <a:lnTo>
                  <a:pt x="184150" y="365125"/>
                </a:lnTo>
                <a:cubicBezTo>
                  <a:pt x="180975" y="366183"/>
                  <a:pt x="177907" y="367644"/>
                  <a:pt x="174625" y="368300"/>
                </a:cubicBezTo>
                <a:cubicBezTo>
                  <a:pt x="162653" y="370694"/>
                  <a:pt x="151887" y="373025"/>
                  <a:pt x="139700" y="374650"/>
                </a:cubicBezTo>
                <a:cubicBezTo>
                  <a:pt x="130200" y="375917"/>
                  <a:pt x="120696" y="377334"/>
                  <a:pt x="111125" y="377825"/>
                </a:cubicBezTo>
                <a:cubicBezTo>
                  <a:pt x="79399" y="379452"/>
                  <a:pt x="47625" y="379942"/>
                  <a:pt x="15875" y="381000"/>
                </a:cubicBezTo>
                <a:cubicBezTo>
                  <a:pt x="1723" y="384538"/>
                  <a:pt x="6261" y="381089"/>
                  <a:pt x="0" y="387350"/>
                </a:cubicBezTo>
              </a:path>
            </a:pathLst>
          </a:custGeom>
          <a:noFill/>
          <a:ln w="3175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a:p>
        </p:txBody>
      </p:sp>
      <p:grpSp>
        <p:nvGrpSpPr>
          <p:cNvPr id="2260" name="Group 2259">
            <a:extLst>
              <a:ext uri="{FF2B5EF4-FFF2-40B4-BE49-F238E27FC236}">
                <a16:creationId xmlns:a16="http://schemas.microsoft.com/office/drawing/2014/main" id="{C9E375E0-F5D0-45EA-9913-59BC37E5480D}"/>
              </a:ext>
            </a:extLst>
          </p:cNvPr>
          <p:cNvGrpSpPr/>
          <p:nvPr/>
        </p:nvGrpSpPr>
        <p:grpSpPr>
          <a:xfrm>
            <a:off x="185738" y="949569"/>
            <a:ext cx="1146297" cy="733132"/>
            <a:chOff x="247650" y="123092"/>
            <a:chExt cx="1528396" cy="977509"/>
          </a:xfrm>
        </p:grpSpPr>
        <p:sp>
          <p:nvSpPr>
            <p:cNvPr id="2261" name="Rectangle 2260">
              <a:extLst>
                <a:ext uri="{FF2B5EF4-FFF2-40B4-BE49-F238E27FC236}">
                  <a16:creationId xmlns:a16="http://schemas.microsoft.com/office/drawing/2014/main" id="{9314B5C0-FE72-4767-9910-DBC89A1DB007}"/>
                </a:ext>
              </a:extLst>
            </p:cNvPr>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62" name="Rectangle 2261">
              <a:extLst>
                <a:ext uri="{FF2B5EF4-FFF2-40B4-BE49-F238E27FC236}">
                  <a16:creationId xmlns:a16="http://schemas.microsoft.com/office/drawing/2014/main" id="{1E3D3FB3-4CD8-43A6-9032-CE6289F311E4}"/>
                </a:ext>
              </a:extLst>
            </p:cNvPr>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263" name="Straight Connector 2262">
              <a:extLst>
                <a:ext uri="{FF2B5EF4-FFF2-40B4-BE49-F238E27FC236}">
                  <a16:creationId xmlns:a16="http://schemas.microsoft.com/office/drawing/2014/main" id="{60D217D6-8AEE-42EB-B2DD-0127F1EE3B03}"/>
                </a:ext>
              </a:extLst>
            </p:cNvPr>
            <p:cNvCxnSpPr>
              <a:stCxn id="2261"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2264" name="Straight Connector 2263">
              <a:extLst>
                <a:ext uri="{FF2B5EF4-FFF2-40B4-BE49-F238E27FC236}">
                  <a16:creationId xmlns:a16="http://schemas.microsoft.com/office/drawing/2014/main" id="{09DE24A2-B482-4F24-98C3-78E7FFAC79F5}"/>
                </a:ext>
              </a:extLst>
            </p:cNvPr>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1F6BA4-5DB0-4A38-815A-66A7FC1930B8}"/>
              </a:ext>
            </a:extLst>
          </p:cNvPr>
          <p:cNvPicPr>
            <a:picLocks noChangeAspect="1"/>
          </p:cNvPicPr>
          <p:nvPr/>
        </p:nvPicPr>
        <p:blipFill>
          <a:blip r:embed="rId2"/>
          <a:stretch>
            <a:fillRect/>
          </a:stretch>
        </p:blipFill>
        <p:spPr>
          <a:xfrm>
            <a:off x="1332035" y="949570"/>
            <a:ext cx="7273295" cy="4988903"/>
          </a:xfrm>
          <a:prstGeom prst="rect">
            <a:avLst/>
          </a:prstGeom>
        </p:spPr>
      </p:pic>
      <p:grpSp>
        <p:nvGrpSpPr>
          <p:cNvPr id="3" name="Group 2"/>
          <p:cNvGrpSpPr/>
          <p:nvPr/>
        </p:nvGrpSpPr>
        <p:grpSpPr>
          <a:xfrm>
            <a:off x="185738" y="949569"/>
            <a:ext cx="1146297" cy="733132"/>
            <a:chOff x="247650" y="123092"/>
            <a:chExt cx="1528396" cy="977509"/>
          </a:xfrm>
        </p:grpSpPr>
        <p:sp>
          <p:nvSpPr>
            <p:cNvPr id="5" name="Rectangle 4"/>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21091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16" t="15926" r="27334" b="21556"/>
          <a:stretch/>
        </p:blipFill>
        <p:spPr>
          <a:xfrm>
            <a:off x="1332034" y="1097280"/>
            <a:ext cx="7529513" cy="3937366"/>
          </a:xfrm>
          <a:prstGeom prst="rect">
            <a:avLst/>
          </a:prstGeom>
        </p:spPr>
      </p:pic>
      <p:grpSp>
        <p:nvGrpSpPr>
          <p:cNvPr id="3" name="Group 2"/>
          <p:cNvGrpSpPr/>
          <p:nvPr/>
        </p:nvGrpSpPr>
        <p:grpSpPr>
          <a:xfrm>
            <a:off x="185738" y="949569"/>
            <a:ext cx="1146297" cy="733132"/>
            <a:chOff x="247650" y="123092"/>
            <a:chExt cx="1528396" cy="977509"/>
          </a:xfrm>
        </p:grpSpPr>
        <p:sp>
          <p:nvSpPr>
            <p:cNvPr id="5" name="Rectangle 4"/>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8916576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5738" y="949569"/>
            <a:ext cx="1146297" cy="733132"/>
            <a:chOff x="247650" y="123092"/>
            <a:chExt cx="1528396" cy="977509"/>
          </a:xfrm>
        </p:grpSpPr>
        <p:sp>
          <p:nvSpPr>
            <p:cNvPr id="5" name="Rectangle 4"/>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pic>
        <p:nvPicPr>
          <p:cNvPr id="4" name="Picture 3"/>
          <p:cNvPicPr>
            <a:picLocks noChangeAspect="1"/>
          </p:cNvPicPr>
          <p:nvPr/>
        </p:nvPicPr>
        <p:blipFill rotWithShape="1">
          <a:blip r:embed="rId2"/>
          <a:srcRect l="5385" t="17350" r="26795" b="28405"/>
          <a:stretch/>
        </p:blipFill>
        <p:spPr>
          <a:xfrm>
            <a:off x="1478820" y="1231792"/>
            <a:ext cx="7414472" cy="3335812"/>
          </a:xfrm>
          <a:prstGeom prst="rect">
            <a:avLst/>
          </a:prstGeom>
        </p:spPr>
      </p:pic>
    </p:spTree>
    <p:extLst>
      <p:ext uri="{BB962C8B-B14F-4D97-AF65-F5344CB8AC3E}">
        <p14:creationId xmlns:p14="http://schemas.microsoft.com/office/powerpoint/2010/main" val="1437866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5738" y="949569"/>
            <a:ext cx="1146297" cy="733132"/>
            <a:chOff x="247650" y="123092"/>
            <a:chExt cx="1528396" cy="977509"/>
          </a:xfrm>
        </p:grpSpPr>
        <p:sp>
          <p:nvSpPr>
            <p:cNvPr id="5" name="Rectangle 4"/>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pic>
        <p:nvPicPr>
          <p:cNvPr id="2" name="Picture 1"/>
          <p:cNvPicPr>
            <a:picLocks noChangeAspect="1"/>
          </p:cNvPicPr>
          <p:nvPr/>
        </p:nvPicPr>
        <p:blipFill rotWithShape="1">
          <a:blip r:embed="rId2"/>
          <a:srcRect l="5667" t="23482" r="27250" b="23185"/>
          <a:stretch/>
        </p:blipFill>
        <p:spPr>
          <a:xfrm>
            <a:off x="1332034" y="1231792"/>
            <a:ext cx="7520195" cy="3363068"/>
          </a:xfrm>
          <a:prstGeom prst="rect">
            <a:avLst/>
          </a:prstGeom>
        </p:spPr>
      </p:pic>
    </p:spTree>
    <p:extLst>
      <p:ext uri="{BB962C8B-B14F-4D97-AF65-F5344CB8AC3E}">
        <p14:creationId xmlns:p14="http://schemas.microsoft.com/office/powerpoint/2010/main" val="346731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5738" y="949569"/>
            <a:ext cx="1146297" cy="733132"/>
            <a:chOff x="247650" y="123092"/>
            <a:chExt cx="1528396" cy="977509"/>
          </a:xfrm>
        </p:grpSpPr>
        <p:sp>
          <p:nvSpPr>
            <p:cNvPr id="5" name="Rectangle 4"/>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pic>
        <p:nvPicPr>
          <p:cNvPr id="4" name="Picture 3"/>
          <p:cNvPicPr>
            <a:picLocks noChangeAspect="1"/>
          </p:cNvPicPr>
          <p:nvPr/>
        </p:nvPicPr>
        <p:blipFill rotWithShape="1">
          <a:blip r:embed="rId2"/>
          <a:srcRect l="5667" t="23333" r="31417" b="21852"/>
          <a:stretch/>
        </p:blipFill>
        <p:spPr>
          <a:xfrm>
            <a:off x="1332035" y="1231792"/>
            <a:ext cx="7601628" cy="3725301"/>
          </a:xfrm>
          <a:prstGeom prst="rect">
            <a:avLst/>
          </a:prstGeom>
        </p:spPr>
      </p:pic>
    </p:spTree>
    <p:extLst>
      <p:ext uri="{BB962C8B-B14F-4D97-AF65-F5344CB8AC3E}">
        <p14:creationId xmlns:p14="http://schemas.microsoft.com/office/powerpoint/2010/main" val="473840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B4FC904-2F5B-4A5B-A7FD-4A58FE205D24}"/>
              </a:ext>
            </a:extLst>
          </p:cNvPr>
          <p:cNvGrpSpPr/>
          <p:nvPr/>
        </p:nvGrpSpPr>
        <p:grpSpPr>
          <a:xfrm>
            <a:off x="244520" y="1127619"/>
            <a:ext cx="1146297" cy="733132"/>
            <a:chOff x="247650" y="123092"/>
            <a:chExt cx="1528396" cy="977509"/>
          </a:xfrm>
        </p:grpSpPr>
        <p:sp>
          <p:nvSpPr>
            <p:cNvPr id="5" name="Rectangle 4">
              <a:extLst>
                <a:ext uri="{FF2B5EF4-FFF2-40B4-BE49-F238E27FC236}">
                  <a16:creationId xmlns:a16="http://schemas.microsoft.com/office/drawing/2014/main" id="{8B6D3674-4B46-4316-BF60-357BD3151F23}"/>
                </a:ext>
              </a:extLst>
            </p:cNvPr>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59A36024-8799-4104-8B28-9DFB0C13A8C7}"/>
                </a:ext>
              </a:extLst>
            </p:cNvPr>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6463935F-B234-4FD1-9AE2-CC1A5A267B87}"/>
                </a:ext>
              </a:extLst>
            </p:cNvPr>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752A50B0-2854-4497-9E20-18AFDAAEFA7C}"/>
                </a:ext>
              </a:extLst>
            </p:cNvPr>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pic>
        <p:nvPicPr>
          <p:cNvPr id="2" name="Picture 1"/>
          <p:cNvPicPr>
            <a:picLocks noChangeAspect="1"/>
          </p:cNvPicPr>
          <p:nvPr/>
        </p:nvPicPr>
        <p:blipFill rotWithShape="1">
          <a:blip r:embed="rId3"/>
          <a:srcRect l="15128" t="29887" r="47436" b="24529"/>
          <a:stretch/>
        </p:blipFill>
        <p:spPr>
          <a:xfrm>
            <a:off x="1537603" y="1127620"/>
            <a:ext cx="3173882" cy="217389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1944" y="1127620"/>
            <a:ext cx="2898523" cy="217389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7602" y="3700497"/>
            <a:ext cx="3173882" cy="158694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8269" y="3530440"/>
            <a:ext cx="3425872" cy="1927052"/>
          </a:xfrm>
          <a:prstGeom prst="rect">
            <a:avLst/>
          </a:prstGeom>
        </p:spPr>
      </p:pic>
    </p:spTree>
    <p:extLst>
      <p:ext uri="{BB962C8B-B14F-4D97-AF65-F5344CB8AC3E}">
        <p14:creationId xmlns:p14="http://schemas.microsoft.com/office/powerpoint/2010/main" val="419527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B4FC904-2F5B-4A5B-A7FD-4A58FE205D24}"/>
              </a:ext>
            </a:extLst>
          </p:cNvPr>
          <p:cNvGrpSpPr/>
          <p:nvPr/>
        </p:nvGrpSpPr>
        <p:grpSpPr>
          <a:xfrm>
            <a:off x="244520" y="1127619"/>
            <a:ext cx="1146297" cy="733132"/>
            <a:chOff x="247650" y="123092"/>
            <a:chExt cx="1528396" cy="977509"/>
          </a:xfrm>
        </p:grpSpPr>
        <p:sp>
          <p:nvSpPr>
            <p:cNvPr id="5" name="Rectangle 4">
              <a:extLst>
                <a:ext uri="{FF2B5EF4-FFF2-40B4-BE49-F238E27FC236}">
                  <a16:creationId xmlns:a16="http://schemas.microsoft.com/office/drawing/2014/main" id="{8B6D3674-4B46-4316-BF60-357BD3151F23}"/>
                </a:ext>
              </a:extLst>
            </p:cNvPr>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59A36024-8799-4104-8B28-9DFB0C13A8C7}"/>
                </a:ext>
              </a:extLst>
            </p:cNvPr>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6463935F-B234-4FD1-9AE2-CC1A5A267B87}"/>
                </a:ext>
              </a:extLst>
            </p:cNvPr>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752A50B0-2854-4497-9E20-18AFDAAEFA7C}"/>
                </a:ext>
              </a:extLst>
            </p:cNvPr>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854" y="1127620"/>
            <a:ext cx="2499437" cy="444344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5335" y="1127619"/>
            <a:ext cx="2898523" cy="217389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5334" y="3390781"/>
            <a:ext cx="2898523" cy="2173892"/>
          </a:xfrm>
          <a:prstGeom prst="rect">
            <a:avLst/>
          </a:prstGeom>
        </p:spPr>
      </p:pic>
    </p:spTree>
    <p:extLst>
      <p:ext uri="{BB962C8B-B14F-4D97-AF65-F5344CB8AC3E}">
        <p14:creationId xmlns:p14="http://schemas.microsoft.com/office/powerpoint/2010/main" val="94113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666" t="17556" r="18834" b="17556"/>
          <a:stretch/>
        </p:blipFill>
        <p:spPr>
          <a:xfrm>
            <a:off x="185737" y="1206434"/>
            <a:ext cx="8868559" cy="4231404"/>
          </a:xfrm>
          <a:prstGeom prst="rect">
            <a:avLst/>
          </a:prstGeom>
        </p:spPr>
      </p:pic>
      <p:grpSp>
        <p:nvGrpSpPr>
          <p:cNvPr id="2260" name="Group 2259">
            <a:extLst>
              <a:ext uri="{FF2B5EF4-FFF2-40B4-BE49-F238E27FC236}">
                <a16:creationId xmlns:a16="http://schemas.microsoft.com/office/drawing/2014/main" id="{C9E375E0-F5D0-45EA-9913-59BC37E5480D}"/>
              </a:ext>
            </a:extLst>
          </p:cNvPr>
          <p:cNvGrpSpPr/>
          <p:nvPr/>
        </p:nvGrpSpPr>
        <p:grpSpPr>
          <a:xfrm>
            <a:off x="185738" y="949569"/>
            <a:ext cx="1146297" cy="733132"/>
            <a:chOff x="247650" y="123092"/>
            <a:chExt cx="1528396" cy="977509"/>
          </a:xfrm>
        </p:grpSpPr>
        <p:sp>
          <p:nvSpPr>
            <p:cNvPr id="2261" name="Rectangle 2260">
              <a:extLst>
                <a:ext uri="{FF2B5EF4-FFF2-40B4-BE49-F238E27FC236}">
                  <a16:creationId xmlns:a16="http://schemas.microsoft.com/office/drawing/2014/main" id="{9314B5C0-FE72-4767-9910-DBC89A1DB007}"/>
                </a:ext>
              </a:extLst>
            </p:cNvPr>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62" name="Rectangle 2261">
              <a:extLst>
                <a:ext uri="{FF2B5EF4-FFF2-40B4-BE49-F238E27FC236}">
                  <a16:creationId xmlns:a16="http://schemas.microsoft.com/office/drawing/2014/main" id="{1E3D3FB3-4CD8-43A6-9032-CE6289F311E4}"/>
                </a:ext>
              </a:extLst>
            </p:cNvPr>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263" name="Straight Connector 2262">
              <a:extLst>
                <a:ext uri="{FF2B5EF4-FFF2-40B4-BE49-F238E27FC236}">
                  <a16:creationId xmlns:a16="http://schemas.microsoft.com/office/drawing/2014/main" id="{60D217D6-8AEE-42EB-B2DD-0127F1EE3B03}"/>
                </a:ext>
              </a:extLst>
            </p:cNvPr>
            <p:cNvCxnSpPr>
              <a:stCxn id="2261"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2264" name="Straight Connector 2263">
              <a:extLst>
                <a:ext uri="{FF2B5EF4-FFF2-40B4-BE49-F238E27FC236}">
                  <a16:creationId xmlns:a16="http://schemas.microsoft.com/office/drawing/2014/main" id="{09DE24A2-B482-4F24-98C3-78E7FFAC79F5}"/>
                </a:ext>
              </a:extLst>
            </p:cNvPr>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732702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5397" name="Text Box 5"/>
          <p:cNvSpPr txBox="1">
            <a:spLocks noChangeArrowheads="1"/>
          </p:cNvSpPr>
          <p:nvPr/>
        </p:nvSpPr>
        <p:spPr bwMode="auto">
          <a:xfrm>
            <a:off x="533400" y="1752600"/>
            <a:ext cx="8153400" cy="1631950"/>
          </a:xfrm>
          <a:prstGeom prst="rect">
            <a:avLst/>
          </a:prstGeom>
          <a:noFill/>
          <a:ln>
            <a:noFill/>
          </a:ln>
          <a:effectLst>
            <a:outerShdw dist="17961" dir="2700000" algn="ctr" rotWithShape="0">
              <a:schemeClr val="accent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hlink"/>
              </a:buClr>
              <a:buSzPct val="6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algn="just">
              <a:lnSpc>
                <a:spcPct val="125000"/>
              </a:lnSpc>
              <a:spcBef>
                <a:spcPct val="0"/>
              </a:spcBef>
              <a:buClrTx/>
              <a:buSzTx/>
              <a:buFontTx/>
              <a:buNone/>
            </a:pPr>
            <a:r>
              <a:rPr lang="en-US" altLang="en-US" sz="1600" dirty="0">
                <a:latin typeface="Berlin Sans FB Demi" panose="020E0802020502020306" pitchFamily="34" charset="0"/>
              </a:rPr>
              <a:t>FORUM LALU LINTAS DAN ANGKUTAN JALAN BERFUNGSI SEBAGAI WAHANA UNTUK MENSINERGIKAN TUGAS POKOK DAN FUNGSI SETIAP PENYELENGGARA LALULINTAS DAN ANGKUTAN JALAN  DALAM  PENYELENGGARAAN  LALULINTAS  DAN  ANGKUTAN  JALAN. BERDASARKAN PERATURAN PEMERINTAH NO. 37 TAHUN 2011 ANGTARA LAIN ADALAH :</a:t>
            </a:r>
            <a:endParaRPr lang="en-US" altLang="en-US" sz="1600" dirty="0">
              <a:latin typeface="Malgun Gothic" panose="020B0503020000020004" pitchFamily="34" charset="-127"/>
            </a:endParaRPr>
          </a:p>
        </p:txBody>
      </p:sp>
      <p:sp>
        <p:nvSpPr>
          <p:cNvPr id="4" name="Text Box 5"/>
          <p:cNvSpPr txBox="1">
            <a:spLocks noChangeArrowheads="1"/>
          </p:cNvSpPr>
          <p:nvPr/>
        </p:nvSpPr>
        <p:spPr bwMode="auto">
          <a:xfrm>
            <a:off x="509588" y="3505200"/>
            <a:ext cx="8153400" cy="2800350"/>
          </a:xfrm>
          <a:prstGeom prst="rect">
            <a:avLst/>
          </a:prstGeom>
          <a:noFill/>
          <a:ln>
            <a:noFill/>
          </a:ln>
          <a:effectLst>
            <a:outerShdw dist="17961" dir="2700000" algn="ctr" rotWithShape="0">
              <a:schemeClr val="accent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tx2"/>
              </a:buClr>
              <a:buSzPct val="60000"/>
              <a:buFont typeface="Wingdings" panose="05000000000000000000" pitchFamily="2" charset="2"/>
              <a:buChar char="u"/>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hlink"/>
              </a:buClr>
              <a:buSzPct val="60000"/>
              <a:buFont typeface="Wingdings" panose="05000000000000000000" pitchFamily="2" charset="2"/>
              <a:buChar char="u"/>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cs typeface="Arial" panose="020B0604020202020204" pitchFamily="34" charset="0"/>
              </a:defRPr>
            </a:lvl9pPr>
          </a:lstStyle>
          <a:p>
            <a:pPr algn="just">
              <a:spcBef>
                <a:spcPct val="0"/>
              </a:spcBef>
              <a:buClrTx/>
              <a:buSzTx/>
              <a:buFont typeface="Arial" panose="020B0604020202020204" pitchFamily="34" charset="0"/>
              <a:buAutoNum type="arabicPeriod"/>
            </a:pPr>
            <a:r>
              <a:rPr lang="en-US" altLang="en-US" sz="1600" dirty="0">
                <a:latin typeface="Berlin Sans FB Demi" panose="020E0802020502020306" pitchFamily="34" charset="0"/>
              </a:rPr>
              <a:t>SEBAGAI KOORDINASI ANTARINSTANSI PENYELENGGARA YANG MEMERLUKAN KETERPADUAN DALAM MERENCANAKAN, MENYELENGGARAKAN, DAN PENYELESAIKAN MASALAH-MASALAH LALULINTAS DAN ANGKUTAN JALAN.</a:t>
            </a:r>
          </a:p>
          <a:p>
            <a:pPr algn="just">
              <a:spcBef>
                <a:spcPct val="0"/>
              </a:spcBef>
              <a:buClrTx/>
              <a:buSzTx/>
              <a:buFont typeface="Arial" panose="020B0604020202020204" pitchFamily="34" charset="0"/>
              <a:buAutoNum type="arabicPeriod"/>
            </a:pPr>
            <a:endParaRPr lang="en-US" altLang="en-US" sz="1600" dirty="0">
              <a:latin typeface="Berlin Sans FB Demi" panose="020E0802020502020306" pitchFamily="34" charset="0"/>
            </a:endParaRPr>
          </a:p>
          <a:p>
            <a:pPr algn="just">
              <a:spcBef>
                <a:spcPct val="0"/>
              </a:spcBef>
              <a:buClrTx/>
              <a:buSzTx/>
              <a:buFont typeface="Arial" panose="020B0604020202020204" pitchFamily="34" charset="0"/>
              <a:buAutoNum type="arabicPeriod"/>
            </a:pPr>
            <a:r>
              <a:rPr lang="en-US" altLang="en-US" sz="1600" dirty="0">
                <a:latin typeface="Berlin Sans FB Demi" panose="020E0802020502020306" pitchFamily="34" charset="0"/>
              </a:rPr>
              <a:t>SEBAGAI   AKSELERATOR   DALAM   MENGAKOMODASI   INFORMASI   (USULAN   ATAUPUN   ADUAN MASYARAKAT) TERHADAP PENYELENGGARAAN LALULINTAS DAN ANGKUTAN JALAN.</a:t>
            </a:r>
          </a:p>
          <a:p>
            <a:pPr algn="just">
              <a:spcBef>
                <a:spcPct val="0"/>
              </a:spcBef>
              <a:buClrTx/>
              <a:buSzTx/>
              <a:buFont typeface="Arial" panose="020B0604020202020204" pitchFamily="34" charset="0"/>
              <a:buAutoNum type="arabicPeriod"/>
            </a:pPr>
            <a:endParaRPr lang="en-US" altLang="en-US" sz="1600" dirty="0">
              <a:latin typeface="Berlin Sans FB Demi" panose="020E0802020502020306" pitchFamily="34" charset="0"/>
            </a:endParaRPr>
          </a:p>
          <a:p>
            <a:pPr algn="just">
              <a:spcBef>
                <a:spcPct val="0"/>
              </a:spcBef>
              <a:buClrTx/>
              <a:buSzTx/>
              <a:buFont typeface="Arial" panose="020B0604020202020204" pitchFamily="34" charset="0"/>
              <a:buAutoNum type="arabicPeriod"/>
            </a:pPr>
            <a:r>
              <a:rPr lang="en-US" altLang="en-US" sz="1600" dirty="0">
                <a:latin typeface="Berlin Sans FB Demi" panose="020E0802020502020306" pitchFamily="34" charset="0"/>
              </a:rPr>
              <a:t>SEBAGAI  BAGIAN  DARI  PROSES  PENYELESAIAN  SECARA  PROPORSIONAL  DALAM  MENYELESAIKAN PERMASALAHAN DALAM PENYELENGGARAAN LALULINTAS DAN ANGKUTAN JALAN</a:t>
            </a:r>
            <a:endParaRPr lang="en-US" altLang="en-US" sz="1600" dirty="0">
              <a:latin typeface="Malgun Gothic" panose="020B0503020000020004" pitchFamily="34" charset="-127"/>
            </a:endParaRPr>
          </a:p>
        </p:txBody>
      </p:sp>
      <p:sp>
        <p:nvSpPr>
          <p:cNvPr id="2" name="Rectangle 1"/>
          <p:cNvSpPr/>
          <p:nvPr/>
        </p:nvSpPr>
        <p:spPr>
          <a:xfrm>
            <a:off x="381000" y="307280"/>
            <a:ext cx="8534400" cy="707886"/>
          </a:xfrm>
          <a:prstGeom prst="rect">
            <a:avLst/>
          </a:prstGeom>
        </p:spPr>
        <p:txBody>
          <a:bodyPr wrap="square">
            <a:spAutoFit/>
          </a:bodyPr>
          <a:lstStyle/>
          <a:p>
            <a:pPr algn="ctr"/>
            <a:r>
              <a:rPr lang="en-US" sz="2000" kern="10" dirty="0">
                <a:ln w="6350">
                  <a:solidFill>
                    <a:schemeClr val="tx1"/>
                  </a:solidFill>
                  <a:round/>
                  <a:headEnd/>
                  <a:tailEnd/>
                </a:ln>
                <a:solidFill>
                  <a:srgbClr val="FF0000"/>
                </a:solidFill>
                <a:latin typeface="Rockwell Extra Bold" panose="02060903040505020403" pitchFamily="18" charset="0"/>
              </a:rPr>
              <a:t>PERAN FORUM LALU LINTAS ANGKUTAN JALAN (FLLAJ)</a:t>
            </a:r>
          </a:p>
          <a:p>
            <a:pPr algn="ctr"/>
            <a:r>
              <a:rPr lang="en-US" sz="2000" kern="10" dirty="0">
                <a:ln w="6350">
                  <a:solidFill>
                    <a:schemeClr val="tx1"/>
                  </a:solidFill>
                  <a:round/>
                  <a:headEnd/>
                  <a:tailEnd/>
                </a:ln>
                <a:solidFill>
                  <a:srgbClr val="FF0000"/>
                </a:solidFill>
                <a:latin typeface="Rockwell Extra Bold" panose="02060903040505020403" pitchFamily="18" charset="0"/>
              </a:rPr>
              <a:t> DALAM PROGRAM PHJD</a:t>
            </a:r>
          </a:p>
        </p:txBody>
      </p:sp>
      <p:grpSp>
        <p:nvGrpSpPr>
          <p:cNvPr id="5" name="Group 4">
            <a:extLst>
              <a:ext uri="{FF2B5EF4-FFF2-40B4-BE49-F238E27FC236}">
                <a16:creationId xmlns:a16="http://schemas.microsoft.com/office/drawing/2014/main" id="{1FE684D5-B1AE-4EEE-A926-CF176BDB8984}"/>
              </a:ext>
            </a:extLst>
          </p:cNvPr>
          <p:cNvGrpSpPr/>
          <p:nvPr/>
        </p:nvGrpSpPr>
        <p:grpSpPr>
          <a:xfrm>
            <a:off x="228600" y="661223"/>
            <a:ext cx="1146297" cy="733132"/>
            <a:chOff x="247650" y="123092"/>
            <a:chExt cx="1528396" cy="977509"/>
          </a:xfrm>
        </p:grpSpPr>
        <p:sp>
          <p:nvSpPr>
            <p:cNvPr id="6" name="Rectangle 5">
              <a:extLst>
                <a:ext uri="{FF2B5EF4-FFF2-40B4-BE49-F238E27FC236}">
                  <a16:creationId xmlns:a16="http://schemas.microsoft.com/office/drawing/2014/main" id="{DA9D42B2-C5ED-4A58-86B5-BF6DB44F51E7}"/>
                </a:ext>
              </a:extLst>
            </p:cNvPr>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489802DE-4FF6-4314-A173-C9110248BEEE}"/>
                </a:ext>
              </a:extLst>
            </p:cNvPr>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47CAC0B9-2D9E-4282-BEAA-A0202A3CCBF4}"/>
                </a:ext>
              </a:extLst>
            </p:cNvPr>
            <p:cNvCxnSpPr>
              <a:stCxn id="6"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0744AAEF-5D54-4136-B567-1208962FC9D7}"/>
                </a:ext>
              </a:extLst>
            </p:cNvPr>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sp>
        <p:nvSpPr>
          <p:cNvPr id="3" name="Oval 2">
            <a:extLst>
              <a:ext uri="{FF2B5EF4-FFF2-40B4-BE49-F238E27FC236}">
                <a16:creationId xmlns:a16="http://schemas.microsoft.com/office/drawing/2014/main" id="{9FE81617-345C-4B55-87E7-54D3504C8E76}"/>
              </a:ext>
            </a:extLst>
          </p:cNvPr>
          <p:cNvSpPr/>
          <p:nvPr/>
        </p:nvSpPr>
        <p:spPr>
          <a:xfrm>
            <a:off x="565006" y="4915884"/>
            <a:ext cx="8097982" cy="1634836"/>
          </a:xfrm>
          <a:prstGeom prst="ellipse">
            <a:avLst/>
          </a:prstGeom>
          <a:noFill/>
          <a:ln w="444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8054483"/>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withEffect">
                                  <p:stCondLst>
                                    <p:cond delay="0"/>
                                  </p:stCondLst>
                                  <p:childTnLst>
                                    <p:set>
                                      <p:cBhvr>
                                        <p:cTn id="6" dur="1" fill="hold">
                                          <p:stCondLst>
                                            <p:cond delay="0"/>
                                          </p:stCondLst>
                                        </p:cTn>
                                        <p:tgtEl>
                                          <p:spTgt spid="1595397">
                                            <p:txEl>
                                              <p:pRg st="0" end="0"/>
                                            </p:txEl>
                                          </p:spTgt>
                                        </p:tgtEl>
                                        <p:attrNameLst>
                                          <p:attrName>style.visibility</p:attrName>
                                        </p:attrNameLst>
                                      </p:cBhvr>
                                      <p:to>
                                        <p:strVal val="visible"/>
                                      </p:to>
                                    </p:set>
                                    <p:animEffect transition="in" filter="strips(downRight)">
                                      <p:cBhvr>
                                        <p:cTn id="7" dur="3000"/>
                                        <p:tgtEl>
                                          <p:spTgt spid="1595397">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strips(downRight)">
                                      <p:cBhvr>
                                        <p:cTn id="10" dur="3000"/>
                                        <p:tgtEl>
                                          <p:spTgt spid="4">
                                            <p:txEl>
                                              <p:pRg st="0" end="0"/>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strips(downRight)">
                                      <p:cBhvr>
                                        <p:cTn id="13" dur="3000"/>
                                        <p:tgtEl>
                                          <p:spTgt spid="4">
                                            <p:txEl>
                                              <p:pRg st="2" end="2"/>
                                            </p:txEl>
                                          </p:spTgt>
                                        </p:tgtEl>
                                      </p:cBhvr>
                                    </p:animEffect>
                                  </p:childTnLst>
                                </p:cTn>
                              </p:par>
                              <p:par>
                                <p:cTn id="14" presetID="18" presetClass="entr" presetSubtype="6"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strips(downRight)">
                                      <p:cBhvr>
                                        <p:cTn id="16" dur="3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5842" y="1105860"/>
            <a:ext cx="8074602" cy="5600411"/>
          </a:xfrm>
        </p:spPr>
        <p:txBody>
          <a:bodyPr>
            <a:noAutofit/>
          </a:bodyPr>
          <a:lstStyle/>
          <a:p>
            <a:pPr marL="342900" indent="-342900" algn="just">
              <a:buFont typeface="+mj-lt"/>
              <a:buAutoNum type="arabicPeriod"/>
            </a:pPr>
            <a:r>
              <a:rPr lang="en-US" sz="1800" b="1" dirty="0" err="1"/>
              <a:t>Melakukan</a:t>
            </a:r>
            <a:r>
              <a:rPr lang="en-US" sz="1800" b="1" dirty="0"/>
              <a:t> </a:t>
            </a:r>
            <a:r>
              <a:rPr lang="en-US" sz="1800" b="1" dirty="0" err="1"/>
              <a:t>koordinasi</a:t>
            </a:r>
            <a:r>
              <a:rPr lang="en-US" sz="1800" b="1" dirty="0"/>
              <a:t> </a:t>
            </a:r>
            <a:r>
              <a:rPr lang="en-US" sz="1800" b="1" dirty="0" err="1"/>
              <a:t>antar</a:t>
            </a:r>
            <a:r>
              <a:rPr lang="en-US" sz="1800" b="1" dirty="0"/>
              <a:t> </a:t>
            </a:r>
            <a:r>
              <a:rPr lang="en-US" sz="1800" b="1" dirty="0" err="1"/>
              <a:t>instansi</a:t>
            </a:r>
            <a:r>
              <a:rPr lang="en-US" sz="1800" b="1" dirty="0"/>
              <a:t> </a:t>
            </a:r>
            <a:r>
              <a:rPr lang="en-US" sz="1800" b="1" dirty="0" err="1"/>
              <a:t>penyelenggara</a:t>
            </a:r>
            <a:r>
              <a:rPr lang="en-US" sz="1800" b="1" dirty="0"/>
              <a:t> yang </a:t>
            </a:r>
            <a:r>
              <a:rPr lang="en-US" sz="1800" b="1" dirty="0" err="1"/>
              <a:t>memerlukan</a:t>
            </a:r>
            <a:r>
              <a:rPr lang="en-US" sz="1800" b="1" dirty="0"/>
              <a:t> </a:t>
            </a:r>
            <a:r>
              <a:rPr lang="en-US" sz="1800" b="1" dirty="0" err="1"/>
              <a:t>keterpaduan</a:t>
            </a:r>
            <a:r>
              <a:rPr lang="en-US" sz="1800" b="1" dirty="0"/>
              <a:t> </a:t>
            </a:r>
            <a:r>
              <a:rPr lang="en-US" sz="1800" b="1" dirty="0" err="1"/>
              <a:t>dalam</a:t>
            </a:r>
            <a:r>
              <a:rPr lang="en-US" sz="1800" b="1" dirty="0"/>
              <a:t> </a:t>
            </a:r>
            <a:r>
              <a:rPr lang="en-US" sz="1800" b="1" dirty="0" err="1"/>
              <a:t>merencanakan</a:t>
            </a:r>
            <a:r>
              <a:rPr lang="en-US" sz="1800" b="1" dirty="0"/>
              <a:t>, </a:t>
            </a:r>
            <a:r>
              <a:rPr lang="en-US" sz="1800" b="1" dirty="0" err="1"/>
              <a:t>menyelenggarakan</a:t>
            </a:r>
            <a:r>
              <a:rPr lang="en-US" sz="1800" b="1" dirty="0"/>
              <a:t> </a:t>
            </a:r>
            <a:r>
              <a:rPr lang="en-US" sz="1800" b="1" dirty="0" err="1"/>
              <a:t>dan</a:t>
            </a:r>
            <a:r>
              <a:rPr lang="en-US" sz="1800" b="1" dirty="0"/>
              <a:t> </a:t>
            </a:r>
            <a:r>
              <a:rPr lang="en-US" sz="1800" b="1" dirty="0" err="1"/>
              <a:t>penyelesaikan</a:t>
            </a:r>
            <a:r>
              <a:rPr lang="en-US" sz="1800" b="1" dirty="0"/>
              <a:t> </a:t>
            </a:r>
            <a:r>
              <a:rPr lang="en-US" sz="1800" b="1" dirty="0" err="1"/>
              <a:t>masalah-masalah</a:t>
            </a:r>
            <a:r>
              <a:rPr lang="en-US" sz="1800" b="1" dirty="0"/>
              <a:t> </a:t>
            </a:r>
            <a:r>
              <a:rPr lang="en-US" sz="1800" b="1" dirty="0" err="1"/>
              <a:t>lalul</a:t>
            </a:r>
            <a:r>
              <a:rPr lang="fi-FI" sz="1800" b="1" dirty="0"/>
              <a:t>intas dan angkutan jalan di Provinsi Jawa Timur.</a:t>
            </a:r>
          </a:p>
          <a:p>
            <a:pPr marL="342900" indent="-342900" algn="just">
              <a:buFont typeface="+mj-lt"/>
              <a:buAutoNum type="arabicPeriod"/>
            </a:pPr>
            <a:r>
              <a:rPr lang="en-US" sz="1800" b="1" dirty="0" err="1"/>
              <a:t>Mengadakan</a:t>
            </a:r>
            <a:r>
              <a:rPr lang="en-US" sz="1800" b="1" dirty="0"/>
              <a:t> </a:t>
            </a:r>
            <a:r>
              <a:rPr lang="en-US" sz="1800" b="1" dirty="0" err="1"/>
              <a:t>rapat</a:t>
            </a:r>
            <a:r>
              <a:rPr lang="en-US" sz="1800" b="1" dirty="0"/>
              <a:t> </a:t>
            </a:r>
            <a:r>
              <a:rPr lang="en-US" sz="1800" b="1" dirty="0" err="1"/>
              <a:t>bulanan</a:t>
            </a:r>
            <a:r>
              <a:rPr lang="en-US" sz="1800" b="1" dirty="0"/>
              <a:t> </a:t>
            </a:r>
            <a:r>
              <a:rPr lang="en-US" sz="1800" b="1" dirty="0" err="1"/>
              <a:t>dan</a:t>
            </a:r>
            <a:r>
              <a:rPr lang="en-US" sz="1800" b="1" dirty="0"/>
              <a:t> </a:t>
            </a:r>
            <a:r>
              <a:rPr lang="en-US" sz="1800" b="1" dirty="0" err="1"/>
              <a:t>tiga</a:t>
            </a:r>
            <a:r>
              <a:rPr lang="en-US" sz="1800" b="1" dirty="0"/>
              <a:t> </a:t>
            </a:r>
            <a:r>
              <a:rPr lang="en-US" sz="1800" b="1" dirty="0" err="1"/>
              <a:t>bulanan</a:t>
            </a:r>
            <a:r>
              <a:rPr lang="en-US" sz="1800" b="1" dirty="0"/>
              <a:t> </a:t>
            </a:r>
            <a:r>
              <a:rPr lang="en-US" sz="1800" b="1" dirty="0" err="1"/>
              <a:t>untuk</a:t>
            </a:r>
            <a:r>
              <a:rPr lang="en-US" sz="1800" b="1" dirty="0"/>
              <a:t> </a:t>
            </a:r>
            <a:r>
              <a:rPr lang="en-US" sz="1800" b="1" dirty="0" err="1"/>
              <a:t>memantapkan</a:t>
            </a:r>
            <a:r>
              <a:rPr lang="en-US" sz="1800" b="1" dirty="0"/>
              <a:t> </a:t>
            </a:r>
            <a:r>
              <a:rPr lang="en-US" sz="1800" b="1" dirty="0" err="1"/>
              <a:t>aspek</a:t>
            </a:r>
            <a:r>
              <a:rPr lang="en-US" sz="1800" b="1" dirty="0"/>
              <a:t> </a:t>
            </a:r>
            <a:r>
              <a:rPr lang="en-US" sz="1800" b="1" dirty="0" err="1"/>
              <a:t>koordinasi</a:t>
            </a:r>
            <a:r>
              <a:rPr lang="en-US" sz="1800" b="1" dirty="0"/>
              <a:t> </a:t>
            </a:r>
            <a:r>
              <a:rPr lang="en-US" sz="1800" b="1" dirty="0" err="1"/>
              <a:t>dan</a:t>
            </a:r>
            <a:r>
              <a:rPr lang="en-US" sz="1800" b="1" dirty="0"/>
              <a:t> </a:t>
            </a:r>
            <a:r>
              <a:rPr lang="en-US" sz="1800" b="1" dirty="0" err="1"/>
              <a:t>membahas</a:t>
            </a:r>
            <a:r>
              <a:rPr lang="en-US" sz="1800" b="1" dirty="0"/>
              <a:t> </a:t>
            </a:r>
            <a:r>
              <a:rPr lang="en-US" sz="1800" b="1" dirty="0" err="1"/>
              <a:t>segala</a:t>
            </a:r>
            <a:r>
              <a:rPr lang="en-US" sz="1800" b="1" dirty="0"/>
              <a:t> </a:t>
            </a:r>
            <a:r>
              <a:rPr lang="en-US" sz="1800" b="1" dirty="0" err="1"/>
              <a:t>permasalahan</a:t>
            </a:r>
            <a:r>
              <a:rPr lang="en-US" sz="1800" b="1" dirty="0"/>
              <a:t> yang </a:t>
            </a:r>
            <a:r>
              <a:rPr lang="en-US" sz="1800" b="1" dirty="0" err="1"/>
              <a:t>muncul</a:t>
            </a:r>
            <a:r>
              <a:rPr lang="en-US" sz="1800" b="1" dirty="0"/>
              <a:t> </a:t>
            </a:r>
            <a:r>
              <a:rPr lang="en-US" sz="1800" b="1" dirty="0" err="1"/>
              <a:t>dan</a:t>
            </a:r>
            <a:r>
              <a:rPr lang="en-US" sz="1800" b="1" dirty="0"/>
              <a:t> </a:t>
            </a:r>
            <a:r>
              <a:rPr lang="en-US" sz="1800" b="1" dirty="0" err="1"/>
              <a:t>mencarikan</a:t>
            </a:r>
            <a:r>
              <a:rPr lang="en-US" sz="1800" b="1" dirty="0"/>
              <a:t> </a:t>
            </a:r>
            <a:r>
              <a:rPr lang="en-US" sz="1800" b="1" dirty="0" err="1"/>
              <a:t>jalan</a:t>
            </a:r>
            <a:r>
              <a:rPr lang="en-US" sz="1800" b="1" dirty="0"/>
              <a:t> </a:t>
            </a:r>
            <a:r>
              <a:rPr lang="en-US" sz="1800" b="1" dirty="0" err="1"/>
              <a:t>keluarnya</a:t>
            </a:r>
            <a:r>
              <a:rPr lang="en-US" sz="1800" b="1" dirty="0"/>
              <a:t> </a:t>
            </a:r>
            <a:r>
              <a:rPr lang="en-US" sz="1800" b="1" dirty="0" err="1"/>
              <a:t>secara</a:t>
            </a:r>
            <a:r>
              <a:rPr lang="en-US" sz="1800" b="1" dirty="0"/>
              <a:t> </a:t>
            </a:r>
            <a:r>
              <a:rPr lang="en-US" sz="1800" b="1" dirty="0" err="1"/>
              <a:t>proporsional</a:t>
            </a:r>
            <a:r>
              <a:rPr lang="en-US" sz="1800" b="1" dirty="0"/>
              <a:t>.</a:t>
            </a:r>
          </a:p>
          <a:p>
            <a:pPr marL="342900" indent="-342900" algn="just">
              <a:buFont typeface="+mj-lt"/>
              <a:buAutoNum type="arabicPeriod"/>
            </a:pPr>
            <a:r>
              <a:rPr lang="en-US" sz="1800" b="1" dirty="0" err="1"/>
              <a:t>Ikut</a:t>
            </a:r>
            <a:r>
              <a:rPr lang="en-US" sz="1800" b="1" dirty="0"/>
              <a:t> </a:t>
            </a:r>
            <a:r>
              <a:rPr lang="en-US" sz="1800" b="1" dirty="0" err="1"/>
              <a:t>terlibat</a:t>
            </a:r>
            <a:r>
              <a:rPr lang="en-US" sz="1800" b="1" dirty="0"/>
              <a:t> </a:t>
            </a:r>
            <a:r>
              <a:rPr lang="en-US" sz="1800" b="1" dirty="0" err="1"/>
              <a:t>secara</a:t>
            </a:r>
            <a:r>
              <a:rPr lang="en-US" sz="1800" b="1" dirty="0"/>
              <a:t> </a:t>
            </a:r>
            <a:r>
              <a:rPr lang="en-US" sz="1800" b="1" dirty="0" err="1"/>
              <a:t>aktif</a:t>
            </a:r>
            <a:r>
              <a:rPr lang="en-US" sz="1800" b="1" dirty="0"/>
              <a:t> </a:t>
            </a:r>
            <a:r>
              <a:rPr lang="en-US" sz="1800" b="1" dirty="0" err="1"/>
              <a:t>dalam</a:t>
            </a:r>
            <a:r>
              <a:rPr lang="en-US" sz="1800" b="1" dirty="0"/>
              <a:t> </a:t>
            </a:r>
            <a:r>
              <a:rPr lang="en-US" sz="1800" b="1" dirty="0" err="1"/>
              <a:t>kegiatan</a:t>
            </a:r>
            <a:r>
              <a:rPr lang="en-US" sz="1800" b="1" dirty="0"/>
              <a:t> </a:t>
            </a:r>
            <a:r>
              <a:rPr lang="en-US" sz="1800" b="1" dirty="0" err="1"/>
              <a:t>perencanaan</a:t>
            </a:r>
            <a:r>
              <a:rPr lang="en-US" sz="1800" b="1" dirty="0"/>
              <a:t> </a:t>
            </a:r>
            <a:r>
              <a:rPr lang="en-US" sz="1800" b="1" dirty="0" err="1"/>
              <a:t>pembangunan</a:t>
            </a:r>
            <a:r>
              <a:rPr lang="en-US" sz="1800" b="1" dirty="0"/>
              <a:t> (</a:t>
            </a:r>
            <a:r>
              <a:rPr lang="en-US" sz="1800" b="1" dirty="0" err="1"/>
              <a:t>Musrembang</a:t>
            </a:r>
            <a:r>
              <a:rPr lang="en-US" sz="1800" b="1" dirty="0"/>
              <a:t>) </a:t>
            </a:r>
            <a:r>
              <a:rPr lang="sv-SE" sz="1800" b="1" dirty="0"/>
              <a:t>terkait dengan pembangunan dibidang jalan, lalu lintas dan angkutan jalan.</a:t>
            </a:r>
          </a:p>
          <a:p>
            <a:pPr marL="342900" indent="-342900" algn="just">
              <a:buFont typeface="+mj-lt"/>
              <a:buAutoNum type="arabicPeriod"/>
            </a:pPr>
            <a:r>
              <a:rPr lang="fi-FI" sz="1800" b="1" dirty="0"/>
              <a:t>Menerima masukan dari masyarakat terkait dengan jalan, lalu lintas dan angkutan </a:t>
            </a:r>
            <a:r>
              <a:rPr lang="en-US" sz="1800" b="1" dirty="0" err="1"/>
              <a:t>jalan</a:t>
            </a:r>
            <a:r>
              <a:rPr lang="en-US" sz="1800" b="1" dirty="0"/>
              <a:t>.</a:t>
            </a:r>
          </a:p>
          <a:p>
            <a:pPr marL="342900" indent="-342900" algn="just">
              <a:buFont typeface="+mj-lt"/>
              <a:buAutoNum type="arabicPeriod"/>
            </a:pPr>
            <a:r>
              <a:rPr lang="en-US" sz="1800" b="1" dirty="0" err="1"/>
              <a:t>Memberi</a:t>
            </a:r>
            <a:r>
              <a:rPr lang="en-US" sz="1800" b="1" dirty="0"/>
              <a:t> </a:t>
            </a:r>
            <a:r>
              <a:rPr lang="en-US" sz="1800" b="1" dirty="0" err="1"/>
              <a:t>masukan</a:t>
            </a:r>
            <a:r>
              <a:rPr lang="en-US" sz="1800" b="1" dirty="0"/>
              <a:t> </a:t>
            </a:r>
            <a:r>
              <a:rPr lang="en-US" sz="1800" b="1" dirty="0" err="1"/>
              <a:t>terhadap</a:t>
            </a:r>
            <a:r>
              <a:rPr lang="en-US" sz="1800" b="1" dirty="0"/>
              <a:t> </a:t>
            </a:r>
            <a:r>
              <a:rPr lang="en-US" sz="1800" b="1" dirty="0" err="1"/>
              <a:t>hasil</a:t>
            </a:r>
            <a:r>
              <a:rPr lang="en-US" sz="1800" b="1" dirty="0"/>
              <a:t> PRMS </a:t>
            </a:r>
            <a:r>
              <a:rPr lang="en-US" sz="1800" b="1" i="1" dirty="0"/>
              <a:t>(Provincial Road Management System).</a:t>
            </a:r>
          </a:p>
          <a:p>
            <a:pPr marL="342900" indent="-342900" algn="just">
              <a:buFont typeface="+mj-lt"/>
              <a:buAutoNum type="arabicPeriod"/>
            </a:pPr>
            <a:r>
              <a:rPr lang="en-US" sz="1800" b="1" dirty="0" err="1"/>
              <a:t>Menyediakan</a:t>
            </a:r>
            <a:r>
              <a:rPr lang="en-US" sz="1800" b="1" dirty="0"/>
              <a:t> </a:t>
            </a:r>
            <a:r>
              <a:rPr lang="en-US" sz="1800" b="1" dirty="0" err="1"/>
              <a:t>informasi</a:t>
            </a:r>
            <a:r>
              <a:rPr lang="en-US" sz="1800" b="1" dirty="0"/>
              <a:t> </a:t>
            </a:r>
            <a:r>
              <a:rPr lang="en-US" sz="1800" b="1" dirty="0" err="1"/>
              <a:t>kepada</a:t>
            </a:r>
            <a:r>
              <a:rPr lang="en-US" sz="1800" b="1" dirty="0"/>
              <a:t> </a:t>
            </a:r>
            <a:r>
              <a:rPr lang="en-US" sz="1800" b="1" dirty="0" err="1"/>
              <a:t>publik</a:t>
            </a:r>
            <a:r>
              <a:rPr lang="en-US" sz="1800" b="1" dirty="0"/>
              <a:t> </a:t>
            </a:r>
            <a:r>
              <a:rPr lang="en-US" sz="1800" b="1" dirty="0" err="1"/>
              <a:t>terkait</a:t>
            </a:r>
            <a:r>
              <a:rPr lang="en-US" sz="1800" b="1" dirty="0"/>
              <a:t> </a:t>
            </a:r>
            <a:r>
              <a:rPr lang="en-US" sz="1800" b="1" dirty="0" err="1"/>
              <a:t>dengan</a:t>
            </a:r>
            <a:r>
              <a:rPr lang="en-US" sz="1800" b="1" dirty="0"/>
              <a:t> </a:t>
            </a:r>
            <a:r>
              <a:rPr lang="en-US" sz="1800" b="1" dirty="0" err="1"/>
              <a:t>jalan</a:t>
            </a:r>
            <a:r>
              <a:rPr lang="en-US" sz="1800" b="1" dirty="0"/>
              <a:t>, </a:t>
            </a:r>
            <a:r>
              <a:rPr lang="en-US" sz="1800" b="1" dirty="0" err="1"/>
              <a:t>lalu</a:t>
            </a:r>
            <a:r>
              <a:rPr lang="en-US" sz="1800" b="1" dirty="0"/>
              <a:t> </a:t>
            </a:r>
            <a:r>
              <a:rPr lang="en-US" sz="1800" b="1" dirty="0" err="1"/>
              <a:t>lintas</a:t>
            </a:r>
            <a:r>
              <a:rPr lang="en-US" sz="1800" b="1" dirty="0"/>
              <a:t> </a:t>
            </a:r>
            <a:r>
              <a:rPr lang="en-US" sz="1800" b="1" dirty="0" err="1"/>
              <a:t>dan</a:t>
            </a:r>
            <a:r>
              <a:rPr lang="en-US" sz="1800" b="1" dirty="0"/>
              <a:t> </a:t>
            </a:r>
            <a:r>
              <a:rPr lang="en-US" sz="1800" b="1" dirty="0" err="1"/>
              <a:t>angkutan</a:t>
            </a:r>
            <a:r>
              <a:rPr lang="en-US" sz="1800" b="1" dirty="0"/>
              <a:t> </a:t>
            </a:r>
            <a:r>
              <a:rPr lang="en-US" sz="1800" b="1" dirty="0" err="1"/>
              <a:t>jalan</a:t>
            </a:r>
            <a:r>
              <a:rPr lang="en-US" sz="1800" b="1" dirty="0"/>
              <a:t>.</a:t>
            </a:r>
          </a:p>
          <a:p>
            <a:pPr marL="342900" indent="-342900" algn="just">
              <a:buFont typeface="+mj-lt"/>
              <a:buAutoNum type="arabicPeriod"/>
            </a:pPr>
            <a:r>
              <a:rPr lang="en-US" sz="1800" b="1" dirty="0" err="1"/>
              <a:t>Melakukan</a:t>
            </a:r>
            <a:r>
              <a:rPr lang="en-US" sz="1800" b="1" dirty="0"/>
              <a:t> </a:t>
            </a:r>
            <a:r>
              <a:rPr lang="en-US" sz="1800" b="1" dirty="0" err="1"/>
              <a:t>konsultasi</a:t>
            </a:r>
            <a:r>
              <a:rPr lang="en-US" sz="1800" b="1" dirty="0"/>
              <a:t> </a:t>
            </a:r>
            <a:r>
              <a:rPr lang="en-US" sz="1800" b="1" dirty="0" err="1"/>
              <a:t>publik</a:t>
            </a:r>
            <a:r>
              <a:rPr lang="en-US" sz="1800" b="1" dirty="0"/>
              <a:t> </a:t>
            </a:r>
            <a:r>
              <a:rPr lang="en-US" sz="1800" b="1" dirty="0" err="1"/>
              <a:t>untuk</a:t>
            </a:r>
            <a:r>
              <a:rPr lang="en-US" sz="1800" b="1" dirty="0"/>
              <a:t> </a:t>
            </a:r>
            <a:r>
              <a:rPr lang="en-US" sz="1800" b="1" dirty="0" err="1"/>
              <a:t>setiap</a:t>
            </a:r>
            <a:r>
              <a:rPr lang="en-US" sz="1800" b="1" dirty="0"/>
              <a:t> </a:t>
            </a:r>
            <a:r>
              <a:rPr lang="en-US" sz="1800" b="1" dirty="0" err="1"/>
              <a:t>kegiatan</a:t>
            </a:r>
            <a:r>
              <a:rPr lang="en-US" sz="1800" b="1" dirty="0"/>
              <a:t> yang </a:t>
            </a:r>
            <a:r>
              <a:rPr lang="en-US" sz="1800" b="1" dirty="0" err="1"/>
              <a:t>berdampak</a:t>
            </a:r>
            <a:r>
              <a:rPr lang="en-US" sz="1800" b="1" dirty="0"/>
              <a:t> </a:t>
            </a:r>
            <a:r>
              <a:rPr lang="en-US" sz="1800" b="1" dirty="0" err="1"/>
              <a:t>luas</a:t>
            </a:r>
            <a:r>
              <a:rPr lang="en-US" sz="1800" b="1" dirty="0"/>
              <a:t> </a:t>
            </a:r>
            <a:r>
              <a:rPr lang="en-US" sz="1800" b="1" dirty="0" err="1"/>
              <a:t>kepada</a:t>
            </a:r>
            <a:r>
              <a:rPr lang="en-US" sz="1800" b="1" dirty="0"/>
              <a:t> </a:t>
            </a:r>
            <a:r>
              <a:rPr lang="en-US" sz="1800" b="1" dirty="0" err="1"/>
              <a:t>masyarakat</a:t>
            </a:r>
            <a:r>
              <a:rPr lang="en-US" sz="1800" b="1" dirty="0"/>
              <a:t>.</a:t>
            </a:r>
          </a:p>
          <a:p>
            <a:pPr marL="342900" indent="-342900" algn="just">
              <a:buFont typeface="+mj-lt"/>
              <a:buAutoNum type="arabicPeriod"/>
            </a:pPr>
            <a:r>
              <a:rPr lang="en-US" sz="1800" b="1" dirty="0" err="1"/>
              <a:t>Melakukan</a:t>
            </a:r>
            <a:r>
              <a:rPr lang="en-US" sz="1800" b="1" dirty="0"/>
              <a:t> monitoring </a:t>
            </a:r>
            <a:r>
              <a:rPr lang="en-US" sz="1800" b="1" dirty="0" err="1"/>
              <a:t>dan</a:t>
            </a:r>
            <a:r>
              <a:rPr lang="en-US" sz="1800" b="1" dirty="0"/>
              <a:t> </a:t>
            </a:r>
            <a:r>
              <a:rPr lang="en-US" sz="1800" b="1" dirty="0" err="1"/>
              <a:t>evaluasi</a:t>
            </a:r>
            <a:r>
              <a:rPr lang="en-US" sz="1800" b="1" dirty="0"/>
              <a:t> </a:t>
            </a:r>
            <a:r>
              <a:rPr lang="en-US" sz="1800" b="1" dirty="0" err="1"/>
              <a:t>dan</a:t>
            </a:r>
            <a:r>
              <a:rPr lang="en-US" sz="1800" b="1" dirty="0"/>
              <a:t> </a:t>
            </a:r>
            <a:r>
              <a:rPr lang="en-US" sz="1800" b="1" dirty="0" err="1"/>
              <a:t>memberikan</a:t>
            </a:r>
            <a:r>
              <a:rPr lang="en-US" sz="1800" b="1" dirty="0"/>
              <a:t> </a:t>
            </a:r>
            <a:r>
              <a:rPr lang="en-US" sz="1800" b="1" dirty="0" err="1"/>
              <a:t>rekomendasi</a:t>
            </a:r>
            <a:r>
              <a:rPr lang="en-US" sz="1800" b="1" dirty="0"/>
              <a:t> </a:t>
            </a:r>
            <a:r>
              <a:rPr lang="en-US" sz="1800" b="1" dirty="0" err="1"/>
              <a:t>atas</a:t>
            </a:r>
            <a:r>
              <a:rPr lang="en-US" sz="1800" b="1" dirty="0"/>
              <a:t> </a:t>
            </a:r>
            <a:r>
              <a:rPr lang="en-US" sz="1800" b="1" dirty="0" err="1"/>
              <a:t>kegiatan</a:t>
            </a:r>
            <a:r>
              <a:rPr lang="en-US" sz="1800" b="1" dirty="0"/>
              <a:t> yang </a:t>
            </a:r>
            <a:r>
              <a:rPr lang="en-US" sz="1800" b="1" dirty="0" err="1"/>
              <a:t>terkait</a:t>
            </a:r>
            <a:r>
              <a:rPr lang="en-US" sz="1800" b="1" dirty="0"/>
              <a:t> </a:t>
            </a:r>
            <a:r>
              <a:rPr lang="en-US" sz="1800" b="1" dirty="0" err="1"/>
              <a:t>dengan</a:t>
            </a:r>
            <a:r>
              <a:rPr lang="en-US" sz="1800" b="1" dirty="0"/>
              <a:t> </a:t>
            </a:r>
            <a:r>
              <a:rPr lang="en-US" sz="1800" b="1" dirty="0" err="1"/>
              <a:t>penyelenggaraan</a:t>
            </a:r>
            <a:r>
              <a:rPr lang="en-US" sz="1800" b="1" dirty="0"/>
              <a:t> </a:t>
            </a:r>
            <a:r>
              <a:rPr lang="en-US" sz="1800" b="1" dirty="0" err="1"/>
              <a:t>lalu</a:t>
            </a:r>
            <a:r>
              <a:rPr lang="en-US" sz="1800" b="1" dirty="0"/>
              <a:t> </a:t>
            </a:r>
            <a:r>
              <a:rPr lang="en-US" sz="1800" b="1" dirty="0" err="1"/>
              <a:t>lintas</a:t>
            </a:r>
            <a:r>
              <a:rPr lang="en-US" sz="1800" b="1" dirty="0"/>
              <a:t> </a:t>
            </a:r>
            <a:r>
              <a:rPr lang="en-US" sz="1800" b="1" dirty="0" err="1"/>
              <a:t>dan</a:t>
            </a:r>
            <a:r>
              <a:rPr lang="en-US" sz="1800" b="1" dirty="0"/>
              <a:t> </a:t>
            </a:r>
            <a:r>
              <a:rPr lang="en-US" sz="1800" b="1" dirty="0" err="1"/>
              <a:t>angkutan</a:t>
            </a:r>
            <a:r>
              <a:rPr lang="en-US" sz="1800" b="1" dirty="0"/>
              <a:t> </a:t>
            </a:r>
            <a:r>
              <a:rPr lang="en-US" sz="1800" b="1" dirty="0" err="1"/>
              <a:t>jalan</a:t>
            </a:r>
            <a:r>
              <a:rPr lang="en-US" sz="1800" b="1" dirty="0"/>
              <a:t>.</a:t>
            </a:r>
          </a:p>
        </p:txBody>
      </p:sp>
      <p:sp>
        <p:nvSpPr>
          <p:cNvPr id="4" name="Rectangle 3"/>
          <p:cNvSpPr/>
          <p:nvPr/>
        </p:nvSpPr>
        <p:spPr>
          <a:xfrm>
            <a:off x="686217" y="11896"/>
            <a:ext cx="8074601" cy="830997"/>
          </a:xfrm>
          <a:prstGeom prst="rect">
            <a:avLst/>
          </a:prstGeom>
          <a:noFill/>
        </p:spPr>
        <p:txBody>
          <a:bodyPr wrap="square" lIns="91440" tIns="45720" rIns="91440" bIns="45720">
            <a:spAutoFit/>
          </a:bodyPr>
          <a:lstStyle/>
          <a:p>
            <a:pPr algn="ctr"/>
            <a:r>
              <a:rPr lang="en-US" sz="2400" b="0" cap="none" spc="0" dirty="0" err="1">
                <a:ln w="0"/>
                <a:effectLst>
                  <a:outerShdw blurRad="38100" dist="25400" dir="5400000" algn="ctr" rotWithShape="0">
                    <a:srgbClr val="6E747A">
                      <a:alpha val="43000"/>
                    </a:srgbClr>
                  </a:outerShdw>
                </a:effectLst>
              </a:rPr>
              <a:t>Peran</a:t>
            </a:r>
            <a:r>
              <a:rPr lang="en-US" sz="2400" b="0" cap="none" spc="0" dirty="0">
                <a:ln w="0"/>
                <a:effectLst>
                  <a:outerShdw blurRad="38100" dist="25400" dir="5400000" algn="ctr" rotWithShape="0">
                    <a:srgbClr val="6E747A">
                      <a:alpha val="43000"/>
                    </a:srgbClr>
                  </a:outerShdw>
                </a:effectLst>
              </a:rPr>
              <a:t> </a:t>
            </a:r>
            <a:r>
              <a:rPr lang="en-US" sz="2400" b="0" cap="none" spc="0" dirty="0" err="1">
                <a:ln w="0"/>
                <a:effectLst>
                  <a:outerShdw blurRad="38100" dist="25400" dir="5400000" algn="ctr" rotWithShape="0">
                    <a:srgbClr val="6E747A">
                      <a:alpha val="43000"/>
                    </a:srgbClr>
                  </a:outerShdw>
                </a:effectLst>
              </a:rPr>
              <a:t>dan</a:t>
            </a:r>
            <a:r>
              <a:rPr lang="en-US" sz="2400" b="0" cap="none" spc="0" dirty="0">
                <a:ln w="0"/>
                <a:effectLst>
                  <a:outerShdw blurRad="38100" dist="25400" dir="5400000" algn="ctr" rotWithShape="0">
                    <a:srgbClr val="6E747A">
                      <a:alpha val="43000"/>
                    </a:srgbClr>
                  </a:outerShdw>
                </a:effectLst>
              </a:rPr>
              <a:t> </a:t>
            </a:r>
            <a:r>
              <a:rPr lang="en-US" sz="2400" b="0" cap="none" spc="0" dirty="0" err="1">
                <a:ln w="0"/>
                <a:effectLst>
                  <a:outerShdw blurRad="38100" dist="25400" dir="5400000" algn="ctr" rotWithShape="0">
                    <a:srgbClr val="6E747A">
                      <a:alpha val="43000"/>
                    </a:srgbClr>
                  </a:outerShdw>
                </a:effectLst>
              </a:rPr>
              <a:t>Tugas</a:t>
            </a:r>
            <a:r>
              <a:rPr lang="en-US" sz="2400" b="0" cap="none" spc="0" dirty="0">
                <a:ln w="0"/>
                <a:effectLst>
                  <a:outerShdw blurRad="38100" dist="25400" dir="5400000" algn="ctr" rotWithShape="0">
                    <a:srgbClr val="6E747A">
                      <a:alpha val="43000"/>
                    </a:srgbClr>
                  </a:outerShdw>
                </a:effectLst>
              </a:rPr>
              <a:t> FLLAJ</a:t>
            </a:r>
          </a:p>
          <a:p>
            <a:pPr algn="ctr"/>
            <a:r>
              <a:rPr lang="en-US" sz="2400" dirty="0">
                <a:ln w="0"/>
                <a:effectLst>
                  <a:outerShdw blurRad="38100" dist="25400" dir="5400000" algn="ctr" rotWithShape="0">
                    <a:srgbClr val="6E747A">
                      <a:alpha val="43000"/>
                    </a:srgbClr>
                  </a:outerShdw>
                </a:effectLst>
              </a:rPr>
              <a:t>FORUM LALU LINTAS ANGKUTAN JALAN DALAM PMM</a:t>
            </a:r>
            <a:endParaRPr lang="en-US" sz="2400" b="0" cap="none" spc="0" dirty="0">
              <a:ln w="0"/>
              <a:effectLst>
                <a:outerShdw blurRad="38100" dist="25400" dir="5400000" algn="ctr" rotWithShape="0">
                  <a:srgbClr val="6E747A">
                    <a:alpha val="43000"/>
                  </a:srgbClr>
                </a:outerShdw>
              </a:effectLst>
            </a:endParaRPr>
          </a:p>
        </p:txBody>
      </p:sp>
      <p:grpSp>
        <p:nvGrpSpPr>
          <p:cNvPr id="6" name="Group 5">
            <a:extLst>
              <a:ext uri="{FF2B5EF4-FFF2-40B4-BE49-F238E27FC236}">
                <a16:creationId xmlns:a16="http://schemas.microsoft.com/office/drawing/2014/main" id="{1B4FC904-2F5B-4A5B-A7FD-4A58FE205D24}"/>
              </a:ext>
            </a:extLst>
          </p:cNvPr>
          <p:cNvGrpSpPr/>
          <p:nvPr/>
        </p:nvGrpSpPr>
        <p:grpSpPr>
          <a:xfrm>
            <a:off x="113068" y="183939"/>
            <a:ext cx="1146297" cy="733132"/>
            <a:chOff x="247650" y="123092"/>
            <a:chExt cx="1528396" cy="977509"/>
          </a:xfrm>
        </p:grpSpPr>
        <p:sp>
          <p:nvSpPr>
            <p:cNvPr id="7" name="Rectangle 6">
              <a:extLst>
                <a:ext uri="{FF2B5EF4-FFF2-40B4-BE49-F238E27FC236}">
                  <a16:creationId xmlns:a16="http://schemas.microsoft.com/office/drawing/2014/main" id="{8B6D3674-4B46-4316-BF60-357BD3151F23}"/>
                </a:ext>
              </a:extLst>
            </p:cNvPr>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59A36024-8799-4104-8B28-9DFB0C13A8C7}"/>
                </a:ext>
              </a:extLst>
            </p:cNvPr>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a:extLst>
                <a:ext uri="{FF2B5EF4-FFF2-40B4-BE49-F238E27FC236}">
                  <a16:creationId xmlns:a16="http://schemas.microsoft.com/office/drawing/2014/main" id="{6463935F-B234-4FD1-9AE2-CC1A5A267B87}"/>
                </a:ext>
              </a:extLst>
            </p:cNvPr>
            <p:cNvCxnSpPr>
              <a:stCxn id="7"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752A50B0-2854-4497-9E20-18AFDAAEFA7C}"/>
                </a:ext>
              </a:extLst>
            </p:cNvPr>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sp>
        <p:nvSpPr>
          <p:cNvPr id="11" name="Oval 10">
            <a:extLst>
              <a:ext uri="{FF2B5EF4-FFF2-40B4-BE49-F238E27FC236}">
                <a16:creationId xmlns:a16="http://schemas.microsoft.com/office/drawing/2014/main" id="{8AF7998D-F2CD-4943-8B0A-1492E4A31F3A}"/>
              </a:ext>
            </a:extLst>
          </p:cNvPr>
          <p:cNvSpPr/>
          <p:nvPr/>
        </p:nvSpPr>
        <p:spPr>
          <a:xfrm>
            <a:off x="599942" y="1828800"/>
            <a:ext cx="8097982" cy="1080656"/>
          </a:xfrm>
          <a:prstGeom prst="ellipse">
            <a:avLst/>
          </a:prstGeom>
          <a:noFill/>
          <a:ln w="44450">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4683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additive="base">
                                        <p:cTn id="5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 calcmode="lin" valueType="num">
                                      <p:cBhvr additive="base">
                                        <p:cTn id="5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16"/>
          <p:cNvSpPr txBox="1"/>
          <p:nvPr/>
        </p:nvSpPr>
        <p:spPr>
          <a:xfrm>
            <a:off x="271463" y="3128806"/>
            <a:ext cx="5027851" cy="646331"/>
          </a:xfrm>
          <a:prstGeom prst="rect">
            <a:avLst/>
          </a:prstGeom>
          <a:noFill/>
        </p:spPr>
        <p:txBody>
          <a:bodyPr wrap="none">
            <a:spAutoFit/>
            <a:scene3d>
              <a:camera prst="orthographicFront"/>
              <a:lightRig rig="threePt" dir="t"/>
            </a:scene3d>
            <a:sp3d contourW="12700"/>
          </a:bodyPr>
          <a:lstStyle/>
          <a:p>
            <a:pPr>
              <a:defRPr/>
            </a:pPr>
            <a:r>
              <a:rPr lang="en-US" altLang="zh-CN" b="1" dirty="0" err="1">
                <a:solidFill>
                  <a:srgbClr val="C00000"/>
                </a:solidFill>
                <a:latin typeface="+mj-ea"/>
                <a:ea typeface="+mj-ea"/>
              </a:rPr>
              <a:t>Rehabilitasi</a:t>
            </a:r>
            <a:r>
              <a:rPr lang="en-US" altLang="zh-CN" b="1" dirty="0">
                <a:solidFill>
                  <a:srgbClr val="C00000"/>
                </a:solidFill>
                <a:latin typeface="+mj-ea"/>
                <a:ea typeface="+mj-ea"/>
              </a:rPr>
              <a:t> </a:t>
            </a:r>
            <a:r>
              <a:rPr lang="en-US" altLang="zh-CN" b="1" dirty="0" err="1">
                <a:solidFill>
                  <a:srgbClr val="C00000"/>
                </a:solidFill>
                <a:latin typeface="+mj-ea"/>
                <a:ea typeface="+mj-ea"/>
              </a:rPr>
              <a:t>dan</a:t>
            </a:r>
            <a:r>
              <a:rPr lang="en-US" altLang="zh-CN" b="1" dirty="0">
                <a:solidFill>
                  <a:srgbClr val="C00000"/>
                </a:solidFill>
                <a:latin typeface="+mj-ea"/>
                <a:ea typeface="+mj-ea"/>
              </a:rPr>
              <a:t> </a:t>
            </a:r>
            <a:r>
              <a:rPr lang="en-US" altLang="zh-CN" b="1" dirty="0" err="1">
                <a:solidFill>
                  <a:srgbClr val="C00000"/>
                </a:solidFill>
                <a:latin typeface="+mj-ea"/>
                <a:ea typeface="+mj-ea"/>
              </a:rPr>
              <a:t>Pemeliharaan</a:t>
            </a:r>
            <a:r>
              <a:rPr lang="en-US" altLang="zh-CN" b="1" dirty="0">
                <a:solidFill>
                  <a:srgbClr val="C00000"/>
                </a:solidFill>
                <a:latin typeface="+mj-ea"/>
                <a:ea typeface="+mj-ea"/>
              </a:rPr>
              <a:t> </a:t>
            </a:r>
            <a:r>
              <a:rPr lang="en-US" altLang="zh-CN" b="1" dirty="0" err="1">
                <a:solidFill>
                  <a:srgbClr val="C00000"/>
                </a:solidFill>
                <a:latin typeface="+mj-ea"/>
                <a:ea typeface="+mj-ea"/>
              </a:rPr>
              <a:t>Jalan</a:t>
            </a:r>
            <a:r>
              <a:rPr lang="en-US" altLang="zh-CN" b="1" dirty="0">
                <a:solidFill>
                  <a:srgbClr val="C00000"/>
                </a:solidFill>
                <a:latin typeface="+mj-ea"/>
                <a:ea typeface="+mj-ea"/>
              </a:rPr>
              <a:t> </a:t>
            </a:r>
          </a:p>
          <a:p>
            <a:pPr>
              <a:defRPr/>
            </a:pPr>
            <a:r>
              <a:rPr lang="en-US" altLang="zh-CN" b="1" dirty="0">
                <a:solidFill>
                  <a:srgbClr val="C00000"/>
                </a:solidFill>
                <a:latin typeface="+mj-ea"/>
                <a:ea typeface="+mj-ea"/>
              </a:rPr>
              <a:t>di </a:t>
            </a:r>
            <a:r>
              <a:rPr lang="en-US" altLang="zh-CN" b="1" dirty="0" err="1">
                <a:solidFill>
                  <a:srgbClr val="C00000"/>
                </a:solidFill>
                <a:latin typeface="+mj-ea"/>
                <a:ea typeface="+mj-ea"/>
              </a:rPr>
              <a:t>Jalan</a:t>
            </a:r>
            <a:r>
              <a:rPr lang="en-US" altLang="zh-CN" b="1" dirty="0">
                <a:solidFill>
                  <a:srgbClr val="C00000"/>
                </a:solidFill>
                <a:latin typeface="+mj-ea"/>
                <a:ea typeface="+mj-ea"/>
              </a:rPr>
              <a:t> </a:t>
            </a:r>
            <a:r>
              <a:rPr lang="en-US" altLang="zh-CN" b="1" dirty="0" err="1">
                <a:solidFill>
                  <a:srgbClr val="C00000"/>
                </a:solidFill>
                <a:latin typeface="+mj-ea"/>
                <a:ea typeface="+mj-ea"/>
              </a:rPr>
              <a:t>Jurusan</a:t>
            </a:r>
            <a:r>
              <a:rPr lang="en-US" altLang="zh-CN" b="1" dirty="0">
                <a:solidFill>
                  <a:srgbClr val="C00000"/>
                </a:solidFill>
                <a:latin typeface="+mj-ea"/>
                <a:ea typeface="+mj-ea"/>
              </a:rPr>
              <a:t> </a:t>
            </a:r>
            <a:r>
              <a:rPr lang="en-US" altLang="zh-CN" b="1" dirty="0" err="1">
                <a:solidFill>
                  <a:srgbClr val="C00000"/>
                </a:solidFill>
                <a:latin typeface="+mj-ea"/>
                <a:ea typeface="+mj-ea"/>
              </a:rPr>
              <a:t>Kejayan</a:t>
            </a:r>
            <a:r>
              <a:rPr lang="en-US" altLang="zh-CN" b="1" dirty="0">
                <a:solidFill>
                  <a:srgbClr val="C00000"/>
                </a:solidFill>
                <a:latin typeface="+mj-ea"/>
                <a:ea typeface="+mj-ea"/>
              </a:rPr>
              <a:t> – </a:t>
            </a:r>
            <a:r>
              <a:rPr lang="en-US" altLang="zh-CN" b="1" dirty="0" err="1">
                <a:solidFill>
                  <a:srgbClr val="C00000"/>
                </a:solidFill>
                <a:latin typeface="+mj-ea"/>
                <a:ea typeface="+mj-ea"/>
              </a:rPr>
              <a:t>Tosari</a:t>
            </a:r>
            <a:r>
              <a:rPr lang="en-US" altLang="zh-CN" b="1" dirty="0">
                <a:solidFill>
                  <a:srgbClr val="C00000"/>
                </a:solidFill>
                <a:latin typeface="+mj-ea"/>
                <a:ea typeface="+mj-ea"/>
              </a:rPr>
              <a:t> (Link.196)</a:t>
            </a:r>
          </a:p>
        </p:txBody>
      </p:sp>
      <p:sp>
        <p:nvSpPr>
          <p:cNvPr id="28" name="文本框 6"/>
          <p:cNvSpPr txBox="1"/>
          <p:nvPr/>
        </p:nvSpPr>
        <p:spPr>
          <a:xfrm>
            <a:off x="271462" y="2088571"/>
            <a:ext cx="5928226" cy="1015663"/>
          </a:xfrm>
          <a:prstGeom prst="rect">
            <a:avLst/>
          </a:prstGeom>
          <a:noFill/>
        </p:spPr>
        <p:txBody>
          <a:bodyPr wrap="none">
            <a:spAutoFit/>
            <a:scene3d>
              <a:camera prst="orthographicFront"/>
              <a:lightRig rig="threePt" dir="t"/>
            </a:scene3d>
            <a:sp3d contourW="12700"/>
          </a:bodyPr>
          <a:lstStyle/>
          <a:p>
            <a:pPr>
              <a:defRPr/>
            </a:pPr>
            <a:r>
              <a:rPr lang="en-US" altLang="zh-CN" sz="3000" b="1" dirty="0">
                <a:solidFill>
                  <a:schemeClr val="tx1">
                    <a:lumMod val="75000"/>
                    <a:lumOff val="25000"/>
                  </a:schemeClr>
                </a:solidFill>
                <a:latin typeface="+mj-ea"/>
                <a:ea typeface="+mj-ea"/>
              </a:rPr>
              <a:t>PPOGRAM </a:t>
            </a:r>
          </a:p>
          <a:p>
            <a:pPr>
              <a:defRPr/>
            </a:pPr>
            <a:r>
              <a:rPr lang="en-US" altLang="zh-CN" sz="3000" b="1" dirty="0">
                <a:solidFill>
                  <a:schemeClr val="tx1">
                    <a:lumMod val="75000"/>
                    <a:lumOff val="25000"/>
                  </a:schemeClr>
                </a:solidFill>
                <a:latin typeface="+mj-ea"/>
                <a:ea typeface="+mj-ea"/>
              </a:rPr>
              <a:t>HIBAH JALAN DAERAH (PHJD)</a:t>
            </a:r>
          </a:p>
        </p:txBody>
      </p:sp>
      <p:sp>
        <p:nvSpPr>
          <p:cNvPr id="30" name="Rectangle 29"/>
          <p:cNvSpPr/>
          <p:nvPr/>
        </p:nvSpPr>
        <p:spPr>
          <a:xfrm>
            <a:off x="271463" y="3799710"/>
            <a:ext cx="4858849" cy="398860"/>
          </a:xfrm>
          <a:prstGeom prst="rect">
            <a:avLst/>
          </a:prstGeom>
          <a:solidFill>
            <a:srgbClr val="2C3E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500" b="1" dirty="0">
                <a:solidFill>
                  <a:srgbClr val="FC4349"/>
                </a:solidFill>
              </a:rPr>
              <a:t>UPT PENGELOLAAN JALAN DAN JEMBATAN PROBOLINGGO</a:t>
            </a:r>
            <a:endParaRPr lang="id-ID" sz="1500" b="1" dirty="0">
              <a:solidFill>
                <a:srgbClr val="FC4349"/>
              </a:solidFill>
            </a:endParaRPr>
          </a:p>
        </p:txBody>
      </p:sp>
    </p:spTree>
    <p:extLst>
      <p:ext uri="{BB962C8B-B14F-4D97-AF65-F5344CB8AC3E}">
        <p14:creationId xmlns:p14="http://schemas.microsoft.com/office/powerpoint/2010/main" val="4240773470"/>
      </p:ext>
    </p:extLst>
  </p:cSld>
  <p:clrMapOvr>
    <a:masterClrMapping/>
  </p:clrMapOvr>
  <p:transition advClick="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05162-7DB1-4F30-A0BA-4053AFA697EE}"/>
              </a:ext>
            </a:extLst>
          </p:cNvPr>
          <p:cNvSpPr>
            <a:spLocks noGrp="1"/>
          </p:cNvSpPr>
          <p:nvPr>
            <p:ph type="title"/>
          </p:nvPr>
        </p:nvSpPr>
        <p:spPr>
          <a:xfrm>
            <a:off x="1746238" y="365126"/>
            <a:ext cx="6769111" cy="1325563"/>
          </a:xfrm>
        </p:spPr>
        <p:txBody>
          <a:bodyPr/>
          <a:lstStyle/>
          <a:p>
            <a:r>
              <a:rPr lang="en-US" b="1" dirty="0"/>
              <a:t>KESIMPULAN :</a:t>
            </a:r>
          </a:p>
        </p:txBody>
      </p:sp>
      <p:sp>
        <p:nvSpPr>
          <p:cNvPr id="3" name="Content Placeholder 2">
            <a:extLst>
              <a:ext uri="{FF2B5EF4-FFF2-40B4-BE49-F238E27FC236}">
                <a16:creationId xmlns:a16="http://schemas.microsoft.com/office/drawing/2014/main" id="{C0688A07-14D8-4DD6-8253-2A846FB09AB5}"/>
              </a:ext>
            </a:extLst>
          </p:cNvPr>
          <p:cNvSpPr>
            <a:spLocks noGrp="1"/>
          </p:cNvSpPr>
          <p:nvPr>
            <p:ph idx="1"/>
          </p:nvPr>
        </p:nvSpPr>
        <p:spPr/>
        <p:txBody>
          <a:bodyPr/>
          <a:lstStyle/>
          <a:p>
            <a:r>
              <a:rPr lang="en-US" dirty="0" err="1"/>
              <a:t>Membutuhkan</a:t>
            </a:r>
            <a:r>
              <a:rPr lang="en-US" dirty="0"/>
              <a:t> </a:t>
            </a:r>
            <a:r>
              <a:rPr lang="en-US" dirty="0" err="1"/>
              <a:t>bantuan</a:t>
            </a:r>
            <a:r>
              <a:rPr lang="en-US" dirty="0"/>
              <a:t> FLLAJ di </a:t>
            </a:r>
            <a:r>
              <a:rPr lang="en-US" dirty="0" err="1"/>
              <a:t>tingkat</a:t>
            </a:r>
            <a:r>
              <a:rPr lang="en-US" dirty="0"/>
              <a:t> </a:t>
            </a:r>
            <a:r>
              <a:rPr lang="en-US" dirty="0" err="1"/>
              <a:t>daerah</a:t>
            </a:r>
            <a:r>
              <a:rPr lang="en-US" dirty="0"/>
              <a:t> </a:t>
            </a:r>
            <a:r>
              <a:rPr lang="en-US" dirty="0" err="1"/>
              <a:t>untuk</a:t>
            </a:r>
            <a:r>
              <a:rPr lang="en-US" dirty="0"/>
              <a:t> </a:t>
            </a:r>
            <a:r>
              <a:rPr lang="en-US" dirty="0" err="1"/>
              <a:t>berkoordinasi</a:t>
            </a:r>
            <a:r>
              <a:rPr lang="en-US" dirty="0"/>
              <a:t> </a:t>
            </a:r>
            <a:r>
              <a:rPr lang="en-US" dirty="0" err="1"/>
              <a:t>dengan</a:t>
            </a:r>
            <a:r>
              <a:rPr lang="en-US" dirty="0"/>
              <a:t> : </a:t>
            </a:r>
          </a:p>
          <a:p>
            <a:pPr lvl="1"/>
            <a:r>
              <a:rPr lang="en-US" dirty="0" err="1"/>
              <a:t>Aparat</a:t>
            </a:r>
            <a:r>
              <a:rPr lang="en-US" dirty="0"/>
              <a:t> </a:t>
            </a:r>
            <a:r>
              <a:rPr lang="en-US" dirty="0" err="1"/>
              <a:t>tingkat</a:t>
            </a:r>
            <a:r>
              <a:rPr lang="en-US" dirty="0"/>
              <a:t> </a:t>
            </a:r>
            <a:r>
              <a:rPr lang="en-US" dirty="0" err="1"/>
              <a:t>daerah</a:t>
            </a:r>
            <a:endParaRPr lang="en-US" dirty="0"/>
          </a:p>
          <a:p>
            <a:pPr lvl="1"/>
            <a:r>
              <a:rPr lang="en-US" dirty="0"/>
              <a:t>LSM </a:t>
            </a:r>
            <a:r>
              <a:rPr lang="en-US" dirty="0" err="1"/>
              <a:t>tingkat</a:t>
            </a:r>
            <a:r>
              <a:rPr lang="en-US" dirty="0"/>
              <a:t> </a:t>
            </a:r>
            <a:r>
              <a:rPr lang="en-US" dirty="0" err="1"/>
              <a:t>daerah</a:t>
            </a:r>
            <a:endParaRPr lang="en-US" dirty="0"/>
          </a:p>
          <a:p>
            <a:pPr lvl="1"/>
            <a:r>
              <a:rPr lang="en-US" dirty="0"/>
              <a:t>Lembaga </a:t>
            </a:r>
            <a:r>
              <a:rPr lang="en-US" dirty="0" err="1"/>
              <a:t>masyarakat</a:t>
            </a:r>
            <a:r>
              <a:rPr lang="en-US" dirty="0"/>
              <a:t> </a:t>
            </a:r>
            <a:r>
              <a:rPr lang="en-US" dirty="0" err="1"/>
              <a:t>seperti</a:t>
            </a:r>
            <a:r>
              <a:rPr lang="en-US" dirty="0"/>
              <a:t> </a:t>
            </a:r>
            <a:r>
              <a:rPr lang="en-US" dirty="0" err="1"/>
              <a:t>Pondok</a:t>
            </a:r>
            <a:r>
              <a:rPr lang="en-US" dirty="0"/>
              <a:t> </a:t>
            </a:r>
            <a:r>
              <a:rPr lang="en-US" dirty="0" err="1"/>
              <a:t>Pesantren</a:t>
            </a:r>
            <a:endParaRPr lang="en-US" dirty="0"/>
          </a:p>
          <a:p>
            <a:pPr lvl="1"/>
            <a:r>
              <a:rPr lang="en-US" dirty="0"/>
              <a:t>Masyarakat </a:t>
            </a:r>
            <a:r>
              <a:rPr lang="en-US" dirty="0" err="1"/>
              <a:t>setempat</a:t>
            </a:r>
            <a:endParaRPr lang="en-US" dirty="0"/>
          </a:p>
          <a:p>
            <a:pPr lvl="1"/>
            <a:endParaRPr lang="en-US" dirty="0"/>
          </a:p>
        </p:txBody>
      </p:sp>
      <p:grpSp>
        <p:nvGrpSpPr>
          <p:cNvPr id="4" name="Group 3">
            <a:extLst>
              <a:ext uri="{FF2B5EF4-FFF2-40B4-BE49-F238E27FC236}">
                <a16:creationId xmlns:a16="http://schemas.microsoft.com/office/drawing/2014/main" id="{2CDC7037-45B6-4290-8FD2-E4D5A8DDD3AB}"/>
              </a:ext>
            </a:extLst>
          </p:cNvPr>
          <p:cNvGrpSpPr/>
          <p:nvPr/>
        </p:nvGrpSpPr>
        <p:grpSpPr>
          <a:xfrm>
            <a:off x="113068" y="183939"/>
            <a:ext cx="1146297" cy="733132"/>
            <a:chOff x="247650" y="123092"/>
            <a:chExt cx="1528396" cy="977509"/>
          </a:xfrm>
        </p:grpSpPr>
        <p:sp>
          <p:nvSpPr>
            <p:cNvPr id="5" name="Rectangle 4">
              <a:extLst>
                <a:ext uri="{FF2B5EF4-FFF2-40B4-BE49-F238E27FC236}">
                  <a16:creationId xmlns:a16="http://schemas.microsoft.com/office/drawing/2014/main" id="{4DA4B91C-9CF3-46BC-82ED-D23B87560E97}"/>
                </a:ext>
              </a:extLst>
            </p:cNvPr>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A4918342-855C-447B-ACBB-53BE480E82EE}"/>
                </a:ext>
              </a:extLst>
            </p:cNvPr>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a:extLst>
                <a:ext uri="{FF2B5EF4-FFF2-40B4-BE49-F238E27FC236}">
                  <a16:creationId xmlns:a16="http://schemas.microsoft.com/office/drawing/2014/main" id="{2761E4D8-95B7-4147-861F-8F77C681DED9}"/>
                </a:ext>
              </a:extLst>
            </p:cNvPr>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67EFCA05-49A9-4CF3-9CDB-FE7627AFA559}"/>
                </a:ext>
              </a:extLst>
            </p:cNvPr>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369452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3FEB20-2838-45A6-826A-8BBD2AB46B9B}"/>
              </a:ext>
            </a:extLst>
          </p:cNvPr>
          <p:cNvPicPr>
            <a:picLocks noChangeAspect="1"/>
          </p:cNvPicPr>
          <p:nvPr/>
        </p:nvPicPr>
        <p:blipFill rotWithShape="1">
          <a:blip r:embed="rId2"/>
          <a:srcRect l="52174" t="20936" r="26232" b="29571"/>
          <a:stretch/>
        </p:blipFill>
        <p:spPr>
          <a:xfrm>
            <a:off x="3362315" y="1804395"/>
            <a:ext cx="2419368" cy="3117575"/>
          </a:xfrm>
          <a:prstGeom prst="rect">
            <a:avLst/>
          </a:prstGeom>
        </p:spPr>
      </p:pic>
      <p:sp>
        <p:nvSpPr>
          <p:cNvPr id="5" name="TextBox 4">
            <a:extLst>
              <a:ext uri="{FF2B5EF4-FFF2-40B4-BE49-F238E27FC236}">
                <a16:creationId xmlns:a16="http://schemas.microsoft.com/office/drawing/2014/main" id="{CF9007D7-EEEB-44EB-A8B0-4B7A942E1B7D}"/>
              </a:ext>
            </a:extLst>
          </p:cNvPr>
          <p:cNvSpPr txBox="1"/>
          <p:nvPr/>
        </p:nvSpPr>
        <p:spPr>
          <a:xfrm>
            <a:off x="2339009" y="251790"/>
            <a:ext cx="4465981" cy="1323439"/>
          </a:xfrm>
          <a:prstGeom prst="rect">
            <a:avLst/>
          </a:prstGeom>
          <a:noFill/>
        </p:spPr>
        <p:txBody>
          <a:bodyPr wrap="square" rtlCol="0">
            <a:spAutoFit/>
          </a:bodyPr>
          <a:lstStyle/>
          <a:p>
            <a:pPr algn="ctr"/>
            <a:r>
              <a:rPr lang="en-US" sz="4000" b="1" dirty="0"/>
              <a:t>MATERI PAPARAN</a:t>
            </a:r>
          </a:p>
          <a:p>
            <a:pPr algn="ctr"/>
            <a:r>
              <a:rPr lang="en-US" sz="4000" b="1" dirty="0"/>
              <a:t>HARI INI</a:t>
            </a:r>
            <a:endParaRPr lang="en-ID" sz="4000" b="1" dirty="0"/>
          </a:p>
        </p:txBody>
      </p:sp>
      <p:sp>
        <p:nvSpPr>
          <p:cNvPr id="6" name="TextBox 5">
            <a:extLst>
              <a:ext uri="{FF2B5EF4-FFF2-40B4-BE49-F238E27FC236}">
                <a16:creationId xmlns:a16="http://schemas.microsoft.com/office/drawing/2014/main" id="{733D56F3-B085-4274-9E51-0BE885752C1C}"/>
              </a:ext>
            </a:extLst>
          </p:cNvPr>
          <p:cNvSpPr txBox="1"/>
          <p:nvPr/>
        </p:nvSpPr>
        <p:spPr>
          <a:xfrm>
            <a:off x="2339009" y="5151137"/>
            <a:ext cx="4465981" cy="1200329"/>
          </a:xfrm>
          <a:prstGeom prst="rect">
            <a:avLst/>
          </a:prstGeom>
          <a:noFill/>
        </p:spPr>
        <p:txBody>
          <a:bodyPr wrap="square" rtlCol="0">
            <a:spAutoFit/>
          </a:bodyPr>
          <a:lstStyle/>
          <a:p>
            <a:pPr algn="ctr"/>
            <a:r>
              <a:rPr lang="en-US" sz="3600" b="1" dirty="0"/>
              <a:t>Buka di chrome : http://bit.ly/2lUXFen</a:t>
            </a:r>
            <a:endParaRPr lang="en-ID" sz="3600" b="1" dirty="0"/>
          </a:p>
        </p:txBody>
      </p:sp>
      <p:sp>
        <p:nvSpPr>
          <p:cNvPr id="7" name="Rectangle 6">
            <a:extLst>
              <a:ext uri="{FF2B5EF4-FFF2-40B4-BE49-F238E27FC236}">
                <a16:creationId xmlns:a16="http://schemas.microsoft.com/office/drawing/2014/main" id="{458E7952-870D-4D40-9184-943C7F913A8E}"/>
              </a:ext>
            </a:extLst>
          </p:cNvPr>
          <p:cNvSpPr/>
          <p:nvPr/>
        </p:nvSpPr>
        <p:spPr>
          <a:xfrm>
            <a:off x="0" y="2435531"/>
            <a:ext cx="2637183" cy="9276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Rectangle 7">
            <a:extLst>
              <a:ext uri="{FF2B5EF4-FFF2-40B4-BE49-F238E27FC236}">
                <a16:creationId xmlns:a16="http://schemas.microsoft.com/office/drawing/2014/main" id="{9C21E521-AE43-45F8-A5BF-3F173B6ABFA9}"/>
              </a:ext>
            </a:extLst>
          </p:cNvPr>
          <p:cNvSpPr/>
          <p:nvPr/>
        </p:nvSpPr>
        <p:spPr>
          <a:xfrm>
            <a:off x="1" y="3494818"/>
            <a:ext cx="3144500" cy="927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9" name="Rectangle 8">
            <a:extLst>
              <a:ext uri="{FF2B5EF4-FFF2-40B4-BE49-F238E27FC236}">
                <a16:creationId xmlns:a16="http://schemas.microsoft.com/office/drawing/2014/main" id="{1129866E-7721-449D-B551-E71CF0FBEE86}"/>
              </a:ext>
            </a:extLst>
          </p:cNvPr>
          <p:cNvSpPr/>
          <p:nvPr/>
        </p:nvSpPr>
        <p:spPr>
          <a:xfrm>
            <a:off x="5999498" y="2435530"/>
            <a:ext cx="3144500" cy="927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Rectangle 9">
            <a:extLst>
              <a:ext uri="{FF2B5EF4-FFF2-40B4-BE49-F238E27FC236}">
                <a16:creationId xmlns:a16="http://schemas.microsoft.com/office/drawing/2014/main" id="{AB0D1D89-FC30-4849-9E56-F5AC32EE9D9C}"/>
              </a:ext>
            </a:extLst>
          </p:cNvPr>
          <p:cNvSpPr/>
          <p:nvPr/>
        </p:nvSpPr>
        <p:spPr>
          <a:xfrm>
            <a:off x="6506815" y="3494818"/>
            <a:ext cx="2637183" cy="9276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Tree>
    <p:extLst>
      <p:ext uri="{BB962C8B-B14F-4D97-AF65-F5344CB8AC3E}">
        <p14:creationId xmlns:p14="http://schemas.microsoft.com/office/powerpoint/2010/main" val="2561212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3AB8AC-18A8-4837-9850-566BE890447A}"/>
              </a:ext>
            </a:extLst>
          </p:cNvPr>
          <p:cNvGrpSpPr/>
          <p:nvPr/>
        </p:nvGrpSpPr>
        <p:grpSpPr>
          <a:xfrm>
            <a:off x="185738" y="949569"/>
            <a:ext cx="1146297" cy="733132"/>
            <a:chOff x="247650" y="123092"/>
            <a:chExt cx="1528396" cy="977509"/>
          </a:xfrm>
        </p:grpSpPr>
        <p:sp>
          <p:nvSpPr>
            <p:cNvPr id="4" name="Rectangle 3">
              <a:extLst>
                <a:ext uri="{FF2B5EF4-FFF2-40B4-BE49-F238E27FC236}">
                  <a16:creationId xmlns:a16="http://schemas.microsoft.com/office/drawing/2014/main" id="{329D0EBE-06FF-4E38-8981-AE0D0AEBBCA2}"/>
                </a:ext>
              </a:extLst>
            </p:cNvPr>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C833A0EA-2D20-4EE4-889E-67005E97EBC3}"/>
                </a:ext>
              </a:extLst>
            </p:cNvPr>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id="{675383D0-A32D-4A03-9481-8C5DB32238C2}"/>
                </a:ext>
              </a:extLst>
            </p:cNvPr>
            <p:cNvCxnSpPr>
              <a:stCxn id="4"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2EAB7A3B-249F-4512-9B83-63D64E004EF6}"/>
                </a:ext>
              </a:extLst>
            </p:cNvPr>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pic>
        <p:nvPicPr>
          <p:cNvPr id="8" name="Picture 7"/>
          <p:cNvPicPr>
            <a:picLocks noChangeAspect="1"/>
          </p:cNvPicPr>
          <p:nvPr/>
        </p:nvPicPr>
        <p:blipFill rotWithShape="1">
          <a:blip r:embed="rId2"/>
          <a:srcRect l="22500" t="24074" r="22083" b="7777"/>
          <a:stretch/>
        </p:blipFill>
        <p:spPr>
          <a:xfrm>
            <a:off x="1332034" y="903849"/>
            <a:ext cx="7251896" cy="5016349"/>
          </a:xfrm>
          <a:prstGeom prst="rect">
            <a:avLst/>
          </a:prstGeom>
        </p:spPr>
      </p:pic>
    </p:spTree>
    <p:extLst>
      <p:ext uri="{BB962C8B-B14F-4D97-AF65-F5344CB8AC3E}">
        <p14:creationId xmlns:p14="http://schemas.microsoft.com/office/powerpoint/2010/main" val="1576510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E96BF9-3999-4622-BCF2-D1ADC0019A1E}"/>
              </a:ext>
            </a:extLst>
          </p:cNvPr>
          <p:cNvPicPr>
            <a:picLocks noChangeAspect="1"/>
          </p:cNvPicPr>
          <p:nvPr/>
        </p:nvPicPr>
        <p:blipFill>
          <a:blip r:embed="rId2"/>
          <a:stretch>
            <a:fillRect/>
          </a:stretch>
        </p:blipFill>
        <p:spPr>
          <a:xfrm>
            <a:off x="413658" y="982059"/>
            <a:ext cx="8730342" cy="5137294"/>
          </a:xfrm>
          <a:prstGeom prst="rect">
            <a:avLst/>
          </a:prstGeom>
        </p:spPr>
      </p:pic>
      <p:grpSp>
        <p:nvGrpSpPr>
          <p:cNvPr id="5" name="Group 4">
            <a:extLst>
              <a:ext uri="{FF2B5EF4-FFF2-40B4-BE49-F238E27FC236}">
                <a16:creationId xmlns:a16="http://schemas.microsoft.com/office/drawing/2014/main" id="{265F46A9-DF50-4C06-BC5B-DF51F982D788}"/>
              </a:ext>
            </a:extLst>
          </p:cNvPr>
          <p:cNvGrpSpPr/>
          <p:nvPr/>
        </p:nvGrpSpPr>
        <p:grpSpPr>
          <a:xfrm>
            <a:off x="185738" y="949569"/>
            <a:ext cx="1146297" cy="733132"/>
            <a:chOff x="247650" y="123092"/>
            <a:chExt cx="1528396" cy="977509"/>
          </a:xfrm>
        </p:grpSpPr>
        <p:sp>
          <p:nvSpPr>
            <p:cNvPr id="6" name="Rectangle 5">
              <a:extLst>
                <a:ext uri="{FF2B5EF4-FFF2-40B4-BE49-F238E27FC236}">
                  <a16:creationId xmlns:a16="http://schemas.microsoft.com/office/drawing/2014/main" id="{1C5CAE2F-959D-4D9C-83B1-F37BD6BEFAE9}"/>
                </a:ext>
              </a:extLst>
            </p:cNvPr>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19018CF3-D639-4E49-8CE3-6F8A183CDFC0}"/>
                </a:ext>
              </a:extLst>
            </p:cNvPr>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Connector 7">
              <a:extLst>
                <a:ext uri="{FF2B5EF4-FFF2-40B4-BE49-F238E27FC236}">
                  <a16:creationId xmlns:a16="http://schemas.microsoft.com/office/drawing/2014/main" id="{65CE0007-FA0C-4F34-BD73-3B1C81EFBFFB}"/>
                </a:ext>
              </a:extLst>
            </p:cNvPr>
            <p:cNvCxnSpPr>
              <a:stCxn id="6"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2BA55005-F11D-49CA-876E-FAD4F2D2459E}"/>
                </a:ext>
              </a:extLst>
            </p:cNvPr>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997725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B85F8-51C9-4F04-8A60-CBF5F338CB95}"/>
              </a:ext>
            </a:extLst>
          </p:cNvPr>
          <p:cNvSpPr>
            <a:spLocks noGrp="1"/>
          </p:cNvSpPr>
          <p:nvPr>
            <p:ph idx="1"/>
          </p:nvPr>
        </p:nvSpPr>
        <p:spPr>
          <a:xfrm>
            <a:off x="1257300" y="1796185"/>
            <a:ext cx="7886700" cy="3937262"/>
          </a:xfrm>
        </p:spPr>
        <p:txBody>
          <a:bodyPr>
            <a:normAutofit fontScale="70000" lnSpcReduction="20000"/>
          </a:bodyPr>
          <a:lstStyle/>
          <a:p>
            <a:r>
              <a:rPr lang="en-US" dirty="0" err="1"/>
              <a:t>Administrasi</a:t>
            </a:r>
            <a:r>
              <a:rPr lang="en-US" dirty="0"/>
              <a:t> :</a:t>
            </a:r>
          </a:p>
          <a:p>
            <a:pPr marL="685800" lvl="1" indent="-342900">
              <a:buFont typeface="+mj-lt"/>
              <a:buAutoNum type="arabicPeriod"/>
            </a:pPr>
            <a:r>
              <a:rPr lang="en-US" dirty="0" err="1"/>
              <a:t>tenaga</a:t>
            </a:r>
            <a:r>
              <a:rPr lang="en-US" dirty="0"/>
              <a:t> </a:t>
            </a:r>
            <a:r>
              <a:rPr lang="en-US" dirty="0" err="1"/>
              <a:t>administrasi</a:t>
            </a:r>
            <a:r>
              <a:rPr lang="en-US" dirty="0"/>
              <a:t> </a:t>
            </a:r>
            <a:r>
              <a:rPr lang="en-US" dirty="0" err="1"/>
              <a:t>kurang</a:t>
            </a:r>
            <a:endParaRPr lang="en-US" dirty="0"/>
          </a:p>
          <a:p>
            <a:pPr marL="685800" lvl="1" indent="-342900">
              <a:buFont typeface="+mj-lt"/>
              <a:buAutoNum type="arabicPeriod"/>
            </a:pPr>
            <a:r>
              <a:rPr lang="en-US" dirty="0"/>
              <a:t>Waktu </a:t>
            </a:r>
            <a:r>
              <a:rPr lang="en-US" dirty="0" err="1"/>
              <a:t>pelaksanaan</a:t>
            </a:r>
            <a:r>
              <a:rPr lang="en-US" dirty="0"/>
              <a:t> </a:t>
            </a:r>
            <a:r>
              <a:rPr lang="en-US" dirty="0" err="1"/>
              <a:t>terlalu</a:t>
            </a:r>
            <a:r>
              <a:rPr lang="en-US" dirty="0"/>
              <a:t> </a:t>
            </a:r>
            <a:r>
              <a:rPr lang="en-US" dirty="0" err="1"/>
              <a:t>pendek</a:t>
            </a:r>
            <a:r>
              <a:rPr lang="en-US" dirty="0"/>
              <a:t> ( 6 </a:t>
            </a:r>
            <a:r>
              <a:rPr lang="en-US" dirty="0" err="1"/>
              <a:t>bulan</a:t>
            </a:r>
            <a:r>
              <a:rPr lang="en-US" dirty="0"/>
              <a:t> ) </a:t>
            </a:r>
            <a:r>
              <a:rPr lang="en-US" dirty="0" err="1"/>
              <a:t>dengan</a:t>
            </a:r>
            <a:r>
              <a:rPr lang="en-US" dirty="0"/>
              <a:t> volume </a:t>
            </a:r>
            <a:r>
              <a:rPr lang="en-US" dirty="0" err="1"/>
              <a:t>besar</a:t>
            </a:r>
            <a:r>
              <a:rPr lang="en-US" dirty="0"/>
              <a:t>, </a:t>
            </a:r>
            <a:r>
              <a:rPr lang="en-US" dirty="0" err="1"/>
              <a:t>medan</a:t>
            </a:r>
            <a:r>
              <a:rPr lang="en-US" dirty="0"/>
              <a:t> yang </a:t>
            </a:r>
            <a:r>
              <a:rPr lang="en-US" dirty="0" err="1"/>
              <a:t>berupa</a:t>
            </a:r>
            <a:r>
              <a:rPr lang="en-US" dirty="0"/>
              <a:t> </a:t>
            </a:r>
            <a:r>
              <a:rPr lang="en-US" dirty="0" err="1"/>
              <a:t>tikungan</a:t>
            </a:r>
            <a:r>
              <a:rPr lang="en-US" dirty="0"/>
              <a:t>, </a:t>
            </a:r>
            <a:r>
              <a:rPr lang="en-US" dirty="0" err="1"/>
              <a:t>tanjakan</a:t>
            </a:r>
            <a:endParaRPr lang="en-US" dirty="0"/>
          </a:p>
          <a:p>
            <a:pPr marL="685800" lvl="1" indent="-342900">
              <a:buFont typeface="+mj-lt"/>
              <a:buAutoNum type="arabicPeriod"/>
            </a:pPr>
            <a:r>
              <a:rPr lang="en-US" dirty="0"/>
              <a:t>Tim intern </a:t>
            </a:r>
            <a:r>
              <a:rPr lang="en-US" dirty="0" err="1"/>
              <a:t>kontraktor</a:t>
            </a:r>
            <a:r>
              <a:rPr lang="en-US" dirty="0"/>
              <a:t> </a:t>
            </a:r>
            <a:r>
              <a:rPr lang="en-US" dirty="0" err="1"/>
              <a:t>kurang</a:t>
            </a:r>
            <a:r>
              <a:rPr lang="en-US" dirty="0"/>
              <a:t> </a:t>
            </a:r>
            <a:r>
              <a:rPr lang="en-US" dirty="0" err="1"/>
              <a:t>koordinasi</a:t>
            </a:r>
            <a:r>
              <a:rPr lang="en-US" dirty="0"/>
              <a:t> (</a:t>
            </a:r>
            <a:r>
              <a:rPr lang="en-US" dirty="0" err="1"/>
              <a:t>saling</a:t>
            </a:r>
            <a:r>
              <a:rPr lang="en-US" dirty="0"/>
              <a:t> </a:t>
            </a:r>
            <a:r>
              <a:rPr lang="en-US" dirty="0" err="1"/>
              <a:t>menunggu</a:t>
            </a:r>
            <a:r>
              <a:rPr lang="en-US" dirty="0"/>
              <a:t>)</a:t>
            </a:r>
          </a:p>
          <a:p>
            <a:pPr marL="685800" lvl="1" indent="-342900">
              <a:buFont typeface="+mj-lt"/>
              <a:buAutoNum type="arabicPeriod"/>
            </a:pPr>
            <a:r>
              <a:rPr lang="en-US" dirty="0"/>
              <a:t>Back up </a:t>
            </a:r>
            <a:r>
              <a:rPr lang="en-US" dirty="0" err="1"/>
              <a:t>sesuai</a:t>
            </a:r>
            <a:r>
              <a:rPr lang="en-US" dirty="0"/>
              <a:t> daftar </a:t>
            </a:r>
            <a:r>
              <a:rPr lang="en-US" dirty="0" err="1"/>
              <a:t>simak</a:t>
            </a:r>
            <a:r>
              <a:rPr lang="en-US" dirty="0"/>
              <a:t> </a:t>
            </a:r>
            <a:r>
              <a:rPr lang="en-US" dirty="0" err="1"/>
              <a:t>untuk</a:t>
            </a:r>
            <a:r>
              <a:rPr lang="en-US" dirty="0"/>
              <a:t> MC </a:t>
            </a:r>
            <a:r>
              <a:rPr lang="en-US" dirty="0" err="1"/>
              <a:t>masih</a:t>
            </a:r>
            <a:r>
              <a:rPr lang="en-US" dirty="0"/>
              <a:t> </a:t>
            </a:r>
            <a:r>
              <a:rPr lang="en-US" dirty="0" err="1"/>
              <a:t>belum</a:t>
            </a:r>
            <a:r>
              <a:rPr lang="en-US" dirty="0"/>
              <a:t> </a:t>
            </a:r>
            <a:r>
              <a:rPr lang="en-US" dirty="0" err="1"/>
              <a:t>bisa</a:t>
            </a:r>
            <a:r>
              <a:rPr lang="en-US" dirty="0"/>
              <a:t> </a:t>
            </a:r>
            <a:r>
              <a:rPr lang="en-US" dirty="0" err="1"/>
              <a:t>melengkapi</a:t>
            </a:r>
            <a:endParaRPr lang="en-US" dirty="0"/>
          </a:p>
          <a:p>
            <a:pPr marL="685800" lvl="1" indent="-342900">
              <a:buFont typeface="+mj-lt"/>
              <a:buAutoNum type="arabicPeriod"/>
            </a:pPr>
            <a:r>
              <a:rPr lang="en-US" dirty="0"/>
              <a:t>Mind set </a:t>
            </a:r>
            <a:r>
              <a:rPr lang="en-US" dirty="0" err="1"/>
              <a:t>tentang</a:t>
            </a:r>
            <a:r>
              <a:rPr lang="en-US" dirty="0"/>
              <a:t> </a:t>
            </a:r>
            <a:r>
              <a:rPr lang="en-US" dirty="0" err="1"/>
              <a:t>pekerjaan</a:t>
            </a:r>
            <a:r>
              <a:rPr lang="en-US" dirty="0"/>
              <a:t> PHJD </a:t>
            </a:r>
            <a:r>
              <a:rPr lang="en-US" dirty="0" err="1"/>
              <a:t>baru</a:t>
            </a:r>
            <a:r>
              <a:rPr lang="en-US" dirty="0"/>
              <a:t> </a:t>
            </a:r>
            <a:r>
              <a:rPr lang="en-US" dirty="0" err="1"/>
              <a:t>diberikan</a:t>
            </a:r>
            <a:r>
              <a:rPr lang="en-US" dirty="0"/>
              <a:t> </a:t>
            </a:r>
            <a:r>
              <a:rPr lang="en-US" dirty="0" err="1"/>
              <a:t>saat</a:t>
            </a:r>
            <a:r>
              <a:rPr lang="en-US" dirty="0"/>
              <a:t> workshop di Surabaya (</a:t>
            </a:r>
            <a:r>
              <a:rPr lang="en-US" dirty="0" err="1"/>
              <a:t>pertengahan</a:t>
            </a:r>
            <a:r>
              <a:rPr lang="en-US" dirty="0"/>
              <a:t> April) dan di Lombok (</a:t>
            </a:r>
            <a:r>
              <a:rPr lang="en-US" dirty="0" err="1"/>
              <a:t>pertengahan</a:t>
            </a:r>
            <a:r>
              <a:rPr lang="en-US" dirty="0"/>
              <a:t> Mei)</a:t>
            </a:r>
          </a:p>
          <a:p>
            <a:pPr marL="685800" lvl="1" indent="-342900">
              <a:buFont typeface="+mj-lt"/>
              <a:buAutoNum type="arabicPeriod"/>
            </a:pPr>
            <a:r>
              <a:rPr lang="en-US" dirty="0" err="1"/>
              <a:t>Belum</a:t>
            </a:r>
            <a:r>
              <a:rPr lang="en-US" dirty="0"/>
              <a:t> </a:t>
            </a:r>
            <a:r>
              <a:rPr lang="en-US" dirty="0" err="1"/>
              <a:t>menyerap</a:t>
            </a:r>
            <a:r>
              <a:rPr lang="en-US" dirty="0"/>
              <a:t> MC</a:t>
            </a:r>
          </a:p>
          <a:p>
            <a:r>
              <a:rPr lang="en-US" dirty="0" err="1"/>
              <a:t>Lapangan</a:t>
            </a:r>
            <a:r>
              <a:rPr lang="en-US" dirty="0"/>
              <a:t> :</a:t>
            </a:r>
          </a:p>
          <a:p>
            <a:pPr marL="685800" lvl="1" indent="-342900">
              <a:buFont typeface="+mj-lt"/>
              <a:buAutoNum type="arabicPeriod"/>
            </a:pPr>
            <a:r>
              <a:rPr lang="en-US" dirty="0" err="1"/>
              <a:t>Rumija</a:t>
            </a:r>
            <a:r>
              <a:rPr lang="en-US" dirty="0"/>
              <a:t> </a:t>
            </a:r>
            <a:r>
              <a:rPr lang="en-US" dirty="0" err="1"/>
              <a:t>belum</a:t>
            </a:r>
            <a:r>
              <a:rPr lang="en-US" dirty="0"/>
              <a:t> </a:t>
            </a:r>
            <a:r>
              <a:rPr lang="en-US" dirty="0" err="1"/>
              <a:t>jelas</a:t>
            </a:r>
            <a:r>
              <a:rPr lang="en-US" dirty="0"/>
              <a:t>, </a:t>
            </a:r>
            <a:r>
              <a:rPr lang="en-US" dirty="0" err="1"/>
              <a:t>bersinggungan</a:t>
            </a:r>
            <a:r>
              <a:rPr lang="en-US" dirty="0"/>
              <a:t> </a:t>
            </a:r>
            <a:r>
              <a:rPr lang="en-US" dirty="0" err="1"/>
              <a:t>dengan</a:t>
            </a:r>
            <a:r>
              <a:rPr lang="en-US" dirty="0"/>
              <a:t> </a:t>
            </a:r>
            <a:r>
              <a:rPr lang="en-US" dirty="0" err="1"/>
              <a:t>lahan</a:t>
            </a:r>
            <a:r>
              <a:rPr lang="en-US" dirty="0"/>
              <a:t> </a:t>
            </a:r>
            <a:r>
              <a:rPr lang="en-US" dirty="0" err="1"/>
              <a:t>warga</a:t>
            </a:r>
            <a:endParaRPr lang="en-US" dirty="0"/>
          </a:p>
          <a:p>
            <a:pPr marL="685800" lvl="1" indent="-342900">
              <a:buFont typeface="+mj-lt"/>
              <a:buAutoNum type="arabicPeriod"/>
            </a:pPr>
            <a:r>
              <a:rPr lang="en-US" dirty="0" err="1"/>
              <a:t>Harus</a:t>
            </a:r>
            <a:r>
              <a:rPr lang="en-US" dirty="0"/>
              <a:t> </a:t>
            </a:r>
            <a:r>
              <a:rPr lang="en-US" dirty="0" err="1"/>
              <a:t>sering</a:t>
            </a:r>
            <a:r>
              <a:rPr lang="en-US" dirty="0"/>
              <a:t> </a:t>
            </a:r>
            <a:r>
              <a:rPr lang="en-US" dirty="0" err="1"/>
              <a:t>berkoordinasi</a:t>
            </a:r>
            <a:r>
              <a:rPr lang="en-US" dirty="0"/>
              <a:t> </a:t>
            </a:r>
            <a:r>
              <a:rPr lang="en-US" dirty="0" err="1"/>
              <a:t>dengan</a:t>
            </a:r>
            <a:r>
              <a:rPr lang="en-US" dirty="0"/>
              <a:t> </a:t>
            </a:r>
            <a:r>
              <a:rPr lang="en-US" dirty="0" err="1"/>
              <a:t>aparat</a:t>
            </a:r>
            <a:r>
              <a:rPr lang="en-US" dirty="0"/>
              <a:t> </a:t>
            </a:r>
            <a:r>
              <a:rPr lang="en-US" dirty="0" err="1"/>
              <a:t>setempat</a:t>
            </a:r>
            <a:endParaRPr lang="en-US" dirty="0"/>
          </a:p>
          <a:p>
            <a:pPr marL="685800" lvl="1" indent="-342900">
              <a:buFont typeface="+mj-lt"/>
              <a:buAutoNum type="arabicPeriod"/>
            </a:pPr>
            <a:r>
              <a:rPr lang="en-US" dirty="0"/>
              <a:t>Medan </a:t>
            </a:r>
            <a:r>
              <a:rPr lang="en-US" dirty="0" err="1"/>
              <a:t>lapangan</a:t>
            </a:r>
            <a:r>
              <a:rPr lang="en-US" dirty="0"/>
              <a:t> </a:t>
            </a:r>
            <a:r>
              <a:rPr lang="en-US" dirty="0" err="1"/>
              <a:t>berupa</a:t>
            </a:r>
            <a:r>
              <a:rPr lang="en-US" dirty="0"/>
              <a:t> </a:t>
            </a:r>
            <a:r>
              <a:rPr lang="en-US" dirty="0" err="1"/>
              <a:t>tikungan</a:t>
            </a:r>
            <a:r>
              <a:rPr lang="en-US" dirty="0"/>
              <a:t>, </a:t>
            </a:r>
            <a:r>
              <a:rPr lang="en-US" dirty="0" err="1"/>
              <a:t>tanjakan</a:t>
            </a:r>
            <a:r>
              <a:rPr lang="en-US" dirty="0"/>
              <a:t>, berkelok2 </a:t>
            </a:r>
            <a:r>
              <a:rPr lang="en-US" dirty="0" err="1"/>
              <a:t>sehingga</a:t>
            </a:r>
            <a:r>
              <a:rPr lang="en-US" dirty="0"/>
              <a:t> </a:t>
            </a:r>
            <a:r>
              <a:rPr lang="en-US" dirty="0" err="1"/>
              <a:t>daya</a:t>
            </a:r>
            <a:r>
              <a:rPr lang="en-US" dirty="0"/>
              <a:t> </a:t>
            </a:r>
            <a:r>
              <a:rPr lang="en-US" dirty="0" err="1"/>
              <a:t>angkut</a:t>
            </a:r>
            <a:r>
              <a:rPr lang="en-US" dirty="0"/>
              <a:t> </a:t>
            </a:r>
            <a:r>
              <a:rPr lang="en-US" dirty="0" err="1"/>
              <a:t>tidak</a:t>
            </a:r>
            <a:r>
              <a:rPr lang="en-US" dirty="0"/>
              <a:t> </a:t>
            </a:r>
            <a:r>
              <a:rPr lang="en-US" dirty="0" err="1"/>
              <a:t>maksimal</a:t>
            </a:r>
            <a:endParaRPr lang="en-US" dirty="0"/>
          </a:p>
          <a:p>
            <a:pPr marL="685800" lvl="1" indent="-342900">
              <a:buFont typeface="+mj-lt"/>
              <a:buAutoNum type="arabicPeriod"/>
            </a:pPr>
            <a:r>
              <a:rPr lang="en-US" dirty="0" err="1"/>
              <a:t>Paket</a:t>
            </a:r>
            <a:r>
              <a:rPr lang="en-US" dirty="0"/>
              <a:t> </a:t>
            </a:r>
            <a:r>
              <a:rPr lang="en-US" dirty="0" err="1"/>
              <a:t>berkala</a:t>
            </a:r>
            <a:r>
              <a:rPr lang="en-US" dirty="0"/>
              <a:t> </a:t>
            </a:r>
            <a:r>
              <a:rPr lang="en-US" dirty="0" err="1"/>
              <a:t>belum</a:t>
            </a:r>
            <a:r>
              <a:rPr lang="en-US" dirty="0"/>
              <a:t> familiar </a:t>
            </a:r>
            <a:r>
              <a:rPr lang="en-US" dirty="0" err="1"/>
              <a:t>dengan</a:t>
            </a:r>
            <a:r>
              <a:rPr lang="en-US" dirty="0"/>
              <a:t> </a:t>
            </a:r>
            <a:r>
              <a:rPr lang="en-US" dirty="0" err="1"/>
              <a:t>spek</a:t>
            </a:r>
            <a:r>
              <a:rPr lang="en-US" dirty="0"/>
              <a:t> </a:t>
            </a:r>
            <a:r>
              <a:rPr lang="en-US" dirty="0" err="1"/>
              <a:t>kemiringan</a:t>
            </a:r>
            <a:endParaRPr lang="en-US" dirty="0"/>
          </a:p>
          <a:p>
            <a:pPr marL="685800" lvl="1" indent="-342900">
              <a:buFont typeface="+mj-lt"/>
              <a:buAutoNum type="arabicPeriod"/>
            </a:pPr>
            <a:r>
              <a:rPr lang="en-US" dirty="0" err="1"/>
              <a:t>Kondisi</a:t>
            </a:r>
            <a:r>
              <a:rPr lang="en-US" dirty="0"/>
              <a:t> </a:t>
            </a:r>
            <a:r>
              <a:rPr lang="en-US" dirty="0" err="1"/>
              <a:t>alat</a:t>
            </a:r>
            <a:r>
              <a:rPr lang="en-US" dirty="0"/>
              <a:t> </a:t>
            </a:r>
            <a:r>
              <a:rPr lang="en-US" dirty="0" err="1"/>
              <a:t>tidak</a:t>
            </a:r>
            <a:r>
              <a:rPr lang="en-US" dirty="0"/>
              <a:t> </a:t>
            </a:r>
            <a:r>
              <a:rPr lang="en-US" dirty="0" err="1"/>
              <a:t>stabil</a:t>
            </a:r>
            <a:r>
              <a:rPr lang="en-US" dirty="0"/>
              <a:t>, </a:t>
            </a:r>
            <a:r>
              <a:rPr lang="en-US" dirty="0" err="1"/>
              <a:t>bergantian</a:t>
            </a:r>
            <a:r>
              <a:rPr lang="en-US" dirty="0"/>
              <a:t> </a:t>
            </a:r>
            <a:r>
              <a:rPr lang="en-US" dirty="0" err="1"/>
              <a:t>dengan</a:t>
            </a:r>
            <a:r>
              <a:rPr lang="en-US" dirty="0"/>
              <a:t> </a:t>
            </a:r>
            <a:r>
              <a:rPr lang="en-US" dirty="0" err="1"/>
              <a:t>paket</a:t>
            </a:r>
            <a:r>
              <a:rPr lang="en-US" dirty="0"/>
              <a:t> lain</a:t>
            </a:r>
          </a:p>
        </p:txBody>
      </p:sp>
      <p:grpSp>
        <p:nvGrpSpPr>
          <p:cNvPr id="4" name="Group 3"/>
          <p:cNvGrpSpPr/>
          <p:nvPr/>
        </p:nvGrpSpPr>
        <p:grpSpPr>
          <a:xfrm>
            <a:off x="185738" y="949569"/>
            <a:ext cx="1146297" cy="733132"/>
            <a:chOff x="247650" y="123092"/>
            <a:chExt cx="1528396" cy="977509"/>
          </a:xfrm>
        </p:grpSpPr>
        <p:sp>
          <p:nvSpPr>
            <p:cNvPr id="5" name="Rectangle 4"/>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a:stCxn id="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grpSp>
        <p:nvGrpSpPr>
          <p:cNvPr id="9" name="组合 10"/>
          <p:cNvGrpSpPr>
            <a:grpSpLocks/>
          </p:cNvGrpSpPr>
          <p:nvPr/>
        </p:nvGrpSpPr>
        <p:grpSpPr bwMode="auto">
          <a:xfrm>
            <a:off x="1478819" y="973090"/>
            <a:ext cx="3795713" cy="732206"/>
            <a:chOff x="6096000" y="2061026"/>
            <a:chExt cx="5061857" cy="975058"/>
          </a:xfrm>
        </p:grpSpPr>
        <p:sp>
          <p:nvSpPr>
            <p:cNvPr id="10" name="文本框 11"/>
            <p:cNvSpPr txBox="1"/>
            <p:nvPr/>
          </p:nvSpPr>
          <p:spPr>
            <a:xfrm>
              <a:off x="6096000" y="2061026"/>
              <a:ext cx="1661607" cy="553307"/>
            </a:xfrm>
            <a:prstGeom prst="rect">
              <a:avLst/>
            </a:prstGeom>
            <a:noFill/>
          </p:spPr>
          <p:txBody>
            <a:bodyPr wrap="none">
              <a:spAutoFit/>
              <a:scene3d>
                <a:camera prst="orthographicFront"/>
                <a:lightRig rig="threePt" dir="t"/>
              </a:scene3d>
              <a:sp3d contourW="12700"/>
            </a:bodyPr>
            <a:lstStyle/>
            <a:p>
              <a:pPr>
                <a:defRPr/>
              </a:pPr>
              <a:r>
                <a:rPr lang="en-ID" altLang="zh-CN" sz="2100" b="1" dirty="0">
                  <a:solidFill>
                    <a:srgbClr val="FC4349"/>
                  </a:solidFill>
                </a:rPr>
                <a:t>KENDALA</a:t>
              </a:r>
              <a:endParaRPr lang="zh-CN" altLang="en-US" sz="2100" b="1" dirty="0">
                <a:solidFill>
                  <a:srgbClr val="FC4349"/>
                </a:solidFill>
              </a:endParaRPr>
            </a:p>
          </p:txBody>
        </p:sp>
        <p:sp>
          <p:nvSpPr>
            <p:cNvPr id="11" name="文本框 12"/>
            <p:cNvSpPr txBox="1"/>
            <p:nvPr/>
          </p:nvSpPr>
          <p:spPr>
            <a:xfrm>
              <a:off x="6096000" y="2482777"/>
              <a:ext cx="5061857" cy="553307"/>
            </a:xfrm>
            <a:prstGeom prst="rect">
              <a:avLst/>
            </a:prstGeom>
            <a:noFill/>
          </p:spPr>
          <p:txBody>
            <a:bodyPr>
              <a:spAutoFit/>
              <a:scene3d>
                <a:camera prst="orthographicFront"/>
                <a:lightRig rig="threePt" dir="t"/>
              </a:scene3d>
              <a:sp3d contourW="12700"/>
            </a:bodyPr>
            <a:lstStyle/>
            <a:p>
              <a:pPr>
                <a:defRPr/>
              </a:pPr>
              <a:r>
                <a:rPr lang="en-US" altLang="zh-CN" sz="2100" dirty="0">
                  <a:solidFill>
                    <a:srgbClr val="2C3E50"/>
                  </a:solidFill>
                </a:rPr>
                <a:t>PAKET KEJAYAN - TOSARI</a:t>
              </a:r>
            </a:p>
          </p:txBody>
        </p:sp>
      </p:grpSp>
    </p:spTree>
    <p:extLst>
      <p:ext uri="{BB962C8B-B14F-4D97-AF65-F5344CB8AC3E}">
        <p14:creationId xmlns:p14="http://schemas.microsoft.com/office/powerpoint/2010/main" val="2576270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38C875D-CDB1-45D8-8064-7138AB59BA1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4757" y="1122203"/>
            <a:ext cx="3900984" cy="2194304"/>
          </a:xfrm>
        </p:spPr>
      </p:pic>
      <p:pic>
        <p:nvPicPr>
          <p:cNvPr id="7" name="Picture 6">
            <a:extLst>
              <a:ext uri="{FF2B5EF4-FFF2-40B4-BE49-F238E27FC236}">
                <a16:creationId xmlns:a16="http://schemas.microsoft.com/office/drawing/2014/main" id="{527F2F5D-0E9E-49C1-B6A5-953D821893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8261" y="1122204"/>
            <a:ext cx="3766925" cy="2177754"/>
          </a:xfrm>
          <a:prstGeom prst="rect">
            <a:avLst/>
          </a:prstGeom>
        </p:spPr>
      </p:pic>
      <p:pic>
        <p:nvPicPr>
          <p:cNvPr id="11" name="Picture 10">
            <a:extLst>
              <a:ext uri="{FF2B5EF4-FFF2-40B4-BE49-F238E27FC236}">
                <a16:creationId xmlns:a16="http://schemas.microsoft.com/office/drawing/2014/main" id="{D026933D-A9BA-4EEE-A3CE-13C63C5B3C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9070" y="3470311"/>
            <a:ext cx="3716117" cy="2101928"/>
          </a:xfrm>
          <a:prstGeom prst="rect">
            <a:avLst/>
          </a:prstGeom>
        </p:spPr>
      </p:pic>
      <p:pic>
        <p:nvPicPr>
          <p:cNvPr id="13" name="Picture 12">
            <a:extLst>
              <a:ext uri="{FF2B5EF4-FFF2-40B4-BE49-F238E27FC236}">
                <a16:creationId xmlns:a16="http://schemas.microsoft.com/office/drawing/2014/main" id="{3C854601-18FC-4394-9944-8C9C79C8B6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757" y="3470311"/>
            <a:ext cx="3900984" cy="2194304"/>
          </a:xfrm>
          <a:prstGeom prst="rect">
            <a:avLst/>
          </a:prstGeom>
        </p:spPr>
      </p:pic>
      <p:grpSp>
        <p:nvGrpSpPr>
          <p:cNvPr id="14" name="Group 13">
            <a:extLst>
              <a:ext uri="{FF2B5EF4-FFF2-40B4-BE49-F238E27FC236}">
                <a16:creationId xmlns:a16="http://schemas.microsoft.com/office/drawing/2014/main" id="{DC680CF7-5358-4E9B-882F-427E6CE286FA}"/>
              </a:ext>
            </a:extLst>
          </p:cNvPr>
          <p:cNvGrpSpPr/>
          <p:nvPr/>
        </p:nvGrpSpPr>
        <p:grpSpPr>
          <a:xfrm>
            <a:off x="185738" y="949569"/>
            <a:ext cx="1146297" cy="733132"/>
            <a:chOff x="247650" y="123092"/>
            <a:chExt cx="1528396" cy="977509"/>
          </a:xfrm>
        </p:grpSpPr>
        <p:sp>
          <p:nvSpPr>
            <p:cNvPr id="15" name="Rectangle 14">
              <a:extLst>
                <a:ext uri="{FF2B5EF4-FFF2-40B4-BE49-F238E27FC236}">
                  <a16:creationId xmlns:a16="http://schemas.microsoft.com/office/drawing/2014/main" id="{202D8DA6-BF3F-47AB-A5EA-D3F58AB02B5E}"/>
                </a:ext>
              </a:extLst>
            </p:cNvPr>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AA4B6040-083D-4BED-8C40-3D32D6DBA384}"/>
                </a:ext>
              </a:extLst>
            </p:cNvPr>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 name="Straight Connector 16">
              <a:extLst>
                <a:ext uri="{FF2B5EF4-FFF2-40B4-BE49-F238E27FC236}">
                  <a16:creationId xmlns:a16="http://schemas.microsoft.com/office/drawing/2014/main" id="{AED0464A-7F95-4295-A1BD-ECEB7A97DE5A}"/>
                </a:ext>
              </a:extLst>
            </p:cNvPr>
            <p:cNvCxnSpPr>
              <a:stCxn id="15"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DAD08764-34B9-429C-95E4-72524A05A6FD}"/>
                </a:ext>
              </a:extLst>
            </p:cNvPr>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96641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2CDBD7-1375-4BE6-B3F4-6BF1B8D766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185" y="1012874"/>
            <a:ext cx="3636499" cy="2045531"/>
          </a:xfrm>
          <a:prstGeom prst="rect">
            <a:avLst/>
          </a:prstGeom>
        </p:spPr>
      </p:pic>
      <p:pic>
        <p:nvPicPr>
          <p:cNvPr id="7" name="Picture 6">
            <a:extLst>
              <a:ext uri="{FF2B5EF4-FFF2-40B4-BE49-F238E27FC236}">
                <a16:creationId xmlns:a16="http://schemas.microsoft.com/office/drawing/2014/main" id="{C63F54B1-EA29-49CC-9E80-690EC990E5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9387" y="1612655"/>
            <a:ext cx="2368429" cy="3157905"/>
          </a:xfrm>
          <a:prstGeom prst="rect">
            <a:avLst/>
          </a:prstGeom>
        </p:spPr>
      </p:pic>
      <p:pic>
        <p:nvPicPr>
          <p:cNvPr id="9" name="Picture 8">
            <a:extLst>
              <a:ext uri="{FF2B5EF4-FFF2-40B4-BE49-F238E27FC236}">
                <a16:creationId xmlns:a16="http://schemas.microsoft.com/office/drawing/2014/main" id="{9EB86218-DFAD-44E3-9635-B9C9AC193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7104" y="1612655"/>
            <a:ext cx="2368429" cy="3157905"/>
          </a:xfrm>
          <a:prstGeom prst="rect">
            <a:avLst/>
          </a:prstGeom>
        </p:spPr>
      </p:pic>
      <p:pic>
        <p:nvPicPr>
          <p:cNvPr id="11" name="Picture 10">
            <a:extLst>
              <a:ext uri="{FF2B5EF4-FFF2-40B4-BE49-F238E27FC236}">
                <a16:creationId xmlns:a16="http://schemas.microsoft.com/office/drawing/2014/main" id="{95FBA772-B1CF-4130-AEED-057FF3DD36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645" y="3191607"/>
            <a:ext cx="3638039" cy="2653519"/>
          </a:xfrm>
          <a:prstGeom prst="rect">
            <a:avLst/>
          </a:prstGeom>
        </p:spPr>
      </p:pic>
      <p:grpSp>
        <p:nvGrpSpPr>
          <p:cNvPr id="12" name="Group 11">
            <a:extLst>
              <a:ext uri="{FF2B5EF4-FFF2-40B4-BE49-F238E27FC236}">
                <a16:creationId xmlns:a16="http://schemas.microsoft.com/office/drawing/2014/main" id="{8BB31305-F054-4DF3-8FB4-E6184DD20E30}"/>
              </a:ext>
            </a:extLst>
          </p:cNvPr>
          <p:cNvGrpSpPr/>
          <p:nvPr/>
        </p:nvGrpSpPr>
        <p:grpSpPr>
          <a:xfrm>
            <a:off x="185738" y="949569"/>
            <a:ext cx="1146297" cy="733132"/>
            <a:chOff x="247650" y="123092"/>
            <a:chExt cx="1528396" cy="977509"/>
          </a:xfrm>
        </p:grpSpPr>
        <p:sp>
          <p:nvSpPr>
            <p:cNvPr id="13" name="Rectangle 12">
              <a:extLst>
                <a:ext uri="{FF2B5EF4-FFF2-40B4-BE49-F238E27FC236}">
                  <a16:creationId xmlns:a16="http://schemas.microsoft.com/office/drawing/2014/main" id="{4D4F9A7A-C7C7-43BB-9D14-3F7644AE7FCC}"/>
                </a:ext>
              </a:extLst>
            </p:cNvPr>
            <p:cNvSpPr/>
            <p:nvPr/>
          </p:nvSpPr>
          <p:spPr>
            <a:xfrm>
              <a:off x="247650" y="123092"/>
              <a:ext cx="649165" cy="75259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964785A-1027-4AE9-97E6-485050A702A4}"/>
                </a:ext>
              </a:extLst>
            </p:cNvPr>
            <p:cNvSpPr/>
            <p:nvPr/>
          </p:nvSpPr>
          <p:spPr>
            <a:xfrm>
              <a:off x="572232" y="650773"/>
              <a:ext cx="1203814" cy="449828"/>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EA6410B3-EFFC-45A6-A377-F0E92674D307}"/>
                </a:ext>
              </a:extLst>
            </p:cNvPr>
            <p:cNvCxnSpPr>
              <a:stCxn id="13" idx="3"/>
            </p:cNvCxnSpPr>
            <p:nvPr/>
          </p:nvCxnSpPr>
          <p:spPr>
            <a:xfrm>
              <a:off x="896815" y="499390"/>
              <a:ext cx="879231" cy="72"/>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43447F05-C517-44CC-AE01-CE716D6A94AE}"/>
                </a:ext>
              </a:extLst>
            </p:cNvPr>
            <p:cNvCxnSpPr/>
            <p:nvPr/>
          </p:nvCxnSpPr>
          <p:spPr>
            <a:xfrm>
              <a:off x="376518" y="875687"/>
              <a:ext cx="0" cy="224914"/>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28826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799</TotalTime>
  <Words>730</Words>
  <Application>Microsoft Office PowerPoint</Application>
  <PresentationFormat>On-screen Show (4:3)</PresentationFormat>
  <Paragraphs>113</Paragraphs>
  <Slides>41</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等线</vt:lpstr>
      <vt:lpstr>Malgun Gothic</vt:lpstr>
      <vt:lpstr>宋体</vt:lpstr>
      <vt:lpstr>Arial</vt:lpstr>
      <vt:lpstr>Arial Narrow</vt:lpstr>
      <vt:lpstr>Berlin Sans FB Demi</vt:lpstr>
      <vt:lpstr>Calibri</vt:lpstr>
      <vt:lpstr>Calibri Light</vt:lpstr>
      <vt:lpstr>Rockwell Extra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KESIMPULAN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IQBAL</dc:creator>
  <cp:lastModifiedBy>IQBAL</cp:lastModifiedBy>
  <cp:revision>70</cp:revision>
  <cp:lastPrinted>2019-09-17T08:33:12Z</cp:lastPrinted>
  <dcterms:created xsi:type="dcterms:W3CDTF">2019-09-03T07:33:48Z</dcterms:created>
  <dcterms:modified xsi:type="dcterms:W3CDTF">2019-09-19T02:57:41Z</dcterms:modified>
</cp:coreProperties>
</file>