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6"/>
  </p:notesMasterIdLst>
  <p:sldIdLst>
    <p:sldId id="267" r:id="rId4"/>
    <p:sldId id="266" r:id="rId5"/>
    <p:sldId id="275" r:id="rId6"/>
    <p:sldId id="540" r:id="rId7"/>
    <p:sldId id="541" r:id="rId8"/>
    <p:sldId id="534" r:id="rId9"/>
    <p:sldId id="265" r:id="rId10"/>
    <p:sldId id="268" r:id="rId11"/>
    <p:sldId id="269" r:id="rId12"/>
    <p:sldId id="270" r:id="rId13"/>
    <p:sldId id="264" r:id="rId14"/>
    <p:sldId id="261" r:id="rId15"/>
    <p:sldId id="272" r:id="rId16"/>
    <p:sldId id="274" r:id="rId17"/>
    <p:sldId id="542" r:id="rId18"/>
    <p:sldId id="543" r:id="rId19"/>
    <p:sldId id="256" r:id="rId20"/>
    <p:sldId id="279" r:id="rId21"/>
    <p:sldId id="293"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17T13:32:35.3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1D490-BCB2-4E4D-9E4F-B583E26FD5FC}" type="datetimeFigureOut">
              <a:rPr lang="id-ID" smtClean="0"/>
              <a:t>30/10/2019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56E36-DC29-4B78-BEEE-EF4D0DD596C0}" type="slidenum">
              <a:rPr lang="id-ID" smtClean="0"/>
              <a:t>‹#›</a:t>
            </a:fld>
            <a:endParaRPr lang="id-ID"/>
          </a:p>
        </p:txBody>
      </p:sp>
    </p:spTree>
    <p:extLst>
      <p:ext uri="{BB962C8B-B14F-4D97-AF65-F5344CB8AC3E}">
        <p14:creationId xmlns:p14="http://schemas.microsoft.com/office/powerpoint/2010/main" val="114634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788EE46-5715-4CE4-AE4C-5BCDD1BD1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8D713F20-7F46-4C9A-AD0C-3A95D3104D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latin typeface="Arial" panose="020B0604020202020204" pitchFamily="34" charset="0"/>
            </a:endParaRPr>
          </a:p>
        </p:txBody>
      </p:sp>
      <p:sp>
        <p:nvSpPr>
          <p:cNvPr id="86020" name="Slide Number Placeholder 3">
            <a:extLst>
              <a:ext uri="{FF2B5EF4-FFF2-40B4-BE49-F238E27FC236}">
                <a16:creationId xmlns:a16="http://schemas.microsoft.com/office/drawing/2014/main" id="{885C3775-A0FC-4D94-AB60-F75B773BF8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5E21F5-53B6-49DC-B626-A845BB05217A}" type="slidenum">
              <a:rPr kumimoji="0" lang="en-US" alt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43CD7D-4CC1-42FA-B5E5-DE8B80CE73B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329523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3CD7D-4CC1-42FA-B5E5-DE8B80CE73B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136530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3CD7D-4CC1-42FA-B5E5-DE8B80CE73B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149403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20609FE-3D15-4941-97B9-A2B926B781B2}"/>
              </a:ext>
            </a:extLst>
          </p:cNvPr>
          <p:cNvGrpSpPr>
            <a:grpSpLocks/>
          </p:cNvGrpSpPr>
          <p:nvPr/>
        </p:nvGrpSpPr>
        <p:grpSpPr bwMode="auto">
          <a:xfrm>
            <a:off x="5067300" y="1789114"/>
            <a:ext cx="7120467" cy="5056187"/>
            <a:chOff x="2394" y="1127"/>
            <a:chExt cx="3364" cy="3185"/>
          </a:xfrm>
        </p:grpSpPr>
        <p:sp>
          <p:nvSpPr>
            <p:cNvPr id="5" name="Rectangle 3">
              <a:extLst>
                <a:ext uri="{FF2B5EF4-FFF2-40B4-BE49-F238E27FC236}">
                  <a16:creationId xmlns:a16="http://schemas.microsoft.com/office/drawing/2014/main" id="{4A2EAE51-1466-4597-9E0C-77EFFAE7A016}"/>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6" name="Oval 4">
              <a:extLst>
                <a:ext uri="{FF2B5EF4-FFF2-40B4-BE49-F238E27FC236}">
                  <a16:creationId xmlns:a16="http://schemas.microsoft.com/office/drawing/2014/main" id="{151135AD-A12C-49E7-A015-8D621F505391}"/>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7" name="Rectangle 5">
              <a:extLst>
                <a:ext uri="{FF2B5EF4-FFF2-40B4-BE49-F238E27FC236}">
                  <a16:creationId xmlns:a16="http://schemas.microsoft.com/office/drawing/2014/main" id="{372D6BA8-8BC0-42EF-ADB6-38416D2C8193}"/>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8" name="Freeform 6">
              <a:extLst>
                <a:ext uri="{FF2B5EF4-FFF2-40B4-BE49-F238E27FC236}">
                  <a16:creationId xmlns:a16="http://schemas.microsoft.com/office/drawing/2014/main" id="{3B696628-2582-48CF-B980-4B6D236C7AB2}"/>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9" name="Rectangle 7">
              <a:extLst>
                <a:ext uri="{FF2B5EF4-FFF2-40B4-BE49-F238E27FC236}">
                  <a16:creationId xmlns:a16="http://schemas.microsoft.com/office/drawing/2014/main" id="{06EC8657-D9DC-4B64-823C-4C267784A669}"/>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10" name="Rectangle 8">
              <a:extLst>
                <a:ext uri="{FF2B5EF4-FFF2-40B4-BE49-F238E27FC236}">
                  <a16:creationId xmlns:a16="http://schemas.microsoft.com/office/drawing/2014/main" id="{EF31AF00-FAAB-42EC-906F-A64EB2644ECF}"/>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11" name="Rectangle 9">
              <a:extLst>
                <a:ext uri="{FF2B5EF4-FFF2-40B4-BE49-F238E27FC236}">
                  <a16:creationId xmlns:a16="http://schemas.microsoft.com/office/drawing/2014/main" id="{3ACFFF72-3832-4558-B5C0-6FA675A4EAC9}"/>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12" name="Rectangle 10">
              <a:extLst>
                <a:ext uri="{FF2B5EF4-FFF2-40B4-BE49-F238E27FC236}">
                  <a16:creationId xmlns:a16="http://schemas.microsoft.com/office/drawing/2014/main" id="{022DE600-D447-4D22-8457-AED7B94FAB49}"/>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13" name="Rectangle 11">
              <a:extLst>
                <a:ext uri="{FF2B5EF4-FFF2-40B4-BE49-F238E27FC236}">
                  <a16:creationId xmlns:a16="http://schemas.microsoft.com/office/drawing/2014/main" id="{370AAFC9-639A-4697-A063-EA90101F0DF4}"/>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14" name="Freeform 12">
              <a:extLst>
                <a:ext uri="{FF2B5EF4-FFF2-40B4-BE49-F238E27FC236}">
                  <a16:creationId xmlns:a16="http://schemas.microsoft.com/office/drawing/2014/main" id="{4CEFB843-3F77-4C18-9A23-0B7B49F7EAFB}"/>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15" name="Freeform 13">
              <a:extLst>
                <a:ext uri="{FF2B5EF4-FFF2-40B4-BE49-F238E27FC236}">
                  <a16:creationId xmlns:a16="http://schemas.microsoft.com/office/drawing/2014/main" id="{E3089CC2-32D2-45E1-BD12-7353308F04E4}"/>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16" name="Freeform 14">
              <a:extLst>
                <a:ext uri="{FF2B5EF4-FFF2-40B4-BE49-F238E27FC236}">
                  <a16:creationId xmlns:a16="http://schemas.microsoft.com/office/drawing/2014/main" id="{6B6B76AE-D169-4524-98FC-CD381E5D43EC}"/>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a:latin typeface="Arial" charset="0"/>
              </a:endParaRPr>
            </a:p>
          </p:txBody>
        </p:sp>
        <p:sp>
          <p:nvSpPr>
            <p:cNvPr id="17" name="Freeform 15">
              <a:extLst>
                <a:ext uri="{FF2B5EF4-FFF2-40B4-BE49-F238E27FC236}">
                  <a16:creationId xmlns:a16="http://schemas.microsoft.com/office/drawing/2014/main" id="{0EA3C562-DE81-47F8-8490-C174D1127DBE}"/>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18" name="Freeform 16">
              <a:extLst>
                <a:ext uri="{FF2B5EF4-FFF2-40B4-BE49-F238E27FC236}">
                  <a16:creationId xmlns:a16="http://schemas.microsoft.com/office/drawing/2014/main" id="{2D3B4A1A-D8ED-4E27-AF0A-AE97C927ADC1}"/>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19" name="Freeform 17">
              <a:extLst>
                <a:ext uri="{FF2B5EF4-FFF2-40B4-BE49-F238E27FC236}">
                  <a16:creationId xmlns:a16="http://schemas.microsoft.com/office/drawing/2014/main" id="{38510C70-3B0A-4BAB-A96D-A631D146605E}"/>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0" name="Freeform 18">
              <a:extLst>
                <a:ext uri="{FF2B5EF4-FFF2-40B4-BE49-F238E27FC236}">
                  <a16:creationId xmlns:a16="http://schemas.microsoft.com/office/drawing/2014/main" id="{A185060B-A470-40F0-B5B1-175953EF939C}"/>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1" name="Freeform 19">
              <a:extLst>
                <a:ext uri="{FF2B5EF4-FFF2-40B4-BE49-F238E27FC236}">
                  <a16:creationId xmlns:a16="http://schemas.microsoft.com/office/drawing/2014/main" id="{1287ADB2-7E2D-4345-8755-F236046C9B89}"/>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2" name="Freeform 20">
              <a:extLst>
                <a:ext uri="{FF2B5EF4-FFF2-40B4-BE49-F238E27FC236}">
                  <a16:creationId xmlns:a16="http://schemas.microsoft.com/office/drawing/2014/main" id="{A8EA7F6E-D57B-4DF6-A762-C93217E67FDD}"/>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3" name="Freeform 21">
              <a:extLst>
                <a:ext uri="{FF2B5EF4-FFF2-40B4-BE49-F238E27FC236}">
                  <a16:creationId xmlns:a16="http://schemas.microsoft.com/office/drawing/2014/main" id="{D6BA4BA8-6403-49FB-A8C8-19DB92F45E70}"/>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4" name="Freeform 22">
              <a:extLst>
                <a:ext uri="{FF2B5EF4-FFF2-40B4-BE49-F238E27FC236}">
                  <a16:creationId xmlns:a16="http://schemas.microsoft.com/office/drawing/2014/main" id="{0E24A084-7F25-49FE-9B1F-09709F9A32C3}"/>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5" name="Freeform 23">
              <a:extLst>
                <a:ext uri="{FF2B5EF4-FFF2-40B4-BE49-F238E27FC236}">
                  <a16:creationId xmlns:a16="http://schemas.microsoft.com/office/drawing/2014/main" id="{C3C14EDE-C387-48E1-A42C-56CCDA60E685}"/>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26" name="Freeform 24">
              <a:extLst>
                <a:ext uri="{FF2B5EF4-FFF2-40B4-BE49-F238E27FC236}">
                  <a16:creationId xmlns:a16="http://schemas.microsoft.com/office/drawing/2014/main" id="{02B0A604-A5B5-4CFA-A2D3-41F0D2936A20}"/>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7" name="Freeform 25">
              <a:extLst>
                <a:ext uri="{FF2B5EF4-FFF2-40B4-BE49-F238E27FC236}">
                  <a16:creationId xmlns:a16="http://schemas.microsoft.com/office/drawing/2014/main" id="{92EA6507-EE8D-4633-8A61-C8005F6849DC}"/>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8" name="Freeform 26">
              <a:extLst>
                <a:ext uri="{FF2B5EF4-FFF2-40B4-BE49-F238E27FC236}">
                  <a16:creationId xmlns:a16="http://schemas.microsoft.com/office/drawing/2014/main" id="{31913287-74D4-44E9-8A99-55536073D873}"/>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29" name="Oval 27">
              <a:extLst>
                <a:ext uri="{FF2B5EF4-FFF2-40B4-BE49-F238E27FC236}">
                  <a16:creationId xmlns:a16="http://schemas.microsoft.com/office/drawing/2014/main" id="{5BE2DC4E-BBC9-4F5A-B989-0543D8B87537}"/>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a:latin typeface="Arial" charset="0"/>
              </a:endParaRPr>
            </a:p>
          </p:txBody>
        </p:sp>
        <p:sp>
          <p:nvSpPr>
            <p:cNvPr id="30" name="Oval 28">
              <a:extLst>
                <a:ext uri="{FF2B5EF4-FFF2-40B4-BE49-F238E27FC236}">
                  <a16:creationId xmlns:a16="http://schemas.microsoft.com/office/drawing/2014/main" id="{A5C4FCD8-64AE-4D7E-808D-304A471B41A8}"/>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31" name="Oval 29">
              <a:extLst>
                <a:ext uri="{FF2B5EF4-FFF2-40B4-BE49-F238E27FC236}">
                  <a16:creationId xmlns:a16="http://schemas.microsoft.com/office/drawing/2014/main" id="{8BAF483D-7050-4BAB-B8FE-81C5C11FE84D}"/>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a:latin typeface="Arial" charset="0"/>
              </a:endParaRPr>
            </a:p>
          </p:txBody>
        </p:sp>
        <p:sp>
          <p:nvSpPr>
            <p:cNvPr id="32" name="Freeform 30">
              <a:extLst>
                <a:ext uri="{FF2B5EF4-FFF2-40B4-BE49-F238E27FC236}">
                  <a16:creationId xmlns:a16="http://schemas.microsoft.com/office/drawing/2014/main" id="{6B3F3F78-1892-4C58-8075-FDF6712F4A3F}"/>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33" name="Freeform 31">
              <a:extLst>
                <a:ext uri="{FF2B5EF4-FFF2-40B4-BE49-F238E27FC236}">
                  <a16:creationId xmlns:a16="http://schemas.microsoft.com/office/drawing/2014/main" id="{579163D8-46E3-4C5E-9659-4AE37F93BAA9}"/>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34" name="Rectangle 32">
              <a:extLst>
                <a:ext uri="{FF2B5EF4-FFF2-40B4-BE49-F238E27FC236}">
                  <a16:creationId xmlns:a16="http://schemas.microsoft.com/office/drawing/2014/main" id="{B9B69181-72AA-4590-AA04-4216A3F65C4A}"/>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a:latin typeface="Arial" charset="0"/>
              </a:endParaRPr>
            </a:p>
          </p:txBody>
        </p:sp>
        <p:sp>
          <p:nvSpPr>
            <p:cNvPr id="35" name="Rectangle 33">
              <a:extLst>
                <a:ext uri="{FF2B5EF4-FFF2-40B4-BE49-F238E27FC236}">
                  <a16:creationId xmlns:a16="http://schemas.microsoft.com/office/drawing/2014/main" id="{58C07EC2-69A3-40EC-927A-9D1633505846}"/>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36" name="AutoShape 34">
              <a:extLst>
                <a:ext uri="{FF2B5EF4-FFF2-40B4-BE49-F238E27FC236}">
                  <a16:creationId xmlns:a16="http://schemas.microsoft.com/office/drawing/2014/main" id="{D07B73DF-1B9E-42B0-8EB5-F83FD58C5AC1}"/>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37" name="Freeform 35">
              <a:extLst>
                <a:ext uri="{FF2B5EF4-FFF2-40B4-BE49-F238E27FC236}">
                  <a16:creationId xmlns:a16="http://schemas.microsoft.com/office/drawing/2014/main" id="{6240EEAF-06F6-463E-AF27-DF4858D883F0}"/>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a:latin typeface="Arial" charset="0"/>
              </a:endParaRPr>
            </a:p>
          </p:txBody>
        </p:sp>
        <p:sp>
          <p:nvSpPr>
            <p:cNvPr id="38" name="Freeform 36">
              <a:extLst>
                <a:ext uri="{FF2B5EF4-FFF2-40B4-BE49-F238E27FC236}">
                  <a16:creationId xmlns:a16="http://schemas.microsoft.com/office/drawing/2014/main" id="{F5C0352B-56E7-4FAE-8CA4-B255D3A183D4}"/>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grpSp>
      <p:sp>
        <p:nvSpPr>
          <p:cNvPr id="5159"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5160" name="Rectangle 40"/>
          <p:cNvSpPr>
            <a:spLocks noGrp="1" noChangeArrowheads="1"/>
          </p:cNvSpPr>
          <p:nvPr>
            <p:ph type="ctrTitle"/>
          </p:nvPr>
        </p:nvSpPr>
        <p:spPr>
          <a:xfrm>
            <a:off x="914400" y="1768477"/>
            <a:ext cx="10363200" cy="1736725"/>
          </a:xfrm>
        </p:spPr>
        <p:txBody>
          <a:bodyPr anchor="b" anchorCtr="1"/>
          <a:lstStyle>
            <a:lvl1pPr>
              <a:defRPr sz="5400"/>
            </a:lvl1pPr>
          </a:lstStyle>
          <a:p>
            <a:r>
              <a:rPr lang="en-US"/>
              <a:t>Click to edit Master title style</a:t>
            </a:r>
          </a:p>
        </p:txBody>
      </p:sp>
      <p:sp>
        <p:nvSpPr>
          <p:cNvPr id="39" name="Rectangle 37">
            <a:extLst>
              <a:ext uri="{FF2B5EF4-FFF2-40B4-BE49-F238E27FC236}">
                <a16:creationId xmlns:a16="http://schemas.microsoft.com/office/drawing/2014/main" id="{881132CE-9950-47F0-8724-901CB3FB270A}"/>
              </a:ext>
            </a:extLst>
          </p:cNvPr>
          <p:cNvSpPr>
            <a:spLocks noGrp="1" noChangeArrowheads="1"/>
          </p:cNvSpPr>
          <p:nvPr>
            <p:ph type="dt" sz="half" idx="10"/>
          </p:nvPr>
        </p:nvSpPr>
        <p:spPr/>
        <p:txBody>
          <a:bodyPr/>
          <a:lstStyle>
            <a:lvl1pPr>
              <a:defRPr/>
            </a:lvl1pPr>
          </a:lstStyle>
          <a:p>
            <a:pPr>
              <a:defRPr/>
            </a:pPr>
            <a:fld id="{4AF3F549-1CDD-4452-8FBC-9DBEC7CA1EFD}" type="datetimeFigureOut">
              <a:rPr lang="en-US"/>
              <a:pPr>
                <a:defRPr/>
              </a:pPr>
              <a:t>10/30/2019</a:t>
            </a:fld>
            <a:endParaRPr lang="en-US"/>
          </a:p>
        </p:txBody>
      </p:sp>
      <p:sp>
        <p:nvSpPr>
          <p:cNvPr id="40" name="Rectangle 38">
            <a:extLst>
              <a:ext uri="{FF2B5EF4-FFF2-40B4-BE49-F238E27FC236}">
                <a16:creationId xmlns:a16="http://schemas.microsoft.com/office/drawing/2014/main" id="{785CB76F-1C74-4A39-8871-D7AC116157A3}"/>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1">
            <a:extLst>
              <a:ext uri="{FF2B5EF4-FFF2-40B4-BE49-F238E27FC236}">
                <a16:creationId xmlns:a16="http://schemas.microsoft.com/office/drawing/2014/main" id="{0E957666-4C88-461F-9DCE-FB47F167A9FB}"/>
              </a:ext>
            </a:extLst>
          </p:cNvPr>
          <p:cNvSpPr>
            <a:spLocks noGrp="1" noChangeArrowheads="1"/>
          </p:cNvSpPr>
          <p:nvPr>
            <p:ph type="sldNum" sz="quarter" idx="12"/>
          </p:nvPr>
        </p:nvSpPr>
        <p:spPr/>
        <p:txBody>
          <a:bodyPr/>
          <a:lstStyle>
            <a:lvl1pPr>
              <a:defRPr/>
            </a:lvl1pPr>
          </a:lstStyle>
          <a:p>
            <a:fld id="{CB8D6C5E-76F2-4B53-9455-BF9C9AAB7F04}" type="slidenum">
              <a:rPr lang="en-US" altLang="id-ID"/>
              <a:pPr/>
              <a:t>‹#›</a:t>
            </a:fld>
            <a:endParaRPr lang="en-US" altLang="id-ID"/>
          </a:p>
        </p:txBody>
      </p:sp>
    </p:spTree>
    <p:extLst>
      <p:ext uri="{BB962C8B-B14F-4D97-AF65-F5344CB8AC3E}">
        <p14:creationId xmlns:p14="http://schemas.microsoft.com/office/powerpoint/2010/main" val="13072104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B34E55FB-709C-457F-92A0-193577073DE2}"/>
              </a:ext>
            </a:extLst>
          </p:cNvPr>
          <p:cNvSpPr>
            <a:spLocks noGrp="1" noChangeArrowheads="1"/>
          </p:cNvSpPr>
          <p:nvPr>
            <p:ph type="dt" sz="half" idx="10"/>
          </p:nvPr>
        </p:nvSpPr>
        <p:spPr>
          <a:ln/>
        </p:spPr>
        <p:txBody>
          <a:bodyPr/>
          <a:lstStyle>
            <a:lvl1pPr>
              <a:defRPr/>
            </a:lvl1pPr>
          </a:lstStyle>
          <a:p>
            <a:pPr>
              <a:defRPr/>
            </a:pPr>
            <a:fld id="{3FAA43DF-6214-4117-B7C9-3FA470FA2812}" type="datetimeFigureOut">
              <a:rPr lang="en-US"/>
              <a:pPr>
                <a:defRPr/>
              </a:pPr>
              <a:t>10/30/2019</a:t>
            </a:fld>
            <a:endParaRPr lang="en-US"/>
          </a:p>
        </p:txBody>
      </p:sp>
      <p:sp>
        <p:nvSpPr>
          <p:cNvPr id="5" name="Rectangle 40">
            <a:extLst>
              <a:ext uri="{FF2B5EF4-FFF2-40B4-BE49-F238E27FC236}">
                <a16:creationId xmlns:a16="http://schemas.microsoft.com/office/drawing/2014/main" id="{CAFCD2A0-99FC-4E90-8382-FFAC4BA738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5C186376-E09C-4ABE-8178-EE547BA4D067}"/>
              </a:ext>
            </a:extLst>
          </p:cNvPr>
          <p:cNvSpPr>
            <a:spLocks noGrp="1" noChangeArrowheads="1"/>
          </p:cNvSpPr>
          <p:nvPr>
            <p:ph type="sldNum" sz="quarter" idx="12"/>
          </p:nvPr>
        </p:nvSpPr>
        <p:spPr>
          <a:ln/>
        </p:spPr>
        <p:txBody>
          <a:bodyPr/>
          <a:lstStyle>
            <a:lvl1pPr>
              <a:defRPr/>
            </a:lvl1pPr>
          </a:lstStyle>
          <a:p>
            <a:fld id="{8D6C8F60-5E08-4204-B694-83517DC19A55}" type="slidenum">
              <a:rPr lang="en-US" altLang="id-ID"/>
              <a:pPr/>
              <a:t>‹#›</a:t>
            </a:fld>
            <a:endParaRPr lang="en-US" altLang="id-ID"/>
          </a:p>
        </p:txBody>
      </p:sp>
    </p:spTree>
    <p:extLst>
      <p:ext uri="{BB962C8B-B14F-4D97-AF65-F5344CB8AC3E}">
        <p14:creationId xmlns:p14="http://schemas.microsoft.com/office/powerpoint/2010/main" val="23094860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D38049F9-C8C2-47FF-873F-6FD3C3CEB694}"/>
              </a:ext>
            </a:extLst>
          </p:cNvPr>
          <p:cNvSpPr>
            <a:spLocks noGrp="1" noChangeArrowheads="1"/>
          </p:cNvSpPr>
          <p:nvPr>
            <p:ph type="dt" sz="half" idx="10"/>
          </p:nvPr>
        </p:nvSpPr>
        <p:spPr>
          <a:ln/>
        </p:spPr>
        <p:txBody>
          <a:bodyPr/>
          <a:lstStyle>
            <a:lvl1pPr>
              <a:defRPr/>
            </a:lvl1pPr>
          </a:lstStyle>
          <a:p>
            <a:pPr>
              <a:defRPr/>
            </a:pPr>
            <a:fld id="{3D82F199-12A9-4A70-8180-FC579C4B7AFB}" type="datetimeFigureOut">
              <a:rPr lang="en-US"/>
              <a:pPr>
                <a:defRPr/>
              </a:pPr>
              <a:t>10/30/2019</a:t>
            </a:fld>
            <a:endParaRPr lang="en-US"/>
          </a:p>
        </p:txBody>
      </p:sp>
      <p:sp>
        <p:nvSpPr>
          <p:cNvPr id="5" name="Rectangle 40">
            <a:extLst>
              <a:ext uri="{FF2B5EF4-FFF2-40B4-BE49-F238E27FC236}">
                <a16:creationId xmlns:a16="http://schemas.microsoft.com/office/drawing/2014/main" id="{38A3DF90-9E58-4AB4-9D3A-BB6782598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BAFD3EC9-53FD-4373-9873-8F8BE69BEB03}"/>
              </a:ext>
            </a:extLst>
          </p:cNvPr>
          <p:cNvSpPr>
            <a:spLocks noGrp="1" noChangeArrowheads="1"/>
          </p:cNvSpPr>
          <p:nvPr>
            <p:ph type="sldNum" sz="quarter" idx="12"/>
          </p:nvPr>
        </p:nvSpPr>
        <p:spPr>
          <a:ln/>
        </p:spPr>
        <p:txBody>
          <a:bodyPr/>
          <a:lstStyle>
            <a:lvl1pPr>
              <a:defRPr/>
            </a:lvl1pPr>
          </a:lstStyle>
          <a:p>
            <a:fld id="{F9370BE1-FC63-4872-9299-DC717BA8CDC5}" type="slidenum">
              <a:rPr lang="en-US" altLang="id-ID"/>
              <a:pPr/>
              <a:t>‹#›</a:t>
            </a:fld>
            <a:endParaRPr lang="en-US" altLang="id-ID"/>
          </a:p>
        </p:txBody>
      </p:sp>
    </p:spTree>
    <p:extLst>
      <p:ext uri="{BB962C8B-B14F-4D97-AF65-F5344CB8AC3E}">
        <p14:creationId xmlns:p14="http://schemas.microsoft.com/office/powerpoint/2010/main" val="19743533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56BFD760-92BD-465A-8DDA-5D4743755C69}"/>
              </a:ext>
            </a:extLst>
          </p:cNvPr>
          <p:cNvSpPr>
            <a:spLocks noGrp="1" noChangeArrowheads="1"/>
          </p:cNvSpPr>
          <p:nvPr>
            <p:ph type="dt" sz="half" idx="10"/>
          </p:nvPr>
        </p:nvSpPr>
        <p:spPr>
          <a:ln/>
        </p:spPr>
        <p:txBody>
          <a:bodyPr/>
          <a:lstStyle>
            <a:lvl1pPr>
              <a:defRPr/>
            </a:lvl1pPr>
          </a:lstStyle>
          <a:p>
            <a:pPr>
              <a:defRPr/>
            </a:pPr>
            <a:fld id="{F73196E0-7996-4259-BA2B-A85B5D7762A2}" type="datetimeFigureOut">
              <a:rPr lang="en-US"/>
              <a:pPr>
                <a:defRPr/>
              </a:pPr>
              <a:t>10/30/2019</a:t>
            </a:fld>
            <a:endParaRPr lang="en-US"/>
          </a:p>
        </p:txBody>
      </p:sp>
      <p:sp>
        <p:nvSpPr>
          <p:cNvPr id="6" name="Rectangle 40">
            <a:extLst>
              <a:ext uri="{FF2B5EF4-FFF2-40B4-BE49-F238E27FC236}">
                <a16:creationId xmlns:a16="http://schemas.microsoft.com/office/drawing/2014/main" id="{2B9DF17B-ED18-49BB-ADAD-D0E69B7840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9E5EBC1C-3E05-4A9D-9F21-B3E7697C1308}"/>
              </a:ext>
            </a:extLst>
          </p:cNvPr>
          <p:cNvSpPr>
            <a:spLocks noGrp="1" noChangeArrowheads="1"/>
          </p:cNvSpPr>
          <p:nvPr>
            <p:ph type="sldNum" sz="quarter" idx="12"/>
          </p:nvPr>
        </p:nvSpPr>
        <p:spPr>
          <a:ln/>
        </p:spPr>
        <p:txBody>
          <a:bodyPr/>
          <a:lstStyle>
            <a:lvl1pPr>
              <a:defRPr/>
            </a:lvl1pPr>
          </a:lstStyle>
          <a:p>
            <a:fld id="{DFF8AAB6-5B08-4FED-ACDE-793E5A9B4261}" type="slidenum">
              <a:rPr lang="en-US" altLang="id-ID"/>
              <a:pPr/>
              <a:t>‹#›</a:t>
            </a:fld>
            <a:endParaRPr lang="en-US" altLang="id-ID"/>
          </a:p>
        </p:txBody>
      </p:sp>
    </p:spTree>
    <p:extLst>
      <p:ext uri="{BB962C8B-B14F-4D97-AF65-F5344CB8AC3E}">
        <p14:creationId xmlns:p14="http://schemas.microsoft.com/office/powerpoint/2010/main" val="27458133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B24A1D14-DD5A-40BB-AC92-B380FF8D4482}"/>
              </a:ext>
            </a:extLst>
          </p:cNvPr>
          <p:cNvSpPr>
            <a:spLocks noGrp="1" noChangeArrowheads="1"/>
          </p:cNvSpPr>
          <p:nvPr>
            <p:ph type="dt" sz="half" idx="10"/>
          </p:nvPr>
        </p:nvSpPr>
        <p:spPr>
          <a:ln/>
        </p:spPr>
        <p:txBody>
          <a:bodyPr/>
          <a:lstStyle>
            <a:lvl1pPr>
              <a:defRPr/>
            </a:lvl1pPr>
          </a:lstStyle>
          <a:p>
            <a:pPr>
              <a:defRPr/>
            </a:pPr>
            <a:fld id="{DE8643FD-8677-45F4-B2B9-5560ED7CA1D6}" type="datetimeFigureOut">
              <a:rPr lang="en-US"/>
              <a:pPr>
                <a:defRPr/>
              </a:pPr>
              <a:t>10/30/2019</a:t>
            </a:fld>
            <a:endParaRPr lang="en-US"/>
          </a:p>
        </p:txBody>
      </p:sp>
      <p:sp>
        <p:nvSpPr>
          <p:cNvPr id="8" name="Rectangle 40">
            <a:extLst>
              <a:ext uri="{FF2B5EF4-FFF2-40B4-BE49-F238E27FC236}">
                <a16:creationId xmlns:a16="http://schemas.microsoft.com/office/drawing/2014/main" id="{24900CBC-2C41-49CD-A55E-B32F6A524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6E4B04A4-D0D3-483B-B4C4-08819E73C20A}"/>
              </a:ext>
            </a:extLst>
          </p:cNvPr>
          <p:cNvSpPr>
            <a:spLocks noGrp="1" noChangeArrowheads="1"/>
          </p:cNvSpPr>
          <p:nvPr>
            <p:ph type="sldNum" sz="quarter" idx="12"/>
          </p:nvPr>
        </p:nvSpPr>
        <p:spPr>
          <a:ln/>
        </p:spPr>
        <p:txBody>
          <a:bodyPr/>
          <a:lstStyle>
            <a:lvl1pPr>
              <a:defRPr/>
            </a:lvl1pPr>
          </a:lstStyle>
          <a:p>
            <a:fld id="{14E1B02A-7751-4DBD-BFA6-D6BD711F8BFB}" type="slidenum">
              <a:rPr lang="en-US" altLang="id-ID"/>
              <a:pPr/>
              <a:t>‹#›</a:t>
            </a:fld>
            <a:endParaRPr lang="en-US" altLang="id-ID"/>
          </a:p>
        </p:txBody>
      </p:sp>
    </p:spTree>
    <p:extLst>
      <p:ext uri="{BB962C8B-B14F-4D97-AF65-F5344CB8AC3E}">
        <p14:creationId xmlns:p14="http://schemas.microsoft.com/office/powerpoint/2010/main" val="34219019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77B76E52-94FD-46D0-965B-15C8868E822D}"/>
              </a:ext>
            </a:extLst>
          </p:cNvPr>
          <p:cNvSpPr>
            <a:spLocks noGrp="1" noChangeArrowheads="1"/>
          </p:cNvSpPr>
          <p:nvPr>
            <p:ph type="dt" sz="half" idx="10"/>
          </p:nvPr>
        </p:nvSpPr>
        <p:spPr>
          <a:ln/>
        </p:spPr>
        <p:txBody>
          <a:bodyPr/>
          <a:lstStyle>
            <a:lvl1pPr>
              <a:defRPr/>
            </a:lvl1pPr>
          </a:lstStyle>
          <a:p>
            <a:pPr>
              <a:defRPr/>
            </a:pPr>
            <a:fld id="{30AE4AD7-A7B9-4193-9DF2-5D26C1EC7E49}" type="datetimeFigureOut">
              <a:rPr lang="en-US"/>
              <a:pPr>
                <a:defRPr/>
              </a:pPr>
              <a:t>10/30/2019</a:t>
            </a:fld>
            <a:endParaRPr lang="en-US"/>
          </a:p>
        </p:txBody>
      </p:sp>
      <p:sp>
        <p:nvSpPr>
          <p:cNvPr id="4" name="Rectangle 40">
            <a:extLst>
              <a:ext uri="{FF2B5EF4-FFF2-40B4-BE49-F238E27FC236}">
                <a16:creationId xmlns:a16="http://schemas.microsoft.com/office/drawing/2014/main" id="{53C07567-D8B4-4772-857C-65BD395A76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EC2A4C5-C8BE-4038-B21B-C869FFD697A2}"/>
              </a:ext>
            </a:extLst>
          </p:cNvPr>
          <p:cNvSpPr>
            <a:spLocks noGrp="1" noChangeArrowheads="1"/>
          </p:cNvSpPr>
          <p:nvPr>
            <p:ph type="sldNum" sz="quarter" idx="12"/>
          </p:nvPr>
        </p:nvSpPr>
        <p:spPr>
          <a:ln/>
        </p:spPr>
        <p:txBody>
          <a:bodyPr/>
          <a:lstStyle>
            <a:lvl1pPr>
              <a:defRPr/>
            </a:lvl1pPr>
          </a:lstStyle>
          <a:p>
            <a:fld id="{138A0CFA-98E4-473D-9885-327049CCB47F}" type="slidenum">
              <a:rPr lang="en-US" altLang="id-ID"/>
              <a:pPr/>
              <a:t>‹#›</a:t>
            </a:fld>
            <a:endParaRPr lang="en-US" altLang="id-ID"/>
          </a:p>
        </p:txBody>
      </p:sp>
    </p:spTree>
    <p:extLst>
      <p:ext uri="{BB962C8B-B14F-4D97-AF65-F5344CB8AC3E}">
        <p14:creationId xmlns:p14="http://schemas.microsoft.com/office/powerpoint/2010/main" val="3057876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03AA68D6-0208-4D99-8D5F-C45A461451D6}"/>
              </a:ext>
            </a:extLst>
          </p:cNvPr>
          <p:cNvSpPr>
            <a:spLocks noGrp="1" noChangeArrowheads="1"/>
          </p:cNvSpPr>
          <p:nvPr>
            <p:ph type="dt" sz="half" idx="10"/>
          </p:nvPr>
        </p:nvSpPr>
        <p:spPr>
          <a:ln/>
        </p:spPr>
        <p:txBody>
          <a:bodyPr/>
          <a:lstStyle>
            <a:lvl1pPr>
              <a:defRPr/>
            </a:lvl1pPr>
          </a:lstStyle>
          <a:p>
            <a:pPr>
              <a:defRPr/>
            </a:pPr>
            <a:fld id="{97FAF49C-1B29-4312-B17D-9D66B17DD340}" type="datetimeFigureOut">
              <a:rPr lang="en-US"/>
              <a:pPr>
                <a:defRPr/>
              </a:pPr>
              <a:t>10/30/2019</a:t>
            </a:fld>
            <a:endParaRPr lang="en-US"/>
          </a:p>
        </p:txBody>
      </p:sp>
      <p:sp>
        <p:nvSpPr>
          <p:cNvPr id="3" name="Rectangle 40">
            <a:extLst>
              <a:ext uri="{FF2B5EF4-FFF2-40B4-BE49-F238E27FC236}">
                <a16:creationId xmlns:a16="http://schemas.microsoft.com/office/drawing/2014/main" id="{88AAB557-FE69-4910-9336-F4F5733EE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841CF0BD-669D-4CCE-925B-E5E393D43AB8}"/>
              </a:ext>
            </a:extLst>
          </p:cNvPr>
          <p:cNvSpPr>
            <a:spLocks noGrp="1" noChangeArrowheads="1"/>
          </p:cNvSpPr>
          <p:nvPr>
            <p:ph type="sldNum" sz="quarter" idx="12"/>
          </p:nvPr>
        </p:nvSpPr>
        <p:spPr>
          <a:ln/>
        </p:spPr>
        <p:txBody>
          <a:bodyPr/>
          <a:lstStyle>
            <a:lvl1pPr>
              <a:defRPr/>
            </a:lvl1pPr>
          </a:lstStyle>
          <a:p>
            <a:fld id="{9D1A7A06-1415-4971-BD31-88DBDB90591C}" type="slidenum">
              <a:rPr lang="en-US" altLang="id-ID"/>
              <a:pPr/>
              <a:t>‹#›</a:t>
            </a:fld>
            <a:endParaRPr lang="en-US" altLang="id-ID"/>
          </a:p>
        </p:txBody>
      </p:sp>
    </p:spTree>
    <p:extLst>
      <p:ext uri="{BB962C8B-B14F-4D97-AF65-F5344CB8AC3E}">
        <p14:creationId xmlns:p14="http://schemas.microsoft.com/office/powerpoint/2010/main" val="33917450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894A4A2C-AA07-45E3-8341-435B29964EC8}"/>
              </a:ext>
            </a:extLst>
          </p:cNvPr>
          <p:cNvSpPr>
            <a:spLocks noGrp="1" noChangeArrowheads="1"/>
          </p:cNvSpPr>
          <p:nvPr>
            <p:ph type="dt" sz="half" idx="10"/>
          </p:nvPr>
        </p:nvSpPr>
        <p:spPr>
          <a:ln/>
        </p:spPr>
        <p:txBody>
          <a:bodyPr/>
          <a:lstStyle>
            <a:lvl1pPr>
              <a:defRPr/>
            </a:lvl1pPr>
          </a:lstStyle>
          <a:p>
            <a:pPr>
              <a:defRPr/>
            </a:pPr>
            <a:fld id="{C6B0EF8E-5868-4BBE-9B95-BE564DB10B5F}" type="datetimeFigureOut">
              <a:rPr lang="en-US"/>
              <a:pPr>
                <a:defRPr/>
              </a:pPr>
              <a:t>10/30/2019</a:t>
            </a:fld>
            <a:endParaRPr lang="en-US"/>
          </a:p>
        </p:txBody>
      </p:sp>
      <p:sp>
        <p:nvSpPr>
          <p:cNvPr id="6" name="Rectangle 40">
            <a:extLst>
              <a:ext uri="{FF2B5EF4-FFF2-40B4-BE49-F238E27FC236}">
                <a16:creationId xmlns:a16="http://schemas.microsoft.com/office/drawing/2014/main" id="{A0E87B3F-AA62-431A-B2CF-C5189ABAE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E332F42D-168F-46B1-A83A-6AC1D1BAFC6C}"/>
              </a:ext>
            </a:extLst>
          </p:cNvPr>
          <p:cNvSpPr>
            <a:spLocks noGrp="1" noChangeArrowheads="1"/>
          </p:cNvSpPr>
          <p:nvPr>
            <p:ph type="sldNum" sz="quarter" idx="12"/>
          </p:nvPr>
        </p:nvSpPr>
        <p:spPr>
          <a:ln/>
        </p:spPr>
        <p:txBody>
          <a:bodyPr/>
          <a:lstStyle>
            <a:lvl1pPr>
              <a:defRPr/>
            </a:lvl1pPr>
          </a:lstStyle>
          <a:p>
            <a:fld id="{9BBD5157-161A-467A-8B6E-9514BADDF69F}" type="slidenum">
              <a:rPr lang="en-US" altLang="id-ID"/>
              <a:pPr/>
              <a:t>‹#›</a:t>
            </a:fld>
            <a:endParaRPr lang="en-US" altLang="id-ID"/>
          </a:p>
        </p:txBody>
      </p:sp>
    </p:spTree>
    <p:extLst>
      <p:ext uri="{BB962C8B-B14F-4D97-AF65-F5344CB8AC3E}">
        <p14:creationId xmlns:p14="http://schemas.microsoft.com/office/powerpoint/2010/main" val="3844860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3CD7D-4CC1-42FA-B5E5-DE8B80CE73B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2764532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5DECE69A-09CE-4511-94C9-FEFADC5E2EF7}"/>
              </a:ext>
            </a:extLst>
          </p:cNvPr>
          <p:cNvSpPr>
            <a:spLocks noGrp="1" noChangeArrowheads="1"/>
          </p:cNvSpPr>
          <p:nvPr>
            <p:ph type="dt" sz="half" idx="10"/>
          </p:nvPr>
        </p:nvSpPr>
        <p:spPr>
          <a:ln/>
        </p:spPr>
        <p:txBody>
          <a:bodyPr/>
          <a:lstStyle>
            <a:lvl1pPr>
              <a:defRPr/>
            </a:lvl1pPr>
          </a:lstStyle>
          <a:p>
            <a:pPr>
              <a:defRPr/>
            </a:pPr>
            <a:fld id="{188C2178-1F52-4B99-8F7D-A9D64F1F77CB}" type="datetimeFigureOut">
              <a:rPr lang="en-US"/>
              <a:pPr>
                <a:defRPr/>
              </a:pPr>
              <a:t>10/30/2019</a:t>
            </a:fld>
            <a:endParaRPr lang="en-US"/>
          </a:p>
        </p:txBody>
      </p:sp>
      <p:sp>
        <p:nvSpPr>
          <p:cNvPr id="6" name="Rectangle 40">
            <a:extLst>
              <a:ext uri="{FF2B5EF4-FFF2-40B4-BE49-F238E27FC236}">
                <a16:creationId xmlns:a16="http://schemas.microsoft.com/office/drawing/2014/main" id="{6DDE49F4-F14F-4786-B218-E1D0356AE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773ADE1B-9E1F-4C43-AA15-E7DA2A914D63}"/>
              </a:ext>
            </a:extLst>
          </p:cNvPr>
          <p:cNvSpPr>
            <a:spLocks noGrp="1" noChangeArrowheads="1"/>
          </p:cNvSpPr>
          <p:nvPr>
            <p:ph type="sldNum" sz="quarter" idx="12"/>
          </p:nvPr>
        </p:nvSpPr>
        <p:spPr>
          <a:ln/>
        </p:spPr>
        <p:txBody>
          <a:bodyPr/>
          <a:lstStyle>
            <a:lvl1pPr>
              <a:defRPr/>
            </a:lvl1pPr>
          </a:lstStyle>
          <a:p>
            <a:fld id="{A2CE57C7-6DE1-4DC5-B83C-08D8AB0986DC}" type="slidenum">
              <a:rPr lang="en-US" altLang="id-ID"/>
              <a:pPr/>
              <a:t>‹#›</a:t>
            </a:fld>
            <a:endParaRPr lang="en-US" altLang="id-ID"/>
          </a:p>
        </p:txBody>
      </p:sp>
    </p:spTree>
    <p:extLst>
      <p:ext uri="{BB962C8B-B14F-4D97-AF65-F5344CB8AC3E}">
        <p14:creationId xmlns:p14="http://schemas.microsoft.com/office/powerpoint/2010/main" val="38771643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C4B773A9-6572-4111-B0AC-E9FB8F2F6450}"/>
              </a:ext>
            </a:extLst>
          </p:cNvPr>
          <p:cNvSpPr>
            <a:spLocks noGrp="1" noChangeArrowheads="1"/>
          </p:cNvSpPr>
          <p:nvPr>
            <p:ph type="dt" sz="half" idx="10"/>
          </p:nvPr>
        </p:nvSpPr>
        <p:spPr>
          <a:ln/>
        </p:spPr>
        <p:txBody>
          <a:bodyPr/>
          <a:lstStyle>
            <a:lvl1pPr>
              <a:defRPr/>
            </a:lvl1pPr>
          </a:lstStyle>
          <a:p>
            <a:pPr>
              <a:defRPr/>
            </a:pPr>
            <a:fld id="{662FD713-B80E-442A-B742-089E53359554}" type="datetimeFigureOut">
              <a:rPr lang="en-US"/>
              <a:pPr>
                <a:defRPr/>
              </a:pPr>
              <a:t>10/30/2019</a:t>
            </a:fld>
            <a:endParaRPr lang="en-US"/>
          </a:p>
        </p:txBody>
      </p:sp>
      <p:sp>
        <p:nvSpPr>
          <p:cNvPr id="5" name="Rectangle 40">
            <a:extLst>
              <a:ext uri="{FF2B5EF4-FFF2-40B4-BE49-F238E27FC236}">
                <a16:creationId xmlns:a16="http://schemas.microsoft.com/office/drawing/2014/main" id="{6F133C34-765B-4938-BB44-3F24CB7E17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B3F19BEA-CC05-4E05-932B-FC63DF4DA260}"/>
              </a:ext>
            </a:extLst>
          </p:cNvPr>
          <p:cNvSpPr>
            <a:spLocks noGrp="1" noChangeArrowheads="1"/>
          </p:cNvSpPr>
          <p:nvPr>
            <p:ph type="sldNum" sz="quarter" idx="12"/>
          </p:nvPr>
        </p:nvSpPr>
        <p:spPr>
          <a:ln/>
        </p:spPr>
        <p:txBody>
          <a:bodyPr/>
          <a:lstStyle>
            <a:lvl1pPr>
              <a:defRPr/>
            </a:lvl1pPr>
          </a:lstStyle>
          <a:p>
            <a:fld id="{384CB357-C4A8-426D-827B-2B12E273128C}" type="slidenum">
              <a:rPr lang="en-US" altLang="id-ID"/>
              <a:pPr/>
              <a:t>‹#›</a:t>
            </a:fld>
            <a:endParaRPr lang="en-US" altLang="id-ID"/>
          </a:p>
        </p:txBody>
      </p:sp>
    </p:spTree>
    <p:extLst>
      <p:ext uri="{BB962C8B-B14F-4D97-AF65-F5344CB8AC3E}">
        <p14:creationId xmlns:p14="http://schemas.microsoft.com/office/powerpoint/2010/main" val="32911732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4"/>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4"/>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4AFBA030-FC08-4A2F-ACAA-66661C6A48AB}"/>
              </a:ext>
            </a:extLst>
          </p:cNvPr>
          <p:cNvSpPr>
            <a:spLocks noGrp="1" noChangeArrowheads="1"/>
          </p:cNvSpPr>
          <p:nvPr>
            <p:ph type="dt" sz="half" idx="10"/>
          </p:nvPr>
        </p:nvSpPr>
        <p:spPr>
          <a:ln/>
        </p:spPr>
        <p:txBody>
          <a:bodyPr/>
          <a:lstStyle>
            <a:lvl1pPr>
              <a:defRPr/>
            </a:lvl1pPr>
          </a:lstStyle>
          <a:p>
            <a:pPr>
              <a:defRPr/>
            </a:pPr>
            <a:fld id="{A578FCE3-1119-4E36-B5C6-EB0F9A4EA74E}" type="datetimeFigureOut">
              <a:rPr lang="en-US"/>
              <a:pPr>
                <a:defRPr/>
              </a:pPr>
              <a:t>10/30/2019</a:t>
            </a:fld>
            <a:endParaRPr lang="en-US"/>
          </a:p>
        </p:txBody>
      </p:sp>
      <p:sp>
        <p:nvSpPr>
          <p:cNvPr id="5" name="Rectangle 40">
            <a:extLst>
              <a:ext uri="{FF2B5EF4-FFF2-40B4-BE49-F238E27FC236}">
                <a16:creationId xmlns:a16="http://schemas.microsoft.com/office/drawing/2014/main" id="{F3A1220C-83FE-4E65-B8DC-47A62BFF7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8BA5ECEC-DAEF-41A7-91EA-DA662B57B819}"/>
              </a:ext>
            </a:extLst>
          </p:cNvPr>
          <p:cNvSpPr>
            <a:spLocks noGrp="1" noChangeArrowheads="1"/>
          </p:cNvSpPr>
          <p:nvPr>
            <p:ph type="sldNum" sz="quarter" idx="12"/>
          </p:nvPr>
        </p:nvSpPr>
        <p:spPr>
          <a:ln/>
        </p:spPr>
        <p:txBody>
          <a:bodyPr/>
          <a:lstStyle>
            <a:lvl1pPr>
              <a:defRPr/>
            </a:lvl1pPr>
          </a:lstStyle>
          <a:p>
            <a:fld id="{3B88DEC0-FC12-4893-A2F8-3CD04D538BB4}" type="slidenum">
              <a:rPr lang="en-US" altLang="id-ID"/>
              <a:pPr/>
              <a:t>‹#›</a:t>
            </a:fld>
            <a:endParaRPr lang="en-US" altLang="id-ID"/>
          </a:p>
        </p:txBody>
      </p:sp>
    </p:spTree>
    <p:extLst>
      <p:ext uri="{BB962C8B-B14F-4D97-AF65-F5344CB8AC3E}">
        <p14:creationId xmlns:p14="http://schemas.microsoft.com/office/powerpoint/2010/main" val="30458102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2"/>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4"/>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451C33C-6C8F-4A0A-B23E-FE60ABD7632B}"/>
              </a:ext>
            </a:extLst>
          </p:cNvPr>
          <p:cNvSpPr>
            <a:spLocks noGrp="1"/>
          </p:cNvSpPr>
          <p:nvPr>
            <p:ph type="dt" sz="half" idx="10"/>
          </p:nvPr>
        </p:nvSpPr>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5F131C67-FCC1-41A8-81C4-5CF2ECA4DB3A}"/>
              </a:ext>
            </a:extLst>
          </p:cNvPr>
          <p:cNvSpPr>
            <a:spLocks noGrp="1"/>
          </p:cNvSpPr>
          <p:nvPr>
            <p:ph type="ftr" sz="quarter" idx="11"/>
          </p:nvPr>
        </p:nvSpPr>
        <p:spPr/>
        <p:txBody>
          <a:bodyPr/>
          <a:lstStyle>
            <a:lvl1pPr>
              <a:defRPr/>
            </a:lvl1pPr>
          </a:lstStyle>
          <a:p>
            <a:pPr>
              <a:defRPr/>
            </a:pPr>
            <a:r>
              <a:rPr lang="en-US"/>
              <a:t>bpkp-jatim</a:t>
            </a:r>
          </a:p>
        </p:txBody>
      </p:sp>
      <p:sp>
        <p:nvSpPr>
          <p:cNvPr id="8" name="Slide Number Placeholder 7">
            <a:extLst>
              <a:ext uri="{FF2B5EF4-FFF2-40B4-BE49-F238E27FC236}">
                <a16:creationId xmlns:a16="http://schemas.microsoft.com/office/drawing/2014/main" id="{5FB48597-62B3-4B19-8976-7C066A2EFAFD}"/>
              </a:ext>
            </a:extLst>
          </p:cNvPr>
          <p:cNvSpPr>
            <a:spLocks noGrp="1"/>
          </p:cNvSpPr>
          <p:nvPr>
            <p:ph type="sldNum" sz="quarter" idx="12"/>
          </p:nvPr>
        </p:nvSpPr>
        <p:spPr/>
        <p:txBody>
          <a:bodyPr/>
          <a:lstStyle>
            <a:lvl1pPr>
              <a:defRPr/>
            </a:lvl1pPr>
          </a:lstStyle>
          <a:p>
            <a:fld id="{5F54E4C0-7214-4EDD-9236-D0C014B90C28}" type="slidenum">
              <a:rPr lang="en-US" altLang="id-ID"/>
              <a:pPr/>
              <a:t>‹#›</a:t>
            </a:fld>
            <a:endParaRPr lang="en-US" altLang="id-ID"/>
          </a:p>
        </p:txBody>
      </p:sp>
    </p:spTree>
    <p:extLst>
      <p:ext uri="{BB962C8B-B14F-4D97-AF65-F5344CB8AC3E}">
        <p14:creationId xmlns:p14="http://schemas.microsoft.com/office/powerpoint/2010/main" val="34091659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D497-DC1C-4E23-9B4B-2F62B8132D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69886F24-2092-4B06-A60E-4A4D4165B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A7054402-A5C8-4411-94BA-4E377612134D}"/>
              </a:ext>
            </a:extLst>
          </p:cNvPr>
          <p:cNvSpPr>
            <a:spLocks noGrp="1"/>
          </p:cNvSpPr>
          <p:nvPr>
            <p:ph type="dt" sz="half" idx="10"/>
          </p:nvPr>
        </p:nvSpPr>
        <p:spPr/>
        <p:txBody>
          <a:bodyPr/>
          <a:lstStyle>
            <a:lvl1pPr>
              <a:defRPr/>
            </a:lvl1pPr>
          </a:lstStyle>
          <a:p>
            <a:endParaRPr lang="en-US" altLang="id-ID"/>
          </a:p>
        </p:txBody>
      </p:sp>
      <p:sp>
        <p:nvSpPr>
          <p:cNvPr id="5" name="Footer Placeholder 4">
            <a:extLst>
              <a:ext uri="{FF2B5EF4-FFF2-40B4-BE49-F238E27FC236}">
                <a16:creationId xmlns:a16="http://schemas.microsoft.com/office/drawing/2014/main" id="{DE0A5341-523E-40C8-9DAB-8E3E799A87A1}"/>
              </a:ext>
            </a:extLst>
          </p:cNvPr>
          <p:cNvSpPr>
            <a:spLocks noGrp="1"/>
          </p:cNvSpPr>
          <p:nvPr>
            <p:ph type="ftr" sz="quarter" idx="11"/>
          </p:nvPr>
        </p:nvSpPr>
        <p:spPr/>
        <p:txBody>
          <a:bodyPr/>
          <a:lstStyle>
            <a:lvl1pPr>
              <a:defRPr/>
            </a:lvl1pPr>
          </a:lstStyle>
          <a:p>
            <a:endParaRPr lang="en-US" altLang="id-ID"/>
          </a:p>
        </p:txBody>
      </p:sp>
      <p:sp>
        <p:nvSpPr>
          <p:cNvPr id="6" name="Slide Number Placeholder 5">
            <a:extLst>
              <a:ext uri="{FF2B5EF4-FFF2-40B4-BE49-F238E27FC236}">
                <a16:creationId xmlns:a16="http://schemas.microsoft.com/office/drawing/2014/main" id="{91A491EB-F0A4-48FA-A6D3-74F92282753E}"/>
              </a:ext>
            </a:extLst>
          </p:cNvPr>
          <p:cNvSpPr>
            <a:spLocks noGrp="1"/>
          </p:cNvSpPr>
          <p:nvPr>
            <p:ph type="sldNum" sz="quarter" idx="12"/>
          </p:nvPr>
        </p:nvSpPr>
        <p:spPr/>
        <p:txBody>
          <a:bodyPr/>
          <a:lstStyle>
            <a:lvl1pPr>
              <a:defRPr/>
            </a:lvl1pPr>
          </a:lstStyle>
          <a:p>
            <a:fld id="{0BE40861-4022-474D-A0FE-AF53ACFAABFF}" type="slidenum">
              <a:rPr lang="ar-SA" altLang="id-ID"/>
              <a:pPr/>
              <a:t>‹#›</a:t>
            </a:fld>
            <a:endParaRPr lang="en-US" altLang="id-ID"/>
          </a:p>
        </p:txBody>
      </p:sp>
    </p:spTree>
    <p:extLst>
      <p:ext uri="{BB962C8B-B14F-4D97-AF65-F5344CB8AC3E}">
        <p14:creationId xmlns:p14="http://schemas.microsoft.com/office/powerpoint/2010/main" val="2612115840"/>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94AD-37A9-4DEC-90BE-50627FE32B8B}"/>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667D8B2B-CD08-4223-B066-28518B414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4AE6D02-A4A4-4B90-85E1-B718E1113BA1}"/>
              </a:ext>
            </a:extLst>
          </p:cNvPr>
          <p:cNvSpPr>
            <a:spLocks noGrp="1"/>
          </p:cNvSpPr>
          <p:nvPr>
            <p:ph type="dt" sz="half" idx="10"/>
          </p:nvPr>
        </p:nvSpPr>
        <p:spPr/>
        <p:txBody>
          <a:bodyPr/>
          <a:lstStyle>
            <a:lvl1pPr>
              <a:defRPr/>
            </a:lvl1pPr>
          </a:lstStyle>
          <a:p>
            <a:endParaRPr lang="en-US" altLang="id-ID"/>
          </a:p>
        </p:txBody>
      </p:sp>
      <p:sp>
        <p:nvSpPr>
          <p:cNvPr id="5" name="Footer Placeholder 4">
            <a:extLst>
              <a:ext uri="{FF2B5EF4-FFF2-40B4-BE49-F238E27FC236}">
                <a16:creationId xmlns:a16="http://schemas.microsoft.com/office/drawing/2014/main" id="{F33E0A8F-39FE-4C7B-838A-8D863C0B998A}"/>
              </a:ext>
            </a:extLst>
          </p:cNvPr>
          <p:cNvSpPr>
            <a:spLocks noGrp="1"/>
          </p:cNvSpPr>
          <p:nvPr>
            <p:ph type="ftr" sz="quarter" idx="11"/>
          </p:nvPr>
        </p:nvSpPr>
        <p:spPr/>
        <p:txBody>
          <a:bodyPr/>
          <a:lstStyle>
            <a:lvl1pPr>
              <a:defRPr/>
            </a:lvl1pPr>
          </a:lstStyle>
          <a:p>
            <a:endParaRPr lang="en-US" altLang="id-ID"/>
          </a:p>
        </p:txBody>
      </p:sp>
      <p:sp>
        <p:nvSpPr>
          <p:cNvPr id="6" name="Slide Number Placeholder 5">
            <a:extLst>
              <a:ext uri="{FF2B5EF4-FFF2-40B4-BE49-F238E27FC236}">
                <a16:creationId xmlns:a16="http://schemas.microsoft.com/office/drawing/2014/main" id="{9A178C66-8728-44A5-82DE-FEBC9A691073}"/>
              </a:ext>
            </a:extLst>
          </p:cNvPr>
          <p:cNvSpPr>
            <a:spLocks noGrp="1"/>
          </p:cNvSpPr>
          <p:nvPr>
            <p:ph type="sldNum" sz="quarter" idx="12"/>
          </p:nvPr>
        </p:nvSpPr>
        <p:spPr/>
        <p:txBody>
          <a:bodyPr/>
          <a:lstStyle>
            <a:lvl1pPr>
              <a:defRPr/>
            </a:lvl1pPr>
          </a:lstStyle>
          <a:p>
            <a:fld id="{71A1A209-822D-4FE1-B9F2-CAD5FB1DAE70}" type="slidenum">
              <a:rPr lang="ar-SA" altLang="id-ID"/>
              <a:pPr/>
              <a:t>‹#›</a:t>
            </a:fld>
            <a:endParaRPr lang="en-US" altLang="id-ID"/>
          </a:p>
        </p:txBody>
      </p:sp>
    </p:spTree>
    <p:extLst>
      <p:ext uri="{BB962C8B-B14F-4D97-AF65-F5344CB8AC3E}">
        <p14:creationId xmlns:p14="http://schemas.microsoft.com/office/powerpoint/2010/main" val="2163671730"/>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9025-EEC6-4524-AB29-C2F5B09F1547}"/>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754F436E-F45C-4FFC-BB89-5E264C78982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8134F83-CD5A-44C8-9BF5-2FB4E822A0AA}"/>
              </a:ext>
            </a:extLst>
          </p:cNvPr>
          <p:cNvSpPr>
            <a:spLocks noGrp="1"/>
          </p:cNvSpPr>
          <p:nvPr>
            <p:ph type="dt" sz="half" idx="10"/>
          </p:nvPr>
        </p:nvSpPr>
        <p:spPr/>
        <p:txBody>
          <a:bodyPr/>
          <a:lstStyle>
            <a:lvl1pPr>
              <a:defRPr/>
            </a:lvl1pPr>
          </a:lstStyle>
          <a:p>
            <a:endParaRPr lang="en-US" altLang="id-ID"/>
          </a:p>
        </p:txBody>
      </p:sp>
      <p:sp>
        <p:nvSpPr>
          <p:cNvPr id="5" name="Footer Placeholder 4">
            <a:extLst>
              <a:ext uri="{FF2B5EF4-FFF2-40B4-BE49-F238E27FC236}">
                <a16:creationId xmlns:a16="http://schemas.microsoft.com/office/drawing/2014/main" id="{A8DD5E76-D799-4728-8A0E-951B71FAF19C}"/>
              </a:ext>
            </a:extLst>
          </p:cNvPr>
          <p:cNvSpPr>
            <a:spLocks noGrp="1"/>
          </p:cNvSpPr>
          <p:nvPr>
            <p:ph type="ftr" sz="quarter" idx="11"/>
          </p:nvPr>
        </p:nvSpPr>
        <p:spPr/>
        <p:txBody>
          <a:bodyPr/>
          <a:lstStyle>
            <a:lvl1pPr>
              <a:defRPr/>
            </a:lvl1pPr>
          </a:lstStyle>
          <a:p>
            <a:endParaRPr lang="en-US" altLang="id-ID"/>
          </a:p>
        </p:txBody>
      </p:sp>
      <p:sp>
        <p:nvSpPr>
          <p:cNvPr id="6" name="Slide Number Placeholder 5">
            <a:extLst>
              <a:ext uri="{FF2B5EF4-FFF2-40B4-BE49-F238E27FC236}">
                <a16:creationId xmlns:a16="http://schemas.microsoft.com/office/drawing/2014/main" id="{0E5D5745-8FC4-4D85-B28D-604ECAA161FF}"/>
              </a:ext>
            </a:extLst>
          </p:cNvPr>
          <p:cNvSpPr>
            <a:spLocks noGrp="1"/>
          </p:cNvSpPr>
          <p:nvPr>
            <p:ph type="sldNum" sz="quarter" idx="12"/>
          </p:nvPr>
        </p:nvSpPr>
        <p:spPr/>
        <p:txBody>
          <a:bodyPr/>
          <a:lstStyle>
            <a:lvl1pPr>
              <a:defRPr/>
            </a:lvl1pPr>
          </a:lstStyle>
          <a:p>
            <a:fld id="{E2BA5C45-0549-4E82-9B0E-ED8542A29ABB}" type="slidenum">
              <a:rPr lang="ar-SA" altLang="id-ID"/>
              <a:pPr/>
              <a:t>‹#›</a:t>
            </a:fld>
            <a:endParaRPr lang="en-US" altLang="id-ID"/>
          </a:p>
        </p:txBody>
      </p:sp>
    </p:spTree>
    <p:extLst>
      <p:ext uri="{BB962C8B-B14F-4D97-AF65-F5344CB8AC3E}">
        <p14:creationId xmlns:p14="http://schemas.microsoft.com/office/powerpoint/2010/main" val="2649763614"/>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A5D4-AB74-4EC5-AF61-8300D37D97D0}"/>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A2DE8513-0858-46C8-B8AD-8A75EB4CBF52}"/>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95232B3D-7652-4682-9D1C-8F7C381D410E}"/>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DFD09961-1923-45B0-A713-05CC75A13DE7}"/>
              </a:ext>
            </a:extLst>
          </p:cNvPr>
          <p:cNvSpPr>
            <a:spLocks noGrp="1"/>
          </p:cNvSpPr>
          <p:nvPr>
            <p:ph type="dt" sz="half" idx="10"/>
          </p:nvPr>
        </p:nvSpPr>
        <p:spPr/>
        <p:txBody>
          <a:bodyPr/>
          <a:lstStyle>
            <a:lvl1pPr>
              <a:defRPr/>
            </a:lvl1pPr>
          </a:lstStyle>
          <a:p>
            <a:endParaRPr lang="en-US" altLang="id-ID"/>
          </a:p>
        </p:txBody>
      </p:sp>
      <p:sp>
        <p:nvSpPr>
          <p:cNvPr id="6" name="Footer Placeholder 5">
            <a:extLst>
              <a:ext uri="{FF2B5EF4-FFF2-40B4-BE49-F238E27FC236}">
                <a16:creationId xmlns:a16="http://schemas.microsoft.com/office/drawing/2014/main" id="{01BC02F1-EC9B-43FE-B8FF-D74E6F07925E}"/>
              </a:ext>
            </a:extLst>
          </p:cNvPr>
          <p:cNvSpPr>
            <a:spLocks noGrp="1"/>
          </p:cNvSpPr>
          <p:nvPr>
            <p:ph type="ftr" sz="quarter" idx="11"/>
          </p:nvPr>
        </p:nvSpPr>
        <p:spPr/>
        <p:txBody>
          <a:bodyPr/>
          <a:lstStyle>
            <a:lvl1pPr>
              <a:defRPr/>
            </a:lvl1pPr>
          </a:lstStyle>
          <a:p>
            <a:endParaRPr lang="en-US" altLang="id-ID"/>
          </a:p>
        </p:txBody>
      </p:sp>
      <p:sp>
        <p:nvSpPr>
          <p:cNvPr id="7" name="Slide Number Placeholder 6">
            <a:extLst>
              <a:ext uri="{FF2B5EF4-FFF2-40B4-BE49-F238E27FC236}">
                <a16:creationId xmlns:a16="http://schemas.microsoft.com/office/drawing/2014/main" id="{64B93BFA-424B-44F4-9169-5C74A2721A84}"/>
              </a:ext>
            </a:extLst>
          </p:cNvPr>
          <p:cNvSpPr>
            <a:spLocks noGrp="1"/>
          </p:cNvSpPr>
          <p:nvPr>
            <p:ph type="sldNum" sz="quarter" idx="12"/>
          </p:nvPr>
        </p:nvSpPr>
        <p:spPr/>
        <p:txBody>
          <a:bodyPr/>
          <a:lstStyle>
            <a:lvl1pPr>
              <a:defRPr/>
            </a:lvl1pPr>
          </a:lstStyle>
          <a:p>
            <a:fld id="{ED7037AC-CE5B-42CD-BC72-2F43F58550A7}" type="slidenum">
              <a:rPr lang="ar-SA" altLang="id-ID"/>
              <a:pPr/>
              <a:t>‹#›</a:t>
            </a:fld>
            <a:endParaRPr lang="en-US" altLang="id-ID"/>
          </a:p>
        </p:txBody>
      </p:sp>
    </p:spTree>
    <p:extLst>
      <p:ext uri="{BB962C8B-B14F-4D97-AF65-F5344CB8AC3E}">
        <p14:creationId xmlns:p14="http://schemas.microsoft.com/office/powerpoint/2010/main" val="2664323869"/>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329F-A67E-450F-B0BC-5388F008D858}"/>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628B2E8E-7E03-418E-AD53-7DC4C78F747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C4C9D-5586-4D6D-B745-2A64169B1508}"/>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9C6223F0-491C-4F4E-9FBB-DEF62417507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10AEC-AEB0-4DB9-9754-C8A706BD623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712CF171-23D6-4611-B82D-59AFA6F57B0E}"/>
              </a:ext>
            </a:extLst>
          </p:cNvPr>
          <p:cNvSpPr>
            <a:spLocks noGrp="1"/>
          </p:cNvSpPr>
          <p:nvPr>
            <p:ph type="dt" sz="half" idx="10"/>
          </p:nvPr>
        </p:nvSpPr>
        <p:spPr/>
        <p:txBody>
          <a:bodyPr/>
          <a:lstStyle>
            <a:lvl1pPr>
              <a:defRPr/>
            </a:lvl1pPr>
          </a:lstStyle>
          <a:p>
            <a:endParaRPr lang="en-US" altLang="id-ID"/>
          </a:p>
        </p:txBody>
      </p:sp>
      <p:sp>
        <p:nvSpPr>
          <p:cNvPr id="8" name="Footer Placeholder 7">
            <a:extLst>
              <a:ext uri="{FF2B5EF4-FFF2-40B4-BE49-F238E27FC236}">
                <a16:creationId xmlns:a16="http://schemas.microsoft.com/office/drawing/2014/main" id="{E602C541-4C08-4095-A5AF-EFD7EEB0A4A8}"/>
              </a:ext>
            </a:extLst>
          </p:cNvPr>
          <p:cNvSpPr>
            <a:spLocks noGrp="1"/>
          </p:cNvSpPr>
          <p:nvPr>
            <p:ph type="ftr" sz="quarter" idx="11"/>
          </p:nvPr>
        </p:nvSpPr>
        <p:spPr/>
        <p:txBody>
          <a:bodyPr/>
          <a:lstStyle>
            <a:lvl1pPr>
              <a:defRPr/>
            </a:lvl1pPr>
          </a:lstStyle>
          <a:p>
            <a:endParaRPr lang="en-US" altLang="id-ID"/>
          </a:p>
        </p:txBody>
      </p:sp>
      <p:sp>
        <p:nvSpPr>
          <p:cNvPr id="9" name="Slide Number Placeholder 8">
            <a:extLst>
              <a:ext uri="{FF2B5EF4-FFF2-40B4-BE49-F238E27FC236}">
                <a16:creationId xmlns:a16="http://schemas.microsoft.com/office/drawing/2014/main" id="{580D7A8F-290D-47D5-9E18-41FB2522394E}"/>
              </a:ext>
            </a:extLst>
          </p:cNvPr>
          <p:cNvSpPr>
            <a:spLocks noGrp="1"/>
          </p:cNvSpPr>
          <p:nvPr>
            <p:ph type="sldNum" sz="quarter" idx="12"/>
          </p:nvPr>
        </p:nvSpPr>
        <p:spPr/>
        <p:txBody>
          <a:bodyPr/>
          <a:lstStyle>
            <a:lvl1pPr>
              <a:defRPr/>
            </a:lvl1pPr>
          </a:lstStyle>
          <a:p>
            <a:fld id="{E60B744E-E1AB-4ACE-8CB5-496D01049DD2}" type="slidenum">
              <a:rPr lang="ar-SA" altLang="id-ID"/>
              <a:pPr/>
              <a:t>‹#›</a:t>
            </a:fld>
            <a:endParaRPr lang="en-US" altLang="id-ID"/>
          </a:p>
        </p:txBody>
      </p:sp>
    </p:spTree>
    <p:extLst>
      <p:ext uri="{BB962C8B-B14F-4D97-AF65-F5344CB8AC3E}">
        <p14:creationId xmlns:p14="http://schemas.microsoft.com/office/powerpoint/2010/main" val="455400098"/>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B611-6523-480D-BF6C-17FF8DDA3525}"/>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CCB66D31-637F-4F56-A703-F811364BAC32}"/>
              </a:ext>
            </a:extLst>
          </p:cNvPr>
          <p:cNvSpPr>
            <a:spLocks noGrp="1"/>
          </p:cNvSpPr>
          <p:nvPr>
            <p:ph type="dt" sz="half" idx="10"/>
          </p:nvPr>
        </p:nvSpPr>
        <p:spPr/>
        <p:txBody>
          <a:bodyPr/>
          <a:lstStyle>
            <a:lvl1pPr>
              <a:defRPr/>
            </a:lvl1pPr>
          </a:lstStyle>
          <a:p>
            <a:endParaRPr lang="en-US" altLang="id-ID"/>
          </a:p>
        </p:txBody>
      </p:sp>
      <p:sp>
        <p:nvSpPr>
          <p:cNvPr id="4" name="Footer Placeholder 3">
            <a:extLst>
              <a:ext uri="{FF2B5EF4-FFF2-40B4-BE49-F238E27FC236}">
                <a16:creationId xmlns:a16="http://schemas.microsoft.com/office/drawing/2014/main" id="{A2377DF3-CD79-4A04-BF0B-20EC2304351B}"/>
              </a:ext>
            </a:extLst>
          </p:cNvPr>
          <p:cNvSpPr>
            <a:spLocks noGrp="1"/>
          </p:cNvSpPr>
          <p:nvPr>
            <p:ph type="ftr" sz="quarter" idx="11"/>
          </p:nvPr>
        </p:nvSpPr>
        <p:spPr/>
        <p:txBody>
          <a:bodyPr/>
          <a:lstStyle>
            <a:lvl1pPr>
              <a:defRPr/>
            </a:lvl1pPr>
          </a:lstStyle>
          <a:p>
            <a:endParaRPr lang="en-US" altLang="id-ID"/>
          </a:p>
        </p:txBody>
      </p:sp>
      <p:sp>
        <p:nvSpPr>
          <p:cNvPr id="5" name="Slide Number Placeholder 4">
            <a:extLst>
              <a:ext uri="{FF2B5EF4-FFF2-40B4-BE49-F238E27FC236}">
                <a16:creationId xmlns:a16="http://schemas.microsoft.com/office/drawing/2014/main" id="{767DD1BA-D412-401A-B77E-B5C7D9807ADE}"/>
              </a:ext>
            </a:extLst>
          </p:cNvPr>
          <p:cNvSpPr>
            <a:spLocks noGrp="1"/>
          </p:cNvSpPr>
          <p:nvPr>
            <p:ph type="sldNum" sz="quarter" idx="12"/>
          </p:nvPr>
        </p:nvSpPr>
        <p:spPr/>
        <p:txBody>
          <a:bodyPr/>
          <a:lstStyle>
            <a:lvl1pPr>
              <a:defRPr/>
            </a:lvl1pPr>
          </a:lstStyle>
          <a:p>
            <a:fld id="{44E29592-B6AE-4FF7-A258-4CB6590CF845}" type="slidenum">
              <a:rPr lang="ar-SA" altLang="id-ID"/>
              <a:pPr/>
              <a:t>‹#›</a:t>
            </a:fld>
            <a:endParaRPr lang="en-US" altLang="id-ID"/>
          </a:p>
        </p:txBody>
      </p:sp>
    </p:spTree>
    <p:extLst>
      <p:ext uri="{BB962C8B-B14F-4D97-AF65-F5344CB8AC3E}">
        <p14:creationId xmlns:p14="http://schemas.microsoft.com/office/powerpoint/2010/main" val="2892905011"/>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3CD7D-4CC1-42FA-B5E5-DE8B80CE73B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812019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409AC7-DFEB-4B51-9981-9651D56268B1}"/>
              </a:ext>
            </a:extLst>
          </p:cNvPr>
          <p:cNvSpPr>
            <a:spLocks noGrp="1"/>
          </p:cNvSpPr>
          <p:nvPr>
            <p:ph type="dt" sz="half" idx="10"/>
          </p:nvPr>
        </p:nvSpPr>
        <p:spPr/>
        <p:txBody>
          <a:bodyPr/>
          <a:lstStyle>
            <a:lvl1pPr>
              <a:defRPr/>
            </a:lvl1pPr>
          </a:lstStyle>
          <a:p>
            <a:endParaRPr lang="en-US" altLang="id-ID"/>
          </a:p>
        </p:txBody>
      </p:sp>
      <p:sp>
        <p:nvSpPr>
          <p:cNvPr id="3" name="Footer Placeholder 2">
            <a:extLst>
              <a:ext uri="{FF2B5EF4-FFF2-40B4-BE49-F238E27FC236}">
                <a16:creationId xmlns:a16="http://schemas.microsoft.com/office/drawing/2014/main" id="{E168A283-0DC2-4215-B2E2-0999314EBF24}"/>
              </a:ext>
            </a:extLst>
          </p:cNvPr>
          <p:cNvSpPr>
            <a:spLocks noGrp="1"/>
          </p:cNvSpPr>
          <p:nvPr>
            <p:ph type="ftr" sz="quarter" idx="11"/>
          </p:nvPr>
        </p:nvSpPr>
        <p:spPr/>
        <p:txBody>
          <a:bodyPr/>
          <a:lstStyle>
            <a:lvl1pPr>
              <a:defRPr/>
            </a:lvl1pPr>
          </a:lstStyle>
          <a:p>
            <a:endParaRPr lang="en-US" altLang="id-ID"/>
          </a:p>
        </p:txBody>
      </p:sp>
      <p:sp>
        <p:nvSpPr>
          <p:cNvPr id="4" name="Slide Number Placeholder 3">
            <a:extLst>
              <a:ext uri="{FF2B5EF4-FFF2-40B4-BE49-F238E27FC236}">
                <a16:creationId xmlns:a16="http://schemas.microsoft.com/office/drawing/2014/main" id="{04E2FED4-5237-48F2-9EB1-0B451009D463}"/>
              </a:ext>
            </a:extLst>
          </p:cNvPr>
          <p:cNvSpPr>
            <a:spLocks noGrp="1"/>
          </p:cNvSpPr>
          <p:nvPr>
            <p:ph type="sldNum" sz="quarter" idx="12"/>
          </p:nvPr>
        </p:nvSpPr>
        <p:spPr/>
        <p:txBody>
          <a:bodyPr/>
          <a:lstStyle>
            <a:lvl1pPr>
              <a:defRPr/>
            </a:lvl1pPr>
          </a:lstStyle>
          <a:p>
            <a:fld id="{87965C7C-EC2C-4F49-A889-36C727C4FB1F}" type="slidenum">
              <a:rPr lang="ar-SA" altLang="id-ID"/>
              <a:pPr/>
              <a:t>‹#›</a:t>
            </a:fld>
            <a:endParaRPr lang="en-US" altLang="id-ID"/>
          </a:p>
        </p:txBody>
      </p:sp>
    </p:spTree>
    <p:extLst>
      <p:ext uri="{BB962C8B-B14F-4D97-AF65-F5344CB8AC3E}">
        <p14:creationId xmlns:p14="http://schemas.microsoft.com/office/powerpoint/2010/main" val="2414147156"/>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F53D-27CF-4A1E-98DB-D349F2C9A642}"/>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A09EDA90-A039-4AB8-8400-BC193C49F3C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2C8AFAEC-1095-44D0-9295-390C5A743A4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1D91C-0FAC-4420-BC5B-07C83E0E56CE}"/>
              </a:ext>
            </a:extLst>
          </p:cNvPr>
          <p:cNvSpPr>
            <a:spLocks noGrp="1"/>
          </p:cNvSpPr>
          <p:nvPr>
            <p:ph type="dt" sz="half" idx="10"/>
          </p:nvPr>
        </p:nvSpPr>
        <p:spPr/>
        <p:txBody>
          <a:bodyPr/>
          <a:lstStyle>
            <a:lvl1pPr>
              <a:defRPr/>
            </a:lvl1pPr>
          </a:lstStyle>
          <a:p>
            <a:endParaRPr lang="en-US" altLang="id-ID"/>
          </a:p>
        </p:txBody>
      </p:sp>
      <p:sp>
        <p:nvSpPr>
          <p:cNvPr id="6" name="Footer Placeholder 5">
            <a:extLst>
              <a:ext uri="{FF2B5EF4-FFF2-40B4-BE49-F238E27FC236}">
                <a16:creationId xmlns:a16="http://schemas.microsoft.com/office/drawing/2014/main" id="{F035E07D-8C37-487B-9774-133987182598}"/>
              </a:ext>
            </a:extLst>
          </p:cNvPr>
          <p:cNvSpPr>
            <a:spLocks noGrp="1"/>
          </p:cNvSpPr>
          <p:nvPr>
            <p:ph type="ftr" sz="quarter" idx="11"/>
          </p:nvPr>
        </p:nvSpPr>
        <p:spPr/>
        <p:txBody>
          <a:bodyPr/>
          <a:lstStyle>
            <a:lvl1pPr>
              <a:defRPr/>
            </a:lvl1pPr>
          </a:lstStyle>
          <a:p>
            <a:endParaRPr lang="en-US" altLang="id-ID"/>
          </a:p>
        </p:txBody>
      </p:sp>
      <p:sp>
        <p:nvSpPr>
          <p:cNvPr id="7" name="Slide Number Placeholder 6">
            <a:extLst>
              <a:ext uri="{FF2B5EF4-FFF2-40B4-BE49-F238E27FC236}">
                <a16:creationId xmlns:a16="http://schemas.microsoft.com/office/drawing/2014/main" id="{2B30F880-9019-41C6-9D63-479E41AB15C8}"/>
              </a:ext>
            </a:extLst>
          </p:cNvPr>
          <p:cNvSpPr>
            <a:spLocks noGrp="1"/>
          </p:cNvSpPr>
          <p:nvPr>
            <p:ph type="sldNum" sz="quarter" idx="12"/>
          </p:nvPr>
        </p:nvSpPr>
        <p:spPr/>
        <p:txBody>
          <a:bodyPr/>
          <a:lstStyle>
            <a:lvl1pPr>
              <a:defRPr/>
            </a:lvl1pPr>
          </a:lstStyle>
          <a:p>
            <a:fld id="{CBDCD07A-4459-400C-84C4-4D99D4A9AC8B}" type="slidenum">
              <a:rPr lang="ar-SA" altLang="id-ID"/>
              <a:pPr/>
              <a:t>‹#›</a:t>
            </a:fld>
            <a:endParaRPr lang="en-US" altLang="id-ID"/>
          </a:p>
        </p:txBody>
      </p:sp>
    </p:spTree>
    <p:extLst>
      <p:ext uri="{BB962C8B-B14F-4D97-AF65-F5344CB8AC3E}">
        <p14:creationId xmlns:p14="http://schemas.microsoft.com/office/powerpoint/2010/main" val="2911582785"/>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A864-52C0-4968-99F9-E8CEAA30E6BB}"/>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77766D69-1E0E-45F9-939F-544B08C407D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849F4008-CEE1-4BF6-B1ED-DCD4170884A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5FD92-3E09-418C-B524-9B5A771C0E72}"/>
              </a:ext>
            </a:extLst>
          </p:cNvPr>
          <p:cNvSpPr>
            <a:spLocks noGrp="1"/>
          </p:cNvSpPr>
          <p:nvPr>
            <p:ph type="dt" sz="half" idx="10"/>
          </p:nvPr>
        </p:nvSpPr>
        <p:spPr/>
        <p:txBody>
          <a:bodyPr/>
          <a:lstStyle>
            <a:lvl1pPr>
              <a:defRPr/>
            </a:lvl1pPr>
          </a:lstStyle>
          <a:p>
            <a:endParaRPr lang="en-US" altLang="id-ID"/>
          </a:p>
        </p:txBody>
      </p:sp>
      <p:sp>
        <p:nvSpPr>
          <p:cNvPr id="6" name="Footer Placeholder 5">
            <a:extLst>
              <a:ext uri="{FF2B5EF4-FFF2-40B4-BE49-F238E27FC236}">
                <a16:creationId xmlns:a16="http://schemas.microsoft.com/office/drawing/2014/main" id="{8FEE1634-35F0-4BBE-9DB2-4CCAD1A95CA1}"/>
              </a:ext>
            </a:extLst>
          </p:cNvPr>
          <p:cNvSpPr>
            <a:spLocks noGrp="1"/>
          </p:cNvSpPr>
          <p:nvPr>
            <p:ph type="ftr" sz="quarter" idx="11"/>
          </p:nvPr>
        </p:nvSpPr>
        <p:spPr/>
        <p:txBody>
          <a:bodyPr/>
          <a:lstStyle>
            <a:lvl1pPr>
              <a:defRPr/>
            </a:lvl1pPr>
          </a:lstStyle>
          <a:p>
            <a:endParaRPr lang="en-US" altLang="id-ID"/>
          </a:p>
        </p:txBody>
      </p:sp>
      <p:sp>
        <p:nvSpPr>
          <p:cNvPr id="7" name="Slide Number Placeholder 6">
            <a:extLst>
              <a:ext uri="{FF2B5EF4-FFF2-40B4-BE49-F238E27FC236}">
                <a16:creationId xmlns:a16="http://schemas.microsoft.com/office/drawing/2014/main" id="{A95D58AB-6BD8-4D3C-9E3E-52F7CEE41490}"/>
              </a:ext>
            </a:extLst>
          </p:cNvPr>
          <p:cNvSpPr>
            <a:spLocks noGrp="1"/>
          </p:cNvSpPr>
          <p:nvPr>
            <p:ph type="sldNum" sz="quarter" idx="12"/>
          </p:nvPr>
        </p:nvSpPr>
        <p:spPr/>
        <p:txBody>
          <a:bodyPr/>
          <a:lstStyle>
            <a:lvl1pPr>
              <a:defRPr/>
            </a:lvl1pPr>
          </a:lstStyle>
          <a:p>
            <a:fld id="{4ECE3202-13BC-4B6D-B7E6-88281D826E2A}" type="slidenum">
              <a:rPr lang="ar-SA" altLang="id-ID"/>
              <a:pPr/>
              <a:t>‹#›</a:t>
            </a:fld>
            <a:endParaRPr lang="en-US" altLang="id-ID"/>
          </a:p>
        </p:txBody>
      </p:sp>
    </p:spTree>
    <p:extLst>
      <p:ext uri="{BB962C8B-B14F-4D97-AF65-F5344CB8AC3E}">
        <p14:creationId xmlns:p14="http://schemas.microsoft.com/office/powerpoint/2010/main" val="3660943628"/>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724C-E820-4E52-85A1-A708C7B4AA98}"/>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7DB3027E-167F-47EB-97E6-790D14D4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1701995-B57C-4A97-97DF-9241377F3B3C}"/>
              </a:ext>
            </a:extLst>
          </p:cNvPr>
          <p:cNvSpPr>
            <a:spLocks noGrp="1"/>
          </p:cNvSpPr>
          <p:nvPr>
            <p:ph type="dt" sz="half" idx="10"/>
          </p:nvPr>
        </p:nvSpPr>
        <p:spPr/>
        <p:txBody>
          <a:bodyPr/>
          <a:lstStyle>
            <a:lvl1pPr>
              <a:defRPr/>
            </a:lvl1pPr>
          </a:lstStyle>
          <a:p>
            <a:endParaRPr lang="en-US" altLang="id-ID"/>
          </a:p>
        </p:txBody>
      </p:sp>
      <p:sp>
        <p:nvSpPr>
          <p:cNvPr id="5" name="Footer Placeholder 4">
            <a:extLst>
              <a:ext uri="{FF2B5EF4-FFF2-40B4-BE49-F238E27FC236}">
                <a16:creationId xmlns:a16="http://schemas.microsoft.com/office/drawing/2014/main" id="{6F9E5611-D753-4C87-A72B-6EB0DFE16635}"/>
              </a:ext>
            </a:extLst>
          </p:cNvPr>
          <p:cNvSpPr>
            <a:spLocks noGrp="1"/>
          </p:cNvSpPr>
          <p:nvPr>
            <p:ph type="ftr" sz="quarter" idx="11"/>
          </p:nvPr>
        </p:nvSpPr>
        <p:spPr/>
        <p:txBody>
          <a:bodyPr/>
          <a:lstStyle>
            <a:lvl1pPr>
              <a:defRPr/>
            </a:lvl1pPr>
          </a:lstStyle>
          <a:p>
            <a:endParaRPr lang="en-US" altLang="id-ID"/>
          </a:p>
        </p:txBody>
      </p:sp>
      <p:sp>
        <p:nvSpPr>
          <p:cNvPr id="6" name="Slide Number Placeholder 5">
            <a:extLst>
              <a:ext uri="{FF2B5EF4-FFF2-40B4-BE49-F238E27FC236}">
                <a16:creationId xmlns:a16="http://schemas.microsoft.com/office/drawing/2014/main" id="{8D2B5255-0BE4-4D25-A85D-2ACC62C6595F}"/>
              </a:ext>
            </a:extLst>
          </p:cNvPr>
          <p:cNvSpPr>
            <a:spLocks noGrp="1"/>
          </p:cNvSpPr>
          <p:nvPr>
            <p:ph type="sldNum" sz="quarter" idx="12"/>
          </p:nvPr>
        </p:nvSpPr>
        <p:spPr/>
        <p:txBody>
          <a:bodyPr/>
          <a:lstStyle>
            <a:lvl1pPr>
              <a:defRPr/>
            </a:lvl1pPr>
          </a:lstStyle>
          <a:p>
            <a:fld id="{7FAF0096-AEBD-4993-9457-5AC3AB46AE4F}" type="slidenum">
              <a:rPr lang="ar-SA" altLang="id-ID"/>
              <a:pPr/>
              <a:t>‹#›</a:t>
            </a:fld>
            <a:endParaRPr lang="en-US" altLang="id-ID"/>
          </a:p>
        </p:txBody>
      </p:sp>
    </p:spTree>
    <p:extLst>
      <p:ext uri="{BB962C8B-B14F-4D97-AF65-F5344CB8AC3E}">
        <p14:creationId xmlns:p14="http://schemas.microsoft.com/office/powerpoint/2010/main" val="18747657"/>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A0EAD-D96D-461B-88EA-D5B35DC01F83}"/>
              </a:ext>
            </a:extLst>
          </p:cNvPr>
          <p:cNvSpPr>
            <a:spLocks noGrp="1"/>
          </p:cNvSpPr>
          <p:nvPr>
            <p:ph type="title" orient="vert"/>
          </p:nvPr>
        </p:nvSpPr>
        <p:spPr>
          <a:xfrm>
            <a:off x="8724901" y="365126"/>
            <a:ext cx="2628900" cy="5730875"/>
          </a:xfrm>
          <a:prstGeom prst="rect">
            <a:avLst/>
          </a:prstGeo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710ED383-4D51-4E70-A307-B8D4E093C4DD}"/>
              </a:ext>
            </a:extLst>
          </p:cNvPr>
          <p:cNvSpPr>
            <a:spLocks noGrp="1"/>
          </p:cNvSpPr>
          <p:nvPr>
            <p:ph type="body" orient="vert" idx="1"/>
          </p:nvPr>
        </p:nvSpPr>
        <p:spPr>
          <a:xfrm>
            <a:off x="838201" y="365126"/>
            <a:ext cx="7683500"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3EC679B-3ABF-4105-A4A8-0591AE11EF59}"/>
              </a:ext>
            </a:extLst>
          </p:cNvPr>
          <p:cNvSpPr>
            <a:spLocks noGrp="1"/>
          </p:cNvSpPr>
          <p:nvPr>
            <p:ph type="dt" sz="half" idx="10"/>
          </p:nvPr>
        </p:nvSpPr>
        <p:spPr/>
        <p:txBody>
          <a:bodyPr/>
          <a:lstStyle>
            <a:lvl1pPr>
              <a:defRPr/>
            </a:lvl1pPr>
          </a:lstStyle>
          <a:p>
            <a:endParaRPr lang="en-US" altLang="id-ID"/>
          </a:p>
        </p:txBody>
      </p:sp>
      <p:sp>
        <p:nvSpPr>
          <p:cNvPr id="5" name="Footer Placeholder 4">
            <a:extLst>
              <a:ext uri="{FF2B5EF4-FFF2-40B4-BE49-F238E27FC236}">
                <a16:creationId xmlns:a16="http://schemas.microsoft.com/office/drawing/2014/main" id="{D7F93AD1-D425-4B8D-B016-3962FD383DA9}"/>
              </a:ext>
            </a:extLst>
          </p:cNvPr>
          <p:cNvSpPr>
            <a:spLocks noGrp="1"/>
          </p:cNvSpPr>
          <p:nvPr>
            <p:ph type="ftr" sz="quarter" idx="11"/>
          </p:nvPr>
        </p:nvSpPr>
        <p:spPr/>
        <p:txBody>
          <a:bodyPr/>
          <a:lstStyle>
            <a:lvl1pPr>
              <a:defRPr/>
            </a:lvl1pPr>
          </a:lstStyle>
          <a:p>
            <a:endParaRPr lang="en-US" altLang="id-ID"/>
          </a:p>
        </p:txBody>
      </p:sp>
      <p:sp>
        <p:nvSpPr>
          <p:cNvPr id="6" name="Slide Number Placeholder 5">
            <a:extLst>
              <a:ext uri="{FF2B5EF4-FFF2-40B4-BE49-F238E27FC236}">
                <a16:creationId xmlns:a16="http://schemas.microsoft.com/office/drawing/2014/main" id="{C18FDFFA-8EE8-47CB-949D-009E31FA55D8}"/>
              </a:ext>
            </a:extLst>
          </p:cNvPr>
          <p:cNvSpPr>
            <a:spLocks noGrp="1"/>
          </p:cNvSpPr>
          <p:nvPr>
            <p:ph type="sldNum" sz="quarter" idx="12"/>
          </p:nvPr>
        </p:nvSpPr>
        <p:spPr/>
        <p:txBody>
          <a:bodyPr/>
          <a:lstStyle>
            <a:lvl1pPr>
              <a:defRPr/>
            </a:lvl1pPr>
          </a:lstStyle>
          <a:p>
            <a:fld id="{0F0666CE-EA32-42BE-9BBE-AF740BBD5C35}" type="slidenum">
              <a:rPr lang="ar-SA" altLang="id-ID"/>
              <a:pPr/>
              <a:t>‹#›</a:t>
            </a:fld>
            <a:endParaRPr lang="en-US" altLang="id-ID"/>
          </a:p>
        </p:txBody>
      </p:sp>
    </p:spTree>
    <p:extLst>
      <p:ext uri="{BB962C8B-B14F-4D97-AF65-F5344CB8AC3E}">
        <p14:creationId xmlns:p14="http://schemas.microsoft.com/office/powerpoint/2010/main" val="176096237"/>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3CD7D-4CC1-42FA-B5E5-DE8B80CE73BF}"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403172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43CD7D-4CC1-42FA-B5E5-DE8B80CE73BF}"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274524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43CD7D-4CC1-42FA-B5E5-DE8B80CE73BF}"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425209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3CD7D-4CC1-42FA-B5E5-DE8B80CE73BF}"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258124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3CD7D-4CC1-42FA-B5E5-DE8B80CE73BF}"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375524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3CD7D-4CC1-42FA-B5E5-DE8B80CE73BF}"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71382-7C44-40E9-B0B9-2E72A6D3F7D8}" type="slidenum">
              <a:rPr lang="en-US" smtClean="0"/>
              <a:t>‹#›</a:t>
            </a:fld>
            <a:endParaRPr lang="en-US"/>
          </a:p>
        </p:txBody>
      </p:sp>
    </p:spTree>
    <p:extLst>
      <p:ext uri="{BB962C8B-B14F-4D97-AF65-F5344CB8AC3E}">
        <p14:creationId xmlns:p14="http://schemas.microsoft.com/office/powerpoint/2010/main" val="423100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3CD7D-4CC1-42FA-B5E5-DE8B80CE73BF}" type="datetimeFigureOut">
              <a:rPr lang="en-US" smtClean="0"/>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71382-7C44-40E9-B0B9-2E72A6D3F7D8}" type="slidenum">
              <a:rPr lang="en-US" smtClean="0"/>
              <a:t>‹#›</a:t>
            </a:fld>
            <a:endParaRPr lang="en-US"/>
          </a:p>
        </p:txBody>
      </p:sp>
    </p:spTree>
    <p:extLst>
      <p:ext uri="{BB962C8B-B14F-4D97-AF65-F5344CB8AC3E}">
        <p14:creationId xmlns:p14="http://schemas.microsoft.com/office/powerpoint/2010/main" val="367450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EE16A183-FC6F-4A89-B562-6F27C030F20D}"/>
              </a:ext>
            </a:extLst>
          </p:cNvPr>
          <p:cNvGrpSpPr>
            <a:grpSpLocks/>
          </p:cNvGrpSpPr>
          <p:nvPr/>
        </p:nvGrpSpPr>
        <p:grpSpPr bwMode="auto">
          <a:xfrm>
            <a:off x="5067300" y="1789114"/>
            <a:ext cx="7120467" cy="5056187"/>
            <a:chOff x="2394" y="1127"/>
            <a:chExt cx="3364" cy="3185"/>
          </a:xfrm>
        </p:grpSpPr>
        <p:sp>
          <p:nvSpPr>
            <p:cNvPr id="4099" name="Rectangle 3">
              <a:extLst>
                <a:ext uri="{FF2B5EF4-FFF2-40B4-BE49-F238E27FC236}">
                  <a16:creationId xmlns:a16="http://schemas.microsoft.com/office/drawing/2014/main" id="{BD2E5AC3-D4EC-4995-8B0B-A8E4D40D55EA}"/>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0" name="Oval 4">
              <a:extLst>
                <a:ext uri="{FF2B5EF4-FFF2-40B4-BE49-F238E27FC236}">
                  <a16:creationId xmlns:a16="http://schemas.microsoft.com/office/drawing/2014/main" id="{936860B5-8BB6-4FE6-AB5C-73B4E62EB28C}"/>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01" name="Rectangle 5">
              <a:extLst>
                <a:ext uri="{FF2B5EF4-FFF2-40B4-BE49-F238E27FC236}">
                  <a16:creationId xmlns:a16="http://schemas.microsoft.com/office/drawing/2014/main" id="{E4630B18-0DE2-4178-83BB-6E2819C7910B}"/>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2" name="Freeform 6">
              <a:extLst>
                <a:ext uri="{FF2B5EF4-FFF2-40B4-BE49-F238E27FC236}">
                  <a16:creationId xmlns:a16="http://schemas.microsoft.com/office/drawing/2014/main" id="{EA5E3CAC-087E-4ED1-A977-21E278775214}"/>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03" name="Rectangle 7">
              <a:extLst>
                <a:ext uri="{FF2B5EF4-FFF2-40B4-BE49-F238E27FC236}">
                  <a16:creationId xmlns:a16="http://schemas.microsoft.com/office/drawing/2014/main" id="{00234203-DC3C-44C2-B9BE-C3374E71800C}"/>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4" name="Rectangle 8">
              <a:extLst>
                <a:ext uri="{FF2B5EF4-FFF2-40B4-BE49-F238E27FC236}">
                  <a16:creationId xmlns:a16="http://schemas.microsoft.com/office/drawing/2014/main" id="{8CAE55AB-60C8-4A11-9042-2B9BA2454ED9}"/>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5" name="Rectangle 9">
              <a:extLst>
                <a:ext uri="{FF2B5EF4-FFF2-40B4-BE49-F238E27FC236}">
                  <a16:creationId xmlns:a16="http://schemas.microsoft.com/office/drawing/2014/main" id="{103A51C7-7CB4-4DF9-95D7-C9DE1F0B718D}"/>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6" name="Rectangle 10">
              <a:extLst>
                <a:ext uri="{FF2B5EF4-FFF2-40B4-BE49-F238E27FC236}">
                  <a16:creationId xmlns:a16="http://schemas.microsoft.com/office/drawing/2014/main" id="{4C607FD2-F74E-4C01-ACE3-4F885AEC60FF}"/>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7" name="Rectangle 11">
              <a:extLst>
                <a:ext uri="{FF2B5EF4-FFF2-40B4-BE49-F238E27FC236}">
                  <a16:creationId xmlns:a16="http://schemas.microsoft.com/office/drawing/2014/main" id="{2E02AC85-EFA3-4830-8B4F-CD5B7511FDD1}"/>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08" name="Freeform 12">
              <a:extLst>
                <a:ext uri="{FF2B5EF4-FFF2-40B4-BE49-F238E27FC236}">
                  <a16:creationId xmlns:a16="http://schemas.microsoft.com/office/drawing/2014/main" id="{660DBF9D-9F88-400B-BCE9-B795C17BC863}"/>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09" name="Freeform 13">
              <a:extLst>
                <a:ext uri="{FF2B5EF4-FFF2-40B4-BE49-F238E27FC236}">
                  <a16:creationId xmlns:a16="http://schemas.microsoft.com/office/drawing/2014/main" id="{A5DF290C-C337-4EC6-A1ED-CA5B87912D59}"/>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0" name="Freeform 14">
              <a:extLst>
                <a:ext uri="{FF2B5EF4-FFF2-40B4-BE49-F238E27FC236}">
                  <a16:creationId xmlns:a16="http://schemas.microsoft.com/office/drawing/2014/main" id="{21ACD418-4CEE-46A8-B831-9DE13830293B}"/>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a:latin typeface="Arial" charset="0"/>
              </a:endParaRPr>
            </a:p>
          </p:txBody>
        </p:sp>
        <p:sp>
          <p:nvSpPr>
            <p:cNvPr id="4111" name="Freeform 15">
              <a:extLst>
                <a:ext uri="{FF2B5EF4-FFF2-40B4-BE49-F238E27FC236}">
                  <a16:creationId xmlns:a16="http://schemas.microsoft.com/office/drawing/2014/main" id="{EB6F3AC4-F757-48C7-B08B-55CBA7EEAF0A}"/>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4112" name="Freeform 16">
              <a:extLst>
                <a:ext uri="{FF2B5EF4-FFF2-40B4-BE49-F238E27FC236}">
                  <a16:creationId xmlns:a16="http://schemas.microsoft.com/office/drawing/2014/main" id="{22E6FB4A-B98C-4579-B6F2-47DFBBD28A95}"/>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3" name="Freeform 17">
              <a:extLst>
                <a:ext uri="{FF2B5EF4-FFF2-40B4-BE49-F238E27FC236}">
                  <a16:creationId xmlns:a16="http://schemas.microsoft.com/office/drawing/2014/main" id="{F7E02821-0927-4A81-A942-6EAFE0E796EE}"/>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4" name="Freeform 18">
              <a:extLst>
                <a:ext uri="{FF2B5EF4-FFF2-40B4-BE49-F238E27FC236}">
                  <a16:creationId xmlns:a16="http://schemas.microsoft.com/office/drawing/2014/main" id="{9E9710D8-E05D-45FF-BD9E-9E96F64A22C6}"/>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5" name="Freeform 19">
              <a:extLst>
                <a:ext uri="{FF2B5EF4-FFF2-40B4-BE49-F238E27FC236}">
                  <a16:creationId xmlns:a16="http://schemas.microsoft.com/office/drawing/2014/main" id="{9E0D2F58-68E0-4BAC-88CC-12F24CEB493D}"/>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6" name="Freeform 20">
              <a:extLst>
                <a:ext uri="{FF2B5EF4-FFF2-40B4-BE49-F238E27FC236}">
                  <a16:creationId xmlns:a16="http://schemas.microsoft.com/office/drawing/2014/main" id="{CFA1A031-A27B-49F9-8E24-E8C2994E5857}"/>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7" name="Freeform 21">
              <a:extLst>
                <a:ext uri="{FF2B5EF4-FFF2-40B4-BE49-F238E27FC236}">
                  <a16:creationId xmlns:a16="http://schemas.microsoft.com/office/drawing/2014/main" id="{80CEA352-EC3F-45DA-8055-6FB38C1D4CDC}"/>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8" name="Freeform 22">
              <a:extLst>
                <a:ext uri="{FF2B5EF4-FFF2-40B4-BE49-F238E27FC236}">
                  <a16:creationId xmlns:a16="http://schemas.microsoft.com/office/drawing/2014/main" id="{EDBA90A0-9143-4AD9-82E5-F664E59F77F8}"/>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19" name="Freeform 23">
              <a:extLst>
                <a:ext uri="{FF2B5EF4-FFF2-40B4-BE49-F238E27FC236}">
                  <a16:creationId xmlns:a16="http://schemas.microsoft.com/office/drawing/2014/main" id="{999E1EC8-6B8B-4F0A-8261-FA36D24DC46B}"/>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4120" name="Freeform 24">
              <a:extLst>
                <a:ext uri="{FF2B5EF4-FFF2-40B4-BE49-F238E27FC236}">
                  <a16:creationId xmlns:a16="http://schemas.microsoft.com/office/drawing/2014/main" id="{64631219-EFBF-4DAE-A9E2-865EA7120AE2}"/>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21" name="Freeform 25">
              <a:extLst>
                <a:ext uri="{FF2B5EF4-FFF2-40B4-BE49-F238E27FC236}">
                  <a16:creationId xmlns:a16="http://schemas.microsoft.com/office/drawing/2014/main" id="{614840A4-4781-4F93-A078-E688B2BFAD15}"/>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22" name="Freeform 26">
              <a:extLst>
                <a:ext uri="{FF2B5EF4-FFF2-40B4-BE49-F238E27FC236}">
                  <a16:creationId xmlns:a16="http://schemas.microsoft.com/office/drawing/2014/main" id="{BBE28627-7FA8-4070-815E-062DF73695AC}"/>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23" name="Oval 27">
              <a:extLst>
                <a:ext uri="{FF2B5EF4-FFF2-40B4-BE49-F238E27FC236}">
                  <a16:creationId xmlns:a16="http://schemas.microsoft.com/office/drawing/2014/main" id="{CEA3E66D-FECA-44B9-9E1B-D67A4CF6897F}"/>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a:latin typeface="Arial" charset="0"/>
              </a:endParaRPr>
            </a:p>
          </p:txBody>
        </p:sp>
        <p:sp>
          <p:nvSpPr>
            <p:cNvPr id="4124" name="Oval 28">
              <a:extLst>
                <a:ext uri="{FF2B5EF4-FFF2-40B4-BE49-F238E27FC236}">
                  <a16:creationId xmlns:a16="http://schemas.microsoft.com/office/drawing/2014/main" id="{F84176DA-F3E0-494D-9D83-5A2A0D7A606E}"/>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25" name="Oval 29">
              <a:extLst>
                <a:ext uri="{FF2B5EF4-FFF2-40B4-BE49-F238E27FC236}">
                  <a16:creationId xmlns:a16="http://schemas.microsoft.com/office/drawing/2014/main" id="{A757FA58-ADE0-4E7C-8E59-4BD1DB8DB4FD}"/>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a:latin typeface="Arial" charset="0"/>
              </a:endParaRPr>
            </a:p>
          </p:txBody>
        </p:sp>
        <p:sp>
          <p:nvSpPr>
            <p:cNvPr id="4126" name="Freeform 30">
              <a:extLst>
                <a:ext uri="{FF2B5EF4-FFF2-40B4-BE49-F238E27FC236}">
                  <a16:creationId xmlns:a16="http://schemas.microsoft.com/office/drawing/2014/main" id="{B0954E3D-BDB1-47CD-A26D-4563FFC94630}"/>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27" name="Freeform 31">
              <a:extLst>
                <a:ext uri="{FF2B5EF4-FFF2-40B4-BE49-F238E27FC236}">
                  <a16:creationId xmlns:a16="http://schemas.microsoft.com/office/drawing/2014/main" id="{DAAF250F-0826-432A-B4D8-A14101BF9D7B}"/>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28" name="Rectangle 32">
              <a:extLst>
                <a:ext uri="{FF2B5EF4-FFF2-40B4-BE49-F238E27FC236}">
                  <a16:creationId xmlns:a16="http://schemas.microsoft.com/office/drawing/2014/main" id="{FE8D1A42-8D95-4EAD-9E4A-B97E3F2B884A}"/>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a:latin typeface="Arial" charset="0"/>
              </a:endParaRPr>
            </a:p>
          </p:txBody>
        </p:sp>
        <p:sp>
          <p:nvSpPr>
            <p:cNvPr id="4129" name="Rectangle 33">
              <a:extLst>
                <a:ext uri="{FF2B5EF4-FFF2-40B4-BE49-F238E27FC236}">
                  <a16:creationId xmlns:a16="http://schemas.microsoft.com/office/drawing/2014/main" id="{25498EBB-FDC5-4BC3-9B2C-FE2C8F84896A}"/>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latin typeface="Arial" charset="0"/>
              </a:endParaRPr>
            </a:p>
          </p:txBody>
        </p:sp>
        <p:sp>
          <p:nvSpPr>
            <p:cNvPr id="4130" name="AutoShape 34">
              <a:extLst>
                <a:ext uri="{FF2B5EF4-FFF2-40B4-BE49-F238E27FC236}">
                  <a16:creationId xmlns:a16="http://schemas.microsoft.com/office/drawing/2014/main" id="{1E4418CB-A3B0-4443-9FDB-30538C9266E9}"/>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31" name="Freeform 35">
              <a:extLst>
                <a:ext uri="{FF2B5EF4-FFF2-40B4-BE49-F238E27FC236}">
                  <a16:creationId xmlns:a16="http://schemas.microsoft.com/office/drawing/2014/main" id="{F05D036A-F161-40A0-B17C-87378A0C6271}"/>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a:latin typeface="Arial" charset="0"/>
              </a:endParaRPr>
            </a:p>
          </p:txBody>
        </p:sp>
        <p:sp>
          <p:nvSpPr>
            <p:cNvPr id="4132" name="Freeform 36">
              <a:extLst>
                <a:ext uri="{FF2B5EF4-FFF2-40B4-BE49-F238E27FC236}">
                  <a16:creationId xmlns:a16="http://schemas.microsoft.com/office/drawing/2014/main" id="{A054CF3D-3077-4C1A-8F93-B93591892A0C}"/>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grpSp>
      <p:sp>
        <p:nvSpPr>
          <p:cNvPr id="4133" name="Rectangle 37">
            <a:extLst>
              <a:ext uri="{FF2B5EF4-FFF2-40B4-BE49-F238E27FC236}">
                <a16:creationId xmlns:a16="http://schemas.microsoft.com/office/drawing/2014/main" id="{582FD8BA-F3FB-4A50-AF8E-2990FAA87D60}"/>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a:extLst>
              <a:ext uri="{FF2B5EF4-FFF2-40B4-BE49-F238E27FC236}">
                <a16:creationId xmlns:a16="http://schemas.microsoft.com/office/drawing/2014/main" id="{9536AF52-D68F-4968-9AE7-370C64D25563}"/>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a:extLst>
              <a:ext uri="{FF2B5EF4-FFF2-40B4-BE49-F238E27FC236}">
                <a16:creationId xmlns:a16="http://schemas.microsoft.com/office/drawing/2014/main" id="{B9E51CC6-02B4-42A2-8E4B-FA2A87E31A7D}"/>
              </a:ext>
            </a:extLst>
          </p:cNvPr>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DBB44498-4574-4961-BA99-E16FFA3E3734}" type="datetimeFigureOut">
              <a:rPr lang="en-US"/>
              <a:pPr>
                <a:defRPr/>
              </a:pPr>
              <a:t>10/30/2019</a:t>
            </a:fld>
            <a:endParaRPr lang="en-US"/>
          </a:p>
        </p:txBody>
      </p:sp>
      <p:sp>
        <p:nvSpPr>
          <p:cNvPr id="4136" name="Rectangle 40">
            <a:extLst>
              <a:ext uri="{FF2B5EF4-FFF2-40B4-BE49-F238E27FC236}">
                <a16:creationId xmlns:a16="http://schemas.microsoft.com/office/drawing/2014/main" id="{95C93D9A-C62C-4B31-84CE-357DE48D45A8}"/>
              </a:ext>
            </a:extLst>
          </p:cNvPr>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37" name="Rectangle 41">
            <a:extLst>
              <a:ext uri="{FF2B5EF4-FFF2-40B4-BE49-F238E27FC236}">
                <a16:creationId xmlns:a16="http://schemas.microsoft.com/office/drawing/2014/main" id="{B464F988-67EF-439F-9035-073B17095E24}"/>
              </a:ext>
            </a:extLst>
          </p:cNvPr>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0F8100-45C3-4A94-96C9-079F6E8255A4}" type="slidenum">
              <a:rPr lang="en-US" altLang="id-ID"/>
              <a:pPr/>
              <a:t>‹#›</a:t>
            </a:fld>
            <a:endParaRPr lang="en-US" altLang="id-ID"/>
          </a:p>
        </p:txBody>
      </p:sp>
      <p:sp>
        <p:nvSpPr>
          <p:cNvPr id="4138" name="Text Box 42">
            <a:extLst>
              <a:ext uri="{FF2B5EF4-FFF2-40B4-BE49-F238E27FC236}">
                <a16:creationId xmlns:a16="http://schemas.microsoft.com/office/drawing/2014/main" id="{BA2BB484-640D-4B27-90B6-46DD99CBDD96}"/>
              </a:ext>
            </a:extLst>
          </p:cNvPr>
          <p:cNvSpPr txBox="1">
            <a:spLocks noChangeArrowheads="1"/>
          </p:cNvSpPr>
          <p:nvPr/>
        </p:nvSpPr>
        <p:spPr bwMode="auto">
          <a:xfrm>
            <a:off x="10915651" y="6643688"/>
            <a:ext cx="981359" cy="215444"/>
          </a:xfrm>
          <a:prstGeom prst="rect">
            <a:avLst/>
          </a:prstGeom>
          <a:noFill/>
          <a:ln w="9525">
            <a:noFill/>
            <a:miter lim="800000"/>
            <a:headEnd/>
            <a:tailEnd/>
          </a:ln>
          <a:effectLst/>
        </p:spPr>
        <p:txBody>
          <a:bodyPr wrap="none">
            <a:spAutoFit/>
          </a:bodyPr>
          <a:lstStyle/>
          <a:p>
            <a:pPr>
              <a:defRPr/>
            </a:pPr>
            <a:r>
              <a:rPr lang="en-US" sz="800">
                <a:latin typeface="Arial" charset="0"/>
              </a:rPr>
              <a:t>Designed by M’to</a:t>
            </a:r>
          </a:p>
        </p:txBody>
      </p:sp>
    </p:spTree>
    <p:extLst>
      <p:ext uri="{BB962C8B-B14F-4D97-AF65-F5344CB8AC3E}">
        <p14:creationId xmlns:p14="http://schemas.microsoft.com/office/powerpoint/2010/main" val="31411476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8B01B84D-9B30-41FF-864B-B426F7CA57FD}"/>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28" name="Rectangle 4">
            <a:extLst>
              <a:ext uri="{FF2B5EF4-FFF2-40B4-BE49-F238E27FC236}">
                <a16:creationId xmlns:a16="http://schemas.microsoft.com/office/drawing/2014/main" id="{D4601E4A-ED0A-491E-BBB9-7A37142B0E52}"/>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id-ID"/>
          </a:p>
        </p:txBody>
      </p:sp>
      <p:sp>
        <p:nvSpPr>
          <p:cNvPr id="1029" name="Rectangle 5">
            <a:extLst>
              <a:ext uri="{FF2B5EF4-FFF2-40B4-BE49-F238E27FC236}">
                <a16:creationId xmlns:a16="http://schemas.microsoft.com/office/drawing/2014/main" id="{C3FBC701-DC7C-416F-94DF-56512DFF10D6}"/>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id-ID"/>
          </a:p>
        </p:txBody>
      </p:sp>
      <p:sp>
        <p:nvSpPr>
          <p:cNvPr id="1030" name="Rectangle 6">
            <a:extLst>
              <a:ext uri="{FF2B5EF4-FFF2-40B4-BE49-F238E27FC236}">
                <a16:creationId xmlns:a16="http://schemas.microsoft.com/office/drawing/2014/main" id="{BAC93EF5-8A48-4D26-841F-86330E175431}"/>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2698C8-DD75-4A54-9CE7-06D654DEDFD3}" type="slidenum">
              <a:rPr lang="ar-SA" altLang="id-ID"/>
              <a:pPr/>
              <a:t>‹#›</a:t>
            </a:fld>
            <a:endParaRPr lang="en-US" altLang="id-ID"/>
          </a:p>
        </p:txBody>
      </p:sp>
    </p:spTree>
    <p:extLst>
      <p:ext uri="{BB962C8B-B14F-4D97-AF65-F5344CB8AC3E}">
        <p14:creationId xmlns:p14="http://schemas.microsoft.com/office/powerpoint/2010/main" val="7165245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cut/>
  </p:transition>
  <p:txStyles>
    <p:title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2pPr>
      <a:lvl3pPr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3pPr>
      <a:lvl4pPr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4pPr>
      <a:lvl5pPr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5pPr>
      <a:lvl6pPr marL="457200"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6pPr>
      <a:lvl7pPr marL="914400"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7pPr>
      <a:lvl8pPr marL="1371600"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8pPr>
      <a:lvl9pPr marL="1828800" algn="l" rtl="0" eaLnBrk="0" fontAlgn="base" hangingPunct="0">
        <a:spcBef>
          <a:spcPct val="0"/>
        </a:spcBef>
        <a:spcAft>
          <a:spcPct val="0"/>
        </a:spcAft>
        <a:defRPr>
          <a:solidFill>
            <a:schemeClr val="bg1"/>
          </a:solidFill>
          <a:latin typeface="Times New Roman" panose="02020603050405020304" pitchFamily="18" charset="0"/>
          <a:cs typeface="Times New Roman (Arabic)"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9.xml"/><Relationship Id="rId1" Type="http://schemas.openxmlformats.org/officeDocument/2006/relationships/themeOverride" Target="../theme/themeOverride7.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9.xml"/><Relationship Id="rId1" Type="http://schemas.openxmlformats.org/officeDocument/2006/relationships/themeOverride" Target="../theme/themeOverride12.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29.xml"/><Relationship Id="rId1" Type="http://schemas.openxmlformats.org/officeDocument/2006/relationships/themeOverride" Target="../theme/themeOverr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hpbrasil.com/images/anonymous.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29.xml"/><Relationship Id="rId1" Type="http://schemas.openxmlformats.org/officeDocument/2006/relationships/themeOverride" Target="../theme/themeOverride14.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9.xml"/><Relationship Id="rId1" Type="http://schemas.openxmlformats.org/officeDocument/2006/relationships/themeOverride" Target="../theme/themeOverride1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CC9E-84A5-4027-AA07-B0EEB0013BAD}"/>
              </a:ext>
            </a:extLst>
          </p:cNvPr>
          <p:cNvSpPr>
            <a:spLocks noGrp="1"/>
          </p:cNvSpPr>
          <p:nvPr>
            <p:ph type="ctrTitle"/>
          </p:nvPr>
        </p:nvSpPr>
        <p:spPr>
          <a:xfrm>
            <a:off x="1524000" y="745588"/>
            <a:ext cx="9144000" cy="4557929"/>
          </a:xfrm>
        </p:spPr>
        <p:txBody>
          <a:bodyPr>
            <a:normAutofit fontScale="90000"/>
          </a:bodyPr>
          <a:lstStyle/>
          <a:p>
            <a:br>
              <a:rPr lang="id-ID" dirty="0"/>
            </a:br>
            <a:br>
              <a:rPr lang="id-ID" dirty="0"/>
            </a:br>
            <a:br>
              <a:rPr lang="id-ID" dirty="0"/>
            </a:br>
            <a:br>
              <a:rPr lang="id-ID" dirty="0"/>
            </a:br>
            <a:br>
              <a:rPr lang="id-ID" dirty="0"/>
            </a:br>
            <a:br>
              <a:rPr lang="id-ID" dirty="0"/>
            </a:br>
            <a:br>
              <a:rPr lang="id-ID" dirty="0"/>
            </a:br>
            <a:br>
              <a:rPr lang="id-ID" dirty="0"/>
            </a:br>
            <a:br>
              <a:rPr lang="id-ID" dirty="0"/>
            </a:br>
            <a:br>
              <a:rPr lang="id-ID" dirty="0"/>
            </a:br>
            <a:br>
              <a:rPr lang="id-ID" dirty="0"/>
            </a:br>
            <a:br>
              <a:rPr lang="id-ID" dirty="0"/>
            </a:br>
            <a:br>
              <a:rPr lang="id-ID" dirty="0"/>
            </a:br>
            <a:br>
              <a:rPr lang="id-ID" dirty="0"/>
            </a:br>
            <a:br>
              <a:rPr lang="id-ID" dirty="0"/>
            </a:br>
            <a:r>
              <a:rPr lang="id-ID" dirty="0"/>
              <a:t>KOMITMEN MUTU</a:t>
            </a:r>
            <a:br>
              <a:rPr lang="id-ID" dirty="0"/>
            </a:br>
            <a:r>
              <a:rPr lang="id-ID" dirty="0"/>
              <a:t>DALAM BEKERJA</a:t>
            </a:r>
            <a:br>
              <a:rPr lang="id-ID" dirty="0"/>
            </a:br>
            <a:r>
              <a:rPr lang="id-ID" i="1" dirty="0"/>
              <a:t>(INSPIRASI)</a:t>
            </a:r>
            <a:br>
              <a:rPr lang="id-ID" i="1" dirty="0"/>
            </a:br>
            <a:br>
              <a:rPr lang="id-ID" i="1" dirty="0"/>
            </a:br>
            <a:r>
              <a:rPr lang="id-ID" sz="3100" b="1" dirty="0"/>
              <a:t>Anis Masluchah</a:t>
            </a:r>
            <a:br>
              <a:rPr lang="id-ID" sz="3100" i="1" dirty="0"/>
            </a:br>
            <a:endParaRPr lang="id-ID" sz="3100" i="1" dirty="0"/>
          </a:p>
        </p:txBody>
      </p:sp>
    </p:spTree>
    <p:extLst>
      <p:ext uri="{BB962C8B-B14F-4D97-AF65-F5344CB8AC3E}">
        <p14:creationId xmlns:p14="http://schemas.microsoft.com/office/powerpoint/2010/main" val="11672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8816-6BC5-420A-A1A0-91FE9C1B8041}"/>
              </a:ext>
            </a:extLst>
          </p:cNvPr>
          <p:cNvSpPr>
            <a:spLocks noGrp="1"/>
          </p:cNvSpPr>
          <p:nvPr>
            <p:ph type="title"/>
          </p:nvPr>
        </p:nvSpPr>
        <p:spPr/>
        <p:txBody>
          <a:bodyPr/>
          <a:lstStyle/>
          <a:p>
            <a:pPr algn="ctr"/>
            <a:r>
              <a:rPr lang="id-ID" dirty="0"/>
              <a:t>HUBUNGAN SIKAP DAN ETOS KERJA</a:t>
            </a:r>
          </a:p>
        </p:txBody>
      </p:sp>
      <p:sp>
        <p:nvSpPr>
          <p:cNvPr id="3" name="Content Placeholder 2">
            <a:extLst>
              <a:ext uri="{FF2B5EF4-FFF2-40B4-BE49-F238E27FC236}">
                <a16:creationId xmlns:a16="http://schemas.microsoft.com/office/drawing/2014/main" id="{86C44275-AED5-4EDC-8726-D9702F183FA0}"/>
              </a:ext>
            </a:extLst>
          </p:cNvPr>
          <p:cNvSpPr>
            <a:spLocks noGrp="1"/>
          </p:cNvSpPr>
          <p:nvPr>
            <p:ph idx="1"/>
          </p:nvPr>
        </p:nvSpPr>
        <p:spPr/>
        <p:txBody>
          <a:bodyPr>
            <a:normAutofit fontScale="92500" lnSpcReduction="10000"/>
          </a:bodyPr>
          <a:lstStyle/>
          <a:p>
            <a:r>
              <a:rPr lang="id-ID" dirty="0"/>
              <a:t>Ketika sikap kerja dilatih dan dikembangkan terus maka akan terbangun ETOS KERJA.</a:t>
            </a:r>
          </a:p>
          <a:p>
            <a:endParaRPr lang="id-ID" dirty="0"/>
          </a:p>
          <a:p>
            <a:r>
              <a:rPr lang="id-ID" dirty="0"/>
              <a:t>Membangun etos kerja bisa dilakukan dengan:</a:t>
            </a:r>
          </a:p>
          <a:p>
            <a:endParaRPr lang="id-ID" dirty="0"/>
          </a:p>
          <a:p>
            <a:pPr marL="0" indent="0">
              <a:buNone/>
            </a:pPr>
            <a:r>
              <a:rPr lang="id-ID" dirty="0"/>
              <a:t>1. Membangun paradigma yang benar dan sejati tentang bekerja.</a:t>
            </a:r>
          </a:p>
          <a:p>
            <a:pPr marL="0" indent="0">
              <a:buNone/>
            </a:pPr>
            <a:r>
              <a:rPr lang="id-ID" dirty="0"/>
              <a:t>2. Merinci dalam bentuk perilaku-perilaku kunci dalam bekerja.</a:t>
            </a:r>
          </a:p>
          <a:p>
            <a:pPr marL="0" indent="0">
              <a:buNone/>
            </a:pPr>
            <a:r>
              <a:rPr lang="id-ID" dirty="0"/>
              <a:t>3. Menciptakan suasana kerja yang mendukung.</a:t>
            </a:r>
          </a:p>
          <a:p>
            <a:pPr marL="0" indent="0">
              <a:buNone/>
            </a:pPr>
            <a:r>
              <a:rPr lang="id-ID" dirty="0"/>
              <a:t>4. Memberikan ketauladanan.</a:t>
            </a:r>
          </a:p>
          <a:p>
            <a:pPr marL="0" indent="0">
              <a:buNone/>
            </a:pPr>
            <a:r>
              <a:rPr lang="id-ID" dirty="0"/>
              <a:t>5. Terdapat konsekuensi atas penerapan dan pelanggaran sikap kerja.</a:t>
            </a:r>
          </a:p>
          <a:p>
            <a:endParaRPr lang="id-ID" dirty="0"/>
          </a:p>
          <a:p>
            <a:endParaRPr lang="id-ID" dirty="0"/>
          </a:p>
          <a:p>
            <a:endParaRPr lang="id-ID" dirty="0"/>
          </a:p>
          <a:p>
            <a:pPr marL="0" indent="0">
              <a:buNone/>
            </a:pPr>
            <a:endParaRPr lang="id-ID" dirty="0"/>
          </a:p>
        </p:txBody>
      </p:sp>
    </p:spTree>
    <p:extLst>
      <p:ext uri="{BB962C8B-B14F-4D97-AF65-F5344CB8AC3E}">
        <p14:creationId xmlns:p14="http://schemas.microsoft.com/office/powerpoint/2010/main" val="5031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CC5A-1D67-4724-B3F8-E7F86C4FB33A}"/>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9E19DFAA-5FEB-4C80-8E90-0E24624A2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127750"/>
          </a:xfrm>
        </p:spPr>
      </p:pic>
    </p:spTree>
    <p:extLst>
      <p:ext uri="{BB962C8B-B14F-4D97-AF65-F5344CB8AC3E}">
        <p14:creationId xmlns:p14="http://schemas.microsoft.com/office/powerpoint/2010/main" val="40990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p:spPr>
        <p:txBody>
          <a:bodyPr>
            <a:normAutofit fontScale="90000"/>
          </a:bodyPr>
          <a:lstStyle/>
          <a:p>
            <a:pPr algn="ctr"/>
            <a:br>
              <a:rPr lang="id-ID" dirty="0"/>
            </a:br>
            <a:r>
              <a:rPr lang="en-US" dirty="0"/>
              <a:t>EMPAT TIPE PEKERJA</a:t>
            </a:r>
            <a:br>
              <a:rPr lang="en-US" dirty="0"/>
            </a:br>
            <a:endParaRPr lang="en-US" dirty="0"/>
          </a:p>
        </p:txBody>
      </p:sp>
      <p:sp>
        <p:nvSpPr>
          <p:cNvPr id="3" name="Content Placeholder 2"/>
          <p:cNvSpPr>
            <a:spLocks noGrp="1"/>
          </p:cNvSpPr>
          <p:nvPr>
            <p:ph idx="1"/>
          </p:nvPr>
        </p:nvSpPr>
        <p:spPr>
          <a:xfrm>
            <a:off x="154745" y="1378634"/>
            <a:ext cx="11901267" cy="5479366"/>
          </a:xfrm>
        </p:spPr>
        <p:txBody>
          <a:bodyPr>
            <a:normAutofit fontScale="70000" lnSpcReduction="20000"/>
          </a:bodyPr>
          <a:lstStyle/>
          <a:p>
            <a:r>
              <a:rPr lang="en-US" dirty="0">
                <a:solidFill>
                  <a:srgbClr val="FF0000"/>
                </a:solidFill>
              </a:rPr>
              <a:t>EMANG GUE PIKIRIN (EGP)</a:t>
            </a:r>
          </a:p>
          <a:p>
            <a:pPr marL="0" indent="0">
              <a:buNone/>
            </a:pPr>
            <a:r>
              <a:rPr lang="en-US" dirty="0" err="1"/>
              <a:t>Tipe</a:t>
            </a:r>
            <a:r>
              <a:rPr lang="en-US" dirty="0"/>
              <a:t> </a:t>
            </a:r>
            <a:r>
              <a:rPr lang="en-US" dirty="0" err="1"/>
              <a:t>pekerja</a:t>
            </a:r>
            <a:r>
              <a:rPr lang="en-US" dirty="0"/>
              <a:t> yang </a:t>
            </a:r>
            <a:r>
              <a:rPr lang="en-US" dirty="0" err="1"/>
              <a:t>hanya</a:t>
            </a:r>
            <a:r>
              <a:rPr lang="en-US" dirty="0"/>
              <a:t> </a:t>
            </a:r>
            <a:r>
              <a:rPr lang="en-US" dirty="0" err="1"/>
              <a:t>sekedar</a:t>
            </a:r>
            <a:r>
              <a:rPr lang="en-US" dirty="0"/>
              <a:t> </a:t>
            </a:r>
            <a:r>
              <a:rPr lang="en-US" dirty="0" err="1"/>
              <a:t>bekerja</a:t>
            </a:r>
            <a:r>
              <a:rPr lang="en-US" dirty="0"/>
              <a:t>, </a:t>
            </a:r>
            <a:r>
              <a:rPr lang="en-US" dirty="0" err="1"/>
              <a:t>datang</a:t>
            </a:r>
            <a:r>
              <a:rPr lang="en-US" dirty="0"/>
              <a:t> finger print </a:t>
            </a:r>
            <a:r>
              <a:rPr lang="en-US" dirty="0" err="1"/>
              <a:t>kemudian</a:t>
            </a:r>
            <a:r>
              <a:rPr lang="en-US" dirty="0"/>
              <a:t> </a:t>
            </a:r>
            <a:r>
              <a:rPr lang="en-US" dirty="0" err="1"/>
              <a:t>ongkang-ongkang</a:t>
            </a:r>
            <a:r>
              <a:rPr lang="en-US" dirty="0"/>
              <a:t>. Ada </a:t>
            </a:r>
            <a:r>
              <a:rPr lang="en-US" dirty="0" err="1"/>
              <a:t>raganya</a:t>
            </a:r>
            <a:r>
              <a:rPr lang="en-US" dirty="0"/>
              <a:t> </a:t>
            </a:r>
            <a:r>
              <a:rPr lang="en-US" dirty="0" err="1"/>
              <a:t>tapi</a:t>
            </a:r>
            <a:r>
              <a:rPr lang="en-US" dirty="0"/>
              <a:t> </a:t>
            </a:r>
            <a:r>
              <a:rPr lang="en-US" dirty="0" err="1"/>
              <a:t>tidak</a:t>
            </a:r>
            <a:r>
              <a:rPr lang="en-US" dirty="0"/>
              <a:t> </a:t>
            </a:r>
            <a:r>
              <a:rPr lang="en-US" dirty="0" err="1"/>
              <a:t>ada</a:t>
            </a:r>
            <a:r>
              <a:rPr lang="en-US" dirty="0"/>
              <a:t> </a:t>
            </a:r>
            <a:r>
              <a:rPr lang="en-US" dirty="0" err="1"/>
              <a:t>jiwanya</a:t>
            </a:r>
            <a:r>
              <a:rPr lang="en-US" dirty="0"/>
              <a:t>. </a:t>
            </a:r>
            <a:r>
              <a:rPr lang="en-US" dirty="0" err="1"/>
              <a:t>Bekerja</a:t>
            </a:r>
            <a:r>
              <a:rPr lang="en-US" dirty="0"/>
              <a:t> </a:t>
            </a:r>
            <a:r>
              <a:rPr lang="en-US" dirty="0" err="1"/>
              <a:t>kalo</a:t>
            </a:r>
            <a:r>
              <a:rPr lang="en-US" dirty="0"/>
              <a:t> </a:t>
            </a:r>
            <a:r>
              <a:rPr lang="en-US" dirty="0" err="1"/>
              <a:t>disuruh</a:t>
            </a:r>
            <a:r>
              <a:rPr lang="en-US" dirty="0"/>
              <a:t> </a:t>
            </a:r>
            <a:r>
              <a:rPr lang="en-US" dirty="0" err="1"/>
              <a:t>saja</a:t>
            </a:r>
            <a:r>
              <a:rPr lang="en-US" dirty="0"/>
              <a:t>. </a:t>
            </a:r>
            <a:r>
              <a:rPr lang="en-US" dirty="0" err="1"/>
              <a:t>Selalu</a:t>
            </a:r>
            <a:r>
              <a:rPr lang="en-US" dirty="0"/>
              <a:t> yang </a:t>
            </a:r>
            <a:r>
              <a:rPr lang="en-US" dirty="0" err="1"/>
              <a:t>dipikir</a:t>
            </a:r>
            <a:r>
              <a:rPr lang="en-US" dirty="0"/>
              <a:t> </a:t>
            </a:r>
            <a:r>
              <a:rPr lang="en-US" dirty="0" err="1"/>
              <a:t>dan</a:t>
            </a:r>
            <a:r>
              <a:rPr lang="en-US" dirty="0"/>
              <a:t> </a:t>
            </a:r>
            <a:r>
              <a:rPr lang="en-US" dirty="0" err="1"/>
              <a:t>dinanti-nanti</a:t>
            </a:r>
            <a:r>
              <a:rPr lang="en-US" dirty="0"/>
              <a:t> </a:t>
            </a:r>
            <a:r>
              <a:rPr lang="en-US" dirty="0" err="1"/>
              <a:t>adalah</a:t>
            </a:r>
            <a:r>
              <a:rPr lang="en-US" dirty="0"/>
              <a:t> jam </a:t>
            </a:r>
            <a:r>
              <a:rPr lang="en-US" dirty="0" err="1"/>
              <a:t>pulang</a:t>
            </a:r>
            <a:r>
              <a:rPr lang="en-US" dirty="0"/>
              <a:t>.</a:t>
            </a:r>
          </a:p>
          <a:p>
            <a:endParaRPr lang="en-US" dirty="0"/>
          </a:p>
          <a:p>
            <a:r>
              <a:rPr lang="en-US" dirty="0">
                <a:solidFill>
                  <a:srgbClr val="FF0000"/>
                </a:solidFill>
              </a:rPr>
              <a:t>DOYAN KRITIK (DOYKRIT)</a:t>
            </a:r>
          </a:p>
          <a:p>
            <a:pPr marL="0" indent="0">
              <a:buNone/>
            </a:pPr>
            <a:r>
              <a:rPr lang="en-US" dirty="0"/>
              <a:t>Nah </a:t>
            </a:r>
            <a:r>
              <a:rPr lang="en-US" dirty="0" err="1"/>
              <a:t>kalo</a:t>
            </a:r>
            <a:r>
              <a:rPr lang="en-US" dirty="0"/>
              <a:t> yang </a:t>
            </a:r>
            <a:r>
              <a:rPr lang="en-US" dirty="0" err="1"/>
              <a:t>ini</a:t>
            </a:r>
            <a:r>
              <a:rPr lang="en-US" dirty="0"/>
              <a:t> </a:t>
            </a:r>
            <a:r>
              <a:rPr lang="en-US" dirty="0" err="1"/>
              <a:t>tipe</a:t>
            </a:r>
            <a:r>
              <a:rPr lang="en-US" dirty="0"/>
              <a:t> </a:t>
            </a:r>
            <a:r>
              <a:rPr lang="en-US" dirty="0" err="1"/>
              <a:t>pegawai</a:t>
            </a:r>
            <a:r>
              <a:rPr lang="en-US" dirty="0"/>
              <a:t> yang </a:t>
            </a:r>
            <a:r>
              <a:rPr lang="en-US" dirty="0" err="1"/>
              <a:t>kehadirannya</a:t>
            </a:r>
            <a:r>
              <a:rPr lang="en-US" dirty="0"/>
              <a:t> </a:t>
            </a:r>
            <a:r>
              <a:rPr lang="en-US" dirty="0" err="1"/>
              <a:t>hanya</a:t>
            </a:r>
            <a:r>
              <a:rPr lang="en-US" dirty="0"/>
              <a:t> </a:t>
            </a:r>
            <a:r>
              <a:rPr lang="en-US" dirty="0" err="1"/>
              <a:t>bisa</a:t>
            </a:r>
            <a:r>
              <a:rPr lang="en-US" dirty="0"/>
              <a:t> </a:t>
            </a:r>
            <a:r>
              <a:rPr lang="en-US" dirty="0" err="1"/>
              <a:t>komentar</a:t>
            </a:r>
            <a:r>
              <a:rPr lang="en-US" dirty="0"/>
              <a:t> </a:t>
            </a:r>
            <a:r>
              <a:rPr lang="en-US" dirty="0" err="1"/>
              <a:t>saja</a:t>
            </a:r>
            <a:r>
              <a:rPr lang="en-US" dirty="0"/>
              <a:t> </a:t>
            </a:r>
            <a:r>
              <a:rPr lang="en-US" dirty="0" err="1"/>
              <a:t>tapi</a:t>
            </a:r>
            <a:r>
              <a:rPr lang="en-US" dirty="0"/>
              <a:t> </a:t>
            </a:r>
            <a:r>
              <a:rPr lang="en-US" i="1" dirty="0"/>
              <a:t>no action</a:t>
            </a:r>
            <a:r>
              <a:rPr lang="en-US" dirty="0"/>
              <a:t>. Ide </a:t>
            </a:r>
            <a:r>
              <a:rPr lang="en-US" dirty="0" err="1"/>
              <a:t>banyak</a:t>
            </a:r>
            <a:r>
              <a:rPr lang="en-US" dirty="0"/>
              <a:t> </a:t>
            </a:r>
            <a:r>
              <a:rPr lang="en-US" dirty="0" err="1"/>
              <a:t>tapi</a:t>
            </a:r>
            <a:r>
              <a:rPr lang="en-US" dirty="0"/>
              <a:t> </a:t>
            </a:r>
            <a:r>
              <a:rPr lang="en-US" dirty="0" err="1"/>
              <a:t>gak</a:t>
            </a:r>
            <a:r>
              <a:rPr lang="en-US" dirty="0"/>
              <a:t> </a:t>
            </a:r>
            <a:r>
              <a:rPr lang="en-US" dirty="0" err="1"/>
              <a:t>mau</a:t>
            </a:r>
            <a:r>
              <a:rPr lang="en-US" dirty="0"/>
              <a:t> </a:t>
            </a:r>
            <a:r>
              <a:rPr lang="en-US" dirty="0" err="1"/>
              <a:t>eksekusi</a:t>
            </a:r>
            <a:r>
              <a:rPr lang="en-US" dirty="0"/>
              <a:t>. </a:t>
            </a:r>
            <a:r>
              <a:rPr lang="en-US" dirty="0" err="1"/>
              <a:t>Hanya</a:t>
            </a:r>
            <a:r>
              <a:rPr lang="en-US" dirty="0"/>
              <a:t> </a:t>
            </a:r>
            <a:r>
              <a:rPr lang="en-US" dirty="0" err="1"/>
              <a:t>bisa</a:t>
            </a:r>
            <a:r>
              <a:rPr lang="en-US" dirty="0"/>
              <a:t> </a:t>
            </a:r>
            <a:r>
              <a:rPr lang="en-US" dirty="0" err="1"/>
              <a:t>mengritik</a:t>
            </a:r>
            <a:r>
              <a:rPr lang="en-US" dirty="0"/>
              <a:t> dan </a:t>
            </a:r>
            <a:r>
              <a:rPr lang="en-US" dirty="0" err="1"/>
              <a:t>merintah</a:t>
            </a:r>
            <a:r>
              <a:rPr lang="en-US" dirty="0"/>
              <a:t>, </a:t>
            </a:r>
            <a:r>
              <a:rPr lang="en-US" dirty="0" err="1"/>
              <a:t>giliran</a:t>
            </a:r>
            <a:r>
              <a:rPr lang="en-US" dirty="0"/>
              <a:t> </a:t>
            </a:r>
            <a:r>
              <a:rPr lang="en-US" dirty="0" err="1"/>
              <a:t>diberi</a:t>
            </a:r>
            <a:r>
              <a:rPr lang="en-US" dirty="0"/>
              <a:t> </a:t>
            </a:r>
            <a:r>
              <a:rPr lang="en-US" dirty="0" err="1"/>
              <a:t>tanggung</a:t>
            </a:r>
            <a:r>
              <a:rPr lang="en-US" dirty="0"/>
              <a:t> </a:t>
            </a:r>
            <a:r>
              <a:rPr lang="en-US" dirty="0" err="1"/>
              <a:t>jawab</a:t>
            </a:r>
            <a:r>
              <a:rPr lang="en-US" dirty="0"/>
              <a:t> eh pada </a:t>
            </a:r>
            <a:r>
              <a:rPr lang="en-US" dirty="0" err="1"/>
              <a:t>tiarap</a:t>
            </a:r>
            <a:r>
              <a:rPr lang="en-US" dirty="0"/>
              <a:t> dan </a:t>
            </a:r>
            <a:r>
              <a:rPr lang="en-US" dirty="0" err="1"/>
              <a:t>lari</a:t>
            </a:r>
            <a:r>
              <a:rPr lang="en-US" dirty="0"/>
              <a:t>.</a:t>
            </a:r>
            <a:endParaRPr lang="id-ID" dirty="0"/>
          </a:p>
          <a:p>
            <a:pPr marL="0" indent="0">
              <a:buNone/>
            </a:pPr>
            <a:endParaRPr lang="id-ID" dirty="0"/>
          </a:p>
          <a:p>
            <a:r>
              <a:rPr lang="id-ID" dirty="0">
                <a:solidFill>
                  <a:srgbClr val="FF0000"/>
                </a:solidFill>
              </a:rPr>
              <a:t>SETENGAH HATI (STH)</a:t>
            </a:r>
          </a:p>
          <a:p>
            <a:pPr marL="0" indent="0">
              <a:buNone/>
            </a:pPr>
            <a:r>
              <a:rPr lang="id-ID" dirty="0"/>
              <a:t>Ini sih lumayan, masih kelihatanlah kerja-kerjanya, hanya saja tidak </a:t>
            </a:r>
            <a:r>
              <a:rPr lang="id-ID" i="1" dirty="0"/>
              <a:t>all out</a:t>
            </a:r>
            <a:r>
              <a:rPr lang="id-ID" dirty="0"/>
              <a:t>, masih setengah-setengah dalam bekerja, Pekerjaan mampu diselesaikan tetapi belum maksimal.</a:t>
            </a:r>
          </a:p>
          <a:p>
            <a:pPr marL="0" indent="0">
              <a:buNone/>
            </a:pPr>
            <a:endParaRPr lang="id-ID" dirty="0"/>
          </a:p>
          <a:p>
            <a:r>
              <a:rPr lang="id-ID" dirty="0">
                <a:solidFill>
                  <a:srgbClr val="FF0000"/>
                </a:solidFill>
              </a:rPr>
              <a:t>PENUH TANGGUNG JAWAB (PTJ)</a:t>
            </a:r>
          </a:p>
          <a:p>
            <a:pPr marL="0" indent="0">
              <a:buNone/>
            </a:pPr>
            <a:r>
              <a:rPr lang="id-ID" dirty="0"/>
              <a:t>Ini yang keren, tipe pekerja yang bertanggung jawab penuh terhadap tugas yang diterimanya. Powerfull menyelesaikan tugas hingga rampung dan sempurna. Totalitas dan tuntas dalam bekerja. Selalu memberikan hasil terbaik dan membuat orang berkesan. Amazing  pokoknya.</a:t>
            </a:r>
          </a:p>
          <a:p>
            <a:pPr marL="0" indent="0">
              <a:buNone/>
            </a:pPr>
            <a:endParaRPr lang="id-ID" dirty="0"/>
          </a:p>
          <a:p>
            <a:pPr marL="0" indent="0">
              <a:buNone/>
            </a:pPr>
            <a:endParaRPr lang="en-US" dirty="0"/>
          </a:p>
        </p:txBody>
      </p:sp>
    </p:spTree>
    <p:extLst>
      <p:ext uri="{BB962C8B-B14F-4D97-AF65-F5344CB8AC3E}">
        <p14:creationId xmlns:p14="http://schemas.microsoft.com/office/powerpoint/2010/main" val="289622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8349-69EC-4D35-8A72-CD731CE2D84C}"/>
              </a:ext>
            </a:extLst>
          </p:cNvPr>
          <p:cNvSpPr>
            <a:spLocks noGrp="1"/>
          </p:cNvSpPr>
          <p:nvPr>
            <p:ph type="title"/>
          </p:nvPr>
        </p:nvSpPr>
        <p:spPr>
          <a:xfrm>
            <a:off x="838200" y="365125"/>
            <a:ext cx="10515600" cy="900967"/>
          </a:xfrm>
        </p:spPr>
        <p:txBody>
          <a:bodyPr>
            <a:normAutofit fontScale="90000"/>
          </a:bodyPr>
          <a:lstStyle/>
          <a:p>
            <a:pPr algn="ctr"/>
            <a:br>
              <a:rPr lang="id-ID" dirty="0"/>
            </a:br>
            <a:r>
              <a:rPr lang="id-ID" dirty="0"/>
              <a:t>Yuuuk............... menjadi orang PTJ................</a:t>
            </a:r>
            <a:br>
              <a:rPr lang="id-ID" dirty="0"/>
            </a:br>
            <a:endParaRPr lang="id-ID" dirty="0"/>
          </a:p>
        </p:txBody>
      </p:sp>
      <p:sp>
        <p:nvSpPr>
          <p:cNvPr id="3" name="Content Placeholder 2">
            <a:extLst>
              <a:ext uri="{FF2B5EF4-FFF2-40B4-BE49-F238E27FC236}">
                <a16:creationId xmlns:a16="http://schemas.microsoft.com/office/drawing/2014/main" id="{97542249-1BFC-45DE-89FC-8D8A8578040D}"/>
              </a:ext>
            </a:extLst>
          </p:cNvPr>
          <p:cNvSpPr>
            <a:spLocks noGrp="1"/>
          </p:cNvSpPr>
          <p:nvPr>
            <p:ph idx="1"/>
          </p:nvPr>
        </p:nvSpPr>
        <p:spPr>
          <a:xfrm>
            <a:off x="112542" y="1589649"/>
            <a:ext cx="11943470" cy="4903226"/>
          </a:xfrm>
        </p:spPr>
        <p:txBody>
          <a:bodyPr>
            <a:normAutofit fontScale="85000" lnSpcReduction="20000"/>
          </a:bodyPr>
          <a:lstStyle/>
          <a:p>
            <a:pPr marL="0" indent="0">
              <a:buNone/>
            </a:pPr>
            <a:r>
              <a:rPr lang="id-ID" sz="5200" dirty="0"/>
              <a:t>Lantas bagaimana caranya ???..................................</a:t>
            </a:r>
          </a:p>
          <a:p>
            <a:endParaRPr lang="id-ID" dirty="0"/>
          </a:p>
          <a:p>
            <a:r>
              <a:rPr lang="id-ID" dirty="0"/>
              <a:t>Pahami dan yakini bahwa BEKERJA adalah AMANAH.</a:t>
            </a:r>
          </a:p>
          <a:p>
            <a:endParaRPr lang="id-ID" dirty="0"/>
          </a:p>
          <a:p>
            <a:r>
              <a:rPr lang="id-ID" dirty="0"/>
              <a:t>Bekerja adalah titipan kepercayaan yang dilimpahkan orang lain kepada kita.. Nah lho..</a:t>
            </a:r>
          </a:p>
          <a:p>
            <a:endParaRPr lang="id-ID" dirty="0"/>
          </a:p>
          <a:p>
            <a:r>
              <a:rPr lang="id-ID" dirty="0"/>
              <a:t>Orang memutuskan memilih kita pasti karena mereka percaya kepada kita dan berharap kepercayaan ini diwujudkan dengan sebaik-baiknya.</a:t>
            </a:r>
          </a:p>
          <a:p>
            <a:endParaRPr lang="id-ID" dirty="0"/>
          </a:p>
          <a:p>
            <a:pPr marL="0" indent="0">
              <a:buNone/>
            </a:pPr>
            <a:r>
              <a:rPr lang="id-ID" sz="3800" dirty="0"/>
              <a:t>Nah sekalinya dipercaya orang lain yuk tinggalkan sikap EGP, DOYKRIT dan STH. Jadilah orang PTJ karena memahami bahwa :</a:t>
            </a:r>
          </a:p>
          <a:p>
            <a:pPr marL="0" indent="0" algn="ctr">
              <a:buNone/>
            </a:pPr>
            <a:r>
              <a:rPr lang="id-ID" sz="3800" b="1" dirty="0">
                <a:solidFill>
                  <a:srgbClr val="006600"/>
                </a:solidFill>
              </a:rPr>
              <a:t> BEKERJA dalah AMANAH. </a:t>
            </a:r>
          </a:p>
          <a:p>
            <a:endParaRPr lang="id-ID" dirty="0"/>
          </a:p>
        </p:txBody>
      </p:sp>
    </p:spTree>
    <p:extLst>
      <p:ext uri="{BB962C8B-B14F-4D97-AF65-F5344CB8AC3E}">
        <p14:creationId xmlns:p14="http://schemas.microsoft.com/office/powerpoint/2010/main" val="107409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7745-97EA-4486-A1E3-5BE631D0070E}"/>
              </a:ext>
            </a:extLst>
          </p:cNvPr>
          <p:cNvSpPr>
            <a:spLocks noGrp="1"/>
          </p:cNvSpPr>
          <p:nvPr>
            <p:ph type="title"/>
          </p:nvPr>
        </p:nvSpPr>
        <p:spPr>
          <a:xfrm>
            <a:off x="838200" y="211014"/>
            <a:ext cx="10515600" cy="773723"/>
          </a:xfrm>
        </p:spPr>
        <p:txBody>
          <a:bodyPr>
            <a:normAutofit/>
          </a:bodyPr>
          <a:lstStyle/>
          <a:p>
            <a:pPr algn="ctr"/>
            <a:r>
              <a:rPr lang="id-ID" b="1" dirty="0"/>
              <a:t>MAIN YUUUUUKKK.....................</a:t>
            </a:r>
          </a:p>
        </p:txBody>
      </p:sp>
      <p:sp>
        <p:nvSpPr>
          <p:cNvPr id="3" name="Content Placeholder 2">
            <a:extLst>
              <a:ext uri="{FF2B5EF4-FFF2-40B4-BE49-F238E27FC236}">
                <a16:creationId xmlns:a16="http://schemas.microsoft.com/office/drawing/2014/main" id="{6313BB00-D093-44C8-AB4D-22A33831EA7C}"/>
              </a:ext>
            </a:extLst>
          </p:cNvPr>
          <p:cNvSpPr>
            <a:spLocks noGrp="1"/>
          </p:cNvSpPr>
          <p:nvPr>
            <p:ph idx="1"/>
          </p:nvPr>
        </p:nvSpPr>
        <p:spPr>
          <a:xfrm>
            <a:off x="838200" y="1304143"/>
            <a:ext cx="10515600" cy="4872820"/>
          </a:xfrm>
        </p:spPr>
        <p:txBody>
          <a:bodyPr/>
          <a:lstStyle/>
          <a:p>
            <a:endParaRPr lang="id-ID" dirty="0"/>
          </a:p>
        </p:txBody>
      </p:sp>
      <p:pic>
        <p:nvPicPr>
          <p:cNvPr id="5" name="Picture 4">
            <a:extLst>
              <a:ext uri="{FF2B5EF4-FFF2-40B4-BE49-F238E27FC236}">
                <a16:creationId xmlns:a16="http://schemas.microsoft.com/office/drawing/2014/main" id="{AAF1AE3B-B782-40B4-BB5F-7CEC3B29C66D}"/>
              </a:ext>
            </a:extLst>
          </p:cNvPr>
          <p:cNvPicPr>
            <a:picLocks noChangeAspect="1"/>
          </p:cNvPicPr>
          <p:nvPr/>
        </p:nvPicPr>
        <p:blipFill>
          <a:blip r:embed="rId2"/>
          <a:stretch>
            <a:fillRect/>
          </a:stretch>
        </p:blipFill>
        <p:spPr>
          <a:xfrm>
            <a:off x="838200" y="1304143"/>
            <a:ext cx="10515600" cy="4872820"/>
          </a:xfrm>
          <a:prstGeom prst="rect">
            <a:avLst/>
          </a:prstGeom>
        </p:spPr>
      </p:pic>
    </p:spTree>
    <p:extLst>
      <p:ext uri="{BB962C8B-B14F-4D97-AF65-F5344CB8AC3E}">
        <p14:creationId xmlns:p14="http://schemas.microsoft.com/office/powerpoint/2010/main" val="374181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65C5-40DC-4572-99C5-9EAA25572BF2}"/>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EC2B4CE6-671C-44CF-A1A9-7810D94A02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38" y="365126"/>
            <a:ext cx="10515600" cy="6127750"/>
          </a:xfrm>
        </p:spPr>
      </p:pic>
    </p:spTree>
    <p:extLst>
      <p:ext uri="{BB962C8B-B14F-4D97-AF65-F5344CB8AC3E}">
        <p14:creationId xmlns:p14="http://schemas.microsoft.com/office/powerpoint/2010/main" val="35963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2162-BCCB-47F8-BD23-931E57324641}"/>
              </a:ext>
            </a:extLst>
          </p:cNvPr>
          <p:cNvSpPr>
            <a:spLocks noGrp="1"/>
          </p:cNvSpPr>
          <p:nvPr>
            <p:ph type="title"/>
          </p:nvPr>
        </p:nvSpPr>
        <p:spPr>
          <a:xfrm>
            <a:off x="838200" y="154746"/>
            <a:ext cx="10515600" cy="984738"/>
          </a:xfrm>
        </p:spPr>
        <p:txBody>
          <a:bodyPr/>
          <a:lstStyle/>
          <a:p>
            <a:pPr algn="ctr"/>
            <a:r>
              <a:rPr lang="id-ID" dirty="0"/>
              <a:t>STAKEHOLDER</a:t>
            </a:r>
          </a:p>
        </p:txBody>
      </p:sp>
      <p:pic>
        <p:nvPicPr>
          <p:cNvPr id="4" name="Content Placeholder 3">
            <a:extLst>
              <a:ext uri="{FF2B5EF4-FFF2-40B4-BE49-F238E27FC236}">
                <a16:creationId xmlns:a16="http://schemas.microsoft.com/office/drawing/2014/main" id="{58135FDC-B2F8-42AF-8F1C-0B6161C34735}"/>
              </a:ext>
            </a:extLst>
          </p:cNvPr>
          <p:cNvPicPr>
            <a:picLocks noGrp="1" noChangeAspect="1"/>
          </p:cNvPicPr>
          <p:nvPr>
            <p:ph idx="1"/>
          </p:nvPr>
        </p:nvPicPr>
        <p:blipFill>
          <a:blip r:embed="rId2"/>
          <a:stretch>
            <a:fillRect/>
          </a:stretch>
        </p:blipFill>
        <p:spPr>
          <a:xfrm>
            <a:off x="838200" y="1308294"/>
            <a:ext cx="10515600" cy="5394959"/>
          </a:xfrm>
          <a:prstGeom prst="rect">
            <a:avLst/>
          </a:prstGeom>
        </p:spPr>
      </p:pic>
    </p:spTree>
    <p:extLst>
      <p:ext uri="{BB962C8B-B14F-4D97-AF65-F5344CB8AC3E}">
        <p14:creationId xmlns:p14="http://schemas.microsoft.com/office/powerpoint/2010/main" val="376798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tx1"/>
            </a:gs>
            <a:gs pos="100000">
              <a:schemeClr val="tx1">
                <a:gamma/>
                <a:tint val="0"/>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053" name="WordArt 5">
            <a:extLst>
              <a:ext uri="{FF2B5EF4-FFF2-40B4-BE49-F238E27FC236}">
                <a16:creationId xmlns:a16="http://schemas.microsoft.com/office/drawing/2014/main" id="{66887688-52CB-42EE-802B-1D496259D4DD}"/>
              </a:ext>
            </a:extLst>
          </p:cNvPr>
          <p:cNvSpPr>
            <a:spLocks noChangeArrowheads="1" noChangeShapeType="1" noTextEdit="1"/>
          </p:cNvSpPr>
          <p:nvPr/>
        </p:nvSpPr>
        <p:spPr bwMode="auto">
          <a:xfrm>
            <a:off x="1524000" y="2362200"/>
            <a:ext cx="8382000" cy="21336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8315"/>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id-ID" sz="3600" kern="10">
                <a:ln w="9525">
                  <a:round/>
                  <a:headEnd/>
                  <a:tailEnd/>
                </a:ln>
                <a:gradFill rotWithShape="0">
                  <a:gsLst>
                    <a:gs pos="0">
                      <a:srgbClr val="FFE701"/>
                    </a:gs>
                    <a:gs pos="100000">
                      <a:srgbClr val="FE3E02"/>
                    </a:gs>
                  </a:gsLst>
                  <a:lin ang="5400000" scaled="1"/>
                </a:gradFill>
                <a:latin typeface="Impact" panose="020B0806030902050204" pitchFamily="34" charset="0"/>
                <a:cs typeface="Times New Roman" panose="02020603050405020304" pitchFamily="18" charset="0"/>
              </a:rPr>
              <a:t>empat orang isteri</a:t>
            </a:r>
          </a:p>
        </p:txBody>
      </p: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00A427-833C-47B8-AC52-A6613511C092}"/>
              </a:ext>
            </a:extLst>
          </p:cNvPr>
          <p:cNvSpPr>
            <a:spLocks noChangeArrowheads="1"/>
          </p:cNvSpPr>
          <p:nvPr/>
        </p:nvSpPr>
        <p:spPr bwMode="auto">
          <a:xfrm>
            <a:off x="2209800" y="1143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Comic Sans MS" panose="030F0702030302020204" pitchFamily="66" charset="0"/>
                <a:cs typeface="Arial" panose="020B0604020202020204" pitchFamily="34" charset="0"/>
              </a:rPr>
              <a:t>Ada orang kaya memiliki</a:t>
            </a:r>
            <a:endParaRPr lang="en-US" altLang="id-ID" sz="3600">
              <a:solidFill>
                <a:srgbClr val="FFFF00"/>
              </a:solidFill>
              <a:latin typeface="Comic Sans MS" panose="030F0702030302020204" pitchFamily="66" charset="0"/>
              <a:cs typeface="Courier New" panose="02070309020205020404" pitchFamily="49" charset="0"/>
            </a:endParaRPr>
          </a:p>
        </p:txBody>
      </p:sp>
      <p:sp>
        <p:nvSpPr>
          <p:cNvPr id="27660" name="WordArt 12" descr="White marble">
            <a:extLst>
              <a:ext uri="{FF2B5EF4-FFF2-40B4-BE49-F238E27FC236}">
                <a16:creationId xmlns:a16="http://schemas.microsoft.com/office/drawing/2014/main" id="{946948D5-AE58-4CF5-B764-BDEA26AC58E4}"/>
              </a:ext>
            </a:extLst>
          </p:cNvPr>
          <p:cNvSpPr>
            <a:spLocks noChangeArrowheads="1" noChangeShapeType="1" noTextEdit="1"/>
          </p:cNvSpPr>
          <p:nvPr/>
        </p:nvSpPr>
        <p:spPr bwMode="auto">
          <a:xfrm>
            <a:off x="3086100" y="2514600"/>
            <a:ext cx="5981700" cy="2681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id-ID" sz="3600" kern="10">
                <a:ln w="9525">
                  <a:round/>
                  <a:headEnd/>
                  <a:tailEnd/>
                </a:ln>
                <a:blipFill dpi="0" rotWithShape="0">
                  <a:blip r:embed="rId3"/>
                  <a:srcRect/>
                  <a:tile tx="0" ty="0" sx="100000" sy="100000" flip="none" algn="tl"/>
                </a:blipFill>
                <a:latin typeface="Arial Black" panose="020B0A04020102020204" pitchFamily="34" charset="0"/>
                <a:cs typeface="Times New Roman" panose="02020603050405020304" pitchFamily="18" charset="0"/>
              </a:rPr>
              <a:t>4 orang isteri</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300" fill="hold"/>
                                        <p:tgtEl>
                                          <p:spTgt spid="27650"/>
                                        </p:tgtEl>
                                        <p:attrNameLst>
                                          <p:attrName>ppt_x</p:attrName>
                                        </p:attrNameLst>
                                      </p:cBhvr>
                                      <p:tavLst>
                                        <p:tav tm="0">
                                          <p:val>
                                            <p:strVal val="#ppt_x"/>
                                          </p:val>
                                        </p:tav>
                                        <p:tav tm="100000">
                                          <p:val>
                                            <p:strVal val="#ppt_x"/>
                                          </p:val>
                                        </p:tav>
                                      </p:tavLst>
                                    </p:anim>
                                    <p:anim calcmode="lin" valueType="num">
                                      <p:cBhvr additive="base">
                                        <p:cTn id="8" dur="300" fill="hold"/>
                                        <p:tgtEl>
                                          <p:spTgt spid="276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200"/>
                            </p:stCondLst>
                            <p:childTnLst>
                              <p:par>
                                <p:cTn id="10" presetID="15" presetClass="entr" presetSubtype="0" fill="hold" nodeType="afterEffect">
                                  <p:stCondLst>
                                    <p:cond delay="2000"/>
                                  </p:stCondLst>
                                  <p:childTnLst>
                                    <p:set>
                                      <p:cBhvr>
                                        <p:cTn id="11" dur="1" fill="hold">
                                          <p:stCondLst>
                                            <p:cond delay="0"/>
                                          </p:stCondLst>
                                        </p:cTn>
                                        <p:tgtEl>
                                          <p:spTgt spid="27660"/>
                                        </p:tgtEl>
                                        <p:attrNameLst>
                                          <p:attrName>style.visibility</p:attrName>
                                        </p:attrNameLst>
                                      </p:cBhvr>
                                      <p:to>
                                        <p:strVal val="visible"/>
                                      </p:to>
                                    </p:set>
                                    <p:anim calcmode="lin" valueType="num">
                                      <p:cBhvr>
                                        <p:cTn id="12" dur="1000" fill="hold"/>
                                        <p:tgtEl>
                                          <p:spTgt spid="27660"/>
                                        </p:tgtEl>
                                        <p:attrNameLst>
                                          <p:attrName>ppt_w</p:attrName>
                                        </p:attrNameLst>
                                      </p:cBhvr>
                                      <p:tavLst>
                                        <p:tav tm="0">
                                          <p:val>
                                            <p:fltVal val="0"/>
                                          </p:val>
                                        </p:tav>
                                        <p:tav tm="100000">
                                          <p:val>
                                            <p:strVal val="#ppt_w"/>
                                          </p:val>
                                        </p:tav>
                                      </p:tavLst>
                                    </p:anim>
                                    <p:anim calcmode="lin" valueType="num">
                                      <p:cBhvr>
                                        <p:cTn id="13" dur="1000" fill="hold"/>
                                        <p:tgtEl>
                                          <p:spTgt spid="27660"/>
                                        </p:tgtEl>
                                        <p:attrNameLst>
                                          <p:attrName>ppt_h</p:attrName>
                                        </p:attrNameLst>
                                      </p:cBhvr>
                                      <p:tavLst>
                                        <p:tav tm="0">
                                          <p:val>
                                            <p:fltVal val="0"/>
                                          </p:val>
                                        </p:tav>
                                        <p:tav tm="100000">
                                          <p:val>
                                            <p:strVal val="#ppt_h"/>
                                          </p:val>
                                        </p:tav>
                                      </p:tavLst>
                                    </p:anim>
                                    <p:anim calcmode="lin" valueType="num">
                                      <p:cBhvr>
                                        <p:cTn id="14"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4D1EE4FD-A7B3-4AFB-84F0-96F982320D53}"/>
              </a:ext>
            </a:extLst>
          </p:cNvPr>
          <p:cNvSpPr>
            <a:spLocks noChangeArrowheads="1"/>
          </p:cNvSpPr>
          <p:nvPr/>
        </p:nvSpPr>
        <p:spPr bwMode="auto">
          <a:xfrm>
            <a:off x="2135188" y="1196976"/>
            <a:ext cx="82788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Comic Sans MS" panose="030F0702030302020204" pitchFamily="66" charset="0"/>
                <a:cs typeface="Arial" panose="020B0604020202020204" pitchFamily="34" charset="0"/>
              </a:rPr>
              <a:t>yang paling disayangi oleh Orang Kaya itu</a:t>
            </a:r>
          </a:p>
        </p:txBody>
      </p:sp>
      <p:sp>
        <p:nvSpPr>
          <p:cNvPr id="44036" name="Rectangle 4">
            <a:extLst>
              <a:ext uri="{FF2B5EF4-FFF2-40B4-BE49-F238E27FC236}">
                <a16:creationId xmlns:a16="http://schemas.microsoft.com/office/drawing/2014/main" id="{3FB35073-D2F8-49CA-B4CF-1B68C7B6BBAE}"/>
              </a:ext>
            </a:extLst>
          </p:cNvPr>
          <p:cNvSpPr>
            <a:spLocks noChangeArrowheads="1"/>
          </p:cNvSpPr>
          <p:nvPr/>
        </p:nvSpPr>
        <p:spPr bwMode="auto">
          <a:xfrm>
            <a:off x="2208213" y="2492375"/>
            <a:ext cx="777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200">
                <a:solidFill>
                  <a:srgbClr val="FFFF00"/>
                </a:solidFill>
                <a:latin typeface="Comic Sans MS" panose="030F0702030302020204" pitchFamily="66" charset="0"/>
                <a:cs typeface="Arial" panose="020B0604020202020204" pitchFamily="34" charset="0"/>
              </a:rPr>
              <a:t>Ia selalu memberinya pakaian mahal dan bagus-bagus, menyediakan makanan dan minuman yang serba enak</a:t>
            </a:r>
          </a:p>
        </p:txBody>
      </p:sp>
      <p:sp>
        <p:nvSpPr>
          <p:cNvPr id="44037" name="Rectangle 5">
            <a:extLst>
              <a:ext uri="{FF2B5EF4-FFF2-40B4-BE49-F238E27FC236}">
                <a16:creationId xmlns:a16="http://schemas.microsoft.com/office/drawing/2014/main" id="{B3BCC377-7CA0-41E0-A106-335F68838B0E}"/>
              </a:ext>
            </a:extLst>
          </p:cNvPr>
          <p:cNvSpPr>
            <a:spLocks noChangeArrowheads="1"/>
          </p:cNvSpPr>
          <p:nvPr/>
        </p:nvSpPr>
        <p:spPr bwMode="auto">
          <a:xfrm>
            <a:off x="2208213" y="4292601"/>
            <a:ext cx="7772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200">
                <a:solidFill>
                  <a:srgbClr val="FFFF00"/>
                </a:solidFill>
                <a:latin typeface="Comic Sans MS" panose="030F0702030302020204" pitchFamily="66" charset="0"/>
                <a:cs typeface="Arial" panose="020B0604020202020204" pitchFamily="34" charset="0"/>
              </a:rPr>
              <a:t>Ia sangat peduli dan merawatnya dengan sunggug-sungguh. Pokoknya, ia selalu berusaha memberikan yang terbaik padanya</a:t>
            </a:r>
          </a:p>
        </p:txBody>
      </p:sp>
      <p:sp>
        <p:nvSpPr>
          <p:cNvPr id="44039" name="WordArt 7" descr="White marble">
            <a:extLst>
              <a:ext uri="{FF2B5EF4-FFF2-40B4-BE49-F238E27FC236}">
                <a16:creationId xmlns:a16="http://schemas.microsoft.com/office/drawing/2014/main" id="{893A6AAE-9ECC-4A40-ACC4-B69D8C9E402F}"/>
              </a:ext>
            </a:extLst>
          </p:cNvPr>
          <p:cNvSpPr>
            <a:spLocks noChangeArrowheads="1" noChangeShapeType="1" noTextEdit="1"/>
          </p:cNvSpPr>
          <p:nvPr/>
        </p:nvSpPr>
        <p:spPr bwMode="auto">
          <a:xfrm>
            <a:off x="1752601" y="152400"/>
            <a:ext cx="2505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id-ID" sz="3600" kern="10">
                <a:ln w="9525">
                  <a:round/>
                  <a:headEnd/>
                  <a:tailEnd/>
                </a:ln>
                <a:blipFill dpi="0" rotWithShape="0">
                  <a:blip r:embed="rId3"/>
                  <a:srcRect/>
                  <a:tile tx="0" ty="0" sx="100000" sy="100000" flip="none" algn="tl"/>
                </a:blipFill>
                <a:latin typeface="Arial Black" panose="020B0A04020102020204" pitchFamily="34" charset="0"/>
                <a:cs typeface="Times New Roman" panose="02020603050405020304" pitchFamily="18" charset="0"/>
              </a:rPr>
              <a:t>isteri ke 4</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1000" fill="hold"/>
                                        <p:tgtEl>
                                          <p:spTgt spid="44039"/>
                                        </p:tgtEl>
                                        <p:attrNameLst>
                                          <p:attrName>ppt_w</p:attrName>
                                        </p:attrNameLst>
                                      </p:cBhvr>
                                      <p:tavLst>
                                        <p:tav tm="0">
                                          <p:val>
                                            <p:fltVal val="0"/>
                                          </p:val>
                                        </p:tav>
                                        <p:tav tm="100000">
                                          <p:val>
                                            <p:strVal val="#ppt_w"/>
                                          </p:val>
                                        </p:tav>
                                      </p:tavLst>
                                    </p:anim>
                                    <p:anim calcmode="lin" valueType="num">
                                      <p:cBhvr>
                                        <p:cTn id="8" dur="1000" fill="hold"/>
                                        <p:tgtEl>
                                          <p:spTgt spid="44039"/>
                                        </p:tgtEl>
                                        <p:attrNameLst>
                                          <p:attrName>ppt_h</p:attrName>
                                        </p:attrNameLst>
                                      </p:cBhvr>
                                      <p:tavLst>
                                        <p:tav tm="0">
                                          <p:val>
                                            <p:fltVal val="0"/>
                                          </p:val>
                                        </p:tav>
                                        <p:tav tm="100000">
                                          <p:val>
                                            <p:strVal val="#ppt_h"/>
                                          </p:val>
                                        </p:tav>
                                      </p:tavLst>
                                    </p:anim>
                                    <p:anim calcmode="lin" valueType="num">
                                      <p:cBhvr>
                                        <p:cTn id="9" dur="1000" fill="hold"/>
                                        <p:tgtEl>
                                          <p:spTgt spid="440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grpId="0" nodeType="afterEffect">
                                  <p:stCondLst>
                                    <p:cond delay="2000"/>
                                  </p:stCondLst>
                                  <p:childTnLst>
                                    <p:set>
                                      <p:cBhvr>
                                        <p:cTn id="13" dur="1" fill="hold">
                                          <p:stCondLst>
                                            <p:cond delay="0"/>
                                          </p:stCondLst>
                                        </p:cTn>
                                        <p:tgtEl>
                                          <p:spTgt spid="44035"/>
                                        </p:tgtEl>
                                        <p:attrNameLst>
                                          <p:attrName>style.visibility</p:attrName>
                                        </p:attrNameLst>
                                      </p:cBhvr>
                                      <p:to>
                                        <p:strVal val="visible"/>
                                      </p:to>
                                    </p:set>
                                    <p:anim calcmode="lin" valueType="num">
                                      <p:cBhvr>
                                        <p:cTn id="14" dur="500" fill="hold"/>
                                        <p:tgtEl>
                                          <p:spTgt spid="44035"/>
                                        </p:tgtEl>
                                        <p:attrNameLst>
                                          <p:attrName>ppt_w</p:attrName>
                                        </p:attrNameLst>
                                      </p:cBhvr>
                                      <p:tavLst>
                                        <p:tav tm="0">
                                          <p:val>
                                            <p:fltVal val="0"/>
                                          </p:val>
                                        </p:tav>
                                        <p:tav tm="100000">
                                          <p:val>
                                            <p:strVal val="#ppt_w"/>
                                          </p:val>
                                        </p:tav>
                                      </p:tavLst>
                                    </p:anim>
                                    <p:anim calcmode="lin" valueType="num">
                                      <p:cBhvr>
                                        <p:cTn id="15" dur="500" fill="hold"/>
                                        <p:tgtEl>
                                          <p:spTgt spid="4403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500"/>
                            </p:stCondLst>
                            <p:childTnLst>
                              <p:par>
                                <p:cTn id="17" presetID="17" presetClass="entr" presetSubtype="10" fill="hold" grpId="0" nodeType="afterEffect">
                                  <p:stCondLst>
                                    <p:cond delay="3000"/>
                                  </p:stCondLst>
                                  <p:childTnLst>
                                    <p:set>
                                      <p:cBhvr>
                                        <p:cTn id="18" dur="1" fill="hold">
                                          <p:stCondLst>
                                            <p:cond delay="0"/>
                                          </p:stCondLst>
                                        </p:cTn>
                                        <p:tgtEl>
                                          <p:spTgt spid="44036"/>
                                        </p:tgtEl>
                                        <p:attrNameLst>
                                          <p:attrName>style.visibility</p:attrName>
                                        </p:attrNameLst>
                                      </p:cBhvr>
                                      <p:to>
                                        <p:strVal val="visible"/>
                                      </p:to>
                                    </p:set>
                                    <p:anim calcmode="lin" valueType="num">
                                      <p:cBhvr>
                                        <p:cTn id="19" dur="500" fill="hold"/>
                                        <p:tgtEl>
                                          <p:spTgt spid="44036"/>
                                        </p:tgtEl>
                                        <p:attrNameLst>
                                          <p:attrName>ppt_w</p:attrName>
                                        </p:attrNameLst>
                                      </p:cBhvr>
                                      <p:tavLst>
                                        <p:tav tm="0">
                                          <p:val>
                                            <p:fltVal val="0"/>
                                          </p:val>
                                        </p:tav>
                                        <p:tav tm="100000">
                                          <p:val>
                                            <p:strVal val="#ppt_w"/>
                                          </p:val>
                                        </p:tav>
                                      </p:tavLst>
                                    </p:anim>
                                    <p:anim calcmode="lin" valueType="num">
                                      <p:cBhvr>
                                        <p:cTn id="20" dur="500" fill="hold"/>
                                        <p:tgtEl>
                                          <p:spTgt spid="44036"/>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7000"/>
                            </p:stCondLst>
                            <p:childTnLst>
                              <p:par>
                                <p:cTn id="22" presetID="17" presetClass="entr" presetSubtype="10" fill="hold" grpId="0" nodeType="afterEffect">
                                  <p:stCondLst>
                                    <p:cond delay="5000"/>
                                  </p:stCondLst>
                                  <p:childTnLst>
                                    <p:set>
                                      <p:cBhvr>
                                        <p:cTn id="23" dur="1" fill="hold">
                                          <p:stCondLst>
                                            <p:cond delay="0"/>
                                          </p:stCondLst>
                                        </p:cTn>
                                        <p:tgtEl>
                                          <p:spTgt spid="44037"/>
                                        </p:tgtEl>
                                        <p:attrNameLst>
                                          <p:attrName>style.visibility</p:attrName>
                                        </p:attrNameLst>
                                      </p:cBhvr>
                                      <p:to>
                                        <p:strVal val="visible"/>
                                      </p:to>
                                    </p:set>
                                    <p:anim calcmode="lin" valueType="num">
                                      <p:cBhvr>
                                        <p:cTn id="24" dur="500" fill="hold"/>
                                        <p:tgtEl>
                                          <p:spTgt spid="44037"/>
                                        </p:tgtEl>
                                        <p:attrNameLst>
                                          <p:attrName>ppt_w</p:attrName>
                                        </p:attrNameLst>
                                      </p:cBhvr>
                                      <p:tavLst>
                                        <p:tav tm="0">
                                          <p:val>
                                            <p:fltVal val="0"/>
                                          </p:val>
                                        </p:tav>
                                        <p:tav tm="100000">
                                          <p:val>
                                            <p:strVal val="#ppt_w"/>
                                          </p:val>
                                        </p:tav>
                                      </p:tavLst>
                                    </p:anim>
                                    <p:anim calcmode="lin" valueType="num">
                                      <p:cBhvr>
                                        <p:cTn id="25" dur="500" fill="hold"/>
                                        <p:tgtEl>
                                          <p:spTgt spid="440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P spid="440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4FB61-1BB6-442D-81D9-D4A9DDBD0AAB}"/>
              </a:ext>
            </a:extLst>
          </p:cNvPr>
          <p:cNvPicPr>
            <a:picLocks noChangeAspect="1"/>
          </p:cNvPicPr>
          <p:nvPr/>
        </p:nvPicPr>
        <p:blipFill>
          <a:blip r:embed="rId2"/>
          <a:stretch>
            <a:fillRect/>
          </a:stretch>
        </p:blipFill>
        <p:spPr>
          <a:xfrm>
            <a:off x="1510746" y="185530"/>
            <a:ext cx="9144001" cy="6082748"/>
          </a:xfrm>
          <a:prstGeom prst="rect">
            <a:avLst/>
          </a:prstGeom>
        </p:spPr>
      </p:pic>
      <p:sp>
        <p:nvSpPr>
          <p:cNvPr id="2" name="Title 1">
            <a:extLst>
              <a:ext uri="{FF2B5EF4-FFF2-40B4-BE49-F238E27FC236}">
                <a16:creationId xmlns:a16="http://schemas.microsoft.com/office/drawing/2014/main" id="{BB18AECE-0CAC-465D-AA7A-9FCCFCA52ABB}"/>
              </a:ext>
            </a:extLst>
          </p:cNvPr>
          <p:cNvSpPr>
            <a:spLocks noGrp="1"/>
          </p:cNvSpPr>
          <p:nvPr>
            <p:ph type="ctrTitle"/>
          </p:nvPr>
        </p:nvSpPr>
        <p:spPr>
          <a:xfrm>
            <a:off x="1524000" y="0"/>
            <a:ext cx="9144000" cy="6858000"/>
          </a:xfrm>
        </p:spPr>
        <p:txBody>
          <a:bodyPr/>
          <a:lstStyle/>
          <a:p>
            <a:endParaRPr lang="id-ID" dirty="0"/>
          </a:p>
        </p:txBody>
      </p:sp>
      <p:sp>
        <p:nvSpPr>
          <p:cNvPr id="3" name="Subtitle 2">
            <a:extLst>
              <a:ext uri="{FF2B5EF4-FFF2-40B4-BE49-F238E27FC236}">
                <a16:creationId xmlns:a16="http://schemas.microsoft.com/office/drawing/2014/main" id="{D1E12C64-1267-4D9E-8177-338D8485508D}"/>
              </a:ext>
            </a:extLst>
          </p:cNvPr>
          <p:cNvSpPr>
            <a:spLocks noGrp="1"/>
          </p:cNvSpPr>
          <p:nvPr>
            <p:ph type="subTitle" idx="1"/>
          </p:nvPr>
        </p:nvSpPr>
        <p:spPr>
          <a:xfrm>
            <a:off x="1510747" y="-1"/>
            <a:ext cx="9170507" cy="6857999"/>
          </a:xfrm>
        </p:spPr>
        <p:txBody>
          <a:bodyPr/>
          <a:lstStyle/>
          <a:p>
            <a:endParaRPr lang="id-ID" dirty="0"/>
          </a:p>
        </p:txBody>
      </p:sp>
    </p:spTree>
    <p:extLst>
      <p:ext uri="{BB962C8B-B14F-4D97-AF65-F5344CB8AC3E}">
        <p14:creationId xmlns:p14="http://schemas.microsoft.com/office/powerpoint/2010/main" val="398899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30EEF301-9BC0-4519-899F-13EC573FF337}"/>
              </a:ext>
            </a:extLst>
          </p:cNvPr>
          <p:cNvSpPr>
            <a:spLocks noChangeArrowheads="1"/>
          </p:cNvSpPr>
          <p:nvPr/>
        </p:nvSpPr>
        <p:spPr bwMode="auto">
          <a:xfrm>
            <a:off x="1981200" y="1600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Ia juga sangat mencintai isteri ke 3-nya</a:t>
            </a:r>
          </a:p>
        </p:txBody>
      </p:sp>
      <p:sp>
        <p:nvSpPr>
          <p:cNvPr id="28676" name="Rectangle 4">
            <a:extLst>
              <a:ext uri="{FF2B5EF4-FFF2-40B4-BE49-F238E27FC236}">
                <a16:creationId xmlns:a16="http://schemas.microsoft.com/office/drawing/2014/main" id="{6D7CA5E8-3C96-4DDE-9587-75F897274021}"/>
              </a:ext>
            </a:extLst>
          </p:cNvPr>
          <p:cNvSpPr>
            <a:spLocks noChangeArrowheads="1"/>
          </p:cNvSpPr>
          <p:nvPr/>
        </p:nvSpPr>
        <p:spPr bwMode="auto">
          <a:xfrm>
            <a:off x="2208213" y="2420938"/>
            <a:ext cx="777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Ia sangat membanggakannya, dan selalu ingin memamerkannya pada teman-temannya</a:t>
            </a:r>
          </a:p>
        </p:txBody>
      </p:sp>
      <p:sp>
        <p:nvSpPr>
          <p:cNvPr id="28677" name="Rectangle 5">
            <a:extLst>
              <a:ext uri="{FF2B5EF4-FFF2-40B4-BE49-F238E27FC236}">
                <a16:creationId xmlns:a16="http://schemas.microsoft.com/office/drawing/2014/main" id="{D07F0E43-1675-4EC6-AFAD-E98CC7B91968}"/>
              </a:ext>
            </a:extLst>
          </p:cNvPr>
          <p:cNvSpPr>
            <a:spLocks noChangeArrowheads="1"/>
          </p:cNvSpPr>
          <p:nvPr/>
        </p:nvSpPr>
        <p:spPr bwMode="auto">
          <a:xfrm>
            <a:off x="2209800" y="4724400"/>
            <a:ext cx="777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Dan Orang Kaya itu sangat takut, isteri ke 3-nya ini selingkuh, lari meninggalkannya dengan lelaki lain.</a:t>
            </a:r>
          </a:p>
        </p:txBody>
      </p:sp>
      <p:sp>
        <p:nvSpPr>
          <p:cNvPr id="28678" name="WordArt 6" descr="White marble">
            <a:extLst>
              <a:ext uri="{FF2B5EF4-FFF2-40B4-BE49-F238E27FC236}">
                <a16:creationId xmlns:a16="http://schemas.microsoft.com/office/drawing/2014/main" id="{79BE6E16-F2C8-4A45-822B-1F7CBC4CB9AA}"/>
              </a:ext>
            </a:extLst>
          </p:cNvPr>
          <p:cNvSpPr>
            <a:spLocks noChangeArrowheads="1" noChangeShapeType="1" noTextEdit="1"/>
          </p:cNvSpPr>
          <p:nvPr/>
        </p:nvSpPr>
        <p:spPr bwMode="auto">
          <a:xfrm>
            <a:off x="1752600" y="152401"/>
            <a:ext cx="2743200" cy="12303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id-ID" sz="3600" kern="10">
                <a:ln w="9525">
                  <a:round/>
                  <a:headEnd/>
                  <a:tailEnd/>
                </a:ln>
                <a:blipFill dpi="0" rotWithShape="0">
                  <a:blip r:embed="rId3"/>
                  <a:srcRect/>
                  <a:tile tx="0" ty="0" sx="100000" sy="100000" flip="none" algn="tl"/>
                </a:blipFill>
                <a:latin typeface="Arial Black" panose="020B0A04020102020204" pitchFamily="34" charset="0"/>
                <a:cs typeface="Times New Roman" panose="02020603050405020304" pitchFamily="18" charset="0"/>
              </a:rPr>
              <a:t>isteri ke 3</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1000" fill="hold"/>
                                        <p:tgtEl>
                                          <p:spTgt spid="28678"/>
                                        </p:tgtEl>
                                        <p:attrNameLst>
                                          <p:attrName>ppt_w</p:attrName>
                                        </p:attrNameLst>
                                      </p:cBhvr>
                                      <p:tavLst>
                                        <p:tav tm="0">
                                          <p:val>
                                            <p:fltVal val="0"/>
                                          </p:val>
                                        </p:tav>
                                        <p:tav tm="100000">
                                          <p:val>
                                            <p:strVal val="#ppt_w"/>
                                          </p:val>
                                        </p:tav>
                                      </p:tavLst>
                                    </p:anim>
                                    <p:anim calcmode="lin" valueType="num">
                                      <p:cBhvr>
                                        <p:cTn id="8" dur="1000" fill="hold"/>
                                        <p:tgtEl>
                                          <p:spTgt spid="28678"/>
                                        </p:tgtEl>
                                        <p:attrNameLst>
                                          <p:attrName>ppt_h</p:attrName>
                                        </p:attrNameLst>
                                      </p:cBhvr>
                                      <p:tavLst>
                                        <p:tav tm="0">
                                          <p:val>
                                            <p:fltVal val="0"/>
                                          </p:val>
                                        </p:tav>
                                        <p:tav tm="100000">
                                          <p:val>
                                            <p:strVal val="#ppt_h"/>
                                          </p:val>
                                        </p:tav>
                                      </p:tavLst>
                                    </p:anim>
                                    <p:anim calcmode="lin" valueType="num">
                                      <p:cBhvr>
                                        <p:cTn id="9" dur="1000" fill="hold"/>
                                        <p:tgtEl>
                                          <p:spTgt spid="286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grpId="0" nodeType="afterEffect">
                                  <p:stCondLst>
                                    <p:cond delay="200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500" fill="hold"/>
                                        <p:tgtEl>
                                          <p:spTgt spid="28675"/>
                                        </p:tgtEl>
                                        <p:attrNameLst>
                                          <p:attrName>ppt_w</p:attrName>
                                        </p:attrNameLst>
                                      </p:cBhvr>
                                      <p:tavLst>
                                        <p:tav tm="0">
                                          <p:val>
                                            <p:fltVal val="0"/>
                                          </p:val>
                                        </p:tav>
                                        <p:tav tm="100000">
                                          <p:val>
                                            <p:strVal val="#ppt_w"/>
                                          </p:val>
                                        </p:tav>
                                      </p:tavLst>
                                    </p:anim>
                                    <p:anim calcmode="lin" valueType="num">
                                      <p:cBhvr>
                                        <p:cTn id="15" dur="500" fill="hold"/>
                                        <p:tgtEl>
                                          <p:spTgt spid="2867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500"/>
                            </p:stCondLst>
                            <p:childTnLst>
                              <p:par>
                                <p:cTn id="17" presetID="17" presetClass="entr" presetSubtype="10" fill="hold" grpId="0" nodeType="afterEffect">
                                  <p:stCondLst>
                                    <p:cond delay="3000"/>
                                  </p:stCondLst>
                                  <p:childTnLst>
                                    <p:set>
                                      <p:cBhvr>
                                        <p:cTn id="18" dur="1" fill="hold">
                                          <p:stCondLst>
                                            <p:cond delay="0"/>
                                          </p:stCondLst>
                                        </p:cTn>
                                        <p:tgtEl>
                                          <p:spTgt spid="28676"/>
                                        </p:tgtEl>
                                        <p:attrNameLst>
                                          <p:attrName>style.visibility</p:attrName>
                                        </p:attrNameLst>
                                      </p:cBhvr>
                                      <p:to>
                                        <p:strVal val="visible"/>
                                      </p:to>
                                    </p:set>
                                    <p:anim calcmode="lin" valueType="num">
                                      <p:cBhvr>
                                        <p:cTn id="19" dur="500" fill="hold"/>
                                        <p:tgtEl>
                                          <p:spTgt spid="28676"/>
                                        </p:tgtEl>
                                        <p:attrNameLst>
                                          <p:attrName>ppt_w</p:attrName>
                                        </p:attrNameLst>
                                      </p:cBhvr>
                                      <p:tavLst>
                                        <p:tav tm="0">
                                          <p:val>
                                            <p:fltVal val="0"/>
                                          </p:val>
                                        </p:tav>
                                        <p:tav tm="100000">
                                          <p:val>
                                            <p:strVal val="#ppt_w"/>
                                          </p:val>
                                        </p:tav>
                                      </p:tavLst>
                                    </p:anim>
                                    <p:anim calcmode="lin" valueType="num">
                                      <p:cBhvr>
                                        <p:cTn id="20" dur="500" fill="hold"/>
                                        <p:tgtEl>
                                          <p:spTgt spid="28676"/>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7000"/>
                            </p:stCondLst>
                            <p:childTnLst>
                              <p:par>
                                <p:cTn id="22" presetID="17" presetClass="entr" presetSubtype="10" fill="hold" grpId="0" nodeType="afterEffect">
                                  <p:stCondLst>
                                    <p:cond delay="5000"/>
                                  </p:stCondLst>
                                  <p:childTnLst>
                                    <p:set>
                                      <p:cBhvr>
                                        <p:cTn id="23" dur="1" fill="hold">
                                          <p:stCondLst>
                                            <p:cond delay="0"/>
                                          </p:stCondLst>
                                        </p:cTn>
                                        <p:tgtEl>
                                          <p:spTgt spid="28677"/>
                                        </p:tgtEl>
                                        <p:attrNameLst>
                                          <p:attrName>style.visibility</p:attrName>
                                        </p:attrNameLst>
                                      </p:cBhvr>
                                      <p:to>
                                        <p:strVal val="visible"/>
                                      </p:to>
                                    </p:set>
                                    <p:anim calcmode="lin" valueType="num">
                                      <p:cBhvr>
                                        <p:cTn id="24" dur="500" fill="hold"/>
                                        <p:tgtEl>
                                          <p:spTgt spid="28677"/>
                                        </p:tgtEl>
                                        <p:attrNameLst>
                                          <p:attrName>ppt_w</p:attrName>
                                        </p:attrNameLst>
                                      </p:cBhvr>
                                      <p:tavLst>
                                        <p:tav tm="0">
                                          <p:val>
                                            <p:fltVal val="0"/>
                                          </p:val>
                                        </p:tav>
                                        <p:tav tm="100000">
                                          <p:val>
                                            <p:strVal val="#ppt_w"/>
                                          </p:val>
                                        </p:tav>
                                      </p:tavLst>
                                    </p:anim>
                                    <p:anim calcmode="lin" valueType="num">
                                      <p:cBhvr>
                                        <p:cTn id="25" dur="500" fill="hold"/>
                                        <p:tgtEl>
                                          <p:spTgt spid="286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1B93F0B-F721-418F-BBB7-8C2AF47DA342}"/>
              </a:ext>
            </a:extLst>
          </p:cNvPr>
          <p:cNvSpPr>
            <a:spLocks noChangeArrowheads="1"/>
          </p:cNvSpPr>
          <p:nvPr/>
        </p:nvSpPr>
        <p:spPr bwMode="auto">
          <a:xfrm>
            <a:off x="1992313" y="1484314"/>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Begitu juga, Orang Kaya itu sangat mencintai isteri ke 2-nya.</a:t>
            </a:r>
          </a:p>
        </p:txBody>
      </p:sp>
      <p:sp>
        <p:nvSpPr>
          <p:cNvPr id="31747" name="Rectangle 3">
            <a:extLst>
              <a:ext uri="{FF2B5EF4-FFF2-40B4-BE49-F238E27FC236}">
                <a16:creationId xmlns:a16="http://schemas.microsoft.com/office/drawing/2014/main" id="{7CD8D212-ADC8-4E12-BE09-D16A09F394AA}"/>
              </a:ext>
            </a:extLst>
          </p:cNvPr>
          <p:cNvSpPr>
            <a:spLocks noChangeArrowheads="1"/>
          </p:cNvSpPr>
          <p:nvPr/>
        </p:nvSpPr>
        <p:spPr bwMode="auto">
          <a:xfrm>
            <a:off x="1847851" y="2781300"/>
            <a:ext cx="85693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2800">
                <a:solidFill>
                  <a:srgbClr val="FFFF00"/>
                </a:solidFill>
                <a:latin typeface="Arial" panose="020B0604020202020204" pitchFamily="34" charset="0"/>
                <a:cs typeface="Arial" panose="020B0604020202020204" pitchFamily="34" charset="0"/>
              </a:rPr>
              <a:t>Ia seorang yang sangat perhatian, selalu sabar, sehingga menjadi kepercayaan Orang Kaya itu.</a:t>
            </a:r>
            <a:r>
              <a:rPr lang="en-US" altLang="id-ID" sz="3600">
                <a:solidFill>
                  <a:srgbClr val="FFFF00"/>
                </a:solidFill>
                <a:latin typeface="Arial" panose="020B0604020202020204" pitchFamily="34" charset="0"/>
                <a:cs typeface="Arial" panose="020B0604020202020204" pitchFamily="34" charset="0"/>
              </a:rPr>
              <a:t> </a:t>
            </a:r>
          </a:p>
        </p:txBody>
      </p:sp>
      <p:sp>
        <p:nvSpPr>
          <p:cNvPr id="31748" name="Rectangle 4">
            <a:extLst>
              <a:ext uri="{FF2B5EF4-FFF2-40B4-BE49-F238E27FC236}">
                <a16:creationId xmlns:a16="http://schemas.microsoft.com/office/drawing/2014/main" id="{82F47C01-FA27-40C5-B070-8EFBAB71BF19}"/>
              </a:ext>
            </a:extLst>
          </p:cNvPr>
          <p:cNvSpPr>
            <a:spLocks noChangeArrowheads="1"/>
          </p:cNvSpPr>
          <p:nvPr/>
        </p:nvSpPr>
        <p:spPr bwMode="auto">
          <a:xfrm>
            <a:off x="1524001" y="4076700"/>
            <a:ext cx="8785225"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2800">
                <a:solidFill>
                  <a:srgbClr val="FFFF00"/>
                </a:solidFill>
                <a:latin typeface="Arial" panose="020B0604020202020204" pitchFamily="34" charset="0"/>
                <a:cs typeface="Arial" panose="020B0604020202020204" pitchFamily="34" charset="0"/>
              </a:rPr>
              <a:t>Bila Orang Kaya itu  menemui masalah berat, kepada isteri ke 2-nyalah ia berbagi, minta pendapat mencari solusi. Dan isteri ke 2-nya ini selalu berhasil membantunya keluar dari masalah, serumit apa pun masalah yang dihadapi.</a:t>
            </a:r>
            <a:r>
              <a:rPr lang="en-US" altLang="id-ID" sz="3600">
                <a:solidFill>
                  <a:srgbClr val="FFFF00"/>
                </a:solidFill>
                <a:latin typeface="Arial" panose="020B0604020202020204" pitchFamily="34" charset="0"/>
                <a:cs typeface="Arial" panose="020B0604020202020204" pitchFamily="34" charset="0"/>
              </a:rPr>
              <a:t> </a:t>
            </a:r>
          </a:p>
        </p:txBody>
      </p:sp>
      <p:sp>
        <p:nvSpPr>
          <p:cNvPr id="31749" name="WordArt 5" descr="White marble">
            <a:extLst>
              <a:ext uri="{FF2B5EF4-FFF2-40B4-BE49-F238E27FC236}">
                <a16:creationId xmlns:a16="http://schemas.microsoft.com/office/drawing/2014/main" id="{72D1E207-70BE-4FEB-B783-F4C90B093F03}"/>
              </a:ext>
            </a:extLst>
          </p:cNvPr>
          <p:cNvSpPr>
            <a:spLocks noChangeArrowheads="1" noChangeShapeType="1" noTextEdit="1"/>
          </p:cNvSpPr>
          <p:nvPr/>
        </p:nvSpPr>
        <p:spPr bwMode="auto">
          <a:xfrm>
            <a:off x="1752600" y="152401"/>
            <a:ext cx="2743200" cy="12303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id-ID" sz="3600" kern="10">
                <a:ln w="9525">
                  <a:round/>
                  <a:headEnd/>
                  <a:tailEnd/>
                </a:ln>
                <a:blipFill dpi="0" rotWithShape="0">
                  <a:blip r:embed="rId3"/>
                  <a:srcRect/>
                  <a:tile tx="0" ty="0" sx="100000" sy="100000" flip="none" algn="tl"/>
                </a:blipFill>
                <a:latin typeface="Arial Black" panose="020B0A04020102020204" pitchFamily="34" charset="0"/>
                <a:cs typeface="Times New Roman" panose="02020603050405020304" pitchFamily="18" charset="0"/>
              </a:rPr>
              <a:t>isteri ke 2</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ppt_w</p:attrName>
                                        </p:attrNameLst>
                                      </p:cBhvr>
                                      <p:tavLst>
                                        <p:tav tm="0">
                                          <p:val>
                                            <p:fltVal val="0"/>
                                          </p:val>
                                        </p:tav>
                                        <p:tav tm="100000">
                                          <p:val>
                                            <p:strVal val="#ppt_w"/>
                                          </p:val>
                                        </p:tav>
                                      </p:tavLst>
                                    </p:anim>
                                    <p:anim calcmode="lin" valueType="num">
                                      <p:cBhvr>
                                        <p:cTn id="8" dur="1000" fill="hold"/>
                                        <p:tgtEl>
                                          <p:spTgt spid="31749"/>
                                        </p:tgtEl>
                                        <p:attrNameLst>
                                          <p:attrName>ppt_h</p:attrName>
                                        </p:attrNameLst>
                                      </p:cBhvr>
                                      <p:tavLst>
                                        <p:tav tm="0">
                                          <p:val>
                                            <p:fltVal val="0"/>
                                          </p:val>
                                        </p:tav>
                                        <p:tav tm="100000">
                                          <p:val>
                                            <p:strVal val="#ppt_h"/>
                                          </p:val>
                                        </p:tav>
                                      </p:tavLst>
                                    </p:anim>
                                    <p:anim calcmode="lin" valueType="num">
                                      <p:cBhvr>
                                        <p:cTn id="9" dur="1000" fill="hold"/>
                                        <p:tgtEl>
                                          <p:spTgt spid="317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grpId="0" nodeType="afterEffect">
                                  <p:stCondLst>
                                    <p:cond delay="3000"/>
                                  </p:stCondLst>
                                  <p:childTnLst>
                                    <p:set>
                                      <p:cBhvr>
                                        <p:cTn id="13" dur="1" fill="hold">
                                          <p:stCondLst>
                                            <p:cond delay="0"/>
                                          </p:stCondLst>
                                        </p:cTn>
                                        <p:tgtEl>
                                          <p:spTgt spid="31746"/>
                                        </p:tgtEl>
                                        <p:attrNameLst>
                                          <p:attrName>style.visibility</p:attrName>
                                        </p:attrNameLst>
                                      </p:cBhvr>
                                      <p:to>
                                        <p:strVal val="visible"/>
                                      </p:to>
                                    </p:set>
                                    <p:anim calcmode="lin" valueType="num">
                                      <p:cBhvr>
                                        <p:cTn id="14" dur="500" fill="hold"/>
                                        <p:tgtEl>
                                          <p:spTgt spid="31746"/>
                                        </p:tgtEl>
                                        <p:attrNameLst>
                                          <p:attrName>ppt_w</p:attrName>
                                        </p:attrNameLst>
                                      </p:cBhvr>
                                      <p:tavLst>
                                        <p:tav tm="0">
                                          <p:val>
                                            <p:fltVal val="0"/>
                                          </p:val>
                                        </p:tav>
                                        <p:tav tm="100000">
                                          <p:val>
                                            <p:strVal val="#ppt_w"/>
                                          </p:val>
                                        </p:tav>
                                      </p:tavLst>
                                    </p:anim>
                                    <p:anim calcmode="lin" valueType="num">
                                      <p:cBhvr>
                                        <p:cTn id="15" dur="500" fill="hold"/>
                                        <p:tgtEl>
                                          <p:spTgt spid="31746"/>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4500"/>
                            </p:stCondLst>
                            <p:childTnLst>
                              <p:par>
                                <p:cTn id="17" presetID="17" presetClass="entr" presetSubtype="10" fill="hold" grpId="0" nodeType="afterEffect">
                                  <p:stCondLst>
                                    <p:cond delay="3000"/>
                                  </p:stCondLst>
                                  <p:childTnLst>
                                    <p:set>
                                      <p:cBhvr>
                                        <p:cTn id="18" dur="1" fill="hold">
                                          <p:stCondLst>
                                            <p:cond delay="0"/>
                                          </p:stCondLst>
                                        </p:cTn>
                                        <p:tgtEl>
                                          <p:spTgt spid="31747"/>
                                        </p:tgtEl>
                                        <p:attrNameLst>
                                          <p:attrName>style.visibility</p:attrName>
                                        </p:attrNameLst>
                                      </p:cBhvr>
                                      <p:to>
                                        <p:strVal val="visible"/>
                                      </p:to>
                                    </p:set>
                                    <p:anim calcmode="lin" valueType="num">
                                      <p:cBhvr>
                                        <p:cTn id="19" dur="500" fill="hold"/>
                                        <p:tgtEl>
                                          <p:spTgt spid="31747"/>
                                        </p:tgtEl>
                                        <p:attrNameLst>
                                          <p:attrName>ppt_w</p:attrName>
                                        </p:attrNameLst>
                                      </p:cBhvr>
                                      <p:tavLst>
                                        <p:tav tm="0">
                                          <p:val>
                                            <p:fltVal val="0"/>
                                          </p:val>
                                        </p:tav>
                                        <p:tav tm="100000">
                                          <p:val>
                                            <p:strVal val="#ppt_w"/>
                                          </p:val>
                                        </p:tav>
                                      </p:tavLst>
                                    </p:anim>
                                    <p:anim calcmode="lin" valueType="num">
                                      <p:cBhvr>
                                        <p:cTn id="20" dur="500" fill="hold"/>
                                        <p:tgtEl>
                                          <p:spTgt spid="31747"/>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8000"/>
                            </p:stCondLst>
                            <p:childTnLst>
                              <p:par>
                                <p:cTn id="22" presetID="17" presetClass="entr" presetSubtype="10" fill="hold" grpId="0" nodeType="afterEffect">
                                  <p:stCondLst>
                                    <p:cond delay="6000"/>
                                  </p:stCondLst>
                                  <p:childTnLst>
                                    <p:set>
                                      <p:cBhvr>
                                        <p:cTn id="23" dur="1" fill="hold">
                                          <p:stCondLst>
                                            <p:cond delay="0"/>
                                          </p:stCondLst>
                                        </p:cTn>
                                        <p:tgtEl>
                                          <p:spTgt spid="31748"/>
                                        </p:tgtEl>
                                        <p:attrNameLst>
                                          <p:attrName>style.visibility</p:attrName>
                                        </p:attrNameLst>
                                      </p:cBhvr>
                                      <p:to>
                                        <p:strVal val="visible"/>
                                      </p:to>
                                    </p:set>
                                    <p:anim calcmode="lin" valueType="num">
                                      <p:cBhvr>
                                        <p:cTn id="24" dur="500" fill="hold"/>
                                        <p:tgtEl>
                                          <p:spTgt spid="31748"/>
                                        </p:tgtEl>
                                        <p:attrNameLst>
                                          <p:attrName>ppt_w</p:attrName>
                                        </p:attrNameLst>
                                      </p:cBhvr>
                                      <p:tavLst>
                                        <p:tav tm="0">
                                          <p:val>
                                            <p:fltVal val="0"/>
                                          </p:val>
                                        </p:tav>
                                        <p:tav tm="100000">
                                          <p:val>
                                            <p:strVal val="#ppt_w"/>
                                          </p:val>
                                        </p:tav>
                                      </p:tavLst>
                                    </p:anim>
                                    <p:anim calcmode="lin" valueType="num">
                                      <p:cBhvr>
                                        <p:cTn id="25" dur="500" fill="hold"/>
                                        <p:tgtEl>
                                          <p:spTgt spid="317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P spid="317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423794-8EC7-485D-9271-1FAB0B50FF2B}"/>
              </a:ext>
            </a:extLst>
          </p:cNvPr>
          <p:cNvSpPr>
            <a:spLocks noChangeArrowheads="1"/>
          </p:cNvSpPr>
          <p:nvPr/>
        </p:nvSpPr>
        <p:spPr bwMode="auto">
          <a:xfrm>
            <a:off x="1981200" y="1600201"/>
            <a:ext cx="8229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200">
                <a:solidFill>
                  <a:srgbClr val="FFFF00"/>
                </a:solidFill>
                <a:latin typeface="Arial" panose="020B0604020202020204" pitchFamily="34" charset="0"/>
                <a:cs typeface="Arial" panose="020B0604020202020204" pitchFamily="34" charset="0"/>
              </a:rPr>
              <a:t>Sedang isteri ke 1-nya (pertama), orangnya sangat setia, sepenuhnya mendukung dan mendampingi ke mana saja Orang Kaya itu dalam menjalankan usaha, mengatur semua urusan rumah tangga</a:t>
            </a:r>
            <a:r>
              <a:rPr lang="en-US" altLang="id-ID" sz="3200">
                <a:solidFill>
                  <a:srgbClr val="FFFF00"/>
                </a:solidFill>
                <a:latin typeface="Comic Sans MS" panose="030F0702030302020204" pitchFamily="66" charset="0"/>
                <a:cs typeface="Arial" panose="020B0604020202020204" pitchFamily="34" charset="0"/>
              </a:rPr>
              <a:t>…</a:t>
            </a:r>
            <a:endParaRPr lang="en-US" altLang="id-ID" sz="3200">
              <a:solidFill>
                <a:srgbClr val="FFFF00"/>
              </a:solidFill>
              <a:latin typeface="Arial" panose="020B0604020202020204" pitchFamily="34" charset="0"/>
              <a:cs typeface="Arial" panose="020B0604020202020204" pitchFamily="34" charset="0"/>
            </a:endParaRPr>
          </a:p>
        </p:txBody>
      </p:sp>
      <p:sp>
        <p:nvSpPr>
          <p:cNvPr id="32772" name="Rectangle 4">
            <a:extLst>
              <a:ext uri="{FF2B5EF4-FFF2-40B4-BE49-F238E27FC236}">
                <a16:creationId xmlns:a16="http://schemas.microsoft.com/office/drawing/2014/main" id="{91D9F2F8-097B-45DA-9CA2-4462CC8283AE}"/>
              </a:ext>
            </a:extLst>
          </p:cNvPr>
          <p:cNvSpPr>
            <a:spLocks noChangeArrowheads="1"/>
          </p:cNvSpPr>
          <p:nvPr/>
        </p:nvSpPr>
        <p:spPr bwMode="auto">
          <a:xfrm>
            <a:off x="1992313" y="4437064"/>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200">
                <a:solidFill>
                  <a:srgbClr val="FFFF00"/>
                </a:solidFill>
                <a:latin typeface="Arial" panose="020B0604020202020204" pitchFamily="34" charset="0"/>
                <a:cs typeface="Arial" panose="020B0604020202020204" pitchFamily="34" charset="0"/>
              </a:rPr>
              <a:t>Tetapi</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 Orang Kaya itu tidak mencintai lagi isteri ke 1-nya (pertama). Walaupun isterinya  sangat mencintainya, Orang Kaya ini hampir tidak pernah mempedulikannya.</a:t>
            </a:r>
          </a:p>
        </p:txBody>
      </p:sp>
      <p:sp>
        <p:nvSpPr>
          <p:cNvPr id="32773" name="WordArt 5" descr="White marble">
            <a:extLst>
              <a:ext uri="{FF2B5EF4-FFF2-40B4-BE49-F238E27FC236}">
                <a16:creationId xmlns:a16="http://schemas.microsoft.com/office/drawing/2014/main" id="{BCED9402-1951-4A92-BA84-EE4FE02C8227}"/>
              </a:ext>
            </a:extLst>
          </p:cNvPr>
          <p:cNvSpPr>
            <a:spLocks noChangeArrowheads="1" noChangeShapeType="1" noTextEdit="1"/>
          </p:cNvSpPr>
          <p:nvPr/>
        </p:nvSpPr>
        <p:spPr bwMode="auto">
          <a:xfrm>
            <a:off x="1752600" y="152401"/>
            <a:ext cx="2743200" cy="12303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id-ID" sz="3600" kern="10">
                <a:ln w="9525">
                  <a:round/>
                  <a:headEnd/>
                  <a:tailEnd/>
                </a:ln>
                <a:blipFill dpi="0" rotWithShape="0">
                  <a:blip r:embed="rId3"/>
                  <a:srcRect/>
                  <a:tile tx="0" ty="0" sx="100000" sy="100000" flip="none" algn="tl"/>
                </a:blipFill>
                <a:latin typeface="Arial Black" panose="020B0A04020102020204" pitchFamily="34" charset="0"/>
                <a:cs typeface="Times New Roman" panose="02020603050405020304" pitchFamily="18" charset="0"/>
              </a:rPr>
              <a:t>    isteri ke 1 (pertama)</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1000" fill="hold"/>
                                        <p:tgtEl>
                                          <p:spTgt spid="32773"/>
                                        </p:tgtEl>
                                        <p:attrNameLst>
                                          <p:attrName>ppt_w</p:attrName>
                                        </p:attrNameLst>
                                      </p:cBhvr>
                                      <p:tavLst>
                                        <p:tav tm="0">
                                          <p:val>
                                            <p:fltVal val="0"/>
                                          </p:val>
                                        </p:tav>
                                        <p:tav tm="100000">
                                          <p:val>
                                            <p:strVal val="#ppt_w"/>
                                          </p:val>
                                        </p:tav>
                                      </p:tavLst>
                                    </p:anim>
                                    <p:anim calcmode="lin" valueType="num">
                                      <p:cBhvr>
                                        <p:cTn id="8" dur="1000" fill="hold"/>
                                        <p:tgtEl>
                                          <p:spTgt spid="32773"/>
                                        </p:tgtEl>
                                        <p:attrNameLst>
                                          <p:attrName>ppt_h</p:attrName>
                                        </p:attrNameLst>
                                      </p:cBhvr>
                                      <p:tavLst>
                                        <p:tav tm="0">
                                          <p:val>
                                            <p:fltVal val="0"/>
                                          </p:val>
                                        </p:tav>
                                        <p:tav tm="100000">
                                          <p:val>
                                            <p:strVal val="#ppt_h"/>
                                          </p:val>
                                        </p:tav>
                                      </p:tavLst>
                                    </p:anim>
                                    <p:anim calcmode="lin" valueType="num">
                                      <p:cBhvr>
                                        <p:cTn id="9"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grpId="0" nodeType="afterEffect">
                                  <p:stCondLst>
                                    <p:cond delay="3000"/>
                                  </p:stCondLst>
                                  <p:childTnLst>
                                    <p:set>
                                      <p:cBhvr>
                                        <p:cTn id="13" dur="1" fill="hold">
                                          <p:stCondLst>
                                            <p:cond delay="0"/>
                                          </p:stCondLst>
                                        </p:cTn>
                                        <p:tgtEl>
                                          <p:spTgt spid="32770"/>
                                        </p:tgtEl>
                                        <p:attrNameLst>
                                          <p:attrName>style.visibility</p:attrName>
                                        </p:attrNameLst>
                                      </p:cBhvr>
                                      <p:to>
                                        <p:strVal val="visible"/>
                                      </p:to>
                                    </p:set>
                                    <p:anim calcmode="lin" valueType="num">
                                      <p:cBhvr>
                                        <p:cTn id="14" dur="500" fill="hold"/>
                                        <p:tgtEl>
                                          <p:spTgt spid="32770"/>
                                        </p:tgtEl>
                                        <p:attrNameLst>
                                          <p:attrName>ppt_w</p:attrName>
                                        </p:attrNameLst>
                                      </p:cBhvr>
                                      <p:tavLst>
                                        <p:tav tm="0">
                                          <p:val>
                                            <p:fltVal val="0"/>
                                          </p:val>
                                        </p:tav>
                                        <p:tav tm="100000">
                                          <p:val>
                                            <p:strVal val="#ppt_w"/>
                                          </p:val>
                                        </p:tav>
                                      </p:tavLst>
                                    </p:anim>
                                    <p:anim calcmode="lin" valueType="num">
                                      <p:cBhvr>
                                        <p:cTn id="15" dur="500" fill="hold"/>
                                        <p:tgtEl>
                                          <p:spTgt spid="32770"/>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4500"/>
                            </p:stCondLst>
                            <p:childTnLst>
                              <p:par>
                                <p:cTn id="17" presetID="17" presetClass="entr" presetSubtype="10" fill="hold" grpId="0" nodeType="afterEffect">
                                  <p:stCondLst>
                                    <p:cond delay="10000"/>
                                  </p:stCondLst>
                                  <p:childTnLst>
                                    <p:set>
                                      <p:cBhvr>
                                        <p:cTn id="18" dur="1" fill="hold">
                                          <p:stCondLst>
                                            <p:cond delay="0"/>
                                          </p:stCondLst>
                                        </p:cTn>
                                        <p:tgtEl>
                                          <p:spTgt spid="32772"/>
                                        </p:tgtEl>
                                        <p:attrNameLst>
                                          <p:attrName>style.visibility</p:attrName>
                                        </p:attrNameLst>
                                      </p:cBhvr>
                                      <p:to>
                                        <p:strVal val="visible"/>
                                      </p:to>
                                    </p:set>
                                    <p:anim calcmode="lin" valueType="num">
                                      <p:cBhvr>
                                        <p:cTn id="19" dur="500" fill="hold"/>
                                        <p:tgtEl>
                                          <p:spTgt spid="32772"/>
                                        </p:tgtEl>
                                        <p:attrNameLst>
                                          <p:attrName>ppt_w</p:attrName>
                                        </p:attrNameLst>
                                      </p:cBhvr>
                                      <p:tavLst>
                                        <p:tav tm="0">
                                          <p:val>
                                            <p:fltVal val="0"/>
                                          </p:val>
                                        </p:tav>
                                        <p:tav tm="100000">
                                          <p:val>
                                            <p:strVal val="#ppt_w"/>
                                          </p:val>
                                        </p:tav>
                                      </p:tavLst>
                                    </p:anim>
                                    <p:anim calcmode="lin" valueType="num">
                                      <p:cBhvr>
                                        <p:cTn id="20" dur="500" fill="hold"/>
                                        <p:tgtEl>
                                          <p:spTgt spid="327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E910978-41DB-4A2F-8B80-45BAEFBD9BA0}"/>
              </a:ext>
            </a:extLst>
          </p:cNvPr>
          <p:cNvSpPr>
            <a:spLocks noChangeArrowheads="1"/>
          </p:cNvSpPr>
          <p:nvPr/>
        </p:nvSpPr>
        <p:spPr bwMode="auto">
          <a:xfrm>
            <a:off x="1981200" y="2632076"/>
            <a:ext cx="8229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Suatu</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hari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Orang Kaya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ini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jatuh</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sakit</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Ia</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sadar</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sebentar</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lagi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akan</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mati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Ia</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berpikir</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tentang</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hidupnya</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yang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mewah</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dan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bergumam</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Comic Sans MS" panose="030F0702030302020204" pitchFamily="66" charset="0"/>
                <a:cs typeface="Arial" panose="020B0604020202020204" pitchFamily="34" charset="0"/>
              </a:rPr>
              <a:t>“</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Aku</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punya 4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isteri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Tapi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kalau</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aku</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mati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aku</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mati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sendiri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Betapa</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akan</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kesepiannya</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aku</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 </a:t>
            </a:r>
            <a:r>
              <a:rPr lang="en-US" altLang="id-ID" sz="3600" dirty="0" err="1">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rPr>
              <a:t>nanti</a:t>
            </a:r>
            <a:r>
              <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Comic Sans MS" panose="030F0702030302020204" pitchFamily="66" charset="0"/>
                <a:cs typeface="Arial" panose="020B0604020202020204" pitchFamily="34" charset="0"/>
              </a:rPr>
              <a:t>…”</a:t>
            </a:r>
            <a:endParaRPr lang="en-US" altLang="id-ID" sz="3600" dirty="0">
              <a:solidFill>
                <a:schemeClr val="bg1"/>
              </a:solidFill>
              <a:effectDag name="">
                <a:cont type="tree" name="">
                  <a:effect ref="fillLine"/>
                  <a:outerShdw dist="38100" dir="13500000" algn="br">
                    <a:srgbClr val="D455FE"/>
                  </a:outerShdw>
                </a:cont>
                <a:cont type="tree" name="">
                  <a:effect ref="fillLine"/>
                  <a:outerShdw dist="38100" dir="2700000" algn="tl">
                    <a:srgbClr val="5B007A"/>
                  </a:outerShdw>
                </a:cont>
                <a:effect ref="fillLine"/>
              </a:effectDag>
              <a:latin typeface="Arial" panose="020B0604020202020204" pitchFamily="34" charset="0"/>
              <a:cs typeface="Arial" panose="020B0604020202020204" pitchFamily="34" charset="0"/>
            </a:endParaRPr>
          </a:p>
        </p:txBody>
      </p:sp>
      <p:pic>
        <p:nvPicPr>
          <p:cNvPr id="33798" name="Picture 6" descr="j0258087">
            <a:extLst>
              <a:ext uri="{FF2B5EF4-FFF2-40B4-BE49-F238E27FC236}">
                <a16:creationId xmlns:a16="http://schemas.microsoft.com/office/drawing/2014/main" id="{06357D4E-1469-48BB-BC91-1D186CAC2A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6" y="228600"/>
            <a:ext cx="1863725" cy="186848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1000" fill="hold"/>
                                        <p:tgtEl>
                                          <p:spTgt spid="33798"/>
                                        </p:tgtEl>
                                        <p:attrNameLst>
                                          <p:attrName>ppt_w</p:attrName>
                                        </p:attrNameLst>
                                      </p:cBhvr>
                                      <p:tavLst>
                                        <p:tav tm="0">
                                          <p:val>
                                            <p:fltVal val="0"/>
                                          </p:val>
                                        </p:tav>
                                        <p:tav tm="100000">
                                          <p:val>
                                            <p:strVal val="#ppt_w"/>
                                          </p:val>
                                        </p:tav>
                                      </p:tavLst>
                                    </p:anim>
                                    <p:anim calcmode="lin" valueType="num">
                                      <p:cBhvr>
                                        <p:cTn id="8" dur="1000" fill="hold"/>
                                        <p:tgtEl>
                                          <p:spTgt spid="33798"/>
                                        </p:tgtEl>
                                        <p:attrNameLst>
                                          <p:attrName>ppt_h</p:attrName>
                                        </p:attrNameLst>
                                      </p:cBhvr>
                                      <p:tavLst>
                                        <p:tav tm="0">
                                          <p:val>
                                            <p:fltVal val="0"/>
                                          </p:val>
                                        </p:tav>
                                        <p:tav tm="100000">
                                          <p:val>
                                            <p:strVal val="#ppt_h"/>
                                          </p:val>
                                        </p:tav>
                                      </p:tavLst>
                                    </p:anim>
                                    <p:anim calcmode="lin" valueType="num">
                                      <p:cBhvr>
                                        <p:cTn id="9"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grpId="0" nodeType="afterEffect">
                                  <p:stCondLst>
                                    <p:cond delay="3000"/>
                                  </p:stCondLst>
                                  <p:childTnLst>
                                    <p:set>
                                      <p:cBhvr>
                                        <p:cTn id="13" dur="1" fill="hold">
                                          <p:stCondLst>
                                            <p:cond delay="0"/>
                                          </p:stCondLst>
                                        </p:cTn>
                                        <p:tgtEl>
                                          <p:spTgt spid="33794"/>
                                        </p:tgtEl>
                                        <p:attrNameLst>
                                          <p:attrName>style.visibility</p:attrName>
                                        </p:attrNameLst>
                                      </p:cBhvr>
                                      <p:to>
                                        <p:strVal val="visible"/>
                                      </p:to>
                                    </p:set>
                                    <p:anim calcmode="lin" valueType="num">
                                      <p:cBhvr>
                                        <p:cTn id="14" dur="500" fill="hold"/>
                                        <p:tgtEl>
                                          <p:spTgt spid="33794"/>
                                        </p:tgtEl>
                                        <p:attrNameLst>
                                          <p:attrName>ppt_w</p:attrName>
                                        </p:attrNameLst>
                                      </p:cBhvr>
                                      <p:tavLst>
                                        <p:tav tm="0">
                                          <p:val>
                                            <p:fltVal val="0"/>
                                          </p:val>
                                        </p:tav>
                                        <p:tav tm="100000">
                                          <p:val>
                                            <p:strVal val="#ppt_w"/>
                                          </p:val>
                                        </p:tav>
                                      </p:tavLst>
                                    </p:anim>
                                    <p:anim calcmode="lin" valueType="num">
                                      <p:cBhvr>
                                        <p:cTn id="15" dur="500" fill="hold"/>
                                        <p:tgtEl>
                                          <p:spTgt spid="337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E5F638B-E0B7-4A25-9E27-A1001185962F}"/>
              </a:ext>
            </a:extLst>
          </p:cNvPr>
          <p:cNvSpPr>
            <a:spLocks noChangeArrowheads="1"/>
          </p:cNvSpPr>
          <p:nvPr/>
        </p:nvSpPr>
        <p:spPr bwMode="auto">
          <a:xfrm>
            <a:off x="1981201" y="476250"/>
            <a:ext cx="8507413"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Lalu dia panggil isteri ke 4-nya, bertanya,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Aku paling mencintaimu, memberimu pakaian mahal dan mewah, memberimu makanan yang lezat, merawatmu dengan sangat teliti. Aku sekarang akan mati, maukah kamu menemaniku?</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Ogah ah!</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 jawab isteri ke 4-nya, dan pergi meninggalkannya tanpa bicara lagi. Jawaban itu terasa seperti irisan pisau tajam di jantung Orang Kaya itu. </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99BA0F0-EA67-4E12-B629-A599B4FF42F2}"/>
              </a:ext>
            </a:extLst>
          </p:cNvPr>
          <p:cNvSpPr>
            <a:spLocks noChangeArrowheads="1"/>
          </p:cNvSpPr>
          <p:nvPr/>
        </p:nvSpPr>
        <p:spPr bwMode="auto">
          <a:xfrm>
            <a:off x="1981201" y="1219201"/>
            <a:ext cx="8507413"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Orang Kaya itu sangat sedih, lalu memanggil isteri ke 3-nya, bertanya,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Aku rasanya sangat mencintaimu. Kau segalanya bagiku. Kalau aku mati, maukah kamu ikut dan menemaniku?</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Tidak!</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 kata isteri ke 3-nya,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Hidup itu sungguh nikmat. Aku akan segera kawin lagi kalau kamu mati nanti</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 Hati Orang Kaya itu serasa remuk, wajahnya jadi pucat dan dingin. </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3C0EFFE-04C0-45CE-A65A-033539CEF6F8}"/>
              </a:ext>
            </a:extLst>
          </p:cNvPr>
          <p:cNvSpPr>
            <a:spLocks noChangeArrowheads="1"/>
          </p:cNvSpPr>
          <p:nvPr/>
        </p:nvSpPr>
        <p:spPr bwMode="auto">
          <a:xfrm>
            <a:off x="1981201" y="333376"/>
            <a:ext cx="8507413"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200">
                <a:solidFill>
                  <a:srgbClr val="FFFF00"/>
                </a:solidFill>
                <a:latin typeface="Arial" panose="020B0604020202020204" pitchFamily="34" charset="0"/>
                <a:cs typeface="Arial" panose="020B0604020202020204" pitchFamily="34" charset="0"/>
              </a:rPr>
              <a:t>Dia lalu memanggil isteri ke 2-nya, bertanya, </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Aku selalu datang padamu kalau punya masalah. Dan kamu selalu membantuku sampai masalahku selesai. Sekarang aku perlu bantuanmu, untuk yang terakhir kali.</a:t>
            </a:r>
            <a:r>
              <a:rPr lang="en-US" altLang="id-ID" sz="3600">
                <a:solidFill>
                  <a:srgbClr val="FFFF00"/>
                </a:solidFill>
                <a:latin typeface="Arial" panose="020B0604020202020204" pitchFamily="34" charset="0"/>
                <a:cs typeface="Arial" panose="020B0604020202020204" pitchFamily="34" charset="0"/>
              </a:rPr>
              <a:t> </a:t>
            </a:r>
            <a:r>
              <a:rPr lang="en-US" altLang="id-ID" sz="3200">
                <a:solidFill>
                  <a:srgbClr val="FFFF00"/>
                </a:solidFill>
                <a:latin typeface="Arial" panose="020B0604020202020204" pitchFamily="34" charset="0"/>
                <a:cs typeface="Arial" panose="020B0604020202020204" pitchFamily="34" charset="0"/>
              </a:rPr>
              <a:t>Kalau aku mati nanti, maukah kamu ikut dan menemaniku?</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 </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Maafkan aku</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 kata isteri ke 3-nya, </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Kali ini aku tidak dapat membantumu. Yang dapat kulakukan hanyalah sekedar mengantar dan menguburkanmu di pemakaman nanti</a:t>
            </a:r>
            <a:r>
              <a:rPr lang="en-US" altLang="id-ID" sz="3200">
                <a:solidFill>
                  <a:srgbClr val="FFFF00"/>
                </a:solidFill>
                <a:latin typeface="Comic Sans MS" panose="030F0702030302020204" pitchFamily="66" charset="0"/>
                <a:cs typeface="Arial" panose="020B0604020202020204" pitchFamily="34" charset="0"/>
              </a:rPr>
              <a:t>”</a:t>
            </a:r>
            <a:r>
              <a:rPr lang="en-US" altLang="id-ID" sz="3200">
                <a:solidFill>
                  <a:srgbClr val="FFFF00"/>
                </a:solidFill>
                <a:latin typeface="Arial" panose="020B0604020202020204" pitchFamily="34" charset="0"/>
                <a:cs typeface="Arial" panose="020B0604020202020204" pitchFamily="34" charset="0"/>
              </a:rPr>
              <a:t>. Jawaban itu terdengar bak guntur menggelegar di telinga si Orang Kaya. Ia merasa semakin cepat mau mati</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39A14A-99DC-476F-89B4-209CA256B2B9}"/>
              </a:ext>
            </a:extLst>
          </p:cNvPr>
          <p:cNvSpPr>
            <a:spLocks noChangeArrowheads="1"/>
          </p:cNvSpPr>
          <p:nvPr/>
        </p:nvSpPr>
        <p:spPr bwMode="auto">
          <a:xfrm>
            <a:off x="1981201" y="620714"/>
            <a:ext cx="8507413"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a:solidFill>
                  <a:srgbClr val="FFFF00"/>
                </a:solidFill>
                <a:latin typeface="Arial" panose="020B0604020202020204" pitchFamily="34" charset="0"/>
                <a:cs typeface="Arial" panose="020B0604020202020204" pitchFamily="34" charset="0"/>
              </a:rPr>
              <a:t>Tiba-tiba terdengar suara lirih, tapi sangat jelas,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Aku akan ikut kamu, ke mana pun kamu pergi</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 Orang Kaya itu menengok ke arah suara itu. Itulah suara isteri ke 1-nya (pertama). Ia terlihat sangat kurus, wajahnya pucat, seperti sedang sakit. Dengan sangat sedih, Orang Kaya itu berkata, </a:t>
            </a:r>
            <a:r>
              <a:rPr lang="en-US" altLang="id-ID" sz="3600">
                <a:solidFill>
                  <a:srgbClr val="FFFF00"/>
                </a:solidFill>
                <a:latin typeface="Comic Sans MS" panose="030F0702030302020204" pitchFamily="66" charset="0"/>
                <a:cs typeface="Arial" panose="020B0604020202020204" pitchFamily="34" charset="0"/>
              </a:rPr>
              <a:t>“</a:t>
            </a:r>
            <a:r>
              <a:rPr lang="en-US" altLang="id-ID" sz="3600">
                <a:solidFill>
                  <a:srgbClr val="FFFF00"/>
                </a:solidFill>
                <a:latin typeface="Arial" panose="020B0604020202020204" pitchFamily="34" charset="0"/>
                <a:cs typeface="Arial" panose="020B0604020202020204" pitchFamily="34" charset="0"/>
              </a:rPr>
              <a:t>Seharusnya aku lebih peduli dan merawatmu lebih baik ketika aku masih sehat dan kuat</a:t>
            </a:r>
            <a:r>
              <a:rPr lang="en-US" altLang="id-ID" sz="3600">
                <a:solidFill>
                  <a:srgbClr val="FFFF00"/>
                </a:solidFill>
                <a:latin typeface="Comic Sans MS" panose="030F0702030302020204" pitchFamily="66" charset="0"/>
                <a:cs typeface="Arial" panose="020B0604020202020204" pitchFamily="34" charset="0"/>
              </a:rPr>
              <a:t>…”</a:t>
            </a:r>
            <a:endParaRPr lang="en-US" altLang="id-ID" sz="3600">
              <a:solidFill>
                <a:srgbClr val="FFFF00"/>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B88D08A-7B34-4C96-BEAA-AA2D3F07BB96}"/>
              </a:ext>
            </a:extLst>
          </p:cNvPr>
          <p:cNvSpPr>
            <a:spLocks noChangeArrowheads="1"/>
          </p:cNvSpPr>
          <p:nvPr/>
        </p:nvSpPr>
        <p:spPr bwMode="auto">
          <a:xfrm>
            <a:off x="1919288" y="1268414"/>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6000">
                <a:solidFill>
                  <a:srgbClr val="808080"/>
                </a:solidFill>
                <a:effectLst>
                  <a:outerShdw blurRad="38100" dist="38100" dir="2700000" algn="tl">
                    <a:srgbClr val="C0C0C0"/>
                  </a:outerShdw>
                </a:effectLst>
                <a:latin typeface="Arial Black" panose="020B0A04020102020204" pitchFamily="34" charset="0"/>
                <a:cs typeface="Arial" panose="020B0604020202020204" pitchFamily="34" charset="0"/>
              </a:rPr>
              <a:t>Sebenarnya kita semua memiliki 4 isteri dalam hidup ini…</a:t>
            </a:r>
          </a:p>
        </p:txBody>
      </p:sp>
      <p:pic>
        <p:nvPicPr>
          <p:cNvPr id="38915" name="Picture 3" descr="j0172629">
            <a:extLst>
              <a:ext uri="{FF2B5EF4-FFF2-40B4-BE49-F238E27FC236}">
                <a16:creationId xmlns:a16="http://schemas.microsoft.com/office/drawing/2014/main" id="{5EE38E4A-4A96-4FED-A05B-63CF6DD3632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07564" y="1"/>
            <a:ext cx="960437" cy="1096963"/>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j0172629">
            <a:extLst>
              <a:ext uri="{FF2B5EF4-FFF2-40B4-BE49-F238E27FC236}">
                <a16:creationId xmlns:a16="http://schemas.microsoft.com/office/drawing/2014/main" id="{1DCA0572-3A77-4BC5-82EB-CDB3A350E2A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60438" cy="1096963"/>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descr="j0172629">
            <a:extLst>
              <a:ext uri="{FF2B5EF4-FFF2-40B4-BE49-F238E27FC236}">
                <a16:creationId xmlns:a16="http://schemas.microsoft.com/office/drawing/2014/main" id="{8C186D6F-C394-48C1-A9E5-9A950A719D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761038"/>
            <a:ext cx="9604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j0172629">
            <a:extLst>
              <a:ext uri="{FF2B5EF4-FFF2-40B4-BE49-F238E27FC236}">
                <a16:creationId xmlns:a16="http://schemas.microsoft.com/office/drawing/2014/main" id="{28CC8780-7B02-45C2-ACC5-A8FFAE58F6D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07564" y="5761038"/>
            <a:ext cx="960437" cy="109696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1+#ppt_w/2"/>
                                          </p:val>
                                        </p:tav>
                                        <p:tav tm="100000">
                                          <p:val>
                                            <p:strVal val="#ppt_x"/>
                                          </p:val>
                                        </p:tav>
                                      </p:tavLst>
                                    </p:anim>
                                    <p:anim calcmode="lin" valueType="num">
                                      <p:cBhvr additive="base">
                                        <p:cTn id="8" dur="500" fill="hold"/>
                                        <p:tgtEl>
                                          <p:spTgt spid="389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 fill="hold"/>
                                        <p:tgtEl>
                                          <p:spTgt spid="38918"/>
                                        </p:tgtEl>
                                        <p:attrNameLst>
                                          <p:attrName>ppt_x</p:attrName>
                                        </p:attrNameLst>
                                      </p:cBhvr>
                                      <p:tavLst>
                                        <p:tav tm="0">
                                          <p:val>
                                            <p:strVal val="0-#ppt_w/2"/>
                                          </p:val>
                                        </p:tav>
                                        <p:tav tm="100000">
                                          <p:val>
                                            <p:strVal val="#ppt_x"/>
                                          </p:val>
                                        </p:tav>
                                      </p:tavLst>
                                    </p:anim>
                                    <p:anim calcmode="lin" valueType="num">
                                      <p:cBhvr additive="base">
                                        <p:cTn id="13" dur="500" fill="hold"/>
                                        <p:tgtEl>
                                          <p:spTgt spid="3891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8919"/>
                                        </p:tgtEl>
                                        <p:attrNameLst>
                                          <p:attrName>style.visibility</p:attrName>
                                        </p:attrNameLst>
                                      </p:cBhvr>
                                      <p:to>
                                        <p:strVal val="visible"/>
                                      </p:to>
                                    </p:set>
                                    <p:anim calcmode="lin" valueType="num">
                                      <p:cBhvr additive="base">
                                        <p:cTn id="17" dur="500" fill="hold"/>
                                        <p:tgtEl>
                                          <p:spTgt spid="38919"/>
                                        </p:tgtEl>
                                        <p:attrNameLst>
                                          <p:attrName>ppt_x</p:attrName>
                                        </p:attrNameLst>
                                      </p:cBhvr>
                                      <p:tavLst>
                                        <p:tav tm="0">
                                          <p:val>
                                            <p:strVal val="#ppt_x"/>
                                          </p:val>
                                        </p:tav>
                                        <p:tav tm="100000">
                                          <p:val>
                                            <p:strVal val="#ppt_x"/>
                                          </p:val>
                                        </p:tav>
                                      </p:tavLst>
                                    </p:anim>
                                    <p:anim calcmode="lin" valueType="num">
                                      <p:cBhvr additive="base">
                                        <p:cTn id="18" dur="500" fill="hold"/>
                                        <p:tgtEl>
                                          <p:spTgt spid="3891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8920"/>
                                        </p:tgtEl>
                                        <p:attrNameLst>
                                          <p:attrName>style.visibility</p:attrName>
                                        </p:attrNameLst>
                                      </p:cBhvr>
                                      <p:to>
                                        <p:strVal val="visible"/>
                                      </p:to>
                                    </p:set>
                                    <p:anim calcmode="lin" valueType="num">
                                      <p:cBhvr additive="base">
                                        <p:cTn id="22" dur="500" fill="hold"/>
                                        <p:tgtEl>
                                          <p:spTgt spid="38920"/>
                                        </p:tgtEl>
                                        <p:attrNameLst>
                                          <p:attrName>ppt_x</p:attrName>
                                        </p:attrNameLst>
                                      </p:cBhvr>
                                      <p:tavLst>
                                        <p:tav tm="0">
                                          <p:val>
                                            <p:strVal val="#ppt_x"/>
                                          </p:val>
                                        </p:tav>
                                        <p:tav tm="100000">
                                          <p:val>
                                            <p:strVal val="#ppt_x"/>
                                          </p:val>
                                        </p:tav>
                                      </p:tavLst>
                                    </p:anim>
                                    <p:anim calcmode="lin" valueType="num">
                                      <p:cBhvr additive="base">
                                        <p:cTn id="23" dur="500" fill="hold"/>
                                        <p:tgtEl>
                                          <p:spTgt spid="3892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38914"/>
                                        </p:tgtEl>
                                        <p:attrNameLst>
                                          <p:attrName>style.visibility</p:attrName>
                                        </p:attrNameLst>
                                      </p:cBhvr>
                                      <p:to>
                                        <p:strVal val="visible"/>
                                      </p:to>
                                    </p:set>
                                    <p:anim calcmode="lin" valueType="num">
                                      <p:cBhvr>
                                        <p:cTn id="27" dur="500" fill="hold"/>
                                        <p:tgtEl>
                                          <p:spTgt spid="38914"/>
                                        </p:tgtEl>
                                        <p:attrNameLst>
                                          <p:attrName>ppt_w</p:attrName>
                                        </p:attrNameLst>
                                      </p:cBhvr>
                                      <p:tavLst>
                                        <p:tav tm="0">
                                          <p:val>
                                            <p:fltVal val="0"/>
                                          </p:val>
                                        </p:tav>
                                        <p:tav tm="100000">
                                          <p:val>
                                            <p:strVal val="#ppt_w"/>
                                          </p:val>
                                        </p:tav>
                                      </p:tavLst>
                                    </p:anim>
                                    <p:anim calcmode="lin" valueType="num">
                                      <p:cBhvr>
                                        <p:cTn id="28"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0" scaled="1"/>
        </a:gradFill>
        <a:effectLst/>
      </p:bgPr>
    </p:bg>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851C347-31E0-48B2-9642-F6284E61A54D}"/>
              </a:ext>
            </a:extLst>
          </p:cNvPr>
          <p:cNvSpPr>
            <a:spLocks noChangeArrowheads="1"/>
          </p:cNvSpPr>
          <p:nvPr/>
        </p:nvSpPr>
        <p:spPr bwMode="auto">
          <a:xfrm>
            <a:off x="1981200" y="4889501"/>
            <a:ext cx="82296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28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rPr>
              <a:t>Tak peduli berapa banyak waktu kita habiskan untuk merawatnya agar selalu tampak sehat, cantik, tampan, dia akan tinggalkan kita ketika ajal tiba.</a:t>
            </a:r>
            <a:r>
              <a:rPr lang="en-US" altLang="id-ID" sz="36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rPr>
              <a:t> </a:t>
            </a:r>
            <a:endParaRPr lang="en-US" altLang="id-ID" sz="3600">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endParaRPr>
          </a:p>
        </p:txBody>
      </p:sp>
      <p:pic>
        <p:nvPicPr>
          <p:cNvPr id="39940" name="Picture 4" descr="j0258018">
            <a:extLst>
              <a:ext uri="{FF2B5EF4-FFF2-40B4-BE49-F238E27FC236}">
                <a16:creationId xmlns:a16="http://schemas.microsoft.com/office/drawing/2014/main" id="{9EF66FA9-8F9F-45F8-A020-6FAEE8BA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4" y="877889"/>
            <a:ext cx="1527175" cy="3132137"/>
          </a:xfrm>
          <a:prstGeom prst="rect">
            <a:avLst/>
          </a:prstGeom>
          <a:noFill/>
          <a:extLst>
            <a:ext uri="{909E8E84-426E-40DD-AFC4-6F175D3DCCD1}">
              <a14:hiddenFill xmlns:a14="http://schemas.microsoft.com/office/drawing/2010/main">
                <a:solidFill>
                  <a:srgbClr val="FFFFFF"/>
                </a:solidFill>
              </a14:hiddenFill>
            </a:ext>
          </a:extLst>
        </p:spPr>
      </p:pic>
      <p:sp>
        <p:nvSpPr>
          <p:cNvPr id="39942" name="WordArt 6">
            <a:extLst>
              <a:ext uri="{FF2B5EF4-FFF2-40B4-BE49-F238E27FC236}">
                <a16:creationId xmlns:a16="http://schemas.microsoft.com/office/drawing/2014/main" id="{0E9EEA3B-508E-46EA-8C22-207767E07C21}"/>
              </a:ext>
            </a:extLst>
          </p:cNvPr>
          <p:cNvSpPr>
            <a:spLocks noChangeArrowheads="1" noChangeShapeType="1" noTextEdit="1"/>
          </p:cNvSpPr>
          <p:nvPr/>
        </p:nvSpPr>
        <p:spPr bwMode="auto">
          <a:xfrm>
            <a:off x="5105401" y="104776"/>
            <a:ext cx="2238375" cy="657225"/>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id-ID"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cs typeface="Times New Roman" panose="02020603050405020304" pitchFamily="18" charset="0"/>
              </a:rPr>
              <a:t>isteri ke 4</a:t>
            </a:r>
          </a:p>
        </p:txBody>
      </p:sp>
      <p:sp>
        <p:nvSpPr>
          <p:cNvPr id="39943" name="WordArt 7">
            <a:extLst>
              <a:ext uri="{FF2B5EF4-FFF2-40B4-BE49-F238E27FC236}">
                <a16:creationId xmlns:a16="http://schemas.microsoft.com/office/drawing/2014/main" id="{C61C52D9-E3B4-40AE-B158-C7BDF4B084B9}"/>
              </a:ext>
            </a:extLst>
          </p:cNvPr>
          <p:cNvSpPr>
            <a:spLocks noChangeArrowheads="1" noChangeShapeType="1" noTextEdit="1"/>
          </p:cNvSpPr>
          <p:nvPr/>
        </p:nvSpPr>
        <p:spPr bwMode="auto">
          <a:xfrm>
            <a:off x="4729164" y="4125913"/>
            <a:ext cx="27336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fontAlgn="base">
              <a:spcBef>
                <a:spcPct val="0"/>
              </a:spcBef>
              <a:spcAft>
                <a:spcPct val="0"/>
              </a:spcAft>
            </a:pPr>
            <a:r>
              <a:rPr lang="id-ID"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cs typeface="Times New Roman" panose="02020603050405020304" pitchFamily="18" charset="0"/>
              </a:rPr>
              <a:t>adalah tubuh kita</a:t>
            </a: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7" presetClass="entr" presetSubtype="10" fill="hold" nodeType="afterEffect">
                                  <p:stCondLst>
                                    <p:cond delay="2000"/>
                                  </p:stCondLst>
                                  <p:childTnLst>
                                    <p:set>
                                      <p:cBhvr>
                                        <p:cTn id="11" dur="1" fill="hold">
                                          <p:stCondLst>
                                            <p:cond delay="0"/>
                                          </p:stCondLst>
                                        </p:cTn>
                                        <p:tgtEl>
                                          <p:spTgt spid="39940"/>
                                        </p:tgtEl>
                                        <p:attrNameLst>
                                          <p:attrName>style.visibility</p:attrName>
                                        </p:attrNameLst>
                                      </p:cBhvr>
                                      <p:to>
                                        <p:strVal val="visible"/>
                                      </p:to>
                                    </p:set>
                                    <p:anim calcmode="lin" valueType="num">
                                      <p:cBhvr>
                                        <p:cTn id="12" dur="500" fill="hold"/>
                                        <p:tgtEl>
                                          <p:spTgt spid="39940"/>
                                        </p:tgtEl>
                                        <p:attrNameLst>
                                          <p:attrName>ppt_w</p:attrName>
                                        </p:attrNameLst>
                                      </p:cBhvr>
                                      <p:tavLst>
                                        <p:tav tm="0">
                                          <p:val>
                                            <p:fltVal val="0"/>
                                          </p:val>
                                        </p:tav>
                                        <p:tav tm="100000">
                                          <p:val>
                                            <p:strVal val="#ppt_w"/>
                                          </p:val>
                                        </p:tav>
                                      </p:tavLst>
                                    </p:anim>
                                    <p:anim calcmode="lin" valueType="num">
                                      <p:cBhvr>
                                        <p:cTn id="13" dur="500" fill="hold"/>
                                        <p:tgtEl>
                                          <p:spTgt spid="3994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15" presetClass="entr" presetSubtype="0" fill="hold" nodeType="afterEffect">
                                  <p:stCondLst>
                                    <p:cond delay="2000"/>
                                  </p:stCondLst>
                                  <p:childTnLst>
                                    <p:set>
                                      <p:cBhvr>
                                        <p:cTn id="16" dur="1" fill="hold">
                                          <p:stCondLst>
                                            <p:cond delay="0"/>
                                          </p:stCondLst>
                                        </p:cTn>
                                        <p:tgtEl>
                                          <p:spTgt spid="39943"/>
                                        </p:tgtEl>
                                        <p:attrNameLst>
                                          <p:attrName>style.visibility</p:attrName>
                                        </p:attrNameLst>
                                      </p:cBhvr>
                                      <p:to>
                                        <p:strVal val="visible"/>
                                      </p:to>
                                    </p:set>
                                    <p:anim calcmode="lin" valueType="num">
                                      <p:cBhvr>
                                        <p:cTn id="17" dur="1000" fill="hold"/>
                                        <p:tgtEl>
                                          <p:spTgt spid="39943"/>
                                        </p:tgtEl>
                                        <p:attrNameLst>
                                          <p:attrName>ppt_w</p:attrName>
                                        </p:attrNameLst>
                                      </p:cBhvr>
                                      <p:tavLst>
                                        <p:tav tm="0">
                                          <p:val>
                                            <p:fltVal val="0"/>
                                          </p:val>
                                        </p:tav>
                                        <p:tav tm="100000">
                                          <p:val>
                                            <p:strVal val="#ppt_w"/>
                                          </p:val>
                                        </p:tav>
                                      </p:tavLst>
                                    </p:anim>
                                    <p:anim calcmode="lin" valueType="num">
                                      <p:cBhvr>
                                        <p:cTn id="18" dur="1000" fill="hold"/>
                                        <p:tgtEl>
                                          <p:spTgt spid="39943"/>
                                        </p:tgtEl>
                                        <p:attrNameLst>
                                          <p:attrName>ppt_h</p:attrName>
                                        </p:attrNameLst>
                                      </p:cBhvr>
                                      <p:tavLst>
                                        <p:tav tm="0">
                                          <p:val>
                                            <p:fltVal val="0"/>
                                          </p:val>
                                        </p:tav>
                                        <p:tav tm="100000">
                                          <p:val>
                                            <p:strVal val="#ppt_h"/>
                                          </p:val>
                                        </p:tav>
                                      </p:tavLst>
                                    </p:anim>
                                    <p:anim calcmode="lin" valueType="num">
                                      <p:cBhvr>
                                        <p:cTn id="19" dur="1000" fill="hold"/>
                                        <p:tgtEl>
                                          <p:spTgt spid="3994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943"/>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6000"/>
                            </p:stCondLst>
                            <p:childTnLst>
                              <p:par>
                                <p:cTn id="22" presetID="17" presetClass="entr" presetSubtype="10" fill="hold" grpId="0" nodeType="afterEffect">
                                  <p:stCondLst>
                                    <p:cond delay="3000"/>
                                  </p:stCondLst>
                                  <p:childTnLst>
                                    <p:set>
                                      <p:cBhvr>
                                        <p:cTn id="23" dur="1" fill="hold">
                                          <p:stCondLst>
                                            <p:cond delay="0"/>
                                          </p:stCondLst>
                                        </p:cTn>
                                        <p:tgtEl>
                                          <p:spTgt spid="39939"/>
                                        </p:tgtEl>
                                        <p:attrNameLst>
                                          <p:attrName>style.visibility</p:attrName>
                                        </p:attrNameLst>
                                      </p:cBhvr>
                                      <p:to>
                                        <p:strVal val="visible"/>
                                      </p:to>
                                    </p:set>
                                    <p:anim calcmode="lin" valueType="num">
                                      <p:cBhvr>
                                        <p:cTn id="24" dur="500" fill="hold"/>
                                        <p:tgtEl>
                                          <p:spTgt spid="39939"/>
                                        </p:tgtEl>
                                        <p:attrNameLst>
                                          <p:attrName>ppt_w</p:attrName>
                                        </p:attrNameLst>
                                      </p:cBhvr>
                                      <p:tavLst>
                                        <p:tav tm="0">
                                          <p:val>
                                            <p:fltVal val="0"/>
                                          </p:val>
                                        </p:tav>
                                        <p:tav tm="100000">
                                          <p:val>
                                            <p:strVal val="#ppt_w"/>
                                          </p:val>
                                        </p:tav>
                                      </p:tavLst>
                                    </p:anim>
                                    <p:anim calcmode="lin" valueType="num">
                                      <p:cBhvr>
                                        <p:cTn id="25" dur="500" fill="hold"/>
                                        <p:tgtEl>
                                          <p:spTgt spid="399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FC03-C6CB-4AF3-9474-A35D2640A2D0}"/>
              </a:ext>
            </a:extLst>
          </p:cNvPr>
          <p:cNvSpPr>
            <a:spLocks noGrp="1"/>
          </p:cNvSpPr>
          <p:nvPr>
            <p:ph type="title"/>
          </p:nvPr>
        </p:nvSpPr>
        <p:spPr>
          <a:xfrm>
            <a:off x="838200" y="365125"/>
            <a:ext cx="10515600" cy="1013509"/>
          </a:xfrm>
        </p:spPr>
        <p:txBody>
          <a:bodyPr>
            <a:normAutofit fontScale="90000"/>
          </a:bodyPr>
          <a:lstStyle/>
          <a:p>
            <a:pPr algn="ctr"/>
            <a:br>
              <a:rPr lang="id-ID" b="1" dirty="0"/>
            </a:br>
            <a:r>
              <a:rPr lang="en-US" b="1" i="1" dirty="0"/>
              <a:t>Do you know yourself?</a:t>
            </a:r>
            <a:br>
              <a:rPr lang="en-US" b="1" i="1" dirty="0"/>
            </a:br>
            <a:r>
              <a:rPr lang="en-US" b="1" i="1" dirty="0"/>
              <a:t>Let’s find out…</a:t>
            </a:r>
            <a:br>
              <a:rPr lang="en-US" b="1" i="1" dirty="0"/>
            </a:br>
            <a:endParaRPr lang="id-ID" b="1" i="1" dirty="0"/>
          </a:p>
        </p:txBody>
      </p:sp>
      <p:sp>
        <p:nvSpPr>
          <p:cNvPr id="3" name="Content Placeholder 2">
            <a:extLst>
              <a:ext uri="{FF2B5EF4-FFF2-40B4-BE49-F238E27FC236}">
                <a16:creationId xmlns:a16="http://schemas.microsoft.com/office/drawing/2014/main" id="{F5A22C48-6FA5-4F42-83F0-480524EF66E5}"/>
              </a:ext>
            </a:extLst>
          </p:cNvPr>
          <p:cNvSpPr>
            <a:spLocks noGrp="1"/>
          </p:cNvSpPr>
          <p:nvPr>
            <p:ph idx="1"/>
          </p:nvPr>
        </p:nvSpPr>
        <p:spPr>
          <a:xfrm>
            <a:off x="838200" y="1825625"/>
            <a:ext cx="10515600" cy="4963330"/>
          </a:xfrm>
        </p:spPr>
        <p:txBody>
          <a:bodyPr/>
          <a:lstStyle/>
          <a:p>
            <a:endParaRPr lang="id-ID" dirty="0"/>
          </a:p>
        </p:txBody>
      </p:sp>
      <p:pic>
        <p:nvPicPr>
          <p:cNvPr id="4" name="Picture 3" descr="anonymous">
            <a:hlinkClick r:id="rId2"/>
            <a:extLst>
              <a:ext uri="{FF2B5EF4-FFF2-40B4-BE49-F238E27FC236}">
                <a16:creationId xmlns:a16="http://schemas.microsoft.com/office/drawing/2014/main" id="{0F250D01-01B8-4C10-A40B-43585DC9C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458"/>
          <a:stretch>
            <a:fillRect/>
          </a:stretch>
        </p:blipFill>
        <p:spPr bwMode="auto">
          <a:xfrm>
            <a:off x="3988905" y="1836518"/>
            <a:ext cx="4214190" cy="482839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405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0" scaled="1"/>
        </a:gra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08CF9CD-2A0A-4B61-BAFE-8FC739335E50}"/>
              </a:ext>
            </a:extLst>
          </p:cNvPr>
          <p:cNvSpPr>
            <a:spLocks noChangeArrowheads="1"/>
          </p:cNvSpPr>
          <p:nvPr/>
        </p:nvSpPr>
        <p:spPr bwMode="auto">
          <a:xfrm>
            <a:off x="1981200" y="5715001"/>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6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rPr>
              <a:t>Ketika kita mati, semuanya pergi </a:t>
            </a:r>
          </a:p>
          <a:p>
            <a:pPr algn="ctr" fontAlgn="base">
              <a:spcBef>
                <a:spcPct val="0"/>
              </a:spcBef>
              <a:spcAft>
                <a:spcPct val="0"/>
              </a:spcAft>
            </a:pPr>
            <a:r>
              <a:rPr lang="en-US" altLang="id-ID" sz="36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rPr>
              <a:t>ikut orang lain</a:t>
            </a:r>
            <a:endParaRPr lang="en-US" altLang="id-ID" sz="3600">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endParaRPr>
          </a:p>
        </p:txBody>
      </p:sp>
      <p:sp>
        <p:nvSpPr>
          <p:cNvPr id="40964" name="WordArt 4">
            <a:extLst>
              <a:ext uri="{FF2B5EF4-FFF2-40B4-BE49-F238E27FC236}">
                <a16:creationId xmlns:a16="http://schemas.microsoft.com/office/drawing/2014/main" id="{0489B15C-7C34-48B1-8FF1-E1F6D81A9912}"/>
              </a:ext>
            </a:extLst>
          </p:cNvPr>
          <p:cNvSpPr>
            <a:spLocks noChangeArrowheads="1" noChangeShapeType="1" noTextEdit="1"/>
          </p:cNvSpPr>
          <p:nvPr/>
        </p:nvSpPr>
        <p:spPr bwMode="auto">
          <a:xfrm>
            <a:off x="5105401" y="104776"/>
            <a:ext cx="2238375" cy="657225"/>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id-ID"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cs typeface="Times New Roman" panose="02020603050405020304" pitchFamily="18" charset="0"/>
              </a:rPr>
              <a:t>isteri ke 3</a:t>
            </a:r>
          </a:p>
        </p:txBody>
      </p:sp>
      <p:sp>
        <p:nvSpPr>
          <p:cNvPr id="40965" name="WordArt 5">
            <a:extLst>
              <a:ext uri="{FF2B5EF4-FFF2-40B4-BE49-F238E27FC236}">
                <a16:creationId xmlns:a16="http://schemas.microsoft.com/office/drawing/2014/main" id="{B8A587C8-6650-4021-ACBA-C7FEE953B274}"/>
              </a:ext>
            </a:extLst>
          </p:cNvPr>
          <p:cNvSpPr>
            <a:spLocks noChangeArrowheads="1" noChangeShapeType="1" noTextEdit="1"/>
          </p:cNvSpPr>
          <p:nvPr/>
        </p:nvSpPr>
        <p:spPr bwMode="auto">
          <a:xfrm>
            <a:off x="3505201" y="4125913"/>
            <a:ext cx="6335713"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fontAlgn="base">
              <a:spcBef>
                <a:spcPct val="0"/>
              </a:spcBef>
              <a:spcAft>
                <a:spcPct val="0"/>
              </a:spcAft>
            </a:pPr>
            <a:r>
              <a:rPr lang="fi-FI"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cs typeface="Times New Roman" panose="02020603050405020304" pitchFamily="18" charset="0"/>
              </a:rPr>
              <a:t>adalah semua milik kita, harta kita, status kita. </a:t>
            </a:r>
            <a:endParaRPr lang="id-ID"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cs typeface="Times New Roman" panose="02020603050405020304" pitchFamily="18" charset="0"/>
            </a:endParaRPr>
          </a:p>
        </p:txBody>
      </p:sp>
      <p:pic>
        <p:nvPicPr>
          <p:cNvPr id="40966" name="Picture 6" descr="AG00370_">
            <a:extLst>
              <a:ext uri="{FF2B5EF4-FFF2-40B4-BE49-F238E27FC236}">
                <a16:creationId xmlns:a16="http://schemas.microsoft.com/office/drawing/2014/main" id="{D1CB9096-CCD8-4CA8-BC44-74710D543BA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752601"/>
            <a:ext cx="1485900" cy="1165225"/>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AG00367_">
            <a:extLst>
              <a:ext uri="{FF2B5EF4-FFF2-40B4-BE49-F238E27FC236}">
                <a16:creationId xmlns:a16="http://schemas.microsoft.com/office/drawing/2014/main" id="{57C81895-F8DB-4602-BA48-F9910A2EB01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828801"/>
            <a:ext cx="606425" cy="1211263"/>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j0162993">
            <a:extLst>
              <a:ext uri="{FF2B5EF4-FFF2-40B4-BE49-F238E27FC236}">
                <a16:creationId xmlns:a16="http://schemas.microsoft.com/office/drawing/2014/main" id="{C8952A28-C61A-4451-917E-538437C202B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835276"/>
            <a:ext cx="1371600" cy="593725"/>
          </a:xfrm>
          <a:prstGeom prst="rect">
            <a:avLst/>
          </a:prstGeom>
          <a:noFill/>
          <a:extLst>
            <a:ext uri="{909E8E84-426E-40DD-AFC4-6F175D3DCCD1}">
              <a14:hiddenFill xmlns:a14="http://schemas.microsoft.com/office/drawing/2010/main">
                <a:solidFill>
                  <a:srgbClr val="FFFFFF"/>
                </a:solidFill>
              </a14:hiddenFill>
            </a:ext>
          </a:extLst>
        </p:spPr>
      </p:pic>
      <p:pic>
        <p:nvPicPr>
          <p:cNvPr id="40969" name="Picture 9" descr="j0174037">
            <a:extLst>
              <a:ext uri="{FF2B5EF4-FFF2-40B4-BE49-F238E27FC236}">
                <a16:creationId xmlns:a16="http://schemas.microsoft.com/office/drawing/2014/main" id="{BEDFAD65-5EE4-4BA0-9755-D6521DFC96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34201" y="2438401"/>
            <a:ext cx="1749425" cy="126841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7" presetClass="entr" presetSubtype="1" fill="hold" nodeType="afterEffect">
                                  <p:stCondLst>
                                    <p:cond delay="2000"/>
                                  </p:stCondLst>
                                  <p:childTnLst>
                                    <p:set>
                                      <p:cBhvr>
                                        <p:cTn id="11" dur="1" fill="hold">
                                          <p:stCondLst>
                                            <p:cond delay="0"/>
                                          </p:stCondLst>
                                        </p:cTn>
                                        <p:tgtEl>
                                          <p:spTgt spid="40966"/>
                                        </p:tgtEl>
                                        <p:attrNameLst>
                                          <p:attrName>style.visibility</p:attrName>
                                        </p:attrNameLst>
                                      </p:cBhvr>
                                      <p:to>
                                        <p:strVal val="visible"/>
                                      </p:to>
                                    </p:set>
                                    <p:anim calcmode="lin" valueType="num">
                                      <p:cBhvr>
                                        <p:cTn id="12" dur="500" fill="hold"/>
                                        <p:tgtEl>
                                          <p:spTgt spid="40966"/>
                                        </p:tgtEl>
                                        <p:attrNameLst>
                                          <p:attrName>ppt_x</p:attrName>
                                        </p:attrNameLst>
                                      </p:cBhvr>
                                      <p:tavLst>
                                        <p:tav tm="0">
                                          <p:val>
                                            <p:strVal val="#ppt_x"/>
                                          </p:val>
                                        </p:tav>
                                        <p:tav tm="100000">
                                          <p:val>
                                            <p:strVal val="#ppt_x"/>
                                          </p:val>
                                        </p:tav>
                                      </p:tavLst>
                                    </p:anim>
                                    <p:anim calcmode="lin" valueType="num">
                                      <p:cBhvr>
                                        <p:cTn id="13" dur="500" fill="hold"/>
                                        <p:tgtEl>
                                          <p:spTgt spid="40966"/>
                                        </p:tgtEl>
                                        <p:attrNameLst>
                                          <p:attrName>ppt_y</p:attrName>
                                        </p:attrNameLst>
                                      </p:cBhvr>
                                      <p:tavLst>
                                        <p:tav tm="0">
                                          <p:val>
                                            <p:strVal val="#ppt_y-#ppt_h/2"/>
                                          </p:val>
                                        </p:tav>
                                        <p:tav tm="100000">
                                          <p:val>
                                            <p:strVal val="#ppt_y"/>
                                          </p:val>
                                        </p:tav>
                                      </p:tavLst>
                                    </p:anim>
                                    <p:anim calcmode="lin" valueType="num">
                                      <p:cBhvr>
                                        <p:cTn id="14" dur="500" fill="hold"/>
                                        <p:tgtEl>
                                          <p:spTgt spid="40966"/>
                                        </p:tgtEl>
                                        <p:attrNameLst>
                                          <p:attrName>ppt_w</p:attrName>
                                        </p:attrNameLst>
                                      </p:cBhvr>
                                      <p:tavLst>
                                        <p:tav tm="0">
                                          <p:val>
                                            <p:strVal val="#ppt_w"/>
                                          </p:val>
                                        </p:tav>
                                        <p:tav tm="100000">
                                          <p:val>
                                            <p:strVal val="#ppt_w"/>
                                          </p:val>
                                        </p:tav>
                                      </p:tavLst>
                                    </p:anim>
                                    <p:anim calcmode="lin" valueType="num">
                                      <p:cBhvr>
                                        <p:cTn id="15" dur="500" fill="hold"/>
                                        <p:tgtEl>
                                          <p:spTgt spid="4096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3000"/>
                            </p:stCondLst>
                            <p:childTnLst>
                              <p:par>
                                <p:cTn id="17" presetID="17" presetClass="entr" presetSubtype="2" fill="hold" nodeType="afterEffect">
                                  <p:stCondLst>
                                    <p:cond delay="0"/>
                                  </p:stCondLst>
                                  <p:childTnLst>
                                    <p:set>
                                      <p:cBhvr>
                                        <p:cTn id="18" dur="1" fill="hold">
                                          <p:stCondLst>
                                            <p:cond delay="0"/>
                                          </p:stCondLst>
                                        </p:cTn>
                                        <p:tgtEl>
                                          <p:spTgt spid="40967"/>
                                        </p:tgtEl>
                                        <p:attrNameLst>
                                          <p:attrName>style.visibility</p:attrName>
                                        </p:attrNameLst>
                                      </p:cBhvr>
                                      <p:to>
                                        <p:strVal val="visible"/>
                                      </p:to>
                                    </p:set>
                                    <p:anim calcmode="lin" valueType="num">
                                      <p:cBhvr>
                                        <p:cTn id="19" dur="500" fill="hold"/>
                                        <p:tgtEl>
                                          <p:spTgt spid="40967"/>
                                        </p:tgtEl>
                                        <p:attrNameLst>
                                          <p:attrName>ppt_x</p:attrName>
                                        </p:attrNameLst>
                                      </p:cBhvr>
                                      <p:tavLst>
                                        <p:tav tm="0">
                                          <p:val>
                                            <p:strVal val="#ppt_x+#ppt_w/2"/>
                                          </p:val>
                                        </p:tav>
                                        <p:tav tm="100000">
                                          <p:val>
                                            <p:strVal val="#ppt_x"/>
                                          </p:val>
                                        </p:tav>
                                      </p:tavLst>
                                    </p:anim>
                                    <p:anim calcmode="lin" valueType="num">
                                      <p:cBhvr>
                                        <p:cTn id="20" dur="500" fill="hold"/>
                                        <p:tgtEl>
                                          <p:spTgt spid="40967"/>
                                        </p:tgtEl>
                                        <p:attrNameLst>
                                          <p:attrName>ppt_y</p:attrName>
                                        </p:attrNameLst>
                                      </p:cBhvr>
                                      <p:tavLst>
                                        <p:tav tm="0">
                                          <p:val>
                                            <p:strVal val="#ppt_y"/>
                                          </p:val>
                                        </p:tav>
                                        <p:tav tm="100000">
                                          <p:val>
                                            <p:strVal val="#ppt_y"/>
                                          </p:val>
                                        </p:tav>
                                      </p:tavLst>
                                    </p:anim>
                                    <p:anim calcmode="lin" valueType="num">
                                      <p:cBhvr>
                                        <p:cTn id="21" dur="500" fill="hold"/>
                                        <p:tgtEl>
                                          <p:spTgt spid="40967"/>
                                        </p:tgtEl>
                                        <p:attrNameLst>
                                          <p:attrName>ppt_w</p:attrName>
                                        </p:attrNameLst>
                                      </p:cBhvr>
                                      <p:tavLst>
                                        <p:tav tm="0">
                                          <p:val>
                                            <p:fltVal val="0"/>
                                          </p:val>
                                        </p:tav>
                                        <p:tav tm="100000">
                                          <p:val>
                                            <p:strVal val="#ppt_w"/>
                                          </p:val>
                                        </p:tav>
                                      </p:tavLst>
                                    </p:anim>
                                    <p:anim calcmode="lin" valueType="num">
                                      <p:cBhvr>
                                        <p:cTn id="22" dur="500" fill="hold"/>
                                        <p:tgtEl>
                                          <p:spTgt spid="40967"/>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500"/>
                            </p:stCondLst>
                            <p:childTnLst>
                              <p:par>
                                <p:cTn id="24" presetID="17" presetClass="entr" presetSubtype="2" fill="hold" nodeType="afterEffect">
                                  <p:stCondLst>
                                    <p:cond delay="0"/>
                                  </p:stCondLst>
                                  <p:childTnLst>
                                    <p:set>
                                      <p:cBhvr>
                                        <p:cTn id="25" dur="1" fill="hold">
                                          <p:stCondLst>
                                            <p:cond delay="0"/>
                                          </p:stCondLst>
                                        </p:cTn>
                                        <p:tgtEl>
                                          <p:spTgt spid="40968"/>
                                        </p:tgtEl>
                                        <p:attrNameLst>
                                          <p:attrName>style.visibility</p:attrName>
                                        </p:attrNameLst>
                                      </p:cBhvr>
                                      <p:to>
                                        <p:strVal val="visible"/>
                                      </p:to>
                                    </p:set>
                                    <p:anim calcmode="lin" valueType="num">
                                      <p:cBhvr>
                                        <p:cTn id="26" dur="500" fill="hold"/>
                                        <p:tgtEl>
                                          <p:spTgt spid="40968"/>
                                        </p:tgtEl>
                                        <p:attrNameLst>
                                          <p:attrName>ppt_x</p:attrName>
                                        </p:attrNameLst>
                                      </p:cBhvr>
                                      <p:tavLst>
                                        <p:tav tm="0">
                                          <p:val>
                                            <p:strVal val="#ppt_x+#ppt_w/2"/>
                                          </p:val>
                                        </p:tav>
                                        <p:tav tm="100000">
                                          <p:val>
                                            <p:strVal val="#ppt_x"/>
                                          </p:val>
                                        </p:tav>
                                      </p:tavLst>
                                    </p:anim>
                                    <p:anim calcmode="lin" valueType="num">
                                      <p:cBhvr>
                                        <p:cTn id="27" dur="500" fill="hold"/>
                                        <p:tgtEl>
                                          <p:spTgt spid="40968"/>
                                        </p:tgtEl>
                                        <p:attrNameLst>
                                          <p:attrName>ppt_y</p:attrName>
                                        </p:attrNameLst>
                                      </p:cBhvr>
                                      <p:tavLst>
                                        <p:tav tm="0">
                                          <p:val>
                                            <p:strVal val="#ppt_y"/>
                                          </p:val>
                                        </p:tav>
                                        <p:tav tm="100000">
                                          <p:val>
                                            <p:strVal val="#ppt_y"/>
                                          </p:val>
                                        </p:tav>
                                      </p:tavLst>
                                    </p:anim>
                                    <p:anim calcmode="lin" valueType="num">
                                      <p:cBhvr>
                                        <p:cTn id="28" dur="500" fill="hold"/>
                                        <p:tgtEl>
                                          <p:spTgt spid="40968"/>
                                        </p:tgtEl>
                                        <p:attrNameLst>
                                          <p:attrName>ppt_w</p:attrName>
                                        </p:attrNameLst>
                                      </p:cBhvr>
                                      <p:tavLst>
                                        <p:tav tm="0">
                                          <p:val>
                                            <p:fltVal val="0"/>
                                          </p:val>
                                        </p:tav>
                                        <p:tav tm="100000">
                                          <p:val>
                                            <p:strVal val="#ppt_w"/>
                                          </p:val>
                                        </p:tav>
                                      </p:tavLst>
                                    </p:anim>
                                    <p:anim calcmode="lin" valueType="num">
                                      <p:cBhvr>
                                        <p:cTn id="29" dur="500" fill="hold"/>
                                        <p:tgtEl>
                                          <p:spTgt spid="40968"/>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4000"/>
                            </p:stCondLst>
                            <p:childTnLst>
                              <p:par>
                                <p:cTn id="31" presetID="17" presetClass="entr" presetSubtype="8" fill="hold" nodeType="afterEffect">
                                  <p:stCondLst>
                                    <p:cond delay="0"/>
                                  </p:stCondLst>
                                  <p:childTnLst>
                                    <p:set>
                                      <p:cBhvr>
                                        <p:cTn id="32" dur="1" fill="hold">
                                          <p:stCondLst>
                                            <p:cond delay="0"/>
                                          </p:stCondLst>
                                        </p:cTn>
                                        <p:tgtEl>
                                          <p:spTgt spid="40969"/>
                                        </p:tgtEl>
                                        <p:attrNameLst>
                                          <p:attrName>style.visibility</p:attrName>
                                        </p:attrNameLst>
                                      </p:cBhvr>
                                      <p:to>
                                        <p:strVal val="visible"/>
                                      </p:to>
                                    </p:set>
                                    <p:anim calcmode="lin" valueType="num">
                                      <p:cBhvr>
                                        <p:cTn id="33" dur="500" fill="hold"/>
                                        <p:tgtEl>
                                          <p:spTgt spid="40969"/>
                                        </p:tgtEl>
                                        <p:attrNameLst>
                                          <p:attrName>ppt_x</p:attrName>
                                        </p:attrNameLst>
                                      </p:cBhvr>
                                      <p:tavLst>
                                        <p:tav tm="0">
                                          <p:val>
                                            <p:strVal val="#ppt_x-#ppt_w/2"/>
                                          </p:val>
                                        </p:tav>
                                        <p:tav tm="100000">
                                          <p:val>
                                            <p:strVal val="#ppt_x"/>
                                          </p:val>
                                        </p:tav>
                                      </p:tavLst>
                                    </p:anim>
                                    <p:anim calcmode="lin" valueType="num">
                                      <p:cBhvr>
                                        <p:cTn id="34" dur="500" fill="hold"/>
                                        <p:tgtEl>
                                          <p:spTgt spid="40969"/>
                                        </p:tgtEl>
                                        <p:attrNameLst>
                                          <p:attrName>ppt_y</p:attrName>
                                        </p:attrNameLst>
                                      </p:cBhvr>
                                      <p:tavLst>
                                        <p:tav tm="0">
                                          <p:val>
                                            <p:strVal val="#ppt_y"/>
                                          </p:val>
                                        </p:tav>
                                        <p:tav tm="100000">
                                          <p:val>
                                            <p:strVal val="#ppt_y"/>
                                          </p:val>
                                        </p:tav>
                                      </p:tavLst>
                                    </p:anim>
                                    <p:anim calcmode="lin" valueType="num">
                                      <p:cBhvr>
                                        <p:cTn id="35" dur="500" fill="hold"/>
                                        <p:tgtEl>
                                          <p:spTgt spid="40969"/>
                                        </p:tgtEl>
                                        <p:attrNameLst>
                                          <p:attrName>ppt_w</p:attrName>
                                        </p:attrNameLst>
                                      </p:cBhvr>
                                      <p:tavLst>
                                        <p:tav tm="0">
                                          <p:val>
                                            <p:fltVal val="0"/>
                                          </p:val>
                                        </p:tav>
                                        <p:tav tm="100000">
                                          <p:val>
                                            <p:strVal val="#ppt_w"/>
                                          </p:val>
                                        </p:tav>
                                      </p:tavLst>
                                    </p:anim>
                                    <p:anim calcmode="lin" valueType="num">
                                      <p:cBhvr>
                                        <p:cTn id="36" dur="500" fill="hold"/>
                                        <p:tgtEl>
                                          <p:spTgt spid="40969"/>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4500"/>
                            </p:stCondLst>
                            <p:childTnLst>
                              <p:par>
                                <p:cTn id="38" presetID="15" presetClass="entr" presetSubtype="0" fill="hold" nodeType="afterEffect">
                                  <p:stCondLst>
                                    <p:cond delay="3000"/>
                                  </p:stCondLst>
                                  <p:childTnLst>
                                    <p:set>
                                      <p:cBhvr>
                                        <p:cTn id="39" dur="1" fill="hold">
                                          <p:stCondLst>
                                            <p:cond delay="0"/>
                                          </p:stCondLst>
                                        </p:cTn>
                                        <p:tgtEl>
                                          <p:spTgt spid="40965"/>
                                        </p:tgtEl>
                                        <p:attrNameLst>
                                          <p:attrName>style.visibility</p:attrName>
                                        </p:attrNameLst>
                                      </p:cBhvr>
                                      <p:to>
                                        <p:strVal val="visible"/>
                                      </p:to>
                                    </p:set>
                                    <p:anim calcmode="lin" valueType="num">
                                      <p:cBhvr>
                                        <p:cTn id="40" dur="1000" fill="hold"/>
                                        <p:tgtEl>
                                          <p:spTgt spid="40965"/>
                                        </p:tgtEl>
                                        <p:attrNameLst>
                                          <p:attrName>ppt_w</p:attrName>
                                        </p:attrNameLst>
                                      </p:cBhvr>
                                      <p:tavLst>
                                        <p:tav tm="0">
                                          <p:val>
                                            <p:fltVal val="0"/>
                                          </p:val>
                                        </p:tav>
                                        <p:tav tm="100000">
                                          <p:val>
                                            <p:strVal val="#ppt_w"/>
                                          </p:val>
                                        </p:tav>
                                      </p:tavLst>
                                    </p:anim>
                                    <p:anim calcmode="lin" valueType="num">
                                      <p:cBhvr>
                                        <p:cTn id="41" dur="1000" fill="hold"/>
                                        <p:tgtEl>
                                          <p:spTgt spid="40965"/>
                                        </p:tgtEl>
                                        <p:attrNameLst>
                                          <p:attrName>ppt_h</p:attrName>
                                        </p:attrNameLst>
                                      </p:cBhvr>
                                      <p:tavLst>
                                        <p:tav tm="0">
                                          <p:val>
                                            <p:fltVal val="0"/>
                                          </p:val>
                                        </p:tav>
                                        <p:tav tm="100000">
                                          <p:val>
                                            <p:strVal val="#ppt_h"/>
                                          </p:val>
                                        </p:tav>
                                      </p:tavLst>
                                    </p:anim>
                                    <p:anim calcmode="lin" valueType="num">
                                      <p:cBhvr>
                                        <p:cTn id="42"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par>
                          <p:cTn id="44" fill="hold" nodeType="afterGroup">
                            <p:stCondLst>
                              <p:cond delay="8500"/>
                            </p:stCondLst>
                            <p:childTnLst>
                              <p:par>
                                <p:cTn id="45" presetID="17" presetClass="entr" presetSubtype="10" fill="hold" grpId="0" nodeType="afterEffect">
                                  <p:stCondLst>
                                    <p:cond delay="3000"/>
                                  </p:stCondLst>
                                  <p:childTnLst>
                                    <p:set>
                                      <p:cBhvr>
                                        <p:cTn id="46" dur="1" fill="hold">
                                          <p:stCondLst>
                                            <p:cond delay="0"/>
                                          </p:stCondLst>
                                        </p:cTn>
                                        <p:tgtEl>
                                          <p:spTgt spid="40962"/>
                                        </p:tgtEl>
                                        <p:attrNameLst>
                                          <p:attrName>style.visibility</p:attrName>
                                        </p:attrNameLst>
                                      </p:cBhvr>
                                      <p:to>
                                        <p:strVal val="visible"/>
                                      </p:to>
                                    </p:set>
                                    <p:anim calcmode="lin" valueType="num">
                                      <p:cBhvr>
                                        <p:cTn id="47" dur="500" fill="hold"/>
                                        <p:tgtEl>
                                          <p:spTgt spid="40962"/>
                                        </p:tgtEl>
                                        <p:attrNameLst>
                                          <p:attrName>ppt_w</p:attrName>
                                        </p:attrNameLst>
                                      </p:cBhvr>
                                      <p:tavLst>
                                        <p:tav tm="0">
                                          <p:val>
                                            <p:fltVal val="0"/>
                                          </p:val>
                                        </p:tav>
                                        <p:tav tm="100000">
                                          <p:val>
                                            <p:strVal val="#ppt_w"/>
                                          </p:val>
                                        </p:tav>
                                      </p:tavLst>
                                    </p:anim>
                                    <p:anim calcmode="lin" valueType="num">
                                      <p:cBhvr>
                                        <p:cTn id="48" dur="500" fill="hold"/>
                                        <p:tgtEl>
                                          <p:spTgt spid="409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0" scaled="1"/>
        </a:gra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938D0B4-2A8A-4969-968C-3F1C0EC8637D}"/>
              </a:ext>
            </a:extLst>
          </p:cNvPr>
          <p:cNvSpPr>
            <a:spLocks noChangeArrowheads="1"/>
          </p:cNvSpPr>
          <p:nvPr/>
        </p:nvSpPr>
        <p:spPr bwMode="auto">
          <a:xfrm>
            <a:off x="1752600" y="4737101"/>
            <a:ext cx="8686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32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rPr>
              <a:t>Seberapa dekat dan akrabnya mereka dengan kita saat kita hidup, sejauh yang dapat mereka lakukan, ketika kita mati,  hanyalah mengiringi kita sampai kuburan saja</a:t>
            </a:r>
            <a:endParaRPr lang="en-US" altLang="id-ID" sz="3200">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endParaRPr>
          </a:p>
        </p:txBody>
      </p:sp>
      <p:sp>
        <p:nvSpPr>
          <p:cNvPr id="41988" name="WordArt 4">
            <a:extLst>
              <a:ext uri="{FF2B5EF4-FFF2-40B4-BE49-F238E27FC236}">
                <a16:creationId xmlns:a16="http://schemas.microsoft.com/office/drawing/2014/main" id="{E5E365D4-7B4A-48E1-8E68-82C2E4092B1A}"/>
              </a:ext>
            </a:extLst>
          </p:cNvPr>
          <p:cNvSpPr>
            <a:spLocks noChangeArrowheads="1" noChangeShapeType="1" noTextEdit="1"/>
          </p:cNvSpPr>
          <p:nvPr/>
        </p:nvSpPr>
        <p:spPr bwMode="auto">
          <a:xfrm>
            <a:off x="5105401" y="104776"/>
            <a:ext cx="2238375" cy="657225"/>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id-ID"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cs typeface="Times New Roman" panose="02020603050405020304" pitchFamily="18" charset="0"/>
              </a:rPr>
              <a:t>isteri ke 2</a:t>
            </a:r>
          </a:p>
        </p:txBody>
      </p:sp>
      <p:sp>
        <p:nvSpPr>
          <p:cNvPr id="41989" name="WordArt 5">
            <a:extLst>
              <a:ext uri="{FF2B5EF4-FFF2-40B4-BE49-F238E27FC236}">
                <a16:creationId xmlns:a16="http://schemas.microsoft.com/office/drawing/2014/main" id="{461A4C8E-DA05-4DEC-AEF5-08E9D6321B6F}"/>
              </a:ext>
            </a:extLst>
          </p:cNvPr>
          <p:cNvSpPr>
            <a:spLocks noChangeArrowheads="1" noChangeShapeType="1" noTextEdit="1"/>
          </p:cNvSpPr>
          <p:nvPr/>
        </p:nvSpPr>
        <p:spPr bwMode="auto">
          <a:xfrm>
            <a:off x="3503613" y="3810000"/>
            <a:ext cx="5688012"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fontAlgn="base">
              <a:spcBef>
                <a:spcPct val="0"/>
              </a:spcBef>
              <a:spcAft>
                <a:spcPct val="0"/>
              </a:spcAft>
            </a:pPr>
            <a:r>
              <a:rPr lang="fi-FI"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cs typeface="Times New Roman" panose="02020603050405020304" pitchFamily="18" charset="0"/>
              </a:rPr>
              <a:t>adalah keluarga, saudara, teman, sahabat kita </a:t>
            </a:r>
            <a:endParaRPr lang="id-ID"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cs typeface="Times New Roman" panose="02020603050405020304" pitchFamily="18" charset="0"/>
            </a:endParaRPr>
          </a:p>
        </p:txBody>
      </p:sp>
      <p:grpSp>
        <p:nvGrpSpPr>
          <p:cNvPr id="42450" name="Group 466">
            <a:extLst>
              <a:ext uri="{FF2B5EF4-FFF2-40B4-BE49-F238E27FC236}">
                <a16:creationId xmlns:a16="http://schemas.microsoft.com/office/drawing/2014/main" id="{200B6549-001E-48D7-8A07-1E3151B97ABA}"/>
              </a:ext>
            </a:extLst>
          </p:cNvPr>
          <p:cNvGrpSpPr>
            <a:grpSpLocks/>
          </p:cNvGrpSpPr>
          <p:nvPr/>
        </p:nvGrpSpPr>
        <p:grpSpPr bwMode="auto">
          <a:xfrm>
            <a:off x="3402014" y="2508250"/>
            <a:ext cx="1417637" cy="300038"/>
            <a:chOff x="1183" y="1580"/>
            <a:chExt cx="893" cy="189"/>
          </a:xfrm>
        </p:grpSpPr>
        <p:sp>
          <p:nvSpPr>
            <p:cNvPr id="42200" name="Freeform 216">
              <a:extLst>
                <a:ext uri="{FF2B5EF4-FFF2-40B4-BE49-F238E27FC236}">
                  <a16:creationId xmlns:a16="http://schemas.microsoft.com/office/drawing/2014/main" id="{8BAFF4E7-003C-4152-BD33-0DFD78F53F61}"/>
                </a:ext>
              </a:extLst>
            </p:cNvPr>
            <p:cNvSpPr>
              <a:spLocks/>
            </p:cNvSpPr>
            <p:nvPr/>
          </p:nvSpPr>
          <p:spPr bwMode="auto">
            <a:xfrm>
              <a:off x="1189" y="1580"/>
              <a:ext cx="3" cy="1"/>
            </a:xfrm>
            <a:custGeom>
              <a:avLst/>
              <a:gdLst>
                <a:gd name="T0" fmla="*/ 0 w 6"/>
                <a:gd name="T1" fmla="*/ 2 h 2"/>
                <a:gd name="T2" fmla="*/ 1 w 6"/>
                <a:gd name="T3" fmla="*/ 0 h 2"/>
                <a:gd name="T4" fmla="*/ 6 w 6"/>
                <a:gd name="T5" fmla="*/ 0 h 2"/>
                <a:gd name="T6" fmla="*/ 0 w 6"/>
                <a:gd name="T7" fmla="*/ 2 h 2"/>
              </a:gdLst>
              <a:ahLst/>
              <a:cxnLst>
                <a:cxn ang="0">
                  <a:pos x="T0" y="T1"/>
                </a:cxn>
                <a:cxn ang="0">
                  <a:pos x="T2" y="T3"/>
                </a:cxn>
                <a:cxn ang="0">
                  <a:pos x="T4" y="T5"/>
                </a:cxn>
                <a:cxn ang="0">
                  <a:pos x="T6" y="T7"/>
                </a:cxn>
              </a:cxnLst>
              <a:rect l="0" t="0" r="r" b="b"/>
              <a:pathLst>
                <a:path w="6" h="2">
                  <a:moveTo>
                    <a:pt x="0" y="2"/>
                  </a:moveTo>
                  <a:lnTo>
                    <a:pt x="1" y="0"/>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1" name="Freeform 217">
              <a:extLst>
                <a:ext uri="{FF2B5EF4-FFF2-40B4-BE49-F238E27FC236}">
                  <a16:creationId xmlns:a16="http://schemas.microsoft.com/office/drawing/2014/main" id="{28A86D73-DFE4-4D46-990E-57E743FDF054}"/>
                </a:ext>
              </a:extLst>
            </p:cNvPr>
            <p:cNvSpPr>
              <a:spLocks/>
            </p:cNvSpPr>
            <p:nvPr/>
          </p:nvSpPr>
          <p:spPr bwMode="auto">
            <a:xfrm>
              <a:off x="1183" y="1582"/>
              <a:ext cx="4" cy="1"/>
            </a:xfrm>
            <a:custGeom>
              <a:avLst/>
              <a:gdLst>
                <a:gd name="T0" fmla="*/ 0 w 7"/>
                <a:gd name="T1" fmla="*/ 4 h 4"/>
                <a:gd name="T2" fmla="*/ 4 w 7"/>
                <a:gd name="T3" fmla="*/ 0 h 4"/>
                <a:gd name="T4" fmla="*/ 7 w 7"/>
                <a:gd name="T5" fmla="*/ 0 h 4"/>
                <a:gd name="T6" fmla="*/ 0 w 7"/>
                <a:gd name="T7" fmla="*/ 4 h 4"/>
              </a:gdLst>
              <a:ahLst/>
              <a:cxnLst>
                <a:cxn ang="0">
                  <a:pos x="T0" y="T1"/>
                </a:cxn>
                <a:cxn ang="0">
                  <a:pos x="T2" y="T3"/>
                </a:cxn>
                <a:cxn ang="0">
                  <a:pos x="T4" y="T5"/>
                </a:cxn>
                <a:cxn ang="0">
                  <a:pos x="T6" y="T7"/>
                </a:cxn>
              </a:cxnLst>
              <a:rect l="0" t="0" r="r" b="b"/>
              <a:pathLst>
                <a:path w="7" h="4">
                  <a:moveTo>
                    <a:pt x="0" y="4"/>
                  </a:moveTo>
                  <a:lnTo>
                    <a:pt x="4" y="0"/>
                  </a:lnTo>
                  <a:lnTo>
                    <a:pt x="7"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7" name="Rectangle 243">
              <a:extLst>
                <a:ext uri="{FF2B5EF4-FFF2-40B4-BE49-F238E27FC236}">
                  <a16:creationId xmlns:a16="http://schemas.microsoft.com/office/drawing/2014/main" id="{1C54B23B-DB4A-4429-A58A-A6C9FBCFB154}"/>
                </a:ext>
              </a:extLst>
            </p:cNvPr>
            <p:cNvSpPr>
              <a:spLocks noChangeArrowheads="1"/>
            </p:cNvSpPr>
            <p:nvPr/>
          </p:nvSpPr>
          <p:spPr bwMode="auto">
            <a:xfrm>
              <a:off x="2057" y="1625"/>
              <a:ext cx="4" cy="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9" name="Freeform 245">
              <a:extLst>
                <a:ext uri="{FF2B5EF4-FFF2-40B4-BE49-F238E27FC236}">
                  <a16:creationId xmlns:a16="http://schemas.microsoft.com/office/drawing/2014/main" id="{AB2C705A-7B23-45E8-8A22-4589C75A6F81}"/>
                </a:ext>
              </a:extLst>
            </p:cNvPr>
            <p:cNvSpPr>
              <a:spLocks/>
            </p:cNvSpPr>
            <p:nvPr/>
          </p:nvSpPr>
          <p:spPr bwMode="auto">
            <a:xfrm>
              <a:off x="2072" y="1629"/>
              <a:ext cx="2" cy="2"/>
            </a:xfrm>
            <a:custGeom>
              <a:avLst/>
              <a:gdLst>
                <a:gd name="T0" fmla="*/ 4 w 4"/>
                <a:gd name="T1" fmla="*/ 3 h 3"/>
                <a:gd name="T2" fmla="*/ 0 w 4"/>
                <a:gd name="T3" fmla="*/ 0 h 3"/>
                <a:gd name="T4" fmla="*/ 4 w 4"/>
                <a:gd name="T5" fmla="*/ 1 h 3"/>
                <a:gd name="T6" fmla="*/ 4 w 4"/>
                <a:gd name="T7" fmla="*/ 3 h 3"/>
              </a:gdLst>
              <a:ahLst/>
              <a:cxnLst>
                <a:cxn ang="0">
                  <a:pos x="T0" y="T1"/>
                </a:cxn>
                <a:cxn ang="0">
                  <a:pos x="T2" y="T3"/>
                </a:cxn>
                <a:cxn ang="0">
                  <a:pos x="T4" y="T5"/>
                </a:cxn>
                <a:cxn ang="0">
                  <a:pos x="T6" y="T7"/>
                </a:cxn>
              </a:cxnLst>
              <a:rect l="0" t="0" r="r" b="b"/>
              <a:pathLst>
                <a:path w="4" h="3">
                  <a:moveTo>
                    <a:pt x="4" y="3"/>
                  </a:moveTo>
                  <a:lnTo>
                    <a:pt x="0" y="0"/>
                  </a:lnTo>
                  <a:lnTo>
                    <a:pt x="4" y="1"/>
                  </a:lnTo>
                  <a:lnTo>
                    <a:pt x="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7" name="Freeform 283">
              <a:extLst>
                <a:ext uri="{FF2B5EF4-FFF2-40B4-BE49-F238E27FC236}">
                  <a16:creationId xmlns:a16="http://schemas.microsoft.com/office/drawing/2014/main" id="{62C7BC84-03D8-4C7A-B257-89AF303E1AEC}"/>
                </a:ext>
              </a:extLst>
            </p:cNvPr>
            <p:cNvSpPr>
              <a:spLocks/>
            </p:cNvSpPr>
            <p:nvPr/>
          </p:nvSpPr>
          <p:spPr bwMode="auto">
            <a:xfrm>
              <a:off x="2037" y="1691"/>
              <a:ext cx="2" cy="2"/>
            </a:xfrm>
            <a:custGeom>
              <a:avLst/>
              <a:gdLst>
                <a:gd name="T0" fmla="*/ 1 w 3"/>
                <a:gd name="T1" fmla="*/ 4 h 4"/>
                <a:gd name="T2" fmla="*/ 0 w 3"/>
                <a:gd name="T3" fmla="*/ 0 h 4"/>
                <a:gd name="T4" fmla="*/ 3 w 3"/>
                <a:gd name="T5" fmla="*/ 1 h 4"/>
                <a:gd name="T6" fmla="*/ 1 w 3"/>
                <a:gd name="T7" fmla="*/ 4 h 4"/>
              </a:gdLst>
              <a:ahLst/>
              <a:cxnLst>
                <a:cxn ang="0">
                  <a:pos x="T0" y="T1"/>
                </a:cxn>
                <a:cxn ang="0">
                  <a:pos x="T2" y="T3"/>
                </a:cxn>
                <a:cxn ang="0">
                  <a:pos x="T4" y="T5"/>
                </a:cxn>
                <a:cxn ang="0">
                  <a:pos x="T6" y="T7"/>
                </a:cxn>
              </a:cxnLst>
              <a:rect l="0" t="0" r="r" b="b"/>
              <a:pathLst>
                <a:path w="3" h="4">
                  <a:moveTo>
                    <a:pt x="1" y="4"/>
                  </a:moveTo>
                  <a:lnTo>
                    <a:pt x="0" y="0"/>
                  </a:lnTo>
                  <a:lnTo>
                    <a:pt x="3" y="1"/>
                  </a:lnTo>
                  <a:lnTo>
                    <a:pt x="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5" name="Freeform 301">
              <a:extLst>
                <a:ext uri="{FF2B5EF4-FFF2-40B4-BE49-F238E27FC236}">
                  <a16:creationId xmlns:a16="http://schemas.microsoft.com/office/drawing/2014/main" id="{78627BA2-F516-4E73-9BF2-E93423C8DA01}"/>
                </a:ext>
              </a:extLst>
            </p:cNvPr>
            <p:cNvSpPr>
              <a:spLocks/>
            </p:cNvSpPr>
            <p:nvPr/>
          </p:nvSpPr>
          <p:spPr bwMode="auto">
            <a:xfrm>
              <a:off x="2000" y="1722"/>
              <a:ext cx="1" cy="1"/>
            </a:xfrm>
            <a:custGeom>
              <a:avLst/>
              <a:gdLst>
                <a:gd name="T0" fmla="*/ 2 w 2"/>
                <a:gd name="T1" fmla="*/ 3 h 3"/>
                <a:gd name="T2" fmla="*/ 0 w 2"/>
                <a:gd name="T3" fmla="*/ 0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lnTo>
                    <a:pt x="0" y="0"/>
                  </a:lnTo>
                  <a:lnTo>
                    <a:pt x="2" y="2"/>
                  </a:lnTo>
                  <a:lnTo>
                    <a:pt x="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1" name="Freeform 357">
              <a:extLst>
                <a:ext uri="{FF2B5EF4-FFF2-40B4-BE49-F238E27FC236}">
                  <a16:creationId xmlns:a16="http://schemas.microsoft.com/office/drawing/2014/main" id="{F746C8A4-8D49-4B05-85F2-3F69A8E7BE29}"/>
                </a:ext>
              </a:extLst>
            </p:cNvPr>
            <p:cNvSpPr>
              <a:spLocks/>
            </p:cNvSpPr>
            <p:nvPr/>
          </p:nvSpPr>
          <p:spPr bwMode="auto">
            <a:xfrm>
              <a:off x="2073" y="1768"/>
              <a:ext cx="3" cy="1"/>
            </a:xfrm>
            <a:custGeom>
              <a:avLst/>
              <a:gdLst>
                <a:gd name="T0" fmla="*/ 0 w 4"/>
                <a:gd name="T1" fmla="*/ 1 h 1"/>
                <a:gd name="T2" fmla="*/ 2 w 4"/>
                <a:gd name="T3" fmla="*/ 0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2" y="0"/>
                  </a:lnTo>
                  <a:lnTo>
                    <a:pt x="4" y="1"/>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grpSp>
      <p:sp>
        <p:nvSpPr>
          <p:cNvPr id="42416" name="Freeform 432">
            <a:extLst>
              <a:ext uri="{FF2B5EF4-FFF2-40B4-BE49-F238E27FC236}">
                <a16:creationId xmlns:a16="http://schemas.microsoft.com/office/drawing/2014/main" id="{EB10E33B-1D9A-456B-9811-BF36A18CB7E2}"/>
              </a:ext>
            </a:extLst>
          </p:cNvPr>
          <p:cNvSpPr>
            <a:spLocks/>
          </p:cNvSpPr>
          <p:nvPr/>
        </p:nvSpPr>
        <p:spPr bwMode="auto">
          <a:xfrm>
            <a:off x="4903789" y="3046414"/>
            <a:ext cx="1587" cy="3175"/>
          </a:xfrm>
          <a:custGeom>
            <a:avLst/>
            <a:gdLst>
              <a:gd name="T0" fmla="*/ 0 w 2"/>
              <a:gd name="T1" fmla="*/ 3 h 3"/>
              <a:gd name="T2" fmla="*/ 0 w 2"/>
              <a:gd name="T3" fmla="*/ 0 h 3"/>
              <a:gd name="T4" fmla="*/ 2 w 2"/>
              <a:gd name="T5" fmla="*/ 3 h 3"/>
              <a:gd name="T6" fmla="*/ 0 w 2"/>
              <a:gd name="T7" fmla="*/ 3 h 3"/>
            </a:gdLst>
            <a:ahLst/>
            <a:cxnLst>
              <a:cxn ang="0">
                <a:pos x="T0" y="T1"/>
              </a:cxn>
              <a:cxn ang="0">
                <a:pos x="T2" y="T3"/>
              </a:cxn>
              <a:cxn ang="0">
                <a:pos x="T4" y="T5"/>
              </a:cxn>
              <a:cxn ang="0">
                <a:pos x="T6" y="T7"/>
              </a:cxn>
            </a:cxnLst>
            <a:rect l="0" t="0" r="r" b="b"/>
            <a:pathLst>
              <a:path w="2" h="3">
                <a:moveTo>
                  <a:pt x="0" y="3"/>
                </a:moveTo>
                <a:lnTo>
                  <a:pt x="0" y="0"/>
                </a:lnTo>
                <a:lnTo>
                  <a:pt x="2" y="3"/>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9" name="Freeform 205">
            <a:extLst>
              <a:ext uri="{FF2B5EF4-FFF2-40B4-BE49-F238E27FC236}">
                <a16:creationId xmlns:a16="http://schemas.microsoft.com/office/drawing/2014/main" id="{542FBDE7-9145-4A67-B495-EADBC808D8AC}"/>
              </a:ext>
            </a:extLst>
          </p:cNvPr>
          <p:cNvSpPr>
            <a:spLocks/>
          </p:cNvSpPr>
          <p:nvPr/>
        </p:nvSpPr>
        <p:spPr bwMode="auto">
          <a:xfrm>
            <a:off x="4313238" y="2255839"/>
            <a:ext cx="4762" cy="3175"/>
          </a:xfrm>
          <a:custGeom>
            <a:avLst/>
            <a:gdLst>
              <a:gd name="T0" fmla="*/ 0 w 6"/>
              <a:gd name="T1" fmla="*/ 3 h 3"/>
              <a:gd name="T2" fmla="*/ 3 w 6"/>
              <a:gd name="T3" fmla="*/ 0 h 3"/>
              <a:gd name="T4" fmla="*/ 6 w 6"/>
              <a:gd name="T5" fmla="*/ 0 h 3"/>
              <a:gd name="T6" fmla="*/ 0 w 6"/>
              <a:gd name="T7" fmla="*/ 3 h 3"/>
            </a:gdLst>
            <a:ahLst/>
            <a:cxnLst>
              <a:cxn ang="0">
                <a:pos x="T0" y="T1"/>
              </a:cxn>
              <a:cxn ang="0">
                <a:pos x="T2" y="T3"/>
              </a:cxn>
              <a:cxn ang="0">
                <a:pos x="T4" y="T5"/>
              </a:cxn>
              <a:cxn ang="0">
                <a:pos x="T6" y="T7"/>
              </a:cxn>
            </a:cxnLst>
            <a:rect l="0" t="0" r="r" b="b"/>
            <a:pathLst>
              <a:path w="6" h="3">
                <a:moveTo>
                  <a:pt x="0" y="3"/>
                </a:moveTo>
                <a:lnTo>
                  <a:pt x="3" y="0"/>
                </a:lnTo>
                <a:lnTo>
                  <a:pt x="6"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4" name="Freeform 230">
            <a:extLst>
              <a:ext uri="{FF2B5EF4-FFF2-40B4-BE49-F238E27FC236}">
                <a16:creationId xmlns:a16="http://schemas.microsoft.com/office/drawing/2014/main" id="{3A383E79-3119-4C1B-B344-E64DE3201126}"/>
              </a:ext>
            </a:extLst>
          </p:cNvPr>
          <p:cNvSpPr>
            <a:spLocks/>
          </p:cNvSpPr>
          <p:nvPr/>
        </p:nvSpPr>
        <p:spPr bwMode="auto">
          <a:xfrm>
            <a:off x="4759325" y="2505075"/>
            <a:ext cx="6350" cy="1588"/>
          </a:xfrm>
          <a:custGeom>
            <a:avLst/>
            <a:gdLst>
              <a:gd name="T0" fmla="*/ 3 w 7"/>
              <a:gd name="T1" fmla="*/ 4 h 4"/>
              <a:gd name="T2" fmla="*/ 0 w 7"/>
              <a:gd name="T3" fmla="*/ 0 h 4"/>
              <a:gd name="T4" fmla="*/ 7 w 7"/>
              <a:gd name="T5" fmla="*/ 3 h 4"/>
              <a:gd name="T6" fmla="*/ 3 w 7"/>
              <a:gd name="T7" fmla="*/ 4 h 4"/>
            </a:gdLst>
            <a:ahLst/>
            <a:cxnLst>
              <a:cxn ang="0">
                <a:pos x="T0" y="T1"/>
              </a:cxn>
              <a:cxn ang="0">
                <a:pos x="T2" y="T3"/>
              </a:cxn>
              <a:cxn ang="0">
                <a:pos x="T4" y="T5"/>
              </a:cxn>
              <a:cxn ang="0">
                <a:pos x="T6" y="T7"/>
              </a:cxn>
            </a:cxnLst>
            <a:rect l="0" t="0" r="r" b="b"/>
            <a:pathLst>
              <a:path w="7" h="4">
                <a:moveTo>
                  <a:pt x="3" y="4"/>
                </a:moveTo>
                <a:lnTo>
                  <a:pt x="0" y="0"/>
                </a:lnTo>
                <a:lnTo>
                  <a:pt x="7" y="3"/>
                </a:lnTo>
                <a:lnTo>
                  <a:pt x="3"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7" name="Freeform 423">
            <a:extLst>
              <a:ext uri="{FF2B5EF4-FFF2-40B4-BE49-F238E27FC236}">
                <a16:creationId xmlns:a16="http://schemas.microsoft.com/office/drawing/2014/main" id="{69B2164F-21FF-41C6-9EA4-FCAB0F0418B2}"/>
              </a:ext>
            </a:extLst>
          </p:cNvPr>
          <p:cNvSpPr>
            <a:spLocks/>
          </p:cNvSpPr>
          <p:nvPr/>
        </p:nvSpPr>
        <p:spPr bwMode="auto">
          <a:xfrm>
            <a:off x="4645026" y="2995614"/>
            <a:ext cx="3175" cy="3175"/>
          </a:xfrm>
          <a:custGeom>
            <a:avLst/>
            <a:gdLst>
              <a:gd name="T0" fmla="*/ 3 w 3"/>
              <a:gd name="T1" fmla="*/ 5 h 5"/>
              <a:gd name="T2" fmla="*/ 0 w 3"/>
              <a:gd name="T3" fmla="*/ 0 h 5"/>
              <a:gd name="T4" fmla="*/ 3 w 3"/>
              <a:gd name="T5" fmla="*/ 1 h 5"/>
              <a:gd name="T6" fmla="*/ 3 w 3"/>
              <a:gd name="T7" fmla="*/ 5 h 5"/>
            </a:gdLst>
            <a:ahLst/>
            <a:cxnLst>
              <a:cxn ang="0">
                <a:pos x="T0" y="T1"/>
              </a:cxn>
              <a:cxn ang="0">
                <a:pos x="T2" y="T3"/>
              </a:cxn>
              <a:cxn ang="0">
                <a:pos x="T4" y="T5"/>
              </a:cxn>
              <a:cxn ang="0">
                <a:pos x="T6" y="T7"/>
              </a:cxn>
            </a:cxnLst>
            <a:rect l="0" t="0" r="r" b="b"/>
            <a:pathLst>
              <a:path w="3" h="5">
                <a:moveTo>
                  <a:pt x="3" y="5"/>
                </a:moveTo>
                <a:lnTo>
                  <a:pt x="0" y="0"/>
                </a:lnTo>
                <a:lnTo>
                  <a:pt x="3" y="1"/>
                </a:lnTo>
                <a:lnTo>
                  <a:pt x="3"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4" name="Freeform 450">
            <a:extLst>
              <a:ext uri="{FF2B5EF4-FFF2-40B4-BE49-F238E27FC236}">
                <a16:creationId xmlns:a16="http://schemas.microsoft.com/office/drawing/2014/main" id="{BF76A7EE-474F-442D-B42B-DE8E43A0CA83}"/>
              </a:ext>
            </a:extLst>
          </p:cNvPr>
          <p:cNvSpPr>
            <a:spLocks/>
          </p:cNvSpPr>
          <p:nvPr/>
        </p:nvSpPr>
        <p:spPr bwMode="auto">
          <a:xfrm>
            <a:off x="4654551" y="3003550"/>
            <a:ext cx="3175" cy="6350"/>
          </a:xfrm>
          <a:custGeom>
            <a:avLst/>
            <a:gdLst>
              <a:gd name="T0" fmla="*/ 1 w 4"/>
              <a:gd name="T1" fmla="*/ 7 h 7"/>
              <a:gd name="T2" fmla="*/ 0 w 4"/>
              <a:gd name="T3" fmla="*/ 0 h 7"/>
              <a:gd name="T4" fmla="*/ 4 w 4"/>
              <a:gd name="T5" fmla="*/ 4 h 7"/>
              <a:gd name="T6" fmla="*/ 1 w 4"/>
              <a:gd name="T7" fmla="*/ 7 h 7"/>
            </a:gdLst>
            <a:ahLst/>
            <a:cxnLst>
              <a:cxn ang="0">
                <a:pos x="T0" y="T1"/>
              </a:cxn>
              <a:cxn ang="0">
                <a:pos x="T2" y="T3"/>
              </a:cxn>
              <a:cxn ang="0">
                <a:pos x="T4" y="T5"/>
              </a:cxn>
              <a:cxn ang="0">
                <a:pos x="T6" y="T7"/>
              </a:cxn>
            </a:cxnLst>
            <a:rect l="0" t="0" r="r" b="b"/>
            <a:pathLst>
              <a:path w="4" h="7">
                <a:moveTo>
                  <a:pt x="1" y="7"/>
                </a:moveTo>
                <a:lnTo>
                  <a:pt x="0" y="0"/>
                </a:lnTo>
                <a:lnTo>
                  <a:pt x="4" y="4"/>
                </a:lnTo>
                <a:lnTo>
                  <a:pt x="1"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6" name="Freeform 152">
            <a:extLst>
              <a:ext uri="{FF2B5EF4-FFF2-40B4-BE49-F238E27FC236}">
                <a16:creationId xmlns:a16="http://schemas.microsoft.com/office/drawing/2014/main" id="{0DD1FBF2-5CB8-4DD8-B813-838884012B8D}"/>
              </a:ext>
            </a:extLst>
          </p:cNvPr>
          <p:cNvSpPr>
            <a:spLocks/>
          </p:cNvSpPr>
          <p:nvPr/>
        </p:nvSpPr>
        <p:spPr bwMode="auto">
          <a:xfrm>
            <a:off x="8807450" y="2595564"/>
            <a:ext cx="1588" cy="1587"/>
          </a:xfrm>
          <a:custGeom>
            <a:avLst/>
            <a:gdLst>
              <a:gd name="T0" fmla="*/ 2 w 2"/>
              <a:gd name="T1" fmla="*/ 4 h 4"/>
              <a:gd name="T2" fmla="*/ 0 w 2"/>
              <a:gd name="T3" fmla="*/ 0 h 4"/>
              <a:gd name="T4" fmla="*/ 2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2"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6" name="Freeform 172">
            <a:extLst>
              <a:ext uri="{FF2B5EF4-FFF2-40B4-BE49-F238E27FC236}">
                <a16:creationId xmlns:a16="http://schemas.microsoft.com/office/drawing/2014/main" id="{B6DFAF83-C505-485D-A2D1-A08839D741F9}"/>
              </a:ext>
            </a:extLst>
          </p:cNvPr>
          <p:cNvSpPr>
            <a:spLocks/>
          </p:cNvSpPr>
          <p:nvPr/>
        </p:nvSpPr>
        <p:spPr bwMode="auto">
          <a:xfrm>
            <a:off x="8794750" y="2625725"/>
            <a:ext cx="1588" cy="1588"/>
          </a:xfrm>
          <a:custGeom>
            <a:avLst/>
            <a:gdLst>
              <a:gd name="T0" fmla="*/ 0 w 1"/>
              <a:gd name="T1" fmla="*/ 4 h 4"/>
              <a:gd name="T2" fmla="*/ 1 w 1"/>
              <a:gd name="T3" fmla="*/ 0 h 4"/>
              <a:gd name="T4" fmla="*/ 1 w 1"/>
              <a:gd name="T5" fmla="*/ 3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1" y="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grpSp>
        <p:nvGrpSpPr>
          <p:cNvPr id="42453" name="Group 469">
            <a:extLst>
              <a:ext uri="{FF2B5EF4-FFF2-40B4-BE49-F238E27FC236}">
                <a16:creationId xmlns:a16="http://schemas.microsoft.com/office/drawing/2014/main" id="{E9F86B4A-B4A9-46E9-B3BC-B22D9147ED62}"/>
              </a:ext>
            </a:extLst>
          </p:cNvPr>
          <p:cNvGrpSpPr>
            <a:grpSpLocks/>
          </p:cNvGrpSpPr>
          <p:nvPr/>
        </p:nvGrpSpPr>
        <p:grpSpPr bwMode="auto">
          <a:xfrm>
            <a:off x="3200400" y="1474788"/>
            <a:ext cx="5943600" cy="1725612"/>
            <a:chOff x="1056" y="929"/>
            <a:chExt cx="3744" cy="1087"/>
          </a:xfrm>
        </p:grpSpPr>
        <p:grpSp>
          <p:nvGrpSpPr>
            <p:cNvPr id="42451" name="Group 467">
              <a:extLst>
                <a:ext uri="{FF2B5EF4-FFF2-40B4-BE49-F238E27FC236}">
                  <a16:creationId xmlns:a16="http://schemas.microsoft.com/office/drawing/2014/main" id="{8EA5EACA-3222-42EF-BCD9-AE94093F2B76}"/>
                </a:ext>
              </a:extLst>
            </p:cNvPr>
            <p:cNvGrpSpPr>
              <a:grpSpLocks/>
            </p:cNvGrpSpPr>
            <p:nvPr/>
          </p:nvGrpSpPr>
          <p:grpSpPr bwMode="auto">
            <a:xfrm>
              <a:off x="1056" y="1392"/>
              <a:ext cx="1139" cy="531"/>
              <a:chOff x="1008" y="1389"/>
              <a:chExt cx="1139" cy="531"/>
            </a:xfrm>
          </p:grpSpPr>
          <p:sp>
            <p:nvSpPr>
              <p:cNvPr id="42171" name="Freeform 187">
                <a:extLst>
                  <a:ext uri="{FF2B5EF4-FFF2-40B4-BE49-F238E27FC236}">
                    <a16:creationId xmlns:a16="http://schemas.microsoft.com/office/drawing/2014/main" id="{873066A4-7537-40B9-8F6F-BF581664BCD0}"/>
                  </a:ext>
                </a:extLst>
              </p:cNvPr>
              <p:cNvSpPr>
                <a:spLocks/>
              </p:cNvSpPr>
              <p:nvPr/>
            </p:nvSpPr>
            <p:spPr bwMode="auto">
              <a:xfrm>
                <a:off x="1008" y="1853"/>
                <a:ext cx="1139" cy="67"/>
              </a:xfrm>
              <a:custGeom>
                <a:avLst/>
                <a:gdLst>
                  <a:gd name="T0" fmla="*/ 2032 w 2278"/>
                  <a:gd name="T1" fmla="*/ 42 h 135"/>
                  <a:gd name="T2" fmla="*/ 2059 w 2278"/>
                  <a:gd name="T3" fmla="*/ 65 h 135"/>
                  <a:gd name="T4" fmla="*/ 2057 w 2278"/>
                  <a:gd name="T5" fmla="*/ 89 h 135"/>
                  <a:gd name="T6" fmla="*/ 2087 w 2278"/>
                  <a:gd name="T7" fmla="*/ 75 h 135"/>
                  <a:gd name="T8" fmla="*/ 2111 w 2278"/>
                  <a:gd name="T9" fmla="*/ 73 h 135"/>
                  <a:gd name="T10" fmla="*/ 2129 w 2278"/>
                  <a:gd name="T11" fmla="*/ 79 h 135"/>
                  <a:gd name="T12" fmla="*/ 2138 w 2278"/>
                  <a:gd name="T13" fmla="*/ 61 h 135"/>
                  <a:gd name="T14" fmla="*/ 2157 w 2278"/>
                  <a:gd name="T15" fmla="*/ 20 h 135"/>
                  <a:gd name="T16" fmla="*/ 2173 w 2278"/>
                  <a:gd name="T17" fmla="*/ 56 h 135"/>
                  <a:gd name="T18" fmla="*/ 2192 w 2278"/>
                  <a:gd name="T19" fmla="*/ 42 h 135"/>
                  <a:gd name="T20" fmla="*/ 2195 w 2278"/>
                  <a:gd name="T21" fmla="*/ 12 h 135"/>
                  <a:gd name="T22" fmla="*/ 2213 w 2278"/>
                  <a:gd name="T23" fmla="*/ 43 h 135"/>
                  <a:gd name="T24" fmla="*/ 2217 w 2278"/>
                  <a:gd name="T25" fmla="*/ 60 h 135"/>
                  <a:gd name="T26" fmla="*/ 2237 w 2278"/>
                  <a:gd name="T27" fmla="*/ 44 h 135"/>
                  <a:gd name="T28" fmla="*/ 2262 w 2278"/>
                  <a:gd name="T29" fmla="*/ 41 h 135"/>
                  <a:gd name="T30" fmla="*/ 2243 w 2278"/>
                  <a:gd name="T31" fmla="*/ 133 h 135"/>
                  <a:gd name="T32" fmla="*/ 814 w 2278"/>
                  <a:gd name="T33" fmla="*/ 135 h 135"/>
                  <a:gd name="T34" fmla="*/ 7 w 2278"/>
                  <a:gd name="T35" fmla="*/ 75 h 135"/>
                  <a:gd name="T36" fmla="*/ 22 w 2278"/>
                  <a:gd name="T37" fmla="*/ 19 h 135"/>
                  <a:gd name="T38" fmla="*/ 36 w 2278"/>
                  <a:gd name="T39" fmla="*/ 39 h 135"/>
                  <a:gd name="T40" fmla="*/ 53 w 2278"/>
                  <a:gd name="T41" fmla="*/ 0 h 135"/>
                  <a:gd name="T42" fmla="*/ 68 w 2278"/>
                  <a:gd name="T43" fmla="*/ 30 h 135"/>
                  <a:gd name="T44" fmla="*/ 106 w 2278"/>
                  <a:gd name="T45" fmla="*/ 46 h 135"/>
                  <a:gd name="T46" fmla="*/ 125 w 2278"/>
                  <a:gd name="T47" fmla="*/ 72 h 135"/>
                  <a:gd name="T48" fmla="*/ 136 w 2278"/>
                  <a:gd name="T49" fmla="*/ 75 h 135"/>
                  <a:gd name="T50" fmla="*/ 159 w 2278"/>
                  <a:gd name="T51" fmla="*/ 42 h 135"/>
                  <a:gd name="T52" fmla="*/ 198 w 2278"/>
                  <a:gd name="T53" fmla="*/ 38 h 135"/>
                  <a:gd name="T54" fmla="*/ 507 w 2278"/>
                  <a:gd name="T55" fmla="*/ 43 h 135"/>
                  <a:gd name="T56" fmla="*/ 559 w 2278"/>
                  <a:gd name="T57" fmla="*/ 59 h 135"/>
                  <a:gd name="T58" fmla="*/ 582 w 2278"/>
                  <a:gd name="T59" fmla="*/ 84 h 135"/>
                  <a:gd name="T60" fmla="*/ 628 w 2278"/>
                  <a:gd name="T61" fmla="*/ 59 h 135"/>
                  <a:gd name="T62" fmla="*/ 640 w 2278"/>
                  <a:gd name="T63" fmla="*/ 78 h 135"/>
                  <a:gd name="T64" fmla="*/ 679 w 2278"/>
                  <a:gd name="T65" fmla="*/ 63 h 135"/>
                  <a:gd name="T66" fmla="*/ 700 w 2278"/>
                  <a:gd name="T67" fmla="*/ 50 h 135"/>
                  <a:gd name="T68" fmla="*/ 716 w 2278"/>
                  <a:gd name="T69" fmla="*/ 35 h 135"/>
                  <a:gd name="T70" fmla="*/ 730 w 2278"/>
                  <a:gd name="T71" fmla="*/ 27 h 135"/>
                  <a:gd name="T72" fmla="*/ 754 w 2278"/>
                  <a:gd name="T73" fmla="*/ 61 h 135"/>
                  <a:gd name="T74" fmla="*/ 772 w 2278"/>
                  <a:gd name="T75" fmla="*/ 60 h 135"/>
                  <a:gd name="T76" fmla="*/ 799 w 2278"/>
                  <a:gd name="T77" fmla="*/ 90 h 135"/>
                  <a:gd name="T78" fmla="*/ 1263 w 2278"/>
                  <a:gd name="T79" fmla="*/ 3 h 135"/>
                  <a:gd name="T80" fmla="*/ 1292 w 2278"/>
                  <a:gd name="T81" fmla="*/ 30 h 135"/>
                  <a:gd name="T82" fmla="*/ 1271 w 2278"/>
                  <a:gd name="T83" fmla="*/ 61 h 135"/>
                  <a:gd name="T84" fmla="*/ 1291 w 2278"/>
                  <a:gd name="T85" fmla="*/ 51 h 135"/>
                  <a:gd name="T86" fmla="*/ 1307 w 2278"/>
                  <a:gd name="T87" fmla="*/ 69 h 135"/>
                  <a:gd name="T88" fmla="*/ 1329 w 2278"/>
                  <a:gd name="T89" fmla="*/ 52 h 135"/>
                  <a:gd name="T90" fmla="*/ 1365 w 2278"/>
                  <a:gd name="T91" fmla="*/ 64 h 135"/>
                  <a:gd name="T92" fmla="*/ 1390 w 2278"/>
                  <a:gd name="T93" fmla="*/ 50 h 135"/>
                  <a:gd name="T94" fmla="*/ 1415 w 2278"/>
                  <a:gd name="T95" fmla="*/ 50 h 135"/>
                  <a:gd name="T96" fmla="*/ 1437 w 2278"/>
                  <a:gd name="T97" fmla="*/ 30 h 135"/>
                  <a:gd name="T98" fmla="*/ 1444 w 2278"/>
                  <a:gd name="T99" fmla="*/ 51 h 135"/>
                  <a:gd name="T100" fmla="*/ 1474 w 2278"/>
                  <a:gd name="T101" fmla="*/ 69 h 135"/>
                  <a:gd name="T102" fmla="*/ 1492 w 2278"/>
                  <a:gd name="T103" fmla="*/ 68 h 135"/>
                  <a:gd name="T104" fmla="*/ 1496 w 2278"/>
                  <a:gd name="T105" fmla="*/ 23 h 135"/>
                  <a:gd name="T106" fmla="*/ 1503 w 2278"/>
                  <a:gd name="T107" fmla="*/ 4 h 135"/>
                  <a:gd name="T108" fmla="*/ 1532 w 2278"/>
                  <a:gd name="T109" fmla="*/ 35 h 135"/>
                  <a:gd name="T110" fmla="*/ 1526 w 2278"/>
                  <a:gd name="T111" fmla="*/ 69 h 135"/>
                  <a:gd name="T112" fmla="*/ 1541 w 2278"/>
                  <a:gd name="T113" fmla="*/ 57 h 135"/>
                  <a:gd name="T114" fmla="*/ 1562 w 2278"/>
                  <a:gd name="T115" fmla="*/ 68 h 135"/>
                  <a:gd name="T116" fmla="*/ 1589 w 2278"/>
                  <a:gd name="T117" fmla="*/ 74 h 135"/>
                  <a:gd name="T118" fmla="*/ 1588 w 2278"/>
                  <a:gd name="T119" fmla="*/ 53 h 135"/>
                  <a:gd name="T120" fmla="*/ 1608 w 2278"/>
                  <a:gd name="T121" fmla="*/ 46 h 135"/>
                  <a:gd name="T122" fmla="*/ 1647 w 2278"/>
                  <a:gd name="T123"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8" h="135">
                    <a:moveTo>
                      <a:pt x="2004" y="0"/>
                    </a:moveTo>
                    <a:lnTo>
                      <a:pt x="2004" y="7"/>
                    </a:lnTo>
                    <a:lnTo>
                      <a:pt x="2004" y="14"/>
                    </a:lnTo>
                    <a:lnTo>
                      <a:pt x="2003" y="22"/>
                    </a:lnTo>
                    <a:lnTo>
                      <a:pt x="2003" y="29"/>
                    </a:lnTo>
                    <a:lnTo>
                      <a:pt x="2006" y="35"/>
                    </a:lnTo>
                    <a:lnTo>
                      <a:pt x="2012" y="42"/>
                    </a:lnTo>
                    <a:lnTo>
                      <a:pt x="2018" y="46"/>
                    </a:lnTo>
                    <a:lnTo>
                      <a:pt x="2025" y="49"/>
                    </a:lnTo>
                    <a:lnTo>
                      <a:pt x="2025" y="45"/>
                    </a:lnTo>
                    <a:lnTo>
                      <a:pt x="2025" y="41"/>
                    </a:lnTo>
                    <a:lnTo>
                      <a:pt x="2026" y="37"/>
                    </a:lnTo>
                    <a:lnTo>
                      <a:pt x="2029" y="35"/>
                    </a:lnTo>
                    <a:lnTo>
                      <a:pt x="2032" y="36"/>
                    </a:lnTo>
                    <a:lnTo>
                      <a:pt x="2033" y="37"/>
                    </a:lnTo>
                    <a:lnTo>
                      <a:pt x="2032" y="39"/>
                    </a:lnTo>
                    <a:lnTo>
                      <a:pt x="2032" y="42"/>
                    </a:lnTo>
                    <a:lnTo>
                      <a:pt x="2031" y="44"/>
                    </a:lnTo>
                    <a:lnTo>
                      <a:pt x="2032" y="48"/>
                    </a:lnTo>
                    <a:lnTo>
                      <a:pt x="2033" y="51"/>
                    </a:lnTo>
                    <a:lnTo>
                      <a:pt x="2033" y="54"/>
                    </a:lnTo>
                    <a:lnTo>
                      <a:pt x="2036" y="57"/>
                    </a:lnTo>
                    <a:lnTo>
                      <a:pt x="2042" y="58"/>
                    </a:lnTo>
                    <a:lnTo>
                      <a:pt x="2047" y="57"/>
                    </a:lnTo>
                    <a:lnTo>
                      <a:pt x="2051" y="58"/>
                    </a:lnTo>
                    <a:lnTo>
                      <a:pt x="2054" y="54"/>
                    </a:lnTo>
                    <a:lnTo>
                      <a:pt x="2055" y="52"/>
                    </a:lnTo>
                    <a:lnTo>
                      <a:pt x="2057" y="50"/>
                    </a:lnTo>
                    <a:lnTo>
                      <a:pt x="2061" y="50"/>
                    </a:lnTo>
                    <a:lnTo>
                      <a:pt x="2062" y="52"/>
                    </a:lnTo>
                    <a:lnTo>
                      <a:pt x="2061" y="54"/>
                    </a:lnTo>
                    <a:lnTo>
                      <a:pt x="2058" y="57"/>
                    </a:lnTo>
                    <a:lnTo>
                      <a:pt x="2057" y="59"/>
                    </a:lnTo>
                    <a:lnTo>
                      <a:pt x="2059" y="65"/>
                    </a:lnTo>
                    <a:lnTo>
                      <a:pt x="2062" y="71"/>
                    </a:lnTo>
                    <a:lnTo>
                      <a:pt x="2061" y="78"/>
                    </a:lnTo>
                    <a:lnTo>
                      <a:pt x="2058" y="83"/>
                    </a:lnTo>
                    <a:lnTo>
                      <a:pt x="2057" y="82"/>
                    </a:lnTo>
                    <a:lnTo>
                      <a:pt x="2056" y="80"/>
                    </a:lnTo>
                    <a:lnTo>
                      <a:pt x="2054" y="79"/>
                    </a:lnTo>
                    <a:lnTo>
                      <a:pt x="2050" y="80"/>
                    </a:lnTo>
                    <a:lnTo>
                      <a:pt x="2049" y="81"/>
                    </a:lnTo>
                    <a:lnTo>
                      <a:pt x="2048" y="83"/>
                    </a:lnTo>
                    <a:lnTo>
                      <a:pt x="2048" y="86"/>
                    </a:lnTo>
                    <a:lnTo>
                      <a:pt x="2049" y="88"/>
                    </a:lnTo>
                    <a:lnTo>
                      <a:pt x="2050" y="89"/>
                    </a:lnTo>
                    <a:lnTo>
                      <a:pt x="2051" y="89"/>
                    </a:lnTo>
                    <a:lnTo>
                      <a:pt x="2052" y="89"/>
                    </a:lnTo>
                    <a:lnTo>
                      <a:pt x="2054" y="88"/>
                    </a:lnTo>
                    <a:lnTo>
                      <a:pt x="2055" y="87"/>
                    </a:lnTo>
                    <a:lnTo>
                      <a:pt x="2057" y="89"/>
                    </a:lnTo>
                    <a:lnTo>
                      <a:pt x="2061" y="91"/>
                    </a:lnTo>
                    <a:lnTo>
                      <a:pt x="2064" y="93"/>
                    </a:lnTo>
                    <a:lnTo>
                      <a:pt x="2069" y="93"/>
                    </a:lnTo>
                    <a:lnTo>
                      <a:pt x="2069" y="84"/>
                    </a:lnTo>
                    <a:lnTo>
                      <a:pt x="2069" y="78"/>
                    </a:lnTo>
                    <a:lnTo>
                      <a:pt x="2069" y="69"/>
                    </a:lnTo>
                    <a:lnTo>
                      <a:pt x="2067" y="61"/>
                    </a:lnTo>
                    <a:lnTo>
                      <a:pt x="2071" y="65"/>
                    </a:lnTo>
                    <a:lnTo>
                      <a:pt x="2072" y="69"/>
                    </a:lnTo>
                    <a:lnTo>
                      <a:pt x="2073" y="76"/>
                    </a:lnTo>
                    <a:lnTo>
                      <a:pt x="2077" y="82"/>
                    </a:lnTo>
                    <a:lnTo>
                      <a:pt x="2081" y="79"/>
                    </a:lnTo>
                    <a:lnTo>
                      <a:pt x="2081" y="72"/>
                    </a:lnTo>
                    <a:lnTo>
                      <a:pt x="2082" y="66"/>
                    </a:lnTo>
                    <a:lnTo>
                      <a:pt x="2086" y="61"/>
                    </a:lnTo>
                    <a:lnTo>
                      <a:pt x="2089" y="68"/>
                    </a:lnTo>
                    <a:lnTo>
                      <a:pt x="2087" y="75"/>
                    </a:lnTo>
                    <a:lnTo>
                      <a:pt x="2086" y="82"/>
                    </a:lnTo>
                    <a:lnTo>
                      <a:pt x="2093" y="87"/>
                    </a:lnTo>
                    <a:lnTo>
                      <a:pt x="2094" y="81"/>
                    </a:lnTo>
                    <a:lnTo>
                      <a:pt x="2096" y="76"/>
                    </a:lnTo>
                    <a:lnTo>
                      <a:pt x="2097" y="72"/>
                    </a:lnTo>
                    <a:lnTo>
                      <a:pt x="2099" y="67"/>
                    </a:lnTo>
                    <a:lnTo>
                      <a:pt x="2100" y="72"/>
                    </a:lnTo>
                    <a:lnTo>
                      <a:pt x="2102" y="78"/>
                    </a:lnTo>
                    <a:lnTo>
                      <a:pt x="2104" y="82"/>
                    </a:lnTo>
                    <a:lnTo>
                      <a:pt x="2108" y="84"/>
                    </a:lnTo>
                    <a:lnTo>
                      <a:pt x="2109" y="80"/>
                    </a:lnTo>
                    <a:lnTo>
                      <a:pt x="2108" y="76"/>
                    </a:lnTo>
                    <a:lnTo>
                      <a:pt x="2107" y="73"/>
                    </a:lnTo>
                    <a:lnTo>
                      <a:pt x="2105" y="68"/>
                    </a:lnTo>
                    <a:lnTo>
                      <a:pt x="2108" y="69"/>
                    </a:lnTo>
                    <a:lnTo>
                      <a:pt x="2110" y="71"/>
                    </a:lnTo>
                    <a:lnTo>
                      <a:pt x="2111" y="73"/>
                    </a:lnTo>
                    <a:lnTo>
                      <a:pt x="2112" y="75"/>
                    </a:lnTo>
                    <a:lnTo>
                      <a:pt x="2115" y="68"/>
                    </a:lnTo>
                    <a:lnTo>
                      <a:pt x="2112" y="61"/>
                    </a:lnTo>
                    <a:lnTo>
                      <a:pt x="2108" y="53"/>
                    </a:lnTo>
                    <a:lnTo>
                      <a:pt x="2105" y="44"/>
                    </a:lnTo>
                    <a:lnTo>
                      <a:pt x="2108" y="44"/>
                    </a:lnTo>
                    <a:lnTo>
                      <a:pt x="2110" y="42"/>
                    </a:lnTo>
                    <a:lnTo>
                      <a:pt x="2112" y="39"/>
                    </a:lnTo>
                    <a:lnTo>
                      <a:pt x="2116" y="41"/>
                    </a:lnTo>
                    <a:lnTo>
                      <a:pt x="2117" y="50"/>
                    </a:lnTo>
                    <a:lnTo>
                      <a:pt x="2119" y="59"/>
                    </a:lnTo>
                    <a:lnTo>
                      <a:pt x="2120" y="68"/>
                    </a:lnTo>
                    <a:lnTo>
                      <a:pt x="2119" y="78"/>
                    </a:lnTo>
                    <a:lnTo>
                      <a:pt x="2122" y="80"/>
                    </a:lnTo>
                    <a:lnTo>
                      <a:pt x="2124" y="80"/>
                    </a:lnTo>
                    <a:lnTo>
                      <a:pt x="2126" y="79"/>
                    </a:lnTo>
                    <a:lnTo>
                      <a:pt x="2129" y="79"/>
                    </a:lnTo>
                    <a:lnTo>
                      <a:pt x="2129" y="72"/>
                    </a:lnTo>
                    <a:lnTo>
                      <a:pt x="2129" y="67"/>
                    </a:lnTo>
                    <a:lnTo>
                      <a:pt x="2127" y="61"/>
                    </a:lnTo>
                    <a:lnTo>
                      <a:pt x="2126" y="56"/>
                    </a:lnTo>
                    <a:lnTo>
                      <a:pt x="2129" y="56"/>
                    </a:lnTo>
                    <a:lnTo>
                      <a:pt x="2132" y="54"/>
                    </a:lnTo>
                    <a:lnTo>
                      <a:pt x="2133" y="53"/>
                    </a:lnTo>
                    <a:lnTo>
                      <a:pt x="2133" y="51"/>
                    </a:lnTo>
                    <a:lnTo>
                      <a:pt x="2132" y="46"/>
                    </a:lnTo>
                    <a:lnTo>
                      <a:pt x="2131" y="43"/>
                    </a:lnTo>
                    <a:lnTo>
                      <a:pt x="2129" y="38"/>
                    </a:lnTo>
                    <a:lnTo>
                      <a:pt x="2131" y="35"/>
                    </a:lnTo>
                    <a:lnTo>
                      <a:pt x="2134" y="38"/>
                    </a:lnTo>
                    <a:lnTo>
                      <a:pt x="2135" y="44"/>
                    </a:lnTo>
                    <a:lnTo>
                      <a:pt x="2137" y="51"/>
                    </a:lnTo>
                    <a:lnTo>
                      <a:pt x="2138" y="57"/>
                    </a:lnTo>
                    <a:lnTo>
                      <a:pt x="2138" y="61"/>
                    </a:lnTo>
                    <a:lnTo>
                      <a:pt x="2139" y="66"/>
                    </a:lnTo>
                    <a:lnTo>
                      <a:pt x="2140" y="71"/>
                    </a:lnTo>
                    <a:lnTo>
                      <a:pt x="2142" y="74"/>
                    </a:lnTo>
                    <a:lnTo>
                      <a:pt x="2145" y="73"/>
                    </a:lnTo>
                    <a:lnTo>
                      <a:pt x="2146" y="71"/>
                    </a:lnTo>
                    <a:lnTo>
                      <a:pt x="2146" y="68"/>
                    </a:lnTo>
                    <a:lnTo>
                      <a:pt x="2145" y="66"/>
                    </a:lnTo>
                    <a:lnTo>
                      <a:pt x="2144" y="63"/>
                    </a:lnTo>
                    <a:lnTo>
                      <a:pt x="2145" y="59"/>
                    </a:lnTo>
                    <a:lnTo>
                      <a:pt x="2147" y="56"/>
                    </a:lnTo>
                    <a:lnTo>
                      <a:pt x="2148" y="53"/>
                    </a:lnTo>
                    <a:lnTo>
                      <a:pt x="2148" y="46"/>
                    </a:lnTo>
                    <a:lnTo>
                      <a:pt x="2148" y="39"/>
                    </a:lnTo>
                    <a:lnTo>
                      <a:pt x="2149" y="34"/>
                    </a:lnTo>
                    <a:lnTo>
                      <a:pt x="2154" y="31"/>
                    </a:lnTo>
                    <a:lnTo>
                      <a:pt x="2156" y="26"/>
                    </a:lnTo>
                    <a:lnTo>
                      <a:pt x="2157" y="20"/>
                    </a:lnTo>
                    <a:lnTo>
                      <a:pt x="2158" y="15"/>
                    </a:lnTo>
                    <a:lnTo>
                      <a:pt x="2158" y="8"/>
                    </a:lnTo>
                    <a:lnTo>
                      <a:pt x="2164" y="13"/>
                    </a:lnTo>
                    <a:lnTo>
                      <a:pt x="2164" y="20"/>
                    </a:lnTo>
                    <a:lnTo>
                      <a:pt x="2162" y="27"/>
                    </a:lnTo>
                    <a:lnTo>
                      <a:pt x="2161" y="35"/>
                    </a:lnTo>
                    <a:lnTo>
                      <a:pt x="2158" y="44"/>
                    </a:lnTo>
                    <a:lnTo>
                      <a:pt x="2155" y="53"/>
                    </a:lnTo>
                    <a:lnTo>
                      <a:pt x="2153" y="63"/>
                    </a:lnTo>
                    <a:lnTo>
                      <a:pt x="2160" y="69"/>
                    </a:lnTo>
                    <a:lnTo>
                      <a:pt x="2163" y="60"/>
                    </a:lnTo>
                    <a:lnTo>
                      <a:pt x="2165" y="61"/>
                    </a:lnTo>
                    <a:lnTo>
                      <a:pt x="2168" y="64"/>
                    </a:lnTo>
                    <a:lnTo>
                      <a:pt x="2170" y="65"/>
                    </a:lnTo>
                    <a:lnTo>
                      <a:pt x="2172" y="64"/>
                    </a:lnTo>
                    <a:lnTo>
                      <a:pt x="2173" y="60"/>
                    </a:lnTo>
                    <a:lnTo>
                      <a:pt x="2173" y="56"/>
                    </a:lnTo>
                    <a:lnTo>
                      <a:pt x="2173" y="51"/>
                    </a:lnTo>
                    <a:lnTo>
                      <a:pt x="2171" y="48"/>
                    </a:lnTo>
                    <a:lnTo>
                      <a:pt x="2172" y="46"/>
                    </a:lnTo>
                    <a:lnTo>
                      <a:pt x="2175" y="45"/>
                    </a:lnTo>
                    <a:lnTo>
                      <a:pt x="2176" y="45"/>
                    </a:lnTo>
                    <a:lnTo>
                      <a:pt x="2177" y="46"/>
                    </a:lnTo>
                    <a:lnTo>
                      <a:pt x="2180" y="51"/>
                    </a:lnTo>
                    <a:lnTo>
                      <a:pt x="2182" y="58"/>
                    </a:lnTo>
                    <a:lnTo>
                      <a:pt x="2183" y="64"/>
                    </a:lnTo>
                    <a:lnTo>
                      <a:pt x="2182" y="69"/>
                    </a:lnTo>
                    <a:lnTo>
                      <a:pt x="2185" y="68"/>
                    </a:lnTo>
                    <a:lnTo>
                      <a:pt x="2188" y="66"/>
                    </a:lnTo>
                    <a:lnTo>
                      <a:pt x="2191" y="64"/>
                    </a:lnTo>
                    <a:lnTo>
                      <a:pt x="2192" y="61"/>
                    </a:lnTo>
                    <a:lnTo>
                      <a:pt x="2191" y="54"/>
                    </a:lnTo>
                    <a:lnTo>
                      <a:pt x="2191" y="48"/>
                    </a:lnTo>
                    <a:lnTo>
                      <a:pt x="2192" y="42"/>
                    </a:lnTo>
                    <a:lnTo>
                      <a:pt x="2198" y="39"/>
                    </a:lnTo>
                    <a:lnTo>
                      <a:pt x="2199" y="36"/>
                    </a:lnTo>
                    <a:lnTo>
                      <a:pt x="2198" y="31"/>
                    </a:lnTo>
                    <a:lnTo>
                      <a:pt x="2195" y="28"/>
                    </a:lnTo>
                    <a:lnTo>
                      <a:pt x="2193" y="25"/>
                    </a:lnTo>
                    <a:lnTo>
                      <a:pt x="2190" y="23"/>
                    </a:lnTo>
                    <a:lnTo>
                      <a:pt x="2186" y="21"/>
                    </a:lnTo>
                    <a:lnTo>
                      <a:pt x="2184" y="19"/>
                    </a:lnTo>
                    <a:lnTo>
                      <a:pt x="2183" y="14"/>
                    </a:lnTo>
                    <a:lnTo>
                      <a:pt x="2184" y="11"/>
                    </a:lnTo>
                    <a:lnTo>
                      <a:pt x="2187" y="11"/>
                    </a:lnTo>
                    <a:lnTo>
                      <a:pt x="2190" y="11"/>
                    </a:lnTo>
                    <a:lnTo>
                      <a:pt x="2192" y="8"/>
                    </a:lnTo>
                    <a:lnTo>
                      <a:pt x="2192" y="10"/>
                    </a:lnTo>
                    <a:lnTo>
                      <a:pt x="2193" y="10"/>
                    </a:lnTo>
                    <a:lnTo>
                      <a:pt x="2194" y="11"/>
                    </a:lnTo>
                    <a:lnTo>
                      <a:pt x="2195" y="12"/>
                    </a:lnTo>
                    <a:lnTo>
                      <a:pt x="2198" y="11"/>
                    </a:lnTo>
                    <a:lnTo>
                      <a:pt x="2200" y="10"/>
                    </a:lnTo>
                    <a:lnTo>
                      <a:pt x="2200" y="7"/>
                    </a:lnTo>
                    <a:lnTo>
                      <a:pt x="2200" y="5"/>
                    </a:lnTo>
                    <a:lnTo>
                      <a:pt x="2201" y="8"/>
                    </a:lnTo>
                    <a:lnTo>
                      <a:pt x="2203" y="13"/>
                    </a:lnTo>
                    <a:lnTo>
                      <a:pt x="2203" y="19"/>
                    </a:lnTo>
                    <a:lnTo>
                      <a:pt x="2200" y="25"/>
                    </a:lnTo>
                    <a:lnTo>
                      <a:pt x="2205" y="44"/>
                    </a:lnTo>
                    <a:lnTo>
                      <a:pt x="2207" y="38"/>
                    </a:lnTo>
                    <a:lnTo>
                      <a:pt x="2209" y="31"/>
                    </a:lnTo>
                    <a:lnTo>
                      <a:pt x="2210" y="23"/>
                    </a:lnTo>
                    <a:lnTo>
                      <a:pt x="2210" y="16"/>
                    </a:lnTo>
                    <a:lnTo>
                      <a:pt x="2217" y="18"/>
                    </a:lnTo>
                    <a:lnTo>
                      <a:pt x="2215" y="26"/>
                    </a:lnTo>
                    <a:lnTo>
                      <a:pt x="2214" y="35"/>
                    </a:lnTo>
                    <a:lnTo>
                      <a:pt x="2213" y="43"/>
                    </a:lnTo>
                    <a:lnTo>
                      <a:pt x="2208" y="50"/>
                    </a:lnTo>
                    <a:lnTo>
                      <a:pt x="2206" y="44"/>
                    </a:lnTo>
                    <a:lnTo>
                      <a:pt x="2205" y="46"/>
                    </a:lnTo>
                    <a:lnTo>
                      <a:pt x="2205" y="48"/>
                    </a:lnTo>
                    <a:lnTo>
                      <a:pt x="2205" y="50"/>
                    </a:lnTo>
                    <a:lnTo>
                      <a:pt x="2205" y="51"/>
                    </a:lnTo>
                    <a:lnTo>
                      <a:pt x="2209" y="52"/>
                    </a:lnTo>
                    <a:lnTo>
                      <a:pt x="2208" y="54"/>
                    </a:lnTo>
                    <a:lnTo>
                      <a:pt x="2208" y="58"/>
                    </a:lnTo>
                    <a:lnTo>
                      <a:pt x="2210" y="61"/>
                    </a:lnTo>
                    <a:lnTo>
                      <a:pt x="2213" y="57"/>
                    </a:lnTo>
                    <a:lnTo>
                      <a:pt x="2216" y="53"/>
                    </a:lnTo>
                    <a:lnTo>
                      <a:pt x="2220" y="50"/>
                    </a:lnTo>
                    <a:lnTo>
                      <a:pt x="2224" y="49"/>
                    </a:lnTo>
                    <a:lnTo>
                      <a:pt x="2223" y="53"/>
                    </a:lnTo>
                    <a:lnTo>
                      <a:pt x="2220" y="57"/>
                    </a:lnTo>
                    <a:lnTo>
                      <a:pt x="2217" y="60"/>
                    </a:lnTo>
                    <a:lnTo>
                      <a:pt x="2221" y="65"/>
                    </a:lnTo>
                    <a:lnTo>
                      <a:pt x="2230" y="64"/>
                    </a:lnTo>
                    <a:lnTo>
                      <a:pt x="2230" y="65"/>
                    </a:lnTo>
                    <a:lnTo>
                      <a:pt x="2230" y="66"/>
                    </a:lnTo>
                    <a:lnTo>
                      <a:pt x="2231" y="67"/>
                    </a:lnTo>
                    <a:lnTo>
                      <a:pt x="2231" y="68"/>
                    </a:lnTo>
                    <a:lnTo>
                      <a:pt x="2233" y="68"/>
                    </a:lnTo>
                    <a:lnTo>
                      <a:pt x="2236" y="58"/>
                    </a:lnTo>
                    <a:lnTo>
                      <a:pt x="2236" y="50"/>
                    </a:lnTo>
                    <a:lnTo>
                      <a:pt x="2233" y="42"/>
                    </a:lnTo>
                    <a:lnTo>
                      <a:pt x="2228" y="34"/>
                    </a:lnTo>
                    <a:lnTo>
                      <a:pt x="2229" y="34"/>
                    </a:lnTo>
                    <a:lnTo>
                      <a:pt x="2229" y="33"/>
                    </a:lnTo>
                    <a:lnTo>
                      <a:pt x="2230" y="33"/>
                    </a:lnTo>
                    <a:lnTo>
                      <a:pt x="2230" y="33"/>
                    </a:lnTo>
                    <a:lnTo>
                      <a:pt x="2235" y="37"/>
                    </a:lnTo>
                    <a:lnTo>
                      <a:pt x="2237" y="44"/>
                    </a:lnTo>
                    <a:lnTo>
                      <a:pt x="2239" y="50"/>
                    </a:lnTo>
                    <a:lnTo>
                      <a:pt x="2244" y="53"/>
                    </a:lnTo>
                    <a:lnTo>
                      <a:pt x="2246" y="50"/>
                    </a:lnTo>
                    <a:lnTo>
                      <a:pt x="2247" y="45"/>
                    </a:lnTo>
                    <a:lnTo>
                      <a:pt x="2248" y="42"/>
                    </a:lnTo>
                    <a:lnTo>
                      <a:pt x="2252" y="42"/>
                    </a:lnTo>
                    <a:lnTo>
                      <a:pt x="2252" y="43"/>
                    </a:lnTo>
                    <a:lnTo>
                      <a:pt x="2251" y="43"/>
                    </a:lnTo>
                    <a:lnTo>
                      <a:pt x="2251" y="44"/>
                    </a:lnTo>
                    <a:lnTo>
                      <a:pt x="2251" y="45"/>
                    </a:lnTo>
                    <a:lnTo>
                      <a:pt x="2252" y="46"/>
                    </a:lnTo>
                    <a:lnTo>
                      <a:pt x="2254" y="43"/>
                    </a:lnTo>
                    <a:lnTo>
                      <a:pt x="2256" y="39"/>
                    </a:lnTo>
                    <a:lnTo>
                      <a:pt x="2258" y="35"/>
                    </a:lnTo>
                    <a:lnTo>
                      <a:pt x="2260" y="30"/>
                    </a:lnTo>
                    <a:lnTo>
                      <a:pt x="2262" y="35"/>
                    </a:lnTo>
                    <a:lnTo>
                      <a:pt x="2262" y="41"/>
                    </a:lnTo>
                    <a:lnTo>
                      <a:pt x="2262" y="46"/>
                    </a:lnTo>
                    <a:lnTo>
                      <a:pt x="2267" y="50"/>
                    </a:lnTo>
                    <a:lnTo>
                      <a:pt x="2266" y="53"/>
                    </a:lnTo>
                    <a:lnTo>
                      <a:pt x="2268" y="56"/>
                    </a:lnTo>
                    <a:lnTo>
                      <a:pt x="2270" y="59"/>
                    </a:lnTo>
                    <a:lnTo>
                      <a:pt x="2271" y="63"/>
                    </a:lnTo>
                    <a:lnTo>
                      <a:pt x="2269" y="65"/>
                    </a:lnTo>
                    <a:lnTo>
                      <a:pt x="2268" y="68"/>
                    </a:lnTo>
                    <a:lnTo>
                      <a:pt x="2267" y="72"/>
                    </a:lnTo>
                    <a:lnTo>
                      <a:pt x="2267" y="75"/>
                    </a:lnTo>
                    <a:lnTo>
                      <a:pt x="2270" y="80"/>
                    </a:lnTo>
                    <a:lnTo>
                      <a:pt x="2273" y="84"/>
                    </a:lnTo>
                    <a:lnTo>
                      <a:pt x="2275" y="90"/>
                    </a:lnTo>
                    <a:lnTo>
                      <a:pt x="2278" y="96"/>
                    </a:lnTo>
                    <a:lnTo>
                      <a:pt x="2273" y="133"/>
                    </a:lnTo>
                    <a:lnTo>
                      <a:pt x="2263" y="133"/>
                    </a:lnTo>
                    <a:lnTo>
                      <a:pt x="2243" y="133"/>
                    </a:lnTo>
                    <a:lnTo>
                      <a:pt x="2209" y="133"/>
                    </a:lnTo>
                    <a:lnTo>
                      <a:pt x="2167" y="133"/>
                    </a:lnTo>
                    <a:lnTo>
                      <a:pt x="2114" y="133"/>
                    </a:lnTo>
                    <a:lnTo>
                      <a:pt x="2052" y="133"/>
                    </a:lnTo>
                    <a:lnTo>
                      <a:pt x="1982" y="133"/>
                    </a:lnTo>
                    <a:lnTo>
                      <a:pt x="1905" y="134"/>
                    </a:lnTo>
                    <a:lnTo>
                      <a:pt x="1822" y="134"/>
                    </a:lnTo>
                    <a:lnTo>
                      <a:pt x="1733" y="134"/>
                    </a:lnTo>
                    <a:lnTo>
                      <a:pt x="1639" y="134"/>
                    </a:lnTo>
                    <a:lnTo>
                      <a:pt x="1541" y="134"/>
                    </a:lnTo>
                    <a:lnTo>
                      <a:pt x="1441" y="134"/>
                    </a:lnTo>
                    <a:lnTo>
                      <a:pt x="1337" y="134"/>
                    </a:lnTo>
                    <a:lnTo>
                      <a:pt x="1232" y="134"/>
                    </a:lnTo>
                    <a:lnTo>
                      <a:pt x="1126" y="134"/>
                    </a:lnTo>
                    <a:lnTo>
                      <a:pt x="1021" y="135"/>
                    </a:lnTo>
                    <a:lnTo>
                      <a:pt x="916" y="135"/>
                    </a:lnTo>
                    <a:lnTo>
                      <a:pt x="814" y="135"/>
                    </a:lnTo>
                    <a:lnTo>
                      <a:pt x="712" y="135"/>
                    </a:lnTo>
                    <a:lnTo>
                      <a:pt x="616" y="135"/>
                    </a:lnTo>
                    <a:lnTo>
                      <a:pt x="522" y="135"/>
                    </a:lnTo>
                    <a:lnTo>
                      <a:pt x="435" y="135"/>
                    </a:lnTo>
                    <a:lnTo>
                      <a:pt x="353" y="135"/>
                    </a:lnTo>
                    <a:lnTo>
                      <a:pt x="277" y="135"/>
                    </a:lnTo>
                    <a:lnTo>
                      <a:pt x="209" y="134"/>
                    </a:lnTo>
                    <a:lnTo>
                      <a:pt x="149" y="134"/>
                    </a:lnTo>
                    <a:lnTo>
                      <a:pt x="98" y="134"/>
                    </a:lnTo>
                    <a:lnTo>
                      <a:pt x="57" y="134"/>
                    </a:lnTo>
                    <a:lnTo>
                      <a:pt x="26" y="134"/>
                    </a:lnTo>
                    <a:lnTo>
                      <a:pt x="7" y="133"/>
                    </a:lnTo>
                    <a:lnTo>
                      <a:pt x="0" y="133"/>
                    </a:lnTo>
                    <a:lnTo>
                      <a:pt x="1" y="121"/>
                    </a:lnTo>
                    <a:lnTo>
                      <a:pt x="1" y="104"/>
                    </a:lnTo>
                    <a:lnTo>
                      <a:pt x="3" y="87"/>
                    </a:lnTo>
                    <a:lnTo>
                      <a:pt x="7" y="75"/>
                    </a:lnTo>
                    <a:lnTo>
                      <a:pt x="6" y="73"/>
                    </a:lnTo>
                    <a:lnTo>
                      <a:pt x="6" y="71"/>
                    </a:lnTo>
                    <a:lnTo>
                      <a:pt x="6" y="68"/>
                    </a:lnTo>
                    <a:lnTo>
                      <a:pt x="6" y="66"/>
                    </a:lnTo>
                    <a:lnTo>
                      <a:pt x="9" y="65"/>
                    </a:lnTo>
                    <a:lnTo>
                      <a:pt x="12" y="64"/>
                    </a:lnTo>
                    <a:lnTo>
                      <a:pt x="14" y="63"/>
                    </a:lnTo>
                    <a:lnTo>
                      <a:pt x="14" y="60"/>
                    </a:lnTo>
                    <a:lnTo>
                      <a:pt x="13" y="54"/>
                    </a:lnTo>
                    <a:lnTo>
                      <a:pt x="14" y="50"/>
                    </a:lnTo>
                    <a:lnTo>
                      <a:pt x="15" y="44"/>
                    </a:lnTo>
                    <a:lnTo>
                      <a:pt x="13" y="39"/>
                    </a:lnTo>
                    <a:lnTo>
                      <a:pt x="14" y="33"/>
                    </a:lnTo>
                    <a:lnTo>
                      <a:pt x="14" y="26"/>
                    </a:lnTo>
                    <a:lnTo>
                      <a:pt x="13" y="19"/>
                    </a:lnTo>
                    <a:lnTo>
                      <a:pt x="18" y="14"/>
                    </a:lnTo>
                    <a:lnTo>
                      <a:pt x="22" y="19"/>
                    </a:lnTo>
                    <a:lnTo>
                      <a:pt x="21" y="26"/>
                    </a:lnTo>
                    <a:lnTo>
                      <a:pt x="19" y="33"/>
                    </a:lnTo>
                    <a:lnTo>
                      <a:pt x="21" y="37"/>
                    </a:lnTo>
                    <a:lnTo>
                      <a:pt x="20" y="37"/>
                    </a:lnTo>
                    <a:lnTo>
                      <a:pt x="20" y="51"/>
                    </a:lnTo>
                    <a:lnTo>
                      <a:pt x="22" y="51"/>
                    </a:lnTo>
                    <a:lnTo>
                      <a:pt x="23" y="50"/>
                    </a:lnTo>
                    <a:lnTo>
                      <a:pt x="24" y="48"/>
                    </a:lnTo>
                    <a:lnTo>
                      <a:pt x="26" y="46"/>
                    </a:lnTo>
                    <a:lnTo>
                      <a:pt x="24" y="43"/>
                    </a:lnTo>
                    <a:lnTo>
                      <a:pt x="23" y="39"/>
                    </a:lnTo>
                    <a:lnTo>
                      <a:pt x="23" y="36"/>
                    </a:lnTo>
                    <a:lnTo>
                      <a:pt x="23" y="33"/>
                    </a:lnTo>
                    <a:lnTo>
                      <a:pt x="27" y="33"/>
                    </a:lnTo>
                    <a:lnTo>
                      <a:pt x="31" y="30"/>
                    </a:lnTo>
                    <a:lnTo>
                      <a:pt x="36" y="31"/>
                    </a:lnTo>
                    <a:lnTo>
                      <a:pt x="36" y="39"/>
                    </a:lnTo>
                    <a:lnTo>
                      <a:pt x="42" y="41"/>
                    </a:lnTo>
                    <a:lnTo>
                      <a:pt x="47" y="38"/>
                    </a:lnTo>
                    <a:lnTo>
                      <a:pt x="53" y="36"/>
                    </a:lnTo>
                    <a:lnTo>
                      <a:pt x="61" y="36"/>
                    </a:lnTo>
                    <a:lnTo>
                      <a:pt x="62" y="35"/>
                    </a:lnTo>
                    <a:lnTo>
                      <a:pt x="62" y="33"/>
                    </a:lnTo>
                    <a:lnTo>
                      <a:pt x="62" y="30"/>
                    </a:lnTo>
                    <a:lnTo>
                      <a:pt x="65" y="30"/>
                    </a:lnTo>
                    <a:lnTo>
                      <a:pt x="61" y="22"/>
                    </a:lnTo>
                    <a:lnTo>
                      <a:pt x="52" y="20"/>
                    </a:lnTo>
                    <a:lnTo>
                      <a:pt x="43" y="19"/>
                    </a:lnTo>
                    <a:lnTo>
                      <a:pt x="43" y="10"/>
                    </a:lnTo>
                    <a:lnTo>
                      <a:pt x="58" y="10"/>
                    </a:lnTo>
                    <a:lnTo>
                      <a:pt x="57" y="7"/>
                    </a:lnTo>
                    <a:lnTo>
                      <a:pt x="56" y="5"/>
                    </a:lnTo>
                    <a:lnTo>
                      <a:pt x="54" y="3"/>
                    </a:lnTo>
                    <a:lnTo>
                      <a:pt x="53" y="0"/>
                    </a:lnTo>
                    <a:lnTo>
                      <a:pt x="82" y="0"/>
                    </a:lnTo>
                    <a:lnTo>
                      <a:pt x="79" y="4"/>
                    </a:lnTo>
                    <a:lnTo>
                      <a:pt x="74" y="6"/>
                    </a:lnTo>
                    <a:lnTo>
                      <a:pt x="71" y="8"/>
                    </a:lnTo>
                    <a:lnTo>
                      <a:pt x="69" y="15"/>
                    </a:lnTo>
                    <a:lnTo>
                      <a:pt x="76" y="15"/>
                    </a:lnTo>
                    <a:lnTo>
                      <a:pt x="82" y="13"/>
                    </a:lnTo>
                    <a:lnTo>
                      <a:pt x="87" y="12"/>
                    </a:lnTo>
                    <a:lnTo>
                      <a:pt x="94" y="12"/>
                    </a:lnTo>
                    <a:lnTo>
                      <a:pt x="95" y="16"/>
                    </a:lnTo>
                    <a:lnTo>
                      <a:pt x="92" y="20"/>
                    </a:lnTo>
                    <a:lnTo>
                      <a:pt x="89" y="22"/>
                    </a:lnTo>
                    <a:lnTo>
                      <a:pt x="85" y="25"/>
                    </a:lnTo>
                    <a:lnTo>
                      <a:pt x="81" y="26"/>
                    </a:lnTo>
                    <a:lnTo>
                      <a:pt x="76" y="26"/>
                    </a:lnTo>
                    <a:lnTo>
                      <a:pt x="72" y="28"/>
                    </a:lnTo>
                    <a:lnTo>
                      <a:pt x="68" y="30"/>
                    </a:lnTo>
                    <a:lnTo>
                      <a:pt x="69" y="33"/>
                    </a:lnTo>
                    <a:lnTo>
                      <a:pt x="69" y="36"/>
                    </a:lnTo>
                    <a:lnTo>
                      <a:pt x="72" y="38"/>
                    </a:lnTo>
                    <a:lnTo>
                      <a:pt x="74" y="38"/>
                    </a:lnTo>
                    <a:lnTo>
                      <a:pt x="81" y="38"/>
                    </a:lnTo>
                    <a:lnTo>
                      <a:pt x="85" y="37"/>
                    </a:lnTo>
                    <a:lnTo>
                      <a:pt x="90" y="38"/>
                    </a:lnTo>
                    <a:lnTo>
                      <a:pt x="94" y="43"/>
                    </a:lnTo>
                    <a:lnTo>
                      <a:pt x="94" y="41"/>
                    </a:lnTo>
                    <a:lnTo>
                      <a:pt x="92" y="37"/>
                    </a:lnTo>
                    <a:lnTo>
                      <a:pt x="92" y="35"/>
                    </a:lnTo>
                    <a:lnTo>
                      <a:pt x="95" y="31"/>
                    </a:lnTo>
                    <a:lnTo>
                      <a:pt x="100" y="34"/>
                    </a:lnTo>
                    <a:lnTo>
                      <a:pt x="102" y="38"/>
                    </a:lnTo>
                    <a:lnTo>
                      <a:pt x="102" y="44"/>
                    </a:lnTo>
                    <a:lnTo>
                      <a:pt x="104" y="50"/>
                    </a:lnTo>
                    <a:lnTo>
                      <a:pt x="106" y="46"/>
                    </a:lnTo>
                    <a:lnTo>
                      <a:pt x="109" y="42"/>
                    </a:lnTo>
                    <a:lnTo>
                      <a:pt x="111" y="39"/>
                    </a:lnTo>
                    <a:lnTo>
                      <a:pt x="114" y="42"/>
                    </a:lnTo>
                    <a:lnTo>
                      <a:pt x="112" y="53"/>
                    </a:lnTo>
                    <a:lnTo>
                      <a:pt x="110" y="64"/>
                    </a:lnTo>
                    <a:lnTo>
                      <a:pt x="109" y="74"/>
                    </a:lnTo>
                    <a:lnTo>
                      <a:pt x="111" y="84"/>
                    </a:lnTo>
                    <a:lnTo>
                      <a:pt x="115" y="84"/>
                    </a:lnTo>
                    <a:lnTo>
                      <a:pt x="119" y="74"/>
                    </a:lnTo>
                    <a:lnTo>
                      <a:pt x="119" y="64"/>
                    </a:lnTo>
                    <a:lnTo>
                      <a:pt x="120" y="53"/>
                    </a:lnTo>
                    <a:lnTo>
                      <a:pt x="124" y="43"/>
                    </a:lnTo>
                    <a:lnTo>
                      <a:pt x="128" y="44"/>
                    </a:lnTo>
                    <a:lnTo>
                      <a:pt x="127" y="51"/>
                    </a:lnTo>
                    <a:lnTo>
                      <a:pt x="127" y="58"/>
                    </a:lnTo>
                    <a:lnTo>
                      <a:pt x="126" y="66"/>
                    </a:lnTo>
                    <a:lnTo>
                      <a:pt x="125" y="72"/>
                    </a:lnTo>
                    <a:lnTo>
                      <a:pt x="125" y="75"/>
                    </a:lnTo>
                    <a:lnTo>
                      <a:pt x="124" y="80"/>
                    </a:lnTo>
                    <a:lnTo>
                      <a:pt x="124" y="83"/>
                    </a:lnTo>
                    <a:lnTo>
                      <a:pt x="126" y="86"/>
                    </a:lnTo>
                    <a:lnTo>
                      <a:pt x="127" y="86"/>
                    </a:lnTo>
                    <a:lnTo>
                      <a:pt x="128" y="84"/>
                    </a:lnTo>
                    <a:lnTo>
                      <a:pt x="128" y="83"/>
                    </a:lnTo>
                    <a:lnTo>
                      <a:pt x="129" y="83"/>
                    </a:lnTo>
                    <a:lnTo>
                      <a:pt x="129" y="82"/>
                    </a:lnTo>
                    <a:lnTo>
                      <a:pt x="128" y="81"/>
                    </a:lnTo>
                    <a:lnTo>
                      <a:pt x="128" y="79"/>
                    </a:lnTo>
                    <a:lnTo>
                      <a:pt x="127" y="79"/>
                    </a:lnTo>
                    <a:lnTo>
                      <a:pt x="128" y="78"/>
                    </a:lnTo>
                    <a:lnTo>
                      <a:pt x="129" y="76"/>
                    </a:lnTo>
                    <a:lnTo>
                      <a:pt x="130" y="76"/>
                    </a:lnTo>
                    <a:lnTo>
                      <a:pt x="132" y="79"/>
                    </a:lnTo>
                    <a:lnTo>
                      <a:pt x="136" y="75"/>
                    </a:lnTo>
                    <a:lnTo>
                      <a:pt x="135" y="69"/>
                    </a:lnTo>
                    <a:lnTo>
                      <a:pt x="134" y="64"/>
                    </a:lnTo>
                    <a:lnTo>
                      <a:pt x="138" y="61"/>
                    </a:lnTo>
                    <a:lnTo>
                      <a:pt x="138" y="57"/>
                    </a:lnTo>
                    <a:lnTo>
                      <a:pt x="137" y="52"/>
                    </a:lnTo>
                    <a:lnTo>
                      <a:pt x="136" y="48"/>
                    </a:lnTo>
                    <a:lnTo>
                      <a:pt x="136" y="43"/>
                    </a:lnTo>
                    <a:lnTo>
                      <a:pt x="138" y="41"/>
                    </a:lnTo>
                    <a:lnTo>
                      <a:pt x="140" y="38"/>
                    </a:lnTo>
                    <a:lnTo>
                      <a:pt x="141" y="37"/>
                    </a:lnTo>
                    <a:lnTo>
                      <a:pt x="143" y="36"/>
                    </a:lnTo>
                    <a:lnTo>
                      <a:pt x="144" y="39"/>
                    </a:lnTo>
                    <a:lnTo>
                      <a:pt x="145" y="41"/>
                    </a:lnTo>
                    <a:lnTo>
                      <a:pt x="145" y="43"/>
                    </a:lnTo>
                    <a:lnTo>
                      <a:pt x="144" y="46"/>
                    </a:lnTo>
                    <a:lnTo>
                      <a:pt x="151" y="37"/>
                    </a:lnTo>
                    <a:lnTo>
                      <a:pt x="159" y="42"/>
                    </a:lnTo>
                    <a:lnTo>
                      <a:pt x="164" y="51"/>
                    </a:lnTo>
                    <a:lnTo>
                      <a:pt x="167" y="58"/>
                    </a:lnTo>
                    <a:lnTo>
                      <a:pt x="175" y="54"/>
                    </a:lnTo>
                    <a:lnTo>
                      <a:pt x="185" y="61"/>
                    </a:lnTo>
                    <a:lnTo>
                      <a:pt x="186" y="59"/>
                    </a:lnTo>
                    <a:lnTo>
                      <a:pt x="186" y="53"/>
                    </a:lnTo>
                    <a:lnTo>
                      <a:pt x="187" y="50"/>
                    </a:lnTo>
                    <a:lnTo>
                      <a:pt x="190" y="50"/>
                    </a:lnTo>
                    <a:lnTo>
                      <a:pt x="190" y="54"/>
                    </a:lnTo>
                    <a:lnTo>
                      <a:pt x="189" y="60"/>
                    </a:lnTo>
                    <a:lnTo>
                      <a:pt x="190" y="65"/>
                    </a:lnTo>
                    <a:lnTo>
                      <a:pt x="196" y="67"/>
                    </a:lnTo>
                    <a:lnTo>
                      <a:pt x="198" y="61"/>
                    </a:lnTo>
                    <a:lnTo>
                      <a:pt x="198" y="53"/>
                    </a:lnTo>
                    <a:lnTo>
                      <a:pt x="200" y="46"/>
                    </a:lnTo>
                    <a:lnTo>
                      <a:pt x="204" y="41"/>
                    </a:lnTo>
                    <a:lnTo>
                      <a:pt x="198" y="38"/>
                    </a:lnTo>
                    <a:lnTo>
                      <a:pt x="193" y="36"/>
                    </a:lnTo>
                    <a:lnTo>
                      <a:pt x="186" y="35"/>
                    </a:lnTo>
                    <a:lnTo>
                      <a:pt x="180" y="31"/>
                    </a:lnTo>
                    <a:lnTo>
                      <a:pt x="174" y="29"/>
                    </a:lnTo>
                    <a:lnTo>
                      <a:pt x="168" y="26"/>
                    </a:lnTo>
                    <a:lnTo>
                      <a:pt x="165" y="21"/>
                    </a:lnTo>
                    <a:lnTo>
                      <a:pt x="162" y="15"/>
                    </a:lnTo>
                    <a:lnTo>
                      <a:pt x="160" y="12"/>
                    </a:lnTo>
                    <a:lnTo>
                      <a:pt x="159" y="8"/>
                    </a:lnTo>
                    <a:lnTo>
                      <a:pt x="158" y="5"/>
                    </a:lnTo>
                    <a:lnTo>
                      <a:pt x="157" y="0"/>
                    </a:lnTo>
                    <a:lnTo>
                      <a:pt x="498" y="0"/>
                    </a:lnTo>
                    <a:lnTo>
                      <a:pt x="499" y="11"/>
                    </a:lnTo>
                    <a:lnTo>
                      <a:pt x="500" y="21"/>
                    </a:lnTo>
                    <a:lnTo>
                      <a:pt x="503" y="33"/>
                    </a:lnTo>
                    <a:lnTo>
                      <a:pt x="506" y="43"/>
                    </a:lnTo>
                    <a:lnTo>
                      <a:pt x="507" y="43"/>
                    </a:lnTo>
                    <a:lnTo>
                      <a:pt x="511" y="43"/>
                    </a:lnTo>
                    <a:lnTo>
                      <a:pt x="513" y="44"/>
                    </a:lnTo>
                    <a:lnTo>
                      <a:pt x="514" y="46"/>
                    </a:lnTo>
                    <a:lnTo>
                      <a:pt x="513" y="49"/>
                    </a:lnTo>
                    <a:lnTo>
                      <a:pt x="513" y="50"/>
                    </a:lnTo>
                    <a:lnTo>
                      <a:pt x="514" y="52"/>
                    </a:lnTo>
                    <a:lnTo>
                      <a:pt x="516" y="54"/>
                    </a:lnTo>
                    <a:lnTo>
                      <a:pt x="525" y="59"/>
                    </a:lnTo>
                    <a:lnTo>
                      <a:pt x="531" y="64"/>
                    </a:lnTo>
                    <a:lnTo>
                      <a:pt x="538" y="67"/>
                    </a:lnTo>
                    <a:lnTo>
                      <a:pt x="546" y="68"/>
                    </a:lnTo>
                    <a:lnTo>
                      <a:pt x="548" y="64"/>
                    </a:lnTo>
                    <a:lnTo>
                      <a:pt x="550" y="65"/>
                    </a:lnTo>
                    <a:lnTo>
                      <a:pt x="553" y="67"/>
                    </a:lnTo>
                    <a:lnTo>
                      <a:pt x="557" y="68"/>
                    </a:lnTo>
                    <a:lnTo>
                      <a:pt x="560" y="66"/>
                    </a:lnTo>
                    <a:lnTo>
                      <a:pt x="559" y="59"/>
                    </a:lnTo>
                    <a:lnTo>
                      <a:pt x="556" y="52"/>
                    </a:lnTo>
                    <a:lnTo>
                      <a:pt x="553" y="45"/>
                    </a:lnTo>
                    <a:lnTo>
                      <a:pt x="554" y="37"/>
                    </a:lnTo>
                    <a:lnTo>
                      <a:pt x="558" y="38"/>
                    </a:lnTo>
                    <a:lnTo>
                      <a:pt x="560" y="43"/>
                    </a:lnTo>
                    <a:lnTo>
                      <a:pt x="564" y="46"/>
                    </a:lnTo>
                    <a:lnTo>
                      <a:pt x="568" y="46"/>
                    </a:lnTo>
                    <a:lnTo>
                      <a:pt x="573" y="50"/>
                    </a:lnTo>
                    <a:lnTo>
                      <a:pt x="573" y="56"/>
                    </a:lnTo>
                    <a:lnTo>
                      <a:pt x="573" y="63"/>
                    </a:lnTo>
                    <a:lnTo>
                      <a:pt x="574" y="69"/>
                    </a:lnTo>
                    <a:lnTo>
                      <a:pt x="575" y="76"/>
                    </a:lnTo>
                    <a:lnTo>
                      <a:pt x="576" y="82"/>
                    </a:lnTo>
                    <a:lnTo>
                      <a:pt x="576" y="89"/>
                    </a:lnTo>
                    <a:lnTo>
                      <a:pt x="579" y="95"/>
                    </a:lnTo>
                    <a:lnTo>
                      <a:pt x="581" y="90"/>
                    </a:lnTo>
                    <a:lnTo>
                      <a:pt x="582" y="84"/>
                    </a:lnTo>
                    <a:lnTo>
                      <a:pt x="583" y="78"/>
                    </a:lnTo>
                    <a:lnTo>
                      <a:pt x="586" y="72"/>
                    </a:lnTo>
                    <a:lnTo>
                      <a:pt x="586" y="65"/>
                    </a:lnTo>
                    <a:lnTo>
                      <a:pt x="586" y="56"/>
                    </a:lnTo>
                    <a:lnTo>
                      <a:pt x="588" y="49"/>
                    </a:lnTo>
                    <a:lnTo>
                      <a:pt x="596" y="48"/>
                    </a:lnTo>
                    <a:lnTo>
                      <a:pt x="598" y="48"/>
                    </a:lnTo>
                    <a:lnTo>
                      <a:pt x="599" y="50"/>
                    </a:lnTo>
                    <a:lnTo>
                      <a:pt x="601" y="52"/>
                    </a:lnTo>
                    <a:lnTo>
                      <a:pt x="602" y="54"/>
                    </a:lnTo>
                    <a:lnTo>
                      <a:pt x="607" y="51"/>
                    </a:lnTo>
                    <a:lnTo>
                      <a:pt x="612" y="53"/>
                    </a:lnTo>
                    <a:lnTo>
                      <a:pt x="617" y="57"/>
                    </a:lnTo>
                    <a:lnTo>
                      <a:pt x="625" y="53"/>
                    </a:lnTo>
                    <a:lnTo>
                      <a:pt x="627" y="54"/>
                    </a:lnTo>
                    <a:lnTo>
                      <a:pt x="628" y="57"/>
                    </a:lnTo>
                    <a:lnTo>
                      <a:pt x="628" y="59"/>
                    </a:lnTo>
                    <a:lnTo>
                      <a:pt x="628" y="61"/>
                    </a:lnTo>
                    <a:lnTo>
                      <a:pt x="626" y="64"/>
                    </a:lnTo>
                    <a:lnTo>
                      <a:pt x="624" y="67"/>
                    </a:lnTo>
                    <a:lnTo>
                      <a:pt x="622" y="71"/>
                    </a:lnTo>
                    <a:lnTo>
                      <a:pt x="624" y="74"/>
                    </a:lnTo>
                    <a:lnTo>
                      <a:pt x="625" y="76"/>
                    </a:lnTo>
                    <a:lnTo>
                      <a:pt x="626" y="80"/>
                    </a:lnTo>
                    <a:lnTo>
                      <a:pt x="628" y="82"/>
                    </a:lnTo>
                    <a:lnTo>
                      <a:pt x="633" y="82"/>
                    </a:lnTo>
                    <a:lnTo>
                      <a:pt x="633" y="76"/>
                    </a:lnTo>
                    <a:lnTo>
                      <a:pt x="632" y="71"/>
                    </a:lnTo>
                    <a:lnTo>
                      <a:pt x="631" y="66"/>
                    </a:lnTo>
                    <a:lnTo>
                      <a:pt x="633" y="63"/>
                    </a:lnTo>
                    <a:lnTo>
                      <a:pt x="635" y="66"/>
                    </a:lnTo>
                    <a:lnTo>
                      <a:pt x="635" y="72"/>
                    </a:lnTo>
                    <a:lnTo>
                      <a:pt x="635" y="76"/>
                    </a:lnTo>
                    <a:lnTo>
                      <a:pt x="640" y="78"/>
                    </a:lnTo>
                    <a:lnTo>
                      <a:pt x="641" y="72"/>
                    </a:lnTo>
                    <a:lnTo>
                      <a:pt x="640" y="66"/>
                    </a:lnTo>
                    <a:lnTo>
                      <a:pt x="640" y="61"/>
                    </a:lnTo>
                    <a:lnTo>
                      <a:pt x="644" y="59"/>
                    </a:lnTo>
                    <a:lnTo>
                      <a:pt x="650" y="61"/>
                    </a:lnTo>
                    <a:lnTo>
                      <a:pt x="655" y="67"/>
                    </a:lnTo>
                    <a:lnTo>
                      <a:pt x="657" y="69"/>
                    </a:lnTo>
                    <a:lnTo>
                      <a:pt x="660" y="61"/>
                    </a:lnTo>
                    <a:lnTo>
                      <a:pt x="665" y="64"/>
                    </a:lnTo>
                    <a:lnTo>
                      <a:pt x="662" y="69"/>
                    </a:lnTo>
                    <a:lnTo>
                      <a:pt x="664" y="71"/>
                    </a:lnTo>
                    <a:lnTo>
                      <a:pt x="667" y="71"/>
                    </a:lnTo>
                    <a:lnTo>
                      <a:pt x="670" y="69"/>
                    </a:lnTo>
                    <a:lnTo>
                      <a:pt x="671" y="68"/>
                    </a:lnTo>
                    <a:lnTo>
                      <a:pt x="674" y="66"/>
                    </a:lnTo>
                    <a:lnTo>
                      <a:pt x="677" y="64"/>
                    </a:lnTo>
                    <a:lnTo>
                      <a:pt x="679" y="63"/>
                    </a:lnTo>
                    <a:lnTo>
                      <a:pt x="682" y="60"/>
                    </a:lnTo>
                    <a:lnTo>
                      <a:pt x="687" y="65"/>
                    </a:lnTo>
                    <a:lnTo>
                      <a:pt x="689" y="65"/>
                    </a:lnTo>
                    <a:lnTo>
                      <a:pt x="689" y="63"/>
                    </a:lnTo>
                    <a:lnTo>
                      <a:pt x="690" y="60"/>
                    </a:lnTo>
                    <a:lnTo>
                      <a:pt x="690" y="58"/>
                    </a:lnTo>
                    <a:lnTo>
                      <a:pt x="694" y="61"/>
                    </a:lnTo>
                    <a:lnTo>
                      <a:pt x="695" y="66"/>
                    </a:lnTo>
                    <a:lnTo>
                      <a:pt x="695" y="71"/>
                    </a:lnTo>
                    <a:lnTo>
                      <a:pt x="696" y="75"/>
                    </a:lnTo>
                    <a:lnTo>
                      <a:pt x="700" y="75"/>
                    </a:lnTo>
                    <a:lnTo>
                      <a:pt x="703" y="75"/>
                    </a:lnTo>
                    <a:lnTo>
                      <a:pt x="707" y="73"/>
                    </a:lnTo>
                    <a:lnTo>
                      <a:pt x="708" y="72"/>
                    </a:lnTo>
                    <a:lnTo>
                      <a:pt x="704" y="65"/>
                    </a:lnTo>
                    <a:lnTo>
                      <a:pt x="702" y="57"/>
                    </a:lnTo>
                    <a:lnTo>
                      <a:pt x="700" y="50"/>
                    </a:lnTo>
                    <a:lnTo>
                      <a:pt x="695" y="43"/>
                    </a:lnTo>
                    <a:lnTo>
                      <a:pt x="695" y="38"/>
                    </a:lnTo>
                    <a:lnTo>
                      <a:pt x="693" y="35"/>
                    </a:lnTo>
                    <a:lnTo>
                      <a:pt x="692" y="31"/>
                    </a:lnTo>
                    <a:lnTo>
                      <a:pt x="693" y="27"/>
                    </a:lnTo>
                    <a:lnTo>
                      <a:pt x="696" y="28"/>
                    </a:lnTo>
                    <a:lnTo>
                      <a:pt x="701" y="38"/>
                    </a:lnTo>
                    <a:lnTo>
                      <a:pt x="705" y="49"/>
                    </a:lnTo>
                    <a:lnTo>
                      <a:pt x="709" y="59"/>
                    </a:lnTo>
                    <a:lnTo>
                      <a:pt x="715" y="69"/>
                    </a:lnTo>
                    <a:lnTo>
                      <a:pt x="719" y="64"/>
                    </a:lnTo>
                    <a:lnTo>
                      <a:pt x="720" y="58"/>
                    </a:lnTo>
                    <a:lnTo>
                      <a:pt x="719" y="51"/>
                    </a:lnTo>
                    <a:lnTo>
                      <a:pt x="719" y="43"/>
                    </a:lnTo>
                    <a:lnTo>
                      <a:pt x="718" y="41"/>
                    </a:lnTo>
                    <a:lnTo>
                      <a:pt x="717" y="37"/>
                    </a:lnTo>
                    <a:lnTo>
                      <a:pt x="716" y="35"/>
                    </a:lnTo>
                    <a:lnTo>
                      <a:pt x="715" y="33"/>
                    </a:lnTo>
                    <a:lnTo>
                      <a:pt x="718" y="33"/>
                    </a:lnTo>
                    <a:lnTo>
                      <a:pt x="720" y="36"/>
                    </a:lnTo>
                    <a:lnTo>
                      <a:pt x="722" y="39"/>
                    </a:lnTo>
                    <a:lnTo>
                      <a:pt x="726" y="43"/>
                    </a:lnTo>
                    <a:lnTo>
                      <a:pt x="725" y="37"/>
                    </a:lnTo>
                    <a:lnTo>
                      <a:pt x="723" y="30"/>
                    </a:lnTo>
                    <a:lnTo>
                      <a:pt x="722" y="23"/>
                    </a:lnTo>
                    <a:lnTo>
                      <a:pt x="719" y="18"/>
                    </a:lnTo>
                    <a:lnTo>
                      <a:pt x="720" y="18"/>
                    </a:lnTo>
                    <a:lnTo>
                      <a:pt x="719" y="13"/>
                    </a:lnTo>
                    <a:lnTo>
                      <a:pt x="717" y="11"/>
                    </a:lnTo>
                    <a:lnTo>
                      <a:pt x="716" y="7"/>
                    </a:lnTo>
                    <a:lnTo>
                      <a:pt x="717" y="3"/>
                    </a:lnTo>
                    <a:lnTo>
                      <a:pt x="725" y="8"/>
                    </a:lnTo>
                    <a:lnTo>
                      <a:pt x="728" y="16"/>
                    </a:lnTo>
                    <a:lnTo>
                      <a:pt x="730" y="27"/>
                    </a:lnTo>
                    <a:lnTo>
                      <a:pt x="735" y="35"/>
                    </a:lnTo>
                    <a:lnTo>
                      <a:pt x="737" y="42"/>
                    </a:lnTo>
                    <a:lnTo>
                      <a:pt x="738" y="48"/>
                    </a:lnTo>
                    <a:lnTo>
                      <a:pt x="739" y="53"/>
                    </a:lnTo>
                    <a:lnTo>
                      <a:pt x="740" y="60"/>
                    </a:lnTo>
                    <a:lnTo>
                      <a:pt x="743" y="57"/>
                    </a:lnTo>
                    <a:lnTo>
                      <a:pt x="742" y="52"/>
                    </a:lnTo>
                    <a:lnTo>
                      <a:pt x="741" y="48"/>
                    </a:lnTo>
                    <a:lnTo>
                      <a:pt x="741" y="43"/>
                    </a:lnTo>
                    <a:lnTo>
                      <a:pt x="741" y="25"/>
                    </a:lnTo>
                    <a:lnTo>
                      <a:pt x="746" y="29"/>
                    </a:lnTo>
                    <a:lnTo>
                      <a:pt x="747" y="36"/>
                    </a:lnTo>
                    <a:lnTo>
                      <a:pt x="747" y="44"/>
                    </a:lnTo>
                    <a:lnTo>
                      <a:pt x="748" y="51"/>
                    </a:lnTo>
                    <a:lnTo>
                      <a:pt x="748" y="56"/>
                    </a:lnTo>
                    <a:lnTo>
                      <a:pt x="750" y="58"/>
                    </a:lnTo>
                    <a:lnTo>
                      <a:pt x="754" y="61"/>
                    </a:lnTo>
                    <a:lnTo>
                      <a:pt x="754" y="66"/>
                    </a:lnTo>
                    <a:lnTo>
                      <a:pt x="755" y="66"/>
                    </a:lnTo>
                    <a:lnTo>
                      <a:pt x="757" y="65"/>
                    </a:lnTo>
                    <a:lnTo>
                      <a:pt x="758" y="64"/>
                    </a:lnTo>
                    <a:lnTo>
                      <a:pt x="758" y="63"/>
                    </a:lnTo>
                    <a:lnTo>
                      <a:pt x="757" y="60"/>
                    </a:lnTo>
                    <a:lnTo>
                      <a:pt x="757" y="59"/>
                    </a:lnTo>
                    <a:lnTo>
                      <a:pt x="758" y="57"/>
                    </a:lnTo>
                    <a:lnTo>
                      <a:pt x="760" y="56"/>
                    </a:lnTo>
                    <a:lnTo>
                      <a:pt x="758" y="51"/>
                    </a:lnTo>
                    <a:lnTo>
                      <a:pt x="758" y="46"/>
                    </a:lnTo>
                    <a:lnTo>
                      <a:pt x="758" y="43"/>
                    </a:lnTo>
                    <a:lnTo>
                      <a:pt x="760" y="38"/>
                    </a:lnTo>
                    <a:lnTo>
                      <a:pt x="763" y="43"/>
                    </a:lnTo>
                    <a:lnTo>
                      <a:pt x="764" y="49"/>
                    </a:lnTo>
                    <a:lnTo>
                      <a:pt x="768" y="56"/>
                    </a:lnTo>
                    <a:lnTo>
                      <a:pt x="772" y="60"/>
                    </a:lnTo>
                    <a:lnTo>
                      <a:pt x="776" y="64"/>
                    </a:lnTo>
                    <a:lnTo>
                      <a:pt x="777" y="69"/>
                    </a:lnTo>
                    <a:lnTo>
                      <a:pt x="778" y="75"/>
                    </a:lnTo>
                    <a:lnTo>
                      <a:pt x="781" y="80"/>
                    </a:lnTo>
                    <a:lnTo>
                      <a:pt x="783" y="78"/>
                    </a:lnTo>
                    <a:lnTo>
                      <a:pt x="781" y="74"/>
                    </a:lnTo>
                    <a:lnTo>
                      <a:pt x="783" y="73"/>
                    </a:lnTo>
                    <a:lnTo>
                      <a:pt x="785" y="72"/>
                    </a:lnTo>
                    <a:lnTo>
                      <a:pt x="788" y="73"/>
                    </a:lnTo>
                    <a:lnTo>
                      <a:pt x="791" y="78"/>
                    </a:lnTo>
                    <a:lnTo>
                      <a:pt x="791" y="82"/>
                    </a:lnTo>
                    <a:lnTo>
                      <a:pt x="793" y="86"/>
                    </a:lnTo>
                    <a:lnTo>
                      <a:pt x="793" y="88"/>
                    </a:lnTo>
                    <a:lnTo>
                      <a:pt x="793" y="90"/>
                    </a:lnTo>
                    <a:lnTo>
                      <a:pt x="793" y="91"/>
                    </a:lnTo>
                    <a:lnTo>
                      <a:pt x="795" y="93"/>
                    </a:lnTo>
                    <a:lnTo>
                      <a:pt x="799" y="90"/>
                    </a:lnTo>
                    <a:lnTo>
                      <a:pt x="799" y="86"/>
                    </a:lnTo>
                    <a:lnTo>
                      <a:pt x="799" y="82"/>
                    </a:lnTo>
                    <a:lnTo>
                      <a:pt x="801" y="80"/>
                    </a:lnTo>
                    <a:lnTo>
                      <a:pt x="794" y="71"/>
                    </a:lnTo>
                    <a:lnTo>
                      <a:pt x="792" y="61"/>
                    </a:lnTo>
                    <a:lnTo>
                      <a:pt x="790" y="51"/>
                    </a:lnTo>
                    <a:lnTo>
                      <a:pt x="788" y="39"/>
                    </a:lnTo>
                    <a:lnTo>
                      <a:pt x="783" y="39"/>
                    </a:lnTo>
                    <a:lnTo>
                      <a:pt x="779" y="36"/>
                    </a:lnTo>
                    <a:lnTo>
                      <a:pt x="777" y="33"/>
                    </a:lnTo>
                    <a:lnTo>
                      <a:pt x="776" y="29"/>
                    </a:lnTo>
                    <a:lnTo>
                      <a:pt x="776" y="20"/>
                    </a:lnTo>
                    <a:lnTo>
                      <a:pt x="778" y="13"/>
                    </a:lnTo>
                    <a:lnTo>
                      <a:pt x="784" y="6"/>
                    </a:lnTo>
                    <a:lnTo>
                      <a:pt x="790" y="0"/>
                    </a:lnTo>
                    <a:lnTo>
                      <a:pt x="1260" y="0"/>
                    </a:lnTo>
                    <a:lnTo>
                      <a:pt x="1263" y="3"/>
                    </a:lnTo>
                    <a:lnTo>
                      <a:pt x="1268" y="5"/>
                    </a:lnTo>
                    <a:lnTo>
                      <a:pt x="1272" y="7"/>
                    </a:lnTo>
                    <a:lnTo>
                      <a:pt x="1276" y="10"/>
                    </a:lnTo>
                    <a:lnTo>
                      <a:pt x="1282" y="10"/>
                    </a:lnTo>
                    <a:lnTo>
                      <a:pt x="1286" y="10"/>
                    </a:lnTo>
                    <a:lnTo>
                      <a:pt x="1292" y="8"/>
                    </a:lnTo>
                    <a:lnTo>
                      <a:pt x="1298" y="7"/>
                    </a:lnTo>
                    <a:lnTo>
                      <a:pt x="1302" y="6"/>
                    </a:lnTo>
                    <a:lnTo>
                      <a:pt x="1307" y="6"/>
                    </a:lnTo>
                    <a:lnTo>
                      <a:pt x="1312" y="8"/>
                    </a:lnTo>
                    <a:lnTo>
                      <a:pt x="1316" y="12"/>
                    </a:lnTo>
                    <a:lnTo>
                      <a:pt x="1315" y="16"/>
                    </a:lnTo>
                    <a:lnTo>
                      <a:pt x="1313" y="20"/>
                    </a:lnTo>
                    <a:lnTo>
                      <a:pt x="1308" y="23"/>
                    </a:lnTo>
                    <a:lnTo>
                      <a:pt x="1303" y="26"/>
                    </a:lnTo>
                    <a:lnTo>
                      <a:pt x="1298" y="28"/>
                    </a:lnTo>
                    <a:lnTo>
                      <a:pt x="1292" y="30"/>
                    </a:lnTo>
                    <a:lnTo>
                      <a:pt x="1286" y="31"/>
                    </a:lnTo>
                    <a:lnTo>
                      <a:pt x="1280" y="33"/>
                    </a:lnTo>
                    <a:lnTo>
                      <a:pt x="1276" y="35"/>
                    </a:lnTo>
                    <a:lnTo>
                      <a:pt x="1270" y="38"/>
                    </a:lnTo>
                    <a:lnTo>
                      <a:pt x="1267" y="42"/>
                    </a:lnTo>
                    <a:lnTo>
                      <a:pt x="1263" y="46"/>
                    </a:lnTo>
                    <a:lnTo>
                      <a:pt x="1264" y="57"/>
                    </a:lnTo>
                    <a:lnTo>
                      <a:pt x="1262" y="68"/>
                    </a:lnTo>
                    <a:lnTo>
                      <a:pt x="1262" y="79"/>
                    </a:lnTo>
                    <a:lnTo>
                      <a:pt x="1271" y="83"/>
                    </a:lnTo>
                    <a:lnTo>
                      <a:pt x="1271" y="82"/>
                    </a:lnTo>
                    <a:lnTo>
                      <a:pt x="1272" y="81"/>
                    </a:lnTo>
                    <a:lnTo>
                      <a:pt x="1272" y="80"/>
                    </a:lnTo>
                    <a:lnTo>
                      <a:pt x="1274" y="80"/>
                    </a:lnTo>
                    <a:lnTo>
                      <a:pt x="1269" y="74"/>
                    </a:lnTo>
                    <a:lnTo>
                      <a:pt x="1270" y="68"/>
                    </a:lnTo>
                    <a:lnTo>
                      <a:pt x="1271" y="61"/>
                    </a:lnTo>
                    <a:lnTo>
                      <a:pt x="1270" y="56"/>
                    </a:lnTo>
                    <a:lnTo>
                      <a:pt x="1270" y="53"/>
                    </a:lnTo>
                    <a:lnTo>
                      <a:pt x="1271" y="54"/>
                    </a:lnTo>
                    <a:lnTo>
                      <a:pt x="1272" y="58"/>
                    </a:lnTo>
                    <a:lnTo>
                      <a:pt x="1274" y="61"/>
                    </a:lnTo>
                    <a:lnTo>
                      <a:pt x="1277" y="60"/>
                    </a:lnTo>
                    <a:lnTo>
                      <a:pt x="1278" y="57"/>
                    </a:lnTo>
                    <a:lnTo>
                      <a:pt x="1278" y="53"/>
                    </a:lnTo>
                    <a:lnTo>
                      <a:pt x="1279" y="51"/>
                    </a:lnTo>
                    <a:lnTo>
                      <a:pt x="1282" y="46"/>
                    </a:lnTo>
                    <a:lnTo>
                      <a:pt x="1285" y="51"/>
                    </a:lnTo>
                    <a:lnTo>
                      <a:pt x="1286" y="49"/>
                    </a:lnTo>
                    <a:lnTo>
                      <a:pt x="1286" y="48"/>
                    </a:lnTo>
                    <a:lnTo>
                      <a:pt x="1287" y="45"/>
                    </a:lnTo>
                    <a:lnTo>
                      <a:pt x="1290" y="44"/>
                    </a:lnTo>
                    <a:lnTo>
                      <a:pt x="1291" y="48"/>
                    </a:lnTo>
                    <a:lnTo>
                      <a:pt x="1291" y="51"/>
                    </a:lnTo>
                    <a:lnTo>
                      <a:pt x="1291" y="53"/>
                    </a:lnTo>
                    <a:lnTo>
                      <a:pt x="1295" y="53"/>
                    </a:lnTo>
                    <a:lnTo>
                      <a:pt x="1295" y="61"/>
                    </a:lnTo>
                    <a:lnTo>
                      <a:pt x="1298" y="67"/>
                    </a:lnTo>
                    <a:lnTo>
                      <a:pt x="1299" y="73"/>
                    </a:lnTo>
                    <a:lnTo>
                      <a:pt x="1299" y="80"/>
                    </a:lnTo>
                    <a:lnTo>
                      <a:pt x="1299" y="83"/>
                    </a:lnTo>
                    <a:lnTo>
                      <a:pt x="1301" y="83"/>
                    </a:lnTo>
                    <a:lnTo>
                      <a:pt x="1301" y="81"/>
                    </a:lnTo>
                    <a:lnTo>
                      <a:pt x="1302" y="78"/>
                    </a:lnTo>
                    <a:lnTo>
                      <a:pt x="1303" y="75"/>
                    </a:lnTo>
                    <a:lnTo>
                      <a:pt x="1305" y="75"/>
                    </a:lnTo>
                    <a:lnTo>
                      <a:pt x="1306" y="76"/>
                    </a:lnTo>
                    <a:lnTo>
                      <a:pt x="1307" y="79"/>
                    </a:lnTo>
                    <a:lnTo>
                      <a:pt x="1309" y="79"/>
                    </a:lnTo>
                    <a:lnTo>
                      <a:pt x="1308" y="74"/>
                    </a:lnTo>
                    <a:lnTo>
                      <a:pt x="1307" y="69"/>
                    </a:lnTo>
                    <a:lnTo>
                      <a:pt x="1306" y="66"/>
                    </a:lnTo>
                    <a:lnTo>
                      <a:pt x="1307" y="61"/>
                    </a:lnTo>
                    <a:lnTo>
                      <a:pt x="1309" y="61"/>
                    </a:lnTo>
                    <a:lnTo>
                      <a:pt x="1310" y="61"/>
                    </a:lnTo>
                    <a:lnTo>
                      <a:pt x="1312" y="61"/>
                    </a:lnTo>
                    <a:lnTo>
                      <a:pt x="1314" y="60"/>
                    </a:lnTo>
                    <a:lnTo>
                      <a:pt x="1316" y="65"/>
                    </a:lnTo>
                    <a:lnTo>
                      <a:pt x="1320" y="71"/>
                    </a:lnTo>
                    <a:lnTo>
                      <a:pt x="1323" y="73"/>
                    </a:lnTo>
                    <a:lnTo>
                      <a:pt x="1329" y="71"/>
                    </a:lnTo>
                    <a:lnTo>
                      <a:pt x="1331" y="69"/>
                    </a:lnTo>
                    <a:lnTo>
                      <a:pt x="1328" y="67"/>
                    </a:lnTo>
                    <a:lnTo>
                      <a:pt x="1325" y="65"/>
                    </a:lnTo>
                    <a:lnTo>
                      <a:pt x="1323" y="63"/>
                    </a:lnTo>
                    <a:lnTo>
                      <a:pt x="1322" y="58"/>
                    </a:lnTo>
                    <a:lnTo>
                      <a:pt x="1325" y="54"/>
                    </a:lnTo>
                    <a:lnTo>
                      <a:pt x="1329" y="52"/>
                    </a:lnTo>
                    <a:lnTo>
                      <a:pt x="1332" y="49"/>
                    </a:lnTo>
                    <a:lnTo>
                      <a:pt x="1333" y="44"/>
                    </a:lnTo>
                    <a:lnTo>
                      <a:pt x="1339" y="45"/>
                    </a:lnTo>
                    <a:lnTo>
                      <a:pt x="1345" y="48"/>
                    </a:lnTo>
                    <a:lnTo>
                      <a:pt x="1351" y="51"/>
                    </a:lnTo>
                    <a:lnTo>
                      <a:pt x="1356" y="51"/>
                    </a:lnTo>
                    <a:lnTo>
                      <a:pt x="1358" y="54"/>
                    </a:lnTo>
                    <a:lnTo>
                      <a:pt x="1356" y="58"/>
                    </a:lnTo>
                    <a:lnTo>
                      <a:pt x="1354" y="60"/>
                    </a:lnTo>
                    <a:lnTo>
                      <a:pt x="1353" y="64"/>
                    </a:lnTo>
                    <a:lnTo>
                      <a:pt x="1355" y="67"/>
                    </a:lnTo>
                    <a:lnTo>
                      <a:pt x="1355" y="71"/>
                    </a:lnTo>
                    <a:lnTo>
                      <a:pt x="1358" y="74"/>
                    </a:lnTo>
                    <a:lnTo>
                      <a:pt x="1361" y="75"/>
                    </a:lnTo>
                    <a:lnTo>
                      <a:pt x="1365" y="73"/>
                    </a:lnTo>
                    <a:lnTo>
                      <a:pt x="1365" y="68"/>
                    </a:lnTo>
                    <a:lnTo>
                      <a:pt x="1365" y="64"/>
                    </a:lnTo>
                    <a:lnTo>
                      <a:pt x="1365" y="60"/>
                    </a:lnTo>
                    <a:lnTo>
                      <a:pt x="1365" y="59"/>
                    </a:lnTo>
                    <a:lnTo>
                      <a:pt x="1365" y="59"/>
                    </a:lnTo>
                    <a:lnTo>
                      <a:pt x="1363" y="59"/>
                    </a:lnTo>
                    <a:lnTo>
                      <a:pt x="1363" y="58"/>
                    </a:lnTo>
                    <a:lnTo>
                      <a:pt x="1367" y="56"/>
                    </a:lnTo>
                    <a:lnTo>
                      <a:pt x="1369" y="57"/>
                    </a:lnTo>
                    <a:lnTo>
                      <a:pt x="1371" y="57"/>
                    </a:lnTo>
                    <a:lnTo>
                      <a:pt x="1374" y="53"/>
                    </a:lnTo>
                    <a:lnTo>
                      <a:pt x="1377" y="53"/>
                    </a:lnTo>
                    <a:lnTo>
                      <a:pt x="1381" y="54"/>
                    </a:lnTo>
                    <a:lnTo>
                      <a:pt x="1383" y="57"/>
                    </a:lnTo>
                    <a:lnTo>
                      <a:pt x="1386" y="56"/>
                    </a:lnTo>
                    <a:lnTo>
                      <a:pt x="1388" y="54"/>
                    </a:lnTo>
                    <a:lnTo>
                      <a:pt x="1388" y="52"/>
                    </a:lnTo>
                    <a:lnTo>
                      <a:pt x="1389" y="51"/>
                    </a:lnTo>
                    <a:lnTo>
                      <a:pt x="1390" y="50"/>
                    </a:lnTo>
                    <a:lnTo>
                      <a:pt x="1393" y="56"/>
                    </a:lnTo>
                    <a:lnTo>
                      <a:pt x="1396" y="61"/>
                    </a:lnTo>
                    <a:lnTo>
                      <a:pt x="1399" y="67"/>
                    </a:lnTo>
                    <a:lnTo>
                      <a:pt x="1405" y="72"/>
                    </a:lnTo>
                    <a:lnTo>
                      <a:pt x="1409" y="60"/>
                    </a:lnTo>
                    <a:lnTo>
                      <a:pt x="1413" y="67"/>
                    </a:lnTo>
                    <a:lnTo>
                      <a:pt x="1415" y="66"/>
                    </a:lnTo>
                    <a:lnTo>
                      <a:pt x="1415" y="63"/>
                    </a:lnTo>
                    <a:lnTo>
                      <a:pt x="1415" y="59"/>
                    </a:lnTo>
                    <a:lnTo>
                      <a:pt x="1414" y="56"/>
                    </a:lnTo>
                    <a:lnTo>
                      <a:pt x="1411" y="51"/>
                    </a:lnTo>
                    <a:lnTo>
                      <a:pt x="1408" y="46"/>
                    </a:lnTo>
                    <a:lnTo>
                      <a:pt x="1405" y="43"/>
                    </a:lnTo>
                    <a:lnTo>
                      <a:pt x="1403" y="38"/>
                    </a:lnTo>
                    <a:lnTo>
                      <a:pt x="1409" y="39"/>
                    </a:lnTo>
                    <a:lnTo>
                      <a:pt x="1413" y="44"/>
                    </a:lnTo>
                    <a:lnTo>
                      <a:pt x="1415" y="50"/>
                    </a:lnTo>
                    <a:lnTo>
                      <a:pt x="1419" y="54"/>
                    </a:lnTo>
                    <a:lnTo>
                      <a:pt x="1421" y="51"/>
                    </a:lnTo>
                    <a:lnTo>
                      <a:pt x="1422" y="46"/>
                    </a:lnTo>
                    <a:lnTo>
                      <a:pt x="1422" y="42"/>
                    </a:lnTo>
                    <a:lnTo>
                      <a:pt x="1422" y="36"/>
                    </a:lnTo>
                    <a:lnTo>
                      <a:pt x="1423" y="36"/>
                    </a:lnTo>
                    <a:lnTo>
                      <a:pt x="1422" y="19"/>
                    </a:lnTo>
                    <a:lnTo>
                      <a:pt x="1427" y="21"/>
                    </a:lnTo>
                    <a:lnTo>
                      <a:pt x="1428" y="26"/>
                    </a:lnTo>
                    <a:lnTo>
                      <a:pt x="1427" y="33"/>
                    </a:lnTo>
                    <a:lnTo>
                      <a:pt x="1427" y="37"/>
                    </a:lnTo>
                    <a:lnTo>
                      <a:pt x="1430" y="35"/>
                    </a:lnTo>
                    <a:lnTo>
                      <a:pt x="1431" y="29"/>
                    </a:lnTo>
                    <a:lnTo>
                      <a:pt x="1433" y="25"/>
                    </a:lnTo>
                    <a:lnTo>
                      <a:pt x="1436" y="22"/>
                    </a:lnTo>
                    <a:lnTo>
                      <a:pt x="1438" y="26"/>
                    </a:lnTo>
                    <a:lnTo>
                      <a:pt x="1437" y="30"/>
                    </a:lnTo>
                    <a:lnTo>
                      <a:pt x="1435" y="34"/>
                    </a:lnTo>
                    <a:lnTo>
                      <a:pt x="1434" y="38"/>
                    </a:lnTo>
                    <a:lnTo>
                      <a:pt x="1431" y="44"/>
                    </a:lnTo>
                    <a:lnTo>
                      <a:pt x="1429" y="50"/>
                    </a:lnTo>
                    <a:lnTo>
                      <a:pt x="1428" y="56"/>
                    </a:lnTo>
                    <a:lnTo>
                      <a:pt x="1429" y="61"/>
                    </a:lnTo>
                    <a:lnTo>
                      <a:pt x="1433" y="60"/>
                    </a:lnTo>
                    <a:lnTo>
                      <a:pt x="1436" y="58"/>
                    </a:lnTo>
                    <a:lnTo>
                      <a:pt x="1437" y="56"/>
                    </a:lnTo>
                    <a:lnTo>
                      <a:pt x="1439" y="53"/>
                    </a:lnTo>
                    <a:lnTo>
                      <a:pt x="1439" y="51"/>
                    </a:lnTo>
                    <a:lnTo>
                      <a:pt x="1438" y="49"/>
                    </a:lnTo>
                    <a:lnTo>
                      <a:pt x="1437" y="48"/>
                    </a:lnTo>
                    <a:lnTo>
                      <a:pt x="1439" y="45"/>
                    </a:lnTo>
                    <a:lnTo>
                      <a:pt x="1442" y="46"/>
                    </a:lnTo>
                    <a:lnTo>
                      <a:pt x="1443" y="49"/>
                    </a:lnTo>
                    <a:lnTo>
                      <a:pt x="1444" y="51"/>
                    </a:lnTo>
                    <a:lnTo>
                      <a:pt x="1446" y="53"/>
                    </a:lnTo>
                    <a:lnTo>
                      <a:pt x="1448" y="51"/>
                    </a:lnTo>
                    <a:lnTo>
                      <a:pt x="1448" y="49"/>
                    </a:lnTo>
                    <a:lnTo>
                      <a:pt x="1449" y="48"/>
                    </a:lnTo>
                    <a:lnTo>
                      <a:pt x="1451" y="49"/>
                    </a:lnTo>
                    <a:lnTo>
                      <a:pt x="1452" y="54"/>
                    </a:lnTo>
                    <a:lnTo>
                      <a:pt x="1456" y="57"/>
                    </a:lnTo>
                    <a:lnTo>
                      <a:pt x="1460" y="60"/>
                    </a:lnTo>
                    <a:lnTo>
                      <a:pt x="1459" y="67"/>
                    </a:lnTo>
                    <a:lnTo>
                      <a:pt x="1464" y="66"/>
                    </a:lnTo>
                    <a:lnTo>
                      <a:pt x="1466" y="64"/>
                    </a:lnTo>
                    <a:lnTo>
                      <a:pt x="1467" y="59"/>
                    </a:lnTo>
                    <a:lnTo>
                      <a:pt x="1468" y="54"/>
                    </a:lnTo>
                    <a:lnTo>
                      <a:pt x="1471" y="61"/>
                    </a:lnTo>
                    <a:lnTo>
                      <a:pt x="1476" y="58"/>
                    </a:lnTo>
                    <a:lnTo>
                      <a:pt x="1475" y="64"/>
                    </a:lnTo>
                    <a:lnTo>
                      <a:pt x="1474" y="69"/>
                    </a:lnTo>
                    <a:lnTo>
                      <a:pt x="1474" y="74"/>
                    </a:lnTo>
                    <a:lnTo>
                      <a:pt x="1477" y="79"/>
                    </a:lnTo>
                    <a:lnTo>
                      <a:pt x="1481" y="75"/>
                    </a:lnTo>
                    <a:lnTo>
                      <a:pt x="1482" y="72"/>
                    </a:lnTo>
                    <a:lnTo>
                      <a:pt x="1483" y="67"/>
                    </a:lnTo>
                    <a:lnTo>
                      <a:pt x="1482" y="63"/>
                    </a:lnTo>
                    <a:lnTo>
                      <a:pt x="1484" y="58"/>
                    </a:lnTo>
                    <a:lnTo>
                      <a:pt x="1484" y="53"/>
                    </a:lnTo>
                    <a:lnTo>
                      <a:pt x="1483" y="49"/>
                    </a:lnTo>
                    <a:lnTo>
                      <a:pt x="1481" y="44"/>
                    </a:lnTo>
                    <a:lnTo>
                      <a:pt x="1480" y="44"/>
                    </a:lnTo>
                    <a:lnTo>
                      <a:pt x="1481" y="41"/>
                    </a:lnTo>
                    <a:lnTo>
                      <a:pt x="1484" y="45"/>
                    </a:lnTo>
                    <a:lnTo>
                      <a:pt x="1489" y="50"/>
                    </a:lnTo>
                    <a:lnTo>
                      <a:pt x="1491" y="56"/>
                    </a:lnTo>
                    <a:lnTo>
                      <a:pt x="1491" y="64"/>
                    </a:lnTo>
                    <a:lnTo>
                      <a:pt x="1492" y="68"/>
                    </a:lnTo>
                    <a:lnTo>
                      <a:pt x="1494" y="73"/>
                    </a:lnTo>
                    <a:lnTo>
                      <a:pt x="1496" y="78"/>
                    </a:lnTo>
                    <a:lnTo>
                      <a:pt x="1502" y="79"/>
                    </a:lnTo>
                    <a:lnTo>
                      <a:pt x="1502" y="64"/>
                    </a:lnTo>
                    <a:lnTo>
                      <a:pt x="1503" y="64"/>
                    </a:lnTo>
                    <a:lnTo>
                      <a:pt x="1505" y="65"/>
                    </a:lnTo>
                    <a:lnTo>
                      <a:pt x="1506" y="65"/>
                    </a:lnTo>
                    <a:lnTo>
                      <a:pt x="1507" y="63"/>
                    </a:lnTo>
                    <a:lnTo>
                      <a:pt x="1506" y="54"/>
                    </a:lnTo>
                    <a:lnTo>
                      <a:pt x="1509" y="45"/>
                    </a:lnTo>
                    <a:lnTo>
                      <a:pt x="1510" y="37"/>
                    </a:lnTo>
                    <a:lnTo>
                      <a:pt x="1510" y="29"/>
                    </a:lnTo>
                    <a:lnTo>
                      <a:pt x="1505" y="29"/>
                    </a:lnTo>
                    <a:lnTo>
                      <a:pt x="1502" y="30"/>
                    </a:lnTo>
                    <a:lnTo>
                      <a:pt x="1497" y="31"/>
                    </a:lnTo>
                    <a:lnTo>
                      <a:pt x="1494" y="28"/>
                    </a:lnTo>
                    <a:lnTo>
                      <a:pt x="1496" y="23"/>
                    </a:lnTo>
                    <a:lnTo>
                      <a:pt x="1498" y="21"/>
                    </a:lnTo>
                    <a:lnTo>
                      <a:pt x="1503" y="20"/>
                    </a:lnTo>
                    <a:lnTo>
                      <a:pt x="1506" y="18"/>
                    </a:lnTo>
                    <a:lnTo>
                      <a:pt x="1509" y="18"/>
                    </a:lnTo>
                    <a:lnTo>
                      <a:pt x="1511" y="18"/>
                    </a:lnTo>
                    <a:lnTo>
                      <a:pt x="1512" y="16"/>
                    </a:lnTo>
                    <a:lnTo>
                      <a:pt x="1512" y="14"/>
                    </a:lnTo>
                    <a:lnTo>
                      <a:pt x="1512" y="13"/>
                    </a:lnTo>
                    <a:lnTo>
                      <a:pt x="1511" y="12"/>
                    </a:lnTo>
                    <a:lnTo>
                      <a:pt x="1509" y="11"/>
                    </a:lnTo>
                    <a:lnTo>
                      <a:pt x="1509" y="10"/>
                    </a:lnTo>
                    <a:lnTo>
                      <a:pt x="1506" y="11"/>
                    </a:lnTo>
                    <a:lnTo>
                      <a:pt x="1504" y="12"/>
                    </a:lnTo>
                    <a:lnTo>
                      <a:pt x="1502" y="12"/>
                    </a:lnTo>
                    <a:lnTo>
                      <a:pt x="1499" y="11"/>
                    </a:lnTo>
                    <a:lnTo>
                      <a:pt x="1501" y="6"/>
                    </a:lnTo>
                    <a:lnTo>
                      <a:pt x="1503" y="4"/>
                    </a:lnTo>
                    <a:lnTo>
                      <a:pt x="1506" y="1"/>
                    </a:lnTo>
                    <a:lnTo>
                      <a:pt x="1510" y="0"/>
                    </a:lnTo>
                    <a:lnTo>
                      <a:pt x="1529" y="0"/>
                    </a:lnTo>
                    <a:lnTo>
                      <a:pt x="1530" y="1"/>
                    </a:lnTo>
                    <a:lnTo>
                      <a:pt x="1532" y="1"/>
                    </a:lnTo>
                    <a:lnTo>
                      <a:pt x="1532" y="1"/>
                    </a:lnTo>
                    <a:lnTo>
                      <a:pt x="1533" y="3"/>
                    </a:lnTo>
                    <a:lnTo>
                      <a:pt x="1532" y="10"/>
                    </a:lnTo>
                    <a:lnTo>
                      <a:pt x="1529" y="15"/>
                    </a:lnTo>
                    <a:lnTo>
                      <a:pt x="1525" y="19"/>
                    </a:lnTo>
                    <a:lnTo>
                      <a:pt x="1518" y="20"/>
                    </a:lnTo>
                    <a:lnTo>
                      <a:pt x="1515" y="23"/>
                    </a:lnTo>
                    <a:lnTo>
                      <a:pt x="1519" y="25"/>
                    </a:lnTo>
                    <a:lnTo>
                      <a:pt x="1522" y="25"/>
                    </a:lnTo>
                    <a:lnTo>
                      <a:pt x="1526" y="27"/>
                    </a:lnTo>
                    <a:lnTo>
                      <a:pt x="1528" y="31"/>
                    </a:lnTo>
                    <a:lnTo>
                      <a:pt x="1532" y="35"/>
                    </a:lnTo>
                    <a:lnTo>
                      <a:pt x="1533" y="39"/>
                    </a:lnTo>
                    <a:lnTo>
                      <a:pt x="1529" y="43"/>
                    </a:lnTo>
                    <a:lnTo>
                      <a:pt x="1525" y="42"/>
                    </a:lnTo>
                    <a:lnTo>
                      <a:pt x="1521" y="39"/>
                    </a:lnTo>
                    <a:lnTo>
                      <a:pt x="1518" y="36"/>
                    </a:lnTo>
                    <a:lnTo>
                      <a:pt x="1515" y="33"/>
                    </a:lnTo>
                    <a:lnTo>
                      <a:pt x="1512" y="35"/>
                    </a:lnTo>
                    <a:lnTo>
                      <a:pt x="1512" y="38"/>
                    </a:lnTo>
                    <a:lnTo>
                      <a:pt x="1513" y="43"/>
                    </a:lnTo>
                    <a:lnTo>
                      <a:pt x="1513" y="48"/>
                    </a:lnTo>
                    <a:lnTo>
                      <a:pt x="1518" y="50"/>
                    </a:lnTo>
                    <a:lnTo>
                      <a:pt x="1518" y="54"/>
                    </a:lnTo>
                    <a:lnTo>
                      <a:pt x="1518" y="60"/>
                    </a:lnTo>
                    <a:lnTo>
                      <a:pt x="1522" y="61"/>
                    </a:lnTo>
                    <a:lnTo>
                      <a:pt x="1522" y="65"/>
                    </a:lnTo>
                    <a:lnTo>
                      <a:pt x="1524" y="67"/>
                    </a:lnTo>
                    <a:lnTo>
                      <a:pt x="1526" y="69"/>
                    </a:lnTo>
                    <a:lnTo>
                      <a:pt x="1528" y="68"/>
                    </a:lnTo>
                    <a:lnTo>
                      <a:pt x="1530" y="71"/>
                    </a:lnTo>
                    <a:lnTo>
                      <a:pt x="1532" y="73"/>
                    </a:lnTo>
                    <a:lnTo>
                      <a:pt x="1534" y="75"/>
                    </a:lnTo>
                    <a:lnTo>
                      <a:pt x="1536" y="78"/>
                    </a:lnTo>
                    <a:lnTo>
                      <a:pt x="1539" y="76"/>
                    </a:lnTo>
                    <a:lnTo>
                      <a:pt x="1541" y="74"/>
                    </a:lnTo>
                    <a:lnTo>
                      <a:pt x="1541" y="72"/>
                    </a:lnTo>
                    <a:lnTo>
                      <a:pt x="1541" y="69"/>
                    </a:lnTo>
                    <a:lnTo>
                      <a:pt x="1542" y="69"/>
                    </a:lnTo>
                    <a:lnTo>
                      <a:pt x="1543" y="68"/>
                    </a:lnTo>
                    <a:lnTo>
                      <a:pt x="1543" y="67"/>
                    </a:lnTo>
                    <a:lnTo>
                      <a:pt x="1543" y="66"/>
                    </a:lnTo>
                    <a:lnTo>
                      <a:pt x="1543" y="64"/>
                    </a:lnTo>
                    <a:lnTo>
                      <a:pt x="1542" y="61"/>
                    </a:lnTo>
                    <a:lnTo>
                      <a:pt x="1541" y="60"/>
                    </a:lnTo>
                    <a:lnTo>
                      <a:pt x="1541" y="57"/>
                    </a:lnTo>
                    <a:lnTo>
                      <a:pt x="1545" y="60"/>
                    </a:lnTo>
                    <a:lnTo>
                      <a:pt x="1548" y="66"/>
                    </a:lnTo>
                    <a:lnTo>
                      <a:pt x="1550" y="71"/>
                    </a:lnTo>
                    <a:lnTo>
                      <a:pt x="1555" y="69"/>
                    </a:lnTo>
                    <a:lnTo>
                      <a:pt x="1552" y="65"/>
                    </a:lnTo>
                    <a:lnTo>
                      <a:pt x="1550" y="60"/>
                    </a:lnTo>
                    <a:lnTo>
                      <a:pt x="1549" y="56"/>
                    </a:lnTo>
                    <a:lnTo>
                      <a:pt x="1549" y="51"/>
                    </a:lnTo>
                    <a:lnTo>
                      <a:pt x="1550" y="54"/>
                    </a:lnTo>
                    <a:lnTo>
                      <a:pt x="1552" y="57"/>
                    </a:lnTo>
                    <a:lnTo>
                      <a:pt x="1555" y="60"/>
                    </a:lnTo>
                    <a:lnTo>
                      <a:pt x="1558" y="61"/>
                    </a:lnTo>
                    <a:lnTo>
                      <a:pt x="1558" y="64"/>
                    </a:lnTo>
                    <a:lnTo>
                      <a:pt x="1557" y="67"/>
                    </a:lnTo>
                    <a:lnTo>
                      <a:pt x="1558" y="69"/>
                    </a:lnTo>
                    <a:lnTo>
                      <a:pt x="1559" y="72"/>
                    </a:lnTo>
                    <a:lnTo>
                      <a:pt x="1562" y="68"/>
                    </a:lnTo>
                    <a:lnTo>
                      <a:pt x="1569" y="72"/>
                    </a:lnTo>
                    <a:lnTo>
                      <a:pt x="1569" y="67"/>
                    </a:lnTo>
                    <a:lnTo>
                      <a:pt x="1567" y="64"/>
                    </a:lnTo>
                    <a:lnTo>
                      <a:pt x="1566" y="59"/>
                    </a:lnTo>
                    <a:lnTo>
                      <a:pt x="1566" y="56"/>
                    </a:lnTo>
                    <a:lnTo>
                      <a:pt x="1567" y="58"/>
                    </a:lnTo>
                    <a:lnTo>
                      <a:pt x="1569" y="59"/>
                    </a:lnTo>
                    <a:lnTo>
                      <a:pt x="1570" y="61"/>
                    </a:lnTo>
                    <a:lnTo>
                      <a:pt x="1570" y="65"/>
                    </a:lnTo>
                    <a:lnTo>
                      <a:pt x="1575" y="58"/>
                    </a:lnTo>
                    <a:lnTo>
                      <a:pt x="1578" y="60"/>
                    </a:lnTo>
                    <a:lnTo>
                      <a:pt x="1581" y="61"/>
                    </a:lnTo>
                    <a:lnTo>
                      <a:pt x="1583" y="64"/>
                    </a:lnTo>
                    <a:lnTo>
                      <a:pt x="1585" y="67"/>
                    </a:lnTo>
                    <a:lnTo>
                      <a:pt x="1585" y="71"/>
                    </a:lnTo>
                    <a:lnTo>
                      <a:pt x="1587" y="73"/>
                    </a:lnTo>
                    <a:lnTo>
                      <a:pt x="1589" y="74"/>
                    </a:lnTo>
                    <a:lnTo>
                      <a:pt x="1592" y="74"/>
                    </a:lnTo>
                    <a:lnTo>
                      <a:pt x="1593" y="79"/>
                    </a:lnTo>
                    <a:lnTo>
                      <a:pt x="1592" y="84"/>
                    </a:lnTo>
                    <a:lnTo>
                      <a:pt x="1593" y="89"/>
                    </a:lnTo>
                    <a:lnTo>
                      <a:pt x="1598" y="87"/>
                    </a:lnTo>
                    <a:lnTo>
                      <a:pt x="1600" y="84"/>
                    </a:lnTo>
                    <a:lnTo>
                      <a:pt x="1598" y="83"/>
                    </a:lnTo>
                    <a:lnTo>
                      <a:pt x="1598" y="83"/>
                    </a:lnTo>
                    <a:lnTo>
                      <a:pt x="1598" y="83"/>
                    </a:lnTo>
                    <a:lnTo>
                      <a:pt x="1598" y="82"/>
                    </a:lnTo>
                    <a:lnTo>
                      <a:pt x="1600" y="80"/>
                    </a:lnTo>
                    <a:lnTo>
                      <a:pt x="1597" y="76"/>
                    </a:lnTo>
                    <a:lnTo>
                      <a:pt x="1595" y="72"/>
                    </a:lnTo>
                    <a:lnTo>
                      <a:pt x="1594" y="66"/>
                    </a:lnTo>
                    <a:lnTo>
                      <a:pt x="1592" y="61"/>
                    </a:lnTo>
                    <a:lnTo>
                      <a:pt x="1590" y="57"/>
                    </a:lnTo>
                    <a:lnTo>
                      <a:pt x="1588" y="53"/>
                    </a:lnTo>
                    <a:lnTo>
                      <a:pt x="1587" y="50"/>
                    </a:lnTo>
                    <a:lnTo>
                      <a:pt x="1586" y="45"/>
                    </a:lnTo>
                    <a:lnTo>
                      <a:pt x="1589" y="49"/>
                    </a:lnTo>
                    <a:lnTo>
                      <a:pt x="1593" y="56"/>
                    </a:lnTo>
                    <a:lnTo>
                      <a:pt x="1596" y="63"/>
                    </a:lnTo>
                    <a:lnTo>
                      <a:pt x="1600" y="68"/>
                    </a:lnTo>
                    <a:lnTo>
                      <a:pt x="1601" y="60"/>
                    </a:lnTo>
                    <a:lnTo>
                      <a:pt x="1600" y="52"/>
                    </a:lnTo>
                    <a:lnTo>
                      <a:pt x="1597" y="44"/>
                    </a:lnTo>
                    <a:lnTo>
                      <a:pt x="1595" y="36"/>
                    </a:lnTo>
                    <a:lnTo>
                      <a:pt x="1597" y="34"/>
                    </a:lnTo>
                    <a:lnTo>
                      <a:pt x="1600" y="35"/>
                    </a:lnTo>
                    <a:lnTo>
                      <a:pt x="1601" y="37"/>
                    </a:lnTo>
                    <a:lnTo>
                      <a:pt x="1602" y="39"/>
                    </a:lnTo>
                    <a:lnTo>
                      <a:pt x="1603" y="43"/>
                    </a:lnTo>
                    <a:lnTo>
                      <a:pt x="1605" y="44"/>
                    </a:lnTo>
                    <a:lnTo>
                      <a:pt x="1608" y="46"/>
                    </a:lnTo>
                    <a:lnTo>
                      <a:pt x="1608" y="50"/>
                    </a:lnTo>
                    <a:lnTo>
                      <a:pt x="1612" y="86"/>
                    </a:lnTo>
                    <a:lnTo>
                      <a:pt x="1615" y="88"/>
                    </a:lnTo>
                    <a:lnTo>
                      <a:pt x="1616" y="88"/>
                    </a:lnTo>
                    <a:lnTo>
                      <a:pt x="1618" y="87"/>
                    </a:lnTo>
                    <a:lnTo>
                      <a:pt x="1619" y="84"/>
                    </a:lnTo>
                    <a:lnTo>
                      <a:pt x="1625" y="90"/>
                    </a:lnTo>
                    <a:lnTo>
                      <a:pt x="1666" y="90"/>
                    </a:lnTo>
                    <a:lnTo>
                      <a:pt x="1668" y="89"/>
                    </a:lnTo>
                    <a:lnTo>
                      <a:pt x="1669" y="87"/>
                    </a:lnTo>
                    <a:lnTo>
                      <a:pt x="1669" y="84"/>
                    </a:lnTo>
                    <a:lnTo>
                      <a:pt x="1666" y="83"/>
                    </a:lnTo>
                    <a:lnTo>
                      <a:pt x="1663" y="80"/>
                    </a:lnTo>
                    <a:lnTo>
                      <a:pt x="1658" y="78"/>
                    </a:lnTo>
                    <a:lnTo>
                      <a:pt x="1654" y="76"/>
                    </a:lnTo>
                    <a:lnTo>
                      <a:pt x="1648" y="78"/>
                    </a:lnTo>
                    <a:lnTo>
                      <a:pt x="1647" y="79"/>
                    </a:lnTo>
                    <a:lnTo>
                      <a:pt x="1647" y="81"/>
                    </a:lnTo>
                    <a:lnTo>
                      <a:pt x="1647" y="83"/>
                    </a:lnTo>
                    <a:lnTo>
                      <a:pt x="1645" y="83"/>
                    </a:lnTo>
                    <a:lnTo>
                      <a:pt x="1639" y="83"/>
                    </a:lnTo>
                    <a:lnTo>
                      <a:pt x="1634" y="84"/>
                    </a:lnTo>
                    <a:lnTo>
                      <a:pt x="1631" y="83"/>
                    </a:lnTo>
                    <a:lnTo>
                      <a:pt x="1626" y="82"/>
                    </a:lnTo>
                    <a:lnTo>
                      <a:pt x="1623" y="75"/>
                    </a:lnTo>
                    <a:lnTo>
                      <a:pt x="1622" y="66"/>
                    </a:lnTo>
                    <a:lnTo>
                      <a:pt x="1622" y="58"/>
                    </a:lnTo>
                    <a:lnTo>
                      <a:pt x="1625" y="50"/>
                    </a:lnTo>
                    <a:lnTo>
                      <a:pt x="1626" y="37"/>
                    </a:lnTo>
                    <a:lnTo>
                      <a:pt x="1630" y="25"/>
                    </a:lnTo>
                    <a:lnTo>
                      <a:pt x="1633" y="13"/>
                    </a:lnTo>
                    <a:lnTo>
                      <a:pt x="1634" y="0"/>
                    </a:lnTo>
                    <a:lnTo>
                      <a:pt x="200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2" name="Freeform 188">
                <a:extLst>
                  <a:ext uri="{FF2B5EF4-FFF2-40B4-BE49-F238E27FC236}">
                    <a16:creationId xmlns:a16="http://schemas.microsoft.com/office/drawing/2014/main" id="{333BF8BB-1595-4E7F-8428-CC5ED05476DA}"/>
                  </a:ext>
                </a:extLst>
              </p:cNvPr>
              <p:cNvSpPr>
                <a:spLocks/>
              </p:cNvSpPr>
              <p:nvPr/>
            </p:nvSpPr>
            <p:spPr bwMode="auto">
              <a:xfrm>
                <a:off x="1762" y="1853"/>
                <a:ext cx="3" cy="1"/>
              </a:xfrm>
              <a:custGeom>
                <a:avLst/>
                <a:gdLst>
                  <a:gd name="T0" fmla="*/ 0 w 5"/>
                  <a:gd name="T1" fmla="*/ 0 h 3"/>
                  <a:gd name="T2" fmla="*/ 1 w 5"/>
                  <a:gd name="T3" fmla="*/ 1 h 3"/>
                  <a:gd name="T4" fmla="*/ 3 w 5"/>
                  <a:gd name="T5" fmla="*/ 3 h 3"/>
                  <a:gd name="T6" fmla="*/ 4 w 5"/>
                  <a:gd name="T7" fmla="*/ 3 h 3"/>
                  <a:gd name="T8" fmla="*/ 5 w 5"/>
                  <a:gd name="T9" fmla="*/ 1 h 3"/>
                  <a:gd name="T10" fmla="*/ 5 w 5"/>
                  <a:gd name="T11" fmla="*/ 1 h 3"/>
                  <a:gd name="T12" fmla="*/ 5 w 5"/>
                  <a:gd name="T13" fmla="*/ 1 h 3"/>
                  <a:gd name="T14" fmla="*/ 5 w 5"/>
                  <a:gd name="T15" fmla="*/ 1 h 3"/>
                  <a:gd name="T16" fmla="*/ 5 w 5"/>
                  <a:gd name="T17" fmla="*/ 0 h 3"/>
                  <a:gd name="T18" fmla="*/ 0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0"/>
                    </a:moveTo>
                    <a:lnTo>
                      <a:pt x="1" y="1"/>
                    </a:lnTo>
                    <a:lnTo>
                      <a:pt x="3" y="3"/>
                    </a:lnTo>
                    <a:lnTo>
                      <a:pt x="4" y="3"/>
                    </a:lnTo>
                    <a:lnTo>
                      <a:pt x="5" y="1"/>
                    </a:lnTo>
                    <a:lnTo>
                      <a:pt x="5" y="1"/>
                    </a:lnTo>
                    <a:lnTo>
                      <a:pt x="5" y="1"/>
                    </a:lnTo>
                    <a:lnTo>
                      <a:pt x="5" y="1"/>
                    </a:lnTo>
                    <a:lnTo>
                      <a:pt x="5"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3" name="Freeform 189">
                <a:extLst>
                  <a:ext uri="{FF2B5EF4-FFF2-40B4-BE49-F238E27FC236}">
                    <a16:creationId xmlns:a16="http://schemas.microsoft.com/office/drawing/2014/main" id="{0CB4B817-D6D7-4B67-A283-B33B6F4F082D}"/>
                  </a:ext>
                </a:extLst>
              </p:cNvPr>
              <p:cNvSpPr>
                <a:spLocks/>
              </p:cNvSpPr>
              <p:nvPr/>
            </p:nvSpPr>
            <p:spPr bwMode="auto">
              <a:xfrm>
                <a:off x="1031" y="1830"/>
                <a:ext cx="23" cy="23"/>
              </a:xfrm>
              <a:custGeom>
                <a:avLst/>
                <a:gdLst>
                  <a:gd name="T0" fmla="*/ 6 w 47"/>
                  <a:gd name="T1" fmla="*/ 45 h 45"/>
                  <a:gd name="T2" fmla="*/ 5 w 47"/>
                  <a:gd name="T3" fmla="*/ 43 h 45"/>
                  <a:gd name="T4" fmla="*/ 4 w 47"/>
                  <a:gd name="T5" fmla="*/ 40 h 45"/>
                  <a:gd name="T6" fmla="*/ 4 w 47"/>
                  <a:gd name="T7" fmla="*/ 37 h 45"/>
                  <a:gd name="T8" fmla="*/ 6 w 47"/>
                  <a:gd name="T9" fmla="*/ 34 h 45"/>
                  <a:gd name="T10" fmla="*/ 10 w 47"/>
                  <a:gd name="T11" fmla="*/ 34 h 45"/>
                  <a:gd name="T12" fmla="*/ 12 w 47"/>
                  <a:gd name="T13" fmla="*/ 35 h 45"/>
                  <a:gd name="T14" fmla="*/ 14 w 47"/>
                  <a:gd name="T15" fmla="*/ 36 h 45"/>
                  <a:gd name="T16" fmla="*/ 18 w 47"/>
                  <a:gd name="T17" fmla="*/ 36 h 45"/>
                  <a:gd name="T18" fmla="*/ 18 w 47"/>
                  <a:gd name="T19" fmla="*/ 33 h 45"/>
                  <a:gd name="T20" fmla="*/ 18 w 47"/>
                  <a:gd name="T21" fmla="*/ 30 h 45"/>
                  <a:gd name="T22" fmla="*/ 18 w 47"/>
                  <a:gd name="T23" fmla="*/ 27 h 45"/>
                  <a:gd name="T24" fmla="*/ 18 w 47"/>
                  <a:gd name="T25" fmla="*/ 25 h 45"/>
                  <a:gd name="T26" fmla="*/ 13 w 47"/>
                  <a:gd name="T27" fmla="*/ 23 h 45"/>
                  <a:gd name="T28" fmla="*/ 9 w 47"/>
                  <a:gd name="T29" fmla="*/ 25 h 45"/>
                  <a:gd name="T30" fmla="*/ 4 w 47"/>
                  <a:gd name="T31" fmla="*/ 25 h 45"/>
                  <a:gd name="T32" fmla="*/ 0 w 47"/>
                  <a:gd name="T33" fmla="*/ 21 h 45"/>
                  <a:gd name="T34" fmla="*/ 2 w 47"/>
                  <a:gd name="T35" fmla="*/ 15 h 45"/>
                  <a:gd name="T36" fmla="*/ 2 w 47"/>
                  <a:gd name="T37" fmla="*/ 10 h 45"/>
                  <a:gd name="T38" fmla="*/ 3 w 47"/>
                  <a:gd name="T39" fmla="*/ 4 h 45"/>
                  <a:gd name="T40" fmla="*/ 7 w 47"/>
                  <a:gd name="T41" fmla="*/ 0 h 45"/>
                  <a:gd name="T42" fmla="*/ 14 w 47"/>
                  <a:gd name="T43" fmla="*/ 1 h 45"/>
                  <a:gd name="T44" fmla="*/ 21 w 47"/>
                  <a:gd name="T45" fmla="*/ 0 h 45"/>
                  <a:gd name="T46" fmla="*/ 27 w 47"/>
                  <a:gd name="T47" fmla="*/ 0 h 45"/>
                  <a:gd name="T48" fmla="*/ 32 w 47"/>
                  <a:gd name="T49" fmla="*/ 5 h 45"/>
                  <a:gd name="T50" fmla="*/ 34 w 47"/>
                  <a:gd name="T51" fmla="*/ 3 h 45"/>
                  <a:gd name="T52" fmla="*/ 37 w 47"/>
                  <a:gd name="T53" fmla="*/ 1 h 45"/>
                  <a:gd name="T54" fmla="*/ 40 w 47"/>
                  <a:gd name="T55" fmla="*/ 1 h 45"/>
                  <a:gd name="T56" fmla="*/ 42 w 47"/>
                  <a:gd name="T57" fmla="*/ 3 h 45"/>
                  <a:gd name="T58" fmla="*/ 45 w 47"/>
                  <a:gd name="T59" fmla="*/ 7 h 45"/>
                  <a:gd name="T60" fmla="*/ 47 w 47"/>
                  <a:gd name="T61" fmla="*/ 13 h 45"/>
                  <a:gd name="T62" fmla="*/ 47 w 47"/>
                  <a:gd name="T63" fmla="*/ 20 h 45"/>
                  <a:gd name="T64" fmla="*/ 44 w 47"/>
                  <a:gd name="T65" fmla="*/ 25 h 45"/>
                  <a:gd name="T66" fmla="*/ 38 w 47"/>
                  <a:gd name="T67" fmla="*/ 26 h 45"/>
                  <a:gd name="T68" fmla="*/ 35 w 47"/>
                  <a:gd name="T69" fmla="*/ 28 h 45"/>
                  <a:gd name="T70" fmla="*/ 30 w 47"/>
                  <a:gd name="T71" fmla="*/ 29 h 45"/>
                  <a:gd name="T72" fmla="*/ 26 w 47"/>
                  <a:gd name="T73" fmla="*/ 28 h 45"/>
                  <a:gd name="T74" fmla="*/ 24 w 47"/>
                  <a:gd name="T75" fmla="*/ 30 h 45"/>
                  <a:gd name="T76" fmla="*/ 22 w 47"/>
                  <a:gd name="T77" fmla="*/ 33 h 45"/>
                  <a:gd name="T78" fmla="*/ 24 w 47"/>
                  <a:gd name="T79" fmla="*/ 36 h 45"/>
                  <a:gd name="T80" fmla="*/ 25 w 47"/>
                  <a:gd name="T81" fmla="*/ 38 h 45"/>
                  <a:gd name="T82" fmla="*/ 35 w 47"/>
                  <a:gd name="T83" fmla="*/ 38 h 45"/>
                  <a:gd name="T84" fmla="*/ 36 w 47"/>
                  <a:gd name="T85" fmla="*/ 41 h 45"/>
                  <a:gd name="T86" fmla="*/ 36 w 47"/>
                  <a:gd name="T87" fmla="*/ 43 h 45"/>
                  <a:gd name="T88" fmla="*/ 36 w 47"/>
                  <a:gd name="T89" fmla="*/ 44 h 45"/>
                  <a:gd name="T90" fmla="*/ 35 w 47"/>
                  <a:gd name="T91" fmla="*/ 45 h 45"/>
                  <a:gd name="T92" fmla="*/ 6 w 47"/>
                  <a:gd name="T9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5">
                    <a:moveTo>
                      <a:pt x="6" y="45"/>
                    </a:moveTo>
                    <a:lnTo>
                      <a:pt x="5" y="43"/>
                    </a:lnTo>
                    <a:lnTo>
                      <a:pt x="4" y="40"/>
                    </a:lnTo>
                    <a:lnTo>
                      <a:pt x="4" y="37"/>
                    </a:lnTo>
                    <a:lnTo>
                      <a:pt x="6" y="34"/>
                    </a:lnTo>
                    <a:lnTo>
                      <a:pt x="10" y="34"/>
                    </a:lnTo>
                    <a:lnTo>
                      <a:pt x="12" y="35"/>
                    </a:lnTo>
                    <a:lnTo>
                      <a:pt x="14" y="36"/>
                    </a:lnTo>
                    <a:lnTo>
                      <a:pt x="18" y="36"/>
                    </a:lnTo>
                    <a:lnTo>
                      <a:pt x="18" y="33"/>
                    </a:lnTo>
                    <a:lnTo>
                      <a:pt x="18" y="30"/>
                    </a:lnTo>
                    <a:lnTo>
                      <a:pt x="18" y="27"/>
                    </a:lnTo>
                    <a:lnTo>
                      <a:pt x="18" y="25"/>
                    </a:lnTo>
                    <a:lnTo>
                      <a:pt x="13" y="23"/>
                    </a:lnTo>
                    <a:lnTo>
                      <a:pt x="9" y="25"/>
                    </a:lnTo>
                    <a:lnTo>
                      <a:pt x="4" y="25"/>
                    </a:lnTo>
                    <a:lnTo>
                      <a:pt x="0" y="21"/>
                    </a:lnTo>
                    <a:lnTo>
                      <a:pt x="2" y="15"/>
                    </a:lnTo>
                    <a:lnTo>
                      <a:pt x="2" y="10"/>
                    </a:lnTo>
                    <a:lnTo>
                      <a:pt x="3" y="4"/>
                    </a:lnTo>
                    <a:lnTo>
                      <a:pt x="7" y="0"/>
                    </a:lnTo>
                    <a:lnTo>
                      <a:pt x="14" y="1"/>
                    </a:lnTo>
                    <a:lnTo>
                      <a:pt x="21" y="0"/>
                    </a:lnTo>
                    <a:lnTo>
                      <a:pt x="27" y="0"/>
                    </a:lnTo>
                    <a:lnTo>
                      <a:pt x="32" y="5"/>
                    </a:lnTo>
                    <a:lnTo>
                      <a:pt x="34" y="3"/>
                    </a:lnTo>
                    <a:lnTo>
                      <a:pt x="37" y="1"/>
                    </a:lnTo>
                    <a:lnTo>
                      <a:pt x="40" y="1"/>
                    </a:lnTo>
                    <a:lnTo>
                      <a:pt x="42" y="3"/>
                    </a:lnTo>
                    <a:lnTo>
                      <a:pt x="45" y="7"/>
                    </a:lnTo>
                    <a:lnTo>
                      <a:pt x="47" y="13"/>
                    </a:lnTo>
                    <a:lnTo>
                      <a:pt x="47" y="20"/>
                    </a:lnTo>
                    <a:lnTo>
                      <a:pt x="44" y="25"/>
                    </a:lnTo>
                    <a:lnTo>
                      <a:pt x="38" y="26"/>
                    </a:lnTo>
                    <a:lnTo>
                      <a:pt x="35" y="28"/>
                    </a:lnTo>
                    <a:lnTo>
                      <a:pt x="30" y="29"/>
                    </a:lnTo>
                    <a:lnTo>
                      <a:pt x="26" y="28"/>
                    </a:lnTo>
                    <a:lnTo>
                      <a:pt x="24" y="30"/>
                    </a:lnTo>
                    <a:lnTo>
                      <a:pt x="22" y="33"/>
                    </a:lnTo>
                    <a:lnTo>
                      <a:pt x="24" y="36"/>
                    </a:lnTo>
                    <a:lnTo>
                      <a:pt x="25" y="38"/>
                    </a:lnTo>
                    <a:lnTo>
                      <a:pt x="35" y="38"/>
                    </a:lnTo>
                    <a:lnTo>
                      <a:pt x="36" y="41"/>
                    </a:lnTo>
                    <a:lnTo>
                      <a:pt x="36" y="43"/>
                    </a:lnTo>
                    <a:lnTo>
                      <a:pt x="36" y="44"/>
                    </a:lnTo>
                    <a:lnTo>
                      <a:pt x="35" y="45"/>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4" name="Freeform 190">
                <a:extLst>
                  <a:ext uri="{FF2B5EF4-FFF2-40B4-BE49-F238E27FC236}">
                    <a16:creationId xmlns:a16="http://schemas.microsoft.com/office/drawing/2014/main" id="{9D801084-D451-47A1-B80B-6BE4ACB0F833}"/>
                  </a:ext>
                </a:extLst>
              </p:cNvPr>
              <p:cNvSpPr>
                <a:spLocks/>
              </p:cNvSpPr>
              <p:nvPr/>
            </p:nvSpPr>
            <p:spPr bwMode="auto">
              <a:xfrm>
                <a:off x="1081" y="1787"/>
                <a:ext cx="182" cy="66"/>
              </a:xfrm>
              <a:custGeom>
                <a:avLst/>
                <a:gdLst>
                  <a:gd name="T0" fmla="*/ 9 w 363"/>
                  <a:gd name="T1" fmla="*/ 131 h 131"/>
                  <a:gd name="T2" fmla="*/ 8 w 363"/>
                  <a:gd name="T3" fmla="*/ 129 h 131"/>
                  <a:gd name="T4" fmla="*/ 8 w 363"/>
                  <a:gd name="T5" fmla="*/ 126 h 131"/>
                  <a:gd name="T6" fmla="*/ 8 w 363"/>
                  <a:gd name="T7" fmla="*/ 122 h 131"/>
                  <a:gd name="T8" fmla="*/ 9 w 363"/>
                  <a:gd name="T9" fmla="*/ 117 h 131"/>
                  <a:gd name="T10" fmla="*/ 5 w 363"/>
                  <a:gd name="T11" fmla="*/ 115 h 131"/>
                  <a:gd name="T12" fmla="*/ 5 w 363"/>
                  <a:gd name="T13" fmla="*/ 113 h 131"/>
                  <a:gd name="T14" fmla="*/ 7 w 363"/>
                  <a:gd name="T15" fmla="*/ 109 h 131"/>
                  <a:gd name="T16" fmla="*/ 9 w 363"/>
                  <a:gd name="T17" fmla="*/ 107 h 131"/>
                  <a:gd name="T18" fmla="*/ 14 w 363"/>
                  <a:gd name="T19" fmla="*/ 102 h 131"/>
                  <a:gd name="T20" fmla="*/ 9 w 363"/>
                  <a:gd name="T21" fmla="*/ 97 h 131"/>
                  <a:gd name="T22" fmla="*/ 5 w 363"/>
                  <a:gd name="T23" fmla="*/ 91 h 131"/>
                  <a:gd name="T24" fmla="*/ 3 w 363"/>
                  <a:gd name="T25" fmla="*/ 84 h 131"/>
                  <a:gd name="T26" fmla="*/ 0 w 363"/>
                  <a:gd name="T27" fmla="*/ 78 h 131"/>
                  <a:gd name="T28" fmla="*/ 2 w 363"/>
                  <a:gd name="T29" fmla="*/ 77 h 131"/>
                  <a:gd name="T30" fmla="*/ 7 w 363"/>
                  <a:gd name="T31" fmla="*/ 75 h 131"/>
                  <a:gd name="T32" fmla="*/ 11 w 363"/>
                  <a:gd name="T33" fmla="*/ 71 h 131"/>
                  <a:gd name="T34" fmla="*/ 18 w 363"/>
                  <a:gd name="T35" fmla="*/ 68 h 131"/>
                  <a:gd name="T36" fmla="*/ 24 w 363"/>
                  <a:gd name="T37" fmla="*/ 64 h 131"/>
                  <a:gd name="T38" fmla="*/ 31 w 363"/>
                  <a:gd name="T39" fmla="*/ 62 h 131"/>
                  <a:gd name="T40" fmla="*/ 37 w 363"/>
                  <a:gd name="T41" fmla="*/ 61 h 131"/>
                  <a:gd name="T42" fmla="*/ 41 w 363"/>
                  <a:gd name="T43" fmla="*/ 62 h 131"/>
                  <a:gd name="T44" fmla="*/ 48 w 363"/>
                  <a:gd name="T45" fmla="*/ 61 h 131"/>
                  <a:gd name="T46" fmla="*/ 55 w 363"/>
                  <a:gd name="T47" fmla="*/ 56 h 131"/>
                  <a:gd name="T48" fmla="*/ 64 w 363"/>
                  <a:gd name="T49" fmla="*/ 47 h 131"/>
                  <a:gd name="T50" fmla="*/ 72 w 363"/>
                  <a:gd name="T51" fmla="*/ 36 h 131"/>
                  <a:gd name="T52" fmla="*/ 80 w 363"/>
                  <a:gd name="T53" fmla="*/ 24 h 131"/>
                  <a:gd name="T54" fmla="*/ 87 w 363"/>
                  <a:gd name="T55" fmla="*/ 14 h 131"/>
                  <a:gd name="T56" fmla="*/ 92 w 363"/>
                  <a:gd name="T57" fmla="*/ 6 h 131"/>
                  <a:gd name="T58" fmla="*/ 95 w 363"/>
                  <a:gd name="T59" fmla="*/ 0 h 131"/>
                  <a:gd name="T60" fmla="*/ 363 w 363"/>
                  <a:gd name="T61" fmla="*/ 0 h 131"/>
                  <a:gd name="T62" fmla="*/ 363 w 363"/>
                  <a:gd name="T63" fmla="*/ 0 h 131"/>
                  <a:gd name="T64" fmla="*/ 363 w 363"/>
                  <a:gd name="T65" fmla="*/ 0 h 131"/>
                  <a:gd name="T66" fmla="*/ 363 w 363"/>
                  <a:gd name="T67" fmla="*/ 0 h 131"/>
                  <a:gd name="T68" fmla="*/ 363 w 363"/>
                  <a:gd name="T69" fmla="*/ 1 h 131"/>
                  <a:gd name="T70" fmla="*/ 359 w 363"/>
                  <a:gd name="T71" fmla="*/ 2 h 131"/>
                  <a:gd name="T72" fmla="*/ 358 w 363"/>
                  <a:gd name="T73" fmla="*/ 6 h 131"/>
                  <a:gd name="T74" fmla="*/ 358 w 363"/>
                  <a:gd name="T75" fmla="*/ 10 h 131"/>
                  <a:gd name="T76" fmla="*/ 358 w 363"/>
                  <a:gd name="T77" fmla="*/ 13 h 131"/>
                  <a:gd name="T78" fmla="*/ 355 w 363"/>
                  <a:gd name="T79" fmla="*/ 29 h 131"/>
                  <a:gd name="T80" fmla="*/ 352 w 363"/>
                  <a:gd name="T81" fmla="*/ 45 h 131"/>
                  <a:gd name="T82" fmla="*/ 351 w 363"/>
                  <a:gd name="T83" fmla="*/ 62 h 131"/>
                  <a:gd name="T84" fmla="*/ 350 w 363"/>
                  <a:gd name="T85" fmla="*/ 82 h 131"/>
                  <a:gd name="T86" fmla="*/ 351 w 363"/>
                  <a:gd name="T87" fmla="*/ 93 h 131"/>
                  <a:gd name="T88" fmla="*/ 351 w 363"/>
                  <a:gd name="T89" fmla="*/ 109 h 131"/>
                  <a:gd name="T90" fmla="*/ 350 w 363"/>
                  <a:gd name="T91" fmla="*/ 124 h 131"/>
                  <a:gd name="T92" fmla="*/ 350 w 363"/>
                  <a:gd name="T93" fmla="*/ 131 h 131"/>
                  <a:gd name="T94" fmla="*/ 9 w 363"/>
                  <a:gd name="T9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3" h="131">
                    <a:moveTo>
                      <a:pt x="9" y="131"/>
                    </a:moveTo>
                    <a:lnTo>
                      <a:pt x="8" y="129"/>
                    </a:lnTo>
                    <a:lnTo>
                      <a:pt x="8" y="126"/>
                    </a:lnTo>
                    <a:lnTo>
                      <a:pt x="8" y="122"/>
                    </a:lnTo>
                    <a:lnTo>
                      <a:pt x="9" y="117"/>
                    </a:lnTo>
                    <a:lnTo>
                      <a:pt x="5" y="115"/>
                    </a:lnTo>
                    <a:lnTo>
                      <a:pt x="5" y="113"/>
                    </a:lnTo>
                    <a:lnTo>
                      <a:pt x="7" y="109"/>
                    </a:lnTo>
                    <a:lnTo>
                      <a:pt x="9" y="107"/>
                    </a:lnTo>
                    <a:lnTo>
                      <a:pt x="14" y="102"/>
                    </a:lnTo>
                    <a:lnTo>
                      <a:pt x="9" y="97"/>
                    </a:lnTo>
                    <a:lnTo>
                      <a:pt x="5" y="91"/>
                    </a:lnTo>
                    <a:lnTo>
                      <a:pt x="3" y="84"/>
                    </a:lnTo>
                    <a:lnTo>
                      <a:pt x="0" y="78"/>
                    </a:lnTo>
                    <a:lnTo>
                      <a:pt x="2" y="77"/>
                    </a:lnTo>
                    <a:lnTo>
                      <a:pt x="7" y="75"/>
                    </a:lnTo>
                    <a:lnTo>
                      <a:pt x="11" y="71"/>
                    </a:lnTo>
                    <a:lnTo>
                      <a:pt x="18" y="68"/>
                    </a:lnTo>
                    <a:lnTo>
                      <a:pt x="24" y="64"/>
                    </a:lnTo>
                    <a:lnTo>
                      <a:pt x="31" y="62"/>
                    </a:lnTo>
                    <a:lnTo>
                      <a:pt x="37" y="61"/>
                    </a:lnTo>
                    <a:lnTo>
                      <a:pt x="41" y="62"/>
                    </a:lnTo>
                    <a:lnTo>
                      <a:pt x="48" y="61"/>
                    </a:lnTo>
                    <a:lnTo>
                      <a:pt x="55" y="56"/>
                    </a:lnTo>
                    <a:lnTo>
                      <a:pt x="64" y="47"/>
                    </a:lnTo>
                    <a:lnTo>
                      <a:pt x="72" y="36"/>
                    </a:lnTo>
                    <a:lnTo>
                      <a:pt x="80" y="24"/>
                    </a:lnTo>
                    <a:lnTo>
                      <a:pt x="87" y="14"/>
                    </a:lnTo>
                    <a:lnTo>
                      <a:pt x="92" y="6"/>
                    </a:lnTo>
                    <a:lnTo>
                      <a:pt x="95" y="0"/>
                    </a:lnTo>
                    <a:lnTo>
                      <a:pt x="363" y="0"/>
                    </a:lnTo>
                    <a:lnTo>
                      <a:pt x="363" y="0"/>
                    </a:lnTo>
                    <a:lnTo>
                      <a:pt x="363" y="0"/>
                    </a:lnTo>
                    <a:lnTo>
                      <a:pt x="363" y="0"/>
                    </a:lnTo>
                    <a:lnTo>
                      <a:pt x="363" y="1"/>
                    </a:lnTo>
                    <a:lnTo>
                      <a:pt x="359" y="2"/>
                    </a:lnTo>
                    <a:lnTo>
                      <a:pt x="358" y="6"/>
                    </a:lnTo>
                    <a:lnTo>
                      <a:pt x="358" y="10"/>
                    </a:lnTo>
                    <a:lnTo>
                      <a:pt x="358" y="13"/>
                    </a:lnTo>
                    <a:lnTo>
                      <a:pt x="355" y="29"/>
                    </a:lnTo>
                    <a:lnTo>
                      <a:pt x="352" y="45"/>
                    </a:lnTo>
                    <a:lnTo>
                      <a:pt x="351" y="62"/>
                    </a:lnTo>
                    <a:lnTo>
                      <a:pt x="350" y="82"/>
                    </a:lnTo>
                    <a:lnTo>
                      <a:pt x="351" y="93"/>
                    </a:lnTo>
                    <a:lnTo>
                      <a:pt x="351" y="109"/>
                    </a:lnTo>
                    <a:lnTo>
                      <a:pt x="350" y="124"/>
                    </a:lnTo>
                    <a:lnTo>
                      <a:pt x="350" y="131"/>
                    </a:lnTo>
                    <a:lnTo>
                      <a:pt x="9"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5" name="Freeform 191">
                <a:extLst>
                  <a:ext uri="{FF2B5EF4-FFF2-40B4-BE49-F238E27FC236}">
                    <a16:creationId xmlns:a16="http://schemas.microsoft.com/office/drawing/2014/main" id="{5A7E7300-F3BE-400A-9EBC-53F9D258CCE4}"/>
                  </a:ext>
                </a:extLst>
              </p:cNvPr>
              <p:cNvSpPr>
                <a:spLocks/>
              </p:cNvSpPr>
              <p:nvPr/>
            </p:nvSpPr>
            <p:spPr bwMode="auto">
              <a:xfrm>
                <a:off x="1402" y="1787"/>
                <a:ext cx="235" cy="66"/>
              </a:xfrm>
              <a:custGeom>
                <a:avLst/>
                <a:gdLst>
                  <a:gd name="T0" fmla="*/ 0 w 470"/>
                  <a:gd name="T1" fmla="*/ 131 h 131"/>
                  <a:gd name="T2" fmla="*/ 1 w 470"/>
                  <a:gd name="T3" fmla="*/ 130 h 131"/>
                  <a:gd name="T4" fmla="*/ 2 w 470"/>
                  <a:gd name="T5" fmla="*/ 129 h 131"/>
                  <a:gd name="T6" fmla="*/ 2 w 470"/>
                  <a:gd name="T7" fmla="*/ 129 h 131"/>
                  <a:gd name="T8" fmla="*/ 3 w 470"/>
                  <a:gd name="T9" fmla="*/ 128 h 131"/>
                  <a:gd name="T10" fmla="*/ 17 w 470"/>
                  <a:gd name="T11" fmla="*/ 119 h 131"/>
                  <a:gd name="T12" fmla="*/ 26 w 470"/>
                  <a:gd name="T13" fmla="*/ 104 h 131"/>
                  <a:gd name="T14" fmla="*/ 32 w 470"/>
                  <a:gd name="T15" fmla="*/ 87 h 131"/>
                  <a:gd name="T16" fmla="*/ 36 w 470"/>
                  <a:gd name="T17" fmla="*/ 70 h 131"/>
                  <a:gd name="T18" fmla="*/ 38 w 470"/>
                  <a:gd name="T19" fmla="*/ 62 h 131"/>
                  <a:gd name="T20" fmla="*/ 41 w 470"/>
                  <a:gd name="T21" fmla="*/ 54 h 131"/>
                  <a:gd name="T22" fmla="*/ 44 w 470"/>
                  <a:gd name="T23" fmla="*/ 47 h 131"/>
                  <a:gd name="T24" fmla="*/ 46 w 470"/>
                  <a:gd name="T25" fmla="*/ 38 h 131"/>
                  <a:gd name="T26" fmla="*/ 49 w 470"/>
                  <a:gd name="T27" fmla="*/ 31 h 131"/>
                  <a:gd name="T28" fmla="*/ 54 w 470"/>
                  <a:gd name="T29" fmla="*/ 25 h 131"/>
                  <a:gd name="T30" fmla="*/ 58 w 470"/>
                  <a:gd name="T31" fmla="*/ 19 h 131"/>
                  <a:gd name="T32" fmla="*/ 63 w 470"/>
                  <a:gd name="T33" fmla="*/ 13 h 131"/>
                  <a:gd name="T34" fmla="*/ 68 w 470"/>
                  <a:gd name="T35" fmla="*/ 9 h 131"/>
                  <a:gd name="T36" fmla="*/ 74 w 470"/>
                  <a:gd name="T37" fmla="*/ 6 h 131"/>
                  <a:gd name="T38" fmla="*/ 80 w 470"/>
                  <a:gd name="T39" fmla="*/ 3 h 131"/>
                  <a:gd name="T40" fmla="*/ 86 w 470"/>
                  <a:gd name="T41" fmla="*/ 0 h 131"/>
                  <a:gd name="T42" fmla="*/ 412 w 470"/>
                  <a:gd name="T43" fmla="*/ 0 h 131"/>
                  <a:gd name="T44" fmla="*/ 413 w 470"/>
                  <a:gd name="T45" fmla="*/ 3 h 131"/>
                  <a:gd name="T46" fmla="*/ 413 w 470"/>
                  <a:gd name="T47" fmla="*/ 7 h 131"/>
                  <a:gd name="T48" fmla="*/ 414 w 470"/>
                  <a:gd name="T49" fmla="*/ 10 h 131"/>
                  <a:gd name="T50" fmla="*/ 414 w 470"/>
                  <a:gd name="T51" fmla="*/ 13 h 131"/>
                  <a:gd name="T52" fmla="*/ 418 w 470"/>
                  <a:gd name="T53" fmla="*/ 29 h 131"/>
                  <a:gd name="T54" fmla="*/ 420 w 470"/>
                  <a:gd name="T55" fmla="*/ 46 h 131"/>
                  <a:gd name="T56" fmla="*/ 422 w 470"/>
                  <a:gd name="T57" fmla="*/ 63 h 131"/>
                  <a:gd name="T58" fmla="*/ 425 w 470"/>
                  <a:gd name="T59" fmla="*/ 79 h 131"/>
                  <a:gd name="T60" fmla="*/ 429 w 470"/>
                  <a:gd name="T61" fmla="*/ 96 h 131"/>
                  <a:gd name="T62" fmla="*/ 436 w 470"/>
                  <a:gd name="T63" fmla="*/ 109 h 131"/>
                  <a:gd name="T64" fmla="*/ 448 w 470"/>
                  <a:gd name="T65" fmla="*/ 120 h 131"/>
                  <a:gd name="T66" fmla="*/ 464 w 470"/>
                  <a:gd name="T67" fmla="*/ 128 h 131"/>
                  <a:gd name="T68" fmla="*/ 465 w 470"/>
                  <a:gd name="T69" fmla="*/ 129 h 131"/>
                  <a:gd name="T70" fmla="*/ 466 w 470"/>
                  <a:gd name="T71" fmla="*/ 129 h 131"/>
                  <a:gd name="T72" fmla="*/ 469 w 470"/>
                  <a:gd name="T73" fmla="*/ 130 h 131"/>
                  <a:gd name="T74" fmla="*/ 470 w 470"/>
                  <a:gd name="T75" fmla="*/ 131 h 131"/>
                  <a:gd name="T76" fmla="*/ 0 w 470"/>
                  <a:gd name="T7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0" h="131">
                    <a:moveTo>
                      <a:pt x="0" y="131"/>
                    </a:moveTo>
                    <a:lnTo>
                      <a:pt x="1" y="130"/>
                    </a:lnTo>
                    <a:lnTo>
                      <a:pt x="2" y="129"/>
                    </a:lnTo>
                    <a:lnTo>
                      <a:pt x="2" y="129"/>
                    </a:lnTo>
                    <a:lnTo>
                      <a:pt x="3" y="128"/>
                    </a:lnTo>
                    <a:lnTo>
                      <a:pt x="17" y="119"/>
                    </a:lnTo>
                    <a:lnTo>
                      <a:pt x="26" y="104"/>
                    </a:lnTo>
                    <a:lnTo>
                      <a:pt x="32" y="87"/>
                    </a:lnTo>
                    <a:lnTo>
                      <a:pt x="36" y="70"/>
                    </a:lnTo>
                    <a:lnTo>
                      <a:pt x="38" y="62"/>
                    </a:lnTo>
                    <a:lnTo>
                      <a:pt x="41" y="54"/>
                    </a:lnTo>
                    <a:lnTo>
                      <a:pt x="44" y="47"/>
                    </a:lnTo>
                    <a:lnTo>
                      <a:pt x="46" y="38"/>
                    </a:lnTo>
                    <a:lnTo>
                      <a:pt x="49" y="31"/>
                    </a:lnTo>
                    <a:lnTo>
                      <a:pt x="54" y="25"/>
                    </a:lnTo>
                    <a:lnTo>
                      <a:pt x="58" y="19"/>
                    </a:lnTo>
                    <a:lnTo>
                      <a:pt x="63" y="13"/>
                    </a:lnTo>
                    <a:lnTo>
                      <a:pt x="68" y="9"/>
                    </a:lnTo>
                    <a:lnTo>
                      <a:pt x="74" y="6"/>
                    </a:lnTo>
                    <a:lnTo>
                      <a:pt x="80" y="3"/>
                    </a:lnTo>
                    <a:lnTo>
                      <a:pt x="86" y="0"/>
                    </a:lnTo>
                    <a:lnTo>
                      <a:pt x="412" y="0"/>
                    </a:lnTo>
                    <a:lnTo>
                      <a:pt x="413" y="3"/>
                    </a:lnTo>
                    <a:lnTo>
                      <a:pt x="413" y="7"/>
                    </a:lnTo>
                    <a:lnTo>
                      <a:pt x="414" y="10"/>
                    </a:lnTo>
                    <a:lnTo>
                      <a:pt x="414" y="13"/>
                    </a:lnTo>
                    <a:lnTo>
                      <a:pt x="418" y="29"/>
                    </a:lnTo>
                    <a:lnTo>
                      <a:pt x="420" y="46"/>
                    </a:lnTo>
                    <a:lnTo>
                      <a:pt x="422" y="63"/>
                    </a:lnTo>
                    <a:lnTo>
                      <a:pt x="425" y="79"/>
                    </a:lnTo>
                    <a:lnTo>
                      <a:pt x="429" y="96"/>
                    </a:lnTo>
                    <a:lnTo>
                      <a:pt x="436" y="109"/>
                    </a:lnTo>
                    <a:lnTo>
                      <a:pt x="448" y="120"/>
                    </a:lnTo>
                    <a:lnTo>
                      <a:pt x="464" y="128"/>
                    </a:lnTo>
                    <a:lnTo>
                      <a:pt x="465" y="129"/>
                    </a:lnTo>
                    <a:lnTo>
                      <a:pt x="466" y="129"/>
                    </a:lnTo>
                    <a:lnTo>
                      <a:pt x="469" y="130"/>
                    </a:lnTo>
                    <a:lnTo>
                      <a:pt x="470" y="131"/>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6" name="Freeform 192">
                <a:extLst>
                  <a:ext uri="{FF2B5EF4-FFF2-40B4-BE49-F238E27FC236}">
                    <a16:creationId xmlns:a16="http://schemas.microsoft.com/office/drawing/2014/main" id="{2C6C778B-BC60-476D-9368-CE31F6541B52}"/>
                  </a:ext>
                </a:extLst>
              </p:cNvPr>
              <p:cNvSpPr>
                <a:spLocks/>
              </p:cNvSpPr>
              <p:nvPr/>
            </p:nvSpPr>
            <p:spPr bwMode="auto">
              <a:xfrm>
                <a:off x="1762" y="1853"/>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7" name="Freeform 193">
                <a:extLst>
                  <a:ext uri="{FF2B5EF4-FFF2-40B4-BE49-F238E27FC236}">
                    <a16:creationId xmlns:a16="http://schemas.microsoft.com/office/drawing/2014/main" id="{B45FD04B-8AB4-4D02-944B-57EB8B94BDE0}"/>
                  </a:ext>
                </a:extLst>
              </p:cNvPr>
              <p:cNvSpPr>
                <a:spLocks/>
              </p:cNvSpPr>
              <p:nvPr/>
            </p:nvSpPr>
            <p:spPr bwMode="auto">
              <a:xfrm>
                <a:off x="1762" y="1850"/>
                <a:ext cx="10" cy="3"/>
              </a:xfrm>
              <a:custGeom>
                <a:avLst/>
                <a:gdLst>
                  <a:gd name="T0" fmla="*/ 6 w 20"/>
                  <a:gd name="T1" fmla="*/ 5 h 5"/>
                  <a:gd name="T2" fmla="*/ 5 w 20"/>
                  <a:gd name="T3" fmla="*/ 4 h 5"/>
                  <a:gd name="T4" fmla="*/ 4 w 20"/>
                  <a:gd name="T5" fmla="*/ 3 h 5"/>
                  <a:gd name="T6" fmla="*/ 2 w 20"/>
                  <a:gd name="T7" fmla="*/ 3 h 5"/>
                  <a:gd name="T8" fmla="*/ 0 w 20"/>
                  <a:gd name="T9" fmla="*/ 4 h 5"/>
                  <a:gd name="T10" fmla="*/ 0 w 20"/>
                  <a:gd name="T11" fmla="*/ 1 h 5"/>
                  <a:gd name="T12" fmla="*/ 5 w 20"/>
                  <a:gd name="T13" fmla="*/ 0 h 5"/>
                  <a:gd name="T14" fmla="*/ 11 w 20"/>
                  <a:gd name="T15" fmla="*/ 1 h 5"/>
                  <a:gd name="T16" fmla="*/ 16 w 20"/>
                  <a:gd name="T17" fmla="*/ 3 h 5"/>
                  <a:gd name="T18" fmla="*/ 20 w 20"/>
                  <a:gd name="T19" fmla="*/ 5 h 5"/>
                  <a:gd name="T20" fmla="*/ 6 w 20"/>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5">
                    <a:moveTo>
                      <a:pt x="6" y="5"/>
                    </a:moveTo>
                    <a:lnTo>
                      <a:pt x="5" y="4"/>
                    </a:lnTo>
                    <a:lnTo>
                      <a:pt x="4" y="3"/>
                    </a:lnTo>
                    <a:lnTo>
                      <a:pt x="2" y="3"/>
                    </a:lnTo>
                    <a:lnTo>
                      <a:pt x="0" y="4"/>
                    </a:lnTo>
                    <a:lnTo>
                      <a:pt x="0" y="1"/>
                    </a:lnTo>
                    <a:lnTo>
                      <a:pt x="5" y="0"/>
                    </a:lnTo>
                    <a:lnTo>
                      <a:pt x="11" y="1"/>
                    </a:lnTo>
                    <a:lnTo>
                      <a:pt x="16" y="3"/>
                    </a:lnTo>
                    <a:lnTo>
                      <a:pt x="20" y="5"/>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8" name="Freeform 194">
                <a:extLst>
                  <a:ext uri="{FF2B5EF4-FFF2-40B4-BE49-F238E27FC236}">
                    <a16:creationId xmlns:a16="http://schemas.microsoft.com/office/drawing/2014/main" id="{36D24B16-28B9-420D-A45C-8D6DAF35A9DD}"/>
                  </a:ext>
                </a:extLst>
              </p:cNvPr>
              <p:cNvSpPr>
                <a:spLocks/>
              </p:cNvSpPr>
              <p:nvPr/>
            </p:nvSpPr>
            <p:spPr bwMode="auto">
              <a:xfrm>
                <a:off x="1821" y="1787"/>
                <a:ext cx="210" cy="66"/>
              </a:xfrm>
              <a:custGeom>
                <a:avLst/>
                <a:gdLst>
                  <a:gd name="T0" fmla="*/ 7 w 420"/>
                  <a:gd name="T1" fmla="*/ 131 h 131"/>
                  <a:gd name="T2" fmla="*/ 7 w 420"/>
                  <a:gd name="T3" fmla="*/ 130 h 131"/>
                  <a:gd name="T4" fmla="*/ 7 w 420"/>
                  <a:gd name="T5" fmla="*/ 129 h 131"/>
                  <a:gd name="T6" fmla="*/ 7 w 420"/>
                  <a:gd name="T7" fmla="*/ 129 h 131"/>
                  <a:gd name="T8" fmla="*/ 7 w 420"/>
                  <a:gd name="T9" fmla="*/ 128 h 131"/>
                  <a:gd name="T10" fmla="*/ 1 w 420"/>
                  <a:gd name="T11" fmla="*/ 100 h 131"/>
                  <a:gd name="T12" fmla="*/ 0 w 420"/>
                  <a:gd name="T13" fmla="*/ 70 h 131"/>
                  <a:gd name="T14" fmla="*/ 3 w 420"/>
                  <a:gd name="T15" fmla="*/ 44 h 131"/>
                  <a:gd name="T16" fmla="*/ 8 w 420"/>
                  <a:gd name="T17" fmla="*/ 24 h 131"/>
                  <a:gd name="T18" fmla="*/ 12 w 420"/>
                  <a:gd name="T19" fmla="*/ 19 h 131"/>
                  <a:gd name="T20" fmla="*/ 15 w 420"/>
                  <a:gd name="T21" fmla="*/ 13 h 131"/>
                  <a:gd name="T22" fmla="*/ 19 w 420"/>
                  <a:gd name="T23" fmla="*/ 7 h 131"/>
                  <a:gd name="T24" fmla="*/ 21 w 420"/>
                  <a:gd name="T25" fmla="*/ 0 h 131"/>
                  <a:gd name="T26" fmla="*/ 420 w 420"/>
                  <a:gd name="T27" fmla="*/ 0 h 131"/>
                  <a:gd name="T28" fmla="*/ 413 w 420"/>
                  <a:gd name="T29" fmla="*/ 14 h 131"/>
                  <a:gd name="T30" fmla="*/ 406 w 420"/>
                  <a:gd name="T31" fmla="*/ 26 h 131"/>
                  <a:gd name="T32" fmla="*/ 399 w 420"/>
                  <a:gd name="T33" fmla="*/ 40 h 131"/>
                  <a:gd name="T34" fmla="*/ 394 w 420"/>
                  <a:gd name="T35" fmla="*/ 55 h 131"/>
                  <a:gd name="T36" fmla="*/ 387 w 420"/>
                  <a:gd name="T37" fmla="*/ 74 h 131"/>
                  <a:gd name="T38" fmla="*/ 383 w 420"/>
                  <a:gd name="T39" fmla="*/ 92 h 131"/>
                  <a:gd name="T40" fmla="*/ 379 w 420"/>
                  <a:gd name="T41" fmla="*/ 112 h 131"/>
                  <a:gd name="T42" fmla="*/ 377 w 420"/>
                  <a:gd name="T43" fmla="*/ 131 h 131"/>
                  <a:gd name="T44" fmla="*/ 7 w 420"/>
                  <a:gd name="T4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0" h="131">
                    <a:moveTo>
                      <a:pt x="7" y="131"/>
                    </a:moveTo>
                    <a:lnTo>
                      <a:pt x="7" y="130"/>
                    </a:lnTo>
                    <a:lnTo>
                      <a:pt x="7" y="129"/>
                    </a:lnTo>
                    <a:lnTo>
                      <a:pt x="7" y="129"/>
                    </a:lnTo>
                    <a:lnTo>
                      <a:pt x="7" y="128"/>
                    </a:lnTo>
                    <a:lnTo>
                      <a:pt x="1" y="100"/>
                    </a:lnTo>
                    <a:lnTo>
                      <a:pt x="0" y="70"/>
                    </a:lnTo>
                    <a:lnTo>
                      <a:pt x="3" y="44"/>
                    </a:lnTo>
                    <a:lnTo>
                      <a:pt x="8" y="24"/>
                    </a:lnTo>
                    <a:lnTo>
                      <a:pt x="12" y="19"/>
                    </a:lnTo>
                    <a:lnTo>
                      <a:pt x="15" y="13"/>
                    </a:lnTo>
                    <a:lnTo>
                      <a:pt x="19" y="7"/>
                    </a:lnTo>
                    <a:lnTo>
                      <a:pt x="21" y="0"/>
                    </a:lnTo>
                    <a:lnTo>
                      <a:pt x="420" y="0"/>
                    </a:lnTo>
                    <a:lnTo>
                      <a:pt x="413" y="14"/>
                    </a:lnTo>
                    <a:lnTo>
                      <a:pt x="406" y="26"/>
                    </a:lnTo>
                    <a:lnTo>
                      <a:pt x="399" y="40"/>
                    </a:lnTo>
                    <a:lnTo>
                      <a:pt x="394" y="55"/>
                    </a:lnTo>
                    <a:lnTo>
                      <a:pt x="387" y="74"/>
                    </a:lnTo>
                    <a:lnTo>
                      <a:pt x="383" y="92"/>
                    </a:lnTo>
                    <a:lnTo>
                      <a:pt x="379" y="112"/>
                    </a:lnTo>
                    <a:lnTo>
                      <a:pt x="377" y="131"/>
                    </a:lnTo>
                    <a:lnTo>
                      <a:pt x="7"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79" name="Freeform 195">
                <a:extLst>
                  <a:ext uri="{FF2B5EF4-FFF2-40B4-BE49-F238E27FC236}">
                    <a16:creationId xmlns:a16="http://schemas.microsoft.com/office/drawing/2014/main" id="{5861C91A-A626-47F9-A000-B81E31D732C9}"/>
                  </a:ext>
                </a:extLst>
              </p:cNvPr>
              <p:cNvSpPr>
                <a:spLocks/>
              </p:cNvSpPr>
              <p:nvPr/>
            </p:nvSpPr>
            <p:spPr bwMode="auto">
              <a:xfrm>
                <a:off x="1114" y="1655"/>
                <a:ext cx="164" cy="132"/>
              </a:xfrm>
              <a:custGeom>
                <a:avLst/>
                <a:gdLst>
                  <a:gd name="T0" fmla="*/ 33 w 329"/>
                  <a:gd name="T1" fmla="*/ 262 h 264"/>
                  <a:gd name="T2" fmla="*/ 44 w 329"/>
                  <a:gd name="T3" fmla="*/ 251 h 264"/>
                  <a:gd name="T4" fmla="*/ 59 w 329"/>
                  <a:gd name="T5" fmla="*/ 239 h 264"/>
                  <a:gd name="T6" fmla="*/ 75 w 329"/>
                  <a:gd name="T7" fmla="*/ 229 h 264"/>
                  <a:gd name="T8" fmla="*/ 81 w 329"/>
                  <a:gd name="T9" fmla="*/ 222 h 264"/>
                  <a:gd name="T10" fmla="*/ 75 w 329"/>
                  <a:gd name="T11" fmla="*/ 218 h 264"/>
                  <a:gd name="T12" fmla="*/ 65 w 329"/>
                  <a:gd name="T13" fmla="*/ 210 h 264"/>
                  <a:gd name="T14" fmla="*/ 48 w 329"/>
                  <a:gd name="T15" fmla="*/ 204 h 264"/>
                  <a:gd name="T16" fmla="*/ 46 w 329"/>
                  <a:gd name="T17" fmla="*/ 192 h 264"/>
                  <a:gd name="T18" fmla="*/ 57 w 329"/>
                  <a:gd name="T19" fmla="*/ 185 h 264"/>
                  <a:gd name="T20" fmla="*/ 33 w 329"/>
                  <a:gd name="T21" fmla="*/ 166 h 264"/>
                  <a:gd name="T22" fmla="*/ 34 w 329"/>
                  <a:gd name="T23" fmla="*/ 159 h 264"/>
                  <a:gd name="T24" fmla="*/ 34 w 329"/>
                  <a:gd name="T25" fmla="*/ 151 h 264"/>
                  <a:gd name="T26" fmla="*/ 19 w 329"/>
                  <a:gd name="T27" fmla="*/ 147 h 264"/>
                  <a:gd name="T28" fmla="*/ 3 w 329"/>
                  <a:gd name="T29" fmla="*/ 142 h 264"/>
                  <a:gd name="T30" fmla="*/ 7 w 329"/>
                  <a:gd name="T31" fmla="*/ 138 h 264"/>
                  <a:gd name="T32" fmla="*/ 12 w 329"/>
                  <a:gd name="T33" fmla="*/ 135 h 264"/>
                  <a:gd name="T34" fmla="*/ 3 w 329"/>
                  <a:gd name="T35" fmla="*/ 126 h 264"/>
                  <a:gd name="T36" fmla="*/ 4 w 329"/>
                  <a:gd name="T37" fmla="*/ 115 h 264"/>
                  <a:gd name="T38" fmla="*/ 13 w 329"/>
                  <a:gd name="T39" fmla="*/ 116 h 264"/>
                  <a:gd name="T40" fmla="*/ 18 w 329"/>
                  <a:gd name="T41" fmla="*/ 111 h 264"/>
                  <a:gd name="T42" fmla="*/ 26 w 329"/>
                  <a:gd name="T43" fmla="*/ 109 h 264"/>
                  <a:gd name="T44" fmla="*/ 30 w 329"/>
                  <a:gd name="T45" fmla="*/ 106 h 264"/>
                  <a:gd name="T46" fmla="*/ 33 w 329"/>
                  <a:gd name="T47" fmla="*/ 101 h 264"/>
                  <a:gd name="T48" fmla="*/ 38 w 329"/>
                  <a:gd name="T49" fmla="*/ 100 h 264"/>
                  <a:gd name="T50" fmla="*/ 50 w 329"/>
                  <a:gd name="T51" fmla="*/ 104 h 264"/>
                  <a:gd name="T52" fmla="*/ 61 w 329"/>
                  <a:gd name="T53" fmla="*/ 108 h 264"/>
                  <a:gd name="T54" fmla="*/ 73 w 329"/>
                  <a:gd name="T55" fmla="*/ 111 h 264"/>
                  <a:gd name="T56" fmla="*/ 86 w 329"/>
                  <a:gd name="T57" fmla="*/ 108 h 264"/>
                  <a:gd name="T58" fmla="*/ 111 w 329"/>
                  <a:gd name="T59" fmla="*/ 59 h 264"/>
                  <a:gd name="T60" fmla="*/ 118 w 329"/>
                  <a:gd name="T61" fmla="*/ 11 h 264"/>
                  <a:gd name="T62" fmla="*/ 109 w 329"/>
                  <a:gd name="T63" fmla="*/ 6 h 264"/>
                  <a:gd name="T64" fmla="*/ 99 w 329"/>
                  <a:gd name="T65" fmla="*/ 0 h 264"/>
                  <a:gd name="T66" fmla="*/ 271 w 329"/>
                  <a:gd name="T67" fmla="*/ 14 h 264"/>
                  <a:gd name="T68" fmla="*/ 279 w 329"/>
                  <a:gd name="T69" fmla="*/ 66 h 264"/>
                  <a:gd name="T70" fmla="*/ 280 w 329"/>
                  <a:gd name="T71" fmla="*/ 96 h 264"/>
                  <a:gd name="T72" fmla="*/ 286 w 329"/>
                  <a:gd name="T73" fmla="*/ 107 h 264"/>
                  <a:gd name="T74" fmla="*/ 295 w 329"/>
                  <a:gd name="T75" fmla="*/ 127 h 264"/>
                  <a:gd name="T76" fmla="*/ 312 w 329"/>
                  <a:gd name="T77" fmla="*/ 153 h 264"/>
                  <a:gd name="T78" fmla="*/ 320 w 329"/>
                  <a:gd name="T79" fmla="*/ 177 h 264"/>
                  <a:gd name="T80" fmla="*/ 325 w 329"/>
                  <a:gd name="T81" fmla="*/ 198 h 264"/>
                  <a:gd name="T82" fmla="*/ 329 w 329"/>
                  <a:gd name="T83" fmla="*/ 217 h 264"/>
                  <a:gd name="T84" fmla="*/ 317 w 329"/>
                  <a:gd name="T85" fmla="*/ 249 h 264"/>
                  <a:gd name="T86" fmla="*/ 306 w 329"/>
                  <a:gd name="T87" fmla="*/ 259 h 264"/>
                  <a:gd name="T88" fmla="*/ 300 w 329"/>
                  <a:gd name="T89" fmla="*/ 262 h 264"/>
                  <a:gd name="T90" fmla="*/ 30 w 329"/>
                  <a:gd name="T9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264">
                    <a:moveTo>
                      <a:pt x="30" y="264"/>
                    </a:moveTo>
                    <a:lnTo>
                      <a:pt x="33" y="262"/>
                    </a:lnTo>
                    <a:lnTo>
                      <a:pt x="37" y="257"/>
                    </a:lnTo>
                    <a:lnTo>
                      <a:pt x="44" y="251"/>
                    </a:lnTo>
                    <a:lnTo>
                      <a:pt x="51" y="245"/>
                    </a:lnTo>
                    <a:lnTo>
                      <a:pt x="59" y="239"/>
                    </a:lnTo>
                    <a:lnTo>
                      <a:pt x="67" y="234"/>
                    </a:lnTo>
                    <a:lnTo>
                      <a:pt x="75" y="229"/>
                    </a:lnTo>
                    <a:lnTo>
                      <a:pt x="82" y="227"/>
                    </a:lnTo>
                    <a:lnTo>
                      <a:pt x="81" y="222"/>
                    </a:lnTo>
                    <a:lnTo>
                      <a:pt x="79" y="220"/>
                    </a:lnTo>
                    <a:lnTo>
                      <a:pt x="75" y="218"/>
                    </a:lnTo>
                    <a:lnTo>
                      <a:pt x="72" y="215"/>
                    </a:lnTo>
                    <a:lnTo>
                      <a:pt x="65" y="210"/>
                    </a:lnTo>
                    <a:lnTo>
                      <a:pt x="57" y="206"/>
                    </a:lnTo>
                    <a:lnTo>
                      <a:pt x="48" y="204"/>
                    </a:lnTo>
                    <a:lnTo>
                      <a:pt x="42" y="197"/>
                    </a:lnTo>
                    <a:lnTo>
                      <a:pt x="46" y="192"/>
                    </a:lnTo>
                    <a:lnTo>
                      <a:pt x="52" y="189"/>
                    </a:lnTo>
                    <a:lnTo>
                      <a:pt x="57" y="185"/>
                    </a:lnTo>
                    <a:lnTo>
                      <a:pt x="57" y="179"/>
                    </a:lnTo>
                    <a:lnTo>
                      <a:pt x="33" y="166"/>
                    </a:lnTo>
                    <a:lnTo>
                      <a:pt x="32" y="162"/>
                    </a:lnTo>
                    <a:lnTo>
                      <a:pt x="34" y="159"/>
                    </a:lnTo>
                    <a:lnTo>
                      <a:pt x="35" y="156"/>
                    </a:lnTo>
                    <a:lnTo>
                      <a:pt x="34" y="151"/>
                    </a:lnTo>
                    <a:lnTo>
                      <a:pt x="28" y="147"/>
                    </a:lnTo>
                    <a:lnTo>
                      <a:pt x="19" y="147"/>
                    </a:lnTo>
                    <a:lnTo>
                      <a:pt x="10" y="147"/>
                    </a:lnTo>
                    <a:lnTo>
                      <a:pt x="3" y="142"/>
                    </a:lnTo>
                    <a:lnTo>
                      <a:pt x="5" y="139"/>
                    </a:lnTo>
                    <a:lnTo>
                      <a:pt x="7" y="138"/>
                    </a:lnTo>
                    <a:lnTo>
                      <a:pt x="10" y="136"/>
                    </a:lnTo>
                    <a:lnTo>
                      <a:pt x="12" y="135"/>
                    </a:lnTo>
                    <a:lnTo>
                      <a:pt x="8" y="130"/>
                    </a:lnTo>
                    <a:lnTo>
                      <a:pt x="3" y="126"/>
                    </a:lnTo>
                    <a:lnTo>
                      <a:pt x="0" y="121"/>
                    </a:lnTo>
                    <a:lnTo>
                      <a:pt x="4" y="115"/>
                    </a:lnTo>
                    <a:lnTo>
                      <a:pt x="8" y="115"/>
                    </a:lnTo>
                    <a:lnTo>
                      <a:pt x="13" y="116"/>
                    </a:lnTo>
                    <a:lnTo>
                      <a:pt x="18" y="116"/>
                    </a:lnTo>
                    <a:lnTo>
                      <a:pt x="18" y="111"/>
                    </a:lnTo>
                    <a:lnTo>
                      <a:pt x="21" y="109"/>
                    </a:lnTo>
                    <a:lnTo>
                      <a:pt x="26" y="109"/>
                    </a:lnTo>
                    <a:lnTo>
                      <a:pt x="28" y="108"/>
                    </a:lnTo>
                    <a:lnTo>
                      <a:pt x="30" y="106"/>
                    </a:lnTo>
                    <a:lnTo>
                      <a:pt x="30" y="104"/>
                    </a:lnTo>
                    <a:lnTo>
                      <a:pt x="33" y="101"/>
                    </a:lnTo>
                    <a:lnTo>
                      <a:pt x="36" y="100"/>
                    </a:lnTo>
                    <a:lnTo>
                      <a:pt x="38" y="100"/>
                    </a:lnTo>
                    <a:lnTo>
                      <a:pt x="44" y="101"/>
                    </a:lnTo>
                    <a:lnTo>
                      <a:pt x="50" y="104"/>
                    </a:lnTo>
                    <a:lnTo>
                      <a:pt x="56" y="106"/>
                    </a:lnTo>
                    <a:lnTo>
                      <a:pt x="61" y="108"/>
                    </a:lnTo>
                    <a:lnTo>
                      <a:pt x="67" y="109"/>
                    </a:lnTo>
                    <a:lnTo>
                      <a:pt x="73" y="111"/>
                    </a:lnTo>
                    <a:lnTo>
                      <a:pt x="80" y="111"/>
                    </a:lnTo>
                    <a:lnTo>
                      <a:pt x="86" y="108"/>
                    </a:lnTo>
                    <a:lnTo>
                      <a:pt x="102" y="91"/>
                    </a:lnTo>
                    <a:lnTo>
                      <a:pt x="111" y="59"/>
                    </a:lnTo>
                    <a:lnTo>
                      <a:pt x="116" y="28"/>
                    </a:lnTo>
                    <a:lnTo>
                      <a:pt x="118" y="11"/>
                    </a:lnTo>
                    <a:lnTo>
                      <a:pt x="113" y="9"/>
                    </a:lnTo>
                    <a:lnTo>
                      <a:pt x="109" y="6"/>
                    </a:lnTo>
                    <a:lnTo>
                      <a:pt x="104" y="2"/>
                    </a:lnTo>
                    <a:lnTo>
                      <a:pt x="99" y="0"/>
                    </a:lnTo>
                    <a:lnTo>
                      <a:pt x="269" y="0"/>
                    </a:lnTo>
                    <a:lnTo>
                      <a:pt x="271" y="14"/>
                    </a:lnTo>
                    <a:lnTo>
                      <a:pt x="276" y="37"/>
                    </a:lnTo>
                    <a:lnTo>
                      <a:pt x="279" y="66"/>
                    </a:lnTo>
                    <a:lnTo>
                      <a:pt x="277" y="92"/>
                    </a:lnTo>
                    <a:lnTo>
                      <a:pt x="280" y="96"/>
                    </a:lnTo>
                    <a:lnTo>
                      <a:pt x="283" y="101"/>
                    </a:lnTo>
                    <a:lnTo>
                      <a:pt x="286" y="107"/>
                    </a:lnTo>
                    <a:lnTo>
                      <a:pt x="287" y="111"/>
                    </a:lnTo>
                    <a:lnTo>
                      <a:pt x="295" y="127"/>
                    </a:lnTo>
                    <a:lnTo>
                      <a:pt x="303" y="139"/>
                    </a:lnTo>
                    <a:lnTo>
                      <a:pt x="312" y="153"/>
                    </a:lnTo>
                    <a:lnTo>
                      <a:pt x="318" y="168"/>
                    </a:lnTo>
                    <a:lnTo>
                      <a:pt x="320" y="177"/>
                    </a:lnTo>
                    <a:lnTo>
                      <a:pt x="322" y="188"/>
                    </a:lnTo>
                    <a:lnTo>
                      <a:pt x="325" y="198"/>
                    </a:lnTo>
                    <a:lnTo>
                      <a:pt x="329" y="207"/>
                    </a:lnTo>
                    <a:lnTo>
                      <a:pt x="329" y="217"/>
                    </a:lnTo>
                    <a:lnTo>
                      <a:pt x="324" y="233"/>
                    </a:lnTo>
                    <a:lnTo>
                      <a:pt x="317" y="249"/>
                    </a:lnTo>
                    <a:lnTo>
                      <a:pt x="309" y="258"/>
                    </a:lnTo>
                    <a:lnTo>
                      <a:pt x="306" y="259"/>
                    </a:lnTo>
                    <a:lnTo>
                      <a:pt x="302" y="260"/>
                    </a:lnTo>
                    <a:lnTo>
                      <a:pt x="300" y="262"/>
                    </a:lnTo>
                    <a:lnTo>
                      <a:pt x="298" y="264"/>
                    </a:lnTo>
                    <a:lnTo>
                      <a:pt x="30"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0" name="Freeform 196">
                <a:extLst>
                  <a:ext uri="{FF2B5EF4-FFF2-40B4-BE49-F238E27FC236}">
                    <a16:creationId xmlns:a16="http://schemas.microsoft.com/office/drawing/2014/main" id="{21520CBD-EEAF-4F8F-BD82-2E1D950EBDBD}"/>
                  </a:ext>
                </a:extLst>
              </p:cNvPr>
              <p:cNvSpPr>
                <a:spLocks/>
              </p:cNvSpPr>
              <p:nvPr/>
            </p:nvSpPr>
            <p:spPr bwMode="auto">
              <a:xfrm>
                <a:off x="1445" y="1655"/>
                <a:ext cx="184" cy="132"/>
              </a:xfrm>
              <a:custGeom>
                <a:avLst/>
                <a:gdLst>
                  <a:gd name="T0" fmla="*/ 1 w 366"/>
                  <a:gd name="T1" fmla="*/ 262 h 264"/>
                  <a:gd name="T2" fmla="*/ 3 w 366"/>
                  <a:gd name="T3" fmla="*/ 258 h 264"/>
                  <a:gd name="T4" fmla="*/ 9 w 366"/>
                  <a:gd name="T5" fmla="*/ 255 h 264"/>
                  <a:gd name="T6" fmla="*/ 16 w 366"/>
                  <a:gd name="T7" fmla="*/ 248 h 264"/>
                  <a:gd name="T8" fmla="*/ 14 w 366"/>
                  <a:gd name="T9" fmla="*/ 240 h 264"/>
                  <a:gd name="T10" fmla="*/ 6 w 366"/>
                  <a:gd name="T11" fmla="*/ 226 h 264"/>
                  <a:gd name="T12" fmla="*/ 5 w 366"/>
                  <a:gd name="T13" fmla="*/ 219 h 264"/>
                  <a:gd name="T14" fmla="*/ 9 w 366"/>
                  <a:gd name="T15" fmla="*/ 203 h 264"/>
                  <a:gd name="T16" fmla="*/ 23 w 366"/>
                  <a:gd name="T17" fmla="*/ 190 h 264"/>
                  <a:gd name="T18" fmla="*/ 28 w 366"/>
                  <a:gd name="T19" fmla="*/ 189 h 264"/>
                  <a:gd name="T20" fmla="*/ 33 w 366"/>
                  <a:gd name="T21" fmla="*/ 189 h 264"/>
                  <a:gd name="T22" fmla="*/ 32 w 366"/>
                  <a:gd name="T23" fmla="*/ 195 h 264"/>
                  <a:gd name="T24" fmla="*/ 29 w 366"/>
                  <a:gd name="T25" fmla="*/ 196 h 264"/>
                  <a:gd name="T26" fmla="*/ 26 w 366"/>
                  <a:gd name="T27" fmla="*/ 198 h 264"/>
                  <a:gd name="T28" fmla="*/ 29 w 366"/>
                  <a:gd name="T29" fmla="*/ 200 h 264"/>
                  <a:gd name="T30" fmla="*/ 37 w 366"/>
                  <a:gd name="T31" fmla="*/ 199 h 264"/>
                  <a:gd name="T32" fmla="*/ 45 w 366"/>
                  <a:gd name="T33" fmla="*/ 185 h 264"/>
                  <a:gd name="T34" fmla="*/ 46 w 366"/>
                  <a:gd name="T35" fmla="*/ 175 h 264"/>
                  <a:gd name="T36" fmla="*/ 46 w 366"/>
                  <a:gd name="T37" fmla="*/ 164 h 264"/>
                  <a:gd name="T38" fmla="*/ 48 w 366"/>
                  <a:gd name="T39" fmla="*/ 153 h 264"/>
                  <a:gd name="T40" fmla="*/ 52 w 366"/>
                  <a:gd name="T41" fmla="*/ 143 h 264"/>
                  <a:gd name="T42" fmla="*/ 54 w 366"/>
                  <a:gd name="T43" fmla="*/ 132 h 264"/>
                  <a:gd name="T44" fmla="*/ 47 w 366"/>
                  <a:gd name="T45" fmla="*/ 121 h 264"/>
                  <a:gd name="T46" fmla="*/ 61 w 366"/>
                  <a:gd name="T47" fmla="*/ 105 h 264"/>
                  <a:gd name="T48" fmla="*/ 52 w 366"/>
                  <a:gd name="T49" fmla="*/ 78 h 264"/>
                  <a:gd name="T50" fmla="*/ 56 w 366"/>
                  <a:gd name="T51" fmla="*/ 49 h 264"/>
                  <a:gd name="T52" fmla="*/ 67 w 366"/>
                  <a:gd name="T53" fmla="*/ 24 h 264"/>
                  <a:gd name="T54" fmla="*/ 76 w 366"/>
                  <a:gd name="T55" fmla="*/ 0 h 264"/>
                  <a:gd name="T56" fmla="*/ 211 w 366"/>
                  <a:gd name="T57" fmla="*/ 5 h 264"/>
                  <a:gd name="T58" fmla="*/ 214 w 366"/>
                  <a:gd name="T59" fmla="*/ 14 h 264"/>
                  <a:gd name="T60" fmla="*/ 221 w 366"/>
                  <a:gd name="T61" fmla="*/ 23 h 264"/>
                  <a:gd name="T62" fmla="*/ 232 w 366"/>
                  <a:gd name="T63" fmla="*/ 34 h 264"/>
                  <a:gd name="T64" fmla="*/ 244 w 366"/>
                  <a:gd name="T65" fmla="*/ 45 h 264"/>
                  <a:gd name="T66" fmla="*/ 256 w 366"/>
                  <a:gd name="T67" fmla="*/ 52 h 264"/>
                  <a:gd name="T68" fmla="*/ 268 w 366"/>
                  <a:gd name="T69" fmla="*/ 58 h 264"/>
                  <a:gd name="T70" fmla="*/ 282 w 366"/>
                  <a:gd name="T71" fmla="*/ 61 h 264"/>
                  <a:gd name="T72" fmla="*/ 294 w 366"/>
                  <a:gd name="T73" fmla="*/ 61 h 264"/>
                  <a:gd name="T74" fmla="*/ 303 w 366"/>
                  <a:gd name="T75" fmla="*/ 63 h 264"/>
                  <a:gd name="T76" fmla="*/ 311 w 366"/>
                  <a:gd name="T77" fmla="*/ 70 h 264"/>
                  <a:gd name="T78" fmla="*/ 320 w 366"/>
                  <a:gd name="T79" fmla="*/ 75 h 264"/>
                  <a:gd name="T80" fmla="*/ 332 w 366"/>
                  <a:gd name="T81" fmla="*/ 79 h 264"/>
                  <a:gd name="T82" fmla="*/ 343 w 366"/>
                  <a:gd name="T83" fmla="*/ 89 h 264"/>
                  <a:gd name="T84" fmla="*/ 355 w 366"/>
                  <a:gd name="T85" fmla="*/ 99 h 264"/>
                  <a:gd name="T86" fmla="*/ 364 w 366"/>
                  <a:gd name="T87" fmla="*/ 111 h 264"/>
                  <a:gd name="T88" fmla="*/ 365 w 366"/>
                  <a:gd name="T89" fmla="*/ 124 h 264"/>
                  <a:gd name="T90" fmla="*/ 361 w 366"/>
                  <a:gd name="T91" fmla="*/ 134 h 264"/>
                  <a:gd name="T92" fmla="*/ 349 w 366"/>
                  <a:gd name="T93" fmla="*/ 142 h 264"/>
                  <a:gd name="T94" fmla="*/ 332 w 366"/>
                  <a:gd name="T95" fmla="*/ 141 h 264"/>
                  <a:gd name="T96" fmla="*/ 328 w 366"/>
                  <a:gd name="T97" fmla="*/ 147 h 264"/>
                  <a:gd name="T98" fmla="*/ 336 w 366"/>
                  <a:gd name="T99" fmla="*/ 158 h 264"/>
                  <a:gd name="T100" fmla="*/ 327 w 366"/>
                  <a:gd name="T101" fmla="*/ 171 h 264"/>
                  <a:gd name="T102" fmla="*/ 317 w 366"/>
                  <a:gd name="T103" fmla="*/ 175 h 264"/>
                  <a:gd name="T104" fmla="*/ 318 w 366"/>
                  <a:gd name="T105" fmla="*/ 184 h 264"/>
                  <a:gd name="T106" fmla="*/ 318 w 366"/>
                  <a:gd name="T107" fmla="*/ 191 h 264"/>
                  <a:gd name="T108" fmla="*/ 320 w 366"/>
                  <a:gd name="T109" fmla="*/ 211 h 264"/>
                  <a:gd name="T110" fmla="*/ 324 w 366"/>
                  <a:gd name="T111" fmla="*/ 247 h 264"/>
                  <a:gd name="T112" fmla="*/ 0 w 366"/>
                  <a:gd name="T11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264">
                    <a:moveTo>
                      <a:pt x="0" y="264"/>
                    </a:moveTo>
                    <a:lnTo>
                      <a:pt x="1" y="262"/>
                    </a:lnTo>
                    <a:lnTo>
                      <a:pt x="2" y="260"/>
                    </a:lnTo>
                    <a:lnTo>
                      <a:pt x="3" y="258"/>
                    </a:lnTo>
                    <a:lnTo>
                      <a:pt x="5" y="256"/>
                    </a:lnTo>
                    <a:lnTo>
                      <a:pt x="9" y="255"/>
                    </a:lnTo>
                    <a:lnTo>
                      <a:pt x="13" y="251"/>
                    </a:lnTo>
                    <a:lnTo>
                      <a:pt x="16" y="248"/>
                    </a:lnTo>
                    <a:lnTo>
                      <a:pt x="20" y="244"/>
                    </a:lnTo>
                    <a:lnTo>
                      <a:pt x="14" y="240"/>
                    </a:lnTo>
                    <a:lnTo>
                      <a:pt x="9" y="233"/>
                    </a:lnTo>
                    <a:lnTo>
                      <a:pt x="6" y="226"/>
                    </a:lnTo>
                    <a:lnTo>
                      <a:pt x="5" y="219"/>
                    </a:lnTo>
                    <a:lnTo>
                      <a:pt x="5" y="219"/>
                    </a:lnTo>
                    <a:lnTo>
                      <a:pt x="5" y="211"/>
                    </a:lnTo>
                    <a:lnTo>
                      <a:pt x="9" y="203"/>
                    </a:lnTo>
                    <a:lnTo>
                      <a:pt x="16" y="196"/>
                    </a:lnTo>
                    <a:lnTo>
                      <a:pt x="23" y="190"/>
                    </a:lnTo>
                    <a:lnTo>
                      <a:pt x="25" y="190"/>
                    </a:lnTo>
                    <a:lnTo>
                      <a:pt x="28" y="189"/>
                    </a:lnTo>
                    <a:lnTo>
                      <a:pt x="30" y="188"/>
                    </a:lnTo>
                    <a:lnTo>
                      <a:pt x="33" y="189"/>
                    </a:lnTo>
                    <a:lnTo>
                      <a:pt x="33" y="195"/>
                    </a:lnTo>
                    <a:lnTo>
                      <a:pt x="32" y="195"/>
                    </a:lnTo>
                    <a:lnTo>
                      <a:pt x="30" y="195"/>
                    </a:lnTo>
                    <a:lnTo>
                      <a:pt x="29" y="196"/>
                    </a:lnTo>
                    <a:lnTo>
                      <a:pt x="26" y="197"/>
                    </a:lnTo>
                    <a:lnTo>
                      <a:pt x="26" y="198"/>
                    </a:lnTo>
                    <a:lnTo>
                      <a:pt x="28" y="199"/>
                    </a:lnTo>
                    <a:lnTo>
                      <a:pt x="29" y="200"/>
                    </a:lnTo>
                    <a:lnTo>
                      <a:pt x="29" y="202"/>
                    </a:lnTo>
                    <a:lnTo>
                      <a:pt x="37" y="199"/>
                    </a:lnTo>
                    <a:lnTo>
                      <a:pt x="43" y="194"/>
                    </a:lnTo>
                    <a:lnTo>
                      <a:pt x="45" y="185"/>
                    </a:lnTo>
                    <a:lnTo>
                      <a:pt x="46" y="179"/>
                    </a:lnTo>
                    <a:lnTo>
                      <a:pt x="46" y="175"/>
                    </a:lnTo>
                    <a:lnTo>
                      <a:pt x="46" y="169"/>
                    </a:lnTo>
                    <a:lnTo>
                      <a:pt x="46" y="164"/>
                    </a:lnTo>
                    <a:lnTo>
                      <a:pt x="46" y="158"/>
                    </a:lnTo>
                    <a:lnTo>
                      <a:pt x="48" y="153"/>
                    </a:lnTo>
                    <a:lnTo>
                      <a:pt x="50" y="147"/>
                    </a:lnTo>
                    <a:lnTo>
                      <a:pt x="52" y="143"/>
                    </a:lnTo>
                    <a:lnTo>
                      <a:pt x="56" y="139"/>
                    </a:lnTo>
                    <a:lnTo>
                      <a:pt x="54" y="132"/>
                    </a:lnTo>
                    <a:lnTo>
                      <a:pt x="50" y="127"/>
                    </a:lnTo>
                    <a:lnTo>
                      <a:pt x="47" y="121"/>
                    </a:lnTo>
                    <a:lnTo>
                      <a:pt x="48" y="114"/>
                    </a:lnTo>
                    <a:lnTo>
                      <a:pt x="61" y="105"/>
                    </a:lnTo>
                    <a:lnTo>
                      <a:pt x="53" y="92"/>
                    </a:lnTo>
                    <a:lnTo>
                      <a:pt x="52" y="78"/>
                    </a:lnTo>
                    <a:lnTo>
                      <a:pt x="54" y="64"/>
                    </a:lnTo>
                    <a:lnTo>
                      <a:pt x="56" y="49"/>
                    </a:lnTo>
                    <a:lnTo>
                      <a:pt x="61" y="37"/>
                    </a:lnTo>
                    <a:lnTo>
                      <a:pt x="67" y="24"/>
                    </a:lnTo>
                    <a:lnTo>
                      <a:pt x="71" y="13"/>
                    </a:lnTo>
                    <a:lnTo>
                      <a:pt x="76" y="0"/>
                    </a:lnTo>
                    <a:lnTo>
                      <a:pt x="210" y="0"/>
                    </a:lnTo>
                    <a:lnTo>
                      <a:pt x="211" y="5"/>
                    </a:lnTo>
                    <a:lnTo>
                      <a:pt x="213" y="9"/>
                    </a:lnTo>
                    <a:lnTo>
                      <a:pt x="214" y="14"/>
                    </a:lnTo>
                    <a:lnTo>
                      <a:pt x="214" y="19"/>
                    </a:lnTo>
                    <a:lnTo>
                      <a:pt x="221" y="23"/>
                    </a:lnTo>
                    <a:lnTo>
                      <a:pt x="227" y="29"/>
                    </a:lnTo>
                    <a:lnTo>
                      <a:pt x="232" y="34"/>
                    </a:lnTo>
                    <a:lnTo>
                      <a:pt x="238" y="40"/>
                    </a:lnTo>
                    <a:lnTo>
                      <a:pt x="244" y="45"/>
                    </a:lnTo>
                    <a:lnTo>
                      <a:pt x="250" y="48"/>
                    </a:lnTo>
                    <a:lnTo>
                      <a:pt x="256" y="52"/>
                    </a:lnTo>
                    <a:lnTo>
                      <a:pt x="263" y="55"/>
                    </a:lnTo>
                    <a:lnTo>
                      <a:pt x="268" y="58"/>
                    </a:lnTo>
                    <a:lnTo>
                      <a:pt x="275" y="60"/>
                    </a:lnTo>
                    <a:lnTo>
                      <a:pt x="282" y="61"/>
                    </a:lnTo>
                    <a:lnTo>
                      <a:pt x="288" y="63"/>
                    </a:lnTo>
                    <a:lnTo>
                      <a:pt x="294" y="61"/>
                    </a:lnTo>
                    <a:lnTo>
                      <a:pt x="298" y="62"/>
                    </a:lnTo>
                    <a:lnTo>
                      <a:pt x="303" y="63"/>
                    </a:lnTo>
                    <a:lnTo>
                      <a:pt x="308" y="67"/>
                    </a:lnTo>
                    <a:lnTo>
                      <a:pt x="311" y="70"/>
                    </a:lnTo>
                    <a:lnTo>
                      <a:pt x="316" y="74"/>
                    </a:lnTo>
                    <a:lnTo>
                      <a:pt x="320" y="75"/>
                    </a:lnTo>
                    <a:lnTo>
                      <a:pt x="326" y="75"/>
                    </a:lnTo>
                    <a:lnTo>
                      <a:pt x="332" y="79"/>
                    </a:lnTo>
                    <a:lnTo>
                      <a:pt x="338" y="84"/>
                    </a:lnTo>
                    <a:lnTo>
                      <a:pt x="343" y="89"/>
                    </a:lnTo>
                    <a:lnTo>
                      <a:pt x="350" y="93"/>
                    </a:lnTo>
                    <a:lnTo>
                      <a:pt x="355" y="99"/>
                    </a:lnTo>
                    <a:lnTo>
                      <a:pt x="361" y="104"/>
                    </a:lnTo>
                    <a:lnTo>
                      <a:pt x="364" y="111"/>
                    </a:lnTo>
                    <a:lnTo>
                      <a:pt x="366" y="117"/>
                    </a:lnTo>
                    <a:lnTo>
                      <a:pt x="365" y="124"/>
                    </a:lnTo>
                    <a:lnTo>
                      <a:pt x="364" y="129"/>
                    </a:lnTo>
                    <a:lnTo>
                      <a:pt x="361" y="134"/>
                    </a:lnTo>
                    <a:lnTo>
                      <a:pt x="356" y="137"/>
                    </a:lnTo>
                    <a:lnTo>
                      <a:pt x="349" y="142"/>
                    </a:lnTo>
                    <a:lnTo>
                      <a:pt x="340" y="142"/>
                    </a:lnTo>
                    <a:lnTo>
                      <a:pt x="332" y="141"/>
                    </a:lnTo>
                    <a:lnTo>
                      <a:pt x="324" y="142"/>
                    </a:lnTo>
                    <a:lnTo>
                      <a:pt x="328" y="147"/>
                    </a:lnTo>
                    <a:lnTo>
                      <a:pt x="334" y="152"/>
                    </a:lnTo>
                    <a:lnTo>
                      <a:pt x="336" y="158"/>
                    </a:lnTo>
                    <a:lnTo>
                      <a:pt x="333" y="166"/>
                    </a:lnTo>
                    <a:lnTo>
                      <a:pt x="327" y="171"/>
                    </a:lnTo>
                    <a:lnTo>
                      <a:pt x="321" y="173"/>
                    </a:lnTo>
                    <a:lnTo>
                      <a:pt x="317" y="175"/>
                    </a:lnTo>
                    <a:lnTo>
                      <a:pt x="316" y="182"/>
                    </a:lnTo>
                    <a:lnTo>
                      <a:pt x="318" y="184"/>
                    </a:lnTo>
                    <a:lnTo>
                      <a:pt x="318" y="188"/>
                    </a:lnTo>
                    <a:lnTo>
                      <a:pt x="318" y="191"/>
                    </a:lnTo>
                    <a:lnTo>
                      <a:pt x="320" y="194"/>
                    </a:lnTo>
                    <a:lnTo>
                      <a:pt x="320" y="211"/>
                    </a:lnTo>
                    <a:lnTo>
                      <a:pt x="321" y="228"/>
                    </a:lnTo>
                    <a:lnTo>
                      <a:pt x="324" y="247"/>
                    </a:lnTo>
                    <a:lnTo>
                      <a:pt x="326" y="264"/>
                    </a:lnTo>
                    <a:lnTo>
                      <a:pt x="0"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1" name="Freeform 197">
                <a:extLst>
                  <a:ext uri="{FF2B5EF4-FFF2-40B4-BE49-F238E27FC236}">
                    <a16:creationId xmlns:a16="http://schemas.microsoft.com/office/drawing/2014/main" id="{468FC970-F099-4A34-8984-D3413B7F3D6F}"/>
                  </a:ext>
                </a:extLst>
              </p:cNvPr>
              <p:cNvSpPr>
                <a:spLocks/>
              </p:cNvSpPr>
              <p:nvPr/>
            </p:nvSpPr>
            <p:spPr bwMode="auto">
              <a:xfrm>
                <a:off x="1706" y="1655"/>
                <a:ext cx="369" cy="132"/>
              </a:xfrm>
              <a:custGeom>
                <a:avLst/>
                <a:gdLst>
                  <a:gd name="T0" fmla="*/ 252 w 737"/>
                  <a:gd name="T1" fmla="*/ 259 h 264"/>
                  <a:gd name="T2" fmla="*/ 249 w 737"/>
                  <a:gd name="T3" fmla="*/ 252 h 264"/>
                  <a:gd name="T4" fmla="*/ 234 w 737"/>
                  <a:gd name="T5" fmla="*/ 244 h 264"/>
                  <a:gd name="T6" fmla="*/ 220 w 737"/>
                  <a:gd name="T7" fmla="*/ 235 h 264"/>
                  <a:gd name="T8" fmla="*/ 209 w 737"/>
                  <a:gd name="T9" fmla="*/ 220 h 264"/>
                  <a:gd name="T10" fmla="*/ 192 w 737"/>
                  <a:gd name="T11" fmla="*/ 205 h 264"/>
                  <a:gd name="T12" fmla="*/ 171 w 737"/>
                  <a:gd name="T13" fmla="*/ 203 h 264"/>
                  <a:gd name="T14" fmla="*/ 157 w 737"/>
                  <a:gd name="T15" fmla="*/ 213 h 264"/>
                  <a:gd name="T16" fmla="*/ 145 w 737"/>
                  <a:gd name="T17" fmla="*/ 226 h 264"/>
                  <a:gd name="T18" fmla="*/ 115 w 737"/>
                  <a:gd name="T19" fmla="*/ 215 h 264"/>
                  <a:gd name="T20" fmla="*/ 103 w 737"/>
                  <a:gd name="T21" fmla="*/ 222 h 264"/>
                  <a:gd name="T22" fmla="*/ 90 w 737"/>
                  <a:gd name="T23" fmla="*/ 226 h 264"/>
                  <a:gd name="T24" fmla="*/ 74 w 737"/>
                  <a:gd name="T25" fmla="*/ 229 h 264"/>
                  <a:gd name="T26" fmla="*/ 48 w 737"/>
                  <a:gd name="T27" fmla="*/ 247 h 264"/>
                  <a:gd name="T28" fmla="*/ 39 w 737"/>
                  <a:gd name="T29" fmla="*/ 239 h 264"/>
                  <a:gd name="T30" fmla="*/ 40 w 737"/>
                  <a:gd name="T31" fmla="*/ 207 h 264"/>
                  <a:gd name="T32" fmla="*/ 58 w 737"/>
                  <a:gd name="T33" fmla="*/ 179 h 264"/>
                  <a:gd name="T34" fmla="*/ 69 w 737"/>
                  <a:gd name="T35" fmla="*/ 173 h 264"/>
                  <a:gd name="T36" fmla="*/ 60 w 737"/>
                  <a:gd name="T37" fmla="*/ 157 h 264"/>
                  <a:gd name="T38" fmla="*/ 55 w 737"/>
                  <a:gd name="T39" fmla="*/ 141 h 264"/>
                  <a:gd name="T40" fmla="*/ 38 w 737"/>
                  <a:gd name="T41" fmla="*/ 137 h 264"/>
                  <a:gd name="T42" fmla="*/ 30 w 737"/>
                  <a:gd name="T43" fmla="*/ 124 h 264"/>
                  <a:gd name="T44" fmla="*/ 37 w 737"/>
                  <a:gd name="T45" fmla="*/ 107 h 264"/>
                  <a:gd name="T46" fmla="*/ 20 w 737"/>
                  <a:gd name="T47" fmla="*/ 93 h 264"/>
                  <a:gd name="T48" fmla="*/ 13 w 737"/>
                  <a:gd name="T49" fmla="*/ 73 h 264"/>
                  <a:gd name="T50" fmla="*/ 22 w 737"/>
                  <a:gd name="T51" fmla="*/ 49 h 264"/>
                  <a:gd name="T52" fmla="*/ 28 w 737"/>
                  <a:gd name="T53" fmla="*/ 44 h 264"/>
                  <a:gd name="T54" fmla="*/ 16 w 737"/>
                  <a:gd name="T55" fmla="*/ 37 h 264"/>
                  <a:gd name="T56" fmla="*/ 6 w 737"/>
                  <a:gd name="T57" fmla="*/ 25 h 264"/>
                  <a:gd name="T58" fmla="*/ 0 w 737"/>
                  <a:gd name="T59" fmla="*/ 11 h 264"/>
                  <a:gd name="T60" fmla="*/ 8 w 737"/>
                  <a:gd name="T61" fmla="*/ 3 h 264"/>
                  <a:gd name="T62" fmla="*/ 28 w 737"/>
                  <a:gd name="T63" fmla="*/ 10 h 264"/>
                  <a:gd name="T64" fmla="*/ 51 w 737"/>
                  <a:gd name="T65" fmla="*/ 7 h 264"/>
                  <a:gd name="T66" fmla="*/ 75 w 737"/>
                  <a:gd name="T67" fmla="*/ 6 h 264"/>
                  <a:gd name="T68" fmla="*/ 97 w 737"/>
                  <a:gd name="T69" fmla="*/ 3 h 264"/>
                  <a:gd name="T70" fmla="*/ 665 w 737"/>
                  <a:gd name="T71" fmla="*/ 5 h 264"/>
                  <a:gd name="T72" fmla="*/ 666 w 737"/>
                  <a:gd name="T73" fmla="*/ 17 h 264"/>
                  <a:gd name="T74" fmla="*/ 664 w 737"/>
                  <a:gd name="T75" fmla="*/ 38 h 264"/>
                  <a:gd name="T76" fmla="*/ 673 w 737"/>
                  <a:gd name="T77" fmla="*/ 63 h 264"/>
                  <a:gd name="T78" fmla="*/ 686 w 737"/>
                  <a:gd name="T79" fmla="*/ 86 h 264"/>
                  <a:gd name="T80" fmla="*/ 703 w 737"/>
                  <a:gd name="T81" fmla="*/ 114 h 264"/>
                  <a:gd name="T82" fmla="*/ 725 w 737"/>
                  <a:gd name="T83" fmla="*/ 136 h 264"/>
                  <a:gd name="T84" fmla="*/ 737 w 737"/>
                  <a:gd name="T85" fmla="*/ 161 h 264"/>
                  <a:gd name="T86" fmla="*/ 737 w 737"/>
                  <a:gd name="T87" fmla="*/ 182 h 264"/>
                  <a:gd name="T88" fmla="*/ 719 w 737"/>
                  <a:gd name="T89" fmla="*/ 191 h 264"/>
                  <a:gd name="T90" fmla="*/ 712 w 737"/>
                  <a:gd name="T91" fmla="*/ 207 h 264"/>
                  <a:gd name="T92" fmla="*/ 703 w 737"/>
                  <a:gd name="T93" fmla="*/ 213 h 264"/>
                  <a:gd name="T94" fmla="*/ 694 w 737"/>
                  <a:gd name="T95" fmla="*/ 221 h 264"/>
                  <a:gd name="T96" fmla="*/ 695 w 737"/>
                  <a:gd name="T97" fmla="*/ 229 h 264"/>
                  <a:gd name="T98" fmla="*/ 683 w 737"/>
                  <a:gd name="T99" fmla="*/ 230 h 264"/>
                  <a:gd name="T100" fmla="*/ 679 w 737"/>
                  <a:gd name="T101" fmla="*/ 240 h 264"/>
                  <a:gd name="T102" fmla="*/ 691 w 737"/>
                  <a:gd name="T103" fmla="*/ 252 h 264"/>
                  <a:gd name="T104" fmla="*/ 676 w 737"/>
                  <a:gd name="T105" fmla="*/ 256 h 264"/>
                  <a:gd name="T106" fmla="*/ 661 w 737"/>
                  <a:gd name="T107" fmla="*/ 256 h 264"/>
                  <a:gd name="T108" fmla="*/ 651 w 737"/>
                  <a:gd name="T109" fmla="*/ 257 h 264"/>
                  <a:gd name="T110" fmla="*/ 649 w 737"/>
                  <a:gd name="T11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7" h="264">
                    <a:moveTo>
                      <a:pt x="250" y="264"/>
                    </a:moveTo>
                    <a:lnTo>
                      <a:pt x="251" y="262"/>
                    </a:lnTo>
                    <a:lnTo>
                      <a:pt x="252" y="259"/>
                    </a:lnTo>
                    <a:lnTo>
                      <a:pt x="252" y="257"/>
                    </a:lnTo>
                    <a:lnTo>
                      <a:pt x="253" y="255"/>
                    </a:lnTo>
                    <a:lnTo>
                      <a:pt x="249" y="252"/>
                    </a:lnTo>
                    <a:lnTo>
                      <a:pt x="244" y="250"/>
                    </a:lnTo>
                    <a:lnTo>
                      <a:pt x="238" y="248"/>
                    </a:lnTo>
                    <a:lnTo>
                      <a:pt x="234" y="244"/>
                    </a:lnTo>
                    <a:lnTo>
                      <a:pt x="228" y="242"/>
                    </a:lnTo>
                    <a:lnTo>
                      <a:pt x="225" y="239"/>
                    </a:lnTo>
                    <a:lnTo>
                      <a:pt x="220" y="235"/>
                    </a:lnTo>
                    <a:lnTo>
                      <a:pt x="218" y="230"/>
                    </a:lnTo>
                    <a:lnTo>
                      <a:pt x="213" y="226"/>
                    </a:lnTo>
                    <a:lnTo>
                      <a:pt x="209" y="220"/>
                    </a:lnTo>
                    <a:lnTo>
                      <a:pt x="204" y="214"/>
                    </a:lnTo>
                    <a:lnTo>
                      <a:pt x="198" y="210"/>
                    </a:lnTo>
                    <a:lnTo>
                      <a:pt x="192" y="205"/>
                    </a:lnTo>
                    <a:lnTo>
                      <a:pt x="185" y="203"/>
                    </a:lnTo>
                    <a:lnTo>
                      <a:pt x="179" y="202"/>
                    </a:lnTo>
                    <a:lnTo>
                      <a:pt x="171" y="203"/>
                    </a:lnTo>
                    <a:lnTo>
                      <a:pt x="168" y="210"/>
                    </a:lnTo>
                    <a:lnTo>
                      <a:pt x="162" y="211"/>
                    </a:lnTo>
                    <a:lnTo>
                      <a:pt x="157" y="213"/>
                    </a:lnTo>
                    <a:lnTo>
                      <a:pt x="156" y="220"/>
                    </a:lnTo>
                    <a:lnTo>
                      <a:pt x="151" y="224"/>
                    </a:lnTo>
                    <a:lnTo>
                      <a:pt x="145" y="226"/>
                    </a:lnTo>
                    <a:lnTo>
                      <a:pt x="138" y="227"/>
                    </a:lnTo>
                    <a:lnTo>
                      <a:pt x="132" y="226"/>
                    </a:lnTo>
                    <a:lnTo>
                      <a:pt x="115" y="215"/>
                    </a:lnTo>
                    <a:lnTo>
                      <a:pt x="111" y="218"/>
                    </a:lnTo>
                    <a:lnTo>
                      <a:pt x="107" y="220"/>
                    </a:lnTo>
                    <a:lnTo>
                      <a:pt x="103" y="222"/>
                    </a:lnTo>
                    <a:lnTo>
                      <a:pt x="99" y="224"/>
                    </a:lnTo>
                    <a:lnTo>
                      <a:pt x="94" y="225"/>
                    </a:lnTo>
                    <a:lnTo>
                      <a:pt x="90" y="226"/>
                    </a:lnTo>
                    <a:lnTo>
                      <a:pt x="85" y="225"/>
                    </a:lnTo>
                    <a:lnTo>
                      <a:pt x="81" y="222"/>
                    </a:lnTo>
                    <a:lnTo>
                      <a:pt x="74" y="229"/>
                    </a:lnTo>
                    <a:lnTo>
                      <a:pt x="67" y="236"/>
                    </a:lnTo>
                    <a:lnTo>
                      <a:pt x="58" y="242"/>
                    </a:lnTo>
                    <a:lnTo>
                      <a:pt x="48" y="247"/>
                    </a:lnTo>
                    <a:lnTo>
                      <a:pt x="45" y="244"/>
                    </a:lnTo>
                    <a:lnTo>
                      <a:pt x="43" y="242"/>
                    </a:lnTo>
                    <a:lnTo>
                      <a:pt x="39" y="239"/>
                    </a:lnTo>
                    <a:lnTo>
                      <a:pt x="37" y="235"/>
                    </a:lnTo>
                    <a:lnTo>
                      <a:pt x="38" y="221"/>
                    </a:lnTo>
                    <a:lnTo>
                      <a:pt x="40" y="207"/>
                    </a:lnTo>
                    <a:lnTo>
                      <a:pt x="44" y="194"/>
                    </a:lnTo>
                    <a:lnTo>
                      <a:pt x="52" y="182"/>
                    </a:lnTo>
                    <a:lnTo>
                      <a:pt x="58" y="179"/>
                    </a:lnTo>
                    <a:lnTo>
                      <a:pt x="63" y="181"/>
                    </a:lnTo>
                    <a:lnTo>
                      <a:pt x="68" y="181"/>
                    </a:lnTo>
                    <a:lnTo>
                      <a:pt x="69" y="173"/>
                    </a:lnTo>
                    <a:lnTo>
                      <a:pt x="66" y="167"/>
                    </a:lnTo>
                    <a:lnTo>
                      <a:pt x="61" y="162"/>
                    </a:lnTo>
                    <a:lnTo>
                      <a:pt x="60" y="157"/>
                    </a:lnTo>
                    <a:lnTo>
                      <a:pt x="62" y="150"/>
                    </a:lnTo>
                    <a:lnTo>
                      <a:pt x="60" y="144"/>
                    </a:lnTo>
                    <a:lnTo>
                      <a:pt x="55" y="141"/>
                    </a:lnTo>
                    <a:lnTo>
                      <a:pt x="50" y="139"/>
                    </a:lnTo>
                    <a:lnTo>
                      <a:pt x="44" y="138"/>
                    </a:lnTo>
                    <a:lnTo>
                      <a:pt x="38" y="137"/>
                    </a:lnTo>
                    <a:lnTo>
                      <a:pt x="33" y="135"/>
                    </a:lnTo>
                    <a:lnTo>
                      <a:pt x="30" y="131"/>
                    </a:lnTo>
                    <a:lnTo>
                      <a:pt x="30" y="124"/>
                    </a:lnTo>
                    <a:lnTo>
                      <a:pt x="36" y="119"/>
                    </a:lnTo>
                    <a:lnTo>
                      <a:pt x="38" y="113"/>
                    </a:lnTo>
                    <a:lnTo>
                      <a:pt x="37" y="107"/>
                    </a:lnTo>
                    <a:lnTo>
                      <a:pt x="32" y="101"/>
                    </a:lnTo>
                    <a:lnTo>
                      <a:pt x="25" y="98"/>
                    </a:lnTo>
                    <a:lnTo>
                      <a:pt x="20" y="93"/>
                    </a:lnTo>
                    <a:lnTo>
                      <a:pt x="15" y="89"/>
                    </a:lnTo>
                    <a:lnTo>
                      <a:pt x="13" y="82"/>
                    </a:lnTo>
                    <a:lnTo>
                      <a:pt x="13" y="73"/>
                    </a:lnTo>
                    <a:lnTo>
                      <a:pt x="17" y="67"/>
                    </a:lnTo>
                    <a:lnTo>
                      <a:pt x="22" y="60"/>
                    </a:lnTo>
                    <a:lnTo>
                      <a:pt x="22" y="49"/>
                    </a:lnTo>
                    <a:lnTo>
                      <a:pt x="24" y="47"/>
                    </a:lnTo>
                    <a:lnTo>
                      <a:pt x="26" y="46"/>
                    </a:lnTo>
                    <a:lnTo>
                      <a:pt x="28" y="44"/>
                    </a:lnTo>
                    <a:lnTo>
                      <a:pt x="30" y="43"/>
                    </a:lnTo>
                    <a:lnTo>
                      <a:pt x="24" y="39"/>
                    </a:lnTo>
                    <a:lnTo>
                      <a:pt x="16" y="37"/>
                    </a:lnTo>
                    <a:lnTo>
                      <a:pt x="10" y="36"/>
                    </a:lnTo>
                    <a:lnTo>
                      <a:pt x="9" y="29"/>
                    </a:lnTo>
                    <a:lnTo>
                      <a:pt x="6" y="25"/>
                    </a:lnTo>
                    <a:lnTo>
                      <a:pt x="3" y="21"/>
                    </a:lnTo>
                    <a:lnTo>
                      <a:pt x="1" y="16"/>
                    </a:lnTo>
                    <a:lnTo>
                      <a:pt x="0" y="11"/>
                    </a:lnTo>
                    <a:lnTo>
                      <a:pt x="1" y="7"/>
                    </a:lnTo>
                    <a:lnTo>
                      <a:pt x="5" y="5"/>
                    </a:lnTo>
                    <a:lnTo>
                      <a:pt x="8" y="3"/>
                    </a:lnTo>
                    <a:lnTo>
                      <a:pt x="11" y="1"/>
                    </a:lnTo>
                    <a:lnTo>
                      <a:pt x="20" y="5"/>
                    </a:lnTo>
                    <a:lnTo>
                      <a:pt x="28" y="10"/>
                    </a:lnTo>
                    <a:lnTo>
                      <a:pt x="36" y="13"/>
                    </a:lnTo>
                    <a:lnTo>
                      <a:pt x="43" y="7"/>
                    </a:lnTo>
                    <a:lnTo>
                      <a:pt x="51" y="7"/>
                    </a:lnTo>
                    <a:lnTo>
                      <a:pt x="59" y="7"/>
                    </a:lnTo>
                    <a:lnTo>
                      <a:pt x="67" y="7"/>
                    </a:lnTo>
                    <a:lnTo>
                      <a:pt x="75" y="6"/>
                    </a:lnTo>
                    <a:lnTo>
                      <a:pt x="82" y="6"/>
                    </a:lnTo>
                    <a:lnTo>
                      <a:pt x="90" y="6"/>
                    </a:lnTo>
                    <a:lnTo>
                      <a:pt x="97" y="3"/>
                    </a:lnTo>
                    <a:lnTo>
                      <a:pt x="103" y="0"/>
                    </a:lnTo>
                    <a:lnTo>
                      <a:pt x="663" y="0"/>
                    </a:lnTo>
                    <a:lnTo>
                      <a:pt x="665" y="5"/>
                    </a:lnTo>
                    <a:lnTo>
                      <a:pt x="667" y="8"/>
                    </a:lnTo>
                    <a:lnTo>
                      <a:pt x="668" y="13"/>
                    </a:lnTo>
                    <a:lnTo>
                      <a:pt x="666" y="17"/>
                    </a:lnTo>
                    <a:lnTo>
                      <a:pt x="651" y="25"/>
                    </a:lnTo>
                    <a:lnTo>
                      <a:pt x="658" y="31"/>
                    </a:lnTo>
                    <a:lnTo>
                      <a:pt x="664" y="38"/>
                    </a:lnTo>
                    <a:lnTo>
                      <a:pt x="667" y="46"/>
                    </a:lnTo>
                    <a:lnTo>
                      <a:pt x="671" y="55"/>
                    </a:lnTo>
                    <a:lnTo>
                      <a:pt x="673" y="63"/>
                    </a:lnTo>
                    <a:lnTo>
                      <a:pt x="675" y="71"/>
                    </a:lnTo>
                    <a:lnTo>
                      <a:pt x="680" y="79"/>
                    </a:lnTo>
                    <a:lnTo>
                      <a:pt x="686" y="86"/>
                    </a:lnTo>
                    <a:lnTo>
                      <a:pt x="690" y="97"/>
                    </a:lnTo>
                    <a:lnTo>
                      <a:pt x="696" y="106"/>
                    </a:lnTo>
                    <a:lnTo>
                      <a:pt x="703" y="114"/>
                    </a:lnTo>
                    <a:lnTo>
                      <a:pt x="711" y="121"/>
                    </a:lnTo>
                    <a:lnTo>
                      <a:pt x="718" y="128"/>
                    </a:lnTo>
                    <a:lnTo>
                      <a:pt x="725" y="136"/>
                    </a:lnTo>
                    <a:lnTo>
                      <a:pt x="731" y="144"/>
                    </a:lnTo>
                    <a:lnTo>
                      <a:pt x="735" y="154"/>
                    </a:lnTo>
                    <a:lnTo>
                      <a:pt x="737" y="161"/>
                    </a:lnTo>
                    <a:lnTo>
                      <a:pt x="737" y="168"/>
                    </a:lnTo>
                    <a:lnTo>
                      <a:pt x="737" y="176"/>
                    </a:lnTo>
                    <a:lnTo>
                      <a:pt x="737" y="182"/>
                    </a:lnTo>
                    <a:lnTo>
                      <a:pt x="733" y="188"/>
                    </a:lnTo>
                    <a:lnTo>
                      <a:pt x="725" y="189"/>
                    </a:lnTo>
                    <a:lnTo>
                      <a:pt x="719" y="191"/>
                    </a:lnTo>
                    <a:lnTo>
                      <a:pt x="717" y="199"/>
                    </a:lnTo>
                    <a:lnTo>
                      <a:pt x="713" y="203"/>
                    </a:lnTo>
                    <a:lnTo>
                      <a:pt x="712" y="207"/>
                    </a:lnTo>
                    <a:lnTo>
                      <a:pt x="712" y="212"/>
                    </a:lnTo>
                    <a:lnTo>
                      <a:pt x="707" y="214"/>
                    </a:lnTo>
                    <a:lnTo>
                      <a:pt x="703" y="213"/>
                    </a:lnTo>
                    <a:lnTo>
                      <a:pt x="699" y="214"/>
                    </a:lnTo>
                    <a:lnTo>
                      <a:pt x="696" y="218"/>
                    </a:lnTo>
                    <a:lnTo>
                      <a:pt x="694" y="221"/>
                    </a:lnTo>
                    <a:lnTo>
                      <a:pt x="695" y="224"/>
                    </a:lnTo>
                    <a:lnTo>
                      <a:pt x="695" y="226"/>
                    </a:lnTo>
                    <a:lnTo>
                      <a:pt x="695" y="229"/>
                    </a:lnTo>
                    <a:lnTo>
                      <a:pt x="692" y="230"/>
                    </a:lnTo>
                    <a:lnTo>
                      <a:pt x="688" y="232"/>
                    </a:lnTo>
                    <a:lnTo>
                      <a:pt x="683" y="230"/>
                    </a:lnTo>
                    <a:lnTo>
                      <a:pt x="679" y="230"/>
                    </a:lnTo>
                    <a:lnTo>
                      <a:pt x="676" y="235"/>
                    </a:lnTo>
                    <a:lnTo>
                      <a:pt x="679" y="240"/>
                    </a:lnTo>
                    <a:lnTo>
                      <a:pt x="684" y="243"/>
                    </a:lnTo>
                    <a:lnTo>
                      <a:pt x="689" y="248"/>
                    </a:lnTo>
                    <a:lnTo>
                      <a:pt x="691" y="252"/>
                    </a:lnTo>
                    <a:lnTo>
                      <a:pt x="687" y="255"/>
                    </a:lnTo>
                    <a:lnTo>
                      <a:pt x="681" y="256"/>
                    </a:lnTo>
                    <a:lnTo>
                      <a:pt x="676" y="256"/>
                    </a:lnTo>
                    <a:lnTo>
                      <a:pt x="671" y="256"/>
                    </a:lnTo>
                    <a:lnTo>
                      <a:pt x="666" y="256"/>
                    </a:lnTo>
                    <a:lnTo>
                      <a:pt x="661" y="256"/>
                    </a:lnTo>
                    <a:lnTo>
                      <a:pt x="657" y="255"/>
                    </a:lnTo>
                    <a:lnTo>
                      <a:pt x="652" y="255"/>
                    </a:lnTo>
                    <a:lnTo>
                      <a:pt x="651" y="257"/>
                    </a:lnTo>
                    <a:lnTo>
                      <a:pt x="651" y="259"/>
                    </a:lnTo>
                    <a:lnTo>
                      <a:pt x="650" y="262"/>
                    </a:lnTo>
                    <a:lnTo>
                      <a:pt x="649" y="264"/>
                    </a:lnTo>
                    <a:lnTo>
                      <a:pt x="250"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2" name="Freeform 198">
                <a:extLst>
                  <a:ext uri="{FF2B5EF4-FFF2-40B4-BE49-F238E27FC236}">
                    <a16:creationId xmlns:a16="http://schemas.microsoft.com/office/drawing/2014/main" id="{00D87555-BFF6-47EC-8994-104E1FF96218}"/>
                  </a:ext>
                </a:extLst>
              </p:cNvPr>
              <p:cNvSpPr>
                <a:spLocks/>
              </p:cNvSpPr>
              <p:nvPr/>
            </p:nvSpPr>
            <p:spPr bwMode="auto">
              <a:xfrm>
                <a:off x="1114" y="1465"/>
                <a:ext cx="284" cy="190"/>
              </a:xfrm>
              <a:custGeom>
                <a:avLst/>
                <a:gdLst>
                  <a:gd name="T0" fmla="*/ 75 w 567"/>
                  <a:gd name="T1" fmla="*/ 367 h 381"/>
                  <a:gd name="T2" fmla="*/ 53 w 567"/>
                  <a:gd name="T3" fmla="*/ 344 h 381"/>
                  <a:gd name="T4" fmla="*/ 55 w 567"/>
                  <a:gd name="T5" fmla="*/ 298 h 381"/>
                  <a:gd name="T6" fmla="*/ 56 w 567"/>
                  <a:gd name="T7" fmla="*/ 282 h 381"/>
                  <a:gd name="T8" fmla="*/ 79 w 567"/>
                  <a:gd name="T9" fmla="*/ 263 h 381"/>
                  <a:gd name="T10" fmla="*/ 103 w 567"/>
                  <a:gd name="T11" fmla="*/ 235 h 381"/>
                  <a:gd name="T12" fmla="*/ 127 w 567"/>
                  <a:gd name="T13" fmla="*/ 191 h 381"/>
                  <a:gd name="T14" fmla="*/ 102 w 567"/>
                  <a:gd name="T15" fmla="*/ 190 h 381"/>
                  <a:gd name="T16" fmla="*/ 127 w 567"/>
                  <a:gd name="T17" fmla="*/ 170 h 381"/>
                  <a:gd name="T18" fmla="*/ 152 w 567"/>
                  <a:gd name="T19" fmla="*/ 154 h 381"/>
                  <a:gd name="T20" fmla="*/ 125 w 567"/>
                  <a:gd name="T21" fmla="*/ 158 h 381"/>
                  <a:gd name="T22" fmla="*/ 93 w 567"/>
                  <a:gd name="T23" fmla="*/ 171 h 381"/>
                  <a:gd name="T24" fmla="*/ 61 w 567"/>
                  <a:gd name="T25" fmla="*/ 179 h 381"/>
                  <a:gd name="T26" fmla="*/ 37 w 567"/>
                  <a:gd name="T27" fmla="*/ 181 h 381"/>
                  <a:gd name="T28" fmla="*/ 27 w 567"/>
                  <a:gd name="T29" fmla="*/ 170 h 381"/>
                  <a:gd name="T30" fmla="*/ 14 w 567"/>
                  <a:gd name="T31" fmla="*/ 171 h 381"/>
                  <a:gd name="T32" fmla="*/ 43 w 567"/>
                  <a:gd name="T33" fmla="*/ 157 h 381"/>
                  <a:gd name="T34" fmla="*/ 89 w 567"/>
                  <a:gd name="T35" fmla="*/ 138 h 381"/>
                  <a:gd name="T36" fmla="*/ 89 w 567"/>
                  <a:gd name="T37" fmla="*/ 115 h 381"/>
                  <a:gd name="T38" fmla="*/ 74 w 567"/>
                  <a:gd name="T39" fmla="*/ 102 h 381"/>
                  <a:gd name="T40" fmla="*/ 33 w 567"/>
                  <a:gd name="T41" fmla="*/ 113 h 381"/>
                  <a:gd name="T42" fmla="*/ 3 w 567"/>
                  <a:gd name="T43" fmla="*/ 128 h 381"/>
                  <a:gd name="T44" fmla="*/ 36 w 567"/>
                  <a:gd name="T45" fmla="*/ 94 h 381"/>
                  <a:gd name="T46" fmla="*/ 76 w 567"/>
                  <a:gd name="T47" fmla="*/ 86 h 381"/>
                  <a:gd name="T48" fmla="*/ 99 w 567"/>
                  <a:gd name="T49" fmla="*/ 47 h 381"/>
                  <a:gd name="T50" fmla="*/ 129 w 567"/>
                  <a:gd name="T51" fmla="*/ 55 h 381"/>
                  <a:gd name="T52" fmla="*/ 141 w 567"/>
                  <a:gd name="T53" fmla="*/ 64 h 381"/>
                  <a:gd name="T54" fmla="*/ 141 w 567"/>
                  <a:gd name="T55" fmla="*/ 96 h 381"/>
                  <a:gd name="T56" fmla="*/ 152 w 567"/>
                  <a:gd name="T57" fmla="*/ 97 h 381"/>
                  <a:gd name="T58" fmla="*/ 150 w 567"/>
                  <a:gd name="T59" fmla="*/ 62 h 381"/>
                  <a:gd name="T60" fmla="*/ 170 w 567"/>
                  <a:gd name="T61" fmla="*/ 34 h 381"/>
                  <a:gd name="T62" fmla="*/ 193 w 567"/>
                  <a:gd name="T63" fmla="*/ 18 h 381"/>
                  <a:gd name="T64" fmla="*/ 225 w 567"/>
                  <a:gd name="T65" fmla="*/ 19 h 381"/>
                  <a:gd name="T66" fmla="*/ 227 w 567"/>
                  <a:gd name="T67" fmla="*/ 0 h 381"/>
                  <a:gd name="T68" fmla="*/ 262 w 567"/>
                  <a:gd name="T69" fmla="*/ 18 h 381"/>
                  <a:gd name="T70" fmla="*/ 286 w 567"/>
                  <a:gd name="T71" fmla="*/ 77 h 381"/>
                  <a:gd name="T72" fmla="*/ 282 w 567"/>
                  <a:gd name="T73" fmla="*/ 118 h 381"/>
                  <a:gd name="T74" fmla="*/ 271 w 567"/>
                  <a:gd name="T75" fmla="*/ 143 h 381"/>
                  <a:gd name="T76" fmla="*/ 246 w 567"/>
                  <a:gd name="T77" fmla="*/ 158 h 381"/>
                  <a:gd name="T78" fmla="*/ 267 w 567"/>
                  <a:gd name="T79" fmla="*/ 191 h 381"/>
                  <a:gd name="T80" fmla="*/ 309 w 567"/>
                  <a:gd name="T81" fmla="*/ 208 h 381"/>
                  <a:gd name="T82" fmla="*/ 341 w 567"/>
                  <a:gd name="T83" fmla="*/ 208 h 381"/>
                  <a:gd name="T84" fmla="*/ 362 w 567"/>
                  <a:gd name="T85" fmla="*/ 221 h 381"/>
                  <a:gd name="T86" fmla="*/ 430 w 567"/>
                  <a:gd name="T87" fmla="*/ 228 h 381"/>
                  <a:gd name="T88" fmla="*/ 496 w 567"/>
                  <a:gd name="T89" fmla="*/ 226 h 381"/>
                  <a:gd name="T90" fmla="*/ 544 w 567"/>
                  <a:gd name="T91" fmla="*/ 224 h 381"/>
                  <a:gd name="T92" fmla="*/ 567 w 567"/>
                  <a:gd name="T93" fmla="*/ 241 h 381"/>
                  <a:gd name="T94" fmla="*/ 555 w 567"/>
                  <a:gd name="T95" fmla="*/ 241 h 381"/>
                  <a:gd name="T96" fmla="*/ 547 w 567"/>
                  <a:gd name="T97" fmla="*/ 260 h 381"/>
                  <a:gd name="T98" fmla="*/ 535 w 567"/>
                  <a:gd name="T99" fmla="*/ 262 h 381"/>
                  <a:gd name="T100" fmla="*/ 505 w 567"/>
                  <a:gd name="T101" fmla="*/ 254 h 381"/>
                  <a:gd name="T102" fmla="*/ 449 w 567"/>
                  <a:gd name="T103" fmla="*/ 255 h 381"/>
                  <a:gd name="T104" fmla="*/ 373 w 567"/>
                  <a:gd name="T105" fmla="*/ 268 h 381"/>
                  <a:gd name="T106" fmla="*/ 333 w 567"/>
                  <a:gd name="T107" fmla="*/ 268 h 381"/>
                  <a:gd name="T108" fmla="*/ 297 w 567"/>
                  <a:gd name="T109" fmla="*/ 260 h 381"/>
                  <a:gd name="T110" fmla="*/ 277 w 567"/>
                  <a:gd name="T111" fmla="*/ 270 h 381"/>
                  <a:gd name="T112" fmla="*/ 282 w 567"/>
                  <a:gd name="T113" fmla="*/ 32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81">
                    <a:moveTo>
                      <a:pt x="99" y="381"/>
                    </a:moveTo>
                    <a:lnTo>
                      <a:pt x="95" y="379"/>
                    </a:lnTo>
                    <a:lnTo>
                      <a:pt x="89" y="375"/>
                    </a:lnTo>
                    <a:lnTo>
                      <a:pt x="85" y="373"/>
                    </a:lnTo>
                    <a:lnTo>
                      <a:pt x="80" y="369"/>
                    </a:lnTo>
                    <a:lnTo>
                      <a:pt x="75" y="367"/>
                    </a:lnTo>
                    <a:lnTo>
                      <a:pt x="72" y="364"/>
                    </a:lnTo>
                    <a:lnTo>
                      <a:pt x="68" y="360"/>
                    </a:lnTo>
                    <a:lnTo>
                      <a:pt x="65" y="356"/>
                    </a:lnTo>
                    <a:lnTo>
                      <a:pt x="61" y="352"/>
                    </a:lnTo>
                    <a:lnTo>
                      <a:pt x="57" y="349"/>
                    </a:lnTo>
                    <a:lnTo>
                      <a:pt x="53" y="344"/>
                    </a:lnTo>
                    <a:lnTo>
                      <a:pt x="49" y="342"/>
                    </a:lnTo>
                    <a:lnTo>
                      <a:pt x="46" y="330"/>
                    </a:lnTo>
                    <a:lnTo>
                      <a:pt x="50" y="320"/>
                    </a:lnTo>
                    <a:lnTo>
                      <a:pt x="55" y="309"/>
                    </a:lnTo>
                    <a:lnTo>
                      <a:pt x="57" y="299"/>
                    </a:lnTo>
                    <a:lnTo>
                      <a:pt x="55" y="298"/>
                    </a:lnTo>
                    <a:lnTo>
                      <a:pt x="53" y="296"/>
                    </a:lnTo>
                    <a:lnTo>
                      <a:pt x="52" y="293"/>
                    </a:lnTo>
                    <a:lnTo>
                      <a:pt x="50" y="291"/>
                    </a:lnTo>
                    <a:lnTo>
                      <a:pt x="50" y="286"/>
                    </a:lnTo>
                    <a:lnTo>
                      <a:pt x="52" y="284"/>
                    </a:lnTo>
                    <a:lnTo>
                      <a:pt x="56" y="282"/>
                    </a:lnTo>
                    <a:lnTo>
                      <a:pt x="58" y="279"/>
                    </a:lnTo>
                    <a:lnTo>
                      <a:pt x="61" y="274"/>
                    </a:lnTo>
                    <a:lnTo>
                      <a:pt x="65" y="268"/>
                    </a:lnTo>
                    <a:lnTo>
                      <a:pt x="68" y="263"/>
                    </a:lnTo>
                    <a:lnTo>
                      <a:pt x="74" y="262"/>
                    </a:lnTo>
                    <a:lnTo>
                      <a:pt x="79" y="263"/>
                    </a:lnTo>
                    <a:lnTo>
                      <a:pt x="83" y="262"/>
                    </a:lnTo>
                    <a:lnTo>
                      <a:pt x="87" y="259"/>
                    </a:lnTo>
                    <a:lnTo>
                      <a:pt x="89" y="255"/>
                    </a:lnTo>
                    <a:lnTo>
                      <a:pt x="91" y="251"/>
                    </a:lnTo>
                    <a:lnTo>
                      <a:pt x="96" y="244"/>
                    </a:lnTo>
                    <a:lnTo>
                      <a:pt x="103" y="235"/>
                    </a:lnTo>
                    <a:lnTo>
                      <a:pt x="110" y="223"/>
                    </a:lnTo>
                    <a:lnTo>
                      <a:pt x="117" y="213"/>
                    </a:lnTo>
                    <a:lnTo>
                      <a:pt x="123" y="203"/>
                    </a:lnTo>
                    <a:lnTo>
                      <a:pt x="127" y="196"/>
                    </a:lnTo>
                    <a:lnTo>
                      <a:pt x="129" y="192"/>
                    </a:lnTo>
                    <a:lnTo>
                      <a:pt x="127" y="191"/>
                    </a:lnTo>
                    <a:lnTo>
                      <a:pt x="119" y="194"/>
                    </a:lnTo>
                    <a:lnTo>
                      <a:pt x="111" y="199"/>
                    </a:lnTo>
                    <a:lnTo>
                      <a:pt x="103" y="203"/>
                    </a:lnTo>
                    <a:lnTo>
                      <a:pt x="96" y="208"/>
                    </a:lnTo>
                    <a:lnTo>
                      <a:pt x="97" y="198"/>
                    </a:lnTo>
                    <a:lnTo>
                      <a:pt x="102" y="190"/>
                    </a:lnTo>
                    <a:lnTo>
                      <a:pt x="109" y="184"/>
                    </a:lnTo>
                    <a:lnTo>
                      <a:pt x="117" y="178"/>
                    </a:lnTo>
                    <a:lnTo>
                      <a:pt x="120" y="177"/>
                    </a:lnTo>
                    <a:lnTo>
                      <a:pt x="123" y="175"/>
                    </a:lnTo>
                    <a:lnTo>
                      <a:pt x="125" y="172"/>
                    </a:lnTo>
                    <a:lnTo>
                      <a:pt x="127" y="170"/>
                    </a:lnTo>
                    <a:lnTo>
                      <a:pt x="136" y="168"/>
                    </a:lnTo>
                    <a:lnTo>
                      <a:pt x="144" y="165"/>
                    </a:lnTo>
                    <a:lnTo>
                      <a:pt x="152" y="162"/>
                    </a:lnTo>
                    <a:lnTo>
                      <a:pt x="158" y="155"/>
                    </a:lnTo>
                    <a:lnTo>
                      <a:pt x="156" y="154"/>
                    </a:lnTo>
                    <a:lnTo>
                      <a:pt x="152" y="154"/>
                    </a:lnTo>
                    <a:lnTo>
                      <a:pt x="149" y="156"/>
                    </a:lnTo>
                    <a:lnTo>
                      <a:pt x="147" y="157"/>
                    </a:lnTo>
                    <a:lnTo>
                      <a:pt x="143" y="161"/>
                    </a:lnTo>
                    <a:lnTo>
                      <a:pt x="138" y="161"/>
                    </a:lnTo>
                    <a:lnTo>
                      <a:pt x="131" y="160"/>
                    </a:lnTo>
                    <a:lnTo>
                      <a:pt x="125" y="158"/>
                    </a:lnTo>
                    <a:lnTo>
                      <a:pt x="119" y="158"/>
                    </a:lnTo>
                    <a:lnTo>
                      <a:pt x="112" y="158"/>
                    </a:lnTo>
                    <a:lnTo>
                      <a:pt x="106" y="160"/>
                    </a:lnTo>
                    <a:lnTo>
                      <a:pt x="99" y="161"/>
                    </a:lnTo>
                    <a:lnTo>
                      <a:pt x="94" y="163"/>
                    </a:lnTo>
                    <a:lnTo>
                      <a:pt x="93" y="171"/>
                    </a:lnTo>
                    <a:lnTo>
                      <a:pt x="88" y="177"/>
                    </a:lnTo>
                    <a:lnTo>
                      <a:pt x="82" y="179"/>
                    </a:lnTo>
                    <a:lnTo>
                      <a:pt x="74" y="180"/>
                    </a:lnTo>
                    <a:lnTo>
                      <a:pt x="70" y="179"/>
                    </a:lnTo>
                    <a:lnTo>
                      <a:pt x="66" y="179"/>
                    </a:lnTo>
                    <a:lnTo>
                      <a:pt x="61" y="179"/>
                    </a:lnTo>
                    <a:lnTo>
                      <a:pt x="57" y="179"/>
                    </a:lnTo>
                    <a:lnTo>
                      <a:pt x="52" y="179"/>
                    </a:lnTo>
                    <a:lnTo>
                      <a:pt x="49" y="179"/>
                    </a:lnTo>
                    <a:lnTo>
                      <a:pt x="43" y="179"/>
                    </a:lnTo>
                    <a:lnTo>
                      <a:pt x="38" y="178"/>
                    </a:lnTo>
                    <a:lnTo>
                      <a:pt x="37" y="181"/>
                    </a:lnTo>
                    <a:lnTo>
                      <a:pt x="36" y="184"/>
                    </a:lnTo>
                    <a:lnTo>
                      <a:pt x="34" y="185"/>
                    </a:lnTo>
                    <a:lnTo>
                      <a:pt x="30" y="184"/>
                    </a:lnTo>
                    <a:lnTo>
                      <a:pt x="28" y="180"/>
                    </a:lnTo>
                    <a:lnTo>
                      <a:pt x="28" y="175"/>
                    </a:lnTo>
                    <a:lnTo>
                      <a:pt x="27" y="170"/>
                    </a:lnTo>
                    <a:lnTo>
                      <a:pt x="22" y="169"/>
                    </a:lnTo>
                    <a:lnTo>
                      <a:pt x="20" y="181"/>
                    </a:lnTo>
                    <a:lnTo>
                      <a:pt x="17" y="180"/>
                    </a:lnTo>
                    <a:lnTo>
                      <a:pt x="14" y="178"/>
                    </a:lnTo>
                    <a:lnTo>
                      <a:pt x="13" y="175"/>
                    </a:lnTo>
                    <a:lnTo>
                      <a:pt x="14" y="171"/>
                    </a:lnTo>
                    <a:lnTo>
                      <a:pt x="19" y="166"/>
                    </a:lnTo>
                    <a:lnTo>
                      <a:pt x="23" y="163"/>
                    </a:lnTo>
                    <a:lnTo>
                      <a:pt x="28" y="161"/>
                    </a:lnTo>
                    <a:lnTo>
                      <a:pt x="30" y="156"/>
                    </a:lnTo>
                    <a:lnTo>
                      <a:pt x="36" y="157"/>
                    </a:lnTo>
                    <a:lnTo>
                      <a:pt x="43" y="157"/>
                    </a:lnTo>
                    <a:lnTo>
                      <a:pt x="50" y="157"/>
                    </a:lnTo>
                    <a:lnTo>
                      <a:pt x="56" y="156"/>
                    </a:lnTo>
                    <a:lnTo>
                      <a:pt x="61" y="149"/>
                    </a:lnTo>
                    <a:lnTo>
                      <a:pt x="70" y="145"/>
                    </a:lnTo>
                    <a:lnTo>
                      <a:pt x="79" y="141"/>
                    </a:lnTo>
                    <a:lnTo>
                      <a:pt x="89" y="138"/>
                    </a:lnTo>
                    <a:lnTo>
                      <a:pt x="86" y="134"/>
                    </a:lnTo>
                    <a:lnTo>
                      <a:pt x="82" y="130"/>
                    </a:lnTo>
                    <a:lnTo>
                      <a:pt x="79" y="126"/>
                    </a:lnTo>
                    <a:lnTo>
                      <a:pt x="81" y="120"/>
                    </a:lnTo>
                    <a:lnTo>
                      <a:pt x="85" y="117"/>
                    </a:lnTo>
                    <a:lnTo>
                      <a:pt x="89" y="115"/>
                    </a:lnTo>
                    <a:lnTo>
                      <a:pt x="93" y="111"/>
                    </a:lnTo>
                    <a:lnTo>
                      <a:pt x="96" y="109"/>
                    </a:lnTo>
                    <a:lnTo>
                      <a:pt x="91" y="104"/>
                    </a:lnTo>
                    <a:lnTo>
                      <a:pt x="87" y="102"/>
                    </a:lnTo>
                    <a:lnTo>
                      <a:pt x="81" y="101"/>
                    </a:lnTo>
                    <a:lnTo>
                      <a:pt x="74" y="102"/>
                    </a:lnTo>
                    <a:lnTo>
                      <a:pt x="67" y="104"/>
                    </a:lnTo>
                    <a:lnTo>
                      <a:pt x="60" y="105"/>
                    </a:lnTo>
                    <a:lnTo>
                      <a:pt x="53" y="108"/>
                    </a:lnTo>
                    <a:lnTo>
                      <a:pt x="46" y="109"/>
                    </a:lnTo>
                    <a:lnTo>
                      <a:pt x="40" y="111"/>
                    </a:lnTo>
                    <a:lnTo>
                      <a:pt x="33" y="113"/>
                    </a:lnTo>
                    <a:lnTo>
                      <a:pt x="27" y="116"/>
                    </a:lnTo>
                    <a:lnTo>
                      <a:pt x="20" y="119"/>
                    </a:lnTo>
                    <a:lnTo>
                      <a:pt x="17" y="123"/>
                    </a:lnTo>
                    <a:lnTo>
                      <a:pt x="12" y="125"/>
                    </a:lnTo>
                    <a:lnTo>
                      <a:pt x="7" y="127"/>
                    </a:lnTo>
                    <a:lnTo>
                      <a:pt x="3" y="128"/>
                    </a:lnTo>
                    <a:lnTo>
                      <a:pt x="0" y="123"/>
                    </a:lnTo>
                    <a:lnTo>
                      <a:pt x="8" y="116"/>
                    </a:lnTo>
                    <a:lnTo>
                      <a:pt x="15" y="109"/>
                    </a:lnTo>
                    <a:lnTo>
                      <a:pt x="22" y="103"/>
                    </a:lnTo>
                    <a:lnTo>
                      <a:pt x="30" y="98"/>
                    </a:lnTo>
                    <a:lnTo>
                      <a:pt x="36" y="94"/>
                    </a:lnTo>
                    <a:lnTo>
                      <a:pt x="42" y="88"/>
                    </a:lnTo>
                    <a:lnTo>
                      <a:pt x="49" y="85"/>
                    </a:lnTo>
                    <a:lnTo>
                      <a:pt x="57" y="87"/>
                    </a:lnTo>
                    <a:lnTo>
                      <a:pt x="63" y="85"/>
                    </a:lnTo>
                    <a:lnTo>
                      <a:pt x="70" y="86"/>
                    </a:lnTo>
                    <a:lnTo>
                      <a:pt x="76" y="86"/>
                    </a:lnTo>
                    <a:lnTo>
                      <a:pt x="82" y="82"/>
                    </a:lnTo>
                    <a:lnTo>
                      <a:pt x="81" y="72"/>
                    </a:lnTo>
                    <a:lnTo>
                      <a:pt x="85" y="64"/>
                    </a:lnTo>
                    <a:lnTo>
                      <a:pt x="89" y="55"/>
                    </a:lnTo>
                    <a:lnTo>
                      <a:pt x="95" y="45"/>
                    </a:lnTo>
                    <a:lnTo>
                      <a:pt x="99" y="47"/>
                    </a:lnTo>
                    <a:lnTo>
                      <a:pt x="105" y="48"/>
                    </a:lnTo>
                    <a:lnTo>
                      <a:pt x="110" y="49"/>
                    </a:lnTo>
                    <a:lnTo>
                      <a:pt x="116" y="50"/>
                    </a:lnTo>
                    <a:lnTo>
                      <a:pt x="120" y="51"/>
                    </a:lnTo>
                    <a:lnTo>
                      <a:pt x="125" y="52"/>
                    </a:lnTo>
                    <a:lnTo>
                      <a:pt x="129" y="55"/>
                    </a:lnTo>
                    <a:lnTo>
                      <a:pt x="134" y="57"/>
                    </a:lnTo>
                    <a:lnTo>
                      <a:pt x="138" y="58"/>
                    </a:lnTo>
                    <a:lnTo>
                      <a:pt x="139" y="59"/>
                    </a:lnTo>
                    <a:lnTo>
                      <a:pt x="141" y="60"/>
                    </a:lnTo>
                    <a:lnTo>
                      <a:pt x="143" y="62"/>
                    </a:lnTo>
                    <a:lnTo>
                      <a:pt x="141" y="64"/>
                    </a:lnTo>
                    <a:lnTo>
                      <a:pt x="142" y="71"/>
                    </a:lnTo>
                    <a:lnTo>
                      <a:pt x="144" y="78"/>
                    </a:lnTo>
                    <a:lnTo>
                      <a:pt x="144" y="85"/>
                    </a:lnTo>
                    <a:lnTo>
                      <a:pt x="140" y="90"/>
                    </a:lnTo>
                    <a:lnTo>
                      <a:pt x="140" y="94"/>
                    </a:lnTo>
                    <a:lnTo>
                      <a:pt x="141" y="96"/>
                    </a:lnTo>
                    <a:lnTo>
                      <a:pt x="143" y="98"/>
                    </a:lnTo>
                    <a:lnTo>
                      <a:pt x="146" y="101"/>
                    </a:lnTo>
                    <a:lnTo>
                      <a:pt x="148" y="100"/>
                    </a:lnTo>
                    <a:lnTo>
                      <a:pt x="148" y="97"/>
                    </a:lnTo>
                    <a:lnTo>
                      <a:pt x="149" y="96"/>
                    </a:lnTo>
                    <a:lnTo>
                      <a:pt x="152" y="97"/>
                    </a:lnTo>
                    <a:lnTo>
                      <a:pt x="151" y="92"/>
                    </a:lnTo>
                    <a:lnTo>
                      <a:pt x="152" y="86"/>
                    </a:lnTo>
                    <a:lnTo>
                      <a:pt x="155" y="80"/>
                    </a:lnTo>
                    <a:lnTo>
                      <a:pt x="156" y="74"/>
                    </a:lnTo>
                    <a:lnTo>
                      <a:pt x="154" y="67"/>
                    </a:lnTo>
                    <a:lnTo>
                      <a:pt x="150" y="62"/>
                    </a:lnTo>
                    <a:lnTo>
                      <a:pt x="149" y="56"/>
                    </a:lnTo>
                    <a:lnTo>
                      <a:pt x="154" y="50"/>
                    </a:lnTo>
                    <a:lnTo>
                      <a:pt x="158" y="47"/>
                    </a:lnTo>
                    <a:lnTo>
                      <a:pt x="164" y="43"/>
                    </a:lnTo>
                    <a:lnTo>
                      <a:pt x="169" y="40"/>
                    </a:lnTo>
                    <a:lnTo>
                      <a:pt x="170" y="34"/>
                    </a:lnTo>
                    <a:lnTo>
                      <a:pt x="170" y="29"/>
                    </a:lnTo>
                    <a:lnTo>
                      <a:pt x="173" y="26"/>
                    </a:lnTo>
                    <a:lnTo>
                      <a:pt x="178" y="24"/>
                    </a:lnTo>
                    <a:lnTo>
                      <a:pt x="182" y="21"/>
                    </a:lnTo>
                    <a:lnTo>
                      <a:pt x="188" y="19"/>
                    </a:lnTo>
                    <a:lnTo>
                      <a:pt x="193" y="18"/>
                    </a:lnTo>
                    <a:lnTo>
                      <a:pt x="199" y="15"/>
                    </a:lnTo>
                    <a:lnTo>
                      <a:pt x="204" y="14"/>
                    </a:lnTo>
                    <a:lnTo>
                      <a:pt x="210" y="14"/>
                    </a:lnTo>
                    <a:lnTo>
                      <a:pt x="215" y="15"/>
                    </a:lnTo>
                    <a:lnTo>
                      <a:pt x="220" y="17"/>
                    </a:lnTo>
                    <a:lnTo>
                      <a:pt x="225" y="19"/>
                    </a:lnTo>
                    <a:lnTo>
                      <a:pt x="227" y="17"/>
                    </a:lnTo>
                    <a:lnTo>
                      <a:pt x="225" y="15"/>
                    </a:lnTo>
                    <a:lnTo>
                      <a:pt x="225" y="14"/>
                    </a:lnTo>
                    <a:lnTo>
                      <a:pt x="224" y="13"/>
                    </a:lnTo>
                    <a:lnTo>
                      <a:pt x="223" y="11"/>
                    </a:lnTo>
                    <a:lnTo>
                      <a:pt x="227" y="0"/>
                    </a:lnTo>
                    <a:lnTo>
                      <a:pt x="231" y="3"/>
                    </a:lnTo>
                    <a:lnTo>
                      <a:pt x="234" y="6"/>
                    </a:lnTo>
                    <a:lnTo>
                      <a:pt x="238" y="9"/>
                    </a:lnTo>
                    <a:lnTo>
                      <a:pt x="240" y="12"/>
                    </a:lnTo>
                    <a:lnTo>
                      <a:pt x="259" y="12"/>
                    </a:lnTo>
                    <a:lnTo>
                      <a:pt x="262" y="18"/>
                    </a:lnTo>
                    <a:lnTo>
                      <a:pt x="265" y="25"/>
                    </a:lnTo>
                    <a:lnTo>
                      <a:pt x="269" y="32"/>
                    </a:lnTo>
                    <a:lnTo>
                      <a:pt x="275" y="36"/>
                    </a:lnTo>
                    <a:lnTo>
                      <a:pt x="278" y="49"/>
                    </a:lnTo>
                    <a:lnTo>
                      <a:pt x="284" y="63"/>
                    </a:lnTo>
                    <a:lnTo>
                      <a:pt x="286" y="77"/>
                    </a:lnTo>
                    <a:lnTo>
                      <a:pt x="282" y="92"/>
                    </a:lnTo>
                    <a:lnTo>
                      <a:pt x="282" y="98"/>
                    </a:lnTo>
                    <a:lnTo>
                      <a:pt x="283" y="104"/>
                    </a:lnTo>
                    <a:lnTo>
                      <a:pt x="284" y="110"/>
                    </a:lnTo>
                    <a:lnTo>
                      <a:pt x="284" y="117"/>
                    </a:lnTo>
                    <a:lnTo>
                      <a:pt x="282" y="118"/>
                    </a:lnTo>
                    <a:lnTo>
                      <a:pt x="278" y="122"/>
                    </a:lnTo>
                    <a:lnTo>
                      <a:pt x="273" y="126"/>
                    </a:lnTo>
                    <a:lnTo>
                      <a:pt x="271" y="127"/>
                    </a:lnTo>
                    <a:lnTo>
                      <a:pt x="275" y="133"/>
                    </a:lnTo>
                    <a:lnTo>
                      <a:pt x="273" y="139"/>
                    </a:lnTo>
                    <a:lnTo>
                      <a:pt x="271" y="143"/>
                    </a:lnTo>
                    <a:lnTo>
                      <a:pt x="271" y="150"/>
                    </a:lnTo>
                    <a:lnTo>
                      <a:pt x="269" y="155"/>
                    </a:lnTo>
                    <a:lnTo>
                      <a:pt x="264" y="157"/>
                    </a:lnTo>
                    <a:lnTo>
                      <a:pt x="259" y="158"/>
                    </a:lnTo>
                    <a:lnTo>
                      <a:pt x="252" y="158"/>
                    </a:lnTo>
                    <a:lnTo>
                      <a:pt x="246" y="158"/>
                    </a:lnTo>
                    <a:lnTo>
                      <a:pt x="241" y="161"/>
                    </a:lnTo>
                    <a:lnTo>
                      <a:pt x="239" y="165"/>
                    </a:lnTo>
                    <a:lnTo>
                      <a:pt x="239" y="172"/>
                    </a:lnTo>
                    <a:lnTo>
                      <a:pt x="247" y="180"/>
                    </a:lnTo>
                    <a:lnTo>
                      <a:pt x="257" y="185"/>
                    </a:lnTo>
                    <a:lnTo>
                      <a:pt x="267" y="191"/>
                    </a:lnTo>
                    <a:lnTo>
                      <a:pt x="271" y="199"/>
                    </a:lnTo>
                    <a:lnTo>
                      <a:pt x="280" y="199"/>
                    </a:lnTo>
                    <a:lnTo>
                      <a:pt x="288" y="202"/>
                    </a:lnTo>
                    <a:lnTo>
                      <a:pt x="295" y="207"/>
                    </a:lnTo>
                    <a:lnTo>
                      <a:pt x="305" y="210"/>
                    </a:lnTo>
                    <a:lnTo>
                      <a:pt x="309" y="208"/>
                    </a:lnTo>
                    <a:lnTo>
                      <a:pt x="314" y="207"/>
                    </a:lnTo>
                    <a:lnTo>
                      <a:pt x="320" y="206"/>
                    </a:lnTo>
                    <a:lnTo>
                      <a:pt x="325" y="206"/>
                    </a:lnTo>
                    <a:lnTo>
                      <a:pt x="331" y="206"/>
                    </a:lnTo>
                    <a:lnTo>
                      <a:pt x="336" y="207"/>
                    </a:lnTo>
                    <a:lnTo>
                      <a:pt x="341" y="208"/>
                    </a:lnTo>
                    <a:lnTo>
                      <a:pt x="346" y="210"/>
                    </a:lnTo>
                    <a:lnTo>
                      <a:pt x="348" y="214"/>
                    </a:lnTo>
                    <a:lnTo>
                      <a:pt x="350" y="217"/>
                    </a:lnTo>
                    <a:lnTo>
                      <a:pt x="350" y="221"/>
                    </a:lnTo>
                    <a:lnTo>
                      <a:pt x="352" y="223"/>
                    </a:lnTo>
                    <a:lnTo>
                      <a:pt x="362" y="221"/>
                    </a:lnTo>
                    <a:lnTo>
                      <a:pt x="374" y="220"/>
                    </a:lnTo>
                    <a:lnTo>
                      <a:pt x="384" y="221"/>
                    </a:lnTo>
                    <a:lnTo>
                      <a:pt x="396" y="222"/>
                    </a:lnTo>
                    <a:lnTo>
                      <a:pt x="407" y="224"/>
                    </a:lnTo>
                    <a:lnTo>
                      <a:pt x="419" y="226"/>
                    </a:lnTo>
                    <a:lnTo>
                      <a:pt x="430" y="228"/>
                    </a:lnTo>
                    <a:lnTo>
                      <a:pt x="442" y="228"/>
                    </a:lnTo>
                    <a:lnTo>
                      <a:pt x="452" y="229"/>
                    </a:lnTo>
                    <a:lnTo>
                      <a:pt x="462" y="229"/>
                    </a:lnTo>
                    <a:lnTo>
                      <a:pt x="474" y="229"/>
                    </a:lnTo>
                    <a:lnTo>
                      <a:pt x="484" y="228"/>
                    </a:lnTo>
                    <a:lnTo>
                      <a:pt x="496" y="226"/>
                    </a:lnTo>
                    <a:lnTo>
                      <a:pt x="506" y="224"/>
                    </a:lnTo>
                    <a:lnTo>
                      <a:pt x="517" y="222"/>
                    </a:lnTo>
                    <a:lnTo>
                      <a:pt x="527" y="218"/>
                    </a:lnTo>
                    <a:lnTo>
                      <a:pt x="533" y="221"/>
                    </a:lnTo>
                    <a:lnTo>
                      <a:pt x="539" y="222"/>
                    </a:lnTo>
                    <a:lnTo>
                      <a:pt x="544" y="224"/>
                    </a:lnTo>
                    <a:lnTo>
                      <a:pt x="549" y="226"/>
                    </a:lnTo>
                    <a:lnTo>
                      <a:pt x="555" y="229"/>
                    </a:lnTo>
                    <a:lnTo>
                      <a:pt x="559" y="231"/>
                    </a:lnTo>
                    <a:lnTo>
                      <a:pt x="564" y="235"/>
                    </a:lnTo>
                    <a:lnTo>
                      <a:pt x="567" y="238"/>
                    </a:lnTo>
                    <a:lnTo>
                      <a:pt x="567" y="241"/>
                    </a:lnTo>
                    <a:lnTo>
                      <a:pt x="567" y="245"/>
                    </a:lnTo>
                    <a:lnTo>
                      <a:pt x="567" y="248"/>
                    </a:lnTo>
                    <a:lnTo>
                      <a:pt x="564" y="249"/>
                    </a:lnTo>
                    <a:lnTo>
                      <a:pt x="560" y="248"/>
                    </a:lnTo>
                    <a:lnTo>
                      <a:pt x="558" y="245"/>
                    </a:lnTo>
                    <a:lnTo>
                      <a:pt x="555" y="241"/>
                    </a:lnTo>
                    <a:lnTo>
                      <a:pt x="551" y="243"/>
                    </a:lnTo>
                    <a:lnTo>
                      <a:pt x="552" y="247"/>
                    </a:lnTo>
                    <a:lnTo>
                      <a:pt x="555" y="254"/>
                    </a:lnTo>
                    <a:lnTo>
                      <a:pt x="554" y="259"/>
                    </a:lnTo>
                    <a:lnTo>
                      <a:pt x="549" y="262"/>
                    </a:lnTo>
                    <a:lnTo>
                      <a:pt x="547" y="260"/>
                    </a:lnTo>
                    <a:lnTo>
                      <a:pt x="544" y="256"/>
                    </a:lnTo>
                    <a:lnTo>
                      <a:pt x="542" y="255"/>
                    </a:lnTo>
                    <a:lnTo>
                      <a:pt x="539" y="255"/>
                    </a:lnTo>
                    <a:lnTo>
                      <a:pt x="537" y="258"/>
                    </a:lnTo>
                    <a:lnTo>
                      <a:pt x="536" y="260"/>
                    </a:lnTo>
                    <a:lnTo>
                      <a:pt x="535" y="262"/>
                    </a:lnTo>
                    <a:lnTo>
                      <a:pt x="532" y="262"/>
                    </a:lnTo>
                    <a:lnTo>
                      <a:pt x="528" y="258"/>
                    </a:lnTo>
                    <a:lnTo>
                      <a:pt x="524" y="254"/>
                    </a:lnTo>
                    <a:lnTo>
                      <a:pt x="518" y="254"/>
                    </a:lnTo>
                    <a:lnTo>
                      <a:pt x="512" y="254"/>
                    </a:lnTo>
                    <a:lnTo>
                      <a:pt x="505" y="254"/>
                    </a:lnTo>
                    <a:lnTo>
                      <a:pt x="499" y="254"/>
                    </a:lnTo>
                    <a:lnTo>
                      <a:pt x="494" y="252"/>
                    </a:lnTo>
                    <a:lnTo>
                      <a:pt x="489" y="248"/>
                    </a:lnTo>
                    <a:lnTo>
                      <a:pt x="475" y="251"/>
                    </a:lnTo>
                    <a:lnTo>
                      <a:pt x="462" y="253"/>
                    </a:lnTo>
                    <a:lnTo>
                      <a:pt x="449" y="255"/>
                    </a:lnTo>
                    <a:lnTo>
                      <a:pt x="435" y="258"/>
                    </a:lnTo>
                    <a:lnTo>
                      <a:pt x="421" y="260"/>
                    </a:lnTo>
                    <a:lnTo>
                      <a:pt x="407" y="262"/>
                    </a:lnTo>
                    <a:lnTo>
                      <a:pt x="393" y="264"/>
                    </a:lnTo>
                    <a:lnTo>
                      <a:pt x="380" y="267"/>
                    </a:lnTo>
                    <a:lnTo>
                      <a:pt x="373" y="268"/>
                    </a:lnTo>
                    <a:lnTo>
                      <a:pt x="366" y="267"/>
                    </a:lnTo>
                    <a:lnTo>
                      <a:pt x="359" y="266"/>
                    </a:lnTo>
                    <a:lnTo>
                      <a:pt x="352" y="264"/>
                    </a:lnTo>
                    <a:lnTo>
                      <a:pt x="345" y="264"/>
                    </a:lnTo>
                    <a:lnTo>
                      <a:pt x="339" y="266"/>
                    </a:lnTo>
                    <a:lnTo>
                      <a:pt x="333" y="268"/>
                    </a:lnTo>
                    <a:lnTo>
                      <a:pt x="329" y="274"/>
                    </a:lnTo>
                    <a:lnTo>
                      <a:pt x="321" y="274"/>
                    </a:lnTo>
                    <a:lnTo>
                      <a:pt x="312" y="274"/>
                    </a:lnTo>
                    <a:lnTo>
                      <a:pt x="302" y="273"/>
                    </a:lnTo>
                    <a:lnTo>
                      <a:pt x="297" y="267"/>
                    </a:lnTo>
                    <a:lnTo>
                      <a:pt x="297" y="260"/>
                    </a:lnTo>
                    <a:lnTo>
                      <a:pt x="292" y="259"/>
                    </a:lnTo>
                    <a:lnTo>
                      <a:pt x="286" y="258"/>
                    </a:lnTo>
                    <a:lnTo>
                      <a:pt x="282" y="259"/>
                    </a:lnTo>
                    <a:lnTo>
                      <a:pt x="276" y="260"/>
                    </a:lnTo>
                    <a:lnTo>
                      <a:pt x="276" y="266"/>
                    </a:lnTo>
                    <a:lnTo>
                      <a:pt x="277" y="270"/>
                    </a:lnTo>
                    <a:lnTo>
                      <a:pt x="278" y="274"/>
                    </a:lnTo>
                    <a:lnTo>
                      <a:pt x="278" y="278"/>
                    </a:lnTo>
                    <a:lnTo>
                      <a:pt x="279" y="288"/>
                    </a:lnTo>
                    <a:lnTo>
                      <a:pt x="280" y="298"/>
                    </a:lnTo>
                    <a:lnTo>
                      <a:pt x="282" y="308"/>
                    </a:lnTo>
                    <a:lnTo>
                      <a:pt x="282" y="320"/>
                    </a:lnTo>
                    <a:lnTo>
                      <a:pt x="279" y="329"/>
                    </a:lnTo>
                    <a:lnTo>
                      <a:pt x="275" y="349"/>
                    </a:lnTo>
                    <a:lnTo>
                      <a:pt x="270" y="369"/>
                    </a:lnTo>
                    <a:lnTo>
                      <a:pt x="269" y="381"/>
                    </a:lnTo>
                    <a:lnTo>
                      <a:pt x="99" y="3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3" name="Freeform 199">
                <a:extLst>
                  <a:ext uri="{FF2B5EF4-FFF2-40B4-BE49-F238E27FC236}">
                    <a16:creationId xmlns:a16="http://schemas.microsoft.com/office/drawing/2014/main" id="{A7E91387-3FAD-47A8-9738-02F4488803FF}"/>
                  </a:ext>
                </a:extLst>
              </p:cNvPr>
              <p:cNvSpPr>
                <a:spLocks/>
              </p:cNvSpPr>
              <p:nvPr/>
            </p:nvSpPr>
            <p:spPr bwMode="auto">
              <a:xfrm>
                <a:off x="1406" y="1471"/>
                <a:ext cx="220" cy="184"/>
              </a:xfrm>
              <a:custGeom>
                <a:avLst/>
                <a:gdLst>
                  <a:gd name="T0" fmla="*/ 161 w 441"/>
                  <a:gd name="T1" fmla="*/ 361 h 369"/>
                  <a:gd name="T2" fmla="*/ 177 w 441"/>
                  <a:gd name="T3" fmla="*/ 340 h 369"/>
                  <a:gd name="T4" fmla="*/ 154 w 441"/>
                  <a:gd name="T5" fmla="*/ 326 h 369"/>
                  <a:gd name="T6" fmla="*/ 144 w 441"/>
                  <a:gd name="T7" fmla="*/ 302 h 369"/>
                  <a:gd name="T8" fmla="*/ 116 w 441"/>
                  <a:gd name="T9" fmla="*/ 264 h 369"/>
                  <a:gd name="T10" fmla="*/ 79 w 441"/>
                  <a:gd name="T11" fmla="*/ 295 h 369"/>
                  <a:gd name="T12" fmla="*/ 66 w 441"/>
                  <a:gd name="T13" fmla="*/ 316 h 369"/>
                  <a:gd name="T14" fmla="*/ 21 w 441"/>
                  <a:gd name="T15" fmla="*/ 337 h 369"/>
                  <a:gd name="T16" fmla="*/ 0 w 441"/>
                  <a:gd name="T17" fmla="*/ 342 h 369"/>
                  <a:gd name="T18" fmla="*/ 20 w 441"/>
                  <a:gd name="T19" fmla="*/ 312 h 369"/>
                  <a:gd name="T20" fmla="*/ 20 w 441"/>
                  <a:gd name="T21" fmla="*/ 288 h 369"/>
                  <a:gd name="T22" fmla="*/ 48 w 441"/>
                  <a:gd name="T23" fmla="*/ 281 h 369"/>
                  <a:gd name="T24" fmla="*/ 27 w 441"/>
                  <a:gd name="T25" fmla="*/ 292 h 369"/>
                  <a:gd name="T26" fmla="*/ 58 w 441"/>
                  <a:gd name="T27" fmla="*/ 280 h 369"/>
                  <a:gd name="T28" fmla="*/ 88 w 441"/>
                  <a:gd name="T29" fmla="*/ 262 h 369"/>
                  <a:gd name="T30" fmla="*/ 104 w 441"/>
                  <a:gd name="T31" fmla="*/ 236 h 369"/>
                  <a:gd name="T32" fmla="*/ 105 w 441"/>
                  <a:gd name="T33" fmla="*/ 217 h 369"/>
                  <a:gd name="T34" fmla="*/ 124 w 441"/>
                  <a:gd name="T35" fmla="*/ 156 h 369"/>
                  <a:gd name="T36" fmla="*/ 127 w 441"/>
                  <a:gd name="T37" fmla="*/ 110 h 369"/>
                  <a:gd name="T38" fmla="*/ 121 w 441"/>
                  <a:gd name="T39" fmla="*/ 91 h 369"/>
                  <a:gd name="T40" fmla="*/ 110 w 441"/>
                  <a:gd name="T41" fmla="*/ 103 h 369"/>
                  <a:gd name="T42" fmla="*/ 97 w 441"/>
                  <a:gd name="T43" fmla="*/ 93 h 369"/>
                  <a:gd name="T44" fmla="*/ 111 w 441"/>
                  <a:gd name="T45" fmla="*/ 57 h 369"/>
                  <a:gd name="T46" fmla="*/ 123 w 441"/>
                  <a:gd name="T47" fmla="*/ 28 h 369"/>
                  <a:gd name="T48" fmla="*/ 176 w 441"/>
                  <a:gd name="T49" fmla="*/ 1 h 369"/>
                  <a:gd name="T50" fmla="*/ 223 w 441"/>
                  <a:gd name="T51" fmla="*/ 18 h 369"/>
                  <a:gd name="T52" fmla="*/ 236 w 441"/>
                  <a:gd name="T53" fmla="*/ 53 h 369"/>
                  <a:gd name="T54" fmla="*/ 260 w 441"/>
                  <a:gd name="T55" fmla="*/ 60 h 369"/>
                  <a:gd name="T56" fmla="*/ 252 w 441"/>
                  <a:gd name="T57" fmla="*/ 92 h 369"/>
                  <a:gd name="T58" fmla="*/ 238 w 441"/>
                  <a:gd name="T59" fmla="*/ 111 h 369"/>
                  <a:gd name="T60" fmla="*/ 215 w 441"/>
                  <a:gd name="T61" fmla="*/ 114 h 369"/>
                  <a:gd name="T62" fmla="*/ 223 w 441"/>
                  <a:gd name="T63" fmla="*/ 153 h 369"/>
                  <a:gd name="T64" fmla="*/ 254 w 441"/>
                  <a:gd name="T65" fmla="*/ 167 h 369"/>
                  <a:gd name="T66" fmla="*/ 270 w 441"/>
                  <a:gd name="T67" fmla="*/ 224 h 369"/>
                  <a:gd name="T68" fmla="*/ 294 w 441"/>
                  <a:gd name="T69" fmla="*/ 246 h 369"/>
                  <a:gd name="T70" fmla="*/ 324 w 441"/>
                  <a:gd name="T71" fmla="*/ 214 h 369"/>
                  <a:gd name="T72" fmla="*/ 347 w 441"/>
                  <a:gd name="T73" fmla="*/ 208 h 369"/>
                  <a:gd name="T74" fmla="*/ 350 w 441"/>
                  <a:gd name="T75" fmla="*/ 234 h 369"/>
                  <a:gd name="T76" fmla="*/ 335 w 441"/>
                  <a:gd name="T77" fmla="*/ 258 h 369"/>
                  <a:gd name="T78" fmla="*/ 299 w 441"/>
                  <a:gd name="T79" fmla="*/ 277 h 369"/>
                  <a:gd name="T80" fmla="*/ 299 w 441"/>
                  <a:gd name="T81" fmla="*/ 295 h 369"/>
                  <a:gd name="T82" fmla="*/ 348 w 441"/>
                  <a:gd name="T83" fmla="*/ 318 h 369"/>
                  <a:gd name="T84" fmla="*/ 385 w 441"/>
                  <a:gd name="T85" fmla="*/ 316 h 369"/>
                  <a:gd name="T86" fmla="*/ 404 w 441"/>
                  <a:gd name="T87" fmla="*/ 317 h 369"/>
                  <a:gd name="T88" fmla="*/ 431 w 441"/>
                  <a:gd name="T89" fmla="*/ 324 h 369"/>
                  <a:gd name="T90" fmla="*/ 437 w 441"/>
                  <a:gd name="T91" fmla="*/ 334 h 369"/>
                  <a:gd name="T92" fmla="*/ 422 w 441"/>
                  <a:gd name="T93" fmla="*/ 341 h 369"/>
                  <a:gd name="T94" fmla="*/ 425 w 441"/>
                  <a:gd name="T95" fmla="*/ 361 h 369"/>
                  <a:gd name="T96" fmla="*/ 404 w 441"/>
                  <a:gd name="T97" fmla="*/ 360 h 369"/>
                  <a:gd name="T98" fmla="*/ 384 w 441"/>
                  <a:gd name="T99" fmla="*/ 349 h 369"/>
                  <a:gd name="T100" fmla="*/ 317 w 441"/>
                  <a:gd name="T101" fmla="*/ 337 h 369"/>
                  <a:gd name="T102" fmla="*/ 283 w 441"/>
                  <a:gd name="T103" fmla="*/ 332 h 369"/>
                  <a:gd name="T104" fmla="*/ 286 w 441"/>
                  <a:gd name="T105" fmla="*/ 35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1" h="369">
                    <a:moveTo>
                      <a:pt x="156" y="369"/>
                    </a:moveTo>
                    <a:lnTo>
                      <a:pt x="157" y="369"/>
                    </a:lnTo>
                    <a:lnTo>
                      <a:pt x="157" y="369"/>
                    </a:lnTo>
                    <a:lnTo>
                      <a:pt x="157" y="369"/>
                    </a:lnTo>
                    <a:lnTo>
                      <a:pt x="157" y="368"/>
                    </a:lnTo>
                    <a:lnTo>
                      <a:pt x="161" y="361"/>
                    </a:lnTo>
                    <a:lnTo>
                      <a:pt x="162" y="353"/>
                    </a:lnTo>
                    <a:lnTo>
                      <a:pt x="165" y="347"/>
                    </a:lnTo>
                    <a:lnTo>
                      <a:pt x="174" y="345"/>
                    </a:lnTo>
                    <a:lnTo>
                      <a:pt x="176" y="344"/>
                    </a:lnTo>
                    <a:lnTo>
                      <a:pt x="177" y="342"/>
                    </a:lnTo>
                    <a:lnTo>
                      <a:pt x="177" y="340"/>
                    </a:lnTo>
                    <a:lnTo>
                      <a:pt x="176" y="339"/>
                    </a:lnTo>
                    <a:lnTo>
                      <a:pt x="172" y="335"/>
                    </a:lnTo>
                    <a:lnTo>
                      <a:pt x="168" y="333"/>
                    </a:lnTo>
                    <a:lnTo>
                      <a:pt x="162" y="331"/>
                    </a:lnTo>
                    <a:lnTo>
                      <a:pt x="158" y="331"/>
                    </a:lnTo>
                    <a:lnTo>
                      <a:pt x="154" y="326"/>
                    </a:lnTo>
                    <a:lnTo>
                      <a:pt x="148" y="322"/>
                    </a:lnTo>
                    <a:lnTo>
                      <a:pt x="146" y="317"/>
                    </a:lnTo>
                    <a:lnTo>
                      <a:pt x="148" y="310"/>
                    </a:lnTo>
                    <a:lnTo>
                      <a:pt x="148" y="308"/>
                    </a:lnTo>
                    <a:lnTo>
                      <a:pt x="147" y="304"/>
                    </a:lnTo>
                    <a:lnTo>
                      <a:pt x="144" y="302"/>
                    </a:lnTo>
                    <a:lnTo>
                      <a:pt x="142" y="300"/>
                    </a:lnTo>
                    <a:lnTo>
                      <a:pt x="142" y="287"/>
                    </a:lnTo>
                    <a:lnTo>
                      <a:pt x="136" y="276"/>
                    </a:lnTo>
                    <a:lnTo>
                      <a:pt x="128" y="265"/>
                    </a:lnTo>
                    <a:lnTo>
                      <a:pt x="120" y="258"/>
                    </a:lnTo>
                    <a:lnTo>
                      <a:pt x="116" y="264"/>
                    </a:lnTo>
                    <a:lnTo>
                      <a:pt x="110" y="269"/>
                    </a:lnTo>
                    <a:lnTo>
                      <a:pt x="104" y="274"/>
                    </a:lnTo>
                    <a:lnTo>
                      <a:pt x="103" y="282"/>
                    </a:lnTo>
                    <a:lnTo>
                      <a:pt x="95" y="287"/>
                    </a:lnTo>
                    <a:lnTo>
                      <a:pt x="87" y="292"/>
                    </a:lnTo>
                    <a:lnTo>
                      <a:pt x="79" y="295"/>
                    </a:lnTo>
                    <a:lnTo>
                      <a:pt x="71" y="301"/>
                    </a:lnTo>
                    <a:lnTo>
                      <a:pt x="59" y="304"/>
                    </a:lnTo>
                    <a:lnTo>
                      <a:pt x="62" y="307"/>
                    </a:lnTo>
                    <a:lnTo>
                      <a:pt x="65" y="309"/>
                    </a:lnTo>
                    <a:lnTo>
                      <a:pt x="66" y="311"/>
                    </a:lnTo>
                    <a:lnTo>
                      <a:pt x="66" y="316"/>
                    </a:lnTo>
                    <a:lnTo>
                      <a:pt x="62" y="324"/>
                    </a:lnTo>
                    <a:lnTo>
                      <a:pt x="52" y="327"/>
                    </a:lnTo>
                    <a:lnTo>
                      <a:pt x="43" y="331"/>
                    </a:lnTo>
                    <a:lnTo>
                      <a:pt x="36" y="338"/>
                    </a:lnTo>
                    <a:lnTo>
                      <a:pt x="29" y="339"/>
                    </a:lnTo>
                    <a:lnTo>
                      <a:pt x="21" y="337"/>
                    </a:lnTo>
                    <a:lnTo>
                      <a:pt x="13" y="337"/>
                    </a:lnTo>
                    <a:lnTo>
                      <a:pt x="11" y="345"/>
                    </a:lnTo>
                    <a:lnTo>
                      <a:pt x="7" y="346"/>
                    </a:lnTo>
                    <a:lnTo>
                      <a:pt x="4" y="345"/>
                    </a:lnTo>
                    <a:lnTo>
                      <a:pt x="2" y="344"/>
                    </a:lnTo>
                    <a:lnTo>
                      <a:pt x="0" y="342"/>
                    </a:lnTo>
                    <a:lnTo>
                      <a:pt x="3" y="332"/>
                    </a:lnTo>
                    <a:lnTo>
                      <a:pt x="4" y="322"/>
                    </a:lnTo>
                    <a:lnTo>
                      <a:pt x="7" y="312"/>
                    </a:lnTo>
                    <a:lnTo>
                      <a:pt x="15" y="308"/>
                    </a:lnTo>
                    <a:lnTo>
                      <a:pt x="19" y="309"/>
                    </a:lnTo>
                    <a:lnTo>
                      <a:pt x="20" y="312"/>
                    </a:lnTo>
                    <a:lnTo>
                      <a:pt x="22" y="316"/>
                    </a:lnTo>
                    <a:lnTo>
                      <a:pt x="27" y="318"/>
                    </a:lnTo>
                    <a:lnTo>
                      <a:pt x="28" y="309"/>
                    </a:lnTo>
                    <a:lnTo>
                      <a:pt x="24" y="303"/>
                    </a:lnTo>
                    <a:lnTo>
                      <a:pt x="19" y="297"/>
                    </a:lnTo>
                    <a:lnTo>
                      <a:pt x="20" y="288"/>
                    </a:lnTo>
                    <a:lnTo>
                      <a:pt x="27" y="282"/>
                    </a:lnTo>
                    <a:lnTo>
                      <a:pt x="34" y="278"/>
                    </a:lnTo>
                    <a:lnTo>
                      <a:pt x="41" y="276"/>
                    </a:lnTo>
                    <a:lnTo>
                      <a:pt x="48" y="277"/>
                    </a:lnTo>
                    <a:lnTo>
                      <a:pt x="49" y="279"/>
                    </a:lnTo>
                    <a:lnTo>
                      <a:pt x="48" y="281"/>
                    </a:lnTo>
                    <a:lnTo>
                      <a:pt x="45" y="282"/>
                    </a:lnTo>
                    <a:lnTo>
                      <a:pt x="43" y="282"/>
                    </a:lnTo>
                    <a:lnTo>
                      <a:pt x="38" y="284"/>
                    </a:lnTo>
                    <a:lnTo>
                      <a:pt x="33" y="285"/>
                    </a:lnTo>
                    <a:lnTo>
                      <a:pt x="28" y="287"/>
                    </a:lnTo>
                    <a:lnTo>
                      <a:pt x="27" y="292"/>
                    </a:lnTo>
                    <a:lnTo>
                      <a:pt x="27" y="296"/>
                    </a:lnTo>
                    <a:lnTo>
                      <a:pt x="32" y="293"/>
                    </a:lnTo>
                    <a:lnTo>
                      <a:pt x="37" y="287"/>
                    </a:lnTo>
                    <a:lnTo>
                      <a:pt x="44" y="284"/>
                    </a:lnTo>
                    <a:lnTo>
                      <a:pt x="52" y="285"/>
                    </a:lnTo>
                    <a:lnTo>
                      <a:pt x="58" y="280"/>
                    </a:lnTo>
                    <a:lnTo>
                      <a:pt x="62" y="273"/>
                    </a:lnTo>
                    <a:lnTo>
                      <a:pt x="65" y="269"/>
                    </a:lnTo>
                    <a:lnTo>
                      <a:pt x="73" y="272"/>
                    </a:lnTo>
                    <a:lnTo>
                      <a:pt x="80" y="271"/>
                    </a:lnTo>
                    <a:lnTo>
                      <a:pt x="83" y="266"/>
                    </a:lnTo>
                    <a:lnTo>
                      <a:pt x="88" y="262"/>
                    </a:lnTo>
                    <a:lnTo>
                      <a:pt x="94" y="261"/>
                    </a:lnTo>
                    <a:lnTo>
                      <a:pt x="96" y="255"/>
                    </a:lnTo>
                    <a:lnTo>
                      <a:pt x="97" y="249"/>
                    </a:lnTo>
                    <a:lnTo>
                      <a:pt x="100" y="244"/>
                    </a:lnTo>
                    <a:lnTo>
                      <a:pt x="104" y="240"/>
                    </a:lnTo>
                    <a:lnTo>
                      <a:pt x="104" y="236"/>
                    </a:lnTo>
                    <a:lnTo>
                      <a:pt x="105" y="233"/>
                    </a:lnTo>
                    <a:lnTo>
                      <a:pt x="108" y="232"/>
                    </a:lnTo>
                    <a:lnTo>
                      <a:pt x="109" y="231"/>
                    </a:lnTo>
                    <a:lnTo>
                      <a:pt x="115" y="227"/>
                    </a:lnTo>
                    <a:lnTo>
                      <a:pt x="111" y="223"/>
                    </a:lnTo>
                    <a:lnTo>
                      <a:pt x="105" y="217"/>
                    </a:lnTo>
                    <a:lnTo>
                      <a:pt x="103" y="211"/>
                    </a:lnTo>
                    <a:lnTo>
                      <a:pt x="110" y="199"/>
                    </a:lnTo>
                    <a:lnTo>
                      <a:pt x="113" y="188"/>
                    </a:lnTo>
                    <a:lnTo>
                      <a:pt x="116" y="175"/>
                    </a:lnTo>
                    <a:lnTo>
                      <a:pt x="117" y="161"/>
                    </a:lnTo>
                    <a:lnTo>
                      <a:pt x="124" y="156"/>
                    </a:lnTo>
                    <a:lnTo>
                      <a:pt x="133" y="152"/>
                    </a:lnTo>
                    <a:lnTo>
                      <a:pt x="142" y="148"/>
                    </a:lnTo>
                    <a:lnTo>
                      <a:pt x="150" y="143"/>
                    </a:lnTo>
                    <a:lnTo>
                      <a:pt x="138" y="136"/>
                    </a:lnTo>
                    <a:lnTo>
                      <a:pt x="132" y="123"/>
                    </a:lnTo>
                    <a:lnTo>
                      <a:pt x="127" y="110"/>
                    </a:lnTo>
                    <a:lnTo>
                      <a:pt x="121" y="97"/>
                    </a:lnTo>
                    <a:lnTo>
                      <a:pt x="121" y="96"/>
                    </a:lnTo>
                    <a:lnTo>
                      <a:pt x="121" y="95"/>
                    </a:lnTo>
                    <a:lnTo>
                      <a:pt x="123" y="95"/>
                    </a:lnTo>
                    <a:lnTo>
                      <a:pt x="123" y="93"/>
                    </a:lnTo>
                    <a:lnTo>
                      <a:pt x="121" y="91"/>
                    </a:lnTo>
                    <a:lnTo>
                      <a:pt x="118" y="90"/>
                    </a:lnTo>
                    <a:lnTo>
                      <a:pt x="116" y="89"/>
                    </a:lnTo>
                    <a:lnTo>
                      <a:pt x="112" y="90"/>
                    </a:lnTo>
                    <a:lnTo>
                      <a:pt x="111" y="93"/>
                    </a:lnTo>
                    <a:lnTo>
                      <a:pt x="111" y="98"/>
                    </a:lnTo>
                    <a:lnTo>
                      <a:pt x="110" y="103"/>
                    </a:lnTo>
                    <a:lnTo>
                      <a:pt x="106" y="104"/>
                    </a:lnTo>
                    <a:lnTo>
                      <a:pt x="103" y="104"/>
                    </a:lnTo>
                    <a:lnTo>
                      <a:pt x="100" y="103"/>
                    </a:lnTo>
                    <a:lnTo>
                      <a:pt x="97" y="103"/>
                    </a:lnTo>
                    <a:lnTo>
                      <a:pt x="96" y="99"/>
                    </a:lnTo>
                    <a:lnTo>
                      <a:pt x="97" y="93"/>
                    </a:lnTo>
                    <a:lnTo>
                      <a:pt x="100" y="89"/>
                    </a:lnTo>
                    <a:lnTo>
                      <a:pt x="101" y="83"/>
                    </a:lnTo>
                    <a:lnTo>
                      <a:pt x="97" y="77"/>
                    </a:lnTo>
                    <a:lnTo>
                      <a:pt x="98" y="68"/>
                    </a:lnTo>
                    <a:lnTo>
                      <a:pt x="103" y="61"/>
                    </a:lnTo>
                    <a:lnTo>
                      <a:pt x="111" y="57"/>
                    </a:lnTo>
                    <a:lnTo>
                      <a:pt x="119" y="53"/>
                    </a:lnTo>
                    <a:lnTo>
                      <a:pt x="117" y="50"/>
                    </a:lnTo>
                    <a:lnTo>
                      <a:pt x="117" y="45"/>
                    </a:lnTo>
                    <a:lnTo>
                      <a:pt x="116" y="40"/>
                    </a:lnTo>
                    <a:lnTo>
                      <a:pt x="117" y="36"/>
                    </a:lnTo>
                    <a:lnTo>
                      <a:pt x="123" y="28"/>
                    </a:lnTo>
                    <a:lnTo>
                      <a:pt x="130" y="21"/>
                    </a:lnTo>
                    <a:lnTo>
                      <a:pt x="138" y="15"/>
                    </a:lnTo>
                    <a:lnTo>
                      <a:pt x="146" y="9"/>
                    </a:lnTo>
                    <a:lnTo>
                      <a:pt x="155" y="6"/>
                    </a:lnTo>
                    <a:lnTo>
                      <a:pt x="165" y="2"/>
                    </a:lnTo>
                    <a:lnTo>
                      <a:pt x="176" y="1"/>
                    </a:lnTo>
                    <a:lnTo>
                      <a:pt x="187" y="0"/>
                    </a:lnTo>
                    <a:lnTo>
                      <a:pt x="195" y="1"/>
                    </a:lnTo>
                    <a:lnTo>
                      <a:pt x="206" y="3"/>
                    </a:lnTo>
                    <a:lnTo>
                      <a:pt x="214" y="7"/>
                    </a:lnTo>
                    <a:lnTo>
                      <a:pt x="217" y="15"/>
                    </a:lnTo>
                    <a:lnTo>
                      <a:pt x="223" y="18"/>
                    </a:lnTo>
                    <a:lnTo>
                      <a:pt x="226" y="24"/>
                    </a:lnTo>
                    <a:lnTo>
                      <a:pt x="231" y="30"/>
                    </a:lnTo>
                    <a:lnTo>
                      <a:pt x="236" y="36"/>
                    </a:lnTo>
                    <a:lnTo>
                      <a:pt x="238" y="42"/>
                    </a:lnTo>
                    <a:lnTo>
                      <a:pt x="237" y="47"/>
                    </a:lnTo>
                    <a:lnTo>
                      <a:pt x="236" y="53"/>
                    </a:lnTo>
                    <a:lnTo>
                      <a:pt x="241" y="57"/>
                    </a:lnTo>
                    <a:lnTo>
                      <a:pt x="245" y="55"/>
                    </a:lnTo>
                    <a:lnTo>
                      <a:pt x="248" y="53"/>
                    </a:lnTo>
                    <a:lnTo>
                      <a:pt x="252" y="53"/>
                    </a:lnTo>
                    <a:lnTo>
                      <a:pt x="256" y="54"/>
                    </a:lnTo>
                    <a:lnTo>
                      <a:pt x="260" y="60"/>
                    </a:lnTo>
                    <a:lnTo>
                      <a:pt x="264" y="66"/>
                    </a:lnTo>
                    <a:lnTo>
                      <a:pt x="268" y="70"/>
                    </a:lnTo>
                    <a:lnTo>
                      <a:pt x="267" y="77"/>
                    </a:lnTo>
                    <a:lnTo>
                      <a:pt x="263" y="84"/>
                    </a:lnTo>
                    <a:lnTo>
                      <a:pt x="256" y="88"/>
                    </a:lnTo>
                    <a:lnTo>
                      <a:pt x="252" y="92"/>
                    </a:lnTo>
                    <a:lnTo>
                      <a:pt x="254" y="100"/>
                    </a:lnTo>
                    <a:lnTo>
                      <a:pt x="252" y="104"/>
                    </a:lnTo>
                    <a:lnTo>
                      <a:pt x="251" y="107"/>
                    </a:lnTo>
                    <a:lnTo>
                      <a:pt x="248" y="111"/>
                    </a:lnTo>
                    <a:lnTo>
                      <a:pt x="245" y="112"/>
                    </a:lnTo>
                    <a:lnTo>
                      <a:pt x="238" y="111"/>
                    </a:lnTo>
                    <a:lnTo>
                      <a:pt x="231" y="112"/>
                    </a:lnTo>
                    <a:lnTo>
                      <a:pt x="225" y="112"/>
                    </a:lnTo>
                    <a:lnTo>
                      <a:pt x="219" y="110"/>
                    </a:lnTo>
                    <a:lnTo>
                      <a:pt x="216" y="110"/>
                    </a:lnTo>
                    <a:lnTo>
                      <a:pt x="215" y="112"/>
                    </a:lnTo>
                    <a:lnTo>
                      <a:pt x="215" y="114"/>
                    </a:lnTo>
                    <a:lnTo>
                      <a:pt x="216" y="118"/>
                    </a:lnTo>
                    <a:lnTo>
                      <a:pt x="216" y="127"/>
                    </a:lnTo>
                    <a:lnTo>
                      <a:pt x="212" y="136"/>
                    </a:lnTo>
                    <a:lnTo>
                      <a:pt x="211" y="145"/>
                    </a:lnTo>
                    <a:lnTo>
                      <a:pt x="217" y="152"/>
                    </a:lnTo>
                    <a:lnTo>
                      <a:pt x="223" y="153"/>
                    </a:lnTo>
                    <a:lnTo>
                      <a:pt x="229" y="154"/>
                    </a:lnTo>
                    <a:lnTo>
                      <a:pt x="234" y="156"/>
                    </a:lnTo>
                    <a:lnTo>
                      <a:pt x="240" y="157"/>
                    </a:lnTo>
                    <a:lnTo>
                      <a:pt x="245" y="159"/>
                    </a:lnTo>
                    <a:lnTo>
                      <a:pt x="249" y="163"/>
                    </a:lnTo>
                    <a:lnTo>
                      <a:pt x="254" y="167"/>
                    </a:lnTo>
                    <a:lnTo>
                      <a:pt x="256" y="173"/>
                    </a:lnTo>
                    <a:lnTo>
                      <a:pt x="257" y="184"/>
                    </a:lnTo>
                    <a:lnTo>
                      <a:pt x="261" y="196"/>
                    </a:lnTo>
                    <a:lnTo>
                      <a:pt x="263" y="206"/>
                    </a:lnTo>
                    <a:lnTo>
                      <a:pt x="265" y="216"/>
                    </a:lnTo>
                    <a:lnTo>
                      <a:pt x="270" y="224"/>
                    </a:lnTo>
                    <a:lnTo>
                      <a:pt x="276" y="232"/>
                    </a:lnTo>
                    <a:lnTo>
                      <a:pt x="279" y="241"/>
                    </a:lnTo>
                    <a:lnTo>
                      <a:pt x="278" y="251"/>
                    </a:lnTo>
                    <a:lnTo>
                      <a:pt x="282" y="255"/>
                    </a:lnTo>
                    <a:lnTo>
                      <a:pt x="289" y="251"/>
                    </a:lnTo>
                    <a:lnTo>
                      <a:pt x="294" y="246"/>
                    </a:lnTo>
                    <a:lnTo>
                      <a:pt x="298" y="239"/>
                    </a:lnTo>
                    <a:lnTo>
                      <a:pt x="301" y="231"/>
                    </a:lnTo>
                    <a:lnTo>
                      <a:pt x="305" y="225"/>
                    </a:lnTo>
                    <a:lnTo>
                      <a:pt x="309" y="219"/>
                    </a:lnTo>
                    <a:lnTo>
                      <a:pt x="316" y="216"/>
                    </a:lnTo>
                    <a:lnTo>
                      <a:pt x="324" y="214"/>
                    </a:lnTo>
                    <a:lnTo>
                      <a:pt x="328" y="211"/>
                    </a:lnTo>
                    <a:lnTo>
                      <a:pt x="332" y="209"/>
                    </a:lnTo>
                    <a:lnTo>
                      <a:pt x="338" y="208"/>
                    </a:lnTo>
                    <a:lnTo>
                      <a:pt x="343" y="205"/>
                    </a:lnTo>
                    <a:lnTo>
                      <a:pt x="345" y="206"/>
                    </a:lnTo>
                    <a:lnTo>
                      <a:pt x="347" y="208"/>
                    </a:lnTo>
                    <a:lnTo>
                      <a:pt x="350" y="209"/>
                    </a:lnTo>
                    <a:lnTo>
                      <a:pt x="352" y="211"/>
                    </a:lnTo>
                    <a:lnTo>
                      <a:pt x="352" y="218"/>
                    </a:lnTo>
                    <a:lnTo>
                      <a:pt x="348" y="224"/>
                    </a:lnTo>
                    <a:lnTo>
                      <a:pt x="346" y="228"/>
                    </a:lnTo>
                    <a:lnTo>
                      <a:pt x="350" y="234"/>
                    </a:lnTo>
                    <a:lnTo>
                      <a:pt x="347" y="237"/>
                    </a:lnTo>
                    <a:lnTo>
                      <a:pt x="346" y="242"/>
                    </a:lnTo>
                    <a:lnTo>
                      <a:pt x="345" y="246"/>
                    </a:lnTo>
                    <a:lnTo>
                      <a:pt x="344" y="250"/>
                    </a:lnTo>
                    <a:lnTo>
                      <a:pt x="340" y="255"/>
                    </a:lnTo>
                    <a:lnTo>
                      <a:pt x="335" y="258"/>
                    </a:lnTo>
                    <a:lnTo>
                      <a:pt x="329" y="261"/>
                    </a:lnTo>
                    <a:lnTo>
                      <a:pt x="322" y="263"/>
                    </a:lnTo>
                    <a:lnTo>
                      <a:pt x="315" y="265"/>
                    </a:lnTo>
                    <a:lnTo>
                      <a:pt x="309" y="267"/>
                    </a:lnTo>
                    <a:lnTo>
                      <a:pt x="304" y="271"/>
                    </a:lnTo>
                    <a:lnTo>
                      <a:pt x="299" y="277"/>
                    </a:lnTo>
                    <a:lnTo>
                      <a:pt x="294" y="279"/>
                    </a:lnTo>
                    <a:lnTo>
                      <a:pt x="290" y="280"/>
                    </a:lnTo>
                    <a:lnTo>
                      <a:pt x="286" y="281"/>
                    </a:lnTo>
                    <a:lnTo>
                      <a:pt x="283" y="285"/>
                    </a:lnTo>
                    <a:lnTo>
                      <a:pt x="291" y="289"/>
                    </a:lnTo>
                    <a:lnTo>
                      <a:pt x="299" y="295"/>
                    </a:lnTo>
                    <a:lnTo>
                      <a:pt x="307" y="300"/>
                    </a:lnTo>
                    <a:lnTo>
                      <a:pt x="315" y="304"/>
                    </a:lnTo>
                    <a:lnTo>
                      <a:pt x="323" y="309"/>
                    </a:lnTo>
                    <a:lnTo>
                      <a:pt x="331" y="312"/>
                    </a:lnTo>
                    <a:lnTo>
                      <a:pt x="339" y="316"/>
                    </a:lnTo>
                    <a:lnTo>
                      <a:pt x="348" y="318"/>
                    </a:lnTo>
                    <a:lnTo>
                      <a:pt x="354" y="318"/>
                    </a:lnTo>
                    <a:lnTo>
                      <a:pt x="361" y="319"/>
                    </a:lnTo>
                    <a:lnTo>
                      <a:pt x="367" y="319"/>
                    </a:lnTo>
                    <a:lnTo>
                      <a:pt x="374" y="319"/>
                    </a:lnTo>
                    <a:lnTo>
                      <a:pt x="380" y="318"/>
                    </a:lnTo>
                    <a:lnTo>
                      <a:pt x="385" y="316"/>
                    </a:lnTo>
                    <a:lnTo>
                      <a:pt x="391" y="312"/>
                    </a:lnTo>
                    <a:lnTo>
                      <a:pt x="395" y="308"/>
                    </a:lnTo>
                    <a:lnTo>
                      <a:pt x="399" y="308"/>
                    </a:lnTo>
                    <a:lnTo>
                      <a:pt x="401" y="310"/>
                    </a:lnTo>
                    <a:lnTo>
                      <a:pt x="403" y="314"/>
                    </a:lnTo>
                    <a:lnTo>
                      <a:pt x="404" y="317"/>
                    </a:lnTo>
                    <a:lnTo>
                      <a:pt x="408" y="318"/>
                    </a:lnTo>
                    <a:lnTo>
                      <a:pt x="413" y="319"/>
                    </a:lnTo>
                    <a:lnTo>
                      <a:pt x="418" y="320"/>
                    </a:lnTo>
                    <a:lnTo>
                      <a:pt x="422" y="320"/>
                    </a:lnTo>
                    <a:lnTo>
                      <a:pt x="427" y="323"/>
                    </a:lnTo>
                    <a:lnTo>
                      <a:pt x="431" y="324"/>
                    </a:lnTo>
                    <a:lnTo>
                      <a:pt x="436" y="326"/>
                    </a:lnTo>
                    <a:lnTo>
                      <a:pt x="441" y="329"/>
                    </a:lnTo>
                    <a:lnTo>
                      <a:pt x="441" y="331"/>
                    </a:lnTo>
                    <a:lnTo>
                      <a:pt x="441" y="333"/>
                    </a:lnTo>
                    <a:lnTo>
                      <a:pt x="439" y="334"/>
                    </a:lnTo>
                    <a:lnTo>
                      <a:pt x="437" y="334"/>
                    </a:lnTo>
                    <a:lnTo>
                      <a:pt x="438" y="339"/>
                    </a:lnTo>
                    <a:lnTo>
                      <a:pt x="441" y="342"/>
                    </a:lnTo>
                    <a:lnTo>
                      <a:pt x="441" y="346"/>
                    </a:lnTo>
                    <a:lnTo>
                      <a:pt x="436" y="347"/>
                    </a:lnTo>
                    <a:lnTo>
                      <a:pt x="429" y="345"/>
                    </a:lnTo>
                    <a:lnTo>
                      <a:pt x="422" y="341"/>
                    </a:lnTo>
                    <a:lnTo>
                      <a:pt x="415" y="339"/>
                    </a:lnTo>
                    <a:lnTo>
                      <a:pt x="408" y="338"/>
                    </a:lnTo>
                    <a:lnTo>
                      <a:pt x="413" y="344"/>
                    </a:lnTo>
                    <a:lnTo>
                      <a:pt x="420" y="348"/>
                    </a:lnTo>
                    <a:lnTo>
                      <a:pt x="425" y="353"/>
                    </a:lnTo>
                    <a:lnTo>
                      <a:pt x="425" y="361"/>
                    </a:lnTo>
                    <a:lnTo>
                      <a:pt x="418" y="360"/>
                    </a:lnTo>
                    <a:lnTo>
                      <a:pt x="412" y="356"/>
                    </a:lnTo>
                    <a:lnTo>
                      <a:pt x="406" y="352"/>
                    </a:lnTo>
                    <a:lnTo>
                      <a:pt x="399" y="352"/>
                    </a:lnTo>
                    <a:lnTo>
                      <a:pt x="400" y="356"/>
                    </a:lnTo>
                    <a:lnTo>
                      <a:pt x="404" y="360"/>
                    </a:lnTo>
                    <a:lnTo>
                      <a:pt x="406" y="362"/>
                    </a:lnTo>
                    <a:lnTo>
                      <a:pt x="406" y="368"/>
                    </a:lnTo>
                    <a:lnTo>
                      <a:pt x="399" y="365"/>
                    </a:lnTo>
                    <a:lnTo>
                      <a:pt x="395" y="360"/>
                    </a:lnTo>
                    <a:lnTo>
                      <a:pt x="390" y="354"/>
                    </a:lnTo>
                    <a:lnTo>
                      <a:pt x="384" y="349"/>
                    </a:lnTo>
                    <a:lnTo>
                      <a:pt x="372" y="349"/>
                    </a:lnTo>
                    <a:lnTo>
                      <a:pt x="360" y="348"/>
                    </a:lnTo>
                    <a:lnTo>
                      <a:pt x="350" y="346"/>
                    </a:lnTo>
                    <a:lnTo>
                      <a:pt x="339" y="342"/>
                    </a:lnTo>
                    <a:lnTo>
                      <a:pt x="328" y="340"/>
                    </a:lnTo>
                    <a:lnTo>
                      <a:pt x="317" y="337"/>
                    </a:lnTo>
                    <a:lnTo>
                      <a:pt x="307" y="334"/>
                    </a:lnTo>
                    <a:lnTo>
                      <a:pt x="297" y="333"/>
                    </a:lnTo>
                    <a:lnTo>
                      <a:pt x="293" y="331"/>
                    </a:lnTo>
                    <a:lnTo>
                      <a:pt x="290" y="330"/>
                    </a:lnTo>
                    <a:lnTo>
                      <a:pt x="286" y="330"/>
                    </a:lnTo>
                    <a:lnTo>
                      <a:pt x="283" y="332"/>
                    </a:lnTo>
                    <a:lnTo>
                      <a:pt x="282" y="337"/>
                    </a:lnTo>
                    <a:lnTo>
                      <a:pt x="282" y="340"/>
                    </a:lnTo>
                    <a:lnTo>
                      <a:pt x="284" y="344"/>
                    </a:lnTo>
                    <a:lnTo>
                      <a:pt x="286" y="346"/>
                    </a:lnTo>
                    <a:lnTo>
                      <a:pt x="285" y="353"/>
                    </a:lnTo>
                    <a:lnTo>
                      <a:pt x="286" y="359"/>
                    </a:lnTo>
                    <a:lnTo>
                      <a:pt x="287" y="363"/>
                    </a:lnTo>
                    <a:lnTo>
                      <a:pt x="290" y="369"/>
                    </a:lnTo>
                    <a:lnTo>
                      <a:pt x="156"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4" name="Freeform 200">
                <a:extLst>
                  <a:ext uri="{FF2B5EF4-FFF2-40B4-BE49-F238E27FC236}">
                    <a16:creationId xmlns:a16="http://schemas.microsoft.com/office/drawing/2014/main" id="{CF9A0191-4815-4357-934B-6EEFAFD3D059}"/>
                  </a:ext>
                </a:extLst>
              </p:cNvPr>
              <p:cNvSpPr>
                <a:spLocks/>
              </p:cNvSpPr>
              <p:nvPr/>
            </p:nvSpPr>
            <p:spPr bwMode="auto">
              <a:xfrm>
                <a:off x="1717" y="1389"/>
                <a:ext cx="412" cy="266"/>
              </a:xfrm>
              <a:custGeom>
                <a:avLst/>
                <a:gdLst>
                  <a:gd name="T0" fmla="*/ 126 w 825"/>
                  <a:gd name="T1" fmla="*/ 510 h 532"/>
                  <a:gd name="T2" fmla="*/ 144 w 825"/>
                  <a:gd name="T3" fmla="*/ 437 h 532"/>
                  <a:gd name="T4" fmla="*/ 96 w 825"/>
                  <a:gd name="T5" fmla="*/ 322 h 532"/>
                  <a:gd name="T6" fmla="*/ 42 w 825"/>
                  <a:gd name="T7" fmla="*/ 154 h 532"/>
                  <a:gd name="T8" fmla="*/ 19 w 825"/>
                  <a:gd name="T9" fmla="*/ 173 h 532"/>
                  <a:gd name="T10" fmla="*/ 5 w 825"/>
                  <a:gd name="T11" fmla="*/ 147 h 532"/>
                  <a:gd name="T12" fmla="*/ 15 w 825"/>
                  <a:gd name="T13" fmla="*/ 88 h 532"/>
                  <a:gd name="T14" fmla="*/ 45 w 825"/>
                  <a:gd name="T15" fmla="*/ 80 h 532"/>
                  <a:gd name="T16" fmla="*/ 29 w 825"/>
                  <a:gd name="T17" fmla="*/ 59 h 532"/>
                  <a:gd name="T18" fmla="*/ 48 w 825"/>
                  <a:gd name="T19" fmla="*/ 41 h 532"/>
                  <a:gd name="T20" fmla="*/ 43 w 825"/>
                  <a:gd name="T21" fmla="*/ 17 h 532"/>
                  <a:gd name="T22" fmla="*/ 73 w 825"/>
                  <a:gd name="T23" fmla="*/ 27 h 532"/>
                  <a:gd name="T24" fmla="*/ 123 w 825"/>
                  <a:gd name="T25" fmla="*/ 15 h 532"/>
                  <a:gd name="T26" fmla="*/ 166 w 825"/>
                  <a:gd name="T27" fmla="*/ 21 h 532"/>
                  <a:gd name="T28" fmla="*/ 131 w 825"/>
                  <a:gd name="T29" fmla="*/ 57 h 532"/>
                  <a:gd name="T30" fmla="*/ 179 w 825"/>
                  <a:gd name="T31" fmla="*/ 75 h 532"/>
                  <a:gd name="T32" fmla="*/ 147 w 825"/>
                  <a:gd name="T33" fmla="*/ 85 h 532"/>
                  <a:gd name="T34" fmla="*/ 135 w 825"/>
                  <a:gd name="T35" fmla="*/ 98 h 532"/>
                  <a:gd name="T36" fmla="*/ 109 w 825"/>
                  <a:gd name="T37" fmla="*/ 134 h 532"/>
                  <a:gd name="T38" fmla="*/ 92 w 825"/>
                  <a:gd name="T39" fmla="*/ 116 h 532"/>
                  <a:gd name="T40" fmla="*/ 94 w 825"/>
                  <a:gd name="T41" fmla="*/ 232 h 532"/>
                  <a:gd name="T42" fmla="*/ 163 w 825"/>
                  <a:gd name="T43" fmla="*/ 293 h 532"/>
                  <a:gd name="T44" fmla="*/ 190 w 825"/>
                  <a:gd name="T45" fmla="*/ 258 h 532"/>
                  <a:gd name="T46" fmla="*/ 155 w 825"/>
                  <a:gd name="T47" fmla="*/ 266 h 532"/>
                  <a:gd name="T48" fmla="*/ 144 w 825"/>
                  <a:gd name="T49" fmla="*/ 224 h 532"/>
                  <a:gd name="T50" fmla="*/ 179 w 825"/>
                  <a:gd name="T51" fmla="*/ 230 h 532"/>
                  <a:gd name="T52" fmla="*/ 198 w 825"/>
                  <a:gd name="T53" fmla="*/ 208 h 532"/>
                  <a:gd name="T54" fmla="*/ 214 w 825"/>
                  <a:gd name="T55" fmla="*/ 192 h 532"/>
                  <a:gd name="T56" fmla="*/ 291 w 825"/>
                  <a:gd name="T57" fmla="*/ 181 h 532"/>
                  <a:gd name="T58" fmla="*/ 326 w 825"/>
                  <a:gd name="T59" fmla="*/ 237 h 532"/>
                  <a:gd name="T60" fmla="*/ 367 w 825"/>
                  <a:gd name="T61" fmla="*/ 259 h 532"/>
                  <a:gd name="T62" fmla="*/ 347 w 825"/>
                  <a:gd name="T63" fmla="*/ 314 h 532"/>
                  <a:gd name="T64" fmla="*/ 338 w 825"/>
                  <a:gd name="T65" fmla="*/ 319 h 532"/>
                  <a:gd name="T66" fmla="*/ 285 w 825"/>
                  <a:gd name="T67" fmla="*/ 300 h 532"/>
                  <a:gd name="T68" fmla="*/ 321 w 825"/>
                  <a:gd name="T69" fmla="*/ 406 h 532"/>
                  <a:gd name="T70" fmla="*/ 363 w 825"/>
                  <a:gd name="T71" fmla="*/ 490 h 532"/>
                  <a:gd name="T72" fmla="*/ 409 w 825"/>
                  <a:gd name="T73" fmla="*/ 483 h 532"/>
                  <a:gd name="T74" fmla="*/ 413 w 825"/>
                  <a:gd name="T75" fmla="*/ 386 h 532"/>
                  <a:gd name="T76" fmla="*/ 424 w 825"/>
                  <a:gd name="T77" fmla="*/ 382 h 532"/>
                  <a:gd name="T78" fmla="*/ 465 w 825"/>
                  <a:gd name="T79" fmla="*/ 368 h 532"/>
                  <a:gd name="T80" fmla="*/ 527 w 825"/>
                  <a:gd name="T81" fmla="*/ 322 h 532"/>
                  <a:gd name="T82" fmla="*/ 557 w 825"/>
                  <a:gd name="T83" fmla="*/ 303 h 532"/>
                  <a:gd name="T84" fmla="*/ 526 w 825"/>
                  <a:gd name="T85" fmla="*/ 232 h 532"/>
                  <a:gd name="T86" fmla="*/ 516 w 825"/>
                  <a:gd name="T87" fmla="*/ 251 h 532"/>
                  <a:gd name="T88" fmla="*/ 515 w 825"/>
                  <a:gd name="T89" fmla="*/ 223 h 532"/>
                  <a:gd name="T90" fmla="*/ 582 w 825"/>
                  <a:gd name="T91" fmla="*/ 178 h 532"/>
                  <a:gd name="T92" fmla="*/ 658 w 825"/>
                  <a:gd name="T93" fmla="*/ 205 h 532"/>
                  <a:gd name="T94" fmla="*/ 697 w 825"/>
                  <a:gd name="T95" fmla="*/ 241 h 532"/>
                  <a:gd name="T96" fmla="*/ 689 w 825"/>
                  <a:gd name="T97" fmla="*/ 303 h 532"/>
                  <a:gd name="T98" fmla="*/ 643 w 825"/>
                  <a:gd name="T99" fmla="*/ 292 h 532"/>
                  <a:gd name="T100" fmla="*/ 682 w 825"/>
                  <a:gd name="T101" fmla="*/ 368 h 532"/>
                  <a:gd name="T102" fmla="*/ 745 w 825"/>
                  <a:gd name="T103" fmla="*/ 429 h 532"/>
                  <a:gd name="T104" fmla="*/ 776 w 825"/>
                  <a:gd name="T105" fmla="*/ 421 h 532"/>
                  <a:gd name="T106" fmla="*/ 818 w 825"/>
                  <a:gd name="T107" fmla="*/ 430 h 532"/>
                  <a:gd name="T108" fmla="*/ 811 w 825"/>
                  <a:gd name="T109" fmla="*/ 459 h 532"/>
                  <a:gd name="T110" fmla="*/ 738 w 825"/>
                  <a:gd name="T111" fmla="*/ 479 h 532"/>
                  <a:gd name="T112" fmla="*/ 688 w 825"/>
                  <a:gd name="T113" fmla="*/ 504 h 532"/>
                  <a:gd name="T114" fmla="*/ 690 w 825"/>
                  <a:gd name="T115" fmla="*/ 464 h 532"/>
                  <a:gd name="T116" fmla="*/ 657 w 825"/>
                  <a:gd name="T117" fmla="*/ 426 h 532"/>
                  <a:gd name="T118" fmla="*/ 633 w 825"/>
                  <a:gd name="T119" fmla="*/ 49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5" h="532">
                    <a:moveTo>
                      <a:pt x="82" y="532"/>
                    </a:moveTo>
                    <a:lnTo>
                      <a:pt x="83" y="532"/>
                    </a:lnTo>
                    <a:lnTo>
                      <a:pt x="84" y="531"/>
                    </a:lnTo>
                    <a:lnTo>
                      <a:pt x="84" y="530"/>
                    </a:lnTo>
                    <a:lnTo>
                      <a:pt x="85" y="528"/>
                    </a:lnTo>
                    <a:lnTo>
                      <a:pt x="90" y="530"/>
                    </a:lnTo>
                    <a:lnTo>
                      <a:pt x="94" y="528"/>
                    </a:lnTo>
                    <a:lnTo>
                      <a:pt x="99" y="527"/>
                    </a:lnTo>
                    <a:lnTo>
                      <a:pt x="103" y="524"/>
                    </a:lnTo>
                    <a:lnTo>
                      <a:pt x="108" y="522"/>
                    </a:lnTo>
                    <a:lnTo>
                      <a:pt x="113" y="519"/>
                    </a:lnTo>
                    <a:lnTo>
                      <a:pt x="117" y="516"/>
                    </a:lnTo>
                    <a:lnTo>
                      <a:pt x="122" y="513"/>
                    </a:lnTo>
                    <a:lnTo>
                      <a:pt x="126" y="510"/>
                    </a:lnTo>
                    <a:lnTo>
                      <a:pt x="131" y="508"/>
                    </a:lnTo>
                    <a:lnTo>
                      <a:pt x="135" y="504"/>
                    </a:lnTo>
                    <a:lnTo>
                      <a:pt x="137" y="500"/>
                    </a:lnTo>
                    <a:lnTo>
                      <a:pt x="133" y="495"/>
                    </a:lnTo>
                    <a:lnTo>
                      <a:pt x="129" y="492"/>
                    </a:lnTo>
                    <a:lnTo>
                      <a:pt x="126" y="487"/>
                    </a:lnTo>
                    <a:lnTo>
                      <a:pt x="124" y="481"/>
                    </a:lnTo>
                    <a:lnTo>
                      <a:pt x="130" y="474"/>
                    </a:lnTo>
                    <a:lnTo>
                      <a:pt x="137" y="467"/>
                    </a:lnTo>
                    <a:lnTo>
                      <a:pt x="143" y="462"/>
                    </a:lnTo>
                    <a:lnTo>
                      <a:pt x="144" y="451"/>
                    </a:lnTo>
                    <a:lnTo>
                      <a:pt x="144" y="447"/>
                    </a:lnTo>
                    <a:lnTo>
                      <a:pt x="144" y="442"/>
                    </a:lnTo>
                    <a:lnTo>
                      <a:pt x="144" y="437"/>
                    </a:lnTo>
                    <a:lnTo>
                      <a:pt x="143" y="434"/>
                    </a:lnTo>
                    <a:lnTo>
                      <a:pt x="147" y="415"/>
                    </a:lnTo>
                    <a:lnTo>
                      <a:pt x="151" y="397"/>
                    </a:lnTo>
                    <a:lnTo>
                      <a:pt x="152" y="377"/>
                    </a:lnTo>
                    <a:lnTo>
                      <a:pt x="154" y="358"/>
                    </a:lnTo>
                    <a:lnTo>
                      <a:pt x="148" y="351"/>
                    </a:lnTo>
                    <a:lnTo>
                      <a:pt x="140" y="346"/>
                    </a:lnTo>
                    <a:lnTo>
                      <a:pt x="132" y="343"/>
                    </a:lnTo>
                    <a:lnTo>
                      <a:pt x="125" y="336"/>
                    </a:lnTo>
                    <a:lnTo>
                      <a:pt x="118" y="335"/>
                    </a:lnTo>
                    <a:lnTo>
                      <a:pt x="115" y="329"/>
                    </a:lnTo>
                    <a:lnTo>
                      <a:pt x="113" y="324"/>
                    </a:lnTo>
                    <a:lnTo>
                      <a:pt x="106" y="322"/>
                    </a:lnTo>
                    <a:lnTo>
                      <a:pt x="96" y="322"/>
                    </a:lnTo>
                    <a:lnTo>
                      <a:pt x="88" y="320"/>
                    </a:lnTo>
                    <a:lnTo>
                      <a:pt x="80" y="317"/>
                    </a:lnTo>
                    <a:lnTo>
                      <a:pt x="73" y="313"/>
                    </a:lnTo>
                    <a:lnTo>
                      <a:pt x="72" y="301"/>
                    </a:lnTo>
                    <a:lnTo>
                      <a:pt x="67" y="292"/>
                    </a:lnTo>
                    <a:lnTo>
                      <a:pt x="61" y="284"/>
                    </a:lnTo>
                    <a:lnTo>
                      <a:pt x="57" y="275"/>
                    </a:lnTo>
                    <a:lnTo>
                      <a:pt x="52" y="248"/>
                    </a:lnTo>
                    <a:lnTo>
                      <a:pt x="49" y="221"/>
                    </a:lnTo>
                    <a:lnTo>
                      <a:pt x="47" y="192"/>
                    </a:lnTo>
                    <a:lnTo>
                      <a:pt x="42" y="166"/>
                    </a:lnTo>
                    <a:lnTo>
                      <a:pt x="42" y="163"/>
                    </a:lnTo>
                    <a:lnTo>
                      <a:pt x="43" y="158"/>
                    </a:lnTo>
                    <a:lnTo>
                      <a:pt x="42" y="154"/>
                    </a:lnTo>
                    <a:lnTo>
                      <a:pt x="41" y="151"/>
                    </a:lnTo>
                    <a:lnTo>
                      <a:pt x="34" y="160"/>
                    </a:lnTo>
                    <a:lnTo>
                      <a:pt x="30" y="169"/>
                    </a:lnTo>
                    <a:lnTo>
                      <a:pt x="27" y="180"/>
                    </a:lnTo>
                    <a:lnTo>
                      <a:pt x="27" y="192"/>
                    </a:lnTo>
                    <a:lnTo>
                      <a:pt x="26" y="193"/>
                    </a:lnTo>
                    <a:lnTo>
                      <a:pt x="25" y="194"/>
                    </a:lnTo>
                    <a:lnTo>
                      <a:pt x="24" y="195"/>
                    </a:lnTo>
                    <a:lnTo>
                      <a:pt x="22" y="195"/>
                    </a:lnTo>
                    <a:lnTo>
                      <a:pt x="22" y="190"/>
                    </a:lnTo>
                    <a:lnTo>
                      <a:pt x="23" y="184"/>
                    </a:lnTo>
                    <a:lnTo>
                      <a:pt x="24" y="177"/>
                    </a:lnTo>
                    <a:lnTo>
                      <a:pt x="24" y="172"/>
                    </a:lnTo>
                    <a:lnTo>
                      <a:pt x="19" y="173"/>
                    </a:lnTo>
                    <a:lnTo>
                      <a:pt x="16" y="177"/>
                    </a:lnTo>
                    <a:lnTo>
                      <a:pt x="11" y="178"/>
                    </a:lnTo>
                    <a:lnTo>
                      <a:pt x="8" y="176"/>
                    </a:lnTo>
                    <a:lnTo>
                      <a:pt x="3" y="176"/>
                    </a:lnTo>
                    <a:lnTo>
                      <a:pt x="4" y="169"/>
                    </a:lnTo>
                    <a:lnTo>
                      <a:pt x="8" y="163"/>
                    </a:lnTo>
                    <a:lnTo>
                      <a:pt x="12" y="157"/>
                    </a:lnTo>
                    <a:lnTo>
                      <a:pt x="16" y="153"/>
                    </a:lnTo>
                    <a:lnTo>
                      <a:pt x="11" y="154"/>
                    </a:lnTo>
                    <a:lnTo>
                      <a:pt x="8" y="157"/>
                    </a:lnTo>
                    <a:lnTo>
                      <a:pt x="4" y="161"/>
                    </a:lnTo>
                    <a:lnTo>
                      <a:pt x="0" y="158"/>
                    </a:lnTo>
                    <a:lnTo>
                      <a:pt x="1" y="153"/>
                    </a:lnTo>
                    <a:lnTo>
                      <a:pt x="5" y="147"/>
                    </a:lnTo>
                    <a:lnTo>
                      <a:pt x="10" y="142"/>
                    </a:lnTo>
                    <a:lnTo>
                      <a:pt x="14" y="137"/>
                    </a:lnTo>
                    <a:lnTo>
                      <a:pt x="16" y="132"/>
                    </a:lnTo>
                    <a:lnTo>
                      <a:pt x="15" y="126"/>
                    </a:lnTo>
                    <a:lnTo>
                      <a:pt x="14" y="120"/>
                    </a:lnTo>
                    <a:lnTo>
                      <a:pt x="16" y="115"/>
                    </a:lnTo>
                    <a:lnTo>
                      <a:pt x="10" y="110"/>
                    </a:lnTo>
                    <a:lnTo>
                      <a:pt x="7" y="104"/>
                    </a:lnTo>
                    <a:lnTo>
                      <a:pt x="5" y="97"/>
                    </a:lnTo>
                    <a:lnTo>
                      <a:pt x="7" y="89"/>
                    </a:lnTo>
                    <a:lnTo>
                      <a:pt x="8" y="87"/>
                    </a:lnTo>
                    <a:lnTo>
                      <a:pt x="10" y="87"/>
                    </a:lnTo>
                    <a:lnTo>
                      <a:pt x="12" y="87"/>
                    </a:lnTo>
                    <a:lnTo>
                      <a:pt x="15" y="88"/>
                    </a:lnTo>
                    <a:lnTo>
                      <a:pt x="19" y="97"/>
                    </a:lnTo>
                    <a:lnTo>
                      <a:pt x="22" y="109"/>
                    </a:lnTo>
                    <a:lnTo>
                      <a:pt x="20" y="120"/>
                    </a:lnTo>
                    <a:lnTo>
                      <a:pt x="20" y="131"/>
                    </a:lnTo>
                    <a:lnTo>
                      <a:pt x="26" y="128"/>
                    </a:lnTo>
                    <a:lnTo>
                      <a:pt x="27" y="124"/>
                    </a:lnTo>
                    <a:lnTo>
                      <a:pt x="26" y="118"/>
                    </a:lnTo>
                    <a:lnTo>
                      <a:pt x="29" y="113"/>
                    </a:lnTo>
                    <a:lnTo>
                      <a:pt x="30" y="107"/>
                    </a:lnTo>
                    <a:lnTo>
                      <a:pt x="32" y="100"/>
                    </a:lnTo>
                    <a:lnTo>
                      <a:pt x="35" y="95"/>
                    </a:lnTo>
                    <a:lnTo>
                      <a:pt x="41" y="90"/>
                    </a:lnTo>
                    <a:lnTo>
                      <a:pt x="41" y="85"/>
                    </a:lnTo>
                    <a:lnTo>
                      <a:pt x="45" y="80"/>
                    </a:lnTo>
                    <a:lnTo>
                      <a:pt x="50" y="77"/>
                    </a:lnTo>
                    <a:lnTo>
                      <a:pt x="56" y="73"/>
                    </a:lnTo>
                    <a:lnTo>
                      <a:pt x="53" y="71"/>
                    </a:lnTo>
                    <a:lnTo>
                      <a:pt x="49" y="71"/>
                    </a:lnTo>
                    <a:lnTo>
                      <a:pt x="46" y="73"/>
                    </a:lnTo>
                    <a:lnTo>
                      <a:pt x="42" y="73"/>
                    </a:lnTo>
                    <a:lnTo>
                      <a:pt x="25" y="73"/>
                    </a:lnTo>
                    <a:lnTo>
                      <a:pt x="26" y="71"/>
                    </a:lnTo>
                    <a:lnTo>
                      <a:pt x="25" y="68"/>
                    </a:lnTo>
                    <a:lnTo>
                      <a:pt x="24" y="66"/>
                    </a:lnTo>
                    <a:lnTo>
                      <a:pt x="22" y="65"/>
                    </a:lnTo>
                    <a:lnTo>
                      <a:pt x="20" y="65"/>
                    </a:lnTo>
                    <a:lnTo>
                      <a:pt x="24" y="62"/>
                    </a:lnTo>
                    <a:lnTo>
                      <a:pt x="29" y="59"/>
                    </a:lnTo>
                    <a:lnTo>
                      <a:pt x="33" y="58"/>
                    </a:lnTo>
                    <a:lnTo>
                      <a:pt x="38" y="56"/>
                    </a:lnTo>
                    <a:lnTo>
                      <a:pt x="35" y="54"/>
                    </a:lnTo>
                    <a:lnTo>
                      <a:pt x="32" y="52"/>
                    </a:lnTo>
                    <a:lnTo>
                      <a:pt x="29" y="50"/>
                    </a:lnTo>
                    <a:lnTo>
                      <a:pt x="29" y="47"/>
                    </a:lnTo>
                    <a:lnTo>
                      <a:pt x="34" y="45"/>
                    </a:lnTo>
                    <a:lnTo>
                      <a:pt x="41" y="47"/>
                    </a:lnTo>
                    <a:lnTo>
                      <a:pt x="47" y="50"/>
                    </a:lnTo>
                    <a:lnTo>
                      <a:pt x="53" y="55"/>
                    </a:lnTo>
                    <a:lnTo>
                      <a:pt x="55" y="51"/>
                    </a:lnTo>
                    <a:lnTo>
                      <a:pt x="53" y="48"/>
                    </a:lnTo>
                    <a:lnTo>
                      <a:pt x="49" y="44"/>
                    </a:lnTo>
                    <a:lnTo>
                      <a:pt x="48" y="41"/>
                    </a:lnTo>
                    <a:lnTo>
                      <a:pt x="38" y="34"/>
                    </a:lnTo>
                    <a:lnTo>
                      <a:pt x="38" y="32"/>
                    </a:lnTo>
                    <a:lnTo>
                      <a:pt x="39" y="29"/>
                    </a:lnTo>
                    <a:lnTo>
                      <a:pt x="39" y="28"/>
                    </a:lnTo>
                    <a:lnTo>
                      <a:pt x="37" y="26"/>
                    </a:lnTo>
                    <a:lnTo>
                      <a:pt x="35" y="27"/>
                    </a:lnTo>
                    <a:lnTo>
                      <a:pt x="34" y="27"/>
                    </a:lnTo>
                    <a:lnTo>
                      <a:pt x="32" y="27"/>
                    </a:lnTo>
                    <a:lnTo>
                      <a:pt x="31" y="27"/>
                    </a:lnTo>
                    <a:lnTo>
                      <a:pt x="31" y="22"/>
                    </a:lnTo>
                    <a:lnTo>
                      <a:pt x="33" y="19"/>
                    </a:lnTo>
                    <a:lnTo>
                      <a:pt x="38" y="17"/>
                    </a:lnTo>
                    <a:lnTo>
                      <a:pt x="41" y="15"/>
                    </a:lnTo>
                    <a:lnTo>
                      <a:pt x="43" y="17"/>
                    </a:lnTo>
                    <a:lnTo>
                      <a:pt x="45" y="18"/>
                    </a:lnTo>
                    <a:lnTo>
                      <a:pt x="47" y="19"/>
                    </a:lnTo>
                    <a:lnTo>
                      <a:pt x="49" y="19"/>
                    </a:lnTo>
                    <a:lnTo>
                      <a:pt x="50" y="17"/>
                    </a:lnTo>
                    <a:lnTo>
                      <a:pt x="52" y="13"/>
                    </a:lnTo>
                    <a:lnTo>
                      <a:pt x="52" y="12"/>
                    </a:lnTo>
                    <a:lnTo>
                      <a:pt x="54" y="11"/>
                    </a:lnTo>
                    <a:lnTo>
                      <a:pt x="56" y="14"/>
                    </a:lnTo>
                    <a:lnTo>
                      <a:pt x="57" y="18"/>
                    </a:lnTo>
                    <a:lnTo>
                      <a:pt x="58" y="21"/>
                    </a:lnTo>
                    <a:lnTo>
                      <a:pt x="60" y="26"/>
                    </a:lnTo>
                    <a:lnTo>
                      <a:pt x="70" y="18"/>
                    </a:lnTo>
                    <a:lnTo>
                      <a:pt x="71" y="28"/>
                    </a:lnTo>
                    <a:lnTo>
                      <a:pt x="73" y="27"/>
                    </a:lnTo>
                    <a:lnTo>
                      <a:pt x="73" y="25"/>
                    </a:lnTo>
                    <a:lnTo>
                      <a:pt x="73" y="20"/>
                    </a:lnTo>
                    <a:lnTo>
                      <a:pt x="75" y="18"/>
                    </a:lnTo>
                    <a:lnTo>
                      <a:pt x="82" y="20"/>
                    </a:lnTo>
                    <a:lnTo>
                      <a:pt x="86" y="19"/>
                    </a:lnTo>
                    <a:lnTo>
                      <a:pt x="91" y="17"/>
                    </a:lnTo>
                    <a:lnTo>
                      <a:pt x="94" y="12"/>
                    </a:lnTo>
                    <a:lnTo>
                      <a:pt x="98" y="7"/>
                    </a:lnTo>
                    <a:lnTo>
                      <a:pt x="101" y="4"/>
                    </a:lnTo>
                    <a:lnTo>
                      <a:pt x="105" y="4"/>
                    </a:lnTo>
                    <a:lnTo>
                      <a:pt x="110" y="7"/>
                    </a:lnTo>
                    <a:lnTo>
                      <a:pt x="116" y="6"/>
                    </a:lnTo>
                    <a:lnTo>
                      <a:pt x="120" y="11"/>
                    </a:lnTo>
                    <a:lnTo>
                      <a:pt x="123" y="15"/>
                    </a:lnTo>
                    <a:lnTo>
                      <a:pt x="129" y="18"/>
                    </a:lnTo>
                    <a:lnTo>
                      <a:pt x="130" y="6"/>
                    </a:lnTo>
                    <a:lnTo>
                      <a:pt x="135" y="3"/>
                    </a:lnTo>
                    <a:lnTo>
                      <a:pt x="139" y="0"/>
                    </a:lnTo>
                    <a:lnTo>
                      <a:pt x="144" y="0"/>
                    </a:lnTo>
                    <a:lnTo>
                      <a:pt x="148" y="2"/>
                    </a:lnTo>
                    <a:lnTo>
                      <a:pt x="153" y="4"/>
                    </a:lnTo>
                    <a:lnTo>
                      <a:pt x="158" y="6"/>
                    </a:lnTo>
                    <a:lnTo>
                      <a:pt x="162" y="10"/>
                    </a:lnTo>
                    <a:lnTo>
                      <a:pt x="166" y="13"/>
                    </a:lnTo>
                    <a:lnTo>
                      <a:pt x="166" y="15"/>
                    </a:lnTo>
                    <a:lnTo>
                      <a:pt x="167" y="17"/>
                    </a:lnTo>
                    <a:lnTo>
                      <a:pt x="167" y="19"/>
                    </a:lnTo>
                    <a:lnTo>
                      <a:pt x="166" y="21"/>
                    </a:lnTo>
                    <a:lnTo>
                      <a:pt x="153" y="30"/>
                    </a:lnTo>
                    <a:lnTo>
                      <a:pt x="148" y="27"/>
                    </a:lnTo>
                    <a:lnTo>
                      <a:pt x="143" y="25"/>
                    </a:lnTo>
                    <a:lnTo>
                      <a:pt x="138" y="24"/>
                    </a:lnTo>
                    <a:lnTo>
                      <a:pt x="132" y="26"/>
                    </a:lnTo>
                    <a:lnTo>
                      <a:pt x="132" y="30"/>
                    </a:lnTo>
                    <a:lnTo>
                      <a:pt x="133" y="36"/>
                    </a:lnTo>
                    <a:lnTo>
                      <a:pt x="133" y="42"/>
                    </a:lnTo>
                    <a:lnTo>
                      <a:pt x="131" y="47"/>
                    </a:lnTo>
                    <a:lnTo>
                      <a:pt x="131" y="50"/>
                    </a:lnTo>
                    <a:lnTo>
                      <a:pt x="128" y="54"/>
                    </a:lnTo>
                    <a:lnTo>
                      <a:pt x="124" y="57"/>
                    </a:lnTo>
                    <a:lnTo>
                      <a:pt x="126" y="60"/>
                    </a:lnTo>
                    <a:lnTo>
                      <a:pt x="131" y="57"/>
                    </a:lnTo>
                    <a:lnTo>
                      <a:pt x="135" y="52"/>
                    </a:lnTo>
                    <a:lnTo>
                      <a:pt x="138" y="48"/>
                    </a:lnTo>
                    <a:lnTo>
                      <a:pt x="144" y="48"/>
                    </a:lnTo>
                    <a:lnTo>
                      <a:pt x="146" y="48"/>
                    </a:lnTo>
                    <a:lnTo>
                      <a:pt x="150" y="49"/>
                    </a:lnTo>
                    <a:lnTo>
                      <a:pt x="153" y="52"/>
                    </a:lnTo>
                    <a:lnTo>
                      <a:pt x="156" y="55"/>
                    </a:lnTo>
                    <a:lnTo>
                      <a:pt x="159" y="58"/>
                    </a:lnTo>
                    <a:lnTo>
                      <a:pt x="159" y="62"/>
                    </a:lnTo>
                    <a:lnTo>
                      <a:pt x="158" y="65"/>
                    </a:lnTo>
                    <a:lnTo>
                      <a:pt x="156" y="68"/>
                    </a:lnTo>
                    <a:lnTo>
                      <a:pt x="163" y="72"/>
                    </a:lnTo>
                    <a:lnTo>
                      <a:pt x="173" y="73"/>
                    </a:lnTo>
                    <a:lnTo>
                      <a:pt x="179" y="75"/>
                    </a:lnTo>
                    <a:lnTo>
                      <a:pt x="183" y="82"/>
                    </a:lnTo>
                    <a:lnTo>
                      <a:pt x="183" y="87"/>
                    </a:lnTo>
                    <a:lnTo>
                      <a:pt x="182" y="92"/>
                    </a:lnTo>
                    <a:lnTo>
                      <a:pt x="179" y="96"/>
                    </a:lnTo>
                    <a:lnTo>
                      <a:pt x="177" y="101"/>
                    </a:lnTo>
                    <a:lnTo>
                      <a:pt x="171" y="101"/>
                    </a:lnTo>
                    <a:lnTo>
                      <a:pt x="169" y="104"/>
                    </a:lnTo>
                    <a:lnTo>
                      <a:pt x="166" y="108"/>
                    </a:lnTo>
                    <a:lnTo>
                      <a:pt x="161" y="107"/>
                    </a:lnTo>
                    <a:lnTo>
                      <a:pt x="163" y="100"/>
                    </a:lnTo>
                    <a:lnTo>
                      <a:pt x="162" y="94"/>
                    </a:lnTo>
                    <a:lnTo>
                      <a:pt x="158" y="89"/>
                    </a:lnTo>
                    <a:lnTo>
                      <a:pt x="151" y="85"/>
                    </a:lnTo>
                    <a:lnTo>
                      <a:pt x="147" y="85"/>
                    </a:lnTo>
                    <a:lnTo>
                      <a:pt x="145" y="83"/>
                    </a:lnTo>
                    <a:lnTo>
                      <a:pt x="143" y="83"/>
                    </a:lnTo>
                    <a:lnTo>
                      <a:pt x="140" y="86"/>
                    </a:lnTo>
                    <a:lnTo>
                      <a:pt x="143" y="90"/>
                    </a:lnTo>
                    <a:lnTo>
                      <a:pt x="145" y="95"/>
                    </a:lnTo>
                    <a:lnTo>
                      <a:pt x="147" y="101"/>
                    </a:lnTo>
                    <a:lnTo>
                      <a:pt x="146" y="107"/>
                    </a:lnTo>
                    <a:lnTo>
                      <a:pt x="143" y="102"/>
                    </a:lnTo>
                    <a:lnTo>
                      <a:pt x="139" y="97"/>
                    </a:lnTo>
                    <a:lnTo>
                      <a:pt x="136" y="93"/>
                    </a:lnTo>
                    <a:lnTo>
                      <a:pt x="131" y="89"/>
                    </a:lnTo>
                    <a:lnTo>
                      <a:pt x="131" y="93"/>
                    </a:lnTo>
                    <a:lnTo>
                      <a:pt x="133" y="96"/>
                    </a:lnTo>
                    <a:lnTo>
                      <a:pt x="135" y="98"/>
                    </a:lnTo>
                    <a:lnTo>
                      <a:pt x="131" y="101"/>
                    </a:lnTo>
                    <a:lnTo>
                      <a:pt x="126" y="100"/>
                    </a:lnTo>
                    <a:lnTo>
                      <a:pt x="123" y="102"/>
                    </a:lnTo>
                    <a:lnTo>
                      <a:pt x="121" y="104"/>
                    </a:lnTo>
                    <a:lnTo>
                      <a:pt x="117" y="105"/>
                    </a:lnTo>
                    <a:lnTo>
                      <a:pt x="117" y="104"/>
                    </a:lnTo>
                    <a:lnTo>
                      <a:pt x="116" y="104"/>
                    </a:lnTo>
                    <a:lnTo>
                      <a:pt x="115" y="103"/>
                    </a:lnTo>
                    <a:lnTo>
                      <a:pt x="115" y="102"/>
                    </a:lnTo>
                    <a:lnTo>
                      <a:pt x="117" y="110"/>
                    </a:lnTo>
                    <a:lnTo>
                      <a:pt x="117" y="119"/>
                    </a:lnTo>
                    <a:lnTo>
                      <a:pt x="116" y="127"/>
                    </a:lnTo>
                    <a:lnTo>
                      <a:pt x="111" y="134"/>
                    </a:lnTo>
                    <a:lnTo>
                      <a:pt x="109" y="134"/>
                    </a:lnTo>
                    <a:lnTo>
                      <a:pt x="106" y="135"/>
                    </a:lnTo>
                    <a:lnTo>
                      <a:pt x="103" y="137"/>
                    </a:lnTo>
                    <a:lnTo>
                      <a:pt x="102" y="139"/>
                    </a:lnTo>
                    <a:lnTo>
                      <a:pt x="100" y="134"/>
                    </a:lnTo>
                    <a:lnTo>
                      <a:pt x="98" y="131"/>
                    </a:lnTo>
                    <a:lnTo>
                      <a:pt x="95" y="127"/>
                    </a:lnTo>
                    <a:lnTo>
                      <a:pt x="91" y="123"/>
                    </a:lnTo>
                    <a:lnTo>
                      <a:pt x="92" y="123"/>
                    </a:lnTo>
                    <a:lnTo>
                      <a:pt x="94" y="122"/>
                    </a:lnTo>
                    <a:lnTo>
                      <a:pt x="95" y="120"/>
                    </a:lnTo>
                    <a:lnTo>
                      <a:pt x="98" y="118"/>
                    </a:lnTo>
                    <a:lnTo>
                      <a:pt x="98" y="115"/>
                    </a:lnTo>
                    <a:lnTo>
                      <a:pt x="94" y="113"/>
                    </a:lnTo>
                    <a:lnTo>
                      <a:pt x="92" y="116"/>
                    </a:lnTo>
                    <a:lnTo>
                      <a:pt x="90" y="118"/>
                    </a:lnTo>
                    <a:lnTo>
                      <a:pt x="86" y="117"/>
                    </a:lnTo>
                    <a:lnTo>
                      <a:pt x="85" y="115"/>
                    </a:lnTo>
                    <a:lnTo>
                      <a:pt x="83" y="112"/>
                    </a:lnTo>
                    <a:lnTo>
                      <a:pt x="80" y="111"/>
                    </a:lnTo>
                    <a:lnTo>
                      <a:pt x="77" y="112"/>
                    </a:lnTo>
                    <a:lnTo>
                      <a:pt x="75" y="123"/>
                    </a:lnTo>
                    <a:lnTo>
                      <a:pt x="75" y="135"/>
                    </a:lnTo>
                    <a:lnTo>
                      <a:pt x="75" y="147"/>
                    </a:lnTo>
                    <a:lnTo>
                      <a:pt x="73" y="158"/>
                    </a:lnTo>
                    <a:lnTo>
                      <a:pt x="77" y="178"/>
                    </a:lnTo>
                    <a:lnTo>
                      <a:pt x="80" y="196"/>
                    </a:lnTo>
                    <a:lnTo>
                      <a:pt x="85" y="215"/>
                    </a:lnTo>
                    <a:lnTo>
                      <a:pt x="94" y="232"/>
                    </a:lnTo>
                    <a:lnTo>
                      <a:pt x="96" y="239"/>
                    </a:lnTo>
                    <a:lnTo>
                      <a:pt x="99" y="246"/>
                    </a:lnTo>
                    <a:lnTo>
                      <a:pt x="101" y="253"/>
                    </a:lnTo>
                    <a:lnTo>
                      <a:pt x="106" y="259"/>
                    </a:lnTo>
                    <a:lnTo>
                      <a:pt x="115" y="260"/>
                    </a:lnTo>
                    <a:lnTo>
                      <a:pt x="122" y="266"/>
                    </a:lnTo>
                    <a:lnTo>
                      <a:pt x="129" y="274"/>
                    </a:lnTo>
                    <a:lnTo>
                      <a:pt x="136" y="281"/>
                    </a:lnTo>
                    <a:lnTo>
                      <a:pt x="139" y="285"/>
                    </a:lnTo>
                    <a:lnTo>
                      <a:pt x="145" y="288"/>
                    </a:lnTo>
                    <a:lnTo>
                      <a:pt x="151" y="289"/>
                    </a:lnTo>
                    <a:lnTo>
                      <a:pt x="156" y="291"/>
                    </a:lnTo>
                    <a:lnTo>
                      <a:pt x="160" y="293"/>
                    </a:lnTo>
                    <a:lnTo>
                      <a:pt x="163" y="293"/>
                    </a:lnTo>
                    <a:lnTo>
                      <a:pt x="167" y="293"/>
                    </a:lnTo>
                    <a:lnTo>
                      <a:pt x="171" y="292"/>
                    </a:lnTo>
                    <a:lnTo>
                      <a:pt x="171" y="288"/>
                    </a:lnTo>
                    <a:lnTo>
                      <a:pt x="170" y="284"/>
                    </a:lnTo>
                    <a:lnTo>
                      <a:pt x="169" y="281"/>
                    </a:lnTo>
                    <a:lnTo>
                      <a:pt x="171" y="277"/>
                    </a:lnTo>
                    <a:lnTo>
                      <a:pt x="177" y="275"/>
                    </a:lnTo>
                    <a:lnTo>
                      <a:pt x="181" y="270"/>
                    </a:lnTo>
                    <a:lnTo>
                      <a:pt x="185" y="266"/>
                    </a:lnTo>
                    <a:lnTo>
                      <a:pt x="192" y="266"/>
                    </a:lnTo>
                    <a:lnTo>
                      <a:pt x="194" y="263"/>
                    </a:lnTo>
                    <a:lnTo>
                      <a:pt x="193" y="261"/>
                    </a:lnTo>
                    <a:lnTo>
                      <a:pt x="192" y="260"/>
                    </a:lnTo>
                    <a:lnTo>
                      <a:pt x="190" y="258"/>
                    </a:lnTo>
                    <a:lnTo>
                      <a:pt x="188" y="255"/>
                    </a:lnTo>
                    <a:lnTo>
                      <a:pt x="184" y="256"/>
                    </a:lnTo>
                    <a:lnTo>
                      <a:pt x="181" y="259"/>
                    </a:lnTo>
                    <a:lnTo>
                      <a:pt x="178" y="260"/>
                    </a:lnTo>
                    <a:lnTo>
                      <a:pt x="179" y="264"/>
                    </a:lnTo>
                    <a:lnTo>
                      <a:pt x="175" y="267"/>
                    </a:lnTo>
                    <a:lnTo>
                      <a:pt x="170" y="269"/>
                    </a:lnTo>
                    <a:lnTo>
                      <a:pt x="168" y="274"/>
                    </a:lnTo>
                    <a:lnTo>
                      <a:pt x="166" y="274"/>
                    </a:lnTo>
                    <a:lnTo>
                      <a:pt x="162" y="275"/>
                    </a:lnTo>
                    <a:lnTo>
                      <a:pt x="159" y="274"/>
                    </a:lnTo>
                    <a:lnTo>
                      <a:pt x="156" y="273"/>
                    </a:lnTo>
                    <a:lnTo>
                      <a:pt x="154" y="269"/>
                    </a:lnTo>
                    <a:lnTo>
                      <a:pt x="155" y="266"/>
                    </a:lnTo>
                    <a:lnTo>
                      <a:pt x="159" y="262"/>
                    </a:lnTo>
                    <a:lnTo>
                      <a:pt x="160" y="259"/>
                    </a:lnTo>
                    <a:lnTo>
                      <a:pt x="161" y="255"/>
                    </a:lnTo>
                    <a:lnTo>
                      <a:pt x="164" y="254"/>
                    </a:lnTo>
                    <a:lnTo>
                      <a:pt x="167" y="253"/>
                    </a:lnTo>
                    <a:lnTo>
                      <a:pt x="164" y="249"/>
                    </a:lnTo>
                    <a:lnTo>
                      <a:pt x="159" y="252"/>
                    </a:lnTo>
                    <a:lnTo>
                      <a:pt x="154" y="249"/>
                    </a:lnTo>
                    <a:lnTo>
                      <a:pt x="148" y="246"/>
                    </a:lnTo>
                    <a:lnTo>
                      <a:pt x="143" y="244"/>
                    </a:lnTo>
                    <a:lnTo>
                      <a:pt x="144" y="239"/>
                    </a:lnTo>
                    <a:lnTo>
                      <a:pt x="143" y="233"/>
                    </a:lnTo>
                    <a:lnTo>
                      <a:pt x="141" y="229"/>
                    </a:lnTo>
                    <a:lnTo>
                      <a:pt x="144" y="224"/>
                    </a:lnTo>
                    <a:lnTo>
                      <a:pt x="146" y="222"/>
                    </a:lnTo>
                    <a:lnTo>
                      <a:pt x="150" y="220"/>
                    </a:lnTo>
                    <a:lnTo>
                      <a:pt x="153" y="218"/>
                    </a:lnTo>
                    <a:lnTo>
                      <a:pt x="156" y="220"/>
                    </a:lnTo>
                    <a:lnTo>
                      <a:pt x="159" y="223"/>
                    </a:lnTo>
                    <a:lnTo>
                      <a:pt x="159" y="226"/>
                    </a:lnTo>
                    <a:lnTo>
                      <a:pt x="158" y="231"/>
                    </a:lnTo>
                    <a:lnTo>
                      <a:pt x="153" y="233"/>
                    </a:lnTo>
                    <a:lnTo>
                      <a:pt x="158" y="234"/>
                    </a:lnTo>
                    <a:lnTo>
                      <a:pt x="162" y="236"/>
                    </a:lnTo>
                    <a:lnTo>
                      <a:pt x="167" y="234"/>
                    </a:lnTo>
                    <a:lnTo>
                      <a:pt x="171" y="233"/>
                    </a:lnTo>
                    <a:lnTo>
                      <a:pt x="175" y="232"/>
                    </a:lnTo>
                    <a:lnTo>
                      <a:pt x="179" y="230"/>
                    </a:lnTo>
                    <a:lnTo>
                      <a:pt x="184" y="229"/>
                    </a:lnTo>
                    <a:lnTo>
                      <a:pt x="189" y="228"/>
                    </a:lnTo>
                    <a:lnTo>
                      <a:pt x="189" y="225"/>
                    </a:lnTo>
                    <a:lnTo>
                      <a:pt x="189" y="224"/>
                    </a:lnTo>
                    <a:lnTo>
                      <a:pt x="189" y="222"/>
                    </a:lnTo>
                    <a:lnTo>
                      <a:pt x="189" y="221"/>
                    </a:lnTo>
                    <a:lnTo>
                      <a:pt x="191" y="221"/>
                    </a:lnTo>
                    <a:lnTo>
                      <a:pt x="194" y="222"/>
                    </a:lnTo>
                    <a:lnTo>
                      <a:pt x="198" y="222"/>
                    </a:lnTo>
                    <a:lnTo>
                      <a:pt x="200" y="221"/>
                    </a:lnTo>
                    <a:lnTo>
                      <a:pt x="200" y="217"/>
                    </a:lnTo>
                    <a:lnTo>
                      <a:pt x="199" y="214"/>
                    </a:lnTo>
                    <a:lnTo>
                      <a:pt x="198" y="211"/>
                    </a:lnTo>
                    <a:lnTo>
                      <a:pt x="198" y="208"/>
                    </a:lnTo>
                    <a:lnTo>
                      <a:pt x="192" y="206"/>
                    </a:lnTo>
                    <a:lnTo>
                      <a:pt x="184" y="207"/>
                    </a:lnTo>
                    <a:lnTo>
                      <a:pt x="177" y="208"/>
                    </a:lnTo>
                    <a:lnTo>
                      <a:pt x="171" y="201"/>
                    </a:lnTo>
                    <a:lnTo>
                      <a:pt x="177" y="195"/>
                    </a:lnTo>
                    <a:lnTo>
                      <a:pt x="183" y="191"/>
                    </a:lnTo>
                    <a:lnTo>
                      <a:pt x="189" y="186"/>
                    </a:lnTo>
                    <a:lnTo>
                      <a:pt x="197" y="187"/>
                    </a:lnTo>
                    <a:lnTo>
                      <a:pt x="200" y="190"/>
                    </a:lnTo>
                    <a:lnTo>
                      <a:pt x="204" y="192"/>
                    </a:lnTo>
                    <a:lnTo>
                      <a:pt x="206" y="193"/>
                    </a:lnTo>
                    <a:lnTo>
                      <a:pt x="209" y="191"/>
                    </a:lnTo>
                    <a:lnTo>
                      <a:pt x="211" y="188"/>
                    </a:lnTo>
                    <a:lnTo>
                      <a:pt x="214" y="192"/>
                    </a:lnTo>
                    <a:lnTo>
                      <a:pt x="221" y="188"/>
                    </a:lnTo>
                    <a:lnTo>
                      <a:pt x="227" y="184"/>
                    </a:lnTo>
                    <a:lnTo>
                      <a:pt x="232" y="179"/>
                    </a:lnTo>
                    <a:lnTo>
                      <a:pt x="238" y="176"/>
                    </a:lnTo>
                    <a:lnTo>
                      <a:pt x="244" y="172"/>
                    </a:lnTo>
                    <a:lnTo>
                      <a:pt x="251" y="171"/>
                    </a:lnTo>
                    <a:lnTo>
                      <a:pt x="259" y="172"/>
                    </a:lnTo>
                    <a:lnTo>
                      <a:pt x="267" y="176"/>
                    </a:lnTo>
                    <a:lnTo>
                      <a:pt x="269" y="172"/>
                    </a:lnTo>
                    <a:lnTo>
                      <a:pt x="274" y="171"/>
                    </a:lnTo>
                    <a:lnTo>
                      <a:pt x="279" y="172"/>
                    </a:lnTo>
                    <a:lnTo>
                      <a:pt x="282" y="175"/>
                    </a:lnTo>
                    <a:lnTo>
                      <a:pt x="287" y="178"/>
                    </a:lnTo>
                    <a:lnTo>
                      <a:pt x="291" y="181"/>
                    </a:lnTo>
                    <a:lnTo>
                      <a:pt x="296" y="184"/>
                    </a:lnTo>
                    <a:lnTo>
                      <a:pt x="300" y="186"/>
                    </a:lnTo>
                    <a:lnTo>
                      <a:pt x="305" y="190"/>
                    </a:lnTo>
                    <a:lnTo>
                      <a:pt x="310" y="193"/>
                    </a:lnTo>
                    <a:lnTo>
                      <a:pt x="313" y="196"/>
                    </a:lnTo>
                    <a:lnTo>
                      <a:pt x="317" y="201"/>
                    </a:lnTo>
                    <a:lnTo>
                      <a:pt x="317" y="206"/>
                    </a:lnTo>
                    <a:lnTo>
                      <a:pt x="315" y="209"/>
                    </a:lnTo>
                    <a:lnTo>
                      <a:pt x="313" y="213"/>
                    </a:lnTo>
                    <a:lnTo>
                      <a:pt x="317" y="216"/>
                    </a:lnTo>
                    <a:lnTo>
                      <a:pt x="320" y="220"/>
                    </a:lnTo>
                    <a:lnTo>
                      <a:pt x="322" y="225"/>
                    </a:lnTo>
                    <a:lnTo>
                      <a:pt x="324" y="231"/>
                    </a:lnTo>
                    <a:lnTo>
                      <a:pt x="326" y="237"/>
                    </a:lnTo>
                    <a:lnTo>
                      <a:pt x="330" y="240"/>
                    </a:lnTo>
                    <a:lnTo>
                      <a:pt x="335" y="245"/>
                    </a:lnTo>
                    <a:lnTo>
                      <a:pt x="341" y="247"/>
                    </a:lnTo>
                    <a:lnTo>
                      <a:pt x="347" y="249"/>
                    </a:lnTo>
                    <a:lnTo>
                      <a:pt x="349" y="246"/>
                    </a:lnTo>
                    <a:lnTo>
                      <a:pt x="351" y="243"/>
                    </a:lnTo>
                    <a:lnTo>
                      <a:pt x="353" y="239"/>
                    </a:lnTo>
                    <a:lnTo>
                      <a:pt x="358" y="238"/>
                    </a:lnTo>
                    <a:lnTo>
                      <a:pt x="363" y="239"/>
                    </a:lnTo>
                    <a:lnTo>
                      <a:pt x="366" y="243"/>
                    </a:lnTo>
                    <a:lnTo>
                      <a:pt x="368" y="247"/>
                    </a:lnTo>
                    <a:lnTo>
                      <a:pt x="371" y="251"/>
                    </a:lnTo>
                    <a:lnTo>
                      <a:pt x="368" y="254"/>
                    </a:lnTo>
                    <a:lnTo>
                      <a:pt x="367" y="259"/>
                    </a:lnTo>
                    <a:lnTo>
                      <a:pt x="365" y="261"/>
                    </a:lnTo>
                    <a:lnTo>
                      <a:pt x="362" y="263"/>
                    </a:lnTo>
                    <a:lnTo>
                      <a:pt x="356" y="262"/>
                    </a:lnTo>
                    <a:lnTo>
                      <a:pt x="351" y="264"/>
                    </a:lnTo>
                    <a:lnTo>
                      <a:pt x="349" y="268"/>
                    </a:lnTo>
                    <a:lnTo>
                      <a:pt x="347" y="271"/>
                    </a:lnTo>
                    <a:lnTo>
                      <a:pt x="349" y="279"/>
                    </a:lnTo>
                    <a:lnTo>
                      <a:pt x="355" y="286"/>
                    </a:lnTo>
                    <a:lnTo>
                      <a:pt x="359" y="296"/>
                    </a:lnTo>
                    <a:lnTo>
                      <a:pt x="358" y="306"/>
                    </a:lnTo>
                    <a:lnTo>
                      <a:pt x="357" y="309"/>
                    </a:lnTo>
                    <a:lnTo>
                      <a:pt x="353" y="312"/>
                    </a:lnTo>
                    <a:lnTo>
                      <a:pt x="350" y="313"/>
                    </a:lnTo>
                    <a:lnTo>
                      <a:pt x="347" y="314"/>
                    </a:lnTo>
                    <a:lnTo>
                      <a:pt x="344" y="314"/>
                    </a:lnTo>
                    <a:lnTo>
                      <a:pt x="343" y="312"/>
                    </a:lnTo>
                    <a:lnTo>
                      <a:pt x="341" y="311"/>
                    </a:lnTo>
                    <a:lnTo>
                      <a:pt x="340" y="307"/>
                    </a:lnTo>
                    <a:lnTo>
                      <a:pt x="340" y="303"/>
                    </a:lnTo>
                    <a:lnTo>
                      <a:pt x="341" y="299"/>
                    </a:lnTo>
                    <a:lnTo>
                      <a:pt x="340" y="296"/>
                    </a:lnTo>
                    <a:lnTo>
                      <a:pt x="335" y="294"/>
                    </a:lnTo>
                    <a:lnTo>
                      <a:pt x="333" y="294"/>
                    </a:lnTo>
                    <a:lnTo>
                      <a:pt x="332" y="296"/>
                    </a:lnTo>
                    <a:lnTo>
                      <a:pt x="330" y="298"/>
                    </a:lnTo>
                    <a:lnTo>
                      <a:pt x="329" y="299"/>
                    </a:lnTo>
                    <a:lnTo>
                      <a:pt x="333" y="308"/>
                    </a:lnTo>
                    <a:lnTo>
                      <a:pt x="338" y="319"/>
                    </a:lnTo>
                    <a:lnTo>
                      <a:pt x="341" y="329"/>
                    </a:lnTo>
                    <a:lnTo>
                      <a:pt x="334" y="336"/>
                    </a:lnTo>
                    <a:lnTo>
                      <a:pt x="328" y="335"/>
                    </a:lnTo>
                    <a:lnTo>
                      <a:pt x="327" y="330"/>
                    </a:lnTo>
                    <a:lnTo>
                      <a:pt x="326" y="324"/>
                    </a:lnTo>
                    <a:lnTo>
                      <a:pt x="322" y="320"/>
                    </a:lnTo>
                    <a:lnTo>
                      <a:pt x="314" y="322"/>
                    </a:lnTo>
                    <a:lnTo>
                      <a:pt x="307" y="321"/>
                    </a:lnTo>
                    <a:lnTo>
                      <a:pt x="300" y="316"/>
                    </a:lnTo>
                    <a:lnTo>
                      <a:pt x="295" y="312"/>
                    </a:lnTo>
                    <a:lnTo>
                      <a:pt x="294" y="308"/>
                    </a:lnTo>
                    <a:lnTo>
                      <a:pt x="291" y="305"/>
                    </a:lnTo>
                    <a:lnTo>
                      <a:pt x="289" y="303"/>
                    </a:lnTo>
                    <a:lnTo>
                      <a:pt x="285" y="300"/>
                    </a:lnTo>
                    <a:lnTo>
                      <a:pt x="282" y="311"/>
                    </a:lnTo>
                    <a:lnTo>
                      <a:pt x="276" y="322"/>
                    </a:lnTo>
                    <a:lnTo>
                      <a:pt x="275" y="334"/>
                    </a:lnTo>
                    <a:lnTo>
                      <a:pt x="282" y="343"/>
                    </a:lnTo>
                    <a:lnTo>
                      <a:pt x="285" y="347"/>
                    </a:lnTo>
                    <a:lnTo>
                      <a:pt x="290" y="352"/>
                    </a:lnTo>
                    <a:lnTo>
                      <a:pt x="296" y="354"/>
                    </a:lnTo>
                    <a:lnTo>
                      <a:pt x="302" y="353"/>
                    </a:lnTo>
                    <a:lnTo>
                      <a:pt x="309" y="364"/>
                    </a:lnTo>
                    <a:lnTo>
                      <a:pt x="314" y="374"/>
                    </a:lnTo>
                    <a:lnTo>
                      <a:pt x="319" y="386"/>
                    </a:lnTo>
                    <a:lnTo>
                      <a:pt x="317" y="398"/>
                    </a:lnTo>
                    <a:lnTo>
                      <a:pt x="318" y="403"/>
                    </a:lnTo>
                    <a:lnTo>
                      <a:pt x="321" y="406"/>
                    </a:lnTo>
                    <a:lnTo>
                      <a:pt x="325" y="410"/>
                    </a:lnTo>
                    <a:lnTo>
                      <a:pt x="326" y="414"/>
                    </a:lnTo>
                    <a:lnTo>
                      <a:pt x="326" y="421"/>
                    </a:lnTo>
                    <a:lnTo>
                      <a:pt x="327" y="428"/>
                    </a:lnTo>
                    <a:lnTo>
                      <a:pt x="329" y="434"/>
                    </a:lnTo>
                    <a:lnTo>
                      <a:pt x="334" y="439"/>
                    </a:lnTo>
                    <a:lnTo>
                      <a:pt x="335" y="450"/>
                    </a:lnTo>
                    <a:lnTo>
                      <a:pt x="337" y="459"/>
                    </a:lnTo>
                    <a:lnTo>
                      <a:pt x="343" y="467"/>
                    </a:lnTo>
                    <a:lnTo>
                      <a:pt x="351" y="475"/>
                    </a:lnTo>
                    <a:lnTo>
                      <a:pt x="352" y="480"/>
                    </a:lnTo>
                    <a:lnTo>
                      <a:pt x="355" y="485"/>
                    </a:lnTo>
                    <a:lnTo>
                      <a:pt x="358" y="488"/>
                    </a:lnTo>
                    <a:lnTo>
                      <a:pt x="363" y="490"/>
                    </a:lnTo>
                    <a:lnTo>
                      <a:pt x="370" y="496"/>
                    </a:lnTo>
                    <a:lnTo>
                      <a:pt x="378" y="502"/>
                    </a:lnTo>
                    <a:lnTo>
                      <a:pt x="386" y="508"/>
                    </a:lnTo>
                    <a:lnTo>
                      <a:pt x="394" y="512"/>
                    </a:lnTo>
                    <a:lnTo>
                      <a:pt x="403" y="517"/>
                    </a:lnTo>
                    <a:lnTo>
                      <a:pt x="412" y="522"/>
                    </a:lnTo>
                    <a:lnTo>
                      <a:pt x="421" y="525"/>
                    </a:lnTo>
                    <a:lnTo>
                      <a:pt x="432" y="527"/>
                    </a:lnTo>
                    <a:lnTo>
                      <a:pt x="433" y="524"/>
                    </a:lnTo>
                    <a:lnTo>
                      <a:pt x="427" y="515"/>
                    </a:lnTo>
                    <a:lnTo>
                      <a:pt x="423" y="504"/>
                    </a:lnTo>
                    <a:lnTo>
                      <a:pt x="417" y="494"/>
                    </a:lnTo>
                    <a:lnTo>
                      <a:pt x="411" y="483"/>
                    </a:lnTo>
                    <a:lnTo>
                      <a:pt x="409" y="483"/>
                    </a:lnTo>
                    <a:lnTo>
                      <a:pt x="404" y="471"/>
                    </a:lnTo>
                    <a:lnTo>
                      <a:pt x="401" y="457"/>
                    </a:lnTo>
                    <a:lnTo>
                      <a:pt x="396" y="444"/>
                    </a:lnTo>
                    <a:lnTo>
                      <a:pt x="391" y="432"/>
                    </a:lnTo>
                    <a:lnTo>
                      <a:pt x="391" y="421"/>
                    </a:lnTo>
                    <a:lnTo>
                      <a:pt x="398" y="414"/>
                    </a:lnTo>
                    <a:lnTo>
                      <a:pt x="408" y="407"/>
                    </a:lnTo>
                    <a:lnTo>
                      <a:pt x="416" y="400"/>
                    </a:lnTo>
                    <a:lnTo>
                      <a:pt x="409" y="389"/>
                    </a:lnTo>
                    <a:lnTo>
                      <a:pt x="411" y="389"/>
                    </a:lnTo>
                    <a:lnTo>
                      <a:pt x="411" y="387"/>
                    </a:lnTo>
                    <a:lnTo>
                      <a:pt x="412" y="386"/>
                    </a:lnTo>
                    <a:lnTo>
                      <a:pt x="413" y="386"/>
                    </a:lnTo>
                    <a:lnTo>
                      <a:pt x="413" y="386"/>
                    </a:lnTo>
                    <a:lnTo>
                      <a:pt x="415" y="386"/>
                    </a:lnTo>
                    <a:lnTo>
                      <a:pt x="416" y="386"/>
                    </a:lnTo>
                    <a:lnTo>
                      <a:pt x="416" y="387"/>
                    </a:lnTo>
                    <a:lnTo>
                      <a:pt x="416" y="389"/>
                    </a:lnTo>
                    <a:lnTo>
                      <a:pt x="416" y="391"/>
                    </a:lnTo>
                    <a:lnTo>
                      <a:pt x="417" y="394"/>
                    </a:lnTo>
                    <a:lnTo>
                      <a:pt x="419" y="396"/>
                    </a:lnTo>
                    <a:lnTo>
                      <a:pt x="425" y="395"/>
                    </a:lnTo>
                    <a:lnTo>
                      <a:pt x="430" y="392"/>
                    </a:lnTo>
                    <a:lnTo>
                      <a:pt x="434" y="389"/>
                    </a:lnTo>
                    <a:lnTo>
                      <a:pt x="440" y="386"/>
                    </a:lnTo>
                    <a:lnTo>
                      <a:pt x="435" y="383"/>
                    </a:lnTo>
                    <a:lnTo>
                      <a:pt x="430" y="383"/>
                    </a:lnTo>
                    <a:lnTo>
                      <a:pt x="424" y="382"/>
                    </a:lnTo>
                    <a:lnTo>
                      <a:pt x="419" y="382"/>
                    </a:lnTo>
                    <a:lnTo>
                      <a:pt x="416" y="376"/>
                    </a:lnTo>
                    <a:lnTo>
                      <a:pt x="410" y="372"/>
                    </a:lnTo>
                    <a:lnTo>
                      <a:pt x="405" y="367"/>
                    </a:lnTo>
                    <a:lnTo>
                      <a:pt x="406" y="359"/>
                    </a:lnTo>
                    <a:lnTo>
                      <a:pt x="411" y="354"/>
                    </a:lnTo>
                    <a:lnTo>
                      <a:pt x="418" y="351"/>
                    </a:lnTo>
                    <a:lnTo>
                      <a:pt x="425" y="347"/>
                    </a:lnTo>
                    <a:lnTo>
                      <a:pt x="430" y="343"/>
                    </a:lnTo>
                    <a:lnTo>
                      <a:pt x="438" y="349"/>
                    </a:lnTo>
                    <a:lnTo>
                      <a:pt x="443" y="356"/>
                    </a:lnTo>
                    <a:lnTo>
                      <a:pt x="449" y="361"/>
                    </a:lnTo>
                    <a:lnTo>
                      <a:pt x="456" y="368"/>
                    </a:lnTo>
                    <a:lnTo>
                      <a:pt x="465" y="368"/>
                    </a:lnTo>
                    <a:lnTo>
                      <a:pt x="474" y="366"/>
                    </a:lnTo>
                    <a:lnTo>
                      <a:pt x="483" y="361"/>
                    </a:lnTo>
                    <a:lnTo>
                      <a:pt x="487" y="353"/>
                    </a:lnTo>
                    <a:lnTo>
                      <a:pt x="492" y="352"/>
                    </a:lnTo>
                    <a:lnTo>
                      <a:pt x="496" y="352"/>
                    </a:lnTo>
                    <a:lnTo>
                      <a:pt x="500" y="352"/>
                    </a:lnTo>
                    <a:lnTo>
                      <a:pt x="503" y="349"/>
                    </a:lnTo>
                    <a:lnTo>
                      <a:pt x="503" y="343"/>
                    </a:lnTo>
                    <a:lnTo>
                      <a:pt x="506" y="339"/>
                    </a:lnTo>
                    <a:lnTo>
                      <a:pt x="510" y="336"/>
                    </a:lnTo>
                    <a:lnTo>
                      <a:pt x="514" y="332"/>
                    </a:lnTo>
                    <a:lnTo>
                      <a:pt x="521" y="331"/>
                    </a:lnTo>
                    <a:lnTo>
                      <a:pt x="524" y="327"/>
                    </a:lnTo>
                    <a:lnTo>
                      <a:pt x="527" y="322"/>
                    </a:lnTo>
                    <a:lnTo>
                      <a:pt x="534" y="320"/>
                    </a:lnTo>
                    <a:lnTo>
                      <a:pt x="540" y="322"/>
                    </a:lnTo>
                    <a:lnTo>
                      <a:pt x="545" y="323"/>
                    </a:lnTo>
                    <a:lnTo>
                      <a:pt x="551" y="324"/>
                    </a:lnTo>
                    <a:lnTo>
                      <a:pt x="556" y="324"/>
                    </a:lnTo>
                    <a:lnTo>
                      <a:pt x="561" y="323"/>
                    </a:lnTo>
                    <a:lnTo>
                      <a:pt x="567" y="321"/>
                    </a:lnTo>
                    <a:lnTo>
                      <a:pt x="571" y="319"/>
                    </a:lnTo>
                    <a:lnTo>
                      <a:pt x="577" y="316"/>
                    </a:lnTo>
                    <a:lnTo>
                      <a:pt x="572" y="314"/>
                    </a:lnTo>
                    <a:lnTo>
                      <a:pt x="568" y="314"/>
                    </a:lnTo>
                    <a:lnTo>
                      <a:pt x="562" y="314"/>
                    </a:lnTo>
                    <a:lnTo>
                      <a:pt x="559" y="309"/>
                    </a:lnTo>
                    <a:lnTo>
                      <a:pt x="557" y="303"/>
                    </a:lnTo>
                    <a:lnTo>
                      <a:pt x="554" y="298"/>
                    </a:lnTo>
                    <a:lnTo>
                      <a:pt x="552" y="293"/>
                    </a:lnTo>
                    <a:lnTo>
                      <a:pt x="552" y="288"/>
                    </a:lnTo>
                    <a:lnTo>
                      <a:pt x="549" y="284"/>
                    </a:lnTo>
                    <a:lnTo>
                      <a:pt x="546" y="283"/>
                    </a:lnTo>
                    <a:lnTo>
                      <a:pt x="542" y="282"/>
                    </a:lnTo>
                    <a:lnTo>
                      <a:pt x="539" y="281"/>
                    </a:lnTo>
                    <a:lnTo>
                      <a:pt x="540" y="274"/>
                    </a:lnTo>
                    <a:lnTo>
                      <a:pt x="542" y="267"/>
                    </a:lnTo>
                    <a:lnTo>
                      <a:pt x="545" y="260"/>
                    </a:lnTo>
                    <a:lnTo>
                      <a:pt x="544" y="253"/>
                    </a:lnTo>
                    <a:lnTo>
                      <a:pt x="541" y="244"/>
                    </a:lnTo>
                    <a:lnTo>
                      <a:pt x="534" y="237"/>
                    </a:lnTo>
                    <a:lnTo>
                      <a:pt x="526" y="232"/>
                    </a:lnTo>
                    <a:lnTo>
                      <a:pt x="519" y="228"/>
                    </a:lnTo>
                    <a:lnTo>
                      <a:pt x="517" y="229"/>
                    </a:lnTo>
                    <a:lnTo>
                      <a:pt x="518" y="231"/>
                    </a:lnTo>
                    <a:lnTo>
                      <a:pt x="519" y="233"/>
                    </a:lnTo>
                    <a:lnTo>
                      <a:pt x="521" y="236"/>
                    </a:lnTo>
                    <a:lnTo>
                      <a:pt x="524" y="237"/>
                    </a:lnTo>
                    <a:lnTo>
                      <a:pt x="527" y="238"/>
                    </a:lnTo>
                    <a:lnTo>
                      <a:pt x="531" y="240"/>
                    </a:lnTo>
                    <a:lnTo>
                      <a:pt x="534" y="241"/>
                    </a:lnTo>
                    <a:lnTo>
                      <a:pt x="527" y="244"/>
                    </a:lnTo>
                    <a:lnTo>
                      <a:pt x="519" y="241"/>
                    </a:lnTo>
                    <a:lnTo>
                      <a:pt x="514" y="241"/>
                    </a:lnTo>
                    <a:lnTo>
                      <a:pt x="514" y="248"/>
                    </a:lnTo>
                    <a:lnTo>
                      <a:pt x="516" y="251"/>
                    </a:lnTo>
                    <a:lnTo>
                      <a:pt x="521" y="251"/>
                    </a:lnTo>
                    <a:lnTo>
                      <a:pt x="523" y="252"/>
                    </a:lnTo>
                    <a:lnTo>
                      <a:pt x="524" y="255"/>
                    </a:lnTo>
                    <a:lnTo>
                      <a:pt x="519" y="266"/>
                    </a:lnTo>
                    <a:lnTo>
                      <a:pt x="516" y="266"/>
                    </a:lnTo>
                    <a:lnTo>
                      <a:pt x="514" y="264"/>
                    </a:lnTo>
                    <a:lnTo>
                      <a:pt x="510" y="263"/>
                    </a:lnTo>
                    <a:lnTo>
                      <a:pt x="509" y="261"/>
                    </a:lnTo>
                    <a:lnTo>
                      <a:pt x="510" y="254"/>
                    </a:lnTo>
                    <a:lnTo>
                      <a:pt x="509" y="247"/>
                    </a:lnTo>
                    <a:lnTo>
                      <a:pt x="508" y="240"/>
                    </a:lnTo>
                    <a:lnTo>
                      <a:pt x="512" y="233"/>
                    </a:lnTo>
                    <a:lnTo>
                      <a:pt x="511" y="228"/>
                    </a:lnTo>
                    <a:lnTo>
                      <a:pt x="515" y="223"/>
                    </a:lnTo>
                    <a:lnTo>
                      <a:pt x="518" y="221"/>
                    </a:lnTo>
                    <a:lnTo>
                      <a:pt x="523" y="217"/>
                    </a:lnTo>
                    <a:lnTo>
                      <a:pt x="527" y="216"/>
                    </a:lnTo>
                    <a:lnTo>
                      <a:pt x="527" y="213"/>
                    </a:lnTo>
                    <a:lnTo>
                      <a:pt x="527" y="208"/>
                    </a:lnTo>
                    <a:lnTo>
                      <a:pt x="530" y="205"/>
                    </a:lnTo>
                    <a:lnTo>
                      <a:pt x="534" y="199"/>
                    </a:lnTo>
                    <a:lnTo>
                      <a:pt x="540" y="194"/>
                    </a:lnTo>
                    <a:lnTo>
                      <a:pt x="546" y="191"/>
                    </a:lnTo>
                    <a:lnTo>
                      <a:pt x="553" y="188"/>
                    </a:lnTo>
                    <a:lnTo>
                      <a:pt x="561" y="186"/>
                    </a:lnTo>
                    <a:lnTo>
                      <a:pt x="568" y="184"/>
                    </a:lnTo>
                    <a:lnTo>
                      <a:pt x="575" y="181"/>
                    </a:lnTo>
                    <a:lnTo>
                      <a:pt x="582" y="178"/>
                    </a:lnTo>
                    <a:lnTo>
                      <a:pt x="587" y="176"/>
                    </a:lnTo>
                    <a:lnTo>
                      <a:pt x="593" y="176"/>
                    </a:lnTo>
                    <a:lnTo>
                      <a:pt x="598" y="177"/>
                    </a:lnTo>
                    <a:lnTo>
                      <a:pt x="604" y="178"/>
                    </a:lnTo>
                    <a:lnTo>
                      <a:pt x="609" y="179"/>
                    </a:lnTo>
                    <a:lnTo>
                      <a:pt x="614" y="180"/>
                    </a:lnTo>
                    <a:lnTo>
                      <a:pt x="620" y="180"/>
                    </a:lnTo>
                    <a:lnTo>
                      <a:pt x="625" y="179"/>
                    </a:lnTo>
                    <a:lnTo>
                      <a:pt x="629" y="184"/>
                    </a:lnTo>
                    <a:lnTo>
                      <a:pt x="635" y="187"/>
                    </a:lnTo>
                    <a:lnTo>
                      <a:pt x="640" y="190"/>
                    </a:lnTo>
                    <a:lnTo>
                      <a:pt x="647" y="191"/>
                    </a:lnTo>
                    <a:lnTo>
                      <a:pt x="652" y="198"/>
                    </a:lnTo>
                    <a:lnTo>
                      <a:pt x="658" y="205"/>
                    </a:lnTo>
                    <a:lnTo>
                      <a:pt x="662" y="213"/>
                    </a:lnTo>
                    <a:lnTo>
                      <a:pt x="662" y="222"/>
                    </a:lnTo>
                    <a:lnTo>
                      <a:pt x="667" y="229"/>
                    </a:lnTo>
                    <a:lnTo>
                      <a:pt x="673" y="225"/>
                    </a:lnTo>
                    <a:lnTo>
                      <a:pt x="677" y="222"/>
                    </a:lnTo>
                    <a:lnTo>
                      <a:pt x="680" y="229"/>
                    </a:lnTo>
                    <a:lnTo>
                      <a:pt x="683" y="230"/>
                    </a:lnTo>
                    <a:lnTo>
                      <a:pt x="686" y="228"/>
                    </a:lnTo>
                    <a:lnTo>
                      <a:pt x="690" y="226"/>
                    </a:lnTo>
                    <a:lnTo>
                      <a:pt x="695" y="228"/>
                    </a:lnTo>
                    <a:lnTo>
                      <a:pt x="697" y="230"/>
                    </a:lnTo>
                    <a:lnTo>
                      <a:pt x="697" y="233"/>
                    </a:lnTo>
                    <a:lnTo>
                      <a:pt x="697" y="238"/>
                    </a:lnTo>
                    <a:lnTo>
                      <a:pt x="697" y="241"/>
                    </a:lnTo>
                    <a:lnTo>
                      <a:pt x="693" y="245"/>
                    </a:lnTo>
                    <a:lnTo>
                      <a:pt x="691" y="249"/>
                    </a:lnTo>
                    <a:lnTo>
                      <a:pt x="691" y="255"/>
                    </a:lnTo>
                    <a:lnTo>
                      <a:pt x="692" y="260"/>
                    </a:lnTo>
                    <a:lnTo>
                      <a:pt x="695" y="261"/>
                    </a:lnTo>
                    <a:lnTo>
                      <a:pt x="692" y="266"/>
                    </a:lnTo>
                    <a:lnTo>
                      <a:pt x="689" y="269"/>
                    </a:lnTo>
                    <a:lnTo>
                      <a:pt x="685" y="274"/>
                    </a:lnTo>
                    <a:lnTo>
                      <a:pt x="686" y="278"/>
                    </a:lnTo>
                    <a:lnTo>
                      <a:pt x="680" y="285"/>
                    </a:lnTo>
                    <a:lnTo>
                      <a:pt x="683" y="289"/>
                    </a:lnTo>
                    <a:lnTo>
                      <a:pt x="686" y="293"/>
                    </a:lnTo>
                    <a:lnTo>
                      <a:pt x="689" y="297"/>
                    </a:lnTo>
                    <a:lnTo>
                      <a:pt x="689" y="303"/>
                    </a:lnTo>
                    <a:lnTo>
                      <a:pt x="685" y="306"/>
                    </a:lnTo>
                    <a:lnTo>
                      <a:pt x="681" y="308"/>
                    </a:lnTo>
                    <a:lnTo>
                      <a:pt x="676" y="308"/>
                    </a:lnTo>
                    <a:lnTo>
                      <a:pt x="671" y="308"/>
                    </a:lnTo>
                    <a:lnTo>
                      <a:pt x="667" y="307"/>
                    </a:lnTo>
                    <a:lnTo>
                      <a:pt x="662" y="306"/>
                    </a:lnTo>
                    <a:lnTo>
                      <a:pt x="659" y="304"/>
                    </a:lnTo>
                    <a:lnTo>
                      <a:pt x="654" y="303"/>
                    </a:lnTo>
                    <a:lnTo>
                      <a:pt x="653" y="298"/>
                    </a:lnTo>
                    <a:lnTo>
                      <a:pt x="648" y="293"/>
                    </a:lnTo>
                    <a:lnTo>
                      <a:pt x="645" y="291"/>
                    </a:lnTo>
                    <a:lnTo>
                      <a:pt x="642" y="288"/>
                    </a:lnTo>
                    <a:lnTo>
                      <a:pt x="642" y="289"/>
                    </a:lnTo>
                    <a:lnTo>
                      <a:pt x="643" y="292"/>
                    </a:lnTo>
                    <a:lnTo>
                      <a:pt x="644" y="294"/>
                    </a:lnTo>
                    <a:lnTo>
                      <a:pt x="643" y="298"/>
                    </a:lnTo>
                    <a:lnTo>
                      <a:pt x="635" y="300"/>
                    </a:lnTo>
                    <a:lnTo>
                      <a:pt x="632" y="307"/>
                    </a:lnTo>
                    <a:lnTo>
                      <a:pt x="632" y="315"/>
                    </a:lnTo>
                    <a:lnTo>
                      <a:pt x="632" y="324"/>
                    </a:lnTo>
                    <a:lnTo>
                      <a:pt x="638" y="332"/>
                    </a:lnTo>
                    <a:lnTo>
                      <a:pt x="644" y="339"/>
                    </a:lnTo>
                    <a:lnTo>
                      <a:pt x="651" y="346"/>
                    </a:lnTo>
                    <a:lnTo>
                      <a:pt x="661" y="349"/>
                    </a:lnTo>
                    <a:lnTo>
                      <a:pt x="668" y="350"/>
                    </a:lnTo>
                    <a:lnTo>
                      <a:pt x="673" y="356"/>
                    </a:lnTo>
                    <a:lnTo>
                      <a:pt x="676" y="364"/>
                    </a:lnTo>
                    <a:lnTo>
                      <a:pt x="682" y="368"/>
                    </a:lnTo>
                    <a:lnTo>
                      <a:pt x="682" y="377"/>
                    </a:lnTo>
                    <a:lnTo>
                      <a:pt x="689" y="383"/>
                    </a:lnTo>
                    <a:lnTo>
                      <a:pt x="696" y="388"/>
                    </a:lnTo>
                    <a:lnTo>
                      <a:pt x="696" y="396"/>
                    </a:lnTo>
                    <a:lnTo>
                      <a:pt x="701" y="399"/>
                    </a:lnTo>
                    <a:lnTo>
                      <a:pt x="708" y="403"/>
                    </a:lnTo>
                    <a:lnTo>
                      <a:pt x="714" y="407"/>
                    </a:lnTo>
                    <a:lnTo>
                      <a:pt x="721" y="413"/>
                    </a:lnTo>
                    <a:lnTo>
                      <a:pt x="727" y="413"/>
                    </a:lnTo>
                    <a:lnTo>
                      <a:pt x="734" y="413"/>
                    </a:lnTo>
                    <a:lnTo>
                      <a:pt x="741" y="415"/>
                    </a:lnTo>
                    <a:lnTo>
                      <a:pt x="746" y="420"/>
                    </a:lnTo>
                    <a:lnTo>
                      <a:pt x="746" y="425"/>
                    </a:lnTo>
                    <a:lnTo>
                      <a:pt x="745" y="429"/>
                    </a:lnTo>
                    <a:lnTo>
                      <a:pt x="745" y="434"/>
                    </a:lnTo>
                    <a:lnTo>
                      <a:pt x="751" y="436"/>
                    </a:lnTo>
                    <a:lnTo>
                      <a:pt x="754" y="432"/>
                    </a:lnTo>
                    <a:lnTo>
                      <a:pt x="758" y="426"/>
                    </a:lnTo>
                    <a:lnTo>
                      <a:pt x="760" y="420"/>
                    </a:lnTo>
                    <a:lnTo>
                      <a:pt x="761" y="414"/>
                    </a:lnTo>
                    <a:lnTo>
                      <a:pt x="763" y="411"/>
                    </a:lnTo>
                    <a:lnTo>
                      <a:pt x="765" y="409"/>
                    </a:lnTo>
                    <a:lnTo>
                      <a:pt x="767" y="409"/>
                    </a:lnTo>
                    <a:lnTo>
                      <a:pt x="771" y="410"/>
                    </a:lnTo>
                    <a:lnTo>
                      <a:pt x="772" y="413"/>
                    </a:lnTo>
                    <a:lnTo>
                      <a:pt x="772" y="415"/>
                    </a:lnTo>
                    <a:lnTo>
                      <a:pt x="774" y="419"/>
                    </a:lnTo>
                    <a:lnTo>
                      <a:pt x="776" y="421"/>
                    </a:lnTo>
                    <a:lnTo>
                      <a:pt x="784" y="417"/>
                    </a:lnTo>
                    <a:lnTo>
                      <a:pt x="792" y="412"/>
                    </a:lnTo>
                    <a:lnTo>
                      <a:pt x="799" y="407"/>
                    </a:lnTo>
                    <a:lnTo>
                      <a:pt x="807" y="407"/>
                    </a:lnTo>
                    <a:lnTo>
                      <a:pt x="806" y="412"/>
                    </a:lnTo>
                    <a:lnTo>
                      <a:pt x="804" y="415"/>
                    </a:lnTo>
                    <a:lnTo>
                      <a:pt x="799" y="419"/>
                    </a:lnTo>
                    <a:lnTo>
                      <a:pt x="796" y="422"/>
                    </a:lnTo>
                    <a:lnTo>
                      <a:pt x="803" y="422"/>
                    </a:lnTo>
                    <a:lnTo>
                      <a:pt x="809" y="421"/>
                    </a:lnTo>
                    <a:lnTo>
                      <a:pt x="816" y="421"/>
                    </a:lnTo>
                    <a:lnTo>
                      <a:pt x="820" y="424"/>
                    </a:lnTo>
                    <a:lnTo>
                      <a:pt x="820" y="428"/>
                    </a:lnTo>
                    <a:lnTo>
                      <a:pt x="818" y="430"/>
                    </a:lnTo>
                    <a:lnTo>
                      <a:pt x="820" y="433"/>
                    </a:lnTo>
                    <a:lnTo>
                      <a:pt x="824" y="435"/>
                    </a:lnTo>
                    <a:lnTo>
                      <a:pt x="825" y="439"/>
                    </a:lnTo>
                    <a:lnTo>
                      <a:pt x="825" y="442"/>
                    </a:lnTo>
                    <a:lnTo>
                      <a:pt x="822" y="444"/>
                    </a:lnTo>
                    <a:lnTo>
                      <a:pt x="819" y="447"/>
                    </a:lnTo>
                    <a:lnTo>
                      <a:pt x="816" y="448"/>
                    </a:lnTo>
                    <a:lnTo>
                      <a:pt x="810" y="449"/>
                    </a:lnTo>
                    <a:lnTo>
                      <a:pt x="805" y="449"/>
                    </a:lnTo>
                    <a:lnTo>
                      <a:pt x="801" y="450"/>
                    </a:lnTo>
                    <a:lnTo>
                      <a:pt x="796" y="452"/>
                    </a:lnTo>
                    <a:lnTo>
                      <a:pt x="801" y="456"/>
                    </a:lnTo>
                    <a:lnTo>
                      <a:pt x="806" y="457"/>
                    </a:lnTo>
                    <a:lnTo>
                      <a:pt x="811" y="459"/>
                    </a:lnTo>
                    <a:lnTo>
                      <a:pt x="812" y="465"/>
                    </a:lnTo>
                    <a:lnTo>
                      <a:pt x="806" y="465"/>
                    </a:lnTo>
                    <a:lnTo>
                      <a:pt x="802" y="465"/>
                    </a:lnTo>
                    <a:lnTo>
                      <a:pt x="796" y="465"/>
                    </a:lnTo>
                    <a:lnTo>
                      <a:pt x="791" y="465"/>
                    </a:lnTo>
                    <a:lnTo>
                      <a:pt x="786" y="465"/>
                    </a:lnTo>
                    <a:lnTo>
                      <a:pt x="781" y="466"/>
                    </a:lnTo>
                    <a:lnTo>
                      <a:pt x="775" y="469"/>
                    </a:lnTo>
                    <a:lnTo>
                      <a:pt x="771" y="472"/>
                    </a:lnTo>
                    <a:lnTo>
                      <a:pt x="754" y="469"/>
                    </a:lnTo>
                    <a:lnTo>
                      <a:pt x="750" y="472"/>
                    </a:lnTo>
                    <a:lnTo>
                      <a:pt x="745" y="473"/>
                    </a:lnTo>
                    <a:lnTo>
                      <a:pt x="741" y="474"/>
                    </a:lnTo>
                    <a:lnTo>
                      <a:pt x="738" y="479"/>
                    </a:lnTo>
                    <a:lnTo>
                      <a:pt x="741" y="482"/>
                    </a:lnTo>
                    <a:lnTo>
                      <a:pt x="742" y="487"/>
                    </a:lnTo>
                    <a:lnTo>
                      <a:pt x="741" y="492"/>
                    </a:lnTo>
                    <a:lnTo>
                      <a:pt x="739" y="496"/>
                    </a:lnTo>
                    <a:lnTo>
                      <a:pt x="735" y="501"/>
                    </a:lnTo>
                    <a:lnTo>
                      <a:pt x="729" y="503"/>
                    </a:lnTo>
                    <a:lnTo>
                      <a:pt x="722" y="504"/>
                    </a:lnTo>
                    <a:lnTo>
                      <a:pt x="715" y="504"/>
                    </a:lnTo>
                    <a:lnTo>
                      <a:pt x="711" y="501"/>
                    </a:lnTo>
                    <a:lnTo>
                      <a:pt x="706" y="500"/>
                    </a:lnTo>
                    <a:lnTo>
                      <a:pt x="700" y="498"/>
                    </a:lnTo>
                    <a:lnTo>
                      <a:pt x="696" y="500"/>
                    </a:lnTo>
                    <a:lnTo>
                      <a:pt x="691" y="502"/>
                    </a:lnTo>
                    <a:lnTo>
                      <a:pt x="688" y="504"/>
                    </a:lnTo>
                    <a:lnTo>
                      <a:pt x="684" y="504"/>
                    </a:lnTo>
                    <a:lnTo>
                      <a:pt x="680" y="503"/>
                    </a:lnTo>
                    <a:lnTo>
                      <a:pt x="676" y="498"/>
                    </a:lnTo>
                    <a:lnTo>
                      <a:pt x="674" y="494"/>
                    </a:lnTo>
                    <a:lnTo>
                      <a:pt x="671" y="488"/>
                    </a:lnTo>
                    <a:lnTo>
                      <a:pt x="668" y="483"/>
                    </a:lnTo>
                    <a:lnTo>
                      <a:pt x="674" y="481"/>
                    </a:lnTo>
                    <a:lnTo>
                      <a:pt x="680" y="481"/>
                    </a:lnTo>
                    <a:lnTo>
                      <a:pt x="685" y="480"/>
                    </a:lnTo>
                    <a:lnTo>
                      <a:pt x="690" y="475"/>
                    </a:lnTo>
                    <a:lnTo>
                      <a:pt x="690" y="472"/>
                    </a:lnTo>
                    <a:lnTo>
                      <a:pt x="691" y="470"/>
                    </a:lnTo>
                    <a:lnTo>
                      <a:pt x="692" y="466"/>
                    </a:lnTo>
                    <a:lnTo>
                      <a:pt x="690" y="464"/>
                    </a:lnTo>
                    <a:lnTo>
                      <a:pt x="688" y="464"/>
                    </a:lnTo>
                    <a:lnTo>
                      <a:pt x="686" y="466"/>
                    </a:lnTo>
                    <a:lnTo>
                      <a:pt x="685" y="469"/>
                    </a:lnTo>
                    <a:lnTo>
                      <a:pt x="684" y="472"/>
                    </a:lnTo>
                    <a:lnTo>
                      <a:pt x="683" y="472"/>
                    </a:lnTo>
                    <a:lnTo>
                      <a:pt x="684" y="467"/>
                    </a:lnTo>
                    <a:lnTo>
                      <a:pt x="686" y="462"/>
                    </a:lnTo>
                    <a:lnTo>
                      <a:pt x="688" y="455"/>
                    </a:lnTo>
                    <a:lnTo>
                      <a:pt x="685" y="448"/>
                    </a:lnTo>
                    <a:lnTo>
                      <a:pt x="680" y="441"/>
                    </a:lnTo>
                    <a:lnTo>
                      <a:pt x="674" y="434"/>
                    </a:lnTo>
                    <a:lnTo>
                      <a:pt x="668" y="428"/>
                    </a:lnTo>
                    <a:lnTo>
                      <a:pt x="660" y="424"/>
                    </a:lnTo>
                    <a:lnTo>
                      <a:pt x="657" y="426"/>
                    </a:lnTo>
                    <a:lnTo>
                      <a:pt x="654" y="428"/>
                    </a:lnTo>
                    <a:lnTo>
                      <a:pt x="651" y="430"/>
                    </a:lnTo>
                    <a:lnTo>
                      <a:pt x="647" y="433"/>
                    </a:lnTo>
                    <a:lnTo>
                      <a:pt x="648" y="435"/>
                    </a:lnTo>
                    <a:lnTo>
                      <a:pt x="651" y="437"/>
                    </a:lnTo>
                    <a:lnTo>
                      <a:pt x="653" y="440"/>
                    </a:lnTo>
                    <a:lnTo>
                      <a:pt x="654" y="443"/>
                    </a:lnTo>
                    <a:lnTo>
                      <a:pt x="652" y="451"/>
                    </a:lnTo>
                    <a:lnTo>
                      <a:pt x="653" y="459"/>
                    </a:lnTo>
                    <a:lnTo>
                      <a:pt x="654" y="467"/>
                    </a:lnTo>
                    <a:lnTo>
                      <a:pt x="652" y="475"/>
                    </a:lnTo>
                    <a:lnTo>
                      <a:pt x="646" y="480"/>
                    </a:lnTo>
                    <a:lnTo>
                      <a:pt x="639" y="486"/>
                    </a:lnTo>
                    <a:lnTo>
                      <a:pt x="633" y="493"/>
                    </a:lnTo>
                    <a:lnTo>
                      <a:pt x="632" y="501"/>
                    </a:lnTo>
                    <a:lnTo>
                      <a:pt x="632" y="508"/>
                    </a:lnTo>
                    <a:lnTo>
                      <a:pt x="636" y="513"/>
                    </a:lnTo>
                    <a:lnTo>
                      <a:pt x="638" y="519"/>
                    </a:lnTo>
                    <a:lnTo>
                      <a:pt x="638" y="525"/>
                    </a:lnTo>
                    <a:lnTo>
                      <a:pt x="638" y="527"/>
                    </a:lnTo>
                    <a:lnTo>
                      <a:pt x="639" y="530"/>
                    </a:lnTo>
                    <a:lnTo>
                      <a:pt x="640" y="531"/>
                    </a:lnTo>
                    <a:lnTo>
                      <a:pt x="642" y="532"/>
                    </a:lnTo>
                    <a:lnTo>
                      <a:pt x="82" y="5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5" name="Freeform 201">
                <a:extLst>
                  <a:ext uri="{FF2B5EF4-FFF2-40B4-BE49-F238E27FC236}">
                    <a16:creationId xmlns:a16="http://schemas.microsoft.com/office/drawing/2014/main" id="{641BFCC7-C6C1-4CDA-BB0D-E5336EFC8864}"/>
                  </a:ext>
                </a:extLst>
              </p:cNvPr>
              <p:cNvSpPr>
                <a:spLocks/>
              </p:cNvSpPr>
              <p:nvPr/>
            </p:nvSpPr>
            <p:spPr bwMode="auto">
              <a:xfrm>
                <a:off x="1767" y="1404"/>
                <a:ext cx="3" cy="5"/>
              </a:xfrm>
              <a:custGeom>
                <a:avLst/>
                <a:gdLst>
                  <a:gd name="T0" fmla="*/ 6 w 6"/>
                  <a:gd name="T1" fmla="*/ 10 h 11"/>
                  <a:gd name="T2" fmla="*/ 3 w 6"/>
                  <a:gd name="T3" fmla="*/ 11 h 11"/>
                  <a:gd name="T4" fmla="*/ 2 w 6"/>
                  <a:gd name="T5" fmla="*/ 8 h 11"/>
                  <a:gd name="T6" fmla="*/ 0 w 6"/>
                  <a:gd name="T7" fmla="*/ 6 h 11"/>
                  <a:gd name="T8" fmla="*/ 0 w 6"/>
                  <a:gd name="T9" fmla="*/ 4 h 11"/>
                  <a:gd name="T10" fmla="*/ 0 w 6"/>
                  <a:gd name="T11" fmla="*/ 0 h 11"/>
                  <a:gd name="T12" fmla="*/ 1 w 6"/>
                  <a:gd name="T13" fmla="*/ 0 h 11"/>
                  <a:gd name="T14" fmla="*/ 2 w 6"/>
                  <a:gd name="T15" fmla="*/ 0 h 11"/>
                  <a:gd name="T16" fmla="*/ 3 w 6"/>
                  <a:gd name="T17" fmla="*/ 0 h 11"/>
                  <a:gd name="T18" fmla="*/ 3 w 6"/>
                  <a:gd name="T19" fmla="*/ 1 h 11"/>
                  <a:gd name="T20" fmla="*/ 3 w 6"/>
                  <a:gd name="T21" fmla="*/ 4 h 11"/>
                  <a:gd name="T22" fmla="*/ 3 w 6"/>
                  <a:gd name="T23" fmla="*/ 6 h 11"/>
                  <a:gd name="T24" fmla="*/ 3 w 6"/>
                  <a:gd name="T25" fmla="*/ 7 h 11"/>
                  <a:gd name="T26" fmla="*/ 6 w 6"/>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10"/>
                    </a:moveTo>
                    <a:lnTo>
                      <a:pt x="3" y="11"/>
                    </a:lnTo>
                    <a:lnTo>
                      <a:pt x="2" y="8"/>
                    </a:lnTo>
                    <a:lnTo>
                      <a:pt x="0" y="6"/>
                    </a:lnTo>
                    <a:lnTo>
                      <a:pt x="0" y="4"/>
                    </a:lnTo>
                    <a:lnTo>
                      <a:pt x="0" y="0"/>
                    </a:lnTo>
                    <a:lnTo>
                      <a:pt x="1" y="0"/>
                    </a:lnTo>
                    <a:lnTo>
                      <a:pt x="2" y="0"/>
                    </a:lnTo>
                    <a:lnTo>
                      <a:pt x="3" y="0"/>
                    </a:lnTo>
                    <a:lnTo>
                      <a:pt x="3" y="1"/>
                    </a:lnTo>
                    <a:lnTo>
                      <a:pt x="3" y="4"/>
                    </a:lnTo>
                    <a:lnTo>
                      <a:pt x="3" y="6"/>
                    </a:lnTo>
                    <a:lnTo>
                      <a:pt x="3" y="7"/>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6" name="Freeform 202">
                <a:extLst>
                  <a:ext uri="{FF2B5EF4-FFF2-40B4-BE49-F238E27FC236}">
                    <a16:creationId xmlns:a16="http://schemas.microsoft.com/office/drawing/2014/main" id="{7A06375C-567B-4A4A-8E3F-BE85AB624233}"/>
                  </a:ext>
                </a:extLst>
              </p:cNvPr>
              <p:cNvSpPr>
                <a:spLocks/>
              </p:cNvSpPr>
              <p:nvPr/>
            </p:nvSpPr>
            <p:spPr bwMode="auto">
              <a:xfrm>
                <a:off x="1777" y="1408"/>
                <a:ext cx="4" cy="3"/>
              </a:xfrm>
              <a:custGeom>
                <a:avLst/>
                <a:gdLst>
                  <a:gd name="T0" fmla="*/ 4 w 8"/>
                  <a:gd name="T1" fmla="*/ 5 h 5"/>
                  <a:gd name="T2" fmla="*/ 3 w 8"/>
                  <a:gd name="T3" fmla="*/ 4 h 5"/>
                  <a:gd name="T4" fmla="*/ 1 w 8"/>
                  <a:gd name="T5" fmla="*/ 4 h 5"/>
                  <a:gd name="T6" fmla="*/ 0 w 8"/>
                  <a:gd name="T7" fmla="*/ 2 h 5"/>
                  <a:gd name="T8" fmla="*/ 0 w 8"/>
                  <a:gd name="T9" fmla="*/ 0 h 5"/>
                  <a:gd name="T10" fmla="*/ 8 w 8"/>
                  <a:gd name="T11" fmla="*/ 2 h 5"/>
                  <a:gd name="T12" fmla="*/ 4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4" y="5"/>
                    </a:moveTo>
                    <a:lnTo>
                      <a:pt x="3" y="4"/>
                    </a:lnTo>
                    <a:lnTo>
                      <a:pt x="1" y="4"/>
                    </a:lnTo>
                    <a:lnTo>
                      <a:pt x="0" y="2"/>
                    </a:lnTo>
                    <a:lnTo>
                      <a:pt x="0" y="0"/>
                    </a:lnTo>
                    <a:lnTo>
                      <a:pt x="8" y="2"/>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7" name="Freeform 203">
                <a:extLst>
                  <a:ext uri="{FF2B5EF4-FFF2-40B4-BE49-F238E27FC236}">
                    <a16:creationId xmlns:a16="http://schemas.microsoft.com/office/drawing/2014/main" id="{28522FE6-E8CD-412A-BDC1-B4E703A373E4}"/>
                  </a:ext>
                </a:extLst>
              </p:cNvPr>
              <p:cNvSpPr>
                <a:spLocks/>
              </p:cNvSpPr>
              <p:nvPr/>
            </p:nvSpPr>
            <p:spPr bwMode="auto">
              <a:xfrm>
                <a:off x="1767" y="1411"/>
                <a:ext cx="3" cy="6"/>
              </a:xfrm>
              <a:custGeom>
                <a:avLst/>
                <a:gdLst>
                  <a:gd name="T0" fmla="*/ 6 w 6"/>
                  <a:gd name="T1" fmla="*/ 5 h 13"/>
                  <a:gd name="T2" fmla="*/ 2 w 6"/>
                  <a:gd name="T3" fmla="*/ 13 h 13"/>
                  <a:gd name="T4" fmla="*/ 0 w 6"/>
                  <a:gd name="T5" fmla="*/ 0 h 13"/>
                  <a:gd name="T6" fmla="*/ 3 w 6"/>
                  <a:gd name="T7" fmla="*/ 0 h 13"/>
                  <a:gd name="T8" fmla="*/ 5 w 6"/>
                  <a:gd name="T9" fmla="*/ 1 h 13"/>
                  <a:gd name="T10" fmla="*/ 5 w 6"/>
                  <a:gd name="T11" fmla="*/ 4 h 13"/>
                  <a:gd name="T12" fmla="*/ 6 w 6"/>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6" y="5"/>
                    </a:moveTo>
                    <a:lnTo>
                      <a:pt x="2" y="13"/>
                    </a:lnTo>
                    <a:lnTo>
                      <a:pt x="0" y="0"/>
                    </a:lnTo>
                    <a:lnTo>
                      <a:pt x="3" y="0"/>
                    </a:lnTo>
                    <a:lnTo>
                      <a:pt x="5" y="1"/>
                    </a:lnTo>
                    <a:lnTo>
                      <a:pt x="5" y="4"/>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88" name="Freeform 204">
                <a:extLst>
                  <a:ext uri="{FF2B5EF4-FFF2-40B4-BE49-F238E27FC236}">
                    <a16:creationId xmlns:a16="http://schemas.microsoft.com/office/drawing/2014/main" id="{A4224E64-506B-4A78-8F64-D5106F60630B}"/>
                  </a:ext>
                </a:extLst>
              </p:cNvPr>
              <p:cNvSpPr>
                <a:spLocks/>
              </p:cNvSpPr>
              <p:nvPr/>
            </p:nvSpPr>
            <p:spPr bwMode="auto">
              <a:xfrm>
                <a:off x="1772" y="1415"/>
                <a:ext cx="2" cy="4"/>
              </a:xfrm>
              <a:custGeom>
                <a:avLst/>
                <a:gdLst>
                  <a:gd name="T0" fmla="*/ 5 w 5"/>
                  <a:gd name="T1" fmla="*/ 4 h 7"/>
                  <a:gd name="T2" fmla="*/ 0 w 5"/>
                  <a:gd name="T3" fmla="*/ 7 h 7"/>
                  <a:gd name="T4" fmla="*/ 1 w 5"/>
                  <a:gd name="T5" fmla="*/ 0 h 7"/>
                  <a:gd name="T6" fmla="*/ 2 w 5"/>
                  <a:gd name="T7" fmla="*/ 0 h 7"/>
                  <a:gd name="T8" fmla="*/ 4 w 5"/>
                  <a:gd name="T9" fmla="*/ 2 h 7"/>
                  <a:gd name="T10" fmla="*/ 5 w 5"/>
                  <a:gd name="T11" fmla="*/ 3 h 7"/>
                  <a:gd name="T12" fmla="*/ 5 w 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4"/>
                    </a:moveTo>
                    <a:lnTo>
                      <a:pt x="0" y="7"/>
                    </a:lnTo>
                    <a:lnTo>
                      <a:pt x="1" y="0"/>
                    </a:lnTo>
                    <a:lnTo>
                      <a:pt x="2" y="0"/>
                    </a:lnTo>
                    <a:lnTo>
                      <a:pt x="4" y="2"/>
                    </a:lnTo>
                    <a:lnTo>
                      <a:pt x="5" y="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0" name="Freeform 206">
                <a:extLst>
                  <a:ext uri="{FF2B5EF4-FFF2-40B4-BE49-F238E27FC236}">
                    <a16:creationId xmlns:a16="http://schemas.microsoft.com/office/drawing/2014/main" id="{CC7F54AE-D834-4CCA-A13A-BDAC106AAF09}"/>
                  </a:ext>
                </a:extLst>
              </p:cNvPr>
              <p:cNvSpPr>
                <a:spLocks/>
              </p:cNvSpPr>
              <p:nvPr/>
            </p:nvSpPr>
            <p:spPr bwMode="auto">
              <a:xfrm>
                <a:off x="1793" y="1427"/>
                <a:ext cx="5" cy="2"/>
              </a:xfrm>
              <a:custGeom>
                <a:avLst/>
                <a:gdLst>
                  <a:gd name="T0" fmla="*/ 9 w 9"/>
                  <a:gd name="T1" fmla="*/ 3 h 3"/>
                  <a:gd name="T2" fmla="*/ 0 w 9"/>
                  <a:gd name="T3" fmla="*/ 3 h 3"/>
                  <a:gd name="T4" fmla="*/ 1 w 9"/>
                  <a:gd name="T5" fmla="*/ 1 h 3"/>
                  <a:gd name="T6" fmla="*/ 3 w 9"/>
                  <a:gd name="T7" fmla="*/ 0 h 3"/>
                  <a:gd name="T8" fmla="*/ 7 w 9"/>
                  <a:gd name="T9" fmla="*/ 0 h 3"/>
                  <a:gd name="T10" fmla="*/ 9 w 9"/>
                  <a:gd name="T11" fmla="*/ 1 h 3"/>
                  <a:gd name="T12" fmla="*/ 9 w 9"/>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3"/>
                    </a:moveTo>
                    <a:lnTo>
                      <a:pt x="0" y="3"/>
                    </a:lnTo>
                    <a:lnTo>
                      <a:pt x="1" y="1"/>
                    </a:lnTo>
                    <a:lnTo>
                      <a:pt x="3" y="0"/>
                    </a:lnTo>
                    <a:lnTo>
                      <a:pt x="7" y="0"/>
                    </a:lnTo>
                    <a:lnTo>
                      <a:pt x="9" y="1"/>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1" name="Freeform 207">
                <a:extLst>
                  <a:ext uri="{FF2B5EF4-FFF2-40B4-BE49-F238E27FC236}">
                    <a16:creationId xmlns:a16="http://schemas.microsoft.com/office/drawing/2014/main" id="{B9F16663-7A1E-429C-899D-3B605F9BC27F}"/>
                  </a:ext>
                </a:extLst>
              </p:cNvPr>
              <p:cNvSpPr>
                <a:spLocks/>
              </p:cNvSpPr>
              <p:nvPr/>
            </p:nvSpPr>
            <p:spPr bwMode="auto">
              <a:xfrm>
                <a:off x="1659" y="1464"/>
                <a:ext cx="38" cy="51"/>
              </a:xfrm>
              <a:custGeom>
                <a:avLst/>
                <a:gdLst>
                  <a:gd name="T0" fmla="*/ 74 w 77"/>
                  <a:gd name="T1" fmla="*/ 6 h 104"/>
                  <a:gd name="T2" fmla="*/ 60 w 77"/>
                  <a:gd name="T3" fmla="*/ 11 h 104"/>
                  <a:gd name="T4" fmla="*/ 47 w 77"/>
                  <a:gd name="T5" fmla="*/ 20 h 104"/>
                  <a:gd name="T6" fmla="*/ 47 w 77"/>
                  <a:gd name="T7" fmla="*/ 37 h 104"/>
                  <a:gd name="T8" fmla="*/ 35 w 77"/>
                  <a:gd name="T9" fmla="*/ 41 h 104"/>
                  <a:gd name="T10" fmla="*/ 34 w 77"/>
                  <a:gd name="T11" fmla="*/ 56 h 104"/>
                  <a:gd name="T12" fmla="*/ 24 w 77"/>
                  <a:gd name="T13" fmla="*/ 59 h 104"/>
                  <a:gd name="T14" fmla="*/ 22 w 77"/>
                  <a:gd name="T15" fmla="*/ 66 h 104"/>
                  <a:gd name="T16" fmla="*/ 26 w 77"/>
                  <a:gd name="T17" fmla="*/ 69 h 104"/>
                  <a:gd name="T18" fmla="*/ 34 w 77"/>
                  <a:gd name="T19" fmla="*/ 71 h 104"/>
                  <a:gd name="T20" fmla="*/ 39 w 77"/>
                  <a:gd name="T21" fmla="*/ 81 h 104"/>
                  <a:gd name="T22" fmla="*/ 42 w 77"/>
                  <a:gd name="T23" fmla="*/ 94 h 104"/>
                  <a:gd name="T24" fmla="*/ 34 w 77"/>
                  <a:gd name="T25" fmla="*/ 103 h 104"/>
                  <a:gd name="T26" fmla="*/ 24 w 77"/>
                  <a:gd name="T27" fmla="*/ 102 h 104"/>
                  <a:gd name="T28" fmla="*/ 13 w 77"/>
                  <a:gd name="T29" fmla="*/ 99 h 104"/>
                  <a:gd name="T30" fmla="*/ 3 w 77"/>
                  <a:gd name="T31" fmla="*/ 96 h 104"/>
                  <a:gd name="T32" fmla="*/ 0 w 77"/>
                  <a:gd name="T33" fmla="*/ 85 h 104"/>
                  <a:gd name="T34" fmla="*/ 4 w 77"/>
                  <a:gd name="T35" fmla="*/ 77 h 104"/>
                  <a:gd name="T36" fmla="*/ 11 w 77"/>
                  <a:gd name="T37" fmla="*/ 71 h 104"/>
                  <a:gd name="T38" fmla="*/ 19 w 77"/>
                  <a:gd name="T39" fmla="*/ 62 h 104"/>
                  <a:gd name="T40" fmla="*/ 19 w 77"/>
                  <a:gd name="T41" fmla="*/ 53 h 104"/>
                  <a:gd name="T42" fmla="*/ 13 w 77"/>
                  <a:gd name="T43" fmla="*/ 53 h 104"/>
                  <a:gd name="T44" fmla="*/ 12 w 77"/>
                  <a:gd name="T45" fmla="*/ 46 h 104"/>
                  <a:gd name="T46" fmla="*/ 20 w 77"/>
                  <a:gd name="T47" fmla="*/ 39 h 104"/>
                  <a:gd name="T48" fmla="*/ 27 w 77"/>
                  <a:gd name="T49" fmla="*/ 37 h 104"/>
                  <a:gd name="T50" fmla="*/ 28 w 77"/>
                  <a:gd name="T51" fmla="*/ 36 h 104"/>
                  <a:gd name="T52" fmla="*/ 28 w 77"/>
                  <a:gd name="T53" fmla="*/ 32 h 104"/>
                  <a:gd name="T54" fmla="*/ 24 w 77"/>
                  <a:gd name="T55" fmla="*/ 31 h 104"/>
                  <a:gd name="T56" fmla="*/ 18 w 77"/>
                  <a:gd name="T57" fmla="*/ 29 h 104"/>
                  <a:gd name="T58" fmla="*/ 26 w 77"/>
                  <a:gd name="T59" fmla="*/ 22 h 104"/>
                  <a:gd name="T60" fmla="*/ 36 w 77"/>
                  <a:gd name="T61" fmla="*/ 19 h 104"/>
                  <a:gd name="T62" fmla="*/ 45 w 77"/>
                  <a:gd name="T63" fmla="*/ 14 h 104"/>
                  <a:gd name="T64" fmla="*/ 53 w 77"/>
                  <a:gd name="T65" fmla="*/ 6 h 104"/>
                  <a:gd name="T66" fmla="*/ 65 w 77"/>
                  <a:gd name="T67" fmla="*/ 1 h 104"/>
                  <a:gd name="T68" fmla="*/ 77 w 77"/>
                  <a:gd name="T6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104">
                    <a:moveTo>
                      <a:pt x="77" y="0"/>
                    </a:moveTo>
                    <a:lnTo>
                      <a:pt x="74" y="6"/>
                    </a:lnTo>
                    <a:lnTo>
                      <a:pt x="67" y="8"/>
                    </a:lnTo>
                    <a:lnTo>
                      <a:pt x="60" y="11"/>
                    </a:lnTo>
                    <a:lnTo>
                      <a:pt x="53" y="14"/>
                    </a:lnTo>
                    <a:lnTo>
                      <a:pt x="47" y="20"/>
                    </a:lnTo>
                    <a:lnTo>
                      <a:pt x="47" y="30"/>
                    </a:lnTo>
                    <a:lnTo>
                      <a:pt x="47" y="37"/>
                    </a:lnTo>
                    <a:lnTo>
                      <a:pt x="37" y="34"/>
                    </a:lnTo>
                    <a:lnTo>
                      <a:pt x="35" y="41"/>
                    </a:lnTo>
                    <a:lnTo>
                      <a:pt x="35" y="50"/>
                    </a:lnTo>
                    <a:lnTo>
                      <a:pt x="34" y="56"/>
                    </a:lnTo>
                    <a:lnTo>
                      <a:pt x="26" y="56"/>
                    </a:lnTo>
                    <a:lnTo>
                      <a:pt x="24" y="59"/>
                    </a:lnTo>
                    <a:lnTo>
                      <a:pt x="22" y="62"/>
                    </a:lnTo>
                    <a:lnTo>
                      <a:pt x="22" y="66"/>
                    </a:lnTo>
                    <a:lnTo>
                      <a:pt x="22" y="71"/>
                    </a:lnTo>
                    <a:lnTo>
                      <a:pt x="26" y="69"/>
                    </a:lnTo>
                    <a:lnTo>
                      <a:pt x="29" y="69"/>
                    </a:lnTo>
                    <a:lnTo>
                      <a:pt x="34" y="71"/>
                    </a:lnTo>
                    <a:lnTo>
                      <a:pt x="36" y="74"/>
                    </a:lnTo>
                    <a:lnTo>
                      <a:pt x="39" y="81"/>
                    </a:lnTo>
                    <a:lnTo>
                      <a:pt x="41" y="87"/>
                    </a:lnTo>
                    <a:lnTo>
                      <a:pt x="42" y="94"/>
                    </a:lnTo>
                    <a:lnTo>
                      <a:pt x="37" y="99"/>
                    </a:lnTo>
                    <a:lnTo>
                      <a:pt x="34" y="103"/>
                    </a:lnTo>
                    <a:lnTo>
                      <a:pt x="28" y="103"/>
                    </a:lnTo>
                    <a:lnTo>
                      <a:pt x="24" y="102"/>
                    </a:lnTo>
                    <a:lnTo>
                      <a:pt x="18" y="104"/>
                    </a:lnTo>
                    <a:lnTo>
                      <a:pt x="13" y="99"/>
                    </a:lnTo>
                    <a:lnTo>
                      <a:pt x="7" y="98"/>
                    </a:lnTo>
                    <a:lnTo>
                      <a:pt x="3" y="96"/>
                    </a:lnTo>
                    <a:lnTo>
                      <a:pt x="3" y="89"/>
                    </a:lnTo>
                    <a:lnTo>
                      <a:pt x="0" y="85"/>
                    </a:lnTo>
                    <a:lnTo>
                      <a:pt x="2" y="81"/>
                    </a:lnTo>
                    <a:lnTo>
                      <a:pt x="4" y="77"/>
                    </a:lnTo>
                    <a:lnTo>
                      <a:pt x="4" y="73"/>
                    </a:lnTo>
                    <a:lnTo>
                      <a:pt x="11" y="71"/>
                    </a:lnTo>
                    <a:lnTo>
                      <a:pt x="15" y="67"/>
                    </a:lnTo>
                    <a:lnTo>
                      <a:pt x="19" y="62"/>
                    </a:lnTo>
                    <a:lnTo>
                      <a:pt x="20" y="56"/>
                    </a:lnTo>
                    <a:lnTo>
                      <a:pt x="19" y="53"/>
                    </a:lnTo>
                    <a:lnTo>
                      <a:pt x="17" y="52"/>
                    </a:lnTo>
                    <a:lnTo>
                      <a:pt x="13" y="53"/>
                    </a:lnTo>
                    <a:lnTo>
                      <a:pt x="11" y="52"/>
                    </a:lnTo>
                    <a:lnTo>
                      <a:pt x="12" y="46"/>
                    </a:lnTo>
                    <a:lnTo>
                      <a:pt x="15" y="42"/>
                    </a:lnTo>
                    <a:lnTo>
                      <a:pt x="20" y="39"/>
                    </a:lnTo>
                    <a:lnTo>
                      <a:pt x="26" y="37"/>
                    </a:lnTo>
                    <a:lnTo>
                      <a:pt x="27" y="37"/>
                    </a:lnTo>
                    <a:lnTo>
                      <a:pt x="28" y="37"/>
                    </a:lnTo>
                    <a:lnTo>
                      <a:pt x="28" y="36"/>
                    </a:lnTo>
                    <a:lnTo>
                      <a:pt x="28" y="35"/>
                    </a:lnTo>
                    <a:lnTo>
                      <a:pt x="28" y="32"/>
                    </a:lnTo>
                    <a:lnTo>
                      <a:pt x="26" y="32"/>
                    </a:lnTo>
                    <a:lnTo>
                      <a:pt x="24" y="31"/>
                    </a:lnTo>
                    <a:lnTo>
                      <a:pt x="20" y="31"/>
                    </a:lnTo>
                    <a:lnTo>
                      <a:pt x="18" y="29"/>
                    </a:lnTo>
                    <a:lnTo>
                      <a:pt x="21" y="26"/>
                    </a:lnTo>
                    <a:lnTo>
                      <a:pt x="26" y="22"/>
                    </a:lnTo>
                    <a:lnTo>
                      <a:pt x="30" y="20"/>
                    </a:lnTo>
                    <a:lnTo>
                      <a:pt x="36" y="19"/>
                    </a:lnTo>
                    <a:lnTo>
                      <a:pt x="41" y="16"/>
                    </a:lnTo>
                    <a:lnTo>
                      <a:pt x="45" y="14"/>
                    </a:lnTo>
                    <a:lnTo>
                      <a:pt x="50" y="11"/>
                    </a:lnTo>
                    <a:lnTo>
                      <a:pt x="53" y="6"/>
                    </a:lnTo>
                    <a:lnTo>
                      <a:pt x="58" y="4"/>
                    </a:lnTo>
                    <a:lnTo>
                      <a:pt x="65" y="1"/>
                    </a:lnTo>
                    <a:lnTo>
                      <a:pt x="71"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2" name="Freeform 208">
                <a:extLst>
                  <a:ext uri="{FF2B5EF4-FFF2-40B4-BE49-F238E27FC236}">
                    <a16:creationId xmlns:a16="http://schemas.microsoft.com/office/drawing/2014/main" id="{5278ED6B-1F7A-4651-999C-F3E1B8BAA265}"/>
                  </a:ext>
                </a:extLst>
              </p:cNvPr>
              <p:cNvSpPr>
                <a:spLocks/>
              </p:cNvSpPr>
              <p:nvPr/>
            </p:nvSpPr>
            <p:spPr bwMode="auto">
              <a:xfrm>
                <a:off x="2049" y="1510"/>
                <a:ext cx="3" cy="3"/>
              </a:xfrm>
              <a:custGeom>
                <a:avLst/>
                <a:gdLst>
                  <a:gd name="T0" fmla="*/ 7 w 7"/>
                  <a:gd name="T1" fmla="*/ 3 h 4"/>
                  <a:gd name="T2" fmla="*/ 5 w 7"/>
                  <a:gd name="T3" fmla="*/ 4 h 4"/>
                  <a:gd name="T4" fmla="*/ 4 w 7"/>
                  <a:gd name="T5" fmla="*/ 4 h 4"/>
                  <a:gd name="T6" fmla="*/ 2 w 7"/>
                  <a:gd name="T7" fmla="*/ 4 h 4"/>
                  <a:gd name="T8" fmla="*/ 0 w 7"/>
                  <a:gd name="T9" fmla="*/ 2 h 4"/>
                  <a:gd name="T10" fmla="*/ 2 w 7"/>
                  <a:gd name="T11" fmla="*/ 1 h 4"/>
                  <a:gd name="T12" fmla="*/ 3 w 7"/>
                  <a:gd name="T13" fmla="*/ 0 h 4"/>
                  <a:gd name="T14" fmla="*/ 4 w 7"/>
                  <a:gd name="T15" fmla="*/ 0 h 4"/>
                  <a:gd name="T16" fmla="*/ 5 w 7"/>
                  <a:gd name="T17" fmla="*/ 1 h 4"/>
                  <a:gd name="T18" fmla="*/ 6 w 7"/>
                  <a:gd name="T19" fmla="*/ 2 h 4"/>
                  <a:gd name="T20" fmla="*/ 6 w 7"/>
                  <a:gd name="T21" fmla="*/ 2 h 4"/>
                  <a:gd name="T22" fmla="*/ 7 w 7"/>
                  <a:gd name="T23" fmla="*/ 3 h 4"/>
                  <a:gd name="T24" fmla="*/ 7 w 7"/>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7" y="3"/>
                    </a:moveTo>
                    <a:lnTo>
                      <a:pt x="5" y="4"/>
                    </a:lnTo>
                    <a:lnTo>
                      <a:pt x="4" y="4"/>
                    </a:lnTo>
                    <a:lnTo>
                      <a:pt x="2" y="4"/>
                    </a:lnTo>
                    <a:lnTo>
                      <a:pt x="0" y="2"/>
                    </a:lnTo>
                    <a:lnTo>
                      <a:pt x="2" y="1"/>
                    </a:lnTo>
                    <a:lnTo>
                      <a:pt x="3" y="0"/>
                    </a:lnTo>
                    <a:lnTo>
                      <a:pt x="4" y="0"/>
                    </a:lnTo>
                    <a:lnTo>
                      <a:pt x="5" y="1"/>
                    </a:lnTo>
                    <a:lnTo>
                      <a:pt x="6" y="2"/>
                    </a:lnTo>
                    <a:lnTo>
                      <a:pt x="6" y="2"/>
                    </a:lnTo>
                    <a:lnTo>
                      <a:pt x="7" y="3"/>
                    </a:lnTo>
                    <a:lnTo>
                      <a:pt x="7"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3" name="Freeform 209">
                <a:extLst>
                  <a:ext uri="{FF2B5EF4-FFF2-40B4-BE49-F238E27FC236}">
                    <a16:creationId xmlns:a16="http://schemas.microsoft.com/office/drawing/2014/main" id="{0E47B07E-9C3D-41D4-9A55-F8D47BCD4E42}"/>
                  </a:ext>
                </a:extLst>
              </p:cNvPr>
              <p:cNvSpPr>
                <a:spLocks/>
              </p:cNvSpPr>
              <p:nvPr/>
            </p:nvSpPr>
            <p:spPr bwMode="auto">
              <a:xfrm>
                <a:off x="2048" y="1510"/>
                <a:ext cx="11" cy="16"/>
              </a:xfrm>
              <a:custGeom>
                <a:avLst/>
                <a:gdLst>
                  <a:gd name="T0" fmla="*/ 22 w 22"/>
                  <a:gd name="T1" fmla="*/ 0 h 34"/>
                  <a:gd name="T2" fmla="*/ 22 w 22"/>
                  <a:gd name="T3" fmla="*/ 5 h 34"/>
                  <a:gd name="T4" fmla="*/ 19 w 22"/>
                  <a:gd name="T5" fmla="*/ 6 h 34"/>
                  <a:gd name="T6" fmla="*/ 15 w 22"/>
                  <a:gd name="T7" fmla="*/ 8 h 34"/>
                  <a:gd name="T8" fmla="*/ 14 w 22"/>
                  <a:gd name="T9" fmla="*/ 13 h 34"/>
                  <a:gd name="T10" fmla="*/ 20 w 22"/>
                  <a:gd name="T11" fmla="*/ 26 h 34"/>
                  <a:gd name="T12" fmla="*/ 16 w 22"/>
                  <a:gd name="T13" fmla="*/ 27 h 34"/>
                  <a:gd name="T14" fmla="*/ 14 w 22"/>
                  <a:gd name="T15" fmla="*/ 28 h 34"/>
                  <a:gd name="T16" fmla="*/ 10 w 22"/>
                  <a:gd name="T17" fmla="*/ 30 h 34"/>
                  <a:gd name="T18" fmla="*/ 10 w 22"/>
                  <a:gd name="T19" fmla="*/ 34 h 34"/>
                  <a:gd name="T20" fmla="*/ 9 w 22"/>
                  <a:gd name="T21" fmla="*/ 34 h 34"/>
                  <a:gd name="T22" fmla="*/ 8 w 22"/>
                  <a:gd name="T23" fmla="*/ 34 h 34"/>
                  <a:gd name="T24" fmla="*/ 6 w 22"/>
                  <a:gd name="T25" fmla="*/ 33 h 34"/>
                  <a:gd name="T26" fmla="*/ 5 w 22"/>
                  <a:gd name="T27" fmla="*/ 30 h 34"/>
                  <a:gd name="T28" fmla="*/ 6 w 22"/>
                  <a:gd name="T29" fmla="*/ 27 h 34"/>
                  <a:gd name="T30" fmla="*/ 8 w 22"/>
                  <a:gd name="T31" fmla="*/ 25 h 34"/>
                  <a:gd name="T32" fmla="*/ 10 w 22"/>
                  <a:gd name="T33" fmla="*/ 21 h 34"/>
                  <a:gd name="T34" fmla="*/ 12 w 22"/>
                  <a:gd name="T35" fmla="*/ 18 h 34"/>
                  <a:gd name="T36" fmla="*/ 9 w 22"/>
                  <a:gd name="T37" fmla="*/ 15 h 34"/>
                  <a:gd name="T38" fmla="*/ 6 w 22"/>
                  <a:gd name="T39" fmla="*/ 15 h 34"/>
                  <a:gd name="T40" fmla="*/ 2 w 22"/>
                  <a:gd name="T41" fmla="*/ 17 h 34"/>
                  <a:gd name="T42" fmla="*/ 0 w 22"/>
                  <a:gd name="T43" fmla="*/ 15 h 34"/>
                  <a:gd name="T44" fmla="*/ 5 w 22"/>
                  <a:gd name="T45" fmla="*/ 12 h 34"/>
                  <a:gd name="T46" fmla="*/ 12 w 22"/>
                  <a:gd name="T47" fmla="*/ 10 h 34"/>
                  <a:gd name="T48" fmla="*/ 16 w 22"/>
                  <a:gd name="T49" fmla="*/ 7 h 34"/>
                  <a:gd name="T50" fmla="*/ 19 w 22"/>
                  <a:gd name="T51" fmla="*/ 0 h 34"/>
                  <a:gd name="T52" fmla="*/ 22 w 22"/>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34">
                    <a:moveTo>
                      <a:pt x="22" y="0"/>
                    </a:moveTo>
                    <a:lnTo>
                      <a:pt x="22" y="5"/>
                    </a:lnTo>
                    <a:lnTo>
                      <a:pt x="19" y="6"/>
                    </a:lnTo>
                    <a:lnTo>
                      <a:pt x="15" y="8"/>
                    </a:lnTo>
                    <a:lnTo>
                      <a:pt x="14" y="13"/>
                    </a:lnTo>
                    <a:lnTo>
                      <a:pt x="20" y="26"/>
                    </a:lnTo>
                    <a:lnTo>
                      <a:pt x="16" y="27"/>
                    </a:lnTo>
                    <a:lnTo>
                      <a:pt x="14" y="28"/>
                    </a:lnTo>
                    <a:lnTo>
                      <a:pt x="10" y="30"/>
                    </a:lnTo>
                    <a:lnTo>
                      <a:pt x="10" y="34"/>
                    </a:lnTo>
                    <a:lnTo>
                      <a:pt x="9" y="34"/>
                    </a:lnTo>
                    <a:lnTo>
                      <a:pt x="8" y="34"/>
                    </a:lnTo>
                    <a:lnTo>
                      <a:pt x="6" y="33"/>
                    </a:lnTo>
                    <a:lnTo>
                      <a:pt x="5" y="30"/>
                    </a:lnTo>
                    <a:lnTo>
                      <a:pt x="6" y="27"/>
                    </a:lnTo>
                    <a:lnTo>
                      <a:pt x="8" y="25"/>
                    </a:lnTo>
                    <a:lnTo>
                      <a:pt x="10" y="21"/>
                    </a:lnTo>
                    <a:lnTo>
                      <a:pt x="12" y="18"/>
                    </a:lnTo>
                    <a:lnTo>
                      <a:pt x="9" y="15"/>
                    </a:lnTo>
                    <a:lnTo>
                      <a:pt x="6" y="15"/>
                    </a:lnTo>
                    <a:lnTo>
                      <a:pt x="2" y="17"/>
                    </a:lnTo>
                    <a:lnTo>
                      <a:pt x="0" y="15"/>
                    </a:lnTo>
                    <a:lnTo>
                      <a:pt x="5" y="12"/>
                    </a:lnTo>
                    <a:lnTo>
                      <a:pt x="12" y="10"/>
                    </a:lnTo>
                    <a:lnTo>
                      <a:pt x="16" y="7"/>
                    </a:lnTo>
                    <a:lnTo>
                      <a:pt x="19" y="0"/>
                    </a:lnTo>
                    <a:lnTo>
                      <a:pt x="2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4" name="Freeform 210">
                <a:extLst>
                  <a:ext uri="{FF2B5EF4-FFF2-40B4-BE49-F238E27FC236}">
                    <a16:creationId xmlns:a16="http://schemas.microsoft.com/office/drawing/2014/main" id="{8698D60A-5F2A-431F-8C47-364250B0785D}"/>
                  </a:ext>
                </a:extLst>
              </p:cNvPr>
              <p:cNvSpPr>
                <a:spLocks/>
              </p:cNvSpPr>
              <p:nvPr/>
            </p:nvSpPr>
            <p:spPr bwMode="auto">
              <a:xfrm>
                <a:off x="1803" y="1521"/>
                <a:ext cx="27" cy="23"/>
              </a:xfrm>
              <a:custGeom>
                <a:avLst/>
                <a:gdLst>
                  <a:gd name="T0" fmla="*/ 46 w 56"/>
                  <a:gd name="T1" fmla="*/ 27 h 47"/>
                  <a:gd name="T2" fmla="*/ 49 w 56"/>
                  <a:gd name="T3" fmla="*/ 30 h 47"/>
                  <a:gd name="T4" fmla="*/ 51 w 56"/>
                  <a:gd name="T5" fmla="*/ 34 h 47"/>
                  <a:gd name="T6" fmla="*/ 53 w 56"/>
                  <a:gd name="T7" fmla="*/ 37 h 47"/>
                  <a:gd name="T8" fmla="*/ 56 w 56"/>
                  <a:gd name="T9" fmla="*/ 42 h 47"/>
                  <a:gd name="T10" fmla="*/ 52 w 56"/>
                  <a:gd name="T11" fmla="*/ 45 h 47"/>
                  <a:gd name="T12" fmla="*/ 48 w 56"/>
                  <a:gd name="T13" fmla="*/ 47 h 47"/>
                  <a:gd name="T14" fmla="*/ 41 w 56"/>
                  <a:gd name="T15" fmla="*/ 45 h 47"/>
                  <a:gd name="T16" fmla="*/ 35 w 56"/>
                  <a:gd name="T17" fmla="*/ 44 h 47"/>
                  <a:gd name="T18" fmla="*/ 35 w 56"/>
                  <a:gd name="T19" fmla="*/ 40 h 47"/>
                  <a:gd name="T20" fmla="*/ 30 w 56"/>
                  <a:gd name="T21" fmla="*/ 35 h 47"/>
                  <a:gd name="T22" fmla="*/ 25 w 56"/>
                  <a:gd name="T23" fmla="*/ 32 h 47"/>
                  <a:gd name="T24" fmla="*/ 19 w 56"/>
                  <a:gd name="T25" fmla="*/ 30 h 47"/>
                  <a:gd name="T26" fmla="*/ 18 w 56"/>
                  <a:gd name="T27" fmla="*/ 32 h 47"/>
                  <a:gd name="T28" fmla="*/ 15 w 56"/>
                  <a:gd name="T29" fmla="*/ 33 h 47"/>
                  <a:gd name="T30" fmla="*/ 13 w 56"/>
                  <a:gd name="T31" fmla="*/ 33 h 47"/>
                  <a:gd name="T32" fmla="*/ 12 w 56"/>
                  <a:gd name="T33" fmla="*/ 35 h 47"/>
                  <a:gd name="T34" fmla="*/ 8 w 56"/>
                  <a:gd name="T35" fmla="*/ 36 h 47"/>
                  <a:gd name="T36" fmla="*/ 6 w 56"/>
                  <a:gd name="T37" fmla="*/ 34 h 47"/>
                  <a:gd name="T38" fmla="*/ 4 w 56"/>
                  <a:gd name="T39" fmla="*/ 30 h 47"/>
                  <a:gd name="T40" fmla="*/ 0 w 56"/>
                  <a:gd name="T41" fmla="*/ 28 h 47"/>
                  <a:gd name="T42" fmla="*/ 5 w 56"/>
                  <a:gd name="T43" fmla="*/ 28 h 47"/>
                  <a:gd name="T44" fmla="*/ 11 w 56"/>
                  <a:gd name="T45" fmla="*/ 28 h 47"/>
                  <a:gd name="T46" fmla="*/ 15 w 56"/>
                  <a:gd name="T47" fmla="*/ 26 h 47"/>
                  <a:gd name="T48" fmla="*/ 19 w 56"/>
                  <a:gd name="T49" fmla="*/ 24 h 47"/>
                  <a:gd name="T50" fmla="*/ 22 w 56"/>
                  <a:gd name="T51" fmla="*/ 18 h 47"/>
                  <a:gd name="T52" fmla="*/ 27 w 56"/>
                  <a:gd name="T53" fmla="*/ 13 h 47"/>
                  <a:gd name="T54" fmla="*/ 32 w 56"/>
                  <a:gd name="T55" fmla="*/ 7 h 47"/>
                  <a:gd name="T56" fmla="*/ 33 w 56"/>
                  <a:gd name="T57" fmla="*/ 0 h 47"/>
                  <a:gd name="T58" fmla="*/ 36 w 56"/>
                  <a:gd name="T59" fmla="*/ 6 h 47"/>
                  <a:gd name="T60" fmla="*/ 41 w 56"/>
                  <a:gd name="T61" fmla="*/ 12 h 47"/>
                  <a:gd name="T62" fmla="*/ 44 w 56"/>
                  <a:gd name="T63" fmla="*/ 19 h 47"/>
                  <a:gd name="T64" fmla="*/ 46 w 56"/>
                  <a:gd name="T65"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47">
                    <a:moveTo>
                      <a:pt x="46" y="27"/>
                    </a:moveTo>
                    <a:lnTo>
                      <a:pt x="49" y="30"/>
                    </a:lnTo>
                    <a:lnTo>
                      <a:pt x="51" y="34"/>
                    </a:lnTo>
                    <a:lnTo>
                      <a:pt x="53" y="37"/>
                    </a:lnTo>
                    <a:lnTo>
                      <a:pt x="56" y="42"/>
                    </a:lnTo>
                    <a:lnTo>
                      <a:pt x="52" y="45"/>
                    </a:lnTo>
                    <a:lnTo>
                      <a:pt x="48" y="47"/>
                    </a:lnTo>
                    <a:lnTo>
                      <a:pt x="41" y="45"/>
                    </a:lnTo>
                    <a:lnTo>
                      <a:pt x="35" y="44"/>
                    </a:lnTo>
                    <a:lnTo>
                      <a:pt x="35" y="40"/>
                    </a:lnTo>
                    <a:lnTo>
                      <a:pt x="30" y="35"/>
                    </a:lnTo>
                    <a:lnTo>
                      <a:pt x="25" y="32"/>
                    </a:lnTo>
                    <a:lnTo>
                      <a:pt x="19" y="30"/>
                    </a:lnTo>
                    <a:lnTo>
                      <a:pt x="18" y="32"/>
                    </a:lnTo>
                    <a:lnTo>
                      <a:pt x="15" y="33"/>
                    </a:lnTo>
                    <a:lnTo>
                      <a:pt x="13" y="33"/>
                    </a:lnTo>
                    <a:lnTo>
                      <a:pt x="12" y="35"/>
                    </a:lnTo>
                    <a:lnTo>
                      <a:pt x="8" y="36"/>
                    </a:lnTo>
                    <a:lnTo>
                      <a:pt x="6" y="34"/>
                    </a:lnTo>
                    <a:lnTo>
                      <a:pt x="4" y="30"/>
                    </a:lnTo>
                    <a:lnTo>
                      <a:pt x="0" y="28"/>
                    </a:lnTo>
                    <a:lnTo>
                      <a:pt x="5" y="28"/>
                    </a:lnTo>
                    <a:lnTo>
                      <a:pt x="11" y="28"/>
                    </a:lnTo>
                    <a:lnTo>
                      <a:pt x="15" y="26"/>
                    </a:lnTo>
                    <a:lnTo>
                      <a:pt x="19" y="24"/>
                    </a:lnTo>
                    <a:lnTo>
                      <a:pt x="22" y="18"/>
                    </a:lnTo>
                    <a:lnTo>
                      <a:pt x="27" y="13"/>
                    </a:lnTo>
                    <a:lnTo>
                      <a:pt x="32" y="7"/>
                    </a:lnTo>
                    <a:lnTo>
                      <a:pt x="33" y="0"/>
                    </a:lnTo>
                    <a:lnTo>
                      <a:pt x="36" y="6"/>
                    </a:lnTo>
                    <a:lnTo>
                      <a:pt x="41" y="12"/>
                    </a:lnTo>
                    <a:lnTo>
                      <a:pt x="44" y="19"/>
                    </a:lnTo>
                    <a:lnTo>
                      <a:pt x="4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5" name="Freeform 211">
                <a:extLst>
                  <a:ext uri="{FF2B5EF4-FFF2-40B4-BE49-F238E27FC236}">
                    <a16:creationId xmlns:a16="http://schemas.microsoft.com/office/drawing/2014/main" id="{7383227B-BEE2-4C65-89E0-63844DB3E691}"/>
                  </a:ext>
                </a:extLst>
              </p:cNvPr>
              <p:cNvSpPr>
                <a:spLocks/>
              </p:cNvSpPr>
              <p:nvPr/>
            </p:nvSpPr>
            <p:spPr bwMode="auto">
              <a:xfrm>
                <a:off x="2044" y="1524"/>
                <a:ext cx="2" cy="2"/>
              </a:xfrm>
              <a:custGeom>
                <a:avLst/>
                <a:gdLst>
                  <a:gd name="T0" fmla="*/ 4 w 4"/>
                  <a:gd name="T1" fmla="*/ 5 h 5"/>
                  <a:gd name="T2" fmla="*/ 3 w 4"/>
                  <a:gd name="T3" fmla="*/ 5 h 5"/>
                  <a:gd name="T4" fmla="*/ 0 w 4"/>
                  <a:gd name="T5" fmla="*/ 4 h 5"/>
                  <a:gd name="T6" fmla="*/ 0 w 4"/>
                  <a:gd name="T7" fmla="*/ 1 h 5"/>
                  <a:gd name="T8" fmla="*/ 0 w 4"/>
                  <a:gd name="T9" fmla="*/ 0 h 5"/>
                  <a:gd name="T10" fmla="*/ 3 w 4"/>
                  <a:gd name="T11" fmla="*/ 1 h 5"/>
                  <a:gd name="T12" fmla="*/ 4 w 4"/>
                  <a:gd name="T13" fmla="*/ 1 h 5"/>
                  <a:gd name="T14" fmla="*/ 4 w 4"/>
                  <a:gd name="T15" fmla="*/ 3 h 5"/>
                  <a:gd name="T16" fmla="*/ 4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5"/>
                    </a:moveTo>
                    <a:lnTo>
                      <a:pt x="3" y="5"/>
                    </a:lnTo>
                    <a:lnTo>
                      <a:pt x="0" y="4"/>
                    </a:lnTo>
                    <a:lnTo>
                      <a:pt x="0" y="1"/>
                    </a:lnTo>
                    <a:lnTo>
                      <a:pt x="0" y="0"/>
                    </a:lnTo>
                    <a:lnTo>
                      <a:pt x="3" y="1"/>
                    </a:lnTo>
                    <a:lnTo>
                      <a:pt x="4" y="1"/>
                    </a:lnTo>
                    <a:lnTo>
                      <a:pt x="4" y="3"/>
                    </a:lnTo>
                    <a:lnTo>
                      <a:pt x="4"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6" name="Freeform 212">
                <a:extLst>
                  <a:ext uri="{FF2B5EF4-FFF2-40B4-BE49-F238E27FC236}">
                    <a16:creationId xmlns:a16="http://schemas.microsoft.com/office/drawing/2014/main" id="{8EE7C413-5EEE-4FB6-8627-E6FABD2CF13B}"/>
                  </a:ext>
                </a:extLst>
              </p:cNvPr>
              <p:cNvSpPr>
                <a:spLocks/>
              </p:cNvSpPr>
              <p:nvPr/>
            </p:nvSpPr>
            <p:spPr bwMode="auto">
              <a:xfrm>
                <a:off x="2047" y="1528"/>
                <a:ext cx="7" cy="3"/>
              </a:xfrm>
              <a:custGeom>
                <a:avLst/>
                <a:gdLst>
                  <a:gd name="T0" fmla="*/ 14 w 14"/>
                  <a:gd name="T1" fmla="*/ 5 h 6"/>
                  <a:gd name="T2" fmla="*/ 10 w 14"/>
                  <a:gd name="T3" fmla="*/ 6 h 6"/>
                  <a:gd name="T4" fmla="*/ 6 w 14"/>
                  <a:gd name="T5" fmla="*/ 6 h 6"/>
                  <a:gd name="T6" fmla="*/ 2 w 14"/>
                  <a:gd name="T7" fmla="*/ 4 h 6"/>
                  <a:gd name="T8" fmla="*/ 0 w 14"/>
                  <a:gd name="T9" fmla="*/ 0 h 6"/>
                  <a:gd name="T10" fmla="*/ 14 w 14"/>
                  <a:gd name="T11" fmla="*/ 5 h 6"/>
                </a:gdLst>
                <a:ahLst/>
                <a:cxnLst>
                  <a:cxn ang="0">
                    <a:pos x="T0" y="T1"/>
                  </a:cxn>
                  <a:cxn ang="0">
                    <a:pos x="T2" y="T3"/>
                  </a:cxn>
                  <a:cxn ang="0">
                    <a:pos x="T4" y="T5"/>
                  </a:cxn>
                  <a:cxn ang="0">
                    <a:pos x="T6" y="T7"/>
                  </a:cxn>
                  <a:cxn ang="0">
                    <a:pos x="T8" y="T9"/>
                  </a:cxn>
                  <a:cxn ang="0">
                    <a:pos x="T10" y="T11"/>
                  </a:cxn>
                </a:cxnLst>
                <a:rect l="0" t="0" r="r" b="b"/>
                <a:pathLst>
                  <a:path w="14" h="6">
                    <a:moveTo>
                      <a:pt x="14" y="5"/>
                    </a:moveTo>
                    <a:lnTo>
                      <a:pt x="10" y="6"/>
                    </a:lnTo>
                    <a:lnTo>
                      <a:pt x="6" y="6"/>
                    </a:lnTo>
                    <a:lnTo>
                      <a:pt x="2" y="4"/>
                    </a:lnTo>
                    <a:lnTo>
                      <a:pt x="0" y="0"/>
                    </a:lnTo>
                    <a:lnTo>
                      <a:pt x="14"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7" name="Freeform 213">
                <a:extLst>
                  <a:ext uri="{FF2B5EF4-FFF2-40B4-BE49-F238E27FC236}">
                    <a16:creationId xmlns:a16="http://schemas.microsoft.com/office/drawing/2014/main" id="{81B2F061-0727-47DF-9BC0-F4586FDF3875}"/>
                  </a:ext>
                </a:extLst>
              </p:cNvPr>
              <p:cNvSpPr>
                <a:spLocks/>
              </p:cNvSpPr>
              <p:nvPr/>
            </p:nvSpPr>
            <p:spPr bwMode="auto">
              <a:xfrm>
                <a:off x="1166" y="1530"/>
                <a:ext cx="17" cy="7"/>
              </a:xfrm>
              <a:custGeom>
                <a:avLst/>
                <a:gdLst>
                  <a:gd name="T0" fmla="*/ 34 w 34"/>
                  <a:gd name="T1" fmla="*/ 9 h 13"/>
                  <a:gd name="T2" fmla="*/ 34 w 34"/>
                  <a:gd name="T3" fmla="*/ 13 h 13"/>
                  <a:gd name="T4" fmla="*/ 25 w 34"/>
                  <a:gd name="T5" fmla="*/ 11 h 13"/>
                  <a:gd name="T6" fmla="*/ 16 w 34"/>
                  <a:gd name="T7" fmla="*/ 13 h 13"/>
                  <a:gd name="T8" fmla="*/ 7 w 34"/>
                  <a:gd name="T9" fmla="*/ 13 h 13"/>
                  <a:gd name="T10" fmla="*/ 0 w 34"/>
                  <a:gd name="T11" fmla="*/ 8 h 13"/>
                  <a:gd name="T12" fmla="*/ 5 w 34"/>
                  <a:gd name="T13" fmla="*/ 6 h 13"/>
                  <a:gd name="T14" fmla="*/ 8 w 34"/>
                  <a:gd name="T15" fmla="*/ 1 h 13"/>
                  <a:gd name="T16" fmla="*/ 13 w 34"/>
                  <a:gd name="T17" fmla="*/ 0 h 13"/>
                  <a:gd name="T18" fmla="*/ 20 w 34"/>
                  <a:gd name="T19" fmla="*/ 2 h 13"/>
                  <a:gd name="T20" fmla="*/ 23 w 34"/>
                  <a:gd name="T21" fmla="*/ 5 h 13"/>
                  <a:gd name="T22" fmla="*/ 27 w 34"/>
                  <a:gd name="T23" fmla="*/ 6 h 13"/>
                  <a:gd name="T24" fmla="*/ 30 w 34"/>
                  <a:gd name="T25" fmla="*/ 8 h 13"/>
                  <a:gd name="T26" fmla="*/ 34 w 34"/>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3">
                    <a:moveTo>
                      <a:pt x="34" y="9"/>
                    </a:moveTo>
                    <a:lnTo>
                      <a:pt x="34" y="13"/>
                    </a:lnTo>
                    <a:lnTo>
                      <a:pt x="25" y="11"/>
                    </a:lnTo>
                    <a:lnTo>
                      <a:pt x="16" y="13"/>
                    </a:lnTo>
                    <a:lnTo>
                      <a:pt x="7" y="13"/>
                    </a:lnTo>
                    <a:lnTo>
                      <a:pt x="0" y="8"/>
                    </a:lnTo>
                    <a:lnTo>
                      <a:pt x="5" y="6"/>
                    </a:lnTo>
                    <a:lnTo>
                      <a:pt x="8" y="1"/>
                    </a:lnTo>
                    <a:lnTo>
                      <a:pt x="13" y="0"/>
                    </a:lnTo>
                    <a:lnTo>
                      <a:pt x="20" y="2"/>
                    </a:lnTo>
                    <a:lnTo>
                      <a:pt x="23" y="5"/>
                    </a:lnTo>
                    <a:lnTo>
                      <a:pt x="27" y="6"/>
                    </a:lnTo>
                    <a:lnTo>
                      <a:pt x="30" y="8"/>
                    </a:lnTo>
                    <a:lnTo>
                      <a:pt x="3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8" name="Freeform 214">
                <a:extLst>
                  <a:ext uri="{FF2B5EF4-FFF2-40B4-BE49-F238E27FC236}">
                    <a16:creationId xmlns:a16="http://schemas.microsoft.com/office/drawing/2014/main" id="{3F0DF081-43F2-44E1-8E14-F3B8E38FE86D}"/>
                  </a:ext>
                </a:extLst>
              </p:cNvPr>
              <p:cNvSpPr>
                <a:spLocks/>
              </p:cNvSpPr>
              <p:nvPr/>
            </p:nvSpPr>
            <p:spPr bwMode="auto">
              <a:xfrm>
                <a:off x="1867" y="1532"/>
                <a:ext cx="6" cy="5"/>
              </a:xfrm>
              <a:custGeom>
                <a:avLst/>
                <a:gdLst>
                  <a:gd name="T0" fmla="*/ 12 w 12"/>
                  <a:gd name="T1" fmla="*/ 2 h 10"/>
                  <a:gd name="T2" fmla="*/ 11 w 12"/>
                  <a:gd name="T3" fmla="*/ 4 h 10"/>
                  <a:gd name="T4" fmla="*/ 9 w 12"/>
                  <a:gd name="T5" fmla="*/ 6 h 10"/>
                  <a:gd name="T6" fmla="*/ 6 w 12"/>
                  <a:gd name="T7" fmla="*/ 7 h 10"/>
                  <a:gd name="T8" fmla="*/ 4 w 12"/>
                  <a:gd name="T9" fmla="*/ 10 h 10"/>
                  <a:gd name="T10" fmla="*/ 3 w 12"/>
                  <a:gd name="T11" fmla="*/ 10 h 10"/>
                  <a:gd name="T12" fmla="*/ 2 w 12"/>
                  <a:gd name="T13" fmla="*/ 8 h 10"/>
                  <a:gd name="T14" fmla="*/ 0 w 12"/>
                  <a:gd name="T15" fmla="*/ 8 h 10"/>
                  <a:gd name="T16" fmla="*/ 0 w 12"/>
                  <a:gd name="T17" fmla="*/ 7 h 10"/>
                  <a:gd name="T18" fmla="*/ 2 w 12"/>
                  <a:gd name="T19" fmla="*/ 5 h 10"/>
                  <a:gd name="T20" fmla="*/ 4 w 12"/>
                  <a:gd name="T21" fmla="*/ 4 h 10"/>
                  <a:gd name="T22" fmla="*/ 6 w 12"/>
                  <a:gd name="T23" fmla="*/ 3 h 10"/>
                  <a:gd name="T24" fmla="*/ 7 w 12"/>
                  <a:gd name="T25" fmla="*/ 0 h 10"/>
                  <a:gd name="T26" fmla="*/ 9 w 12"/>
                  <a:gd name="T27" fmla="*/ 2 h 10"/>
                  <a:gd name="T28" fmla="*/ 10 w 12"/>
                  <a:gd name="T29" fmla="*/ 2 h 10"/>
                  <a:gd name="T30" fmla="*/ 11 w 12"/>
                  <a:gd name="T31" fmla="*/ 2 h 10"/>
                  <a:gd name="T32" fmla="*/ 12 w 12"/>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0">
                    <a:moveTo>
                      <a:pt x="12" y="2"/>
                    </a:moveTo>
                    <a:lnTo>
                      <a:pt x="11" y="4"/>
                    </a:lnTo>
                    <a:lnTo>
                      <a:pt x="9" y="6"/>
                    </a:lnTo>
                    <a:lnTo>
                      <a:pt x="6" y="7"/>
                    </a:lnTo>
                    <a:lnTo>
                      <a:pt x="4" y="10"/>
                    </a:lnTo>
                    <a:lnTo>
                      <a:pt x="3" y="10"/>
                    </a:lnTo>
                    <a:lnTo>
                      <a:pt x="2" y="8"/>
                    </a:lnTo>
                    <a:lnTo>
                      <a:pt x="0" y="8"/>
                    </a:lnTo>
                    <a:lnTo>
                      <a:pt x="0" y="7"/>
                    </a:lnTo>
                    <a:lnTo>
                      <a:pt x="2" y="5"/>
                    </a:lnTo>
                    <a:lnTo>
                      <a:pt x="4" y="4"/>
                    </a:lnTo>
                    <a:lnTo>
                      <a:pt x="6" y="3"/>
                    </a:lnTo>
                    <a:lnTo>
                      <a:pt x="7" y="0"/>
                    </a:lnTo>
                    <a:lnTo>
                      <a:pt x="9" y="2"/>
                    </a:lnTo>
                    <a:lnTo>
                      <a:pt x="10" y="2"/>
                    </a:lnTo>
                    <a:lnTo>
                      <a:pt x="11" y="2"/>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99" name="Freeform 215">
                <a:extLst>
                  <a:ext uri="{FF2B5EF4-FFF2-40B4-BE49-F238E27FC236}">
                    <a16:creationId xmlns:a16="http://schemas.microsoft.com/office/drawing/2014/main" id="{73C9309A-583E-4C57-9290-DB3636434FAC}"/>
                  </a:ext>
                </a:extLst>
              </p:cNvPr>
              <p:cNvSpPr>
                <a:spLocks/>
              </p:cNvSpPr>
              <p:nvPr/>
            </p:nvSpPr>
            <p:spPr bwMode="auto">
              <a:xfrm>
                <a:off x="1480" y="1544"/>
                <a:ext cx="40" cy="31"/>
              </a:xfrm>
              <a:custGeom>
                <a:avLst/>
                <a:gdLst>
                  <a:gd name="T0" fmla="*/ 28 w 80"/>
                  <a:gd name="T1" fmla="*/ 17 h 62"/>
                  <a:gd name="T2" fmla="*/ 34 w 80"/>
                  <a:gd name="T3" fmla="*/ 21 h 62"/>
                  <a:gd name="T4" fmla="*/ 39 w 80"/>
                  <a:gd name="T5" fmla="*/ 26 h 62"/>
                  <a:gd name="T6" fmla="*/ 45 w 80"/>
                  <a:gd name="T7" fmla="*/ 31 h 62"/>
                  <a:gd name="T8" fmla="*/ 50 w 80"/>
                  <a:gd name="T9" fmla="*/ 35 h 62"/>
                  <a:gd name="T10" fmla="*/ 55 w 80"/>
                  <a:gd name="T11" fmla="*/ 40 h 62"/>
                  <a:gd name="T12" fmla="*/ 60 w 80"/>
                  <a:gd name="T13" fmla="*/ 45 h 62"/>
                  <a:gd name="T14" fmla="*/ 66 w 80"/>
                  <a:gd name="T15" fmla="*/ 49 h 62"/>
                  <a:gd name="T16" fmla="*/ 70 w 80"/>
                  <a:gd name="T17" fmla="*/ 54 h 62"/>
                  <a:gd name="T18" fmla="*/ 75 w 80"/>
                  <a:gd name="T19" fmla="*/ 48 h 62"/>
                  <a:gd name="T20" fmla="*/ 74 w 80"/>
                  <a:gd name="T21" fmla="*/ 40 h 62"/>
                  <a:gd name="T22" fmla="*/ 70 w 80"/>
                  <a:gd name="T23" fmla="*/ 31 h 62"/>
                  <a:gd name="T24" fmla="*/ 72 w 80"/>
                  <a:gd name="T25" fmla="*/ 21 h 62"/>
                  <a:gd name="T26" fmla="*/ 70 w 80"/>
                  <a:gd name="T27" fmla="*/ 20 h 62"/>
                  <a:gd name="T28" fmla="*/ 69 w 80"/>
                  <a:gd name="T29" fmla="*/ 19 h 62"/>
                  <a:gd name="T30" fmla="*/ 68 w 80"/>
                  <a:gd name="T31" fmla="*/ 17 h 62"/>
                  <a:gd name="T32" fmla="*/ 68 w 80"/>
                  <a:gd name="T33" fmla="*/ 16 h 62"/>
                  <a:gd name="T34" fmla="*/ 70 w 80"/>
                  <a:gd name="T35" fmla="*/ 15 h 62"/>
                  <a:gd name="T36" fmla="*/ 73 w 80"/>
                  <a:gd name="T37" fmla="*/ 16 h 62"/>
                  <a:gd name="T38" fmla="*/ 74 w 80"/>
                  <a:gd name="T39" fmla="*/ 17 h 62"/>
                  <a:gd name="T40" fmla="*/ 75 w 80"/>
                  <a:gd name="T41" fmla="*/ 19 h 62"/>
                  <a:gd name="T42" fmla="*/ 75 w 80"/>
                  <a:gd name="T43" fmla="*/ 27 h 62"/>
                  <a:gd name="T44" fmla="*/ 77 w 80"/>
                  <a:gd name="T45" fmla="*/ 35 h 62"/>
                  <a:gd name="T46" fmla="*/ 80 w 80"/>
                  <a:gd name="T47" fmla="*/ 42 h 62"/>
                  <a:gd name="T48" fmla="*/ 78 w 80"/>
                  <a:gd name="T49" fmla="*/ 50 h 62"/>
                  <a:gd name="T50" fmla="*/ 78 w 80"/>
                  <a:gd name="T51" fmla="*/ 53 h 62"/>
                  <a:gd name="T52" fmla="*/ 80 w 80"/>
                  <a:gd name="T53" fmla="*/ 56 h 62"/>
                  <a:gd name="T54" fmla="*/ 80 w 80"/>
                  <a:gd name="T55" fmla="*/ 60 h 62"/>
                  <a:gd name="T56" fmla="*/ 78 w 80"/>
                  <a:gd name="T57" fmla="*/ 62 h 62"/>
                  <a:gd name="T58" fmla="*/ 72 w 80"/>
                  <a:gd name="T59" fmla="*/ 58 h 62"/>
                  <a:gd name="T60" fmla="*/ 65 w 80"/>
                  <a:gd name="T61" fmla="*/ 54 h 62"/>
                  <a:gd name="T62" fmla="*/ 58 w 80"/>
                  <a:gd name="T63" fmla="*/ 47 h 62"/>
                  <a:gd name="T64" fmla="*/ 51 w 80"/>
                  <a:gd name="T65" fmla="*/ 42 h 62"/>
                  <a:gd name="T66" fmla="*/ 45 w 80"/>
                  <a:gd name="T67" fmla="*/ 38 h 62"/>
                  <a:gd name="T68" fmla="*/ 39 w 80"/>
                  <a:gd name="T69" fmla="*/ 33 h 62"/>
                  <a:gd name="T70" fmla="*/ 32 w 80"/>
                  <a:gd name="T71" fmla="*/ 28 h 62"/>
                  <a:gd name="T72" fmla="*/ 27 w 80"/>
                  <a:gd name="T73" fmla="*/ 24 h 62"/>
                  <a:gd name="T74" fmla="*/ 20 w 80"/>
                  <a:gd name="T75" fmla="*/ 18 h 62"/>
                  <a:gd name="T76" fmla="*/ 13 w 80"/>
                  <a:gd name="T77" fmla="*/ 13 h 62"/>
                  <a:gd name="T78" fmla="*/ 7 w 80"/>
                  <a:gd name="T79" fmla="*/ 8 h 62"/>
                  <a:gd name="T80" fmla="*/ 0 w 80"/>
                  <a:gd name="T81" fmla="*/ 3 h 62"/>
                  <a:gd name="T82" fmla="*/ 5 w 80"/>
                  <a:gd name="T83" fmla="*/ 0 h 62"/>
                  <a:gd name="T84" fmla="*/ 8 w 80"/>
                  <a:gd name="T85" fmla="*/ 6 h 62"/>
                  <a:gd name="T86" fmla="*/ 14 w 80"/>
                  <a:gd name="T87" fmla="*/ 11 h 62"/>
                  <a:gd name="T88" fmla="*/ 20 w 80"/>
                  <a:gd name="T89" fmla="*/ 15 h 62"/>
                  <a:gd name="T90" fmla="*/ 28 w 80"/>
                  <a:gd name="T9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62">
                    <a:moveTo>
                      <a:pt x="28" y="17"/>
                    </a:moveTo>
                    <a:lnTo>
                      <a:pt x="34" y="21"/>
                    </a:lnTo>
                    <a:lnTo>
                      <a:pt x="39" y="26"/>
                    </a:lnTo>
                    <a:lnTo>
                      <a:pt x="45" y="31"/>
                    </a:lnTo>
                    <a:lnTo>
                      <a:pt x="50" y="35"/>
                    </a:lnTo>
                    <a:lnTo>
                      <a:pt x="55" y="40"/>
                    </a:lnTo>
                    <a:lnTo>
                      <a:pt x="60" y="45"/>
                    </a:lnTo>
                    <a:lnTo>
                      <a:pt x="66" y="49"/>
                    </a:lnTo>
                    <a:lnTo>
                      <a:pt x="70" y="54"/>
                    </a:lnTo>
                    <a:lnTo>
                      <a:pt x="75" y="48"/>
                    </a:lnTo>
                    <a:lnTo>
                      <a:pt x="74" y="40"/>
                    </a:lnTo>
                    <a:lnTo>
                      <a:pt x="70" y="31"/>
                    </a:lnTo>
                    <a:lnTo>
                      <a:pt x="72" y="21"/>
                    </a:lnTo>
                    <a:lnTo>
                      <a:pt x="70" y="20"/>
                    </a:lnTo>
                    <a:lnTo>
                      <a:pt x="69" y="19"/>
                    </a:lnTo>
                    <a:lnTo>
                      <a:pt x="68" y="17"/>
                    </a:lnTo>
                    <a:lnTo>
                      <a:pt x="68" y="16"/>
                    </a:lnTo>
                    <a:lnTo>
                      <a:pt x="70" y="15"/>
                    </a:lnTo>
                    <a:lnTo>
                      <a:pt x="73" y="16"/>
                    </a:lnTo>
                    <a:lnTo>
                      <a:pt x="74" y="17"/>
                    </a:lnTo>
                    <a:lnTo>
                      <a:pt x="75" y="19"/>
                    </a:lnTo>
                    <a:lnTo>
                      <a:pt x="75" y="27"/>
                    </a:lnTo>
                    <a:lnTo>
                      <a:pt x="77" y="35"/>
                    </a:lnTo>
                    <a:lnTo>
                      <a:pt x="80" y="42"/>
                    </a:lnTo>
                    <a:lnTo>
                      <a:pt x="78" y="50"/>
                    </a:lnTo>
                    <a:lnTo>
                      <a:pt x="78" y="53"/>
                    </a:lnTo>
                    <a:lnTo>
                      <a:pt x="80" y="56"/>
                    </a:lnTo>
                    <a:lnTo>
                      <a:pt x="80" y="60"/>
                    </a:lnTo>
                    <a:lnTo>
                      <a:pt x="78" y="62"/>
                    </a:lnTo>
                    <a:lnTo>
                      <a:pt x="72" y="58"/>
                    </a:lnTo>
                    <a:lnTo>
                      <a:pt x="65" y="54"/>
                    </a:lnTo>
                    <a:lnTo>
                      <a:pt x="58" y="47"/>
                    </a:lnTo>
                    <a:lnTo>
                      <a:pt x="51" y="42"/>
                    </a:lnTo>
                    <a:lnTo>
                      <a:pt x="45" y="38"/>
                    </a:lnTo>
                    <a:lnTo>
                      <a:pt x="39" y="33"/>
                    </a:lnTo>
                    <a:lnTo>
                      <a:pt x="32" y="28"/>
                    </a:lnTo>
                    <a:lnTo>
                      <a:pt x="27" y="24"/>
                    </a:lnTo>
                    <a:lnTo>
                      <a:pt x="20" y="18"/>
                    </a:lnTo>
                    <a:lnTo>
                      <a:pt x="13" y="13"/>
                    </a:lnTo>
                    <a:lnTo>
                      <a:pt x="7" y="8"/>
                    </a:lnTo>
                    <a:lnTo>
                      <a:pt x="0" y="3"/>
                    </a:lnTo>
                    <a:lnTo>
                      <a:pt x="5" y="0"/>
                    </a:lnTo>
                    <a:lnTo>
                      <a:pt x="8" y="6"/>
                    </a:lnTo>
                    <a:lnTo>
                      <a:pt x="14" y="11"/>
                    </a:lnTo>
                    <a:lnTo>
                      <a:pt x="20" y="15"/>
                    </a:lnTo>
                    <a:lnTo>
                      <a:pt x="2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2" name="Freeform 218">
                <a:extLst>
                  <a:ext uri="{FF2B5EF4-FFF2-40B4-BE49-F238E27FC236}">
                    <a16:creationId xmlns:a16="http://schemas.microsoft.com/office/drawing/2014/main" id="{C1DD4347-F786-49F7-A9DE-D729CD65E93F}"/>
                  </a:ext>
                </a:extLst>
              </p:cNvPr>
              <p:cNvSpPr>
                <a:spLocks/>
              </p:cNvSpPr>
              <p:nvPr/>
            </p:nvSpPr>
            <p:spPr bwMode="auto">
              <a:xfrm>
                <a:off x="1178" y="1552"/>
                <a:ext cx="30" cy="5"/>
              </a:xfrm>
              <a:custGeom>
                <a:avLst/>
                <a:gdLst>
                  <a:gd name="T0" fmla="*/ 60 w 60"/>
                  <a:gd name="T1" fmla="*/ 5 h 10"/>
                  <a:gd name="T2" fmla="*/ 53 w 60"/>
                  <a:gd name="T3" fmla="*/ 3 h 10"/>
                  <a:gd name="T4" fmla="*/ 45 w 60"/>
                  <a:gd name="T5" fmla="*/ 3 h 10"/>
                  <a:gd name="T6" fmla="*/ 37 w 60"/>
                  <a:gd name="T7" fmla="*/ 3 h 10"/>
                  <a:gd name="T8" fmla="*/ 30 w 60"/>
                  <a:gd name="T9" fmla="*/ 3 h 10"/>
                  <a:gd name="T10" fmla="*/ 22 w 60"/>
                  <a:gd name="T11" fmla="*/ 4 h 10"/>
                  <a:gd name="T12" fmla="*/ 14 w 60"/>
                  <a:gd name="T13" fmla="*/ 6 h 10"/>
                  <a:gd name="T14" fmla="*/ 7 w 60"/>
                  <a:gd name="T15" fmla="*/ 8 h 10"/>
                  <a:gd name="T16" fmla="*/ 0 w 60"/>
                  <a:gd name="T17" fmla="*/ 10 h 10"/>
                  <a:gd name="T18" fmla="*/ 6 w 60"/>
                  <a:gd name="T19" fmla="*/ 5 h 10"/>
                  <a:gd name="T20" fmla="*/ 13 w 60"/>
                  <a:gd name="T21" fmla="*/ 2 h 10"/>
                  <a:gd name="T22" fmla="*/ 20 w 60"/>
                  <a:gd name="T23" fmla="*/ 1 h 10"/>
                  <a:gd name="T24" fmla="*/ 28 w 60"/>
                  <a:gd name="T25" fmla="*/ 0 h 10"/>
                  <a:gd name="T26" fmla="*/ 36 w 60"/>
                  <a:gd name="T27" fmla="*/ 1 h 10"/>
                  <a:gd name="T28" fmla="*/ 43 w 60"/>
                  <a:gd name="T29" fmla="*/ 2 h 10"/>
                  <a:gd name="T30" fmla="*/ 51 w 60"/>
                  <a:gd name="T31" fmla="*/ 2 h 10"/>
                  <a:gd name="T32" fmla="*/ 58 w 60"/>
                  <a:gd name="T33" fmla="*/ 3 h 10"/>
                  <a:gd name="T34" fmla="*/ 60 w 60"/>
                  <a:gd name="T3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0">
                    <a:moveTo>
                      <a:pt x="60" y="5"/>
                    </a:moveTo>
                    <a:lnTo>
                      <a:pt x="53" y="3"/>
                    </a:lnTo>
                    <a:lnTo>
                      <a:pt x="45" y="3"/>
                    </a:lnTo>
                    <a:lnTo>
                      <a:pt x="37" y="3"/>
                    </a:lnTo>
                    <a:lnTo>
                      <a:pt x="30" y="3"/>
                    </a:lnTo>
                    <a:lnTo>
                      <a:pt x="22" y="4"/>
                    </a:lnTo>
                    <a:lnTo>
                      <a:pt x="14" y="6"/>
                    </a:lnTo>
                    <a:lnTo>
                      <a:pt x="7" y="8"/>
                    </a:lnTo>
                    <a:lnTo>
                      <a:pt x="0" y="10"/>
                    </a:lnTo>
                    <a:lnTo>
                      <a:pt x="6" y="5"/>
                    </a:lnTo>
                    <a:lnTo>
                      <a:pt x="13" y="2"/>
                    </a:lnTo>
                    <a:lnTo>
                      <a:pt x="20" y="1"/>
                    </a:lnTo>
                    <a:lnTo>
                      <a:pt x="28" y="0"/>
                    </a:lnTo>
                    <a:lnTo>
                      <a:pt x="36" y="1"/>
                    </a:lnTo>
                    <a:lnTo>
                      <a:pt x="43" y="2"/>
                    </a:lnTo>
                    <a:lnTo>
                      <a:pt x="51" y="2"/>
                    </a:lnTo>
                    <a:lnTo>
                      <a:pt x="58" y="3"/>
                    </a:lnTo>
                    <a:lnTo>
                      <a:pt x="6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3" name="Freeform 219">
                <a:extLst>
                  <a:ext uri="{FF2B5EF4-FFF2-40B4-BE49-F238E27FC236}">
                    <a16:creationId xmlns:a16="http://schemas.microsoft.com/office/drawing/2014/main" id="{05C6C0E6-5263-47FF-873C-9E4672725F2B}"/>
                  </a:ext>
                </a:extLst>
              </p:cNvPr>
              <p:cNvSpPr>
                <a:spLocks/>
              </p:cNvSpPr>
              <p:nvPr/>
            </p:nvSpPr>
            <p:spPr bwMode="auto">
              <a:xfrm>
                <a:off x="1997" y="1552"/>
                <a:ext cx="40" cy="24"/>
              </a:xfrm>
              <a:custGeom>
                <a:avLst/>
                <a:gdLst>
                  <a:gd name="T0" fmla="*/ 24 w 79"/>
                  <a:gd name="T1" fmla="*/ 19 h 47"/>
                  <a:gd name="T2" fmla="*/ 26 w 79"/>
                  <a:gd name="T3" fmla="*/ 26 h 47"/>
                  <a:gd name="T4" fmla="*/ 31 w 79"/>
                  <a:gd name="T5" fmla="*/ 31 h 47"/>
                  <a:gd name="T6" fmla="*/ 37 w 79"/>
                  <a:gd name="T7" fmla="*/ 34 h 47"/>
                  <a:gd name="T8" fmla="*/ 44 w 79"/>
                  <a:gd name="T9" fmla="*/ 37 h 47"/>
                  <a:gd name="T10" fmla="*/ 52 w 79"/>
                  <a:gd name="T11" fmla="*/ 38 h 47"/>
                  <a:gd name="T12" fmla="*/ 58 w 79"/>
                  <a:gd name="T13" fmla="*/ 34 h 47"/>
                  <a:gd name="T14" fmla="*/ 64 w 79"/>
                  <a:gd name="T15" fmla="*/ 31 h 47"/>
                  <a:gd name="T16" fmla="*/ 71 w 79"/>
                  <a:gd name="T17" fmla="*/ 26 h 47"/>
                  <a:gd name="T18" fmla="*/ 73 w 79"/>
                  <a:gd name="T19" fmla="*/ 22 h 47"/>
                  <a:gd name="T20" fmla="*/ 79 w 79"/>
                  <a:gd name="T21" fmla="*/ 24 h 47"/>
                  <a:gd name="T22" fmla="*/ 76 w 79"/>
                  <a:gd name="T23" fmla="*/ 31 h 47"/>
                  <a:gd name="T24" fmla="*/ 71 w 79"/>
                  <a:gd name="T25" fmla="*/ 38 h 47"/>
                  <a:gd name="T26" fmla="*/ 65 w 79"/>
                  <a:gd name="T27" fmla="*/ 44 h 47"/>
                  <a:gd name="T28" fmla="*/ 58 w 79"/>
                  <a:gd name="T29" fmla="*/ 47 h 47"/>
                  <a:gd name="T30" fmla="*/ 48 w 79"/>
                  <a:gd name="T31" fmla="*/ 46 h 47"/>
                  <a:gd name="T32" fmla="*/ 39 w 79"/>
                  <a:gd name="T33" fmla="*/ 44 h 47"/>
                  <a:gd name="T34" fmla="*/ 31 w 79"/>
                  <a:gd name="T35" fmla="*/ 39 h 47"/>
                  <a:gd name="T36" fmla="*/ 24 w 79"/>
                  <a:gd name="T37" fmla="*/ 32 h 47"/>
                  <a:gd name="T38" fmla="*/ 18 w 79"/>
                  <a:gd name="T39" fmla="*/ 26 h 47"/>
                  <a:gd name="T40" fmla="*/ 12 w 79"/>
                  <a:gd name="T41" fmla="*/ 18 h 47"/>
                  <a:gd name="T42" fmla="*/ 5 w 79"/>
                  <a:gd name="T43" fmla="*/ 11 h 47"/>
                  <a:gd name="T44" fmla="*/ 0 w 79"/>
                  <a:gd name="T45" fmla="*/ 4 h 47"/>
                  <a:gd name="T46" fmla="*/ 0 w 79"/>
                  <a:gd name="T47" fmla="*/ 0 h 47"/>
                  <a:gd name="T48" fmla="*/ 8 w 79"/>
                  <a:gd name="T49" fmla="*/ 2 h 47"/>
                  <a:gd name="T50" fmla="*/ 12 w 79"/>
                  <a:gd name="T51" fmla="*/ 8 h 47"/>
                  <a:gd name="T52" fmla="*/ 17 w 79"/>
                  <a:gd name="T53" fmla="*/ 14 h 47"/>
                  <a:gd name="T54" fmla="*/ 24 w 79"/>
                  <a:gd name="T55"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47">
                    <a:moveTo>
                      <a:pt x="24" y="19"/>
                    </a:moveTo>
                    <a:lnTo>
                      <a:pt x="26" y="26"/>
                    </a:lnTo>
                    <a:lnTo>
                      <a:pt x="31" y="31"/>
                    </a:lnTo>
                    <a:lnTo>
                      <a:pt x="37" y="34"/>
                    </a:lnTo>
                    <a:lnTo>
                      <a:pt x="44" y="37"/>
                    </a:lnTo>
                    <a:lnTo>
                      <a:pt x="52" y="38"/>
                    </a:lnTo>
                    <a:lnTo>
                      <a:pt x="58" y="34"/>
                    </a:lnTo>
                    <a:lnTo>
                      <a:pt x="64" y="31"/>
                    </a:lnTo>
                    <a:lnTo>
                      <a:pt x="71" y="26"/>
                    </a:lnTo>
                    <a:lnTo>
                      <a:pt x="73" y="22"/>
                    </a:lnTo>
                    <a:lnTo>
                      <a:pt x="79" y="24"/>
                    </a:lnTo>
                    <a:lnTo>
                      <a:pt x="76" y="31"/>
                    </a:lnTo>
                    <a:lnTo>
                      <a:pt x="71" y="38"/>
                    </a:lnTo>
                    <a:lnTo>
                      <a:pt x="65" y="44"/>
                    </a:lnTo>
                    <a:lnTo>
                      <a:pt x="58" y="47"/>
                    </a:lnTo>
                    <a:lnTo>
                      <a:pt x="48" y="46"/>
                    </a:lnTo>
                    <a:lnTo>
                      <a:pt x="39" y="44"/>
                    </a:lnTo>
                    <a:lnTo>
                      <a:pt x="31" y="39"/>
                    </a:lnTo>
                    <a:lnTo>
                      <a:pt x="24" y="32"/>
                    </a:lnTo>
                    <a:lnTo>
                      <a:pt x="18" y="26"/>
                    </a:lnTo>
                    <a:lnTo>
                      <a:pt x="12" y="18"/>
                    </a:lnTo>
                    <a:lnTo>
                      <a:pt x="5" y="11"/>
                    </a:lnTo>
                    <a:lnTo>
                      <a:pt x="0" y="4"/>
                    </a:lnTo>
                    <a:lnTo>
                      <a:pt x="0" y="0"/>
                    </a:lnTo>
                    <a:lnTo>
                      <a:pt x="8" y="2"/>
                    </a:lnTo>
                    <a:lnTo>
                      <a:pt x="12" y="8"/>
                    </a:lnTo>
                    <a:lnTo>
                      <a:pt x="17" y="14"/>
                    </a:lnTo>
                    <a:lnTo>
                      <a:pt x="24"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4" name="Freeform 220">
                <a:extLst>
                  <a:ext uri="{FF2B5EF4-FFF2-40B4-BE49-F238E27FC236}">
                    <a16:creationId xmlns:a16="http://schemas.microsoft.com/office/drawing/2014/main" id="{BA1675B6-8415-49F0-ADAE-9BD7FD5E35C7}"/>
                  </a:ext>
                </a:extLst>
              </p:cNvPr>
              <p:cNvSpPr>
                <a:spLocks/>
              </p:cNvSpPr>
              <p:nvPr/>
            </p:nvSpPr>
            <p:spPr bwMode="auto">
              <a:xfrm>
                <a:off x="1232" y="1555"/>
                <a:ext cx="2" cy="8"/>
              </a:xfrm>
              <a:custGeom>
                <a:avLst/>
                <a:gdLst>
                  <a:gd name="T0" fmla="*/ 5 w 5"/>
                  <a:gd name="T1" fmla="*/ 18 h 18"/>
                  <a:gd name="T2" fmla="*/ 4 w 5"/>
                  <a:gd name="T3" fmla="*/ 13 h 18"/>
                  <a:gd name="T4" fmla="*/ 2 w 5"/>
                  <a:gd name="T5" fmla="*/ 8 h 18"/>
                  <a:gd name="T6" fmla="*/ 0 w 5"/>
                  <a:gd name="T7" fmla="*/ 5 h 18"/>
                  <a:gd name="T8" fmla="*/ 4 w 5"/>
                  <a:gd name="T9" fmla="*/ 0 h 18"/>
                  <a:gd name="T10" fmla="*/ 4 w 5"/>
                  <a:gd name="T11" fmla="*/ 5 h 18"/>
                  <a:gd name="T12" fmla="*/ 5 w 5"/>
                  <a:gd name="T13" fmla="*/ 10 h 18"/>
                  <a:gd name="T14" fmla="*/ 5 w 5"/>
                  <a:gd name="T15" fmla="*/ 14 h 18"/>
                  <a:gd name="T16" fmla="*/ 5 w 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
                    <a:moveTo>
                      <a:pt x="5" y="18"/>
                    </a:moveTo>
                    <a:lnTo>
                      <a:pt x="4" y="13"/>
                    </a:lnTo>
                    <a:lnTo>
                      <a:pt x="2" y="8"/>
                    </a:lnTo>
                    <a:lnTo>
                      <a:pt x="0" y="5"/>
                    </a:lnTo>
                    <a:lnTo>
                      <a:pt x="4" y="0"/>
                    </a:lnTo>
                    <a:lnTo>
                      <a:pt x="4" y="5"/>
                    </a:lnTo>
                    <a:lnTo>
                      <a:pt x="5" y="10"/>
                    </a:lnTo>
                    <a:lnTo>
                      <a:pt x="5" y="14"/>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5" name="Freeform 221">
                <a:extLst>
                  <a:ext uri="{FF2B5EF4-FFF2-40B4-BE49-F238E27FC236}">
                    <a16:creationId xmlns:a16="http://schemas.microsoft.com/office/drawing/2014/main" id="{E8C84D27-997F-4682-AB52-9509510A7B63}"/>
                  </a:ext>
                </a:extLst>
              </p:cNvPr>
              <p:cNvSpPr>
                <a:spLocks/>
              </p:cNvSpPr>
              <p:nvPr/>
            </p:nvSpPr>
            <p:spPr bwMode="auto">
              <a:xfrm>
                <a:off x="1993" y="1559"/>
                <a:ext cx="2" cy="1"/>
              </a:xfrm>
              <a:custGeom>
                <a:avLst/>
                <a:gdLst>
                  <a:gd name="T0" fmla="*/ 4 w 4"/>
                  <a:gd name="T1" fmla="*/ 4 h 4"/>
                  <a:gd name="T2" fmla="*/ 3 w 4"/>
                  <a:gd name="T3" fmla="*/ 4 h 4"/>
                  <a:gd name="T4" fmla="*/ 1 w 4"/>
                  <a:gd name="T5" fmla="*/ 3 h 4"/>
                  <a:gd name="T6" fmla="*/ 0 w 4"/>
                  <a:gd name="T7" fmla="*/ 2 h 4"/>
                  <a:gd name="T8" fmla="*/ 1 w 4"/>
                  <a:gd name="T9" fmla="*/ 0 h 4"/>
                  <a:gd name="T10" fmla="*/ 4 w 4"/>
                  <a:gd name="T11" fmla="*/ 0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lnTo>
                      <a:pt x="3" y="4"/>
                    </a:lnTo>
                    <a:lnTo>
                      <a:pt x="1" y="3"/>
                    </a:lnTo>
                    <a:lnTo>
                      <a:pt x="0" y="2"/>
                    </a:lnTo>
                    <a:lnTo>
                      <a:pt x="1" y="0"/>
                    </a:lnTo>
                    <a:lnTo>
                      <a:pt x="4" y="0"/>
                    </a:lnTo>
                    <a:lnTo>
                      <a:pt x="4"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6" name="Freeform 222">
                <a:extLst>
                  <a:ext uri="{FF2B5EF4-FFF2-40B4-BE49-F238E27FC236}">
                    <a16:creationId xmlns:a16="http://schemas.microsoft.com/office/drawing/2014/main" id="{F9EF1F83-E9DF-42B5-BBFB-8C291BB82291}"/>
                  </a:ext>
                </a:extLst>
              </p:cNvPr>
              <p:cNvSpPr>
                <a:spLocks/>
              </p:cNvSpPr>
              <p:nvPr/>
            </p:nvSpPr>
            <p:spPr bwMode="auto">
              <a:xfrm>
                <a:off x="1985" y="1562"/>
                <a:ext cx="3" cy="2"/>
              </a:xfrm>
              <a:custGeom>
                <a:avLst/>
                <a:gdLst>
                  <a:gd name="T0" fmla="*/ 5 w 6"/>
                  <a:gd name="T1" fmla="*/ 5 h 5"/>
                  <a:gd name="T2" fmla="*/ 0 w 6"/>
                  <a:gd name="T3" fmla="*/ 3 h 5"/>
                  <a:gd name="T4" fmla="*/ 1 w 6"/>
                  <a:gd name="T5" fmla="*/ 0 h 5"/>
                  <a:gd name="T6" fmla="*/ 3 w 6"/>
                  <a:gd name="T7" fmla="*/ 0 h 5"/>
                  <a:gd name="T8" fmla="*/ 5 w 6"/>
                  <a:gd name="T9" fmla="*/ 0 h 5"/>
                  <a:gd name="T10" fmla="*/ 6 w 6"/>
                  <a:gd name="T11" fmla="*/ 3 h 5"/>
                  <a:gd name="T12" fmla="*/ 5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5"/>
                    </a:moveTo>
                    <a:lnTo>
                      <a:pt x="0" y="3"/>
                    </a:lnTo>
                    <a:lnTo>
                      <a:pt x="1" y="0"/>
                    </a:lnTo>
                    <a:lnTo>
                      <a:pt x="3" y="0"/>
                    </a:lnTo>
                    <a:lnTo>
                      <a:pt x="5" y="0"/>
                    </a:lnTo>
                    <a:lnTo>
                      <a:pt x="6" y="3"/>
                    </a:lnTo>
                    <a:lnTo>
                      <a:pt x="5"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7" name="Freeform 223">
                <a:extLst>
                  <a:ext uri="{FF2B5EF4-FFF2-40B4-BE49-F238E27FC236}">
                    <a16:creationId xmlns:a16="http://schemas.microsoft.com/office/drawing/2014/main" id="{B4818D5D-95B6-49AE-B04B-E321BB9BBAE1}"/>
                  </a:ext>
                </a:extLst>
              </p:cNvPr>
              <p:cNvSpPr>
                <a:spLocks/>
              </p:cNvSpPr>
              <p:nvPr/>
            </p:nvSpPr>
            <p:spPr bwMode="auto">
              <a:xfrm>
                <a:off x="1223" y="1563"/>
                <a:ext cx="17" cy="13"/>
              </a:xfrm>
              <a:custGeom>
                <a:avLst/>
                <a:gdLst>
                  <a:gd name="T0" fmla="*/ 19 w 34"/>
                  <a:gd name="T1" fmla="*/ 17 h 27"/>
                  <a:gd name="T2" fmla="*/ 24 w 34"/>
                  <a:gd name="T3" fmla="*/ 20 h 27"/>
                  <a:gd name="T4" fmla="*/ 27 w 34"/>
                  <a:gd name="T5" fmla="*/ 17 h 27"/>
                  <a:gd name="T6" fmla="*/ 28 w 34"/>
                  <a:gd name="T7" fmla="*/ 13 h 27"/>
                  <a:gd name="T8" fmla="*/ 27 w 34"/>
                  <a:gd name="T9" fmla="*/ 9 h 27"/>
                  <a:gd name="T10" fmla="*/ 27 w 34"/>
                  <a:gd name="T11" fmla="*/ 3 h 27"/>
                  <a:gd name="T12" fmla="*/ 29 w 34"/>
                  <a:gd name="T13" fmla="*/ 3 h 27"/>
                  <a:gd name="T14" fmla="*/ 29 w 34"/>
                  <a:gd name="T15" fmla="*/ 7 h 27"/>
                  <a:gd name="T16" fmla="*/ 29 w 34"/>
                  <a:gd name="T17" fmla="*/ 11 h 27"/>
                  <a:gd name="T18" fmla="*/ 30 w 34"/>
                  <a:gd name="T19" fmla="*/ 14 h 27"/>
                  <a:gd name="T20" fmla="*/ 31 w 34"/>
                  <a:gd name="T21" fmla="*/ 18 h 27"/>
                  <a:gd name="T22" fmla="*/ 34 w 34"/>
                  <a:gd name="T23" fmla="*/ 19 h 27"/>
                  <a:gd name="T24" fmla="*/ 34 w 34"/>
                  <a:gd name="T25" fmla="*/ 22 h 27"/>
                  <a:gd name="T26" fmla="*/ 34 w 34"/>
                  <a:gd name="T27" fmla="*/ 25 h 27"/>
                  <a:gd name="T28" fmla="*/ 32 w 34"/>
                  <a:gd name="T29" fmla="*/ 27 h 27"/>
                  <a:gd name="T30" fmla="*/ 23 w 34"/>
                  <a:gd name="T31" fmla="*/ 22 h 27"/>
                  <a:gd name="T32" fmla="*/ 14 w 34"/>
                  <a:gd name="T33" fmla="*/ 15 h 27"/>
                  <a:gd name="T34" fmla="*/ 7 w 34"/>
                  <a:gd name="T35" fmla="*/ 9 h 27"/>
                  <a:gd name="T36" fmla="*/ 0 w 34"/>
                  <a:gd name="T37" fmla="*/ 0 h 27"/>
                  <a:gd name="T38" fmla="*/ 6 w 34"/>
                  <a:gd name="T39" fmla="*/ 4 h 27"/>
                  <a:gd name="T40" fmla="*/ 11 w 34"/>
                  <a:gd name="T41" fmla="*/ 6 h 27"/>
                  <a:gd name="T42" fmla="*/ 15 w 34"/>
                  <a:gd name="T43" fmla="*/ 11 h 27"/>
                  <a:gd name="T44" fmla="*/ 19 w 34"/>
                  <a:gd name="T45"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27">
                    <a:moveTo>
                      <a:pt x="19" y="17"/>
                    </a:moveTo>
                    <a:lnTo>
                      <a:pt x="24" y="20"/>
                    </a:lnTo>
                    <a:lnTo>
                      <a:pt x="27" y="17"/>
                    </a:lnTo>
                    <a:lnTo>
                      <a:pt x="28" y="13"/>
                    </a:lnTo>
                    <a:lnTo>
                      <a:pt x="27" y="9"/>
                    </a:lnTo>
                    <a:lnTo>
                      <a:pt x="27" y="3"/>
                    </a:lnTo>
                    <a:lnTo>
                      <a:pt x="29" y="3"/>
                    </a:lnTo>
                    <a:lnTo>
                      <a:pt x="29" y="7"/>
                    </a:lnTo>
                    <a:lnTo>
                      <a:pt x="29" y="11"/>
                    </a:lnTo>
                    <a:lnTo>
                      <a:pt x="30" y="14"/>
                    </a:lnTo>
                    <a:lnTo>
                      <a:pt x="31" y="18"/>
                    </a:lnTo>
                    <a:lnTo>
                      <a:pt x="34" y="19"/>
                    </a:lnTo>
                    <a:lnTo>
                      <a:pt x="34" y="22"/>
                    </a:lnTo>
                    <a:lnTo>
                      <a:pt x="34" y="25"/>
                    </a:lnTo>
                    <a:lnTo>
                      <a:pt x="32" y="27"/>
                    </a:lnTo>
                    <a:lnTo>
                      <a:pt x="23" y="22"/>
                    </a:lnTo>
                    <a:lnTo>
                      <a:pt x="14" y="15"/>
                    </a:lnTo>
                    <a:lnTo>
                      <a:pt x="7" y="9"/>
                    </a:lnTo>
                    <a:lnTo>
                      <a:pt x="0" y="0"/>
                    </a:lnTo>
                    <a:lnTo>
                      <a:pt x="6" y="4"/>
                    </a:lnTo>
                    <a:lnTo>
                      <a:pt x="11" y="6"/>
                    </a:lnTo>
                    <a:lnTo>
                      <a:pt x="15" y="11"/>
                    </a:lnTo>
                    <a:lnTo>
                      <a:pt x="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8" name="Freeform 224">
                <a:extLst>
                  <a:ext uri="{FF2B5EF4-FFF2-40B4-BE49-F238E27FC236}">
                    <a16:creationId xmlns:a16="http://schemas.microsoft.com/office/drawing/2014/main" id="{DB304447-7926-4C0D-A1CF-17C473CDCD67}"/>
                  </a:ext>
                </a:extLst>
              </p:cNvPr>
              <p:cNvSpPr>
                <a:spLocks/>
              </p:cNvSpPr>
              <p:nvPr/>
            </p:nvSpPr>
            <p:spPr bwMode="auto">
              <a:xfrm>
                <a:off x="1930" y="1566"/>
                <a:ext cx="6" cy="5"/>
              </a:xfrm>
              <a:custGeom>
                <a:avLst/>
                <a:gdLst>
                  <a:gd name="T0" fmla="*/ 12 w 12"/>
                  <a:gd name="T1" fmla="*/ 11 h 11"/>
                  <a:gd name="T2" fmla="*/ 7 w 12"/>
                  <a:gd name="T3" fmla="*/ 9 h 11"/>
                  <a:gd name="T4" fmla="*/ 4 w 12"/>
                  <a:gd name="T5" fmla="*/ 7 h 11"/>
                  <a:gd name="T6" fmla="*/ 1 w 12"/>
                  <a:gd name="T7" fmla="*/ 4 h 11"/>
                  <a:gd name="T8" fmla="*/ 0 w 12"/>
                  <a:gd name="T9" fmla="*/ 0 h 11"/>
                  <a:gd name="T10" fmla="*/ 5 w 12"/>
                  <a:gd name="T11" fmla="*/ 1 h 11"/>
                  <a:gd name="T12" fmla="*/ 8 w 12"/>
                  <a:gd name="T13" fmla="*/ 4 h 11"/>
                  <a:gd name="T14" fmla="*/ 9 w 12"/>
                  <a:gd name="T15" fmla="*/ 7 h 11"/>
                  <a:gd name="T16" fmla="*/ 12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11"/>
                    </a:moveTo>
                    <a:lnTo>
                      <a:pt x="7" y="9"/>
                    </a:lnTo>
                    <a:lnTo>
                      <a:pt x="4" y="7"/>
                    </a:lnTo>
                    <a:lnTo>
                      <a:pt x="1" y="4"/>
                    </a:lnTo>
                    <a:lnTo>
                      <a:pt x="0" y="0"/>
                    </a:lnTo>
                    <a:lnTo>
                      <a:pt x="5" y="1"/>
                    </a:lnTo>
                    <a:lnTo>
                      <a:pt x="8" y="4"/>
                    </a:lnTo>
                    <a:lnTo>
                      <a:pt x="9" y="7"/>
                    </a:lnTo>
                    <a:lnTo>
                      <a:pt x="1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09" name="Freeform 225">
                <a:extLst>
                  <a:ext uri="{FF2B5EF4-FFF2-40B4-BE49-F238E27FC236}">
                    <a16:creationId xmlns:a16="http://schemas.microsoft.com/office/drawing/2014/main" id="{97D7DA06-763C-45FF-A25E-82BD91AEA80A}"/>
                  </a:ext>
                </a:extLst>
              </p:cNvPr>
              <p:cNvSpPr>
                <a:spLocks/>
              </p:cNvSpPr>
              <p:nvPr/>
            </p:nvSpPr>
            <p:spPr bwMode="auto">
              <a:xfrm>
                <a:off x="2038" y="1567"/>
                <a:ext cx="2"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lnTo>
                      <a:pt x="3" y="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0" name="Freeform 226">
                <a:extLst>
                  <a:ext uri="{FF2B5EF4-FFF2-40B4-BE49-F238E27FC236}">
                    <a16:creationId xmlns:a16="http://schemas.microsoft.com/office/drawing/2014/main" id="{FBAD6F22-12F2-4388-8149-A00DEAE85B42}"/>
                  </a:ext>
                </a:extLst>
              </p:cNvPr>
              <p:cNvSpPr>
                <a:spLocks/>
              </p:cNvSpPr>
              <p:nvPr/>
            </p:nvSpPr>
            <p:spPr bwMode="auto">
              <a:xfrm>
                <a:off x="1995" y="1567"/>
                <a:ext cx="4" cy="3"/>
              </a:xfrm>
              <a:custGeom>
                <a:avLst/>
                <a:gdLst>
                  <a:gd name="T0" fmla="*/ 8 w 8"/>
                  <a:gd name="T1" fmla="*/ 2 h 4"/>
                  <a:gd name="T2" fmla="*/ 7 w 8"/>
                  <a:gd name="T3" fmla="*/ 4 h 4"/>
                  <a:gd name="T4" fmla="*/ 5 w 8"/>
                  <a:gd name="T5" fmla="*/ 4 h 4"/>
                  <a:gd name="T6" fmla="*/ 3 w 8"/>
                  <a:gd name="T7" fmla="*/ 4 h 4"/>
                  <a:gd name="T8" fmla="*/ 1 w 8"/>
                  <a:gd name="T9" fmla="*/ 3 h 4"/>
                  <a:gd name="T10" fmla="*/ 0 w 8"/>
                  <a:gd name="T11" fmla="*/ 2 h 4"/>
                  <a:gd name="T12" fmla="*/ 1 w 8"/>
                  <a:gd name="T13" fmla="*/ 0 h 4"/>
                  <a:gd name="T14" fmla="*/ 5 w 8"/>
                  <a:gd name="T15" fmla="*/ 0 h 4"/>
                  <a:gd name="T16" fmla="*/ 7 w 8"/>
                  <a:gd name="T17" fmla="*/ 1 h 4"/>
                  <a:gd name="T18" fmla="*/ 8 w 8"/>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2"/>
                    </a:moveTo>
                    <a:lnTo>
                      <a:pt x="7" y="4"/>
                    </a:lnTo>
                    <a:lnTo>
                      <a:pt x="5" y="4"/>
                    </a:lnTo>
                    <a:lnTo>
                      <a:pt x="3" y="4"/>
                    </a:lnTo>
                    <a:lnTo>
                      <a:pt x="1" y="3"/>
                    </a:lnTo>
                    <a:lnTo>
                      <a:pt x="0" y="2"/>
                    </a:lnTo>
                    <a:lnTo>
                      <a:pt x="1" y="0"/>
                    </a:lnTo>
                    <a:lnTo>
                      <a:pt x="5" y="0"/>
                    </a:lnTo>
                    <a:lnTo>
                      <a:pt x="7" y="1"/>
                    </a:lnTo>
                    <a:lnTo>
                      <a:pt x="8"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1" name="Freeform 227">
                <a:extLst>
                  <a:ext uri="{FF2B5EF4-FFF2-40B4-BE49-F238E27FC236}">
                    <a16:creationId xmlns:a16="http://schemas.microsoft.com/office/drawing/2014/main" id="{1F820765-D652-4F80-9A5D-9A3C8C6990F5}"/>
                  </a:ext>
                </a:extLst>
              </p:cNvPr>
              <p:cNvSpPr>
                <a:spLocks/>
              </p:cNvSpPr>
              <p:nvPr/>
            </p:nvSpPr>
            <p:spPr bwMode="auto">
              <a:xfrm>
                <a:off x="2048" y="1570"/>
                <a:ext cx="2" cy="1"/>
              </a:xfrm>
              <a:custGeom>
                <a:avLst/>
                <a:gdLst>
                  <a:gd name="T0" fmla="*/ 5 w 5"/>
                  <a:gd name="T1" fmla="*/ 3 h 3"/>
                  <a:gd name="T2" fmla="*/ 5 w 5"/>
                  <a:gd name="T3" fmla="*/ 3 h 3"/>
                  <a:gd name="T4" fmla="*/ 4 w 5"/>
                  <a:gd name="T5" fmla="*/ 3 h 3"/>
                  <a:gd name="T6" fmla="*/ 2 w 5"/>
                  <a:gd name="T7" fmla="*/ 3 h 3"/>
                  <a:gd name="T8" fmla="*/ 2 w 5"/>
                  <a:gd name="T9" fmla="*/ 3 h 3"/>
                  <a:gd name="T10" fmla="*/ 0 w 5"/>
                  <a:gd name="T11" fmla="*/ 2 h 3"/>
                  <a:gd name="T12" fmla="*/ 1 w 5"/>
                  <a:gd name="T13" fmla="*/ 0 h 3"/>
                  <a:gd name="T14" fmla="*/ 2 w 5"/>
                  <a:gd name="T15" fmla="*/ 0 h 3"/>
                  <a:gd name="T16" fmla="*/ 4 w 5"/>
                  <a:gd name="T17" fmla="*/ 2 h 3"/>
                  <a:gd name="T18" fmla="*/ 5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5" y="3"/>
                    </a:moveTo>
                    <a:lnTo>
                      <a:pt x="5" y="3"/>
                    </a:lnTo>
                    <a:lnTo>
                      <a:pt x="4" y="3"/>
                    </a:lnTo>
                    <a:lnTo>
                      <a:pt x="2" y="3"/>
                    </a:lnTo>
                    <a:lnTo>
                      <a:pt x="2" y="3"/>
                    </a:lnTo>
                    <a:lnTo>
                      <a:pt x="0" y="2"/>
                    </a:lnTo>
                    <a:lnTo>
                      <a:pt x="1" y="0"/>
                    </a:lnTo>
                    <a:lnTo>
                      <a:pt x="2" y="0"/>
                    </a:lnTo>
                    <a:lnTo>
                      <a:pt x="4" y="2"/>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2" name="Freeform 228">
                <a:extLst>
                  <a:ext uri="{FF2B5EF4-FFF2-40B4-BE49-F238E27FC236}">
                    <a16:creationId xmlns:a16="http://schemas.microsoft.com/office/drawing/2014/main" id="{7780CC1E-5094-42A0-8584-F62DDDFE8D00}"/>
                  </a:ext>
                </a:extLst>
              </p:cNvPr>
              <p:cNvSpPr>
                <a:spLocks/>
              </p:cNvSpPr>
              <p:nvPr/>
            </p:nvSpPr>
            <p:spPr bwMode="auto">
              <a:xfrm>
                <a:off x="1985" y="1573"/>
                <a:ext cx="3" cy="2"/>
              </a:xfrm>
              <a:custGeom>
                <a:avLst/>
                <a:gdLst>
                  <a:gd name="T0" fmla="*/ 4 w 4"/>
                  <a:gd name="T1" fmla="*/ 4 h 4"/>
                  <a:gd name="T2" fmla="*/ 0 w 4"/>
                  <a:gd name="T3" fmla="*/ 4 h 4"/>
                  <a:gd name="T4" fmla="*/ 0 w 4"/>
                  <a:gd name="T5" fmla="*/ 1 h 4"/>
                  <a:gd name="T6" fmla="*/ 1 w 4"/>
                  <a:gd name="T7" fmla="*/ 0 h 4"/>
                  <a:gd name="T8" fmla="*/ 2 w 4"/>
                  <a:gd name="T9" fmla="*/ 0 h 4"/>
                  <a:gd name="T10" fmla="*/ 4 w 4"/>
                  <a:gd name="T11" fmla="*/ 0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lnTo>
                      <a:pt x="0" y="4"/>
                    </a:lnTo>
                    <a:lnTo>
                      <a:pt x="0" y="1"/>
                    </a:lnTo>
                    <a:lnTo>
                      <a:pt x="1" y="0"/>
                    </a:lnTo>
                    <a:lnTo>
                      <a:pt x="2" y="0"/>
                    </a:lnTo>
                    <a:lnTo>
                      <a:pt x="4" y="0"/>
                    </a:lnTo>
                    <a:lnTo>
                      <a:pt x="4"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3" name="Freeform 229">
                <a:extLst>
                  <a:ext uri="{FF2B5EF4-FFF2-40B4-BE49-F238E27FC236}">
                    <a16:creationId xmlns:a16="http://schemas.microsoft.com/office/drawing/2014/main" id="{F933F472-4635-4E18-A903-F001408195A7}"/>
                  </a:ext>
                </a:extLst>
              </p:cNvPr>
              <p:cNvSpPr>
                <a:spLocks/>
              </p:cNvSpPr>
              <p:nvPr/>
            </p:nvSpPr>
            <p:spPr bwMode="auto">
              <a:xfrm>
                <a:off x="2006" y="1578"/>
                <a:ext cx="3" cy="3"/>
              </a:xfrm>
              <a:custGeom>
                <a:avLst/>
                <a:gdLst>
                  <a:gd name="T0" fmla="*/ 7 w 7"/>
                  <a:gd name="T1" fmla="*/ 2 h 6"/>
                  <a:gd name="T2" fmla="*/ 6 w 7"/>
                  <a:gd name="T3" fmla="*/ 5 h 6"/>
                  <a:gd name="T4" fmla="*/ 3 w 7"/>
                  <a:gd name="T5" fmla="*/ 6 h 6"/>
                  <a:gd name="T6" fmla="*/ 1 w 7"/>
                  <a:gd name="T7" fmla="*/ 4 h 6"/>
                  <a:gd name="T8" fmla="*/ 0 w 7"/>
                  <a:gd name="T9" fmla="*/ 0 h 6"/>
                  <a:gd name="T10" fmla="*/ 7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7" y="2"/>
                    </a:moveTo>
                    <a:lnTo>
                      <a:pt x="6" y="5"/>
                    </a:lnTo>
                    <a:lnTo>
                      <a:pt x="3" y="6"/>
                    </a:lnTo>
                    <a:lnTo>
                      <a:pt x="1" y="4"/>
                    </a:lnTo>
                    <a:lnTo>
                      <a:pt x="0" y="0"/>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5" name="Freeform 231">
                <a:extLst>
                  <a:ext uri="{FF2B5EF4-FFF2-40B4-BE49-F238E27FC236}">
                    <a16:creationId xmlns:a16="http://schemas.microsoft.com/office/drawing/2014/main" id="{F7B12354-0CC4-400C-97BD-2E05787C0D4D}"/>
                  </a:ext>
                </a:extLst>
              </p:cNvPr>
              <p:cNvSpPr>
                <a:spLocks/>
              </p:cNvSpPr>
              <p:nvPr/>
            </p:nvSpPr>
            <p:spPr bwMode="auto">
              <a:xfrm>
                <a:off x="2031" y="1582"/>
                <a:ext cx="6" cy="4"/>
              </a:xfrm>
              <a:custGeom>
                <a:avLst/>
                <a:gdLst>
                  <a:gd name="T0" fmla="*/ 10 w 10"/>
                  <a:gd name="T1" fmla="*/ 6 h 8"/>
                  <a:gd name="T2" fmla="*/ 10 w 10"/>
                  <a:gd name="T3" fmla="*/ 8 h 8"/>
                  <a:gd name="T4" fmla="*/ 8 w 10"/>
                  <a:gd name="T5" fmla="*/ 8 h 8"/>
                  <a:gd name="T6" fmla="*/ 4 w 10"/>
                  <a:gd name="T7" fmla="*/ 8 h 8"/>
                  <a:gd name="T8" fmla="*/ 2 w 10"/>
                  <a:gd name="T9" fmla="*/ 6 h 8"/>
                  <a:gd name="T10" fmla="*/ 0 w 10"/>
                  <a:gd name="T11" fmla="*/ 4 h 8"/>
                  <a:gd name="T12" fmla="*/ 0 w 10"/>
                  <a:gd name="T13" fmla="*/ 3 h 8"/>
                  <a:gd name="T14" fmla="*/ 0 w 10"/>
                  <a:gd name="T15" fmla="*/ 2 h 8"/>
                  <a:gd name="T16" fmla="*/ 1 w 10"/>
                  <a:gd name="T17" fmla="*/ 1 h 8"/>
                  <a:gd name="T18" fmla="*/ 2 w 10"/>
                  <a:gd name="T19" fmla="*/ 0 h 8"/>
                  <a:gd name="T20" fmla="*/ 6 w 10"/>
                  <a:gd name="T21" fmla="*/ 1 h 8"/>
                  <a:gd name="T22" fmla="*/ 8 w 10"/>
                  <a:gd name="T23" fmla="*/ 2 h 8"/>
                  <a:gd name="T24" fmla="*/ 9 w 10"/>
                  <a:gd name="T25" fmla="*/ 4 h 8"/>
                  <a:gd name="T26" fmla="*/ 10 w 10"/>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6"/>
                    </a:moveTo>
                    <a:lnTo>
                      <a:pt x="10" y="8"/>
                    </a:lnTo>
                    <a:lnTo>
                      <a:pt x="8" y="8"/>
                    </a:lnTo>
                    <a:lnTo>
                      <a:pt x="4" y="8"/>
                    </a:lnTo>
                    <a:lnTo>
                      <a:pt x="2" y="6"/>
                    </a:lnTo>
                    <a:lnTo>
                      <a:pt x="0" y="4"/>
                    </a:lnTo>
                    <a:lnTo>
                      <a:pt x="0" y="3"/>
                    </a:lnTo>
                    <a:lnTo>
                      <a:pt x="0" y="2"/>
                    </a:lnTo>
                    <a:lnTo>
                      <a:pt x="1" y="1"/>
                    </a:lnTo>
                    <a:lnTo>
                      <a:pt x="2" y="0"/>
                    </a:lnTo>
                    <a:lnTo>
                      <a:pt x="6" y="1"/>
                    </a:lnTo>
                    <a:lnTo>
                      <a:pt x="8" y="2"/>
                    </a:lnTo>
                    <a:lnTo>
                      <a:pt x="9" y="4"/>
                    </a:lnTo>
                    <a:lnTo>
                      <a:pt x="1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6" name="Freeform 232">
                <a:extLst>
                  <a:ext uri="{FF2B5EF4-FFF2-40B4-BE49-F238E27FC236}">
                    <a16:creationId xmlns:a16="http://schemas.microsoft.com/office/drawing/2014/main" id="{DB218BE4-9A3D-4707-8937-BF2D11CDBE1B}"/>
                  </a:ext>
                </a:extLst>
              </p:cNvPr>
              <p:cNvSpPr>
                <a:spLocks/>
              </p:cNvSpPr>
              <p:nvPr/>
            </p:nvSpPr>
            <p:spPr bwMode="auto">
              <a:xfrm>
                <a:off x="1484" y="1585"/>
                <a:ext cx="16" cy="23"/>
              </a:xfrm>
              <a:custGeom>
                <a:avLst/>
                <a:gdLst>
                  <a:gd name="T0" fmla="*/ 32 w 32"/>
                  <a:gd name="T1" fmla="*/ 7 h 47"/>
                  <a:gd name="T2" fmla="*/ 23 w 32"/>
                  <a:gd name="T3" fmla="*/ 13 h 47"/>
                  <a:gd name="T4" fmla="*/ 16 w 32"/>
                  <a:gd name="T5" fmla="*/ 21 h 47"/>
                  <a:gd name="T6" fmla="*/ 12 w 32"/>
                  <a:gd name="T7" fmla="*/ 32 h 47"/>
                  <a:gd name="T8" fmla="*/ 8 w 32"/>
                  <a:gd name="T9" fmla="*/ 43 h 47"/>
                  <a:gd name="T10" fmla="*/ 6 w 32"/>
                  <a:gd name="T11" fmla="*/ 47 h 47"/>
                  <a:gd name="T12" fmla="*/ 0 w 32"/>
                  <a:gd name="T13" fmla="*/ 42 h 47"/>
                  <a:gd name="T14" fmla="*/ 0 w 32"/>
                  <a:gd name="T15" fmla="*/ 35 h 47"/>
                  <a:gd name="T16" fmla="*/ 1 w 32"/>
                  <a:gd name="T17" fmla="*/ 28 h 47"/>
                  <a:gd name="T18" fmla="*/ 4 w 32"/>
                  <a:gd name="T19" fmla="*/ 21 h 47"/>
                  <a:gd name="T20" fmla="*/ 6 w 32"/>
                  <a:gd name="T21" fmla="*/ 20 h 47"/>
                  <a:gd name="T22" fmla="*/ 7 w 32"/>
                  <a:gd name="T23" fmla="*/ 18 h 47"/>
                  <a:gd name="T24" fmla="*/ 8 w 32"/>
                  <a:gd name="T25" fmla="*/ 15 h 47"/>
                  <a:gd name="T26" fmla="*/ 9 w 32"/>
                  <a:gd name="T27" fmla="*/ 14 h 47"/>
                  <a:gd name="T28" fmla="*/ 28 w 32"/>
                  <a:gd name="T29" fmla="*/ 0 h 47"/>
                  <a:gd name="T30" fmla="*/ 30 w 32"/>
                  <a:gd name="T31" fmla="*/ 2 h 47"/>
                  <a:gd name="T32" fmla="*/ 32 w 32"/>
                  <a:gd name="T33" fmla="*/ 3 h 47"/>
                  <a:gd name="T34" fmla="*/ 32 w 32"/>
                  <a:gd name="T35" fmla="*/ 5 h 47"/>
                  <a:gd name="T36" fmla="*/ 32 w 32"/>
                  <a:gd name="T3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7">
                    <a:moveTo>
                      <a:pt x="32" y="7"/>
                    </a:moveTo>
                    <a:lnTo>
                      <a:pt x="23" y="13"/>
                    </a:lnTo>
                    <a:lnTo>
                      <a:pt x="16" y="21"/>
                    </a:lnTo>
                    <a:lnTo>
                      <a:pt x="12" y="32"/>
                    </a:lnTo>
                    <a:lnTo>
                      <a:pt x="8" y="43"/>
                    </a:lnTo>
                    <a:lnTo>
                      <a:pt x="6" y="47"/>
                    </a:lnTo>
                    <a:lnTo>
                      <a:pt x="0" y="42"/>
                    </a:lnTo>
                    <a:lnTo>
                      <a:pt x="0" y="35"/>
                    </a:lnTo>
                    <a:lnTo>
                      <a:pt x="1" y="28"/>
                    </a:lnTo>
                    <a:lnTo>
                      <a:pt x="4" y="21"/>
                    </a:lnTo>
                    <a:lnTo>
                      <a:pt x="6" y="20"/>
                    </a:lnTo>
                    <a:lnTo>
                      <a:pt x="7" y="18"/>
                    </a:lnTo>
                    <a:lnTo>
                      <a:pt x="8" y="15"/>
                    </a:lnTo>
                    <a:lnTo>
                      <a:pt x="9" y="14"/>
                    </a:lnTo>
                    <a:lnTo>
                      <a:pt x="28" y="0"/>
                    </a:lnTo>
                    <a:lnTo>
                      <a:pt x="30" y="2"/>
                    </a:lnTo>
                    <a:lnTo>
                      <a:pt x="32" y="3"/>
                    </a:lnTo>
                    <a:lnTo>
                      <a:pt x="32" y="5"/>
                    </a:lnTo>
                    <a:lnTo>
                      <a:pt x="3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7" name="Freeform 233">
                <a:extLst>
                  <a:ext uri="{FF2B5EF4-FFF2-40B4-BE49-F238E27FC236}">
                    <a16:creationId xmlns:a16="http://schemas.microsoft.com/office/drawing/2014/main" id="{4F6540EC-047D-4FC0-A023-03311D2BC200}"/>
                  </a:ext>
                </a:extLst>
              </p:cNvPr>
              <p:cNvSpPr>
                <a:spLocks/>
              </p:cNvSpPr>
              <p:nvPr/>
            </p:nvSpPr>
            <p:spPr bwMode="auto">
              <a:xfrm>
                <a:off x="1981" y="1586"/>
                <a:ext cx="4" cy="3"/>
              </a:xfrm>
              <a:custGeom>
                <a:avLst/>
                <a:gdLst>
                  <a:gd name="T0" fmla="*/ 9 w 9"/>
                  <a:gd name="T1" fmla="*/ 1 h 5"/>
                  <a:gd name="T2" fmla="*/ 9 w 9"/>
                  <a:gd name="T3" fmla="*/ 3 h 5"/>
                  <a:gd name="T4" fmla="*/ 6 w 9"/>
                  <a:gd name="T5" fmla="*/ 4 h 5"/>
                  <a:gd name="T6" fmla="*/ 5 w 9"/>
                  <a:gd name="T7" fmla="*/ 5 h 5"/>
                  <a:gd name="T8" fmla="*/ 3 w 9"/>
                  <a:gd name="T9" fmla="*/ 5 h 5"/>
                  <a:gd name="T10" fmla="*/ 0 w 9"/>
                  <a:gd name="T11" fmla="*/ 2 h 5"/>
                  <a:gd name="T12" fmla="*/ 2 w 9"/>
                  <a:gd name="T13" fmla="*/ 0 h 5"/>
                  <a:gd name="T14" fmla="*/ 5 w 9"/>
                  <a:gd name="T15" fmla="*/ 0 h 5"/>
                  <a:gd name="T16" fmla="*/ 7 w 9"/>
                  <a:gd name="T17" fmla="*/ 0 h 5"/>
                  <a:gd name="T18" fmla="*/ 9 w 9"/>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9" y="1"/>
                    </a:moveTo>
                    <a:lnTo>
                      <a:pt x="9" y="3"/>
                    </a:lnTo>
                    <a:lnTo>
                      <a:pt x="6" y="4"/>
                    </a:lnTo>
                    <a:lnTo>
                      <a:pt x="5" y="5"/>
                    </a:lnTo>
                    <a:lnTo>
                      <a:pt x="3" y="5"/>
                    </a:lnTo>
                    <a:lnTo>
                      <a:pt x="0" y="2"/>
                    </a:lnTo>
                    <a:lnTo>
                      <a:pt x="2" y="0"/>
                    </a:lnTo>
                    <a:lnTo>
                      <a:pt x="5" y="0"/>
                    </a:lnTo>
                    <a:lnTo>
                      <a:pt x="7" y="0"/>
                    </a:lnTo>
                    <a:lnTo>
                      <a:pt x="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8" name="Freeform 234">
                <a:extLst>
                  <a:ext uri="{FF2B5EF4-FFF2-40B4-BE49-F238E27FC236}">
                    <a16:creationId xmlns:a16="http://schemas.microsoft.com/office/drawing/2014/main" id="{BB34776A-A110-499D-9B6B-2DC8F5871C56}"/>
                  </a:ext>
                </a:extLst>
              </p:cNvPr>
              <p:cNvSpPr>
                <a:spLocks/>
              </p:cNvSpPr>
              <p:nvPr/>
            </p:nvSpPr>
            <p:spPr bwMode="auto">
              <a:xfrm>
                <a:off x="1940" y="1586"/>
                <a:ext cx="38" cy="82"/>
              </a:xfrm>
              <a:custGeom>
                <a:avLst/>
                <a:gdLst>
                  <a:gd name="T0" fmla="*/ 65 w 76"/>
                  <a:gd name="T1" fmla="*/ 49 h 163"/>
                  <a:gd name="T2" fmla="*/ 70 w 76"/>
                  <a:gd name="T3" fmla="*/ 53 h 163"/>
                  <a:gd name="T4" fmla="*/ 73 w 76"/>
                  <a:gd name="T5" fmla="*/ 56 h 163"/>
                  <a:gd name="T6" fmla="*/ 75 w 76"/>
                  <a:gd name="T7" fmla="*/ 61 h 163"/>
                  <a:gd name="T8" fmla="*/ 76 w 76"/>
                  <a:gd name="T9" fmla="*/ 66 h 163"/>
                  <a:gd name="T10" fmla="*/ 73 w 76"/>
                  <a:gd name="T11" fmla="*/ 71 h 163"/>
                  <a:gd name="T12" fmla="*/ 69 w 76"/>
                  <a:gd name="T13" fmla="*/ 77 h 163"/>
                  <a:gd name="T14" fmla="*/ 63 w 76"/>
                  <a:gd name="T15" fmla="*/ 81 h 163"/>
                  <a:gd name="T16" fmla="*/ 58 w 76"/>
                  <a:gd name="T17" fmla="*/ 87 h 163"/>
                  <a:gd name="T18" fmla="*/ 55 w 76"/>
                  <a:gd name="T19" fmla="*/ 93 h 163"/>
                  <a:gd name="T20" fmla="*/ 53 w 76"/>
                  <a:gd name="T21" fmla="*/ 98 h 163"/>
                  <a:gd name="T22" fmla="*/ 55 w 76"/>
                  <a:gd name="T23" fmla="*/ 104 h 163"/>
                  <a:gd name="T24" fmla="*/ 61 w 76"/>
                  <a:gd name="T25" fmla="*/ 110 h 163"/>
                  <a:gd name="T26" fmla="*/ 58 w 76"/>
                  <a:gd name="T27" fmla="*/ 115 h 163"/>
                  <a:gd name="T28" fmla="*/ 54 w 76"/>
                  <a:gd name="T29" fmla="*/ 119 h 163"/>
                  <a:gd name="T30" fmla="*/ 50 w 76"/>
                  <a:gd name="T31" fmla="*/ 124 h 163"/>
                  <a:gd name="T32" fmla="*/ 48 w 76"/>
                  <a:gd name="T33" fmla="*/ 131 h 163"/>
                  <a:gd name="T34" fmla="*/ 43 w 76"/>
                  <a:gd name="T35" fmla="*/ 139 h 163"/>
                  <a:gd name="T36" fmla="*/ 38 w 76"/>
                  <a:gd name="T37" fmla="*/ 148 h 163"/>
                  <a:gd name="T38" fmla="*/ 32 w 76"/>
                  <a:gd name="T39" fmla="*/ 157 h 163"/>
                  <a:gd name="T40" fmla="*/ 24 w 76"/>
                  <a:gd name="T41" fmla="*/ 163 h 163"/>
                  <a:gd name="T42" fmla="*/ 26 w 76"/>
                  <a:gd name="T43" fmla="*/ 159 h 163"/>
                  <a:gd name="T44" fmla="*/ 27 w 76"/>
                  <a:gd name="T45" fmla="*/ 153 h 163"/>
                  <a:gd name="T46" fmla="*/ 26 w 76"/>
                  <a:gd name="T47" fmla="*/ 147 h 163"/>
                  <a:gd name="T48" fmla="*/ 24 w 76"/>
                  <a:gd name="T49" fmla="*/ 143 h 163"/>
                  <a:gd name="T50" fmla="*/ 22 w 76"/>
                  <a:gd name="T51" fmla="*/ 138 h 163"/>
                  <a:gd name="T52" fmla="*/ 20 w 76"/>
                  <a:gd name="T53" fmla="*/ 132 h 163"/>
                  <a:gd name="T54" fmla="*/ 19 w 76"/>
                  <a:gd name="T55" fmla="*/ 128 h 163"/>
                  <a:gd name="T56" fmla="*/ 18 w 76"/>
                  <a:gd name="T57" fmla="*/ 123 h 163"/>
                  <a:gd name="T58" fmla="*/ 10 w 76"/>
                  <a:gd name="T59" fmla="*/ 107 h 163"/>
                  <a:gd name="T60" fmla="*/ 5 w 76"/>
                  <a:gd name="T61" fmla="*/ 88 h 163"/>
                  <a:gd name="T62" fmla="*/ 3 w 76"/>
                  <a:gd name="T63" fmla="*/ 69 h 163"/>
                  <a:gd name="T64" fmla="*/ 2 w 76"/>
                  <a:gd name="T65" fmla="*/ 49 h 163"/>
                  <a:gd name="T66" fmla="*/ 1 w 76"/>
                  <a:gd name="T67" fmla="*/ 46 h 163"/>
                  <a:gd name="T68" fmla="*/ 0 w 76"/>
                  <a:gd name="T69" fmla="*/ 41 h 163"/>
                  <a:gd name="T70" fmla="*/ 0 w 76"/>
                  <a:gd name="T71" fmla="*/ 36 h 163"/>
                  <a:gd name="T72" fmla="*/ 4 w 76"/>
                  <a:gd name="T73" fmla="*/ 35 h 163"/>
                  <a:gd name="T74" fmla="*/ 10 w 76"/>
                  <a:gd name="T75" fmla="*/ 35 h 163"/>
                  <a:gd name="T76" fmla="*/ 11 w 76"/>
                  <a:gd name="T77" fmla="*/ 40 h 163"/>
                  <a:gd name="T78" fmla="*/ 12 w 76"/>
                  <a:gd name="T79" fmla="*/ 45 h 163"/>
                  <a:gd name="T80" fmla="*/ 15 w 76"/>
                  <a:gd name="T81" fmla="*/ 49 h 163"/>
                  <a:gd name="T82" fmla="*/ 19 w 76"/>
                  <a:gd name="T83" fmla="*/ 51 h 163"/>
                  <a:gd name="T84" fmla="*/ 24 w 76"/>
                  <a:gd name="T85" fmla="*/ 54 h 163"/>
                  <a:gd name="T86" fmla="*/ 27 w 76"/>
                  <a:gd name="T87" fmla="*/ 55 h 163"/>
                  <a:gd name="T88" fmla="*/ 32 w 76"/>
                  <a:gd name="T89" fmla="*/ 56 h 163"/>
                  <a:gd name="T90" fmla="*/ 35 w 76"/>
                  <a:gd name="T91" fmla="*/ 56 h 163"/>
                  <a:gd name="T92" fmla="*/ 39 w 76"/>
                  <a:gd name="T93" fmla="*/ 54 h 163"/>
                  <a:gd name="T94" fmla="*/ 39 w 76"/>
                  <a:gd name="T95" fmla="*/ 50 h 163"/>
                  <a:gd name="T96" fmla="*/ 37 w 76"/>
                  <a:gd name="T97" fmla="*/ 47 h 163"/>
                  <a:gd name="T98" fmla="*/ 37 w 76"/>
                  <a:gd name="T99" fmla="*/ 43 h 163"/>
                  <a:gd name="T100" fmla="*/ 38 w 76"/>
                  <a:gd name="T101" fmla="*/ 36 h 163"/>
                  <a:gd name="T102" fmla="*/ 38 w 76"/>
                  <a:gd name="T103" fmla="*/ 30 h 163"/>
                  <a:gd name="T104" fmla="*/ 38 w 76"/>
                  <a:gd name="T105" fmla="*/ 23 h 163"/>
                  <a:gd name="T106" fmla="*/ 41 w 76"/>
                  <a:gd name="T107" fmla="*/ 17 h 163"/>
                  <a:gd name="T108" fmla="*/ 49 w 76"/>
                  <a:gd name="T109" fmla="*/ 13 h 163"/>
                  <a:gd name="T110" fmla="*/ 58 w 76"/>
                  <a:gd name="T111" fmla="*/ 10 h 163"/>
                  <a:gd name="T112" fmla="*/ 66 w 76"/>
                  <a:gd name="T113" fmla="*/ 6 h 163"/>
                  <a:gd name="T114" fmla="*/ 73 w 76"/>
                  <a:gd name="T115" fmla="*/ 0 h 163"/>
                  <a:gd name="T116" fmla="*/ 73 w 76"/>
                  <a:gd name="T117" fmla="*/ 12 h 163"/>
                  <a:gd name="T118" fmla="*/ 70 w 76"/>
                  <a:gd name="T119" fmla="*/ 24 h 163"/>
                  <a:gd name="T120" fmla="*/ 66 w 76"/>
                  <a:gd name="T121" fmla="*/ 36 h 163"/>
                  <a:gd name="T122" fmla="*/ 65 w 76"/>
                  <a:gd name="T123" fmla="*/ 4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163">
                    <a:moveTo>
                      <a:pt x="65" y="49"/>
                    </a:moveTo>
                    <a:lnTo>
                      <a:pt x="70" y="53"/>
                    </a:lnTo>
                    <a:lnTo>
                      <a:pt x="73" y="56"/>
                    </a:lnTo>
                    <a:lnTo>
                      <a:pt x="75" y="61"/>
                    </a:lnTo>
                    <a:lnTo>
                      <a:pt x="76" y="66"/>
                    </a:lnTo>
                    <a:lnTo>
                      <a:pt x="73" y="71"/>
                    </a:lnTo>
                    <a:lnTo>
                      <a:pt x="69" y="77"/>
                    </a:lnTo>
                    <a:lnTo>
                      <a:pt x="63" y="81"/>
                    </a:lnTo>
                    <a:lnTo>
                      <a:pt x="58" y="87"/>
                    </a:lnTo>
                    <a:lnTo>
                      <a:pt x="55" y="93"/>
                    </a:lnTo>
                    <a:lnTo>
                      <a:pt x="53" y="98"/>
                    </a:lnTo>
                    <a:lnTo>
                      <a:pt x="55" y="104"/>
                    </a:lnTo>
                    <a:lnTo>
                      <a:pt x="61" y="110"/>
                    </a:lnTo>
                    <a:lnTo>
                      <a:pt x="58" y="115"/>
                    </a:lnTo>
                    <a:lnTo>
                      <a:pt x="54" y="119"/>
                    </a:lnTo>
                    <a:lnTo>
                      <a:pt x="50" y="124"/>
                    </a:lnTo>
                    <a:lnTo>
                      <a:pt x="48" y="131"/>
                    </a:lnTo>
                    <a:lnTo>
                      <a:pt x="43" y="139"/>
                    </a:lnTo>
                    <a:lnTo>
                      <a:pt x="38" y="148"/>
                    </a:lnTo>
                    <a:lnTo>
                      <a:pt x="32" y="157"/>
                    </a:lnTo>
                    <a:lnTo>
                      <a:pt x="24" y="163"/>
                    </a:lnTo>
                    <a:lnTo>
                      <a:pt x="26" y="159"/>
                    </a:lnTo>
                    <a:lnTo>
                      <a:pt x="27" y="153"/>
                    </a:lnTo>
                    <a:lnTo>
                      <a:pt x="26" y="147"/>
                    </a:lnTo>
                    <a:lnTo>
                      <a:pt x="24" y="143"/>
                    </a:lnTo>
                    <a:lnTo>
                      <a:pt x="22" y="138"/>
                    </a:lnTo>
                    <a:lnTo>
                      <a:pt x="20" y="132"/>
                    </a:lnTo>
                    <a:lnTo>
                      <a:pt x="19" y="128"/>
                    </a:lnTo>
                    <a:lnTo>
                      <a:pt x="18" y="123"/>
                    </a:lnTo>
                    <a:lnTo>
                      <a:pt x="10" y="107"/>
                    </a:lnTo>
                    <a:lnTo>
                      <a:pt x="5" y="88"/>
                    </a:lnTo>
                    <a:lnTo>
                      <a:pt x="3" y="69"/>
                    </a:lnTo>
                    <a:lnTo>
                      <a:pt x="2" y="49"/>
                    </a:lnTo>
                    <a:lnTo>
                      <a:pt x="1" y="46"/>
                    </a:lnTo>
                    <a:lnTo>
                      <a:pt x="0" y="41"/>
                    </a:lnTo>
                    <a:lnTo>
                      <a:pt x="0" y="36"/>
                    </a:lnTo>
                    <a:lnTo>
                      <a:pt x="4" y="35"/>
                    </a:lnTo>
                    <a:lnTo>
                      <a:pt x="10" y="35"/>
                    </a:lnTo>
                    <a:lnTo>
                      <a:pt x="11" y="40"/>
                    </a:lnTo>
                    <a:lnTo>
                      <a:pt x="12" y="45"/>
                    </a:lnTo>
                    <a:lnTo>
                      <a:pt x="15" y="49"/>
                    </a:lnTo>
                    <a:lnTo>
                      <a:pt x="19" y="51"/>
                    </a:lnTo>
                    <a:lnTo>
                      <a:pt x="24" y="54"/>
                    </a:lnTo>
                    <a:lnTo>
                      <a:pt x="27" y="55"/>
                    </a:lnTo>
                    <a:lnTo>
                      <a:pt x="32" y="56"/>
                    </a:lnTo>
                    <a:lnTo>
                      <a:pt x="35" y="56"/>
                    </a:lnTo>
                    <a:lnTo>
                      <a:pt x="39" y="54"/>
                    </a:lnTo>
                    <a:lnTo>
                      <a:pt x="39" y="50"/>
                    </a:lnTo>
                    <a:lnTo>
                      <a:pt x="37" y="47"/>
                    </a:lnTo>
                    <a:lnTo>
                      <a:pt x="37" y="43"/>
                    </a:lnTo>
                    <a:lnTo>
                      <a:pt x="38" y="36"/>
                    </a:lnTo>
                    <a:lnTo>
                      <a:pt x="38" y="30"/>
                    </a:lnTo>
                    <a:lnTo>
                      <a:pt x="38" y="23"/>
                    </a:lnTo>
                    <a:lnTo>
                      <a:pt x="41" y="17"/>
                    </a:lnTo>
                    <a:lnTo>
                      <a:pt x="49" y="13"/>
                    </a:lnTo>
                    <a:lnTo>
                      <a:pt x="58" y="10"/>
                    </a:lnTo>
                    <a:lnTo>
                      <a:pt x="66" y="6"/>
                    </a:lnTo>
                    <a:lnTo>
                      <a:pt x="73" y="0"/>
                    </a:lnTo>
                    <a:lnTo>
                      <a:pt x="73" y="12"/>
                    </a:lnTo>
                    <a:lnTo>
                      <a:pt x="70" y="24"/>
                    </a:lnTo>
                    <a:lnTo>
                      <a:pt x="66" y="36"/>
                    </a:lnTo>
                    <a:lnTo>
                      <a:pt x="65" y="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19" name="Freeform 235">
                <a:extLst>
                  <a:ext uri="{FF2B5EF4-FFF2-40B4-BE49-F238E27FC236}">
                    <a16:creationId xmlns:a16="http://schemas.microsoft.com/office/drawing/2014/main" id="{A9AD3FDB-9563-4562-A947-A4A1A9F97C65}"/>
                  </a:ext>
                </a:extLst>
              </p:cNvPr>
              <p:cNvSpPr>
                <a:spLocks/>
              </p:cNvSpPr>
              <p:nvPr/>
            </p:nvSpPr>
            <p:spPr bwMode="auto">
              <a:xfrm>
                <a:off x="2001" y="1586"/>
                <a:ext cx="3" cy="2"/>
              </a:xfrm>
              <a:custGeom>
                <a:avLst/>
                <a:gdLst>
                  <a:gd name="T0" fmla="*/ 6 w 6"/>
                  <a:gd name="T1" fmla="*/ 3 h 3"/>
                  <a:gd name="T2" fmla="*/ 3 w 6"/>
                  <a:gd name="T3" fmla="*/ 3 h 3"/>
                  <a:gd name="T4" fmla="*/ 1 w 6"/>
                  <a:gd name="T5" fmla="*/ 3 h 3"/>
                  <a:gd name="T6" fmla="*/ 0 w 6"/>
                  <a:gd name="T7" fmla="*/ 1 h 3"/>
                  <a:gd name="T8" fmla="*/ 0 w 6"/>
                  <a:gd name="T9" fmla="*/ 0 h 3"/>
                  <a:gd name="T10" fmla="*/ 6 w 6"/>
                  <a:gd name="T11" fmla="*/ 0 h 3"/>
                  <a:gd name="T12" fmla="*/ 6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3"/>
                    </a:moveTo>
                    <a:lnTo>
                      <a:pt x="3" y="3"/>
                    </a:lnTo>
                    <a:lnTo>
                      <a:pt x="1" y="3"/>
                    </a:lnTo>
                    <a:lnTo>
                      <a:pt x="0" y="1"/>
                    </a:lnTo>
                    <a:lnTo>
                      <a:pt x="0" y="0"/>
                    </a:lnTo>
                    <a:lnTo>
                      <a:pt x="6" y="0"/>
                    </a:lnTo>
                    <a:lnTo>
                      <a:pt x="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0" name="Freeform 236">
                <a:extLst>
                  <a:ext uri="{FF2B5EF4-FFF2-40B4-BE49-F238E27FC236}">
                    <a16:creationId xmlns:a16="http://schemas.microsoft.com/office/drawing/2014/main" id="{0C29E756-D60B-4A9B-BA79-997CF55C6CD1}"/>
                  </a:ext>
                </a:extLst>
              </p:cNvPr>
              <p:cNvSpPr>
                <a:spLocks/>
              </p:cNvSpPr>
              <p:nvPr/>
            </p:nvSpPr>
            <p:spPr bwMode="auto">
              <a:xfrm>
                <a:off x="2022" y="1588"/>
                <a:ext cx="4" cy="2"/>
              </a:xfrm>
              <a:custGeom>
                <a:avLst/>
                <a:gdLst>
                  <a:gd name="T0" fmla="*/ 8 w 9"/>
                  <a:gd name="T1" fmla="*/ 0 h 5"/>
                  <a:gd name="T2" fmla="*/ 8 w 9"/>
                  <a:gd name="T3" fmla="*/ 1 h 5"/>
                  <a:gd name="T4" fmla="*/ 9 w 9"/>
                  <a:gd name="T5" fmla="*/ 1 h 5"/>
                  <a:gd name="T6" fmla="*/ 9 w 9"/>
                  <a:gd name="T7" fmla="*/ 2 h 5"/>
                  <a:gd name="T8" fmla="*/ 9 w 9"/>
                  <a:gd name="T9" fmla="*/ 2 h 5"/>
                  <a:gd name="T10" fmla="*/ 8 w 9"/>
                  <a:gd name="T11" fmla="*/ 5 h 5"/>
                  <a:gd name="T12" fmla="*/ 5 w 9"/>
                  <a:gd name="T13" fmla="*/ 5 h 5"/>
                  <a:gd name="T14" fmla="*/ 1 w 9"/>
                  <a:gd name="T15" fmla="*/ 5 h 5"/>
                  <a:gd name="T16" fmla="*/ 0 w 9"/>
                  <a:gd name="T17" fmla="*/ 3 h 5"/>
                  <a:gd name="T18" fmla="*/ 1 w 9"/>
                  <a:gd name="T19" fmla="*/ 1 h 5"/>
                  <a:gd name="T20" fmla="*/ 4 w 9"/>
                  <a:gd name="T21" fmla="*/ 0 h 5"/>
                  <a:gd name="T22" fmla="*/ 6 w 9"/>
                  <a:gd name="T23" fmla="*/ 0 h 5"/>
                  <a:gd name="T24" fmla="*/ 8 w 9"/>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0"/>
                    </a:moveTo>
                    <a:lnTo>
                      <a:pt x="8" y="1"/>
                    </a:lnTo>
                    <a:lnTo>
                      <a:pt x="9" y="1"/>
                    </a:lnTo>
                    <a:lnTo>
                      <a:pt x="9" y="2"/>
                    </a:lnTo>
                    <a:lnTo>
                      <a:pt x="9" y="2"/>
                    </a:lnTo>
                    <a:lnTo>
                      <a:pt x="8" y="5"/>
                    </a:lnTo>
                    <a:lnTo>
                      <a:pt x="5" y="5"/>
                    </a:lnTo>
                    <a:lnTo>
                      <a:pt x="1" y="5"/>
                    </a:lnTo>
                    <a:lnTo>
                      <a:pt x="0" y="3"/>
                    </a:lnTo>
                    <a:lnTo>
                      <a:pt x="1" y="1"/>
                    </a:lnTo>
                    <a:lnTo>
                      <a:pt x="4" y="0"/>
                    </a:lnTo>
                    <a:lnTo>
                      <a:pt x="6" y="0"/>
                    </a:lnTo>
                    <a:lnTo>
                      <a:pt x="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1" name="Freeform 237">
                <a:extLst>
                  <a:ext uri="{FF2B5EF4-FFF2-40B4-BE49-F238E27FC236}">
                    <a16:creationId xmlns:a16="http://schemas.microsoft.com/office/drawing/2014/main" id="{A0D7AAC7-6394-4CFC-8998-655309B70517}"/>
                  </a:ext>
                </a:extLst>
              </p:cNvPr>
              <p:cNvSpPr>
                <a:spLocks/>
              </p:cNvSpPr>
              <p:nvPr/>
            </p:nvSpPr>
            <p:spPr bwMode="auto">
              <a:xfrm>
                <a:off x="1995" y="1590"/>
                <a:ext cx="1" cy="2"/>
              </a:xfrm>
              <a:custGeom>
                <a:avLst/>
                <a:gdLst>
                  <a:gd name="T0" fmla="*/ 2 w 4"/>
                  <a:gd name="T1" fmla="*/ 3 h 3"/>
                  <a:gd name="T2" fmla="*/ 0 w 4"/>
                  <a:gd name="T3" fmla="*/ 3 h 3"/>
                  <a:gd name="T4" fmla="*/ 1 w 4"/>
                  <a:gd name="T5" fmla="*/ 0 h 3"/>
                  <a:gd name="T6" fmla="*/ 2 w 4"/>
                  <a:gd name="T7" fmla="*/ 1 h 3"/>
                  <a:gd name="T8" fmla="*/ 4 w 4"/>
                  <a:gd name="T9" fmla="*/ 1 h 3"/>
                  <a:gd name="T10" fmla="*/ 4 w 4"/>
                  <a:gd name="T11" fmla="*/ 2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3"/>
                    </a:lnTo>
                    <a:lnTo>
                      <a:pt x="1" y="0"/>
                    </a:lnTo>
                    <a:lnTo>
                      <a:pt x="2" y="1"/>
                    </a:lnTo>
                    <a:lnTo>
                      <a:pt x="4" y="1"/>
                    </a:lnTo>
                    <a:lnTo>
                      <a:pt x="4" y="2"/>
                    </a:lnTo>
                    <a:lnTo>
                      <a:pt x="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2" name="Freeform 238">
                <a:extLst>
                  <a:ext uri="{FF2B5EF4-FFF2-40B4-BE49-F238E27FC236}">
                    <a16:creationId xmlns:a16="http://schemas.microsoft.com/office/drawing/2014/main" id="{D8ADB912-4F02-44FC-B443-F63BE87CC6A3}"/>
                  </a:ext>
                </a:extLst>
              </p:cNvPr>
              <p:cNvSpPr>
                <a:spLocks/>
              </p:cNvSpPr>
              <p:nvPr/>
            </p:nvSpPr>
            <p:spPr bwMode="auto">
              <a:xfrm>
                <a:off x="2039" y="1592"/>
                <a:ext cx="5" cy="4"/>
              </a:xfrm>
              <a:custGeom>
                <a:avLst/>
                <a:gdLst>
                  <a:gd name="T0" fmla="*/ 10 w 10"/>
                  <a:gd name="T1" fmla="*/ 4 h 7"/>
                  <a:gd name="T2" fmla="*/ 10 w 10"/>
                  <a:gd name="T3" fmla="*/ 7 h 7"/>
                  <a:gd name="T4" fmla="*/ 0 w 10"/>
                  <a:gd name="T5" fmla="*/ 5 h 7"/>
                  <a:gd name="T6" fmla="*/ 0 w 10"/>
                  <a:gd name="T7" fmla="*/ 0 h 7"/>
                  <a:gd name="T8" fmla="*/ 3 w 10"/>
                  <a:gd name="T9" fmla="*/ 0 h 7"/>
                  <a:gd name="T10" fmla="*/ 7 w 10"/>
                  <a:gd name="T11" fmla="*/ 0 h 7"/>
                  <a:gd name="T12" fmla="*/ 9 w 10"/>
                  <a:gd name="T13" fmla="*/ 1 h 7"/>
                  <a:gd name="T14" fmla="*/ 10 w 10"/>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10" y="4"/>
                    </a:moveTo>
                    <a:lnTo>
                      <a:pt x="10" y="7"/>
                    </a:lnTo>
                    <a:lnTo>
                      <a:pt x="0" y="5"/>
                    </a:lnTo>
                    <a:lnTo>
                      <a:pt x="0" y="0"/>
                    </a:lnTo>
                    <a:lnTo>
                      <a:pt x="3" y="0"/>
                    </a:lnTo>
                    <a:lnTo>
                      <a:pt x="7" y="0"/>
                    </a:lnTo>
                    <a:lnTo>
                      <a:pt x="9" y="1"/>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3" name="Freeform 239">
                <a:extLst>
                  <a:ext uri="{FF2B5EF4-FFF2-40B4-BE49-F238E27FC236}">
                    <a16:creationId xmlns:a16="http://schemas.microsoft.com/office/drawing/2014/main" id="{49D0FB94-CBA6-4832-B5FA-0CB0CE9B927A}"/>
                  </a:ext>
                </a:extLst>
              </p:cNvPr>
              <p:cNvSpPr>
                <a:spLocks/>
              </p:cNvSpPr>
              <p:nvPr/>
            </p:nvSpPr>
            <p:spPr bwMode="auto">
              <a:xfrm>
                <a:off x="1496" y="1594"/>
                <a:ext cx="15" cy="19"/>
              </a:xfrm>
              <a:custGeom>
                <a:avLst/>
                <a:gdLst>
                  <a:gd name="T0" fmla="*/ 31 w 31"/>
                  <a:gd name="T1" fmla="*/ 0 h 37"/>
                  <a:gd name="T2" fmla="*/ 22 w 31"/>
                  <a:gd name="T3" fmla="*/ 8 h 37"/>
                  <a:gd name="T4" fmla="*/ 15 w 31"/>
                  <a:gd name="T5" fmla="*/ 17 h 37"/>
                  <a:gd name="T6" fmla="*/ 11 w 31"/>
                  <a:gd name="T7" fmla="*/ 26 h 37"/>
                  <a:gd name="T8" fmla="*/ 6 w 31"/>
                  <a:gd name="T9" fmla="*/ 37 h 37"/>
                  <a:gd name="T10" fmla="*/ 4 w 31"/>
                  <a:gd name="T11" fmla="*/ 34 h 37"/>
                  <a:gd name="T12" fmla="*/ 1 w 31"/>
                  <a:gd name="T13" fmla="*/ 32 h 37"/>
                  <a:gd name="T14" fmla="*/ 0 w 31"/>
                  <a:gd name="T15" fmla="*/ 29 h 37"/>
                  <a:gd name="T16" fmla="*/ 0 w 31"/>
                  <a:gd name="T17" fmla="*/ 25 h 37"/>
                  <a:gd name="T18" fmla="*/ 5 w 31"/>
                  <a:gd name="T19" fmla="*/ 15 h 37"/>
                  <a:gd name="T20" fmla="*/ 11 w 31"/>
                  <a:gd name="T21" fmla="*/ 6 h 37"/>
                  <a:gd name="T22" fmla="*/ 20 w 31"/>
                  <a:gd name="T23" fmla="*/ 0 h 37"/>
                  <a:gd name="T24" fmla="*/ 31 w 31"/>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7">
                    <a:moveTo>
                      <a:pt x="31" y="0"/>
                    </a:moveTo>
                    <a:lnTo>
                      <a:pt x="22" y="8"/>
                    </a:lnTo>
                    <a:lnTo>
                      <a:pt x="15" y="17"/>
                    </a:lnTo>
                    <a:lnTo>
                      <a:pt x="11" y="26"/>
                    </a:lnTo>
                    <a:lnTo>
                      <a:pt x="6" y="37"/>
                    </a:lnTo>
                    <a:lnTo>
                      <a:pt x="4" y="34"/>
                    </a:lnTo>
                    <a:lnTo>
                      <a:pt x="1" y="32"/>
                    </a:lnTo>
                    <a:lnTo>
                      <a:pt x="0" y="29"/>
                    </a:lnTo>
                    <a:lnTo>
                      <a:pt x="0" y="25"/>
                    </a:lnTo>
                    <a:lnTo>
                      <a:pt x="5" y="15"/>
                    </a:lnTo>
                    <a:lnTo>
                      <a:pt x="11" y="6"/>
                    </a:lnTo>
                    <a:lnTo>
                      <a:pt x="20"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4" name="Freeform 240">
                <a:extLst>
                  <a:ext uri="{FF2B5EF4-FFF2-40B4-BE49-F238E27FC236}">
                    <a16:creationId xmlns:a16="http://schemas.microsoft.com/office/drawing/2014/main" id="{0B1E141F-A861-4C02-A601-B3018FC3C061}"/>
                  </a:ext>
                </a:extLst>
              </p:cNvPr>
              <p:cNvSpPr>
                <a:spLocks/>
              </p:cNvSpPr>
              <p:nvPr/>
            </p:nvSpPr>
            <p:spPr bwMode="auto">
              <a:xfrm>
                <a:off x="2011" y="1594"/>
                <a:ext cx="3" cy="2"/>
              </a:xfrm>
              <a:custGeom>
                <a:avLst/>
                <a:gdLst>
                  <a:gd name="T0" fmla="*/ 4 w 4"/>
                  <a:gd name="T1" fmla="*/ 0 h 3"/>
                  <a:gd name="T2" fmla="*/ 4 w 4"/>
                  <a:gd name="T3" fmla="*/ 1 h 3"/>
                  <a:gd name="T4" fmla="*/ 3 w 4"/>
                  <a:gd name="T5" fmla="*/ 1 h 3"/>
                  <a:gd name="T6" fmla="*/ 2 w 4"/>
                  <a:gd name="T7" fmla="*/ 2 h 3"/>
                  <a:gd name="T8" fmla="*/ 1 w 4"/>
                  <a:gd name="T9" fmla="*/ 3 h 3"/>
                  <a:gd name="T10" fmla="*/ 0 w 4"/>
                  <a:gd name="T11" fmla="*/ 3 h 3"/>
                  <a:gd name="T12" fmla="*/ 1 w 4"/>
                  <a:gd name="T13" fmla="*/ 0 h 3"/>
                  <a:gd name="T14" fmla="*/ 2 w 4"/>
                  <a:gd name="T15" fmla="*/ 0 h 3"/>
                  <a:gd name="T16" fmla="*/ 3 w 4"/>
                  <a:gd name="T17" fmla="*/ 0 h 3"/>
                  <a:gd name="T18" fmla="*/ 3 w 4"/>
                  <a:gd name="T19" fmla="*/ 0 h 3"/>
                  <a:gd name="T20" fmla="*/ 4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4" y="0"/>
                    </a:moveTo>
                    <a:lnTo>
                      <a:pt x="4" y="1"/>
                    </a:lnTo>
                    <a:lnTo>
                      <a:pt x="3" y="1"/>
                    </a:lnTo>
                    <a:lnTo>
                      <a:pt x="2" y="2"/>
                    </a:lnTo>
                    <a:lnTo>
                      <a:pt x="1" y="3"/>
                    </a:lnTo>
                    <a:lnTo>
                      <a:pt x="0" y="3"/>
                    </a:lnTo>
                    <a:lnTo>
                      <a:pt x="1" y="0"/>
                    </a:lnTo>
                    <a:lnTo>
                      <a:pt x="2" y="0"/>
                    </a:lnTo>
                    <a:lnTo>
                      <a:pt x="3" y="0"/>
                    </a:lnTo>
                    <a:lnTo>
                      <a:pt x="3" y="0"/>
                    </a:lnTo>
                    <a:lnTo>
                      <a:pt x="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5" name="Freeform 241">
                <a:extLst>
                  <a:ext uri="{FF2B5EF4-FFF2-40B4-BE49-F238E27FC236}">
                    <a16:creationId xmlns:a16="http://schemas.microsoft.com/office/drawing/2014/main" id="{BA5DB367-6983-44EA-B3ED-003465335EE1}"/>
                  </a:ext>
                </a:extLst>
              </p:cNvPr>
              <p:cNvSpPr>
                <a:spLocks/>
              </p:cNvSpPr>
              <p:nvPr/>
            </p:nvSpPr>
            <p:spPr bwMode="auto">
              <a:xfrm>
                <a:off x="1983" y="1594"/>
                <a:ext cx="3" cy="3"/>
              </a:xfrm>
              <a:custGeom>
                <a:avLst/>
                <a:gdLst>
                  <a:gd name="T0" fmla="*/ 7 w 7"/>
                  <a:gd name="T1" fmla="*/ 4 h 4"/>
                  <a:gd name="T2" fmla="*/ 0 w 7"/>
                  <a:gd name="T3" fmla="*/ 3 h 4"/>
                  <a:gd name="T4" fmla="*/ 1 w 7"/>
                  <a:gd name="T5" fmla="*/ 1 h 4"/>
                  <a:gd name="T6" fmla="*/ 4 w 7"/>
                  <a:gd name="T7" fmla="*/ 0 h 4"/>
                  <a:gd name="T8" fmla="*/ 6 w 7"/>
                  <a:gd name="T9" fmla="*/ 2 h 4"/>
                  <a:gd name="T10" fmla="*/ 7 w 7"/>
                  <a:gd name="T11" fmla="*/ 4 h 4"/>
                </a:gdLst>
                <a:ahLst/>
                <a:cxnLst>
                  <a:cxn ang="0">
                    <a:pos x="T0" y="T1"/>
                  </a:cxn>
                  <a:cxn ang="0">
                    <a:pos x="T2" y="T3"/>
                  </a:cxn>
                  <a:cxn ang="0">
                    <a:pos x="T4" y="T5"/>
                  </a:cxn>
                  <a:cxn ang="0">
                    <a:pos x="T6" y="T7"/>
                  </a:cxn>
                  <a:cxn ang="0">
                    <a:pos x="T8" y="T9"/>
                  </a:cxn>
                  <a:cxn ang="0">
                    <a:pos x="T10" y="T11"/>
                  </a:cxn>
                </a:cxnLst>
                <a:rect l="0" t="0" r="r" b="b"/>
                <a:pathLst>
                  <a:path w="7" h="4">
                    <a:moveTo>
                      <a:pt x="7" y="4"/>
                    </a:moveTo>
                    <a:lnTo>
                      <a:pt x="0" y="3"/>
                    </a:lnTo>
                    <a:lnTo>
                      <a:pt x="1" y="1"/>
                    </a:lnTo>
                    <a:lnTo>
                      <a:pt x="4" y="0"/>
                    </a:lnTo>
                    <a:lnTo>
                      <a:pt x="6" y="2"/>
                    </a:lnTo>
                    <a:lnTo>
                      <a:pt x="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6" name="Freeform 242">
                <a:extLst>
                  <a:ext uri="{FF2B5EF4-FFF2-40B4-BE49-F238E27FC236}">
                    <a16:creationId xmlns:a16="http://schemas.microsoft.com/office/drawing/2014/main" id="{1FA67BCE-38B7-4190-8CF5-A9B208BBDF45}"/>
                  </a:ext>
                </a:extLst>
              </p:cNvPr>
              <p:cNvSpPr>
                <a:spLocks/>
              </p:cNvSpPr>
              <p:nvPr/>
            </p:nvSpPr>
            <p:spPr bwMode="auto">
              <a:xfrm>
                <a:off x="2029" y="1594"/>
                <a:ext cx="5" cy="4"/>
              </a:xfrm>
              <a:custGeom>
                <a:avLst/>
                <a:gdLst>
                  <a:gd name="T0" fmla="*/ 12 w 12"/>
                  <a:gd name="T1" fmla="*/ 3 h 7"/>
                  <a:gd name="T2" fmla="*/ 10 w 12"/>
                  <a:gd name="T3" fmla="*/ 6 h 7"/>
                  <a:gd name="T4" fmla="*/ 8 w 12"/>
                  <a:gd name="T5" fmla="*/ 7 h 7"/>
                  <a:gd name="T6" fmla="*/ 5 w 12"/>
                  <a:gd name="T7" fmla="*/ 7 h 7"/>
                  <a:gd name="T8" fmla="*/ 2 w 12"/>
                  <a:gd name="T9" fmla="*/ 7 h 7"/>
                  <a:gd name="T10" fmla="*/ 1 w 12"/>
                  <a:gd name="T11" fmla="*/ 6 h 7"/>
                  <a:gd name="T12" fmla="*/ 1 w 12"/>
                  <a:gd name="T13" fmla="*/ 3 h 7"/>
                  <a:gd name="T14" fmla="*/ 0 w 12"/>
                  <a:gd name="T15" fmla="*/ 2 h 7"/>
                  <a:gd name="T16" fmla="*/ 2 w 12"/>
                  <a:gd name="T17" fmla="*/ 0 h 7"/>
                  <a:gd name="T18" fmla="*/ 5 w 12"/>
                  <a:gd name="T19" fmla="*/ 0 h 7"/>
                  <a:gd name="T20" fmla="*/ 7 w 12"/>
                  <a:gd name="T21" fmla="*/ 1 h 7"/>
                  <a:gd name="T22" fmla="*/ 9 w 12"/>
                  <a:gd name="T23" fmla="*/ 2 h 7"/>
                  <a:gd name="T24" fmla="*/ 12 w 12"/>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12" y="3"/>
                    </a:moveTo>
                    <a:lnTo>
                      <a:pt x="10" y="6"/>
                    </a:lnTo>
                    <a:lnTo>
                      <a:pt x="8" y="7"/>
                    </a:lnTo>
                    <a:lnTo>
                      <a:pt x="5" y="7"/>
                    </a:lnTo>
                    <a:lnTo>
                      <a:pt x="2" y="7"/>
                    </a:lnTo>
                    <a:lnTo>
                      <a:pt x="1" y="6"/>
                    </a:lnTo>
                    <a:lnTo>
                      <a:pt x="1" y="3"/>
                    </a:lnTo>
                    <a:lnTo>
                      <a:pt x="0" y="2"/>
                    </a:lnTo>
                    <a:lnTo>
                      <a:pt x="2" y="0"/>
                    </a:lnTo>
                    <a:lnTo>
                      <a:pt x="5" y="0"/>
                    </a:lnTo>
                    <a:lnTo>
                      <a:pt x="7" y="1"/>
                    </a:lnTo>
                    <a:lnTo>
                      <a:pt x="9" y="2"/>
                    </a:lnTo>
                    <a:lnTo>
                      <a:pt x="1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28" name="Freeform 244">
                <a:extLst>
                  <a:ext uri="{FF2B5EF4-FFF2-40B4-BE49-F238E27FC236}">
                    <a16:creationId xmlns:a16="http://schemas.microsoft.com/office/drawing/2014/main" id="{A9CAED74-E2A2-4DF6-8748-FB01CB35FCC3}"/>
                  </a:ext>
                </a:extLst>
              </p:cNvPr>
              <p:cNvSpPr>
                <a:spLocks/>
              </p:cNvSpPr>
              <p:nvPr/>
            </p:nvSpPr>
            <p:spPr bwMode="auto">
              <a:xfrm>
                <a:off x="1999" y="1598"/>
                <a:ext cx="4" cy="2"/>
              </a:xfrm>
              <a:custGeom>
                <a:avLst/>
                <a:gdLst>
                  <a:gd name="T0" fmla="*/ 8 w 8"/>
                  <a:gd name="T1" fmla="*/ 2 h 4"/>
                  <a:gd name="T2" fmla="*/ 6 w 8"/>
                  <a:gd name="T3" fmla="*/ 3 h 4"/>
                  <a:gd name="T4" fmla="*/ 4 w 8"/>
                  <a:gd name="T5" fmla="*/ 4 h 4"/>
                  <a:gd name="T6" fmla="*/ 1 w 8"/>
                  <a:gd name="T7" fmla="*/ 3 h 4"/>
                  <a:gd name="T8" fmla="*/ 0 w 8"/>
                  <a:gd name="T9" fmla="*/ 0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lnTo>
                      <a:pt x="6" y="3"/>
                    </a:lnTo>
                    <a:lnTo>
                      <a:pt x="4" y="4"/>
                    </a:lnTo>
                    <a:lnTo>
                      <a:pt x="1" y="3"/>
                    </a:lnTo>
                    <a:lnTo>
                      <a:pt x="0" y="0"/>
                    </a:lnTo>
                    <a:lnTo>
                      <a:pt x="8"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0" name="Freeform 246">
                <a:extLst>
                  <a:ext uri="{FF2B5EF4-FFF2-40B4-BE49-F238E27FC236}">
                    <a16:creationId xmlns:a16="http://schemas.microsoft.com/office/drawing/2014/main" id="{90BB38E4-16AC-4259-9994-EC09CCD66324}"/>
                  </a:ext>
                </a:extLst>
              </p:cNvPr>
              <p:cNvSpPr>
                <a:spLocks/>
              </p:cNvSpPr>
              <p:nvPr/>
            </p:nvSpPr>
            <p:spPr bwMode="auto">
              <a:xfrm>
                <a:off x="2083" y="1598"/>
                <a:ext cx="4" cy="5"/>
              </a:xfrm>
              <a:custGeom>
                <a:avLst/>
                <a:gdLst>
                  <a:gd name="T0" fmla="*/ 10 w 10"/>
                  <a:gd name="T1" fmla="*/ 8 h 8"/>
                  <a:gd name="T2" fmla="*/ 6 w 10"/>
                  <a:gd name="T3" fmla="*/ 8 h 8"/>
                  <a:gd name="T4" fmla="*/ 4 w 10"/>
                  <a:gd name="T5" fmla="*/ 6 h 8"/>
                  <a:gd name="T6" fmla="*/ 3 w 10"/>
                  <a:gd name="T7" fmla="*/ 2 h 8"/>
                  <a:gd name="T8" fmla="*/ 0 w 10"/>
                  <a:gd name="T9" fmla="*/ 0 h 8"/>
                  <a:gd name="T10" fmla="*/ 5 w 10"/>
                  <a:gd name="T11" fmla="*/ 0 h 8"/>
                  <a:gd name="T12" fmla="*/ 7 w 10"/>
                  <a:gd name="T13" fmla="*/ 2 h 8"/>
                  <a:gd name="T14" fmla="*/ 8 w 10"/>
                  <a:gd name="T15" fmla="*/ 6 h 8"/>
                  <a:gd name="T16" fmla="*/ 10 w 1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0" y="8"/>
                    </a:moveTo>
                    <a:lnTo>
                      <a:pt x="6" y="8"/>
                    </a:lnTo>
                    <a:lnTo>
                      <a:pt x="4" y="6"/>
                    </a:lnTo>
                    <a:lnTo>
                      <a:pt x="3" y="2"/>
                    </a:lnTo>
                    <a:lnTo>
                      <a:pt x="0" y="0"/>
                    </a:lnTo>
                    <a:lnTo>
                      <a:pt x="5" y="0"/>
                    </a:lnTo>
                    <a:lnTo>
                      <a:pt x="7" y="2"/>
                    </a:lnTo>
                    <a:lnTo>
                      <a:pt x="8" y="6"/>
                    </a:lnTo>
                    <a:lnTo>
                      <a:pt x="10"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1" name="Freeform 247">
                <a:extLst>
                  <a:ext uri="{FF2B5EF4-FFF2-40B4-BE49-F238E27FC236}">
                    <a16:creationId xmlns:a16="http://schemas.microsoft.com/office/drawing/2014/main" id="{8008E9CC-3063-4B9D-9AFD-55694B2511FF}"/>
                  </a:ext>
                </a:extLst>
              </p:cNvPr>
              <p:cNvSpPr>
                <a:spLocks/>
              </p:cNvSpPr>
              <p:nvPr/>
            </p:nvSpPr>
            <p:spPr bwMode="auto">
              <a:xfrm>
                <a:off x="2019" y="1604"/>
                <a:ext cx="3" cy="3"/>
              </a:xfrm>
              <a:custGeom>
                <a:avLst/>
                <a:gdLst>
                  <a:gd name="T0" fmla="*/ 6 w 6"/>
                  <a:gd name="T1" fmla="*/ 3 h 6"/>
                  <a:gd name="T2" fmla="*/ 5 w 6"/>
                  <a:gd name="T3" fmla="*/ 5 h 6"/>
                  <a:gd name="T4" fmla="*/ 4 w 6"/>
                  <a:gd name="T5" fmla="*/ 6 h 6"/>
                  <a:gd name="T6" fmla="*/ 2 w 6"/>
                  <a:gd name="T7" fmla="*/ 6 h 6"/>
                  <a:gd name="T8" fmla="*/ 0 w 6"/>
                  <a:gd name="T9" fmla="*/ 5 h 6"/>
                  <a:gd name="T10" fmla="*/ 2 w 6"/>
                  <a:gd name="T11" fmla="*/ 0 h 6"/>
                  <a:gd name="T12" fmla="*/ 3 w 6"/>
                  <a:gd name="T13" fmla="*/ 1 h 6"/>
                  <a:gd name="T14" fmla="*/ 4 w 6"/>
                  <a:gd name="T15" fmla="*/ 1 h 6"/>
                  <a:gd name="T16" fmla="*/ 5 w 6"/>
                  <a:gd name="T17" fmla="*/ 1 h 6"/>
                  <a:gd name="T18" fmla="*/ 6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3"/>
                    </a:moveTo>
                    <a:lnTo>
                      <a:pt x="5" y="5"/>
                    </a:lnTo>
                    <a:lnTo>
                      <a:pt x="4" y="6"/>
                    </a:lnTo>
                    <a:lnTo>
                      <a:pt x="2" y="6"/>
                    </a:lnTo>
                    <a:lnTo>
                      <a:pt x="0" y="5"/>
                    </a:lnTo>
                    <a:lnTo>
                      <a:pt x="2" y="0"/>
                    </a:lnTo>
                    <a:lnTo>
                      <a:pt x="3" y="1"/>
                    </a:lnTo>
                    <a:lnTo>
                      <a:pt x="4" y="1"/>
                    </a:lnTo>
                    <a:lnTo>
                      <a:pt x="5" y="1"/>
                    </a:lnTo>
                    <a:lnTo>
                      <a:pt x="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2" name="Freeform 248">
                <a:extLst>
                  <a:ext uri="{FF2B5EF4-FFF2-40B4-BE49-F238E27FC236}">
                    <a16:creationId xmlns:a16="http://schemas.microsoft.com/office/drawing/2014/main" id="{C60CBB84-CDDB-4E9F-89E0-CBF470C919DE}"/>
                  </a:ext>
                </a:extLst>
              </p:cNvPr>
              <p:cNvSpPr>
                <a:spLocks/>
              </p:cNvSpPr>
              <p:nvPr/>
            </p:nvSpPr>
            <p:spPr bwMode="auto">
              <a:xfrm>
                <a:off x="1979" y="1604"/>
                <a:ext cx="3" cy="4"/>
              </a:xfrm>
              <a:custGeom>
                <a:avLst/>
                <a:gdLst>
                  <a:gd name="T0" fmla="*/ 7 w 7"/>
                  <a:gd name="T1" fmla="*/ 9 h 9"/>
                  <a:gd name="T2" fmla="*/ 5 w 7"/>
                  <a:gd name="T3" fmla="*/ 9 h 9"/>
                  <a:gd name="T4" fmla="*/ 2 w 7"/>
                  <a:gd name="T5" fmla="*/ 7 h 9"/>
                  <a:gd name="T6" fmla="*/ 0 w 7"/>
                  <a:gd name="T7" fmla="*/ 6 h 9"/>
                  <a:gd name="T8" fmla="*/ 0 w 7"/>
                  <a:gd name="T9" fmla="*/ 3 h 9"/>
                  <a:gd name="T10" fmla="*/ 3 w 7"/>
                  <a:gd name="T11" fmla="*/ 0 h 9"/>
                  <a:gd name="T12" fmla="*/ 6 w 7"/>
                  <a:gd name="T13" fmla="*/ 2 h 9"/>
                  <a:gd name="T14" fmla="*/ 7 w 7"/>
                  <a:gd name="T15" fmla="*/ 5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5" y="9"/>
                    </a:lnTo>
                    <a:lnTo>
                      <a:pt x="2" y="7"/>
                    </a:lnTo>
                    <a:lnTo>
                      <a:pt x="0" y="6"/>
                    </a:lnTo>
                    <a:lnTo>
                      <a:pt x="0" y="3"/>
                    </a:lnTo>
                    <a:lnTo>
                      <a:pt x="3" y="0"/>
                    </a:lnTo>
                    <a:lnTo>
                      <a:pt x="6" y="2"/>
                    </a:lnTo>
                    <a:lnTo>
                      <a:pt x="7" y="5"/>
                    </a:lnTo>
                    <a:lnTo>
                      <a:pt x="7"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3" name="Freeform 249">
                <a:extLst>
                  <a:ext uri="{FF2B5EF4-FFF2-40B4-BE49-F238E27FC236}">
                    <a16:creationId xmlns:a16="http://schemas.microsoft.com/office/drawing/2014/main" id="{FA8DB31F-F170-462B-B31E-AD60A5803F1E}"/>
                  </a:ext>
                </a:extLst>
              </p:cNvPr>
              <p:cNvSpPr>
                <a:spLocks/>
              </p:cNvSpPr>
              <p:nvPr/>
            </p:nvSpPr>
            <p:spPr bwMode="auto">
              <a:xfrm>
                <a:off x="2035" y="1605"/>
                <a:ext cx="4" cy="3"/>
              </a:xfrm>
              <a:custGeom>
                <a:avLst/>
                <a:gdLst>
                  <a:gd name="T0" fmla="*/ 8 w 8"/>
                  <a:gd name="T1" fmla="*/ 3 h 6"/>
                  <a:gd name="T2" fmla="*/ 6 w 8"/>
                  <a:gd name="T3" fmla="*/ 6 h 6"/>
                  <a:gd name="T4" fmla="*/ 4 w 8"/>
                  <a:gd name="T5" fmla="*/ 6 h 6"/>
                  <a:gd name="T6" fmla="*/ 2 w 8"/>
                  <a:gd name="T7" fmla="*/ 4 h 6"/>
                  <a:gd name="T8" fmla="*/ 0 w 8"/>
                  <a:gd name="T9" fmla="*/ 2 h 6"/>
                  <a:gd name="T10" fmla="*/ 1 w 8"/>
                  <a:gd name="T11" fmla="*/ 0 h 6"/>
                  <a:gd name="T12" fmla="*/ 3 w 8"/>
                  <a:gd name="T13" fmla="*/ 0 h 6"/>
                  <a:gd name="T14" fmla="*/ 7 w 8"/>
                  <a:gd name="T15" fmla="*/ 1 h 6"/>
                  <a:gd name="T16" fmla="*/ 8 w 8"/>
                  <a:gd name="T17" fmla="*/ 2 h 6"/>
                  <a:gd name="T18" fmla="*/ 8 w 8"/>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8" y="3"/>
                    </a:moveTo>
                    <a:lnTo>
                      <a:pt x="6" y="6"/>
                    </a:lnTo>
                    <a:lnTo>
                      <a:pt x="4" y="6"/>
                    </a:lnTo>
                    <a:lnTo>
                      <a:pt x="2" y="4"/>
                    </a:lnTo>
                    <a:lnTo>
                      <a:pt x="0" y="2"/>
                    </a:lnTo>
                    <a:lnTo>
                      <a:pt x="1" y="0"/>
                    </a:lnTo>
                    <a:lnTo>
                      <a:pt x="3" y="0"/>
                    </a:lnTo>
                    <a:lnTo>
                      <a:pt x="7" y="1"/>
                    </a:lnTo>
                    <a:lnTo>
                      <a:pt x="8" y="2"/>
                    </a:lnTo>
                    <a:lnTo>
                      <a:pt x="8"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4" name="Freeform 250">
                <a:extLst>
                  <a:ext uri="{FF2B5EF4-FFF2-40B4-BE49-F238E27FC236}">
                    <a16:creationId xmlns:a16="http://schemas.microsoft.com/office/drawing/2014/main" id="{A122F516-E009-446C-84C3-9B3DA2C3C1E8}"/>
                  </a:ext>
                </a:extLst>
              </p:cNvPr>
              <p:cNvSpPr>
                <a:spLocks/>
              </p:cNvSpPr>
              <p:nvPr/>
            </p:nvSpPr>
            <p:spPr bwMode="auto">
              <a:xfrm>
                <a:off x="2060" y="1605"/>
                <a:ext cx="4" cy="3"/>
              </a:xfrm>
              <a:custGeom>
                <a:avLst/>
                <a:gdLst>
                  <a:gd name="T0" fmla="*/ 9 w 9"/>
                  <a:gd name="T1" fmla="*/ 2 h 6"/>
                  <a:gd name="T2" fmla="*/ 9 w 9"/>
                  <a:gd name="T3" fmla="*/ 6 h 6"/>
                  <a:gd name="T4" fmla="*/ 2 w 9"/>
                  <a:gd name="T5" fmla="*/ 6 h 6"/>
                  <a:gd name="T6" fmla="*/ 0 w 9"/>
                  <a:gd name="T7" fmla="*/ 4 h 6"/>
                  <a:gd name="T8" fmla="*/ 0 w 9"/>
                  <a:gd name="T9" fmla="*/ 2 h 6"/>
                  <a:gd name="T10" fmla="*/ 0 w 9"/>
                  <a:gd name="T11" fmla="*/ 1 h 6"/>
                  <a:gd name="T12" fmla="*/ 2 w 9"/>
                  <a:gd name="T13" fmla="*/ 0 h 6"/>
                  <a:gd name="T14" fmla="*/ 4 w 9"/>
                  <a:gd name="T15" fmla="*/ 0 h 6"/>
                  <a:gd name="T16" fmla="*/ 5 w 9"/>
                  <a:gd name="T17" fmla="*/ 1 h 6"/>
                  <a:gd name="T18" fmla="*/ 7 w 9"/>
                  <a:gd name="T19" fmla="*/ 2 h 6"/>
                  <a:gd name="T20" fmla="*/ 9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9" y="2"/>
                    </a:moveTo>
                    <a:lnTo>
                      <a:pt x="9" y="6"/>
                    </a:lnTo>
                    <a:lnTo>
                      <a:pt x="2" y="6"/>
                    </a:lnTo>
                    <a:lnTo>
                      <a:pt x="0" y="4"/>
                    </a:lnTo>
                    <a:lnTo>
                      <a:pt x="0" y="2"/>
                    </a:lnTo>
                    <a:lnTo>
                      <a:pt x="0" y="1"/>
                    </a:lnTo>
                    <a:lnTo>
                      <a:pt x="2" y="0"/>
                    </a:lnTo>
                    <a:lnTo>
                      <a:pt x="4" y="0"/>
                    </a:lnTo>
                    <a:lnTo>
                      <a:pt x="5" y="1"/>
                    </a:lnTo>
                    <a:lnTo>
                      <a:pt x="7" y="2"/>
                    </a:lnTo>
                    <a:lnTo>
                      <a:pt x="9"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5" name="Freeform 251">
                <a:extLst>
                  <a:ext uri="{FF2B5EF4-FFF2-40B4-BE49-F238E27FC236}">
                    <a16:creationId xmlns:a16="http://schemas.microsoft.com/office/drawing/2014/main" id="{0755DE43-D6C9-4E17-B5E4-232F037B5248}"/>
                  </a:ext>
                </a:extLst>
              </p:cNvPr>
              <p:cNvSpPr>
                <a:spLocks/>
              </p:cNvSpPr>
              <p:nvPr/>
            </p:nvSpPr>
            <p:spPr bwMode="auto">
              <a:xfrm>
                <a:off x="1989" y="1607"/>
                <a:ext cx="3" cy="3"/>
              </a:xfrm>
              <a:custGeom>
                <a:avLst/>
                <a:gdLst>
                  <a:gd name="T0" fmla="*/ 6 w 6"/>
                  <a:gd name="T1" fmla="*/ 4 h 6"/>
                  <a:gd name="T2" fmla="*/ 4 w 6"/>
                  <a:gd name="T3" fmla="*/ 6 h 6"/>
                  <a:gd name="T4" fmla="*/ 3 w 6"/>
                  <a:gd name="T5" fmla="*/ 6 h 6"/>
                  <a:gd name="T6" fmla="*/ 1 w 6"/>
                  <a:gd name="T7" fmla="*/ 6 h 6"/>
                  <a:gd name="T8" fmla="*/ 0 w 6"/>
                  <a:gd name="T9" fmla="*/ 6 h 6"/>
                  <a:gd name="T10" fmla="*/ 0 w 6"/>
                  <a:gd name="T11" fmla="*/ 4 h 6"/>
                  <a:gd name="T12" fmla="*/ 0 w 6"/>
                  <a:gd name="T13" fmla="*/ 1 h 6"/>
                  <a:gd name="T14" fmla="*/ 1 w 6"/>
                  <a:gd name="T15" fmla="*/ 0 h 6"/>
                  <a:gd name="T16" fmla="*/ 2 w 6"/>
                  <a:gd name="T17" fmla="*/ 0 h 6"/>
                  <a:gd name="T18" fmla="*/ 3 w 6"/>
                  <a:gd name="T19" fmla="*/ 0 h 6"/>
                  <a:gd name="T20" fmla="*/ 4 w 6"/>
                  <a:gd name="T21" fmla="*/ 1 h 6"/>
                  <a:gd name="T22" fmla="*/ 6 w 6"/>
                  <a:gd name="T23" fmla="*/ 3 h 6"/>
                  <a:gd name="T24" fmla="*/ 6 w 6"/>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6" y="4"/>
                    </a:moveTo>
                    <a:lnTo>
                      <a:pt x="4" y="6"/>
                    </a:lnTo>
                    <a:lnTo>
                      <a:pt x="3" y="6"/>
                    </a:lnTo>
                    <a:lnTo>
                      <a:pt x="1" y="6"/>
                    </a:lnTo>
                    <a:lnTo>
                      <a:pt x="0" y="6"/>
                    </a:lnTo>
                    <a:lnTo>
                      <a:pt x="0" y="4"/>
                    </a:lnTo>
                    <a:lnTo>
                      <a:pt x="0" y="1"/>
                    </a:lnTo>
                    <a:lnTo>
                      <a:pt x="1" y="0"/>
                    </a:lnTo>
                    <a:lnTo>
                      <a:pt x="2" y="0"/>
                    </a:lnTo>
                    <a:lnTo>
                      <a:pt x="3" y="0"/>
                    </a:lnTo>
                    <a:lnTo>
                      <a:pt x="4" y="1"/>
                    </a:lnTo>
                    <a:lnTo>
                      <a:pt x="6" y="3"/>
                    </a:lnTo>
                    <a:lnTo>
                      <a:pt x="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6" name="Freeform 252">
                <a:extLst>
                  <a:ext uri="{FF2B5EF4-FFF2-40B4-BE49-F238E27FC236}">
                    <a16:creationId xmlns:a16="http://schemas.microsoft.com/office/drawing/2014/main" id="{D5B0A48A-F298-49F5-B9BF-EA56EFD0CCBC}"/>
                  </a:ext>
                </a:extLst>
              </p:cNvPr>
              <p:cNvSpPr>
                <a:spLocks/>
              </p:cNvSpPr>
              <p:nvPr/>
            </p:nvSpPr>
            <p:spPr bwMode="auto">
              <a:xfrm>
                <a:off x="2008" y="1608"/>
                <a:ext cx="3" cy="3"/>
              </a:xfrm>
              <a:custGeom>
                <a:avLst/>
                <a:gdLst>
                  <a:gd name="T0" fmla="*/ 7 w 7"/>
                  <a:gd name="T1" fmla="*/ 3 h 4"/>
                  <a:gd name="T2" fmla="*/ 5 w 7"/>
                  <a:gd name="T3" fmla="*/ 3 h 4"/>
                  <a:gd name="T4" fmla="*/ 4 w 7"/>
                  <a:gd name="T5" fmla="*/ 3 h 4"/>
                  <a:gd name="T6" fmla="*/ 3 w 7"/>
                  <a:gd name="T7" fmla="*/ 4 h 4"/>
                  <a:gd name="T8" fmla="*/ 2 w 7"/>
                  <a:gd name="T9" fmla="*/ 4 h 4"/>
                  <a:gd name="T10" fmla="*/ 0 w 7"/>
                  <a:gd name="T11" fmla="*/ 0 h 4"/>
                  <a:gd name="T12" fmla="*/ 2 w 7"/>
                  <a:gd name="T13" fmla="*/ 0 h 4"/>
                  <a:gd name="T14" fmla="*/ 4 w 7"/>
                  <a:gd name="T15" fmla="*/ 1 h 4"/>
                  <a:gd name="T16" fmla="*/ 5 w 7"/>
                  <a:gd name="T17" fmla="*/ 2 h 4"/>
                  <a:gd name="T18" fmla="*/ 7 w 7"/>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7" y="3"/>
                    </a:moveTo>
                    <a:lnTo>
                      <a:pt x="5" y="3"/>
                    </a:lnTo>
                    <a:lnTo>
                      <a:pt x="4" y="3"/>
                    </a:lnTo>
                    <a:lnTo>
                      <a:pt x="3" y="4"/>
                    </a:lnTo>
                    <a:lnTo>
                      <a:pt x="2" y="4"/>
                    </a:lnTo>
                    <a:lnTo>
                      <a:pt x="0" y="0"/>
                    </a:lnTo>
                    <a:lnTo>
                      <a:pt x="2" y="0"/>
                    </a:lnTo>
                    <a:lnTo>
                      <a:pt x="4" y="1"/>
                    </a:lnTo>
                    <a:lnTo>
                      <a:pt x="5" y="2"/>
                    </a:lnTo>
                    <a:lnTo>
                      <a:pt x="7"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7" name="Freeform 253">
                <a:extLst>
                  <a:ext uri="{FF2B5EF4-FFF2-40B4-BE49-F238E27FC236}">
                    <a16:creationId xmlns:a16="http://schemas.microsoft.com/office/drawing/2014/main" id="{C8929B91-9577-4745-A142-44AED68F92A5}"/>
                  </a:ext>
                </a:extLst>
              </p:cNvPr>
              <p:cNvSpPr>
                <a:spLocks/>
              </p:cNvSpPr>
              <p:nvPr/>
            </p:nvSpPr>
            <p:spPr bwMode="auto">
              <a:xfrm>
                <a:off x="1164" y="1610"/>
                <a:ext cx="23" cy="35"/>
              </a:xfrm>
              <a:custGeom>
                <a:avLst/>
                <a:gdLst>
                  <a:gd name="T0" fmla="*/ 45 w 48"/>
                  <a:gd name="T1" fmla="*/ 13 h 70"/>
                  <a:gd name="T2" fmla="*/ 45 w 48"/>
                  <a:gd name="T3" fmla="*/ 16 h 70"/>
                  <a:gd name="T4" fmla="*/ 45 w 48"/>
                  <a:gd name="T5" fmla="*/ 20 h 70"/>
                  <a:gd name="T6" fmla="*/ 47 w 48"/>
                  <a:gd name="T7" fmla="*/ 24 h 70"/>
                  <a:gd name="T8" fmla="*/ 48 w 48"/>
                  <a:gd name="T9" fmla="*/ 29 h 70"/>
                  <a:gd name="T10" fmla="*/ 43 w 48"/>
                  <a:gd name="T11" fmla="*/ 32 h 70"/>
                  <a:gd name="T12" fmla="*/ 40 w 48"/>
                  <a:gd name="T13" fmla="*/ 37 h 70"/>
                  <a:gd name="T14" fmla="*/ 36 w 48"/>
                  <a:gd name="T15" fmla="*/ 43 h 70"/>
                  <a:gd name="T16" fmla="*/ 34 w 48"/>
                  <a:gd name="T17" fmla="*/ 47 h 70"/>
                  <a:gd name="T18" fmla="*/ 35 w 48"/>
                  <a:gd name="T19" fmla="*/ 53 h 70"/>
                  <a:gd name="T20" fmla="*/ 37 w 48"/>
                  <a:gd name="T21" fmla="*/ 58 h 70"/>
                  <a:gd name="T22" fmla="*/ 39 w 48"/>
                  <a:gd name="T23" fmla="*/ 63 h 70"/>
                  <a:gd name="T24" fmla="*/ 37 w 48"/>
                  <a:gd name="T25" fmla="*/ 69 h 70"/>
                  <a:gd name="T26" fmla="*/ 34 w 48"/>
                  <a:gd name="T27" fmla="*/ 70 h 70"/>
                  <a:gd name="T28" fmla="*/ 32 w 48"/>
                  <a:gd name="T29" fmla="*/ 69 h 70"/>
                  <a:gd name="T30" fmla="*/ 28 w 48"/>
                  <a:gd name="T31" fmla="*/ 67 h 70"/>
                  <a:gd name="T32" fmla="*/ 25 w 48"/>
                  <a:gd name="T33" fmla="*/ 66 h 70"/>
                  <a:gd name="T34" fmla="*/ 19 w 48"/>
                  <a:gd name="T35" fmla="*/ 59 h 70"/>
                  <a:gd name="T36" fmla="*/ 12 w 48"/>
                  <a:gd name="T37" fmla="*/ 52 h 70"/>
                  <a:gd name="T38" fmla="*/ 6 w 48"/>
                  <a:gd name="T39" fmla="*/ 45 h 70"/>
                  <a:gd name="T40" fmla="*/ 0 w 48"/>
                  <a:gd name="T41" fmla="*/ 37 h 70"/>
                  <a:gd name="T42" fmla="*/ 4 w 48"/>
                  <a:gd name="T43" fmla="*/ 35 h 70"/>
                  <a:gd name="T44" fmla="*/ 7 w 48"/>
                  <a:gd name="T45" fmla="*/ 33 h 70"/>
                  <a:gd name="T46" fmla="*/ 11 w 48"/>
                  <a:gd name="T47" fmla="*/ 33 h 70"/>
                  <a:gd name="T48" fmla="*/ 14 w 48"/>
                  <a:gd name="T49" fmla="*/ 31 h 70"/>
                  <a:gd name="T50" fmla="*/ 18 w 48"/>
                  <a:gd name="T51" fmla="*/ 25 h 70"/>
                  <a:gd name="T52" fmla="*/ 21 w 48"/>
                  <a:gd name="T53" fmla="*/ 21 h 70"/>
                  <a:gd name="T54" fmla="*/ 25 w 48"/>
                  <a:gd name="T55" fmla="*/ 15 h 70"/>
                  <a:gd name="T56" fmla="*/ 26 w 48"/>
                  <a:gd name="T57" fmla="*/ 8 h 70"/>
                  <a:gd name="T58" fmla="*/ 29 w 48"/>
                  <a:gd name="T59" fmla="*/ 5 h 70"/>
                  <a:gd name="T60" fmla="*/ 33 w 48"/>
                  <a:gd name="T61" fmla="*/ 2 h 70"/>
                  <a:gd name="T62" fmla="*/ 36 w 48"/>
                  <a:gd name="T63" fmla="*/ 0 h 70"/>
                  <a:gd name="T64" fmla="*/ 41 w 48"/>
                  <a:gd name="T65" fmla="*/ 1 h 70"/>
                  <a:gd name="T66" fmla="*/ 45 w 48"/>
                  <a:gd name="T67" fmla="*/ 1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70">
                    <a:moveTo>
                      <a:pt x="45" y="13"/>
                    </a:moveTo>
                    <a:lnTo>
                      <a:pt x="45" y="16"/>
                    </a:lnTo>
                    <a:lnTo>
                      <a:pt x="45" y="20"/>
                    </a:lnTo>
                    <a:lnTo>
                      <a:pt x="47" y="24"/>
                    </a:lnTo>
                    <a:lnTo>
                      <a:pt x="48" y="29"/>
                    </a:lnTo>
                    <a:lnTo>
                      <a:pt x="43" y="32"/>
                    </a:lnTo>
                    <a:lnTo>
                      <a:pt x="40" y="37"/>
                    </a:lnTo>
                    <a:lnTo>
                      <a:pt x="36" y="43"/>
                    </a:lnTo>
                    <a:lnTo>
                      <a:pt x="34" y="47"/>
                    </a:lnTo>
                    <a:lnTo>
                      <a:pt x="35" y="53"/>
                    </a:lnTo>
                    <a:lnTo>
                      <a:pt x="37" y="58"/>
                    </a:lnTo>
                    <a:lnTo>
                      <a:pt x="39" y="63"/>
                    </a:lnTo>
                    <a:lnTo>
                      <a:pt x="37" y="69"/>
                    </a:lnTo>
                    <a:lnTo>
                      <a:pt x="34" y="70"/>
                    </a:lnTo>
                    <a:lnTo>
                      <a:pt x="32" y="69"/>
                    </a:lnTo>
                    <a:lnTo>
                      <a:pt x="28" y="67"/>
                    </a:lnTo>
                    <a:lnTo>
                      <a:pt x="25" y="66"/>
                    </a:lnTo>
                    <a:lnTo>
                      <a:pt x="19" y="59"/>
                    </a:lnTo>
                    <a:lnTo>
                      <a:pt x="12" y="52"/>
                    </a:lnTo>
                    <a:lnTo>
                      <a:pt x="6" y="45"/>
                    </a:lnTo>
                    <a:lnTo>
                      <a:pt x="0" y="37"/>
                    </a:lnTo>
                    <a:lnTo>
                      <a:pt x="4" y="35"/>
                    </a:lnTo>
                    <a:lnTo>
                      <a:pt x="7" y="33"/>
                    </a:lnTo>
                    <a:lnTo>
                      <a:pt x="11" y="33"/>
                    </a:lnTo>
                    <a:lnTo>
                      <a:pt x="14" y="31"/>
                    </a:lnTo>
                    <a:lnTo>
                      <a:pt x="18" y="25"/>
                    </a:lnTo>
                    <a:lnTo>
                      <a:pt x="21" y="21"/>
                    </a:lnTo>
                    <a:lnTo>
                      <a:pt x="25" y="15"/>
                    </a:lnTo>
                    <a:lnTo>
                      <a:pt x="26" y="8"/>
                    </a:lnTo>
                    <a:lnTo>
                      <a:pt x="29" y="5"/>
                    </a:lnTo>
                    <a:lnTo>
                      <a:pt x="33" y="2"/>
                    </a:lnTo>
                    <a:lnTo>
                      <a:pt x="36" y="0"/>
                    </a:lnTo>
                    <a:lnTo>
                      <a:pt x="41" y="1"/>
                    </a:lnTo>
                    <a:lnTo>
                      <a:pt x="45" y="1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8" name="Freeform 254">
                <a:extLst>
                  <a:ext uri="{FF2B5EF4-FFF2-40B4-BE49-F238E27FC236}">
                    <a16:creationId xmlns:a16="http://schemas.microsoft.com/office/drawing/2014/main" id="{07E8ECBB-F7FA-43AA-81CB-0C1873D89824}"/>
                  </a:ext>
                </a:extLst>
              </p:cNvPr>
              <p:cNvSpPr>
                <a:spLocks/>
              </p:cNvSpPr>
              <p:nvPr/>
            </p:nvSpPr>
            <p:spPr bwMode="auto">
              <a:xfrm>
                <a:off x="2026" y="1612"/>
                <a:ext cx="5" cy="3"/>
              </a:xfrm>
              <a:custGeom>
                <a:avLst/>
                <a:gdLst>
                  <a:gd name="T0" fmla="*/ 10 w 10"/>
                  <a:gd name="T1" fmla="*/ 6 h 7"/>
                  <a:gd name="T2" fmla="*/ 7 w 10"/>
                  <a:gd name="T3" fmla="*/ 7 h 7"/>
                  <a:gd name="T4" fmla="*/ 5 w 10"/>
                  <a:gd name="T5" fmla="*/ 7 h 7"/>
                  <a:gd name="T6" fmla="*/ 3 w 10"/>
                  <a:gd name="T7" fmla="*/ 7 h 7"/>
                  <a:gd name="T8" fmla="*/ 0 w 10"/>
                  <a:gd name="T9" fmla="*/ 5 h 7"/>
                  <a:gd name="T10" fmla="*/ 0 w 10"/>
                  <a:gd name="T11" fmla="*/ 0 h 7"/>
                  <a:gd name="T12" fmla="*/ 4 w 10"/>
                  <a:gd name="T13" fmla="*/ 0 h 7"/>
                  <a:gd name="T14" fmla="*/ 6 w 10"/>
                  <a:gd name="T15" fmla="*/ 2 h 7"/>
                  <a:gd name="T16" fmla="*/ 9 w 10"/>
                  <a:gd name="T17" fmla="*/ 4 h 7"/>
                  <a:gd name="T18" fmla="*/ 10 w 10"/>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6"/>
                    </a:moveTo>
                    <a:lnTo>
                      <a:pt x="7" y="7"/>
                    </a:lnTo>
                    <a:lnTo>
                      <a:pt x="5" y="7"/>
                    </a:lnTo>
                    <a:lnTo>
                      <a:pt x="3" y="7"/>
                    </a:lnTo>
                    <a:lnTo>
                      <a:pt x="0" y="5"/>
                    </a:lnTo>
                    <a:lnTo>
                      <a:pt x="0" y="0"/>
                    </a:lnTo>
                    <a:lnTo>
                      <a:pt x="4" y="0"/>
                    </a:lnTo>
                    <a:lnTo>
                      <a:pt x="6" y="2"/>
                    </a:lnTo>
                    <a:lnTo>
                      <a:pt x="9" y="4"/>
                    </a:lnTo>
                    <a:lnTo>
                      <a:pt x="1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39" name="Freeform 255">
                <a:extLst>
                  <a:ext uri="{FF2B5EF4-FFF2-40B4-BE49-F238E27FC236}">
                    <a16:creationId xmlns:a16="http://schemas.microsoft.com/office/drawing/2014/main" id="{35131E73-FCF6-446F-AD27-95C984EFA67B}"/>
                  </a:ext>
                </a:extLst>
              </p:cNvPr>
              <p:cNvSpPr>
                <a:spLocks/>
              </p:cNvSpPr>
              <p:nvPr/>
            </p:nvSpPr>
            <p:spPr bwMode="auto">
              <a:xfrm>
                <a:off x="1996" y="1613"/>
                <a:ext cx="5" cy="4"/>
              </a:xfrm>
              <a:custGeom>
                <a:avLst/>
                <a:gdLst>
                  <a:gd name="T0" fmla="*/ 11 w 11"/>
                  <a:gd name="T1" fmla="*/ 4 h 8"/>
                  <a:gd name="T2" fmla="*/ 10 w 11"/>
                  <a:gd name="T3" fmla="*/ 7 h 8"/>
                  <a:gd name="T4" fmla="*/ 7 w 11"/>
                  <a:gd name="T5" fmla="*/ 8 h 8"/>
                  <a:gd name="T6" fmla="*/ 5 w 11"/>
                  <a:gd name="T7" fmla="*/ 8 h 8"/>
                  <a:gd name="T8" fmla="*/ 3 w 11"/>
                  <a:gd name="T9" fmla="*/ 6 h 8"/>
                  <a:gd name="T10" fmla="*/ 0 w 11"/>
                  <a:gd name="T11" fmla="*/ 3 h 8"/>
                  <a:gd name="T12" fmla="*/ 3 w 11"/>
                  <a:gd name="T13" fmla="*/ 1 h 8"/>
                  <a:gd name="T14" fmla="*/ 6 w 11"/>
                  <a:gd name="T15" fmla="*/ 0 h 8"/>
                  <a:gd name="T16" fmla="*/ 10 w 11"/>
                  <a:gd name="T17" fmla="*/ 1 h 8"/>
                  <a:gd name="T18" fmla="*/ 11 w 11"/>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11" y="4"/>
                    </a:moveTo>
                    <a:lnTo>
                      <a:pt x="10" y="7"/>
                    </a:lnTo>
                    <a:lnTo>
                      <a:pt x="7" y="8"/>
                    </a:lnTo>
                    <a:lnTo>
                      <a:pt x="5" y="8"/>
                    </a:lnTo>
                    <a:lnTo>
                      <a:pt x="3" y="6"/>
                    </a:lnTo>
                    <a:lnTo>
                      <a:pt x="0" y="3"/>
                    </a:lnTo>
                    <a:lnTo>
                      <a:pt x="3" y="1"/>
                    </a:lnTo>
                    <a:lnTo>
                      <a:pt x="6" y="0"/>
                    </a:lnTo>
                    <a:lnTo>
                      <a:pt x="10" y="1"/>
                    </a:lnTo>
                    <a:lnTo>
                      <a:pt x="1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0" name="Freeform 256">
                <a:extLst>
                  <a:ext uri="{FF2B5EF4-FFF2-40B4-BE49-F238E27FC236}">
                    <a16:creationId xmlns:a16="http://schemas.microsoft.com/office/drawing/2014/main" id="{F3B6E236-346F-4B9E-881A-A0E336670457}"/>
                  </a:ext>
                </a:extLst>
              </p:cNvPr>
              <p:cNvSpPr>
                <a:spLocks/>
              </p:cNvSpPr>
              <p:nvPr/>
            </p:nvSpPr>
            <p:spPr bwMode="auto">
              <a:xfrm>
                <a:off x="1422" y="1618"/>
                <a:ext cx="3" cy="4"/>
              </a:xfrm>
              <a:custGeom>
                <a:avLst/>
                <a:gdLst>
                  <a:gd name="T0" fmla="*/ 0 w 5"/>
                  <a:gd name="T1" fmla="*/ 8 h 8"/>
                  <a:gd name="T2" fmla="*/ 1 w 5"/>
                  <a:gd name="T3" fmla="*/ 5 h 8"/>
                  <a:gd name="T4" fmla="*/ 2 w 5"/>
                  <a:gd name="T5" fmla="*/ 4 h 8"/>
                  <a:gd name="T6" fmla="*/ 3 w 5"/>
                  <a:gd name="T7" fmla="*/ 1 h 8"/>
                  <a:gd name="T8" fmla="*/ 5 w 5"/>
                  <a:gd name="T9" fmla="*/ 0 h 8"/>
                  <a:gd name="T10" fmla="*/ 4 w 5"/>
                  <a:gd name="T11" fmla="*/ 2 h 8"/>
                  <a:gd name="T12" fmla="*/ 3 w 5"/>
                  <a:gd name="T13" fmla="*/ 5 h 8"/>
                  <a:gd name="T14" fmla="*/ 2 w 5"/>
                  <a:gd name="T15" fmla="*/ 7 h 8"/>
                  <a:gd name="T16" fmla="*/ 0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0" y="8"/>
                    </a:moveTo>
                    <a:lnTo>
                      <a:pt x="1" y="5"/>
                    </a:lnTo>
                    <a:lnTo>
                      <a:pt x="2" y="4"/>
                    </a:lnTo>
                    <a:lnTo>
                      <a:pt x="3" y="1"/>
                    </a:lnTo>
                    <a:lnTo>
                      <a:pt x="5" y="0"/>
                    </a:lnTo>
                    <a:lnTo>
                      <a:pt x="4" y="2"/>
                    </a:lnTo>
                    <a:lnTo>
                      <a:pt x="3" y="5"/>
                    </a:lnTo>
                    <a:lnTo>
                      <a:pt x="2" y="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1" name="Freeform 257">
                <a:extLst>
                  <a:ext uri="{FF2B5EF4-FFF2-40B4-BE49-F238E27FC236}">
                    <a16:creationId xmlns:a16="http://schemas.microsoft.com/office/drawing/2014/main" id="{6D98F338-6D65-4677-8B3C-5BC87DD10EBC}"/>
                  </a:ext>
                </a:extLst>
              </p:cNvPr>
              <p:cNvSpPr>
                <a:spLocks/>
              </p:cNvSpPr>
              <p:nvPr/>
            </p:nvSpPr>
            <p:spPr bwMode="auto">
              <a:xfrm>
                <a:off x="1840" y="1620"/>
                <a:ext cx="167" cy="278"/>
              </a:xfrm>
              <a:custGeom>
                <a:avLst/>
                <a:gdLst>
                  <a:gd name="T0" fmla="*/ 56 w 334"/>
                  <a:gd name="T1" fmla="*/ 49 h 554"/>
                  <a:gd name="T2" fmla="*/ 83 w 334"/>
                  <a:gd name="T3" fmla="*/ 60 h 554"/>
                  <a:gd name="T4" fmla="*/ 184 w 334"/>
                  <a:gd name="T5" fmla="*/ 100 h 554"/>
                  <a:gd name="T6" fmla="*/ 201 w 334"/>
                  <a:gd name="T7" fmla="*/ 114 h 554"/>
                  <a:gd name="T8" fmla="*/ 209 w 334"/>
                  <a:gd name="T9" fmla="*/ 135 h 554"/>
                  <a:gd name="T10" fmla="*/ 144 w 334"/>
                  <a:gd name="T11" fmla="*/ 148 h 554"/>
                  <a:gd name="T12" fmla="*/ 119 w 334"/>
                  <a:gd name="T13" fmla="*/ 161 h 554"/>
                  <a:gd name="T14" fmla="*/ 150 w 334"/>
                  <a:gd name="T15" fmla="*/ 186 h 554"/>
                  <a:gd name="T16" fmla="*/ 185 w 334"/>
                  <a:gd name="T17" fmla="*/ 203 h 554"/>
                  <a:gd name="T18" fmla="*/ 174 w 334"/>
                  <a:gd name="T19" fmla="*/ 225 h 554"/>
                  <a:gd name="T20" fmla="*/ 184 w 334"/>
                  <a:gd name="T21" fmla="*/ 256 h 554"/>
                  <a:gd name="T22" fmla="*/ 152 w 334"/>
                  <a:gd name="T23" fmla="*/ 296 h 554"/>
                  <a:gd name="T24" fmla="*/ 174 w 334"/>
                  <a:gd name="T25" fmla="*/ 346 h 554"/>
                  <a:gd name="T26" fmla="*/ 222 w 334"/>
                  <a:gd name="T27" fmla="*/ 316 h 554"/>
                  <a:gd name="T28" fmla="*/ 260 w 334"/>
                  <a:gd name="T29" fmla="*/ 305 h 554"/>
                  <a:gd name="T30" fmla="*/ 272 w 334"/>
                  <a:gd name="T31" fmla="*/ 281 h 554"/>
                  <a:gd name="T32" fmla="*/ 303 w 334"/>
                  <a:gd name="T33" fmla="*/ 297 h 554"/>
                  <a:gd name="T34" fmla="*/ 328 w 334"/>
                  <a:gd name="T35" fmla="*/ 331 h 554"/>
                  <a:gd name="T36" fmla="*/ 303 w 334"/>
                  <a:gd name="T37" fmla="*/ 418 h 554"/>
                  <a:gd name="T38" fmla="*/ 286 w 334"/>
                  <a:gd name="T39" fmla="*/ 505 h 554"/>
                  <a:gd name="T40" fmla="*/ 285 w 334"/>
                  <a:gd name="T41" fmla="*/ 517 h 554"/>
                  <a:gd name="T42" fmla="*/ 290 w 334"/>
                  <a:gd name="T43" fmla="*/ 553 h 554"/>
                  <a:gd name="T44" fmla="*/ 283 w 334"/>
                  <a:gd name="T45" fmla="*/ 546 h 554"/>
                  <a:gd name="T46" fmla="*/ 268 w 334"/>
                  <a:gd name="T47" fmla="*/ 540 h 554"/>
                  <a:gd name="T48" fmla="*/ 264 w 334"/>
                  <a:gd name="T49" fmla="*/ 524 h 554"/>
                  <a:gd name="T50" fmla="*/ 248 w 334"/>
                  <a:gd name="T51" fmla="*/ 510 h 554"/>
                  <a:gd name="T52" fmla="*/ 232 w 334"/>
                  <a:gd name="T53" fmla="*/ 522 h 554"/>
                  <a:gd name="T54" fmla="*/ 226 w 334"/>
                  <a:gd name="T55" fmla="*/ 508 h 554"/>
                  <a:gd name="T56" fmla="*/ 208 w 334"/>
                  <a:gd name="T57" fmla="*/ 506 h 554"/>
                  <a:gd name="T58" fmla="*/ 205 w 334"/>
                  <a:gd name="T59" fmla="*/ 518 h 554"/>
                  <a:gd name="T60" fmla="*/ 208 w 334"/>
                  <a:gd name="T61" fmla="*/ 530 h 554"/>
                  <a:gd name="T62" fmla="*/ 200 w 334"/>
                  <a:gd name="T63" fmla="*/ 528 h 554"/>
                  <a:gd name="T64" fmla="*/ 181 w 334"/>
                  <a:gd name="T65" fmla="*/ 502 h 554"/>
                  <a:gd name="T66" fmla="*/ 166 w 334"/>
                  <a:gd name="T67" fmla="*/ 490 h 554"/>
                  <a:gd name="T68" fmla="*/ 152 w 334"/>
                  <a:gd name="T69" fmla="*/ 522 h 554"/>
                  <a:gd name="T70" fmla="*/ 142 w 334"/>
                  <a:gd name="T71" fmla="*/ 523 h 554"/>
                  <a:gd name="T72" fmla="*/ 141 w 334"/>
                  <a:gd name="T73" fmla="*/ 502 h 554"/>
                  <a:gd name="T74" fmla="*/ 129 w 334"/>
                  <a:gd name="T75" fmla="*/ 486 h 554"/>
                  <a:gd name="T76" fmla="*/ 128 w 334"/>
                  <a:gd name="T77" fmla="*/ 474 h 554"/>
                  <a:gd name="T78" fmla="*/ 126 w 334"/>
                  <a:gd name="T79" fmla="*/ 449 h 554"/>
                  <a:gd name="T80" fmla="*/ 110 w 334"/>
                  <a:gd name="T81" fmla="*/ 469 h 554"/>
                  <a:gd name="T82" fmla="*/ 101 w 334"/>
                  <a:gd name="T83" fmla="*/ 485 h 554"/>
                  <a:gd name="T84" fmla="*/ 107 w 334"/>
                  <a:gd name="T85" fmla="*/ 501 h 554"/>
                  <a:gd name="T86" fmla="*/ 116 w 334"/>
                  <a:gd name="T87" fmla="*/ 521 h 554"/>
                  <a:gd name="T88" fmla="*/ 99 w 334"/>
                  <a:gd name="T89" fmla="*/ 535 h 554"/>
                  <a:gd name="T90" fmla="*/ 90 w 334"/>
                  <a:gd name="T91" fmla="*/ 509 h 554"/>
                  <a:gd name="T92" fmla="*/ 83 w 334"/>
                  <a:gd name="T93" fmla="*/ 518 h 554"/>
                  <a:gd name="T94" fmla="*/ 83 w 334"/>
                  <a:gd name="T95" fmla="*/ 537 h 554"/>
                  <a:gd name="T96" fmla="*/ 67 w 334"/>
                  <a:gd name="T97" fmla="*/ 518 h 554"/>
                  <a:gd name="T98" fmla="*/ 60 w 334"/>
                  <a:gd name="T99" fmla="*/ 546 h 554"/>
                  <a:gd name="T100" fmla="*/ 45 w 334"/>
                  <a:gd name="T101" fmla="*/ 514 h 554"/>
                  <a:gd name="T102" fmla="*/ 43 w 334"/>
                  <a:gd name="T103" fmla="*/ 494 h 554"/>
                  <a:gd name="T104" fmla="*/ 35 w 334"/>
                  <a:gd name="T105" fmla="*/ 508 h 554"/>
                  <a:gd name="T106" fmla="*/ 8 w 334"/>
                  <a:gd name="T107" fmla="*/ 493 h 554"/>
                  <a:gd name="T108" fmla="*/ 35 w 334"/>
                  <a:gd name="T109" fmla="*/ 329 h 554"/>
                  <a:gd name="T110" fmla="*/ 56 w 334"/>
                  <a:gd name="T111" fmla="*/ 264 h 554"/>
                  <a:gd name="T112" fmla="*/ 68 w 334"/>
                  <a:gd name="T113" fmla="*/ 240 h 554"/>
                  <a:gd name="T114" fmla="*/ 90 w 334"/>
                  <a:gd name="T115" fmla="*/ 210 h 554"/>
                  <a:gd name="T116" fmla="*/ 38 w 334"/>
                  <a:gd name="T117" fmla="*/ 169 h 554"/>
                  <a:gd name="T118" fmla="*/ 20 w 334"/>
                  <a:gd name="T119" fmla="*/ 100 h 554"/>
                  <a:gd name="T120" fmla="*/ 30 w 334"/>
                  <a:gd name="T121" fmla="*/ 39 h 554"/>
                  <a:gd name="T122" fmla="*/ 46 w 334"/>
                  <a:gd name="T123" fmla="*/ 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 h="554">
                    <a:moveTo>
                      <a:pt x="54" y="18"/>
                    </a:moveTo>
                    <a:lnTo>
                      <a:pt x="56" y="24"/>
                    </a:lnTo>
                    <a:lnTo>
                      <a:pt x="53" y="29"/>
                    </a:lnTo>
                    <a:lnTo>
                      <a:pt x="51" y="33"/>
                    </a:lnTo>
                    <a:lnTo>
                      <a:pt x="51" y="38"/>
                    </a:lnTo>
                    <a:lnTo>
                      <a:pt x="52" y="44"/>
                    </a:lnTo>
                    <a:lnTo>
                      <a:pt x="56" y="49"/>
                    </a:lnTo>
                    <a:lnTo>
                      <a:pt x="60" y="54"/>
                    </a:lnTo>
                    <a:lnTo>
                      <a:pt x="66" y="57"/>
                    </a:lnTo>
                    <a:lnTo>
                      <a:pt x="66" y="56"/>
                    </a:lnTo>
                    <a:lnTo>
                      <a:pt x="67" y="55"/>
                    </a:lnTo>
                    <a:lnTo>
                      <a:pt x="68" y="54"/>
                    </a:lnTo>
                    <a:lnTo>
                      <a:pt x="69" y="53"/>
                    </a:lnTo>
                    <a:lnTo>
                      <a:pt x="83" y="60"/>
                    </a:lnTo>
                    <a:lnTo>
                      <a:pt x="97" y="67"/>
                    </a:lnTo>
                    <a:lnTo>
                      <a:pt x="112" y="72"/>
                    </a:lnTo>
                    <a:lnTo>
                      <a:pt x="127" y="77"/>
                    </a:lnTo>
                    <a:lnTo>
                      <a:pt x="142" y="82"/>
                    </a:lnTo>
                    <a:lnTo>
                      <a:pt x="157" y="87"/>
                    </a:lnTo>
                    <a:lnTo>
                      <a:pt x="171" y="93"/>
                    </a:lnTo>
                    <a:lnTo>
                      <a:pt x="184" y="100"/>
                    </a:lnTo>
                    <a:lnTo>
                      <a:pt x="184" y="105"/>
                    </a:lnTo>
                    <a:lnTo>
                      <a:pt x="186" y="107"/>
                    </a:lnTo>
                    <a:lnTo>
                      <a:pt x="187" y="110"/>
                    </a:lnTo>
                    <a:lnTo>
                      <a:pt x="187" y="115"/>
                    </a:lnTo>
                    <a:lnTo>
                      <a:pt x="190" y="116"/>
                    </a:lnTo>
                    <a:lnTo>
                      <a:pt x="195" y="115"/>
                    </a:lnTo>
                    <a:lnTo>
                      <a:pt x="201" y="114"/>
                    </a:lnTo>
                    <a:lnTo>
                      <a:pt x="205" y="115"/>
                    </a:lnTo>
                    <a:lnTo>
                      <a:pt x="216" y="112"/>
                    </a:lnTo>
                    <a:lnTo>
                      <a:pt x="217" y="116"/>
                    </a:lnTo>
                    <a:lnTo>
                      <a:pt x="218" y="121"/>
                    </a:lnTo>
                    <a:lnTo>
                      <a:pt x="218" y="125"/>
                    </a:lnTo>
                    <a:lnTo>
                      <a:pt x="216" y="129"/>
                    </a:lnTo>
                    <a:lnTo>
                      <a:pt x="209" y="135"/>
                    </a:lnTo>
                    <a:lnTo>
                      <a:pt x="200" y="138"/>
                    </a:lnTo>
                    <a:lnTo>
                      <a:pt x="192" y="139"/>
                    </a:lnTo>
                    <a:lnTo>
                      <a:pt x="182" y="140"/>
                    </a:lnTo>
                    <a:lnTo>
                      <a:pt x="172" y="140"/>
                    </a:lnTo>
                    <a:lnTo>
                      <a:pt x="163" y="142"/>
                    </a:lnTo>
                    <a:lnTo>
                      <a:pt x="154" y="144"/>
                    </a:lnTo>
                    <a:lnTo>
                      <a:pt x="144" y="148"/>
                    </a:lnTo>
                    <a:lnTo>
                      <a:pt x="126" y="146"/>
                    </a:lnTo>
                    <a:lnTo>
                      <a:pt x="126" y="145"/>
                    </a:lnTo>
                    <a:lnTo>
                      <a:pt x="121" y="145"/>
                    </a:lnTo>
                    <a:lnTo>
                      <a:pt x="119" y="148"/>
                    </a:lnTo>
                    <a:lnTo>
                      <a:pt x="118" y="153"/>
                    </a:lnTo>
                    <a:lnTo>
                      <a:pt x="116" y="157"/>
                    </a:lnTo>
                    <a:lnTo>
                      <a:pt x="119" y="161"/>
                    </a:lnTo>
                    <a:lnTo>
                      <a:pt x="122" y="166"/>
                    </a:lnTo>
                    <a:lnTo>
                      <a:pt x="126" y="170"/>
                    </a:lnTo>
                    <a:lnTo>
                      <a:pt x="127" y="177"/>
                    </a:lnTo>
                    <a:lnTo>
                      <a:pt x="132" y="181"/>
                    </a:lnTo>
                    <a:lnTo>
                      <a:pt x="137" y="183"/>
                    </a:lnTo>
                    <a:lnTo>
                      <a:pt x="143" y="184"/>
                    </a:lnTo>
                    <a:lnTo>
                      <a:pt x="150" y="186"/>
                    </a:lnTo>
                    <a:lnTo>
                      <a:pt x="155" y="189"/>
                    </a:lnTo>
                    <a:lnTo>
                      <a:pt x="159" y="192"/>
                    </a:lnTo>
                    <a:lnTo>
                      <a:pt x="163" y="197"/>
                    </a:lnTo>
                    <a:lnTo>
                      <a:pt x="165" y="203"/>
                    </a:lnTo>
                    <a:lnTo>
                      <a:pt x="172" y="203"/>
                    </a:lnTo>
                    <a:lnTo>
                      <a:pt x="178" y="203"/>
                    </a:lnTo>
                    <a:lnTo>
                      <a:pt x="185" y="203"/>
                    </a:lnTo>
                    <a:lnTo>
                      <a:pt x="189" y="205"/>
                    </a:lnTo>
                    <a:lnTo>
                      <a:pt x="187" y="208"/>
                    </a:lnTo>
                    <a:lnTo>
                      <a:pt x="186" y="213"/>
                    </a:lnTo>
                    <a:lnTo>
                      <a:pt x="185" y="218"/>
                    </a:lnTo>
                    <a:lnTo>
                      <a:pt x="182" y="222"/>
                    </a:lnTo>
                    <a:lnTo>
                      <a:pt x="179" y="223"/>
                    </a:lnTo>
                    <a:lnTo>
                      <a:pt x="174" y="225"/>
                    </a:lnTo>
                    <a:lnTo>
                      <a:pt x="172" y="227"/>
                    </a:lnTo>
                    <a:lnTo>
                      <a:pt x="173" y="230"/>
                    </a:lnTo>
                    <a:lnTo>
                      <a:pt x="180" y="234"/>
                    </a:lnTo>
                    <a:lnTo>
                      <a:pt x="182" y="240"/>
                    </a:lnTo>
                    <a:lnTo>
                      <a:pt x="184" y="246"/>
                    </a:lnTo>
                    <a:lnTo>
                      <a:pt x="187" y="252"/>
                    </a:lnTo>
                    <a:lnTo>
                      <a:pt x="184" y="256"/>
                    </a:lnTo>
                    <a:lnTo>
                      <a:pt x="178" y="258"/>
                    </a:lnTo>
                    <a:lnTo>
                      <a:pt x="172" y="261"/>
                    </a:lnTo>
                    <a:lnTo>
                      <a:pt x="169" y="266"/>
                    </a:lnTo>
                    <a:lnTo>
                      <a:pt x="166" y="274"/>
                    </a:lnTo>
                    <a:lnTo>
                      <a:pt x="160" y="281"/>
                    </a:lnTo>
                    <a:lnTo>
                      <a:pt x="155" y="288"/>
                    </a:lnTo>
                    <a:lnTo>
                      <a:pt x="152" y="296"/>
                    </a:lnTo>
                    <a:lnTo>
                      <a:pt x="150" y="305"/>
                    </a:lnTo>
                    <a:lnTo>
                      <a:pt x="150" y="316"/>
                    </a:lnTo>
                    <a:lnTo>
                      <a:pt x="152" y="326"/>
                    </a:lnTo>
                    <a:lnTo>
                      <a:pt x="158" y="335"/>
                    </a:lnTo>
                    <a:lnTo>
                      <a:pt x="163" y="339"/>
                    </a:lnTo>
                    <a:lnTo>
                      <a:pt x="169" y="343"/>
                    </a:lnTo>
                    <a:lnTo>
                      <a:pt x="174" y="346"/>
                    </a:lnTo>
                    <a:lnTo>
                      <a:pt x="181" y="344"/>
                    </a:lnTo>
                    <a:lnTo>
                      <a:pt x="188" y="339"/>
                    </a:lnTo>
                    <a:lnTo>
                      <a:pt x="192" y="329"/>
                    </a:lnTo>
                    <a:lnTo>
                      <a:pt x="193" y="320"/>
                    </a:lnTo>
                    <a:lnTo>
                      <a:pt x="197" y="313"/>
                    </a:lnTo>
                    <a:lnTo>
                      <a:pt x="217" y="318"/>
                    </a:lnTo>
                    <a:lnTo>
                      <a:pt x="222" y="316"/>
                    </a:lnTo>
                    <a:lnTo>
                      <a:pt x="226" y="312"/>
                    </a:lnTo>
                    <a:lnTo>
                      <a:pt x="231" y="308"/>
                    </a:lnTo>
                    <a:lnTo>
                      <a:pt x="235" y="304"/>
                    </a:lnTo>
                    <a:lnTo>
                      <a:pt x="241" y="302"/>
                    </a:lnTo>
                    <a:lnTo>
                      <a:pt x="247" y="301"/>
                    </a:lnTo>
                    <a:lnTo>
                      <a:pt x="253" y="302"/>
                    </a:lnTo>
                    <a:lnTo>
                      <a:pt x="260" y="305"/>
                    </a:lnTo>
                    <a:lnTo>
                      <a:pt x="265" y="302"/>
                    </a:lnTo>
                    <a:lnTo>
                      <a:pt x="269" y="297"/>
                    </a:lnTo>
                    <a:lnTo>
                      <a:pt x="273" y="291"/>
                    </a:lnTo>
                    <a:lnTo>
                      <a:pt x="277" y="287"/>
                    </a:lnTo>
                    <a:lnTo>
                      <a:pt x="275" y="284"/>
                    </a:lnTo>
                    <a:lnTo>
                      <a:pt x="273" y="283"/>
                    </a:lnTo>
                    <a:lnTo>
                      <a:pt x="272" y="281"/>
                    </a:lnTo>
                    <a:lnTo>
                      <a:pt x="273" y="280"/>
                    </a:lnTo>
                    <a:lnTo>
                      <a:pt x="278" y="282"/>
                    </a:lnTo>
                    <a:lnTo>
                      <a:pt x="284" y="284"/>
                    </a:lnTo>
                    <a:lnTo>
                      <a:pt x="290" y="287"/>
                    </a:lnTo>
                    <a:lnTo>
                      <a:pt x="295" y="290"/>
                    </a:lnTo>
                    <a:lnTo>
                      <a:pt x="300" y="294"/>
                    </a:lnTo>
                    <a:lnTo>
                      <a:pt x="303" y="297"/>
                    </a:lnTo>
                    <a:lnTo>
                      <a:pt x="306" y="303"/>
                    </a:lnTo>
                    <a:lnTo>
                      <a:pt x="307" y="309"/>
                    </a:lnTo>
                    <a:lnTo>
                      <a:pt x="314" y="309"/>
                    </a:lnTo>
                    <a:lnTo>
                      <a:pt x="321" y="309"/>
                    </a:lnTo>
                    <a:lnTo>
                      <a:pt x="329" y="310"/>
                    </a:lnTo>
                    <a:lnTo>
                      <a:pt x="334" y="313"/>
                    </a:lnTo>
                    <a:lnTo>
                      <a:pt x="328" y="331"/>
                    </a:lnTo>
                    <a:lnTo>
                      <a:pt x="318" y="344"/>
                    </a:lnTo>
                    <a:lnTo>
                      <a:pt x="310" y="361"/>
                    </a:lnTo>
                    <a:lnTo>
                      <a:pt x="309" y="380"/>
                    </a:lnTo>
                    <a:lnTo>
                      <a:pt x="307" y="389"/>
                    </a:lnTo>
                    <a:lnTo>
                      <a:pt x="306" y="399"/>
                    </a:lnTo>
                    <a:lnTo>
                      <a:pt x="305" y="408"/>
                    </a:lnTo>
                    <a:lnTo>
                      <a:pt x="303" y="418"/>
                    </a:lnTo>
                    <a:lnTo>
                      <a:pt x="303" y="444"/>
                    </a:lnTo>
                    <a:lnTo>
                      <a:pt x="301" y="468"/>
                    </a:lnTo>
                    <a:lnTo>
                      <a:pt x="299" y="492"/>
                    </a:lnTo>
                    <a:lnTo>
                      <a:pt x="295" y="514"/>
                    </a:lnTo>
                    <a:lnTo>
                      <a:pt x="291" y="518"/>
                    </a:lnTo>
                    <a:lnTo>
                      <a:pt x="288" y="512"/>
                    </a:lnTo>
                    <a:lnTo>
                      <a:pt x="286" y="505"/>
                    </a:lnTo>
                    <a:lnTo>
                      <a:pt x="283" y="498"/>
                    </a:lnTo>
                    <a:lnTo>
                      <a:pt x="278" y="492"/>
                    </a:lnTo>
                    <a:lnTo>
                      <a:pt x="277" y="495"/>
                    </a:lnTo>
                    <a:lnTo>
                      <a:pt x="278" y="501"/>
                    </a:lnTo>
                    <a:lnTo>
                      <a:pt x="280" y="506"/>
                    </a:lnTo>
                    <a:lnTo>
                      <a:pt x="283" y="510"/>
                    </a:lnTo>
                    <a:lnTo>
                      <a:pt x="285" y="517"/>
                    </a:lnTo>
                    <a:lnTo>
                      <a:pt x="288" y="523"/>
                    </a:lnTo>
                    <a:lnTo>
                      <a:pt x="291" y="530"/>
                    </a:lnTo>
                    <a:lnTo>
                      <a:pt x="288" y="537"/>
                    </a:lnTo>
                    <a:lnTo>
                      <a:pt x="290" y="540"/>
                    </a:lnTo>
                    <a:lnTo>
                      <a:pt x="291" y="544"/>
                    </a:lnTo>
                    <a:lnTo>
                      <a:pt x="290" y="548"/>
                    </a:lnTo>
                    <a:lnTo>
                      <a:pt x="290" y="553"/>
                    </a:lnTo>
                    <a:lnTo>
                      <a:pt x="286" y="550"/>
                    </a:lnTo>
                    <a:lnTo>
                      <a:pt x="286" y="543"/>
                    </a:lnTo>
                    <a:lnTo>
                      <a:pt x="286" y="537"/>
                    </a:lnTo>
                    <a:lnTo>
                      <a:pt x="281" y="533"/>
                    </a:lnTo>
                    <a:lnTo>
                      <a:pt x="281" y="538"/>
                    </a:lnTo>
                    <a:lnTo>
                      <a:pt x="283" y="542"/>
                    </a:lnTo>
                    <a:lnTo>
                      <a:pt x="283" y="546"/>
                    </a:lnTo>
                    <a:lnTo>
                      <a:pt x="278" y="547"/>
                    </a:lnTo>
                    <a:lnTo>
                      <a:pt x="270" y="551"/>
                    </a:lnTo>
                    <a:lnTo>
                      <a:pt x="271" y="547"/>
                    </a:lnTo>
                    <a:lnTo>
                      <a:pt x="272" y="543"/>
                    </a:lnTo>
                    <a:lnTo>
                      <a:pt x="273" y="539"/>
                    </a:lnTo>
                    <a:lnTo>
                      <a:pt x="271" y="536"/>
                    </a:lnTo>
                    <a:lnTo>
                      <a:pt x="268" y="540"/>
                    </a:lnTo>
                    <a:lnTo>
                      <a:pt x="266" y="533"/>
                    </a:lnTo>
                    <a:lnTo>
                      <a:pt x="270" y="528"/>
                    </a:lnTo>
                    <a:lnTo>
                      <a:pt x="275" y="522"/>
                    </a:lnTo>
                    <a:lnTo>
                      <a:pt x="273" y="515"/>
                    </a:lnTo>
                    <a:lnTo>
                      <a:pt x="270" y="518"/>
                    </a:lnTo>
                    <a:lnTo>
                      <a:pt x="268" y="521"/>
                    </a:lnTo>
                    <a:lnTo>
                      <a:pt x="264" y="524"/>
                    </a:lnTo>
                    <a:lnTo>
                      <a:pt x="262" y="528"/>
                    </a:lnTo>
                    <a:lnTo>
                      <a:pt x="262" y="521"/>
                    </a:lnTo>
                    <a:lnTo>
                      <a:pt x="258" y="515"/>
                    </a:lnTo>
                    <a:lnTo>
                      <a:pt x="255" y="510"/>
                    </a:lnTo>
                    <a:lnTo>
                      <a:pt x="252" y="505"/>
                    </a:lnTo>
                    <a:lnTo>
                      <a:pt x="249" y="507"/>
                    </a:lnTo>
                    <a:lnTo>
                      <a:pt x="248" y="510"/>
                    </a:lnTo>
                    <a:lnTo>
                      <a:pt x="248" y="513"/>
                    </a:lnTo>
                    <a:lnTo>
                      <a:pt x="249" y="515"/>
                    </a:lnTo>
                    <a:lnTo>
                      <a:pt x="241" y="525"/>
                    </a:lnTo>
                    <a:lnTo>
                      <a:pt x="240" y="523"/>
                    </a:lnTo>
                    <a:lnTo>
                      <a:pt x="238" y="523"/>
                    </a:lnTo>
                    <a:lnTo>
                      <a:pt x="234" y="523"/>
                    </a:lnTo>
                    <a:lnTo>
                      <a:pt x="232" y="522"/>
                    </a:lnTo>
                    <a:lnTo>
                      <a:pt x="234" y="516"/>
                    </a:lnTo>
                    <a:lnTo>
                      <a:pt x="240" y="513"/>
                    </a:lnTo>
                    <a:lnTo>
                      <a:pt x="245" y="508"/>
                    </a:lnTo>
                    <a:lnTo>
                      <a:pt x="245" y="500"/>
                    </a:lnTo>
                    <a:lnTo>
                      <a:pt x="238" y="500"/>
                    </a:lnTo>
                    <a:lnTo>
                      <a:pt x="232" y="505"/>
                    </a:lnTo>
                    <a:lnTo>
                      <a:pt x="226" y="508"/>
                    </a:lnTo>
                    <a:lnTo>
                      <a:pt x="220" y="503"/>
                    </a:lnTo>
                    <a:lnTo>
                      <a:pt x="217" y="502"/>
                    </a:lnTo>
                    <a:lnTo>
                      <a:pt x="216" y="505"/>
                    </a:lnTo>
                    <a:lnTo>
                      <a:pt x="213" y="507"/>
                    </a:lnTo>
                    <a:lnTo>
                      <a:pt x="211" y="509"/>
                    </a:lnTo>
                    <a:lnTo>
                      <a:pt x="210" y="507"/>
                    </a:lnTo>
                    <a:lnTo>
                      <a:pt x="208" y="506"/>
                    </a:lnTo>
                    <a:lnTo>
                      <a:pt x="204" y="505"/>
                    </a:lnTo>
                    <a:lnTo>
                      <a:pt x="202" y="507"/>
                    </a:lnTo>
                    <a:lnTo>
                      <a:pt x="201" y="509"/>
                    </a:lnTo>
                    <a:lnTo>
                      <a:pt x="201" y="512"/>
                    </a:lnTo>
                    <a:lnTo>
                      <a:pt x="201" y="515"/>
                    </a:lnTo>
                    <a:lnTo>
                      <a:pt x="202" y="517"/>
                    </a:lnTo>
                    <a:lnTo>
                      <a:pt x="205" y="518"/>
                    </a:lnTo>
                    <a:lnTo>
                      <a:pt x="208" y="517"/>
                    </a:lnTo>
                    <a:lnTo>
                      <a:pt x="211" y="516"/>
                    </a:lnTo>
                    <a:lnTo>
                      <a:pt x="213" y="515"/>
                    </a:lnTo>
                    <a:lnTo>
                      <a:pt x="215" y="521"/>
                    </a:lnTo>
                    <a:lnTo>
                      <a:pt x="211" y="523"/>
                    </a:lnTo>
                    <a:lnTo>
                      <a:pt x="208" y="525"/>
                    </a:lnTo>
                    <a:lnTo>
                      <a:pt x="208" y="530"/>
                    </a:lnTo>
                    <a:lnTo>
                      <a:pt x="208" y="533"/>
                    </a:lnTo>
                    <a:lnTo>
                      <a:pt x="204" y="535"/>
                    </a:lnTo>
                    <a:lnTo>
                      <a:pt x="202" y="537"/>
                    </a:lnTo>
                    <a:lnTo>
                      <a:pt x="203" y="542"/>
                    </a:lnTo>
                    <a:lnTo>
                      <a:pt x="195" y="542"/>
                    </a:lnTo>
                    <a:lnTo>
                      <a:pt x="202" y="535"/>
                    </a:lnTo>
                    <a:lnTo>
                      <a:pt x="200" y="528"/>
                    </a:lnTo>
                    <a:lnTo>
                      <a:pt x="193" y="520"/>
                    </a:lnTo>
                    <a:lnTo>
                      <a:pt x="189" y="512"/>
                    </a:lnTo>
                    <a:lnTo>
                      <a:pt x="188" y="509"/>
                    </a:lnTo>
                    <a:lnTo>
                      <a:pt x="187" y="506"/>
                    </a:lnTo>
                    <a:lnTo>
                      <a:pt x="186" y="503"/>
                    </a:lnTo>
                    <a:lnTo>
                      <a:pt x="182" y="501"/>
                    </a:lnTo>
                    <a:lnTo>
                      <a:pt x="181" y="502"/>
                    </a:lnTo>
                    <a:lnTo>
                      <a:pt x="181" y="503"/>
                    </a:lnTo>
                    <a:lnTo>
                      <a:pt x="180" y="503"/>
                    </a:lnTo>
                    <a:lnTo>
                      <a:pt x="179" y="505"/>
                    </a:lnTo>
                    <a:lnTo>
                      <a:pt x="175" y="501"/>
                    </a:lnTo>
                    <a:lnTo>
                      <a:pt x="174" y="495"/>
                    </a:lnTo>
                    <a:lnTo>
                      <a:pt x="171" y="491"/>
                    </a:lnTo>
                    <a:lnTo>
                      <a:pt x="166" y="490"/>
                    </a:lnTo>
                    <a:lnTo>
                      <a:pt x="166" y="499"/>
                    </a:lnTo>
                    <a:lnTo>
                      <a:pt x="156" y="499"/>
                    </a:lnTo>
                    <a:lnTo>
                      <a:pt x="155" y="503"/>
                    </a:lnTo>
                    <a:lnTo>
                      <a:pt x="155" y="508"/>
                    </a:lnTo>
                    <a:lnTo>
                      <a:pt x="155" y="514"/>
                    </a:lnTo>
                    <a:lnTo>
                      <a:pt x="152" y="517"/>
                    </a:lnTo>
                    <a:lnTo>
                      <a:pt x="152" y="522"/>
                    </a:lnTo>
                    <a:lnTo>
                      <a:pt x="152" y="525"/>
                    </a:lnTo>
                    <a:lnTo>
                      <a:pt x="154" y="530"/>
                    </a:lnTo>
                    <a:lnTo>
                      <a:pt x="152" y="533"/>
                    </a:lnTo>
                    <a:lnTo>
                      <a:pt x="149" y="532"/>
                    </a:lnTo>
                    <a:lnTo>
                      <a:pt x="147" y="530"/>
                    </a:lnTo>
                    <a:lnTo>
                      <a:pt x="144" y="527"/>
                    </a:lnTo>
                    <a:lnTo>
                      <a:pt x="142" y="523"/>
                    </a:lnTo>
                    <a:lnTo>
                      <a:pt x="143" y="520"/>
                    </a:lnTo>
                    <a:lnTo>
                      <a:pt x="144" y="516"/>
                    </a:lnTo>
                    <a:lnTo>
                      <a:pt x="145" y="514"/>
                    </a:lnTo>
                    <a:lnTo>
                      <a:pt x="144" y="510"/>
                    </a:lnTo>
                    <a:lnTo>
                      <a:pt x="141" y="508"/>
                    </a:lnTo>
                    <a:lnTo>
                      <a:pt x="141" y="506"/>
                    </a:lnTo>
                    <a:lnTo>
                      <a:pt x="141" y="502"/>
                    </a:lnTo>
                    <a:lnTo>
                      <a:pt x="141" y="500"/>
                    </a:lnTo>
                    <a:lnTo>
                      <a:pt x="143" y="497"/>
                    </a:lnTo>
                    <a:lnTo>
                      <a:pt x="144" y="494"/>
                    </a:lnTo>
                    <a:lnTo>
                      <a:pt x="144" y="492"/>
                    </a:lnTo>
                    <a:lnTo>
                      <a:pt x="142" y="489"/>
                    </a:lnTo>
                    <a:lnTo>
                      <a:pt x="135" y="490"/>
                    </a:lnTo>
                    <a:lnTo>
                      <a:pt x="129" y="486"/>
                    </a:lnTo>
                    <a:lnTo>
                      <a:pt x="124" y="482"/>
                    </a:lnTo>
                    <a:lnTo>
                      <a:pt x="118" y="478"/>
                    </a:lnTo>
                    <a:lnTo>
                      <a:pt x="118" y="475"/>
                    </a:lnTo>
                    <a:lnTo>
                      <a:pt x="119" y="474"/>
                    </a:lnTo>
                    <a:lnTo>
                      <a:pt x="121" y="474"/>
                    </a:lnTo>
                    <a:lnTo>
                      <a:pt x="124" y="472"/>
                    </a:lnTo>
                    <a:lnTo>
                      <a:pt x="128" y="474"/>
                    </a:lnTo>
                    <a:lnTo>
                      <a:pt x="132" y="470"/>
                    </a:lnTo>
                    <a:lnTo>
                      <a:pt x="135" y="467"/>
                    </a:lnTo>
                    <a:lnTo>
                      <a:pt x="140" y="464"/>
                    </a:lnTo>
                    <a:lnTo>
                      <a:pt x="139" y="459"/>
                    </a:lnTo>
                    <a:lnTo>
                      <a:pt x="135" y="455"/>
                    </a:lnTo>
                    <a:lnTo>
                      <a:pt x="129" y="453"/>
                    </a:lnTo>
                    <a:lnTo>
                      <a:pt x="126" y="449"/>
                    </a:lnTo>
                    <a:lnTo>
                      <a:pt x="118" y="450"/>
                    </a:lnTo>
                    <a:lnTo>
                      <a:pt x="110" y="449"/>
                    </a:lnTo>
                    <a:lnTo>
                      <a:pt x="104" y="450"/>
                    </a:lnTo>
                    <a:lnTo>
                      <a:pt x="101" y="457"/>
                    </a:lnTo>
                    <a:lnTo>
                      <a:pt x="102" y="463"/>
                    </a:lnTo>
                    <a:lnTo>
                      <a:pt x="105" y="467"/>
                    </a:lnTo>
                    <a:lnTo>
                      <a:pt x="110" y="469"/>
                    </a:lnTo>
                    <a:lnTo>
                      <a:pt x="116" y="470"/>
                    </a:lnTo>
                    <a:lnTo>
                      <a:pt x="113" y="474"/>
                    </a:lnTo>
                    <a:lnTo>
                      <a:pt x="111" y="477"/>
                    </a:lnTo>
                    <a:lnTo>
                      <a:pt x="110" y="480"/>
                    </a:lnTo>
                    <a:lnTo>
                      <a:pt x="110" y="485"/>
                    </a:lnTo>
                    <a:lnTo>
                      <a:pt x="106" y="485"/>
                    </a:lnTo>
                    <a:lnTo>
                      <a:pt x="101" y="485"/>
                    </a:lnTo>
                    <a:lnTo>
                      <a:pt x="97" y="487"/>
                    </a:lnTo>
                    <a:lnTo>
                      <a:pt x="95" y="492"/>
                    </a:lnTo>
                    <a:lnTo>
                      <a:pt x="97" y="497"/>
                    </a:lnTo>
                    <a:lnTo>
                      <a:pt x="101" y="497"/>
                    </a:lnTo>
                    <a:lnTo>
                      <a:pt x="105" y="495"/>
                    </a:lnTo>
                    <a:lnTo>
                      <a:pt x="110" y="495"/>
                    </a:lnTo>
                    <a:lnTo>
                      <a:pt x="107" y="501"/>
                    </a:lnTo>
                    <a:lnTo>
                      <a:pt x="107" y="508"/>
                    </a:lnTo>
                    <a:lnTo>
                      <a:pt x="105" y="513"/>
                    </a:lnTo>
                    <a:lnTo>
                      <a:pt x="101" y="517"/>
                    </a:lnTo>
                    <a:lnTo>
                      <a:pt x="103" y="521"/>
                    </a:lnTo>
                    <a:lnTo>
                      <a:pt x="107" y="522"/>
                    </a:lnTo>
                    <a:lnTo>
                      <a:pt x="112" y="522"/>
                    </a:lnTo>
                    <a:lnTo>
                      <a:pt x="116" y="521"/>
                    </a:lnTo>
                    <a:lnTo>
                      <a:pt x="114" y="525"/>
                    </a:lnTo>
                    <a:lnTo>
                      <a:pt x="114" y="530"/>
                    </a:lnTo>
                    <a:lnTo>
                      <a:pt x="113" y="536"/>
                    </a:lnTo>
                    <a:lnTo>
                      <a:pt x="110" y="539"/>
                    </a:lnTo>
                    <a:lnTo>
                      <a:pt x="106" y="538"/>
                    </a:lnTo>
                    <a:lnTo>
                      <a:pt x="103" y="537"/>
                    </a:lnTo>
                    <a:lnTo>
                      <a:pt x="99" y="535"/>
                    </a:lnTo>
                    <a:lnTo>
                      <a:pt x="98" y="531"/>
                    </a:lnTo>
                    <a:lnTo>
                      <a:pt x="98" y="527"/>
                    </a:lnTo>
                    <a:lnTo>
                      <a:pt x="97" y="523"/>
                    </a:lnTo>
                    <a:lnTo>
                      <a:pt x="94" y="521"/>
                    </a:lnTo>
                    <a:lnTo>
                      <a:pt x="91" y="520"/>
                    </a:lnTo>
                    <a:lnTo>
                      <a:pt x="90" y="514"/>
                    </a:lnTo>
                    <a:lnTo>
                      <a:pt x="90" y="509"/>
                    </a:lnTo>
                    <a:lnTo>
                      <a:pt x="88" y="503"/>
                    </a:lnTo>
                    <a:lnTo>
                      <a:pt x="84" y="499"/>
                    </a:lnTo>
                    <a:lnTo>
                      <a:pt x="83" y="501"/>
                    </a:lnTo>
                    <a:lnTo>
                      <a:pt x="81" y="503"/>
                    </a:lnTo>
                    <a:lnTo>
                      <a:pt x="80" y="508"/>
                    </a:lnTo>
                    <a:lnTo>
                      <a:pt x="80" y="513"/>
                    </a:lnTo>
                    <a:lnTo>
                      <a:pt x="83" y="518"/>
                    </a:lnTo>
                    <a:lnTo>
                      <a:pt x="86" y="525"/>
                    </a:lnTo>
                    <a:lnTo>
                      <a:pt x="88" y="532"/>
                    </a:lnTo>
                    <a:lnTo>
                      <a:pt x="90" y="538"/>
                    </a:lnTo>
                    <a:lnTo>
                      <a:pt x="89" y="539"/>
                    </a:lnTo>
                    <a:lnTo>
                      <a:pt x="87" y="539"/>
                    </a:lnTo>
                    <a:lnTo>
                      <a:pt x="86" y="538"/>
                    </a:lnTo>
                    <a:lnTo>
                      <a:pt x="83" y="537"/>
                    </a:lnTo>
                    <a:lnTo>
                      <a:pt x="83" y="533"/>
                    </a:lnTo>
                    <a:lnTo>
                      <a:pt x="83" y="529"/>
                    </a:lnTo>
                    <a:lnTo>
                      <a:pt x="82" y="525"/>
                    </a:lnTo>
                    <a:lnTo>
                      <a:pt x="80" y="523"/>
                    </a:lnTo>
                    <a:lnTo>
                      <a:pt x="73" y="528"/>
                    </a:lnTo>
                    <a:lnTo>
                      <a:pt x="73" y="515"/>
                    </a:lnTo>
                    <a:lnTo>
                      <a:pt x="67" y="518"/>
                    </a:lnTo>
                    <a:lnTo>
                      <a:pt x="67" y="525"/>
                    </a:lnTo>
                    <a:lnTo>
                      <a:pt x="67" y="532"/>
                    </a:lnTo>
                    <a:lnTo>
                      <a:pt x="65" y="539"/>
                    </a:lnTo>
                    <a:lnTo>
                      <a:pt x="63" y="542"/>
                    </a:lnTo>
                    <a:lnTo>
                      <a:pt x="60" y="538"/>
                    </a:lnTo>
                    <a:lnTo>
                      <a:pt x="58" y="542"/>
                    </a:lnTo>
                    <a:lnTo>
                      <a:pt x="60" y="546"/>
                    </a:lnTo>
                    <a:lnTo>
                      <a:pt x="63" y="551"/>
                    </a:lnTo>
                    <a:lnTo>
                      <a:pt x="59" y="554"/>
                    </a:lnTo>
                    <a:lnTo>
                      <a:pt x="52" y="547"/>
                    </a:lnTo>
                    <a:lnTo>
                      <a:pt x="51" y="537"/>
                    </a:lnTo>
                    <a:lnTo>
                      <a:pt x="51" y="527"/>
                    </a:lnTo>
                    <a:lnTo>
                      <a:pt x="44" y="517"/>
                    </a:lnTo>
                    <a:lnTo>
                      <a:pt x="45" y="514"/>
                    </a:lnTo>
                    <a:lnTo>
                      <a:pt x="43" y="513"/>
                    </a:lnTo>
                    <a:lnTo>
                      <a:pt x="41" y="512"/>
                    </a:lnTo>
                    <a:lnTo>
                      <a:pt x="39" y="508"/>
                    </a:lnTo>
                    <a:lnTo>
                      <a:pt x="39" y="505"/>
                    </a:lnTo>
                    <a:lnTo>
                      <a:pt x="41" y="501"/>
                    </a:lnTo>
                    <a:lnTo>
                      <a:pt x="42" y="498"/>
                    </a:lnTo>
                    <a:lnTo>
                      <a:pt x="43" y="494"/>
                    </a:lnTo>
                    <a:lnTo>
                      <a:pt x="43" y="493"/>
                    </a:lnTo>
                    <a:lnTo>
                      <a:pt x="42" y="490"/>
                    </a:lnTo>
                    <a:lnTo>
                      <a:pt x="39" y="489"/>
                    </a:lnTo>
                    <a:lnTo>
                      <a:pt x="37" y="490"/>
                    </a:lnTo>
                    <a:lnTo>
                      <a:pt x="35" y="497"/>
                    </a:lnTo>
                    <a:lnTo>
                      <a:pt x="35" y="502"/>
                    </a:lnTo>
                    <a:lnTo>
                      <a:pt x="35" y="508"/>
                    </a:lnTo>
                    <a:lnTo>
                      <a:pt x="36" y="515"/>
                    </a:lnTo>
                    <a:lnTo>
                      <a:pt x="33" y="516"/>
                    </a:lnTo>
                    <a:lnTo>
                      <a:pt x="29" y="516"/>
                    </a:lnTo>
                    <a:lnTo>
                      <a:pt x="26" y="515"/>
                    </a:lnTo>
                    <a:lnTo>
                      <a:pt x="22" y="514"/>
                    </a:lnTo>
                    <a:lnTo>
                      <a:pt x="14" y="503"/>
                    </a:lnTo>
                    <a:lnTo>
                      <a:pt x="8" y="493"/>
                    </a:lnTo>
                    <a:lnTo>
                      <a:pt x="4" y="480"/>
                    </a:lnTo>
                    <a:lnTo>
                      <a:pt x="0" y="468"/>
                    </a:lnTo>
                    <a:lnTo>
                      <a:pt x="5" y="437"/>
                    </a:lnTo>
                    <a:lnTo>
                      <a:pt x="14" y="404"/>
                    </a:lnTo>
                    <a:lnTo>
                      <a:pt x="23" y="373"/>
                    </a:lnTo>
                    <a:lnTo>
                      <a:pt x="30" y="342"/>
                    </a:lnTo>
                    <a:lnTo>
                      <a:pt x="35" y="329"/>
                    </a:lnTo>
                    <a:lnTo>
                      <a:pt x="41" y="318"/>
                    </a:lnTo>
                    <a:lnTo>
                      <a:pt x="49" y="309"/>
                    </a:lnTo>
                    <a:lnTo>
                      <a:pt x="63" y="304"/>
                    </a:lnTo>
                    <a:lnTo>
                      <a:pt x="63" y="294"/>
                    </a:lnTo>
                    <a:lnTo>
                      <a:pt x="59" y="283"/>
                    </a:lnTo>
                    <a:lnTo>
                      <a:pt x="56" y="274"/>
                    </a:lnTo>
                    <a:lnTo>
                      <a:pt x="56" y="264"/>
                    </a:lnTo>
                    <a:lnTo>
                      <a:pt x="61" y="261"/>
                    </a:lnTo>
                    <a:lnTo>
                      <a:pt x="68" y="259"/>
                    </a:lnTo>
                    <a:lnTo>
                      <a:pt x="72" y="256"/>
                    </a:lnTo>
                    <a:lnTo>
                      <a:pt x="71" y="249"/>
                    </a:lnTo>
                    <a:lnTo>
                      <a:pt x="71" y="245"/>
                    </a:lnTo>
                    <a:lnTo>
                      <a:pt x="69" y="243"/>
                    </a:lnTo>
                    <a:lnTo>
                      <a:pt x="68" y="240"/>
                    </a:lnTo>
                    <a:lnTo>
                      <a:pt x="71" y="237"/>
                    </a:lnTo>
                    <a:lnTo>
                      <a:pt x="79" y="237"/>
                    </a:lnTo>
                    <a:lnTo>
                      <a:pt x="87" y="236"/>
                    </a:lnTo>
                    <a:lnTo>
                      <a:pt x="92" y="234"/>
                    </a:lnTo>
                    <a:lnTo>
                      <a:pt x="97" y="227"/>
                    </a:lnTo>
                    <a:lnTo>
                      <a:pt x="95" y="216"/>
                    </a:lnTo>
                    <a:lnTo>
                      <a:pt x="90" y="210"/>
                    </a:lnTo>
                    <a:lnTo>
                      <a:pt x="82" y="203"/>
                    </a:lnTo>
                    <a:lnTo>
                      <a:pt x="74" y="198"/>
                    </a:lnTo>
                    <a:lnTo>
                      <a:pt x="65" y="192"/>
                    </a:lnTo>
                    <a:lnTo>
                      <a:pt x="56" y="188"/>
                    </a:lnTo>
                    <a:lnTo>
                      <a:pt x="48" y="182"/>
                    </a:lnTo>
                    <a:lnTo>
                      <a:pt x="42" y="174"/>
                    </a:lnTo>
                    <a:lnTo>
                      <a:pt x="38" y="169"/>
                    </a:lnTo>
                    <a:lnTo>
                      <a:pt x="37" y="165"/>
                    </a:lnTo>
                    <a:lnTo>
                      <a:pt x="36" y="158"/>
                    </a:lnTo>
                    <a:lnTo>
                      <a:pt x="35" y="152"/>
                    </a:lnTo>
                    <a:lnTo>
                      <a:pt x="35" y="138"/>
                    </a:lnTo>
                    <a:lnTo>
                      <a:pt x="33" y="124"/>
                    </a:lnTo>
                    <a:lnTo>
                      <a:pt x="28" y="110"/>
                    </a:lnTo>
                    <a:lnTo>
                      <a:pt x="20" y="100"/>
                    </a:lnTo>
                    <a:lnTo>
                      <a:pt x="20" y="88"/>
                    </a:lnTo>
                    <a:lnTo>
                      <a:pt x="27" y="80"/>
                    </a:lnTo>
                    <a:lnTo>
                      <a:pt x="31" y="72"/>
                    </a:lnTo>
                    <a:lnTo>
                      <a:pt x="26" y="62"/>
                    </a:lnTo>
                    <a:lnTo>
                      <a:pt x="28" y="55"/>
                    </a:lnTo>
                    <a:lnTo>
                      <a:pt x="30" y="47"/>
                    </a:lnTo>
                    <a:lnTo>
                      <a:pt x="30" y="39"/>
                    </a:lnTo>
                    <a:lnTo>
                      <a:pt x="24" y="32"/>
                    </a:lnTo>
                    <a:lnTo>
                      <a:pt x="26" y="26"/>
                    </a:lnTo>
                    <a:lnTo>
                      <a:pt x="30" y="25"/>
                    </a:lnTo>
                    <a:lnTo>
                      <a:pt x="36" y="24"/>
                    </a:lnTo>
                    <a:lnTo>
                      <a:pt x="41" y="22"/>
                    </a:lnTo>
                    <a:lnTo>
                      <a:pt x="43" y="0"/>
                    </a:lnTo>
                    <a:lnTo>
                      <a:pt x="46" y="3"/>
                    </a:lnTo>
                    <a:lnTo>
                      <a:pt x="50" y="8"/>
                    </a:lnTo>
                    <a:lnTo>
                      <a:pt x="52" y="14"/>
                    </a:lnTo>
                    <a:lnTo>
                      <a:pt x="54" y="18"/>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2" name="Freeform 258">
                <a:extLst>
                  <a:ext uri="{FF2B5EF4-FFF2-40B4-BE49-F238E27FC236}">
                    <a16:creationId xmlns:a16="http://schemas.microsoft.com/office/drawing/2014/main" id="{C4C82E95-D66C-4ED4-9DAA-EEEA538045AF}"/>
                  </a:ext>
                </a:extLst>
              </p:cNvPr>
              <p:cNvSpPr>
                <a:spLocks/>
              </p:cNvSpPr>
              <p:nvPr/>
            </p:nvSpPr>
            <p:spPr bwMode="auto">
              <a:xfrm>
                <a:off x="1984" y="1620"/>
                <a:ext cx="4" cy="4"/>
              </a:xfrm>
              <a:custGeom>
                <a:avLst/>
                <a:gdLst>
                  <a:gd name="T0" fmla="*/ 7 w 7"/>
                  <a:gd name="T1" fmla="*/ 3 h 7"/>
                  <a:gd name="T2" fmla="*/ 7 w 7"/>
                  <a:gd name="T3" fmla="*/ 6 h 7"/>
                  <a:gd name="T4" fmla="*/ 5 w 7"/>
                  <a:gd name="T5" fmla="*/ 7 h 7"/>
                  <a:gd name="T6" fmla="*/ 3 w 7"/>
                  <a:gd name="T7" fmla="*/ 6 h 7"/>
                  <a:gd name="T8" fmla="*/ 2 w 7"/>
                  <a:gd name="T9" fmla="*/ 6 h 7"/>
                  <a:gd name="T10" fmla="*/ 0 w 7"/>
                  <a:gd name="T11" fmla="*/ 3 h 7"/>
                  <a:gd name="T12" fmla="*/ 2 w 7"/>
                  <a:gd name="T13" fmla="*/ 1 h 7"/>
                  <a:gd name="T14" fmla="*/ 4 w 7"/>
                  <a:gd name="T15" fmla="*/ 0 h 7"/>
                  <a:gd name="T16" fmla="*/ 6 w 7"/>
                  <a:gd name="T17" fmla="*/ 1 h 7"/>
                  <a:gd name="T18" fmla="*/ 7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3"/>
                    </a:moveTo>
                    <a:lnTo>
                      <a:pt x="7" y="6"/>
                    </a:lnTo>
                    <a:lnTo>
                      <a:pt x="5" y="7"/>
                    </a:lnTo>
                    <a:lnTo>
                      <a:pt x="3" y="6"/>
                    </a:lnTo>
                    <a:lnTo>
                      <a:pt x="2" y="6"/>
                    </a:lnTo>
                    <a:lnTo>
                      <a:pt x="0" y="3"/>
                    </a:lnTo>
                    <a:lnTo>
                      <a:pt x="2" y="1"/>
                    </a:lnTo>
                    <a:lnTo>
                      <a:pt x="4" y="0"/>
                    </a:lnTo>
                    <a:lnTo>
                      <a:pt x="6" y="1"/>
                    </a:lnTo>
                    <a:lnTo>
                      <a:pt x="7"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3" name="Freeform 259">
                <a:extLst>
                  <a:ext uri="{FF2B5EF4-FFF2-40B4-BE49-F238E27FC236}">
                    <a16:creationId xmlns:a16="http://schemas.microsoft.com/office/drawing/2014/main" id="{53AD84FB-A2F3-4F4D-BFBC-9708BD6CD7DA}"/>
                  </a:ext>
                </a:extLst>
              </p:cNvPr>
              <p:cNvSpPr>
                <a:spLocks/>
              </p:cNvSpPr>
              <p:nvPr/>
            </p:nvSpPr>
            <p:spPr bwMode="auto">
              <a:xfrm>
                <a:off x="2015" y="1621"/>
                <a:ext cx="5" cy="3"/>
              </a:xfrm>
              <a:custGeom>
                <a:avLst/>
                <a:gdLst>
                  <a:gd name="T0" fmla="*/ 11 w 11"/>
                  <a:gd name="T1" fmla="*/ 3 h 7"/>
                  <a:gd name="T2" fmla="*/ 11 w 11"/>
                  <a:gd name="T3" fmla="*/ 7 h 7"/>
                  <a:gd name="T4" fmla="*/ 9 w 11"/>
                  <a:gd name="T5" fmla="*/ 7 h 7"/>
                  <a:gd name="T6" fmla="*/ 6 w 11"/>
                  <a:gd name="T7" fmla="*/ 7 h 7"/>
                  <a:gd name="T8" fmla="*/ 4 w 11"/>
                  <a:gd name="T9" fmla="*/ 6 h 7"/>
                  <a:gd name="T10" fmla="*/ 2 w 11"/>
                  <a:gd name="T11" fmla="*/ 3 h 7"/>
                  <a:gd name="T12" fmla="*/ 0 w 11"/>
                  <a:gd name="T13" fmla="*/ 1 h 7"/>
                  <a:gd name="T14" fmla="*/ 2 w 11"/>
                  <a:gd name="T15" fmla="*/ 1 h 7"/>
                  <a:gd name="T16" fmla="*/ 4 w 11"/>
                  <a:gd name="T17" fmla="*/ 0 h 7"/>
                  <a:gd name="T18" fmla="*/ 5 w 11"/>
                  <a:gd name="T19" fmla="*/ 0 h 7"/>
                  <a:gd name="T20" fmla="*/ 6 w 11"/>
                  <a:gd name="T21" fmla="*/ 0 h 7"/>
                  <a:gd name="T22" fmla="*/ 9 w 11"/>
                  <a:gd name="T23" fmla="*/ 1 h 7"/>
                  <a:gd name="T24" fmla="*/ 10 w 11"/>
                  <a:gd name="T25" fmla="*/ 2 h 7"/>
                  <a:gd name="T26" fmla="*/ 11 w 11"/>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11" y="3"/>
                    </a:moveTo>
                    <a:lnTo>
                      <a:pt x="11" y="7"/>
                    </a:lnTo>
                    <a:lnTo>
                      <a:pt x="9" y="7"/>
                    </a:lnTo>
                    <a:lnTo>
                      <a:pt x="6" y="7"/>
                    </a:lnTo>
                    <a:lnTo>
                      <a:pt x="4" y="6"/>
                    </a:lnTo>
                    <a:lnTo>
                      <a:pt x="2" y="3"/>
                    </a:lnTo>
                    <a:lnTo>
                      <a:pt x="0" y="1"/>
                    </a:lnTo>
                    <a:lnTo>
                      <a:pt x="2" y="1"/>
                    </a:lnTo>
                    <a:lnTo>
                      <a:pt x="4" y="0"/>
                    </a:lnTo>
                    <a:lnTo>
                      <a:pt x="5" y="0"/>
                    </a:lnTo>
                    <a:lnTo>
                      <a:pt x="6" y="0"/>
                    </a:lnTo>
                    <a:lnTo>
                      <a:pt x="9" y="1"/>
                    </a:lnTo>
                    <a:lnTo>
                      <a:pt x="10" y="2"/>
                    </a:lnTo>
                    <a:lnTo>
                      <a:pt x="11"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4" name="Freeform 260">
                <a:extLst>
                  <a:ext uri="{FF2B5EF4-FFF2-40B4-BE49-F238E27FC236}">
                    <a16:creationId xmlns:a16="http://schemas.microsoft.com/office/drawing/2014/main" id="{3B8709F9-369F-4645-A508-EFABA3DF2F69}"/>
                  </a:ext>
                </a:extLst>
              </p:cNvPr>
              <p:cNvSpPr>
                <a:spLocks/>
              </p:cNvSpPr>
              <p:nvPr/>
            </p:nvSpPr>
            <p:spPr bwMode="auto">
              <a:xfrm>
                <a:off x="2034" y="1620"/>
                <a:ext cx="4" cy="4"/>
              </a:xfrm>
              <a:custGeom>
                <a:avLst/>
                <a:gdLst>
                  <a:gd name="T0" fmla="*/ 8 w 8"/>
                  <a:gd name="T1" fmla="*/ 4 h 8"/>
                  <a:gd name="T2" fmla="*/ 8 w 8"/>
                  <a:gd name="T3" fmla="*/ 8 h 8"/>
                  <a:gd name="T4" fmla="*/ 0 w 8"/>
                  <a:gd name="T5" fmla="*/ 4 h 8"/>
                  <a:gd name="T6" fmla="*/ 1 w 8"/>
                  <a:gd name="T7" fmla="*/ 1 h 8"/>
                  <a:gd name="T8" fmla="*/ 3 w 8"/>
                  <a:gd name="T9" fmla="*/ 0 h 8"/>
                  <a:gd name="T10" fmla="*/ 5 w 8"/>
                  <a:gd name="T11" fmla="*/ 1 h 8"/>
                  <a:gd name="T12" fmla="*/ 7 w 8"/>
                  <a:gd name="T13" fmla="*/ 2 h 8"/>
                  <a:gd name="T14" fmla="*/ 8 w 8"/>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4"/>
                    </a:moveTo>
                    <a:lnTo>
                      <a:pt x="8" y="8"/>
                    </a:lnTo>
                    <a:lnTo>
                      <a:pt x="0" y="4"/>
                    </a:lnTo>
                    <a:lnTo>
                      <a:pt x="1" y="1"/>
                    </a:lnTo>
                    <a:lnTo>
                      <a:pt x="3" y="0"/>
                    </a:lnTo>
                    <a:lnTo>
                      <a:pt x="5" y="1"/>
                    </a:lnTo>
                    <a:lnTo>
                      <a:pt x="7" y="2"/>
                    </a:ln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5" name="Freeform 261">
                <a:extLst>
                  <a:ext uri="{FF2B5EF4-FFF2-40B4-BE49-F238E27FC236}">
                    <a16:creationId xmlns:a16="http://schemas.microsoft.com/office/drawing/2014/main" id="{D647690E-4E76-4E5A-8881-97F1F6F64D01}"/>
                  </a:ext>
                </a:extLst>
              </p:cNvPr>
              <p:cNvSpPr>
                <a:spLocks/>
              </p:cNvSpPr>
              <p:nvPr/>
            </p:nvSpPr>
            <p:spPr bwMode="auto">
              <a:xfrm>
                <a:off x="2068" y="1622"/>
                <a:ext cx="1" cy="1"/>
              </a:xfrm>
              <a:custGeom>
                <a:avLst/>
                <a:gdLst>
                  <a:gd name="T0" fmla="*/ 4 w 4"/>
                  <a:gd name="T1" fmla="*/ 2 h 2"/>
                  <a:gd name="T2" fmla="*/ 0 w 4"/>
                  <a:gd name="T3" fmla="*/ 2 h 2"/>
                  <a:gd name="T4" fmla="*/ 0 w 4"/>
                  <a:gd name="T5" fmla="*/ 1 h 2"/>
                  <a:gd name="T6" fmla="*/ 3 w 4"/>
                  <a:gd name="T7" fmla="*/ 0 h 2"/>
                  <a:gd name="T8" fmla="*/ 4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2"/>
                    </a:lnTo>
                    <a:lnTo>
                      <a:pt x="0" y="1"/>
                    </a:lnTo>
                    <a:lnTo>
                      <a:pt x="3" y="0"/>
                    </a:lnTo>
                    <a:lnTo>
                      <a:pt x="4" y="0"/>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6" name="Freeform 262">
                <a:extLst>
                  <a:ext uri="{FF2B5EF4-FFF2-40B4-BE49-F238E27FC236}">
                    <a16:creationId xmlns:a16="http://schemas.microsoft.com/office/drawing/2014/main" id="{AE9E9C1B-0813-441C-A0C9-47B77B8DDC0B}"/>
                  </a:ext>
                </a:extLst>
              </p:cNvPr>
              <p:cNvSpPr>
                <a:spLocks/>
              </p:cNvSpPr>
              <p:nvPr/>
            </p:nvSpPr>
            <p:spPr bwMode="auto">
              <a:xfrm>
                <a:off x="2006" y="1626"/>
                <a:ext cx="3" cy="2"/>
              </a:xfrm>
              <a:custGeom>
                <a:avLst/>
                <a:gdLst>
                  <a:gd name="T0" fmla="*/ 6 w 6"/>
                  <a:gd name="T1" fmla="*/ 4 h 4"/>
                  <a:gd name="T2" fmla="*/ 4 w 6"/>
                  <a:gd name="T3" fmla="*/ 4 h 4"/>
                  <a:gd name="T4" fmla="*/ 2 w 6"/>
                  <a:gd name="T5" fmla="*/ 3 h 4"/>
                  <a:gd name="T6" fmla="*/ 1 w 6"/>
                  <a:gd name="T7" fmla="*/ 3 h 4"/>
                  <a:gd name="T8" fmla="*/ 0 w 6"/>
                  <a:gd name="T9" fmla="*/ 0 h 4"/>
                  <a:gd name="T10" fmla="*/ 6 w 6"/>
                  <a:gd name="T11" fmla="*/ 1 h 4"/>
                  <a:gd name="T12" fmla="*/ 6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4"/>
                    </a:moveTo>
                    <a:lnTo>
                      <a:pt x="4" y="4"/>
                    </a:lnTo>
                    <a:lnTo>
                      <a:pt x="2" y="3"/>
                    </a:lnTo>
                    <a:lnTo>
                      <a:pt x="1" y="3"/>
                    </a:lnTo>
                    <a:lnTo>
                      <a:pt x="0" y="0"/>
                    </a:lnTo>
                    <a:lnTo>
                      <a:pt x="6" y="1"/>
                    </a:lnTo>
                    <a:lnTo>
                      <a:pt x="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7" name="Freeform 263">
                <a:extLst>
                  <a:ext uri="{FF2B5EF4-FFF2-40B4-BE49-F238E27FC236}">
                    <a16:creationId xmlns:a16="http://schemas.microsoft.com/office/drawing/2014/main" id="{0B5AA62F-1320-49FD-A600-D25856ED6ACE}"/>
                  </a:ext>
                </a:extLst>
              </p:cNvPr>
              <p:cNvSpPr>
                <a:spLocks/>
              </p:cNvSpPr>
              <p:nvPr/>
            </p:nvSpPr>
            <p:spPr bwMode="auto">
              <a:xfrm>
                <a:off x="2065" y="1628"/>
                <a:ext cx="6" cy="6"/>
              </a:xfrm>
              <a:custGeom>
                <a:avLst/>
                <a:gdLst>
                  <a:gd name="T0" fmla="*/ 10 w 10"/>
                  <a:gd name="T1" fmla="*/ 10 h 11"/>
                  <a:gd name="T2" fmla="*/ 6 w 10"/>
                  <a:gd name="T3" fmla="*/ 11 h 11"/>
                  <a:gd name="T4" fmla="*/ 4 w 10"/>
                  <a:gd name="T5" fmla="*/ 9 h 11"/>
                  <a:gd name="T6" fmla="*/ 3 w 10"/>
                  <a:gd name="T7" fmla="*/ 4 h 11"/>
                  <a:gd name="T8" fmla="*/ 0 w 10"/>
                  <a:gd name="T9" fmla="*/ 2 h 11"/>
                  <a:gd name="T10" fmla="*/ 4 w 10"/>
                  <a:gd name="T11" fmla="*/ 0 h 11"/>
                  <a:gd name="T12" fmla="*/ 7 w 10"/>
                  <a:gd name="T13" fmla="*/ 2 h 11"/>
                  <a:gd name="T14" fmla="*/ 9 w 10"/>
                  <a:gd name="T15" fmla="*/ 6 h 11"/>
                  <a:gd name="T16" fmla="*/ 10 w 1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0" y="10"/>
                    </a:moveTo>
                    <a:lnTo>
                      <a:pt x="6" y="11"/>
                    </a:lnTo>
                    <a:lnTo>
                      <a:pt x="4" y="9"/>
                    </a:lnTo>
                    <a:lnTo>
                      <a:pt x="3" y="4"/>
                    </a:lnTo>
                    <a:lnTo>
                      <a:pt x="0" y="2"/>
                    </a:lnTo>
                    <a:lnTo>
                      <a:pt x="4" y="0"/>
                    </a:lnTo>
                    <a:lnTo>
                      <a:pt x="7" y="2"/>
                    </a:lnTo>
                    <a:lnTo>
                      <a:pt x="9" y="6"/>
                    </a:lnTo>
                    <a:lnTo>
                      <a:pt x="1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8" name="Freeform 264">
                <a:extLst>
                  <a:ext uri="{FF2B5EF4-FFF2-40B4-BE49-F238E27FC236}">
                    <a16:creationId xmlns:a16="http://schemas.microsoft.com/office/drawing/2014/main" id="{AF6513F2-EAA0-4635-BCD0-CFA30CA37293}"/>
                  </a:ext>
                </a:extLst>
              </p:cNvPr>
              <p:cNvSpPr>
                <a:spLocks/>
              </p:cNvSpPr>
              <p:nvPr/>
            </p:nvSpPr>
            <p:spPr bwMode="auto">
              <a:xfrm>
                <a:off x="2023" y="1630"/>
                <a:ext cx="5" cy="2"/>
              </a:xfrm>
              <a:custGeom>
                <a:avLst/>
                <a:gdLst>
                  <a:gd name="T0" fmla="*/ 9 w 9"/>
                  <a:gd name="T1" fmla="*/ 4 h 6"/>
                  <a:gd name="T2" fmla="*/ 8 w 9"/>
                  <a:gd name="T3" fmla="*/ 5 h 6"/>
                  <a:gd name="T4" fmla="*/ 5 w 9"/>
                  <a:gd name="T5" fmla="*/ 6 h 6"/>
                  <a:gd name="T6" fmla="*/ 3 w 9"/>
                  <a:gd name="T7" fmla="*/ 6 h 6"/>
                  <a:gd name="T8" fmla="*/ 1 w 9"/>
                  <a:gd name="T9" fmla="*/ 5 h 6"/>
                  <a:gd name="T10" fmla="*/ 1 w 9"/>
                  <a:gd name="T11" fmla="*/ 4 h 6"/>
                  <a:gd name="T12" fmla="*/ 1 w 9"/>
                  <a:gd name="T13" fmla="*/ 2 h 6"/>
                  <a:gd name="T14" fmla="*/ 0 w 9"/>
                  <a:gd name="T15" fmla="*/ 2 h 6"/>
                  <a:gd name="T16" fmla="*/ 0 w 9"/>
                  <a:gd name="T17" fmla="*/ 1 h 6"/>
                  <a:gd name="T18" fmla="*/ 2 w 9"/>
                  <a:gd name="T19" fmla="*/ 0 h 6"/>
                  <a:gd name="T20" fmla="*/ 4 w 9"/>
                  <a:gd name="T21" fmla="*/ 0 h 6"/>
                  <a:gd name="T22" fmla="*/ 7 w 9"/>
                  <a:gd name="T23" fmla="*/ 1 h 6"/>
                  <a:gd name="T24" fmla="*/ 9 w 9"/>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6">
                    <a:moveTo>
                      <a:pt x="9" y="4"/>
                    </a:moveTo>
                    <a:lnTo>
                      <a:pt x="8" y="5"/>
                    </a:lnTo>
                    <a:lnTo>
                      <a:pt x="5" y="6"/>
                    </a:lnTo>
                    <a:lnTo>
                      <a:pt x="3" y="6"/>
                    </a:lnTo>
                    <a:lnTo>
                      <a:pt x="1" y="5"/>
                    </a:lnTo>
                    <a:lnTo>
                      <a:pt x="1" y="4"/>
                    </a:lnTo>
                    <a:lnTo>
                      <a:pt x="1" y="2"/>
                    </a:lnTo>
                    <a:lnTo>
                      <a:pt x="0" y="2"/>
                    </a:lnTo>
                    <a:lnTo>
                      <a:pt x="0" y="1"/>
                    </a:lnTo>
                    <a:lnTo>
                      <a:pt x="2" y="0"/>
                    </a:lnTo>
                    <a:lnTo>
                      <a:pt x="4" y="0"/>
                    </a:lnTo>
                    <a:lnTo>
                      <a:pt x="7" y="1"/>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49" name="Freeform 265">
                <a:extLst>
                  <a:ext uri="{FF2B5EF4-FFF2-40B4-BE49-F238E27FC236}">
                    <a16:creationId xmlns:a16="http://schemas.microsoft.com/office/drawing/2014/main" id="{267E3949-5E2D-4A5E-9E81-4BDA046030B0}"/>
                  </a:ext>
                </a:extLst>
              </p:cNvPr>
              <p:cNvSpPr>
                <a:spLocks/>
              </p:cNvSpPr>
              <p:nvPr/>
            </p:nvSpPr>
            <p:spPr bwMode="auto">
              <a:xfrm>
                <a:off x="2078" y="1629"/>
                <a:ext cx="3" cy="3"/>
              </a:xfrm>
              <a:custGeom>
                <a:avLst/>
                <a:gdLst>
                  <a:gd name="T0" fmla="*/ 3 w 6"/>
                  <a:gd name="T1" fmla="*/ 6 h 6"/>
                  <a:gd name="T2" fmla="*/ 3 w 6"/>
                  <a:gd name="T3" fmla="*/ 5 h 6"/>
                  <a:gd name="T4" fmla="*/ 3 w 6"/>
                  <a:gd name="T5" fmla="*/ 3 h 6"/>
                  <a:gd name="T6" fmla="*/ 1 w 6"/>
                  <a:gd name="T7" fmla="*/ 2 h 6"/>
                  <a:gd name="T8" fmla="*/ 0 w 6"/>
                  <a:gd name="T9" fmla="*/ 1 h 6"/>
                  <a:gd name="T10" fmla="*/ 3 w 6"/>
                  <a:gd name="T11" fmla="*/ 0 h 6"/>
                  <a:gd name="T12" fmla="*/ 6 w 6"/>
                  <a:gd name="T13" fmla="*/ 3 h 6"/>
                  <a:gd name="T14" fmla="*/ 3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6"/>
                    </a:moveTo>
                    <a:lnTo>
                      <a:pt x="3" y="5"/>
                    </a:lnTo>
                    <a:lnTo>
                      <a:pt x="3" y="3"/>
                    </a:lnTo>
                    <a:lnTo>
                      <a:pt x="1" y="2"/>
                    </a:lnTo>
                    <a:lnTo>
                      <a:pt x="0" y="1"/>
                    </a:lnTo>
                    <a:lnTo>
                      <a:pt x="3" y="0"/>
                    </a:lnTo>
                    <a:lnTo>
                      <a:pt x="6" y="3"/>
                    </a:lnTo>
                    <a:lnTo>
                      <a:pt x="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0" name="Freeform 266">
                <a:extLst>
                  <a:ext uri="{FF2B5EF4-FFF2-40B4-BE49-F238E27FC236}">
                    <a16:creationId xmlns:a16="http://schemas.microsoft.com/office/drawing/2014/main" id="{F8A4F471-E17D-4D53-B366-FF7FAFFB0EBF}"/>
                  </a:ext>
                </a:extLst>
              </p:cNvPr>
              <p:cNvSpPr>
                <a:spLocks/>
              </p:cNvSpPr>
              <p:nvPr/>
            </p:nvSpPr>
            <p:spPr bwMode="auto">
              <a:xfrm>
                <a:off x="1995" y="1630"/>
                <a:ext cx="3" cy="2"/>
              </a:xfrm>
              <a:custGeom>
                <a:avLst/>
                <a:gdLst>
                  <a:gd name="T0" fmla="*/ 6 w 7"/>
                  <a:gd name="T1" fmla="*/ 5 h 5"/>
                  <a:gd name="T2" fmla="*/ 6 w 7"/>
                  <a:gd name="T3" fmla="*/ 5 h 5"/>
                  <a:gd name="T4" fmla="*/ 5 w 7"/>
                  <a:gd name="T5" fmla="*/ 5 h 5"/>
                  <a:gd name="T6" fmla="*/ 2 w 7"/>
                  <a:gd name="T7" fmla="*/ 5 h 5"/>
                  <a:gd name="T8" fmla="*/ 1 w 7"/>
                  <a:gd name="T9" fmla="*/ 5 h 5"/>
                  <a:gd name="T10" fmla="*/ 0 w 7"/>
                  <a:gd name="T11" fmla="*/ 0 h 5"/>
                  <a:gd name="T12" fmla="*/ 2 w 7"/>
                  <a:gd name="T13" fmla="*/ 0 h 5"/>
                  <a:gd name="T14" fmla="*/ 5 w 7"/>
                  <a:gd name="T15" fmla="*/ 0 h 5"/>
                  <a:gd name="T16" fmla="*/ 7 w 7"/>
                  <a:gd name="T17" fmla="*/ 3 h 5"/>
                  <a:gd name="T18" fmla="*/ 6 w 7"/>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6" y="5"/>
                    </a:moveTo>
                    <a:lnTo>
                      <a:pt x="6" y="5"/>
                    </a:lnTo>
                    <a:lnTo>
                      <a:pt x="5" y="5"/>
                    </a:lnTo>
                    <a:lnTo>
                      <a:pt x="2" y="5"/>
                    </a:lnTo>
                    <a:lnTo>
                      <a:pt x="1" y="5"/>
                    </a:lnTo>
                    <a:lnTo>
                      <a:pt x="0" y="0"/>
                    </a:lnTo>
                    <a:lnTo>
                      <a:pt x="2" y="0"/>
                    </a:lnTo>
                    <a:lnTo>
                      <a:pt x="5" y="0"/>
                    </a:lnTo>
                    <a:lnTo>
                      <a:pt x="7" y="3"/>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1" name="Freeform 267">
                <a:extLst>
                  <a:ext uri="{FF2B5EF4-FFF2-40B4-BE49-F238E27FC236}">
                    <a16:creationId xmlns:a16="http://schemas.microsoft.com/office/drawing/2014/main" id="{ED7CEFB7-1208-45C6-8581-0453A52EF3B4}"/>
                  </a:ext>
                </a:extLst>
              </p:cNvPr>
              <p:cNvSpPr>
                <a:spLocks/>
              </p:cNvSpPr>
              <p:nvPr/>
            </p:nvSpPr>
            <p:spPr bwMode="auto">
              <a:xfrm>
                <a:off x="2082" y="1630"/>
                <a:ext cx="2" cy="2"/>
              </a:xfrm>
              <a:custGeom>
                <a:avLst/>
                <a:gdLst>
                  <a:gd name="T0" fmla="*/ 4 w 4"/>
                  <a:gd name="T1" fmla="*/ 5 h 6"/>
                  <a:gd name="T2" fmla="*/ 3 w 4"/>
                  <a:gd name="T3" fmla="*/ 6 h 6"/>
                  <a:gd name="T4" fmla="*/ 1 w 4"/>
                  <a:gd name="T5" fmla="*/ 5 h 6"/>
                  <a:gd name="T6" fmla="*/ 0 w 4"/>
                  <a:gd name="T7" fmla="*/ 2 h 6"/>
                  <a:gd name="T8" fmla="*/ 0 w 4"/>
                  <a:gd name="T9" fmla="*/ 1 h 6"/>
                  <a:gd name="T10" fmla="*/ 1 w 4"/>
                  <a:gd name="T11" fmla="*/ 0 h 6"/>
                  <a:gd name="T12" fmla="*/ 4 w 4"/>
                  <a:gd name="T13" fmla="*/ 0 h 6"/>
                  <a:gd name="T14" fmla="*/ 4 w 4"/>
                  <a:gd name="T15" fmla="*/ 2 h 6"/>
                  <a:gd name="T16" fmla="*/ 4 w 4"/>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5"/>
                    </a:moveTo>
                    <a:lnTo>
                      <a:pt x="3" y="6"/>
                    </a:lnTo>
                    <a:lnTo>
                      <a:pt x="1" y="5"/>
                    </a:lnTo>
                    <a:lnTo>
                      <a:pt x="0" y="2"/>
                    </a:lnTo>
                    <a:lnTo>
                      <a:pt x="0" y="1"/>
                    </a:lnTo>
                    <a:lnTo>
                      <a:pt x="1" y="0"/>
                    </a:lnTo>
                    <a:lnTo>
                      <a:pt x="4" y="0"/>
                    </a:lnTo>
                    <a:lnTo>
                      <a:pt x="4" y="2"/>
                    </a:lnTo>
                    <a:lnTo>
                      <a:pt x="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2" name="Freeform 268">
                <a:extLst>
                  <a:ext uri="{FF2B5EF4-FFF2-40B4-BE49-F238E27FC236}">
                    <a16:creationId xmlns:a16="http://schemas.microsoft.com/office/drawing/2014/main" id="{75414333-BFB1-42EF-B547-D4312A0E4D33}"/>
                  </a:ext>
                </a:extLst>
              </p:cNvPr>
              <p:cNvSpPr>
                <a:spLocks/>
              </p:cNvSpPr>
              <p:nvPr/>
            </p:nvSpPr>
            <p:spPr bwMode="auto">
              <a:xfrm>
                <a:off x="2056" y="1631"/>
                <a:ext cx="8" cy="4"/>
              </a:xfrm>
              <a:custGeom>
                <a:avLst/>
                <a:gdLst>
                  <a:gd name="T0" fmla="*/ 15 w 15"/>
                  <a:gd name="T1" fmla="*/ 0 h 7"/>
                  <a:gd name="T2" fmla="*/ 13 w 15"/>
                  <a:gd name="T3" fmla="*/ 2 h 7"/>
                  <a:gd name="T4" fmla="*/ 8 w 15"/>
                  <a:gd name="T5" fmla="*/ 3 h 7"/>
                  <a:gd name="T6" fmla="*/ 5 w 15"/>
                  <a:gd name="T7" fmla="*/ 4 h 7"/>
                  <a:gd name="T8" fmla="*/ 4 w 15"/>
                  <a:gd name="T9" fmla="*/ 7 h 7"/>
                  <a:gd name="T10" fmla="*/ 3 w 15"/>
                  <a:gd name="T11" fmla="*/ 7 h 7"/>
                  <a:gd name="T12" fmla="*/ 2 w 15"/>
                  <a:gd name="T13" fmla="*/ 5 h 7"/>
                  <a:gd name="T14" fmla="*/ 0 w 15"/>
                  <a:gd name="T15" fmla="*/ 4 h 7"/>
                  <a:gd name="T16" fmla="*/ 0 w 15"/>
                  <a:gd name="T17" fmla="*/ 3 h 7"/>
                  <a:gd name="T18" fmla="*/ 0 w 15"/>
                  <a:gd name="T19" fmla="*/ 1 h 7"/>
                  <a:gd name="T20" fmla="*/ 4 w 15"/>
                  <a:gd name="T21" fmla="*/ 0 h 7"/>
                  <a:gd name="T22" fmla="*/ 8 w 15"/>
                  <a:gd name="T23" fmla="*/ 1 h 7"/>
                  <a:gd name="T24" fmla="*/ 12 w 15"/>
                  <a:gd name="T25" fmla="*/ 1 h 7"/>
                  <a:gd name="T26" fmla="*/ 15 w 15"/>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
                    <a:moveTo>
                      <a:pt x="15" y="0"/>
                    </a:moveTo>
                    <a:lnTo>
                      <a:pt x="13" y="2"/>
                    </a:lnTo>
                    <a:lnTo>
                      <a:pt x="8" y="3"/>
                    </a:lnTo>
                    <a:lnTo>
                      <a:pt x="5" y="4"/>
                    </a:lnTo>
                    <a:lnTo>
                      <a:pt x="4" y="7"/>
                    </a:lnTo>
                    <a:lnTo>
                      <a:pt x="3" y="7"/>
                    </a:lnTo>
                    <a:lnTo>
                      <a:pt x="2" y="5"/>
                    </a:lnTo>
                    <a:lnTo>
                      <a:pt x="0" y="4"/>
                    </a:lnTo>
                    <a:lnTo>
                      <a:pt x="0" y="3"/>
                    </a:lnTo>
                    <a:lnTo>
                      <a:pt x="0" y="1"/>
                    </a:lnTo>
                    <a:lnTo>
                      <a:pt x="4" y="0"/>
                    </a:lnTo>
                    <a:lnTo>
                      <a:pt x="8" y="1"/>
                    </a:lnTo>
                    <a:lnTo>
                      <a:pt x="12" y="1"/>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3" name="Freeform 269">
                <a:extLst>
                  <a:ext uri="{FF2B5EF4-FFF2-40B4-BE49-F238E27FC236}">
                    <a16:creationId xmlns:a16="http://schemas.microsoft.com/office/drawing/2014/main" id="{6CDFD2DF-0380-41EA-99BD-92FE69FFCA0D}"/>
                  </a:ext>
                </a:extLst>
              </p:cNvPr>
              <p:cNvSpPr>
                <a:spLocks/>
              </p:cNvSpPr>
              <p:nvPr/>
            </p:nvSpPr>
            <p:spPr bwMode="auto">
              <a:xfrm>
                <a:off x="1985" y="1637"/>
                <a:ext cx="3" cy="1"/>
              </a:xfrm>
              <a:custGeom>
                <a:avLst/>
                <a:gdLst>
                  <a:gd name="T0" fmla="*/ 4 w 4"/>
                  <a:gd name="T1" fmla="*/ 2 h 2"/>
                  <a:gd name="T2" fmla="*/ 0 w 4"/>
                  <a:gd name="T3" fmla="*/ 2 h 2"/>
                  <a:gd name="T4" fmla="*/ 2 w 4"/>
                  <a:gd name="T5" fmla="*/ 0 h 2"/>
                  <a:gd name="T6" fmla="*/ 3 w 4"/>
                  <a:gd name="T7" fmla="*/ 1 h 2"/>
                  <a:gd name="T8" fmla="*/ 4 w 4"/>
                  <a:gd name="T9" fmla="*/ 1 h 2"/>
                  <a:gd name="T10" fmla="*/ 4 w 4"/>
                  <a:gd name="T11" fmla="*/ 1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0" y="2"/>
                    </a:lnTo>
                    <a:lnTo>
                      <a:pt x="2" y="0"/>
                    </a:lnTo>
                    <a:lnTo>
                      <a:pt x="3" y="1"/>
                    </a:lnTo>
                    <a:lnTo>
                      <a:pt x="4" y="1"/>
                    </a:lnTo>
                    <a:lnTo>
                      <a:pt x="4" y="1"/>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4" name="Freeform 270">
                <a:extLst>
                  <a:ext uri="{FF2B5EF4-FFF2-40B4-BE49-F238E27FC236}">
                    <a16:creationId xmlns:a16="http://schemas.microsoft.com/office/drawing/2014/main" id="{250268AF-EE0A-4F15-9423-C3BED7F51F74}"/>
                  </a:ext>
                </a:extLst>
              </p:cNvPr>
              <p:cNvSpPr>
                <a:spLocks/>
              </p:cNvSpPr>
              <p:nvPr/>
            </p:nvSpPr>
            <p:spPr bwMode="auto">
              <a:xfrm>
                <a:off x="1972" y="1637"/>
                <a:ext cx="2" cy="2"/>
              </a:xfrm>
              <a:custGeom>
                <a:avLst/>
                <a:gdLst>
                  <a:gd name="T0" fmla="*/ 4 w 4"/>
                  <a:gd name="T1" fmla="*/ 1 h 4"/>
                  <a:gd name="T2" fmla="*/ 4 w 4"/>
                  <a:gd name="T3" fmla="*/ 4 h 4"/>
                  <a:gd name="T4" fmla="*/ 0 w 4"/>
                  <a:gd name="T5" fmla="*/ 4 h 4"/>
                  <a:gd name="T6" fmla="*/ 1 w 4"/>
                  <a:gd name="T7" fmla="*/ 0 h 4"/>
                  <a:gd name="T8" fmla="*/ 2 w 4"/>
                  <a:gd name="T9" fmla="*/ 0 h 4"/>
                  <a:gd name="T10" fmla="*/ 2 w 4"/>
                  <a:gd name="T11" fmla="*/ 0 h 4"/>
                  <a:gd name="T12" fmla="*/ 2 w 4"/>
                  <a:gd name="T13" fmla="*/ 1 h 4"/>
                  <a:gd name="T14" fmla="*/ 4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1"/>
                    </a:moveTo>
                    <a:lnTo>
                      <a:pt x="4" y="4"/>
                    </a:lnTo>
                    <a:lnTo>
                      <a:pt x="0" y="4"/>
                    </a:lnTo>
                    <a:lnTo>
                      <a:pt x="1" y="0"/>
                    </a:lnTo>
                    <a:lnTo>
                      <a:pt x="2" y="0"/>
                    </a:lnTo>
                    <a:lnTo>
                      <a:pt x="2" y="0"/>
                    </a:lnTo>
                    <a:lnTo>
                      <a:pt x="2" y="1"/>
                    </a:lnTo>
                    <a:lnTo>
                      <a:pt x="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5" name="Freeform 271">
                <a:extLst>
                  <a:ext uri="{FF2B5EF4-FFF2-40B4-BE49-F238E27FC236}">
                    <a16:creationId xmlns:a16="http://schemas.microsoft.com/office/drawing/2014/main" id="{2720B6F0-3AAC-41CB-A4ED-A6E339E1FA5F}"/>
                  </a:ext>
                </a:extLst>
              </p:cNvPr>
              <p:cNvSpPr>
                <a:spLocks/>
              </p:cNvSpPr>
              <p:nvPr/>
            </p:nvSpPr>
            <p:spPr bwMode="auto">
              <a:xfrm>
                <a:off x="2073" y="1637"/>
                <a:ext cx="3" cy="1"/>
              </a:xfrm>
              <a:custGeom>
                <a:avLst/>
                <a:gdLst>
                  <a:gd name="T0" fmla="*/ 7 w 7"/>
                  <a:gd name="T1" fmla="*/ 1 h 1"/>
                  <a:gd name="T2" fmla="*/ 0 w 7"/>
                  <a:gd name="T3" fmla="*/ 1 h 1"/>
                  <a:gd name="T4" fmla="*/ 1 w 7"/>
                  <a:gd name="T5" fmla="*/ 0 h 1"/>
                  <a:gd name="T6" fmla="*/ 3 w 7"/>
                  <a:gd name="T7" fmla="*/ 0 h 1"/>
                  <a:gd name="T8" fmla="*/ 6 w 7"/>
                  <a:gd name="T9" fmla="*/ 0 h 1"/>
                  <a:gd name="T10" fmla="*/ 7 w 7"/>
                  <a:gd name="T11" fmla="*/ 0 h 1"/>
                  <a:gd name="T12" fmla="*/ 7 w 7"/>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7" y="1"/>
                    </a:moveTo>
                    <a:lnTo>
                      <a:pt x="0" y="1"/>
                    </a:lnTo>
                    <a:lnTo>
                      <a:pt x="1" y="0"/>
                    </a:lnTo>
                    <a:lnTo>
                      <a:pt x="3" y="0"/>
                    </a:lnTo>
                    <a:lnTo>
                      <a:pt x="6" y="0"/>
                    </a:lnTo>
                    <a:lnTo>
                      <a:pt x="7" y="0"/>
                    </a:lnTo>
                    <a:lnTo>
                      <a:pt x="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6" name="Freeform 272">
                <a:extLst>
                  <a:ext uri="{FF2B5EF4-FFF2-40B4-BE49-F238E27FC236}">
                    <a16:creationId xmlns:a16="http://schemas.microsoft.com/office/drawing/2014/main" id="{4E7257D3-F831-42CC-AE60-A95F79DEFBF9}"/>
                  </a:ext>
                </a:extLst>
              </p:cNvPr>
              <p:cNvSpPr>
                <a:spLocks/>
              </p:cNvSpPr>
              <p:nvPr/>
            </p:nvSpPr>
            <p:spPr bwMode="auto">
              <a:xfrm>
                <a:off x="2014" y="1638"/>
                <a:ext cx="2" cy="2"/>
              </a:xfrm>
              <a:custGeom>
                <a:avLst/>
                <a:gdLst>
                  <a:gd name="T0" fmla="*/ 5 w 5"/>
                  <a:gd name="T1" fmla="*/ 4 h 5"/>
                  <a:gd name="T2" fmla="*/ 2 w 5"/>
                  <a:gd name="T3" fmla="*/ 5 h 5"/>
                  <a:gd name="T4" fmla="*/ 1 w 5"/>
                  <a:gd name="T5" fmla="*/ 4 h 5"/>
                  <a:gd name="T6" fmla="*/ 0 w 5"/>
                  <a:gd name="T7" fmla="*/ 3 h 5"/>
                  <a:gd name="T8" fmla="*/ 0 w 5"/>
                  <a:gd name="T9" fmla="*/ 0 h 5"/>
                  <a:gd name="T10" fmla="*/ 5 w 5"/>
                  <a:gd name="T11" fmla="*/ 0 h 5"/>
                  <a:gd name="T12" fmla="*/ 5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4"/>
                    </a:moveTo>
                    <a:lnTo>
                      <a:pt x="2" y="5"/>
                    </a:lnTo>
                    <a:lnTo>
                      <a:pt x="1" y="4"/>
                    </a:lnTo>
                    <a:lnTo>
                      <a:pt x="0" y="3"/>
                    </a:lnTo>
                    <a:lnTo>
                      <a:pt x="0" y="0"/>
                    </a:lnTo>
                    <a:lnTo>
                      <a:pt x="5" y="0"/>
                    </a:lnTo>
                    <a:lnTo>
                      <a:pt x="5"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7" name="Freeform 273">
                <a:extLst>
                  <a:ext uri="{FF2B5EF4-FFF2-40B4-BE49-F238E27FC236}">
                    <a16:creationId xmlns:a16="http://schemas.microsoft.com/office/drawing/2014/main" id="{352AAE17-2887-4515-8A0E-C9F855AA2719}"/>
                  </a:ext>
                </a:extLst>
              </p:cNvPr>
              <p:cNvSpPr>
                <a:spLocks/>
              </p:cNvSpPr>
              <p:nvPr/>
            </p:nvSpPr>
            <p:spPr bwMode="auto">
              <a:xfrm>
                <a:off x="2027" y="1639"/>
                <a:ext cx="3" cy="4"/>
              </a:xfrm>
              <a:custGeom>
                <a:avLst/>
                <a:gdLst>
                  <a:gd name="T0" fmla="*/ 1 w 5"/>
                  <a:gd name="T1" fmla="*/ 7 h 7"/>
                  <a:gd name="T2" fmla="*/ 0 w 5"/>
                  <a:gd name="T3" fmla="*/ 4 h 7"/>
                  <a:gd name="T4" fmla="*/ 0 w 5"/>
                  <a:gd name="T5" fmla="*/ 2 h 7"/>
                  <a:gd name="T6" fmla="*/ 0 w 5"/>
                  <a:gd name="T7" fmla="*/ 1 h 7"/>
                  <a:gd name="T8" fmla="*/ 2 w 5"/>
                  <a:gd name="T9" fmla="*/ 0 h 7"/>
                  <a:gd name="T10" fmla="*/ 5 w 5"/>
                  <a:gd name="T11" fmla="*/ 3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0" y="4"/>
                    </a:lnTo>
                    <a:lnTo>
                      <a:pt x="0" y="2"/>
                    </a:lnTo>
                    <a:lnTo>
                      <a:pt x="0" y="1"/>
                    </a:lnTo>
                    <a:lnTo>
                      <a:pt x="2" y="0"/>
                    </a:lnTo>
                    <a:lnTo>
                      <a:pt x="5" y="3"/>
                    </a:lnTo>
                    <a:lnTo>
                      <a:pt x="1"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8" name="Freeform 274">
                <a:extLst>
                  <a:ext uri="{FF2B5EF4-FFF2-40B4-BE49-F238E27FC236}">
                    <a16:creationId xmlns:a16="http://schemas.microsoft.com/office/drawing/2014/main" id="{479EA8E1-66CA-4B2A-8B76-5BB80443C513}"/>
                  </a:ext>
                </a:extLst>
              </p:cNvPr>
              <p:cNvSpPr>
                <a:spLocks/>
              </p:cNvSpPr>
              <p:nvPr/>
            </p:nvSpPr>
            <p:spPr bwMode="auto">
              <a:xfrm>
                <a:off x="2003" y="1643"/>
                <a:ext cx="5" cy="2"/>
              </a:xfrm>
              <a:custGeom>
                <a:avLst/>
                <a:gdLst>
                  <a:gd name="T0" fmla="*/ 11 w 11"/>
                  <a:gd name="T1" fmla="*/ 1 h 4"/>
                  <a:gd name="T2" fmla="*/ 11 w 11"/>
                  <a:gd name="T3" fmla="*/ 2 h 4"/>
                  <a:gd name="T4" fmla="*/ 11 w 11"/>
                  <a:gd name="T5" fmla="*/ 2 h 4"/>
                  <a:gd name="T6" fmla="*/ 9 w 11"/>
                  <a:gd name="T7" fmla="*/ 3 h 4"/>
                  <a:gd name="T8" fmla="*/ 9 w 11"/>
                  <a:gd name="T9" fmla="*/ 4 h 4"/>
                  <a:gd name="T10" fmla="*/ 0 w 11"/>
                  <a:gd name="T11" fmla="*/ 3 h 4"/>
                  <a:gd name="T12" fmla="*/ 1 w 11"/>
                  <a:gd name="T13" fmla="*/ 0 h 4"/>
                  <a:gd name="T14" fmla="*/ 4 w 11"/>
                  <a:gd name="T15" fmla="*/ 0 h 4"/>
                  <a:gd name="T16" fmla="*/ 8 w 11"/>
                  <a:gd name="T17" fmla="*/ 0 h 4"/>
                  <a:gd name="T18" fmla="*/ 11 w 11"/>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11" y="1"/>
                    </a:moveTo>
                    <a:lnTo>
                      <a:pt x="11" y="2"/>
                    </a:lnTo>
                    <a:lnTo>
                      <a:pt x="11" y="2"/>
                    </a:lnTo>
                    <a:lnTo>
                      <a:pt x="9" y="3"/>
                    </a:lnTo>
                    <a:lnTo>
                      <a:pt x="9" y="4"/>
                    </a:lnTo>
                    <a:lnTo>
                      <a:pt x="0" y="3"/>
                    </a:lnTo>
                    <a:lnTo>
                      <a:pt x="1" y="0"/>
                    </a:lnTo>
                    <a:lnTo>
                      <a:pt x="4" y="0"/>
                    </a:lnTo>
                    <a:lnTo>
                      <a:pt x="8" y="0"/>
                    </a:lnTo>
                    <a:lnTo>
                      <a:pt x="1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59" name="Freeform 275">
                <a:extLst>
                  <a:ext uri="{FF2B5EF4-FFF2-40B4-BE49-F238E27FC236}">
                    <a16:creationId xmlns:a16="http://schemas.microsoft.com/office/drawing/2014/main" id="{5AE7E294-542E-4B17-B56C-2A4BEF55785C}"/>
                  </a:ext>
                </a:extLst>
              </p:cNvPr>
              <p:cNvSpPr>
                <a:spLocks/>
              </p:cNvSpPr>
              <p:nvPr/>
            </p:nvSpPr>
            <p:spPr bwMode="auto">
              <a:xfrm>
                <a:off x="1979" y="1644"/>
                <a:ext cx="4" cy="3"/>
              </a:xfrm>
              <a:custGeom>
                <a:avLst/>
                <a:gdLst>
                  <a:gd name="T0" fmla="*/ 8 w 8"/>
                  <a:gd name="T1" fmla="*/ 3 h 6"/>
                  <a:gd name="T2" fmla="*/ 8 w 8"/>
                  <a:gd name="T3" fmla="*/ 6 h 6"/>
                  <a:gd name="T4" fmla="*/ 6 w 8"/>
                  <a:gd name="T5" fmla="*/ 6 h 6"/>
                  <a:gd name="T6" fmla="*/ 3 w 8"/>
                  <a:gd name="T7" fmla="*/ 6 h 6"/>
                  <a:gd name="T8" fmla="*/ 0 w 8"/>
                  <a:gd name="T9" fmla="*/ 5 h 6"/>
                  <a:gd name="T10" fmla="*/ 2 w 8"/>
                  <a:gd name="T11" fmla="*/ 0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lnTo>
                      <a:pt x="8" y="6"/>
                    </a:lnTo>
                    <a:lnTo>
                      <a:pt x="6" y="6"/>
                    </a:lnTo>
                    <a:lnTo>
                      <a:pt x="3" y="6"/>
                    </a:lnTo>
                    <a:lnTo>
                      <a:pt x="0" y="5"/>
                    </a:lnTo>
                    <a:lnTo>
                      <a:pt x="2" y="0"/>
                    </a:lnTo>
                    <a:lnTo>
                      <a:pt x="8"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0" name="Freeform 276">
                <a:extLst>
                  <a:ext uri="{FF2B5EF4-FFF2-40B4-BE49-F238E27FC236}">
                    <a16:creationId xmlns:a16="http://schemas.microsoft.com/office/drawing/2014/main" id="{B7DE536E-A3BD-4FCE-B619-BF1CBC5BE864}"/>
                  </a:ext>
                </a:extLst>
              </p:cNvPr>
              <p:cNvSpPr>
                <a:spLocks/>
              </p:cNvSpPr>
              <p:nvPr/>
            </p:nvSpPr>
            <p:spPr bwMode="auto">
              <a:xfrm>
                <a:off x="1992" y="1644"/>
                <a:ext cx="4" cy="3"/>
              </a:xfrm>
              <a:custGeom>
                <a:avLst/>
                <a:gdLst>
                  <a:gd name="T0" fmla="*/ 8 w 8"/>
                  <a:gd name="T1" fmla="*/ 3 h 6"/>
                  <a:gd name="T2" fmla="*/ 6 w 8"/>
                  <a:gd name="T3" fmla="*/ 6 h 6"/>
                  <a:gd name="T4" fmla="*/ 4 w 8"/>
                  <a:gd name="T5" fmla="*/ 6 h 6"/>
                  <a:gd name="T6" fmla="*/ 1 w 8"/>
                  <a:gd name="T7" fmla="*/ 6 h 6"/>
                  <a:gd name="T8" fmla="*/ 0 w 8"/>
                  <a:gd name="T9" fmla="*/ 3 h 6"/>
                  <a:gd name="T10" fmla="*/ 1 w 8"/>
                  <a:gd name="T11" fmla="*/ 0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lnTo>
                      <a:pt x="6" y="6"/>
                    </a:lnTo>
                    <a:lnTo>
                      <a:pt x="4" y="6"/>
                    </a:lnTo>
                    <a:lnTo>
                      <a:pt x="1" y="6"/>
                    </a:lnTo>
                    <a:lnTo>
                      <a:pt x="0" y="3"/>
                    </a:lnTo>
                    <a:lnTo>
                      <a:pt x="1" y="0"/>
                    </a:lnTo>
                    <a:lnTo>
                      <a:pt x="8"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1" name="Freeform 277">
                <a:extLst>
                  <a:ext uri="{FF2B5EF4-FFF2-40B4-BE49-F238E27FC236}">
                    <a16:creationId xmlns:a16="http://schemas.microsoft.com/office/drawing/2014/main" id="{54AA392F-33F8-4A1A-8A15-27E566774786}"/>
                  </a:ext>
                </a:extLst>
              </p:cNvPr>
              <p:cNvSpPr>
                <a:spLocks/>
              </p:cNvSpPr>
              <p:nvPr/>
            </p:nvSpPr>
            <p:spPr bwMode="auto">
              <a:xfrm>
                <a:off x="2019" y="1646"/>
                <a:ext cx="4" cy="3"/>
              </a:xfrm>
              <a:custGeom>
                <a:avLst/>
                <a:gdLst>
                  <a:gd name="T0" fmla="*/ 8 w 8"/>
                  <a:gd name="T1" fmla="*/ 5 h 5"/>
                  <a:gd name="T2" fmla="*/ 0 w 8"/>
                  <a:gd name="T3" fmla="*/ 4 h 5"/>
                  <a:gd name="T4" fmla="*/ 0 w 8"/>
                  <a:gd name="T5" fmla="*/ 0 h 5"/>
                  <a:gd name="T6" fmla="*/ 2 w 8"/>
                  <a:gd name="T7" fmla="*/ 0 h 5"/>
                  <a:gd name="T8" fmla="*/ 5 w 8"/>
                  <a:gd name="T9" fmla="*/ 1 h 5"/>
                  <a:gd name="T10" fmla="*/ 8 w 8"/>
                  <a:gd name="T11" fmla="*/ 2 h 5"/>
                  <a:gd name="T12" fmla="*/ 8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5"/>
                    </a:moveTo>
                    <a:lnTo>
                      <a:pt x="0" y="4"/>
                    </a:lnTo>
                    <a:lnTo>
                      <a:pt x="0" y="0"/>
                    </a:lnTo>
                    <a:lnTo>
                      <a:pt x="2" y="0"/>
                    </a:lnTo>
                    <a:lnTo>
                      <a:pt x="5" y="1"/>
                    </a:lnTo>
                    <a:lnTo>
                      <a:pt x="8" y="2"/>
                    </a:lnTo>
                    <a:lnTo>
                      <a:pt x="8"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2" name="Freeform 278">
                <a:extLst>
                  <a:ext uri="{FF2B5EF4-FFF2-40B4-BE49-F238E27FC236}">
                    <a16:creationId xmlns:a16="http://schemas.microsoft.com/office/drawing/2014/main" id="{A9A3FADD-FE5E-4B3C-994A-71C41093E0AE}"/>
                  </a:ext>
                </a:extLst>
              </p:cNvPr>
              <p:cNvSpPr>
                <a:spLocks/>
              </p:cNvSpPr>
              <p:nvPr/>
            </p:nvSpPr>
            <p:spPr bwMode="auto">
              <a:xfrm>
                <a:off x="2010" y="1653"/>
                <a:ext cx="4" cy="4"/>
              </a:xfrm>
              <a:custGeom>
                <a:avLst/>
                <a:gdLst>
                  <a:gd name="T0" fmla="*/ 7 w 7"/>
                  <a:gd name="T1" fmla="*/ 7 h 7"/>
                  <a:gd name="T2" fmla="*/ 0 w 7"/>
                  <a:gd name="T3" fmla="*/ 6 h 7"/>
                  <a:gd name="T4" fmla="*/ 0 w 7"/>
                  <a:gd name="T5" fmla="*/ 4 h 7"/>
                  <a:gd name="T6" fmla="*/ 0 w 7"/>
                  <a:gd name="T7" fmla="*/ 3 h 7"/>
                  <a:gd name="T8" fmla="*/ 1 w 7"/>
                  <a:gd name="T9" fmla="*/ 0 h 7"/>
                  <a:gd name="T10" fmla="*/ 3 w 7"/>
                  <a:gd name="T11" fmla="*/ 0 h 7"/>
                  <a:gd name="T12" fmla="*/ 7 w 7"/>
                  <a:gd name="T13" fmla="*/ 0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0" y="6"/>
                    </a:lnTo>
                    <a:lnTo>
                      <a:pt x="0" y="4"/>
                    </a:lnTo>
                    <a:lnTo>
                      <a:pt x="0" y="3"/>
                    </a:lnTo>
                    <a:lnTo>
                      <a:pt x="1" y="0"/>
                    </a:lnTo>
                    <a:lnTo>
                      <a:pt x="3" y="0"/>
                    </a:lnTo>
                    <a:lnTo>
                      <a:pt x="7" y="0"/>
                    </a:lnTo>
                    <a:lnTo>
                      <a:pt x="7"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3" name="Freeform 279">
                <a:extLst>
                  <a:ext uri="{FF2B5EF4-FFF2-40B4-BE49-F238E27FC236}">
                    <a16:creationId xmlns:a16="http://schemas.microsoft.com/office/drawing/2014/main" id="{F97F52EC-3457-4D5F-BE0D-EF8028657BA2}"/>
                  </a:ext>
                </a:extLst>
              </p:cNvPr>
              <p:cNvSpPr>
                <a:spLocks/>
              </p:cNvSpPr>
              <p:nvPr/>
            </p:nvSpPr>
            <p:spPr bwMode="auto">
              <a:xfrm>
                <a:off x="1967" y="1654"/>
                <a:ext cx="3" cy="3"/>
              </a:xfrm>
              <a:custGeom>
                <a:avLst/>
                <a:gdLst>
                  <a:gd name="T0" fmla="*/ 7 w 7"/>
                  <a:gd name="T1" fmla="*/ 2 h 4"/>
                  <a:gd name="T2" fmla="*/ 6 w 7"/>
                  <a:gd name="T3" fmla="*/ 3 h 4"/>
                  <a:gd name="T4" fmla="*/ 4 w 7"/>
                  <a:gd name="T5" fmla="*/ 4 h 4"/>
                  <a:gd name="T6" fmla="*/ 2 w 7"/>
                  <a:gd name="T7" fmla="*/ 4 h 4"/>
                  <a:gd name="T8" fmla="*/ 0 w 7"/>
                  <a:gd name="T9" fmla="*/ 3 h 4"/>
                  <a:gd name="T10" fmla="*/ 1 w 7"/>
                  <a:gd name="T11" fmla="*/ 1 h 4"/>
                  <a:gd name="T12" fmla="*/ 3 w 7"/>
                  <a:gd name="T13" fmla="*/ 0 h 4"/>
                  <a:gd name="T14" fmla="*/ 6 w 7"/>
                  <a:gd name="T15" fmla="*/ 0 h 4"/>
                  <a:gd name="T16" fmla="*/ 7 w 7"/>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7" y="2"/>
                    </a:moveTo>
                    <a:lnTo>
                      <a:pt x="6" y="3"/>
                    </a:lnTo>
                    <a:lnTo>
                      <a:pt x="4" y="4"/>
                    </a:lnTo>
                    <a:lnTo>
                      <a:pt x="2" y="4"/>
                    </a:lnTo>
                    <a:lnTo>
                      <a:pt x="0" y="3"/>
                    </a:lnTo>
                    <a:lnTo>
                      <a:pt x="1" y="1"/>
                    </a:lnTo>
                    <a:lnTo>
                      <a:pt x="3" y="0"/>
                    </a:lnTo>
                    <a:lnTo>
                      <a:pt x="6" y="0"/>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4" name="Freeform 280">
                <a:extLst>
                  <a:ext uri="{FF2B5EF4-FFF2-40B4-BE49-F238E27FC236}">
                    <a16:creationId xmlns:a16="http://schemas.microsoft.com/office/drawing/2014/main" id="{2E045D33-DE04-4569-A513-4BD610111A7B}"/>
                  </a:ext>
                </a:extLst>
              </p:cNvPr>
              <p:cNvSpPr>
                <a:spLocks/>
              </p:cNvSpPr>
              <p:nvPr/>
            </p:nvSpPr>
            <p:spPr bwMode="auto">
              <a:xfrm>
                <a:off x="1992" y="1655"/>
                <a:ext cx="1" cy="2"/>
              </a:xfrm>
              <a:custGeom>
                <a:avLst/>
                <a:gdLst>
                  <a:gd name="T0" fmla="*/ 4 w 4"/>
                  <a:gd name="T1" fmla="*/ 1 h 3"/>
                  <a:gd name="T2" fmla="*/ 4 w 4"/>
                  <a:gd name="T3" fmla="*/ 3 h 3"/>
                  <a:gd name="T4" fmla="*/ 0 w 4"/>
                  <a:gd name="T5" fmla="*/ 3 h 3"/>
                  <a:gd name="T6" fmla="*/ 0 w 4"/>
                  <a:gd name="T7" fmla="*/ 0 h 3"/>
                  <a:gd name="T8" fmla="*/ 2 w 4"/>
                  <a:gd name="T9" fmla="*/ 1 h 3"/>
                  <a:gd name="T10" fmla="*/ 3 w 4"/>
                  <a:gd name="T11" fmla="*/ 1 h 3"/>
                  <a:gd name="T12" fmla="*/ 3 w 4"/>
                  <a:gd name="T13" fmla="*/ 1 h 3"/>
                  <a:gd name="T14" fmla="*/ 4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4" y="1"/>
                    </a:moveTo>
                    <a:lnTo>
                      <a:pt x="4" y="3"/>
                    </a:lnTo>
                    <a:lnTo>
                      <a:pt x="0" y="3"/>
                    </a:lnTo>
                    <a:lnTo>
                      <a:pt x="0" y="0"/>
                    </a:lnTo>
                    <a:lnTo>
                      <a:pt x="2" y="1"/>
                    </a:lnTo>
                    <a:lnTo>
                      <a:pt x="3" y="1"/>
                    </a:lnTo>
                    <a:lnTo>
                      <a:pt x="3" y="1"/>
                    </a:lnTo>
                    <a:lnTo>
                      <a:pt x="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5" name="Freeform 281">
                <a:extLst>
                  <a:ext uri="{FF2B5EF4-FFF2-40B4-BE49-F238E27FC236}">
                    <a16:creationId xmlns:a16="http://schemas.microsoft.com/office/drawing/2014/main" id="{F4BFC7F0-F3DE-4E19-B27E-DD6D6B3B8BAE}"/>
                  </a:ext>
                </a:extLst>
              </p:cNvPr>
              <p:cNvSpPr>
                <a:spLocks/>
              </p:cNvSpPr>
              <p:nvPr/>
            </p:nvSpPr>
            <p:spPr bwMode="auto">
              <a:xfrm>
                <a:off x="2022" y="1657"/>
                <a:ext cx="5" cy="3"/>
              </a:xfrm>
              <a:custGeom>
                <a:avLst/>
                <a:gdLst>
                  <a:gd name="T0" fmla="*/ 11 w 11"/>
                  <a:gd name="T1" fmla="*/ 6 h 6"/>
                  <a:gd name="T2" fmla="*/ 0 w 11"/>
                  <a:gd name="T3" fmla="*/ 5 h 6"/>
                  <a:gd name="T4" fmla="*/ 0 w 11"/>
                  <a:gd name="T5" fmla="*/ 3 h 6"/>
                  <a:gd name="T6" fmla="*/ 2 w 11"/>
                  <a:gd name="T7" fmla="*/ 2 h 6"/>
                  <a:gd name="T8" fmla="*/ 4 w 11"/>
                  <a:gd name="T9" fmla="*/ 2 h 6"/>
                  <a:gd name="T10" fmla="*/ 5 w 11"/>
                  <a:gd name="T11" fmla="*/ 0 h 6"/>
                  <a:gd name="T12" fmla="*/ 7 w 11"/>
                  <a:gd name="T13" fmla="*/ 0 h 6"/>
                  <a:gd name="T14" fmla="*/ 8 w 11"/>
                  <a:gd name="T15" fmla="*/ 2 h 6"/>
                  <a:gd name="T16" fmla="*/ 11 w 11"/>
                  <a:gd name="T17" fmla="*/ 4 h 6"/>
                  <a:gd name="T18" fmla="*/ 11 w 11"/>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1" y="6"/>
                    </a:moveTo>
                    <a:lnTo>
                      <a:pt x="0" y="5"/>
                    </a:lnTo>
                    <a:lnTo>
                      <a:pt x="0" y="3"/>
                    </a:lnTo>
                    <a:lnTo>
                      <a:pt x="2" y="2"/>
                    </a:lnTo>
                    <a:lnTo>
                      <a:pt x="4" y="2"/>
                    </a:lnTo>
                    <a:lnTo>
                      <a:pt x="5" y="0"/>
                    </a:lnTo>
                    <a:lnTo>
                      <a:pt x="7" y="0"/>
                    </a:lnTo>
                    <a:lnTo>
                      <a:pt x="8" y="2"/>
                    </a:lnTo>
                    <a:lnTo>
                      <a:pt x="11" y="4"/>
                    </a:lnTo>
                    <a:lnTo>
                      <a:pt x="1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6" name="Freeform 282">
                <a:extLst>
                  <a:ext uri="{FF2B5EF4-FFF2-40B4-BE49-F238E27FC236}">
                    <a16:creationId xmlns:a16="http://schemas.microsoft.com/office/drawing/2014/main" id="{1A1C224C-B3CA-42AC-B387-93F09BBFD19D}"/>
                  </a:ext>
                </a:extLst>
              </p:cNvPr>
              <p:cNvSpPr>
                <a:spLocks/>
              </p:cNvSpPr>
              <p:nvPr/>
            </p:nvSpPr>
            <p:spPr bwMode="auto">
              <a:xfrm>
                <a:off x="1714" y="1660"/>
                <a:ext cx="1" cy="1"/>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lnTo>
                      <a:pt x="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8" name="Freeform 284">
                <a:extLst>
                  <a:ext uri="{FF2B5EF4-FFF2-40B4-BE49-F238E27FC236}">
                    <a16:creationId xmlns:a16="http://schemas.microsoft.com/office/drawing/2014/main" id="{98B89147-C59E-45A3-9750-DB0D1C70146A}"/>
                  </a:ext>
                </a:extLst>
              </p:cNvPr>
              <p:cNvSpPr>
                <a:spLocks/>
              </p:cNvSpPr>
              <p:nvPr/>
            </p:nvSpPr>
            <p:spPr bwMode="auto">
              <a:xfrm>
                <a:off x="2001" y="1661"/>
                <a:ext cx="4" cy="4"/>
              </a:xfrm>
              <a:custGeom>
                <a:avLst/>
                <a:gdLst>
                  <a:gd name="T0" fmla="*/ 8 w 8"/>
                  <a:gd name="T1" fmla="*/ 8 h 8"/>
                  <a:gd name="T2" fmla="*/ 6 w 8"/>
                  <a:gd name="T3" fmla="*/ 8 h 8"/>
                  <a:gd name="T4" fmla="*/ 3 w 8"/>
                  <a:gd name="T5" fmla="*/ 7 h 8"/>
                  <a:gd name="T6" fmla="*/ 2 w 8"/>
                  <a:gd name="T7" fmla="*/ 6 h 8"/>
                  <a:gd name="T8" fmla="*/ 0 w 8"/>
                  <a:gd name="T9" fmla="*/ 5 h 8"/>
                  <a:gd name="T10" fmla="*/ 1 w 8"/>
                  <a:gd name="T11" fmla="*/ 0 h 8"/>
                  <a:gd name="T12" fmla="*/ 4 w 8"/>
                  <a:gd name="T13" fmla="*/ 0 h 8"/>
                  <a:gd name="T14" fmla="*/ 7 w 8"/>
                  <a:gd name="T15" fmla="*/ 3 h 8"/>
                  <a:gd name="T16" fmla="*/ 8 w 8"/>
                  <a:gd name="T17" fmla="*/ 5 h 8"/>
                  <a:gd name="T18" fmla="*/ 8 w 8"/>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8" y="8"/>
                    </a:moveTo>
                    <a:lnTo>
                      <a:pt x="6" y="8"/>
                    </a:lnTo>
                    <a:lnTo>
                      <a:pt x="3" y="7"/>
                    </a:lnTo>
                    <a:lnTo>
                      <a:pt x="2" y="6"/>
                    </a:lnTo>
                    <a:lnTo>
                      <a:pt x="0" y="5"/>
                    </a:lnTo>
                    <a:lnTo>
                      <a:pt x="1" y="0"/>
                    </a:lnTo>
                    <a:lnTo>
                      <a:pt x="4" y="0"/>
                    </a:lnTo>
                    <a:lnTo>
                      <a:pt x="7" y="3"/>
                    </a:lnTo>
                    <a:lnTo>
                      <a:pt x="8" y="5"/>
                    </a:ln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69" name="Freeform 285">
                <a:extLst>
                  <a:ext uri="{FF2B5EF4-FFF2-40B4-BE49-F238E27FC236}">
                    <a16:creationId xmlns:a16="http://schemas.microsoft.com/office/drawing/2014/main" id="{A82EDE98-768F-44F6-A3A2-9798DDD66353}"/>
                  </a:ext>
                </a:extLst>
              </p:cNvPr>
              <p:cNvSpPr>
                <a:spLocks/>
              </p:cNvSpPr>
              <p:nvPr/>
            </p:nvSpPr>
            <p:spPr bwMode="auto">
              <a:xfrm>
                <a:off x="1985" y="1662"/>
                <a:ext cx="3" cy="3"/>
              </a:xfrm>
              <a:custGeom>
                <a:avLst/>
                <a:gdLst>
                  <a:gd name="T0" fmla="*/ 5 w 5"/>
                  <a:gd name="T1" fmla="*/ 3 h 6"/>
                  <a:gd name="T2" fmla="*/ 5 w 5"/>
                  <a:gd name="T3" fmla="*/ 6 h 6"/>
                  <a:gd name="T4" fmla="*/ 0 w 5"/>
                  <a:gd name="T5" fmla="*/ 4 h 6"/>
                  <a:gd name="T6" fmla="*/ 1 w 5"/>
                  <a:gd name="T7" fmla="*/ 1 h 6"/>
                  <a:gd name="T8" fmla="*/ 3 w 5"/>
                  <a:gd name="T9" fmla="*/ 0 h 6"/>
                  <a:gd name="T10" fmla="*/ 5 w 5"/>
                  <a:gd name="T11" fmla="*/ 0 h 6"/>
                  <a:gd name="T12" fmla="*/ 5 w 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3"/>
                    </a:moveTo>
                    <a:lnTo>
                      <a:pt x="5" y="6"/>
                    </a:lnTo>
                    <a:lnTo>
                      <a:pt x="0" y="4"/>
                    </a:lnTo>
                    <a:lnTo>
                      <a:pt x="1" y="1"/>
                    </a:lnTo>
                    <a:lnTo>
                      <a:pt x="3" y="0"/>
                    </a:lnTo>
                    <a:lnTo>
                      <a:pt x="5" y="0"/>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0" name="Freeform 286">
                <a:extLst>
                  <a:ext uri="{FF2B5EF4-FFF2-40B4-BE49-F238E27FC236}">
                    <a16:creationId xmlns:a16="http://schemas.microsoft.com/office/drawing/2014/main" id="{1420EA18-665D-4734-9DB8-0C9ED27746CF}"/>
                  </a:ext>
                </a:extLst>
              </p:cNvPr>
              <p:cNvSpPr>
                <a:spLocks/>
              </p:cNvSpPr>
              <p:nvPr/>
            </p:nvSpPr>
            <p:spPr bwMode="auto">
              <a:xfrm>
                <a:off x="2014" y="1665"/>
                <a:ext cx="5" cy="3"/>
              </a:xfrm>
              <a:custGeom>
                <a:avLst/>
                <a:gdLst>
                  <a:gd name="T0" fmla="*/ 8 w 10"/>
                  <a:gd name="T1" fmla="*/ 4 h 5"/>
                  <a:gd name="T2" fmla="*/ 6 w 10"/>
                  <a:gd name="T3" fmla="*/ 5 h 5"/>
                  <a:gd name="T4" fmla="*/ 4 w 10"/>
                  <a:gd name="T5" fmla="*/ 4 h 5"/>
                  <a:gd name="T6" fmla="*/ 1 w 10"/>
                  <a:gd name="T7" fmla="*/ 3 h 5"/>
                  <a:gd name="T8" fmla="*/ 0 w 10"/>
                  <a:gd name="T9" fmla="*/ 1 h 5"/>
                  <a:gd name="T10" fmla="*/ 4 w 10"/>
                  <a:gd name="T11" fmla="*/ 0 h 5"/>
                  <a:gd name="T12" fmla="*/ 7 w 10"/>
                  <a:gd name="T13" fmla="*/ 0 h 5"/>
                  <a:gd name="T14" fmla="*/ 10 w 10"/>
                  <a:gd name="T15" fmla="*/ 1 h 5"/>
                  <a:gd name="T16" fmla="*/ 8 w 10"/>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8" y="4"/>
                    </a:moveTo>
                    <a:lnTo>
                      <a:pt x="6" y="5"/>
                    </a:lnTo>
                    <a:lnTo>
                      <a:pt x="4" y="4"/>
                    </a:lnTo>
                    <a:lnTo>
                      <a:pt x="1" y="3"/>
                    </a:lnTo>
                    <a:lnTo>
                      <a:pt x="0" y="1"/>
                    </a:lnTo>
                    <a:lnTo>
                      <a:pt x="4" y="0"/>
                    </a:lnTo>
                    <a:lnTo>
                      <a:pt x="7" y="0"/>
                    </a:lnTo>
                    <a:lnTo>
                      <a:pt x="10" y="1"/>
                    </a:ln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1" name="Freeform 287">
                <a:extLst>
                  <a:ext uri="{FF2B5EF4-FFF2-40B4-BE49-F238E27FC236}">
                    <a16:creationId xmlns:a16="http://schemas.microsoft.com/office/drawing/2014/main" id="{556D930E-D9E7-4405-84A1-8B2663FEED01}"/>
                  </a:ext>
                </a:extLst>
              </p:cNvPr>
              <p:cNvSpPr>
                <a:spLocks/>
              </p:cNvSpPr>
              <p:nvPr/>
            </p:nvSpPr>
            <p:spPr bwMode="auto">
              <a:xfrm>
                <a:off x="1971" y="1665"/>
                <a:ext cx="4" cy="4"/>
              </a:xfrm>
              <a:custGeom>
                <a:avLst/>
                <a:gdLst>
                  <a:gd name="T0" fmla="*/ 8 w 8"/>
                  <a:gd name="T1" fmla="*/ 7 h 8"/>
                  <a:gd name="T2" fmla="*/ 6 w 8"/>
                  <a:gd name="T3" fmla="*/ 8 h 8"/>
                  <a:gd name="T4" fmla="*/ 4 w 8"/>
                  <a:gd name="T5" fmla="*/ 8 h 8"/>
                  <a:gd name="T6" fmla="*/ 2 w 8"/>
                  <a:gd name="T7" fmla="*/ 8 h 8"/>
                  <a:gd name="T8" fmla="*/ 0 w 8"/>
                  <a:gd name="T9" fmla="*/ 7 h 8"/>
                  <a:gd name="T10" fmla="*/ 0 w 8"/>
                  <a:gd name="T11" fmla="*/ 4 h 8"/>
                  <a:gd name="T12" fmla="*/ 0 w 8"/>
                  <a:gd name="T13" fmla="*/ 3 h 8"/>
                  <a:gd name="T14" fmla="*/ 1 w 8"/>
                  <a:gd name="T15" fmla="*/ 1 h 8"/>
                  <a:gd name="T16" fmla="*/ 2 w 8"/>
                  <a:gd name="T17" fmla="*/ 0 h 8"/>
                  <a:gd name="T18" fmla="*/ 4 w 8"/>
                  <a:gd name="T19" fmla="*/ 1 h 8"/>
                  <a:gd name="T20" fmla="*/ 7 w 8"/>
                  <a:gd name="T21" fmla="*/ 2 h 8"/>
                  <a:gd name="T22" fmla="*/ 8 w 8"/>
                  <a:gd name="T23" fmla="*/ 4 h 8"/>
                  <a:gd name="T24" fmla="*/ 8 w 8"/>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8" y="7"/>
                    </a:moveTo>
                    <a:lnTo>
                      <a:pt x="6" y="8"/>
                    </a:lnTo>
                    <a:lnTo>
                      <a:pt x="4" y="8"/>
                    </a:lnTo>
                    <a:lnTo>
                      <a:pt x="2" y="8"/>
                    </a:lnTo>
                    <a:lnTo>
                      <a:pt x="0" y="7"/>
                    </a:lnTo>
                    <a:lnTo>
                      <a:pt x="0" y="4"/>
                    </a:lnTo>
                    <a:lnTo>
                      <a:pt x="0" y="3"/>
                    </a:lnTo>
                    <a:lnTo>
                      <a:pt x="1" y="1"/>
                    </a:lnTo>
                    <a:lnTo>
                      <a:pt x="2" y="0"/>
                    </a:lnTo>
                    <a:lnTo>
                      <a:pt x="4" y="1"/>
                    </a:lnTo>
                    <a:lnTo>
                      <a:pt x="7" y="2"/>
                    </a:lnTo>
                    <a:lnTo>
                      <a:pt x="8" y="4"/>
                    </a:lnTo>
                    <a:lnTo>
                      <a:pt x="8"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2" name="Freeform 288">
                <a:extLst>
                  <a:ext uri="{FF2B5EF4-FFF2-40B4-BE49-F238E27FC236}">
                    <a16:creationId xmlns:a16="http://schemas.microsoft.com/office/drawing/2014/main" id="{2EF36A0D-3D47-4EE5-9507-6384E9DB0BE6}"/>
                  </a:ext>
                </a:extLst>
              </p:cNvPr>
              <p:cNvSpPr>
                <a:spLocks/>
              </p:cNvSpPr>
              <p:nvPr/>
            </p:nvSpPr>
            <p:spPr bwMode="auto">
              <a:xfrm>
                <a:off x="1957" y="1669"/>
                <a:ext cx="4" cy="3"/>
              </a:xfrm>
              <a:custGeom>
                <a:avLst/>
                <a:gdLst>
                  <a:gd name="T0" fmla="*/ 7 w 7"/>
                  <a:gd name="T1" fmla="*/ 2 h 4"/>
                  <a:gd name="T2" fmla="*/ 7 w 7"/>
                  <a:gd name="T3" fmla="*/ 4 h 4"/>
                  <a:gd name="T4" fmla="*/ 5 w 7"/>
                  <a:gd name="T5" fmla="*/ 4 h 4"/>
                  <a:gd name="T6" fmla="*/ 3 w 7"/>
                  <a:gd name="T7" fmla="*/ 4 h 4"/>
                  <a:gd name="T8" fmla="*/ 0 w 7"/>
                  <a:gd name="T9" fmla="*/ 3 h 4"/>
                  <a:gd name="T10" fmla="*/ 0 w 7"/>
                  <a:gd name="T11" fmla="*/ 1 h 4"/>
                  <a:gd name="T12" fmla="*/ 3 w 7"/>
                  <a:gd name="T13" fmla="*/ 0 h 4"/>
                  <a:gd name="T14" fmla="*/ 6 w 7"/>
                  <a:gd name="T15" fmla="*/ 0 h 4"/>
                  <a:gd name="T16" fmla="*/ 7 w 7"/>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7" y="2"/>
                    </a:moveTo>
                    <a:lnTo>
                      <a:pt x="7" y="4"/>
                    </a:lnTo>
                    <a:lnTo>
                      <a:pt x="5" y="4"/>
                    </a:lnTo>
                    <a:lnTo>
                      <a:pt x="3" y="4"/>
                    </a:lnTo>
                    <a:lnTo>
                      <a:pt x="0" y="3"/>
                    </a:lnTo>
                    <a:lnTo>
                      <a:pt x="0" y="1"/>
                    </a:lnTo>
                    <a:lnTo>
                      <a:pt x="3" y="0"/>
                    </a:lnTo>
                    <a:lnTo>
                      <a:pt x="6" y="0"/>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3" name="Freeform 289">
                <a:extLst>
                  <a:ext uri="{FF2B5EF4-FFF2-40B4-BE49-F238E27FC236}">
                    <a16:creationId xmlns:a16="http://schemas.microsoft.com/office/drawing/2014/main" id="{EB4DDEC4-6311-4C8D-903F-8BFB3A80BFEF}"/>
                  </a:ext>
                </a:extLst>
              </p:cNvPr>
              <p:cNvSpPr>
                <a:spLocks/>
              </p:cNvSpPr>
              <p:nvPr/>
            </p:nvSpPr>
            <p:spPr bwMode="auto">
              <a:xfrm>
                <a:off x="1999" y="1669"/>
                <a:ext cx="4" cy="4"/>
              </a:xfrm>
              <a:custGeom>
                <a:avLst/>
                <a:gdLst>
                  <a:gd name="T0" fmla="*/ 8 w 8"/>
                  <a:gd name="T1" fmla="*/ 4 h 8"/>
                  <a:gd name="T2" fmla="*/ 8 w 8"/>
                  <a:gd name="T3" fmla="*/ 5 h 8"/>
                  <a:gd name="T4" fmla="*/ 7 w 8"/>
                  <a:gd name="T5" fmla="*/ 7 h 8"/>
                  <a:gd name="T6" fmla="*/ 6 w 8"/>
                  <a:gd name="T7" fmla="*/ 7 h 8"/>
                  <a:gd name="T8" fmla="*/ 5 w 8"/>
                  <a:gd name="T9" fmla="*/ 8 h 8"/>
                  <a:gd name="T10" fmla="*/ 0 w 8"/>
                  <a:gd name="T11" fmla="*/ 5 h 8"/>
                  <a:gd name="T12" fmla="*/ 1 w 8"/>
                  <a:gd name="T13" fmla="*/ 0 h 8"/>
                  <a:gd name="T14" fmla="*/ 4 w 8"/>
                  <a:gd name="T15" fmla="*/ 1 h 8"/>
                  <a:gd name="T16" fmla="*/ 5 w 8"/>
                  <a:gd name="T17" fmla="*/ 2 h 8"/>
                  <a:gd name="T18" fmla="*/ 7 w 8"/>
                  <a:gd name="T19" fmla="*/ 3 h 8"/>
                  <a:gd name="T20" fmla="*/ 8 w 8"/>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8" y="4"/>
                    </a:moveTo>
                    <a:lnTo>
                      <a:pt x="8" y="5"/>
                    </a:lnTo>
                    <a:lnTo>
                      <a:pt x="7" y="7"/>
                    </a:lnTo>
                    <a:lnTo>
                      <a:pt x="6" y="7"/>
                    </a:lnTo>
                    <a:lnTo>
                      <a:pt x="5" y="8"/>
                    </a:lnTo>
                    <a:lnTo>
                      <a:pt x="0" y="5"/>
                    </a:lnTo>
                    <a:lnTo>
                      <a:pt x="1" y="0"/>
                    </a:lnTo>
                    <a:lnTo>
                      <a:pt x="4" y="1"/>
                    </a:lnTo>
                    <a:lnTo>
                      <a:pt x="5" y="2"/>
                    </a:lnTo>
                    <a:lnTo>
                      <a:pt x="7" y="3"/>
                    </a:ln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4" name="Freeform 290">
                <a:extLst>
                  <a:ext uri="{FF2B5EF4-FFF2-40B4-BE49-F238E27FC236}">
                    <a16:creationId xmlns:a16="http://schemas.microsoft.com/office/drawing/2014/main" id="{7F6310B8-1F20-4CE7-A4D2-B132869EB436}"/>
                  </a:ext>
                </a:extLst>
              </p:cNvPr>
              <p:cNvSpPr>
                <a:spLocks/>
              </p:cNvSpPr>
              <p:nvPr/>
            </p:nvSpPr>
            <p:spPr bwMode="auto">
              <a:xfrm>
                <a:off x="1983" y="1673"/>
                <a:ext cx="5" cy="3"/>
              </a:xfrm>
              <a:custGeom>
                <a:avLst/>
                <a:gdLst>
                  <a:gd name="T0" fmla="*/ 9 w 9"/>
                  <a:gd name="T1" fmla="*/ 5 h 5"/>
                  <a:gd name="T2" fmla="*/ 7 w 9"/>
                  <a:gd name="T3" fmla="*/ 5 h 5"/>
                  <a:gd name="T4" fmla="*/ 4 w 9"/>
                  <a:gd name="T5" fmla="*/ 5 h 5"/>
                  <a:gd name="T6" fmla="*/ 1 w 9"/>
                  <a:gd name="T7" fmla="*/ 4 h 5"/>
                  <a:gd name="T8" fmla="*/ 0 w 9"/>
                  <a:gd name="T9" fmla="*/ 2 h 5"/>
                  <a:gd name="T10" fmla="*/ 2 w 9"/>
                  <a:gd name="T11" fmla="*/ 0 h 5"/>
                  <a:gd name="T12" fmla="*/ 7 w 9"/>
                  <a:gd name="T13" fmla="*/ 0 h 5"/>
                  <a:gd name="T14" fmla="*/ 9 w 9"/>
                  <a:gd name="T15" fmla="*/ 2 h 5"/>
                  <a:gd name="T16" fmla="*/ 9 w 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9" y="5"/>
                    </a:moveTo>
                    <a:lnTo>
                      <a:pt x="7" y="5"/>
                    </a:lnTo>
                    <a:lnTo>
                      <a:pt x="4" y="5"/>
                    </a:lnTo>
                    <a:lnTo>
                      <a:pt x="1" y="4"/>
                    </a:lnTo>
                    <a:lnTo>
                      <a:pt x="0" y="2"/>
                    </a:lnTo>
                    <a:lnTo>
                      <a:pt x="2" y="0"/>
                    </a:lnTo>
                    <a:lnTo>
                      <a:pt x="7" y="0"/>
                    </a:lnTo>
                    <a:lnTo>
                      <a:pt x="9" y="2"/>
                    </a:lnTo>
                    <a:lnTo>
                      <a:pt x="9"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5" name="Freeform 291">
                <a:extLst>
                  <a:ext uri="{FF2B5EF4-FFF2-40B4-BE49-F238E27FC236}">
                    <a16:creationId xmlns:a16="http://schemas.microsoft.com/office/drawing/2014/main" id="{EAF62C35-4F61-4709-B5CB-491476325822}"/>
                  </a:ext>
                </a:extLst>
              </p:cNvPr>
              <p:cNvSpPr>
                <a:spLocks/>
              </p:cNvSpPr>
              <p:nvPr/>
            </p:nvSpPr>
            <p:spPr bwMode="auto">
              <a:xfrm>
                <a:off x="2026" y="1675"/>
                <a:ext cx="4" cy="1"/>
              </a:xfrm>
              <a:custGeom>
                <a:avLst/>
                <a:gdLst>
                  <a:gd name="T0" fmla="*/ 7 w 7"/>
                  <a:gd name="T1" fmla="*/ 4 h 4"/>
                  <a:gd name="T2" fmla="*/ 5 w 7"/>
                  <a:gd name="T3" fmla="*/ 4 h 4"/>
                  <a:gd name="T4" fmla="*/ 3 w 7"/>
                  <a:gd name="T5" fmla="*/ 4 h 4"/>
                  <a:gd name="T6" fmla="*/ 0 w 7"/>
                  <a:gd name="T7" fmla="*/ 2 h 4"/>
                  <a:gd name="T8" fmla="*/ 0 w 7"/>
                  <a:gd name="T9" fmla="*/ 0 h 4"/>
                  <a:gd name="T10" fmla="*/ 7 w 7"/>
                  <a:gd name="T11" fmla="*/ 1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5" y="4"/>
                    </a:lnTo>
                    <a:lnTo>
                      <a:pt x="3" y="4"/>
                    </a:lnTo>
                    <a:lnTo>
                      <a:pt x="0" y="2"/>
                    </a:lnTo>
                    <a:lnTo>
                      <a:pt x="0" y="0"/>
                    </a:lnTo>
                    <a:lnTo>
                      <a:pt x="7" y="1"/>
                    </a:lnTo>
                    <a:lnTo>
                      <a:pt x="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6" name="Freeform 292">
                <a:extLst>
                  <a:ext uri="{FF2B5EF4-FFF2-40B4-BE49-F238E27FC236}">
                    <a16:creationId xmlns:a16="http://schemas.microsoft.com/office/drawing/2014/main" id="{7E437190-3F79-481F-A0C9-C46C1C164E10}"/>
                  </a:ext>
                </a:extLst>
              </p:cNvPr>
              <p:cNvSpPr>
                <a:spLocks/>
              </p:cNvSpPr>
              <p:nvPr/>
            </p:nvSpPr>
            <p:spPr bwMode="auto">
              <a:xfrm>
                <a:off x="2013" y="1675"/>
                <a:ext cx="2" cy="1"/>
              </a:xfrm>
              <a:custGeom>
                <a:avLst/>
                <a:gdLst>
                  <a:gd name="T0" fmla="*/ 5 w 5"/>
                  <a:gd name="T1" fmla="*/ 2 h 4"/>
                  <a:gd name="T2" fmla="*/ 5 w 5"/>
                  <a:gd name="T3" fmla="*/ 4 h 4"/>
                  <a:gd name="T4" fmla="*/ 2 w 5"/>
                  <a:gd name="T5" fmla="*/ 4 h 4"/>
                  <a:gd name="T6" fmla="*/ 1 w 5"/>
                  <a:gd name="T7" fmla="*/ 2 h 4"/>
                  <a:gd name="T8" fmla="*/ 0 w 5"/>
                  <a:gd name="T9" fmla="*/ 2 h 4"/>
                  <a:gd name="T10" fmla="*/ 1 w 5"/>
                  <a:gd name="T11" fmla="*/ 1 h 4"/>
                  <a:gd name="T12" fmla="*/ 2 w 5"/>
                  <a:gd name="T13" fmla="*/ 0 h 4"/>
                  <a:gd name="T14" fmla="*/ 3 w 5"/>
                  <a:gd name="T15" fmla="*/ 1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lnTo>
                      <a:pt x="5" y="4"/>
                    </a:lnTo>
                    <a:lnTo>
                      <a:pt x="2" y="4"/>
                    </a:lnTo>
                    <a:lnTo>
                      <a:pt x="1" y="2"/>
                    </a:lnTo>
                    <a:lnTo>
                      <a:pt x="0" y="2"/>
                    </a:lnTo>
                    <a:lnTo>
                      <a:pt x="1" y="1"/>
                    </a:lnTo>
                    <a:lnTo>
                      <a:pt x="2" y="0"/>
                    </a:lnTo>
                    <a:lnTo>
                      <a:pt x="3" y="1"/>
                    </a:lnTo>
                    <a:lnTo>
                      <a:pt x="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7" name="Freeform 293">
                <a:extLst>
                  <a:ext uri="{FF2B5EF4-FFF2-40B4-BE49-F238E27FC236}">
                    <a16:creationId xmlns:a16="http://schemas.microsoft.com/office/drawing/2014/main" id="{C01D8550-76D8-4E50-A128-A04F02548DBD}"/>
                  </a:ext>
                </a:extLst>
              </p:cNvPr>
              <p:cNvSpPr>
                <a:spLocks/>
              </p:cNvSpPr>
              <p:nvPr/>
            </p:nvSpPr>
            <p:spPr bwMode="auto">
              <a:xfrm>
                <a:off x="1972" y="1676"/>
                <a:ext cx="2" cy="2"/>
              </a:xfrm>
              <a:custGeom>
                <a:avLst/>
                <a:gdLst>
                  <a:gd name="T0" fmla="*/ 5 w 5"/>
                  <a:gd name="T1" fmla="*/ 3 h 5"/>
                  <a:gd name="T2" fmla="*/ 5 w 5"/>
                  <a:gd name="T3" fmla="*/ 5 h 5"/>
                  <a:gd name="T4" fmla="*/ 2 w 5"/>
                  <a:gd name="T5" fmla="*/ 5 h 5"/>
                  <a:gd name="T6" fmla="*/ 1 w 5"/>
                  <a:gd name="T7" fmla="*/ 5 h 5"/>
                  <a:gd name="T8" fmla="*/ 0 w 5"/>
                  <a:gd name="T9" fmla="*/ 4 h 5"/>
                  <a:gd name="T10" fmla="*/ 0 w 5"/>
                  <a:gd name="T11" fmla="*/ 0 h 5"/>
                  <a:gd name="T12" fmla="*/ 1 w 5"/>
                  <a:gd name="T13" fmla="*/ 0 h 5"/>
                  <a:gd name="T14" fmla="*/ 4 w 5"/>
                  <a:gd name="T15" fmla="*/ 0 h 5"/>
                  <a:gd name="T16" fmla="*/ 5 w 5"/>
                  <a:gd name="T17" fmla="*/ 0 h 5"/>
                  <a:gd name="T18" fmla="*/ 5 w 5"/>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3"/>
                    </a:moveTo>
                    <a:lnTo>
                      <a:pt x="5" y="5"/>
                    </a:lnTo>
                    <a:lnTo>
                      <a:pt x="2" y="5"/>
                    </a:lnTo>
                    <a:lnTo>
                      <a:pt x="1" y="5"/>
                    </a:lnTo>
                    <a:lnTo>
                      <a:pt x="0" y="4"/>
                    </a:lnTo>
                    <a:lnTo>
                      <a:pt x="0" y="0"/>
                    </a:lnTo>
                    <a:lnTo>
                      <a:pt x="1" y="0"/>
                    </a:lnTo>
                    <a:lnTo>
                      <a:pt x="4" y="0"/>
                    </a:lnTo>
                    <a:lnTo>
                      <a:pt x="5" y="0"/>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8" name="Freeform 294">
                <a:extLst>
                  <a:ext uri="{FF2B5EF4-FFF2-40B4-BE49-F238E27FC236}">
                    <a16:creationId xmlns:a16="http://schemas.microsoft.com/office/drawing/2014/main" id="{724C302C-7049-4881-A354-B37A7310A119}"/>
                  </a:ext>
                </a:extLst>
              </p:cNvPr>
              <p:cNvSpPr>
                <a:spLocks/>
              </p:cNvSpPr>
              <p:nvPr/>
            </p:nvSpPr>
            <p:spPr bwMode="auto">
              <a:xfrm>
                <a:off x="1995" y="1678"/>
                <a:ext cx="2" cy="3"/>
              </a:xfrm>
              <a:custGeom>
                <a:avLst/>
                <a:gdLst>
                  <a:gd name="T0" fmla="*/ 6 w 6"/>
                  <a:gd name="T1" fmla="*/ 7 h 7"/>
                  <a:gd name="T2" fmla="*/ 4 w 6"/>
                  <a:gd name="T3" fmla="*/ 7 h 7"/>
                  <a:gd name="T4" fmla="*/ 2 w 6"/>
                  <a:gd name="T5" fmla="*/ 7 h 7"/>
                  <a:gd name="T6" fmla="*/ 1 w 6"/>
                  <a:gd name="T7" fmla="*/ 7 h 7"/>
                  <a:gd name="T8" fmla="*/ 0 w 6"/>
                  <a:gd name="T9" fmla="*/ 5 h 7"/>
                  <a:gd name="T10" fmla="*/ 0 w 6"/>
                  <a:gd name="T11" fmla="*/ 2 h 7"/>
                  <a:gd name="T12" fmla="*/ 1 w 6"/>
                  <a:gd name="T13" fmla="*/ 1 h 7"/>
                  <a:gd name="T14" fmla="*/ 4 w 6"/>
                  <a:gd name="T15" fmla="*/ 0 h 7"/>
                  <a:gd name="T16" fmla="*/ 6 w 6"/>
                  <a:gd name="T17" fmla="*/ 0 h 7"/>
                  <a:gd name="T18" fmla="*/ 6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6" y="7"/>
                    </a:moveTo>
                    <a:lnTo>
                      <a:pt x="4" y="7"/>
                    </a:lnTo>
                    <a:lnTo>
                      <a:pt x="2" y="7"/>
                    </a:lnTo>
                    <a:lnTo>
                      <a:pt x="1" y="7"/>
                    </a:lnTo>
                    <a:lnTo>
                      <a:pt x="0" y="5"/>
                    </a:lnTo>
                    <a:lnTo>
                      <a:pt x="0" y="2"/>
                    </a:lnTo>
                    <a:lnTo>
                      <a:pt x="1" y="1"/>
                    </a:lnTo>
                    <a:lnTo>
                      <a:pt x="4" y="0"/>
                    </a:lnTo>
                    <a:lnTo>
                      <a:pt x="6" y="0"/>
                    </a:lnTo>
                    <a:lnTo>
                      <a:pt x="6"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79" name="Freeform 295">
                <a:extLst>
                  <a:ext uri="{FF2B5EF4-FFF2-40B4-BE49-F238E27FC236}">
                    <a16:creationId xmlns:a16="http://schemas.microsoft.com/office/drawing/2014/main" id="{EE1AC5CD-8CDF-46F1-88DF-8EAD60040E17}"/>
                  </a:ext>
                </a:extLst>
              </p:cNvPr>
              <p:cNvSpPr>
                <a:spLocks/>
              </p:cNvSpPr>
              <p:nvPr/>
            </p:nvSpPr>
            <p:spPr bwMode="auto">
              <a:xfrm>
                <a:off x="1954" y="1683"/>
                <a:ext cx="3" cy="2"/>
              </a:xfrm>
              <a:custGeom>
                <a:avLst/>
                <a:gdLst>
                  <a:gd name="T0" fmla="*/ 6 w 6"/>
                  <a:gd name="T1" fmla="*/ 5 h 6"/>
                  <a:gd name="T2" fmla="*/ 1 w 6"/>
                  <a:gd name="T3" fmla="*/ 6 h 6"/>
                  <a:gd name="T4" fmla="*/ 1 w 6"/>
                  <a:gd name="T5" fmla="*/ 5 h 6"/>
                  <a:gd name="T6" fmla="*/ 1 w 6"/>
                  <a:gd name="T7" fmla="*/ 5 h 6"/>
                  <a:gd name="T8" fmla="*/ 1 w 6"/>
                  <a:gd name="T9" fmla="*/ 4 h 6"/>
                  <a:gd name="T10" fmla="*/ 0 w 6"/>
                  <a:gd name="T11" fmla="*/ 4 h 6"/>
                  <a:gd name="T12" fmla="*/ 0 w 6"/>
                  <a:gd name="T13" fmla="*/ 1 h 6"/>
                  <a:gd name="T14" fmla="*/ 4 w 6"/>
                  <a:gd name="T15" fmla="*/ 0 h 6"/>
                  <a:gd name="T16" fmla="*/ 6 w 6"/>
                  <a:gd name="T17" fmla="*/ 1 h 6"/>
                  <a:gd name="T18" fmla="*/ 6 w 6"/>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5"/>
                    </a:moveTo>
                    <a:lnTo>
                      <a:pt x="1" y="6"/>
                    </a:lnTo>
                    <a:lnTo>
                      <a:pt x="1" y="5"/>
                    </a:lnTo>
                    <a:lnTo>
                      <a:pt x="1" y="5"/>
                    </a:lnTo>
                    <a:lnTo>
                      <a:pt x="1" y="4"/>
                    </a:lnTo>
                    <a:lnTo>
                      <a:pt x="0" y="4"/>
                    </a:lnTo>
                    <a:lnTo>
                      <a:pt x="0" y="1"/>
                    </a:lnTo>
                    <a:lnTo>
                      <a:pt x="4" y="0"/>
                    </a:lnTo>
                    <a:lnTo>
                      <a:pt x="6" y="1"/>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0" name="Freeform 296">
                <a:extLst>
                  <a:ext uri="{FF2B5EF4-FFF2-40B4-BE49-F238E27FC236}">
                    <a16:creationId xmlns:a16="http://schemas.microsoft.com/office/drawing/2014/main" id="{0934E0A4-5865-4D52-9E86-77A63905CDC2}"/>
                  </a:ext>
                </a:extLst>
              </p:cNvPr>
              <p:cNvSpPr>
                <a:spLocks/>
              </p:cNvSpPr>
              <p:nvPr/>
            </p:nvSpPr>
            <p:spPr bwMode="auto">
              <a:xfrm>
                <a:off x="2010" y="1682"/>
                <a:ext cx="4" cy="5"/>
              </a:xfrm>
              <a:custGeom>
                <a:avLst/>
                <a:gdLst>
                  <a:gd name="T0" fmla="*/ 8 w 8"/>
                  <a:gd name="T1" fmla="*/ 5 h 9"/>
                  <a:gd name="T2" fmla="*/ 7 w 8"/>
                  <a:gd name="T3" fmla="*/ 9 h 9"/>
                  <a:gd name="T4" fmla="*/ 5 w 8"/>
                  <a:gd name="T5" fmla="*/ 9 h 9"/>
                  <a:gd name="T6" fmla="*/ 3 w 8"/>
                  <a:gd name="T7" fmla="*/ 8 h 9"/>
                  <a:gd name="T8" fmla="*/ 0 w 8"/>
                  <a:gd name="T9" fmla="*/ 6 h 9"/>
                  <a:gd name="T10" fmla="*/ 0 w 8"/>
                  <a:gd name="T11" fmla="*/ 4 h 9"/>
                  <a:gd name="T12" fmla="*/ 1 w 8"/>
                  <a:gd name="T13" fmla="*/ 1 h 9"/>
                  <a:gd name="T14" fmla="*/ 5 w 8"/>
                  <a:gd name="T15" fmla="*/ 0 h 9"/>
                  <a:gd name="T16" fmla="*/ 7 w 8"/>
                  <a:gd name="T17" fmla="*/ 2 h 9"/>
                  <a:gd name="T18" fmla="*/ 8 w 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8" y="5"/>
                    </a:moveTo>
                    <a:lnTo>
                      <a:pt x="7" y="9"/>
                    </a:lnTo>
                    <a:lnTo>
                      <a:pt x="5" y="9"/>
                    </a:lnTo>
                    <a:lnTo>
                      <a:pt x="3" y="8"/>
                    </a:lnTo>
                    <a:lnTo>
                      <a:pt x="0" y="6"/>
                    </a:lnTo>
                    <a:lnTo>
                      <a:pt x="0" y="4"/>
                    </a:lnTo>
                    <a:lnTo>
                      <a:pt x="1" y="1"/>
                    </a:lnTo>
                    <a:lnTo>
                      <a:pt x="5" y="0"/>
                    </a:lnTo>
                    <a:lnTo>
                      <a:pt x="7" y="2"/>
                    </a:lnTo>
                    <a:lnTo>
                      <a:pt x="8"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1" name="Freeform 297">
                <a:extLst>
                  <a:ext uri="{FF2B5EF4-FFF2-40B4-BE49-F238E27FC236}">
                    <a16:creationId xmlns:a16="http://schemas.microsoft.com/office/drawing/2014/main" id="{EF92959A-0725-4A3C-B7D5-5A8F80F7B59B}"/>
                  </a:ext>
                </a:extLst>
              </p:cNvPr>
              <p:cNvSpPr>
                <a:spLocks/>
              </p:cNvSpPr>
              <p:nvPr/>
            </p:nvSpPr>
            <p:spPr bwMode="auto">
              <a:xfrm>
                <a:off x="2025" y="1684"/>
                <a:ext cx="3" cy="2"/>
              </a:xfrm>
              <a:custGeom>
                <a:avLst/>
                <a:gdLst>
                  <a:gd name="T0" fmla="*/ 6 w 6"/>
                  <a:gd name="T1" fmla="*/ 3 h 4"/>
                  <a:gd name="T2" fmla="*/ 4 w 6"/>
                  <a:gd name="T3" fmla="*/ 4 h 4"/>
                  <a:gd name="T4" fmla="*/ 1 w 6"/>
                  <a:gd name="T5" fmla="*/ 4 h 4"/>
                  <a:gd name="T6" fmla="*/ 0 w 6"/>
                  <a:gd name="T7" fmla="*/ 3 h 4"/>
                  <a:gd name="T8" fmla="*/ 0 w 6"/>
                  <a:gd name="T9" fmla="*/ 0 h 4"/>
                  <a:gd name="T10" fmla="*/ 6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6" y="3"/>
                    </a:moveTo>
                    <a:lnTo>
                      <a:pt x="4" y="4"/>
                    </a:lnTo>
                    <a:lnTo>
                      <a:pt x="1" y="4"/>
                    </a:lnTo>
                    <a:lnTo>
                      <a:pt x="0" y="3"/>
                    </a:lnTo>
                    <a:lnTo>
                      <a:pt x="0" y="0"/>
                    </a:lnTo>
                    <a:lnTo>
                      <a:pt x="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2" name="Freeform 298">
                <a:extLst>
                  <a:ext uri="{FF2B5EF4-FFF2-40B4-BE49-F238E27FC236}">
                    <a16:creationId xmlns:a16="http://schemas.microsoft.com/office/drawing/2014/main" id="{5DFD9B9E-9580-40F6-BA52-6E7361573128}"/>
                  </a:ext>
                </a:extLst>
              </p:cNvPr>
              <p:cNvSpPr>
                <a:spLocks/>
              </p:cNvSpPr>
              <p:nvPr/>
            </p:nvSpPr>
            <p:spPr bwMode="auto">
              <a:xfrm>
                <a:off x="1981" y="1684"/>
                <a:ext cx="3" cy="3"/>
              </a:xfrm>
              <a:custGeom>
                <a:avLst/>
                <a:gdLst>
                  <a:gd name="T0" fmla="*/ 7 w 7"/>
                  <a:gd name="T1" fmla="*/ 5 h 5"/>
                  <a:gd name="T2" fmla="*/ 0 w 7"/>
                  <a:gd name="T3" fmla="*/ 4 h 5"/>
                  <a:gd name="T4" fmla="*/ 0 w 7"/>
                  <a:gd name="T5" fmla="*/ 0 h 5"/>
                  <a:gd name="T6" fmla="*/ 7 w 7"/>
                  <a:gd name="T7" fmla="*/ 1 h 5"/>
                  <a:gd name="T8" fmla="*/ 7 w 7"/>
                  <a:gd name="T9" fmla="*/ 5 h 5"/>
                </a:gdLst>
                <a:ahLst/>
                <a:cxnLst>
                  <a:cxn ang="0">
                    <a:pos x="T0" y="T1"/>
                  </a:cxn>
                  <a:cxn ang="0">
                    <a:pos x="T2" y="T3"/>
                  </a:cxn>
                  <a:cxn ang="0">
                    <a:pos x="T4" y="T5"/>
                  </a:cxn>
                  <a:cxn ang="0">
                    <a:pos x="T6" y="T7"/>
                  </a:cxn>
                  <a:cxn ang="0">
                    <a:pos x="T8" y="T9"/>
                  </a:cxn>
                </a:cxnLst>
                <a:rect l="0" t="0" r="r" b="b"/>
                <a:pathLst>
                  <a:path w="7" h="5">
                    <a:moveTo>
                      <a:pt x="7" y="5"/>
                    </a:moveTo>
                    <a:lnTo>
                      <a:pt x="0" y="4"/>
                    </a:lnTo>
                    <a:lnTo>
                      <a:pt x="0" y="0"/>
                    </a:lnTo>
                    <a:lnTo>
                      <a:pt x="7" y="1"/>
                    </a:lnTo>
                    <a:lnTo>
                      <a:pt x="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3" name="Freeform 299">
                <a:extLst>
                  <a:ext uri="{FF2B5EF4-FFF2-40B4-BE49-F238E27FC236}">
                    <a16:creationId xmlns:a16="http://schemas.microsoft.com/office/drawing/2014/main" id="{563A9AEC-74F1-4AA9-82C1-84AFCB43F24C}"/>
                  </a:ext>
                </a:extLst>
              </p:cNvPr>
              <p:cNvSpPr>
                <a:spLocks/>
              </p:cNvSpPr>
              <p:nvPr/>
            </p:nvSpPr>
            <p:spPr bwMode="auto">
              <a:xfrm>
                <a:off x="2004" y="1684"/>
                <a:ext cx="2" cy="3"/>
              </a:xfrm>
              <a:custGeom>
                <a:avLst/>
                <a:gdLst>
                  <a:gd name="T0" fmla="*/ 4 w 4"/>
                  <a:gd name="T1" fmla="*/ 2 h 4"/>
                  <a:gd name="T2" fmla="*/ 4 w 4"/>
                  <a:gd name="T3" fmla="*/ 4 h 4"/>
                  <a:gd name="T4" fmla="*/ 0 w 4"/>
                  <a:gd name="T5" fmla="*/ 4 h 4"/>
                  <a:gd name="T6" fmla="*/ 0 w 4"/>
                  <a:gd name="T7" fmla="*/ 0 h 4"/>
                  <a:gd name="T8" fmla="*/ 1 w 4"/>
                  <a:gd name="T9" fmla="*/ 0 h 4"/>
                  <a:gd name="T10" fmla="*/ 2 w 4"/>
                  <a:gd name="T11" fmla="*/ 0 h 4"/>
                  <a:gd name="T12" fmla="*/ 3 w 4"/>
                  <a:gd name="T13" fmla="*/ 1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4"/>
                    </a:lnTo>
                    <a:lnTo>
                      <a:pt x="0" y="4"/>
                    </a:lnTo>
                    <a:lnTo>
                      <a:pt x="0" y="0"/>
                    </a:lnTo>
                    <a:lnTo>
                      <a:pt x="1" y="0"/>
                    </a:lnTo>
                    <a:lnTo>
                      <a:pt x="2" y="0"/>
                    </a:lnTo>
                    <a:lnTo>
                      <a:pt x="3" y="1"/>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4" name="Freeform 300">
                <a:extLst>
                  <a:ext uri="{FF2B5EF4-FFF2-40B4-BE49-F238E27FC236}">
                    <a16:creationId xmlns:a16="http://schemas.microsoft.com/office/drawing/2014/main" id="{55CE7903-A6EE-4B15-97F8-1CC98981D2BA}"/>
                  </a:ext>
                </a:extLst>
              </p:cNvPr>
              <p:cNvSpPr>
                <a:spLocks/>
              </p:cNvSpPr>
              <p:nvPr/>
            </p:nvSpPr>
            <p:spPr bwMode="auto">
              <a:xfrm>
                <a:off x="1972" y="1691"/>
                <a:ext cx="3" cy="3"/>
              </a:xfrm>
              <a:custGeom>
                <a:avLst/>
                <a:gdLst>
                  <a:gd name="T0" fmla="*/ 6 w 6"/>
                  <a:gd name="T1" fmla="*/ 7 h 7"/>
                  <a:gd name="T2" fmla="*/ 0 w 6"/>
                  <a:gd name="T3" fmla="*/ 6 h 7"/>
                  <a:gd name="T4" fmla="*/ 0 w 6"/>
                  <a:gd name="T5" fmla="*/ 0 h 7"/>
                  <a:gd name="T6" fmla="*/ 6 w 6"/>
                  <a:gd name="T7" fmla="*/ 0 h 7"/>
                  <a:gd name="T8" fmla="*/ 6 w 6"/>
                  <a:gd name="T9" fmla="*/ 7 h 7"/>
                </a:gdLst>
                <a:ahLst/>
                <a:cxnLst>
                  <a:cxn ang="0">
                    <a:pos x="T0" y="T1"/>
                  </a:cxn>
                  <a:cxn ang="0">
                    <a:pos x="T2" y="T3"/>
                  </a:cxn>
                  <a:cxn ang="0">
                    <a:pos x="T4" y="T5"/>
                  </a:cxn>
                  <a:cxn ang="0">
                    <a:pos x="T6" y="T7"/>
                  </a:cxn>
                  <a:cxn ang="0">
                    <a:pos x="T8" y="T9"/>
                  </a:cxn>
                </a:cxnLst>
                <a:rect l="0" t="0" r="r" b="b"/>
                <a:pathLst>
                  <a:path w="6" h="7">
                    <a:moveTo>
                      <a:pt x="6" y="7"/>
                    </a:moveTo>
                    <a:lnTo>
                      <a:pt x="0" y="6"/>
                    </a:lnTo>
                    <a:lnTo>
                      <a:pt x="0" y="0"/>
                    </a:lnTo>
                    <a:lnTo>
                      <a:pt x="6" y="0"/>
                    </a:lnTo>
                    <a:lnTo>
                      <a:pt x="6"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6" name="Freeform 302">
                <a:extLst>
                  <a:ext uri="{FF2B5EF4-FFF2-40B4-BE49-F238E27FC236}">
                    <a16:creationId xmlns:a16="http://schemas.microsoft.com/office/drawing/2014/main" id="{AF0FBD11-2287-4517-945E-4D073D814B4B}"/>
                  </a:ext>
                </a:extLst>
              </p:cNvPr>
              <p:cNvSpPr>
                <a:spLocks/>
              </p:cNvSpPr>
              <p:nvPr/>
            </p:nvSpPr>
            <p:spPr bwMode="auto">
              <a:xfrm>
                <a:off x="1946" y="1692"/>
                <a:ext cx="4" cy="4"/>
              </a:xfrm>
              <a:custGeom>
                <a:avLst/>
                <a:gdLst>
                  <a:gd name="T0" fmla="*/ 9 w 9"/>
                  <a:gd name="T1" fmla="*/ 4 h 8"/>
                  <a:gd name="T2" fmla="*/ 8 w 9"/>
                  <a:gd name="T3" fmla="*/ 7 h 8"/>
                  <a:gd name="T4" fmla="*/ 6 w 9"/>
                  <a:gd name="T5" fmla="*/ 8 h 8"/>
                  <a:gd name="T6" fmla="*/ 4 w 9"/>
                  <a:gd name="T7" fmla="*/ 8 h 8"/>
                  <a:gd name="T8" fmla="*/ 1 w 9"/>
                  <a:gd name="T9" fmla="*/ 8 h 8"/>
                  <a:gd name="T10" fmla="*/ 0 w 9"/>
                  <a:gd name="T11" fmla="*/ 5 h 8"/>
                  <a:gd name="T12" fmla="*/ 0 w 9"/>
                  <a:gd name="T13" fmla="*/ 3 h 8"/>
                  <a:gd name="T14" fmla="*/ 0 w 9"/>
                  <a:gd name="T15" fmla="*/ 2 h 8"/>
                  <a:gd name="T16" fmla="*/ 1 w 9"/>
                  <a:gd name="T17" fmla="*/ 0 h 8"/>
                  <a:gd name="T18" fmla="*/ 5 w 9"/>
                  <a:gd name="T19" fmla="*/ 0 h 8"/>
                  <a:gd name="T20" fmla="*/ 7 w 9"/>
                  <a:gd name="T21" fmla="*/ 0 h 8"/>
                  <a:gd name="T22" fmla="*/ 8 w 9"/>
                  <a:gd name="T23" fmla="*/ 2 h 8"/>
                  <a:gd name="T24" fmla="*/ 9 w 9"/>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9" y="4"/>
                    </a:moveTo>
                    <a:lnTo>
                      <a:pt x="8" y="7"/>
                    </a:lnTo>
                    <a:lnTo>
                      <a:pt x="6" y="8"/>
                    </a:lnTo>
                    <a:lnTo>
                      <a:pt x="4" y="8"/>
                    </a:lnTo>
                    <a:lnTo>
                      <a:pt x="1" y="8"/>
                    </a:lnTo>
                    <a:lnTo>
                      <a:pt x="0" y="5"/>
                    </a:lnTo>
                    <a:lnTo>
                      <a:pt x="0" y="3"/>
                    </a:lnTo>
                    <a:lnTo>
                      <a:pt x="0" y="2"/>
                    </a:lnTo>
                    <a:lnTo>
                      <a:pt x="1" y="0"/>
                    </a:lnTo>
                    <a:lnTo>
                      <a:pt x="5" y="0"/>
                    </a:lnTo>
                    <a:lnTo>
                      <a:pt x="7" y="0"/>
                    </a:lnTo>
                    <a:lnTo>
                      <a:pt x="8" y="2"/>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7" name="Freeform 303">
                <a:extLst>
                  <a:ext uri="{FF2B5EF4-FFF2-40B4-BE49-F238E27FC236}">
                    <a16:creationId xmlns:a16="http://schemas.microsoft.com/office/drawing/2014/main" id="{6472FE1D-D898-4B5F-AB23-41071C98F205}"/>
                  </a:ext>
                </a:extLst>
              </p:cNvPr>
              <p:cNvSpPr>
                <a:spLocks/>
              </p:cNvSpPr>
              <p:nvPr/>
            </p:nvSpPr>
            <p:spPr bwMode="auto">
              <a:xfrm>
                <a:off x="2014" y="1692"/>
                <a:ext cx="6" cy="5"/>
              </a:xfrm>
              <a:custGeom>
                <a:avLst/>
                <a:gdLst>
                  <a:gd name="T0" fmla="*/ 13 w 13"/>
                  <a:gd name="T1" fmla="*/ 4 h 10"/>
                  <a:gd name="T2" fmla="*/ 11 w 13"/>
                  <a:gd name="T3" fmla="*/ 5 h 10"/>
                  <a:gd name="T4" fmla="*/ 11 w 13"/>
                  <a:gd name="T5" fmla="*/ 7 h 10"/>
                  <a:gd name="T6" fmla="*/ 9 w 13"/>
                  <a:gd name="T7" fmla="*/ 9 h 10"/>
                  <a:gd name="T8" fmla="*/ 7 w 13"/>
                  <a:gd name="T9" fmla="*/ 10 h 10"/>
                  <a:gd name="T10" fmla="*/ 5 w 13"/>
                  <a:gd name="T11" fmla="*/ 10 h 10"/>
                  <a:gd name="T12" fmla="*/ 2 w 13"/>
                  <a:gd name="T13" fmla="*/ 9 h 10"/>
                  <a:gd name="T14" fmla="*/ 1 w 13"/>
                  <a:gd name="T15" fmla="*/ 7 h 10"/>
                  <a:gd name="T16" fmla="*/ 0 w 13"/>
                  <a:gd name="T17" fmla="*/ 4 h 10"/>
                  <a:gd name="T18" fmla="*/ 0 w 13"/>
                  <a:gd name="T19" fmla="*/ 3 h 10"/>
                  <a:gd name="T20" fmla="*/ 0 w 13"/>
                  <a:gd name="T21" fmla="*/ 2 h 10"/>
                  <a:gd name="T22" fmla="*/ 1 w 13"/>
                  <a:gd name="T23" fmla="*/ 0 h 10"/>
                  <a:gd name="T24" fmla="*/ 4 w 13"/>
                  <a:gd name="T25" fmla="*/ 0 h 10"/>
                  <a:gd name="T26" fmla="*/ 7 w 13"/>
                  <a:gd name="T27" fmla="*/ 0 h 10"/>
                  <a:gd name="T28" fmla="*/ 9 w 13"/>
                  <a:gd name="T29" fmla="*/ 0 h 10"/>
                  <a:gd name="T30" fmla="*/ 11 w 13"/>
                  <a:gd name="T31" fmla="*/ 2 h 10"/>
                  <a:gd name="T32" fmla="*/ 13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3" y="4"/>
                    </a:moveTo>
                    <a:lnTo>
                      <a:pt x="11" y="5"/>
                    </a:lnTo>
                    <a:lnTo>
                      <a:pt x="11" y="7"/>
                    </a:lnTo>
                    <a:lnTo>
                      <a:pt x="9" y="9"/>
                    </a:lnTo>
                    <a:lnTo>
                      <a:pt x="7" y="10"/>
                    </a:lnTo>
                    <a:lnTo>
                      <a:pt x="5" y="10"/>
                    </a:lnTo>
                    <a:lnTo>
                      <a:pt x="2" y="9"/>
                    </a:lnTo>
                    <a:lnTo>
                      <a:pt x="1" y="7"/>
                    </a:lnTo>
                    <a:lnTo>
                      <a:pt x="0" y="4"/>
                    </a:lnTo>
                    <a:lnTo>
                      <a:pt x="0" y="3"/>
                    </a:lnTo>
                    <a:lnTo>
                      <a:pt x="0" y="2"/>
                    </a:lnTo>
                    <a:lnTo>
                      <a:pt x="1" y="0"/>
                    </a:lnTo>
                    <a:lnTo>
                      <a:pt x="4" y="0"/>
                    </a:lnTo>
                    <a:lnTo>
                      <a:pt x="7" y="0"/>
                    </a:lnTo>
                    <a:lnTo>
                      <a:pt x="9" y="0"/>
                    </a:lnTo>
                    <a:lnTo>
                      <a:pt x="11" y="2"/>
                    </a:lnTo>
                    <a:lnTo>
                      <a:pt x="13"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8" name="Freeform 304">
                <a:extLst>
                  <a:ext uri="{FF2B5EF4-FFF2-40B4-BE49-F238E27FC236}">
                    <a16:creationId xmlns:a16="http://schemas.microsoft.com/office/drawing/2014/main" id="{41CEED10-90A8-4C70-BBF4-B789036E493E}"/>
                  </a:ext>
                </a:extLst>
              </p:cNvPr>
              <p:cNvSpPr>
                <a:spLocks/>
              </p:cNvSpPr>
              <p:nvPr/>
            </p:nvSpPr>
            <p:spPr bwMode="auto">
              <a:xfrm>
                <a:off x="2025" y="1694"/>
                <a:ext cx="5" cy="6"/>
              </a:xfrm>
              <a:custGeom>
                <a:avLst/>
                <a:gdLst>
                  <a:gd name="T0" fmla="*/ 10 w 10"/>
                  <a:gd name="T1" fmla="*/ 12 h 12"/>
                  <a:gd name="T2" fmla="*/ 7 w 10"/>
                  <a:gd name="T3" fmla="*/ 10 h 12"/>
                  <a:gd name="T4" fmla="*/ 2 w 10"/>
                  <a:gd name="T5" fmla="*/ 7 h 12"/>
                  <a:gd name="T6" fmla="*/ 0 w 10"/>
                  <a:gd name="T7" fmla="*/ 4 h 12"/>
                  <a:gd name="T8" fmla="*/ 2 w 10"/>
                  <a:gd name="T9" fmla="*/ 0 h 12"/>
                  <a:gd name="T10" fmla="*/ 7 w 10"/>
                  <a:gd name="T11" fmla="*/ 1 h 12"/>
                  <a:gd name="T12" fmla="*/ 9 w 10"/>
                  <a:gd name="T13" fmla="*/ 5 h 12"/>
                  <a:gd name="T14" fmla="*/ 10 w 10"/>
                  <a:gd name="T15" fmla="*/ 8 h 12"/>
                  <a:gd name="T16" fmla="*/ 10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10" y="12"/>
                    </a:moveTo>
                    <a:lnTo>
                      <a:pt x="7" y="10"/>
                    </a:lnTo>
                    <a:lnTo>
                      <a:pt x="2" y="7"/>
                    </a:lnTo>
                    <a:lnTo>
                      <a:pt x="0" y="4"/>
                    </a:lnTo>
                    <a:lnTo>
                      <a:pt x="2" y="0"/>
                    </a:lnTo>
                    <a:lnTo>
                      <a:pt x="7" y="1"/>
                    </a:lnTo>
                    <a:lnTo>
                      <a:pt x="9" y="5"/>
                    </a:lnTo>
                    <a:lnTo>
                      <a:pt x="10" y="8"/>
                    </a:lnTo>
                    <a:lnTo>
                      <a:pt x="1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89" name="Freeform 305">
                <a:extLst>
                  <a:ext uri="{FF2B5EF4-FFF2-40B4-BE49-F238E27FC236}">
                    <a16:creationId xmlns:a16="http://schemas.microsoft.com/office/drawing/2014/main" id="{A0AC4AF8-A9A9-47B2-9835-F93C814087C9}"/>
                  </a:ext>
                </a:extLst>
              </p:cNvPr>
              <p:cNvSpPr>
                <a:spLocks/>
              </p:cNvSpPr>
              <p:nvPr/>
            </p:nvSpPr>
            <p:spPr bwMode="auto">
              <a:xfrm>
                <a:off x="1982" y="1695"/>
                <a:ext cx="7" cy="5"/>
              </a:xfrm>
              <a:custGeom>
                <a:avLst/>
                <a:gdLst>
                  <a:gd name="T0" fmla="*/ 13 w 13"/>
                  <a:gd name="T1" fmla="*/ 10 h 11"/>
                  <a:gd name="T2" fmla="*/ 11 w 13"/>
                  <a:gd name="T3" fmla="*/ 11 h 11"/>
                  <a:gd name="T4" fmla="*/ 8 w 13"/>
                  <a:gd name="T5" fmla="*/ 7 h 11"/>
                  <a:gd name="T6" fmla="*/ 3 w 13"/>
                  <a:gd name="T7" fmla="*/ 6 h 11"/>
                  <a:gd name="T8" fmla="*/ 0 w 13"/>
                  <a:gd name="T9" fmla="*/ 5 h 11"/>
                  <a:gd name="T10" fmla="*/ 1 w 13"/>
                  <a:gd name="T11" fmla="*/ 0 h 11"/>
                  <a:gd name="T12" fmla="*/ 6 w 13"/>
                  <a:gd name="T13" fmla="*/ 0 h 11"/>
                  <a:gd name="T14" fmla="*/ 8 w 13"/>
                  <a:gd name="T15" fmla="*/ 3 h 11"/>
                  <a:gd name="T16" fmla="*/ 10 w 13"/>
                  <a:gd name="T17" fmla="*/ 6 h 11"/>
                  <a:gd name="T18" fmla="*/ 13 w 13"/>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3" y="10"/>
                    </a:moveTo>
                    <a:lnTo>
                      <a:pt x="11" y="11"/>
                    </a:lnTo>
                    <a:lnTo>
                      <a:pt x="8" y="7"/>
                    </a:lnTo>
                    <a:lnTo>
                      <a:pt x="3" y="6"/>
                    </a:lnTo>
                    <a:lnTo>
                      <a:pt x="0" y="5"/>
                    </a:lnTo>
                    <a:lnTo>
                      <a:pt x="1" y="0"/>
                    </a:lnTo>
                    <a:lnTo>
                      <a:pt x="6" y="0"/>
                    </a:lnTo>
                    <a:lnTo>
                      <a:pt x="8" y="3"/>
                    </a:lnTo>
                    <a:lnTo>
                      <a:pt x="10" y="6"/>
                    </a:lnTo>
                    <a:lnTo>
                      <a:pt x="13"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0" name="Freeform 306">
                <a:extLst>
                  <a:ext uri="{FF2B5EF4-FFF2-40B4-BE49-F238E27FC236}">
                    <a16:creationId xmlns:a16="http://schemas.microsoft.com/office/drawing/2014/main" id="{C6794E73-2B25-42AA-9DC4-B95AACCB7C6E}"/>
                  </a:ext>
                </a:extLst>
              </p:cNvPr>
              <p:cNvSpPr>
                <a:spLocks/>
              </p:cNvSpPr>
              <p:nvPr/>
            </p:nvSpPr>
            <p:spPr bwMode="auto">
              <a:xfrm>
                <a:off x="1925" y="1695"/>
                <a:ext cx="2" cy="2"/>
              </a:xfrm>
              <a:custGeom>
                <a:avLst/>
                <a:gdLst>
                  <a:gd name="T0" fmla="*/ 4 w 4"/>
                  <a:gd name="T1" fmla="*/ 1 h 3"/>
                  <a:gd name="T2" fmla="*/ 3 w 4"/>
                  <a:gd name="T3" fmla="*/ 2 h 3"/>
                  <a:gd name="T4" fmla="*/ 2 w 4"/>
                  <a:gd name="T5" fmla="*/ 3 h 3"/>
                  <a:gd name="T6" fmla="*/ 1 w 4"/>
                  <a:gd name="T7" fmla="*/ 3 h 3"/>
                  <a:gd name="T8" fmla="*/ 0 w 4"/>
                  <a:gd name="T9" fmla="*/ 2 h 3"/>
                  <a:gd name="T10" fmla="*/ 0 w 4"/>
                  <a:gd name="T11" fmla="*/ 1 h 3"/>
                  <a:gd name="T12" fmla="*/ 2 w 4"/>
                  <a:gd name="T13" fmla="*/ 0 h 3"/>
                  <a:gd name="T14" fmla="*/ 3 w 4"/>
                  <a:gd name="T15" fmla="*/ 0 h 3"/>
                  <a:gd name="T16" fmla="*/ 4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1"/>
                    </a:moveTo>
                    <a:lnTo>
                      <a:pt x="3" y="2"/>
                    </a:lnTo>
                    <a:lnTo>
                      <a:pt x="2" y="3"/>
                    </a:lnTo>
                    <a:lnTo>
                      <a:pt x="1" y="3"/>
                    </a:lnTo>
                    <a:lnTo>
                      <a:pt x="0" y="2"/>
                    </a:lnTo>
                    <a:lnTo>
                      <a:pt x="0" y="1"/>
                    </a:lnTo>
                    <a:lnTo>
                      <a:pt x="2" y="0"/>
                    </a:lnTo>
                    <a:lnTo>
                      <a:pt x="3" y="0"/>
                    </a:lnTo>
                    <a:lnTo>
                      <a:pt x="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1" name="Freeform 307">
                <a:extLst>
                  <a:ext uri="{FF2B5EF4-FFF2-40B4-BE49-F238E27FC236}">
                    <a16:creationId xmlns:a16="http://schemas.microsoft.com/office/drawing/2014/main" id="{BE0504AA-1065-4BAB-BD56-069023F3E0C2}"/>
                  </a:ext>
                </a:extLst>
              </p:cNvPr>
              <p:cNvSpPr>
                <a:spLocks/>
              </p:cNvSpPr>
              <p:nvPr/>
            </p:nvSpPr>
            <p:spPr bwMode="auto">
              <a:xfrm>
                <a:off x="2001" y="1695"/>
                <a:ext cx="3" cy="4"/>
              </a:xfrm>
              <a:custGeom>
                <a:avLst/>
                <a:gdLst>
                  <a:gd name="T0" fmla="*/ 6 w 7"/>
                  <a:gd name="T1" fmla="*/ 7 h 9"/>
                  <a:gd name="T2" fmla="*/ 3 w 7"/>
                  <a:gd name="T3" fmla="*/ 9 h 9"/>
                  <a:gd name="T4" fmla="*/ 2 w 7"/>
                  <a:gd name="T5" fmla="*/ 7 h 9"/>
                  <a:gd name="T6" fmla="*/ 1 w 7"/>
                  <a:gd name="T7" fmla="*/ 7 h 9"/>
                  <a:gd name="T8" fmla="*/ 0 w 7"/>
                  <a:gd name="T9" fmla="*/ 5 h 9"/>
                  <a:gd name="T10" fmla="*/ 1 w 7"/>
                  <a:gd name="T11" fmla="*/ 0 h 9"/>
                  <a:gd name="T12" fmla="*/ 3 w 7"/>
                  <a:gd name="T13" fmla="*/ 2 h 9"/>
                  <a:gd name="T14" fmla="*/ 6 w 7"/>
                  <a:gd name="T15" fmla="*/ 3 h 9"/>
                  <a:gd name="T16" fmla="*/ 7 w 7"/>
                  <a:gd name="T17" fmla="*/ 5 h 9"/>
                  <a:gd name="T18" fmla="*/ 6 w 7"/>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6" y="7"/>
                    </a:moveTo>
                    <a:lnTo>
                      <a:pt x="3" y="9"/>
                    </a:lnTo>
                    <a:lnTo>
                      <a:pt x="2" y="7"/>
                    </a:lnTo>
                    <a:lnTo>
                      <a:pt x="1" y="7"/>
                    </a:lnTo>
                    <a:lnTo>
                      <a:pt x="0" y="5"/>
                    </a:lnTo>
                    <a:lnTo>
                      <a:pt x="1" y="0"/>
                    </a:lnTo>
                    <a:lnTo>
                      <a:pt x="3" y="2"/>
                    </a:lnTo>
                    <a:lnTo>
                      <a:pt x="6" y="3"/>
                    </a:lnTo>
                    <a:lnTo>
                      <a:pt x="7" y="5"/>
                    </a:lnTo>
                    <a:lnTo>
                      <a:pt x="6"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2" name="Freeform 308">
                <a:extLst>
                  <a:ext uri="{FF2B5EF4-FFF2-40B4-BE49-F238E27FC236}">
                    <a16:creationId xmlns:a16="http://schemas.microsoft.com/office/drawing/2014/main" id="{18CA9DF5-1B4B-495A-A6D6-89505540D961}"/>
                  </a:ext>
                </a:extLst>
              </p:cNvPr>
              <p:cNvSpPr>
                <a:spLocks/>
              </p:cNvSpPr>
              <p:nvPr/>
            </p:nvSpPr>
            <p:spPr bwMode="auto">
              <a:xfrm>
                <a:off x="1534" y="1695"/>
                <a:ext cx="55" cy="26"/>
              </a:xfrm>
              <a:custGeom>
                <a:avLst/>
                <a:gdLst>
                  <a:gd name="T0" fmla="*/ 110 w 110"/>
                  <a:gd name="T1" fmla="*/ 1 h 50"/>
                  <a:gd name="T2" fmla="*/ 110 w 110"/>
                  <a:gd name="T3" fmla="*/ 10 h 50"/>
                  <a:gd name="T4" fmla="*/ 104 w 110"/>
                  <a:gd name="T5" fmla="*/ 12 h 50"/>
                  <a:gd name="T6" fmla="*/ 95 w 110"/>
                  <a:gd name="T7" fmla="*/ 13 h 50"/>
                  <a:gd name="T8" fmla="*/ 88 w 110"/>
                  <a:gd name="T9" fmla="*/ 16 h 50"/>
                  <a:gd name="T10" fmla="*/ 85 w 110"/>
                  <a:gd name="T11" fmla="*/ 20 h 50"/>
                  <a:gd name="T12" fmla="*/ 80 w 110"/>
                  <a:gd name="T13" fmla="*/ 24 h 50"/>
                  <a:gd name="T14" fmla="*/ 76 w 110"/>
                  <a:gd name="T15" fmla="*/ 28 h 50"/>
                  <a:gd name="T16" fmla="*/ 75 w 110"/>
                  <a:gd name="T17" fmla="*/ 34 h 50"/>
                  <a:gd name="T18" fmla="*/ 74 w 110"/>
                  <a:gd name="T19" fmla="*/ 36 h 50"/>
                  <a:gd name="T20" fmla="*/ 71 w 110"/>
                  <a:gd name="T21" fmla="*/ 38 h 50"/>
                  <a:gd name="T22" fmla="*/ 68 w 110"/>
                  <a:gd name="T23" fmla="*/ 39 h 50"/>
                  <a:gd name="T24" fmla="*/ 65 w 110"/>
                  <a:gd name="T25" fmla="*/ 40 h 50"/>
                  <a:gd name="T26" fmla="*/ 58 w 110"/>
                  <a:gd name="T27" fmla="*/ 47 h 50"/>
                  <a:gd name="T28" fmla="*/ 51 w 110"/>
                  <a:gd name="T29" fmla="*/ 50 h 50"/>
                  <a:gd name="T30" fmla="*/ 43 w 110"/>
                  <a:gd name="T31" fmla="*/ 50 h 50"/>
                  <a:gd name="T32" fmla="*/ 34 w 110"/>
                  <a:gd name="T33" fmla="*/ 50 h 50"/>
                  <a:gd name="T34" fmla="*/ 25 w 110"/>
                  <a:gd name="T35" fmla="*/ 48 h 50"/>
                  <a:gd name="T36" fmla="*/ 17 w 110"/>
                  <a:gd name="T37" fmla="*/ 47 h 50"/>
                  <a:gd name="T38" fmla="*/ 8 w 110"/>
                  <a:gd name="T39" fmla="*/ 47 h 50"/>
                  <a:gd name="T40" fmla="*/ 0 w 110"/>
                  <a:gd name="T41" fmla="*/ 48 h 50"/>
                  <a:gd name="T42" fmla="*/ 6 w 110"/>
                  <a:gd name="T43" fmla="*/ 46 h 50"/>
                  <a:gd name="T44" fmla="*/ 12 w 110"/>
                  <a:gd name="T45" fmla="*/ 45 h 50"/>
                  <a:gd name="T46" fmla="*/ 19 w 110"/>
                  <a:gd name="T47" fmla="*/ 43 h 50"/>
                  <a:gd name="T48" fmla="*/ 26 w 110"/>
                  <a:gd name="T49" fmla="*/ 43 h 50"/>
                  <a:gd name="T50" fmla="*/ 33 w 110"/>
                  <a:gd name="T51" fmla="*/ 43 h 50"/>
                  <a:gd name="T52" fmla="*/ 40 w 110"/>
                  <a:gd name="T53" fmla="*/ 42 h 50"/>
                  <a:gd name="T54" fmla="*/ 47 w 110"/>
                  <a:gd name="T55" fmla="*/ 41 h 50"/>
                  <a:gd name="T56" fmla="*/ 53 w 110"/>
                  <a:gd name="T57" fmla="*/ 38 h 50"/>
                  <a:gd name="T58" fmla="*/ 58 w 110"/>
                  <a:gd name="T59" fmla="*/ 36 h 50"/>
                  <a:gd name="T60" fmla="*/ 64 w 110"/>
                  <a:gd name="T61" fmla="*/ 35 h 50"/>
                  <a:gd name="T62" fmla="*/ 67 w 110"/>
                  <a:gd name="T63" fmla="*/ 33 h 50"/>
                  <a:gd name="T64" fmla="*/ 70 w 110"/>
                  <a:gd name="T65" fmla="*/ 27 h 50"/>
                  <a:gd name="T66" fmla="*/ 74 w 110"/>
                  <a:gd name="T67" fmla="*/ 20 h 50"/>
                  <a:gd name="T68" fmla="*/ 82 w 110"/>
                  <a:gd name="T69" fmla="*/ 15 h 50"/>
                  <a:gd name="T70" fmla="*/ 91 w 110"/>
                  <a:gd name="T71" fmla="*/ 10 h 50"/>
                  <a:gd name="T72" fmla="*/ 100 w 110"/>
                  <a:gd name="T73" fmla="*/ 5 h 50"/>
                  <a:gd name="T74" fmla="*/ 102 w 110"/>
                  <a:gd name="T75" fmla="*/ 3 h 50"/>
                  <a:gd name="T76" fmla="*/ 103 w 110"/>
                  <a:gd name="T77" fmla="*/ 1 h 50"/>
                  <a:gd name="T78" fmla="*/ 106 w 110"/>
                  <a:gd name="T79" fmla="*/ 0 h 50"/>
                  <a:gd name="T80" fmla="*/ 110 w 110"/>
                  <a:gd name="T8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50">
                    <a:moveTo>
                      <a:pt x="110" y="1"/>
                    </a:moveTo>
                    <a:lnTo>
                      <a:pt x="110" y="10"/>
                    </a:lnTo>
                    <a:lnTo>
                      <a:pt x="104" y="12"/>
                    </a:lnTo>
                    <a:lnTo>
                      <a:pt x="95" y="13"/>
                    </a:lnTo>
                    <a:lnTo>
                      <a:pt x="88" y="16"/>
                    </a:lnTo>
                    <a:lnTo>
                      <a:pt x="85" y="20"/>
                    </a:lnTo>
                    <a:lnTo>
                      <a:pt x="80" y="24"/>
                    </a:lnTo>
                    <a:lnTo>
                      <a:pt x="76" y="28"/>
                    </a:lnTo>
                    <a:lnTo>
                      <a:pt x="75" y="34"/>
                    </a:lnTo>
                    <a:lnTo>
                      <a:pt x="74" y="36"/>
                    </a:lnTo>
                    <a:lnTo>
                      <a:pt x="71" y="38"/>
                    </a:lnTo>
                    <a:lnTo>
                      <a:pt x="68" y="39"/>
                    </a:lnTo>
                    <a:lnTo>
                      <a:pt x="65" y="40"/>
                    </a:lnTo>
                    <a:lnTo>
                      <a:pt x="58" y="47"/>
                    </a:lnTo>
                    <a:lnTo>
                      <a:pt x="51" y="50"/>
                    </a:lnTo>
                    <a:lnTo>
                      <a:pt x="43" y="50"/>
                    </a:lnTo>
                    <a:lnTo>
                      <a:pt x="34" y="50"/>
                    </a:lnTo>
                    <a:lnTo>
                      <a:pt x="25" y="48"/>
                    </a:lnTo>
                    <a:lnTo>
                      <a:pt x="17" y="47"/>
                    </a:lnTo>
                    <a:lnTo>
                      <a:pt x="8" y="47"/>
                    </a:lnTo>
                    <a:lnTo>
                      <a:pt x="0" y="48"/>
                    </a:lnTo>
                    <a:lnTo>
                      <a:pt x="6" y="46"/>
                    </a:lnTo>
                    <a:lnTo>
                      <a:pt x="12" y="45"/>
                    </a:lnTo>
                    <a:lnTo>
                      <a:pt x="19" y="43"/>
                    </a:lnTo>
                    <a:lnTo>
                      <a:pt x="26" y="43"/>
                    </a:lnTo>
                    <a:lnTo>
                      <a:pt x="33" y="43"/>
                    </a:lnTo>
                    <a:lnTo>
                      <a:pt x="40" y="42"/>
                    </a:lnTo>
                    <a:lnTo>
                      <a:pt x="47" y="41"/>
                    </a:lnTo>
                    <a:lnTo>
                      <a:pt x="53" y="38"/>
                    </a:lnTo>
                    <a:lnTo>
                      <a:pt x="58" y="36"/>
                    </a:lnTo>
                    <a:lnTo>
                      <a:pt x="64" y="35"/>
                    </a:lnTo>
                    <a:lnTo>
                      <a:pt x="67" y="33"/>
                    </a:lnTo>
                    <a:lnTo>
                      <a:pt x="70" y="27"/>
                    </a:lnTo>
                    <a:lnTo>
                      <a:pt x="74" y="20"/>
                    </a:lnTo>
                    <a:lnTo>
                      <a:pt x="82" y="15"/>
                    </a:lnTo>
                    <a:lnTo>
                      <a:pt x="91" y="10"/>
                    </a:lnTo>
                    <a:lnTo>
                      <a:pt x="100" y="5"/>
                    </a:lnTo>
                    <a:lnTo>
                      <a:pt x="102" y="3"/>
                    </a:lnTo>
                    <a:lnTo>
                      <a:pt x="103" y="1"/>
                    </a:lnTo>
                    <a:lnTo>
                      <a:pt x="106" y="0"/>
                    </a:lnTo>
                    <a:lnTo>
                      <a:pt x="1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3" name="Freeform 309">
                <a:extLst>
                  <a:ext uri="{FF2B5EF4-FFF2-40B4-BE49-F238E27FC236}">
                    <a16:creationId xmlns:a16="http://schemas.microsoft.com/office/drawing/2014/main" id="{31EFFCFC-FD6A-4182-8D62-B8BCF85C7C1A}"/>
                  </a:ext>
                </a:extLst>
              </p:cNvPr>
              <p:cNvSpPr>
                <a:spLocks/>
              </p:cNvSpPr>
              <p:nvPr/>
            </p:nvSpPr>
            <p:spPr bwMode="auto">
              <a:xfrm>
                <a:off x="2036" y="1696"/>
                <a:ext cx="3" cy="2"/>
              </a:xfrm>
              <a:custGeom>
                <a:avLst/>
                <a:gdLst>
                  <a:gd name="T0" fmla="*/ 7 w 7"/>
                  <a:gd name="T1" fmla="*/ 1 h 4"/>
                  <a:gd name="T2" fmla="*/ 7 w 7"/>
                  <a:gd name="T3" fmla="*/ 2 h 4"/>
                  <a:gd name="T4" fmla="*/ 6 w 7"/>
                  <a:gd name="T5" fmla="*/ 3 h 4"/>
                  <a:gd name="T6" fmla="*/ 5 w 7"/>
                  <a:gd name="T7" fmla="*/ 4 h 4"/>
                  <a:gd name="T8" fmla="*/ 5 w 7"/>
                  <a:gd name="T9" fmla="*/ 4 h 4"/>
                  <a:gd name="T10" fmla="*/ 0 w 7"/>
                  <a:gd name="T11" fmla="*/ 1 h 4"/>
                  <a:gd name="T12" fmla="*/ 2 w 7"/>
                  <a:gd name="T13" fmla="*/ 0 h 4"/>
                  <a:gd name="T14" fmla="*/ 4 w 7"/>
                  <a:gd name="T15" fmla="*/ 0 h 4"/>
                  <a:gd name="T16" fmla="*/ 5 w 7"/>
                  <a:gd name="T17" fmla="*/ 0 h 4"/>
                  <a:gd name="T18" fmla="*/ 7 w 7"/>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7" y="1"/>
                    </a:moveTo>
                    <a:lnTo>
                      <a:pt x="7" y="2"/>
                    </a:lnTo>
                    <a:lnTo>
                      <a:pt x="6" y="3"/>
                    </a:lnTo>
                    <a:lnTo>
                      <a:pt x="5" y="4"/>
                    </a:lnTo>
                    <a:lnTo>
                      <a:pt x="5" y="4"/>
                    </a:lnTo>
                    <a:lnTo>
                      <a:pt x="0" y="1"/>
                    </a:lnTo>
                    <a:lnTo>
                      <a:pt x="2" y="0"/>
                    </a:lnTo>
                    <a:lnTo>
                      <a:pt x="4" y="0"/>
                    </a:lnTo>
                    <a:lnTo>
                      <a:pt x="5" y="0"/>
                    </a:lnTo>
                    <a:lnTo>
                      <a:pt x="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4" name="Freeform 310">
                <a:extLst>
                  <a:ext uri="{FF2B5EF4-FFF2-40B4-BE49-F238E27FC236}">
                    <a16:creationId xmlns:a16="http://schemas.microsoft.com/office/drawing/2014/main" id="{BBA4D528-248F-4D33-8614-1F4B7129953F}"/>
                  </a:ext>
                </a:extLst>
              </p:cNvPr>
              <p:cNvSpPr>
                <a:spLocks/>
              </p:cNvSpPr>
              <p:nvPr/>
            </p:nvSpPr>
            <p:spPr bwMode="auto">
              <a:xfrm>
                <a:off x="1938" y="1696"/>
                <a:ext cx="3" cy="3"/>
              </a:xfrm>
              <a:custGeom>
                <a:avLst/>
                <a:gdLst>
                  <a:gd name="T0" fmla="*/ 7 w 7"/>
                  <a:gd name="T1" fmla="*/ 2 h 5"/>
                  <a:gd name="T2" fmla="*/ 6 w 7"/>
                  <a:gd name="T3" fmla="*/ 3 h 5"/>
                  <a:gd name="T4" fmla="*/ 5 w 7"/>
                  <a:gd name="T5" fmla="*/ 3 h 5"/>
                  <a:gd name="T6" fmla="*/ 3 w 7"/>
                  <a:gd name="T7" fmla="*/ 5 h 5"/>
                  <a:gd name="T8" fmla="*/ 2 w 7"/>
                  <a:gd name="T9" fmla="*/ 5 h 5"/>
                  <a:gd name="T10" fmla="*/ 0 w 7"/>
                  <a:gd name="T11" fmla="*/ 1 h 5"/>
                  <a:gd name="T12" fmla="*/ 1 w 7"/>
                  <a:gd name="T13" fmla="*/ 0 h 5"/>
                  <a:gd name="T14" fmla="*/ 3 w 7"/>
                  <a:gd name="T15" fmla="*/ 0 h 5"/>
                  <a:gd name="T16" fmla="*/ 5 w 7"/>
                  <a:gd name="T17" fmla="*/ 1 h 5"/>
                  <a:gd name="T18" fmla="*/ 7 w 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7" y="2"/>
                    </a:moveTo>
                    <a:lnTo>
                      <a:pt x="6" y="3"/>
                    </a:lnTo>
                    <a:lnTo>
                      <a:pt x="5" y="3"/>
                    </a:lnTo>
                    <a:lnTo>
                      <a:pt x="3" y="5"/>
                    </a:lnTo>
                    <a:lnTo>
                      <a:pt x="2" y="5"/>
                    </a:lnTo>
                    <a:lnTo>
                      <a:pt x="0" y="1"/>
                    </a:lnTo>
                    <a:lnTo>
                      <a:pt x="1" y="0"/>
                    </a:lnTo>
                    <a:lnTo>
                      <a:pt x="3" y="0"/>
                    </a:lnTo>
                    <a:lnTo>
                      <a:pt x="5" y="1"/>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5" name="Freeform 311">
                <a:extLst>
                  <a:ext uri="{FF2B5EF4-FFF2-40B4-BE49-F238E27FC236}">
                    <a16:creationId xmlns:a16="http://schemas.microsoft.com/office/drawing/2014/main" id="{4B538C32-C98D-4E14-9E6A-F4CB2E5EAD15}"/>
                  </a:ext>
                </a:extLst>
              </p:cNvPr>
              <p:cNvSpPr>
                <a:spLocks/>
              </p:cNvSpPr>
              <p:nvPr/>
            </p:nvSpPr>
            <p:spPr bwMode="auto">
              <a:xfrm>
                <a:off x="1954" y="1699"/>
                <a:ext cx="5" cy="4"/>
              </a:xfrm>
              <a:custGeom>
                <a:avLst/>
                <a:gdLst>
                  <a:gd name="T0" fmla="*/ 11 w 11"/>
                  <a:gd name="T1" fmla="*/ 4 h 9"/>
                  <a:gd name="T2" fmla="*/ 10 w 11"/>
                  <a:gd name="T3" fmla="*/ 5 h 9"/>
                  <a:gd name="T4" fmla="*/ 8 w 11"/>
                  <a:gd name="T5" fmla="*/ 6 h 9"/>
                  <a:gd name="T6" fmla="*/ 7 w 11"/>
                  <a:gd name="T7" fmla="*/ 9 h 9"/>
                  <a:gd name="T8" fmla="*/ 5 w 11"/>
                  <a:gd name="T9" fmla="*/ 9 h 9"/>
                  <a:gd name="T10" fmla="*/ 0 w 11"/>
                  <a:gd name="T11" fmla="*/ 6 h 9"/>
                  <a:gd name="T12" fmla="*/ 1 w 11"/>
                  <a:gd name="T13" fmla="*/ 0 h 9"/>
                  <a:gd name="T14" fmla="*/ 4 w 11"/>
                  <a:gd name="T15" fmla="*/ 1 h 9"/>
                  <a:gd name="T16" fmla="*/ 6 w 11"/>
                  <a:gd name="T17" fmla="*/ 1 h 9"/>
                  <a:gd name="T18" fmla="*/ 8 w 11"/>
                  <a:gd name="T19" fmla="*/ 2 h 9"/>
                  <a:gd name="T20" fmla="*/ 11 w 1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1" y="4"/>
                    </a:moveTo>
                    <a:lnTo>
                      <a:pt x="10" y="5"/>
                    </a:lnTo>
                    <a:lnTo>
                      <a:pt x="8" y="6"/>
                    </a:lnTo>
                    <a:lnTo>
                      <a:pt x="7" y="9"/>
                    </a:lnTo>
                    <a:lnTo>
                      <a:pt x="5" y="9"/>
                    </a:lnTo>
                    <a:lnTo>
                      <a:pt x="0" y="6"/>
                    </a:lnTo>
                    <a:lnTo>
                      <a:pt x="1" y="0"/>
                    </a:lnTo>
                    <a:lnTo>
                      <a:pt x="4" y="1"/>
                    </a:lnTo>
                    <a:lnTo>
                      <a:pt x="6" y="1"/>
                    </a:lnTo>
                    <a:lnTo>
                      <a:pt x="8" y="2"/>
                    </a:lnTo>
                    <a:lnTo>
                      <a:pt x="1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6" name="Freeform 312">
                <a:extLst>
                  <a:ext uri="{FF2B5EF4-FFF2-40B4-BE49-F238E27FC236}">
                    <a16:creationId xmlns:a16="http://schemas.microsoft.com/office/drawing/2014/main" id="{24E01151-E022-4DC3-AE39-EF47D600550B}"/>
                  </a:ext>
                </a:extLst>
              </p:cNvPr>
              <p:cNvSpPr>
                <a:spLocks/>
              </p:cNvSpPr>
              <p:nvPr/>
            </p:nvSpPr>
            <p:spPr bwMode="auto">
              <a:xfrm>
                <a:off x="1604" y="1699"/>
                <a:ext cx="2" cy="2"/>
              </a:xfrm>
              <a:custGeom>
                <a:avLst/>
                <a:gdLst>
                  <a:gd name="T0" fmla="*/ 3 w 3"/>
                  <a:gd name="T1" fmla="*/ 2 h 3"/>
                  <a:gd name="T2" fmla="*/ 3 w 3"/>
                  <a:gd name="T3" fmla="*/ 3 h 3"/>
                  <a:gd name="T4" fmla="*/ 2 w 3"/>
                  <a:gd name="T5" fmla="*/ 3 h 3"/>
                  <a:gd name="T6" fmla="*/ 1 w 3"/>
                  <a:gd name="T7" fmla="*/ 3 h 3"/>
                  <a:gd name="T8" fmla="*/ 0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3"/>
                    </a:lnTo>
                    <a:lnTo>
                      <a:pt x="2" y="3"/>
                    </a:lnTo>
                    <a:lnTo>
                      <a:pt x="1" y="3"/>
                    </a:lnTo>
                    <a:lnTo>
                      <a:pt x="0" y="3"/>
                    </a:lnTo>
                    <a:lnTo>
                      <a:pt x="0"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7" name="Freeform 313">
                <a:extLst>
                  <a:ext uri="{FF2B5EF4-FFF2-40B4-BE49-F238E27FC236}">
                    <a16:creationId xmlns:a16="http://schemas.microsoft.com/office/drawing/2014/main" id="{9B399A9B-0FFB-42A4-BF8F-C57AEEEBAAA5}"/>
                  </a:ext>
                </a:extLst>
              </p:cNvPr>
              <p:cNvSpPr>
                <a:spLocks/>
              </p:cNvSpPr>
              <p:nvPr/>
            </p:nvSpPr>
            <p:spPr bwMode="auto">
              <a:xfrm>
                <a:off x="1927" y="1700"/>
                <a:ext cx="4" cy="4"/>
              </a:xfrm>
              <a:custGeom>
                <a:avLst/>
                <a:gdLst>
                  <a:gd name="T0" fmla="*/ 7 w 8"/>
                  <a:gd name="T1" fmla="*/ 4 h 8"/>
                  <a:gd name="T2" fmla="*/ 8 w 8"/>
                  <a:gd name="T3" fmla="*/ 6 h 8"/>
                  <a:gd name="T4" fmla="*/ 7 w 8"/>
                  <a:gd name="T5" fmla="*/ 6 h 8"/>
                  <a:gd name="T6" fmla="*/ 6 w 8"/>
                  <a:gd name="T7" fmla="*/ 7 h 8"/>
                  <a:gd name="T8" fmla="*/ 5 w 8"/>
                  <a:gd name="T9" fmla="*/ 8 h 8"/>
                  <a:gd name="T10" fmla="*/ 4 w 8"/>
                  <a:gd name="T11" fmla="*/ 7 h 8"/>
                  <a:gd name="T12" fmla="*/ 1 w 8"/>
                  <a:gd name="T13" fmla="*/ 7 h 8"/>
                  <a:gd name="T14" fmla="*/ 0 w 8"/>
                  <a:gd name="T15" fmla="*/ 6 h 8"/>
                  <a:gd name="T16" fmla="*/ 0 w 8"/>
                  <a:gd name="T17" fmla="*/ 4 h 8"/>
                  <a:gd name="T18" fmla="*/ 0 w 8"/>
                  <a:gd name="T19" fmla="*/ 0 h 8"/>
                  <a:gd name="T20" fmla="*/ 3 w 8"/>
                  <a:gd name="T21" fmla="*/ 0 h 8"/>
                  <a:gd name="T22" fmla="*/ 5 w 8"/>
                  <a:gd name="T23" fmla="*/ 1 h 8"/>
                  <a:gd name="T24" fmla="*/ 6 w 8"/>
                  <a:gd name="T25" fmla="*/ 3 h 8"/>
                  <a:gd name="T26" fmla="*/ 7 w 8"/>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7" y="4"/>
                    </a:moveTo>
                    <a:lnTo>
                      <a:pt x="8" y="6"/>
                    </a:lnTo>
                    <a:lnTo>
                      <a:pt x="7" y="6"/>
                    </a:lnTo>
                    <a:lnTo>
                      <a:pt x="6" y="7"/>
                    </a:lnTo>
                    <a:lnTo>
                      <a:pt x="5" y="8"/>
                    </a:lnTo>
                    <a:lnTo>
                      <a:pt x="4" y="7"/>
                    </a:lnTo>
                    <a:lnTo>
                      <a:pt x="1" y="7"/>
                    </a:lnTo>
                    <a:lnTo>
                      <a:pt x="0" y="6"/>
                    </a:lnTo>
                    <a:lnTo>
                      <a:pt x="0" y="4"/>
                    </a:lnTo>
                    <a:lnTo>
                      <a:pt x="0" y="0"/>
                    </a:lnTo>
                    <a:lnTo>
                      <a:pt x="3" y="0"/>
                    </a:lnTo>
                    <a:lnTo>
                      <a:pt x="5" y="1"/>
                    </a:lnTo>
                    <a:lnTo>
                      <a:pt x="6" y="3"/>
                    </a:lnTo>
                    <a:lnTo>
                      <a:pt x="7"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8" name="Freeform 314">
                <a:extLst>
                  <a:ext uri="{FF2B5EF4-FFF2-40B4-BE49-F238E27FC236}">
                    <a16:creationId xmlns:a16="http://schemas.microsoft.com/office/drawing/2014/main" id="{7C04EEB2-2814-40B9-ACE3-A3F9F5ECB490}"/>
                  </a:ext>
                </a:extLst>
              </p:cNvPr>
              <p:cNvSpPr>
                <a:spLocks/>
              </p:cNvSpPr>
              <p:nvPr/>
            </p:nvSpPr>
            <p:spPr bwMode="auto">
              <a:xfrm>
                <a:off x="1500" y="1703"/>
                <a:ext cx="101" cy="56"/>
              </a:xfrm>
              <a:custGeom>
                <a:avLst/>
                <a:gdLst>
                  <a:gd name="T0" fmla="*/ 196 w 202"/>
                  <a:gd name="T1" fmla="*/ 3 h 113"/>
                  <a:gd name="T2" fmla="*/ 187 w 202"/>
                  <a:gd name="T3" fmla="*/ 11 h 113"/>
                  <a:gd name="T4" fmla="*/ 179 w 202"/>
                  <a:gd name="T5" fmla="*/ 20 h 113"/>
                  <a:gd name="T6" fmla="*/ 169 w 202"/>
                  <a:gd name="T7" fmla="*/ 28 h 113"/>
                  <a:gd name="T8" fmla="*/ 158 w 202"/>
                  <a:gd name="T9" fmla="*/ 40 h 113"/>
                  <a:gd name="T10" fmla="*/ 149 w 202"/>
                  <a:gd name="T11" fmla="*/ 54 h 113"/>
                  <a:gd name="T12" fmla="*/ 136 w 202"/>
                  <a:gd name="T13" fmla="*/ 57 h 113"/>
                  <a:gd name="T14" fmla="*/ 126 w 202"/>
                  <a:gd name="T15" fmla="*/ 61 h 113"/>
                  <a:gd name="T16" fmla="*/ 116 w 202"/>
                  <a:gd name="T17" fmla="*/ 63 h 113"/>
                  <a:gd name="T18" fmla="*/ 104 w 202"/>
                  <a:gd name="T19" fmla="*/ 64 h 113"/>
                  <a:gd name="T20" fmla="*/ 73 w 202"/>
                  <a:gd name="T21" fmla="*/ 61 h 113"/>
                  <a:gd name="T22" fmla="*/ 66 w 202"/>
                  <a:gd name="T23" fmla="*/ 69 h 113"/>
                  <a:gd name="T24" fmla="*/ 53 w 202"/>
                  <a:gd name="T25" fmla="*/ 73 h 113"/>
                  <a:gd name="T26" fmla="*/ 51 w 202"/>
                  <a:gd name="T27" fmla="*/ 83 h 113"/>
                  <a:gd name="T28" fmla="*/ 47 w 202"/>
                  <a:gd name="T29" fmla="*/ 89 h 113"/>
                  <a:gd name="T30" fmla="*/ 34 w 202"/>
                  <a:gd name="T31" fmla="*/ 101 h 113"/>
                  <a:gd name="T32" fmla="*/ 21 w 202"/>
                  <a:gd name="T33" fmla="*/ 109 h 113"/>
                  <a:gd name="T34" fmla="*/ 11 w 202"/>
                  <a:gd name="T35" fmla="*/ 113 h 113"/>
                  <a:gd name="T36" fmla="*/ 5 w 202"/>
                  <a:gd name="T37" fmla="*/ 108 h 113"/>
                  <a:gd name="T38" fmla="*/ 7 w 202"/>
                  <a:gd name="T39" fmla="*/ 108 h 113"/>
                  <a:gd name="T40" fmla="*/ 19 w 202"/>
                  <a:gd name="T41" fmla="*/ 103 h 113"/>
                  <a:gd name="T42" fmla="*/ 28 w 202"/>
                  <a:gd name="T43" fmla="*/ 95 h 113"/>
                  <a:gd name="T44" fmla="*/ 37 w 202"/>
                  <a:gd name="T45" fmla="*/ 87 h 113"/>
                  <a:gd name="T46" fmla="*/ 44 w 202"/>
                  <a:gd name="T47" fmla="*/ 77 h 113"/>
                  <a:gd name="T48" fmla="*/ 51 w 202"/>
                  <a:gd name="T49" fmla="*/ 66 h 113"/>
                  <a:gd name="T50" fmla="*/ 62 w 202"/>
                  <a:gd name="T51" fmla="*/ 61 h 113"/>
                  <a:gd name="T52" fmla="*/ 73 w 202"/>
                  <a:gd name="T53" fmla="*/ 56 h 113"/>
                  <a:gd name="T54" fmla="*/ 87 w 202"/>
                  <a:gd name="T55" fmla="*/ 57 h 113"/>
                  <a:gd name="T56" fmla="*/ 104 w 202"/>
                  <a:gd name="T57" fmla="*/ 56 h 113"/>
                  <a:gd name="T58" fmla="*/ 123 w 202"/>
                  <a:gd name="T59" fmla="*/ 50 h 113"/>
                  <a:gd name="T60" fmla="*/ 140 w 202"/>
                  <a:gd name="T61" fmla="*/ 43 h 113"/>
                  <a:gd name="T62" fmla="*/ 153 w 202"/>
                  <a:gd name="T63" fmla="*/ 34 h 113"/>
                  <a:gd name="T64" fmla="*/ 161 w 202"/>
                  <a:gd name="T65" fmla="*/ 24 h 113"/>
                  <a:gd name="T66" fmla="*/ 171 w 202"/>
                  <a:gd name="T67" fmla="*/ 17 h 113"/>
                  <a:gd name="T68" fmla="*/ 179 w 202"/>
                  <a:gd name="T69" fmla="*/ 10 h 113"/>
                  <a:gd name="T70" fmla="*/ 187 w 202"/>
                  <a:gd name="T71" fmla="*/ 3 h 113"/>
                  <a:gd name="T72" fmla="*/ 196 w 202"/>
                  <a:gd name="T7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113">
                    <a:moveTo>
                      <a:pt x="202" y="0"/>
                    </a:moveTo>
                    <a:lnTo>
                      <a:pt x="196" y="3"/>
                    </a:lnTo>
                    <a:lnTo>
                      <a:pt x="192" y="6"/>
                    </a:lnTo>
                    <a:lnTo>
                      <a:pt x="187" y="11"/>
                    </a:lnTo>
                    <a:lnTo>
                      <a:pt x="183" y="16"/>
                    </a:lnTo>
                    <a:lnTo>
                      <a:pt x="179" y="20"/>
                    </a:lnTo>
                    <a:lnTo>
                      <a:pt x="174" y="25"/>
                    </a:lnTo>
                    <a:lnTo>
                      <a:pt x="169" y="28"/>
                    </a:lnTo>
                    <a:lnTo>
                      <a:pt x="163" y="32"/>
                    </a:lnTo>
                    <a:lnTo>
                      <a:pt x="158" y="40"/>
                    </a:lnTo>
                    <a:lnTo>
                      <a:pt x="155" y="48"/>
                    </a:lnTo>
                    <a:lnTo>
                      <a:pt x="149" y="54"/>
                    </a:lnTo>
                    <a:lnTo>
                      <a:pt x="141" y="55"/>
                    </a:lnTo>
                    <a:lnTo>
                      <a:pt x="136" y="57"/>
                    </a:lnTo>
                    <a:lnTo>
                      <a:pt x="132" y="58"/>
                    </a:lnTo>
                    <a:lnTo>
                      <a:pt x="126" y="61"/>
                    </a:lnTo>
                    <a:lnTo>
                      <a:pt x="121" y="62"/>
                    </a:lnTo>
                    <a:lnTo>
                      <a:pt x="116" y="63"/>
                    </a:lnTo>
                    <a:lnTo>
                      <a:pt x="110" y="64"/>
                    </a:lnTo>
                    <a:lnTo>
                      <a:pt x="104" y="64"/>
                    </a:lnTo>
                    <a:lnTo>
                      <a:pt x="98" y="64"/>
                    </a:lnTo>
                    <a:lnTo>
                      <a:pt x="73" y="61"/>
                    </a:lnTo>
                    <a:lnTo>
                      <a:pt x="72" y="66"/>
                    </a:lnTo>
                    <a:lnTo>
                      <a:pt x="66" y="69"/>
                    </a:lnTo>
                    <a:lnTo>
                      <a:pt x="59" y="71"/>
                    </a:lnTo>
                    <a:lnTo>
                      <a:pt x="53" y="73"/>
                    </a:lnTo>
                    <a:lnTo>
                      <a:pt x="52" y="78"/>
                    </a:lnTo>
                    <a:lnTo>
                      <a:pt x="51" y="83"/>
                    </a:lnTo>
                    <a:lnTo>
                      <a:pt x="49" y="86"/>
                    </a:lnTo>
                    <a:lnTo>
                      <a:pt x="47" y="89"/>
                    </a:lnTo>
                    <a:lnTo>
                      <a:pt x="36" y="94"/>
                    </a:lnTo>
                    <a:lnTo>
                      <a:pt x="34" y="101"/>
                    </a:lnTo>
                    <a:lnTo>
                      <a:pt x="29" y="106"/>
                    </a:lnTo>
                    <a:lnTo>
                      <a:pt x="21" y="109"/>
                    </a:lnTo>
                    <a:lnTo>
                      <a:pt x="14" y="113"/>
                    </a:lnTo>
                    <a:lnTo>
                      <a:pt x="11" y="113"/>
                    </a:lnTo>
                    <a:lnTo>
                      <a:pt x="7" y="110"/>
                    </a:lnTo>
                    <a:lnTo>
                      <a:pt x="5" y="108"/>
                    </a:lnTo>
                    <a:lnTo>
                      <a:pt x="0" y="109"/>
                    </a:lnTo>
                    <a:lnTo>
                      <a:pt x="7" y="108"/>
                    </a:lnTo>
                    <a:lnTo>
                      <a:pt x="13" y="106"/>
                    </a:lnTo>
                    <a:lnTo>
                      <a:pt x="19" y="103"/>
                    </a:lnTo>
                    <a:lnTo>
                      <a:pt x="23" y="100"/>
                    </a:lnTo>
                    <a:lnTo>
                      <a:pt x="28" y="95"/>
                    </a:lnTo>
                    <a:lnTo>
                      <a:pt x="33" y="92"/>
                    </a:lnTo>
                    <a:lnTo>
                      <a:pt x="37" y="87"/>
                    </a:lnTo>
                    <a:lnTo>
                      <a:pt x="43" y="84"/>
                    </a:lnTo>
                    <a:lnTo>
                      <a:pt x="44" y="77"/>
                    </a:lnTo>
                    <a:lnTo>
                      <a:pt x="47" y="71"/>
                    </a:lnTo>
                    <a:lnTo>
                      <a:pt x="51" y="66"/>
                    </a:lnTo>
                    <a:lnTo>
                      <a:pt x="56" y="63"/>
                    </a:lnTo>
                    <a:lnTo>
                      <a:pt x="62" y="61"/>
                    </a:lnTo>
                    <a:lnTo>
                      <a:pt x="67" y="57"/>
                    </a:lnTo>
                    <a:lnTo>
                      <a:pt x="73" y="56"/>
                    </a:lnTo>
                    <a:lnTo>
                      <a:pt x="78" y="54"/>
                    </a:lnTo>
                    <a:lnTo>
                      <a:pt x="87" y="57"/>
                    </a:lnTo>
                    <a:lnTo>
                      <a:pt x="95" y="57"/>
                    </a:lnTo>
                    <a:lnTo>
                      <a:pt x="104" y="56"/>
                    </a:lnTo>
                    <a:lnTo>
                      <a:pt x="113" y="54"/>
                    </a:lnTo>
                    <a:lnTo>
                      <a:pt x="123" y="50"/>
                    </a:lnTo>
                    <a:lnTo>
                      <a:pt x="132" y="47"/>
                    </a:lnTo>
                    <a:lnTo>
                      <a:pt x="140" y="43"/>
                    </a:lnTo>
                    <a:lnTo>
                      <a:pt x="149" y="41"/>
                    </a:lnTo>
                    <a:lnTo>
                      <a:pt x="153" y="34"/>
                    </a:lnTo>
                    <a:lnTo>
                      <a:pt x="156" y="28"/>
                    </a:lnTo>
                    <a:lnTo>
                      <a:pt x="161" y="24"/>
                    </a:lnTo>
                    <a:lnTo>
                      <a:pt x="168" y="20"/>
                    </a:lnTo>
                    <a:lnTo>
                      <a:pt x="171" y="17"/>
                    </a:lnTo>
                    <a:lnTo>
                      <a:pt x="176" y="13"/>
                    </a:lnTo>
                    <a:lnTo>
                      <a:pt x="179" y="10"/>
                    </a:lnTo>
                    <a:lnTo>
                      <a:pt x="183" y="6"/>
                    </a:lnTo>
                    <a:lnTo>
                      <a:pt x="187" y="3"/>
                    </a:lnTo>
                    <a:lnTo>
                      <a:pt x="192" y="1"/>
                    </a:lnTo>
                    <a:lnTo>
                      <a:pt x="196" y="0"/>
                    </a:lnTo>
                    <a:lnTo>
                      <a:pt x="2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299" name="Freeform 315">
                <a:extLst>
                  <a:ext uri="{FF2B5EF4-FFF2-40B4-BE49-F238E27FC236}">
                    <a16:creationId xmlns:a16="http://schemas.microsoft.com/office/drawing/2014/main" id="{EFBD027D-4BBA-4737-967A-89515F563142}"/>
                  </a:ext>
                </a:extLst>
              </p:cNvPr>
              <p:cNvSpPr>
                <a:spLocks/>
              </p:cNvSpPr>
              <p:nvPr/>
            </p:nvSpPr>
            <p:spPr bwMode="auto">
              <a:xfrm>
                <a:off x="1911" y="1702"/>
                <a:ext cx="4" cy="3"/>
              </a:xfrm>
              <a:custGeom>
                <a:avLst/>
                <a:gdLst>
                  <a:gd name="T0" fmla="*/ 7 w 8"/>
                  <a:gd name="T1" fmla="*/ 5 h 5"/>
                  <a:gd name="T2" fmla="*/ 0 w 8"/>
                  <a:gd name="T3" fmla="*/ 4 h 5"/>
                  <a:gd name="T4" fmla="*/ 2 w 8"/>
                  <a:gd name="T5" fmla="*/ 0 h 5"/>
                  <a:gd name="T6" fmla="*/ 5 w 8"/>
                  <a:gd name="T7" fmla="*/ 2 h 5"/>
                  <a:gd name="T8" fmla="*/ 7 w 8"/>
                  <a:gd name="T9" fmla="*/ 2 h 5"/>
                  <a:gd name="T10" fmla="*/ 8 w 8"/>
                  <a:gd name="T11" fmla="*/ 3 h 5"/>
                  <a:gd name="T12" fmla="*/ 7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5"/>
                    </a:moveTo>
                    <a:lnTo>
                      <a:pt x="0" y="4"/>
                    </a:lnTo>
                    <a:lnTo>
                      <a:pt x="2" y="0"/>
                    </a:lnTo>
                    <a:lnTo>
                      <a:pt x="5" y="2"/>
                    </a:lnTo>
                    <a:lnTo>
                      <a:pt x="7" y="2"/>
                    </a:lnTo>
                    <a:lnTo>
                      <a:pt x="8" y="3"/>
                    </a:lnTo>
                    <a:lnTo>
                      <a:pt x="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0" name="Freeform 316">
                <a:extLst>
                  <a:ext uri="{FF2B5EF4-FFF2-40B4-BE49-F238E27FC236}">
                    <a16:creationId xmlns:a16="http://schemas.microsoft.com/office/drawing/2014/main" id="{4D5345C5-1DE4-465C-A9E9-97C4BFD4C84E}"/>
                  </a:ext>
                </a:extLst>
              </p:cNvPr>
              <p:cNvSpPr>
                <a:spLocks/>
              </p:cNvSpPr>
              <p:nvPr/>
            </p:nvSpPr>
            <p:spPr bwMode="auto">
              <a:xfrm>
                <a:off x="2011" y="1702"/>
                <a:ext cx="1" cy="3"/>
              </a:xfrm>
              <a:custGeom>
                <a:avLst/>
                <a:gdLst>
                  <a:gd name="T0" fmla="*/ 3 w 4"/>
                  <a:gd name="T1" fmla="*/ 3 h 5"/>
                  <a:gd name="T2" fmla="*/ 3 w 4"/>
                  <a:gd name="T3" fmla="*/ 5 h 5"/>
                  <a:gd name="T4" fmla="*/ 3 w 4"/>
                  <a:gd name="T5" fmla="*/ 5 h 5"/>
                  <a:gd name="T6" fmla="*/ 2 w 4"/>
                  <a:gd name="T7" fmla="*/ 5 h 5"/>
                  <a:gd name="T8" fmla="*/ 2 w 4"/>
                  <a:gd name="T9" fmla="*/ 5 h 5"/>
                  <a:gd name="T10" fmla="*/ 0 w 4"/>
                  <a:gd name="T11" fmla="*/ 5 h 5"/>
                  <a:gd name="T12" fmla="*/ 2 w 4"/>
                  <a:gd name="T13" fmla="*/ 0 h 5"/>
                  <a:gd name="T14" fmla="*/ 2 w 4"/>
                  <a:gd name="T15" fmla="*/ 2 h 5"/>
                  <a:gd name="T16" fmla="*/ 3 w 4"/>
                  <a:gd name="T17" fmla="*/ 2 h 5"/>
                  <a:gd name="T18" fmla="*/ 4 w 4"/>
                  <a:gd name="T19" fmla="*/ 2 h 5"/>
                  <a:gd name="T20" fmla="*/ 3 w 4"/>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3"/>
                    </a:moveTo>
                    <a:lnTo>
                      <a:pt x="3" y="5"/>
                    </a:lnTo>
                    <a:lnTo>
                      <a:pt x="3" y="5"/>
                    </a:lnTo>
                    <a:lnTo>
                      <a:pt x="2" y="5"/>
                    </a:lnTo>
                    <a:lnTo>
                      <a:pt x="2" y="5"/>
                    </a:lnTo>
                    <a:lnTo>
                      <a:pt x="0" y="5"/>
                    </a:lnTo>
                    <a:lnTo>
                      <a:pt x="2" y="0"/>
                    </a:lnTo>
                    <a:lnTo>
                      <a:pt x="2" y="2"/>
                    </a:lnTo>
                    <a:lnTo>
                      <a:pt x="3" y="2"/>
                    </a:lnTo>
                    <a:lnTo>
                      <a:pt x="4" y="2"/>
                    </a:lnTo>
                    <a:lnTo>
                      <a:pt x="3"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1" name="Freeform 317">
                <a:extLst>
                  <a:ext uri="{FF2B5EF4-FFF2-40B4-BE49-F238E27FC236}">
                    <a16:creationId xmlns:a16="http://schemas.microsoft.com/office/drawing/2014/main" id="{FABF32A9-EF93-49CC-BA80-687CE8B7B232}"/>
                  </a:ext>
                </a:extLst>
              </p:cNvPr>
              <p:cNvSpPr>
                <a:spLocks/>
              </p:cNvSpPr>
              <p:nvPr/>
            </p:nvSpPr>
            <p:spPr bwMode="auto">
              <a:xfrm>
                <a:off x="1966" y="1704"/>
                <a:ext cx="2" cy="2"/>
              </a:xfrm>
              <a:custGeom>
                <a:avLst/>
                <a:gdLst>
                  <a:gd name="T0" fmla="*/ 4 w 4"/>
                  <a:gd name="T1" fmla="*/ 3 h 3"/>
                  <a:gd name="T2" fmla="*/ 0 w 4"/>
                  <a:gd name="T3" fmla="*/ 3 h 3"/>
                  <a:gd name="T4" fmla="*/ 0 w 4"/>
                  <a:gd name="T5" fmla="*/ 0 h 3"/>
                  <a:gd name="T6" fmla="*/ 1 w 4"/>
                  <a:gd name="T7" fmla="*/ 0 h 3"/>
                  <a:gd name="T8" fmla="*/ 3 w 4"/>
                  <a:gd name="T9" fmla="*/ 1 h 3"/>
                  <a:gd name="T10" fmla="*/ 4 w 4"/>
                  <a:gd name="T11" fmla="*/ 1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0" y="3"/>
                    </a:lnTo>
                    <a:lnTo>
                      <a:pt x="0" y="0"/>
                    </a:lnTo>
                    <a:lnTo>
                      <a:pt x="1" y="0"/>
                    </a:lnTo>
                    <a:lnTo>
                      <a:pt x="3" y="1"/>
                    </a:lnTo>
                    <a:lnTo>
                      <a:pt x="4" y="1"/>
                    </a:lnTo>
                    <a:lnTo>
                      <a:pt x="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2" name="Freeform 318">
                <a:extLst>
                  <a:ext uri="{FF2B5EF4-FFF2-40B4-BE49-F238E27FC236}">
                    <a16:creationId xmlns:a16="http://schemas.microsoft.com/office/drawing/2014/main" id="{69B1563A-CB06-43C0-934C-16EC00EC9240}"/>
                  </a:ext>
                </a:extLst>
              </p:cNvPr>
              <p:cNvSpPr>
                <a:spLocks/>
              </p:cNvSpPr>
              <p:nvPr/>
            </p:nvSpPr>
            <p:spPr bwMode="auto">
              <a:xfrm>
                <a:off x="1988" y="1705"/>
                <a:ext cx="3" cy="2"/>
              </a:xfrm>
              <a:custGeom>
                <a:avLst/>
                <a:gdLst>
                  <a:gd name="T0" fmla="*/ 6 w 6"/>
                  <a:gd name="T1" fmla="*/ 5 h 5"/>
                  <a:gd name="T2" fmla="*/ 0 w 6"/>
                  <a:gd name="T3" fmla="*/ 5 h 5"/>
                  <a:gd name="T4" fmla="*/ 2 w 6"/>
                  <a:gd name="T5" fmla="*/ 0 h 5"/>
                  <a:gd name="T6" fmla="*/ 4 w 6"/>
                  <a:gd name="T7" fmla="*/ 0 h 5"/>
                  <a:gd name="T8" fmla="*/ 5 w 6"/>
                  <a:gd name="T9" fmla="*/ 1 h 5"/>
                  <a:gd name="T10" fmla="*/ 6 w 6"/>
                  <a:gd name="T11" fmla="*/ 2 h 5"/>
                  <a:gd name="T12" fmla="*/ 6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6" y="5"/>
                    </a:moveTo>
                    <a:lnTo>
                      <a:pt x="0" y="5"/>
                    </a:lnTo>
                    <a:lnTo>
                      <a:pt x="2" y="0"/>
                    </a:lnTo>
                    <a:lnTo>
                      <a:pt x="4" y="0"/>
                    </a:lnTo>
                    <a:lnTo>
                      <a:pt x="5" y="1"/>
                    </a:lnTo>
                    <a:lnTo>
                      <a:pt x="6" y="2"/>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3" name="Freeform 319">
                <a:extLst>
                  <a:ext uri="{FF2B5EF4-FFF2-40B4-BE49-F238E27FC236}">
                    <a16:creationId xmlns:a16="http://schemas.microsoft.com/office/drawing/2014/main" id="{345579C5-E733-4185-9CBB-92005B634B48}"/>
                  </a:ext>
                </a:extLst>
              </p:cNvPr>
              <p:cNvSpPr>
                <a:spLocks/>
              </p:cNvSpPr>
              <p:nvPr/>
            </p:nvSpPr>
            <p:spPr bwMode="auto">
              <a:xfrm>
                <a:off x="2000" y="1705"/>
                <a:ext cx="4" cy="4"/>
              </a:xfrm>
              <a:custGeom>
                <a:avLst/>
                <a:gdLst>
                  <a:gd name="T0" fmla="*/ 7 w 7"/>
                  <a:gd name="T1" fmla="*/ 9 h 9"/>
                  <a:gd name="T2" fmla="*/ 0 w 7"/>
                  <a:gd name="T3" fmla="*/ 8 h 9"/>
                  <a:gd name="T4" fmla="*/ 0 w 7"/>
                  <a:gd name="T5" fmla="*/ 6 h 9"/>
                  <a:gd name="T6" fmla="*/ 0 w 7"/>
                  <a:gd name="T7" fmla="*/ 3 h 9"/>
                  <a:gd name="T8" fmla="*/ 0 w 7"/>
                  <a:gd name="T9" fmla="*/ 2 h 9"/>
                  <a:gd name="T10" fmla="*/ 2 w 7"/>
                  <a:gd name="T11" fmla="*/ 0 h 9"/>
                  <a:gd name="T12" fmla="*/ 5 w 7"/>
                  <a:gd name="T13" fmla="*/ 0 h 9"/>
                  <a:gd name="T14" fmla="*/ 7 w 7"/>
                  <a:gd name="T15" fmla="*/ 2 h 9"/>
                  <a:gd name="T16" fmla="*/ 7 w 7"/>
                  <a:gd name="T17" fmla="*/ 7 h 9"/>
                  <a:gd name="T18" fmla="*/ 7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7" y="9"/>
                    </a:moveTo>
                    <a:lnTo>
                      <a:pt x="0" y="8"/>
                    </a:lnTo>
                    <a:lnTo>
                      <a:pt x="0" y="6"/>
                    </a:lnTo>
                    <a:lnTo>
                      <a:pt x="0" y="3"/>
                    </a:lnTo>
                    <a:lnTo>
                      <a:pt x="0" y="2"/>
                    </a:lnTo>
                    <a:lnTo>
                      <a:pt x="2" y="0"/>
                    </a:lnTo>
                    <a:lnTo>
                      <a:pt x="5" y="0"/>
                    </a:lnTo>
                    <a:lnTo>
                      <a:pt x="7" y="2"/>
                    </a:lnTo>
                    <a:lnTo>
                      <a:pt x="7" y="7"/>
                    </a:lnTo>
                    <a:lnTo>
                      <a:pt x="7"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4" name="Freeform 320">
                <a:extLst>
                  <a:ext uri="{FF2B5EF4-FFF2-40B4-BE49-F238E27FC236}">
                    <a16:creationId xmlns:a16="http://schemas.microsoft.com/office/drawing/2014/main" id="{0F1E4813-5DD9-477C-A078-CE9856A548EF}"/>
                  </a:ext>
                </a:extLst>
              </p:cNvPr>
              <p:cNvSpPr>
                <a:spLocks/>
              </p:cNvSpPr>
              <p:nvPr/>
            </p:nvSpPr>
            <p:spPr bwMode="auto">
              <a:xfrm>
                <a:off x="2022" y="1706"/>
                <a:ext cx="5" cy="4"/>
              </a:xfrm>
              <a:custGeom>
                <a:avLst/>
                <a:gdLst>
                  <a:gd name="T0" fmla="*/ 12 w 12"/>
                  <a:gd name="T1" fmla="*/ 4 h 10"/>
                  <a:gd name="T2" fmla="*/ 12 w 12"/>
                  <a:gd name="T3" fmla="*/ 6 h 10"/>
                  <a:gd name="T4" fmla="*/ 11 w 12"/>
                  <a:gd name="T5" fmla="*/ 7 h 10"/>
                  <a:gd name="T6" fmla="*/ 8 w 12"/>
                  <a:gd name="T7" fmla="*/ 8 h 10"/>
                  <a:gd name="T8" fmla="*/ 7 w 12"/>
                  <a:gd name="T9" fmla="*/ 10 h 10"/>
                  <a:gd name="T10" fmla="*/ 5 w 12"/>
                  <a:gd name="T11" fmla="*/ 8 h 10"/>
                  <a:gd name="T12" fmla="*/ 4 w 12"/>
                  <a:gd name="T13" fmla="*/ 7 h 10"/>
                  <a:gd name="T14" fmla="*/ 1 w 12"/>
                  <a:gd name="T15" fmla="*/ 5 h 10"/>
                  <a:gd name="T16" fmla="*/ 0 w 12"/>
                  <a:gd name="T17" fmla="*/ 3 h 10"/>
                  <a:gd name="T18" fmla="*/ 3 w 12"/>
                  <a:gd name="T19" fmla="*/ 0 h 10"/>
                  <a:gd name="T20" fmla="*/ 6 w 12"/>
                  <a:gd name="T21" fmla="*/ 0 h 10"/>
                  <a:gd name="T22" fmla="*/ 9 w 12"/>
                  <a:gd name="T23" fmla="*/ 1 h 10"/>
                  <a:gd name="T24" fmla="*/ 12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12" y="4"/>
                    </a:moveTo>
                    <a:lnTo>
                      <a:pt x="12" y="6"/>
                    </a:lnTo>
                    <a:lnTo>
                      <a:pt x="11" y="7"/>
                    </a:lnTo>
                    <a:lnTo>
                      <a:pt x="8" y="8"/>
                    </a:lnTo>
                    <a:lnTo>
                      <a:pt x="7" y="10"/>
                    </a:lnTo>
                    <a:lnTo>
                      <a:pt x="5" y="8"/>
                    </a:lnTo>
                    <a:lnTo>
                      <a:pt x="4" y="7"/>
                    </a:lnTo>
                    <a:lnTo>
                      <a:pt x="1" y="5"/>
                    </a:lnTo>
                    <a:lnTo>
                      <a:pt x="0" y="3"/>
                    </a:lnTo>
                    <a:lnTo>
                      <a:pt x="3" y="0"/>
                    </a:lnTo>
                    <a:lnTo>
                      <a:pt x="6" y="0"/>
                    </a:lnTo>
                    <a:lnTo>
                      <a:pt x="9" y="1"/>
                    </a:lnTo>
                    <a:lnTo>
                      <a:pt x="12"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5" name="Freeform 321">
                <a:extLst>
                  <a:ext uri="{FF2B5EF4-FFF2-40B4-BE49-F238E27FC236}">
                    <a16:creationId xmlns:a16="http://schemas.microsoft.com/office/drawing/2014/main" id="{B6DCFFB5-1EA1-4290-80B2-851709173807}"/>
                  </a:ext>
                </a:extLst>
              </p:cNvPr>
              <p:cNvSpPr>
                <a:spLocks/>
              </p:cNvSpPr>
              <p:nvPr/>
            </p:nvSpPr>
            <p:spPr bwMode="auto">
              <a:xfrm>
                <a:off x="1936" y="1709"/>
                <a:ext cx="3" cy="2"/>
              </a:xfrm>
              <a:custGeom>
                <a:avLst/>
                <a:gdLst>
                  <a:gd name="T0" fmla="*/ 6 w 6"/>
                  <a:gd name="T1" fmla="*/ 4 h 5"/>
                  <a:gd name="T2" fmla="*/ 5 w 6"/>
                  <a:gd name="T3" fmla="*/ 5 h 5"/>
                  <a:gd name="T4" fmla="*/ 3 w 6"/>
                  <a:gd name="T5" fmla="*/ 5 h 5"/>
                  <a:gd name="T6" fmla="*/ 2 w 6"/>
                  <a:gd name="T7" fmla="*/ 4 h 5"/>
                  <a:gd name="T8" fmla="*/ 0 w 6"/>
                  <a:gd name="T9" fmla="*/ 1 h 5"/>
                  <a:gd name="T10" fmla="*/ 2 w 6"/>
                  <a:gd name="T11" fmla="*/ 0 h 5"/>
                  <a:gd name="T12" fmla="*/ 3 w 6"/>
                  <a:gd name="T13" fmla="*/ 0 h 5"/>
                  <a:gd name="T14" fmla="*/ 5 w 6"/>
                  <a:gd name="T15" fmla="*/ 1 h 5"/>
                  <a:gd name="T16" fmla="*/ 6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4"/>
                    </a:moveTo>
                    <a:lnTo>
                      <a:pt x="5" y="5"/>
                    </a:lnTo>
                    <a:lnTo>
                      <a:pt x="3" y="5"/>
                    </a:lnTo>
                    <a:lnTo>
                      <a:pt x="2" y="4"/>
                    </a:lnTo>
                    <a:lnTo>
                      <a:pt x="0" y="1"/>
                    </a:lnTo>
                    <a:lnTo>
                      <a:pt x="2" y="0"/>
                    </a:lnTo>
                    <a:lnTo>
                      <a:pt x="3" y="0"/>
                    </a:lnTo>
                    <a:lnTo>
                      <a:pt x="5" y="1"/>
                    </a:lnTo>
                    <a:lnTo>
                      <a:pt x="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6" name="Freeform 322">
                <a:extLst>
                  <a:ext uri="{FF2B5EF4-FFF2-40B4-BE49-F238E27FC236}">
                    <a16:creationId xmlns:a16="http://schemas.microsoft.com/office/drawing/2014/main" id="{EC575C2C-B214-4A0C-B4CF-4E102D667D4D}"/>
                  </a:ext>
                </a:extLst>
              </p:cNvPr>
              <p:cNvSpPr>
                <a:spLocks/>
              </p:cNvSpPr>
              <p:nvPr/>
            </p:nvSpPr>
            <p:spPr bwMode="auto">
              <a:xfrm>
                <a:off x="1595" y="1709"/>
                <a:ext cx="19" cy="9"/>
              </a:xfrm>
              <a:custGeom>
                <a:avLst/>
                <a:gdLst>
                  <a:gd name="T0" fmla="*/ 36 w 36"/>
                  <a:gd name="T1" fmla="*/ 5 h 19"/>
                  <a:gd name="T2" fmla="*/ 30 w 36"/>
                  <a:gd name="T3" fmla="*/ 7 h 19"/>
                  <a:gd name="T4" fmla="*/ 20 w 36"/>
                  <a:gd name="T5" fmla="*/ 8 h 19"/>
                  <a:gd name="T6" fmla="*/ 11 w 36"/>
                  <a:gd name="T7" fmla="*/ 12 h 19"/>
                  <a:gd name="T8" fmla="*/ 5 w 36"/>
                  <a:gd name="T9" fmla="*/ 19 h 19"/>
                  <a:gd name="T10" fmla="*/ 3 w 36"/>
                  <a:gd name="T11" fmla="*/ 18 h 19"/>
                  <a:gd name="T12" fmla="*/ 2 w 36"/>
                  <a:gd name="T13" fmla="*/ 16 h 19"/>
                  <a:gd name="T14" fmla="*/ 1 w 36"/>
                  <a:gd name="T15" fmla="*/ 15 h 19"/>
                  <a:gd name="T16" fmla="*/ 0 w 36"/>
                  <a:gd name="T17" fmla="*/ 13 h 19"/>
                  <a:gd name="T18" fmla="*/ 3 w 36"/>
                  <a:gd name="T19" fmla="*/ 8 h 19"/>
                  <a:gd name="T20" fmla="*/ 8 w 36"/>
                  <a:gd name="T21" fmla="*/ 6 h 19"/>
                  <a:gd name="T22" fmla="*/ 12 w 36"/>
                  <a:gd name="T23" fmla="*/ 6 h 19"/>
                  <a:gd name="T24" fmla="*/ 17 w 36"/>
                  <a:gd name="T25" fmla="*/ 4 h 19"/>
                  <a:gd name="T26" fmla="*/ 23 w 36"/>
                  <a:gd name="T27" fmla="*/ 3 h 19"/>
                  <a:gd name="T28" fmla="*/ 28 w 36"/>
                  <a:gd name="T29" fmla="*/ 0 h 19"/>
                  <a:gd name="T30" fmla="*/ 33 w 36"/>
                  <a:gd name="T31" fmla="*/ 0 h 19"/>
                  <a:gd name="T32" fmla="*/ 36 w 36"/>
                  <a:gd name="T3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9">
                    <a:moveTo>
                      <a:pt x="36" y="5"/>
                    </a:moveTo>
                    <a:lnTo>
                      <a:pt x="30" y="7"/>
                    </a:lnTo>
                    <a:lnTo>
                      <a:pt x="20" y="8"/>
                    </a:lnTo>
                    <a:lnTo>
                      <a:pt x="11" y="12"/>
                    </a:lnTo>
                    <a:lnTo>
                      <a:pt x="5" y="19"/>
                    </a:lnTo>
                    <a:lnTo>
                      <a:pt x="3" y="18"/>
                    </a:lnTo>
                    <a:lnTo>
                      <a:pt x="2" y="16"/>
                    </a:lnTo>
                    <a:lnTo>
                      <a:pt x="1" y="15"/>
                    </a:lnTo>
                    <a:lnTo>
                      <a:pt x="0" y="13"/>
                    </a:lnTo>
                    <a:lnTo>
                      <a:pt x="3" y="8"/>
                    </a:lnTo>
                    <a:lnTo>
                      <a:pt x="8" y="6"/>
                    </a:lnTo>
                    <a:lnTo>
                      <a:pt x="12" y="6"/>
                    </a:lnTo>
                    <a:lnTo>
                      <a:pt x="17" y="4"/>
                    </a:lnTo>
                    <a:lnTo>
                      <a:pt x="23" y="3"/>
                    </a:lnTo>
                    <a:lnTo>
                      <a:pt x="28" y="0"/>
                    </a:lnTo>
                    <a:lnTo>
                      <a:pt x="33" y="0"/>
                    </a:lnTo>
                    <a:lnTo>
                      <a:pt x="3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7" name="Freeform 323">
                <a:extLst>
                  <a:ext uri="{FF2B5EF4-FFF2-40B4-BE49-F238E27FC236}">
                    <a16:creationId xmlns:a16="http://schemas.microsoft.com/office/drawing/2014/main" id="{29B3B342-ABEB-44D0-8E74-F6D265E0666F}"/>
                  </a:ext>
                </a:extLst>
              </p:cNvPr>
              <p:cNvSpPr>
                <a:spLocks/>
              </p:cNvSpPr>
              <p:nvPr/>
            </p:nvSpPr>
            <p:spPr bwMode="auto">
              <a:xfrm>
                <a:off x="2036" y="1709"/>
                <a:ext cx="5" cy="4"/>
              </a:xfrm>
              <a:custGeom>
                <a:avLst/>
                <a:gdLst>
                  <a:gd name="T0" fmla="*/ 9 w 9"/>
                  <a:gd name="T1" fmla="*/ 5 h 8"/>
                  <a:gd name="T2" fmla="*/ 8 w 9"/>
                  <a:gd name="T3" fmla="*/ 7 h 8"/>
                  <a:gd name="T4" fmla="*/ 6 w 9"/>
                  <a:gd name="T5" fmla="*/ 8 h 8"/>
                  <a:gd name="T6" fmla="*/ 4 w 9"/>
                  <a:gd name="T7" fmla="*/ 8 h 8"/>
                  <a:gd name="T8" fmla="*/ 1 w 9"/>
                  <a:gd name="T9" fmla="*/ 7 h 8"/>
                  <a:gd name="T10" fmla="*/ 0 w 9"/>
                  <a:gd name="T11" fmla="*/ 5 h 8"/>
                  <a:gd name="T12" fmla="*/ 0 w 9"/>
                  <a:gd name="T13" fmla="*/ 3 h 8"/>
                  <a:gd name="T14" fmla="*/ 0 w 9"/>
                  <a:gd name="T15" fmla="*/ 1 h 8"/>
                  <a:gd name="T16" fmla="*/ 1 w 9"/>
                  <a:gd name="T17" fmla="*/ 0 h 8"/>
                  <a:gd name="T18" fmla="*/ 4 w 9"/>
                  <a:gd name="T19" fmla="*/ 0 h 8"/>
                  <a:gd name="T20" fmla="*/ 6 w 9"/>
                  <a:gd name="T21" fmla="*/ 1 h 8"/>
                  <a:gd name="T22" fmla="*/ 8 w 9"/>
                  <a:gd name="T23" fmla="*/ 4 h 8"/>
                  <a:gd name="T24" fmla="*/ 9 w 9"/>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9" y="5"/>
                    </a:moveTo>
                    <a:lnTo>
                      <a:pt x="8" y="7"/>
                    </a:lnTo>
                    <a:lnTo>
                      <a:pt x="6" y="8"/>
                    </a:lnTo>
                    <a:lnTo>
                      <a:pt x="4" y="8"/>
                    </a:lnTo>
                    <a:lnTo>
                      <a:pt x="1" y="7"/>
                    </a:lnTo>
                    <a:lnTo>
                      <a:pt x="0" y="5"/>
                    </a:lnTo>
                    <a:lnTo>
                      <a:pt x="0" y="3"/>
                    </a:lnTo>
                    <a:lnTo>
                      <a:pt x="0" y="1"/>
                    </a:lnTo>
                    <a:lnTo>
                      <a:pt x="1" y="0"/>
                    </a:lnTo>
                    <a:lnTo>
                      <a:pt x="4" y="0"/>
                    </a:lnTo>
                    <a:lnTo>
                      <a:pt x="6" y="1"/>
                    </a:lnTo>
                    <a:lnTo>
                      <a:pt x="8" y="4"/>
                    </a:lnTo>
                    <a:lnTo>
                      <a:pt x="9"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8" name="Freeform 324">
                <a:extLst>
                  <a:ext uri="{FF2B5EF4-FFF2-40B4-BE49-F238E27FC236}">
                    <a16:creationId xmlns:a16="http://schemas.microsoft.com/office/drawing/2014/main" id="{4CB7DD38-7392-437F-8EB4-BD99FBB1C29D}"/>
                  </a:ext>
                </a:extLst>
              </p:cNvPr>
              <p:cNvSpPr>
                <a:spLocks/>
              </p:cNvSpPr>
              <p:nvPr/>
            </p:nvSpPr>
            <p:spPr bwMode="auto">
              <a:xfrm>
                <a:off x="1973" y="1710"/>
                <a:ext cx="4" cy="4"/>
              </a:xfrm>
              <a:custGeom>
                <a:avLst/>
                <a:gdLst>
                  <a:gd name="T0" fmla="*/ 7 w 7"/>
                  <a:gd name="T1" fmla="*/ 7 h 8"/>
                  <a:gd name="T2" fmla="*/ 5 w 7"/>
                  <a:gd name="T3" fmla="*/ 8 h 8"/>
                  <a:gd name="T4" fmla="*/ 3 w 7"/>
                  <a:gd name="T5" fmla="*/ 8 h 8"/>
                  <a:gd name="T6" fmla="*/ 0 w 7"/>
                  <a:gd name="T7" fmla="*/ 6 h 8"/>
                  <a:gd name="T8" fmla="*/ 0 w 7"/>
                  <a:gd name="T9" fmla="*/ 4 h 8"/>
                  <a:gd name="T10" fmla="*/ 3 w 7"/>
                  <a:gd name="T11" fmla="*/ 0 h 8"/>
                  <a:gd name="T12" fmla="*/ 6 w 7"/>
                  <a:gd name="T13" fmla="*/ 2 h 8"/>
                  <a:gd name="T14" fmla="*/ 7 w 7"/>
                  <a:gd name="T15" fmla="*/ 4 h 8"/>
                  <a:gd name="T16" fmla="*/ 7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7"/>
                    </a:moveTo>
                    <a:lnTo>
                      <a:pt x="5" y="8"/>
                    </a:lnTo>
                    <a:lnTo>
                      <a:pt x="3" y="8"/>
                    </a:lnTo>
                    <a:lnTo>
                      <a:pt x="0" y="6"/>
                    </a:lnTo>
                    <a:lnTo>
                      <a:pt x="0" y="4"/>
                    </a:lnTo>
                    <a:lnTo>
                      <a:pt x="3" y="0"/>
                    </a:lnTo>
                    <a:lnTo>
                      <a:pt x="6" y="2"/>
                    </a:lnTo>
                    <a:lnTo>
                      <a:pt x="7" y="4"/>
                    </a:lnTo>
                    <a:lnTo>
                      <a:pt x="7"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09" name="Freeform 325">
                <a:extLst>
                  <a:ext uri="{FF2B5EF4-FFF2-40B4-BE49-F238E27FC236}">
                    <a16:creationId xmlns:a16="http://schemas.microsoft.com/office/drawing/2014/main" id="{1518E5AC-BE7A-4660-BC31-290E684960B8}"/>
                  </a:ext>
                </a:extLst>
              </p:cNvPr>
              <p:cNvSpPr>
                <a:spLocks/>
              </p:cNvSpPr>
              <p:nvPr/>
            </p:nvSpPr>
            <p:spPr bwMode="auto">
              <a:xfrm>
                <a:off x="2011" y="1710"/>
                <a:ext cx="4" cy="4"/>
              </a:xfrm>
              <a:custGeom>
                <a:avLst/>
                <a:gdLst>
                  <a:gd name="T0" fmla="*/ 8 w 8"/>
                  <a:gd name="T1" fmla="*/ 4 h 6"/>
                  <a:gd name="T2" fmla="*/ 8 w 8"/>
                  <a:gd name="T3" fmla="*/ 5 h 6"/>
                  <a:gd name="T4" fmla="*/ 5 w 8"/>
                  <a:gd name="T5" fmla="*/ 6 h 6"/>
                  <a:gd name="T6" fmla="*/ 4 w 8"/>
                  <a:gd name="T7" fmla="*/ 6 h 6"/>
                  <a:gd name="T8" fmla="*/ 3 w 8"/>
                  <a:gd name="T9" fmla="*/ 6 h 6"/>
                  <a:gd name="T10" fmla="*/ 2 w 8"/>
                  <a:gd name="T11" fmla="*/ 4 h 6"/>
                  <a:gd name="T12" fmla="*/ 1 w 8"/>
                  <a:gd name="T13" fmla="*/ 3 h 6"/>
                  <a:gd name="T14" fmla="*/ 0 w 8"/>
                  <a:gd name="T15" fmla="*/ 1 h 6"/>
                  <a:gd name="T16" fmla="*/ 1 w 8"/>
                  <a:gd name="T17" fmla="*/ 0 h 6"/>
                  <a:gd name="T18" fmla="*/ 3 w 8"/>
                  <a:gd name="T19" fmla="*/ 1 h 6"/>
                  <a:gd name="T20" fmla="*/ 5 w 8"/>
                  <a:gd name="T21" fmla="*/ 1 h 6"/>
                  <a:gd name="T22" fmla="*/ 6 w 8"/>
                  <a:gd name="T23" fmla="*/ 2 h 6"/>
                  <a:gd name="T24" fmla="*/ 8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8" y="4"/>
                    </a:moveTo>
                    <a:lnTo>
                      <a:pt x="8" y="5"/>
                    </a:lnTo>
                    <a:lnTo>
                      <a:pt x="5" y="6"/>
                    </a:lnTo>
                    <a:lnTo>
                      <a:pt x="4" y="6"/>
                    </a:lnTo>
                    <a:lnTo>
                      <a:pt x="3" y="6"/>
                    </a:lnTo>
                    <a:lnTo>
                      <a:pt x="2" y="4"/>
                    </a:lnTo>
                    <a:lnTo>
                      <a:pt x="1" y="3"/>
                    </a:lnTo>
                    <a:lnTo>
                      <a:pt x="0" y="1"/>
                    </a:lnTo>
                    <a:lnTo>
                      <a:pt x="1" y="0"/>
                    </a:lnTo>
                    <a:lnTo>
                      <a:pt x="3" y="1"/>
                    </a:lnTo>
                    <a:lnTo>
                      <a:pt x="5" y="1"/>
                    </a:lnTo>
                    <a:lnTo>
                      <a:pt x="6" y="2"/>
                    </a:ln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0" name="Freeform 326">
                <a:extLst>
                  <a:ext uri="{FF2B5EF4-FFF2-40B4-BE49-F238E27FC236}">
                    <a16:creationId xmlns:a16="http://schemas.microsoft.com/office/drawing/2014/main" id="{489B89C5-0702-4DDD-91DD-4C929FED0553}"/>
                  </a:ext>
                </a:extLst>
              </p:cNvPr>
              <p:cNvSpPr>
                <a:spLocks/>
              </p:cNvSpPr>
              <p:nvPr/>
            </p:nvSpPr>
            <p:spPr bwMode="auto">
              <a:xfrm>
                <a:off x="2046" y="1710"/>
                <a:ext cx="3" cy="3"/>
              </a:xfrm>
              <a:custGeom>
                <a:avLst/>
                <a:gdLst>
                  <a:gd name="T0" fmla="*/ 7 w 7"/>
                  <a:gd name="T1" fmla="*/ 3 h 5"/>
                  <a:gd name="T2" fmla="*/ 7 w 7"/>
                  <a:gd name="T3" fmla="*/ 4 h 5"/>
                  <a:gd name="T4" fmla="*/ 7 w 7"/>
                  <a:gd name="T5" fmla="*/ 4 h 5"/>
                  <a:gd name="T6" fmla="*/ 5 w 7"/>
                  <a:gd name="T7" fmla="*/ 4 h 5"/>
                  <a:gd name="T8" fmla="*/ 5 w 7"/>
                  <a:gd name="T9" fmla="*/ 5 h 5"/>
                  <a:gd name="T10" fmla="*/ 0 w 7"/>
                  <a:gd name="T11" fmla="*/ 4 h 5"/>
                  <a:gd name="T12" fmla="*/ 2 w 7"/>
                  <a:gd name="T13" fmla="*/ 0 h 5"/>
                  <a:gd name="T14" fmla="*/ 3 w 7"/>
                  <a:gd name="T15" fmla="*/ 0 h 5"/>
                  <a:gd name="T16" fmla="*/ 4 w 7"/>
                  <a:gd name="T17" fmla="*/ 1 h 5"/>
                  <a:gd name="T18" fmla="*/ 5 w 7"/>
                  <a:gd name="T19" fmla="*/ 2 h 5"/>
                  <a:gd name="T20" fmla="*/ 7 w 7"/>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7" y="3"/>
                    </a:moveTo>
                    <a:lnTo>
                      <a:pt x="7" y="4"/>
                    </a:lnTo>
                    <a:lnTo>
                      <a:pt x="7" y="4"/>
                    </a:lnTo>
                    <a:lnTo>
                      <a:pt x="5" y="4"/>
                    </a:lnTo>
                    <a:lnTo>
                      <a:pt x="5" y="5"/>
                    </a:lnTo>
                    <a:lnTo>
                      <a:pt x="0" y="4"/>
                    </a:lnTo>
                    <a:lnTo>
                      <a:pt x="2" y="0"/>
                    </a:lnTo>
                    <a:lnTo>
                      <a:pt x="3" y="0"/>
                    </a:lnTo>
                    <a:lnTo>
                      <a:pt x="4" y="1"/>
                    </a:lnTo>
                    <a:lnTo>
                      <a:pt x="5" y="2"/>
                    </a:lnTo>
                    <a:lnTo>
                      <a:pt x="7"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1" name="Freeform 327">
                <a:extLst>
                  <a:ext uri="{FF2B5EF4-FFF2-40B4-BE49-F238E27FC236}">
                    <a16:creationId xmlns:a16="http://schemas.microsoft.com/office/drawing/2014/main" id="{82831445-C5E5-4CC0-B624-4EE4D85E45C3}"/>
                  </a:ext>
                </a:extLst>
              </p:cNvPr>
              <p:cNvSpPr>
                <a:spLocks/>
              </p:cNvSpPr>
              <p:nvPr/>
            </p:nvSpPr>
            <p:spPr bwMode="auto">
              <a:xfrm>
                <a:off x="1924" y="1711"/>
                <a:ext cx="3" cy="3"/>
              </a:xfrm>
              <a:custGeom>
                <a:avLst/>
                <a:gdLst>
                  <a:gd name="T0" fmla="*/ 7 w 7"/>
                  <a:gd name="T1" fmla="*/ 5 h 7"/>
                  <a:gd name="T2" fmla="*/ 6 w 7"/>
                  <a:gd name="T3" fmla="*/ 7 h 7"/>
                  <a:gd name="T4" fmla="*/ 4 w 7"/>
                  <a:gd name="T5" fmla="*/ 7 h 7"/>
                  <a:gd name="T6" fmla="*/ 3 w 7"/>
                  <a:gd name="T7" fmla="*/ 7 h 7"/>
                  <a:gd name="T8" fmla="*/ 0 w 7"/>
                  <a:gd name="T9" fmla="*/ 7 h 7"/>
                  <a:gd name="T10" fmla="*/ 0 w 7"/>
                  <a:gd name="T11" fmla="*/ 4 h 7"/>
                  <a:gd name="T12" fmla="*/ 0 w 7"/>
                  <a:gd name="T13" fmla="*/ 2 h 7"/>
                  <a:gd name="T14" fmla="*/ 2 w 7"/>
                  <a:gd name="T15" fmla="*/ 1 h 7"/>
                  <a:gd name="T16" fmla="*/ 3 w 7"/>
                  <a:gd name="T17" fmla="*/ 0 h 7"/>
                  <a:gd name="T18" fmla="*/ 5 w 7"/>
                  <a:gd name="T19" fmla="*/ 0 h 7"/>
                  <a:gd name="T20" fmla="*/ 7 w 7"/>
                  <a:gd name="T21" fmla="*/ 1 h 7"/>
                  <a:gd name="T22" fmla="*/ 7 w 7"/>
                  <a:gd name="T23" fmla="*/ 3 h 7"/>
                  <a:gd name="T24" fmla="*/ 7 w 7"/>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5"/>
                    </a:moveTo>
                    <a:lnTo>
                      <a:pt x="6" y="7"/>
                    </a:lnTo>
                    <a:lnTo>
                      <a:pt x="4" y="7"/>
                    </a:lnTo>
                    <a:lnTo>
                      <a:pt x="3" y="7"/>
                    </a:lnTo>
                    <a:lnTo>
                      <a:pt x="0" y="7"/>
                    </a:lnTo>
                    <a:lnTo>
                      <a:pt x="0" y="4"/>
                    </a:lnTo>
                    <a:lnTo>
                      <a:pt x="0" y="2"/>
                    </a:lnTo>
                    <a:lnTo>
                      <a:pt x="2" y="1"/>
                    </a:lnTo>
                    <a:lnTo>
                      <a:pt x="3" y="0"/>
                    </a:lnTo>
                    <a:lnTo>
                      <a:pt x="5" y="0"/>
                    </a:lnTo>
                    <a:lnTo>
                      <a:pt x="7" y="1"/>
                    </a:lnTo>
                    <a:lnTo>
                      <a:pt x="7" y="3"/>
                    </a:lnTo>
                    <a:lnTo>
                      <a:pt x="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2" name="Freeform 328">
                <a:extLst>
                  <a:ext uri="{FF2B5EF4-FFF2-40B4-BE49-F238E27FC236}">
                    <a16:creationId xmlns:a16="http://schemas.microsoft.com/office/drawing/2014/main" id="{C48A61A4-CEB3-4128-9521-EB1E01882C45}"/>
                  </a:ext>
                </a:extLst>
              </p:cNvPr>
              <p:cNvSpPr>
                <a:spLocks/>
              </p:cNvSpPr>
              <p:nvPr/>
            </p:nvSpPr>
            <p:spPr bwMode="auto">
              <a:xfrm>
                <a:off x="1950" y="1711"/>
                <a:ext cx="4" cy="4"/>
              </a:xfrm>
              <a:custGeom>
                <a:avLst/>
                <a:gdLst>
                  <a:gd name="T0" fmla="*/ 9 w 9"/>
                  <a:gd name="T1" fmla="*/ 4 h 8"/>
                  <a:gd name="T2" fmla="*/ 9 w 9"/>
                  <a:gd name="T3" fmla="*/ 5 h 8"/>
                  <a:gd name="T4" fmla="*/ 8 w 9"/>
                  <a:gd name="T5" fmla="*/ 7 h 8"/>
                  <a:gd name="T6" fmla="*/ 6 w 9"/>
                  <a:gd name="T7" fmla="*/ 8 h 8"/>
                  <a:gd name="T8" fmla="*/ 5 w 9"/>
                  <a:gd name="T9" fmla="*/ 8 h 8"/>
                  <a:gd name="T10" fmla="*/ 4 w 9"/>
                  <a:gd name="T11" fmla="*/ 8 h 8"/>
                  <a:gd name="T12" fmla="*/ 1 w 9"/>
                  <a:gd name="T13" fmla="*/ 7 h 8"/>
                  <a:gd name="T14" fmla="*/ 0 w 9"/>
                  <a:gd name="T15" fmla="*/ 5 h 8"/>
                  <a:gd name="T16" fmla="*/ 0 w 9"/>
                  <a:gd name="T17" fmla="*/ 3 h 8"/>
                  <a:gd name="T18" fmla="*/ 3 w 9"/>
                  <a:gd name="T19" fmla="*/ 0 h 8"/>
                  <a:gd name="T20" fmla="*/ 5 w 9"/>
                  <a:gd name="T21" fmla="*/ 0 h 8"/>
                  <a:gd name="T22" fmla="*/ 8 w 9"/>
                  <a:gd name="T23" fmla="*/ 1 h 8"/>
                  <a:gd name="T24" fmla="*/ 9 w 9"/>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9" y="4"/>
                    </a:moveTo>
                    <a:lnTo>
                      <a:pt x="9" y="5"/>
                    </a:lnTo>
                    <a:lnTo>
                      <a:pt x="8" y="7"/>
                    </a:lnTo>
                    <a:lnTo>
                      <a:pt x="6" y="8"/>
                    </a:lnTo>
                    <a:lnTo>
                      <a:pt x="5" y="8"/>
                    </a:lnTo>
                    <a:lnTo>
                      <a:pt x="4" y="8"/>
                    </a:lnTo>
                    <a:lnTo>
                      <a:pt x="1" y="7"/>
                    </a:lnTo>
                    <a:lnTo>
                      <a:pt x="0" y="5"/>
                    </a:lnTo>
                    <a:lnTo>
                      <a:pt x="0" y="3"/>
                    </a:lnTo>
                    <a:lnTo>
                      <a:pt x="3" y="0"/>
                    </a:lnTo>
                    <a:lnTo>
                      <a:pt x="5" y="0"/>
                    </a:lnTo>
                    <a:lnTo>
                      <a:pt x="8" y="1"/>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3" name="Freeform 329">
                <a:extLst>
                  <a:ext uri="{FF2B5EF4-FFF2-40B4-BE49-F238E27FC236}">
                    <a16:creationId xmlns:a16="http://schemas.microsoft.com/office/drawing/2014/main" id="{6C6ABD8D-C212-4364-8D0A-9A0D63776331}"/>
                  </a:ext>
                </a:extLst>
              </p:cNvPr>
              <p:cNvSpPr>
                <a:spLocks/>
              </p:cNvSpPr>
              <p:nvPr/>
            </p:nvSpPr>
            <p:spPr bwMode="auto">
              <a:xfrm>
                <a:off x="2031" y="1714"/>
                <a:ext cx="5" cy="4"/>
              </a:xfrm>
              <a:custGeom>
                <a:avLst/>
                <a:gdLst>
                  <a:gd name="T0" fmla="*/ 9 w 9"/>
                  <a:gd name="T1" fmla="*/ 3 h 8"/>
                  <a:gd name="T2" fmla="*/ 9 w 9"/>
                  <a:gd name="T3" fmla="*/ 4 h 8"/>
                  <a:gd name="T4" fmla="*/ 8 w 9"/>
                  <a:gd name="T5" fmla="*/ 5 h 8"/>
                  <a:gd name="T6" fmla="*/ 7 w 9"/>
                  <a:gd name="T7" fmla="*/ 7 h 8"/>
                  <a:gd name="T8" fmla="*/ 6 w 9"/>
                  <a:gd name="T9" fmla="*/ 8 h 8"/>
                  <a:gd name="T10" fmla="*/ 3 w 9"/>
                  <a:gd name="T11" fmla="*/ 8 h 8"/>
                  <a:gd name="T12" fmla="*/ 2 w 9"/>
                  <a:gd name="T13" fmla="*/ 7 h 8"/>
                  <a:gd name="T14" fmla="*/ 1 w 9"/>
                  <a:gd name="T15" fmla="*/ 5 h 8"/>
                  <a:gd name="T16" fmla="*/ 0 w 9"/>
                  <a:gd name="T17" fmla="*/ 4 h 8"/>
                  <a:gd name="T18" fmla="*/ 2 w 9"/>
                  <a:gd name="T19" fmla="*/ 0 h 8"/>
                  <a:gd name="T20" fmla="*/ 3 w 9"/>
                  <a:gd name="T21" fmla="*/ 0 h 8"/>
                  <a:gd name="T22" fmla="*/ 6 w 9"/>
                  <a:gd name="T23" fmla="*/ 1 h 8"/>
                  <a:gd name="T24" fmla="*/ 8 w 9"/>
                  <a:gd name="T25" fmla="*/ 1 h 8"/>
                  <a:gd name="T26" fmla="*/ 9 w 9"/>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8">
                    <a:moveTo>
                      <a:pt x="9" y="3"/>
                    </a:moveTo>
                    <a:lnTo>
                      <a:pt x="9" y="4"/>
                    </a:lnTo>
                    <a:lnTo>
                      <a:pt x="8" y="5"/>
                    </a:lnTo>
                    <a:lnTo>
                      <a:pt x="7" y="7"/>
                    </a:lnTo>
                    <a:lnTo>
                      <a:pt x="6" y="8"/>
                    </a:lnTo>
                    <a:lnTo>
                      <a:pt x="3" y="8"/>
                    </a:lnTo>
                    <a:lnTo>
                      <a:pt x="2" y="7"/>
                    </a:lnTo>
                    <a:lnTo>
                      <a:pt x="1" y="5"/>
                    </a:lnTo>
                    <a:lnTo>
                      <a:pt x="0" y="4"/>
                    </a:lnTo>
                    <a:lnTo>
                      <a:pt x="2" y="0"/>
                    </a:lnTo>
                    <a:lnTo>
                      <a:pt x="3" y="0"/>
                    </a:lnTo>
                    <a:lnTo>
                      <a:pt x="6" y="1"/>
                    </a:lnTo>
                    <a:lnTo>
                      <a:pt x="8" y="1"/>
                    </a:lnTo>
                    <a:lnTo>
                      <a:pt x="9"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4" name="Freeform 330">
                <a:extLst>
                  <a:ext uri="{FF2B5EF4-FFF2-40B4-BE49-F238E27FC236}">
                    <a16:creationId xmlns:a16="http://schemas.microsoft.com/office/drawing/2014/main" id="{115C801D-398D-4FF2-95E9-E14039DDE496}"/>
                  </a:ext>
                </a:extLst>
              </p:cNvPr>
              <p:cNvSpPr>
                <a:spLocks/>
              </p:cNvSpPr>
              <p:nvPr/>
            </p:nvSpPr>
            <p:spPr bwMode="auto">
              <a:xfrm>
                <a:off x="1988" y="1717"/>
                <a:ext cx="5" cy="4"/>
              </a:xfrm>
              <a:custGeom>
                <a:avLst/>
                <a:gdLst>
                  <a:gd name="T0" fmla="*/ 10 w 10"/>
                  <a:gd name="T1" fmla="*/ 5 h 8"/>
                  <a:gd name="T2" fmla="*/ 10 w 10"/>
                  <a:gd name="T3" fmla="*/ 8 h 8"/>
                  <a:gd name="T4" fmla="*/ 6 w 10"/>
                  <a:gd name="T5" fmla="*/ 8 h 8"/>
                  <a:gd name="T6" fmla="*/ 4 w 10"/>
                  <a:gd name="T7" fmla="*/ 7 h 8"/>
                  <a:gd name="T8" fmla="*/ 2 w 10"/>
                  <a:gd name="T9" fmla="*/ 5 h 8"/>
                  <a:gd name="T10" fmla="*/ 0 w 10"/>
                  <a:gd name="T11" fmla="*/ 3 h 8"/>
                  <a:gd name="T12" fmla="*/ 3 w 10"/>
                  <a:gd name="T13" fmla="*/ 0 h 8"/>
                  <a:gd name="T14" fmla="*/ 5 w 10"/>
                  <a:gd name="T15" fmla="*/ 0 h 8"/>
                  <a:gd name="T16" fmla="*/ 7 w 10"/>
                  <a:gd name="T17" fmla="*/ 1 h 8"/>
                  <a:gd name="T18" fmla="*/ 10 w 10"/>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5"/>
                    </a:moveTo>
                    <a:lnTo>
                      <a:pt x="10" y="8"/>
                    </a:lnTo>
                    <a:lnTo>
                      <a:pt x="6" y="8"/>
                    </a:lnTo>
                    <a:lnTo>
                      <a:pt x="4" y="7"/>
                    </a:lnTo>
                    <a:lnTo>
                      <a:pt x="2" y="5"/>
                    </a:lnTo>
                    <a:lnTo>
                      <a:pt x="0" y="3"/>
                    </a:lnTo>
                    <a:lnTo>
                      <a:pt x="3" y="0"/>
                    </a:lnTo>
                    <a:lnTo>
                      <a:pt x="5" y="0"/>
                    </a:lnTo>
                    <a:lnTo>
                      <a:pt x="7" y="1"/>
                    </a:lnTo>
                    <a:lnTo>
                      <a:pt x="1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5" name="Freeform 331">
                <a:extLst>
                  <a:ext uri="{FF2B5EF4-FFF2-40B4-BE49-F238E27FC236}">
                    <a16:creationId xmlns:a16="http://schemas.microsoft.com/office/drawing/2014/main" id="{54558534-9B87-4F71-8B04-80BFFB5E8B41}"/>
                  </a:ext>
                </a:extLst>
              </p:cNvPr>
              <p:cNvSpPr>
                <a:spLocks/>
              </p:cNvSpPr>
              <p:nvPr/>
            </p:nvSpPr>
            <p:spPr bwMode="auto">
              <a:xfrm>
                <a:off x="2000" y="1717"/>
                <a:ext cx="3" cy="3"/>
              </a:xfrm>
              <a:custGeom>
                <a:avLst/>
                <a:gdLst>
                  <a:gd name="T0" fmla="*/ 7 w 7"/>
                  <a:gd name="T1" fmla="*/ 5 h 6"/>
                  <a:gd name="T2" fmla="*/ 6 w 7"/>
                  <a:gd name="T3" fmla="*/ 5 h 6"/>
                  <a:gd name="T4" fmla="*/ 5 w 7"/>
                  <a:gd name="T5" fmla="*/ 6 h 6"/>
                  <a:gd name="T6" fmla="*/ 3 w 7"/>
                  <a:gd name="T7" fmla="*/ 6 h 6"/>
                  <a:gd name="T8" fmla="*/ 2 w 7"/>
                  <a:gd name="T9" fmla="*/ 5 h 6"/>
                  <a:gd name="T10" fmla="*/ 0 w 7"/>
                  <a:gd name="T11" fmla="*/ 4 h 6"/>
                  <a:gd name="T12" fmla="*/ 0 w 7"/>
                  <a:gd name="T13" fmla="*/ 3 h 6"/>
                  <a:gd name="T14" fmla="*/ 2 w 7"/>
                  <a:gd name="T15" fmla="*/ 2 h 6"/>
                  <a:gd name="T16" fmla="*/ 3 w 7"/>
                  <a:gd name="T17" fmla="*/ 0 h 6"/>
                  <a:gd name="T18" fmla="*/ 7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7" y="5"/>
                    </a:moveTo>
                    <a:lnTo>
                      <a:pt x="6" y="5"/>
                    </a:lnTo>
                    <a:lnTo>
                      <a:pt x="5" y="6"/>
                    </a:lnTo>
                    <a:lnTo>
                      <a:pt x="3" y="6"/>
                    </a:lnTo>
                    <a:lnTo>
                      <a:pt x="2" y="5"/>
                    </a:lnTo>
                    <a:lnTo>
                      <a:pt x="0" y="4"/>
                    </a:lnTo>
                    <a:lnTo>
                      <a:pt x="0" y="3"/>
                    </a:lnTo>
                    <a:lnTo>
                      <a:pt x="2" y="2"/>
                    </a:lnTo>
                    <a:lnTo>
                      <a:pt x="3" y="0"/>
                    </a:lnTo>
                    <a:lnTo>
                      <a:pt x="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6" name="Freeform 332">
                <a:extLst>
                  <a:ext uri="{FF2B5EF4-FFF2-40B4-BE49-F238E27FC236}">
                    <a16:creationId xmlns:a16="http://schemas.microsoft.com/office/drawing/2014/main" id="{52543423-3E3E-432D-911E-0A214AA297A4}"/>
                  </a:ext>
                </a:extLst>
              </p:cNvPr>
              <p:cNvSpPr>
                <a:spLocks/>
              </p:cNvSpPr>
              <p:nvPr/>
            </p:nvSpPr>
            <p:spPr bwMode="auto">
              <a:xfrm>
                <a:off x="1593" y="1719"/>
                <a:ext cx="6" cy="6"/>
              </a:xfrm>
              <a:custGeom>
                <a:avLst/>
                <a:gdLst>
                  <a:gd name="T0" fmla="*/ 11 w 11"/>
                  <a:gd name="T1" fmla="*/ 9 h 11"/>
                  <a:gd name="T2" fmla="*/ 7 w 11"/>
                  <a:gd name="T3" fmla="*/ 11 h 11"/>
                  <a:gd name="T4" fmla="*/ 5 w 11"/>
                  <a:gd name="T5" fmla="*/ 9 h 11"/>
                  <a:gd name="T6" fmla="*/ 2 w 11"/>
                  <a:gd name="T7" fmla="*/ 6 h 11"/>
                  <a:gd name="T8" fmla="*/ 1 w 11"/>
                  <a:gd name="T9" fmla="*/ 3 h 11"/>
                  <a:gd name="T10" fmla="*/ 0 w 11"/>
                  <a:gd name="T11" fmla="*/ 0 h 11"/>
                  <a:gd name="T12" fmla="*/ 3 w 11"/>
                  <a:gd name="T13" fmla="*/ 1 h 11"/>
                  <a:gd name="T14" fmla="*/ 7 w 11"/>
                  <a:gd name="T15" fmla="*/ 2 h 11"/>
                  <a:gd name="T16" fmla="*/ 9 w 11"/>
                  <a:gd name="T17" fmla="*/ 6 h 11"/>
                  <a:gd name="T18" fmla="*/ 11 w 11"/>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11" y="9"/>
                    </a:moveTo>
                    <a:lnTo>
                      <a:pt x="7" y="11"/>
                    </a:lnTo>
                    <a:lnTo>
                      <a:pt x="5" y="9"/>
                    </a:lnTo>
                    <a:lnTo>
                      <a:pt x="2" y="6"/>
                    </a:lnTo>
                    <a:lnTo>
                      <a:pt x="1" y="3"/>
                    </a:lnTo>
                    <a:lnTo>
                      <a:pt x="0" y="0"/>
                    </a:lnTo>
                    <a:lnTo>
                      <a:pt x="3" y="1"/>
                    </a:lnTo>
                    <a:lnTo>
                      <a:pt x="7" y="2"/>
                    </a:lnTo>
                    <a:lnTo>
                      <a:pt x="9" y="6"/>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7" name="Freeform 333">
                <a:extLst>
                  <a:ext uri="{FF2B5EF4-FFF2-40B4-BE49-F238E27FC236}">
                    <a16:creationId xmlns:a16="http://schemas.microsoft.com/office/drawing/2014/main" id="{AA977B00-3490-4939-9738-58E83751A43A}"/>
                  </a:ext>
                </a:extLst>
              </p:cNvPr>
              <p:cNvSpPr>
                <a:spLocks/>
              </p:cNvSpPr>
              <p:nvPr/>
            </p:nvSpPr>
            <p:spPr bwMode="auto">
              <a:xfrm>
                <a:off x="1522" y="1720"/>
                <a:ext cx="6" cy="4"/>
              </a:xfrm>
              <a:custGeom>
                <a:avLst/>
                <a:gdLst>
                  <a:gd name="T0" fmla="*/ 13 w 13"/>
                  <a:gd name="T1" fmla="*/ 2 h 8"/>
                  <a:gd name="T2" fmla="*/ 10 w 13"/>
                  <a:gd name="T3" fmla="*/ 5 h 8"/>
                  <a:gd name="T4" fmla="*/ 7 w 13"/>
                  <a:gd name="T5" fmla="*/ 6 h 8"/>
                  <a:gd name="T6" fmla="*/ 4 w 13"/>
                  <a:gd name="T7" fmla="*/ 7 h 8"/>
                  <a:gd name="T8" fmla="*/ 0 w 13"/>
                  <a:gd name="T9" fmla="*/ 8 h 8"/>
                  <a:gd name="T10" fmla="*/ 1 w 13"/>
                  <a:gd name="T11" fmla="*/ 6 h 8"/>
                  <a:gd name="T12" fmla="*/ 4 w 13"/>
                  <a:gd name="T13" fmla="*/ 3 h 8"/>
                  <a:gd name="T14" fmla="*/ 7 w 13"/>
                  <a:gd name="T15" fmla="*/ 2 h 8"/>
                  <a:gd name="T16" fmla="*/ 9 w 13"/>
                  <a:gd name="T17" fmla="*/ 0 h 8"/>
                  <a:gd name="T18" fmla="*/ 10 w 13"/>
                  <a:gd name="T19" fmla="*/ 1 h 8"/>
                  <a:gd name="T20" fmla="*/ 12 w 13"/>
                  <a:gd name="T21" fmla="*/ 1 h 8"/>
                  <a:gd name="T22" fmla="*/ 13 w 13"/>
                  <a:gd name="T23" fmla="*/ 1 h 8"/>
                  <a:gd name="T24" fmla="*/ 13 w 13"/>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8">
                    <a:moveTo>
                      <a:pt x="13" y="2"/>
                    </a:moveTo>
                    <a:lnTo>
                      <a:pt x="10" y="5"/>
                    </a:lnTo>
                    <a:lnTo>
                      <a:pt x="7" y="6"/>
                    </a:lnTo>
                    <a:lnTo>
                      <a:pt x="4" y="7"/>
                    </a:lnTo>
                    <a:lnTo>
                      <a:pt x="0" y="8"/>
                    </a:lnTo>
                    <a:lnTo>
                      <a:pt x="1" y="6"/>
                    </a:lnTo>
                    <a:lnTo>
                      <a:pt x="4" y="3"/>
                    </a:lnTo>
                    <a:lnTo>
                      <a:pt x="7" y="2"/>
                    </a:lnTo>
                    <a:lnTo>
                      <a:pt x="9" y="0"/>
                    </a:lnTo>
                    <a:lnTo>
                      <a:pt x="10" y="1"/>
                    </a:lnTo>
                    <a:lnTo>
                      <a:pt x="12" y="1"/>
                    </a:lnTo>
                    <a:lnTo>
                      <a:pt x="13"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8" name="Freeform 334">
                <a:extLst>
                  <a:ext uri="{FF2B5EF4-FFF2-40B4-BE49-F238E27FC236}">
                    <a16:creationId xmlns:a16="http://schemas.microsoft.com/office/drawing/2014/main" id="{B61BA723-7527-4EB3-9761-94531BBA9434}"/>
                  </a:ext>
                </a:extLst>
              </p:cNvPr>
              <p:cNvSpPr>
                <a:spLocks/>
              </p:cNvSpPr>
              <p:nvPr/>
            </p:nvSpPr>
            <p:spPr bwMode="auto">
              <a:xfrm>
                <a:off x="1962" y="1720"/>
                <a:ext cx="5" cy="4"/>
              </a:xfrm>
              <a:custGeom>
                <a:avLst/>
                <a:gdLst>
                  <a:gd name="T0" fmla="*/ 8 w 9"/>
                  <a:gd name="T1" fmla="*/ 8 h 9"/>
                  <a:gd name="T2" fmla="*/ 7 w 9"/>
                  <a:gd name="T3" fmla="*/ 9 h 9"/>
                  <a:gd name="T4" fmla="*/ 4 w 9"/>
                  <a:gd name="T5" fmla="*/ 9 h 9"/>
                  <a:gd name="T6" fmla="*/ 1 w 9"/>
                  <a:gd name="T7" fmla="*/ 9 h 9"/>
                  <a:gd name="T8" fmla="*/ 0 w 9"/>
                  <a:gd name="T9" fmla="*/ 8 h 9"/>
                  <a:gd name="T10" fmla="*/ 0 w 9"/>
                  <a:gd name="T11" fmla="*/ 6 h 9"/>
                  <a:gd name="T12" fmla="*/ 0 w 9"/>
                  <a:gd name="T13" fmla="*/ 3 h 9"/>
                  <a:gd name="T14" fmla="*/ 0 w 9"/>
                  <a:gd name="T15" fmla="*/ 1 h 9"/>
                  <a:gd name="T16" fmla="*/ 2 w 9"/>
                  <a:gd name="T17" fmla="*/ 0 h 9"/>
                  <a:gd name="T18" fmla="*/ 5 w 9"/>
                  <a:gd name="T19" fmla="*/ 1 h 9"/>
                  <a:gd name="T20" fmla="*/ 8 w 9"/>
                  <a:gd name="T21" fmla="*/ 2 h 9"/>
                  <a:gd name="T22" fmla="*/ 9 w 9"/>
                  <a:gd name="T23" fmla="*/ 5 h 9"/>
                  <a:gd name="T24" fmla="*/ 8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8" y="8"/>
                    </a:moveTo>
                    <a:lnTo>
                      <a:pt x="7" y="9"/>
                    </a:lnTo>
                    <a:lnTo>
                      <a:pt x="4" y="9"/>
                    </a:lnTo>
                    <a:lnTo>
                      <a:pt x="1" y="9"/>
                    </a:lnTo>
                    <a:lnTo>
                      <a:pt x="0" y="8"/>
                    </a:lnTo>
                    <a:lnTo>
                      <a:pt x="0" y="6"/>
                    </a:lnTo>
                    <a:lnTo>
                      <a:pt x="0" y="3"/>
                    </a:lnTo>
                    <a:lnTo>
                      <a:pt x="0" y="1"/>
                    </a:lnTo>
                    <a:lnTo>
                      <a:pt x="2" y="0"/>
                    </a:lnTo>
                    <a:lnTo>
                      <a:pt x="5" y="1"/>
                    </a:lnTo>
                    <a:lnTo>
                      <a:pt x="8" y="2"/>
                    </a:lnTo>
                    <a:lnTo>
                      <a:pt x="9" y="5"/>
                    </a:ln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19" name="Freeform 335">
                <a:extLst>
                  <a:ext uri="{FF2B5EF4-FFF2-40B4-BE49-F238E27FC236}">
                    <a16:creationId xmlns:a16="http://schemas.microsoft.com/office/drawing/2014/main" id="{5365ABA8-6ACD-4967-B4D6-7A14CFA3AFB6}"/>
                  </a:ext>
                </a:extLst>
              </p:cNvPr>
              <p:cNvSpPr>
                <a:spLocks/>
              </p:cNvSpPr>
              <p:nvPr/>
            </p:nvSpPr>
            <p:spPr bwMode="auto">
              <a:xfrm>
                <a:off x="2010" y="1721"/>
                <a:ext cx="4" cy="3"/>
              </a:xfrm>
              <a:custGeom>
                <a:avLst/>
                <a:gdLst>
                  <a:gd name="T0" fmla="*/ 7 w 7"/>
                  <a:gd name="T1" fmla="*/ 5 h 6"/>
                  <a:gd name="T2" fmla="*/ 5 w 7"/>
                  <a:gd name="T3" fmla="*/ 6 h 6"/>
                  <a:gd name="T4" fmla="*/ 4 w 7"/>
                  <a:gd name="T5" fmla="*/ 5 h 6"/>
                  <a:gd name="T6" fmla="*/ 1 w 7"/>
                  <a:gd name="T7" fmla="*/ 4 h 6"/>
                  <a:gd name="T8" fmla="*/ 0 w 7"/>
                  <a:gd name="T9" fmla="*/ 3 h 6"/>
                  <a:gd name="T10" fmla="*/ 3 w 7"/>
                  <a:gd name="T11" fmla="*/ 0 h 6"/>
                  <a:gd name="T12" fmla="*/ 5 w 7"/>
                  <a:gd name="T13" fmla="*/ 0 h 6"/>
                  <a:gd name="T14" fmla="*/ 7 w 7"/>
                  <a:gd name="T15" fmla="*/ 3 h 6"/>
                  <a:gd name="T16" fmla="*/ 7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5"/>
                    </a:moveTo>
                    <a:lnTo>
                      <a:pt x="5" y="6"/>
                    </a:lnTo>
                    <a:lnTo>
                      <a:pt x="4" y="5"/>
                    </a:lnTo>
                    <a:lnTo>
                      <a:pt x="1" y="4"/>
                    </a:lnTo>
                    <a:lnTo>
                      <a:pt x="0" y="3"/>
                    </a:lnTo>
                    <a:lnTo>
                      <a:pt x="3" y="0"/>
                    </a:lnTo>
                    <a:lnTo>
                      <a:pt x="5" y="0"/>
                    </a:lnTo>
                    <a:lnTo>
                      <a:pt x="7" y="3"/>
                    </a:lnTo>
                    <a:lnTo>
                      <a:pt x="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0" name="Freeform 336">
                <a:extLst>
                  <a:ext uri="{FF2B5EF4-FFF2-40B4-BE49-F238E27FC236}">
                    <a16:creationId xmlns:a16="http://schemas.microsoft.com/office/drawing/2014/main" id="{4423CC98-B6AC-47A7-90FC-55F5CED084C4}"/>
                  </a:ext>
                </a:extLst>
              </p:cNvPr>
              <p:cNvSpPr>
                <a:spLocks/>
              </p:cNvSpPr>
              <p:nvPr/>
            </p:nvSpPr>
            <p:spPr bwMode="auto">
              <a:xfrm>
                <a:off x="1948" y="1722"/>
                <a:ext cx="5" cy="4"/>
              </a:xfrm>
              <a:custGeom>
                <a:avLst/>
                <a:gdLst>
                  <a:gd name="T0" fmla="*/ 9 w 9"/>
                  <a:gd name="T1" fmla="*/ 3 h 8"/>
                  <a:gd name="T2" fmla="*/ 9 w 9"/>
                  <a:gd name="T3" fmla="*/ 5 h 8"/>
                  <a:gd name="T4" fmla="*/ 9 w 9"/>
                  <a:gd name="T5" fmla="*/ 7 h 8"/>
                  <a:gd name="T6" fmla="*/ 7 w 9"/>
                  <a:gd name="T7" fmla="*/ 8 h 8"/>
                  <a:gd name="T8" fmla="*/ 6 w 9"/>
                  <a:gd name="T9" fmla="*/ 8 h 8"/>
                  <a:gd name="T10" fmla="*/ 3 w 9"/>
                  <a:gd name="T11" fmla="*/ 8 h 8"/>
                  <a:gd name="T12" fmla="*/ 1 w 9"/>
                  <a:gd name="T13" fmla="*/ 7 h 8"/>
                  <a:gd name="T14" fmla="*/ 0 w 9"/>
                  <a:gd name="T15" fmla="*/ 5 h 8"/>
                  <a:gd name="T16" fmla="*/ 0 w 9"/>
                  <a:gd name="T17" fmla="*/ 3 h 8"/>
                  <a:gd name="T18" fmla="*/ 2 w 9"/>
                  <a:gd name="T19" fmla="*/ 1 h 8"/>
                  <a:gd name="T20" fmla="*/ 5 w 9"/>
                  <a:gd name="T21" fmla="*/ 0 h 8"/>
                  <a:gd name="T22" fmla="*/ 7 w 9"/>
                  <a:gd name="T23" fmla="*/ 1 h 8"/>
                  <a:gd name="T24" fmla="*/ 9 w 9"/>
                  <a:gd name="T2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9" y="3"/>
                    </a:moveTo>
                    <a:lnTo>
                      <a:pt x="9" y="5"/>
                    </a:lnTo>
                    <a:lnTo>
                      <a:pt x="9" y="7"/>
                    </a:lnTo>
                    <a:lnTo>
                      <a:pt x="7" y="8"/>
                    </a:lnTo>
                    <a:lnTo>
                      <a:pt x="6" y="8"/>
                    </a:lnTo>
                    <a:lnTo>
                      <a:pt x="3" y="8"/>
                    </a:lnTo>
                    <a:lnTo>
                      <a:pt x="1" y="7"/>
                    </a:lnTo>
                    <a:lnTo>
                      <a:pt x="0" y="5"/>
                    </a:lnTo>
                    <a:lnTo>
                      <a:pt x="0" y="3"/>
                    </a:lnTo>
                    <a:lnTo>
                      <a:pt x="2" y="1"/>
                    </a:lnTo>
                    <a:lnTo>
                      <a:pt x="5" y="0"/>
                    </a:lnTo>
                    <a:lnTo>
                      <a:pt x="7" y="1"/>
                    </a:lnTo>
                    <a:lnTo>
                      <a:pt x="9"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1" name="Freeform 337">
                <a:extLst>
                  <a:ext uri="{FF2B5EF4-FFF2-40B4-BE49-F238E27FC236}">
                    <a16:creationId xmlns:a16="http://schemas.microsoft.com/office/drawing/2014/main" id="{493477AD-8566-4852-99FC-E47AFBB95A39}"/>
                  </a:ext>
                </a:extLst>
              </p:cNvPr>
              <p:cNvSpPr>
                <a:spLocks/>
              </p:cNvSpPr>
              <p:nvPr/>
            </p:nvSpPr>
            <p:spPr bwMode="auto">
              <a:xfrm>
                <a:off x="2023" y="1722"/>
                <a:ext cx="4" cy="3"/>
              </a:xfrm>
              <a:custGeom>
                <a:avLst/>
                <a:gdLst>
                  <a:gd name="T0" fmla="*/ 8 w 8"/>
                  <a:gd name="T1" fmla="*/ 2 h 6"/>
                  <a:gd name="T2" fmla="*/ 8 w 8"/>
                  <a:gd name="T3" fmla="*/ 3 h 6"/>
                  <a:gd name="T4" fmla="*/ 7 w 8"/>
                  <a:gd name="T5" fmla="*/ 4 h 6"/>
                  <a:gd name="T6" fmla="*/ 4 w 8"/>
                  <a:gd name="T7" fmla="*/ 6 h 6"/>
                  <a:gd name="T8" fmla="*/ 3 w 8"/>
                  <a:gd name="T9" fmla="*/ 6 h 6"/>
                  <a:gd name="T10" fmla="*/ 1 w 8"/>
                  <a:gd name="T11" fmla="*/ 6 h 6"/>
                  <a:gd name="T12" fmla="*/ 0 w 8"/>
                  <a:gd name="T13" fmla="*/ 3 h 6"/>
                  <a:gd name="T14" fmla="*/ 0 w 8"/>
                  <a:gd name="T15" fmla="*/ 2 h 6"/>
                  <a:gd name="T16" fmla="*/ 0 w 8"/>
                  <a:gd name="T17" fmla="*/ 2 h 6"/>
                  <a:gd name="T18" fmla="*/ 1 w 8"/>
                  <a:gd name="T19" fmla="*/ 0 h 6"/>
                  <a:gd name="T20" fmla="*/ 2 w 8"/>
                  <a:gd name="T21" fmla="*/ 0 h 6"/>
                  <a:gd name="T22" fmla="*/ 4 w 8"/>
                  <a:gd name="T23" fmla="*/ 0 h 6"/>
                  <a:gd name="T24" fmla="*/ 5 w 8"/>
                  <a:gd name="T25" fmla="*/ 1 h 6"/>
                  <a:gd name="T26" fmla="*/ 8 w 8"/>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6">
                    <a:moveTo>
                      <a:pt x="8" y="2"/>
                    </a:moveTo>
                    <a:lnTo>
                      <a:pt x="8" y="3"/>
                    </a:lnTo>
                    <a:lnTo>
                      <a:pt x="7" y="4"/>
                    </a:lnTo>
                    <a:lnTo>
                      <a:pt x="4" y="6"/>
                    </a:lnTo>
                    <a:lnTo>
                      <a:pt x="3" y="6"/>
                    </a:lnTo>
                    <a:lnTo>
                      <a:pt x="1" y="6"/>
                    </a:lnTo>
                    <a:lnTo>
                      <a:pt x="0" y="3"/>
                    </a:lnTo>
                    <a:lnTo>
                      <a:pt x="0" y="2"/>
                    </a:lnTo>
                    <a:lnTo>
                      <a:pt x="0" y="2"/>
                    </a:lnTo>
                    <a:lnTo>
                      <a:pt x="1" y="0"/>
                    </a:lnTo>
                    <a:lnTo>
                      <a:pt x="2" y="0"/>
                    </a:lnTo>
                    <a:lnTo>
                      <a:pt x="4" y="0"/>
                    </a:lnTo>
                    <a:lnTo>
                      <a:pt x="5" y="1"/>
                    </a:lnTo>
                    <a:lnTo>
                      <a:pt x="8"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2" name="Freeform 338">
                <a:extLst>
                  <a:ext uri="{FF2B5EF4-FFF2-40B4-BE49-F238E27FC236}">
                    <a16:creationId xmlns:a16="http://schemas.microsoft.com/office/drawing/2014/main" id="{DCCE0D73-AFA1-44EC-B0F0-7BB9CC2046F4}"/>
                  </a:ext>
                </a:extLst>
              </p:cNvPr>
              <p:cNvSpPr>
                <a:spLocks/>
              </p:cNvSpPr>
              <p:nvPr/>
            </p:nvSpPr>
            <p:spPr bwMode="auto">
              <a:xfrm>
                <a:off x="2041" y="1723"/>
                <a:ext cx="3" cy="3"/>
              </a:xfrm>
              <a:custGeom>
                <a:avLst/>
                <a:gdLst>
                  <a:gd name="T0" fmla="*/ 6 w 6"/>
                  <a:gd name="T1" fmla="*/ 3 h 7"/>
                  <a:gd name="T2" fmla="*/ 3 w 6"/>
                  <a:gd name="T3" fmla="*/ 7 h 7"/>
                  <a:gd name="T4" fmla="*/ 0 w 6"/>
                  <a:gd name="T5" fmla="*/ 0 h 7"/>
                  <a:gd name="T6" fmla="*/ 2 w 6"/>
                  <a:gd name="T7" fmla="*/ 0 h 7"/>
                  <a:gd name="T8" fmla="*/ 4 w 6"/>
                  <a:gd name="T9" fmla="*/ 0 h 7"/>
                  <a:gd name="T10" fmla="*/ 5 w 6"/>
                  <a:gd name="T11" fmla="*/ 1 h 7"/>
                  <a:gd name="T12" fmla="*/ 6 w 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3"/>
                    </a:moveTo>
                    <a:lnTo>
                      <a:pt x="3" y="7"/>
                    </a:lnTo>
                    <a:lnTo>
                      <a:pt x="0" y="0"/>
                    </a:lnTo>
                    <a:lnTo>
                      <a:pt x="2" y="0"/>
                    </a:lnTo>
                    <a:lnTo>
                      <a:pt x="4" y="0"/>
                    </a:lnTo>
                    <a:lnTo>
                      <a:pt x="5" y="1"/>
                    </a:lnTo>
                    <a:lnTo>
                      <a:pt x="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3" name="Freeform 339">
                <a:extLst>
                  <a:ext uri="{FF2B5EF4-FFF2-40B4-BE49-F238E27FC236}">
                    <a16:creationId xmlns:a16="http://schemas.microsoft.com/office/drawing/2014/main" id="{EFD9B07B-1466-49E7-A4A2-568A215957A2}"/>
                  </a:ext>
                </a:extLst>
              </p:cNvPr>
              <p:cNvSpPr>
                <a:spLocks/>
              </p:cNvSpPr>
              <p:nvPr/>
            </p:nvSpPr>
            <p:spPr bwMode="auto">
              <a:xfrm>
                <a:off x="1462" y="1724"/>
                <a:ext cx="132" cy="53"/>
              </a:xfrm>
              <a:custGeom>
                <a:avLst/>
                <a:gdLst>
                  <a:gd name="T0" fmla="*/ 248 w 263"/>
                  <a:gd name="T1" fmla="*/ 30 h 106"/>
                  <a:gd name="T2" fmla="*/ 245 w 263"/>
                  <a:gd name="T3" fmla="*/ 35 h 106"/>
                  <a:gd name="T4" fmla="*/ 232 w 263"/>
                  <a:gd name="T5" fmla="*/ 37 h 106"/>
                  <a:gd name="T6" fmla="*/ 215 w 263"/>
                  <a:gd name="T7" fmla="*/ 42 h 106"/>
                  <a:gd name="T8" fmla="*/ 196 w 263"/>
                  <a:gd name="T9" fmla="*/ 46 h 106"/>
                  <a:gd name="T10" fmla="*/ 178 w 263"/>
                  <a:gd name="T11" fmla="*/ 47 h 106"/>
                  <a:gd name="T12" fmla="*/ 161 w 263"/>
                  <a:gd name="T13" fmla="*/ 50 h 106"/>
                  <a:gd name="T14" fmla="*/ 147 w 263"/>
                  <a:gd name="T15" fmla="*/ 60 h 106"/>
                  <a:gd name="T16" fmla="*/ 138 w 263"/>
                  <a:gd name="T17" fmla="*/ 72 h 106"/>
                  <a:gd name="T18" fmla="*/ 126 w 263"/>
                  <a:gd name="T19" fmla="*/ 76 h 106"/>
                  <a:gd name="T20" fmla="*/ 125 w 263"/>
                  <a:gd name="T21" fmla="*/ 85 h 106"/>
                  <a:gd name="T22" fmla="*/ 123 w 263"/>
                  <a:gd name="T23" fmla="*/ 85 h 106"/>
                  <a:gd name="T24" fmla="*/ 120 w 263"/>
                  <a:gd name="T25" fmla="*/ 85 h 106"/>
                  <a:gd name="T26" fmla="*/ 111 w 263"/>
                  <a:gd name="T27" fmla="*/ 93 h 106"/>
                  <a:gd name="T28" fmla="*/ 96 w 263"/>
                  <a:gd name="T29" fmla="*/ 99 h 106"/>
                  <a:gd name="T30" fmla="*/ 79 w 263"/>
                  <a:gd name="T31" fmla="*/ 104 h 106"/>
                  <a:gd name="T32" fmla="*/ 60 w 263"/>
                  <a:gd name="T33" fmla="*/ 106 h 106"/>
                  <a:gd name="T34" fmla="*/ 43 w 263"/>
                  <a:gd name="T35" fmla="*/ 104 h 106"/>
                  <a:gd name="T36" fmla="*/ 28 w 263"/>
                  <a:gd name="T37" fmla="*/ 96 h 106"/>
                  <a:gd name="T38" fmla="*/ 14 w 263"/>
                  <a:gd name="T39" fmla="*/ 91 h 106"/>
                  <a:gd name="T40" fmla="*/ 6 w 263"/>
                  <a:gd name="T41" fmla="*/ 81 h 106"/>
                  <a:gd name="T42" fmla="*/ 5 w 263"/>
                  <a:gd name="T43" fmla="*/ 75 h 106"/>
                  <a:gd name="T44" fmla="*/ 0 w 263"/>
                  <a:gd name="T45" fmla="*/ 69 h 106"/>
                  <a:gd name="T46" fmla="*/ 17 w 263"/>
                  <a:gd name="T47" fmla="*/ 78 h 106"/>
                  <a:gd name="T48" fmla="*/ 31 w 263"/>
                  <a:gd name="T49" fmla="*/ 89 h 106"/>
                  <a:gd name="T50" fmla="*/ 48 w 263"/>
                  <a:gd name="T51" fmla="*/ 97 h 106"/>
                  <a:gd name="T52" fmla="*/ 66 w 263"/>
                  <a:gd name="T53" fmla="*/ 99 h 106"/>
                  <a:gd name="T54" fmla="*/ 81 w 263"/>
                  <a:gd name="T55" fmla="*/ 95 h 106"/>
                  <a:gd name="T56" fmla="*/ 96 w 263"/>
                  <a:gd name="T57" fmla="*/ 91 h 106"/>
                  <a:gd name="T58" fmla="*/ 109 w 263"/>
                  <a:gd name="T59" fmla="*/ 85 h 106"/>
                  <a:gd name="T60" fmla="*/ 118 w 263"/>
                  <a:gd name="T61" fmla="*/ 74 h 106"/>
                  <a:gd name="T62" fmla="*/ 132 w 263"/>
                  <a:gd name="T63" fmla="*/ 63 h 106"/>
                  <a:gd name="T64" fmla="*/ 141 w 263"/>
                  <a:gd name="T65" fmla="*/ 50 h 106"/>
                  <a:gd name="T66" fmla="*/ 177 w 263"/>
                  <a:gd name="T67" fmla="*/ 40 h 106"/>
                  <a:gd name="T68" fmla="*/ 193 w 263"/>
                  <a:gd name="T69" fmla="*/ 42 h 106"/>
                  <a:gd name="T70" fmla="*/ 208 w 263"/>
                  <a:gd name="T71" fmla="*/ 38 h 106"/>
                  <a:gd name="T72" fmla="*/ 224 w 263"/>
                  <a:gd name="T73" fmla="*/ 34 h 106"/>
                  <a:gd name="T74" fmla="*/ 239 w 263"/>
                  <a:gd name="T75" fmla="*/ 25 h 106"/>
                  <a:gd name="T76" fmla="*/ 249 w 263"/>
                  <a:gd name="T77" fmla="*/ 8 h 106"/>
                  <a:gd name="T78" fmla="*/ 263 w 263"/>
                  <a:gd name="T79" fmla="*/ 6 h 106"/>
                  <a:gd name="T80" fmla="*/ 249 w 263"/>
                  <a:gd name="T81" fmla="*/ 1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106">
                    <a:moveTo>
                      <a:pt x="246" y="27"/>
                    </a:moveTo>
                    <a:lnTo>
                      <a:pt x="248" y="30"/>
                    </a:lnTo>
                    <a:lnTo>
                      <a:pt x="247" y="32"/>
                    </a:lnTo>
                    <a:lnTo>
                      <a:pt x="245" y="35"/>
                    </a:lnTo>
                    <a:lnTo>
                      <a:pt x="241" y="36"/>
                    </a:lnTo>
                    <a:lnTo>
                      <a:pt x="232" y="37"/>
                    </a:lnTo>
                    <a:lnTo>
                      <a:pt x="224" y="39"/>
                    </a:lnTo>
                    <a:lnTo>
                      <a:pt x="215" y="42"/>
                    </a:lnTo>
                    <a:lnTo>
                      <a:pt x="205" y="44"/>
                    </a:lnTo>
                    <a:lnTo>
                      <a:pt x="196" y="46"/>
                    </a:lnTo>
                    <a:lnTo>
                      <a:pt x="187" y="47"/>
                    </a:lnTo>
                    <a:lnTo>
                      <a:pt x="178" y="47"/>
                    </a:lnTo>
                    <a:lnTo>
                      <a:pt x="169" y="45"/>
                    </a:lnTo>
                    <a:lnTo>
                      <a:pt x="161" y="50"/>
                    </a:lnTo>
                    <a:lnTo>
                      <a:pt x="152" y="54"/>
                    </a:lnTo>
                    <a:lnTo>
                      <a:pt x="147" y="60"/>
                    </a:lnTo>
                    <a:lnTo>
                      <a:pt x="143" y="69"/>
                    </a:lnTo>
                    <a:lnTo>
                      <a:pt x="138" y="72"/>
                    </a:lnTo>
                    <a:lnTo>
                      <a:pt x="132" y="74"/>
                    </a:lnTo>
                    <a:lnTo>
                      <a:pt x="126" y="76"/>
                    </a:lnTo>
                    <a:lnTo>
                      <a:pt x="123" y="82"/>
                    </a:lnTo>
                    <a:lnTo>
                      <a:pt x="125" y="85"/>
                    </a:lnTo>
                    <a:lnTo>
                      <a:pt x="124" y="87"/>
                    </a:lnTo>
                    <a:lnTo>
                      <a:pt x="123" y="85"/>
                    </a:lnTo>
                    <a:lnTo>
                      <a:pt x="121" y="85"/>
                    </a:lnTo>
                    <a:lnTo>
                      <a:pt x="120" y="85"/>
                    </a:lnTo>
                    <a:lnTo>
                      <a:pt x="117" y="92"/>
                    </a:lnTo>
                    <a:lnTo>
                      <a:pt x="111" y="93"/>
                    </a:lnTo>
                    <a:lnTo>
                      <a:pt x="103" y="95"/>
                    </a:lnTo>
                    <a:lnTo>
                      <a:pt x="96" y="99"/>
                    </a:lnTo>
                    <a:lnTo>
                      <a:pt x="88" y="102"/>
                    </a:lnTo>
                    <a:lnTo>
                      <a:pt x="79" y="104"/>
                    </a:lnTo>
                    <a:lnTo>
                      <a:pt x="70" y="106"/>
                    </a:lnTo>
                    <a:lnTo>
                      <a:pt x="60" y="106"/>
                    </a:lnTo>
                    <a:lnTo>
                      <a:pt x="52" y="106"/>
                    </a:lnTo>
                    <a:lnTo>
                      <a:pt x="43" y="104"/>
                    </a:lnTo>
                    <a:lnTo>
                      <a:pt x="35" y="100"/>
                    </a:lnTo>
                    <a:lnTo>
                      <a:pt x="28" y="96"/>
                    </a:lnTo>
                    <a:lnTo>
                      <a:pt x="21" y="93"/>
                    </a:lnTo>
                    <a:lnTo>
                      <a:pt x="14" y="91"/>
                    </a:lnTo>
                    <a:lnTo>
                      <a:pt x="10" y="88"/>
                    </a:lnTo>
                    <a:lnTo>
                      <a:pt x="6" y="81"/>
                    </a:lnTo>
                    <a:lnTo>
                      <a:pt x="6" y="77"/>
                    </a:lnTo>
                    <a:lnTo>
                      <a:pt x="5" y="75"/>
                    </a:lnTo>
                    <a:lnTo>
                      <a:pt x="2" y="73"/>
                    </a:lnTo>
                    <a:lnTo>
                      <a:pt x="0" y="69"/>
                    </a:lnTo>
                    <a:lnTo>
                      <a:pt x="8" y="74"/>
                    </a:lnTo>
                    <a:lnTo>
                      <a:pt x="17" y="78"/>
                    </a:lnTo>
                    <a:lnTo>
                      <a:pt x="25" y="84"/>
                    </a:lnTo>
                    <a:lnTo>
                      <a:pt x="31" y="89"/>
                    </a:lnTo>
                    <a:lnTo>
                      <a:pt x="40" y="93"/>
                    </a:lnTo>
                    <a:lnTo>
                      <a:pt x="48" y="97"/>
                    </a:lnTo>
                    <a:lnTo>
                      <a:pt x="57" y="99"/>
                    </a:lnTo>
                    <a:lnTo>
                      <a:pt x="66" y="99"/>
                    </a:lnTo>
                    <a:lnTo>
                      <a:pt x="73" y="97"/>
                    </a:lnTo>
                    <a:lnTo>
                      <a:pt x="81" y="95"/>
                    </a:lnTo>
                    <a:lnTo>
                      <a:pt x="88" y="93"/>
                    </a:lnTo>
                    <a:lnTo>
                      <a:pt x="96" y="91"/>
                    </a:lnTo>
                    <a:lnTo>
                      <a:pt x="102" y="89"/>
                    </a:lnTo>
                    <a:lnTo>
                      <a:pt x="109" y="85"/>
                    </a:lnTo>
                    <a:lnTo>
                      <a:pt x="113" y="81"/>
                    </a:lnTo>
                    <a:lnTo>
                      <a:pt x="118" y="74"/>
                    </a:lnTo>
                    <a:lnTo>
                      <a:pt x="124" y="68"/>
                    </a:lnTo>
                    <a:lnTo>
                      <a:pt x="132" y="63"/>
                    </a:lnTo>
                    <a:lnTo>
                      <a:pt x="139" y="58"/>
                    </a:lnTo>
                    <a:lnTo>
                      <a:pt x="141" y="50"/>
                    </a:lnTo>
                    <a:lnTo>
                      <a:pt x="169" y="37"/>
                    </a:lnTo>
                    <a:lnTo>
                      <a:pt x="177" y="40"/>
                    </a:lnTo>
                    <a:lnTo>
                      <a:pt x="185" y="42"/>
                    </a:lnTo>
                    <a:lnTo>
                      <a:pt x="193" y="42"/>
                    </a:lnTo>
                    <a:lnTo>
                      <a:pt x="200" y="39"/>
                    </a:lnTo>
                    <a:lnTo>
                      <a:pt x="208" y="38"/>
                    </a:lnTo>
                    <a:lnTo>
                      <a:pt x="216" y="36"/>
                    </a:lnTo>
                    <a:lnTo>
                      <a:pt x="224" y="34"/>
                    </a:lnTo>
                    <a:lnTo>
                      <a:pt x="231" y="32"/>
                    </a:lnTo>
                    <a:lnTo>
                      <a:pt x="239" y="25"/>
                    </a:lnTo>
                    <a:lnTo>
                      <a:pt x="244" y="16"/>
                    </a:lnTo>
                    <a:lnTo>
                      <a:pt x="249" y="8"/>
                    </a:lnTo>
                    <a:lnTo>
                      <a:pt x="257" y="0"/>
                    </a:lnTo>
                    <a:lnTo>
                      <a:pt x="263" y="6"/>
                    </a:lnTo>
                    <a:lnTo>
                      <a:pt x="257" y="12"/>
                    </a:lnTo>
                    <a:lnTo>
                      <a:pt x="249" y="19"/>
                    </a:lnTo>
                    <a:lnTo>
                      <a:pt x="24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4" name="Freeform 340">
                <a:extLst>
                  <a:ext uri="{FF2B5EF4-FFF2-40B4-BE49-F238E27FC236}">
                    <a16:creationId xmlns:a16="http://schemas.microsoft.com/office/drawing/2014/main" id="{B653FC4B-CE5B-41F8-AB4B-FF3ED1D19082}"/>
                  </a:ext>
                </a:extLst>
              </p:cNvPr>
              <p:cNvSpPr>
                <a:spLocks/>
              </p:cNvSpPr>
              <p:nvPr/>
            </p:nvSpPr>
            <p:spPr bwMode="auto">
              <a:xfrm>
                <a:off x="1976" y="1724"/>
                <a:ext cx="4" cy="4"/>
              </a:xfrm>
              <a:custGeom>
                <a:avLst/>
                <a:gdLst>
                  <a:gd name="T0" fmla="*/ 9 w 9"/>
                  <a:gd name="T1" fmla="*/ 7 h 9"/>
                  <a:gd name="T2" fmla="*/ 8 w 9"/>
                  <a:gd name="T3" fmla="*/ 8 h 9"/>
                  <a:gd name="T4" fmla="*/ 6 w 9"/>
                  <a:gd name="T5" fmla="*/ 9 h 9"/>
                  <a:gd name="T6" fmla="*/ 5 w 9"/>
                  <a:gd name="T7" fmla="*/ 9 h 9"/>
                  <a:gd name="T8" fmla="*/ 2 w 9"/>
                  <a:gd name="T9" fmla="*/ 9 h 9"/>
                  <a:gd name="T10" fmla="*/ 0 w 9"/>
                  <a:gd name="T11" fmla="*/ 7 h 9"/>
                  <a:gd name="T12" fmla="*/ 0 w 9"/>
                  <a:gd name="T13" fmla="*/ 5 h 9"/>
                  <a:gd name="T14" fmla="*/ 1 w 9"/>
                  <a:gd name="T15" fmla="*/ 1 h 9"/>
                  <a:gd name="T16" fmla="*/ 2 w 9"/>
                  <a:gd name="T17" fmla="*/ 0 h 9"/>
                  <a:gd name="T18" fmla="*/ 5 w 9"/>
                  <a:gd name="T19" fmla="*/ 0 h 9"/>
                  <a:gd name="T20" fmla="*/ 8 w 9"/>
                  <a:gd name="T21" fmla="*/ 1 h 9"/>
                  <a:gd name="T22" fmla="*/ 9 w 9"/>
                  <a:gd name="T23" fmla="*/ 4 h 9"/>
                  <a:gd name="T24" fmla="*/ 9 w 9"/>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9" y="7"/>
                    </a:moveTo>
                    <a:lnTo>
                      <a:pt x="8" y="8"/>
                    </a:lnTo>
                    <a:lnTo>
                      <a:pt x="6" y="9"/>
                    </a:lnTo>
                    <a:lnTo>
                      <a:pt x="5" y="9"/>
                    </a:lnTo>
                    <a:lnTo>
                      <a:pt x="2" y="9"/>
                    </a:lnTo>
                    <a:lnTo>
                      <a:pt x="0" y="7"/>
                    </a:lnTo>
                    <a:lnTo>
                      <a:pt x="0" y="5"/>
                    </a:lnTo>
                    <a:lnTo>
                      <a:pt x="1" y="1"/>
                    </a:lnTo>
                    <a:lnTo>
                      <a:pt x="2" y="0"/>
                    </a:lnTo>
                    <a:lnTo>
                      <a:pt x="5" y="0"/>
                    </a:lnTo>
                    <a:lnTo>
                      <a:pt x="8" y="1"/>
                    </a:lnTo>
                    <a:lnTo>
                      <a:pt x="9" y="4"/>
                    </a:lnTo>
                    <a:lnTo>
                      <a:pt x="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5" name="Freeform 341">
                <a:extLst>
                  <a:ext uri="{FF2B5EF4-FFF2-40B4-BE49-F238E27FC236}">
                    <a16:creationId xmlns:a16="http://schemas.microsoft.com/office/drawing/2014/main" id="{C2903AF3-C210-42A7-8EC3-C05E760BA1C3}"/>
                  </a:ext>
                </a:extLst>
              </p:cNvPr>
              <p:cNvSpPr>
                <a:spLocks/>
              </p:cNvSpPr>
              <p:nvPr/>
            </p:nvSpPr>
            <p:spPr bwMode="auto">
              <a:xfrm>
                <a:off x="2049" y="1724"/>
                <a:ext cx="5" cy="4"/>
              </a:xfrm>
              <a:custGeom>
                <a:avLst/>
                <a:gdLst>
                  <a:gd name="T0" fmla="*/ 10 w 10"/>
                  <a:gd name="T1" fmla="*/ 6 h 7"/>
                  <a:gd name="T2" fmla="*/ 6 w 10"/>
                  <a:gd name="T3" fmla="*/ 7 h 7"/>
                  <a:gd name="T4" fmla="*/ 4 w 10"/>
                  <a:gd name="T5" fmla="*/ 7 h 7"/>
                  <a:gd name="T6" fmla="*/ 2 w 10"/>
                  <a:gd name="T7" fmla="*/ 5 h 7"/>
                  <a:gd name="T8" fmla="*/ 0 w 10"/>
                  <a:gd name="T9" fmla="*/ 3 h 7"/>
                  <a:gd name="T10" fmla="*/ 2 w 10"/>
                  <a:gd name="T11" fmla="*/ 0 h 7"/>
                  <a:gd name="T12" fmla="*/ 5 w 10"/>
                  <a:gd name="T13" fmla="*/ 0 h 7"/>
                  <a:gd name="T14" fmla="*/ 9 w 10"/>
                  <a:gd name="T15" fmla="*/ 1 h 7"/>
                  <a:gd name="T16" fmla="*/ 10 w 10"/>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6"/>
                    </a:moveTo>
                    <a:lnTo>
                      <a:pt x="6" y="7"/>
                    </a:lnTo>
                    <a:lnTo>
                      <a:pt x="4" y="7"/>
                    </a:lnTo>
                    <a:lnTo>
                      <a:pt x="2" y="5"/>
                    </a:lnTo>
                    <a:lnTo>
                      <a:pt x="0" y="3"/>
                    </a:lnTo>
                    <a:lnTo>
                      <a:pt x="2" y="0"/>
                    </a:lnTo>
                    <a:lnTo>
                      <a:pt x="5" y="0"/>
                    </a:lnTo>
                    <a:lnTo>
                      <a:pt x="9" y="1"/>
                    </a:lnTo>
                    <a:lnTo>
                      <a:pt x="1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6" name="Freeform 342">
                <a:extLst>
                  <a:ext uri="{FF2B5EF4-FFF2-40B4-BE49-F238E27FC236}">
                    <a16:creationId xmlns:a16="http://schemas.microsoft.com/office/drawing/2014/main" id="{DE80BF2E-732E-45A1-9B5D-571F796285E1}"/>
                  </a:ext>
                </a:extLst>
              </p:cNvPr>
              <p:cNvSpPr>
                <a:spLocks/>
              </p:cNvSpPr>
              <p:nvPr/>
            </p:nvSpPr>
            <p:spPr bwMode="auto">
              <a:xfrm>
                <a:off x="1513" y="1725"/>
                <a:ext cx="7" cy="7"/>
              </a:xfrm>
              <a:custGeom>
                <a:avLst/>
                <a:gdLst>
                  <a:gd name="T0" fmla="*/ 14 w 14"/>
                  <a:gd name="T1" fmla="*/ 0 h 14"/>
                  <a:gd name="T2" fmla="*/ 13 w 14"/>
                  <a:gd name="T3" fmla="*/ 6 h 14"/>
                  <a:gd name="T4" fmla="*/ 10 w 14"/>
                  <a:gd name="T5" fmla="*/ 12 h 14"/>
                  <a:gd name="T6" fmla="*/ 6 w 14"/>
                  <a:gd name="T7" fmla="*/ 14 h 14"/>
                  <a:gd name="T8" fmla="*/ 0 w 14"/>
                  <a:gd name="T9" fmla="*/ 14 h 14"/>
                  <a:gd name="T10" fmla="*/ 0 w 14"/>
                  <a:gd name="T11" fmla="*/ 12 h 14"/>
                  <a:gd name="T12" fmla="*/ 3 w 14"/>
                  <a:gd name="T13" fmla="*/ 8 h 14"/>
                  <a:gd name="T14" fmla="*/ 7 w 14"/>
                  <a:gd name="T15" fmla="*/ 5 h 14"/>
                  <a:gd name="T16" fmla="*/ 10 w 14"/>
                  <a:gd name="T17" fmla="*/ 3 h 14"/>
                  <a:gd name="T18" fmla="*/ 14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4" y="0"/>
                    </a:moveTo>
                    <a:lnTo>
                      <a:pt x="13" y="6"/>
                    </a:lnTo>
                    <a:lnTo>
                      <a:pt x="10" y="12"/>
                    </a:lnTo>
                    <a:lnTo>
                      <a:pt x="6" y="14"/>
                    </a:lnTo>
                    <a:lnTo>
                      <a:pt x="0" y="14"/>
                    </a:lnTo>
                    <a:lnTo>
                      <a:pt x="0" y="12"/>
                    </a:lnTo>
                    <a:lnTo>
                      <a:pt x="3" y="8"/>
                    </a:lnTo>
                    <a:lnTo>
                      <a:pt x="7" y="5"/>
                    </a:lnTo>
                    <a:lnTo>
                      <a:pt x="10" y="3"/>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7" name="Freeform 343">
                <a:extLst>
                  <a:ext uri="{FF2B5EF4-FFF2-40B4-BE49-F238E27FC236}">
                    <a16:creationId xmlns:a16="http://schemas.microsoft.com/office/drawing/2014/main" id="{B22347D5-16AA-4AC5-8A63-54F04EB328DD}"/>
                  </a:ext>
                </a:extLst>
              </p:cNvPr>
              <p:cNvSpPr>
                <a:spLocks/>
              </p:cNvSpPr>
              <p:nvPr/>
            </p:nvSpPr>
            <p:spPr bwMode="auto">
              <a:xfrm>
                <a:off x="2059" y="1725"/>
                <a:ext cx="4" cy="3"/>
              </a:xfrm>
              <a:custGeom>
                <a:avLst/>
                <a:gdLst>
                  <a:gd name="T0" fmla="*/ 9 w 9"/>
                  <a:gd name="T1" fmla="*/ 4 h 6"/>
                  <a:gd name="T2" fmla="*/ 7 w 9"/>
                  <a:gd name="T3" fmla="*/ 6 h 6"/>
                  <a:gd name="T4" fmla="*/ 5 w 9"/>
                  <a:gd name="T5" fmla="*/ 6 h 6"/>
                  <a:gd name="T6" fmla="*/ 2 w 9"/>
                  <a:gd name="T7" fmla="*/ 6 h 6"/>
                  <a:gd name="T8" fmla="*/ 0 w 9"/>
                  <a:gd name="T9" fmla="*/ 4 h 6"/>
                  <a:gd name="T10" fmla="*/ 5 w 9"/>
                  <a:gd name="T11" fmla="*/ 0 h 6"/>
                  <a:gd name="T12" fmla="*/ 9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9" y="4"/>
                    </a:moveTo>
                    <a:lnTo>
                      <a:pt x="7" y="6"/>
                    </a:lnTo>
                    <a:lnTo>
                      <a:pt x="5" y="6"/>
                    </a:lnTo>
                    <a:lnTo>
                      <a:pt x="2" y="6"/>
                    </a:lnTo>
                    <a:lnTo>
                      <a:pt x="0" y="4"/>
                    </a:lnTo>
                    <a:lnTo>
                      <a:pt x="5" y="0"/>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8" name="Freeform 344">
                <a:extLst>
                  <a:ext uri="{FF2B5EF4-FFF2-40B4-BE49-F238E27FC236}">
                    <a16:creationId xmlns:a16="http://schemas.microsoft.com/office/drawing/2014/main" id="{EFE64401-9CD3-40CE-B7DF-0E206FE366EE}"/>
                  </a:ext>
                </a:extLst>
              </p:cNvPr>
              <p:cNvSpPr>
                <a:spLocks/>
              </p:cNvSpPr>
              <p:nvPr/>
            </p:nvSpPr>
            <p:spPr bwMode="auto">
              <a:xfrm>
                <a:off x="1936" y="1726"/>
                <a:ext cx="5" cy="4"/>
              </a:xfrm>
              <a:custGeom>
                <a:avLst/>
                <a:gdLst>
                  <a:gd name="T0" fmla="*/ 9 w 9"/>
                  <a:gd name="T1" fmla="*/ 7 h 9"/>
                  <a:gd name="T2" fmla="*/ 7 w 9"/>
                  <a:gd name="T3" fmla="*/ 8 h 9"/>
                  <a:gd name="T4" fmla="*/ 5 w 9"/>
                  <a:gd name="T5" fmla="*/ 9 h 9"/>
                  <a:gd name="T6" fmla="*/ 4 w 9"/>
                  <a:gd name="T7" fmla="*/ 9 h 9"/>
                  <a:gd name="T8" fmla="*/ 2 w 9"/>
                  <a:gd name="T9" fmla="*/ 8 h 9"/>
                  <a:gd name="T10" fmla="*/ 1 w 9"/>
                  <a:gd name="T11" fmla="*/ 5 h 9"/>
                  <a:gd name="T12" fmla="*/ 0 w 9"/>
                  <a:gd name="T13" fmla="*/ 3 h 9"/>
                  <a:gd name="T14" fmla="*/ 0 w 9"/>
                  <a:gd name="T15" fmla="*/ 2 h 9"/>
                  <a:gd name="T16" fmla="*/ 2 w 9"/>
                  <a:gd name="T17" fmla="*/ 0 h 9"/>
                  <a:gd name="T18" fmla="*/ 4 w 9"/>
                  <a:gd name="T19" fmla="*/ 1 h 9"/>
                  <a:gd name="T20" fmla="*/ 8 w 9"/>
                  <a:gd name="T21" fmla="*/ 1 h 9"/>
                  <a:gd name="T22" fmla="*/ 9 w 9"/>
                  <a:gd name="T23" fmla="*/ 3 h 9"/>
                  <a:gd name="T24" fmla="*/ 9 w 9"/>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9" y="7"/>
                    </a:moveTo>
                    <a:lnTo>
                      <a:pt x="7" y="8"/>
                    </a:lnTo>
                    <a:lnTo>
                      <a:pt x="5" y="9"/>
                    </a:lnTo>
                    <a:lnTo>
                      <a:pt x="4" y="9"/>
                    </a:lnTo>
                    <a:lnTo>
                      <a:pt x="2" y="8"/>
                    </a:lnTo>
                    <a:lnTo>
                      <a:pt x="1" y="5"/>
                    </a:lnTo>
                    <a:lnTo>
                      <a:pt x="0" y="3"/>
                    </a:lnTo>
                    <a:lnTo>
                      <a:pt x="0" y="2"/>
                    </a:lnTo>
                    <a:lnTo>
                      <a:pt x="2" y="0"/>
                    </a:lnTo>
                    <a:lnTo>
                      <a:pt x="4" y="1"/>
                    </a:lnTo>
                    <a:lnTo>
                      <a:pt x="8" y="1"/>
                    </a:lnTo>
                    <a:lnTo>
                      <a:pt x="9" y="3"/>
                    </a:lnTo>
                    <a:lnTo>
                      <a:pt x="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29" name="Freeform 345">
                <a:extLst>
                  <a:ext uri="{FF2B5EF4-FFF2-40B4-BE49-F238E27FC236}">
                    <a16:creationId xmlns:a16="http://schemas.microsoft.com/office/drawing/2014/main" id="{6929014C-1DB0-420F-B1DC-73696A13C482}"/>
                  </a:ext>
                </a:extLst>
              </p:cNvPr>
              <p:cNvSpPr>
                <a:spLocks/>
              </p:cNvSpPr>
              <p:nvPr/>
            </p:nvSpPr>
            <p:spPr bwMode="auto">
              <a:xfrm>
                <a:off x="1995" y="1726"/>
                <a:ext cx="4" cy="4"/>
              </a:xfrm>
              <a:custGeom>
                <a:avLst/>
                <a:gdLst>
                  <a:gd name="T0" fmla="*/ 8 w 8"/>
                  <a:gd name="T1" fmla="*/ 7 h 8"/>
                  <a:gd name="T2" fmla="*/ 6 w 8"/>
                  <a:gd name="T3" fmla="*/ 8 h 8"/>
                  <a:gd name="T4" fmla="*/ 4 w 8"/>
                  <a:gd name="T5" fmla="*/ 8 h 8"/>
                  <a:gd name="T6" fmla="*/ 2 w 8"/>
                  <a:gd name="T7" fmla="*/ 7 h 8"/>
                  <a:gd name="T8" fmla="*/ 0 w 8"/>
                  <a:gd name="T9" fmla="*/ 4 h 8"/>
                  <a:gd name="T10" fmla="*/ 2 w 8"/>
                  <a:gd name="T11" fmla="*/ 1 h 8"/>
                  <a:gd name="T12" fmla="*/ 6 w 8"/>
                  <a:gd name="T13" fmla="*/ 0 h 8"/>
                  <a:gd name="T14" fmla="*/ 8 w 8"/>
                  <a:gd name="T15" fmla="*/ 2 h 8"/>
                  <a:gd name="T16" fmla="*/ 8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7"/>
                    </a:moveTo>
                    <a:lnTo>
                      <a:pt x="6" y="8"/>
                    </a:lnTo>
                    <a:lnTo>
                      <a:pt x="4" y="8"/>
                    </a:lnTo>
                    <a:lnTo>
                      <a:pt x="2" y="7"/>
                    </a:lnTo>
                    <a:lnTo>
                      <a:pt x="0" y="4"/>
                    </a:lnTo>
                    <a:lnTo>
                      <a:pt x="2" y="1"/>
                    </a:lnTo>
                    <a:lnTo>
                      <a:pt x="6" y="0"/>
                    </a:lnTo>
                    <a:lnTo>
                      <a:pt x="8" y="2"/>
                    </a:lnTo>
                    <a:lnTo>
                      <a:pt x="8"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0" name="Freeform 346">
                <a:extLst>
                  <a:ext uri="{FF2B5EF4-FFF2-40B4-BE49-F238E27FC236}">
                    <a16:creationId xmlns:a16="http://schemas.microsoft.com/office/drawing/2014/main" id="{DC2941AE-0E83-47E6-BEF8-2BD7144D6F39}"/>
                  </a:ext>
                </a:extLst>
              </p:cNvPr>
              <p:cNvSpPr>
                <a:spLocks/>
              </p:cNvSpPr>
              <p:nvPr/>
            </p:nvSpPr>
            <p:spPr bwMode="auto">
              <a:xfrm>
                <a:off x="2035" y="1728"/>
                <a:ext cx="3" cy="2"/>
              </a:xfrm>
              <a:custGeom>
                <a:avLst/>
                <a:gdLst>
                  <a:gd name="T0" fmla="*/ 6 w 6"/>
                  <a:gd name="T1" fmla="*/ 4 h 6"/>
                  <a:gd name="T2" fmla="*/ 5 w 6"/>
                  <a:gd name="T3" fmla="*/ 5 h 6"/>
                  <a:gd name="T4" fmla="*/ 3 w 6"/>
                  <a:gd name="T5" fmla="*/ 6 h 6"/>
                  <a:gd name="T6" fmla="*/ 2 w 6"/>
                  <a:gd name="T7" fmla="*/ 6 h 6"/>
                  <a:gd name="T8" fmla="*/ 1 w 6"/>
                  <a:gd name="T9" fmla="*/ 5 h 6"/>
                  <a:gd name="T10" fmla="*/ 0 w 6"/>
                  <a:gd name="T11" fmla="*/ 4 h 6"/>
                  <a:gd name="T12" fmla="*/ 0 w 6"/>
                  <a:gd name="T13" fmla="*/ 2 h 6"/>
                  <a:gd name="T14" fmla="*/ 0 w 6"/>
                  <a:gd name="T15" fmla="*/ 1 h 6"/>
                  <a:gd name="T16" fmla="*/ 1 w 6"/>
                  <a:gd name="T17" fmla="*/ 0 h 6"/>
                  <a:gd name="T18" fmla="*/ 2 w 6"/>
                  <a:gd name="T19" fmla="*/ 0 h 6"/>
                  <a:gd name="T20" fmla="*/ 3 w 6"/>
                  <a:gd name="T21" fmla="*/ 1 h 6"/>
                  <a:gd name="T22" fmla="*/ 5 w 6"/>
                  <a:gd name="T23" fmla="*/ 2 h 6"/>
                  <a:gd name="T24" fmla="*/ 6 w 6"/>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6" y="4"/>
                    </a:moveTo>
                    <a:lnTo>
                      <a:pt x="5" y="5"/>
                    </a:lnTo>
                    <a:lnTo>
                      <a:pt x="3" y="6"/>
                    </a:lnTo>
                    <a:lnTo>
                      <a:pt x="2" y="6"/>
                    </a:lnTo>
                    <a:lnTo>
                      <a:pt x="1" y="5"/>
                    </a:lnTo>
                    <a:lnTo>
                      <a:pt x="0" y="4"/>
                    </a:lnTo>
                    <a:lnTo>
                      <a:pt x="0" y="2"/>
                    </a:lnTo>
                    <a:lnTo>
                      <a:pt x="0" y="1"/>
                    </a:lnTo>
                    <a:lnTo>
                      <a:pt x="1" y="0"/>
                    </a:lnTo>
                    <a:lnTo>
                      <a:pt x="2" y="0"/>
                    </a:lnTo>
                    <a:lnTo>
                      <a:pt x="3" y="1"/>
                    </a:lnTo>
                    <a:lnTo>
                      <a:pt x="5" y="2"/>
                    </a:lnTo>
                    <a:lnTo>
                      <a:pt x="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1" name="Freeform 347">
                <a:extLst>
                  <a:ext uri="{FF2B5EF4-FFF2-40B4-BE49-F238E27FC236}">
                    <a16:creationId xmlns:a16="http://schemas.microsoft.com/office/drawing/2014/main" id="{D72C757B-4E20-4B3F-9124-ED4132E3844F}"/>
                  </a:ext>
                </a:extLst>
              </p:cNvPr>
              <p:cNvSpPr>
                <a:spLocks/>
              </p:cNvSpPr>
              <p:nvPr/>
            </p:nvSpPr>
            <p:spPr bwMode="auto">
              <a:xfrm>
                <a:off x="1959" y="1732"/>
                <a:ext cx="5" cy="3"/>
              </a:xfrm>
              <a:custGeom>
                <a:avLst/>
                <a:gdLst>
                  <a:gd name="T0" fmla="*/ 10 w 10"/>
                  <a:gd name="T1" fmla="*/ 5 h 7"/>
                  <a:gd name="T2" fmla="*/ 7 w 10"/>
                  <a:gd name="T3" fmla="*/ 7 h 7"/>
                  <a:gd name="T4" fmla="*/ 4 w 10"/>
                  <a:gd name="T5" fmla="*/ 7 h 7"/>
                  <a:gd name="T6" fmla="*/ 2 w 10"/>
                  <a:gd name="T7" fmla="*/ 6 h 7"/>
                  <a:gd name="T8" fmla="*/ 0 w 10"/>
                  <a:gd name="T9" fmla="*/ 4 h 7"/>
                  <a:gd name="T10" fmla="*/ 1 w 10"/>
                  <a:gd name="T11" fmla="*/ 1 h 7"/>
                  <a:gd name="T12" fmla="*/ 5 w 10"/>
                  <a:gd name="T13" fmla="*/ 0 h 7"/>
                  <a:gd name="T14" fmla="*/ 9 w 10"/>
                  <a:gd name="T15" fmla="*/ 1 h 7"/>
                  <a:gd name="T16" fmla="*/ 10 w 10"/>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5"/>
                    </a:moveTo>
                    <a:lnTo>
                      <a:pt x="7" y="7"/>
                    </a:lnTo>
                    <a:lnTo>
                      <a:pt x="4" y="7"/>
                    </a:lnTo>
                    <a:lnTo>
                      <a:pt x="2" y="6"/>
                    </a:lnTo>
                    <a:lnTo>
                      <a:pt x="0" y="4"/>
                    </a:lnTo>
                    <a:lnTo>
                      <a:pt x="1" y="1"/>
                    </a:lnTo>
                    <a:lnTo>
                      <a:pt x="5" y="0"/>
                    </a:lnTo>
                    <a:lnTo>
                      <a:pt x="9" y="1"/>
                    </a:lnTo>
                    <a:lnTo>
                      <a:pt x="1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2" name="Freeform 348">
                <a:extLst>
                  <a:ext uri="{FF2B5EF4-FFF2-40B4-BE49-F238E27FC236}">
                    <a16:creationId xmlns:a16="http://schemas.microsoft.com/office/drawing/2014/main" id="{1DCC92A4-D019-428D-A87F-CE25D058A8B3}"/>
                  </a:ext>
                </a:extLst>
              </p:cNvPr>
              <p:cNvSpPr>
                <a:spLocks/>
              </p:cNvSpPr>
              <p:nvPr/>
            </p:nvSpPr>
            <p:spPr bwMode="auto">
              <a:xfrm>
                <a:off x="2014" y="1732"/>
                <a:ext cx="4" cy="3"/>
              </a:xfrm>
              <a:custGeom>
                <a:avLst/>
                <a:gdLst>
                  <a:gd name="T0" fmla="*/ 9 w 9"/>
                  <a:gd name="T1" fmla="*/ 4 h 7"/>
                  <a:gd name="T2" fmla="*/ 7 w 9"/>
                  <a:gd name="T3" fmla="*/ 7 h 7"/>
                  <a:gd name="T4" fmla="*/ 0 w 9"/>
                  <a:gd name="T5" fmla="*/ 4 h 7"/>
                  <a:gd name="T6" fmla="*/ 2 w 9"/>
                  <a:gd name="T7" fmla="*/ 1 h 7"/>
                  <a:gd name="T8" fmla="*/ 5 w 9"/>
                  <a:gd name="T9" fmla="*/ 0 h 7"/>
                  <a:gd name="T10" fmla="*/ 8 w 9"/>
                  <a:gd name="T11" fmla="*/ 0 h 7"/>
                  <a:gd name="T12" fmla="*/ 9 w 9"/>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9" y="4"/>
                    </a:moveTo>
                    <a:lnTo>
                      <a:pt x="7" y="7"/>
                    </a:lnTo>
                    <a:lnTo>
                      <a:pt x="0" y="4"/>
                    </a:lnTo>
                    <a:lnTo>
                      <a:pt x="2" y="1"/>
                    </a:lnTo>
                    <a:lnTo>
                      <a:pt x="5" y="0"/>
                    </a:lnTo>
                    <a:lnTo>
                      <a:pt x="8" y="0"/>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3" name="Freeform 349">
                <a:extLst>
                  <a:ext uri="{FF2B5EF4-FFF2-40B4-BE49-F238E27FC236}">
                    <a16:creationId xmlns:a16="http://schemas.microsoft.com/office/drawing/2014/main" id="{D66D482F-9AD4-4536-A68F-0A48624B25CC}"/>
                  </a:ext>
                </a:extLst>
              </p:cNvPr>
              <p:cNvSpPr>
                <a:spLocks/>
              </p:cNvSpPr>
              <p:nvPr/>
            </p:nvSpPr>
            <p:spPr bwMode="auto">
              <a:xfrm>
                <a:off x="1948" y="1732"/>
                <a:ext cx="5" cy="4"/>
              </a:xfrm>
              <a:custGeom>
                <a:avLst/>
                <a:gdLst>
                  <a:gd name="T0" fmla="*/ 7 w 9"/>
                  <a:gd name="T1" fmla="*/ 8 h 8"/>
                  <a:gd name="T2" fmla="*/ 0 w 9"/>
                  <a:gd name="T3" fmla="*/ 7 h 8"/>
                  <a:gd name="T4" fmla="*/ 0 w 9"/>
                  <a:gd name="T5" fmla="*/ 5 h 8"/>
                  <a:gd name="T6" fmla="*/ 0 w 9"/>
                  <a:gd name="T7" fmla="*/ 3 h 8"/>
                  <a:gd name="T8" fmla="*/ 1 w 9"/>
                  <a:gd name="T9" fmla="*/ 2 h 8"/>
                  <a:gd name="T10" fmla="*/ 2 w 9"/>
                  <a:gd name="T11" fmla="*/ 0 h 8"/>
                  <a:gd name="T12" fmla="*/ 6 w 9"/>
                  <a:gd name="T13" fmla="*/ 2 h 8"/>
                  <a:gd name="T14" fmla="*/ 8 w 9"/>
                  <a:gd name="T15" fmla="*/ 4 h 8"/>
                  <a:gd name="T16" fmla="*/ 9 w 9"/>
                  <a:gd name="T17" fmla="*/ 6 h 8"/>
                  <a:gd name="T18" fmla="*/ 7 w 9"/>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7" y="8"/>
                    </a:moveTo>
                    <a:lnTo>
                      <a:pt x="0" y="7"/>
                    </a:lnTo>
                    <a:lnTo>
                      <a:pt x="0" y="5"/>
                    </a:lnTo>
                    <a:lnTo>
                      <a:pt x="0" y="3"/>
                    </a:lnTo>
                    <a:lnTo>
                      <a:pt x="1" y="2"/>
                    </a:lnTo>
                    <a:lnTo>
                      <a:pt x="2" y="0"/>
                    </a:lnTo>
                    <a:lnTo>
                      <a:pt x="6" y="2"/>
                    </a:lnTo>
                    <a:lnTo>
                      <a:pt x="8" y="4"/>
                    </a:lnTo>
                    <a:lnTo>
                      <a:pt x="9" y="6"/>
                    </a:lnTo>
                    <a:lnTo>
                      <a:pt x="7"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4" name="Freeform 350">
                <a:extLst>
                  <a:ext uri="{FF2B5EF4-FFF2-40B4-BE49-F238E27FC236}">
                    <a16:creationId xmlns:a16="http://schemas.microsoft.com/office/drawing/2014/main" id="{5AFBFF97-A1FC-4655-BA0B-E678F39C56AA}"/>
                  </a:ext>
                </a:extLst>
              </p:cNvPr>
              <p:cNvSpPr>
                <a:spLocks/>
              </p:cNvSpPr>
              <p:nvPr/>
            </p:nvSpPr>
            <p:spPr bwMode="auto">
              <a:xfrm>
                <a:off x="1473" y="1733"/>
                <a:ext cx="39" cy="11"/>
              </a:xfrm>
              <a:custGeom>
                <a:avLst/>
                <a:gdLst>
                  <a:gd name="T0" fmla="*/ 62 w 78"/>
                  <a:gd name="T1" fmla="*/ 19 h 20"/>
                  <a:gd name="T2" fmla="*/ 58 w 78"/>
                  <a:gd name="T3" fmla="*/ 20 h 20"/>
                  <a:gd name="T4" fmla="*/ 52 w 78"/>
                  <a:gd name="T5" fmla="*/ 20 h 20"/>
                  <a:gd name="T6" fmla="*/ 47 w 78"/>
                  <a:gd name="T7" fmla="*/ 20 h 20"/>
                  <a:gd name="T8" fmla="*/ 43 w 78"/>
                  <a:gd name="T9" fmla="*/ 18 h 20"/>
                  <a:gd name="T10" fmla="*/ 38 w 78"/>
                  <a:gd name="T11" fmla="*/ 17 h 20"/>
                  <a:gd name="T12" fmla="*/ 34 w 78"/>
                  <a:gd name="T13" fmla="*/ 16 h 20"/>
                  <a:gd name="T14" fmla="*/ 29 w 78"/>
                  <a:gd name="T15" fmla="*/ 15 h 20"/>
                  <a:gd name="T16" fmla="*/ 23 w 78"/>
                  <a:gd name="T17" fmla="*/ 16 h 20"/>
                  <a:gd name="T18" fmla="*/ 16 w 78"/>
                  <a:gd name="T19" fmla="*/ 16 h 20"/>
                  <a:gd name="T20" fmla="*/ 10 w 78"/>
                  <a:gd name="T21" fmla="*/ 15 h 20"/>
                  <a:gd name="T22" fmla="*/ 6 w 78"/>
                  <a:gd name="T23" fmla="*/ 12 h 20"/>
                  <a:gd name="T24" fmla="*/ 0 w 78"/>
                  <a:gd name="T25" fmla="*/ 9 h 20"/>
                  <a:gd name="T26" fmla="*/ 0 w 78"/>
                  <a:gd name="T27" fmla="*/ 8 h 20"/>
                  <a:gd name="T28" fmla="*/ 10 w 78"/>
                  <a:gd name="T29" fmla="*/ 9 h 20"/>
                  <a:gd name="T30" fmla="*/ 20 w 78"/>
                  <a:gd name="T31" fmla="*/ 10 h 20"/>
                  <a:gd name="T32" fmla="*/ 30 w 78"/>
                  <a:gd name="T33" fmla="*/ 11 h 20"/>
                  <a:gd name="T34" fmla="*/ 39 w 78"/>
                  <a:gd name="T35" fmla="*/ 12 h 20"/>
                  <a:gd name="T36" fmla="*/ 49 w 78"/>
                  <a:gd name="T37" fmla="*/ 11 h 20"/>
                  <a:gd name="T38" fmla="*/ 58 w 78"/>
                  <a:gd name="T39" fmla="*/ 9 h 20"/>
                  <a:gd name="T40" fmla="*/ 66 w 78"/>
                  <a:gd name="T41" fmla="*/ 5 h 20"/>
                  <a:gd name="T42" fmla="*/ 74 w 78"/>
                  <a:gd name="T43" fmla="*/ 0 h 20"/>
                  <a:gd name="T44" fmla="*/ 78 w 78"/>
                  <a:gd name="T45" fmla="*/ 0 h 20"/>
                  <a:gd name="T46" fmla="*/ 77 w 78"/>
                  <a:gd name="T47" fmla="*/ 5 h 20"/>
                  <a:gd name="T48" fmla="*/ 73 w 78"/>
                  <a:gd name="T49" fmla="*/ 10 h 20"/>
                  <a:gd name="T50" fmla="*/ 68 w 78"/>
                  <a:gd name="T51" fmla="*/ 15 h 20"/>
                  <a:gd name="T52" fmla="*/ 62 w 78"/>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20">
                    <a:moveTo>
                      <a:pt x="62" y="19"/>
                    </a:moveTo>
                    <a:lnTo>
                      <a:pt x="58" y="20"/>
                    </a:lnTo>
                    <a:lnTo>
                      <a:pt x="52" y="20"/>
                    </a:lnTo>
                    <a:lnTo>
                      <a:pt x="47" y="20"/>
                    </a:lnTo>
                    <a:lnTo>
                      <a:pt x="43" y="18"/>
                    </a:lnTo>
                    <a:lnTo>
                      <a:pt x="38" y="17"/>
                    </a:lnTo>
                    <a:lnTo>
                      <a:pt x="34" y="16"/>
                    </a:lnTo>
                    <a:lnTo>
                      <a:pt x="29" y="15"/>
                    </a:lnTo>
                    <a:lnTo>
                      <a:pt x="23" y="16"/>
                    </a:lnTo>
                    <a:lnTo>
                      <a:pt x="16" y="16"/>
                    </a:lnTo>
                    <a:lnTo>
                      <a:pt x="10" y="15"/>
                    </a:lnTo>
                    <a:lnTo>
                      <a:pt x="6" y="12"/>
                    </a:lnTo>
                    <a:lnTo>
                      <a:pt x="0" y="9"/>
                    </a:lnTo>
                    <a:lnTo>
                      <a:pt x="0" y="8"/>
                    </a:lnTo>
                    <a:lnTo>
                      <a:pt x="10" y="9"/>
                    </a:lnTo>
                    <a:lnTo>
                      <a:pt x="20" y="10"/>
                    </a:lnTo>
                    <a:lnTo>
                      <a:pt x="30" y="11"/>
                    </a:lnTo>
                    <a:lnTo>
                      <a:pt x="39" y="12"/>
                    </a:lnTo>
                    <a:lnTo>
                      <a:pt x="49" y="11"/>
                    </a:lnTo>
                    <a:lnTo>
                      <a:pt x="58" y="9"/>
                    </a:lnTo>
                    <a:lnTo>
                      <a:pt x="66" y="5"/>
                    </a:lnTo>
                    <a:lnTo>
                      <a:pt x="74" y="0"/>
                    </a:lnTo>
                    <a:lnTo>
                      <a:pt x="78" y="0"/>
                    </a:lnTo>
                    <a:lnTo>
                      <a:pt x="77" y="5"/>
                    </a:lnTo>
                    <a:lnTo>
                      <a:pt x="73" y="10"/>
                    </a:lnTo>
                    <a:lnTo>
                      <a:pt x="68" y="15"/>
                    </a:lnTo>
                    <a:lnTo>
                      <a:pt x="6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5" name="Freeform 351">
                <a:extLst>
                  <a:ext uri="{FF2B5EF4-FFF2-40B4-BE49-F238E27FC236}">
                    <a16:creationId xmlns:a16="http://schemas.microsoft.com/office/drawing/2014/main" id="{C412474E-3624-4BB3-85AC-9326E593975D}"/>
                  </a:ext>
                </a:extLst>
              </p:cNvPr>
              <p:cNvSpPr>
                <a:spLocks/>
              </p:cNvSpPr>
              <p:nvPr/>
            </p:nvSpPr>
            <p:spPr bwMode="auto">
              <a:xfrm>
                <a:off x="2001" y="1733"/>
                <a:ext cx="6" cy="3"/>
              </a:xfrm>
              <a:custGeom>
                <a:avLst/>
                <a:gdLst>
                  <a:gd name="T0" fmla="*/ 11 w 11"/>
                  <a:gd name="T1" fmla="*/ 1 h 4"/>
                  <a:gd name="T2" fmla="*/ 8 w 11"/>
                  <a:gd name="T3" fmla="*/ 3 h 4"/>
                  <a:gd name="T4" fmla="*/ 5 w 11"/>
                  <a:gd name="T5" fmla="*/ 4 h 4"/>
                  <a:gd name="T6" fmla="*/ 1 w 11"/>
                  <a:gd name="T7" fmla="*/ 4 h 4"/>
                  <a:gd name="T8" fmla="*/ 0 w 11"/>
                  <a:gd name="T9" fmla="*/ 0 h 4"/>
                  <a:gd name="T10" fmla="*/ 11 w 11"/>
                  <a:gd name="T11" fmla="*/ 1 h 4"/>
                </a:gdLst>
                <a:ahLst/>
                <a:cxnLst>
                  <a:cxn ang="0">
                    <a:pos x="T0" y="T1"/>
                  </a:cxn>
                  <a:cxn ang="0">
                    <a:pos x="T2" y="T3"/>
                  </a:cxn>
                  <a:cxn ang="0">
                    <a:pos x="T4" y="T5"/>
                  </a:cxn>
                  <a:cxn ang="0">
                    <a:pos x="T6" y="T7"/>
                  </a:cxn>
                  <a:cxn ang="0">
                    <a:pos x="T8" y="T9"/>
                  </a:cxn>
                  <a:cxn ang="0">
                    <a:pos x="T10" y="T11"/>
                  </a:cxn>
                </a:cxnLst>
                <a:rect l="0" t="0" r="r" b="b"/>
                <a:pathLst>
                  <a:path w="11" h="4">
                    <a:moveTo>
                      <a:pt x="11" y="1"/>
                    </a:moveTo>
                    <a:lnTo>
                      <a:pt x="8" y="3"/>
                    </a:lnTo>
                    <a:lnTo>
                      <a:pt x="5" y="4"/>
                    </a:lnTo>
                    <a:lnTo>
                      <a:pt x="1" y="4"/>
                    </a:lnTo>
                    <a:lnTo>
                      <a:pt x="0" y="0"/>
                    </a:lnTo>
                    <a:lnTo>
                      <a:pt x="1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6" name="Freeform 352">
                <a:extLst>
                  <a:ext uri="{FF2B5EF4-FFF2-40B4-BE49-F238E27FC236}">
                    <a16:creationId xmlns:a16="http://schemas.microsoft.com/office/drawing/2014/main" id="{FFAE3941-D912-4411-8966-F3456733B8CD}"/>
                  </a:ext>
                </a:extLst>
              </p:cNvPr>
              <p:cNvSpPr>
                <a:spLocks/>
              </p:cNvSpPr>
              <p:nvPr/>
            </p:nvSpPr>
            <p:spPr bwMode="auto">
              <a:xfrm>
                <a:off x="2048" y="1733"/>
                <a:ext cx="5" cy="4"/>
              </a:xfrm>
              <a:custGeom>
                <a:avLst/>
                <a:gdLst>
                  <a:gd name="T0" fmla="*/ 9 w 9"/>
                  <a:gd name="T1" fmla="*/ 4 h 7"/>
                  <a:gd name="T2" fmla="*/ 9 w 9"/>
                  <a:gd name="T3" fmla="*/ 7 h 7"/>
                  <a:gd name="T4" fmla="*/ 1 w 9"/>
                  <a:gd name="T5" fmla="*/ 7 h 7"/>
                  <a:gd name="T6" fmla="*/ 0 w 9"/>
                  <a:gd name="T7" fmla="*/ 4 h 7"/>
                  <a:gd name="T8" fmla="*/ 1 w 9"/>
                  <a:gd name="T9" fmla="*/ 2 h 7"/>
                  <a:gd name="T10" fmla="*/ 3 w 9"/>
                  <a:gd name="T11" fmla="*/ 1 h 7"/>
                  <a:gd name="T12" fmla="*/ 5 w 9"/>
                  <a:gd name="T13" fmla="*/ 0 h 7"/>
                  <a:gd name="T14" fmla="*/ 7 w 9"/>
                  <a:gd name="T15" fmla="*/ 0 h 7"/>
                  <a:gd name="T16" fmla="*/ 8 w 9"/>
                  <a:gd name="T17" fmla="*/ 2 h 7"/>
                  <a:gd name="T18" fmla="*/ 8 w 9"/>
                  <a:gd name="T19" fmla="*/ 3 h 7"/>
                  <a:gd name="T20" fmla="*/ 9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9" y="4"/>
                    </a:moveTo>
                    <a:lnTo>
                      <a:pt x="9" y="7"/>
                    </a:lnTo>
                    <a:lnTo>
                      <a:pt x="1" y="7"/>
                    </a:lnTo>
                    <a:lnTo>
                      <a:pt x="0" y="4"/>
                    </a:lnTo>
                    <a:lnTo>
                      <a:pt x="1" y="2"/>
                    </a:lnTo>
                    <a:lnTo>
                      <a:pt x="3" y="1"/>
                    </a:lnTo>
                    <a:lnTo>
                      <a:pt x="5" y="0"/>
                    </a:lnTo>
                    <a:lnTo>
                      <a:pt x="7" y="0"/>
                    </a:lnTo>
                    <a:lnTo>
                      <a:pt x="8" y="2"/>
                    </a:lnTo>
                    <a:lnTo>
                      <a:pt x="8" y="3"/>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7" name="Freeform 353">
                <a:extLst>
                  <a:ext uri="{FF2B5EF4-FFF2-40B4-BE49-F238E27FC236}">
                    <a16:creationId xmlns:a16="http://schemas.microsoft.com/office/drawing/2014/main" id="{778B8165-742D-458A-BE38-E76D5173FA4B}"/>
                  </a:ext>
                </a:extLst>
              </p:cNvPr>
              <p:cNvSpPr>
                <a:spLocks/>
              </p:cNvSpPr>
              <p:nvPr/>
            </p:nvSpPr>
            <p:spPr bwMode="auto">
              <a:xfrm>
                <a:off x="2026" y="1734"/>
                <a:ext cx="4" cy="4"/>
              </a:xfrm>
              <a:custGeom>
                <a:avLst/>
                <a:gdLst>
                  <a:gd name="T0" fmla="*/ 7 w 7"/>
                  <a:gd name="T1" fmla="*/ 2 h 8"/>
                  <a:gd name="T2" fmla="*/ 7 w 7"/>
                  <a:gd name="T3" fmla="*/ 3 h 8"/>
                  <a:gd name="T4" fmla="*/ 7 w 7"/>
                  <a:gd name="T5" fmla="*/ 6 h 8"/>
                  <a:gd name="T6" fmla="*/ 6 w 7"/>
                  <a:gd name="T7" fmla="*/ 7 h 8"/>
                  <a:gd name="T8" fmla="*/ 4 w 7"/>
                  <a:gd name="T9" fmla="*/ 8 h 8"/>
                  <a:gd name="T10" fmla="*/ 0 w 7"/>
                  <a:gd name="T11" fmla="*/ 8 h 8"/>
                  <a:gd name="T12" fmla="*/ 3 w 7"/>
                  <a:gd name="T13" fmla="*/ 0 h 8"/>
                  <a:gd name="T14" fmla="*/ 7 w 7"/>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2"/>
                    </a:moveTo>
                    <a:lnTo>
                      <a:pt x="7" y="3"/>
                    </a:lnTo>
                    <a:lnTo>
                      <a:pt x="7" y="6"/>
                    </a:lnTo>
                    <a:lnTo>
                      <a:pt x="6" y="7"/>
                    </a:lnTo>
                    <a:lnTo>
                      <a:pt x="4" y="8"/>
                    </a:lnTo>
                    <a:lnTo>
                      <a:pt x="0" y="8"/>
                    </a:lnTo>
                    <a:lnTo>
                      <a:pt x="3" y="0"/>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8" name="Freeform 354">
                <a:extLst>
                  <a:ext uri="{FF2B5EF4-FFF2-40B4-BE49-F238E27FC236}">
                    <a16:creationId xmlns:a16="http://schemas.microsoft.com/office/drawing/2014/main" id="{1F7FF58F-6340-4DCE-BB73-6A57BB287363}"/>
                  </a:ext>
                </a:extLst>
              </p:cNvPr>
              <p:cNvSpPr>
                <a:spLocks/>
              </p:cNvSpPr>
              <p:nvPr/>
            </p:nvSpPr>
            <p:spPr bwMode="auto">
              <a:xfrm>
                <a:off x="1986" y="1735"/>
                <a:ext cx="5" cy="4"/>
              </a:xfrm>
              <a:custGeom>
                <a:avLst/>
                <a:gdLst>
                  <a:gd name="T0" fmla="*/ 9 w 9"/>
                  <a:gd name="T1" fmla="*/ 5 h 8"/>
                  <a:gd name="T2" fmla="*/ 8 w 9"/>
                  <a:gd name="T3" fmla="*/ 7 h 8"/>
                  <a:gd name="T4" fmla="*/ 5 w 9"/>
                  <a:gd name="T5" fmla="*/ 8 h 8"/>
                  <a:gd name="T6" fmla="*/ 2 w 9"/>
                  <a:gd name="T7" fmla="*/ 8 h 8"/>
                  <a:gd name="T8" fmla="*/ 0 w 9"/>
                  <a:gd name="T9" fmla="*/ 6 h 8"/>
                  <a:gd name="T10" fmla="*/ 0 w 9"/>
                  <a:gd name="T11" fmla="*/ 1 h 8"/>
                  <a:gd name="T12" fmla="*/ 3 w 9"/>
                  <a:gd name="T13" fmla="*/ 0 h 8"/>
                  <a:gd name="T14" fmla="*/ 8 w 9"/>
                  <a:gd name="T15" fmla="*/ 0 h 8"/>
                  <a:gd name="T16" fmla="*/ 9 w 9"/>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9" y="5"/>
                    </a:moveTo>
                    <a:lnTo>
                      <a:pt x="8" y="7"/>
                    </a:lnTo>
                    <a:lnTo>
                      <a:pt x="5" y="8"/>
                    </a:lnTo>
                    <a:lnTo>
                      <a:pt x="2" y="8"/>
                    </a:lnTo>
                    <a:lnTo>
                      <a:pt x="0" y="6"/>
                    </a:lnTo>
                    <a:lnTo>
                      <a:pt x="0" y="1"/>
                    </a:lnTo>
                    <a:lnTo>
                      <a:pt x="3" y="0"/>
                    </a:lnTo>
                    <a:lnTo>
                      <a:pt x="8" y="0"/>
                    </a:lnTo>
                    <a:lnTo>
                      <a:pt x="9"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39" name="Freeform 355">
                <a:extLst>
                  <a:ext uri="{FF2B5EF4-FFF2-40B4-BE49-F238E27FC236}">
                    <a16:creationId xmlns:a16="http://schemas.microsoft.com/office/drawing/2014/main" id="{17E64A0A-4952-442A-82D8-D353D61A37B5}"/>
                  </a:ext>
                </a:extLst>
              </p:cNvPr>
              <p:cNvSpPr>
                <a:spLocks/>
              </p:cNvSpPr>
              <p:nvPr/>
            </p:nvSpPr>
            <p:spPr bwMode="auto">
              <a:xfrm>
                <a:off x="2035" y="1735"/>
                <a:ext cx="4" cy="4"/>
              </a:xfrm>
              <a:custGeom>
                <a:avLst/>
                <a:gdLst>
                  <a:gd name="T0" fmla="*/ 8 w 8"/>
                  <a:gd name="T1" fmla="*/ 1 h 8"/>
                  <a:gd name="T2" fmla="*/ 8 w 8"/>
                  <a:gd name="T3" fmla="*/ 4 h 8"/>
                  <a:gd name="T4" fmla="*/ 8 w 8"/>
                  <a:gd name="T5" fmla="*/ 6 h 8"/>
                  <a:gd name="T6" fmla="*/ 7 w 8"/>
                  <a:gd name="T7" fmla="*/ 7 h 8"/>
                  <a:gd name="T8" fmla="*/ 5 w 8"/>
                  <a:gd name="T9" fmla="*/ 8 h 8"/>
                  <a:gd name="T10" fmla="*/ 3 w 8"/>
                  <a:gd name="T11" fmla="*/ 8 h 8"/>
                  <a:gd name="T12" fmla="*/ 2 w 8"/>
                  <a:gd name="T13" fmla="*/ 7 h 8"/>
                  <a:gd name="T14" fmla="*/ 1 w 8"/>
                  <a:gd name="T15" fmla="*/ 6 h 8"/>
                  <a:gd name="T16" fmla="*/ 0 w 8"/>
                  <a:gd name="T17" fmla="*/ 5 h 8"/>
                  <a:gd name="T18" fmla="*/ 1 w 8"/>
                  <a:gd name="T19" fmla="*/ 2 h 8"/>
                  <a:gd name="T20" fmla="*/ 2 w 8"/>
                  <a:gd name="T21" fmla="*/ 1 h 8"/>
                  <a:gd name="T22" fmla="*/ 6 w 8"/>
                  <a:gd name="T23" fmla="*/ 0 h 8"/>
                  <a:gd name="T24" fmla="*/ 8 w 8"/>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8" y="1"/>
                    </a:moveTo>
                    <a:lnTo>
                      <a:pt x="8" y="4"/>
                    </a:lnTo>
                    <a:lnTo>
                      <a:pt x="8" y="6"/>
                    </a:lnTo>
                    <a:lnTo>
                      <a:pt x="7" y="7"/>
                    </a:lnTo>
                    <a:lnTo>
                      <a:pt x="5" y="8"/>
                    </a:lnTo>
                    <a:lnTo>
                      <a:pt x="3" y="8"/>
                    </a:lnTo>
                    <a:lnTo>
                      <a:pt x="2" y="7"/>
                    </a:lnTo>
                    <a:lnTo>
                      <a:pt x="1" y="6"/>
                    </a:lnTo>
                    <a:lnTo>
                      <a:pt x="0" y="5"/>
                    </a:lnTo>
                    <a:lnTo>
                      <a:pt x="1" y="2"/>
                    </a:lnTo>
                    <a:lnTo>
                      <a:pt x="2" y="1"/>
                    </a:lnTo>
                    <a:lnTo>
                      <a:pt x="6" y="0"/>
                    </a:lnTo>
                    <a:lnTo>
                      <a:pt x="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0" name="Freeform 356">
                <a:extLst>
                  <a:ext uri="{FF2B5EF4-FFF2-40B4-BE49-F238E27FC236}">
                    <a16:creationId xmlns:a16="http://schemas.microsoft.com/office/drawing/2014/main" id="{1839C066-3E8C-45BC-885F-0B0A0DF8D32E}"/>
                  </a:ext>
                </a:extLst>
              </p:cNvPr>
              <p:cNvSpPr>
                <a:spLocks/>
              </p:cNvSpPr>
              <p:nvPr/>
            </p:nvSpPr>
            <p:spPr bwMode="auto">
              <a:xfrm>
                <a:off x="1939" y="1737"/>
                <a:ext cx="5" cy="4"/>
              </a:xfrm>
              <a:custGeom>
                <a:avLst/>
                <a:gdLst>
                  <a:gd name="T0" fmla="*/ 10 w 10"/>
                  <a:gd name="T1" fmla="*/ 4 h 8"/>
                  <a:gd name="T2" fmla="*/ 9 w 10"/>
                  <a:gd name="T3" fmla="*/ 5 h 8"/>
                  <a:gd name="T4" fmla="*/ 9 w 10"/>
                  <a:gd name="T5" fmla="*/ 7 h 8"/>
                  <a:gd name="T6" fmla="*/ 7 w 10"/>
                  <a:gd name="T7" fmla="*/ 8 h 8"/>
                  <a:gd name="T8" fmla="*/ 5 w 10"/>
                  <a:gd name="T9" fmla="*/ 8 h 8"/>
                  <a:gd name="T10" fmla="*/ 4 w 10"/>
                  <a:gd name="T11" fmla="*/ 7 h 8"/>
                  <a:gd name="T12" fmla="*/ 2 w 10"/>
                  <a:gd name="T13" fmla="*/ 5 h 8"/>
                  <a:gd name="T14" fmla="*/ 0 w 10"/>
                  <a:gd name="T15" fmla="*/ 3 h 8"/>
                  <a:gd name="T16" fmla="*/ 2 w 10"/>
                  <a:gd name="T17" fmla="*/ 1 h 8"/>
                  <a:gd name="T18" fmla="*/ 5 w 10"/>
                  <a:gd name="T19" fmla="*/ 0 h 8"/>
                  <a:gd name="T20" fmla="*/ 7 w 10"/>
                  <a:gd name="T21" fmla="*/ 0 h 8"/>
                  <a:gd name="T22" fmla="*/ 9 w 10"/>
                  <a:gd name="T23" fmla="*/ 2 h 8"/>
                  <a:gd name="T24" fmla="*/ 10 w 10"/>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8">
                    <a:moveTo>
                      <a:pt x="10" y="4"/>
                    </a:moveTo>
                    <a:lnTo>
                      <a:pt x="9" y="5"/>
                    </a:lnTo>
                    <a:lnTo>
                      <a:pt x="9" y="7"/>
                    </a:lnTo>
                    <a:lnTo>
                      <a:pt x="7" y="8"/>
                    </a:lnTo>
                    <a:lnTo>
                      <a:pt x="5" y="8"/>
                    </a:lnTo>
                    <a:lnTo>
                      <a:pt x="4" y="7"/>
                    </a:lnTo>
                    <a:lnTo>
                      <a:pt x="2" y="5"/>
                    </a:lnTo>
                    <a:lnTo>
                      <a:pt x="0" y="3"/>
                    </a:lnTo>
                    <a:lnTo>
                      <a:pt x="2" y="1"/>
                    </a:lnTo>
                    <a:lnTo>
                      <a:pt x="5" y="0"/>
                    </a:lnTo>
                    <a:lnTo>
                      <a:pt x="7" y="0"/>
                    </a:lnTo>
                    <a:lnTo>
                      <a:pt x="9" y="2"/>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2" name="Freeform 358">
                <a:extLst>
                  <a:ext uri="{FF2B5EF4-FFF2-40B4-BE49-F238E27FC236}">
                    <a16:creationId xmlns:a16="http://schemas.microsoft.com/office/drawing/2014/main" id="{2536E5F1-4E47-42F3-B913-1F146E095FC1}"/>
                  </a:ext>
                </a:extLst>
              </p:cNvPr>
              <p:cNvSpPr>
                <a:spLocks/>
              </p:cNvSpPr>
              <p:nvPr/>
            </p:nvSpPr>
            <p:spPr bwMode="auto">
              <a:xfrm>
                <a:off x="1978" y="1737"/>
                <a:ext cx="3" cy="4"/>
              </a:xfrm>
              <a:custGeom>
                <a:avLst/>
                <a:gdLst>
                  <a:gd name="T0" fmla="*/ 2 w 7"/>
                  <a:gd name="T1" fmla="*/ 8 h 8"/>
                  <a:gd name="T2" fmla="*/ 1 w 7"/>
                  <a:gd name="T3" fmla="*/ 7 h 8"/>
                  <a:gd name="T4" fmla="*/ 0 w 7"/>
                  <a:gd name="T5" fmla="*/ 6 h 8"/>
                  <a:gd name="T6" fmla="*/ 0 w 7"/>
                  <a:gd name="T7" fmla="*/ 2 h 8"/>
                  <a:gd name="T8" fmla="*/ 1 w 7"/>
                  <a:gd name="T9" fmla="*/ 0 h 8"/>
                  <a:gd name="T10" fmla="*/ 7 w 7"/>
                  <a:gd name="T11" fmla="*/ 3 h 8"/>
                  <a:gd name="T12" fmla="*/ 2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2" y="8"/>
                    </a:moveTo>
                    <a:lnTo>
                      <a:pt x="1" y="7"/>
                    </a:lnTo>
                    <a:lnTo>
                      <a:pt x="0" y="6"/>
                    </a:lnTo>
                    <a:lnTo>
                      <a:pt x="0" y="2"/>
                    </a:lnTo>
                    <a:lnTo>
                      <a:pt x="1" y="0"/>
                    </a:lnTo>
                    <a:lnTo>
                      <a:pt x="7" y="3"/>
                    </a:lnTo>
                    <a:lnTo>
                      <a:pt x="2"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3" name="Freeform 359">
                <a:extLst>
                  <a:ext uri="{FF2B5EF4-FFF2-40B4-BE49-F238E27FC236}">
                    <a16:creationId xmlns:a16="http://schemas.microsoft.com/office/drawing/2014/main" id="{F6DCF0EC-35C0-4699-860C-47056D6B04EC}"/>
                  </a:ext>
                </a:extLst>
              </p:cNvPr>
              <p:cNvSpPr>
                <a:spLocks/>
              </p:cNvSpPr>
              <p:nvPr/>
            </p:nvSpPr>
            <p:spPr bwMode="auto">
              <a:xfrm>
                <a:off x="1993" y="1739"/>
                <a:ext cx="4" cy="4"/>
              </a:xfrm>
              <a:custGeom>
                <a:avLst/>
                <a:gdLst>
                  <a:gd name="T0" fmla="*/ 8 w 8"/>
                  <a:gd name="T1" fmla="*/ 7 h 8"/>
                  <a:gd name="T2" fmla="*/ 6 w 8"/>
                  <a:gd name="T3" fmla="*/ 8 h 8"/>
                  <a:gd name="T4" fmla="*/ 4 w 8"/>
                  <a:gd name="T5" fmla="*/ 8 h 8"/>
                  <a:gd name="T6" fmla="*/ 2 w 8"/>
                  <a:gd name="T7" fmla="*/ 7 h 8"/>
                  <a:gd name="T8" fmla="*/ 0 w 8"/>
                  <a:gd name="T9" fmla="*/ 5 h 8"/>
                  <a:gd name="T10" fmla="*/ 2 w 8"/>
                  <a:gd name="T11" fmla="*/ 1 h 8"/>
                  <a:gd name="T12" fmla="*/ 4 w 8"/>
                  <a:gd name="T13" fmla="*/ 0 h 8"/>
                  <a:gd name="T14" fmla="*/ 7 w 8"/>
                  <a:gd name="T15" fmla="*/ 1 h 8"/>
                  <a:gd name="T16" fmla="*/ 8 w 8"/>
                  <a:gd name="T17" fmla="*/ 4 h 8"/>
                  <a:gd name="T18" fmla="*/ 8 w 8"/>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8" y="7"/>
                    </a:moveTo>
                    <a:lnTo>
                      <a:pt x="6" y="8"/>
                    </a:lnTo>
                    <a:lnTo>
                      <a:pt x="4" y="8"/>
                    </a:lnTo>
                    <a:lnTo>
                      <a:pt x="2" y="7"/>
                    </a:lnTo>
                    <a:lnTo>
                      <a:pt x="0" y="5"/>
                    </a:lnTo>
                    <a:lnTo>
                      <a:pt x="2" y="1"/>
                    </a:lnTo>
                    <a:lnTo>
                      <a:pt x="4" y="0"/>
                    </a:lnTo>
                    <a:lnTo>
                      <a:pt x="7" y="1"/>
                    </a:lnTo>
                    <a:lnTo>
                      <a:pt x="8" y="4"/>
                    </a:lnTo>
                    <a:lnTo>
                      <a:pt x="8"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4" name="Freeform 360">
                <a:extLst>
                  <a:ext uri="{FF2B5EF4-FFF2-40B4-BE49-F238E27FC236}">
                    <a16:creationId xmlns:a16="http://schemas.microsoft.com/office/drawing/2014/main" id="{482B96BC-C450-42DE-BE39-A64271C128A3}"/>
                  </a:ext>
                </a:extLst>
              </p:cNvPr>
              <p:cNvSpPr>
                <a:spLocks/>
              </p:cNvSpPr>
              <p:nvPr/>
            </p:nvSpPr>
            <p:spPr bwMode="auto">
              <a:xfrm>
                <a:off x="1968" y="1740"/>
                <a:ext cx="2" cy="1"/>
              </a:xfrm>
              <a:custGeom>
                <a:avLst/>
                <a:gdLst>
                  <a:gd name="T0" fmla="*/ 5 w 5"/>
                  <a:gd name="T1" fmla="*/ 3 h 4"/>
                  <a:gd name="T2" fmla="*/ 5 w 5"/>
                  <a:gd name="T3" fmla="*/ 3 h 4"/>
                  <a:gd name="T4" fmla="*/ 2 w 5"/>
                  <a:gd name="T5" fmla="*/ 3 h 4"/>
                  <a:gd name="T6" fmla="*/ 1 w 5"/>
                  <a:gd name="T7" fmla="*/ 4 h 4"/>
                  <a:gd name="T8" fmla="*/ 0 w 5"/>
                  <a:gd name="T9" fmla="*/ 4 h 4"/>
                  <a:gd name="T10" fmla="*/ 0 w 5"/>
                  <a:gd name="T11" fmla="*/ 0 h 4"/>
                  <a:gd name="T12" fmla="*/ 1 w 5"/>
                  <a:gd name="T13" fmla="*/ 0 h 4"/>
                  <a:gd name="T14" fmla="*/ 2 w 5"/>
                  <a:gd name="T15" fmla="*/ 2 h 4"/>
                  <a:gd name="T16" fmla="*/ 4 w 5"/>
                  <a:gd name="T17" fmla="*/ 3 h 4"/>
                  <a:gd name="T18" fmla="*/ 5 w 5"/>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3"/>
                    </a:moveTo>
                    <a:lnTo>
                      <a:pt x="5" y="3"/>
                    </a:lnTo>
                    <a:lnTo>
                      <a:pt x="2" y="3"/>
                    </a:lnTo>
                    <a:lnTo>
                      <a:pt x="1" y="4"/>
                    </a:lnTo>
                    <a:lnTo>
                      <a:pt x="0" y="4"/>
                    </a:lnTo>
                    <a:lnTo>
                      <a:pt x="0" y="0"/>
                    </a:lnTo>
                    <a:lnTo>
                      <a:pt x="1" y="0"/>
                    </a:lnTo>
                    <a:lnTo>
                      <a:pt x="2" y="2"/>
                    </a:lnTo>
                    <a:lnTo>
                      <a:pt x="4" y="3"/>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5" name="Freeform 361">
                <a:extLst>
                  <a:ext uri="{FF2B5EF4-FFF2-40B4-BE49-F238E27FC236}">
                    <a16:creationId xmlns:a16="http://schemas.microsoft.com/office/drawing/2014/main" id="{BD9AA84E-6A66-4C92-B2A3-11D78FB19108}"/>
                  </a:ext>
                </a:extLst>
              </p:cNvPr>
              <p:cNvSpPr>
                <a:spLocks/>
              </p:cNvSpPr>
              <p:nvPr/>
            </p:nvSpPr>
            <p:spPr bwMode="auto">
              <a:xfrm>
                <a:off x="1956" y="1742"/>
                <a:ext cx="3" cy="3"/>
              </a:xfrm>
              <a:custGeom>
                <a:avLst/>
                <a:gdLst>
                  <a:gd name="T0" fmla="*/ 7 w 7"/>
                  <a:gd name="T1" fmla="*/ 2 h 7"/>
                  <a:gd name="T2" fmla="*/ 7 w 7"/>
                  <a:gd name="T3" fmla="*/ 3 h 7"/>
                  <a:gd name="T4" fmla="*/ 6 w 7"/>
                  <a:gd name="T5" fmla="*/ 5 h 7"/>
                  <a:gd name="T6" fmla="*/ 6 w 7"/>
                  <a:gd name="T7" fmla="*/ 5 h 7"/>
                  <a:gd name="T8" fmla="*/ 5 w 7"/>
                  <a:gd name="T9" fmla="*/ 6 h 7"/>
                  <a:gd name="T10" fmla="*/ 2 w 7"/>
                  <a:gd name="T11" fmla="*/ 7 h 7"/>
                  <a:gd name="T12" fmla="*/ 1 w 7"/>
                  <a:gd name="T13" fmla="*/ 6 h 7"/>
                  <a:gd name="T14" fmla="*/ 1 w 7"/>
                  <a:gd name="T15" fmla="*/ 3 h 7"/>
                  <a:gd name="T16" fmla="*/ 0 w 7"/>
                  <a:gd name="T17" fmla="*/ 2 h 7"/>
                  <a:gd name="T18" fmla="*/ 1 w 7"/>
                  <a:gd name="T19" fmla="*/ 0 h 7"/>
                  <a:gd name="T20" fmla="*/ 3 w 7"/>
                  <a:gd name="T21" fmla="*/ 0 h 7"/>
                  <a:gd name="T22" fmla="*/ 6 w 7"/>
                  <a:gd name="T23" fmla="*/ 0 h 7"/>
                  <a:gd name="T24" fmla="*/ 7 w 7"/>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2"/>
                    </a:moveTo>
                    <a:lnTo>
                      <a:pt x="7" y="3"/>
                    </a:lnTo>
                    <a:lnTo>
                      <a:pt x="6" y="5"/>
                    </a:lnTo>
                    <a:lnTo>
                      <a:pt x="6" y="5"/>
                    </a:lnTo>
                    <a:lnTo>
                      <a:pt x="5" y="6"/>
                    </a:lnTo>
                    <a:lnTo>
                      <a:pt x="2" y="7"/>
                    </a:lnTo>
                    <a:lnTo>
                      <a:pt x="1" y="6"/>
                    </a:lnTo>
                    <a:lnTo>
                      <a:pt x="1" y="3"/>
                    </a:lnTo>
                    <a:lnTo>
                      <a:pt x="0" y="2"/>
                    </a:lnTo>
                    <a:lnTo>
                      <a:pt x="1" y="0"/>
                    </a:lnTo>
                    <a:lnTo>
                      <a:pt x="3" y="0"/>
                    </a:lnTo>
                    <a:lnTo>
                      <a:pt x="6" y="0"/>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6" name="Freeform 362">
                <a:extLst>
                  <a:ext uri="{FF2B5EF4-FFF2-40B4-BE49-F238E27FC236}">
                    <a16:creationId xmlns:a16="http://schemas.microsoft.com/office/drawing/2014/main" id="{099114AC-52F6-4725-B6AB-08053BF65AEE}"/>
                  </a:ext>
                </a:extLst>
              </p:cNvPr>
              <p:cNvSpPr>
                <a:spLocks/>
              </p:cNvSpPr>
              <p:nvPr/>
            </p:nvSpPr>
            <p:spPr bwMode="auto">
              <a:xfrm>
                <a:off x="2055" y="1743"/>
                <a:ext cx="5" cy="4"/>
              </a:xfrm>
              <a:custGeom>
                <a:avLst/>
                <a:gdLst>
                  <a:gd name="T0" fmla="*/ 10 w 10"/>
                  <a:gd name="T1" fmla="*/ 4 h 8"/>
                  <a:gd name="T2" fmla="*/ 8 w 10"/>
                  <a:gd name="T3" fmla="*/ 6 h 8"/>
                  <a:gd name="T4" fmla="*/ 6 w 10"/>
                  <a:gd name="T5" fmla="*/ 7 h 8"/>
                  <a:gd name="T6" fmla="*/ 4 w 10"/>
                  <a:gd name="T7" fmla="*/ 8 h 8"/>
                  <a:gd name="T8" fmla="*/ 1 w 10"/>
                  <a:gd name="T9" fmla="*/ 7 h 8"/>
                  <a:gd name="T10" fmla="*/ 0 w 10"/>
                  <a:gd name="T11" fmla="*/ 4 h 8"/>
                  <a:gd name="T12" fmla="*/ 4 w 10"/>
                  <a:gd name="T13" fmla="*/ 0 h 8"/>
                  <a:gd name="T14" fmla="*/ 8 w 10"/>
                  <a:gd name="T15" fmla="*/ 0 h 8"/>
                  <a:gd name="T16" fmla="*/ 10 w 10"/>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0" y="4"/>
                    </a:moveTo>
                    <a:lnTo>
                      <a:pt x="8" y="6"/>
                    </a:lnTo>
                    <a:lnTo>
                      <a:pt x="6" y="7"/>
                    </a:lnTo>
                    <a:lnTo>
                      <a:pt x="4" y="8"/>
                    </a:lnTo>
                    <a:lnTo>
                      <a:pt x="1" y="7"/>
                    </a:lnTo>
                    <a:lnTo>
                      <a:pt x="0" y="4"/>
                    </a:lnTo>
                    <a:lnTo>
                      <a:pt x="4" y="0"/>
                    </a:lnTo>
                    <a:lnTo>
                      <a:pt x="8" y="0"/>
                    </a:lnTo>
                    <a:lnTo>
                      <a:pt x="1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7" name="Freeform 363">
                <a:extLst>
                  <a:ext uri="{FF2B5EF4-FFF2-40B4-BE49-F238E27FC236}">
                    <a16:creationId xmlns:a16="http://schemas.microsoft.com/office/drawing/2014/main" id="{65665E2B-00FF-4B23-8A71-AC024FDF5C76}"/>
                  </a:ext>
                </a:extLst>
              </p:cNvPr>
              <p:cNvSpPr>
                <a:spLocks/>
              </p:cNvSpPr>
              <p:nvPr/>
            </p:nvSpPr>
            <p:spPr bwMode="auto">
              <a:xfrm>
                <a:off x="2009" y="1743"/>
                <a:ext cx="5" cy="5"/>
              </a:xfrm>
              <a:custGeom>
                <a:avLst/>
                <a:gdLst>
                  <a:gd name="T0" fmla="*/ 9 w 9"/>
                  <a:gd name="T1" fmla="*/ 5 h 9"/>
                  <a:gd name="T2" fmla="*/ 9 w 9"/>
                  <a:gd name="T3" fmla="*/ 6 h 9"/>
                  <a:gd name="T4" fmla="*/ 8 w 9"/>
                  <a:gd name="T5" fmla="*/ 7 h 9"/>
                  <a:gd name="T6" fmla="*/ 7 w 9"/>
                  <a:gd name="T7" fmla="*/ 8 h 9"/>
                  <a:gd name="T8" fmla="*/ 6 w 9"/>
                  <a:gd name="T9" fmla="*/ 9 h 9"/>
                  <a:gd name="T10" fmla="*/ 0 w 9"/>
                  <a:gd name="T11" fmla="*/ 6 h 9"/>
                  <a:gd name="T12" fmla="*/ 1 w 9"/>
                  <a:gd name="T13" fmla="*/ 3 h 9"/>
                  <a:gd name="T14" fmla="*/ 5 w 9"/>
                  <a:gd name="T15" fmla="*/ 0 h 9"/>
                  <a:gd name="T16" fmla="*/ 7 w 9"/>
                  <a:gd name="T17" fmla="*/ 1 h 9"/>
                  <a:gd name="T18" fmla="*/ 9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9" y="5"/>
                    </a:moveTo>
                    <a:lnTo>
                      <a:pt x="9" y="6"/>
                    </a:lnTo>
                    <a:lnTo>
                      <a:pt x="8" y="7"/>
                    </a:lnTo>
                    <a:lnTo>
                      <a:pt x="7" y="8"/>
                    </a:lnTo>
                    <a:lnTo>
                      <a:pt x="6" y="9"/>
                    </a:lnTo>
                    <a:lnTo>
                      <a:pt x="0" y="6"/>
                    </a:lnTo>
                    <a:lnTo>
                      <a:pt x="1" y="3"/>
                    </a:lnTo>
                    <a:lnTo>
                      <a:pt x="5" y="0"/>
                    </a:lnTo>
                    <a:lnTo>
                      <a:pt x="7" y="1"/>
                    </a:lnTo>
                    <a:lnTo>
                      <a:pt x="9"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8" name="Freeform 364">
                <a:extLst>
                  <a:ext uri="{FF2B5EF4-FFF2-40B4-BE49-F238E27FC236}">
                    <a16:creationId xmlns:a16="http://schemas.microsoft.com/office/drawing/2014/main" id="{7B0EB21B-76FB-44A1-8BE8-5FF1631493E7}"/>
                  </a:ext>
                </a:extLst>
              </p:cNvPr>
              <p:cNvSpPr>
                <a:spLocks/>
              </p:cNvSpPr>
              <p:nvPr/>
            </p:nvSpPr>
            <p:spPr bwMode="auto">
              <a:xfrm>
                <a:off x="2031" y="1744"/>
                <a:ext cx="4" cy="4"/>
              </a:xfrm>
              <a:custGeom>
                <a:avLst/>
                <a:gdLst>
                  <a:gd name="T0" fmla="*/ 6 w 7"/>
                  <a:gd name="T1" fmla="*/ 8 h 8"/>
                  <a:gd name="T2" fmla="*/ 3 w 7"/>
                  <a:gd name="T3" fmla="*/ 8 h 8"/>
                  <a:gd name="T4" fmla="*/ 1 w 7"/>
                  <a:gd name="T5" fmla="*/ 8 h 8"/>
                  <a:gd name="T6" fmla="*/ 0 w 7"/>
                  <a:gd name="T7" fmla="*/ 7 h 8"/>
                  <a:gd name="T8" fmla="*/ 0 w 7"/>
                  <a:gd name="T9" fmla="*/ 5 h 8"/>
                  <a:gd name="T10" fmla="*/ 1 w 7"/>
                  <a:gd name="T11" fmla="*/ 3 h 8"/>
                  <a:gd name="T12" fmla="*/ 2 w 7"/>
                  <a:gd name="T13" fmla="*/ 2 h 8"/>
                  <a:gd name="T14" fmla="*/ 4 w 7"/>
                  <a:gd name="T15" fmla="*/ 0 h 8"/>
                  <a:gd name="T16" fmla="*/ 7 w 7"/>
                  <a:gd name="T17" fmla="*/ 2 h 8"/>
                  <a:gd name="T18" fmla="*/ 6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6" y="8"/>
                    </a:moveTo>
                    <a:lnTo>
                      <a:pt x="3" y="8"/>
                    </a:lnTo>
                    <a:lnTo>
                      <a:pt x="1" y="8"/>
                    </a:lnTo>
                    <a:lnTo>
                      <a:pt x="0" y="7"/>
                    </a:lnTo>
                    <a:lnTo>
                      <a:pt x="0" y="5"/>
                    </a:lnTo>
                    <a:lnTo>
                      <a:pt x="1" y="3"/>
                    </a:lnTo>
                    <a:lnTo>
                      <a:pt x="2" y="2"/>
                    </a:lnTo>
                    <a:lnTo>
                      <a:pt x="4" y="0"/>
                    </a:lnTo>
                    <a:lnTo>
                      <a:pt x="7" y="2"/>
                    </a:lnTo>
                    <a:lnTo>
                      <a:pt x="6"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49" name="Freeform 365">
                <a:extLst>
                  <a:ext uri="{FF2B5EF4-FFF2-40B4-BE49-F238E27FC236}">
                    <a16:creationId xmlns:a16="http://schemas.microsoft.com/office/drawing/2014/main" id="{0B4A3DD3-4D7A-49A7-80D5-A0C5D9A1278F}"/>
                  </a:ext>
                </a:extLst>
              </p:cNvPr>
              <p:cNvSpPr>
                <a:spLocks/>
              </p:cNvSpPr>
              <p:nvPr/>
            </p:nvSpPr>
            <p:spPr bwMode="auto">
              <a:xfrm>
                <a:off x="2022" y="1745"/>
                <a:ext cx="4" cy="4"/>
              </a:xfrm>
              <a:custGeom>
                <a:avLst/>
                <a:gdLst>
                  <a:gd name="T0" fmla="*/ 7 w 8"/>
                  <a:gd name="T1" fmla="*/ 6 h 7"/>
                  <a:gd name="T2" fmla="*/ 5 w 8"/>
                  <a:gd name="T3" fmla="*/ 7 h 7"/>
                  <a:gd name="T4" fmla="*/ 4 w 8"/>
                  <a:gd name="T5" fmla="*/ 6 h 7"/>
                  <a:gd name="T6" fmla="*/ 2 w 8"/>
                  <a:gd name="T7" fmla="*/ 4 h 7"/>
                  <a:gd name="T8" fmla="*/ 0 w 8"/>
                  <a:gd name="T9" fmla="*/ 3 h 7"/>
                  <a:gd name="T10" fmla="*/ 3 w 8"/>
                  <a:gd name="T11" fmla="*/ 0 h 7"/>
                  <a:gd name="T12" fmla="*/ 6 w 8"/>
                  <a:gd name="T13" fmla="*/ 0 h 7"/>
                  <a:gd name="T14" fmla="*/ 8 w 8"/>
                  <a:gd name="T15" fmla="*/ 1 h 7"/>
                  <a:gd name="T16" fmla="*/ 7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7" y="6"/>
                    </a:moveTo>
                    <a:lnTo>
                      <a:pt x="5" y="7"/>
                    </a:lnTo>
                    <a:lnTo>
                      <a:pt x="4" y="6"/>
                    </a:lnTo>
                    <a:lnTo>
                      <a:pt x="2" y="4"/>
                    </a:lnTo>
                    <a:lnTo>
                      <a:pt x="0" y="3"/>
                    </a:lnTo>
                    <a:lnTo>
                      <a:pt x="3" y="0"/>
                    </a:lnTo>
                    <a:lnTo>
                      <a:pt x="6" y="0"/>
                    </a:lnTo>
                    <a:lnTo>
                      <a:pt x="8" y="1"/>
                    </a:lnTo>
                    <a:lnTo>
                      <a:pt x="7"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0" name="Freeform 366">
                <a:extLst>
                  <a:ext uri="{FF2B5EF4-FFF2-40B4-BE49-F238E27FC236}">
                    <a16:creationId xmlns:a16="http://schemas.microsoft.com/office/drawing/2014/main" id="{3202AFA0-72A5-47A2-8118-90E32DD11D2D}"/>
                  </a:ext>
                </a:extLst>
              </p:cNvPr>
              <p:cNvSpPr>
                <a:spLocks/>
              </p:cNvSpPr>
              <p:nvPr/>
            </p:nvSpPr>
            <p:spPr bwMode="auto">
              <a:xfrm>
                <a:off x="1946" y="1746"/>
                <a:ext cx="4" cy="4"/>
              </a:xfrm>
              <a:custGeom>
                <a:avLst/>
                <a:gdLst>
                  <a:gd name="T0" fmla="*/ 7 w 7"/>
                  <a:gd name="T1" fmla="*/ 7 h 8"/>
                  <a:gd name="T2" fmla="*/ 6 w 7"/>
                  <a:gd name="T3" fmla="*/ 8 h 8"/>
                  <a:gd name="T4" fmla="*/ 5 w 7"/>
                  <a:gd name="T5" fmla="*/ 8 h 8"/>
                  <a:gd name="T6" fmla="*/ 3 w 7"/>
                  <a:gd name="T7" fmla="*/ 8 h 8"/>
                  <a:gd name="T8" fmla="*/ 0 w 7"/>
                  <a:gd name="T9" fmla="*/ 8 h 8"/>
                  <a:gd name="T10" fmla="*/ 0 w 7"/>
                  <a:gd name="T11" fmla="*/ 6 h 8"/>
                  <a:gd name="T12" fmla="*/ 0 w 7"/>
                  <a:gd name="T13" fmla="*/ 3 h 8"/>
                  <a:gd name="T14" fmla="*/ 1 w 7"/>
                  <a:gd name="T15" fmla="*/ 1 h 8"/>
                  <a:gd name="T16" fmla="*/ 3 w 7"/>
                  <a:gd name="T17" fmla="*/ 0 h 8"/>
                  <a:gd name="T18" fmla="*/ 5 w 7"/>
                  <a:gd name="T19" fmla="*/ 1 h 8"/>
                  <a:gd name="T20" fmla="*/ 6 w 7"/>
                  <a:gd name="T21" fmla="*/ 3 h 8"/>
                  <a:gd name="T22" fmla="*/ 7 w 7"/>
                  <a:gd name="T23" fmla="*/ 5 h 8"/>
                  <a:gd name="T24" fmla="*/ 7 w 7"/>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7" y="7"/>
                    </a:moveTo>
                    <a:lnTo>
                      <a:pt x="6" y="8"/>
                    </a:lnTo>
                    <a:lnTo>
                      <a:pt x="5" y="8"/>
                    </a:lnTo>
                    <a:lnTo>
                      <a:pt x="3" y="8"/>
                    </a:lnTo>
                    <a:lnTo>
                      <a:pt x="0" y="8"/>
                    </a:lnTo>
                    <a:lnTo>
                      <a:pt x="0" y="6"/>
                    </a:lnTo>
                    <a:lnTo>
                      <a:pt x="0" y="3"/>
                    </a:lnTo>
                    <a:lnTo>
                      <a:pt x="1" y="1"/>
                    </a:lnTo>
                    <a:lnTo>
                      <a:pt x="3" y="0"/>
                    </a:lnTo>
                    <a:lnTo>
                      <a:pt x="5" y="1"/>
                    </a:lnTo>
                    <a:lnTo>
                      <a:pt x="6" y="3"/>
                    </a:lnTo>
                    <a:lnTo>
                      <a:pt x="7" y="5"/>
                    </a:lnTo>
                    <a:lnTo>
                      <a:pt x="7"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1" name="Freeform 367">
                <a:extLst>
                  <a:ext uri="{FF2B5EF4-FFF2-40B4-BE49-F238E27FC236}">
                    <a16:creationId xmlns:a16="http://schemas.microsoft.com/office/drawing/2014/main" id="{B14CE1C1-6420-4A54-B05C-625CBB61B11C}"/>
                  </a:ext>
                </a:extLst>
              </p:cNvPr>
              <p:cNvSpPr>
                <a:spLocks/>
              </p:cNvSpPr>
              <p:nvPr/>
            </p:nvSpPr>
            <p:spPr bwMode="auto">
              <a:xfrm>
                <a:off x="1995" y="1749"/>
                <a:ext cx="6" cy="3"/>
              </a:xfrm>
              <a:custGeom>
                <a:avLst/>
                <a:gdLst>
                  <a:gd name="T0" fmla="*/ 12 w 12"/>
                  <a:gd name="T1" fmla="*/ 2 h 7"/>
                  <a:gd name="T2" fmla="*/ 11 w 12"/>
                  <a:gd name="T3" fmla="*/ 3 h 7"/>
                  <a:gd name="T4" fmla="*/ 9 w 12"/>
                  <a:gd name="T5" fmla="*/ 4 h 7"/>
                  <a:gd name="T6" fmla="*/ 8 w 12"/>
                  <a:gd name="T7" fmla="*/ 7 h 7"/>
                  <a:gd name="T8" fmla="*/ 7 w 12"/>
                  <a:gd name="T9" fmla="*/ 7 h 7"/>
                  <a:gd name="T10" fmla="*/ 5 w 12"/>
                  <a:gd name="T11" fmla="*/ 7 h 7"/>
                  <a:gd name="T12" fmla="*/ 4 w 12"/>
                  <a:gd name="T13" fmla="*/ 6 h 7"/>
                  <a:gd name="T14" fmla="*/ 1 w 12"/>
                  <a:gd name="T15" fmla="*/ 4 h 7"/>
                  <a:gd name="T16" fmla="*/ 0 w 12"/>
                  <a:gd name="T17" fmla="*/ 2 h 7"/>
                  <a:gd name="T18" fmla="*/ 3 w 12"/>
                  <a:gd name="T19" fmla="*/ 0 h 7"/>
                  <a:gd name="T20" fmla="*/ 6 w 12"/>
                  <a:gd name="T21" fmla="*/ 0 h 7"/>
                  <a:gd name="T22" fmla="*/ 9 w 12"/>
                  <a:gd name="T23" fmla="*/ 0 h 7"/>
                  <a:gd name="T24" fmla="*/ 12 w 12"/>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
                    <a:moveTo>
                      <a:pt x="12" y="2"/>
                    </a:moveTo>
                    <a:lnTo>
                      <a:pt x="11" y="3"/>
                    </a:lnTo>
                    <a:lnTo>
                      <a:pt x="9" y="4"/>
                    </a:lnTo>
                    <a:lnTo>
                      <a:pt x="8" y="7"/>
                    </a:lnTo>
                    <a:lnTo>
                      <a:pt x="7" y="7"/>
                    </a:lnTo>
                    <a:lnTo>
                      <a:pt x="5" y="7"/>
                    </a:lnTo>
                    <a:lnTo>
                      <a:pt x="4" y="6"/>
                    </a:lnTo>
                    <a:lnTo>
                      <a:pt x="1" y="4"/>
                    </a:lnTo>
                    <a:lnTo>
                      <a:pt x="0" y="2"/>
                    </a:lnTo>
                    <a:lnTo>
                      <a:pt x="3" y="0"/>
                    </a:lnTo>
                    <a:lnTo>
                      <a:pt x="6" y="0"/>
                    </a:lnTo>
                    <a:lnTo>
                      <a:pt x="9" y="0"/>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2" name="Freeform 368">
                <a:extLst>
                  <a:ext uri="{FF2B5EF4-FFF2-40B4-BE49-F238E27FC236}">
                    <a16:creationId xmlns:a16="http://schemas.microsoft.com/office/drawing/2014/main" id="{5566FEF3-17EB-4251-8CE5-CDCE5A9FFC33}"/>
                  </a:ext>
                </a:extLst>
              </p:cNvPr>
              <p:cNvSpPr>
                <a:spLocks/>
              </p:cNvSpPr>
              <p:nvPr/>
            </p:nvSpPr>
            <p:spPr bwMode="auto">
              <a:xfrm>
                <a:off x="1470" y="1749"/>
                <a:ext cx="24" cy="11"/>
              </a:xfrm>
              <a:custGeom>
                <a:avLst/>
                <a:gdLst>
                  <a:gd name="T0" fmla="*/ 42 w 49"/>
                  <a:gd name="T1" fmla="*/ 18 h 22"/>
                  <a:gd name="T2" fmla="*/ 44 w 49"/>
                  <a:gd name="T3" fmla="*/ 17 h 22"/>
                  <a:gd name="T4" fmla="*/ 45 w 49"/>
                  <a:gd name="T5" fmla="*/ 17 h 22"/>
                  <a:gd name="T6" fmla="*/ 48 w 49"/>
                  <a:gd name="T7" fmla="*/ 17 h 22"/>
                  <a:gd name="T8" fmla="*/ 49 w 49"/>
                  <a:gd name="T9" fmla="*/ 18 h 22"/>
                  <a:gd name="T10" fmla="*/ 42 w 49"/>
                  <a:gd name="T11" fmla="*/ 22 h 22"/>
                  <a:gd name="T12" fmla="*/ 34 w 49"/>
                  <a:gd name="T13" fmla="*/ 21 h 22"/>
                  <a:gd name="T14" fmla="*/ 25 w 49"/>
                  <a:gd name="T15" fmla="*/ 17 h 22"/>
                  <a:gd name="T16" fmla="*/ 15 w 49"/>
                  <a:gd name="T17" fmla="*/ 16 h 22"/>
                  <a:gd name="T18" fmla="*/ 12 w 49"/>
                  <a:gd name="T19" fmla="*/ 14 h 22"/>
                  <a:gd name="T20" fmla="*/ 8 w 49"/>
                  <a:gd name="T21" fmla="*/ 10 h 22"/>
                  <a:gd name="T22" fmla="*/ 4 w 49"/>
                  <a:gd name="T23" fmla="*/ 6 h 22"/>
                  <a:gd name="T24" fmla="*/ 0 w 49"/>
                  <a:gd name="T25" fmla="*/ 2 h 22"/>
                  <a:gd name="T26" fmla="*/ 3 w 49"/>
                  <a:gd name="T27" fmla="*/ 0 h 22"/>
                  <a:gd name="T28" fmla="*/ 7 w 49"/>
                  <a:gd name="T29" fmla="*/ 3 h 22"/>
                  <a:gd name="T30" fmla="*/ 11 w 49"/>
                  <a:gd name="T31" fmla="*/ 7 h 22"/>
                  <a:gd name="T32" fmla="*/ 16 w 49"/>
                  <a:gd name="T33" fmla="*/ 10 h 22"/>
                  <a:gd name="T34" fmla="*/ 21 w 49"/>
                  <a:gd name="T35" fmla="*/ 13 h 22"/>
                  <a:gd name="T36" fmla="*/ 26 w 49"/>
                  <a:gd name="T37" fmla="*/ 14 h 22"/>
                  <a:gd name="T38" fmla="*/ 31 w 49"/>
                  <a:gd name="T39" fmla="*/ 16 h 22"/>
                  <a:gd name="T40" fmla="*/ 36 w 49"/>
                  <a:gd name="T41" fmla="*/ 17 h 22"/>
                  <a:gd name="T42" fmla="*/ 42 w 49"/>
                  <a:gd name="T4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22">
                    <a:moveTo>
                      <a:pt x="42" y="18"/>
                    </a:moveTo>
                    <a:lnTo>
                      <a:pt x="44" y="17"/>
                    </a:lnTo>
                    <a:lnTo>
                      <a:pt x="45" y="17"/>
                    </a:lnTo>
                    <a:lnTo>
                      <a:pt x="48" y="17"/>
                    </a:lnTo>
                    <a:lnTo>
                      <a:pt x="49" y="18"/>
                    </a:lnTo>
                    <a:lnTo>
                      <a:pt x="42" y="22"/>
                    </a:lnTo>
                    <a:lnTo>
                      <a:pt x="34" y="21"/>
                    </a:lnTo>
                    <a:lnTo>
                      <a:pt x="25" y="17"/>
                    </a:lnTo>
                    <a:lnTo>
                      <a:pt x="15" y="16"/>
                    </a:lnTo>
                    <a:lnTo>
                      <a:pt x="12" y="14"/>
                    </a:lnTo>
                    <a:lnTo>
                      <a:pt x="8" y="10"/>
                    </a:lnTo>
                    <a:lnTo>
                      <a:pt x="4" y="6"/>
                    </a:lnTo>
                    <a:lnTo>
                      <a:pt x="0" y="2"/>
                    </a:lnTo>
                    <a:lnTo>
                      <a:pt x="3" y="0"/>
                    </a:lnTo>
                    <a:lnTo>
                      <a:pt x="7" y="3"/>
                    </a:lnTo>
                    <a:lnTo>
                      <a:pt x="11" y="7"/>
                    </a:lnTo>
                    <a:lnTo>
                      <a:pt x="16" y="10"/>
                    </a:lnTo>
                    <a:lnTo>
                      <a:pt x="21" y="13"/>
                    </a:lnTo>
                    <a:lnTo>
                      <a:pt x="26" y="14"/>
                    </a:lnTo>
                    <a:lnTo>
                      <a:pt x="31" y="16"/>
                    </a:lnTo>
                    <a:lnTo>
                      <a:pt x="36" y="17"/>
                    </a:lnTo>
                    <a:lnTo>
                      <a:pt x="4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3" name="Freeform 369">
                <a:extLst>
                  <a:ext uri="{FF2B5EF4-FFF2-40B4-BE49-F238E27FC236}">
                    <a16:creationId xmlns:a16="http://schemas.microsoft.com/office/drawing/2014/main" id="{C388201E-375D-4265-9A6E-C8C1A4EF30FB}"/>
                  </a:ext>
                </a:extLst>
              </p:cNvPr>
              <p:cNvSpPr>
                <a:spLocks/>
              </p:cNvSpPr>
              <p:nvPr/>
            </p:nvSpPr>
            <p:spPr bwMode="auto">
              <a:xfrm>
                <a:off x="2049" y="1750"/>
                <a:ext cx="4" cy="4"/>
              </a:xfrm>
              <a:custGeom>
                <a:avLst/>
                <a:gdLst>
                  <a:gd name="T0" fmla="*/ 8 w 8"/>
                  <a:gd name="T1" fmla="*/ 4 h 8"/>
                  <a:gd name="T2" fmla="*/ 7 w 8"/>
                  <a:gd name="T3" fmla="*/ 6 h 8"/>
                  <a:gd name="T4" fmla="*/ 6 w 8"/>
                  <a:gd name="T5" fmla="*/ 7 h 8"/>
                  <a:gd name="T6" fmla="*/ 4 w 8"/>
                  <a:gd name="T7" fmla="*/ 8 h 8"/>
                  <a:gd name="T8" fmla="*/ 0 w 8"/>
                  <a:gd name="T9" fmla="*/ 7 h 8"/>
                  <a:gd name="T10" fmla="*/ 0 w 8"/>
                  <a:gd name="T11" fmla="*/ 5 h 8"/>
                  <a:gd name="T12" fmla="*/ 0 w 8"/>
                  <a:gd name="T13" fmla="*/ 2 h 8"/>
                  <a:gd name="T14" fmla="*/ 0 w 8"/>
                  <a:gd name="T15" fmla="*/ 1 h 8"/>
                  <a:gd name="T16" fmla="*/ 3 w 8"/>
                  <a:gd name="T17" fmla="*/ 0 h 8"/>
                  <a:gd name="T18" fmla="*/ 4 w 8"/>
                  <a:gd name="T19" fmla="*/ 0 h 8"/>
                  <a:gd name="T20" fmla="*/ 6 w 8"/>
                  <a:gd name="T21" fmla="*/ 1 h 8"/>
                  <a:gd name="T22" fmla="*/ 7 w 8"/>
                  <a:gd name="T23" fmla="*/ 1 h 8"/>
                  <a:gd name="T24" fmla="*/ 8 w 8"/>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8" y="4"/>
                    </a:moveTo>
                    <a:lnTo>
                      <a:pt x="7" y="6"/>
                    </a:lnTo>
                    <a:lnTo>
                      <a:pt x="6" y="7"/>
                    </a:lnTo>
                    <a:lnTo>
                      <a:pt x="4" y="8"/>
                    </a:lnTo>
                    <a:lnTo>
                      <a:pt x="0" y="7"/>
                    </a:lnTo>
                    <a:lnTo>
                      <a:pt x="0" y="5"/>
                    </a:lnTo>
                    <a:lnTo>
                      <a:pt x="0" y="2"/>
                    </a:lnTo>
                    <a:lnTo>
                      <a:pt x="0" y="1"/>
                    </a:lnTo>
                    <a:lnTo>
                      <a:pt x="3" y="0"/>
                    </a:lnTo>
                    <a:lnTo>
                      <a:pt x="4" y="0"/>
                    </a:lnTo>
                    <a:lnTo>
                      <a:pt x="6" y="1"/>
                    </a:lnTo>
                    <a:lnTo>
                      <a:pt x="7" y="1"/>
                    </a:ln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4" name="Freeform 370">
                <a:extLst>
                  <a:ext uri="{FF2B5EF4-FFF2-40B4-BE49-F238E27FC236}">
                    <a16:creationId xmlns:a16="http://schemas.microsoft.com/office/drawing/2014/main" id="{CE2B06DA-49F2-4345-A20B-5A489EAA3030}"/>
                  </a:ext>
                </a:extLst>
              </p:cNvPr>
              <p:cNvSpPr>
                <a:spLocks/>
              </p:cNvSpPr>
              <p:nvPr/>
            </p:nvSpPr>
            <p:spPr bwMode="auto">
              <a:xfrm>
                <a:off x="1959" y="1751"/>
                <a:ext cx="6" cy="5"/>
              </a:xfrm>
              <a:custGeom>
                <a:avLst/>
                <a:gdLst>
                  <a:gd name="T0" fmla="*/ 11 w 11"/>
                  <a:gd name="T1" fmla="*/ 6 h 10"/>
                  <a:gd name="T2" fmla="*/ 9 w 11"/>
                  <a:gd name="T3" fmla="*/ 8 h 10"/>
                  <a:gd name="T4" fmla="*/ 7 w 11"/>
                  <a:gd name="T5" fmla="*/ 10 h 10"/>
                  <a:gd name="T6" fmla="*/ 3 w 11"/>
                  <a:gd name="T7" fmla="*/ 10 h 10"/>
                  <a:gd name="T8" fmla="*/ 0 w 11"/>
                  <a:gd name="T9" fmla="*/ 8 h 10"/>
                  <a:gd name="T10" fmla="*/ 0 w 11"/>
                  <a:gd name="T11" fmla="*/ 6 h 10"/>
                  <a:gd name="T12" fmla="*/ 0 w 11"/>
                  <a:gd name="T13" fmla="*/ 4 h 10"/>
                  <a:gd name="T14" fmla="*/ 2 w 11"/>
                  <a:gd name="T15" fmla="*/ 3 h 10"/>
                  <a:gd name="T16" fmla="*/ 3 w 11"/>
                  <a:gd name="T17" fmla="*/ 2 h 10"/>
                  <a:gd name="T18" fmla="*/ 7 w 11"/>
                  <a:gd name="T19" fmla="*/ 0 h 10"/>
                  <a:gd name="T20" fmla="*/ 9 w 11"/>
                  <a:gd name="T21" fmla="*/ 2 h 10"/>
                  <a:gd name="T22" fmla="*/ 10 w 11"/>
                  <a:gd name="T23" fmla="*/ 4 h 10"/>
                  <a:gd name="T24" fmla="*/ 11 w 11"/>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11" y="6"/>
                    </a:moveTo>
                    <a:lnTo>
                      <a:pt x="9" y="8"/>
                    </a:lnTo>
                    <a:lnTo>
                      <a:pt x="7" y="10"/>
                    </a:lnTo>
                    <a:lnTo>
                      <a:pt x="3" y="10"/>
                    </a:lnTo>
                    <a:lnTo>
                      <a:pt x="0" y="8"/>
                    </a:lnTo>
                    <a:lnTo>
                      <a:pt x="0" y="6"/>
                    </a:lnTo>
                    <a:lnTo>
                      <a:pt x="0" y="4"/>
                    </a:lnTo>
                    <a:lnTo>
                      <a:pt x="2" y="3"/>
                    </a:lnTo>
                    <a:lnTo>
                      <a:pt x="3" y="2"/>
                    </a:lnTo>
                    <a:lnTo>
                      <a:pt x="7" y="0"/>
                    </a:lnTo>
                    <a:lnTo>
                      <a:pt x="9" y="2"/>
                    </a:lnTo>
                    <a:lnTo>
                      <a:pt x="10" y="4"/>
                    </a:lnTo>
                    <a:lnTo>
                      <a:pt x="1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5" name="Freeform 371">
                <a:extLst>
                  <a:ext uri="{FF2B5EF4-FFF2-40B4-BE49-F238E27FC236}">
                    <a16:creationId xmlns:a16="http://schemas.microsoft.com/office/drawing/2014/main" id="{CDA33836-7333-4BBF-90A9-6B74BDB53B0D}"/>
                  </a:ext>
                </a:extLst>
              </p:cNvPr>
              <p:cNvSpPr>
                <a:spLocks/>
              </p:cNvSpPr>
              <p:nvPr/>
            </p:nvSpPr>
            <p:spPr bwMode="auto">
              <a:xfrm>
                <a:off x="1982" y="1754"/>
                <a:ext cx="3" cy="4"/>
              </a:xfrm>
              <a:custGeom>
                <a:avLst/>
                <a:gdLst>
                  <a:gd name="T0" fmla="*/ 6 w 7"/>
                  <a:gd name="T1" fmla="*/ 0 h 7"/>
                  <a:gd name="T2" fmla="*/ 7 w 7"/>
                  <a:gd name="T3" fmla="*/ 2 h 7"/>
                  <a:gd name="T4" fmla="*/ 7 w 7"/>
                  <a:gd name="T5" fmla="*/ 5 h 7"/>
                  <a:gd name="T6" fmla="*/ 6 w 7"/>
                  <a:gd name="T7" fmla="*/ 6 h 7"/>
                  <a:gd name="T8" fmla="*/ 4 w 7"/>
                  <a:gd name="T9" fmla="*/ 7 h 7"/>
                  <a:gd name="T10" fmla="*/ 3 w 7"/>
                  <a:gd name="T11" fmla="*/ 7 h 7"/>
                  <a:gd name="T12" fmla="*/ 2 w 7"/>
                  <a:gd name="T13" fmla="*/ 7 h 7"/>
                  <a:gd name="T14" fmla="*/ 1 w 7"/>
                  <a:gd name="T15" fmla="*/ 6 h 7"/>
                  <a:gd name="T16" fmla="*/ 0 w 7"/>
                  <a:gd name="T17" fmla="*/ 5 h 7"/>
                  <a:gd name="T18" fmla="*/ 1 w 7"/>
                  <a:gd name="T19" fmla="*/ 4 h 7"/>
                  <a:gd name="T20" fmla="*/ 2 w 7"/>
                  <a:gd name="T21" fmla="*/ 1 h 7"/>
                  <a:gd name="T22" fmla="*/ 3 w 7"/>
                  <a:gd name="T23" fmla="*/ 0 h 7"/>
                  <a:gd name="T24" fmla="*/ 6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6" y="0"/>
                    </a:moveTo>
                    <a:lnTo>
                      <a:pt x="7" y="2"/>
                    </a:lnTo>
                    <a:lnTo>
                      <a:pt x="7" y="5"/>
                    </a:lnTo>
                    <a:lnTo>
                      <a:pt x="6" y="6"/>
                    </a:lnTo>
                    <a:lnTo>
                      <a:pt x="4" y="7"/>
                    </a:lnTo>
                    <a:lnTo>
                      <a:pt x="3" y="7"/>
                    </a:lnTo>
                    <a:lnTo>
                      <a:pt x="2" y="7"/>
                    </a:lnTo>
                    <a:lnTo>
                      <a:pt x="1" y="6"/>
                    </a:lnTo>
                    <a:lnTo>
                      <a:pt x="0" y="5"/>
                    </a:lnTo>
                    <a:lnTo>
                      <a:pt x="1" y="4"/>
                    </a:lnTo>
                    <a:lnTo>
                      <a:pt x="2" y="1"/>
                    </a:lnTo>
                    <a:lnTo>
                      <a:pt x="3" y="0"/>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6" name="Freeform 372">
                <a:extLst>
                  <a:ext uri="{FF2B5EF4-FFF2-40B4-BE49-F238E27FC236}">
                    <a16:creationId xmlns:a16="http://schemas.microsoft.com/office/drawing/2014/main" id="{AE50AC7B-9DF7-483F-B7D1-DB2816A11A6B}"/>
                  </a:ext>
                </a:extLst>
              </p:cNvPr>
              <p:cNvSpPr>
                <a:spLocks/>
              </p:cNvSpPr>
              <p:nvPr/>
            </p:nvSpPr>
            <p:spPr bwMode="auto">
              <a:xfrm>
                <a:off x="2026" y="1754"/>
                <a:ext cx="3" cy="2"/>
              </a:xfrm>
              <a:custGeom>
                <a:avLst/>
                <a:gdLst>
                  <a:gd name="T0" fmla="*/ 5 w 5"/>
                  <a:gd name="T1" fmla="*/ 4 h 5"/>
                  <a:gd name="T2" fmla="*/ 4 w 5"/>
                  <a:gd name="T3" fmla="*/ 5 h 5"/>
                  <a:gd name="T4" fmla="*/ 3 w 5"/>
                  <a:gd name="T5" fmla="*/ 5 h 5"/>
                  <a:gd name="T6" fmla="*/ 2 w 5"/>
                  <a:gd name="T7" fmla="*/ 5 h 5"/>
                  <a:gd name="T8" fmla="*/ 0 w 5"/>
                  <a:gd name="T9" fmla="*/ 4 h 5"/>
                  <a:gd name="T10" fmla="*/ 4 w 5"/>
                  <a:gd name="T11" fmla="*/ 0 h 5"/>
                  <a:gd name="T12" fmla="*/ 5 w 5"/>
                  <a:gd name="T13" fmla="*/ 1 h 5"/>
                  <a:gd name="T14" fmla="*/ 5 w 5"/>
                  <a:gd name="T15" fmla="*/ 1 h 5"/>
                  <a:gd name="T16" fmla="*/ 5 w 5"/>
                  <a:gd name="T17" fmla="*/ 2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lnTo>
                      <a:pt x="4" y="5"/>
                    </a:lnTo>
                    <a:lnTo>
                      <a:pt x="3" y="5"/>
                    </a:lnTo>
                    <a:lnTo>
                      <a:pt x="2" y="5"/>
                    </a:lnTo>
                    <a:lnTo>
                      <a:pt x="0" y="4"/>
                    </a:lnTo>
                    <a:lnTo>
                      <a:pt x="4" y="0"/>
                    </a:lnTo>
                    <a:lnTo>
                      <a:pt x="5" y="1"/>
                    </a:lnTo>
                    <a:lnTo>
                      <a:pt x="5" y="1"/>
                    </a:lnTo>
                    <a:lnTo>
                      <a:pt x="5" y="2"/>
                    </a:lnTo>
                    <a:lnTo>
                      <a:pt x="5"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7" name="Freeform 373">
                <a:extLst>
                  <a:ext uri="{FF2B5EF4-FFF2-40B4-BE49-F238E27FC236}">
                    <a16:creationId xmlns:a16="http://schemas.microsoft.com/office/drawing/2014/main" id="{E113FC37-294D-4ACF-B7F1-D068211D887F}"/>
                  </a:ext>
                </a:extLst>
              </p:cNvPr>
              <p:cNvSpPr>
                <a:spLocks/>
              </p:cNvSpPr>
              <p:nvPr/>
            </p:nvSpPr>
            <p:spPr bwMode="auto">
              <a:xfrm>
                <a:off x="2038" y="1756"/>
                <a:ext cx="6" cy="7"/>
              </a:xfrm>
              <a:custGeom>
                <a:avLst/>
                <a:gdLst>
                  <a:gd name="T0" fmla="*/ 9 w 11"/>
                  <a:gd name="T1" fmla="*/ 4 h 13"/>
                  <a:gd name="T2" fmla="*/ 9 w 11"/>
                  <a:gd name="T3" fmla="*/ 5 h 13"/>
                  <a:gd name="T4" fmla="*/ 9 w 11"/>
                  <a:gd name="T5" fmla="*/ 7 h 13"/>
                  <a:gd name="T6" fmla="*/ 8 w 11"/>
                  <a:gd name="T7" fmla="*/ 8 h 13"/>
                  <a:gd name="T8" fmla="*/ 7 w 11"/>
                  <a:gd name="T9" fmla="*/ 9 h 13"/>
                  <a:gd name="T10" fmla="*/ 8 w 11"/>
                  <a:gd name="T11" fmla="*/ 9 h 13"/>
                  <a:gd name="T12" fmla="*/ 9 w 11"/>
                  <a:gd name="T13" fmla="*/ 10 h 13"/>
                  <a:gd name="T14" fmla="*/ 10 w 11"/>
                  <a:gd name="T15" fmla="*/ 11 h 13"/>
                  <a:gd name="T16" fmla="*/ 11 w 11"/>
                  <a:gd name="T17" fmla="*/ 12 h 13"/>
                  <a:gd name="T18" fmla="*/ 9 w 11"/>
                  <a:gd name="T19" fmla="*/ 13 h 13"/>
                  <a:gd name="T20" fmla="*/ 7 w 11"/>
                  <a:gd name="T21" fmla="*/ 12 h 13"/>
                  <a:gd name="T22" fmla="*/ 3 w 11"/>
                  <a:gd name="T23" fmla="*/ 9 h 13"/>
                  <a:gd name="T24" fmla="*/ 1 w 11"/>
                  <a:gd name="T25" fmla="*/ 5 h 13"/>
                  <a:gd name="T26" fmla="*/ 0 w 11"/>
                  <a:gd name="T27" fmla="*/ 2 h 13"/>
                  <a:gd name="T28" fmla="*/ 2 w 11"/>
                  <a:gd name="T29" fmla="*/ 0 h 13"/>
                  <a:gd name="T30" fmla="*/ 5 w 11"/>
                  <a:gd name="T31" fmla="*/ 0 h 13"/>
                  <a:gd name="T32" fmla="*/ 8 w 11"/>
                  <a:gd name="T33" fmla="*/ 2 h 13"/>
                  <a:gd name="T34" fmla="*/ 9 w 11"/>
                  <a:gd name="T3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3">
                    <a:moveTo>
                      <a:pt x="9" y="4"/>
                    </a:moveTo>
                    <a:lnTo>
                      <a:pt x="9" y="5"/>
                    </a:lnTo>
                    <a:lnTo>
                      <a:pt x="9" y="7"/>
                    </a:lnTo>
                    <a:lnTo>
                      <a:pt x="8" y="8"/>
                    </a:lnTo>
                    <a:lnTo>
                      <a:pt x="7" y="9"/>
                    </a:lnTo>
                    <a:lnTo>
                      <a:pt x="8" y="9"/>
                    </a:lnTo>
                    <a:lnTo>
                      <a:pt x="9" y="10"/>
                    </a:lnTo>
                    <a:lnTo>
                      <a:pt x="10" y="11"/>
                    </a:lnTo>
                    <a:lnTo>
                      <a:pt x="11" y="12"/>
                    </a:lnTo>
                    <a:lnTo>
                      <a:pt x="9" y="13"/>
                    </a:lnTo>
                    <a:lnTo>
                      <a:pt x="7" y="12"/>
                    </a:lnTo>
                    <a:lnTo>
                      <a:pt x="3" y="9"/>
                    </a:lnTo>
                    <a:lnTo>
                      <a:pt x="1" y="5"/>
                    </a:lnTo>
                    <a:lnTo>
                      <a:pt x="0" y="2"/>
                    </a:lnTo>
                    <a:lnTo>
                      <a:pt x="2" y="0"/>
                    </a:lnTo>
                    <a:lnTo>
                      <a:pt x="5" y="0"/>
                    </a:lnTo>
                    <a:lnTo>
                      <a:pt x="8" y="2"/>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8" name="Freeform 374">
                <a:extLst>
                  <a:ext uri="{FF2B5EF4-FFF2-40B4-BE49-F238E27FC236}">
                    <a16:creationId xmlns:a16="http://schemas.microsoft.com/office/drawing/2014/main" id="{FD57BBC2-CDD0-49BF-AC86-579DBBC18822}"/>
                  </a:ext>
                </a:extLst>
              </p:cNvPr>
              <p:cNvSpPr>
                <a:spLocks/>
              </p:cNvSpPr>
              <p:nvPr/>
            </p:nvSpPr>
            <p:spPr bwMode="auto">
              <a:xfrm>
                <a:off x="2010" y="1756"/>
                <a:ext cx="7" cy="3"/>
              </a:xfrm>
              <a:custGeom>
                <a:avLst/>
                <a:gdLst>
                  <a:gd name="T0" fmla="*/ 14 w 14"/>
                  <a:gd name="T1" fmla="*/ 3 h 5"/>
                  <a:gd name="T2" fmla="*/ 11 w 14"/>
                  <a:gd name="T3" fmla="*/ 4 h 5"/>
                  <a:gd name="T4" fmla="*/ 7 w 14"/>
                  <a:gd name="T5" fmla="*/ 5 h 5"/>
                  <a:gd name="T6" fmla="*/ 4 w 14"/>
                  <a:gd name="T7" fmla="*/ 5 h 5"/>
                  <a:gd name="T8" fmla="*/ 0 w 14"/>
                  <a:gd name="T9" fmla="*/ 3 h 5"/>
                  <a:gd name="T10" fmla="*/ 3 w 14"/>
                  <a:gd name="T11" fmla="*/ 0 h 5"/>
                  <a:gd name="T12" fmla="*/ 7 w 14"/>
                  <a:gd name="T13" fmla="*/ 0 h 5"/>
                  <a:gd name="T14" fmla="*/ 11 w 14"/>
                  <a:gd name="T15" fmla="*/ 2 h 5"/>
                  <a:gd name="T16" fmla="*/ 14 w 1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
                    <a:moveTo>
                      <a:pt x="14" y="3"/>
                    </a:moveTo>
                    <a:lnTo>
                      <a:pt x="11" y="4"/>
                    </a:lnTo>
                    <a:lnTo>
                      <a:pt x="7" y="5"/>
                    </a:lnTo>
                    <a:lnTo>
                      <a:pt x="4" y="5"/>
                    </a:lnTo>
                    <a:lnTo>
                      <a:pt x="0" y="3"/>
                    </a:lnTo>
                    <a:lnTo>
                      <a:pt x="3" y="0"/>
                    </a:lnTo>
                    <a:lnTo>
                      <a:pt x="7" y="0"/>
                    </a:lnTo>
                    <a:lnTo>
                      <a:pt x="11" y="2"/>
                    </a:lnTo>
                    <a:lnTo>
                      <a:pt x="1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59" name="Freeform 375">
                <a:extLst>
                  <a:ext uri="{FF2B5EF4-FFF2-40B4-BE49-F238E27FC236}">
                    <a16:creationId xmlns:a16="http://schemas.microsoft.com/office/drawing/2014/main" id="{5F82DCED-A0F8-45BC-A79F-6D6591B349B1}"/>
                  </a:ext>
                </a:extLst>
              </p:cNvPr>
              <p:cNvSpPr>
                <a:spLocks/>
              </p:cNvSpPr>
              <p:nvPr/>
            </p:nvSpPr>
            <p:spPr bwMode="auto">
              <a:xfrm>
                <a:off x="1966" y="1756"/>
                <a:ext cx="4" cy="3"/>
              </a:xfrm>
              <a:custGeom>
                <a:avLst/>
                <a:gdLst>
                  <a:gd name="T0" fmla="*/ 9 w 9"/>
                  <a:gd name="T1" fmla="*/ 4 h 6"/>
                  <a:gd name="T2" fmla="*/ 6 w 9"/>
                  <a:gd name="T3" fmla="*/ 6 h 6"/>
                  <a:gd name="T4" fmla="*/ 4 w 9"/>
                  <a:gd name="T5" fmla="*/ 6 h 6"/>
                  <a:gd name="T6" fmla="*/ 2 w 9"/>
                  <a:gd name="T7" fmla="*/ 6 h 6"/>
                  <a:gd name="T8" fmla="*/ 0 w 9"/>
                  <a:gd name="T9" fmla="*/ 4 h 6"/>
                  <a:gd name="T10" fmla="*/ 1 w 9"/>
                  <a:gd name="T11" fmla="*/ 1 h 6"/>
                  <a:gd name="T12" fmla="*/ 4 w 9"/>
                  <a:gd name="T13" fmla="*/ 0 h 6"/>
                  <a:gd name="T14" fmla="*/ 8 w 9"/>
                  <a:gd name="T15" fmla="*/ 1 h 6"/>
                  <a:gd name="T16" fmla="*/ 9 w 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9" y="4"/>
                    </a:moveTo>
                    <a:lnTo>
                      <a:pt x="6" y="6"/>
                    </a:lnTo>
                    <a:lnTo>
                      <a:pt x="4" y="6"/>
                    </a:lnTo>
                    <a:lnTo>
                      <a:pt x="2" y="6"/>
                    </a:lnTo>
                    <a:lnTo>
                      <a:pt x="0" y="4"/>
                    </a:lnTo>
                    <a:lnTo>
                      <a:pt x="1" y="1"/>
                    </a:lnTo>
                    <a:lnTo>
                      <a:pt x="4" y="0"/>
                    </a:lnTo>
                    <a:lnTo>
                      <a:pt x="8" y="1"/>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0" name="Freeform 376">
                <a:extLst>
                  <a:ext uri="{FF2B5EF4-FFF2-40B4-BE49-F238E27FC236}">
                    <a16:creationId xmlns:a16="http://schemas.microsoft.com/office/drawing/2014/main" id="{AD0F94DA-A9AB-4A52-9FF2-2FF618E9A6B0}"/>
                  </a:ext>
                </a:extLst>
              </p:cNvPr>
              <p:cNvSpPr>
                <a:spLocks/>
              </p:cNvSpPr>
              <p:nvPr/>
            </p:nvSpPr>
            <p:spPr bwMode="auto">
              <a:xfrm>
                <a:off x="1999" y="1759"/>
                <a:ext cx="2" cy="3"/>
              </a:xfrm>
              <a:custGeom>
                <a:avLst/>
                <a:gdLst>
                  <a:gd name="T0" fmla="*/ 5 w 6"/>
                  <a:gd name="T1" fmla="*/ 4 h 4"/>
                  <a:gd name="T2" fmla="*/ 4 w 6"/>
                  <a:gd name="T3" fmla="*/ 4 h 4"/>
                  <a:gd name="T4" fmla="*/ 2 w 6"/>
                  <a:gd name="T5" fmla="*/ 4 h 4"/>
                  <a:gd name="T6" fmla="*/ 0 w 6"/>
                  <a:gd name="T7" fmla="*/ 3 h 4"/>
                  <a:gd name="T8" fmla="*/ 0 w 6"/>
                  <a:gd name="T9" fmla="*/ 2 h 4"/>
                  <a:gd name="T10" fmla="*/ 1 w 6"/>
                  <a:gd name="T11" fmla="*/ 0 h 4"/>
                  <a:gd name="T12" fmla="*/ 4 w 6"/>
                  <a:gd name="T13" fmla="*/ 0 h 4"/>
                  <a:gd name="T14" fmla="*/ 6 w 6"/>
                  <a:gd name="T15" fmla="*/ 2 h 4"/>
                  <a:gd name="T16" fmla="*/ 5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5" y="4"/>
                    </a:moveTo>
                    <a:lnTo>
                      <a:pt x="4" y="4"/>
                    </a:lnTo>
                    <a:lnTo>
                      <a:pt x="2" y="4"/>
                    </a:lnTo>
                    <a:lnTo>
                      <a:pt x="0" y="3"/>
                    </a:lnTo>
                    <a:lnTo>
                      <a:pt x="0" y="2"/>
                    </a:lnTo>
                    <a:lnTo>
                      <a:pt x="1" y="0"/>
                    </a:lnTo>
                    <a:lnTo>
                      <a:pt x="4" y="0"/>
                    </a:lnTo>
                    <a:lnTo>
                      <a:pt x="6" y="2"/>
                    </a:lnTo>
                    <a:lnTo>
                      <a:pt x="5"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1" name="Freeform 377">
                <a:extLst>
                  <a:ext uri="{FF2B5EF4-FFF2-40B4-BE49-F238E27FC236}">
                    <a16:creationId xmlns:a16="http://schemas.microsoft.com/office/drawing/2014/main" id="{D6854EEC-D00B-4252-AE1F-3D69DBBE039C}"/>
                  </a:ext>
                </a:extLst>
              </p:cNvPr>
              <p:cNvSpPr>
                <a:spLocks/>
              </p:cNvSpPr>
              <p:nvPr/>
            </p:nvSpPr>
            <p:spPr bwMode="auto">
              <a:xfrm>
                <a:off x="1424" y="1760"/>
                <a:ext cx="179" cy="132"/>
              </a:xfrm>
              <a:custGeom>
                <a:avLst/>
                <a:gdLst>
                  <a:gd name="T0" fmla="*/ 315 w 360"/>
                  <a:gd name="T1" fmla="*/ 40 h 263"/>
                  <a:gd name="T2" fmla="*/ 319 w 360"/>
                  <a:gd name="T3" fmla="*/ 83 h 263"/>
                  <a:gd name="T4" fmla="*/ 349 w 360"/>
                  <a:gd name="T5" fmla="*/ 150 h 263"/>
                  <a:gd name="T6" fmla="*/ 356 w 360"/>
                  <a:gd name="T7" fmla="*/ 196 h 263"/>
                  <a:gd name="T8" fmla="*/ 348 w 360"/>
                  <a:gd name="T9" fmla="*/ 253 h 263"/>
                  <a:gd name="T10" fmla="*/ 349 w 360"/>
                  <a:gd name="T11" fmla="*/ 232 h 263"/>
                  <a:gd name="T12" fmla="*/ 339 w 360"/>
                  <a:gd name="T13" fmla="*/ 234 h 263"/>
                  <a:gd name="T14" fmla="*/ 327 w 360"/>
                  <a:gd name="T15" fmla="*/ 234 h 263"/>
                  <a:gd name="T16" fmla="*/ 323 w 360"/>
                  <a:gd name="T17" fmla="*/ 236 h 263"/>
                  <a:gd name="T18" fmla="*/ 302 w 360"/>
                  <a:gd name="T19" fmla="*/ 237 h 263"/>
                  <a:gd name="T20" fmla="*/ 295 w 360"/>
                  <a:gd name="T21" fmla="*/ 232 h 263"/>
                  <a:gd name="T22" fmla="*/ 287 w 360"/>
                  <a:gd name="T23" fmla="*/ 236 h 263"/>
                  <a:gd name="T24" fmla="*/ 274 w 360"/>
                  <a:gd name="T25" fmla="*/ 228 h 263"/>
                  <a:gd name="T26" fmla="*/ 270 w 360"/>
                  <a:gd name="T27" fmla="*/ 253 h 263"/>
                  <a:gd name="T28" fmla="*/ 264 w 360"/>
                  <a:gd name="T29" fmla="*/ 251 h 263"/>
                  <a:gd name="T30" fmla="*/ 256 w 360"/>
                  <a:gd name="T31" fmla="*/ 237 h 263"/>
                  <a:gd name="T32" fmla="*/ 241 w 360"/>
                  <a:gd name="T33" fmla="*/ 229 h 263"/>
                  <a:gd name="T34" fmla="*/ 234 w 360"/>
                  <a:gd name="T35" fmla="*/ 234 h 263"/>
                  <a:gd name="T36" fmla="*/ 231 w 360"/>
                  <a:gd name="T37" fmla="*/ 234 h 263"/>
                  <a:gd name="T38" fmla="*/ 225 w 360"/>
                  <a:gd name="T39" fmla="*/ 234 h 263"/>
                  <a:gd name="T40" fmla="*/ 219 w 360"/>
                  <a:gd name="T41" fmla="*/ 250 h 263"/>
                  <a:gd name="T42" fmla="*/ 210 w 360"/>
                  <a:gd name="T43" fmla="*/ 241 h 263"/>
                  <a:gd name="T44" fmla="*/ 195 w 360"/>
                  <a:gd name="T45" fmla="*/ 232 h 263"/>
                  <a:gd name="T46" fmla="*/ 173 w 360"/>
                  <a:gd name="T47" fmla="*/ 240 h 263"/>
                  <a:gd name="T48" fmla="*/ 159 w 360"/>
                  <a:gd name="T49" fmla="*/ 230 h 263"/>
                  <a:gd name="T50" fmla="*/ 148 w 360"/>
                  <a:gd name="T51" fmla="*/ 236 h 263"/>
                  <a:gd name="T52" fmla="*/ 140 w 360"/>
                  <a:gd name="T53" fmla="*/ 235 h 263"/>
                  <a:gd name="T54" fmla="*/ 151 w 360"/>
                  <a:gd name="T55" fmla="*/ 233 h 263"/>
                  <a:gd name="T56" fmla="*/ 151 w 360"/>
                  <a:gd name="T57" fmla="*/ 220 h 263"/>
                  <a:gd name="T58" fmla="*/ 121 w 360"/>
                  <a:gd name="T59" fmla="*/ 233 h 263"/>
                  <a:gd name="T60" fmla="*/ 121 w 360"/>
                  <a:gd name="T61" fmla="*/ 250 h 263"/>
                  <a:gd name="T62" fmla="*/ 118 w 360"/>
                  <a:gd name="T63" fmla="*/ 250 h 263"/>
                  <a:gd name="T64" fmla="*/ 105 w 360"/>
                  <a:gd name="T65" fmla="*/ 251 h 263"/>
                  <a:gd name="T66" fmla="*/ 120 w 360"/>
                  <a:gd name="T67" fmla="*/ 202 h 263"/>
                  <a:gd name="T68" fmla="*/ 126 w 360"/>
                  <a:gd name="T69" fmla="*/ 187 h 263"/>
                  <a:gd name="T70" fmla="*/ 123 w 360"/>
                  <a:gd name="T71" fmla="*/ 166 h 263"/>
                  <a:gd name="T72" fmla="*/ 120 w 360"/>
                  <a:gd name="T73" fmla="*/ 158 h 263"/>
                  <a:gd name="T74" fmla="*/ 103 w 360"/>
                  <a:gd name="T75" fmla="*/ 182 h 263"/>
                  <a:gd name="T76" fmla="*/ 97 w 360"/>
                  <a:gd name="T77" fmla="*/ 217 h 263"/>
                  <a:gd name="T78" fmla="*/ 90 w 360"/>
                  <a:gd name="T79" fmla="*/ 247 h 263"/>
                  <a:gd name="T80" fmla="*/ 75 w 360"/>
                  <a:gd name="T81" fmla="*/ 211 h 263"/>
                  <a:gd name="T82" fmla="*/ 72 w 360"/>
                  <a:gd name="T83" fmla="*/ 234 h 263"/>
                  <a:gd name="T84" fmla="*/ 62 w 360"/>
                  <a:gd name="T85" fmla="*/ 211 h 263"/>
                  <a:gd name="T86" fmla="*/ 62 w 360"/>
                  <a:gd name="T87" fmla="*/ 242 h 263"/>
                  <a:gd name="T88" fmla="*/ 57 w 360"/>
                  <a:gd name="T89" fmla="*/ 233 h 263"/>
                  <a:gd name="T90" fmla="*/ 41 w 360"/>
                  <a:gd name="T91" fmla="*/ 253 h 263"/>
                  <a:gd name="T92" fmla="*/ 24 w 360"/>
                  <a:gd name="T93" fmla="*/ 237 h 263"/>
                  <a:gd name="T94" fmla="*/ 12 w 360"/>
                  <a:gd name="T95" fmla="*/ 248 h 263"/>
                  <a:gd name="T96" fmla="*/ 19 w 360"/>
                  <a:gd name="T97" fmla="*/ 226 h 263"/>
                  <a:gd name="T98" fmla="*/ 0 w 360"/>
                  <a:gd name="T99" fmla="*/ 244 h 263"/>
                  <a:gd name="T100" fmla="*/ 27 w 360"/>
                  <a:gd name="T101" fmla="*/ 146 h 263"/>
                  <a:gd name="T102" fmla="*/ 76 w 360"/>
                  <a:gd name="T103" fmla="*/ 91 h 263"/>
                  <a:gd name="T104" fmla="*/ 103 w 360"/>
                  <a:gd name="T105" fmla="*/ 69 h 263"/>
                  <a:gd name="T106" fmla="*/ 171 w 360"/>
                  <a:gd name="T107" fmla="*/ 54 h 263"/>
                  <a:gd name="T108" fmla="*/ 236 w 360"/>
                  <a:gd name="T109" fmla="*/ 29 h 263"/>
                  <a:gd name="T110" fmla="*/ 263 w 360"/>
                  <a:gd name="T11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263">
                    <a:moveTo>
                      <a:pt x="310" y="3"/>
                    </a:moveTo>
                    <a:lnTo>
                      <a:pt x="312" y="10"/>
                    </a:lnTo>
                    <a:lnTo>
                      <a:pt x="314" y="18"/>
                    </a:lnTo>
                    <a:lnTo>
                      <a:pt x="315" y="28"/>
                    </a:lnTo>
                    <a:lnTo>
                      <a:pt x="314" y="36"/>
                    </a:lnTo>
                    <a:lnTo>
                      <a:pt x="315" y="40"/>
                    </a:lnTo>
                    <a:lnTo>
                      <a:pt x="314" y="45"/>
                    </a:lnTo>
                    <a:lnTo>
                      <a:pt x="314" y="49"/>
                    </a:lnTo>
                    <a:lnTo>
                      <a:pt x="316" y="54"/>
                    </a:lnTo>
                    <a:lnTo>
                      <a:pt x="315" y="64"/>
                    </a:lnTo>
                    <a:lnTo>
                      <a:pt x="316" y="74"/>
                    </a:lnTo>
                    <a:lnTo>
                      <a:pt x="319" y="83"/>
                    </a:lnTo>
                    <a:lnTo>
                      <a:pt x="323" y="91"/>
                    </a:lnTo>
                    <a:lnTo>
                      <a:pt x="327" y="102"/>
                    </a:lnTo>
                    <a:lnTo>
                      <a:pt x="333" y="115"/>
                    </a:lnTo>
                    <a:lnTo>
                      <a:pt x="339" y="127"/>
                    </a:lnTo>
                    <a:lnTo>
                      <a:pt x="344" y="138"/>
                    </a:lnTo>
                    <a:lnTo>
                      <a:pt x="349" y="150"/>
                    </a:lnTo>
                    <a:lnTo>
                      <a:pt x="353" y="161"/>
                    </a:lnTo>
                    <a:lnTo>
                      <a:pt x="357" y="173"/>
                    </a:lnTo>
                    <a:lnTo>
                      <a:pt x="360" y="185"/>
                    </a:lnTo>
                    <a:lnTo>
                      <a:pt x="359" y="189"/>
                    </a:lnTo>
                    <a:lnTo>
                      <a:pt x="357" y="192"/>
                    </a:lnTo>
                    <a:lnTo>
                      <a:pt x="356" y="196"/>
                    </a:lnTo>
                    <a:lnTo>
                      <a:pt x="353" y="199"/>
                    </a:lnTo>
                    <a:lnTo>
                      <a:pt x="355" y="214"/>
                    </a:lnTo>
                    <a:lnTo>
                      <a:pt x="355" y="229"/>
                    </a:lnTo>
                    <a:lnTo>
                      <a:pt x="354" y="243"/>
                    </a:lnTo>
                    <a:lnTo>
                      <a:pt x="352" y="257"/>
                    </a:lnTo>
                    <a:lnTo>
                      <a:pt x="348" y="253"/>
                    </a:lnTo>
                    <a:lnTo>
                      <a:pt x="348" y="250"/>
                    </a:lnTo>
                    <a:lnTo>
                      <a:pt x="348" y="245"/>
                    </a:lnTo>
                    <a:lnTo>
                      <a:pt x="348" y="242"/>
                    </a:lnTo>
                    <a:lnTo>
                      <a:pt x="348" y="238"/>
                    </a:lnTo>
                    <a:lnTo>
                      <a:pt x="349" y="235"/>
                    </a:lnTo>
                    <a:lnTo>
                      <a:pt x="349" y="232"/>
                    </a:lnTo>
                    <a:lnTo>
                      <a:pt x="349" y="228"/>
                    </a:lnTo>
                    <a:lnTo>
                      <a:pt x="346" y="228"/>
                    </a:lnTo>
                    <a:lnTo>
                      <a:pt x="346" y="230"/>
                    </a:lnTo>
                    <a:lnTo>
                      <a:pt x="345" y="234"/>
                    </a:lnTo>
                    <a:lnTo>
                      <a:pt x="342" y="235"/>
                    </a:lnTo>
                    <a:lnTo>
                      <a:pt x="339" y="234"/>
                    </a:lnTo>
                    <a:lnTo>
                      <a:pt x="338" y="236"/>
                    </a:lnTo>
                    <a:lnTo>
                      <a:pt x="337" y="237"/>
                    </a:lnTo>
                    <a:lnTo>
                      <a:pt x="336" y="240"/>
                    </a:lnTo>
                    <a:lnTo>
                      <a:pt x="334" y="242"/>
                    </a:lnTo>
                    <a:lnTo>
                      <a:pt x="331" y="240"/>
                    </a:lnTo>
                    <a:lnTo>
                      <a:pt x="327" y="234"/>
                    </a:lnTo>
                    <a:lnTo>
                      <a:pt x="325" y="228"/>
                    </a:lnTo>
                    <a:lnTo>
                      <a:pt x="323" y="223"/>
                    </a:lnTo>
                    <a:lnTo>
                      <a:pt x="319" y="226"/>
                    </a:lnTo>
                    <a:lnTo>
                      <a:pt x="321" y="229"/>
                    </a:lnTo>
                    <a:lnTo>
                      <a:pt x="322" y="233"/>
                    </a:lnTo>
                    <a:lnTo>
                      <a:pt x="323" y="236"/>
                    </a:lnTo>
                    <a:lnTo>
                      <a:pt x="321" y="238"/>
                    </a:lnTo>
                    <a:lnTo>
                      <a:pt x="316" y="236"/>
                    </a:lnTo>
                    <a:lnTo>
                      <a:pt x="312" y="233"/>
                    </a:lnTo>
                    <a:lnTo>
                      <a:pt x="309" y="230"/>
                    </a:lnTo>
                    <a:lnTo>
                      <a:pt x="304" y="234"/>
                    </a:lnTo>
                    <a:lnTo>
                      <a:pt x="302" y="237"/>
                    </a:lnTo>
                    <a:lnTo>
                      <a:pt x="301" y="241"/>
                    </a:lnTo>
                    <a:lnTo>
                      <a:pt x="300" y="245"/>
                    </a:lnTo>
                    <a:lnTo>
                      <a:pt x="295" y="248"/>
                    </a:lnTo>
                    <a:lnTo>
                      <a:pt x="295" y="242"/>
                    </a:lnTo>
                    <a:lnTo>
                      <a:pt x="295" y="236"/>
                    </a:lnTo>
                    <a:lnTo>
                      <a:pt x="295" y="232"/>
                    </a:lnTo>
                    <a:lnTo>
                      <a:pt x="292" y="229"/>
                    </a:lnTo>
                    <a:lnTo>
                      <a:pt x="291" y="229"/>
                    </a:lnTo>
                    <a:lnTo>
                      <a:pt x="289" y="230"/>
                    </a:lnTo>
                    <a:lnTo>
                      <a:pt x="288" y="232"/>
                    </a:lnTo>
                    <a:lnTo>
                      <a:pt x="287" y="233"/>
                    </a:lnTo>
                    <a:lnTo>
                      <a:pt x="287" y="236"/>
                    </a:lnTo>
                    <a:lnTo>
                      <a:pt x="286" y="241"/>
                    </a:lnTo>
                    <a:lnTo>
                      <a:pt x="285" y="247"/>
                    </a:lnTo>
                    <a:lnTo>
                      <a:pt x="282" y="250"/>
                    </a:lnTo>
                    <a:lnTo>
                      <a:pt x="279" y="244"/>
                    </a:lnTo>
                    <a:lnTo>
                      <a:pt x="277" y="235"/>
                    </a:lnTo>
                    <a:lnTo>
                      <a:pt x="274" y="228"/>
                    </a:lnTo>
                    <a:lnTo>
                      <a:pt x="268" y="225"/>
                    </a:lnTo>
                    <a:lnTo>
                      <a:pt x="269" y="233"/>
                    </a:lnTo>
                    <a:lnTo>
                      <a:pt x="270" y="240"/>
                    </a:lnTo>
                    <a:lnTo>
                      <a:pt x="273" y="247"/>
                    </a:lnTo>
                    <a:lnTo>
                      <a:pt x="276" y="253"/>
                    </a:lnTo>
                    <a:lnTo>
                      <a:pt x="270" y="253"/>
                    </a:lnTo>
                    <a:lnTo>
                      <a:pt x="265" y="258"/>
                    </a:lnTo>
                    <a:lnTo>
                      <a:pt x="259" y="263"/>
                    </a:lnTo>
                    <a:lnTo>
                      <a:pt x="254" y="263"/>
                    </a:lnTo>
                    <a:lnTo>
                      <a:pt x="259" y="260"/>
                    </a:lnTo>
                    <a:lnTo>
                      <a:pt x="262" y="257"/>
                    </a:lnTo>
                    <a:lnTo>
                      <a:pt x="264" y="251"/>
                    </a:lnTo>
                    <a:lnTo>
                      <a:pt x="268" y="248"/>
                    </a:lnTo>
                    <a:lnTo>
                      <a:pt x="268" y="244"/>
                    </a:lnTo>
                    <a:lnTo>
                      <a:pt x="266" y="241"/>
                    </a:lnTo>
                    <a:lnTo>
                      <a:pt x="263" y="237"/>
                    </a:lnTo>
                    <a:lnTo>
                      <a:pt x="261" y="235"/>
                    </a:lnTo>
                    <a:lnTo>
                      <a:pt x="256" y="237"/>
                    </a:lnTo>
                    <a:lnTo>
                      <a:pt x="253" y="237"/>
                    </a:lnTo>
                    <a:lnTo>
                      <a:pt x="248" y="237"/>
                    </a:lnTo>
                    <a:lnTo>
                      <a:pt x="243" y="237"/>
                    </a:lnTo>
                    <a:lnTo>
                      <a:pt x="241" y="237"/>
                    </a:lnTo>
                    <a:lnTo>
                      <a:pt x="241" y="233"/>
                    </a:lnTo>
                    <a:lnTo>
                      <a:pt x="241" y="229"/>
                    </a:lnTo>
                    <a:lnTo>
                      <a:pt x="241" y="226"/>
                    </a:lnTo>
                    <a:lnTo>
                      <a:pt x="239" y="222"/>
                    </a:lnTo>
                    <a:lnTo>
                      <a:pt x="235" y="225"/>
                    </a:lnTo>
                    <a:lnTo>
                      <a:pt x="235" y="227"/>
                    </a:lnTo>
                    <a:lnTo>
                      <a:pt x="234" y="230"/>
                    </a:lnTo>
                    <a:lnTo>
                      <a:pt x="234" y="234"/>
                    </a:lnTo>
                    <a:lnTo>
                      <a:pt x="235" y="238"/>
                    </a:lnTo>
                    <a:lnTo>
                      <a:pt x="234" y="238"/>
                    </a:lnTo>
                    <a:lnTo>
                      <a:pt x="233" y="238"/>
                    </a:lnTo>
                    <a:lnTo>
                      <a:pt x="232" y="238"/>
                    </a:lnTo>
                    <a:lnTo>
                      <a:pt x="231" y="238"/>
                    </a:lnTo>
                    <a:lnTo>
                      <a:pt x="231" y="234"/>
                    </a:lnTo>
                    <a:lnTo>
                      <a:pt x="232" y="228"/>
                    </a:lnTo>
                    <a:lnTo>
                      <a:pt x="231" y="223"/>
                    </a:lnTo>
                    <a:lnTo>
                      <a:pt x="226" y="222"/>
                    </a:lnTo>
                    <a:lnTo>
                      <a:pt x="223" y="226"/>
                    </a:lnTo>
                    <a:lnTo>
                      <a:pt x="224" y="229"/>
                    </a:lnTo>
                    <a:lnTo>
                      <a:pt x="225" y="234"/>
                    </a:lnTo>
                    <a:lnTo>
                      <a:pt x="225" y="238"/>
                    </a:lnTo>
                    <a:lnTo>
                      <a:pt x="225" y="243"/>
                    </a:lnTo>
                    <a:lnTo>
                      <a:pt x="226" y="249"/>
                    </a:lnTo>
                    <a:lnTo>
                      <a:pt x="225" y="252"/>
                    </a:lnTo>
                    <a:lnTo>
                      <a:pt x="223" y="256"/>
                    </a:lnTo>
                    <a:lnTo>
                      <a:pt x="219" y="250"/>
                    </a:lnTo>
                    <a:lnTo>
                      <a:pt x="218" y="242"/>
                    </a:lnTo>
                    <a:lnTo>
                      <a:pt x="215" y="237"/>
                    </a:lnTo>
                    <a:lnTo>
                      <a:pt x="209" y="235"/>
                    </a:lnTo>
                    <a:lnTo>
                      <a:pt x="208" y="237"/>
                    </a:lnTo>
                    <a:lnTo>
                      <a:pt x="209" y="240"/>
                    </a:lnTo>
                    <a:lnTo>
                      <a:pt x="210" y="241"/>
                    </a:lnTo>
                    <a:lnTo>
                      <a:pt x="210" y="243"/>
                    </a:lnTo>
                    <a:lnTo>
                      <a:pt x="206" y="241"/>
                    </a:lnTo>
                    <a:lnTo>
                      <a:pt x="203" y="238"/>
                    </a:lnTo>
                    <a:lnTo>
                      <a:pt x="200" y="236"/>
                    </a:lnTo>
                    <a:lnTo>
                      <a:pt x="197" y="232"/>
                    </a:lnTo>
                    <a:lnTo>
                      <a:pt x="195" y="232"/>
                    </a:lnTo>
                    <a:lnTo>
                      <a:pt x="194" y="233"/>
                    </a:lnTo>
                    <a:lnTo>
                      <a:pt x="193" y="235"/>
                    </a:lnTo>
                    <a:lnTo>
                      <a:pt x="191" y="237"/>
                    </a:lnTo>
                    <a:lnTo>
                      <a:pt x="185" y="232"/>
                    </a:lnTo>
                    <a:lnTo>
                      <a:pt x="179" y="235"/>
                    </a:lnTo>
                    <a:lnTo>
                      <a:pt x="173" y="240"/>
                    </a:lnTo>
                    <a:lnTo>
                      <a:pt x="164" y="237"/>
                    </a:lnTo>
                    <a:lnTo>
                      <a:pt x="164" y="234"/>
                    </a:lnTo>
                    <a:lnTo>
                      <a:pt x="165" y="230"/>
                    </a:lnTo>
                    <a:lnTo>
                      <a:pt x="164" y="228"/>
                    </a:lnTo>
                    <a:lnTo>
                      <a:pt x="163" y="226"/>
                    </a:lnTo>
                    <a:lnTo>
                      <a:pt x="159" y="230"/>
                    </a:lnTo>
                    <a:lnTo>
                      <a:pt x="158" y="236"/>
                    </a:lnTo>
                    <a:lnTo>
                      <a:pt x="156" y="241"/>
                    </a:lnTo>
                    <a:lnTo>
                      <a:pt x="150" y="243"/>
                    </a:lnTo>
                    <a:lnTo>
                      <a:pt x="150" y="240"/>
                    </a:lnTo>
                    <a:lnTo>
                      <a:pt x="149" y="238"/>
                    </a:lnTo>
                    <a:lnTo>
                      <a:pt x="148" y="236"/>
                    </a:lnTo>
                    <a:lnTo>
                      <a:pt x="145" y="235"/>
                    </a:lnTo>
                    <a:lnTo>
                      <a:pt x="143" y="236"/>
                    </a:lnTo>
                    <a:lnTo>
                      <a:pt x="142" y="237"/>
                    </a:lnTo>
                    <a:lnTo>
                      <a:pt x="141" y="238"/>
                    </a:lnTo>
                    <a:lnTo>
                      <a:pt x="138" y="237"/>
                    </a:lnTo>
                    <a:lnTo>
                      <a:pt x="140" y="235"/>
                    </a:lnTo>
                    <a:lnTo>
                      <a:pt x="138" y="233"/>
                    </a:lnTo>
                    <a:lnTo>
                      <a:pt x="138" y="232"/>
                    </a:lnTo>
                    <a:lnTo>
                      <a:pt x="142" y="230"/>
                    </a:lnTo>
                    <a:lnTo>
                      <a:pt x="145" y="233"/>
                    </a:lnTo>
                    <a:lnTo>
                      <a:pt x="148" y="233"/>
                    </a:lnTo>
                    <a:lnTo>
                      <a:pt x="151" y="233"/>
                    </a:lnTo>
                    <a:lnTo>
                      <a:pt x="153" y="230"/>
                    </a:lnTo>
                    <a:lnTo>
                      <a:pt x="156" y="228"/>
                    </a:lnTo>
                    <a:lnTo>
                      <a:pt x="157" y="225"/>
                    </a:lnTo>
                    <a:lnTo>
                      <a:pt x="157" y="222"/>
                    </a:lnTo>
                    <a:lnTo>
                      <a:pt x="156" y="220"/>
                    </a:lnTo>
                    <a:lnTo>
                      <a:pt x="151" y="220"/>
                    </a:lnTo>
                    <a:lnTo>
                      <a:pt x="145" y="221"/>
                    </a:lnTo>
                    <a:lnTo>
                      <a:pt x="141" y="222"/>
                    </a:lnTo>
                    <a:lnTo>
                      <a:pt x="135" y="221"/>
                    </a:lnTo>
                    <a:lnTo>
                      <a:pt x="130" y="226"/>
                    </a:lnTo>
                    <a:lnTo>
                      <a:pt x="125" y="228"/>
                    </a:lnTo>
                    <a:lnTo>
                      <a:pt x="121" y="233"/>
                    </a:lnTo>
                    <a:lnTo>
                      <a:pt x="121" y="240"/>
                    </a:lnTo>
                    <a:lnTo>
                      <a:pt x="122" y="242"/>
                    </a:lnTo>
                    <a:lnTo>
                      <a:pt x="123" y="243"/>
                    </a:lnTo>
                    <a:lnTo>
                      <a:pt x="123" y="245"/>
                    </a:lnTo>
                    <a:lnTo>
                      <a:pt x="123" y="248"/>
                    </a:lnTo>
                    <a:lnTo>
                      <a:pt x="121" y="250"/>
                    </a:lnTo>
                    <a:lnTo>
                      <a:pt x="120" y="247"/>
                    </a:lnTo>
                    <a:lnTo>
                      <a:pt x="120" y="242"/>
                    </a:lnTo>
                    <a:lnTo>
                      <a:pt x="120" y="238"/>
                    </a:lnTo>
                    <a:lnTo>
                      <a:pt x="117" y="237"/>
                    </a:lnTo>
                    <a:lnTo>
                      <a:pt x="117" y="244"/>
                    </a:lnTo>
                    <a:lnTo>
                      <a:pt x="118" y="250"/>
                    </a:lnTo>
                    <a:lnTo>
                      <a:pt x="119" y="255"/>
                    </a:lnTo>
                    <a:lnTo>
                      <a:pt x="118" y="259"/>
                    </a:lnTo>
                    <a:lnTo>
                      <a:pt x="105" y="263"/>
                    </a:lnTo>
                    <a:lnTo>
                      <a:pt x="105" y="258"/>
                    </a:lnTo>
                    <a:lnTo>
                      <a:pt x="105" y="255"/>
                    </a:lnTo>
                    <a:lnTo>
                      <a:pt x="105" y="251"/>
                    </a:lnTo>
                    <a:lnTo>
                      <a:pt x="103" y="248"/>
                    </a:lnTo>
                    <a:lnTo>
                      <a:pt x="104" y="236"/>
                    </a:lnTo>
                    <a:lnTo>
                      <a:pt x="106" y="223"/>
                    </a:lnTo>
                    <a:lnTo>
                      <a:pt x="110" y="212"/>
                    </a:lnTo>
                    <a:lnTo>
                      <a:pt x="119" y="205"/>
                    </a:lnTo>
                    <a:lnTo>
                      <a:pt x="120" y="202"/>
                    </a:lnTo>
                    <a:lnTo>
                      <a:pt x="119" y="198"/>
                    </a:lnTo>
                    <a:lnTo>
                      <a:pt x="118" y="195"/>
                    </a:lnTo>
                    <a:lnTo>
                      <a:pt x="120" y="191"/>
                    </a:lnTo>
                    <a:lnTo>
                      <a:pt x="122" y="191"/>
                    </a:lnTo>
                    <a:lnTo>
                      <a:pt x="125" y="189"/>
                    </a:lnTo>
                    <a:lnTo>
                      <a:pt x="126" y="187"/>
                    </a:lnTo>
                    <a:lnTo>
                      <a:pt x="127" y="184"/>
                    </a:lnTo>
                    <a:lnTo>
                      <a:pt x="125" y="181"/>
                    </a:lnTo>
                    <a:lnTo>
                      <a:pt x="123" y="177"/>
                    </a:lnTo>
                    <a:lnTo>
                      <a:pt x="122" y="174"/>
                    </a:lnTo>
                    <a:lnTo>
                      <a:pt x="122" y="169"/>
                    </a:lnTo>
                    <a:lnTo>
                      <a:pt x="123" y="166"/>
                    </a:lnTo>
                    <a:lnTo>
                      <a:pt x="126" y="162"/>
                    </a:lnTo>
                    <a:lnTo>
                      <a:pt x="127" y="160"/>
                    </a:lnTo>
                    <a:lnTo>
                      <a:pt x="126" y="157"/>
                    </a:lnTo>
                    <a:lnTo>
                      <a:pt x="123" y="154"/>
                    </a:lnTo>
                    <a:lnTo>
                      <a:pt x="122" y="155"/>
                    </a:lnTo>
                    <a:lnTo>
                      <a:pt x="120" y="158"/>
                    </a:lnTo>
                    <a:lnTo>
                      <a:pt x="118" y="159"/>
                    </a:lnTo>
                    <a:lnTo>
                      <a:pt x="114" y="164"/>
                    </a:lnTo>
                    <a:lnTo>
                      <a:pt x="110" y="168"/>
                    </a:lnTo>
                    <a:lnTo>
                      <a:pt x="107" y="174"/>
                    </a:lnTo>
                    <a:lnTo>
                      <a:pt x="108" y="180"/>
                    </a:lnTo>
                    <a:lnTo>
                      <a:pt x="103" y="182"/>
                    </a:lnTo>
                    <a:lnTo>
                      <a:pt x="99" y="185"/>
                    </a:lnTo>
                    <a:lnTo>
                      <a:pt x="96" y="190"/>
                    </a:lnTo>
                    <a:lnTo>
                      <a:pt x="90" y="192"/>
                    </a:lnTo>
                    <a:lnTo>
                      <a:pt x="91" y="200"/>
                    </a:lnTo>
                    <a:lnTo>
                      <a:pt x="95" y="209"/>
                    </a:lnTo>
                    <a:lnTo>
                      <a:pt x="97" y="217"/>
                    </a:lnTo>
                    <a:lnTo>
                      <a:pt x="94" y="226"/>
                    </a:lnTo>
                    <a:lnTo>
                      <a:pt x="96" y="233"/>
                    </a:lnTo>
                    <a:lnTo>
                      <a:pt x="96" y="240"/>
                    </a:lnTo>
                    <a:lnTo>
                      <a:pt x="95" y="248"/>
                    </a:lnTo>
                    <a:lnTo>
                      <a:pt x="92" y="255"/>
                    </a:lnTo>
                    <a:lnTo>
                      <a:pt x="90" y="247"/>
                    </a:lnTo>
                    <a:lnTo>
                      <a:pt x="88" y="237"/>
                    </a:lnTo>
                    <a:lnTo>
                      <a:pt x="84" y="227"/>
                    </a:lnTo>
                    <a:lnTo>
                      <a:pt x="81" y="217"/>
                    </a:lnTo>
                    <a:lnTo>
                      <a:pt x="79" y="214"/>
                    </a:lnTo>
                    <a:lnTo>
                      <a:pt x="77" y="212"/>
                    </a:lnTo>
                    <a:lnTo>
                      <a:pt x="75" y="211"/>
                    </a:lnTo>
                    <a:lnTo>
                      <a:pt x="73" y="210"/>
                    </a:lnTo>
                    <a:lnTo>
                      <a:pt x="72" y="215"/>
                    </a:lnTo>
                    <a:lnTo>
                      <a:pt x="74" y="222"/>
                    </a:lnTo>
                    <a:lnTo>
                      <a:pt x="76" y="229"/>
                    </a:lnTo>
                    <a:lnTo>
                      <a:pt x="77" y="235"/>
                    </a:lnTo>
                    <a:lnTo>
                      <a:pt x="72" y="234"/>
                    </a:lnTo>
                    <a:lnTo>
                      <a:pt x="69" y="228"/>
                    </a:lnTo>
                    <a:lnTo>
                      <a:pt x="69" y="221"/>
                    </a:lnTo>
                    <a:lnTo>
                      <a:pt x="68" y="215"/>
                    </a:lnTo>
                    <a:lnTo>
                      <a:pt x="66" y="214"/>
                    </a:lnTo>
                    <a:lnTo>
                      <a:pt x="65" y="212"/>
                    </a:lnTo>
                    <a:lnTo>
                      <a:pt x="62" y="211"/>
                    </a:lnTo>
                    <a:lnTo>
                      <a:pt x="60" y="210"/>
                    </a:lnTo>
                    <a:lnTo>
                      <a:pt x="59" y="217"/>
                    </a:lnTo>
                    <a:lnTo>
                      <a:pt x="61" y="223"/>
                    </a:lnTo>
                    <a:lnTo>
                      <a:pt x="64" y="230"/>
                    </a:lnTo>
                    <a:lnTo>
                      <a:pt x="61" y="237"/>
                    </a:lnTo>
                    <a:lnTo>
                      <a:pt x="62" y="242"/>
                    </a:lnTo>
                    <a:lnTo>
                      <a:pt x="62" y="248"/>
                    </a:lnTo>
                    <a:lnTo>
                      <a:pt x="61" y="252"/>
                    </a:lnTo>
                    <a:lnTo>
                      <a:pt x="58" y="255"/>
                    </a:lnTo>
                    <a:lnTo>
                      <a:pt x="53" y="249"/>
                    </a:lnTo>
                    <a:lnTo>
                      <a:pt x="54" y="241"/>
                    </a:lnTo>
                    <a:lnTo>
                      <a:pt x="57" y="233"/>
                    </a:lnTo>
                    <a:lnTo>
                      <a:pt x="55" y="226"/>
                    </a:lnTo>
                    <a:lnTo>
                      <a:pt x="51" y="233"/>
                    </a:lnTo>
                    <a:lnTo>
                      <a:pt x="49" y="240"/>
                    </a:lnTo>
                    <a:lnTo>
                      <a:pt x="47" y="247"/>
                    </a:lnTo>
                    <a:lnTo>
                      <a:pt x="45" y="255"/>
                    </a:lnTo>
                    <a:lnTo>
                      <a:pt x="41" y="253"/>
                    </a:lnTo>
                    <a:lnTo>
                      <a:pt x="38" y="253"/>
                    </a:lnTo>
                    <a:lnTo>
                      <a:pt x="35" y="255"/>
                    </a:lnTo>
                    <a:lnTo>
                      <a:pt x="31" y="253"/>
                    </a:lnTo>
                    <a:lnTo>
                      <a:pt x="29" y="248"/>
                    </a:lnTo>
                    <a:lnTo>
                      <a:pt x="28" y="242"/>
                    </a:lnTo>
                    <a:lnTo>
                      <a:pt x="24" y="237"/>
                    </a:lnTo>
                    <a:lnTo>
                      <a:pt x="21" y="234"/>
                    </a:lnTo>
                    <a:lnTo>
                      <a:pt x="19" y="237"/>
                    </a:lnTo>
                    <a:lnTo>
                      <a:pt x="16" y="241"/>
                    </a:lnTo>
                    <a:lnTo>
                      <a:pt x="14" y="245"/>
                    </a:lnTo>
                    <a:lnTo>
                      <a:pt x="13" y="249"/>
                    </a:lnTo>
                    <a:lnTo>
                      <a:pt x="12" y="248"/>
                    </a:lnTo>
                    <a:lnTo>
                      <a:pt x="12" y="245"/>
                    </a:lnTo>
                    <a:lnTo>
                      <a:pt x="11" y="243"/>
                    </a:lnTo>
                    <a:lnTo>
                      <a:pt x="8" y="243"/>
                    </a:lnTo>
                    <a:lnTo>
                      <a:pt x="12" y="237"/>
                    </a:lnTo>
                    <a:lnTo>
                      <a:pt x="16" y="232"/>
                    </a:lnTo>
                    <a:lnTo>
                      <a:pt x="19" y="226"/>
                    </a:lnTo>
                    <a:lnTo>
                      <a:pt x="19" y="219"/>
                    </a:lnTo>
                    <a:lnTo>
                      <a:pt x="13" y="223"/>
                    </a:lnTo>
                    <a:lnTo>
                      <a:pt x="8" y="229"/>
                    </a:lnTo>
                    <a:lnTo>
                      <a:pt x="5" y="236"/>
                    </a:lnTo>
                    <a:lnTo>
                      <a:pt x="2" y="244"/>
                    </a:lnTo>
                    <a:lnTo>
                      <a:pt x="0" y="244"/>
                    </a:lnTo>
                    <a:lnTo>
                      <a:pt x="1" y="226"/>
                    </a:lnTo>
                    <a:lnTo>
                      <a:pt x="1" y="204"/>
                    </a:lnTo>
                    <a:lnTo>
                      <a:pt x="2" y="182"/>
                    </a:lnTo>
                    <a:lnTo>
                      <a:pt x="12" y="165"/>
                    </a:lnTo>
                    <a:lnTo>
                      <a:pt x="19" y="155"/>
                    </a:lnTo>
                    <a:lnTo>
                      <a:pt x="27" y="146"/>
                    </a:lnTo>
                    <a:lnTo>
                      <a:pt x="36" y="138"/>
                    </a:lnTo>
                    <a:lnTo>
                      <a:pt x="44" y="129"/>
                    </a:lnTo>
                    <a:lnTo>
                      <a:pt x="53" y="121"/>
                    </a:lnTo>
                    <a:lnTo>
                      <a:pt x="61" y="112"/>
                    </a:lnTo>
                    <a:lnTo>
                      <a:pt x="69" y="102"/>
                    </a:lnTo>
                    <a:lnTo>
                      <a:pt x="76" y="91"/>
                    </a:lnTo>
                    <a:lnTo>
                      <a:pt x="80" y="87"/>
                    </a:lnTo>
                    <a:lnTo>
                      <a:pt x="84" y="83"/>
                    </a:lnTo>
                    <a:lnTo>
                      <a:pt x="89" y="79"/>
                    </a:lnTo>
                    <a:lnTo>
                      <a:pt x="94" y="76"/>
                    </a:lnTo>
                    <a:lnTo>
                      <a:pt x="98" y="72"/>
                    </a:lnTo>
                    <a:lnTo>
                      <a:pt x="103" y="69"/>
                    </a:lnTo>
                    <a:lnTo>
                      <a:pt x="108" y="66"/>
                    </a:lnTo>
                    <a:lnTo>
                      <a:pt x="113" y="62"/>
                    </a:lnTo>
                    <a:lnTo>
                      <a:pt x="128" y="62"/>
                    </a:lnTo>
                    <a:lnTo>
                      <a:pt x="142" y="61"/>
                    </a:lnTo>
                    <a:lnTo>
                      <a:pt x="157" y="59"/>
                    </a:lnTo>
                    <a:lnTo>
                      <a:pt x="171" y="54"/>
                    </a:lnTo>
                    <a:lnTo>
                      <a:pt x="183" y="49"/>
                    </a:lnTo>
                    <a:lnTo>
                      <a:pt x="197" y="45"/>
                    </a:lnTo>
                    <a:lnTo>
                      <a:pt x="211" y="41"/>
                    </a:lnTo>
                    <a:lnTo>
                      <a:pt x="225" y="38"/>
                    </a:lnTo>
                    <a:lnTo>
                      <a:pt x="231" y="33"/>
                    </a:lnTo>
                    <a:lnTo>
                      <a:pt x="236" y="29"/>
                    </a:lnTo>
                    <a:lnTo>
                      <a:pt x="240" y="23"/>
                    </a:lnTo>
                    <a:lnTo>
                      <a:pt x="243" y="17"/>
                    </a:lnTo>
                    <a:lnTo>
                      <a:pt x="247" y="11"/>
                    </a:lnTo>
                    <a:lnTo>
                      <a:pt x="251" y="7"/>
                    </a:lnTo>
                    <a:lnTo>
                      <a:pt x="256" y="2"/>
                    </a:lnTo>
                    <a:lnTo>
                      <a:pt x="263" y="0"/>
                    </a:lnTo>
                    <a:lnTo>
                      <a:pt x="310" y="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2" name="Freeform 378">
                <a:extLst>
                  <a:ext uri="{FF2B5EF4-FFF2-40B4-BE49-F238E27FC236}">
                    <a16:creationId xmlns:a16="http://schemas.microsoft.com/office/drawing/2014/main" id="{1538C43F-D5CA-4A46-BB8E-E1F66D9CB1F5}"/>
                  </a:ext>
                </a:extLst>
              </p:cNvPr>
              <p:cNvSpPr>
                <a:spLocks/>
              </p:cNvSpPr>
              <p:nvPr/>
            </p:nvSpPr>
            <p:spPr bwMode="auto">
              <a:xfrm>
                <a:off x="1958" y="1761"/>
                <a:ext cx="3" cy="3"/>
              </a:xfrm>
              <a:custGeom>
                <a:avLst/>
                <a:gdLst>
                  <a:gd name="T0" fmla="*/ 6 w 6"/>
                  <a:gd name="T1" fmla="*/ 6 h 6"/>
                  <a:gd name="T2" fmla="*/ 5 w 6"/>
                  <a:gd name="T3" fmla="*/ 6 h 6"/>
                  <a:gd name="T4" fmla="*/ 3 w 6"/>
                  <a:gd name="T5" fmla="*/ 6 h 6"/>
                  <a:gd name="T6" fmla="*/ 2 w 6"/>
                  <a:gd name="T7" fmla="*/ 5 h 6"/>
                  <a:gd name="T8" fmla="*/ 0 w 6"/>
                  <a:gd name="T9" fmla="*/ 3 h 6"/>
                  <a:gd name="T10" fmla="*/ 2 w 6"/>
                  <a:gd name="T11" fmla="*/ 0 h 6"/>
                  <a:gd name="T12" fmla="*/ 4 w 6"/>
                  <a:gd name="T13" fmla="*/ 0 h 6"/>
                  <a:gd name="T14" fmla="*/ 5 w 6"/>
                  <a:gd name="T15" fmla="*/ 1 h 6"/>
                  <a:gd name="T16" fmla="*/ 6 w 6"/>
                  <a:gd name="T17" fmla="*/ 3 h 6"/>
                  <a:gd name="T18" fmla="*/ 6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6"/>
                    </a:moveTo>
                    <a:lnTo>
                      <a:pt x="5" y="6"/>
                    </a:lnTo>
                    <a:lnTo>
                      <a:pt x="3" y="6"/>
                    </a:lnTo>
                    <a:lnTo>
                      <a:pt x="2" y="5"/>
                    </a:lnTo>
                    <a:lnTo>
                      <a:pt x="0" y="3"/>
                    </a:lnTo>
                    <a:lnTo>
                      <a:pt x="2" y="0"/>
                    </a:lnTo>
                    <a:lnTo>
                      <a:pt x="4" y="0"/>
                    </a:lnTo>
                    <a:lnTo>
                      <a:pt x="5" y="1"/>
                    </a:lnTo>
                    <a:lnTo>
                      <a:pt x="6" y="3"/>
                    </a:lnTo>
                    <a:lnTo>
                      <a:pt x="6"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3" name="Freeform 379">
                <a:extLst>
                  <a:ext uri="{FF2B5EF4-FFF2-40B4-BE49-F238E27FC236}">
                    <a16:creationId xmlns:a16="http://schemas.microsoft.com/office/drawing/2014/main" id="{210CA2EB-ED18-4DEF-9E86-10F98F79AA75}"/>
                  </a:ext>
                </a:extLst>
              </p:cNvPr>
              <p:cNvSpPr>
                <a:spLocks/>
              </p:cNvSpPr>
              <p:nvPr/>
            </p:nvSpPr>
            <p:spPr bwMode="auto">
              <a:xfrm>
                <a:off x="2028" y="1763"/>
                <a:ext cx="5" cy="4"/>
              </a:xfrm>
              <a:custGeom>
                <a:avLst/>
                <a:gdLst>
                  <a:gd name="T0" fmla="*/ 9 w 9"/>
                  <a:gd name="T1" fmla="*/ 4 h 9"/>
                  <a:gd name="T2" fmla="*/ 8 w 9"/>
                  <a:gd name="T3" fmla="*/ 5 h 9"/>
                  <a:gd name="T4" fmla="*/ 7 w 9"/>
                  <a:gd name="T5" fmla="*/ 7 h 9"/>
                  <a:gd name="T6" fmla="*/ 5 w 9"/>
                  <a:gd name="T7" fmla="*/ 9 h 9"/>
                  <a:gd name="T8" fmla="*/ 2 w 9"/>
                  <a:gd name="T9" fmla="*/ 7 h 9"/>
                  <a:gd name="T10" fmla="*/ 0 w 9"/>
                  <a:gd name="T11" fmla="*/ 5 h 9"/>
                  <a:gd name="T12" fmla="*/ 0 w 9"/>
                  <a:gd name="T13" fmla="*/ 3 h 9"/>
                  <a:gd name="T14" fmla="*/ 0 w 9"/>
                  <a:gd name="T15" fmla="*/ 2 h 9"/>
                  <a:gd name="T16" fmla="*/ 2 w 9"/>
                  <a:gd name="T17" fmla="*/ 0 h 9"/>
                  <a:gd name="T18" fmla="*/ 5 w 9"/>
                  <a:gd name="T19" fmla="*/ 0 h 9"/>
                  <a:gd name="T20" fmla="*/ 7 w 9"/>
                  <a:gd name="T21" fmla="*/ 0 h 9"/>
                  <a:gd name="T22" fmla="*/ 8 w 9"/>
                  <a:gd name="T23" fmla="*/ 2 h 9"/>
                  <a:gd name="T24" fmla="*/ 9 w 9"/>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9" y="4"/>
                    </a:moveTo>
                    <a:lnTo>
                      <a:pt x="8" y="5"/>
                    </a:lnTo>
                    <a:lnTo>
                      <a:pt x="7" y="7"/>
                    </a:lnTo>
                    <a:lnTo>
                      <a:pt x="5" y="9"/>
                    </a:lnTo>
                    <a:lnTo>
                      <a:pt x="2" y="7"/>
                    </a:lnTo>
                    <a:lnTo>
                      <a:pt x="0" y="5"/>
                    </a:lnTo>
                    <a:lnTo>
                      <a:pt x="0" y="3"/>
                    </a:lnTo>
                    <a:lnTo>
                      <a:pt x="0" y="2"/>
                    </a:lnTo>
                    <a:lnTo>
                      <a:pt x="2" y="0"/>
                    </a:lnTo>
                    <a:lnTo>
                      <a:pt x="5" y="0"/>
                    </a:lnTo>
                    <a:lnTo>
                      <a:pt x="7" y="0"/>
                    </a:lnTo>
                    <a:lnTo>
                      <a:pt x="8" y="2"/>
                    </a:lnTo>
                    <a:lnTo>
                      <a:pt x="9"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4" name="Freeform 380">
                <a:extLst>
                  <a:ext uri="{FF2B5EF4-FFF2-40B4-BE49-F238E27FC236}">
                    <a16:creationId xmlns:a16="http://schemas.microsoft.com/office/drawing/2014/main" id="{46A9C179-9CD4-4BAA-98EC-C9C457370BDA}"/>
                  </a:ext>
                </a:extLst>
              </p:cNvPr>
              <p:cNvSpPr>
                <a:spLocks/>
              </p:cNvSpPr>
              <p:nvPr/>
            </p:nvSpPr>
            <p:spPr bwMode="auto">
              <a:xfrm>
                <a:off x="2018" y="1764"/>
                <a:ext cx="4" cy="4"/>
              </a:xfrm>
              <a:custGeom>
                <a:avLst/>
                <a:gdLst>
                  <a:gd name="T0" fmla="*/ 9 w 9"/>
                  <a:gd name="T1" fmla="*/ 3 h 7"/>
                  <a:gd name="T2" fmla="*/ 9 w 9"/>
                  <a:gd name="T3" fmla="*/ 7 h 7"/>
                  <a:gd name="T4" fmla="*/ 6 w 9"/>
                  <a:gd name="T5" fmla="*/ 7 h 7"/>
                  <a:gd name="T6" fmla="*/ 4 w 9"/>
                  <a:gd name="T7" fmla="*/ 6 h 7"/>
                  <a:gd name="T8" fmla="*/ 1 w 9"/>
                  <a:gd name="T9" fmla="*/ 3 h 7"/>
                  <a:gd name="T10" fmla="*/ 0 w 9"/>
                  <a:gd name="T11" fmla="*/ 1 h 7"/>
                  <a:gd name="T12" fmla="*/ 3 w 9"/>
                  <a:gd name="T13" fmla="*/ 0 h 7"/>
                  <a:gd name="T14" fmla="*/ 5 w 9"/>
                  <a:gd name="T15" fmla="*/ 0 h 7"/>
                  <a:gd name="T16" fmla="*/ 8 w 9"/>
                  <a:gd name="T17" fmla="*/ 1 h 7"/>
                  <a:gd name="T18" fmla="*/ 9 w 9"/>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9" y="3"/>
                    </a:moveTo>
                    <a:lnTo>
                      <a:pt x="9" y="7"/>
                    </a:lnTo>
                    <a:lnTo>
                      <a:pt x="6" y="7"/>
                    </a:lnTo>
                    <a:lnTo>
                      <a:pt x="4" y="6"/>
                    </a:lnTo>
                    <a:lnTo>
                      <a:pt x="1" y="3"/>
                    </a:lnTo>
                    <a:lnTo>
                      <a:pt x="0" y="1"/>
                    </a:lnTo>
                    <a:lnTo>
                      <a:pt x="3" y="0"/>
                    </a:lnTo>
                    <a:lnTo>
                      <a:pt x="5" y="0"/>
                    </a:lnTo>
                    <a:lnTo>
                      <a:pt x="8" y="1"/>
                    </a:lnTo>
                    <a:lnTo>
                      <a:pt x="9"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5" name="Freeform 381">
                <a:extLst>
                  <a:ext uri="{FF2B5EF4-FFF2-40B4-BE49-F238E27FC236}">
                    <a16:creationId xmlns:a16="http://schemas.microsoft.com/office/drawing/2014/main" id="{1A1AE12F-0A41-4D2E-9FBB-69A6121BC7CA}"/>
                  </a:ext>
                </a:extLst>
              </p:cNvPr>
              <p:cNvSpPr>
                <a:spLocks/>
              </p:cNvSpPr>
              <p:nvPr/>
            </p:nvSpPr>
            <p:spPr bwMode="auto">
              <a:xfrm>
                <a:off x="2036" y="1771"/>
                <a:ext cx="4" cy="4"/>
              </a:xfrm>
              <a:custGeom>
                <a:avLst/>
                <a:gdLst>
                  <a:gd name="T0" fmla="*/ 8 w 8"/>
                  <a:gd name="T1" fmla="*/ 3 h 8"/>
                  <a:gd name="T2" fmla="*/ 8 w 8"/>
                  <a:gd name="T3" fmla="*/ 4 h 8"/>
                  <a:gd name="T4" fmla="*/ 7 w 8"/>
                  <a:gd name="T5" fmla="*/ 7 h 8"/>
                  <a:gd name="T6" fmla="*/ 6 w 8"/>
                  <a:gd name="T7" fmla="*/ 8 h 8"/>
                  <a:gd name="T8" fmla="*/ 4 w 8"/>
                  <a:gd name="T9" fmla="*/ 7 h 8"/>
                  <a:gd name="T10" fmla="*/ 4 w 8"/>
                  <a:gd name="T11" fmla="*/ 6 h 8"/>
                  <a:gd name="T12" fmla="*/ 2 w 8"/>
                  <a:gd name="T13" fmla="*/ 4 h 8"/>
                  <a:gd name="T14" fmla="*/ 1 w 8"/>
                  <a:gd name="T15" fmla="*/ 4 h 8"/>
                  <a:gd name="T16" fmla="*/ 0 w 8"/>
                  <a:gd name="T17" fmla="*/ 3 h 8"/>
                  <a:gd name="T18" fmla="*/ 2 w 8"/>
                  <a:gd name="T19" fmla="*/ 0 h 8"/>
                  <a:gd name="T20" fmla="*/ 5 w 8"/>
                  <a:gd name="T21" fmla="*/ 0 h 8"/>
                  <a:gd name="T22" fmla="*/ 7 w 8"/>
                  <a:gd name="T23" fmla="*/ 1 h 8"/>
                  <a:gd name="T24" fmla="*/ 8 w 8"/>
                  <a:gd name="T2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8" y="3"/>
                    </a:moveTo>
                    <a:lnTo>
                      <a:pt x="8" y="4"/>
                    </a:lnTo>
                    <a:lnTo>
                      <a:pt x="7" y="7"/>
                    </a:lnTo>
                    <a:lnTo>
                      <a:pt x="6" y="8"/>
                    </a:lnTo>
                    <a:lnTo>
                      <a:pt x="4" y="7"/>
                    </a:lnTo>
                    <a:lnTo>
                      <a:pt x="4" y="6"/>
                    </a:lnTo>
                    <a:lnTo>
                      <a:pt x="2" y="4"/>
                    </a:lnTo>
                    <a:lnTo>
                      <a:pt x="1" y="4"/>
                    </a:lnTo>
                    <a:lnTo>
                      <a:pt x="0" y="3"/>
                    </a:lnTo>
                    <a:lnTo>
                      <a:pt x="2" y="0"/>
                    </a:lnTo>
                    <a:lnTo>
                      <a:pt x="5" y="0"/>
                    </a:lnTo>
                    <a:lnTo>
                      <a:pt x="7" y="1"/>
                    </a:lnTo>
                    <a:lnTo>
                      <a:pt x="8"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6" name="Freeform 382">
                <a:extLst>
                  <a:ext uri="{FF2B5EF4-FFF2-40B4-BE49-F238E27FC236}">
                    <a16:creationId xmlns:a16="http://schemas.microsoft.com/office/drawing/2014/main" id="{CF446AA1-F52F-4D75-B951-2CC6D0045D92}"/>
                  </a:ext>
                </a:extLst>
              </p:cNvPr>
              <p:cNvSpPr>
                <a:spLocks/>
              </p:cNvSpPr>
              <p:nvPr/>
            </p:nvSpPr>
            <p:spPr bwMode="auto">
              <a:xfrm>
                <a:off x="2022" y="1773"/>
                <a:ext cx="3" cy="4"/>
              </a:xfrm>
              <a:custGeom>
                <a:avLst/>
                <a:gdLst>
                  <a:gd name="T0" fmla="*/ 6 w 6"/>
                  <a:gd name="T1" fmla="*/ 7 h 7"/>
                  <a:gd name="T2" fmla="*/ 0 w 6"/>
                  <a:gd name="T3" fmla="*/ 5 h 7"/>
                  <a:gd name="T4" fmla="*/ 1 w 6"/>
                  <a:gd name="T5" fmla="*/ 1 h 7"/>
                  <a:gd name="T6" fmla="*/ 4 w 6"/>
                  <a:gd name="T7" fmla="*/ 0 h 7"/>
                  <a:gd name="T8" fmla="*/ 6 w 6"/>
                  <a:gd name="T9" fmla="*/ 4 h 7"/>
                  <a:gd name="T10" fmla="*/ 6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6" y="7"/>
                    </a:moveTo>
                    <a:lnTo>
                      <a:pt x="0" y="5"/>
                    </a:lnTo>
                    <a:lnTo>
                      <a:pt x="1" y="1"/>
                    </a:lnTo>
                    <a:lnTo>
                      <a:pt x="4" y="0"/>
                    </a:lnTo>
                    <a:lnTo>
                      <a:pt x="6" y="4"/>
                    </a:lnTo>
                    <a:lnTo>
                      <a:pt x="6"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7" name="Freeform 383">
                <a:extLst>
                  <a:ext uri="{FF2B5EF4-FFF2-40B4-BE49-F238E27FC236}">
                    <a16:creationId xmlns:a16="http://schemas.microsoft.com/office/drawing/2014/main" id="{94753444-3EF7-4A05-A23F-F547744BC4FE}"/>
                  </a:ext>
                </a:extLst>
              </p:cNvPr>
              <p:cNvSpPr>
                <a:spLocks/>
              </p:cNvSpPr>
              <p:nvPr/>
            </p:nvSpPr>
            <p:spPr bwMode="auto">
              <a:xfrm>
                <a:off x="1108" y="1775"/>
                <a:ext cx="132" cy="125"/>
              </a:xfrm>
              <a:custGeom>
                <a:avLst/>
                <a:gdLst>
                  <a:gd name="T0" fmla="*/ 242 w 264"/>
                  <a:gd name="T1" fmla="*/ 54 h 250"/>
                  <a:gd name="T2" fmla="*/ 260 w 264"/>
                  <a:gd name="T3" fmla="*/ 147 h 250"/>
                  <a:gd name="T4" fmla="*/ 253 w 264"/>
                  <a:gd name="T5" fmla="*/ 198 h 250"/>
                  <a:gd name="T6" fmla="*/ 245 w 264"/>
                  <a:gd name="T7" fmla="*/ 221 h 250"/>
                  <a:gd name="T8" fmla="*/ 245 w 264"/>
                  <a:gd name="T9" fmla="*/ 248 h 250"/>
                  <a:gd name="T10" fmla="*/ 234 w 264"/>
                  <a:gd name="T11" fmla="*/ 242 h 250"/>
                  <a:gd name="T12" fmla="*/ 229 w 264"/>
                  <a:gd name="T13" fmla="*/ 227 h 250"/>
                  <a:gd name="T14" fmla="*/ 213 w 264"/>
                  <a:gd name="T15" fmla="*/ 205 h 250"/>
                  <a:gd name="T16" fmla="*/ 212 w 264"/>
                  <a:gd name="T17" fmla="*/ 233 h 250"/>
                  <a:gd name="T18" fmla="*/ 195 w 264"/>
                  <a:gd name="T19" fmla="*/ 229 h 250"/>
                  <a:gd name="T20" fmla="*/ 190 w 264"/>
                  <a:gd name="T21" fmla="*/ 229 h 250"/>
                  <a:gd name="T22" fmla="*/ 184 w 264"/>
                  <a:gd name="T23" fmla="*/ 216 h 250"/>
                  <a:gd name="T24" fmla="*/ 178 w 264"/>
                  <a:gd name="T25" fmla="*/ 201 h 250"/>
                  <a:gd name="T26" fmla="*/ 170 w 264"/>
                  <a:gd name="T27" fmla="*/ 203 h 250"/>
                  <a:gd name="T28" fmla="*/ 178 w 264"/>
                  <a:gd name="T29" fmla="*/ 185 h 250"/>
                  <a:gd name="T30" fmla="*/ 185 w 264"/>
                  <a:gd name="T31" fmla="*/ 174 h 250"/>
                  <a:gd name="T32" fmla="*/ 167 w 264"/>
                  <a:gd name="T33" fmla="*/ 161 h 250"/>
                  <a:gd name="T34" fmla="*/ 144 w 264"/>
                  <a:gd name="T35" fmla="*/ 174 h 250"/>
                  <a:gd name="T36" fmla="*/ 147 w 264"/>
                  <a:gd name="T37" fmla="*/ 189 h 250"/>
                  <a:gd name="T38" fmla="*/ 157 w 264"/>
                  <a:gd name="T39" fmla="*/ 199 h 250"/>
                  <a:gd name="T40" fmla="*/ 153 w 264"/>
                  <a:gd name="T41" fmla="*/ 208 h 250"/>
                  <a:gd name="T42" fmla="*/ 137 w 264"/>
                  <a:gd name="T43" fmla="*/ 203 h 250"/>
                  <a:gd name="T44" fmla="*/ 123 w 264"/>
                  <a:gd name="T45" fmla="*/ 222 h 250"/>
                  <a:gd name="T46" fmla="*/ 114 w 264"/>
                  <a:gd name="T47" fmla="*/ 211 h 250"/>
                  <a:gd name="T48" fmla="*/ 115 w 264"/>
                  <a:gd name="T49" fmla="*/ 189 h 250"/>
                  <a:gd name="T50" fmla="*/ 112 w 264"/>
                  <a:gd name="T51" fmla="*/ 183 h 250"/>
                  <a:gd name="T52" fmla="*/ 93 w 264"/>
                  <a:gd name="T53" fmla="*/ 171 h 250"/>
                  <a:gd name="T54" fmla="*/ 90 w 264"/>
                  <a:gd name="T55" fmla="*/ 188 h 250"/>
                  <a:gd name="T56" fmla="*/ 84 w 264"/>
                  <a:gd name="T57" fmla="*/ 159 h 250"/>
                  <a:gd name="T58" fmla="*/ 78 w 264"/>
                  <a:gd name="T59" fmla="*/ 173 h 250"/>
                  <a:gd name="T60" fmla="*/ 84 w 264"/>
                  <a:gd name="T61" fmla="*/ 190 h 250"/>
                  <a:gd name="T62" fmla="*/ 81 w 264"/>
                  <a:gd name="T63" fmla="*/ 204 h 250"/>
                  <a:gd name="T64" fmla="*/ 78 w 264"/>
                  <a:gd name="T65" fmla="*/ 216 h 250"/>
                  <a:gd name="T66" fmla="*/ 68 w 264"/>
                  <a:gd name="T67" fmla="*/ 205 h 250"/>
                  <a:gd name="T68" fmla="*/ 63 w 264"/>
                  <a:gd name="T69" fmla="*/ 190 h 250"/>
                  <a:gd name="T70" fmla="*/ 51 w 264"/>
                  <a:gd name="T71" fmla="*/ 199 h 250"/>
                  <a:gd name="T72" fmla="*/ 47 w 264"/>
                  <a:gd name="T73" fmla="*/ 203 h 250"/>
                  <a:gd name="T74" fmla="*/ 36 w 264"/>
                  <a:gd name="T75" fmla="*/ 206 h 250"/>
                  <a:gd name="T76" fmla="*/ 29 w 264"/>
                  <a:gd name="T77" fmla="*/ 190 h 250"/>
                  <a:gd name="T78" fmla="*/ 23 w 264"/>
                  <a:gd name="T79" fmla="*/ 214 h 250"/>
                  <a:gd name="T80" fmla="*/ 14 w 264"/>
                  <a:gd name="T81" fmla="*/ 231 h 250"/>
                  <a:gd name="T82" fmla="*/ 14 w 264"/>
                  <a:gd name="T83" fmla="*/ 222 h 250"/>
                  <a:gd name="T84" fmla="*/ 3 w 264"/>
                  <a:gd name="T85" fmla="*/ 224 h 250"/>
                  <a:gd name="T86" fmla="*/ 9 w 264"/>
                  <a:gd name="T87" fmla="*/ 190 h 250"/>
                  <a:gd name="T88" fmla="*/ 10 w 264"/>
                  <a:gd name="T89" fmla="*/ 130 h 250"/>
                  <a:gd name="T90" fmla="*/ 41 w 264"/>
                  <a:gd name="T91" fmla="*/ 88 h 250"/>
                  <a:gd name="T92" fmla="*/ 94 w 264"/>
                  <a:gd name="T93" fmla="*/ 53 h 250"/>
                  <a:gd name="T94" fmla="*/ 136 w 264"/>
                  <a:gd name="T95" fmla="*/ 28 h 250"/>
                  <a:gd name="T96" fmla="*/ 152 w 264"/>
                  <a:gd name="T97" fmla="*/ 18 h 250"/>
                  <a:gd name="T98" fmla="*/ 176 w 264"/>
                  <a:gd name="T99" fmla="*/ 20 h 250"/>
                  <a:gd name="T100" fmla="*/ 202 w 264"/>
                  <a:gd name="T101" fmla="*/ 22 h 250"/>
                  <a:gd name="T102" fmla="*/ 210 w 264"/>
                  <a:gd name="T103" fmla="*/ 10 h 250"/>
                  <a:gd name="T104" fmla="*/ 223 w 264"/>
                  <a:gd name="T105" fmla="*/ 2 h 250"/>
                  <a:gd name="T106" fmla="*/ 253 w 264"/>
                  <a:gd name="T10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250">
                    <a:moveTo>
                      <a:pt x="253" y="8"/>
                    </a:moveTo>
                    <a:lnTo>
                      <a:pt x="252" y="19"/>
                    </a:lnTo>
                    <a:lnTo>
                      <a:pt x="249" y="34"/>
                    </a:lnTo>
                    <a:lnTo>
                      <a:pt x="245" y="47"/>
                    </a:lnTo>
                    <a:lnTo>
                      <a:pt x="242" y="54"/>
                    </a:lnTo>
                    <a:lnTo>
                      <a:pt x="241" y="65"/>
                    </a:lnTo>
                    <a:lnTo>
                      <a:pt x="244" y="83"/>
                    </a:lnTo>
                    <a:lnTo>
                      <a:pt x="250" y="103"/>
                    </a:lnTo>
                    <a:lnTo>
                      <a:pt x="256" y="125"/>
                    </a:lnTo>
                    <a:lnTo>
                      <a:pt x="260" y="147"/>
                    </a:lnTo>
                    <a:lnTo>
                      <a:pt x="264" y="168"/>
                    </a:lnTo>
                    <a:lnTo>
                      <a:pt x="263" y="184"/>
                    </a:lnTo>
                    <a:lnTo>
                      <a:pt x="256" y="193"/>
                    </a:lnTo>
                    <a:lnTo>
                      <a:pt x="256" y="196"/>
                    </a:lnTo>
                    <a:lnTo>
                      <a:pt x="253" y="198"/>
                    </a:lnTo>
                    <a:lnTo>
                      <a:pt x="251" y="201"/>
                    </a:lnTo>
                    <a:lnTo>
                      <a:pt x="248" y="205"/>
                    </a:lnTo>
                    <a:lnTo>
                      <a:pt x="245" y="209"/>
                    </a:lnTo>
                    <a:lnTo>
                      <a:pt x="245" y="215"/>
                    </a:lnTo>
                    <a:lnTo>
                      <a:pt x="245" y="221"/>
                    </a:lnTo>
                    <a:lnTo>
                      <a:pt x="243" y="226"/>
                    </a:lnTo>
                    <a:lnTo>
                      <a:pt x="242" y="231"/>
                    </a:lnTo>
                    <a:lnTo>
                      <a:pt x="242" y="237"/>
                    </a:lnTo>
                    <a:lnTo>
                      <a:pt x="242" y="242"/>
                    </a:lnTo>
                    <a:lnTo>
                      <a:pt x="245" y="248"/>
                    </a:lnTo>
                    <a:lnTo>
                      <a:pt x="243" y="250"/>
                    </a:lnTo>
                    <a:lnTo>
                      <a:pt x="240" y="250"/>
                    </a:lnTo>
                    <a:lnTo>
                      <a:pt x="236" y="250"/>
                    </a:lnTo>
                    <a:lnTo>
                      <a:pt x="234" y="249"/>
                    </a:lnTo>
                    <a:lnTo>
                      <a:pt x="234" y="242"/>
                    </a:lnTo>
                    <a:lnTo>
                      <a:pt x="235" y="234"/>
                    </a:lnTo>
                    <a:lnTo>
                      <a:pt x="235" y="226"/>
                    </a:lnTo>
                    <a:lnTo>
                      <a:pt x="238" y="220"/>
                    </a:lnTo>
                    <a:lnTo>
                      <a:pt x="235" y="216"/>
                    </a:lnTo>
                    <a:lnTo>
                      <a:pt x="229" y="227"/>
                    </a:lnTo>
                    <a:lnTo>
                      <a:pt x="228" y="221"/>
                    </a:lnTo>
                    <a:lnTo>
                      <a:pt x="226" y="213"/>
                    </a:lnTo>
                    <a:lnTo>
                      <a:pt x="223" y="205"/>
                    </a:lnTo>
                    <a:lnTo>
                      <a:pt x="219" y="198"/>
                    </a:lnTo>
                    <a:lnTo>
                      <a:pt x="213" y="205"/>
                    </a:lnTo>
                    <a:lnTo>
                      <a:pt x="215" y="212"/>
                    </a:lnTo>
                    <a:lnTo>
                      <a:pt x="220" y="221"/>
                    </a:lnTo>
                    <a:lnTo>
                      <a:pt x="222" y="229"/>
                    </a:lnTo>
                    <a:lnTo>
                      <a:pt x="218" y="239"/>
                    </a:lnTo>
                    <a:lnTo>
                      <a:pt x="212" y="233"/>
                    </a:lnTo>
                    <a:lnTo>
                      <a:pt x="208" y="223"/>
                    </a:lnTo>
                    <a:lnTo>
                      <a:pt x="205" y="215"/>
                    </a:lnTo>
                    <a:lnTo>
                      <a:pt x="196" y="213"/>
                    </a:lnTo>
                    <a:lnTo>
                      <a:pt x="196" y="229"/>
                    </a:lnTo>
                    <a:lnTo>
                      <a:pt x="195" y="229"/>
                    </a:lnTo>
                    <a:lnTo>
                      <a:pt x="193" y="228"/>
                    </a:lnTo>
                    <a:lnTo>
                      <a:pt x="192" y="227"/>
                    </a:lnTo>
                    <a:lnTo>
                      <a:pt x="191" y="227"/>
                    </a:lnTo>
                    <a:lnTo>
                      <a:pt x="190" y="228"/>
                    </a:lnTo>
                    <a:lnTo>
                      <a:pt x="190" y="229"/>
                    </a:lnTo>
                    <a:lnTo>
                      <a:pt x="191" y="231"/>
                    </a:lnTo>
                    <a:lnTo>
                      <a:pt x="189" y="233"/>
                    </a:lnTo>
                    <a:lnTo>
                      <a:pt x="187" y="227"/>
                    </a:lnTo>
                    <a:lnTo>
                      <a:pt x="185" y="222"/>
                    </a:lnTo>
                    <a:lnTo>
                      <a:pt x="184" y="216"/>
                    </a:lnTo>
                    <a:lnTo>
                      <a:pt x="184" y="209"/>
                    </a:lnTo>
                    <a:lnTo>
                      <a:pt x="182" y="208"/>
                    </a:lnTo>
                    <a:lnTo>
                      <a:pt x="182" y="205"/>
                    </a:lnTo>
                    <a:lnTo>
                      <a:pt x="181" y="203"/>
                    </a:lnTo>
                    <a:lnTo>
                      <a:pt x="178" y="201"/>
                    </a:lnTo>
                    <a:lnTo>
                      <a:pt x="176" y="203"/>
                    </a:lnTo>
                    <a:lnTo>
                      <a:pt x="174" y="205"/>
                    </a:lnTo>
                    <a:lnTo>
                      <a:pt x="172" y="206"/>
                    </a:lnTo>
                    <a:lnTo>
                      <a:pt x="168" y="205"/>
                    </a:lnTo>
                    <a:lnTo>
                      <a:pt x="170" y="203"/>
                    </a:lnTo>
                    <a:lnTo>
                      <a:pt x="174" y="199"/>
                    </a:lnTo>
                    <a:lnTo>
                      <a:pt x="177" y="196"/>
                    </a:lnTo>
                    <a:lnTo>
                      <a:pt x="180" y="191"/>
                    </a:lnTo>
                    <a:lnTo>
                      <a:pt x="180" y="189"/>
                    </a:lnTo>
                    <a:lnTo>
                      <a:pt x="178" y="185"/>
                    </a:lnTo>
                    <a:lnTo>
                      <a:pt x="176" y="183"/>
                    </a:lnTo>
                    <a:lnTo>
                      <a:pt x="175" y="182"/>
                    </a:lnTo>
                    <a:lnTo>
                      <a:pt x="178" y="180"/>
                    </a:lnTo>
                    <a:lnTo>
                      <a:pt x="183" y="176"/>
                    </a:lnTo>
                    <a:lnTo>
                      <a:pt x="185" y="174"/>
                    </a:lnTo>
                    <a:lnTo>
                      <a:pt x="184" y="168"/>
                    </a:lnTo>
                    <a:lnTo>
                      <a:pt x="181" y="165"/>
                    </a:lnTo>
                    <a:lnTo>
                      <a:pt x="176" y="165"/>
                    </a:lnTo>
                    <a:lnTo>
                      <a:pt x="170" y="165"/>
                    </a:lnTo>
                    <a:lnTo>
                      <a:pt x="167" y="161"/>
                    </a:lnTo>
                    <a:lnTo>
                      <a:pt x="158" y="162"/>
                    </a:lnTo>
                    <a:lnTo>
                      <a:pt x="149" y="161"/>
                    </a:lnTo>
                    <a:lnTo>
                      <a:pt x="142" y="161"/>
                    </a:lnTo>
                    <a:lnTo>
                      <a:pt x="139" y="170"/>
                    </a:lnTo>
                    <a:lnTo>
                      <a:pt x="144" y="174"/>
                    </a:lnTo>
                    <a:lnTo>
                      <a:pt x="147" y="177"/>
                    </a:lnTo>
                    <a:lnTo>
                      <a:pt x="151" y="181"/>
                    </a:lnTo>
                    <a:lnTo>
                      <a:pt x="151" y="186"/>
                    </a:lnTo>
                    <a:lnTo>
                      <a:pt x="149" y="186"/>
                    </a:lnTo>
                    <a:lnTo>
                      <a:pt x="147" y="189"/>
                    </a:lnTo>
                    <a:lnTo>
                      <a:pt x="146" y="190"/>
                    </a:lnTo>
                    <a:lnTo>
                      <a:pt x="147" y="192"/>
                    </a:lnTo>
                    <a:lnTo>
                      <a:pt x="150" y="196"/>
                    </a:lnTo>
                    <a:lnTo>
                      <a:pt x="153" y="198"/>
                    </a:lnTo>
                    <a:lnTo>
                      <a:pt x="157" y="199"/>
                    </a:lnTo>
                    <a:lnTo>
                      <a:pt x="161" y="198"/>
                    </a:lnTo>
                    <a:lnTo>
                      <a:pt x="162" y="203"/>
                    </a:lnTo>
                    <a:lnTo>
                      <a:pt x="161" y="206"/>
                    </a:lnTo>
                    <a:lnTo>
                      <a:pt x="158" y="208"/>
                    </a:lnTo>
                    <a:lnTo>
                      <a:pt x="153" y="208"/>
                    </a:lnTo>
                    <a:lnTo>
                      <a:pt x="150" y="207"/>
                    </a:lnTo>
                    <a:lnTo>
                      <a:pt x="149" y="206"/>
                    </a:lnTo>
                    <a:lnTo>
                      <a:pt x="146" y="204"/>
                    </a:lnTo>
                    <a:lnTo>
                      <a:pt x="144" y="201"/>
                    </a:lnTo>
                    <a:lnTo>
                      <a:pt x="137" y="203"/>
                    </a:lnTo>
                    <a:lnTo>
                      <a:pt x="130" y="203"/>
                    </a:lnTo>
                    <a:lnTo>
                      <a:pt x="127" y="205"/>
                    </a:lnTo>
                    <a:lnTo>
                      <a:pt x="127" y="213"/>
                    </a:lnTo>
                    <a:lnTo>
                      <a:pt x="127" y="219"/>
                    </a:lnTo>
                    <a:lnTo>
                      <a:pt x="123" y="222"/>
                    </a:lnTo>
                    <a:lnTo>
                      <a:pt x="120" y="226"/>
                    </a:lnTo>
                    <a:lnTo>
                      <a:pt x="119" y="230"/>
                    </a:lnTo>
                    <a:lnTo>
                      <a:pt x="117" y="230"/>
                    </a:lnTo>
                    <a:lnTo>
                      <a:pt x="116" y="220"/>
                    </a:lnTo>
                    <a:lnTo>
                      <a:pt x="114" y="211"/>
                    </a:lnTo>
                    <a:lnTo>
                      <a:pt x="113" y="203"/>
                    </a:lnTo>
                    <a:lnTo>
                      <a:pt x="115" y="194"/>
                    </a:lnTo>
                    <a:lnTo>
                      <a:pt x="114" y="193"/>
                    </a:lnTo>
                    <a:lnTo>
                      <a:pt x="115" y="191"/>
                    </a:lnTo>
                    <a:lnTo>
                      <a:pt x="115" y="189"/>
                    </a:lnTo>
                    <a:lnTo>
                      <a:pt x="115" y="188"/>
                    </a:lnTo>
                    <a:lnTo>
                      <a:pt x="115" y="185"/>
                    </a:lnTo>
                    <a:lnTo>
                      <a:pt x="114" y="185"/>
                    </a:lnTo>
                    <a:lnTo>
                      <a:pt x="113" y="184"/>
                    </a:lnTo>
                    <a:lnTo>
                      <a:pt x="112" y="183"/>
                    </a:lnTo>
                    <a:lnTo>
                      <a:pt x="107" y="184"/>
                    </a:lnTo>
                    <a:lnTo>
                      <a:pt x="106" y="178"/>
                    </a:lnTo>
                    <a:lnTo>
                      <a:pt x="102" y="176"/>
                    </a:lnTo>
                    <a:lnTo>
                      <a:pt x="97" y="174"/>
                    </a:lnTo>
                    <a:lnTo>
                      <a:pt x="93" y="171"/>
                    </a:lnTo>
                    <a:lnTo>
                      <a:pt x="90" y="177"/>
                    </a:lnTo>
                    <a:lnTo>
                      <a:pt x="92" y="183"/>
                    </a:lnTo>
                    <a:lnTo>
                      <a:pt x="94" y="189"/>
                    </a:lnTo>
                    <a:lnTo>
                      <a:pt x="92" y="193"/>
                    </a:lnTo>
                    <a:lnTo>
                      <a:pt x="90" y="188"/>
                    </a:lnTo>
                    <a:lnTo>
                      <a:pt x="90" y="181"/>
                    </a:lnTo>
                    <a:lnTo>
                      <a:pt x="89" y="174"/>
                    </a:lnTo>
                    <a:lnTo>
                      <a:pt x="86" y="168"/>
                    </a:lnTo>
                    <a:lnTo>
                      <a:pt x="85" y="163"/>
                    </a:lnTo>
                    <a:lnTo>
                      <a:pt x="84" y="159"/>
                    </a:lnTo>
                    <a:lnTo>
                      <a:pt x="82" y="155"/>
                    </a:lnTo>
                    <a:lnTo>
                      <a:pt x="78" y="153"/>
                    </a:lnTo>
                    <a:lnTo>
                      <a:pt x="72" y="159"/>
                    </a:lnTo>
                    <a:lnTo>
                      <a:pt x="75" y="165"/>
                    </a:lnTo>
                    <a:lnTo>
                      <a:pt x="78" y="173"/>
                    </a:lnTo>
                    <a:lnTo>
                      <a:pt x="81" y="181"/>
                    </a:lnTo>
                    <a:lnTo>
                      <a:pt x="82" y="183"/>
                    </a:lnTo>
                    <a:lnTo>
                      <a:pt x="83" y="185"/>
                    </a:lnTo>
                    <a:lnTo>
                      <a:pt x="84" y="188"/>
                    </a:lnTo>
                    <a:lnTo>
                      <a:pt x="84" y="190"/>
                    </a:lnTo>
                    <a:lnTo>
                      <a:pt x="81" y="191"/>
                    </a:lnTo>
                    <a:lnTo>
                      <a:pt x="79" y="193"/>
                    </a:lnTo>
                    <a:lnTo>
                      <a:pt x="81" y="197"/>
                    </a:lnTo>
                    <a:lnTo>
                      <a:pt x="81" y="199"/>
                    </a:lnTo>
                    <a:lnTo>
                      <a:pt x="81" y="204"/>
                    </a:lnTo>
                    <a:lnTo>
                      <a:pt x="82" y="207"/>
                    </a:lnTo>
                    <a:lnTo>
                      <a:pt x="83" y="211"/>
                    </a:lnTo>
                    <a:lnTo>
                      <a:pt x="82" y="214"/>
                    </a:lnTo>
                    <a:lnTo>
                      <a:pt x="81" y="215"/>
                    </a:lnTo>
                    <a:lnTo>
                      <a:pt x="78" y="216"/>
                    </a:lnTo>
                    <a:lnTo>
                      <a:pt x="77" y="216"/>
                    </a:lnTo>
                    <a:lnTo>
                      <a:pt x="74" y="216"/>
                    </a:lnTo>
                    <a:lnTo>
                      <a:pt x="72" y="212"/>
                    </a:lnTo>
                    <a:lnTo>
                      <a:pt x="70" y="207"/>
                    </a:lnTo>
                    <a:lnTo>
                      <a:pt x="68" y="205"/>
                    </a:lnTo>
                    <a:lnTo>
                      <a:pt x="63" y="206"/>
                    </a:lnTo>
                    <a:lnTo>
                      <a:pt x="63" y="201"/>
                    </a:lnTo>
                    <a:lnTo>
                      <a:pt x="63" y="198"/>
                    </a:lnTo>
                    <a:lnTo>
                      <a:pt x="64" y="193"/>
                    </a:lnTo>
                    <a:lnTo>
                      <a:pt x="63" y="190"/>
                    </a:lnTo>
                    <a:lnTo>
                      <a:pt x="60" y="190"/>
                    </a:lnTo>
                    <a:lnTo>
                      <a:pt x="57" y="193"/>
                    </a:lnTo>
                    <a:lnTo>
                      <a:pt x="55" y="197"/>
                    </a:lnTo>
                    <a:lnTo>
                      <a:pt x="54" y="201"/>
                    </a:lnTo>
                    <a:lnTo>
                      <a:pt x="51" y="199"/>
                    </a:lnTo>
                    <a:lnTo>
                      <a:pt x="49" y="196"/>
                    </a:lnTo>
                    <a:lnTo>
                      <a:pt x="48" y="193"/>
                    </a:lnTo>
                    <a:lnTo>
                      <a:pt x="45" y="193"/>
                    </a:lnTo>
                    <a:lnTo>
                      <a:pt x="45" y="198"/>
                    </a:lnTo>
                    <a:lnTo>
                      <a:pt x="47" y="203"/>
                    </a:lnTo>
                    <a:lnTo>
                      <a:pt x="48" y="206"/>
                    </a:lnTo>
                    <a:lnTo>
                      <a:pt x="45" y="209"/>
                    </a:lnTo>
                    <a:lnTo>
                      <a:pt x="43" y="206"/>
                    </a:lnTo>
                    <a:lnTo>
                      <a:pt x="39" y="206"/>
                    </a:lnTo>
                    <a:lnTo>
                      <a:pt x="36" y="206"/>
                    </a:lnTo>
                    <a:lnTo>
                      <a:pt x="33" y="201"/>
                    </a:lnTo>
                    <a:lnTo>
                      <a:pt x="33" y="197"/>
                    </a:lnTo>
                    <a:lnTo>
                      <a:pt x="33" y="193"/>
                    </a:lnTo>
                    <a:lnTo>
                      <a:pt x="31" y="191"/>
                    </a:lnTo>
                    <a:lnTo>
                      <a:pt x="29" y="190"/>
                    </a:lnTo>
                    <a:lnTo>
                      <a:pt x="25" y="193"/>
                    </a:lnTo>
                    <a:lnTo>
                      <a:pt x="24" y="199"/>
                    </a:lnTo>
                    <a:lnTo>
                      <a:pt x="23" y="204"/>
                    </a:lnTo>
                    <a:lnTo>
                      <a:pt x="21" y="208"/>
                    </a:lnTo>
                    <a:lnTo>
                      <a:pt x="23" y="214"/>
                    </a:lnTo>
                    <a:lnTo>
                      <a:pt x="22" y="219"/>
                    </a:lnTo>
                    <a:lnTo>
                      <a:pt x="21" y="223"/>
                    </a:lnTo>
                    <a:lnTo>
                      <a:pt x="21" y="230"/>
                    </a:lnTo>
                    <a:lnTo>
                      <a:pt x="17" y="230"/>
                    </a:lnTo>
                    <a:lnTo>
                      <a:pt x="14" y="231"/>
                    </a:lnTo>
                    <a:lnTo>
                      <a:pt x="10" y="233"/>
                    </a:lnTo>
                    <a:lnTo>
                      <a:pt x="9" y="233"/>
                    </a:lnTo>
                    <a:lnTo>
                      <a:pt x="11" y="229"/>
                    </a:lnTo>
                    <a:lnTo>
                      <a:pt x="13" y="226"/>
                    </a:lnTo>
                    <a:lnTo>
                      <a:pt x="14" y="222"/>
                    </a:lnTo>
                    <a:lnTo>
                      <a:pt x="16" y="219"/>
                    </a:lnTo>
                    <a:lnTo>
                      <a:pt x="14" y="216"/>
                    </a:lnTo>
                    <a:lnTo>
                      <a:pt x="9" y="219"/>
                    </a:lnTo>
                    <a:lnTo>
                      <a:pt x="6" y="222"/>
                    </a:lnTo>
                    <a:lnTo>
                      <a:pt x="3" y="224"/>
                    </a:lnTo>
                    <a:lnTo>
                      <a:pt x="0" y="224"/>
                    </a:lnTo>
                    <a:lnTo>
                      <a:pt x="2" y="216"/>
                    </a:lnTo>
                    <a:lnTo>
                      <a:pt x="3" y="207"/>
                    </a:lnTo>
                    <a:lnTo>
                      <a:pt x="4" y="198"/>
                    </a:lnTo>
                    <a:lnTo>
                      <a:pt x="9" y="190"/>
                    </a:lnTo>
                    <a:lnTo>
                      <a:pt x="7" y="177"/>
                    </a:lnTo>
                    <a:lnTo>
                      <a:pt x="4" y="165"/>
                    </a:lnTo>
                    <a:lnTo>
                      <a:pt x="4" y="153"/>
                    </a:lnTo>
                    <a:lnTo>
                      <a:pt x="7" y="139"/>
                    </a:lnTo>
                    <a:lnTo>
                      <a:pt x="10" y="130"/>
                    </a:lnTo>
                    <a:lnTo>
                      <a:pt x="14" y="121"/>
                    </a:lnTo>
                    <a:lnTo>
                      <a:pt x="18" y="113"/>
                    </a:lnTo>
                    <a:lnTo>
                      <a:pt x="25" y="107"/>
                    </a:lnTo>
                    <a:lnTo>
                      <a:pt x="32" y="97"/>
                    </a:lnTo>
                    <a:lnTo>
                      <a:pt x="41" y="88"/>
                    </a:lnTo>
                    <a:lnTo>
                      <a:pt x="52" y="80"/>
                    </a:lnTo>
                    <a:lnTo>
                      <a:pt x="62" y="73"/>
                    </a:lnTo>
                    <a:lnTo>
                      <a:pt x="74" y="67"/>
                    </a:lnTo>
                    <a:lnTo>
                      <a:pt x="84" y="60"/>
                    </a:lnTo>
                    <a:lnTo>
                      <a:pt x="94" y="53"/>
                    </a:lnTo>
                    <a:lnTo>
                      <a:pt x="102" y="43"/>
                    </a:lnTo>
                    <a:lnTo>
                      <a:pt x="110" y="38"/>
                    </a:lnTo>
                    <a:lnTo>
                      <a:pt x="119" y="34"/>
                    </a:lnTo>
                    <a:lnTo>
                      <a:pt x="127" y="32"/>
                    </a:lnTo>
                    <a:lnTo>
                      <a:pt x="136" y="28"/>
                    </a:lnTo>
                    <a:lnTo>
                      <a:pt x="140" y="26"/>
                    </a:lnTo>
                    <a:lnTo>
                      <a:pt x="146" y="26"/>
                    </a:lnTo>
                    <a:lnTo>
                      <a:pt x="151" y="26"/>
                    </a:lnTo>
                    <a:lnTo>
                      <a:pt x="154" y="24"/>
                    </a:lnTo>
                    <a:lnTo>
                      <a:pt x="152" y="18"/>
                    </a:lnTo>
                    <a:lnTo>
                      <a:pt x="157" y="19"/>
                    </a:lnTo>
                    <a:lnTo>
                      <a:pt x="161" y="20"/>
                    </a:lnTo>
                    <a:lnTo>
                      <a:pt x="166" y="20"/>
                    </a:lnTo>
                    <a:lnTo>
                      <a:pt x="172" y="20"/>
                    </a:lnTo>
                    <a:lnTo>
                      <a:pt x="176" y="20"/>
                    </a:lnTo>
                    <a:lnTo>
                      <a:pt x="181" y="19"/>
                    </a:lnTo>
                    <a:lnTo>
                      <a:pt x="187" y="20"/>
                    </a:lnTo>
                    <a:lnTo>
                      <a:pt x="191" y="20"/>
                    </a:lnTo>
                    <a:lnTo>
                      <a:pt x="196" y="22"/>
                    </a:lnTo>
                    <a:lnTo>
                      <a:pt x="202" y="22"/>
                    </a:lnTo>
                    <a:lnTo>
                      <a:pt x="206" y="22"/>
                    </a:lnTo>
                    <a:lnTo>
                      <a:pt x="208" y="17"/>
                    </a:lnTo>
                    <a:lnTo>
                      <a:pt x="210" y="15"/>
                    </a:lnTo>
                    <a:lnTo>
                      <a:pt x="211" y="12"/>
                    </a:lnTo>
                    <a:lnTo>
                      <a:pt x="210" y="10"/>
                    </a:lnTo>
                    <a:lnTo>
                      <a:pt x="208" y="8"/>
                    </a:lnTo>
                    <a:lnTo>
                      <a:pt x="205" y="3"/>
                    </a:lnTo>
                    <a:lnTo>
                      <a:pt x="211" y="3"/>
                    </a:lnTo>
                    <a:lnTo>
                      <a:pt x="217" y="3"/>
                    </a:lnTo>
                    <a:lnTo>
                      <a:pt x="223" y="2"/>
                    </a:lnTo>
                    <a:lnTo>
                      <a:pt x="230" y="1"/>
                    </a:lnTo>
                    <a:lnTo>
                      <a:pt x="236" y="0"/>
                    </a:lnTo>
                    <a:lnTo>
                      <a:pt x="243" y="1"/>
                    </a:lnTo>
                    <a:lnTo>
                      <a:pt x="249" y="3"/>
                    </a:lnTo>
                    <a:lnTo>
                      <a:pt x="253" y="8"/>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68" name="Freeform 384">
                <a:extLst>
                  <a:ext uri="{FF2B5EF4-FFF2-40B4-BE49-F238E27FC236}">
                    <a16:creationId xmlns:a16="http://schemas.microsoft.com/office/drawing/2014/main" id="{CA0E0530-593B-45AE-9480-471E2A7EBAC5}"/>
                  </a:ext>
                </a:extLst>
              </p:cNvPr>
              <p:cNvSpPr>
                <a:spLocks/>
              </p:cNvSpPr>
              <p:nvPr/>
            </p:nvSpPr>
            <p:spPr bwMode="auto">
              <a:xfrm>
                <a:off x="1473" y="1858"/>
                <a:ext cx="1" cy="7"/>
              </a:xfrm>
              <a:custGeom>
                <a:avLst/>
                <a:gdLst>
                  <a:gd name="T0" fmla="*/ 4 w 4"/>
                  <a:gd name="T1" fmla="*/ 14 h 14"/>
                  <a:gd name="T2" fmla="*/ 1 w 4"/>
                  <a:gd name="T3" fmla="*/ 10 h 14"/>
                  <a:gd name="T4" fmla="*/ 0 w 4"/>
                  <a:gd name="T5" fmla="*/ 7 h 14"/>
                  <a:gd name="T6" fmla="*/ 0 w 4"/>
                  <a:gd name="T7" fmla="*/ 3 h 14"/>
                  <a:gd name="T8" fmla="*/ 0 w 4"/>
                  <a:gd name="T9" fmla="*/ 0 h 14"/>
                  <a:gd name="T10" fmla="*/ 4 w 4"/>
                  <a:gd name="T11" fmla="*/ 14 h 14"/>
                </a:gdLst>
                <a:ahLst/>
                <a:cxnLst>
                  <a:cxn ang="0">
                    <a:pos x="T0" y="T1"/>
                  </a:cxn>
                  <a:cxn ang="0">
                    <a:pos x="T2" y="T3"/>
                  </a:cxn>
                  <a:cxn ang="0">
                    <a:pos x="T4" y="T5"/>
                  </a:cxn>
                  <a:cxn ang="0">
                    <a:pos x="T6" y="T7"/>
                  </a:cxn>
                  <a:cxn ang="0">
                    <a:pos x="T8" y="T9"/>
                  </a:cxn>
                  <a:cxn ang="0">
                    <a:pos x="T10" y="T11"/>
                  </a:cxn>
                </a:cxnLst>
                <a:rect l="0" t="0" r="r" b="b"/>
                <a:pathLst>
                  <a:path w="4" h="14">
                    <a:moveTo>
                      <a:pt x="4" y="14"/>
                    </a:moveTo>
                    <a:lnTo>
                      <a:pt x="1" y="10"/>
                    </a:lnTo>
                    <a:lnTo>
                      <a:pt x="0" y="7"/>
                    </a:lnTo>
                    <a:lnTo>
                      <a:pt x="0" y="3"/>
                    </a:lnTo>
                    <a:lnTo>
                      <a:pt x="0" y="0"/>
                    </a:lnTo>
                    <a:lnTo>
                      <a:pt x="4"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0" name="Freeform 386">
                <a:extLst>
                  <a:ext uri="{FF2B5EF4-FFF2-40B4-BE49-F238E27FC236}">
                    <a16:creationId xmlns:a16="http://schemas.microsoft.com/office/drawing/2014/main" id="{3CE06AAC-0FA8-4344-86E9-15ABF7F724B4}"/>
                  </a:ext>
                </a:extLst>
              </p:cNvPr>
              <p:cNvSpPr>
                <a:spLocks/>
              </p:cNvSpPr>
              <p:nvPr/>
            </p:nvSpPr>
            <p:spPr bwMode="auto">
              <a:xfrm>
                <a:off x="1190" y="1868"/>
                <a:ext cx="3" cy="1"/>
              </a:xfrm>
              <a:custGeom>
                <a:avLst/>
                <a:gdLst>
                  <a:gd name="T0" fmla="*/ 5 w 5"/>
                  <a:gd name="T1" fmla="*/ 1 h 4"/>
                  <a:gd name="T2" fmla="*/ 5 w 5"/>
                  <a:gd name="T3" fmla="*/ 4 h 4"/>
                  <a:gd name="T4" fmla="*/ 0 w 5"/>
                  <a:gd name="T5" fmla="*/ 3 h 4"/>
                  <a:gd name="T6" fmla="*/ 0 w 5"/>
                  <a:gd name="T7" fmla="*/ 0 h 4"/>
                  <a:gd name="T8" fmla="*/ 2 w 5"/>
                  <a:gd name="T9" fmla="*/ 1 h 4"/>
                  <a:gd name="T10" fmla="*/ 3 w 5"/>
                  <a:gd name="T11" fmla="*/ 1 h 4"/>
                  <a:gd name="T12" fmla="*/ 4 w 5"/>
                  <a:gd name="T13" fmla="*/ 1 h 4"/>
                  <a:gd name="T14" fmla="*/ 5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5" y="1"/>
                    </a:moveTo>
                    <a:lnTo>
                      <a:pt x="5" y="4"/>
                    </a:lnTo>
                    <a:lnTo>
                      <a:pt x="0" y="3"/>
                    </a:lnTo>
                    <a:lnTo>
                      <a:pt x="0" y="0"/>
                    </a:lnTo>
                    <a:lnTo>
                      <a:pt x="2" y="1"/>
                    </a:lnTo>
                    <a:lnTo>
                      <a:pt x="3" y="1"/>
                    </a:lnTo>
                    <a:lnTo>
                      <a:pt x="4" y="1"/>
                    </a:lnTo>
                    <a:lnTo>
                      <a:pt x="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1" name="Freeform 387">
                <a:extLst>
                  <a:ext uri="{FF2B5EF4-FFF2-40B4-BE49-F238E27FC236}">
                    <a16:creationId xmlns:a16="http://schemas.microsoft.com/office/drawing/2014/main" id="{408FC461-9C63-447C-8E92-5D2A979996AE}"/>
                  </a:ext>
                </a:extLst>
              </p:cNvPr>
              <p:cNvSpPr>
                <a:spLocks/>
              </p:cNvSpPr>
              <p:nvPr/>
            </p:nvSpPr>
            <p:spPr bwMode="auto">
              <a:xfrm>
                <a:off x="1899" y="1868"/>
                <a:ext cx="7" cy="12"/>
              </a:xfrm>
              <a:custGeom>
                <a:avLst/>
                <a:gdLst>
                  <a:gd name="T0" fmla="*/ 15 w 15"/>
                  <a:gd name="T1" fmla="*/ 7 h 23"/>
                  <a:gd name="T2" fmla="*/ 14 w 15"/>
                  <a:gd name="T3" fmla="*/ 23 h 23"/>
                  <a:gd name="T4" fmla="*/ 9 w 15"/>
                  <a:gd name="T5" fmla="*/ 22 h 23"/>
                  <a:gd name="T6" fmla="*/ 7 w 15"/>
                  <a:gd name="T7" fmla="*/ 19 h 23"/>
                  <a:gd name="T8" fmla="*/ 3 w 15"/>
                  <a:gd name="T9" fmla="*/ 15 h 23"/>
                  <a:gd name="T10" fmla="*/ 0 w 15"/>
                  <a:gd name="T11" fmla="*/ 12 h 23"/>
                  <a:gd name="T12" fmla="*/ 0 w 15"/>
                  <a:gd name="T13" fmla="*/ 10 h 23"/>
                  <a:gd name="T14" fmla="*/ 0 w 15"/>
                  <a:gd name="T15" fmla="*/ 6 h 23"/>
                  <a:gd name="T16" fmla="*/ 0 w 15"/>
                  <a:gd name="T17" fmla="*/ 3 h 23"/>
                  <a:gd name="T18" fmla="*/ 0 w 15"/>
                  <a:gd name="T19" fmla="*/ 0 h 23"/>
                  <a:gd name="T20" fmla="*/ 3 w 15"/>
                  <a:gd name="T21" fmla="*/ 2 h 23"/>
                  <a:gd name="T22" fmla="*/ 8 w 15"/>
                  <a:gd name="T23" fmla="*/ 3 h 23"/>
                  <a:gd name="T24" fmla="*/ 13 w 15"/>
                  <a:gd name="T25" fmla="*/ 5 h 23"/>
                  <a:gd name="T26" fmla="*/ 15 w 15"/>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3">
                    <a:moveTo>
                      <a:pt x="15" y="7"/>
                    </a:moveTo>
                    <a:lnTo>
                      <a:pt x="14" y="23"/>
                    </a:lnTo>
                    <a:lnTo>
                      <a:pt x="9" y="22"/>
                    </a:lnTo>
                    <a:lnTo>
                      <a:pt x="7" y="19"/>
                    </a:lnTo>
                    <a:lnTo>
                      <a:pt x="3" y="15"/>
                    </a:lnTo>
                    <a:lnTo>
                      <a:pt x="0" y="12"/>
                    </a:lnTo>
                    <a:lnTo>
                      <a:pt x="0" y="10"/>
                    </a:lnTo>
                    <a:lnTo>
                      <a:pt x="0" y="6"/>
                    </a:lnTo>
                    <a:lnTo>
                      <a:pt x="0" y="3"/>
                    </a:lnTo>
                    <a:lnTo>
                      <a:pt x="0" y="0"/>
                    </a:lnTo>
                    <a:lnTo>
                      <a:pt x="3" y="2"/>
                    </a:lnTo>
                    <a:lnTo>
                      <a:pt x="8" y="3"/>
                    </a:lnTo>
                    <a:lnTo>
                      <a:pt x="13" y="5"/>
                    </a:ln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2" name="Freeform 388">
                <a:extLst>
                  <a:ext uri="{FF2B5EF4-FFF2-40B4-BE49-F238E27FC236}">
                    <a16:creationId xmlns:a16="http://schemas.microsoft.com/office/drawing/2014/main" id="{98FBDE60-8190-475A-B188-C67ADE0133FE}"/>
                  </a:ext>
                </a:extLst>
              </p:cNvPr>
              <p:cNvSpPr>
                <a:spLocks/>
              </p:cNvSpPr>
              <p:nvPr/>
            </p:nvSpPr>
            <p:spPr bwMode="auto">
              <a:xfrm>
                <a:off x="1621" y="1873"/>
                <a:ext cx="17" cy="19"/>
              </a:xfrm>
              <a:custGeom>
                <a:avLst/>
                <a:gdLst>
                  <a:gd name="T0" fmla="*/ 35 w 36"/>
                  <a:gd name="T1" fmla="*/ 1 h 39"/>
                  <a:gd name="T2" fmla="*/ 35 w 36"/>
                  <a:gd name="T3" fmla="*/ 5 h 39"/>
                  <a:gd name="T4" fmla="*/ 36 w 36"/>
                  <a:gd name="T5" fmla="*/ 11 h 39"/>
                  <a:gd name="T6" fmla="*/ 35 w 36"/>
                  <a:gd name="T7" fmla="*/ 16 h 39"/>
                  <a:gd name="T8" fmla="*/ 31 w 36"/>
                  <a:gd name="T9" fmla="*/ 18 h 39"/>
                  <a:gd name="T10" fmla="*/ 29 w 36"/>
                  <a:gd name="T11" fmla="*/ 18 h 39"/>
                  <a:gd name="T12" fmla="*/ 28 w 36"/>
                  <a:gd name="T13" fmla="*/ 17 h 39"/>
                  <a:gd name="T14" fmla="*/ 26 w 36"/>
                  <a:gd name="T15" fmla="*/ 16 h 39"/>
                  <a:gd name="T16" fmla="*/ 23 w 36"/>
                  <a:gd name="T17" fmla="*/ 17 h 39"/>
                  <a:gd name="T18" fmla="*/ 22 w 36"/>
                  <a:gd name="T19" fmla="*/ 23 h 39"/>
                  <a:gd name="T20" fmla="*/ 23 w 36"/>
                  <a:gd name="T21" fmla="*/ 30 h 39"/>
                  <a:gd name="T22" fmla="*/ 22 w 36"/>
                  <a:gd name="T23" fmla="*/ 35 h 39"/>
                  <a:gd name="T24" fmla="*/ 19 w 36"/>
                  <a:gd name="T25" fmla="*/ 39 h 39"/>
                  <a:gd name="T26" fmla="*/ 16 w 36"/>
                  <a:gd name="T27" fmla="*/ 37 h 39"/>
                  <a:gd name="T28" fmla="*/ 16 w 36"/>
                  <a:gd name="T29" fmla="*/ 31 h 39"/>
                  <a:gd name="T30" fmla="*/ 15 w 36"/>
                  <a:gd name="T31" fmla="*/ 24 h 39"/>
                  <a:gd name="T32" fmla="*/ 11 w 36"/>
                  <a:gd name="T33" fmla="*/ 19 h 39"/>
                  <a:gd name="T34" fmla="*/ 8 w 36"/>
                  <a:gd name="T35" fmla="*/ 22 h 39"/>
                  <a:gd name="T36" fmla="*/ 6 w 36"/>
                  <a:gd name="T37" fmla="*/ 24 h 39"/>
                  <a:gd name="T38" fmla="*/ 4 w 36"/>
                  <a:gd name="T39" fmla="*/ 26 h 39"/>
                  <a:gd name="T40" fmla="*/ 0 w 36"/>
                  <a:gd name="T41" fmla="*/ 26 h 39"/>
                  <a:gd name="T42" fmla="*/ 0 w 36"/>
                  <a:gd name="T43" fmla="*/ 20 h 39"/>
                  <a:gd name="T44" fmla="*/ 3 w 36"/>
                  <a:gd name="T45" fmla="*/ 15 h 39"/>
                  <a:gd name="T46" fmla="*/ 5 w 36"/>
                  <a:gd name="T47" fmla="*/ 8 h 39"/>
                  <a:gd name="T48" fmla="*/ 4 w 36"/>
                  <a:gd name="T49" fmla="*/ 2 h 39"/>
                  <a:gd name="T50" fmla="*/ 12 w 36"/>
                  <a:gd name="T51" fmla="*/ 0 h 39"/>
                  <a:gd name="T52" fmla="*/ 19 w 36"/>
                  <a:gd name="T53" fmla="*/ 0 h 39"/>
                  <a:gd name="T54" fmla="*/ 27 w 36"/>
                  <a:gd name="T55" fmla="*/ 1 h 39"/>
                  <a:gd name="T56" fmla="*/ 35 w 36"/>
                  <a:gd name="T5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9">
                    <a:moveTo>
                      <a:pt x="35" y="1"/>
                    </a:moveTo>
                    <a:lnTo>
                      <a:pt x="35" y="5"/>
                    </a:lnTo>
                    <a:lnTo>
                      <a:pt x="36" y="11"/>
                    </a:lnTo>
                    <a:lnTo>
                      <a:pt x="35" y="16"/>
                    </a:lnTo>
                    <a:lnTo>
                      <a:pt x="31" y="18"/>
                    </a:lnTo>
                    <a:lnTo>
                      <a:pt x="29" y="18"/>
                    </a:lnTo>
                    <a:lnTo>
                      <a:pt x="28" y="17"/>
                    </a:lnTo>
                    <a:lnTo>
                      <a:pt x="26" y="16"/>
                    </a:lnTo>
                    <a:lnTo>
                      <a:pt x="23" y="17"/>
                    </a:lnTo>
                    <a:lnTo>
                      <a:pt x="22" y="23"/>
                    </a:lnTo>
                    <a:lnTo>
                      <a:pt x="23" y="30"/>
                    </a:lnTo>
                    <a:lnTo>
                      <a:pt x="22" y="35"/>
                    </a:lnTo>
                    <a:lnTo>
                      <a:pt x="19" y="39"/>
                    </a:lnTo>
                    <a:lnTo>
                      <a:pt x="16" y="37"/>
                    </a:lnTo>
                    <a:lnTo>
                      <a:pt x="16" y="31"/>
                    </a:lnTo>
                    <a:lnTo>
                      <a:pt x="15" y="24"/>
                    </a:lnTo>
                    <a:lnTo>
                      <a:pt x="11" y="19"/>
                    </a:lnTo>
                    <a:lnTo>
                      <a:pt x="8" y="22"/>
                    </a:lnTo>
                    <a:lnTo>
                      <a:pt x="6" y="24"/>
                    </a:lnTo>
                    <a:lnTo>
                      <a:pt x="4" y="26"/>
                    </a:lnTo>
                    <a:lnTo>
                      <a:pt x="0" y="26"/>
                    </a:lnTo>
                    <a:lnTo>
                      <a:pt x="0" y="20"/>
                    </a:lnTo>
                    <a:lnTo>
                      <a:pt x="3" y="15"/>
                    </a:lnTo>
                    <a:lnTo>
                      <a:pt x="5" y="8"/>
                    </a:lnTo>
                    <a:lnTo>
                      <a:pt x="4" y="2"/>
                    </a:lnTo>
                    <a:lnTo>
                      <a:pt x="12" y="0"/>
                    </a:lnTo>
                    <a:lnTo>
                      <a:pt x="19" y="0"/>
                    </a:lnTo>
                    <a:lnTo>
                      <a:pt x="27" y="1"/>
                    </a:lnTo>
                    <a:lnTo>
                      <a:pt x="3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3" name="Freeform 389">
                <a:extLst>
                  <a:ext uri="{FF2B5EF4-FFF2-40B4-BE49-F238E27FC236}">
                    <a16:creationId xmlns:a16="http://schemas.microsoft.com/office/drawing/2014/main" id="{26D107BE-26FB-448D-AEC0-C229BF3B3B17}"/>
                  </a:ext>
                </a:extLst>
              </p:cNvPr>
              <p:cNvSpPr>
                <a:spLocks/>
              </p:cNvSpPr>
              <p:nvPr/>
            </p:nvSpPr>
            <p:spPr bwMode="auto">
              <a:xfrm>
                <a:off x="1919" y="1873"/>
                <a:ext cx="8" cy="14"/>
              </a:xfrm>
              <a:custGeom>
                <a:avLst/>
                <a:gdLst>
                  <a:gd name="T0" fmla="*/ 16 w 16"/>
                  <a:gd name="T1" fmla="*/ 28 h 28"/>
                  <a:gd name="T2" fmla="*/ 12 w 16"/>
                  <a:gd name="T3" fmla="*/ 27 h 28"/>
                  <a:gd name="T4" fmla="*/ 11 w 16"/>
                  <a:gd name="T5" fmla="*/ 23 h 28"/>
                  <a:gd name="T6" fmla="*/ 8 w 16"/>
                  <a:gd name="T7" fmla="*/ 19 h 28"/>
                  <a:gd name="T8" fmla="*/ 4 w 16"/>
                  <a:gd name="T9" fmla="*/ 17 h 28"/>
                  <a:gd name="T10" fmla="*/ 2 w 16"/>
                  <a:gd name="T11" fmla="*/ 12 h 28"/>
                  <a:gd name="T12" fmla="*/ 1 w 16"/>
                  <a:gd name="T13" fmla="*/ 8 h 28"/>
                  <a:gd name="T14" fmla="*/ 0 w 16"/>
                  <a:gd name="T15" fmla="*/ 4 h 28"/>
                  <a:gd name="T16" fmla="*/ 2 w 16"/>
                  <a:gd name="T17" fmla="*/ 0 h 28"/>
                  <a:gd name="T18" fmla="*/ 7 w 16"/>
                  <a:gd name="T19" fmla="*/ 5 h 28"/>
                  <a:gd name="T20" fmla="*/ 11 w 16"/>
                  <a:gd name="T21" fmla="*/ 12 h 28"/>
                  <a:gd name="T22" fmla="*/ 14 w 16"/>
                  <a:gd name="T23" fmla="*/ 20 h 28"/>
                  <a:gd name="T24" fmla="*/ 16 w 1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16" y="28"/>
                    </a:moveTo>
                    <a:lnTo>
                      <a:pt x="12" y="27"/>
                    </a:lnTo>
                    <a:lnTo>
                      <a:pt x="11" y="23"/>
                    </a:lnTo>
                    <a:lnTo>
                      <a:pt x="8" y="19"/>
                    </a:lnTo>
                    <a:lnTo>
                      <a:pt x="4" y="17"/>
                    </a:lnTo>
                    <a:lnTo>
                      <a:pt x="2" y="12"/>
                    </a:lnTo>
                    <a:lnTo>
                      <a:pt x="1" y="8"/>
                    </a:lnTo>
                    <a:lnTo>
                      <a:pt x="0" y="4"/>
                    </a:lnTo>
                    <a:lnTo>
                      <a:pt x="2" y="0"/>
                    </a:lnTo>
                    <a:lnTo>
                      <a:pt x="7" y="5"/>
                    </a:lnTo>
                    <a:lnTo>
                      <a:pt x="11" y="12"/>
                    </a:lnTo>
                    <a:lnTo>
                      <a:pt x="14" y="20"/>
                    </a:lnTo>
                    <a:lnTo>
                      <a:pt x="16"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4" name="Freeform 390">
                <a:extLst>
                  <a:ext uri="{FF2B5EF4-FFF2-40B4-BE49-F238E27FC236}">
                    <a16:creationId xmlns:a16="http://schemas.microsoft.com/office/drawing/2014/main" id="{025087AA-8C51-4C7B-A7A1-9D3E460D28E4}"/>
                  </a:ext>
                </a:extLst>
              </p:cNvPr>
              <p:cNvSpPr>
                <a:spLocks/>
              </p:cNvSpPr>
              <p:nvPr/>
            </p:nvSpPr>
            <p:spPr bwMode="auto">
              <a:xfrm>
                <a:off x="1049" y="1875"/>
                <a:ext cx="3" cy="6"/>
              </a:xfrm>
              <a:custGeom>
                <a:avLst/>
                <a:gdLst>
                  <a:gd name="T0" fmla="*/ 7 w 7"/>
                  <a:gd name="T1" fmla="*/ 13 h 13"/>
                  <a:gd name="T2" fmla="*/ 5 w 7"/>
                  <a:gd name="T3" fmla="*/ 13 h 13"/>
                  <a:gd name="T4" fmla="*/ 2 w 7"/>
                  <a:gd name="T5" fmla="*/ 12 h 13"/>
                  <a:gd name="T6" fmla="*/ 1 w 7"/>
                  <a:gd name="T7" fmla="*/ 11 h 13"/>
                  <a:gd name="T8" fmla="*/ 0 w 7"/>
                  <a:gd name="T9" fmla="*/ 8 h 13"/>
                  <a:gd name="T10" fmla="*/ 0 w 7"/>
                  <a:gd name="T11" fmla="*/ 6 h 13"/>
                  <a:gd name="T12" fmla="*/ 0 w 7"/>
                  <a:gd name="T13" fmla="*/ 4 h 13"/>
                  <a:gd name="T14" fmla="*/ 1 w 7"/>
                  <a:gd name="T15" fmla="*/ 1 h 13"/>
                  <a:gd name="T16" fmla="*/ 3 w 7"/>
                  <a:gd name="T17" fmla="*/ 0 h 13"/>
                  <a:gd name="T18" fmla="*/ 6 w 7"/>
                  <a:gd name="T19" fmla="*/ 3 h 13"/>
                  <a:gd name="T20" fmla="*/ 7 w 7"/>
                  <a:gd name="T21" fmla="*/ 5 h 13"/>
                  <a:gd name="T22" fmla="*/ 7 w 7"/>
                  <a:gd name="T23" fmla="*/ 9 h 13"/>
                  <a:gd name="T24" fmla="*/ 7 w 7"/>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3">
                    <a:moveTo>
                      <a:pt x="7" y="13"/>
                    </a:moveTo>
                    <a:lnTo>
                      <a:pt x="5" y="13"/>
                    </a:lnTo>
                    <a:lnTo>
                      <a:pt x="2" y="12"/>
                    </a:lnTo>
                    <a:lnTo>
                      <a:pt x="1" y="11"/>
                    </a:lnTo>
                    <a:lnTo>
                      <a:pt x="0" y="8"/>
                    </a:lnTo>
                    <a:lnTo>
                      <a:pt x="0" y="6"/>
                    </a:lnTo>
                    <a:lnTo>
                      <a:pt x="0" y="4"/>
                    </a:lnTo>
                    <a:lnTo>
                      <a:pt x="1" y="1"/>
                    </a:lnTo>
                    <a:lnTo>
                      <a:pt x="3" y="0"/>
                    </a:lnTo>
                    <a:lnTo>
                      <a:pt x="6" y="3"/>
                    </a:lnTo>
                    <a:lnTo>
                      <a:pt x="7" y="5"/>
                    </a:lnTo>
                    <a:lnTo>
                      <a:pt x="7" y="9"/>
                    </a:lnTo>
                    <a:lnTo>
                      <a:pt x="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6" name="Freeform 392">
                <a:extLst>
                  <a:ext uri="{FF2B5EF4-FFF2-40B4-BE49-F238E27FC236}">
                    <a16:creationId xmlns:a16="http://schemas.microsoft.com/office/drawing/2014/main" id="{774F7473-AD00-4475-8DA7-D9995AC5ED89}"/>
                  </a:ext>
                </a:extLst>
              </p:cNvPr>
              <p:cNvSpPr>
                <a:spLocks/>
              </p:cNvSpPr>
              <p:nvPr/>
            </p:nvSpPr>
            <p:spPr bwMode="auto">
              <a:xfrm>
                <a:off x="1028" y="1876"/>
                <a:ext cx="12" cy="12"/>
              </a:xfrm>
              <a:custGeom>
                <a:avLst/>
                <a:gdLst>
                  <a:gd name="T0" fmla="*/ 24 w 25"/>
                  <a:gd name="T1" fmla="*/ 5 h 25"/>
                  <a:gd name="T2" fmla="*/ 25 w 25"/>
                  <a:gd name="T3" fmla="*/ 10 h 25"/>
                  <a:gd name="T4" fmla="*/ 24 w 25"/>
                  <a:gd name="T5" fmla="*/ 15 h 25"/>
                  <a:gd name="T6" fmla="*/ 23 w 25"/>
                  <a:gd name="T7" fmla="*/ 20 h 25"/>
                  <a:gd name="T8" fmla="*/ 20 w 25"/>
                  <a:gd name="T9" fmla="*/ 23 h 25"/>
                  <a:gd name="T10" fmla="*/ 17 w 25"/>
                  <a:gd name="T11" fmla="*/ 22 h 25"/>
                  <a:gd name="T12" fmla="*/ 13 w 25"/>
                  <a:gd name="T13" fmla="*/ 23 h 25"/>
                  <a:gd name="T14" fmla="*/ 10 w 25"/>
                  <a:gd name="T15" fmla="*/ 25 h 25"/>
                  <a:gd name="T16" fmla="*/ 6 w 25"/>
                  <a:gd name="T17" fmla="*/ 22 h 25"/>
                  <a:gd name="T18" fmla="*/ 9 w 25"/>
                  <a:gd name="T19" fmla="*/ 19 h 25"/>
                  <a:gd name="T20" fmla="*/ 9 w 25"/>
                  <a:gd name="T21" fmla="*/ 18 h 25"/>
                  <a:gd name="T22" fmla="*/ 10 w 25"/>
                  <a:gd name="T23" fmla="*/ 15 h 25"/>
                  <a:gd name="T24" fmla="*/ 10 w 25"/>
                  <a:gd name="T25" fmla="*/ 13 h 25"/>
                  <a:gd name="T26" fmla="*/ 9 w 25"/>
                  <a:gd name="T27" fmla="*/ 10 h 25"/>
                  <a:gd name="T28" fmla="*/ 4 w 25"/>
                  <a:gd name="T29" fmla="*/ 10 h 25"/>
                  <a:gd name="T30" fmla="*/ 4 w 25"/>
                  <a:gd name="T31" fmla="*/ 7 h 25"/>
                  <a:gd name="T32" fmla="*/ 3 w 25"/>
                  <a:gd name="T33" fmla="*/ 6 h 25"/>
                  <a:gd name="T34" fmla="*/ 2 w 25"/>
                  <a:gd name="T35" fmla="*/ 5 h 25"/>
                  <a:gd name="T36" fmla="*/ 0 w 25"/>
                  <a:gd name="T37" fmla="*/ 5 h 25"/>
                  <a:gd name="T38" fmla="*/ 4 w 25"/>
                  <a:gd name="T39" fmla="*/ 3 h 25"/>
                  <a:gd name="T40" fmla="*/ 12 w 25"/>
                  <a:gd name="T41" fmla="*/ 0 h 25"/>
                  <a:gd name="T42" fmla="*/ 19 w 25"/>
                  <a:gd name="T43" fmla="*/ 2 h 25"/>
                  <a:gd name="T44" fmla="*/ 24 w 25"/>
                  <a:gd name="T45"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5">
                    <a:moveTo>
                      <a:pt x="24" y="5"/>
                    </a:moveTo>
                    <a:lnTo>
                      <a:pt x="25" y="10"/>
                    </a:lnTo>
                    <a:lnTo>
                      <a:pt x="24" y="15"/>
                    </a:lnTo>
                    <a:lnTo>
                      <a:pt x="23" y="20"/>
                    </a:lnTo>
                    <a:lnTo>
                      <a:pt x="20" y="23"/>
                    </a:lnTo>
                    <a:lnTo>
                      <a:pt x="17" y="22"/>
                    </a:lnTo>
                    <a:lnTo>
                      <a:pt x="13" y="23"/>
                    </a:lnTo>
                    <a:lnTo>
                      <a:pt x="10" y="25"/>
                    </a:lnTo>
                    <a:lnTo>
                      <a:pt x="6" y="22"/>
                    </a:lnTo>
                    <a:lnTo>
                      <a:pt x="9" y="19"/>
                    </a:lnTo>
                    <a:lnTo>
                      <a:pt x="9" y="18"/>
                    </a:lnTo>
                    <a:lnTo>
                      <a:pt x="10" y="15"/>
                    </a:lnTo>
                    <a:lnTo>
                      <a:pt x="10" y="13"/>
                    </a:lnTo>
                    <a:lnTo>
                      <a:pt x="9" y="10"/>
                    </a:lnTo>
                    <a:lnTo>
                      <a:pt x="4" y="10"/>
                    </a:lnTo>
                    <a:lnTo>
                      <a:pt x="4" y="7"/>
                    </a:lnTo>
                    <a:lnTo>
                      <a:pt x="3" y="6"/>
                    </a:lnTo>
                    <a:lnTo>
                      <a:pt x="2" y="5"/>
                    </a:lnTo>
                    <a:lnTo>
                      <a:pt x="0" y="5"/>
                    </a:lnTo>
                    <a:lnTo>
                      <a:pt x="4" y="3"/>
                    </a:lnTo>
                    <a:lnTo>
                      <a:pt x="12" y="0"/>
                    </a:lnTo>
                    <a:lnTo>
                      <a:pt x="19" y="2"/>
                    </a:lnTo>
                    <a:lnTo>
                      <a:pt x="2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7" name="Freeform 393">
                <a:extLst>
                  <a:ext uri="{FF2B5EF4-FFF2-40B4-BE49-F238E27FC236}">
                    <a16:creationId xmlns:a16="http://schemas.microsoft.com/office/drawing/2014/main" id="{8C4DA190-C745-4D65-8CC5-4793F4E85347}"/>
                  </a:ext>
                </a:extLst>
              </p:cNvPr>
              <p:cNvSpPr>
                <a:spLocks/>
              </p:cNvSpPr>
              <p:nvPr/>
            </p:nvSpPr>
            <p:spPr bwMode="auto">
              <a:xfrm>
                <a:off x="1024" y="1877"/>
                <a:ext cx="3" cy="7"/>
              </a:xfrm>
              <a:custGeom>
                <a:avLst/>
                <a:gdLst>
                  <a:gd name="T0" fmla="*/ 2 w 6"/>
                  <a:gd name="T1" fmla="*/ 2 h 14"/>
                  <a:gd name="T2" fmla="*/ 2 w 6"/>
                  <a:gd name="T3" fmla="*/ 5 h 14"/>
                  <a:gd name="T4" fmla="*/ 5 w 6"/>
                  <a:gd name="T5" fmla="*/ 9 h 14"/>
                  <a:gd name="T6" fmla="*/ 6 w 6"/>
                  <a:gd name="T7" fmla="*/ 11 h 14"/>
                  <a:gd name="T8" fmla="*/ 4 w 6"/>
                  <a:gd name="T9" fmla="*/ 14 h 14"/>
                  <a:gd name="T10" fmla="*/ 0 w 6"/>
                  <a:gd name="T11" fmla="*/ 0 h 14"/>
                  <a:gd name="T12" fmla="*/ 3 w 6"/>
                  <a:gd name="T13" fmla="*/ 2 h 14"/>
                  <a:gd name="T14" fmla="*/ 2 w 6"/>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4">
                    <a:moveTo>
                      <a:pt x="2" y="2"/>
                    </a:moveTo>
                    <a:lnTo>
                      <a:pt x="2" y="5"/>
                    </a:lnTo>
                    <a:lnTo>
                      <a:pt x="5" y="9"/>
                    </a:lnTo>
                    <a:lnTo>
                      <a:pt x="6" y="11"/>
                    </a:lnTo>
                    <a:lnTo>
                      <a:pt x="4" y="14"/>
                    </a:lnTo>
                    <a:lnTo>
                      <a:pt x="0" y="0"/>
                    </a:lnTo>
                    <a:lnTo>
                      <a:pt x="3" y="2"/>
                    </a:lnTo>
                    <a:lnTo>
                      <a:pt x="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8" name="Freeform 394">
                <a:extLst>
                  <a:ext uri="{FF2B5EF4-FFF2-40B4-BE49-F238E27FC236}">
                    <a16:creationId xmlns:a16="http://schemas.microsoft.com/office/drawing/2014/main" id="{5AB8432F-DDBD-4D39-84E3-82AA766ED797}"/>
                  </a:ext>
                </a:extLst>
              </p:cNvPr>
              <p:cNvSpPr>
                <a:spLocks/>
              </p:cNvSpPr>
              <p:nvPr/>
            </p:nvSpPr>
            <p:spPr bwMode="auto">
              <a:xfrm>
                <a:off x="1082" y="1877"/>
                <a:ext cx="5" cy="17"/>
              </a:xfrm>
              <a:custGeom>
                <a:avLst/>
                <a:gdLst>
                  <a:gd name="T0" fmla="*/ 9 w 10"/>
                  <a:gd name="T1" fmla="*/ 8 h 32"/>
                  <a:gd name="T2" fmla="*/ 7 w 10"/>
                  <a:gd name="T3" fmla="*/ 13 h 32"/>
                  <a:gd name="T4" fmla="*/ 8 w 10"/>
                  <a:gd name="T5" fmla="*/ 16 h 32"/>
                  <a:gd name="T6" fmla="*/ 10 w 10"/>
                  <a:gd name="T7" fmla="*/ 19 h 32"/>
                  <a:gd name="T8" fmla="*/ 10 w 10"/>
                  <a:gd name="T9" fmla="*/ 22 h 32"/>
                  <a:gd name="T10" fmla="*/ 9 w 10"/>
                  <a:gd name="T11" fmla="*/ 32 h 32"/>
                  <a:gd name="T12" fmla="*/ 4 w 10"/>
                  <a:gd name="T13" fmla="*/ 31 h 32"/>
                  <a:gd name="T14" fmla="*/ 2 w 10"/>
                  <a:gd name="T15" fmla="*/ 28 h 32"/>
                  <a:gd name="T16" fmla="*/ 1 w 10"/>
                  <a:gd name="T17" fmla="*/ 24 h 32"/>
                  <a:gd name="T18" fmla="*/ 0 w 10"/>
                  <a:gd name="T19" fmla="*/ 19 h 32"/>
                  <a:gd name="T20" fmla="*/ 2 w 10"/>
                  <a:gd name="T21" fmla="*/ 13 h 32"/>
                  <a:gd name="T22" fmla="*/ 3 w 10"/>
                  <a:gd name="T23" fmla="*/ 4 h 32"/>
                  <a:gd name="T24" fmla="*/ 6 w 10"/>
                  <a:gd name="T25" fmla="*/ 0 h 32"/>
                  <a:gd name="T26" fmla="*/ 9 w 10"/>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32">
                    <a:moveTo>
                      <a:pt x="9" y="8"/>
                    </a:moveTo>
                    <a:lnTo>
                      <a:pt x="7" y="13"/>
                    </a:lnTo>
                    <a:lnTo>
                      <a:pt x="8" y="16"/>
                    </a:lnTo>
                    <a:lnTo>
                      <a:pt x="10" y="19"/>
                    </a:lnTo>
                    <a:lnTo>
                      <a:pt x="10" y="22"/>
                    </a:lnTo>
                    <a:lnTo>
                      <a:pt x="9" y="32"/>
                    </a:lnTo>
                    <a:lnTo>
                      <a:pt x="4" y="31"/>
                    </a:lnTo>
                    <a:lnTo>
                      <a:pt x="2" y="28"/>
                    </a:lnTo>
                    <a:lnTo>
                      <a:pt x="1" y="24"/>
                    </a:lnTo>
                    <a:lnTo>
                      <a:pt x="0" y="19"/>
                    </a:lnTo>
                    <a:lnTo>
                      <a:pt x="2" y="13"/>
                    </a:lnTo>
                    <a:lnTo>
                      <a:pt x="3" y="4"/>
                    </a:lnTo>
                    <a:lnTo>
                      <a:pt x="6" y="0"/>
                    </a:lnTo>
                    <a:lnTo>
                      <a:pt x="9"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79" name="Freeform 395">
                <a:extLst>
                  <a:ext uri="{FF2B5EF4-FFF2-40B4-BE49-F238E27FC236}">
                    <a16:creationId xmlns:a16="http://schemas.microsoft.com/office/drawing/2014/main" id="{C3A32543-9DFF-435C-9735-7347D06BF543}"/>
                  </a:ext>
                </a:extLst>
              </p:cNvPr>
              <p:cNvSpPr>
                <a:spLocks/>
              </p:cNvSpPr>
              <p:nvPr/>
            </p:nvSpPr>
            <p:spPr bwMode="auto">
              <a:xfrm>
                <a:off x="1044" y="1878"/>
                <a:ext cx="6" cy="11"/>
              </a:xfrm>
              <a:custGeom>
                <a:avLst/>
                <a:gdLst>
                  <a:gd name="T0" fmla="*/ 11 w 12"/>
                  <a:gd name="T1" fmla="*/ 12 h 22"/>
                  <a:gd name="T2" fmla="*/ 11 w 12"/>
                  <a:gd name="T3" fmla="*/ 15 h 22"/>
                  <a:gd name="T4" fmla="*/ 12 w 12"/>
                  <a:gd name="T5" fmla="*/ 17 h 22"/>
                  <a:gd name="T6" fmla="*/ 12 w 12"/>
                  <a:gd name="T7" fmla="*/ 20 h 22"/>
                  <a:gd name="T8" fmla="*/ 10 w 12"/>
                  <a:gd name="T9" fmla="*/ 22 h 22"/>
                  <a:gd name="T10" fmla="*/ 8 w 12"/>
                  <a:gd name="T11" fmla="*/ 16 h 22"/>
                  <a:gd name="T12" fmla="*/ 4 w 12"/>
                  <a:gd name="T13" fmla="*/ 12 h 22"/>
                  <a:gd name="T14" fmla="*/ 1 w 12"/>
                  <a:gd name="T15" fmla="*/ 7 h 22"/>
                  <a:gd name="T16" fmla="*/ 0 w 12"/>
                  <a:gd name="T17" fmla="*/ 0 h 22"/>
                  <a:gd name="T18" fmla="*/ 4 w 12"/>
                  <a:gd name="T19" fmla="*/ 1 h 22"/>
                  <a:gd name="T20" fmla="*/ 7 w 12"/>
                  <a:gd name="T21" fmla="*/ 5 h 22"/>
                  <a:gd name="T22" fmla="*/ 9 w 12"/>
                  <a:gd name="T23" fmla="*/ 8 h 22"/>
                  <a:gd name="T24" fmla="*/ 11 w 12"/>
                  <a:gd name="T2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2">
                    <a:moveTo>
                      <a:pt x="11" y="12"/>
                    </a:moveTo>
                    <a:lnTo>
                      <a:pt x="11" y="15"/>
                    </a:lnTo>
                    <a:lnTo>
                      <a:pt x="12" y="17"/>
                    </a:lnTo>
                    <a:lnTo>
                      <a:pt x="12" y="20"/>
                    </a:lnTo>
                    <a:lnTo>
                      <a:pt x="10" y="22"/>
                    </a:lnTo>
                    <a:lnTo>
                      <a:pt x="8" y="16"/>
                    </a:lnTo>
                    <a:lnTo>
                      <a:pt x="4" y="12"/>
                    </a:lnTo>
                    <a:lnTo>
                      <a:pt x="1" y="7"/>
                    </a:lnTo>
                    <a:lnTo>
                      <a:pt x="0" y="0"/>
                    </a:lnTo>
                    <a:lnTo>
                      <a:pt x="4" y="1"/>
                    </a:lnTo>
                    <a:lnTo>
                      <a:pt x="7" y="5"/>
                    </a:lnTo>
                    <a:lnTo>
                      <a:pt x="9" y="8"/>
                    </a:lnTo>
                    <a:lnTo>
                      <a:pt x="11"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0" name="Freeform 396">
                <a:extLst>
                  <a:ext uri="{FF2B5EF4-FFF2-40B4-BE49-F238E27FC236}">
                    <a16:creationId xmlns:a16="http://schemas.microsoft.com/office/drawing/2014/main" id="{71E7CB1C-2197-4683-A896-EFB23F57BD5B}"/>
                  </a:ext>
                </a:extLst>
              </p:cNvPr>
              <p:cNvSpPr>
                <a:spLocks/>
              </p:cNvSpPr>
              <p:nvPr/>
            </p:nvSpPr>
            <p:spPr bwMode="auto">
              <a:xfrm>
                <a:off x="1487" y="1878"/>
                <a:ext cx="2" cy="5"/>
              </a:xfrm>
              <a:custGeom>
                <a:avLst/>
                <a:gdLst>
                  <a:gd name="T0" fmla="*/ 5 w 5"/>
                  <a:gd name="T1" fmla="*/ 9 h 10"/>
                  <a:gd name="T2" fmla="*/ 3 w 5"/>
                  <a:gd name="T3" fmla="*/ 9 h 10"/>
                  <a:gd name="T4" fmla="*/ 3 w 5"/>
                  <a:gd name="T5" fmla="*/ 9 h 10"/>
                  <a:gd name="T6" fmla="*/ 3 w 5"/>
                  <a:gd name="T7" fmla="*/ 10 h 10"/>
                  <a:gd name="T8" fmla="*/ 2 w 5"/>
                  <a:gd name="T9" fmla="*/ 10 h 10"/>
                  <a:gd name="T10" fmla="*/ 1 w 5"/>
                  <a:gd name="T11" fmla="*/ 8 h 10"/>
                  <a:gd name="T12" fmla="*/ 0 w 5"/>
                  <a:gd name="T13" fmla="*/ 6 h 10"/>
                  <a:gd name="T14" fmla="*/ 0 w 5"/>
                  <a:gd name="T15" fmla="*/ 3 h 10"/>
                  <a:gd name="T16" fmla="*/ 0 w 5"/>
                  <a:gd name="T17" fmla="*/ 0 h 10"/>
                  <a:gd name="T18" fmla="*/ 2 w 5"/>
                  <a:gd name="T19" fmla="*/ 2 h 10"/>
                  <a:gd name="T20" fmla="*/ 5 w 5"/>
                  <a:gd name="T21" fmla="*/ 5 h 10"/>
                  <a:gd name="T22" fmla="*/ 5 w 5"/>
                  <a:gd name="T23" fmla="*/ 7 h 10"/>
                  <a:gd name="T24" fmla="*/ 5 w 5"/>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0">
                    <a:moveTo>
                      <a:pt x="5" y="9"/>
                    </a:moveTo>
                    <a:lnTo>
                      <a:pt x="3" y="9"/>
                    </a:lnTo>
                    <a:lnTo>
                      <a:pt x="3" y="9"/>
                    </a:lnTo>
                    <a:lnTo>
                      <a:pt x="3" y="10"/>
                    </a:lnTo>
                    <a:lnTo>
                      <a:pt x="2" y="10"/>
                    </a:lnTo>
                    <a:lnTo>
                      <a:pt x="1" y="8"/>
                    </a:lnTo>
                    <a:lnTo>
                      <a:pt x="0" y="6"/>
                    </a:lnTo>
                    <a:lnTo>
                      <a:pt x="0" y="3"/>
                    </a:lnTo>
                    <a:lnTo>
                      <a:pt x="0" y="0"/>
                    </a:lnTo>
                    <a:lnTo>
                      <a:pt x="2" y="2"/>
                    </a:lnTo>
                    <a:lnTo>
                      <a:pt x="5" y="5"/>
                    </a:lnTo>
                    <a:lnTo>
                      <a:pt x="5" y="7"/>
                    </a:lnTo>
                    <a:lnTo>
                      <a:pt x="5"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1" name="Freeform 397">
                <a:extLst>
                  <a:ext uri="{FF2B5EF4-FFF2-40B4-BE49-F238E27FC236}">
                    <a16:creationId xmlns:a16="http://schemas.microsoft.com/office/drawing/2014/main" id="{D71EBC61-66CA-49AF-A32F-1DDF3F6DAAD9}"/>
                  </a:ext>
                </a:extLst>
              </p:cNvPr>
              <p:cNvSpPr>
                <a:spLocks/>
              </p:cNvSpPr>
              <p:nvPr/>
            </p:nvSpPr>
            <p:spPr bwMode="auto">
              <a:xfrm>
                <a:off x="1152" y="1879"/>
                <a:ext cx="1" cy="1"/>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lnTo>
                      <a:pt x="3" y="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3" name="Freeform 399">
                <a:extLst>
                  <a:ext uri="{FF2B5EF4-FFF2-40B4-BE49-F238E27FC236}">
                    <a16:creationId xmlns:a16="http://schemas.microsoft.com/office/drawing/2014/main" id="{1C1591FE-006A-455C-9D74-AC966E8FAE38}"/>
                  </a:ext>
                </a:extLst>
              </p:cNvPr>
              <p:cNvSpPr>
                <a:spLocks/>
              </p:cNvSpPr>
              <p:nvPr/>
            </p:nvSpPr>
            <p:spPr bwMode="auto">
              <a:xfrm>
                <a:off x="1289" y="1879"/>
                <a:ext cx="3" cy="8"/>
              </a:xfrm>
              <a:custGeom>
                <a:avLst/>
                <a:gdLst>
                  <a:gd name="T0" fmla="*/ 5 w 5"/>
                  <a:gd name="T1" fmla="*/ 16 h 16"/>
                  <a:gd name="T2" fmla="*/ 2 w 5"/>
                  <a:gd name="T3" fmla="*/ 15 h 16"/>
                  <a:gd name="T4" fmla="*/ 1 w 5"/>
                  <a:gd name="T5" fmla="*/ 12 h 16"/>
                  <a:gd name="T6" fmla="*/ 1 w 5"/>
                  <a:gd name="T7" fmla="*/ 7 h 16"/>
                  <a:gd name="T8" fmla="*/ 0 w 5"/>
                  <a:gd name="T9" fmla="*/ 5 h 16"/>
                  <a:gd name="T10" fmla="*/ 1 w 5"/>
                  <a:gd name="T11" fmla="*/ 0 h 16"/>
                  <a:gd name="T12" fmla="*/ 4 w 5"/>
                  <a:gd name="T13" fmla="*/ 3 h 16"/>
                  <a:gd name="T14" fmla="*/ 5 w 5"/>
                  <a:gd name="T15" fmla="*/ 7 h 16"/>
                  <a:gd name="T16" fmla="*/ 5 w 5"/>
                  <a:gd name="T17" fmla="*/ 12 h 16"/>
                  <a:gd name="T18" fmla="*/ 5 w 5"/>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6">
                    <a:moveTo>
                      <a:pt x="5" y="16"/>
                    </a:moveTo>
                    <a:lnTo>
                      <a:pt x="2" y="15"/>
                    </a:lnTo>
                    <a:lnTo>
                      <a:pt x="1" y="12"/>
                    </a:lnTo>
                    <a:lnTo>
                      <a:pt x="1" y="7"/>
                    </a:lnTo>
                    <a:lnTo>
                      <a:pt x="0" y="5"/>
                    </a:lnTo>
                    <a:lnTo>
                      <a:pt x="1" y="0"/>
                    </a:lnTo>
                    <a:lnTo>
                      <a:pt x="4" y="3"/>
                    </a:lnTo>
                    <a:lnTo>
                      <a:pt x="5" y="7"/>
                    </a:lnTo>
                    <a:lnTo>
                      <a:pt x="5" y="12"/>
                    </a:lnTo>
                    <a:lnTo>
                      <a:pt x="5"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4" name="Freeform 400">
                <a:extLst>
                  <a:ext uri="{FF2B5EF4-FFF2-40B4-BE49-F238E27FC236}">
                    <a16:creationId xmlns:a16="http://schemas.microsoft.com/office/drawing/2014/main" id="{58221D9A-2E4A-43E3-B568-B6914951B25A}"/>
                  </a:ext>
                </a:extLst>
              </p:cNvPr>
              <p:cNvSpPr>
                <a:spLocks/>
              </p:cNvSpPr>
              <p:nvPr/>
            </p:nvSpPr>
            <p:spPr bwMode="auto">
              <a:xfrm>
                <a:off x="1603" y="1879"/>
                <a:ext cx="6" cy="10"/>
              </a:xfrm>
              <a:custGeom>
                <a:avLst/>
                <a:gdLst>
                  <a:gd name="T0" fmla="*/ 10 w 10"/>
                  <a:gd name="T1" fmla="*/ 10 h 20"/>
                  <a:gd name="T2" fmla="*/ 10 w 10"/>
                  <a:gd name="T3" fmla="*/ 12 h 20"/>
                  <a:gd name="T4" fmla="*/ 10 w 10"/>
                  <a:gd name="T5" fmla="*/ 14 h 20"/>
                  <a:gd name="T6" fmla="*/ 9 w 10"/>
                  <a:gd name="T7" fmla="*/ 16 h 20"/>
                  <a:gd name="T8" fmla="*/ 8 w 10"/>
                  <a:gd name="T9" fmla="*/ 19 h 20"/>
                  <a:gd name="T10" fmla="*/ 5 w 10"/>
                  <a:gd name="T11" fmla="*/ 16 h 20"/>
                  <a:gd name="T12" fmla="*/ 5 w 10"/>
                  <a:gd name="T13" fmla="*/ 13 h 20"/>
                  <a:gd name="T14" fmla="*/ 5 w 10"/>
                  <a:gd name="T15" fmla="*/ 11 h 20"/>
                  <a:gd name="T16" fmla="*/ 3 w 10"/>
                  <a:gd name="T17" fmla="*/ 11 h 20"/>
                  <a:gd name="T18" fmla="*/ 2 w 10"/>
                  <a:gd name="T19" fmla="*/ 14 h 20"/>
                  <a:gd name="T20" fmla="*/ 3 w 10"/>
                  <a:gd name="T21" fmla="*/ 15 h 20"/>
                  <a:gd name="T22" fmla="*/ 4 w 10"/>
                  <a:gd name="T23" fmla="*/ 18 h 20"/>
                  <a:gd name="T24" fmla="*/ 3 w 10"/>
                  <a:gd name="T25" fmla="*/ 20 h 20"/>
                  <a:gd name="T26" fmla="*/ 1 w 10"/>
                  <a:gd name="T27" fmla="*/ 20 h 20"/>
                  <a:gd name="T28" fmla="*/ 1 w 10"/>
                  <a:gd name="T29" fmla="*/ 15 h 20"/>
                  <a:gd name="T30" fmla="*/ 1 w 10"/>
                  <a:gd name="T31" fmla="*/ 10 h 20"/>
                  <a:gd name="T32" fmla="*/ 1 w 10"/>
                  <a:gd name="T33" fmla="*/ 5 h 20"/>
                  <a:gd name="T34" fmla="*/ 0 w 10"/>
                  <a:gd name="T35" fmla="*/ 0 h 20"/>
                  <a:gd name="T36" fmla="*/ 3 w 10"/>
                  <a:gd name="T37" fmla="*/ 1 h 20"/>
                  <a:gd name="T38" fmla="*/ 5 w 10"/>
                  <a:gd name="T39" fmla="*/ 4 h 20"/>
                  <a:gd name="T40" fmla="*/ 8 w 10"/>
                  <a:gd name="T41" fmla="*/ 7 h 20"/>
                  <a:gd name="T42" fmla="*/ 10 w 10"/>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20">
                    <a:moveTo>
                      <a:pt x="10" y="10"/>
                    </a:moveTo>
                    <a:lnTo>
                      <a:pt x="10" y="12"/>
                    </a:lnTo>
                    <a:lnTo>
                      <a:pt x="10" y="14"/>
                    </a:lnTo>
                    <a:lnTo>
                      <a:pt x="9" y="16"/>
                    </a:lnTo>
                    <a:lnTo>
                      <a:pt x="8" y="19"/>
                    </a:lnTo>
                    <a:lnTo>
                      <a:pt x="5" y="16"/>
                    </a:lnTo>
                    <a:lnTo>
                      <a:pt x="5" y="13"/>
                    </a:lnTo>
                    <a:lnTo>
                      <a:pt x="5" y="11"/>
                    </a:lnTo>
                    <a:lnTo>
                      <a:pt x="3" y="11"/>
                    </a:lnTo>
                    <a:lnTo>
                      <a:pt x="2" y="14"/>
                    </a:lnTo>
                    <a:lnTo>
                      <a:pt x="3" y="15"/>
                    </a:lnTo>
                    <a:lnTo>
                      <a:pt x="4" y="18"/>
                    </a:lnTo>
                    <a:lnTo>
                      <a:pt x="3" y="20"/>
                    </a:lnTo>
                    <a:lnTo>
                      <a:pt x="1" y="20"/>
                    </a:lnTo>
                    <a:lnTo>
                      <a:pt x="1" y="15"/>
                    </a:lnTo>
                    <a:lnTo>
                      <a:pt x="1" y="10"/>
                    </a:lnTo>
                    <a:lnTo>
                      <a:pt x="1" y="5"/>
                    </a:lnTo>
                    <a:lnTo>
                      <a:pt x="0" y="0"/>
                    </a:lnTo>
                    <a:lnTo>
                      <a:pt x="3" y="1"/>
                    </a:lnTo>
                    <a:lnTo>
                      <a:pt x="5" y="4"/>
                    </a:lnTo>
                    <a:lnTo>
                      <a:pt x="8" y="7"/>
                    </a:lnTo>
                    <a:lnTo>
                      <a:pt x="1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5" name="Freeform 401">
                <a:extLst>
                  <a:ext uri="{FF2B5EF4-FFF2-40B4-BE49-F238E27FC236}">
                    <a16:creationId xmlns:a16="http://schemas.microsoft.com/office/drawing/2014/main" id="{A288017F-338D-4EA7-9AC1-3EBBE81E2CB1}"/>
                  </a:ext>
                </a:extLst>
              </p:cNvPr>
              <p:cNvSpPr>
                <a:spLocks/>
              </p:cNvSpPr>
              <p:nvPr/>
            </p:nvSpPr>
            <p:spPr bwMode="auto">
              <a:xfrm>
                <a:off x="1614" y="1880"/>
                <a:ext cx="5" cy="7"/>
              </a:xfrm>
              <a:custGeom>
                <a:avLst/>
                <a:gdLst>
                  <a:gd name="T0" fmla="*/ 11 w 11"/>
                  <a:gd name="T1" fmla="*/ 0 h 13"/>
                  <a:gd name="T2" fmla="*/ 11 w 11"/>
                  <a:gd name="T3" fmla="*/ 4 h 13"/>
                  <a:gd name="T4" fmla="*/ 7 w 11"/>
                  <a:gd name="T5" fmla="*/ 7 h 13"/>
                  <a:gd name="T6" fmla="*/ 4 w 11"/>
                  <a:gd name="T7" fmla="*/ 10 h 13"/>
                  <a:gd name="T8" fmla="*/ 2 w 11"/>
                  <a:gd name="T9" fmla="*/ 13 h 13"/>
                  <a:gd name="T10" fmla="*/ 0 w 11"/>
                  <a:gd name="T11" fmla="*/ 10 h 13"/>
                  <a:gd name="T12" fmla="*/ 0 w 11"/>
                  <a:gd name="T13" fmla="*/ 7 h 13"/>
                  <a:gd name="T14" fmla="*/ 2 w 11"/>
                  <a:gd name="T15" fmla="*/ 4 h 13"/>
                  <a:gd name="T16" fmla="*/ 4 w 11"/>
                  <a:gd name="T17" fmla="*/ 1 h 13"/>
                  <a:gd name="T18" fmla="*/ 6 w 11"/>
                  <a:gd name="T19" fmla="*/ 0 h 13"/>
                  <a:gd name="T20" fmla="*/ 7 w 11"/>
                  <a:gd name="T21" fmla="*/ 0 h 13"/>
                  <a:gd name="T22" fmla="*/ 10 w 11"/>
                  <a:gd name="T23" fmla="*/ 0 h 13"/>
                  <a:gd name="T24" fmla="*/ 11 w 11"/>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11" y="0"/>
                    </a:moveTo>
                    <a:lnTo>
                      <a:pt x="11" y="4"/>
                    </a:lnTo>
                    <a:lnTo>
                      <a:pt x="7" y="7"/>
                    </a:lnTo>
                    <a:lnTo>
                      <a:pt x="4" y="10"/>
                    </a:lnTo>
                    <a:lnTo>
                      <a:pt x="2" y="13"/>
                    </a:lnTo>
                    <a:lnTo>
                      <a:pt x="0" y="10"/>
                    </a:lnTo>
                    <a:lnTo>
                      <a:pt x="0" y="7"/>
                    </a:lnTo>
                    <a:lnTo>
                      <a:pt x="2" y="4"/>
                    </a:lnTo>
                    <a:lnTo>
                      <a:pt x="4" y="1"/>
                    </a:lnTo>
                    <a:lnTo>
                      <a:pt x="6" y="0"/>
                    </a:lnTo>
                    <a:lnTo>
                      <a:pt x="7" y="0"/>
                    </a:lnTo>
                    <a:lnTo>
                      <a:pt x="10" y="0"/>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6" name="Freeform 402">
                <a:extLst>
                  <a:ext uri="{FF2B5EF4-FFF2-40B4-BE49-F238E27FC236}">
                    <a16:creationId xmlns:a16="http://schemas.microsoft.com/office/drawing/2014/main" id="{BB69F5AF-7157-4109-8A65-D2009F50D3AC}"/>
                  </a:ext>
                </a:extLst>
              </p:cNvPr>
              <p:cNvSpPr>
                <a:spLocks/>
              </p:cNvSpPr>
              <p:nvPr/>
            </p:nvSpPr>
            <p:spPr bwMode="auto">
              <a:xfrm>
                <a:off x="1057" y="1880"/>
                <a:ext cx="1" cy="7"/>
              </a:xfrm>
              <a:custGeom>
                <a:avLst/>
                <a:gdLst>
                  <a:gd name="T0" fmla="*/ 4 w 4"/>
                  <a:gd name="T1" fmla="*/ 13 h 13"/>
                  <a:gd name="T2" fmla="*/ 2 w 4"/>
                  <a:gd name="T3" fmla="*/ 10 h 13"/>
                  <a:gd name="T4" fmla="*/ 1 w 4"/>
                  <a:gd name="T5" fmla="*/ 7 h 13"/>
                  <a:gd name="T6" fmla="*/ 0 w 4"/>
                  <a:gd name="T7" fmla="*/ 3 h 13"/>
                  <a:gd name="T8" fmla="*/ 1 w 4"/>
                  <a:gd name="T9" fmla="*/ 0 h 13"/>
                  <a:gd name="T10" fmla="*/ 4 w 4"/>
                  <a:gd name="T11" fmla="*/ 3 h 13"/>
                  <a:gd name="T12" fmla="*/ 4 w 4"/>
                  <a:gd name="T13" fmla="*/ 7 h 13"/>
                  <a:gd name="T14" fmla="*/ 4 w 4"/>
                  <a:gd name="T15" fmla="*/ 10 h 13"/>
                  <a:gd name="T16" fmla="*/ 4 w 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3"/>
                    </a:moveTo>
                    <a:lnTo>
                      <a:pt x="2" y="10"/>
                    </a:lnTo>
                    <a:lnTo>
                      <a:pt x="1" y="7"/>
                    </a:lnTo>
                    <a:lnTo>
                      <a:pt x="0" y="3"/>
                    </a:lnTo>
                    <a:lnTo>
                      <a:pt x="1" y="0"/>
                    </a:lnTo>
                    <a:lnTo>
                      <a:pt x="4" y="3"/>
                    </a:lnTo>
                    <a:lnTo>
                      <a:pt x="4" y="7"/>
                    </a:lnTo>
                    <a:lnTo>
                      <a:pt x="4" y="10"/>
                    </a:lnTo>
                    <a:lnTo>
                      <a:pt x="4"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7" name="Freeform 403">
                <a:extLst>
                  <a:ext uri="{FF2B5EF4-FFF2-40B4-BE49-F238E27FC236}">
                    <a16:creationId xmlns:a16="http://schemas.microsoft.com/office/drawing/2014/main" id="{B02A246D-4715-46CB-8EC1-EBDAC967F5B0}"/>
                  </a:ext>
                </a:extLst>
              </p:cNvPr>
              <p:cNvSpPr>
                <a:spLocks/>
              </p:cNvSpPr>
              <p:nvPr/>
            </p:nvSpPr>
            <p:spPr bwMode="auto">
              <a:xfrm>
                <a:off x="1514" y="1880"/>
                <a:ext cx="4" cy="8"/>
              </a:xfrm>
              <a:custGeom>
                <a:avLst/>
                <a:gdLst>
                  <a:gd name="T0" fmla="*/ 7 w 7"/>
                  <a:gd name="T1" fmla="*/ 15 h 15"/>
                  <a:gd name="T2" fmla="*/ 4 w 7"/>
                  <a:gd name="T3" fmla="*/ 13 h 15"/>
                  <a:gd name="T4" fmla="*/ 2 w 7"/>
                  <a:gd name="T5" fmla="*/ 11 h 15"/>
                  <a:gd name="T6" fmla="*/ 1 w 7"/>
                  <a:gd name="T7" fmla="*/ 8 h 15"/>
                  <a:gd name="T8" fmla="*/ 0 w 7"/>
                  <a:gd name="T9" fmla="*/ 4 h 15"/>
                  <a:gd name="T10" fmla="*/ 2 w 7"/>
                  <a:gd name="T11" fmla="*/ 0 h 15"/>
                  <a:gd name="T12" fmla="*/ 5 w 7"/>
                  <a:gd name="T13" fmla="*/ 3 h 15"/>
                  <a:gd name="T14" fmla="*/ 5 w 7"/>
                  <a:gd name="T15" fmla="*/ 7 h 15"/>
                  <a:gd name="T16" fmla="*/ 5 w 7"/>
                  <a:gd name="T17" fmla="*/ 11 h 15"/>
                  <a:gd name="T18" fmla="*/ 7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7" y="15"/>
                    </a:moveTo>
                    <a:lnTo>
                      <a:pt x="4" y="13"/>
                    </a:lnTo>
                    <a:lnTo>
                      <a:pt x="2" y="11"/>
                    </a:lnTo>
                    <a:lnTo>
                      <a:pt x="1" y="8"/>
                    </a:lnTo>
                    <a:lnTo>
                      <a:pt x="0" y="4"/>
                    </a:lnTo>
                    <a:lnTo>
                      <a:pt x="2" y="0"/>
                    </a:lnTo>
                    <a:lnTo>
                      <a:pt x="5" y="3"/>
                    </a:lnTo>
                    <a:lnTo>
                      <a:pt x="5" y="7"/>
                    </a:lnTo>
                    <a:lnTo>
                      <a:pt x="5" y="11"/>
                    </a:lnTo>
                    <a:lnTo>
                      <a:pt x="7"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8" name="Freeform 404">
                <a:extLst>
                  <a:ext uri="{FF2B5EF4-FFF2-40B4-BE49-F238E27FC236}">
                    <a16:creationId xmlns:a16="http://schemas.microsoft.com/office/drawing/2014/main" id="{67398428-39FC-4EF1-BDEF-FA858407D112}"/>
                  </a:ext>
                </a:extLst>
              </p:cNvPr>
              <p:cNvSpPr>
                <a:spLocks/>
              </p:cNvSpPr>
              <p:nvPr/>
            </p:nvSpPr>
            <p:spPr bwMode="auto">
              <a:xfrm>
                <a:off x="1174" y="1881"/>
                <a:ext cx="2" cy="2"/>
              </a:xfrm>
              <a:custGeom>
                <a:avLst/>
                <a:gdLst>
                  <a:gd name="T0" fmla="*/ 6 w 6"/>
                  <a:gd name="T1" fmla="*/ 2 h 3"/>
                  <a:gd name="T2" fmla="*/ 5 w 6"/>
                  <a:gd name="T3" fmla="*/ 3 h 3"/>
                  <a:gd name="T4" fmla="*/ 4 w 6"/>
                  <a:gd name="T5" fmla="*/ 3 h 3"/>
                  <a:gd name="T6" fmla="*/ 1 w 6"/>
                  <a:gd name="T7" fmla="*/ 3 h 3"/>
                  <a:gd name="T8" fmla="*/ 0 w 6"/>
                  <a:gd name="T9" fmla="*/ 3 h 3"/>
                  <a:gd name="T10" fmla="*/ 2 w 6"/>
                  <a:gd name="T11" fmla="*/ 0 h 3"/>
                  <a:gd name="T12" fmla="*/ 6 w 6"/>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2"/>
                    </a:moveTo>
                    <a:lnTo>
                      <a:pt x="5" y="3"/>
                    </a:lnTo>
                    <a:lnTo>
                      <a:pt x="4" y="3"/>
                    </a:lnTo>
                    <a:lnTo>
                      <a:pt x="1" y="3"/>
                    </a:lnTo>
                    <a:lnTo>
                      <a:pt x="0" y="3"/>
                    </a:lnTo>
                    <a:lnTo>
                      <a:pt x="2" y="0"/>
                    </a:lnTo>
                    <a:lnTo>
                      <a:pt x="6"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89" name="Freeform 405">
                <a:extLst>
                  <a:ext uri="{FF2B5EF4-FFF2-40B4-BE49-F238E27FC236}">
                    <a16:creationId xmlns:a16="http://schemas.microsoft.com/office/drawing/2014/main" id="{505D2049-29FE-4381-92C8-38FE6384579B}"/>
                  </a:ext>
                </a:extLst>
              </p:cNvPr>
              <p:cNvSpPr>
                <a:spLocks/>
              </p:cNvSpPr>
              <p:nvPr/>
            </p:nvSpPr>
            <p:spPr bwMode="auto">
              <a:xfrm>
                <a:off x="2129" y="1881"/>
                <a:ext cx="4" cy="9"/>
              </a:xfrm>
              <a:custGeom>
                <a:avLst/>
                <a:gdLst>
                  <a:gd name="T0" fmla="*/ 3 w 7"/>
                  <a:gd name="T1" fmla="*/ 17 h 17"/>
                  <a:gd name="T2" fmla="*/ 1 w 7"/>
                  <a:gd name="T3" fmla="*/ 13 h 17"/>
                  <a:gd name="T4" fmla="*/ 0 w 7"/>
                  <a:gd name="T5" fmla="*/ 8 h 17"/>
                  <a:gd name="T6" fmla="*/ 0 w 7"/>
                  <a:gd name="T7" fmla="*/ 3 h 17"/>
                  <a:gd name="T8" fmla="*/ 3 w 7"/>
                  <a:gd name="T9" fmla="*/ 0 h 17"/>
                  <a:gd name="T10" fmla="*/ 3 w 7"/>
                  <a:gd name="T11" fmla="*/ 5 h 17"/>
                  <a:gd name="T12" fmla="*/ 6 w 7"/>
                  <a:gd name="T13" fmla="*/ 9 h 17"/>
                  <a:gd name="T14" fmla="*/ 7 w 7"/>
                  <a:gd name="T15" fmla="*/ 14 h 17"/>
                  <a:gd name="T16" fmla="*/ 3 w 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17"/>
                    </a:moveTo>
                    <a:lnTo>
                      <a:pt x="1" y="13"/>
                    </a:lnTo>
                    <a:lnTo>
                      <a:pt x="0" y="8"/>
                    </a:lnTo>
                    <a:lnTo>
                      <a:pt x="0" y="3"/>
                    </a:lnTo>
                    <a:lnTo>
                      <a:pt x="3" y="0"/>
                    </a:lnTo>
                    <a:lnTo>
                      <a:pt x="3" y="5"/>
                    </a:lnTo>
                    <a:lnTo>
                      <a:pt x="6" y="9"/>
                    </a:lnTo>
                    <a:lnTo>
                      <a:pt x="7" y="14"/>
                    </a:lnTo>
                    <a:lnTo>
                      <a:pt x="3"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0" name="Freeform 406">
                <a:extLst>
                  <a:ext uri="{FF2B5EF4-FFF2-40B4-BE49-F238E27FC236}">
                    <a16:creationId xmlns:a16="http://schemas.microsoft.com/office/drawing/2014/main" id="{09506FF1-5625-40C8-AB6E-28C03CC9150C}"/>
                  </a:ext>
                </a:extLst>
              </p:cNvPr>
              <p:cNvSpPr>
                <a:spLocks/>
              </p:cNvSpPr>
              <p:nvPr/>
            </p:nvSpPr>
            <p:spPr bwMode="auto">
              <a:xfrm>
                <a:off x="1020" y="1881"/>
                <a:ext cx="4" cy="11"/>
              </a:xfrm>
              <a:custGeom>
                <a:avLst/>
                <a:gdLst>
                  <a:gd name="T0" fmla="*/ 5 w 8"/>
                  <a:gd name="T1" fmla="*/ 21 h 21"/>
                  <a:gd name="T2" fmla="*/ 0 w 8"/>
                  <a:gd name="T3" fmla="*/ 17 h 21"/>
                  <a:gd name="T4" fmla="*/ 0 w 8"/>
                  <a:gd name="T5" fmla="*/ 11 h 21"/>
                  <a:gd name="T6" fmla="*/ 3 w 8"/>
                  <a:gd name="T7" fmla="*/ 6 h 21"/>
                  <a:gd name="T8" fmla="*/ 4 w 8"/>
                  <a:gd name="T9" fmla="*/ 0 h 21"/>
                  <a:gd name="T10" fmla="*/ 6 w 8"/>
                  <a:gd name="T11" fmla="*/ 5 h 21"/>
                  <a:gd name="T12" fmla="*/ 8 w 8"/>
                  <a:gd name="T13" fmla="*/ 10 h 21"/>
                  <a:gd name="T14" fmla="*/ 7 w 8"/>
                  <a:gd name="T15" fmla="*/ 15 h 21"/>
                  <a:gd name="T16" fmla="*/ 5 w 8"/>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1">
                    <a:moveTo>
                      <a:pt x="5" y="21"/>
                    </a:moveTo>
                    <a:lnTo>
                      <a:pt x="0" y="17"/>
                    </a:lnTo>
                    <a:lnTo>
                      <a:pt x="0" y="11"/>
                    </a:lnTo>
                    <a:lnTo>
                      <a:pt x="3" y="6"/>
                    </a:lnTo>
                    <a:lnTo>
                      <a:pt x="4" y="0"/>
                    </a:lnTo>
                    <a:lnTo>
                      <a:pt x="6" y="5"/>
                    </a:lnTo>
                    <a:lnTo>
                      <a:pt x="8" y="10"/>
                    </a:lnTo>
                    <a:lnTo>
                      <a:pt x="7" y="15"/>
                    </a:lnTo>
                    <a:lnTo>
                      <a:pt x="5"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1" name="Freeform 407">
                <a:extLst>
                  <a:ext uri="{FF2B5EF4-FFF2-40B4-BE49-F238E27FC236}">
                    <a16:creationId xmlns:a16="http://schemas.microsoft.com/office/drawing/2014/main" id="{5F4D68D0-67E6-42ED-BB6C-4E0AC38BDB25}"/>
                  </a:ext>
                </a:extLst>
              </p:cNvPr>
              <p:cNvSpPr>
                <a:spLocks/>
              </p:cNvSpPr>
              <p:nvPr/>
            </p:nvSpPr>
            <p:spPr bwMode="auto">
              <a:xfrm>
                <a:off x="1186" y="1882"/>
                <a:ext cx="3" cy="4"/>
              </a:xfrm>
              <a:custGeom>
                <a:avLst/>
                <a:gdLst>
                  <a:gd name="T0" fmla="*/ 6 w 6"/>
                  <a:gd name="T1" fmla="*/ 5 h 7"/>
                  <a:gd name="T2" fmla="*/ 6 w 6"/>
                  <a:gd name="T3" fmla="*/ 7 h 7"/>
                  <a:gd name="T4" fmla="*/ 4 w 6"/>
                  <a:gd name="T5" fmla="*/ 7 h 7"/>
                  <a:gd name="T6" fmla="*/ 3 w 6"/>
                  <a:gd name="T7" fmla="*/ 6 h 7"/>
                  <a:gd name="T8" fmla="*/ 0 w 6"/>
                  <a:gd name="T9" fmla="*/ 6 h 7"/>
                  <a:gd name="T10" fmla="*/ 5 w 6"/>
                  <a:gd name="T11" fmla="*/ 0 h 7"/>
                  <a:gd name="T12" fmla="*/ 6 w 6"/>
                  <a:gd name="T13" fmla="*/ 1 h 7"/>
                  <a:gd name="T14" fmla="*/ 6 w 6"/>
                  <a:gd name="T15" fmla="*/ 2 h 7"/>
                  <a:gd name="T16" fmla="*/ 6 w 6"/>
                  <a:gd name="T17" fmla="*/ 4 h 7"/>
                  <a:gd name="T18" fmla="*/ 6 w 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6" y="5"/>
                    </a:moveTo>
                    <a:lnTo>
                      <a:pt x="6" y="7"/>
                    </a:lnTo>
                    <a:lnTo>
                      <a:pt x="4" y="7"/>
                    </a:lnTo>
                    <a:lnTo>
                      <a:pt x="3" y="6"/>
                    </a:lnTo>
                    <a:lnTo>
                      <a:pt x="0" y="6"/>
                    </a:lnTo>
                    <a:lnTo>
                      <a:pt x="5" y="0"/>
                    </a:lnTo>
                    <a:lnTo>
                      <a:pt x="6" y="1"/>
                    </a:lnTo>
                    <a:lnTo>
                      <a:pt x="6" y="2"/>
                    </a:lnTo>
                    <a:lnTo>
                      <a:pt x="6" y="4"/>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3" name="Freeform 409">
                <a:extLst>
                  <a:ext uri="{FF2B5EF4-FFF2-40B4-BE49-F238E27FC236}">
                    <a16:creationId xmlns:a16="http://schemas.microsoft.com/office/drawing/2014/main" id="{8F895B3D-D2F7-4683-9612-7EBD9CA022B5}"/>
                  </a:ext>
                </a:extLst>
              </p:cNvPr>
              <p:cNvSpPr>
                <a:spLocks/>
              </p:cNvSpPr>
              <p:nvPr/>
            </p:nvSpPr>
            <p:spPr bwMode="auto">
              <a:xfrm>
                <a:off x="1459" y="1883"/>
                <a:ext cx="1" cy="3"/>
              </a:xfrm>
              <a:custGeom>
                <a:avLst/>
                <a:gdLst>
                  <a:gd name="T0" fmla="*/ 3 w 3"/>
                  <a:gd name="T1" fmla="*/ 5 h 5"/>
                  <a:gd name="T2" fmla="*/ 0 w 3"/>
                  <a:gd name="T3" fmla="*/ 4 h 5"/>
                  <a:gd name="T4" fmla="*/ 0 w 3"/>
                  <a:gd name="T5" fmla="*/ 3 h 5"/>
                  <a:gd name="T6" fmla="*/ 0 w 3"/>
                  <a:gd name="T7" fmla="*/ 0 h 5"/>
                  <a:gd name="T8" fmla="*/ 3 w 3"/>
                  <a:gd name="T9" fmla="*/ 0 h 5"/>
                  <a:gd name="T10" fmla="*/ 3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3" y="5"/>
                    </a:moveTo>
                    <a:lnTo>
                      <a:pt x="0" y="4"/>
                    </a:lnTo>
                    <a:lnTo>
                      <a:pt x="0" y="3"/>
                    </a:lnTo>
                    <a:lnTo>
                      <a:pt x="0" y="0"/>
                    </a:lnTo>
                    <a:lnTo>
                      <a:pt x="3" y="0"/>
                    </a:lnTo>
                    <a:lnTo>
                      <a:pt x="3"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4" name="Freeform 410">
                <a:extLst>
                  <a:ext uri="{FF2B5EF4-FFF2-40B4-BE49-F238E27FC236}">
                    <a16:creationId xmlns:a16="http://schemas.microsoft.com/office/drawing/2014/main" id="{5DBA5C1F-7751-496F-B99C-8A3DBB264B6B}"/>
                  </a:ext>
                </a:extLst>
              </p:cNvPr>
              <p:cNvSpPr>
                <a:spLocks/>
              </p:cNvSpPr>
              <p:nvPr/>
            </p:nvSpPr>
            <p:spPr bwMode="auto">
              <a:xfrm>
                <a:off x="1140" y="1883"/>
                <a:ext cx="2" cy="4"/>
              </a:xfrm>
              <a:custGeom>
                <a:avLst/>
                <a:gdLst>
                  <a:gd name="T0" fmla="*/ 5 w 5"/>
                  <a:gd name="T1" fmla="*/ 7 h 8"/>
                  <a:gd name="T2" fmla="*/ 4 w 5"/>
                  <a:gd name="T3" fmla="*/ 7 h 8"/>
                  <a:gd name="T4" fmla="*/ 3 w 5"/>
                  <a:gd name="T5" fmla="*/ 7 h 8"/>
                  <a:gd name="T6" fmla="*/ 1 w 5"/>
                  <a:gd name="T7" fmla="*/ 8 h 8"/>
                  <a:gd name="T8" fmla="*/ 0 w 5"/>
                  <a:gd name="T9" fmla="*/ 8 h 8"/>
                  <a:gd name="T10" fmla="*/ 3 w 5"/>
                  <a:gd name="T11" fmla="*/ 0 h 8"/>
                  <a:gd name="T12" fmla="*/ 4 w 5"/>
                  <a:gd name="T13" fmla="*/ 0 h 8"/>
                  <a:gd name="T14" fmla="*/ 5 w 5"/>
                  <a:gd name="T15" fmla="*/ 3 h 8"/>
                  <a:gd name="T16" fmla="*/ 5 w 5"/>
                  <a:gd name="T17" fmla="*/ 5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lnTo>
                      <a:pt x="4" y="7"/>
                    </a:lnTo>
                    <a:lnTo>
                      <a:pt x="3" y="7"/>
                    </a:lnTo>
                    <a:lnTo>
                      <a:pt x="1" y="8"/>
                    </a:lnTo>
                    <a:lnTo>
                      <a:pt x="0" y="8"/>
                    </a:lnTo>
                    <a:lnTo>
                      <a:pt x="3" y="0"/>
                    </a:lnTo>
                    <a:lnTo>
                      <a:pt x="4" y="0"/>
                    </a:lnTo>
                    <a:lnTo>
                      <a:pt x="5" y="3"/>
                    </a:lnTo>
                    <a:lnTo>
                      <a:pt x="5" y="5"/>
                    </a:lnTo>
                    <a:lnTo>
                      <a:pt x="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5" name="Freeform 411">
                <a:extLst>
                  <a:ext uri="{FF2B5EF4-FFF2-40B4-BE49-F238E27FC236}">
                    <a16:creationId xmlns:a16="http://schemas.microsoft.com/office/drawing/2014/main" id="{70ADBD26-7434-4BAF-964A-57C683CE2018}"/>
                  </a:ext>
                </a:extLst>
              </p:cNvPr>
              <p:cNvSpPr>
                <a:spLocks/>
              </p:cNvSpPr>
              <p:nvPr/>
            </p:nvSpPr>
            <p:spPr bwMode="auto">
              <a:xfrm>
                <a:off x="1192" y="1883"/>
                <a:ext cx="4" cy="7"/>
              </a:xfrm>
              <a:custGeom>
                <a:avLst/>
                <a:gdLst>
                  <a:gd name="T0" fmla="*/ 8 w 8"/>
                  <a:gd name="T1" fmla="*/ 14 h 14"/>
                  <a:gd name="T2" fmla="*/ 7 w 8"/>
                  <a:gd name="T3" fmla="*/ 14 h 14"/>
                  <a:gd name="T4" fmla="*/ 5 w 8"/>
                  <a:gd name="T5" fmla="*/ 13 h 14"/>
                  <a:gd name="T6" fmla="*/ 3 w 8"/>
                  <a:gd name="T7" fmla="*/ 12 h 14"/>
                  <a:gd name="T8" fmla="*/ 2 w 8"/>
                  <a:gd name="T9" fmla="*/ 11 h 14"/>
                  <a:gd name="T10" fmla="*/ 2 w 8"/>
                  <a:gd name="T11" fmla="*/ 7 h 14"/>
                  <a:gd name="T12" fmla="*/ 1 w 8"/>
                  <a:gd name="T13" fmla="*/ 5 h 14"/>
                  <a:gd name="T14" fmla="*/ 0 w 8"/>
                  <a:gd name="T15" fmla="*/ 4 h 14"/>
                  <a:gd name="T16" fmla="*/ 0 w 8"/>
                  <a:gd name="T17" fmla="*/ 0 h 14"/>
                  <a:gd name="T18" fmla="*/ 3 w 8"/>
                  <a:gd name="T19" fmla="*/ 3 h 14"/>
                  <a:gd name="T20" fmla="*/ 6 w 8"/>
                  <a:gd name="T21" fmla="*/ 6 h 14"/>
                  <a:gd name="T22" fmla="*/ 7 w 8"/>
                  <a:gd name="T23" fmla="*/ 10 h 14"/>
                  <a:gd name="T24" fmla="*/ 8 w 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8" y="14"/>
                    </a:moveTo>
                    <a:lnTo>
                      <a:pt x="7" y="14"/>
                    </a:lnTo>
                    <a:lnTo>
                      <a:pt x="5" y="13"/>
                    </a:lnTo>
                    <a:lnTo>
                      <a:pt x="3" y="12"/>
                    </a:lnTo>
                    <a:lnTo>
                      <a:pt x="2" y="11"/>
                    </a:lnTo>
                    <a:lnTo>
                      <a:pt x="2" y="7"/>
                    </a:lnTo>
                    <a:lnTo>
                      <a:pt x="1" y="5"/>
                    </a:lnTo>
                    <a:lnTo>
                      <a:pt x="0" y="4"/>
                    </a:lnTo>
                    <a:lnTo>
                      <a:pt x="0" y="0"/>
                    </a:lnTo>
                    <a:lnTo>
                      <a:pt x="3" y="3"/>
                    </a:lnTo>
                    <a:lnTo>
                      <a:pt x="6" y="6"/>
                    </a:lnTo>
                    <a:lnTo>
                      <a:pt x="7" y="10"/>
                    </a:lnTo>
                    <a:lnTo>
                      <a:pt x="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6" name="Freeform 412">
                <a:extLst>
                  <a:ext uri="{FF2B5EF4-FFF2-40B4-BE49-F238E27FC236}">
                    <a16:creationId xmlns:a16="http://schemas.microsoft.com/office/drawing/2014/main" id="{F7C2D9AC-FFA8-4C04-AEA9-CD05FE224DF1}"/>
                  </a:ext>
                </a:extLst>
              </p:cNvPr>
              <p:cNvSpPr>
                <a:spLocks/>
              </p:cNvSpPr>
              <p:nvPr/>
            </p:nvSpPr>
            <p:spPr bwMode="auto">
              <a:xfrm>
                <a:off x="1196" y="1883"/>
                <a:ext cx="4" cy="8"/>
              </a:xfrm>
              <a:custGeom>
                <a:avLst/>
                <a:gdLst>
                  <a:gd name="T0" fmla="*/ 8 w 8"/>
                  <a:gd name="T1" fmla="*/ 17 h 17"/>
                  <a:gd name="T2" fmla="*/ 5 w 8"/>
                  <a:gd name="T3" fmla="*/ 14 h 17"/>
                  <a:gd name="T4" fmla="*/ 3 w 8"/>
                  <a:gd name="T5" fmla="*/ 10 h 17"/>
                  <a:gd name="T6" fmla="*/ 2 w 8"/>
                  <a:gd name="T7" fmla="*/ 5 h 17"/>
                  <a:gd name="T8" fmla="*/ 0 w 8"/>
                  <a:gd name="T9" fmla="*/ 0 h 17"/>
                  <a:gd name="T10" fmla="*/ 3 w 8"/>
                  <a:gd name="T11" fmla="*/ 3 h 17"/>
                  <a:gd name="T12" fmla="*/ 6 w 8"/>
                  <a:gd name="T13" fmla="*/ 7 h 17"/>
                  <a:gd name="T14" fmla="*/ 6 w 8"/>
                  <a:gd name="T15" fmla="*/ 12 h 17"/>
                  <a:gd name="T16" fmla="*/ 8 w 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7">
                    <a:moveTo>
                      <a:pt x="8" y="17"/>
                    </a:moveTo>
                    <a:lnTo>
                      <a:pt x="5" y="14"/>
                    </a:lnTo>
                    <a:lnTo>
                      <a:pt x="3" y="10"/>
                    </a:lnTo>
                    <a:lnTo>
                      <a:pt x="2" y="5"/>
                    </a:lnTo>
                    <a:lnTo>
                      <a:pt x="0" y="0"/>
                    </a:lnTo>
                    <a:lnTo>
                      <a:pt x="3" y="3"/>
                    </a:lnTo>
                    <a:lnTo>
                      <a:pt x="6" y="7"/>
                    </a:lnTo>
                    <a:lnTo>
                      <a:pt x="6" y="12"/>
                    </a:lnTo>
                    <a:lnTo>
                      <a:pt x="8"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7" name="Freeform 413">
                <a:extLst>
                  <a:ext uri="{FF2B5EF4-FFF2-40B4-BE49-F238E27FC236}">
                    <a16:creationId xmlns:a16="http://schemas.microsoft.com/office/drawing/2014/main" id="{C0B2639C-FDF3-477F-9830-E0E4B170AF8A}"/>
                  </a:ext>
                </a:extLst>
              </p:cNvPr>
              <p:cNvSpPr>
                <a:spLocks/>
              </p:cNvSpPr>
              <p:nvPr/>
            </p:nvSpPr>
            <p:spPr bwMode="auto">
              <a:xfrm>
                <a:off x="1522" y="1883"/>
                <a:ext cx="5" cy="7"/>
              </a:xfrm>
              <a:custGeom>
                <a:avLst/>
                <a:gdLst>
                  <a:gd name="T0" fmla="*/ 8 w 11"/>
                  <a:gd name="T1" fmla="*/ 13 h 13"/>
                  <a:gd name="T2" fmla="*/ 6 w 11"/>
                  <a:gd name="T3" fmla="*/ 12 h 13"/>
                  <a:gd name="T4" fmla="*/ 4 w 11"/>
                  <a:gd name="T5" fmla="*/ 12 h 13"/>
                  <a:gd name="T6" fmla="*/ 1 w 11"/>
                  <a:gd name="T7" fmla="*/ 11 h 13"/>
                  <a:gd name="T8" fmla="*/ 0 w 11"/>
                  <a:gd name="T9" fmla="*/ 8 h 13"/>
                  <a:gd name="T10" fmla="*/ 4 w 11"/>
                  <a:gd name="T11" fmla="*/ 0 h 13"/>
                  <a:gd name="T12" fmla="*/ 6 w 11"/>
                  <a:gd name="T13" fmla="*/ 4 h 13"/>
                  <a:gd name="T14" fmla="*/ 9 w 11"/>
                  <a:gd name="T15" fmla="*/ 6 h 13"/>
                  <a:gd name="T16" fmla="*/ 11 w 11"/>
                  <a:gd name="T17" fmla="*/ 10 h 13"/>
                  <a:gd name="T18" fmla="*/ 8 w 11"/>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3">
                    <a:moveTo>
                      <a:pt x="8" y="13"/>
                    </a:moveTo>
                    <a:lnTo>
                      <a:pt x="6" y="12"/>
                    </a:lnTo>
                    <a:lnTo>
                      <a:pt x="4" y="12"/>
                    </a:lnTo>
                    <a:lnTo>
                      <a:pt x="1" y="11"/>
                    </a:lnTo>
                    <a:lnTo>
                      <a:pt x="0" y="8"/>
                    </a:lnTo>
                    <a:lnTo>
                      <a:pt x="4" y="0"/>
                    </a:lnTo>
                    <a:lnTo>
                      <a:pt x="6" y="4"/>
                    </a:lnTo>
                    <a:lnTo>
                      <a:pt x="9" y="6"/>
                    </a:lnTo>
                    <a:lnTo>
                      <a:pt x="11" y="10"/>
                    </a:lnTo>
                    <a:lnTo>
                      <a:pt x="8"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8" name="Freeform 414">
                <a:extLst>
                  <a:ext uri="{FF2B5EF4-FFF2-40B4-BE49-F238E27FC236}">
                    <a16:creationId xmlns:a16="http://schemas.microsoft.com/office/drawing/2014/main" id="{D0C6C572-EBD4-4ADF-9390-B2FD1DC957BE}"/>
                  </a:ext>
                </a:extLst>
              </p:cNvPr>
              <p:cNvSpPr>
                <a:spLocks/>
              </p:cNvSpPr>
              <p:nvPr/>
            </p:nvSpPr>
            <p:spPr bwMode="auto">
              <a:xfrm>
                <a:off x="1567" y="1884"/>
                <a:ext cx="2" cy="6"/>
              </a:xfrm>
              <a:custGeom>
                <a:avLst/>
                <a:gdLst>
                  <a:gd name="T0" fmla="*/ 5 w 5"/>
                  <a:gd name="T1" fmla="*/ 7 h 10"/>
                  <a:gd name="T2" fmla="*/ 5 w 5"/>
                  <a:gd name="T3" fmla="*/ 8 h 10"/>
                  <a:gd name="T4" fmla="*/ 4 w 5"/>
                  <a:gd name="T5" fmla="*/ 8 h 10"/>
                  <a:gd name="T6" fmla="*/ 2 w 5"/>
                  <a:gd name="T7" fmla="*/ 9 h 10"/>
                  <a:gd name="T8" fmla="*/ 2 w 5"/>
                  <a:gd name="T9" fmla="*/ 10 h 10"/>
                  <a:gd name="T10" fmla="*/ 0 w 5"/>
                  <a:gd name="T11" fmla="*/ 9 h 10"/>
                  <a:gd name="T12" fmla="*/ 0 w 5"/>
                  <a:gd name="T13" fmla="*/ 7 h 10"/>
                  <a:gd name="T14" fmla="*/ 1 w 5"/>
                  <a:gd name="T15" fmla="*/ 3 h 10"/>
                  <a:gd name="T16" fmla="*/ 2 w 5"/>
                  <a:gd name="T17" fmla="*/ 0 h 10"/>
                  <a:gd name="T18" fmla="*/ 5 w 5"/>
                  <a:gd name="T19" fmla="*/ 1 h 10"/>
                  <a:gd name="T20" fmla="*/ 5 w 5"/>
                  <a:gd name="T21" fmla="*/ 3 h 10"/>
                  <a:gd name="T22" fmla="*/ 5 w 5"/>
                  <a:gd name="T23" fmla="*/ 4 h 10"/>
                  <a:gd name="T24" fmla="*/ 5 w 5"/>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0">
                    <a:moveTo>
                      <a:pt x="5" y="7"/>
                    </a:moveTo>
                    <a:lnTo>
                      <a:pt x="5" y="8"/>
                    </a:lnTo>
                    <a:lnTo>
                      <a:pt x="4" y="8"/>
                    </a:lnTo>
                    <a:lnTo>
                      <a:pt x="2" y="9"/>
                    </a:lnTo>
                    <a:lnTo>
                      <a:pt x="2" y="10"/>
                    </a:lnTo>
                    <a:lnTo>
                      <a:pt x="0" y="9"/>
                    </a:lnTo>
                    <a:lnTo>
                      <a:pt x="0" y="7"/>
                    </a:lnTo>
                    <a:lnTo>
                      <a:pt x="1" y="3"/>
                    </a:lnTo>
                    <a:lnTo>
                      <a:pt x="2" y="0"/>
                    </a:lnTo>
                    <a:lnTo>
                      <a:pt x="5" y="1"/>
                    </a:lnTo>
                    <a:lnTo>
                      <a:pt x="5" y="3"/>
                    </a:lnTo>
                    <a:lnTo>
                      <a:pt x="5" y="4"/>
                    </a:lnTo>
                    <a:lnTo>
                      <a:pt x="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399" name="Freeform 415">
                <a:extLst>
                  <a:ext uri="{FF2B5EF4-FFF2-40B4-BE49-F238E27FC236}">
                    <a16:creationId xmlns:a16="http://schemas.microsoft.com/office/drawing/2014/main" id="{9F305752-4D32-4FC5-9A72-8141B9383C49}"/>
                  </a:ext>
                </a:extLst>
              </p:cNvPr>
              <p:cNvSpPr>
                <a:spLocks/>
              </p:cNvSpPr>
              <p:nvPr/>
            </p:nvSpPr>
            <p:spPr bwMode="auto">
              <a:xfrm>
                <a:off x="1958" y="1885"/>
                <a:ext cx="6" cy="5"/>
              </a:xfrm>
              <a:custGeom>
                <a:avLst/>
                <a:gdLst>
                  <a:gd name="T0" fmla="*/ 11 w 11"/>
                  <a:gd name="T1" fmla="*/ 6 h 9"/>
                  <a:gd name="T2" fmla="*/ 10 w 11"/>
                  <a:gd name="T3" fmla="*/ 8 h 9"/>
                  <a:gd name="T4" fmla="*/ 8 w 11"/>
                  <a:gd name="T5" fmla="*/ 9 h 9"/>
                  <a:gd name="T6" fmla="*/ 4 w 11"/>
                  <a:gd name="T7" fmla="*/ 9 h 9"/>
                  <a:gd name="T8" fmla="*/ 2 w 11"/>
                  <a:gd name="T9" fmla="*/ 8 h 9"/>
                  <a:gd name="T10" fmla="*/ 0 w 11"/>
                  <a:gd name="T11" fmla="*/ 6 h 9"/>
                  <a:gd name="T12" fmla="*/ 1 w 11"/>
                  <a:gd name="T13" fmla="*/ 3 h 9"/>
                  <a:gd name="T14" fmla="*/ 3 w 11"/>
                  <a:gd name="T15" fmla="*/ 2 h 9"/>
                  <a:gd name="T16" fmla="*/ 4 w 11"/>
                  <a:gd name="T17" fmla="*/ 0 h 9"/>
                  <a:gd name="T18" fmla="*/ 5 w 11"/>
                  <a:gd name="T19" fmla="*/ 1 h 9"/>
                  <a:gd name="T20" fmla="*/ 8 w 11"/>
                  <a:gd name="T21" fmla="*/ 2 h 9"/>
                  <a:gd name="T22" fmla="*/ 9 w 11"/>
                  <a:gd name="T23" fmla="*/ 3 h 9"/>
                  <a:gd name="T24" fmla="*/ 11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11" y="6"/>
                    </a:moveTo>
                    <a:lnTo>
                      <a:pt x="10" y="8"/>
                    </a:lnTo>
                    <a:lnTo>
                      <a:pt x="8" y="9"/>
                    </a:lnTo>
                    <a:lnTo>
                      <a:pt x="4" y="9"/>
                    </a:lnTo>
                    <a:lnTo>
                      <a:pt x="2" y="8"/>
                    </a:lnTo>
                    <a:lnTo>
                      <a:pt x="0" y="6"/>
                    </a:lnTo>
                    <a:lnTo>
                      <a:pt x="1" y="3"/>
                    </a:lnTo>
                    <a:lnTo>
                      <a:pt x="3" y="2"/>
                    </a:lnTo>
                    <a:lnTo>
                      <a:pt x="4" y="0"/>
                    </a:lnTo>
                    <a:lnTo>
                      <a:pt x="5" y="1"/>
                    </a:lnTo>
                    <a:lnTo>
                      <a:pt x="8" y="2"/>
                    </a:lnTo>
                    <a:lnTo>
                      <a:pt x="9" y="3"/>
                    </a:lnTo>
                    <a:lnTo>
                      <a:pt x="1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0" name="Freeform 416">
                <a:extLst>
                  <a:ext uri="{FF2B5EF4-FFF2-40B4-BE49-F238E27FC236}">
                    <a16:creationId xmlns:a16="http://schemas.microsoft.com/office/drawing/2014/main" id="{C85685EB-27D7-46BA-BBF3-8AC3EFD3A33A}"/>
                  </a:ext>
                </a:extLst>
              </p:cNvPr>
              <p:cNvSpPr>
                <a:spLocks/>
              </p:cNvSpPr>
              <p:nvPr/>
            </p:nvSpPr>
            <p:spPr bwMode="auto">
              <a:xfrm>
                <a:off x="1153" y="1886"/>
                <a:ext cx="2" cy="2"/>
              </a:xfrm>
              <a:custGeom>
                <a:avLst/>
                <a:gdLst>
                  <a:gd name="T0" fmla="*/ 0 w 2"/>
                  <a:gd name="T1" fmla="*/ 3 h 5"/>
                  <a:gd name="T2" fmla="*/ 2 w 2"/>
                  <a:gd name="T3" fmla="*/ 5 h 5"/>
                  <a:gd name="T4" fmla="*/ 0 w 2"/>
                  <a:gd name="T5" fmla="*/ 5 h 5"/>
                  <a:gd name="T6" fmla="*/ 0 w 2"/>
                  <a:gd name="T7" fmla="*/ 0 h 5"/>
                  <a:gd name="T8" fmla="*/ 2 w 2"/>
                  <a:gd name="T9" fmla="*/ 1 h 5"/>
                  <a:gd name="T10" fmla="*/ 0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0" y="3"/>
                    </a:moveTo>
                    <a:lnTo>
                      <a:pt x="2" y="5"/>
                    </a:lnTo>
                    <a:lnTo>
                      <a:pt x="0" y="5"/>
                    </a:lnTo>
                    <a:lnTo>
                      <a:pt x="0" y="0"/>
                    </a:lnTo>
                    <a:lnTo>
                      <a:pt x="2" y="1"/>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1" name="Freeform 417">
                <a:extLst>
                  <a:ext uri="{FF2B5EF4-FFF2-40B4-BE49-F238E27FC236}">
                    <a16:creationId xmlns:a16="http://schemas.microsoft.com/office/drawing/2014/main" id="{07465BBB-5DC7-4F02-9670-0A28A429805D}"/>
                  </a:ext>
                </a:extLst>
              </p:cNvPr>
              <p:cNvSpPr>
                <a:spLocks/>
              </p:cNvSpPr>
              <p:nvPr/>
            </p:nvSpPr>
            <p:spPr bwMode="auto">
              <a:xfrm>
                <a:off x="1901" y="1886"/>
                <a:ext cx="4" cy="2"/>
              </a:xfrm>
              <a:custGeom>
                <a:avLst/>
                <a:gdLst>
                  <a:gd name="T0" fmla="*/ 7 w 7"/>
                  <a:gd name="T1" fmla="*/ 5 h 6"/>
                  <a:gd name="T2" fmla="*/ 5 w 7"/>
                  <a:gd name="T3" fmla="*/ 6 h 6"/>
                  <a:gd name="T4" fmla="*/ 3 w 7"/>
                  <a:gd name="T5" fmla="*/ 5 h 6"/>
                  <a:gd name="T6" fmla="*/ 0 w 7"/>
                  <a:gd name="T7" fmla="*/ 3 h 6"/>
                  <a:gd name="T8" fmla="*/ 0 w 7"/>
                  <a:gd name="T9" fmla="*/ 2 h 6"/>
                  <a:gd name="T10" fmla="*/ 2 w 7"/>
                  <a:gd name="T11" fmla="*/ 1 h 6"/>
                  <a:gd name="T12" fmla="*/ 4 w 7"/>
                  <a:gd name="T13" fmla="*/ 0 h 6"/>
                  <a:gd name="T14" fmla="*/ 5 w 7"/>
                  <a:gd name="T15" fmla="*/ 0 h 6"/>
                  <a:gd name="T16" fmla="*/ 7 w 7"/>
                  <a:gd name="T17" fmla="*/ 0 h 6"/>
                  <a:gd name="T18" fmla="*/ 7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7" y="5"/>
                    </a:moveTo>
                    <a:lnTo>
                      <a:pt x="5" y="6"/>
                    </a:lnTo>
                    <a:lnTo>
                      <a:pt x="3" y="5"/>
                    </a:lnTo>
                    <a:lnTo>
                      <a:pt x="0" y="3"/>
                    </a:lnTo>
                    <a:lnTo>
                      <a:pt x="0" y="2"/>
                    </a:lnTo>
                    <a:lnTo>
                      <a:pt x="2" y="1"/>
                    </a:lnTo>
                    <a:lnTo>
                      <a:pt x="4" y="0"/>
                    </a:lnTo>
                    <a:lnTo>
                      <a:pt x="5" y="0"/>
                    </a:lnTo>
                    <a:lnTo>
                      <a:pt x="7" y="0"/>
                    </a:lnTo>
                    <a:lnTo>
                      <a:pt x="7"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2" name="Freeform 418">
                <a:extLst>
                  <a:ext uri="{FF2B5EF4-FFF2-40B4-BE49-F238E27FC236}">
                    <a16:creationId xmlns:a16="http://schemas.microsoft.com/office/drawing/2014/main" id="{27184AE8-114E-4D0B-8F01-3555D87B64E7}"/>
                  </a:ext>
                </a:extLst>
              </p:cNvPr>
              <p:cNvSpPr>
                <a:spLocks/>
              </p:cNvSpPr>
              <p:nvPr/>
            </p:nvSpPr>
            <p:spPr bwMode="auto">
              <a:xfrm>
                <a:off x="2105" y="1886"/>
                <a:ext cx="4" cy="2"/>
              </a:xfrm>
              <a:custGeom>
                <a:avLst/>
                <a:gdLst>
                  <a:gd name="T0" fmla="*/ 7 w 7"/>
                  <a:gd name="T1" fmla="*/ 1 h 5"/>
                  <a:gd name="T2" fmla="*/ 5 w 7"/>
                  <a:gd name="T3" fmla="*/ 5 h 5"/>
                  <a:gd name="T4" fmla="*/ 4 w 7"/>
                  <a:gd name="T5" fmla="*/ 5 h 5"/>
                  <a:gd name="T6" fmla="*/ 3 w 7"/>
                  <a:gd name="T7" fmla="*/ 4 h 5"/>
                  <a:gd name="T8" fmla="*/ 2 w 7"/>
                  <a:gd name="T9" fmla="*/ 2 h 5"/>
                  <a:gd name="T10" fmla="*/ 0 w 7"/>
                  <a:gd name="T11" fmla="*/ 2 h 5"/>
                  <a:gd name="T12" fmla="*/ 2 w 7"/>
                  <a:gd name="T13" fmla="*/ 1 h 5"/>
                  <a:gd name="T14" fmla="*/ 4 w 7"/>
                  <a:gd name="T15" fmla="*/ 0 h 5"/>
                  <a:gd name="T16" fmla="*/ 6 w 7"/>
                  <a:gd name="T17" fmla="*/ 0 h 5"/>
                  <a:gd name="T18" fmla="*/ 7 w 7"/>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7" y="1"/>
                    </a:moveTo>
                    <a:lnTo>
                      <a:pt x="5" y="5"/>
                    </a:lnTo>
                    <a:lnTo>
                      <a:pt x="4" y="5"/>
                    </a:lnTo>
                    <a:lnTo>
                      <a:pt x="3" y="4"/>
                    </a:lnTo>
                    <a:lnTo>
                      <a:pt x="2" y="2"/>
                    </a:lnTo>
                    <a:lnTo>
                      <a:pt x="0" y="2"/>
                    </a:lnTo>
                    <a:lnTo>
                      <a:pt x="2" y="1"/>
                    </a:lnTo>
                    <a:lnTo>
                      <a:pt x="4" y="0"/>
                    </a:lnTo>
                    <a:lnTo>
                      <a:pt x="6" y="0"/>
                    </a:lnTo>
                    <a:lnTo>
                      <a:pt x="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3" name="Freeform 419">
                <a:extLst>
                  <a:ext uri="{FF2B5EF4-FFF2-40B4-BE49-F238E27FC236}">
                    <a16:creationId xmlns:a16="http://schemas.microsoft.com/office/drawing/2014/main" id="{AEA087D8-3A6D-4BC1-91EF-E6F55FB3DB30}"/>
                  </a:ext>
                </a:extLst>
              </p:cNvPr>
              <p:cNvSpPr>
                <a:spLocks/>
              </p:cNvSpPr>
              <p:nvPr/>
            </p:nvSpPr>
            <p:spPr bwMode="auto">
              <a:xfrm>
                <a:off x="1368" y="1886"/>
                <a:ext cx="2" cy="4"/>
              </a:xfrm>
              <a:custGeom>
                <a:avLst/>
                <a:gdLst>
                  <a:gd name="T0" fmla="*/ 3 w 3"/>
                  <a:gd name="T1" fmla="*/ 7 h 7"/>
                  <a:gd name="T2" fmla="*/ 1 w 3"/>
                  <a:gd name="T3" fmla="*/ 5 h 7"/>
                  <a:gd name="T4" fmla="*/ 0 w 3"/>
                  <a:gd name="T5" fmla="*/ 4 h 7"/>
                  <a:gd name="T6" fmla="*/ 1 w 3"/>
                  <a:gd name="T7" fmla="*/ 1 h 7"/>
                  <a:gd name="T8" fmla="*/ 2 w 3"/>
                  <a:gd name="T9" fmla="*/ 0 h 7"/>
                  <a:gd name="T10" fmla="*/ 3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3" y="7"/>
                    </a:moveTo>
                    <a:lnTo>
                      <a:pt x="1" y="5"/>
                    </a:lnTo>
                    <a:lnTo>
                      <a:pt x="0" y="4"/>
                    </a:lnTo>
                    <a:lnTo>
                      <a:pt x="1" y="1"/>
                    </a:lnTo>
                    <a:lnTo>
                      <a:pt x="2" y="0"/>
                    </a:lnTo>
                    <a:lnTo>
                      <a:pt x="3"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4" name="Freeform 420">
                <a:extLst>
                  <a:ext uri="{FF2B5EF4-FFF2-40B4-BE49-F238E27FC236}">
                    <a16:creationId xmlns:a16="http://schemas.microsoft.com/office/drawing/2014/main" id="{1BF3AC30-EA5D-4A7D-BABF-5E5E6D761AC2}"/>
                  </a:ext>
                </a:extLst>
              </p:cNvPr>
              <p:cNvSpPr>
                <a:spLocks/>
              </p:cNvSpPr>
              <p:nvPr/>
            </p:nvSpPr>
            <p:spPr bwMode="auto">
              <a:xfrm>
                <a:off x="1544" y="1886"/>
                <a:ext cx="5" cy="8"/>
              </a:xfrm>
              <a:custGeom>
                <a:avLst/>
                <a:gdLst>
                  <a:gd name="T0" fmla="*/ 1 w 9"/>
                  <a:gd name="T1" fmla="*/ 15 h 15"/>
                  <a:gd name="T2" fmla="*/ 0 w 9"/>
                  <a:gd name="T3" fmla="*/ 13 h 15"/>
                  <a:gd name="T4" fmla="*/ 0 w 9"/>
                  <a:gd name="T5" fmla="*/ 11 h 15"/>
                  <a:gd name="T6" fmla="*/ 0 w 9"/>
                  <a:gd name="T7" fmla="*/ 7 h 15"/>
                  <a:gd name="T8" fmla="*/ 0 w 9"/>
                  <a:gd name="T9" fmla="*/ 5 h 15"/>
                  <a:gd name="T10" fmla="*/ 2 w 9"/>
                  <a:gd name="T11" fmla="*/ 5 h 15"/>
                  <a:gd name="T12" fmla="*/ 6 w 9"/>
                  <a:gd name="T13" fmla="*/ 4 h 15"/>
                  <a:gd name="T14" fmla="*/ 8 w 9"/>
                  <a:gd name="T15" fmla="*/ 2 h 15"/>
                  <a:gd name="T16" fmla="*/ 9 w 9"/>
                  <a:gd name="T17" fmla="*/ 0 h 15"/>
                  <a:gd name="T18" fmla="*/ 7 w 9"/>
                  <a:gd name="T19" fmla="*/ 5 h 15"/>
                  <a:gd name="T20" fmla="*/ 7 w 9"/>
                  <a:gd name="T21" fmla="*/ 9 h 15"/>
                  <a:gd name="T22" fmla="*/ 5 w 9"/>
                  <a:gd name="T23" fmla="*/ 14 h 15"/>
                  <a:gd name="T24" fmla="*/ 1 w 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1" y="15"/>
                    </a:moveTo>
                    <a:lnTo>
                      <a:pt x="0" y="13"/>
                    </a:lnTo>
                    <a:lnTo>
                      <a:pt x="0" y="11"/>
                    </a:lnTo>
                    <a:lnTo>
                      <a:pt x="0" y="7"/>
                    </a:lnTo>
                    <a:lnTo>
                      <a:pt x="0" y="5"/>
                    </a:lnTo>
                    <a:lnTo>
                      <a:pt x="2" y="5"/>
                    </a:lnTo>
                    <a:lnTo>
                      <a:pt x="6" y="4"/>
                    </a:lnTo>
                    <a:lnTo>
                      <a:pt x="8" y="2"/>
                    </a:lnTo>
                    <a:lnTo>
                      <a:pt x="9" y="0"/>
                    </a:lnTo>
                    <a:lnTo>
                      <a:pt x="7" y="5"/>
                    </a:lnTo>
                    <a:lnTo>
                      <a:pt x="7" y="9"/>
                    </a:lnTo>
                    <a:lnTo>
                      <a:pt x="5" y="14"/>
                    </a:lnTo>
                    <a:lnTo>
                      <a:pt x="1"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5" name="Freeform 421">
                <a:extLst>
                  <a:ext uri="{FF2B5EF4-FFF2-40B4-BE49-F238E27FC236}">
                    <a16:creationId xmlns:a16="http://schemas.microsoft.com/office/drawing/2014/main" id="{2D23E973-A4B1-455E-8E36-E5A45D0898CD}"/>
                  </a:ext>
                </a:extLst>
              </p:cNvPr>
              <p:cNvSpPr>
                <a:spLocks/>
              </p:cNvSpPr>
              <p:nvPr/>
            </p:nvSpPr>
            <p:spPr bwMode="auto">
              <a:xfrm>
                <a:off x="1426" y="1887"/>
                <a:ext cx="1" cy="1"/>
              </a:xfrm>
              <a:custGeom>
                <a:avLst/>
                <a:gdLst>
                  <a:gd name="T0" fmla="*/ 0 w 1"/>
                  <a:gd name="T1" fmla="*/ 0 h 4"/>
                  <a:gd name="T2" fmla="*/ 1 w 1"/>
                  <a:gd name="T3" fmla="*/ 1 h 4"/>
                  <a:gd name="T4" fmla="*/ 1 w 1"/>
                  <a:gd name="T5" fmla="*/ 1 h 4"/>
                  <a:gd name="T6" fmla="*/ 0 w 1"/>
                  <a:gd name="T7" fmla="*/ 3 h 4"/>
                  <a:gd name="T8" fmla="*/ 0 w 1"/>
                  <a:gd name="T9" fmla="*/ 4 h 4"/>
                  <a:gd name="T10" fmla="*/ 0 w 1"/>
                  <a:gd name="T11" fmla="*/ 0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lnTo>
                      <a:pt x="1" y="1"/>
                    </a:lnTo>
                    <a:lnTo>
                      <a:pt x="1" y="1"/>
                    </a:lnTo>
                    <a:lnTo>
                      <a:pt x="0" y="3"/>
                    </a:lnTo>
                    <a:lnTo>
                      <a:pt x="0" y="4"/>
                    </a:lnTo>
                    <a:lnTo>
                      <a:pt x="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6" name="Freeform 422">
                <a:extLst>
                  <a:ext uri="{FF2B5EF4-FFF2-40B4-BE49-F238E27FC236}">
                    <a16:creationId xmlns:a16="http://schemas.microsoft.com/office/drawing/2014/main" id="{DAB0DAA9-6F87-4E99-B742-1AB015E6E38D}"/>
                  </a:ext>
                </a:extLst>
              </p:cNvPr>
              <p:cNvSpPr>
                <a:spLocks/>
              </p:cNvSpPr>
              <p:nvPr/>
            </p:nvSpPr>
            <p:spPr bwMode="auto">
              <a:xfrm>
                <a:off x="1609" y="1887"/>
                <a:ext cx="2" cy="5"/>
              </a:xfrm>
              <a:custGeom>
                <a:avLst/>
                <a:gdLst>
                  <a:gd name="T0" fmla="*/ 4 w 5"/>
                  <a:gd name="T1" fmla="*/ 10 h 11"/>
                  <a:gd name="T2" fmla="*/ 4 w 5"/>
                  <a:gd name="T3" fmla="*/ 11 h 11"/>
                  <a:gd name="T4" fmla="*/ 3 w 5"/>
                  <a:gd name="T5" fmla="*/ 8 h 11"/>
                  <a:gd name="T6" fmla="*/ 0 w 5"/>
                  <a:gd name="T7" fmla="*/ 5 h 11"/>
                  <a:gd name="T8" fmla="*/ 0 w 5"/>
                  <a:gd name="T9" fmla="*/ 3 h 11"/>
                  <a:gd name="T10" fmla="*/ 3 w 5"/>
                  <a:gd name="T11" fmla="*/ 0 h 11"/>
                  <a:gd name="T12" fmla="*/ 4 w 5"/>
                  <a:gd name="T13" fmla="*/ 3 h 11"/>
                  <a:gd name="T14" fmla="*/ 5 w 5"/>
                  <a:gd name="T15" fmla="*/ 5 h 11"/>
                  <a:gd name="T16" fmla="*/ 5 w 5"/>
                  <a:gd name="T17" fmla="*/ 7 h 11"/>
                  <a:gd name="T18" fmla="*/ 4 w 5"/>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4" y="10"/>
                    </a:moveTo>
                    <a:lnTo>
                      <a:pt x="4" y="11"/>
                    </a:lnTo>
                    <a:lnTo>
                      <a:pt x="3" y="8"/>
                    </a:lnTo>
                    <a:lnTo>
                      <a:pt x="0" y="5"/>
                    </a:lnTo>
                    <a:lnTo>
                      <a:pt x="0" y="3"/>
                    </a:lnTo>
                    <a:lnTo>
                      <a:pt x="3" y="0"/>
                    </a:lnTo>
                    <a:lnTo>
                      <a:pt x="4" y="3"/>
                    </a:lnTo>
                    <a:lnTo>
                      <a:pt x="5" y="5"/>
                    </a:lnTo>
                    <a:lnTo>
                      <a:pt x="5" y="7"/>
                    </a:lnTo>
                    <a:lnTo>
                      <a:pt x="4"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8" name="Freeform 424">
                <a:extLst>
                  <a:ext uri="{FF2B5EF4-FFF2-40B4-BE49-F238E27FC236}">
                    <a16:creationId xmlns:a16="http://schemas.microsoft.com/office/drawing/2014/main" id="{72AAE255-0EB3-40B4-AFBC-E96A9D9BE543}"/>
                  </a:ext>
                </a:extLst>
              </p:cNvPr>
              <p:cNvSpPr>
                <a:spLocks/>
              </p:cNvSpPr>
              <p:nvPr/>
            </p:nvSpPr>
            <p:spPr bwMode="auto">
              <a:xfrm>
                <a:off x="1301" y="1887"/>
                <a:ext cx="5" cy="5"/>
              </a:xfrm>
              <a:custGeom>
                <a:avLst/>
                <a:gdLst>
                  <a:gd name="T0" fmla="*/ 9 w 9"/>
                  <a:gd name="T1" fmla="*/ 0 h 10"/>
                  <a:gd name="T2" fmla="*/ 8 w 9"/>
                  <a:gd name="T3" fmla="*/ 5 h 10"/>
                  <a:gd name="T4" fmla="*/ 7 w 9"/>
                  <a:gd name="T5" fmla="*/ 7 h 10"/>
                  <a:gd name="T6" fmla="*/ 3 w 9"/>
                  <a:gd name="T7" fmla="*/ 10 h 10"/>
                  <a:gd name="T8" fmla="*/ 0 w 9"/>
                  <a:gd name="T9" fmla="*/ 9 h 10"/>
                  <a:gd name="T10" fmla="*/ 0 w 9"/>
                  <a:gd name="T11" fmla="*/ 7 h 10"/>
                  <a:gd name="T12" fmla="*/ 3 w 9"/>
                  <a:gd name="T13" fmla="*/ 7 h 10"/>
                  <a:gd name="T14" fmla="*/ 5 w 9"/>
                  <a:gd name="T15" fmla="*/ 4 h 10"/>
                  <a:gd name="T16" fmla="*/ 7 w 9"/>
                  <a:gd name="T17" fmla="*/ 0 h 10"/>
                  <a:gd name="T18" fmla="*/ 9 w 9"/>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9" y="0"/>
                    </a:moveTo>
                    <a:lnTo>
                      <a:pt x="8" y="5"/>
                    </a:lnTo>
                    <a:lnTo>
                      <a:pt x="7" y="7"/>
                    </a:lnTo>
                    <a:lnTo>
                      <a:pt x="3" y="10"/>
                    </a:lnTo>
                    <a:lnTo>
                      <a:pt x="0" y="9"/>
                    </a:lnTo>
                    <a:lnTo>
                      <a:pt x="0" y="7"/>
                    </a:lnTo>
                    <a:lnTo>
                      <a:pt x="3" y="7"/>
                    </a:lnTo>
                    <a:lnTo>
                      <a:pt x="5" y="4"/>
                    </a:lnTo>
                    <a:lnTo>
                      <a:pt x="7" y="0"/>
                    </a:ln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09" name="Freeform 425">
                <a:extLst>
                  <a:ext uri="{FF2B5EF4-FFF2-40B4-BE49-F238E27FC236}">
                    <a16:creationId xmlns:a16="http://schemas.microsoft.com/office/drawing/2014/main" id="{97B89B2B-AB1C-4BBA-ABE5-B11BB43694E3}"/>
                  </a:ext>
                </a:extLst>
              </p:cNvPr>
              <p:cNvSpPr>
                <a:spLocks/>
              </p:cNvSpPr>
              <p:nvPr/>
            </p:nvSpPr>
            <p:spPr bwMode="auto">
              <a:xfrm>
                <a:off x="1496" y="1887"/>
                <a:ext cx="1" cy="2"/>
              </a:xfrm>
              <a:custGeom>
                <a:avLst/>
                <a:gdLst>
                  <a:gd name="T0" fmla="*/ 4 w 4"/>
                  <a:gd name="T1" fmla="*/ 2 h 4"/>
                  <a:gd name="T2" fmla="*/ 4 w 4"/>
                  <a:gd name="T3" fmla="*/ 3 h 4"/>
                  <a:gd name="T4" fmla="*/ 4 w 4"/>
                  <a:gd name="T5" fmla="*/ 3 h 4"/>
                  <a:gd name="T6" fmla="*/ 3 w 4"/>
                  <a:gd name="T7" fmla="*/ 3 h 4"/>
                  <a:gd name="T8" fmla="*/ 3 w 4"/>
                  <a:gd name="T9" fmla="*/ 4 h 4"/>
                  <a:gd name="T10" fmla="*/ 0 w 4"/>
                  <a:gd name="T11" fmla="*/ 3 h 4"/>
                  <a:gd name="T12" fmla="*/ 3 w 4"/>
                  <a:gd name="T13" fmla="*/ 0 h 4"/>
                  <a:gd name="T14" fmla="*/ 3 w 4"/>
                  <a:gd name="T15" fmla="*/ 0 h 4"/>
                  <a:gd name="T16" fmla="*/ 4 w 4"/>
                  <a:gd name="T17" fmla="*/ 0 h 4"/>
                  <a:gd name="T18" fmla="*/ 4 w 4"/>
                  <a:gd name="T19" fmla="*/ 2 h 4"/>
                  <a:gd name="T20" fmla="*/ 4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2"/>
                    </a:moveTo>
                    <a:lnTo>
                      <a:pt x="4" y="3"/>
                    </a:lnTo>
                    <a:lnTo>
                      <a:pt x="4" y="3"/>
                    </a:lnTo>
                    <a:lnTo>
                      <a:pt x="3" y="3"/>
                    </a:lnTo>
                    <a:lnTo>
                      <a:pt x="3" y="4"/>
                    </a:lnTo>
                    <a:lnTo>
                      <a:pt x="0" y="3"/>
                    </a:lnTo>
                    <a:lnTo>
                      <a:pt x="3" y="0"/>
                    </a:lnTo>
                    <a:lnTo>
                      <a:pt x="3" y="0"/>
                    </a:lnTo>
                    <a:lnTo>
                      <a:pt x="4" y="0"/>
                    </a:lnTo>
                    <a:lnTo>
                      <a:pt x="4" y="2"/>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0" name="Freeform 426">
                <a:extLst>
                  <a:ext uri="{FF2B5EF4-FFF2-40B4-BE49-F238E27FC236}">
                    <a16:creationId xmlns:a16="http://schemas.microsoft.com/office/drawing/2014/main" id="{6A567204-6CA7-4C30-BB2C-7A6736C2DCD4}"/>
                  </a:ext>
                </a:extLst>
              </p:cNvPr>
              <p:cNvSpPr>
                <a:spLocks/>
              </p:cNvSpPr>
              <p:nvPr/>
            </p:nvSpPr>
            <p:spPr bwMode="auto">
              <a:xfrm>
                <a:off x="1539" y="1887"/>
                <a:ext cx="2" cy="7"/>
              </a:xfrm>
              <a:custGeom>
                <a:avLst/>
                <a:gdLst>
                  <a:gd name="T0" fmla="*/ 1 w 4"/>
                  <a:gd name="T1" fmla="*/ 13 h 13"/>
                  <a:gd name="T2" fmla="*/ 0 w 4"/>
                  <a:gd name="T3" fmla="*/ 0 h 13"/>
                  <a:gd name="T4" fmla="*/ 1 w 4"/>
                  <a:gd name="T5" fmla="*/ 5 h 13"/>
                  <a:gd name="T6" fmla="*/ 4 w 4"/>
                  <a:gd name="T7" fmla="*/ 9 h 13"/>
                  <a:gd name="T8" fmla="*/ 4 w 4"/>
                  <a:gd name="T9" fmla="*/ 11 h 13"/>
                  <a:gd name="T10" fmla="*/ 1 w 4"/>
                  <a:gd name="T11" fmla="*/ 13 h 13"/>
                </a:gdLst>
                <a:ahLst/>
                <a:cxnLst>
                  <a:cxn ang="0">
                    <a:pos x="T0" y="T1"/>
                  </a:cxn>
                  <a:cxn ang="0">
                    <a:pos x="T2" y="T3"/>
                  </a:cxn>
                  <a:cxn ang="0">
                    <a:pos x="T4" y="T5"/>
                  </a:cxn>
                  <a:cxn ang="0">
                    <a:pos x="T6" y="T7"/>
                  </a:cxn>
                  <a:cxn ang="0">
                    <a:pos x="T8" y="T9"/>
                  </a:cxn>
                  <a:cxn ang="0">
                    <a:pos x="T10" y="T11"/>
                  </a:cxn>
                </a:cxnLst>
                <a:rect l="0" t="0" r="r" b="b"/>
                <a:pathLst>
                  <a:path w="4" h="13">
                    <a:moveTo>
                      <a:pt x="1" y="13"/>
                    </a:moveTo>
                    <a:lnTo>
                      <a:pt x="0" y="0"/>
                    </a:lnTo>
                    <a:lnTo>
                      <a:pt x="1" y="5"/>
                    </a:lnTo>
                    <a:lnTo>
                      <a:pt x="4" y="9"/>
                    </a:lnTo>
                    <a:lnTo>
                      <a:pt x="4" y="11"/>
                    </a:lnTo>
                    <a:lnTo>
                      <a:pt x="1"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1" name="Freeform 427">
                <a:extLst>
                  <a:ext uri="{FF2B5EF4-FFF2-40B4-BE49-F238E27FC236}">
                    <a16:creationId xmlns:a16="http://schemas.microsoft.com/office/drawing/2014/main" id="{4AD6C289-301A-4E81-AF83-0003DA555C68}"/>
                  </a:ext>
                </a:extLst>
              </p:cNvPr>
              <p:cNvSpPr>
                <a:spLocks/>
              </p:cNvSpPr>
              <p:nvPr/>
            </p:nvSpPr>
            <p:spPr bwMode="auto">
              <a:xfrm>
                <a:off x="1621" y="1887"/>
                <a:ext cx="4" cy="9"/>
              </a:xfrm>
              <a:custGeom>
                <a:avLst/>
                <a:gdLst>
                  <a:gd name="T0" fmla="*/ 8 w 8"/>
                  <a:gd name="T1" fmla="*/ 0 h 18"/>
                  <a:gd name="T2" fmla="*/ 8 w 8"/>
                  <a:gd name="T3" fmla="*/ 7 h 18"/>
                  <a:gd name="T4" fmla="*/ 7 w 8"/>
                  <a:gd name="T5" fmla="*/ 12 h 18"/>
                  <a:gd name="T6" fmla="*/ 5 w 8"/>
                  <a:gd name="T7" fmla="*/ 15 h 18"/>
                  <a:gd name="T8" fmla="*/ 2 w 8"/>
                  <a:gd name="T9" fmla="*/ 18 h 18"/>
                  <a:gd name="T10" fmla="*/ 0 w 8"/>
                  <a:gd name="T11" fmla="*/ 14 h 18"/>
                  <a:gd name="T12" fmla="*/ 0 w 8"/>
                  <a:gd name="T13" fmla="*/ 11 h 18"/>
                  <a:gd name="T14" fmla="*/ 2 w 8"/>
                  <a:gd name="T15" fmla="*/ 7 h 18"/>
                  <a:gd name="T16" fmla="*/ 3 w 8"/>
                  <a:gd name="T17" fmla="*/ 4 h 18"/>
                  <a:gd name="T18" fmla="*/ 4 w 8"/>
                  <a:gd name="T19" fmla="*/ 4 h 18"/>
                  <a:gd name="T20" fmla="*/ 5 w 8"/>
                  <a:gd name="T21" fmla="*/ 2 h 18"/>
                  <a:gd name="T22" fmla="*/ 6 w 8"/>
                  <a:gd name="T23" fmla="*/ 0 h 18"/>
                  <a:gd name="T24" fmla="*/ 8 w 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8">
                    <a:moveTo>
                      <a:pt x="8" y="0"/>
                    </a:moveTo>
                    <a:lnTo>
                      <a:pt x="8" y="7"/>
                    </a:lnTo>
                    <a:lnTo>
                      <a:pt x="7" y="12"/>
                    </a:lnTo>
                    <a:lnTo>
                      <a:pt x="5" y="15"/>
                    </a:lnTo>
                    <a:lnTo>
                      <a:pt x="2" y="18"/>
                    </a:lnTo>
                    <a:lnTo>
                      <a:pt x="0" y="14"/>
                    </a:lnTo>
                    <a:lnTo>
                      <a:pt x="0" y="11"/>
                    </a:lnTo>
                    <a:lnTo>
                      <a:pt x="2" y="7"/>
                    </a:lnTo>
                    <a:lnTo>
                      <a:pt x="3" y="4"/>
                    </a:lnTo>
                    <a:lnTo>
                      <a:pt x="4" y="4"/>
                    </a:lnTo>
                    <a:lnTo>
                      <a:pt x="5" y="2"/>
                    </a:lnTo>
                    <a:lnTo>
                      <a:pt x="6" y="0"/>
                    </a:lnTo>
                    <a:lnTo>
                      <a:pt x="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2" name="Freeform 428">
                <a:extLst>
                  <a:ext uri="{FF2B5EF4-FFF2-40B4-BE49-F238E27FC236}">
                    <a16:creationId xmlns:a16="http://schemas.microsoft.com/office/drawing/2014/main" id="{892AA28D-4D61-46D4-A2CD-631A2FCF88FB}"/>
                  </a:ext>
                </a:extLst>
              </p:cNvPr>
              <p:cNvSpPr>
                <a:spLocks/>
              </p:cNvSpPr>
              <p:nvPr/>
            </p:nvSpPr>
            <p:spPr bwMode="auto">
              <a:xfrm>
                <a:off x="1313" y="1888"/>
                <a:ext cx="3" cy="4"/>
              </a:xfrm>
              <a:custGeom>
                <a:avLst/>
                <a:gdLst>
                  <a:gd name="T0" fmla="*/ 2 w 6"/>
                  <a:gd name="T1" fmla="*/ 8 h 8"/>
                  <a:gd name="T2" fmla="*/ 0 w 6"/>
                  <a:gd name="T3" fmla="*/ 8 h 8"/>
                  <a:gd name="T4" fmla="*/ 6 w 6"/>
                  <a:gd name="T5" fmla="*/ 0 h 8"/>
                  <a:gd name="T6" fmla="*/ 3 w 6"/>
                  <a:gd name="T7" fmla="*/ 1 h 8"/>
                  <a:gd name="T8" fmla="*/ 3 w 6"/>
                  <a:gd name="T9" fmla="*/ 3 h 8"/>
                  <a:gd name="T10" fmla="*/ 2 w 6"/>
                  <a:gd name="T11" fmla="*/ 5 h 8"/>
                  <a:gd name="T12" fmla="*/ 2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2" y="8"/>
                    </a:moveTo>
                    <a:lnTo>
                      <a:pt x="0" y="8"/>
                    </a:lnTo>
                    <a:lnTo>
                      <a:pt x="6" y="0"/>
                    </a:lnTo>
                    <a:lnTo>
                      <a:pt x="3" y="1"/>
                    </a:lnTo>
                    <a:lnTo>
                      <a:pt x="3" y="3"/>
                    </a:lnTo>
                    <a:lnTo>
                      <a:pt x="2" y="5"/>
                    </a:lnTo>
                    <a:lnTo>
                      <a:pt x="2"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3" name="Freeform 429">
                <a:extLst>
                  <a:ext uri="{FF2B5EF4-FFF2-40B4-BE49-F238E27FC236}">
                    <a16:creationId xmlns:a16="http://schemas.microsoft.com/office/drawing/2014/main" id="{2933AE9B-5F3D-4FFA-9EE8-E4A0A622ECBF}"/>
                  </a:ext>
                </a:extLst>
              </p:cNvPr>
              <p:cNvSpPr>
                <a:spLocks/>
              </p:cNvSpPr>
              <p:nvPr/>
            </p:nvSpPr>
            <p:spPr bwMode="auto">
              <a:xfrm>
                <a:off x="1429" y="1888"/>
                <a:ext cx="8" cy="10"/>
              </a:xfrm>
              <a:custGeom>
                <a:avLst/>
                <a:gdLst>
                  <a:gd name="T0" fmla="*/ 16 w 16"/>
                  <a:gd name="T1" fmla="*/ 4 h 20"/>
                  <a:gd name="T2" fmla="*/ 14 w 16"/>
                  <a:gd name="T3" fmla="*/ 10 h 20"/>
                  <a:gd name="T4" fmla="*/ 12 w 16"/>
                  <a:gd name="T5" fmla="*/ 16 h 20"/>
                  <a:gd name="T6" fmla="*/ 9 w 16"/>
                  <a:gd name="T7" fmla="*/ 20 h 20"/>
                  <a:gd name="T8" fmla="*/ 3 w 16"/>
                  <a:gd name="T9" fmla="*/ 20 h 20"/>
                  <a:gd name="T10" fmla="*/ 2 w 16"/>
                  <a:gd name="T11" fmla="*/ 17 h 20"/>
                  <a:gd name="T12" fmla="*/ 2 w 16"/>
                  <a:gd name="T13" fmla="*/ 12 h 20"/>
                  <a:gd name="T14" fmla="*/ 1 w 16"/>
                  <a:gd name="T15" fmla="*/ 7 h 20"/>
                  <a:gd name="T16" fmla="*/ 0 w 16"/>
                  <a:gd name="T17" fmla="*/ 2 h 20"/>
                  <a:gd name="T18" fmla="*/ 3 w 16"/>
                  <a:gd name="T19" fmla="*/ 0 h 20"/>
                  <a:gd name="T20" fmla="*/ 7 w 16"/>
                  <a:gd name="T21" fmla="*/ 0 h 20"/>
                  <a:gd name="T22" fmla="*/ 11 w 16"/>
                  <a:gd name="T23" fmla="*/ 2 h 20"/>
                  <a:gd name="T24" fmla="*/ 16 w 16"/>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0">
                    <a:moveTo>
                      <a:pt x="16" y="4"/>
                    </a:moveTo>
                    <a:lnTo>
                      <a:pt x="14" y="10"/>
                    </a:lnTo>
                    <a:lnTo>
                      <a:pt x="12" y="16"/>
                    </a:lnTo>
                    <a:lnTo>
                      <a:pt x="9" y="20"/>
                    </a:lnTo>
                    <a:lnTo>
                      <a:pt x="3" y="20"/>
                    </a:lnTo>
                    <a:lnTo>
                      <a:pt x="2" y="17"/>
                    </a:lnTo>
                    <a:lnTo>
                      <a:pt x="2" y="12"/>
                    </a:lnTo>
                    <a:lnTo>
                      <a:pt x="1" y="7"/>
                    </a:lnTo>
                    <a:lnTo>
                      <a:pt x="0" y="2"/>
                    </a:lnTo>
                    <a:lnTo>
                      <a:pt x="3" y="0"/>
                    </a:lnTo>
                    <a:lnTo>
                      <a:pt x="7" y="0"/>
                    </a:lnTo>
                    <a:lnTo>
                      <a:pt x="11" y="2"/>
                    </a:lnTo>
                    <a:lnTo>
                      <a:pt x="1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4" name="Freeform 430">
                <a:extLst>
                  <a:ext uri="{FF2B5EF4-FFF2-40B4-BE49-F238E27FC236}">
                    <a16:creationId xmlns:a16="http://schemas.microsoft.com/office/drawing/2014/main" id="{88CCB4DB-E052-4620-970C-708BBFE2F05B}"/>
                  </a:ext>
                </a:extLst>
              </p:cNvPr>
              <p:cNvSpPr>
                <a:spLocks/>
              </p:cNvSpPr>
              <p:nvPr/>
            </p:nvSpPr>
            <p:spPr bwMode="auto">
              <a:xfrm>
                <a:off x="1572" y="1887"/>
                <a:ext cx="3" cy="3"/>
              </a:xfrm>
              <a:custGeom>
                <a:avLst/>
                <a:gdLst>
                  <a:gd name="T0" fmla="*/ 6 w 6"/>
                  <a:gd name="T1" fmla="*/ 3 h 6"/>
                  <a:gd name="T2" fmla="*/ 6 w 6"/>
                  <a:gd name="T3" fmla="*/ 6 h 6"/>
                  <a:gd name="T4" fmla="*/ 3 w 6"/>
                  <a:gd name="T5" fmla="*/ 6 h 6"/>
                  <a:gd name="T6" fmla="*/ 3 w 6"/>
                  <a:gd name="T7" fmla="*/ 5 h 6"/>
                  <a:gd name="T8" fmla="*/ 1 w 6"/>
                  <a:gd name="T9" fmla="*/ 4 h 6"/>
                  <a:gd name="T10" fmla="*/ 0 w 6"/>
                  <a:gd name="T11" fmla="*/ 4 h 6"/>
                  <a:gd name="T12" fmla="*/ 0 w 6"/>
                  <a:gd name="T13" fmla="*/ 3 h 6"/>
                  <a:gd name="T14" fmla="*/ 1 w 6"/>
                  <a:gd name="T15" fmla="*/ 2 h 6"/>
                  <a:gd name="T16" fmla="*/ 3 w 6"/>
                  <a:gd name="T17" fmla="*/ 0 h 6"/>
                  <a:gd name="T18" fmla="*/ 5 w 6"/>
                  <a:gd name="T19" fmla="*/ 2 h 6"/>
                  <a:gd name="T20" fmla="*/ 6 w 6"/>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3"/>
                    </a:moveTo>
                    <a:lnTo>
                      <a:pt x="6" y="6"/>
                    </a:lnTo>
                    <a:lnTo>
                      <a:pt x="3" y="6"/>
                    </a:lnTo>
                    <a:lnTo>
                      <a:pt x="3" y="5"/>
                    </a:lnTo>
                    <a:lnTo>
                      <a:pt x="1" y="4"/>
                    </a:lnTo>
                    <a:lnTo>
                      <a:pt x="0" y="4"/>
                    </a:lnTo>
                    <a:lnTo>
                      <a:pt x="0" y="3"/>
                    </a:lnTo>
                    <a:lnTo>
                      <a:pt x="1" y="2"/>
                    </a:lnTo>
                    <a:lnTo>
                      <a:pt x="3" y="0"/>
                    </a:lnTo>
                    <a:lnTo>
                      <a:pt x="5" y="2"/>
                    </a:lnTo>
                    <a:lnTo>
                      <a:pt x="6"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5" name="Freeform 431">
                <a:extLst>
                  <a:ext uri="{FF2B5EF4-FFF2-40B4-BE49-F238E27FC236}">
                    <a16:creationId xmlns:a16="http://schemas.microsoft.com/office/drawing/2014/main" id="{23C8DC27-0266-4F81-A2BA-8D050407FF86}"/>
                  </a:ext>
                </a:extLst>
              </p:cNvPr>
              <p:cNvSpPr>
                <a:spLocks/>
              </p:cNvSpPr>
              <p:nvPr/>
            </p:nvSpPr>
            <p:spPr bwMode="auto">
              <a:xfrm>
                <a:off x="1580" y="1888"/>
                <a:ext cx="1" cy="2"/>
              </a:xfrm>
              <a:custGeom>
                <a:avLst/>
                <a:gdLst>
                  <a:gd name="T0" fmla="*/ 4 w 4"/>
                  <a:gd name="T1" fmla="*/ 4 h 4"/>
                  <a:gd name="T2" fmla="*/ 3 w 4"/>
                  <a:gd name="T3" fmla="*/ 4 h 4"/>
                  <a:gd name="T4" fmla="*/ 2 w 4"/>
                  <a:gd name="T5" fmla="*/ 3 h 4"/>
                  <a:gd name="T6" fmla="*/ 0 w 4"/>
                  <a:gd name="T7" fmla="*/ 1 h 4"/>
                  <a:gd name="T8" fmla="*/ 2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4"/>
                    </a:moveTo>
                    <a:lnTo>
                      <a:pt x="3" y="4"/>
                    </a:lnTo>
                    <a:lnTo>
                      <a:pt x="2" y="3"/>
                    </a:lnTo>
                    <a:lnTo>
                      <a:pt x="0" y="1"/>
                    </a:lnTo>
                    <a:lnTo>
                      <a:pt x="2" y="0"/>
                    </a:lnTo>
                    <a:lnTo>
                      <a:pt x="4"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7" name="Freeform 433">
                <a:extLst>
                  <a:ext uri="{FF2B5EF4-FFF2-40B4-BE49-F238E27FC236}">
                    <a16:creationId xmlns:a16="http://schemas.microsoft.com/office/drawing/2014/main" id="{1B85758E-19FA-4312-9EC8-61F3DD17A163}"/>
                  </a:ext>
                </a:extLst>
              </p:cNvPr>
              <p:cNvSpPr>
                <a:spLocks/>
              </p:cNvSpPr>
              <p:nvPr/>
            </p:nvSpPr>
            <p:spPr bwMode="auto">
              <a:xfrm>
                <a:off x="1876" y="1888"/>
                <a:ext cx="3" cy="6"/>
              </a:xfrm>
              <a:custGeom>
                <a:avLst/>
                <a:gdLst>
                  <a:gd name="T0" fmla="*/ 6 w 6"/>
                  <a:gd name="T1" fmla="*/ 0 h 10"/>
                  <a:gd name="T2" fmla="*/ 6 w 6"/>
                  <a:gd name="T3" fmla="*/ 2 h 10"/>
                  <a:gd name="T4" fmla="*/ 6 w 6"/>
                  <a:gd name="T5" fmla="*/ 6 h 10"/>
                  <a:gd name="T6" fmla="*/ 6 w 6"/>
                  <a:gd name="T7" fmla="*/ 8 h 10"/>
                  <a:gd name="T8" fmla="*/ 3 w 6"/>
                  <a:gd name="T9" fmla="*/ 10 h 10"/>
                  <a:gd name="T10" fmla="*/ 0 w 6"/>
                  <a:gd name="T11" fmla="*/ 10 h 10"/>
                  <a:gd name="T12" fmla="*/ 0 w 6"/>
                  <a:gd name="T13" fmla="*/ 7 h 10"/>
                  <a:gd name="T14" fmla="*/ 1 w 6"/>
                  <a:gd name="T15" fmla="*/ 3 h 10"/>
                  <a:gd name="T16" fmla="*/ 2 w 6"/>
                  <a:gd name="T17" fmla="*/ 1 h 10"/>
                  <a:gd name="T18" fmla="*/ 6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6" y="0"/>
                    </a:moveTo>
                    <a:lnTo>
                      <a:pt x="6" y="2"/>
                    </a:lnTo>
                    <a:lnTo>
                      <a:pt x="6" y="6"/>
                    </a:lnTo>
                    <a:lnTo>
                      <a:pt x="6" y="8"/>
                    </a:lnTo>
                    <a:lnTo>
                      <a:pt x="3" y="10"/>
                    </a:lnTo>
                    <a:lnTo>
                      <a:pt x="0" y="10"/>
                    </a:lnTo>
                    <a:lnTo>
                      <a:pt x="0" y="7"/>
                    </a:lnTo>
                    <a:lnTo>
                      <a:pt x="1" y="3"/>
                    </a:lnTo>
                    <a:lnTo>
                      <a:pt x="2" y="1"/>
                    </a:lnTo>
                    <a:lnTo>
                      <a:pt x="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8" name="Freeform 434">
                <a:extLst>
                  <a:ext uri="{FF2B5EF4-FFF2-40B4-BE49-F238E27FC236}">
                    <a16:creationId xmlns:a16="http://schemas.microsoft.com/office/drawing/2014/main" id="{B96871F8-3290-44EF-96E4-253537BA7034}"/>
                  </a:ext>
                </a:extLst>
              </p:cNvPr>
              <p:cNvSpPr>
                <a:spLocks/>
              </p:cNvSpPr>
              <p:nvPr/>
            </p:nvSpPr>
            <p:spPr bwMode="auto">
              <a:xfrm>
                <a:off x="2094" y="1888"/>
                <a:ext cx="4" cy="4"/>
              </a:xfrm>
              <a:custGeom>
                <a:avLst/>
                <a:gdLst>
                  <a:gd name="T0" fmla="*/ 0 w 7"/>
                  <a:gd name="T1" fmla="*/ 7 h 7"/>
                  <a:gd name="T2" fmla="*/ 0 w 7"/>
                  <a:gd name="T3" fmla="*/ 4 h 7"/>
                  <a:gd name="T4" fmla="*/ 3 w 7"/>
                  <a:gd name="T5" fmla="*/ 2 h 7"/>
                  <a:gd name="T6" fmla="*/ 5 w 7"/>
                  <a:gd name="T7" fmla="*/ 1 h 7"/>
                  <a:gd name="T8" fmla="*/ 7 w 7"/>
                  <a:gd name="T9" fmla="*/ 0 h 7"/>
                  <a:gd name="T10" fmla="*/ 7 w 7"/>
                  <a:gd name="T11" fmla="*/ 2 h 7"/>
                  <a:gd name="T12" fmla="*/ 6 w 7"/>
                  <a:gd name="T13" fmla="*/ 6 h 7"/>
                  <a:gd name="T14" fmla="*/ 4 w 7"/>
                  <a:gd name="T15" fmla="*/ 7 h 7"/>
                  <a:gd name="T16" fmla="*/ 0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7"/>
                    </a:moveTo>
                    <a:lnTo>
                      <a:pt x="0" y="4"/>
                    </a:lnTo>
                    <a:lnTo>
                      <a:pt x="3" y="2"/>
                    </a:lnTo>
                    <a:lnTo>
                      <a:pt x="5" y="1"/>
                    </a:lnTo>
                    <a:lnTo>
                      <a:pt x="7" y="0"/>
                    </a:lnTo>
                    <a:lnTo>
                      <a:pt x="7" y="2"/>
                    </a:lnTo>
                    <a:lnTo>
                      <a:pt x="6" y="6"/>
                    </a:lnTo>
                    <a:lnTo>
                      <a:pt x="4" y="7"/>
                    </a:lnTo>
                    <a:lnTo>
                      <a:pt x="0"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19" name="Freeform 435">
                <a:extLst>
                  <a:ext uri="{FF2B5EF4-FFF2-40B4-BE49-F238E27FC236}">
                    <a16:creationId xmlns:a16="http://schemas.microsoft.com/office/drawing/2014/main" id="{31DFD702-895F-47CC-B268-72746926CD11}"/>
                  </a:ext>
                </a:extLst>
              </p:cNvPr>
              <p:cNvSpPr>
                <a:spLocks/>
              </p:cNvSpPr>
              <p:nvPr/>
            </p:nvSpPr>
            <p:spPr bwMode="auto">
              <a:xfrm>
                <a:off x="1500" y="1888"/>
                <a:ext cx="3" cy="6"/>
              </a:xfrm>
              <a:custGeom>
                <a:avLst/>
                <a:gdLst>
                  <a:gd name="T0" fmla="*/ 6 w 6"/>
                  <a:gd name="T1" fmla="*/ 8 h 10"/>
                  <a:gd name="T2" fmla="*/ 5 w 6"/>
                  <a:gd name="T3" fmla="*/ 8 h 10"/>
                  <a:gd name="T4" fmla="*/ 4 w 6"/>
                  <a:gd name="T5" fmla="*/ 9 h 10"/>
                  <a:gd name="T6" fmla="*/ 3 w 6"/>
                  <a:gd name="T7" fmla="*/ 10 h 10"/>
                  <a:gd name="T8" fmla="*/ 2 w 6"/>
                  <a:gd name="T9" fmla="*/ 10 h 10"/>
                  <a:gd name="T10" fmla="*/ 0 w 6"/>
                  <a:gd name="T11" fmla="*/ 7 h 10"/>
                  <a:gd name="T12" fmla="*/ 2 w 6"/>
                  <a:gd name="T13" fmla="*/ 4 h 10"/>
                  <a:gd name="T14" fmla="*/ 3 w 6"/>
                  <a:gd name="T15" fmla="*/ 2 h 10"/>
                  <a:gd name="T16" fmla="*/ 2 w 6"/>
                  <a:gd name="T17" fmla="*/ 0 h 10"/>
                  <a:gd name="T18" fmla="*/ 3 w 6"/>
                  <a:gd name="T19" fmla="*/ 2 h 10"/>
                  <a:gd name="T20" fmla="*/ 5 w 6"/>
                  <a:gd name="T21" fmla="*/ 3 h 10"/>
                  <a:gd name="T22" fmla="*/ 6 w 6"/>
                  <a:gd name="T23" fmla="*/ 6 h 10"/>
                  <a:gd name="T24" fmla="*/ 6 w 6"/>
                  <a:gd name="T2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8"/>
                    </a:moveTo>
                    <a:lnTo>
                      <a:pt x="5" y="8"/>
                    </a:lnTo>
                    <a:lnTo>
                      <a:pt x="4" y="9"/>
                    </a:lnTo>
                    <a:lnTo>
                      <a:pt x="3" y="10"/>
                    </a:lnTo>
                    <a:lnTo>
                      <a:pt x="2" y="10"/>
                    </a:lnTo>
                    <a:lnTo>
                      <a:pt x="0" y="7"/>
                    </a:lnTo>
                    <a:lnTo>
                      <a:pt x="2" y="4"/>
                    </a:lnTo>
                    <a:lnTo>
                      <a:pt x="3" y="2"/>
                    </a:lnTo>
                    <a:lnTo>
                      <a:pt x="2" y="0"/>
                    </a:lnTo>
                    <a:lnTo>
                      <a:pt x="3" y="2"/>
                    </a:lnTo>
                    <a:lnTo>
                      <a:pt x="5" y="3"/>
                    </a:lnTo>
                    <a:lnTo>
                      <a:pt x="6" y="6"/>
                    </a:lnTo>
                    <a:lnTo>
                      <a:pt x="6"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0" name="Freeform 436">
                <a:extLst>
                  <a:ext uri="{FF2B5EF4-FFF2-40B4-BE49-F238E27FC236}">
                    <a16:creationId xmlns:a16="http://schemas.microsoft.com/office/drawing/2014/main" id="{A759BCDD-2988-4FCD-8417-756859F4B046}"/>
                  </a:ext>
                </a:extLst>
              </p:cNvPr>
              <p:cNvSpPr>
                <a:spLocks/>
              </p:cNvSpPr>
              <p:nvPr/>
            </p:nvSpPr>
            <p:spPr bwMode="auto">
              <a:xfrm>
                <a:off x="1308" y="1890"/>
                <a:ext cx="3" cy="4"/>
              </a:xfrm>
              <a:custGeom>
                <a:avLst/>
                <a:gdLst>
                  <a:gd name="T0" fmla="*/ 5 w 5"/>
                  <a:gd name="T1" fmla="*/ 0 h 7"/>
                  <a:gd name="T2" fmla="*/ 4 w 5"/>
                  <a:gd name="T3" fmla="*/ 1 h 7"/>
                  <a:gd name="T4" fmla="*/ 4 w 5"/>
                  <a:gd name="T5" fmla="*/ 5 h 7"/>
                  <a:gd name="T6" fmla="*/ 3 w 5"/>
                  <a:gd name="T7" fmla="*/ 7 h 7"/>
                  <a:gd name="T8" fmla="*/ 2 w 5"/>
                  <a:gd name="T9" fmla="*/ 7 h 7"/>
                  <a:gd name="T10" fmla="*/ 0 w 5"/>
                  <a:gd name="T11" fmla="*/ 5 h 7"/>
                  <a:gd name="T12" fmla="*/ 0 w 5"/>
                  <a:gd name="T13" fmla="*/ 1 h 7"/>
                  <a:gd name="T14" fmla="*/ 2 w 5"/>
                  <a:gd name="T15" fmla="*/ 0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4" y="1"/>
                    </a:lnTo>
                    <a:lnTo>
                      <a:pt x="4" y="5"/>
                    </a:lnTo>
                    <a:lnTo>
                      <a:pt x="3" y="7"/>
                    </a:lnTo>
                    <a:lnTo>
                      <a:pt x="2" y="7"/>
                    </a:lnTo>
                    <a:lnTo>
                      <a:pt x="0" y="5"/>
                    </a:lnTo>
                    <a:lnTo>
                      <a:pt x="0" y="1"/>
                    </a:lnTo>
                    <a:lnTo>
                      <a:pt x="2" y="0"/>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1" name="Freeform 437">
                <a:extLst>
                  <a:ext uri="{FF2B5EF4-FFF2-40B4-BE49-F238E27FC236}">
                    <a16:creationId xmlns:a16="http://schemas.microsoft.com/office/drawing/2014/main" id="{60838A65-A57C-49B1-B399-D7C072B0612F}"/>
                  </a:ext>
                </a:extLst>
              </p:cNvPr>
              <p:cNvSpPr>
                <a:spLocks/>
              </p:cNvSpPr>
              <p:nvPr/>
            </p:nvSpPr>
            <p:spPr bwMode="auto">
              <a:xfrm>
                <a:off x="1172" y="1890"/>
                <a:ext cx="7" cy="7"/>
              </a:xfrm>
              <a:custGeom>
                <a:avLst/>
                <a:gdLst>
                  <a:gd name="T0" fmla="*/ 14 w 14"/>
                  <a:gd name="T1" fmla="*/ 8 h 14"/>
                  <a:gd name="T2" fmla="*/ 12 w 14"/>
                  <a:gd name="T3" fmla="*/ 12 h 14"/>
                  <a:gd name="T4" fmla="*/ 10 w 14"/>
                  <a:gd name="T5" fmla="*/ 13 h 14"/>
                  <a:gd name="T6" fmla="*/ 6 w 14"/>
                  <a:gd name="T7" fmla="*/ 13 h 14"/>
                  <a:gd name="T8" fmla="*/ 2 w 14"/>
                  <a:gd name="T9" fmla="*/ 14 h 14"/>
                  <a:gd name="T10" fmla="*/ 0 w 14"/>
                  <a:gd name="T11" fmla="*/ 14 h 14"/>
                  <a:gd name="T12" fmla="*/ 8 w 14"/>
                  <a:gd name="T13" fmla="*/ 0 h 14"/>
                  <a:gd name="T14" fmla="*/ 10 w 14"/>
                  <a:gd name="T15" fmla="*/ 1 h 14"/>
                  <a:gd name="T16" fmla="*/ 12 w 14"/>
                  <a:gd name="T17" fmla="*/ 3 h 14"/>
                  <a:gd name="T18" fmla="*/ 14 w 14"/>
                  <a:gd name="T19" fmla="*/ 5 h 14"/>
                  <a:gd name="T20" fmla="*/ 14 w 14"/>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4" y="8"/>
                    </a:moveTo>
                    <a:lnTo>
                      <a:pt x="12" y="12"/>
                    </a:lnTo>
                    <a:lnTo>
                      <a:pt x="10" y="13"/>
                    </a:lnTo>
                    <a:lnTo>
                      <a:pt x="6" y="13"/>
                    </a:lnTo>
                    <a:lnTo>
                      <a:pt x="2" y="14"/>
                    </a:lnTo>
                    <a:lnTo>
                      <a:pt x="0" y="14"/>
                    </a:lnTo>
                    <a:lnTo>
                      <a:pt x="8" y="0"/>
                    </a:lnTo>
                    <a:lnTo>
                      <a:pt x="10" y="1"/>
                    </a:lnTo>
                    <a:lnTo>
                      <a:pt x="12" y="3"/>
                    </a:lnTo>
                    <a:lnTo>
                      <a:pt x="14" y="5"/>
                    </a:lnTo>
                    <a:lnTo>
                      <a:pt x="14"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2" name="Freeform 438">
                <a:extLst>
                  <a:ext uri="{FF2B5EF4-FFF2-40B4-BE49-F238E27FC236}">
                    <a16:creationId xmlns:a16="http://schemas.microsoft.com/office/drawing/2014/main" id="{90CABEDF-1386-4F41-ADB1-5A4D64832B18}"/>
                  </a:ext>
                </a:extLst>
              </p:cNvPr>
              <p:cNvSpPr>
                <a:spLocks/>
              </p:cNvSpPr>
              <p:nvPr/>
            </p:nvSpPr>
            <p:spPr bwMode="auto">
              <a:xfrm>
                <a:off x="1415" y="1890"/>
                <a:ext cx="2" cy="2"/>
              </a:xfrm>
              <a:custGeom>
                <a:avLst/>
                <a:gdLst>
                  <a:gd name="T0" fmla="*/ 3 w 3"/>
                  <a:gd name="T1" fmla="*/ 4 h 4"/>
                  <a:gd name="T2" fmla="*/ 2 w 3"/>
                  <a:gd name="T3" fmla="*/ 4 h 4"/>
                  <a:gd name="T4" fmla="*/ 1 w 3"/>
                  <a:gd name="T5" fmla="*/ 4 h 4"/>
                  <a:gd name="T6" fmla="*/ 0 w 3"/>
                  <a:gd name="T7" fmla="*/ 4 h 4"/>
                  <a:gd name="T8" fmla="*/ 0 w 3"/>
                  <a:gd name="T9" fmla="*/ 3 h 4"/>
                  <a:gd name="T10" fmla="*/ 3 w 3"/>
                  <a:gd name="T11" fmla="*/ 0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1" y="4"/>
                    </a:lnTo>
                    <a:lnTo>
                      <a:pt x="0" y="4"/>
                    </a:lnTo>
                    <a:lnTo>
                      <a:pt x="0" y="3"/>
                    </a:lnTo>
                    <a:lnTo>
                      <a:pt x="3" y="0"/>
                    </a:lnTo>
                    <a:lnTo>
                      <a:pt x="3"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3" name="Freeform 439">
                <a:extLst>
                  <a:ext uri="{FF2B5EF4-FFF2-40B4-BE49-F238E27FC236}">
                    <a16:creationId xmlns:a16="http://schemas.microsoft.com/office/drawing/2014/main" id="{C4AED8D0-60B4-4A07-A420-D948D51F226F}"/>
                  </a:ext>
                </a:extLst>
              </p:cNvPr>
              <p:cNvSpPr>
                <a:spLocks/>
              </p:cNvSpPr>
              <p:nvPr/>
            </p:nvSpPr>
            <p:spPr bwMode="auto">
              <a:xfrm>
                <a:off x="1054" y="1891"/>
                <a:ext cx="3" cy="3"/>
              </a:xfrm>
              <a:custGeom>
                <a:avLst/>
                <a:gdLst>
                  <a:gd name="T0" fmla="*/ 7 w 7"/>
                  <a:gd name="T1" fmla="*/ 3 h 6"/>
                  <a:gd name="T2" fmla="*/ 7 w 7"/>
                  <a:gd name="T3" fmla="*/ 5 h 6"/>
                  <a:gd name="T4" fmla="*/ 6 w 7"/>
                  <a:gd name="T5" fmla="*/ 6 h 6"/>
                  <a:gd name="T6" fmla="*/ 6 w 7"/>
                  <a:gd name="T7" fmla="*/ 6 h 6"/>
                  <a:gd name="T8" fmla="*/ 5 w 7"/>
                  <a:gd name="T9" fmla="*/ 6 h 6"/>
                  <a:gd name="T10" fmla="*/ 4 w 7"/>
                  <a:gd name="T11" fmla="*/ 6 h 6"/>
                  <a:gd name="T12" fmla="*/ 2 w 7"/>
                  <a:gd name="T13" fmla="*/ 5 h 6"/>
                  <a:gd name="T14" fmla="*/ 0 w 7"/>
                  <a:gd name="T15" fmla="*/ 4 h 6"/>
                  <a:gd name="T16" fmla="*/ 0 w 7"/>
                  <a:gd name="T17" fmla="*/ 3 h 6"/>
                  <a:gd name="T18" fmla="*/ 3 w 7"/>
                  <a:gd name="T19" fmla="*/ 2 h 6"/>
                  <a:gd name="T20" fmla="*/ 4 w 7"/>
                  <a:gd name="T21" fmla="*/ 0 h 6"/>
                  <a:gd name="T22" fmla="*/ 6 w 7"/>
                  <a:gd name="T23" fmla="*/ 0 h 6"/>
                  <a:gd name="T24" fmla="*/ 7 w 7"/>
                  <a:gd name="T2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7" y="3"/>
                    </a:moveTo>
                    <a:lnTo>
                      <a:pt x="7" y="5"/>
                    </a:lnTo>
                    <a:lnTo>
                      <a:pt x="6" y="6"/>
                    </a:lnTo>
                    <a:lnTo>
                      <a:pt x="6" y="6"/>
                    </a:lnTo>
                    <a:lnTo>
                      <a:pt x="5" y="6"/>
                    </a:lnTo>
                    <a:lnTo>
                      <a:pt x="4" y="6"/>
                    </a:lnTo>
                    <a:lnTo>
                      <a:pt x="2" y="5"/>
                    </a:lnTo>
                    <a:lnTo>
                      <a:pt x="0" y="4"/>
                    </a:lnTo>
                    <a:lnTo>
                      <a:pt x="0" y="3"/>
                    </a:lnTo>
                    <a:lnTo>
                      <a:pt x="3" y="2"/>
                    </a:lnTo>
                    <a:lnTo>
                      <a:pt x="4" y="0"/>
                    </a:lnTo>
                    <a:lnTo>
                      <a:pt x="6" y="0"/>
                    </a:lnTo>
                    <a:lnTo>
                      <a:pt x="7"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4" name="Freeform 440">
                <a:extLst>
                  <a:ext uri="{FF2B5EF4-FFF2-40B4-BE49-F238E27FC236}">
                    <a16:creationId xmlns:a16="http://schemas.microsoft.com/office/drawing/2014/main" id="{BFF5D75E-5640-4D44-B6A2-5ACADDA0C450}"/>
                  </a:ext>
                </a:extLst>
              </p:cNvPr>
              <p:cNvSpPr>
                <a:spLocks/>
              </p:cNvSpPr>
              <p:nvPr/>
            </p:nvSpPr>
            <p:spPr bwMode="auto">
              <a:xfrm>
                <a:off x="1122" y="1891"/>
                <a:ext cx="2" cy="3"/>
              </a:xfrm>
              <a:custGeom>
                <a:avLst/>
                <a:gdLst>
                  <a:gd name="T0" fmla="*/ 5 w 5"/>
                  <a:gd name="T1" fmla="*/ 4 h 6"/>
                  <a:gd name="T2" fmla="*/ 0 w 5"/>
                  <a:gd name="T3" fmla="*/ 6 h 6"/>
                  <a:gd name="T4" fmla="*/ 3 w 5"/>
                  <a:gd name="T5" fmla="*/ 0 h 6"/>
                  <a:gd name="T6" fmla="*/ 4 w 5"/>
                  <a:gd name="T7" fmla="*/ 2 h 6"/>
                  <a:gd name="T8" fmla="*/ 4 w 5"/>
                  <a:gd name="T9" fmla="*/ 2 h 6"/>
                  <a:gd name="T10" fmla="*/ 5 w 5"/>
                  <a:gd name="T11" fmla="*/ 3 h 6"/>
                  <a:gd name="T12" fmla="*/ 5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4"/>
                    </a:moveTo>
                    <a:lnTo>
                      <a:pt x="0" y="6"/>
                    </a:lnTo>
                    <a:lnTo>
                      <a:pt x="3" y="0"/>
                    </a:lnTo>
                    <a:lnTo>
                      <a:pt x="4" y="2"/>
                    </a:lnTo>
                    <a:lnTo>
                      <a:pt x="4" y="2"/>
                    </a:lnTo>
                    <a:lnTo>
                      <a:pt x="5" y="3"/>
                    </a:lnTo>
                    <a:lnTo>
                      <a:pt x="5"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5" name="Freeform 441">
                <a:extLst>
                  <a:ext uri="{FF2B5EF4-FFF2-40B4-BE49-F238E27FC236}">
                    <a16:creationId xmlns:a16="http://schemas.microsoft.com/office/drawing/2014/main" id="{F7C3A3A9-2645-4467-9C88-D469E1AB8679}"/>
                  </a:ext>
                </a:extLst>
              </p:cNvPr>
              <p:cNvSpPr>
                <a:spLocks/>
              </p:cNvSpPr>
              <p:nvPr/>
            </p:nvSpPr>
            <p:spPr bwMode="auto">
              <a:xfrm>
                <a:off x="1205" y="1891"/>
                <a:ext cx="2" cy="3"/>
              </a:xfrm>
              <a:custGeom>
                <a:avLst/>
                <a:gdLst>
                  <a:gd name="T0" fmla="*/ 5 w 5"/>
                  <a:gd name="T1" fmla="*/ 3 h 7"/>
                  <a:gd name="T2" fmla="*/ 5 w 5"/>
                  <a:gd name="T3" fmla="*/ 4 h 7"/>
                  <a:gd name="T4" fmla="*/ 4 w 5"/>
                  <a:gd name="T5" fmla="*/ 6 h 7"/>
                  <a:gd name="T6" fmla="*/ 4 w 5"/>
                  <a:gd name="T7" fmla="*/ 7 h 7"/>
                  <a:gd name="T8" fmla="*/ 1 w 5"/>
                  <a:gd name="T9" fmla="*/ 7 h 7"/>
                  <a:gd name="T10" fmla="*/ 0 w 5"/>
                  <a:gd name="T11" fmla="*/ 6 h 7"/>
                  <a:gd name="T12" fmla="*/ 0 w 5"/>
                  <a:gd name="T13" fmla="*/ 4 h 7"/>
                  <a:gd name="T14" fmla="*/ 0 w 5"/>
                  <a:gd name="T15" fmla="*/ 2 h 7"/>
                  <a:gd name="T16" fmla="*/ 1 w 5"/>
                  <a:gd name="T17" fmla="*/ 0 h 7"/>
                  <a:gd name="T18" fmla="*/ 4 w 5"/>
                  <a:gd name="T19" fmla="*/ 0 h 7"/>
                  <a:gd name="T20" fmla="*/ 4 w 5"/>
                  <a:gd name="T21" fmla="*/ 2 h 7"/>
                  <a:gd name="T22" fmla="*/ 5 w 5"/>
                  <a:gd name="T23" fmla="*/ 3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4"/>
                    </a:lnTo>
                    <a:lnTo>
                      <a:pt x="4" y="6"/>
                    </a:lnTo>
                    <a:lnTo>
                      <a:pt x="4" y="7"/>
                    </a:lnTo>
                    <a:lnTo>
                      <a:pt x="1" y="7"/>
                    </a:lnTo>
                    <a:lnTo>
                      <a:pt x="0" y="6"/>
                    </a:lnTo>
                    <a:lnTo>
                      <a:pt x="0" y="4"/>
                    </a:lnTo>
                    <a:lnTo>
                      <a:pt x="0" y="2"/>
                    </a:lnTo>
                    <a:lnTo>
                      <a:pt x="1" y="0"/>
                    </a:lnTo>
                    <a:lnTo>
                      <a:pt x="4" y="0"/>
                    </a:lnTo>
                    <a:lnTo>
                      <a:pt x="4" y="2"/>
                    </a:lnTo>
                    <a:lnTo>
                      <a:pt x="5" y="3"/>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6" name="Freeform 442">
                <a:extLst>
                  <a:ext uri="{FF2B5EF4-FFF2-40B4-BE49-F238E27FC236}">
                    <a16:creationId xmlns:a16="http://schemas.microsoft.com/office/drawing/2014/main" id="{AF52F645-E8EA-4F60-B22C-B8C1BA857966}"/>
                  </a:ext>
                </a:extLst>
              </p:cNvPr>
              <p:cNvSpPr>
                <a:spLocks/>
              </p:cNvSpPr>
              <p:nvPr/>
            </p:nvSpPr>
            <p:spPr bwMode="auto">
              <a:xfrm>
                <a:off x="1360" y="1891"/>
                <a:ext cx="3" cy="3"/>
              </a:xfrm>
              <a:custGeom>
                <a:avLst/>
                <a:gdLst>
                  <a:gd name="T0" fmla="*/ 7 w 7"/>
                  <a:gd name="T1" fmla="*/ 7 h 7"/>
                  <a:gd name="T2" fmla="*/ 0 w 7"/>
                  <a:gd name="T3" fmla="*/ 7 h 7"/>
                  <a:gd name="T4" fmla="*/ 0 w 7"/>
                  <a:gd name="T5" fmla="*/ 5 h 7"/>
                  <a:gd name="T6" fmla="*/ 1 w 7"/>
                  <a:gd name="T7" fmla="*/ 4 h 7"/>
                  <a:gd name="T8" fmla="*/ 4 w 7"/>
                  <a:gd name="T9" fmla="*/ 2 h 7"/>
                  <a:gd name="T10" fmla="*/ 5 w 7"/>
                  <a:gd name="T11" fmla="*/ 0 h 7"/>
                  <a:gd name="T12" fmla="*/ 7 w 7"/>
                  <a:gd name="T13" fmla="*/ 2 h 7"/>
                  <a:gd name="T14" fmla="*/ 7 w 7"/>
                  <a:gd name="T15" fmla="*/ 3 h 7"/>
                  <a:gd name="T16" fmla="*/ 7 w 7"/>
                  <a:gd name="T17" fmla="*/ 5 h 7"/>
                  <a:gd name="T18" fmla="*/ 7 w 7"/>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7"/>
                    </a:moveTo>
                    <a:lnTo>
                      <a:pt x="0" y="7"/>
                    </a:lnTo>
                    <a:lnTo>
                      <a:pt x="0" y="5"/>
                    </a:lnTo>
                    <a:lnTo>
                      <a:pt x="1" y="4"/>
                    </a:lnTo>
                    <a:lnTo>
                      <a:pt x="4" y="2"/>
                    </a:lnTo>
                    <a:lnTo>
                      <a:pt x="5" y="0"/>
                    </a:lnTo>
                    <a:lnTo>
                      <a:pt x="7" y="2"/>
                    </a:lnTo>
                    <a:lnTo>
                      <a:pt x="7" y="3"/>
                    </a:lnTo>
                    <a:lnTo>
                      <a:pt x="7" y="5"/>
                    </a:lnTo>
                    <a:lnTo>
                      <a:pt x="7"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7" name="Freeform 443">
                <a:extLst>
                  <a:ext uri="{FF2B5EF4-FFF2-40B4-BE49-F238E27FC236}">
                    <a16:creationId xmlns:a16="http://schemas.microsoft.com/office/drawing/2014/main" id="{04AB2DF7-88F0-4087-8138-28C8D9CD4A93}"/>
                  </a:ext>
                </a:extLst>
              </p:cNvPr>
              <p:cNvSpPr>
                <a:spLocks/>
              </p:cNvSpPr>
              <p:nvPr/>
            </p:nvSpPr>
            <p:spPr bwMode="auto">
              <a:xfrm>
                <a:off x="1390" y="1891"/>
                <a:ext cx="5" cy="12"/>
              </a:xfrm>
              <a:custGeom>
                <a:avLst/>
                <a:gdLst>
                  <a:gd name="T0" fmla="*/ 12 w 12"/>
                  <a:gd name="T1" fmla="*/ 16 h 23"/>
                  <a:gd name="T2" fmla="*/ 12 w 12"/>
                  <a:gd name="T3" fmla="*/ 18 h 23"/>
                  <a:gd name="T4" fmla="*/ 11 w 12"/>
                  <a:gd name="T5" fmla="*/ 19 h 23"/>
                  <a:gd name="T6" fmla="*/ 8 w 12"/>
                  <a:gd name="T7" fmla="*/ 21 h 23"/>
                  <a:gd name="T8" fmla="*/ 7 w 12"/>
                  <a:gd name="T9" fmla="*/ 23 h 23"/>
                  <a:gd name="T10" fmla="*/ 3 w 12"/>
                  <a:gd name="T11" fmla="*/ 21 h 23"/>
                  <a:gd name="T12" fmla="*/ 3 w 12"/>
                  <a:gd name="T13" fmla="*/ 18 h 23"/>
                  <a:gd name="T14" fmla="*/ 3 w 12"/>
                  <a:gd name="T15" fmla="*/ 15 h 23"/>
                  <a:gd name="T16" fmla="*/ 0 w 12"/>
                  <a:gd name="T17" fmla="*/ 12 h 23"/>
                  <a:gd name="T18" fmla="*/ 1 w 12"/>
                  <a:gd name="T19" fmla="*/ 10 h 23"/>
                  <a:gd name="T20" fmla="*/ 4 w 12"/>
                  <a:gd name="T21" fmla="*/ 8 h 23"/>
                  <a:gd name="T22" fmla="*/ 5 w 12"/>
                  <a:gd name="T23" fmla="*/ 5 h 23"/>
                  <a:gd name="T24" fmla="*/ 5 w 12"/>
                  <a:gd name="T25" fmla="*/ 2 h 23"/>
                  <a:gd name="T26" fmla="*/ 4 w 12"/>
                  <a:gd name="T27" fmla="*/ 2 h 23"/>
                  <a:gd name="T28" fmla="*/ 3 w 12"/>
                  <a:gd name="T29" fmla="*/ 1 h 23"/>
                  <a:gd name="T30" fmla="*/ 1 w 12"/>
                  <a:gd name="T31" fmla="*/ 1 h 23"/>
                  <a:gd name="T32" fmla="*/ 0 w 12"/>
                  <a:gd name="T33" fmla="*/ 1 h 23"/>
                  <a:gd name="T34" fmla="*/ 6 w 12"/>
                  <a:gd name="T35" fmla="*/ 0 h 23"/>
                  <a:gd name="T36" fmla="*/ 8 w 12"/>
                  <a:gd name="T37" fmla="*/ 4 h 23"/>
                  <a:gd name="T38" fmla="*/ 11 w 12"/>
                  <a:gd name="T39" fmla="*/ 10 h 23"/>
                  <a:gd name="T40" fmla="*/ 12 w 12"/>
                  <a:gd name="T4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3">
                    <a:moveTo>
                      <a:pt x="12" y="16"/>
                    </a:moveTo>
                    <a:lnTo>
                      <a:pt x="12" y="18"/>
                    </a:lnTo>
                    <a:lnTo>
                      <a:pt x="11" y="19"/>
                    </a:lnTo>
                    <a:lnTo>
                      <a:pt x="8" y="21"/>
                    </a:lnTo>
                    <a:lnTo>
                      <a:pt x="7" y="23"/>
                    </a:lnTo>
                    <a:lnTo>
                      <a:pt x="3" y="21"/>
                    </a:lnTo>
                    <a:lnTo>
                      <a:pt x="3" y="18"/>
                    </a:lnTo>
                    <a:lnTo>
                      <a:pt x="3" y="15"/>
                    </a:lnTo>
                    <a:lnTo>
                      <a:pt x="0" y="12"/>
                    </a:lnTo>
                    <a:lnTo>
                      <a:pt x="1" y="10"/>
                    </a:lnTo>
                    <a:lnTo>
                      <a:pt x="4" y="8"/>
                    </a:lnTo>
                    <a:lnTo>
                      <a:pt x="5" y="5"/>
                    </a:lnTo>
                    <a:lnTo>
                      <a:pt x="5" y="2"/>
                    </a:lnTo>
                    <a:lnTo>
                      <a:pt x="4" y="2"/>
                    </a:lnTo>
                    <a:lnTo>
                      <a:pt x="3" y="1"/>
                    </a:lnTo>
                    <a:lnTo>
                      <a:pt x="1" y="1"/>
                    </a:lnTo>
                    <a:lnTo>
                      <a:pt x="0" y="1"/>
                    </a:lnTo>
                    <a:lnTo>
                      <a:pt x="6" y="0"/>
                    </a:lnTo>
                    <a:lnTo>
                      <a:pt x="8" y="4"/>
                    </a:lnTo>
                    <a:lnTo>
                      <a:pt x="11" y="10"/>
                    </a:lnTo>
                    <a:lnTo>
                      <a:pt x="12"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8" name="Freeform 444">
                <a:extLst>
                  <a:ext uri="{FF2B5EF4-FFF2-40B4-BE49-F238E27FC236}">
                    <a16:creationId xmlns:a16="http://schemas.microsoft.com/office/drawing/2014/main" id="{1D4FA384-9245-4660-AD04-8BF43A7CDCAB}"/>
                  </a:ext>
                </a:extLst>
              </p:cNvPr>
              <p:cNvSpPr>
                <a:spLocks/>
              </p:cNvSpPr>
              <p:nvPr/>
            </p:nvSpPr>
            <p:spPr bwMode="auto">
              <a:xfrm>
                <a:off x="1849" y="1891"/>
                <a:ext cx="10" cy="7"/>
              </a:xfrm>
              <a:custGeom>
                <a:avLst/>
                <a:gdLst>
                  <a:gd name="T0" fmla="*/ 20 w 20"/>
                  <a:gd name="T1" fmla="*/ 7 h 15"/>
                  <a:gd name="T2" fmla="*/ 19 w 20"/>
                  <a:gd name="T3" fmla="*/ 11 h 15"/>
                  <a:gd name="T4" fmla="*/ 17 w 20"/>
                  <a:gd name="T5" fmla="*/ 14 h 15"/>
                  <a:gd name="T6" fmla="*/ 13 w 20"/>
                  <a:gd name="T7" fmla="*/ 15 h 15"/>
                  <a:gd name="T8" fmla="*/ 9 w 20"/>
                  <a:gd name="T9" fmla="*/ 13 h 15"/>
                  <a:gd name="T10" fmla="*/ 6 w 20"/>
                  <a:gd name="T11" fmla="*/ 11 h 15"/>
                  <a:gd name="T12" fmla="*/ 3 w 20"/>
                  <a:gd name="T13" fmla="*/ 10 h 15"/>
                  <a:gd name="T14" fmla="*/ 1 w 20"/>
                  <a:gd name="T15" fmla="*/ 8 h 15"/>
                  <a:gd name="T16" fmla="*/ 0 w 20"/>
                  <a:gd name="T17" fmla="*/ 6 h 15"/>
                  <a:gd name="T18" fmla="*/ 5 w 20"/>
                  <a:gd name="T19" fmla="*/ 5 h 15"/>
                  <a:gd name="T20" fmla="*/ 12 w 20"/>
                  <a:gd name="T21" fmla="*/ 2 h 15"/>
                  <a:gd name="T22" fmla="*/ 18 w 20"/>
                  <a:gd name="T23" fmla="*/ 0 h 15"/>
                  <a:gd name="T24" fmla="*/ 20 w 20"/>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5">
                    <a:moveTo>
                      <a:pt x="20" y="7"/>
                    </a:moveTo>
                    <a:lnTo>
                      <a:pt x="19" y="11"/>
                    </a:lnTo>
                    <a:lnTo>
                      <a:pt x="17" y="14"/>
                    </a:lnTo>
                    <a:lnTo>
                      <a:pt x="13" y="15"/>
                    </a:lnTo>
                    <a:lnTo>
                      <a:pt x="9" y="13"/>
                    </a:lnTo>
                    <a:lnTo>
                      <a:pt x="6" y="11"/>
                    </a:lnTo>
                    <a:lnTo>
                      <a:pt x="3" y="10"/>
                    </a:lnTo>
                    <a:lnTo>
                      <a:pt x="1" y="8"/>
                    </a:lnTo>
                    <a:lnTo>
                      <a:pt x="0" y="6"/>
                    </a:lnTo>
                    <a:lnTo>
                      <a:pt x="5" y="5"/>
                    </a:lnTo>
                    <a:lnTo>
                      <a:pt x="12" y="2"/>
                    </a:lnTo>
                    <a:lnTo>
                      <a:pt x="18" y="0"/>
                    </a:lnTo>
                    <a:lnTo>
                      <a:pt x="20"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29" name="Freeform 445">
                <a:extLst>
                  <a:ext uri="{FF2B5EF4-FFF2-40B4-BE49-F238E27FC236}">
                    <a16:creationId xmlns:a16="http://schemas.microsoft.com/office/drawing/2014/main" id="{58C92C08-C90A-4C5B-8000-8660EDCBFD38}"/>
                  </a:ext>
                </a:extLst>
              </p:cNvPr>
              <p:cNvSpPr>
                <a:spLocks/>
              </p:cNvSpPr>
              <p:nvPr/>
            </p:nvSpPr>
            <p:spPr bwMode="auto">
              <a:xfrm>
                <a:off x="1148" y="1891"/>
                <a:ext cx="2" cy="4"/>
              </a:xfrm>
              <a:custGeom>
                <a:avLst/>
                <a:gdLst>
                  <a:gd name="T0" fmla="*/ 4 w 6"/>
                  <a:gd name="T1" fmla="*/ 5 h 6"/>
                  <a:gd name="T2" fmla="*/ 0 w 6"/>
                  <a:gd name="T3" fmla="*/ 6 h 6"/>
                  <a:gd name="T4" fmla="*/ 3 w 6"/>
                  <a:gd name="T5" fmla="*/ 0 h 6"/>
                  <a:gd name="T6" fmla="*/ 4 w 6"/>
                  <a:gd name="T7" fmla="*/ 1 h 6"/>
                  <a:gd name="T8" fmla="*/ 5 w 6"/>
                  <a:gd name="T9" fmla="*/ 2 h 6"/>
                  <a:gd name="T10" fmla="*/ 6 w 6"/>
                  <a:gd name="T11" fmla="*/ 4 h 6"/>
                  <a:gd name="T12" fmla="*/ 4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5"/>
                    </a:moveTo>
                    <a:lnTo>
                      <a:pt x="0" y="6"/>
                    </a:lnTo>
                    <a:lnTo>
                      <a:pt x="3" y="0"/>
                    </a:lnTo>
                    <a:lnTo>
                      <a:pt x="4" y="1"/>
                    </a:lnTo>
                    <a:lnTo>
                      <a:pt x="5" y="2"/>
                    </a:lnTo>
                    <a:lnTo>
                      <a:pt x="6" y="4"/>
                    </a:lnTo>
                    <a:lnTo>
                      <a:pt x="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0" name="Freeform 446">
                <a:extLst>
                  <a:ext uri="{FF2B5EF4-FFF2-40B4-BE49-F238E27FC236}">
                    <a16:creationId xmlns:a16="http://schemas.microsoft.com/office/drawing/2014/main" id="{8844FC47-70B3-47FC-9FF3-2ED3708DFF08}"/>
                  </a:ext>
                </a:extLst>
              </p:cNvPr>
              <p:cNvSpPr>
                <a:spLocks/>
              </p:cNvSpPr>
              <p:nvPr/>
            </p:nvSpPr>
            <p:spPr bwMode="auto">
              <a:xfrm>
                <a:off x="1444" y="1891"/>
                <a:ext cx="1" cy="3"/>
              </a:xfrm>
              <a:custGeom>
                <a:avLst/>
                <a:gdLst>
                  <a:gd name="T0" fmla="*/ 3 w 3"/>
                  <a:gd name="T1" fmla="*/ 4 h 4"/>
                  <a:gd name="T2" fmla="*/ 3 w 3"/>
                  <a:gd name="T3" fmla="*/ 4 h 4"/>
                  <a:gd name="T4" fmla="*/ 2 w 3"/>
                  <a:gd name="T5" fmla="*/ 4 h 4"/>
                  <a:gd name="T6" fmla="*/ 1 w 3"/>
                  <a:gd name="T7" fmla="*/ 4 h 4"/>
                  <a:gd name="T8" fmla="*/ 0 w 3"/>
                  <a:gd name="T9" fmla="*/ 4 h 4"/>
                  <a:gd name="T10" fmla="*/ 0 w 3"/>
                  <a:gd name="T11" fmla="*/ 1 h 4"/>
                  <a:gd name="T12" fmla="*/ 1 w 3"/>
                  <a:gd name="T13" fmla="*/ 0 h 4"/>
                  <a:gd name="T14" fmla="*/ 2 w 3"/>
                  <a:gd name="T15" fmla="*/ 1 h 4"/>
                  <a:gd name="T16" fmla="*/ 3 w 3"/>
                  <a:gd name="T17" fmla="*/ 2 h 4"/>
                  <a:gd name="T18" fmla="*/ 3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4"/>
                    </a:moveTo>
                    <a:lnTo>
                      <a:pt x="3" y="4"/>
                    </a:lnTo>
                    <a:lnTo>
                      <a:pt x="2" y="4"/>
                    </a:lnTo>
                    <a:lnTo>
                      <a:pt x="1" y="4"/>
                    </a:lnTo>
                    <a:lnTo>
                      <a:pt x="0" y="4"/>
                    </a:lnTo>
                    <a:lnTo>
                      <a:pt x="0" y="1"/>
                    </a:lnTo>
                    <a:lnTo>
                      <a:pt x="1" y="0"/>
                    </a:lnTo>
                    <a:lnTo>
                      <a:pt x="2" y="1"/>
                    </a:lnTo>
                    <a:lnTo>
                      <a:pt x="3" y="2"/>
                    </a:lnTo>
                    <a:lnTo>
                      <a:pt x="3"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1" name="Freeform 447">
                <a:extLst>
                  <a:ext uri="{FF2B5EF4-FFF2-40B4-BE49-F238E27FC236}">
                    <a16:creationId xmlns:a16="http://schemas.microsoft.com/office/drawing/2014/main" id="{461F5562-DED7-46DC-A6D9-C965CA21AC62}"/>
                  </a:ext>
                </a:extLst>
              </p:cNvPr>
              <p:cNvSpPr>
                <a:spLocks/>
              </p:cNvSpPr>
              <p:nvPr/>
            </p:nvSpPr>
            <p:spPr bwMode="auto">
              <a:xfrm>
                <a:off x="1209" y="1892"/>
                <a:ext cx="1" cy="2"/>
              </a:xfrm>
              <a:custGeom>
                <a:avLst/>
                <a:gdLst>
                  <a:gd name="T0" fmla="*/ 4 w 4"/>
                  <a:gd name="T1" fmla="*/ 1 h 3"/>
                  <a:gd name="T2" fmla="*/ 4 w 4"/>
                  <a:gd name="T3" fmla="*/ 3 h 3"/>
                  <a:gd name="T4" fmla="*/ 0 w 4"/>
                  <a:gd name="T5" fmla="*/ 0 h 3"/>
                  <a:gd name="T6" fmla="*/ 2 w 4"/>
                  <a:gd name="T7" fmla="*/ 0 h 3"/>
                  <a:gd name="T8" fmla="*/ 3 w 4"/>
                  <a:gd name="T9" fmla="*/ 0 h 3"/>
                  <a:gd name="T10" fmla="*/ 3 w 4"/>
                  <a:gd name="T11" fmla="*/ 0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3"/>
                    </a:lnTo>
                    <a:lnTo>
                      <a:pt x="0" y="0"/>
                    </a:lnTo>
                    <a:lnTo>
                      <a:pt x="2" y="0"/>
                    </a:lnTo>
                    <a:lnTo>
                      <a:pt x="3" y="0"/>
                    </a:lnTo>
                    <a:lnTo>
                      <a:pt x="3" y="0"/>
                    </a:lnTo>
                    <a:lnTo>
                      <a:pt x="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2" name="Freeform 448">
                <a:extLst>
                  <a:ext uri="{FF2B5EF4-FFF2-40B4-BE49-F238E27FC236}">
                    <a16:creationId xmlns:a16="http://schemas.microsoft.com/office/drawing/2014/main" id="{1B2710EC-DB88-4364-8489-DFB3DD93B845}"/>
                  </a:ext>
                </a:extLst>
              </p:cNvPr>
              <p:cNvSpPr>
                <a:spLocks/>
              </p:cNvSpPr>
              <p:nvPr/>
            </p:nvSpPr>
            <p:spPr bwMode="auto">
              <a:xfrm>
                <a:off x="1455" y="1892"/>
                <a:ext cx="4" cy="4"/>
              </a:xfrm>
              <a:custGeom>
                <a:avLst/>
                <a:gdLst>
                  <a:gd name="T0" fmla="*/ 5 w 6"/>
                  <a:gd name="T1" fmla="*/ 8 h 8"/>
                  <a:gd name="T2" fmla="*/ 4 w 6"/>
                  <a:gd name="T3" fmla="*/ 8 h 8"/>
                  <a:gd name="T4" fmla="*/ 3 w 6"/>
                  <a:gd name="T5" fmla="*/ 7 h 8"/>
                  <a:gd name="T6" fmla="*/ 1 w 6"/>
                  <a:gd name="T7" fmla="*/ 5 h 8"/>
                  <a:gd name="T8" fmla="*/ 0 w 6"/>
                  <a:gd name="T9" fmla="*/ 4 h 8"/>
                  <a:gd name="T10" fmla="*/ 3 w 6"/>
                  <a:gd name="T11" fmla="*/ 0 h 8"/>
                  <a:gd name="T12" fmla="*/ 5 w 6"/>
                  <a:gd name="T13" fmla="*/ 1 h 8"/>
                  <a:gd name="T14" fmla="*/ 6 w 6"/>
                  <a:gd name="T15" fmla="*/ 3 h 8"/>
                  <a:gd name="T16" fmla="*/ 5 w 6"/>
                  <a:gd name="T17" fmla="*/ 5 h 8"/>
                  <a:gd name="T18" fmla="*/ 5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5" y="8"/>
                    </a:moveTo>
                    <a:lnTo>
                      <a:pt x="4" y="8"/>
                    </a:lnTo>
                    <a:lnTo>
                      <a:pt x="3" y="7"/>
                    </a:lnTo>
                    <a:lnTo>
                      <a:pt x="1" y="5"/>
                    </a:lnTo>
                    <a:lnTo>
                      <a:pt x="0" y="4"/>
                    </a:lnTo>
                    <a:lnTo>
                      <a:pt x="3" y="0"/>
                    </a:lnTo>
                    <a:lnTo>
                      <a:pt x="5" y="1"/>
                    </a:lnTo>
                    <a:lnTo>
                      <a:pt x="6" y="3"/>
                    </a:lnTo>
                    <a:lnTo>
                      <a:pt x="5" y="5"/>
                    </a:lnTo>
                    <a:lnTo>
                      <a:pt x="5"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3" name="Freeform 449">
                <a:extLst>
                  <a:ext uri="{FF2B5EF4-FFF2-40B4-BE49-F238E27FC236}">
                    <a16:creationId xmlns:a16="http://schemas.microsoft.com/office/drawing/2014/main" id="{2C58B82B-3AE2-420E-82DD-2D047FA050B0}"/>
                  </a:ext>
                </a:extLst>
              </p:cNvPr>
              <p:cNvSpPr>
                <a:spLocks/>
              </p:cNvSpPr>
              <p:nvPr/>
            </p:nvSpPr>
            <p:spPr bwMode="auto">
              <a:xfrm>
                <a:off x="2075" y="1892"/>
                <a:ext cx="2" cy="3"/>
              </a:xfrm>
              <a:custGeom>
                <a:avLst/>
                <a:gdLst>
                  <a:gd name="T0" fmla="*/ 4 w 5"/>
                  <a:gd name="T1" fmla="*/ 5 h 5"/>
                  <a:gd name="T2" fmla="*/ 3 w 5"/>
                  <a:gd name="T3" fmla="*/ 5 h 5"/>
                  <a:gd name="T4" fmla="*/ 3 w 5"/>
                  <a:gd name="T5" fmla="*/ 5 h 5"/>
                  <a:gd name="T6" fmla="*/ 1 w 5"/>
                  <a:gd name="T7" fmla="*/ 4 h 5"/>
                  <a:gd name="T8" fmla="*/ 0 w 5"/>
                  <a:gd name="T9" fmla="*/ 4 h 5"/>
                  <a:gd name="T10" fmla="*/ 3 w 5"/>
                  <a:gd name="T11" fmla="*/ 0 h 5"/>
                  <a:gd name="T12" fmla="*/ 4 w 5"/>
                  <a:gd name="T13" fmla="*/ 1 h 5"/>
                  <a:gd name="T14" fmla="*/ 5 w 5"/>
                  <a:gd name="T15" fmla="*/ 2 h 5"/>
                  <a:gd name="T16" fmla="*/ 4 w 5"/>
                  <a:gd name="T17" fmla="*/ 4 h 5"/>
                  <a:gd name="T18" fmla="*/ 4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4" y="5"/>
                    </a:moveTo>
                    <a:lnTo>
                      <a:pt x="3" y="5"/>
                    </a:lnTo>
                    <a:lnTo>
                      <a:pt x="3" y="5"/>
                    </a:lnTo>
                    <a:lnTo>
                      <a:pt x="1" y="4"/>
                    </a:lnTo>
                    <a:lnTo>
                      <a:pt x="0" y="4"/>
                    </a:lnTo>
                    <a:lnTo>
                      <a:pt x="3" y="0"/>
                    </a:lnTo>
                    <a:lnTo>
                      <a:pt x="4" y="1"/>
                    </a:lnTo>
                    <a:lnTo>
                      <a:pt x="5" y="2"/>
                    </a:lnTo>
                    <a:lnTo>
                      <a:pt x="4" y="4"/>
                    </a:lnTo>
                    <a:lnTo>
                      <a:pt x="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5" name="Freeform 451">
                <a:extLst>
                  <a:ext uri="{FF2B5EF4-FFF2-40B4-BE49-F238E27FC236}">
                    <a16:creationId xmlns:a16="http://schemas.microsoft.com/office/drawing/2014/main" id="{84BBF988-C72C-4D13-9BD2-88C3F5FE4555}"/>
                  </a:ext>
                </a:extLst>
              </p:cNvPr>
              <p:cNvSpPr>
                <a:spLocks/>
              </p:cNvSpPr>
              <p:nvPr/>
            </p:nvSpPr>
            <p:spPr bwMode="auto">
              <a:xfrm>
                <a:off x="1492" y="1894"/>
                <a:ext cx="4" cy="4"/>
              </a:xfrm>
              <a:custGeom>
                <a:avLst/>
                <a:gdLst>
                  <a:gd name="T0" fmla="*/ 3 w 7"/>
                  <a:gd name="T1" fmla="*/ 8 h 8"/>
                  <a:gd name="T2" fmla="*/ 1 w 7"/>
                  <a:gd name="T3" fmla="*/ 7 h 8"/>
                  <a:gd name="T4" fmla="*/ 0 w 7"/>
                  <a:gd name="T5" fmla="*/ 6 h 8"/>
                  <a:gd name="T6" fmla="*/ 0 w 7"/>
                  <a:gd name="T7" fmla="*/ 5 h 8"/>
                  <a:gd name="T8" fmla="*/ 1 w 7"/>
                  <a:gd name="T9" fmla="*/ 2 h 8"/>
                  <a:gd name="T10" fmla="*/ 5 w 7"/>
                  <a:gd name="T11" fmla="*/ 0 h 8"/>
                  <a:gd name="T12" fmla="*/ 7 w 7"/>
                  <a:gd name="T13" fmla="*/ 2 h 8"/>
                  <a:gd name="T14" fmla="*/ 6 w 7"/>
                  <a:gd name="T15" fmla="*/ 4 h 8"/>
                  <a:gd name="T16" fmla="*/ 4 w 7"/>
                  <a:gd name="T17" fmla="*/ 6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1" y="7"/>
                    </a:lnTo>
                    <a:lnTo>
                      <a:pt x="0" y="6"/>
                    </a:lnTo>
                    <a:lnTo>
                      <a:pt x="0" y="5"/>
                    </a:lnTo>
                    <a:lnTo>
                      <a:pt x="1" y="2"/>
                    </a:lnTo>
                    <a:lnTo>
                      <a:pt x="5" y="0"/>
                    </a:lnTo>
                    <a:lnTo>
                      <a:pt x="7" y="2"/>
                    </a:lnTo>
                    <a:lnTo>
                      <a:pt x="6" y="4"/>
                    </a:lnTo>
                    <a:lnTo>
                      <a:pt x="4" y="6"/>
                    </a:lnTo>
                    <a:lnTo>
                      <a:pt x="3"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6" name="Freeform 452">
                <a:extLst>
                  <a:ext uri="{FF2B5EF4-FFF2-40B4-BE49-F238E27FC236}">
                    <a16:creationId xmlns:a16="http://schemas.microsoft.com/office/drawing/2014/main" id="{6E068110-F2CF-442F-A017-5711E7541F59}"/>
                  </a:ext>
                </a:extLst>
              </p:cNvPr>
              <p:cNvSpPr>
                <a:spLocks/>
              </p:cNvSpPr>
              <p:nvPr/>
            </p:nvSpPr>
            <p:spPr bwMode="auto">
              <a:xfrm>
                <a:off x="1519" y="1894"/>
                <a:ext cx="3" cy="2"/>
              </a:xfrm>
              <a:custGeom>
                <a:avLst/>
                <a:gdLst>
                  <a:gd name="T0" fmla="*/ 5 w 5"/>
                  <a:gd name="T1" fmla="*/ 5 h 5"/>
                  <a:gd name="T2" fmla="*/ 3 w 5"/>
                  <a:gd name="T3" fmla="*/ 5 h 5"/>
                  <a:gd name="T4" fmla="*/ 2 w 5"/>
                  <a:gd name="T5" fmla="*/ 4 h 5"/>
                  <a:gd name="T6" fmla="*/ 0 w 5"/>
                  <a:gd name="T7" fmla="*/ 2 h 5"/>
                  <a:gd name="T8" fmla="*/ 0 w 5"/>
                  <a:gd name="T9" fmla="*/ 0 h 5"/>
                  <a:gd name="T10" fmla="*/ 2 w 5"/>
                  <a:gd name="T11" fmla="*/ 0 h 5"/>
                  <a:gd name="T12" fmla="*/ 3 w 5"/>
                  <a:gd name="T13" fmla="*/ 1 h 5"/>
                  <a:gd name="T14" fmla="*/ 4 w 5"/>
                  <a:gd name="T15" fmla="*/ 4 h 5"/>
                  <a:gd name="T16" fmla="*/ 5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5"/>
                    </a:moveTo>
                    <a:lnTo>
                      <a:pt x="3" y="5"/>
                    </a:lnTo>
                    <a:lnTo>
                      <a:pt x="2" y="4"/>
                    </a:lnTo>
                    <a:lnTo>
                      <a:pt x="0" y="2"/>
                    </a:lnTo>
                    <a:lnTo>
                      <a:pt x="0" y="0"/>
                    </a:lnTo>
                    <a:lnTo>
                      <a:pt x="2" y="0"/>
                    </a:lnTo>
                    <a:lnTo>
                      <a:pt x="3" y="1"/>
                    </a:lnTo>
                    <a:lnTo>
                      <a:pt x="4" y="4"/>
                    </a:lnTo>
                    <a:lnTo>
                      <a:pt x="5"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7" name="Freeform 453">
                <a:extLst>
                  <a:ext uri="{FF2B5EF4-FFF2-40B4-BE49-F238E27FC236}">
                    <a16:creationId xmlns:a16="http://schemas.microsoft.com/office/drawing/2014/main" id="{A166528A-85CF-417C-90F8-EB445AB93577}"/>
                  </a:ext>
                </a:extLst>
              </p:cNvPr>
              <p:cNvSpPr>
                <a:spLocks/>
              </p:cNvSpPr>
              <p:nvPr/>
            </p:nvSpPr>
            <p:spPr bwMode="auto">
              <a:xfrm>
                <a:off x="1015" y="1894"/>
                <a:ext cx="5" cy="6"/>
              </a:xfrm>
              <a:custGeom>
                <a:avLst/>
                <a:gdLst>
                  <a:gd name="T0" fmla="*/ 10 w 10"/>
                  <a:gd name="T1" fmla="*/ 8 h 12"/>
                  <a:gd name="T2" fmla="*/ 9 w 10"/>
                  <a:gd name="T3" fmla="*/ 11 h 12"/>
                  <a:gd name="T4" fmla="*/ 7 w 10"/>
                  <a:gd name="T5" fmla="*/ 12 h 12"/>
                  <a:gd name="T6" fmla="*/ 4 w 10"/>
                  <a:gd name="T7" fmla="*/ 11 h 12"/>
                  <a:gd name="T8" fmla="*/ 0 w 10"/>
                  <a:gd name="T9" fmla="*/ 11 h 12"/>
                  <a:gd name="T10" fmla="*/ 5 w 10"/>
                  <a:gd name="T11" fmla="*/ 0 h 12"/>
                  <a:gd name="T12" fmla="*/ 7 w 10"/>
                  <a:gd name="T13" fmla="*/ 1 h 12"/>
                  <a:gd name="T14" fmla="*/ 9 w 10"/>
                  <a:gd name="T15" fmla="*/ 3 h 12"/>
                  <a:gd name="T16" fmla="*/ 10 w 10"/>
                  <a:gd name="T17" fmla="*/ 5 h 12"/>
                  <a:gd name="T18" fmla="*/ 10 w 10"/>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8"/>
                    </a:moveTo>
                    <a:lnTo>
                      <a:pt x="9" y="11"/>
                    </a:lnTo>
                    <a:lnTo>
                      <a:pt x="7" y="12"/>
                    </a:lnTo>
                    <a:lnTo>
                      <a:pt x="4" y="11"/>
                    </a:lnTo>
                    <a:lnTo>
                      <a:pt x="0" y="11"/>
                    </a:lnTo>
                    <a:lnTo>
                      <a:pt x="5" y="0"/>
                    </a:lnTo>
                    <a:lnTo>
                      <a:pt x="7" y="1"/>
                    </a:lnTo>
                    <a:lnTo>
                      <a:pt x="9" y="3"/>
                    </a:lnTo>
                    <a:lnTo>
                      <a:pt x="10" y="5"/>
                    </a:lnTo>
                    <a:lnTo>
                      <a:pt x="10"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8" name="Freeform 454">
                <a:extLst>
                  <a:ext uri="{FF2B5EF4-FFF2-40B4-BE49-F238E27FC236}">
                    <a16:creationId xmlns:a16="http://schemas.microsoft.com/office/drawing/2014/main" id="{C74EE4A7-8992-4167-885B-24C7915AB2D9}"/>
                  </a:ext>
                </a:extLst>
              </p:cNvPr>
              <p:cNvSpPr>
                <a:spLocks/>
              </p:cNvSpPr>
              <p:nvPr/>
            </p:nvSpPr>
            <p:spPr bwMode="auto">
              <a:xfrm>
                <a:off x="1845" y="1894"/>
                <a:ext cx="1" cy="2"/>
              </a:xfrm>
              <a:custGeom>
                <a:avLst/>
                <a:gdLst>
                  <a:gd name="T0" fmla="*/ 3 w 3"/>
                  <a:gd name="T1" fmla="*/ 3 h 4"/>
                  <a:gd name="T2" fmla="*/ 3 w 3"/>
                  <a:gd name="T3" fmla="*/ 4 h 4"/>
                  <a:gd name="T4" fmla="*/ 2 w 3"/>
                  <a:gd name="T5" fmla="*/ 4 h 4"/>
                  <a:gd name="T6" fmla="*/ 1 w 3"/>
                  <a:gd name="T7" fmla="*/ 4 h 4"/>
                  <a:gd name="T8" fmla="*/ 0 w 3"/>
                  <a:gd name="T9" fmla="*/ 4 h 4"/>
                  <a:gd name="T10" fmla="*/ 0 w 3"/>
                  <a:gd name="T11" fmla="*/ 0 h 4"/>
                  <a:gd name="T12" fmla="*/ 1 w 3"/>
                  <a:gd name="T13" fmla="*/ 0 h 4"/>
                  <a:gd name="T14" fmla="*/ 2 w 3"/>
                  <a:gd name="T15" fmla="*/ 0 h 4"/>
                  <a:gd name="T16" fmla="*/ 2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lnTo>
                      <a:pt x="3" y="4"/>
                    </a:lnTo>
                    <a:lnTo>
                      <a:pt x="2" y="4"/>
                    </a:lnTo>
                    <a:lnTo>
                      <a:pt x="1" y="4"/>
                    </a:lnTo>
                    <a:lnTo>
                      <a:pt x="0" y="4"/>
                    </a:lnTo>
                    <a:lnTo>
                      <a:pt x="0" y="0"/>
                    </a:lnTo>
                    <a:lnTo>
                      <a:pt x="1" y="0"/>
                    </a:lnTo>
                    <a:lnTo>
                      <a:pt x="2" y="0"/>
                    </a:lnTo>
                    <a:lnTo>
                      <a:pt x="2" y="1"/>
                    </a:lnTo>
                    <a:lnTo>
                      <a:pt x="3"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39" name="Freeform 455">
                <a:extLst>
                  <a:ext uri="{FF2B5EF4-FFF2-40B4-BE49-F238E27FC236}">
                    <a16:creationId xmlns:a16="http://schemas.microsoft.com/office/drawing/2014/main" id="{CC8F56D4-A7B6-43F5-8103-4F16FD83F6D1}"/>
                  </a:ext>
                </a:extLst>
              </p:cNvPr>
              <p:cNvSpPr>
                <a:spLocks/>
              </p:cNvSpPr>
              <p:nvPr/>
            </p:nvSpPr>
            <p:spPr bwMode="auto">
              <a:xfrm>
                <a:off x="1347" y="1894"/>
                <a:ext cx="3" cy="5"/>
              </a:xfrm>
              <a:custGeom>
                <a:avLst/>
                <a:gdLst>
                  <a:gd name="T0" fmla="*/ 5 w 7"/>
                  <a:gd name="T1" fmla="*/ 0 h 10"/>
                  <a:gd name="T2" fmla="*/ 5 w 7"/>
                  <a:gd name="T3" fmla="*/ 3 h 10"/>
                  <a:gd name="T4" fmla="*/ 7 w 7"/>
                  <a:gd name="T5" fmla="*/ 5 h 10"/>
                  <a:gd name="T6" fmla="*/ 7 w 7"/>
                  <a:gd name="T7" fmla="*/ 7 h 10"/>
                  <a:gd name="T8" fmla="*/ 5 w 7"/>
                  <a:gd name="T9" fmla="*/ 10 h 10"/>
                  <a:gd name="T10" fmla="*/ 1 w 7"/>
                  <a:gd name="T11" fmla="*/ 10 h 10"/>
                  <a:gd name="T12" fmla="*/ 0 w 7"/>
                  <a:gd name="T13" fmla="*/ 7 h 10"/>
                  <a:gd name="T14" fmla="*/ 1 w 7"/>
                  <a:gd name="T15" fmla="*/ 4 h 10"/>
                  <a:gd name="T16" fmla="*/ 3 w 7"/>
                  <a:gd name="T17" fmla="*/ 1 h 10"/>
                  <a:gd name="T18" fmla="*/ 5 w 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5" y="0"/>
                    </a:moveTo>
                    <a:lnTo>
                      <a:pt x="5" y="3"/>
                    </a:lnTo>
                    <a:lnTo>
                      <a:pt x="7" y="5"/>
                    </a:lnTo>
                    <a:lnTo>
                      <a:pt x="7" y="7"/>
                    </a:lnTo>
                    <a:lnTo>
                      <a:pt x="5" y="10"/>
                    </a:lnTo>
                    <a:lnTo>
                      <a:pt x="1" y="10"/>
                    </a:lnTo>
                    <a:lnTo>
                      <a:pt x="0" y="7"/>
                    </a:lnTo>
                    <a:lnTo>
                      <a:pt x="1" y="4"/>
                    </a:lnTo>
                    <a:lnTo>
                      <a:pt x="3" y="1"/>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0" name="Freeform 456">
                <a:extLst>
                  <a:ext uri="{FF2B5EF4-FFF2-40B4-BE49-F238E27FC236}">
                    <a16:creationId xmlns:a16="http://schemas.microsoft.com/office/drawing/2014/main" id="{C6942ACF-C869-4CF4-B1C7-28C648FDECC5}"/>
                  </a:ext>
                </a:extLst>
              </p:cNvPr>
              <p:cNvSpPr>
                <a:spLocks/>
              </p:cNvSpPr>
              <p:nvPr/>
            </p:nvSpPr>
            <p:spPr bwMode="auto">
              <a:xfrm>
                <a:off x="1479" y="1894"/>
                <a:ext cx="3" cy="4"/>
              </a:xfrm>
              <a:custGeom>
                <a:avLst/>
                <a:gdLst>
                  <a:gd name="T0" fmla="*/ 5 w 5"/>
                  <a:gd name="T1" fmla="*/ 0 h 7"/>
                  <a:gd name="T2" fmla="*/ 5 w 5"/>
                  <a:gd name="T3" fmla="*/ 3 h 7"/>
                  <a:gd name="T4" fmla="*/ 5 w 5"/>
                  <a:gd name="T5" fmla="*/ 5 h 7"/>
                  <a:gd name="T6" fmla="*/ 3 w 5"/>
                  <a:gd name="T7" fmla="*/ 6 h 7"/>
                  <a:gd name="T8" fmla="*/ 2 w 5"/>
                  <a:gd name="T9" fmla="*/ 7 h 7"/>
                  <a:gd name="T10" fmla="*/ 0 w 5"/>
                  <a:gd name="T11" fmla="*/ 6 h 7"/>
                  <a:gd name="T12" fmla="*/ 1 w 5"/>
                  <a:gd name="T13" fmla="*/ 4 h 7"/>
                  <a:gd name="T14" fmla="*/ 3 w 5"/>
                  <a:gd name="T15" fmla="*/ 3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3"/>
                    </a:lnTo>
                    <a:lnTo>
                      <a:pt x="5" y="5"/>
                    </a:lnTo>
                    <a:lnTo>
                      <a:pt x="3" y="6"/>
                    </a:lnTo>
                    <a:lnTo>
                      <a:pt x="2" y="7"/>
                    </a:lnTo>
                    <a:lnTo>
                      <a:pt x="0" y="6"/>
                    </a:lnTo>
                    <a:lnTo>
                      <a:pt x="1" y="4"/>
                    </a:lnTo>
                    <a:lnTo>
                      <a:pt x="3" y="3"/>
                    </a:lnTo>
                    <a:lnTo>
                      <a:pt x="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1" name="Freeform 457">
                <a:extLst>
                  <a:ext uri="{FF2B5EF4-FFF2-40B4-BE49-F238E27FC236}">
                    <a16:creationId xmlns:a16="http://schemas.microsoft.com/office/drawing/2014/main" id="{62A00FA2-3128-45C2-B14A-E8BCD224404A}"/>
                  </a:ext>
                </a:extLst>
              </p:cNvPr>
              <p:cNvSpPr>
                <a:spLocks/>
              </p:cNvSpPr>
              <p:nvPr/>
            </p:nvSpPr>
            <p:spPr bwMode="auto">
              <a:xfrm>
                <a:off x="1287" y="1895"/>
                <a:ext cx="5" cy="4"/>
              </a:xfrm>
              <a:custGeom>
                <a:avLst/>
                <a:gdLst>
                  <a:gd name="T0" fmla="*/ 9 w 9"/>
                  <a:gd name="T1" fmla="*/ 7 h 10"/>
                  <a:gd name="T2" fmla="*/ 7 w 9"/>
                  <a:gd name="T3" fmla="*/ 9 h 10"/>
                  <a:gd name="T4" fmla="*/ 6 w 9"/>
                  <a:gd name="T5" fmla="*/ 10 h 10"/>
                  <a:gd name="T6" fmla="*/ 5 w 9"/>
                  <a:gd name="T7" fmla="*/ 10 h 10"/>
                  <a:gd name="T8" fmla="*/ 2 w 9"/>
                  <a:gd name="T9" fmla="*/ 10 h 10"/>
                  <a:gd name="T10" fmla="*/ 1 w 9"/>
                  <a:gd name="T11" fmla="*/ 7 h 10"/>
                  <a:gd name="T12" fmla="*/ 0 w 9"/>
                  <a:gd name="T13" fmla="*/ 5 h 10"/>
                  <a:gd name="T14" fmla="*/ 0 w 9"/>
                  <a:gd name="T15" fmla="*/ 3 h 10"/>
                  <a:gd name="T16" fmla="*/ 2 w 9"/>
                  <a:gd name="T17" fmla="*/ 0 h 10"/>
                  <a:gd name="T18" fmla="*/ 6 w 9"/>
                  <a:gd name="T19" fmla="*/ 0 h 10"/>
                  <a:gd name="T20" fmla="*/ 7 w 9"/>
                  <a:gd name="T21" fmla="*/ 3 h 10"/>
                  <a:gd name="T22" fmla="*/ 8 w 9"/>
                  <a:gd name="T23" fmla="*/ 5 h 10"/>
                  <a:gd name="T24" fmla="*/ 9 w 9"/>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0">
                    <a:moveTo>
                      <a:pt x="9" y="7"/>
                    </a:moveTo>
                    <a:lnTo>
                      <a:pt x="7" y="9"/>
                    </a:lnTo>
                    <a:lnTo>
                      <a:pt x="6" y="10"/>
                    </a:lnTo>
                    <a:lnTo>
                      <a:pt x="5" y="10"/>
                    </a:lnTo>
                    <a:lnTo>
                      <a:pt x="2" y="10"/>
                    </a:lnTo>
                    <a:lnTo>
                      <a:pt x="1" y="7"/>
                    </a:lnTo>
                    <a:lnTo>
                      <a:pt x="0" y="5"/>
                    </a:lnTo>
                    <a:lnTo>
                      <a:pt x="0" y="3"/>
                    </a:lnTo>
                    <a:lnTo>
                      <a:pt x="2" y="0"/>
                    </a:lnTo>
                    <a:lnTo>
                      <a:pt x="6" y="0"/>
                    </a:lnTo>
                    <a:lnTo>
                      <a:pt x="7" y="3"/>
                    </a:lnTo>
                    <a:lnTo>
                      <a:pt x="8" y="5"/>
                    </a:lnTo>
                    <a:lnTo>
                      <a:pt x="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2" name="Freeform 458">
                <a:extLst>
                  <a:ext uri="{FF2B5EF4-FFF2-40B4-BE49-F238E27FC236}">
                    <a16:creationId xmlns:a16="http://schemas.microsoft.com/office/drawing/2014/main" id="{AC7AD0EB-ED77-409E-B1E2-92FDE272E4E4}"/>
                  </a:ext>
                </a:extLst>
              </p:cNvPr>
              <p:cNvSpPr>
                <a:spLocks/>
              </p:cNvSpPr>
              <p:nvPr/>
            </p:nvSpPr>
            <p:spPr bwMode="auto">
              <a:xfrm>
                <a:off x="1273" y="1896"/>
                <a:ext cx="12" cy="4"/>
              </a:xfrm>
              <a:custGeom>
                <a:avLst/>
                <a:gdLst>
                  <a:gd name="T0" fmla="*/ 26 w 26"/>
                  <a:gd name="T1" fmla="*/ 4 h 8"/>
                  <a:gd name="T2" fmla="*/ 26 w 26"/>
                  <a:gd name="T3" fmla="*/ 7 h 8"/>
                  <a:gd name="T4" fmla="*/ 19 w 26"/>
                  <a:gd name="T5" fmla="*/ 7 h 8"/>
                  <a:gd name="T6" fmla="*/ 13 w 26"/>
                  <a:gd name="T7" fmla="*/ 8 h 8"/>
                  <a:gd name="T8" fmla="*/ 6 w 26"/>
                  <a:gd name="T9" fmla="*/ 8 h 8"/>
                  <a:gd name="T10" fmla="*/ 0 w 26"/>
                  <a:gd name="T11" fmla="*/ 7 h 8"/>
                  <a:gd name="T12" fmla="*/ 5 w 26"/>
                  <a:gd name="T13" fmla="*/ 4 h 8"/>
                  <a:gd name="T14" fmla="*/ 12 w 26"/>
                  <a:gd name="T15" fmla="*/ 2 h 8"/>
                  <a:gd name="T16" fmla="*/ 19 w 26"/>
                  <a:gd name="T17" fmla="*/ 1 h 8"/>
                  <a:gd name="T18" fmla="*/ 26 w 26"/>
                  <a:gd name="T19" fmla="*/ 0 h 8"/>
                  <a:gd name="T20" fmla="*/ 26 w 2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
                    <a:moveTo>
                      <a:pt x="26" y="4"/>
                    </a:moveTo>
                    <a:lnTo>
                      <a:pt x="26" y="7"/>
                    </a:lnTo>
                    <a:lnTo>
                      <a:pt x="19" y="7"/>
                    </a:lnTo>
                    <a:lnTo>
                      <a:pt x="13" y="8"/>
                    </a:lnTo>
                    <a:lnTo>
                      <a:pt x="6" y="8"/>
                    </a:lnTo>
                    <a:lnTo>
                      <a:pt x="0" y="7"/>
                    </a:lnTo>
                    <a:lnTo>
                      <a:pt x="5" y="4"/>
                    </a:lnTo>
                    <a:lnTo>
                      <a:pt x="12" y="2"/>
                    </a:lnTo>
                    <a:lnTo>
                      <a:pt x="19" y="1"/>
                    </a:lnTo>
                    <a:lnTo>
                      <a:pt x="26" y="0"/>
                    </a:lnTo>
                    <a:lnTo>
                      <a:pt x="2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3" name="Freeform 459">
                <a:extLst>
                  <a:ext uri="{FF2B5EF4-FFF2-40B4-BE49-F238E27FC236}">
                    <a16:creationId xmlns:a16="http://schemas.microsoft.com/office/drawing/2014/main" id="{32AEA4FA-058C-47FC-A32A-2ABC0043C7A2}"/>
                  </a:ext>
                </a:extLst>
              </p:cNvPr>
              <p:cNvSpPr>
                <a:spLocks/>
              </p:cNvSpPr>
              <p:nvPr/>
            </p:nvSpPr>
            <p:spPr bwMode="auto">
              <a:xfrm>
                <a:off x="1464" y="1895"/>
                <a:ext cx="1" cy="2"/>
              </a:xfrm>
              <a:custGeom>
                <a:avLst/>
                <a:gdLst>
                  <a:gd name="T0" fmla="*/ 2 w 2"/>
                  <a:gd name="T1" fmla="*/ 3 h 3"/>
                  <a:gd name="T2" fmla="*/ 0 w 2"/>
                  <a:gd name="T3" fmla="*/ 2 h 3"/>
                  <a:gd name="T4" fmla="*/ 0 w 2"/>
                  <a:gd name="T5" fmla="*/ 1 h 3"/>
                  <a:gd name="T6" fmla="*/ 1 w 2"/>
                  <a:gd name="T7" fmla="*/ 1 h 3"/>
                  <a:gd name="T8" fmla="*/ 1 w 2"/>
                  <a:gd name="T9" fmla="*/ 0 h 3"/>
                  <a:gd name="T10" fmla="*/ 2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0" y="2"/>
                    </a:lnTo>
                    <a:lnTo>
                      <a:pt x="0" y="1"/>
                    </a:lnTo>
                    <a:lnTo>
                      <a:pt x="1" y="1"/>
                    </a:lnTo>
                    <a:lnTo>
                      <a:pt x="1" y="0"/>
                    </a:lnTo>
                    <a:lnTo>
                      <a:pt x="2" y="0"/>
                    </a:lnTo>
                    <a:lnTo>
                      <a:pt x="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5" name="Freeform 461">
                <a:extLst>
                  <a:ext uri="{FF2B5EF4-FFF2-40B4-BE49-F238E27FC236}">
                    <a16:creationId xmlns:a16="http://schemas.microsoft.com/office/drawing/2014/main" id="{15C19D63-1AA3-4755-B95B-E3153CC92C50}"/>
                  </a:ext>
                </a:extLst>
              </p:cNvPr>
              <p:cNvSpPr>
                <a:spLocks/>
              </p:cNvSpPr>
              <p:nvPr/>
            </p:nvSpPr>
            <p:spPr bwMode="auto">
              <a:xfrm>
                <a:off x="1307" y="1896"/>
                <a:ext cx="2" cy="3"/>
              </a:xfrm>
              <a:custGeom>
                <a:avLst/>
                <a:gdLst>
                  <a:gd name="T0" fmla="*/ 4 w 4"/>
                  <a:gd name="T1" fmla="*/ 3 h 6"/>
                  <a:gd name="T2" fmla="*/ 0 w 4"/>
                  <a:gd name="T3" fmla="*/ 6 h 6"/>
                  <a:gd name="T4" fmla="*/ 0 w 4"/>
                  <a:gd name="T5" fmla="*/ 0 h 6"/>
                  <a:gd name="T6" fmla="*/ 2 w 4"/>
                  <a:gd name="T7" fmla="*/ 0 h 6"/>
                  <a:gd name="T8" fmla="*/ 4 w 4"/>
                  <a:gd name="T9" fmla="*/ 0 h 6"/>
                  <a:gd name="T10" fmla="*/ 4 w 4"/>
                  <a:gd name="T11" fmla="*/ 1 h 6"/>
                  <a:gd name="T12" fmla="*/ 4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3"/>
                    </a:moveTo>
                    <a:lnTo>
                      <a:pt x="0" y="6"/>
                    </a:lnTo>
                    <a:lnTo>
                      <a:pt x="0" y="0"/>
                    </a:lnTo>
                    <a:lnTo>
                      <a:pt x="2" y="0"/>
                    </a:lnTo>
                    <a:lnTo>
                      <a:pt x="4" y="0"/>
                    </a:lnTo>
                    <a:lnTo>
                      <a:pt x="4" y="1"/>
                    </a:lnTo>
                    <a:lnTo>
                      <a:pt x="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6" name="Freeform 462">
                <a:extLst>
                  <a:ext uri="{FF2B5EF4-FFF2-40B4-BE49-F238E27FC236}">
                    <a16:creationId xmlns:a16="http://schemas.microsoft.com/office/drawing/2014/main" id="{EAB2E8F0-8901-4479-A959-A359E693CDDC}"/>
                  </a:ext>
                </a:extLst>
              </p:cNvPr>
              <p:cNvSpPr>
                <a:spLocks/>
              </p:cNvSpPr>
              <p:nvPr/>
            </p:nvSpPr>
            <p:spPr bwMode="auto">
              <a:xfrm>
                <a:off x="1413" y="1896"/>
                <a:ext cx="2" cy="3"/>
              </a:xfrm>
              <a:custGeom>
                <a:avLst/>
                <a:gdLst>
                  <a:gd name="T0" fmla="*/ 4 w 4"/>
                  <a:gd name="T1" fmla="*/ 3 h 6"/>
                  <a:gd name="T2" fmla="*/ 4 w 4"/>
                  <a:gd name="T3" fmla="*/ 3 h 6"/>
                  <a:gd name="T4" fmla="*/ 4 w 4"/>
                  <a:gd name="T5" fmla="*/ 4 h 6"/>
                  <a:gd name="T6" fmla="*/ 4 w 4"/>
                  <a:gd name="T7" fmla="*/ 4 h 6"/>
                  <a:gd name="T8" fmla="*/ 3 w 4"/>
                  <a:gd name="T9" fmla="*/ 6 h 6"/>
                  <a:gd name="T10" fmla="*/ 0 w 4"/>
                  <a:gd name="T11" fmla="*/ 6 h 6"/>
                  <a:gd name="T12" fmla="*/ 0 w 4"/>
                  <a:gd name="T13" fmla="*/ 0 h 6"/>
                  <a:gd name="T14" fmla="*/ 2 w 4"/>
                  <a:gd name="T15" fmla="*/ 1 h 6"/>
                  <a:gd name="T16" fmla="*/ 3 w 4"/>
                  <a:gd name="T17" fmla="*/ 1 h 6"/>
                  <a:gd name="T18" fmla="*/ 4 w 4"/>
                  <a:gd name="T19" fmla="*/ 2 h 6"/>
                  <a:gd name="T20" fmla="*/ 4 w 4"/>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4" y="3"/>
                    </a:moveTo>
                    <a:lnTo>
                      <a:pt x="4" y="3"/>
                    </a:lnTo>
                    <a:lnTo>
                      <a:pt x="4" y="4"/>
                    </a:lnTo>
                    <a:lnTo>
                      <a:pt x="4" y="4"/>
                    </a:lnTo>
                    <a:lnTo>
                      <a:pt x="3" y="6"/>
                    </a:lnTo>
                    <a:lnTo>
                      <a:pt x="0" y="6"/>
                    </a:lnTo>
                    <a:lnTo>
                      <a:pt x="0" y="0"/>
                    </a:lnTo>
                    <a:lnTo>
                      <a:pt x="2" y="1"/>
                    </a:lnTo>
                    <a:lnTo>
                      <a:pt x="3" y="1"/>
                    </a:lnTo>
                    <a:lnTo>
                      <a:pt x="4" y="2"/>
                    </a:lnTo>
                    <a:lnTo>
                      <a:pt x="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7" name="Freeform 463">
                <a:extLst>
                  <a:ext uri="{FF2B5EF4-FFF2-40B4-BE49-F238E27FC236}">
                    <a16:creationId xmlns:a16="http://schemas.microsoft.com/office/drawing/2014/main" id="{C4392653-48FE-4650-B0F7-819B39B145B3}"/>
                  </a:ext>
                </a:extLst>
              </p:cNvPr>
              <p:cNvSpPr>
                <a:spLocks/>
              </p:cNvSpPr>
              <p:nvPr/>
            </p:nvSpPr>
            <p:spPr bwMode="auto">
              <a:xfrm>
                <a:off x="1029" y="1898"/>
                <a:ext cx="2" cy="2"/>
              </a:xfrm>
              <a:custGeom>
                <a:avLst/>
                <a:gdLst>
                  <a:gd name="T0" fmla="*/ 3 w 3"/>
                  <a:gd name="T1" fmla="*/ 1 h 5"/>
                  <a:gd name="T2" fmla="*/ 3 w 3"/>
                  <a:gd name="T3" fmla="*/ 3 h 5"/>
                  <a:gd name="T4" fmla="*/ 2 w 3"/>
                  <a:gd name="T5" fmla="*/ 4 h 5"/>
                  <a:gd name="T6" fmla="*/ 2 w 3"/>
                  <a:gd name="T7" fmla="*/ 5 h 5"/>
                  <a:gd name="T8" fmla="*/ 0 w 3"/>
                  <a:gd name="T9" fmla="*/ 5 h 5"/>
                  <a:gd name="T10" fmla="*/ 0 w 3"/>
                  <a:gd name="T11" fmla="*/ 0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lnTo>
                      <a:pt x="3" y="3"/>
                    </a:lnTo>
                    <a:lnTo>
                      <a:pt x="2" y="4"/>
                    </a:lnTo>
                    <a:lnTo>
                      <a:pt x="2" y="5"/>
                    </a:lnTo>
                    <a:lnTo>
                      <a:pt x="0" y="5"/>
                    </a:lnTo>
                    <a:lnTo>
                      <a:pt x="0" y="0"/>
                    </a:lnTo>
                    <a:lnTo>
                      <a:pt x="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448" name="Freeform 464">
                <a:extLst>
                  <a:ext uri="{FF2B5EF4-FFF2-40B4-BE49-F238E27FC236}">
                    <a16:creationId xmlns:a16="http://schemas.microsoft.com/office/drawing/2014/main" id="{52953D86-0EC1-4D12-959F-CC5BE062EF57}"/>
                  </a:ext>
                </a:extLst>
              </p:cNvPr>
              <p:cNvSpPr>
                <a:spLocks/>
              </p:cNvSpPr>
              <p:nvPr/>
            </p:nvSpPr>
            <p:spPr bwMode="auto">
              <a:xfrm>
                <a:off x="1301" y="1902"/>
                <a:ext cx="3" cy="3"/>
              </a:xfrm>
              <a:custGeom>
                <a:avLst/>
                <a:gdLst>
                  <a:gd name="T0" fmla="*/ 5 w 5"/>
                  <a:gd name="T1" fmla="*/ 6 h 6"/>
                  <a:gd name="T2" fmla="*/ 2 w 5"/>
                  <a:gd name="T3" fmla="*/ 6 h 6"/>
                  <a:gd name="T4" fmla="*/ 1 w 5"/>
                  <a:gd name="T5" fmla="*/ 5 h 6"/>
                  <a:gd name="T6" fmla="*/ 0 w 5"/>
                  <a:gd name="T7" fmla="*/ 3 h 6"/>
                  <a:gd name="T8" fmla="*/ 1 w 5"/>
                  <a:gd name="T9" fmla="*/ 0 h 6"/>
                  <a:gd name="T10" fmla="*/ 3 w 5"/>
                  <a:gd name="T11" fmla="*/ 0 h 6"/>
                  <a:gd name="T12" fmla="*/ 5 w 5"/>
                  <a:gd name="T13" fmla="*/ 2 h 6"/>
                  <a:gd name="T14" fmla="*/ 5 w 5"/>
                  <a:gd name="T15" fmla="*/ 4 h 6"/>
                  <a:gd name="T16" fmla="*/ 5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6"/>
                    </a:moveTo>
                    <a:lnTo>
                      <a:pt x="2" y="6"/>
                    </a:lnTo>
                    <a:lnTo>
                      <a:pt x="1" y="5"/>
                    </a:lnTo>
                    <a:lnTo>
                      <a:pt x="0" y="3"/>
                    </a:lnTo>
                    <a:lnTo>
                      <a:pt x="1" y="0"/>
                    </a:lnTo>
                    <a:lnTo>
                      <a:pt x="3" y="0"/>
                    </a:lnTo>
                    <a:lnTo>
                      <a:pt x="5" y="2"/>
                    </a:lnTo>
                    <a:lnTo>
                      <a:pt x="5" y="4"/>
                    </a:lnTo>
                    <a:lnTo>
                      <a:pt x="5"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grpSp>
        <p:grpSp>
          <p:nvGrpSpPr>
            <p:cNvPr id="42168" name="Group 184">
              <a:extLst>
                <a:ext uri="{FF2B5EF4-FFF2-40B4-BE49-F238E27FC236}">
                  <a16:creationId xmlns:a16="http://schemas.microsoft.com/office/drawing/2014/main" id="{8E2CAC34-0C96-4000-B0AC-9BF19766CBE2}"/>
                </a:ext>
              </a:extLst>
            </p:cNvPr>
            <p:cNvGrpSpPr>
              <a:grpSpLocks/>
            </p:cNvGrpSpPr>
            <p:nvPr/>
          </p:nvGrpSpPr>
          <p:grpSpPr bwMode="auto">
            <a:xfrm>
              <a:off x="3645" y="1390"/>
              <a:ext cx="1155" cy="530"/>
              <a:chOff x="3600" y="1410"/>
              <a:chExt cx="1155" cy="530"/>
            </a:xfrm>
          </p:grpSpPr>
          <p:sp>
            <p:nvSpPr>
              <p:cNvPr id="41993" name="Freeform 9">
                <a:extLst>
                  <a:ext uri="{FF2B5EF4-FFF2-40B4-BE49-F238E27FC236}">
                    <a16:creationId xmlns:a16="http://schemas.microsoft.com/office/drawing/2014/main" id="{665E2BBB-3B52-40EC-8C31-9C8F8D25271E}"/>
                  </a:ext>
                </a:extLst>
              </p:cNvPr>
              <p:cNvSpPr>
                <a:spLocks/>
              </p:cNvSpPr>
              <p:nvPr/>
            </p:nvSpPr>
            <p:spPr bwMode="auto">
              <a:xfrm>
                <a:off x="4580" y="1498"/>
                <a:ext cx="30" cy="21"/>
              </a:xfrm>
              <a:custGeom>
                <a:avLst/>
                <a:gdLst>
                  <a:gd name="T0" fmla="*/ 0 w 60"/>
                  <a:gd name="T1" fmla="*/ 11 h 43"/>
                  <a:gd name="T2" fmla="*/ 52 w 60"/>
                  <a:gd name="T3" fmla="*/ 0 h 43"/>
                  <a:gd name="T4" fmla="*/ 60 w 60"/>
                  <a:gd name="T5" fmla="*/ 11 h 43"/>
                  <a:gd name="T6" fmla="*/ 12 w 60"/>
                  <a:gd name="T7" fmla="*/ 43 h 43"/>
                  <a:gd name="T8" fmla="*/ 0 w 60"/>
                  <a:gd name="T9" fmla="*/ 11 h 43"/>
                </a:gdLst>
                <a:ahLst/>
                <a:cxnLst>
                  <a:cxn ang="0">
                    <a:pos x="T0" y="T1"/>
                  </a:cxn>
                  <a:cxn ang="0">
                    <a:pos x="T2" y="T3"/>
                  </a:cxn>
                  <a:cxn ang="0">
                    <a:pos x="T4" y="T5"/>
                  </a:cxn>
                  <a:cxn ang="0">
                    <a:pos x="T6" y="T7"/>
                  </a:cxn>
                  <a:cxn ang="0">
                    <a:pos x="T8" y="T9"/>
                  </a:cxn>
                </a:cxnLst>
                <a:rect l="0" t="0" r="r" b="b"/>
                <a:pathLst>
                  <a:path w="60" h="43">
                    <a:moveTo>
                      <a:pt x="0" y="11"/>
                    </a:moveTo>
                    <a:lnTo>
                      <a:pt x="52" y="0"/>
                    </a:lnTo>
                    <a:lnTo>
                      <a:pt x="60" y="11"/>
                    </a:lnTo>
                    <a:lnTo>
                      <a:pt x="12" y="43"/>
                    </a:lnTo>
                    <a:lnTo>
                      <a:pt x="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1994" name="Freeform 10">
                <a:extLst>
                  <a:ext uri="{FF2B5EF4-FFF2-40B4-BE49-F238E27FC236}">
                    <a16:creationId xmlns:a16="http://schemas.microsoft.com/office/drawing/2014/main" id="{858D7877-C6C0-425C-872E-EADC650643D7}"/>
                  </a:ext>
                </a:extLst>
              </p:cNvPr>
              <p:cNvSpPr>
                <a:spLocks/>
              </p:cNvSpPr>
              <p:nvPr/>
            </p:nvSpPr>
            <p:spPr bwMode="auto">
              <a:xfrm>
                <a:off x="3632" y="1506"/>
                <a:ext cx="249" cy="190"/>
              </a:xfrm>
              <a:custGeom>
                <a:avLst/>
                <a:gdLst>
                  <a:gd name="T0" fmla="*/ 1 w 496"/>
                  <a:gd name="T1" fmla="*/ 347 h 380"/>
                  <a:gd name="T2" fmla="*/ 29 w 496"/>
                  <a:gd name="T3" fmla="*/ 263 h 380"/>
                  <a:gd name="T4" fmla="*/ 97 w 496"/>
                  <a:gd name="T5" fmla="*/ 185 h 380"/>
                  <a:gd name="T6" fmla="*/ 130 w 496"/>
                  <a:gd name="T7" fmla="*/ 165 h 380"/>
                  <a:gd name="T8" fmla="*/ 150 w 496"/>
                  <a:gd name="T9" fmla="*/ 144 h 380"/>
                  <a:gd name="T10" fmla="*/ 163 w 496"/>
                  <a:gd name="T11" fmla="*/ 133 h 380"/>
                  <a:gd name="T12" fmla="*/ 160 w 496"/>
                  <a:gd name="T13" fmla="*/ 112 h 380"/>
                  <a:gd name="T14" fmla="*/ 148 w 496"/>
                  <a:gd name="T15" fmla="*/ 101 h 380"/>
                  <a:gd name="T16" fmla="*/ 153 w 496"/>
                  <a:gd name="T17" fmla="*/ 77 h 380"/>
                  <a:gd name="T18" fmla="*/ 132 w 496"/>
                  <a:gd name="T19" fmla="*/ 48 h 380"/>
                  <a:gd name="T20" fmla="*/ 132 w 496"/>
                  <a:gd name="T21" fmla="*/ 28 h 380"/>
                  <a:gd name="T22" fmla="*/ 150 w 496"/>
                  <a:gd name="T23" fmla="*/ 18 h 380"/>
                  <a:gd name="T24" fmla="*/ 193 w 496"/>
                  <a:gd name="T25" fmla="*/ 0 h 380"/>
                  <a:gd name="T26" fmla="*/ 248 w 496"/>
                  <a:gd name="T27" fmla="*/ 9 h 380"/>
                  <a:gd name="T28" fmla="*/ 279 w 496"/>
                  <a:gd name="T29" fmla="*/ 22 h 380"/>
                  <a:gd name="T30" fmla="*/ 305 w 496"/>
                  <a:gd name="T31" fmla="*/ 30 h 380"/>
                  <a:gd name="T32" fmla="*/ 308 w 496"/>
                  <a:gd name="T33" fmla="*/ 46 h 380"/>
                  <a:gd name="T34" fmla="*/ 317 w 496"/>
                  <a:gd name="T35" fmla="*/ 56 h 380"/>
                  <a:gd name="T36" fmla="*/ 332 w 496"/>
                  <a:gd name="T37" fmla="*/ 64 h 380"/>
                  <a:gd name="T38" fmla="*/ 319 w 496"/>
                  <a:gd name="T39" fmla="*/ 73 h 380"/>
                  <a:gd name="T40" fmla="*/ 300 w 496"/>
                  <a:gd name="T41" fmla="*/ 80 h 380"/>
                  <a:gd name="T42" fmla="*/ 289 w 496"/>
                  <a:gd name="T43" fmla="*/ 88 h 380"/>
                  <a:gd name="T44" fmla="*/ 296 w 496"/>
                  <a:gd name="T45" fmla="*/ 102 h 380"/>
                  <a:gd name="T46" fmla="*/ 289 w 496"/>
                  <a:gd name="T47" fmla="*/ 115 h 380"/>
                  <a:gd name="T48" fmla="*/ 279 w 496"/>
                  <a:gd name="T49" fmla="*/ 124 h 380"/>
                  <a:gd name="T50" fmla="*/ 274 w 496"/>
                  <a:gd name="T51" fmla="*/ 140 h 380"/>
                  <a:gd name="T52" fmla="*/ 258 w 496"/>
                  <a:gd name="T53" fmla="*/ 157 h 380"/>
                  <a:gd name="T54" fmla="*/ 262 w 496"/>
                  <a:gd name="T55" fmla="*/ 168 h 380"/>
                  <a:gd name="T56" fmla="*/ 301 w 496"/>
                  <a:gd name="T57" fmla="*/ 189 h 380"/>
                  <a:gd name="T58" fmla="*/ 317 w 496"/>
                  <a:gd name="T59" fmla="*/ 198 h 380"/>
                  <a:gd name="T60" fmla="*/ 339 w 496"/>
                  <a:gd name="T61" fmla="*/ 217 h 380"/>
                  <a:gd name="T62" fmla="*/ 367 w 496"/>
                  <a:gd name="T63" fmla="*/ 232 h 380"/>
                  <a:gd name="T64" fmla="*/ 405 w 496"/>
                  <a:gd name="T65" fmla="*/ 248 h 380"/>
                  <a:gd name="T66" fmla="*/ 433 w 496"/>
                  <a:gd name="T67" fmla="*/ 277 h 380"/>
                  <a:gd name="T68" fmla="*/ 478 w 496"/>
                  <a:gd name="T69" fmla="*/ 339 h 380"/>
                  <a:gd name="T70" fmla="*/ 495 w 496"/>
                  <a:gd name="T71" fmla="*/ 379 h 380"/>
                  <a:gd name="T72" fmla="*/ 432 w 496"/>
                  <a:gd name="T73" fmla="*/ 378 h 380"/>
                  <a:gd name="T74" fmla="*/ 417 w 496"/>
                  <a:gd name="T75" fmla="*/ 366 h 380"/>
                  <a:gd name="T76" fmla="*/ 405 w 496"/>
                  <a:gd name="T77" fmla="*/ 337 h 380"/>
                  <a:gd name="T78" fmla="*/ 383 w 496"/>
                  <a:gd name="T79" fmla="*/ 319 h 380"/>
                  <a:gd name="T80" fmla="*/ 367 w 496"/>
                  <a:gd name="T81" fmla="*/ 293 h 380"/>
                  <a:gd name="T82" fmla="*/ 327 w 496"/>
                  <a:gd name="T83" fmla="*/ 279 h 380"/>
                  <a:gd name="T84" fmla="*/ 290 w 496"/>
                  <a:gd name="T85" fmla="*/ 285 h 380"/>
                  <a:gd name="T86" fmla="*/ 297 w 496"/>
                  <a:gd name="T87" fmla="*/ 352 h 380"/>
                  <a:gd name="T88" fmla="*/ 299 w 496"/>
                  <a:gd name="T89" fmla="*/ 378 h 380"/>
                  <a:gd name="T90" fmla="*/ 132 w 496"/>
                  <a:gd name="T91" fmla="*/ 380 h 380"/>
                  <a:gd name="T92" fmla="*/ 126 w 496"/>
                  <a:gd name="T93" fmla="*/ 367 h 380"/>
                  <a:gd name="T94" fmla="*/ 112 w 496"/>
                  <a:gd name="T95" fmla="*/ 281 h 380"/>
                  <a:gd name="T96" fmla="*/ 107 w 496"/>
                  <a:gd name="T97" fmla="*/ 280 h 380"/>
                  <a:gd name="T98" fmla="*/ 89 w 496"/>
                  <a:gd name="T99" fmla="*/ 310 h 380"/>
                  <a:gd name="T100" fmla="*/ 63 w 496"/>
                  <a:gd name="T101" fmla="*/ 359 h 380"/>
                  <a:gd name="T102" fmla="*/ 62 w 496"/>
                  <a:gd name="T103"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 h="380">
                    <a:moveTo>
                      <a:pt x="3" y="380"/>
                    </a:moveTo>
                    <a:lnTo>
                      <a:pt x="2" y="371"/>
                    </a:lnTo>
                    <a:lnTo>
                      <a:pt x="2" y="359"/>
                    </a:lnTo>
                    <a:lnTo>
                      <a:pt x="1" y="347"/>
                    </a:lnTo>
                    <a:lnTo>
                      <a:pt x="0" y="339"/>
                    </a:lnTo>
                    <a:lnTo>
                      <a:pt x="4" y="316"/>
                    </a:lnTo>
                    <a:lnTo>
                      <a:pt x="14" y="289"/>
                    </a:lnTo>
                    <a:lnTo>
                      <a:pt x="29" y="263"/>
                    </a:lnTo>
                    <a:lnTo>
                      <a:pt x="48" y="238"/>
                    </a:lnTo>
                    <a:lnTo>
                      <a:pt x="66" y="215"/>
                    </a:lnTo>
                    <a:lnTo>
                      <a:pt x="84" y="196"/>
                    </a:lnTo>
                    <a:lnTo>
                      <a:pt x="97" y="185"/>
                    </a:lnTo>
                    <a:lnTo>
                      <a:pt x="107" y="181"/>
                    </a:lnTo>
                    <a:lnTo>
                      <a:pt x="115" y="177"/>
                    </a:lnTo>
                    <a:lnTo>
                      <a:pt x="122" y="171"/>
                    </a:lnTo>
                    <a:lnTo>
                      <a:pt x="130" y="165"/>
                    </a:lnTo>
                    <a:lnTo>
                      <a:pt x="139" y="162"/>
                    </a:lnTo>
                    <a:lnTo>
                      <a:pt x="142" y="155"/>
                    </a:lnTo>
                    <a:lnTo>
                      <a:pt x="147" y="150"/>
                    </a:lnTo>
                    <a:lnTo>
                      <a:pt x="150" y="144"/>
                    </a:lnTo>
                    <a:lnTo>
                      <a:pt x="150" y="139"/>
                    </a:lnTo>
                    <a:lnTo>
                      <a:pt x="154" y="135"/>
                    </a:lnTo>
                    <a:lnTo>
                      <a:pt x="159" y="134"/>
                    </a:lnTo>
                    <a:lnTo>
                      <a:pt x="163" y="133"/>
                    </a:lnTo>
                    <a:lnTo>
                      <a:pt x="167" y="129"/>
                    </a:lnTo>
                    <a:lnTo>
                      <a:pt x="164" y="124"/>
                    </a:lnTo>
                    <a:lnTo>
                      <a:pt x="161" y="118"/>
                    </a:lnTo>
                    <a:lnTo>
                      <a:pt x="160" y="112"/>
                    </a:lnTo>
                    <a:lnTo>
                      <a:pt x="162" y="104"/>
                    </a:lnTo>
                    <a:lnTo>
                      <a:pt x="157" y="102"/>
                    </a:lnTo>
                    <a:lnTo>
                      <a:pt x="153" y="102"/>
                    </a:lnTo>
                    <a:lnTo>
                      <a:pt x="148" y="101"/>
                    </a:lnTo>
                    <a:lnTo>
                      <a:pt x="147" y="96"/>
                    </a:lnTo>
                    <a:lnTo>
                      <a:pt x="146" y="88"/>
                    </a:lnTo>
                    <a:lnTo>
                      <a:pt x="149" y="83"/>
                    </a:lnTo>
                    <a:lnTo>
                      <a:pt x="153" y="77"/>
                    </a:lnTo>
                    <a:lnTo>
                      <a:pt x="154" y="71"/>
                    </a:lnTo>
                    <a:lnTo>
                      <a:pt x="146" y="64"/>
                    </a:lnTo>
                    <a:lnTo>
                      <a:pt x="138" y="57"/>
                    </a:lnTo>
                    <a:lnTo>
                      <a:pt x="132" y="48"/>
                    </a:lnTo>
                    <a:lnTo>
                      <a:pt x="132" y="35"/>
                    </a:lnTo>
                    <a:lnTo>
                      <a:pt x="131" y="34"/>
                    </a:lnTo>
                    <a:lnTo>
                      <a:pt x="131" y="30"/>
                    </a:lnTo>
                    <a:lnTo>
                      <a:pt x="132" y="28"/>
                    </a:lnTo>
                    <a:lnTo>
                      <a:pt x="133" y="26"/>
                    </a:lnTo>
                    <a:lnTo>
                      <a:pt x="139" y="22"/>
                    </a:lnTo>
                    <a:lnTo>
                      <a:pt x="145" y="20"/>
                    </a:lnTo>
                    <a:lnTo>
                      <a:pt x="150" y="18"/>
                    </a:lnTo>
                    <a:lnTo>
                      <a:pt x="154" y="14"/>
                    </a:lnTo>
                    <a:lnTo>
                      <a:pt x="165" y="7"/>
                    </a:lnTo>
                    <a:lnTo>
                      <a:pt x="179" y="3"/>
                    </a:lnTo>
                    <a:lnTo>
                      <a:pt x="193" y="0"/>
                    </a:lnTo>
                    <a:lnTo>
                      <a:pt x="208" y="0"/>
                    </a:lnTo>
                    <a:lnTo>
                      <a:pt x="222" y="1"/>
                    </a:lnTo>
                    <a:lnTo>
                      <a:pt x="236" y="5"/>
                    </a:lnTo>
                    <a:lnTo>
                      <a:pt x="248" y="9"/>
                    </a:lnTo>
                    <a:lnTo>
                      <a:pt x="260" y="15"/>
                    </a:lnTo>
                    <a:lnTo>
                      <a:pt x="267" y="18"/>
                    </a:lnTo>
                    <a:lnTo>
                      <a:pt x="274" y="20"/>
                    </a:lnTo>
                    <a:lnTo>
                      <a:pt x="279" y="22"/>
                    </a:lnTo>
                    <a:lnTo>
                      <a:pt x="286" y="23"/>
                    </a:lnTo>
                    <a:lnTo>
                      <a:pt x="293" y="26"/>
                    </a:lnTo>
                    <a:lnTo>
                      <a:pt x="299" y="28"/>
                    </a:lnTo>
                    <a:lnTo>
                      <a:pt x="305" y="30"/>
                    </a:lnTo>
                    <a:lnTo>
                      <a:pt x="311" y="35"/>
                    </a:lnTo>
                    <a:lnTo>
                      <a:pt x="312" y="39"/>
                    </a:lnTo>
                    <a:lnTo>
                      <a:pt x="311" y="43"/>
                    </a:lnTo>
                    <a:lnTo>
                      <a:pt x="308" y="46"/>
                    </a:lnTo>
                    <a:lnTo>
                      <a:pt x="305" y="49"/>
                    </a:lnTo>
                    <a:lnTo>
                      <a:pt x="304" y="50"/>
                    </a:lnTo>
                    <a:lnTo>
                      <a:pt x="309" y="53"/>
                    </a:lnTo>
                    <a:lnTo>
                      <a:pt x="317" y="56"/>
                    </a:lnTo>
                    <a:lnTo>
                      <a:pt x="327" y="57"/>
                    </a:lnTo>
                    <a:lnTo>
                      <a:pt x="334" y="57"/>
                    </a:lnTo>
                    <a:lnTo>
                      <a:pt x="334" y="61"/>
                    </a:lnTo>
                    <a:lnTo>
                      <a:pt x="332" y="64"/>
                    </a:lnTo>
                    <a:lnTo>
                      <a:pt x="330" y="66"/>
                    </a:lnTo>
                    <a:lnTo>
                      <a:pt x="327" y="68"/>
                    </a:lnTo>
                    <a:lnTo>
                      <a:pt x="323" y="71"/>
                    </a:lnTo>
                    <a:lnTo>
                      <a:pt x="319" y="73"/>
                    </a:lnTo>
                    <a:lnTo>
                      <a:pt x="314" y="75"/>
                    </a:lnTo>
                    <a:lnTo>
                      <a:pt x="309" y="77"/>
                    </a:lnTo>
                    <a:lnTo>
                      <a:pt x="305" y="79"/>
                    </a:lnTo>
                    <a:lnTo>
                      <a:pt x="300" y="80"/>
                    </a:lnTo>
                    <a:lnTo>
                      <a:pt x="294" y="81"/>
                    </a:lnTo>
                    <a:lnTo>
                      <a:pt x="290" y="81"/>
                    </a:lnTo>
                    <a:lnTo>
                      <a:pt x="289" y="84"/>
                    </a:lnTo>
                    <a:lnTo>
                      <a:pt x="289" y="88"/>
                    </a:lnTo>
                    <a:lnTo>
                      <a:pt x="289" y="91"/>
                    </a:lnTo>
                    <a:lnTo>
                      <a:pt x="290" y="95"/>
                    </a:lnTo>
                    <a:lnTo>
                      <a:pt x="292" y="98"/>
                    </a:lnTo>
                    <a:lnTo>
                      <a:pt x="296" y="102"/>
                    </a:lnTo>
                    <a:lnTo>
                      <a:pt x="297" y="106"/>
                    </a:lnTo>
                    <a:lnTo>
                      <a:pt x="297" y="111"/>
                    </a:lnTo>
                    <a:lnTo>
                      <a:pt x="293" y="114"/>
                    </a:lnTo>
                    <a:lnTo>
                      <a:pt x="289" y="115"/>
                    </a:lnTo>
                    <a:lnTo>
                      <a:pt x="284" y="117"/>
                    </a:lnTo>
                    <a:lnTo>
                      <a:pt x="284" y="122"/>
                    </a:lnTo>
                    <a:lnTo>
                      <a:pt x="282" y="124"/>
                    </a:lnTo>
                    <a:lnTo>
                      <a:pt x="279" y="124"/>
                    </a:lnTo>
                    <a:lnTo>
                      <a:pt x="276" y="125"/>
                    </a:lnTo>
                    <a:lnTo>
                      <a:pt x="274" y="126"/>
                    </a:lnTo>
                    <a:lnTo>
                      <a:pt x="276" y="132"/>
                    </a:lnTo>
                    <a:lnTo>
                      <a:pt x="274" y="140"/>
                    </a:lnTo>
                    <a:lnTo>
                      <a:pt x="270" y="148"/>
                    </a:lnTo>
                    <a:lnTo>
                      <a:pt x="268" y="156"/>
                    </a:lnTo>
                    <a:lnTo>
                      <a:pt x="263" y="157"/>
                    </a:lnTo>
                    <a:lnTo>
                      <a:pt x="258" y="157"/>
                    </a:lnTo>
                    <a:lnTo>
                      <a:pt x="253" y="158"/>
                    </a:lnTo>
                    <a:lnTo>
                      <a:pt x="252" y="162"/>
                    </a:lnTo>
                    <a:lnTo>
                      <a:pt x="255" y="165"/>
                    </a:lnTo>
                    <a:lnTo>
                      <a:pt x="262" y="168"/>
                    </a:lnTo>
                    <a:lnTo>
                      <a:pt x="271" y="174"/>
                    </a:lnTo>
                    <a:lnTo>
                      <a:pt x="282" y="179"/>
                    </a:lnTo>
                    <a:lnTo>
                      <a:pt x="292" y="185"/>
                    </a:lnTo>
                    <a:lnTo>
                      <a:pt x="301" y="189"/>
                    </a:lnTo>
                    <a:lnTo>
                      <a:pt x="309" y="193"/>
                    </a:lnTo>
                    <a:lnTo>
                      <a:pt x="314" y="195"/>
                    </a:lnTo>
                    <a:lnTo>
                      <a:pt x="315" y="196"/>
                    </a:lnTo>
                    <a:lnTo>
                      <a:pt x="317" y="198"/>
                    </a:lnTo>
                    <a:lnTo>
                      <a:pt x="322" y="203"/>
                    </a:lnTo>
                    <a:lnTo>
                      <a:pt x="328" y="208"/>
                    </a:lnTo>
                    <a:lnTo>
                      <a:pt x="334" y="212"/>
                    </a:lnTo>
                    <a:lnTo>
                      <a:pt x="339" y="217"/>
                    </a:lnTo>
                    <a:lnTo>
                      <a:pt x="345" y="220"/>
                    </a:lnTo>
                    <a:lnTo>
                      <a:pt x="351" y="221"/>
                    </a:lnTo>
                    <a:lnTo>
                      <a:pt x="359" y="227"/>
                    </a:lnTo>
                    <a:lnTo>
                      <a:pt x="367" y="232"/>
                    </a:lnTo>
                    <a:lnTo>
                      <a:pt x="377" y="235"/>
                    </a:lnTo>
                    <a:lnTo>
                      <a:pt x="387" y="239"/>
                    </a:lnTo>
                    <a:lnTo>
                      <a:pt x="396" y="243"/>
                    </a:lnTo>
                    <a:lnTo>
                      <a:pt x="405" y="248"/>
                    </a:lnTo>
                    <a:lnTo>
                      <a:pt x="412" y="255"/>
                    </a:lnTo>
                    <a:lnTo>
                      <a:pt x="417" y="264"/>
                    </a:lnTo>
                    <a:lnTo>
                      <a:pt x="423" y="269"/>
                    </a:lnTo>
                    <a:lnTo>
                      <a:pt x="433" y="277"/>
                    </a:lnTo>
                    <a:lnTo>
                      <a:pt x="443" y="289"/>
                    </a:lnTo>
                    <a:lnTo>
                      <a:pt x="456" y="303"/>
                    </a:lnTo>
                    <a:lnTo>
                      <a:pt x="467" y="321"/>
                    </a:lnTo>
                    <a:lnTo>
                      <a:pt x="478" y="339"/>
                    </a:lnTo>
                    <a:lnTo>
                      <a:pt x="487" y="359"/>
                    </a:lnTo>
                    <a:lnTo>
                      <a:pt x="494" y="379"/>
                    </a:lnTo>
                    <a:lnTo>
                      <a:pt x="494" y="379"/>
                    </a:lnTo>
                    <a:lnTo>
                      <a:pt x="495" y="379"/>
                    </a:lnTo>
                    <a:lnTo>
                      <a:pt x="495" y="380"/>
                    </a:lnTo>
                    <a:lnTo>
                      <a:pt x="496" y="380"/>
                    </a:lnTo>
                    <a:lnTo>
                      <a:pt x="436" y="380"/>
                    </a:lnTo>
                    <a:lnTo>
                      <a:pt x="432" y="378"/>
                    </a:lnTo>
                    <a:lnTo>
                      <a:pt x="428" y="377"/>
                    </a:lnTo>
                    <a:lnTo>
                      <a:pt x="425" y="374"/>
                    </a:lnTo>
                    <a:lnTo>
                      <a:pt x="422" y="370"/>
                    </a:lnTo>
                    <a:lnTo>
                      <a:pt x="417" y="366"/>
                    </a:lnTo>
                    <a:lnTo>
                      <a:pt x="412" y="359"/>
                    </a:lnTo>
                    <a:lnTo>
                      <a:pt x="409" y="351"/>
                    </a:lnTo>
                    <a:lnTo>
                      <a:pt x="410" y="341"/>
                    </a:lnTo>
                    <a:lnTo>
                      <a:pt x="405" y="337"/>
                    </a:lnTo>
                    <a:lnTo>
                      <a:pt x="400" y="332"/>
                    </a:lnTo>
                    <a:lnTo>
                      <a:pt x="395" y="327"/>
                    </a:lnTo>
                    <a:lnTo>
                      <a:pt x="389" y="323"/>
                    </a:lnTo>
                    <a:lnTo>
                      <a:pt x="383" y="319"/>
                    </a:lnTo>
                    <a:lnTo>
                      <a:pt x="379" y="315"/>
                    </a:lnTo>
                    <a:lnTo>
                      <a:pt x="375" y="309"/>
                    </a:lnTo>
                    <a:lnTo>
                      <a:pt x="373" y="302"/>
                    </a:lnTo>
                    <a:lnTo>
                      <a:pt x="367" y="293"/>
                    </a:lnTo>
                    <a:lnTo>
                      <a:pt x="358" y="287"/>
                    </a:lnTo>
                    <a:lnTo>
                      <a:pt x="349" y="283"/>
                    </a:lnTo>
                    <a:lnTo>
                      <a:pt x="338" y="280"/>
                    </a:lnTo>
                    <a:lnTo>
                      <a:pt x="327" y="279"/>
                    </a:lnTo>
                    <a:lnTo>
                      <a:pt x="314" y="277"/>
                    </a:lnTo>
                    <a:lnTo>
                      <a:pt x="303" y="273"/>
                    </a:lnTo>
                    <a:lnTo>
                      <a:pt x="292" y="269"/>
                    </a:lnTo>
                    <a:lnTo>
                      <a:pt x="290" y="285"/>
                    </a:lnTo>
                    <a:lnTo>
                      <a:pt x="292" y="309"/>
                    </a:lnTo>
                    <a:lnTo>
                      <a:pt x="296" y="332"/>
                    </a:lnTo>
                    <a:lnTo>
                      <a:pt x="298" y="344"/>
                    </a:lnTo>
                    <a:lnTo>
                      <a:pt x="297" y="352"/>
                    </a:lnTo>
                    <a:lnTo>
                      <a:pt x="297" y="360"/>
                    </a:lnTo>
                    <a:lnTo>
                      <a:pt x="297" y="368"/>
                    </a:lnTo>
                    <a:lnTo>
                      <a:pt x="298" y="377"/>
                    </a:lnTo>
                    <a:lnTo>
                      <a:pt x="299" y="378"/>
                    </a:lnTo>
                    <a:lnTo>
                      <a:pt x="300" y="378"/>
                    </a:lnTo>
                    <a:lnTo>
                      <a:pt x="300" y="379"/>
                    </a:lnTo>
                    <a:lnTo>
                      <a:pt x="301" y="380"/>
                    </a:lnTo>
                    <a:lnTo>
                      <a:pt x="132" y="380"/>
                    </a:lnTo>
                    <a:lnTo>
                      <a:pt x="132" y="377"/>
                    </a:lnTo>
                    <a:lnTo>
                      <a:pt x="131" y="374"/>
                    </a:lnTo>
                    <a:lnTo>
                      <a:pt x="129" y="370"/>
                    </a:lnTo>
                    <a:lnTo>
                      <a:pt x="126" y="367"/>
                    </a:lnTo>
                    <a:lnTo>
                      <a:pt x="126" y="345"/>
                    </a:lnTo>
                    <a:lnTo>
                      <a:pt x="120" y="325"/>
                    </a:lnTo>
                    <a:lnTo>
                      <a:pt x="114" y="304"/>
                    </a:lnTo>
                    <a:lnTo>
                      <a:pt x="112" y="281"/>
                    </a:lnTo>
                    <a:lnTo>
                      <a:pt x="112" y="280"/>
                    </a:lnTo>
                    <a:lnTo>
                      <a:pt x="110" y="279"/>
                    </a:lnTo>
                    <a:lnTo>
                      <a:pt x="109" y="279"/>
                    </a:lnTo>
                    <a:lnTo>
                      <a:pt x="107" y="280"/>
                    </a:lnTo>
                    <a:lnTo>
                      <a:pt x="102" y="287"/>
                    </a:lnTo>
                    <a:lnTo>
                      <a:pt x="99" y="295"/>
                    </a:lnTo>
                    <a:lnTo>
                      <a:pt x="95" y="303"/>
                    </a:lnTo>
                    <a:lnTo>
                      <a:pt x="89" y="310"/>
                    </a:lnTo>
                    <a:lnTo>
                      <a:pt x="78" y="319"/>
                    </a:lnTo>
                    <a:lnTo>
                      <a:pt x="71" y="332"/>
                    </a:lnTo>
                    <a:lnTo>
                      <a:pt x="65" y="345"/>
                    </a:lnTo>
                    <a:lnTo>
                      <a:pt x="63" y="359"/>
                    </a:lnTo>
                    <a:lnTo>
                      <a:pt x="63" y="364"/>
                    </a:lnTo>
                    <a:lnTo>
                      <a:pt x="63" y="369"/>
                    </a:lnTo>
                    <a:lnTo>
                      <a:pt x="62" y="375"/>
                    </a:lnTo>
                    <a:lnTo>
                      <a:pt x="62" y="380"/>
                    </a:lnTo>
                    <a:lnTo>
                      <a:pt x="3"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1995" name="Freeform 11">
                <a:extLst>
                  <a:ext uri="{FF2B5EF4-FFF2-40B4-BE49-F238E27FC236}">
                    <a16:creationId xmlns:a16="http://schemas.microsoft.com/office/drawing/2014/main" id="{2358D091-57C2-488A-AB12-279EECC69B9A}"/>
                  </a:ext>
                </a:extLst>
              </p:cNvPr>
              <p:cNvSpPr>
                <a:spLocks/>
              </p:cNvSpPr>
              <p:nvPr/>
            </p:nvSpPr>
            <p:spPr bwMode="auto">
              <a:xfrm>
                <a:off x="3993" y="1499"/>
                <a:ext cx="178" cy="197"/>
              </a:xfrm>
              <a:custGeom>
                <a:avLst/>
                <a:gdLst>
                  <a:gd name="T0" fmla="*/ 2 w 355"/>
                  <a:gd name="T1" fmla="*/ 392 h 392"/>
                  <a:gd name="T2" fmla="*/ 0 w 355"/>
                  <a:gd name="T3" fmla="*/ 367 h 392"/>
                  <a:gd name="T4" fmla="*/ 17 w 355"/>
                  <a:gd name="T5" fmla="*/ 306 h 392"/>
                  <a:gd name="T6" fmla="*/ 30 w 355"/>
                  <a:gd name="T7" fmla="*/ 259 h 392"/>
                  <a:gd name="T8" fmla="*/ 51 w 355"/>
                  <a:gd name="T9" fmla="*/ 223 h 392"/>
                  <a:gd name="T10" fmla="*/ 71 w 355"/>
                  <a:gd name="T11" fmla="*/ 191 h 392"/>
                  <a:gd name="T12" fmla="*/ 97 w 355"/>
                  <a:gd name="T13" fmla="*/ 169 h 392"/>
                  <a:gd name="T14" fmla="*/ 117 w 355"/>
                  <a:gd name="T15" fmla="*/ 138 h 392"/>
                  <a:gd name="T16" fmla="*/ 105 w 355"/>
                  <a:gd name="T17" fmla="*/ 124 h 392"/>
                  <a:gd name="T18" fmla="*/ 90 w 355"/>
                  <a:gd name="T19" fmla="*/ 118 h 392"/>
                  <a:gd name="T20" fmla="*/ 101 w 355"/>
                  <a:gd name="T21" fmla="*/ 74 h 392"/>
                  <a:gd name="T22" fmla="*/ 109 w 355"/>
                  <a:gd name="T23" fmla="*/ 23 h 392"/>
                  <a:gd name="T24" fmla="*/ 132 w 355"/>
                  <a:gd name="T25" fmla="*/ 0 h 392"/>
                  <a:gd name="T26" fmla="*/ 166 w 355"/>
                  <a:gd name="T27" fmla="*/ 10 h 392"/>
                  <a:gd name="T28" fmla="*/ 199 w 355"/>
                  <a:gd name="T29" fmla="*/ 17 h 392"/>
                  <a:gd name="T30" fmla="*/ 225 w 355"/>
                  <a:gd name="T31" fmla="*/ 38 h 392"/>
                  <a:gd name="T32" fmla="*/ 240 w 355"/>
                  <a:gd name="T33" fmla="*/ 60 h 392"/>
                  <a:gd name="T34" fmla="*/ 260 w 355"/>
                  <a:gd name="T35" fmla="*/ 69 h 392"/>
                  <a:gd name="T36" fmla="*/ 243 w 355"/>
                  <a:gd name="T37" fmla="*/ 89 h 392"/>
                  <a:gd name="T38" fmla="*/ 243 w 355"/>
                  <a:gd name="T39" fmla="*/ 118 h 392"/>
                  <a:gd name="T40" fmla="*/ 233 w 355"/>
                  <a:gd name="T41" fmla="*/ 138 h 392"/>
                  <a:gd name="T42" fmla="*/ 223 w 355"/>
                  <a:gd name="T43" fmla="*/ 164 h 392"/>
                  <a:gd name="T44" fmla="*/ 200 w 355"/>
                  <a:gd name="T45" fmla="*/ 172 h 392"/>
                  <a:gd name="T46" fmla="*/ 180 w 355"/>
                  <a:gd name="T47" fmla="*/ 166 h 392"/>
                  <a:gd name="T48" fmla="*/ 174 w 355"/>
                  <a:gd name="T49" fmla="*/ 175 h 392"/>
                  <a:gd name="T50" fmla="*/ 189 w 355"/>
                  <a:gd name="T51" fmla="*/ 183 h 392"/>
                  <a:gd name="T52" fmla="*/ 211 w 355"/>
                  <a:gd name="T53" fmla="*/ 178 h 392"/>
                  <a:gd name="T54" fmla="*/ 229 w 355"/>
                  <a:gd name="T55" fmla="*/ 172 h 392"/>
                  <a:gd name="T56" fmla="*/ 250 w 355"/>
                  <a:gd name="T57" fmla="*/ 169 h 392"/>
                  <a:gd name="T58" fmla="*/ 274 w 355"/>
                  <a:gd name="T59" fmla="*/ 148 h 392"/>
                  <a:gd name="T60" fmla="*/ 297 w 355"/>
                  <a:gd name="T61" fmla="*/ 111 h 392"/>
                  <a:gd name="T62" fmla="*/ 325 w 355"/>
                  <a:gd name="T63" fmla="*/ 93 h 392"/>
                  <a:gd name="T64" fmla="*/ 337 w 355"/>
                  <a:gd name="T65" fmla="*/ 98 h 392"/>
                  <a:gd name="T66" fmla="*/ 343 w 355"/>
                  <a:gd name="T67" fmla="*/ 114 h 392"/>
                  <a:gd name="T68" fmla="*/ 331 w 355"/>
                  <a:gd name="T69" fmla="*/ 129 h 392"/>
                  <a:gd name="T70" fmla="*/ 336 w 355"/>
                  <a:gd name="T71" fmla="*/ 136 h 392"/>
                  <a:gd name="T72" fmla="*/ 351 w 355"/>
                  <a:gd name="T73" fmla="*/ 145 h 392"/>
                  <a:gd name="T74" fmla="*/ 334 w 355"/>
                  <a:gd name="T75" fmla="*/ 155 h 392"/>
                  <a:gd name="T76" fmla="*/ 314 w 355"/>
                  <a:gd name="T77" fmla="*/ 167 h 392"/>
                  <a:gd name="T78" fmla="*/ 297 w 355"/>
                  <a:gd name="T79" fmla="*/ 176 h 392"/>
                  <a:gd name="T80" fmla="*/ 288 w 355"/>
                  <a:gd name="T81" fmla="*/ 189 h 392"/>
                  <a:gd name="T82" fmla="*/ 268 w 355"/>
                  <a:gd name="T83" fmla="*/ 205 h 392"/>
                  <a:gd name="T84" fmla="*/ 249 w 355"/>
                  <a:gd name="T85" fmla="*/ 221 h 392"/>
                  <a:gd name="T86" fmla="*/ 229 w 355"/>
                  <a:gd name="T87" fmla="*/ 228 h 392"/>
                  <a:gd name="T88" fmla="*/ 211 w 355"/>
                  <a:gd name="T89" fmla="*/ 236 h 392"/>
                  <a:gd name="T90" fmla="*/ 213 w 355"/>
                  <a:gd name="T91" fmla="*/ 250 h 392"/>
                  <a:gd name="T92" fmla="*/ 203 w 355"/>
                  <a:gd name="T93" fmla="*/ 272 h 392"/>
                  <a:gd name="T94" fmla="*/ 190 w 355"/>
                  <a:gd name="T95" fmla="*/ 318 h 392"/>
                  <a:gd name="T96" fmla="*/ 221 w 355"/>
                  <a:gd name="T97" fmla="*/ 310 h 392"/>
                  <a:gd name="T98" fmla="*/ 256 w 355"/>
                  <a:gd name="T99" fmla="*/ 292 h 392"/>
                  <a:gd name="T100" fmla="*/ 265 w 355"/>
                  <a:gd name="T101" fmla="*/ 286 h 392"/>
                  <a:gd name="T102" fmla="*/ 278 w 355"/>
                  <a:gd name="T103" fmla="*/ 291 h 392"/>
                  <a:gd name="T104" fmla="*/ 289 w 355"/>
                  <a:gd name="T105" fmla="*/ 290 h 392"/>
                  <a:gd name="T106" fmla="*/ 313 w 355"/>
                  <a:gd name="T107" fmla="*/ 307 h 392"/>
                  <a:gd name="T108" fmla="*/ 297 w 355"/>
                  <a:gd name="T109" fmla="*/ 336 h 392"/>
                  <a:gd name="T110" fmla="*/ 282 w 355"/>
                  <a:gd name="T111" fmla="*/ 343 h 392"/>
                  <a:gd name="T112" fmla="*/ 252 w 355"/>
                  <a:gd name="T113" fmla="*/ 358 h 392"/>
                  <a:gd name="T114" fmla="*/ 225 w 355"/>
                  <a:gd name="T115" fmla="*/ 369 h 392"/>
                  <a:gd name="T116" fmla="*/ 191 w 355"/>
                  <a:gd name="T117" fmla="*/ 387 h 392"/>
                  <a:gd name="T118" fmla="*/ 166 w 355"/>
                  <a:gd name="T119" fmla="*/ 387 h 392"/>
                  <a:gd name="T120" fmla="*/ 169 w 355"/>
                  <a:gd name="T1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 h="392">
                    <a:moveTo>
                      <a:pt x="2" y="392"/>
                    </a:moveTo>
                    <a:lnTo>
                      <a:pt x="2" y="392"/>
                    </a:lnTo>
                    <a:lnTo>
                      <a:pt x="2" y="392"/>
                    </a:lnTo>
                    <a:lnTo>
                      <a:pt x="2" y="392"/>
                    </a:lnTo>
                    <a:lnTo>
                      <a:pt x="2" y="392"/>
                    </a:lnTo>
                    <a:lnTo>
                      <a:pt x="0" y="386"/>
                    </a:lnTo>
                    <a:lnTo>
                      <a:pt x="0" y="376"/>
                    </a:lnTo>
                    <a:lnTo>
                      <a:pt x="0" y="367"/>
                    </a:lnTo>
                    <a:lnTo>
                      <a:pt x="4" y="361"/>
                    </a:lnTo>
                    <a:lnTo>
                      <a:pt x="7" y="343"/>
                    </a:lnTo>
                    <a:lnTo>
                      <a:pt x="11" y="323"/>
                    </a:lnTo>
                    <a:lnTo>
                      <a:pt x="17" y="306"/>
                    </a:lnTo>
                    <a:lnTo>
                      <a:pt x="22" y="299"/>
                    </a:lnTo>
                    <a:lnTo>
                      <a:pt x="23" y="285"/>
                    </a:lnTo>
                    <a:lnTo>
                      <a:pt x="25" y="272"/>
                    </a:lnTo>
                    <a:lnTo>
                      <a:pt x="30" y="259"/>
                    </a:lnTo>
                    <a:lnTo>
                      <a:pt x="38" y="248"/>
                    </a:lnTo>
                    <a:lnTo>
                      <a:pt x="43" y="240"/>
                    </a:lnTo>
                    <a:lnTo>
                      <a:pt x="46" y="232"/>
                    </a:lnTo>
                    <a:lnTo>
                      <a:pt x="51" y="223"/>
                    </a:lnTo>
                    <a:lnTo>
                      <a:pt x="55" y="215"/>
                    </a:lnTo>
                    <a:lnTo>
                      <a:pt x="60" y="206"/>
                    </a:lnTo>
                    <a:lnTo>
                      <a:pt x="64" y="199"/>
                    </a:lnTo>
                    <a:lnTo>
                      <a:pt x="71" y="191"/>
                    </a:lnTo>
                    <a:lnTo>
                      <a:pt x="78" y="185"/>
                    </a:lnTo>
                    <a:lnTo>
                      <a:pt x="85" y="179"/>
                    </a:lnTo>
                    <a:lnTo>
                      <a:pt x="91" y="175"/>
                    </a:lnTo>
                    <a:lnTo>
                      <a:pt x="97" y="169"/>
                    </a:lnTo>
                    <a:lnTo>
                      <a:pt x="100" y="160"/>
                    </a:lnTo>
                    <a:lnTo>
                      <a:pt x="106" y="153"/>
                    </a:lnTo>
                    <a:lnTo>
                      <a:pt x="113" y="146"/>
                    </a:lnTo>
                    <a:lnTo>
                      <a:pt x="117" y="138"/>
                    </a:lnTo>
                    <a:lnTo>
                      <a:pt x="119" y="130"/>
                    </a:lnTo>
                    <a:lnTo>
                      <a:pt x="115" y="126"/>
                    </a:lnTo>
                    <a:lnTo>
                      <a:pt x="110" y="124"/>
                    </a:lnTo>
                    <a:lnTo>
                      <a:pt x="105" y="124"/>
                    </a:lnTo>
                    <a:lnTo>
                      <a:pt x="99" y="124"/>
                    </a:lnTo>
                    <a:lnTo>
                      <a:pt x="94" y="124"/>
                    </a:lnTo>
                    <a:lnTo>
                      <a:pt x="91" y="122"/>
                    </a:lnTo>
                    <a:lnTo>
                      <a:pt x="90" y="118"/>
                    </a:lnTo>
                    <a:lnTo>
                      <a:pt x="91" y="111"/>
                    </a:lnTo>
                    <a:lnTo>
                      <a:pt x="100" y="101"/>
                    </a:lnTo>
                    <a:lnTo>
                      <a:pt x="102" y="88"/>
                    </a:lnTo>
                    <a:lnTo>
                      <a:pt x="101" y="74"/>
                    </a:lnTo>
                    <a:lnTo>
                      <a:pt x="98" y="62"/>
                    </a:lnTo>
                    <a:lnTo>
                      <a:pt x="95" y="46"/>
                    </a:lnTo>
                    <a:lnTo>
                      <a:pt x="101" y="33"/>
                    </a:lnTo>
                    <a:lnTo>
                      <a:pt x="109" y="23"/>
                    </a:lnTo>
                    <a:lnTo>
                      <a:pt x="116" y="11"/>
                    </a:lnTo>
                    <a:lnTo>
                      <a:pt x="123" y="9"/>
                    </a:lnTo>
                    <a:lnTo>
                      <a:pt x="128" y="4"/>
                    </a:lnTo>
                    <a:lnTo>
                      <a:pt x="132" y="0"/>
                    </a:lnTo>
                    <a:lnTo>
                      <a:pt x="140" y="2"/>
                    </a:lnTo>
                    <a:lnTo>
                      <a:pt x="148" y="7"/>
                    </a:lnTo>
                    <a:lnTo>
                      <a:pt x="157" y="9"/>
                    </a:lnTo>
                    <a:lnTo>
                      <a:pt x="166" y="10"/>
                    </a:lnTo>
                    <a:lnTo>
                      <a:pt x="174" y="11"/>
                    </a:lnTo>
                    <a:lnTo>
                      <a:pt x="183" y="12"/>
                    </a:lnTo>
                    <a:lnTo>
                      <a:pt x="191" y="13"/>
                    </a:lnTo>
                    <a:lnTo>
                      <a:pt x="199" y="17"/>
                    </a:lnTo>
                    <a:lnTo>
                      <a:pt x="206" y="23"/>
                    </a:lnTo>
                    <a:lnTo>
                      <a:pt x="212" y="28"/>
                    </a:lnTo>
                    <a:lnTo>
                      <a:pt x="218" y="34"/>
                    </a:lnTo>
                    <a:lnTo>
                      <a:pt x="225" y="38"/>
                    </a:lnTo>
                    <a:lnTo>
                      <a:pt x="231" y="40"/>
                    </a:lnTo>
                    <a:lnTo>
                      <a:pt x="230" y="47"/>
                    </a:lnTo>
                    <a:lnTo>
                      <a:pt x="234" y="54"/>
                    </a:lnTo>
                    <a:lnTo>
                      <a:pt x="240" y="60"/>
                    </a:lnTo>
                    <a:lnTo>
                      <a:pt x="244" y="65"/>
                    </a:lnTo>
                    <a:lnTo>
                      <a:pt x="250" y="66"/>
                    </a:lnTo>
                    <a:lnTo>
                      <a:pt x="256" y="68"/>
                    </a:lnTo>
                    <a:lnTo>
                      <a:pt x="260" y="69"/>
                    </a:lnTo>
                    <a:lnTo>
                      <a:pt x="265" y="71"/>
                    </a:lnTo>
                    <a:lnTo>
                      <a:pt x="260" y="79"/>
                    </a:lnTo>
                    <a:lnTo>
                      <a:pt x="252" y="86"/>
                    </a:lnTo>
                    <a:lnTo>
                      <a:pt x="243" y="89"/>
                    </a:lnTo>
                    <a:lnTo>
                      <a:pt x="234" y="94"/>
                    </a:lnTo>
                    <a:lnTo>
                      <a:pt x="234" y="103"/>
                    </a:lnTo>
                    <a:lnTo>
                      <a:pt x="240" y="111"/>
                    </a:lnTo>
                    <a:lnTo>
                      <a:pt x="243" y="118"/>
                    </a:lnTo>
                    <a:lnTo>
                      <a:pt x="236" y="123"/>
                    </a:lnTo>
                    <a:lnTo>
                      <a:pt x="234" y="127"/>
                    </a:lnTo>
                    <a:lnTo>
                      <a:pt x="233" y="133"/>
                    </a:lnTo>
                    <a:lnTo>
                      <a:pt x="233" y="138"/>
                    </a:lnTo>
                    <a:lnTo>
                      <a:pt x="229" y="141"/>
                    </a:lnTo>
                    <a:lnTo>
                      <a:pt x="228" y="151"/>
                    </a:lnTo>
                    <a:lnTo>
                      <a:pt x="226" y="157"/>
                    </a:lnTo>
                    <a:lnTo>
                      <a:pt x="223" y="164"/>
                    </a:lnTo>
                    <a:lnTo>
                      <a:pt x="219" y="170"/>
                    </a:lnTo>
                    <a:lnTo>
                      <a:pt x="214" y="172"/>
                    </a:lnTo>
                    <a:lnTo>
                      <a:pt x="208" y="172"/>
                    </a:lnTo>
                    <a:lnTo>
                      <a:pt x="200" y="172"/>
                    </a:lnTo>
                    <a:lnTo>
                      <a:pt x="191" y="169"/>
                    </a:lnTo>
                    <a:lnTo>
                      <a:pt x="189" y="168"/>
                    </a:lnTo>
                    <a:lnTo>
                      <a:pt x="185" y="167"/>
                    </a:lnTo>
                    <a:lnTo>
                      <a:pt x="180" y="166"/>
                    </a:lnTo>
                    <a:lnTo>
                      <a:pt x="175" y="166"/>
                    </a:lnTo>
                    <a:lnTo>
                      <a:pt x="174" y="169"/>
                    </a:lnTo>
                    <a:lnTo>
                      <a:pt x="173" y="172"/>
                    </a:lnTo>
                    <a:lnTo>
                      <a:pt x="174" y="175"/>
                    </a:lnTo>
                    <a:lnTo>
                      <a:pt x="176" y="177"/>
                    </a:lnTo>
                    <a:lnTo>
                      <a:pt x="182" y="177"/>
                    </a:lnTo>
                    <a:lnTo>
                      <a:pt x="185" y="179"/>
                    </a:lnTo>
                    <a:lnTo>
                      <a:pt x="189" y="183"/>
                    </a:lnTo>
                    <a:lnTo>
                      <a:pt x="196" y="183"/>
                    </a:lnTo>
                    <a:lnTo>
                      <a:pt x="200" y="180"/>
                    </a:lnTo>
                    <a:lnTo>
                      <a:pt x="205" y="179"/>
                    </a:lnTo>
                    <a:lnTo>
                      <a:pt x="211" y="178"/>
                    </a:lnTo>
                    <a:lnTo>
                      <a:pt x="215" y="177"/>
                    </a:lnTo>
                    <a:lnTo>
                      <a:pt x="220" y="177"/>
                    </a:lnTo>
                    <a:lnTo>
                      <a:pt x="225" y="175"/>
                    </a:lnTo>
                    <a:lnTo>
                      <a:pt x="229" y="172"/>
                    </a:lnTo>
                    <a:lnTo>
                      <a:pt x="233" y="168"/>
                    </a:lnTo>
                    <a:lnTo>
                      <a:pt x="238" y="167"/>
                    </a:lnTo>
                    <a:lnTo>
                      <a:pt x="244" y="169"/>
                    </a:lnTo>
                    <a:lnTo>
                      <a:pt x="250" y="169"/>
                    </a:lnTo>
                    <a:lnTo>
                      <a:pt x="252" y="163"/>
                    </a:lnTo>
                    <a:lnTo>
                      <a:pt x="260" y="159"/>
                    </a:lnTo>
                    <a:lnTo>
                      <a:pt x="268" y="154"/>
                    </a:lnTo>
                    <a:lnTo>
                      <a:pt x="274" y="148"/>
                    </a:lnTo>
                    <a:lnTo>
                      <a:pt x="276" y="140"/>
                    </a:lnTo>
                    <a:lnTo>
                      <a:pt x="279" y="129"/>
                    </a:lnTo>
                    <a:lnTo>
                      <a:pt x="287" y="119"/>
                    </a:lnTo>
                    <a:lnTo>
                      <a:pt x="297" y="111"/>
                    </a:lnTo>
                    <a:lnTo>
                      <a:pt x="306" y="107"/>
                    </a:lnTo>
                    <a:lnTo>
                      <a:pt x="314" y="104"/>
                    </a:lnTo>
                    <a:lnTo>
                      <a:pt x="320" y="99"/>
                    </a:lnTo>
                    <a:lnTo>
                      <a:pt x="325" y="93"/>
                    </a:lnTo>
                    <a:lnTo>
                      <a:pt x="329" y="86"/>
                    </a:lnTo>
                    <a:lnTo>
                      <a:pt x="333" y="86"/>
                    </a:lnTo>
                    <a:lnTo>
                      <a:pt x="335" y="92"/>
                    </a:lnTo>
                    <a:lnTo>
                      <a:pt x="337" y="98"/>
                    </a:lnTo>
                    <a:lnTo>
                      <a:pt x="342" y="101"/>
                    </a:lnTo>
                    <a:lnTo>
                      <a:pt x="349" y="100"/>
                    </a:lnTo>
                    <a:lnTo>
                      <a:pt x="349" y="108"/>
                    </a:lnTo>
                    <a:lnTo>
                      <a:pt x="343" y="114"/>
                    </a:lnTo>
                    <a:lnTo>
                      <a:pt x="337" y="119"/>
                    </a:lnTo>
                    <a:lnTo>
                      <a:pt x="334" y="127"/>
                    </a:lnTo>
                    <a:lnTo>
                      <a:pt x="333" y="129"/>
                    </a:lnTo>
                    <a:lnTo>
                      <a:pt x="331" y="129"/>
                    </a:lnTo>
                    <a:lnTo>
                      <a:pt x="329" y="131"/>
                    </a:lnTo>
                    <a:lnTo>
                      <a:pt x="329" y="133"/>
                    </a:lnTo>
                    <a:lnTo>
                      <a:pt x="329" y="136"/>
                    </a:lnTo>
                    <a:lnTo>
                      <a:pt x="336" y="136"/>
                    </a:lnTo>
                    <a:lnTo>
                      <a:pt x="343" y="136"/>
                    </a:lnTo>
                    <a:lnTo>
                      <a:pt x="350" y="136"/>
                    </a:lnTo>
                    <a:lnTo>
                      <a:pt x="355" y="140"/>
                    </a:lnTo>
                    <a:lnTo>
                      <a:pt x="351" y="145"/>
                    </a:lnTo>
                    <a:lnTo>
                      <a:pt x="347" y="147"/>
                    </a:lnTo>
                    <a:lnTo>
                      <a:pt x="342" y="148"/>
                    </a:lnTo>
                    <a:lnTo>
                      <a:pt x="337" y="151"/>
                    </a:lnTo>
                    <a:lnTo>
                      <a:pt x="334" y="155"/>
                    </a:lnTo>
                    <a:lnTo>
                      <a:pt x="329" y="159"/>
                    </a:lnTo>
                    <a:lnTo>
                      <a:pt x="325" y="162"/>
                    </a:lnTo>
                    <a:lnTo>
                      <a:pt x="320" y="164"/>
                    </a:lnTo>
                    <a:lnTo>
                      <a:pt x="314" y="167"/>
                    </a:lnTo>
                    <a:lnTo>
                      <a:pt x="309" y="169"/>
                    </a:lnTo>
                    <a:lnTo>
                      <a:pt x="303" y="170"/>
                    </a:lnTo>
                    <a:lnTo>
                      <a:pt x="298" y="172"/>
                    </a:lnTo>
                    <a:lnTo>
                      <a:pt x="297" y="176"/>
                    </a:lnTo>
                    <a:lnTo>
                      <a:pt x="295" y="178"/>
                    </a:lnTo>
                    <a:lnTo>
                      <a:pt x="294" y="182"/>
                    </a:lnTo>
                    <a:lnTo>
                      <a:pt x="294" y="185"/>
                    </a:lnTo>
                    <a:lnTo>
                      <a:pt x="288" y="189"/>
                    </a:lnTo>
                    <a:lnTo>
                      <a:pt x="282" y="193"/>
                    </a:lnTo>
                    <a:lnTo>
                      <a:pt x="278" y="197"/>
                    </a:lnTo>
                    <a:lnTo>
                      <a:pt x="273" y="200"/>
                    </a:lnTo>
                    <a:lnTo>
                      <a:pt x="268" y="205"/>
                    </a:lnTo>
                    <a:lnTo>
                      <a:pt x="264" y="209"/>
                    </a:lnTo>
                    <a:lnTo>
                      <a:pt x="259" y="215"/>
                    </a:lnTo>
                    <a:lnTo>
                      <a:pt x="256" y="221"/>
                    </a:lnTo>
                    <a:lnTo>
                      <a:pt x="249" y="221"/>
                    </a:lnTo>
                    <a:lnTo>
                      <a:pt x="243" y="222"/>
                    </a:lnTo>
                    <a:lnTo>
                      <a:pt x="238" y="223"/>
                    </a:lnTo>
                    <a:lnTo>
                      <a:pt x="234" y="225"/>
                    </a:lnTo>
                    <a:lnTo>
                      <a:pt x="229" y="228"/>
                    </a:lnTo>
                    <a:lnTo>
                      <a:pt x="225" y="229"/>
                    </a:lnTo>
                    <a:lnTo>
                      <a:pt x="220" y="231"/>
                    </a:lnTo>
                    <a:lnTo>
                      <a:pt x="214" y="232"/>
                    </a:lnTo>
                    <a:lnTo>
                      <a:pt x="211" y="236"/>
                    </a:lnTo>
                    <a:lnTo>
                      <a:pt x="212" y="239"/>
                    </a:lnTo>
                    <a:lnTo>
                      <a:pt x="212" y="242"/>
                    </a:lnTo>
                    <a:lnTo>
                      <a:pt x="213" y="245"/>
                    </a:lnTo>
                    <a:lnTo>
                      <a:pt x="213" y="250"/>
                    </a:lnTo>
                    <a:lnTo>
                      <a:pt x="211" y="255"/>
                    </a:lnTo>
                    <a:lnTo>
                      <a:pt x="210" y="262"/>
                    </a:lnTo>
                    <a:lnTo>
                      <a:pt x="207" y="268"/>
                    </a:lnTo>
                    <a:lnTo>
                      <a:pt x="203" y="272"/>
                    </a:lnTo>
                    <a:lnTo>
                      <a:pt x="198" y="283"/>
                    </a:lnTo>
                    <a:lnTo>
                      <a:pt x="192" y="295"/>
                    </a:lnTo>
                    <a:lnTo>
                      <a:pt x="189" y="305"/>
                    </a:lnTo>
                    <a:lnTo>
                      <a:pt x="190" y="318"/>
                    </a:lnTo>
                    <a:lnTo>
                      <a:pt x="195" y="318"/>
                    </a:lnTo>
                    <a:lnTo>
                      <a:pt x="201" y="316"/>
                    </a:lnTo>
                    <a:lnTo>
                      <a:pt x="211" y="314"/>
                    </a:lnTo>
                    <a:lnTo>
                      <a:pt x="221" y="310"/>
                    </a:lnTo>
                    <a:lnTo>
                      <a:pt x="231" y="306"/>
                    </a:lnTo>
                    <a:lnTo>
                      <a:pt x="241" y="301"/>
                    </a:lnTo>
                    <a:lnTo>
                      <a:pt x="249" y="297"/>
                    </a:lnTo>
                    <a:lnTo>
                      <a:pt x="256" y="292"/>
                    </a:lnTo>
                    <a:lnTo>
                      <a:pt x="259" y="291"/>
                    </a:lnTo>
                    <a:lnTo>
                      <a:pt x="261" y="289"/>
                    </a:lnTo>
                    <a:lnTo>
                      <a:pt x="264" y="288"/>
                    </a:lnTo>
                    <a:lnTo>
                      <a:pt x="265" y="286"/>
                    </a:lnTo>
                    <a:lnTo>
                      <a:pt x="268" y="290"/>
                    </a:lnTo>
                    <a:lnTo>
                      <a:pt x="272" y="291"/>
                    </a:lnTo>
                    <a:lnTo>
                      <a:pt x="274" y="291"/>
                    </a:lnTo>
                    <a:lnTo>
                      <a:pt x="278" y="291"/>
                    </a:lnTo>
                    <a:lnTo>
                      <a:pt x="281" y="291"/>
                    </a:lnTo>
                    <a:lnTo>
                      <a:pt x="283" y="289"/>
                    </a:lnTo>
                    <a:lnTo>
                      <a:pt x="286" y="289"/>
                    </a:lnTo>
                    <a:lnTo>
                      <a:pt x="289" y="290"/>
                    </a:lnTo>
                    <a:lnTo>
                      <a:pt x="290" y="299"/>
                    </a:lnTo>
                    <a:lnTo>
                      <a:pt x="297" y="303"/>
                    </a:lnTo>
                    <a:lnTo>
                      <a:pt x="306" y="305"/>
                    </a:lnTo>
                    <a:lnTo>
                      <a:pt x="313" y="307"/>
                    </a:lnTo>
                    <a:lnTo>
                      <a:pt x="310" y="314"/>
                    </a:lnTo>
                    <a:lnTo>
                      <a:pt x="306" y="321"/>
                    </a:lnTo>
                    <a:lnTo>
                      <a:pt x="302" y="328"/>
                    </a:lnTo>
                    <a:lnTo>
                      <a:pt x="297" y="336"/>
                    </a:lnTo>
                    <a:lnTo>
                      <a:pt x="293" y="335"/>
                    </a:lnTo>
                    <a:lnTo>
                      <a:pt x="288" y="337"/>
                    </a:lnTo>
                    <a:lnTo>
                      <a:pt x="286" y="341"/>
                    </a:lnTo>
                    <a:lnTo>
                      <a:pt x="282" y="343"/>
                    </a:lnTo>
                    <a:lnTo>
                      <a:pt x="276" y="349"/>
                    </a:lnTo>
                    <a:lnTo>
                      <a:pt x="267" y="350"/>
                    </a:lnTo>
                    <a:lnTo>
                      <a:pt x="259" y="352"/>
                    </a:lnTo>
                    <a:lnTo>
                      <a:pt x="252" y="358"/>
                    </a:lnTo>
                    <a:lnTo>
                      <a:pt x="245" y="360"/>
                    </a:lnTo>
                    <a:lnTo>
                      <a:pt x="237" y="361"/>
                    </a:lnTo>
                    <a:lnTo>
                      <a:pt x="230" y="364"/>
                    </a:lnTo>
                    <a:lnTo>
                      <a:pt x="225" y="369"/>
                    </a:lnTo>
                    <a:lnTo>
                      <a:pt x="216" y="375"/>
                    </a:lnTo>
                    <a:lnTo>
                      <a:pt x="207" y="379"/>
                    </a:lnTo>
                    <a:lnTo>
                      <a:pt x="198" y="381"/>
                    </a:lnTo>
                    <a:lnTo>
                      <a:pt x="191" y="387"/>
                    </a:lnTo>
                    <a:lnTo>
                      <a:pt x="184" y="387"/>
                    </a:lnTo>
                    <a:lnTo>
                      <a:pt x="177" y="384"/>
                    </a:lnTo>
                    <a:lnTo>
                      <a:pt x="170" y="383"/>
                    </a:lnTo>
                    <a:lnTo>
                      <a:pt x="166" y="387"/>
                    </a:lnTo>
                    <a:lnTo>
                      <a:pt x="166" y="388"/>
                    </a:lnTo>
                    <a:lnTo>
                      <a:pt x="167" y="390"/>
                    </a:lnTo>
                    <a:lnTo>
                      <a:pt x="168" y="391"/>
                    </a:lnTo>
                    <a:lnTo>
                      <a:pt x="169" y="392"/>
                    </a:lnTo>
                    <a:lnTo>
                      <a:pt x="2" y="3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1996" name="Freeform 12">
                <a:extLst>
                  <a:ext uri="{FF2B5EF4-FFF2-40B4-BE49-F238E27FC236}">
                    <a16:creationId xmlns:a16="http://schemas.microsoft.com/office/drawing/2014/main" id="{C9121903-F4C6-4284-BBCE-FEB492537C4C}"/>
                  </a:ext>
                </a:extLst>
              </p:cNvPr>
              <p:cNvSpPr>
                <a:spLocks/>
              </p:cNvSpPr>
              <p:nvPr/>
            </p:nvSpPr>
            <p:spPr bwMode="auto">
              <a:xfrm>
                <a:off x="4267" y="1533"/>
                <a:ext cx="225" cy="163"/>
              </a:xfrm>
              <a:custGeom>
                <a:avLst/>
                <a:gdLst>
                  <a:gd name="T0" fmla="*/ 227 w 449"/>
                  <a:gd name="T1" fmla="*/ 309 h 326"/>
                  <a:gd name="T2" fmla="*/ 217 w 449"/>
                  <a:gd name="T3" fmla="*/ 259 h 326"/>
                  <a:gd name="T4" fmla="*/ 180 w 449"/>
                  <a:gd name="T5" fmla="*/ 254 h 326"/>
                  <a:gd name="T6" fmla="*/ 146 w 449"/>
                  <a:gd name="T7" fmla="*/ 262 h 326"/>
                  <a:gd name="T8" fmla="*/ 111 w 449"/>
                  <a:gd name="T9" fmla="*/ 261 h 326"/>
                  <a:gd name="T10" fmla="*/ 84 w 449"/>
                  <a:gd name="T11" fmla="*/ 235 h 326"/>
                  <a:gd name="T12" fmla="*/ 62 w 449"/>
                  <a:gd name="T13" fmla="*/ 208 h 326"/>
                  <a:gd name="T14" fmla="*/ 55 w 449"/>
                  <a:gd name="T15" fmla="*/ 180 h 326"/>
                  <a:gd name="T16" fmla="*/ 32 w 449"/>
                  <a:gd name="T17" fmla="*/ 167 h 326"/>
                  <a:gd name="T18" fmla="*/ 9 w 449"/>
                  <a:gd name="T19" fmla="*/ 158 h 326"/>
                  <a:gd name="T20" fmla="*/ 10 w 449"/>
                  <a:gd name="T21" fmla="*/ 143 h 326"/>
                  <a:gd name="T22" fmla="*/ 5 w 449"/>
                  <a:gd name="T23" fmla="*/ 128 h 326"/>
                  <a:gd name="T24" fmla="*/ 16 w 449"/>
                  <a:gd name="T25" fmla="*/ 127 h 326"/>
                  <a:gd name="T26" fmla="*/ 4 w 449"/>
                  <a:gd name="T27" fmla="*/ 112 h 326"/>
                  <a:gd name="T28" fmla="*/ 17 w 449"/>
                  <a:gd name="T29" fmla="*/ 110 h 326"/>
                  <a:gd name="T30" fmla="*/ 38 w 449"/>
                  <a:gd name="T31" fmla="*/ 116 h 326"/>
                  <a:gd name="T32" fmla="*/ 36 w 449"/>
                  <a:gd name="T33" fmla="*/ 98 h 326"/>
                  <a:gd name="T34" fmla="*/ 51 w 449"/>
                  <a:gd name="T35" fmla="*/ 112 h 326"/>
                  <a:gd name="T36" fmla="*/ 65 w 449"/>
                  <a:gd name="T37" fmla="*/ 114 h 326"/>
                  <a:gd name="T38" fmla="*/ 75 w 449"/>
                  <a:gd name="T39" fmla="*/ 100 h 326"/>
                  <a:gd name="T40" fmla="*/ 81 w 449"/>
                  <a:gd name="T41" fmla="*/ 116 h 326"/>
                  <a:gd name="T42" fmla="*/ 90 w 449"/>
                  <a:gd name="T43" fmla="*/ 151 h 326"/>
                  <a:gd name="T44" fmla="*/ 106 w 449"/>
                  <a:gd name="T45" fmla="*/ 177 h 326"/>
                  <a:gd name="T46" fmla="*/ 135 w 449"/>
                  <a:gd name="T47" fmla="*/ 199 h 326"/>
                  <a:gd name="T48" fmla="*/ 165 w 449"/>
                  <a:gd name="T49" fmla="*/ 197 h 326"/>
                  <a:gd name="T50" fmla="*/ 189 w 449"/>
                  <a:gd name="T51" fmla="*/ 192 h 326"/>
                  <a:gd name="T52" fmla="*/ 209 w 449"/>
                  <a:gd name="T53" fmla="*/ 178 h 326"/>
                  <a:gd name="T54" fmla="*/ 239 w 449"/>
                  <a:gd name="T55" fmla="*/ 170 h 326"/>
                  <a:gd name="T56" fmla="*/ 216 w 449"/>
                  <a:gd name="T57" fmla="*/ 161 h 326"/>
                  <a:gd name="T58" fmla="*/ 199 w 449"/>
                  <a:gd name="T59" fmla="*/ 146 h 326"/>
                  <a:gd name="T60" fmla="*/ 203 w 449"/>
                  <a:gd name="T61" fmla="*/ 127 h 326"/>
                  <a:gd name="T62" fmla="*/ 193 w 449"/>
                  <a:gd name="T63" fmla="*/ 105 h 326"/>
                  <a:gd name="T64" fmla="*/ 213 w 449"/>
                  <a:gd name="T65" fmla="*/ 80 h 326"/>
                  <a:gd name="T66" fmla="*/ 217 w 449"/>
                  <a:gd name="T67" fmla="*/ 42 h 326"/>
                  <a:gd name="T68" fmla="*/ 237 w 449"/>
                  <a:gd name="T69" fmla="*/ 21 h 326"/>
                  <a:gd name="T70" fmla="*/ 251 w 449"/>
                  <a:gd name="T71" fmla="*/ 19 h 326"/>
                  <a:gd name="T72" fmla="*/ 288 w 449"/>
                  <a:gd name="T73" fmla="*/ 12 h 326"/>
                  <a:gd name="T74" fmla="*/ 324 w 449"/>
                  <a:gd name="T75" fmla="*/ 23 h 326"/>
                  <a:gd name="T76" fmla="*/ 332 w 449"/>
                  <a:gd name="T77" fmla="*/ 11 h 326"/>
                  <a:gd name="T78" fmla="*/ 345 w 449"/>
                  <a:gd name="T79" fmla="*/ 0 h 326"/>
                  <a:gd name="T80" fmla="*/ 361 w 449"/>
                  <a:gd name="T81" fmla="*/ 18 h 326"/>
                  <a:gd name="T82" fmla="*/ 347 w 449"/>
                  <a:gd name="T83" fmla="*/ 44 h 326"/>
                  <a:gd name="T84" fmla="*/ 361 w 449"/>
                  <a:gd name="T85" fmla="*/ 79 h 326"/>
                  <a:gd name="T86" fmla="*/ 361 w 449"/>
                  <a:gd name="T87" fmla="*/ 116 h 326"/>
                  <a:gd name="T88" fmla="*/ 348 w 449"/>
                  <a:gd name="T89" fmla="*/ 129 h 326"/>
                  <a:gd name="T90" fmla="*/ 316 w 449"/>
                  <a:gd name="T91" fmla="*/ 146 h 326"/>
                  <a:gd name="T92" fmla="*/ 339 w 449"/>
                  <a:gd name="T93" fmla="*/ 171 h 326"/>
                  <a:gd name="T94" fmla="*/ 363 w 449"/>
                  <a:gd name="T95" fmla="*/ 188 h 326"/>
                  <a:gd name="T96" fmla="*/ 387 w 449"/>
                  <a:gd name="T97" fmla="*/ 200 h 326"/>
                  <a:gd name="T98" fmla="*/ 395 w 449"/>
                  <a:gd name="T99" fmla="*/ 223 h 326"/>
                  <a:gd name="T100" fmla="*/ 407 w 449"/>
                  <a:gd name="T101" fmla="*/ 238 h 326"/>
                  <a:gd name="T102" fmla="*/ 403 w 449"/>
                  <a:gd name="T103" fmla="*/ 250 h 326"/>
                  <a:gd name="T104" fmla="*/ 426 w 449"/>
                  <a:gd name="T105" fmla="*/ 275 h 326"/>
                  <a:gd name="T106" fmla="*/ 445 w 449"/>
                  <a:gd name="T107" fmla="*/ 302 h 326"/>
                  <a:gd name="T108" fmla="*/ 449 w 449"/>
                  <a:gd name="T109" fmla="*/ 302 h 326"/>
                  <a:gd name="T110" fmla="*/ 449 w 449"/>
                  <a:gd name="T111" fmla="*/ 326 h 326"/>
                  <a:gd name="T112" fmla="*/ 383 w 449"/>
                  <a:gd name="T113" fmla="*/ 325 h 326"/>
                  <a:gd name="T114" fmla="*/ 387 w 449"/>
                  <a:gd name="T115" fmla="*/ 316 h 326"/>
                  <a:gd name="T116" fmla="*/ 380 w 449"/>
                  <a:gd name="T117" fmla="*/ 299 h 326"/>
                  <a:gd name="T118" fmla="*/ 372 w 449"/>
                  <a:gd name="T119" fmla="*/ 307 h 326"/>
                  <a:gd name="T120" fmla="*/ 373 w 449"/>
                  <a:gd name="T121" fmla="*/ 32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 h="326">
                    <a:moveTo>
                      <a:pt x="231" y="326"/>
                    </a:moveTo>
                    <a:lnTo>
                      <a:pt x="228" y="322"/>
                    </a:lnTo>
                    <a:lnTo>
                      <a:pt x="227" y="316"/>
                    </a:lnTo>
                    <a:lnTo>
                      <a:pt x="227" y="309"/>
                    </a:lnTo>
                    <a:lnTo>
                      <a:pt x="226" y="303"/>
                    </a:lnTo>
                    <a:lnTo>
                      <a:pt x="221" y="288"/>
                    </a:lnTo>
                    <a:lnTo>
                      <a:pt x="220" y="272"/>
                    </a:lnTo>
                    <a:lnTo>
                      <a:pt x="217" y="259"/>
                    </a:lnTo>
                    <a:lnTo>
                      <a:pt x="205" y="249"/>
                    </a:lnTo>
                    <a:lnTo>
                      <a:pt x="197" y="252"/>
                    </a:lnTo>
                    <a:lnTo>
                      <a:pt x="188" y="253"/>
                    </a:lnTo>
                    <a:lnTo>
                      <a:pt x="180" y="254"/>
                    </a:lnTo>
                    <a:lnTo>
                      <a:pt x="171" y="255"/>
                    </a:lnTo>
                    <a:lnTo>
                      <a:pt x="163" y="256"/>
                    </a:lnTo>
                    <a:lnTo>
                      <a:pt x="154" y="259"/>
                    </a:lnTo>
                    <a:lnTo>
                      <a:pt x="146" y="262"/>
                    </a:lnTo>
                    <a:lnTo>
                      <a:pt x="141" y="268"/>
                    </a:lnTo>
                    <a:lnTo>
                      <a:pt x="129" y="267"/>
                    </a:lnTo>
                    <a:lnTo>
                      <a:pt x="120" y="264"/>
                    </a:lnTo>
                    <a:lnTo>
                      <a:pt x="111" y="261"/>
                    </a:lnTo>
                    <a:lnTo>
                      <a:pt x="104" y="255"/>
                    </a:lnTo>
                    <a:lnTo>
                      <a:pt x="97" y="249"/>
                    </a:lnTo>
                    <a:lnTo>
                      <a:pt x="90" y="242"/>
                    </a:lnTo>
                    <a:lnTo>
                      <a:pt x="84" y="235"/>
                    </a:lnTo>
                    <a:lnTo>
                      <a:pt x="78" y="229"/>
                    </a:lnTo>
                    <a:lnTo>
                      <a:pt x="73" y="222"/>
                    </a:lnTo>
                    <a:lnTo>
                      <a:pt x="67" y="215"/>
                    </a:lnTo>
                    <a:lnTo>
                      <a:pt x="62" y="208"/>
                    </a:lnTo>
                    <a:lnTo>
                      <a:pt x="58" y="200"/>
                    </a:lnTo>
                    <a:lnTo>
                      <a:pt x="61" y="193"/>
                    </a:lnTo>
                    <a:lnTo>
                      <a:pt x="60" y="186"/>
                    </a:lnTo>
                    <a:lnTo>
                      <a:pt x="55" y="180"/>
                    </a:lnTo>
                    <a:lnTo>
                      <a:pt x="50" y="177"/>
                    </a:lnTo>
                    <a:lnTo>
                      <a:pt x="44" y="173"/>
                    </a:lnTo>
                    <a:lnTo>
                      <a:pt x="38" y="170"/>
                    </a:lnTo>
                    <a:lnTo>
                      <a:pt x="32" y="167"/>
                    </a:lnTo>
                    <a:lnTo>
                      <a:pt x="27" y="165"/>
                    </a:lnTo>
                    <a:lnTo>
                      <a:pt x="21" y="163"/>
                    </a:lnTo>
                    <a:lnTo>
                      <a:pt x="15" y="161"/>
                    </a:lnTo>
                    <a:lnTo>
                      <a:pt x="9" y="158"/>
                    </a:lnTo>
                    <a:lnTo>
                      <a:pt x="2" y="157"/>
                    </a:lnTo>
                    <a:lnTo>
                      <a:pt x="2" y="149"/>
                    </a:lnTo>
                    <a:lnTo>
                      <a:pt x="14" y="147"/>
                    </a:lnTo>
                    <a:lnTo>
                      <a:pt x="10" y="143"/>
                    </a:lnTo>
                    <a:lnTo>
                      <a:pt x="5" y="141"/>
                    </a:lnTo>
                    <a:lnTo>
                      <a:pt x="0" y="138"/>
                    </a:lnTo>
                    <a:lnTo>
                      <a:pt x="0" y="131"/>
                    </a:lnTo>
                    <a:lnTo>
                      <a:pt x="5" y="128"/>
                    </a:lnTo>
                    <a:lnTo>
                      <a:pt x="12" y="129"/>
                    </a:lnTo>
                    <a:lnTo>
                      <a:pt x="17" y="132"/>
                    </a:lnTo>
                    <a:lnTo>
                      <a:pt x="22" y="131"/>
                    </a:lnTo>
                    <a:lnTo>
                      <a:pt x="16" y="127"/>
                    </a:lnTo>
                    <a:lnTo>
                      <a:pt x="10" y="124"/>
                    </a:lnTo>
                    <a:lnTo>
                      <a:pt x="6" y="120"/>
                    </a:lnTo>
                    <a:lnTo>
                      <a:pt x="2" y="114"/>
                    </a:lnTo>
                    <a:lnTo>
                      <a:pt x="4" y="112"/>
                    </a:lnTo>
                    <a:lnTo>
                      <a:pt x="5" y="109"/>
                    </a:lnTo>
                    <a:lnTo>
                      <a:pt x="7" y="108"/>
                    </a:lnTo>
                    <a:lnTo>
                      <a:pt x="9" y="106"/>
                    </a:lnTo>
                    <a:lnTo>
                      <a:pt x="17" y="110"/>
                    </a:lnTo>
                    <a:lnTo>
                      <a:pt x="24" y="116"/>
                    </a:lnTo>
                    <a:lnTo>
                      <a:pt x="31" y="121"/>
                    </a:lnTo>
                    <a:lnTo>
                      <a:pt x="42" y="123"/>
                    </a:lnTo>
                    <a:lnTo>
                      <a:pt x="38" y="116"/>
                    </a:lnTo>
                    <a:lnTo>
                      <a:pt x="32" y="110"/>
                    </a:lnTo>
                    <a:lnTo>
                      <a:pt x="29" y="104"/>
                    </a:lnTo>
                    <a:lnTo>
                      <a:pt x="30" y="97"/>
                    </a:lnTo>
                    <a:lnTo>
                      <a:pt x="36" y="98"/>
                    </a:lnTo>
                    <a:lnTo>
                      <a:pt x="40" y="101"/>
                    </a:lnTo>
                    <a:lnTo>
                      <a:pt x="44" y="104"/>
                    </a:lnTo>
                    <a:lnTo>
                      <a:pt x="47" y="109"/>
                    </a:lnTo>
                    <a:lnTo>
                      <a:pt x="51" y="112"/>
                    </a:lnTo>
                    <a:lnTo>
                      <a:pt x="55" y="117"/>
                    </a:lnTo>
                    <a:lnTo>
                      <a:pt x="60" y="119"/>
                    </a:lnTo>
                    <a:lnTo>
                      <a:pt x="65" y="121"/>
                    </a:lnTo>
                    <a:lnTo>
                      <a:pt x="65" y="114"/>
                    </a:lnTo>
                    <a:lnTo>
                      <a:pt x="67" y="110"/>
                    </a:lnTo>
                    <a:lnTo>
                      <a:pt x="70" y="105"/>
                    </a:lnTo>
                    <a:lnTo>
                      <a:pt x="73" y="101"/>
                    </a:lnTo>
                    <a:lnTo>
                      <a:pt x="75" y="100"/>
                    </a:lnTo>
                    <a:lnTo>
                      <a:pt x="76" y="101"/>
                    </a:lnTo>
                    <a:lnTo>
                      <a:pt x="78" y="103"/>
                    </a:lnTo>
                    <a:lnTo>
                      <a:pt x="80" y="104"/>
                    </a:lnTo>
                    <a:lnTo>
                      <a:pt x="81" y="116"/>
                    </a:lnTo>
                    <a:lnTo>
                      <a:pt x="84" y="125"/>
                    </a:lnTo>
                    <a:lnTo>
                      <a:pt x="89" y="134"/>
                    </a:lnTo>
                    <a:lnTo>
                      <a:pt x="89" y="144"/>
                    </a:lnTo>
                    <a:lnTo>
                      <a:pt x="90" y="151"/>
                    </a:lnTo>
                    <a:lnTo>
                      <a:pt x="92" y="159"/>
                    </a:lnTo>
                    <a:lnTo>
                      <a:pt x="96" y="165"/>
                    </a:lnTo>
                    <a:lnTo>
                      <a:pt x="103" y="167"/>
                    </a:lnTo>
                    <a:lnTo>
                      <a:pt x="106" y="177"/>
                    </a:lnTo>
                    <a:lnTo>
                      <a:pt x="112" y="185"/>
                    </a:lnTo>
                    <a:lnTo>
                      <a:pt x="119" y="192"/>
                    </a:lnTo>
                    <a:lnTo>
                      <a:pt x="128" y="196"/>
                    </a:lnTo>
                    <a:lnTo>
                      <a:pt x="135" y="199"/>
                    </a:lnTo>
                    <a:lnTo>
                      <a:pt x="143" y="200"/>
                    </a:lnTo>
                    <a:lnTo>
                      <a:pt x="150" y="200"/>
                    </a:lnTo>
                    <a:lnTo>
                      <a:pt x="158" y="199"/>
                    </a:lnTo>
                    <a:lnTo>
                      <a:pt x="165" y="197"/>
                    </a:lnTo>
                    <a:lnTo>
                      <a:pt x="172" y="196"/>
                    </a:lnTo>
                    <a:lnTo>
                      <a:pt x="178" y="193"/>
                    </a:lnTo>
                    <a:lnTo>
                      <a:pt x="183" y="191"/>
                    </a:lnTo>
                    <a:lnTo>
                      <a:pt x="189" y="192"/>
                    </a:lnTo>
                    <a:lnTo>
                      <a:pt x="194" y="189"/>
                    </a:lnTo>
                    <a:lnTo>
                      <a:pt x="198" y="186"/>
                    </a:lnTo>
                    <a:lnTo>
                      <a:pt x="201" y="180"/>
                    </a:lnTo>
                    <a:lnTo>
                      <a:pt x="209" y="178"/>
                    </a:lnTo>
                    <a:lnTo>
                      <a:pt x="216" y="174"/>
                    </a:lnTo>
                    <a:lnTo>
                      <a:pt x="222" y="174"/>
                    </a:lnTo>
                    <a:lnTo>
                      <a:pt x="231" y="179"/>
                    </a:lnTo>
                    <a:lnTo>
                      <a:pt x="239" y="170"/>
                    </a:lnTo>
                    <a:lnTo>
                      <a:pt x="234" y="166"/>
                    </a:lnTo>
                    <a:lnTo>
                      <a:pt x="228" y="164"/>
                    </a:lnTo>
                    <a:lnTo>
                      <a:pt x="222" y="163"/>
                    </a:lnTo>
                    <a:lnTo>
                      <a:pt x="216" y="161"/>
                    </a:lnTo>
                    <a:lnTo>
                      <a:pt x="210" y="159"/>
                    </a:lnTo>
                    <a:lnTo>
                      <a:pt x="204" y="157"/>
                    </a:lnTo>
                    <a:lnTo>
                      <a:pt x="201" y="153"/>
                    </a:lnTo>
                    <a:lnTo>
                      <a:pt x="199" y="146"/>
                    </a:lnTo>
                    <a:lnTo>
                      <a:pt x="201" y="140"/>
                    </a:lnTo>
                    <a:lnTo>
                      <a:pt x="202" y="136"/>
                    </a:lnTo>
                    <a:lnTo>
                      <a:pt x="202" y="132"/>
                    </a:lnTo>
                    <a:lnTo>
                      <a:pt x="203" y="127"/>
                    </a:lnTo>
                    <a:lnTo>
                      <a:pt x="199" y="123"/>
                    </a:lnTo>
                    <a:lnTo>
                      <a:pt x="198" y="116"/>
                    </a:lnTo>
                    <a:lnTo>
                      <a:pt x="198" y="110"/>
                    </a:lnTo>
                    <a:lnTo>
                      <a:pt x="193" y="105"/>
                    </a:lnTo>
                    <a:lnTo>
                      <a:pt x="194" y="96"/>
                    </a:lnTo>
                    <a:lnTo>
                      <a:pt x="202" y="91"/>
                    </a:lnTo>
                    <a:lnTo>
                      <a:pt x="210" y="88"/>
                    </a:lnTo>
                    <a:lnTo>
                      <a:pt x="213" y="80"/>
                    </a:lnTo>
                    <a:lnTo>
                      <a:pt x="211" y="70"/>
                    </a:lnTo>
                    <a:lnTo>
                      <a:pt x="210" y="59"/>
                    </a:lnTo>
                    <a:lnTo>
                      <a:pt x="211" y="50"/>
                    </a:lnTo>
                    <a:lnTo>
                      <a:pt x="217" y="42"/>
                    </a:lnTo>
                    <a:lnTo>
                      <a:pt x="221" y="36"/>
                    </a:lnTo>
                    <a:lnTo>
                      <a:pt x="224" y="27"/>
                    </a:lnTo>
                    <a:lnTo>
                      <a:pt x="229" y="21"/>
                    </a:lnTo>
                    <a:lnTo>
                      <a:pt x="237" y="21"/>
                    </a:lnTo>
                    <a:lnTo>
                      <a:pt x="241" y="25"/>
                    </a:lnTo>
                    <a:lnTo>
                      <a:pt x="244" y="25"/>
                    </a:lnTo>
                    <a:lnTo>
                      <a:pt x="248" y="22"/>
                    </a:lnTo>
                    <a:lnTo>
                      <a:pt x="251" y="19"/>
                    </a:lnTo>
                    <a:lnTo>
                      <a:pt x="259" y="13"/>
                    </a:lnTo>
                    <a:lnTo>
                      <a:pt x="269" y="11"/>
                    </a:lnTo>
                    <a:lnTo>
                      <a:pt x="278" y="11"/>
                    </a:lnTo>
                    <a:lnTo>
                      <a:pt x="288" y="12"/>
                    </a:lnTo>
                    <a:lnTo>
                      <a:pt x="297" y="15"/>
                    </a:lnTo>
                    <a:lnTo>
                      <a:pt x="307" y="18"/>
                    </a:lnTo>
                    <a:lnTo>
                      <a:pt x="316" y="21"/>
                    </a:lnTo>
                    <a:lnTo>
                      <a:pt x="324" y="23"/>
                    </a:lnTo>
                    <a:lnTo>
                      <a:pt x="327" y="20"/>
                    </a:lnTo>
                    <a:lnTo>
                      <a:pt x="327" y="15"/>
                    </a:lnTo>
                    <a:lnTo>
                      <a:pt x="328" y="12"/>
                    </a:lnTo>
                    <a:lnTo>
                      <a:pt x="332" y="11"/>
                    </a:lnTo>
                    <a:lnTo>
                      <a:pt x="333" y="5"/>
                    </a:lnTo>
                    <a:lnTo>
                      <a:pt x="338" y="4"/>
                    </a:lnTo>
                    <a:lnTo>
                      <a:pt x="341" y="3"/>
                    </a:lnTo>
                    <a:lnTo>
                      <a:pt x="345" y="0"/>
                    </a:lnTo>
                    <a:lnTo>
                      <a:pt x="349" y="4"/>
                    </a:lnTo>
                    <a:lnTo>
                      <a:pt x="354" y="7"/>
                    </a:lnTo>
                    <a:lnTo>
                      <a:pt x="358" y="11"/>
                    </a:lnTo>
                    <a:lnTo>
                      <a:pt x="361" y="18"/>
                    </a:lnTo>
                    <a:lnTo>
                      <a:pt x="360" y="26"/>
                    </a:lnTo>
                    <a:lnTo>
                      <a:pt x="353" y="30"/>
                    </a:lnTo>
                    <a:lnTo>
                      <a:pt x="347" y="36"/>
                    </a:lnTo>
                    <a:lnTo>
                      <a:pt x="347" y="44"/>
                    </a:lnTo>
                    <a:lnTo>
                      <a:pt x="354" y="51"/>
                    </a:lnTo>
                    <a:lnTo>
                      <a:pt x="360" y="59"/>
                    </a:lnTo>
                    <a:lnTo>
                      <a:pt x="363" y="68"/>
                    </a:lnTo>
                    <a:lnTo>
                      <a:pt x="361" y="79"/>
                    </a:lnTo>
                    <a:lnTo>
                      <a:pt x="357" y="89"/>
                    </a:lnTo>
                    <a:lnTo>
                      <a:pt x="360" y="98"/>
                    </a:lnTo>
                    <a:lnTo>
                      <a:pt x="362" y="106"/>
                    </a:lnTo>
                    <a:lnTo>
                      <a:pt x="361" y="116"/>
                    </a:lnTo>
                    <a:lnTo>
                      <a:pt x="356" y="118"/>
                    </a:lnTo>
                    <a:lnTo>
                      <a:pt x="352" y="120"/>
                    </a:lnTo>
                    <a:lnTo>
                      <a:pt x="347" y="124"/>
                    </a:lnTo>
                    <a:lnTo>
                      <a:pt x="348" y="129"/>
                    </a:lnTo>
                    <a:lnTo>
                      <a:pt x="341" y="135"/>
                    </a:lnTo>
                    <a:lnTo>
                      <a:pt x="333" y="140"/>
                    </a:lnTo>
                    <a:lnTo>
                      <a:pt x="325" y="143"/>
                    </a:lnTo>
                    <a:lnTo>
                      <a:pt x="316" y="146"/>
                    </a:lnTo>
                    <a:lnTo>
                      <a:pt x="324" y="151"/>
                    </a:lnTo>
                    <a:lnTo>
                      <a:pt x="326" y="161"/>
                    </a:lnTo>
                    <a:lnTo>
                      <a:pt x="328" y="169"/>
                    </a:lnTo>
                    <a:lnTo>
                      <a:pt x="339" y="171"/>
                    </a:lnTo>
                    <a:lnTo>
                      <a:pt x="346" y="174"/>
                    </a:lnTo>
                    <a:lnTo>
                      <a:pt x="352" y="179"/>
                    </a:lnTo>
                    <a:lnTo>
                      <a:pt x="357" y="184"/>
                    </a:lnTo>
                    <a:lnTo>
                      <a:pt x="363" y="188"/>
                    </a:lnTo>
                    <a:lnTo>
                      <a:pt x="368" y="193"/>
                    </a:lnTo>
                    <a:lnTo>
                      <a:pt x="373" y="196"/>
                    </a:lnTo>
                    <a:lnTo>
                      <a:pt x="379" y="199"/>
                    </a:lnTo>
                    <a:lnTo>
                      <a:pt x="387" y="200"/>
                    </a:lnTo>
                    <a:lnTo>
                      <a:pt x="390" y="207"/>
                    </a:lnTo>
                    <a:lnTo>
                      <a:pt x="392" y="212"/>
                    </a:lnTo>
                    <a:lnTo>
                      <a:pt x="393" y="217"/>
                    </a:lnTo>
                    <a:lnTo>
                      <a:pt x="395" y="223"/>
                    </a:lnTo>
                    <a:lnTo>
                      <a:pt x="399" y="225"/>
                    </a:lnTo>
                    <a:lnTo>
                      <a:pt x="402" y="229"/>
                    </a:lnTo>
                    <a:lnTo>
                      <a:pt x="405" y="233"/>
                    </a:lnTo>
                    <a:lnTo>
                      <a:pt x="407" y="238"/>
                    </a:lnTo>
                    <a:lnTo>
                      <a:pt x="405" y="240"/>
                    </a:lnTo>
                    <a:lnTo>
                      <a:pt x="402" y="244"/>
                    </a:lnTo>
                    <a:lnTo>
                      <a:pt x="401" y="247"/>
                    </a:lnTo>
                    <a:lnTo>
                      <a:pt x="403" y="250"/>
                    </a:lnTo>
                    <a:lnTo>
                      <a:pt x="410" y="255"/>
                    </a:lnTo>
                    <a:lnTo>
                      <a:pt x="416" y="261"/>
                    </a:lnTo>
                    <a:lnTo>
                      <a:pt x="421" y="268"/>
                    </a:lnTo>
                    <a:lnTo>
                      <a:pt x="426" y="275"/>
                    </a:lnTo>
                    <a:lnTo>
                      <a:pt x="430" y="283"/>
                    </a:lnTo>
                    <a:lnTo>
                      <a:pt x="434" y="290"/>
                    </a:lnTo>
                    <a:lnTo>
                      <a:pt x="439" y="297"/>
                    </a:lnTo>
                    <a:lnTo>
                      <a:pt x="445" y="302"/>
                    </a:lnTo>
                    <a:lnTo>
                      <a:pt x="446" y="302"/>
                    </a:lnTo>
                    <a:lnTo>
                      <a:pt x="447" y="302"/>
                    </a:lnTo>
                    <a:lnTo>
                      <a:pt x="448" y="302"/>
                    </a:lnTo>
                    <a:lnTo>
                      <a:pt x="449" y="302"/>
                    </a:lnTo>
                    <a:lnTo>
                      <a:pt x="449" y="305"/>
                    </a:lnTo>
                    <a:lnTo>
                      <a:pt x="449" y="310"/>
                    </a:lnTo>
                    <a:lnTo>
                      <a:pt x="449" y="317"/>
                    </a:lnTo>
                    <a:lnTo>
                      <a:pt x="449" y="326"/>
                    </a:lnTo>
                    <a:lnTo>
                      <a:pt x="383" y="326"/>
                    </a:lnTo>
                    <a:lnTo>
                      <a:pt x="383" y="326"/>
                    </a:lnTo>
                    <a:lnTo>
                      <a:pt x="383" y="325"/>
                    </a:lnTo>
                    <a:lnTo>
                      <a:pt x="383" y="325"/>
                    </a:lnTo>
                    <a:lnTo>
                      <a:pt x="381" y="325"/>
                    </a:lnTo>
                    <a:lnTo>
                      <a:pt x="381" y="320"/>
                    </a:lnTo>
                    <a:lnTo>
                      <a:pt x="384" y="317"/>
                    </a:lnTo>
                    <a:lnTo>
                      <a:pt x="387" y="316"/>
                    </a:lnTo>
                    <a:lnTo>
                      <a:pt x="392" y="314"/>
                    </a:lnTo>
                    <a:lnTo>
                      <a:pt x="388" y="308"/>
                    </a:lnTo>
                    <a:lnTo>
                      <a:pt x="385" y="303"/>
                    </a:lnTo>
                    <a:lnTo>
                      <a:pt x="380" y="299"/>
                    </a:lnTo>
                    <a:lnTo>
                      <a:pt x="376" y="293"/>
                    </a:lnTo>
                    <a:lnTo>
                      <a:pt x="372" y="293"/>
                    </a:lnTo>
                    <a:lnTo>
                      <a:pt x="372" y="300"/>
                    </a:lnTo>
                    <a:lnTo>
                      <a:pt x="372" y="307"/>
                    </a:lnTo>
                    <a:lnTo>
                      <a:pt x="373" y="314"/>
                    </a:lnTo>
                    <a:lnTo>
                      <a:pt x="375" y="318"/>
                    </a:lnTo>
                    <a:lnTo>
                      <a:pt x="375" y="321"/>
                    </a:lnTo>
                    <a:lnTo>
                      <a:pt x="373" y="323"/>
                    </a:lnTo>
                    <a:lnTo>
                      <a:pt x="373" y="324"/>
                    </a:lnTo>
                    <a:lnTo>
                      <a:pt x="372" y="326"/>
                    </a:lnTo>
                    <a:lnTo>
                      <a:pt x="231" y="3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1997" name="Freeform 13">
                <a:extLst>
                  <a:ext uri="{FF2B5EF4-FFF2-40B4-BE49-F238E27FC236}">
                    <a16:creationId xmlns:a16="http://schemas.microsoft.com/office/drawing/2014/main" id="{9FBAC59E-DB9E-4221-8FCF-D3EEA6C37058}"/>
                  </a:ext>
                </a:extLst>
              </p:cNvPr>
              <p:cNvSpPr>
                <a:spLocks/>
              </p:cNvSpPr>
              <p:nvPr/>
            </p:nvSpPr>
            <p:spPr bwMode="auto">
              <a:xfrm>
                <a:off x="4484" y="1450"/>
                <a:ext cx="155" cy="246"/>
              </a:xfrm>
              <a:custGeom>
                <a:avLst/>
                <a:gdLst>
                  <a:gd name="T0" fmla="*/ 65 w 310"/>
                  <a:gd name="T1" fmla="*/ 462 h 490"/>
                  <a:gd name="T2" fmla="*/ 64 w 310"/>
                  <a:gd name="T3" fmla="*/ 432 h 490"/>
                  <a:gd name="T4" fmla="*/ 59 w 310"/>
                  <a:gd name="T5" fmla="*/ 401 h 490"/>
                  <a:gd name="T6" fmla="*/ 39 w 310"/>
                  <a:gd name="T7" fmla="*/ 395 h 490"/>
                  <a:gd name="T8" fmla="*/ 6 w 310"/>
                  <a:gd name="T9" fmla="*/ 387 h 490"/>
                  <a:gd name="T10" fmla="*/ 15 w 310"/>
                  <a:gd name="T11" fmla="*/ 323 h 490"/>
                  <a:gd name="T12" fmla="*/ 34 w 310"/>
                  <a:gd name="T13" fmla="*/ 267 h 490"/>
                  <a:gd name="T14" fmla="*/ 49 w 310"/>
                  <a:gd name="T15" fmla="*/ 227 h 490"/>
                  <a:gd name="T16" fmla="*/ 75 w 310"/>
                  <a:gd name="T17" fmla="*/ 202 h 490"/>
                  <a:gd name="T18" fmla="*/ 104 w 310"/>
                  <a:gd name="T19" fmla="*/ 205 h 490"/>
                  <a:gd name="T20" fmla="*/ 103 w 310"/>
                  <a:gd name="T21" fmla="*/ 194 h 490"/>
                  <a:gd name="T22" fmla="*/ 96 w 310"/>
                  <a:gd name="T23" fmla="*/ 168 h 490"/>
                  <a:gd name="T24" fmla="*/ 84 w 310"/>
                  <a:gd name="T25" fmla="*/ 143 h 490"/>
                  <a:gd name="T26" fmla="*/ 90 w 310"/>
                  <a:gd name="T27" fmla="*/ 130 h 490"/>
                  <a:gd name="T28" fmla="*/ 95 w 310"/>
                  <a:gd name="T29" fmla="*/ 121 h 490"/>
                  <a:gd name="T30" fmla="*/ 72 w 310"/>
                  <a:gd name="T31" fmla="*/ 116 h 490"/>
                  <a:gd name="T32" fmla="*/ 59 w 310"/>
                  <a:gd name="T33" fmla="*/ 102 h 490"/>
                  <a:gd name="T34" fmla="*/ 88 w 310"/>
                  <a:gd name="T35" fmla="*/ 76 h 490"/>
                  <a:gd name="T36" fmla="*/ 114 w 310"/>
                  <a:gd name="T37" fmla="*/ 63 h 490"/>
                  <a:gd name="T38" fmla="*/ 144 w 310"/>
                  <a:gd name="T39" fmla="*/ 57 h 490"/>
                  <a:gd name="T40" fmla="*/ 172 w 310"/>
                  <a:gd name="T41" fmla="*/ 56 h 490"/>
                  <a:gd name="T42" fmla="*/ 181 w 310"/>
                  <a:gd name="T43" fmla="*/ 48 h 490"/>
                  <a:gd name="T44" fmla="*/ 180 w 310"/>
                  <a:gd name="T45" fmla="*/ 20 h 490"/>
                  <a:gd name="T46" fmla="*/ 186 w 310"/>
                  <a:gd name="T47" fmla="*/ 8 h 490"/>
                  <a:gd name="T48" fmla="*/ 209 w 310"/>
                  <a:gd name="T49" fmla="*/ 30 h 490"/>
                  <a:gd name="T50" fmla="*/ 213 w 310"/>
                  <a:gd name="T51" fmla="*/ 19 h 490"/>
                  <a:gd name="T52" fmla="*/ 207 w 310"/>
                  <a:gd name="T53" fmla="*/ 1 h 490"/>
                  <a:gd name="T54" fmla="*/ 228 w 310"/>
                  <a:gd name="T55" fmla="*/ 23 h 490"/>
                  <a:gd name="T56" fmla="*/ 247 w 310"/>
                  <a:gd name="T57" fmla="*/ 26 h 490"/>
                  <a:gd name="T58" fmla="*/ 247 w 310"/>
                  <a:gd name="T59" fmla="*/ 99 h 490"/>
                  <a:gd name="T60" fmla="*/ 212 w 310"/>
                  <a:gd name="T61" fmla="*/ 113 h 490"/>
                  <a:gd name="T62" fmla="*/ 201 w 310"/>
                  <a:gd name="T63" fmla="*/ 119 h 490"/>
                  <a:gd name="T64" fmla="*/ 222 w 310"/>
                  <a:gd name="T65" fmla="*/ 116 h 490"/>
                  <a:gd name="T66" fmla="*/ 249 w 310"/>
                  <a:gd name="T67" fmla="*/ 102 h 490"/>
                  <a:gd name="T68" fmla="*/ 272 w 310"/>
                  <a:gd name="T69" fmla="*/ 128 h 490"/>
                  <a:gd name="T70" fmla="*/ 224 w 310"/>
                  <a:gd name="T71" fmla="*/ 168 h 490"/>
                  <a:gd name="T72" fmla="*/ 204 w 310"/>
                  <a:gd name="T73" fmla="*/ 187 h 490"/>
                  <a:gd name="T74" fmla="*/ 201 w 310"/>
                  <a:gd name="T75" fmla="*/ 205 h 490"/>
                  <a:gd name="T76" fmla="*/ 216 w 310"/>
                  <a:gd name="T77" fmla="*/ 234 h 490"/>
                  <a:gd name="T78" fmla="*/ 245 w 310"/>
                  <a:gd name="T79" fmla="*/ 246 h 490"/>
                  <a:gd name="T80" fmla="*/ 253 w 310"/>
                  <a:gd name="T81" fmla="*/ 262 h 490"/>
                  <a:gd name="T82" fmla="*/ 274 w 310"/>
                  <a:gd name="T83" fmla="*/ 325 h 490"/>
                  <a:gd name="T84" fmla="*/ 296 w 310"/>
                  <a:gd name="T85" fmla="*/ 364 h 490"/>
                  <a:gd name="T86" fmla="*/ 308 w 310"/>
                  <a:gd name="T87" fmla="*/ 401 h 490"/>
                  <a:gd name="T88" fmla="*/ 286 w 310"/>
                  <a:gd name="T89" fmla="*/ 432 h 490"/>
                  <a:gd name="T90" fmla="*/ 231 w 310"/>
                  <a:gd name="T91" fmla="*/ 410 h 490"/>
                  <a:gd name="T92" fmla="*/ 241 w 310"/>
                  <a:gd name="T93" fmla="*/ 378 h 490"/>
                  <a:gd name="T94" fmla="*/ 223 w 310"/>
                  <a:gd name="T95" fmla="*/ 355 h 490"/>
                  <a:gd name="T96" fmla="*/ 224 w 310"/>
                  <a:gd name="T97" fmla="*/ 366 h 490"/>
                  <a:gd name="T98" fmla="*/ 222 w 310"/>
                  <a:gd name="T99" fmla="*/ 402 h 490"/>
                  <a:gd name="T100" fmla="*/ 264 w 310"/>
                  <a:gd name="T101" fmla="*/ 458 h 490"/>
                  <a:gd name="T102" fmla="*/ 231 w 310"/>
                  <a:gd name="T103" fmla="*/ 477 h 490"/>
                  <a:gd name="T104" fmla="*/ 233 w 310"/>
                  <a:gd name="T105" fmla="*/ 4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490">
                    <a:moveTo>
                      <a:pt x="60" y="490"/>
                    </a:moveTo>
                    <a:lnTo>
                      <a:pt x="61" y="484"/>
                    </a:lnTo>
                    <a:lnTo>
                      <a:pt x="61" y="477"/>
                    </a:lnTo>
                    <a:lnTo>
                      <a:pt x="63" y="470"/>
                    </a:lnTo>
                    <a:lnTo>
                      <a:pt x="65" y="462"/>
                    </a:lnTo>
                    <a:lnTo>
                      <a:pt x="65" y="455"/>
                    </a:lnTo>
                    <a:lnTo>
                      <a:pt x="66" y="448"/>
                    </a:lnTo>
                    <a:lnTo>
                      <a:pt x="68" y="442"/>
                    </a:lnTo>
                    <a:lnTo>
                      <a:pt x="72" y="436"/>
                    </a:lnTo>
                    <a:lnTo>
                      <a:pt x="64" y="432"/>
                    </a:lnTo>
                    <a:lnTo>
                      <a:pt x="59" y="425"/>
                    </a:lnTo>
                    <a:lnTo>
                      <a:pt x="54" y="417"/>
                    </a:lnTo>
                    <a:lnTo>
                      <a:pt x="49" y="411"/>
                    </a:lnTo>
                    <a:lnTo>
                      <a:pt x="52" y="405"/>
                    </a:lnTo>
                    <a:lnTo>
                      <a:pt x="59" y="401"/>
                    </a:lnTo>
                    <a:lnTo>
                      <a:pt x="64" y="396"/>
                    </a:lnTo>
                    <a:lnTo>
                      <a:pt x="60" y="389"/>
                    </a:lnTo>
                    <a:lnTo>
                      <a:pt x="54" y="390"/>
                    </a:lnTo>
                    <a:lnTo>
                      <a:pt x="46" y="393"/>
                    </a:lnTo>
                    <a:lnTo>
                      <a:pt x="39" y="395"/>
                    </a:lnTo>
                    <a:lnTo>
                      <a:pt x="31" y="396"/>
                    </a:lnTo>
                    <a:lnTo>
                      <a:pt x="23" y="397"/>
                    </a:lnTo>
                    <a:lnTo>
                      <a:pt x="16" y="396"/>
                    </a:lnTo>
                    <a:lnTo>
                      <a:pt x="11" y="393"/>
                    </a:lnTo>
                    <a:lnTo>
                      <a:pt x="6" y="387"/>
                    </a:lnTo>
                    <a:lnTo>
                      <a:pt x="6" y="372"/>
                    </a:lnTo>
                    <a:lnTo>
                      <a:pt x="1" y="358"/>
                    </a:lnTo>
                    <a:lnTo>
                      <a:pt x="0" y="344"/>
                    </a:lnTo>
                    <a:lnTo>
                      <a:pt x="10" y="334"/>
                    </a:lnTo>
                    <a:lnTo>
                      <a:pt x="15" y="323"/>
                    </a:lnTo>
                    <a:lnTo>
                      <a:pt x="20" y="313"/>
                    </a:lnTo>
                    <a:lnTo>
                      <a:pt x="23" y="302"/>
                    </a:lnTo>
                    <a:lnTo>
                      <a:pt x="27" y="290"/>
                    </a:lnTo>
                    <a:lnTo>
                      <a:pt x="30" y="278"/>
                    </a:lnTo>
                    <a:lnTo>
                      <a:pt x="34" y="267"/>
                    </a:lnTo>
                    <a:lnTo>
                      <a:pt x="39" y="257"/>
                    </a:lnTo>
                    <a:lnTo>
                      <a:pt x="45" y="246"/>
                    </a:lnTo>
                    <a:lnTo>
                      <a:pt x="44" y="239"/>
                    </a:lnTo>
                    <a:lnTo>
                      <a:pt x="45" y="232"/>
                    </a:lnTo>
                    <a:lnTo>
                      <a:pt x="49" y="227"/>
                    </a:lnTo>
                    <a:lnTo>
                      <a:pt x="53" y="221"/>
                    </a:lnTo>
                    <a:lnTo>
                      <a:pt x="58" y="216"/>
                    </a:lnTo>
                    <a:lnTo>
                      <a:pt x="64" y="212"/>
                    </a:lnTo>
                    <a:lnTo>
                      <a:pt x="69" y="207"/>
                    </a:lnTo>
                    <a:lnTo>
                      <a:pt x="75" y="202"/>
                    </a:lnTo>
                    <a:lnTo>
                      <a:pt x="81" y="204"/>
                    </a:lnTo>
                    <a:lnTo>
                      <a:pt x="87" y="204"/>
                    </a:lnTo>
                    <a:lnTo>
                      <a:pt x="92" y="205"/>
                    </a:lnTo>
                    <a:lnTo>
                      <a:pt x="98" y="205"/>
                    </a:lnTo>
                    <a:lnTo>
                      <a:pt x="104" y="205"/>
                    </a:lnTo>
                    <a:lnTo>
                      <a:pt x="110" y="205"/>
                    </a:lnTo>
                    <a:lnTo>
                      <a:pt x="114" y="204"/>
                    </a:lnTo>
                    <a:lnTo>
                      <a:pt x="120" y="201"/>
                    </a:lnTo>
                    <a:lnTo>
                      <a:pt x="112" y="197"/>
                    </a:lnTo>
                    <a:lnTo>
                      <a:pt x="103" y="194"/>
                    </a:lnTo>
                    <a:lnTo>
                      <a:pt x="94" y="192"/>
                    </a:lnTo>
                    <a:lnTo>
                      <a:pt x="90" y="184"/>
                    </a:lnTo>
                    <a:lnTo>
                      <a:pt x="94" y="179"/>
                    </a:lnTo>
                    <a:lnTo>
                      <a:pt x="95" y="174"/>
                    </a:lnTo>
                    <a:lnTo>
                      <a:pt x="96" y="168"/>
                    </a:lnTo>
                    <a:lnTo>
                      <a:pt x="99" y="163"/>
                    </a:lnTo>
                    <a:lnTo>
                      <a:pt x="94" y="160"/>
                    </a:lnTo>
                    <a:lnTo>
                      <a:pt x="92" y="153"/>
                    </a:lnTo>
                    <a:lnTo>
                      <a:pt x="90" y="146"/>
                    </a:lnTo>
                    <a:lnTo>
                      <a:pt x="84" y="143"/>
                    </a:lnTo>
                    <a:lnTo>
                      <a:pt x="82" y="139"/>
                    </a:lnTo>
                    <a:lnTo>
                      <a:pt x="83" y="137"/>
                    </a:lnTo>
                    <a:lnTo>
                      <a:pt x="86" y="133"/>
                    </a:lnTo>
                    <a:lnTo>
                      <a:pt x="87" y="131"/>
                    </a:lnTo>
                    <a:lnTo>
                      <a:pt x="90" y="130"/>
                    </a:lnTo>
                    <a:lnTo>
                      <a:pt x="94" y="129"/>
                    </a:lnTo>
                    <a:lnTo>
                      <a:pt x="97" y="125"/>
                    </a:lnTo>
                    <a:lnTo>
                      <a:pt x="99" y="123"/>
                    </a:lnTo>
                    <a:lnTo>
                      <a:pt x="98" y="121"/>
                    </a:lnTo>
                    <a:lnTo>
                      <a:pt x="95" y="121"/>
                    </a:lnTo>
                    <a:lnTo>
                      <a:pt x="90" y="121"/>
                    </a:lnTo>
                    <a:lnTo>
                      <a:pt x="86" y="119"/>
                    </a:lnTo>
                    <a:lnTo>
                      <a:pt x="81" y="119"/>
                    </a:lnTo>
                    <a:lnTo>
                      <a:pt x="76" y="118"/>
                    </a:lnTo>
                    <a:lnTo>
                      <a:pt x="72" y="116"/>
                    </a:lnTo>
                    <a:lnTo>
                      <a:pt x="67" y="114"/>
                    </a:lnTo>
                    <a:lnTo>
                      <a:pt x="64" y="111"/>
                    </a:lnTo>
                    <a:lnTo>
                      <a:pt x="61" y="109"/>
                    </a:lnTo>
                    <a:lnTo>
                      <a:pt x="60" y="106"/>
                    </a:lnTo>
                    <a:lnTo>
                      <a:pt x="59" y="102"/>
                    </a:lnTo>
                    <a:lnTo>
                      <a:pt x="59" y="98"/>
                    </a:lnTo>
                    <a:lnTo>
                      <a:pt x="95" y="94"/>
                    </a:lnTo>
                    <a:lnTo>
                      <a:pt x="92" y="87"/>
                    </a:lnTo>
                    <a:lnTo>
                      <a:pt x="90" y="81"/>
                    </a:lnTo>
                    <a:lnTo>
                      <a:pt x="88" y="76"/>
                    </a:lnTo>
                    <a:lnTo>
                      <a:pt x="90" y="69"/>
                    </a:lnTo>
                    <a:lnTo>
                      <a:pt x="95" y="65"/>
                    </a:lnTo>
                    <a:lnTo>
                      <a:pt x="102" y="63"/>
                    </a:lnTo>
                    <a:lnTo>
                      <a:pt x="107" y="63"/>
                    </a:lnTo>
                    <a:lnTo>
                      <a:pt x="114" y="63"/>
                    </a:lnTo>
                    <a:lnTo>
                      <a:pt x="120" y="64"/>
                    </a:lnTo>
                    <a:lnTo>
                      <a:pt x="127" y="63"/>
                    </a:lnTo>
                    <a:lnTo>
                      <a:pt x="133" y="62"/>
                    </a:lnTo>
                    <a:lnTo>
                      <a:pt x="139" y="58"/>
                    </a:lnTo>
                    <a:lnTo>
                      <a:pt x="144" y="57"/>
                    </a:lnTo>
                    <a:lnTo>
                      <a:pt x="150" y="57"/>
                    </a:lnTo>
                    <a:lnTo>
                      <a:pt x="156" y="56"/>
                    </a:lnTo>
                    <a:lnTo>
                      <a:pt x="162" y="56"/>
                    </a:lnTo>
                    <a:lnTo>
                      <a:pt x="166" y="56"/>
                    </a:lnTo>
                    <a:lnTo>
                      <a:pt x="172" y="56"/>
                    </a:lnTo>
                    <a:lnTo>
                      <a:pt x="177" y="57"/>
                    </a:lnTo>
                    <a:lnTo>
                      <a:pt x="182" y="58"/>
                    </a:lnTo>
                    <a:lnTo>
                      <a:pt x="183" y="55"/>
                    </a:lnTo>
                    <a:lnTo>
                      <a:pt x="183" y="52"/>
                    </a:lnTo>
                    <a:lnTo>
                      <a:pt x="181" y="48"/>
                    </a:lnTo>
                    <a:lnTo>
                      <a:pt x="180" y="43"/>
                    </a:lnTo>
                    <a:lnTo>
                      <a:pt x="179" y="35"/>
                    </a:lnTo>
                    <a:lnTo>
                      <a:pt x="182" y="30"/>
                    </a:lnTo>
                    <a:lnTo>
                      <a:pt x="185" y="25"/>
                    </a:lnTo>
                    <a:lnTo>
                      <a:pt x="180" y="20"/>
                    </a:lnTo>
                    <a:lnTo>
                      <a:pt x="178" y="17"/>
                    </a:lnTo>
                    <a:lnTo>
                      <a:pt x="175" y="13"/>
                    </a:lnTo>
                    <a:lnTo>
                      <a:pt x="174" y="11"/>
                    </a:lnTo>
                    <a:lnTo>
                      <a:pt x="177" y="8"/>
                    </a:lnTo>
                    <a:lnTo>
                      <a:pt x="186" y="8"/>
                    </a:lnTo>
                    <a:lnTo>
                      <a:pt x="194" y="12"/>
                    </a:lnTo>
                    <a:lnTo>
                      <a:pt x="200" y="19"/>
                    </a:lnTo>
                    <a:lnTo>
                      <a:pt x="207" y="24"/>
                    </a:lnTo>
                    <a:lnTo>
                      <a:pt x="208" y="27"/>
                    </a:lnTo>
                    <a:lnTo>
                      <a:pt x="209" y="30"/>
                    </a:lnTo>
                    <a:lnTo>
                      <a:pt x="211" y="32"/>
                    </a:lnTo>
                    <a:lnTo>
                      <a:pt x="213" y="33"/>
                    </a:lnTo>
                    <a:lnTo>
                      <a:pt x="217" y="33"/>
                    </a:lnTo>
                    <a:lnTo>
                      <a:pt x="217" y="25"/>
                    </a:lnTo>
                    <a:lnTo>
                      <a:pt x="213" y="19"/>
                    </a:lnTo>
                    <a:lnTo>
                      <a:pt x="208" y="15"/>
                    </a:lnTo>
                    <a:lnTo>
                      <a:pt x="203" y="8"/>
                    </a:lnTo>
                    <a:lnTo>
                      <a:pt x="190" y="3"/>
                    </a:lnTo>
                    <a:lnTo>
                      <a:pt x="197" y="0"/>
                    </a:lnTo>
                    <a:lnTo>
                      <a:pt x="207" y="1"/>
                    </a:lnTo>
                    <a:lnTo>
                      <a:pt x="215" y="4"/>
                    </a:lnTo>
                    <a:lnTo>
                      <a:pt x="218" y="5"/>
                    </a:lnTo>
                    <a:lnTo>
                      <a:pt x="222" y="11"/>
                    </a:lnTo>
                    <a:lnTo>
                      <a:pt x="225" y="17"/>
                    </a:lnTo>
                    <a:lnTo>
                      <a:pt x="228" y="23"/>
                    </a:lnTo>
                    <a:lnTo>
                      <a:pt x="233" y="27"/>
                    </a:lnTo>
                    <a:lnTo>
                      <a:pt x="236" y="26"/>
                    </a:lnTo>
                    <a:lnTo>
                      <a:pt x="240" y="24"/>
                    </a:lnTo>
                    <a:lnTo>
                      <a:pt x="245" y="24"/>
                    </a:lnTo>
                    <a:lnTo>
                      <a:pt x="247" y="26"/>
                    </a:lnTo>
                    <a:lnTo>
                      <a:pt x="242" y="38"/>
                    </a:lnTo>
                    <a:lnTo>
                      <a:pt x="243" y="52"/>
                    </a:lnTo>
                    <a:lnTo>
                      <a:pt x="246" y="64"/>
                    </a:lnTo>
                    <a:lnTo>
                      <a:pt x="243" y="77"/>
                    </a:lnTo>
                    <a:lnTo>
                      <a:pt x="247" y="99"/>
                    </a:lnTo>
                    <a:lnTo>
                      <a:pt x="238" y="100"/>
                    </a:lnTo>
                    <a:lnTo>
                      <a:pt x="228" y="103"/>
                    </a:lnTo>
                    <a:lnTo>
                      <a:pt x="220" y="108"/>
                    </a:lnTo>
                    <a:lnTo>
                      <a:pt x="215" y="115"/>
                    </a:lnTo>
                    <a:lnTo>
                      <a:pt x="212" y="113"/>
                    </a:lnTo>
                    <a:lnTo>
                      <a:pt x="209" y="111"/>
                    </a:lnTo>
                    <a:lnTo>
                      <a:pt x="205" y="111"/>
                    </a:lnTo>
                    <a:lnTo>
                      <a:pt x="203" y="114"/>
                    </a:lnTo>
                    <a:lnTo>
                      <a:pt x="202" y="117"/>
                    </a:lnTo>
                    <a:lnTo>
                      <a:pt x="201" y="119"/>
                    </a:lnTo>
                    <a:lnTo>
                      <a:pt x="202" y="122"/>
                    </a:lnTo>
                    <a:lnTo>
                      <a:pt x="204" y="124"/>
                    </a:lnTo>
                    <a:lnTo>
                      <a:pt x="212" y="125"/>
                    </a:lnTo>
                    <a:lnTo>
                      <a:pt x="217" y="122"/>
                    </a:lnTo>
                    <a:lnTo>
                      <a:pt x="222" y="116"/>
                    </a:lnTo>
                    <a:lnTo>
                      <a:pt x="226" y="111"/>
                    </a:lnTo>
                    <a:lnTo>
                      <a:pt x="232" y="109"/>
                    </a:lnTo>
                    <a:lnTo>
                      <a:pt x="238" y="107"/>
                    </a:lnTo>
                    <a:lnTo>
                      <a:pt x="243" y="105"/>
                    </a:lnTo>
                    <a:lnTo>
                      <a:pt x="249" y="102"/>
                    </a:lnTo>
                    <a:lnTo>
                      <a:pt x="257" y="105"/>
                    </a:lnTo>
                    <a:lnTo>
                      <a:pt x="263" y="110"/>
                    </a:lnTo>
                    <a:lnTo>
                      <a:pt x="268" y="116"/>
                    </a:lnTo>
                    <a:lnTo>
                      <a:pt x="271" y="122"/>
                    </a:lnTo>
                    <a:lnTo>
                      <a:pt x="272" y="128"/>
                    </a:lnTo>
                    <a:lnTo>
                      <a:pt x="274" y="133"/>
                    </a:lnTo>
                    <a:lnTo>
                      <a:pt x="278" y="139"/>
                    </a:lnTo>
                    <a:lnTo>
                      <a:pt x="278" y="146"/>
                    </a:lnTo>
                    <a:lnTo>
                      <a:pt x="228" y="159"/>
                    </a:lnTo>
                    <a:lnTo>
                      <a:pt x="224" y="168"/>
                    </a:lnTo>
                    <a:lnTo>
                      <a:pt x="219" y="171"/>
                    </a:lnTo>
                    <a:lnTo>
                      <a:pt x="218" y="177"/>
                    </a:lnTo>
                    <a:lnTo>
                      <a:pt x="216" y="183"/>
                    </a:lnTo>
                    <a:lnTo>
                      <a:pt x="210" y="186"/>
                    </a:lnTo>
                    <a:lnTo>
                      <a:pt x="204" y="187"/>
                    </a:lnTo>
                    <a:lnTo>
                      <a:pt x="200" y="191"/>
                    </a:lnTo>
                    <a:lnTo>
                      <a:pt x="195" y="194"/>
                    </a:lnTo>
                    <a:lnTo>
                      <a:pt x="190" y="197"/>
                    </a:lnTo>
                    <a:lnTo>
                      <a:pt x="194" y="199"/>
                    </a:lnTo>
                    <a:lnTo>
                      <a:pt x="201" y="205"/>
                    </a:lnTo>
                    <a:lnTo>
                      <a:pt x="201" y="213"/>
                    </a:lnTo>
                    <a:lnTo>
                      <a:pt x="202" y="221"/>
                    </a:lnTo>
                    <a:lnTo>
                      <a:pt x="208" y="225"/>
                    </a:lnTo>
                    <a:lnTo>
                      <a:pt x="211" y="230"/>
                    </a:lnTo>
                    <a:lnTo>
                      <a:pt x="216" y="234"/>
                    </a:lnTo>
                    <a:lnTo>
                      <a:pt x="222" y="236"/>
                    </a:lnTo>
                    <a:lnTo>
                      <a:pt x="227" y="238"/>
                    </a:lnTo>
                    <a:lnTo>
                      <a:pt x="233" y="240"/>
                    </a:lnTo>
                    <a:lnTo>
                      <a:pt x="239" y="243"/>
                    </a:lnTo>
                    <a:lnTo>
                      <a:pt x="245" y="246"/>
                    </a:lnTo>
                    <a:lnTo>
                      <a:pt x="248" y="252"/>
                    </a:lnTo>
                    <a:lnTo>
                      <a:pt x="249" y="254"/>
                    </a:lnTo>
                    <a:lnTo>
                      <a:pt x="249" y="258"/>
                    </a:lnTo>
                    <a:lnTo>
                      <a:pt x="250" y="260"/>
                    </a:lnTo>
                    <a:lnTo>
                      <a:pt x="253" y="262"/>
                    </a:lnTo>
                    <a:lnTo>
                      <a:pt x="254" y="277"/>
                    </a:lnTo>
                    <a:lnTo>
                      <a:pt x="258" y="291"/>
                    </a:lnTo>
                    <a:lnTo>
                      <a:pt x="265" y="305"/>
                    </a:lnTo>
                    <a:lnTo>
                      <a:pt x="272" y="317"/>
                    </a:lnTo>
                    <a:lnTo>
                      <a:pt x="274" y="325"/>
                    </a:lnTo>
                    <a:lnTo>
                      <a:pt x="280" y="333"/>
                    </a:lnTo>
                    <a:lnTo>
                      <a:pt x="286" y="341"/>
                    </a:lnTo>
                    <a:lnTo>
                      <a:pt x="289" y="350"/>
                    </a:lnTo>
                    <a:lnTo>
                      <a:pt x="293" y="357"/>
                    </a:lnTo>
                    <a:lnTo>
                      <a:pt x="296" y="364"/>
                    </a:lnTo>
                    <a:lnTo>
                      <a:pt x="298" y="371"/>
                    </a:lnTo>
                    <a:lnTo>
                      <a:pt x="300" y="379"/>
                    </a:lnTo>
                    <a:lnTo>
                      <a:pt x="306" y="384"/>
                    </a:lnTo>
                    <a:lnTo>
                      <a:pt x="307" y="393"/>
                    </a:lnTo>
                    <a:lnTo>
                      <a:pt x="308" y="401"/>
                    </a:lnTo>
                    <a:lnTo>
                      <a:pt x="310" y="408"/>
                    </a:lnTo>
                    <a:lnTo>
                      <a:pt x="302" y="412"/>
                    </a:lnTo>
                    <a:lnTo>
                      <a:pt x="296" y="418"/>
                    </a:lnTo>
                    <a:lnTo>
                      <a:pt x="291" y="425"/>
                    </a:lnTo>
                    <a:lnTo>
                      <a:pt x="286" y="432"/>
                    </a:lnTo>
                    <a:lnTo>
                      <a:pt x="281" y="439"/>
                    </a:lnTo>
                    <a:lnTo>
                      <a:pt x="277" y="446"/>
                    </a:lnTo>
                    <a:lnTo>
                      <a:pt x="271" y="452"/>
                    </a:lnTo>
                    <a:lnTo>
                      <a:pt x="264" y="458"/>
                    </a:lnTo>
                    <a:lnTo>
                      <a:pt x="231" y="410"/>
                    </a:lnTo>
                    <a:lnTo>
                      <a:pt x="236" y="409"/>
                    </a:lnTo>
                    <a:lnTo>
                      <a:pt x="238" y="403"/>
                    </a:lnTo>
                    <a:lnTo>
                      <a:pt x="239" y="396"/>
                    </a:lnTo>
                    <a:lnTo>
                      <a:pt x="240" y="389"/>
                    </a:lnTo>
                    <a:lnTo>
                      <a:pt x="241" y="378"/>
                    </a:lnTo>
                    <a:lnTo>
                      <a:pt x="239" y="367"/>
                    </a:lnTo>
                    <a:lnTo>
                      <a:pt x="233" y="358"/>
                    </a:lnTo>
                    <a:lnTo>
                      <a:pt x="226" y="350"/>
                    </a:lnTo>
                    <a:lnTo>
                      <a:pt x="225" y="352"/>
                    </a:lnTo>
                    <a:lnTo>
                      <a:pt x="223" y="355"/>
                    </a:lnTo>
                    <a:lnTo>
                      <a:pt x="222" y="356"/>
                    </a:lnTo>
                    <a:lnTo>
                      <a:pt x="222" y="359"/>
                    </a:lnTo>
                    <a:lnTo>
                      <a:pt x="222" y="361"/>
                    </a:lnTo>
                    <a:lnTo>
                      <a:pt x="222" y="365"/>
                    </a:lnTo>
                    <a:lnTo>
                      <a:pt x="224" y="366"/>
                    </a:lnTo>
                    <a:lnTo>
                      <a:pt x="227" y="367"/>
                    </a:lnTo>
                    <a:lnTo>
                      <a:pt x="227" y="376"/>
                    </a:lnTo>
                    <a:lnTo>
                      <a:pt x="226" y="386"/>
                    </a:lnTo>
                    <a:lnTo>
                      <a:pt x="225" y="394"/>
                    </a:lnTo>
                    <a:lnTo>
                      <a:pt x="222" y="402"/>
                    </a:lnTo>
                    <a:lnTo>
                      <a:pt x="224" y="405"/>
                    </a:lnTo>
                    <a:lnTo>
                      <a:pt x="226" y="408"/>
                    </a:lnTo>
                    <a:lnTo>
                      <a:pt x="228" y="409"/>
                    </a:lnTo>
                    <a:lnTo>
                      <a:pt x="231" y="410"/>
                    </a:lnTo>
                    <a:lnTo>
                      <a:pt x="264" y="458"/>
                    </a:lnTo>
                    <a:lnTo>
                      <a:pt x="254" y="459"/>
                    </a:lnTo>
                    <a:lnTo>
                      <a:pt x="248" y="465"/>
                    </a:lnTo>
                    <a:lnTo>
                      <a:pt x="241" y="471"/>
                    </a:lnTo>
                    <a:lnTo>
                      <a:pt x="232" y="473"/>
                    </a:lnTo>
                    <a:lnTo>
                      <a:pt x="231" y="477"/>
                    </a:lnTo>
                    <a:lnTo>
                      <a:pt x="232" y="479"/>
                    </a:lnTo>
                    <a:lnTo>
                      <a:pt x="233" y="482"/>
                    </a:lnTo>
                    <a:lnTo>
                      <a:pt x="234" y="485"/>
                    </a:lnTo>
                    <a:lnTo>
                      <a:pt x="233" y="486"/>
                    </a:lnTo>
                    <a:lnTo>
                      <a:pt x="233" y="487"/>
                    </a:lnTo>
                    <a:lnTo>
                      <a:pt x="233" y="489"/>
                    </a:lnTo>
                    <a:lnTo>
                      <a:pt x="233" y="490"/>
                    </a:lnTo>
                    <a:lnTo>
                      <a:pt x="60"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1998" name="Freeform 14">
                <a:extLst>
                  <a:ext uri="{FF2B5EF4-FFF2-40B4-BE49-F238E27FC236}">
                    <a16:creationId xmlns:a16="http://schemas.microsoft.com/office/drawing/2014/main" id="{DCDDD7F0-3639-4D90-91CF-A33C028095C4}"/>
                  </a:ext>
                </a:extLst>
              </p:cNvPr>
              <p:cNvSpPr>
                <a:spLocks/>
              </p:cNvSpPr>
              <p:nvPr/>
            </p:nvSpPr>
            <p:spPr bwMode="auto">
              <a:xfrm>
                <a:off x="4598" y="1495"/>
                <a:ext cx="157" cy="201"/>
              </a:xfrm>
              <a:custGeom>
                <a:avLst/>
                <a:gdLst>
                  <a:gd name="T0" fmla="*/ 93 w 315"/>
                  <a:gd name="T1" fmla="*/ 379 h 400"/>
                  <a:gd name="T2" fmla="*/ 103 w 315"/>
                  <a:gd name="T3" fmla="*/ 346 h 400"/>
                  <a:gd name="T4" fmla="*/ 116 w 315"/>
                  <a:gd name="T5" fmla="*/ 308 h 400"/>
                  <a:gd name="T6" fmla="*/ 118 w 315"/>
                  <a:gd name="T7" fmla="*/ 280 h 400"/>
                  <a:gd name="T8" fmla="*/ 120 w 315"/>
                  <a:gd name="T9" fmla="*/ 243 h 400"/>
                  <a:gd name="T10" fmla="*/ 128 w 315"/>
                  <a:gd name="T11" fmla="*/ 212 h 400"/>
                  <a:gd name="T12" fmla="*/ 132 w 315"/>
                  <a:gd name="T13" fmla="*/ 194 h 400"/>
                  <a:gd name="T14" fmla="*/ 104 w 315"/>
                  <a:gd name="T15" fmla="*/ 177 h 400"/>
                  <a:gd name="T16" fmla="*/ 72 w 315"/>
                  <a:gd name="T17" fmla="*/ 168 h 400"/>
                  <a:gd name="T18" fmla="*/ 45 w 315"/>
                  <a:gd name="T19" fmla="*/ 152 h 400"/>
                  <a:gd name="T20" fmla="*/ 26 w 315"/>
                  <a:gd name="T21" fmla="*/ 126 h 400"/>
                  <a:gd name="T22" fmla="*/ 14 w 315"/>
                  <a:gd name="T23" fmla="*/ 101 h 400"/>
                  <a:gd name="T24" fmla="*/ 5 w 315"/>
                  <a:gd name="T25" fmla="*/ 80 h 400"/>
                  <a:gd name="T26" fmla="*/ 50 w 315"/>
                  <a:gd name="T27" fmla="*/ 56 h 400"/>
                  <a:gd name="T28" fmla="*/ 58 w 315"/>
                  <a:gd name="T29" fmla="*/ 69 h 400"/>
                  <a:gd name="T30" fmla="*/ 65 w 315"/>
                  <a:gd name="T31" fmla="*/ 86 h 400"/>
                  <a:gd name="T32" fmla="*/ 82 w 315"/>
                  <a:gd name="T33" fmla="*/ 101 h 400"/>
                  <a:gd name="T34" fmla="*/ 108 w 315"/>
                  <a:gd name="T35" fmla="*/ 116 h 400"/>
                  <a:gd name="T36" fmla="*/ 123 w 315"/>
                  <a:gd name="T37" fmla="*/ 119 h 400"/>
                  <a:gd name="T38" fmla="*/ 143 w 315"/>
                  <a:gd name="T39" fmla="*/ 126 h 400"/>
                  <a:gd name="T40" fmla="*/ 165 w 315"/>
                  <a:gd name="T41" fmla="*/ 124 h 400"/>
                  <a:gd name="T42" fmla="*/ 161 w 315"/>
                  <a:gd name="T43" fmla="*/ 106 h 400"/>
                  <a:gd name="T44" fmla="*/ 155 w 315"/>
                  <a:gd name="T45" fmla="*/ 94 h 400"/>
                  <a:gd name="T46" fmla="*/ 152 w 315"/>
                  <a:gd name="T47" fmla="*/ 85 h 400"/>
                  <a:gd name="T48" fmla="*/ 159 w 315"/>
                  <a:gd name="T49" fmla="*/ 78 h 400"/>
                  <a:gd name="T50" fmla="*/ 151 w 315"/>
                  <a:gd name="T51" fmla="*/ 70 h 400"/>
                  <a:gd name="T52" fmla="*/ 156 w 315"/>
                  <a:gd name="T53" fmla="*/ 66 h 400"/>
                  <a:gd name="T54" fmla="*/ 158 w 315"/>
                  <a:gd name="T55" fmla="*/ 57 h 400"/>
                  <a:gd name="T56" fmla="*/ 148 w 315"/>
                  <a:gd name="T57" fmla="*/ 39 h 400"/>
                  <a:gd name="T58" fmla="*/ 128 w 315"/>
                  <a:gd name="T59" fmla="*/ 26 h 400"/>
                  <a:gd name="T60" fmla="*/ 140 w 315"/>
                  <a:gd name="T61" fmla="*/ 12 h 400"/>
                  <a:gd name="T62" fmla="*/ 159 w 315"/>
                  <a:gd name="T63" fmla="*/ 8 h 400"/>
                  <a:gd name="T64" fmla="*/ 174 w 315"/>
                  <a:gd name="T65" fmla="*/ 0 h 400"/>
                  <a:gd name="T66" fmla="*/ 193 w 315"/>
                  <a:gd name="T67" fmla="*/ 1 h 400"/>
                  <a:gd name="T68" fmla="*/ 226 w 315"/>
                  <a:gd name="T69" fmla="*/ 5 h 400"/>
                  <a:gd name="T70" fmla="*/ 267 w 315"/>
                  <a:gd name="T71" fmla="*/ 13 h 400"/>
                  <a:gd name="T72" fmla="*/ 298 w 315"/>
                  <a:gd name="T73" fmla="*/ 34 h 400"/>
                  <a:gd name="T74" fmla="*/ 305 w 315"/>
                  <a:gd name="T75" fmla="*/ 44 h 400"/>
                  <a:gd name="T76" fmla="*/ 302 w 315"/>
                  <a:gd name="T77" fmla="*/ 51 h 400"/>
                  <a:gd name="T78" fmla="*/ 302 w 315"/>
                  <a:gd name="T79" fmla="*/ 57 h 400"/>
                  <a:gd name="T80" fmla="*/ 301 w 315"/>
                  <a:gd name="T81" fmla="*/ 69 h 400"/>
                  <a:gd name="T82" fmla="*/ 282 w 315"/>
                  <a:gd name="T83" fmla="*/ 84 h 400"/>
                  <a:gd name="T84" fmla="*/ 276 w 315"/>
                  <a:gd name="T85" fmla="*/ 99 h 400"/>
                  <a:gd name="T86" fmla="*/ 269 w 315"/>
                  <a:gd name="T87" fmla="*/ 103 h 400"/>
                  <a:gd name="T88" fmla="*/ 264 w 315"/>
                  <a:gd name="T89" fmla="*/ 108 h 400"/>
                  <a:gd name="T90" fmla="*/ 257 w 315"/>
                  <a:gd name="T91" fmla="*/ 117 h 400"/>
                  <a:gd name="T92" fmla="*/ 258 w 315"/>
                  <a:gd name="T93" fmla="*/ 130 h 400"/>
                  <a:gd name="T94" fmla="*/ 265 w 315"/>
                  <a:gd name="T95" fmla="*/ 141 h 400"/>
                  <a:gd name="T96" fmla="*/ 275 w 315"/>
                  <a:gd name="T97" fmla="*/ 165 h 400"/>
                  <a:gd name="T98" fmla="*/ 290 w 315"/>
                  <a:gd name="T99" fmla="*/ 187 h 400"/>
                  <a:gd name="T100" fmla="*/ 305 w 315"/>
                  <a:gd name="T101" fmla="*/ 208 h 400"/>
                  <a:gd name="T102" fmla="*/ 305 w 315"/>
                  <a:gd name="T103" fmla="*/ 239 h 400"/>
                  <a:gd name="T104" fmla="*/ 306 w 315"/>
                  <a:gd name="T105" fmla="*/ 273 h 400"/>
                  <a:gd name="T106" fmla="*/ 310 w 315"/>
                  <a:gd name="T107" fmla="*/ 294 h 400"/>
                  <a:gd name="T108" fmla="*/ 315 w 315"/>
                  <a:gd name="T109" fmla="*/ 320 h 400"/>
                  <a:gd name="T110" fmla="*/ 303 w 315"/>
                  <a:gd name="T111" fmla="*/ 365 h 400"/>
                  <a:gd name="T112" fmla="*/ 288 w 315"/>
                  <a:gd name="T113" fmla="*/ 367 h 400"/>
                  <a:gd name="T114" fmla="*/ 271 w 315"/>
                  <a:gd name="T115" fmla="*/ 361 h 400"/>
                  <a:gd name="T116" fmla="*/ 260 w 315"/>
                  <a:gd name="T117" fmla="*/ 366 h 400"/>
                  <a:gd name="T118" fmla="*/ 264 w 315"/>
                  <a:gd name="T119" fmla="*/ 394 h 400"/>
                  <a:gd name="T120" fmla="*/ 267 w 315"/>
                  <a:gd name="T121" fmla="*/ 39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 h="400">
                    <a:moveTo>
                      <a:pt x="87" y="400"/>
                    </a:moveTo>
                    <a:lnTo>
                      <a:pt x="89" y="390"/>
                    </a:lnTo>
                    <a:lnTo>
                      <a:pt x="93" y="379"/>
                    </a:lnTo>
                    <a:lnTo>
                      <a:pt x="95" y="368"/>
                    </a:lnTo>
                    <a:lnTo>
                      <a:pt x="97" y="358"/>
                    </a:lnTo>
                    <a:lnTo>
                      <a:pt x="103" y="346"/>
                    </a:lnTo>
                    <a:lnTo>
                      <a:pt x="106" y="333"/>
                    </a:lnTo>
                    <a:lnTo>
                      <a:pt x="110" y="320"/>
                    </a:lnTo>
                    <a:lnTo>
                      <a:pt x="116" y="308"/>
                    </a:lnTo>
                    <a:lnTo>
                      <a:pt x="116" y="298"/>
                    </a:lnTo>
                    <a:lnTo>
                      <a:pt x="117" y="289"/>
                    </a:lnTo>
                    <a:lnTo>
                      <a:pt x="118" y="280"/>
                    </a:lnTo>
                    <a:lnTo>
                      <a:pt x="116" y="270"/>
                    </a:lnTo>
                    <a:lnTo>
                      <a:pt x="118" y="256"/>
                    </a:lnTo>
                    <a:lnTo>
                      <a:pt x="120" y="243"/>
                    </a:lnTo>
                    <a:lnTo>
                      <a:pt x="124" y="230"/>
                    </a:lnTo>
                    <a:lnTo>
                      <a:pt x="127" y="217"/>
                    </a:lnTo>
                    <a:lnTo>
                      <a:pt x="128" y="212"/>
                    </a:lnTo>
                    <a:lnTo>
                      <a:pt x="131" y="206"/>
                    </a:lnTo>
                    <a:lnTo>
                      <a:pt x="133" y="201"/>
                    </a:lnTo>
                    <a:lnTo>
                      <a:pt x="132" y="194"/>
                    </a:lnTo>
                    <a:lnTo>
                      <a:pt x="123" y="187"/>
                    </a:lnTo>
                    <a:lnTo>
                      <a:pt x="113" y="182"/>
                    </a:lnTo>
                    <a:lnTo>
                      <a:pt x="104" y="177"/>
                    </a:lnTo>
                    <a:lnTo>
                      <a:pt x="94" y="174"/>
                    </a:lnTo>
                    <a:lnTo>
                      <a:pt x="82" y="170"/>
                    </a:lnTo>
                    <a:lnTo>
                      <a:pt x="72" y="168"/>
                    </a:lnTo>
                    <a:lnTo>
                      <a:pt x="63" y="164"/>
                    </a:lnTo>
                    <a:lnTo>
                      <a:pt x="52" y="161"/>
                    </a:lnTo>
                    <a:lnTo>
                      <a:pt x="45" y="152"/>
                    </a:lnTo>
                    <a:lnTo>
                      <a:pt x="40" y="142"/>
                    </a:lnTo>
                    <a:lnTo>
                      <a:pt x="33" y="134"/>
                    </a:lnTo>
                    <a:lnTo>
                      <a:pt x="26" y="126"/>
                    </a:lnTo>
                    <a:lnTo>
                      <a:pt x="23" y="117"/>
                    </a:lnTo>
                    <a:lnTo>
                      <a:pt x="19" y="109"/>
                    </a:lnTo>
                    <a:lnTo>
                      <a:pt x="14" y="101"/>
                    </a:lnTo>
                    <a:lnTo>
                      <a:pt x="12" y="93"/>
                    </a:lnTo>
                    <a:lnTo>
                      <a:pt x="7" y="87"/>
                    </a:lnTo>
                    <a:lnTo>
                      <a:pt x="5" y="80"/>
                    </a:lnTo>
                    <a:lnTo>
                      <a:pt x="4" y="73"/>
                    </a:lnTo>
                    <a:lnTo>
                      <a:pt x="0" y="69"/>
                    </a:lnTo>
                    <a:lnTo>
                      <a:pt x="50" y="56"/>
                    </a:lnTo>
                    <a:lnTo>
                      <a:pt x="51" y="62"/>
                    </a:lnTo>
                    <a:lnTo>
                      <a:pt x="55" y="65"/>
                    </a:lnTo>
                    <a:lnTo>
                      <a:pt x="58" y="69"/>
                    </a:lnTo>
                    <a:lnTo>
                      <a:pt x="58" y="74"/>
                    </a:lnTo>
                    <a:lnTo>
                      <a:pt x="61" y="80"/>
                    </a:lnTo>
                    <a:lnTo>
                      <a:pt x="65" y="86"/>
                    </a:lnTo>
                    <a:lnTo>
                      <a:pt x="68" y="92"/>
                    </a:lnTo>
                    <a:lnTo>
                      <a:pt x="75" y="93"/>
                    </a:lnTo>
                    <a:lnTo>
                      <a:pt x="82" y="101"/>
                    </a:lnTo>
                    <a:lnTo>
                      <a:pt x="89" y="108"/>
                    </a:lnTo>
                    <a:lnTo>
                      <a:pt x="98" y="112"/>
                    </a:lnTo>
                    <a:lnTo>
                      <a:pt x="108" y="116"/>
                    </a:lnTo>
                    <a:lnTo>
                      <a:pt x="108" y="117"/>
                    </a:lnTo>
                    <a:lnTo>
                      <a:pt x="116" y="118"/>
                    </a:lnTo>
                    <a:lnTo>
                      <a:pt x="123" y="119"/>
                    </a:lnTo>
                    <a:lnTo>
                      <a:pt x="129" y="122"/>
                    </a:lnTo>
                    <a:lnTo>
                      <a:pt x="136" y="124"/>
                    </a:lnTo>
                    <a:lnTo>
                      <a:pt x="143" y="126"/>
                    </a:lnTo>
                    <a:lnTo>
                      <a:pt x="151" y="126"/>
                    </a:lnTo>
                    <a:lnTo>
                      <a:pt x="158" y="126"/>
                    </a:lnTo>
                    <a:lnTo>
                      <a:pt x="165" y="124"/>
                    </a:lnTo>
                    <a:lnTo>
                      <a:pt x="166" y="117"/>
                    </a:lnTo>
                    <a:lnTo>
                      <a:pt x="163" y="111"/>
                    </a:lnTo>
                    <a:lnTo>
                      <a:pt x="161" y="106"/>
                    </a:lnTo>
                    <a:lnTo>
                      <a:pt x="161" y="100"/>
                    </a:lnTo>
                    <a:lnTo>
                      <a:pt x="157" y="96"/>
                    </a:lnTo>
                    <a:lnTo>
                      <a:pt x="155" y="94"/>
                    </a:lnTo>
                    <a:lnTo>
                      <a:pt x="152" y="92"/>
                    </a:lnTo>
                    <a:lnTo>
                      <a:pt x="151" y="88"/>
                    </a:lnTo>
                    <a:lnTo>
                      <a:pt x="152" y="85"/>
                    </a:lnTo>
                    <a:lnTo>
                      <a:pt x="155" y="82"/>
                    </a:lnTo>
                    <a:lnTo>
                      <a:pt x="157" y="80"/>
                    </a:lnTo>
                    <a:lnTo>
                      <a:pt x="159" y="78"/>
                    </a:lnTo>
                    <a:lnTo>
                      <a:pt x="158" y="74"/>
                    </a:lnTo>
                    <a:lnTo>
                      <a:pt x="155" y="72"/>
                    </a:lnTo>
                    <a:lnTo>
                      <a:pt x="151" y="70"/>
                    </a:lnTo>
                    <a:lnTo>
                      <a:pt x="150" y="65"/>
                    </a:lnTo>
                    <a:lnTo>
                      <a:pt x="152" y="65"/>
                    </a:lnTo>
                    <a:lnTo>
                      <a:pt x="156" y="66"/>
                    </a:lnTo>
                    <a:lnTo>
                      <a:pt x="158" y="68"/>
                    </a:lnTo>
                    <a:lnTo>
                      <a:pt x="161" y="65"/>
                    </a:lnTo>
                    <a:lnTo>
                      <a:pt x="158" y="57"/>
                    </a:lnTo>
                    <a:lnTo>
                      <a:pt x="158" y="48"/>
                    </a:lnTo>
                    <a:lnTo>
                      <a:pt x="156" y="41"/>
                    </a:lnTo>
                    <a:lnTo>
                      <a:pt x="148" y="39"/>
                    </a:lnTo>
                    <a:lnTo>
                      <a:pt x="142" y="34"/>
                    </a:lnTo>
                    <a:lnTo>
                      <a:pt x="134" y="31"/>
                    </a:lnTo>
                    <a:lnTo>
                      <a:pt x="128" y="26"/>
                    </a:lnTo>
                    <a:lnTo>
                      <a:pt x="127" y="19"/>
                    </a:lnTo>
                    <a:lnTo>
                      <a:pt x="133" y="15"/>
                    </a:lnTo>
                    <a:lnTo>
                      <a:pt x="140" y="12"/>
                    </a:lnTo>
                    <a:lnTo>
                      <a:pt x="148" y="12"/>
                    </a:lnTo>
                    <a:lnTo>
                      <a:pt x="156" y="13"/>
                    </a:lnTo>
                    <a:lnTo>
                      <a:pt x="159" y="8"/>
                    </a:lnTo>
                    <a:lnTo>
                      <a:pt x="164" y="3"/>
                    </a:lnTo>
                    <a:lnTo>
                      <a:pt x="169" y="1"/>
                    </a:lnTo>
                    <a:lnTo>
                      <a:pt x="174" y="0"/>
                    </a:lnTo>
                    <a:lnTo>
                      <a:pt x="181" y="0"/>
                    </a:lnTo>
                    <a:lnTo>
                      <a:pt x="187" y="0"/>
                    </a:lnTo>
                    <a:lnTo>
                      <a:pt x="193" y="1"/>
                    </a:lnTo>
                    <a:lnTo>
                      <a:pt x="199" y="1"/>
                    </a:lnTo>
                    <a:lnTo>
                      <a:pt x="212" y="3"/>
                    </a:lnTo>
                    <a:lnTo>
                      <a:pt x="226" y="5"/>
                    </a:lnTo>
                    <a:lnTo>
                      <a:pt x="240" y="8"/>
                    </a:lnTo>
                    <a:lnTo>
                      <a:pt x="254" y="10"/>
                    </a:lnTo>
                    <a:lnTo>
                      <a:pt x="267" y="13"/>
                    </a:lnTo>
                    <a:lnTo>
                      <a:pt x="278" y="18"/>
                    </a:lnTo>
                    <a:lnTo>
                      <a:pt x="288" y="25"/>
                    </a:lnTo>
                    <a:lnTo>
                      <a:pt x="298" y="34"/>
                    </a:lnTo>
                    <a:lnTo>
                      <a:pt x="303" y="35"/>
                    </a:lnTo>
                    <a:lnTo>
                      <a:pt x="305" y="40"/>
                    </a:lnTo>
                    <a:lnTo>
                      <a:pt x="305" y="44"/>
                    </a:lnTo>
                    <a:lnTo>
                      <a:pt x="305" y="49"/>
                    </a:lnTo>
                    <a:lnTo>
                      <a:pt x="303" y="50"/>
                    </a:lnTo>
                    <a:lnTo>
                      <a:pt x="302" y="51"/>
                    </a:lnTo>
                    <a:lnTo>
                      <a:pt x="302" y="54"/>
                    </a:lnTo>
                    <a:lnTo>
                      <a:pt x="303" y="55"/>
                    </a:lnTo>
                    <a:lnTo>
                      <a:pt x="302" y="57"/>
                    </a:lnTo>
                    <a:lnTo>
                      <a:pt x="303" y="62"/>
                    </a:lnTo>
                    <a:lnTo>
                      <a:pt x="303" y="66"/>
                    </a:lnTo>
                    <a:lnTo>
                      <a:pt x="301" y="69"/>
                    </a:lnTo>
                    <a:lnTo>
                      <a:pt x="293" y="72"/>
                    </a:lnTo>
                    <a:lnTo>
                      <a:pt x="287" y="78"/>
                    </a:lnTo>
                    <a:lnTo>
                      <a:pt x="282" y="84"/>
                    </a:lnTo>
                    <a:lnTo>
                      <a:pt x="276" y="91"/>
                    </a:lnTo>
                    <a:lnTo>
                      <a:pt x="276" y="95"/>
                    </a:lnTo>
                    <a:lnTo>
                      <a:pt x="276" y="99"/>
                    </a:lnTo>
                    <a:lnTo>
                      <a:pt x="273" y="102"/>
                    </a:lnTo>
                    <a:lnTo>
                      <a:pt x="271" y="103"/>
                    </a:lnTo>
                    <a:lnTo>
                      <a:pt x="269" y="103"/>
                    </a:lnTo>
                    <a:lnTo>
                      <a:pt x="267" y="104"/>
                    </a:lnTo>
                    <a:lnTo>
                      <a:pt x="265" y="106"/>
                    </a:lnTo>
                    <a:lnTo>
                      <a:pt x="264" y="108"/>
                    </a:lnTo>
                    <a:lnTo>
                      <a:pt x="264" y="116"/>
                    </a:lnTo>
                    <a:lnTo>
                      <a:pt x="261" y="116"/>
                    </a:lnTo>
                    <a:lnTo>
                      <a:pt x="257" y="117"/>
                    </a:lnTo>
                    <a:lnTo>
                      <a:pt x="255" y="121"/>
                    </a:lnTo>
                    <a:lnTo>
                      <a:pt x="256" y="124"/>
                    </a:lnTo>
                    <a:lnTo>
                      <a:pt x="258" y="130"/>
                    </a:lnTo>
                    <a:lnTo>
                      <a:pt x="262" y="133"/>
                    </a:lnTo>
                    <a:lnTo>
                      <a:pt x="265" y="137"/>
                    </a:lnTo>
                    <a:lnTo>
                      <a:pt x="265" y="141"/>
                    </a:lnTo>
                    <a:lnTo>
                      <a:pt x="268" y="149"/>
                    </a:lnTo>
                    <a:lnTo>
                      <a:pt x="271" y="157"/>
                    </a:lnTo>
                    <a:lnTo>
                      <a:pt x="275" y="165"/>
                    </a:lnTo>
                    <a:lnTo>
                      <a:pt x="279" y="174"/>
                    </a:lnTo>
                    <a:lnTo>
                      <a:pt x="284" y="182"/>
                    </a:lnTo>
                    <a:lnTo>
                      <a:pt x="290" y="187"/>
                    </a:lnTo>
                    <a:lnTo>
                      <a:pt x="297" y="193"/>
                    </a:lnTo>
                    <a:lnTo>
                      <a:pt x="303" y="198"/>
                    </a:lnTo>
                    <a:lnTo>
                      <a:pt x="305" y="208"/>
                    </a:lnTo>
                    <a:lnTo>
                      <a:pt x="306" y="218"/>
                    </a:lnTo>
                    <a:lnTo>
                      <a:pt x="306" y="229"/>
                    </a:lnTo>
                    <a:lnTo>
                      <a:pt x="305" y="239"/>
                    </a:lnTo>
                    <a:lnTo>
                      <a:pt x="308" y="251"/>
                    </a:lnTo>
                    <a:lnTo>
                      <a:pt x="308" y="261"/>
                    </a:lnTo>
                    <a:lnTo>
                      <a:pt x="306" y="273"/>
                    </a:lnTo>
                    <a:lnTo>
                      <a:pt x="308" y="285"/>
                    </a:lnTo>
                    <a:lnTo>
                      <a:pt x="309" y="290"/>
                    </a:lnTo>
                    <a:lnTo>
                      <a:pt x="310" y="294"/>
                    </a:lnTo>
                    <a:lnTo>
                      <a:pt x="310" y="299"/>
                    </a:lnTo>
                    <a:lnTo>
                      <a:pt x="310" y="305"/>
                    </a:lnTo>
                    <a:lnTo>
                      <a:pt x="315" y="320"/>
                    </a:lnTo>
                    <a:lnTo>
                      <a:pt x="314" y="336"/>
                    </a:lnTo>
                    <a:lnTo>
                      <a:pt x="309" y="351"/>
                    </a:lnTo>
                    <a:lnTo>
                      <a:pt x="303" y="365"/>
                    </a:lnTo>
                    <a:lnTo>
                      <a:pt x="299" y="367"/>
                    </a:lnTo>
                    <a:lnTo>
                      <a:pt x="294" y="367"/>
                    </a:lnTo>
                    <a:lnTo>
                      <a:pt x="288" y="367"/>
                    </a:lnTo>
                    <a:lnTo>
                      <a:pt x="283" y="366"/>
                    </a:lnTo>
                    <a:lnTo>
                      <a:pt x="277" y="364"/>
                    </a:lnTo>
                    <a:lnTo>
                      <a:pt x="271" y="361"/>
                    </a:lnTo>
                    <a:lnTo>
                      <a:pt x="267" y="360"/>
                    </a:lnTo>
                    <a:lnTo>
                      <a:pt x="262" y="358"/>
                    </a:lnTo>
                    <a:lnTo>
                      <a:pt x="260" y="366"/>
                    </a:lnTo>
                    <a:lnTo>
                      <a:pt x="262" y="375"/>
                    </a:lnTo>
                    <a:lnTo>
                      <a:pt x="264" y="384"/>
                    </a:lnTo>
                    <a:lnTo>
                      <a:pt x="264" y="394"/>
                    </a:lnTo>
                    <a:lnTo>
                      <a:pt x="265" y="395"/>
                    </a:lnTo>
                    <a:lnTo>
                      <a:pt x="267" y="397"/>
                    </a:lnTo>
                    <a:lnTo>
                      <a:pt x="267" y="398"/>
                    </a:lnTo>
                    <a:lnTo>
                      <a:pt x="267" y="400"/>
                    </a:lnTo>
                    <a:lnTo>
                      <a:pt x="87" y="4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1999" name="Freeform 15">
                <a:extLst>
                  <a:ext uri="{FF2B5EF4-FFF2-40B4-BE49-F238E27FC236}">
                    <a16:creationId xmlns:a16="http://schemas.microsoft.com/office/drawing/2014/main" id="{C463C5AC-E4C5-45B0-ADC9-4E1A2EDC1075}"/>
                  </a:ext>
                </a:extLst>
              </p:cNvPr>
              <p:cNvSpPr>
                <a:spLocks/>
              </p:cNvSpPr>
              <p:nvPr/>
            </p:nvSpPr>
            <p:spPr bwMode="auto">
              <a:xfrm>
                <a:off x="3634" y="1696"/>
                <a:ext cx="48" cy="76"/>
              </a:xfrm>
              <a:custGeom>
                <a:avLst/>
                <a:gdLst>
                  <a:gd name="T0" fmla="*/ 59 w 96"/>
                  <a:gd name="T1" fmla="*/ 0 h 154"/>
                  <a:gd name="T2" fmla="*/ 60 w 96"/>
                  <a:gd name="T3" fmla="*/ 3 h 154"/>
                  <a:gd name="T4" fmla="*/ 60 w 96"/>
                  <a:gd name="T5" fmla="*/ 6 h 154"/>
                  <a:gd name="T6" fmla="*/ 60 w 96"/>
                  <a:gd name="T7" fmla="*/ 9 h 154"/>
                  <a:gd name="T8" fmla="*/ 61 w 96"/>
                  <a:gd name="T9" fmla="*/ 12 h 154"/>
                  <a:gd name="T10" fmla="*/ 63 w 96"/>
                  <a:gd name="T11" fmla="*/ 18 h 154"/>
                  <a:gd name="T12" fmla="*/ 66 w 96"/>
                  <a:gd name="T13" fmla="*/ 22 h 154"/>
                  <a:gd name="T14" fmla="*/ 68 w 96"/>
                  <a:gd name="T15" fmla="*/ 27 h 154"/>
                  <a:gd name="T16" fmla="*/ 70 w 96"/>
                  <a:gd name="T17" fmla="*/ 32 h 154"/>
                  <a:gd name="T18" fmla="*/ 70 w 96"/>
                  <a:gd name="T19" fmla="*/ 49 h 154"/>
                  <a:gd name="T20" fmla="*/ 71 w 96"/>
                  <a:gd name="T21" fmla="*/ 64 h 154"/>
                  <a:gd name="T22" fmla="*/ 73 w 96"/>
                  <a:gd name="T23" fmla="*/ 78 h 154"/>
                  <a:gd name="T24" fmla="*/ 76 w 96"/>
                  <a:gd name="T25" fmla="*/ 92 h 154"/>
                  <a:gd name="T26" fmla="*/ 82 w 96"/>
                  <a:gd name="T27" fmla="*/ 97 h 154"/>
                  <a:gd name="T28" fmla="*/ 85 w 96"/>
                  <a:gd name="T29" fmla="*/ 103 h 154"/>
                  <a:gd name="T30" fmla="*/ 88 w 96"/>
                  <a:gd name="T31" fmla="*/ 110 h 154"/>
                  <a:gd name="T32" fmla="*/ 88 w 96"/>
                  <a:gd name="T33" fmla="*/ 118 h 154"/>
                  <a:gd name="T34" fmla="*/ 90 w 96"/>
                  <a:gd name="T35" fmla="*/ 121 h 154"/>
                  <a:gd name="T36" fmla="*/ 93 w 96"/>
                  <a:gd name="T37" fmla="*/ 124 h 154"/>
                  <a:gd name="T38" fmla="*/ 96 w 96"/>
                  <a:gd name="T39" fmla="*/ 126 h 154"/>
                  <a:gd name="T40" fmla="*/ 94 w 96"/>
                  <a:gd name="T41" fmla="*/ 131 h 154"/>
                  <a:gd name="T42" fmla="*/ 84 w 96"/>
                  <a:gd name="T43" fmla="*/ 134 h 154"/>
                  <a:gd name="T44" fmla="*/ 78 w 96"/>
                  <a:gd name="T45" fmla="*/ 146 h 154"/>
                  <a:gd name="T46" fmla="*/ 74 w 96"/>
                  <a:gd name="T47" fmla="*/ 154 h 154"/>
                  <a:gd name="T48" fmla="*/ 62 w 96"/>
                  <a:gd name="T49" fmla="*/ 147 h 154"/>
                  <a:gd name="T50" fmla="*/ 56 w 96"/>
                  <a:gd name="T51" fmla="*/ 146 h 154"/>
                  <a:gd name="T52" fmla="*/ 52 w 96"/>
                  <a:gd name="T53" fmla="*/ 145 h 154"/>
                  <a:gd name="T54" fmla="*/ 46 w 96"/>
                  <a:gd name="T55" fmla="*/ 142 h 154"/>
                  <a:gd name="T56" fmla="*/ 40 w 96"/>
                  <a:gd name="T57" fmla="*/ 142 h 154"/>
                  <a:gd name="T58" fmla="*/ 35 w 96"/>
                  <a:gd name="T59" fmla="*/ 134 h 154"/>
                  <a:gd name="T60" fmla="*/ 31 w 96"/>
                  <a:gd name="T61" fmla="*/ 125 h 154"/>
                  <a:gd name="T62" fmla="*/ 30 w 96"/>
                  <a:gd name="T63" fmla="*/ 115 h 154"/>
                  <a:gd name="T64" fmla="*/ 30 w 96"/>
                  <a:gd name="T65" fmla="*/ 103 h 154"/>
                  <a:gd name="T66" fmla="*/ 25 w 96"/>
                  <a:gd name="T67" fmla="*/ 100 h 154"/>
                  <a:gd name="T68" fmla="*/ 24 w 96"/>
                  <a:gd name="T69" fmla="*/ 93 h 154"/>
                  <a:gd name="T70" fmla="*/ 23 w 96"/>
                  <a:gd name="T71" fmla="*/ 87 h 154"/>
                  <a:gd name="T72" fmla="*/ 20 w 96"/>
                  <a:gd name="T73" fmla="*/ 82 h 154"/>
                  <a:gd name="T74" fmla="*/ 18 w 96"/>
                  <a:gd name="T75" fmla="*/ 79 h 154"/>
                  <a:gd name="T76" fmla="*/ 18 w 96"/>
                  <a:gd name="T77" fmla="*/ 75 h 154"/>
                  <a:gd name="T78" fmla="*/ 20 w 96"/>
                  <a:gd name="T79" fmla="*/ 72 h 154"/>
                  <a:gd name="T80" fmla="*/ 21 w 96"/>
                  <a:gd name="T81" fmla="*/ 68 h 154"/>
                  <a:gd name="T82" fmla="*/ 9 w 96"/>
                  <a:gd name="T83" fmla="*/ 57 h 154"/>
                  <a:gd name="T84" fmla="*/ 3 w 96"/>
                  <a:gd name="T85" fmla="*/ 43 h 154"/>
                  <a:gd name="T86" fmla="*/ 1 w 96"/>
                  <a:gd name="T87" fmla="*/ 27 h 154"/>
                  <a:gd name="T88" fmla="*/ 2 w 96"/>
                  <a:gd name="T89" fmla="*/ 11 h 154"/>
                  <a:gd name="T90" fmla="*/ 2 w 96"/>
                  <a:gd name="T91" fmla="*/ 9 h 154"/>
                  <a:gd name="T92" fmla="*/ 1 w 96"/>
                  <a:gd name="T93" fmla="*/ 5 h 154"/>
                  <a:gd name="T94" fmla="*/ 1 w 96"/>
                  <a:gd name="T95" fmla="*/ 3 h 154"/>
                  <a:gd name="T96" fmla="*/ 0 w 96"/>
                  <a:gd name="T97" fmla="*/ 0 h 154"/>
                  <a:gd name="T98" fmla="*/ 59 w 96"/>
                  <a:gd name="T9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154">
                    <a:moveTo>
                      <a:pt x="59" y="0"/>
                    </a:moveTo>
                    <a:lnTo>
                      <a:pt x="60" y="3"/>
                    </a:lnTo>
                    <a:lnTo>
                      <a:pt x="60" y="6"/>
                    </a:lnTo>
                    <a:lnTo>
                      <a:pt x="60" y="9"/>
                    </a:lnTo>
                    <a:lnTo>
                      <a:pt x="61" y="12"/>
                    </a:lnTo>
                    <a:lnTo>
                      <a:pt x="63" y="18"/>
                    </a:lnTo>
                    <a:lnTo>
                      <a:pt x="66" y="22"/>
                    </a:lnTo>
                    <a:lnTo>
                      <a:pt x="68" y="27"/>
                    </a:lnTo>
                    <a:lnTo>
                      <a:pt x="70" y="32"/>
                    </a:lnTo>
                    <a:lnTo>
                      <a:pt x="70" y="49"/>
                    </a:lnTo>
                    <a:lnTo>
                      <a:pt x="71" y="64"/>
                    </a:lnTo>
                    <a:lnTo>
                      <a:pt x="73" y="78"/>
                    </a:lnTo>
                    <a:lnTo>
                      <a:pt x="76" y="92"/>
                    </a:lnTo>
                    <a:lnTo>
                      <a:pt x="82" y="97"/>
                    </a:lnTo>
                    <a:lnTo>
                      <a:pt x="85" y="103"/>
                    </a:lnTo>
                    <a:lnTo>
                      <a:pt x="88" y="110"/>
                    </a:lnTo>
                    <a:lnTo>
                      <a:pt x="88" y="118"/>
                    </a:lnTo>
                    <a:lnTo>
                      <a:pt x="90" y="121"/>
                    </a:lnTo>
                    <a:lnTo>
                      <a:pt x="93" y="124"/>
                    </a:lnTo>
                    <a:lnTo>
                      <a:pt x="96" y="126"/>
                    </a:lnTo>
                    <a:lnTo>
                      <a:pt x="94" y="131"/>
                    </a:lnTo>
                    <a:lnTo>
                      <a:pt x="84" y="134"/>
                    </a:lnTo>
                    <a:lnTo>
                      <a:pt x="78" y="146"/>
                    </a:lnTo>
                    <a:lnTo>
                      <a:pt x="74" y="154"/>
                    </a:lnTo>
                    <a:lnTo>
                      <a:pt x="62" y="147"/>
                    </a:lnTo>
                    <a:lnTo>
                      <a:pt x="56" y="146"/>
                    </a:lnTo>
                    <a:lnTo>
                      <a:pt x="52" y="145"/>
                    </a:lnTo>
                    <a:lnTo>
                      <a:pt x="46" y="142"/>
                    </a:lnTo>
                    <a:lnTo>
                      <a:pt x="40" y="142"/>
                    </a:lnTo>
                    <a:lnTo>
                      <a:pt x="35" y="134"/>
                    </a:lnTo>
                    <a:lnTo>
                      <a:pt x="31" y="125"/>
                    </a:lnTo>
                    <a:lnTo>
                      <a:pt x="30" y="115"/>
                    </a:lnTo>
                    <a:lnTo>
                      <a:pt x="30" y="103"/>
                    </a:lnTo>
                    <a:lnTo>
                      <a:pt x="25" y="100"/>
                    </a:lnTo>
                    <a:lnTo>
                      <a:pt x="24" y="93"/>
                    </a:lnTo>
                    <a:lnTo>
                      <a:pt x="23" y="87"/>
                    </a:lnTo>
                    <a:lnTo>
                      <a:pt x="20" y="82"/>
                    </a:lnTo>
                    <a:lnTo>
                      <a:pt x="18" y="79"/>
                    </a:lnTo>
                    <a:lnTo>
                      <a:pt x="18" y="75"/>
                    </a:lnTo>
                    <a:lnTo>
                      <a:pt x="20" y="72"/>
                    </a:lnTo>
                    <a:lnTo>
                      <a:pt x="21" y="68"/>
                    </a:lnTo>
                    <a:lnTo>
                      <a:pt x="9" y="57"/>
                    </a:lnTo>
                    <a:lnTo>
                      <a:pt x="3" y="43"/>
                    </a:lnTo>
                    <a:lnTo>
                      <a:pt x="1" y="27"/>
                    </a:lnTo>
                    <a:lnTo>
                      <a:pt x="2" y="11"/>
                    </a:lnTo>
                    <a:lnTo>
                      <a:pt x="2" y="9"/>
                    </a:lnTo>
                    <a:lnTo>
                      <a:pt x="1" y="5"/>
                    </a:lnTo>
                    <a:lnTo>
                      <a:pt x="1" y="3"/>
                    </a:lnTo>
                    <a:lnTo>
                      <a:pt x="0"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0" name="Freeform 16">
                <a:extLst>
                  <a:ext uri="{FF2B5EF4-FFF2-40B4-BE49-F238E27FC236}">
                    <a16:creationId xmlns:a16="http://schemas.microsoft.com/office/drawing/2014/main" id="{12B6E8DC-0728-4C2A-AD9E-1EEDF4F3FABF}"/>
                  </a:ext>
                </a:extLst>
              </p:cNvPr>
              <p:cNvSpPr>
                <a:spLocks/>
              </p:cNvSpPr>
              <p:nvPr/>
            </p:nvSpPr>
            <p:spPr bwMode="auto">
              <a:xfrm>
                <a:off x="3600" y="1818"/>
                <a:ext cx="1150" cy="122"/>
              </a:xfrm>
              <a:custGeom>
                <a:avLst/>
                <a:gdLst>
                  <a:gd name="T0" fmla="*/ 2141 w 2300"/>
                  <a:gd name="T1" fmla="*/ 88 h 244"/>
                  <a:gd name="T2" fmla="*/ 2152 w 2300"/>
                  <a:gd name="T3" fmla="*/ 192 h 244"/>
                  <a:gd name="T4" fmla="*/ 2164 w 2300"/>
                  <a:gd name="T5" fmla="*/ 213 h 244"/>
                  <a:gd name="T6" fmla="*/ 2186 w 2300"/>
                  <a:gd name="T7" fmla="*/ 185 h 244"/>
                  <a:gd name="T8" fmla="*/ 2228 w 2300"/>
                  <a:gd name="T9" fmla="*/ 155 h 244"/>
                  <a:gd name="T10" fmla="*/ 2278 w 2300"/>
                  <a:gd name="T11" fmla="*/ 165 h 244"/>
                  <a:gd name="T12" fmla="*/ 2300 w 2300"/>
                  <a:gd name="T13" fmla="*/ 221 h 244"/>
                  <a:gd name="T14" fmla="*/ 10 w 2300"/>
                  <a:gd name="T15" fmla="*/ 209 h 244"/>
                  <a:gd name="T16" fmla="*/ 76 w 2300"/>
                  <a:gd name="T17" fmla="*/ 204 h 244"/>
                  <a:gd name="T18" fmla="*/ 55 w 2300"/>
                  <a:gd name="T19" fmla="*/ 138 h 244"/>
                  <a:gd name="T20" fmla="*/ 86 w 2300"/>
                  <a:gd name="T21" fmla="*/ 98 h 244"/>
                  <a:gd name="T22" fmla="*/ 59 w 2300"/>
                  <a:gd name="T23" fmla="*/ 64 h 244"/>
                  <a:gd name="T24" fmla="*/ 75 w 2300"/>
                  <a:gd name="T25" fmla="*/ 60 h 244"/>
                  <a:gd name="T26" fmla="*/ 96 w 2300"/>
                  <a:gd name="T27" fmla="*/ 93 h 244"/>
                  <a:gd name="T28" fmla="*/ 153 w 2300"/>
                  <a:gd name="T29" fmla="*/ 0 h 244"/>
                  <a:gd name="T30" fmla="*/ 235 w 2300"/>
                  <a:gd name="T31" fmla="*/ 69 h 244"/>
                  <a:gd name="T32" fmla="*/ 185 w 2300"/>
                  <a:gd name="T33" fmla="*/ 72 h 244"/>
                  <a:gd name="T34" fmla="*/ 142 w 2300"/>
                  <a:gd name="T35" fmla="*/ 95 h 244"/>
                  <a:gd name="T36" fmla="*/ 141 w 2300"/>
                  <a:gd name="T37" fmla="*/ 138 h 244"/>
                  <a:gd name="T38" fmla="*/ 134 w 2300"/>
                  <a:gd name="T39" fmla="*/ 140 h 244"/>
                  <a:gd name="T40" fmla="*/ 144 w 2300"/>
                  <a:gd name="T41" fmla="*/ 150 h 244"/>
                  <a:gd name="T42" fmla="*/ 122 w 2300"/>
                  <a:gd name="T43" fmla="*/ 153 h 244"/>
                  <a:gd name="T44" fmla="*/ 160 w 2300"/>
                  <a:gd name="T45" fmla="*/ 216 h 244"/>
                  <a:gd name="T46" fmla="*/ 265 w 2300"/>
                  <a:gd name="T47" fmla="*/ 211 h 244"/>
                  <a:gd name="T48" fmla="*/ 347 w 2300"/>
                  <a:gd name="T49" fmla="*/ 212 h 244"/>
                  <a:gd name="T50" fmla="*/ 477 w 2300"/>
                  <a:gd name="T51" fmla="*/ 189 h 244"/>
                  <a:gd name="T52" fmla="*/ 518 w 2300"/>
                  <a:gd name="T53" fmla="*/ 213 h 244"/>
                  <a:gd name="T54" fmla="*/ 687 w 2300"/>
                  <a:gd name="T55" fmla="*/ 213 h 244"/>
                  <a:gd name="T56" fmla="*/ 870 w 2300"/>
                  <a:gd name="T57" fmla="*/ 212 h 244"/>
                  <a:gd name="T58" fmla="*/ 888 w 2300"/>
                  <a:gd name="T59" fmla="*/ 151 h 244"/>
                  <a:gd name="T60" fmla="*/ 903 w 2300"/>
                  <a:gd name="T61" fmla="*/ 80 h 244"/>
                  <a:gd name="T62" fmla="*/ 911 w 2300"/>
                  <a:gd name="T63" fmla="*/ 0 h 244"/>
                  <a:gd name="T64" fmla="*/ 1005 w 2300"/>
                  <a:gd name="T65" fmla="*/ 23 h 244"/>
                  <a:gd name="T66" fmla="*/ 971 w 2300"/>
                  <a:gd name="T67" fmla="*/ 42 h 244"/>
                  <a:gd name="T68" fmla="*/ 949 w 2300"/>
                  <a:gd name="T69" fmla="*/ 99 h 244"/>
                  <a:gd name="T70" fmla="*/ 950 w 2300"/>
                  <a:gd name="T71" fmla="*/ 156 h 244"/>
                  <a:gd name="T72" fmla="*/ 991 w 2300"/>
                  <a:gd name="T73" fmla="*/ 188 h 244"/>
                  <a:gd name="T74" fmla="*/ 1050 w 2300"/>
                  <a:gd name="T75" fmla="*/ 214 h 244"/>
                  <a:gd name="T76" fmla="*/ 1230 w 2300"/>
                  <a:gd name="T77" fmla="*/ 214 h 244"/>
                  <a:gd name="T78" fmla="*/ 1380 w 2300"/>
                  <a:gd name="T79" fmla="*/ 211 h 244"/>
                  <a:gd name="T80" fmla="*/ 1406 w 2300"/>
                  <a:gd name="T81" fmla="*/ 191 h 244"/>
                  <a:gd name="T82" fmla="*/ 1453 w 2300"/>
                  <a:gd name="T83" fmla="*/ 165 h 244"/>
                  <a:gd name="T84" fmla="*/ 1450 w 2300"/>
                  <a:gd name="T85" fmla="*/ 46 h 244"/>
                  <a:gd name="T86" fmla="*/ 1539 w 2300"/>
                  <a:gd name="T87" fmla="*/ 0 h 244"/>
                  <a:gd name="T88" fmla="*/ 1518 w 2300"/>
                  <a:gd name="T89" fmla="*/ 9 h 244"/>
                  <a:gd name="T90" fmla="*/ 1513 w 2300"/>
                  <a:gd name="T91" fmla="*/ 26 h 244"/>
                  <a:gd name="T92" fmla="*/ 1522 w 2300"/>
                  <a:gd name="T93" fmla="*/ 128 h 244"/>
                  <a:gd name="T94" fmla="*/ 1508 w 2300"/>
                  <a:gd name="T95" fmla="*/ 156 h 244"/>
                  <a:gd name="T96" fmla="*/ 1524 w 2300"/>
                  <a:gd name="T97" fmla="*/ 214 h 244"/>
                  <a:gd name="T98" fmla="*/ 1679 w 2300"/>
                  <a:gd name="T99" fmla="*/ 212 h 244"/>
                  <a:gd name="T100" fmla="*/ 1820 w 2300"/>
                  <a:gd name="T101" fmla="*/ 214 h 244"/>
                  <a:gd name="T102" fmla="*/ 1861 w 2300"/>
                  <a:gd name="T103" fmla="*/ 155 h 244"/>
                  <a:gd name="T104" fmla="*/ 1861 w 2300"/>
                  <a:gd name="T105" fmla="*/ 94 h 244"/>
                  <a:gd name="T106" fmla="*/ 1861 w 2300"/>
                  <a:gd name="T107" fmla="*/ 8 h 244"/>
                  <a:gd name="T108" fmla="*/ 1918 w 2300"/>
                  <a:gd name="T109" fmla="*/ 55 h 244"/>
                  <a:gd name="T110" fmla="*/ 1909 w 2300"/>
                  <a:gd name="T111" fmla="*/ 114 h 244"/>
                  <a:gd name="T112" fmla="*/ 1922 w 2300"/>
                  <a:gd name="T113" fmla="*/ 159 h 244"/>
                  <a:gd name="T114" fmla="*/ 1977 w 2300"/>
                  <a:gd name="T115" fmla="*/ 188 h 244"/>
                  <a:gd name="T116" fmla="*/ 1975 w 2300"/>
                  <a:gd name="T117" fmla="*/ 211 h 244"/>
                  <a:gd name="T118" fmla="*/ 1997 w 2300"/>
                  <a:gd name="T119" fmla="*/ 197 h 244"/>
                  <a:gd name="T120" fmla="*/ 2066 w 2300"/>
                  <a:gd name="T121" fmla="*/ 184 h 244"/>
                  <a:gd name="T122" fmla="*/ 2099 w 2300"/>
                  <a:gd name="T123" fmla="*/ 153 h 244"/>
                  <a:gd name="T124" fmla="*/ 2082 w 2300"/>
                  <a:gd name="T125" fmla="*/ 1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0" h="244">
                    <a:moveTo>
                      <a:pt x="2157" y="0"/>
                    </a:moveTo>
                    <a:lnTo>
                      <a:pt x="2156" y="4"/>
                    </a:lnTo>
                    <a:lnTo>
                      <a:pt x="2153" y="9"/>
                    </a:lnTo>
                    <a:lnTo>
                      <a:pt x="2150" y="14"/>
                    </a:lnTo>
                    <a:lnTo>
                      <a:pt x="2144" y="16"/>
                    </a:lnTo>
                    <a:lnTo>
                      <a:pt x="2149" y="41"/>
                    </a:lnTo>
                    <a:lnTo>
                      <a:pt x="2145" y="65"/>
                    </a:lnTo>
                    <a:lnTo>
                      <a:pt x="2141" y="88"/>
                    </a:lnTo>
                    <a:lnTo>
                      <a:pt x="2141" y="112"/>
                    </a:lnTo>
                    <a:lnTo>
                      <a:pt x="2138" y="122"/>
                    </a:lnTo>
                    <a:lnTo>
                      <a:pt x="2138" y="133"/>
                    </a:lnTo>
                    <a:lnTo>
                      <a:pt x="2138" y="145"/>
                    </a:lnTo>
                    <a:lnTo>
                      <a:pt x="2138" y="156"/>
                    </a:lnTo>
                    <a:lnTo>
                      <a:pt x="2145" y="167"/>
                    </a:lnTo>
                    <a:lnTo>
                      <a:pt x="2150" y="178"/>
                    </a:lnTo>
                    <a:lnTo>
                      <a:pt x="2152" y="192"/>
                    </a:lnTo>
                    <a:lnTo>
                      <a:pt x="2154" y="206"/>
                    </a:lnTo>
                    <a:lnTo>
                      <a:pt x="2153" y="207"/>
                    </a:lnTo>
                    <a:lnTo>
                      <a:pt x="2152" y="208"/>
                    </a:lnTo>
                    <a:lnTo>
                      <a:pt x="2152" y="211"/>
                    </a:lnTo>
                    <a:lnTo>
                      <a:pt x="2152" y="213"/>
                    </a:lnTo>
                    <a:lnTo>
                      <a:pt x="2157" y="214"/>
                    </a:lnTo>
                    <a:lnTo>
                      <a:pt x="2160" y="214"/>
                    </a:lnTo>
                    <a:lnTo>
                      <a:pt x="2164" y="213"/>
                    </a:lnTo>
                    <a:lnTo>
                      <a:pt x="2166" y="212"/>
                    </a:lnTo>
                    <a:lnTo>
                      <a:pt x="2164" y="208"/>
                    </a:lnTo>
                    <a:lnTo>
                      <a:pt x="2164" y="203"/>
                    </a:lnTo>
                    <a:lnTo>
                      <a:pt x="2165" y="198"/>
                    </a:lnTo>
                    <a:lnTo>
                      <a:pt x="2166" y="194"/>
                    </a:lnTo>
                    <a:lnTo>
                      <a:pt x="2171" y="189"/>
                    </a:lnTo>
                    <a:lnTo>
                      <a:pt x="2177" y="186"/>
                    </a:lnTo>
                    <a:lnTo>
                      <a:pt x="2186" y="185"/>
                    </a:lnTo>
                    <a:lnTo>
                      <a:pt x="2192" y="183"/>
                    </a:lnTo>
                    <a:lnTo>
                      <a:pt x="2197" y="178"/>
                    </a:lnTo>
                    <a:lnTo>
                      <a:pt x="2202" y="175"/>
                    </a:lnTo>
                    <a:lnTo>
                      <a:pt x="2207" y="171"/>
                    </a:lnTo>
                    <a:lnTo>
                      <a:pt x="2213" y="168"/>
                    </a:lnTo>
                    <a:lnTo>
                      <a:pt x="2219" y="165"/>
                    </a:lnTo>
                    <a:lnTo>
                      <a:pt x="2224" y="160"/>
                    </a:lnTo>
                    <a:lnTo>
                      <a:pt x="2228" y="155"/>
                    </a:lnTo>
                    <a:lnTo>
                      <a:pt x="2230" y="148"/>
                    </a:lnTo>
                    <a:lnTo>
                      <a:pt x="2232" y="118"/>
                    </a:lnTo>
                    <a:lnTo>
                      <a:pt x="2267" y="105"/>
                    </a:lnTo>
                    <a:lnTo>
                      <a:pt x="2266" y="116"/>
                    </a:lnTo>
                    <a:lnTo>
                      <a:pt x="2267" y="131"/>
                    </a:lnTo>
                    <a:lnTo>
                      <a:pt x="2270" y="147"/>
                    </a:lnTo>
                    <a:lnTo>
                      <a:pt x="2277" y="159"/>
                    </a:lnTo>
                    <a:lnTo>
                      <a:pt x="2278" y="165"/>
                    </a:lnTo>
                    <a:lnTo>
                      <a:pt x="2280" y="170"/>
                    </a:lnTo>
                    <a:lnTo>
                      <a:pt x="2282" y="177"/>
                    </a:lnTo>
                    <a:lnTo>
                      <a:pt x="2285" y="183"/>
                    </a:lnTo>
                    <a:lnTo>
                      <a:pt x="2288" y="194"/>
                    </a:lnTo>
                    <a:lnTo>
                      <a:pt x="2287" y="207"/>
                    </a:lnTo>
                    <a:lnTo>
                      <a:pt x="2288" y="218"/>
                    </a:lnTo>
                    <a:lnTo>
                      <a:pt x="2300" y="220"/>
                    </a:lnTo>
                    <a:lnTo>
                      <a:pt x="2300" y="221"/>
                    </a:lnTo>
                    <a:lnTo>
                      <a:pt x="2298" y="220"/>
                    </a:lnTo>
                    <a:lnTo>
                      <a:pt x="2297" y="219"/>
                    </a:lnTo>
                    <a:lnTo>
                      <a:pt x="2300" y="220"/>
                    </a:lnTo>
                    <a:lnTo>
                      <a:pt x="2300" y="220"/>
                    </a:lnTo>
                    <a:lnTo>
                      <a:pt x="2300" y="244"/>
                    </a:lnTo>
                    <a:lnTo>
                      <a:pt x="0" y="242"/>
                    </a:lnTo>
                    <a:lnTo>
                      <a:pt x="0" y="209"/>
                    </a:lnTo>
                    <a:lnTo>
                      <a:pt x="10" y="209"/>
                    </a:lnTo>
                    <a:lnTo>
                      <a:pt x="21" y="209"/>
                    </a:lnTo>
                    <a:lnTo>
                      <a:pt x="31" y="211"/>
                    </a:lnTo>
                    <a:lnTo>
                      <a:pt x="43" y="212"/>
                    </a:lnTo>
                    <a:lnTo>
                      <a:pt x="54" y="213"/>
                    </a:lnTo>
                    <a:lnTo>
                      <a:pt x="65" y="213"/>
                    </a:lnTo>
                    <a:lnTo>
                      <a:pt x="75" y="213"/>
                    </a:lnTo>
                    <a:lnTo>
                      <a:pt x="84" y="212"/>
                    </a:lnTo>
                    <a:lnTo>
                      <a:pt x="76" y="204"/>
                    </a:lnTo>
                    <a:lnTo>
                      <a:pt x="69" y="193"/>
                    </a:lnTo>
                    <a:lnTo>
                      <a:pt x="65" y="181"/>
                    </a:lnTo>
                    <a:lnTo>
                      <a:pt x="68" y="168"/>
                    </a:lnTo>
                    <a:lnTo>
                      <a:pt x="61" y="168"/>
                    </a:lnTo>
                    <a:lnTo>
                      <a:pt x="58" y="163"/>
                    </a:lnTo>
                    <a:lnTo>
                      <a:pt x="54" y="155"/>
                    </a:lnTo>
                    <a:lnTo>
                      <a:pt x="53" y="148"/>
                    </a:lnTo>
                    <a:lnTo>
                      <a:pt x="55" y="138"/>
                    </a:lnTo>
                    <a:lnTo>
                      <a:pt x="60" y="129"/>
                    </a:lnTo>
                    <a:lnTo>
                      <a:pt x="67" y="121"/>
                    </a:lnTo>
                    <a:lnTo>
                      <a:pt x="75" y="114"/>
                    </a:lnTo>
                    <a:lnTo>
                      <a:pt x="79" y="113"/>
                    </a:lnTo>
                    <a:lnTo>
                      <a:pt x="83" y="110"/>
                    </a:lnTo>
                    <a:lnTo>
                      <a:pt x="86" y="108"/>
                    </a:lnTo>
                    <a:lnTo>
                      <a:pt x="88" y="105"/>
                    </a:lnTo>
                    <a:lnTo>
                      <a:pt x="86" y="98"/>
                    </a:lnTo>
                    <a:lnTo>
                      <a:pt x="81" y="94"/>
                    </a:lnTo>
                    <a:lnTo>
                      <a:pt x="73" y="92"/>
                    </a:lnTo>
                    <a:lnTo>
                      <a:pt x="67" y="87"/>
                    </a:lnTo>
                    <a:lnTo>
                      <a:pt x="62" y="84"/>
                    </a:lnTo>
                    <a:lnTo>
                      <a:pt x="60" y="79"/>
                    </a:lnTo>
                    <a:lnTo>
                      <a:pt x="59" y="73"/>
                    </a:lnTo>
                    <a:lnTo>
                      <a:pt x="58" y="69"/>
                    </a:lnTo>
                    <a:lnTo>
                      <a:pt x="59" y="64"/>
                    </a:lnTo>
                    <a:lnTo>
                      <a:pt x="61" y="60"/>
                    </a:lnTo>
                    <a:lnTo>
                      <a:pt x="63" y="56"/>
                    </a:lnTo>
                    <a:lnTo>
                      <a:pt x="68" y="53"/>
                    </a:lnTo>
                    <a:lnTo>
                      <a:pt x="70" y="52"/>
                    </a:lnTo>
                    <a:lnTo>
                      <a:pt x="71" y="52"/>
                    </a:lnTo>
                    <a:lnTo>
                      <a:pt x="74" y="54"/>
                    </a:lnTo>
                    <a:lnTo>
                      <a:pt x="75" y="55"/>
                    </a:lnTo>
                    <a:lnTo>
                      <a:pt x="75" y="60"/>
                    </a:lnTo>
                    <a:lnTo>
                      <a:pt x="71" y="60"/>
                    </a:lnTo>
                    <a:lnTo>
                      <a:pt x="68" y="61"/>
                    </a:lnTo>
                    <a:lnTo>
                      <a:pt x="65" y="64"/>
                    </a:lnTo>
                    <a:lnTo>
                      <a:pt x="63" y="68"/>
                    </a:lnTo>
                    <a:lnTo>
                      <a:pt x="68" y="77"/>
                    </a:lnTo>
                    <a:lnTo>
                      <a:pt x="75" y="85"/>
                    </a:lnTo>
                    <a:lnTo>
                      <a:pt x="84" y="91"/>
                    </a:lnTo>
                    <a:lnTo>
                      <a:pt x="96" y="93"/>
                    </a:lnTo>
                    <a:lnTo>
                      <a:pt x="105" y="76"/>
                    </a:lnTo>
                    <a:lnTo>
                      <a:pt x="111" y="57"/>
                    </a:lnTo>
                    <a:lnTo>
                      <a:pt x="116" y="39"/>
                    </a:lnTo>
                    <a:lnTo>
                      <a:pt x="127" y="24"/>
                    </a:lnTo>
                    <a:lnTo>
                      <a:pt x="135" y="18"/>
                    </a:lnTo>
                    <a:lnTo>
                      <a:pt x="144" y="15"/>
                    </a:lnTo>
                    <a:lnTo>
                      <a:pt x="152" y="9"/>
                    </a:lnTo>
                    <a:lnTo>
                      <a:pt x="153" y="0"/>
                    </a:lnTo>
                    <a:lnTo>
                      <a:pt x="270" y="0"/>
                    </a:lnTo>
                    <a:lnTo>
                      <a:pt x="268" y="8"/>
                    </a:lnTo>
                    <a:lnTo>
                      <a:pt x="266" y="17"/>
                    </a:lnTo>
                    <a:lnTo>
                      <a:pt x="264" y="29"/>
                    </a:lnTo>
                    <a:lnTo>
                      <a:pt x="260" y="39"/>
                    </a:lnTo>
                    <a:lnTo>
                      <a:pt x="255" y="50"/>
                    </a:lnTo>
                    <a:lnTo>
                      <a:pt x="247" y="61"/>
                    </a:lnTo>
                    <a:lnTo>
                      <a:pt x="235" y="69"/>
                    </a:lnTo>
                    <a:lnTo>
                      <a:pt x="221" y="75"/>
                    </a:lnTo>
                    <a:lnTo>
                      <a:pt x="215" y="77"/>
                    </a:lnTo>
                    <a:lnTo>
                      <a:pt x="211" y="78"/>
                    </a:lnTo>
                    <a:lnTo>
                      <a:pt x="205" y="77"/>
                    </a:lnTo>
                    <a:lnTo>
                      <a:pt x="200" y="76"/>
                    </a:lnTo>
                    <a:lnTo>
                      <a:pt x="196" y="75"/>
                    </a:lnTo>
                    <a:lnTo>
                      <a:pt x="190" y="73"/>
                    </a:lnTo>
                    <a:lnTo>
                      <a:pt x="185" y="72"/>
                    </a:lnTo>
                    <a:lnTo>
                      <a:pt x="180" y="72"/>
                    </a:lnTo>
                    <a:lnTo>
                      <a:pt x="176" y="78"/>
                    </a:lnTo>
                    <a:lnTo>
                      <a:pt x="171" y="82"/>
                    </a:lnTo>
                    <a:lnTo>
                      <a:pt x="165" y="85"/>
                    </a:lnTo>
                    <a:lnTo>
                      <a:pt x="158" y="86"/>
                    </a:lnTo>
                    <a:lnTo>
                      <a:pt x="152" y="88"/>
                    </a:lnTo>
                    <a:lnTo>
                      <a:pt x="146" y="92"/>
                    </a:lnTo>
                    <a:lnTo>
                      <a:pt x="142" y="95"/>
                    </a:lnTo>
                    <a:lnTo>
                      <a:pt x="139" y="101"/>
                    </a:lnTo>
                    <a:lnTo>
                      <a:pt x="136" y="105"/>
                    </a:lnTo>
                    <a:lnTo>
                      <a:pt x="132" y="108"/>
                    </a:lnTo>
                    <a:lnTo>
                      <a:pt x="129" y="113"/>
                    </a:lnTo>
                    <a:lnTo>
                      <a:pt x="128" y="117"/>
                    </a:lnTo>
                    <a:lnTo>
                      <a:pt x="136" y="121"/>
                    </a:lnTo>
                    <a:lnTo>
                      <a:pt x="139" y="129"/>
                    </a:lnTo>
                    <a:lnTo>
                      <a:pt x="141" y="138"/>
                    </a:lnTo>
                    <a:lnTo>
                      <a:pt x="145" y="144"/>
                    </a:lnTo>
                    <a:lnTo>
                      <a:pt x="137" y="147"/>
                    </a:lnTo>
                    <a:lnTo>
                      <a:pt x="137" y="147"/>
                    </a:lnTo>
                    <a:lnTo>
                      <a:pt x="137" y="148"/>
                    </a:lnTo>
                    <a:lnTo>
                      <a:pt x="137" y="148"/>
                    </a:lnTo>
                    <a:lnTo>
                      <a:pt x="137" y="147"/>
                    </a:lnTo>
                    <a:lnTo>
                      <a:pt x="136" y="144"/>
                    </a:lnTo>
                    <a:lnTo>
                      <a:pt x="134" y="140"/>
                    </a:lnTo>
                    <a:lnTo>
                      <a:pt x="130" y="139"/>
                    </a:lnTo>
                    <a:lnTo>
                      <a:pt x="127" y="143"/>
                    </a:lnTo>
                    <a:lnTo>
                      <a:pt x="128" y="145"/>
                    </a:lnTo>
                    <a:lnTo>
                      <a:pt x="130" y="147"/>
                    </a:lnTo>
                    <a:lnTo>
                      <a:pt x="132" y="150"/>
                    </a:lnTo>
                    <a:lnTo>
                      <a:pt x="136" y="151"/>
                    </a:lnTo>
                    <a:lnTo>
                      <a:pt x="145" y="144"/>
                    </a:lnTo>
                    <a:lnTo>
                      <a:pt x="144" y="150"/>
                    </a:lnTo>
                    <a:lnTo>
                      <a:pt x="142" y="154"/>
                    </a:lnTo>
                    <a:lnTo>
                      <a:pt x="138" y="159"/>
                    </a:lnTo>
                    <a:lnTo>
                      <a:pt x="132" y="160"/>
                    </a:lnTo>
                    <a:lnTo>
                      <a:pt x="132" y="160"/>
                    </a:lnTo>
                    <a:lnTo>
                      <a:pt x="130" y="158"/>
                    </a:lnTo>
                    <a:lnTo>
                      <a:pt x="128" y="155"/>
                    </a:lnTo>
                    <a:lnTo>
                      <a:pt x="124" y="153"/>
                    </a:lnTo>
                    <a:lnTo>
                      <a:pt x="122" y="153"/>
                    </a:lnTo>
                    <a:lnTo>
                      <a:pt x="122" y="166"/>
                    </a:lnTo>
                    <a:lnTo>
                      <a:pt x="127" y="177"/>
                    </a:lnTo>
                    <a:lnTo>
                      <a:pt x="134" y="188"/>
                    </a:lnTo>
                    <a:lnTo>
                      <a:pt x="141" y="197"/>
                    </a:lnTo>
                    <a:lnTo>
                      <a:pt x="143" y="192"/>
                    </a:lnTo>
                    <a:lnTo>
                      <a:pt x="147" y="198"/>
                    </a:lnTo>
                    <a:lnTo>
                      <a:pt x="153" y="207"/>
                    </a:lnTo>
                    <a:lnTo>
                      <a:pt x="160" y="216"/>
                    </a:lnTo>
                    <a:lnTo>
                      <a:pt x="174" y="215"/>
                    </a:lnTo>
                    <a:lnTo>
                      <a:pt x="188" y="215"/>
                    </a:lnTo>
                    <a:lnTo>
                      <a:pt x="200" y="214"/>
                    </a:lnTo>
                    <a:lnTo>
                      <a:pt x="213" y="214"/>
                    </a:lnTo>
                    <a:lnTo>
                      <a:pt x="226" y="214"/>
                    </a:lnTo>
                    <a:lnTo>
                      <a:pt x="238" y="213"/>
                    </a:lnTo>
                    <a:lnTo>
                      <a:pt x="251" y="213"/>
                    </a:lnTo>
                    <a:lnTo>
                      <a:pt x="265" y="211"/>
                    </a:lnTo>
                    <a:lnTo>
                      <a:pt x="275" y="212"/>
                    </a:lnTo>
                    <a:lnTo>
                      <a:pt x="286" y="213"/>
                    </a:lnTo>
                    <a:lnTo>
                      <a:pt x="296" y="214"/>
                    </a:lnTo>
                    <a:lnTo>
                      <a:pt x="306" y="214"/>
                    </a:lnTo>
                    <a:lnTo>
                      <a:pt x="316" y="214"/>
                    </a:lnTo>
                    <a:lnTo>
                      <a:pt x="326" y="213"/>
                    </a:lnTo>
                    <a:lnTo>
                      <a:pt x="336" y="213"/>
                    </a:lnTo>
                    <a:lnTo>
                      <a:pt x="347" y="212"/>
                    </a:lnTo>
                    <a:lnTo>
                      <a:pt x="346" y="209"/>
                    </a:lnTo>
                    <a:lnTo>
                      <a:pt x="346" y="205"/>
                    </a:lnTo>
                    <a:lnTo>
                      <a:pt x="346" y="201"/>
                    </a:lnTo>
                    <a:lnTo>
                      <a:pt x="344" y="200"/>
                    </a:lnTo>
                    <a:lnTo>
                      <a:pt x="456" y="188"/>
                    </a:lnTo>
                    <a:lnTo>
                      <a:pt x="463" y="188"/>
                    </a:lnTo>
                    <a:lnTo>
                      <a:pt x="470" y="188"/>
                    </a:lnTo>
                    <a:lnTo>
                      <a:pt x="477" y="189"/>
                    </a:lnTo>
                    <a:lnTo>
                      <a:pt x="484" y="190"/>
                    </a:lnTo>
                    <a:lnTo>
                      <a:pt x="490" y="192"/>
                    </a:lnTo>
                    <a:lnTo>
                      <a:pt x="495" y="194"/>
                    </a:lnTo>
                    <a:lnTo>
                      <a:pt x="501" y="199"/>
                    </a:lnTo>
                    <a:lnTo>
                      <a:pt x="505" y="204"/>
                    </a:lnTo>
                    <a:lnTo>
                      <a:pt x="499" y="211"/>
                    </a:lnTo>
                    <a:lnTo>
                      <a:pt x="502" y="214"/>
                    </a:lnTo>
                    <a:lnTo>
                      <a:pt x="518" y="213"/>
                    </a:lnTo>
                    <a:lnTo>
                      <a:pt x="535" y="213"/>
                    </a:lnTo>
                    <a:lnTo>
                      <a:pt x="551" y="213"/>
                    </a:lnTo>
                    <a:lnTo>
                      <a:pt x="567" y="213"/>
                    </a:lnTo>
                    <a:lnTo>
                      <a:pt x="583" y="213"/>
                    </a:lnTo>
                    <a:lnTo>
                      <a:pt x="598" y="212"/>
                    </a:lnTo>
                    <a:lnTo>
                      <a:pt x="614" y="212"/>
                    </a:lnTo>
                    <a:lnTo>
                      <a:pt x="629" y="211"/>
                    </a:lnTo>
                    <a:lnTo>
                      <a:pt x="687" y="213"/>
                    </a:lnTo>
                    <a:lnTo>
                      <a:pt x="709" y="213"/>
                    </a:lnTo>
                    <a:lnTo>
                      <a:pt x="732" y="212"/>
                    </a:lnTo>
                    <a:lnTo>
                      <a:pt x="755" y="212"/>
                    </a:lnTo>
                    <a:lnTo>
                      <a:pt x="778" y="212"/>
                    </a:lnTo>
                    <a:lnTo>
                      <a:pt x="801" y="212"/>
                    </a:lnTo>
                    <a:lnTo>
                      <a:pt x="825" y="212"/>
                    </a:lnTo>
                    <a:lnTo>
                      <a:pt x="848" y="212"/>
                    </a:lnTo>
                    <a:lnTo>
                      <a:pt x="870" y="212"/>
                    </a:lnTo>
                    <a:lnTo>
                      <a:pt x="872" y="205"/>
                    </a:lnTo>
                    <a:lnTo>
                      <a:pt x="872" y="197"/>
                    </a:lnTo>
                    <a:lnTo>
                      <a:pt x="872" y="189"/>
                    </a:lnTo>
                    <a:lnTo>
                      <a:pt x="877" y="183"/>
                    </a:lnTo>
                    <a:lnTo>
                      <a:pt x="878" y="174"/>
                    </a:lnTo>
                    <a:lnTo>
                      <a:pt x="880" y="165"/>
                    </a:lnTo>
                    <a:lnTo>
                      <a:pt x="884" y="156"/>
                    </a:lnTo>
                    <a:lnTo>
                      <a:pt x="888" y="151"/>
                    </a:lnTo>
                    <a:lnTo>
                      <a:pt x="887" y="144"/>
                    </a:lnTo>
                    <a:lnTo>
                      <a:pt x="891" y="138"/>
                    </a:lnTo>
                    <a:lnTo>
                      <a:pt x="895" y="133"/>
                    </a:lnTo>
                    <a:lnTo>
                      <a:pt x="897" y="126"/>
                    </a:lnTo>
                    <a:lnTo>
                      <a:pt x="900" y="116"/>
                    </a:lnTo>
                    <a:lnTo>
                      <a:pt x="902" y="105"/>
                    </a:lnTo>
                    <a:lnTo>
                      <a:pt x="903" y="92"/>
                    </a:lnTo>
                    <a:lnTo>
                      <a:pt x="903" y="80"/>
                    </a:lnTo>
                    <a:lnTo>
                      <a:pt x="897" y="68"/>
                    </a:lnTo>
                    <a:lnTo>
                      <a:pt x="897" y="54"/>
                    </a:lnTo>
                    <a:lnTo>
                      <a:pt x="901" y="40"/>
                    </a:lnTo>
                    <a:lnTo>
                      <a:pt x="904" y="27"/>
                    </a:lnTo>
                    <a:lnTo>
                      <a:pt x="907" y="20"/>
                    </a:lnTo>
                    <a:lnTo>
                      <a:pt x="909" y="15"/>
                    </a:lnTo>
                    <a:lnTo>
                      <a:pt x="911" y="8"/>
                    </a:lnTo>
                    <a:lnTo>
                      <a:pt x="911" y="0"/>
                    </a:lnTo>
                    <a:lnTo>
                      <a:pt x="1018" y="0"/>
                    </a:lnTo>
                    <a:lnTo>
                      <a:pt x="1018" y="2"/>
                    </a:lnTo>
                    <a:lnTo>
                      <a:pt x="1018" y="4"/>
                    </a:lnTo>
                    <a:lnTo>
                      <a:pt x="1018" y="8"/>
                    </a:lnTo>
                    <a:lnTo>
                      <a:pt x="1020" y="10"/>
                    </a:lnTo>
                    <a:lnTo>
                      <a:pt x="1016" y="16"/>
                    </a:lnTo>
                    <a:lnTo>
                      <a:pt x="1010" y="19"/>
                    </a:lnTo>
                    <a:lnTo>
                      <a:pt x="1005" y="23"/>
                    </a:lnTo>
                    <a:lnTo>
                      <a:pt x="998" y="23"/>
                    </a:lnTo>
                    <a:lnTo>
                      <a:pt x="993" y="26"/>
                    </a:lnTo>
                    <a:lnTo>
                      <a:pt x="992" y="31"/>
                    </a:lnTo>
                    <a:lnTo>
                      <a:pt x="990" y="35"/>
                    </a:lnTo>
                    <a:lnTo>
                      <a:pt x="985" y="39"/>
                    </a:lnTo>
                    <a:lnTo>
                      <a:pt x="979" y="35"/>
                    </a:lnTo>
                    <a:lnTo>
                      <a:pt x="975" y="37"/>
                    </a:lnTo>
                    <a:lnTo>
                      <a:pt x="971" y="42"/>
                    </a:lnTo>
                    <a:lnTo>
                      <a:pt x="968" y="47"/>
                    </a:lnTo>
                    <a:lnTo>
                      <a:pt x="965" y="54"/>
                    </a:lnTo>
                    <a:lnTo>
                      <a:pt x="962" y="61"/>
                    </a:lnTo>
                    <a:lnTo>
                      <a:pt x="960" y="68"/>
                    </a:lnTo>
                    <a:lnTo>
                      <a:pt x="960" y="75"/>
                    </a:lnTo>
                    <a:lnTo>
                      <a:pt x="955" y="82"/>
                    </a:lnTo>
                    <a:lnTo>
                      <a:pt x="952" y="91"/>
                    </a:lnTo>
                    <a:lnTo>
                      <a:pt x="949" y="99"/>
                    </a:lnTo>
                    <a:lnTo>
                      <a:pt x="947" y="107"/>
                    </a:lnTo>
                    <a:lnTo>
                      <a:pt x="945" y="115"/>
                    </a:lnTo>
                    <a:lnTo>
                      <a:pt x="942" y="124"/>
                    </a:lnTo>
                    <a:lnTo>
                      <a:pt x="941" y="132"/>
                    </a:lnTo>
                    <a:lnTo>
                      <a:pt x="945" y="139"/>
                    </a:lnTo>
                    <a:lnTo>
                      <a:pt x="946" y="146"/>
                    </a:lnTo>
                    <a:lnTo>
                      <a:pt x="947" y="152"/>
                    </a:lnTo>
                    <a:lnTo>
                      <a:pt x="950" y="156"/>
                    </a:lnTo>
                    <a:lnTo>
                      <a:pt x="956" y="160"/>
                    </a:lnTo>
                    <a:lnTo>
                      <a:pt x="961" y="165"/>
                    </a:lnTo>
                    <a:lnTo>
                      <a:pt x="965" y="169"/>
                    </a:lnTo>
                    <a:lnTo>
                      <a:pt x="969" y="174"/>
                    </a:lnTo>
                    <a:lnTo>
                      <a:pt x="974" y="178"/>
                    </a:lnTo>
                    <a:lnTo>
                      <a:pt x="979" y="183"/>
                    </a:lnTo>
                    <a:lnTo>
                      <a:pt x="984" y="185"/>
                    </a:lnTo>
                    <a:lnTo>
                      <a:pt x="991" y="188"/>
                    </a:lnTo>
                    <a:lnTo>
                      <a:pt x="998" y="186"/>
                    </a:lnTo>
                    <a:lnTo>
                      <a:pt x="1008" y="188"/>
                    </a:lnTo>
                    <a:lnTo>
                      <a:pt x="1016" y="192"/>
                    </a:lnTo>
                    <a:lnTo>
                      <a:pt x="1023" y="198"/>
                    </a:lnTo>
                    <a:lnTo>
                      <a:pt x="1029" y="205"/>
                    </a:lnTo>
                    <a:lnTo>
                      <a:pt x="1021" y="211"/>
                    </a:lnTo>
                    <a:lnTo>
                      <a:pt x="1025" y="214"/>
                    </a:lnTo>
                    <a:lnTo>
                      <a:pt x="1050" y="214"/>
                    </a:lnTo>
                    <a:lnTo>
                      <a:pt x="1073" y="214"/>
                    </a:lnTo>
                    <a:lnTo>
                      <a:pt x="1096" y="213"/>
                    </a:lnTo>
                    <a:lnTo>
                      <a:pt x="1119" y="213"/>
                    </a:lnTo>
                    <a:lnTo>
                      <a:pt x="1142" y="213"/>
                    </a:lnTo>
                    <a:lnTo>
                      <a:pt x="1164" y="214"/>
                    </a:lnTo>
                    <a:lnTo>
                      <a:pt x="1185" y="214"/>
                    </a:lnTo>
                    <a:lnTo>
                      <a:pt x="1209" y="214"/>
                    </a:lnTo>
                    <a:lnTo>
                      <a:pt x="1230" y="214"/>
                    </a:lnTo>
                    <a:lnTo>
                      <a:pt x="1252" y="214"/>
                    </a:lnTo>
                    <a:lnTo>
                      <a:pt x="1274" y="214"/>
                    </a:lnTo>
                    <a:lnTo>
                      <a:pt x="1296" y="214"/>
                    </a:lnTo>
                    <a:lnTo>
                      <a:pt x="1318" y="214"/>
                    </a:lnTo>
                    <a:lnTo>
                      <a:pt x="1339" y="214"/>
                    </a:lnTo>
                    <a:lnTo>
                      <a:pt x="1361" y="213"/>
                    </a:lnTo>
                    <a:lnTo>
                      <a:pt x="1383" y="213"/>
                    </a:lnTo>
                    <a:lnTo>
                      <a:pt x="1380" y="211"/>
                    </a:lnTo>
                    <a:lnTo>
                      <a:pt x="1378" y="207"/>
                    </a:lnTo>
                    <a:lnTo>
                      <a:pt x="1377" y="204"/>
                    </a:lnTo>
                    <a:lnTo>
                      <a:pt x="1380" y="200"/>
                    </a:lnTo>
                    <a:lnTo>
                      <a:pt x="1385" y="197"/>
                    </a:lnTo>
                    <a:lnTo>
                      <a:pt x="1389" y="193"/>
                    </a:lnTo>
                    <a:lnTo>
                      <a:pt x="1394" y="192"/>
                    </a:lnTo>
                    <a:lnTo>
                      <a:pt x="1400" y="191"/>
                    </a:lnTo>
                    <a:lnTo>
                      <a:pt x="1406" y="191"/>
                    </a:lnTo>
                    <a:lnTo>
                      <a:pt x="1411" y="191"/>
                    </a:lnTo>
                    <a:lnTo>
                      <a:pt x="1416" y="191"/>
                    </a:lnTo>
                    <a:lnTo>
                      <a:pt x="1422" y="190"/>
                    </a:lnTo>
                    <a:lnTo>
                      <a:pt x="1427" y="185"/>
                    </a:lnTo>
                    <a:lnTo>
                      <a:pt x="1434" y="179"/>
                    </a:lnTo>
                    <a:lnTo>
                      <a:pt x="1441" y="175"/>
                    </a:lnTo>
                    <a:lnTo>
                      <a:pt x="1447" y="170"/>
                    </a:lnTo>
                    <a:lnTo>
                      <a:pt x="1453" y="165"/>
                    </a:lnTo>
                    <a:lnTo>
                      <a:pt x="1456" y="159"/>
                    </a:lnTo>
                    <a:lnTo>
                      <a:pt x="1459" y="151"/>
                    </a:lnTo>
                    <a:lnTo>
                      <a:pt x="1459" y="143"/>
                    </a:lnTo>
                    <a:lnTo>
                      <a:pt x="1463" y="122"/>
                    </a:lnTo>
                    <a:lnTo>
                      <a:pt x="1462" y="100"/>
                    </a:lnTo>
                    <a:lnTo>
                      <a:pt x="1457" y="78"/>
                    </a:lnTo>
                    <a:lnTo>
                      <a:pt x="1453" y="57"/>
                    </a:lnTo>
                    <a:lnTo>
                      <a:pt x="1450" y="46"/>
                    </a:lnTo>
                    <a:lnTo>
                      <a:pt x="1450" y="33"/>
                    </a:lnTo>
                    <a:lnTo>
                      <a:pt x="1449" y="24"/>
                    </a:lnTo>
                    <a:lnTo>
                      <a:pt x="1438" y="19"/>
                    </a:lnTo>
                    <a:lnTo>
                      <a:pt x="1438" y="15"/>
                    </a:lnTo>
                    <a:lnTo>
                      <a:pt x="1440" y="9"/>
                    </a:lnTo>
                    <a:lnTo>
                      <a:pt x="1440" y="4"/>
                    </a:lnTo>
                    <a:lnTo>
                      <a:pt x="1438" y="0"/>
                    </a:lnTo>
                    <a:lnTo>
                      <a:pt x="1539" y="0"/>
                    </a:lnTo>
                    <a:lnTo>
                      <a:pt x="1539" y="1"/>
                    </a:lnTo>
                    <a:lnTo>
                      <a:pt x="1538" y="2"/>
                    </a:lnTo>
                    <a:lnTo>
                      <a:pt x="1538" y="3"/>
                    </a:lnTo>
                    <a:lnTo>
                      <a:pt x="1537" y="4"/>
                    </a:lnTo>
                    <a:lnTo>
                      <a:pt x="1532" y="7"/>
                    </a:lnTo>
                    <a:lnTo>
                      <a:pt x="1528" y="7"/>
                    </a:lnTo>
                    <a:lnTo>
                      <a:pt x="1523" y="7"/>
                    </a:lnTo>
                    <a:lnTo>
                      <a:pt x="1518" y="9"/>
                    </a:lnTo>
                    <a:lnTo>
                      <a:pt x="1520" y="12"/>
                    </a:lnTo>
                    <a:lnTo>
                      <a:pt x="1522" y="15"/>
                    </a:lnTo>
                    <a:lnTo>
                      <a:pt x="1524" y="17"/>
                    </a:lnTo>
                    <a:lnTo>
                      <a:pt x="1524" y="22"/>
                    </a:lnTo>
                    <a:lnTo>
                      <a:pt x="1523" y="25"/>
                    </a:lnTo>
                    <a:lnTo>
                      <a:pt x="1520" y="25"/>
                    </a:lnTo>
                    <a:lnTo>
                      <a:pt x="1516" y="26"/>
                    </a:lnTo>
                    <a:lnTo>
                      <a:pt x="1513" y="26"/>
                    </a:lnTo>
                    <a:lnTo>
                      <a:pt x="1515" y="56"/>
                    </a:lnTo>
                    <a:lnTo>
                      <a:pt x="1509" y="82"/>
                    </a:lnTo>
                    <a:lnTo>
                      <a:pt x="1503" y="107"/>
                    </a:lnTo>
                    <a:lnTo>
                      <a:pt x="1502" y="133"/>
                    </a:lnTo>
                    <a:lnTo>
                      <a:pt x="1508" y="133"/>
                    </a:lnTo>
                    <a:lnTo>
                      <a:pt x="1513" y="130"/>
                    </a:lnTo>
                    <a:lnTo>
                      <a:pt x="1516" y="126"/>
                    </a:lnTo>
                    <a:lnTo>
                      <a:pt x="1522" y="128"/>
                    </a:lnTo>
                    <a:lnTo>
                      <a:pt x="1522" y="131"/>
                    </a:lnTo>
                    <a:lnTo>
                      <a:pt x="1520" y="133"/>
                    </a:lnTo>
                    <a:lnTo>
                      <a:pt x="1518" y="136"/>
                    </a:lnTo>
                    <a:lnTo>
                      <a:pt x="1516" y="138"/>
                    </a:lnTo>
                    <a:lnTo>
                      <a:pt x="1510" y="140"/>
                    </a:lnTo>
                    <a:lnTo>
                      <a:pt x="1510" y="145"/>
                    </a:lnTo>
                    <a:lnTo>
                      <a:pt x="1510" y="151"/>
                    </a:lnTo>
                    <a:lnTo>
                      <a:pt x="1508" y="156"/>
                    </a:lnTo>
                    <a:lnTo>
                      <a:pt x="1514" y="167"/>
                    </a:lnTo>
                    <a:lnTo>
                      <a:pt x="1518" y="176"/>
                    </a:lnTo>
                    <a:lnTo>
                      <a:pt x="1523" y="188"/>
                    </a:lnTo>
                    <a:lnTo>
                      <a:pt x="1527" y="199"/>
                    </a:lnTo>
                    <a:lnTo>
                      <a:pt x="1524" y="204"/>
                    </a:lnTo>
                    <a:lnTo>
                      <a:pt x="1522" y="207"/>
                    </a:lnTo>
                    <a:lnTo>
                      <a:pt x="1522" y="211"/>
                    </a:lnTo>
                    <a:lnTo>
                      <a:pt x="1524" y="214"/>
                    </a:lnTo>
                    <a:lnTo>
                      <a:pt x="1543" y="214"/>
                    </a:lnTo>
                    <a:lnTo>
                      <a:pt x="1561" y="214"/>
                    </a:lnTo>
                    <a:lnTo>
                      <a:pt x="1581" y="214"/>
                    </a:lnTo>
                    <a:lnTo>
                      <a:pt x="1600" y="214"/>
                    </a:lnTo>
                    <a:lnTo>
                      <a:pt x="1620" y="214"/>
                    </a:lnTo>
                    <a:lnTo>
                      <a:pt x="1639" y="214"/>
                    </a:lnTo>
                    <a:lnTo>
                      <a:pt x="1659" y="213"/>
                    </a:lnTo>
                    <a:lnTo>
                      <a:pt x="1679" y="212"/>
                    </a:lnTo>
                    <a:lnTo>
                      <a:pt x="1733" y="213"/>
                    </a:lnTo>
                    <a:lnTo>
                      <a:pt x="1739" y="215"/>
                    </a:lnTo>
                    <a:lnTo>
                      <a:pt x="1753" y="215"/>
                    </a:lnTo>
                    <a:lnTo>
                      <a:pt x="1767" y="215"/>
                    </a:lnTo>
                    <a:lnTo>
                      <a:pt x="1781" y="215"/>
                    </a:lnTo>
                    <a:lnTo>
                      <a:pt x="1794" y="214"/>
                    </a:lnTo>
                    <a:lnTo>
                      <a:pt x="1808" y="214"/>
                    </a:lnTo>
                    <a:lnTo>
                      <a:pt x="1820" y="214"/>
                    </a:lnTo>
                    <a:lnTo>
                      <a:pt x="1833" y="214"/>
                    </a:lnTo>
                    <a:lnTo>
                      <a:pt x="1847" y="214"/>
                    </a:lnTo>
                    <a:lnTo>
                      <a:pt x="1850" y="201"/>
                    </a:lnTo>
                    <a:lnTo>
                      <a:pt x="1850" y="190"/>
                    </a:lnTo>
                    <a:lnTo>
                      <a:pt x="1853" y="178"/>
                    </a:lnTo>
                    <a:lnTo>
                      <a:pt x="1859" y="170"/>
                    </a:lnTo>
                    <a:lnTo>
                      <a:pt x="1859" y="155"/>
                    </a:lnTo>
                    <a:lnTo>
                      <a:pt x="1861" y="155"/>
                    </a:lnTo>
                    <a:lnTo>
                      <a:pt x="1859" y="148"/>
                    </a:lnTo>
                    <a:lnTo>
                      <a:pt x="1858" y="143"/>
                    </a:lnTo>
                    <a:lnTo>
                      <a:pt x="1857" y="138"/>
                    </a:lnTo>
                    <a:lnTo>
                      <a:pt x="1861" y="132"/>
                    </a:lnTo>
                    <a:lnTo>
                      <a:pt x="1866" y="131"/>
                    </a:lnTo>
                    <a:lnTo>
                      <a:pt x="1864" y="118"/>
                    </a:lnTo>
                    <a:lnTo>
                      <a:pt x="1862" y="106"/>
                    </a:lnTo>
                    <a:lnTo>
                      <a:pt x="1861" y="94"/>
                    </a:lnTo>
                    <a:lnTo>
                      <a:pt x="1862" y="82"/>
                    </a:lnTo>
                    <a:lnTo>
                      <a:pt x="1862" y="70"/>
                    </a:lnTo>
                    <a:lnTo>
                      <a:pt x="1859" y="59"/>
                    </a:lnTo>
                    <a:lnTo>
                      <a:pt x="1858" y="45"/>
                    </a:lnTo>
                    <a:lnTo>
                      <a:pt x="1857" y="32"/>
                    </a:lnTo>
                    <a:lnTo>
                      <a:pt x="1858" y="24"/>
                    </a:lnTo>
                    <a:lnTo>
                      <a:pt x="1858" y="16"/>
                    </a:lnTo>
                    <a:lnTo>
                      <a:pt x="1861" y="8"/>
                    </a:lnTo>
                    <a:lnTo>
                      <a:pt x="1863" y="0"/>
                    </a:lnTo>
                    <a:lnTo>
                      <a:pt x="1931" y="0"/>
                    </a:lnTo>
                    <a:lnTo>
                      <a:pt x="1927" y="9"/>
                    </a:lnTo>
                    <a:lnTo>
                      <a:pt x="1924" y="18"/>
                    </a:lnTo>
                    <a:lnTo>
                      <a:pt x="1923" y="29"/>
                    </a:lnTo>
                    <a:lnTo>
                      <a:pt x="1922" y="38"/>
                    </a:lnTo>
                    <a:lnTo>
                      <a:pt x="1919" y="47"/>
                    </a:lnTo>
                    <a:lnTo>
                      <a:pt x="1918" y="55"/>
                    </a:lnTo>
                    <a:lnTo>
                      <a:pt x="1917" y="64"/>
                    </a:lnTo>
                    <a:lnTo>
                      <a:pt x="1916" y="72"/>
                    </a:lnTo>
                    <a:lnTo>
                      <a:pt x="1915" y="80"/>
                    </a:lnTo>
                    <a:lnTo>
                      <a:pt x="1912" y="88"/>
                    </a:lnTo>
                    <a:lnTo>
                      <a:pt x="1911" y="95"/>
                    </a:lnTo>
                    <a:lnTo>
                      <a:pt x="1911" y="101"/>
                    </a:lnTo>
                    <a:lnTo>
                      <a:pt x="1909" y="107"/>
                    </a:lnTo>
                    <a:lnTo>
                      <a:pt x="1909" y="114"/>
                    </a:lnTo>
                    <a:lnTo>
                      <a:pt x="1909" y="121"/>
                    </a:lnTo>
                    <a:lnTo>
                      <a:pt x="1908" y="125"/>
                    </a:lnTo>
                    <a:lnTo>
                      <a:pt x="1909" y="130"/>
                    </a:lnTo>
                    <a:lnTo>
                      <a:pt x="1910" y="135"/>
                    </a:lnTo>
                    <a:lnTo>
                      <a:pt x="1911" y="138"/>
                    </a:lnTo>
                    <a:lnTo>
                      <a:pt x="1916" y="139"/>
                    </a:lnTo>
                    <a:lnTo>
                      <a:pt x="1918" y="150"/>
                    </a:lnTo>
                    <a:lnTo>
                      <a:pt x="1922" y="159"/>
                    </a:lnTo>
                    <a:lnTo>
                      <a:pt x="1927" y="167"/>
                    </a:lnTo>
                    <a:lnTo>
                      <a:pt x="1933" y="173"/>
                    </a:lnTo>
                    <a:lnTo>
                      <a:pt x="1938" y="179"/>
                    </a:lnTo>
                    <a:lnTo>
                      <a:pt x="1945" y="183"/>
                    </a:lnTo>
                    <a:lnTo>
                      <a:pt x="1953" y="184"/>
                    </a:lnTo>
                    <a:lnTo>
                      <a:pt x="1961" y="184"/>
                    </a:lnTo>
                    <a:lnTo>
                      <a:pt x="1969" y="185"/>
                    </a:lnTo>
                    <a:lnTo>
                      <a:pt x="1977" y="188"/>
                    </a:lnTo>
                    <a:lnTo>
                      <a:pt x="1983" y="191"/>
                    </a:lnTo>
                    <a:lnTo>
                      <a:pt x="1986" y="199"/>
                    </a:lnTo>
                    <a:lnTo>
                      <a:pt x="1985" y="203"/>
                    </a:lnTo>
                    <a:lnTo>
                      <a:pt x="1982" y="205"/>
                    </a:lnTo>
                    <a:lnTo>
                      <a:pt x="1977" y="207"/>
                    </a:lnTo>
                    <a:lnTo>
                      <a:pt x="1974" y="209"/>
                    </a:lnTo>
                    <a:lnTo>
                      <a:pt x="1974" y="211"/>
                    </a:lnTo>
                    <a:lnTo>
                      <a:pt x="1975" y="211"/>
                    </a:lnTo>
                    <a:lnTo>
                      <a:pt x="1975" y="212"/>
                    </a:lnTo>
                    <a:lnTo>
                      <a:pt x="1976" y="213"/>
                    </a:lnTo>
                    <a:lnTo>
                      <a:pt x="1983" y="215"/>
                    </a:lnTo>
                    <a:lnTo>
                      <a:pt x="1991" y="215"/>
                    </a:lnTo>
                    <a:lnTo>
                      <a:pt x="1999" y="213"/>
                    </a:lnTo>
                    <a:lnTo>
                      <a:pt x="2005" y="211"/>
                    </a:lnTo>
                    <a:lnTo>
                      <a:pt x="1998" y="205"/>
                    </a:lnTo>
                    <a:lnTo>
                      <a:pt x="1997" y="197"/>
                    </a:lnTo>
                    <a:lnTo>
                      <a:pt x="1998" y="188"/>
                    </a:lnTo>
                    <a:lnTo>
                      <a:pt x="1998" y="179"/>
                    </a:lnTo>
                    <a:lnTo>
                      <a:pt x="2043" y="155"/>
                    </a:lnTo>
                    <a:lnTo>
                      <a:pt x="2046" y="163"/>
                    </a:lnTo>
                    <a:lnTo>
                      <a:pt x="2051" y="170"/>
                    </a:lnTo>
                    <a:lnTo>
                      <a:pt x="2056" y="178"/>
                    </a:lnTo>
                    <a:lnTo>
                      <a:pt x="2059" y="186"/>
                    </a:lnTo>
                    <a:lnTo>
                      <a:pt x="2066" y="184"/>
                    </a:lnTo>
                    <a:lnTo>
                      <a:pt x="2071" y="181"/>
                    </a:lnTo>
                    <a:lnTo>
                      <a:pt x="2077" y="175"/>
                    </a:lnTo>
                    <a:lnTo>
                      <a:pt x="2083" y="169"/>
                    </a:lnTo>
                    <a:lnTo>
                      <a:pt x="2086" y="167"/>
                    </a:lnTo>
                    <a:lnTo>
                      <a:pt x="2089" y="162"/>
                    </a:lnTo>
                    <a:lnTo>
                      <a:pt x="2091" y="159"/>
                    </a:lnTo>
                    <a:lnTo>
                      <a:pt x="2096" y="158"/>
                    </a:lnTo>
                    <a:lnTo>
                      <a:pt x="2099" y="153"/>
                    </a:lnTo>
                    <a:lnTo>
                      <a:pt x="2100" y="147"/>
                    </a:lnTo>
                    <a:lnTo>
                      <a:pt x="2099" y="141"/>
                    </a:lnTo>
                    <a:lnTo>
                      <a:pt x="2097" y="137"/>
                    </a:lnTo>
                    <a:lnTo>
                      <a:pt x="2098" y="107"/>
                    </a:lnTo>
                    <a:lnTo>
                      <a:pt x="2093" y="78"/>
                    </a:lnTo>
                    <a:lnTo>
                      <a:pt x="2088" y="50"/>
                    </a:lnTo>
                    <a:lnTo>
                      <a:pt x="2086" y="20"/>
                    </a:lnTo>
                    <a:lnTo>
                      <a:pt x="2082" y="15"/>
                    </a:lnTo>
                    <a:lnTo>
                      <a:pt x="2077" y="10"/>
                    </a:lnTo>
                    <a:lnTo>
                      <a:pt x="2073" y="6"/>
                    </a:lnTo>
                    <a:lnTo>
                      <a:pt x="2068" y="0"/>
                    </a:lnTo>
                    <a:lnTo>
                      <a:pt x="21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1" name="Freeform 17">
                <a:extLst>
                  <a:ext uri="{FF2B5EF4-FFF2-40B4-BE49-F238E27FC236}">
                    <a16:creationId xmlns:a16="http://schemas.microsoft.com/office/drawing/2014/main" id="{59464437-88AB-4F75-934B-76ABCBC4D7E4}"/>
                  </a:ext>
                </a:extLst>
              </p:cNvPr>
              <p:cNvSpPr>
                <a:spLocks/>
              </p:cNvSpPr>
              <p:nvPr/>
            </p:nvSpPr>
            <p:spPr bwMode="auto">
              <a:xfrm>
                <a:off x="3772" y="1818"/>
                <a:ext cx="68" cy="100"/>
              </a:xfrm>
              <a:custGeom>
                <a:avLst/>
                <a:gdLst>
                  <a:gd name="T0" fmla="*/ 135 w 135"/>
                  <a:gd name="T1" fmla="*/ 0 h 200"/>
                  <a:gd name="T2" fmla="*/ 130 w 135"/>
                  <a:gd name="T3" fmla="*/ 4 h 200"/>
                  <a:gd name="T4" fmla="*/ 125 w 135"/>
                  <a:gd name="T5" fmla="*/ 9 h 200"/>
                  <a:gd name="T6" fmla="*/ 120 w 135"/>
                  <a:gd name="T7" fmla="*/ 15 h 200"/>
                  <a:gd name="T8" fmla="*/ 119 w 135"/>
                  <a:gd name="T9" fmla="*/ 23 h 200"/>
                  <a:gd name="T10" fmla="*/ 115 w 135"/>
                  <a:gd name="T11" fmla="*/ 25 h 200"/>
                  <a:gd name="T12" fmla="*/ 109 w 135"/>
                  <a:gd name="T13" fmla="*/ 24 h 200"/>
                  <a:gd name="T14" fmla="*/ 103 w 135"/>
                  <a:gd name="T15" fmla="*/ 25 h 200"/>
                  <a:gd name="T16" fmla="*/ 100 w 135"/>
                  <a:gd name="T17" fmla="*/ 29 h 200"/>
                  <a:gd name="T18" fmla="*/ 98 w 135"/>
                  <a:gd name="T19" fmla="*/ 40 h 200"/>
                  <a:gd name="T20" fmla="*/ 96 w 135"/>
                  <a:gd name="T21" fmla="*/ 49 h 200"/>
                  <a:gd name="T22" fmla="*/ 93 w 135"/>
                  <a:gd name="T23" fmla="*/ 59 h 200"/>
                  <a:gd name="T24" fmla="*/ 91 w 135"/>
                  <a:gd name="T25" fmla="*/ 69 h 200"/>
                  <a:gd name="T26" fmla="*/ 83 w 135"/>
                  <a:gd name="T27" fmla="*/ 82 h 200"/>
                  <a:gd name="T28" fmla="*/ 78 w 135"/>
                  <a:gd name="T29" fmla="*/ 95 h 200"/>
                  <a:gd name="T30" fmla="*/ 73 w 135"/>
                  <a:gd name="T31" fmla="*/ 110 h 200"/>
                  <a:gd name="T32" fmla="*/ 72 w 135"/>
                  <a:gd name="T33" fmla="*/ 126 h 200"/>
                  <a:gd name="T34" fmla="*/ 77 w 135"/>
                  <a:gd name="T35" fmla="*/ 137 h 200"/>
                  <a:gd name="T36" fmla="*/ 78 w 135"/>
                  <a:gd name="T37" fmla="*/ 148 h 200"/>
                  <a:gd name="T38" fmla="*/ 80 w 135"/>
                  <a:gd name="T39" fmla="*/ 158 h 200"/>
                  <a:gd name="T40" fmla="*/ 88 w 135"/>
                  <a:gd name="T41" fmla="*/ 166 h 200"/>
                  <a:gd name="T42" fmla="*/ 112 w 135"/>
                  <a:gd name="T43" fmla="*/ 188 h 200"/>
                  <a:gd name="T44" fmla="*/ 0 w 135"/>
                  <a:gd name="T45" fmla="*/ 200 h 200"/>
                  <a:gd name="T46" fmla="*/ 4 w 135"/>
                  <a:gd name="T47" fmla="*/ 189 h 200"/>
                  <a:gd name="T48" fmla="*/ 7 w 135"/>
                  <a:gd name="T49" fmla="*/ 177 h 200"/>
                  <a:gd name="T50" fmla="*/ 12 w 135"/>
                  <a:gd name="T51" fmla="*/ 167 h 200"/>
                  <a:gd name="T52" fmla="*/ 21 w 135"/>
                  <a:gd name="T53" fmla="*/ 159 h 200"/>
                  <a:gd name="T54" fmla="*/ 22 w 135"/>
                  <a:gd name="T55" fmla="*/ 153 h 200"/>
                  <a:gd name="T56" fmla="*/ 22 w 135"/>
                  <a:gd name="T57" fmla="*/ 146 h 200"/>
                  <a:gd name="T58" fmla="*/ 22 w 135"/>
                  <a:gd name="T59" fmla="*/ 139 h 200"/>
                  <a:gd name="T60" fmla="*/ 24 w 135"/>
                  <a:gd name="T61" fmla="*/ 135 h 200"/>
                  <a:gd name="T62" fmla="*/ 21 w 135"/>
                  <a:gd name="T63" fmla="*/ 132 h 200"/>
                  <a:gd name="T64" fmla="*/ 19 w 135"/>
                  <a:gd name="T65" fmla="*/ 131 h 200"/>
                  <a:gd name="T66" fmla="*/ 15 w 135"/>
                  <a:gd name="T67" fmla="*/ 130 h 200"/>
                  <a:gd name="T68" fmla="*/ 13 w 135"/>
                  <a:gd name="T69" fmla="*/ 131 h 200"/>
                  <a:gd name="T70" fmla="*/ 10 w 135"/>
                  <a:gd name="T71" fmla="*/ 130 h 200"/>
                  <a:gd name="T72" fmla="*/ 7 w 135"/>
                  <a:gd name="T73" fmla="*/ 128 h 200"/>
                  <a:gd name="T74" fmla="*/ 6 w 135"/>
                  <a:gd name="T75" fmla="*/ 125 h 200"/>
                  <a:gd name="T76" fmla="*/ 7 w 135"/>
                  <a:gd name="T77" fmla="*/ 122 h 200"/>
                  <a:gd name="T78" fmla="*/ 12 w 135"/>
                  <a:gd name="T79" fmla="*/ 120 h 200"/>
                  <a:gd name="T80" fmla="*/ 17 w 135"/>
                  <a:gd name="T81" fmla="*/ 118 h 200"/>
                  <a:gd name="T82" fmla="*/ 22 w 135"/>
                  <a:gd name="T83" fmla="*/ 120 h 200"/>
                  <a:gd name="T84" fmla="*/ 28 w 135"/>
                  <a:gd name="T85" fmla="*/ 120 h 200"/>
                  <a:gd name="T86" fmla="*/ 29 w 135"/>
                  <a:gd name="T87" fmla="*/ 108 h 200"/>
                  <a:gd name="T88" fmla="*/ 32 w 135"/>
                  <a:gd name="T89" fmla="*/ 95 h 200"/>
                  <a:gd name="T90" fmla="*/ 30 w 135"/>
                  <a:gd name="T91" fmla="*/ 82 h 200"/>
                  <a:gd name="T92" fmla="*/ 29 w 135"/>
                  <a:gd name="T93" fmla="*/ 68 h 200"/>
                  <a:gd name="T94" fmla="*/ 29 w 135"/>
                  <a:gd name="T95" fmla="*/ 55 h 200"/>
                  <a:gd name="T96" fmla="*/ 27 w 135"/>
                  <a:gd name="T97" fmla="*/ 44 h 200"/>
                  <a:gd name="T98" fmla="*/ 28 w 135"/>
                  <a:gd name="T99" fmla="*/ 32 h 200"/>
                  <a:gd name="T100" fmla="*/ 30 w 135"/>
                  <a:gd name="T101" fmla="*/ 20 h 200"/>
                  <a:gd name="T102" fmla="*/ 29 w 135"/>
                  <a:gd name="T103" fmla="*/ 8 h 200"/>
                  <a:gd name="T104" fmla="*/ 30 w 135"/>
                  <a:gd name="T105" fmla="*/ 7 h 200"/>
                  <a:gd name="T106" fmla="*/ 32 w 135"/>
                  <a:gd name="T107" fmla="*/ 4 h 200"/>
                  <a:gd name="T108" fmla="*/ 32 w 135"/>
                  <a:gd name="T109" fmla="*/ 2 h 200"/>
                  <a:gd name="T110" fmla="*/ 30 w 135"/>
                  <a:gd name="T111" fmla="*/ 0 h 200"/>
                  <a:gd name="T112" fmla="*/ 135 w 135"/>
                  <a:gd name="T11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 h="200">
                    <a:moveTo>
                      <a:pt x="135" y="0"/>
                    </a:moveTo>
                    <a:lnTo>
                      <a:pt x="130" y="4"/>
                    </a:lnTo>
                    <a:lnTo>
                      <a:pt x="125" y="9"/>
                    </a:lnTo>
                    <a:lnTo>
                      <a:pt x="120" y="15"/>
                    </a:lnTo>
                    <a:lnTo>
                      <a:pt x="119" y="23"/>
                    </a:lnTo>
                    <a:lnTo>
                      <a:pt x="115" y="25"/>
                    </a:lnTo>
                    <a:lnTo>
                      <a:pt x="109" y="24"/>
                    </a:lnTo>
                    <a:lnTo>
                      <a:pt x="103" y="25"/>
                    </a:lnTo>
                    <a:lnTo>
                      <a:pt x="100" y="29"/>
                    </a:lnTo>
                    <a:lnTo>
                      <a:pt x="98" y="40"/>
                    </a:lnTo>
                    <a:lnTo>
                      <a:pt x="96" y="49"/>
                    </a:lnTo>
                    <a:lnTo>
                      <a:pt x="93" y="59"/>
                    </a:lnTo>
                    <a:lnTo>
                      <a:pt x="91" y="69"/>
                    </a:lnTo>
                    <a:lnTo>
                      <a:pt x="83" y="82"/>
                    </a:lnTo>
                    <a:lnTo>
                      <a:pt x="78" y="95"/>
                    </a:lnTo>
                    <a:lnTo>
                      <a:pt x="73" y="110"/>
                    </a:lnTo>
                    <a:lnTo>
                      <a:pt x="72" y="126"/>
                    </a:lnTo>
                    <a:lnTo>
                      <a:pt x="77" y="137"/>
                    </a:lnTo>
                    <a:lnTo>
                      <a:pt x="78" y="148"/>
                    </a:lnTo>
                    <a:lnTo>
                      <a:pt x="80" y="158"/>
                    </a:lnTo>
                    <a:lnTo>
                      <a:pt x="88" y="166"/>
                    </a:lnTo>
                    <a:lnTo>
                      <a:pt x="112" y="188"/>
                    </a:lnTo>
                    <a:lnTo>
                      <a:pt x="0" y="200"/>
                    </a:lnTo>
                    <a:lnTo>
                      <a:pt x="4" y="189"/>
                    </a:lnTo>
                    <a:lnTo>
                      <a:pt x="7" y="177"/>
                    </a:lnTo>
                    <a:lnTo>
                      <a:pt x="12" y="167"/>
                    </a:lnTo>
                    <a:lnTo>
                      <a:pt x="21" y="159"/>
                    </a:lnTo>
                    <a:lnTo>
                      <a:pt x="22" y="153"/>
                    </a:lnTo>
                    <a:lnTo>
                      <a:pt x="22" y="146"/>
                    </a:lnTo>
                    <a:lnTo>
                      <a:pt x="22" y="139"/>
                    </a:lnTo>
                    <a:lnTo>
                      <a:pt x="24" y="135"/>
                    </a:lnTo>
                    <a:lnTo>
                      <a:pt x="21" y="132"/>
                    </a:lnTo>
                    <a:lnTo>
                      <a:pt x="19" y="131"/>
                    </a:lnTo>
                    <a:lnTo>
                      <a:pt x="15" y="130"/>
                    </a:lnTo>
                    <a:lnTo>
                      <a:pt x="13" y="131"/>
                    </a:lnTo>
                    <a:lnTo>
                      <a:pt x="10" y="130"/>
                    </a:lnTo>
                    <a:lnTo>
                      <a:pt x="7" y="128"/>
                    </a:lnTo>
                    <a:lnTo>
                      <a:pt x="6" y="125"/>
                    </a:lnTo>
                    <a:lnTo>
                      <a:pt x="7" y="122"/>
                    </a:lnTo>
                    <a:lnTo>
                      <a:pt x="12" y="120"/>
                    </a:lnTo>
                    <a:lnTo>
                      <a:pt x="17" y="118"/>
                    </a:lnTo>
                    <a:lnTo>
                      <a:pt x="22" y="120"/>
                    </a:lnTo>
                    <a:lnTo>
                      <a:pt x="28" y="120"/>
                    </a:lnTo>
                    <a:lnTo>
                      <a:pt x="29" y="108"/>
                    </a:lnTo>
                    <a:lnTo>
                      <a:pt x="32" y="95"/>
                    </a:lnTo>
                    <a:lnTo>
                      <a:pt x="30" y="82"/>
                    </a:lnTo>
                    <a:lnTo>
                      <a:pt x="29" y="68"/>
                    </a:lnTo>
                    <a:lnTo>
                      <a:pt x="29" y="55"/>
                    </a:lnTo>
                    <a:lnTo>
                      <a:pt x="27" y="44"/>
                    </a:lnTo>
                    <a:lnTo>
                      <a:pt x="28" y="32"/>
                    </a:lnTo>
                    <a:lnTo>
                      <a:pt x="30" y="20"/>
                    </a:lnTo>
                    <a:lnTo>
                      <a:pt x="29" y="8"/>
                    </a:lnTo>
                    <a:lnTo>
                      <a:pt x="30" y="7"/>
                    </a:lnTo>
                    <a:lnTo>
                      <a:pt x="32" y="4"/>
                    </a:lnTo>
                    <a:lnTo>
                      <a:pt x="32" y="2"/>
                    </a:lnTo>
                    <a:lnTo>
                      <a:pt x="30" y="0"/>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2" name="Freeform 18">
                <a:extLst>
                  <a:ext uri="{FF2B5EF4-FFF2-40B4-BE49-F238E27FC236}">
                    <a16:creationId xmlns:a16="http://schemas.microsoft.com/office/drawing/2014/main" id="{2DA220EF-1D1D-4A0E-A85C-33FD7710302A}"/>
                  </a:ext>
                </a:extLst>
              </p:cNvPr>
              <p:cNvSpPr>
                <a:spLocks/>
              </p:cNvSpPr>
              <p:nvPr/>
            </p:nvSpPr>
            <p:spPr bwMode="auto">
              <a:xfrm>
                <a:off x="3890" y="1818"/>
                <a:ext cx="129" cy="106"/>
              </a:xfrm>
              <a:custGeom>
                <a:avLst/>
                <a:gdLst>
                  <a:gd name="T0" fmla="*/ 257 w 257"/>
                  <a:gd name="T1" fmla="*/ 1 h 213"/>
                  <a:gd name="T2" fmla="*/ 254 w 257"/>
                  <a:gd name="T3" fmla="*/ 4 h 213"/>
                  <a:gd name="T4" fmla="*/ 247 w 257"/>
                  <a:gd name="T5" fmla="*/ 12 h 213"/>
                  <a:gd name="T6" fmla="*/ 239 w 257"/>
                  <a:gd name="T7" fmla="*/ 31 h 213"/>
                  <a:gd name="T8" fmla="*/ 228 w 257"/>
                  <a:gd name="T9" fmla="*/ 38 h 213"/>
                  <a:gd name="T10" fmla="*/ 220 w 257"/>
                  <a:gd name="T11" fmla="*/ 42 h 213"/>
                  <a:gd name="T12" fmla="*/ 219 w 257"/>
                  <a:gd name="T13" fmla="*/ 47 h 213"/>
                  <a:gd name="T14" fmla="*/ 210 w 257"/>
                  <a:gd name="T15" fmla="*/ 57 h 213"/>
                  <a:gd name="T16" fmla="*/ 201 w 257"/>
                  <a:gd name="T17" fmla="*/ 67 h 213"/>
                  <a:gd name="T18" fmla="*/ 189 w 257"/>
                  <a:gd name="T19" fmla="*/ 62 h 213"/>
                  <a:gd name="T20" fmla="*/ 175 w 257"/>
                  <a:gd name="T21" fmla="*/ 57 h 213"/>
                  <a:gd name="T22" fmla="*/ 169 w 257"/>
                  <a:gd name="T23" fmla="*/ 64 h 213"/>
                  <a:gd name="T24" fmla="*/ 162 w 257"/>
                  <a:gd name="T25" fmla="*/ 70 h 213"/>
                  <a:gd name="T26" fmla="*/ 157 w 257"/>
                  <a:gd name="T27" fmla="*/ 65 h 213"/>
                  <a:gd name="T28" fmla="*/ 156 w 257"/>
                  <a:gd name="T29" fmla="*/ 57 h 213"/>
                  <a:gd name="T30" fmla="*/ 140 w 257"/>
                  <a:gd name="T31" fmla="*/ 64 h 213"/>
                  <a:gd name="T32" fmla="*/ 128 w 257"/>
                  <a:gd name="T33" fmla="*/ 72 h 213"/>
                  <a:gd name="T34" fmla="*/ 117 w 257"/>
                  <a:gd name="T35" fmla="*/ 80 h 213"/>
                  <a:gd name="T36" fmla="*/ 107 w 257"/>
                  <a:gd name="T37" fmla="*/ 86 h 213"/>
                  <a:gd name="T38" fmla="*/ 98 w 257"/>
                  <a:gd name="T39" fmla="*/ 95 h 213"/>
                  <a:gd name="T40" fmla="*/ 90 w 257"/>
                  <a:gd name="T41" fmla="*/ 103 h 213"/>
                  <a:gd name="T42" fmla="*/ 87 w 257"/>
                  <a:gd name="T43" fmla="*/ 116 h 213"/>
                  <a:gd name="T44" fmla="*/ 80 w 257"/>
                  <a:gd name="T45" fmla="*/ 128 h 213"/>
                  <a:gd name="T46" fmla="*/ 78 w 257"/>
                  <a:gd name="T47" fmla="*/ 137 h 213"/>
                  <a:gd name="T48" fmla="*/ 78 w 257"/>
                  <a:gd name="T49" fmla="*/ 144 h 213"/>
                  <a:gd name="T50" fmla="*/ 78 w 257"/>
                  <a:gd name="T51" fmla="*/ 147 h 213"/>
                  <a:gd name="T52" fmla="*/ 79 w 257"/>
                  <a:gd name="T53" fmla="*/ 166 h 213"/>
                  <a:gd name="T54" fmla="*/ 87 w 257"/>
                  <a:gd name="T55" fmla="*/ 185 h 213"/>
                  <a:gd name="T56" fmla="*/ 100 w 257"/>
                  <a:gd name="T57" fmla="*/ 197 h 213"/>
                  <a:gd name="T58" fmla="*/ 104 w 257"/>
                  <a:gd name="T59" fmla="*/ 207 h 213"/>
                  <a:gd name="T60" fmla="*/ 48 w 257"/>
                  <a:gd name="T61" fmla="*/ 211 h 213"/>
                  <a:gd name="T62" fmla="*/ 31 w 257"/>
                  <a:gd name="T63" fmla="*/ 198 h 213"/>
                  <a:gd name="T64" fmla="*/ 23 w 257"/>
                  <a:gd name="T65" fmla="*/ 179 h 213"/>
                  <a:gd name="T66" fmla="*/ 27 w 257"/>
                  <a:gd name="T67" fmla="*/ 171 h 213"/>
                  <a:gd name="T68" fmla="*/ 27 w 257"/>
                  <a:gd name="T69" fmla="*/ 162 h 213"/>
                  <a:gd name="T70" fmla="*/ 15 w 257"/>
                  <a:gd name="T71" fmla="*/ 153 h 213"/>
                  <a:gd name="T72" fmla="*/ 2 w 257"/>
                  <a:gd name="T73" fmla="*/ 144 h 213"/>
                  <a:gd name="T74" fmla="*/ 0 w 257"/>
                  <a:gd name="T75" fmla="*/ 125 h 213"/>
                  <a:gd name="T76" fmla="*/ 3 w 257"/>
                  <a:gd name="T77" fmla="*/ 108 h 213"/>
                  <a:gd name="T78" fmla="*/ 13 w 257"/>
                  <a:gd name="T79" fmla="*/ 103 h 213"/>
                  <a:gd name="T80" fmla="*/ 22 w 257"/>
                  <a:gd name="T81" fmla="*/ 97 h 213"/>
                  <a:gd name="T82" fmla="*/ 30 w 257"/>
                  <a:gd name="T83" fmla="*/ 92 h 213"/>
                  <a:gd name="T84" fmla="*/ 40 w 257"/>
                  <a:gd name="T85" fmla="*/ 91 h 213"/>
                  <a:gd name="T86" fmla="*/ 45 w 257"/>
                  <a:gd name="T87" fmla="*/ 82 h 213"/>
                  <a:gd name="T88" fmla="*/ 40 w 257"/>
                  <a:gd name="T89" fmla="*/ 72 h 213"/>
                  <a:gd name="T90" fmla="*/ 46 w 257"/>
                  <a:gd name="T91" fmla="*/ 70 h 213"/>
                  <a:gd name="T92" fmla="*/ 53 w 257"/>
                  <a:gd name="T93" fmla="*/ 76 h 213"/>
                  <a:gd name="T94" fmla="*/ 66 w 257"/>
                  <a:gd name="T95" fmla="*/ 64 h 213"/>
                  <a:gd name="T96" fmla="*/ 77 w 257"/>
                  <a:gd name="T97" fmla="*/ 41 h 213"/>
                  <a:gd name="T98" fmla="*/ 91 w 257"/>
                  <a:gd name="T99" fmla="*/ 22 h 213"/>
                  <a:gd name="T100" fmla="*/ 104 w 257"/>
                  <a:gd name="T101" fmla="*/ 4 h 213"/>
                  <a:gd name="T102" fmla="*/ 116 w 257"/>
                  <a:gd name="T103" fmla="*/ 0 h 213"/>
                  <a:gd name="T104" fmla="*/ 116 w 257"/>
                  <a:gd name="T105" fmla="*/ 0 h 213"/>
                  <a:gd name="T106" fmla="*/ 257 w 257"/>
                  <a:gd name="T10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13">
                    <a:moveTo>
                      <a:pt x="257" y="0"/>
                    </a:moveTo>
                    <a:lnTo>
                      <a:pt x="257" y="1"/>
                    </a:lnTo>
                    <a:lnTo>
                      <a:pt x="255" y="2"/>
                    </a:lnTo>
                    <a:lnTo>
                      <a:pt x="254" y="4"/>
                    </a:lnTo>
                    <a:lnTo>
                      <a:pt x="253" y="6"/>
                    </a:lnTo>
                    <a:lnTo>
                      <a:pt x="247" y="12"/>
                    </a:lnTo>
                    <a:lnTo>
                      <a:pt x="244" y="22"/>
                    </a:lnTo>
                    <a:lnTo>
                      <a:pt x="239" y="31"/>
                    </a:lnTo>
                    <a:lnTo>
                      <a:pt x="232" y="39"/>
                    </a:lnTo>
                    <a:lnTo>
                      <a:pt x="228" y="38"/>
                    </a:lnTo>
                    <a:lnTo>
                      <a:pt x="223" y="40"/>
                    </a:lnTo>
                    <a:lnTo>
                      <a:pt x="220" y="42"/>
                    </a:lnTo>
                    <a:lnTo>
                      <a:pt x="216" y="45"/>
                    </a:lnTo>
                    <a:lnTo>
                      <a:pt x="219" y="47"/>
                    </a:lnTo>
                    <a:lnTo>
                      <a:pt x="215" y="53"/>
                    </a:lnTo>
                    <a:lnTo>
                      <a:pt x="210" y="57"/>
                    </a:lnTo>
                    <a:lnTo>
                      <a:pt x="206" y="62"/>
                    </a:lnTo>
                    <a:lnTo>
                      <a:pt x="201" y="67"/>
                    </a:lnTo>
                    <a:lnTo>
                      <a:pt x="196" y="63"/>
                    </a:lnTo>
                    <a:lnTo>
                      <a:pt x="189" y="62"/>
                    </a:lnTo>
                    <a:lnTo>
                      <a:pt x="181" y="62"/>
                    </a:lnTo>
                    <a:lnTo>
                      <a:pt x="175" y="57"/>
                    </a:lnTo>
                    <a:lnTo>
                      <a:pt x="171" y="60"/>
                    </a:lnTo>
                    <a:lnTo>
                      <a:pt x="169" y="64"/>
                    </a:lnTo>
                    <a:lnTo>
                      <a:pt x="167" y="68"/>
                    </a:lnTo>
                    <a:lnTo>
                      <a:pt x="162" y="70"/>
                    </a:lnTo>
                    <a:lnTo>
                      <a:pt x="159" y="69"/>
                    </a:lnTo>
                    <a:lnTo>
                      <a:pt x="157" y="65"/>
                    </a:lnTo>
                    <a:lnTo>
                      <a:pt x="157" y="61"/>
                    </a:lnTo>
                    <a:lnTo>
                      <a:pt x="156" y="57"/>
                    </a:lnTo>
                    <a:lnTo>
                      <a:pt x="148" y="64"/>
                    </a:lnTo>
                    <a:lnTo>
                      <a:pt x="140" y="64"/>
                    </a:lnTo>
                    <a:lnTo>
                      <a:pt x="133" y="68"/>
                    </a:lnTo>
                    <a:lnTo>
                      <a:pt x="128" y="72"/>
                    </a:lnTo>
                    <a:lnTo>
                      <a:pt x="123" y="78"/>
                    </a:lnTo>
                    <a:lnTo>
                      <a:pt x="117" y="80"/>
                    </a:lnTo>
                    <a:lnTo>
                      <a:pt x="111" y="83"/>
                    </a:lnTo>
                    <a:lnTo>
                      <a:pt x="107" y="86"/>
                    </a:lnTo>
                    <a:lnTo>
                      <a:pt x="102" y="91"/>
                    </a:lnTo>
                    <a:lnTo>
                      <a:pt x="98" y="95"/>
                    </a:lnTo>
                    <a:lnTo>
                      <a:pt x="94" y="100"/>
                    </a:lnTo>
                    <a:lnTo>
                      <a:pt x="90" y="103"/>
                    </a:lnTo>
                    <a:lnTo>
                      <a:pt x="86" y="108"/>
                    </a:lnTo>
                    <a:lnTo>
                      <a:pt x="87" y="116"/>
                    </a:lnTo>
                    <a:lnTo>
                      <a:pt x="85" y="122"/>
                    </a:lnTo>
                    <a:lnTo>
                      <a:pt x="80" y="128"/>
                    </a:lnTo>
                    <a:lnTo>
                      <a:pt x="78" y="133"/>
                    </a:lnTo>
                    <a:lnTo>
                      <a:pt x="78" y="137"/>
                    </a:lnTo>
                    <a:lnTo>
                      <a:pt x="78" y="140"/>
                    </a:lnTo>
                    <a:lnTo>
                      <a:pt x="78" y="144"/>
                    </a:lnTo>
                    <a:lnTo>
                      <a:pt x="79" y="147"/>
                    </a:lnTo>
                    <a:lnTo>
                      <a:pt x="78" y="147"/>
                    </a:lnTo>
                    <a:lnTo>
                      <a:pt x="79" y="154"/>
                    </a:lnTo>
                    <a:lnTo>
                      <a:pt x="79" y="166"/>
                    </a:lnTo>
                    <a:lnTo>
                      <a:pt x="83" y="176"/>
                    </a:lnTo>
                    <a:lnTo>
                      <a:pt x="87" y="185"/>
                    </a:lnTo>
                    <a:lnTo>
                      <a:pt x="95" y="192"/>
                    </a:lnTo>
                    <a:lnTo>
                      <a:pt x="100" y="197"/>
                    </a:lnTo>
                    <a:lnTo>
                      <a:pt x="102" y="201"/>
                    </a:lnTo>
                    <a:lnTo>
                      <a:pt x="104" y="207"/>
                    </a:lnTo>
                    <a:lnTo>
                      <a:pt x="106" y="213"/>
                    </a:lnTo>
                    <a:lnTo>
                      <a:pt x="48" y="211"/>
                    </a:lnTo>
                    <a:lnTo>
                      <a:pt x="40" y="205"/>
                    </a:lnTo>
                    <a:lnTo>
                      <a:pt x="31" y="198"/>
                    </a:lnTo>
                    <a:lnTo>
                      <a:pt x="25" y="190"/>
                    </a:lnTo>
                    <a:lnTo>
                      <a:pt x="23" y="179"/>
                    </a:lnTo>
                    <a:lnTo>
                      <a:pt x="26" y="176"/>
                    </a:lnTo>
                    <a:lnTo>
                      <a:pt x="27" y="171"/>
                    </a:lnTo>
                    <a:lnTo>
                      <a:pt x="28" y="167"/>
                    </a:lnTo>
                    <a:lnTo>
                      <a:pt x="27" y="162"/>
                    </a:lnTo>
                    <a:lnTo>
                      <a:pt x="22" y="155"/>
                    </a:lnTo>
                    <a:lnTo>
                      <a:pt x="15" y="153"/>
                    </a:lnTo>
                    <a:lnTo>
                      <a:pt x="8" y="151"/>
                    </a:lnTo>
                    <a:lnTo>
                      <a:pt x="2" y="144"/>
                    </a:lnTo>
                    <a:lnTo>
                      <a:pt x="0" y="135"/>
                    </a:lnTo>
                    <a:lnTo>
                      <a:pt x="0" y="125"/>
                    </a:lnTo>
                    <a:lnTo>
                      <a:pt x="1" y="117"/>
                    </a:lnTo>
                    <a:lnTo>
                      <a:pt x="3" y="108"/>
                    </a:lnTo>
                    <a:lnTo>
                      <a:pt x="9" y="106"/>
                    </a:lnTo>
                    <a:lnTo>
                      <a:pt x="13" y="103"/>
                    </a:lnTo>
                    <a:lnTo>
                      <a:pt x="17" y="100"/>
                    </a:lnTo>
                    <a:lnTo>
                      <a:pt x="22" y="97"/>
                    </a:lnTo>
                    <a:lnTo>
                      <a:pt x="25" y="93"/>
                    </a:lnTo>
                    <a:lnTo>
                      <a:pt x="30" y="92"/>
                    </a:lnTo>
                    <a:lnTo>
                      <a:pt x="34" y="91"/>
                    </a:lnTo>
                    <a:lnTo>
                      <a:pt x="40" y="91"/>
                    </a:lnTo>
                    <a:lnTo>
                      <a:pt x="43" y="86"/>
                    </a:lnTo>
                    <a:lnTo>
                      <a:pt x="45" y="82"/>
                    </a:lnTo>
                    <a:lnTo>
                      <a:pt x="45" y="77"/>
                    </a:lnTo>
                    <a:lnTo>
                      <a:pt x="40" y="72"/>
                    </a:lnTo>
                    <a:lnTo>
                      <a:pt x="40" y="70"/>
                    </a:lnTo>
                    <a:lnTo>
                      <a:pt x="46" y="70"/>
                    </a:lnTo>
                    <a:lnTo>
                      <a:pt x="49" y="72"/>
                    </a:lnTo>
                    <a:lnTo>
                      <a:pt x="53" y="76"/>
                    </a:lnTo>
                    <a:lnTo>
                      <a:pt x="58" y="76"/>
                    </a:lnTo>
                    <a:lnTo>
                      <a:pt x="66" y="64"/>
                    </a:lnTo>
                    <a:lnTo>
                      <a:pt x="72" y="52"/>
                    </a:lnTo>
                    <a:lnTo>
                      <a:pt x="77" y="41"/>
                    </a:lnTo>
                    <a:lnTo>
                      <a:pt x="85" y="32"/>
                    </a:lnTo>
                    <a:lnTo>
                      <a:pt x="91" y="22"/>
                    </a:lnTo>
                    <a:lnTo>
                      <a:pt x="96" y="12"/>
                    </a:lnTo>
                    <a:lnTo>
                      <a:pt x="104" y="4"/>
                    </a:lnTo>
                    <a:lnTo>
                      <a:pt x="116" y="0"/>
                    </a:lnTo>
                    <a:lnTo>
                      <a:pt x="116" y="0"/>
                    </a:lnTo>
                    <a:lnTo>
                      <a:pt x="116" y="0"/>
                    </a:lnTo>
                    <a:lnTo>
                      <a:pt x="116" y="0"/>
                    </a:lnTo>
                    <a:lnTo>
                      <a:pt x="116" y="0"/>
                    </a:lnTo>
                    <a:lnTo>
                      <a:pt x="2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3" name="Freeform 19">
                <a:extLst>
                  <a:ext uri="{FF2B5EF4-FFF2-40B4-BE49-F238E27FC236}">
                    <a16:creationId xmlns:a16="http://schemas.microsoft.com/office/drawing/2014/main" id="{8AE35187-D805-4F41-AE37-500DE693AF40}"/>
                  </a:ext>
                </a:extLst>
              </p:cNvPr>
              <p:cNvSpPr>
                <a:spLocks/>
              </p:cNvSpPr>
              <p:nvPr/>
            </p:nvSpPr>
            <p:spPr bwMode="auto">
              <a:xfrm>
                <a:off x="4380" y="1818"/>
                <a:ext cx="101" cy="106"/>
              </a:xfrm>
              <a:custGeom>
                <a:avLst/>
                <a:gdLst>
                  <a:gd name="T0" fmla="*/ 102 w 202"/>
                  <a:gd name="T1" fmla="*/ 1 h 213"/>
                  <a:gd name="T2" fmla="*/ 102 w 202"/>
                  <a:gd name="T3" fmla="*/ 1 h 213"/>
                  <a:gd name="T4" fmla="*/ 99 w 202"/>
                  <a:gd name="T5" fmla="*/ 4 h 213"/>
                  <a:gd name="T6" fmla="*/ 92 w 202"/>
                  <a:gd name="T7" fmla="*/ 8 h 213"/>
                  <a:gd name="T8" fmla="*/ 92 w 202"/>
                  <a:gd name="T9" fmla="*/ 16 h 213"/>
                  <a:gd name="T10" fmla="*/ 96 w 202"/>
                  <a:gd name="T11" fmla="*/ 23 h 213"/>
                  <a:gd name="T12" fmla="*/ 102 w 202"/>
                  <a:gd name="T13" fmla="*/ 31 h 213"/>
                  <a:gd name="T14" fmla="*/ 113 w 202"/>
                  <a:gd name="T15" fmla="*/ 41 h 213"/>
                  <a:gd name="T16" fmla="*/ 121 w 202"/>
                  <a:gd name="T17" fmla="*/ 54 h 213"/>
                  <a:gd name="T18" fmla="*/ 128 w 202"/>
                  <a:gd name="T19" fmla="*/ 67 h 213"/>
                  <a:gd name="T20" fmla="*/ 136 w 202"/>
                  <a:gd name="T21" fmla="*/ 79 h 213"/>
                  <a:gd name="T22" fmla="*/ 144 w 202"/>
                  <a:gd name="T23" fmla="*/ 94 h 213"/>
                  <a:gd name="T24" fmla="*/ 152 w 202"/>
                  <a:gd name="T25" fmla="*/ 95 h 213"/>
                  <a:gd name="T26" fmla="*/ 157 w 202"/>
                  <a:gd name="T27" fmla="*/ 90 h 213"/>
                  <a:gd name="T28" fmla="*/ 160 w 202"/>
                  <a:gd name="T29" fmla="*/ 94 h 213"/>
                  <a:gd name="T30" fmla="*/ 157 w 202"/>
                  <a:gd name="T31" fmla="*/ 103 h 213"/>
                  <a:gd name="T32" fmla="*/ 166 w 202"/>
                  <a:gd name="T33" fmla="*/ 113 h 213"/>
                  <a:gd name="T34" fmla="*/ 181 w 202"/>
                  <a:gd name="T35" fmla="*/ 115 h 213"/>
                  <a:gd name="T36" fmla="*/ 193 w 202"/>
                  <a:gd name="T37" fmla="*/ 124 h 213"/>
                  <a:gd name="T38" fmla="*/ 202 w 202"/>
                  <a:gd name="T39" fmla="*/ 139 h 213"/>
                  <a:gd name="T40" fmla="*/ 200 w 202"/>
                  <a:gd name="T41" fmla="*/ 154 h 213"/>
                  <a:gd name="T42" fmla="*/ 198 w 202"/>
                  <a:gd name="T43" fmla="*/ 162 h 213"/>
                  <a:gd name="T44" fmla="*/ 190 w 202"/>
                  <a:gd name="T45" fmla="*/ 165 h 213"/>
                  <a:gd name="T46" fmla="*/ 185 w 202"/>
                  <a:gd name="T47" fmla="*/ 168 h 213"/>
                  <a:gd name="T48" fmla="*/ 185 w 202"/>
                  <a:gd name="T49" fmla="*/ 178 h 213"/>
                  <a:gd name="T50" fmla="*/ 185 w 202"/>
                  <a:gd name="T51" fmla="*/ 193 h 213"/>
                  <a:gd name="T52" fmla="*/ 179 w 202"/>
                  <a:gd name="T53" fmla="*/ 201 h 213"/>
                  <a:gd name="T54" fmla="*/ 173 w 202"/>
                  <a:gd name="T55" fmla="*/ 209 h 213"/>
                  <a:gd name="T56" fmla="*/ 119 w 202"/>
                  <a:gd name="T57" fmla="*/ 212 h 213"/>
                  <a:gd name="T58" fmla="*/ 123 w 202"/>
                  <a:gd name="T59" fmla="*/ 188 h 213"/>
                  <a:gd name="T60" fmla="*/ 131 w 202"/>
                  <a:gd name="T61" fmla="*/ 162 h 213"/>
                  <a:gd name="T62" fmla="*/ 129 w 202"/>
                  <a:gd name="T63" fmla="*/ 150 h 213"/>
                  <a:gd name="T64" fmla="*/ 120 w 202"/>
                  <a:gd name="T65" fmla="*/ 139 h 213"/>
                  <a:gd name="T66" fmla="*/ 120 w 202"/>
                  <a:gd name="T67" fmla="*/ 131 h 213"/>
                  <a:gd name="T68" fmla="*/ 120 w 202"/>
                  <a:gd name="T69" fmla="*/ 125 h 213"/>
                  <a:gd name="T70" fmla="*/ 109 w 202"/>
                  <a:gd name="T71" fmla="*/ 116 h 213"/>
                  <a:gd name="T72" fmla="*/ 98 w 202"/>
                  <a:gd name="T73" fmla="*/ 107 h 213"/>
                  <a:gd name="T74" fmla="*/ 85 w 202"/>
                  <a:gd name="T75" fmla="*/ 98 h 213"/>
                  <a:gd name="T76" fmla="*/ 73 w 202"/>
                  <a:gd name="T77" fmla="*/ 90 h 213"/>
                  <a:gd name="T78" fmla="*/ 62 w 202"/>
                  <a:gd name="T79" fmla="*/ 87 h 213"/>
                  <a:gd name="T80" fmla="*/ 52 w 202"/>
                  <a:gd name="T81" fmla="*/ 79 h 213"/>
                  <a:gd name="T82" fmla="*/ 44 w 202"/>
                  <a:gd name="T83" fmla="*/ 73 h 213"/>
                  <a:gd name="T84" fmla="*/ 36 w 202"/>
                  <a:gd name="T85" fmla="*/ 75 h 213"/>
                  <a:gd name="T86" fmla="*/ 24 w 202"/>
                  <a:gd name="T87" fmla="*/ 72 h 213"/>
                  <a:gd name="T88" fmla="*/ 11 w 202"/>
                  <a:gd name="T89" fmla="*/ 55 h 213"/>
                  <a:gd name="T90" fmla="*/ 3 w 202"/>
                  <a:gd name="T91" fmla="*/ 40 h 213"/>
                  <a:gd name="T92" fmla="*/ 0 w 202"/>
                  <a:gd name="T93" fmla="*/ 27 h 213"/>
                  <a:gd name="T94" fmla="*/ 1 w 202"/>
                  <a:gd name="T95" fmla="*/ 15 h 213"/>
                  <a:gd name="T96" fmla="*/ 3 w 202"/>
                  <a:gd name="T97" fmla="*/ 4 h 213"/>
                  <a:gd name="T98" fmla="*/ 102 w 202"/>
                  <a:gd name="T9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 h="213">
                    <a:moveTo>
                      <a:pt x="102" y="0"/>
                    </a:moveTo>
                    <a:lnTo>
                      <a:pt x="102" y="1"/>
                    </a:lnTo>
                    <a:lnTo>
                      <a:pt x="102" y="1"/>
                    </a:lnTo>
                    <a:lnTo>
                      <a:pt x="102" y="1"/>
                    </a:lnTo>
                    <a:lnTo>
                      <a:pt x="102" y="2"/>
                    </a:lnTo>
                    <a:lnTo>
                      <a:pt x="99" y="4"/>
                    </a:lnTo>
                    <a:lnTo>
                      <a:pt x="96" y="6"/>
                    </a:lnTo>
                    <a:lnTo>
                      <a:pt x="92" y="8"/>
                    </a:lnTo>
                    <a:lnTo>
                      <a:pt x="90" y="11"/>
                    </a:lnTo>
                    <a:lnTo>
                      <a:pt x="92" y="16"/>
                    </a:lnTo>
                    <a:lnTo>
                      <a:pt x="94" y="19"/>
                    </a:lnTo>
                    <a:lnTo>
                      <a:pt x="96" y="23"/>
                    </a:lnTo>
                    <a:lnTo>
                      <a:pt x="96" y="27"/>
                    </a:lnTo>
                    <a:lnTo>
                      <a:pt x="102" y="31"/>
                    </a:lnTo>
                    <a:lnTo>
                      <a:pt x="108" y="35"/>
                    </a:lnTo>
                    <a:lnTo>
                      <a:pt x="113" y="41"/>
                    </a:lnTo>
                    <a:lnTo>
                      <a:pt x="117" y="47"/>
                    </a:lnTo>
                    <a:lnTo>
                      <a:pt x="121" y="54"/>
                    </a:lnTo>
                    <a:lnTo>
                      <a:pt x="124" y="60"/>
                    </a:lnTo>
                    <a:lnTo>
                      <a:pt x="128" y="67"/>
                    </a:lnTo>
                    <a:lnTo>
                      <a:pt x="130" y="73"/>
                    </a:lnTo>
                    <a:lnTo>
                      <a:pt x="136" y="79"/>
                    </a:lnTo>
                    <a:lnTo>
                      <a:pt x="139" y="87"/>
                    </a:lnTo>
                    <a:lnTo>
                      <a:pt x="144" y="94"/>
                    </a:lnTo>
                    <a:lnTo>
                      <a:pt x="150" y="99"/>
                    </a:lnTo>
                    <a:lnTo>
                      <a:pt x="152" y="95"/>
                    </a:lnTo>
                    <a:lnTo>
                      <a:pt x="154" y="92"/>
                    </a:lnTo>
                    <a:lnTo>
                      <a:pt x="157" y="90"/>
                    </a:lnTo>
                    <a:lnTo>
                      <a:pt x="161" y="90"/>
                    </a:lnTo>
                    <a:lnTo>
                      <a:pt x="160" y="94"/>
                    </a:lnTo>
                    <a:lnTo>
                      <a:pt x="158" y="99"/>
                    </a:lnTo>
                    <a:lnTo>
                      <a:pt x="157" y="103"/>
                    </a:lnTo>
                    <a:lnTo>
                      <a:pt x="160" y="108"/>
                    </a:lnTo>
                    <a:lnTo>
                      <a:pt x="166" y="113"/>
                    </a:lnTo>
                    <a:lnTo>
                      <a:pt x="173" y="114"/>
                    </a:lnTo>
                    <a:lnTo>
                      <a:pt x="181" y="115"/>
                    </a:lnTo>
                    <a:lnTo>
                      <a:pt x="185" y="120"/>
                    </a:lnTo>
                    <a:lnTo>
                      <a:pt x="193" y="124"/>
                    </a:lnTo>
                    <a:lnTo>
                      <a:pt x="199" y="131"/>
                    </a:lnTo>
                    <a:lnTo>
                      <a:pt x="202" y="139"/>
                    </a:lnTo>
                    <a:lnTo>
                      <a:pt x="202" y="148"/>
                    </a:lnTo>
                    <a:lnTo>
                      <a:pt x="200" y="154"/>
                    </a:lnTo>
                    <a:lnTo>
                      <a:pt x="200" y="159"/>
                    </a:lnTo>
                    <a:lnTo>
                      <a:pt x="198" y="162"/>
                    </a:lnTo>
                    <a:lnTo>
                      <a:pt x="195" y="165"/>
                    </a:lnTo>
                    <a:lnTo>
                      <a:pt x="190" y="165"/>
                    </a:lnTo>
                    <a:lnTo>
                      <a:pt x="188" y="166"/>
                    </a:lnTo>
                    <a:lnTo>
                      <a:pt x="185" y="168"/>
                    </a:lnTo>
                    <a:lnTo>
                      <a:pt x="184" y="171"/>
                    </a:lnTo>
                    <a:lnTo>
                      <a:pt x="185" y="178"/>
                    </a:lnTo>
                    <a:lnTo>
                      <a:pt x="187" y="186"/>
                    </a:lnTo>
                    <a:lnTo>
                      <a:pt x="185" y="193"/>
                    </a:lnTo>
                    <a:lnTo>
                      <a:pt x="182" y="199"/>
                    </a:lnTo>
                    <a:lnTo>
                      <a:pt x="179" y="201"/>
                    </a:lnTo>
                    <a:lnTo>
                      <a:pt x="175" y="205"/>
                    </a:lnTo>
                    <a:lnTo>
                      <a:pt x="173" y="209"/>
                    </a:lnTo>
                    <a:lnTo>
                      <a:pt x="173" y="213"/>
                    </a:lnTo>
                    <a:lnTo>
                      <a:pt x="119" y="212"/>
                    </a:lnTo>
                    <a:lnTo>
                      <a:pt x="119" y="199"/>
                    </a:lnTo>
                    <a:lnTo>
                      <a:pt x="123" y="188"/>
                    </a:lnTo>
                    <a:lnTo>
                      <a:pt x="128" y="176"/>
                    </a:lnTo>
                    <a:lnTo>
                      <a:pt x="131" y="162"/>
                    </a:lnTo>
                    <a:lnTo>
                      <a:pt x="131" y="156"/>
                    </a:lnTo>
                    <a:lnTo>
                      <a:pt x="129" y="150"/>
                    </a:lnTo>
                    <a:lnTo>
                      <a:pt x="126" y="144"/>
                    </a:lnTo>
                    <a:lnTo>
                      <a:pt x="120" y="139"/>
                    </a:lnTo>
                    <a:lnTo>
                      <a:pt x="120" y="136"/>
                    </a:lnTo>
                    <a:lnTo>
                      <a:pt x="120" y="131"/>
                    </a:lnTo>
                    <a:lnTo>
                      <a:pt x="121" y="128"/>
                    </a:lnTo>
                    <a:lnTo>
                      <a:pt x="120" y="125"/>
                    </a:lnTo>
                    <a:lnTo>
                      <a:pt x="115" y="121"/>
                    </a:lnTo>
                    <a:lnTo>
                      <a:pt x="109" y="116"/>
                    </a:lnTo>
                    <a:lnTo>
                      <a:pt x="104" y="112"/>
                    </a:lnTo>
                    <a:lnTo>
                      <a:pt x="98" y="107"/>
                    </a:lnTo>
                    <a:lnTo>
                      <a:pt x="91" y="102"/>
                    </a:lnTo>
                    <a:lnTo>
                      <a:pt x="85" y="98"/>
                    </a:lnTo>
                    <a:lnTo>
                      <a:pt x="78" y="94"/>
                    </a:lnTo>
                    <a:lnTo>
                      <a:pt x="73" y="90"/>
                    </a:lnTo>
                    <a:lnTo>
                      <a:pt x="69" y="91"/>
                    </a:lnTo>
                    <a:lnTo>
                      <a:pt x="62" y="87"/>
                    </a:lnTo>
                    <a:lnTo>
                      <a:pt x="58" y="84"/>
                    </a:lnTo>
                    <a:lnTo>
                      <a:pt x="52" y="79"/>
                    </a:lnTo>
                    <a:lnTo>
                      <a:pt x="48" y="73"/>
                    </a:lnTo>
                    <a:lnTo>
                      <a:pt x="44" y="73"/>
                    </a:lnTo>
                    <a:lnTo>
                      <a:pt x="40" y="73"/>
                    </a:lnTo>
                    <a:lnTo>
                      <a:pt x="36" y="75"/>
                    </a:lnTo>
                    <a:lnTo>
                      <a:pt x="32" y="78"/>
                    </a:lnTo>
                    <a:lnTo>
                      <a:pt x="24" y="72"/>
                    </a:lnTo>
                    <a:lnTo>
                      <a:pt x="17" y="64"/>
                    </a:lnTo>
                    <a:lnTo>
                      <a:pt x="11" y="55"/>
                    </a:lnTo>
                    <a:lnTo>
                      <a:pt x="5" y="47"/>
                    </a:lnTo>
                    <a:lnTo>
                      <a:pt x="3" y="40"/>
                    </a:lnTo>
                    <a:lnTo>
                      <a:pt x="1" y="33"/>
                    </a:lnTo>
                    <a:lnTo>
                      <a:pt x="0" y="27"/>
                    </a:lnTo>
                    <a:lnTo>
                      <a:pt x="1" y="20"/>
                    </a:lnTo>
                    <a:lnTo>
                      <a:pt x="1" y="15"/>
                    </a:lnTo>
                    <a:lnTo>
                      <a:pt x="1" y="10"/>
                    </a:lnTo>
                    <a:lnTo>
                      <a:pt x="3" y="4"/>
                    </a:lnTo>
                    <a:lnTo>
                      <a:pt x="5" y="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4" name="Freeform 20">
                <a:extLst>
                  <a:ext uri="{FF2B5EF4-FFF2-40B4-BE49-F238E27FC236}">
                    <a16:creationId xmlns:a16="http://schemas.microsoft.com/office/drawing/2014/main" id="{73E92097-BFFB-47CD-88CE-8662BCB7420F}"/>
                  </a:ext>
                </a:extLst>
              </p:cNvPr>
              <p:cNvSpPr>
                <a:spLocks/>
              </p:cNvSpPr>
              <p:nvPr/>
            </p:nvSpPr>
            <p:spPr bwMode="auto">
              <a:xfrm>
                <a:off x="4590" y="1818"/>
                <a:ext cx="33" cy="90"/>
              </a:xfrm>
              <a:custGeom>
                <a:avLst/>
                <a:gdLst>
                  <a:gd name="T0" fmla="*/ 66 w 67"/>
                  <a:gd name="T1" fmla="*/ 0 h 179"/>
                  <a:gd name="T2" fmla="*/ 67 w 67"/>
                  <a:gd name="T3" fmla="*/ 12 h 179"/>
                  <a:gd name="T4" fmla="*/ 67 w 67"/>
                  <a:gd name="T5" fmla="*/ 25 h 179"/>
                  <a:gd name="T6" fmla="*/ 66 w 67"/>
                  <a:gd name="T7" fmla="*/ 39 h 179"/>
                  <a:gd name="T8" fmla="*/ 62 w 67"/>
                  <a:gd name="T9" fmla="*/ 50 h 179"/>
                  <a:gd name="T10" fmla="*/ 61 w 67"/>
                  <a:gd name="T11" fmla="*/ 61 h 179"/>
                  <a:gd name="T12" fmla="*/ 58 w 67"/>
                  <a:gd name="T13" fmla="*/ 70 h 179"/>
                  <a:gd name="T14" fmla="*/ 56 w 67"/>
                  <a:gd name="T15" fmla="*/ 80 h 179"/>
                  <a:gd name="T16" fmla="*/ 58 w 67"/>
                  <a:gd name="T17" fmla="*/ 92 h 179"/>
                  <a:gd name="T18" fmla="*/ 58 w 67"/>
                  <a:gd name="T19" fmla="*/ 99 h 179"/>
                  <a:gd name="T20" fmla="*/ 58 w 67"/>
                  <a:gd name="T21" fmla="*/ 105 h 179"/>
                  <a:gd name="T22" fmla="*/ 58 w 67"/>
                  <a:gd name="T23" fmla="*/ 110 h 179"/>
                  <a:gd name="T24" fmla="*/ 58 w 67"/>
                  <a:gd name="T25" fmla="*/ 120 h 179"/>
                  <a:gd name="T26" fmla="*/ 60 w 67"/>
                  <a:gd name="T27" fmla="*/ 128 h 179"/>
                  <a:gd name="T28" fmla="*/ 61 w 67"/>
                  <a:gd name="T29" fmla="*/ 137 h 179"/>
                  <a:gd name="T30" fmla="*/ 61 w 67"/>
                  <a:gd name="T31" fmla="*/ 146 h 179"/>
                  <a:gd name="T32" fmla="*/ 64 w 67"/>
                  <a:gd name="T33" fmla="*/ 155 h 179"/>
                  <a:gd name="T34" fmla="*/ 19 w 67"/>
                  <a:gd name="T35" fmla="*/ 179 h 179"/>
                  <a:gd name="T36" fmla="*/ 20 w 67"/>
                  <a:gd name="T37" fmla="*/ 174 h 179"/>
                  <a:gd name="T38" fmla="*/ 18 w 67"/>
                  <a:gd name="T39" fmla="*/ 168 h 179"/>
                  <a:gd name="T40" fmla="*/ 15 w 67"/>
                  <a:gd name="T41" fmla="*/ 161 h 179"/>
                  <a:gd name="T42" fmla="*/ 15 w 67"/>
                  <a:gd name="T43" fmla="*/ 153 h 179"/>
                  <a:gd name="T44" fmla="*/ 20 w 67"/>
                  <a:gd name="T45" fmla="*/ 148 h 179"/>
                  <a:gd name="T46" fmla="*/ 20 w 67"/>
                  <a:gd name="T47" fmla="*/ 143 h 179"/>
                  <a:gd name="T48" fmla="*/ 16 w 67"/>
                  <a:gd name="T49" fmla="*/ 136 h 179"/>
                  <a:gd name="T50" fmla="*/ 15 w 67"/>
                  <a:gd name="T51" fmla="*/ 130 h 179"/>
                  <a:gd name="T52" fmla="*/ 20 w 67"/>
                  <a:gd name="T53" fmla="*/ 120 h 179"/>
                  <a:gd name="T54" fmla="*/ 19 w 67"/>
                  <a:gd name="T55" fmla="*/ 109 h 179"/>
                  <a:gd name="T56" fmla="*/ 15 w 67"/>
                  <a:gd name="T57" fmla="*/ 100 h 179"/>
                  <a:gd name="T58" fmla="*/ 15 w 67"/>
                  <a:gd name="T59" fmla="*/ 90 h 179"/>
                  <a:gd name="T60" fmla="*/ 14 w 67"/>
                  <a:gd name="T61" fmla="*/ 75 h 179"/>
                  <a:gd name="T62" fmla="*/ 11 w 67"/>
                  <a:gd name="T63" fmla="*/ 61 h 179"/>
                  <a:gd name="T64" fmla="*/ 7 w 67"/>
                  <a:gd name="T65" fmla="*/ 48 h 179"/>
                  <a:gd name="T66" fmla="*/ 3 w 67"/>
                  <a:gd name="T67" fmla="*/ 34 h 179"/>
                  <a:gd name="T68" fmla="*/ 0 w 67"/>
                  <a:gd name="T69" fmla="*/ 25 h 179"/>
                  <a:gd name="T70" fmla="*/ 0 w 67"/>
                  <a:gd name="T71" fmla="*/ 17 h 179"/>
                  <a:gd name="T72" fmla="*/ 1 w 67"/>
                  <a:gd name="T73" fmla="*/ 8 h 179"/>
                  <a:gd name="T74" fmla="*/ 3 w 67"/>
                  <a:gd name="T75" fmla="*/ 0 h 179"/>
                  <a:gd name="T76" fmla="*/ 66 w 67"/>
                  <a:gd name="T7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79">
                    <a:moveTo>
                      <a:pt x="66" y="0"/>
                    </a:moveTo>
                    <a:lnTo>
                      <a:pt x="67" y="12"/>
                    </a:lnTo>
                    <a:lnTo>
                      <a:pt x="67" y="25"/>
                    </a:lnTo>
                    <a:lnTo>
                      <a:pt x="66" y="39"/>
                    </a:lnTo>
                    <a:lnTo>
                      <a:pt x="62" y="50"/>
                    </a:lnTo>
                    <a:lnTo>
                      <a:pt x="61" y="61"/>
                    </a:lnTo>
                    <a:lnTo>
                      <a:pt x="58" y="70"/>
                    </a:lnTo>
                    <a:lnTo>
                      <a:pt x="56" y="80"/>
                    </a:lnTo>
                    <a:lnTo>
                      <a:pt x="58" y="92"/>
                    </a:lnTo>
                    <a:lnTo>
                      <a:pt x="58" y="99"/>
                    </a:lnTo>
                    <a:lnTo>
                      <a:pt x="58" y="105"/>
                    </a:lnTo>
                    <a:lnTo>
                      <a:pt x="58" y="110"/>
                    </a:lnTo>
                    <a:lnTo>
                      <a:pt x="58" y="120"/>
                    </a:lnTo>
                    <a:lnTo>
                      <a:pt x="60" y="128"/>
                    </a:lnTo>
                    <a:lnTo>
                      <a:pt x="61" y="137"/>
                    </a:lnTo>
                    <a:lnTo>
                      <a:pt x="61" y="146"/>
                    </a:lnTo>
                    <a:lnTo>
                      <a:pt x="64" y="155"/>
                    </a:lnTo>
                    <a:lnTo>
                      <a:pt x="19" y="179"/>
                    </a:lnTo>
                    <a:lnTo>
                      <a:pt x="20" y="174"/>
                    </a:lnTo>
                    <a:lnTo>
                      <a:pt x="18" y="168"/>
                    </a:lnTo>
                    <a:lnTo>
                      <a:pt x="15" y="161"/>
                    </a:lnTo>
                    <a:lnTo>
                      <a:pt x="15" y="153"/>
                    </a:lnTo>
                    <a:lnTo>
                      <a:pt x="20" y="148"/>
                    </a:lnTo>
                    <a:lnTo>
                      <a:pt x="20" y="143"/>
                    </a:lnTo>
                    <a:lnTo>
                      <a:pt x="16" y="136"/>
                    </a:lnTo>
                    <a:lnTo>
                      <a:pt x="15" y="130"/>
                    </a:lnTo>
                    <a:lnTo>
                      <a:pt x="20" y="120"/>
                    </a:lnTo>
                    <a:lnTo>
                      <a:pt x="19" y="109"/>
                    </a:lnTo>
                    <a:lnTo>
                      <a:pt x="15" y="100"/>
                    </a:lnTo>
                    <a:lnTo>
                      <a:pt x="15" y="90"/>
                    </a:lnTo>
                    <a:lnTo>
                      <a:pt x="14" y="75"/>
                    </a:lnTo>
                    <a:lnTo>
                      <a:pt x="11" y="61"/>
                    </a:lnTo>
                    <a:lnTo>
                      <a:pt x="7" y="48"/>
                    </a:lnTo>
                    <a:lnTo>
                      <a:pt x="3" y="34"/>
                    </a:lnTo>
                    <a:lnTo>
                      <a:pt x="0" y="25"/>
                    </a:lnTo>
                    <a:lnTo>
                      <a:pt x="0" y="17"/>
                    </a:lnTo>
                    <a:lnTo>
                      <a:pt x="1" y="8"/>
                    </a:lnTo>
                    <a:lnTo>
                      <a:pt x="3"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5" name="Freeform 21">
                <a:extLst>
                  <a:ext uri="{FF2B5EF4-FFF2-40B4-BE49-F238E27FC236}">
                    <a16:creationId xmlns:a16="http://schemas.microsoft.com/office/drawing/2014/main" id="{72ACB788-C43E-4258-B2CC-DCCDC40FA618}"/>
                  </a:ext>
                </a:extLst>
              </p:cNvPr>
              <p:cNvSpPr>
                <a:spLocks/>
              </p:cNvSpPr>
              <p:nvPr/>
            </p:nvSpPr>
            <p:spPr bwMode="auto">
              <a:xfrm>
                <a:off x="4693" y="1818"/>
                <a:ext cx="44" cy="59"/>
              </a:xfrm>
              <a:custGeom>
                <a:avLst/>
                <a:gdLst>
                  <a:gd name="T0" fmla="*/ 77 w 88"/>
                  <a:gd name="T1" fmla="*/ 0 h 118"/>
                  <a:gd name="T2" fmla="*/ 78 w 88"/>
                  <a:gd name="T3" fmla="*/ 9 h 118"/>
                  <a:gd name="T4" fmla="*/ 82 w 88"/>
                  <a:gd name="T5" fmla="*/ 17 h 118"/>
                  <a:gd name="T6" fmla="*/ 86 w 88"/>
                  <a:gd name="T7" fmla="*/ 26 h 118"/>
                  <a:gd name="T8" fmla="*/ 88 w 88"/>
                  <a:gd name="T9" fmla="*/ 37 h 118"/>
                  <a:gd name="T10" fmla="*/ 86 w 88"/>
                  <a:gd name="T11" fmla="*/ 54 h 118"/>
                  <a:gd name="T12" fmla="*/ 85 w 88"/>
                  <a:gd name="T13" fmla="*/ 71 h 118"/>
                  <a:gd name="T14" fmla="*/ 84 w 88"/>
                  <a:gd name="T15" fmla="*/ 88 h 118"/>
                  <a:gd name="T16" fmla="*/ 81 w 88"/>
                  <a:gd name="T17" fmla="*/ 105 h 118"/>
                  <a:gd name="T18" fmla="*/ 44 w 88"/>
                  <a:gd name="T19" fmla="*/ 118 h 118"/>
                  <a:gd name="T20" fmla="*/ 46 w 88"/>
                  <a:gd name="T21" fmla="*/ 118 h 118"/>
                  <a:gd name="T22" fmla="*/ 41 w 88"/>
                  <a:gd name="T23" fmla="*/ 94 h 118"/>
                  <a:gd name="T24" fmla="*/ 32 w 88"/>
                  <a:gd name="T25" fmla="*/ 72 h 118"/>
                  <a:gd name="T26" fmla="*/ 24 w 88"/>
                  <a:gd name="T27" fmla="*/ 50 h 118"/>
                  <a:gd name="T28" fmla="*/ 24 w 88"/>
                  <a:gd name="T29" fmla="*/ 24 h 118"/>
                  <a:gd name="T30" fmla="*/ 14 w 88"/>
                  <a:gd name="T31" fmla="*/ 22 h 118"/>
                  <a:gd name="T32" fmla="*/ 8 w 88"/>
                  <a:gd name="T33" fmla="*/ 16 h 118"/>
                  <a:gd name="T34" fmla="*/ 3 w 88"/>
                  <a:gd name="T35" fmla="*/ 8 h 118"/>
                  <a:gd name="T36" fmla="*/ 0 w 88"/>
                  <a:gd name="T37" fmla="*/ 0 h 118"/>
                  <a:gd name="T38" fmla="*/ 77 w 88"/>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18">
                    <a:moveTo>
                      <a:pt x="77" y="0"/>
                    </a:moveTo>
                    <a:lnTo>
                      <a:pt x="78" y="9"/>
                    </a:lnTo>
                    <a:lnTo>
                      <a:pt x="82" y="17"/>
                    </a:lnTo>
                    <a:lnTo>
                      <a:pt x="86" y="26"/>
                    </a:lnTo>
                    <a:lnTo>
                      <a:pt x="88" y="37"/>
                    </a:lnTo>
                    <a:lnTo>
                      <a:pt x="86" y="54"/>
                    </a:lnTo>
                    <a:lnTo>
                      <a:pt x="85" y="71"/>
                    </a:lnTo>
                    <a:lnTo>
                      <a:pt x="84" y="88"/>
                    </a:lnTo>
                    <a:lnTo>
                      <a:pt x="81" y="105"/>
                    </a:lnTo>
                    <a:lnTo>
                      <a:pt x="44" y="118"/>
                    </a:lnTo>
                    <a:lnTo>
                      <a:pt x="46" y="118"/>
                    </a:lnTo>
                    <a:lnTo>
                      <a:pt x="41" y="94"/>
                    </a:lnTo>
                    <a:lnTo>
                      <a:pt x="32" y="72"/>
                    </a:lnTo>
                    <a:lnTo>
                      <a:pt x="24" y="50"/>
                    </a:lnTo>
                    <a:lnTo>
                      <a:pt x="24" y="24"/>
                    </a:lnTo>
                    <a:lnTo>
                      <a:pt x="14" y="22"/>
                    </a:lnTo>
                    <a:lnTo>
                      <a:pt x="8" y="16"/>
                    </a:lnTo>
                    <a:lnTo>
                      <a:pt x="3" y="8"/>
                    </a:lnTo>
                    <a:lnTo>
                      <a:pt x="0"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6" name="Freeform 22">
                <a:extLst>
                  <a:ext uri="{FF2B5EF4-FFF2-40B4-BE49-F238E27FC236}">
                    <a16:creationId xmlns:a16="http://schemas.microsoft.com/office/drawing/2014/main" id="{0F43ACA0-724A-4055-AD8D-C485B3AF5495}"/>
                  </a:ext>
                </a:extLst>
              </p:cNvPr>
              <p:cNvSpPr>
                <a:spLocks/>
              </p:cNvSpPr>
              <p:nvPr/>
            </p:nvSpPr>
            <p:spPr bwMode="auto">
              <a:xfrm>
                <a:off x="3677" y="1696"/>
                <a:ext cx="165" cy="122"/>
              </a:xfrm>
              <a:custGeom>
                <a:avLst/>
                <a:gdLst>
                  <a:gd name="T0" fmla="*/ 0 w 331"/>
                  <a:gd name="T1" fmla="*/ 245 h 245"/>
                  <a:gd name="T2" fmla="*/ 0 w 331"/>
                  <a:gd name="T3" fmla="*/ 245 h 245"/>
                  <a:gd name="T4" fmla="*/ 4 w 331"/>
                  <a:gd name="T5" fmla="*/ 237 h 245"/>
                  <a:gd name="T6" fmla="*/ 14 w 331"/>
                  <a:gd name="T7" fmla="*/ 226 h 245"/>
                  <a:gd name="T8" fmla="*/ 34 w 331"/>
                  <a:gd name="T9" fmla="*/ 215 h 245"/>
                  <a:gd name="T10" fmla="*/ 39 w 331"/>
                  <a:gd name="T11" fmla="*/ 187 h 245"/>
                  <a:gd name="T12" fmla="*/ 51 w 331"/>
                  <a:gd name="T13" fmla="*/ 164 h 245"/>
                  <a:gd name="T14" fmla="*/ 47 w 331"/>
                  <a:gd name="T15" fmla="*/ 151 h 245"/>
                  <a:gd name="T16" fmla="*/ 38 w 331"/>
                  <a:gd name="T17" fmla="*/ 141 h 245"/>
                  <a:gd name="T18" fmla="*/ 27 w 331"/>
                  <a:gd name="T19" fmla="*/ 85 h 245"/>
                  <a:gd name="T20" fmla="*/ 30 w 331"/>
                  <a:gd name="T21" fmla="*/ 42 h 245"/>
                  <a:gd name="T22" fmla="*/ 38 w 331"/>
                  <a:gd name="T23" fmla="*/ 14 h 245"/>
                  <a:gd name="T24" fmla="*/ 44 w 331"/>
                  <a:gd name="T25" fmla="*/ 0 h 245"/>
                  <a:gd name="T26" fmla="*/ 220 w 331"/>
                  <a:gd name="T27" fmla="*/ 5 h 245"/>
                  <a:gd name="T28" fmla="*/ 232 w 331"/>
                  <a:gd name="T29" fmla="*/ 18 h 245"/>
                  <a:gd name="T30" fmla="*/ 231 w 331"/>
                  <a:gd name="T31" fmla="*/ 32 h 245"/>
                  <a:gd name="T32" fmla="*/ 228 w 331"/>
                  <a:gd name="T33" fmla="*/ 44 h 245"/>
                  <a:gd name="T34" fmla="*/ 234 w 331"/>
                  <a:gd name="T35" fmla="*/ 60 h 245"/>
                  <a:gd name="T36" fmla="*/ 248 w 331"/>
                  <a:gd name="T37" fmla="*/ 81 h 245"/>
                  <a:gd name="T38" fmla="*/ 261 w 331"/>
                  <a:gd name="T39" fmla="*/ 103 h 245"/>
                  <a:gd name="T40" fmla="*/ 273 w 331"/>
                  <a:gd name="T41" fmla="*/ 124 h 245"/>
                  <a:gd name="T42" fmla="*/ 285 w 331"/>
                  <a:gd name="T43" fmla="*/ 140 h 245"/>
                  <a:gd name="T44" fmla="*/ 293 w 331"/>
                  <a:gd name="T45" fmla="*/ 153 h 245"/>
                  <a:gd name="T46" fmla="*/ 302 w 331"/>
                  <a:gd name="T47" fmla="*/ 165 h 245"/>
                  <a:gd name="T48" fmla="*/ 311 w 331"/>
                  <a:gd name="T49" fmla="*/ 178 h 245"/>
                  <a:gd name="T50" fmla="*/ 317 w 331"/>
                  <a:gd name="T51" fmla="*/ 188 h 245"/>
                  <a:gd name="T52" fmla="*/ 318 w 331"/>
                  <a:gd name="T53" fmla="*/ 199 h 245"/>
                  <a:gd name="T54" fmla="*/ 319 w 331"/>
                  <a:gd name="T55" fmla="*/ 208 h 245"/>
                  <a:gd name="T56" fmla="*/ 324 w 331"/>
                  <a:gd name="T57" fmla="*/ 217 h 245"/>
                  <a:gd name="T58" fmla="*/ 329 w 331"/>
                  <a:gd name="T59" fmla="*/ 225 h 245"/>
                  <a:gd name="T60" fmla="*/ 330 w 331"/>
                  <a:gd name="T61" fmla="*/ 232 h 245"/>
                  <a:gd name="T62" fmla="*/ 331 w 331"/>
                  <a:gd name="T63" fmla="*/ 238 h 245"/>
                  <a:gd name="T64" fmla="*/ 327 w 331"/>
                  <a:gd name="T65" fmla="*/ 242 h 245"/>
                  <a:gd name="T66" fmla="*/ 221 w 331"/>
                  <a:gd name="T67" fmla="*/ 245 h 245"/>
                  <a:gd name="T68" fmla="*/ 220 w 331"/>
                  <a:gd name="T69" fmla="*/ 242 h 245"/>
                  <a:gd name="T70" fmla="*/ 218 w 331"/>
                  <a:gd name="T71" fmla="*/ 240 h 245"/>
                  <a:gd name="T72" fmla="*/ 211 w 331"/>
                  <a:gd name="T73" fmla="*/ 217 h 245"/>
                  <a:gd name="T74" fmla="*/ 206 w 331"/>
                  <a:gd name="T75" fmla="*/ 191 h 245"/>
                  <a:gd name="T76" fmla="*/ 190 w 331"/>
                  <a:gd name="T77" fmla="*/ 179 h 245"/>
                  <a:gd name="T78" fmla="*/ 183 w 331"/>
                  <a:gd name="T79" fmla="*/ 165 h 245"/>
                  <a:gd name="T80" fmla="*/ 170 w 331"/>
                  <a:gd name="T81" fmla="*/ 154 h 245"/>
                  <a:gd name="T82" fmla="*/ 156 w 331"/>
                  <a:gd name="T83" fmla="*/ 143 h 245"/>
                  <a:gd name="T84" fmla="*/ 149 w 331"/>
                  <a:gd name="T85" fmla="*/ 154 h 245"/>
                  <a:gd name="T86" fmla="*/ 143 w 331"/>
                  <a:gd name="T87" fmla="*/ 163 h 245"/>
                  <a:gd name="T88" fmla="*/ 135 w 331"/>
                  <a:gd name="T89" fmla="*/ 189 h 245"/>
                  <a:gd name="T90" fmla="*/ 127 w 331"/>
                  <a:gd name="T91" fmla="*/ 215 h 245"/>
                  <a:gd name="T92" fmla="*/ 121 w 331"/>
                  <a:gd name="T93" fmla="*/ 230 h 245"/>
                  <a:gd name="T94" fmla="*/ 117 w 331"/>
                  <a:gd name="T9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245">
                    <a:moveTo>
                      <a:pt x="0" y="245"/>
                    </a:moveTo>
                    <a:lnTo>
                      <a:pt x="0" y="245"/>
                    </a:lnTo>
                    <a:lnTo>
                      <a:pt x="0" y="245"/>
                    </a:lnTo>
                    <a:lnTo>
                      <a:pt x="0" y="245"/>
                    </a:lnTo>
                    <a:lnTo>
                      <a:pt x="0" y="245"/>
                    </a:lnTo>
                    <a:lnTo>
                      <a:pt x="4" y="237"/>
                    </a:lnTo>
                    <a:lnTo>
                      <a:pt x="9" y="232"/>
                    </a:lnTo>
                    <a:lnTo>
                      <a:pt x="14" y="226"/>
                    </a:lnTo>
                    <a:lnTo>
                      <a:pt x="18" y="219"/>
                    </a:lnTo>
                    <a:lnTo>
                      <a:pt x="34" y="215"/>
                    </a:lnTo>
                    <a:lnTo>
                      <a:pt x="38" y="201"/>
                    </a:lnTo>
                    <a:lnTo>
                      <a:pt x="39" y="187"/>
                    </a:lnTo>
                    <a:lnTo>
                      <a:pt x="43" y="174"/>
                    </a:lnTo>
                    <a:lnTo>
                      <a:pt x="51" y="164"/>
                    </a:lnTo>
                    <a:lnTo>
                      <a:pt x="50" y="157"/>
                    </a:lnTo>
                    <a:lnTo>
                      <a:pt x="47" y="151"/>
                    </a:lnTo>
                    <a:lnTo>
                      <a:pt x="44" y="146"/>
                    </a:lnTo>
                    <a:lnTo>
                      <a:pt x="38" y="141"/>
                    </a:lnTo>
                    <a:lnTo>
                      <a:pt x="30" y="111"/>
                    </a:lnTo>
                    <a:lnTo>
                      <a:pt x="27" y="85"/>
                    </a:lnTo>
                    <a:lnTo>
                      <a:pt x="27" y="62"/>
                    </a:lnTo>
                    <a:lnTo>
                      <a:pt x="30" y="42"/>
                    </a:lnTo>
                    <a:lnTo>
                      <a:pt x="34" y="27"/>
                    </a:lnTo>
                    <a:lnTo>
                      <a:pt x="38" y="14"/>
                    </a:lnTo>
                    <a:lnTo>
                      <a:pt x="42" y="6"/>
                    </a:lnTo>
                    <a:lnTo>
                      <a:pt x="44" y="0"/>
                    </a:lnTo>
                    <a:lnTo>
                      <a:pt x="213" y="0"/>
                    </a:lnTo>
                    <a:lnTo>
                      <a:pt x="220" y="5"/>
                    </a:lnTo>
                    <a:lnTo>
                      <a:pt x="227" y="11"/>
                    </a:lnTo>
                    <a:lnTo>
                      <a:pt x="232" y="18"/>
                    </a:lnTo>
                    <a:lnTo>
                      <a:pt x="231" y="27"/>
                    </a:lnTo>
                    <a:lnTo>
                      <a:pt x="231" y="32"/>
                    </a:lnTo>
                    <a:lnTo>
                      <a:pt x="229" y="39"/>
                    </a:lnTo>
                    <a:lnTo>
                      <a:pt x="228" y="44"/>
                    </a:lnTo>
                    <a:lnTo>
                      <a:pt x="227" y="51"/>
                    </a:lnTo>
                    <a:lnTo>
                      <a:pt x="234" y="60"/>
                    </a:lnTo>
                    <a:lnTo>
                      <a:pt x="241" y="71"/>
                    </a:lnTo>
                    <a:lnTo>
                      <a:pt x="248" y="81"/>
                    </a:lnTo>
                    <a:lnTo>
                      <a:pt x="254" y="92"/>
                    </a:lnTo>
                    <a:lnTo>
                      <a:pt x="261" y="103"/>
                    </a:lnTo>
                    <a:lnTo>
                      <a:pt x="266" y="113"/>
                    </a:lnTo>
                    <a:lnTo>
                      <a:pt x="273" y="124"/>
                    </a:lnTo>
                    <a:lnTo>
                      <a:pt x="281" y="133"/>
                    </a:lnTo>
                    <a:lnTo>
                      <a:pt x="285" y="140"/>
                    </a:lnTo>
                    <a:lnTo>
                      <a:pt x="288" y="146"/>
                    </a:lnTo>
                    <a:lnTo>
                      <a:pt x="293" y="153"/>
                    </a:lnTo>
                    <a:lnTo>
                      <a:pt x="297" y="159"/>
                    </a:lnTo>
                    <a:lnTo>
                      <a:pt x="302" y="165"/>
                    </a:lnTo>
                    <a:lnTo>
                      <a:pt x="307" y="172"/>
                    </a:lnTo>
                    <a:lnTo>
                      <a:pt x="311" y="178"/>
                    </a:lnTo>
                    <a:lnTo>
                      <a:pt x="317" y="184"/>
                    </a:lnTo>
                    <a:lnTo>
                      <a:pt x="317" y="188"/>
                    </a:lnTo>
                    <a:lnTo>
                      <a:pt x="318" y="193"/>
                    </a:lnTo>
                    <a:lnTo>
                      <a:pt x="318" y="199"/>
                    </a:lnTo>
                    <a:lnTo>
                      <a:pt x="318" y="202"/>
                    </a:lnTo>
                    <a:lnTo>
                      <a:pt x="319" y="208"/>
                    </a:lnTo>
                    <a:lnTo>
                      <a:pt x="322" y="212"/>
                    </a:lnTo>
                    <a:lnTo>
                      <a:pt x="324" y="217"/>
                    </a:lnTo>
                    <a:lnTo>
                      <a:pt x="326" y="222"/>
                    </a:lnTo>
                    <a:lnTo>
                      <a:pt x="329" y="225"/>
                    </a:lnTo>
                    <a:lnTo>
                      <a:pt x="329" y="229"/>
                    </a:lnTo>
                    <a:lnTo>
                      <a:pt x="330" y="232"/>
                    </a:lnTo>
                    <a:lnTo>
                      <a:pt x="331" y="236"/>
                    </a:lnTo>
                    <a:lnTo>
                      <a:pt x="331" y="238"/>
                    </a:lnTo>
                    <a:lnTo>
                      <a:pt x="330" y="240"/>
                    </a:lnTo>
                    <a:lnTo>
                      <a:pt x="327" y="242"/>
                    </a:lnTo>
                    <a:lnTo>
                      <a:pt x="326" y="245"/>
                    </a:lnTo>
                    <a:lnTo>
                      <a:pt x="221" y="245"/>
                    </a:lnTo>
                    <a:lnTo>
                      <a:pt x="220" y="244"/>
                    </a:lnTo>
                    <a:lnTo>
                      <a:pt x="220" y="242"/>
                    </a:lnTo>
                    <a:lnTo>
                      <a:pt x="219" y="241"/>
                    </a:lnTo>
                    <a:lnTo>
                      <a:pt x="218" y="240"/>
                    </a:lnTo>
                    <a:lnTo>
                      <a:pt x="217" y="227"/>
                    </a:lnTo>
                    <a:lnTo>
                      <a:pt x="211" y="217"/>
                    </a:lnTo>
                    <a:lnTo>
                      <a:pt x="206" y="206"/>
                    </a:lnTo>
                    <a:lnTo>
                      <a:pt x="206" y="191"/>
                    </a:lnTo>
                    <a:lnTo>
                      <a:pt x="200" y="184"/>
                    </a:lnTo>
                    <a:lnTo>
                      <a:pt x="190" y="179"/>
                    </a:lnTo>
                    <a:lnTo>
                      <a:pt x="183" y="174"/>
                    </a:lnTo>
                    <a:lnTo>
                      <a:pt x="183" y="165"/>
                    </a:lnTo>
                    <a:lnTo>
                      <a:pt x="176" y="159"/>
                    </a:lnTo>
                    <a:lnTo>
                      <a:pt x="170" y="154"/>
                    </a:lnTo>
                    <a:lnTo>
                      <a:pt x="163" y="149"/>
                    </a:lnTo>
                    <a:lnTo>
                      <a:pt x="156" y="143"/>
                    </a:lnTo>
                    <a:lnTo>
                      <a:pt x="152" y="148"/>
                    </a:lnTo>
                    <a:lnTo>
                      <a:pt x="149" y="154"/>
                    </a:lnTo>
                    <a:lnTo>
                      <a:pt x="145" y="158"/>
                    </a:lnTo>
                    <a:lnTo>
                      <a:pt x="143" y="163"/>
                    </a:lnTo>
                    <a:lnTo>
                      <a:pt x="140" y="176"/>
                    </a:lnTo>
                    <a:lnTo>
                      <a:pt x="135" y="189"/>
                    </a:lnTo>
                    <a:lnTo>
                      <a:pt x="132" y="202"/>
                    </a:lnTo>
                    <a:lnTo>
                      <a:pt x="127" y="215"/>
                    </a:lnTo>
                    <a:lnTo>
                      <a:pt x="124" y="222"/>
                    </a:lnTo>
                    <a:lnTo>
                      <a:pt x="121" y="230"/>
                    </a:lnTo>
                    <a:lnTo>
                      <a:pt x="119" y="237"/>
                    </a:lnTo>
                    <a:lnTo>
                      <a:pt x="117" y="245"/>
                    </a:lnTo>
                    <a:lnTo>
                      <a:pt x="0"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7" name="Freeform 23">
                <a:extLst>
                  <a:ext uri="{FF2B5EF4-FFF2-40B4-BE49-F238E27FC236}">
                    <a16:creationId xmlns:a16="http://schemas.microsoft.com/office/drawing/2014/main" id="{CD73EE4C-FABF-40D3-8720-183F59C4C475}"/>
                  </a:ext>
                </a:extLst>
              </p:cNvPr>
              <p:cNvSpPr>
                <a:spLocks/>
              </p:cNvSpPr>
              <p:nvPr/>
            </p:nvSpPr>
            <p:spPr bwMode="auto">
              <a:xfrm>
                <a:off x="3949" y="1696"/>
                <a:ext cx="168" cy="122"/>
              </a:xfrm>
              <a:custGeom>
                <a:avLst/>
                <a:gdLst>
                  <a:gd name="T0" fmla="*/ 3 w 336"/>
                  <a:gd name="T1" fmla="*/ 239 h 245"/>
                  <a:gd name="T2" fmla="*/ 13 w 336"/>
                  <a:gd name="T3" fmla="*/ 229 h 245"/>
                  <a:gd name="T4" fmla="*/ 20 w 336"/>
                  <a:gd name="T5" fmla="*/ 218 h 245"/>
                  <a:gd name="T6" fmla="*/ 41 w 336"/>
                  <a:gd name="T7" fmla="*/ 195 h 245"/>
                  <a:gd name="T8" fmla="*/ 56 w 336"/>
                  <a:gd name="T9" fmla="*/ 171 h 245"/>
                  <a:gd name="T10" fmla="*/ 73 w 336"/>
                  <a:gd name="T11" fmla="*/ 120 h 245"/>
                  <a:gd name="T12" fmla="*/ 70 w 336"/>
                  <a:gd name="T13" fmla="*/ 87 h 245"/>
                  <a:gd name="T14" fmla="*/ 71 w 336"/>
                  <a:gd name="T15" fmla="*/ 49 h 245"/>
                  <a:gd name="T16" fmla="*/ 81 w 336"/>
                  <a:gd name="T17" fmla="*/ 21 h 245"/>
                  <a:gd name="T18" fmla="*/ 90 w 336"/>
                  <a:gd name="T19" fmla="*/ 5 h 245"/>
                  <a:gd name="T20" fmla="*/ 259 w 336"/>
                  <a:gd name="T21" fmla="*/ 0 h 245"/>
                  <a:gd name="T22" fmla="*/ 263 w 336"/>
                  <a:gd name="T23" fmla="*/ 4 h 245"/>
                  <a:gd name="T24" fmla="*/ 265 w 336"/>
                  <a:gd name="T25" fmla="*/ 7 h 245"/>
                  <a:gd name="T26" fmla="*/ 266 w 336"/>
                  <a:gd name="T27" fmla="*/ 19 h 245"/>
                  <a:gd name="T28" fmla="*/ 263 w 336"/>
                  <a:gd name="T29" fmla="*/ 29 h 245"/>
                  <a:gd name="T30" fmla="*/ 273 w 336"/>
                  <a:gd name="T31" fmla="*/ 51 h 245"/>
                  <a:gd name="T32" fmla="*/ 281 w 336"/>
                  <a:gd name="T33" fmla="*/ 74 h 245"/>
                  <a:gd name="T34" fmla="*/ 289 w 336"/>
                  <a:gd name="T35" fmla="*/ 97 h 245"/>
                  <a:gd name="T36" fmla="*/ 302 w 336"/>
                  <a:gd name="T37" fmla="*/ 118 h 245"/>
                  <a:gd name="T38" fmla="*/ 315 w 336"/>
                  <a:gd name="T39" fmla="*/ 151 h 245"/>
                  <a:gd name="T40" fmla="*/ 324 w 336"/>
                  <a:gd name="T41" fmla="*/ 188 h 245"/>
                  <a:gd name="T42" fmla="*/ 333 w 336"/>
                  <a:gd name="T43" fmla="*/ 224 h 245"/>
                  <a:gd name="T44" fmla="*/ 324 w 336"/>
                  <a:gd name="T45" fmla="*/ 238 h 245"/>
                  <a:gd name="T46" fmla="*/ 214 w 336"/>
                  <a:gd name="T47" fmla="*/ 245 h 245"/>
                  <a:gd name="T48" fmla="*/ 214 w 336"/>
                  <a:gd name="T49" fmla="*/ 242 h 245"/>
                  <a:gd name="T50" fmla="*/ 214 w 336"/>
                  <a:gd name="T51" fmla="*/ 240 h 245"/>
                  <a:gd name="T52" fmla="*/ 214 w 336"/>
                  <a:gd name="T53" fmla="*/ 231 h 245"/>
                  <a:gd name="T54" fmla="*/ 224 w 336"/>
                  <a:gd name="T55" fmla="*/ 223 h 245"/>
                  <a:gd name="T56" fmla="*/ 222 w 336"/>
                  <a:gd name="T57" fmla="*/ 211 h 245"/>
                  <a:gd name="T58" fmla="*/ 233 w 336"/>
                  <a:gd name="T59" fmla="*/ 201 h 245"/>
                  <a:gd name="T60" fmla="*/ 219 w 336"/>
                  <a:gd name="T61" fmla="*/ 176 h 245"/>
                  <a:gd name="T62" fmla="*/ 205 w 336"/>
                  <a:gd name="T63" fmla="*/ 151 h 245"/>
                  <a:gd name="T64" fmla="*/ 198 w 336"/>
                  <a:gd name="T65" fmla="*/ 142 h 245"/>
                  <a:gd name="T66" fmla="*/ 189 w 336"/>
                  <a:gd name="T67" fmla="*/ 136 h 245"/>
                  <a:gd name="T68" fmla="*/ 176 w 336"/>
                  <a:gd name="T69" fmla="*/ 135 h 245"/>
                  <a:gd name="T70" fmla="*/ 168 w 336"/>
                  <a:gd name="T71" fmla="*/ 143 h 245"/>
                  <a:gd name="T72" fmla="*/ 164 w 336"/>
                  <a:gd name="T73" fmla="*/ 158 h 245"/>
                  <a:gd name="T74" fmla="*/ 159 w 336"/>
                  <a:gd name="T75" fmla="*/ 166 h 245"/>
                  <a:gd name="T76" fmla="*/ 150 w 336"/>
                  <a:gd name="T77" fmla="*/ 195 h 245"/>
                  <a:gd name="T78" fmla="*/ 139 w 336"/>
                  <a:gd name="T79" fmla="*/ 223 h 245"/>
                  <a:gd name="T80" fmla="*/ 139 w 336"/>
                  <a:gd name="T81" fmla="*/ 234 h 245"/>
                  <a:gd name="T82" fmla="*/ 141 w 336"/>
                  <a:gd name="T83"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245">
                    <a:moveTo>
                      <a:pt x="0" y="245"/>
                    </a:moveTo>
                    <a:lnTo>
                      <a:pt x="3" y="239"/>
                    </a:lnTo>
                    <a:lnTo>
                      <a:pt x="8" y="233"/>
                    </a:lnTo>
                    <a:lnTo>
                      <a:pt x="13" y="229"/>
                    </a:lnTo>
                    <a:lnTo>
                      <a:pt x="14" y="226"/>
                    </a:lnTo>
                    <a:lnTo>
                      <a:pt x="20" y="218"/>
                    </a:lnTo>
                    <a:lnTo>
                      <a:pt x="31" y="207"/>
                    </a:lnTo>
                    <a:lnTo>
                      <a:pt x="41" y="195"/>
                    </a:lnTo>
                    <a:lnTo>
                      <a:pt x="47" y="186"/>
                    </a:lnTo>
                    <a:lnTo>
                      <a:pt x="56" y="171"/>
                    </a:lnTo>
                    <a:lnTo>
                      <a:pt x="66" y="145"/>
                    </a:lnTo>
                    <a:lnTo>
                      <a:pt x="73" y="120"/>
                    </a:lnTo>
                    <a:lnTo>
                      <a:pt x="75" y="109"/>
                    </a:lnTo>
                    <a:lnTo>
                      <a:pt x="70" y="87"/>
                    </a:lnTo>
                    <a:lnTo>
                      <a:pt x="69" y="66"/>
                    </a:lnTo>
                    <a:lnTo>
                      <a:pt x="71" y="49"/>
                    </a:lnTo>
                    <a:lnTo>
                      <a:pt x="75" y="34"/>
                    </a:lnTo>
                    <a:lnTo>
                      <a:pt x="81" y="21"/>
                    </a:lnTo>
                    <a:lnTo>
                      <a:pt x="85" y="12"/>
                    </a:lnTo>
                    <a:lnTo>
                      <a:pt x="90" y="5"/>
                    </a:lnTo>
                    <a:lnTo>
                      <a:pt x="92" y="0"/>
                    </a:lnTo>
                    <a:lnTo>
                      <a:pt x="259" y="0"/>
                    </a:lnTo>
                    <a:lnTo>
                      <a:pt x="260" y="2"/>
                    </a:lnTo>
                    <a:lnTo>
                      <a:pt x="263" y="4"/>
                    </a:lnTo>
                    <a:lnTo>
                      <a:pt x="264" y="5"/>
                    </a:lnTo>
                    <a:lnTo>
                      <a:pt x="265" y="7"/>
                    </a:lnTo>
                    <a:lnTo>
                      <a:pt x="266" y="13"/>
                    </a:lnTo>
                    <a:lnTo>
                      <a:pt x="266" y="19"/>
                    </a:lnTo>
                    <a:lnTo>
                      <a:pt x="266" y="25"/>
                    </a:lnTo>
                    <a:lnTo>
                      <a:pt x="263" y="29"/>
                    </a:lnTo>
                    <a:lnTo>
                      <a:pt x="268" y="40"/>
                    </a:lnTo>
                    <a:lnTo>
                      <a:pt x="273" y="51"/>
                    </a:lnTo>
                    <a:lnTo>
                      <a:pt x="277" y="63"/>
                    </a:lnTo>
                    <a:lnTo>
                      <a:pt x="281" y="74"/>
                    </a:lnTo>
                    <a:lnTo>
                      <a:pt x="285" y="86"/>
                    </a:lnTo>
                    <a:lnTo>
                      <a:pt x="289" y="97"/>
                    </a:lnTo>
                    <a:lnTo>
                      <a:pt x="295" y="108"/>
                    </a:lnTo>
                    <a:lnTo>
                      <a:pt x="302" y="118"/>
                    </a:lnTo>
                    <a:lnTo>
                      <a:pt x="309" y="134"/>
                    </a:lnTo>
                    <a:lnTo>
                      <a:pt x="315" y="151"/>
                    </a:lnTo>
                    <a:lnTo>
                      <a:pt x="320" y="170"/>
                    </a:lnTo>
                    <a:lnTo>
                      <a:pt x="324" y="188"/>
                    </a:lnTo>
                    <a:lnTo>
                      <a:pt x="336" y="217"/>
                    </a:lnTo>
                    <a:lnTo>
                      <a:pt x="333" y="224"/>
                    </a:lnTo>
                    <a:lnTo>
                      <a:pt x="328" y="231"/>
                    </a:lnTo>
                    <a:lnTo>
                      <a:pt x="324" y="238"/>
                    </a:lnTo>
                    <a:lnTo>
                      <a:pt x="321" y="245"/>
                    </a:lnTo>
                    <a:lnTo>
                      <a:pt x="214" y="245"/>
                    </a:lnTo>
                    <a:lnTo>
                      <a:pt x="214" y="244"/>
                    </a:lnTo>
                    <a:lnTo>
                      <a:pt x="214" y="242"/>
                    </a:lnTo>
                    <a:lnTo>
                      <a:pt x="214" y="241"/>
                    </a:lnTo>
                    <a:lnTo>
                      <a:pt x="214" y="240"/>
                    </a:lnTo>
                    <a:lnTo>
                      <a:pt x="211" y="234"/>
                    </a:lnTo>
                    <a:lnTo>
                      <a:pt x="214" y="231"/>
                    </a:lnTo>
                    <a:lnTo>
                      <a:pt x="220" y="227"/>
                    </a:lnTo>
                    <a:lnTo>
                      <a:pt x="224" y="223"/>
                    </a:lnTo>
                    <a:lnTo>
                      <a:pt x="219" y="216"/>
                    </a:lnTo>
                    <a:lnTo>
                      <a:pt x="222" y="211"/>
                    </a:lnTo>
                    <a:lnTo>
                      <a:pt x="229" y="207"/>
                    </a:lnTo>
                    <a:lnTo>
                      <a:pt x="233" y="201"/>
                    </a:lnTo>
                    <a:lnTo>
                      <a:pt x="226" y="188"/>
                    </a:lnTo>
                    <a:lnTo>
                      <a:pt x="219" y="176"/>
                    </a:lnTo>
                    <a:lnTo>
                      <a:pt x="212" y="163"/>
                    </a:lnTo>
                    <a:lnTo>
                      <a:pt x="205" y="151"/>
                    </a:lnTo>
                    <a:lnTo>
                      <a:pt x="202" y="147"/>
                    </a:lnTo>
                    <a:lnTo>
                      <a:pt x="198" y="142"/>
                    </a:lnTo>
                    <a:lnTo>
                      <a:pt x="194" y="140"/>
                    </a:lnTo>
                    <a:lnTo>
                      <a:pt x="189" y="136"/>
                    </a:lnTo>
                    <a:lnTo>
                      <a:pt x="182" y="135"/>
                    </a:lnTo>
                    <a:lnTo>
                      <a:pt x="176" y="135"/>
                    </a:lnTo>
                    <a:lnTo>
                      <a:pt x="172" y="138"/>
                    </a:lnTo>
                    <a:lnTo>
                      <a:pt x="168" y="143"/>
                    </a:lnTo>
                    <a:lnTo>
                      <a:pt x="165" y="151"/>
                    </a:lnTo>
                    <a:lnTo>
                      <a:pt x="164" y="158"/>
                    </a:lnTo>
                    <a:lnTo>
                      <a:pt x="161" y="163"/>
                    </a:lnTo>
                    <a:lnTo>
                      <a:pt x="159" y="166"/>
                    </a:lnTo>
                    <a:lnTo>
                      <a:pt x="154" y="181"/>
                    </a:lnTo>
                    <a:lnTo>
                      <a:pt x="150" y="195"/>
                    </a:lnTo>
                    <a:lnTo>
                      <a:pt x="144" y="208"/>
                    </a:lnTo>
                    <a:lnTo>
                      <a:pt x="139" y="223"/>
                    </a:lnTo>
                    <a:lnTo>
                      <a:pt x="138" y="229"/>
                    </a:lnTo>
                    <a:lnTo>
                      <a:pt x="139" y="234"/>
                    </a:lnTo>
                    <a:lnTo>
                      <a:pt x="141" y="239"/>
                    </a:lnTo>
                    <a:lnTo>
                      <a:pt x="141" y="245"/>
                    </a:lnTo>
                    <a:lnTo>
                      <a:pt x="0"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8" name="Freeform 24">
                <a:extLst>
                  <a:ext uri="{FF2B5EF4-FFF2-40B4-BE49-F238E27FC236}">
                    <a16:creationId xmlns:a16="http://schemas.microsoft.com/office/drawing/2014/main" id="{8458210E-E710-4138-90AB-2DEAE682D309}"/>
                  </a:ext>
                </a:extLst>
              </p:cNvPr>
              <p:cNvSpPr>
                <a:spLocks/>
              </p:cNvSpPr>
              <p:nvPr/>
            </p:nvSpPr>
            <p:spPr bwMode="auto">
              <a:xfrm>
                <a:off x="4316" y="1696"/>
                <a:ext cx="149" cy="122"/>
              </a:xfrm>
              <a:custGeom>
                <a:avLst/>
                <a:gdLst>
                  <a:gd name="T0" fmla="*/ 5 w 297"/>
                  <a:gd name="T1" fmla="*/ 245 h 245"/>
                  <a:gd name="T2" fmla="*/ 4 w 297"/>
                  <a:gd name="T3" fmla="*/ 244 h 245"/>
                  <a:gd name="T4" fmla="*/ 0 w 297"/>
                  <a:gd name="T5" fmla="*/ 232 h 245"/>
                  <a:gd name="T6" fmla="*/ 4 w 297"/>
                  <a:gd name="T7" fmla="*/ 214 h 245"/>
                  <a:gd name="T8" fmla="*/ 13 w 297"/>
                  <a:gd name="T9" fmla="*/ 198 h 245"/>
                  <a:gd name="T10" fmla="*/ 23 w 297"/>
                  <a:gd name="T11" fmla="*/ 183 h 245"/>
                  <a:gd name="T12" fmla="*/ 36 w 297"/>
                  <a:gd name="T13" fmla="*/ 166 h 245"/>
                  <a:gd name="T14" fmla="*/ 52 w 297"/>
                  <a:gd name="T15" fmla="*/ 150 h 245"/>
                  <a:gd name="T16" fmla="*/ 68 w 297"/>
                  <a:gd name="T17" fmla="*/ 135 h 245"/>
                  <a:gd name="T18" fmla="*/ 83 w 297"/>
                  <a:gd name="T19" fmla="*/ 120 h 245"/>
                  <a:gd name="T20" fmla="*/ 90 w 297"/>
                  <a:gd name="T21" fmla="*/ 103 h 245"/>
                  <a:gd name="T22" fmla="*/ 96 w 297"/>
                  <a:gd name="T23" fmla="*/ 92 h 245"/>
                  <a:gd name="T24" fmla="*/ 108 w 297"/>
                  <a:gd name="T25" fmla="*/ 83 h 245"/>
                  <a:gd name="T26" fmla="*/ 119 w 297"/>
                  <a:gd name="T27" fmla="*/ 73 h 245"/>
                  <a:gd name="T28" fmla="*/ 126 w 297"/>
                  <a:gd name="T29" fmla="*/ 59 h 245"/>
                  <a:gd name="T30" fmla="*/ 136 w 297"/>
                  <a:gd name="T31" fmla="*/ 42 h 245"/>
                  <a:gd name="T32" fmla="*/ 129 w 297"/>
                  <a:gd name="T33" fmla="*/ 32 h 245"/>
                  <a:gd name="T34" fmla="*/ 127 w 297"/>
                  <a:gd name="T35" fmla="*/ 25 h 245"/>
                  <a:gd name="T36" fmla="*/ 131 w 297"/>
                  <a:gd name="T37" fmla="*/ 18 h 245"/>
                  <a:gd name="T38" fmla="*/ 139 w 297"/>
                  <a:gd name="T39" fmla="*/ 9 h 245"/>
                  <a:gd name="T40" fmla="*/ 137 w 297"/>
                  <a:gd name="T41" fmla="*/ 3 h 245"/>
                  <a:gd name="T42" fmla="*/ 134 w 297"/>
                  <a:gd name="T43" fmla="*/ 2 h 245"/>
                  <a:gd name="T44" fmla="*/ 274 w 297"/>
                  <a:gd name="T45" fmla="*/ 0 h 245"/>
                  <a:gd name="T46" fmla="*/ 270 w 297"/>
                  <a:gd name="T47" fmla="*/ 7 h 245"/>
                  <a:gd name="T48" fmla="*/ 265 w 297"/>
                  <a:gd name="T49" fmla="*/ 13 h 245"/>
                  <a:gd name="T50" fmla="*/ 267 w 297"/>
                  <a:gd name="T51" fmla="*/ 24 h 245"/>
                  <a:gd name="T52" fmla="*/ 273 w 297"/>
                  <a:gd name="T53" fmla="*/ 30 h 245"/>
                  <a:gd name="T54" fmla="*/ 292 w 297"/>
                  <a:gd name="T55" fmla="*/ 98 h 245"/>
                  <a:gd name="T56" fmla="*/ 289 w 297"/>
                  <a:gd name="T57" fmla="*/ 120 h 245"/>
                  <a:gd name="T58" fmla="*/ 296 w 297"/>
                  <a:gd name="T59" fmla="*/ 135 h 245"/>
                  <a:gd name="T60" fmla="*/ 287 w 297"/>
                  <a:gd name="T61" fmla="*/ 143 h 245"/>
                  <a:gd name="T62" fmla="*/ 275 w 297"/>
                  <a:gd name="T63" fmla="*/ 147 h 245"/>
                  <a:gd name="T64" fmla="*/ 262 w 297"/>
                  <a:gd name="T65" fmla="*/ 147 h 245"/>
                  <a:gd name="T66" fmla="*/ 259 w 297"/>
                  <a:gd name="T67" fmla="*/ 162 h 245"/>
                  <a:gd name="T68" fmla="*/ 252 w 297"/>
                  <a:gd name="T69" fmla="*/ 178 h 245"/>
                  <a:gd name="T70" fmla="*/ 243 w 297"/>
                  <a:gd name="T71" fmla="*/ 198 h 245"/>
                  <a:gd name="T72" fmla="*/ 233 w 297"/>
                  <a:gd name="T73" fmla="*/ 219 h 245"/>
                  <a:gd name="T74" fmla="*/ 227 w 297"/>
                  <a:gd name="T75" fmla="*/ 233 h 245"/>
                  <a:gd name="T76" fmla="*/ 230 w 297"/>
                  <a:gd name="T77" fmla="*/ 241 h 245"/>
                  <a:gd name="T78" fmla="*/ 133 w 297"/>
                  <a:gd name="T79" fmla="*/ 245 h 245"/>
                  <a:gd name="T80" fmla="*/ 136 w 297"/>
                  <a:gd name="T81" fmla="*/ 234 h 245"/>
                  <a:gd name="T82" fmla="*/ 138 w 297"/>
                  <a:gd name="T83" fmla="*/ 225 h 245"/>
                  <a:gd name="T84" fmla="*/ 143 w 297"/>
                  <a:gd name="T85" fmla="*/ 211 h 245"/>
                  <a:gd name="T86" fmla="*/ 146 w 297"/>
                  <a:gd name="T87" fmla="*/ 199 h 245"/>
                  <a:gd name="T88" fmla="*/ 142 w 297"/>
                  <a:gd name="T89" fmla="*/ 200 h 245"/>
                  <a:gd name="T90" fmla="*/ 137 w 297"/>
                  <a:gd name="T91" fmla="*/ 202 h 245"/>
                  <a:gd name="T92" fmla="*/ 128 w 297"/>
                  <a:gd name="T93" fmla="*/ 209 h 245"/>
                  <a:gd name="T94" fmla="*/ 119 w 297"/>
                  <a:gd name="T95" fmla="*/ 216 h 245"/>
                  <a:gd name="T96" fmla="*/ 109 w 297"/>
                  <a:gd name="T97" fmla="*/ 222 h 245"/>
                  <a:gd name="T98" fmla="*/ 100 w 297"/>
                  <a:gd name="T99" fmla="*/ 227 h 245"/>
                  <a:gd name="T100" fmla="*/ 104 w 297"/>
                  <a:gd name="T101" fmla="*/ 236 h 245"/>
                  <a:gd name="T102" fmla="*/ 107 w 297"/>
                  <a:gd name="T103"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245">
                    <a:moveTo>
                      <a:pt x="6" y="245"/>
                    </a:moveTo>
                    <a:lnTo>
                      <a:pt x="5" y="245"/>
                    </a:lnTo>
                    <a:lnTo>
                      <a:pt x="5" y="244"/>
                    </a:lnTo>
                    <a:lnTo>
                      <a:pt x="4" y="244"/>
                    </a:lnTo>
                    <a:lnTo>
                      <a:pt x="2" y="244"/>
                    </a:lnTo>
                    <a:lnTo>
                      <a:pt x="0" y="232"/>
                    </a:lnTo>
                    <a:lnTo>
                      <a:pt x="1" y="223"/>
                    </a:lnTo>
                    <a:lnTo>
                      <a:pt x="4" y="214"/>
                    </a:lnTo>
                    <a:lnTo>
                      <a:pt x="7" y="206"/>
                    </a:lnTo>
                    <a:lnTo>
                      <a:pt x="13" y="198"/>
                    </a:lnTo>
                    <a:lnTo>
                      <a:pt x="17" y="191"/>
                    </a:lnTo>
                    <a:lnTo>
                      <a:pt x="23" y="183"/>
                    </a:lnTo>
                    <a:lnTo>
                      <a:pt x="28" y="174"/>
                    </a:lnTo>
                    <a:lnTo>
                      <a:pt x="36" y="166"/>
                    </a:lnTo>
                    <a:lnTo>
                      <a:pt x="44" y="158"/>
                    </a:lnTo>
                    <a:lnTo>
                      <a:pt x="52" y="150"/>
                    </a:lnTo>
                    <a:lnTo>
                      <a:pt x="60" y="143"/>
                    </a:lnTo>
                    <a:lnTo>
                      <a:pt x="68" y="135"/>
                    </a:lnTo>
                    <a:lnTo>
                      <a:pt x="75" y="127"/>
                    </a:lnTo>
                    <a:lnTo>
                      <a:pt x="83" y="120"/>
                    </a:lnTo>
                    <a:lnTo>
                      <a:pt x="91" y="112"/>
                    </a:lnTo>
                    <a:lnTo>
                      <a:pt x="90" y="103"/>
                    </a:lnTo>
                    <a:lnTo>
                      <a:pt x="92" y="96"/>
                    </a:lnTo>
                    <a:lnTo>
                      <a:pt x="96" y="92"/>
                    </a:lnTo>
                    <a:lnTo>
                      <a:pt x="101" y="87"/>
                    </a:lnTo>
                    <a:lnTo>
                      <a:pt x="108" y="83"/>
                    </a:lnTo>
                    <a:lnTo>
                      <a:pt x="114" y="79"/>
                    </a:lnTo>
                    <a:lnTo>
                      <a:pt x="119" y="73"/>
                    </a:lnTo>
                    <a:lnTo>
                      <a:pt x="121" y="66"/>
                    </a:lnTo>
                    <a:lnTo>
                      <a:pt x="126" y="59"/>
                    </a:lnTo>
                    <a:lnTo>
                      <a:pt x="131" y="51"/>
                    </a:lnTo>
                    <a:lnTo>
                      <a:pt x="136" y="42"/>
                    </a:lnTo>
                    <a:lnTo>
                      <a:pt x="131" y="34"/>
                    </a:lnTo>
                    <a:lnTo>
                      <a:pt x="129" y="32"/>
                    </a:lnTo>
                    <a:lnTo>
                      <a:pt x="128" y="28"/>
                    </a:lnTo>
                    <a:lnTo>
                      <a:pt x="127" y="25"/>
                    </a:lnTo>
                    <a:lnTo>
                      <a:pt x="127" y="21"/>
                    </a:lnTo>
                    <a:lnTo>
                      <a:pt x="131" y="18"/>
                    </a:lnTo>
                    <a:lnTo>
                      <a:pt x="136" y="13"/>
                    </a:lnTo>
                    <a:lnTo>
                      <a:pt x="139" y="9"/>
                    </a:lnTo>
                    <a:lnTo>
                      <a:pt x="139" y="3"/>
                    </a:lnTo>
                    <a:lnTo>
                      <a:pt x="137" y="3"/>
                    </a:lnTo>
                    <a:lnTo>
                      <a:pt x="136" y="2"/>
                    </a:lnTo>
                    <a:lnTo>
                      <a:pt x="134" y="2"/>
                    </a:lnTo>
                    <a:lnTo>
                      <a:pt x="133" y="0"/>
                    </a:lnTo>
                    <a:lnTo>
                      <a:pt x="274" y="0"/>
                    </a:lnTo>
                    <a:lnTo>
                      <a:pt x="272" y="4"/>
                    </a:lnTo>
                    <a:lnTo>
                      <a:pt x="270" y="7"/>
                    </a:lnTo>
                    <a:lnTo>
                      <a:pt x="267" y="11"/>
                    </a:lnTo>
                    <a:lnTo>
                      <a:pt x="265" y="13"/>
                    </a:lnTo>
                    <a:lnTo>
                      <a:pt x="265" y="19"/>
                    </a:lnTo>
                    <a:lnTo>
                      <a:pt x="267" y="24"/>
                    </a:lnTo>
                    <a:lnTo>
                      <a:pt x="271" y="27"/>
                    </a:lnTo>
                    <a:lnTo>
                      <a:pt x="273" y="30"/>
                    </a:lnTo>
                    <a:lnTo>
                      <a:pt x="288" y="87"/>
                    </a:lnTo>
                    <a:lnTo>
                      <a:pt x="292" y="98"/>
                    </a:lnTo>
                    <a:lnTo>
                      <a:pt x="289" y="110"/>
                    </a:lnTo>
                    <a:lnTo>
                      <a:pt x="289" y="120"/>
                    </a:lnTo>
                    <a:lnTo>
                      <a:pt x="297" y="130"/>
                    </a:lnTo>
                    <a:lnTo>
                      <a:pt x="296" y="135"/>
                    </a:lnTo>
                    <a:lnTo>
                      <a:pt x="292" y="139"/>
                    </a:lnTo>
                    <a:lnTo>
                      <a:pt x="287" y="143"/>
                    </a:lnTo>
                    <a:lnTo>
                      <a:pt x="282" y="146"/>
                    </a:lnTo>
                    <a:lnTo>
                      <a:pt x="275" y="147"/>
                    </a:lnTo>
                    <a:lnTo>
                      <a:pt x="268" y="146"/>
                    </a:lnTo>
                    <a:lnTo>
                      <a:pt x="262" y="147"/>
                    </a:lnTo>
                    <a:lnTo>
                      <a:pt x="257" y="153"/>
                    </a:lnTo>
                    <a:lnTo>
                      <a:pt x="259" y="162"/>
                    </a:lnTo>
                    <a:lnTo>
                      <a:pt x="257" y="170"/>
                    </a:lnTo>
                    <a:lnTo>
                      <a:pt x="252" y="178"/>
                    </a:lnTo>
                    <a:lnTo>
                      <a:pt x="250" y="187"/>
                    </a:lnTo>
                    <a:lnTo>
                      <a:pt x="243" y="198"/>
                    </a:lnTo>
                    <a:lnTo>
                      <a:pt x="239" y="208"/>
                    </a:lnTo>
                    <a:lnTo>
                      <a:pt x="233" y="219"/>
                    </a:lnTo>
                    <a:lnTo>
                      <a:pt x="226" y="230"/>
                    </a:lnTo>
                    <a:lnTo>
                      <a:pt x="227" y="233"/>
                    </a:lnTo>
                    <a:lnTo>
                      <a:pt x="228" y="237"/>
                    </a:lnTo>
                    <a:lnTo>
                      <a:pt x="230" y="241"/>
                    </a:lnTo>
                    <a:lnTo>
                      <a:pt x="230" y="245"/>
                    </a:lnTo>
                    <a:lnTo>
                      <a:pt x="133" y="245"/>
                    </a:lnTo>
                    <a:lnTo>
                      <a:pt x="134" y="240"/>
                    </a:lnTo>
                    <a:lnTo>
                      <a:pt x="136" y="234"/>
                    </a:lnTo>
                    <a:lnTo>
                      <a:pt x="137" y="230"/>
                    </a:lnTo>
                    <a:lnTo>
                      <a:pt x="138" y="225"/>
                    </a:lnTo>
                    <a:lnTo>
                      <a:pt x="141" y="218"/>
                    </a:lnTo>
                    <a:lnTo>
                      <a:pt x="143" y="211"/>
                    </a:lnTo>
                    <a:lnTo>
                      <a:pt x="144" y="204"/>
                    </a:lnTo>
                    <a:lnTo>
                      <a:pt x="146" y="199"/>
                    </a:lnTo>
                    <a:lnTo>
                      <a:pt x="144" y="199"/>
                    </a:lnTo>
                    <a:lnTo>
                      <a:pt x="142" y="200"/>
                    </a:lnTo>
                    <a:lnTo>
                      <a:pt x="139" y="201"/>
                    </a:lnTo>
                    <a:lnTo>
                      <a:pt x="137" y="202"/>
                    </a:lnTo>
                    <a:lnTo>
                      <a:pt x="133" y="206"/>
                    </a:lnTo>
                    <a:lnTo>
                      <a:pt x="128" y="209"/>
                    </a:lnTo>
                    <a:lnTo>
                      <a:pt x="123" y="212"/>
                    </a:lnTo>
                    <a:lnTo>
                      <a:pt x="119" y="216"/>
                    </a:lnTo>
                    <a:lnTo>
                      <a:pt x="114" y="219"/>
                    </a:lnTo>
                    <a:lnTo>
                      <a:pt x="109" y="222"/>
                    </a:lnTo>
                    <a:lnTo>
                      <a:pt x="105" y="225"/>
                    </a:lnTo>
                    <a:lnTo>
                      <a:pt x="100" y="227"/>
                    </a:lnTo>
                    <a:lnTo>
                      <a:pt x="101" y="232"/>
                    </a:lnTo>
                    <a:lnTo>
                      <a:pt x="104" y="236"/>
                    </a:lnTo>
                    <a:lnTo>
                      <a:pt x="106" y="240"/>
                    </a:lnTo>
                    <a:lnTo>
                      <a:pt x="107" y="245"/>
                    </a:lnTo>
                    <a:lnTo>
                      <a:pt x="6" y="2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09" name="Freeform 25">
                <a:extLst>
                  <a:ext uri="{FF2B5EF4-FFF2-40B4-BE49-F238E27FC236}">
                    <a16:creationId xmlns:a16="http://schemas.microsoft.com/office/drawing/2014/main" id="{647F656D-C2BD-41D1-BEBA-0FEB5ED7CF11}"/>
                  </a:ext>
                </a:extLst>
              </p:cNvPr>
              <p:cNvSpPr>
                <a:spLocks/>
              </p:cNvSpPr>
              <p:nvPr/>
            </p:nvSpPr>
            <p:spPr bwMode="auto">
              <a:xfrm>
                <a:off x="4512" y="1696"/>
                <a:ext cx="116" cy="122"/>
              </a:xfrm>
              <a:custGeom>
                <a:avLst/>
                <a:gdLst>
                  <a:gd name="T0" fmla="*/ 39 w 230"/>
                  <a:gd name="T1" fmla="*/ 242 h 245"/>
                  <a:gd name="T2" fmla="*/ 43 w 230"/>
                  <a:gd name="T3" fmla="*/ 237 h 245"/>
                  <a:gd name="T4" fmla="*/ 41 w 230"/>
                  <a:gd name="T5" fmla="*/ 227 h 245"/>
                  <a:gd name="T6" fmla="*/ 36 w 230"/>
                  <a:gd name="T7" fmla="*/ 216 h 245"/>
                  <a:gd name="T8" fmla="*/ 40 w 230"/>
                  <a:gd name="T9" fmla="*/ 203 h 245"/>
                  <a:gd name="T10" fmla="*/ 41 w 230"/>
                  <a:gd name="T11" fmla="*/ 194 h 245"/>
                  <a:gd name="T12" fmla="*/ 39 w 230"/>
                  <a:gd name="T13" fmla="*/ 183 h 245"/>
                  <a:gd name="T14" fmla="*/ 46 w 230"/>
                  <a:gd name="T15" fmla="*/ 171 h 245"/>
                  <a:gd name="T16" fmla="*/ 31 w 230"/>
                  <a:gd name="T17" fmla="*/ 141 h 245"/>
                  <a:gd name="T18" fmla="*/ 17 w 230"/>
                  <a:gd name="T19" fmla="*/ 89 h 245"/>
                  <a:gd name="T20" fmla="*/ 8 w 230"/>
                  <a:gd name="T21" fmla="*/ 53 h 245"/>
                  <a:gd name="T22" fmla="*/ 0 w 230"/>
                  <a:gd name="T23" fmla="*/ 33 h 245"/>
                  <a:gd name="T24" fmla="*/ 2 w 230"/>
                  <a:gd name="T25" fmla="*/ 15 h 245"/>
                  <a:gd name="T26" fmla="*/ 2 w 230"/>
                  <a:gd name="T27" fmla="*/ 5 h 245"/>
                  <a:gd name="T28" fmla="*/ 175 w 230"/>
                  <a:gd name="T29" fmla="*/ 0 h 245"/>
                  <a:gd name="T30" fmla="*/ 176 w 230"/>
                  <a:gd name="T31" fmla="*/ 4 h 245"/>
                  <a:gd name="T32" fmla="*/ 173 w 230"/>
                  <a:gd name="T33" fmla="*/ 7 h 245"/>
                  <a:gd name="T34" fmla="*/ 182 w 230"/>
                  <a:gd name="T35" fmla="*/ 27 h 245"/>
                  <a:gd name="T36" fmla="*/ 190 w 230"/>
                  <a:gd name="T37" fmla="*/ 66 h 245"/>
                  <a:gd name="T38" fmla="*/ 195 w 230"/>
                  <a:gd name="T39" fmla="*/ 89 h 245"/>
                  <a:gd name="T40" fmla="*/ 196 w 230"/>
                  <a:gd name="T41" fmla="*/ 96 h 245"/>
                  <a:gd name="T42" fmla="*/ 199 w 230"/>
                  <a:gd name="T43" fmla="*/ 112 h 245"/>
                  <a:gd name="T44" fmla="*/ 214 w 230"/>
                  <a:gd name="T45" fmla="*/ 131 h 245"/>
                  <a:gd name="T46" fmla="*/ 225 w 230"/>
                  <a:gd name="T47" fmla="*/ 173 h 245"/>
                  <a:gd name="T48" fmla="*/ 230 w 230"/>
                  <a:gd name="T49" fmla="*/ 189 h 245"/>
                  <a:gd name="T50" fmla="*/ 230 w 230"/>
                  <a:gd name="T51" fmla="*/ 207 h 245"/>
                  <a:gd name="T52" fmla="*/ 219 w 230"/>
                  <a:gd name="T53" fmla="*/ 215 h 245"/>
                  <a:gd name="T54" fmla="*/ 213 w 230"/>
                  <a:gd name="T55" fmla="*/ 226 h 245"/>
                  <a:gd name="T56" fmla="*/ 218 w 230"/>
                  <a:gd name="T57" fmla="*/ 236 h 245"/>
                  <a:gd name="T58" fmla="*/ 220 w 230"/>
                  <a:gd name="T59" fmla="*/ 245 h 245"/>
                  <a:gd name="T60" fmla="*/ 157 w 230"/>
                  <a:gd name="T61" fmla="*/ 241 h 245"/>
                  <a:gd name="T62" fmla="*/ 154 w 230"/>
                  <a:gd name="T63" fmla="*/ 234 h 245"/>
                  <a:gd name="T64" fmla="*/ 144 w 230"/>
                  <a:gd name="T65" fmla="*/ 229 h 245"/>
                  <a:gd name="T66" fmla="*/ 137 w 230"/>
                  <a:gd name="T67" fmla="*/ 210 h 245"/>
                  <a:gd name="T68" fmla="*/ 129 w 230"/>
                  <a:gd name="T69" fmla="*/ 207 h 245"/>
                  <a:gd name="T70" fmla="*/ 129 w 230"/>
                  <a:gd name="T71" fmla="*/ 217 h 245"/>
                  <a:gd name="T72" fmla="*/ 127 w 230"/>
                  <a:gd name="T73" fmla="*/ 229 h 245"/>
                  <a:gd name="T74" fmla="*/ 116 w 230"/>
                  <a:gd name="T75" fmla="*/ 238 h 245"/>
                  <a:gd name="T76" fmla="*/ 108 w 230"/>
                  <a:gd name="T77" fmla="*/ 239 h 245"/>
                  <a:gd name="T78" fmla="*/ 107 w 230"/>
                  <a:gd name="T79" fmla="*/ 242 h 245"/>
                  <a:gd name="T80" fmla="*/ 38 w 230"/>
                  <a:gd name="T8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245">
                    <a:moveTo>
                      <a:pt x="38" y="245"/>
                    </a:moveTo>
                    <a:lnTo>
                      <a:pt x="39" y="242"/>
                    </a:lnTo>
                    <a:lnTo>
                      <a:pt x="40" y="239"/>
                    </a:lnTo>
                    <a:lnTo>
                      <a:pt x="43" y="237"/>
                    </a:lnTo>
                    <a:lnTo>
                      <a:pt x="44" y="234"/>
                    </a:lnTo>
                    <a:lnTo>
                      <a:pt x="41" y="227"/>
                    </a:lnTo>
                    <a:lnTo>
                      <a:pt x="38" y="222"/>
                    </a:lnTo>
                    <a:lnTo>
                      <a:pt x="36" y="216"/>
                    </a:lnTo>
                    <a:lnTo>
                      <a:pt x="37" y="207"/>
                    </a:lnTo>
                    <a:lnTo>
                      <a:pt x="40" y="203"/>
                    </a:lnTo>
                    <a:lnTo>
                      <a:pt x="43" y="199"/>
                    </a:lnTo>
                    <a:lnTo>
                      <a:pt x="41" y="194"/>
                    </a:lnTo>
                    <a:lnTo>
                      <a:pt x="38" y="191"/>
                    </a:lnTo>
                    <a:lnTo>
                      <a:pt x="39" y="183"/>
                    </a:lnTo>
                    <a:lnTo>
                      <a:pt x="44" y="177"/>
                    </a:lnTo>
                    <a:lnTo>
                      <a:pt x="46" y="171"/>
                    </a:lnTo>
                    <a:lnTo>
                      <a:pt x="41" y="164"/>
                    </a:lnTo>
                    <a:lnTo>
                      <a:pt x="31" y="141"/>
                    </a:lnTo>
                    <a:lnTo>
                      <a:pt x="24" y="116"/>
                    </a:lnTo>
                    <a:lnTo>
                      <a:pt x="17" y="89"/>
                    </a:lnTo>
                    <a:lnTo>
                      <a:pt x="9" y="64"/>
                    </a:lnTo>
                    <a:lnTo>
                      <a:pt x="8" y="53"/>
                    </a:lnTo>
                    <a:lnTo>
                      <a:pt x="3" y="43"/>
                    </a:lnTo>
                    <a:lnTo>
                      <a:pt x="0" y="33"/>
                    </a:lnTo>
                    <a:lnTo>
                      <a:pt x="2" y="21"/>
                    </a:lnTo>
                    <a:lnTo>
                      <a:pt x="2" y="15"/>
                    </a:lnTo>
                    <a:lnTo>
                      <a:pt x="2" y="11"/>
                    </a:lnTo>
                    <a:lnTo>
                      <a:pt x="2" y="5"/>
                    </a:lnTo>
                    <a:lnTo>
                      <a:pt x="2" y="0"/>
                    </a:lnTo>
                    <a:lnTo>
                      <a:pt x="175" y="0"/>
                    </a:lnTo>
                    <a:lnTo>
                      <a:pt x="176" y="2"/>
                    </a:lnTo>
                    <a:lnTo>
                      <a:pt x="176" y="4"/>
                    </a:lnTo>
                    <a:lnTo>
                      <a:pt x="175" y="5"/>
                    </a:lnTo>
                    <a:lnTo>
                      <a:pt x="173" y="7"/>
                    </a:lnTo>
                    <a:lnTo>
                      <a:pt x="175" y="7"/>
                    </a:lnTo>
                    <a:lnTo>
                      <a:pt x="182" y="27"/>
                    </a:lnTo>
                    <a:lnTo>
                      <a:pt x="188" y="47"/>
                    </a:lnTo>
                    <a:lnTo>
                      <a:pt x="190" y="66"/>
                    </a:lnTo>
                    <a:lnTo>
                      <a:pt x="192" y="87"/>
                    </a:lnTo>
                    <a:lnTo>
                      <a:pt x="195" y="89"/>
                    </a:lnTo>
                    <a:lnTo>
                      <a:pt x="196" y="93"/>
                    </a:lnTo>
                    <a:lnTo>
                      <a:pt x="196" y="96"/>
                    </a:lnTo>
                    <a:lnTo>
                      <a:pt x="198" y="98"/>
                    </a:lnTo>
                    <a:lnTo>
                      <a:pt x="199" y="112"/>
                    </a:lnTo>
                    <a:lnTo>
                      <a:pt x="206" y="123"/>
                    </a:lnTo>
                    <a:lnTo>
                      <a:pt x="214" y="131"/>
                    </a:lnTo>
                    <a:lnTo>
                      <a:pt x="223" y="139"/>
                    </a:lnTo>
                    <a:lnTo>
                      <a:pt x="225" y="173"/>
                    </a:lnTo>
                    <a:lnTo>
                      <a:pt x="229" y="180"/>
                    </a:lnTo>
                    <a:lnTo>
                      <a:pt x="230" y="189"/>
                    </a:lnTo>
                    <a:lnTo>
                      <a:pt x="229" y="199"/>
                    </a:lnTo>
                    <a:lnTo>
                      <a:pt x="230" y="207"/>
                    </a:lnTo>
                    <a:lnTo>
                      <a:pt x="225" y="211"/>
                    </a:lnTo>
                    <a:lnTo>
                      <a:pt x="219" y="215"/>
                    </a:lnTo>
                    <a:lnTo>
                      <a:pt x="214" y="219"/>
                    </a:lnTo>
                    <a:lnTo>
                      <a:pt x="213" y="226"/>
                    </a:lnTo>
                    <a:lnTo>
                      <a:pt x="215" y="231"/>
                    </a:lnTo>
                    <a:lnTo>
                      <a:pt x="218" y="236"/>
                    </a:lnTo>
                    <a:lnTo>
                      <a:pt x="219" y="240"/>
                    </a:lnTo>
                    <a:lnTo>
                      <a:pt x="220" y="245"/>
                    </a:lnTo>
                    <a:lnTo>
                      <a:pt x="157" y="245"/>
                    </a:lnTo>
                    <a:lnTo>
                      <a:pt x="157" y="241"/>
                    </a:lnTo>
                    <a:lnTo>
                      <a:pt x="155" y="238"/>
                    </a:lnTo>
                    <a:lnTo>
                      <a:pt x="154" y="234"/>
                    </a:lnTo>
                    <a:lnTo>
                      <a:pt x="153" y="232"/>
                    </a:lnTo>
                    <a:lnTo>
                      <a:pt x="144" y="229"/>
                    </a:lnTo>
                    <a:lnTo>
                      <a:pt x="140" y="221"/>
                    </a:lnTo>
                    <a:lnTo>
                      <a:pt x="137" y="210"/>
                    </a:lnTo>
                    <a:lnTo>
                      <a:pt x="131" y="203"/>
                    </a:lnTo>
                    <a:lnTo>
                      <a:pt x="129" y="207"/>
                    </a:lnTo>
                    <a:lnTo>
                      <a:pt x="129" y="212"/>
                    </a:lnTo>
                    <a:lnTo>
                      <a:pt x="129" y="217"/>
                    </a:lnTo>
                    <a:lnTo>
                      <a:pt x="130" y="223"/>
                    </a:lnTo>
                    <a:lnTo>
                      <a:pt x="127" y="229"/>
                    </a:lnTo>
                    <a:lnTo>
                      <a:pt x="122" y="234"/>
                    </a:lnTo>
                    <a:lnTo>
                      <a:pt x="116" y="238"/>
                    </a:lnTo>
                    <a:lnTo>
                      <a:pt x="109" y="238"/>
                    </a:lnTo>
                    <a:lnTo>
                      <a:pt x="108" y="239"/>
                    </a:lnTo>
                    <a:lnTo>
                      <a:pt x="108" y="241"/>
                    </a:lnTo>
                    <a:lnTo>
                      <a:pt x="107" y="242"/>
                    </a:lnTo>
                    <a:lnTo>
                      <a:pt x="106" y="245"/>
                    </a:lnTo>
                    <a:lnTo>
                      <a:pt x="38" y="2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0" name="Freeform 26">
                <a:extLst>
                  <a:ext uri="{FF2B5EF4-FFF2-40B4-BE49-F238E27FC236}">
                    <a16:creationId xmlns:a16="http://schemas.microsoft.com/office/drawing/2014/main" id="{81CA95A1-F0D5-4BA3-8218-6DB9DE7EAFCC}"/>
                  </a:ext>
                </a:extLst>
              </p:cNvPr>
              <p:cNvSpPr>
                <a:spLocks/>
              </p:cNvSpPr>
              <p:nvPr/>
            </p:nvSpPr>
            <p:spPr bwMode="auto">
              <a:xfrm>
                <a:off x="4632" y="1696"/>
                <a:ext cx="106" cy="122"/>
              </a:xfrm>
              <a:custGeom>
                <a:avLst/>
                <a:gdLst>
                  <a:gd name="T0" fmla="*/ 5 w 212"/>
                  <a:gd name="T1" fmla="*/ 245 h 245"/>
                  <a:gd name="T2" fmla="*/ 5 w 212"/>
                  <a:gd name="T3" fmla="*/ 245 h 245"/>
                  <a:gd name="T4" fmla="*/ 6 w 212"/>
                  <a:gd name="T5" fmla="*/ 237 h 245"/>
                  <a:gd name="T6" fmla="*/ 3 w 212"/>
                  <a:gd name="T7" fmla="*/ 223 h 245"/>
                  <a:gd name="T8" fmla="*/ 0 w 212"/>
                  <a:gd name="T9" fmla="*/ 210 h 245"/>
                  <a:gd name="T10" fmla="*/ 7 w 212"/>
                  <a:gd name="T11" fmla="*/ 202 h 245"/>
                  <a:gd name="T12" fmla="*/ 11 w 212"/>
                  <a:gd name="T13" fmla="*/ 196 h 245"/>
                  <a:gd name="T14" fmla="*/ 12 w 212"/>
                  <a:gd name="T15" fmla="*/ 192 h 245"/>
                  <a:gd name="T16" fmla="*/ 15 w 212"/>
                  <a:gd name="T17" fmla="*/ 157 h 245"/>
                  <a:gd name="T18" fmla="*/ 27 w 212"/>
                  <a:gd name="T19" fmla="*/ 95 h 245"/>
                  <a:gd name="T20" fmla="*/ 34 w 212"/>
                  <a:gd name="T21" fmla="*/ 56 h 245"/>
                  <a:gd name="T22" fmla="*/ 18 w 212"/>
                  <a:gd name="T23" fmla="*/ 47 h 245"/>
                  <a:gd name="T24" fmla="*/ 11 w 212"/>
                  <a:gd name="T25" fmla="*/ 36 h 245"/>
                  <a:gd name="T26" fmla="*/ 11 w 212"/>
                  <a:gd name="T27" fmla="*/ 27 h 245"/>
                  <a:gd name="T28" fmla="*/ 14 w 212"/>
                  <a:gd name="T29" fmla="*/ 18 h 245"/>
                  <a:gd name="T30" fmla="*/ 18 w 212"/>
                  <a:gd name="T31" fmla="*/ 6 h 245"/>
                  <a:gd name="T32" fmla="*/ 199 w 212"/>
                  <a:gd name="T33" fmla="*/ 0 h 245"/>
                  <a:gd name="T34" fmla="*/ 196 w 212"/>
                  <a:gd name="T35" fmla="*/ 12 h 245"/>
                  <a:gd name="T36" fmla="*/ 196 w 212"/>
                  <a:gd name="T37" fmla="*/ 25 h 245"/>
                  <a:gd name="T38" fmla="*/ 197 w 212"/>
                  <a:gd name="T39" fmla="*/ 47 h 245"/>
                  <a:gd name="T40" fmla="*/ 208 w 212"/>
                  <a:gd name="T41" fmla="*/ 64 h 245"/>
                  <a:gd name="T42" fmla="*/ 202 w 212"/>
                  <a:gd name="T43" fmla="*/ 64 h 245"/>
                  <a:gd name="T44" fmla="*/ 195 w 212"/>
                  <a:gd name="T45" fmla="*/ 64 h 245"/>
                  <a:gd name="T46" fmla="*/ 193 w 212"/>
                  <a:gd name="T47" fmla="*/ 74 h 245"/>
                  <a:gd name="T48" fmla="*/ 186 w 212"/>
                  <a:gd name="T49" fmla="*/ 81 h 245"/>
                  <a:gd name="T50" fmla="*/ 184 w 212"/>
                  <a:gd name="T51" fmla="*/ 89 h 245"/>
                  <a:gd name="T52" fmla="*/ 190 w 212"/>
                  <a:gd name="T53" fmla="*/ 96 h 245"/>
                  <a:gd name="T54" fmla="*/ 196 w 212"/>
                  <a:gd name="T55" fmla="*/ 130 h 245"/>
                  <a:gd name="T56" fmla="*/ 199 w 212"/>
                  <a:gd name="T57" fmla="*/ 165 h 245"/>
                  <a:gd name="T58" fmla="*/ 196 w 212"/>
                  <a:gd name="T59" fmla="*/ 185 h 245"/>
                  <a:gd name="T60" fmla="*/ 204 w 212"/>
                  <a:gd name="T61" fmla="*/ 203 h 245"/>
                  <a:gd name="T62" fmla="*/ 204 w 212"/>
                  <a:gd name="T63" fmla="*/ 211 h 245"/>
                  <a:gd name="T64" fmla="*/ 202 w 212"/>
                  <a:gd name="T65" fmla="*/ 217 h 245"/>
                  <a:gd name="T66" fmla="*/ 210 w 212"/>
                  <a:gd name="T67" fmla="*/ 232 h 245"/>
                  <a:gd name="T68" fmla="*/ 209 w 212"/>
                  <a:gd name="T69" fmla="*/ 239 h 245"/>
                  <a:gd name="T70" fmla="*/ 201 w 212"/>
                  <a:gd name="T71" fmla="*/ 239 h 245"/>
                  <a:gd name="T72" fmla="*/ 201 w 212"/>
                  <a:gd name="T73" fmla="*/ 242 h 245"/>
                  <a:gd name="T74" fmla="*/ 200 w 212"/>
                  <a:gd name="T75" fmla="*/ 245 h 245"/>
                  <a:gd name="T76" fmla="*/ 121 w 212"/>
                  <a:gd name="T77" fmla="*/ 241 h 245"/>
                  <a:gd name="T78" fmla="*/ 117 w 212"/>
                  <a:gd name="T79" fmla="*/ 236 h 245"/>
                  <a:gd name="T80" fmla="*/ 114 w 212"/>
                  <a:gd name="T81" fmla="*/ 224 h 245"/>
                  <a:gd name="T82" fmla="*/ 118 w 212"/>
                  <a:gd name="T83" fmla="*/ 207 h 245"/>
                  <a:gd name="T84" fmla="*/ 121 w 212"/>
                  <a:gd name="T85" fmla="*/ 189 h 245"/>
                  <a:gd name="T86" fmla="*/ 116 w 212"/>
                  <a:gd name="T87" fmla="*/ 174 h 245"/>
                  <a:gd name="T88" fmla="*/ 113 w 212"/>
                  <a:gd name="T89" fmla="*/ 163 h 245"/>
                  <a:gd name="T90" fmla="*/ 112 w 212"/>
                  <a:gd name="T91" fmla="*/ 156 h 245"/>
                  <a:gd name="T92" fmla="*/ 106 w 212"/>
                  <a:gd name="T93" fmla="*/ 163 h 245"/>
                  <a:gd name="T94" fmla="*/ 97 w 212"/>
                  <a:gd name="T95" fmla="*/ 180 h 245"/>
                  <a:gd name="T96" fmla="*/ 96 w 212"/>
                  <a:gd name="T97" fmla="*/ 195 h 245"/>
                  <a:gd name="T98" fmla="*/ 94 w 212"/>
                  <a:gd name="T99" fmla="*/ 207 h 245"/>
                  <a:gd name="T100" fmla="*/ 94 w 212"/>
                  <a:gd name="T101" fmla="*/ 217 h 245"/>
                  <a:gd name="T102" fmla="*/ 102 w 212"/>
                  <a:gd name="T103" fmla="*/ 226 h 245"/>
                  <a:gd name="T104" fmla="*/ 99 w 212"/>
                  <a:gd name="T105" fmla="*/ 233 h 245"/>
                  <a:gd name="T106" fmla="*/ 95 w 212"/>
                  <a:gd name="T107" fmla="*/ 240 h 245"/>
                  <a:gd name="T108" fmla="*/ 5 w 212"/>
                  <a:gd name="T109"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245">
                    <a:moveTo>
                      <a:pt x="5" y="245"/>
                    </a:moveTo>
                    <a:lnTo>
                      <a:pt x="5" y="245"/>
                    </a:lnTo>
                    <a:lnTo>
                      <a:pt x="5" y="245"/>
                    </a:lnTo>
                    <a:lnTo>
                      <a:pt x="5" y="245"/>
                    </a:lnTo>
                    <a:lnTo>
                      <a:pt x="4" y="245"/>
                    </a:lnTo>
                    <a:lnTo>
                      <a:pt x="6" y="237"/>
                    </a:lnTo>
                    <a:lnTo>
                      <a:pt x="5" y="230"/>
                    </a:lnTo>
                    <a:lnTo>
                      <a:pt x="3" y="223"/>
                    </a:lnTo>
                    <a:lnTo>
                      <a:pt x="2" y="216"/>
                    </a:lnTo>
                    <a:lnTo>
                      <a:pt x="0" y="210"/>
                    </a:lnTo>
                    <a:lnTo>
                      <a:pt x="3" y="206"/>
                    </a:lnTo>
                    <a:lnTo>
                      <a:pt x="7" y="202"/>
                    </a:lnTo>
                    <a:lnTo>
                      <a:pt x="11" y="199"/>
                    </a:lnTo>
                    <a:lnTo>
                      <a:pt x="11" y="196"/>
                    </a:lnTo>
                    <a:lnTo>
                      <a:pt x="11" y="194"/>
                    </a:lnTo>
                    <a:lnTo>
                      <a:pt x="12" y="192"/>
                    </a:lnTo>
                    <a:lnTo>
                      <a:pt x="13" y="191"/>
                    </a:lnTo>
                    <a:lnTo>
                      <a:pt x="15" y="157"/>
                    </a:lnTo>
                    <a:lnTo>
                      <a:pt x="20" y="126"/>
                    </a:lnTo>
                    <a:lnTo>
                      <a:pt x="27" y="95"/>
                    </a:lnTo>
                    <a:lnTo>
                      <a:pt x="35" y="64"/>
                    </a:lnTo>
                    <a:lnTo>
                      <a:pt x="34" y="56"/>
                    </a:lnTo>
                    <a:lnTo>
                      <a:pt x="27" y="50"/>
                    </a:lnTo>
                    <a:lnTo>
                      <a:pt x="18" y="47"/>
                    </a:lnTo>
                    <a:lnTo>
                      <a:pt x="11" y="41"/>
                    </a:lnTo>
                    <a:lnTo>
                      <a:pt x="11" y="36"/>
                    </a:lnTo>
                    <a:lnTo>
                      <a:pt x="11" y="32"/>
                    </a:lnTo>
                    <a:lnTo>
                      <a:pt x="11" y="27"/>
                    </a:lnTo>
                    <a:lnTo>
                      <a:pt x="13" y="24"/>
                    </a:lnTo>
                    <a:lnTo>
                      <a:pt x="14" y="18"/>
                    </a:lnTo>
                    <a:lnTo>
                      <a:pt x="15" y="12"/>
                    </a:lnTo>
                    <a:lnTo>
                      <a:pt x="18" y="6"/>
                    </a:lnTo>
                    <a:lnTo>
                      <a:pt x="19" y="0"/>
                    </a:lnTo>
                    <a:lnTo>
                      <a:pt x="199" y="0"/>
                    </a:lnTo>
                    <a:lnTo>
                      <a:pt x="197" y="6"/>
                    </a:lnTo>
                    <a:lnTo>
                      <a:pt x="196" y="12"/>
                    </a:lnTo>
                    <a:lnTo>
                      <a:pt x="195" y="18"/>
                    </a:lnTo>
                    <a:lnTo>
                      <a:pt x="196" y="25"/>
                    </a:lnTo>
                    <a:lnTo>
                      <a:pt x="196" y="35"/>
                    </a:lnTo>
                    <a:lnTo>
                      <a:pt x="197" y="47"/>
                    </a:lnTo>
                    <a:lnTo>
                      <a:pt x="201" y="56"/>
                    </a:lnTo>
                    <a:lnTo>
                      <a:pt x="208" y="64"/>
                    </a:lnTo>
                    <a:lnTo>
                      <a:pt x="205" y="65"/>
                    </a:lnTo>
                    <a:lnTo>
                      <a:pt x="202" y="64"/>
                    </a:lnTo>
                    <a:lnTo>
                      <a:pt x="199" y="63"/>
                    </a:lnTo>
                    <a:lnTo>
                      <a:pt x="195" y="64"/>
                    </a:lnTo>
                    <a:lnTo>
                      <a:pt x="193" y="68"/>
                    </a:lnTo>
                    <a:lnTo>
                      <a:pt x="193" y="74"/>
                    </a:lnTo>
                    <a:lnTo>
                      <a:pt x="192" y="80"/>
                    </a:lnTo>
                    <a:lnTo>
                      <a:pt x="186" y="81"/>
                    </a:lnTo>
                    <a:lnTo>
                      <a:pt x="182" y="86"/>
                    </a:lnTo>
                    <a:lnTo>
                      <a:pt x="184" y="89"/>
                    </a:lnTo>
                    <a:lnTo>
                      <a:pt x="187" y="93"/>
                    </a:lnTo>
                    <a:lnTo>
                      <a:pt x="190" y="96"/>
                    </a:lnTo>
                    <a:lnTo>
                      <a:pt x="192" y="113"/>
                    </a:lnTo>
                    <a:lnTo>
                      <a:pt x="196" y="130"/>
                    </a:lnTo>
                    <a:lnTo>
                      <a:pt x="200" y="147"/>
                    </a:lnTo>
                    <a:lnTo>
                      <a:pt x="199" y="165"/>
                    </a:lnTo>
                    <a:lnTo>
                      <a:pt x="197" y="174"/>
                    </a:lnTo>
                    <a:lnTo>
                      <a:pt x="196" y="185"/>
                    </a:lnTo>
                    <a:lnTo>
                      <a:pt x="199" y="195"/>
                    </a:lnTo>
                    <a:lnTo>
                      <a:pt x="204" y="203"/>
                    </a:lnTo>
                    <a:lnTo>
                      <a:pt x="204" y="207"/>
                    </a:lnTo>
                    <a:lnTo>
                      <a:pt x="204" y="211"/>
                    </a:lnTo>
                    <a:lnTo>
                      <a:pt x="204" y="215"/>
                    </a:lnTo>
                    <a:lnTo>
                      <a:pt x="202" y="217"/>
                    </a:lnTo>
                    <a:lnTo>
                      <a:pt x="212" y="229"/>
                    </a:lnTo>
                    <a:lnTo>
                      <a:pt x="210" y="232"/>
                    </a:lnTo>
                    <a:lnTo>
                      <a:pt x="210" y="236"/>
                    </a:lnTo>
                    <a:lnTo>
                      <a:pt x="209" y="239"/>
                    </a:lnTo>
                    <a:lnTo>
                      <a:pt x="207" y="241"/>
                    </a:lnTo>
                    <a:lnTo>
                      <a:pt x="201" y="239"/>
                    </a:lnTo>
                    <a:lnTo>
                      <a:pt x="201" y="240"/>
                    </a:lnTo>
                    <a:lnTo>
                      <a:pt x="201" y="242"/>
                    </a:lnTo>
                    <a:lnTo>
                      <a:pt x="200" y="244"/>
                    </a:lnTo>
                    <a:lnTo>
                      <a:pt x="200" y="245"/>
                    </a:lnTo>
                    <a:lnTo>
                      <a:pt x="123" y="245"/>
                    </a:lnTo>
                    <a:lnTo>
                      <a:pt x="121" y="241"/>
                    </a:lnTo>
                    <a:lnTo>
                      <a:pt x="119" y="238"/>
                    </a:lnTo>
                    <a:lnTo>
                      <a:pt x="117" y="236"/>
                    </a:lnTo>
                    <a:lnTo>
                      <a:pt x="114" y="233"/>
                    </a:lnTo>
                    <a:lnTo>
                      <a:pt x="114" y="224"/>
                    </a:lnTo>
                    <a:lnTo>
                      <a:pt x="116" y="215"/>
                    </a:lnTo>
                    <a:lnTo>
                      <a:pt x="118" y="207"/>
                    </a:lnTo>
                    <a:lnTo>
                      <a:pt x="121" y="199"/>
                    </a:lnTo>
                    <a:lnTo>
                      <a:pt x="121" y="189"/>
                    </a:lnTo>
                    <a:lnTo>
                      <a:pt x="119" y="183"/>
                    </a:lnTo>
                    <a:lnTo>
                      <a:pt x="116" y="174"/>
                    </a:lnTo>
                    <a:lnTo>
                      <a:pt x="114" y="166"/>
                    </a:lnTo>
                    <a:lnTo>
                      <a:pt x="113" y="163"/>
                    </a:lnTo>
                    <a:lnTo>
                      <a:pt x="113" y="159"/>
                    </a:lnTo>
                    <a:lnTo>
                      <a:pt x="112" y="156"/>
                    </a:lnTo>
                    <a:lnTo>
                      <a:pt x="110" y="154"/>
                    </a:lnTo>
                    <a:lnTo>
                      <a:pt x="106" y="163"/>
                    </a:lnTo>
                    <a:lnTo>
                      <a:pt x="102" y="172"/>
                    </a:lnTo>
                    <a:lnTo>
                      <a:pt x="97" y="180"/>
                    </a:lnTo>
                    <a:lnTo>
                      <a:pt x="93" y="189"/>
                    </a:lnTo>
                    <a:lnTo>
                      <a:pt x="96" y="195"/>
                    </a:lnTo>
                    <a:lnTo>
                      <a:pt x="96" y="201"/>
                    </a:lnTo>
                    <a:lnTo>
                      <a:pt x="94" y="207"/>
                    </a:lnTo>
                    <a:lnTo>
                      <a:pt x="90" y="212"/>
                    </a:lnTo>
                    <a:lnTo>
                      <a:pt x="94" y="217"/>
                    </a:lnTo>
                    <a:lnTo>
                      <a:pt x="98" y="222"/>
                    </a:lnTo>
                    <a:lnTo>
                      <a:pt x="102" y="226"/>
                    </a:lnTo>
                    <a:lnTo>
                      <a:pt x="103" y="231"/>
                    </a:lnTo>
                    <a:lnTo>
                      <a:pt x="99" y="233"/>
                    </a:lnTo>
                    <a:lnTo>
                      <a:pt x="97" y="237"/>
                    </a:lnTo>
                    <a:lnTo>
                      <a:pt x="95" y="240"/>
                    </a:lnTo>
                    <a:lnTo>
                      <a:pt x="94" y="245"/>
                    </a:lnTo>
                    <a:lnTo>
                      <a:pt x="5" y="2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1" name="Freeform 27">
                <a:extLst>
                  <a:ext uri="{FF2B5EF4-FFF2-40B4-BE49-F238E27FC236}">
                    <a16:creationId xmlns:a16="http://schemas.microsoft.com/office/drawing/2014/main" id="{12EE13F4-183D-4932-BC37-1E58CC369296}"/>
                  </a:ext>
                </a:extLst>
              </p:cNvPr>
              <p:cNvSpPr>
                <a:spLocks/>
              </p:cNvSpPr>
              <p:nvPr/>
            </p:nvSpPr>
            <p:spPr bwMode="auto">
              <a:xfrm>
                <a:off x="3851" y="1696"/>
                <a:ext cx="35" cy="27"/>
              </a:xfrm>
              <a:custGeom>
                <a:avLst/>
                <a:gdLst>
                  <a:gd name="T0" fmla="*/ 60 w 72"/>
                  <a:gd name="T1" fmla="*/ 0 h 55"/>
                  <a:gd name="T2" fmla="*/ 64 w 72"/>
                  <a:gd name="T3" fmla="*/ 5 h 55"/>
                  <a:gd name="T4" fmla="*/ 67 w 72"/>
                  <a:gd name="T5" fmla="*/ 11 h 55"/>
                  <a:gd name="T6" fmla="*/ 69 w 72"/>
                  <a:gd name="T7" fmla="*/ 18 h 55"/>
                  <a:gd name="T8" fmla="*/ 72 w 72"/>
                  <a:gd name="T9" fmla="*/ 24 h 55"/>
                  <a:gd name="T10" fmla="*/ 70 w 72"/>
                  <a:gd name="T11" fmla="*/ 27 h 55"/>
                  <a:gd name="T12" fmla="*/ 68 w 72"/>
                  <a:gd name="T13" fmla="*/ 32 h 55"/>
                  <a:gd name="T14" fmla="*/ 67 w 72"/>
                  <a:gd name="T15" fmla="*/ 36 h 55"/>
                  <a:gd name="T16" fmla="*/ 65 w 72"/>
                  <a:gd name="T17" fmla="*/ 41 h 55"/>
                  <a:gd name="T18" fmla="*/ 55 w 72"/>
                  <a:gd name="T19" fmla="*/ 43 h 55"/>
                  <a:gd name="T20" fmla="*/ 50 w 72"/>
                  <a:gd name="T21" fmla="*/ 49 h 55"/>
                  <a:gd name="T22" fmla="*/ 43 w 72"/>
                  <a:gd name="T23" fmla="*/ 53 h 55"/>
                  <a:gd name="T24" fmla="*/ 34 w 72"/>
                  <a:gd name="T25" fmla="*/ 55 h 55"/>
                  <a:gd name="T26" fmla="*/ 29 w 72"/>
                  <a:gd name="T27" fmla="*/ 51 h 55"/>
                  <a:gd name="T28" fmla="*/ 24 w 72"/>
                  <a:gd name="T29" fmla="*/ 50 h 55"/>
                  <a:gd name="T30" fmla="*/ 19 w 72"/>
                  <a:gd name="T31" fmla="*/ 49 h 55"/>
                  <a:gd name="T32" fmla="*/ 17 w 72"/>
                  <a:gd name="T33" fmla="*/ 44 h 55"/>
                  <a:gd name="T34" fmla="*/ 23 w 72"/>
                  <a:gd name="T35" fmla="*/ 37 h 55"/>
                  <a:gd name="T36" fmla="*/ 21 w 72"/>
                  <a:gd name="T37" fmla="*/ 32 h 55"/>
                  <a:gd name="T38" fmla="*/ 16 w 72"/>
                  <a:gd name="T39" fmla="*/ 25 h 55"/>
                  <a:gd name="T40" fmla="*/ 16 w 72"/>
                  <a:gd name="T41" fmla="*/ 17 h 55"/>
                  <a:gd name="T42" fmla="*/ 14 w 72"/>
                  <a:gd name="T43" fmla="*/ 11 h 55"/>
                  <a:gd name="T44" fmla="*/ 11 w 72"/>
                  <a:gd name="T45" fmla="*/ 6 h 55"/>
                  <a:gd name="T46" fmla="*/ 5 w 72"/>
                  <a:gd name="T47" fmla="*/ 3 h 55"/>
                  <a:gd name="T48" fmla="*/ 0 w 72"/>
                  <a:gd name="T49" fmla="*/ 0 h 55"/>
                  <a:gd name="T50" fmla="*/ 60 w 72"/>
                  <a:gd name="T5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55">
                    <a:moveTo>
                      <a:pt x="60" y="0"/>
                    </a:moveTo>
                    <a:lnTo>
                      <a:pt x="64" y="5"/>
                    </a:lnTo>
                    <a:lnTo>
                      <a:pt x="67" y="11"/>
                    </a:lnTo>
                    <a:lnTo>
                      <a:pt x="69" y="18"/>
                    </a:lnTo>
                    <a:lnTo>
                      <a:pt x="72" y="24"/>
                    </a:lnTo>
                    <a:lnTo>
                      <a:pt x="70" y="27"/>
                    </a:lnTo>
                    <a:lnTo>
                      <a:pt x="68" y="32"/>
                    </a:lnTo>
                    <a:lnTo>
                      <a:pt x="67" y="36"/>
                    </a:lnTo>
                    <a:lnTo>
                      <a:pt x="65" y="41"/>
                    </a:lnTo>
                    <a:lnTo>
                      <a:pt x="55" y="43"/>
                    </a:lnTo>
                    <a:lnTo>
                      <a:pt x="50" y="49"/>
                    </a:lnTo>
                    <a:lnTo>
                      <a:pt x="43" y="53"/>
                    </a:lnTo>
                    <a:lnTo>
                      <a:pt x="34" y="55"/>
                    </a:lnTo>
                    <a:lnTo>
                      <a:pt x="29" y="51"/>
                    </a:lnTo>
                    <a:lnTo>
                      <a:pt x="24" y="50"/>
                    </a:lnTo>
                    <a:lnTo>
                      <a:pt x="19" y="49"/>
                    </a:lnTo>
                    <a:lnTo>
                      <a:pt x="17" y="44"/>
                    </a:lnTo>
                    <a:lnTo>
                      <a:pt x="23" y="37"/>
                    </a:lnTo>
                    <a:lnTo>
                      <a:pt x="21" y="32"/>
                    </a:lnTo>
                    <a:lnTo>
                      <a:pt x="16" y="25"/>
                    </a:lnTo>
                    <a:lnTo>
                      <a:pt x="16" y="17"/>
                    </a:lnTo>
                    <a:lnTo>
                      <a:pt x="14" y="11"/>
                    </a:lnTo>
                    <a:lnTo>
                      <a:pt x="11" y="6"/>
                    </a:lnTo>
                    <a:lnTo>
                      <a:pt x="5" y="3"/>
                    </a:lnTo>
                    <a:lnTo>
                      <a:pt x="0"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2" name="Freeform 28">
                <a:extLst>
                  <a:ext uri="{FF2B5EF4-FFF2-40B4-BE49-F238E27FC236}">
                    <a16:creationId xmlns:a16="http://schemas.microsoft.com/office/drawing/2014/main" id="{D1CA1393-1325-45D8-AC90-4F9A2FB26510}"/>
                  </a:ext>
                </a:extLst>
              </p:cNvPr>
              <p:cNvSpPr>
                <a:spLocks/>
              </p:cNvSpPr>
              <p:nvPr/>
            </p:nvSpPr>
            <p:spPr bwMode="auto">
              <a:xfrm>
                <a:off x="4453" y="1696"/>
                <a:ext cx="39" cy="43"/>
              </a:xfrm>
              <a:custGeom>
                <a:avLst/>
                <a:gdLst>
                  <a:gd name="T0" fmla="*/ 78 w 80"/>
                  <a:gd name="T1" fmla="*/ 0 h 87"/>
                  <a:gd name="T2" fmla="*/ 78 w 80"/>
                  <a:gd name="T3" fmla="*/ 7 h 87"/>
                  <a:gd name="T4" fmla="*/ 80 w 80"/>
                  <a:gd name="T5" fmla="*/ 12 h 87"/>
                  <a:gd name="T6" fmla="*/ 80 w 80"/>
                  <a:gd name="T7" fmla="*/ 17 h 87"/>
                  <a:gd name="T8" fmla="*/ 80 w 80"/>
                  <a:gd name="T9" fmla="*/ 18 h 87"/>
                  <a:gd name="T10" fmla="*/ 72 w 80"/>
                  <a:gd name="T11" fmla="*/ 26 h 87"/>
                  <a:gd name="T12" fmla="*/ 63 w 80"/>
                  <a:gd name="T13" fmla="*/ 35 h 87"/>
                  <a:gd name="T14" fmla="*/ 55 w 80"/>
                  <a:gd name="T15" fmla="*/ 44 h 87"/>
                  <a:gd name="T16" fmla="*/ 48 w 80"/>
                  <a:gd name="T17" fmla="*/ 53 h 87"/>
                  <a:gd name="T18" fmla="*/ 42 w 80"/>
                  <a:gd name="T19" fmla="*/ 63 h 87"/>
                  <a:gd name="T20" fmla="*/ 34 w 80"/>
                  <a:gd name="T21" fmla="*/ 72 h 87"/>
                  <a:gd name="T22" fmla="*/ 24 w 80"/>
                  <a:gd name="T23" fmla="*/ 80 h 87"/>
                  <a:gd name="T24" fmla="*/ 15 w 80"/>
                  <a:gd name="T25" fmla="*/ 87 h 87"/>
                  <a:gd name="T26" fmla="*/ 0 w 80"/>
                  <a:gd name="T27" fmla="*/ 30 h 87"/>
                  <a:gd name="T28" fmla="*/ 2 w 80"/>
                  <a:gd name="T29" fmla="*/ 28 h 87"/>
                  <a:gd name="T30" fmla="*/ 5 w 80"/>
                  <a:gd name="T31" fmla="*/ 24 h 87"/>
                  <a:gd name="T32" fmla="*/ 5 w 80"/>
                  <a:gd name="T33" fmla="*/ 19 h 87"/>
                  <a:gd name="T34" fmla="*/ 5 w 80"/>
                  <a:gd name="T35" fmla="*/ 13 h 87"/>
                  <a:gd name="T36" fmla="*/ 7 w 80"/>
                  <a:gd name="T37" fmla="*/ 11 h 87"/>
                  <a:gd name="T38" fmla="*/ 10 w 80"/>
                  <a:gd name="T39" fmla="*/ 7 h 87"/>
                  <a:gd name="T40" fmla="*/ 12 w 80"/>
                  <a:gd name="T41" fmla="*/ 4 h 87"/>
                  <a:gd name="T42" fmla="*/ 12 w 80"/>
                  <a:gd name="T43" fmla="*/ 0 h 87"/>
                  <a:gd name="T44" fmla="*/ 78 w 80"/>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7">
                    <a:moveTo>
                      <a:pt x="78" y="0"/>
                    </a:moveTo>
                    <a:lnTo>
                      <a:pt x="78" y="7"/>
                    </a:lnTo>
                    <a:lnTo>
                      <a:pt x="80" y="12"/>
                    </a:lnTo>
                    <a:lnTo>
                      <a:pt x="80" y="17"/>
                    </a:lnTo>
                    <a:lnTo>
                      <a:pt x="80" y="18"/>
                    </a:lnTo>
                    <a:lnTo>
                      <a:pt x="72" y="26"/>
                    </a:lnTo>
                    <a:lnTo>
                      <a:pt x="63" y="35"/>
                    </a:lnTo>
                    <a:lnTo>
                      <a:pt x="55" y="44"/>
                    </a:lnTo>
                    <a:lnTo>
                      <a:pt x="48" y="53"/>
                    </a:lnTo>
                    <a:lnTo>
                      <a:pt x="42" y="63"/>
                    </a:lnTo>
                    <a:lnTo>
                      <a:pt x="34" y="72"/>
                    </a:lnTo>
                    <a:lnTo>
                      <a:pt x="24" y="80"/>
                    </a:lnTo>
                    <a:lnTo>
                      <a:pt x="15" y="87"/>
                    </a:lnTo>
                    <a:lnTo>
                      <a:pt x="0" y="30"/>
                    </a:lnTo>
                    <a:lnTo>
                      <a:pt x="2" y="28"/>
                    </a:lnTo>
                    <a:lnTo>
                      <a:pt x="5" y="24"/>
                    </a:lnTo>
                    <a:lnTo>
                      <a:pt x="5" y="19"/>
                    </a:lnTo>
                    <a:lnTo>
                      <a:pt x="5" y="13"/>
                    </a:lnTo>
                    <a:lnTo>
                      <a:pt x="7" y="11"/>
                    </a:lnTo>
                    <a:lnTo>
                      <a:pt x="10" y="7"/>
                    </a:lnTo>
                    <a:lnTo>
                      <a:pt x="12" y="4"/>
                    </a:lnTo>
                    <a:lnTo>
                      <a:pt x="12" y="0"/>
                    </a:lnTo>
                    <a:lnTo>
                      <a:pt x="7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3" name="Freeform 29">
                <a:extLst>
                  <a:ext uri="{FF2B5EF4-FFF2-40B4-BE49-F238E27FC236}">
                    <a16:creationId xmlns:a16="http://schemas.microsoft.com/office/drawing/2014/main" id="{D82296B0-7B1E-4EBF-89E3-B1B1634F81D3}"/>
                  </a:ext>
                </a:extLst>
              </p:cNvPr>
              <p:cNvSpPr>
                <a:spLocks/>
              </p:cNvSpPr>
              <p:nvPr/>
            </p:nvSpPr>
            <p:spPr bwMode="auto">
              <a:xfrm>
                <a:off x="4219" y="1410"/>
                <a:ext cx="71" cy="60"/>
              </a:xfrm>
              <a:custGeom>
                <a:avLst/>
                <a:gdLst>
                  <a:gd name="T0" fmla="*/ 136 w 142"/>
                  <a:gd name="T1" fmla="*/ 24 h 120"/>
                  <a:gd name="T2" fmla="*/ 140 w 142"/>
                  <a:gd name="T3" fmla="*/ 35 h 120"/>
                  <a:gd name="T4" fmla="*/ 142 w 142"/>
                  <a:gd name="T5" fmla="*/ 46 h 120"/>
                  <a:gd name="T6" fmla="*/ 141 w 142"/>
                  <a:gd name="T7" fmla="*/ 58 h 120"/>
                  <a:gd name="T8" fmla="*/ 139 w 142"/>
                  <a:gd name="T9" fmla="*/ 69 h 120"/>
                  <a:gd name="T10" fmla="*/ 128 w 142"/>
                  <a:gd name="T11" fmla="*/ 85 h 120"/>
                  <a:gd name="T12" fmla="*/ 120 w 142"/>
                  <a:gd name="T13" fmla="*/ 94 h 120"/>
                  <a:gd name="T14" fmla="*/ 112 w 142"/>
                  <a:gd name="T15" fmla="*/ 103 h 120"/>
                  <a:gd name="T16" fmla="*/ 102 w 142"/>
                  <a:gd name="T17" fmla="*/ 109 h 120"/>
                  <a:gd name="T18" fmla="*/ 90 w 142"/>
                  <a:gd name="T19" fmla="*/ 114 h 120"/>
                  <a:gd name="T20" fmla="*/ 79 w 142"/>
                  <a:gd name="T21" fmla="*/ 118 h 120"/>
                  <a:gd name="T22" fmla="*/ 66 w 142"/>
                  <a:gd name="T23" fmla="*/ 120 h 120"/>
                  <a:gd name="T24" fmla="*/ 53 w 142"/>
                  <a:gd name="T25" fmla="*/ 120 h 120"/>
                  <a:gd name="T26" fmla="*/ 41 w 142"/>
                  <a:gd name="T27" fmla="*/ 118 h 120"/>
                  <a:gd name="T28" fmla="*/ 34 w 142"/>
                  <a:gd name="T29" fmla="*/ 114 h 120"/>
                  <a:gd name="T30" fmla="*/ 27 w 142"/>
                  <a:gd name="T31" fmla="*/ 111 h 120"/>
                  <a:gd name="T32" fmla="*/ 21 w 142"/>
                  <a:gd name="T33" fmla="*/ 107 h 120"/>
                  <a:gd name="T34" fmla="*/ 14 w 142"/>
                  <a:gd name="T35" fmla="*/ 103 h 120"/>
                  <a:gd name="T36" fmla="*/ 10 w 142"/>
                  <a:gd name="T37" fmla="*/ 98 h 120"/>
                  <a:gd name="T38" fmla="*/ 5 w 142"/>
                  <a:gd name="T39" fmla="*/ 92 h 120"/>
                  <a:gd name="T40" fmla="*/ 2 w 142"/>
                  <a:gd name="T41" fmla="*/ 85 h 120"/>
                  <a:gd name="T42" fmla="*/ 0 w 142"/>
                  <a:gd name="T43" fmla="*/ 77 h 120"/>
                  <a:gd name="T44" fmla="*/ 2 w 142"/>
                  <a:gd name="T45" fmla="*/ 63 h 120"/>
                  <a:gd name="T46" fmla="*/ 5 w 142"/>
                  <a:gd name="T47" fmla="*/ 53 h 120"/>
                  <a:gd name="T48" fmla="*/ 10 w 142"/>
                  <a:gd name="T49" fmla="*/ 44 h 120"/>
                  <a:gd name="T50" fmla="*/ 18 w 142"/>
                  <a:gd name="T51" fmla="*/ 35 h 120"/>
                  <a:gd name="T52" fmla="*/ 42 w 142"/>
                  <a:gd name="T53" fmla="*/ 12 h 120"/>
                  <a:gd name="T54" fmla="*/ 43 w 142"/>
                  <a:gd name="T55" fmla="*/ 10 h 120"/>
                  <a:gd name="T56" fmla="*/ 45 w 142"/>
                  <a:gd name="T57" fmla="*/ 9 h 120"/>
                  <a:gd name="T58" fmla="*/ 49 w 142"/>
                  <a:gd name="T59" fmla="*/ 9 h 120"/>
                  <a:gd name="T60" fmla="*/ 53 w 142"/>
                  <a:gd name="T61" fmla="*/ 8 h 120"/>
                  <a:gd name="T62" fmla="*/ 59 w 142"/>
                  <a:gd name="T63" fmla="*/ 7 h 120"/>
                  <a:gd name="T64" fmla="*/ 65 w 142"/>
                  <a:gd name="T65" fmla="*/ 6 h 120"/>
                  <a:gd name="T66" fmla="*/ 71 w 142"/>
                  <a:gd name="T67" fmla="*/ 3 h 120"/>
                  <a:gd name="T68" fmla="*/ 75 w 142"/>
                  <a:gd name="T69" fmla="*/ 0 h 120"/>
                  <a:gd name="T70" fmla="*/ 83 w 142"/>
                  <a:gd name="T71" fmla="*/ 1 h 120"/>
                  <a:gd name="T72" fmla="*/ 93 w 142"/>
                  <a:gd name="T73" fmla="*/ 1 h 120"/>
                  <a:gd name="T74" fmla="*/ 102 w 142"/>
                  <a:gd name="T75" fmla="*/ 3 h 120"/>
                  <a:gd name="T76" fmla="*/ 110 w 142"/>
                  <a:gd name="T77" fmla="*/ 5 h 120"/>
                  <a:gd name="T78" fmla="*/ 118 w 142"/>
                  <a:gd name="T79" fmla="*/ 8 h 120"/>
                  <a:gd name="T80" fmla="*/ 126 w 142"/>
                  <a:gd name="T81" fmla="*/ 12 h 120"/>
                  <a:gd name="T82" fmla="*/ 132 w 142"/>
                  <a:gd name="T83" fmla="*/ 17 h 120"/>
                  <a:gd name="T84" fmla="*/ 136 w 142"/>
                  <a:gd name="T85"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20">
                    <a:moveTo>
                      <a:pt x="136" y="24"/>
                    </a:moveTo>
                    <a:lnTo>
                      <a:pt x="140" y="35"/>
                    </a:lnTo>
                    <a:lnTo>
                      <a:pt x="142" y="46"/>
                    </a:lnTo>
                    <a:lnTo>
                      <a:pt x="141" y="58"/>
                    </a:lnTo>
                    <a:lnTo>
                      <a:pt x="139" y="69"/>
                    </a:lnTo>
                    <a:lnTo>
                      <a:pt x="128" y="85"/>
                    </a:lnTo>
                    <a:lnTo>
                      <a:pt x="120" y="94"/>
                    </a:lnTo>
                    <a:lnTo>
                      <a:pt x="112" y="103"/>
                    </a:lnTo>
                    <a:lnTo>
                      <a:pt x="102" y="109"/>
                    </a:lnTo>
                    <a:lnTo>
                      <a:pt x="90" y="114"/>
                    </a:lnTo>
                    <a:lnTo>
                      <a:pt x="79" y="118"/>
                    </a:lnTo>
                    <a:lnTo>
                      <a:pt x="66" y="120"/>
                    </a:lnTo>
                    <a:lnTo>
                      <a:pt x="53" y="120"/>
                    </a:lnTo>
                    <a:lnTo>
                      <a:pt x="41" y="118"/>
                    </a:lnTo>
                    <a:lnTo>
                      <a:pt x="34" y="114"/>
                    </a:lnTo>
                    <a:lnTo>
                      <a:pt x="27" y="111"/>
                    </a:lnTo>
                    <a:lnTo>
                      <a:pt x="21" y="107"/>
                    </a:lnTo>
                    <a:lnTo>
                      <a:pt x="14" y="103"/>
                    </a:lnTo>
                    <a:lnTo>
                      <a:pt x="10" y="98"/>
                    </a:lnTo>
                    <a:lnTo>
                      <a:pt x="5" y="92"/>
                    </a:lnTo>
                    <a:lnTo>
                      <a:pt x="2" y="85"/>
                    </a:lnTo>
                    <a:lnTo>
                      <a:pt x="0" y="77"/>
                    </a:lnTo>
                    <a:lnTo>
                      <a:pt x="2" y="63"/>
                    </a:lnTo>
                    <a:lnTo>
                      <a:pt x="5" y="53"/>
                    </a:lnTo>
                    <a:lnTo>
                      <a:pt x="10" y="44"/>
                    </a:lnTo>
                    <a:lnTo>
                      <a:pt x="18" y="35"/>
                    </a:lnTo>
                    <a:lnTo>
                      <a:pt x="42" y="12"/>
                    </a:lnTo>
                    <a:lnTo>
                      <a:pt x="43" y="10"/>
                    </a:lnTo>
                    <a:lnTo>
                      <a:pt x="45" y="9"/>
                    </a:lnTo>
                    <a:lnTo>
                      <a:pt x="49" y="9"/>
                    </a:lnTo>
                    <a:lnTo>
                      <a:pt x="53" y="8"/>
                    </a:lnTo>
                    <a:lnTo>
                      <a:pt x="59" y="7"/>
                    </a:lnTo>
                    <a:lnTo>
                      <a:pt x="65" y="6"/>
                    </a:lnTo>
                    <a:lnTo>
                      <a:pt x="71" y="3"/>
                    </a:lnTo>
                    <a:lnTo>
                      <a:pt x="75" y="0"/>
                    </a:lnTo>
                    <a:lnTo>
                      <a:pt x="83" y="1"/>
                    </a:lnTo>
                    <a:lnTo>
                      <a:pt x="93" y="1"/>
                    </a:lnTo>
                    <a:lnTo>
                      <a:pt x="102" y="3"/>
                    </a:lnTo>
                    <a:lnTo>
                      <a:pt x="110" y="5"/>
                    </a:lnTo>
                    <a:lnTo>
                      <a:pt x="118" y="8"/>
                    </a:lnTo>
                    <a:lnTo>
                      <a:pt x="126" y="12"/>
                    </a:lnTo>
                    <a:lnTo>
                      <a:pt x="132" y="17"/>
                    </a:lnTo>
                    <a:lnTo>
                      <a:pt x="1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4" name="Freeform 30">
                <a:extLst>
                  <a:ext uri="{FF2B5EF4-FFF2-40B4-BE49-F238E27FC236}">
                    <a16:creationId xmlns:a16="http://schemas.microsoft.com/office/drawing/2014/main" id="{F7E3A30C-E476-4503-9E0F-5E0DAC5A8B4F}"/>
                  </a:ext>
                </a:extLst>
              </p:cNvPr>
              <p:cNvSpPr>
                <a:spLocks/>
              </p:cNvSpPr>
              <p:nvPr/>
            </p:nvSpPr>
            <p:spPr bwMode="auto">
              <a:xfrm>
                <a:off x="4553" y="1487"/>
                <a:ext cx="3" cy="1"/>
              </a:xfrm>
              <a:custGeom>
                <a:avLst/>
                <a:gdLst>
                  <a:gd name="T0" fmla="*/ 5 w 5"/>
                  <a:gd name="T1" fmla="*/ 3 h 4"/>
                  <a:gd name="T2" fmla="*/ 4 w 5"/>
                  <a:gd name="T3" fmla="*/ 4 h 4"/>
                  <a:gd name="T4" fmla="*/ 3 w 5"/>
                  <a:gd name="T5" fmla="*/ 4 h 4"/>
                  <a:gd name="T6" fmla="*/ 1 w 5"/>
                  <a:gd name="T7" fmla="*/ 4 h 4"/>
                  <a:gd name="T8" fmla="*/ 0 w 5"/>
                  <a:gd name="T9" fmla="*/ 4 h 4"/>
                  <a:gd name="T10" fmla="*/ 0 w 5"/>
                  <a:gd name="T11" fmla="*/ 1 h 4"/>
                  <a:gd name="T12" fmla="*/ 2 w 5"/>
                  <a:gd name="T13" fmla="*/ 0 h 4"/>
                  <a:gd name="T14" fmla="*/ 4 w 5"/>
                  <a:gd name="T15" fmla="*/ 1 h 4"/>
                  <a:gd name="T16" fmla="*/ 5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3"/>
                    </a:moveTo>
                    <a:lnTo>
                      <a:pt x="4" y="4"/>
                    </a:lnTo>
                    <a:lnTo>
                      <a:pt x="3" y="4"/>
                    </a:lnTo>
                    <a:lnTo>
                      <a:pt x="1" y="4"/>
                    </a:lnTo>
                    <a:lnTo>
                      <a:pt x="0" y="4"/>
                    </a:lnTo>
                    <a:lnTo>
                      <a:pt x="0" y="1"/>
                    </a:lnTo>
                    <a:lnTo>
                      <a:pt x="2" y="0"/>
                    </a:lnTo>
                    <a:lnTo>
                      <a:pt x="4" y="1"/>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5" name="Freeform 31">
                <a:extLst>
                  <a:ext uri="{FF2B5EF4-FFF2-40B4-BE49-F238E27FC236}">
                    <a16:creationId xmlns:a16="http://schemas.microsoft.com/office/drawing/2014/main" id="{D3194F7C-DD74-4B9B-853C-71E53446093E}"/>
                  </a:ext>
                </a:extLst>
              </p:cNvPr>
              <p:cNvSpPr>
                <a:spLocks/>
              </p:cNvSpPr>
              <p:nvPr/>
            </p:nvSpPr>
            <p:spPr bwMode="auto">
              <a:xfrm>
                <a:off x="4541" y="1489"/>
                <a:ext cx="6" cy="3"/>
              </a:xfrm>
              <a:custGeom>
                <a:avLst/>
                <a:gdLst>
                  <a:gd name="T0" fmla="*/ 11 w 11"/>
                  <a:gd name="T1" fmla="*/ 2 h 7"/>
                  <a:gd name="T2" fmla="*/ 10 w 11"/>
                  <a:gd name="T3" fmla="*/ 6 h 7"/>
                  <a:gd name="T4" fmla="*/ 6 w 11"/>
                  <a:gd name="T5" fmla="*/ 7 h 7"/>
                  <a:gd name="T6" fmla="*/ 3 w 11"/>
                  <a:gd name="T7" fmla="*/ 6 h 7"/>
                  <a:gd name="T8" fmla="*/ 0 w 11"/>
                  <a:gd name="T9" fmla="*/ 6 h 7"/>
                  <a:gd name="T10" fmla="*/ 0 w 11"/>
                  <a:gd name="T11" fmla="*/ 3 h 7"/>
                  <a:gd name="T12" fmla="*/ 1 w 11"/>
                  <a:gd name="T13" fmla="*/ 2 h 7"/>
                  <a:gd name="T14" fmla="*/ 3 w 11"/>
                  <a:gd name="T15" fmla="*/ 1 h 7"/>
                  <a:gd name="T16" fmla="*/ 4 w 11"/>
                  <a:gd name="T17" fmla="*/ 0 h 7"/>
                  <a:gd name="T18" fmla="*/ 6 w 11"/>
                  <a:gd name="T19" fmla="*/ 0 h 7"/>
                  <a:gd name="T20" fmla="*/ 8 w 11"/>
                  <a:gd name="T21" fmla="*/ 1 h 7"/>
                  <a:gd name="T22" fmla="*/ 10 w 11"/>
                  <a:gd name="T23" fmla="*/ 1 h 7"/>
                  <a:gd name="T24" fmla="*/ 11 w 11"/>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1" y="2"/>
                    </a:moveTo>
                    <a:lnTo>
                      <a:pt x="10" y="6"/>
                    </a:lnTo>
                    <a:lnTo>
                      <a:pt x="6" y="7"/>
                    </a:lnTo>
                    <a:lnTo>
                      <a:pt x="3" y="6"/>
                    </a:lnTo>
                    <a:lnTo>
                      <a:pt x="0" y="6"/>
                    </a:lnTo>
                    <a:lnTo>
                      <a:pt x="0" y="3"/>
                    </a:lnTo>
                    <a:lnTo>
                      <a:pt x="1" y="2"/>
                    </a:lnTo>
                    <a:lnTo>
                      <a:pt x="3" y="1"/>
                    </a:lnTo>
                    <a:lnTo>
                      <a:pt x="4" y="0"/>
                    </a:lnTo>
                    <a:lnTo>
                      <a:pt x="6" y="0"/>
                    </a:lnTo>
                    <a:lnTo>
                      <a:pt x="8" y="1"/>
                    </a:lnTo>
                    <a:lnTo>
                      <a:pt x="10" y="1"/>
                    </a:lnTo>
                    <a:lnTo>
                      <a:pt x="11"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6" name="Freeform 32">
                <a:extLst>
                  <a:ext uri="{FF2B5EF4-FFF2-40B4-BE49-F238E27FC236}">
                    <a16:creationId xmlns:a16="http://schemas.microsoft.com/office/drawing/2014/main" id="{E9098265-4382-44EA-A86E-46AE58800893}"/>
                  </a:ext>
                </a:extLst>
              </p:cNvPr>
              <p:cNvSpPr>
                <a:spLocks/>
              </p:cNvSpPr>
              <p:nvPr/>
            </p:nvSpPr>
            <p:spPr bwMode="auto">
              <a:xfrm>
                <a:off x="4569" y="1491"/>
                <a:ext cx="7" cy="4"/>
              </a:xfrm>
              <a:custGeom>
                <a:avLst/>
                <a:gdLst>
                  <a:gd name="T0" fmla="*/ 13 w 13"/>
                  <a:gd name="T1" fmla="*/ 6 h 8"/>
                  <a:gd name="T2" fmla="*/ 10 w 13"/>
                  <a:gd name="T3" fmla="*/ 8 h 8"/>
                  <a:gd name="T4" fmla="*/ 7 w 13"/>
                  <a:gd name="T5" fmla="*/ 7 h 8"/>
                  <a:gd name="T6" fmla="*/ 3 w 13"/>
                  <a:gd name="T7" fmla="*/ 6 h 8"/>
                  <a:gd name="T8" fmla="*/ 0 w 13"/>
                  <a:gd name="T9" fmla="*/ 5 h 8"/>
                  <a:gd name="T10" fmla="*/ 1 w 13"/>
                  <a:gd name="T11" fmla="*/ 0 h 8"/>
                  <a:gd name="T12" fmla="*/ 5 w 13"/>
                  <a:gd name="T13" fmla="*/ 1 h 8"/>
                  <a:gd name="T14" fmla="*/ 8 w 13"/>
                  <a:gd name="T15" fmla="*/ 1 h 8"/>
                  <a:gd name="T16" fmla="*/ 10 w 13"/>
                  <a:gd name="T17" fmla="*/ 3 h 8"/>
                  <a:gd name="T18" fmla="*/ 13 w 13"/>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6"/>
                    </a:moveTo>
                    <a:lnTo>
                      <a:pt x="10" y="8"/>
                    </a:lnTo>
                    <a:lnTo>
                      <a:pt x="7" y="7"/>
                    </a:lnTo>
                    <a:lnTo>
                      <a:pt x="3" y="6"/>
                    </a:lnTo>
                    <a:lnTo>
                      <a:pt x="0" y="5"/>
                    </a:lnTo>
                    <a:lnTo>
                      <a:pt x="1" y="0"/>
                    </a:lnTo>
                    <a:lnTo>
                      <a:pt x="5" y="1"/>
                    </a:lnTo>
                    <a:lnTo>
                      <a:pt x="8" y="1"/>
                    </a:lnTo>
                    <a:lnTo>
                      <a:pt x="10" y="3"/>
                    </a:lnTo>
                    <a:lnTo>
                      <a:pt x="1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7" name="Freeform 33">
                <a:extLst>
                  <a:ext uri="{FF2B5EF4-FFF2-40B4-BE49-F238E27FC236}">
                    <a16:creationId xmlns:a16="http://schemas.microsoft.com/office/drawing/2014/main" id="{2BC2899D-CB81-4FE8-962F-D9707769B50E}"/>
                  </a:ext>
                </a:extLst>
              </p:cNvPr>
              <p:cNvSpPr>
                <a:spLocks/>
              </p:cNvSpPr>
              <p:nvPr/>
            </p:nvSpPr>
            <p:spPr bwMode="auto">
              <a:xfrm>
                <a:off x="4558" y="1493"/>
                <a:ext cx="7" cy="4"/>
              </a:xfrm>
              <a:custGeom>
                <a:avLst/>
                <a:gdLst>
                  <a:gd name="T0" fmla="*/ 14 w 14"/>
                  <a:gd name="T1" fmla="*/ 2 h 8"/>
                  <a:gd name="T2" fmla="*/ 13 w 14"/>
                  <a:gd name="T3" fmla="*/ 6 h 8"/>
                  <a:gd name="T4" fmla="*/ 10 w 14"/>
                  <a:gd name="T5" fmla="*/ 8 h 8"/>
                  <a:gd name="T6" fmla="*/ 7 w 14"/>
                  <a:gd name="T7" fmla="*/ 8 h 8"/>
                  <a:gd name="T8" fmla="*/ 3 w 14"/>
                  <a:gd name="T9" fmla="*/ 8 h 8"/>
                  <a:gd name="T10" fmla="*/ 1 w 14"/>
                  <a:gd name="T11" fmla="*/ 7 h 8"/>
                  <a:gd name="T12" fmla="*/ 0 w 14"/>
                  <a:gd name="T13" fmla="*/ 6 h 8"/>
                  <a:gd name="T14" fmla="*/ 0 w 14"/>
                  <a:gd name="T15" fmla="*/ 3 h 8"/>
                  <a:gd name="T16" fmla="*/ 0 w 14"/>
                  <a:gd name="T17" fmla="*/ 1 h 8"/>
                  <a:gd name="T18" fmla="*/ 3 w 14"/>
                  <a:gd name="T19" fmla="*/ 0 h 8"/>
                  <a:gd name="T20" fmla="*/ 7 w 14"/>
                  <a:gd name="T21" fmla="*/ 0 h 8"/>
                  <a:gd name="T22" fmla="*/ 10 w 14"/>
                  <a:gd name="T23" fmla="*/ 1 h 8"/>
                  <a:gd name="T24" fmla="*/ 14 w 14"/>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8">
                    <a:moveTo>
                      <a:pt x="14" y="2"/>
                    </a:moveTo>
                    <a:lnTo>
                      <a:pt x="13" y="6"/>
                    </a:lnTo>
                    <a:lnTo>
                      <a:pt x="10" y="8"/>
                    </a:lnTo>
                    <a:lnTo>
                      <a:pt x="7" y="8"/>
                    </a:lnTo>
                    <a:lnTo>
                      <a:pt x="3" y="8"/>
                    </a:lnTo>
                    <a:lnTo>
                      <a:pt x="1" y="7"/>
                    </a:lnTo>
                    <a:lnTo>
                      <a:pt x="0" y="6"/>
                    </a:lnTo>
                    <a:lnTo>
                      <a:pt x="0" y="3"/>
                    </a:lnTo>
                    <a:lnTo>
                      <a:pt x="0" y="1"/>
                    </a:lnTo>
                    <a:lnTo>
                      <a:pt x="3" y="0"/>
                    </a:lnTo>
                    <a:lnTo>
                      <a:pt x="7" y="0"/>
                    </a:lnTo>
                    <a:lnTo>
                      <a:pt x="10" y="1"/>
                    </a:lnTo>
                    <a:lnTo>
                      <a:pt x="1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8" name="Freeform 34">
                <a:extLst>
                  <a:ext uri="{FF2B5EF4-FFF2-40B4-BE49-F238E27FC236}">
                    <a16:creationId xmlns:a16="http://schemas.microsoft.com/office/drawing/2014/main" id="{88C7A235-1A09-4CCA-B46D-32467CA588D1}"/>
                  </a:ext>
                </a:extLst>
              </p:cNvPr>
              <p:cNvSpPr>
                <a:spLocks/>
              </p:cNvSpPr>
              <p:nvPr/>
            </p:nvSpPr>
            <p:spPr bwMode="auto">
              <a:xfrm>
                <a:off x="4549" y="1498"/>
                <a:ext cx="6" cy="4"/>
              </a:xfrm>
              <a:custGeom>
                <a:avLst/>
                <a:gdLst>
                  <a:gd name="T0" fmla="*/ 12 w 12"/>
                  <a:gd name="T1" fmla="*/ 2 h 9"/>
                  <a:gd name="T2" fmla="*/ 11 w 12"/>
                  <a:gd name="T3" fmla="*/ 5 h 9"/>
                  <a:gd name="T4" fmla="*/ 11 w 12"/>
                  <a:gd name="T5" fmla="*/ 6 h 9"/>
                  <a:gd name="T6" fmla="*/ 10 w 12"/>
                  <a:gd name="T7" fmla="*/ 8 h 9"/>
                  <a:gd name="T8" fmla="*/ 7 w 12"/>
                  <a:gd name="T9" fmla="*/ 9 h 9"/>
                  <a:gd name="T10" fmla="*/ 4 w 12"/>
                  <a:gd name="T11" fmla="*/ 8 h 9"/>
                  <a:gd name="T12" fmla="*/ 2 w 12"/>
                  <a:gd name="T13" fmla="*/ 7 h 9"/>
                  <a:gd name="T14" fmla="*/ 0 w 12"/>
                  <a:gd name="T15" fmla="*/ 5 h 9"/>
                  <a:gd name="T16" fmla="*/ 2 w 12"/>
                  <a:gd name="T17" fmla="*/ 1 h 9"/>
                  <a:gd name="T18" fmla="*/ 4 w 12"/>
                  <a:gd name="T19" fmla="*/ 0 h 9"/>
                  <a:gd name="T20" fmla="*/ 7 w 12"/>
                  <a:gd name="T21" fmla="*/ 0 h 9"/>
                  <a:gd name="T22" fmla="*/ 10 w 12"/>
                  <a:gd name="T23" fmla="*/ 1 h 9"/>
                  <a:gd name="T24" fmla="*/ 12 w 12"/>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9">
                    <a:moveTo>
                      <a:pt x="12" y="2"/>
                    </a:moveTo>
                    <a:lnTo>
                      <a:pt x="11" y="5"/>
                    </a:lnTo>
                    <a:lnTo>
                      <a:pt x="11" y="6"/>
                    </a:lnTo>
                    <a:lnTo>
                      <a:pt x="10" y="8"/>
                    </a:lnTo>
                    <a:lnTo>
                      <a:pt x="7" y="9"/>
                    </a:lnTo>
                    <a:lnTo>
                      <a:pt x="4" y="8"/>
                    </a:lnTo>
                    <a:lnTo>
                      <a:pt x="2" y="7"/>
                    </a:lnTo>
                    <a:lnTo>
                      <a:pt x="0" y="5"/>
                    </a:lnTo>
                    <a:lnTo>
                      <a:pt x="2" y="1"/>
                    </a:lnTo>
                    <a:lnTo>
                      <a:pt x="4" y="0"/>
                    </a:lnTo>
                    <a:lnTo>
                      <a:pt x="7" y="0"/>
                    </a:lnTo>
                    <a:lnTo>
                      <a:pt x="10" y="1"/>
                    </a:lnTo>
                    <a:lnTo>
                      <a:pt x="12"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19" name="Freeform 35">
                <a:extLst>
                  <a:ext uri="{FF2B5EF4-FFF2-40B4-BE49-F238E27FC236}">
                    <a16:creationId xmlns:a16="http://schemas.microsoft.com/office/drawing/2014/main" id="{18913A06-4C58-42FF-80D9-4F1AE0BC2739}"/>
                  </a:ext>
                </a:extLst>
              </p:cNvPr>
              <p:cNvSpPr>
                <a:spLocks/>
              </p:cNvSpPr>
              <p:nvPr/>
            </p:nvSpPr>
            <p:spPr bwMode="auto">
              <a:xfrm>
                <a:off x="4577" y="1499"/>
                <a:ext cx="6" cy="4"/>
              </a:xfrm>
              <a:custGeom>
                <a:avLst/>
                <a:gdLst>
                  <a:gd name="T0" fmla="*/ 13 w 13"/>
                  <a:gd name="T1" fmla="*/ 4 h 10"/>
                  <a:gd name="T2" fmla="*/ 13 w 13"/>
                  <a:gd name="T3" fmla="*/ 6 h 10"/>
                  <a:gd name="T4" fmla="*/ 13 w 13"/>
                  <a:gd name="T5" fmla="*/ 7 h 10"/>
                  <a:gd name="T6" fmla="*/ 11 w 13"/>
                  <a:gd name="T7" fmla="*/ 9 h 10"/>
                  <a:gd name="T8" fmla="*/ 10 w 13"/>
                  <a:gd name="T9" fmla="*/ 10 h 10"/>
                  <a:gd name="T10" fmla="*/ 7 w 13"/>
                  <a:gd name="T11" fmla="*/ 10 h 10"/>
                  <a:gd name="T12" fmla="*/ 3 w 13"/>
                  <a:gd name="T13" fmla="*/ 10 h 10"/>
                  <a:gd name="T14" fmla="*/ 1 w 13"/>
                  <a:gd name="T15" fmla="*/ 9 h 10"/>
                  <a:gd name="T16" fmla="*/ 0 w 13"/>
                  <a:gd name="T17" fmla="*/ 6 h 10"/>
                  <a:gd name="T18" fmla="*/ 1 w 13"/>
                  <a:gd name="T19" fmla="*/ 3 h 10"/>
                  <a:gd name="T20" fmla="*/ 6 w 13"/>
                  <a:gd name="T21" fmla="*/ 0 h 10"/>
                  <a:gd name="T22" fmla="*/ 9 w 13"/>
                  <a:gd name="T23" fmla="*/ 2 h 10"/>
                  <a:gd name="T24" fmla="*/ 13 w 13"/>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0">
                    <a:moveTo>
                      <a:pt x="13" y="4"/>
                    </a:moveTo>
                    <a:lnTo>
                      <a:pt x="13" y="6"/>
                    </a:lnTo>
                    <a:lnTo>
                      <a:pt x="13" y="7"/>
                    </a:lnTo>
                    <a:lnTo>
                      <a:pt x="11" y="9"/>
                    </a:lnTo>
                    <a:lnTo>
                      <a:pt x="10" y="10"/>
                    </a:lnTo>
                    <a:lnTo>
                      <a:pt x="7" y="10"/>
                    </a:lnTo>
                    <a:lnTo>
                      <a:pt x="3" y="10"/>
                    </a:lnTo>
                    <a:lnTo>
                      <a:pt x="1" y="9"/>
                    </a:lnTo>
                    <a:lnTo>
                      <a:pt x="0" y="6"/>
                    </a:lnTo>
                    <a:lnTo>
                      <a:pt x="1" y="3"/>
                    </a:lnTo>
                    <a:lnTo>
                      <a:pt x="6" y="0"/>
                    </a:lnTo>
                    <a:lnTo>
                      <a:pt x="9" y="2"/>
                    </a:lnTo>
                    <a:lnTo>
                      <a:pt x="13"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0" name="Freeform 36">
                <a:extLst>
                  <a:ext uri="{FF2B5EF4-FFF2-40B4-BE49-F238E27FC236}">
                    <a16:creationId xmlns:a16="http://schemas.microsoft.com/office/drawing/2014/main" id="{8D25E087-0F6B-4C9C-938A-FFAF826A2C07}"/>
                  </a:ext>
                </a:extLst>
              </p:cNvPr>
              <p:cNvSpPr>
                <a:spLocks/>
              </p:cNvSpPr>
              <p:nvPr/>
            </p:nvSpPr>
            <p:spPr bwMode="auto">
              <a:xfrm>
                <a:off x="4566" y="1502"/>
                <a:ext cx="8" cy="6"/>
              </a:xfrm>
              <a:custGeom>
                <a:avLst/>
                <a:gdLst>
                  <a:gd name="T0" fmla="*/ 16 w 16"/>
                  <a:gd name="T1" fmla="*/ 5 h 12"/>
                  <a:gd name="T2" fmla="*/ 14 w 16"/>
                  <a:gd name="T3" fmla="*/ 10 h 12"/>
                  <a:gd name="T4" fmla="*/ 12 w 16"/>
                  <a:gd name="T5" fmla="*/ 12 h 12"/>
                  <a:gd name="T6" fmla="*/ 7 w 16"/>
                  <a:gd name="T7" fmla="*/ 11 h 12"/>
                  <a:gd name="T8" fmla="*/ 2 w 16"/>
                  <a:gd name="T9" fmla="*/ 10 h 12"/>
                  <a:gd name="T10" fmla="*/ 0 w 16"/>
                  <a:gd name="T11" fmla="*/ 8 h 12"/>
                  <a:gd name="T12" fmla="*/ 0 w 16"/>
                  <a:gd name="T13" fmla="*/ 6 h 12"/>
                  <a:gd name="T14" fmla="*/ 0 w 16"/>
                  <a:gd name="T15" fmla="*/ 4 h 12"/>
                  <a:gd name="T16" fmla="*/ 1 w 16"/>
                  <a:gd name="T17" fmla="*/ 2 h 12"/>
                  <a:gd name="T18" fmla="*/ 6 w 16"/>
                  <a:gd name="T19" fmla="*/ 0 h 12"/>
                  <a:gd name="T20" fmla="*/ 10 w 16"/>
                  <a:gd name="T21" fmla="*/ 0 h 12"/>
                  <a:gd name="T22" fmla="*/ 14 w 16"/>
                  <a:gd name="T23" fmla="*/ 2 h 12"/>
                  <a:gd name="T24" fmla="*/ 16 w 16"/>
                  <a:gd name="T2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2">
                    <a:moveTo>
                      <a:pt x="16" y="5"/>
                    </a:moveTo>
                    <a:lnTo>
                      <a:pt x="14" y="10"/>
                    </a:lnTo>
                    <a:lnTo>
                      <a:pt x="12" y="12"/>
                    </a:lnTo>
                    <a:lnTo>
                      <a:pt x="7" y="11"/>
                    </a:lnTo>
                    <a:lnTo>
                      <a:pt x="2" y="10"/>
                    </a:lnTo>
                    <a:lnTo>
                      <a:pt x="0" y="8"/>
                    </a:lnTo>
                    <a:lnTo>
                      <a:pt x="0" y="6"/>
                    </a:lnTo>
                    <a:lnTo>
                      <a:pt x="0" y="4"/>
                    </a:lnTo>
                    <a:lnTo>
                      <a:pt x="1" y="2"/>
                    </a:lnTo>
                    <a:lnTo>
                      <a:pt x="6" y="0"/>
                    </a:lnTo>
                    <a:lnTo>
                      <a:pt x="10" y="0"/>
                    </a:lnTo>
                    <a:lnTo>
                      <a:pt x="14" y="2"/>
                    </a:lnTo>
                    <a:lnTo>
                      <a:pt x="1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1" name="Freeform 37">
                <a:extLst>
                  <a:ext uri="{FF2B5EF4-FFF2-40B4-BE49-F238E27FC236}">
                    <a16:creationId xmlns:a16="http://schemas.microsoft.com/office/drawing/2014/main" id="{7FA1A25E-4A11-4BD5-9C26-E1067DBBF360}"/>
                  </a:ext>
                </a:extLst>
              </p:cNvPr>
              <p:cNvSpPr>
                <a:spLocks/>
              </p:cNvSpPr>
              <p:nvPr/>
            </p:nvSpPr>
            <p:spPr bwMode="auto">
              <a:xfrm>
                <a:off x="4541" y="1503"/>
                <a:ext cx="4" cy="3"/>
              </a:xfrm>
              <a:custGeom>
                <a:avLst/>
                <a:gdLst>
                  <a:gd name="T0" fmla="*/ 6 w 6"/>
                  <a:gd name="T1" fmla="*/ 2 h 4"/>
                  <a:gd name="T2" fmla="*/ 6 w 6"/>
                  <a:gd name="T3" fmla="*/ 3 h 4"/>
                  <a:gd name="T4" fmla="*/ 5 w 6"/>
                  <a:gd name="T5" fmla="*/ 4 h 4"/>
                  <a:gd name="T6" fmla="*/ 2 w 6"/>
                  <a:gd name="T7" fmla="*/ 4 h 4"/>
                  <a:gd name="T8" fmla="*/ 0 w 6"/>
                  <a:gd name="T9" fmla="*/ 4 h 4"/>
                  <a:gd name="T10" fmla="*/ 0 w 6"/>
                  <a:gd name="T11" fmla="*/ 0 h 4"/>
                  <a:gd name="T12" fmla="*/ 6 w 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2"/>
                    </a:moveTo>
                    <a:lnTo>
                      <a:pt x="6" y="3"/>
                    </a:lnTo>
                    <a:lnTo>
                      <a:pt x="5" y="4"/>
                    </a:lnTo>
                    <a:lnTo>
                      <a:pt x="2" y="4"/>
                    </a:lnTo>
                    <a:lnTo>
                      <a:pt x="0" y="4"/>
                    </a:lnTo>
                    <a:lnTo>
                      <a:pt x="0" y="0"/>
                    </a:lnTo>
                    <a:lnTo>
                      <a:pt x="6"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2" name="Freeform 38">
                <a:extLst>
                  <a:ext uri="{FF2B5EF4-FFF2-40B4-BE49-F238E27FC236}">
                    <a16:creationId xmlns:a16="http://schemas.microsoft.com/office/drawing/2014/main" id="{846CFBC1-623D-4059-A5E9-2E6C0371D2AB}"/>
                  </a:ext>
                </a:extLst>
              </p:cNvPr>
              <p:cNvSpPr>
                <a:spLocks/>
              </p:cNvSpPr>
              <p:nvPr/>
            </p:nvSpPr>
            <p:spPr bwMode="auto">
              <a:xfrm>
                <a:off x="4559" y="1506"/>
                <a:ext cx="4" cy="3"/>
              </a:xfrm>
              <a:custGeom>
                <a:avLst/>
                <a:gdLst>
                  <a:gd name="T0" fmla="*/ 7 w 7"/>
                  <a:gd name="T1" fmla="*/ 2 h 6"/>
                  <a:gd name="T2" fmla="*/ 7 w 7"/>
                  <a:gd name="T3" fmla="*/ 6 h 6"/>
                  <a:gd name="T4" fmla="*/ 5 w 7"/>
                  <a:gd name="T5" fmla="*/ 6 h 6"/>
                  <a:gd name="T6" fmla="*/ 3 w 7"/>
                  <a:gd name="T7" fmla="*/ 6 h 6"/>
                  <a:gd name="T8" fmla="*/ 1 w 7"/>
                  <a:gd name="T9" fmla="*/ 5 h 6"/>
                  <a:gd name="T10" fmla="*/ 0 w 7"/>
                  <a:gd name="T11" fmla="*/ 3 h 6"/>
                  <a:gd name="T12" fmla="*/ 0 w 7"/>
                  <a:gd name="T13" fmla="*/ 0 h 6"/>
                  <a:gd name="T14" fmla="*/ 3 w 7"/>
                  <a:gd name="T15" fmla="*/ 0 h 6"/>
                  <a:gd name="T16" fmla="*/ 4 w 7"/>
                  <a:gd name="T17" fmla="*/ 0 h 6"/>
                  <a:gd name="T18" fmla="*/ 6 w 7"/>
                  <a:gd name="T19" fmla="*/ 2 h 6"/>
                  <a:gd name="T20" fmla="*/ 7 w 7"/>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7" y="2"/>
                    </a:moveTo>
                    <a:lnTo>
                      <a:pt x="7" y="6"/>
                    </a:lnTo>
                    <a:lnTo>
                      <a:pt x="5" y="6"/>
                    </a:lnTo>
                    <a:lnTo>
                      <a:pt x="3" y="6"/>
                    </a:lnTo>
                    <a:lnTo>
                      <a:pt x="1" y="5"/>
                    </a:lnTo>
                    <a:lnTo>
                      <a:pt x="0" y="3"/>
                    </a:lnTo>
                    <a:lnTo>
                      <a:pt x="0" y="0"/>
                    </a:lnTo>
                    <a:lnTo>
                      <a:pt x="3" y="0"/>
                    </a:lnTo>
                    <a:lnTo>
                      <a:pt x="4" y="0"/>
                    </a:lnTo>
                    <a:lnTo>
                      <a:pt x="6" y="2"/>
                    </a:lnTo>
                    <a:lnTo>
                      <a:pt x="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3" name="Freeform 39">
                <a:extLst>
                  <a:ext uri="{FF2B5EF4-FFF2-40B4-BE49-F238E27FC236}">
                    <a16:creationId xmlns:a16="http://schemas.microsoft.com/office/drawing/2014/main" id="{1A7F6F66-6929-4E43-9BD9-1F6497891001}"/>
                  </a:ext>
                </a:extLst>
              </p:cNvPr>
              <p:cNvSpPr>
                <a:spLocks/>
              </p:cNvSpPr>
              <p:nvPr/>
            </p:nvSpPr>
            <p:spPr bwMode="auto">
              <a:xfrm>
                <a:off x="4573" y="1511"/>
                <a:ext cx="7" cy="3"/>
              </a:xfrm>
              <a:custGeom>
                <a:avLst/>
                <a:gdLst>
                  <a:gd name="T0" fmla="*/ 15 w 15"/>
                  <a:gd name="T1" fmla="*/ 7 h 7"/>
                  <a:gd name="T2" fmla="*/ 11 w 15"/>
                  <a:gd name="T3" fmla="*/ 7 h 7"/>
                  <a:gd name="T4" fmla="*/ 8 w 15"/>
                  <a:gd name="T5" fmla="*/ 5 h 7"/>
                  <a:gd name="T6" fmla="*/ 3 w 15"/>
                  <a:gd name="T7" fmla="*/ 5 h 7"/>
                  <a:gd name="T8" fmla="*/ 0 w 15"/>
                  <a:gd name="T9" fmla="*/ 3 h 7"/>
                  <a:gd name="T10" fmla="*/ 3 w 15"/>
                  <a:gd name="T11" fmla="*/ 0 h 7"/>
                  <a:gd name="T12" fmla="*/ 8 w 15"/>
                  <a:gd name="T13" fmla="*/ 1 h 7"/>
                  <a:gd name="T14" fmla="*/ 13 w 15"/>
                  <a:gd name="T15" fmla="*/ 3 h 7"/>
                  <a:gd name="T16" fmla="*/ 15 w 1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5" y="7"/>
                    </a:moveTo>
                    <a:lnTo>
                      <a:pt x="11" y="7"/>
                    </a:lnTo>
                    <a:lnTo>
                      <a:pt x="8" y="5"/>
                    </a:lnTo>
                    <a:lnTo>
                      <a:pt x="3" y="5"/>
                    </a:lnTo>
                    <a:lnTo>
                      <a:pt x="0" y="3"/>
                    </a:lnTo>
                    <a:lnTo>
                      <a:pt x="3" y="0"/>
                    </a:lnTo>
                    <a:lnTo>
                      <a:pt x="8" y="1"/>
                    </a:lnTo>
                    <a:lnTo>
                      <a:pt x="13" y="3"/>
                    </a:ln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4" name="Freeform 40">
                <a:extLst>
                  <a:ext uri="{FF2B5EF4-FFF2-40B4-BE49-F238E27FC236}">
                    <a16:creationId xmlns:a16="http://schemas.microsoft.com/office/drawing/2014/main" id="{DE8A3A9E-64EC-41CA-AF03-DB8AA4006D12}"/>
                  </a:ext>
                </a:extLst>
              </p:cNvPr>
              <p:cNvSpPr>
                <a:spLocks/>
              </p:cNvSpPr>
              <p:nvPr/>
            </p:nvSpPr>
            <p:spPr bwMode="auto">
              <a:xfrm>
                <a:off x="4423" y="1553"/>
                <a:ext cx="4" cy="3"/>
              </a:xfrm>
              <a:custGeom>
                <a:avLst/>
                <a:gdLst>
                  <a:gd name="T0" fmla="*/ 7 w 7"/>
                  <a:gd name="T1" fmla="*/ 0 h 6"/>
                  <a:gd name="T2" fmla="*/ 6 w 7"/>
                  <a:gd name="T3" fmla="*/ 3 h 6"/>
                  <a:gd name="T4" fmla="*/ 4 w 7"/>
                  <a:gd name="T5" fmla="*/ 5 h 6"/>
                  <a:gd name="T6" fmla="*/ 1 w 7"/>
                  <a:gd name="T7" fmla="*/ 5 h 6"/>
                  <a:gd name="T8" fmla="*/ 0 w 7"/>
                  <a:gd name="T9" fmla="*/ 6 h 6"/>
                  <a:gd name="T10" fmla="*/ 1 w 7"/>
                  <a:gd name="T11" fmla="*/ 3 h 6"/>
                  <a:gd name="T12" fmla="*/ 3 w 7"/>
                  <a:gd name="T13" fmla="*/ 1 h 6"/>
                  <a:gd name="T14" fmla="*/ 5 w 7"/>
                  <a:gd name="T15" fmla="*/ 0 h 6"/>
                  <a:gd name="T16" fmla="*/ 7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0"/>
                    </a:moveTo>
                    <a:lnTo>
                      <a:pt x="6" y="3"/>
                    </a:lnTo>
                    <a:lnTo>
                      <a:pt x="4" y="5"/>
                    </a:lnTo>
                    <a:lnTo>
                      <a:pt x="1" y="5"/>
                    </a:lnTo>
                    <a:lnTo>
                      <a:pt x="0" y="6"/>
                    </a:lnTo>
                    <a:lnTo>
                      <a:pt x="1" y="3"/>
                    </a:lnTo>
                    <a:lnTo>
                      <a:pt x="3" y="1"/>
                    </a:lnTo>
                    <a:lnTo>
                      <a:pt x="5" y="0"/>
                    </a:lnTo>
                    <a:lnTo>
                      <a:pt x="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5" name="Freeform 41">
                <a:extLst>
                  <a:ext uri="{FF2B5EF4-FFF2-40B4-BE49-F238E27FC236}">
                    <a16:creationId xmlns:a16="http://schemas.microsoft.com/office/drawing/2014/main" id="{B5BE7ED9-16C3-47D9-9870-68CC6BBED5B0}"/>
                  </a:ext>
                </a:extLst>
              </p:cNvPr>
              <p:cNvSpPr>
                <a:spLocks/>
              </p:cNvSpPr>
              <p:nvPr/>
            </p:nvSpPr>
            <p:spPr bwMode="auto">
              <a:xfrm>
                <a:off x="4408" y="1557"/>
                <a:ext cx="5" cy="6"/>
              </a:xfrm>
              <a:custGeom>
                <a:avLst/>
                <a:gdLst>
                  <a:gd name="T0" fmla="*/ 0 w 11"/>
                  <a:gd name="T1" fmla="*/ 10 h 10"/>
                  <a:gd name="T2" fmla="*/ 2 w 11"/>
                  <a:gd name="T3" fmla="*/ 6 h 10"/>
                  <a:gd name="T4" fmla="*/ 4 w 11"/>
                  <a:gd name="T5" fmla="*/ 3 h 10"/>
                  <a:gd name="T6" fmla="*/ 8 w 11"/>
                  <a:gd name="T7" fmla="*/ 2 h 10"/>
                  <a:gd name="T8" fmla="*/ 11 w 11"/>
                  <a:gd name="T9" fmla="*/ 0 h 10"/>
                  <a:gd name="T10" fmla="*/ 8 w 11"/>
                  <a:gd name="T11" fmla="*/ 2 h 10"/>
                  <a:gd name="T12" fmla="*/ 6 w 11"/>
                  <a:gd name="T13" fmla="*/ 5 h 10"/>
                  <a:gd name="T14" fmla="*/ 4 w 11"/>
                  <a:gd name="T15" fmla="*/ 8 h 10"/>
                  <a:gd name="T16" fmla="*/ 0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0" y="10"/>
                    </a:moveTo>
                    <a:lnTo>
                      <a:pt x="2" y="6"/>
                    </a:lnTo>
                    <a:lnTo>
                      <a:pt x="4" y="3"/>
                    </a:lnTo>
                    <a:lnTo>
                      <a:pt x="8" y="2"/>
                    </a:lnTo>
                    <a:lnTo>
                      <a:pt x="11" y="0"/>
                    </a:lnTo>
                    <a:lnTo>
                      <a:pt x="8" y="2"/>
                    </a:lnTo>
                    <a:lnTo>
                      <a:pt x="6" y="5"/>
                    </a:lnTo>
                    <a:lnTo>
                      <a:pt x="4" y="8"/>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6" name="Freeform 42">
                <a:extLst>
                  <a:ext uri="{FF2B5EF4-FFF2-40B4-BE49-F238E27FC236}">
                    <a16:creationId xmlns:a16="http://schemas.microsoft.com/office/drawing/2014/main" id="{2B3BBE0F-67F4-4F8A-9AA2-FB29933E6BAC}"/>
                  </a:ext>
                </a:extLst>
              </p:cNvPr>
              <p:cNvSpPr>
                <a:spLocks/>
              </p:cNvSpPr>
              <p:nvPr/>
            </p:nvSpPr>
            <p:spPr bwMode="auto">
              <a:xfrm>
                <a:off x="4414" y="1560"/>
                <a:ext cx="4" cy="7"/>
              </a:xfrm>
              <a:custGeom>
                <a:avLst/>
                <a:gdLst>
                  <a:gd name="T0" fmla="*/ 0 w 8"/>
                  <a:gd name="T1" fmla="*/ 12 h 12"/>
                  <a:gd name="T2" fmla="*/ 1 w 8"/>
                  <a:gd name="T3" fmla="*/ 9 h 12"/>
                  <a:gd name="T4" fmla="*/ 2 w 8"/>
                  <a:gd name="T5" fmla="*/ 5 h 12"/>
                  <a:gd name="T6" fmla="*/ 6 w 8"/>
                  <a:gd name="T7" fmla="*/ 2 h 12"/>
                  <a:gd name="T8" fmla="*/ 8 w 8"/>
                  <a:gd name="T9" fmla="*/ 0 h 12"/>
                  <a:gd name="T10" fmla="*/ 8 w 8"/>
                  <a:gd name="T11" fmla="*/ 3 h 12"/>
                  <a:gd name="T12" fmla="*/ 7 w 8"/>
                  <a:gd name="T13" fmla="*/ 8 h 12"/>
                  <a:gd name="T14" fmla="*/ 3 w 8"/>
                  <a:gd name="T15" fmla="*/ 10 h 12"/>
                  <a:gd name="T16" fmla="*/ 0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0" y="12"/>
                    </a:moveTo>
                    <a:lnTo>
                      <a:pt x="1" y="9"/>
                    </a:lnTo>
                    <a:lnTo>
                      <a:pt x="2" y="5"/>
                    </a:lnTo>
                    <a:lnTo>
                      <a:pt x="6" y="2"/>
                    </a:lnTo>
                    <a:lnTo>
                      <a:pt x="8" y="0"/>
                    </a:lnTo>
                    <a:lnTo>
                      <a:pt x="8" y="3"/>
                    </a:lnTo>
                    <a:lnTo>
                      <a:pt x="7" y="8"/>
                    </a:lnTo>
                    <a:lnTo>
                      <a:pt x="3" y="1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7" name="Freeform 43">
                <a:extLst>
                  <a:ext uri="{FF2B5EF4-FFF2-40B4-BE49-F238E27FC236}">
                    <a16:creationId xmlns:a16="http://schemas.microsoft.com/office/drawing/2014/main" id="{385D7D12-FE3F-433F-8BBF-8B7EC9A07B9D}"/>
                  </a:ext>
                </a:extLst>
              </p:cNvPr>
              <p:cNvSpPr>
                <a:spLocks/>
              </p:cNvSpPr>
              <p:nvPr/>
            </p:nvSpPr>
            <p:spPr bwMode="auto">
              <a:xfrm>
                <a:off x="4580" y="1559"/>
                <a:ext cx="2" cy="3"/>
              </a:xfrm>
              <a:custGeom>
                <a:avLst/>
                <a:gdLst>
                  <a:gd name="T0" fmla="*/ 3 w 3"/>
                  <a:gd name="T1" fmla="*/ 1 h 6"/>
                  <a:gd name="T2" fmla="*/ 3 w 3"/>
                  <a:gd name="T3" fmla="*/ 4 h 6"/>
                  <a:gd name="T4" fmla="*/ 2 w 3"/>
                  <a:gd name="T5" fmla="*/ 5 h 6"/>
                  <a:gd name="T6" fmla="*/ 1 w 3"/>
                  <a:gd name="T7" fmla="*/ 5 h 6"/>
                  <a:gd name="T8" fmla="*/ 0 w 3"/>
                  <a:gd name="T9" fmla="*/ 6 h 6"/>
                  <a:gd name="T10" fmla="*/ 0 w 3"/>
                  <a:gd name="T11" fmla="*/ 0 h 6"/>
                  <a:gd name="T12" fmla="*/ 1 w 3"/>
                  <a:gd name="T13" fmla="*/ 0 h 6"/>
                  <a:gd name="T14" fmla="*/ 2 w 3"/>
                  <a:gd name="T15" fmla="*/ 0 h 6"/>
                  <a:gd name="T16" fmla="*/ 3 w 3"/>
                  <a:gd name="T17" fmla="*/ 0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4"/>
                    </a:lnTo>
                    <a:lnTo>
                      <a:pt x="2" y="5"/>
                    </a:lnTo>
                    <a:lnTo>
                      <a:pt x="1" y="5"/>
                    </a:lnTo>
                    <a:lnTo>
                      <a:pt x="0" y="6"/>
                    </a:lnTo>
                    <a:lnTo>
                      <a:pt x="0" y="0"/>
                    </a:lnTo>
                    <a:lnTo>
                      <a:pt x="1" y="0"/>
                    </a:lnTo>
                    <a:lnTo>
                      <a:pt x="2" y="0"/>
                    </a:lnTo>
                    <a:lnTo>
                      <a:pt x="3" y="0"/>
                    </a:lnTo>
                    <a:lnTo>
                      <a:pt x="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8" name="Freeform 44">
                <a:extLst>
                  <a:ext uri="{FF2B5EF4-FFF2-40B4-BE49-F238E27FC236}">
                    <a16:creationId xmlns:a16="http://schemas.microsoft.com/office/drawing/2014/main" id="{558F4373-04CC-494B-B24B-117268E36D9D}"/>
                  </a:ext>
                </a:extLst>
              </p:cNvPr>
              <p:cNvSpPr>
                <a:spLocks/>
              </p:cNvSpPr>
              <p:nvPr/>
            </p:nvSpPr>
            <p:spPr bwMode="auto">
              <a:xfrm>
                <a:off x="4716" y="1556"/>
                <a:ext cx="10" cy="5"/>
              </a:xfrm>
              <a:custGeom>
                <a:avLst/>
                <a:gdLst>
                  <a:gd name="T0" fmla="*/ 19 w 19"/>
                  <a:gd name="T1" fmla="*/ 7 h 9"/>
                  <a:gd name="T2" fmla="*/ 15 w 19"/>
                  <a:gd name="T3" fmla="*/ 9 h 9"/>
                  <a:gd name="T4" fmla="*/ 9 w 19"/>
                  <a:gd name="T5" fmla="*/ 8 h 9"/>
                  <a:gd name="T6" fmla="*/ 4 w 19"/>
                  <a:gd name="T7" fmla="*/ 7 h 9"/>
                  <a:gd name="T8" fmla="*/ 0 w 19"/>
                  <a:gd name="T9" fmla="*/ 4 h 9"/>
                  <a:gd name="T10" fmla="*/ 0 w 19"/>
                  <a:gd name="T11" fmla="*/ 2 h 9"/>
                  <a:gd name="T12" fmla="*/ 1 w 19"/>
                  <a:gd name="T13" fmla="*/ 1 h 9"/>
                  <a:gd name="T14" fmla="*/ 3 w 19"/>
                  <a:gd name="T15" fmla="*/ 0 h 9"/>
                  <a:gd name="T16" fmla="*/ 4 w 19"/>
                  <a:gd name="T17" fmla="*/ 0 h 9"/>
                  <a:gd name="T18" fmla="*/ 9 w 19"/>
                  <a:gd name="T19" fmla="*/ 1 h 9"/>
                  <a:gd name="T20" fmla="*/ 12 w 19"/>
                  <a:gd name="T21" fmla="*/ 2 h 9"/>
                  <a:gd name="T22" fmla="*/ 16 w 19"/>
                  <a:gd name="T23" fmla="*/ 4 h 9"/>
                  <a:gd name="T24" fmla="*/ 19 w 19"/>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9">
                    <a:moveTo>
                      <a:pt x="19" y="7"/>
                    </a:moveTo>
                    <a:lnTo>
                      <a:pt x="15" y="9"/>
                    </a:lnTo>
                    <a:lnTo>
                      <a:pt x="9" y="8"/>
                    </a:lnTo>
                    <a:lnTo>
                      <a:pt x="4" y="7"/>
                    </a:lnTo>
                    <a:lnTo>
                      <a:pt x="0" y="4"/>
                    </a:lnTo>
                    <a:lnTo>
                      <a:pt x="0" y="2"/>
                    </a:lnTo>
                    <a:lnTo>
                      <a:pt x="1" y="1"/>
                    </a:lnTo>
                    <a:lnTo>
                      <a:pt x="3" y="0"/>
                    </a:lnTo>
                    <a:lnTo>
                      <a:pt x="4" y="0"/>
                    </a:lnTo>
                    <a:lnTo>
                      <a:pt x="9" y="1"/>
                    </a:lnTo>
                    <a:lnTo>
                      <a:pt x="12" y="2"/>
                    </a:lnTo>
                    <a:lnTo>
                      <a:pt x="16" y="4"/>
                    </a:lnTo>
                    <a:lnTo>
                      <a:pt x="1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29" name="Freeform 45">
                <a:extLst>
                  <a:ext uri="{FF2B5EF4-FFF2-40B4-BE49-F238E27FC236}">
                    <a16:creationId xmlns:a16="http://schemas.microsoft.com/office/drawing/2014/main" id="{547D2E66-1407-4D26-ABDF-D017F2710068}"/>
                  </a:ext>
                </a:extLst>
              </p:cNvPr>
              <p:cNvSpPr>
                <a:spLocks/>
              </p:cNvSpPr>
              <p:nvPr/>
            </p:nvSpPr>
            <p:spPr bwMode="auto">
              <a:xfrm>
                <a:off x="4524" y="1560"/>
                <a:ext cx="3" cy="10"/>
              </a:xfrm>
              <a:custGeom>
                <a:avLst/>
                <a:gdLst>
                  <a:gd name="T0" fmla="*/ 2 w 7"/>
                  <a:gd name="T1" fmla="*/ 18 h 18"/>
                  <a:gd name="T2" fmla="*/ 0 w 7"/>
                  <a:gd name="T3" fmla="*/ 17 h 18"/>
                  <a:gd name="T4" fmla="*/ 6 w 7"/>
                  <a:gd name="T5" fmla="*/ 0 h 18"/>
                  <a:gd name="T6" fmla="*/ 7 w 7"/>
                  <a:gd name="T7" fmla="*/ 4 h 18"/>
                  <a:gd name="T8" fmla="*/ 6 w 7"/>
                  <a:gd name="T9" fmla="*/ 10 h 18"/>
                  <a:gd name="T10" fmla="*/ 5 w 7"/>
                  <a:gd name="T11" fmla="*/ 15 h 18"/>
                  <a:gd name="T12" fmla="*/ 2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2" y="18"/>
                    </a:moveTo>
                    <a:lnTo>
                      <a:pt x="0" y="17"/>
                    </a:lnTo>
                    <a:lnTo>
                      <a:pt x="6" y="0"/>
                    </a:lnTo>
                    <a:lnTo>
                      <a:pt x="7" y="4"/>
                    </a:lnTo>
                    <a:lnTo>
                      <a:pt x="6" y="10"/>
                    </a:lnTo>
                    <a:lnTo>
                      <a:pt x="5" y="15"/>
                    </a:lnTo>
                    <a:lnTo>
                      <a:pt x="2"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0" name="Freeform 46">
                <a:extLst>
                  <a:ext uri="{FF2B5EF4-FFF2-40B4-BE49-F238E27FC236}">
                    <a16:creationId xmlns:a16="http://schemas.microsoft.com/office/drawing/2014/main" id="{89F4A13C-DE0D-4B3C-97B9-4B9B2194AC3B}"/>
                  </a:ext>
                </a:extLst>
              </p:cNvPr>
              <p:cNvSpPr>
                <a:spLocks/>
              </p:cNvSpPr>
              <p:nvPr/>
            </p:nvSpPr>
            <p:spPr bwMode="auto">
              <a:xfrm>
                <a:off x="3716" y="1576"/>
                <a:ext cx="18" cy="33"/>
              </a:xfrm>
              <a:custGeom>
                <a:avLst/>
                <a:gdLst>
                  <a:gd name="T0" fmla="*/ 34 w 34"/>
                  <a:gd name="T1" fmla="*/ 16 h 67"/>
                  <a:gd name="T2" fmla="*/ 31 w 34"/>
                  <a:gd name="T3" fmla="*/ 22 h 67"/>
                  <a:gd name="T4" fmla="*/ 29 w 34"/>
                  <a:gd name="T5" fmla="*/ 29 h 67"/>
                  <a:gd name="T6" fmla="*/ 26 w 34"/>
                  <a:gd name="T7" fmla="*/ 36 h 67"/>
                  <a:gd name="T8" fmla="*/ 26 w 34"/>
                  <a:gd name="T9" fmla="*/ 42 h 67"/>
                  <a:gd name="T10" fmla="*/ 32 w 34"/>
                  <a:gd name="T11" fmla="*/ 47 h 67"/>
                  <a:gd name="T12" fmla="*/ 33 w 34"/>
                  <a:gd name="T13" fmla="*/ 52 h 67"/>
                  <a:gd name="T14" fmla="*/ 32 w 34"/>
                  <a:gd name="T15" fmla="*/ 57 h 67"/>
                  <a:gd name="T16" fmla="*/ 31 w 34"/>
                  <a:gd name="T17" fmla="*/ 64 h 67"/>
                  <a:gd name="T18" fmla="*/ 30 w 34"/>
                  <a:gd name="T19" fmla="*/ 67 h 67"/>
                  <a:gd name="T20" fmla="*/ 27 w 34"/>
                  <a:gd name="T21" fmla="*/ 63 h 67"/>
                  <a:gd name="T22" fmla="*/ 25 w 34"/>
                  <a:gd name="T23" fmla="*/ 60 h 67"/>
                  <a:gd name="T24" fmla="*/ 24 w 34"/>
                  <a:gd name="T25" fmla="*/ 56 h 67"/>
                  <a:gd name="T26" fmla="*/ 22 w 34"/>
                  <a:gd name="T27" fmla="*/ 52 h 67"/>
                  <a:gd name="T28" fmla="*/ 15 w 34"/>
                  <a:gd name="T29" fmla="*/ 42 h 67"/>
                  <a:gd name="T30" fmla="*/ 9 w 34"/>
                  <a:gd name="T31" fmla="*/ 33 h 67"/>
                  <a:gd name="T32" fmla="*/ 3 w 34"/>
                  <a:gd name="T33" fmla="*/ 23 h 67"/>
                  <a:gd name="T34" fmla="*/ 0 w 34"/>
                  <a:gd name="T35" fmla="*/ 11 h 67"/>
                  <a:gd name="T36" fmla="*/ 3 w 34"/>
                  <a:gd name="T37" fmla="*/ 0 h 67"/>
                  <a:gd name="T38" fmla="*/ 10 w 34"/>
                  <a:gd name="T39" fmla="*/ 6 h 67"/>
                  <a:gd name="T40" fmla="*/ 19 w 34"/>
                  <a:gd name="T41" fmla="*/ 9 h 67"/>
                  <a:gd name="T42" fmla="*/ 27 w 34"/>
                  <a:gd name="T43" fmla="*/ 13 h 67"/>
                  <a:gd name="T44" fmla="*/ 34 w 34"/>
                  <a:gd name="T45"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67">
                    <a:moveTo>
                      <a:pt x="34" y="16"/>
                    </a:moveTo>
                    <a:lnTo>
                      <a:pt x="31" y="22"/>
                    </a:lnTo>
                    <a:lnTo>
                      <a:pt x="29" y="29"/>
                    </a:lnTo>
                    <a:lnTo>
                      <a:pt x="26" y="36"/>
                    </a:lnTo>
                    <a:lnTo>
                      <a:pt x="26" y="42"/>
                    </a:lnTo>
                    <a:lnTo>
                      <a:pt x="32" y="47"/>
                    </a:lnTo>
                    <a:lnTo>
                      <a:pt x="33" y="52"/>
                    </a:lnTo>
                    <a:lnTo>
                      <a:pt x="32" y="57"/>
                    </a:lnTo>
                    <a:lnTo>
                      <a:pt x="31" y="64"/>
                    </a:lnTo>
                    <a:lnTo>
                      <a:pt x="30" y="67"/>
                    </a:lnTo>
                    <a:lnTo>
                      <a:pt x="27" y="63"/>
                    </a:lnTo>
                    <a:lnTo>
                      <a:pt x="25" y="60"/>
                    </a:lnTo>
                    <a:lnTo>
                      <a:pt x="24" y="56"/>
                    </a:lnTo>
                    <a:lnTo>
                      <a:pt x="22" y="52"/>
                    </a:lnTo>
                    <a:lnTo>
                      <a:pt x="15" y="42"/>
                    </a:lnTo>
                    <a:lnTo>
                      <a:pt x="9" y="33"/>
                    </a:lnTo>
                    <a:lnTo>
                      <a:pt x="3" y="23"/>
                    </a:lnTo>
                    <a:lnTo>
                      <a:pt x="0" y="11"/>
                    </a:lnTo>
                    <a:lnTo>
                      <a:pt x="3" y="0"/>
                    </a:lnTo>
                    <a:lnTo>
                      <a:pt x="10" y="6"/>
                    </a:lnTo>
                    <a:lnTo>
                      <a:pt x="19" y="9"/>
                    </a:lnTo>
                    <a:lnTo>
                      <a:pt x="27" y="13"/>
                    </a:lnTo>
                    <a:lnTo>
                      <a:pt x="34"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1" name="Freeform 47">
                <a:extLst>
                  <a:ext uri="{FF2B5EF4-FFF2-40B4-BE49-F238E27FC236}">
                    <a16:creationId xmlns:a16="http://schemas.microsoft.com/office/drawing/2014/main" id="{29B48B04-C463-4102-BDBE-4A922BDD59B5}"/>
                  </a:ext>
                </a:extLst>
              </p:cNvPr>
              <p:cNvSpPr>
                <a:spLocks/>
              </p:cNvSpPr>
              <p:nvPr/>
            </p:nvSpPr>
            <p:spPr bwMode="auto">
              <a:xfrm>
                <a:off x="4541" y="1563"/>
                <a:ext cx="2" cy="7"/>
              </a:xfrm>
              <a:custGeom>
                <a:avLst/>
                <a:gdLst>
                  <a:gd name="T0" fmla="*/ 2 w 3"/>
                  <a:gd name="T1" fmla="*/ 15 h 15"/>
                  <a:gd name="T2" fmla="*/ 1 w 3"/>
                  <a:gd name="T3" fmla="*/ 12 h 15"/>
                  <a:gd name="T4" fmla="*/ 0 w 3"/>
                  <a:gd name="T5" fmla="*/ 8 h 15"/>
                  <a:gd name="T6" fmla="*/ 0 w 3"/>
                  <a:gd name="T7" fmla="*/ 5 h 15"/>
                  <a:gd name="T8" fmla="*/ 0 w 3"/>
                  <a:gd name="T9" fmla="*/ 0 h 15"/>
                  <a:gd name="T10" fmla="*/ 2 w 3"/>
                  <a:gd name="T11" fmla="*/ 3 h 15"/>
                  <a:gd name="T12" fmla="*/ 3 w 3"/>
                  <a:gd name="T13" fmla="*/ 6 h 15"/>
                  <a:gd name="T14" fmla="*/ 2 w 3"/>
                  <a:gd name="T15" fmla="*/ 11 h 15"/>
                  <a:gd name="T16" fmla="*/ 2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2" y="15"/>
                    </a:moveTo>
                    <a:lnTo>
                      <a:pt x="1" y="12"/>
                    </a:lnTo>
                    <a:lnTo>
                      <a:pt x="0" y="8"/>
                    </a:lnTo>
                    <a:lnTo>
                      <a:pt x="0" y="5"/>
                    </a:lnTo>
                    <a:lnTo>
                      <a:pt x="0" y="0"/>
                    </a:lnTo>
                    <a:lnTo>
                      <a:pt x="2" y="3"/>
                    </a:lnTo>
                    <a:lnTo>
                      <a:pt x="3" y="6"/>
                    </a:lnTo>
                    <a:lnTo>
                      <a:pt x="2" y="11"/>
                    </a:lnTo>
                    <a:lnTo>
                      <a:pt x="2"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2" name="Freeform 48">
                <a:extLst>
                  <a:ext uri="{FF2B5EF4-FFF2-40B4-BE49-F238E27FC236}">
                    <a16:creationId xmlns:a16="http://schemas.microsoft.com/office/drawing/2014/main" id="{99355D56-8B8D-48CB-8250-E7BBAC440C44}"/>
                  </a:ext>
                </a:extLst>
              </p:cNvPr>
              <p:cNvSpPr>
                <a:spLocks/>
              </p:cNvSpPr>
              <p:nvPr/>
            </p:nvSpPr>
            <p:spPr bwMode="auto">
              <a:xfrm>
                <a:off x="4517" y="1564"/>
                <a:ext cx="2" cy="4"/>
              </a:xfrm>
              <a:custGeom>
                <a:avLst/>
                <a:gdLst>
                  <a:gd name="T0" fmla="*/ 1 w 5"/>
                  <a:gd name="T1" fmla="*/ 8 h 8"/>
                  <a:gd name="T2" fmla="*/ 0 w 5"/>
                  <a:gd name="T3" fmla="*/ 5 h 8"/>
                  <a:gd name="T4" fmla="*/ 1 w 5"/>
                  <a:gd name="T5" fmla="*/ 3 h 8"/>
                  <a:gd name="T6" fmla="*/ 2 w 5"/>
                  <a:gd name="T7" fmla="*/ 1 h 8"/>
                  <a:gd name="T8" fmla="*/ 4 w 5"/>
                  <a:gd name="T9" fmla="*/ 0 h 8"/>
                  <a:gd name="T10" fmla="*/ 5 w 5"/>
                  <a:gd name="T11" fmla="*/ 0 h 8"/>
                  <a:gd name="T12" fmla="*/ 1 w 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1" y="8"/>
                    </a:moveTo>
                    <a:lnTo>
                      <a:pt x="0" y="5"/>
                    </a:lnTo>
                    <a:lnTo>
                      <a:pt x="1" y="3"/>
                    </a:lnTo>
                    <a:lnTo>
                      <a:pt x="2" y="1"/>
                    </a:lnTo>
                    <a:lnTo>
                      <a:pt x="4" y="0"/>
                    </a:lnTo>
                    <a:lnTo>
                      <a:pt x="5" y="0"/>
                    </a:lnTo>
                    <a:lnTo>
                      <a:pt x="1"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3" name="Freeform 49">
                <a:extLst>
                  <a:ext uri="{FF2B5EF4-FFF2-40B4-BE49-F238E27FC236}">
                    <a16:creationId xmlns:a16="http://schemas.microsoft.com/office/drawing/2014/main" id="{26172C39-F4AC-493E-9D2F-5D0CF510E7BF}"/>
                  </a:ext>
                </a:extLst>
              </p:cNvPr>
              <p:cNvSpPr>
                <a:spLocks/>
              </p:cNvSpPr>
              <p:nvPr/>
            </p:nvSpPr>
            <p:spPr bwMode="auto">
              <a:xfrm>
                <a:off x="4553" y="1563"/>
                <a:ext cx="4" cy="7"/>
              </a:xfrm>
              <a:custGeom>
                <a:avLst/>
                <a:gdLst>
                  <a:gd name="T0" fmla="*/ 9 w 9"/>
                  <a:gd name="T1" fmla="*/ 6 h 15"/>
                  <a:gd name="T2" fmla="*/ 4 w 9"/>
                  <a:gd name="T3" fmla="*/ 15 h 15"/>
                  <a:gd name="T4" fmla="*/ 2 w 9"/>
                  <a:gd name="T5" fmla="*/ 14 h 15"/>
                  <a:gd name="T6" fmla="*/ 3 w 9"/>
                  <a:gd name="T7" fmla="*/ 13 h 15"/>
                  <a:gd name="T8" fmla="*/ 5 w 9"/>
                  <a:gd name="T9" fmla="*/ 12 h 15"/>
                  <a:gd name="T10" fmla="*/ 4 w 9"/>
                  <a:gd name="T11" fmla="*/ 10 h 15"/>
                  <a:gd name="T12" fmla="*/ 0 w 9"/>
                  <a:gd name="T13" fmla="*/ 5 h 15"/>
                  <a:gd name="T14" fmla="*/ 2 w 9"/>
                  <a:gd name="T15" fmla="*/ 0 h 15"/>
                  <a:gd name="T16" fmla="*/ 4 w 9"/>
                  <a:gd name="T17" fmla="*/ 0 h 15"/>
                  <a:gd name="T18" fmla="*/ 6 w 9"/>
                  <a:gd name="T19" fmla="*/ 1 h 15"/>
                  <a:gd name="T20" fmla="*/ 8 w 9"/>
                  <a:gd name="T21" fmla="*/ 4 h 15"/>
                  <a:gd name="T22" fmla="*/ 9 w 9"/>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5">
                    <a:moveTo>
                      <a:pt x="9" y="6"/>
                    </a:moveTo>
                    <a:lnTo>
                      <a:pt x="4" y="15"/>
                    </a:lnTo>
                    <a:lnTo>
                      <a:pt x="2" y="14"/>
                    </a:lnTo>
                    <a:lnTo>
                      <a:pt x="3" y="13"/>
                    </a:lnTo>
                    <a:lnTo>
                      <a:pt x="5" y="12"/>
                    </a:lnTo>
                    <a:lnTo>
                      <a:pt x="4" y="10"/>
                    </a:lnTo>
                    <a:lnTo>
                      <a:pt x="0" y="5"/>
                    </a:lnTo>
                    <a:lnTo>
                      <a:pt x="2" y="0"/>
                    </a:lnTo>
                    <a:lnTo>
                      <a:pt x="4" y="0"/>
                    </a:lnTo>
                    <a:lnTo>
                      <a:pt x="6" y="1"/>
                    </a:lnTo>
                    <a:lnTo>
                      <a:pt x="8" y="4"/>
                    </a:lnTo>
                    <a:lnTo>
                      <a:pt x="9"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4" name="Freeform 50">
                <a:extLst>
                  <a:ext uri="{FF2B5EF4-FFF2-40B4-BE49-F238E27FC236}">
                    <a16:creationId xmlns:a16="http://schemas.microsoft.com/office/drawing/2014/main" id="{63008A13-B159-4945-BDEA-4A8CA1214616}"/>
                  </a:ext>
                </a:extLst>
              </p:cNvPr>
              <p:cNvSpPr>
                <a:spLocks/>
              </p:cNvSpPr>
              <p:nvPr/>
            </p:nvSpPr>
            <p:spPr bwMode="auto">
              <a:xfrm>
                <a:off x="4420" y="1566"/>
                <a:ext cx="3" cy="5"/>
              </a:xfrm>
              <a:custGeom>
                <a:avLst/>
                <a:gdLst>
                  <a:gd name="T0" fmla="*/ 5 w 5"/>
                  <a:gd name="T1" fmla="*/ 1 h 10"/>
                  <a:gd name="T2" fmla="*/ 5 w 5"/>
                  <a:gd name="T3" fmla="*/ 5 h 10"/>
                  <a:gd name="T4" fmla="*/ 4 w 5"/>
                  <a:gd name="T5" fmla="*/ 7 h 10"/>
                  <a:gd name="T6" fmla="*/ 2 w 5"/>
                  <a:gd name="T7" fmla="*/ 8 h 10"/>
                  <a:gd name="T8" fmla="*/ 0 w 5"/>
                  <a:gd name="T9" fmla="*/ 10 h 10"/>
                  <a:gd name="T10" fmla="*/ 0 w 5"/>
                  <a:gd name="T11" fmla="*/ 8 h 10"/>
                  <a:gd name="T12" fmla="*/ 1 w 5"/>
                  <a:gd name="T13" fmla="*/ 5 h 10"/>
                  <a:gd name="T14" fmla="*/ 2 w 5"/>
                  <a:gd name="T15" fmla="*/ 2 h 10"/>
                  <a:gd name="T16" fmla="*/ 3 w 5"/>
                  <a:gd name="T17" fmla="*/ 0 h 10"/>
                  <a:gd name="T18" fmla="*/ 5 w 5"/>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5" y="1"/>
                    </a:moveTo>
                    <a:lnTo>
                      <a:pt x="5" y="5"/>
                    </a:lnTo>
                    <a:lnTo>
                      <a:pt x="4" y="7"/>
                    </a:lnTo>
                    <a:lnTo>
                      <a:pt x="2" y="8"/>
                    </a:lnTo>
                    <a:lnTo>
                      <a:pt x="0" y="10"/>
                    </a:lnTo>
                    <a:lnTo>
                      <a:pt x="0" y="8"/>
                    </a:lnTo>
                    <a:lnTo>
                      <a:pt x="1" y="5"/>
                    </a:lnTo>
                    <a:lnTo>
                      <a:pt x="2" y="2"/>
                    </a:lnTo>
                    <a:lnTo>
                      <a:pt x="3" y="0"/>
                    </a:lnTo>
                    <a:lnTo>
                      <a:pt x="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5" name="Freeform 51">
                <a:extLst>
                  <a:ext uri="{FF2B5EF4-FFF2-40B4-BE49-F238E27FC236}">
                    <a16:creationId xmlns:a16="http://schemas.microsoft.com/office/drawing/2014/main" id="{81429522-B487-46BE-8454-3954F4F059C3}"/>
                  </a:ext>
                </a:extLst>
              </p:cNvPr>
              <p:cNvSpPr>
                <a:spLocks/>
              </p:cNvSpPr>
              <p:nvPr/>
            </p:nvSpPr>
            <p:spPr bwMode="auto">
              <a:xfrm>
                <a:off x="4578" y="1563"/>
                <a:ext cx="2" cy="7"/>
              </a:xfrm>
              <a:custGeom>
                <a:avLst/>
                <a:gdLst>
                  <a:gd name="T0" fmla="*/ 5 w 5"/>
                  <a:gd name="T1" fmla="*/ 13 h 13"/>
                  <a:gd name="T2" fmla="*/ 2 w 5"/>
                  <a:gd name="T3" fmla="*/ 11 h 13"/>
                  <a:gd name="T4" fmla="*/ 1 w 5"/>
                  <a:gd name="T5" fmla="*/ 7 h 13"/>
                  <a:gd name="T6" fmla="*/ 1 w 5"/>
                  <a:gd name="T7" fmla="*/ 4 h 13"/>
                  <a:gd name="T8" fmla="*/ 0 w 5"/>
                  <a:gd name="T9" fmla="*/ 0 h 13"/>
                  <a:gd name="T10" fmla="*/ 4 w 5"/>
                  <a:gd name="T11" fmla="*/ 0 h 13"/>
                  <a:gd name="T12" fmla="*/ 5 w 5"/>
                  <a:gd name="T13" fmla="*/ 4 h 13"/>
                  <a:gd name="T14" fmla="*/ 5 w 5"/>
                  <a:gd name="T15" fmla="*/ 9 h 13"/>
                  <a:gd name="T16" fmla="*/ 5 w 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13"/>
                    </a:moveTo>
                    <a:lnTo>
                      <a:pt x="2" y="11"/>
                    </a:lnTo>
                    <a:lnTo>
                      <a:pt x="1" y="7"/>
                    </a:lnTo>
                    <a:lnTo>
                      <a:pt x="1" y="4"/>
                    </a:lnTo>
                    <a:lnTo>
                      <a:pt x="0" y="0"/>
                    </a:lnTo>
                    <a:lnTo>
                      <a:pt x="4" y="0"/>
                    </a:lnTo>
                    <a:lnTo>
                      <a:pt x="5" y="4"/>
                    </a:lnTo>
                    <a:lnTo>
                      <a:pt x="5" y="9"/>
                    </a:lnTo>
                    <a:lnTo>
                      <a:pt x="5"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6" name="Freeform 52">
                <a:extLst>
                  <a:ext uri="{FF2B5EF4-FFF2-40B4-BE49-F238E27FC236}">
                    <a16:creationId xmlns:a16="http://schemas.microsoft.com/office/drawing/2014/main" id="{8AE5B4F3-CA9D-4045-BD99-1542250058A3}"/>
                  </a:ext>
                </a:extLst>
              </p:cNvPr>
              <p:cNvSpPr>
                <a:spLocks/>
              </p:cNvSpPr>
              <p:nvPr/>
            </p:nvSpPr>
            <p:spPr bwMode="auto">
              <a:xfrm>
                <a:off x="4545" y="1564"/>
                <a:ext cx="1" cy="17"/>
              </a:xfrm>
              <a:custGeom>
                <a:avLst/>
                <a:gdLst>
                  <a:gd name="T0" fmla="*/ 4 w 4"/>
                  <a:gd name="T1" fmla="*/ 32 h 32"/>
                  <a:gd name="T2" fmla="*/ 0 w 4"/>
                  <a:gd name="T3" fmla="*/ 29 h 32"/>
                  <a:gd name="T4" fmla="*/ 2 w 4"/>
                  <a:gd name="T5" fmla="*/ 25 h 32"/>
                  <a:gd name="T6" fmla="*/ 3 w 4"/>
                  <a:gd name="T7" fmla="*/ 21 h 32"/>
                  <a:gd name="T8" fmla="*/ 0 w 4"/>
                  <a:gd name="T9" fmla="*/ 17 h 32"/>
                  <a:gd name="T10" fmla="*/ 2 w 4"/>
                  <a:gd name="T11" fmla="*/ 0 h 32"/>
                  <a:gd name="T12" fmla="*/ 3 w 4"/>
                  <a:gd name="T13" fmla="*/ 8 h 32"/>
                  <a:gd name="T14" fmla="*/ 4 w 4"/>
                  <a:gd name="T15" fmla="*/ 16 h 32"/>
                  <a:gd name="T16" fmla="*/ 4 w 4"/>
                  <a:gd name="T17" fmla="*/ 24 h 32"/>
                  <a:gd name="T18" fmla="*/ 4 w 4"/>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2">
                    <a:moveTo>
                      <a:pt x="4" y="32"/>
                    </a:moveTo>
                    <a:lnTo>
                      <a:pt x="0" y="29"/>
                    </a:lnTo>
                    <a:lnTo>
                      <a:pt x="2" y="25"/>
                    </a:lnTo>
                    <a:lnTo>
                      <a:pt x="3" y="21"/>
                    </a:lnTo>
                    <a:lnTo>
                      <a:pt x="0" y="17"/>
                    </a:lnTo>
                    <a:lnTo>
                      <a:pt x="2" y="0"/>
                    </a:lnTo>
                    <a:lnTo>
                      <a:pt x="3" y="8"/>
                    </a:lnTo>
                    <a:lnTo>
                      <a:pt x="4" y="16"/>
                    </a:lnTo>
                    <a:lnTo>
                      <a:pt x="4" y="24"/>
                    </a:lnTo>
                    <a:lnTo>
                      <a:pt x="4"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7" name="Freeform 53">
                <a:extLst>
                  <a:ext uri="{FF2B5EF4-FFF2-40B4-BE49-F238E27FC236}">
                    <a16:creationId xmlns:a16="http://schemas.microsoft.com/office/drawing/2014/main" id="{E7D1EC2D-5ED6-4D86-BC9B-48785718508F}"/>
                  </a:ext>
                </a:extLst>
              </p:cNvPr>
              <p:cNvSpPr>
                <a:spLocks/>
              </p:cNvSpPr>
              <p:nvPr/>
            </p:nvSpPr>
            <p:spPr bwMode="auto">
              <a:xfrm>
                <a:off x="4569" y="1564"/>
                <a:ext cx="9" cy="11"/>
              </a:xfrm>
              <a:custGeom>
                <a:avLst/>
                <a:gdLst>
                  <a:gd name="T0" fmla="*/ 10 w 17"/>
                  <a:gd name="T1" fmla="*/ 16 h 23"/>
                  <a:gd name="T2" fmla="*/ 11 w 17"/>
                  <a:gd name="T3" fmla="*/ 12 h 23"/>
                  <a:gd name="T4" fmla="*/ 12 w 17"/>
                  <a:gd name="T5" fmla="*/ 9 h 23"/>
                  <a:gd name="T6" fmla="*/ 14 w 17"/>
                  <a:gd name="T7" fmla="*/ 5 h 23"/>
                  <a:gd name="T8" fmla="*/ 12 w 17"/>
                  <a:gd name="T9" fmla="*/ 1 h 23"/>
                  <a:gd name="T10" fmla="*/ 15 w 17"/>
                  <a:gd name="T11" fmla="*/ 4 h 23"/>
                  <a:gd name="T12" fmla="*/ 15 w 17"/>
                  <a:gd name="T13" fmla="*/ 9 h 23"/>
                  <a:gd name="T14" fmla="*/ 16 w 17"/>
                  <a:gd name="T15" fmla="*/ 15 h 23"/>
                  <a:gd name="T16" fmla="*/ 17 w 17"/>
                  <a:gd name="T17" fmla="*/ 19 h 23"/>
                  <a:gd name="T18" fmla="*/ 15 w 17"/>
                  <a:gd name="T19" fmla="*/ 20 h 23"/>
                  <a:gd name="T20" fmla="*/ 14 w 17"/>
                  <a:gd name="T21" fmla="*/ 22 h 23"/>
                  <a:gd name="T22" fmla="*/ 11 w 17"/>
                  <a:gd name="T23" fmla="*/ 23 h 23"/>
                  <a:gd name="T24" fmla="*/ 9 w 17"/>
                  <a:gd name="T25" fmla="*/ 23 h 23"/>
                  <a:gd name="T26" fmla="*/ 8 w 17"/>
                  <a:gd name="T27" fmla="*/ 17 h 23"/>
                  <a:gd name="T28" fmla="*/ 4 w 17"/>
                  <a:gd name="T29" fmla="*/ 11 h 23"/>
                  <a:gd name="T30" fmla="*/ 2 w 17"/>
                  <a:gd name="T31" fmla="*/ 7 h 23"/>
                  <a:gd name="T32" fmla="*/ 0 w 17"/>
                  <a:gd name="T33" fmla="*/ 0 h 23"/>
                  <a:gd name="T34" fmla="*/ 4 w 17"/>
                  <a:gd name="T35" fmla="*/ 3 h 23"/>
                  <a:gd name="T36" fmla="*/ 7 w 17"/>
                  <a:gd name="T37" fmla="*/ 8 h 23"/>
                  <a:gd name="T38" fmla="*/ 8 w 17"/>
                  <a:gd name="T39" fmla="*/ 12 h 23"/>
                  <a:gd name="T40" fmla="*/ 10 w 17"/>
                  <a:gd name="T4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3">
                    <a:moveTo>
                      <a:pt x="10" y="16"/>
                    </a:moveTo>
                    <a:lnTo>
                      <a:pt x="11" y="12"/>
                    </a:lnTo>
                    <a:lnTo>
                      <a:pt x="12" y="9"/>
                    </a:lnTo>
                    <a:lnTo>
                      <a:pt x="14" y="5"/>
                    </a:lnTo>
                    <a:lnTo>
                      <a:pt x="12" y="1"/>
                    </a:lnTo>
                    <a:lnTo>
                      <a:pt x="15" y="4"/>
                    </a:lnTo>
                    <a:lnTo>
                      <a:pt x="15" y="9"/>
                    </a:lnTo>
                    <a:lnTo>
                      <a:pt x="16" y="15"/>
                    </a:lnTo>
                    <a:lnTo>
                      <a:pt x="17" y="19"/>
                    </a:lnTo>
                    <a:lnTo>
                      <a:pt x="15" y="20"/>
                    </a:lnTo>
                    <a:lnTo>
                      <a:pt x="14" y="22"/>
                    </a:lnTo>
                    <a:lnTo>
                      <a:pt x="11" y="23"/>
                    </a:lnTo>
                    <a:lnTo>
                      <a:pt x="9" y="23"/>
                    </a:lnTo>
                    <a:lnTo>
                      <a:pt x="8" y="17"/>
                    </a:lnTo>
                    <a:lnTo>
                      <a:pt x="4" y="11"/>
                    </a:lnTo>
                    <a:lnTo>
                      <a:pt x="2" y="7"/>
                    </a:lnTo>
                    <a:lnTo>
                      <a:pt x="0" y="0"/>
                    </a:lnTo>
                    <a:lnTo>
                      <a:pt x="4" y="3"/>
                    </a:lnTo>
                    <a:lnTo>
                      <a:pt x="7" y="8"/>
                    </a:lnTo>
                    <a:lnTo>
                      <a:pt x="8" y="12"/>
                    </a:lnTo>
                    <a:lnTo>
                      <a:pt x="10"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8" name="Freeform 54">
                <a:extLst>
                  <a:ext uri="{FF2B5EF4-FFF2-40B4-BE49-F238E27FC236}">
                    <a16:creationId xmlns:a16="http://schemas.microsoft.com/office/drawing/2014/main" id="{F8D81734-6B3A-4978-8871-0537FC8539A0}"/>
                  </a:ext>
                </a:extLst>
              </p:cNvPr>
              <p:cNvSpPr>
                <a:spLocks/>
              </p:cNvSpPr>
              <p:nvPr/>
            </p:nvSpPr>
            <p:spPr bwMode="auto">
              <a:xfrm>
                <a:off x="4538" y="1566"/>
                <a:ext cx="2" cy="6"/>
              </a:xfrm>
              <a:custGeom>
                <a:avLst/>
                <a:gdLst>
                  <a:gd name="T0" fmla="*/ 3 w 3"/>
                  <a:gd name="T1" fmla="*/ 14 h 14"/>
                  <a:gd name="T2" fmla="*/ 2 w 3"/>
                  <a:gd name="T3" fmla="*/ 12 h 14"/>
                  <a:gd name="T4" fmla="*/ 1 w 3"/>
                  <a:gd name="T5" fmla="*/ 8 h 14"/>
                  <a:gd name="T6" fmla="*/ 1 w 3"/>
                  <a:gd name="T7" fmla="*/ 4 h 14"/>
                  <a:gd name="T8" fmla="*/ 0 w 3"/>
                  <a:gd name="T9" fmla="*/ 0 h 14"/>
                  <a:gd name="T10" fmla="*/ 2 w 3"/>
                  <a:gd name="T11" fmla="*/ 0 h 14"/>
                  <a:gd name="T12" fmla="*/ 3 w 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3" y="14"/>
                    </a:moveTo>
                    <a:lnTo>
                      <a:pt x="2" y="12"/>
                    </a:lnTo>
                    <a:lnTo>
                      <a:pt x="1" y="8"/>
                    </a:lnTo>
                    <a:lnTo>
                      <a:pt x="1" y="4"/>
                    </a:lnTo>
                    <a:lnTo>
                      <a:pt x="0" y="0"/>
                    </a:lnTo>
                    <a:lnTo>
                      <a:pt x="2" y="0"/>
                    </a:lnTo>
                    <a:lnTo>
                      <a:pt x="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39" name="Freeform 55">
                <a:extLst>
                  <a:ext uri="{FF2B5EF4-FFF2-40B4-BE49-F238E27FC236}">
                    <a16:creationId xmlns:a16="http://schemas.microsoft.com/office/drawing/2014/main" id="{5E6891AD-7B91-4D28-99DC-8DAEC534FE55}"/>
                  </a:ext>
                </a:extLst>
              </p:cNvPr>
              <p:cNvSpPr>
                <a:spLocks/>
              </p:cNvSpPr>
              <p:nvPr/>
            </p:nvSpPr>
            <p:spPr bwMode="auto">
              <a:xfrm>
                <a:off x="4393" y="1568"/>
                <a:ext cx="6" cy="8"/>
              </a:xfrm>
              <a:custGeom>
                <a:avLst/>
                <a:gdLst>
                  <a:gd name="T0" fmla="*/ 13 w 13"/>
                  <a:gd name="T1" fmla="*/ 5 h 17"/>
                  <a:gd name="T2" fmla="*/ 9 w 13"/>
                  <a:gd name="T3" fmla="*/ 5 h 17"/>
                  <a:gd name="T4" fmla="*/ 7 w 13"/>
                  <a:gd name="T5" fmla="*/ 8 h 17"/>
                  <a:gd name="T6" fmla="*/ 5 w 13"/>
                  <a:gd name="T7" fmla="*/ 10 h 17"/>
                  <a:gd name="T8" fmla="*/ 1 w 13"/>
                  <a:gd name="T9" fmla="*/ 12 h 17"/>
                  <a:gd name="T10" fmla="*/ 3 w 13"/>
                  <a:gd name="T11" fmla="*/ 17 h 17"/>
                  <a:gd name="T12" fmla="*/ 0 w 13"/>
                  <a:gd name="T13" fmla="*/ 17 h 17"/>
                  <a:gd name="T14" fmla="*/ 0 w 13"/>
                  <a:gd name="T15" fmla="*/ 11 h 17"/>
                  <a:gd name="T16" fmla="*/ 4 w 13"/>
                  <a:gd name="T17" fmla="*/ 7 h 17"/>
                  <a:gd name="T18" fmla="*/ 8 w 13"/>
                  <a:gd name="T19" fmla="*/ 3 h 17"/>
                  <a:gd name="T20" fmla="*/ 13 w 13"/>
                  <a:gd name="T21" fmla="*/ 0 h 17"/>
                  <a:gd name="T22" fmla="*/ 13 w 13"/>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13" y="5"/>
                    </a:moveTo>
                    <a:lnTo>
                      <a:pt x="9" y="5"/>
                    </a:lnTo>
                    <a:lnTo>
                      <a:pt x="7" y="8"/>
                    </a:lnTo>
                    <a:lnTo>
                      <a:pt x="5" y="10"/>
                    </a:lnTo>
                    <a:lnTo>
                      <a:pt x="1" y="12"/>
                    </a:lnTo>
                    <a:lnTo>
                      <a:pt x="3" y="17"/>
                    </a:lnTo>
                    <a:lnTo>
                      <a:pt x="0" y="17"/>
                    </a:lnTo>
                    <a:lnTo>
                      <a:pt x="0" y="11"/>
                    </a:lnTo>
                    <a:lnTo>
                      <a:pt x="4" y="7"/>
                    </a:lnTo>
                    <a:lnTo>
                      <a:pt x="8" y="3"/>
                    </a:lnTo>
                    <a:lnTo>
                      <a:pt x="13" y="0"/>
                    </a:lnTo>
                    <a:lnTo>
                      <a:pt x="13"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0" name="Freeform 56">
                <a:extLst>
                  <a:ext uri="{FF2B5EF4-FFF2-40B4-BE49-F238E27FC236}">
                    <a16:creationId xmlns:a16="http://schemas.microsoft.com/office/drawing/2014/main" id="{C92DA3C9-B519-4A33-B887-D0E5B850E828}"/>
                  </a:ext>
                </a:extLst>
              </p:cNvPr>
              <p:cNvSpPr>
                <a:spLocks/>
              </p:cNvSpPr>
              <p:nvPr/>
            </p:nvSpPr>
            <p:spPr bwMode="auto">
              <a:xfrm>
                <a:off x="3739" y="1581"/>
                <a:ext cx="11" cy="32"/>
              </a:xfrm>
              <a:custGeom>
                <a:avLst/>
                <a:gdLst>
                  <a:gd name="T0" fmla="*/ 22 w 22"/>
                  <a:gd name="T1" fmla="*/ 8 h 64"/>
                  <a:gd name="T2" fmla="*/ 19 w 22"/>
                  <a:gd name="T3" fmla="*/ 14 h 64"/>
                  <a:gd name="T4" fmla="*/ 18 w 22"/>
                  <a:gd name="T5" fmla="*/ 21 h 64"/>
                  <a:gd name="T6" fmla="*/ 17 w 22"/>
                  <a:gd name="T7" fmla="*/ 27 h 64"/>
                  <a:gd name="T8" fmla="*/ 13 w 22"/>
                  <a:gd name="T9" fmla="*/ 31 h 64"/>
                  <a:gd name="T10" fmla="*/ 15 w 22"/>
                  <a:gd name="T11" fmla="*/ 34 h 64"/>
                  <a:gd name="T12" fmla="*/ 16 w 22"/>
                  <a:gd name="T13" fmla="*/ 35 h 64"/>
                  <a:gd name="T14" fmla="*/ 18 w 22"/>
                  <a:gd name="T15" fmla="*/ 35 h 64"/>
                  <a:gd name="T16" fmla="*/ 22 w 22"/>
                  <a:gd name="T17" fmla="*/ 35 h 64"/>
                  <a:gd name="T18" fmla="*/ 20 w 22"/>
                  <a:gd name="T19" fmla="*/ 42 h 64"/>
                  <a:gd name="T20" fmla="*/ 19 w 22"/>
                  <a:gd name="T21" fmla="*/ 51 h 64"/>
                  <a:gd name="T22" fmla="*/ 17 w 22"/>
                  <a:gd name="T23" fmla="*/ 60 h 64"/>
                  <a:gd name="T24" fmla="*/ 11 w 22"/>
                  <a:gd name="T25" fmla="*/ 64 h 64"/>
                  <a:gd name="T26" fmla="*/ 10 w 22"/>
                  <a:gd name="T27" fmla="*/ 52 h 64"/>
                  <a:gd name="T28" fmla="*/ 4 w 22"/>
                  <a:gd name="T29" fmla="*/ 45 h 64"/>
                  <a:gd name="T30" fmla="*/ 0 w 22"/>
                  <a:gd name="T31" fmla="*/ 37 h 64"/>
                  <a:gd name="T32" fmla="*/ 3 w 22"/>
                  <a:gd name="T33" fmla="*/ 27 h 64"/>
                  <a:gd name="T34" fmla="*/ 4 w 22"/>
                  <a:gd name="T35" fmla="*/ 30 h 64"/>
                  <a:gd name="T36" fmla="*/ 5 w 22"/>
                  <a:gd name="T37" fmla="*/ 32 h 64"/>
                  <a:gd name="T38" fmla="*/ 8 w 22"/>
                  <a:gd name="T39" fmla="*/ 35 h 64"/>
                  <a:gd name="T40" fmla="*/ 10 w 22"/>
                  <a:gd name="T41" fmla="*/ 36 h 64"/>
                  <a:gd name="T42" fmla="*/ 13 w 22"/>
                  <a:gd name="T43" fmla="*/ 31 h 64"/>
                  <a:gd name="T44" fmla="*/ 11 w 22"/>
                  <a:gd name="T45" fmla="*/ 27 h 64"/>
                  <a:gd name="T46" fmla="*/ 8 w 22"/>
                  <a:gd name="T47" fmla="*/ 23 h 64"/>
                  <a:gd name="T48" fmla="*/ 5 w 22"/>
                  <a:gd name="T49" fmla="*/ 20 h 64"/>
                  <a:gd name="T50" fmla="*/ 3 w 22"/>
                  <a:gd name="T51" fmla="*/ 16 h 64"/>
                  <a:gd name="T52" fmla="*/ 1 w 22"/>
                  <a:gd name="T53" fmla="*/ 13 h 64"/>
                  <a:gd name="T54" fmla="*/ 0 w 22"/>
                  <a:gd name="T55" fmla="*/ 8 h 64"/>
                  <a:gd name="T56" fmla="*/ 0 w 22"/>
                  <a:gd name="T57" fmla="*/ 4 h 64"/>
                  <a:gd name="T58" fmla="*/ 5 w 22"/>
                  <a:gd name="T59" fmla="*/ 3 h 64"/>
                  <a:gd name="T60" fmla="*/ 13 w 22"/>
                  <a:gd name="T61" fmla="*/ 0 h 64"/>
                  <a:gd name="T62" fmla="*/ 20 w 22"/>
                  <a:gd name="T63" fmla="*/ 1 h 64"/>
                  <a:gd name="T64" fmla="*/ 22 w 22"/>
                  <a:gd name="T6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64">
                    <a:moveTo>
                      <a:pt x="22" y="8"/>
                    </a:moveTo>
                    <a:lnTo>
                      <a:pt x="19" y="14"/>
                    </a:lnTo>
                    <a:lnTo>
                      <a:pt x="18" y="21"/>
                    </a:lnTo>
                    <a:lnTo>
                      <a:pt x="17" y="27"/>
                    </a:lnTo>
                    <a:lnTo>
                      <a:pt x="13" y="31"/>
                    </a:lnTo>
                    <a:lnTo>
                      <a:pt x="15" y="34"/>
                    </a:lnTo>
                    <a:lnTo>
                      <a:pt x="16" y="35"/>
                    </a:lnTo>
                    <a:lnTo>
                      <a:pt x="18" y="35"/>
                    </a:lnTo>
                    <a:lnTo>
                      <a:pt x="22" y="35"/>
                    </a:lnTo>
                    <a:lnTo>
                      <a:pt x="20" y="42"/>
                    </a:lnTo>
                    <a:lnTo>
                      <a:pt x="19" y="51"/>
                    </a:lnTo>
                    <a:lnTo>
                      <a:pt x="17" y="60"/>
                    </a:lnTo>
                    <a:lnTo>
                      <a:pt x="11" y="64"/>
                    </a:lnTo>
                    <a:lnTo>
                      <a:pt x="10" y="52"/>
                    </a:lnTo>
                    <a:lnTo>
                      <a:pt x="4" y="45"/>
                    </a:lnTo>
                    <a:lnTo>
                      <a:pt x="0" y="37"/>
                    </a:lnTo>
                    <a:lnTo>
                      <a:pt x="3" y="27"/>
                    </a:lnTo>
                    <a:lnTo>
                      <a:pt x="4" y="30"/>
                    </a:lnTo>
                    <a:lnTo>
                      <a:pt x="5" y="32"/>
                    </a:lnTo>
                    <a:lnTo>
                      <a:pt x="8" y="35"/>
                    </a:lnTo>
                    <a:lnTo>
                      <a:pt x="10" y="36"/>
                    </a:lnTo>
                    <a:lnTo>
                      <a:pt x="13" y="31"/>
                    </a:lnTo>
                    <a:lnTo>
                      <a:pt x="11" y="27"/>
                    </a:lnTo>
                    <a:lnTo>
                      <a:pt x="8" y="23"/>
                    </a:lnTo>
                    <a:lnTo>
                      <a:pt x="5" y="20"/>
                    </a:lnTo>
                    <a:lnTo>
                      <a:pt x="3" y="16"/>
                    </a:lnTo>
                    <a:lnTo>
                      <a:pt x="1" y="13"/>
                    </a:lnTo>
                    <a:lnTo>
                      <a:pt x="0" y="8"/>
                    </a:lnTo>
                    <a:lnTo>
                      <a:pt x="0" y="4"/>
                    </a:lnTo>
                    <a:lnTo>
                      <a:pt x="5" y="3"/>
                    </a:lnTo>
                    <a:lnTo>
                      <a:pt x="13" y="0"/>
                    </a:lnTo>
                    <a:lnTo>
                      <a:pt x="20" y="1"/>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1" name="Freeform 57">
                <a:extLst>
                  <a:ext uri="{FF2B5EF4-FFF2-40B4-BE49-F238E27FC236}">
                    <a16:creationId xmlns:a16="http://schemas.microsoft.com/office/drawing/2014/main" id="{7854D1CD-BE84-4A8C-AF32-F90C3690B620}"/>
                  </a:ext>
                </a:extLst>
              </p:cNvPr>
              <p:cNvSpPr>
                <a:spLocks/>
              </p:cNvSpPr>
              <p:nvPr/>
            </p:nvSpPr>
            <p:spPr bwMode="auto">
              <a:xfrm>
                <a:off x="4389" y="1570"/>
                <a:ext cx="2" cy="3"/>
              </a:xfrm>
              <a:custGeom>
                <a:avLst/>
                <a:gdLst>
                  <a:gd name="T0" fmla="*/ 4 w 5"/>
                  <a:gd name="T1" fmla="*/ 5 h 6"/>
                  <a:gd name="T2" fmla="*/ 4 w 5"/>
                  <a:gd name="T3" fmla="*/ 6 h 6"/>
                  <a:gd name="T4" fmla="*/ 0 w 5"/>
                  <a:gd name="T5" fmla="*/ 0 h 6"/>
                  <a:gd name="T6" fmla="*/ 3 w 5"/>
                  <a:gd name="T7" fmla="*/ 0 h 6"/>
                  <a:gd name="T8" fmla="*/ 4 w 5"/>
                  <a:gd name="T9" fmla="*/ 1 h 6"/>
                  <a:gd name="T10" fmla="*/ 5 w 5"/>
                  <a:gd name="T11" fmla="*/ 3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lnTo>
                      <a:pt x="4" y="6"/>
                    </a:lnTo>
                    <a:lnTo>
                      <a:pt x="0" y="0"/>
                    </a:lnTo>
                    <a:lnTo>
                      <a:pt x="3" y="0"/>
                    </a:lnTo>
                    <a:lnTo>
                      <a:pt x="4" y="1"/>
                    </a:lnTo>
                    <a:lnTo>
                      <a:pt x="5" y="3"/>
                    </a:lnTo>
                    <a:lnTo>
                      <a:pt x="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2" name="Freeform 58">
                <a:extLst>
                  <a:ext uri="{FF2B5EF4-FFF2-40B4-BE49-F238E27FC236}">
                    <a16:creationId xmlns:a16="http://schemas.microsoft.com/office/drawing/2014/main" id="{A5D3D12E-F674-4585-8384-608FEFBE63C8}"/>
                  </a:ext>
                </a:extLst>
              </p:cNvPr>
              <p:cNvSpPr>
                <a:spLocks/>
              </p:cNvSpPr>
              <p:nvPr/>
            </p:nvSpPr>
            <p:spPr bwMode="auto">
              <a:xfrm>
                <a:off x="4436" y="1570"/>
                <a:ext cx="2" cy="4"/>
              </a:xfrm>
              <a:custGeom>
                <a:avLst/>
                <a:gdLst>
                  <a:gd name="T0" fmla="*/ 1 w 3"/>
                  <a:gd name="T1" fmla="*/ 8 h 8"/>
                  <a:gd name="T2" fmla="*/ 0 w 3"/>
                  <a:gd name="T3" fmla="*/ 6 h 8"/>
                  <a:gd name="T4" fmla="*/ 0 w 3"/>
                  <a:gd name="T5" fmla="*/ 4 h 8"/>
                  <a:gd name="T6" fmla="*/ 0 w 3"/>
                  <a:gd name="T7" fmla="*/ 2 h 8"/>
                  <a:gd name="T8" fmla="*/ 2 w 3"/>
                  <a:gd name="T9" fmla="*/ 0 h 8"/>
                  <a:gd name="T10" fmla="*/ 3 w 3"/>
                  <a:gd name="T11" fmla="*/ 0 h 8"/>
                  <a:gd name="T12" fmla="*/ 1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8"/>
                    </a:moveTo>
                    <a:lnTo>
                      <a:pt x="0" y="6"/>
                    </a:lnTo>
                    <a:lnTo>
                      <a:pt x="0" y="4"/>
                    </a:lnTo>
                    <a:lnTo>
                      <a:pt x="0" y="2"/>
                    </a:lnTo>
                    <a:lnTo>
                      <a:pt x="2" y="0"/>
                    </a:lnTo>
                    <a:lnTo>
                      <a:pt x="3" y="0"/>
                    </a:lnTo>
                    <a:lnTo>
                      <a:pt x="1"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3" name="Freeform 59">
                <a:extLst>
                  <a:ext uri="{FF2B5EF4-FFF2-40B4-BE49-F238E27FC236}">
                    <a16:creationId xmlns:a16="http://schemas.microsoft.com/office/drawing/2014/main" id="{5D1C1431-1D72-4BFE-8401-F90D6A0ABB45}"/>
                  </a:ext>
                </a:extLst>
              </p:cNvPr>
              <p:cNvSpPr>
                <a:spLocks/>
              </p:cNvSpPr>
              <p:nvPr/>
            </p:nvSpPr>
            <p:spPr bwMode="auto">
              <a:xfrm>
                <a:off x="4531" y="1568"/>
                <a:ext cx="1" cy="4"/>
              </a:xfrm>
              <a:custGeom>
                <a:avLst/>
                <a:gdLst>
                  <a:gd name="T0" fmla="*/ 1 w 2"/>
                  <a:gd name="T1" fmla="*/ 7 h 7"/>
                  <a:gd name="T2" fmla="*/ 0 w 2"/>
                  <a:gd name="T3" fmla="*/ 0 h 7"/>
                  <a:gd name="T4" fmla="*/ 2 w 2"/>
                  <a:gd name="T5" fmla="*/ 4 h 7"/>
                  <a:gd name="T6" fmla="*/ 1 w 2"/>
                  <a:gd name="T7" fmla="*/ 7 h 7"/>
                </a:gdLst>
                <a:ahLst/>
                <a:cxnLst>
                  <a:cxn ang="0">
                    <a:pos x="T0" y="T1"/>
                  </a:cxn>
                  <a:cxn ang="0">
                    <a:pos x="T2" y="T3"/>
                  </a:cxn>
                  <a:cxn ang="0">
                    <a:pos x="T4" y="T5"/>
                  </a:cxn>
                  <a:cxn ang="0">
                    <a:pos x="T6" y="T7"/>
                  </a:cxn>
                </a:cxnLst>
                <a:rect l="0" t="0" r="r" b="b"/>
                <a:pathLst>
                  <a:path w="2" h="7">
                    <a:moveTo>
                      <a:pt x="1" y="7"/>
                    </a:moveTo>
                    <a:lnTo>
                      <a:pt x="0" y="0"/>
                    </a:lnTo>
                    <a:lnTo>
                      <a:pt x="2" y="4"/>
                    </a:lnTo>
                    <a:lnTo>
                      <a:pt x="1"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4" name="Freeform 60">
                <a:extLst>
                  <a:ext uri="{FF2B5EF4-FFF2-40B4-BE49-F238E27FC236}">
                    <a16:creationId xmlns:a16="http://schemas.microsoft.com/office/drawing/2014/main" id="{FC76BAD0-7344-47D5-98FC-1FF04598C6DE}"/>
                  </a:ext>
                </a:extLst>
              </p:cNvPr>
              <p:cNvSpPr>
                <a:spLocks/>
              </p:cNvSpPr>
              <p:nvPr/>
            </p:nvSpPr>
            <p:spPr bwMode="auto">
              <a:xfrm>
                <a:off x="4535" y="1568"/>
                <a:ext cx="2" cy="2"/>
              </a:xfrm>
              <a:custGeom>
                <a:avLst/>
                <a:gdLst>
                  <a:gd name="T0" fmla="*/ 2 w 2"/>
                  <a:gd name="T1" fmla="*/ 3 h 3"/>
                  <a:gd name="T2" fmla="*/ 1 w 2"/>
                  <a:gd name="T3" fmla="*/ 3 h 3"/>
                  <a:gd name="T4" fmla="*/ 1 w 2"/>
                  <a:gd name="T5" fmla="*/ 2 h 3"/>
                  <a:gd name="T6" fmla="*/ 0 w 2"/>
                  <a:gd name="T7" fmla="*/ 2 h 3"/>
                  <a:gd name="T8" fmla="*/ 0 w 2"/>
                  <a:gd name="T9" fmla="*/ 2 h 3"/>
                  <a:gd name="T10" fmla="*/ 1 w 2"/>
                  <a:gd name="T11" fmla="*/ 0 h 3"/>
                  <a:gd name="T12" fmla="*/ 2 w 2"/>
                  <a:gd name="T13" fmla="*/ 1 h 3"/>
                  <a:gd name="T14" fmla="*/ 2 w 2"/>
                  <a:gd name="T15" fmla="*/ 2 h 3"/>
                  <a:gd name="T16" fmla="*/ 2 w 2"/>
                  <a:gd name="T17" fmla="*/ 3 h 3"/>
                  <a:gd name="T18" fmla="*/ 2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3"/>
                    </a:moveTo>
                    <a:lnTo>
                      <a:pt x="1" y="3"/>
                    </a:lnTo>
                    <a:lnTo>
                      <a:pt x="1" y="2"/>
                    </a:lnTo>
                    <a:lnTo>
                      <a:pt x="0" y="2"/>
                    </a:lnTo>
                    <a:lnTo>
                      <a:pt x="0" y="2"/>
                    </a:lnTo>
                    <a:lnTo>
                      <a:pt x="1" y="0"/>
                    </a:lnTo>
                    <a:lnTo>
                      <a:pt x="2" y="1"/>
                    </a:lnTo>
                    <a:lnTo>
                      <a:pt x="2" y="2"/>
                    </a:lnTo>
                    <a:lnTo>
                      <a:pt x="2" y="3"/>
                    </a:lnTo>
                    <a:lnTo>
                      <a:pt x="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5" name="Freeform 61">
                <a:extLst>
                  <a:ext uri="{FF2B5EF4-FFF2-40B4-BE49-F238E27FC236}">
                    <a16:creationId xmlns:a16="http://schemas.microsoft.com/office/drawing/2014/main" id="{3A6013D5-E5A7-4997-A80E-5E343F5E3054}"/>
                  </a:ext>
                </a:extLst>
              </p:cNvPr>
              <p:cNvSpPr>
                <a:spLocks/>
              </p:cNvSpPr>
              <p:nvPr/>
            </p:nvSpPr>
            <p:spPr bwMode="auto">
              <a:xfrm>
                <a:off x="4396" y="1571"/>
                <a:ext cx="8" cy="8"/>
              </a:xfrm>
              <a:custGeom>
                <a:avLst/>
                <a:gdLst>
                  <a:gd name="T0" fmla="*/ 0 w 15"/>
                  <a:gd name="T1" fmla="*/ 17 h 17"/>
                  <a:gd name="T2" fmla="*/ 1 w 15"/>
                  <a:gd name="T3" fmla="*/ 12 h 17"/>
                  <a:gd name="T4" fmla="*/ 6 w 15"/>
                  <a:gd name="T5" fmla="*/ 7 h 17"/>
                  <a:gd name="T6" fmla="*/ 11 w 15"/>
                  <a:gd name="T7" fmla="*/ 4 h 17"/>
                  <a:gd name="T8" fmla="*/ 15 w 15"/>
                  <a:gd name="T9" fmla="*/ 0 h 17"/>
                  <a:gd name="T10" fmla="*/ 13 w 15"/>
                  <a:gd name="T11" fmla="*/ 5 h 17"/>
                  <a:gd name="T12" fmla="*/ 9 w 15"/>
                  <a:gd name="T13" fmla="*/ 11 h 17"/>
                  <a:gd name="T14" fmla="*/ 5 w 15"/>
                  <a:gd name="T15" fmla="*/ 15 h 17"/>
                  <a:gd name="T16" fmla="*/ 0 w 15"/>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0" y="17"/>
                    </a:moveTo>
                    <a:lnTo>
                      <a:pt x="1" y="12"/>
                    </a:lnTo>
                    <a:lnTo>
                      <a:pt x="6" y="7"/>
                    </a:lnTo>
                    <a:lnTo>
                      <a:pt x="11" y="4"/>
                    </a:lnTo>
                    <a:lnTo>
                      <a:pt x="15" y="0"/>
                    </a:lnTo>
                    <a:lnTo>
                      <a:pt x="13" y="5"/>
                    </a:lnTo>
                    <a:lnTo>
                      <a:pt x="9" y="11"/>
                    </a:lnTo>
                    <a:lnTo>
                      <a:pt x="5" y="15"/>
                    </a:lnTo>
                    <a:lnTo>
                      <a:pt x="0"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6" name="Freeform 62">
                <a:extLst>
                  <a:ext uri="{FF2B5EF4-FFF2-40B4-BE49-F238E27FC236}">
                    <a16:creationId xmlns:a16="http://schemas.microsoft.com/office/drawing/2014/main" id="{39D9B373-3508-4151-A473-1B709D62F4D7}"/>
                  </a:ext>
                </a:extLst>
              </p:cNvPr>
              <p:cNvSpPr>
                <a:spLocks/>
              </p:cNvSpPr>
              <p:nvPr/>
            </p:nvSpPr>
            <p:spPr bwMode="auto">
              <a:xfrm>
                <a:off x="4519" y="1570"/>
                <a:ext cx="2" cy="4"/>
              </a:xfrm>
              <a:custGeom>
                <a:avLst/>
                <a:gdLst>
                  <a:gd name="T0" fmla="*/ 2 w 3"/>
                  <a:gd name="T1" fmla="*/ 9 h 9"/>
                  <a:gd name="T2" fmla="*/ 0 w 3"/>
                  <a:gd name="T3" fmla="*/ 7 h 9"/>
                  <a:gd name="T4" fmla="*/ 0 w 3"/>
                  <a:gd name="T5" fmla="*/ 5 h 9"/>
                  <a:gd name="T6" fmla="*/ 0 w 3"/>
                  <a:gd name="T7" fmla="*/ 2 h 9"/>
                  <a:gd name="T8" fmla="*/ 0 w 3"/>
                  <a:gd name="T9" fmla="*/ 0 h 9"/>
                  <a:gd name="T10" fmla="*/ 2 w 3"/>
                  <a:gd name="T11" fmla="*/ 2 h 9"/>
                  <a:gd name="T12" fmla="*/ 3 w 3"/>
                  <a:gd name="T13" fmla="*/ 5 h 9"/>
                  <a:gd name="T14" fmla="*/ 3 w 3"/>
                  <a:gd name="T15" fmla="*/ 7 h 9"/>
                  <a:gd name="T16" fmla="*/ 2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2" y="9"/>
                    </a:moveTo>
                    <a:lnTo>
                      <a:pt x="0" y="7"/>
                    </a:lnTo>
                    <a:lnTo>
                      <a:pt x="0" y="5"/>
                    </a:lnTo>
                    <a:lnTo>
                      <a:pt x="0" y="2"/>
                    </a:lnTo>
                    <a:lnTo>
                      <a:pt x="0" y="0"/>
                    </a:lnTo>
                    <a:lnTo>
                      <a:pt x="2" y="2"/>
                    </a:lnTo>
                    <a:lnTo>
                      <a:pt x="3" y="5"/>
                    </a:lnTo>
                    <a:lnTo>
                      <a:pt x="3" y="7"/>
                    </a:lnTo>
                    <a:lnTo>
                      <a:pt x="2"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7" name="Freeform 63">
                <a:extLst>
                  <a:ext uri="{FF2B5EF4-FFF2-40B4-BE49-F238E27FC236}">
                    <a16:creationId xmlns:a16="http://schemas.microsoft.com/office/drawing/2014/main" id="{78EAC4F0-8514-4857-B5F8-52C1F4F45F7D}"/>
                  </a:ext>
                </a:extLst>
              </p:cNvPr>
              <p:cNvSpPr>
                <a:spLocks/>
              </p:cNvSpPr>
              <p:nvPr/>
            </p:nvSpPr>
            <p:spPr bwMode="auto">
              <a:xfrm>
                <a:off x="4400" y="1574"/>
                <a:ext cx="7" cy="8"/>
              </a:xfrm>
              <a:custGeom>
                <a:avLst/>
                <a:gdLst>
                  <a:gd name="T0" fmla="*/ 4 w 15"/>
                  <a:gd name="T1" fmla="*/ 15 h 15"/>
                  <a:gd name="T2" fmla="*/ 6 w 15"/>
                  <a:gd name="T3" fmla="*/ 10 h 15"/>
                  <a:gd name="T4" fmla="*/ 0 w 15"/>
                  <a:gd name="T5" fmla="*/ 11 h 15"/>
                  <a:gd name="T6" fmla="*/ 0 w 15"/>
                  <a:gd name="T7" fmla="*/ 10 h 15"/>
                  <a:gd name="T8" fmla="*/ 1 w 15"/>
                  <a:gd name="T9" fmla="*/ 8 h 15"/>
                  <a:gd name="T10" fmla="*/ 2 w 15"/>
                  <a:gd name="T11" fmla="*/ 8 h 15"/>
                  <a:gd name="T12" fmla="*/ 4 w 15"/>
                  <a:gd name="T13" fmla="*/ 7 h 15"/>
                  <a:gd name="T14" fmla="*/ 7 w 15"/>
                  <a:gd name="T15" fmla="*/ 10 h 15"/>
                  <a:gd name="T16" fmla="*/ 9 w 15"/>
                  <a:gd name="T17" fmla="*/ 7 h 15"/>
                  <a:gd name="T18" fmla="*/ 12 w 15"/>
                  <a:gd name="T19" fmla="*/ 4 h 15"/>
                  <a:gd name="T20" fmla="*/ 15 w 15"/>
                  <a:gd name="T21" fmla="*/ 0 h 15"/>
                  <a:gd name="T22" fmla="*/ 14 w 15"/>
                  <a:gd name="T23" fmla="*/ 5 h 15"/>
                  <a:gd name="T24" fmla="*/ 10 w 15"/>
                  <a:gd name="T25" fmla="*/ 8 h 15"/>
                  <a:gd name="T26" fmla="*/ 6 w 15"/>
                  <a:gd name="T27" fmla="*/ 12 h 15"/>
                  <a:gd name="T28" fmla="*/ 4 w 15"/>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4" y="15"/>
                    </a:moveTo>
                    <a:lnTo>
                      <a:pt x="6" y="10"/>
                    </a:lnTo>
                    <a:lnTo>
                      <a:pt x="0" y="11"/>
                    </a:lnTo>
                    <a:lnTo>
                      <a:pt x="0" y="10"/>
                    </a:lnTo>
                    <a:lnTo>
                      <a:pt x="1" y="8"/>
                    </a:lnTo>
                    <a:lnTo>
                      <a:pt x="2" y="8"/>
                    </a:lnTo>
                    <a:lnTo>
                      <a:pt x="4" y="7"/>
                    </a:lnTo>
                    <a:lnTo>
                      <a:pt x="7" y="10"/>
                    </a:lnTo>
                    <a:lnTo>
                      <a:pt x="9" y="7"/>
                    </a:lnTo>
                    <a:lnTo>
                      <a:pt x="12" y="4"/>
                    </a:lnTo>
                    <a:lnTo>
                      <a:pt x="15" y="0"/>
                    </a:lnTo>
                    <a:lnTo>
                      <a:pt x="14" y="5"/>
                    </a:lnTo>
                    <a:lnTo>
                      <a:pt x="10" y="8"/>
                    </a:lnTo>
                    <a:lnTo>
                      <a:pt x="6" y="12"/>
                    </a:lnTo>
                    <a:lnTo>
                      <a:pt x="4"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8" name="Freeform 64">
                <a:extLst>
                  <a:ext uri="{FF2B5EF4-FFF2-40B4-BE49-F238E27FC236}">
                    <a16:creationId xmlns:a16="http://schemas.microsoft.com/office/drawing/2014/main" id="{AB97676E-A61A-4D78-BE98-96468692797C}"/>
                  </a:ext>
                </a:extLst>
              </p:cNvPr>
              <p:cNvSpPr>
                <a:spLocks/>
              </p:cNvSpPr>
              <p:nvPr/>
            </p:nvSpPr>
            <p:spPr bwMode="auto">
              <a:xfrm>
                <a:off x="4549" y="1572"/>
                <a:ext cx="8" cy="16"/>
              </a:xfrm>
              <a:custGeom>
                <a:avLst/>
                <a:gdLst>
                  <a:gd name="T0" fmla="*/ 12 w 18"/>
                  <a:gd name="T1" fmla="*/ 20 h 31"/>
                  <a:gd name="T2" fmla="*/ 18 w 18"/>
                  <a:gd name="T3" fmla="*/ 17 h 31"/>
                  <a:gd name="T4" fmla="*/ 15 w 18"/>
                  <a:gd name="T5" fmla="*/ 22 h 31"/>
                  <a:gd name="T6" fmla="*/ 10 w 18"/>
                  <a:gd name="T7" fmla="*/ 24 h 31"/>
                  <a:gd name="T8" fmla="*/ 5 w 18"/>
                  <a:gd name="T9" fmla="*/ 25 h 31"/>
                  <a:gd name="T10" fmla="*/ 3 w 18"/>
                  <a:gd name="T11" fmla="*/ 31 h 31"/>
                  <a:gd name="T12" fmla="*/ 2 w 18"/>
                  <a:gd name="T13" fmla="*/ 30 h 31"/>
                  <a:gd name="T14" fmla="*/ 2 w 18"/>
                  <a:gd name="T15" fmla="*/ 25 h 31"/>
                  <a:gd name="T16" fmla="*/ 2 w 18"/>
                  <a:gd name="T17" fmla="*/ 22 h 31"/>
                  <a:gd name="T18" fmla="*/ 2 w 18"/>
                  <a:gd name="T19" fmla="*/ 17 h 31"/>
                  <a:gd name="T20" fmla="*/ 0 w 18"/>
                  <a:gd name="T21" fmla="*/ 15 h 31"/>
                  <a:gd name="T22" fmla="*/ 0 w 18"/>
                  <a:gd name="T23" fmla="*/ 11 h 31"/>
                  <a:gd name="T24" fmla="*/ 0 w 18"/>
                  <a:gd name="T25" fmla="*/ 8 h 31"/>
                  <a:gd name="T26" fmla="*/ 2 w 18"/>
                  <a:gd name="T27" fmla="*/ 5 h 31"/>
                  <a:gd name="T28" fmla="*/ 3 w 18"/>
                  <a:gd name="T29" fmla="*/ 7 h 31"/>
                  <a:gd name="T30" fmla="*/ 4 w 18"/>
                  <a:gd name="T31" fmla="*/ 9 h 31"/>
                  <a:gd name="T32" fmla="*/ 4 w 18"/>
                  <a:gd name="T33" fmla="*/ 11 h 31"/>
                  <a:gd name="T34" fmla="*/ 6 w 18"/>
                  <a:gd name="T35" fmla="*/ 11 h 31"/>
                  <a:gd name="T36" fmla="*/ 9 w 18"/>
                  <a:gd name="T37" fmla="*/ 0 h 31"/>
                  <a:gd name="T38" fmla="*/ 10 w 18"/>
                  <a:gd name="T39" fmla="*/ 5 h 31"/>
                  <a:gd name="T40" fmla="*/ 11 w 18"/>
                  <a:gd name="T41" fmla="*/ 9 h 31"/>
                  <a:gd name="T42" fmla="*/ 11 w 18"/>
                  <a:gd name="T43" fmla="*/ 15 h 31"/>
                  <a:gd name="T44" fmla="*/ 12 w 18"/>
                  <a:gd name="T45"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1">
                    <a:moveTo>
                      <a:pt x="12" y="20"/>
                    </a:moveTo>
                    <a:lnTo>
                      <a:pt x="18" y="17"/>
                    </a:lnTo>
                    <a:lnTo>
                      <a:pt x="15" y="22"/>
                    </a:lnTo>
                    <a:lnTo>
                      <a:pt x="10" y="24"/>
                    </a:lnTo>
                    <a:lnTo>
                      <a:pt x="5" y="25"/>
                    </a:lnTo>
                    <a:lnTo>
                      <a:pt x="3" y="31"/>
                    </a:lnTo>
                    <a:lnTo>
                      <a:pt x="2" y="30"/>
                    </a:lnTo>
                    <a:lnTo>
                      <a:pt x="2" y="25"/>
                    </a:lnTo>
                    <a:lnTo>
                      <a:pt x="2" y="22"/>
                    </a:lnTo>
                    <a:lnTo>
                      <a:pt x="2" y="17"/>
                    </a:lnTo>
                    <a:lnTo>
                      <a:pt x="0" y="15"/>
                    </a:lnTo>
                    <a:lnTo>
                      <a:pt x="0" y="11"/>
                    </a:lnTo>
                    <a:lnTo>
                      <a:pt x="0" y="8"/>
                    </a:lnTo>
                    <a:lnTo>
                      <a:pt x="2" y="5"/>
                    </a:lnTo>
                    <a:lnTo>
                      <a:pt x="3" y="7"/>
                    </a:lnTo>
                    <a:lnTo>
                      <a:pt x="4" y="9"/>
                    </a:lnTo>
                    <a:lnTo>
                      <a:pt x="4" y="11"/>
                    </a:lnTo>
                    <a:lnTo>
                      <a:pt x="6" y="11"/>
                    </a:lnTo>
                    <a:lnTo>
                      <a:pt x="9" y="0"/>
                    </a:lnTo>
                    <a:lnTo>
                      <a:pt x="10" y="5"/>
                    </a:lnTo>
                    <a:lnTo>
                      <a:pt x="11" y="9"/>
                    </a:lnTo>
                    <a:lnTo>
                      <a:pt x="11" y="15"/>
                    </a:lnTo>
                    <a:lnTo>
                      <a:pt x="12"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49" name="Freeform 65">
                <a:extLst>
                  <a:ext uri="{FF2B5EF4-FFF2-40B4-BE49-F238E27FC236}">
                    <a16:creationId xmlns:a16="http://schemas.microsoft.com/office/drawing/2014/main" id="{B7916E10-B889-4FC4-9D9D-CA2D0F08D335}"/>
                  </a:ext>
                </a:extLst>
              </p:cNvPr>
              <p:cNvSpPr>
                <a:spLocks/>
              </p:cNvSpPr>
              <p:nvPr/>
            </p:nvSpPr>
            <p:spPr bwMode="auto">
              <a:xfrm>
                <a:off x="4410" y="1576"/>
                <a:ext cx="3" cy="6"/>
              </a:xfrm>
              <a:custGeom>
                <a:avLst/>
                <a:gdLst>
                  <a:gd name="T0" fmla="*/ 1 w 7"/>
                  <a:gd name="T1" fmla="*/ 10 h 10"/>
                  <a:gd name="T2" fmla="*/ 0 w 7"/>
                  <a:gd name="T3" fmla="*/ 9 h 10"/>
                  <a:gd name="T4" fmla="*/ 0 w 7"/>
                  <a:gd name="T5" fmla="*/ 6 h 10"/>
                  <a:gd name="T6" fmla="*/ 1 w 7"/>
                  <a:gd name="T7" fmla="*/ 3 h 10"/>
                  <a:gd name="T8" fmla="*/ 3 w 7"/>
                  <a:gd name="T9" fmla="*/ 2 h 10"/>
                  <a:gd name="T10" fmla="*/ 4 w 7"/>
                  <a:gd name="T11" fmla="*/ 0 h 10"/>
                  <a:gd name="T12" fmla="*/ 7 w 7"/>
                  <a:gd name="T13" fmla="*/ 0 h 10"/>
                  <a:gd name="T14" fmla="*/ 1 w 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1" y="10"/>
                    </a:moveTo>
                    <a:lnTo>
                      <a:pt x="0" y="9"/>
                    </a:lnTo>
                    <a:lnTo>
                      <a:pt x="0" y="6"/>
                    </a:lnTo>
                    <a:lnTo>
                      <a:pt x="1" y="3"/>
                    </a:lnTo>
                    <a:lnTo>
                      <a:pt x="3" y="2"/>
                    </a:lnTo>
                    <a:lnTo>
                      <a:pt x="4" y="0"/>
                    </a:lnTo>
                    <a:lnTo>
                      <a:pt x="7" y="0"/>
                    </a:lnTo>
                    <a:lnTo>
                      <a:pt x="1"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0" name="Freeform 66">
                <a:extLst>
                  <a:ext uri="{FF2B5EF4-FFF2-40B4-BE49-F238E27FC236}">
                    <a16:creationId xmlns:a16="http://schemas.microsoft.com/office/drawing/2014/main" id="{70CD2413-53AC-4ED5-A698-5E86C939E7A9}"/>
                  </a:ext>
                </a:extLst>
              </p:cNvPr>
              <p:cNvSpPr>
                <a:spLocks/>
              </p:cNvSpPr>
              <p:nvPr/>
            </p:nvSpPr>
            <p:spPr bwMode="auto">
              <a:xfrm>
                <a:off x="4531" y="1574"/>
                <a:ext cx="1" cy="3"/>
              </a:xfrm>
              <a:custGeom>
                <a:avLst/>
                <a:gdLst>
                  <a:gd name="T0" fmla="*/ 0 w 1"/>
                  <a:gd name="T1" fmla="*/ 6 h 6"/>
                  <a:gd name="T2" fmla="*/ 0 w 1"/>
                  <a:gd name="T3" fmla="*/ 0 h 6"/>
                  <a:gd name="T4" fmla="*/ 1 w 1"/>
                  <a:gd name="T5" fmla="*/ 5 h 6"/>
                  <a:gd name="T6" fmla="*/ 0 w 1"/>
                  <a:gd name="T7" fmla="*/ 6 h 6"/>
                </a:gdLst>
                <a:ahLst/>
                <a:cxnLst>
                  <a:cxn ang="0">
                    <a:pos x="T0" y="T1"/>
                  </a:cxn>
                  <a:cxn ang="0">
                    <a:pos x="T2" y="T3"/>
                  </a:cxn>
                  <a:cxn ang="0">
                    <a:pos x="T4" y="T5"/>
                  </a:cxn>
                  <a:cxn ang="0">
                    <a:pos x="T6" y="T7"/>
                  </a:cxn>
                </a:cxnLst>
                <a:rect l="0" t="0" r="r" b="b"/>
                <a:pathLst>
                  <a:path w="1" h="6">
                    <a:moveTo>
                      <a:pt x="0" y="6"/>
                    </a:moveTo>
                    <a:lnTo>
                      <a:pt x="0" y="0"/>
                    </a:lnTo>
                    <a:lnTo>
                      <a:pt x="1" y="5"/>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1" name="Freeform 67">
                <a:extLst>
                  <a:ext uri="{FF2B5EF4-FFF2-40B4-BE49-F238E27FC236}">
                    <a16:creationId xmlns:a16="http://schemas.microsoft.com/office/drawing/2014/main" id="{0479D48C-96F4-4F9B-927A-2C2AFF9682F2}"/>
                  </a:ext>
                </a:extLst>
              </p:cNvPr>
              <p:cNvSpPr>
                <a:spLocks/>
              </p:cNvSpPr>
              <p:nvPr/>
            </p:nvSpPr>
            <p:spPr bwMode="auto">
              <a:xfrm>
                <a:off x="4535" y="1574"/>
                <a:ext cx="3" cy="5"/>
              </a:xfrm>
              <a:custGeom>
                <a:avLst/>
                <a:gdLst>
                  <a:gd name="T0" fmla="*/ 2 w 5"/>
                  <a:gd name="T1" fmla="*/ 10 h 10"/>
                  <a:gd name="T2" fmla="*/ 0 w 5"/>
                  <a:gd name="T3" fmla="*/ 7 h 10"/>
                  <a:gd name="T4" fmla="*/ 1 w 5"/>
                  <a:gd name="T5" fmla="*/ 5 h 10"/>
                  <a:gd name="T6" fmla="*/ 2 w 5"/>
                  <a:gd name="T7" fmla="*/ 3 h 10"/>
                  <a:gd name="T8" fmla="*/ 2 w 5"/>
                  <a:gd name="T9" fmla="*/ 0 h 10"/>
                  <a:gd name="T10" fmla="*/ 3 w 5"/>
                  <a:gd name="T11" fmla="*/ 2 h 10"/>
                  <a:gd name="T12" fmla="*/ 5 w 5"/>
                  <a:gd name="T13" fmla="*/ 4 h 10"/>
                  <a:gd name="T14" fmla="*/ 3 w 5"/>
                  <a:gd name="T15" fmla="*/ 7 h 10"/>
                  <a:gd name="T16" fmla="*/ 2 w 5"/>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10"/>
                    </a:moveTo>
                    <a:lnTo>
                      <a:pt x="0" y="7"/>
                    </a:lnTo>
                    <a:lnTo>
                      <a:pt x="1" y="5"/>
                    </a:lnTo>
                    <a:lnTo>
                      <a:pt x="2" y="3"/>
                    </a:lnTo>
                    <a:lnTo>
                      <a:pt x="2" y="0"/>
                    </a:lnTo>
                    <a:lnTo>
                      <a:pt x="3" y="2"/>
                    </a:lnTo>
                    <a:lnTo>
                      <a:pt x="5" y="4"/>
                    </a:lnTo>
                    <a:lnTo>
                      <a:pt x="3" y="7"/>
                    </a:lnTo>
                    <a:lnTo>
                      <a:pt x="2"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2" name="Freeform 68">
                <a:extLst>
                  <a:ext uri="{FF2B5EF4-FFF2-40B4-BE49-F238E27FC236}">
                    <a16:creationId xmlns:a16="http://schemas.microsoft.com/office/drawing/2014/main" id="{44A2A026-86FC-43E2-ADAD-19FC71E39863}"/>
                  </a:ext>
                </a:extLst>
              </p:cNvPr>
              <p:cNvSpPr>
                <a:spLocks/>
              </p:cNvSpPr>
              <p:nvPr/>
            </p:nvSpPr>
            <p:spPr bwMode="auto">
              <a:xfrm>
                <a:off x="4541" y="1574"/>
                <a:ext cx="3" cy="5"/>
              </a:xfrm>
              <a:custGeom>
                <a:avLst/>
                <a:gdLst>
                  <a:gd name="T0" fmla="*/ 3 w 6"/>
                  <a:gd name="T1" fmla="*/ 10 h 10"/>
                  <a:gd name="T2" fmla="*/ 0 w 6"/>
                  <a:gd name="T3" fmla="*/ 7 h 10"/>
                  <a:gd name="T4" fmla="*/ 2 w 6"/>
                  <a:gd name="T5" fmla="*/ 5 h 10"/>
                  <a:gd name="T6" fmla="*/ 3 w 6"/>
                  <a:gd name="T7" fmla="*/ 2 h 10"/>
                  <a:gd name="T8" fmla="*/ 4 w 6"/>
                  <a:gd name="T9" fmla="*/ 0 h 10"/>
                  <a:gd name="T10" fmla="*/ 4 w 6"/>
                  <a:gd name="T11" fmla="*/ 4 h 10"/>
                  <a:gd name="T12" fmla="*/ 5 w 6"/>
                  <a:gd name="T13" fmla="*/ 6 h 10"/>
                  <a:gd name="T14" fmla="*/ 6 w 6"/>
                  <a:gd name="T15" fmla="*/ 8 h 10"/>
                  <a:gd name="T16" fmla="*/ 3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10"/>
                    </a:moveTo>
                    <a:lnTo>
                      <a:pt x="0" y="7"/>
                    </a:lnTo>
                    <a:lnTo>
                      <a:pt x="2" y="5"/>
                    </a:lnTo>
                    <a:lnTo>
                      <a:pt x="3" y="2"/>
                    </a:lnTo>
                    <a:lnTo>
                      <a:pt x="4" y="0"/>
                    </a:lnTo>
                    <a:lnTo>
                      <a:pt x="4" y="4"/>
                    </a:lnTo>
                    <a:lnTo>
                      <a:pt x="5" y="6"/>
                    </a:lnTo>
                    <a:lnTo>
                      <a:pt x="6" y="8"/>
                    </a:lnTo>
                    <a:lnTo>
                      <a:pt x="3"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3" name="Freeform 69">
                <a:extLst>
                  <a:ext uri="{FF2B5EF4-FFF2-40B4-BE49-F238E27FC236}">
                    <a16:creationId xmlns:a16="http://schemas.microsoft.com/office/drawing/2014/main" id="{B51F4E50-C2D1-4BE3-B747-39086EC09406}"/>
                  </a:ext>
                </a:extLst>
              </p:cNvPr>
              <p:cNvSpPr>
                <a:spLocks/>
              </p:cNvSpPr>
              <p:nvPr/>
            </p:nvSpPr>
            <p:spPr bwMode="auto">
              <a:xfrm>
                <a:off x="4555" y="1574"/>
                <a:ext cx="1" cy="2"/>
              </a:xfrm>
              <a:custGeom>
                <a:avLst/>
                <a:gdLst>
                  <a:gd name="T0" fmla="*/ 2 w 2"/>
                  <a:gd name="T1" fmla="*/ 6 h 6"/>
                  <a:gd name="T2" fmla="*/ 0 w 2"/>
                  <a:gd name="T3" fmla="*/ 0 h 6"/>
                  <a:gd name="T4" fmla="*/ 2 w 2"/>
                  <a:gd name="T5" fmla="*/ 1 h 6"/>
                  <a:gd name="T6" fmla="*/ 2 w 2"/>
                  <a:gd name="T7" fmla="*/ 6 h 6"/>
                </a:gdLst>
                <a:ahLst/>
                <a:cxnLst>
                  <a:cxn ang="0">
                    <a:pos x="T0" y="T1"/>
                  </a:cxn>
                  <a:cxn ang="0">
                    <a:pos x="T2" y="T3"/>
                  </a:cxn>
                  <a:cxn ang="0">
                    <a:pos x="T4" y="T5"/>
                  </a:cxn>
                  <a:cxn ang="0">
                    <a:pos x="T6" y="T7"/>
                  </a:cxn>
                </a:cxnLst>
                <a:rect l="0" t="0" r="r" b="b"/>
                <a:pathLst>
                  <a:path w="2" h="6">
                    <a:moveTo>
                      <a:pt x="2" y="6"/>
                    </a:moveTo>
                    <a:lnTo>
                      <a:pt x="0" y="0"/>
                    </a:lnTo>
                    <a:lnTo>
                      <a:pt x="2" y="1"/>
                    </a:lnTo>
                    <a:lnTo>
                      <a:pt x="2"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4" name="Freeform 70">
                <a:extLst>
                  <a:ext uri="{FF2B5EF4-FFF2-40B4-BE49-F238E27FC236}">
                    <a16:creationId xmlns:a16="http://schemas.microsoft.com/office/drawing/2014/main" id="{32D8975E-F1FC-4132-98B6-841A27E37786}"/>
                  </a:ext>
                </a:extLst>
              </p:cNvPr>
              <p:cNvSpPr>
                <a:spLocks/>
              </p:cNvSpPr>
              <p:nvPr/>
            </p:nvSpPr>
            <p:spPr bwMode="auto">
              <a:xfrm>
                <a:off x="4568" y="1574"/>
                <a:ext cx="1" cy="2"/>
              </a:xfrm>
              <a:custGeom>
                <a:avLst/>
                <a:gdLst>
                  <a:gd name="T0" fmla="*/ 0 w 2"/>
                  <a:gd name="T1" fmla="*/ 5 h 6"/>
                  <a:gd name="T2" fmla="*/ 2 w 2"/>
                  <a:gd name="T3" fmla="*/ 0 h 6"/>
                  <a:gd name="T4" fmla="*/ 2 w 2"/>
                  <a:gd name="T5" fmla="*/ 6 h 6"/>
                  <a:gd name="T6" fmla="*/ 0 w 2"/>
                  <a:gd name="T7" fmla="*/ 5 h 6"/>
                </a:gdLst>
                <a:ahLst/>
                <a:cxnLst>
                  <a:cxn ang="0">
                    <a:pos x="T0" y="T1"/>
                  </a:cxn>
                  <a:cxn ang="0">
                    <a:pos x="T2" y="T3"/>
                  </a:cxn>
                  <a:cxn ang="0">
                    <a:pos x="T4" y="T5"/>
                  </a:cxn>
                  <a:cxn ang="0">
                    <a:pos x="T6" y="T7"/>
                  </a:cxn>
                </a:cxnLst>
                <a:rect l="0" t="0" r="r" b="b"/>
                <a:pathLst>
                  <a:path w="2" h="6">
                    <a:moveTo>
                      <a:pt x="0" y="5"/>
                    </a:moveTo>
                    <a:lnTo>
                      <a:pt x="2" y="0"/>
                    </a:lnTo>
                    <a:lnTo>
                      <a:pt x="2" y="6"/>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5" name="Freeform 71">
                <a:extLst>
                  <a:ext uri="{FF2B5EF4-FFF2-40B4-BE49-F238E27FC236}">
                    <a16:creationId xmlns:a16="http://schemas.microsoft.com/office/drawing/2014/main" id="{6A54581E-4B47-4869-852B-06F143049609}"/>
                  </a:ext>
                </a:extLst>
              </p:cNvPr>
              <p:cNvSpPr>
                <a:spLocks/>
              </p:cNvSpPr>
              <p:nvPr/>
            </p:nvSpPr>
            <p:spPr bwMode="auto">
              <a:xfrm>
                <a:off x="4559" y="1575"/>
                <a:ext cx="1" cy="3"/>
              </a:xfrm>
              <a:custGeom>
                <a:avLst/>
                <a:gdLst>
                  <a:gd name="T0" fmla="*/ 4 w 4"/>
                  <a:gd name="T1" fmla="*/ 2 h 4"/>
                  <a:gd name="T2" fmla="*/ 2 w 4"/>
                  <a:gd name="T3" fmla="*/ 2 h 4"/>
                  <a:gd name="T4" fmla="*/ 2 w 4"/>
                  <a:gd name="T5" fmla="*/ 3 h 4"/>
                  <a:gd name="T6" fmla="*/ 2 w 4"/>
                  <a:gd name="T7" fmla="*/ 3 h 4"/>
                  <a:gd name="T8" fmla="*/ 1 w 4"/>
                  <a:gd name="T9" fmla="*/ 4 h 4"/>
                  <a:gd name="T10" fmla="*/ 1 w 4"/>
                  <a:gd name="T11" fmla="*/ 3 h 4"/>
                  <a:gd name="T12" fmla="*/ 0 w 4"/>
                  <a:gd name="T13" fmla="*/ 2 h 4"/>
                  <a:gd name="T14" fmla="*/ 0 w 4"/>
                  <a:gd name="T15" fmla="*/ 1 h 4"/>
                  <a:gd name="T16" fmla="*/ 1 w 4"/>
                  <a:gd name="T17" fmla="*/ 0 h 4"/>
                  <a:gd name="T18" fmla="*/ 4 w 4"/>
                  <a:gd name="T19" fmla="*/ 0 h 4"/>
                  <a:gd name="T20" fmla="*/ 4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2"/>
                    </a:moveTo>
                    <a:lnTo>
                      <a:pt x="2" y="2"/>
                    </a:lnTo>
                    <a:lnTo>
                      <a:pt x="2" y="3"/>
                    </a:lnTo>
                    <a:lnTo>
                      <a:pt x="2" y="3"/>
                    </a:lnTo>
                    <a:lnTo>
                      <a:pt x="1" y="4"/>
                    </a:lnTo>
                    <a:lnTo>
                      <a:pt x="1" y="3"/>
                    </a:lnTo>
                    <a:lnTo>
                      <a:pt x="0" y="2"/>
                    </a:lnTo>
                    <a:lnTo>
                      <a:pt x="0" y="1"/>
                    </a:lnTo>
                    <a:lnTo>
                      <a:pt x="1" y="0"/>
                    </a:lnTo>
                    <a:lnTo>
                      <a:pt x="4" y="0"/>
                    </a:lnTo>
                    <a:lnTo>
                      <a:pt x="4"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6" name="Freeform 72">
                <a:extLst>
                  <a:ext uri="{FF2B5EF4-FFF2-40B4-BE49-F238E27FC236}">
                    <a16:creationId xmlns:a16="http://schemas.microsoft.com/office/drawing/2014/main" id="{4F78A370-9C80-4D7E-A4A8-0D9642199461}"/>
                  </a:ext>
                </a:extLst>
              </p:cNvPr>
              <p:cNvSpPr>
                <a:spLocks/>
              </p:cNvSpPr>
              <p:nvPr/>
            </p:nvSpPr>
            <p:spPr bwMode="auto">
              <a:xfrm>
                <a:off x="4528" y="1576"/>
                <a:ext cx="1" cy="5"/>
              </a:xfrm>
              <a:custGeom>
                <a:avLst/>
                <a:gdLst>
                  <a:gd name="T0" fmla="*/ 0 w 2"/>
                  <a:gd name="T1" fmla="*/ 1 h 9"/>
                  <a:gd name="T2" fmla="*/ 0 w 2"/>
                  <a:gd name="T3" fmla="*/ 3 h 9"/>
                  <a:gd name="T4" fmla="*/ 1 w 2"/>
                  <a:gd name="T5" fmla="*/ 0 h 9"/>
                  <a:gd name="T6" fmla="*/ 2 w 2"/>
                  <a:gd name="T7" fmla="*/ 9 h 9"/>
                  <a:gd name="T8" fmla="*/ 0 w 2"/>
                  <a:gd name="T9" fmla="*/ 1 h 9"/>
                </a:gdLst>
                <a:ahLst/>
                <a:cxnLst>
                  <a:cxn ang="0">
                    <a:pos x="T0" y="T1"/>
                  </a:cxn>
                  <a:cxn ang="0">
                    <a:pos x="T2" y="T3"/>
                  </a:cxn>
                  <a:cxn ang="0">
                    <a:pos x="T4" y="T5"/>
                  </a:cxn>
                  <a:cxn ang="0">
                    <a:pos x="T6" y="T7"/>
                  </a:cxn>
                  <a:cxn ang="0">
                    <a:pos x="T8" y="T9"/>
                  </a:cxn>
                </a:cxnLst>
                <a:rect l="0" t="0" r="r" b="b"/>
                <a:pathLst>
                  <a:path w="2" h="9">
                    <a:moveTo>
                      <a:pt x="0" y="1"/>
                    </a:moveTo>
                    <a:lnTo>
                      <a:pt x="0" y="3"/>
                    </a:lnTo>
                    <a:lnTo>
                      <a:pt x="1" y="0"/>
                    </a:lnTo>
                    <a:lnTo>
                      <a:pt x="2" y="9"/>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7" name="Freeform 73">
                <a:extLst>
                  <a:ext uri="{FF2B5EF4-FFF2-40B4-BE49-F238E27FC236}">
                    <a16:creationId xmlns:a16="http://schemas.microsoft.com/office/drawing/2014/main" id="{279F2180-EB97-4870-A511-E049B04F7D3C}"/>
                  </a:ext>
                </a:extLst>
              </p:cNvPr>
              <p:cNvSpPr>
                <a:spLocks/>
              </p:cNvSpPr>
              <p:nvPr/>
            </p:nvSpPr>
            <p:spPr bwMode="auto">
              <a:xfrm>
                <a:off x="4580" y="1576"/>
                <a:ext cx="4" cy="9"/>
              </a:xfrm>
              <a:custGeom>
                <a:avLst/>
                <a:gdLst>
                  <a:gd name="T0" fmla="*/ 8 w 8"/>
                  <a:gd name="T1" fmla="*/ 2 h 17"/>
                  <a:gd name="T2" fmla="*/ 8 w 8"/>
                  <a:gd name="T3" fmla="*/ 4 h 17"/>
                  <a:gd name="T4" fmla="*/ 7 w 8"/>
                  <a:gd name="T5" fmla="*/ 4 h 17"/>
                  <a:gd name="T6" fmla="*/ 5 w 8"/>
                  <a:gd name="T7" fmla="*/ 3 h 17"/>
                  <a:gd name="T8" fmla="*/ 4 w 8"/>
                  <a:gd name="T9" fmla="*/ 2 h 17"/>
                  <a:gd name="T10" fmla="*/ 3 w 8"/>
                  <a:gd name="T11" fmla="*/ 2 h 17"/>
                  <a:gd name="T12" fmla="*/ 4 w 8"/>
                  <a:gd name="T13" fmla="*/ 6 h 17"/>
                  <a:gd name="T14" fmla="*/ 2 w 8"/>
                  <a:gd name="T15" fmla="*/ 9 h 17"/>
                  <a:gd name="T16" fmla="*/ 0 w 8"/>
                  <a:gd name="T17" fmla="*/ 14 h 17"/>
                  <a:gd name="T18" fmla="*/ 1 w 8"/>
                  <a:gd name="T19" fmla="*/ 17 h 17"/>
                  <a:gd name="T20" fmla="*/ 1 w 8"/>
                  <a:gd name="T21" fmla="*/ 14 h 17"/>
                  <a:gd name="T22" fmla="*/ 0 w 8"/>
                  <a:gd name="T23" fmla="*/ 10 h 17"/>
                  <a:gd name="T24" fmla="*/ 0 w 8"/>
                  <a:gd name="T25" fmla="*/ 7 h 17"/>
                  <a:gd name="T26" fmla="*/ 0 w 8"/>
                  <a:gd name="T27" fmla="*/ 3 h 17"/>
                  <a:gd name="T28" fmla="*/ 2 w 8"/>
                  <a:gd name="T29" fmla="*/ 1 h 17"/>
                  <a:gd name="T30" fmla="*/ 4 w 8"/>
                  <a:gd name="T31" fmla="*/ 0 h 17"/>
                  <a:gd name="T32" fmla="*/ 7 w 8"/>
                  <a:gd name="T33" fmla="*/ 0 h 17"/>
                  <a:gd name="T34" fmla="*/ 8 w 8"/>
                  <a:gd name="T3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7">
                    <a:moveTo>
                      <a:pt x="8" y="2"/>
                    </a:moveTo>
                    <a:lnTo>
                      <a:pt x="8" y="4"/>
                    </a:lnTo>
                    <a:lnTo>
                      <a:pt x="7" y="4"/>
                    </a:lnTo>
                    <a:lnTo>
                      <a:pt x="5" y="3"/>
                    </a:lnTo>
                    <a:lnTo>
                      <a:pt x="4" y="2"/>
                    </a:lnTo>
                    <a:lnTo>
                      <a:pt x="3" y="2"/>
                    </a:lnTo>
                    <a:lnTo>
                      <a:pt x="4" y="6"/>
                    </a:lnTo>
                    <a:lnTo>
                      <a:pt x="2" y="9"/>
                    </a:lnTo>
                    <a:lnTo>
                      <a:pt x="0" y="14"/>
                    </a:lnTo>
                    <a:lnTo>
                      <a:pt x="1" y="17"/>
                    </a:lnTo>
                    <a:lnTo>
                      <a:pt x="1" y="14"/>
                    </a:lnTo>
                    <a:lnTo>
                      <a:pt x="0" y="10"/>
                    </a:lnTo>
                    <a:lnTo>
                      <a:pt x="0" y="7"/>
                    </a:lnTo>
                    <a:lnTo>
                      <a:pt x="0" y="3"/>
                    </a:lnTo>
                    <a:lnTo>
                      <a:pt x="2" y="1"/>
                    </a:lnTo>
                    <a:lnTo>
                      <a:pt x="4" y="0"/>
                    </a:lnTo>
                    <a:lnTo>
                      <a:pt x="7" y="0"/>
                    </a:lnTo>
                    <a:lnTo>
                      <a:pt x="8"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8" name="Freeform 74">
                <a:extLst>
                  <a:ext uri="{FF2B5EF4-FFF2-40B4-BE49-F238E27FC236}">
                    <a16:creationId xmlns:a16="http://schemas.microsoft.com/office/drawing/2014/main" id="{423929BC-5CA5-4D71-8A61-D74E24A2E2DE}"/>
                  </a:ext>
                </a:extLst>
              </p:cNvPr>
              <p:cNvSpPr>
                <a:spLocks/>
              </p:cNvSpPr>
              <p:nvPr/>
            </p:nvSpPr>
            <p:spPr bwMode="auto">
              <a:xfrm>
                <a:off x="4511" y="1578"/>
                <a:ext cx="13" cy="28"/>
              </a:xfrm>
              <a:custGeom>
                <a:avLst/>
                <a:gdLst>
                  <a:gd name="T0" fmla="*/ 26 w 27"/>
                  <a:gd name="T1" fmla="*/ 0 h 58"/>
                  <a:gd name="T2" fmla="*/ 27 w 27"/>
                  <a:gd name="T3" fmla="*/ 5 h 58"/>
                  <a:gd name="T4" fmla="*/ 26 w 27"/>
                  <a:gd name="T5" fmla="*/ 8 h 58"/>
                  <a:gd name="T6" fmla="*/ 23 w 27"/>
                  <a:gd name="T7" fmla="*/ 11 h 58"/>
                  <a:gd name="T8" fmla="*/ 21 w 27"/>
                  <a:gd name="T9" fmla="*/ 14 h 58"/>
                  <a:gd name="T10" fmla="*/ 5 w 27"/>
                  <a:gd name="T11" fmla="*/ 58 h 58"/>
                  <a:gd name="T12" fmla="*/ 0 w 27"/>
                  <a:gd name="T13" fmla="*/ 58 h 58"/>
                  <a:gd name="T14" fmla="*/ 4 w 27"/>
                  <a:gd name="T15" fmla="*/ 48 h 58"/>
                  <a:gd name="T16" fmla="*/ 10 w 27"/>
                  <a:gd name="T17" fmla="*/ 37 h 58"/>
                  <a:gd name="T18" fmla="*/ 13 w 27"/>
                  <a:gd name="T19" fmla="*/ 28 h 58"/>
                  <a:gd name="T20" fmla="*/ 14 w 27"/>
                  <a:gd name="T21" fmla="*/ 16 h 58"/>
                  <a:gd name="T22" fmla="*/ 18 w 27"/>
                  <a:gd name="T23" fmla="*/ 12 h 58"/>
                  <a:gd name="T24" fmla="*/ 20 w 27"/>
                  <a:gd name="T25" fmla="*/ 7 h 58"/>
                  <a:gd name="T26" fmla="*/ 22 w 27"/>
                  <a:gd name="T27" fmla="*/ 3 h 58"/>
                  <a:gd name="T28" fmla="*/ 26 w 27"/>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8">
                    <a:moveTo>
                      <a:pt x="26" y="0"/>
                    </a:moveTo>
                    <a:lnTo>
                      <a:pt x="27" y="5"/>
                    </a:lnTo>
                    <a:lnTo>
                      <a:pt x="26" y="8"/>
                    </a:lnTo>
                    <a:lnTo>
                      <a:pt x="23" y="11"/>
                    </a:lnTo>
                    <a:lnTo>
                      <a:pt x="21" y="14"/>
                    </a:lnTo>
                    <a:lnTo>
                      <a:pt x="5" y="58"/>
                    </a:lnTo>
                    <a:lnTo>
                      <a:pt x="0" y="58"/>
                    </a:lnTo>
                    <a:lnTo>
                      <a:pt x="4" y="48"/>
                    </a:lnTo>
                    <a:lnTo>
                      <a:pt x="10" y="37"/>
                    </a:lnTo>
                    <a:lnTo>
                      <a:pt x="13" y="28"/>
                    </a:lnTo>
                    <a:lnTo>
                      <a:pt x="14" y="16"/>
                    </a:lnTo>
                    <a:lnTo>
                      <a:pt x="18" y="12"/>
                    </a:lnTo>
                    <a:lnTo>
                      <a:pt x="20" y="7"/>
                    </a:lnTo>
                    <a:lnTo>
                      <a:pt x="22" y="3"/>
                    </a:lnTo>
                    <a:lnTo>
                      <a:pt x="2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59" name="Freeform 75">
                <a:extLst>
                  <a:ext uri="{FF2B5EF4-FFF2-40B4-BE49-F238E27FC236}">
                    <a16:creationId xmlns:a16="http://schemas.microsoft.com/office/drawing/2014/main" id="{D9ECFE61-71A4-4291-89C0-4415DD2E9ABE}"/>
                  </a:ext>
                </a:extLst>
              </p:cNvPr>
              <p:cNvSpPr>
                <a:spLocks/>
              </p:cNvSpPr>
              <p:nvPr/>
            </p:nvSpPr>
            <p:spPr bwMode="auto">
              <a:xfrm>
                <a:off x="4589" y="1576"/>
                <a:ext cx="4" cy="8"/>
              </a:xfrm>
              <a:custGeom>
                <a:avLst/>
                <a:gdLst>
                  <a:gd name="T0" fmla="*/ 7 w 7"/>
                  <a:gd name="T1" fmla="*/ 1 h 15"/>
                  <a:gd name="T2" fmla="*/ 6 w 7"/>
                  <a:gd name="T3" fmla="*/ 3 h 15"/>
                  <a:gd name="T4" fmla="*/ 5 w 7"/>
                  <a:gd name="T5" fmla="*/ 8 h 15"/>
                  <a:gd name="T6" fmla="*/ 4 w 7"/>
                  <a:gd name="T7" fmla="*/ 12 h 15"/>
                  <a:gd name="T8" fmla="*/ 2 w 7"/>
                  <a:gd name="T9" fmla="*/ 15 h 15"/>
                  <a:gd name="T10" fmla="*/ 1 w 7"/>
                  <a:gd name="T11" fmla="*/ 13 h 15"/>
                  <a:gd name="T12" fmla="*/ 0 w 7"/>
                  <a:gd name="T13" fmla="*/ 10 h 15"/>
                  <a:gd name="T14" fmla="*/ 0 w 7"/>
                  <a:gd name="T15" fmla="*/ 8 h 15"/>
                  <a:gd name="T16" fmla="*/ 1 w 7"/>
                  <a:gd name="T17" fmla="*/ 3 h 15"/>
                  <a:gd name="T18" fmla="*/ 2 w 7"/>
                  <a:gd name="T19" fmla="*/ 2 h 15"/>
                  <a:gd name="T20" fmla="*/ 4 w 7"/>
                  <a:gd name="T21" fmla="*/ 0 h 15"/>
                  <a:gd name="T22" fmla="*/ 5 w 7"/>
                  <a:gd name="T23" fmla="*/ 0 h 15"/>
                  <a:gd name="T24" fmla="*/ 7 w 7"/>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5">
                    <a:moveTo>
                      <a:pt x="7" y="1"/>
                    </a:moveTo>
                    <a:lnTo>
                      <a:pt x="6" y="3"/>
                    </a:lnTo>
                    <a:lnTo>
                      <a:pt x="5" y="8"/>
                    </a:lnTo>
                    <a:lnTo>
                      <a:pt x="4" y="12"/>
                    </a:lnTo>
                    <a:lnTo>
                      <a:pt x="2" y="15"/>
                    </a:lnTo>
                    <a:lnTo>
                      <a:pt x="1" y="13"/>
                    </a:lnTo>
                    <a:lnTo>
                      <a:pt x="0" y="10"/>
                    </a:lnTo>
                    <a:lnTo>
                      <a:pt x="0" y="8"/>
                    </a:lnTo>
                    <a:lnTo>
                      <a:pt x="1" y="3"/>
                    </a:lnTo>
                    <a:lnTo>
                      <a:pt x="2" y="2"/>
                    </a:lnTo>
                    <a:lnTo>
                      <a:pt x="4" y="0"/>
                    </a:lnTo>
                    <a:lnTo>
                      <a:pt x="5" y="0"/>
                    </a:lnTo>
                    <a:lnTo>
                      <a:pt x="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0" name="Freeform 76">
                <a:extLst>
                  <a:ext uri="{FF2B5EF4-FFF2-40B4-BE49-F238E27FC236}">
                    <a16:creationId xmlns:a16="http://schemas.microsoft.com/office/drawing/2014/main" id="{CDB145F5-8418-4F9B-8314-21052F15AF4F}"/>
                  </a:ext>
                </a:extLst>
              </p:cNvPr>
              <p:cNvSpPr>
                <a:spLocks/>
              </p:cNvSpPr>
              <p:nvPr/>
            </p:nvSpPr>
            <p:spPr bwMode="auto">
              <a:xfrm>
                <a:off x="4534" y="1579"/>
                <a:ext cx="1" cy="4"/>
              </a:xfrm>
              <a:custGeom>
                <a:avLst/>
                <a:gdLst>
                  <a:gd name="T0" fmla="*/ 1 w 2"/>
                  <a:gd name="T1" fmla="*/ 8 h 8"/>
                  <a:gd name="T2" fmla="*/ 0 w 2"/>
                  <a:gd name="T3" fmla="*/ 7 h 8"/>
                  <a:gd name="T4" fmla="*/ 0 w 2"/>
                  <a:gd name="T5" fmla="*/ 4 h 8"/>
                  <a:gd name="T6" fmla="*/ 0 w 2"/>
                  <a:gd name="T7" fmla="*/ 2 h 8"/>
                  <a:gd name="T8" fmla="*/ 2 w 2"/>
                  <a:gd name="T9" fmla="*/ 0 h 8"/>
                  <a:gd name="T10" fmla="*/ 1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1" y="8"/>
                    </a:moveTo>
                    <a:lnTo>
                      <a:pt x="0" y="7"/>
                    </a:lnTo>
                    <a:lnTo>
                      <a:pt x="0" y="4"/>
                    </a:lnTo>
                    <a:lnTo>
                      <a:pt x="0" y="2"/>
                    </a:lnTo>
                    <a:lnTo>
                      <a:pt x="2" y="0"/>
                    </a:lnTo>
                    <a:lnTo>
                      <a:pt x="1"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1" name="Freeform 77">
                <a:extLst>
                  <a:ext uri="{FF2B5EF4-FFF2-40B4-BE49-F238E27FC236}">
                    <a16:creationId xmlns:a16="http://schemas.microsoft.com/office/drawing/2014/main" id="{2FE2A12E-9193-4D34-95D1-C96952719309}"/>
                  </a:ext>
                </a:extLst>
              </p:cNvPr>
              <p:cNvSpPr>
                <a:spLocks/>
              </p:cNvSpPr>
              <p:nvPr/>
            </p:nvSpPr>
            <p:spPr bwMode="auto">
              <a:xfrm>
                <a:off x="4551" y="1580"/>
                <a:ext cx="1" cy="2"/>
              </a:xfrm>
              <a:custGeom>
                <a:avLst/>
                <a:gdLst>
                  <a:gd name="T0" fmla="*/ 0 w 2"/>
                  <a:gd name="T1" fmla="*/ 5 h 5"/>
                  <a:gd name="T2" fmla="*/ 0 w 2"/>
                  <a:gd name="T3" fmla="*/ 0 h 5"/>
                  <a:gd name="T4" fmla="*/ 2 w 2"/>
                  <a:gd name="T5" fmla="*/ 5 h 5"/>
                  <a:gd name="T6" fmla="*/ 0 w 2"/>
                  <a:gd name="T7" fmla="*/ 5 h 5"/>
                </a:gdLst>
                <a:ahLst/>
                <a:cxnLst>
                  <a:cxn ang="0">
                    <a:pos x="T0" y="T1"/>
                  </a:cxn>
                  <a:cxn ang="0">
                    <a:pos x="T2" y="T3"/>
                  </a:cxn>
                  <a:cxn ang="0">
                    <a:pos x="T4" y="T5"/>
                  </a:cxn>
                  <a:cxn ang="0">
                    <a:pos x="T6" y="T7"/>
                  </a:cxn>
                </a:cxnLst>
                <a:rect l="0" t="0" r="r" b="b"/>
                <a:pathLst>
                  <a:path w="2" h="5">
                    <a:moveTo>
                      <a:pt x="0" y="5"/>
                    </a:moveTo>
                    <a:lnTo>
                      <a:pt x="0" y="0"/>
                    </a:lnTo>
                    <a:lnTo>
                      <a:pt x="2" y="5"/>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2" name="Freeform 78">
                <a:extLst>
                  <a:ext uri="{FF2B5EF4-FFF2-40B4-BE49-F238E27FC236}">
                    <a16:creationId xmlns:a16="http://schemas.microsoft.com/office/drawing/2014/main" id="{C3FAC144-286B-4D5A-9BD2-3B7ABC4DCDA6}"/>
                  </a:ext>
                </a:extLst>
              </p:cNvPr>
              <p:cNvSpPr>
                <a:spLocks/>
              </p:cNvSpPr>
              <p:nvPr/>
            </p:nvSpPr>
            <p:spPr bwMode="auto">
              <a:xfrm>
                <a:off x="4598" y="1579"/>
                <a:ext cx="7" cy="7"/>
              </a:xfrm>
              <a:custGeom>
                <a:avLst/>
                <a:gdLst>
                  <a:gd name="T0" fmla="*/ 10 w 12"/>
                  <a:gd name="T1" fmla="*/ 11 h 12"/>
                  <a:gd name="T2" fmla="*/ 8 w 12"/>
                  <a:gd name="T3" fmla="*/ 9 h 12"/>
                  <a:gd name="T4" fmla="*/ 8 w 12"/>
                  <a:gd name="T5" fmla="*/ 11 h 12"/>
                  <a:gd name="T6" fmla="*/ 6 w 12"/>
                  <a:gd name="T7" fmla="*/ 12 h 12"/>
                  <a:gd name="T8" fmla="*/ 4 w 12"/>
                  <a:gd name="T9" fmla="*/ 12 h 12"/>
                  <a:gd name="T10" fmla="*/ 2 w 12"/>
                  <a:gd name="T11" fmla="*/ 12 h 12"/>
                  <a:gd name="T12" fmla="*/ 0 w 12"/>
                  <a:gd name="T13" fmla="*/ 8 h 12"/>
                  <a:gd name="T14" fmla="*/ 2 w 12"/>
                  <a:gd name="T15" fmla="*/ 6 h 12"/>
                  <a:gd name="T16" fmla="*/ 5 w 12"/>
                  <a:gd name="T17" fmla="*/ 3 h 12"/>
                  <a:gd name="T18" fmla="*/ 8 w 12"/>
                  <a:gd name="T19" fmla="*/ 0 h 12"/>
                  <a:gd name="T20" fmla="*/ 11 w 12"/>
                  <a:gd name="T21" fmla="*/ 1 h 12"/>
                  <a:gd name="T22" fmla="*/ 12 w 12"/>
                  <a:gd name="T23" fmla="*/ 3 h 12"/>
                  <a:gd name="T24" fmla="*/ 11 w 12"/>
                  <a:gd name="T25" fmla="*/ 8 h 12"/>
                  <a:gd name="T26" fmla="*/ 10 w 12"/>
                  <a:gd name="T2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0" y="11"/>
                    </a:moveTo>
                    <a:lnTo>
                      <a:pt x="8" y="9"/>
                    </a:lnTo>
                    <a:lnTo>
                      <a:pt x="8" y="11"/>
                    </a:lnTo>
                    <a:lnTo>
                      <a:pt x="6" y="12"/>
                    </a:lnTo>
                    <a:lnTo>
                      <a:pt x="4" y="12"/>
                    </a:lnTo>
                    <a:lnTo>
                      <a:pt x="2" y="12"/>
                    </a:lnTo>
                    <a:lnTo>
                      <a:pt x="0" y="8"/>
                    </a:lnTo>
                    <a:lnTo>
                      <a:pt x="2" y="6"/>
                    </a:lnTo>
                    <a:lnTo>
                      <a:pt x="5" y="3"/>
                    </a:lnTo>
                    <a:lnTo>
                      <a:pt x="8" y="0"/>
                    </a:lnTo>
                    <a:lnTo>
                      <a:pt x="11" y="1"/>
                    </a:lnTo>
                    <a:lnTo>
                      <a:pt x="12" y="3"/>
                    </a:lnTo>
                    <a:lnTo>
                      <a:pt x="11" y="8"/>
                    </a:lnTo>
                    <a:lnTo>
                      <a:pt x="10"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3" name="Freeform 79">
                <a:extLst>
                  <a:ext uri="{FF2B5EF4-FFF2-40B4-BE49-F238E27FC236}">
                    <a16:creationId xmlns:a16="http://schemas.microsoft.com/office/drawing/2014/main" id="{FDADF5BB-6D04-42E6-BAF5-23FC1A352771}"/>
                  </a:ext>
                </a:extLst>
              </p:cNvPr>
              <p:cNvSpPr>
                <a:spLocks/>
              </p:cNvSpPr>
              <p:nvPr/>
            </p:nvSpPr>
            <p:spPr bwMode="auto">
              <a:xfrm>
                <a:off x="4410" y="1583"/>
                <a:ext cx="6" cy="7"/>
              </a:xfrm>
              <a:custGeom>
                <a:avLst/>
                <a:gdLst>
                  <a:gd name="T0" fmla="*/ 1 w 11"/>
                  <a:gd name="T1" fmla="*/ 13 h 13"/>
                  <a:gd name="T2" fmla="*/ 0 w 11"/>
                  <a:gd name="T3" fmla="*/ 13 h 13"/>
                  <a:gd name="T4" fmla="*/ 0 w 11"/>
                  <a:gd name="T5" fmla="*/ 12 h 13"/>
                  <a:gd name="T6" fmla="*/ 0 w 11"/>
                  <a:gd name="T7" fmla="*/ 11 h 13"/>
                  <a:gd name="T8" fmla="*/ 0 w 11"/>
                  <a:gd name="T9" fmla="*/ 10 h 13"/>
                  <a:gd name="T10" fmla="*/ 11 w 11"/>
                  <a:gd name="T11" fmla="*/ 0 h 13"/>
                  <a:gd name="T12" fmla="*/ 9 w 11"/>
                  <a:gd name="T13" fmla="*/ 3 h 13"/>
                  <a:gd name="T14" fmla="*/ 8 w 11"/>
                  <a:gd name="T15" fmla="*/ 8 h 13"/>
                  <a:gd name="T16" fmla="*/ 6 w 11"/>
                  <a:gd name="T17" fmla="*/ 11 h 13"/>
                  <a:gd name="T18" fmla="*/ 1 w 11"/>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3">
                    <a:moveTo>
                      <a:pt x="1" y="13"/>
                    </a:moveTo>
                    <a:lnTo>
                      <a:pt x="0" y="13"/>
                    </a:lnTo>
                    <a:lnTo>
                      <a:pt x="0" y="12"/>
                    </a:lnTo>
                    <a:lnTo>
                      <a:pt x="0" y="11"/>
                    </a:lnTo>
                    <a:lnTo>
                      <a:pt x="0" y="10"/>
                    </a:lnTo>
                    <a:lnTo>
                      <a:pt x="11" y="0"/>
                    </a:lnTo>
                    <a:lnTo>
                      <a:pt x="9" y="3"/>
                    </a:lnTo>
                    <a:lnTo>
                      <a:pt x="8" y="8"/>
                    </a:lnTo>
                    <a:lnTo>
                      <a:pt x="6" y="11"/>
                    </a:lnTo>
                    <a:lnTo>
                      <a:pt x="1"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4" name="Freeform 80">
                <a:extLst>
                  <a:ext uri="{FF2B5EF4-FFF2-40B4-BE49-F238E27FC236}">
                    <a16:creationId xmlns:a16="http://schemas.microsoft.com/office/drawing/2014/main" id="{52C2C5E2-4BAA-472A-A664-632EDB804CAF}"/>
                  </a:ext>
                </a:extLst>
              </p:cNvPr>
              <p:cNvSpPr>
                <a:spLocks/>
              </p:cNvSpPr>
              <p:nvPr/>
            </p:nvSpPr>
            <p:spPr bwMode="auto">
              <a:xfrm>
                <a:off x="4427" y="1583"/>
                <a:ext cx="2" cy="2"/>
              </a:xfrm>
              <a:custGeom>
                <a:avLst/>
                <a:gdLst>
                  <a:gd name="T0" fmla="*/ 0 w 4"/>
                  <a:gd name="T1" fmla="*/ 4 h 4"/>
                  <a:gd name="T2" fmla="*/ 0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0" y="0"/>
                    </a:lnTo>
                    <a:lnTo>
                      <a:pt x="4"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5" name="Freeform 81">
                <a:extLst>
                  <a:ext uri="{FF2B5EF4-FFF2-40B4-BE49-F238E27FC236}">
                    <a16:creationId xmlns:a16="http://schemas.microsoft.com/office/drawing/2014/main" id="{FB5B175F-B541-4144-B648-379144350B4F}"/>
                  </a:ext>
                </a:extLst>
              </p:cNvPr>
              <p:cNvSpPr>
                <a:spLocks/>
              </p:cNvSpPr>
              <p:nvPr/>
            </p:nvSpPr>
            <p:spPr bwMode="auto">
              <a:xfrm>
                <a:off x="4516" y="1581"/>
                <a:ext cx="2" cy="4"/>
              </a:xfrm>
              <a:custGeom>
                <a:avLst/>
                <a:gdLst>
                  <a:gd name="T0" fmla="*/ 1 w 3"/>
                  <a:gd name="T1" fmla="*/ 7 h 7"/>
                  <a:gd name="T2" fmla="*/ 0 w 3"/>
                  <a:gd name="T3" fmla="*/ 6 h 7"/>
                  <a:gd name="T4" fmla="*/ 0 w 3"/>
                  <a:gd name="T5" fmla="*/ 4 h 7"/>
                  <a:gd name="T6" fmla="*/ 1 w 3"/>
                  <a:gd name="T7" fmla="*/ 3 h 7"/>
                  <a:gd name="T8" fmla="*/ 3 w 3"/>
                  <a:gd name="T9" fmla="*/ 0 h 7"/>
                  <a:gd name="T10" fmla="*/ 1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1" y="7"/>
                    </a:moveTo>
                    <a:lnTo>
                      <a:pt x="0" y="6"/>
                    </a:lnTo>
                    <a:lnTo>
                      <a:pt x="0" y="4"/>
                    </a:lnTo>
                    <a:lnTo>
                      <a:pt x="1" y="3"/>
                    </a:lnTo>
                    <a:lnTo>
                      <a:pt x="3" y="0"/>
                    </a:lnTo>
                    <a:lnTo>
                      <a:pt x="1"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6" name="Freeform 82">
                <a:extLst>
                  <a:ext uri="{FF2B5EF4-FFF2-40B4-BE49-F238E27FC236}">
                    <a16:creationId xmlns:a16="http://schemas.microsoft.com/office/drawing/2014/main" id="{5510188D-6F03-4045-86F5-30A4E06E8882}"/>
                  </a:ext>
                </a:extLst>
              </p:cNvPr>
              <p:cNvSpPr>
                <a:spLocks/>
              </p:cNvSpPr>
              <p:nvPr/>
            </p:nvSpPr>
            <p:spPr bwMode="auto">
              <a:xfrm>
                <a:off x="4565" y="1580"/>
                <a:ext cx="5" cy="13"/>
              </a:xfrm>
              <a:custGeom>
                <a:avLst/>
                <a:gdLst>
                  <a:gd name="T0" fmla="*/ 9 w 10"/>
                  <a:gd name="T1" fmla="*/ 24 h 25"/>
                  <a:gd name="T2" fmla="*/ 7 w 10"/>
                  <a:gd name="T3" fmla="*/ 25 h 25"/>
                  <a:gd name="T4" fmla="*/ 6 w 10"/>
                  <a:gd name="T5" fmla="*/ 25 h 25"/>
                  <a:gd name="T6" fmla="*/ 3 w 10"/>
                  <a:gd name="T7" fmla="*/ 25 h 25"/>
                  <a:gd name="T8" fmla="*/ 2 w 10"/>
                  <a:gd name="T9" fmla="*/ 25 h 25"/>
                  <a:gd name="T10" fmla="*/ 1 w 10"/>
                  <a:gd name="T11" fmla="*/ 23 h 25"/>
                  <a:gd name="T12" fmla="*/ 0 w 10"/>
                  <a:gd name="T13" fmla="*/ 21 h 25"/>
                  <a:gd name="T14" fmla="*/ 0 w 10"/>
                  <a:gd name="T15" fmla="*/ 19 h 25"/>
                  <a:gd name="T16" fmla="*/ 1 w 10"/>
                  <a:gd name="T17" fmla="*/ 17 h 25"/>
                  <a:gd name="T18" fmla="*/ 6 w 10"/>
                  <a:gd name="T19" fmla="*/ 15 h 25"/>
                  <a:gd name="T20" fmla="*/ 7 w 10"/>
                  <a:gd name="T21" fmla="*/ 10 h 25"/>
                  <a:gd name="T22" fmla="*/ 6 w 10"/>
                  <a:gd name="T23" fmla="*/ 5 h 25"/>
                  <a:gd name="T24" fmla="*/ 6 w 10"/>
                  <a:gd name="T25" fmla="*/ 0 h 25"/>
                  <a:gd name="T26" fmla="*/ 8 w 10"/>
                  <a:gd name="T27" fmla="*/ 5 h 25"/>
                  <a:gd name="T28" fmla="*/ 10 w 10"/>
                  <a:gd name="T29" fmla="*/ 11 h 25"/>
                  <a:gd name="T30" fmla="*/ 10 w 10"/>
                  <a:gd name="T31" fmla="*/ 17 h 25"/>
                  <a:gd name="T32" fmla="*/ 9 w 10"/>
                  <a:gd name="T3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9" y="24"/>
                    </a:moveTo>
                    <a:lnTo>
                      <a:pt x="7" y="25"/>
                    </a:lnTo>
                    <a:lnTo>
                      <a:pt x="6" y="25"/>
                    </a:lnTo>
                    <a:lnTo>
                      <a:pt x="3" y="25"/>
                    </a:lnTo>
                    <a:lnTo>
                      <a:pt x="2" y="25"/>
                    </a:lnTo>
                    <a:lnTo>
                      <a:pt x="1" y="23"/>
                    </a:lnTo>
                    <a:lnTo>
                      <a:pt x="0" y="21"/>
                    </a:lnTo>
                    <a:lnTo>
                      <a:pt x="0" y="19"/>
                    </a:lnTo>
                    <a:lnTo>
                      <a:pt x="1" y="17"/>
                    </a:lnTo>
                    <a:lnTo>
                      <a:pt x="6" y="15"/>
                    </a:lnTo>
                    <a:lnTo>
                      <a:pt x="7" y="10"/>
                    </a:lnTo>
                    <a:lnTo>
                      <a:pt x="6" y="5"/>
                    </a:lnTo>
                    <a:lnTo>
                      <a:pt x="6" y="0"/>
                    </a:lnTo>
                    <a:lnTo>
                      <a:pt x="8" y="5"/>
                    </a:lnTo>
                    <a:lnTo>
                      <a:pt x="10" y="11"/>
                    </a:lnTo>
                    <a:lnTo>
                      <a:pt x="10" y="17"/>
                    </a:lnTo>
                    <a:lnTo>
                      <a:pt x="9"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7" name="Freeform 83">
                <a:extLst>
                  <a:ext uri="{FF2B5EF4-FFF2-40B4-BE49-F238E27FC236}">
                    <a16:creationId xmlns:a16="http://schemas.microsoft.com/office/drawing/2014/main" id="{DA3B5C94-4A36-4337-8B51-1A715E2BC785}"/>
                  </a:ext>
                </a:extLst>
              </p:cNvPr>
              <p:cNvSpPr>
                <a:spLocks/>
              </p:cNvSpPr>
              <p:nvPr/>
            </p:nvSpPr>
            <p:spPr bwMode="auto">
              <a:xfrm>
                <a:off x="4577" y="1580"/>
                <a:ext cx="1" cy="9"/>
              </a:xfrm>
              <a:custGeom>
                <a:avLst/>
                <a:gdLst>
                  <a:gd name="T0" fmla="*/ 0 w 2"/>
                  <a:gd name="T1" fmla="*/ 18 h 18"/>
                  <a:gd name="T2" fmla="*/ 0 w 2"/>
                  <a:gd name="T3" fmla="*/ 13 h 18"/>
                  <a:gd name="T4" fmla="*/ 1 w 2"/>
                  <a:gd name="T5" fmla="*/ 8 h 18"/>
                  <a:gd name="T6" fmla="*/ 1 w 2"/>
                  <a:gd name="T7" fmla="*/ 5 h 18"/>
                  <a:gd name="T8" fmla="*/ 1 w 2"/>
                  <a:gd name="T9" fmla="*/ 0 h 18"/>
                  <a:gd name="T10" fmla="*/ 1 w 2"/>
                  <a:gd name="T11" fmla="*/ 6 h 18"/>
                  <a:gd name="T12" fmla="*/ 2 w 2"/>
                  <a:gd name="T13" fmla="*/ 10 h 18"/>
                  <a:gd name="T14" fmla="*/ 1 w 2"/>
                  <a:gd name="T15" fmla="*/ 15 h 18"/>
                  <a:gd name="T16" fmla="*/ 0 w 2"/>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8">
                    <a:moveTo>
                      <a:pt x="0" y="18"/>
                    </a:moveTo>
                    <a:lnTo>
                      <a:pt x="0" y="13"/>
                    </a:lnTo>
                    <a:lnTo>
                      <a:pt x="1" y="8"/>
                    </a:lnTo>
                    <a:lnTo>
                      <a:pt x="1" y="5"/>
                    </a:lnTo>
                    <a:lnTo>
                      <a:pt x="1" y="0"/>
                    </a:lnTo>
                    <a:lnTo>
                      <a:pt x="1" y="6"/>
                    </a:lnTo>
                    <a:lnTo>
                      <a:pt x="2" y="10"/>
                    </a:lnTo>
                    <a:lnTo>
                      <a:pt x="1" y="15"/>
                    </a:lnTo>
                    <a:lnTo>
                      <a:pt x="0"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8" name="Freeform 84">
                <a:extLst>
                  <a:ext uri="{FF2B5EF4-FFF2-40B4-BE49-F238E27FC236}">
                    <a16:creationId xmlns:a16="http://schemas.microsoft.com/office/drawing/2014/main" id="{153D1495-F304-4BCD-BFA4-2A29D36D4EAD}"/>
                  </a:ext>
                </a:extLst>
              </p:cNvPr>
              <p:cNvSpPr>
                <a:spLocks/>
              </p:cNvSpPr>
              <p:nvPr/>
            </p:nvSpPr>
            <p:spPr bwMode="auto">
              <a:xfrm>
                <a:off x="4586" y="1580"/>
                <a:ext cx="1" cy="6"/>
              </a:xfrm>
              <a:custGeom>
                <a:avLst/>
                <a:gdLst>
                  <a:gd name="T0" fmla="*/ 3 w 4"/>
                  <a:gd name="T1" fmla="*/ 9 h 11"/>
                  <a:gd name="T2" fmla="*/ 0 w 4"/>
                  <a:gd name="T3" fmla="*/ 11 h 11"/>
                  <a:gd name="T4" fmla="*/ 1 w 4"/>
                  <a:gd name="T5" fmla="*/ 8 h 11"/>
                  <a:gd name="T6" fmla="*/ 0 w 4"/>
                  <a:gd name="T7" fmla="*/ 5 h 11"/>
                  <a:gd name="T8" fmla="*/ 0 w 4"/>
                  <a:gd name="T9" fmla="*/ 2 h 11"/>
                  <a:gd name="T10" fmla="*/ 3 w 4"/>
                  <a:gd name="T11" fmla="*/ 0 h 11"/>
                  <a:gd name="T12" fmla="*/ 4 w 4"/>
                  <a:gd name="T13" fmla="*/ 2 h 11"/>
                  <a:gd name="T14" fmla="*/ 4 w 4"/>
                  <a:gd name="T15" fmla="*/ 5 h 11"/>
                  <a:gd name="T16" fmla="*/ 3 w 4"/>
                  <a:gd name="T17" fmla="*/ 7 h 11"/>
                  <a:gd name="T18" fmla="*/ 3 w 4"/>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3" y="9"/>
                    </a:moveTo>
                    <a:lnTo>
                      <a:pt x="0" y="11"/>
                    </a:lnTo>
                    <a:lnTo>
                      <a:pt x="1" y="8"/>
                    </a:lnTo>
                    <a:lnTo>
                      <a:pt x="0" y="5"/>
                    </a:lnTo>
                    <a:lnTo>
                      <a:pt x="0" y="2"/>
                    </a:lnTo>
                    <a:lnTo>
                      <a:pt x="3" y="0"/>
                    </a:lnTo>
                    <a:lnTo>
                      <a:pt x="4" y="2"/>
                    </a:lnTo>
                    <a:lnTo>
                      <a:pt x="4" y="5"/>
                    </a:lnTo>
                    <a:lnTo>
                      <a:pt x="3" y="7"/>
                    </a:lnTo>
                    <a:lnTo>
                      <a:pt x="3"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69" name="Freeform 85">
                <a:extLst>
                  <a:ext uri="{FF2B5EF4-FFF2-40B4-BE49-F238E27FC236}">
                    <a16:creationId xmlns:a16="http://schemas.microsoft.com/office/drawing/2014/main" id="{5B94F4B5-8F5E-4CA9-BE95-E9562665B38E}"/>
                  </a:ext>
                </a:extLst>
              </p:cNvPr>
              <p:cNvSpPr>
                <a:spLocks/>
              </p:cNvSpPr>
              <p:nvPr/>
            </p:nvSpPr>
            <p:spPr bwMode="auto">
              <a:xfrm>
                <a:off x="4420" y="1583"/>
                <a:ext cx="5" cy="7"/>
              </a:xfrm>
              <a:custGeom>
                <a:avLst/>
                <a:gdLst>
                  <a:gd name="T0" fmla="*/ 0 w 9"/>
                  <a:gd name="T1" fmla="*/ 12 h 12"/>
                  <a:gd name="T2" fmla="*/ 3 w 9"/>
                  <a:gd name="T3" fmla="*/ 9 h 12"/>
                  <a:gd name="T4" fmla="*/ 3 w 9"/>
                  <a:gd name="T5" fmla="*/ 4 h 12"/>
                  <a:gd name="T6" fmla="*/ 4 w 9"/>
                  <a:gd name="T7" fmla="*/ 1 h 12"/>
                  <a:gd name="T8" fmla="*/ 9 w 9"/>
                  <a:gd name="T9" fmla="*/ 0 h 12"/>
                  <a:gd name="T10" fmla="*/ 6 w 9"/>
                  <a:gd name="T11" fmla="*/ 2 h 12"/>
                  <a:gd name="T12" fmla="*/ 4 w 9"/>
                  <a:gd name="T13" fmla="*/ 6 h 12"/>
                  <a:gd name="T14" fmla="*/ 3 w 9"/>
                  <a:gd name="T15" fmla="*/ 10 h 12"/>
                  <a:gd name="T16" fmla="*/ 0 w 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0" y="12"/>
                    </a:moveTo>
                    <a:lnTo>
                      <a:pt x="3" y="9"/>
                    </a:lnTo>
                    <a:lnTo>
                      <a:pt x="3" y="4"/>
                    </a:lnTo>
                    <a:lnTo>
                      <a:pt x="4" y="1"/>
                    </a:lnTo>
                    <a:lnTo>
                      <a:pt x="9" y="0"/>
                    </a:lnTo>
                    <a:lnTo>
                      <a:pt x="6" y="2"/>
                    </a:lnTo>
                    <a:lnTo>
                      <a:pt x="4" y="6"/>
                    </a:lnTo>
                    <a:lnTo>
                      <a:pt x="3" y="10"/>
                    </a:lnTo>
                    <a:lnTo>
                      <a:pt x="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0" name="Freeform 86">
                <a:extLst>
                  <a:ext uri="{FF2B5EF4-FFF2-40B4-BE49-F238E27FC236}">
                    <a16:creationId xmlns:a16="http://schemas.microsoft.com/office/drawing/2014/main" id="{1B00A8C1-E644-450E-9BEB-DB9C13E23B06}"/>
                  </a:ext>
                </a:extLst>
              </p:cNvPr>
              <p:cNvSpPr>
                <a:spLocks/>
              </p:cNvSpPr>
              <p:nvPr/>
            </p:nvSpPr>
            <p:spPr bwMode="auto">
              <a:xfrm>
                <a:off x="4572" y="1582"/>
                <a:ext cx="1" cy="1"/>
              </a:xfrm>
              <a:custGeom>
                <a:avLst/>
                <a:gdLst>
                  <a:gd name="T0" fmla="*/ 2 w 2"/>
                  <a:gd name="T1" fmla="*/ 4 h 4"/>
                  <a:gd name="T2" fmla="*/ 1 w 2"/>
                  <a:gd name="T3" fmla="*/ 4 h 4"/>
                  <a:gd name="T4" fmla="*/ 1 w 2"/>
                  <a:gd name="T5" fmla="*/ 3 h 4"/>
                  <a:gd name="T6" fmla="*/ 0 w 2"/>
                  <a:gd name="T7" fmla="*/ 2 h 4"/>
                  <a:gd name="T8" fmla="*/ 0 w 2"/>
                  <a:gd name="T9" fmla="*/ 0 h 4"/>
                  <a:gd name="T10" fmla="*/ 1 w 2"/>
                  <a:gd name="T11" fmla="*/ 0 h 4"/>
                  <a:gd name="T12" fmla="*/ 1 w 2"/>
                  <a:gd name="T13" fmla="*/ 2 h 4"/>
                  <a:gd name="T14" fmla="*/ 2 w 2"/>
                  <a:gd name="T15" fmla="*/ 3 h 4"/>
                  <a:gd name="T16" fmla="*/ 2 w 2"/>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4"/>
                    </a:moveTo>
                    <a:lnTo>
                      <a:pt x="1" y="4"/>
                    </a:lnTo>
                    <a:lnTo>
                      <a:pt x="1" y="3"/>
                    </a:lnTo>
                    <a:lnTo>
                      <a:pt x="0" y="2"/>
                    </a:lnTo>
                    <a:lnTo>
                      <a:pt x="0" y="0"/>
                    </a:lnTo>
                    <a:lnTo>
                      <a:pt x="1" y="0"/>
                    </a:lnTo>
                    <a:lnTo>
                      <a:pt x="1" y="2"/>
                    </a:lnTo>
                    <a:lnTo>
                      <a:pt x="2" y="3"/>
                    </a:lnTo>
                    <a:lnTo>
                      <a:pt x="2"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1" name="Freeform 87">
                <a:extLst>
                  <a:ext uri="{FF2B5EF4-FFF2-40B4-BE49-F238E27FC236}">
                    <a16:creationId xmlns:a16="http://schemas.microsoft.com/office/drawing/2014/main" id="{DDBEEF17-325A-458E-9B25-74DCFA24A66F}"/>
                  </a:ext>
                </a:extLst>
              </p:cNvPr>
              <p:cNvSpPr>
                <a:spLocks/>
              </p:cNvSpPr>
              <p:nvPr/>
            </p:nvSpPr>
            <p:spPr bwMode="auto">
              <a:xfrm>
                <a:off x="4435" y="1584"/>
                <a:ext cx="3" cy="2"/>
              </a:xfrm>
              <a:custGeom>
                <a:avLst/>
                <a:gdLst>
                  <a:gd name="T0" fmla="*/ 5 w 5"/>
                  <a:gd name="T1" fmla="*/ 2 h 5"/>
                  <a:gd name="T2" fmla="*/ 5 w 5"/>
                  <a:gd name="T3" fmla="*/ 2 h 5"/>
                  <a:gd name="T4" fmla="*/ 3 w 5"/>
                  <a:gd name="T5" fmla="*/ 3 h 5"/>
                  <a:gd name="T6" fmla="*/ 2 w 5"/>
                  <a:gd name="T7" fmla="*/ 3 h 5"/>
                  <a:gd name="T8" fmla="*/ 0 w 5"/>
                  <a:gd name="T9" fmla="*/ 5 h 5"/>
                  <a:gd name="T10" fmla="*/ 0 w 5"/>
                  <a:gd name="T11" fmla="*/ 1 h 5"/>
                  <a:gd name="T12" fmla="*/ 1 w 5"/>
                  <a:gd name="T13" fmla="*/ 0 h 5"/>
                  <a:gd name="T14" fmla="*/ 3 w 5"/>
                  <a:gd name="T15" fmla="*/ 1 h 5"/>
                  <a:gd name="T16" fmla="*/ 5 w 5"/>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2"/>
                    </a:moveTo>
                    <a:lnTo>
                      <a:pt x="5" y="2"/>
                    </a:lnTo>
                    <a:lnTo>
                      <a:pt x="3" y="3"/>
                    </a:lnTo>
                    <a:lnTo>
                      <a:pt x="2" y="3"/>
                    </a:lnTo>
                    <a:lnTo>
                      <a:pt x="0" y="5"/>
                    </a:lnTo>
                    <a:lnTo>
                      <a:pt x="0" y="1"/>
                    </a:lnTo>
                    <a:lnTo>
                      <a:pt x="1" y="0"/>
                    </a:lnTo>
                    <a:lnTo>
                      <a:pt x="3" y="1"/>
                    </a:lnTo>
                    <a:lnTo>
                      <a:pt x="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2" name="Freeform 88">
                <a:extLst>
                  <a:ext uri="{FF2B5EF4-FFF2-40B4-BE49-F238E27FC236}">
                    <a16:creationId xmlns:a16="http://schemas.microsoft.com/office/drawing/2014/main" id="{EEDAFF4A-4A1D-4D00-AF8F-00E0F7DD2BAC}"/>
                  </a:ext>
                </a:extLst>
              </p:cNvPr>
              <p:cNvSpPr>
                <a:spLocks/>
              </p:cNvSpPr>
              <p:nvPr/>
            </p:nvSpPr>
            <p:spPr bwMode="auto">
              <a:xfrm>
                <a:off x="4538" y="1583"/>
                <a:ext cx="7" cy="8"/>
              </a:xfrm>
              <a:custGeom>
                <a:avLst/>
                <a:gdLst>
                  <a:gd name="T0" fmla="*/ 7 w 14"/>
                  <a:gd name="T1" fmla="*/ 8 h 17"/>
                  <a:gd name="T2" fmla="*/ 11 w 14"/>
                  <a:gd name="T3" fmla="*/ 3 h 17"/>
                  <a:gd name="T4" fmla="*/ 12 w 14"/>
                  <a:gd name="T5" fmla="*/ 4 h 17"/>
                  <a:gd name="T6" fmla="*/ 14 w 14"/>
                  <a:gd name="T7" fmla="*/ 7 h 17"/>
                  <a:gd name="T8" fmla="*/ 12 w 14"/>
                  <a:gd name="T9" fmla="*/ 10 h 17"/>
                  <a:gd name="T10" fmla="*/ 11 w 14"/>
                  <a:gd name="T11" fmla="*/ 12 h 17"/>
                  <a:gd name="T12" fmla="*/ 8 w 14"/>
                  <a:gd name="T13" fmla="*/ 11 h 17"/>
                  <a:gd name="T14" fmla="*/ 6 w 14"/>
                  <a:gd name="T15" fmla="*/ 12 h 17"/>
                  <a:gd name="T16" fmla="*/ 3 w 14"/>
                  <a:gd name="T17" fmla="*/ 13 h 17"/>
                  <a:gd name="T18" fmla="*/ 2 w 14"/>
                  <a:gd name="T19" fmla="*/ 17 h 17"/>
                  <a:gd name="T20" fmla="*/ 0 w 14"/>
                  <a:gd name="T21" fmla="*/ 13 h 17"/>
                  <a:gd name="T22" fmla="*/ 1 w 14"/>
                  <a:gd name="T23" fmla="*/ 9 h 17"/>
                  <a:gd name="T24" fmla="*/ 2 w 14"/>
                  <a:gd name="T25" fmla="*/ 4 h 17"/>
                  <a:gd name="T26" fmla="*/ 4 w 14"/>
                  <a:gd name="T27" fmla="*/ 0 h 17"/>
                  <a:gd name="T28" fmla="*/ 7 w 14"/>
                  <a:gd name="T29" fmla="*/ 0 h 17"/>
                  <a:gd name="T30" fmla="*/ 7 w 14"/>
                  <a:gd name="T31" fmla="*/ 2 h 17"/>
                  <a:gd name="T32" fmla="*/ 6 w 14"/>
                  <a:gd name="T33" fmla="*/ 5 h 17"/>
                  <a:gd name="T34" fmla="*/ 7 w 14"/>
                  <a:gd name="T3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7">
                    <a:moveTo>
                      <a:pt x="7" y="8"/>
                    </a:moveTo>
                    <a:lnTo>
                      <a:pt x="11" y="3"/>
                    </a:lnTo>
                    <a:lnTo>
                      <a:pt x="12" y="4"/>
                    </a:lnTo>
                    <a:lnTo>
                      <a:pt x="14" y="7"/>
                    </a:lnTo>
                    <a:lnTo>
                      <a:pt x="12" y="10"/>
                    </a:lnTo>
                    <a:lnTo>
                      <a:pt x="11" y="12"/>
                    </a:lnTo>
                    <a:lnTo>
                      <a:pt x="8" y="11"/>
                    </a:lnTo>
                    <a:lnTo>
                      <a:pt x="6" y="12"/>
                    </a:lnTo>
                    <a:lnTo>
                      <a:pt x="3" y="13"/>
                    </a:lnTo>
                    <a:lnTo>
                      <a:pt x="2" y="17"/>
                    </a:lnTo>
                    <a:lnTo>
                      <a:pt x="0" y="13"/>
                    </a:lnTo>
                    <a:lnTo>
                      <a:pt x="1" y="9"/>
                    </a:lnTo>
                    <a:lnTo>
                      <a:pt x="2" y="4"/>
                    </a:lnTo>
                    <a:lnTo>
                      <a:pt x="4" y="0"/>
                    </a:lnTo>
                    <a:lnTo>
                      <a:pt x="7" y="0"/>
                    </a:lnTo>
                    <a:lnTo>
                      <a:pt x="7" y="2"/>
                    </a:lnTo>
                    <a:lnTo>
                      <a:pt x="6" y="5"/>
                    </a:lnTo>
                    <a:lnTo>
                      <a:pt x="7"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3" name="Freeform 89">
                <a:extLst>
                  <a:ext uri="{FF2B5EF4-FFF2-40B4-BE49-F238E27FC236}">
                    <a16:creationId xmlns:a16="http://schemas.microsoft.com/office/drawing/2014/main" id="{B47A740A-05CD-49A1-A56A-FFF1669B5737}"/>
                  </a:ext>
                </a:extLst>
              </p:cNvPr>
              <p:cNvSpPr>
                <a:spLocks/>
              </p:cNvSpPr>
              <p:nvPr/>
            </p:nvSpPr>
            <p:spPr bwMode="auto">
              <a:xfrm>
                <a:off x="4546" y="1583"/>
                <a:ext cx="2" cy="2"/>
              </a:xfrm>
              <a:custGeom>
                <a:avLst/>
                <a:gdLst>
                  <a:gd name="T0" fmla="*/ 3 w 3"/>
                  <a:gd name="T1" fmla="*/ 3 h 3"/>
                  <a:gd name="T2" fmla="*/ 2 w 3"/>
                  <a:gd name="T3" fmla="*/ 3 h 3"/>
                  <a:gd name="T4" fmla="*/ 1 w 3"/>
                  <a:gd name="T5" fmla="*/ 2 h 3"/>
                  <a:gd name="T6" fmla="*/ 0 w 3"/>
                  <a:gd name="T7" fmla="*/ 1 h 3"/>
                  <a:gd name="T8" fmla="*/ 1 w 3"/>
                  <a:gd name="T9" fmla="*/ 0 h 3"/>
                  <a:gd name="T10" fmla="*/ 3 w 3"/>
                  <a:gd name="T11" fmla="*/ 0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lnTo>
                      <a:pt x="2" y="3"/>
                    </a:lnTo>
                    <a:lnTo>
                      <a:pt x="1" y="2"/>
                    </a:lnTo>
                    <a:lnTo>
                      <a:pt x="0" y="1"/>
                    </a:lnTo>
                    <a:lnTo>
                      <a:pt x="1" y="0"/>
                    </a:lnTo>
                    <a:lnTo>
                      <a:pt x="3" y="0"/>
                    </a:lnTo>
                    <a:lnTo>
                      <a:pt x="3"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4" name="Freeform 90">
                <a:extLst>
                  <a:ext uri="{FF2B5EF4-FFF2-40B4-BE49-F238E27FC236}">
                    <a16:creationId xmlns:a16="http://schemas.microsoft.com/office/drawing/2014/main" id="{AFB9C5DF-E198-462F-9D0C-06D669A95161}"/>
                  </a:ext>
                </a:extLst>
              </p:cNvPr>
              <p:cNvSpPr>
                <a:spLocks/>
              </p:cNvSpPr>
              <p:nvPr/>
            </p:nvSpPr>
            <p:spPr bwMode="auto">
              <a:xfrm>
                <a:off x="4572" y="1582"/>
                <a:ext cx="3" cy="11"/>
              </a:xfrm>
              <a:custGeom>
                <a:avLst/>
                <a:gdLst>
                  <a:gd name="T0" fmla="*/ 3 w 5"/>
                  <a:gd name="T1" fmla="*/ 21 h 21"/>
                  <a:gd name="T2" fmla="*/ 2 w 5"/>
                  <a:gd name="T3" fmla="*/ 20 h 21"/>
                  <a:gd name="T4" fmla="*/ 2 w 5"/>
                  <a:gd name="T5" fmla="*/ 17 h 21"/>
                  <a:gd name="T6" fmla="*/ 2 w 5"/>
                  <a:gd name="T7" fmla="*/ 12 h 21"/>
                  <a:gd name="T8" fmla="*/ 0 w 5"/>
                  <a:gd name="T9" fmla="*/ 9 h 21"/>
                  <a:gd name="T10" fmla="*/ 1 w 5"/>
                  <a:gd name="T11" fmla="*/ 8 h 21"/>
                  <a:gd name="T12" fmla="*/ 3 w 5"/>
                  <a:gd name="T13" fmla="*/ 5 h 21"/>
                  <a:gd name="T14" fmla="*/ 4 w 5"/>
                  <a:gd name="T15" fmla="*/ 3 h 21"/>
                  <a:gd name="T16" fmla="*/ 3 w 5"/>
                  <a:gd name="T17" fmla="*/ 0 h 21"/>
                  <a:gd name="T18" fmla="*/ 5 w 5"/>
                  <a:gd name="T19" fmla="*/ 5 h 21"/>
                  <a:gd name="T20" fmla="*/ 5 w 5"/>
                  <a:gd name="T21" fmla="*/ 11 h 21"/>
                  <a:gd name="T22" fmla="*/ 4 w 5"/>
                  <a:gd name="T23" fmla="*/ 17 h 21"/>
                  <a:gd name="T24" fmla="*/ 3 w 5"/>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3" y="21"/>
                    </a:moveTo>
                    <a:lnTo>
                      <a:pt x="2" y="20"/>
                    </a:lnTo>
                    <a:lnTo>
                      <a:pt x="2" y="17"/>
                    </a:lnTo>
                    <a:lnTo>
                      <a:pt x="2" y="12"/>
                    </a:lnTo>
                    <a:lnTo>
                      <a:pt x="0" y="9"/>
                    </a:lnTo>
                    <a:lnTo>
                      <a:pt x="1" y="8"/>
                    </a:lnTo>
                    <a:lnTo>
                      <a:pt x="3" y="5"/>
                    </a:lnTo>
                    <a:lnTo>
                      <a:pt x="4" y="3"/>
                    </a:lnTo>
                    <a:lnTo>
                      <a:pt x="3" y="0"/>
                    </a:lnTo>
                    <a:lnTo>
                      <a:pt x="5" y="5"/>
                    </a:lnTo>
                    <a:lnTo>
                      <a:pt x="5" y="11"/>
                    </a:lnTo>
                    <a:lnTo>
                      <a:pt x="4" y="17"/>
                    </a:lnTo>
                    <a:lnTo>
                      <a:pt x="3"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5" name="Freeform 91">
                <a:extLst>
                  <a:ext uri="{FF2B5EF4-FFF2-40B4-BE49-F238E27FC236}">
                    <a16:creationId xmlns:a16="http://schemas.microsoft.com/office/drawing/2014/main" id="{6F745E28-E71D-437B-8ED4-7AF3DE323B60}"/>
                  </a:ext>
                </a:extLst>
              </p:cNvPr>
              <p:cNvSpPr>
                <a:spLocks/>
              </p:cNvSpPr>
              <p:nvPr/>
            </p:nvSpPr>
            <p:spPr bwMode="auto">
              <a:xfrm>
                <a:off x="4424" y="1585"/>
                <a:ext cx="7" cy="9"/>
              </a:xfrm>
              <a:custGeom>
                <a:avLst/>
                <a:gdLst>
                  <a:gd name="T0" fmla="*/ 1 w 12"/>
                  <a:gd name="T1" fmla="*/ 19 h 19"/>
                  <a:gd name="T2" fmla="*/ 0 w 12"/>
                  <a:gd name="T3" fmla="*/ 18 h 19"/>
                  <a:gd name="T4" fmla="*/ 3 w 12"/>
                  <a:gd name="T5" fmla="*/ 13 h 19"/>
                  <a:gd name="T6" fmla="*/ 7 w 12"/>
                  <a:gd name="T7" fmla="*/ 9 h 19"/>
                  <a:gd name="T8" fmla="*/ 10 w 12"/>
                  <a:gd name="T9" fmla="*/ 5 h 19"/>
                  <a:gd name="T10" fmla="*/ 12 w 12"/>
                  <a:gd name="T11" fmla="*/ 0 h 19"/>
                  <a:gd name="T12" fmla="*/ 10 w 12"/>
                  <a:gd name="T13" fmla="*/ 6 h 19"/>
                  <a:gd name="T14" fmla="*/ 9 w 12"/>
                  <a:gd name="T15" fmla="*/ 12 h 19"/>
                  <a:gd name="T16" fmla="*/ 5 w 12"/>
                  <a:gd name="T17" fmla="*/ 16 h 19"/>
                  <a:gd name="T18" fmla="*/ 1 w 12"/>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9">
                    <a:moveTo>
                      <a:pt x="1" y="19"/>
                    </a:moveTo>
                    <a:lnTo>
                      <a:pt x="0" y="18"/>
                    </a:lnTo>
                    <a:lnTo>
                      <a:pt x="3" y="13"/>
                    </a:lnTo>
                    <a:lnTo>
                      <a:pt x="7" y="9"/>
                    </a:lnTo>
                    <a:lnTo>
                      <a:pt x="10" y="5"/>
                    </a:lnTo>
                    <a:lnTo>
                      <a:pt x="12" y="0"/>
                    </a:lnTo>
                    <a:lnTo>
                      <a:pt x="10" y="6"/>
                    </a:lnTo>
                    <a:lnTo>
                      <a:pt x="9" y="12"/>
                    </a:lnTo>
                    <a:lnTo>
                      <a:pt x="5" y="16"/>
                    </a:lnTo>
                    <a:lnTo>
                      <a:pt x="1"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6" name="Freeform 92">
                <a:extLst>
                  <a:ext uri="{FF2B5EF4-FFF2-40B4-BE49-F238E27FC236}">
                    <a16:creationId xmlns:a16="http://schemas.microsoft.com/office/drawing/2014/main" id="{F9FC29F2-3CCC-4002-8081-DD618A60DEF5}"/>
                  </a:ext>
                </a:extLst>
              </p:cNvPr>
              <p:cNvSpPr>
                <a:spLocks/>
              </p:cNvSpPr>
              <p:nvPr/>
            </p:nvSpPr>
            <p:spPr bwMode="auto">
              <a:xfrm>
                <a:off x="4524" y="1583"/>
                <a:ext cx="2" cy="4"/>
              </a:xfrm>
              <a:custGeom>
                <a:avLst/>
                <a:gdLst>
                  <a:gd name="T0" fmla="*/ 5 w 5"/>
                  <a:gd name="T1" fmla="*/ 4 h 7"/>
                  <a:gd name="T2" fmla="*/ 3 w 5"/>
                  <a:gd name="T3" fmla="*/ 6 h 7"/>
                  <a:gd name="T4" fmla="*/ 2 w 5"/>
                  <a:gd name="T5" fmla="*/ 7 h 7"/>
                  <a:gd name="T6" fmla="*/ 1 w 5"/>
                  <a:gd name="T7" fmla="*/ 7 h 7"/>
                  <a:gd name="T8" fmla="*/ 0 w 5"/>
                  <a:gd name="T9" fmla="*/ 7 h 7"/>
                  <a:gd name="T10" fmla="*/ 3 w 5"/>
                  <a:gd name="T11" fmla="*/ 0 h 7"/>
                  <a:gd name="T12" fmla="*/ 5 w 5"/>
                  <a:gd name="T13" fmla="*/ 1 h 7"/>
                  <a:gd name="T14" fmla="*/ 5 w 5"/>
                  <a:gd name="T15" fmla="*/ 2 h 7"/>
                  <a:gd name="T16" fmla="*/ 5 w 5"/>
                  <a:gd name="T17" fmla="*/ 3 h 7"/>
                  <a:gd name="T18" fmla="*/ 5 w 5"/>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5" y="4"/>
                    </a:moveTo>
                    <a:lnTo>
                      <a:pt x="3" y="6"/>
                    </a:lnTo>
                    <a:lnTo>
                      <a:pt x="2" y="7"/>
                    </a:lnTo>
                    <a:lnTo>
                      <a:pt x="1" y="7"/>
                    </a:lnTo>
                    <a:lnTo>
                      <a:pt x="0" y="7"/>
                    </a:lnTo>
                    <a:lnTo>
                      <a:pt x="3" y="0"/>
                    </a:lnTo>
                    <a:lnTo>
                      <a:pt x="5" y="1"/>
                    </a:lnTo>
                    <a:lnTo>
                      <a:pt x="5" y="2"/>
                    </a:lnTo>
                    <a:lnTo>
                      <a:pt x="5" y="3"/>
                    </a:lnTo>
                    <a:lnTo>
                      <a:pt x="5"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7" name="Freeform 93">
                <a:extLst>
                  <a:ext uri="{FF2B5EF4-FFF2-40B4-BE49-F238E27FC236}">
                    <a16:creationId xmlns:a16="http://schemas.microsoft.com/office/drawing/2014/main" id="{4A615179-5E44-4662-86D5-A440F5B28ED3}"/>
                  </a:ext>
                </a:extLst>
              </p:cNvPr>
              <p:cNvSpPr>
                <a:spLocks/>
              </p:cNvSpPr>
              <p:nvPr/>
            </p:nvSpPr>
            <p:spPr bwMode="auto">
              <a:xfrm>
                <a:off x="4508" y="1585"/>
                <a:ext cx="1" cy="3"/>
              </a:xfrm>
              <a:custGeom>
                <a:avLst/>
                <a:gdLst>
                  <a:gd name="T0" fmla="*/ 0 w 2"/>
                  <a:gd name="T1" fmla="*/ 6 h 6"/>
                  <a:gd name="T2" fmla="*/ 0 w 2"/>
                  <a:gd name="T3" fmla="*/ 5 h 6"/>
                  <a:gd name="T4" fmla="*/ 0 w 2"/>
                  <a:gd name="T5" fmla="*/ 3 h 6"/>
                  <a:gd name="T6" fmla="*/ 0 w 2"/>
                  <a:gd name="T7" fmla="*/ 0 h 6"/>
                  <a:gd name="T8" fmla="*/ 2 w 2"/>
                  <a:gd name="T9" fmla="*/ 0 h 6"/>
                  <a:gd name="T10" fmla="*/ 2 w 2"/>
                  <a:gd name="T11" fmla="*/ 6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0" y="5"/>
                    </a:lnTo>
                    <a:lnTo>
                      <a:pt x="0" y="3"/>
                    </a:lnTo>
                    <a:lnTo>
                      <a:pt x="0" y="0"/>
                    </a:lnTo>
                    <a:lnTo>
                      <a:pt x="2" y="0"/>
                    </a:lnTo>
                    <a:lnTo>
                      <a:pt x="2" y="6"/>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8" name="Freeform 94">
                <a:extLst>
                  <a:ext uri="{FF2B5EF4-FFF2-40B4-BE49-F238E27FC236}">
                    <a16:creationId xmlns:a16="http://schemas.microsoft.com/office/drawing/2014/main" id="{613C327C-9B6D-4E94-836B-ED6C2EED57FA}"/>
                  </a:ext>
                </a:extLst>
              </p:cNvPr>
              <p:cNvSpPr>
                <a:spLocks/>
              </p:cNvSpPr>
              <p:nvPr/>
            </p:nvSpPr>
            <p:spPr bwMode="auto">
              <a:xfrm>
                <a:off x="4594" y="1584"/>
                <a:ext cx="5" cy="5"/>
              </a:xfrm>
              <a:custGeom>
                <a:avLst/>
                <a:gdLst>
                  <a:gd name="T0" fmla="*/ 7 w 12"/>
                  <a:gd name="T1" fmla="*/ 10 h 10"/>
                  <a:gd name="T2" fmla="*/ 6 w 12"/>
                  <a:gd name="T3" fmla="*/ 8 h 10"/>
                  <a:gd name="T4" fmla="*/ 5 w 12"/>
                  <a:gd name="T5" fmla="*/ 6 h 10"/>
                  <a:gd name="T6" fmla="*/ 3 w 12"/>
                  <a:gd name="T7" fmla="*/ 5 h 10"/>
                  <a:gd name="T8" fmla="*/ 0 w 12"/>
                  <a:gd name="T9" fmla="*/ 3 h 10"/>
                  <a:gd name="T10" fmla="*/ 3 w 12"/>
                  <a:gd name="T11" fmla="*/ 0 h 10"/>
                  <a:gd name="T12" fmla="*/ 4 w 12"/>
                  <a:gd name="T13" fmla="*/ 3 h 10"/>
                  <a:gd name="T14" fmla="*/ 8 w 12"/>
                  <a:gd name="T15" fmla="*/ 6 h 10"/>
                  <a:gd name="T16" fmla="*/ 12 w 12"/>
                  <a:gd name="T17" fmla="*/ 7 h 10"/>
                  <a:gd name="T18" fmla="*/ 7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7" y="10"/>
                    </a:moveTo>
                    <a:lnTo>
                      <a:pt x="6" y="8"/>
                    </a:lnTo>
                    <a:lnTo>
                      <a:pt x="5" y="6"/>
                    </a:lnTo>
                    <a:lnTo>
                      <a:pt x="3" y="5"/>
                    </a:lnTo>
                    <a:lnTo>
                      <a:pt x="0" y="3"/>
                    </a:lnTo>
                    <a:lnTo>
                      <a:pt x="3" y="0"/>
                    </a:lnTo>
                    <a:lnTo>
                      <a:pt x="4" y="3"/>
                    </a:lnTo>
                    <a:lnTo>
                      <a:pt x="8" y="6"/>
                    </a:lnTo>
                    <a:lnTo>
                      <a:pt x="12" y="7"/>
                    </a:lnTo>
                    <a:lnTo>
                      <a:pt x="7"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79" name="Freeform 95">
                <a:extLst>
                  <a:ext uri="{FF2B5EF4-FFF2-40B4-BE49-F238E27FC236}">
                    <a16:creationId xmlns:a16="http://schemas.microsoft.com/office/drawing/2014/main" id="{1D055E82-6C45-4188-9BDA-EB5051568ED1}"/>
                  </a:ext>
                </a:extLst>
              </p:cNvPr>
              <p:cNvSpPr>
                <a:spLocks/>
              </p:cNvSpPr>
              <p:nvPr/>
            </p:nvSpPr>
            <p:spPr bwMode="auto">
              <a:xfrm>
                <a:off x="4422" y="1588"/>
                <a:ext cx="4" cy="4"/>
              </a:xfrm>
              <a:custGeom>
                <a:avLst/>
                <a:gdLst>
                  <a:gd name="T0" fmla="*/ 8 w 8"/>
                  <a:gd name="T1" fmla="*/ 0 h 8"/>
                  <a:gd name="T2" fmla="*/ 6 w 8"/>
                  <a:gd name="T3" fmla="*/ 2 h 8"/>
                  <a:gd name="T4" fmla="*/ 5 w 8"/>
                  <a:gd name="T5" fmla="*/ 6 h 8"/>
                  <a:gd name="T6" fmla="*/ 2 w 8"/>
                  <a:gd name="T7" fmla="*/ 8 h 8"/>
                  <a:gd name="T8" fmla="*/ 0 w 8"/>
                  <a:gd name="T9" fmla="*/ 8 h 8"/>
                  <a:gd name="T10" fmla="*/ 2 w 8"/>
                  <a:gd name="T11" fmla="*/ 6 h 8"/>
                  <a:gd name="T12" fmla="*/ 5 w 8"/>
                  <a:gd name="T13" fmla="*/ 2 h 8"/>
                  <a:gd name="T14" fmla="*/ 6 w 8"/>
                  <a:gd name="T15" fmla="*/ 0 h 8"/>
                  <a:gd name="T16" fmla="*/ 8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0"/>
                    </a:moveTo>
                    <a:lnTo>
                      <a:pt x="6" y="2"/>
                    </a:lnTo>
                    <a:lnTo>
                      <a:pt x="5" y="6"/>
                    </a:lnTo>
                    <a:lnTo>
                      <a:pt x="2" y="8"/>
                    </a:lnTo>
                    <a:lnTo>
                      <a:pt x="0" y="8"/>
                    </a:lnTo>
                    <a:lnTo>
                      <a:pt x="2" y="6"/>
                    </a:lnTo>
                    <a:lnTo>
                      <a:pt x="5" y="2"/>
                    </a:lnTo>
                    <a:lnTo>
                      <a:pt x="6" y="0"/>
                    </a:lnTo>
                    <a:lnTo>
                      <a:pt x="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0" name="Freeform 96">
                <a:extLst>
                  <a:ext uri="{FF2B5EF4-FFF2-40B4-BE49-F238E27FC236}">
                    <a16:creationId xmlns:a16="http://schemas.microsoft.com/office/drawing/2014/main" id="{1F0E266F-E4E3-4942-8379-BD6000A2FD54}"/>
                  </a:ext>
                </a:extLst>
              </p:cNvPr>
              <p:cNvSpPr>
                <a:spLocks/>
              </p:cNvSpPr>
              <p:nvPr/>
            </p:nvSpPr>
            <p:spPr bwMode="auto">
              <a:xfrm>
                <a:off x="4508" y="1589"/>
                <a:ext cx="6" cy="13"/>
              </a:xfrm>
              <a:custGeom>
                <a:avLst/>
                <a:gdLst>
                  <a:gd name="T0" fmla="*/ 0 w 11"/>
                  <a:gd name="T1" fmla="*/ 27 h 27"/>
                  <a:gd name="T2" fmla="*/ 1 w 11"/>
                  <a:gd name="T3" fmla="*/ 21 h 27"/>
                  <a:gd name="T4" fmla="*/ 3 w 11"/>
                  <a:gd name="T5" fmla="*/ 13 h 27"/>
                  <a:gd name="T6" fmla="*/ 6 w 11"/>
                  <a:gd name="T7" fmla="*/ 6 h 27"/>
                  <a:gd name="T8" fmla="*/ 11 w 11"/>
                  <a:gd name="T9" fmla="*/ 0 h 27"/>
                  <a:gd name="T10" fmla="*/ 9 w 11"/>
                  <a:gd name="T11" fmla="*/ 7 h 27"/>
                  <a:gd name="T12" fmla="*/ 8 w 11"/>
                  <a:gd name="T13" fmla="*/ 14 h 27"/>
                  <a:gd name="T14" fmla="*/ 4 w 11"/>
                  <a:gd name="T15" fmla="*/ 21 h 27"/>
                  <a:gd name="T16" fmla="*/ 0 w 11"/>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
                    <a:moveTo>
                      <a:pt x="0" y="27"/>
                    </a:moveTo>
                    <a:lnTo>
                      <a:pt x="1" y="21"/>
                    </a:lnTo>
                    <a:lnTo>
                      <a:pt x="3" y="13"/>
                    </a:lnTo>
                    <a:lnTo>
                      <a:pt x="6" y="6"/>
                    </a:lnTo>
                    <a:lnTo>
                      <a:pt x="11" y="0"/>
                    </a:lnTo>
                    <a:lnTo>
                      <a:pt x="9" y="7"/>
                    </a:lnTo>
                    <a:lnTo>
                      <a:pt x="8" y="14"/>
                    </a:lnTo>
                    <a:lnTo>
                      <a:pt x="4" y="21"/>
                    </a:lnTo>
                    <a:lnTo>
                      <a:pt x="0"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1" name="Freeform 97">
                <a:extLst>
                  <a:ext uri="{FF2B5EF4-FFF2-40B4-BE49-F238E27FC236}">
                    <a16:creationId xmlns:a16="http://schemas.microsoft.com/office/drawing/2014/main" id="{4E4EA3EF-5B5F-4588-9AEC-22F5A94E2BA5}"/>
                  </a:ext>
                </a:extLst>
              </p:cNvPr>
              <p:cNvSpPr>
                <a:spLocks/>
              </p:cNvSpPr>
              <p:nvPr/>
            </p:nvSpPr>
            <p:spPr bwMode="auto">
              <a:xfrm>
                <a:off x="4550" y="1588"/>
                <a:ext cx="5" cy="20"/>
              </a:xfrm>
              <a:custGeom>
                <a:avLst/>
                <a:gdLst>
                  <a:gd name="T0" fmla="*/ 7 w 10"/>
                  <a:gd name="T1" fmla="*/ 14 h 40"/>
                  <a:gd name="T2" fmla="*/ 8 w 10"/>
                  <a:gd name="T3" fmla="*/ 15 h 40"/>
                  <a:gd name="T4" fmla="*/ 9 w 10"/>
                  <a:gd name="T5" fmla="*/ 14 h 40"/>
                  <a:gd name="T6" fmla="*/ 9 w 10"/>
                  <a:gd name="T7" fmla="*/ 13 h 40"/>
                  <a:gd name="T8" fmla="*/ 10 w 10"/>
                  <a:gd name="T9" fmla="*/ 13 h 40"/>
                  <a:gd name="T10" fmla="*/ 10 w 10"/>
                  <a:gd name="T11" fmla="*/ 15 h 40"/>
                  <a:gd name="T12" fmla="*/ 9 w 10"/>
                  <a:gd name="T13" fmla="*/ 14 h 40"/>
                  <a:gd name="T14" fmla="*/ 8 w 10"/>
                  <a:gd name="T15" fmla="*/ 14 h 40"/>
                  <a:gd name="T16" fmla="*/ 7 w 10"/>
                  <a:gd name="T17" fmla="*/ 14 h 40"/>
                  <a:gd name="T18" fmla="*/ 6 w 10"/>
                  <a:gd name="T19" fmla="*/ 15 h 40"/>
                  <a:gd name="T20" fmla="*/ 6 w 10"/>
                  <a:gd name="T21" fmla="*/ 17 h 40"/>
                  <a:gd name="T22" fmla="*/ 7 w 10"/>
                  <a:gd name="T23" fmla="*/ 20 h 40"/>
                  <a:gd name="T24" fmla="*/ 7 w 10"/>
                  <a:gd name="T25" fmla="*/ 21 h 40"/>
                  <a:gd name="T26" fmla="*/ 7 w 10"/>
                  <a:gd name="T27" fmla="*/ 22 h 40"/>
                  <a:gd name="T28" fmla="*/ 9 w 10"/>
                  <a:gd name="T29" fmla="*/ 22 h 40"/>
                  <a:gd name="T30" fmla="*/ 6 w 10"/>
                  <a:gd name="T31" fmla="*/ 27 h 40"/>
                  <a:gd name="T32" fmla="*/ 6 w 10"/>
                  <a:gd name="T33" fmla="*/ 32 h 40"/>
                  <a:gd name="T34" fmla="*/ 4 w 10"/>
                  <a:gd name="T35" fmla="*/ 38 h 40"/>
                  <a:gd name="T36" fmla="*/ 1 w 10"/>
                  <a:gd name="T37" fmla="*/ 40 h 40"/>
                  <a:gd name="T38" fmla="*/ 0 w 10"/>
                  <a:gd name="T39" fmla="*/ 31 h 40"/>
                  <a:gd name="T40" fmla="*/ 1 w 10"/>
                  <a:gd name="T41" fmla="*/ 22 h 40"/>
                  <a:gd name="T42" fmla="*/ 3 w 10"/>
                  <a:gd name="T43" fmla="*/ 10 h 40"/>
                  <a:gd name="T44" fmla="*/ 4 w 10"/>
                  <a:gd name="T45" fmla="*/ 0 h 40"/>
                  <a:gd name="T46" fmla="*/ 7 w 10"/>
                  <a:gd name="T47" fmla="*/ 2 h 40"/>
                  <a:gd name="T48" fmla="*/ 7 w 10"/>
                  <a:gd name="T49" fmla="*/ 5 h 40"/>
                  <a:gd name="T50" fmla="*/ 6 w 10"/>
                  <a:gd name="T51" fmla="*/ 9 h 40"/>
                  <a:gd name="T52" fmla="*/ 7 w 10"/>
                  <a:gd name="T53"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40">
                    <a:moveTo>
                      <a:pt x="7" y="14"/>
                    </a:moveTo>
                    <a:lnTo>
                      <a:pt x="8" y="15"/>
                    </a:lnTo>
                    <a:lnTo>
                      <a:pt x="9" y="14"/>
                    </a:lnTo>
                    <a:lnTo>
                      <a:pt x="9" y="13"/>
                    </a:lnTo>
                    <a:lnTo>
                      <a:pt x="10" y="13"/>
                    </a:lnTo>
                    <a:lnTo>
                      <a:pt x="10" y="15"/>
                    </a:lnTo>
                    <a:lnTo>
                      <a:pt x="9" y="14"/>
                    </a:lnTo>
                    <a:lnTo>
                      <a:pt x="8" y="14"/>
                    </a:lnTo>
                    <a:lnTo>
                      <a:pt x="7" y="14"/>
                    </a:lnTo>
                    <a:lnTo>
                      <a:pt x="6" y="15"/>
                    </a:lnTo>
                    <a:lnTo>
                      <a:pt x="6" y="17"/>
                    </a:lnTo>
                    <a:lnTo>
                      <a:pt x="7" y="20"/>
                    </a:lnTo>
                    <a:lnTo>
                      <a:pt x="7" y="21"/>
                    </a:lnTo>
                    <a:lnTo>
                      <a:pt x="7" y="22"/>
                    </a:lnTo>
                    <a:lnTo>
                      <a:pt x="9" y="22"/>
                    </a:lnTo>
                    <a:lnTo>
                      <a:pt x="6" y="27"/>
                    </a:lnTo>
                    <a:lnTo>
                      <a:pt x="6" y="32"/>
                    </a:lnTo>
                    <a:lnTo>
                      <a:pt x="4" y="38"/>
                    </a:lnTo>
                    <a:lnTo>
                      <a:pt x="1" y="40"/>
                    </a:lnTo>
                    <a:lnTo>
                      <a:pt x="0" y="31"/>
                    </a:lnTo>
                    <a:lnTo>
                      <a:pt x="1" y="22"/>
                    </a:lnTo>
                    <a:lnTo>
                      <a:pt x="3" y="10"/>
                    </a:lnTo>
                    <a:lnTo>
                      <a:pt x="4" y="0"/>
                    </a:lnTo>
                    <a:lnTo>
                      <a:pt x="7" y="2"/>
                    </a:lnTo>
                    <a:lnTo>
                      <a:pt x="7" y="5"/>
                    </a:lnTo>
                    <a:lnTo>
                      <a:pt x="6" y="9"/>
                    </a:lnTo>
                    <a:lnTo>
                      <a:pt x="7"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2" name="Freeform 98">
                <a:extLst>
                  <a:ext uri="{FF2B5EF4-FFF2-40B4-BE49-F238E27FC236}">
                    <a16:creationId xmlns:a16="http://schemas.microsoft.com/office/drawing/2014/main" id="{E2AADB1E-91B7-4B96-B272-7B65C8A171F0}"/>
                  </a:ext>
                </a:extLst>
              </p:cNvPr>
              <p:cNvSpPr>
                <a:spLocks/>
              </p:cNvSpPr>
              <p:nvPr/>
            </p:nvSpPr>
            <p:spPr bwMode="auto">
              <a:xfrm>
                <a:off x="4579" y="1587"/>
                <a:ext cx="1" cy="9"/>
              </a:xfrm>
              <a:custGeom>
                <a:avLst/>
                <a:gdLst>
                  <a:gd name="T0" fmla="*/ 0 w 2"/>
                  <a:gd name="T1" fmla="*/ 16 h 16"/>
                  <a:gd name="T2" fmla="*/ 2 w 2"/>
                  <a:gd name="T3" fmla="*/ 0 h 16"/>
                  <a:gd name="T4" fmla="*/ 1 w 2"/>
                  <a:gd name="T5" fmla="*/ 14 h 16"/>
                  <a:gd name="T6" fmla="*/ 0 w 2"/>
                  <a:gd name="T7" fmla="*/ 16 h 16"/>
                </a:gdLst>
                <a:ahLst/>
                <a:cxnLst>
                  <a:cxn ang="0">
                    <a:pos x="T0" y="T1"/>
                  </a:cxn>
                  <a:cxn ang="0">
                    <a:pos x="T2" y="T3"/>
                  </a:cxn>
                  <a:cxn ang="0">
                    <a:pos x="T4" y="T5"/>
                  </a:cxn>
                  <a:cxn ang="0">
                    <a:pos x="T6" y="T7"/>
                  </a:cxn>
                </a:cxnLst>
                <a:rect l="0" t="0" r="r" b="b"/>
                <a:pathLst>
                  <a:path w="2" h="16">
                    <a:moveTo>
                      <a:pt x="0" y="16"/>
                    </a:moveTo>
                    <a:lnTo>
                      <a:pt x="2" y="0"/>
                    </a:lnTo>
                    <a:lnTo>
                      <a:pt x="1" y="14"/>
                    </a:lnTo>
                    <a:lnTo>
                      <a:pt x="0"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3" name="Freeform 99">
                <a:extLst>
                  <a:ext uri="{FF2B5EF4-FFF2-40B4-BE49-F238E27FC236}">
                    <a16:creationId xmlns:a16="http://schemas.microsoft.com/office/drawing/2014/main" id="{3963970B-C2A4-47DE-B393-84DFFE8A1B87}"/>
                  </a:ext>
                </a:extLst>
              </p:cNvPr>
              <p:cNvSpPr>
                <a:spLocks/>
              </p:cNvSpPr>
              <p:nvPr/>
            </p:nvSpPr>
            <p:spPr bwMode="auto">
              <a:xfrm>
                <a:off x="4599" y="1588"/>
                <a:ext cx="6" cy="10"/>
              </a:xfrm>
              <a:custGeom>
                <a:avLst/>
                <a:gdLst>
                  <a:gd name="T0" fmla="*/ 11 w 11"/>
                  <a:gd name="T1" fmla="*/ 3 h 20"/>
                  <a:gd name="T2" fmla="*/ 10 w 11"/>
                  <a:gd name="T3" fmla="*/ 6 h 20"/>
                  <a:gd name="T4" fmla="*/ 9 w 11"/>
                  <a:gd name="T5" fmla="*/ 7 h 20"/>
                  <a:gd name="T6" fmla="*/ 9 w 11"/>
                  <a:gd name="T7" fmla="*/ 8 h 20"/>
                  <a:gd name="T8" fmla="*/ 7 w 11"/>
                  <a:gd name="T9" fmla="*/ 7 h 20"/>
                  <a:gd name="T10" fmla="*/ 4 w 11"/>
                  <a:gd name="T11" fmla="*/ 7 h 20"/>
                  <a:gd name="T12" fmla="*/ 4 w 11"/>
                  <a:gd name="T13" fmla="*/ 12 h 20"/>
                  <a:gd name="T14" fmla="*/ 6 w 11"/>
                  <a:gd name="T15" fmla="*/ 14 h 20"/>
                  <a:gd name="T16" fmla="*/ 8 w 11"/>
                  <a:gd name="T17" fmla="*/ 16 h 20"/>
                  <a:gd name="T18" fmla="*/ 9 w 11"/>
                  <a:gd name="T19" fmla="*/ 20 h 20"/>
                  <a:gd name="T20" fmla="*/ 6 w 11"/>
                  <a:gd name="T21" fmla="*/ 18 h 20"/>
                  <a:gd name="T22" fmla="*/ 3 w 11"/>
                  <a:gd name="T23" fmla="*/ 16 h 20"/>
                  <a:gd name="T24" fmla="*/ 1 w 11"/>
                  <a:gd name="T25" fmla="*/ 12 h 20"/>
                  <a:gd name="T26" fmla="*/ 0 w 11"/>
                  <a:gd name="T27" fmla="*/ 8 h 20"/>
                  <a:gd name="T28" fmla="*/ 2 w 11"/>
                  <a:gd name="T29" fmla="*/ 7 h 20"/>
                  <a:gd name="T30" fmla="*/ 4 w 11"/>
                  <a:gd name="T31" fmla="*/ 5 h 20"/>
                  <a:gd name="T32" fmla="*/ 6 w 11"/>
                  <a:gd name="T33" fmla="*/ 2 h 20"/>
                  <a:gd name="T34" fmla="*/ 7 w 11"/>
                  <a:gd name="T35" fmla="*/ 0 h 20"/>
                  <a:gd name="T36" fmla="*/ 11 w 11"/>
                  <a:gd name="T3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1" y="3"/>
                    </a:moveTo>
                    <a:lnTo>
                      <a:pt x="10" y="6"/>
                    </a:lnTo>
                    <a:lnTo>
                      <a:pt x="9" y="7"/>
                    </a:lnTo>
                    <a:lnTo>
                      <a:pt x="9" y="8"/>
                    </a:lnTo>
                    <a:lnTo>
                      <a:pt x="7" y="7"/>
                    </a:lnTo>
                    <a:lnTo>
                      <a:pt x="4" y="7"/>
                    </a:lnTo>
                    <a:lnTo>
                      <a:pt x="4" y="12"/>
                    </a:lnTo>
                    <a:lnTo>
                      <a:pt x="6" y="14"/>
                    </a:lnTo>
                    <a:lnTo>
                      <a:pt x="8" y="16"/>
                    </a:lnTo>
                    <a:lnTo>
                      <a:pt x="9" y="20"/>
                    </a:lnTo>
                    <a:lnTo>
                      <a:pt x="6" y="18"/>
                    </a:lnTo>
                    <a:lnTo>
                      <a:pt x="3" y="16"/>
                    </a:lnTo>
                    <a:lnTo>
                      <a:pt x="1" y="12"/>
                    </a:lnTo>
                    <a:lnTo>
                      <a:pt x="0" y="8"/>
                    </a:lnTo>
                    <a:lnTo>
                      <a:pt x="2" y="7"/>
                    </a:lnTo>
                    <a:lnTo>
                      <a:pt x="4" y="5"/>
                    </a:lnTo>
                    <a:lnTo>
                      <a:pt x="6" y="2"/>
                    </a:lnTo>
                    <a:lnTo>
                      <a:pt x="7" y="0"/>
                    </a:lnTo>
                    <a:lnTo>
                      <a:pt x="11"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4" name="Freeform 100">
                <a:extLst>
                  <a:ext uri="{FF2B5EF4-FFF2-40B4-BE49-F238E27FC236}">
                    <a16:creationId xmlns:a16="http://schemas.microsoft.com/office/drawing/2014/main" id="{65DE1A5C-ADC2-40EB-AC8E-D88206CC27EC}"/>
                  </a:ext>
                </a:extLst>
              </p:cNvPr>
              <p:cNvSpPr>
                <a:spLocks/>
              </p:cNvSpPr>
              <p:nvPr/>
            </p:nvSpPr>
            <p:spPr bwMode="auto">
              <a:xfrm>
                <a:off x="4541" y="1591"/>
                <a:ext cx="9" cy="15"/>
              </a:xfrm>
              <a:custGeom>
                <a:avLst/>
                <a:gdLst>
                  <a:gd name="T0" fmla="*/ 17 w 17"/>
                  <a:gd name="T1" fmla="*/ 2 h 31"/>
                  <a:gd name="T2" fmla="*/ 16 w 17"/>
                  <a:gd name="T3" fmla="*/ 4 h 31"/>
                  <a:gd name="T4" fmla="*/ 14 w 17"/>
                  <a:gd name="T5" fmla="*/ 4 h 31"/>
                  <a:gd name="T6" fmla="*/ 12 w 17"/>
                  <a:gd name="T7" fmla="*/ 3 h 31"/>
                  <a:gd name="T8" fmla="*/ 11 w 17"/>
                  <a:gd name="T9" fmla="*/ 3 h 31"/>
                  <a:gd name="T10" fmla="*/ 10 w 17"/>
                  <a:gd name="T11" fmla="*/ 6 h 31"/>
                  <a:gd name="T12" fmla="*/ 9 w 17"/>
                  <a:gd name="T13" fmla="*/ 7 h 31"/>
                  <a:gd name="T14" fmla="*/ 9 w 17"/>
                  <a:gd name="T15" fmla="*/ 9 h 31"/>
                  <a:gd name="T16" fmla="*/ 10 w 17"/>
                  <a:gd name="T17" fmla="*/ 11 h 31"/>
                  <a:gd name="T18" fmla="*/ 12 w 17"/>
                  <a:gd name="T19" fmla="*/ 10 h 31"/>
                  <a:gd name="T20" fmla="*/ 13 w 17"/>
                  <a:gd name="T21" fmla="*/ 9 h 31"/>
                  <a:gd name="T22" fmla="*/ 14 w 17"/>
                  <a:gd name="T23" fmla="*/ 8 h 31"/>
                  <a:gd name="T24" fmla="*/ 16 w 17"/>
                  <a:gd name="T25" fmla="*/ 10 h 31"/>
                  <a:gd name="T26" fmla="*/ 14 w 17"/>
                  <a:gd name="T27" fmla="*/ 26 h 31"/>
                  <a:gd name="T28" fmla="*/ 13 w 17"/>
                  <a:gd name="T29" fmla="*/ 27 h 31"/>
                  <a:gd name="T30" fmla="*/ 12 w 17"/>
                  <a:gd name="T31" fmla="*/ 27 h 31"/>
                  <a:gd name="T32" fmla="*/ 12 w 17"/>
                  <a:gd name="T33" fmla="*/ 27 h 31"/>
                  <a:gd name="T34" fmla="*/ 11 w 17"/>
                  <a:gd name="T35" fmla="*/ 26 h 31"/>
                  <a:gd name="T36" fmla="*/ 11 w 17"/>
                  <a:gd name="T37" fmla="*/ 23 h 31"/>
                  <a:gd name="T38" fmla="*/ 12 w 17"/>
                  <a:gd name="T39" fmla="*/ 18 h 31"/>
                  <a:gd name="T40" fmla="*/ 12 w 17"/>
                  <a:gd name="T41" fmla="*/ 15 h 31"/>
                  <a:gd name="T42" fmla="*/ 11 w 17"/>
                  <a:gd name="T43" fmla="*/ 11 h 31"/>
                  <a:gd name="T44" fmla="*/ 10 w 17"/>
                  <a:gd name="T45" fmla="*/ 15 h 31"/>
                  <a:gd name="T46" fmla="*/ 9 w 17"/>
                  <a:gd name="T47" fmla="*/ 18 h 31"/>
                  <a:gd name="T48" fmla="*/ 8 w 17"/>
                  <a:gd name="T49" fmla="*/ 22 h 31"/>
                  <a:gd name="T50" fmla="*/ 8 w 17"/>
                  <a:gd name="T51" fmla="*/ 25 h 31"/>
                  <a:gd name="T52" fmla="*/ 6 w 17"/>
                  <a:gd name="T53" fmla="*/ 25 h 31"/>
                  <a:gd name="T54" fmla="*/ 6 w 17"/>
                  <a:gd name="T55" fmla="*/ 24 h 31"/>
                  <a:gd name="T56" fmla="*/ 5 w 17"/>
                  <a:gd name="T57" fmla="*/ 21 h 31"/>
                  <a:gd name="T58" fmla="*/ 3 w 17"/>
                  <a:gd name="T59" fmla="*/ 19 h 31"/>
                  <a:gd name="T60" fmla="*/ 1 w 17"/>
                  <a:gd name="T61" fmla="*/ 22 h 31"/>
                  <a:gd name="T62" fmla="*/ 2 w 17"/>
                  <a:gd name="T63" fmla="*/ 25 h 31"/>
                  <a:gd name="T64" fmla="*/ 3 w 17"/>
                  <a:gd name="T65" fmla="*/ 27 h 31"/>
                  <a:gd name="T66" fmla="*/ 2 w 17"/>
                  <a:gd name="T67" fmla="*/ 31 h 31"/>
                  <a:gd name="T68" fmla="*/ 0 w 17"/>
                  <a:gd name="T69" fmla="*/ 30 h 31"/>
                  <a:gd name="T70" fmla="*/ 0 w 17"/>
                  <a:gd name="T71" fmla="*/ 25 h 31"/>
                  <a:gd name="T72" fmla="*/ 0 w 17"/>
                  <a:gd name="T73" fmla="*/ 22 h 31"/>
                  <a:gd name="T74" fmla="*/ 1 w 17"/>
                  <a:gd name="T75" fmla="*/ 18 h 31"/>
                  <a:gd name="T76" fmla="*/ 6 w 17"/>
                  <a:gd name="T77" fmla="*/ 15 h 31"/>
                  <a:gd name="T78" fmla="*/ 6 w 17"/>
                  <a:gd name="T79" fmla="*/ 6 h 31"/>
                  <a:gd name="T80" fmla="*/ 6 w 17"/>
                  <a:gd name="T81" fmla="*/ 0 h 31"/>
                  <a:gd name="T82" fmla="*/ 13 w 17"/>
                  <a:gd name="T83" fmla="*/ 1 h 31"/>
                  <a:gd name="T84" fmla="*/ 14 w 17"/>
                  <a:gd name="T85" fmla="*/ 1 h 31"/>
                  <a:gd name="T86" fmla="*/ 16 w 17"/>
                  <a:gd name="T87" fmla="*/ 1 h 31"/>
                  <a:gd name="T88" fmla="*/ 16 w 17"/>
                  <a:gd name="T89" fmla="*/ 1 h 31"/>
                  <a:gd name="T90" fmla="*/ 17 w 17"/>
                  <a:gd name="T9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31">
                    <a:moveTo>
                      <a:pt x="17" y="2"/>
                    </a:moveTo>
                    <a:lnTo>
                      <a:pt x="16" y="4"/>
                    </a:lnTo>
                    <a:lnTo>
                      <a:pt x="14" y="4"/>
                    </a:lnTo>
                    <a:lnTo>
                      <a:pt x="12" y="3"/>
                    </a:lnTo>
                    <a:lnTo>
                      <a:pt x="11" y="3"/>
                    </a:lnTo>
                    <a:lnTo>
                      <a:pt x="10" y="6"/>
                    </a:lnTo>
                    <a:lnTo>
                      <a:pt x="9" y="7"/>
                    </a:lnTo>
                    <a:lnTo>
                      <a:pt x="9" y="9"/>
                    </a:lnTo>
                    <a:lnTo>
                      <a:pt x="10" y="11"/>
                    </a:lnTo>
                    <a:lnTo>
                      <a:pt x="12" y="10"/>
                    </a:lnTo>
                    <a:lnTo>
                      <a:pt x="13" y="9"/>
                    </a:lnTo>
                    <a:lnTo>
                      <a:pt x="14" y="8"/>
                    </a:lnTo>
                    <a:lnTo>
                      <a:pt x="16" y="10"/>
                    </a:lnTo>
                    <a:lnTo>
                      <a:pt x="14" y="26"/>
                    </a:lnTo>
                    <a:lnTo>
                      <a:pt x="13" y="27"/>
                    </a:lnTo>
                    <a:lnTo>
                      <a:pt x="12" y="27"/>
                    </a:lnTo>
                    <a:lnTo>
                      <a:pt x="12" y="27"/>
                    </a:lnTo>
                    <a:lnTo>
                      <a:pt x="11" y="26"/>
                    </a:lnTo>
                    <a:lnTo>
                      <a:pt x="11" y="23"/>
                    </a:lnTo>
                    <a:lnTo>
                      <a:pt x="12" y="18"/>
                    </a:lnTo>
                    <a:lnTo>
                      <a:pt x="12" y="15"/>
                    </a:lnTo>
                    <a:lnTo>
                      <a:pt x="11" y="11"/>
                    </a:lnTo>
                    <a:lnTo>
                      <a:pt x="10" y="15"/>
                    </a:lnTo>
                    <a:lnTo>
                      <a:pt x="9" y="18"/>
                    </a:lnTo>
                    <a:lnTo>
                      <a:pt x="8" y="22"/>
                    </a:lnTo>
                    <a:lnTo>
                      <a:pt x="8" y="25"/>
                    </a:lnTo>
                    <a:lnTo>
                      <a:pt x="6" y="25"/>
                    </a:lnTo>
                    <a:lnTo>
                      <a:pt x="6" y="24"/>
                    </a:lnTo>
                    <a:lnTo>
                      <a:pt x="5" y="21"/>
                    </a:lnTo>
                    <a:lnTo>
                      <a:pt x="3" y="19"/>
                    </a:lnTo>
                    <a:lnTo>
                      <a:pt x="1" y="22"/>
                    </a:lnTo>
                    <a:lnTo>
                      <a:pt x="2" y="25"/>
                    </a:lnTo>
                    <a:lnTo>
                      <a:pt x="3" y="27"/>
                    </a:lnTo>
                    <a:lnTo>
                      <a:pt x="2" y="31"/>
                    </a:lnTo>
                    <a:lnTo>
                      <a:pt x="0" y="30"/>
                    </a:lnTo>
                    <a:lnTo>
                      <a:pt x="0" y="25"/>
                    </a:lnTo>
                    <a:lnTo>
                      <a:pt x="0" y="22"/>
                    </a:lnTo>
                    <a:lnTo>
                      <a:pt x="1" y="18"/>
                    </a:lnTo>
                    <a:lnTo>
                      <a:pt x="6" y="15"/>
                    </a:lnTo>
                    <a:lnTo>
                      <a:pt x="6" y="6"/>
                    </a:lnTo>
                    <a:lnTo>
                      <a:pt x="6" y="0"/>
                    </a:lnTo>
                    <a:lnTo>
                      <a:pt x="13" y="1"/>
                    </a:lnTo>
                    <a:lnTo>
                      <a:pt x="14" y="1"/>
                    </a:lnTo>
                    <a:lnTo>
                      <a:pt x="16" y="1"/>
                    </a:lnTo>
                    <a:lnTo>
                      <a:pt x="16" y="1"/>
                    </a:lnTo>
                    <a:lnTo>
                      <a:pt x="17"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5" name="Freeform 101">
                <a:extLst>
                  <a:ext uri="{FF2B5EF4-FFF2-40B4-BE49-F238E27FC236}">
                    <a16:creationId xmlns:a16="http://schemas.microsoft.com/office/drawing/2014/main" id="{FBCF75D7-4191-4202-B628-A2E1E3142E80}"/>
                  </a:ext>
                </a:extLst>
              </p:cNvPr>
              <p:cNvSpPr>
                <a:spLocks/>
              </p:cNvSpPr>
              <p:nvPr/>
            </p:nvSpPr>
            <p:spPr bwMode="auto">
              <a:xfrm>
                <a:off x="4580" y="1590"/>
                <a:ext cx="13" cy="36"/>
              </a:xfrm>
              <a:custGeom>
                <a:avLst/>
                <a:gdLst>
                  <a:gd name="T0" fmla="*/ 26 w 26"/>
                  <a:gd name="T1" fmla="*/ 6 h 73"/>
                  <a:gd name="T2" fmla="*/ 22 w 26"/>
                  <a:gd name="T3" fmla="*/ 9 h 73"/>
                  <a:gd name="T4" fmla="*/ 24 w 26"/>
                  <a:gd name="T5" fmla="*/ 15 h 73"/>
                  <a:gd name="T6" fmla="*/ 23 w 26"/>
                  <a:gd name="T7" fmla="*/ 14 h 73"/>
                  <a:gd name="T8" fmla="*/ 22 w 26"/>
                  <a:gd name="T9" fmla="*/ 21 h 73"/>
                  <a:gd name="T10" fmla="*/ 22 w 26"/>
                  <a:gd name="T11" fmla="*/ 14 h 73"/>
                  <a:gd name="T12" fmla="*/ 19 w 26"/>
                  <a:gd name="T13" fmla="*/ 14 h 73"/>
                  <a:gd name="T14" fmla="*/ 18 w 26"/>
                  <a:gd name="T15" fmla="*/ 27 h 73"/>
                  <a:gd name="T16" fmla="*/ 14 w 26"/>
                  <a:gd name="T17" fmla="*/ 40 h 73"/>
                  <a:gd name="T18" fmla="*/ 11 w 26"/>
                  <a:gd name="T19" fmla="*/ 52 h 73"/>
                  <a:gd name="T20" fmla="*/ 11 w 26"/>
                  <a:gd name="T21" fmla="*/ 65 h 73"/>
                  <a:gd name="T22" fmla="*/ 10 w 26"/>
                  <a:gd name="T23" fmla="*/ 67 h 73"/>
                  <a:gd name="T24" fmla="*/ 9 w 26"/>
                  <a:gd name="T25" fmla="*/ 68 h 73"/>
                  <a:gd name="T26" fmla="*/ 8 w 26"/>
                  <a:gd name="T27" fmla="*/ 71 h 73"/>
                  <a:gd name="T28" fmla="*/ 7 w 26"/>
                  <a:gd name="T29" fmla="*/ 73 h 73"/>
                  <a:gd name="T30" fmla="*/ 4 w 26"/>
                  <a:gd name="T31" fmla="*/ 71 h 73"/>
                  <a:gd name="T32" fmla="*/ 7 w 26"/>
                  <a:gd name="T33" fmla="*/ 68 h 73"/>
                  <a:gd name="T34" fmla="*/ 8 w 26"/>
                  <a:gd name="T35" fmla="*/ 66 h 73"/>
                  <a:gd name="T36" fmla="*/ 9 w 26"/>
                  <a:gd name="T37" fmla="*/ 64 h 73"/>
                  <a:gd name="T38" fmla="*/ 8 w 26"/>
                  <a:gd name="T39" fmla="*/ 58 h 73"/>
                  <a:gd name="T40" fmla="*/ 8 w 26"/>
                  <a:gd name="T41" fmla="*/ 51 h 73"/>
                  <a:gd name="T42" fmla="*/ 7 w 26"/>
                  <a:gd name="T43" fmla="*/ 47 h 73"/>
                  <a:gd name="T44" fmla="*/ 2 w 26"/>
                  <a:gd name="T45" fmla="*/ 44 h 73"/>
                  <a:gd name="T46" fmla="*/ 2 w 26"/>
                  <a:gd name="T47" fmla="*/ 51 h 73"/>
                  <a:gd name="T48" fmla="*/ 1 w 26"/>
                  <a:gd name="T49" fmla="*/ 47 h 73"/>
                  <a:gd name="T50" fmla="*/ 0 w 26"/>
                  <a:gd name="T51" fmla="*/ 48 h 73"/>
                  <a:gd name="T52" fmla="*/ 0 w 26"/>
                  <a:gd name="T53" fmla="*/ 40 h 73"/>
                  <a:gd name="T54" fmla="*/ 7 w 26"/>
                  <a:gd name="T55" fmla="*/ 40 h 73"/>
                  <a:gd name="T56" fmla="*/ 10 w 26"/>
                  <a:gd name="T57" fmla="*/ 36 h 73"/>
                  <a:gd name="T58" fmla="*/ 12 w 26"/>
                  <a:gd name="T59" fmla="*/ 32 h 73"/>
                  <a:gd name="T60" fmla="*/ 15 w 26"/>
                  <a:gd name="T61" fmla="*/ 27 h 73"/>
                  <a:gd name="T62" fmla="*/ 15 w 26"/>
                  <a:gd name="T63" fmla="*/ 15 h 73"/>
                  <a:gd name="T64" fmla="*/ 11 w 26"/>
                  <a:gd name="T65" fmla="*/ 17 h 73"/>
                  <a:gd name="T66" fmla="*/ 10 w 26"/>
                  <a:gd name="T67" fmla="*/ 19 h 73"/>
                  <a:gd name="T68" fmla="*/ 10 w 26"/>
                  <a:gd name="T69" fmla="*/ 24 h 73"/>
                  <a:gd name="T70" fmla="*/ 9 w 26"/>
                  <a:gd name="T71" fmla="*/ 27 h 73"/>
                  <a:gd name="T72" fmla="*/ 9 w 26"/>
                  <a:gd name="T73" fmla="*/ 30 h 73"/>
                  <a:gd name="T74" fmla="*/ 7 w 26"/>
                  <a:gd name="T75" fmla="*/ 28 h 73"/>
                  <a:gd name="T76" fmla="*/ 7 w 26"/>
                  <a:gd name="T77" fmla="*/ 25 h 73"/>
                  <a:gd name="T78" fmla="*/ 7 w 26"/>
                  <a:gd name="T79" fmla="*/ 21 h 73"/>
                  <a:gd name="T80" fmla="*/ 4 w 26"/>
                  <a:gd name="T81" fmla="*/ 19 h 73"/>
                  <a:gd name="T82" fmla="*/ 4 w 26"/>
                  <a:gd name="T83" fmla="*/ 13 h 73"/>
                  <a:gd name="T84" fmla="*/ 7 w 26"/>
                  <a:gd name="T85" fmla="*/ 13 h 73"/>
                  <a:gd name="T86" fmla="*/ 9 w 26"/>
                  <a:gd name="T87" fmla="*/ 13 h 73"/>
                  <a:gd name="T88" fmla="*/ 10 w 26"/>
                  <a:gd name="T89" fmla="*/ 12 h 73"/>
                  <a:gd name="T90" fmla="*/ 9 w 26"/>
                  <a:gd name="T91" fmla="*/ 10 h 73"/>
                  <a:gd name="T92" fmla="*/ 9 w 26"/>
                  <a:gd name="T93" fmla="*/ 7 h 73"/>
                  <a:gd name="T94" fmla="*/ 12 w 26"/>
                  <a:gd name="T95" fmla="*/ 7 h 73"/>
                  <a:gd name="T96" fmla="*/ 12 w 26"/>
                  <a:gd name="T97" fmla="*/ 14 h 73"/>
                  <a:gd name="T98" fmla="*/ 15 w 26"/>
                  <a:gd name="T99" fmla="*/ 10 h 73"/>
                  <a:gd name="T100" fmla="*/ 18 w 26"/>
                  <a:gd name="T101" fmla="*/ 7 h 73"/>
                  <a:gd name="T102" fmla="*/ 22 w 26"/>
                  <a:gd name="T103" fmla="*/ 5 h 73"/>
                  <a:gd name="T104" fmla="*/ 25 w 26"/>
                  <a:gd name="T105" fmla="*/ 0 h 73"/>
                  <a:gd name="T106" fmla="*/ 25 w 26"/>
                  <a:gd name="T107" fmla="*/ 2 h 73"/>
                  <a:gd name="T108" fmla="*/ 26 w 26"/>
                  <a:gd name="T109" fmla="*/ 3 h 73"/>
                  <a:gd name="T110" fmla="*/ 26 w 26"/>
                  <a:gd name="T111" fmla="*/ 4 h 73"/>
                  <a:gd name="T112" fmla="*/ 26 w 26"/>
                  <a:gd name="T113"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73">
                    <a:moveTo>
                      <a:pt x="26" y="6"/>
                    </a:moveTo>
                    <a:lnTo>
                      <a:pt x="22" y="9"/>
                    </a:lnTo>
                    <a:lnTo>
                      <a:pt x="24" y="15"/>
                    </a:lnTo>
                    <a:lnTo>
                      <a:pt x="23" y="14"/>
                    </a:lnTo>
                    <a:lnTo>
                      <a:pt x="22" y="21"/>
                    </a:lnTo>
                    <a:lnTo>
                      <a:pt x="22" y="14"/>
                    </a:lnTo>
                    <a:lnTo>
                      <a:pt x="19" y="14"/>
                    </a:lnTo>
                    <a:lnTo>
                      <a:pt x="18" y="27"/>
                    </a:lnTo>
                    <a:lnTo>
                      <a:pt x="14" y="40"/>
                    </a:lnTo>
                    <a:lnTo>
                      <a:pt x="11" y="52"/>
                    </a:lnTo>
                    <a:lnTo>
                      <a:pt x="11" y="65"/>
                    </a:lnTo>
                    <a:lnTo>
                      <a:pt x="10" y="67"/>
                    </a:lnTo>
                    <a:lnTo>
                      <a:pt x="9" y="68"/>
                    </a:lnTo>
                    <a:lnTo>
                      <a:pt x="8" y="71"/>
                    </a:lnTo>
                    <a:lnTo>
                      <a:pt x="7" y="73"/>
                    </a:lnTo>
                    <a:lnTo>
                      <a:pt x="4" y="71"/>
                    </a:lnTo>
                    <a:lnTo>
                      <a:pt x="7" y="68"/>
                    </a:lnTo>
                    <a:lnTo>
                      <a:pt x="8" y="66"/>
                    </a:lnTo>
                    <a:lnTo>
                      <a:pt x="9" y="64"/>
                    </a:lnTo>
                    <a:lnTo>
                      <a:pt x="8" y="58"/>
                    </a:lnTo>
                    <a:lnTo>
                      <a:pt x="8" y="51"/>
                    </a:lnTo>
                    <a:lnTo>
                      <a:pt x="7" y="47"/>
                    </a:lnTo>
                    <a:lnTo>
                      <a:pt x="2" y="44"/>
                    </a:lnTo>
                    <a:lnTo>
                      <a:pt x="2" y="51"/>
                    </a:lnTo>
                    <a:lnTo>
                      <a:pt x="1" y="47"/>
                    </a:lnTo>
                    <a:lnTo>
                      <a:pt x="0" y="48"/>
                    </a:lnTo>
                    <a:lnTo>
                      <a:pt x="0" y="40"/>
                    </a:lnTo>
                    <a:lnTo>
                      <a:pt x="7" y="40"/>
                    </a:lnTo>
                    <a:lnTo>
                      <a:pt x="10" y="36"/>
                    </a:lnTo>
                    <a:lnTo>
                      <a:pt x="12" y="32"/>
                    </a:lnTo>
                    <a:lnTo>
                      <a:pt x="15" y="27"/>
                    </a:lnTo>
                    <a:lnTo>
                      <a:pt x="15" y="15"/>
                    </a:lnTo>
                    <a:lnTo>
                      <a:pt x="11" y="17"/>
                    </a:lnTo>
                    <a:lnTo>
                      <a:pt x="10" y="19"/>
                    </a:lnTo>
                    <a:lnTo>
                      <a:pt x="10" y="24"/>
                    </a:lnTo>
                    <a:lnTo>
                      <a:pt x="9" y="27"/>
                    </a:lnTo>
                    <a:lnTo>
                      <a:pt x="9" y="30"/>
                    </a:lnTo>
                    <a:lnTo>
                      <a:pt x="7" y="28"/>
                    </a:lnTo>
                    <a:lnTo>
                      <a:pt x="7" y="25"/>
                    </a:lnTo>
                    <a:lnTo>
                      <a:pt x="7" y="21"/>
                    </a:lnTo>
                    <a:lnTo>
                      <a:pt x="4" y="19"/>
                    </a:lnTo>
                    <a:lnTo>
                      <a:pt x="4" y="13"/>
                    </a:lnTo>
                    <a:lnTo>
                      <a:pt x="7" y="13"/>
                    </a:lnTo>
                    <a:lnTo>
                      <a:pt x="9" y="13"/>
                    </a:lnTo>
                    <a:lnTo>
                      <a:pt x="10" y="12"/>
                    </a:lnTo>
                    <a:lnTo>
                      <a:pt x="9" y="10"/>
                    </a:lnTo>
                    <a:lnTo>
                      <a:pt x="9" y="7"/>
                    </a:lnTo>
                    <a:lnTo>
                      <a:pt x="12" y="7"/>
                    </a:lnTo>
                    <a:lnTo>
                      <a:pt x="12" y="14"/>
                    </a:lnTo>
                    <a:lnTo>
                      <a:pt x="15" y="10"/>
                    </a:lnTo>
                    <a:lnTo>
                      <a:pt x="18" y="7"/>
                    </a:lnTo>
                    <a:lnTo>
                      <a:pt x="22" y="5"/>
                    </a:lnTo>
                    <a:lnTo>
                      <a:pt x="25" y="0"/>
                    </a:lnTo>
                    <a:lnTo>
                      <a:pt x="25" y="2"/>
                    </a:lnTo>
                    <a:lnTo>
                      <a:pt x="26" y="3"/>
                    </a:lnTo>
                    <a:lnTo>
                      <a:pt x="26" y="4"/>
                    </a:lnTo>
                    <a:lnTo>
                      <a:pt x="26"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6" name="Freeform 102">
                <a:extLst>
                  <a:ext uri="{FF2B5EF4-FFF2-40B4-BE49-F238E27FC236}">
                    <a16:creationId xmlns:a16="http://schemas.microsoft.com/office/drawing/2014/main" id="{544AB920-84B7-4C70-9E4D-84323DAC7752}"/>
                  </a:ext>
                </a:extLst>
              </p:cNvPr>
              <p:cNvSpPr>
                <a:spLocks/>
              </p:cNvSpPr>
              <p:nvPr/>
            </p:nvSpPr>
            <p:spPr bwMode="auto">
              <a:xfrm>
                <a:off x="4516" y="1591"/>
                <a:ext cx="7" cy="18"/>
              </a:xfrm>
              <a:custGeom>
                <a:avLst/>
                <a:gdLst>
                  <a:gd name="T0" fmla="*/ 10 w 15"/>
                  <a:gd name="T1" fmla="*/ 17 h 36"/>
                  <a:gd name="T2" fmla="*/ 7 w 15"/>
                  <a:gd name="T3" fmla="*/ 22 h 36"/>
                  <a:gd name="T4" fmla="*/ 6 w 15"/>
                  <a:gd name="T5" fmla="*/ 26 h 36"/>
                  <a:gd name="T6" fmla="*/ 3 w 15"/>
                  <a:gd name="T7" fmla="*/ 32 h 36"/>
                  <a:gd name="T8" fmla="*/ 0 w 15"/>
                  <a:gd name="T9" fmla="*/ 36 h 36"/>
                  <a:gd name="T10" fmla="*/ 2 w 15"/>
                  <a:gd name="T11" fmla="*/ 27 h 36"/>
                  <a:gd name="T12" fmla="*/ 6 w 15"/>
                  <a:gd name="T13" fmla="*/ 19 h 36"/>
                  <a:gd name="T14" fmla="*/ 10 w 15"/>
                  <a:gd name="T15" fmla="*/ 9 h 36"/>
                  <a:gd name="T16" fmla="*/ 15 w 15"/>
                  <a:gd name="T17" fmla="*/ 0 h 36"/>
                  <a:gd name="T18" fmla="*/ 14 w 15"/>
                  <a:gd name="T19" fmla="*/ 3 h 36"/>
                  <a:gd name="T20" fmla="*/ 12 w 15"/>
                  <a:gd name="T21" fmla="*/ 7 h 36"/>
                  <a:gd name="T22" fmla="*/ 11 w 15"/>
                  <a:gd name="T23" fmla="*/ 12 h 36"/>
                  <a:gd name="T24" fmla="*/ 10 w 15"/>
                  <a:gd name="T2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6">
                    <a:moveTo>
                      <a:pt x="10" y="17"/>
                    </a:moveTo>
                    <a:lnTo>
                      <a:pt x="7" y="22"/>
                    </a:lnTo>
                    <a:lnTo>
                      <a:pt x="6" y="26"/>
                    </a:lnTo>
                    <a:lnTo>
                      <a:pt x="3" y="32"/>
                    </a:lnTo>
                    <a:lnTo>
                      <a:pt x="0" y="36"/>
                    </a:lnTo>
                    <a:lnTo>
                      <a:pt x="2" y="27"/>
                    </a:lnTo>
                    <a:lnTo>
                      <a:pt x="6" y="19"/>
                    </a:lnTo>
                    <a:lnTo>
                      <a:pt x="10" y="9"/>
                    </a:lnTo>
                    <a:lnTo>
                      <a:pt x="15" y="0"/>
                    </a:lnTo>
                    <a:lnTo>
                      <a:pt x="14" y="3"/>
                    </a:lnTo>
                    <a:lnTo>
                      <a:pt x="12" y="7"/>
                    </a:lnTo>
                    <a:lnTo>
                      <a:pt x="11" y="12"/>
                    </a:lnTo>
                    <a:lnTo>
                      <a:pt x="10"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7" name="Freeform 103">
                <a:extLst>
                  <a:ext uri="{FF2B5EF4-FFF2-40B4-BE49-F238E27FC236}">
                    <a16:creationId xmlns:a16="http://schemas.microsoft.com/office/drawing/2014/main" id="{06C5D364-E995-4344-86D6-AA9AEDFDCE3C}"/>
                  </a:ext>
                </a:extLst>
              </p:cNvPr>
              <p:cNvSpPr>
                <a:spLocks/>
              </p:cNvSpPr>
              <p:nvPr/>
            </p:nvSpPr>
            <p:spPr bwMode="auto">
              <a:xfrm>
                <a:off x="4533" y="1591"/>
                <a:ext cx="1" cy="2"/>
              </a:xfrm>
              <a:custGeom>
                <a:avLst/>
                <a:gdLst>
                  <a:gd name="T0" fmla="*/ 3 w 3"/>
                  <a:gd name="T1" fmla="*/ 3 h 4"/>
                  <a:gd name="T2" fmla="*/ 1 w 3"/>
                  <a:gd name="T3" fmla="*/ 4 h 4"/>
                  <a:gd name="T4" fmla="*/ 0 w 3"/>
                  <a:gd name="T5" fmla="*/ 3 h 4"/>
                  <a:gd name="T6" fmla="*/ 0 w 3"/>
                  <a:gd name="T7" fmla="*/ 1 h 4"/>
                  <a:gd name="T8" fmla="*/ 1 w 3"/>
                  <a:gd name="T9" fmla="*/ 0 h 4"/>
                  <a:gd name="T10" fmla="*/ 3 w 3"/>
                  <a:gd name="T11" fmla="*/ 1 h 4"/>
                  <a:gd name="T12" fmla="*/ 3 w 3"/>
                  <a:gd name="T13" fmla="*/ 1 h 4"/>
                  <a:gd name="T14" fmla="*/ 3 w 3"/>
                  <a:gd name="T15" fmla="*/ 2 h 4"/>
                  <a:gd name="T16" fmla="*/ 3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3"/>
                    </a:moveTo>
                    <a:lnTo>
                      <a:pt x="1" y="4"/>
                    </a:lnTo>
                    <a:lnTo>
                      <a:pt x="0" y="3"/>
                    </a:lnTo>
                    <a:lnTo>
                      <a:pt x="0" y="1"/>
                    </a:lnTo>
                    <a:lnTo>
                      <a:pt x="1" y="0"/>
                    </a:lnTo>
                    <a:lnTo>
                      <a:pt x="3" y="1"/>
                    </a:lnTo>
                    <a:lnTo>
                      <a:pt x="3" y="1"/>
                    </a:lnTo>
                    <a:lnTo>
                      <a:pt x="3" y="2"/>
                    </a:lnTo>
                    <a:lnTo>
                      <a:pt x="3"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8" name="Freeform 104">
                <a:extLst>
                  <a:ext uri="{FF2B5EF4-FFF2-40B4-BE49-F238E27FC236}">
                    <a16:creationId xmlns:a16="http://schemas.microsoft.com/office/drawing/2014/main" id="{039C526D-C580-41C9-8039-14F21E3A6864}"/>
                  </a:ext>
                </a:extLst>
              </p:cNvPr>
              <p:cNvSpPr>
                <a:spLocks/>
              </p:cNvSpPr>
              <p:nvPr/>
            </p:nvSpPr>
            <p:spPr bwMode="auto">
              <a:xfrm>
                <a:off x="4434" y="1593"/>
                <a:ext cx="2" cy="3"/>
              </a:xfrm>
              <a:custGeom>
                <a:avLst/>
                <a:gdLst>
                  <a:gd name="T0" fmla="*/ 0 w 4"/>
                  <a:gd name="T1" fmla="*/ 5 h 5"/>
                  <a:gd name="T2" fmla="*/ 4 w 4"/>
                  <a:gd name="T3" fmla="*/ 0 h 5"/>
                  <a:gd name="T4" fmla="*/ 4 w 4"/>
                  <a:gd name="T5" fmla="*/ 5 h 5"/>
                  <a:gd name="T6" fmla="*/ 0 w 4"/>
                  <a:gd name="T7" fmla="*/ 5 h 5"/>
                </a:gdLst>
                <a:ahLst/>
                <a:cxnLst>
                  <a:cxn ang="0">
                    <a:pos x="T0" y="T1"/>
                  </a:cxn>
                  <a:cxn ang="0">
                    <a:pos x="T2" y="T3"/>
                  </a:cxn>
                  <a:cxn ang="0">
                    <a:pos x="T4" y="T5"/>
                  </a:cxn>
                  <a:cxn ang="0">
                    <a:pos x="T6" y="T7"/>
                  </a:cxn>
                </a:cxnLst>
                <a:rect l="0" t="0" r="r" b="b"/>
                <a:pathLst>
                  <a:path w="4" h="5">
                    <a:moveTo>
                      <a:pt x="0" y="5"/>
                    </a:moveTo>
                    <a:lnTo>
                      <a:pt x="4" y="0"/>
                    </a:lnTo>
                    <a:lnTo>
                      <a:pt x="4" y="5"/>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89" name="Freeform 105">
                <a:extLst>
                  <a:ext uri="{FF2B5EF4-FFF2-40B4-BE49-F238E27FC236}">
                    <a16:creationId xmlns:a16="http://schemas.microsoft.com/office/drawing/2014/main" id="{F7F1DF04-1980-4FCB-8B8F-A6EC62D7D7A1}"/>
                  </a:ext>
                </a:extLst>
              </p:cNvPr>
              <p:cNvSpPr>
                <a:spLocks/>
              </p:cNvSpPr>
              <p:nvPr/>
            </p:nvSpPr>
            <p:spPr bwMode="auto">
              <a:xfrm>
                <a:off x="4535" y="1593"/>
                <a:ext cx="3" cy="4"/>
              </a:xfrm>
              <a:custGeom>
                <a:avLst/>
                <a:gdLst>
                  <a:gd name="T0" fmla="*/ 5 w 5"/>
                  <a:gd name="T1" fmla="*/ 5 h 9"/>
                  <a:gd name="T2" fmla="*/ 5 w 5"/>
                  <a:gd name="T3" fmla="*/ 6 h 9"/>
                  <a:gd name="T4" fmla="*/ 5 w 5"/>
                  <a:gd name="T5" fmla="*/ 7 h 9"/>
                  <a:gd name="T6" fmla="*/ 3 w 5"/>
                  <a:gd name="T7" fmla="*/ 8 h 9"/>
                  <a:gd name="T8" fmla="*/ 2 w 5"/>
                  <a:gd name="T9" fmla="*/ 9 h 9"/>
                  <a:gd name="T10" fmla="*/ 0 w 5"/>
                  <a:gd name="T11" fmla="*/ 8 h 9"/>
                  <a:gd name="T12" fmla="*/ 0 w 5"/>
                  <a:gd name="T13" fmla="*/ 5 h 9"/>
                  <a:gd name="T14" fmla="*/ 0 w 5"/>
                  <a:gd name="T15" fmla="*/ 3 h 9"/>
                  <a:gd name="T16" fmla="*/ 1 w 5"/>
                  <a:gd name="T17" fmla="*/ 0 h 9"/>
                  <a:gd name="T18" fmla="*/ 2 w 5"/>
                  <a:gd name="T19" fmla="*/ 0 h 9"/>
                  <a:gd name="T20" fmla="*/ 5 w 5"/>
                  <a:gd name="T21" fmla="*/ 1 h 9"/>
                  <a:gd name="T22" fmla="*/ 5 w 5"/>
                  <a:gd name="T23" fmla="*/ 3 h 9"/>
                  <a:gd name="T24" fmla="*/ 5 w 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9">
                    <a:moveTo>
                      <a:pt x="5" y="5"/>
                    </a:moveTo>
                    <a:lnTo>
                      <a:pt x="5" y="6"/>
                    </a:lnTo>
                    <a:lnTo>
                      <a:pt x="5" y="7"/>
                    </a:lnTo>
                    <a:lnTo>
                      <a:pt x="3" y="8"/>
                    </a:lnTo>
                    <a:lnTo>
                      <a:pt x="2" y="9"/>
                    </a:lnTo>
                    <a:lnTo>
                      <a:pt x="0" y="8"/>
                    </a:lnTo>
                    <a:lnTo>
                      <a:pt x="0" y="5"/>
                    </a:lnTo>
                    <a:lnTo>
                      <a:pt x="0" y="3"/>
                    </a:lnTo>
                    <a:lnTo>
                      <a:pt x="1" y="0"/>
                    </a:lnTo>
                    <a:lnTo>
                      <a:pt x="2" y="0"/>
                    </a:lnTo>
                    <a:lnTo>
                      <a:pt x="5" y="1"/>
                    </a:lnTo>
                    <a:lnTo>
                      <a:pt x="5" y="3"/>
                    </a:lnTo>
                    <a:lnTo>
                      <a:pt x="5"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0" name="Freeform 106">
                <a:extLst>
                  <a:ext uri="{FF2B5EF4-FFF2-40B4-BE49-F238E27FC236}">
                    <a16:creationId xmlns:a16="http://schemas.microsoft.com/office/drawing/2014/main" id="{FC498247-7824-45FF-8A81-E418C30F177A}"/>
                  </a:ext>
                </a:extLst>
              </p:cNvPr>
              <p:cNvSpPr>
                <a:spLocks/>
              </p:cNvSpPr>
              <p:nvPr/>
            </p:nvSpPr>
            <p:spPr bwMode="auto">
              <a:xfrm>
                <a:off x="4540" y="1593"/>
                <a:ext cx="1" cy="3"/>
              </a:xfrm>
              <a:custGeom>
                <a:avLst/>
                <a:gdLst>
                  <a:gd name="T0" fmla="*/ 1 w 1"/>
                  <a:gd name="T1" fmla="*/ 6 h 6"/>
                  <a:gd name="T2" fmla="*/ 0 w 1"/>
                  <a:gd name="T3" fmla="*/ 5 h 6"/>
                  <a:gd name="T4" fmla="*/ 0 w 1"/>
                  <a:gd name="T5" fmla="*/ 4 h 6"/>
                  <a:gd name="T6" fmla="*/ 1 w 1"/>
                  <a:gd name="T7" fmla="*/ 1 h 6"/>
                  <a:gd name="T8" fmla="*/ 1 w 1"/>
                  <a:gd name="T9" fmla="*/ 0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0" y="5"/>
                    </a:lnTo>
                    <a:lnTo>
                      <a:pt x="0" y="4"/>
                    </a:lnTo>
                    <a:lnTo>
                      <a:pt x="1" y="1"/>
                    </a:lnTo>
                    <a:lnTo>
                      <a:pt x="1" y="0"/>
                    </a:lnTo>
                    <a:lnTo>
                      <a:pt x="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1" name="Freeform 107">
                <a:extLst>
                  <a:ext uri="{FF2B5EF4-FFF2-40B4-BE49-F238E27FC236}">
                    <a16:creationId xmlns:a16="http://schemas.microsoft.com/office/drawing/2014/main" id="{418D3E53-7CAD-4F18-96BC-17633529C06D}"/>
                  </a:ext>
                </a:extLst>
              </p:cNvPr>
              <p:cNvSpPr>
                <a:spLocks/>
              </p:cNvSpPr>
              <p:nvPr/>
            </p:nvSpPr>
            <p:spPr bwMode="auto">
              <a:xfrm>
                <a:off x="4503" y="1594"/>
                <a:ext cx="4" cy="12"/>
              </a:xfrm>
              <a:custGeom>
                <a:avLst/>
                <a:gdLst>
                  <a:gd name="T0" fmla="*/ 8 w 10"/>
                  <a:gd name="T1" fmla="*/ 9 h 24"/>
                  <a:gd name="T2" fmla="*/ 8 w 10"/>
                  <a:gd name="T3" fmla="*/ 9 h 24"/>
                  <a:gd name="T4" fmla="*/ 8 w 10"/>
                  <a:gd name="T5" fmla="*/ 9 h 24"/>
                  <a:gd name="T6" fmla="*/ 7 w 10"/>
                  <a:gd name="T7" fmla="*/ 9 h 24"/>
                  <a:gd name="T8" fmla="*/ 7 w 10"/>
                  <a:gd name="T9" fmla="*/ 8 h 24"/>
                  <a:gd name="T10" fmla="*/ 4 w 10"/>
                  <a:gd name="T11" fmla="*/ 24 h 24"/>
                  <a:gd name="T12" fmla="*/ 1 w 10"/>
                  <a:gd name="T13" fmla="*/ 23 h 24"/>
                  <a:gd name="T14" fmla="*/ 0 w 10"/>
                  <a:gd name="T15" fmla="*/ 20 h 24"/>
                  <a:gd name="T16" fmla="*/ 1 w 10"/>
                  <a:gd name="T17" fmla="*/ 17 h 24"/>
                  <a:gd name="T18" fmla="*/ 1 w 10"/>
                  <a:gd name="T19" fmla="*/ 13 h 24"/>
                  <a:gd name="T20" fmla="*/ 6 w 10"/>
                  <a:gd name="T21" fmla="*/ 11 h 24"/>
                  <a:gd name="T22" fmla="*/ 6 w 10"/>
                  <a:gd name="T23" fmla="*/ 6 h 24"/>
                  <a:gd name="T24" fmla="*/ 6 w 10"/>
                  <a:gd name="T25" fmla="*/ 2 h 24"/>
                  <a:gd name="T26" fmla="*/ 10 w 10"/>
                  <a:gd name="T27" fmla="*/ 0 h 24"/>
                  <a:gd name="T28" fmla="*/ 8 w 10"/>
                  <a:gd name="T2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24">
                    <a:moveTo>
                      <a:pt x="8" y="9"/>
                    </a:moveTo>
                    <a:lnTo>
                      <a:pt x="8" y="9"/>
                    </a:lnTo>
                    <a:lnTo>
                      <a:pt x="8" y="9"/>
                    </a:lnTo>
                    <a:lnTo>
                      <a:pt x="7" y="9"/>
                    </a:lnTo>
                    <a:lnTo>
                      <a:pt x="7" y="8"/>
                    </a:lnTo>
                    <a:lnTo>
                      <a:pt x="4" y="24"/>
                    </a:lnTo>
                    <a:lnTo>
                      <a:pt x="1" y="23"/>
                    </a:lnTo>
                    <a:lnTo>
                      <a:pt x="0" y="20"/>
                    </a:lnTo>
                    <a:lnTo>
                      <a:pt x="1" y="17"/>
                    </a:lnTo>
                    <a:lnTo>
                      <a:pt x="1" y="13"/>
                    </a:lnTo>
                    <a:lnTo>
                      <a:pt x="6" y="11"/>
                    </a:lnTo>
                    <a:lnTo>
                      <a:pt x="6" y="6"/>
                    </a:lnTo>
                    <a:lnTo>
                      <a:pt x="6" y="2"/>
                    </a:lnTo>
                    <a:lnTo>
                      <a:pt x="10" y="0"/>
                    </a:lnTo>
                    <a:lnTo>
                      <a:pt x="8"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2" name="Freeform 108">
                <a:extLst>
                  <a:ext uri="{FF2B5EF4-FFF2-40B4-BE49-F238E27FC236}">
                    <a16:creationId xmlns:a16="http://schemas.microsoft.com/office/drawing/2014/main" id="{C5AB6FAC-A69A-4904-9CA7-1E3A639E4179}"/>
                  </a:ext>
                </a:extLst>
              </p:cNvPr>
              <p:cNvSpPr>
                <a:spLocks/>
              </p:cNvSpPr>
              <p:nvPr/>
            </p:nvSpPr>
            <p:spPr bwMode="auto">
              <a:xfrm>
                <a:off x="4576" y="1594"/>
                <a:ext cx="1" cy="4"/>
              </a:xfrm>
              <a:custGeom>
                <a:avLst/>
                <a:gdLst>
                  <a:gd name="T0" fmla="*/ 1 w 2"/>
                  <a:gd name="T1" fmla="*/ 6 h 9"/>
                  <a:gd name="T2" fmla="*/ 0 w 2"/>
                  <a:gd name="T3" fmla="*/ 9 h 9"/>
                  <a:gd name="T4" fmla="*/ 0 w 2"/>
                  <a:gd name="T5" fmla="*/ 0 h 9"/>
                  <a:gd name="T6" fmla="*/ 1 w 2"/>
                  <a:gd name="T7" fmla="*/ 1 h 9"/>
                  <a:gd name="T8" fmla="*/ 2 w 2"/>
                  <a:gd name="T9" fmla="*/ 3 h 9"/>
                  <a:gd name="T10" fmla="*/ 1 w 2"/>
                  <a:gd name="T11" fmla="*/ 4 h 9"/>
                  <a:gd name="T12" fmla="*/ 1 w 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6"/>
                    </a:moveTo>
                    <a:lnTo>
                      <a:pt x="0" y="9"/>
                    </a:lnTo>
                    <a:lnTo>
                      <a:pt x="0" y="0"/>
                    </a:lnTo>
                    <a:lnTo>
                      <a:pt x="1" y="1"/>
                    </a:lnTo>
                    <a:lnTo>
                      <a:pt x="2" y="3"/>
                    </a:lnTo>
                    <a:lnTo>
                      <a:pt x="1" y="4"/>
                    </a:lnTo>
                    <a:lnTo>
                      <a:pt x="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3" name="Freeform 109">
                <a:extLst>
                  <a:ext uri="{FF2B5EF4-FFF2-40B4-BE49-F238E27FC236}">
                    <a16:creationId xmlns:a16="http://schemas.microsoft.com/office/drawing/2014/main" id="{0F76288C-7CF9-4143-972B-7DBD24E0F0A6}"/>
                  </a:ext>
                </a:extLst>
              </p:cNvPr>
              <p:cNvSpPr>
                <a:spLocks/>
              </p:cNvSpPr>
              <p:nvPr/>
            </p:nvSpPr>
            <p:spPr bwMode="auto">
              <a:xfrm>
                <a:off x="4567" y="1595"/>
                <a:ext cx="3" cy="5"/>
              </a:xfrm>
              <a:custGeom>
                <a:avLst/>
                <a:gdLst>
                  <a:gd name="T0" fmla="*/ 0 w 6"/>
                  <a:gd name="T1" fmla="*/ 8 h 9"/>
                  <a:gd name="T2" fmla="*/ 3 w 6"/>
                  <a:gd name="T3" fmla="*/ 0 h 9"/>
                  <a:gd name="T4" fmla="*/ 6 w 6"/>
                  <a:gd name="T5" fmla="*/ 9 h 9"/>
                  <a:gd name="T6" fmla="*/ 0 w 6"/>
                  <a:gd name="T7" fmla="*/ 8 h 9"/>
                </a:gdLst>
                <a:ahLst/>
                <a:cxnLst>
                  <a:cxn ang="0">
                    <a:pos x="T0" y="T1"/>
                  </a:cxn>
                  <a:cxn ang="0">
                    <a:pos x="T2" y="T3"/>
                  </a:cxn>
                  <a:cxn ang="0">
                    <a:pos x="T4" y="T5"/>
                  </a:cxn>
                  <a:cxn ang="0">
                    <a:pos x="T6" y="T7"/>
                  </a:cxn>
                </a:cxnLst>
                <a:rect l="0" t="0" r="r" b="b"/>
                <a:pathLst>
                  <a:path w="6" h="9">
                    <a:moveTo>
                      <a:pt x="0" y="8"/>
                    </a:moveTo>
                    <a:lnTo>
                      <a:pt x="3" y="0"/>
                    </a:lnTo>
                    <a:lnTo>
                      <a:pt x="6" y="9"/>
                    </a:lnTo>
                    <a:lnTo>
                      <a:pt x="0"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4" name="Freeform 110">
                <a:extLst>
                  <a:ext uri="{FF2B5EF4-FFF2-40B4-BE49-F238E27FC236}">
                    <a16:creationId xmlns:a16="http://schemas.microsoft.com/office/drawing/2014/main" id="{C4DCBD74-C43A-478F-A2DE-DA24958DD421}"/>
                  </a:ext>
                </a:extLst>
              </p:cNvPr>
              <p:cNvSpPr>
                <a:spLocks/>
              </p:cNvSpPr>
              <p:nvPr/>
            </p:nvSpPr>
            <p:spPr bwMode="auto">
              <a:xfrm>
                <a:off x="4533" y="1596"/>
                <a:ext cx="1" cy="5"/>
              </a:xfrm>
              <a:custGeom>
                <a:avLst/>
                <a:gdLst>
                  <a:gd name="T0" fmla="*/ 1 w 3"/>
                  <a:gd name="T1" fmla="*/ 11 h 11"/>
                  <a:gd name="T2" fmla="*/ 0 w 3"/>
                  <a:gd name="T3" fmla="*/ 11 h 11"/>
                  <a:gd name="T4" fmla="*/ 0 w 3"/>
                  <a:gd name="T5" fmla="*/ 0 h 11"/>
                  <a:gd name="T6" fmla="*/ 3 w 3"/>
                  <a:gd name="T7" fmla="*/ 2 h 11"/>
                  <a:gd name="T8" fmla="*/ 3 w 3"/>
                  <a:gd name="T9" fmla="*/ 5 h 11"/>
                  <a:gd name="T10" fmla="*/ 3 w 3"/>
                  <a:gd name="T11" fmla="*/ 7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lnTo>
                      <a:pt x="0" y="11"/>
                    </a:lnTo>
                    <a:lnTo>
                      <a:pt x="0" y="0"/>
                    </a:lnTo>
                    <a:lnTo>
                      <a:pt x="3" y="2"/>
                    </a:lnTo>
                    <a:lnTo>
                      <a:pt x="3" y="5"/>
                    </a:lnTo>
                    <a:lnTo>
                      <a:pt x="3" y="7"/>
                    </a:lnTo>
                    <a:lnTo>
                      <a:pt x="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5" name="Freeform 111">
                <a:extLst>
                  <a:ext uri="{FF2B5EF4-FFF2-40B4-BE49-F238E27FC236}">
                    <a16:creationId xmlns:a16="http://schemas.microsoft.com/office/drawing/2014/main" id="{F2F10D32-57A3-4C51-BFC2-8B63330C3DF7}"/>
                  </a:ext>
                </a:extLst>
              </p:cNvPr>
              <p:cNvSpPr>
                <a:spLocks/>
              </p:cNvSpPr>
              <p:nvPr/>
            </p:nvSpPr>
            <p:spPr bwMode="auto">
              <a:xfrm>
                <a:off x="4572" y="1597"/>
                <a:ext cx="2" cy="4"/>
              </a:xfrm>
              <a:custGeom>
                <a:avLst/>
                <a:gdLst>
                  <a:gd name="T0" fmla="*/ 3 w 3"/>
                  <a:gd name="T1" fmla="*/ 6 h 9"/>
                  <a:gd name="T2" fmla="*/ 2 w 3"/>
                  <a:gd name="T3" fmla="*/ 7 h 9"/>
                  <a:gd name="T4" fmla="*/ 2 w 3"/>
                  <a:gd name="T5" fmla="*/ 7 h 9"/>
                  <a:gd name="T6" fmla="*/ 1 w 3"/>
                  <a:gd name="T7" fmla="*/ 9 h 9"/>
                  <a:gd name="T8" fmla="*/ 0 w 3"/>
                  <a:gd name="T9" fmla="*/ 9 h 9"/>
                  <a:gd name="T10" fmla="*/ 0 w 3"/>
                  <a:gd name="T11" fmla="*/ 6 h 9"/>
                  <a:gd name="T12" fmla="*/ 0 w 3"/>
                  <a:gd name="T13" fmla="*/ 4 h 9"/>
                  <a:gd name="T14" fmla="*/ 1 w 3"/>
                  <a:gd name="T15" fmla="*/ 2 h 9"/>
                  <a:gd name="T16" fmla="*/ 2 w 3"/>
                  <a:gd name="T17" fmla="*/ 0 h 9"/>
                  <a:gd name="T18" fmla="*/ 3 w 3"/>
                  <a:gd name="T19" fmla="*/ 2 h 9"/>
                  <a:gd name="T20" fmla="*/ 3 w 3"/>
                  <a:gd name="T21" fmla="*/ 3 h 9"/>
                  <a:gd name="T22" fmla="*/ 3 w 3"/>
                  <a:gd name="T23" fmla="*/ 5 h 9"/>
                  <a:gd name="T24" fmla="*/ 3 w 3"/>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3" y="6"/>
                    </a:moveTo>
                    <a:lnTo>
                      <a:pt x="2" y="7"/>
                    </a:lnTo>
                    <a:lnTo>
                      <a:pt x="2" y="7"/>
                    </a:lnTo>
                    <a:lnTo>
                      <a:pt x="1" y="9"/>
                    </a:lnTo>
                    <a:lnTo>
                      <a:pt x="0" y="9"/>
                    </a:lnTo>
                    <a:lnTo>
                      <a:pt x="0" y="6"/>
                    </a:lnTo>
                    <a:lnTo>
                      <a:pt x="0" y="4"/>
                    </a:lnTo>
                    <a:lnTo>
                      <a:pt x="1" y="2"/>
                    </a:lnTo>
                    <a:lnTo>
                      <a:pt x="2" y="0"/>
                    </a:lnTo>
                    <a:lnTo>
                      <a:pt x="3" y="2"/>
                    </a:lnTo>
                    <a:lnTo>
                      <a:pt x="3" y="3"/>
                    </a:lnTo>
                    <a:lnTo>
                      <a:pt x="3" y="5"/>
                    </a:lnTo>
                    <a:lnTo>
                      <a:pt x="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6" name="Freeform 112">
                <a:extLst>
                  <a:ext uri="{FF2B5EF4-FFF2-40B4-BE49-F238E27FC236}">
                    <a16:creationId xmlns:a16="http://schemas.microsoft.com/office/drawing/2014/main" id="{A9AC158E-9A23-40C8-B0E1-DBB90AF3B86B}"/>
                  </a:ext>
                </a:extLst>
              </p:cNvPr>
              <p:cNvSpPr>
                <a:spLocks/>
              </p:cNvSpPr>
              <p:nvPr/>
            </p:nvSpPr>
            <p:spPr bwMode="auto">
              <a:xfrm>
                <a:off x="4606" y="1598"/>
                <a:ext cx="2" cy="1"/>
              </a:xfrm>
              <a:custGeom>
                <a:avLst/>
                <a:gdLst>
                  <a:gd name="T0" fmla="*/ 3 w 3"/>
                  <a:gd name="T1" fmla="*/ 1 h 2"/>
                  <a:gd name="T2" fmla="*/ 3 w 3"/>
                  <a:gd name="T3" fmla="*/ 2 h 2"/>
                  <a:gd name="T4" fmla="*/ 2 w 3"/>
                  <a:gd name="T5" fmla="*/ 2 h 2"/>
                  <a:gd name="T6" fmla="*/ 1 w 3"/>
                  <a:gd name="T7" fmla="*/ 2 h 2"/>
                  <a:gd name="T8" fmla="*/ 0 w 3"/>
                  <a:gd name="T9" fmla="*/ 1 h 2"/>
                  <a:gd name="T10" fmla="*/ 2 w 3"/>
                  <a:gd name="T11" fmla="*/ 0 h 2"/>
                  <a:gd name="T12" fmla="*/ 3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1"/>
                    </a:moveTo>
                    <a:lnTo>
                      <a:pt x="3" y="2"/>
                    </a:lnTo>
                    <a:lnTo>
                      <a:pt x="2" y="2"/>
                    </a:lnTo>
                    <a:lnTo>
                      <a:pt x="1" y="2"/>
                    </a:lnTo>
                    <a:lnTo>
                      <a:pt x="0" y="1"/>
                    </a:lnTo>
                    <a:lnTo>
                      <a:pt x="2" y="0"/>
                    </a:lnTo>
                    <a:lnTo>
                      <a:pt x="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7" name="Freeform 113">
                <a:extLst>
                  <a:ext uri="{FF2B5EF4-FFF2-40B4-BE49-F238E27FC236}">
                    <a16:creationId xmlns:a16="http://schemas.microsoft.com/office/drawing/2014/main" id="{ADAD2979-327E-41E7-864F-C452C65D9E43}"/>
                  </a:ext>
                </a:extLst>
              </p:cNvPr>
              <p:cNvSpPr>
                <a:spLocks/>
              </p:cNvSpPr>
              <p:nvPr/>
            </p:nvSpPr>
            <p:spPr bwMode="auto">
              <a:xfrm>
                <a:off x="4574" y="1599"/>
                <a:ext cx="5" cy="17"/>
              </a:xfrm>
              <a:custGeom>
                <a:avLst/>
                <a:gdLst>
                  <a:gd name="T0" fmla="*/ 8 w 11"/>
                  <a:gd name="T1" fmla="*/ 16 h 34"/>
                  <a:gd name="T2" fmla="*/ 9 w 11"/>
                  <a:gd name="T3" fmla="*/ 17 h 34"/>
                  <a:gd name="T4" fmla="*/ 8 w 11"/>
                  <a:gd name="T5" fmla="*/ 20 h 34"/>
                  <a:gd name="T6" fmla="*/ 9 w 11"/>
                  <a:gd name="T7" fmla="*/ 21 h 34"/>
                  <a:gd name="T8" fmla="*/ 9 w 11"/>
                  <a:gd name="T9" fmla="*/ 23 h 34"/>
                  <a:gd name="T10" fmla="*/ 8 w 11"/>
                  <a:gd name="T11" fmla="*/ 25 h 34"/>
                  <a:gd name="T12" fmla="*/ 5 w 11"/>
                  <a:gd name="T13" fmla="*/ 23 h 34"/>
                  <a:gd name="T14" fmla="*/ 4 w 11"/>
                  <a:gd name="T15" fmla="*/ 26 h 34"/>
                  <a:gd name="T16" fmla="*/ 4 w 11"/>
                  <a:gd name="T17" fmla="*/ 30 h 34"/>
                  <a:gd name="T18" fmla="*/ 4 w 11"/>
                  <a:gd name="T19" fmla="*/ 34 h 34"/>
                  <a:gd name="T20" fmla="*/ 0 w 11"/>
                  <a:gd name="T21" fmla="*/ 34 h 34"/>
                  <a:gd name="T22" fmla="*/ 0 w 11"/>
                  <a:gd name="T23" fmla="*/ 28 h 34"/>
                  <a:gd name="T24" fmla="*/ 4 w 11"/>
                  <a:gd name="T25" fmla="*/ 21 h 34"/>
                  <a:gd name="T26" fmla="*/ 6 w 11"/>
                  <a:gd name="T27" fmla="*/ 14 h 34"/>
                  <a:gd name="T28" fmla="*/ 7 w 11"/>
                  <a:gd name="T29" fmla="*/ 7 h 34"/>
                  <a:gd name="T30" fmla="*/ 11 w 11"/>
                  <a:gd name="T31" fmla="*/ 0 h 34"/>
                  <a:gd name="T32" fmla="*/ 11 w 11"/>
                  <a:gd name="T33" fmla="*/ 3 h 34"/>
                  <a:gd name="T34" fmla="*/ 11 w 11"/>
                  <a:gd name="T35" fmla="*/ 8 h 34"/>
                  <a:gd name="T36" fmla="*/ 9 w 11"/>
                  <a:gd name="T37" fmla="*/ 11 h 34"/>
                  <a:gd name="T38" fmla="*/ 8 w 11"/>
                  <a:gd name="T3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34">
                    <a:moveTo>
                      <a:pt x="8" y="16"/>
                    </a:moveTo>
                    <a:lnTo>
                      <a:pt x="9" y="17"/>
                    </a:lnTo>
                    <a:lnTo>
                      <a:pt x="8" y="20"/>
                    </a:lnTo>
                    <a:lnTo>
                      <a:pt x="9" y="21"/>
                    </a:lnTo>
                    <a:lnTo>
                      <a:pt x="9" y="23"/>
                    </a:lnTo>
                    <a:lnTo>
                      <a:pt x="8" y="25"/>
                    </a:lnTo>
                    <a:lnTo>
                      <a:pt x="5" y="23"/>
                    </a:lnTo>
                    <a:lnTo>
                      <a:pt x="4" y="26"/>
                    </a:lnTo>
                    <a:lnTo>
                      <a:pt x="4" y="30"/>
                    </a:lnTo>
                    <a:lnTo>
                      <a:pt x="4" y="34"/>
                    </a:lnTo>
                    <a:lnTo>
                      <a:pt x="0" y="34"/>
                    </a:lnTo>
                    <a:lnTo>
                      <a:pt x="0" y="28"/>
                    </a:lnTo>
                    <a:lnTo>
                      <a:pt x="4" y="21"/>
                    </a:lnTo>
                    <a:lnTo>
                      <a:pt x="6" y="14"/>
                    </a:lnTo>
                    <a:lnTo>
                      <a:pt x="7" y="7"/>
                    </a:lnTo>
                    <a:lnTo>
                      <a:pt x="11" y="0"/>
                    </a:lnTo>
                    <a:lnTo>
                      <a:pt x="11" y="3"/>
                    </a:lnTo>
                    <a:lnTo>
                      <a:pt x="11" y="8"/>
                    </a:lnTo>
                    <a:lnTo>
                      <a:pt x="9" y="11"/>
                    </a:lnTo>
                    <a:lnTo>
                      <a:pt x="8"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8" name="Freeform 114">
                <a:extLst>
                  <a:ext uri="{FF2B5EF4-FFF2-40B4-BE49-F238E27FC236}">
                    <a16:creationId xmlns:a16="http://schemas.microsoft.com/office/drawing/2014/main" id="{9F07D7F2-6A30-40EC-8C3F-C733E45C6A90}"/>
                  </a:ext>
                </a:extLst>
              </p:cNvPr>
              <p:cNvSpPr>
                <a:spLocks/>
              </p:cNvSpPr>
              <p:nvPr/>
            </p:nvSpPr>
            <p:spPr bwMode="auto">
              <a:xfrm>
                <a:off x="4527" y="1600"/>
                <a:ext cx="2" cy="4"/>
              </a:xfrm>
              <a:custGeom>
                <a:avLst/>
                <a:gdLst>
                  <a:gd name="T0" fmla="*/ 1 w 3"/>
                  <a:gd name="T1" fmla="*/ 8 h 8"/>
                  <a:gd name="T2" fmla="*/ 1 w 3"/>
                  <a:gd name="T3" fmla="*/ 5 h 8"/>
                  <a:gd name="T4" fmla="*/ 0 w 3"/>
                  <a:gd name="T5" fmla="*/ 3 h 8"/>
                  <a:gd name="T6" fmla="*/ 1 w 3"/>
                  <a:gd name="T7" fmla="*/ 1 h 8"/>
                  <a:gd name="T8" fmla="*/ 3 w 3"/>
                  <a:gd name="T9" fmla="*/ 0 h 8"/>
                  <a:gd name="T10" fmla="*/ 1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1" y="8"/>
                    </a:moveTo>
                    <a:lnTo>
                      <a:pt x="1" y="5"/>
                    </a:lnTo>
                    <a:lnTo>
                      <a:pt x="0" y="3"/>
                    </a:lnTo>
                    <a:lnTo>
                      <a:pt x="1" y="1"/>
                    </a:lnTo>
                    <a:lnTo>
                      <a:pt x="3" y="0"/>
                    </a:lnTo>
                    <a:lnTo>
                      <a:pt x="1"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099" name="Freeform 115">
                <a:extLst>
                  <a:ext uri="{FF2B5EF4-FFF2-40B4-BE49-F238E27FC236}">
                    <a16:creationId xmlns:a16="http://schemas.microsoft.com/office/drawing/2014/main" id="{2A8A8FA1-5BDA-4094-8CA6-1A5EA8E739A6}"/>
                  </a:ext>
                </a:extLst>
              </p:cNvPr>
              <p:cNvSpPr>
                <a:spLocks/>
              </p:cNvSpPr>
              <p:nvPr/>
            </p:nvSpPr>
            <p:spPr bwMode="auto">
              <a:xfrm>
                <a:off x="4531" y="1601"/>
                <a:ext cx="6" cy="16"/>
              </a:xfrm>
              <a:custGeom>
                <a:avLst/>
                <a:gdLst>
                  <a:gd name="T0" fmla="*/ 10 w 11"/>
                  <a:gd name="T1" fmla="*/ 28 h 31"/>
                  <a:gd name="T2" fmla="*/ 8 w 11"/>
                  <a:gd name="T3" fmla="*/ 31 h 31"/>
                  <a:gd name="T4" fmla="*/ 6 w 11"/>
                  <a:gd name="T5" fmla="*/ 31 h 31"/>
                  <a:gd name="T6" fmla="*/ 2 w 11"/>
                  <a:gd name="T7" fmla="*/ 29 h 31"/>
                  <a:gd name="T8" fmla="*/ 1 w 11"/>
                  <a:gd name="T9" fmla="*/ 31 h 31"/>
                  <a:gd name="T10" fmla="*/ 0 w 11"/>
                  <a:gd name="T11" fmla="*/ 28 h 31"/>
                  <a:gd name="T12" fmla="*/ 0 w 11"/>
                  <a:gd name="T13" fmla="*/ 27 h 31"/>
                  <a:gd name="T14" fmla="*/ 1 w 11"/>
                  <a:gd name="T15" fmla="*/ 26 h 31"/>
                  <a:gd name="T16" fmla="*/ 1 w 11"/>
                  <a:gd name="T17" fmla="*/ 23 h 31"/>
                  <a:gd name="T18" fmla="*/ 6 w 11"/>
                  <a:gd name="T19" fmla="*/ 19 h 31"/>
                  <a:gd name="T20" fmla="*/ 7 w 11"/>
                  <a:gd name="T21" fmla="*/ 13 h 31"/>
                  <a:gd name="T22" fmla="*/ 7 w 11"/>
                  <a:gd name="T23" fmla="*/ 6 h 31"/>
                  <a:gd name="T24" fmla="*/ 9 w 11"/>
                  <a:gd name="T25" fmla="*/ 0 h 31"/>
                  <a:gd name="T26" fmla="*/ 11 w 11"/>
                  <a:gd name="T27" fmla="*/ 5 h 31"/>
                  <a:gd name="T28" fmla="*/ 11 w 11"/>
                  <a:gd name="T29" fmla="*/ 12 h 31"/>
                  <a:gd name="T30" fmla="*/ 10 w 11"/>
                  <a:gd name="T31" fmla="*/ 20 h 31"/>
                  <a:gd name="T32" fmla="*/ 10 w 11"/>
                  <a:gd name="T3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1">
                    <a:moveTo>
                      <a:pt x="10" y="28"/>
                    </a:moveTo>
                    <a:lnTo>
                      <a:pt x="8" y="31"/>
                    </a:lnTo>
                    <a:lnTo>
                      <a:pt x="6" y="31"/>
                    </a:lnTo>
                    <a:lnTo>
                      <a:pt x="2" y="29"/>
                    </a:lnTo>
                    <a:lnTo>
                      <a:pt x="1" y="31"/>
                    </a:lnTo>
                    <a:lnTo>
                      <a:pt x="0" y="28"/>
                    </a:lnTo>
                    <a:lnTo>
                      <a:pt x="0" y="27"/>
                    </a:lnTo>
                    <a:lnTo>
                      <a:pt x="1" y="26"/>
                    </a:lnTo>
                    <a:lnTo>
                      <a:pt x="1" y="23"/>
                    </a:lnTo>
                    <a:lnTo>
                      <a:pt x="6" y="19"/>
                    </a:lnTo>
                    <a:lnTo>
                      <a:pt x="7" y="13"/>
                    </a:lnTo>
                    <a:lnTo>
                      <a:pt x="7" y="6"/>
                    </a:lnTo>
                    <a:lnTo>
                      <a:pt x="9" y="0"/>
                    </a:lnTo>
                    <a:lnTo>
                      <a:pt x="11" y="5"/>
                    </a:lnTo>
                    <a:lnTo>
                      <a:pt x="11" y="12"/>
                    </a:lnTo>
                    <a:lnTo>
                      <a:pt x="10" y="20"/>
                    </a:lnTo>
                    <a:lnTo>
                      <a:pt x="10"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0" name="Freeform 116">
                <a:extLst>
                  <a:ext uri="{FF2B5EF4-FFF2-40B4-BE49-F238E27FC236}">
                    <a16:creationId xmlns:a16="http://schemas.microsoft.com/office/drawing/2014/main" id="{C0FE5804-9244-4A7E-98E6-4E90A95BD65D}"/>
                  </a:ext>
                </a:extLst>
              </p:cNvPr>
              <p:cNvSpPr>
                <a:spLocks/>
              </p:cNvSpPr>
              <p:nvPr/>
            </p:nvSpPr>
            <p:spPr bwMode="auto">
              <a:xfrm>
                <a:off x="4571" y="1602"/>
                <a:ext cx="3" cy="8"/>
              </a:xfrm>
              <a:custGeom>
                <a:avLst/>
                <a:gdLst>
                  <a:gd name="T0" fmla="*/ 5 w 6"/>
                  <a:gd name="T1" fmla="*/ 15 h 15"/>
                  <a:gd name="T2" fmla="*/ 4 w 6"/>
                  <a:gd name="T3" fmla="*/ 11 h 15"/>
                  <a:gd name="T4" fmla="*/ 2 w 6"/>
                  <a:gd name="T5" fmla="*/ 8 h 15"/>
                  <a:gd name="T6" fmla="*/ 0 w 6"/>
                  <a:gd name="T7" fmla="*/ 4 h 15"/>
                  <a:gd name="T8" fmla="*/ 3 w 6"/>
                  <a:gd name="T9" fmla="*/ 1 h 15"/>
                  <a:gd name="T10" fmla="*/ 5 w 6"/>
                  <a:gd name="T11" fmla="*/ 0 h 15"/>
                  <a:gd name="T12" fmla="*/ 6 w 6"/>
                  <a:gd name="T13" fmla="*/ 3 h 15"/>
                  <a:gd name="T14" fmla="*/ 5 w 6"/>
                  <a:gd name="T15" fmla="*/ 7 h 15"/>
                  <a:gd name="T16" fmla="*/ 5 w 6"/>
                  <a:gd name="T17" fmla="*/ 10 h 15"/>
                  <a:gd name="T18" fmla="*/ 5 w 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5" y="15"/>
                    </a:moveTo>
                    <a:lnTo>
                      <a:pt x="4" y="11"/>
                    </a:lnTo>
                    <a:lnTo>
                      <a:pt x="2" y="8"/>
                    </a:lnTo>
                    <a:lnTo>
                      <a:pt x="0" y="4"/>
                    </a:lnTo>
                    <a:lnTo>
                      <a:pt x="3" y="1"/>
                    </a:lnTo>
                    <a:lnTo>
                      <a:pt x="5" y="0"/>
                    </a:lnTo>
                    <a:lnTo>
                      <a:pt x="6" y="3"/>
                    </a:lnTo>
                    <a:lnTo>
                      <a:pt x="5" y="7"/>
                    </a:lnTo>
                    <a:lnTo>
                      <a:pt x="5" y="10"/>
                    </a:lnTo>
                    <a:lnTo>
                      <a:pt x="5"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1" name="Freeform 117">
                <a:extLst>
                  <a:ext uri="{FF2B5EF4-FFF2-40B4-BE49-F238E27FC236}">
                    <a16:creationId xmlns:a16="http://schemas.microsoft.com/office/drawing/2014/main" id="{A64E6423-EC1B-4DBB-A068-E040B46E370F}"/>
                  </a:ext>
                </a:extLst>
              </p:cNvPr>
              <p:cNvSpPr>
                <a:spLocks/>
              </p:cNvSpPr>
              <p:nvPr/>
            </p:nvSpPr>
            <p:spPr bwMode="auto">
              <a:xfrm>
                <a:off x="4557" y="1604"/>
                <a:ext cx="3" cy="5"/>
              </a:xfrm>
              <a:custGeom>
                <a:avLst/>
                <a:gdLst>
                  <a:gd name="T0" fmla="*/ 6 w 6"/>
                  <a:gd name="T1" fmla="*/ 8 h 10"/>
                  <a:gd name="T2" fmla="*/ 4 w 6"/>
                  <a:gd name="T3" fmla="*/ 10 h 10"/>
                  <a:gd name="T4" fmla="*/ 3 w 6"/>
                  <a:gd name="T5" fmla="*/ 10 h 10"/>
                  <a:gd name="T6" fmla="*/ 1 w 6"/>
                  <a:gd name="T7" fmla="*/ 10 h 10"/>
                  <a:gd name="T8" fmla="*/ 0 w 6"/>
                  <a:gd name="T9" fmla="*/ 8 h 10"/>
                  <a:gd name="T10" fmla="*/ 0 w 6"/>
                  <a:gd name="T11" fmla="*/ 0 h 10"/>
                  <a:gd name="T12" fmla="*/ 3 w 6"/>
                  <a:gd name="T13" fmla="*/ 1 h 10"/>
                  <a:gd name="T14" fmla="*/ 4 w 6"/>
                  <a:gd name="T15" fmla="*/ 4 h 10"/>
                  <a:gd name="T16" fmla="*/ 4 w 6"/>
                  <a:gd name="T17" fmla="*/ 6 h 10"/>
                  <a:gd name="T18" fmla="*/ 6 w 6"/>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6" y="8"/>
                    </a:moveTo>
                    <a:lnTo>
                      <a:pt x="4" y="10"/>
                    </a:lnTo>
                    <a:lnTo>
                      <a:pt x="3" y="10"/>
                    </a:lnTo>
                    <a:lnTo>
                      <a:pt x="1" y="10"/>
                    </a:lnTo>
                    <a:lnTo>
                      <a:pt x="0" y="8"/>
                    </a:lnTo>
                    <a:lnTo>
                      <a:pt x="0" y="0"/>
                    </a:lnTo>
                    <a:lnTo>
                      <a:pt x="3" y="1"/>
                    </a:lnTo>
                    <a:lnTo>
                      <a:pt x="4" y="4"/>
                    </a:lnTo>
                    <a:lnTo>
                      <a:pt x="4" y="6"/>
                    </a:lnTo>
                    <a:lnTo>
                      <a:pt x="6"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2" name="Freeform 118">
                <a:extLst>
                  <a:ext uri="{FF2B5EF4-FFF2-40B4-BE49-F238E27FC236}">
                    <a16:creationId xmlns:a16="http://schemas.microsoft.com/office/drawing/2014/main" id="{2339A062-88B8-4F06-B0B0-9A059DBDEA2E}"/>
                  </a:ext>
                </a:extLst>
              </p:cNvPr>
              <p:cNvSpPr>
                <a:spLocks/>
              </p:cNvSpPr>
              <p:nvPr/>
            </p:nvSpPr>
            <p:spPr bwMode="auto">
              <a:xfrm>
                <a:off x="4603" y="1603"/>
                <a:ext cx="4" cy="2"/>
              </a:xfrm>
              <a:custGeom>
                <a:avLst/>
                <a:gdLst>
                  <a:gd name="T0" fmla="*/ 7 w 7"/>
                  <a:gd name="T1" fmla="*/ 3 h 5"/>
                  <a:gd name="T2" fmla="*/ 7 w 7"/>
                  <a:gd name="T3" fmla="*/ 5 h 5"/>
                  <a:gd name="T4" fmla="*/ 0 w 7"/>
                  <a:gd name="T5" fmla="*/ 3 h 5"/>
                  <a:gd name="T6" fmla="*/ 0 w 7"/>
                  <a:gd name="T7" fmla="*/ 0 h 5"/>
                  <a:gd name="T8" fmla="*/ 2 w 7"/>
                  <a:gd name="T9" fmla="*/ 0 h 5"/>
                  <a:gd name="T10" fmla="*/ 3 w 7"/>
                  <a:gd name="T11" fmla="*/ 1 h 5"/>
                  <a:gd name="T12" fmla="*/ 6 w 7"/>
                  <a:gd name="T13" fmla="*/ 1 h 5"/>
                  <a:gd name="T14" fmla="*/ 7 w 7"/>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3"/>
                    </a:moveTo>
                    <a:lnTo>
                      <a:pt x="7" y="5"/>
                    </a:lnTo>
                    <a:lnTo>
                      <a:pt x="0" y="3"/>
                    </a:lnTo>
                    <a:lnTo>
                      <a:pt x="0" y="0"/>
                    </a:lnTo>
                    <a:lnTo>
                      <a:pt x="2" y="0"/>
                    </a:lnTo>
                    <a:lnTo>
                      <a:pt x="3" y="1"/>
                    </a:lnTo>
                    <a:lnTo>
                      <a:pt x="6" y="1"/>
                    </a:lnTo>
                    <a:lnTo>
                      <a:pt x="7"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3" name="Freeform 119">
                <a:extLst>
                  <a:ext uri="{FF2B5EF4-FFF2-40B4-BE49-F238E27FC236}">
                    <a16:creationId xmlns:a16="http://schemas.microsoft.com/office/drawing/2014/main" id="{9165DEC2-90A9-441E-A931-95A4BCC82410}"/>
                  </a:ext>
                </a:extLst>
              </p:cNvPr>
              <p:cNvSpPr>
                <a:spLocks/>
              </p:cNvSpPr>
              <p:nvPr/>
            </p:nvSpPr>
            <p:spPr bwMode="auto">
              <a:xfrm>
                <a:off x="4609" y="1604"/>
                <a:ext cx="5" cy="9"/>
              </a:xfrm>
              <a:custGeom>
                <a:avLst/>
                <a:gdLst>
                  <a:gd name="T0" fmla="*/ 11 w 12"/>
                  <a:gd name="T1" fmla="*/ 13 h 19"/>
                  <a:gd name="T2" fmla="*/ 12 w 12"/>
                  <a:gd name="T3" fmla="*/ 19 h 19"/>
                  <a:gd name="T4" fmla="*/ 10 w 12"/>
                  <a:gd name="T5" fmla="*/ 15 h 19"/>
                  <a:gd name="T6" fmla="*/ 7 w 12"/>
                  <a:gd name="T7" fmla="*/ 9 h 19"/>
                  <a:gd name="T8" fmla="*/ 5 w 12"/>
                  <a:gd name="T9" fmla="*/ 5 h 19"/>
                  <a:gd name="T10" fmla="*/ 0 w 12"/>
                  <a:gd name="T11" fmla="*/ 2 h 19"/>
                  <a:gd name="T12" fmla="*/ 0 w 12"/>
                  <a:gd name="T13" fmla="*/ 1 h 19"/>
                  <a:gd name="T14" fmla="*/ 3 w 12"/>
                  <a:gd name="T15" fmla="*/ 0 h 19"/>
                  <a:gd name="T16" fmla="*/ 4 w 12"/>
                  <a:gd name="T17" fmla="*/ 0 h 19"/>
                  <a:gd name="T18" fmla="*/ 5 w 12"/>
                  <a:gd name="T19" fmla="*/ 2 h 19"/>
                  <a:gd name="T20" fmla="*/ 5 w 12"/>
                  <a:gd name="T21" fmla="*/ 6 h 19"/>
                  <a:gd name="T22" fmla="*/ 6 w 12"/>
                  <a:gd name="T23" fmla="*/ 8 h 19"/>
                  <a:gd name="T24" fmla="*/ 10 w 12"/>
                  <a:gd name="T25" fmla="*/ 11 h 19"/>
                  <a:gd name="T26" fmla="*/ 11 w 12"/>
                  <a:gd name="T2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1" y="13"/>
                    </a:moveTo>
                    <a:lnTo>
                      <a:pt x="12" y="19"/>
                    </a:lnTo>
                    <a:lnTo>
                      <a:pt x="10" y="15"/>
                    </a:lnTo>
                    <a:lnTo>
                      <a:pt x="7" y="9"/>
                    </a:lnTo>
                    <a:lnTo>
                      <a:pt x="5" y="5"/>
                    </a:lnTo>
                    <a:lnTo>
                      <a:pt x="0" y="2"/>
                    </a:lnTo>
                    <a:lnTo>
                      <a:pt x="0" y="1"/>
                    </a:lnTo>
                    <a:lnTo>
                      <a:pt x="3" y="0"/>
                    </a:lnTo>
                    <a:lnTo>
                      <a:pt x="4" y="0"/>
                    </a:lnTo>
                    <a:lnTo>
                      <a:pt x="5" y="2"/>
                    </a:lnTo>
                    <a:lnTo>
                      <a:pt x="5" y="6"/>
                    </a:lnTo>
                    <a:lnTo>
                      <a:pt x="6" y="8"/>
                    </a:lnTo>
                    <a:lnTo>
                      <a:pt x="10" y="11"/>
                    </a:lnTo>
                    <a:lnTo>
                      <a:pt x="11"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4" name="Freeform 120">
                <a:extLst>
                  <a:ext uri="{FF2B5EF4-FFF2-40B4-BE49-F238E27FC236}">
                    <a16:creationId xmlns:a16="http://schemas.microsoft.com/office/drawing/2014/main" id="{83553CE5-EE33-4D3D-A739-8C917FF251DA}"/>
                  </a:ext>
                </a:extLst>
              </p:cNvPr>
              <p:cNvSpPr>
                <a:spLocks/>
              </p:cNvSpPr>
              <p:nvPr/>
            </p:nvSpPr>
            <p:spPr bwMode="auto">
              <a:xfrm>
                <a:off x="4525" y="1605"/>
                <a:ext cx="8" cy="13"/>
              </a:xfrm>
              <a:custGeom>
                <a:avLst/>
                <a:gdLst>
                  <a:gd name="T0" fmla="*/ 15 w 16"/>
                  <a:gd name="T1" fmla="*/ 0 h 25"/>
                  <a:gd name="T2" fmla="*/ 16 w 16"/>
                  <a:gd name="T3" fmla="*/ 2 h 25"/>
                  <a:gd name="T4" fmla="*/ 15 w 16"/>
                  <a:gd name="T5" fmla="*/ 3 h 25"/>
                  <a:gd name="T6" fmla="*/ 13 w 16"/>
                  <a:gd name="T7" fmla="*/ 4 h 25"/>
                  <a:gd name="T8" fmla="*/ 11 w 16"/>
                  <a:gd name="T9" fmla="*/ 5 h 25"/>
                  <a:gd name="T10" fmla="*/ 11 w 16"/>
                  <a:gd name="T11" fmla="*/ 11 h 25"/>
                  <a:gd name="T12" fmla="*/ 12 w 16"/>
                  <a:gd name="T13" fmla="*/ 17 h 25"/>
                  <a:gd name="T14" fmla="*/ 11 w 16"/>
                  <a:gd name="T15" fmla="*/ 21 h 25"/>
                  <a:gd name="T16" fmla="*/ 7 w 16"/>
                  <a:gd name="T17" fmla="*/ 25 h 25"/>
                  <a:gd name="T18" fmla="*/ 6 w 16"/>
                  <a:gd name="T19" fmla="*/ 24 h 25"/>
                  <a:gd name="T20" fmla="*/ 5 w 16"/>
                  <a:gd name="T21" fmla="*/ 23 h 25"/>
                  <a:gd name="T22" fmla="*/ 4 w 16"/>
                  <a:gd name="T23" fmla="*/ 21 h 25"/>
                  <a:gd name="T24" fmla="*/ 3 w 16"/>
                  <a:gd name="T25" fmla="*/ 19 h 25"/>
                  <a:gd name="T26" fmla="*/ 4 w 16"/>
                  <a:gd name="T27" fmla="*/ 15 h 25"/>
                  <a:gd name="T28" fmla="*/ 5 w 16"/>
                  <a:gd name="T29" fmla="*/ 10 h 25"/>
                  <a:gd name="T30" fmla="*/ 4 w 16"/>
                  <a:gd name="T31" fmla="*/ 5 h 25"/>
                  <a:gd name="T32" fmla="*/ 0 w 16"/>
                  <a:gd name="T33" fmla="*/ 4 h 25"/>
                  <a:gd name="T34" fmla="*/ 3 w 16"/>
                  <a:gd name="T35" fmla="*/ 3 h 25"/>
                  <a:gd name="T36" fmla="*/ 5 w 16"/>
                  <a:gd name="T37" fmla="*/ 5 h 25"/>
                  <a:gd name="T38" fmla="*/ 6 w 16"/>
                  <a:gd name="T39" fmla="*/ 7 h 25"/>
                  <a:gd name="T40" fmla="*/ 8 w 16"/>
                  <a:gd name="T41" fmla="*/ 7 h 25"/>
                  <a:gd name="T42" fmla="*/ 9 w 16"/>
                  <a:gd name="T43" fmla="*/ 4 h 25"/>
                  <a:gd name="T44" fmla="*/ 12 w 16"/>
                  <a:gd name="T45" fmla="*/ 2 h 25"/>
                  <a:gd name="T46" fmla="*/ 13 w 16"/>
                  <a:gd name="T47" fmla="*/ 1 h 25"/>
                  <a:gd name="T48" fmla="*/ 15 w 1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5">
                    <a:moveTo>
                      <a:pt x="15" y="0"/>
                    </a:moveTo>
                    <a:lnTo>
                      <a:pt x="16" y="2"/>
                    </a:lnTo>
                    <a:lnTo>
                      <a:pt x="15" y="3"/>
                    </a:lnTo>
                    <a:lnTo>
                      <a:pt x="13" y="4"/>
                    </a:lnTo>
                    <a:lnTo>
                      <a:pt x="11" y="5"/>
                    </a:lnTo>
                    <a:lnTo>
                      <a:pt x="11" y="11"/>
                    </a:lnTo>
                    <a:lnTo>
                      <a:pt x="12" y="17"/>
                    </a:lnTo>
                    <a:lnTo>
                      <a:pt x="11" y="21"/>
                    </a:lnTo>
                    <a:lnTo>
                      <a:pt x="7" y="25"/>
                    </a:lnTo>
                    <a:lnTo>
                      <a:pt x="6" y="24"/>
                    </a:lnTo>
                    <a:lnTo>
                      <a:pt x="5" y="23"/>
                    </a:lnTo>
                    <a:lnTo>
                      <a:pt x="4" y="21"/>
                    </a:lnTo>
                    <a:lnTo>
                      <a:pt x="3" y="19"/>
                    </a:lnTo>
                    <a:lnTo>
                      <a:pt x="4" y="15"/>
                    </a:lnTo>
                    <a:lnTo>
                      <a:pt x="5" y="10"/>
                    </a:lnTo>
                    <a:lnTo>
                      <a:pt x="4" y="5"/>
                    </a:lnTo>
                    <a:lnTo>
                      <a:pt x="0" y="4"/>
                    </a:lnTo>
                    <a:lnTo>
                      <a:pt x="3" y="3"/>
                    </a:lnTo>
                    <a:lnTo>
                      <a:pt x="5" y="5"/>
                    </a:lnTo>
                    <a:lnTo>
                      <a:pt x="6" y="7"/>
                    </a:lnTo>
                    <a:lnTo>
                      <a:pt x="8" y="7"/>
                    </a:lnTo>
                    <a:lnTo>
                      <a:pt x="9" y="4"/>
                    </a:lnTo>
                    <a:lnTo>
                      <a:pt x="12" y="2"/>
                    </a:lnTo>
                    <a:lnTo>
                      <a:pt x="13" y="1"/>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5" name="Freeform 121">
                <a:extLst>
                  <a:ext uri="{FF2B5EF4-FFF2-40B4-BE49-F238E27FC236}">
                    <a16:creationId xmlns:a16="http://schemas.microsoft.com/office/drawing/2014/main" id="{6A056B99-8827-435F-979D-9D25F24845D1}"/>
                  </a:ext>
                </a:extLst>
              </p:cNvPr>
              <p:cNvSpPr>
                <a:spLocks/>
              </p:cNvSpPr>
              <p:nvPr/>
            </p:nvSpPr>
            <p:spPr bwMode="auto">
              <a:xfrm>
                <a:off x="4544" y="1606"/>
                <a:ext cx="4" cy="6"/>
              </a:xfrm>
              <a:custGeom>
                <a:avLst/>
                <a:gdLst>
                  <a:gd name="T0" fmla="*/ 6 w 9"/>
                  <a:gd name="T1" fmla="*/ 7 h 11"/>
                  <a:gd name="T2" fmla="*/ 6 w 9"/>
                  <a:gd name="T3" fmla="*/ 6 h 11"/>
                  <a:gd name="T4" fmla="*/ 7 w 9"/>
                  <a:gd name="T5" fmla="*/ 6 h 11"/>
                  <a:gd name="T6" fmla="*/ 7 w 9"/>
                  <a:gd name="T7" fmla="*/ 6 h 11"/>
                  <a:gd name="T8" fmla="*/ 8 w 9"/>
                  <a:gd name="T9" fmla="*/ 4 h 11"/>
                  <a:gd name="T10" fmla="*/ 9 w 9"/>
                  <a:gd name="T11" fmla="*/ 8 h 11"/>
                  <a:gd name="T12" fmla="*/ 7 w 9"/>
                  <a:gd name="T13" fmla="*/ 7 h 11"/>
                  <a:gd name="T14" fmla="*/ 6 w 9"/>
                  <a:gd name="T15" fmla="*/ 8 h 11"/>
                  <a:gd name="T16" fmla="*/ 6 w 9"/>
                  <a:gd name="T17" fmla="*/ 7 h 11"/>
                  <a:gd name="T18" fmla="*/ 5 w 9"/>
                  <a:gd name="T19" fmla="*/ 7 h 11"/>
                  <a:gd name="T20" fmla="*/ 4 w 9"/>
                  <a:gd name="T21" fmla="*/ 7 h 11"/>
                  <a:gd name="T22" fmla="*/ 4 w 9"/>
                  <a:gd name="T23" fmla="*/ 11 h 11"/>
                  <a:gd name="T24" fmla="*/ 0 w 9"/>
                  <a:gd name="T25" fmla="*/ 11 h 11"/>
                  <a:gd name="T26" fmla="*/ 0 w 9"/>
                  <a:gd name="T27" fmla="*/ 8 h 11"/>
                  <a:gd name="T28" fmla="*/ 0 w 9"/>
                  <a:gd name="T29" fmla="*/ 4 h 11"/>
                  <a:gd name="T30" fmla="*/ 0 w 9"/>
                  <a:gd name="T31" fmla="*/ 2 h 11"/>
                  <a:gd name="T32" fmla="*/ 2 w 9"/>
                  <a:gd name="T33" fmla="*/ 0 h 11"/>
                  <a:gd name="T34" fmla="*/ 6 w 9"/>
                  <a:gd name="T3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1">
                    <a:moveTo>
                      <a:pt x="6" y="7"/>
                    </a:moveTo>
                    <a:lnTo>
                      <a:pt x="6" y="6"/>
                    </a:lnTo>
                    <a:lnTo>
                      <a:pt x="7" y="6"/>
                    </a:lnTo>
                    <a:lnTo>
                      <a:pt x="7" y="6"/>
                    </a:lnTo>
                    <a:lnTo>
                      <a:pt x="8" y="4"/>
                    </a:lnTo>
                    <a:lnTo>
                      <a:pt x="9" y="8"/>
                    </a:lnTo>
                    <a:lnTo>
                      <a:pt x="7" y="7"/>
                    </a:lnTo>
                    <a:lnTo>
                      <a:pt x="6" y="8"/>
                    </a:lnTo>
                    <a:lnTo>
                      <a:pt x="6" y="7"/>
                    </a:lnTo>
                    <a:lnTo>
                      <a:pt x="5" y="7"/>
                    </a:lnTo>
                    <a:lnTo>
                      <a:pt x="4" y="7"/>
                    </a:lnTo>
                    <a:lnTo>
                      <a:pt x="4" y="11"/>
                    </a:lnTo>
                    <a:lnTo>
                      <a:pt x="0" y="11"/>
                    </a:lnTo>
                    <a:lnTo>
                      <a:pt x="0" y="8"/>
                    </a:lnTo>
                    <a:lnTo>
                      <a:pt x="0" y="4"/>
                    </a:lnTo>
                    <a:lnTo>
                      <a:pt x="0" y="2"/>
                    </a:lnTo>
                    <a:lnTo>
                      <a:pt x="2" y="0"/>
                    </a:lnTo>
                    <a:lnTo>
                      <a:pt x="6"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6" name="Freeform 122">
                <a:extLst>
                  <a:ext uri="{FF2B5EF4-FFF2-40B4-BE49-F238E27FC236}">
                    <a16:creationId xmlns:a16="http://schemas.microsoft.com/office/drawing/2014/main" id="{F42DD612-D9CC-43F3-8786-405AF0765F64}"/>
                  </a:ext>
                </a:extLst>
              </p:cNvPr>
              <p:cNvSpPr>
                <a:spLocks/>
              </p:cNvSpPr>
              <p:nvPr/>
            </p:nvSpPr>
            <p:spPr bwMode="auto">
              <a:xfrm>
                <a:off x="4590" y="1605"/>
                <a:ext cx="3" cy="19"/>
              </a:xfrm>
              <a:custGeom>
                <a:avLst/>
                <a:gdLst>
                  <a:gd name="T0" fmla="*/ 6 w 7"/>
                  <a:gd name="T1" fmla="*/ 18 h 38"/>
                  <a:gd name="T2" fmla="*/ 4 w 7"/>
                  <a:gd name="T3" fmla="*/ 21 h 38"/>
                  <a:gd name="T4" fmla="*/ 1 w 7"/>
                  <a:gd name="T5" fmla="*/ 26 h 38"/>
                  <a:gd name="T6" fmla="*/ 1 w 7"/>
                  <a:gd name="T7" fmla="*/ 32 h 38"/>
                  <a:gd name="T8" fmla="*/ 3 w 7"/>
                  <a:gd name="T9" fmla="*/ 36 h 38"/>
                  <a:gd name="T10" fmla="*/ 0 w 7"/>
                  <a:gd name="T11" fmla="*/ 38 h 38"/>
                  <a:gd name="T12" fmla="*/ 0 w 7"/>
                  <a:gd name="T13" fmla="*/ 32 h 38"/>
                  <a:gd name="T14" fmla="*/ 3 w 7"/>
                  <a:gd name="T15" fmla="*/ 22 h 38"/>
                  <a:gd name="T16" fmla="*/ 4 w 7"/>
                  <a:gd name="T17" fmla="*/ 14 h 38"/>
                  <a:gd name="T18" fmla="*/ 4 w 7"/>
                  <a:gd name="T19" fmla="*/ 4 h 38"/>
                  <a:gd name="T20" fmla="*/ 7 w 7"/>
                  <a:gd name="T21" fmla="*/ 0 h 38"/>
                  <a:gd name="T22" fmla="*/ 6 w 7"/>
                  <a:gd name="T23" fmla="*/ 4 h 38"/>
                  <a:gd name="T24" fmla="*/ 5 w 7"/>
                  <a:gd name="T25" fmla="*/ 9 h 38"/>
                  <a:gd name="T26" fmla="*/ 5 w 7"/>
                  <a:gd name="T27" fmla="*/ 14 h 38"/>
                  <a:gd name="T28" fmla="*/ 6 w 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8">
                    <a:moveTo>
                      <a:pt x="6" y="18"/>
                    </a:moveTo>
                    <a:lnTo>
                      <a:pt x="4" y="21"/>
                    </a:lnTo>
                    <a:lnTo>
                      <a:pt x="1" y="26"/>
                    </a:lnTo>
                    <a:lnTo>
                      <a:pt x="1" y="32"/>
                    </a:lnTo>
                    <a:lnTo>
                      <a:pt x="3" y="36"/>
                    </a:lnTo>
                    <a:lnTo>
                      <a:pt x="0" y="38"/>
                    </a:lnTo>
                    <a:lnTo>
                      <a:pt x="0" y="32"/>
                    </a:lnTo>
                    <a:lnTo>
                      <a:pt x="3" y="22"/>
                    </a:lnTo>
                    <a:lnTo>
                      <a:pt x="4" y="14"/>
                    </a:lnTo>
                    <a:lnTo>
                      <a:pt x="4" y="4"/>
                    </a:lnTo>
                    <a:lnTo>
                      <a:pt x="7" y="0"/>
                    </a:lnTo>
                    <a:lnTo>
                      <a:pt x="6" y="4"/>
                    </a:lnTo>
                    <a:lnTo>
                      <a:pt x="5" y="9"/>
                    </a:lnTo>
                    <a:lnTo>
                      <a:pt x="5" y="14"/>
                    </a:lnTo>
                    <a:lnTo>
                      <a:pt x="6"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7" name="Freeform 123">
                <a:extLst>
                  <a:ext uri="{FF2B5EF4-FFF2-40B4-BE49-F238E27FC236}">
                    <a16:creationId xmlns:a16="http://schemas.microsoft.com/office/drawing/2014/main" id="{DD355A02-B690-448A-ACD3-7A48F6CAC2B4}"/>
                  </a:ext>
                </a:extLst>
              </p:cNvPr>
              <p:cNvSpPr>
                <a:spLocks/>
              </p:cNvSpPr>
              <p:nvPr/>
            </p:nvSpPr>
            <p:spPr bwMode="auto">
              <a:xfrm>
                <a:off x="3738" y="1623"/>
                <a:ext cx="4" cy="4"/>
              </a:xfrm>
              <a:custGeom>
                <a:avLst/>
                <a:gdLst>
                  <a:gd name="T0" fmla="*/ 8 w 8"/>
                  <a:gd name="T1" fmla="*/ 3 h 7"/>
                  <a:gd name="T2" fmla="*/ 6 w 8"/>
                  <a:gd name="T3" fmla="*/ 4 h 7"/>
                  <a:gd name="T4" fmla="*/ 6 w 8"/>
                  <a:gd name="T5" fmla="*/ 5 h 7"/>
                  <a:gd name="T6" fmla="*/ 6 w 8"/>
                  <a:gd name="T7" fmla="*/ 6 h 7"/>
                  <a:gd name="T8" fmla="*/ 5 w 8"/>
                  <a:gd name="T9" fmla="*/ 7 h 7"/>
                  <a:gd name="T10" fmla="*/ 0 w 8"/>
                  <a:gd name="T11" fmla="*/ 5 h 7"/>
                  <a:gd name="T12" fmla="*/ 0 w 8"/>
                  <a:gd name="T13" fmla="*/ 1 h 7"/>
                  <a:gd name="T14" fmla="*/ 2 w 8"/>
                  <a:gd name="T15" fmla="*/ 0 h 7"/>
                  <a:gd name="T16" fmla="*/ 5 w 8"/>
                  <a:gd name="T17" fmla="*/ 0 h 7"/>
                  <a:gd name="T18" fmla="*/ 8 w 8"/>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8" y="3"/>
                    </a:moveTo>
                    <a:lnTo>
                      <a:pt x="6" y="4"/>
                    </a:lnTo>
                    <a:lnTo>
                      <a:pt x="6" y="5"/>
                    </a:lnTo>
                    <a:lnTo>
                      <a:pt x="6" y="6"/>
                    </a:lnTo>
                    <a:lnTo>
                      <a:pt x="5" y="7"/>
                    </a:lnTo>
                    <a:lnTo>
                      <a:pt x="0" y="5"/>
                    </a:lnTo>
                    <a:lnTo>
                      <a:pt x="0" y="1"/>
                    </a:lnTo>
                    <a:lnTo>
                      <a:pt x="2" y="0"/>
                    </a:lnTo>
                    <a:lnTo>
                      <a:pt x="5" y="0"/>
                    </a:lnTo>
                    <a:lnTo>
                      <a:pt x="8"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8" name="Freeform 124">
                <a:extLst>
                  <a:ext uri="{FF2B5EF4-FFF2-40B4-BE49-F238E27FC236}">
                    <a16:creationId xmlns:a16="http://schemas.microsoft.com/office/drawing/2014/main" id="{B3F54BC7-68B9-4E1C-BA75-8BA2365A1929}"/>
                  </a:ext>
                </a:extLst>
              </p:cNvPr>
              <p:cNvSpPr>
                <a:spLocks/>
              </p:cNvSpPr>
              <p:nvPr/>
            </p:nvSpPr>
            <p:spPr bwMode="auto">
              <a:xfrm>
                <a:off x="4503" y="1611"/>
                <a:ext cx="1" cy="2"/>
              </a:xfrm>
              <a:custGeom>
                <a:avLst/>
                <a:gdLst>
                  <a:gd name="T0" fmla="*/ 0 w 3"/>
                  <a:gd name="T1" fmla="*/ 5 h 5"/>
                  <a:gd name="T2" fmla="*/ 3 w 3"/>
                  <a:gd name="T3" fmla="*/ 0 h 5"/>
                  <a:gd name="T4" fmla="*/ 3 w 3"/>
                  <a:gd name="T5" fmla="*/ 5 h 5"/>
                  <a:gd name="T6" fmla="*/ 0 w 3"/>
                  <a:gd name="T7" fmla="*/ 5 h 5"/>
                </a:gdLst>
                <a:ahLst/>
                <a:cxnLst>
                  <a:cxn ang="0">
                    <a:pos x="T0" y="T1"/>
                  </a:cxn>
                  <a:cxn ang="0">
                    <a:pos x="T2" y="T3"/>
                  </a:cxn>
                  <a:cxn ang="0">
                    <a:pos x="T4" y="T5"/>
                  </a:cxn>
                  <a:cxn ang="0">
                    <a:pos x="T6" y="T7"/>
                  </a:cxn>
                </a:cxnLst>
                <a:rect l="0" t="0" r="r" b="b"/>
                <a:pathLst>
                  <a:path w="3" h="5">
                    <a:moveTo>
                      <a:pt x="0" y="5"/>
                    </a:moveTo>
                    <a:lnTo>
                      <a:pt x="3" y="0"/>
                    </a:lnTo>
                    <a:lnTo>
                      <a:pt x="3" y="5"/>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09" name="Freeform 125">
                <a:extLst>
                  <a:ext uri="{FF2B5EF4-FFF2-40B4-BE49-F238E27FC236}">
                    <a16:creationId xmlns:a16="http://schemas.microsoft.com/office/drawing/2014/main" id="{0F5324B4-DF9D-49BD-95DC-1BA4F9407829}"/>
                  </a:ext>
                </a:extLst>
              </p:cNvPr>
              <p:cNvSpPr>
                <a:spLocks/>
              </p:cNvSpPr>
              <p:nvPr/>
            </p:nvSpPr>
            <p:spPr bwMode="auto">
              <a:xfrm>
                <a:off x="4601" y="1609"/>
                <a:ext cx="4" cy="7"/>
              </a:xfrm>
              <a:custGeom>
                <a:avLst/>
                <a:gdLst>
                  <a:gd name="T0" fmla="*/ 9 w 9"/>
                  <a:gd name="T1" fmla="*/ 12 h 12"/>
                  <a:gd name="T2" fmla="*/ 6 w 9"/>
                  <a:gd name="T3" fmla="*/ 10 h 12"/>
                  <a:gd name="T4" fmla="*/ 2 w 9"/>
                  <a:gd name="T5" fmla="*/ 7 h 12"/>
                  <a:gd name="T6" fmla="*/ 0 w 9"/>
                  <a:gd name="T7" fmla="*/ 3 h 12"/>
                  <a:gd name="T8" fmla="*/ 1 w 9"/>
                  <a:gd name="T9" fmla="*/ 0 h 12"/>
                  <a:gd name="T10" fmla="*/ 2 w 9"/>
                  <a:gd name="T11" fmla="*/ 3 h 12"/>
                  <a:gd name="T12" fmla="*/ 6 w 9"/>
                  <a:gd name="T13" fmla="*/ 5 h 12"/>
                  <a:gd name="T14" fmla="*/ 9 w 9"/>
                  <a:gd name="T15" fmla="*/ 8 h 12"/>
                  <a:gd name="T16" fmla="*/ 9 w 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9" y="12"/>
                    </a:moveTo>
                    <a:lnTo>
                      <a:pt x="6" y="10"/>
                    </a:lnTo>
                    <a:lnTo>
                      <a:pt x="2" y="7"/>
                    </a:lnTo>
                    <a:lnTo>
                      <a:pt x="0" y="3"/>
                    </a:lnTo>
                    <a:lnTo>
                      <a:pt x="1" y="0"/>
                    </a:lnTo>
                    <a:lnTo>
                      <a:pt x="2" y="3"/>
                    </a:lnTo>
                    <a:lnTo>
                      <a:pt x="6" y="5"/>
                    </a:lnTo>
                    <a:lnTo>
                      <a:pt x="9" y="8"/>
                    </a:lnTo>
                    <a:lnTo>
                      <a:pt x="9"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0" name="Freeform 126">
                <a:extLst>
                  <a:ext uri="{FF2B5EF4-FFF2-40B4-BE49-F238E27FC236}">
                    <a16:creationId xmlns:a16="http://schemas.microsoft.com/office/drawing/2014/main" id="{B1F065A9-43CE-4C8B-B1DB-A7F7CB6C7288}"/>
                  </a:ext>
                </a:extLst>
              </p:cNvPr>
              <p:cNvSpPr>
                <a:spLocks/>
              </p:cNvSpPr>
              <p:nvPr/>
            </p:nvSpPr>
            <p:spPr bwMode="auto">
              <a:xfrm>
                <a:off x="4605" y="1609"/>
                <a:ext cx="4" cy="7"/>
              </a:xfrm>
              <a:custGeom>
                <a:avLst/>
                <a:gdLst>
                  <a:gd name="T0" fmla="*/ 8 w 8"/>
                  <a:gd name="T1" fmla="*/ 8 h 12"/>
                  <a:gd name="T2" fmla="*/ 8 w 8"/>
                  <a:gd name="T3" fmla="*/ 10 h 12"/>
                  <a:gd name="T4" fmla="*/ 8 w 8"/>
                  <a:gd name="T5" fmla="*/ 11 h 12"/>
                  <a:gd name="T6" fmla="*/ 7 w 8"/>
                  <a:gd name="T7" fmla="*/ 11 h 12"/>
                  <a:gd name="T8" fmla="*/ 6 w 8"/>
                  <a:gd name="T9" fmla="*/ 12 h 12"/>
                  <a:gd name="T10" fmla="*/ 0 w 8"/>
                  <a:gd name="T11" fmla="*/ 0 h 12"/>
                  <a:gd name="T12" fmla="*/ 3 w 8"/>
                  <a:gd name="T13" fmla="*/ 2 h 12"/>
                  <a:gd name="T14" fmla="*/ 6 w 8"/>
                  <a:gd name="T15" fmla="*/ 3 h 12"/>
                  <a:gd name="T16" fmla="*/ 8 w 8"/>
                  <a:gd name="T17" fmla="*/ 5 h 12"/>
                  <a:gd name="T18" fmla="*/ 8 w 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8" y="8"/>
                    </a:moveTo>
                    <a:lnTo>
                      <a:pt x="8" y="10"/>
                    </a:lnTo>
                    <a:lnTo>
                      <a:pt x="8" y="11"/>
                    </a:lnTo>
                    <a:lnTo>
                      <a:pt x="7" y="11"/>
                    </a:lnTo>
                    <a:lnTo>
                      <a:pt x="6" y="12"/>
                    </a:lnTo>
                    <a:lnTo>
                      <a:pt x="0" y="0"/>
                    </a:lnTo>
                    <a:lnTo>
                      <a:pt x="3" y="2"/>
                    </a:lnTo>
                    <a:lnTo>
                      <a:pt x="6" y="3"/>
                    </a:lnTo>
                    <a:lnTo>
                      <a:pt x="8" y="5"/>
                    </a:ln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1" name="Freeform 127">
                <a:extLst>
                  <a:ext uri="{FF2B5EF4-FFF2-40B4-BE49-F238E27FC236}">
                    <a16:creationId xmlns:a16="http://schemas.microsoft.com/office/drawing/2014/main" id="{B6B900FC-3E41-4DA2-BDF5-C99BC0CB12B5}"/>
                  </a:ext>
                </a:extLst>
              </p:cNvPr>
              <p:cNvSpPr>
                <a:spLocks/>
              </p:cNvSpPr>
              <p:nvPr/>
            </p:nvSpPr>
            <p:spPr bwMode="auto">
              <a:xfrm>
                <a:off x="4609" y="1609"/>
                <a:ext cx="6" cy="16"/>
              </a:xfrm>
              <a:custGeom>
                <a:avLst/>
                <a:gdLst>
                  <a:gd name="T0" fmla="*/ 12 w 12"/>
                  <a:gd name="T1" fmla="*/ 31 h 31"/>
                  <a:gd name="T2" fmla="*/ 10 w 12"/>
                  <a:gd name="T3" fmla="*/ 26 h 31"/>
                  <a:gd name="T4" fmla="*/ 6 w 12"/>
                  <a:gd name="T5" fmla="*/ 22 h 31"/>
                  <a:gd name="T6" fmla="*/ 3 w 12"/>
                  <a:gd name="T7" fmla="*/ 16 h 31"/>
                  <a:gd name="T8" fmla="*/ 0 w 12"/>
                  <a:gd name="T9" fmla="*/ 10 h 31"/>
                  <a:gd name="T10" fmla="*/ 3 w 12"/>
                  <a:gd name="T11" fmla="*/ 8 h 31"/>
                  <a:gd name="T12" fmla="*/ 2 w 12"/>
                  <a:gd name="T13" fmla="*/ 5 h 31"/>
                  <a:gd name="T14" fmla="*/ 0 w 12"/>
                  <a:gd name="T15" fmla="*/ 3 h 31"/>
                  <a:gd name="T16" fmla="*/ 0 w 12"/>
                  <a:gd name="T17" fmla="*/ 0 h 31"/>
                  <a:gd name="T18" fmla="*/ 6 w 12"/>
                  <a:gd name="T19" fmla="*/ 5 h 31"/>
                  <a:gd name="T20" fmla="*/ 9 w 12"/>
                  <a:gd name="T21" fmla="*/ 13 h 31"/>
                  <a:gd name="T22" fmla="*/ 10 w 12"/>
                  <a:gd name="T23" fmla="*/ 23 h 31"/>
                  <a:gd name="T24" fmla="*/ 12 w 1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1">
                    <a:moveTo>
                      <a:pt x="12" y="31"/>
                    </a:moveTo>
                    <a:lnTo>
                      <a:pt x="10" y="26"/>
                    </a:lnTo>
                    <a:lnTo>
                      <a:pt x="6" y="22"/>
                    </a:lnTo>
                    <a:lnTo>
                      <a:pt x="3" y="16"/>
                    </a:lnTo>
                    <a:lnTo>
                      <a:pt x="0" y="10"/>
                    </a:lnTo>
                    <a:lnTo>
                      <a:pt x="3" y="8"/>
                    </a:lnTo>
                    <a:lnTo>
                      <a:pt x="2" y="5"/>
                    </a:lnTo>
                    <a:lnTo>
                      <a:pt x="0" y="3"/>
                    </a:lnTo>
                    <a:lnTo>
                      <a:pt x="0" y="0"/>
                    </a:lnTo>
                    <a:lnTo>
                      <a:pt x="6" y="5"/>
                    </a:lnTo>
                    <a:lnTo>
                      <a:pt x="9" y="13"/>
                    </a:lnTo>
                    <a:lnTo>
                      <a:pt x="10" y="23"/>
                    </a:lnTo>
                    <a:lnTo>
                      <a:pt x="12"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2" name="Freeform 128">
                <a:extLst>
                  <a:ext uri="{FF2B5EF4-FFF2-40B4-BE49-F238E27FC236}">
                    <a16:creationId xmlns:a16="http://schemas.microsoft.com/office/drawing/2014/main" id="{B8D50849-5CF2-4BEC-B725-74E169A92381}"/>
                  </a:ext>
                </a:extLst>
              </p:cNvPr>
              <p:cNvSpPr>
                <a:spLocks/>
              </p:cNvSpPr>
              <p:nvPr/>
            </p:nvSpPr>
            <p:spPr bwMode="auto">
              <a:xfrm>
                <a:off x="4540" y="1613"/>
                <a:ext cx="2" cy="3"/>
              </a:xfrm>
              <a:custGeom>
                <a:avLst/>
                <a:gdLst>
                  <a:gd name="T0" fmla="*/ 5 w 5"/>
                  <a:gd name="T1" fmla="*/ 3 h 5"/>
                  <a:gd name="T2" fmla="*/ 4 w 5"/>
                  <a:gd name="T3" fmla="*/ 4 h 5"/>
                  <a:gd name="T4" fmla="*/ 4 w 5"/>
                  <a:gd name="T5" fmla="*/ 4 h 5"/>
                  <a:gd name="T6" fmla="*/ 2 w 5"/>
                  <a:gd name="T7" fmla="*/ 5 h 5"/>
                  <a:gd name="T8" fmla="*/ 1 w 5"/>
                  <a:gd name="T9" fmla="*/ 5 h 5"/>
                  <a:gd name="T10" fmla="*/ 0 w 5"/>
                  <a:gd name="T11" fmla="*/ 0 h 5"/>
                  <a:gd name="T12" fmla="*/ 1 w 5"/>
                  <a:gd name="T13" fmla="*/ 1 h 5"/>
                  <a:gd name="T14" fmla="*/ 4 w 5"/>
                  <a:gd name="T15" fmla="*/ 1 h 5"/>
                  <a:gd name="T16" fmla="*/ 5 w 5"/>
                  <a:gd name="T17" fmla="*/ 1 h 5"/>
                  <a:gd name="T18" fmla="*/ 5 w 5"/>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3"/>
                    </a:moveTo>
                    <a:lnTo>
                      <a:pt x="4" y="4"/>
                    </a:lnTo>
                    <a:lnTo>
                      <a:pt x="4" y="4"/>
                    </a:lnTo>
                    <a:lnTo>
                      <a:pt x="2" y="5"/>
                    </a:lnTo>
                    <a:lnTo>
                      <a:pt x="1" y="5"/>
                    </a:lnTo>
                    <a:lnTo>
                      <a:pt x="0" y="0"/>
                    </a:lnTo>
                    <a:lnTo>
                      <a:pt x="1" y="1"/>
                    </a:lnTo>
                    <a:lnTo>
                      <a:pt x="4" y="1"/>
                    </a:lnTo>
                    <a:lnTo>
                      <a:pt x="5" y="1"/>
                    </a:lnTo>
                    <a:lnTo>
                      <a:pt x="5"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3" name="Freeform 129">
                <a:extLst>
                  <a:ext uri="{FF2B5EF4-FFF2-40B4-BE49-F238E27FC236}">
                    <a16:creationId xmlns:a16="http://schemas.microsoft.com/office/drawing/2014/main" id="{FD51FF79-B811-4EBF-9428-7FB2D93C9796}"/>
                  </a:ext>
                </a:extLst>
              </p:cNvPr>
              <p:cNvSpPr>
                <a:spLocks/>
              </p:cNvSpPr>
              <p:nvPr/>
            </p:nvSpPr>
            <p:spPr bwMode="auto">
              <a:xfrm>
                <a:off x="4400" y="1616"/>
                <a:ext cx="18" cy="16"/>
              </a:xfrm>
              <a:custGeom>
                <a:avLst/>
                <a:gdLst>
                  <a:gd name="T0" fmla="*/ 27 w 37"/>
                  <a:gd name="T1" fmla="*/ 18 h 33"/>
                  <a:gd name="T2" fmla="*/ 24 w 37"/>
                  <a:gd name="T3" fmla="*/ 21 h 33"/>
                  <a:gd name="T4" fmla="*/ 23 w 37"/>
                  <a:gd name="T5" fmla="*/ 27 h 33"/>
                  <a:gd name="T6" fmla="*/ 21 w 37"/>
                  <a:gd name="T7" fmla="*/ 32 h 33"/>
                  <a:gd name="T8" fmla="*/ 15 w 37"/>
                  <a:gd name="T9" fmla="*/ 33 h 33"/>
                  <a:gd name="T10" fmla="*/ 10 w 37"/>
                  <a:gd name="T11" fmla="*/ 29 h 33"/>
                  <a:gd name="T12" fmla="*/ 7 w 37"/>
                  <a:gd name="T13" fmla="*/ 26 h 33"/>
                  <a:gd name="T14" fmla="*/ 4 w 37"/>
                  <a:gd name="T15" fmla="*/ 22 h 33"/>
                  <a:gd name="T16" fmla="*/ 0 w 37"/>
                  <a:gd name="T17" fmla="*/ 18 h 33"/>
                  <a:gd name="T18" fmla="*/ 6 w 37"/>
                  <a:gd name="T19" fmla="*/ 18 h 33"/>
                  <a:gd name="T20" fmla="*/ 10 w 37"/>
                  <a:gd name="T21" fmla="*/ 17 h 33"/>
                  <a:gd name="T22" fmla="*/ 15 w 37"/>
                  <a:gd name="T23" fmla="*/ 15 h 33"/>
                  <a:gd name="T24" fmla="*/ 20 w 37"/>
                  <a:gd name="T25" fmla="*/ 13 h 33"/>
                  <a:gd name="T26" fmla="*/ 24 w 37"/>
                  <a:gd name="T27" fmla="*/ 11 h 33"/>
                  <a:gd name="T28" fmla="*/ 29 w 37"/>
                  <a:gd name="T29" fmla="*/ 7 h 33"/>
                  <a:gd name="T30" fmla="*/ 32 w 37"/>
                  <a:gd name="T31" fmla="*/ 4 h 33"/>
                  <a:gd name="T32" fmla="*/ 37 w 37"/>
                  <a:gd name="T33" fmla="*/ 0 h 33"/>
                  <a:gd name="T34" fmla="*/ 35 w 37"/>
                  <a:gd name="T35" fmla="*/ 4 h 33"/>
                  <a:gd name="T36" fmla="*/ 32 w 37"/>
                  <a:gd name="T37" fmla="*/ 7 h 33"/>
                  <a:gd name="T38" fmla="*/ 29 w 37"/>
                  <a:gd name="T39" fmla="*/ 13 h 33"/>
                  <a:gd name="T40" fmla="*/ 27 w 37"/>
                  <a:gd name="T4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3">
                    <a:moveTo>
                      <a:pt x="27" y="18"/>
                    </a:moveTo>
                    <a:lnTo>
                      <a:pt x="24" y="21"/>
                    </a:lnTo>
                    <a:lnTo>
                      <a:pt x="23" y="27"/>
                    </a:lnTo>
                    <a:lnTo>
                      <a:pt x="21" y="32"/>
                    </a:lnTo>
                    <a:lnTo>
                      <a:pt x="15" y="33"/>
                    </a:lnTo>
                    <a:lnTo>
                      <a:pt x="10" y="29"/>
                    </a:lnTo>
                    <a:lnTo>
                      <a:pt x="7" y="26"/>
                    </a:lnTo>
                    <a:lnTo>
                      <a:pt x="4" y="22"/>
                    </a:lnTo>
                    <a:lnTo>
                      <a:pt x="0" y="18"/>
                    </a:lnTo>
                    <a:lnTo>
                      <a:pt x="6" y="18"/>
                    </a:lnTo>
                    <a:lnTo>
                      <a:pt x="10" y="17"/>
                    </a:lnTo>
                    <a:lnTo>
                      <a:pt x="15" y="15"/>
                    </a:lnTo>
                    <a:lnTo>
                      <a:pt x="20" y="13"/>
                    </a:lnTo>
                    <a:lnTo>
                      <a:pt x="24" y="11"/>
                    </a:lnTo>
                    <a:lnTo>
                      <a:pt x="29" y="7"/>
                    </a:lnTo>
                    <a:lnTo>
                      <a:pt x="32" y="4"/>
                    </a:lnTo>
                    <a:lnTo>
                      <a:pt x="37" y="0"/>
                    </a:lnTo>
                    <a:lnTo>
                      <a:pt x="35" y="4"/>
                    </a:lnTo>
                    <a:lnTo>
                      <a:pt x="32" y="7"/>
                    </a:lnTo>
                    <a:lnTo>
                      <a:pt x="29" y="13"/>
                    </a:lnTo>
                    <a:lnTo>
                      <a:pt x="27"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4" name="Freeform 130">
                <a:extLst>
                  <a:ext uri="{FF2B5EF4-FFF2-40B4-BE49-F238E27FC236}">
                    <a16:creationId xmlns:a16="http://schemas.microsoft.com/office/drawing/2014/main" id="{D7E66C63-63AE-4E59-9D1F-B1561D0034C1}"/>
                  </a:ext>
                </a:extLst>
              </p:cNvPr>
              <p:cNvSpPr>
                <a:spLocks/>
              </p:cNvSpPr>
              <p:nvPr/>
            </p:nvSpPr>
            <p:spPr bwMode="auto">
              <a:xfrm>
                <a:off x="4598" y="1615"/>
                <a:ext cx="14" cy="16"/>
              </a:xfrm>
              <a:custGeom>
                <a:avLst/>
                <a:gdLst>
                  <a:gd name="T0" fmla="*/ 8 w 28"/>
                  <a:gd name="T1" fmla="*/ 6 h 33"/>
                  <a:gd name="T2" fmla="*/ 12 w 28"/>
                  <a:gd name="T3" fmla="*/ 10 h 33"/>
                  <a:gd name="T4" fmla="*/ 13 w 28"/>
                  <a:gd name="T5" fmla="*/ 17 h 33"/>
                  <a:gd name="T6" fmla="*/ 15 w 28"/>
                  <a:gd name="T7" fmla="*/ 23 h 33"/>
                  <a:gd name="T8" fmla="*/ 20 w 28"/>
                  <a:gd name="T9" fmla="*/ 27 h 33"/>
                  <a:gd name="T10" fmla="*/ 22 w 28"/>
                  <a:gd name="T11" fmla="*/ 23 h 33"/>
                  <a:gd name="T12" fmla="*/ 28 w 28"/>
                  <a:gd name="T13" fmla="*/ 31 h 33"/>
                  <a:gd name="T14" fmla="*/ 27 w 28"/>
                  <a:gd name="T15" fmla="*/ 31 h 33"/>
                  <a:gd name="T16" fmla="*/ 25 w 28"/>
                  <a:gd name="T17" fmla="*/ 30 h 33"/>
                  <a:gd name="T18" fmla="*/ 21 w 28"/>
                  <a:gd name="T19" fmla="*/ 30 h 33"/>
                  <a:gd name="T20" fmla="*/ 20 w 28"/>
                  <a:gd name="T21" fmla="*/ 33 h 33"/>
                  <a:gd name="T22" fmla="*/ 14 w 28"/>
                  <a:gd name="T23" fmla="*/ 25 h 33"/>
                  <a:gd name="T24" fmla="*/ 8 w 28"/>
                  <a:gd name="T25" fmla="*/ 16 h 33"/>
                  <a:gd name="T26" fmla="*/ 4 w 28"/>
                  <a:gd name="T27" fmla="*/ 8 h 33"/>
                  <a:gd name="T28" fmla="*/ 0 w 28"/>
                  <a:gd name="T29" fmla="*/ 0 h 33"/>
                  <a:gd name="T30" fmla="*/ 7 w 28"/>
                  <a:gd name="T31" fmla="*/ 6 h 33"/>
                  <a:gd name="T32" fmla="*/ 8 w 28"/>
                  <a:gd name="T3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8" y="6"/>
                    </a:moveTo>
                    <a:lnTo>
                      <a:pt x="12" y="10"/>
                    </a:lnTo>
                    <a:lnTo>
                      <a:pt x="13" y="17"/>
                    </a:lnTo>
                    <a:lnTo>
                      <a:pt x="15" y="23"/>
                    </a:lnTo>
                    <a:lnTo>
                      <a:pt x="20" y="27"/>
                    </a:lnTo>
                    <a:lnTo>
                      <a:pt x="22" y="23"/>
                    </a:lnTo>
                    <a:lnTo>
                      <a:pt x="28" y="31"/>
                    </a:lnTo>
                    <a:lnTo>
                      <a:pt x="27" y="31"/>
                    </a:lnTo>
                    <a:lnTo>
                      <a:pt x="25" y="30"/>
                    </a:lnTo>
                    <a:lnTo>
                      <a:pt x="21" y="30"/>
                    </a:lnTo>
                    <a:lnTo>
                      <a:pt x="20" y="33"/>
                    </a:lnTo>
                    <a:lnTo>
                      <a:pt x="14" y="25"/>
                    </a:lnTo>
                    <a:lnTo>
                      <a:pt x="8" y="16"/>
                    </a:lnTo>
                    <a:lnTo>
                      <a:pt x="4" y="8"/>
                    </a:lnTo>
                    <a:lnTo>
                      <a:pt x="0" y="0"/>
                    </a:lnTo>
                    <a:lnTo>
                      <a:pt x="7" y="6"/>
                    </a:lnTo>
                    <a:lnTo>
                      <a:pt x="8"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5" name="Freeform 131">
                <a:extLst>
                  <a:ext uri="{FF2B5EF4-FFF2-40B4-BE49-F238E27FC236}">
                    <a16:creationId xmlns:a16="http://schemas.microsoft.com/office/drawing/2014/main" id="{35C6EAA6-D406-4381-8680-8666D3EBA8F4}"/>
                  </a:ext>
                </a:extLst>
              </p:cNvPr>
              <p:cNvSpPr>
                <a:spLocks/>
              </p:cNvSpPr>
              <p:nvPr/>
            </p:nvSpPr>
            <p:spPr bwMode="auto">
              <a:xfrm>
                <a:off x="4577" y="1616"/>
                <a:ext cx="4" cy="13"/>
              </a:xfrm>
              <a:custGeom>
                <a:avLst/>
                <a:gdLst>
                  <a:gd name="T0" fmla="*/ 6 w 8"/>
                  <a:gd name="T1" fmla="*/ 13 h 27"/>
                  <a:gd name="T2" fmla="*/ 8 w 8"/>
                  <a:gd name="T3" fmla="*/ 16 h 27"/>
                  <a:gd name="T4" fmla="*/ 8 w 8"/>
                  <a:gd name="T5" fmla="*/ 19 h 27"/>
                  <a:gd name="T6" fmla="*/ 8 w 8"/>
                  <a:gd name="T7" fmla="*/ 22 h 27"/>
                  <a:gd name="T8" fmla="*/ 8 w 8"/>
                  <a:gd name="T9" fmla="*/ 27 h 27"/>
                  <a:gd name="T10" fmla="*/ 7 w 8"/>
                  <a:gd name="T11" fmla="*/ 20 h 27"/>
                  <a:gd name="T12" fmla="*/ 3 w 8"/>
                  <a:gd name="T13" fmla="*/ 13 h 27"/>
                  <a:gd name="T14" fmla="*/ 0 w 8"/>
                  <a:gd name="T15" fmla="*/ 7 h 27"/>
                  <a:gd name="T16" fmla="*/ 0 w 8"/>
                  <a:gd name="T17" fmla="*/ 0 h 27"/>
                  <a:gd name="T18" fmla="*/ 2 w 8"/>
                  <a:gd name="T19" fmla="*/ 3 h 27"/>
                  <a:gd name="T20" fmla="*/ 3 w 8"/>
                  <a:gd name="T21" fmla="*/ 6 h 27"/>
                  <a:gd name="T22" fmla="*/ 5 w 8"/>
                  <a:gd name="T23" fmla="*/ 10 h 27"/>
                  <a:gd name="T24" fmla="*/ 6 w 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7">
                    <a:moveTo>
                      <a:pt x="6" y="13"/>
                    </a:moveTo>
                    <a:lnTo>
                      <a:pt x="8" y="16"/>
                    </a:lnTo>
                    <a:lnTo>
                      <a:pt x="8" y="19"/>
                    </a:lnTo>
                    <a:lnTo>
                      <a:pt x="8" y="22"/>
                    </a:lnTo>
                    <a:lnTo>
                      <a:pt x="8" y="27"/>
                    </a:lnTo>
                    <a:lnTo>
                      <a:pt x="7" y="20"/>
                    </a:lnTo>
                    <a:lnTo>
                      <a:pt x="3" y="13"/>
                    </a:lnTo>
                    <a:lnTo>
                      <a:pt x="0" y="7"/>
                    </a:lnTo>
                    <a:lnTo>
                      <a:pt x="0" y="0"/>
                    </a:lnTo>
                    <a:lnTo>
                      <a:pt x="2" y="3"/>
                    </a:lnTo>
                    <a:lnTo>
                      <a:pt x="3" y="6"/>
                    </a:lnTo>
                    <a:lnTo>
                      <a:pt x="5" y="10"/>
                    </a:lnTo>
                    <a:lnTo>
                      <a:pt x="6"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6" name="Freeform 132">
                <a:extLst>
                  <a:ext uri="{FF2B5EF4-FFF2-40B4-BE49-F238E27FC236}">
                    <a16:creationId xmlns:a16="http://schemas.microsoft.com/office/drawing/2014/main" id="{88C23363-90FF-4B61-99E0-08FCB3B6B1D3}"/>
                  </a:ext>
                </a:extLst>
              </p:cNvPr>
              <p:cNvSpPr>
                <a:spLocks/>
              </p:cNvSpPr>
              <p:nvPr/>
            </p:nvSpPr>
            <p:spPr bwMode="auto">
              <a:xfrm>
                <a:off x="4389" y="1620"/>
                <a:ext cx="5" cy="27"/>
              </a:xfrm>
              <a:custGeom>
                <a:avLst/>
                <a:gdLst>
                  <a:gd name="T0" fmla="*/ 7 w 11"/>
                  <a:gd name="T1" fmla="*/ 20 h 56"/>
                  <a:gd name="T2" fmla="*/ 10 w 11"/>
                  <a:gd name="T3" fmla="*/ 28 h 56"/>
                  <a:gd name="T4" fmla="*/ 11 w 11"/>
                  <a:gd name="T5" fmla="*/ 35 h 56"/>
                  <a:gd name="T6" fmla="*/ 11 w 11"/>
                  <a:gd name="T7" fmla="*/ 43 h 56"/>
                  <a:gd name="T8" fmla="*/ 11 w 11"/>
                  <a:gd name="T9" fmla="*/ 52 h 56"/>
                  <a:gd name="T10" fmla="*/ 10 w 11"/>
                  <a:gd name="T11" fmla="*/ 53 h 56"/>
                  <a:gd name="T12" fmla="*/ 10 w 11"/>
                  <a:gd name="T13" fmla="*/ 55 h 56"/>
                  <a:gd name="T14" fmla="*/ 8 w 11"/>
                  <a:gd name="T15" fmla="*/ 56 h 56"/>
                  <a:gd name="T16" fmla="*/ 7 w 11"/>
                  <a:gd name="T17" fmla="*/ 56 h 56"/>
                  <a:gd name="T18" fmla="*/ 4 w 11"/>
                  <a:gd name="T19" fmla="*/ 52 h 56"/>
                  <a:gd name="T20" fmla="*/ 3 w 11"/>
                  <a:gd name="T21" fmla="*/ 40 h 56"/>
                  <a:gd name="T22" fmla="*/ 2 w 11"/>
                  <a:gd name="T23" fmla="*/ 27 h 56"/>
                  <a:gd name="T24" fmla="*/ 0 w 11"/>
                  <a:gd name="T25" fmla="*/ 13 h 56"/>
                  <a:gd name="T26" fmla="*/ 2 w 11"/>
                  <a:gd name="T27" fmla="*/ 0 h 56"/>
                  <a:gd name="T28" fmla="*/ 6 w 11"/>
                  <a:gd name="T29" fmla="*/ 4 h 56"/>
                  <a:gd name="T30" fmla="*/ 8 w 11"/>
                  <a:gd name="T31" fmla="*/ 8 h 56"/>
                  <a:gd name="T32" fmla="*/ 10 w 11"/>
                  <a:gd name="T33" fmla="*/ 14 h 56"/>
                  <a:gd name="T34" fmla="*/ 7 w 11"/>
                  <a:gd name="T3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56">
                    <a:moveTo>
                      <a:pt x="7" y="20"/>
                    </a:moveTo>
                    <a:lnTo>
                      <a:pt x="10" y="28"/>
                    </a:lnTo>
                    <a:lnTo>
                      <a:pt x="11" y="35"/>
                    </a:lnTo>
                    <a:lnTo>
                      <a:pt x="11" y="43"/>
                    </a:lnTo>
                    <a:lnTo>
                      <a:pt x="11" y="52"/>
                    </a:lnTo>
                    <a:lnTo>
                      <a:pt x="10" y="53"/>
                    </a:lnTo>
                    <a:lnTo>
                      <a:pt x="10" y="55"/>
                    </a:lnTo>
                    <a:lnTo>
                      <a:pt x="8" y="56"/>
                    </a:lnTo>
                    <a:lnTo>
                      <a:pt x="7" y="56"/>
                    </a:lnTo>
                    <a:lnTo>
                      <a:pt x="4" y="52"/>
                    </a:lnTo>
                    <a:lnTo>
                      <a:pt x="3" y="40"/>
                    </a:lnTo>
                    <a:lnTo>
                      <a:pt x="2" y="27"/>
                    </a:lnTo>
                    <a:lnTo>
                      <a:pt x="0" y="13"/>
                    </a:lnTo>
                    <a:lnTo>
                      <a:pt x="2" y="0"/>
                    </a:lnTo>
                    <a:lnTo>
                      <a:pt x="6" y="4"/>
                    </a:lnTo>
                    <a:lnTo>
                      <a:pt x="8" y="8"/>
                    </a:lnTo>
                    <a:lnTo>
                      <a:pt x="10" y="14"/>
                    </a:lnTo>
                    <a:lnTo>
                      <a:pt x="7"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7" name="Freeform 133">
                <a:extLst>
                  <a:ext uri="{FF2B5EF4-FFF2-40B4-BE49-F238E27FC236}">
                    <a16:creationId xmlns:a16="http://schemas.microsoft.com/office/drawing/2014/main" id="{ABFD4F4B-15FB-4BEB-9D9D-B2F51F6A9AF3}"/>
                  </a:ext>
                </a:extLst>
              </p:cNvPr>
              <p:cNvSpPr>
                <a:spLocks/>
              </p:cNvSpPr>
              <p:nvPr/>
            </p:nvSpPr>
            <p:spPr bwMode="auto">
              <a:xfrm>
                <a:off x="4617" y="1617"/>
                <a:ext cx="11" cy="27"/>
              </a:xfrm>
              <a:custGeom>
                <a:avLst/>
                <a:gdLst>
                  <a:gd name="T0" fmla="*/ 10 w 23"/>
                  <a:gd name="T1" fmla="*/ 13 h 54"/>
                  <a:gd name="T2" fmla="*/ 4 w 23"/>
                  <a:gd name="T3" fmla="*/ 3 h 54"/>
                  <a:gd name="T4" fmla="*/ 4 w 23"/>
                  <a:gd name="T5" fmla="*/ 12 h 54"/>
                  <a:gd name="T6" fmla="*/ 6 w 23"/>
                  <a:gd name="T7" fmla="*/ 19 h 54"/>
                  <a:gd name="T8" fmla="*/ 11 w 23"/>
                  <a:gd name="T9" fmla="*/ 26 h 54"/>
                  <a:gd name="T10" fmla="*/ 15 w 23"/>
                  <a:gd name="T11" fmla="*/ 33 h 54"/>
                  <a:gd name="T12" fmla="*/ 15 w 23"/>
                  <a:gd name="T13" fmla="*/ 30 h 54"/>
                  <a:gd name="T14" fmla="*/ 14 w 23"/>
                  <a:gd name="T15" fmla="*/ 27 h 54"/>
                  <a:gd name="T16" fmla="*/ 13 w 23"/>
                  <a:gd name="T17" fmla="*/ 25 h 54"/>
                  <a:gd name="T18" fmla="*/ 13 w 23"/>
                  <a:gd name="T19" fmla="*/ 22 h 54"/>
                  <a:gd name="T20" fmla="*/ 15 w 23"/>
                  <a:gd name="T21" fmla="*/ 24 h 54"/>
                  <a:gd name="T22" fmla="*/ 20 w 23"/>
                  <a:gd name="T23" fmla="*/ 26 h 54"/>
                  <a:gd name="T24" fmla="*/ 23 w 23"/>
                  <a:gd name="T25" fmla="*/ 28 h 54"/>
                  <a:gd name="T26" fmla="*/ 21 w 23"/>
                  <a:gd name="T27" fmla="*/ 34 h 54"/>
                  <a:gd name="T28" fmla="*/ 22 w 23"/>
                  <a:gd name="T29" fmla="*/ 38 h 54"/>
                  <a:gd name="T30" fmla="*/ 15 w 23"/>
                  <a:gd name="T31" fmla="*/ 33 h 54"/>
                  <a:gd name="T32" fmla="*/ 14 w 23"/>
                  <a:gd name="T33" fmla="*/ 39 h 54"/>
                  <a:gd name="T34" fmla="*/ 15 w 23"/>
                  <a:gd name="T35" fmla="*/ 45 h 54"/>
                  <a:gd name="T36" fmla="*/ 14 w 23"/>
                  <a:gd name="T37" fmla="*/ 50 h 54"/>
                  <a:gd name="T38" fmla="*/ 12 w 23"/>
                  <a:gd name="T39" fmla="*/ 54 h 54"/>
                  <a:gd name="T40" fmla="*/ 11 w 23"/>
                  <a:gd name="T41" fmla="*/ 49 h 54"/>
                  <a:gd name="T42" fmla="*/ 12 w 23"/>
                  <a:gd name="T43" fmla="*/ 43 h 54"/>
                  <a:gd name="T44" fmla="*/ 11 w 23"/>
                  <a:gd name="T45" fmla="*/ 39 h 54"/>
                  <a:gd name="T46" fmla="*/ 4 w 23"/>
                  <a:gd name="T47" fmla="*/ 38 h 54"/>
                  <a:gd name="T48" fmla="*/ 4 w 23"/>
                  <a:gd name="T49" fmla="*/ 33 h 54"/>
                  <a:gd name="T50" fmla="*/ 4 w 23"/>
                  <a:gd name="T51" fmla="*/ 30 h 54"/>
                  <a:gd name="T52" fmla="*/ 2 w 23"/>
                  <a:gd name="T53" fmla="*/ 26 h 54"/>
                  <a:gd name="T54" fmla="*/ 0 w 23"/>
                  <a:gd name="T55" fmla="*/ 23 h 54"/>
                  <a:gd name="T56" fmla="*/ 7 w 23"/>
                  <a:gd name="T57" fmla="*/ 30 h 54"/>
                  <a:gd name="T58" fmla="*/ 6 w 23"/>
                  <a:gd name="T59" fmla="*/ 24 h 54"/>
                  <a:gd name="T60" fmla="*/ 4 w 23"/>
                  <a:gd name="T61" fmla="*/ 17 h 54"/>
                  <a:gd name="T62" fmla="*/ 3 w 23"/>
                  <a:gd name="T63" fmla="*/ 11 h 54"/>
                  <a:gd name="T64" fmla="*/ 0 w 23"/>
                  <a:gd name="T65" fmla="*/ 4 h 54"/>
                  <a:gd name="T66" fmla="*/ 3 w 23"/>
                  <a:gd name="T67" fmla="*/ 4 h 54"/>
                  <a:gd name="T68" fmla="*/ 4 w 23"/>
                  <a:gd name="T69" fmla="*/ 3 h 54"/>
                  <a:gd name="T70" fmla="*/ 4 w 23"/>
                  <a:gd name="T71" fmla="*/ 1 h 54"/>
                  <a:gd name="T72" fmla="*/ 5 w 23"/>
                  <a:gd name="T73" fmla="*/ 0 h 54"/>
                  <a:gd name="T74" fmla="*/ 7 w 23"/>
                  <a:gd name="T75" fmla="*/ 2 h 54"/>
                  <a:gd name="T76" fmla="*/ 8 w 23"/>
                  <a:gd name="T77" fmla="*/ 5 h 54"/>
                  <a:gd name="T78" fmla="*/ 10 w 23"/>
                  <a:gd name="T79" fmla="*/ 9 h 54"/>
                  <a:gd name="T80" fmla="*/ 10 w 23"/>
                  <a:gd name="T8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54">
                    <a:moveTo>
                      <a:pt x="10" y="13"/>
                    </a:moveTo>
                    <a:lnTo>
                      <a:pt x="4" y="3"/>
                    </a:lnTo>
                    <a:lnTo>
                      <a:pt x="4" y="12"/>
                    </a:lnTo>
                    <a:lnTo>
                      <a:pt x="6" y="19"/>
                    </a:lnTo>
                    <a:lnTo>
                      <a:pt x="11" y="26"/>
                    </a:lnTo>
                    <a:lnTo>
                      <a:pt x="15" y="33"/>
                    </a:lnTo>
                    <a:lnTo>
                      <a:pt x="15" y="30"/>
                    </a:lnTo>
                    <a:lnTo>
                      <a:pt x="14" y="27"/>
                    </a:lnTo>
                    <a:lnTo>
                      <a:pt x="13" y="25"/>
                    </a:lnTo>
                    <a:lnTo>
                      <a:pt x="13" y="22"/>
                    </a:lnTo>
                    <a:lnTo>
                      <a:pt x="15" y="24"/>
                    </a:lnTo>
                    <a:lnTo>
                      <a:pt x="20" y="26"/>
                    </a:lnTo>
                    <a:lnTo>
                      <a:pt x="23" y="28"/>
                    </a:lnTo>
                    <a:lnTo>
                      <a:pt x="21" y="34"/>
                    </a:lnTo>
                    <a:lnTo>
                      <a:pt x="22" y="38"/>
                    </a:lnTo>
                    <a:lnTo>
                      <a:pt x="15" y="33"/>
                    </a:lnTo>
                    <a:lnTo>
                      <a:pt x="14" y="39"/>
                    </a:lnTo>
                    <a:lnTo>
                      <a:pt x="15" y="45"/>
                    </a:lnTo>
                    <a:lnTo>
                      <a:pt x="14" y="50"/>
                    </a:lnTo>
                    <a:lnTo>
                      <a:pt x="12" y="54"/>
                    </a:lnTo>
                    <a:lnTo>
                      <a:pt x="11" y="49"/>
                    </a:lnTo>
                    <a:lnTo>
                      <a:pt x="12" y="43"/>
                    </a:lnTo>
                    <a:lnTo>
                      <a:pt x="11" y="39"/>
                    </a:lnTo>
                    <a:lnTo>
                      <a:pt x="4" y="38"/>
                    </a:lnTo>
                    <a:lnTo>
                      <a:pt x="4" y="33"/>
                    </a:lnTo>
                    <a:lnTo>
                      <a:pt x="4" y="30"/>
                    </a:lnTo>
                    <a:lnTo>
                      <a:pt x="2" y="26"/>
                    </a:lnTo>
                    <a:lnTo>
                      <a:pt x="0" y="23"/>
                    </a:lnTo>
                    <a:lnTo>
                      <a:pt x="7" y="30"/>
                    </a:lnTo>
                    <a:lnTo>
                      <a:pt x="6" y="24"/>
                    </a:lnTo>
                    <a:lnTo>
                      <a:pt x="4" y="17"/>
                    </a:lnTo>
                    <a:lnTo>
                      <a:pt x="3" y="11"/>
                    </a:lnTo>
                    <a:lnTo>
                      <a:pt x="0" y="4"/>
                    </a:lnTo>
                    <a:lnTo>
                      <a:pt x="3" y="4"/>
                    </a:lnTo>
                    <a:lnTo>
                      <a:pt x="4" y="3"/>
                    </a:lnTo>
                    <a:lnTo>
                      <a:pt x="4" y="1"/>
                    </a:lnTo>
                    <a:lnTo>
                      <a:pt x="5" y="0"/>
                    </a:lnTo>
                    <a:lnTo>
                      <a:pt x="7" y="2"/>
                    </a:lnTo>
                    <a:lnTo>
                      <a:pt x="8" y="5"/>
                    </a:lnTo>
                    <a:lnTo>
                      <a:pt x="10" y="9"/>
                    </a:lnTo>
                    <a:lnTo>
                      <a:pt x="10"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8" name="Freeform 134">
                <a:extLst>
                  <a:ext uri="{FF2B5EF4-FFF2-40B4-BE49-F238E27FC236}">
                    <a16:creationId xmlns:a16="http://schemas.microsoft.com/office/drawing/2014/main" id="{3D07411A-6AFD-4B51-BF70-2ACB33177137}"/>
                  </a:ext>
                </a:extLst>
              </p:cNvPr>
              <p:cNvSpPr>
                <a:spLocks/>
              </p:cNvSpPr>
              <p:nvPr/>
            </p:nvSpPr>
            <p:spPr bwMode="auto">
              <a:xfrm>
                <a:off x="4306" y="1624"/>
                <a:ext cx="6" cy="7"/>
              </a:xfrm>
              <a:custGeom>
                <a:avLst/>
                <a:gdLst>
                  <a:gd name="T0" fmla="*/ 12 w 12"/>
                  <a:gd name="T1" fmla="*/ 0 h 12"/>
                  <a:gd name="T2" fmla="*/ 11 w 12"/>
                  <a:gd name="T3" fmla="*/ 4 h 12"/>
                  <a:gd name="T4" fmla="*/ 9 w 12"/>
                  <a:gd name="T5" fmla="*/ 9 h 12"/>
                  <a:gd name="T6" fmla="*/ 5 w 12"/>
                  <a:gd name="T7" fmla="*/ 11 h 12"/>
                  <a:gd name="T8" fmla="*/ 0 w 12"/>
                  <a:gd name="T9" fmla="*/ 12 h 12"/>
                  <a:gd name="T10" fmla="*/ 5 w 12"/>
                  <a:gd name="T11" fmla="*/ 10 h 12"/>
                  <a:gd name="T12" fmla="*/ 7 w 12"/>
                  <a:gd name="T13" fmla="*/ 5 h 12"/>
                  <a:gd name="T14" fmla="*/ 10 w 12"/>
                  <a:gd name="T15" fmla="*/ 1 h 12"/>
                  <a:gd name="T16" fmla="*/ 12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0"/>
                    </a:moveTo>
                    <a:lnTo>
                      <a:pt x="11" y="4"/>
                    </a:lnTo>
                    <a:lnTo>
                      <a:pt x="9" y="9"/>
                    </a:lnTo>
                    <a:lnTo>
                      <a:pt x="5" y="11"/>
                    </a:lnTo>
                    <a:lnTo>
                      <a:pt x="0" y="12"/>
                    </a:lnTo>
                    <a:lnTo>
                      <a:pt x="5" y="10"/>
                    </a:lnTo>
                    <a:lnTo>
                      <a:pt x="7" y="5"/>
                    </a:lnTo>
                    <a:lnTo>
                      <a:pt x="10" y="1"/>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19" name="Freeform 135">
                <a:extLst>
                  <a:ext uri="{FF2B5EF4-FFF2-40B4-BE49-F238E27FC236}">
                    <a16:creationId xmlns:a16="http://schemas.microsoft.com/office/drawing/2014/main" id="{55A3C142-6770-4583-8C71-F8C8E3164251}"/>
                  </a:ext>
                </a:extLst>
              </p:cNvPr>
              <p:cNvSpPr>
                <a:spLocks/>
              </p:cNvSpPr>
              <p:nvPr/>
            </p:nvSpPr>
            <p:spPr bwMode="auto">
              <a:xfrm>
                <a:off x="4525" y="1621"/>
                <a:ext cx="7" cy="16"/>
              </a:xfrm>
              <a:custGeom>
                <a:avLst/>
                <a:gdLst>
                  <a:gd name="T0" fmla="*/ 13 w 15"/>
                  <a:gd name="T1" fmla="*/ 0 h 32"/>
                  <a:gd name="T2" fmla="*/ 10 w 15"/>
                  <a:gd name="T3" fmla="*/ 8 h 32"/>
                  <a:gd name="T4" fmla="*/ 12 w 15"/>
                  <a:gd name="T5" fmla="*/ 17 h 32"/>
                  <a:gd name="T6" fmla="*/ 14 w 15"/>
                  <a:gd name="T7" fmla="*/ 25 h 32"/>
                  <a:gd name="T8" fmla="*/ 15 w 15"/>
                  <a:gd name="T9" fmla="*/ 32 h 32"/>
                  <a:gd name="T10" fmla="*/ 10 w 15"/>
                  <a:gd name="T11" fmla="*/ 30 h 32"/>
                  <a:gd name="T12" fmla="*/ 8 w 15"/>
                  <a:gd name="T13" fmla="*/ 25 h 32"/>
                  <a:gd name="T14" fmla="*/ 8 w 15"/>
                  <a:gd name="T15" fmla="*/ 18 h 32"/>
                  <a:gd name="T16" fmla="*/ 6 w 15"/>
                  <a:gd name="T17" fmla="*/ 12 h 32"/>
                  <a:gd name="T18" fmla="*/ 7 w 15"/>
                  <a:gd name="T19" fmla="*/ 10 h 32"/>
                  <a:gd name="T20" fmla="*/ 8 w 15"/>
                  <a:gd name="T21" fmla="*/ 9 h 32"/>
                  <a:gd name="T22" fmla="*/ 9 w 15"/>
                  <a:gd name="T23" fmla="*/ 7 h 32"/>
                  <a:gd name="T24" fmla="*/ 7 w 15"/>
                  <a:gd name="T25" fmla="*/ 4 h 32"/>
                  <a:gd name="T26" fmla="*/ 5 w 15"/>
                  <a:gd name="T27" fmla="*/ 5 h 32"/>
                  <a:gd name="T28" fmla="*/ 4 w 15"/>
                  <a:gd name="T29" fmla="*/ 9 h 32"/>
                  <a:gd name="T30" fmla="*/ 2 w 15"/>
                  <a:gd name="T31" fmla="*/ 11 h 32"/>
                  <a:gd name="T32" fmla="*/ 1 w 15"/>
                  <a:gd name="T33" fmla="*/ 12 h 32"/>
                  <a:gd name="T34" fmla="*/ 0 w 15"/>
                  <a:gd name="T35" fmla="*/ 10 h 32"/>
                  <a:gd name="T36" fmla="*/ 1 w 15"/>
                  <a:gd name="T37" fmla="*/ 7 h 32"/>
                  <a:gd name="T38" fmla="*/ 1 w 15"/>
                  <a:gd name="T39" fmla="*/ 3 h 32"/>
                  <a:gd name="T40" fmla="*/ 0 w 15"/>
                  <a:gd name="T41" fmla="*/ 1 h 32"/>
                  <a:gd name="T42" fmla="*/ 4 w 15"/>
                  <a:gd name="T43" fmla="*/ 1 h 32"/>
                  <a:gd name="T44" fmla="*/ 7 w 15"/>
                  <a:gd name="T45" fmla="*/ 0 h 32"/>
                  <a:gd name="T46" fmla="*/ 9 w 15"/>
                  <a:gd name="T47" fmla="*/ 0 h 32"/>
                  <a:gd name="T48" fmla="*/ 13 w 15"/>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32">
                    <a:moveTo>
                      <a:pt x="13" y="0"/>
                    </a:moveTo>
                    <a:lnTo>
                      <a:pt x="10" y="8"/>
                    </a:lnTo>
                    <a:lnTo>
                      <a:pt x="12" y="17"/>
                    </a:lnTo>
                    <a:lnTo>
                      <a:pt x="14" y="25"/>
                    </a:lnTo>
                    <a:lnTo>
                      <a:pt x="15" y="32"/>
                    </a:lnTo>
                    <a:lnTo>
                      <a:pt x="10" y="30"/>
                    </a:lnTo>
                    <a:lnTo>
                      <a:pt x="8" y="25"/>
                    </a:lnTo>
                    <a:lnTo>
                      <a:pt x="8" y="18"/>
                    </a:lnTo>
                    <a:lnTo>
                      <a:pt x="6" y="12"/>
                    </a:lnTo>
                    <a:lnTo>
                      <a:pt x="7" y="10"/>
                    </a:lnTo>
                    <a:lnTo>
                      <a:pt x="8" y="9"/>
                    </a:lnTo>
                    <a:lnTo>
                      <a:pt x="9" y="7"/>
                    </a:lnTo>
                    <a:lnTo>
                      <a:pt x="7" y="4"/>
                    </a:lnTo>
                    <a:lnTo>
                      <a:pt x="5" y="5"/>
                    </a:lnTo>
                    <a:lnTo>
                      <a:pt x="4" y="9"/>
                    </a:lnTo>
                    <a:lnTo>
                      <a:pt x="2" y="11"/>
                    </a:lnTo>
                    <a:lnTo>
                      <a:pt x="1" y="12"/>
                    </a:lnTo>
                    <a:lnTo>
                      <a:pt x="0" y="10"/>
                    </a:lnTo>
                    <a:lnTo>
                      <a:pt x="1" y="7"/>
                    </a:lnTo>
                    <a:lnTo>
                      <a:pt x="1" y="3"/>
                    </a:lnTo>
                    <a:lnTo>
                      <a:pt x="0" y="1"/>
                    </a:lnTo>
                    <a:lnTo>
                      <a:pt x="4" y="1"/>
                    </a:lnTo>
                    <a:lnTo>
                      <a:pt x="7" y="0"/>
                    </a:lnTo>
                    <a:lnTo>
                      <a:pt x="9" y="0"/>
                    </a:lnTo>
                    <a:lnTo>
                      <a:pt x="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0" name="Freeform 136">
                <a:extLst>
                  <a:ext uri="{FF2B5EF4-FFF2-40B4-BE49-F238E27FC236}">
                    <a16:creationId xmlns:a16="http://schemas.microsoft.com/office/drawing/2014/main" id="{A845D22F-9CC4-46C4-BF9F-6477CDACD87B}"/>
                  </a:ext>
                </a:extLst>
              </p:cNvPr>
              <p:cNvSpPr>
                <a:spLocks/>
              </p:cNvSpPr>
              <p:nvPr/>
            </p:nvSpPr>
            <p:spPr bwMode="auto">
              <a:xfrm>
                <a:off x="4608" y="1619"/>
                <a:ext cx="5" cy="6"/>
              </a:xfrm>
              <a:custGeom>
                <a:avLst/>
                <a:gdLst>
                  <a:gd name="T0" fmla="*/ 10 w 10"/>
                  <a:gd name="T1" fmla="*/ 12 h 12"/>
                  <a:gd name="T2" fmla="*/ 7 w 10"/>
                  <a:gd name="T3" fmla="*/ 12 h 12"/>
                  <a:gd name="T4" fmla="*/ 3 w 10"/>
                  <a:gd name="T5" fmla="*/ 8 h 12"/>
                  <a:gd name="T6" fmla="*/ 2 w 10"/>
                  <a:gd name="T7" fmla="*/ 5 h 12"/>
                  <a:gd name="T8" fmla="*/ 0 w 10"/>
                  <a:gd name="T9" fmla="*/ 0 h 12"/>
                  <a:gd name="T10" fmla="*/ 3 w 10"/>
                  <a:gd name="T11" fmla="*/ 1 h 12"/>
                  <a:gd name="T12" fmla="*/ 6 w 10"/>
                  <a:gd name="T13" fmla="*/ 4 h 12"/>
                  <a:gd name="T14" fmla="*/ 8 w 10"/>
                  <a:gd name="T15" fmla="*/ 8 h 12"/>
                  <a:gd name="T16" fmla="*/ 10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10" y="12"/>
                    </a:moveTo>
                    <a:lnTo>
                      <a:pt x="7" y="12"/>
                    </a:lnTo>
                    <a:lnTo>
                      <a:pt x="3" y="8"/>
                    </a:lnTo>
                    <a:lnTo>
                      <a:pt x="2" y="5"/>
                    </a:lnTo>
                    <a:lnTo>
                      <a:pt x="0" y="0"/>
                    </a:lnTo>
                    <a:lnTo>
                      <a:pt x="3" y="1"/>
                    </a:lnTo>
                    <a:lnTo>
                      <a:pt x="6" y="4"/>
                    </a:lnTo>
                    <a:lnTo>
                      <a:pt x="8" y="8"/>
                    </a:lnTo>
                    <a:lnTo>
                      <a:pt x="10"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1" name="Freeform 137">
                <a:extLst>
                  <a:ext uri="{FF2B5EF4-FFF2-40B4-BE49-F238E27FC236}">
                    <a16:creationId xmlns:a16="http://schemas.microsoft.com/office/drawing/2014/main" id="{590649A0-3FB7-49BD-850B-7F8E186F5A03}"/>
                  </a:ext>
                </a:extLst>
              </p:cNvPr>
              <p:cNvSpPr>
                <a:spLocks/>
              </p:cNvSpPr>
              <p:nvPr/>
            </p:nvSpPr>
            <p:spPr bwMode="auto">
              <a:xfrm>
                <a:off x="4574" y="1620"/>
                <a:ext cx="6" cy="25"/>
              </a:xfrm>
              <a:custGeom>
                <a:avLst/>
                <a:gdLst>
                  <a:gd name="T0" fmla="*/ 10 w 14"/>
                  <a:gd name="T1" fmla="*/ 19 h 49"/>
                  <a:gd name="T2" fmla="*/ 8 w 14"/>
                  <a:gd name="T3" fmla="*/ 18 h 49"/>
                  <a:gd name="T4" fmla="*/ 7 w 14"/>
                  <a:gd name="T5" fmla="*/ 19 h 49"/>
                  <a:gd name="T6" fmla="*/ 7 w 14"/>
                  <a:gd name="T7" fmla="*/ 20 h 49"/>
                  <a:gd name="T8" fmla="*/ 6 w 14"/>
                  <a:gd name="T9" fmla="*/ 23 h 49"/>
                  <a:gd name="T10" fmla="*/ 9 w 14"/>
                  <a:gd name="T11" fmla="*/ 26 h 49"/>
                  <a:gd name="T12" fmla="*/ 10 w 14"/>
                  <a:gd name="T13" fmla="*/ 31 h 49"/>
                  <a:gd name="T14" fmla="*/ 12 w 14"/>
                  <a:gd name="T15" fmla="*/ 35 h 49"/>
                  <a:gd name="T16" fmla="*/ 14 w 14"/>
                  <a:gd name="T17" fmla="*/ 39 h 49"/>
                  <a:gd name="T18" fmla="*/ 9 w 14"/>
                  <a:gd name="T19" fmla="*/ 39 h 49"/>
                  <a:gd name="T20" fmla="*/ 6 w 14"/>
                  <a:gd name="T21" fmla="*/ 42 h 49"/>
                  <a:gd name="T22" fmla="*/ 3 w 14"/>
                  <a:gd name="T23" fmla="*/ 46 h 49"/>
                  <a:gd name="T24" fmla="*/ 2 w 14"/>
                  <a:gd name="T25" fmla="*/ 49 h 49"/>
                  <a:gd name="T26" fmla="*/ 0 w 14"/>
                  <a:gd name="T27" fmla="*/ 46 h 49"/>
                  <a:gd name="T28" fmla="*/ 0 w 14"/>
                  <a:gd name="T29" fmla="*/ 42 h 49"/>
                  <a:gd name="T30" fmla="*/ 1 w 14"/>
                  <a:gd name="T31" fmla="*/ 39 h 49"/>
                  <a:gd name="T32" fmla="*/ 3 w 14"/>
                  <a:gd name="T33" fmla="*/ 35 h 49"/>
                  <a:gd name="T34" fmla="*/ 6 w 14"/>
                  <a:gd name="T35" fmla="*/ 32 h 49"/>
                  <a:gd name="T36" fmla="*/ 5 w 14"/>
                  <a:gd name="T37" fmla="*/ 27 h 49"/>
                  <a:gd name="T38" fmla="*/ 3 w 14"/>
                  <a:gd name="T39" fmla="*/ 23 h 49"/>
                  <a:gd name="T40" fmla="*/ 3 w 14"/>
                  <a:gd name="T41" fmla="*/ 17 h 49"/>
                  <a:gd name="T42" fmla="*/ 7 w 14"/>
                  <a:gd name="T43" fmla="*/ 15 h 49"/>
                  <a:gd name="T44" fmla="*/ 6 w 14"/>
                  <a:gd name="T45" fmla="*/ 12 h 49"/>
                  <a:gd name="T46" fmla="*/ 3 w 14"/>
                  <a:gd name="T47" fmla="*/ 9 h 49"/>
                  <a:gd name="T48" fmla="*/ 3 w 14"/>
                  <a:gd name="T49" fmla="*/ 5 h 49"/>
                  <a:gd name="T50" fmla="*/ 3 w 14"/>
                  <a:gd name="T51" fmla="*/ 3 h 49"/>
                  <a:gd name="T52" fmla="*/ 2 w 14"/>
                  <a:gd name="T53" fmla="*/ 2 h 49"/>
                  <a:gd name="T54" fmla="*/ 2 w 14"/>
                  <a:gd name="T55" fmla="*/ 1 h 49"/>
                  <a:gd name="T56" fmla="*/ 3 w 14"/>
                  <a:gd name="T57" fmla="*/ 0 h 49"/>
                  <a:gd name="T58" fmla="*/ 7 w 14"/>
                  <a:gd name="T59" fmla="*/ 4 h 49"/>
                  <a:gd name="T60" fmla="*/ 9 w 14"/>
                  <a:gd name="T61" fmla="*/ 9 h 49"/>
                  <a:gd name="T62" fmla="*/ 10 w 14"/>
                  <a:gd name="T63" fmla="*/ 13 h 49"/>
                  <a:gd name="T64" fmla="*/ 10 w 14"/>
                  <a:gd name="T65"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49">
                    <a:moveTo>
                      <a:pt x="10" y="19"/>
                    </a:moveTo>
                    <a:lnTo>
                      <a:pt x="8" y="18"/>
                    </a:lnTo>
                    <a:lnTo>
                      <a:pt x="7" y="19"/>
                    </a:lnTo>
                    <a:lnTo>
                      <a:pt x="7" y="20"/>
                    </a:lnTo>
                    <a:lnTo>
                      <a:pt x="6" y="23"/>
                    </a:lnTo>
                    <a:lnTo>
                      <a:pt x="9" y="26"/>
                    </a:lnTo>
                    <a:lnTo>
                      <a:pt x="10" y="31"/>
                    </a:lnTo>
                    <a:lnTo>
                      <a:pt x="12" y="35"/>
                    </a:lnTo>
                    <a:lnTo>
                      <a:pt x="14" y="39"/>
                    </a:lnTo>
                    <a:lnTo>
                      <a:pt x="9" y="39"/>
                    </a:lnTo>
                    <a:lnTo>
                      <a:pt x="6" y="42"/>
                    </a:lnTo>
                    <a:lnTo>
                      <a:pt x="3" y="46"/>
                    </a:lnTo>
                    <a:lnTo>
                      <a:pt x="2" y="49"/>
                    </a:lnTo>
                    <a:lnTo>
                      <a:pt x="0" y="46"/>
                    </a:lnTo>
                    <a:lnTo>
                      <a:pt x="0" y="42"/>
                    </a:lnTo>
                    <a:lnTo>
                      <a:pt x="1" y="39"/>
                    </a:lnTo>
                    <a:lnTo>
                      <a:pt x="3" y="35"/>
                    </a:lnTo>
                    <a:lnTo>
                      <a:pt x="6" y="32"/>
                    </a:lnTo>
                    <a:lnTo>
                      <a:pt x="5" y="27"/>
                    </a:lnTo>
                    <a:lnTo>
                      <a:pt x="3" y="23"/>
                    </a:lnTo>
                    <a:lnTo>
                      <a:pt x="3" y="17"/>
                    </a:lnTo>
                    <a:lnTo>
                      <a:pt x="7" y="15"/>
                    </a:lnTo>
                    <a:lnTo>
                      <a:pt x="6" y="12"/>
                    </a:lnTo>
                    <a:lnTo>
                      <a:pt x="3" y="9"/>
                    </a:lnTo>
                    <a:lnTo>
                      <a:pt x="3" y="5"/>
                    </a:lnTo>
                    <a:lnTo>
                      <a:pt x="3" y="3"/>
                    </a:lnTo>
                    <a:lnTo>
                      <a:pt x="2" y="2"/>
                    </a:lnTo>
                    <a:lnTo>
                      <a:pt x="2" y="1"/>
                    </a:lnTo>
                    <a:lnTo>
                      <a:pt x="3" y="0"/>
                    </a:lnTo>
                    <a:lnTo>
                      <a:pt x="7" y="4"/>
                    </a:lnTo>
                    <a:lnTo>
                      <a:pt x="9" y="9"/>
                    </a:lnTo>
                    <a:lnTo>
                      <a:pt x="10" y="13"/>
                    </a:lnTo>
                    <a:lnTo>
                      <a:pt x="1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2" name="Freeform 138">
                <a:extLst>
                  <a:ext uri="{FF2B5EF4-FFF2-40B4-BE49-F238E27FC236}">
                    <a16:creationId xmlns:a16="http://schemas.microsoft.com/office/drawing/2014/main" id="{6A501062-5593-467F-A1DC-5F774DDE0071}"/>
                  </a:ext>
                </a:extLst>
              </p:cNvPr>
              <p:cNvSpPr>
                <a:spLocks/>
              </p:cNvSpPr>
              <p:nvPr/>
            </p:nvSpPr>
            <p:spPr bwMode="auto">
              <a:xfrm>
                <a:off x="4514" y="1621"/>
                <a:ext cx="7" cy="3"/>
              </a:xfrm>
              <a:custGeom>
                <a:avLst/>
                <a:gdLst>
                  <a:gd name="T0" fmla="*/ 13 w 13"/>
                  <a:gd name="T1" fmla="*/ 3 h 4"/>
                  <a:gd name="T2" fmla="*/ 0 w 13"/>
                  <a:gd name="T3" fmla="*/ 4 h 4"/>
                  <a:gd name="T4" fmla="*/ 0 w 13"/>
                  <a:gd name="T5" fmla="*/ 0 h 4"/>
                  <a:gd name="T6" fmla="*/ 4 w 13"/>
                  <a:gd name="T7" fmla="*/ 0 h 4"/>
                  <a:gd name="T8" fmla="*/ 8 w 13"/>
                  <a:gd name="T9" fmla="*/ 0 h 4"/>
                  <a:gd name="T10" fmla="*/ 11 w 13"/>
                  <a:gd name="T11" fmla="*/ 1 h 4"/>
                  <a:gd name="T12" fmla="*/ 13 w 1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3" y="3"/>
                    </a:moveTo>
                    <a:lnTo>
                      <a:pt x="0" y="4"/>
                    </a:lnTo>
                    <a:lnTo>
                      <a:pt x="0" y="0"/>
                    </a:lnTo>
                    <a:lnTo>
                      <a:pt x="4" y="0"/>
                    </a:lnTo>
                    <a:lnTo>
                      <a:pt x="8" y="0"/>
                    </a:lnTo>
                    <a:lnTo>
                      <a:pt x="11" y="1"/>
                    </a:lnTo>
                    <a:lnTo>
                      <a:pt x="13"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3" name="Freeform 139">
                <a:extLst>
                  <a:ext uri="{FF2B5EF4-FFF2-40B4-BE49-F238E27FC236}">
                    <a16:creationId xmlns:a16="http://schemas.microsoft.com/office/drawing/2014/main" id="{BB349E18-4AF8-431E-B707-E80042B72A1F}"/>
                  </a:ext>
                </a:extLst>
              </p:cNvPr>
              <p:cNvSpPr>
                <a:spLocks/>
              </p:cNvSpPr>
              <p:nvPr/>
            </p:nvSpPr>
            <p:spPr bwMode="auto">
              <a:xfrm>
                <a:off x="4507" y="1625"/>
                <a:ext cx="10" cy="3"/>
              </a:xfrm>
              <a:custGeom>
                <a:avLst/>
                <a:gdLst>
                  <a:gd name="T0" fmla="*/ 21 w 21"/>
                  <a:gd name="T1" fmla="*/ 0 h 5"/>
                  <a:gd name="T2" fmla="*/ 19 w 21"/>
                  <a:gd name="T3" fmla="*/ 1 h 5"/>
                  <a:gd name="T4" fmla="*/ 17 w 21"/>
                  <a:gd name="T5" fmla="*/ 2 h 5"/>
                  <a:gd name="T6" fmla="*/ 13 w 21"/>
                  <a:gd name="T7" fmla="*/ 3 h 5"/>
                  <a:gd name="T8" fmla="*/ 11 w 21"/>
                  <a:gd name="T9" fmla="*/ 5 h 5"/>
                  <a:gd name="T10" fmla="*/ 0 w 21"/>
                  <a:gd name="T11" fmla="*/ 1 h 5"/>
                  <a:gd name="T12" fmla="*/ 2 w 21"/>
                  <a:gd name="T13" fmla="*/ 0 h 5"/>
                  <a:gd name="T14" fmla="*/ 6 w 21"/>
                  <a:gd name="T15" fmla="*/ 2 h 5"/>
                  <a:gd name="T16" fmla="*/ 11 w 21"/>
                  <a:gd name="T17" fmla="*/ 2 h 5"/>
                  <a:gd name="T18" fmla="*/ 15 w 21"/>
                  <a:gd name="T19" fmla="*/ 1 h 5"/>
                  <a:gd name="T20" fmla="*/ 21 w 2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
                    <a:moveTo>
                      <a:pt x="21" y="0"/>
                    </a:moveTo>
                    <a:lnTo>
                      <a:pt x="19" y="1"/>
                    </a:lnTo>
                    <a:lnTo>
                      <a:pt x="17" y="2"/>
                    </a:lnTo>
                    <a:lnTo>
                      <a:pt x="13" y="3"/>
                    </a:lnTo>
                    <a:lnTo>
                      <a:pt x="11" y="5"/>
                    </a:lnTo>
                    <a:lnTo>
                      <a:pt x="0" y="1"/>
                    </a:lnTo>
                    <a:lnTo>
                      <a:pt x="2" y="0"/>
                    </a:lnTo>
                    <a:lnTo>
                      <a:pt x="6" y="2"/>
                    </a:lnTo>
                    <a:lnTo>
                      <a:pt x="11" y="2"/>
                    </a:lnTo>
                    <a:lnTo>
                      <a:pt x="15" y="1"/>
                    </a:lnTo>
                    <a:lnTo>
                      <a:pt x="2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4" name="Freeform 140">
                <a:extLst>
                  <a:ext uri="{FF2B5EF4-FFF2-40B4-BE49-F238E27FC236}">
                    <a16:creationId xmlns:a16="http://schemas.microsoft.com/office/drawing/2014/main" id="{5E66CC76-4FF5-4D42-ABC5-B71DA151E8F4}"/>
                  </a:ext>
                </a:extLst>
              </p:cNvPr>
              <p:cNvSpPr>
                <a:spLocks/>
              </p:cNvSpPr>
              <p:nvPr/>
            </p:nvSpPr>
            <p:spPr bwMode="auto">
              <a:xfrm>
                <a:off x="4501" y="1628"/>
                <a:ext cx="7" cy="3"/>
              </a:xfrm>
              <a:custGeom>
                <a:avLst/>
                <a:gdLst>
                  <a:gd name="T0" fmla="*/ 14 w 14"/>
                  <a:gd name="T1" fmla="*/ 4 h 4"/>
                  <a:gd name="T2" fmla="*/ 0 w 14"/>
                  <a:gd name="T3" fmla="*/ 3 h 4"/>
                  <a:gd name="T4" fmla="*/ 0 w 14"/>
                  <a:gd name="T5" fmla="*/ 2 h 4"/>
                  <a:gd name="T6" fmla="*/ 1 w 14"/>
                  <a:gd name="T7" fmla="*/ 1 h 4"/>
                  <a:gd name="T8" fmla="*/ 2 w 14"/>
                  <a:gd name="T9" fmla="*/ 0 h 4"/>
                  <a:gd name="T10" fmla="*/ 3 w 14"/>
                  <a:gd name="T11" fmla="*/ 0 h 4"/>
                  <a:gd name="T12" fmla="*/ 6 w 14"/>
                  <a:gd name="T13" fmla="*/ 0 h 4"/>
                  <a:gd name="T14" fmla="*/ 9 w 14"/>
                  <a:gd name="T15" fmla="*/ 1 h 4"/>
                  <a:gd name="T16" fmla="*/ 11 w 14"/>
                  <a:gd name="T17" fmla="*/ 2 h 4"/>
                  <a:gd name="T18" fmla="*/ 14 w 1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4" y="4"/>
                    </a:moveTo>
                    <a:lnTo>
                      <a:pt x="0" y="3"/>
                    </a:lnTo>
                    <a:lnTo>
                      <a:pt x="0" y="2"/>
                    </a:lnTo>
                    <a:lnTo>
                      <a:pt x="1" y="1"/>
                    </a:lnTo>
                    <a:lnTo>
                      <a:pt x="2" y="0"/>
                    </a:lnTo>
                    <a:lnTo>
                      <a:pt x="3" y="0"/>
                    </a:lnTo>
                    <a:lnTo>
                      <a:pt x="6" y="0"/>
                    </a:lnTo>
                    <a:lnTo>
                      <a:pt x="9" y="1"/>
                    </a:lnTo>
                    <a:lnTo>
                      <a:pt x="11" y="2"/>
                    </a:lnTo>
                    <a:lnTo>
                      <a:pt x="14"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5" name="Freeform 141">
                <a:extLst>
                  <a:ext uri="{FF2B5EF4-FFF2-40B4-BE49-F238E27FC236}">
                    <a16:creationId xmlns:a16="http://schemas.microsoft.com/office/drawing/2014/main" id="{C8B064C8-9580-4D56-9820-7ACABF1D39E0}"/>
                  </a:ext>
                </a:extLst>
              </p:cNvPr>
              <p:cNvSpPr>
                <a:spLocks/>
              </p:cNvSpPr>
              <p:nvPr/>
            </p:nvSpPr>
            <p:spPr bwMode="auto">
              <a:xfrm>
                <a:off x="4563" y="1628"/>
                <a:ext cx="4" cy="8"/>
              </a:xfrm>
              <a:custGeom>
                <a:avLst/>
                <a:gdLst>
                  <a:gd name="T0" fmla="*/ 6 w 7"/>
                  <a:gd name="T1" fmla="*/ 13 h 17"/>
                  <a:gd name="T2" fmla="*/ 3 w 7"/>
                  <a:gd name="T3" fmla="*/ 17 h 17"/>
                  <a:gd name="T4" fmla="*/ 1 w 7"/>
                  <a:gd name="T5" fmla="*/ 13 h 17"/>
                  <a:gd name="T6" fmla="*/ 0 w 7"/>
                  <a:gd name="T7" fmla="*/ 9 h 17"/>
                  <a:gd name="T8" fmla="*/ 0 w 7"/>
                  <a:gd name="T9" fmla="*/ 4 h 17"/>
                  <a:gd name="T10" fmla="*/ 1 w 7"/>
                  <a:gd name="T11" fmla="*/ 0 h 17"/>
                  <a:gd name="T12" fmla="*/ 6 w 7"/>
                  <a:gd name="T13" fmla="*/ 1 h 17"/>
                  <a:gd name="T14" fmla="*/ 7 w 7"/>
                  <a:gd name="T15" fmla="*/ 4 h 17"/>
                  <a:gd name="T16" fmla="*/ 6 w 7"/>
                  <a:gd name="T17" fmla="*/ 9 h 17"/>
                  <a:gd name="T18" fmla="*/ 6 w 7"/>
                  <a:gd name="T19"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6" y="13"/>
                    </a:moveTo>
                    <a:lnTo>
                      <a:pt x="3" y="17"/>
                    </a:lnTo>
                    <a:lnTo>
                      <a:pt x="1" y="13"/>
                    </a:lnTo>
                    <a:lnTo>
                      <a:pt x="0" y="9"/>
                    </a:lnTo>
                    <a:lnTo>
                      <a:pt x="0" y="4"/>
                    </a:lnTo>
                    <a:lnTo>
                      <a:pt x="1" y="0"/>
                    </a:lnTo>
                    <a:lnTo>
                      <a:pt x="6" y="1"/>
                    </a:lnTo>
                    <a:lnTo>
                      <a:pt x="7" y="4"/>
                    </a:lnTo>
                    <a:lnTo>
                      <a:pt x="6" y="9"/>
                    </a:lnTo>
                    <a:lnTo>
                      <a:pt x="6"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6" name="Freeform 142">
                <a:extLst>
                  <a:ext uri="{FF2B5EF4-FFF2-40B4-BE49-F238E27FC236}">
                    <a16:creationId xmlns:a16="http://schemas.microsoft.com/office/drawing/2014/main" id="{447C2F23-80DD-42E1-A062-14BF2CAE4C87}"/>
                  </a:ext>
                </a:extLst>
              </p:cNvPr>
              <p:cNvSpPr>
                <a:spLocks/>
              </p:cNvSpPr>
              <p:nvPr/>
            </p:nvSpPr>
            <p:spPr bwMode="auto">
              <a:xfrm>
                <a:off x="4516" y="1629"/>
                <a:ext cx="3" cy="3"/>
              </a:xfrm>
              <a:custGeom>
                <a:avLst/>
                <a:gdLst>
                  <a:gd name="T0" fmla="*/ 6 w 6"/>
                  <a:gd name="T1" fmla="*/ 2 h 5"/>
                  <a:gd name="T2" fmla="*/ 4 w 6"/>
                  <a:gd name="T3" fmla="*/ 3 h 5"/>
                  <a:gd name="T4" fmla="*/ 3 w 6"/>
                  <a:gd name="T5" fmla="*/ 5 h 5"/>
                  <a:gd name="T6" fmla="*/ 1 w 6"/>
                  <a:gd name="T7" fmla="*/ 5 h 5"/>
                  <a:gd name="T8" fmla="*/ 0 w 6"/>
                  <a:gd name="T9" fmla="*/ 3 h 5"/>
                  <a:gd name="T10" fmla="*/ 1 w 6"/>
                  <a:gd name="T11" fmla="*/ 1 h 5"/>
                  <a:gd name="T12" fmla="*/ 3 w 6"/>
                  <a:gd name="T13" fmla="*/ 0 h 5"/>
                  <a:gd name="T14" fmla="*/ 4 w 6"/>
                  <a:gd name="T15" fmla="*/ 0 h 5"/>
                  <a:gd name="T16" fmla="*/ 6 w 6"/>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2"/>
                    </a:moveTo>
                    <a:lnTo>
                      <a:pt x="4" y="3"/>
                    </a:lnTo>
                    <a:lnTo>
                      <a:pt x="3" y="5"/>
                    </a:lnTo>
                    <a:lnTo>
                      <a:pt x="1" y="5"/>
                    </a:lnTo>
                    <a:lnTo>
                      <a:pt x="0" y="3"/>
                    </a:lnTo>
                    <a:lnTo>
                      <a:pt x="1" y="1"/>
                    </a:lnTo>
                    <a:lnTo>
                      <a:pt x="3" y="0"/>
                    </a:lnTo>
                    <a:lnTo>
                      <a:pt x="4" y="0"/>
                    </a:lnTo>
                    <a:lnTo>
                      <a:pt x="6"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7" name="Freeform 143">
                <a:extLst>
                  <a:ext uri="{FF2B5EF4-FFF2-40B4-BE49-F238E27FC236}">
                    <a16:creationId xmlns:a16="http://schemas.microsoft.com/office/drawing/2014/main" id="{C4F68A81-9208-46B4-9C38-B035EC260F4D}"/>
                  </a:ext>
                </a:extLst>
              </p:cNvPr>
              <p:cNvSpPr>
                <a:spLocks/>
              </p:cNvSpPr>
              <p:nvPr/>
            </p:nvSpPr>
            <p:spPr bwMode="auto">
              <a:xfrm>
                <a:off x="4613" y="1628"/>
                <a:ext cx="3" cy="7"/>
              </a:xfrm>
              <a:custGeom>
                <a:avLst/>
                <a:gdLst>
                  <a:gd name="T0" fmla="*/ 7 w 7"/>
                  <a:gd name="T1" fmla="*/ 12 h 13"/>
                  <a:gd name="T2" fmla="*/ 7 w 7"/>
                  <a:gd name="T3" fmla="*/ 13 h 13"/>
                  <a:gd name="T4" fmla="*/ 6 w 7"/>
                  <a:gd name="T5" fmla="*/ 13 h 13"/>
                  <a:gd name="T6" fmla="*/ 5 w 7"/>
                  <a:gd name="T7" fmla="*/ 13 h 13"/>
                  <a:gd name="T8" fmla="*/ 4 w 7"/>
                  <a:gd name="T9" fmla="*/ 12 h 13"/>
                  <a:gd name="T10" fmla="*/ 4 w 7"/>
                  <a:gd name="T11" fmla="*/ 9 h 13"/>
                  <a:gd name="T12" fmla="*/ 3 w 7"/>
                  <a:gd name="T13" fmla="*/ 5 h 13"/>
                  <a:gd name="T14" fmla="*/ 0 w 7"/>
                  <a:gd name="T15" fmla="*/ 3 h 13"/>
                  <a:gd name="T16" fmla="*/ 0 w 7"/>
                  <a:gd name="T17" fmla="*/ 0 h 13"/>
                  <a:gd name="T18" fmla="*/ 3 w 7"/>
                  <a:gd name="T19" fmla="*/ 2 h 13"/>
                  <a:gd name="T20" fmla="*/ 4 w 7"/>
                  <a:gd name="T21" fmla="*/ 5 h 13"/>
                  <a:gd name="T22" fmla="*/ 6 w 7"/>
                  <a:gd name="T23" fmla="*/ 9 h 13"/>
                  <a:gd name="T24" fmla="*/ 7 w 7"/>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3">
                    <a:moveTo>
                      <a:pt x="7" y="12"/>
                    </a:moveTo>
                    <a:lnTo>
                      <a:pt x="7" y="13"/>
                    </a:lnTo>
                    <a:lnTo>
                      <a:pt x="6" y="13"/>
                    </a:lnTo>
                    <a:lnTo>
                      <a:pt x="5" y="13"/>
                    </a:lnTo>
                    <a:lnTo>
                      <a:pt x="4" y="12"/>
                    </a:lnTo>
                    <a:lnTo>
                      <a:pt x="4" y="9"/>
                    </a:lnTo>
                    <a:lnTo>
                      <a:pt x="3" y="5"/>
                    </a:lnTo>
                    <a:lnTo>
                      <a:pt x="0" y="3"/>
                    </a:lnTo>
                    <a:lnTo>
                      <a:pt x="0" y="0"/>
                    </a:lnTo>
                    <a:lnTo>
                      <a:pt x="3" y="2"/>
                    </a:lnTo>
                    <a:lnTo>
                      <a:pt x="4" y="5"/>
                    </a:lnTo>
                    <a:lnTo>
                      <a:pt x="6" y="9"/>
                    </a:lnTo>
                    <a:lnTo>
                      <a:pt x="7"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8" name="Freeform 144">
                <a:extLst>
                  <a:ext uri="{FF2B5EF4-FFF2-40B4-BE49-F238E27FC236}">
                    <a16:creationId xmlns:a16="http://schemas.microsoft.com/office/drawing/2014/main" id="{38C9BC6F-BED2-46C8-B1BB-ED9D78BDC748}"/>
                  </a:ext>
                </a:extLst>
              </p:cNvPr>
              <p:cNvSpPr>
                <a:spLocks/>
              </p:cNvSpPr>
              <p:nvPr/>
            </p:nvSpPr>
            <p:spPr bwMode="auto">
              <a:xfrm>
                <a:off x="4399" y="1632"/>
                <a:ext cx="9" cy="25"/>
              </a:xfrm>
              <a:custGeom>
                <a:avLst/>
                <a:gdLst>
                  <a:gd name="T0" fmla="*/ 10 w 18"/>
                  <a:gd name="T1" fmla="*/ 13 h 49"/>
                  <a:gd name="T2" fmla="*/ 13 w 18"/>
                  <a:gd name="T3" fmla="*/ 12 h 49"/>
                  <a:gd name="T4" fmla="*/ 15 w 18"/>
                  <a:gd name="T5" fmla="*/ 11 h 49"/>
                  <a:gd name="T6" fmla="*/ 16 w 18"/>
                  <a:gd name="T7" fmla="*/ 9 h 49"/>
                  <a:gd name="T8" fmla="*/ 18 w 18"/>
                  <a:gd name="T9" fmla="*/ 7 h 49"/>
                  <a:gd name="T10" fmla="*/ 15 w 18"/>
                  <a:gd name="T11" fmla="*/ 16 h 49"/>
                  <a:gd name="T12" fmla="*/ 13 w 18"/>
                  <a:gd name="T13" fmla="*/ 25 h 49"/>
                  <a:gd name="T14" fmla="*/ 10 w 18"/>
                  <a:gd name="T15" fmla="*/ 34 h 49"/>
                  <a:gd name="T16" fmla="*/ 10 w 18"/>
                  <a:gd name="T17" fmla="*/ 43 h 49"/>
                  <a:gd name="T18" fmla="*/ 8 w 18"/>
                  <a:gd name="T19" fmla="*/ 45 h 49"/>
                  <a:gd name="T20" fmla="*/ 8 w 18"/>
                  <a:gd name="T21" fmla="*/ 47 h 49"/>
                  <a:gd name="T22" fmla="*/ 8 w 18"/>
                  <a:gd name="T23" fmla="*/ 48 h 49"/>
                  <a:gd name="T24" fmla="*/ 7 w 18"/>
                  <a:gd name="T25" fmla="*/ 49 h 49"/>
                  <a:gd name="T26" fmla="*/ 5 w 18"/>
                  <a:gd name="T27" fmla="*/ 47 h 49"/>
                  <a:gd name="T28" fmla="*/ 5 w 18"/>
                  <a:gd name="T29" fmla="*/ 45 h 49"/>
                  <a:gd name="T30" fmla="*/ 7 w 18"/>
                  <a:gd name="T31" fmla="*/ 41 h 49"/>
                  <a:gd name="T32" fmla="*/ 6 w 18"/>
                  <a:gd name="T33" fmla="*/ 36 h 49"/>
                  <a:gd name="T34" fmla="*/ 6 w 18"/>
                  <a:gd name="T35" fmla="*/ 26 h 49"/>
                  <a:gd name="T36" fmla="*/ 1 w 18"/>
                  <a:gd name="T37" fmla="*/ 18 h 49"/>
                  <a:gd name="T38" fmla="*/ 0 w 18"/>
                  <a:gd name="T39" fmla="*/ 10 h 49"/>
                  <a:gd name="T40" fmla="*/ 3 w 18"/>
                  <a:gd name="T41" fmla="*/ 0 h 49"/>
                  <a:gd name="T42" fmla="*/ 6 w 18"/>
                  <a:gd name="T43" fmla="*/ 3 h 49"/>
                  <a:gd name="T44" fmla="*/ 6 w 18"/>
                  <a:gd name="T45" fmla="*/ 7 h 49"/>
                  <a:gd name="T46" fmla="*/ 7 w 18"/>
                  <a:gd name="T47" fmla="*/ 11 h 49"/>
                  <a:gd name="T48" fmla="*/ 10 w 18"/>
                  <a:gd name="T4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49">
                    <a:moveTo>
                      <a:pt x="10" y="13"/>
                    </a:moveTo>
                    <a:lnTo>
                      <a:pt x="13" y="12"/>
                    </a:lnTo>
                    <a:lnTo>
                      <a:pt x="15" y="11"/>
                    </a:lnTo>
                    <a:lnTo>
                      <a:pt x="16" y="9"/>
                    </a:lnTo>
                    <a:lnTo>
                      <a:pt x="18" y="7"/>
                    </a:lnTo>
                    <a:lnTo>
                      <a:pt x="15" y="16"/>
                    </a:lnTo>
                    <a:lnTo>
                      <a:pt x="13" y="25"/>
                    </a:lnTo>
                    <a:lnTo>
                      <a:pt x="10" y="34"/>
                    </a:lnTo>
                    <a:lnTo>
                      <a:pt x="10" y="43"/>
                    </a:lnTo>
                    <a:lnTo>
                      <a:pt x="8" y="45"/>
                    </a:lnTo>
                    <a:lnTo>
                      <a:pt x="8" y="47"/>
                    </a:lnTo>
                    <a:lnTo>
                      <a:pt x="8" y="48"/>
                    </a:lnTo>
                    <a:lnTo>
                      <a:pt x="7" y="49"/>
                    </a:lnTo>
                    <a:lnTo>
                      <a:pt x="5" y="47"/>
                    </a:lnTo>
                    <a:lnTo>
                      <a:pt x="5" y="45"/>
                    </a:lnTo>
                    <a:lnTo>
                      <a:pt x="7" y="41"/>
                    </a:lnTo>
                    <a:lnTo>
                      <a:pt x="6" y="36"/>
                    </a:lnTo>
                    <a:lnTo>
                      <a:pt x="6" y="26"/>
                    </a:lnTo>
                    <a:lnTo>
                      <a:pt x="1" y="18"/>
                    </a:lnTo>
                    <a:lnTo>
                      <a:pt x="0" y="10"/>
                    </a:lnTo>
                    <a:lnTo>
                      <a:pt x="3" y="0"/>
                    </a:lnTo>
                    <a:lnTo>
                      <a:pt x="6" y="3"/>
                    </a:lnTo>
                    <a:lnTo>
                      <a:pt x="6" y="7"/>
                    </a:lnTo>
                    <a:lnTo>
                      <a:pt x="7" y="11"/>
                    </a:lnTo>
                    <a:lnTo>
                      <a:pt x="10"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29" name="Freeform 145">
                <a:extLst>
                  <a:ext uri="{FF2B5EF4-FFF2-40B4-BE49-F238E27FC236}">
                    <a16:creationId xmlns:a16="http://schemas.microsoft.com/office/drawing/2014/main" id="{9DC1B43B-AD39-46D5-B5B0-7EA931152568}"/>
                  </a:ext>
                </a:extLst>
              </p:cNvPr>
              <p:cNvSpPr>
                <a:spLocks/>
              </p:cNvSpPr>
              <p:nvPr/>
            </p:nvSpPr>
            <p:spPr bwMode="auto">
              <a:xfrm>
                <a:off x="4497" y="1631"/>
                <a:ext cx="14" cy="5"/>
              </a:xfrm>
              <a:custGeom>
                <a:avLst/>
                <a:gdLst>
                  <a:gd name="T0" fmla="*/ 7 w 28"/>
                  <a:gd name="T1" fmla="*/ 6 h 11"/>
                  <a:gd name="T2" fmla="*/ 13 w 28"/>
                  <a:gd name="T3" fmla="*/ 7 h 11"/>
                  <a:gd name="T4" fmla="*/ 17 w 28"/>
                  <a:gd name="T5" fmla="*/ 6 h 11"/>
                  <a:gd name="T6" fmla="*/ 22 w 28"/>
                  <a:gd name="T7" fmla="*/ 5 h 11"/>
                  <a:gd name="T8" fmla="*/ 28 w 28"/>
                  <a:gd name="T9" fmla="*/ 6 h 11"/>
                  <a:gd name="T10" fmla="*/ 22 w 28"/>
                  <a:gd name="T11" fmla="*/ 9 h 11"/>
                  <a:gd name="T12" fmla="*/ 16 w 28"/>
                  <a:gd name="T13" fmla="*/ 10 h 11"/>
                  <a:gd name="T14" fmla="*/ 10 w 28"/>
                  <a:gd name="T15" fmla="*/ 11 h 11"/>
                  <a:gd name="T16" fmla="*/ 5 w 28"/>
                  <a:gd name="T17" fmla="*/ 10 h 11"/>
                  <a:gd name="T18" fmla="*/ 0 w 28"/>
                  <a:gd name="T19" fmla="*/ 0 h 11"/>
                  <a:gd name="T20" fmla="*/ 3 w 28"/>
                  <a:gd name="T21" fmla="*/ 0 h 11"/>
                  <a:gd name="T22" fmla="*/ 5 w 28"/>
                  <a:gd name="T23" fmla="*/ 3 h 11"/>
                  <a:gd name="T24" fmla="*/ 5 w 28"/>
                  <a:gd name="T25" fmla="*/ 5 h 11"/>
                  <a:gd name="T26" fmla="*/ 7 w 28"/>
                  <a:gd name="T2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1">
                    <a:moveTo>
                      <a:pt x="7" y="6"/>
                    </a:moveTo>
                    <a:lnTo>
                      <a:pt x="13" y="7"/>
                    </a:lnTo>
                    <a:lnTo>
                      <a:pt x="17" y="6"/>
                    </a:lnTo>
                    <a:lnTo>
                      <a:pt x="22" y="5"/>
                    </a:lnTo>
                    <a:lnTo>
                      <a:pt x="28" y="6"/>
                    </a:lnTo>
                    <a:lnTo>
                      <a:pt x="22" y="9"/>
                    </a:lnTo>
                    <a:lnTo>
                      <a:pt x="16" y="10"/>
                    </a:lnTo>
                    <a:lnTo>
                      <a:pt x="10" y="11"/>
                    </a:lnTo>
                    <a:lnTo>
                      <a:pt x="5" y="10"/>
                    </a:lnTo>
                    <a:lnTo>
                      <a:pt x="0" y="0"/>
                    </a:lnTo>
                    <a:lnTo>
                      <a:pt x="3" y="0"/>
                    </a:lnTo>
                    <a:lnTo>
                      <a:pt x="5" y="3"/>
                    </a:lnTo>
                    <a:lnTo>
                      <a:pt x="5" y="5"/>
                    </a:lnTo>
                    <a:lnTo>
                      <a:pt x="7"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0" name="Freeform 146">
                <a:extLst>
                  <a:ext uri="{FF2B5EF4-FFF2-40B4-BE49-F238E27FC236}">
                    <a16:creationId xmlns:a16="http://schemas.microsoft.com/office/drawing/2014/main" id="{27F962C9-9ACD-45E1-A40E-60536D5A7989}"/>
                  </a:ext>
                </a:extLst>
              </p:cNvPr>
              <p:cNvSpPr>
                <a:spLocks/>
              </p:cNvSpPr>
              <p:nvPr/>
            </p:nvSpPr>
            <p:spPr bwMode="auto">
              <a:xfrm>
                <a:off x="4583" y="1629"/>
                <a:ext cx="4" cy="10"/>
              </a:xfrm>
              <a:custGeom>
                <a:avLst/>
                <a:gdLst>
                  <a:gd name="T0" fmla="*/ 7 w 9"/>
                  <a:gd name="T1" fmla="*/ 15 h 18"/>
                  <a:gd name="T2" fmla="*/ 9 w 9"/>
                  <a:gd name="T3" fmla="*/ 18 h 18"/>
                  <a:gd name="T4" fmla="*/ 5 w 9"/>
                  <a:gd name="T5" fmla="*/ 14 h 18"/>
                  <a:gd name="T6" fmla="*/ 2 w 9"/>
                  <a:gd name="T7" fmla="*/ 9 h 18"/>
                  <a:gd name="T8" fmla="*/ 0 w 9"/>
                  <a:gd name="T9" fmla="*/ 5 h 18"/>
                  <a:gd name="T10" fmla="*/ 0 w 9"/>
                  <a:gd name="T11" fmla="*/ 0 h 18"/>
                  <a:gd name="T12" fmla="*/ 3 w 9"/>
                  <a:gd name="T13" fmla="*/ 3 h 18"/>
                  <a:gd name="T14" fmla="*/ 5 w 9"/>
                  <a:gd name="T15" fmla="*/ 7 h 18"/>
                  <a:gd name="T16" fmla="*/ 6 w 9"/>
                  <a:gd name="T17" fmla="*/ 10 h 18"/>
                  <a:gd name="T18" fmla="*/ 7 w 9"/>
                  <a:gd name="T19"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8">
                    <a:moveTo>
                      <a:pt x="7" y="15"/>
                    </a:moveTo>
                    <a:lnTo>
                      <a:pt x="9" y="18"/>
                    </a:lnTo>
                    <a:lnTo>
                      <a:pt x="5" y="14"/>
                    </a:lnTo>
                    <a:lnTo>
                      <a:pt x="2" y="9"/>
                    </a:lnTo>
                    <a:lnTo>
                      <a:pt x="0" y="5"/>
                    </a:lnTo>
                    <a:lnTo>
                      <a:pt x="0" y="0"/>
                    </a:lnTo>
                    <a:lnTo>
                      <a:pt x="3" y="3"/>
                    </a:lnTo>
                    <a:lnTo>
                      <a:pt x="5" y="7"/>
                    </a:lnTo>
                    <a:lnTo>
                      <a:pt x="6" y="10"/>
                    </a:lnTo>
                    <a:lnTo>
                      <a:pt x="7"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1" name="Freeform 147">
                <a:extLst>
                  <a:ext uri="{FF2B5EF4-FFF2-40B4-BE49-F238E27FC236}">
                    <a16:creationId xmlns:a16="http://schemas.microsoft.com/office/drawing/2014/main" id="{7AC6BB7B-F360-47F2-9112-898F1A8924DC}"/>
                  </a:ext>
                </a:extLst>
              </p:cNvPr>
              <p:cNvSpPr>
                <a:spLocks/>
              </p:cNvSpPr>
              <p:nvPr/>
            </p:nvSpPr>
            <p:spPr bwMode="auto">
              <a:xfrm>
                <a:off x="4525" y="1631"/>
                <a:ext cx="2" cy="5"/>
              </a:xfrm>
              <a:custGeom>
                <a:avLst/>
                <a:gdLst>
                  <a:gd name="T0" fmla="*/ 5 w 6"/>
                  <a:gd name="T1" fmla="*/ 11 h 11"/>
                  <a:gd name="T2" fmla="*/ 2 w 6"/>
                  <a:gd name="T3" fmla="*/ 11 h 11"/>
                  <a:gd name="T4" fmla="*/ 1 w 6"/>
                  <a:gd name="T5" fmla="*/ 7 h 11"/>
                  <a:gd name="T6" fmla="*/ 0 w 6"/>
                  <a:gd name="T7" fmla="*/ 4 h 11"/>
                  <a:gd name="T8" fmla="*/ 0 w 6"/>
                  <a:gd name="T9" fmla="*/ 0 h 11"/>
                  <a:gd name="T10" fmla="*/ 2 w 6"/>
                  <a:gd name="T11" fmla="*/ 1 h 11"/>
                  <a:gd name="T12" fmla="*/ 5 w 6"/>
                  <a:gd name="T13" fmla="*/ 5 h 11"/>
                  <a:gd name="T14" fmla="*/ 6 w 6"/>
                  <a:gd name="T15" fmla="*/ 7 h 11"/>
                  <a:gd name="T16" fmla="*/ 5 w 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11"/>
                    </a:moveTo>
                    <a:lnTo>
                      <a:pt x="2" y="11"/>
                    </a:lnTo>
                    <a:lnTo>
                      <a:pt x="1" y="7"/>
                    </a:lnTo>
                    <a:lnTo>
                      <a:pt x="0" y="4"/>
                    </a:lnTo>
                    <a:lnTo>
                      <a:pt x="0" y="0"/>
                    </a:lnTo>
                    <a:lnTo>
                      <a:pt x="2" y="1"/>
                    </a:lnTo>
                    <a:lnTo>
                      <a:pt x="5" y="5"/>
                    </a:lnTo>
                    <a:lnTo>
                      <a:pt x="6" y="7"/>
                    </a:lnTo>
                    <a:lnTo>
                      <a:pt x="5"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2" name="Freeform 148">
                <a:extLst>
                  <a:ext uri="{FF2B5EF4-FFF2-40B4-BE49-F238E27FC236}">
                    <a16:creationId xmlns:a16="http://schemas.microsoft.com/office/drawing/2014/main" id="{78659BB1-F729-40B1-82A4-B73ECB5D304D}"/>
                  </a:ext>
                </a:extLst>
              </p:cNvPr>
              <p:cNvSpPr>
                <a:spLocks/>
              </p:cNvSpPr>
              <p:nvPr/>
            </p:nvSpPr>
            <p:spPr bwMode="auto">
              <a:xfrm>
                <a:off x="4559" y="1633"/>
                <a:ext cx="3" cy="7"/>
              </a:xfrm>
              <a:custGeom>
                <a:avLst/>
                <a:gdLst>
                  <a:gd name="T0" fmla="*/ 6 w 6"/>
                  <a:gd name="T1" fmla="*/ 5 h 15"/>
                  <a:gd name="T2" fmla="*/ 5 w 6"/>
                  <a:gd name="T3" fmla="*/ 7 h 15"/>
                  <a:gd name="T4" fmla="*/ 5 w 6"/>
                  <a:gd name="T5" fmla="*/ 9 h 15"/>
                  <a:gd name="T6" fmla="*/ 5 w 6"/>
                  <a:gd name="T7" fmla="*/ 13 h 15"/>
                  <a:gd name="T8" fmla="*/ 5 w 6"/>
                  <a:gd name="T9" fmla="*/ 15 h 15"/>
                  <a:gd name="T10" fmla="*/ 4 w 6"/>
                  <a:gd name="T11" fmla="*/ 11 h 15"/>
                  <a:gd name="T12" fmla="*/ 1 w 6"/>
                  <a:gd name="T13" fmla="*/ 7 h 15"/>
                  <a:gd name="T14" fmla="*/ 0 w 6"/>
                  <a:gd name="T15" fmla="*/ 3 h 15"/>
                  <a:gd name="T16" fmla="*/ 1 w 6"/>
                  <a:gd name="T17" fmla="*/ 0 h 15"/>
                  <a:gd name="T18" fmla="*/ 4 w 6"/>
                  <a:gd name="T19" fmla="*/ 0 h 15"/>
                  <a:gd name="T20" fmla="*/ 5 w 6"/>
                  <a:gd name="T21" fmla="*/ 1 h 15"/>
                  <a:gd name="T22" fmla="*/ 5 w 6"/>
                  <a:gd name="T23" fmla="*/ 3 h 15"/>
                  <a:gd name="T24" fmla="*/ 6 w 6"/>
                  <a:gd name="T2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5">
                    <a:moveTo>
                      <a:pt x="6" y="5"/>
                    </a:moveTo>
                    <a:lnTo>
                      <a:pt x="5" y="7"/>
                    </a:lnTo>
                    <a:lnTo>
                      <a:pt x="5" y="9"/>
                    </a:lnTo>
                    <a:lnTo>
                      <a:pt x="5" y="13"/>
                    </a:lnTo>
                    <a:lnTo>
                      <a:pt x="5" y="15"/>
                    </a:lnTo>
                    <a:lnTo>
                      <a:pt x="4" y="11"/>
                    </a:lnTo>
                    <a:lnTo>
                      <a:pt x="1" y="7"/>
                    </a:lnTo>
                    <a:lnTo>
                      <a:pt x="0" y="3"/>
                    </a:lnTo>
                    <a:lnTo>
                      <a:pt x="1" y="0"/>
                    </a:lnTo>
                    <a:lnTo>
                      <a:pt x="4" y="0"/>
                    </a:lnTo>
                    <a:lnTo>
                      <a:pt x="5" y="1"/>
                    </a:lnTo>
                    <a:lnTo>
                      <a:pt x="5" y="3"/>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3" name="Freeform 149">
                <a:extLst>
                  <a:ext uri="{FF2B5EF4-FFF2-40B4-BE49-F238E27FC236}">
                    <a16:creationId xmlns:a16="http://schemas.microsoft.com/office/drawing/2014/main" id="{48B1AEC4-D6B5-4B3B-8541-897201EDDAAB}"/>
                  </a:ext>
                </a:extLst>
              </p:cNvPr>
              <p:cNvSpPr>
                <a:spLocks/>
              </p:cNvSpPr>
              <p:nvPr/>
            </p:nvSpPr>
            <p:spPr bwMode="auto">
              <a:xfrm>
                <a:off x="4621" y="1632"/>
                <a:ext cx="1" cy="2"/>
              </a:xfrm>
              <a:custGeom>
                <a:avLst/>
                <a:gdLst>
                  <a:gd name="T0" fmla="*/ 2 w 4"/>
                  <a:gd name="T1" fmla="*/ 3 h 3"/>
                  <a:gd name="T2" fmla="*/ 0 w 4"/>
                  <a:gd name="T3" fmla="*/ 2 h 3"/>
                  <a:gd name="T4" fmla="*/ 2 w 4"/>
                  <a:gd name="T5" fmla="*/ 0 h 3"/>
                  <a:gd name="T6" fmla="*/ 3 w 4"/>
                  <a:gd name="T7" fmla="*/ 0 h 3"/>
                  <a:gd name="T8" fmla="*/ 4 w 4"/>
                  <a:gd name="T9" fmla="*/ 1 h 3"/>
                  <a:gd name="T10" fmla="*/ 3 w 4"/>
                  <a:gd name="T11" fmla="*/ 2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lnTo>
                      <a:pt x="0" y="2"/>
                    </a:lnTo>
                    <a:lnTo>
                      <a:pt x="2" y="0"/>
                    </a:lnTo>
                    <a:lnTo>
                      <a:pt x="3" y="0"/>
                    </a:lnTo>
                    <a:lnTo>
                      <a:pt x="4" y="1"/>
                    </a:lnTo>
                    <a:lnTo>
                      <a:pt x="3" y="2"/>
                    </a:lnTo>
                    <a:lnTo>
                      <a:pt x="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4" name="Freeform 150">
                <a:extLst>
                  <a:ext uri="{FF2B5EF4-FFF2-40B4-BE49-F238E27FC236}">
                    <a16:creationId xmlns:a16="http://schemas.microsoft.com/office/drawing/2014/main" id="{E41BF08E-F245-450E-AE33-98E73D901303}"/>
                  </a:ext>
                </a:extLst>
              </p:cNvPr>
              <p:cNvSpPr>
                <a:spLocks/>
              </p:cNvSpPr>
              <p:nvPr/>
            </p:nvSpPr>
            <p:spPr bwMode="auto">
              <a:xfrm>
                <a:off x="4493" y="1635"/>
                <a:ext cx="10" cy="7"/>
              </a:xfrm>
              <a:custGeom>
                <a:avLst/>
                <a:gdLst>
                  <a:gd name="T0" fmla="*/ 19 w 19"/>
                  <a:gd name="T1" fmla="*/ 9 h 12"/>
                  <a:gd name="T2" fmla="*/ 18 w 19"/>
                  <a:gd name="T3" fmla="*/ 11 h 12"/>
                  <a:gd name="T4" fmla="*/ 15 w 19"/>
                  <a:gd name="T5" fmla="*/ 12 h 12"/>
                  <a:gd name="T6" fmla="*/ 11 w 19"/>
                  <a:gd name="T7" fmla="*/ 12 h 12"/>
                  <a:gd name="T8" fmla="*/ 8 w 19"/>
                  <a:gd name="T9" fmla="*/ 12 h 12"/>
                  <a:gd name="T10" fmla="*/ 7 w 19"/>
                  <a:gd name="T11" fmla="*/ 8 h 12"/>
                  <a:gd name="T12" fmla="*/ 4 w 19"/>
                  <a:gd name="T13" fmla="*/ 5 h 12"/>
                  <a:gd name="T14" fmla="*/ 1 w 19"/>
                  <a:gd name="T15" fmla="*/ 3 h 12"/>
                  <a:gd name="T16" fmla="*/ 0 w 19"/>
                  <a:gd name="T17" fmla="*/ 0 h 12"/>
                  <a:gd name="T18" fmla="*/ 4 w 19"/>
                  <a:gd name="T19" fmla="*/ 2 h 12"/>
                  <a:gd name="T20" fmla="*/ 9 w 19"/>
                  <a:gd name="T21" fmla="*/ 5 h 12"/>
                  <a:gd name="T22" fmla="*/ 14 w 19"/>
                  <a:gd name="T23" fmla="*/ 8 h 12"/>
                  <a:gd name="T24" fmla="*/ 19 w 19"/>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2">
                    <a:moveTo>
                      <a:pt x="19" y="9"/>
                    </a:moveTo>
                    <a:lnTo>
                      <a:pt x="18" y="11"/>
                    </a:lnTo>
                    <a:lnTo>
                      <a:pt x="15" y="12"/>
                    </a:lnTo>
                    <a:lnTo>
                      <a:pt x="11" y="12"/>
                    </a:lnTo>
                    <a:lnTo>
                      <a:pt x="8" y="12"/>
                    </a:lnTo>
                    <a:lnTo>
                      <a:pt x="7" y="8"/>
                    </a:lnTo>
                    <a:lnTo>
                      <a:pt x="4" y="5"/>
                    </a:lnTo>
                    <a:lnTo>
                      <a:pt x="1" y="3"/>
                    </a:lnTo>
                    <a:lnTo>
                      <a:pt x="0" y="0"/>
                    </a:lnTo>
                    <a:lnTo>
                      <a:pt x="4" y="2"/>
                    </a:lnTo>
                    <a:lnTo>
                      <a:pt x="9" y="5"/>
                    </a:lnTo>
                    <a:lnTo>
                      <a:pt x="14" y="8"/>
                    </a:lnTo>
                    <a:lnTo>
                      <a:pt x="19"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5" name="Freeform 151">
                <a:extLst>
                  <a:ext uri="{FF2B5EF4-FFF2-40B4-BE49-F238E27FC236}">
                    <a16:creationId xmlns:a16="http://schemas.microsoft.com/office/drawing/2014/main" id="{EC9FA4AD-F0BA-47EF-8E83-864A2673F831}"/>
                  </a:ext>
                </a:extLst>
              </p:cNvPr>
              <p:cNvSpPr>
                <a:spLocks/>
              </p:cNvSpPr>
              <p:nvPr/>
            </p:nvSpPr>
            <p:spPr bwMode="auto">
              <a:xfrm>
                <a:off x="4543" y="1635"/>
                <a:ext cx="14" cy="26"/>
              </a:xfrm>
              <a:custGeom>
                <a:avLst/>
                <a:gdLst>
                  <a:gd name="T0" fmla="*/ 14 w 28"/>
                  <a:gd name="T1" fmla="*/ 34 h 50"/>
                  <a:gd name="T2" fmla="*/ 14 w 28"/>
                  <a:gd name="T3" fmla="*/ 44 h 50"/>
                  <a:gd name="T4" fmla="*/ 17 w 28"/>
                  <a:gd name="T5" fmla="*/ 44 h 50"/>
                  <a:gd name="T6" fmla="*/ 17 w 28"/>
                  <a:gd name="T7" fmla="*/ 38 h 50"/>
                  <a:gd name="T8" fmla="*/ 17 w 28"/>
                  <a:gd name="T9" fmla="*/ 29 h 50"/>
                  <a:gd name="T10" fmla="*/ 17 w 28"/>
                  <a:gd name="T11" fmla="*/ 20 h 50"/>
                  <a:gd name="T12" fmla="*/ 17 w 28"/>
                  <a:gd name="T13" fmla="*/ 12 h 50"/>
                  <a:gd name="T14" fmla="*/ 21 w 28"/>
                  <a:gd name="T15" fmla="*/ 12 h 50"/>
                  <a:gd name="T16" fmla="*/ 22 w 28"/>
                  <a:gd name="T17" fmla="*/ 20 h 50"/>
                  <a:gd name="T18" fmla="*/ 22 w 28"/>
                  <a:gd name="T19" fmla="*/ 28 h 50"/>
                  <a:gd name="T20" fmla="*/ 22 w 28"/>
                  <a:gd name="T21" fmla="*/ 36 h 50"/>
                  <a:gd name="T22" fmla="*/ 20 w 28"/>
                  <a:gd name="T23" fmla="*/ 43 h 50"/>
                  <a:gd name="T24" fmla="*/ 22 w 28"/>
                  <a:gd name="T25" fmla="*/ 46 h 50"/>
                  <a:gd name="T26" fmla="*/ 26 w 28"/>
                  <a:gd name="T27" fmla="*/ 38 h 50"/>
                  <a:gd name="T28" fmla="*/ 28 w 28"/>
                  <a:gd name="T29" fmla="*/ 39 h 50"/>
                  <a:gd name="T30" fmla="*/ 28 w 28"/>
                  <a:gd name="T31" fmla="*/ 41 h 50"/>
                  <a:gd name="T32" fmla="*/ 26 w 28"/>
                  <a:gd name="T33" fmla="*/ 44 h 50"/>
                  <a:gd name="T34" fmla="*/ 26 w 28"/>
                  <a:gd name="T35" fmla="*/ 48 h 50"/>
                  <a:gd name="T36" fmla="*/ 23 w 28"/>
                  <a:gd name="T37" fmla="*/ 48 h 50"/>
                  <a:gd name="T38" fmla="*/ 20 w 28"/>
                  <a:gd name="T39" fmla="*/ 49 h 50"/>
                  <a:gd name="T40" fmla="*/ 15 w 28"/>
                  <a:gd name="T41" fmla="*/ 49 h 50"/>
                  <a:gd name="T42" fmla="*/ 13 w 28"/>
                  <a:gd name="T43" fmla="*/ 48 h 50"/>
                  <a:gd name="T44" fmla="*/ 13 w 28"/>
                  <a:gd name="T45" fmla="*/ 48 h 50"/>
                  <a:gd name="T46" fmla="*/ 13 w 28"/>
                  <a:gd name="T47" fmla="*/ 49 h 50"/>
                  <a:gd name="T48" fmla="*/ 13 w 28"/>
                  <a:gd name="T49" fmla="*/ 50 h 50"/>
                  <a:gd name="T50" fmla="*/ 13 w 28"/>
                  <a:gd name="T51" fmla="*/ 50 h 50"/>
                  <a:gd name="T52" fmla="*/ 10 w 28"/>
                  <a:gd name="T53" fmla="*/ 50 h 50"/>
                  <a:gd name="T54" fmla="*/ 8 w 28"/>
                  <a:gd name="T55" fmla="*/ 50 h 50"/>
                  <a:gd name="T56" fmla="*/ 5 w 28"/>
                  <a:gd name="T57" fmla="*/ 50 h 50"/>
                  <a:gd name="T58" fmla="*/ 2 w 28"/>
                  <a:gd name="T59" fmla="*/ 50 h 50"/>
                  <a:gd name="T60" fmla="*/ 3 w 28"/>
                  <a:gd name="T61" fmla="*/ 48 h 50"/>
                  <a:gd name="T62" fmla="*/ 2 w 28"/>
                  <a:gd name="T63" fmla="*/ 46 h 50"/>
                  <a:gd name="T64" fmla="*/ 1 w 28"/>
                  <a:gd name="T65" fmla="*/ 44 h 50"/>
                  <a:gd name="T66" fmla="*/ 2 w 28"/>
                  <a:gd name="T67" fmla="*/ 43 h 50"/>
                  <a:gd name="T68" fmla="*/ 7 w 28"/>
                  <a:gd name="T69" fmla="*/ 46 h 50"/>
                  <a:gd name="T70" fmla="*/ 10 w 28"/>
                  <a:gd name="T71" fmla="*/ 41 h 50"/>
                  <a:gd name="T72" fmla="*/ 9 w 28"/>
                  <a:gd name="T73" fmla="*/ 35 h 50"/>
                  <a:gd name="T74" fmla="*/ 7 w 28"/>
                  <a:gd name="T75" fmla="*/ 28 h 50"/>
                  <a:gd name="T76" fmla="*/ 5 w 28"/>
                  <a:gd name="T77" fmla="*/ 23 h 50"/>
                  <a:gd name="T78" fmla="*/ 1 w 28"/>
                  <a:gd name="T79" fmla="*/ 25 h 50"/>
                  <a:gd name="T80" fmla="*/ 0 w 28"/>
                  <a:gd name="T81" fmla="*/ 25 h 50"/>
                  <a:gd name="T82" fmla="*/ 0 w 28"/>
                  <a:gd name="T83" fmla="*/ 23 h 50"/>
                  <a:gd name="T84" fmla="*/ 0 w 28"/>
                  <a:gd name="T85" fmla="*/ 21 h 50"/>
                  <a:gd name="T86" fmla="*/ 0 w 28"/>
                  <a:gd name="T87" fmla="*/ 20 h 50"/>
                  <a:gd name="T88" fmla="*/ 6 w 28"/>
                  <a:gd name="T89" fmla="*/ 20 h 50"/>
                  <a:gd name="T90" fmla="*/ 7 w 28"/>
                  <a:gd name="T91" fmla="*/ 16 h 50"/>
                  <a:gd name="T92" fmla="*/ 8 w 28"/>
                  <a:gd name="T93" fmla="*/ 11 h 50"/>
                  <a:gd name="T94" fmla="*/ 9 w 28"/>
                  <a:gd name="T95" fmla="*/ 6 h 50"/>
                  <a:gd name="T96" fmla="*/ 8 w 28"/>
                  <a:gd name="T97" fmla="*/ 3 h 50"/>
                  <a:gd name="T98" fmla="*/ 9 w 28"/>
                  <a:gd name="T99" fmla="*/ 0 h 50"/>
                  <a:gd name="T100" fmla="*/ 13 w 28"/>
                  <a:gd name="T101" fmla="*/ 6 h 50"/>
                  <a:gd name="T102" fmla="*/ 11 w 28"/>
                  <a:gd name="T103" fmla="*/ 16 h 50"/>
                  <a:gd name="T104" fmla="*/ 11 w 28"/>
                  <a:gd name="T105" fmla="*/ 25 h 50"/>
                  <a:gd name="T106" fmla="*/ 14 w 28"/>
                  <a:gd name="T10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50">
                    <a:moveTo>
                      <a:pt x="14" y="34"/>
                    </a:moveTo>
                    <a:lnTo>
                      <a:pt x="14" y="44"/>
                    </a:lnTo>
                    <a:lnTo>
                      <a:pt x="17" y="44"/>
                    </a:lnTo>
                    <a:lnTo>
                      <a:pt x="17" y="38"/>
                    </a:lnTo>
                    <a:lnTo>
                      <a:pt x="17" y="29"/>
                    </a:lnTo>
                    <a:lnTo>
                      <a:pt x="17" y="20"/>
                    </a:lnTo>
                    <a:lnTo>
                      <a:pt x="17" y="12"/>
                    </a:lnTo>
                    <a:lnTo>
                      <a:pt x="21" y="12"/>
                    </a:lnTo>
                    <a:lnTo>
                      <a:pt x="22" y="20"/>
                    </a:lnTo>
                    <a:lnTo>
                      <a:pt x="22" y="28"/>
                    </a:lnTo>
                    <a:lnTo>
                      <a:pt x="22" y="36"/>
                    </a:lnTo>
                    <a:lnTo>
                      <a:pt x="20" y="43"/>
                    </a:lnTo>
                    <a:lnTo>
                      <a:pt x="22" y="46"/>
                    </a:lnTo>
                    <a:lnTo>
                      <a:pt x="26" y="38"/>
                    </a:lnTo>
                    <a:lnTo>
                      <a:pt x="28" y="39"/>
                    </a:lnTo>
                    <a:lnTo>
                      <a:pt x="28" y="41"/>
                    </a:lnTo>
                    <a:lnTo>
                      <a:pt x="26" y="44"/>
                    </a:lnTo>
                    <a:lnTo>
                      <a:pt x="26" y="48"/>
                    </a:lnTo>
                    <a:lnTo>
                      <a:pt x="23" y="48"/>
                    </a:lnTo>
                    <a:lnTo>
                      <a:pt x="20" y="49"/>
                    </a:lnTo>
                    <a:lnTo>
                      <a:pt x="15" y="49"/>
                    </a:lnTo>
                    <a:lnTo>
                      <a:pt x="13" y="48"/>
                    </a:lnTo>
                    <a:lnTo>
                      <a:pt x="13" y="48"/>
                    </a:lnTo>
                    <a:lnTo>
                      <a:pt x="13" y="49"/>
                    </a:lnTo>
                    <a:lnTo>
                      <a:pt x="13" y="50"/>
                    </a:lnTo>
                    <a:lnTo>
                      <a:pt x="13" y="50"/>
                    </a:lnTo>
                    <a:lnTo>
                      <a:pt x="10" y="50"/>
                    </a:lnTo>
                    <a:lnTo>
                      <a:pt x="8" y="50"/>
                    </a:lnTo>
                    <a:lnTo>
                      <a:pt x="5" y="50"/>
                    </a:lnTo>
                    <a:lnTo>
                      <a:pt x="2" y="50"/>
                    </a:lnTo>
                    <a:lnTo>
                      <a:pt x="3" y="48"/>
                    </a:lnTo>
                    <a:lnTo>
                      <a:pt x="2" y="46"/>
                    </a:lnTo>
                    <a:lnTo>
                      <a:pt x="1" y="44"/>
                    </a:lnTo>
                    <a:lnTo>
                      <a:pt x="2" y="43"/>
                    </a:lnTo>
                    <a:lnTo>
                      <a:pt x="7" y="46"/>
                    </a:lnTo>
                    <a:lnTo>
                      <a:pt x="10" y="41"/>
                    </a:lnTo>
                    <a:lnTo>
                      <a:pt x="9" y="35"/>
                    </a:lnTo>
                    <a:lnTo>
                      <a:pt x="7" y="28"/>
                    </a:lnTo>
                    <a:lnTo>
                      <a:pt x="5" y="23"/>
                    </a:lnTo>
                    <a:lnTo>
                      <a:pt x="1" y="25"/>
                    </a:lnTo>
                    <a:lnTo>
                      <a:pt x="0" y="25"/>
                    </a:lnTo>
                    <a:lnTo>
                      <a:pt x="0" y="23"/>
                    </a:lnTo>
                    <a:lnTo>
                      <a:pt x="0" y="21"/>
                    </a:lnTo>
                    <a:lnTo>
                      <a:pt x="0" y="20"/>
                    </a:lnTo>
                    <a:lnTo>
                      <a:pt x="6" y="20"/>
                    </a:lnTo>
                    <a:lnTo>
                      <a:pt x="7" y="16"/>
                    </a:lnTo>
                    <a:lnTo>
                      <a:pt x="8" y="11"/>
                    </a:lnTo>
                    <a:lnTo>
                      <a:pt x="9" y="6"/>
                    </a:lnTo>
                    <a:lnTo>
                      <a:pt x="8" y="3"/>
                    </a:lnTo>
                    <a:lnTo>
                      <a:pt x="9" y="0"/>
                    </a:lnTo>
                    <a:lnTo>
                      <a:pt x="13" y="6"/>
                    </a:lnTo>
                    <a:lnTo>
                      <a:pt x="11" y="16"/>
                    </a:lnTo>
                    <a:lnTo>
                      <a:pt x="11" y="25"/>
                    </a:lnTo>
                    <a:lnTo>
                      <a:pt x="1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7" name="Freeform 153">
                <a:extLst>
                  <a:ext uri="{FF2B5EF4-FFF2-40B4-BE49-F238E27FC236}">
                    <a16:creationId xmlns:a16="http://schemas.microsoft.com/office/drawing/2014/main" id="{A43C00A0-F0D7-43AD-AFCE-9DE3289F62CA}"/>
                  </a:ext>
                </a:extLst>
              </p:cNvPr>
              <p:cNvSpPr>
                <a:spLocks/>
              </p:cNvSpPr>
              <p:nvPr/>
            </p:nvSpPr>
            <p:spPr bwMode="auto">
              <a:xfrm>
                <a:off x="4538" y="1636"/>
                <a:ext cx="2" cy="14"/>
              </a:xfrm>
              <a:custGeom>
                <a:avLst/>
                <a:gdLst>
                  <a:gd name="T0" fmla="*/ 2 w 4"/>
                  <a:gd name="T1" fmla="*/ 27 h 27"/>
                  <a:gd name="T2" fmla="*/ 0 w 4"/>
                  <a:gd name="T3" fmla="*/ 24 h 27"/>
                  <a:gd name="T4" fmla="*/ 0 w 4"/>
                  <a:gd name="T5" fmla="*/ 18 h 27"/>
                  <a:gd name="T6" fmla="*/ 1 w 4"/>
                  <a:gd name="T7" fmla="*/ 14 h 27"/>
                  <a:gd name="T8" fmla="*/ 2 w 4"/>
                  <a:gd name="T9" fmla="*/ 9 h 27"/>
                  <a:gd name="T10" fmla="*/ 2 w 4"/>
                  <a:gd name="T11" fmla="*/ 7 h 27"/>
                  <a:gd name="T12" fmla="*/ 2 w 4"/>
                  <a:gd name="T13" fmla="*/ 3 h 27"/>
                  <a:gd name="T14" fmla="*/ 2 w 4"/>
                  <a:gd name="T15" fmla="*/ 1 h 27"/>
                  <a:gd name="T16" fmla="*/ 4 w 4"/>
                  <a:gd name="T17" fmla="*/ 0 h 27"/>
                  <a:gd name="T18" fmla="*/ 2 w 4"/>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7">
                    <a:moveTo>
                      <a:pt x="2" y="27"/>
                    </a:moveTo>
                    <a:lnTo>
                      <a:pt x="0" y="24"/>
                    </a:lnTo>
                    <a:lnTo>
                      <a:pt x="0" y="18"/>
                    </a:lnTo>
                    <a:lnTo>
                      <a:pt x="1" y="14"/>
                    </a:lnTo>
                    <a:lnTo>
                      <a:pt x="2" y="9"/>
                    </a:lnTo>
                    <a:lnTo>
                      <a:pt x="2" y="7"/>
                    </a:lnTo>
                    <a:lnTo>
                      <a:pt x="2" y="3"/>
                    </a:lnTo>
                    <a:lnTo>
                      <a:pt x="2" y="1"/>
                    </a:lnTo>
                    <a:lnTo>
                      <a:pt x="4" y="0"/>
                    </a:lnTo>
                    <a:lnTo>
                      <a:pt x="2"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8" name="Freeform 154">
                <a:extLst>
                  <a:ext uri="{FF2B5EF4-FFF2-40B4-BE49-F238E27FC236}">
                    <a16:creationId xmlns:a16="http://schemas.microsoft.com/office/drawing/2014/main" id="{07ABF018-97CD-4510-90F3-E9919643CE0D}"/>
                  </a:ext>
                </a:extLst>
              </p:cNvPr>
              <p:cNvSpPr>
                <a:spLocks/>
              </p:cNvSpPr>
              <p:nvPr/>
            </p:nvSpPr>
            <p:spPr bwMode="auto">
              <a:xfrm>
                <a:off x="4505" y="1638"/>
                <a:ext cx="11" cy="2"/>
              </a:xfrm>
              <a:custGeom>
                <a:avLst/>
                <a:gdLst>
                  <a:gd name="T0" fmla="*/ 22 w 22"/>
                  <a:gd name="T1" fmla="*/ 0 h 5"/>
                  <a:gd name="T2" fmla="*/ 17 w 22"/>
                  <a:gd name="T3" fmla="*/ 2 h 5"/>
                  <a:gd name="T4" fmla="*/ 11 w 22"/>
                  <a:gd name="T5" fmla="*/ 4 h 5"/>
                  <a:gd name="T6" fmla="*/ 6 w 22"/>
                  <a:gd name="T7" fmla="*/ 5 h 5"/>
                  <a:gd name="T8" fmla="*/ 0 w 22"/>
                  <a:gd name="T9" fmla="*/ 5 h 5"/>
                  <a:gd name="T10" fmla="*/ 5 w 22"/>
                  <a:gd name="T11" fmla="*/ 4 h 5"/>
                  <a:gd name="T12" fmla="*/ 11 w 22"/>
                  <a:gd name="T13" fmla="*/ 2 h 5"/>
                  <a:gd name="T14" fmla="*/ 17 w 22"/>
                  <a:gd name="T15" fmla="*/ 1 h 5"/>
                  <a:gd name="T16" fmla="*/ 22 w 2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
                    <a:moveTo>
                      <a:pt x="22" y="0"/>
                    </a:moveTo>
                    <a:lnTo>
                      <a:pt x="17" y="2"/>
                    </a:lnTo>
                    <a:lnTo>
                      <a:pt x="11" y="4"/>
                    </a:lnTo>
                    <a:lnTo>
                      <a:pt x="6" y="5"/>
                    </a:lnTo>
                    <a:lnTo>
                      <a:pt x="0" y="5"/>
                    </a:lnTo>
                    <a:lnTo>
                      <a:pt x="5" y="4"/>
                    </a:lnTo>
                    <a:lnTo>
                      <a:pt x="11" y="2"/>
                    </a:lnTo>
                    <a:lnTo>
                      <a:pt x="17" y="1"/>
                    </a:ln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39" name="Freeform 155">
                <a:extLst>
                  <a:ext uri="{FF2B5EF4-FFF2-40B4-BE49-F238E27FC236}">
                    <a16:creationId xmlns:a16="http://schemas.microsoft.com/office/drawing/2014/main" id="{BF777460-C30D-46E6-A357-4017531B45AA}"/>
                  </a:ext>
                </a:extLst>
              </p:cNvPr>
              <p:cNvSpPr>
                <a:spLocks/>
              </p:cNvSpPr>
              <p:nvPr/>
            </p:nvSpPr>
            <p:spPr bwMode="auto">
              <a:xfrm>
                <a:off x="4555" y="1639"/>
                <a:ext cx="3" cy="10"/>
              </a:xfrm>
              <a:custGeom>
                <a:avLst/>
                <a:gdLst>
                  <a:gd name="T0" fmla="*/ 5 w 6"/>
                  <a:gd name="T1" fmla="*/ 19 h 19"/>
                  <a:gd name="T2" fmla="*/ 4 w 6"/>
                  <a:gd name="T3" fmla="*/ 19 h 19"/>
                  <a:gd name="T4" fmla="*/ 2 w 6"/>
                  <a:gd name="T5" fmla="*/ 19 h 19"/>
                  <a:gd name="T6" fmla="*/ 2 w 6"/>
                  <a:gd name="T7" fmla="*/ 18 h 19"/>
                  <a:gd name="T8" fmla="*/ 1 w 6"/>
                  <a:gd name="T9" fmla="*/ 17 h 19"/>
                  <a:gd name="T10" fmla="*/ 4 w 6"/>
                  <a:gd name="T11" fmla="*/ 13 h 19"/>
                  <a:gd name="T12" fmla="*/ 2 w 6"/>
                  <a:gd name="T13" fmla="*/ 9 h 19"/>
                  <a:gd name="T14" fmla="*/ 0 w 6"/>
                  <a:gd name="T15" fmla="*/ 4 h 19"/>
                  <a:gd name="T16" fmla="*/ 2 w 6"/>
                  <a:gd name="T17" fmla="*/ 0 h 19"/>
                  <a:gd name="T18" fmla="*/ 5 w 6"/>
                  <a:gd name="T19" fmla="*/ 4 h 19"/>
                  <a:gd name="T20" fmla="*/ 6 w 6"/>
                  <a:gd name="T21" fmla="*/ 9 h 19"/>
                  <a:gd name="T22" fmla="*/ 5 w 6"/>
                  <a:gd name="T23" fmla="*/ 15 h 19"/>
                  <a:gd name="T24" fmla="*/ 5 w 6"/>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9">
                    <a:moveTo>
                      <a:pt x="5" y="19"/>
                    </a:moveTo>
                    <a:lnTo>
                      <a:pt x="4" y="19"/>
                    </a:lnTo>
                    <a:lnTo>
                      <a:pt x="2" y="19"/>
                    </a:lnTo>
                    <a:lnTo>
                      <a:pt x="2" y="18"/>
                    </a:lnTo>
                    <a:lnTo>
                      <a:pt x="1" y="17"/>
                    </a:lnTo>
                    <a:lnTo>
                      <a:pt x="4" y="13"/>
                    </a:lnTo>
                    <a:lnTo>
                      <a:pt x="2" y="9"/>
                    </a:lnTo>
                    <a:lnTo>
                      <a:pt x="0" y="4"/>
                    </a:lnTo>
                    <a:lnTo>
                      <a:pt x="2" y="0"/>
                    </a:lnTo>
                    <a:lnTo>
                      <a:pt x="5" y="4"/>
                    </a:lnTo>
                    <a:lnTo>
                      <a:pt x="6" y="9"/>
                    </a:lnTo>
                    <a:lnTo>
                      <a:pt x="5" y="15"/>
                    </a:lnTo>
                    <a:lnTo>
                      <a:pt x="5"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0" name="Freeform 156">
                <a:extLst>
                  <a:ext uri="{FF2B5EF4-FFF2-40B4-BE49-F238E27FC236}">
                    <a16:creationId xmlns:a16="http://schemas.microsoft.com/office/drawing/2014/main" id="{F80FFA4A-693E-49DD-AC40-0B23C93C9164}"/>
                  </a:ext>
                </a:extLst>
              </p:cNvPr>
              <p:cNvSpPr>
                <a:spLocks/>
              </p:cNvSpPr>
              <p:nvPr/>
            </p:nvSpPr>
            <p:spPr bwMode="auto">
              <a:xfrm>
                <a:off x="4588" y="1640"/>
                <a:ext cx="2" cy="2"/>
              </a:xfrm>
              <a:custGeom>
                <a:avLst/>
                <a:gdLst>
                  <a:gd name="T0" fmla="*/ 3 w 3"/>
                  <a:gd name="T1" fmla="*/ 4 h 4"/>
                  <a:gd name="T2" fmla="*/ 0 w 3"/>
                  <a:gd name="T3" fmla="*/ 4 h 4"/>
                  <a:gd name="T4" fmla="*/ 1 w 3"/>
                  <a:gd name="T5" fmla="*/ 0 h 4"/>
                  <a:gd name="T6" fmla="*/ 3 w 3"/>
                  <a:gd name="T7" fmla="*/ 0 h 4"/>
                  <a:gd name="T8" fmla="*/ 3 w 3"/>
                  <a:gd name="T9" fmla="*/ 1 h 4"/>
                  <a:gd name="T10" fmla="*/ 3 w 3"/>
                  <a:gd name="T11" fmla="*/ 3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0" y="4"/>
                    </a:lnTo>
                    <a:lnTo>
                      <a:pt x="1" y="0"/>
                    </a:lnTo>
                    <a:lnTo>
                      <a:pt x="3" y="0"/>
                    </a:lnTo>
                    <a:lnTo>
                      <a:pt x="3" y="1"/>
                    </a:lnTo>
                    <a:lnTo>
                      <a:pt x="3" y="3"/>
                    </a:lnTo>
                    <a:lnTo>
                      <a:pt x="3"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1" name="Freeform 157">
                <a:extLst>
                  <a:ext uri="{FF2B5EF4-FFF2-40B4-BE49-F238E27FC236}">
                    <a16:creationId xmlns:a16="http://schemas.microsoft.com/office/drawing/2014/main" id="{CF3AC82C-BBAF-420F-BE5B-EAAB6FF35DB2}"/>
                  </a:ext>
                </a:extLst>
              </p:cNvPr>
              <p:cNvSpPr>
                <a:spLocks/>
              </p:cNvSpPr>
              <p:nvPr/>
            </p:nvSpPr>
            <p:spPr bwMode="auto">
              <a:xfrm>
                <a:off x="4622" y="1639"/>
                <a:ext cx="6" cy="15"/>
              </a:xfrm>
              <a:custGeom>
                <a:avLst/>
                <a:gdLst>
                  <a:gd name="T0" fmla="*/ 7 w 12"/>
                  <a:gd name="T1" fmla="*/ 13 h 30"/>
                  <a:gd name="T2" fmla="*/ 7 w 12"/>
                  <a:gd name="T3" fmla="*/ 18 h 30"/>
                  <a:gd name="T4" fmla="*/ 6 w 12"/>
                  <a:gd name="T5" fmla="*/ 23 h 30"/>
                  <a:gd name="T6" fmla="*/ 3 w 12"/>
                  <a:gd name="T7" fmla="*/ 26 h 30"/>
                  <a:gd name="T8" fmla="*/ 1 w 12"/>
                  <a:gd name="T9" fmla="*/ 30 h 30"/>
                  <a:gd name="T10" fmla="*/ 0 w 12"/>
                  <a:gd name="T11" fmla="*/ 23 h 30"/>
                  <a:gd name="T12" fmla="*/ 3 w 12"/>
                  <a:gd name="T13" fmla="*/ 16 h 30"/>
                  <a:gd name="T14" fmla="*/ 7 w 12"/>
                  <a:gd name="T15" fmla="*/ 8 h 30"/>
                  <a:gd name="T16" fmla="*/ 10 w 12"/>
                  <a:gd name="T17" fmla="*/ 0 h 30"/>
                  <a:gd name="T18" fmla="*/ 11 w 12"/>
                  <a:gd name="T19" fmla="*/ 4 h 30"/>
                  <a:gd name="T20" fmla="*/ 12 w 12"/>
                  <a:gd name="T21" fmla="*/ 9 h 30"/>
                  <a:gd name="T22" fmla="*/ 11 w 12"/>
                  <a:gd name="T23" fmla="*/ 12 h 30"/>
                  <a:gd name="T24" fmla="*/ 7 w 12"/>
                  <a:gd name="T25"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0">
                    <a:moveTo>
                      <a:pt x="7" y="13"/>
                    </a:moveTo>
                    <a:lnTo>
                      <a:pt x="7" y="18"/>
                    </a:lnTo>
                    <a:lnTo>
                      <a:pt x="6" y="23"/>
                    </a:lnTo>
                    <a:lnTo>
                      <a:pt x="3" y="26"/>
                    </a:lnTo>
                    <a:lnTo>
                      <a:pt x="1" y="30"/>
                    </a:lnTo>
                    <a:lnTo>
                      <a:pt x="0" y="23"/>
                    </a:lnTo>
                    <a:lnTo>
                      <a:pt x="3" y="16"/>
                    </a:lnTo>
                    <a:lnTo>
                      <a:pt x="7" y="8"/>
                    </a:lnTo>
                    <a:lnTo>
                      <a:pt x="10" y="0"/>
                    </a:lnTo>
                    <a:lnTo>
                      <a:pt x="11" y="4"/>
                    </a:lnTo>
                    <a:lnTo>
                      <a:pt x="12" y="9"/>
                    </a:lnTo>
                    <a:lnTo>
                      <a:pt x="11" y="12"/>
                    </a:lnTo>
                    <a:lnTo>
                      <a:pt x="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2" name="Freeform 158">
                <a:extLst>
                  <a:ext uri="{FF2B5EF4-FFF2-40B4-BE49-F238E27FC236}">
                    <a16:creationId xmlns:a16="http://schemas.microsoft.com/office/drawing/2014/main" id="{4876CEAC-003F-4C1C-9776-2CF1B65D3959}"/>
                  </a:ext>
                </a:extLst>
              </p:cNvPr>
              <p:cNvSpPr>
                <a:spLocks/>
              </p:cNvSpPr>
              <p:nvPr/>
            </p:nvSpPr>
            <p:spPr bwMode="auto">
              <a:xfrm>
                <a:off x="4535" y="1642"/>
                <a:ext cx="1" cy="2"/>
              </a:xfrm>
              <a:custGeom>
                <a:avLst/>
                <a:gdLst>
                  <a:gd name="T0" fmla="*/ 1 w 1"/>
                  <a:gd name="T1" fmla="*/ 5 h 5"/>
                  <a:gd name="T2" fmla="*/ 0 w 1"/>
                  <a:gd name="T3" fmla="*/ 4 h 5"/>
                  <a:gd name="T4" fmla="*/ 0 w 1"/>
                  <a:gd name="T5" fmla="*/ 2 h 5"/>
                  <a:gd name="T6" fmla="*/ 0 w 1"/>
                  <a:gd name="T7" fmla="*/ 1 h 5"/>
                  <a:gd name="T8" fmla="*/ 1 w 1"/>
                  <a:gd name="T9" fmla="*/ 0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0" y="4"/>
                    </a:lnTo>
                    <a:lnTo>
                      <a:pt x="0" y="2"/>
                    </a:lnTo>
                    <a:lnTo>
                      <a:pt x="0" y="1"/>
                    </a:lnTo>
                    <a:lnTo>
                      <a:pt x="1" y="0"/>
                    </a:lnTo>
                    <a:lnTo>
                      <a:pt x="1"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3" name="Freeform 159">
                <a:extLst>
                  <a:ext uri="{FF2B5EF4-FFF2-40B4-BE49-F238E27FC236}">
                    <a16:creationId xmlns:a16="http://schemas.microsoft.com/office/drawing/2014/main" id="{22DA1684-0174-441D-9581-4761F4CCD09D}"/>
                  </a:ext>
                </a:extLst>
              </p:cNvPr>
              <p:cNvSpPr>
                <a:spLocks/>
              </p:cNvSpPr>
              <p:nvPr/>
            </p:nvSpPr>
            <p:spPr bwMode="auto">
              <a:xfrm>
                <a:off x="4612" y="1640"/>
                <a:ext cx="1" cy="3"/>
              </a:xfrm>
              <a:custGeom>
                <a:avLst/>
                <a:gdLst>
                  <a:gd name="T0" fmla="*/ 1 w 1"/>
                  <a:gd name="T1" fmla="*/ 5 h 5"/>
                  <a:gd name="T2" fmla="*/ 0 w 1"/>
                  <a:gd name="T3" fmla="*/ 5 h 5"/>
                  <a:gd name="T4" fmla="*/ 0 w 1"/>
                  <a:gd name="T5" fmla="*/ 0 h 5"/>
                  <a:gd name="T6" fmla="*/ 1 w 1"/>
                  <a:gd name="T7" fmla="*/ 0 h 5"/>
                  <a:gd name="T8" fmla="*/ 1 w 1"/>
                  <a:gd name="T9" fmla="*/ 1 h 5"/>
                  <a:gd name="T10" fmla="*/ 1 w 1"/>
                  <a:gd name="T11" fmla="*/ 3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0" y="5"/>
                    </a:lnTo>
                    <a:lnTo>
                      <a:pt x="0" y="0"/>
                    </a:lnTo>
                    <a:lnTo>
                      <a:pt x="1" y="0"/>
                    </a:lnTo>
                    <a:lnTo>
                      <a:pt x="1" y="1"/>
                    </a:lnTo>
                    <a:lnTo>
                      <a:pt x="1" y="3"/>
                    </a:lnTo>
                    <a:lnTo>
                      <a:pt x="1"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4" name="Freeform 160">
                <a:extLst>
                  <a:ext uri="{FF2B5EF4-FFF2-40B4-BE49-F238E27FC236}">
                    <a16:creationId xmlns:a16="http://schemas.microsoft.com/office/drawing/2014/main" id="{C708ACE8-B6B1-4868-A725-9B22BCEE4BB9}"/>
                  </a:ext>
                </a:extLst>
              </p:cNvPr>
              <p:cNvSpPr>
                <a:spLocks/>
              </p:cNvSpPr>
              <p:nvPr/>
            </p:nvSpPr>
            <p:spPr bwMode="auto">
              <a:xfrm>
                <a:off x="4523" y="1642"/>
                <a:ext cx="12" cy="17"/>
              </a:xfrm>
              <a:custGeom>
                <a:avLst/>
                <a:gdLst>
                  <a:gd name="T0" fmla="*/ 18 w 23"/>
                  <a:gd name="T1" fmla="*/ 21 h 34"/>
                  <a:gd name="T2" fmla="*/ 18 w 23"/>
                  <a:gd name="T3" fmla="*/ 25 h 34"/>
                  <a:gd name="T4" fmla="*/ 19 w 23"/>
                  <a:gd name="T5" fmla="*/ 27 h 34"/>
                  <a:gd name="T6" fmla="*/ 21 w 23"/>
                  <a:gd name="T7" fmla="*/ 30 h 34"/>
                  <a:gd name="T8" fmla="*/ 23 w 23"/>
                  <a:gd name="T9" fmla="*/ 33 h 34"/>
                  <a:gd name="T10" fmla="*/ 22 w 23"/>
                  <a:gd name="T11" fmla="*/ 33 h 34"/>
                  <a:gd name="T12" fmla="*/ 19 w 23"/>
                  <a:gd name="T13" fmla="*/ 31 h 34"/>
                  <a:gd name="T14" fmla="*/ 18 w 23"/>
                  <a:gd name="T15" fmla="*/ 28 h 34"/>
                  <a:gd name="T16" fmla="*/ 16 w 23"/>
                  <a:gd name="T17" fmla="*/ 25 h 34"/>
                  <a:gd name="T18" fmla="*/ 14 w 23"/>
                  <a:gd name="T19" fmla="*/ 21 h 34"/>
                  <a:gd name="T20" fmla="*/ 12 w 23"/>
                  <a:gd name="T21" fmla="*/ 25 h 34"/>
                  <a:gd name="T22" fmla="*/ 12 w 23"/>
                  <a:gd name="T23" fmla="*/ 28 h 34"/>
                  <a:gd name="T24" fmla="*/ 14 w 23"/>
                  <a:gd name="T25" fmla="*/ 31 h 34"/>
                  <a:gd name="T26" fmla="*/ 15 w 23"/>
                  <a:gd name="T27" fmla="*/ 34 h 34"/>
                  <a:gd name="T28" fmla="*/ 12 w 23"/>
                  <a:gd name="T29" fmla="*/ 31 h 34"/>
                  <a:gd name="T30" fmla="*/ 9 w 23"/>
                  <a:gd name="T31" fmla="*/ 29 h 34"/>
                  <a:gd name="T32" fmla="*/ 8 w 23"/>
                  <a:gd name="T33" fmla="*/ 26 h 34"/>
                  <a:gd name="T34" fmla="*/ 7 w 23"/>
                  <a:gd name="T35" fmla="*/ 21 h 34"/>
                  <a:gd name="T36" fmla="*/ 2 w 23"/>
                  <a:gd name="T37" fmla="*/ 26 h 34"/>
                  <a:gd name="T38" fmla="*/ 0 w 23"/>
                  <a:gd name="T39" fmla="*/ 23 h 34"/>
                  <a:gd name="T40" fmla="*/ 1 w 23"/>
                  <a:gd name="T41" fmla="*/ 20 h 34"/>
                  <a:gd name="T42" fmla="*/ 3 w 23"/>
                  <a:gd name="T43" fmla="*/ 18 h 34"/>
                  <a:gd name="T44" fmla="*/ 6 w 23"/>
                  <a:gd name="T45" fmla="*/ 16 h 34"/>
                  <a:gd name="T46" fmla="*/ 6 w 23"/>
                  <a:gd name="T47" fmla="*/ 18 h 34"/>
                  <a:gd name="T48" fmla="*/ 6 w 23"/>
                  <a:gd name="T49" fmla="*/ 19 h 34"/>
                  <a:gd name="T50" fmla="*/ 6 w 23"/>
                  <a:gd name="T51" fmla="*/ 20 h 34"/>
                  <a:gd name="T52" fmla="*/ 7 w 23"/>
                  <a:gd name="T53" fmla="*/ 20 h 34"/>
                  <a:gd name="T54" fmla="*/ 9 w 23"/>
                  <a:gd name="T55" fmla="*/ 15 h 34"/>
                  <a:gd name="T56" fmla="*/ 10 w 23"/>
                  <a:gd name="T57" fmla="*/ 10 h 34"/>
                  <a:gd name="T58" fmla="*/ 12 w 23"/>
                  <a:gd name="T59" fmla="*/ 4 h 34"/>
                  <a:gd name="T60" fmla="*/ 18 w 23"/>
                  <a:gd name="T61" fmla="*/ 3 h 34"/>
                  <a:gd name="T62" fmla="*/ 18 w 23"/>
                  <a:gd name="T63" fmla="*/ 0 h 34"/>
                  <a:gd name="T64" fmla="*/ 19 w 23"/>
                  <a:gd name="T65" fmla="*/ 5 h 34"/>
                  <a:gd name="T66" fmla="*/ 18 w 23"/>
                  <a:gd name="T67" fmla="*/ 10 h 34"/>
                  <a:gd name="T68" fmla="*/ 18 w 23"/>
                  <a:gd name="T69" fmla="*/ 15 h 34"/>
                  <a:gd name="T70" fmla="*/ 18 w 23"/>
                  <a:gd name="T7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4">
                    <a:moveTo>
                      <a:pt x="18" y="21"/>
                    </a:moveTo>
                    <a:lnTo>
                      <a:pt x="18" y="25"/>
                    </a:lnTo>
                    <a:lnTo>
                      <a:pt x="19" y="27"/>
                    </a:lnTo>
                    <a:lnTo>
                      <a:pt x="21" y="30"/>
                    </a:lnTo>
                    <a:lnTo>
                      <a:pt x="23" y="33"/>
                    </a:lnTo>
                    <a:lnTo>
                      <a:pt x="22" y="33"/>
                    </a:lnTo>
                    <a:lnTo>
                      <a:pt x="19" y="31"/>
                    </a:lnTo>
                    <a:lnTo>
                      <a:pt x="18" y="28"/>
                    </a:lnTo>
                    <a:lnTo>
                      <a:pt x="16" y="25"/>
                    </a:lnTo>
                    <a:lnTo>
                      <a:pt x="14" y="21"/>
                    </a:lnTo>
                    <a:lnTo>
                      <a:pt x="12" y="25"/>
                    </a:lnTo>
                    <a:lnTo>
                      <a:pt x="12" y="28"/>
                    </a:lnTo>
                    <a:lnTo>
                      <a:pt x="14" y="31"/>
                    </a:lnTo>
                    <a:lnTo>
                      <a:pt x="15" y="34"/>
                    </a:lnTo>
                    <a:lnTo>
                      <a:pt x="12" y="31"/>
                    </a:lnTo>
                    <a:lnTo>
                      <a:pt x="9" y="29"/>
                    </a:lnTo>
                    <a:lnTo>
                      <a:pt x="8" y="26"/>
                    </a:lnTo>
                    <a:lnTo>
                      <a:pt x="7" y="21"/>
                    </a:lnTo>
                    <a:lnTo>
                      <a:pt x="2" y="26"/>
                    </a:lnTo>
                    <a:lnTo>
                      <a:pt x="0" y="23"/>
                    </a:lnTo>
                    <a:lnTo>
                      <a:pt x="1" y="20"/>
                    </a:lnTo>
                    <a:lnTo>
                      <a:pt x="3" y="18"/>
                    </a:lnTo>
                    <a:lnTo>
                      <a:pt x="6" y="16"/>
                    </a:lnTo>
                    <a:lnTo>
                      <a:pt x="6" y="18"/>
                    </a:lnTo>
                    <a:lnTo>
                      <a:pt x="6" y="19"/>
                    </a:lnTo>
                    <a:lnTo>
                      <a:pt x="6" y="20"/>
                    </a:lnTo>
                    <a:lnTo>
                      <a:pt x="7" y="20"/>
                    </a:lnTo>
                    <a:lnTo>
                      <a:pt x="9" y="15"/>
                    </a:lnTo>
                    <a:lnTo>
                      <a:pt x="10" y="10"/>
                    </a:lnTo>
                    <a:lnTo>
                      <a:pt x="12" y="4"/>
                    </a:lnTo>
                    <a:lnTo>
                      <a:pt x="18" y="3"/>
                    </a:lnTo>
                    <a:lnTo>
                      <a:pt x="18" y="0"/>
                    </a:lnTo>
                    <a:lnTo>
                      <a:pt x="19" y="5"/>
                    </a:lnTo>
                    <a:lnTo>
                      <a:pt x="18" y="10"/>
                    </a:lnTo>
                    <a:lnTo>
                      <a:pt x="18" y="15"/>
                    </a:lnTo>
                    <a:lnTo>
                      <a:pt x="18"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5" name="Freeform 161">
                <a:extLst>
                  <a:ext uri="{FF2B5EF4-FFF2-40B4-BE49-F238E27FC236}">
                    <a16:creationId xmlns:a16="http://schemas.microsoft.com/office/drawing/2014/main" id="{B224932B-3112-4AB4-B820-B8A4861FDCB3}"/>
                  </a:ext>
                </a:extLst>
              </p:cNvPr>
              <p:cNvSpPr>
                <a:spLocks/>
              </p:cNvSpPr>
              <p:nvPr/>
            </p:nvSpPr>
            <p:spPr bwMode="auto">
              <a:xfrm>
                <a:off x="4584" y="1645"/>
                <a:ext cx="1" cy="2"/>
              </a:xfrm>
              <a:custGeom>
                <a:avLst/>
                <a:gdLst>
                  <a:gd name="T0" fmla="*/ 1 w 1"/>
                  <a:gd name="T1" fmla="*/ 5 h 5"/>
                  <a:gd name="T2" fmla="*/ 0 w 1"/>
                  <a:gd name="T3" fmla="*/ 5 h 5"/>
                  <a:gd name="T4" fmla="*/ 0 w 1"/>
                  <a:gd name="T5" fmla="*/ 4 h 5"/>
                  <a:gd name="T6" fmla="*/ 0 w 1"/>
                  <a:gd name="T7" fmla="*/ 2 h 5"/>
                  <a:gd name="T8" fmla="*/ 0 w 1"/>
                  <a:gd name="T9" fmla="*/ 0 h 5"/>
                  <a:gd name="T10" fmla="*/ 1 w 1"/>
                  <a:gd name="T11" fmla="*/ 0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0" y="5"/>
                    </a:lnTo>
                    <a:lnTo>
                      <a:pt x="0" y="4"/>
                    </a:lnTo>
                    <a:lnTo>
                      <a:pt x="0" y="2"/>
                    </a:lnTo>
                    <a:lnTo>
                      <a:pt x="0" y="0"/>
                    </a:lnTo>
                    <a:lnTo>
                      <a:pt x="1" y="0"/>
                    </a:lnTo>
                    <a:lnTo>
                      <a:pt x="1"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6" name="Freeform 162">
                <a:extLst>
                  <a:ext uri="{FF2B5EF4-FFF2-40B4-BE49-F238E27FC236}">
                    <a16:creationId xmlns:a16="http://schemas.microsoft.com/office/drawing/2014/main" id="{5DF7E4C3-4DCE-40E1-A461-BD5A163CFD94}"/>
                  </a:ext>
                </a:extLst>
              </p:cNvPr>
              <p:cNvSpPr>
                <a:spLocks/>
              </p:cNvSpPr>
              <p:nvPr/>
            </p:nvSpPr>
            <p:spPr bwMode="auto">
              <a:xfrm>
                <a:off x="4521" y="1647"/>
                <a:ext cx="3" cy="7"/>
              </a:xfrm>
              <a:custGeom>
                <a:avLst/>
                <a:gdLst>
                  <a:gd name="T0" fmla="*/ 7 w 7"/>
                  <a:gd name="T1" fmla="*/ 0 h 12"/>
                  <a:gd name="T2" fmla="*/ 6 w 7"/>
                  <a:gd name="T3" fmla="*/ 3 h 12"/>
                  <a:gd name="T4" fmla="*/ 5 w 7"/>
                  <a:gd name="T5" fmla="*/ 7 h 12"/>
                  <a:gd name="T6" fmla="*/ 3 w 7"/>
                  <a:gd name="T7" fmla="*/ 10 h 12"/>
                  <a:gd name="T8" fmla="*/ 0 w 7"/>
                  <a:gd name="T9" fmla="*/ 12 h 12"/>
                  <a:gd name="T10" fmla="*/ 0 w 7"/>
                  <a:gd name="T11" fmla="*/ 9 h 12"/>
                  <a:gd name="T12" fmla="*/ 1 w 7"/>
                  <a:gd name="T13" fmla="*/ 5 h 12"/>
                  <a:gd name="T14" fmla="*/ 3 w 7"/>
                  <a:gd name="T15" fmla="*/ 2 h 12"/>
                  <a:gd name="T16" fmla="*/ 7 w 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0"/>
                    </a:moveTo>
                    <a:lnTo>
                      <a:pt x="6" y="3"/>
                    </a:lnTo>
                    <a:lnTo>
                      <a:pt x="5" y="7"/>
                    </a:lnTo>
                    <a:lnTo>
                      <a:pt x="3" y="10"/>
                    </a:lnTo>
                    <a:lnTo>
                      <a:pt x="0" y="12"/>
                    </a:lnTo>
                    <a:lnTo>
                      <a:pt x="0" y="9"/>
                    </a:lnTo>
                    <a:lnTo>
                      <a:pt x="1" y="5"/>
                    </a:lnTo>
                    <a:lnTo>
                      <a:pt x="3" y="2"/>
                    </a:lnTo>
                    <a:lnTo>
                      <a:pt x="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7" name="Freeform 163">
                <a:extLst>
                  <a:ext uri="{FF2B5EF4-FFF2-40B4-BE49-F238E27FC236}">
                    <a16:creationId xmlns:a16="http://schemas.microsoft.com/office/drawing/2014/main" id="{32EBDA00-C40B-4A93-952B-D3F0F1875A3E}"/>
                  </a:ext>
                </a:extLst>
              </p:cNvPr>
              <p:cNvSpPr>
                <a:spLocks/>
              </p:cNvSpPr>
              <p:nvPr/>
            </p:nvSpPr>
            <p:spPr bwMode="auto">
              <a:xfrm>
                <a:off x="4577" y="1646"/>
                <a:ext cx="5" cy="8"/>
              </a:xfrm>
              <a:custGeom>
                <a:avLst/>
                <a:gdLst>
                  <a:gd name="T0" fmla="*/ 9 w 9"/>
                  <a:gd name="T1" fmla="*/ 8 h 15"/>
                  <a:gd name="T2" fmla="*/ 2 w 9"/>
                  <a:gd name="T3" fmla="*/ 15 h 15"/>
                  <a:gd name="T4" fmla="*/ 2 w 9"/>
                  <a:gd name="T5" fmla="*/ 11 h 15"/>
                  <a:gd name="T6" fmla="*/ 1 w 9"/>
                  <a:gd name="T7" fmla="*/ 7 h 15"/>
                  <a:gd name="T8" fmla="*/ 0 w 9"/>
                  <a:gd name="T9" fmla="*/ 4 h 15"/>
                  <a:gd name="T10" fmla="*/ 2 w 9"/>
                  <a:gd name="T11" fmla="*/ 0 h 15"/>
                  <a:gd name="T12" fmla="*/ 5 w 9"/>
                  <a:gd name="T13" fmla="*/ 2 h 15"/>
                  <a:gd name="T14" fmla="*/ 8 w 9"/>
                  <a:gd name="T15" fmla="*/ 3 h 15"/>
                  <a:gd name="T16" fmla="*/ 9 w 9"/>
                  <a:gd name="T17" fmla="*/ 5 h 15"/>
                  <a:gd name="T18" fmla="*/ 9 w 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5">
                    <a:moveTo>
                      <a:pt x="9" y="8"/>
                    </a:moveTo>
                    <a:lnTo>
                      <a:pt x="2" y="15"/>
                    </a:lnTo>
                    <a:lnTo>
                      <a:pt x="2" y="11"/>
                    </a:lnTo>
                    <a:lnTo>
                      <a:pt x="1" y="7"/>
                    </a:lnTo>
                    <a:lnTo>
                      <a:pt x="0" y="4"/>
                    </a:lnTo>
                    <a:lnTo>
                      <a:pt x="2" y="0"/>
                    </a:lnTo>
                    <a:lnTo>
                      <a:pt x="5" y="2"/>
                    </a:lnTo>
                    <a:lnTo>
                      <a:pt x="8" y="3"/>
                    </a:lnTo>
                    <a:lnTo>
                      <a:pt x="9" y="5"/>
                    </a:lnTo>
                    <a:lnTo>
                      <a:pt x="9"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8" name="Rectangle 164">
                <a:extLst>
                  <a:ext uri="{FF2B5EF4-FFF2-40B4-BE49-F238E27FC236}">
                    <a16:creationId xmlns:a16="http://schemas.microsoft.com/office/drawing/2014/main" id="{E07591DE-02DD-4FEA-9E4B-7F5F7869C256}"/>
                  </a:ext>
                </a:extLst>
              </p:cNvPr>
              <p:cNvSpPr>
                <a:spLocks noChangeArrowheads="1"/>
              </p:cNvSpPr>
              <p:nvPr/>
            </p:nvSpPr>
            <p:spPr bwMode="auto">
              <a:xfrm>
                <a:off x="4535" y="1650"/>
                <a:ext cx="1" cy="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49" name="Freeform 165">
                <a:extLst>
                  <a:ext uri="{FF2B5EF4-FFF2-40B4-BE49-F238E27FC236}">
                    <a16:creationId xmlns:a16="http://schemas.microsoft.com/office/drawing/2014/main" id="{9256F3F1-FAC2-4AD7-9C17-3634A48670C4}"/>
                  </a:ext>
                </a:extLst>
              </p:cNvPr>
              <p:cNvSpPr>
                <a:spLocks/>
              </p:cNvSpPr>
              <p:nvPr/>
            </p:nvSpPr>
            <p:spPr bwMode="auto">
              <a:xfrm>
                <a:off x="4612" y="1648"/>
                <a:ext cx="5" cy="9"/>
              </a:xfrm>
              <a:custGeom>
                <a:avLst/>
                <a:gdLst>
                  <a:gd name="T0" fmla="*/ 1 w 9"/>
                  <a:gd name="T1" fmla="*/ 9 h 17"/>
                  <a:gd name="T2" fmla="*/ 1 w 9"/>
                  <a:gd name="T3" fmla="*/ 10 h 17"/>
                  <a:gd name="T4" fmla="*/ 3 w 9"/>
                  <a:gd name="T5" fmla="*/ 11 h 17"/>
                  <a:gd name="T6" fmla="*/ 3 w 9"/>
                  <a:gd name="T7" fmla="*/ 13 h 17"/>
                  <a:gd name="T8" fmla="*/ 3 w 9"/>
                  <a:gd name="T9" fmla="*/ 13 h 17"/>
                  <a:gd name="T10" fmla="*/ 6 w 9"/>
                  <a:gd name="T11" fmla="*/ 10 h 17"/>
                  <a:gd name="T12" fmla="*/ 6 w 9"/>
                  <a:gd name="T13" fmla="*/ 7 h 17"/>
                  <a:gd name="T14" fmla="*/ 6 w 9"/>
                  <a:gd name="T15" fmla="*/ 3 h 17"/>
                  <a:gd name="T16" fmla="*/ 8 w 9"/>
                  <a:gd name="T17" fmla="*/ 1 h 17"/>
                  <a:gd name="T18" fmla="*/ 9 w 9"/>
                  <a:gd name="T19" fmla="*/ 3 h 17"/>
                  <a:gd name="T20" fmla="*/ 9 w 9"/>
                  <a:gd name="T21" fmla="*/ 8 h 17"/>
                  <a:gd name="T22" fmla="*/ 8 w 9"/>
                  <a:gd name="T23" fmla="*/ 13 h 17"/>
                  <a:gd name="T24" fmla="*/ 7 w 9"/>
                  <a:gd name="T25" fmla="*/ 17 h 17"/>
                  <a:gd name="T26" fmla="*/ 0 w 9"/>
                  <a:gd name="T27" fmla="*/ 17 h 17"/>
                  <a:gd name="T28" fmla="*/ 0 w 9"/>
                  <a:gd name="T29" fmla="*/ 13 h 17"/>
                  <a:gd name="T30" fmla="*/ 0 w 9"/>
                  <a:gd name="T31" fmla="*/ 8 h 17"/>
                  <a:gd name="T32" fmla="*/ 0 w 9"/>
                  <a:gd name="T33" fmla="*/ 4 h 17"/>
                  <a:gd name="T34" fmla="*/ 3 w 9"/>
                  <a:gd name="T35" fmla="*/ 0 h 17"/>
                  <a:gd name="T36" fmla="*/ 4 w 9"/>
                  <a:gd name="T37" fmla="*/ 1 h 17"/>
                  <a:gd name="T38" fmla="*/ 3 w 9"/>
                  <a:gd name="T39" fmla="*/ 3 h 17"/>
                  <a:gd name="T40" fmla="*/ 1 w 9"/>
                  <a:gd name="T41" fmla="*/ 6 h 17"/>
                  <a:gd name="T42" fmla="*/ 1 w 9"/>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7">
                    <a:moveTo>
                      <a:pt x="1" y="9"/>
                    </a:moveTo>
                    <a:lnTo>
                      <a:pt x="1" y="10"/>
                    </a:lnTo>
                    <a:lnTo>
                      <a:pt x="3" y="11"/>
                    </a:lnTo>
                    <a:lnTo>
                      <a:pt x="3" y="13"/>
                    </a:lnTo>
                    <a:lnTo>
                      <a:pt x="3" y="13"/>
                    </a:lnTo>
                    <a:lnTo>
                      <a:pt x="6" y="10"/>
                    </a:lnTo>
                    <a:lnTo>
                      <a:pt x="6" y="7"/>
                    </a:lnTo>
                    <a:lnTo>
                      <a:pt x="6" y="3"/>
                    </a:lnTo>
                    <a:lnTo>
                      <a:pt x="8" y="1"/>
                    </a:lnTo>
                    <a:lnTo>
                      <a:pt x="9" y="3"/>
                    </a:lnTo>
                    <a:lnTo>
                      <a:pt x="9" y="8"/>
                    </a:lnTo>
                    <a:lnTo>
                      <a:pt x="8" y="13"/>
                    </a:lnTo>
                    <a:lnTo>
                      <a:pt x="7" y="17"/>
                    </a:lnTo>
                    <a:lnTo>
                      <a:pt x="0" y="17"/>
                    </a:lnTo>
                    <a:lnTo>
                      <a:pt x="0" y="13"/>
                    </a:lnTo>
                    <a:lnTo>
                      <a:pt x="0" y="8"/>
                    </a:lnTo>
                    <a:lnTo>
                      <a:pt x="0" y="4"/>
                    </a:lnTo>
                    <a:lnTo>
                      <a:pt x="3" y="0"/>
                    </a:lnTo>
                    <a:lnTo>
                      <a:pt x="4" y="1"/>
                    </a:lnTo>
                    <a:lnTo>
                      <a:pt x="3" y="3"/>
                    </a:lnTo>
                    <a:lnTo>
                      <a:pt x="1" y="6"/>
                    </a:lnTo>
                    <a:lnTo>
                      <a:pt x="1"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0" name="Freeform 166">
                <a:extLst>
                  <a:ext uri="{FF2B5EF4-FFF2-40B4-BE49-F238E27FC236}">
                    <a16:creationId xmlns:a16="http://schemas.microsoft.com/office/drawing/2014/main" id="{C9FDAB42-5203-4EC5-B542-4B30DB67FDB4}"/>
                  </a:ext>
                </a:extLst>
              </p:cNvPr>
              <p:cNvSpPr>
                <a:spLocks/>
              </p:cNvSpPr>
              <p:nvPr/>
            </p:nvSpPr>
            <p:spPr bwMode="auto">
              <a:xfrm>
                <a:off x="4530" y="1650"/>
                <a:ext cx="1" cy="2"/>
              </a:xfrm>
              <a:custGeom>
                <a:avLst/>
                <a:gdLst>
                  <a:gd name="T0" fmla="*/ 0 w 2"/>
                  <a:gd name="T1" fmla="*/ 5 h 5"/>
                  <a:gd name="T2" fmla="*/ 0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0"/>
                    </a:lnTo>
                    <a:lnTo>
                      <a:pt x="2" y="0"/>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1" name="Freeform 167">
                <a:extLst>
                  <a:ext uri="{FF2B5EF4-FFF2-40B4-BE49-F238E27FC236}">
                    <a16:creationId xmlns:a16="http://schemas.microsoft.com/office/drawing/2014/main" id="{1A97D918-0936-4930-AC24-F535F38C0D34}"/>
                  </a:ext>
                </a:extLst>
              </p:cNvPr>
              <p:cNvSpPr>
                <a:spLocks/>
              </p:cNvSpPr>
              <p:nvPr/>
            </p:nvSpPr>
            <p:spPr bwMode="auto">
              <a:xfrm>
                <a:off x="4618" y="1649"/>
                <a:ext cx="2" cy="6"/>
              </a:xfrm>
              <a:custGeom>
                <a:avLst/>
                <a:gdLst>
                  <a:gd name="T0" fmla="*/ 1 w 3"/>
                  <a:gd name="T1" fmla="*/ 12 h 12"/>
                  <a:gd name="T2" fmla="*/ 0 w 3"/>
                  <a:gd name="T3" fmla="*/ 9 h 12"/>
                  <a:gd name="T4" fmla="*/ 0 w 3"/>
                  <a:gd name="T5" fmla="*/ 6 h 12"/>
                  <a:gd name="T6" fmla="*/ 0 w 3"/>
                  <a:gd name="T7" fmla="*/ 4 h 12"/>
                  <a:gd name="T8" fmla="*/ 2 w 3"/>
                  <a:gd name="T9" fmla="*/ 0 h 12"/>
                  <a:gd name="T10" fmla="*/ 2 w 3"/>
                  <a:gd name="T11" fmla="*/ 2 h 12"/>
                  <a:gd name="T12" fmla="*/ 3 w 3"/>
                  <a:gd name="T13" fmla="*/ 6 h 12"/>
                  <a:gd name="T14" fmla="*/ 3 w 3"/>
                  <a:gd name="T15" fmla="*/ 9 h 12"/>
                  <a:gd name="T16" fmla="*/ 1 w 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12"/>
                    </a:moveTo>
                    <a:lnTo>
                      <a:pt x="0" y="9"/>
                    </a:lnTo>
                    <a:lnTo>
                      <a:pt x="0" y="6"/>
                    </a:lnTo>
                    <a:lnTo>
                      <a:pt x="0" y="4"/>
                    </a:lnTo>
                    <a:lnTo>
                      <a:pt x="2" y="0"/>
                    </a:lnTo>
                    <a:lnTo>
                      <a:pt x="2" y="2"/>
                    </a:lnTo>
                    <a:lnTo>
                      <a:pt x="3" y="6"/>
                    </a:lnTo>
                    <a:lnTo>
                      <a:pt x="3" y="9"/>
                    </a:lnTo>
                    <a:lnTo>
                      <a:pt x="1" y="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2" name="Freeform 168">
                <a:extLst>
                  <a:ext uri="{FF2B5EF4-FFF2-40B4-BE49-F238E27FC236}">
                    <a16:creationId xmlns:a16="http://schemas.microsoft.com/office/drawing/2014/main" id="{37CB7878-7A2F-4BE3-9777-0C8F3BAF568F}"/>
                  </a:ext>
                </a:extLst>
              </p:cNvPr>
              <p:cNvSpPr>
                <a:spLocks/>
              </p:cNvSpPr>
              <p:nvPr/>
            </p:nvSpPr>
            <p:spPr bwMode="auto">
              <a:xfrm>
                <a:off x="4587" y="1651"/>
                <a:ext cx="2" cy="3"/>
              </a:xfrm>
              <a:custGeom>
                <a:avLst/>
                <a:gdLst>
                  <a:gd name="T0" fmla="*/ 3 w 3"/>
                  <a:gd name="T1" fmla="*/ 3 h 4"/>
                  <a:gd name="T2" fmla="*/ 0 w 3"/>
                  <a:gd name="T3" fmla="*/ 4 h 4"/>
                  <a:gd name="T4" fmla="*/ 0 w 3"/>
                  <a:gd name="T5" fmla="*/ 0 h 4"/>
                  <a:gd name="T6" fmla="*/ 3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4"/>
                    </a:lnTo>
                    <a:lnTo>
                      <a:pt x="0" y="0"/>
                    </a:lnTo>
                    <a:lnTo>
                      <a:pt x="3" y="0"/>
                    </a:lnTo>
                    <a:lnTo>
                      <a:pt x="3"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3" name="Freeform 169">
                <a:extLst>
                  <a:ext uri="{FF2B5EF4-FFF2-40B4-BE49-F238E27FC236}">
                    <a16:creationId xmlns:a16="http://schemas.microsoft.com/office/drawing/2014/main" id="{9A098B04-9E48-4347-A053-3B5B49569B7A}"/>
                  </a:ext>
                </a:extLst>
              </p:cNvPr>
              <p:cNvSpPr>
                <a:spLocks/>
              </p:cNvSpPr>
              <p:nvPr/>
            </p:nvSpPr>
            <p:spPr bwMode="auto">
              <a:xfrm>
                <a:off x="4628" y="1651"/>
                <a:ext cx="1" cy="5"/>
              </a:xfrm>
              <a:custGeom>
                <a:avLst/>
                <a:gdLst>
                  <a:gd name="T0" fmla="*/ 3 w 3"/>
                  <a:gd name="T1" fmla="*/ 0 h 9"/>
                  <a:gd name="T2" fmla="*/ 0 w 3"/>
                  <a:gd name="T3" fmla="*/ 9 h 9"/>
                  <a:gd name="T4" fmla="*/ 3 w 3"/>
                  <a:gd name="T5" fmla="*/ 0 h 9"/>
                </a:gdLst>
                <a:ahLst/>
                <a:cxnLst>
                  <a:cxn ang="0">
                    <a:pos x="T0" y="T1"/>
                  </a:cxn>
                  <a:cxn ang="0">
                    <a:pos x="T2" y="T3"/>
                  </a:cxn>
                  <a:cxn ang="0">
                    <a:pos x="T4" y="T5"/>
                  </a:cxn>
                </a:cxnLst>
                <a:rect l="0" t="0" r="r" b="b"/>
                <a:pathLst>
                  <a:path w="3" h="9">
                    <a:moveTo>
                      <a:pt x="3" y="0"/>
                    </a:moveTo>
                    <a:lnTo>
                      <a:pt x="0" y="9"/>
                    </a:lnTo>
                    <a:lnTo>
                      <a:pt x="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4" name="Freeform 170">
                <a:extLst>
                  <a:ext uri="{FF2B5EF4-FFF2-40B4-BE49-F238E27FC236}">
                    <a16:creationId xmlns:a16="http://schemas.microsoft.com/office/drawing/2014/main" id="{80DA73AD-A1DE-4C93-97DE-85F7E263A9AC}"/>
                  </a:ext>
                </a:extLst>
              </p:cNvPr>
              <p:cNvSpPr>
                <a:spLocks/>
              </p:cNvSpPr>
              <p:nvPr/>
            </p:nvSpPr>
            <p:spPr bwMode="auto">
              <a:xfrm>
                <a:off x="4562" y="1653"/>
                <a:ext cx="2" cy="4"/>
              </a:xfrm>
              <a:custGeom>
                <a:avLst/>
                <a:gdLst>
                  <a:gd name="T0" fmla="*/ 5 w 5"/>
                  <a:gd name="T1" fmla="*/ 5 h 7"/>
                  <a:gd name="T2" fmla="*/ 5 w 5"/>
                  <a:gd name="T3" fmla="*/ 7 h 7"/>
                  <a:gd name="T4" fmla="*/ 2 w 5"/>
                  <a:gd name="T5" fmla="*/ 7 h 7"/>
                  <a:gd name="T6" fmla="*/ 1 w 5"/>
                  <a:gd name="T7" fmla="*/ 5 h 7"/>
                  <a:gd name="T8" fmla="*/ 0 w 5"/>
                  <a:gd name="T9" fmla="*/ 4 h 7"/>
                  <a:gd name="T10" fmla="*/ 0 w 5"/>
                  <a:gd name="T11" fmla="*/ 0 h 7"/>
                  <a:gd name="T12" fmla="*/ 1 w 5"/>
                  <a:gd name="T13" fmla="*/ 1 h 7"/>
                  <a:gd name="T14" fmla="*/ 2 w 5"/>
                  <a:gd name="T15" fmla="*/ 3 h 7"/>
                  <a:gd name="T16" fmla="*/ 5 w 5"/>
                  <a:gd name="T17" fmla="*/ 4 h 7"/>
                  <a:gd name="T18" fmla="*/ 5 w 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5" y="5"/>
                    </a:moveTo>
                    <a:lnTo>
                      <a:pt x="5" y="7"/>
                    </a:lnTo>
                    <a:lnTo>
                      <a:pt x="2" y="7"/>
                    </a:lnTo>
                    <a:lnTo>
                      <a:pt x="1" y="5"/>
                    </a:lnTo>
                    <a:lnTo>
                      <a:pt x="0" y="4"/>
                    </a:lnTo>
                    <a:lnTo>
                      <a:pt x="0" y="0"/>
                    </a:lnTo>
                    <a:lnTo>
                      <a:pt x="1" y="1"/>
                    </a:lnTo>
                    <a:lnTo>
                      <a:pt x="2" y="3"/>
                    </a:lnTo>
                    <a:lnTo>
                      <a:pt x="5" y="4"/>
                    </a:lnTo>
                    <a:lnTo>
                      <a:pt x="5"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5" name="Freeform 171">
                <a:extLst>
                  <a:ext uri="{FF2B5EF4-FFF2-40B4-BE49-F238E27FC236}">
                    <a16:creationId xmlns:a16="http://schemas.microsoft.com/office/drawing/2014/main" id="{799E84E0-D5A5-48E6-B094-5FA8A071D204}"/>
                  </a:ext>
                </a:extLst>
              </p:cNvPr>
              <p:cNvSpPr>
                <a:spLocks/>
              </p:cNvSpPr>
              <p:nvPr/>
            </p:nvSpPr>
            <p:spPr bwMode="auto">
              <a:xfrm>
                <a:off x="4537" y="1654"/>
                <a:ext cx="1" cy="4"/>
              </a:xfrm>
              <a:custGeom>
                <a:avLst/>
                <a:gdLst>
                  <a:gd name="T0" fmla="*/ 3 w 3"/>
                  <a:gd name="T1" fmla="*/ 6 h 6"/>
                  <a:gd name="T2" fmla="*/ 0 w 3"/>
                  <a:gd name="T3" fmla="*/ 5 h 6"/>
                  <a:gd name="T4" fmla="*/ 0 w 3"/>
                  <a:gd name="T5" fmla="*/ 4 h 6"/>
                  <a:gd name="T6" fmla="*/ 0 w 3"/>
                  <a:gd name="T7" fmla="*/ 2 h 6"/>
                  <a:gd name="T8" fmla="*/ 0 w 3"/>
                  <a:gd name="T9" fmla="*/ 0 h 6"/>
                  <a:gd name="T10" fmla="*/ 1 w 3"/>
                  <a:gd name="T11" fmla="*/ 1 h 6"/>
                  <a:gd name="T12" fmla="*/ 1 w 3"/>
                  <a:gd name="T13" fmla="*/ 3 h 6"/>
                  <a:gd name="T14" fmla="*/ 3 w 3"/>
                  <a:gd name="T15" fmla="*/ 4 h 6"/>
                  <a:gd name="T16" fmla="*/ 3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6"/>
                    </a:moveTo>
                    <a:lnTo>
                      <a:pt x="0" y="5"/>
                    </a:lnTo>
                    <a:lnTo>
                      <a:pt x="0" y="4"/>
                    </a:lnTo>
                    <a:lnTo>
                      <a:pt x="0" y="2"/>
                    </a:lnTo>
                    <a:lnTo>
                      <a:pt x="0" y="0"/>
                    </a:lnTo>
                    <a:lnTo>
                      <a:pt x="1" y="1"/>
                    </a:lnTo>
                    <a:lnTo>
                      <a:pt x="1" y="3"/>
                    </a:lnTo>
                    <a:lnTo>
                      <a:pt x="3" y="4"/>
                    </a:lnTo>
                    <a:lnTo>
                      <a:pt x="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7" name="Freeform 173">
                <a:extLst>
                  <a:ext uri="{FF2B5EF4-FFF2-40B4-BE49-F238E27FC236}">
                    <a16:creationId xmlns:a16="http://schemas.microsoft.com/office/drawing/2014/main" id="{6EBBE3A6-7348-466E-AC97-880FA210FA98}"/>
                  </a:ext>
                </a:extLst>
              </p:cNvPr>
              <p:cNvSpPr>
                <a:spLocks/>
              </p:cNvSpPr>
              <p:nvPr/>
            </p:nvSpPr>
            <p:spPr bwMode="auto">
              <a:xfrm>
                <a:off x="4563" y="1654"/>
                <a:ext cx="29" cy="15"/>
              </a:xfrm>
              <a:custGeom>
                <a:avLst/>
                <a:gdLst>
                  <a:gd name="T0" fmla="*/ 45 w 58"/>
                  <a:gd name="T1" fmla="*/ 0 h 31"/>
                  <a:gd name="T2" fmla="*/ 45 w 58"/>
                  <a:gd name="T3" fmla="*/ 6 h 31"/>
                  <a:gd name="T4" fmla="*/ 45 w 58"/>
                  <a:gd name="T5" fmla="*/ 12 h 31"/>
                  <a:gd name="T6" fmla="*/ 45 w 58"/>
                  <a:gd name="T7" fmla="*/ 18 h 31"/>
                  <a:gd name="T8" fmla="*/ 46 w 58"/>
                  <a:gd name="T9" fmla="*/ 23 h 31"/>
                  <a:gd name="T10" fmla="*/ 49 w 58"/>
                  <a:gd name="T11" fmla="*/ 21 h 31"/>
                  <a:gd name="T12" fmla="*/ 49 w 58"/>
                  <a:gd name="T13" fmla="*/ 19 h 31"/>
                  <a:gd name="T14" fmla="*/ 50 w 58"/>
                  <a:gd name="T15" fmla="*/ 17 h 31"/>
                  <a:gd name="T16" fmla="*/ 52 w 58"/>
                  <a:gd name="T17" fmla="*/ 15 h 31"/>
                  <a:gd name="T18" fmla="*/ 53 w 58"/>
                  <a:gd name="T19" fmla="*/ 17 h 31"/>
                  <a:gd name="T20" fmla="*/ 54 w 58"/>
                  <a:gd name="T21" fmla="*/ 17 h 31"/>
                  <a:gd name="T22" fmla="*/ 57 w 58"/>
                  <a:gd name="T23" fmla="*/ 17 h 31"/>
                  <a:gd name="T24" fmla="*/ 58 w 58"/>
                  <a:gd name="T25" fmla="*/ 15 h 31"/>
                  <a:gd name="T26" fmla="*/ 56 w 58"/>
                  <a:gd name="T27" fmla="*/ 20 h 31"/>
                  <a:gd name="T28" fmla="*/ 53 w 58"/>
                  <a:gd name="T29" fmla="*/ 23 h 31"/>
                  <a:gd name="T30" fmla="*/ 49 w 58"/>
                  <a:gd name="T31" fmla="*/ 27 h 31"/>
                  <a:gd name="T32" fmla="*/ 45 w 58"/>
                  <a:gd name="T33" fmla="*/ 31 h 31"/>
                  <a:gd name="T34" fmla="*/ 41 w 58"/>
                  <a:gd name="T35" fmla="*/ 30 h 31"/>
                  <a:gd name="T36" fmla="*/ 37 w 58"/>
                  <a:gd name="T37" fmla="*/ 28 h 31"/>
                  <a:gd name="T38" fmla="*/ 34 w 58"/>
                  <a:gd name="T39" fmla="*/ 27 h 31"/>
                  <a:gd name="T40" fmla="*/ 29 w 58"/>
                  <a:gd name="T41" fmla="*/ 29 h 31"/>
                  <a:gd name="T42" fmla="*/ 28 w 58"/>
                  <a:gd name="T43" fmla="*/ 23 h 31"/>
                  <a:gd name="T44" fmla="*/ 23 w 58"/>
                  <a:gd name="T45" fmla="*/ 22 h 31"/>
                  <a:gd name="T46" fmla="*/ 19 w 58"/>
                  <a:gd name="T47" fmla="*/ 23 h 31"/>
                  <a:gd name="T48" fmla="*/ 15 w 58"/>
                  <a:gd name="T49" fmla="*/ 22 h 31"/>
                  <a:gd name="T50" fmla="*/ 15 w 58"/>
                  <a:gd name="T51" fmla="*/ 17 h 31"/>
                  <a:gd name="T52" fmla="*/ 13 w 58"/>
                  <a:gd name="T53" fmla="*/ 17 h 31"/>
                  <a:gd name="T54" fmla="*/ 11 w 58"/>
                  <a:gd name="T55" fmla="*/ 17 h 31"/>
                  <a:gd name="T56" fmla="*/ 10 w 58"/>
                  <a:gd name="T57" fmla="*/ 18 h 31"/>
                  <a:gd name="T58" fmla="*/ 7 w 58"/>
                  <a:gd name="T59" fmla="*/ 20 h 31"/>
                  <a:gd name="T60" fmla="*/ 5 w 58"/>
                  <a:gd name="T61" fmla="*/ 18 h 31"/>
                  <a:gd name="T62" fmla="*/ 1 w 58"/>
                  <a:gd name="T63" fmla="*/ 17 h 31"/>
                  <a:gd name="T64" fmla="*/ 0 w 58"/>
                  <a:gd name="T65" fmla="*/ 14 h 31"/>
                  <a:gd name="T66" fmla="*/ 0 w 58"/>
                  <a:gd name="T67" fmla="*/ 10 h 31"/>
                  <a:gd name="T68" fmla="*/ 3 w 58"/>
                  <a:gd name="T69" fmla="*/ 17 h 31"/>
                  <a:gd name="T70" fmla="*/ 7 w 58"/>
                  <a:gd name="T71" fmla="*/ 14 h 31"/>
                  <a:gd name="T72" fmla="*/ 10 w 58"/>
                  <a:gd name="T73" fmla="*/ 11 h 31"/>
                  <a:gd name="T74" fmla="*/ 12 w 58"/>
                  <a:gd name="T75" fmla="*/ 8 h 31"/>
                  <a:gd name="T76" fmla="*/ 16 w 58"/>
                  <a:gd name="T77" fmla="*/ 8 h 31"/>
                  <a:gd name="T78" fmla="*/ 20 w 58"/>
                  <a:gd name="T79" fmla="*/ 11 h 31"/>
                  <a:gd name="T80" fmla="*/ 20 w 58"/>
                  <a:gd name="T81" fmla="*/ 10 h 31"/>
                  <a:gd name="T82" fmla="*/ 22 w 58"/>
                  <a:gd name="T83" fmla="*/ 7 h 31"/>
                  <a:gd name="T84" fmla="*/ 23 w 58"/>
                  <a:gd name="T85" fmla="*/ 7 h 31"/>
                  <a:gd name="T86" fmla="*/ 24 w 58"/>
                  <a:gd name="T87" fmla="*/ 7 h 31"/>
                  <a:gd name="T88" fmla="*/ 26 w 58"/>
                  <a:gd name="T89" fmla="*/ 19 h 31"/>
                  <a:gd name="T90" fmla="*/ 31 w 58"/>
                  <a:gd name="T91" fmla="*/ 13 h 31"/>
                  <a:gd name="T92" fmla="*/ 30 w 58"/>
                  <a:gd name="T93" fmla="*/ 15 h 31"/>
                  <a:gd name="T94" fmla="*/ 31 w 58"/>
                  <a:gd name="T95" fmla="*/ 18 h 31"/>
                  <a:gd name="T96" fmla="*/ 33 w 58"/>
                  <a:gd name="T97" fmla="*/ 19 h 31"/>
                  <a:gd name="T98" fmla="*/ 34 w 58"/>
                  <a:gd name="T99" fmla="*/ 21 h 31"/>
                  <a:gd name="T100" fmla="*/ 36 w 58"/>
                  <a:gd name="T101" fmla="*/ 20 h 31"/>
                  <a:gd name="T102" fmla="*/ 37 w 58"/>
                  <a:gd name="T103" fmla="*/ 20 h 31"/>
                  <a:gd name="T104" fmla="*/ 38 w 58"/>
                  <a:gd name="T105" fmla="*/ 22 h 31"/>
                  <a:gd name="T106" fmla="*/ 41 w 58"/>
                  <a:gd name="T107" fmla="*/ 23 h 31"/>
                  <a:gd name="T108" fmla="*/ 43 w 58"/>
                  <a:gd name="T109" fmla="*/ 18 h 31"/>
                  <a:gd name="T110" fmla="*/ 42 w 58"/>
                  <a:gd name="T111" fmla="*/ 13 h 31"/>
                  <a:gd name="T112" fmla="*/ 39 w 58"/>
                  <a:gd name="T113" fmla="*/ 7 h 31"/>
                  <a:gd name="T114" fmla="*/ 41 w 58"/>
                  <a:gd name="T115" fmla="*/ 0 h 31"/>
                  <a:gd name="T116" fmla="*/ 45 w 58"/>
                  <a:gd name="T1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 h="31">
                    <a:moveTo>
                      <a:pt x="45" y="0"/>
                    </a:moveTo>
                    <a:lnTo>
                      <a:pt x="45" y="6"/>
                    </a:lnTo>
                    <a:lnTo>
                      <a:pt x="45" y="12"/>
                    </a:lnTo>
                    <a:lnTo>
                      <a:pt x="45" y="18"/>
                    </a:lnTo>
                    <a:lnTo>
                      <a:pt x="46" y="23"/>
                    </a:lnTo>
                    <a:lnTo>
                      <a:pt x="49" y="21"/>
                    </a:lnTo>
                    <a:lnTo>
                      <a:pt x="49" y="19"/>
                    </a:lnTo>
                    <a:lnTo>
                      <a:pt x="50" y="17"/>
                    </a:lnTo>
                    <a:lnTo>
                      <a:pt x="52" y="15"/>
                    </a:lnTo>
                    <a:lnTo>
                      <a:pt x="53" y="17"/>
                    </a:lnTo>
                    <a:lnTo>
                      <a:pt x="54" y="17"/>
                    </a:lnTo>
                    <a:lnTo>
                      <a:pt x="57" y="17"/>
                    </a:lnTo>
                    <a:lnTo>
                      <a:pt x="58" y="15"/>
                    </a:lnTo>
                    <a:lnTo>
                      <a:pt x="56" y="20"/>
                    </a:lnTo>
                    <a:lnTo>
                      <a:pt x="53" y="23"/>
                    </a:lnTo>
                    <a:lnTo>
                      <a:pt x="49" y="27"/>
                    </a:lnTo>
                    <a:lnTo>
                      <a:pt x="45" y="31"/>
                    </a:lnTo>
                    <a:lnTo>
                      <a:pt x="41" y="30"/>
                    </a:lnTo>
                    <a:lnTo>
                      <a:pt x="37" y="28"/>
                    </a:lnTo>
                    <a:lnTo>
                      <a:pt x="34" y="27"/>
                    </a:lnTo>
                    <a:lnTo>
                      <a:pt x="29" y="29"/>
                    </a:lnTo>
                    <a:lnTo>
                      <a:pt x="28" y="23"/>
                    </a:lnTo>
                    <a:lnTo>
                      <a:pt x="23" y="22"/>
                    </a:lnTo>
                    <a:lnTo>
                      <a:pt x="19" y="23"/>
                    </a:lnTo>
                    <a:lnTo>
                      <a:pt x="15" y="22"/>
                    </a:lnTo>
                    <a:lnTo>
                      <a:pt x="15" y="17"/>
                    </a:lnTo>
                    <a:lnTo>
                      <a:pt x="13" y="17"/>
                    </a:lnTo>
                    <a:lnTo>
                      <a:pt x="11" y="17"/>
                    </a:lnTo>
                    <a:lnTo>
                      <a:pt x="10" y="18"/>
                    </a:lnTo>
                    <a:lnTo>
                      <a:pt x="7" y="20"/>
                    </a:lnTo>
                    <a:lnTo>
                      <a:pt x="5" y="18"/>
                    </a:lnTo>
                    <a:lnTo>
                      <a:pt x="1" y="17"/>
                    </a:lnTo>
                    <a:lnTo>
                      <a:pt x="0" y="14"/>
                    </a:lnTo>
                    <a:lnTo>
                      <a:pt x="0" y="10"/>
                    </a:lnTo>
                    <a:lnTo>
                      <a:pt x="3" y="17"/>
                    </a:lnTo>
                    <a:lnTo>
                      <a:pt x="7" y="14"/>
                    </a:lnTo>
                    <a:lnTo>
                      <a:pt x="10" y="11"/>
                    </a:lnTo>
                    <a:lnTo>
                      <a:pt x="12" y="8"/>
                    </a:lnTo>
                    <a:lnTo>
                      <a:pt x="16" y="8"/>
                    </a:lnTo>
                    <a:lnTo>
                      <a:pt x="20" y="11"/>
                    </a:lnTo>
                    <a:lnTo>
                      <a:pt x="20" y="10"/>
                    </a:lnTo>
                    <a:lnTo>
                      <a:pt x="22" y="7"/>
                    </a:lnTo>
                    <a:lnTo>
                      <a:pt x="23" y="7"/>
                    </a:lnTo>
                    <a:lnTo>
                      <a:pt x="24" y="7"/>
                    </a:lnTo>
                    <a:lnTo>
                      <a:pt x="26" y="19"/>
                    </a:lnTo>
                    <a:lnTo>
                      <a:pt x="31" y="13"/>
                    </a:lnTo>
                    <a:lnTo>
                      <a:pt x="30" y="15"/>
                    </a:lnTo>
                    <a:lnTo>
                      <a:pt x="31" y="18"/>
                    </a:lnTo>
                    <a:lnTo>
                      <a:pt x="33" y="19"/>
                    </a:lnTo>
                    <a:lnTo>
                      <a:pt x="34" y="21"/>
                    </a:lnTo>
                    <a:lnTo>
                      <a:pt x="36" y="20"/>
                    </a:lnTo>
                    <a:lnTo>
                      <a:pt x="37" y="20"/>
                    </a:lnTo>
                    <a:lnTo>
                      <a:pt x="38" y="22"/>
                    </a:lnTo>
                    <a:lnTo>
                      <a:pt x="41" y="23"/>
                    </a:lnTo>
                    <a:lnTo>
                      <a:pt x="43" y="18"/>
                    </a:lnTo>
                    <a:lnTo>
                      <a:pt x="42" y="13"/>
                    </a:lnTo>
                    <a:lnTo>
                      <a:pt x="39" y="7"/>
                    </a:lnTo>
                    <a:lnTo>
                      <a:pt x="41" y="0"/>
                    </a:lnTo>
                    <a:lnTo>
                      <a:pt x="4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8" name="Freeform 174">
                <a:extLst>
                  <a:ext uri="{FF2B5EF4-FFF2-40B4-BE49-F238E27FC236}">
                    <a16:creationId xmlns:a16="http://schemas.microsoft.com/office/drawing/2014/main" id="{658DC512-2ABA-43A4-AC4B-9F83390141E6}"/>
                  </a:ext>
                </a:extLst>
              </p:cNvPr>
              <p:cNvSpPr>
                <a:spLocks/>
              </p:cNvSpPr>
              <p:nvPr/>
            </p:nvSpPr>
            <p:spPr bwMode="auto">
              <a:xfrm>
                <a:off x="4540" y="1656"/>
                <a:ext cx="2" cy="5"/>
              </a:xfrm>
              <a:custGeom>
                <a:avLst/>
                <a:gdLst>
                  <a:gd name="T0" fmla="*/ 4 w 5"/>
                  <a:gd name="T1" fmla="*/ 9 h 9"/>
                  <a:gd name="T2" fmla="*/ 2 w 5"/>
                  <a:gd name="T3" fmla="*/ 8 h 9"/>
                  <a:gd name="T4" fmla="*/ 2 w 5"/>
                  <a:gd name="T5" fmla="*/ 8 h 9"/>
                  <a:gd name="T6" fmla="*/ 1 w 5"/>
                  <a:gd name="T7" fmla="*/ 8 h 9"/>
                  <a:gd name="T8" fmla="*/ 0 w 5"/>
                  <a:gd name="T9" fmla="*/ 8 h 9"/>
                  <a:gd name="T10" fmla="*/ 1 w 5"/>
                  <a:gd name="T11" fmla="*/ 0 h 9"/>
                  <a:gd name="T12" fmla="*/ 4 w 5"/>
                  <a:gd name="T13" fmla="*/ 1 h 9"/>
                  <a:gd name="T14" fmla="*/ 5 w 5"/>
                  <a:gd name="T15" fmla="*/ 3 h 9"/>
                  <a:gd name="T16" fmla="*/ 4 w 5"/>
                  <a:gd name="T17" fmla="*/ 7 h 9"/>
                  <a:gd name="T18" fmla="*/ 4 w 5"/>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4" y="9"/>
                    </a:moveTo>
                    <a:lnTo>
                      <a:pt x="2" y="8"/>
                    </a:lnTo>
                    <a:lnTo>
                      <a:pt x="2" y="8"/>
                    </a:lnTo>
                    <a:lnTo>
                      <a:pt x="1" y="8"/>
                    </a:lnTo>
                    <a:lnTo>
                      <a:pt x="0" y="8"/>
                    </a:lnTo>
                    <a:lnTo>
                      <a:pt x="1" y="0"/>
                    </a:lnTo>
                    <a:lnTo>
                      <a:pt x="4" y="1"/>
                    </a:lnTo>
                    <a:lnTo>
                      <a:pt x="5" y="3"/>
                    </a:lnTo>
                    <a:lnTo>
                      <a:pt x="4" y="7"/>
                    </a:lnTo>
                    <a:lnTo>
                      <a:pt x="4"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59" name="Freeform 175">
                <a:extLst>
                  <a:ext uri="{FF2B5EF4-FFF2-40B4-BE49-F238E27FC236}">
                    <a16:creationId xmlns:a16="http://schemas.microsoft.com/office/drawing/2014/main" id="{EE1EF7BB-88BE-4A8C-BBEC-986C57B5B6A0}"/>
                  </a:ext>
                </a:extLst>
              </p:cNvPr>
              <p:cNvSpPr>
                <a:spLocks/>
              </p:cNvSpPr>
              <p:nvPr/>
            </p:nvSpPr>
            <p:spPr bwMode="auto">
              <a:xfrm>
                <a:off x="4627" y="1656"/>
                <a:ext cx="1" cy="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0" name="Freeform 176">
                <a:extLst>
                  <a:ext uri="{FF2B5EF4-FFF2-40B4-BE49-F238E27FC236}">
                    <a16:creationId xmlns:a16="http://schemas.microsoft.com/office/drawing/2014/main" id="{FE4C2016-A218-42AA-BCD6-59A46C170174}"/>
                  </a:ext>
                </a:extLst>
              </p:cNvPr>
              <p:cNvSpPr>
                <a:spLocks/>
              </p:cNvSpPr>
              <p:nvPr/>
            </p:nvSpPr>
            <p:spPr bwMode="auto">
              <a:xfrm>
                <a:off x="4616" y="1658"/>
                <a:ext cx="4" cy="4"/>
              </a:xfrm>
              <a:custGeom>
                <a:avLst/>
                <a:gdLst>
                  <a:gd name="T0" fmla="*/ 0 w 7"/>
                  <a:gd name="T1" fmla="*/ 8 h 8"/>
                  <a:gd name="T2" fmla="*/ 6 w 7"/>
                  <a:gd name="T3" fmla="*/ 0 h 8"/>
                  <a:gd name="T4" fmla="*/ 7 w 7"/>
                  <a:gd name="T5" fmla="*/ 4 h 8"/>
                  <a:gd name="T6" fmla="*/ 0 w 7"/>
                  <a:gd name="T7" fmla="*/ 8 h 8"/>
                </a:gdLst>
                <a:ahLst/>
                <a:cxnLst>
                  <a:cxn ang="0">
                    <a:pos x="T0" y="T1"/>
                  </a:cxn>
                  <a:cxn ang="0">
                    <a:pos x="T2" y="T3"/>
                  </a:cxn>
                  <a:cxn ang="0">
                    <a:pos x="T4" y="T5"/>
                  </a:cxn>
                  <a:cxn ang="0">
                    <a:pos x="T6" y="T7"/>
                  </a:cxn>
                </a:cxnLst>
                <a:rect l="0" t="0" r="r" b="b"/>
                <a:pathLst>
                  <a:path w="7" h="8">
                    <a:moveTo>
                      <a:pt x="0" y="8"/>
                    </a:moveTo>
                    <a:lnTo>
                      <a:pt x="6" y="0"/>
                    </a:lnTo>
                    <a:lnTo>
                      <a:pt x="7" y="4"/>
                    </a:lnTo>
                    <a:lnTo>
                      <a:pt x="0"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1" name="Freeform 177">
                <a:extLst>
                  <a:ext uri="{FF2B5EF4-FFF2-40B4-BE49-F238E27FC236}">
                    <a16:creationId xmlns:a16="http://schemas.microsoft.com/office/drawing/2014/main" id="{BBD1FADF-8755-46AA-9AA7-031FED5CE119}"/>
                  </a:ext>
                </a:extLst>
              </p:cNvPr>
              <p:cNvSpPr>
                <a:spLocks/>
              </p:cNvSpPr>
              <p:nvPr/>
            </p:nvSpPr>
            <p:spPr bwMode="auto">
              <a:xfrm>
                <a:off x="4621" y="1659"/>
                <a:ext cx="2" cy="2"/>
              </a:xfrm>
              <a:custGeom>
                <a:avLst/>
                <a:gdLst>
                  <a:gd name="T0" fmla="*/ 0 w 3"/>
                  <a:gd name="T1" fmla="*/ 4 h 4"/>
                  <a:gd name="T2" fmla="*/ 3 w 3"/>
                  <a:gd name="T3" fmla="*/ 0 h 4"/>
                  <a:gd name="T4" fmla="*/ 1 w 3"/>
                  <a:gd name="T5" fmla="*/ 4 h 4"/>
                  <a:gd name="T6" fmla="*/ 0 w 3"/>
                  <a:gd name="T7" fmla="*/ 4 h 4"/>
                </a:gdLst>
                <a:ahLst/>
                <a:cxnLst>
                  <a:cxn ang="0">
                    <a:pos x="T0" y="T1"/>
                  </a:cxn>
                  <a:cxn ang="0">
                    <a:pos x="T2" y="T3"/>
                  </a:cxn>
                  <a:cxn ang="0">
                    <a:pos x="T4" y="T5"/>
                  </a:cxn>
                  <a:cxn ang="0">
                    <a:pos x="T6" y="T7"/>
                  </a:cxn>
                </a:cxnLst>
                <a:rect l="0" t="0" r="r" b="b"/>
                <a:pathLst>
                  <a:path w="3" h="4">
                    <a:moveTo>
                      <a:pt x="0" y="4"/>
                    </a:moveTo>
                    <a:lnTo>
                      <a:pt x="3" y="0"/>
                    </a:lnTo>
                    <a:lnTo>
                      <a:pt x="1" y="4"/>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2" name="Freeform 178">
                <a:extLst>
                  <a:ext uri="{FF2B5EF4-FFF2-40B4-BE49-F238E27FC236}">
                    <a16:creationId xmlns:a16="http://schemas.microsoft.com/office/drawing/2014/main" id="{A0643660-38BA-489B-8324-06CE227306DC}"/>
                  </a:ext>
                </a:extLst>
              </p:cNvPr>
              <p:cNvSpPr>
                <a:spLocks/>
              </p:cNvSpPr>
              <p:nvPr/>
            </p:nvSpPr>
            <p:spPr bwMode="auto">
              <a:xfrm>
                <a:off x="4610" y="1663"/>
                <a:ext cx="3" cy="5"/>
              </a:xfrm>
              <a:custGeom>
                <a:avLst/>
                <a:gdLst>
                  <a:gd name="T0" fmla="*/ 2 w 5"/>
                  <a:gd name="T1" fmla="*/ 8 h 8"/>
                  <a:gd name="T2" fmla="*/ 0 w 5"/>
                  <a:gd name="T3" fmla="*/ 7 h 8"/>
                  <a:gd name="T4" fmla="*/ 2 w 5"/>
                  <a:gd name="T5" fmla="*/ 0 h 8"/>
                  <a:gd name="T6" fmla="*/ 5 w 5"/>
                  <a:gd name="T7" fmla="*/ 1 h 8"/>
                  <a:gd name="T8" fmla="*/ 2 w 5"/>
                  <a:gd name="T9" fmla="*/ 8 h 8"/>
                </a:gdLst>
                <a:ahLst/>
                <a:cxnLst>
                  <a:cxn ang="0">
                    <a:pos x="T0" y="T1"/>
                  </a:cxn>
                  <a:cxn ang="0">
                    <a:pos x="T2" y="T3"/>
                  </a:cxn>
                  <a:cxn ang="0">
                    <a:pos x="T4" y="T5"/>
                  </a:cxn>
                  <a:cxn ang="0">
                    <a:pos x="T6" y="T7"/>
                  </a:cxn>
                  <a:cxn ang="0">
                    <a:pos x="T8" y="T9"/>
                  </a:cxn>
                </a:cxnLst>
                <a:rect l="0" t="0" r="r" b="b"/>
                <a:pathLst>
                  <a:path w="5" h="8">
                    <a:moveTo>
                      <a:pt x="2" y="8"/>
                    </a:moveTo>
                    <a:lnTo>
                      <a:pt x="0" y="7"/>
                    </a:lnTo>
                    <a:lnTo>
                      <a:pt x="2" y="0"/>
                    </a:lnTo>
                    <a:lnTo>
                      <a:pt x="5" y="1"/>
                    </a:lnTo>
                    <a:lnTo>
                      <a:pt x="2"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3" name="Freeform 179">
                <a:extLst>
                  <a:ext uri="{FF2B5EF4-FFF2-40B4-BE49-F238E27FC236}">
                    <a16:creationId xmlns:a16="http://schemas.microsoft.com/office/drawing/2014/main" id="{6EA6DFE7-5B49-4237-81B8-7E0E979B241B}"/>
                  </a:ext>
                </a:extLst>
              </p:cNvPr>
              <p:cNvSpPr>
                <a:spLocks/>
              </p:cNvSpPr>
              <p:nvPr/>
            </p:nvSpPr>
            <p:spPr bwMode="auto">
              <a:xfrm>
                <a:off x="4616" y="1665"/>
                <a:ext cx="2" cy="3"/>
              </a:xfrm>
              <a:custGeom>
                <a:avLst/>
                <a:gdLst>
                  <a:gd name="T0" fmla="*/ 6 w 6"/>
                  <a:gd name="T1" fmla="*/ 1 h 7"/>
                  <a:gd name="T2" fmla="*/ 6 w 6"/>
                  <a:gd name="T3" fmla="*/ 3 h 7"/>
                  <a:gd name="T4" fmla="*/ 5 w 6"/>
                  <a:gd name="T5" fmla="*/ 5 h 7"/>
                  <a:gd name="T6" fmla="*/ 2 w 6"/>
                  <a:gd name="T7" fmla="*/ 6 h 7"/>
                  <a:gd name="T8" fmla="*/ 1 w 6"/>
                  <a:gd name="T9" fmla="*/ 7 h 7"/>
                  <a:gd name="T10" fmla="*/ 0 w 6"/>
                  <a:gd name="T11" fmla="*/ 5 h 7"/>
                  <a:gd name="T12" fmla="*/ 1 w 6"/>
                  <a:gd name="T13" fmla="*/ 3 h 7"/>
                  <a:gd name="T14" fmla="*/ 4 w 6"/>
                  <a:gd name="T15" fmla="*/ 0 h 7"/>
                  <a:gd name="T16" fmla="*/ 6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1"/>
                    </a:moveTo>
                    <a:lnTo>
                      <a:pt x="6" y="3"/>
                    </a:lnTo>
                    <a:lnTo>
                      <a:pt x="5" y="5"/>
                    </a:lnTo>
                    <a:lnTo>
                      <a:pt x="2" y="6"/>
                    </a:lnTo>
                    <a:lnTo>
                      <a:pt x="1" y="7"/>
                    </a:lnTo>
                    <a:lnTo>
                      <a:pt x="0" y="5"/>
                    </a:lnTo>
                    <a:lnTo>
                      <a:pt x="1" y="3"/>
                    </a:lnTo>
                    <a:lnTo>
                      <a:pt x="4" y="0"/>
                    </a:lnTo>
                    <a:lnTo>
                      <a:pt x="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4" name="Freeform 180">
                <a:extLst>
                  <a:ext uri="{FF2B5EF4-FFF2-40B4-BE49-F238E27FC236}">
                    <a16:creationId xmlns:a16="http://schemas.microsoft.com/office/drawing/2014/main" id="{69A8BE1D-ACC6-49C2-83AF-A41AD551A492}"/>
                  </a:ext>
                </a:extLst>
              </p:cNvPr>
              <p:cNvSpPr>
                <a:spLocks/>
              </p:cNvSpPr>
              <p:nvPr/>
            </p:nvSpPr>
            <p:spPr bwMode="auto">
              <a:xfrm>
                <a:off x="4597" y="1674"/>
                <a:ext cx="4" cy="6"/>
              </a:xfrm>
              <a:custGeom>
                <a:avLst/>
                <a:gdLst>
                  <a:gd name="T0" fmla="*/ 7 w 8"/>
                  <a:gd name="T1" fmla="*/ 11 h 11"/>
                  <a:gd name="T2" fmla="*/ 5 w 8"/>
                  <a:gd name="T3" fmla="*/ 11 h 11"/>
                  <a:gd name="T4" fmla="*/ 4 w 8"/>
                  <a:gd name="T5" fmla="*/ 9 h 11"/>
                  <a:gd name="T6" fmla="*/ 1 w 8"/>
                  <a:gd name="T7" fmla="*/ 7 h 11"/>
                  <a:gd name="T8" fmla="*/ 0 w 8"/>
                  <a:gd name="T9" fmla="*/ 4 h 11"/>
                  <a:gd name="T10" fmla="*/ 1 w 8"/>
                  <a:gd name="T11" fmla="*/ 0 h 11"/>
                  <a:gd name="T12" fmla="*/ 5 w 8"/>
                  <a:gd name="T13" fmla="*/ 2 h 11"/>
                  <a:gd name="T14" fmla="*/ 7 w 8"/>
                  <a:gd name="T15" fmla="*/ 4 h 11"/>
                  <a:gd name="T16" fmla="*/ 8 w 8"/>
                  <a:gd name="T17" fmla="*/ 8 h 11"/>
                  <a:gd name="T18" fmla="*/ 7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7" y="11"/>
                    </a:moveTo>
                    <a:lnTo>
                      <a:pt x="5" y="11"/>
                    </a:lnTo>
                    <a:lnTo>
                      <a:pt x="4" y="9"/>
                    </a:lnTo>
                    <a:lnTo>
                      <a:pt x="1" y="7"/>
                    </a:lnTo>
                    <a:lnTo>
                      <a:pt x="0" y="4"/>
                    </a:lnTo>
                    <a:lnTo>
                      <a:pt x="1" y="0"/>
                    </a:lnTo>
                    <a:lnTo>
                      <a:pt x="5" y="2"/>
                    </a:lnTo>
                    <a:lnTo>
                      <a:pt x="7" y="4"/>
                    </a:lnTo>
                    <a:lnTo>
                      <a:pt x="8" y="8"/>
                    </a:lnTo>
                    <a:lnTo>
                      <a:pt x="7"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5" name="Freeform 181">
                <a:extLst>
                  <a:ext uri="{FF2B5EF4-FFF2-40B4-BE49-F238E27FC236}">
                    <a16:creationId xmlns:a16="http://schemas.microsoft.com/office/drawing/2014/main" id="{3DA5E9D8-E26B-4E76-9DF4-C5478EB5CDE1}"/>
                  </a:ext>
                </a:extLst>
              </p:cNvPr>
              <p:cNvSpPr>
                <a:spLocks/>
              </p:cNvSpPr>
              <p:nvPr/>
            </p:nvSpPr>
            <p:spPr bwMode="auto">
              <a:xfrm>
                <a:off x="4609" y="1674"/>
                <a:ext cx="3" cy="2"/>
              </a:xfrm>
              <a:custGeom>
                <a:avLst/>
                <a:gdLst>
                  <a:gd name="T0" fmla="*/ 0 w 7"/>
                  <a:gd name="T1" fmla="*/ 3 h 3"/>
                  <a:gd name="T2" fmla="*/ 0 w 7"/>
                  <a:gd name="T3" fmla="*/ 0 h 3"/>
                  <a:gd name="T4" fmla="*/ 7 w 7"/>
                  <a:gd name="T5" fmla="*/ 0 h 3"/>
                  <a:gd name="T6" fmla="*/ 0 w 7"/>
                  <a:gd name="T7" fmla="*/ 3 h 3"/>
                </a:gdLst>
                <a:ahLst/>
                <a:cxnLst>
                  <a:cxn ang="0">
                    <a:pos x="T0" y="T1"/>
                  </a:cxn>
                  <a:cxn ang="0">
                    <a:pos x="T2" y="T3"/>
                  </a:cxn>
                  <a:cxn ang="0">
                    <a:pos x="T4" y="T5"/>
                  </a:cxn>
                  <a:cxn ang="0">
                    <a:pos x="T6" y="T7"/>
                  </a:cxn>
                </a:cxnLst>
                <a:rect l="0" t="0" r="r" b="b"/>
                <a:pathLst>
                  <a:path w="7" h="3">
                    <a:moveTo>
                      <a:pt x="0" y="3"/>
                    </a:moveTo>
                    <a:lnTo>
                      <a:pt x="0" y="0"/>
                    </a:lnTo>
                    <a:lnTo>
                      <a:pt x="7" y="0"/>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6" name="Freeform 182">
                <a:extLst>
                  <a:ext uri="{FF2B5EF4-FFF2-40B4-BE49-F238E27FC236}">
                    <a16:creationId xmlns:a16="http://schemas.microsoft.com/office/drawing/2014/main" id="{F1AB9A03-98FE-4EAE-BA27-30C976D5D5BA}"/>
                  </a:ext>
                </a:extLst>
              </p:cNvPr>
              <p:cNvSpPr>
                <a:spLocks/>
              </p:cNvSpPr>
              <p:nvPr/>
            </p:nvSpPr>
            <p:spPr bwMode="auto">
              <a:xfrm>
                <a:off x="4602" y="1676"/>
                <a:ext cx="3" cy="6"/>
              </a:xfrm>
              <a:custGeom>
                <a:avLst/>
                <a:gdLst>
                  <a:gd name="T0" fmla="*/ 4 w 4"/>
                  <a:gd name="T1" fmla="*/ 14 h 14"/>
                  <a:gd name="T2" fmla="*/ 3 w 4"/>
                  <a:gd name="T3" fmla="*/ 12 h 14"/>
                  <a:gd name="T4" fmla="*/ 2 w 4"/>
                  <a:gd name="T5" fmla="*/ 8 h 14"/>
                  <a:gd name="T6" fmla="*/ 1 w 4"/>
                  <a:gd name="T7" fmla="*/ 5 h 14"/>
                  <a:gd name="T8" fmla="*/ 0 w 4"/>
                  <a:gd name="T9" fmla="*/ 0 h 14"/>
                  <a:gd name="T10" fmla="*/ 3 w 4"/>
                  <a:gd name="T11" fmla="*/ 2 h 14"/>
                  <a:gd name="T12" fmla="*/ 4 w 4"/>
                  <a:gd name="T13" fmla="*/ 6 h 14"/>
                  <a:gd name="T14" fmla="*/ 4 w 4"/>
                  <a:gd name="T15" fmla="*/ 11 h 14"/>
                  <a:gd name="T16" fmla="*/ 4 w 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4">
                    <a:moveTo>
                      <a:pt x="4" y="14"/>
                    </a:moveTo>
                    <a:lnTo>
                      <a:pt x="3" y="12"/>
                    </a:lnTo>
                    <a:lnTo>
                      <a:pt x="2" y="8"/>
                    </a:lnTo>
                    <a:lnTo>
                      <a:pt x="1" y="5"/>
                    </a:lnTo>
                    <a:lnTo>
                      <a:pt x="0" y="0"/>
                    </a:lnTo>
                    <a:lnTo>
                      <a:pt x="3" y="2"/>
                    </a:lnTo>
                    <a:lnTo>
                      <a:pt x="4" y="6"/>
                    </a:lnTo>
                    <a:lnTo>
                      <a:pt x="4" y="11"/>
                    </a:lnTo>
                    <a:lnTo>
                      <a:pt x="4"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2167" name="Freeform 183">
                <a:extLst>
                  <a:ext uri="{FF2B5EF4-FFF2-40B4-BE49-F238E27FC236}">
                    <a16:creationId xmlns:a16="http://schemas.microsoft.com/office/drawing/2014/main" id="{A56A224A-A33D-4478-BF31-CA503D1315DF}"/>
                  </a:ext>
                </a:extLst>
              </p:cNvPr>
              <p:cNvSpPr>
                <a:spLocks/>
              </p:cNvSpPr>
              <p:nvPr/>
            </p:nvSpPr>
            <p:spPr bwMode="auto">
              <a:xfrm>
                <a:off x="4442" y="1723"/>
                <a:ext cx="13" cy="18"/>
              </a:xfrm>
              <a:custGeom>
                <a:avLst/>
                <a:gdLst>
                  <a:gd name="T0" fmla="*/ 28 w 28"/>
                  <a:gd name="T1" fmla="*/ 33 h 35"/>
                  <a:gd name="T2" fmla="*/ 27 w 28"/>
                  <a:gd name="T3" fmla="*/ 35 h 35"/>
                  <a:gd name="T4" fmla="*/ 26 w 28"/>
                  <a:gd name="T5" fmla="*/ 35 h 35"/>
                  <a:gd name="T6" fmla="*/ 24 w 28"/>
                  <a:gd name="T7" fmla="*/ 35 h 35"/>
                  <a:gd name="T8" fmla="*/ 23 w 28"/>
                  <a:gd name="T9" fmla="*/ 34 h 35"/>
                  <a:gd name="T10" fmla="*/ 23 w 28"/>
                  <a:gd name="T11" fmla="*/ 24 h 35"/>
                  <a:gd name="T12" fmla="*/ 19 w 28"/>
                  <a:gd name="T13" fmla="*/ 16 h 35"/>
                  <a:gd name="T14" fmla="*/ 13 w 28"/>
                  <a:gd name="T15" fmla="*/ 10 h 35"/>
                  <a:gd name="T16" fmla="*/ 6 w 28"/>
                  <a:gd name="T17" fmla="*/ 4 h 35"/>
                  <a:gd name="T18" fmla="*/ 4 w 28"/>
                  <a:gd name="T19" fmla="*/ 4 h 35"/>
                  <a:gd name="T20" fmla="*/ 1 w 28"/>
                  <a:gd name="T21" fmla="*/ 3 h 35"/>
                  <a:gd name="T22" fmla="*/ 0 w 28"/>
                  <a:gd name="T23" fmla="*/ 3 h 35"/>
                  <a:gd name="T24" fmla="*/ 0 w 28"/>
                  <a:gd name="T25" fmla="*/ 0 h 35"/>
                  <a:gd name="T26" fmla="*/ 6 w 28"/>
                  <a:gd name="T27" fmla="*/ 0 h 35"/>
                  <a:gd name="T28" fmla="*/ 11 w 28"/>
                  <a:gd name="T29" fmla="*/ 3 h 35"/>
                  <a:gd name="T30" fmla="*/ 15 w 28"/>
                  <a:gd name="T31" fmla="*/ 7 h 35"/>
                  <a:gd name="T32" fmla="*/ 20 w 28"/>
                  <a:gd name="T33" fmla="*/ 11 h 35"/>
                  <a:gd name="T34" fmla="*/ 23 w 28"/>
                  <a:gd name="T35" fmla="*/ 17 h 35"/>
                  <a:gd name="T36" fmla="*/ 24 w 28"/>
                  <a:gd name="T37" fmla="*/ 22 h 35"/>
                  <a:gd name="T38" fmla="*/ 27 w 28"/>
                  <a:gd name="T39" fmla="*/ 27 h 35"/>
                  <a:gd name="T40" fmla="*/ 28 w 28"/>
                  <a:gd name="T4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28" y="33"/>
                    </a:moveTo>
                    <a:lnTo>
                      <a:pt x="27" y="35"/>
                    </a:lnTo>
                    <a:lnTo>
                      <a:pt x="26" y="35"/>
                    </a:lnTo>
                    <a:lnTo>
                      <a:pt x="24" y="35"/>
                    </a:lnTo>
                    <a:lnTo>
                      <a:pt x="23" y="34"/>
                    </a:lnTo>
                    <a:lnTo>
                      <a:pt x="23" y="24"/>
                    </a:lnTo>
                    <a:lnTo>
                      <a:pt x="19" y="16"/>
                    </a:lnTo>
                    <a:lnTo>
                      <a:pt x="13" y="10"/>
                    </a:lnTo>
                    <a:lnTo>
                      <a:pt x="6" y="4"/>
                    </a:lnTo>
                    <a:lnTo>
                      <a:pt x="4" y="4"/>
                    </a:lnTo>
                    <a:lnTo>
                      <a:pt x="1" y="3"/>
                    </a:lnTo>
                    <a:lnTo>
                      <a:pt x="0" y="3"/>
                    </a:lnTo>
                    <a:lnTo>
                      <a:pt x="0" y="0"/>
                    </a:lnTo>
                    <a:lnTo>
                      <a:pt x="6" y="0"/>
                    </a:lnTo>
                    <a:lnTo>
                      <a:pt x="11" y="3"/>
                    </a:lnTo>
                    <a:lnTo>
                      <a:pt x="15" y="7"/>
                    </a:lnTo>
                    <a:lnTo>
                      <a:pt x="20" y="11"/>
                    </a:lnTo>
                    <a:lnTo>
                      <a:pt x="23" y="17"/>
                    </a:lnTo>
                    <a:lnTo>
                      <a:pt x="24" y="22"/>
                    </a:lnTo>
                    <a:lnTo>
                      <a:pt x="27" y="27"/>
                    </a:lnTo>
                    <a:lnTo>
                      <a:pt x="28"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grpSp>
        <p:pic>
          <p:nvPicPr>
            <p:cNvPr id="41992" name="Picture 8" descr="j0174006">
              <a:extLst>
                <a:ext uri="{FF2B5EF4-FFF2-40B4-BE49-F238E27FC236}">
                  <a16:creationId xmlns:a16="http://schemas.microsoft.com/office/drawing/2014/main" id="{AD0660AE-F278-4002-928C-F8374F1AA5A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 y="929"/>
              <a:ext cx="1094" cy="108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2000"/>
                                  </p:stCondLst>
                                  <p:childTnLst>
                                    <p:set>
                                      <p:cBhvr>
                                        <p:cTn id="11" dur="1" fill="hold">
                                          <p:stCondLst>
                                            <p:cond delay="0"/>
                                          </p:stCondLst>
                                        </p:cTn>
                                        <p:tgtEl>
                                          <p:spTgt spid="42453"/>
                                        </p:tgtEl>
                                        <p:attrNameLst>
                                          <p:attrName>style.visibility</p:attrName>
                                        </p:attrNameLst>
                                      </p:cBhvr>
                                      <p:to>
                                        <p:strVal val="visible"/>
                                      </p:to>
                                    </p:set>
                                    <p:animEffect transition="in" filter="dissolve">
                                      <p:cBhvr>
                                        <p:cTn id="12" dur="500"/>
                                        <p:tgtEl>
                                          <p:spTgt spid="42453"/>
                                        </p:tgtEl>
                                      </p:cBhvr>
                                    </p:animEffect>
                                  </p:childTnLst>
                                </p:cTn>
                              </p:par>
                            </p:childTnLst>
                          </p:cTn>
                        </p:par>
                        <p:par>
                          <p:cTn id="13" fill="hold" nodeType="afterGroup">
                            <p:stCondLst>
                              <p:cond delay="3000"/>
                            </p:stCondLst>
                            <p:childTnLst>
                              <p:par>
                                <p:cTn id="14" presetID="15" presetClass="entr" presetSubtype="0" fill="hold" nodeType="afterEffect">
                                  <p:stCondLst>
                                    <p:cond delay="2000"/>
                                  </p:stCondLst>
                                  <p:childTnLst>
                                    <p:set>
                                      <p:cBhvr>
                                        <p:cTn id="15" dur="1" fill="hold">
                                          <p:stCondLst>
                                            <p:cond delay="0"/>
                                          </p:stCondLst>
                                        </p:cTn>
                                        <p:tgtEl>
                                          <p:spTgt spid="41989"/>
                                        </p:tgtEl>
                                        <p:attrNameLst>
                                          <p:attrName>style.visibility</p:attrName>
                                        </p:attrNameLst>
                                      </p:cBhvr>
                                      <p:to>
                                        <p:strVal val="visible"/>
                                      </p:to>
                                    </p:set>
                                    <p:anim calcmode="lin" valueType="num">
                                      <p:cBhvr>
                                        <p:cTn id="16" dur="1000" fill="hold"/>
                                        <p:tgtEl>
                                          <p:spTgt spid="41989"/>
                                        </p:tgtEl>
                                        <p:attrNameLst>
                                          <p:attrName>ppt_w</p:attrName>
                                        </p:attrNameLst>
                                      </p:cBhvr>
                                      <p:tavLst>
                                        <p:tav tm="0">
                                          <p:val>
                                            <p:fltVal val="0"/>
                                          </p:val>
                                        </p:tav>
                                        <p:tav tm="100000">
                                          <p:val>
                                            <p:strVal val="#ppt_w"/>
                                          </p:val>
                                        </p:tav>
                                      </p:tavLst>
                                    </p:anim>
                                    <p:anim calcmode="lin" valueType="num">
                                      <p:cBhvr>
                                        <p:cTn id="17" dur="1000" fill="hold"/>
                                        <p:tgtEl>
                                          <p:spTgt spid="41989"/>
                                        </p:tgtEl>
                                        <p:attrNameLst>
                                          <p:attrName>ppt_h</p:attrName>
                                        </p:attrNameLst>
                                      </p:cBhvr>
                                      <p:tavLst>
                                        <p:tav tm="0">
                                          <p:val>
                                            <p:fltVal val="0"/>
                                          </p:val>
                                        </p:tav>
                                        <p:tav tm="100000">
                                          <p:val>
                                            <p:strVal val="#ppt_h"/>
                                          </p:val>
                                        </p:tav>
                                      </p:tavLst>
                                    </p:anim>
                                    <p:anim calcmode="lin" valueType="num">
                                      <p:cBhvr>
                                        <p:cTn id="18" dur="1000" fill="hold"/>
                                        <p:tgtEl>
                                          <p:spTgt spid="41989"/>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1989"/>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6000"/>
                            </p:stCondLst>
                            <p:childTnLst>
                              <p:par>
                                <p:cTn id="21" presetID="17" presetClass="entr" presetSubtype="10" fill="hold" grpId="0" nodeType="afterEffect">
                                  <p:stCondLst>
                                    <p:cond delay="3000"/>
                                  </p:stCondLst>
                                  <p:childTnLst>
                                    <p:set>
                                      <p:cBhvr>
                                        <p:cTn id="22" dur="1" fill="hold">
                                          <p:stCondLst>
                                            <p:cond delay="0"/>
                                          </p:stCondLst>
                                        </p:cTn>
                                        <p:tgtEl>
                                          <p:spTgt spid="41986"/>
                                        </p:tgtEl>
                                        <p:attrNameLst>
                                          <p:attrName>style.visibility</p:attrName>
                                        </p:attrNameLst>
                                      </p:cBhvr>
                                      <p:to>
                                        <p:strVal val="visible"/>
                                      </p:to>
                                    </p:set>
                                    <p:anim calcmode="lin" valueType="num">
                                      <p:cBhvr>
                                        <p:cTn id="23" dur="500" fill="hold"/>
                                        <p:tgtEl>
                                          <p:spTgt spid="41986"/>
                                        </p:tgtEl>
                                        <p:attrNameLst>
                                          <p:attrName>ppt_w</p:attrName>
                                        </p:attrNameLst>
                                      </p:cBhvr>
                                      <p:tavLst>
                                        <p:tav tm="0">
                                          <p:val>
                                            <p:fltVal val="0"/>
                                          </p:val>
                                        </p:tav>
                                        <p:tav tm="100000">
                                          <p:val>
                                            <p:strVal val="#ppt_w"/>
                                          </p:val>
                                        </p:tav>
                                      </p:tavLst>
                                    </p:anim>
                                    <p:anim calcmode="lin" valueType="num">
                                      <p:cBhvr>
                                        <p:cTn id="24" dur="500" fill="hold"/>
                                        <p:tgtEl>
                                          <p:spTgt spid="419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0" scaled="1"/>
        </a:gra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A0E173E-88BC-4572-B402-AA53998A01A0}"/>
              </a:ext>
            </a:extLst>
          </p:cNvPr>
          <p:cNvSpPr>
            <a:spLocks noChangeArrowheads="1"/>
          </p:cNvSpPr>
          <p:nvPr/>
        </p:nvSpPr>
        <p:spPr bwMode="auto">
          <a:xfrm>
            <a:off x="1752600" y="3013075"/>
            <a:ext cx="8686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d-ID" sz="28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rPr>
              <a:t>Yang sering kita abaikan ketika mencari kesenangan dan kenikmatan, menumpuk kekayaan. Hanya dialah yang mengikuti ke mana pun kita pergi. Jadi, cobalah dengarkan bisikannya ketika kita masih sehat dan kuat, karena hanya dia yang setia dan jujur berkata apa adanya. Jangan peduli padanya hanya ketika ajal sudah dekat, karena itu sudah terlambat</a:t>
            </a:r>
            <a:r>
              <a:rPr lang="en-US" altLang="id-ID" sz="28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Comic Sans MS" panose="030F0702030302020204" pitchFamily="66" charset="0"/>
                <a:cs typeface="Arial" panose="020B0604020202020204" pitchFamily="34" charset="0"/>
              </a:rPr>
              <a:t>…</a:t>
            </a:r>
            <a:endParaRPr lang="en-US" altLang="id-ID" sz="2800" i="1">
              <a:solidFill>
                <a:srgbClr val="3333CC"/>
              </a:solidFill>
              <a:effectDag name="">
                <a:cont type="tree" name="">
                  <a:effect ref="fillLine"/>
                  <a:outerShdw dist="38100" dir="13500000" algn="br">
                    <a:srgbClr val="7F7FFE"/>
                  </a:outerShdw>
                </a:cont>
                <a:cont type="tree" name="">
                  <a:effect ref="fillLine"/>
                  <a:outerShdw dist="38100" dir="2700000" algn="tl">
                    <a:srgbClr val="1E1E7A"/>
                  </a:outerShdw>
                </a:cont>
                <a:effect ref="fillLine"/>
              </a:effectDag>
              <a:latin typeface="Arial" panose="020B0604020202020204" pitchFamily="34" charset="0"/>
              <a:cs typeface="Arial" panose="020B0604020202020204" pitchFamily="34" charset="0"/>
            </a:endParaRPr>
          </a:p>
        </p:txBody>
      </p:sp>
      <p:sp>
        <p:nvSpPr>
          <p:cNvPr id="43011" name="WordArt 3">
            <a:extLst>
              <a:ext uri="{FF2B5EF4-FFF2-40B4-BE49-F238E27FC236}">
                <a16:creationId xmlns:a16="http://schemas.microsoft.com/office/drawing/2014/main" id="{655FFEDD-F4CF-4A80-AE10-1630E3E719DE}"/>
              </a:ext>
            </a:extLst>
          </p:cNvPr>
          <p:cNvSpPr>
            <a:spLocks noChangeArrowheads="1" noChangeShapeType="1" noTextEdit="1"/>
          </p:cNvSpPr>
          <p:nvPr/>
        </p:nvSpPr>
        <p:spPr bwMode="auto">
          <a:xfrm>
            <a:off x="4583113" y="104776"/>
            <a:ext cx="3097212" cy="657225"/>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id-ID"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cs typeface="Times New Roman" panose="02020603050405020304" pitchFamily="18" charset="0"/>
              </a:rPr>
              <a:t>isteri ke 1 (pertama)</a:t>
            </a:r>
          </a:p>
        </p:txBody>
      </p:sp>
      <p:sp>
        <p:nvSpPr>
          <p:cNvPr id="43012" name="WordArt 4">
            <a:extLst>
              <a:ext uri="{FF2B5EF4-FFF2-40B4-BE49-F238E27FC236}">
                <a16:creationId xmlns:a16="http://schemas.microsoft.com/office/drawing/2014/main" id="{0FC7B6B3-1840-453E-947B-8036568041AB}"/>
              </a:ext>
            </a:extLst>
          </p:cNvPr>
          <p:cNvSpPr>
            <a:spLocks noChangeArrowheads="1" noChangeShapeType="1" noTextEdit="1"/>
          </p:cNvSpPr>
          <p:nvPr/>
        </p:nvSpPr>
        <p:spPr bwMode="auto">
          <a:xfrm>
            <a:off x="3575050" y="1943100"/>
            <a:ext cx="50419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fontAlgn="base">
              <a:spcBef>
                <a:spcPct val="0"/>
              </a:spcBef>
              <a:spcAft>
                <a:spcPct val="0"/>
              </a:spcAft>
            </a:pPr>
            <a:r>
              <a:rPr lang="id-ID"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cs typeface="Times New Roman" panose="02020603050405020304" pitchFamily="18" charset="0"/>
              </a:rPr>
              <a:t>ternyata adalah nurani, jiwa kita</a:t>
            </a:r>
          </a:p>
        </p:txBody>
      </p:sp>
      <p:sp>
        <p:nvSpPr>
          <p:cNvPr id="43013" name="Freeform 5">
            <a:extLst>
              <a:ext uri="{FF2B5EF4-FFF2-40B4-BE49-F238E27FC236}">
                <a16:creationId xmlns:a16="http://schemas.microsoft.com/office/drawing/2014/main" id="{67C51378-FFF1-4E55-8106-22CB3E74CA86}"/>
              </a:ext>
            </a:extLst>
          </p:cNvPr>
          <p:cNvSpPr>
            <a:spLocks/>
          </p:cNvSpPr>
          <p:nvPr/>
        </p:nvSpPr>
        <p:spPr bwMode="auto">
          <a:xfrm>
            <a:off x="3411538" y="2508250"/>
            <a:ext cx="4762" cy="1588"/>
          </a:xfrm>
          <a:custGeom>
            <a:avLst/>
            <a:gdLst>
              <a:gd name="T0" fmla="*/ 0 w 6"/>
              <a:gd name="T1" fmla="*/ 2 h 2"/>
              <a:gd name="T2" fmla="*/ 1 w 6"/>
              <a:gd name="T3" fmla="*/ 0 h 2"/>
              <a:gd name="T4" fmla="*/ 6 w 6"/>
              <a:gd name="T5" fmla="*/ 0 h 2"/>
              <a:gd name="T6" fmla="*/ 0 w 6"/>
              <a:gd name="T7" fmla="*/ 2 h 2"/>
            </a:gdLst>
            <a:ahLst/>
            <a:cxnLst>
              <a:cxn ang="0">
                <a:pos x="T0" y="T1"/>
              </a:cxn>
              <a:cxn ang="0">
                <a:pos x="T2" y="T3"/>
              </a:cxn>
              <a:cxn ang="0">
                <a:pos x="T4" y="T5"/>
              </a:cxn>
              <a:cxn ang="0">
                <a:pos x="T6" y="T7"/>
              </a:cxn>
            </a:cxnLst>
            <a:rect l="0" t="0" r="r" b="b"/>
            <a:pathLst>
              <a:path w="6" h="2">
                <a:moveTo>
                  <a:pt x="0" y="2"/>
                </a:moveTo>
                <a:lnTo>
                  <a:pt x="1" y="0"/>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14" name="Freeform 6">
            <a:extLst>
              <a:ext uri="{FF2B5EF4-FFF2-40B4-BE49-F238E27FC236}">
                <a16:creationId xmlns:a16="http://schemas.microsoft.com/office/drawing/2014/main" id="{381828C4-0528-4D03-BCAE-B784E846F999}"/>
              </a:ext>
            </a:extLst>
          </p:cNvPr>
          <p:cNvSpPr>
            <a:spLocks/>
          </p:cNvSpPr>
          <p:nvPr/>
        </p:nvSpPr>
        <p:spPr bwMode="auto">
          <a:xfrm>
            <a:off x="3402013" y="2511425"/>
            <a:ext cx="6350" cy="1588"/>
          </a:xfrm>
          <a:custGeom>
            <a:avLst/>
            <a:gdLst>
              <a:gd name="T0" fmla="*/ 0 w 7"/>
              <a:gd name="T1" fmla="*/ 4 h 4"/>
              <a:gd name="T2" fmla="*/ 4 w 7"/>
              <a:gd name="T3" fmla="*/ 0 h 4"/>
              <a:gd name="T4" fmla="*/ 7 w 7"/>
              <a:gd name="T5" fmla="*/ 0 h 4"/>
              <a:gd name="T6" fmla="*/ 0 w 7"/>
              <a:gd name="T7" fmla="*/ 4 h 4"/>
            </a:gdLst>
            <a:ahLst/>
            <a:cxnLst>
              <a:cxn ang="0">
                <a:pos x="T0" y="T1"/>
              </a:cxn>
              <a:cxn ang="0">
                <a:pos x="T2" y="T3"/>
              </a:cxn>
              <a:cxn ang="0">
                <a:pos x="T4" y="T5"/>
              </a:cxn>
              <a:cxn ang="0">
                <a:pos x="T6" y="T7"/>
              </a:cxn>
            </a:cxnLst>
            <a:rect l="0" t="0" r="r" b="b"/>
            <a:pathLst>
              <a:path w="7" h="4">
                <a:moveTo>
                  <a:pt x="0" y="4"/>
                </a:moveTo>
                <a:lnTo>
                  <a:pt x="4" y="0"/>
                </a:lnTo>
                <a:lnTo>
                  <a:pt x="7"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15" name="Rectangle 7">
            <a:extLst>
              <a:ext uri="{FF2B5EF4-FFF2-40B4-BE49-F238E27FC236}">
                <a16:creationId xmlns:a16="http://schemas.microsoft.com/office/drawing/2014/main" id="{4937465C-3ACB-4D4D-83D1-C29845058DF1}"/>
              </a:ext>
            </a:extLst>
          </p:cNvPr>
          <p:cNvSpPr>
            <a:spLocks noChangeArrowheads="1"/>
          </p:cNvSpPr>
          <p:nvPr/>
        </p:nvSpPr>
        <p:spPr bwMode="auto">
          <a:xfrm>
            <a:off x="4789488" y="2579689"/>
            <a:ext cx="6350" cy="3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16" name="Freeform 8">
            <a:extLst>
              <a:ext uri="{FF2B5EF4-FFF2-40B4-BE49-F238E27FC236}">
                <a16:creationId xmlns:a16="http://schemas.microsoft.com/office/drawing/2014/main" id="{3D99F918-12C6-4572-AAFC-E37EB59CD6C6}"/>
              </a:ext>
            </a:extLst>
          </p:cNvPr>
          <p:cNvSpPr>
            <a:spLocks/>
          </p:cNvSpPr>
          <p:nvPr/>
        </p:nvSpPr>
        <p:spPr bwMode="auto">
          <a:xfrm>
            <a:off x="4813301" y="2586039"/>
            <a:ext cx="3175" cy="3175"/>
          </a:xfrm>
          <a:custGeom>
            <a:avLst/>
            <a:gdLst>
              <a:gd name="T0" fmla="*/ 4 w 4"/>
              <a:gd name="T1" fmla="*/ 3 h 3"/>
              <a:gd name="T2" fmla="*/ 0 w 4"/>
              <a:gd name="T3" fmla="*/ 0 h 3"/>
              <a:gd name="T4" fmla="*/ 4 w 4"/>
              <a:gd name="T5" fmla="*/ 1 h 3"/>
              <a:gd name="T6" fmla="*/ 4 w 4"/>
              <a:gd name="T7" fmla="*/ 3 h 3"/>
            </a:gdLst>
            <a:ahLst/>
            <a:cxnLst>
              <a:cxn ang="0">
                <a:pos x="T0" y="T1"/>
              </a:cxn>
              <a:cxn ang="0">
                <a:pos x="T2" y="T3"/>
              </a:cxn>
              <a:cxn ang="0">
                <a:pos x="T4" y="T5"/>
              </a:cxn>
              <a:cxn ang="0">
                <a:pos x="T6" y="T7"/>
              </a:cxn>
            </a:cxnLst>
            <a:rect l="0" t="0" r="r" b="b"/>
            <a:pathLst>
              <a:path w="4" h="3">
                <a:moveTo>
                  <a:pt x="4" y="3"/>
                </a:moveTo>
                <a:lnTo>
                  <a:pt x="0" y="0"/>
                </a:lnTo>
                <a:lnTo>
                  <a:pt x="4" y="1"/>
                </a:lnTo>
                <a:lnTo>
                  <a:pt x="4"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17" name="Freeform 9">
            <a:extLst>
              <a:ext uri="{FF2B5EF4-FFF2-40B4-BE49-F238E27FC236}">
                <a16:creationId xmlns:a16="http://schemas.microsoft.com/office/drawing/2014/main" id="{596F71A1-9884-4D71-9839-1B1E98F536F8}"/>
              </a:ext>
            </a:extLst>
          </p:cNvPr>
          <p:cNvSpPr>
            <a:spLocks/>
          </p:cNvSpPr>
          <p:nvPr/>
        </p:nvSpPr>
        <p:spPr bwMode="auto">
          <a:xfrm>
            <a:off x="4757739" y="2684464"/>
            <a:ext cx="3175" cy="3175"/>
          </a:xfrm>
          <a:custGeom>
            <a:avLst/>
            <a:gdLst>
              <a:gd name="T0" fmla="*/ 1 w 3"/>
              <a:gd name="T1" fmla="*/ 4 h 4"/>
              <a:gd name="T2" fmla="*/ 0 w 3"/>
              <a:gd name="T3" fmla="*/ 0 h 4"/>
              <a:gd name="T4" fmla="*/ 3 w 3"/>
              <a:gd name="T5" fmla="*/ 1 h 4"/>
              <a:gd name="T6" fmla="*/ 1 w 3"/>
              <a:gd name="T7" fmla="*/ 4 h 4"/>
            </a:gdLst>
            <a:ahLst/>
            <a:cxnLst>
              <a:cxn ang="0">
                <a:pos x="T0" y="T1"/>
              </a:cxn>
              <a:cxn ang="0">
                <a:pos x="T2" y="T3"/>
              </a:cxn>
              <a:cxn ang="0">
                <a:pos x="T4" y="T5"/>
              </a:cxn>
              <a:cxn ang="0">
                <a:pos x="T6" y="T7"/>
              </a:cxn>
            </a:cxnLst>
            <a:rect l="0" t="0" r="r" b="b"/>
            <a:pathLst>
              <a:path w="3" h="4">
                <a:moveTo>
                  <a:pt x="1" y="4"/>
                </a:moveTo>
                <a:lnTo>
                  <a:pt x="0" y="0"/>
                </a:lnTo>
                <a:lnTo>
                  <a:pt x="3" y="1"/>
                </a:lnTo>
                <a:lnTo>
                  <a:pt x="1"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18" name="Freeform 10">
            <a:extLst>
              <a:ext uri="{FF2B5EF4-FFF2-40B4-BE49-F238E27FC236}">
                <a16:creationId xmlns:a16="http://schemas.microsoft.com/office/drawing/2014/main" id="{6F8462A9-938F-46A8-9D73-7832C744550F}"/>
              </a:ext>
            </a:extLst>
          </p:cNvPr>
          <p:cNvSpPr>
            <a:spLocks/>
          </p:cNvSpPr>
          <p:nvPr/>
        </p:nvSpPr>
        <p:spPr bwMode="auto">
          <a:xfrm>
            <a:off x="4699000" y="2733675"/>
            <a:ext cx="1588" cy="1588"/>
          </a:xfrm>
          <a:custGeom>
            <a:avLst/>
            <a:gdLst>
              <a:gd name="T0" fmla="*/ 2 w 2"/>
              <a:gd name="T1" fmla="*/ 3 h 3"/>
              <a:gd name="T2" fmla="*/ 0 w 2"/>
              <a:gd name="T3" fmla="*/ 0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lnTo>
                  <a:pt x="0" y="0"/>
                </a:lnTo>
                <a:lnTo>
                  <a:pt x="2" y="2"/>
                </a:lnTo>
                <a:lnTo>
                  <a:pt x="2"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19" name="Freeform 11">
            <a:extLst>
              <a:ext uri="{FF2B5EF4-FFF2-40B4-BE49-F238E27FC236}">
                <a16:creationId xmlns:a16="http://schemas.microsoft.com/office/drawing/2014/main" id="{9E769680-399F-4AD6-BA6C-799B8DA382E9}"/>
              </a:ext>
            </a:extLst>
          </p:cNvPr>
          <p:cNvSpPr>
            <a:spLocks/>
          </p:cNvSpPr>
          <p:nvPr/>
        </p:nvSpPr>
        <p:spPr bwMode="auto">
          <a:xfrm>
            <a:off x="4814888" y="2806700"/>
            <a:ext cx="4762" cy="1588"/>
          </a:xfrm>
          <a:custGeom>
            <a:avLst/>
            <a:gdLst>
              <a:gd name="T0" fmla="*/ 0 w 4"/>
              <a:gd name="T1" fmla="*/ 1 h 1"/>
              <a:gd name="T2" fmla="*/ 2 w 4"/>
              <a:gd name="T3" fmla="*/ 0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2" y="0"/>
                </a:lnTo>
                <a:lnTo>
                  <a:pt x="4" y="1"/>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20" name="Freeform 12">
            <a:extLst>
              <a:ext uri="{FF2B5EF4-FFF2-40B4-BE49-F238E27FC236}">
                <a16:creationId xmlns:a16="http://schemas.microsoft.com/office/drawing/2014/main" id="{80819C40-FF0F-4CAF-8ED3-4010310495FC}"/>
              </a:ext>
            </a:extLst>
          </p:cNvPr>
          <p:cNvSpPr>
            <a:spLocks/>
          </p:cNvSpPr>
          <p:nvPr/>
        </p:nvSpPr>
        <p:spPr bwMode="auto">
          <a:xfrm>
            <a:off x="3365500" y="3025776"/>
            <a:ext cx="1588" cy="3175"/>
          </a:xfrm>
          <a:custGeom>
            <a:avLst/>
            <a:gdLst>
              <a:gd name="T0" fmla="*/ 1 w 1"/>
              <a:gd name="T1" fmla="*/ 5 h 5"/>
              <a:gd name="T2" fmla="*/ 0 w 1"/>
              <a:gd name="T3" fmla="*/ 0 h 5"/>
              <a:gd name="T4" fmla="*/ 1 w 1"/>
              <a:gd name="T5" fmla="*/ 0 h 5"/>
              <a:gd name="T6" fmla="*/ 1 w 1"/>
              <a:gd name="T7" fmla="*/ 5 h 5"/>
            </a:gdLst>
            <a:ahLst/>
            <a:cxnLst>
              <a:cxn ang="0">
                <a:pos x="T0" y="T1"/>
              </a:cxn>
              <a:cxn ang="0">
                <a:pos x="T2" y="T3"/>
              </a:cxn>
              <a:cxn ang="0">
                <a:pos x="T4" y="T5"/>
              </a:cxn>
              <a:cxn ang="0">
                <a:pos x="T6" y="T7"/>
              </a:cxn>
            </a:cxnLst>
            <a:rect l="0" t="0" r="r" b="b"/>
            <a:pathLst>
              <a:path w="1" h="5">
                <a:moveTo>
                  <a:pt x="1" y="5"/>
                </a:moveTo>
                <a:lnTo>
                  <a:pt x="0" y="0"/>
                </a:lnTo>
                <a:lnTo>
                  <a:pt x="1" y="0"/>
                </a:lnTo>
                <a:lnTo>
                  <a:pt x="1"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21" name="Freeform 13">
            <a:extLst>
              <a:ext uri="{FF2B5EF4-FFF2-40B4-BE49-F238E27FC236}">
                <a16:creationId xmlns:a16="http://schemas.microsoft.com/office/drawing/2014/main" id="{4D03E6CB-56B7-408E-A41B-85ADFFDD3707}"/>
              </a:ext>
            </a:extLst>
          </p:cNvPr>
          <p:cNvSpPr>
            <a:spLocks/>
          </p:cNvSpPr>
          <p:nvPr/>
        </p:nvSpPr>
        <p:spPr bwMode="auto">
          <a:xfrm>
            <a:off x="3373439" y="3032125"/>
            <a:ext cx="1587" cy="6350"/>
          </a:xfrm>
          <a:custGeom>
            <a:avLst/>
            <a:gdLst>
              <a:gd name="T0" fmla="*/ 0 w 3"/>
              <a:gd name="T1" fmla="*/ 7 h 7"/>
              <a:gd name="T2" fmla="*/ 0 w 3"/>
              <a:gd name="T3" fmla="*/ 0 h 7"/>
              <a:gd name="T4" fmla="*/ 3 w 3"/>
              <a:gd name="T5" fmla="*/ 7 h 7"/>
              <a:gd name="T6" fmla="*/ 0 w 3"/>
              <a:gd name="T7" fmla="*/ 7 h 7"/>
            </a:gdLst>
            <a:ahLst/>
            <a:cxnLst>
              <a:cxn ang="0">
                <a:pos x="T0" y="T1"/>
              </a:cxn>
              <a:cxn ang="0">
                <a:pos x="T2" y="T3"/>
              </a:cxn>
              <a:cxn ang="0">
                <a:pos x="T4" y="T5"/>
              </a:cxn>
              <a:cxn ang="0">
                <a:pos x="T6" y="T7"/>
              </a:cxn>
            </a:cxnLst>
            <a:rect l="0" t="0" r="r" b="b"/>
            <a:pathLst>
              <a:path w="3" h="7">
                <a:moveTo>
                  <a:pt x="0" y="7"/>
                </a:moveTo>
                <a:lnTo>
                  <a:pt x="0" y="0"/>
                </a:lnTo>
                <a:lnTo>
                  <a:pt x="3" y="7"/>
                </a:lnTo>
                <a:lnTo>
                  <a:pt x="0"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22" name="Freeform 14">
            <a:extLst>
              <a:ext uri="{FF2B5EF4-FFF2-40B4-BE49-F238E27FC236}">
                <a16:creationId xmlns:a16="http://schemas.microsoft.com/office/drawing/2014/main" id="{06FEDBDD-613F-47E5-822E-3D48265EDA83}"/>
              </a:ext>
            </a:extLst>
          </p:cNvPr>
          <p:cNvSpPr>
            <a:spLocks/>
          </p:cNvSpPr>
          <p:nvPr/>
        </p:nvSpPr>
        <p:spPr bwMode="auto">
          <a:xfrm>
            <a:off x="3927475" y="3038476"/>
            <a:ext cx="1588" cy="4763"/>
          </a:xfrm>
          <a:custGeom>
            <a:avLst/>
            <a:gdLst>
              <a:gd name="T0" fmla="*/ 0 w 2"/>
              <a:gd name="T1" fmla="*/ 6 h 6"/>
              <a:gd name="T2" fmla="*/ 0 w 2"/>
              <a:gd name="T3" fmla="*/ 0 h 6"/>
              <a:gd name="T4" fmla="*/ 2 w 2"/>
              <a:gd name="T5" fmla="*/ 3 h 6"/>
              <a:gd name="T6" fmla="*/ 0 w 2"/>
              <a:gd name="T7" fmla="*/ 6 h 6"/>
            </a:gdLst>
            <a:ahLst/>
            <a:cxnLst>
              <a:cxn ang="0">
                <a:pos x="T0" y="T1"/>
              </a:cxn>
              <a:cxn ang="0">
                <a:pos x="T2" y="T3"/>
              </a:cxn>
              <a:cxn ang="0">
                <a:pos x="T4" y="T5"/>
              </a:cxn>
              <a:cxn ang="0">
                <a:pos x="T6" y="T7"/>
              </a:cxn>
            </a:cxnLst>
            <a:rect l="0" t="0" r="r" b="b"/>
            <a:pathLst>
              <a:path w="2" h="6">
                <a:moveTo>
                  <a:pt x="0" y="6"/>
                </a:moveTo>
                <a:lnTo>
                  <a:pt x="0" y="0"/>
                </a:lnTo>
                <a:lnTo>
                  <a:pt x="2" y="3"/>
                </a:lnTo>
                <a:lnTo>
                  <a:pt x="0"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23" name="Freeform 15">
            <a:extLst>
              <a:ext uri="{FF2B5EF4-FFF2-40B4-BE49-F238E27FC236}">
                <a16:creationId xmlns:a16="http://schemas.microsoft.com/office/drawing/2014/main" id="{993E30F9-5D51-47CC-BDFB-429D13103831}"/>
              </a:ext>
            </a:extLst>
          </p:cNvPr>
          <p:cNvSpPr>
            <a:spLocks/>
          </p:cNvSpPr>
          <p:nvPr/>
        </p:nvSpPr>
        <p:spPr bwMode="auto">
          <a:xfrm>
            <a:off x="4903789" y="3046414"/>
            <a:ext cx="1587" cy="3175"/>
          </a:xfrm>
          <a:custGeom>
            <a:avLst/>
            <a:gdLst>
              <a:gd name="T0" fmla="*/ 0 w 2"/>
              <a:gd name="T1" fmla="*/ 3 h 3"/>
              <a:gd name="T2" fmla="*/ 0 w 2"/>
              <a:gd name="T3" fmla="*/ 0 h 3"/>
              <a:gd name="T4" fmla="*/ 2 w 2"/>
              <a:gd name="T5" fmla="*/ 3 h 3"/>
              <a:gd name="T6" fmla="*/ 0 w 2"/>
              <a:gd name="T7" fmla="*/ 3 h 3"/>
            </a:gdLst>
            <a:ahLst/>
            <a:cxnLst>
              <a:cxn ang="0">
                <a:pos x="T0" y="T1"/>
              </a:cxn>
              <a:cxn ang="0">
                <a:pos x="T2" y="T3"/>
              </a:cxn>
              <a:cxn ang="0">
                <a:pos x="T4" y="T5"/>
              </a:cxn>
              <a:cxn ang="0">
                <a:pos x="T6" y="T7"/>
              </a:cxn>
            </a:cxnLst>
            <a:rect l="0" t="0" r="r" b="b"/>
            <a:pathLst>
              <a:path w="2" h="3">
                <a:moveTo>
                  <a:pt x="0" y="3"/>
                </a:moveTo>
                <a:lnTo>
                  <a:pt x="0" y="0"/>
                </a:lnTo>
                <a:lnTo>
                  <a:pt x="2" y="3"/>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024" name="Freeform 16">
            <a:extLst>
              <a:ext uri="{FF2B5EF4-FFF2-40B4-BE49-F238E27FC236}">
                <a16:creationId xmlns:a16="http://schemas.microsoft.com/office/drawing/2014/main" id="{3BB9F95A-6E30-4ACB-9C57-8199E8DA2641}"/>
              </a:ext>
            </a:extLst>
          </p:cNvPr>
          <p:cNvSpPr>
            <a:spLocks/>
          </p:cNvSpPr>
          <p:nvPr/>
        </p:nvSpPr>
        <p:spPr bwMode="auto">
          <a:xfrm>
            <a:off x="3470275" y="3059114"/>
            <a:ext cx="1588" cy="3175"/>
          </a:xfrm>
          <a:custGeom>
            <a:avLst/>
            <a:gdLst>
              <a:gd name="T0" fmla="*/ 0 w 1"/>
              <a:gd name="T1" fmla="*/ 3 h 3"/>
              <a:gd name="T2" fmla="*/ 1 w 1"/>
              <a:gd name="T3" fmla="*/ 0 h 3"/>
              <a:gd name="T4" fmla="*/ 1 w 1"/>
              <a:gd name="T5" fmla="*/ 3 h 3"/>
              <a:gd name="T6" fmla="*/ 0 w 1"/>
              <a:gd name="T7" fmla="*/ 3 h 3"/>
            </a:gdLst>
            <a:ahLst/>
            <a:cxnLst>
              <a:cxn ang="0">
                <a:pos x="T0" y="T1"/>
              </a:cxn>
              <a:cxn ang="0">
                <a:pos x="T2" y="T3"/>
              </a:cxn>
              <a:cxn ang="0">
                <a:pos x="T4" y="T5"/>
              </a:cxn>
              <a:cxn ang="0">
                <a:pos x="T6" y="T7"/>
              </a:cxn>
            </a:cxnLst>
            <a:rect l="0" t="0" r="r" b="b"/>
            <a:pathLst>
              <a:path w="1" h="3">
                <a:moveTo>
                  <a:pt x="0" y="3"/>
                </a:moveTo>
                <a:lnTo>
                  <a:pt x="1" y="0"/>
                </a:lnTo>
                <a:lnTo>
                  <a:pt x="1" y="3"/>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291" name="Freeform 283">
            <a:extLst>
              <a:ext uri="{FF2B5EF4-FFF2-40B4-BE49-F238E27FC236}">
                <a16:creationId xmlns:a16="http://schemas.microsoft.com/office/drawing/2014/main" id="{F6696B81-5AD7-401D-A532-04E4654603FE}"/>
              </a:ext>
            </a:extLst>
          </p:cNvPr>
          <p:cNvSpPr>
            <a:spLocks/>
          </p:cNvSpPr>
          <p:nvPr/>
        </p:nvSpPr>
        <p:spPr bwMode="auto">
          <a:xfrm>
            <a:off x="8807450" y="2595564"/>
            <a:ext cx="1588" cy="1587"/>
          </a:xfrm>
          <a:custGeom>
            <a:avLst/>
            <a:gdLst>
              <a:gd name="T0" fmla="*/ 2 w 2"/>
              <a:gd name="T1" fmla="*/ 4 h 4"/>
              <a:gd name="T2" fmla="*/ 0 w 2"/>
              <a:gd name="T3" fmla="*/ 0 h 4"/>
              <a:gd name="T4" fmla="*/ 2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2"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292" name="Freeform 284">
            <a:extLst>
              <a:ext uri="{FF2B5EF4-FFF2-40B4-BE49-F238E27FC236}">
                <a16:creationId xmlns:a16="http://schemas.microsoft.com/office/drawing/2014/main" id="{3AF9D379-EC2A-4FBF-9516-B983905F896F}"/>
              </a:ext>
            </a:extLst>
          </p:cNvPr>
          <p:cNvSpPr>
            <a:spLocks/>
          </p:cNvSpPr>
          <p:nvPr/>
        </p:nvSpPr>
        <p:spPr bwMode="auto">
          <a:xfrm>
            <a:off x="8794750" y="2625725"/>
            <a:ext cx="1588" cy="1588"/>
          </a:xfrm>
          <a:custGeom>
            <a:avLst/>
            <a:gdLst>
              <a:gd name="T0" fmla="*/ 0 w 1"/>
              <a:gd name="T1" fmla="*/ 4 h 4"/>
              <a:gd name="T2" fmla="*/ 1 w 1"/>
              <a:gd name="T3" fmla="*/ 0 h 4"/>
              <a:gd name="T4" fmla="*/ 1 w 1"/>
              <a:gd name="T5" fmla="*/ 3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1" y="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d-ID" sz="2400">
              <a:solidFill>
                <a:srgbClr val="000000"/>
              </a:solidFill>
              <a:latin typeface="Times New Roman" panose="02020603050405020304" pitchFamily="18" charset="0"/>
              <a:cs typeface="Times New Roman" panose="02020603050405020304" pitchFamily="18" charset="0"/>
            </a:endParaRPr>
          </a:p>
        </p:txBody>
      </p:sp>
      <p:sp>
        <p:nvSpPr>
          <p:cNvPr id="43468" name="WordArt 460">
            <a:extLst>
              <a:ext uri="{FF2B5EF4-FFF2-40B4-BE49-F238E27FC236}">
                <a16:creationId xmlns:a16="http://schemas.microsoft.com/office/drawing/2014/main" id="{0488CA85-AC1F-4130-89E5-449D90F7EB68}"/>
              </a:ext>
            </a:extLst>
          </p:cNvPr>
          <p:cNvSpPr>
            <a:spLocks noChangeArrowheads="1" noChangeShapeType="1" noTextEdit="1"/>
          </p:cNvSpPr>
          <p:nvPr/>
        </p:nvSpPr>
        <p:spPr bwMode="auto">
          <a:xfrm>
            <a:off x="3028950" y="990600"/>
            <a:ext cx="61341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fi-FI" sz="3600" kern="10" spc="720">
                <a:gradFill rotWithShape="0">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cs typeface="Times New Roman" panose="02020603050405020304" pitchFamily="18" charset="0"/>
              </a:rPr>
              <a:t>sesuatu yang tidak bisa kita lihat</a:t>
            </a:r>
            <a:endParaRPr lang="id-ID" sz="3600" kern="10" spc="720">
              <a:gradFill rotWithShape="0">
                <a:gsLst>
                  <a:gs pos="0">
                    <a:srgbClr val="AAAAAA"/>
                  </a:gs>
                  <a:gs pos="100000">
                    <a:srgbClr val="FFFFFF"/>
                  </a:gs>
                </a:gsLst>
                <a:lin ang="5400000" scaled="1"/>
              </a:gradFill>
              <a:effectLst>
                <a:outerShdw dist="45791" dir="3378596" algn="ctr" rotWithShape="0">
                  <a:srgbClr val="4D4D4D"/>
                </a:outerShdw>
              </a:effectLst>
              <a:latin typeface="Arial Black" panose="020B0A0402010202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1000"/>
                                  </p:stCondLst>
                                  <p:childTnLst>
                                    <p:set>
                                      <p:cBhvr>
                                        <p:cTn id="11" dur="1" fill="hold">
                                          <p:stCondLst>
                                            <p:cond delay="0"/>
                                          </p:stCondLst>
                                        </p:cTn>
                                        <p:tgtEl>
                                          <p:spTgt spid="43468"/>
                                        </p:tgtEl>
                                        <p:attrNameLst>
                                          <p:attrName>style.visibility</p:attrName>
                                        </p:attrNameLst>
                                      </p:cBhvr>
                                      <p:to>
                                        <p:strVal val="visible"/>
                                      </p:to>
                                    </p:set>
                                    <p:anim calcmode="lin" valueType="num">
                                      <p:cBhvr>
                                        <p:cTn id="12" dur="1000" fill="hold"/>
                                        <p:tgtEl>
                                          <p:spTgt spid="43468"/>
                                        </p:tgtEl>
                                        <p:attrNameLst>
                                          <p:attrName>ppt_w</p:attrName>
                                        </p:attrNameLst>
                                      </p:cBhvr>
                                      <p:tavLst>
                                        <p:tav tm="0">
                                          <p:val>
                                            <p:fltVal val="0"/>
                                          </p:val>
                                        </p:tav>
                                        <p:tav tm="100000">
                                          <p:val>
                                            <p:strVal val="#ppt_w"/>
                                          </p:val>
                                        </p:tav>
                                      </p:tavLst>
                                    </p:anim>
                                    <p:anim calcmode="lin" valueType="num">
                                      <p:cBhvr>
                                        <p:cTn id="13" dur="1000" fill="hold"/>
                                        <p:tgtEl>
                                          <p:spTgt spid="43468"/>
                                        </p:tgtEl>
                                        <p:attrNameLst>
                                          <p:attrName>ppt_h</p:attrName>
                                        </p:attrNameLst>
                                      </p:cBhvr>
                                      <p:tavLst>
                                        <p:tav tm="0">
                                          <p:val>
                                            <p:fltVal val="0"/>
                                          </p:val>
                                        </p:tav>
                                        <p:tav tm="100000">
                                          <p:val>
                                            <p:strVal val="#ppt_h"/>
                                          </p:val>
                                        </p:tav>
                                      </p:tavLst>
                                    </p:anim>
                                    <p:anim calcmode="lin" valueType="num">
                                      <p:cBhvr>
                                        <p:cTn id="14" dur="1000" fill="hold"/>
                                        <p:tgtEl>
                                          <p:spTgt spid="4346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3468"/>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500"/>
                            </p:stCondLst>
                            <p:childTnLst>
                              <p:par>
                                <p:cTn id="17" presetID="15" presetClass="entr" presetSubtype="0" fill="hold" nodeType="afterEffect">
                                  <p:stCondLst>
                                    <p:cond delay="3000"/>
                                  </p:stCondLst>
                                  <p:childTnLst>
                                    <p:set>
                                      <p:cBhvr>
                                        <p:cTn id="18" dur="1" fill="hold">
                                          <p:stCondLst>
                                            <p:cond delay="0"/>
                                          </p:stCondLst>
                                        </p:cTn>
                                        <p:tgtEl>
                                          <p:spTgt spid="43012"/>
                                        </p:tgtEl>
                                        <p:attrNameLst>
                                          <p:attrName>style.visibility</p:attrName>
                                        </p:attrNameLst>
                                      </p:cBhvr>
                                      <p:to>
                                        <p:strVal val="visible"/>
                                      </p:to>
                                    </p:set>
                                    <p:anim calcmode="lin" valueType="num">
                                      <p:cBhvr>
                                        <p:cTn id="19" dur="1000" fill="hold"/>
                                        <p:tgtEl>
                                          <p:spTgt spid="43012"/>
                                        </p:tgtEl>
                                        <p:attrNameLst>
                                          <p:attrName>ppt_w</p:attrName>
                                        </p:attrNameLst>
                                      </p:cBhvr>
                                      <p:tavLst>
                                        <p:tav tm="0">
                                          <p:val>
                                            <p:fltVal val="0"/>
                                          </p:val>
                                        </p:tav>
                                        <p:tav tm="100000">
                                          <p:val>
                                            <p:strVal val="#ppt_w"/>
                                          </p:val>
                                        </p:tav>
                                      </p:tavLst>
                                    </p:anim>
                                    <p:anim calcmode="lin" valueType="num">
                                      <p:cBhvr>
                                        <p:cTn id="20" dur="1000" fill="hold"/>
                                        <p:tgtEl>
                                          <p:spTgt spid="43012"/>
                                        </p:tgtEl>
                                        <p:attrNameLst>
                                          <p:attrName>ppt_h</p:attrName>
                                        </p:attrNameLst>
                                      </p:cBhvr>
                                      <p:tavLst>
                                        <p:tav tm="0">
                                          <p:val>
                                            <p:fltVal val="0"/>
                                          </p:val>
                                        </p:tav>
                                        <p:tav tm="100000">
                                          <p:val>
                                            <p:strVal val="#ppt_h"/>
                                          </p:val>
                                        </p:tav>
                                      </p:tavLst>
                                    </p:anim>
                                    <p:anim calcmode="lin" valueType="num">
                                      <p:cBhvr>
                                        <p:cTn id="21" dur="1000" fill="hold"/>
                                        <p:tgtEl>
                                          <p:spTgt spid="4301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3012"/>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6500"/>
                            </p:stCondLst>
                            <p:childTnLst>
                              <p:par>
                                <p:cTn id="24" presetID="17" presetClass="entr" presetSubtype="10" fill="hold" grpId="0" nodeType="afterEffect">
                                  <p:stCondLst>
                                    <p:cond delay="3000"/>
                                  </p:stCondLst>
                                  <p:childTnLst>
                                    <p:set>
                                      <p:cBhvr>
                                        <p:cTn id="25" dur="1" fill="hold">
                                          <p:stCondLst>
                                            <p:cond delay="0"/>
                                          </p:stCondLst>
                                        </p:cTn>
                                        <p:tgtEl>
                                          <p:spTgt spid="43010"/>
                                        </p:tgtEl>
                                        <p:attrNameLst>
                                          <p:attrName>style.visibility</p:attrName>
                                        </p:attrNameLst>
                                      </p:cBhvr>
                                      <p:to>
                                        <p:strVal val="visible"/>
                                      </p:to>
                                    </p:set>
                                    <p:anim calcmode="lin" valueType="num">
                                      <p:cBhvr>
                                        <p:cTn id="26" dur="500" fill="hold"/>
                                        <p:tgtEl>
                                          <p:spTgt spid="43010"/>
                                        </p:tgtEl>
                                        <p:attrNameLst>
                                          <p:attrName>ppt_w</p:attrName>
                                        </p:attrNameLst>
                                      </p:cBhvr>
                                      <p:tavLst>
                                        <p:tav tm="0">
                                          <p:val>
                                            <p:fltVal val="0"/>
                                          </p:val>
                                        </p:tav>
                                        <p:tav tm="100000">
                                          <p:val>
                                            <p:strVal val="#ppt_w"/>
                                          </p:val>
                                        </p:tav>
                                      </p:tavLst>
                                    </p:anim>
                                    <p:anim calcmode="lin" valueType="num">
                                      <p:cBhvr>
                                        <p:cTn id="27" dur="500" fill="hold"/>
                                        <p:tgtEl>
                                          <p:spTgt spid="430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BAF346AC-1A85-49C5-81A3-DB11330B6D50}"/>
              </a:ext>
            </a:extLst>
          </p:cNvPr>
          <p:cNvPicPr>
            <a:picLocks noGrp="1" noChangeAspect="1"/>
          </p:cNvPicPr>
          <p:nvPr>
            <p:ph idx="1"/>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31826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AAE-8703-46CD-BEF6-8C5D9F190C16}"/>
              </a:ext>
            </a:extLst>
          </p:cNvPr>
          <p:cNvSpPr>
            <a:spLocks noGrp="1"/>
          </p:cNvSpPr>
          <p:nvPr>
            <p:ph type="title"/>
          </p:nvPr>
        </p:nvSpPr>
        <p:spPr>
          <a:xfrm>
            <a:off x="838200" y="112543"/>
            <a:ext cx="10515600" cy="984738"/>
          </a:xfrm>
        </p:spPr>
        <p:txBody>
          <a:bodyPr/>
          <a:lstStyle/>
          <a:p>
            <a:pPr algn="ctr"/>
            <a:r>
              <a:rPr lang="id-ID" dirty="0"/>
              <a:t>HAKIKAT BEKERJA</a:t>
            </a:r>
          </a:p>
        </p:txBody>
      </p:sp>
      <p:sp>
        <p:nvSpPr>
          <p:cNvPr id="3" name="Content Placeholder 2">
            <a:extLst>
              <a:ext uri="{FF2B5EF4-FFF2-40B4-BE49-F238E27FC236}">
                <a16:creationId xmlns:a16="http://schemas.microsoft.com/office/drawing/2014/main" id="{E82BE767-E925-4494-92F0-E37615FBF65B}"/>
              </a:ext>
            </a:extLst>
          </p:cNvPr>
          <p:cNvSpPr>
            <a:spLocks noGrp="1"/>
          </p:cNvSpPr>
          <p:nvPr>
            <p:ph idx="1"/>
          </p:nvPr>
        </p:nvSpPr>
        <p:spPr>
          <a:xfrm>
            <a:off x="98474" y="1097282"/>
            <a:ext cx="12093526" cy="5760718"/>
          </a:xfrm>
        </p:spPr>
        <p:txBody>
          <a:bodyPr>
            <a:normAutofit fontScale="92500" lnSpcReduction="20000"/>
          </a:bodyPr>
          <a:lstStyle/>
          <a:p>
            <a:r>
              <a:rPr lang="id-ID" dirty="0"/>
              <a:t>Ibarat bumi maka bekerja di lapis terluar hanya untuk </a:t>
            </a:r>
            <a:r>
              <a:rPr lang="id-ID" dirty="0">
                <a:solidFill>
                  <a:srgbClr val="FF0000"/>
                </a:solidFill>
              </a:rPr>
              <a:t>BERTAHAN</a:t>
            </a:r>
            <a:r>
              <a:rPr lang="id-ID" dirty="0"/>
              <a:t> hidup. Untuk memenuhi NAFKAH keluarga. Tanpa terpenuhinya hal ini maka kita bisa menderita. </a:t>
            </a:r>
          </a:p>
          <a:p>
            <a:endParaRPr lang="id-ID" dirty="0"/>
          </a:p>
          <a:p>
            <a:r>
              <a:rPr lang="id-ID" dirty="0"/>
              <a:t>Apakah cukup sekedar bertahan hidup? Mmm.. Lantas apa bedanya dengan (maaf) hewan. Karena manusia dianugerahi potensi maka sepatutnya untuk </a:t>
            </a:r>
            <a:r>
              <a:rPr lang="id-ID" dirty="0">
                <a:solidFill>
                  <a:srgbClr val="FF0000"/>
                </a:solidFill>
              </a:rPr>
              <a:t>BERTUMBUH</a:t>
            </a:r>
            <a:r>
              <a:rPr lang="id-ID" dirty="0"/>
              <a:t>. Memiliki motivasi untuk mengembangkan kapasitas diri (PRESTASI)</a:t>
            </a:r>
          </a:p>
          <a:p>
            <a:pPr marL="0" indent="0">
              <a:buNone/>
            </a:pPr>
            <a:endParaRPr lang="id-ID" dirty="0"/>
          </a:p>
          <a:p>
            <a:r>
              <a:rPr lang="id-ID" dirty="0"/>
              <a:t>Motivasi bertumbuh sudah baik tetapi ini berhenti pada kepentingan diri saja. Derajat lebih tinggi ketika kita fokus keluar, ke pelanggan dan orang yang berada disekitar kita. Disinilah motivasi </a:t>
            </a:r>
            <a:r>
              <a:rPr lang="id-ID" dirty="0">
                <a:solidFill>
                  <a:srgbClr val="FF0000"/>
                </a:solidFill>
              </a:rPr>
              <a:t>BERMANFAAT</a:t>
            </a:r>
            <a:r>
              <a:rPr lang="id-ID" dirty="0"/>
              <a:t> berproses. KEPUASAN batin kita dapatkan.</a:t>
            </a:r>
          </a:p>
          <a:p>
            <a:endParaRPr lang="id-ID" dirty="0"/>
          </a:p>
          <a:p>
            <a:r>
              <a:rPr lang="id-ID" dirty="0"/>
              <a:t>Dan yang terdalam adalah motivasi bekerja </a:t>
            </a:r>
            <a:r>
              <a:rPr lang="id-ID" dirty="0">
                <a:solidFill>
                  <a:srgbClr val="FF0000"/>
                </a:solidFill>
              </a:rPr>
              <a:t>BERNILAI</a:t>
            </a:r>
            <a:r>
              <a:rPr lang="id-ID" dirty="0"/>
              <a:t>. Setelah kita mampu bertahan, bertumbuh dan bermanfaat selanjutnya kita bangun nama baik atau reputasi kita. Malu berbuat dosa dan pelanggaran, bangga berbuat baik dan mengikuti aturan. BEKERJA ADALAH KEHORMATAN Di kedalaman ini lahirlah sikap keunggulan dalam bekerja.</a:t>
            </a:r>
          </a:p>
          <a:p>
            <a:endParaRPr lang="id-ID" dirty="0"/>
          </a:p>
          <a:p>
            <a:endParaRPr lang="id-ID" dirty="0"/>
          </a:p>
        </p:txBody>
      </p:sp>
    </p:spTree>
    <p:extLst>
      <p:ext uri="{BB962C8B-B14F-4D97-AF65-F5344CB8AC3E}">
        <p14:creationId xmlns:p14="http://schemas.microsoft.com/office/powerpoint/2010/main" val="330157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1B414AFC-1BFA-4FF6-AA5A-B42B152EB948}"/>
              </a:ext>
            </a:extLst>
          </p:cNvPr>
          <p:cNvSpPr/>
          <p:nvPr/>
        </p:nvSpPr>
        <p:spPr bwMode="auto">
          <a:xfrm>
            <a:off x="355209" y="1132449"/>
            <a:ext cx="6705600" cy="2895600"/>
          </a:xfrm>
          <a:prstGeom prst="cloudCallout">
            <a:avLst>
              <a:gd name="adj1" fmla="val -48433"/>
              <a:gd name="adj2" fmla="val -80542"/>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sz="2400" b="1" kern="0" dirty="0">
              <a:solidFill>
                <a:srgbClr val="FFFF00"/>
              </a:solidFill>
              <a:latin typeface="Tahoma"/>
            </a:endParaRPr>
          </a:p>
          <a:p>
            <a:pPr algn="ctr">
              <a:defRPr/>
            </a:pPr>
            <a:r>
              <a:rPr lang="en-US" sz="2800" b="1" kern="0" dirty="0">
                <a:solidFill>
                  <a:srgbClr val="FFFF00"/>
                </a:solidFill>
                <a:latin typeface="Tahoma"/>
              </a:rPr>
              <a:t>APA YANG WAJIB </a:t>
            </a:r>
          </a:p>
          <a:p>
            <a:pPr algn="ctr">
              <a:defRPr/>
            </a:pPr>
            <a:r>
              <a:rPr lang="en-US" sz="2800" b="1" kern="0" dirty="0">
                <a:solidFill>
                  <a:srgbClr val="FFFFFF"/>
                </a:solidFill>
                <a:latin typeface="Tahoma"/>
              </a:rPr>
              <a:t>D I L A K S A N A K A </a:t>
            </a:r>
            <a:r>
              <a:rPr lang="en-US" sz="2800" b="1" kern="0" dirty="0">
                <a:solidFill>
                  <a:srgbClr val="FFFF00"/>
                </a:solidFill>
                <a:latin typeface="Tahoma"/>
              </a:rPr>
              <a:t>  ?</a:t>
            </a:r>
            <a:endParaRPr lang="id-ID" sz="2800" b="1" kern="0" dirty="0">
              <a:solidFill>
                <a:srgbClr val="FFFF00"/>
              </a:solidFill>
              <a:latin typeface="Tahoma"/>
            </a:endParaRPr>
          </a:p>
        </p:txBody>
      </p:sp>
      <p:sp>
        <p:nvSpPr>
          <p:cNvPr id="3" name="Cloud Callout 8">
            <a:extLst>
              <a:ext uri="{FF2B5EF4-FFF2-40B4-BE49-F238E27FC236}">
                <a16:creationId xmlns:a16="http://schemas.microsoft.com/office/drawing/2014/main" id="{512CD7FC-746E-4F2A-B213-363258FCF584}"/>
              </a:ext>
            </a:extLst>
          </p:cNvPr>
          <p:cNvSpPr/>
          <p:nvPr/>
        </p:nvSpPr>
        <p:spPr bwMode="auto">
          <a:xfrm>
            <a:off x="6172200" y="3657600"/>
            <a:ext cx="6019800" cy="3200400"/>
          </a:xfrm>
          <a:prstGeom prst="cloudCallout">
            <a:avLst>
              <a:gd name="adj1" fmla="val -52328"/>
              <a:gd name="adj2" fmla="val -63418"/>
            </a:avLst>
          </a:prstGeom>
          <a:solidFill>
            <a:srgbClr val="FF0000"/>
          </a:solidFill>
          <a:ln w="9525" cap="flat" cmpd="sng" algn="ctr">
            <a:solidFill>
              <a:srgbClr val="003300"/>
            </a:solidFill>
            <a:prstDash val="solid"/>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APA YANG WAJIB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3300"/>
                </a:solidFill>
                <a:effectLst/>
                <a:uLnTx/>
                <a:uFillTx/>
              </a:rPr>
              <a:t>D I HINDARI</a:t>
            </a:r>
            <a:r>
              <a:rPr kumimoji="0" lang="en-US" sz="2800" b="1" i="0" u="none" strike="noStrike" kern="0" cap="none" spc="0" normalizeH="0" baseline="0" noProof="0" dirty="0">
                <a:ln>
                  <a:noFill/>
                </a:ln>
                <a:solidFill>
                  <a:srgbClr val="FFFF00"/>
                </a:solidFill>
                <a:effectLst/>
                <a:uLnTx/>
                <a:uFillTx/>
              </a:rPr>
              <a:t>   ?</a:t>
            </a:r>
            <a:endParaRPr kumimoji="0" lang="id-ID" sz="2800" b="1" i="0" u="none" strike="noStrike" kern="0" cap="none" spc="0" normalizeH="0" baseline="0" noProof="0" dirty="0">
              <a:ln>
                <a:noFill/>
              </a:ln>
              <a:solidFill>
                <a:srgbClr val="FFFF00"/>
              </a:solidFill>
              <a:effectLst/>
              <a:uLnTx/>
              <a:uFillTx/>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CEDA-5377-4DA8-8E12-E2173BE19D73}"/>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id="{869374A0-5EB3-427C-BB8C-8A62523C7E7D}"/>
              </a:ext>
            </a:extLst>
          </p:cNvPr>
          <p:cNvPicPr>
            <a:picLocks noGrp="1" noChangeAspect="1"/>
          </p:cNvPicPr>
          <p:nvPr>
            <p:ph idx="1"/>
          </p:nvPr>
        </p:nvPicPr>
        <p:blipFill>
          <a:blip r:embed="rId2"/>
          <a:stretch>
            <a:fillRect/>
          </a:stretch>
        </p:blipFill>
        <p:spPr>
          <a:xfrm>
            <a:off x="838200" y="365125"/>
            <a:ext cx="10515600" cy="6300718"/>
          </a:xfrm>
          <a:prstGeom prst="rect">
            <a:avLst/>
          </a:prstGeom>
        </p:spPr>
      </p:pic>
    </p:spTree>
    <p:extLst>
      <p:ext uri="{BB962C8B-B14F-4D97-AF65-F5344CB8AC3E}">
        <p14:creationId xmlns:p14="http://schemas.microsoft.com/office/powerpoint/2010/main" val="82938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7322-4939-4284-A24C-953E6FCE4BDE}"/>
              </a:ext>
            </a:extLst>
          </p:cNvPr>
          <p:cNvSpPr>
            <a:spLocks noGrp="1"/>
          </p:cNvSpPr>
          <p:nvPr>
            <p:ph type="title"/>
          </p:nvPr>
        </p:nvSpPr>
        <p:spPr>
          <a:xfrm>
            <a:off x="337625" y="153850"/>
            <a:ext cx="11563643" cy="3988904"/>
          </a:xfrm>
        </p:spPr>
        <p:txBody>
          <a:bodyPr>
            <a:normAutofit fontScale="90000"/>
          </a:bodyPr>
          <a:lstStyle/>
          <a:p>
            <a:pPr marL="571500" indent="-571500">
              <a:buFont typeface="Arial" panose="020B0604020202020204" pitchFamily="34" charset="0"/>
              <a:buChar char="•"/>
            </a:pPr>
            <a:br>
              <a:rPr lang="id-ID" dirty="0"/>
            </a:br>
            <a:br>
              <a:rPr lang="id-ID" dirty="0"/>
            </a:br>
            <a:br>
              <a:rPr lang="id-ID" dirty="0"/>
            </a:br>
            <a:br>
              <a:rPr lang="id-ID" dirty="0"/>
            </a:br>
            <a:r>
              <a:rPr lang="id-ID" dirty="0"/>
              <a:t>PERMASALAHAN SDM APA YANG KERAP TERJADI..??</a:t>
            </a:r>
            <a:br>
              <a:rPr lang="id-ID" dirty="0"/>
            </a:br>
            <a:br>
              <a:rPr lang="id-ID" dirty="0"/>
            </a:br>
            <a:r>
              <a:rPr lang="sv-SE" dirty="0"/>
              <a:t>Kurangnya </a:t>
            </a:r>
            <a:r>
              <a:rPr lang="sv-SE" b="1" dirty="0"/>
              <a:t>PENGETAHUAN</a:t>
            </a:r>
            <a:br>
              <a:rPr lang="sv-SE" dirty="0"/>
            </a:br>
            <a:r>
              <a:rPr lang="sv-SE" dirty="0"/>
              <a:t>Lemahnya </a:t>
            </a:r>
            <a:r>
              <a:rPr lang="sv-SE" b="1" dirty="0"/>
              <a:t>SKILL</a:t>
            </a:r>
            <a:br>
              <a:rPr lang="sv-SE" dirty="0"/>
            </a:br>
            <a:r>
              <a:rPr lang="sv-SE" dirty="0"/>
              <a:t>Buruknya </a:t>
            </a:r>
            <a:r>
              <a:rPr lang="sv-SE" b="1" dirty="0"/>
              <a:t>SIKAP</a:t>
            </a:r>
            <a:br>
              <a:rPr lang="sv-SE" dirty="0"/>
            </a:br>
            <a:br>
              <a:rPr lang="id-ID" dirty="0"/>
            </a:br>
            <a:br>
              <a:rPr lang="id-ID" dirty="0"/>
            </a:br>
            <a:endParaRPr lang="id-ID" dirty="0"/>
          </a:p>
        </p:txBody>
      </p:sp>
      <p:sp>
        <p:nvSpPr>
          <p:cNvPr id="3" name="Content Placeholder 2">
            <a:extLst>
              <a:ext uri="{FF2B5EF4-FFF2-40B4-BE49-F238E27FC236}">
                <a16:creationId xmlns:a16="http://schemas.microsoft.com/office/drawing/2014/main" id="{3C6C2EED-DB3C-4517-B1B3-6902CAB9F886}"/>
              </a:ext>
            </a:extLst>
          </p:cNvPr>
          <p:cNvSpPr>
            <a:spLocks noGrp="1"/>
          </p:cNvSpPr>
          <p:nvPr>
            <p:ph idx="1"/>
          </p:nvPr>
        </p:nvSpPr>
        <p:spPr>
          <a:xfrm>
            <a:off x="337625" y="4876799"/>
            <a:ext cx="11563643" cy="1485693"/>
          </a:xfrm>
        </p:spPr>
        <p:txBody>
          <a:bodyPr>
            <a:normAutofit/>
          </a:bodyPr>
          <a:lstStyle/>
          <a:p>
            <a:pPr marL="0" indent="0">
              <a:buNone/>
            </a:pPr>
            <a:r>
              <a:rPr lang="sv-SE" dirty="0"/>
              <a:t>Dari 3 komponen pembentuk kompetensi diatas komponen </a:t>
            </a:r>
            <a:r>
              <a:rPr lang="id-ID" dirty="0"/>
              <a:t>MANAKAH</a:t>
            </a:r>
            <a:r>
              <a:rPr lang="sv-SE" dirty="0"/>
              <a:t> yang paling sering menjadi permasalahan di tempat kerja</a:t>
            </a:r>
            <a:r>
              <a:rPr lang="id-ID" dirty="0"/>
              <a:t> ???</a:t>
            </a:r>
            <a:r>
              <a:rPr lang="sv-SE" dirty="0"/>
              <a:t> </a:t>
            </a:r>
            <a:endParaRPr lang="id-ID" dirty="0"/>
          </a:p>
          <a:p>
            <a:pPr marL="0" indent="0">
              <a:buNone/>
            </a:pPr>
            <a:endParaRPr lang="id-ID" dirty="0"/>
          </a:p>
          <a:p>
            <a:pPr marL="0" indent="0">
              <a:buNone/>
            </a:pPr>
            <a:endParaRPr lang="sv-SE" dirty="0"/>
          </a:p>
          <a:p>
            <a:pPr marL="0" indent="0">
              <a:buNone/>
            </a:pPr>
            <a:endParaRPr lang="id-ID" dirty="0"/>
          </a:p>
        </p:txBody>
      </p:sp>
    </p:spTree>
    <p:extLst>
      <p:ext uri="{BB962C8B-B14F-4D97-AF65-F5344CB8AC3E}">
        <p14:creationId xmlns:p14="http://schemas.microsoft.com/office/powerpoint/2010/main" val="428533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0191-FA84-42DA-A55E-6D2233A34261}"/>
              </a:ext>
            </a:extLst>
          </p:cNvPr>
          <p:cNvSpPr>
            <a:spLocks noGrp="1"/>
          </p:cNvSpPr>
          <p:nvPr>
            <p:ph type="title"/>
          </p:nvPr>
        </p:nvSpPr>
        <p:spPr>
          <a:xfrm>
            <a:off x="211015" y="365125"/>
            <a:ext cx="11676185" cy="3063875"/>
          </a:xfrm>
          <a:solidFill>
            <a:schemeClr val="bg2">
              <a:lumMod val="90000"/>
            </a:schemeClr>
          </a:solidFill>
        </p:spPr>
        <p:txBody>
          <a:bodyPr>
            <a:normAutofit fontScale="90000"/>
          </a:bodyPr>
          <a:lstStyle/>
          <a:p>
            <a:br>
              <a:rPr lang="id-ID" sz="3600" dirty="0"/>
            </a:br>
            <a:br>
              <a:rPr lang="id-ID" sz="3600" dirty="0"/>
            </a:br>
            <a:r>
              <a:rPr lang="id-ID" sz="3600" b="1" dirty="0"/>
              <a:t>Ya.. Dari 3 komponen pembentuk kompetensi diatas komponen </a:t>
            </a:r>
            <a:r>
              <a:rPr lang="id-ID" sz="3600" b="1" dirty="0">
                <a:solidFill>
                  <a:srgbClr val="FF0000"/>
                </a:solidFill>
              </a:rPr>
              <a:t>SIKAP</a:t>
            </a:r>
            <a:r>
              <a:rPr lang="id-ID" sz="3600" b="1" dirty="0"/>
              <a:t>-lah yang paling sering menjadi permasalahan di tempat kerja. </a:t>
            </a:r>
            <a:br>
              <a:rPr lang="id-ID" sz="3600" b="1" dirty="0"/>
            </a:br>
            <a:br>
              <a:rPr lang="id-ID" sz="3600" dirty="0"/>
            </a:br>
            <a:r>
              <a:rPr lang="id-ID" sz="3600" dirty="0"/>
              <a:t>Contoh permasalahan sikap kerja seperti datang terlambat, melalaikan tanggung jawab, malas, kurang hormat, sulit bekerjasama, kurang inisiatif, tidak jujur, kurang teliti, tidak hati-hati, dan banyak lainnya.</a:t>
            </a:r>
            <a:br>
              <a:rPr lang="id-ID" sz="3600" dirty="0"/>
            </a:br>
            <a:br>
              <a:rPr lang="id-ID" dirty="0"/>
            </a:br>
            <a:endParaRPr lang="id-ID" dirty="0"/>
          </a:p>
        </p:txBody>
      </p:sp>
      <p:sp>
        <p:nvSpPr>
          <p:cNvPr id="3" name="Content Placeholder 2">
            <a:extLst>
              <a:ext uri="{FF2B5EF4-FFF2-40B4-BE49-F238E27FC236}">
                <a16:creationId xmlns:a16="http://schemas.microsoft.com/office/drawing/2014/main" id="{A961EDC7-3694-4046-BAE3-79BC1489AAE6}"/>
              </a:ext>
            </a:extLst>
          </p:cNvPr>
          <p:cNvSpPr>
            <a:spLocks noGrp="1"/>
          </p:cNvSpPr>
          <p:nvPr>
            <p:ph idx="1"/>
          </p:nvPr>
        </p:nvSpPr>
        <p:spPr>
          <a:xfrm>
            <a:off x="211015" y="3843129"/>
            <a:ext cx="11676185" cy="2796209"/>
          </a:xfrm>
          <a:solidFill>
            <a:schemeClr val="accent6">
              <a:lumMod val="60000"/>
              <a:lumOff val="40000"/>
            </a:schemeClr>
          </a:solidFill>
        </p:spPr>
        <p:txBody>
          <a:bodyPr/>
          <a:lstStyle/>
          <a:p>
            <a:r>
              <a:rPr lang="id-ID" sz="3200" dirty="0"/>
              <a:t>Berbeda dengan pengetahuan dan skill yang relatif mudah diukur dan terlihat langsung manfaatnya. Adapun sikap, relatif tidak mudah diukur dan tidak langsung dirasakan manfaatnya. Mungkin inilah yang membuat banyak perusahaan/ORGANISASI </a:t>
            </a:r>
            <a:r>
              <a:rPr lang="id-ID" sz="3200" dirty="0">
                <a:solidFill>
                  <a:srgbClr val="FF0000"/>
                </a:solidFill>
              </a:rPr>
              <a:t>fokus melatih pengetahuan dan skill karyawannya dibanding melatih sikap.</a:t>
            </a:r>
          </a:p>
          <a:p>
            <a:pPr marL="0" indent="0">
              <a:buNone/>
            </a:pPr>
            <a:endParaRPr lang="id-ID" dirty="0"/>
          </a:p>
        </p:txBody>
      </p:sp>
    </p:spTree>
    <p:extLst>
      <p:ext uri="{BB962C8B-B14F-4D97-AF65-F5344CB8AC3E}">
        <p14:creationId xmlns:p14="http://schemas.microsoft.com/office/powerpoint/2010/main" val="73681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rabic)"/>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228</TotalTime>
  <Words>1307</Words>
  <Application>Microsoft Office PowerPoint</Application>
  <PresentationFormat>Widescreen</PresentationFormat>
  <Paragraphs>97</Paragraphs>
  <Slides>32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Arial Black</vt:lpstr>
      <vt:lpstr>Calibri</vt:lpstr>
      <vt:lpstr>Calibri Light</vt:lpstr>
      <vt:lpstr>Comic Sans MS</vt:lpstr>
      <vt:lpstr>Impact</vt:lpstr>
      <vt:lpstr>Tahoma</vt:lpstr>
      <vt:lpstr>Times New Roman</vt:lpstr>
      <vt:lpstr>Wingdings</vt:lpstr>
      <vt:lpstr>Office Theme</vt:lpstr>
      <vt:lpstr>Theme3</vt:lpstr>
      <vt:lpstr>Default Design</vt:lpstr>
      <vt:lpstr>               KOMITMEN MUTU DALAM BEKERJA (INSPIRASI)  Anis Masluchah </vt:lpstr>
      <vt:lpstr>PowerPoint Presentation</vt:lpstr>
      <vt:lpstr> Do you know yourself? Let’s find out… </vt:lpstr>
      <vt:lpstr>PowerPoint Presentation</vt:lpstr>
      <vt:lpstr>HAKIKAT BEKERJA</vt:lpstr>
      <vt:lpstr>PowerPoint Presentation</vt:lpstr>
      <vt:lpstr>PowerPoint Presentation</vt:lpstr>
      <vt:lpstr>    PERMASALAHAN SDM APA YANG KERAP TERJADI..??  Kurangnya PENGETAHUAN Lemahnya SKILL Buruknya SIKAP   </vt:lpstr>
      <vt:lpstr>  Ya.. Dari 3 komponen pembentuk kompetensi diatas komponen SIKAP-lah yang paling sering menjadi permasalahan di tempat kerja.   Contoh permasalahan sikap kerja seperti datang terlambat, melalaikan tanggung jawab, malas, kurang hormat, sulit bekerjasama, kurang inisiatif, tidak jujur, kurang teliti, tidak hati-hati, dan banyak lainnya.  </vt:lpstr>
      <vt:lpstr>HUBUNGAN SIKAP DAN ETOS KERJA</vt:lpstr>
      <vt:lpstr>PowerPoint Presentation</vt:lpstr>
      <vt:lpstr> EMPAT TIPE PEKERJA </vt:lpstr>
      <vt:lpstr> Yuuuk............... menjadi orang PTJ................ </vt:lpstr>
      <vt:lpstr>MAIN YUUUUUKKK.....................</vt:lpstr>
      <vt:lpstr>PowerPoint Presentation</vt:lpstr>
      <vt:lpstr>STAKEHOLDER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ASPIRE1</dc:creator>
  <cp:lastModifiedBy>Asus</cp:lastModifiedBy>
  <cp:revision>22</cp:revision>
  <dcterms:created xsi:type="dcterms:W3CDTF">2019-10-16T16:28:54Z</dcterms:created>
  <dcterms:modified xsi:type="dcterms:W3CDTF">2019-10-30T05:58:10Z</dcterms:modified>
</cp:coreProperties>
</file>