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13" r:id="rId1"/>
  </p:sldMasterIdLst>
  <p:notesMasterIdLst>
    <p:notesMasterId r:id="rId53"/>
  </p:notesMasterIdLst>
  <p:handoutMasterIdLst>
    <p:handoutMasterId r:id="rId54"/>
  </p:handoutMasterIdLst>
  <p:sldIdLst>
    <p:sldId id="716" r:id="rId2"/>
    <p:sldId id="898" r:id="rId3"/>
    <p:sldId id="865" r:id="rId4"/>
    <p:sldId id="867" r:id="rId5"/>
    <p:sldId id="871" r:id="rId6"/>
    <p:sldId id="868" r:id="rId7"/>
    <p:sldId id="896" r:id="rId8"/>
    <p:sldId id="870" r:id="rId9"/>
    <p:sldId id="869" r:id="rId10"/>
    <p:sldId id="881" r:id="rId11"/>
    <p:sldId id="883" r:id="rId12"/>
    <p:sldId id="862" r:id="rId13"/>
    <p:sldId id="863" r:id="rId14"/>
    <p:sldId id="854" r:id="rId15"/>
    <p:sldId id="855" r:id="rId16"/>
    <p:sldId id="856" r:id="rId17"/>
    <p:sldId id="857" r:id="rId18"/>
    <p:sldId id="791" r:id="rId19"/>
    <p:sldId id="760" r:id="rId20"/>
    <p:sldId id="876" r:id="rId21"/>
    <p:sldId id="810" r:id="rId22"/>
    <p:sldId id="874" r:id="rId23"/>
    <p:sldId id="875" r:id="rId24"/>
    <p:sldId id="877" r:id="rId25"/>
    <p:sldId id="878" r:id="rId26"/>
    <p:sldId id="879" r:id="rId27"/>
    <p:sldId id="880" r:id="rId28"/>
    <p:sldId id="884" r:id="rId29"/>
    <p:sldId id="885" r:id="rId30"/>
    <p:sldId id="886" r:id="rId31"/>
    <p:sldId id="887" r:id="rId32"/>
    <p:sldId id="800" r:id="rId33"/>
    <p:sldId id="820" r:id="rId34"/>
    <p:sldId id="815" r:id="rId35"/>
    <p:sldId id="813" r:id="rId36"/>
    <p:sldId id="817" r:id="rId37"/>
    <p:sldId id="818" r:id="rId38"/>
    <p:sldId id="840" r:id="rId39"/>
    <p:sldId id="822" r:id="rId40"/>
    <p:sldId id="846" r:id="rId41"/>
    <p:sldId id="899" r:id="rId42"/>
    <p:sldId id="873" r:id="rId43"/>
    <p:sldId id="889" r:id="rId44"/>
    <p:sldId id="890" r:id="rId45"/>
    <p:sldId id="891" r:id="rId46"/>
    <p:sldId id="892" r:id="rId47"/>
    <p:sldId id="893" r:id="rId48"/>
    <p:sldId id="894" r:id="rId49"/>
    <p:sldId id="895" r:id="rId50"/>
    <p:sldId id="652" r:id="rId51"/>
    <p:sldId id="612" r:id="rId52"/>
  </p:sldIdLst>
  <p:sldSz cx="9906000" cy="6858000" type="A4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A1704B"/>
    <a:srgbClr val="C5F6FB"/>
    <a:srgbClr val="C9F6FB"/>
    <a:srgbClr val="E6F2FA"/>
    <a:srgbClr val="09E352"/>
    <a:srgbClr val="FFFFFF"/>
    <a:srgbClr val="39B339"/>
    <a:srgbClr val="D67B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3" autoAdjust="0"/>
    <p:restoredTop sz="91582" autoAdjust="0"/>
  </p:normalViewPr>
  <p:slideViewPr>
    <p:cSldViewPr>
      <p:cViewPr varScale="1">
        <p:scale>
          <a:sx n="84" d="100"/>
          <a:sy n="84" d="100"/>
        </p:scale>
        <p:origin x="-1242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089D0-A591-4A67-B4C3-8982D165010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586E58C4-DBCC-4E7D-913A-C834F17D340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sz="2400" b="1" smtClean="0"/>
            <a:t>KOMITMEN </a:t>
          </a:r>
          <a:endParaRPr lang="id-ID" sz="1600" dirty="0"/>
        </a:p>
      </dgm:t>
    </dgm:pt>
    <dgm:pt modelId="{AE6FAD9E-9326-4859-A6E7-F7609CB5F58C}" type="parTrans" cxnId="{569C073F-4DDB-4801-937F-2FB6EE523A4D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4D7ABD09-6A01-4307-804F-4816B05FEF2D}" type="sibTrans" cxnId="{569C073F-4DDB-4801-937F-2FB6EE523A4D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A3C02B4D-7E1A-4F80-B2CA-0BD841CA8F1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sz="2400" b="1" smtClean="0"/>
            <a:t>KEBIJAKAN</a:t>
          </a:r>
          <a:endParaRPr lang="id-ID" sz="2400" b="1" dirty="0" smtClean="0"/>
        </a:p>
      </dgm:t>
    </dgm:pt>
    <dgm:pt modelId="{F1005650-18AA-4F70-847B-2A9973D2AC2B}" type="parTrans" cxnId="{56865C86-F1FE-4E8E-9489-B3015A621900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B20E5FF7-9532-4B83-AB52-CDA7401F410B}" type="sibTrans" cxnId="{56865C86-F1FE-4E8E-9489-B3015A621900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2210D726-65B0-4952-A046-3ED8078E9FF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d-ID" sz="2400" b="1" smtClean="0"/>
            <a:t>KELEMBAGAAN</a:t>
          </a:r>
          <a:endParaRPr lang="id-ID" sz="2400" b="1" dirty="0" smtClean="0"/>
        </a:p>
      </dgm:t>
    </dgm:pt>
    <dgm:pt modelId="{142AA779-9C86-4BE9-9501-30AC9EEB42D4}" type="parTrans" cxnId="{492F8B10-30A1-45C3-B5F5-A2EB72E07221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7EAD7FC6-766D-4F59-B6BD-345025615C0D}" type="sibTrans" cxnId="{492F8B10-30A1-45C3-B5F5-A2EB72E07221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74B872D8-9123-4AD7-BBC1-83CE358AF56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2400" b="1" smtClean="0"/>
            <a:t>SUMBER</a:t>
          </a:r>
          <a:r>
            <a:rPr lang="id-ID" sz="1600" b="1" smtClean="0"/>
            <a:t> </a:t>
          </a:r>
          <a:r>
            <a:rPr lang="id-ID" sz="2400" b="1" smtClean="0"/>
            <a:t>DAYA</a:t>
          </a:r>
          <a:endParaRPr lang="id-ID" sz="2400" b="1" dirty="0" smtClean="0"/>
        </a:p>
      </dgm:t>
    </dgm:pt>
    <dgm:pt modelId="{5C5B3551-E868-45DE-949F-1BD65C0236F4}" type="parTrans" cxnId="{CFDB0B15-4882-4921-8C2C-80E2F74EEEFE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36096C4A-C124-45E4-8071-E2F5A52D608E}" type="sibTrans" cxnId="{CFDB0B15-4882-4921-8C2C-80E2F74EEEFE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BB55B411-BEE8-422D-AE6E-E2D967559E64}">
      <dgm:prSet phldrT="[Text]" custT="1"/>
      <dgm:spPr/>
      <dgm:t>
        <a:bodyPr/>
        <a:lstStyle/>
        <a:p>
          <a:r>
            <a:rPr lang="id-ID" sz="2400" b="1" smtClean="0"/>
            <a:t>DATA</a:t>
          </a:r>
          <a:r>
            <a:rPr lang="id-ID" sz="1600" b="1" smtClean="0"/>
            <a:t> </a:t>
          </a:r>
          <a:r>
            <a:rPr lang="id-ID" sz="2400" b="1" smtClean="0"/>
            <a:t>GENDER</a:t>
          </a:r>
          <a:endParaRPr lang="id-ID" sz="2400" b="1" dirty="0" smtClean="0"/>
        </a:p>
      </dgm:t>
    </dgm:pt>
    <dgm:pt modelId="{CD174BA9-62E4-4528-B056-93861C7631D1}" type="parTrans" cxnId="{7EADB3A7-D2AA-4D02-8B21-D32E117AE919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3F961722-3CE0-4181-9874-833A4390FA8E}" type="sibTrans" cxnId="{7EADB3A7-D2AA-4D02-8B21-D32E117AE919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95A75ED1-9BC9-46B9-9F88-523BE6BEA089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d-ID" sz="2400" b="1" dirty="0" smtClean="0"/>
            <a:t>ALAT ANALISA</a:t>
          </a:r>
        </a:p>
      </dgm:t>
    </dgm:pt>
    <dgm:pt modelId="{FF05E84B-B913-48D6-857E-2504A19E3AEB}" type="parTrans" cxnId="{F8DCD0D8-DC9A-41EC-B28A-DFB64C6E532A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ECF91866-A840-4A3B-A386-560488768B4C}" type="sibTrans" cxnId="{F8DCD0D8-DC9A-41EC-B28A-DFB64C6E532A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F657C6C8-F605-4B07-898F-CF17DCEC5C2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d-ID" sz="2400" b="1" smtClean="0"/>
            <a:t>PERAN SERTA MASYARAKAT</a:t>
          </a:r>
          <a:endParaRPr lang="id-ID" sz="2400" b="1" dirty="0" smtClean="0"/>
        </a:p>
      </dgm:t>
    </dgm:pt>
    <dgm:pt modelId="{7D6CED45-3523-457F-89CB-CEDA09B3845E}" type="parTrans" cxnId="{EF7F808D-C6F3-4ED1-A6C0-53CA62C22AFE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5362CC7B-1371-4E8E-956D-3F94B5FDF39C}" type="sibTrans" cxnId="{EF7F808D-C6F3-4ED1-A6C0-53CA62C22AFE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4F60D5F9-A8AE-7341-A75B-3F37C21C0C7A}" type="pres">
      <dgm:prSet presAssocID="{010089D0-A591-4A67-B4C3-8982D16501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B5AC4AE-8DDB-CA42-B415-84C13ED8A4DB}" type="pres">
      <dgm:prSet presAssocID="{010089D0-A591-4A67-B4C3-8982D165010B}" presName="Name1" presStyleCnt="0"/>
      <dgm:spPr/>
    </dgm:pt>
    <dgm:pt modelId="{4B7DD8FF-8B51-024D-9494-0507E8CE6D75}" type="pres">
      <dgm:prSet presAssocID="{010089D0-A591-4A67-B4C3-8982D165010B}" presName="cycle" presStyleCnt="0"/>
      <dgm:spPr/>
    </dgm:pt>
    <dgm:pt modelId="{13C6F5CD-B243-2A47-A95A-27CCBC455EB5}" type="pres">
      <dgm:prSet presAssocID="{010089D0-A591-4A67-B4C3-8982D165010B}" presName="srcNode" presStyleLbl="node1" presStyleIdx="0" presStyleCnt="7"/>
      <dgm:spPr/>
    </dgm:pt>
    <dgm:pt modelId="{F9B7DE41-8469-6F4C-BCDD-801883F0171A}" type="pres">
      <dgm:prSet presAssocID="{010089D0-A591-4A67-B4C3-8982D165010B}" presName="conn" presStyleLbl="parChTrans1D2" presStyleIdx="0" presStyleCnt="1"/>
      <dgm:spPr/>
      <dgm:t>
        <a:bodyPr/>
        <a:lstStyle/>
        <a:p>
          <a:endParaRPr lang="en-US"/>
        </a:p>
      </dgm:t>
    </dgm:pt>
    <dgm:pt modelId="{F52E3D87-4FAD-CC41-81FD-DC0BA04F2FEC}" type="pres">
      <dgm:prSet presAssocID="{010089D0-A591-4A67-B4C3-8982D165010B}" presName="extraNode" presStyleLbl="node1" presStyleIdx="0" presStyleCnt="7"/>
      <dgm:spPr/>
    </dgm:pt>
    <dgm:pt modelId="{1CA16D99-19F6-2E46-94C9-EC517F109DF9}" type="pres">
      <dgm:prSet presAssocID="{010089D0-A591-4A67-B4C3-8982D165010B}" presName="dstNode" presStyleLbl="node1" presStyleIdx="0" presStyleCnt="7"/>
      <dgm:spPr/>
    </dgm:pt>
    <dgm:pt modelId="{6E207FB2-87F6-4E49-A8C9-72AB88EF7332}" type="pres">
      <dgm:prSet presAssocID="{586E58C4-DBCC-4E7D-913A-C834F17D340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C5C85-B436-6442-A30F-3E4A9040E864}" type="pres">
      <dgm:prSet presAssocID="{586E58C4-DBCC-4E7D-913A-C834F17D3409}" presName="accent_1" presStyleCnt="0"/>
      <dgm:spPr/>
    </dgm:pt>
    <dgm:pt modelId="{98BFEF6A-F173-B34C-9B0A-CF97F90F73D4}" type="pres">
      <dgm:prSet presAssocID="{586E58C4-DBCC-4E7D-913A-C834F17D3409}" presName="accentRepeatNode" presStyleLbl="solidFgAcc1" presStyleIdx="0" presStyleCnt="7"/>
      <dgm:spPr/>
    </dgm:pt>
    <dgm:pt modelId="{49A27C16-B98E-3948-B529-2999713C4406}" type="pres">
      <dgm:prSet presAssocID="{A3C02B4D-7E1A-4F80-B2CA-0BD841CA8F1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317DE-92FF-5A41-B04A-B82B1DF2A348}" type="pres">
      <dgm:prSet presAssocID="{A3C02B4D-7E1A-4F80-B2CA-0BD841CA8F1B}" presName="accent_2" presStyleCnt="0"/>
      <dgm:spPr/>
    </dgm:pt>
    <dgm:pt modelId="{60F8A7F5-5C3A-434E-BBD0-77A586AA25B7}" type="pres">
      <dgm:prSet presAssocID="{A3C02B4D-7E1A-4F80-B2CA-0BD841CA8F1B}" presName="accentRepeatNode" presStyleLbl="solidFgAcc1" presStyleIdx="1" presStyleCnt="7"/>
      <dgm:spPr/>
    </dgm:pt>
    <dgm:pt modelId="{85C4504A-B33D-5941-B80A-591AAD1B17BE}" type="pres">
      <dgm:prSet presAssocID="{2210D726-65B0-4952-A046-3ED8078E9FF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F4A4E-0CDA-3A47-98ED-C84A9E09ACF0}" type="pres">
      <dgm:prSet presAssocID="{2210D726-65B0-4952-A046-3ED8078E9FFC}" presName="accent_3" presStyleCnt="0"/>
      <dgm:spPr/>
    </dgm:pt>
    <dgm:pt modelId="{012D291A-DB0C-5F46-A9C9-B178A3D93643}" type="pres">
      <dgm:prSet presAssocID="{2210D726-65B0-4952-A046-3ED8078E9FFC}" presName="accentRepeatNode" presStyleLbl="solidFgAcc1" presStyleIdx="2" presStyleCnt="7"/>
      <dgm:spPr/>
    </dgm:pt>
    <dgm:pt modelId="{87AEDC38-E487-DF42-8F52-0D2E9C1003F6}" type="pres">
      <dgm:prSet presAssocID="{74B872D8-9123-4AD7-BBC1-83CE358AF56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568F9-90A6-6D40-89DD-E427996FBF2C}" type="pres">
      <dgm:prSet presAssocID="{74B872D8-9123-4AD7-BBC1-83CE358AF566}" presName="accent_4" presStyleCnt="0"/>
      <dgm:spPr/>
    </dgm:pt>
    <dgm:pt modelId="{88F3FBDC-8768-A940-963D-2D6888A7339A}" type="pres">
      <dgm:prSet presAssocID="{74B872D8-9123-4AD7-BBC1-83CE358AF566}" presName="accentRepeatNode" presStyleLbl="solidFgAcc1" presStyleIdx="3" presStyleCnt="7"/>
      <dgm:spPr/>
    </dgm:pt>
    <dgm:pt modelId="{2F122ABF-96D2-A348-A5BB-A01E00269580}" type="pres">
      <dgm:prSet presAssocID="{BB55B411-BEE8-422D-AE6E-E2D967559E6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8B41A-5E40-7445-B55C-37220BD52A8F}" type="pres">
      <dgm:prSet presAssocID="{BB55B411-BEE8-422D-AE6E-E2D967559E64}" presName="accent_5" presStyleCnt="0"/>
      <dgm:spPr/>
    </dgm:pt>
    <dgm:pt modelId="{1831E57D-9740-C345-AABC-F79412B82D2E}" type="pres">
      <dgm:prSet presAssocID="{BB55B411-BEE8-422D-AE6E-E2D967559E64}" presName="accentRepeatNode" presStyleLbl="solidFgAcc1" presStyleIdx="4" presStyleCnt="7"/>
      <dgm:spPr/>
    </dgm:pt>
    <dgm:pt modelId="{BC6AE979-2C06-D84D-ADF5-E1A48C6B74BE}" type="pres">
      <dgm:prSet presAssocID="{95A75ED1-9BC9-46B9-9F88-523BE6BEA08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B3A4A-8188-9843-A23E-33F97F6D56E7}" type="pres">
      <dgm:prSet presAssocID="{95A75ED1-9BC9-46B9-9F88-523BE6BEA089}" presName="accent_6" presStyleCnt="0"/>
      <dgm:spPr/>
    </dgm:pt>
    <dgm:pt modelId="{22D1B144-ED99-5840-9D7F-51221F6D7911}" type="pres">
      <dgm:prSet presAssocID="{95A75ED1-9BC9-46B9-9F88-523BE6BEA089}" presName="accentRepeatNode" presStyleLbl="solidFgAcc1" presStyleIdx="5" presStyleCnt="7"/>
      <dgm:spPr/>
    </dgm:pt>
    <dgm:pt modelId="{C4FA1E24-431D-824C-83AC-4DC8860BCC6E}" type="pres">
      <dgm:prSet presAssocID="{F657C6C8-F605-4B07-898F-CF17DCEC5C2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0EDEE-8F08-404D-BF55-34337FDCD1E0}" type="pres">
      <dgm:prSet presAssocID="{F657C6C8-F605-4B07-898F-CF17DCEC5C2D}" presName="accent_7" presStyleCnt="0"/>
      <dgm:spPr/>
    </dgm:pt>
    <dgm:pt modelId="{CA38897C-3954-2F4F-B225-A6EF17850851}" type="pres">
      <dgm:prSet presAssocID="{F657C6C8-F605-4B07-898F-CF17DCEC5C2D}" presName="accentRepeatNode" presStyleLbl="solidFgAcc1" presStyleIdx="6" presStyleCnt="7"/>
      <dgm:spPr/>
    </dgm:pt>
  </dgm:ptLst>
  <dgm:cxnLst>
    <dgm:cxn modelId="{6E0751C5-9426-4728-B0BB-83EA8E1C1B15}" type="presOf" srcId="{2210D726-65B0-4952-A046-3ED8078E9FFC}" destId="{85C4504A-B33D-5941-B80A-591AAD1B17BE}" srcOrd="0" destOrd="0" presId="urn:microsoft.com/office/officeart/2008/layout/VerticalCurvedList"/>
    <dgm:cxn modelId="{4EAB8900-7E3B-4DF2-B1AA-14E7A428B663}" type="presOf" srcId="{BB55B411-BEE8-422D-AE6E-E2D967559E64}" destId="{2F122ABF-96D2-A348-A5BB-A01E00269580}" srcOrd="0" destOrd="0" presId="urn:microsoft.com/office/officeart/2008/layout/VerticalCurvedList"/>
    <dgm:cxn modelId="{76BBB3DB-0554-4BE9-961A-3282B986B725}" type="presOf" srcId="{4D7ABD09-6A01-4307-804F-4816B05FEF2D}" destId="{F9B7DE41-8469-6F4C-BCDD-801883F0171A}" srcOrd="0" destOrd="0" presId="urn:microsoft.com/office/officeart/2008/layout/VerticalCurvedList"/>
    <dgm:cxn modelId="{7EADB3A7-D2AA-4D02-8B21-D32E117AE919}" srcId="{010089D0-A591-4A67-B4C3-8982D165010B}" destId="{BB55B411-BEE8-422D-AE6E-E2D967559E64}" srcOrd="4" destOrd="0" parTransId="{CD174BA9-62E4-4528-B056-93861C7631D1}" sibTransId="{3F961722-3CE0-4181-9874-833A4390FA8E}"/>
    <dgm:cxn modelId="{76BE841D-7666-434D-B30C-E14F372ABC92}" type="presOf" srcId="{586E58C4-DBCC-4E7D-913A-C834F17D3409}" destId="{6E207FB2-87F6-4E49-A8C9-72AB88EF7332}" srcOrd="0" destOrd="0" presId="urn:microsoft.com/office/officeart/2008/layout/VerticalCurvedList"/>
    <dgm:cxn modelId="{56865C86-F1FE-4E8E-9489-B3015A621900}" srcId="{010089D0-A591-4A67-B4C3-8982D165010B}" destId="{A3C02B4D-7E1A-4F80-B2CA-0BD841CA8F1B}" srcOrd="1" destOrd="0" parTransId="{F1005650-18AA-4F70-847B-2A9973D2AC2B}" sibTransId="{B20E5FF7-9532-4B83-AB52-CDA7401F410B}"/>
    <dgm:cxn modelId="{9A0DD858-599B-41AB-A6E2-5765A1CF2DC3}" type="presOf" srcId="{95A75ED1-9BC9-46B9-9F88-523BE6BEA089}" destId="{BC6AE979-2C06-D84D-ADF5-E1A48C6B74BE}" srcOrd="0" destOrd="0" presId="urn:microsoft.com/office/officeart/2008/layout/VerticalCurvedList"/>
    <dgm:cxn modelId="{D0AE0260-096B-441E-9465-8F643A781476}" type="presOf" srcId="{010089D0-A591-4A67-B4C3-8982D165010B}" destId="{4F60D5F9-A8AE-7341-A75B-3F37C21C0C7A}" srcOrd="0" destOrd="0" presId="urn:microsoft.com/office/officeart/2008/layout/VerticalCurvedList"/>
    <dgm:cxn modelId="{569C073F-4DDB-4801-937F-2FB6EE523A4D}" srcId="{010089D0-A591-4A67-B4C3-8982D165010B}" destId="{586E58C4-DBCC-4E7D-913A-C834F17D3409}" srcOrd="0" destOrd="0" parTransId="{AE6FAD9E-9326-4859-A6E7-F7609CB5F58C}" sibTransId="{4D7ABD09-6A01-4307-804F-4816B05FEF2D}"/>
    <dgm:cxn modelId="{EF7F808D-C6F3-4ED1-A6C0-53CA62C22AFE}" srcId="{010089D0-A591-4A67-B4C3-8982D165010B}" destId="{F657C6C8-F605-4B07-898F-CF17DCEC5C2D}" srcOrd="6" destOrd="0" parTransId="{7D6CED45-3523-457F-89CB-CEDA09B3845E}" sibTransId="{5362CC7B-1371-4E8E-956D-3F94B5FDF39C}"/>
    <dgm:cxn modelId="{F8DCD0D8-DC9A-41EC-B28A-DFB64C6E532A}" srcId="{010089D0-A591-4A67-B4C3-8982D165010B}" destId="{95A75ED1-9BC9-46B9-9F88-523BE6BEA089}" srcOrd="5" destOrd="0" parTransId="{FF05E84B-B913-48D6-857E-2504A19E3AEB}" sibTransId="{ECF91866-A840-4A3B-A386-560488768B4C}"/>
    <dgm:cxn modelId="{492F8B10-30A1-45C3-B5F5-A2EB72E07221}" srcId="{010089D0-A591-4A67-B4C3-8982D165010B}" destId="{2210D726-65B0-4952-A046-3ED8078E9FFC}" srcOrd="2" destOrd="0" parTransId="{142AA779-9C86-4BE9-9501-30AC9EEB42D4}" sibTransId="{7EAD7FC6-766D-4F59-B6BD-345025615C0D}"/>
    <dgm:cxn modelId="{FA8A5B1B-96BE-4870-A64A-8573488B4F9F}" type="presOf" srcId="{F657C6C8-F605-4B07-898F-CF17DCEC5C2D}" destId="{C4FA1E24-431D-824C-83AC-4DC8860BCC6E}" srcOrd="0" destOrd="0" presId="urn:microsoft.com/office/officeart/2008/layout/VerticalCurvedList"/>
    <dgm:cxn modelId="{A4082EA0-4347-495D-93AE-59529252AC06}" type="presOf" srcId="{74B872D8-9123-4AD7-BBC1-83CE358AF566}" destId="{87AEDC38-E487-DF42-8F52-0D2E9C1003F6}" srcOrd="0" destOrd="0" presId="urn:microsoft.com/office/officeart/2008/layout/VerticalCurvedList"/>
    <dgm:cxn modelId="{75860D76-DB1E-4D06-8F9B-FBAC773EE44D}" type="presOf" srcId="{A3C02B4D-7E1A-4F80-B2CA-0BD841CA8F1B}" destId="{49A27C16-B98E-3948-B529-2999713C4406}" srcOrd="0" destOrd="0" presId="urn:microsoft.com/office/officeart/2008/layout/VerticalCurvedList"/>
    <dgm:cxn modelId="{CFDB0B15-4882-4921-8C2C-80E2F74EEEFE}" srcId="{010089D0-A591-4A67-B4C3-8982D165010B}" destId="{74B872D8-9123-4AD7-BBC1-83CE358AF566}" srcOrd="3" destOrd="0" parTransId="{5C5B3551-E868-45DE-949F-1BD65C0236F4}" sibTransId="{36096C4A-C124-45E4-8071-E2F5A52D608E}"/>
    <dgm:cxn modelId="{ABEF33B8-7E12-4D28-8503-54196CF6245B}" type="presParOf" srcId="{4F60D5F9-A8AE-7341-A75B-3F37C21C0C7A}" destId="{AB5AC4AE-8DDB-CA42-B415-84C13ED8A4DB}" srcOrd="0" destOrd="0" presId="urn:microsoft.com/office/officeart/2008/layout/VerticalCurvedList"/>
    <dgm:cxn modelId="{6F2420F8-F943-43F8-BD63-485CA4F7A953}" type="presParOf" srcId="{AB5AC4AE-8DDB-CA42-B415-84C13ED8A4DB}" destId="{4B7DD8FF-8B51-024D-9494-0507E8CE6D75}" srcOrd="0" destOrd="0" presId="urn:microsoft.com/office/officeart/2008/layout/VerticalCurvedList"/>
    <dgm:cxn modelId="{CC0CBF98-392D-4A09-8BC2-6E9DB1C1A969}" type="presParOf" srcId="{4B7DD8FF-8B51-024D-9494-0507E8CE6D75}" destId="{13C6F5CD-B243-2A47-A95A-27CCBC455EB5}" srcOrd="0" destOrd="0" presId="urn:microsoft.com/office/officeart/2008/layout/VerticalCurvedList"/>
    <dgm:cxn modelId="{6C75FC31-B068-4DDA-8B6B-D03CE8E17937}" type="presParOf" srcId="{4B7DD8FF-8B51-024D-9494-0507E8CE6D75}" destId="{F9B7DE41-8469-6F4C-BCDD-801883F0171A}" srcOrd="1" destOrd="0" presId="urn:microsoft.com/office/officeart/2008/layout/VerticalCurvedList"/>
    <dgm:cxn modelId="{018E10A2-BCE5-40A1-8C4B-B8F95E18EF7B}" type="presParOf" srcId="{4B7DD8FF-8B51-024D-9494-0507E8CE6D75}" destId="{F52E3D87-4FAD-CC41-81FD-DC0BA04F2FEC}" srcOrd="2" destOrd="0" presId="urn:microsoft.com/office/officeart/2008/layout/VerticalCurvedList"/>
    <dgm:cxn modelId="{4DEDCDC3-A6F6-4099-A311-AD2D9FF1C82B}" type="presParOf" srcId="{4B7DD8FF-8B51-024D-9494-0507E8CE6D75}" destId="{1CA16D99-19F6-2E46-94C9-EC517F109DF9}" srcOrd="3" destOrd="0" presId="urn:microsoft.com/office/officeart/2008/layout/VerticalCurvedList"/>
    <dgm:cxn modelId="{B2DCA8BA-5273-44C0-82CE-B594301B580F}" type="presParOf" srcId="{AB5AC4AE-8DDB-CA42-B415-84C13ED8A4DB}" destId="{6E207FB2-87F6-4E49-A8C9-72AB88EF7332}" srcOrd="1" destOrd="0" presId="urn:microsoft.com/office/officeart/2008/layout/VerticalCurvedList"/>
    <dgm:cxn modelId="{11E37307-316B-42A3-83BA-B9848C939F36}" type="presParOf" srcId="{AB5AC4AE-8DDB-CA42-B415-84C13ED8A4DB}" destId="{C3FC5C85-B436-6442-A30F-3E4A9040E864}" srcOrd="2" destOrd="0" presId="urn:microsoft.com/office/officeart/2008/layout/VerticalCurvedList"/>
    <dgm:cxn modelId="{9268465E-D361-4E6A-96F4-A9F757871B51}" type="presParOf" srcId="{C3FC5C85-B436-6442-A30F-3E4A9040E864}" destId="{98BFEF6A-F173-B34C-9B0A-CF97F90F73D4}" srcOrd="0" destOrd="0" presId="urn:microsoft.com/office/officeart/2008/layout/VerticalCurvedList"/>
    <dgm:cxn modelId="{4C7A7629-6022-4D99-A2F7-053D1CAE6AFE}" type="presParOf" srcId="{AB5AC4AE-8DDB-CA42-B415-84C13ED8A4DB}" destId="{49A27C16-B98E-3948-B529-2999713C4406}" srcOrd="3" destOrd="0" presId="urn:microsoft.com/office/officeart/2008/layout/VerticalCurvedList"/>
    <dgm:cxn modelId="{F3275E41-FCC0-4FC3-BF02-5119974CDAF0}" type="presParOf" srcId="{AB5AC4AE-8DDB-CA42-B415-84C13ED8A4DB}" destId="{E01317DE-92FF-5A41-B04A-B82B1DF2A348}" srcOrd="4" destOrd="0" presId="urn:microsoft.com/office/officeart/2008/layout/VerticalCurvedList"/>
    <dgm:cxn modelId="{C4D54E66-F28C-4148-BE8B-E9978997BB4E}" type="presParOf" srcId="{E01317DE-92FF-5A41-B04A-B82B1DF2A348}" destId="{60F8A7F5-5C3A-434E-BBD0-77A586AA25B7}" srcOrd="0" destOrd="0" presId="urn:microsoft.com/office/officeart/2008/layout/VerticalCurvedList"/>
    <dgm:cxn modelId="{85057BEA-48DC-4D80-81D6-A8CEE7C434D7}" type="presParOf" srcId="{AB5AC4AE-8DDB-CA42-B415-84C13ED8A4DB}" destId="{85C4504A-B33D-5941-B80A-591AAD1B17BE}" srcOrd="5" destOrd="0" presId="urn:microsoft.com/office/officeart/2008/layout/VerticalCurvedList"/>
    <dgm:cxn modelId="{10DB381A-3D1A-4907-A786-67C268E41A67}" type="presParOf" srcId="{AB5AC4AE-8DDB-CA42-B415-84C13ED8A4DB}" destId="{22CF4A4E-0CDA-3A47-98ED-C84A9E09ACF0}" srcOrd="6" destOrd="0" presId="urn:microsoft.com/office/officeart/2008/layout/VerticalCurvedList"/>
    <dgm:cxn modelId="{5EAEE8D8-0FE1-4122-AE5F-D18C509D62F3}" type="presParOf" srcId="{22CF4A4E-0CDA-3A47-98ED-C84A9E09ACF0}" destId="{012D291A-DB0C-5F46-A9C9-B178A3D93643}" srcOrd="0" destOrd="0" presId="urn:microsoft.com/office/officeart/2008/layout/VerticalCurvedList"/>
    <dgm:cxn modelId="{E66DFD51-EDE6-4828-9151-6816BDF7106C}" type="presParOf" srcId="{AB5AC4AE-8DDB-CA42-B415-84C13ED8A4DB}" destId="{87AEDC38-E487-DF42-8F52-0D2E9C1003F6}" srcOrd="7" destOrd="0" presId="urn:microsoft.com/office/officeart/2008/layout/VerticalCurvedList"/>
    <dgm:cxn modelId="{83C9EB47-473C-47D0-9708-14C0D1F9D33F}" type="presParOf" srcId="{AB5AC4AE-8DDB-CA42-B415-84C13ED8A4DB}" destId="{108568F9-90A6-6D40-89DD-E427996FBF2C}" srcOrd="8" destOrd="0" presId="urn:microsoft.com/office/officeart/2008/layout/VerticalCurvedList"/>
    <dgm:cxn modelId="{3D1489E1-6CFA-4F72-8C9B-67FC4CE52C32}" type="presParOf" srcId="{108568F9-90A6-6D40-89DD-E427996FBF2C}" destId="{88F3FBDC-8768-A940-963D-2D6888A7339A}" srcOrd="0" destOrd="0" presId="urn:microsoft.com/office/officeart/2008/layout/VerticalCurvedList"/>
    <dgm:cxn modelId="{3D228125-AD3D-44E8-80CE-2AA3ED19FF0A}" type="presParOf" srcId="{AB5AC4AE-8DDB-CA42-B415-84C13ED8A4DB}" destId="{2F122ABF-96D2-A348-A5BB-A01E00269580}" srcOrd="9" destOrd="0" presId="urn:microsoft.com/office/officeart/2008/layout/VerticalCurvedList"/>
    <dgm:cxn modelId="{4510EC4E-C981-4559-A180-3ABF5E0B9E46}" type="presParOf" srcId="{AB5AC4AE-8DDB-CA42-B415-84C13ED8A4DB}" destId="{4368B41A-5E40-7445-B55C-37220BD52A8F}" srcOrd="10" destOrd="0" presId="urn:microsoft.com/office/officeart/2008/layout/VerticalCurvedList"/>
    <dgm:cxn modelId="{0F6325B8-9D13-4F64-B9B6-0E90B1BD5A18}" type="presParOf" srcId="{4368B41A-5E40-7445-B55C-37220BD52A8F}" destId="{1831E57D-9740-C345-AABC-F79412B82D2E}" srcOrd="0" destOrd="0" presId="urn:microsoft.com/office/officeart/2008/layout/VerticalCurvedList"/>
    <dgm:cxn modelId="{39139767-F7C1-45F1-985B-8EA6E17875D7}" type="presParOf" srcId="{AB5AC4AE-8DDB-CA42-B415-84C13ED8A4DB}" destId="{BC6AE979-2C06-D84D-ADF5-E1A48C6B74BE}" srcOrd="11" destOrd="0" presId="urn:microsoft.com/office/officeart/2008/layout/VerticalCurvedList"/>
    <dgm:cxn modelId="{F5BB480A-D77B-4CAA-8C07-228D7D667C0A}" type="presParOf" srcId="{AB5AC4AE-8DDB-CA42-B415-84C13ED8A4DB}" destId="{0B8B3A4A-8188-9843-A23E-33F97F6D56E7}" srcOrd="12" destOrd="0" presId="urn:microsoft.com/office/officeart/2008/layout/VerticalCurvedList"/>
    <dgm:cxn modelId="{55EC283D-D35C-45FB-909F-E8F075AE1D9B}" type="presParOf" srcId="{0B8B3A4A-8188-9843-A23E-33F97F6D56E7}" destId="{22D1B144-ED99-5840-9D7F-51221F6D7911}" srcOrd="0" destOrd="0" presId="urn:microsoft.com/office/officeart/2008/layout/VerticalCurvedList"/>
    <dgm:cxn modelId="{A32A6D75-21B6-48E8-9D13-90FA5F7C1D05}" type="presParOf" srcId="{AB5AC4AE-8DDB-CA42-B415-84C13ED8A4DB}" destId="{C4FA1E24-431D-824C-83AC-4DC8860BCC6E}" srcOrd="13" destOrd="0" presId="urn:microsoft.com/office/officeart/2008/layout/VerticalCurvedList"/>
    <dgm:cxn modelId="{59C6B6F8-01C3-45D4-9D47-000DC98D57F1}" type="presParOf" srcId="{AB5AC4AE-8DDB-CA42-B415-84C13ED8A4DB}" destId="{1830EDEE-8F08-404D-BF55-34337FDCD1E0}" srcOrd="14" destOrd="0" presId="urn:microsoft.com/office/officeart/2008/layout/VerticalCurvedList"/>
    <dgm:cxn modelId="{AC51D467-D1B7-4FA6-8413-AD234F416F05}" type="presParOf" srcId="{1830EDEE-8F08-404D-BF55-34337FDCD1E0}" destId="{CA38897C-3954-2F4F-B225-A6EF178508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7DE41-8469-6F4C-BCDD-801883F0171A}">
      <dsp:nvSpPr>
        <dsp:cNvPr id="0" name=""/>
        <dsp:cNvSpPr/>
      </dsp:nvSpPr>
      <dsp:spPr>
        <a:xfrm>
          <a:off x="-5402996" y="-827754"/>
          <a:ext cx="6436636" cy="6436636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07FB2-87F6-4E49-A8C9-72AB88EF7332}">
      <dsp:nvSpPr>
        <dsp:cNvPr id="0" name=""/>
        <dsp:cNvSpPr/>
      </dsp:nvSpPr>
      <dsp:spPr>
        <a:xfrm>
          <a:off x="335396" y="217350"/>
          <a:ext cx="6452425" cy="434508"/>
        </a:xfrm>
        <a:prstGeom prst="rect">
          <a:avLst/>
        </a:prstGeom>
        <a:solidFill>
          <a:schemeClr val="accent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smtClean="0"/>
            <a:t>KOMITMEN </a:t>
          </a:r>
          <a:endParaRPr lang="id-ID" sz="1600" kern="1200" dirty="0"/>
        </a:p>
      </dsp:txBody>
      <dsp:txXfrm>
        <a:off x="335396" y="217350"/>
        <a:ext cx="6452425" cy="434508"/>
      </dsp:txXfrm>
    </dsp:sp>
    <dsp:sp modelId="{98BFEF6A-F173-B34C-9B0A-CF97F90F73D4}">
      <dsp:nvSpPr>
        <dsp:cNvPr id="0" name=""/>
        <dsp:cNvSpPr/>
      </dsp:nvSpPr>
      <dsp:spPr>
        <a:xfrm>
          <a:off x="63828" y="163036"/>
          <a:ext cx="543136" cy="543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27C16-B98E-3948-B529-2999713C4406}">
      <dsp:nvSpPr>
        <dsp:cNvPr id="0" name=""/>
        <dsp:cNvSpPr/>
      </dsp:nvSpPr>
      <dsp:spPr>
        <a:xfrm>
          <a:off x="728882" y="869495"/>
          <a:ext cx="6058938" cy="434508"/>
        </a:xfrm>
        <a:prstGeom prst="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smtClean="0"/>
            <a:t>KEBIJAKAN</a:t>
          </a:r>
          <a:endParaRPr lang="id-ID" sz="2400" b="1" kern="1200" dirty="0" smtClean="0"/>
        </a:p>
      </dsp:txBody>
      <dsp:txXfrm>
        <a:off x="728882" y="869495"/>
        <a:ext cx="6058938" cy="434508"/>
      </dsp:txXfrm>
    </dsp:sp>
    <dsp:sp modelId="{60F8A7F5-5C3A-434E-BBD0-77A586AA25B7}">
      <dsp:nvSpPr>
        <dsp:cNvPr id="0" name=""/>
        <dsp:cNvSpPr/>
      </dsp:nvSpPr>
      <dsp:spPr>
        <a:xfrm>
          <a:off x="457314" y="815182"/>
          <a:ext cx="543136" cy="543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75528"/>
              <a:satOff val="-7999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4504A-B33D-5941-B80A-591AAD1B17BE}">
      <dsp:nvSpPr>
        <dsp:cNvPr id="0" name=""/>
        <dsp:cNvSpPr/>
      </dsp:nvSpPr>
      <dsp:spPr>
        <a:xfrm>
          <a:off x="944511" y="1521163"/>
          <a:ext cx="5843310" cy="434508"/>
        </a:xfrm>
        <a:prstGeom prst="rect">
          <a:avLst/>
        </a:prstGeom>
        <a:solidFill>
          <a:schemeClr val="accent5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smtClean="0"/>
            <a:t>KELEMBAGAAN</a:t>
          </a:r>
          <a:endParaRPr lang="id-ID" sz="2400" b="1" kern="1200" dirty="0" smtClean="0"/>
        </a:p>
      </dsp:txBody>
      <dsp:txXfrm>
        <a:off x="944511" y="1521163"/>
        <a:ext cx="5843310" cy="434508"/>
      </dsp:txXfrm>
    </dsp:sp>
    <dsp:sp modelId="{012D291A-DB0C-5F46-A9C9-B178A3D93643}">
      <dsp:nvSpPr>
        <dsp:cNvPr id="0" name=""/>
        <dsp:cNvSpPr/>
      </dsp:nvSpPr>
      <dsp:spPr>
        <a:xfrm>
          <a:off x="672943" y="1466850"/>
          <a:ext cx="543136" cy="543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51055"/>
              <a:satOff val="-1599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EDC38-E487-DF42-8F52-0D2E9C1003F6}">
      <dsp:nvSpPr>
        <dsp:cNvPr id="0" name=""/>
        <dsp:cNvSpPr/>
      </dsp:nvSpPr>
      <dsp:spPr>
        <a:xfrm>
          <a:off x="1013360" y="2173309"/>
          <a:ext cx="5774461" cy="43450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smtClean="0"/>
            <a:t>SUMBER</a:t>
          </a:r>
          <a:r>
            <a:rPr lang="id-ID" sz="1600" b="1" kern="1200" smtClean="0"/>
            <a:t> </a:t>
          </a:r>
          <a:r>
            <a:rPr lang="id-ID" sz="2400" b="1" kern="1200" smtClean="0"/>
            <a:t>DAYA</a:t>
          </a:r>
          <a:endParaRPr lang="id-ID" sz="2400" b="1" kern="1200" dirty="0" smtClean="0"/>
        </a:p>
      </dsp:txBody>
      <dsp:txXfrm>
        <a:off x="1013360" y="2173309"/>
        <a:ext cx="5774461" cy="434508"/>
      </dsp:txXfrm>
    </dsp:sp>
    <dsp:sp modelId="{88F3FBDC-8768-A940-963D-2D6888A7339A}">
      <dsp:nvSpPr>
        <dsp:cNvPr id="0" name=""/>
        <dsp:cNvSpPr/>
      </dsp:nvSpPr>
      <dsp:spPr>
        <a:xfrm>
          <a:off x="741792" y="2118995"/>
          <a:ext cx="543136" cy="543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22ABF-96D2-A348-A5BB-A01E00269580}">
      <dsp:nvSpPr>
        <dsp:cNvPr id="0" name=""/>
        <dsp:cNvSpPr/>
      </dsp:nvSpPr>
      <dsp:spPr>
        <a:xfrm>
          <a:off x="944511" y="2825455"/>
          <a:ext cx="5843310" cy="434508"/>
        </a:xfrm>
        <a:prstGeom prst="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smtClean="0"/>
            <a:t>DATA</a:t>
          </a:r>
          <a:r>
            <a:rPr lang="id-ID" sz="1600" b="1" kern="1200" smtClean="0"/>
            <a:t> </a:t>
          </a:r>
          <a:r>
            <a:rPr lang="id-ID" sz="2400" b="1" kern="1200" smtClean="0"/>
            <a:t>GENDER</a:t>
          </a:r>
          <a:endParaRPr lang="id-ID" sz="2400" b="1" kern="1200" dirty="0" smtClean="0"/>
        </a:p>
      </dsp:txBody>
      <dsp:txXfrm>
        <a:off x="944511" y="2825455"/>
        <a:ext cx="5843310" cy="434508"/>
      </dsp:txXfrm>
    </dsp:sp>
    <dsp:sp modelId="{1831E57D-9740-C345-AABC-F79412B82D2E}">
      <dsp:nvSpPr>
        <dsp:cNvPr id="0" name=""/>
        <dsp:cNvSpPr/>
      </dsp:nvSpPr>
      <dsp:spPr>
        <a:xfrm>
          <a:off x="672943" y="2771141"/>
          <a:ext cx="543136" cy="543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02110"/>
              <a:satOff val="-31995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AE979-2C06-D84D-ADF5-E1A48C6B74BE}">
      <dsp:nvSpPr>
        <dsp:cNvPr id="0" name=""/>
        <dsp:cNvSpPr/>
      </dsp:nvSpPr>
      <dsp:spPr>
        <a:xfrm>
          <a:off x="728882" y="3477123"/>
          <a:ext cx="6058938" cy="43450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ALAT ANALISA</a:t>
          </a:r>
        </a:p>
      </dsp:txBody>
      <dsp:txXfrm>
        <a:off x="728882" y="3477123"/>
        <a:ext cx="6058938" cy="434508"/>
      </dsp:txXfrm>
    </dsp:sp>
    <dsp:sp modelId="{22D1B144-ED99-5840-9D7F-51221F6D7911}">
      <dsp:nvSpPr>
        <dsp:cNvPr id="0" name=""/>
        <dsp:cNvSpPr/>
      </dsp:nvSpPr>
      <dsp:spPr>
        <a:xfrm>
          <a:off x="457314" y="3422809"/>
          <a:ext cx="543136" cy="543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77637"/>
              <a:satOff val="-3999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A1E24-431D-824C-83AC-4DC8860BCC6E}">
      <dsp:nvSpPr>
        <dsp:cNvPr id="0" name=""/>
        <dsp:cNvSpPr/>
      </dsp:nvSpPr>
      <dsp:spPr>
        <a:xfrm>
          <a:off x="335396" y="4129269"/>
          <a:ext cx="6452425" cy="434508"/>
        </a:xfrm>
        <a:prstGeom prst="rect">
          <a:avLst/>
        </a:prstGeom>
        <a:solidFill>
          <a:schemeClr val="accent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smtClean="0"/>
            <a:t>PERAN SERTA MASYARAKAT</a:t>
          </a:r>
          <a:endParaRPr lang="id-ID" sz="2400" b="1" kern="1200" dirty="0" smtClean="0"/>
        </a:p>
      </dsp:txBody>
      <dsp:txXfrm>
        <a:off x="335396" y="4129269"/>
        <a:ext cx="6452425" cy="434508"/>
      </dsp:txXfrm>
    </dsp:sp>
    <dsp:sp modelId="{CA38897C-3954-2F4F-B225-A6EF17850851}">
      <dsp:nvSpPr>
        <dsp:cNvPr id="0" name=""/>
        <dsp:cNvSpPr/>
      </dsp:nvSpPr>
      <dsp:spPr>
        <a:xfrm>
          <a:off x="63828" y="4074955"/>
          <a:ext cx="543136" cy="543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4406" cy="500674"/>
          </a:xfrm>
          <a:prstGeom prst="rect">
            <a:avLst/>
          </a:prstGeom>
        </p:spPr>
        <p:txBody>
          <a:bodyPr vert="horz" lIns="91586" tIns="45792" rIns="91586" bIns="4579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210" y="3"/>
            <a:ext cx="2984405" cy="500674"/>
          </a:xfrm>
          <a:prstGeom prst="rect">
            <a:avLst/>
          </a:prstGeom>
        </p:spPr>
        <p:txBody>
          <a:bodyPr vert="horz" lIns="91586" tIns="45792" rIns="91586" bIns="45792" rtlCol="0"/>
          <a:lstStyle>
            <a:lvl1pPr algn="r">
              <a:defRPr sz="1100"/>
            </a:lvl1pPr>
          </a:lstStyle>
          <a:p>
            <a:fld id="{EB1EB891-A15A-4F5A-8215-E276DF6223C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919"/>
            <a:ext cx="2984406" cy="500674"/>
          </a:xfrm>
          <a:prstGeom prst="rect">
            <a:avLst/>
          </a:prstGeom>
        </p:spPr>
        <p:txBody>
          <a:bodyPr vert="horz" lIns="91586" tIns="45792" rIns="91586" bIns="4579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210" y="9517919"/>
            <a:ext cx="2984405" cy="500674"/>
          </a:xfrm>
          <a:prstGeom prst="rect">
            <a:avLst/>
          </a:prstGeom>
        </p:spPr>
        <p:txBody>
          <a:bodyPr vert="horz" lIns="91586" tIns="45792" rIns="91586" bIns="45792" rtlCol="0" anchor="b"/>
          <a:lstStyle>
            <a:lvl1pPr algn="r">
              <a:defRPr sz="1100"/>
            </a:lvl1pPr>
          </a:lstStyle>
          <a:p>
            <a:fld id="{BA7145E0-F5AF-4B96-BD50-D5E061A56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4406" cy="500674"/>
          </a:xfrm>
          <a:prstGeom prst="rect">
            <a:avLst/>
          </a:prstGeom>
        </p:spPr>
        <p:txBody>
          <a:bodyPr vert="horz" lIns="91586" tIns="45792" rIns="91586" bIns="45792" rtlCol="0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210" y="3"/>
            <a:ext cx="2984405" cy="500674"/>
          </a:xfrm>
          <a:prstGeom prst="rect">
            <a:avLst/>
          </a:prstGeom>
        </p:spPr>
        <p:txBody>
          <a:bodyPr vert="horz" lIns="91586" tIns="45792" rIns="91586" bIns="45792" rtlCol="0"/>
          <a:lstStyle>
            <a:lvl1pPr algn="r">
              <a:defRPr sz="1100"/>
            </a:lvl1pPr>
          </a:lstStyle>
          <a:p>
            <a:fld id="{D8228E77-CDDD-4189-BA78-33197A6B9252}" type="datetimeFigureOut">
              <a:rPr lang="en-US" smtClean="0"/>
              <a:pPr/>
              <a:t>1/21/2019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52475"/>
            <a:ext cx="5426075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2" rIns="91586" bIns="4579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55" y="4758963"/>
            <a:ext cx="5511460" cy="4509477"/>
          </a:xfrm>
          <a:prstGeom prst="rect">
            <a:avLst/>
          </a:prstGeom>
        </p:spPr>
        <p:txBody>
          <a:bodyPr vert="horz" lIns="91586" tIns="45792" rIns="91586" bIns="457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919"/>
            <a:ext cx="2984406" cy="500674"/>
          </a:xfrm>
          <a:prstGeom prst="rect">
            <a:avLst/>
          </a:prstGeom>
        </p:spPr>
        <p:txBody>
          <a:bodyPr vert="horz" lIns="91586" tIns="45792" rIns="91586" bIns="45792" rtlCol="0" anchor="b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210" y="9517919"/>
            <a:ext cx="2984405" cy="500674"/>
          </a:xfrm>
          <a:prstGeom prst="rect">
            <a:avLst/>
          </a:prstGeom>
        </p:spPr>
        <p:txBody>
          <a:bodyPr vert="horz" lIns="91586" tIns="45792" rIns="91586" bIns="45792" rtlCol="0" anchor="b"/>
          <a:lstStyle>
            <a:lvl1pPr algn="r">
              <a:defRPr sz="1100"/>
            </a:lvl1pPr>
          </a:lstStyle>
          <a:p>
            <a:fld id="{817D2290-C881-4511-B939-4A0B177E64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13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2290-C881-4511-B939-4A0B177E64B7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063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90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1838" y="752475"/>
            <a:ext cx="5426075" cy="3757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FC84D8-66B2-4DF8-95FC-4A8A96E62711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957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2290-C881-4511-B939-4A0B177E64B7}" type="slidenum">
              <a:rPr lang="en-AU" smtClean="0"/>
              <a:pPr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99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2290-C881-4511-B939-4A0B177E64B7}" type="slidenum">
              <a:rPr lang="en-AU" smtClean="0"/>
              <a:pPr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12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1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Menuju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infrastruktur</a:t>
            </a:r>
            <a:r>
              <a:rPr lang="en-US" baseline="0" dirty="0" smtClean="0"/>
              <a:t> for all,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memahami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makna</a:t>
            </a:r>
            <a:r>
              <a:rPr lang="en-US" baseline="0" dirty="0" smtClean="0"/>
              <a:t> gender </a:t>
            </a:r>
            <a:r>
              <a:rPr lang="en-US" baseline="0" dirty="0" err="1" smtClean="0"/>
              <a:t>infrastruktur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dahulu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berbicara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infrastruktur</a:t>
            </a:r>
            <a:r>
              <a:rPr lang="en-US" baseline="0" dirty="0" smtClean="0"/>
              <a:t> for all,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sangat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kaitannya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pendekatan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masyarakat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perempuan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laki-laki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perbedaan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fisiologis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Masyarakat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siapa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Masyarakat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perempuan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lapisan-lapisan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kelompok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sosio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ekonomi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kerentanan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pendidikan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modernitas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religi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lagi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6ECEFA-103D-468C-9892-3FE26FD74F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5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smtClean="0"/>
              <a:t>infrastructure </a:t>
            </a:r>
            <a:r>
              <a:rPr lang="en-US" b="1" dirty="0"/>
              <a:t>for all?</a:t>
            </a:r>
          </a:p>
          <a:p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diwujudkan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,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tanggap</a:t>
            </a:r>
            <a:r>
              <a:rPr lang="en-US" dirty="0"/>
              <a:t>/</a:t>
            </a:r>
            <a:r>
              <a:rPr lang="en-US" dirty="0" err="1"/>
              <a:t>responsif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gender </a:t>
            </a:r>
            <a:r>
              <a:rPr lang="en-US" dirty="0" err="1"/>
              <a:t>infrastruktur</a:t>
            </a:r>
            <a:r>
              <a:rPr lang="en-US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615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AA53-5A39-4D9B-BCCE-C3398CC36CB2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813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6ECEFA-103D-468C-9892-3FE26FD74F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79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1838" y="752475"/>
            <a:ext cx="5426075" cy="3757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882133-CCA3-4EB6-87A7-D6358FE0B1D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26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AA53-5A39-4D9B-BCCE-C3398CC36CB2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8503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6075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AA53-5A39-4D9B-BCCE-C3398CC36CB2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850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4362" y="4321159"/>
            <a:ext cx="1511762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612" y="4529542"/>
            <a:ext cx="633726" cy="365125"/>
          </a:xfrm>
        </p:spPr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573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1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1214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83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05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0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BA92A-3341-4C54-8C68-280CD8AE27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C1A1F-72BA-4C5F-B055-27AB7EFCE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5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195F8-2DDC-48B0-B32E-2354C886B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18C56-531E-418F-B462-7815062CA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556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384233"/>
            <a:ext cx="8420100" cy="2089534"/>
          </a:xfrm>
        </p:spPr>
        <p:txBody>
          <a:bodyPr>
            <a:normAutofit/>
          </a:bodyPr>
          <a:lstStyle>
            <a:lvl1pPr algn="l">
              <a:defRPr sz="3323">
                <a:latin typeface="Myriad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124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PU\My Documents\Tayangan Kunjungan Kompas\Templates 14\Sub 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Triangle 2"/>
          <p:cNvSpPr/>
          <p:nvPr userDrawn="1"/>
        </p:nvSpPr>
        <p:spPr>
          <a:xfrm rot="16200000">
            <a:off x="9271000" y="6223000"/>
            <a:ext cx="609600" cy="660400"/>
          </a:xfrm>
          <a:prstGeom prst="rt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7739063" y="6553200"/>
            <a:ext cx="2146300" cy="3048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0925F7E4-FEE7-4F49-9B34-6DE502B27E75}" type="slidenum">
              <a:rPr lang="en-US" sz="1400" b="1" i="1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08\Template Buat PowerPoint\Templates 13\Hal.jpg"/>
          <p:cNvPicPr>
            <a:picLocks noChangeAspect="1" noChangeArrowheads="1"/>
          </p:cNvPicPr>
          <p:nvPr userDrawn="1"/>
        </p:nvPicPr>
        <p:blipFill>
          <a:blip r:embed="rId2" cstate="print"/>
          <a:srcRect b="83200"/>
          <a:stretch>
            <a:fillRect/>
          </a:stretch>
        </p:blipFill>
        <p:spPr bwMode="auto">
          <a:xfrm>
            <a:off x="0" y="1"/>
            <a:ext cx="9906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7739063" y="6553200"/>
            <a:ext cx="2146300" cy="3048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08650058-1BEA-4AF7-9E98-2EEDC364F3BA}" type="slidenum">
              <a:rPr lang="en-US" sz="1400" b="1" i="1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3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PU\My Documents\Tayangan Kunjungan Kompas\Templates 14\Cover.jpg"/>
          <p:cNvPicPr>
            <a:picLocks noChangeAspect="1" noChangeArrowheads="1"/>
          </p:cNvPicPr>
          <p:nvPr userDrawn="1"/>
        </p:nvPicPr>
        <p:blipFill>
          <a:blip r:embed="rId2" cstate="print"/>
          <a:srcRect l="3021" t="20161" r="39479" b="47617"/>
          <a:stretch>
            <a:fillRect/>
          </a:stretch>
        </p:blipFill>
        <p:spPr bwMode="auto">
          <a:xfrm>
            <a:off x="0" y="4114800"/>
            <a:ext cx="6036469" cy="1371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8" descr="GEDUNG pu DEPAN copy"/>
          <p:cNvPicPr>
            <a:picLocks noChangeAspect="1" noChangeArrowheads="1"/>
          </p:cNvPicPr>
          <p:nvPr userDrawn="1"/>
        </p:nvPicPr>
        <p:blipFill>
          <a:blip r:embed="rId3" cstate="print">
            <a:lum contrast="16000"/>
          </a:blip>
          <a:srcRect/>
          <a:stretch>
            <a:fillRect/>
          </a:stretch>
        </p:blipFill>
        <p:spPr bwMode="auto">
          <a:xfrm>
            <a:off x="6036469" y="0"/>
            <a:ext cx="38695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5589323" y="4114800"/>
            <a:ext cx="447146" cy="13716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PU Embosed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44" y="6292850"/>
            <a:ext cx="51765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760149" y="6292850"/>
            <a:ext cx="3809339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defTabSz="958850" eaLnBrk="0" hangingPunct="0">
              <a:defRPr/>
            </a:pPr>
            <a:r>
              <a:rPr lang="en-US" b="1" dirty="0">
                <a:solidFill>
                  <a:srgbClr val="1F1F1F"/>
                </a:solidFill>
                <a:cs typeface="Times New Roman" pitchFamily="18" charset="0"/>
              </a:rPr>
              <a:t>KEMENTERIAN PEKERJAAN UMUM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7739063" y="6553200"/>
            <a:ext cx="2146300" cy="3048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D9B11D1A-BBE6-4AFD-ABD6-302465D49406}" type="slidenum">
              <a:rPr lang="en-US" sz="1400" b="1" i="1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493250" y="6477000"/>
            <a:ext cx="412750" cy="381000"/>
          </a:xfrm>
          <a:prstGeom prst="rect">
            <a:avLst/>
          </a:prstGeom>
          <a:solidFill>
            <a:srgbClr val="E19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762000"/>
            <a:ext cx="99060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132094" y="0"/>
            <a:ext cx="773906" cy="762000"/>
          </a:xfrm>
          <a:prstGeom prst="rect">
            <a:avLst/>
          </a:prstGeom>
          <a:solidFill>
            <a:srgbClr val="E19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32094" cy="76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D:\2008\Logo PU Tra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0123" y="95250"/>
            <a:ext cx="57269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94600" y="6492876"/>
            <a:ext cx="2311400" cy="3651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22D6D3-59AC-4DD9-BF30-A16B160FD8A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81050"/>
            <a:ext cx="9906000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441657" y="0"/>
            <a:ext cx="464344" cy="78105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"/>
            <a:ext cx="9441656" cy="785813"/>
          </a:xfrm>
          <a:gradFill flip="none" rotWithShape="1">
            <a:gsLst>
              <a:gs pos="0">
                <a:srgbClr val="3D6AA1">
                  <a:shade val="30000"/>
                  <a:satMod val="115000"/>
                </a:srgbClr>
              </a:gs>
              <a:gs pos="50000">
                <a:srgbClr val="3D6AA1">
                  <a:shade val="67500"/>
                  <a:satMod val="115000"/>
                </a:srgbClr>
              </a:gs>
              <a:gs pos="100000">
                <a:srgbClr val="3D6AA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lIns="91406" tIns="45703" rIns="91406" bIns="45703"/>
          <a:lstStyle/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A87C-C8F5-42A1-BFC7-9834457EC16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7C17-F657-4E91-9514-0CC56FD4E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9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3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0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8B092-AAF6-458E-A629-48FC995D5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F752D-EB50-48FD-AE09-D8BA1013B7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081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6C641-899A-4172-B840-C0BC3C021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E9D6E-30A6-4F0C-B36E-33B8E904E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587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C68B4-37EC-4DC5-8679-FE5DEF721D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pPr>
              <a:defRPr/>
            </a:pPr>
            <a:fld id="{97C4C37B-5A04-4515-ABCE-BD4A9D9B7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7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1463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123" y="285"/>
            <a:ext cx="211496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81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2133600"/>
            <a:ext cx="7141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0100" y="6135090"/>
            <a:ext cx="830245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D5A3F4-1101-466D-A1CE-4CE94971A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83" y="6135810"/>
            <a:ext cx="619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53830" y="787784"/>
            <a:ext cx="633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06E6D29-DD09-40AA-B456-4B02524E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7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93" r:id="rId24"/>
    <p:sldLayoutId id="2147483794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650" y="4953000"/>
            <a:ext cx="8007350" cy="268514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Ir. </a:t>
            </a:r>
            <a:r>
              <a:rPr lang="en-US" sz="1600" dirty="0" err="1" smtClean="0"/>
              <a:t>Lilla</a:t>
            </a:r>
            <a:r>
              <a:rPr lang="en-US" sz="1600" dirty="0" smtClean="0"/>
              <a:t> </a:t>
            </a:r>
            <a:r>
              <a:rPr lang="en-US" sz="1600" dirty="0" err="1" smtClean="0"/>
              <a:t>Noerhayati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Unit </a:t>
            </a:r>
            <a:r>
              <a:rPr lang="en-US" sz="1600" dirty="0" err="1"/>
              <a:t>S</a:t>
            </a:r>
            <a:r>
              <a:rPr lang="en-US" sz="1600" dirty="0" err="1" smtClean="0"/>
              <a:t>ekretariat</a:t>
            </a:r>
            <a:r>
              <a:rPr lang="en-US" sz="1600" dirty="0" smtClean="0"/>
              <a:t> Tim </a:t>
            </a:r>
            <a:r>
              <a:rPr lang="en-US" sz="1600" dirty="0" err="1" smtClean="0"/>
              <a:t>Pengarusutamaan</a:t>
            </a:r>
            <a:r>
              <a:rPr lang="en-US" sz="1600" dirty="0" smtClean="0"/>
              <a:t> </a:t>
            </a:r>
            <a:r>
              <a:rPr lang="en-US" sz="1600" dirty="0"/>
              <a:t>G</a:t>
            </a:r>
            <a:r>
              <a:rPr lang="en-US" sz="1600" dirty="0" smtClean="0"/>
              <a:t>ender.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 err="1"/>
              <a:t>Kementerian</a:t>
            </a:r>
            <a:r>
              <a:rPr lang="en-US" sz="1600" dirty="0"/>
              <a:t> </a:t>
            </a:r>
            <a:r>
              <a:rPr lang="en-US" sz="1600" dirty="0" err="1" smtClean="0"/>
              <a:t>Pekerjaaan</a:t>
            </a:r>
            <a:r>
              <a:rPr lang="en-US" sz="1600" dirty="0" smtClean="0"/>
              <a:t> </a:t>
            </a:r>
            <a:r>
              <a:rPr lang="en-US" sz="1600" dirty="0" err="1" smtClean="0"/>
              <a:t>Umum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Perumahan</a:t>
            </a:r>
            <a:r>
              <a:rPr lang="en-US" sz="1600" dirty="0" smtClean="0"/>
              <a:t> Rakyat </a:t>
            </a:r>
            <a:r>
              <a:rPr lang="en-US" sz="1600" dirty="0"/>
              <a:t/>
            </a:r>
            <a:br>
              <a:rPr lang="en-US" sz="1600" dirty="0"/>
            </a:b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6100" y="762000"/>
            <a:ext cx="767715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Print" pitchFamily="2" charset="0"/>
              </a:rPr>
              <a:t>PELAKSANAAN PENGARUSUTAMAAN GENDER BIDANG KEBINAMARGAAN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251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pic>
        <p:nvPicPr>
          <p:cNvPr id="7" name="Picture 2" descr="http://t0.gstatic.com/images?q=tbn:ANd9GcTGhpRxxl2scI36fPeAjlkLzsBz5ilT_KI30f1PYxtxozlAgLJeG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7075" y="5105400"/>
            <a:ext cx="1254931" cy="1550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51000" y="3048001"/>
            <a:ext cx="7677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</a:t>
            </a:r>
          </a:p>
          <a:p>
            <a:endParaRPr lang="en-US" sz="1400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 </a:t>
            </a:r>
            <a:r>
              <a:rPr lang="en-US" dirty="0" err="1" smtClean="0"/>
              <a:t>Pengarusutamaan</a:t>
            </a:r>
            <a:r>
              <a:rPr lang="en-US" dirty="0" smtClean="0"/>
              <a:t> Gender di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PU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Bina</a:t>
            </a:r>
            <a:r>
              <a:rPr lang="en-US" dirty="0" smtClean="0"/>
              <a:t> </a:t>
            </a:r>
            <a:r>
              <a:rPr lang="en-US" dirty="0" err="1" smtClean="0"/>
              <a:t>Marga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 </a:t>
            </a:r>
            <a:r>
              <a:rPr lang="en-US" dirty="0" err="1" smtClean="0"/>
              <a:t>Timur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r>
              <a:rPr lang="en-US" sz="1600" dirty="0" smtClean="0"/>
              <a:t>Di  Sheraton Surabaya Hotel, 22 </a:t>
            </a:r>
            <a:r>
              <a:rPr lang="en-US" sz="1600" dirty="0" err="1" smtClean="0"/>
              <a:t>Januari</a:t>
            </a:r>
            <a:r>
              <a:rPr lang="en-US" sz="1600" dirty="0" smtClean="0"/>
              <a:t> 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11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0488" y="4005064"/>
            <a:ext cx="4816761" cy="1584176"/>
          </a:xfrm>
          <a:prstGeom prst="ellipse">
            <a:avLst/>
          </a:prstGeom>
          <a:noFill/>
          <a:ln w="38100">
            <a:solidFill>
              <a:srgbClr val="56B1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7851" y="1628800"/>
            <a:ext cx="4589399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latin typeface="Corbel" panose="020B0503020204020204" pitchFamily="34" charset="0"/>
              </a:rPr>
              <a:t>“</a:t>
            </a:r>
            <a:r>
              <a:rPr lang="en-US" sz="2600" dirty="0" err="1" smtClean="0">
                <a:latin typeface="Corbel" panose="020B0503020204020204" pitchFamily="34" charset="0"/>
              </a:rPr>
              <a:t>Seluruh</a:t>
            </a:r>
            <a:r>
              <a:rPr lang="en-US" sz="2600" dirty="0" smtClean="0">
                <a:latin typeface="Corbel" panose="020B0503020204020204" pitchFamily="34" charset="0"/>
              </a:rPr>
              <a:t> </a:t>
            </a:r>
            <a:r>
              <a:rPr lang="en-US" sz="2600" dirty="0" err="1" smtClean="0">
                <a:latin typeface="Corbel" panose="020B0503020204020204" pitchFamily="34" charset="0"/>
              </a:rPr>
              <a:t>Kebijakan</a:t>
            </a:r>
            <a:r>
              <a:rPr lang="en-US" sz="2600" dirty="0" smtClean="0">
                <a:latin typeface="Corbel" panose="020B0503020204020204" pitchFamily="34" charset="0"/>
              </a:rPr>
              <a:t>/Program/</a:t>
            </a:r>
            <a:r>
              <a:rPr lang="en-US" sz="2600" dirty="0" err="1" smtClean="0">
                <a:latin typeface="Corbel" panose="020B0503020204020204" pitchFamily="34" charset="0"/>
              </a:rPr>
              <a:t>Kegiatan</a:t>
            </a:r>
            <a:r>
              <a:rPr lang="en-US" sz="2600" dirty="0" smtClean="0">
                <a:latin typeface="Corbel" panose="020B0503020204020204" pitchFamily="34" charset="0"/>
              </a:rPr>
              <a:t> </a:t>
            </a:r>
            <a:r>
              <a:rPr lang="en-US" sz="2600" dirty="0" err="1" smtClean="0">
                <a:latin typeface="Corbel" panose="020B0503020204020204" pitchFamily="34" charset="0"/>
              </a:rPr>
              <a:t>bidang</a:t>
            </a:r>
            <a:r>
              <a:rPr lang="en-US" sz="2600" dirty="0" smtClean="0">
                <a:latin typeface="Corbel" panose="020B0503020204020204" pitchFamily="34" charset="0"/>
              </a:rPr>
              <a:t> </a:t>
            </a:r>
            <a:r>
              <a:rPr lang="en-US" sz="2600" dirty="0" err="1" smtClean="0">
                <a:latin typeface="Corbel" panose="020B0503020204020204" pitchFamily="34" charset="0"/>
              </a:rPr>
              <a:t>Infrastruktur</a:t>
            </a:r>
            <a:r>
              <a:rPr lang="en-US" sz="2600" dirty="0" smtClean="0">
                <a:latin typeface="Corbel" panose="020B0503020204020204" pitchFamily="34" charset="0"/>
              </a:rPr>
              <a:t> PUPR yang </a:t>
            </a:r>
            <a:r>
              <a:rPr lang="en-US" sz="2600" dirty="0" err="1" smtClean="0">
                <a:latin typeface="Corbel" panose="020B0503020204020204" pitchFamily="34" charset="0"/>
              </a:rPr>
              <a:t>memperhatikan</a:t>
            </a:r>
            <a:r>
              <a:rPr lang="en-US" sz="2600" dirty="0" smtClean="0">
                <a:latin typeface="Corbel" panose="020B0503020204020204" pitchFamily="34" charset="0"/>
              </a:rPr>
              <a:t> </a:t>
            </a:r>
            <a:r>
              <a:rPr lang="id-ID" sz="2600" dirty="0" smtClean="0">
                <a:latin typeface="Corbel" panose="020B0503020204020204" pitchFamily="34" charset="0"/>
              </a:rPr>
              <a:t> </a:t>
            </a:r>
            <a:r>
              <a:rPr lang="id-ID" sz="2600" b="1" dirty="0" smtClean="0">
                <a:latin typeface="Corbel" panose="020B0503020204020204" pitchFamily="34" charset="0"/>
              </a:rPr>
              <a:t>PERBEDAAN</a:t>
            </a:r>
            <a:r>
              <a:rPr lang="id-ID" sz="2600" dirty="0" smtClean="0">
                <a:latin typeface="Corbel" panose="020B0503020204020204" pitchFamily="34" charset="0"/>
              </a:rPr>
              <a:t> </a:t>
            </a:r>
            <a:r>
              <a:rPr lang="en-US" sz="2600" dirty="0" err="1" smtClean="0">
                <a:latin typeface="Corbel" panose="020B0503020204020204" pitchFamily="34" charset="0"/>
              </a:rPr>
              <a:t>kebutuhan</a:t>
            </a:r>
            <a:r>
              <a:rPr lang="en-US" sz="2600" dirty="0" smtClean="0">
                <a:latin typeface="Corbel" panose="020B0503020204020204" pitchFamily="34" charset="0"/>
              </a:rPr>
              <a:t>, </a:t>
            </a:r>
            <a:r>
              <a:rPr lang="en-US" sz="2600" dirty="0" err="1" smtClean="0">
                <a:latin typeface="Corbel" panose="020B0503020204020204" pitchFamily="34" charset="0"/>
              </a:rPr>
              <a:t>hambatan</a:t>
            </a:r>
            <a:r>
              <a:rPr lang="en-US" sz="2600" dirty="0" smtClean="0">
                <a:latin typeface="Corbel" panose="020B0503020204020204" pitchFamily="34" charset="0"/>
              </a:rPr>
              <a:t>/</a:t>
            </a:r>
            <a:r>
              <a:rPr lang="en-US" sz="2600" dirty="0" err="1" smtClean="0">
                <a:latin typeface="Corbel" panose="020B0503020204020204" pitchFamily="34" charset="0"/>
              </a:rPr>
              <a:t>kesulitan</a:t>
            </a:r>
            <a:r>
              <a:rPr lang="en-US" sz="2600" dirty="0" smtClean="0">
                <a:latin typeface="Corbel" panose="020B0503020204020204" pitchFamily="34" charset="0"/>
              </a:rPr>
              <a:t>, </a:t>
            </a:r>
            <a:r>
              <a:rPr lang="en-US" sz="2600" dirty="0" err="1" smtClean="0">
                <a:latin typeface="Corbel" panose="020B0503020204020204" pitchFamily="34" charset="0"/>
              </a:rPr>
              <a:t>aspirasi</a:t>
            </a:r>
            <a:r>
              <a:rPr lang="en-US" sz="2600" dirty="0" smtClean="0">
                <a:latin typeface="Corbel" panose="020B0503020204020204" pitchFamily="34" charset="0"/>
              </a:rPr>
              <a:t> </a:t>
            </a:r>
            <a:r>
              <a:rPr lang="en-US" sz="2600" dirty="0" err="1" smtClean="0">
                <a:latin typeface="Corbel" panose="020B0503020204020204" pitchFamily="34" charset="0"/>
              </a:rPr>
              <a:t>kelompok</a:t>
            </a:r>
            <a:r>
              <a:rPr lang="en-US" sz="2600" dirty="0" smtClean="0">
                <a:latin typeface="Corbel" panose="020B0503020204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lapisan</a:t>
            </a:r>
            <a:r>
              <a:rPr lang="en-US" sz="26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di </a:t>
            </a:r>
            <a:r>
              <a:rPr lang="en-US" sz="2600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dalamnya</a:t>
            </a:r>
            <a:r>
              <a:rPr lang="en-US" sz="2600" dirty="0" smtClean="0">
                <a:solidFill>
                  <a:srgbClr val="FF0000"/>
                </a:solidFill>
                <a:latin typeface="Corbel" panose="020B0503020204020204" pitchFamily="34" charset="0"/>
              </a:rPr>
              <a:t>.”</a:t>
            </a:r>
            <a:r>
              <a:rPr lang="en-US" sz="2600" dirty="0">
                <a:latin typeface="Corbel" panose="020B0503020204020204" pitchFamily="34" charset="0"/>
              </a:rPr>
              <a:t> </a:t>
            </a:r>
            <a:r>
              <a:rPr lang="en-US" sz="2600" dirty="0" err="1">
                <a:latin typeface="Corbel" panose="020B0503020204020204" pitchFamily="34" charset="0"/>
              </a:rPr>
              <a:t>laki-laki</a:t>
            </a:r>
            <a:r>
              <a:rPr lang="en-US" sz="2600" dirty="0">
                <a:latin typeface="Corbel" panose="020B0503020204020204" pitchFamily="34" charset="0"/>
              </a:rPr>
              <a:t> </a:t>
            </a:r>
            <a:r>
              <a:rPr lang="en-US" sz="2600" dirty="0" err="1">
                <a:latin typeface="Corbel" panose="020B0503020204020204" pitchFamily="34" charset="0"/>
              </a:rPr>
              <a:t>dan</a:t>
            </a:r>
            <a:r>
              <a:rPr lang="en-US" sz="2600" dirty="0">
                <a:latin typeface="Corbel" panose="020B0503020204020204" pitchFamily="34" charset="0"/>
              </a:rPr>
              <a:t> </a:t>
            </a:r>
            <a:r>
              <a:rPr lang="en-US" sz="2600" dirty="0" err="1">
                <a:latin typeface="Corbel" panose="020B0503020204020204" pitchFamily="34" charset="0"/>
              </a:rPr>
              <a:t>perempuan</a:t>
            </a:r>
            <a:r>
              <a:rPr lang="en-US" sz="2600" dirty="0">
                <a:latin typeface="Corbel" panose="020B0503020204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orbel" panose="020B0503020204020204" pitchFamily="34" charset="0"/>
              </a:rPr>
              <a:t>dan</a:t>
            </a:r>
            <a:r>
              <a:rPr lang="en-US" sz="2600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1030" name="Picture 6" descr="http://downloadicons.net/sites/default/files/house-building-icon-30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035" y="1772816"/>
            <a:ext cx="397844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</a:t>
            </a:r>
            <a:r>
              <a:rPr lang="en-US" dirty="0" err="1" smtClean="0"/>
              <a:t>Infrasruktur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295400"/>
            <a:ext cx="5609665" cy="5691796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Font typeface="Wingdings" panose="05000000000000000000" charset="2"/>
              <a:buChar char="ü"/>
            </a:pPr>
            <a:r>
              <a:rPr lang="id-ID" sz="3600" b="1" i="1" dirty="0" smtClean="0">
                <a:solidFill>
                  <a:schemeClr val="accent2"/>
                </a:solidFill>
              </a:rPr>
              <a:t>Universal  Utilization</a:t>
            </a:r>
            <a:r>
              <a:rPr lang="id-ID" sz="3600" b="1" dirty="0" smtClean="0">
                <a:sym typeface="Wingdings" panose="05000000000000000000" charset="2"/>
              </a:rPr>
              <a:t></a:t>
            </a:r>
            <a:r>
              <a:rPr lang="id-ID" sz="2300" b="1" dirty="0" smtClean="0">
                <a:sym typeface="Wingdings" panose="05000000000000000000" charset="2"/>
              </a:rPr>
              <a:t> </a:t>
            </a:r>
            <a:r>
              <a:rPr lang="id-ID" sz="2300" b="1" dirty="0" smtClean="0">
                <a:latin typeface="Corbel" panose="020B0503020204020204" pitchFamily="34" charset="0"/>
              </a:rPr>
              <a:t>Dapat dimanfaatkan oleh perempuan, laki-laki dan kelompok berkebutuhan khusus</a:t>
            </a:r>
            <a:r>
              <a:rPr lang="en-US" sz="2300" b="1" dirty="0" smtClean="0">
                <a:latin typeface="Corbel" panose="020B0503020204020204" pitchFamily="34" charset="0"/>
              </a:rPr>
              <a:t>  </a:t>
            </a:r>
            <a:r>
              <a:rPr lang="id-ID" sz="2300" b="1" dirty="0" smtClean="0">
                <a:latin typeface="Corbel" panose="020B0503020204020204" pitchFamily="34" charset="0"/>
              </a:rPr>
              <a:t>lainnya </a:t>
            </a:r>
            <a:r>
              <a:rPr lang="en-US" sz="2300" b="1" dirty="0" smtClean="0">
                <a:latin typeface="Corbel" panose="020B0503020204020204" pitchFamily="34" charset="0"/>
              </a:rPr>
              <a:t> (</a:t>
            </a:r>
            <a:r>
              <a:rPr lang="en-US" sz="2300" b="1" dirty="0" err="1" smtClean="0">
                <a:latin typeface="Corbel" panose="020B0503020204020204" pitchFamily="34" charset="0"/>
              </a:rPr>
              <a:t>Lansia</a:t>
            </a:r>
            <a:r>
              <a:rPr lang="en-US" sz="2300" b="1" dirty="0" smtClean="0">
                <a:latin typeface="Corbel" panose="020B0503020204020204" pitchFamily="34" charset="0"/>
              </a:rPr>
              <a:t>, </a:t>
            </a:r>
            <a:r>
              <a:rPr lang="en-US" sz="2300" b="1" i="1" dirty="0" smtClean="0">
                <a:latin typeface="Corbel" panose="020B0503020204020204" pitchFamily="34" charset="0"/>
              </a:rPr>
              <a:t>Di</a:t>
            </a:r>
            <a:r>
              <a:rPr lang="id-ID" sz="2300" b="1" i="1" dirty="0" smtClean="0">
                <a:latin typeface="Corbel" panose="020B0503020204020204" pitchFamily="34" charset="0"/>
              </a:rPr>
              <a:t>s</a:t>
            </a:r>
            <a:r>
              <a:rPr lang="en-US" sz="2300" b="1" i="1" dirty="0" smtClean="0">
                <a:latin typeface="Corbel" panose="020B0503020204020204" pitchFamily="34" charset="0"/>
              </a:rPr>
              <a:t>able</a:t>
            </a:r>
            <a:r>
              <a:rPr lang="en-US" sz="2300" b="1" dirty="0" smtClean="0">
                <a:latin typeface="Corbel" panose="020B0503020204020204" pitchFamily="34" charset="0"/>
              </a:rPr>
              <a:t>, </a:t>
            </a:r>
            <a:r>
              <a:rPr lang="en-US" sz="2300" b="1" dirty="0" err="1" smtClean="0">
                <a:latin typeface="Corbel" panose="020B0503020204020204" pitchFamily="34" charset="0"/>
              </a:rPr>
              <a:t>Anak-anak</a:t>
            </a:r>
            <a:r>
              <a:rPr lang="en-US" sz="2300" b="1" dirty="0" smtClean="0">
                <a:latin typeface="Corbel" panose="020B0503020204020204" pitchFamily="34" charset="0"/>
              </a:rPr>
              <a:t>)</a:t>
            </a:r>
            <a:r>
              <a:rPr lang="id-ID" sz="2300" b="1" dirty="0" smtClean="0">
                <a:latin typeface="Corbel" panose="020B0503020204020204" pitchFamily="34" charset="0"/>
              </a:rPr>
              <a:t> sesuai dengan kebutuhan</a:t>
            </a:r>
            <a:r>
              <a:rPr lang="en-US" sz="2300" b="1" dirty="0" err="1" smtClean="0">
                <a:latin typeface="Corbel" panose="020B0503020204020204" pitchFamily="34" charset="0"/>
              </a:rPr>
              <a:t>nya</a:t>
            </a:r>
            <a:r>
              <a:rPr lang="en-US" sz="2300" b="1" dirty="0" smtClean="0">
                <a:latin typeface="Corbel" panose="020B0503020204020204" pitchFamily="34" charset="0"/>
              </a:rPr>
              <a:t>  </a:t>
            </a:r>
            <a:r>
              <a:rPr lang="en-US" sz="2000" b="1" dirty="0" smtClean="0">
                <a:latin typeface="Corbel" panose="020B0503020204020204" pitchFamily="34" charset="0"/>
              </a:rPr>
              <a:t>(</a:t>
            </a:r>
            <a:r>
              <a:rPr lang="en-US" sz="2000" b="1" dirty="0" err="1" smtClean="0">
                <a:latin typeface="Corbel" panose="020B0503020204020204" pitchFamily="34" charset="0"/>
              </a:rPr>
              <a:t>supaya</a:t>
            </a:r>
            <a:r>
              <a:rPr lang="en-US" sz="2000" b="1" dirty="0" smtClean="0">
                <a:latin typeface="Corbel" panose="020B0503020204020204" pitchFamily="34" charset="0"/>
              </a:rPr>
              <a:t> </a:t>
            </a:r>
            <a:r>
              <a:rPr lang="en-US" sz="2000" b="1" dirty="0" err="1" smtClean="0">
                <a:latin typeface="Corbel" panose="020B0503020204020204" pitchFamily="34" charset="0"/>
              </a:rPr>
              <a:t>mandiri</a:t>
            </a:r>
            <a:r>
              <a:rPr lang="en-US" sz="2000" b="1" dirty="0" smtClean="0">
                <a:latin typeface="Corbel" panose="020B0503020204020204" pitchFamily="34" charset="0"/>
              </a:rPr>
              <a:t>)</a:t>
            </a:r>
            <a:endParaRPr lang="id-ID" sz="2000" b="1" dirty="0" smtClean="0"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charset="2"/>
              <a:buChar char="ü"/>
            </a:pPr>
            <a:r>
              <a:rPr lang="id-ID" sz="3600" b="1" i="1" dirty="0">
                <a:solidFill>
                  <a:schemeClr val="accent2"/>
                </a:solidFill>
              </a:rPr>
              <a:t>Safety </a:t>
            </a:r>
            <a:r>
              <a:rPr lang="en-US" sz="3600" b="1" i="1" dirty="0">
                <a:solidFill>
                  <a:schemeClr val="accent2"/>
                </a:solidFill>
              </a:rPr>
              <a:t>,</a:t>
            </a:r>
            <a:r>
              <a:rPr lang="id-ID" sz="3600" b="1" i="1" dirty="0">
                <a:solidFill>
                  <a:schemeClr val="accent2"/>
                </a:solidFill>
              </a:rPr>
              <a:t> Security</a:t>
            </a:r>
            <a:r>
              <a:rPr lang="en-US" sz="3600" b="1" i="1" dirty="0">
                <a:solidFill>
                  <a:schemeClr val="accent2"/>
                </a:solidFill>
              </a:rPr>
              <a:t>, </a:t>
            </a:r>
            <a:r>
              <a:rPr lang="en-US" sz="3600" b="1" i="1" dirty="0" err="1">
                <a:solidFill>
                  <a:schemeClr val="accent2"/>
                </a:solidFill>
              </a:rPr>
              <a:t>Convinience</a:t>
            </a:r>
            <a:r>
              <a:rPr lang="id-ID" sz="3600" b="1" i="1" dirty="0">
                <a:solidFill>
                  <a:schemeClr val="accent2"/>
                </a:solidFill>
              </a:rPr>
              <a:t> </a:t>
            </a:r>
            <a:r>
              <a:rPr lang="id-ID" sz="3600" b="1" dirty="0" smtClean="0">
                <a:sym typeface="Wingdings" panose="05000000000000000000" charset="2"/>
              </a:rPr>
              <a:t> </a:t>
            </a:r>
            <a:r>
              <a:rPr lang="id-ID" sz="2300" b="1" dirty="0">
                <a:latin typeface="Corbel" panose="020B0503020204020204" pitchFamily="34" charset="0"/>
              </a:rPr>
              <a:t>Memberikan keamanan</a:t>
            </a:r>
            <a:r>
              <a:rPr lang="en-US" sz="2300" b="1" dirty="0">
                <a:latin typeface="Corbel" panose="020B0503020204020204" pitchFamily="34" charset="0"/>
              </a:rPr>
              <a:t>, </a:t>
            </a:r>
            <a:r>
              <a:rPr lang="en-US" sz="2300" b="1" dirty="0" err="1">
                <a:latin typeface="Corbel" panose="020B0503020204020204" pitchFamily="34" charset="0"/>
              </a:rPr>
              <a:t>keselamatan</a:t>
            </a:r>
            <a:r>
              <a:rPr lang="en-US" sz="2300" b="1" dirty="0">
                <a:latin typeface="Corbel" panose="020B0503020204020204" pitchFamily="34" charset="0"/>
              </a:rPr>
              <a:t> </a:t>
            </a:r>
            <a:r>
              <a:rPr lang="en-US" sz="2300" b="1" dirty="0" err="1">
                <a:latin typeface="Corbel" panose="020B0503020204020204" pitchFamily="34" charset="0"/>
              </a:rPr>
              <a:t>dan</a:t>
            </a:r>
            <a:r>
              <a:rPr lang="en-US" sz="2300" b="1" dirty="0">
                <a:latin typeface="Corbel" panose="020B0503020204020204" pitchFamily="34" charset="0"/>
              </a:rPr>
              <a:t> </a:t>
            </a:r>
            <a:r>
              <a:rPr lang="id-ID" sz="2300" b="1" dirty="0">
                <a:latin typeface="Corbel" panose="020B0503020204020204" pitchFamily="34" charset="0"/>
              </a:rPr>
              <a:t>kenyamanan pengguna (misalnya: penerangan jalan, bebas banjir, desain bangunan yang aman, desain trotoar yang bebas halangan</a:t>
            </a:r>
            <a:r>
              <a:rPr lang="id-ID" sz="2300" dirty="0">
                <a:latin typeface="Corbel" panose="020B0503020204020204" pitchFamily="34" charset="0"/>
              </a:rPr>
              <a:t>) </a:t>
            </a:r>
          </a:p>
          <a:p>
            <a:pPr>
              <a:spcAft>
                <a:spcPts val="600"/>
              </a:spcAft>
              <a:buFont typeface="Wingdings" panose="05000000000000000000" charset="2"/>
              <a:buChar char="ü"/>
            </a:pPr>
            <a:r>
              <a:rPr lang="id-ID" sz="3600" b="1" i="1" dirty="0">
                <a:solidFill>
                  <a:schemeClr val="accent2"/>
                </a:solidFill>
              </a:rPr>
              <a:t>Gender Equity for Basic Needs </a:t>
            </a:r>
            <a:r>
              <a:rPr lang="id-ID" sz="3600" b="1" dirty="0" smtClean="0">
                <a:sym typeface="Wingdings" panose="05000000000000000000" charset="2"/>
              </a:rPr>
              <a:t> </a:t>
            </a:r>
            <a:r>
              <a:rPr lang="id-ID" sz="2300" b="1" dirty="0">
                <a:latin typeface="Corbel" panose="020B0503020204020204" pitchFamily="34" charset="0"/>
              </a:rPr>
              <a:t>Memberikan kesetaraan aksesbilitas terhadap layanan dasar laki &amp; perempuan, </a:t>
            </a:r>
            <a:r>
              <a:rPr lang="en-US" sz="2300" b="1" dirty="0" err="1">
                <a:latin typeface="Corbel" panose="020B0503020204020204" pitchFamily="34" charset="0"/>
              </a:rPr>
              <a:t>Lansia</a:t>
            </a:r>
            <a:r>
              <a:rPr lang="en-US" sz="2300" b="1" dirty="0">
                <a:latin typeface="Corbel" panose="020B0503020204020204" pitchFamily="34" charset="0"/>
              </a:rPr>
              <a:t>, </a:t>
            </a:r>
            <a:r>
              <a:rPr lang="en-US" sz="2300" b="1" i="1" dirty="0" smtClean="0">
                <a:latin typeface="Corbel" panose="020B0503020204020204" pitchFamily="34" charset="0"/>
              </a:rPr>
              <a:t>Disable</a:t>
            </a:r>
            <a:r>
              <a:rPr lang="en-US" sz="2300" b="1" dirty="0">
                <a:latin typeface="Corbel" panose="020B0503020204020204" pitchFamily="34" charset="0"/>
              </a:rPr>
              <a:t>, </a:t>
            </a:r>
            <a:r>
              <a:rPr lang="en-US" sz="2300" b="1" dirty="0" err="1">
                <a:latin typeface="Corbel" panose="020B0503020204020204" pitchFamily="34" charset="0"/>
              </a:rPr>
              <a:t>Anak-anak</a:t>
            </a:r>
            <a:r>
              <a:rPr lang="en-US" sz="2300" b="1" dirty="0">
                <a:latin typeface="Corbel" panose="020B0503020204020204" pitchFamily="34" charset="0"/>
              </a:rPr>
              <a:t>,  </a:t>
            </a:r>
            <a:r>
              <a:rPr lang="id-ID" sz="2300" b="1" i="1" dirty="0">
                <a:latin typeface="Corbel" panose="020B0503020204020204" pitchFamily="34" charset="0"/>
              </a:rPr>
              <a:t>safety, security</a:t>
            </a:r>
            <a:r>
              <a:rPr lang="id-ID" sz="2300" b="1" dirty="0">
                <a:latin typeface="Corbel" panose="020B0503020204020204" pitchFamily="34" charset="0"/>
              </a:rPr>
              <a:t>, </a:t>
            </a:r>
            <a:r>
              <a:rPr lang="id-ID" sz="2300" b="1" i="1" dirty="0">
                <a:latin typeface="Corbel" panose="020B0503020204020204" pitchFamily="34" charset="0"/>
              </a:rPr>
              <a:t>health (human needs</a:t>
            </a:r>
            <a:r>
              <a:rPr lang="id-ID" sz="2100" b="1" i="1" dirty="0">
                <a:latin typeface="Corbel" panose="020B0503020204020204" pitchFamily="34" charset="0"/>
              </a:rPr>
              <a:t>) </a:t>
            </a:r>
          </a:p>
          <a:p>
            <a:pPr>
              <a:spcAft>
                <a:spcPts val="600"/>
              </a:spcAft>
              <a:buFont typeface="Wingdings" panose="05000000000000000000" charset="2"/>
              <a:buChar char="ü"/>
            </a:pPr>
            <a:r>
              <a:rPr lang="id-ID" sz="3600" b="1" i="1" dirty="0">
                <a:solidFill>
                  <a:schemeClr val="accent2"/>
                </a:solidFill>
              </a:rPr>
              <a:t>Environmental Friendly </a:t>
            </a:r>
            <a:r>
              <a:rPr lang="id-ID" sz="3400" b="1" dirty="0" smtClean="0">
                <a:sym typeface="Wingdings" panose="05000000000000000000" charset="2"/>
              </a:rPr>
              <a:t> </a:t>
            </a:r>
            <a:r>
              <a:rPr lang="id-ID" sz="2300" b="1" dirty="0">
                <a:latin typeface="Corbel" panose="020B0503020204020204" pitchFamily="34" charset="0"/>
              </a:rPr>
              <a:t>Dilengkapi dengan fasilitas infrastruktur yang ramah lingkungan sesuai dengan kebutuhan perempuan, laki-laki dan kelompok berkebutuhan khusus </a:t>
            </a:r>
            <a:r>
              <a:rPr lang="id-ID" sz="2300" b="1" dirty="0" smtClean="0">
                <a:latin typeface="Corbel" panose="020B0503020204020204" pitchFamily="34" charset="0"/>
              </a:rPr>
              <a:t>lainnya</a:t>
            </a:r>
            <a:r>
              <a:rPr lang="en-US" sz="2300" dirty="0" smtClean="0">
                <a:latin typeface="Corbel" panose="020B0503020204020204" pitchFamily="34" charset="0"/>
              </a:rPr>
              <a:t>.</a:t>
            </a:r>
            <a:endParaRPr lang="id-ID" sz="2300" dirty="0">
              <a:latin typeface="Corbel" panose="020B0503020204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err="1" smtClean="0">
                <a:latin typeface="Corbel" panose="020B0503020204020204" pitchFamily="34" charset="0"/>
              </a:rPr>
              <a:t>sumber</a:t>
            </a:r>
            <a:r>
              <a:rPr lang="en-US" sz="1800" dirty="0" smtClean="0">
                <a:latin typeface="Corbel" panose="020B0503020204020204" pitchFamily="34" charset="0"/>
              </a:rPr>
              <a:t>: </a:t>
            </a:r>
            <a:r>
              <a:rPr lang="en-US" sz="1800" dirty="0" err="1" smtClean="0">
                <a:latin typeface="Corbel" panose="020B0503020204020204" pitchFamily="34" charset="0"/>
              </a:rPr>
              <a:t>Riset</a:t>
            </a:r>
            <a:r>
              <a:rPr lang="en-US" sz="1800" dirty="0" smtClean="0">
                <a:latin typeface="Corbel" panose="020B0503020204020204" pitchFamily="34" charset="0"/>
              </a:rPr>
              <a:t> </a:t>
            </a:r>
            <a:r>
              <a:rPr lang="en-US" sz="1800" i="1" dirty="0" smtClean="0">
                <a:latin typeface="Corbel" panose="020B0503020204020204" pitchFamily="34" charset="0"/>
              </a:rPr>
              <a:t>Gender Impact Assessment</a:t>
            </a:r>
            <a:r>
              <a:rPr lang="en-US" sz="1800" dirty="0" smtClean="0">
                <a:latin typeface="Corbel" panose="020B0503020204020204" pitchFamily="34" charset="0"/>
              </a:rPr>
              <a:t>, </a:t>
            </a:r>
            <a:r>
              <a:rPr lang="en-US" sz="1800" dirty="0" err="1" smtClean="0">
                <a:latin typeface="Corbel" panose="020B0503020204020204" pitchFamily="34" charset="0"/>
              </a:rPr>
              <a:t>Puslitbang</a:t>
            </a:r>
            <a:r>
              <a:rPr lang="en-US" sz="1800" dirty="0" smtClean="0">
                <a:latin typeface="Corbel" panose="020B0503020204020204" pitchFamily="34" charset="0"/>
              </a:rPr>
              <a:t> </a:t>
            </a:r>
            <a:r>
              <a:rPr lang="en-US" sz="1800" dirty="0" err="1" smtClean="0">
                <a:latin typeface="Corbel" panose="020B0503020204020204" pitchFamily="34" charset="0"/>
              </a:rPr>
              <a:t>Sosekling</a:t>
            </a:r>
            <a:r>
              <a:rPr lang="id-ID" sz="1800" dirty="0" smtClean="0">
                <a:latin typeface="Corbel" panose="020B0503020204020204" pitchFamily="34" charset="0"/>
              </a:rPr>
              <a:t>, 2013</a:t>
            </a:r>
          </a:p>
          <a:p>
            <a:endParaRPr lang="id-ID" dirty="0"/>
          </a:p>
        </p:txBody>
      </p:sp>
      <p:sp>
        <p:nvSpPr>
          <p:cNvPr id="7" name="AutoShape 2" descr="https://encrypted-tbn0.gstatic.com/images?q=tbn:ANd9GcQ-Lwa5mIwJdX5-Wzyuf5ur5CqNt-UAzvrxvBuVqhl3TeaSHsK8M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AutoShape 4" descr="https://encrypted-tbn0.gstatic.com/images?q=tbn:ANd9GcQ-Lwa5mIwJdX5-Wzyuf5ur5CqNt-UAzvrxvBuVqhl3TeaSHsK8Mg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1" y="132944"/>
            <a:ext cx="7759701" cy="1772056"/>
          </a:xfrm>
        </p:spPr>
        <p:txBody>
          <a:bodyPr/>
          <a:lstStyle/>
          <a:p>
            <a:r>
              <a:rPr lang="en-US" i="1" dirty="0" smtClean="0"/>
              <a:t>Infrastructure for all </a:t>
            </a:r>
            <a:endParaRPr lang="en-US" i="1" dirty="0"/>
          </a:p>
        </p:txBody>
      </p:sp>
      <p:pic>
        <p:nvPicPr>
          <p:cNvPr id="9" name="Picture 2" descr="C:\Users\Acer\AppData\Local\Temp\pedestrian,landai, prapatan malioboro,Jogj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093" y="2225078"/>
            <a:ext cx="3285484" cy="191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G_977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094" y="4038601"/>
            <a:ext cx="3285484" cy="226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132944"/>
            <a:ext cx="3363679" cy="20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9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228600"/>
            <a:ext cx="75946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defRPr/>
            </a:pPr>
            <a:r>
              <a:rPr lang="en-US" sz="4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Tujuan</a:t>
            </a:r>
            <a:r>
              <a:rPr lang="en-US" sz="4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PUG </a:t>
            </a:r>
            <a:r>
              <a:rPr lang="en-US" sz="4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bidang</a:t>
            </a:r>
            <a:r>
              <a:rPr lang="en-US" sz="4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PUPR </a:t>
            </a:r>
            <a:endParaRPr lang="en-US" sz="4400" b="1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1540" y="1700808"/>
            <a:ext cx="8429945" cy="426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charset="0"/>
              <a:buAutoNum type="arabicPeriod"/>
            </a:pPr>
            <a:r>
              <a:rPr lang="id-ID" altLang="en-US" sz="2800" dirty="0" smtClean="0">
                <a:ea typeface="Arial" charset="0"/>
                <a:cs typeface="Arial" charset="0"/>
              </a:rPr>
              <a:t>Memastikan </a:t>
            </a:r>
            <a:r>
              <a:rPr lang="id-ID" altLang="en-US" sz="2800" b="1" dirty="0" smtClean="0">
                <a:ea typeface="Arial" charset="0"/>
                <a:cs typeface="Arial" charset="0"/>
              </a:rPr>
              <a:t>penyelenggaraan infrastruktur </a:t>
            </a:r>
            <a:r>
              <a:rPr lang="id-ID" altLang="en-US" sz="2800" dirty="0" smtClean="0">
                <a:ea typeface="Arial" charset="0"/>
                <a:cs typeface="Arial" charset="0"/>
              </a:rPr>
              <a:t>pekerjaan umum dan perumahan rakyat telah memperhatikan kebutuhan  masyarakat dengan kebutuhan khusus (laki-laki, perempuan,anak-anak, lansia, disabel,rentan lainnya) secara setara dan adil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id-ID" altLang="en-US" sz="2800" dirty="0" smtClean="0">
                <a:ea typeface="Arial" charset="0"/>
                <a:cs typeface="Arial" charset="0"/>
              </a:rPr>
              <a:t>Memastikan </a:t>
            </a:r>
            <a:r>
              <a:rPr lang="id-ID" altLang="en-US" sz="2800" dirty="0">
                <a:ea typeface="Arial" charset="0"/>
                <a:cs typeface="Arial" charset="0"/>
              </a:rPr>
              <a:t>seluruh jajaran Kementerian PUPR memahami konsep, prinsip dan pelaksanaan PUG bidang pekerjaan umum dan perumahan rakyat </a:t>
            </a: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Font typeface="Tw Cen MT" charset="0"/>
              <a:buNone/>
            </a:pPr>
            <a:endParaRPr lang="id-ID" altLang="en-US" sz="2800" b="1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0" y="260648"/>
            <a:ext cx="7495540" cy="110193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Sasaran</a:t>
            </a:r>
            <a:r>
              <a:rPr lang="en-US" b="1" dirty="0" smtClean="0"/>
              <a:t> PUG </a:t>
            </a:r>
            <a:r>
              <a:rPr lang="en-US" b="1" dirty="0" err="1" smtClean="0"/>
              <a:t>bidang</a:t>
            </a:r>
            <a:r>
              <a:rPr lang="en-US" b="1" dirty="0" smtClean="0"/>
              <a:t> PUPR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25500" y="1295400"/>
            <a:ext cx="8238490" cy="4653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id-ID" altLang="en-US" sz="24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Tetegrasinya </a:t>
            </a:r>
            <a:r>
              <a:rPr lang="id-ID" altLang="en-US" sz="2400" b="1" dirty="0">
                <a:solidFill>
                  <a:schemeClr val="tx1"/>
                </a:solidFill>
                <a:ea typeface="Arial" charset="0"/>
                <a:cs typeface="Arial" charset="0"/>
              </a:rPr>
              <a:t>perspektif gender dalam </a:t>
            </a:r>
            <a:r>
              <a:rPr lang="id-ID" alt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endParaRPr lang="id-ID" altLang="en-US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AutoNum type="alphaLcPeriod"/>
            </a:pPr>
            <a:r>
              <a:rPr lang="id-ID" altLang="en-US" sz="2400" i="1" dirty="0">
                <a:ea typeface="Arial" charset="0"/>
                <a:cs typeface="Arial" charset="0"/>
              </a:rPr>
              <a:t>Budaya internal </a:t>
            </a:r>
            <a:r>
              <a:rPr lang="id-ID" altLang="en-US" sz="2400" dirty="0">
                <a:ea typeface="Arial" charset="0"/>
                <a:cs typeface="Arial" charset="0"/>
              </a:rPr>
              <a:t>Kementerian </a:t>
            </a:r>
            <a:r>
              <a:rPr lang="id-ID" altLang="en-US" sz="2400" dirty="0" smtClean="0">
                <a:ea typeface="Arial" charset="0"/>
                <a:cs typeface="Arial" charset="0"/>
              </a:rPr>
              <a:t>PU</a:t>
            </a:r>
            <a:r>
              <a:rPr lang="en-US" altLang="en-US" sz="2400" dirty="0" smtClean="0">
                <a:ea typeface="Arial" charset="0"/>
                <a:cs typeface="Arial" charset="0"/>
              </a:rPr>
              <a:t>PR</a:t>
            </a:r>
            <a:r>
              <a:rPr lang="id-ID" altLang="en-US" sz="2400" dirty="0" smtClean="0">
                <a:ea typeface="Arial" charset="0"/>
                <a:cs typeface="Arial" charset="0"/>
              </a:rPr>
              <a:t> </a:t>
            </a:r>
            <a:r>
              <a:rPr lang="id-ID" altLang="en-US" sz="2400" dirty="0">
                <a:ea typeface="Arial" charset="0"/>
                <a:cs typeface="Arial" charset="0"/>
              </a:rPr>
              <a:t>(pusat </a:t>
            </a:r>
            <a:r>
              <a:rPr lang="id-ID" altLang="en-US" sz="2400" dirty="0" smtClean="0">
                <a:ea typeface="Arial" charset="0"/>
                <a:cs typeface="Arial" charset="0"/>
              </a:rPr>
              <a:t>dan</a:t>
            </a:r>
            <a:r>
              <a:rPr lang="en-US" altLang="en-US" sz="2400" dirty="0" smtClean="0">
                <a:ea typeface="Arial" charset="0"/>
                <a:cs typeface="Arial" charset="0"/>
              </a:rPr>
              <a:t> </a:t>
            </a:r>
            <a:r>
              <a:rPr lang="id-ID" altLang="en-US" sz="2400" dirty="0" smtClean="0">
                <a:ea typeface="Arial" charset="0"/>
                <a:cs typeface="Arial" charset="0"/>
              </a:rPr>
              <a:t>daerah), dapat menghasilkan budaya</a:t>
            </a:r>
            <a:r>
              <a:rPr lang="en-US" altLang="en-US" sz="2400" dirty="0" smtClean="0">
                <a:ea typeface="Arial" charset="0"/>
                <a:cs typeface="Arial" charset="0"/>
              </a:rPr>
              <a:t> </a:t>
            </a:r>
            <a:r>
              <a:rPr lang="id-ID" altLang="en-US" sz="2400" dirty="0" smtClean="0">
                <a:ea typeface="Arial" charset="0"/>
                <a:cs typeface="Arial" charset="0"/>
              </a:rPr>
              <a:t>lembaga </a:t>
            </a:r>
            <a:r>
              <a:rPr lang="id-ID" altLang="en-US" sz="2400" dirty="0">
                <a:ea typeface="Arial" charset="0"/>
                <a:cs typeface="Arial" charset="0"/>
              </a:rPr>
              <a:t>yang peka terhadap isu gender, a.l </a:t>
            </a:r>
            <a:r>
              <a:rPr lang="id-ID" altLang="en-US" sz="2400" dirty="0" smtClean="0">
                <a:ea typeface="Arial" charset="0"/>
                <a:cs typeface="Arial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id-ID" altLang="en-US" sz="1200" dirty="0" smtClean="0">
              <a:ea typeface="Arial" charset="0"/>
              <a:cs typeface="Arial" charset="0"/>
            </a:endParaRPr>
          </a:p>
          <a:p>
            <a:pPr marL="937260" indent="-342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altLang="en-US" sz="2400" dirty="0" smtClean="0">
                <a:ea typeface="Arial" charset="0"/>
                <a:cs typeface="Arial" charset="0"/>
              </a:rPr>
              <a:t>K</a:t>
            </a:r>
            <a:r>
              <a:rPr lang="id-ID" altLang="en-US" sz="2400" dirty="0" smtClean="0">
                <a:ea typeface="Arial" charset="0"/>
                <a:cs typeface="Arial" charset="0"/>
              </a:rPr>
              <a:t>omitmen </a:t>
            </a:r>
            <a:r>
              <a:rPr lang="id-ID" altLang="en-US" sz="2400" dirty="0">
                <a:ea typeface="Arial" charset="0"/>
                <a:cs typeface="Arial" charset="0"/>
              </a:rPr>
              <a:t>pimpinan dan staf untuk </a:t>
            </a:r>
            <a:r>
              <a:rPr lang="id-ID" altLang="en-US" sz="2400" dirty="0" smtClean="0">
                <a:ea typeface="Arial" charset="0"/>
                <a:cs typeface="Arial" charset="0"/>
              </a:rPr>
              <a:t>PUG dibidang</a:t>
            </a:r>
            <a:r>
              <a:rPr lang="en-US" altLang="en-US" sz="2400" dirty="0" smtClean="0">
                <a:ea typeface="Arial" charset="0"/>
                <a:cs typeface="Arial" charset="0"/>
              </a:rPr>
              <a:t> </a:t>
            </a:r>
            <a:r>
              <a:rPr lang="id-ID" altLang="en-US" sz="2400" dirty="0" smtClean="0">
                <a:ea typeface="Arial" charset="0"/>
                <a:cs typeface="Arial" charset="0"/>
              </a:rPr>
              <a:t>tugasnya</a:t>
            </a:r>
            <a:endParaRPr lang="en-US" altLang="en-US" sz="2400" dirty="0" smtClean="0">
              <a:ea typeface="Arial" charset="0"/>
              <a:cs typeface="Arial" charset="0"/>
            </a:endParaRPr>
          </a:p>
          <a:p>
            <a:pPr marL="937260" indent="-342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altLang="en-US" sz="2400" dirty="0" smtClean="0">
                <a:ea typeface="Arial" charset="0"/>
                <a:cs typeface="Arial" charset="0"/>
              </a:rPr>
              <a:t>P</a:t>
            </a:r>
            <a:r>
              <a:rPr lang="id-ID" altLang="en-US" sz="2400" dirty="0" smtClean="0">
                <a:ea typeface="Arial" charset="0"/>
                <a:cs typeface="Arial" charset="0"/>
              </a:rPr>
              <a:t>embinaan </a:t>
            </a:r>
            <a:r>
              <a:rPr lang="id-ID" altLang="en-US" sz="2400" dirty="0">
                <a:ea typeface="Arial" charset="0"/>
                <a:cs typeface="Arial" charset="0"/>
              </a:rPr>
              <a:t>SDM yang responsif </a:t>
            </a:r>
            <a:r>
              <a:rPr lang="id-ID" altLang="en-US" sz="2400" dirty="0" smtClean="0">
                <a:ea typeface="Arial" charset="0"/>
                <a:cs typeface="Arial" charset="0"/>
              </a:rPr>
              <a:t>gender</a:t>
            </a:r>
            <a:endParaRPr lang="en-US" altLang="en-US" sz="2400" dirty="0" smtClean="0">
              <a:ea typeface="Arial" charset="0"/>
              <a:cs typeface="Arial" charset="0"/>
            </a:endParaRPr>
          </a:p>
          <a:p>
            <a:pPr marL="937260" indent="-342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id-ID" altLang="en-US" sz="2400" dirty="0" smtClean="0">
                <a:ea typeface="Arial" charset="0"/>
                <a:cs typeface="Arial" charset="0"/>
              </a:rPr>
              <a:t>Penyediaan </a:t>
            </a:r>
            <a:r>
              <a:rPr lang="id-ID" altLang="en-US" sz="2400" dirty="0">
                <a:ea typeface="Arial" charset="0"/>
                <a:cs typeface="Arial" charset="0"/>
              </a:rPr>
              <a:t>sarana dan prasarana </a:t>
            </a:r>
            <a:r>
              <a:rPr lang="id-ID" altLang="en-US" sz="2400" dirty="0" smtClean="0">
                <a:ea typeface="Arial" charset="0"/>
                <a:cs typeface="Arial" charset="0"/>
              </a:rPr>
              <a:t>gedung</a:t>
            </a:r>
            <a:r>
              <a:rPr lang="en-US" altLang="en-US" sz="2400" dirty="0" smtClean="0">
                <a:ea typeface="Arial" charset="0"/>
                <a:cs typeface="Arial" charset="0"/>
              </a:rPr>
              <a:t> </a:t>
            </a:r>
            <a:r>
              <a:rPr lang="id-ID" altLang="en-US" sz="2400" dirty="0" smtClean="0">
                <a:ea typeface="Arial" charset="0"/>
                <a:cs typeface="Arial" charset="0"/>
              </a:rPr>
              <a:t>Kementerian PUPR </a:t>
            </a:r>
            <a:r>
              <a:rPr lang="id-ID" altLang="en-US" sz="2400" dirty="0">
                <a:ea typeface="Arial" charset="0"/>
                <a:cs typeface="Arial" charset="0"/>
              </a:rPr>
              <a:t>yang responsif </a:t>
            </a:r>
            <a:r>
              <a:rPr lang="id-ID" altLang="en-US" sz="2400" dirty="0" smtClean="0">
                <a:ea typeface="Arial" charset="0"/>
                <a:cs typeface="Arial" charset="0"/>
              </a:rPr>
              <a:t>gender</a:t>
            </a:r>
            <a:endParaRPr lang="id-ID" altLang="en-US" sz="2400" dirty="0"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AutoNum type="alphaLcPeriod" startAt="2"/>
            </a:pPr>
            <a:r>
              <a:rPr lang="id-ID" altLang="en-US" sz="2400" i="1" dirty="0">
                <a:ea typeface="Arial" charset="0"/>
                <a:cs typeface="Arial" charset="0"/>
              </a:rPr>
              <a:t>Penyelenggaraan infrastruktur PU dan </a:t>
            </a:r>
            <a:r>
              <a:rPr lang="en-US" altLang="en-US" sz="2400" i="1" dirty="0" err="1" smtClean="0">
                <a:ea typeface="Arial" charset="0"/>
                <a:cs typeface="Arial" charset="0"/>
              </a:rPr>
              <a:t>Perumahan</a:t>
            </a:r>
            <a:r>
              <a:rPr lang="en-US" altLang="en-US" sz="2400" i="1" dirty="0" smtClean="0">
                <a:ea typeface="Arial" charset="0"/>
                <a:cs typeface="Arial" charset="0"/>
              </a:rPr>
              <a:t> Rakyat</a:t>
            </a:r>
            <a:r>
              <a:rPr lang="id-ID" altLang="en-US" sz="2400" i="1" dirty="0" smtClean="0">
                <a:ea typeface="Arial" charset="0"/>
                <a:cs typeface="Arial" charset="0"/>
              </a:rPr>
              <a:t> </a:t>
            </a:r>
            <a:endParaRPr lang="id-ID" altLang="en-US" sz="2400" i="1" dirty="0"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id-ID" altLang="en-US" sz="1200" b="1" i="1" dirty="0" smtClean="0">
                <a:ea typeface="Arial" charset="0"/>
                <a:cs typeface="Arial" charset="0"/>
              </a:rPr>
              <a:t> </a:t>
            </a:r>
            <a:endParaRPr lang="id-ID" altLang="en-US" sz="1200" b="1" i="1" dirty="0"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0020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0" y="286605"/>
            <a:ext cx="8065070" cy="10541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PRINSIP DASAR </a:t>
            </a:r>
            <a:r>
              <a:rPr lang="id-ID" sz="3200" dirty="0" smtClean="0"/>
              <a:t>PELAKSANAAN PUG</a:t>
            </a:r>
            <a:r>
              <a:rPr lang="en-ID" sz="3200" dirty="0" smtClean="0"/>
              <a:t> </a:t>
            </a:r>
            <a:r>
              <a:rPr lang="en-US" sz="3200" dirty="0" smtClean="0"/>
              <a:t>, </a:t>
            </a:r>
            <a:r>
              <a:rPr lang="en-US" sz="3200" dirty="0" err="1" smtClean="0"/>
              <a:t>menganut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id-ID" sz="3200" dirty="0" smtClean="0"/>
              <a:t>7 (Tujuh) prasyarat </a:t>
            </a:r>
            <a:endParaRPr lang="id-ID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3295928"/>
              </p:ext>
            </p:extLst>
          </p:nvPr>
        </p:nvGraphicFramePr>
        <p:xfrm>
          <a:off x="742950" y="1600200"/>
          <a:ext cx="685165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www1.pu.go.id/images/uploads/berita20121221121419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4437" y="1748806"/>
            <a:ext cx="2431563" cy="134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http://t2.gstatic.com/images?q=tbn:ANd9GcRTk1Vzk3JfcTxenLLEAEORIR4BiLSMz74nL22AGvRz5gy5Uhl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09906" y="3130144"/>
            <a:ext cx="2472750" cy="1809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www.tarukalteng.net/wp-content/uploads/kader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312" y="4953000"/>
            <a:ext cx="2144688" cy="149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0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20800" y="3886200"/>
            <a:ext cx="4590125" cy="1600200"/>
            <a:chOff x="1250950" y="3882117"/>
            <a:chExt cx="4237038" cy="1600202"/>
          </a:xfrm>
        </p:grpSpPr>
        <p:sp>
          <p:nvSpPr>
            <p:cNvPr id="9" name="Isosceles Triangle 8"/>
            <p:cNvSpPr/>
            <p:nvPr/>
          </p:nvSpPr>
          <p:spPr>
            <a:xfrm>
              <a:off x="1250950" y="5187044"/>
              <a:ext cx="277813" cy="27781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shade val="80000"/>
                <a:hueOff val="27363"/>
                <a:satOff val="-179"/>
                <a:lumOff val="3069"/>
                <a:alphaOff val="0"/>
              </a:schemeClr>
            </a:lnRef>
            <a:fillRef idx="1">
              <a:schemeClr val="accent3">
                <a:shade val="80000"/>
                <a:hueOff val="27363"/>
                <a:satOff val="-179"/>
                <a:lumOff val="3069"/>
                <a:alphaOff val="0"/>
              </a:schemeClr>
            </a:fillRef>
            <a:effectRef idx="0">
              <a:schemeClr val="accent3">
                <a:shade val="80000"/>
                <a:hueOff val="27363"/>
                <a:satOff val="-179"/>
                <a:lumOff val="30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L-Shape 9"/>
            <p:cNvSpPr/>
            <p:nvPr/>
          </p:nvSpPr>
          <p:spPr>
            <a:xfrm rot="5400000">
              <a:off x="1804194" y="4722700"/>
              <a:ext cx="569913" cy="91440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shade val="80000"/>
                <a:hueOff val="54727"/>
                <a:satOff val="-358"/>
                <a:lumOff val="6139"/>
                <a:alphaOff val="0"/>
              </a:schemeClr>
            </a:lnRef>
            <a:fillRef idx="1">
              <a:schemeClr val="accent3">
                <a:shade val="80000"/>
                <a:hueOff val="54727"/>
                <a:satOff val="-358"/>
                <a:lumOff val="6139"/>
                <a:alphaOff val="0"/>
              </a:schemeClr>
            </a:fillRef>
            <a:effectRef idx="0">
              <a:schemeClr val="accent3">
                <a:shade val="80000"/>
                <a:hueOff val="54727"/>
                <a:satOff val="-358"/>
                <a:lumOff val="6139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743074" y="3882117"/>
              <a:ext cx="3744914" cy="1600202"/>
              <a:chOff x="-303256" y="1969899"/>
              <a:chExt cx="3744978" cy="160023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966909" y="1969899"/>
                <a:ext cx="1474813" cy="12922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-303256" y="3155783"/>
                <a:ext cx="727087" cy="4143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/>
              <a:lstStyle/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2000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24000" y="4039279"/>
              <a:ext cx="1149009" cy="4616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2"/>
                  </a:solidFill>
                </a:defRPr>
              </a:lvl1pPr>
            </a:lstStyle>
            <a:p>
              <a:pPr>
                <a:defRPr/>
              </a:pPr>
              <a:r>
                <a:rPr lang="en-US" sz="1200" dirty="0"/>
                <a:t>INPRES No. 9 </a:t>
              </a:r>
              <a:r>
                <a:rPr lang="en-US" sz="1200" dirty="0" err="1"/>
                <a:t>Tahun</a:t>
              </a:r>
              <a:r>
                <a:rPr lang="en-US" sz="1200" dirty="0"/>
                <a:t> 2000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54854" y="3810000"/>
            <a:ext cx="1376466" cy="685800"/>
            <a:chOff x="2635250" y="3810087"/>
            <a:chExt cx="1270000" cy="1178519"/>
          </a:xfrm>
        </p:grpSpPr>
        <p:sp>
          <p:nvSpPr>
            <p:cNvPr id="14" name="Isosceles Triangle 13"/>
            <p:cNvSpPr/>
            <p:nvPr/>
          </p:nvSpPr>
          <p:spPr>
            <a:xfrm>
              <a:off x="2635250" y="4710654"/>
              <a:ext cx="277685" cy="27795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shade val="80000"/>
                <a:hueOff val="82090"/>
                <a:satOff val="-537"/>
                <a:lumOff val="9208"/>
                <a:alphaOff val="0"/>
              </a:schemeClr>
            </a:lnRef>
            <a:fillRef idx="1">
              <a:schemeClr val="accent3">
                <a:shade val="80000"/>
                <a:hueOff val="82090"/>
                <a:satOff val="-537"/>
                <a:lumOff val="9208"/>
                <a:alphaOff val="0"/>
              </a:schemeClr>
            </a:fillRef>
            <a:effectRef idx="0">
              <a:schemeClr val="accent3">
                <a:shade val="80000"/>
                <a:hueOff val="82090"/>
                <a:satOff val="-537"/>
                <a:lumOff val="92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-Shape 14"/>
            <p:cNvSpPr/>
            <p:nvPr/>
          </p:nvSpPr>
          <p:spPr>
            <a:xfrm rot="5400000">
              <a:off x="3103111" y="4347286"/>
              <a:ext cx="492373" cy="733088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lnRef>
            <a:fillRef idx="1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fillRef>
            <a:effectRef idx="0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079750" y="4559981"/>
              <a:ext cx="825500" cy="400050"/>
              <a:chOff x="2724922" y="1436308"/>
              <a:chExt cx="2521784" cy="137919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771329" y="1523175"/>
                <a:ext cx="1473597" cy="129227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2724299" y="1435563"/>
                <a:ext cx="2118297" cy="129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/>
              <a:lstStyle/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2007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666985" y="3810087"/>
              <a:ext cx="1205895" cy="5289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1400" b="1" dirty="0" smtClean="0">
                  <a:solidFill>
                    <a:schemeClr val="tx2"/>
                  </a:solidFill>
                </a:rPr>
                <a:t>PNPM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706070" y="3200401"/>
            <a:ext cx="2105025" cy="2262185"/>
            <a:chOff x="3640138" y="3277263"/>
            <a:chExt cx="1943100" cy="2262205"/>
          </a:xfrm>
        </p:grpSpPr>
        <p:sp>
          <p:nvSpPr>
            <p:cNvPr id="19" name="Isosceles Triangle 18"/>
            <p:cNvSpPr/>
            <p:nvPr/>
          </p:nvSpPr>
          <p:spPr>
            <a:xfrm>
              <a:off x="3792538" y="4250407"/>
              <a:ext cx="277812" cy="277814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shade val="80000"/>
                <a:hueOff val="136817"/>
                <a:satOff val="-894"/>
                <a:lumOff val="15346"/>
                <a:alphaOff val="0"/>
              </a:schemeClr>
            </a:lnRef>
            <a:fillRef idx="1">
              <a:schemeClr val="accent3">
                <a:shade val="80000"/>
                <a:hueOff val="136817"/>
                <a:satOff val="-894"/>
                <a:lumOff val="15346"/>
                <a:alphaOff val="0"/>
              </a:schemeClr>
            </a:fillRef>
            <a:effectRef idx="0">
              <a:schemeClr val="accent3">
                <a:shade val="80000"/>
                <a:hueOff val="136817"/>
                <a:satOff val="-894"/>
                <a:lumOff val="153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3640138" y="3277263"/>
              <a:ext cx="1465262" cy="523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2"/>
                  </a:solidFill>
                </a:defRPr>
              </a:lvl1pPr>
            </a:lstStyle>
            <a:p>
              <a:pPr>
                <a:defRPr/>
              </a:pPr>
              <a:r>
                <a:rPr lang="id-ID" dirty="0" smtClean="0"/>
                <a:t>Peningkatan </a:t>
              </a:r>
              <a:r>
                <a:rPr lang="en-US" dirty="0" err="1" smtClean="0"/>
                <a:t>Ko</a:t>
              </a:r>
              <a:r>
                <a:rPr lang="id-ID" dirty="0" smtClean="0"/>
                <a:t>m</a:t>
              </a:r>
              <a:r>
                <a:rPr lang="en-US" dirty="0" err="1" smtClean="0"/>
                <a:t>itm</a:t>
              </a:r>
              <a:r>
                <a:rPr lang="id-ID" dirty="0" smtClean="0"/>
                <a:t>en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7" name="L-Shape 36"/>
            <p:cNvSpPr/>
            <p:nvPr/>
          </p:nvSpPr>
          <p:spPr>
            <a:xfrm rot="5400000">
              <a:off x="4339429" y="3830513"/>
              <a:ext cx="504829" cy="890588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4291013" y="4102781"/>
              <a:ext cx="693737" cy="446087"/>
              <a:chOff x="3610324" y="1279086"/>
              <a:chExt cx="2117366" cy="153641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770215" y="1525091"/>
                <a:ext cx="1477798" cy="129038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Rectangle 39"/>
              <p:cNvSpPr/>
              <p:nvPr/>
            </p:nvSpPr>
            <p:spPr>
              <a:xfrm>
                <a:off x="3610324" y="1279041"/>
                <a:ext cx="2117366" cy="12903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/>
              <a:lstStyle/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2008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128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372656"/>
              <a:ext cx="1114425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9" name="TextBox 1026"/>
            <p:cNvSpPr txBox="1">
              <a:spLocks noChangeArrowheads="1"/>
            </p:cNvSpPr>
            <p:nvPr/>
          </p:nvSpPr>
          <p:spPr bwMode="auto">
            <a:xfrm>
              <a:off x="4216400" y="5231493"/>
              <a:ext cx="13668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400" b="1">
                  <a:solidFill>
                    <a:srgbClr val="0070C0"/>
                  </a:solidFill>
                </a:rPr>
                <a:t>APE pratama</a:t>
              </a:r>
            </a:p>
          </p:txBody>
        </p:sp>
      </p:grp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5294728" y="2059261"/>
            <a:ext cx="1764506" cy="3477717"/>
            <a:chOff x="5105400" y="2291319"/>
            <a:chExt cx="1628775" cy="3078101"/>
          </a:xfrm>
        </p:grpSpPr>
        <p:sp>
          <p:nvSpPr>
            <p:cNvPr id="41" name="Isosceles Triangle 40"/>
            <p:cNvSpPr/>
            <p:nvPr/>
          </p:nvSpPr>
          <p:spPr>
            <a:xfrm>
              <a:off x="5105400" y="3797380"/>
              <a:ext cx="277813" cy="277928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shade val="80000"/>
                <a:hueOff val="82090"/>
                <a:satOff val="-537"/>
                <a:lumOff val="9208"/>
                <a:alphaOff val="0"/>
              </a:schemeClr>
            </a:lnRef>
            <a:fillRef idx="1">
              <a:schemeClr val="accent3">
                <a:shade val="80000"/>
                <a:hueOff val="82090"/>
                <a:satOff val="-537"/>
                <a:lumOff val="9208"/>
                <a:alphaOff val="0"/>
              </a:schemeClr>
            </a:fillRef>
            <a:effectRef idx="0">
              <a:schemeClr val="accent3">
                <a:shade val="80000"/>
                <a:hueOff val="82090"/>
                <a:satOff val="-537"/>
                <a:lumOff val="92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L-Shape 41"/>
            <p:cNvSpPr/>
            <p:nvPr/>
          </p:nvSpPr>
          <p:spPr>
            <a:xfrm rot="5400000">
              <a:off x="5587892" y="3400508"/>
              <a:ext cx="522503" cy="80486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lnRef>
            <a:fillRef idx="1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fillRef>
            <a:effectRef idx="0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2" name="Group 42"/>
            <p:cNvGrpSpPr>
              <a:grpSpLocks/>
            </p:cNvGrpSpPr>
            <p:nvPr/>
          </p:nvGrpSpPr>
          <p:grpSpPr bwMode="auto">
            <a:xfrm>
              <a:off x="5534025" y="3687797"/>
              <a:ext cx="1019175" cy="557752"/>
              <a:chOff x="3740922" y="1519920"/>
              <a:chExt cx="3114664" cy="1925451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770031" y="1519920"/>
                <a:ext cx="1474856" cy="129388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ectangle 44"/>
              <p:cNvSpPr/>
              <p:nvPr/>
            </p:nvSpPr>
            <p:spPr>
              <a:xfrm>
                <a:off x="3740922" y="1815577"/>
                <a:ext cx="3114664" cy="16297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/>
              <a:lstStyle/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2009-2010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115" name="Picture 10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312994"/>
              <a:ext cx="1046162" cy="74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6" name="TextBox 68"/>
            <p:cNvSpPr txBox="1">
              <a:spLocks noChangeArrowheads="1"/>
            </p:cNvSpPr>
            <p:nvPr/>
          </p:nvSpPr>
          <p:spPr bwMode="auto">
            <a:xfrm>
              <a:off x="5513388" y="5097009"/>
              <a:ext cx="1220787" cy="272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rgbClr val="0070C0"/>
                  </a:solidFill>
                </a:rPr>
                <a:t>APE </a:t>
              </a:r>
              <a:r>
                <a:rPr lang="en-US" altLang="en-US" sz="1400" b="1" dirty="0" err="1">
                  <a:solidFill>
                    <a:srgbClr val="0070C0"/>
                  </a:solidFill>
                </a:rPr>
                <a:t>madya</a:t>
              </a:r>
              <a:endParaRPr lang="en-US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81600" y="2291319"/>
              <a:ext cx="1371600" cy="8444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2"/>
                  </a:solidFill>
                </a:defRPr>
              </a:lvl1pPr>
            </a:lstStyle>
            <a:p>
              <a:pPr>
                <a:defRPr/>
              </a:pPr>
              <a:r>
                <a:rPr lang="en-US" dirty="0" err="1" smtClean="0"/>
                <a:t>Renstra</a:t>
              </a:r>
              <a:endParaRPr lang="id-ID" dirty="0" smtClean="0"/>
            </a:p>
            <a:p>
              <a:pPr>
                <a:defRPr/>
              </a:pPr>
              <a:r>
                <a:rPr lang="id-ID" dirty="0" smtClean="0"/>
                <a:t>Sosialisasi Gender/ PUG  /PPRG</a:t>
              </a:r>
              <a:endParaRPr lang="en-US" dirty="0"/>
            </a:p>
          </p:txBody>
        </p:sp>
      </p:grpSp>
      <p:grpSp>
        <p:nvGrpSpPr>
          <p:cNvPr id="25" name="Group 1"/>
          <p:cNvGrpSpPr>
            <a:grpSpLocks/>
          </p:cNvGrpSpPr>
          <p:nvPr/>
        </p:nvGrpSpPr>
        <p:grpSpPr bwMode="auto">
          <a:xfrm>
            <a:off x="-412750" y="2786840"/>
            <a:ext cx="3095625" cy="3253597"/>
            <a:chOff x="-381000" y="2766847"/>
            <a:chExt cx="2857500" cy="3252953"/>
          </a:xfrm>
        </p:grpSpPr>
        <p:sp>
          <p:nvSpPr>
            <p:cNvPr id="5" name="L-Shape 4"/>
            <p:cNvSpPr/>
            <p:nvPr/>
          </p:nvSpPr>
          <p:spPr>
            <a:xfrm rot="5400000">
              <a:off x="523132" y="5241207"/>
              <a:ext cx="507899" cy="795337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-381000" y="5159545"/>
              <a:ext cx="2857500" cy="860255"/>
              <a:chOff x="162314" y="2415604"/>
              <a:chExt cx="1474424" cy="129695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2314" y="2415604"/>
                <a:ext cx="1474424" cy="129216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 7"/>
              <p:cNvSpPr/>
              <p:nvPr/>
            </p:nvSpPr>
            <p:spPr>
              <a:xfrm>
                <a:off x="611194" y="2920506"/>
                <a:ext cx="376797" cy="7920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tIns="91440" bIns="91440" spcCol="1270"/>
              <a:lstStyle/>
              <a:p>
                <a:pPr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199</a:t>
                </a:r>
                <a:r>
                  <a:rPr lang="id-ID" sz="1400" b="1" dirty="0" smtClean="0">
                    <a:solidFill>
                      <a:schemeClr val="tx1"/>
                    </a:solidFill>
                  </a:rPr>
                  <a:t>7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81000" y="4435770"/>
              <a:ext cx="990600" cy="7385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2"/>
                  </a:solidFill>
                </a:defRPr>
              </a:lvl1pPr>
            </a:lstStyle>
            <a:p>
              <a:pPr>
                <a:defRPr/>
              </a:pPr>
              <a:r>
                <a:rPr lang="id-ID" dirty="0" smtClean="0"/>
                <a:t>RIS (Rural</a:t>
              </a:r>
            </a:p>
            <a:p>
              <a:pPr>
                <a:defRPr/>
              </a:pPr>
              <a:r>
                <a:rPr lang="id-ID" dirty="0" smtClean="0"/>
                <a:t>Infrast Support)</a:t>
              </a:r>
              <a:endParaRPr lang="en-US" dirty="0"/>
            </a:p>
          </p:txBody>
        </p:sp>
        <p:pic>
          <p:nvPicPr>
            <p:cNvPr id="3099" name="Picture 6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61135">
              <a:off x="240432" y="2766847"/>
              <a:ext cx="1010443" cy="163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64" name="Picture 68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824555" y="1562102"/>
            <a:ext cx="3261611" cy="18199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6777701" y="1286671"/>
            <a:ext cx="1730110" cy="4038183"/>
            <a:chOff x="6335809" y="864955"/>
            <a:chExt cx="1596929" cy="4743984"/>
          </a:xfrm>
        </p:grpSpPr>
        <p:sp>
          <p:nvSpPr>
            <p:cNvPr id="46" name="Isosceles Triangle 45"/>
            <p:cNvSpPr/>
            <p:nvPr/>
          </p:nvSpPr>
          <p:spPr>
            <a:xfrm>
              <a:off x="6335809" y="3348718"/>
              <a:ext cx="277795" cy="27781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shade val="80000"/>
                <a:hueOff val="136817"/>
                <a:satOff val="-894"/>
                <a:lumOff val="15346"/>
                <a:alphaOff val="0"/>
              </a:schemeClr>
            </a:lnRef>
            <a:fillRef idx="1">
              <a:schemeClr val="accent3">
                <a:shade val="80000"/>
                <a:hueOff val="136817"/>
                <a:satOff val="-894"/>
                <a:lumOff val="15346"/>
                <a:alphaOff val="0"/>
              </a:schemeClr>
            </a:fillRef>
            <a:effectRef idx="0">
              <a:schemeClr val="accent3">
                <a:shade val="80000"/>
                <a:hueOff val="136817"/>
                <a:satOff val="-894"/>
                <a:lumOff val="153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L-Shape 47"/>
            <p:cNvSpPr/>
            <p:nvPr/>
          </p:nvSpPr>
          <p:spPr>
            <a:xfrm rot="5400000">
              <a:off x="6800110" y="2998695"/>
              <a:ext cx="508000" cy="747668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9" name="Group 48"/>
            <p:cNvGrpSpPr>
              <a:grpSpLocks/>
            </p:cNvGrpSpPr>
            <p:nvPr/>
          </p:nvGrpSpPr>
          <p:grpSpPr bwMode="auto">
            <a:xfrm>
              <a:off x="6465976" y="3202668"/>
              <a:ext cx="1301673" cy="525462"/>
              <a:chOff x="2632342" y="1355995"/>
              <a:chExt cx="3511802" cy="1809348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632342" y="1355995"/>
                <a:ext cx="1473242" cy="12900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3484600" y="1875293"/>
                <a:ext cx="2659544" cy="12900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/>
              <a:lstStyle/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2011-2013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355830" y="864955"/>
              <a:ext cx="1568970" cy="16270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2"/>
                  </a:solidFill>
                </a:defRPr>
              </a:lvl1pPr>
            </a:lstStyle>
            <a:p>
              <a:pPr marL="168275" indent="-168275" algn="l">
                <a:buFont typeface="Arial" panose="020B0604020202020204" pitchFamily="34" charset="0"/>
                <a:buChar char="•"/>
                <a:defRPr/>
              </a:pPr>
              <a:r>
                <a:rPr lang="id-ID" dirty="0" smtClean="0"/>
                <a:t>Gedung res Gender</a:t>
              </a:r>
              <a:r>
                <a:rPr lang="en-US" dirty="0" smtClean="0"/>
                <a:t>, </a:t>
              </a:r>
              <a:endParaRPr lang="en-US" dirty="0"/>
            </a:p>
            <a:p>
              <a:pPr marL="168275" indent="-168275" algn="l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Data </a:t>
              </a:r>
              <a:r>
                <a:rPr lang="en-US" dirty="0" err="1"/>
                <a:t>statistik</a:t>
              </a:r>
              <a:r>
                <a:rPr lang="en-US" dirty="0"/>
                <a:t>, </a:t>
              </a:r>
            </a:p>
            <a:p>
              <a:pPr marL="168275" indent="-168275" algn="l">
                <a:buFont typeface="Arial" panose="020B0604020202020204" pitchFamily="34" charset="0"/>
                <a:buChar char="•"/>
                <a:defRPr/>
              </a:pPr>
              <a:r>
                <a:rPr lang="en-US" dirty="0" err="1"/>
                <a:t>Modul</a:t>
              </a:r>
              <a:r>
                <a:rPr lang="en-US" dirty="0"/>
                <a:t> </a:t>
              </a:r>
              <a:r>
                <a:rPr lang="en-US" dirty="0" err="1"/>
                <a:t>diklat</a:t>
              </a:r>
              <a:r>
                <a:rPr lang="en-US" dirty="0"/>
                <a:t>, </a:t>
              </a:r>
            </a:p>
            <a:p>
              <a:pPr marL="168275" indent="-168275" algn="l">
                <a:buFont typeface="Arial" panose="020B0604020202020204" pitchFamily="34" charset="0"/>
                <a:buChar char="•"/>
                <a:defRPr/>
              </a:pPr>
              <a:r>
                <a:rPr lang="en-US" i="1" dirty="0" smtClean="0"/>
                <a:t>T</a:t>
              </a:r>
              <a:r>
                <a:rPr lang="id-ID" i="1" dirty="0" smtClean="0"/>
                <a:t>OT</a:t>
              </a:r>
              <a:r>
                <a:rPr lang="en-US" dirty="0" smtClean="0"/>
                <a:t>, </a:t>
              </a:r>
              <a:endParaRPr lang="en-US" dirty="0"/>
            </a:p>
            <a:p>
              <a:pPr marL="168275" indent="-168275" algn="l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Review NSPK 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2023" y="3788455"/>
              <a:ext cx="1060386" cy="14843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91" name="TextBox 69"/>
            <p:cNvSpPr txBox="1">
              <a:spLocks noChangeArrowheads="1"/>
            </p:cNvSpPr>
            <p:nvPr/>
          </p:nvSpPr>
          <p:spPr bwMode="auto">
            <a:xfrm>
              <a:off x="6711950" y="5247368"/>
              <a:ext cx="1220788" cy="3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70C0"/>
                  </a:solidFill>
                </a:rPr>
                <a:t>APE utama</a:t>
              </a:r>
            </a:p>
          </p:txBody>
        </p:sp>
      </p:grpSp>
      <p:sp>
        <p:nvSpPr>
          <p:cNvPr id="62" name="Rectangle 61"/>
          <p:cNvSpPr/>
          <p:nvPr/>
        </p:nvSpPr>
        <p:spPr bwMode="auto">
          <a:xfrm>
            <a:off x="7021910" y="3225800"/>
            <a:ext cx="591608" cy="3746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13529" y="299557"/>
            <a:ext cx="8172450" cy="1101930"/>
          </a:xfrm>
        </p:spPr>
        <p:txBody>
          <a:bodyPr/>
          <a:lstStyle/>
          <a:p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henti</a:t>
            </a:r>
            <a:r>
              <a:rPr lang="en-US" dirty="0" smtClean="0"/>
              <a:t> …</a:t>
            </a:r>
            <a:endParaRPr lang="en-US" dirty="0"/>
          </a:p>
        </p:txBody>
      </p:sp>
      <p:grpSp>
        <p:nvGrpSpPr>
          <p:cNvPr id="64" name="Group 21"/>
          <p:cNvGrpSpPr>
            <a:grpSpLocks/>
          </p:cNvGrpSpPr>
          <p:nvPr/>
        </p:nvGrpSpPr>
        <p:grpSpPr bwMode="auto">
          <a:xfrm>
            <a:off x="8162134" y="1066800"/>
            <a:ext cx="1743869" cy="4046538"/>
            <a:chOff x="7534275" y="1066488"/>
            <a:chExt cx="1609241" cy="4047530"/>
          </a:xfrm>
        </p:grpSpPr>
        <p:sp>
          <p:nvSpPr>
            <p:cNvPr id="65" name="Isosceles Triangle 64"/>
            <p:cNvSpPr/>
            <p:nvPr/>
          </p:nvSpPr>
          <p:spPr>
            <a:xfrm>
              <a:off x="7534275" y="2921142"/>
              <a:ext cx="277730" cy="277881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shade val="80000"/>
                <a:hueOff val="136817"/>
                <a:satOff val="-894"/>
                <a:lumOff val="15346"/>
                <a:alphaOff val="0"/>
              </a:schemeClr>
            </a:lnRef>
            <a:fillRef idx="1">
              <a:schemeClr val="accent3">
                <a:shade val="80000"/>
                <a:hueOff val="136817"/>
                <a:satOff val="-894"/>
                <a:lumOff val="15346"/>
                <a:alphaOff val="0"/>
              </a:schemeClr>
            </a:fillRef>
            <a:effectRef idx="0">
              <a:schemeClr val="accent3">
                <a:shade val="80000"/>
                <a:hueOff val="136817"/>
                <a:satOff val="-894"/>
                <a:lumOff val="153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L-Shape 65"/>
            <p:cNvSpPr/>
            <p:nvPr/>
          </p:nvSpPr>
          <p:spPr>
            <a:xfrm rot="5400000">
              <a:off x="8003895" y="2564078"/>
              <a:ext cx="508125" cy="768119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7" name="Group 53"/>
            <p:cNvGrpSpPr>
              <a:grpSpLocks/>
            </p:cNvGrpSpPr>
            <p:nvPr/>
          </p:nvGrpSpPr>
          <p:grpSpPr bwMode="auto">
            <a:xfrm>
              <a:off x="7848504" y="2843336"/>
              <a:ext cx="1066481" cy="376329"/>
              <a:chOff x="3194869" y="1520277"/>
              <a:chExt cx="3258866" cy="1293626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3771967" y="1520277"/>
                <a:ext cx="1474246" cy="129362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" name="Rectangle 73"/>
              <p:cNvSpPr/>
              <p:nvPr/>
            </p:nvSpPr>
            <p:spPr>
              <a:xfrm>
                <a:off x="3194869" y="1700397"/>
                <a:ext cx="3258866" cy="824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/>
              <a:lstStyle/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2014 -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sekarang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683" y="3467376"/>
              <a:ext cx="931583" cy="13449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9" name="TextBox 70"/>
            <p:cNvSpPr txBox="1">
              <a:spLocks noChangeArrowheads="1"/>
            </p:cNvSpPr>
            <p:nvPr/>
          </p:nvSpPr>
          <p:spPr bwMode="auto">
            <a:xfrm>
              <a:off x="7789863" y="4806043"/>
              <a:ext cx="12207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70C0"/>
                  </a:solidFill>
                </a:rPr>
                <a:t>APE mentor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848503" y="1066488"/>
              <a:ext cx="1295013" cy="11698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168275" indent="-168275">
                <a:buFont typeface="Arial" panose="020B0604020202020204" pitchFamily="34" charset="0"/>
                <a:buChar char="•"/>
                <a:defRPr sz="1400" b="1">
                  <a:solidFill>
                    <a:schemeClr val="tx2"/>
                  </a:solidFill>
                </a:defRPr>
              </a:lvl1pPr>
            </a:lstStyle>
            <a:p>
              <a:pPr>
                <a:buNone/>
                <a:defRPr/>
              </a:pPr>
              <a:r>
                <a:rPr lang="id-ID" i="1" dirty="0" smtClean="0"/>
                <a:t>Monev PUG /PPRG &amp; Uji Petik Lapangan</a:t>
              </a:r>
              <a:endParaRPr lang="en-US" i="1" dirty="0"/>
            </a:p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12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575" y="189652"/>
            <a:ext cx="883285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KOMITMENT PELAKSANAAN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PENGARUSUTAMAAN GENDER  PUPR</a:t>
            </a:r>
            <a:r>
              <a:rPr lang="en-US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en-US" sz="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900" b="1" dirty="0" err="1" smtClean="0"/>
              <a:t>Terbentuknya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Kelembagaan</a:t>
            </a:r>
            <a:r>
              <a:rPr lang="en-US" sz="1900" dirty="0" smtClean="0"/>
              <a:t> yang </a:t>
            </a:r>
            <a:r>
              <a:rPr lang="en-US" sz="1900" dirty="0" err="1" smtClean="0"/>
              <a:t>sangat</a:t>
            </a:r>
            <a:r>
              <a:rPr lang="en-US" sz="1900" dirty="0" smtClean="0"/>
              <a:t> </a:t>
            </a:r>
            <a:r>
              <a:rPr lang="en-US" sz="1900" dirty="0" err="1" smtClean="0"/>
              <a:t>efektif</a:t>
            </a:r>
            <a:r>
              <a:rPr lang="en-US" sz="1900" dirty="0" smtClean="0"/>
              <a:t>   </a:t>
            </a:r>
            <a:r>
              <a:rPr lang="en-US" sz="1900" dirty="0" err="1" smtClean="0"/>
              <a:t>mendukung</a:t>
            </a:r>
            <a:r>
              <a:rPr lang="en-US" sz="1900" dirty="0" smtClean="0"/>
              <a:t> </a:t>
            </a:r>
            <a:r>
              <a:rPr lang="en-US" sz="1900" dirty="0" err="1" smtClean="0"/>
              <a:t>keberlanjutan</a:t>
            </a:r>
            <a:r>
              <a:rPr lang="en-US" sz="1900" dirty="0" smtClean="0"/>
              <a:t> </a:t>
            </a:r>
            <a:r>
              <a:rPr lang="en-US" sz="1900" dirty="0" err="1" smtClean="0"/>
              <a:t>pelaksanaan</a:t>
            </a:r>
            <a:r>
              <a:rPr lang="en-US" sz="1900" dirty="0" smtClean="0"/>
              <a:t> PUG-PUPR, yang </a:t>
            </a:r>
            <a:r>
              <a:rPr lang="en-US" sz="1900" dirty="0" err="1" smtClean="0"/>
              <a:t>beberapa</a:t>
            </a:r>
            <a:r>
              <a:rPr lang="en-US" sz="1900" dirty="0" smtClean="0"/>
              <a:t> kali </a:t>
            </a:r>
            <a:r>
              <a:rPr lang="en-US" sz="1900" dirty="0" err="1" smtClean="0"/>
              <a:t>mengalami</a:t>
            </a:r>
            <a:r>
              <a:rPr lang="en-US" sz="1900" dirty="0" smtClean="0"/>
              <a:t> </a:t>
            </a:r>
            <a:r>
              <a:rPr lang="en-US" sz="1900" dirty="0" err="1" smtClean="0"/>
              <a:t>perubahan</a:t>
            </a:r>
            <a:r>
              <a:rPr lang="en-US" sz="1900" dirty="0" smtClean="0"/>
              <a:t>  </a:t>
            </a:r>
            <a:r>
              <a:rPr lang="en-US" sz="1900" dirty="0" err="1" smtClean="0"/>
              <a:t>sejak</a:t>
            </a:r>
            <a:r>
              <a:rPr lang="en-US" sz="1900" dirty="0" smtClean="0"/>
              <a:t> </a:t>
            </a:r>
            <a:r>
              <a:rPr lang="en-US" sz="1900" dirty="0" err="1" smtClean="0"/>
              <a:t>tahun</a:t>
            </a:r>
            <a:r>
              <a:rPr lang="en-US" sz="1900" dirty="0" smtClean="0"/>
              <a:t> 2009, </a:t>
            </a:r>
            <a:r>
              <a:rPr lang="en-US" sz="1900" dirty="0" err="1" smtClean="0"/>
              <a:t>guna</a:t>
            </a:r>
            <a:r>
              <a:rPr lang="en-US" sz="1900" dirty="0" smtClean="0"/>
              <a:t> </a:t>
            </a:r>
            <a:r>
              <a:rPr lang="en-US" sz="1900" dirty="0" err="1" smtClean="0"/>
              <a:t>enyesuaikan</a:t>
            </a:r>
            <a:r>
              <a:rPr lang="en-US" sz="1900" dirty="0" smtClean="0"/>
              <a:t> </a:t>
            </a:r>
            <a:r>
              <a:rPr lang="en-US" sz="1900" dirty="0" err="1" smtClean="0"/>
              <a:t>perkembangan</a:t>
            </a:r>
            <a:r>
              <a:rPr lang="en-US" sz="1900" dirty="0" smtClean="0"/>
              <a:t> :</a:t>
            </a:r>
          </a:p>
          <a:p>
            <a:pPr marL="457200" indent="-457200" algn="just">
              <a:buFont typeface="+mj-lt"/>
              <a:buAutoNum type="arabicPeriod"/>
            </a:pPr>
            <a:endParaRPr lang="en-US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0850" lvl="0" indent="-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W</a:t>
            </a:r>
            <a:r>
              <a:rPr lang="en-US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orking</a:t>
            </a:r>
            <a:r>
              <a:rPr lang="en-US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Groups </a:t>
            </a:r>
            <a:r>
              <a:rPr lang="en-US" sz="1900" dirty="0" smtClean="0"/>
              <a:t>yang </a:t>
            </a:r>
            <a:r>
              <a:rPr lang="en-US" sz="1900" dirty="0" err="1" smtClean="0"/>
              <a:t>terdiri</a:t>
            </a:r>
            <a:r>
              <a:rPr lang="en-US" sz="1900" dirty="0" smtClean="0"/>
              <a:t> </a:t>
            </a:r>
            <a:r>
              <a:rPr lang="en-US" sz="1900" dirty="0" err="1" smtClean="0"/>
              <a:t>dari</a:t>
            </a:r>
            <a:r>
              <a:rPr lang="en-US" sz="1900" dirty="0" smtClean="0"/>
              <a:t>  </a:t>
            </a:r>
            <a:r>
              <a:rPr lang="en-US" sz="1900" dirty="0" err="1" smtClean="0"/>
              <a:t>Bidang</a:t>
            </a:r>
            <a:r>
              <a:rPr lang="en-US" sz="1900" dirty="0" smtClean="0"/>
              <a:t> </a:t>
            </a:r>
            <a:r>
              <a:rPr lang="en-US" sz="1900" dirty="0" err="1" smtClean="0"/>
              <a:t>Penegembangan</a:t>
            </a:r>
            <a:r>
              <a:rPr lang="en-US" sz="1900" dirty="0" smtClean="0"/>
              <a:t> </a:t>
            </a:r>
            <a:r>
              <a:rPr lang="en-US" sz="1900" dirty="0" err="1" smtClean="0"/>
              <a:t>Infrastruktur</a:t>
            </a:r>
            <a:r>
              <a:rPr lang="en-US" sz="1900" dirty="0" smtClean="0"/>
              <a:t> Wilayah </a:t>
            </a:r>
            <a:r>
              <a:rPr lang="en-US" sz="1900" dirty="0" err="1" smtClean="0"/>
              <a:t>dan</a:t>
            </a:r>
            <a:r>
              <a:rPr lang="en-US" sz="1900" dirty="0" smtClean="0"/>
              <a:t>  </a:t>
            </a:r>
            <a:r>
              <a:rPr lang="en-US" sz="1900" dirty="0" err="1" smtClean="0"/>
              <a:t>Perencanaan</a:t>
            </a:r>
            <a:r>
              <a:rPr lang="en-US" sz="1900" dirty="0" smtClean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Penganggaran</a:t>
            </a:r>
            <a:r>
              <a:rPr lang="en-US" sz="1900" dirty="0"/>
              <a:t>, </a:t>
            </a:r>
            <a:r>
              <a:rPr lang="en-US" sz="1900" dirty="0" err="1" smtClean="0"/>
              <a:t>Bidang</a:t>
            </a:r>
            <a:r>
              <a:rPr lang="en-US" sz="1900" dirty="0" smtClean="0"/>
              <a:t> </a:t>
            </a:r>
            <a:r>
              <a:rPr lang="en-US" sz="1900" dirty="0" err="1" smtClean="0"/>
              <a:t>Sumber</a:t>
            </a:r>
            <a:r>
              <a:rPr lang="en-US" sz="1900" dirty="0" smtClean="0"/>
              <a:t> </a:t>
            </a:r>
            <a:r>
              <a:rPr lang="en-US" sz="1900" dirty="0" err="1" smtClean="0"/>
              <a:t>Daya</a:t>
            </a:r>
            <a:r>
              <a:rPr lang="en-US" sz="1900" dirty="0" smtClean="0"/>
              <a:t> Air, </a:t>
            </a:r>
            <a:r>
              <a:rPr lang="en-US" sz="1900" dirty="0" err="1" smtClean="0"/>
              <a:t>Bidang</a:t>
            </a:r>
            <a:r>
              <a:rPr lang="en-US" sz="1900" dirty="0" smtClean="0"/>
              <a:t> </a:t>
            </a:r>
            <a:r>
              <a:rPr lang="en-US" sz="1900" dirty="0" err="1" smtClean="0"/>
              <a:t>Jalan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Jembatan</a:t>
            </a:r>
            <a:r>
              <a:rPr lang="en-US" sz="1900" dirty="0" smtClean="0"/>
              <a:t>, </a:t>
            </a:r>
            <a:r>
              <a:rPr lang="en-US" sz="1900" dirty="0" err="1" smtClean="0"/>
              <a:t>Bidang</a:t>
            </a:r>
            <a:r>
              <a:rPr lang="en-US" sz="1900" dirty="0" smtClean="0"/>
              <a:t> </a:t>
            </a:r>
            <a:r>
              <a:rPr lang="en-US" sz="1900" dirty="0" err="1" smtClean="0"/>
              <a:t>Cipta</a:t>
            </a:r>
            <a:r>
              <a:rPr lang="en-US" sz="1900" dirty="0" smtClean="0"/>
              <a:t> </a:t>
            </a:r>
            <a:r>
              <a:rPr lang="en-US" sz="1900" dirty="0" err="1" smtClean="0"/>
              <a:t>Karya</a:t>
            </a:r>
            <a:r>
              <a:rPr lang="en-US" sz="1900" dirty="0" smtClean="0"/>
              <a:t>, </a:t>
            </a:r>
            <a:r>
              <a:rPr lang="en-US" sz="1900" dirty="0" err="1" smtClean="0"/>
              <a:t>Bidang</a:t>
            </a:r>
            <a:r>
              <a:rPr lang="en-US" sz="1900" dirty="0" smtClean="0"/>
              <a:t> </a:t>
            </a:r>
            <a:r>
              <a:rPr lang="en-US" sz="1900" dirty="0" err="1" smtClean="0"/>
              <a:t>Penyediaan</a:t>
            </a:r>
            <a:r>
              <a:rPr lang="en-US" sz="1900" dirty="0" smtClean="0"/>
              <a:t> </a:t>
            </a:r>
            <a:r>
              <a:rPr lang="en-US" sz="1900" dirty="0" err="1" smtClean="0"/>
              <a:t>Perumahan</a:t>
            </a:r>
            <a:r>
              <a:rPr lang="en-US" sz="1900" dirty="0" smtClean="0"/>
              <a:t>, </a:t>
            </a:r>
            <a:r>
              <a:rPr lang="en-US" sz="1900" dirty="0" err="1" smtClean="0"/>
              <a:t>Bidang</a:t>
            </a:r>
            <a:r>
              <a:rPr lang="en-US" sz="1900" dirty="0" smtClean="0"/>
              <a:t> </a:t>
            </a:r>
            <a:r>
              <a:rPr lang="en-US" sz="1900" dirty="0" err="1" smtClean="0"/>
              <a:t>Pembiayaan</a:t>
            </a:r>
            <a:r>
              <a:rPr lang="en-US" sz="1900" dirty="0" smtClean="0"/>
              <a:t> </a:t>
            </a:r>
            <a:r>
              <a:rPr lang="en-US" sz="1900" dirty="0" err="1" smtClean="0"/>
              <a:t>Perumahan</a:t>
            </a:r>
            <a:r>
              <a:rPr lang="en-US" sz="1900" dirty="0" smtClean="0"/>
              <a:t>, </a:t>
            </a:r>
            <a:r>
              <a:rPr lang="en-US" sz="1900" dirty="0" err="1" smtClean="0"/>
              <a:t>Pengembangan</a:t>
            </a:r>
            <a:r>
              <a:rPr lang="en-US" sz="1900" dirty="0" smtClean="0"/>
              <a:t> </a:t>
            </a:r>
            <a:r>
              <a:rPr lang="en-US" sz="1900" dirty="0" err="1" smtClean="0"/>
              <a:t>Sumber</a:t>
            </a:r>
            <a:r>
              <a:rPr lang="en-US" sz="1900" dirty="0" smtClean="0"/>
              <a:t> </a:t>
            </a:r>
            <a:r>
              <a:rPr lang="en-US" sz="1900" dirty="0" err="1" smtClean="0"/>
              <a:t>Daya</a:t>
            </a:r>
            <a:r>
              <a:rPr lang="en-US" sz="1900" dirty="0" smtClean="0"/>
              <a:t> </a:t>
            </a:r>
            <a:r>
              <a:rPr lang="en-US" sz="1900" dirty="0" err="1" smtClean="0"/>
              <a:t>Manusia</a:t>
            </a:r>
            <a:r>
              <a:rPr lang="en-US" sz="1900" dirty="0" smtClean="0"/>
              <a:t>, Research </a:t>
            </a:r>
            <a:r>
              <a:rPr lang="en-US" sz="1900" dirty="0" err="1" smtClean="0"/>
              <a:t>dan</a:t>
            </a:r>
            <a:r>
              <a:rPr lang="en-US" sz="1900" dirty="0" smtClean="0"/>
              <a:t> Development, </a:t>
            </a:r>
            <a:r>
              <a:rPr lang="en-US" sz="1900" dirty="0" err="1" smtClean="0"/>
              <a:t>Bina</a:t>
            </a:r>
            <a:r>
              <a:rPr lang="en-US" sz="1900" dirty="0" smtClean="0"/>
              <a:t> </a:t>
            </a:r>
            <a:r>
              <a:rPr lang="en-US" sz="1900" dirty="0" err="1" smtClean="0"/>
              <a:t>Jasa</a:t>
            </a:r>
            <a:r>
              <a:rPr lang="en-US" sz="1900" dirty="0" smtClean="0"/>
              <a:t> </a:t>
            </a:r>
            <a:r>
              <a:rPr lang="en-US" sz="1900" dirty="0" err="1" smtClean="0"/>
              <a:t>Kontruksi</a:t>
            </a:r>
            <a:r>
              <a:rPr lang="en-US" sz="1900" dirty="0" smtClean="0"/>
              <a:t>, </a:t>
            </a:r>
            <a:r>
              <a:rPr lang="en-US" sz="1900" dirty="0" err="1" smtClean="0"/>
              <a:t>Inspektorat</a:t>
            </a:r>
            <a:r>
              <a:rPr lang="en-US" sz="1900" dirty="0" smtClean="0"/>
              <a:t>  </a:t>
            </a:r>
            <a:r>
              <a:rPr lang="id-ID" sz="1900" dirty="0" smtClean="0"/>
              <a:t>, </a:t>
            </a:r>
            <a:r>
              <a:rPr lang="en-US" sz="1900" dirty="0" smtClean="0"/>
              <a:t> </a:t>
            </a:r>
            <a:r>
              <a:rPr lang="id-ID" sz="1900" dirty="0" smtClean="0"/>
              <a:t> </a:t>
            </a:r>
            <a:endParaRPr lang="id-ID" sz="1900" dirty="0"/>
          </a:p>
          <a:p>
            <a:pPr marL="450850" lvl="0" indent="-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teering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Committee</a:t>
            </a:r>
            <a:r>
              <a:rPr lang="id-ID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1900" dirty="0"/>
              <a:t>: </a:t>
            </a:r>
            <a:r>
              <a:rPr lang="en-US" sz="1900" dirty="0" err="1" smtClean="0"/>
              <a:t>Sekretaris</a:t>
            </a:r>
            <a:r>
              <a:rPr lang="en-US" sz="1900" dirty="0" smtClean="0"/>
              <a:t> </a:t>
            </a:r>
            <a:r>
              <a:rPr lang="en-US" sz="1900" dirty="0" err="1" smtClean="0"/>
              <a:t>Jenderal</a:t>
            </a:r>
            <a:r>
              <a:rPr lang="id-ID" sz="1900" dirty="0" smtClean="0"/>
              <a:t> </a:t>
            </a:r>
            <a:r>
              <a:rPr lang="en-US" sz="1900" dirty="0" smtClean="0"/>
              <a:t>,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wakilnya</a:t>
            </a:r>
            <a:r>
              <a:rPr lang="en-US" sz="1900" dirty="0" smtClean="0"/>
              <a:t> </a:t>
            </a:r>
            <a:r>
              <a:rPr lang="en-US" sz="1900" dirty="0" err="1" smtClean="0"/>
              <a:t>adalah</a:t>
            </a:r>
            <a:r>
              <a:rPr lang="en-US" sz="1900" dirty="0" smtClean="0"/>
              <a:t> Staff </a:t>
            </a:r>
            <a:r>
              <a:rPr lang="en-US" sz="1900" dirty="0" err="1" smtClean="0"/>
              <a:t>Ahli</a:t>
            </a:r>
            <a:r>
              <a:rPr lang="en-US" sz="1900" dirty="0" smtClean="0"/>
              <a:t> </a:t>
            </a:r>
            <a:r>
              <a:rPr lang="en-US" sz="1900" dirty="0" err="1" smtClean="0"/>
              <a:t>Bidang</a:t>
            </a:r>
            <a:r>
              <a:rPr lang="en-US" sz="1900" dirty="0" smtClean="0"/>
              <a:t> </a:t>
            </a:r>
            <a:r>
              <a:rPr lang="en-US" sz="1900" dirty="0" err="1" smtClean="0"/>
              <a:t>Sosial</a:t>
            </a:r>
            <a:r>
              <a:rPr lang="en-US" sz="1900" dirty="0" smtClean="0"/>
              <a:t> </a:t>
            </a:r>
            <a:r>
              <a:rPr lang="en-US" sz="1900" dirty="0" err="1" smtClean="0"/>
              <a:t>Budaya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Peran</a:t>
            </a:r>
            <a:r>
              <a:rPr lang="en-US" sz="1900" dirty="0" smtClean="0"/>
              <a:t> </a:t>
            </a:r>
            <a:r>
              <a:rPr lang="en-US" sz="1900" dirty="0" err="1" smtClean="0"/>
              <a:t>Masyarakat</a:t>
            </a:r>
            <a:r>
              <a:rPr lang="en-US" sz="1900" dirty="0" smtClean="0"/>
              <a:t> yang </a:t>
            </a:r>
            <a:r>
              <a:rPr lang="en-US" sz="1900" dirty="0" err="1" smtClean="0"/>
              <a:t>bertindak</a:t>
            </a:r>
            <a:r>
              <a:rPr lang="en-US" sz="1900" dirty="0" smtClean="0"/>
              <a:t> </a:t>
            </a:r>
            <a:r>
              <a:rPr lang="en-US" sz="1900" dirty="0" err="1" smtClean="0"/>
              <a:t>sebagai</a:t>
            </a:r>
            <a:r>
              <a:rPr lang="en-US" sz="1900" dirty="0" smtClean="0"/>
              <a:t> </a:t>
            </a:r>
            <a:r>
              <a:rPr lang="en-US" sz="1900" dirty="0" err="1" smtClean="0"/>
              <a:t>pengarah</a:t>
            </a:r>
            <a:r>
              <a:rPr lang="en-US" sz="1900" dirty="0" smtClean="0"/>
              <a:t> day to day </a:t>
            </a:r>
            <a:r>
              <a:rPr lang="en-US" sz="1900" dirty="0" err="1" smtClean="0"/>
              <a:t>aktivity</a:t>
            </a:r>
            <a:r>
              <a:rPr lang="en-US" sz="1900" dirty="0" smtClean="0"/>
              <a:t> Tim , </a:t>
            </a:r>
            <a:r>
              <a:rPr lang="en-US" sz="1900" dirty="0" err="1" smtClean="0"/>
              <a:t>berserta</a:t>
            </a:r>
            <a:r>
              <a:rPr lang="en-US" sz="1900" dirty="0" smtClean="0"/>
              <a:t> </a:t>
            </a:r>
            <a:r>
              <a:rPr lang="en-US" sz="1900" dirty="0" err="1" smtClean="0"/>
              <a:t>seluruh</a:t>
            </a:r>
            <a:r>
              <a:rPr lang="en-US" sz="1900" dirty="0" smtClean="0"/>
              <a:t> </a:t>
            </a:r>
            <a:r>
              <a:rPr lang="en-US" sz="1900" dirty="0" err="1" smtClean="0"/>
              <a:t>jajaran</a:t>
            </a:r>
            <a:r>
              <a:rPr lang="en-US" sz="1900" dirty="0" smtClean="0"/>
              <a:t> </a:t>
            </a:r>
            <a:r>
              <a:rPr lang="en-US" sz="1900" dirty="0" err="1" smtClean="0"/>
              <a:t>Eselon</a:t>
            </a:r>
            <a:r>
              <a:rPr lang="en-US" sz="1900" dirty="0" smtClean="0"/>
              <a:t> 1.</a:t>
            </a:r>
            <a:endParaRPr lang="id-ID" sz="1900" dirty="0"/>
          </a:p>
          <a:p>
            <a:pPr marL="450850" lvl="0" indent="-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 </a:t>
            </a:r>
            <a:r>
              <a:rPr lang="en-US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Pelakasana</a:t>
            </a:r>
            <a:r>
              <a:rPr lang="en-US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900" dirty="0" smtClean="0"/>
              <a:t>,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Ketua</a:t>
            </a:r>
            <a:r>
              <a:rPr lang="en-US" sz="1900" dirty="0" smtClean="0"/>
              <a:t> </a:t>
            </a:r>
            <a:r>
              <a:rPr lang="en-US" sz="1900" dirty="0" err="1" smtClean="0"/>
              <a:t>Kepala</a:t>
            </a:r>
            <a:r>
              <a:rPr lang="en-US" sz="1900" dirty="0" smtClean="0"/>
              <a:t> Biro </a:t>
            </a:r>
            <a:r>
              <a:rPr lang="en-US" sz="1900" dirty="0" err="1" smtClean="0"/>
              <a:t>Perencanaan</a:t>
            </a:r>
            <a:r>
              <a:rPr lang="en-US" sz="1900" dirty="0" smtClean="0"/>
              <a:t> </a:t>
            </a:r>
            <a:r>
              <a:rPr lang="en-US" sz="1900" dirty="0" err="1" smtClean="0"/>
              <a:t>Anggaran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Kerjasama</a:t>
            </a:r>
            <a:r>
              <a:rPr lang="en-US" sz="1900" dirty="0" smtClean="0"/>
              <a:t> </a:t>
            </a:r>
            <a:r>
              <a:rPr lang="en-US" sz="1900" dirty="0" err="1" smtClean="0"/>
              <a:t>Luar</a:t>
            </a:r>
            <a:r>
              <a:rPr lang="en-US" sz="1900" dirty="0" smtClean="0"/>
              <a:t> </a:t>
            </a:r>
            <a:r>
              <a:rPr lang="en-US" sz="1900" dirty="0" err="1" smtClean="0"/>
              <a:t>Negeri</a:t>
            </a:r>
            <a:r>
              <a:rPr lang="en-US" sz="1900" dirty="0" smtClean="0"/>
              <a:t>,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anggotanya</a:t>
            </a:r>
            <a:r>
              <a:rPr lang="en-US" sz="1900" dirty="0" smtClean="0"/>
              <a:t> </a:t>
            </a:r>
            <a:r>
              <a:rPr lang="en-US" sz="1900" dirty="0" err="1" smtClean="0"/>
              <a:t>seluruh</a:t>
            </a:r>
            <a:r>
              <a:rPr lang="en-US" sz="1900" dirty="0" smtClean="0"/>
              <a:t> </a:t>
            </a:r>
            <a:r>
              <a:rPr lang="en-US" sz="1900" dirty="0" err="1" smtClean="0"/>
              <a:t>Eselon</a:t>
            </a:r>
            <a:r>
              <a:rPr lang="en-US" sz="1900" dirty="0" smtClean="0"/>
              <a:t> 2 </a:t>
            </a:r>
            <a:r>
              <a:rPr lang="en-US" sz="1900" dirty="0" err="1" smtClean="0"/>
              <a:t>Penanggung</a:t>
            </a:r>
            <a:r>
              <a:rPr lang="en-US" sz="1900" dirty="0" smtClean="0"/>
              <a:t> </a:t>
            </a:r>
            <a:r>
              <a:rPr lang="en-US" sz="1900" dirty="0" err="1" smtClean="0"/>
              <a:t>jawab</a:t>
            </a:r>
            <a:r>
              <a:rPr lang="en-US" sz="1900" dirty="0" smtClean="0"/>
              <a:t> </a:t>
            </a:r>
            <a:r>
              <a:rPr lang="en-US" sz="1900" dirty="0" err="1" smtClean="0"/>
              <a:t>Perencanaan</a:t>
            </a:r>
            <a:endParaRPr lang="en-US" sz="1900" dirty="0" smtClean="0"/>
          </a:p>
          <a:p>
            <a:pPr marL="450850" lvl="0" indent="-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Unit </a:t>
            </a:r>
            <a:r>
              <a:rPr lang="en-US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Seketariat</a:t>
            </a:r>
            <a:r>
              <a:rPr lang="en-US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900" dirty="0" smtClean="0"/>
              <a:t>yang </a:t>
            </a:r>
            <a:r>
              <a:rPr lang="en-US" sz="1900" dirty="0" err="1" smtClean="0"/>
              <a:t>melaksanakan</a:t>
            </a:r>
            <a:r>
              <a:rPr lang="en-US" sz="1900" dirty="0" smtClean="0"/>
              <a:t> </a:t>
            </a:r>
            <a:r>
              <a:rPr lang="en-US" sz="1900" dirty="0" err="1" smtClean="0"/>
              <a:t>kegiatan</a:t>
            </a:r>
            <a:r>
              <a:rPr lang="en-US" sz="1900" dirty="0" smtClean="0"/>
              <a:t> </a:t>
            </a:r>
            <a:r>
              <a:rPr lang="en-US" sz="1900" dirty="0" err="1" smtClean="0"/>
              <a:t>kehumasan</a:t>
            </a:r>
            <a:r>
              <a:rPr lang="en-US" sz="1900" dirty="0" smtClean="0"/>
              <a:t>, </a:t>
            </a:r>
            <a:r>
              <a:rPr lang="en-US" sz="1900" dirty="0" err="1" smtClean="0"/>
              <a:t>dokumentasi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pelaporan</a:t>
            </a:r>
            <a:r>
              <a:rPr lang="en-US" sz="1900" dirty="0" smtClean="0"/>
              <a:t> </a:t>
            </a:r>
            <a:endParaRPr lang="id-ID" sz="1900" dirty="0"/>
          </a:p>
        </p:txBody>
      </p:sp>
    </p:spTree>
    <p:extLst>
      <p:ext uri="{BB962C8B-B14F-4D97-AF65-F5344CB8AC3E}">
        <p14:creationId xmlns:p14="http://schemas.microsoft.com/office/powerpoint/2010/main" val="112576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/>
          </p:cNvSpPr>
          <p:nvPr/>
        </p:nvSpPr>
        <p:spPr>
          <a:xfrm>
            <a:off x="0" y="-381000"/>
            <a:ext cx="10218035" cy="6618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035" y="150912"/>
            <a:ext cx="4172913" cy="685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392827" y="1371600"/>
            <a:ext cx="3042338" cy="689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MENTERI</a:t>
            </a:r>
          </a:p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Pekerjaan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Umum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Perumahan</a:t>
            </a:r>
            <a:r>
              <a:rPr lang="en-US" sz="1200" b="1" dirty="0" smtClean="0">
                <a:solidFill>
                  <a:schemeClr val="tx1"/>
                </a:solidFill>
              </a:rPr>
              <a:t> Rakyat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8888" y="2214736"/>
            <a:ext cx="1936856" cy="381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PENGARAH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8888" y="2790800"/>
            <a:ext cx="193685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PELAKSANA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6551" y="2827883"/>
            <a:ext cx="193685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SEKRETARIAT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524" y="3510880"/>
            <a:ext cx="1642014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POKJA I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Badan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Pengembangan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Infrastruktur</a:t>
            </a:r>
            <a:r>
              <a:rPr lang="en-US" sz="1200" dirty="0" smtClean="0">
                <a:solidFill>
                  <a:schemeClr val="tx1"/>
                </a:solidFill>
              </a:rPr>
              <a:t> Wilayah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Biro </a:t>
            </a:r>
            <a:r>
              <a:rPr lang="en-US" sz="1200" dirty="0" err="1" smtClean="0">
                <a:solidFill>
                  <a:schemeClr val="tx1"/>
                </a:solidFill>
              </a:rPr>
              <a:t>Perencanaan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Anggarana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Kerjasama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Luar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Negeri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6723" y="3451448"/>
            <a:ext cx="1560173" cy="1273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POKJA II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Direktorat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Jenderal</a:t>
            </a:r>
            <a:r>
              <a:rPr lang="en-US" sz="1200" dirty="0" smtClean="0">
                <a:solidFill>
                  <a:schemeClr val="tx1"/>
                </a:solidFill>
              </a:rPr>
              <a:t> SDA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Pusat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Bendungan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Pusat</a:t>
            </a:r>
            <a:r>
              <a:rPr lang="en-US" sz="1200" dirty="0" smtClean="0">
                <a:solidFill>
                  <a:schemeClr val="tx1"/>
                </a:solidFill>
              </a:rPr>
              <a:t> Air Tanah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Air Baku</a:t>
            </a:r>
          </a:p>
          <a:p>
            <a:pPr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6723" y="5085184"/>
            <a:ext cx="1560173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POKJA  VI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Direktorat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Jenderal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Pembiayaan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Perumahan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2913" y="3501008"/>
            <a:ext cx="1716191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</a:rPr>
              <a:t>POKJA III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Direktorat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Jenderal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Bina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Marga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Badan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Pengatur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Jalan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Tol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2913" y="5085184"/>
            <a:ext cx="1248139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POKJA VII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Direktorat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Jenderal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Bina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Konstruksi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1139" y="3527648"/>
            <a:ext cx="1560173" cy="1197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</a:rPr>
              <a:t>POKJA IV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Direktorat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Jenderal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Cipta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Karya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BPPSPAM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2250" y="3527648"/>
            <a:ext cx="1323218" cy="1197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</a:rPr>
              <a:t>POKJA  V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Direktorat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Jenderal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Penyediaan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Perumahan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4" idx="2"/>
            <a:endCxn id="5" idx="0"/>
          </p:cNvCxnSpPr>
          <p:nvPr/>
        </p:nvCxnSpPr>
        <p:spPr>
          <a:xfrm flipH="1">
            <a:off x="4907316" y="2060848"/>
            <a:ext cx="6680" cy="15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53000" y="322284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816100" y="3356992"/>
            <a:ext cx="6687759" cy="18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816100" y="3375248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0" idx="0"/>
          </p:cNvCxnSpPr>
          <p:nvPr/>
        </p:nvCxnSpPr>
        <p:spPr>
          <a:xfrm>
            <a:off x="3236809" y="494116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96983" y="4941168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851650" y="3375248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9" idx="0"/>
          </p:cNvCxnSpPr>
          <p:nvPr/>
        </p:nvCxnSpPr>
        <p:spPr>
          <a:xfrm flipH="1">
            <a:off x="3236809" y="3375248"/>
            <a:ext cx="9889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502650" y="3375248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" idx="3"/>
            <a:endCxn id="7" idx="1"/>
          </p:cNvCxnSpPr>
          <p:nvPr/>
        </p:nvCxnSpPr>
        <p:spPr>
          <a:xfrm>
            <a:off x="5875744" y="3006825"/>
            <a:ext cx="810807" cy="1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6686550" y="188640"/>
            <a:ext cx="3531485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LAMPIRAN</a:t>
            </a:r>
            <a:r>
              <a:rPr kumimoji="0" lang="en-US" sz="1000" b="1" i="0" u="none" strike="noStrike" kern="1200" cap="none" spc="-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-5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Keputusan</a:t>
            </a:r>
            <a:r>
              <a:rPr kumimoji="0" lang="en-US" sz="10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</a:t>
            </a:r>
            <a:r>
              <a:rPr kumimoji="0" lang="en-US" sz="1000" i="0" u="none" strike="noStrike" kern="1200" cap="none" spc="-5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Menteri</a:t>
            </a:r>
            <a:r>
              <a:rPr kumimoji="0" lang="en-US" sz="10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</a:t>
            </a:r>
            <a:r>
              <a:rPr kumimoji="0" lang="en-US" sz="1000" i="0" u="none" strike="noStrike" kern="1200" cap="none" spc="-5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Pekerjaan</a:t>
            </a:r>
            <a:r>
              <a:rPr kumimoji="0" lang="en-US" sz="1000" i="0" u="none" strike="noStrike" kern="1200" cap="none" spc="-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</a:t>
            </a:r>
            <a:r>
              <a:rPr kumimoji="0" lang="en-US" sz="1000" i="0" u="none" strike="noStrike" kern="1200" cap="none" spc="-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Umum</a:t>
            </a:r>
            <a:r>
              <a:rPr kumimoji="0" lang="en-US" sz="1000" i="0" u="none" strike="noStrike" kern="1200" cap="none" spc="-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</a:t>
            </a:r>
            <a:r>
              <a:rPr kumimoji="0" lang="en-US" sz="1000" i="0" u="none" strike="noStrike" kern="1200" cap="none" spc="-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dan</a:t>
            </a:r>
            <a:r>
              <a:rPr kumimoji="0" lang="en-US" sz="1000" i="0" u="none" strike="noStrike" kern="1200" cap="none" spc="-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</a:t>
            </a:r>
            <a:r>
              <a:rPr kumimoji="0" lang="en-US" sz="1000" i="0" u="none" strike="noStrike" kern="1200" cap="none" spc="-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Perumahan</a:t>
            </a:r>
            <a:r>
              <a:rPr kumimoji="0" lang="en-US" sz="1000" i="0" u="none" strike="noStrike" kern="1200" cap="none" spc="-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Rakyat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-5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/>
                <a:ea typeface="+mj-ea"/>
                <a:cs typeface="+mj-cs"/>
              </a:rPr>
              <a:t>Nomor</a:t>
            </a:r>
            <a:r>
              <a:rPr lang="en-US" sz="1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/>
                <a:ea typeface="+mj-ea"/>
                <a:cs typeface="+mj-cs"/>
              </a:rPr>
              <a:t> : 473/KPTS/M/2015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-5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Tentang</a:t>
            </a:r>
            <a:r>
              <a:rPr kumimoji="0" lang="en-US" sz="10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:  </a:t>
            </a:r>
            <a:r>
              <a:rPr kumimoji="0" lang="en-US" sz="1000" i="0" u="none" strike="noStrike" kern="1200" cap="none" spc="-5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Pembentukan</a:t>
            </a:r>
            <a:r>
              <a:rPr kumimoji="0" lang="en-US" sz="10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Tim </a:t>
            </a:r>
            <a:r>
              <a:rPr kumimoji="0" lang="en-US" sz="1000" i="0" u="none" strike="noStrike" kern="1200" cap="none" spc="-5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Pengarusuttamaan</a:t>
            </a:r>
            <a:r>
              <a:rPr kumimoji="0" lang="en-US" sz="10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Gender</a:t>
            </a:r>
            <a:r>
              <a:rPr kumimoji="0" lang="en-US" sz="1000" i="0" u="none" strike="noStrike" kern="1200" cap="none" spc="-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</a:t>
            </a:r>
            <a:r>
              <a:rPr kumimoji="0" lang="en-US" sz="1000" i="0" u="none" strike="noStrike" kern="1200" cap="none" spc="-5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Kementerian</a:t>
            </a:r>
            <a:r>
              <a:rPr kumimoji="0" lang="en-US" sz="10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dobe Fan Heiti Std B"/>
                <a:ea typeface="+mj-ea"/>
                <a:cs typeface="+mj-cs"/>
              </a:rPr>
              <a:t> PUPR </a:t>
            </a:r>
            <a:endParaRPr kumimoji="0" lang="en-US" sz="100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dobe Fan Heiti Std B"/>
              <a:ea typeface="+mj-ea"/>
              <a:cs typeface="+mj-cs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304538" y="-533400"/>
            <a:ext cx="4481116" cy="14078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STRUKTUR ORGANISASI PENGARUSUTAMAAN</a:t>
            </a:r>
            <a:r>
              <a:rPr kumimoji="0" lang="en-US" b="1" i="0" u="none" strike="noStrike" kern="1200" cap="none" spc="-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GENDER</a:t>
            </a:r>
            <a:r>
              <a:rPr lang="en-US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KEMENTERIAN PEKERJAAN UMUM DAN PERUMAHAN RAKYAT</a:t>
            </a:r>
            <a:endParaRPr kumimoji="0" lang="en-US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5" name="Straight Arrow Connector 84"/>
          <p:cNvCxnSpPr>
            <a:stCxn id="5" idx="2"/>
            <a:endCxn id="6" idx="0"/>
          </p:cNvCxnSpPr>
          <p:nvPr/>
        </p:nvCxnSpPr>
        <p:spPr>
          <a:xfrm>
            <a:off x="4907316" y="2596480"/>
            <a:ext cx="0" cy="194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5499061" y="5085184"/>
            <a:ext cx="1404156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POKJA  VIII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Badan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Penelitian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err="1" smtClean="0">
                <a:solidFill>
                  <a:schemeClr val="tx1"/>
                </a:solidFill>
              </a:rPr>
              <a:t>Pengembangan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86573" y="5106888"/>
            <a:ext cx="1242791" cy="1058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POKJA  IX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Badan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Pengembangan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Sumber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Daya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Manusia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307373" y="5085184"/>
            <a:ext cx="117013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POKJA X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Inspektorat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Jenderal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3236809" y="4941168"/>
            <a:ext cx="5694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93" idx="0"/>
          </p:cNvCxnSpPr>
          <p:nvPr/>
        </p:nvCxnSpPr>
        <p:spPr>
          <a:xfrm>
            <a:off x="6201139" y="494116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94" idx="0"/>
          </p:cNvCxnSpPr>
          <p:nvPr/>
        </p:nvCxnSpPr>
        <p:spPr>
          <a:xfrm>
            <a:off x="7605295" y="4941168"/>
            <a:ext cx="2674" cy="16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45121" y="335699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8931442" y="4941168"/>
            <a:ext cx="2674" cy="16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6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660400" y="1600201"/>
            <a:ext cx="8585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d-ID" altLang="en-US" sz="2400" b="1" dirty="0">
                <a:solidFill>
                  <a:srgbClr val="FF0000"/>
                </a:solidFill>
                <a:cs typeface="Tahoma" pitchFamily="34" charset="0"/>
              </a:rPr>
              <a:t>Pengaturan</a:t>
            </a:r>
            <a:r>
              <a:rPr lang="id-ID" altLang="en-US" sz="2400" dirty="0">
                <a:solidFill>
                  <a:srgbClr val="000000"/>
                </a:solidFill>
                <a:cs typeface="Tahoma" pitchFamily="34" charset="0"/>
              </a:rPr>
              <a:t>: kebijakan, NSPK, renstra, master plan.</a:t>
            </a:r>
          </a:p>
          <a:p>
            <a:pPr algn="just" eaLnBrk="1" hangingPunct="1"/>
            <a:r>
              <a:rPr lang="id-ID" altLang="en-US" sz="2400" b="1" dirty="0">
                <a:solidFill>
                  <a:srgbClr val="FF0000"/>
                </a:solidFill>
                <a:cs typeface="Tahoma" pitchFamily="34" charset="0"/>
              </a:rPr>
              <a:t>Pembinaan/pemberdayaan</a:t>
            </a:r>
            <a:r>
              <a:rPr lang="id-ID" altLang="en-US" sz="2400" dirty="0">
                <a:solidFill>
                  <a:srgbClr val="000000"/>
                </a:solidFill>
                <a:cs typeface="Tahoma" pitchFamily="34" charset="0"/>
              </a:rPr>
              <a:t>: pelatihan, sosialisasi, pendidikan, manajemen sdm, manajemen aset, pemetaan mitra, pemetaan kelembagaan, perkuatan kelembagaan, pembangunan dan pemeliharaan prasarana dan sarana internal pupr</a:t>
            </a:r>
          </a:p>
          <a:p>
            <a:pPr algn="just" eaLnBrk="1" hangingPunct="1"/>
            <a:r>
              <a:rPr lang="id-ID" altLang="en-US" sz="2400" b="1" dirty="0">
                <a:solidFill>
                  <a:srgbClr val="FF0000"/>
                </a:solidFill>
                <a:cs typeface="Tahoma" pitchFamily="34" charset="0"/>
              </a:rPr>
              <a:t>Pembangunan/pelaksanaan</a:t>
            </a:r>
            <a:r>
              <a:rPr lang="id-ID" altLang="en-US" sz="2400" dirty="0">
                <a:solidFill>
                  <a:srgbClr val="000000"/>
                </a:solidFill>
                <a:cs typeface="Tahoma" pitchFamily="34" charset="0"/>
              </a:rPr>
              <a:t>: pra studi kelayakan, studi kelayakan, survey, investigasi, perencanaan teknik, </a:t>
            </a:r>
            <a:r>
              <a:rPr lang="id-ID" altLang="en-US" sz="2400" dirty="0" smtClean="0">
                <a:solidFill>
                  <a:srgbClr val="000000"/>
                </a:solidFill>
                <a:cs typeface="Tahoma" pitchFamily="34" charset="0"/>
              </a:rPr>
              <a:t>amdal</a:t>
            </a:r>
            <a:r>
              <a:rPr lang="en-US" altLang="en-US" sz="2400" dirty="0" smtClean="0">
                <a:solidFill>
                  <a:srgbClr val="000000"/>
                </a:solidFill>
                <a:cs typeface="Tahoma" pitchFamily="34" charset="0"/>
              </a:rPr>
              <a:t>/UKL-UPL</a:t>
            </a:r>
            <a:r>
              <a:rPr lang="id-ID" altLang="en-US" sz="2400" dirty="0" smtClean="0">
                <a:solidFill>
                  <a:srgbClr val="000000"/>
                </a:solidFill>
                <a:cs typeface="Tahoma" pitchFamily="34" charset="0"/>
              </a:rPr>
              <a:t>, </a:t>
            </a:r>
            <a:r>
              <a:rPr lang="id-ID" altLang="en-US" sz="2400" dirty="0">
                <a:solidFill>
                  <a:srgbClr val="000000"/>
                </a:solidFill>
                <a:cs typeface="Tahoma" pitchFamily="34" charset="0"/>
              </a:rPr>
              <a:t>pengawasan teknik/supervisi, litbang, rehabilitasi, peningkatan pembangunan, pembebasan tanah, fisik penunjang</a:t>
            </a:r>
          </a:p>
          <a:p>
            <a:pPr algn="just" eaLnBrk="1" hangingPunct="1"/>
            <a:r>
              <a:rPr lang="id-ID" altLang="en-US" sz="2400" b="1" dirty="0">
                <a:solidFill>
                  <a:srgbClr val="FF0000"/>
                </a:solidFill>
                <a:cs typeface="Tahoma" pitchFamily="34" charset="0"/>
              </a:rPr>
              <a:t>Pengawasan</a:t>
            </a:r>
            <a:r>
              <a:rPr lang="id-ID" altLang="en-US" sz="2400" dirty="0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id-ID" altLang="en-US" sz="2400" dirty="0">
                <a:solidFill>
                  <a:srgbClr val="000000"/>
                </a:solidFill>
                <a:cs typeface="Tahoma" pitchFamily="34" charset="0"/>
              </a:rPr>
              <a:t> monev, manajemen pengendalian, kajian makro pengawasan, pengawasan lainnya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7583099" cy="1428736"/>
          </a:xfrm>
        </p:spPr>
        <p:txBody>
          <a:bodyPr>
            <a:norm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Isu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kesenjangan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bisa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diidentifikasi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da</a:t>
            </a:r>
            <a:r>
              <a:rPr lang="en-US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ri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aspek</a:t>
            </a:r>
            <a:r>
              <a:rPr lang="id-ID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Penyelenggaraan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Infrastruktur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PUPR</a:t>
            </a: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906000" cy="1447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id-ID" altLang="id-ID" dirty="0" smtClean="0">
                <a:latin typeface="Aharoni" charset="0"/>
                <a:cs typeface="Aharoni" charset="0"/>
              </a:rPr>
              <a:t>  </a:t>
            </a:r>
            <a:br>
              <a:rPr lang="id-ID" altLang="id-ID" dirty="0" smtClean="0">
                <a:latin typeface="Aharoni" charset="0"/>
                <a:cs typeface="Aharoni" charset="0"/>
              </a:rPr>
            </a:br>
            <a:r>
              <a:rPr lang="id-ID" altLang="id-ID" dirty="0" smtClean="0">
                <a:latin typeface="Aharoni" charset="0"/>
                <a:cs typeface="Aharoni" charset="0"/>
              </a:rPr>
              <a:t> </a:t>
            </a:r>
            <a:br>
              <a:rPr lang="id-ID" altLang="id-ID" dirty="0" smtClean="0">
                <a:latin typeface="Aharoni" charset="0"/>
                <a:cs typeface="Aharoni" charset="0"/>
              </a:rPr>
            </a:br>
            <a:r>
              <a:rPr lang="id-ID" altLang="id-ID" dirty="0">
                <a:latin typeface="Aharoni" charset="0"/>
                <a:cs typeface="Aharoni" charset="0"/>
              </a:rPr>
              <a:t/>
            </a:r>
            <a:br>
              <a:rPr lang="id-ID" altLang="id-ID" dirty="0">
                <a:latin typeface="Aharoni" charset="0"/>
                <a:cs typeface="Aharoni" charset="0"/>
              </a:rPr>
            </a:br>
            <a:r>
              <a:rPr lang="id-ID" altLang="id-ID" dirty="0" smtClean="0">
                <a:latin typeface="Aharoni" charset="0"/>
                <a:cs typeface="Aharoni" charset="0"/>
              </a:rPr>
              <a:t/>
            </a:r>
            <a:br>
              <a:rPr lang="id-ID" altLang="id-ID" dirty="0" smtClean="0">
                <a:latin typeface="Aharoni" charset="0"/>
                <a:cs typeface="Aharoni" charset="0"/>
              </a:rPr>
            </a:br>
            <a:r>
              <a:rPr lang="id-ID" altLang="id-ID" dirty="0">
                <a:latin typeface="Aharoni" charset="0"/>
                <a:cs typeface="Aharoni" charset="0"/>
              </a:rPr>
              <a:t/>
            </a:r>
            <a:br>
              <a:rPr lang="id-ID" altLang="id-ID" dirty="0">
                <a:latin typeface="Aharoni" charset="0"/>
                <a:cs typeface="Aharoni" charset="0"/>
              </a:rPr>
            </a:br>
            <a:r>
              <a:rPr lang="id-ID" altLang="id-ID" dirty="0" smtClean="0">
                <a:latin typeface="Aharoni" charset="0"/>
                <a:cs typeface="Aharoni" charset="0"/>
              </a:rPr>
              <a:t/>
            </a:r>
            <a:br>
              <a:rPr lang="id-ID" altLang="id-ID" dirty="0" smtClean="0">
                <a:latin typeface="Aharoni" charset="0"/>
                <a:cs typeface="Aharoni" charset="0"/>
              </a:rPr>
            </a:br>
            <a:r>
              <a:rPr lang="id-ID" altLang="id-ID" sz="4000" dirty="0" smtClean="0">
                <a:latin typeface="Aharoni" charset="0"/>
                <a:cs typeface="Aharoni" charset="0"/>
              </a:rPr>
              <a:t>  </a:t>
            </a:r>
            <a:r>
              <a:rPr lang="en-US" altLang="id-ID" sz="4000" dirty="0" smtClean="0">
                <a:latin typeface="Aharoni" charset="0"/>
                <a:cs typeface="Aharoni" charset="0"/>
              </a:rPr>
              <a:t>        </a:t>
            </a:r>
            <a:r>
              <a:rPr lang="id-ID" altLang="id-ID" sz="4000" dirty="0" smtClean="0">
                <a:latin typeface="Aharoni" charset="0"/>
                <a:cs typeface="Aharoni" charset="0"/>
              </a:rPr>
              <a:t> </a:t>
            </a:r>
            <a:r>
              <a:rPr lang="en-US" altLang="id-ID" sz="4000" dirty="0" smtClean="0">
                <a:latin typeface="Aharoni" charset="0"/>
                <a:cs typeface="Aharoni" charset="0"/>
              </a:rPr>
              <a:t/>
            </a:r>
            <a:br>
              <a:rPr lang="en-US" altLang="id-ID" sz="4000" dirty="0" smtClean="0">
                <a:latin typeface="Aharoni" charset="0"/>
                <a:cs typeface="Aharoni" charset="0"/>
              </a:rPr>
            </a:br>
            <a:r>
              <a:rPr lang="en-US" altLang="id-ID" sz="4000" dirty="0">
                <a:latin typeface="Aharoni" charset="0"/>
                <a:cs typeface="Aharoni" charset="0"/>
              </a:rPr>
              <a:t/>
            </a:r>
            <a:br>
              <a:rPr lang="en-US" altLang="id-ID" sz="4000" dirty="0">
                <a:latin typeface="Aharoni" charset="0"/>
                <a:cs typeface="Aharoni" charset="0"/>
              </a:rPr>
            </a:br>
            <a:r>
              <a:rPr lang="en-US" altLang="id-ID" sz="4000" dirty="0" smtClean="0">
                <a:latin typeface="Aharoni" charset="0"/>
                <a:cs typeface="Aharoni" charset="0"/>
              </a:rPr>
              <a:t/>
            </a:r>
            <a:br>
              <a:rPr lang="en-US" altLang="id-ID" sz="4000" dirty="0" smtClean="0">
                <a:latin typeface="Aharoni" charset="0"/>
                <a:cs typeface="Aharoni" charset="0"/>
              </a:rPr>
            </a:br>
            <a:r>
              <a:rPr lang="en-US" altLang="id-ID" sz="4000" dirty="0">
                <a:latin typeface="Aharoni" charset="0"/>
                <a:cs typeface="Aharoni" charset="0"/>
              </a:rPr>
              <a:t/>
            </a:r>
            <a:br>
              <a:rPr lang="en-US" altLang="id-ID" sz="4000" dirty="0">
                <a:latin typeface="Aharoni" charset="0"/>
                <a:cs typeface="Aharoni" charset="0"/>
              </a:rPr>
            </a:br>
            <a:r>
              <a:rPr lang="id-ID" altLang="id-ID" sz="4000" dirty="0" smtClean="0">
                <a:latin typeface="Aharoni" charset="0"/>
                <a:cs typeface="Aharoni" charset="0"/>
              </a:rPr>
              <a:t> </a:t>
            </a:r>
            <a:r>
              <a:rPr lang="en-US" altLang="id-ID" sz="4000" dirty="0" smtClean="0">
                <a:latin typeface="Aharoni" charset="0"/>
                <a:cs typeface="Aharoni" charset="0"/>
              </a:rPr>
              <a:t/>
            </a:r>
            <a:br>
              <a:rPr lang="en-US" altLang="id-ID" sz="4000" dirty="0" smtClean="0">
                <a:latin typeface="Aharoni" charset="0"/>
                <a:cs typeface="Aharoni" charset="0"/>
              </a:rPr>
            </a:br>
            <a:r>
              <a:rPr lang="en-US" altLang="id-ID" sz="4000" dirty="0">
                <a:latin typeface="Aharoni" charset="0"/>
                <a:cs typeface="Aharoni" charset="0"/>
              </a:rPr>
              <a:t/>
            </a:r>
            <a:br>
              <a:rPr lang="en-US" altLang="id-ID" sz="4000" dirty="0">
                <a:latin typeface="Aharoni" charset="0"/>
                <a:cs typeface="Aharoni" charset="0"/>
              </a:rPr>
            </a:br>
            <a:r>
              <a:rPr lang="en-US" altLang="id-ID" sz="4000" dirty="0" smtClean="0">
                <a:latin typeface="Aharoni" charset="0"/>
                <a:cs typeface="Aharoni" charset="0"/>
              </a:rPr>
              <a:t/>
            </a:r>
            <a:br>
              <a:rPr lang="en-US" altLang="id-ID" sz="4000" dirty="0" smtClean="0">
                <a:latin typeface="Aharoni" charset="0"/>
                <a:cs typeface="Aharoni" charset="0"/>
              </a:rPr>
            </a:br>
            <a:r>
              <a:rPr lang="en-US" altLang="id-ID" sz="4000" dirty="0">
                <a:latin typeface="Aharoni" charset="0"/>
                <a:cs typeface="Aharoni" charset="0"/>
              </a:rPr>
              <a:t/>
            </a:r>
            <a:br>
              <a:rPr lang="en-US" altLang="id-ID" sz="4000" dirty="0">
                <a:latin typeface="Aharoni" charset="0"/>
                <a:cs typeface="Aharoni" charset="0"/>
              </a:rPr>
            </a:br>
            <a:r>
              <a:rPr lang="id-ID" altLang="id-ID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  <a:t> </a:t>
            </a:r>
            <a:br>
              <a:rPr lang="id-ID" altLang="id-ID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</a:br>
            <a:r>
              <a:rPr lang="id-ID" altLang="id-ID" sz="3600" b="1" dirty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  <a:t> </a:t>
            </a:r>
            <a:r>
              <a:rPr lang="id-ID" altLang="id-ID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  <a:t>              </a:t>
            </a:r>
            <a:r>
              <a:rPr lang="en-US" altLang="id-ID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  <a:t>            </a:t>
            </a:r>
            <a:br>
              <a:rPr lang="en-US" altLang="id-ID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</a:br>
            <a:r>
              <a:rPr lang="en-US" altLang="id-ID" sz="3600" b="1" dirty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  <a:t/>
            </a:r>
            <a:br>
              <a:rPr lang="en-US" altLang="id-ID" sz="3600" b="1" dirty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</a:br>
            <a:r>
              <a:rPr lang="en-US" altLang="id-ID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  <a:t/>
            </a:r>
            <a:br>
              <a:rPr lang="en-US" altLang="id-ID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</a:br>
            <a:r>
              <a:rPr lang="en-US" altLang="id-ID" sz="3600" b="1" dirty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  <a:t/>
            </a:r>
            <a:br>
              <a:rPr lang="en-US" altLang="id-ID" sz="3600" b="1" dirty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</a:br>
            <a:r>
              <a:rPr lang="en-US" altLang="id-ID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  <a:t/>
            </a:r>
            <a:br>
              <a:rPr lang="en-US" altLang="id-ID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</a:br>
            <a:r>
              <a:rPr lang="en-US" altLang="id-ID" sz="3600" b="1" dirty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  <a:t/>
            </a:r>
            <a:br>
              <a:rPr lang="en-US" altLang="id-ID" sz="3600" b="1" dirty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haroni" charset="0"/>
              </a:rPr>
            </a:br>
            <a:r>
              <a:rPr lang="en-US" altLang="id-ID" sz="3600" b="1" dirty="0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            </a:t>
            </a:r>
            <a:r>
              <a:rPr lang="en-US" altLang="id-ID" sz="3600" b="1" dirty="0" err="1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Indikator</a:t>
            </a:r>
            <a:r>
              <a:rPr lang="en-US" altLang="id-ID" sz="3600" b="1" dirty="0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   A, P , K ,M  </a:t>
            </a:r>
            <a:r>
              <a:rPr lang="en-US" altLang="id-ID" sz="3600" b="1" dirty="0" err="1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untuk</a:t>
            </a:r>
            <a:r>
              <a:rPr lang="en-US" altLang="id-ID" sz="3600" b="1" dirty="0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 </a:t>
            </a:r>
            <a:r>
              <a:rPr lang="en-US" altLang="id-ID" sz="3600" b="1" dirty="0" err="1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Identifikasi</a:t>
            </a:r>
            <a:r>
              <a:rPr lang="en-US" altLang="id-ID" sz="3600" b="1" dirty="0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 Issue </a:t>
            </a:r>
            <a:r>
              <a:rPr lang="en-US" altLang="id-ID" sz="3600" b="1" dirty="0" err="1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kesenjangan</a:t>
            </a:r>
            <a:r>
              <a:rPr lang="en-US" altLang="id-ID" sz="3600" b="1" dirty="0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 Gender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71475" y="-152400"/>
            <a:ext cx="9163050" cy="6470104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Font typeface="Arial" panose="02080604020202020204" charset="0"/>
              <a:buNone/>
              <a:defRPr/>
            </a:pPr>
            <a:r>
              <a:rPr lang="en-US" sz="3600" b="1" dirty="0" err="1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I</a:t>
            </a:r>
            <a:r>
              <a:rPr lang="en-US" altLang="id-ID" sz="3600" b="1" dirty="0" err="1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ndikator</a:t>
            </a:r>
            <a:r>
              <a:rPr lang="en-US" altLang="id-ID" sz="3600" b="1" dirty="0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   </a:t>
            </a:r>
            <a:r>
              <a:rPr lang="en-US" altLang="id-ID" sz="3600" b="1" dirty="0" err="1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untuk</a:t>
            </a:r>
            <a:r>
              <a:rPr lang="en-US" altLang="id-ID" sz="3600" b="1" dirty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 </a:t>
            </a:r>
            <a:r>
              <a:rPr lang="en-US" altLang="id-ID" sz="3600" b="1" dirty="0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  </a:t>
            </a:r>
            <a:r>
              <a:rPr lang="en-US" altLang="id-ID" sz="3600" b="1" dirty="0" err="1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Isue</a:t>
            </a:r>
            <a:r>
              <a:rPr lang="en-US" altLang="id-ID" sz="3600" b="1" dirty="0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 </a:t>
            </a:r>
            <a:r>
              <a:rPr lang="en-US" altLang="id-ID" sz="3600" b="1" dirty="0" err="1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kesenjangan</a:t>
            </a:r>
            <a:r>
              <a:rPr lang="en-US" altLang="id-ID" sz="3600" b="1" dirty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 </a:t>
            </a:r>
            <a:r>
              <a:rPr lang="en-US" altLang="id-ID" sz="3600" b="1" dirty="0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Gender </a:t>
            </a:r>
            <a:r>
              <a:rPr lang="en-US" altLang="id-ID" sz="3600" b="1" dirty="0" err="1" smtClean="0"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Infrastruktur</a:t>
            </a:r>
            <a:endParaRPr lang="en-US" altLang="id-ID" sz="3600" b="1" dirty="0" smtClean="0">
              <a:latin typeface="Calibri Light" panose="020F0302020204030204" pitchFamily="34" charset="0"/>
              <a:ea typeface="Adobe Fan Heiti Std B" panose="020B0700000000000000" pitchFamily="34" charset="-128"/>
              <a:cs typeface="Calibri Light" panose="020F0302020204030204" pitchFamily="34" charset="0"/>
            </a:endParaRPr>
          </a:p>
          <a:p>
            <a:pPr marL="0" indent="0">
              <a:buFont typeface="Arial" panose="02080604020202020204" charset="0"/>
              <a:buNone/>
              <a:defRPr/>
            </a:pPr>
            <a:endParaRPr lang="en-US" altLang="id-ID" sz="3500" b="1" dirty="0">
              <a:latin typeface="Calibri Light" panose="020F0302020204030204" pitchFamily="34" charset="0"/>
              <a:ea typeface="Adobe Fan Heiti Std B" panose="020B0700000000000000" pitchFamily="34" charset="-128"/>
              <a:cs typeface="Calibri Light" panose="020F0302020204030204" pitchFamily="34" charset="0"/>
            </a:endParaRPr>
          </a:p>
          <a:p>
            <a:pPr marL="806450" indent="-698500">
              <a:buFont typeface="Arial" panose="02080604020202020204" charset="0"/>
              <a:buNone/>
              <a:defRPr/>
            </a:pPr>
            <a:r>
              <a:rPr lang="en-US" sz="2200" b="1" dirty="0" smtClean="0">
                <a:latin typeface="+mj-lt"/>
              </a:rPr>
              <a:t>AKSES : </a:t>
            </a:r>
            <a:r>
              <a:rPr lang="en-US" sz="2200" dirty="0" err="1" smtClean="0">
                <a:latin typeface="+mj-lt"/>
              </a:rPr>
              <a:t>Adil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setara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bagi</a:t>
            </a:r>
            <a:r>
              <a:rPr lang="en-US" sz="2200" dirty="0" smtClean="0">
                <a:latin typeface="+mj-lt"/>
              </a:rPr>
              <a:t> L/P </a:t>
            </a:r>
            <a:r>
              <a:rPr lang="en-US" sz="2200" dirty="0" err="1" smtClean="0">
                <a:latin typeface="+mj-lt"/>
              </a:rPr>
              <a:t>dlm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mendapatkan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peluang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kesempatan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memperoleh</a:t>
            </a:r>
            <a:r>
              <a:rPr lang="en-US" sz="2200" dirty="0" smtClean="0">
                <a:latin typeface="+mj-lt"/>
              </a:rPr>
              <a:t> info&amp; </a:t>
            </a:r>
            <a:r>
              <a:rPr lang="en-US" sz="2200" dirty="0" err="1" smtClean="0">
                <a:latin typeface="+mj-lt"/>
              </a:rPr>
              <a:t>menyampaikan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aspirasi</a:t>
            </a:r>
            <a:r>
              <a:rPr lang="en-US" sz="2200" dirty="0" smtClean="0">
                <a:latin typeface="+mj-lt"/>
              </a:rPr>
              <a:t> </a:t>
            </a:r>
            <a:r>
              <a:rPr lang="id-ID" sz="2200" dirty="0" smtClean="0">
                <a:latin typeface="+mj-lt"/>
              </a:rPr>
              <a:t>dalam </a:t>
            </a:r>
            <a:r>
              <a:rPr lang="en-US" sz="2200" dirty="0" err="1" smtClean="0">
                <a:latin typeface="+mj-lt"/>
              </a:rPr>
              <a:t>mendukung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penyelenggaraan</a:t>
            </a:r>
            <a:r>
              <a:rPr lang="en-US" sz="2200" dirty="0" smtClean="0">
                <a:latin typeface="+mj-lt"/>
              </a:rPr>
              <a:t>  </a:t>
            </a:r>
            <a:r>
              <a:rPr lang="en-US" sz="2200" dirty="0" err="1" smtClean="0">
                <a:latin typeface="+mj-lt"/>
              </a:rPr>
              <a:t>infrastruktur</a:t>
            </a:r>
            <a:r>
              <a:rPr lang="en-US" sz="2200" dirty="0" smtClean="0">
                <a:latin typeface="+mj-lt"/>
              </a:rPr>
              <a:t> PUPR.</a:t>
            </a:r>
          </a:p>
          <a:p>
            <a:pPr marL="804863" indent="-750888">
              <a:buFont typeface="Arial" panose="02080604020202020204" charset="0"/>
              <a:buNone/>
              <a:defRPr/>
            </a:pPr>
            <a:r>
              <a:rPr lang="en-US" sz="2200" b="1" dirty="0" smtClean="0">
                <a:latin typeface="+mj-lt"/>
              </a:rPr>
              <a:t> PARTISIPASI : </a:t>
            </a:r>
            <a:r>
              <a:rPr lang="en-US" sz="2200" dirty="0" err="1" smtClean="0">
                <a:latin typeface="+mj-lt"/>
              </a:rPr>
              <a:t>Adil</a:t>
            </a:r>
            <a:r>
              <a:rPr lang="en-US" sz="2200" dirty="0" smtClean="0">
                <a:latin typeface="+mj-lt"/>
              </a:rPr>
              <a:t> &amp; </a:t>
            </a:r>
            <a:r>
              <a:rPr lang="en-US" sz="2200" dirty="0" err="1" smtClean="0">
                <a:latin typeface="+mj-lt"/>
              </a:rPr>
              <a:t>Setara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dlm</a:t>
            </a:r>
            <a:r>
              <a:rPr lang="en-US" sz="2200" dirty="0" smtClean="0">
                <a:latin typeface="+mj-lt"/>
              </a:rPr>
              <a:t> </a:t>
            </a:r>
            <a:r>
              <a:rPr lang="id-ID" sz="2200" dirty="0" smtClean="0">
                <a:latin typeface="+mj-lt"/>
              </a:rPr>
              <a:t>Pe</a:t>
            </a:r>
            <a:r>
              <a:rPr lang="en-US" sz="2200" dirty="0" err="1" smtClean="0">
                <a:latin typeface="+mj-lt"/>
              </a:rPr>
              <a:t>luang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kesempatan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bagi</a:t>
            </a:r>
            <a:r>
              <a:rPr lang="en-US" sz="2200" dirty="0" smtClean="0">
                <a:latin typeface="+mj-lt"/>
              </a:rPr>
              <a:t> L/P </a:t>
            </a:r>
            <a:r>
              <a:rPr lang="en-US" sz="2200" dirty="0" err="1" smtClean="0">
                <a:latin typeface="+mj-lt"/>
              </a:rPr>
              <a:t>utk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berperan</a:t>
            </a:r>
            <a:r>
              <a:rPr lang="en-US" sz="2200" dirty="0" smtClean="0">
                <a:latin typeface="+mj-lt"/>
              </a:rPr>
              <a:t>/</a:t>
            </a:r>
            <a:r>
              <a:rPr lang="en-US" sz="2200" dirty="0" err="1" smtClean="0">
                <a:latin typeface="+mj-lt"/>
              </a:rPr>
              <a:t>terlibat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dlm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penyelenggaraan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infrastruktur</a:t>
            </a:r>
            <a:r>
              <a:rPr lang="en-US" sz="2200" dirty="0" smtClean="0">
                <a:latin typeface="+mj-lt"/>
              </a:rPr>
              <a:t> PUPR</a:t>
            </a:r>
          </a:p>
          <a:p>
            <a:pPr marL="804863" indent="-695325">
              <a:buFont typeface="Arial" panose="02080604020202020204" charset="0"/>
              <a:buNone/>
              <a:defRPr/>
            </a:pPr>
            <a:r>
              <a:rPr lang="en-US" sz="2200" b="1" dirty="0" smtClean="0">
                <a:latin typeface="+mj-lt"/>
                <a:cs typeface="Aharoni" charset="0"/>
              </a:rPr>
              <a:t>KONTROL</a:t>
            </a:r>
            <a:r>
              <a:rPr lang="en-US" sz="2200" b="1" dirty="0" smtClean="0">
                <a:latin typeface="+mj-lt"/>
              </a:rPr>
              <a:t>: </a:t>
            </a:r>
            <a:r>
              <a:rPr lang="en-US" sz="2200" dirty="0" err="1" smtClean="0">
                <a:latin typeface="+mj-lt"/>
              </a:rPr>
              <a:t>Adil</a:t>
            </a:r>
            <a:r>
              <a:rPr lang="en-US" sz="2200" dirty="0" smtClean="0">
                <a:latin typeface="+mj-lt"/>
              </a:rPr>
              <a:t> &amp; </a:t>
            </a:r>
            <a:r>
              <a:rPr lang="en-US" sz="2200" dirty="0" err="1" smtClean="0">
                <a:latin typeface="+mj-lt"/>
              </a:rPr>
              <a:t>setara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bagi</a:t>
            </a:r>
            <a:r>
              <a:rPr lang="en-US" sz="2200" dirty="0" smtClean="0">
                <a:latin typeface="+mj-lt"/>
              </a:rPr>
              <a:t> L/P </a:t>
            </a:r>
            <a:r>
              <a:rPr lang="en-US" sz="2200" dirty="0" err="1" smtClean="0">
                <a:latin typeface="+mj-lt"/>
              </a:rPr>
              <a:t>dlm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menjalankan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fungsi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kontrol</a:t>
            </a:r>
            <a:r>
              <a:rPr lang="en-US" sz="2200" dirty="0" smtClean="0">
                <a:latin typeface="+mj-lt"/>
              </a:rPr>
              <a:t>/</a:t>
            </a:r>
            <a:r>
              <a:rPr lang="en-US" sz="2200" dirty="0" err="1" smtClean="0">
                <a:latin typeface="+mj-lt"/>
              </a:rPr>
              <a:t>pengambilan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keputusan</a:t>
            </a:r>
            <a:r>
              <a:rPr lang="en-US" sz="2200" dirty="0" smtClean="0">
                <a:latin typeface="+mj-lt"/>
              </a:rPr>
              <a:t>/</a:t>
            </a:r>
            <a:r>
              <a:rPr lang="en-US" sz="2200" dirty="0" err="1" smtClean="0">
                <a:latin typeface="+mj-lt"/>
              </a:rPr>
              <a:t>pengawasan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terhadap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penyelenggaraan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pembangunan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infrastruktur</a:t>
            </a:r>
            <a:r>
              <a:rPr lang="en-US" sz="2200" dirty="0" smtClean="0">
                <a:latin typeface="+mj-lt"/>
              </a:rPr>
              <a:t> PUPR</a:t>
            </a:r>
          </a:p>
          <a:p>
            <a:pPr marL="804863" indent="-695325">
              <a:buFont typeface="Arial" panose="02080604020202020204" charset="0"/>
              <a:buNone/>
              <a:tabLst>
                <a:tab pos="109538" algn="l"/>
              </a:tabLst>
              <a:defRPr/>
            </a:pPr>
            <a:r>
              <a:rPr lang="en-US" sz="2200" b="1" dirty="0" smtClean="0">
                <a:latin typeface="+mj-lt"/>
              </a:rPr>
              <a:t> MANFAAT : </a:t>
            </a:r>
            <a:r>
              <a:rPr lang="en-US" sz="2200" dirty="0" err="1" smtClean="0">
                <a:latin typeface="+mj-lt"/>
              </a:rPr>
              <a:t>Adil</a:t>
            </a:r>
            <a:r>
              <a:rPr lang="en-US" sz="2200" dirty="0" smtClean="0">
                <a:latin typeface="+mj-lt"/>
              </a:rPr>
              <a:t> &amp; </a:t>
            </a:r>
            <a:r>
              <a:rPr lang="en-US" sz="2200" dirty="0" err="1" smtClean="0">
                <a:latin typeface="+mj-lt"/>
              </a:rPr>
              <a:t>setara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bagi</a:t>
            </a:r>
            <a:r>
              <a:rPr lang="en-US" sz="2200" dirty="0" smtClean="0">
                <a:latin typeface="+mj-lt"/>
              </a:rPr>
              <a:t> L/P </a:t>
            </a:r>
            <a:r>
              <a:rPr lang="en-US" sz="2200" dirty="0" err="1" smtClean="0">
                <a:latin typeface="+mj-lt"/>
              </a:rPr>
              <a:t>dlm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memanfaatkan</a:t>
            </a:r>
            <a:r>
              <a:rPr lang="en-US" sz="2200" dirty="0" smtClean="0">
                <a:latin typeface="+mj-lt"/>
              </a:rPr>
              <a:t>  </a:t>
            </a:r>
            <a:r>
              <a:rPr lang="en-US" sz="2200" dirty="0" err="1" smtClean="0">
                <a:latin typeface="+mj-lt"/>
              </a:rPr>
              <a:t>hasil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hasil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pembangunan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infrastruktur</a:t>
            </a:r>
            <a:r>
              <a:rPr lang="en-US" sz="2200" dirty="0" smtClean="0">
                <a:latin typeface="+mj-lt"/>
              </a:rPr>
              <a:t> PUPR </a:t>
            </a:r>
            <a:r>
              <a:rPr lang="en-US" sz="2200" dirty="0" err="1" smtClean="0">
                <a:latin typeface="+mj-lt"/>
              </a:rPr>
              <a:t>baik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fisik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maupun</a:t>
            </a:r>
            <a:r>
              <a:rPr lang="en-US" sz="2200" dirty="0" smtClean="0">
                <a:latin typeface="+mj-lt"/>
              </a:rPr>
              <a:t> non </a:t>
            </a:r>
            <a:r>
              <a:rPr lang="en-US" sz="2200" dirty="0" err="1" smtClean="0">
                <a:latin typeface="+mj-lt"/>
              </a:rPr>
              <a:t>fisik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0" indent="0">
              <a:buFont typeface="Arial" panose="02080604020202020204" charset="0"/>
              <a:buNone/>
              <a:defRPr/>
            </a:pPr>
            <a:endParaRPr lang="en-US" sz="2400" dirty="0" smtClean="0">
              <a:latin typeface="+mj-lt"/>
            </a:endParaRPr>
          </a:p>
          <a:p>
            <a:pPr marL="0" indent="0">
              <a:buFont typeface="Arial" panose="02080604020202020204" charset="0"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618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152400"/>
            <a:ext cx="7594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Pengertian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1219200"/>
            <a:ext cx="5035550" cy="5241927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Gender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biologis</a:t>
            </a:r>
            <a:r>
              <a:rPr lang="en-US" sz="2000" dirty="0"/>
              <a:t> (</a:t>
            </a:r>
            <a:r>
              <a:rPr lang="en-US" sz="2000" dirty="0" err="1"/>
              <a:t>laki-laki</a:t>
            </a:r>
            <a:r>
              <a:rPr lang="en-US" sz="2000" dirty="0"/>
              <a:t>/</a:t>
            </a:r>
            <a:r>
              <a:rPr lang="en-US" sz="2000" dirty="0" err="1"/>
              <a:t>perempuan</a:t>
            </a:r>
            <a:r>
              <a:rPr lang="en-US" sz="2000" dirty="0"/>
              <a:t>),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relasi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yang </a:t>
            </a:r>
            <a:r>
              <a:rPr lang="en-US" sz="2000" dirty="0" err="1"/>
              <a:t>dipengaruhi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luas</a:t>
            </a:r>
            <a:r>
              <a:rPr lang="en-US" sz="2000" dirty="0"/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Gender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, </a:t>
            </a:r>
            <a:r>
              <a:rPr lang="en-US" sz="2000" dirty="0" err="1"/>
              <a:t>peranan</a:t>
            </a:r>
            <a:r>
              <a:rPr lang="en-US" sz="2000" dirty="0"/>
              <a:t>,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status </a:t>
            </a:r>
            <a:r>
              <a:rPr lang="en-US" sz="2000" dirty="0" err="1"/>
              <a:t>laki-laki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perempuan</a:t>
            </a:r>
            <a:r>
              <a:rPr lang="en-US" sz="2000" dirty="0"/>
              <a:t> (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lansia</a:t>
            </a:r>
            <a:r>
              <a:rPr lang="en-US" sz="2000" dirty="0"/>
              <a:t>, </a:t>
            </a:r>
            <a:r>
              <a:rPr lang="en-US" sz="2000" dirty="0" err="1"/>
              <a:t>anak-anak</a:t>
            </a:r>
            <a:r>
              <a:rPr lang="en-US" sz="2000" dirty="0"/>
              <a:t>, </a:t>
            </a:r>
            <a:r>
              <a:rPr lang="en-US" sz="2000" dirty="0" err="1"/>
              <a:t>penyandang</a:t>
            </a:r>
            <a:r>
              <a:rPr lang="en-US" sz="2000" dirty="0"/>
              <a:t> </a:t>
            </a:r>
            <a:r>
              <a:rPr lang="en-US" sz="2000" dirty="0" err="1"/>
              <a:t>disabilitas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rentan</a:t>
            </a:r>
            <a:r>
              <a:rPr lang="en-US" sz="2000" dirty="0"/>
              <a:t>).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err="1" smtClean="0"/>
              <a:t>Jadi</a:t>
            </a:r>
            <a:r>
              <a:rPr lang="en-US" sz="2000" dirty="0" smtClean="0"/>
              <a:t>, gender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konstruksi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jaman</a:t>
            </a:r>
            <a:r>
              <a:rPr lang="en-US" dirty="0"/>
              <a:t>.</a:t>
            </a:r>
          </a:p>
        </p:txBody>
      </p:sp>
      <p:pic>
        <p:nvPicPr>
          <p:cNvPr id="1331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11887" r="39465" b="43585"/>
          <a:stretch>
            <a:fillRect/>
          </a:stretch>
        </p:blipFill>
        <p:spPr>
          <a:xfrm>
            <a:off x="6521450" y="2106613"/>
            <a:ext cx="3384551" cy="2603500"/>
          </a:xfrm>
        </p:spPr>
      </p:pic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51D5919-D471-4DA9-91AF-348A6BDB9288}" type="slidenum">
              <a:rPr lang="en-US" smtClean="0">
                <a:solidFill>
                  <a:srgbClr val="595959"/>
                </a:solidFill>
              </a:rPr>
              <a:pPr/>
              <a:t>2</a:t>
            </a:fld>
            <a:endParaRPr lang="en-US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1" y="304800"/>
            <a:ext cx="7924801" cy="5454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/>
              <a:t>Identifikasi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kesenjangan</a:t>
            </a:r>
            <a:r>
              <a:rPr lang="en-US" sz="2800" b="1" dirty="0" smtClean="0"/>
              <a:t>  gender </a:t>
            </a:r>
            <a:r>
              <a:rPr lang="en-US" sz="2800" b="1" dirty="0" err="1" smtClean="0"/>
              <a:t>infrastruktur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penunjangnya</a:t>
            </a:r>
            <a:r>
              <a:rPr lang="en-US" sz="2400" b="1" dirty="0" smtClean="0"/>
              <a:t>, 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dirty="0" err="1"/>
              <a:t>b</a:t>
            </a:r>
            <a:r>
              <a:rPr lang="en-US" sz="2400" dirty="0" err="1" smtClean="0"/>
              <a:t>isa</a:t>
            </a:r>
            <a:r>
              <a:rPr lang="en-US" sz="2400" dirty="0" smtClean="0"/>
              <a:t> </a:t>
            </a:r>
            <a:r>
              <a:rPr lang="en-US" sz="2400" dirty="0" err="1" smtClean="0"/>
              <a:t>ditinjau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isu</a:t>
            </a:r>
            <a:r>
              <a:rPr lang="en-US" sz="2400" dirty="0" smtClean="0"/>
              <a:t> gender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di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Unit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apakah</a:t>
            </a:r>
            <a:r>
              <a:rPr lang="en-US" sz="2400" dirty="0" smtClean="0"/>
              <a:t>  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 </a:t>
            </a:r>
            <a:r>
              <a:rPr lang="en-US" sz="2400" dirty="0" err="1"/>
              <a:t>aspek</a:t>
            </a:r>
            <a:r>
              <a:rPr lang="en-US" sz="2400" dirty="0"/>
              <a:t> : </a:t>
            </a:r>
            <a:r>
              <a:rPr lang="en-US" sz="2400" b="1" dirty="0" err="1"/>
              <a:t>Pengaturan</a:t>
            </a:r>
            <a:r>
              <a:rPr lang="en-US" sz="2400" b="1" dirty="0"/>
              <a:t> , </a:t>
            </a:r>
            <a:r>
              <a:rPr lang="en-US" sz="2400" b="1" dirty="0" err="1"/>
              <a:t>Pembinaan</a:t>
            </a:r>
            <a:r>
              <a:rPr lang="en-US" sz="2400" b="1" dirty="0"/>
              <a:t>, </a:t>
            </a:r>
            <a:r>
              <a:rPr lang="en-US" sz="2400" b="1" dirty="0" err="1"/>
              <a:t>Pelaksanaan</a:t>
            </a:r>
            <a:r>
              <a:rPr lang="en-US" sz="2400" b="1" dirty="0"/>
              <a:t>/Pembangunan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Pengawasan</a:t>
            </a:r>
            <a:r>
              <a:rPr lang="en-US" sz="2400" b="1" dirty="0"/>
              <a:t> ? 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apakah</a:t>
            </a:r>
            <a:r>
              <a:rPr lang="en-US" sz="2400" dirty="0" smtClean="0"/>
              <a:t>  </a:t>
            </a:r>
            <a:r>
              <a:rPr lang="en-US" sz="2400" dirty="0" err="1" smtClean="0"/>
              <a:t>isunya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 </a:t>
            </a:r>
            <a:r>
              <a:rPr lang="en-US" sz="2400" b="1" dirty="0" err="1" smtClean="0"/>
              <a:t>indikator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Akses</a:t>
            </a:r>
            <a:r>
              <a:rPr lang="en-US" sz="2400" b="1" dirty="0" smtClean="0"/>
              <a:t>,  </a:t>
            </a:r>
            <a:r>
              <a:rPr lang="en-US" sz="2400" b="1" dirty="0" err="1" smtClean="0"/>
              <a:t>Partisipsi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Kontrol</a:t>
            </a:r>
            <a:r>
              <a:rPr lang="en-US" sz="2400" b="1" dirty="0" smtClean="0"/>
              <a:t> </a:t>
            </a:r>
            <a:r>
              <a:rPr lang="en-US" sz="2400" b="1" dirty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Manfaat</a:t>
            </a:r>
            <a:r>
              <a:rPr lang="en-US" sz="2400" b="1" dirty="0" smtClean="0"/>
              <a:t>?</a:t>
            </a:r>
          </a:p>
          <a:p>
            <a:pPr>
              <a:buFont typeface="Wingdings" pitchFamily="2" charset="2"/>
              <a:buChar char="ü"/>
            </a:pPr>
            <a:endParaRPr lang="en-US" sz="2400" b="1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973682" y="3886200"/>
            <a:ext cx="525018" cy="538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1524000"/>
            <a:ext cx="8172450" cy="25146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Beberapa</a:t>
            </a:r>
            <a:r>
              <a:rPr lang="en-US" sz="4000" dirty="0"/>
              <a:t> </a:t>
            </a:r>
            <a:r>
              <a:rPr lang="en-US" sz="4000" dirty="0" err="1"/>
              <a:t>Catatan</a:t>
            </a:r>
            <a:r>
              <a:rPr lang="en-US" sz="4000" dirty="0"/>
              <a:t>  </a:t>
            </a:r>
            <a:r>
              <a:rPr lang="en-US" sz="4000" dirty="0" err="1"/>
              <a:t>Peraturan</a:t>
            </a:r>
            <a:r>
              <a:rPr lang="en-US" sz="4000" dirty="0"/>
              <a:t> </a:t>
            </a:r>
            <a:r>
              <a:rPr lang="en-US" sz="4000" dirty="0" err="1"/>
              <a:t>terkait</a:t>
            </a:r>
            <a:r>
              <a:rPr lang="en-US" sz="4000" dirty="0"/>
              <a:t> </a:t>
            </a:r>
            <a:r>
              <a:rPr lang="en-US" sz="4000" dirty="0" err="1"/>
              <a:t>bidang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err="1" smtClean="0"/>
              <a:t>Kebinamargaan</a:t>
            </a:r>
            <a:r>
              <a:rPr lang="en-US" sz="4000" dirty="0" smtClean="0"/>
              <a:t>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implementasinya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920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41648"/>
            <a:ext cx="9906001" cy="5987752"/>
          </a:xfrm>
        </p:spPr>
        <p:txBody>
          <a:bodyPr>
            <a:noAutofit/>
          </a:bodyPr>
          <a:lstStyle/>
          <a:p>
            <a:pPr marL="1608138" lvl="0" indent="-1260475">
              <a:buAutoNum type="arabicPeriod"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 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UU 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No.35 </a:t>
            </a:r>
            <a:r>
              <a:rPr lang="es-E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tahun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2014 </a:t>
            </a:r>
            <a:r>
              <a:rPr lang="es-E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tentang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s-E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Perubahan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atas UU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 No.23 </a:t>
            </a:r>
            <a:r>
              <a:rPr lang="es-E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tahun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 2002   </a:t>
            </a:r>
            <a:r>
              <a:rPr lang="es-E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tentang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s-E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Perlindungan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Anak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</a:p>
          <a:p>
            <a:pPr marL="1260475" lvl="0" indent="-1150938">
              <a:buAutoNum type="arabicPeriod"/>
            </a:pP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915988" lvl="0" indent="-342900">
              <a:buFont typeface="Wingdings" pitchFamily="2" charset="2"/>
              <a:buChar char="Ø"/>
            </a:pP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Anak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adalah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berusia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sebelum18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tahun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termasuk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anak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yang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masih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kandungan</a:t>
            </a: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5988" lvl="0" indent="-342900" algn="just">
              <a:buFont typeface="Wingdings" pitchFamily="2" charset="2"/>
              <a:buChar char="Ø"/>
            </a:pP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Anak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perlu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hidup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dan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tumbuh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kembang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berpartisipasi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mendapat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perlindungan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terhadap</a:t>
            </a:r>
            <a:r>
              <a:rPr lang="es-ES" sz="2000" dirty="0" smtClean="0">
                <a:solidFill>
                  <a:schemeClr val="tx1"/>
                </a:solidFill>
              </a:rPr>
              <a:t>  </a:t>
            </a:r>
            <a:r>
              <a:rPr lang="es-ES" sz="2000" dirty="0" err="1" smtClean="0">
                <a:solidFill>
                  <a:schemeClr val="tx1"/>
                </a:solidFill>
              </a:rPr>
              <a:t>ancaman</a:t>
            </a:r>
            <a:r>
              <a:rPr lang="es-ES" sz="2000" dirty="0" smtClean="0">
                <a:solidFill>
                  <a:schemeClr val="tx1"/>
                </a:solidFill>
              </a:rPr>
              <a:t> yang </a:t>
            </a:r>
            <a:r>
              <a:rPr lang="es-ES" sz="2000" dirty="0" err="1" smtClean="0">
                <a:solidFill>
                  <a:schemeClr val="tx1"/>
                </a:solidFill>
              </a:rPr>
              <a:t>membahayakan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diri</a:t>
            </a:r>
            <a:r>
              <a:rPr lang="es-ES" sz="2000" dirty="0" smtClean="0">
                <a:solidFill>
                  <a:schemeClr val="tx1"/>
                </a:solidFill>
              </a:rPr>
              <a:t> dan </a:t>
            </a:r>
            <a:r>
              <a:rPr lang="es-ES" sz="2000" dirty="0" err="1" smtClean="0">
                <a:solidFill>
                  <a:schemeClr val="tx1"/>
                </a:solidFill>
              </a:rPr>
              <a:t>jiwanya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dalam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tumbuh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kembangnya</a:t>
            </a:r>
            <a:r>
              <a:rPr lang="es-ES" sz="2000" dirty="0" smtClean="0">
                <a:solidFill>
                  <a:schemeClr val="tx1"/>
                </a:solidFill>
              </a:rPr>
              <a:t>, dan </a:t>
            </a:r>
            <a:r>
              <a:rPr lang="es-ES" sz="2000" dirty="0" err="1" smtClean="0">
                <a:solidFill>
                  <a:schemeClr val="tx1"/>
                </a:solidFill>
              </a:rPr>
              <a:t>memberikan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dukungan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sarana</a:t>
            </a:r>
            <a:r>
              <a:rPr lang="es-ES" sz="2000" dirty="0" smtClean="0">
                <a:solidFill>
                  <a:schemeClr val="tx1"/>
                </a:solidFill>
              </a:rPr>
              <a:t> dan </a:t>
            </a:r>
            <a:r>
              <a:rPr lang="es-ES" sz="2000" dirty="0" err="1" smtClean="0">
                <a:solidFill>
                  <a:schemeClr val="tx1"/>
                </a:solidFill>
              </a:rPr>
              <a:t>prasarana</a:t>
            </a:r>
            <a:r>
              <a:rPr lang="es-ES" sz="2000" dirty="0" smtClean="0">
                <a:solidFill>
                  <a:schemeClr val="tx1"/>
                </a:solidFill>
              </a:rPr>
              <a:t> (mis : </a:t>
            </a:r>
            <a:r>
              <a:rPr lang="es-ES" sz="2000" dirty="0" err="1" smtClean="0">
                <a:solidFill>
                  <a:schemeClr val="tx1"/>
                </a:solidFill>
              </a:rPr>
              <a:t>mempekerjakan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anak</a:t>
            </a:r>
            <a:r>
              <a:rPr lang="es-ES" sz="2000" dirty="0" smtClean="0">
                <a:solidFill>
                  <a:schemeClr val="tx1"/>
                </a:solidFill>
              </a:rPr>
              <a:t> , </a:t>
            </a:r>
            <a:r>
              <a:rPr lang="es-ES" sz="2000" dirty="0" err="1" smtClean="0">
                <a:solidFill>
                  <a:schemeClr val="tx1"/>
                </a:solidFill>
              </a:rPr>
              <a:t>Tidak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berada</a:t>
            </a:r>
            <a:r>
              <a:rPr lang="es-ES" sz="2000" dirty="0" smtClean="0">
                <a:solidFill>
                  <a:schemeClr val="tx1"/>
                </a:solidFill>
              </a:rPr>
              <a:t> pada </a:t>
            </a:r>
            <a:r>
              <a:rPr lang="es-ES" sz="2000" dirty="0" err="1" smtClean="0">
                <a:solidFill>
                  <a:schemeClr val="tx1"/>
                </a:solidFill>
              </a:rPr>
              <a:t>lingkungan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kerja</a:t>
            </a:r>
            <a:r>
              <a:rPr lang="es-ES" sz="2000" dirty="0" smtClean="0">
                <a:solidFill>
                  <a:schemeClr val="tx1"/>
                </a:solidFill>
              </a:rPr>
              <a:t> yang </a:t>
            </a:r>
            <a:r>
              <a:rPr lang="es-ES" sz="2000" dirty="0" err="1" smtClean="0">
                <a:solidFill>
                  <a:schemeClr val="tx1"/>
                </a:solidFill>
              </a:rPr>
              <a:t>membahayakan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jembatan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gantung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pejalan</a:t>
            </a:r>
            <a:r>
              <a:rPr lang="es-ES" sz="2000" dirty="0" smtClean="0">
                <a:solidFill>
                  <a:schemeClr val="tx1"/>
                </a:solidFill>
              </a:rPr>
              <a:t> kaki, pagar </a:t>
            </a:r>
            <a:r>
              <a:rPr lang="es-ES" sz="2000" dirty="0" err="1" smtClean="0">
                <a:solidFill>
                  <a:schemeClr val="tx1"/>
                </a:solidFill>
              </a:rPr>
              <a:t>pengaman</a:t>
            </a:r>
            <a:r>
              <a:rPr lang="es-ES" sz="2000" dirty="0" smtClean="0">
                <a:solidFill>
                  <a:schemeClr val="tx1"/>
                </a:solidFill>
              </a:rPr>
              <a:t> pada </a:t>
            </a:r>
            <a:r>
              <a:rPr lang="es-ES" sz="2000" dirty="0" err="1" smtClean="0">
                <a:solidFill>
                  <a:schemeClr val="tx1"/>
                </a:solidFill>
              </a:rPr>
              <a:t>jembatan</a:t>
            </a:r>
            <a:r>
              <a:rPr lang="es-ES" sz="2000" dirty="0" smtClean="0">
                <a:solidFill>
                  <a:schemeClr val="tx1"/>
                </a:solidFill>
              </a:rPr>
              <a:t>, Zona Aman </a:t>
            </a:r>
            <a:r>
              <a:rPr lang="es-ES" sz="2000" dirty="0" err="1" smtClean="0">
                <a:solidFill>
                  <a:schemeClr val="tx1"/>
                </a:solidFill>
              </a:rPr>
              <a:t>Sekoah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Lampu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Penerangan</a:t>
            </a:r>
            <a:r>
              <a:rPr lang="es-ES" sz="2000" dirty="0" smtClean="0">
                <a:solidFill>
                  <a:schemeClr val="tx1"/>
                </a:solidFill>
              </a:rPr>
              <a:t> Jalan) </a:t>
            </a:r>
          </a:p>
          <a:p>
            <a:pPr marL="915988" lvl="0" indent="-342900">
              <a:buFont typeface="Wingdings" pitchFamily="2" charset="2"/>
              <a:buChar char="Ø"/>
            </a:pP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Pemerintah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memberikan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dukungan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sarana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dan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prasarana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(mis R.ASI,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Taman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Pengasuhan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Anak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9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1" y="762000"/>
            <a:ext cx="8089900" cy="5149222"/>
          </a:xfrm>
        </p:spPr>
        <p:txBody>
          <a:bodyPr>
            <a:normAutofit/>
          </a:bodyPr>
          <a:lstStyle/>
          <a:p>
            <a:pPr marL="915988" lvl="0">
              <a:buFont typeface="Wingdings" pitchFamily="2" charset="2"/>
              <a:buChar char="Ø"/>
            </a:pPr>
            <a:r>
              <a:rPr lang="es-ES" sz="2000" dirty="0" err="1">
                <a:solidFill>
                  <a:schemeClr val="tx1"/>
                </a:solidFill>
              </a:rPr>
              <a:t>Melindungi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dari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perbuatan</a:t>
            </a:r>
            <a:r>
              <a:rPr lang="es-ES" sz="2000" dirty="0">
                <a:solidFill>
                  <a:schemeClr val="tx1"/>
                </a:solidFill>
              </a:rPr>
              <a:t> yang </a:t>
            </a:r>
            <a:r>
              <a:rPr lang="es-ES" sz="2000" dirty="0" err="1">
                <a:solidFill>
                  <a:schemeClr val="tx1"/>
                </a:solidFill>
              </a:rPr>
              <a:t>mengganggu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kesehatan</a:t>
            </a:r>
            <a:r>
              <a:rPr lang="es-ES" sz="2000" dirty="0">
                <a:solidFill>
                  <a:schemeClr val="tx1"/>
                </a:solidFill>
              </a:rPr>
              <a:t> dan </a:t>
            </a:r>
            <a:r>
              <a:rPr lang="es-ES" sz="2000" dirty="0" err="1">
                <a:solidFill>
                  <a:schemeClr val="tx1"/>
                </a:solidFill>
              </a:rPr>
              <a:t>tumbuh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kembangnya</a:t>
            </a:r>
            <a:r>
              <a:rPr lang="es-ES" sz="2000" dirty="0">
                <a:solidFill>
                  <a:schemeClr val="tx1"/>
                </a:solidFill>
              </a:rPr>
              <a:t>( mis :</a:t>
            </a:r>
            <a:r>
              <a:rPr lang="es-ES" sz="2000" dirty="0" err="1">
                <a:solidFill>
                  <a:schemeClr val="tx1"/>
                </a:solidFill>
              </a:rPr>
              <a:t>pencegahan</a:t>
            </a:r>
            <a:r>
              <a:rPr lang="es-ES" sz="2000" dirty="0">
                <a:solidFill>
                  <a:schemeClr val="tx1"/>
                </a:solidFill>
              </a:rPr>
              <a:t> HIV </a:t>
            </a:r>
            <a:r>
              <a:rPr lang="es-ES" sz="2000" dirty="0" err="1">
                <a:solidFill>
                  <a:schemeClr val="tx1"/>
                </a:solidFill>
              </a:rPr>
              <a:t>Aid’s</a:t>
            </a:r>
            <a:r>
              <a:rPr lang="es-ES" sz="2000" dirty="0">
                <a:solidFill>
                  <a:schemeClr val="tx1"/>
                </a:solidFill>
              </a:rPr>
              <a:t>)</a:t>
            </a:r>
          </a:p>
          <a:p>
            <a:pPr marL="915988" lvl="0">
              <a:buFont typeface="Wingdings" pitchFamily="2" charset="2"/>
              <a:buChar char="Ø"/>
            </a:pP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Masyarakat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daerah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berperan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perlindungan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anak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Memberikan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informasi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melalui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sosialisasi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 mis :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Sosialisasi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Kampanye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Publik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Survei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 base )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9369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1" y="457200"/>
            <a:ext cx="7842250" cy="545402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8000" dirty="0" smtClean="0">
                <a:latin typeface="+mj-lt"/>
              </a:rPr>
              <a:t>2</a:t>
            </a:r>
            <a:r>
              <a:rPr lang="en-US" sz="9600" dirty="0" smtClean="0">
                <a:latin typeface="+mj-lt"/>
              </a:rPr>
              <a:t>.</a:t>
            </a:r>
            <a:r>
              <a:rPr lang="es-ES" sz="9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E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UU No. 04 </a:t>
            </a:r>
            <a:r>
              <a:rPr lang="es-ES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tahun</a:t>
            </a:r>
            <a:r>
              <a:rPr lang="es-E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2016 </a:t>
            </a:r>
            <a:r>
              <a:rPr lang="es-ES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tentang</a:t>
            </a:r>
            <a:r>
              <a:rPr lang="es-E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s-ES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Penyandang</a:t>
            </a:r>
            <a:r>
              <a:rPr lang="es-E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s-ES" sz="9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Disabilitas</a:t>
            </a:r>
            <a:endParaRPr lang="es-ES" sz="9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r>
              <a:rPr lang="es-ES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endParaRPr lang="es-ES" sz="8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569913" lvl="0" indent="-225425">
              <a:buFont typeface="Wingdings" pitchFamily="2" charset="2"/>
              <a:buChar char="Ø"/>
            </a:pPr>
            <a:r>
              <a:rPr lang="id-ID" sz="8000" dirty="0" smtClean="0"/>
              <a:t>memberikan  </a:t>
            </a:r>
            <a:r>
              <a:rPr lang="id-ID" sz="8000" dirty="0"/>
              <a:t>kesempatan untuk mengikuti ketrampilan kerja di balai latihan kerja atau layanan sejenis, yang bersifat inklusif dan </a:t>
            </a:r>
            <a:r>
              <a:rPr lang="id-ID" sz="8000" dirty="0" smtClean="0"/>
              <a:t>aksesibel</a:t>
            </a:r>
            <a:endParaRPr lang="en-US" sz="8000" dirty="0"/>
          </a:p>
          <a:p>
            <a:pPr marL="569913" lvl="0" indent="-225425">
              <a:buFont typeface="Wingdings" pitchFamily="2" charset="2"/>
              <a:buChar char="Ø"/>
            </a:pPr>
            <a:r>
              <a:rPr lang="id-ID" sz="8000" dirty="0" smtClean="0"/>
              <a:t>memperoleh </a:t>
            </a:r>
            <a:r>
              <a:rPr lang="id-ID" sz="8000" dirty="0"/>
              <a:t>pekerjaan yang diselenggarakan oleh negara atau swasta tanpa </a:t>
            </a:r>
            <a:r>
              <a:rPr lang="id-ID" sz="8000" dirty="0" smtClean="0"/>
              <a:t>diskriminas</a:t>
            </a:r>
            <a:r>
              <a:rPr lang="en-US" sz="8000" dirty="0" smtClean="0"/>
              <a:t>i</a:t>
            </a:r>
          </a:p>
          <a:p>
            <a:pPr marL="569913" lvl="0" indent="-225425">
              <a:buFont typeface="Wingdings" pitchFamily="2" charset="2"/>
              <a:buChar char="Ø"/>
            </a:pPr>
            <a:r>
              <a:rPr lang="en-US" sz="8000" dirty="0" smtClean="0"/>
              <a:t> t</a:t>
            </a:r>
            <a:r>
              <a:rPr lang="id-ID" sz="8000" dirty="0" smtClean="0"/>
              <a:t>idak </a:t>
            </a:r>
            <a:r>
              <a:rPr lang="id-ID" sz="8000" dirty="0"/>
              <a:t>diberhentikan karena alasan </a:t>
            </a:r>
            <a:r>
              <a:rPr lang="id-ID" sz="8000" dirty="0" smtClean="0"/>
              <a:t>disabilita</a:t>
            </a:r>
            <a:r>
              <a:rPr lang="en-US" sz="8000" dirty="0" smtClean="0"/>
              <a:t>s</a:t>
            </a:r>
          </a:p>
          <a:p>
            <a:pPr marL="569913" lvl="0" indent="-225425">
              <a:buFont typeface="Wingdings" pitchFamily="2" charset="2"/>
              <a:buChar char="Ø"/>
            </a:pPr>
            <a:r>
              <a:rPr lang="id-ID" sz="8000" dirty="0" smtClean="0"/>
              <a:t>mendapatkan </a:t>
            </a:r>
            <a:r>
              <a:rPr lang="id-ID" sz="8000" dirty="0"/>
              <a:t>aksesibilitas untuk </a:t>
            </a:r>
            <a:r>
              <a:rPr lang="id-ID" sz="8000" dirty="0" smtClean="0"/>
              <a:t>memanfaatkan </a:t>
            </a:r>
            <a:r>
              <a:rPr lang="id-ID" sz="8000" dirty="0"/>
              <a:t>faslitas </a:t>
            </a:r>
            <a:r>
              <a:rPr lang="id-ID" sz="8000" dirty="0" smtClean="0"/>
              <a:t>publik</a:t>
            </a:r>
            <a:endParaRPr lang="en-US" sz="8000" dirty="0"/>
          </a:p>
          <a:p>
            <a:pPr marL="569913" lvl="0" indent="-225425">
              <a:buFont typeface="Wingdings" pitchFamily="2" charset="2"/>
              <a:buChar char="Ø"/>
            </a:pPr>
            <a:r>
              <a:rPr lang="id-ID" sz="8000" dirty="0" smtClean="0"/>
              <a:t>pendampingan , penerjemah  berbentuk alat media,  sarana dan prasarana di tempat layanan publik</a:t>
            </a:r>
            <a:endParaRPr lang="en-US" sz="8000" dirty="0"/>
          </a:p>
          <a:p>
            <a:pPr marL="569913" lvl="0" indent="-225425">
              <a:buFont typeface="Wingdings" pitchFamily="2" charset="2"/>
              <a:buChar char="Ø"/>
            </a:pPr>
            <a:r>
              <a:rPr lang="id-ID" sz="8000" dirty="0" smtClean="0"/>
              <a:t>mendapatkan </a:t>
            </a:r>
            <a:r>
              <a:rPr lang="id-ID" sz="8000" dirty="0"/>
              <a:t>informasi dan berkomunikasi melalui media yang </a:t>
            </a:r>
            <a:r>
              <a:rPr lang="en-US" sz="8000" dirty="0" smtClean="0"/>
              <a:t>   </a:t>
            </a:r>
            <a:r>
              <a:rPr lang="id-ID" sz="8000" dirty="0" smtClean="0"/>
              <a:t>aksesibel</a:t>
            </a:r>
            <a:endParaRPr lang="en-US" sz="8000" dirty="0"/>
          </a:p>
          <a:p>
            <a:pPr marL="569913" lvl="0" indent="-225425">
              <a:buFont typeface="Wingdings" pitchFamily="2" charset="2"/>
              <a:buChar char="Ø"/>
            </a:pPr>
            <a:r>
              <a:rPr lang="id-ID" sz="8000" dirty="0" smtClean="0"/>
              <a:t>menggunakan  </a:t>
            </a:r>
            <a:r>
              <a:rPr lang="id-ID" sz="8000" dirty="0"/>
              <a:t>dan memperoleh fasilitas informasi </a:t>
            </a:r>
            <a:r>
              <a:rPr lang="en-US" sz="8000" dirty="0" smtClean="0"/>
              <a:t>d</a:t>
            </a:r>
            <a:r>
              <a:rPr lang="id-ID" sz="8000" dirty="0" smtClean="0"/>
              <a:t>an </a:t>
            </a:r>
            <a:r>
              <a:rPr lang="id-ID" sz="8000" dirty="0"/>
              <a:t>komunikasi berupa bahasa isyarat, braille</a:t>
            </a:r>
            <a:endParaRPr lang="en-US" sz="8000" dirty="0"/>
          </a:p>
          <a:p>
            <a:pPr marL="0" lvl="0" indent="0">
              <a:buNone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+mj-lt"/>
            </a:endParaRPr>
          </a:p>
          <a:p>
            <a:pPr lvl="0"/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95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914400"/>
            <a:ext cx="7757577" cy="5105400"/>
          </a:xfrm>
        </p:spPr>
        <p:txBody>
          <a:bodyPr>
            <a:no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id-ID" sz="2000" dirty="0" smtClean="0"/>
              <a:t>infrastruktur </a:t>
            </a:r>
            <a:r>
              <a:rPr lang="id-ID" sz="2000" dirty="0"/>
              <a:t>yang </a:t>
            </a:r>
            <a:r>
              <a:rPr lang="id-ID" sz="2000" dirty="0" smtClean="0"/>
              <a:t>akse</a:t>
            </a:r>
            <a:r>
              <a:rPr lang="en-US" sz="2000" dirty="0" smtClean="0"/>
              <a:t>s</a:t>
            </a:r>
            <a:r>
              <a:rPr lang="id-ID" sz="2000" dirty="0" smtClean="0"/>
              <a:t>ibel </a:t>
            </a:r>
            <a:r>
              <a:rPr lang="id-ID" sz="2000" dirty="0"/>
              <a:t>untuk penyandang disabilitas a.l </a:t>
            </a:r>
            <a:r>
              <a:rPr lang="en-US" sz="2000" dirty="0" smtClean="0"/>
              <a:t>:</a:t>
            </a:r>
            <a:r>
              <a:rPr lang="id-ID" sz="2000" dirty="0" smtClean="0"/>
              <a:t>bangunan </a:t>
            </a:r>
            <a:r>
              <a:rPr lang="id-ID" sz="2000" dirty="0"/>
              <a:t>gedung,  jalan,  pemukiman, pertamanan,  </a:t>
            </a:r>
            <a:r>
              <a:rPr lang="id-ID" sz="2000" dirty="0" smtClean="0"/>
              <a:t>pemakaman</a:t>
            </a:r>
            <a:endParaRPr lang="en-US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sz="2000" dirty="0" err="1" smtClean="0"/>
              <a:t>infrastruktur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: </a:t>
            </a:r>
            <a:r>
              <a:rPr lang="id-ID" sz="2000" dirty="0" smtClean="0"/>
              <a:t>jalur </a:t>
            </a:r>
            <a:r>
              <a:rPr lang="id-ID" sz="2000" dirty="0"/>
              <a:t>pejalan kaki yang </a:t>
            </a:r>
            <a:r>
              <a:rPr lang="id-ID" sz="2000" dirty="0" smtClean="0"/>
              <a:t>aksesibel</a:t>
            </a:r>
            <a:r>
              <a:rPr lang="en-US" sz="2000" dirty="0" smtClean="0"/>
              <a:t>, </a:t>
            </a:r>
            <a:r>
              <a:rPr lang="id-ID" sz="2000" dirty="0" smtClean="0"/>
              <a:t>tempat </a:t>
            </a:r>
            <a:r>
              <a:rPr lang="en-US" sz="2000" dirty="0" smtClean="0"/>
              <a:t> </a:t>
            </a:r>
            <a:r>
              <a:rPr lang="id-ID" sz="2000" dirty="0" smtClean="0"/>
              <a:t>penyeberangan </a:t>
            </a:r>
            <a:r>
              <a:rPr lang="id-ID" sz="2000" dirty="0"/>
              <a:t>yang </a:t>
            </a:r>
            <a:r>
              <a:rPr lang="id-ID" sz="2000" dirty="0" smtClean="0"/>
              <a:t>aksisibel</a:t>
            </a:r>
            <a:endParaRPr lang="en-US" sz="2000" dirty="0" smtClean="0"/>
          </a:p>
          <a:p>
            <a:pPr marL="0" lvl="0" indent="0" algn="just">
              <a:buNone/>
            </a:pPr>
            <a:endParaRPr lang="en-US" sz="2000" dirty="0"/>
          </a:p>
          <a:p>
            <a:pPr marL="233363" indent="-233363">
              <a:buNone/>
            </a:pPr>
            <a:r>
              <a:rPr lang="en-US" sz="2000" dirty="0" smtClean="0"/>
              <a:t>3.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Menteri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PU No 07/SE/m/2011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tentang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Ruang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Khusus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laktasi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di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lingkungan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Kemen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PU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</a:t>
            </a:r>
          </a:p>
          <a:p>
            <a:pPr marL="280988" indent="-280988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Luas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lokasi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ruang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ASI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disesuaikan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dengan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kebutuhan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dengan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faslitas`berupa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AC,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meja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,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kursi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lemari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tempat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menyiman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peralatan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memerah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ASI,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wastafel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dengan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cairan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antiseptic,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kulkas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khusus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untuk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menyimpan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ASI,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kranjang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sampah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tertutup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9161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50" y="533400"/>
            <a:ext cx="7977217" cy="6248400"/>
          </a:xfrm>
        </p:spPr>
        <p:txBody>
          <a:bodyPr>
            <a:normAutofit fontScale="32500" lnSpcReduction="20000"/>
          </a:bodyPr>
          <a:lstStyle/>
          <a:p>
            <a:pPr marL="403225" lvl="0" indent="-236538">
              <a:buNone/>
            </a:pPr>
            <a:r>
              <a:rPr lang="en-US" sz="6200" dirty="0"/>
              <a:t>4</a:t>
            </a:r>
            <a:r>
              <a:rPr lang="en-US" sz="5000" dirty="0" smtClean="0"/>
              <a:t>. </a:t>
            </a:r>
            <a:r>
              <a:rPr lang="id-ID" sz="6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</a:t>
            </a:r>
            <a:r>
              <a:rPr lang="en-US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id-ID" sz="6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Menteri </a:t>
            </a:r>
            <a:r>
              <a:rPr lang="id-ID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PU No 13/2012 tentang </a:t>
            </a:r>
            <a:r>
              <a:rPr lang="en-US" sz="6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Pencegahan</a:t>
            </a:r>
            <a:r>
              <a:rPr lang="en-US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id-ID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HIV AID</a:t>
            </a:r>
            <a:r>
              <a:rPr lang="en-US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’s </a:t>
            </a:r>
            <a:r>
              <a:rPr lang="en-US" sz="6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pada</a:t>
            </a:r>
            <a:r>
              <a:rPr lang="en-US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6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Sektor</a:t>
            </a:r>
            <a:r>
              <a:rPr lang="en-US" sz="6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6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Konsruksi</a:t>
            </a:r>
            <a:r>
              <a:rPr lang="en-US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di </a:t>
            </a:r>
            <a:r>
              <a:rPr lang="en-US" sz="6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Lingkungan</a:t>
            </a:r>
            <a:r>
              <a:rPr lang="en-US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6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Kementerian</a:t>
            </a:r>
            <a:r>
              <a:rPr lang="en-US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PU</a:t>
            </a:r>
            <a:r>
              <a:rPr lang="id-ID" sz="6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  <a:endParaRPr lang="en-US" sz="6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509587" lvl="0" indent="-342900">
              <a:buFont typeface="Wingdings" pitchFamily="2" charset="2"/>
              <a:buChar char="Ø"/>
            </a:pP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Melakukan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sosialisasi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kampanye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pencegahan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HIV Aid’s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pada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pekerja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konstruksi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setelah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mobilisasi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509587" lvl="0" indent="-342900">
              <a:buFont typeface="Wingdings" pitchFamily="2" charset="2"/>
              <a:buChar char="Ø"/>
            </a:pP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Fasilitator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a.l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Bina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Konstruksi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Bina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Marga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Dinas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setempat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pejabat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pemerintah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setempat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6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dll</a:t>
            </a:r>
            <a:endParaRPr lang="en-US" sz="6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66687" lvl="0" indent="0">
              <a:buNone/>
            </a:pPr>
            <a:endParaRPr lang="en-US" sz="6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3225" indent="-236538">
              <a:buNone/>
            </a:pP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5. </a:t>
            </a:r>
            <a:r>
              <a:rPr lang="nn-NO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Permen PU No 03/PRT/M/2014 tentang Pedoman Perencanaan, Penyediaan, dan Pemanfaatan Prasarana dan Sarana Jaringan Pejalan Kaki di Kawasan Perkotaan</a:t>
            </a:r>
            <a:r>
              <a:rPr lang="nn-NO" sz="6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pPr marL="508000" indent="-342900">
              <a:buFont typeface="Wingdings" pitchFamily="2" charset="2"/>
              <a:buChar char="Ø"/>
            </a:pPr>
            <a:r>
              <a:rPr lang="nn-NO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Jaringan pejalan kaki tertuang dalam Perda RTRW dan RDTR </a:t>
            </a:r>
          </a:p>
          <a:p>
            <a:pPr marL="508000" indent="-342900">
              <a:buFont typeface="Wingdings" pitchFamily="2" charset="2"/>
              <a:buChar char="Ø"/>
            </a:pPr>
            <a:r>
              <a:rPr lang="nn-NO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Jaringan jalan pejalan kaki mengakomodasi kebutuhan  untuk penyandang disabilitas, lansia dan ramah anak</a:t>
            </a:r>
          </a:p>
          <a:p>
            <a:pPr marL="508000" indent="-342900">
              <a:buFont typeface="Wingdings" pitchFamily="2" charset="2"/>
              <a:buChar char="Ø"/>
            </a:pPr>
            <a:r>
              <a:rPr lang="nn-NO" sz="6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lebar jalan trotoar memperhatikan jumlah/mobilitas/karaakteristik   penggunanya</a:t>
            </a:r>
            <a:endParaRPr lang="nn-NO" sz="6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57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457200"/>
            <a:ext cx="7729567" cy="6248400"/>
          </a:xfrm>
        </p:spPr>
        <p:txBody>
          <a:bodyPr>
            <a:normAutofit lnSpcReduction="10000"/>
          </a:bodyPr>
          <a:lstStyle/>
          <a:p>
            <a:pPr marL="403225" lvl="0" indent="-236538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509587" indent="-342900">
              <a:buFont typeface="Wingdings" pitchFamily="2" charset="2"/>
              <a:buChar char="Ø"/>
            </a:pPr>
            <a:r>
              <a:rPr lang="nn-N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lebar jalan trotoar memperhatikan jumlah/mobilitas/karakteristik   penggunanya</a:t>
            </a:r>
          </a:p>
          <a:p>
            <a:pPr marL="509587" indent="-342900">
              <a:buFont typeface="Wingdings" pitchFamily="2" charset="2"/>
              <a:buChar char="Ø"/>
            </a:pPr>
            <a:r>
              <a:rPr lang="nn-N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Jaringan pejalan kaki pada TOD dan Pedestrian Mall </a:t>
            </a:r>
            <a:endParaRPr lang="nn-NO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4488" lvl="0" indent="-344488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smtClean="0"/>
              <a:t>6. </a:t>
            </a:r>
            <a:r>
              <a:rPr lang="en-US" sz="2000" b="1" dirty="0" err="1">
                <a:latin typeface="+mj-lt"/>
              </a:rPr>
              <a:t>Permen</a:t>
            </a:r>
            <a:r>
              <a:rPr lang="en-US" sz="2000" b="1" dirty="0">
                <a:latin typeface="+mj-lt"/>
              </a:rPr>
              <a:t> PUPR No 14/PRT/M/2017 </a:t>
            </a:r>
            <a:r>
              <a:rPr lang="en-US" sz="2000" b="1" dirty="0" err="1">
                <a:latin typeface="+mj-lt"/>
              </a:rPr>
              <a:t>tentang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Persyaratan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Kemudahan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Bangunan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Gedung</a:t>
            </a:r>
            <a:r>
              <a:rPr lang="en-US" sz="2000" b="1" dirty="0" smtClean="0">
                <a:latin typeface="+mj-lt"/>
              </a:rPr>
              <a:t>.</a:t>
            </a:r>
          </a:p>
          <a:p>
            <a:pPr marL="509587" lvl="0" indent="-342900">
              <a:buFont typeface="Wingdings" pitchFamily="2" charset="2"/>
              <a:buChar char="Ø"/>
            </a:pPr>
            <a:r>
              <a:rPr lang="en-US" sz="2000" b="1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Penyediaan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fasilitas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akseibilitas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seluruh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kelompok</a:t>
            </a:r>
            <a:r>
              <a:rPr lang="en-US" sz="2000" dirty="0" smtClean="0">
                <a:latin typeface="+mj-lt"/>
              </a:rPr>
              <a:t> ;</a:t>
            </a:r>
          </a:p>
          <a:p>
            <a:pPr marL="511175" lvl="0" indent="-225425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( ramp, railing, toilet, </a:t>
            </a:r>
            <a:r>
              <a:rPr lang="en-US" sz="2000" dirty="0" err="1" smtClean="0">
                <a:latin typeface="+mj-lt"/>
              </a:rPr>
              <a:t>tempat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parkir</a:t>
            </a:r>
            <a:r>
              <a:rPr lang="en-US" sz="2000" dirty="0" smtClean="0">
                <a:latin typeface="+mj-lt"/>
              </a:rPr>
              <a:t>, R.ASI, Taman </a:t>
            </a:r>
            <a:r>
              <a:rPr lang="en-US" sz="2000" dirty="0" err="1" smtClean="0">
                <a:latin typeface="+mj-lt"/>
              </a:rPr>
              <a:t>Bermain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Anak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R</a:t>
            </a:r>
            <a:r>
              <a:rPr lang="en-US" sz="2000" dirty="0" err="1" smtClean="0">
                <a:latin typeface="+mj-lt"/>
              </a:rPr>
              <a:t>uang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Publik</a:t>
            </a:r>
            <a:r>
              <a:rPr lang="en-US" sz="2000" dirty="0" smtClean="0">
                <a:latin typeface="+mj-lt"/>
              </a:rPr>
              <a:t>  , rambu2/</a:t>
            </a:r>
            <a:r>
              <a:rPr lang="en-US" sz="2000" dirty="0" err="1" smtClean="0">
                <a:latin typeface="+mj-lt"/>
              </a:rPr>
              <a:t>penanda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292100" lvl="0" indent="-292100">
              <a:buNone/>
            </a:pPr>
            <a:r>
              <a:rPr lang="en-US" sz="2000" dirty="0" smtClean="0">
                <a:latin typeface="+mj-lt"/>
              </a:rPr>
              <a:t>7 </a:t>
            </a:r>
            <a:r>
              <a:rPr lang="en-US" sz="2000" b="1" dirty="0">
                <a:solidFill>
                  <a:schemeClr val="tx1"/>
                </a:solidFill>
              </a:rPr>
              <a:t>. SE </a:t>
            </a:r>
            <a:r>
              <a:rPr lang="en-US" sz="2000" b="1" dirty="0" err="1">
                <a:solidFill>
                  <a:schemeClr val="tx1"/>
                </a:solidFill>
              </a:rPr>
              <a:t>Dirjen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Bina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Marga</a:t>
            </a:r>
            <a:r>
              <a:rPr lang="en-US" sz="2000" b="1" dirty="0">
                <a:solidFill>
                  <a:schemeClr val="tx1"/>
                </a:solidFill>
              </a:rPr>
              <a:t> No.07/SE/</a:t>
            </a:r>
            <a:r>
              <a:rPr lang="en-US" sz="2000" b="1" dirty="0" err="1">
                <a:solidFill>
                  <a:schemeClr val="tx1"/>
                </a:solidFill>
              </a:rPr>
              <a:t>Db</a:t>
            </a:r>
            <a:r>
              <a:rPr lang="en-US" sz="2000" b="1" dirty="0">
                <a:solidFill>
                  <a:schemeClr val="tx1"/>
                </a:solidFill>
              </a:rPr>
              <a:t>/2014 </a:t>
            </a:r>
            <a:r>
              <a:rPr lang="en-US" sz="2000" b="1" dirty="0" err="1">
                <a:solidFill>
                  <a:schemeClr val="tx1"/>
                </a:solidFill>
              </a:rPr>
              <a:t>ttg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Petunjuk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Teknis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Pengelolaan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Lingkungan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Hidup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Bidang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Jalan</a:t>
            </a:r>
            <a:endParaRPr lang="en-US" sz="2000" b="1" dirty="0">
              <a:solidFill>
                <a:schemeClr val="tx1"/>
              </a:solidFill>
            </a:endParaRPr>
          </a:p>
          <a:p>
            <a:pPr marL="685800" lvl="0" indent="-393700"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</a:rPr>
              <a:t>Telah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mengarahkan</a:t>
            </a:r>
            <a:r>
              <a:rPr lang="en-US" sz="2000" dirty="0">
                <a:solidFill>
                  <a:schemeClr val="tx1"/>
                </a:solidFill>
              </a:rPr>
              <a:t> agar  </a:t>
            </a:r>
            <a:r>
              <a:rPr lang="en-US" sz="2000" dirty="0" err="1">
                <a:solidFill>
                  <a:schemeClr val="tx1"/>
                </a:solidFill>
              </a:rPr>
              <a:t>Pengelolaan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Hidup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Bidang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memperhatikan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kesetaraan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keadilan</a:t>
            </a:r>
            <a:r>
              <a:rPr lang="en-US" sz="2000" dirty="0">
                <a:solidFill>
                  <a:schemeClr val="tx1"/>
                </a:solidFill>
              </a:rPr>
              <a:t>  gender</a:t>
            </a:r>
          </a:p>
          <a:p>
            <a:pPr marL="292100" lv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Catatan</a:t>
            </a:r>
            <a:r>
              <a:rPr lang="en-US" sz="2000" dirty="0">
                <a:solidFill>
                  <a:schemeClr val="tx1"/>
                </a:solidFill>
              </a:rPr>
              <a:t>  :</a:t>
            </a:r>
          </a:p>
          <a:p>
            <a:pPr marL="511175" lvl="0" indent="-400050">
              <a:buNone/>
            </a:pPr>
            <a:endParaRPr lang="en-US" sz="2000" dirty="0">
              <a:latin typeface="+mj-lt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2129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1" y="685800"/>
            <a:ext cx="8254999" cy="6019800"/>
          </a:xfrm>
        </p:spPr>
        <p:txBody>
          <a:bodyPr>
            <a:normAutofit lnSpcReduction="10000"/>
          </a:bodyPr>
          <a:lstStyle/>
          <a:p>
            <a:pPr marL="29210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Catatan</a:t>
            </a:r>
            <a:r>
              <a:rPr lang="en-US" sz="2000" dirty="0">
                <a:solidFill>
                  <a:schemeClr val="tx1"/>
                </a:solidFill>
              </a:rPr>
              <a:t>  :</a:t>
            </a:r>
          </a:p>
          <a:p>
            <a:pPr marL="292100" lv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Perlu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mempertajam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Jenis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dampak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lingkungan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siklus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,  </a:t>
            </a:r>
            <a:r>
              <a:rPr lang="en-US" sz="2000" dirty="0" err="1">
                <a:solidFill>
                  <a:schemeClr val="tx1"/>
                </a:solidFill>
              </a:rPr>
              <a:t>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pengelolaan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lingkungan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jalan</a:t>
            </a:r>
            <a:endParaRPr lang="en-US" sz="2000" dirty="0">
              <a:solidFill>
                <a:schemeClr val="tx1"/>
              </a:solidFill>
            </a:endParaRPr>
          </a:p>
          <a:p>
            <a:pPr marL="292100" lv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Dari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 Workshop </a:t>
            </a:r>
            <a:r>
              <a:rPr lang="en-US" sz="2000" dirty="0" smtClean="0">
                <a:solidFill>
                  <a:schemeClr val="tx1"/>
                </a:solidFill>
              </a:rPr>
              <a:t>GESI (Gender Equality &amp; </a:t>
            </a:r>
            <a:r>
              <a:rPr lang="en-US" sz="2000" dirty="0" err="1" smtClean="0">
                <a:solidFill>
                  <a:schemeClr val="tx1"/>
                </a:solidFill>
              </a:rPr>
              <a:t>Soscial</a:t>
            </a:r>
            <a:r>
              <a:rPr lang="en-US" sz="2000" dirty="0" smtClean="0">
                <a:solidFill>
                  <a:schemeClr val="tx1"/>
                </a:solidFill>
              </a:rPr>
              <a:t> Inclusion)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Perlindungan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Anak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pada</a:t>
            </a:r>
            <a:r>
              <a:rPr lang="en-US" sz="2000" dirty="0">
                <a:solidFill>
                  <a:schemeClr val="tx1"/>
                </a:solidFill>
              </a:rPr>
              <a:t> Program </a:t>
            </a:r>
            <a:r>
              <a:rPr lang="en-US" sz="2000" dirty="0" smtClean="0">
                <a:solidFill>
                  <a:schemeClr val="tx1"/>
                </a:solidFill>
              </a:rPr>
              <a:t>PRIM (Road Improvement and Maintenance) </a:t>
            </a:r>
            <a:r>
              <a:rPr lang="en-US" sz="2000" dirty="0">
                <a:solidFill>
                  <a:schemeClr val="tx1"/>
                </a:solidFill>
              </a:rPr>
              <a:t>di Prop NTB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Kab</a:t>
            </a:r>
            <a:r>
              <a:rPr lang="en-US" sz="2000" dirty="0">
                <a:solidFill>
                  <a:schemeClr val="tx1"/>
                </a:solidFill>
              </a:rPr>
              <a:t>. Lombok Barat, </a:t>
            </a:r>
            <a:r>
              <a:rPr lang="en-US" sz="2000" dirty="0" err="1">
                <a:solidFill>
                  <a:schemeClr val="tx1"/>
                </a:solidFill>
              </a:rPr>
              <a:t>Misalnya</a:t>
            </a:r>
            <a:r>
              <a:rPr lang="en-US" sz="2000" dirty="0">
                <a:solidFill>
                  <a:schemeClr val="tx1"/>
                </a:solidFill>
              </a:rPr>
              <a:t> :</a:t>
            </a:r>
          </a:p>
          <a:p>
            <a:pPr marL="635000" lvl="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Survey  : </a:t>
            </a:r>
            <a:r>
              <a:rPr lang="en-US" sz="2000" dirty="0" err="1">
                <a:solidFill>
                  <a:schemeClr val="tx1"/>
                </a:solidFill>
              </a:rPr>
              <a:t>Identifiksi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sekolah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perlu</a:t>
            </a:r>
            <a:r>
              <a:rPr lang="en-US" sz="2000" dirty="0">
                <a:solidFill>
                  <a:schemeClr val="tx1"/>
                </a:solidFill>
              </a:rPr>
              <a:t> ZOSS, </a:t>
            </a:r>
            <a:r>
              <a:rPr lang="en-US" sz="2000" dirty="0" err="1">
                <a:solidFill>
                  <a:schemeClr val="tx1"/>
                </a:solidFill>
              </a:rPr>
              <a:t>peredam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suara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debu</a:t>
            </a:r>
            <a:r>
              <a:rPr lang="en-US" sz="2000" dirty="0">
                <a:solidFill>
                  <a:schemeClr val="tx1"/>
                </a:solidFill>
              </a:rPr>
              <a:t>), SLB , </a:t>
            </a:r>
            <a:r>
              <a:rPr lang="en-US" sz="2000" dirty="0" err="1">
                <a:solidFill>
                  <a:schemeClr val="tx1"/>
                </a:solidFill>
              </a:rPr>
              <a:t>Yayasan</a:t>
            </a:r>
            <a:r>
              <a:rPr lang="en-US" sz="2000" dirty="0">
                <a:solidFill>
                  <a:schemeClr val="tx1"/>
                </a:solidFill>
              </a:rPr>
              <a:t> PD  (</a:t>
            </a:r>
            <a:r>
              <a:rPr lang="en-US" sz="2000" dirty="0" err="1">
                <a:solidFill>
                  <a:schemeClr val="tx1"/>
                </a:solidFill>
              </a:rPr>
              <a:t>trotoar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635000" lvl="0"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</a:rPr>
              <a:t>Konsultasi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Publik</a:t>
            </a:r>
            <a:r>
              <a:rPr lang="en-US" sz="2000" dirty="0">
                <a:solidFill>
                  <a:schemeClr val="tx1"/>
                </a:solidFill>
              </a:rPr>
              <a:t> : </a:t>
            </a:r>
            <a:r>
              <a:rPr lang="en-US" sz="2000" dirty="0" err="1">
                <a:solidFill>
                  <a:schemeClr val="tx1"/>
                </a:solidFill>
              </a:rPr>
              <a:t>menyampaikan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adanya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kesempatan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utk</a:t>
            </a:r>
            <a:r>
              <a:rPr lang="en-US" sz="2000" dirty="0">
                <a:solidFill>
                  <a:schemeClr val="tx1"/>
                </a:solidFill>
              </a:rPr>
              <a:t> PD, </a:t>
            </a:r>
            <a:r>
              <a:rPr lang="en-US" sz="2000" dirty="0" err="1">
                <a:solidFill>
                  <a:schemeClr val="tx1"/>
                </a:solidFill>
              </a:rPr>
              <a:t>perempuan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kehadiran</a:t>
            </a:r>
            <a:r>
              <a:rPr lang="en-US" sz="2000" dirty="0">
                <a:solidFill>
                  <a:schemeClr val="tx1"/>
                </a:solidFill>
              </a:rPr>
              <a:t>  L/P, </a:t>
            </a:r>
            <a:r>
              <a:rPr lang="en-US" sz="2000" dirty="0" err="1">
                <a:solidFill>
                  <a:schemeClr val="tx1"/>
                </a:solidFill>
              </a:rPr>
              <a:t>isu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ttg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pelindungan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anak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disabilitas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635000">
              <a:buFont typeface="Wingdings" pitchFamily="2" charset="2"/>
              <a:buChar char="Ø"/>
            </a:pPr>
            <a:r>
              <a:rPr lang="es-ES" sz="2000" dirty="0" err="1">
                <a:solidFill>
                  <a:schemeClr val="tx1"/>
                </a:solidFill>
              </a:rPr>
              <a:t>Pelaksanaan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konstruksi</a:t>
            </a:r>
            <a:r>
              <a:rPr lang="es-ES" sz="2000" dirty="0">
                <a:solidFill>
                  <a:schemeClr val="tx1"/>
                </a:solidFill>
              </a:rPr>
              <a:t> : </a:t>
            </a:r>
            <a:r>
              <a:rPr lang="es-ES" sz="2000" dirty="0" err="1">
                <a:solidFill>
                  <a:schemeClr val="tx1"/>
                </a:solidFill>
              </a:rPr>
              <a:t>penyediaan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Toilet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portabel</a:t>
            </a:r>
            <a:r>
              <a:rPr lang="es-ES" sz="2000" dirty="0">
                <a:solidFill>
                  <a:schemeClr val="tx1"/>
                </a:solidFill>
              </a:rPr>
              <a:t>, </a:t>
            </a:r>
            <a:r>
              <a:rPr lang="es-ES" sz="2000" dirty="0" err="1">
                <a:solidFill>
                  <a:schemeClr val="tx1"/>
                </a:solidFill>
              </a:rPr>
              <a:t>larangan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adanya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anak</a:t>
            </a:r>
            <a:r>
              <a:rPr lang="es-ES" sz="2000" dirty="0">
                <a:solidFill>
                  <a:schemeClr val="tx1"/>
                </a:solidFill>
              </a:rPr>
              <a:t>  di </a:t>
            </a:r>
            <a:r>
              <a:rPr lang="es-ES" sz="2000" dirty="0" err="1">
                <a:solidFill>
                  <a:schemeClr val="tx1"/>
                </a:solidFill>
              </a:rPr>
              <a:t>lokasi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proyek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tanpa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pengawasan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orang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tua</a:t>
            </a:r>
            <a:endParaRPr lang="es-ES" sz="2000" dirty="0">
              <a:solidFill>
                <a:schemeClr val="tx1"/>
              </a:solidFill>
            </a:endParaRPr>
          </a:p>
          <a:p>
            <a:pPr marL="635000">
              <a:buFont typeface="Wingdings" pitchFamily="2" charset="2"/>
              <a:buChar char="Ø"/>
            </a:pPr>
            <a:r>
              <a:rPr lang="es-ES" sz="2000" dirty="0" err="1">
                <a:solidFill>
                  <a:schemeClr val="tx1"/>
                </a:solidFill>
              </a:rPr>
              <a:t>Pemeliharaan</a:t>
            </a:r>
            <a:r>
              <a:rPr lang="es-ES" sz="2000" dirty="0">
                <a:solidFill>
                  <a:schemeClr val="tx1"/>
                </a:solidFill>
              </a:rPr>
              <a:t> Jalan  : </a:t>
            </a:r>
            <a:r>
              <a:rPr lang="es-ES" sz="2000" dirty="0" err="1">
                <a:solidFill>
                  <a:schemeClr val="tx1"/>
                </a:solidFill>
              </a:rPr>
              <a:t>melibatkan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lansia</a:t>
            </a:r>
            <a:r>
              <a:rPr lang="es-ES" sz="2000" dirty="0">
                <a:solidFill>
                  <a:schemeClr val="tx1"/>
                </a:solidFill>
              </a:rPr>
              <a:t>, </a:t>
            </a:r>
            <a:r>
              <a:rPr lang="es-ES" sz="2000" dirty="0" err="1">
                <a:solidFill>
                  <a:schemeClr val="tx1"/>
                </a:solidFill>
              </a:rPr>
              <a:t>disabilitas</a:t>
            </a:r>
            <a:r>
              <a:rPr lang="es-ES" sz="2000" dirty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perempuan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pengangguran</a:t>
            </a:r>
            <a:endParaRPr lang="es-ES" sz="2000" dirty="0">
              <a:solidFill>
                <a:schemeClr val="tx1"/>
              </a:solidFill>
            </a:endParaRPr>
          </a:p>
          <a:p>
            <a:pPr marL="109538" indent="0">
              <a:buNone/>
            </a:pPr>
            <a:endParaRPr lang="es-E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6"/>
          <p:cNvSpPr txBox="1">
            <a:spLocks noChangeArrowheads="1"/>
          </p:cNvSpPr>
          <p:nvPr/>
        </p:nvSpPr>
        <p:spPr bwMode="auto">
          <a:xfrm>
            <a:off x="553684" y="235857"/>
            <a:ext cx="8917017" cy="47216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0883" tIns="20441" rIns="40883" bIns="2044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sz="1400">
                <a:latin typeface="Calibri" pitchFamily="34" charset="0"/>
              </a:rPr>
              <a:t>GAMBAR TIPIKAL TROTOAR DAN KONEKTIVITASNYA DENGAN JALUR PENYEBERANGAN PEJALAN KAKI YANG RESPONSIF GENDER TIPE A</a:t>
            </a:r>
            <a:endParaRPr lang="id-ID" sz="1400"/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2" y="1179286"/>
            <a:ext cx="8917017" cy="540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6"/>
          <p:cNvSpPr txBox="1">
            <a:spLocks noChangeArrowheads="1"/>
          </p:cNvSpPr>
          <p:nvPr/>
        </p:nvSpPr>
        <p:spPr bwMode="auto">
          <a:xfrm>
            <a:off x="553683" y="837595"/>
            <a:ext cx="8352305" cy="256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0883" tIns="20441" rIns="40883" bIns="2044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sz="1300">
                <a:latin typeface="Calibri" pitchFamily="34" charset="0"/>
              </a:rPr>
              <a:t>Tipe A: Trotoar Yang Berbatasan Langsung Dengan Taman/Jalur Hijau Yang Terdapat Antara Trotoar - Jalur Lalu Lintas</a:t>
            </a:r>
            <a:r>
              <a:rPr lang="id-ID" sz="1400">
                <a:latin typeface="Calibri" pitchFamily="34" charset="0"/>
              </a:rPr>
              <a:t> </a:t>
            </a:r>
            <a:endParaRPr lang="id-ID" sz="1400"/>
          </a:p>
        </p:txBody>
      </p:sp>
    </p:spTree>
    <p:extLst>
      <p:ext uri="{BB962C8B-B14F-4D97-AF65-F5344CB8AC3E}">
        <p14:creationId xmlns:p14="http://schemas.microsoft.com/office/powerpoint/2010/main" val="25812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228600"/>
            <a:ext cx="8015971" cy="1676400"/>
          </a:xfrm>
        </p:spPr>
        <p:txBody>
          <a:bodyPr>
            <a:normAutofit/>
          </a:bodyPr>
          <a:lstStyle/>
          <a:p>
            <a:r>
              <a:rPr lang="id-ID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Pengertian Sex dan Gender</a:t>
            </a:r>
            <a:endParaRPr lang="id-ID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6" name="Picture 18" descr="http://static.liputan6.com/201303/ayu-dewi-baby-showbiz-130311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223" y="3857414"/>
            <a:ext cx="3327819" cy="208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http://nasyidmadany.files.wordpress.com/2011/11/ibu-menyus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0" y="4156185"/>
            <a:ext cx="3632200" cy="258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t2.gstatic.com/images?q=tbn:ANd9GcQfJ2Khf4P9Zf1bqSruFDVP1_KFp2kyaH1YhJk1Ea30XykbsxXX3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388" y="4221089"/>
            <a:ext cx="3792133" cy="2621945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3"/>
          <p:cNvGrpSpPr/>
          <p:nvPr/>
        </p:nvGrpSpPr>
        <p:grpSpPr bwMode="auto">
          <a:xfrm>
            <a:off x="270223" y="1143000"/>
            <a:ext cx="9479300" cy="2576470"/>
            <a:chOff x="459187" y="2379816"/>
            <a:chExt cx="6226933" cy="1445636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459187" y="2422571"/>
              <a:ext cx="2637473" cy="13539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normAutofit fontScale="5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9430" indent="-401955" algn="ctr">
                <a:spcBef>
                  <a:spcPct val="20000"/>
                </a:spcBef>
                <a:defRPr/>
              </a:pPr>
              <a:r>
                <a:rPr lang="id-ID" sz="4600" u="sng" dirty="0" smtClean="0">
                  <a:latin typeface="Mufferaw" pitchFamily="66" charset="0"/>
                </a:rPr>
                <a:t>SEKS</a:t>
              </a:r>
            </a:p>
            <a:p>
              <a:pPr marL="519430" indent="-401955" algn="ctr">
                <a:lnSpc>
                  <a:spcPct val="0"/>
                </a:lnSpc>
                <a:defRPr/>
              </a:pPr>
              <a:endParaRPr lang="id-ID" sz="4600" dirty="0" smtClean="0">
                <a:solidFill>
                  <a:schemeClr val="bg1"/>
                </a:solidFill>
                <a:latin typeface="Mufferaw" pitchFamily="66" charset="0"/>
              </a:endParaRPr>
            </a:p>
            <a:p>
              <a:pPr marL="519430" indent="-401955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sz="3800" dirty="0" smtClean="0"/>
                <a:t>Berlaku sepanjang  masa</a:t>
              </a:r>
            </a:p>
            <a:p>
              <a:pPr marL="519430" indent="-401955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sz="3800" dirty="0" smtClean="0"/>
                <a:t>Tidak bisa dipertukarkan</a:t>
              </a:r>
            </a:p>
            <a:p>
              <a:pPr marL="519430" indent="-401955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sz="3800" dirty="0" smtClean="0"/>
                <a:t>Berlaku  </a:t>
              </a:r>
              <a:r>
                <a:rPr lang="id-ID" sz="3800" dirty="0" err="1" smtClean="0"/>
                <a:t>dimana</a:t>
              </a:r>
              <a:r>
                <a:rPr lang="id-ID" sz="3800" dirty="0" smtClean="0"/>
                <a:t>  saja</a:t>
              </a:r>
            </a:p>
            <a:p>
              <a:pPr marL="519430" indent="-401955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sz="3800" dirty="0" smtClean="0"/>
                <a:t>Berlaku  bagi siapa  saja</a:t>
              </a:r>
            </a:p>
            <a:p>
              <a:pPr marL="519430" indent="-401955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sz="3800" dirty="0" smtClean="0"/>
                <a:t>Ditetapkan   oleh   Tuhan</a:t>
              </a:r>
            </a:p>
            <a:p>
              <a:pPr marL="519430" indent="-401955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sz="3800" dirty="0" smtClean="0"/>
                <a:t>Kodrat</a:t>
              </a:r>
            </a:p>
          </p:txBody>
        </p:sp>
        <p:sp>
          <p:nvSpPr>
            <p:cNvPr id="11" name="Content Placeholder 3"/>
            <p:cNvSpPr txBox="1"/>
            <p:nvPr/>
          </p:nvSpPr>
          <p:spPr>
            <a:xfrm>
              <a:off x="3220983" y="2379816"/>
              <a:ext cx="3465137" cy="14456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20065" indent="-403225" algn="ctr">
                <a:spcBef>
                  <a:spcPct val="20000"/>
                </a:spcBef>
                <a:defRPr/>
              </a:pPr>
              <a:r>
                <a:rPr lang="id-ID" dirty="0" smtClean="0">
                  <a:latin typeface="Mufferaw" pitchFamily="66" charset="0"/>
                </a:rPr>
                <a:t>  </a:t>
              </a:r>
              <a:r>
                <a:rPr lang="id-ID" u="sng" dirty="0" smtClean="0">
                  <a:latin typeface="Mufferaw" pitchFamily="66" charset="0"/>
                </a:rPr>
                <a:t>GENDER</a:t>
              </a:r>
            </a:p>
            <a:p>
              <a:pPr marL="520065" indent="-403225" algn="ctr">
                <a:lnSpc>
                  <a:spcPct val="10000"/>
                </a:lnSpc>
                <a:defRPr/>
              </a:pPr>
              <a:endParaRPr lang="id-ID" dirty="0" smtClean="0">
                <a:latin typeface="Mufferaw" pitchFamily="66" charset="0"/>
              </a:endParaRPr>
            </a:p>
            <a:p>
              <a:pPr marL="501015" indent="-363220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dirty="0" smtClean="0"/>
                <a:t>Dapat berubah </a:t>
              </a:r>
              <a:r>
                <a:rPr lang="en-US" dirty="0" err="1" smtClean="0"/>
                <a:t>sesuai</a:t>
              </a:r>
              <a:r>
                <a:rPr lang="en-US" dirty="0" smtClean="0"/>
                <a:t> </a:t>
              </a:r>
              <a:r>
                <a:rPr lang="en-US" dirty="0" err="1" smtClean="0"/>
                <a:t>perkembangan</a:t>
              </a:r>
              <a:r>
                <a:rPr lang="en-US" dirty="0" smtClean="0"/>
                <a:t> </a:t>
              </a:r>
              <a:r>
                <a:rPr lang="en-US" dirty="0" err="1" smtClean="0"/>
                <a:t>waktu</a:t>
              </a:r>
              <a:endParaRPr lang="id-ID" dirty="0" smtClean="0"/>
            </a:p>
            <a:p>
              <a:pPr marL="501015" indent="-363220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dirty="0" smtClean="0"/>
                <a:t>Tergantung budaya masing-masing</a:t>
              </a:r>
              <a:r>
                <a:rPr lang="en-US" dirty="0" smtClean="0"/>
                <a:t> </a:t>
              </a:r>
              <a:endParaRPr lang="id-ID" dirty="0" smtClean="0"/>
            </a:p>
            <a:p>
              <a:pPr marL="501015" indent="-363220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dirty="0" smtClean="0"/>
                <a:t>Berbeda  antar</a:t>
              </a:r>
              <a:r>
                <a:rPr lang="en-US" dirty="0" smtClean="0"/>
                <a:t> </a:t>
              </a:r>
              <a:r>
                <a:rPr lang="en-US" dirty="0" err="1" smtClean="0"/>
                <a:t>kelas</a:t>
              </a:r>
              <a:r>
                <a:rPr lang="en-US" dirty="0" smtClean="0"/>
                <a:t>/</a:t>
              </a:r>
              <a:r>
                <a:rPr lang="en-US" dirty="0" err="1" smtClean="0"/>
                <a:t>kasta</a:t>
              </a:r>
              <a:r>
                <a:rPr lang="id-ID" dirty="0" smtClean="0"/>
                <a:t>  kelompok masyarakat </a:t>
              </a:r>
              <a:endParaRPr lang="en-US" dirty="0" smtClean="0"/>
            </a:p>
            <a:p>
              <a:pPr marL="501015" indent="-363220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dirty="0" smtClean="0"/>
                <a:t>Ditentukan oleh masyarakat</a:t>
              </a:r>
              <a:endParaRPr lang="en-US" dirty="0" smtClean="0"/>
            </a:p>
            <a:p>
              <a:pPr marL="501015" indent="-383540">
                <a:spcBef>
                  <a:spcPct val="20000"/>
                </a:spcBef>
                <a:buFont typeface="Wingdings 2" pitchFamily="18" charset="2"/>
                <a:buChar char=""/>
                <a:defRPr/>
              </a:pPr>
              <a:r>
                <a:rPr lang="id-ID" dirty="0" smtClean="0"/>
                <a:t>Non-kodrat</a:t>
              </a:r>
              <a:endParaRPr lang="id-ID" dirty="0">
                <a:latin typeface="Mufferaw" pitchFamily="66" charset="0"/>
              </a:endParaRPr>
            </a:p>
          </p:txBody>
        </p:sp>
      </p:grpSp>
      <p:sp>
        <p:nvSpPr>
          <p:cNvPr id="12" name="Title 7"/>
          <p:cNvSpPr txBox="1"/>
          <p:nvPr/>
        </p:nvSpPr>
        <p:spPr>
          <a:xfrm>
            <a:off x="0" y="-357178"/>
            <a:ext cx="9596470" cy="7143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99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Arial" panose="02080604020202020204" charset="0"/>
                <a:cs typeface="Arial" panose="02080604020202020204" charset="0"/>
              </a:rPr>
              <a:t> 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Arial" panose="02080604020202020204" charset="0"/>
              <a:cs typeface="Arial" panose="02080604020202020204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1934132" y="3505201"/>
            <a:ext cx="6109991" cy="93434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numCol="1" anchor="ctr" anchorCtr="0" compatLnSpc="1">
            <a:no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en-US" sz="3200" i="0" u="none" strike="noStrike" kern="0" cap="none" spc="-128" normalizeH="0" baseline="0" noProof="0" dirty="0" smtClean="0">
                <a:ln>
                  <a:noFill/>
                </a:ln>
                <a:effectLst/>
                <a:uLnTx/>
                <a:uFillTx/>
                <a:latin typeface="Aharoni" charset="0"/>
                <a:ea typeface="Aharoni" charset="0"/>
                <a:cs typeface="Aharoni" charset="0"/>
                <a:sym typeface="Helvetica"/>
              </a:rPr>
              <a:t>Contoh Kodrat Perempuan</a:t>
            </a:r>
            <a:endParaRPr kumimoji="0" lang="en-AU" altLang="en-US" sz="3200" b="0" i="0" u="none" strike="noStrike" kern="0" cap="none" spc="-128" normalizeH="0" baseline="0" noProof="0" dirty="0">
              <a:ln>
                <a:noFill/>
              </a:ln>
              <a:effectLst/>
              <a:uLnTx/>
              <a:uFillTx/>
              <a:latin typeface="Aharoni" charset="0"/>
              <a:ea typeface="Aharoni" charset="0"/>
              <a:cs typeface="Aharoni" charset="0"/>
              <a:sym typeface="Helvetica"/>
            </a:endParaRPr>
          </a:p>
        </p:txBody>
      </p:sp>
      <p:pic>
        <p:nvPicPr>
          <p:cNvPr id="14" name="Picture 16" descr="http://t1.gstatic.com/images?q=tbn:ANd9GcRLKpzvGJedp4RwyoZd4mUeRBjAzsbZZcC5Cj8n5imqnZDZtbnGo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945" y="5423503"/>
            <a:ext cx="2302593" cy="145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08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6"/>
          <p:cNvSpPr txBox="1">
            <a:spLocks noChangeArrowheads="1"/>
          </p:cNvSpPr>
          <p:nvPr/>
        </p:nvSpPr>
        <p:spPr bwMode="auto">
          <a:xfrm>
            <a:off x="553684" y="235857"/>
            <a:ext cx="8917017" cy="47216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0883" tIns="20441" rIns="40883" bIns="2044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sz="1400">
                <a:latin typeface="Calibri" pitchFamily="34" charset="0"/>
              </a:rPr>
              <a:t>GAMBAR TIPIKAL TROTOAR DAN KONEKTIVITASNYA DENGAN JALUR PENYEBERANGAN PEJALAN KAKI YANG RESPONSIF GENDER TIPE B</a:t>
            </a:r>
            <a:endParaRPr lang="id-ID" sz="1400"/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4" y="1215571"/>
            <a:ext cx="8917017" cy="53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6"/>
          <p:cNvSpPr txBox="1">
            <a:spLocks noChangeArrowheads="1"/>
          </p:cNvSpPr>
          <p:nvPr/>
        </p:nvSpPr>
        <p:spPr bwMode="auto">
          <a:xfrm>
            <a:off x="553683" y="837595"/>
            <a:ext cx="4893441" cy="256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0883" tIns="20441" rIns="40883" bIns="2044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sz="1300">
                <a:latin typeface="Calibri" pitchFamily="34" charset="0"/>
              </a:rPr>
              <a:t>Tipe B: Trotoar Yang Berbatasan Langsung Dengan Jalur Lalu Lintas</a:t>
            </a:r>
            <a:r>
              <a:rPr lang="id-ID" sz="1400">
                <a:latin typeface="Calibri" pitchFamily="34" charset="0"/>
              </a:rPr>
              <a:t> </a:t>
            </a:r>
            <a:endParaRPr lang="id-ID" sz="1400"/>
          </a:p>
        </p:txBody>
      </p:sp>
    </p:spTree>
    <p:extLst>
      <p:ext uri="{BB962C8B-B14F-4D97-AF65-F5344CB8AC3E}">
        <p14:creationId xmlns:p14="http://schemas.microsoft.com/office/powerpoint/2010/main" val="28437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6"/>
          <p:cNvSpPr txBox="1">
            <a:spLocks noChangeArrowheads="1"/>
          </p:cNvSpPr>
          <p:nvPr/>
        </p:nvSpPr>
        <p:spPr bwMode="auto">
          <a:xfrm>
            <a:off x="553684" y="235858"/>
            <a:ext cx="8917017" cy="256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0883" tIns="20441" rIns="40883" bIns="2044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sz="1400">
                <a:latin typeface="Calibri" pitchFamily="34" charset="0"/>
              </a:rPr>
              <a:t>GAMBAR TIPIKAL JALUR PENYEBERANGAN PEJALAN KAKI YANG RESPONSIF GENDER PADA MEDIAN </a:t>
            </a:r>
            <a:endParaRPr lang="id-ID" sz="1400"/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2" y="764704"/>
            <a:ext cx="9070696" cy="56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8495" y="542925"/>
            <a:ext cx="9037505" cy="75247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/>
              <a:t>    </a:t>
            </a:r>
            <a:r>
              <a:rPr lang="id-ID" b="1" dirty="0" smtClean="0"/>
              <a:t> BINA MARGA</a:t>
            </a:r>
            <a:r>
              <a:rPr lang="en-US" b="1" dirty="0" smtClean="0"/>
              <a:t> (1) </a:t>
            </a:r>
            <a:endParaRPr lang="id-ID" dirty="0" smtClean="0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30200" y="1371601"/>
            <a:ext cx="63563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en-US" sz="2000" dirty="0" err="1" smtClean="0">
                <a:sym typeface="Helvetica"/>
              </a:rPr>
              <a:t>Akses</a:t>
            </a:r>
            <a:r>
              <a:rPr lang="en-US" altLang="en-US" sz="2000" dirty="0" smtClean="0">
                <a:sym typeface="Helvetica"/>
              </a:rPr>
              <a:t> info, </a:t>
            </a:r>
            <a:r>
              <a:rPr lang="en-US" altLang="en-US" sz="2000" dirty="0" err="1" smtClean="0">
                <a:sym typeface="Helvetica"/>
              </a:rPr>
              <a:t>advokasi</a:t>
            </a:r>
            <a:r>
              <a:rPr lang="en-US" altLang="en-US" sz="2000" dirty="0" smtClean="0">
                <a:sym typeface="Helvetica"/>
              </a:rPr>
              <a:t> </a:t>
            </a:r>
            <a:r>
              <a:rPr lang="en-US" altLang="en-US" sz="2000" dirty="0" err="1" smtClean="0">
                <a:sym typeface="Helvetica"/>
              </a:rPr>
              <a:t>dalam</a:t>
            </a:r>
            <a:r>
              <a:rPr lang="en-US" altLang="en-US" sz="2000" dirty="0" smtClean="0">
                <a:sym typeface="Helvetica"/>
              </a:rPr>
              <a:t> </a:t>
            </a:r>
            <a:r>
              <a:rPr lang="en-US" altLang="en-US" sz="2000" dirty="0" err="1" smtClean="0">
                <a:sym typeface="Helvetica"/>
              </a:rPr>
              <a:t>Pengadaan</a:t>
            </a:r>
            <a:r>
              <a:rPr lang="en-US" altLang="en-US" sz="2000" dirty="0" smtClean="0">
                <a:sym typeface="Helvetica"/>
              </a:rPr>
              <a:t> </a:t>
            </a:r>
            <a:r>
              <a:rPr lang="en-US" altLang="en-US" sz="2000" dirty="0" err="1">
                <a:sym typeface="Helvetica"/>
              </a:rPr>
              <a:t>Lahan</a:t>
            </a:r>
            <a:r>
              <a:rPr lang="en-US" altLang="en-US" sz="2000" dirty="0">
                <a:sym typeface="Helvetica"/>
              </a:rPr>
              <a:t>/</a:t>
            </a:r>
            <a:r>
              <a:rPr lang="en-US" altLang="en-US" sz="2000" dirty="0" err="1">
                <a:sym typeface="Helvetica"/>
              </a:rPr>
              <a:t>relokasi</a:t>
            </a:r>
            <a:r>
              <a:rPr lang="en-US" altLang="en-US" sz="2000" dirty="0">
                <a:sym typeface="Helvetica"/>
              </a:rPr>
              <a:t> /</a:t>
            </a:r>
            <a:r>
              <a:rPr lang="en-US" altLang="en-US" sz="2000" dirty="0" err="1">
                <a:sym typeface="Helvetica"/>
              </a:rPr>
              <a:t>ganti</a:t>
            </a:r>
            <a:r>
              <a:rPr lang="en-US" altLang="en-US" sz="2000" dirty="0">
                <a:sym typeface="Helvetica"/>
              </a:rPr>
              <a:t>  </a:t>
            </a:r>
            <a:r>
              <a:rPr lang="en-US" altLang="en-US" sz="2000" dirty="0" err="1">
                <a:sym typeface="Helvetica"/>
              </a:rPr>
              <a:t>rugi</a:t>
            </a:r>
            <a:r>
              <a:rPr lang="en-US" altLang="en-US" sz="2000" dirty="0">
                <a:sym typeface="Helvetica"/>
              </a:rPr>
              <a:t> </a:t>
            </a:r>
            <a:r>
              <a:rPr lang="en-US" altLang="en-US" sz="2000" dirty="0" smtClean="0">
                <a:sym typeface="Helvetica"/>
              </a:rPr>
              <a:t>  </a:t>
            </a:r>
            <a:r>
              <a:rPr lang="en-US" altLang="en-US" sz="2000" dirty="0" err="1">
                <a:sym typeface="Helvetica"/>
              </a:rPr>
              <a:t>pada</a:t>
            </a:r>
            <a:r>
              <a:rPr lang="en-US" altLang="en-US" sz="2000" dirty="0">
                <a:sym typeface="Helvetica"/>
              </a:rPr>
              <a:t> </a:t>
            </a:r>
            <a:r>
              <a:rPr lang="id-ID" altLang="en-US" sz="2000" dirty="0">
                <a:cs typeface="Arial" pitchFamily="34" charset="0"/>
              </a:rPr>
              <a:t>pasangan/keluarga pemilik lahan (hanya pemegang sertifikat</a:t>
            </a:r>
            <a:r>
              <a:rPr lang="id-ID" altLang="en-US" sz="2000" dirty="0" smtClean="0">
                <a:cs typeface="Arial" pitchFamily="34" charset="0"/>
              </a:rPr>
              <a:t>)</a:t>
            </a:r>
            <a:endParaRPr lang="en-US" altLang="en-US" sz="2000" dirty="0" smtClean="0">
              <a:cs typeface="Arial" pitchFamily="34" charset="0"/>
            </a:endParaRPr>
          </a:p>
          <a:p>
            <a:pPr marL="228600" indent="-228600" algn="just">
              <a:buFont typeface="Wingdings" pitchFamily="2" charset="2"/>
              <a:buChar char="§"/>
              <a:tabLst>
                <a:tab pos="1887538" algn="l"/>
              </a:tabLst>
            </a:pPr>
            <a:endParaRPr lang="en-US" altLang="en-US" sz="2000" dirty="0" smtClean="0">
              <a:cs typeface="Arial" pitchFamily="34" charset="0"/>
            </a:endParaRPr>
          </a:p>
          <a:p>
            <a:pPr marL="228600" indent="-228600" algn="just">
              <a:buFont typeface="Wingdings" pitchFamily="2" charset="2"/>
              <a:buChar char="§"/>
              <a:tabLst>
                <a:tab pos="1887538" algn="l"/>
              </a:tabLst>
            </a:pPr>
            <a:r>
              <a:rPr lang="en-US" altLang="en-US" sz="2000" dirty="0" err="1" smtClean="0">
                <a:cs typeface="Arial" pitchFamily="34" charset="0"/>
              </a:rPr>
              <a:t>Ketersediaan</a:t>
            </a:r>
            <a:r>
              <a:rPr lang="en-US" altLang="en-US" sz="2000" dirty="0" smtClean="0">
                <a:cs typeface="Arial" pitchFamily="34" charset="0"/>
              </a:rPr>
              <a:t> b</a:t>
            </a:r>
            <a:r>
              <a:rPr lang="id-ID" altLang="en-US" sz="2000" dirty="0" smtClean="0">
                <a:cs typeface="Arial" pitchFamily="34" charset="0"/>
              </a:rPr>
              <a:t>angunan </a:t>
            </a:r>
            <a:r>
              <a:rPr lang="id-ID" altLang="en-US" sz="2000" dirty="0">
                <a:cs typeface="Arial" pitchFamily="34" charset="0"/>
              </a:rPr>
              <a:t>pelengkap </a:t>
            </a:r>
            <a:r>
              <a:rPr lang="id-ID" altLang="en-US" sz="2000" dirty="0" smtClean="0">
                <a:cs typeface="Arial" pitchFamily="34" charset="0"/>
              </a:rPr>
              <a:t>jalan</a:t>
            </a:r>
            <a:r>
              <a:rPr lang="en-US" altLang="en-US" sz="2000" dirty="0" smtClean="0">
                <a:cs typeface="Arial" pitchFamily="34" charset="0"/>
              </a:rPr>
              <a:t> (</a:t>
            </a:r>
            <a:r>
              <a:rPr lang="en-US" altLang="en-US" sz="2000" dirty="0" err="1" smtClean="0">
                <a:cs typeface="Arial" pitchFamily="34" charset="0"/>
              </a:rPr>
              <a:t>fasilitas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penyeberangan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tidak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sebidang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dan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sebidang</a:t>
            </a:r>
            <a:r>
              <a:rPr lang="en-US" altLang="en-US" sz="2000" dirty="0" smtClean="0">
                <a:cs typeface="Arial" pitchFamily="34" charset="0"/>
              </a:rPr>
              <a:t>, </a:t>
            </a:r>
            <a:r>
              <a:rPr lang="en-US" altLang="en-US" sz="2000" dirty="0" err="1" smtClean="0">
                <a:cs typeface="Arial" pitchFamily="34" charset="0"/>
              </a:rPr>
              <a:t>trotoar</a:t>
            </a:r>
            <a:r>
              <a:rPr lang="en-US" altLang="en-US" sz="2000" dirty="0">
                <a:cs typeface="Arial" pitchFamily="34" charset="0"/>
              </a:rPr>
              <a:t>)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utk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disabilitas</a:t>
            </a:r>
            <a:r>
              <a:rPr lang="en-US" altLang="en-US" sz="2000" dirty="0" smtClean="0">
                <a:cs typeface="Arial" pitchFamily="34" charset="0"/>
              </a:rPr>
              <a:t>, </a:t>
            </a:r>
            <a:r>
              <a:rPr lang="en-US" altLang="en-US" sz="2000" dirty="0" err="1" smtClean="0">
                <a:cs typeface="Arial" pitchFamily="34" charset="0"/>
              </a:rPr>
              <a:t>anak,ibu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hamil</a:t>
            </a:r>
            <a:endParaRPr lang="en-US" altLang="en-US" sz="2000" b="1" dirty="0" smtClean="0">
              <a:cs typeface="Arial" pitchFamily="34" charset="0"/>
            </a:endParaRPr>
          </a:p>
          <a:p>
            <a:pPr marL="228600" indent="-228600" algn="just">
              <a:buFont typeface="Wingdings" pitchFamily="2" charset="2"/>
              <a:buChar char="§"/>
              <a:tabLst>
                <a:tab pos="1887538" algn="l"/>
              </a:tabLst>
            </a:pPr>
            <a:endParaRPr lang="en-US" altLang="en-US" sz="2000" b="1" dirty="0" smtClean="0">
              <a:cs typeface="Arial" pitchFamily="34" charset="0"/>
            </a:endParaRPr>
          </a:p>
          <a:p>
            <a:pPr marL="228600" indent="-228600" algn="just">
              <a:buFont typeface="Wingdings" pitchFamily="2" charset="2"/>
              <a:buChar char="§"/>
              <a:tabLst>
                <a:tab pos="1887538" algn="l"/>
              </a:tabLst>
            </a:pPr>
            <a:r>
              <a:rPr lang="en-US" altLang="en-US" sz="2000" dirty="0">
                <a:cs typeface="Arial" pitchFamily="34" charset="0"/>
              </a:rPr>
              <a:t>F</a:t>
            </a:r>
            <a:r>
              <a:rPr lang="id-ID" altLang="en-US" sz="2000" dirty="0">
                <a:cs typeface="Arial" pitchFamily="34" charset="0"/>
              </a:rPr>
              <a:t>asilitas </a:t>
            </a:r>
            <a:r>
              <a:rPr lang="en-US" altLang="en-US" sz="2000" dirty="0" err="1" smtClean="0">
                <a:cs typeface="Arial" pitchFamily="34" charset="0"/>
              </a:rPr>
              <a:t>pada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lokasi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proyek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untuk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 smtClean="0">
                <a:cs typeface="Arial" pitchFamily="34" charset="0"/>
              </a:rPr>
              <a:t>perempuan</a:t>
            </a:r>
            <a:r>
              <a:rPr lang="en-US" altLang="en-US" sz="2000" dirty="0" smtClean="0">
                <a:cs typeface="Arial" pitchFamily="34" charset="0"/>
              </a:rPr>
              <a:t> (toilet) </a:t>
            </a:r>
            <a:r>
              <a:rPr lang="en-US" altLang="en-US" sz="2000" dirty="0" err="1" smtClean="0">
                <a:cs typeface="Arial" pitchFamily="34" charset="0"/>
              </a:rPr>
              <a:t>dan</a:t>
            </a:r>
            <a:r>
              <a:rPr lang="en-US" altLang="en-US" sz="2000" dirty="0" smtClean="0">
                <a:cs typeface="Arial" pitchFamily="34" charset="0"/>
              </a:rPr>
              <a:t>  </a:t>
            </a:r>
            <a:r>
              <a:rPr lang="en-US" altLang="en-US" sz="2000" dirty="0" err="1">
                <a:cs typeface="Arial" pitchFamily="34" charset="0"/>
              </a:rPr>
              <a:t>keamanan</a:t>
            </a:r>
            <a:r>
              <a:rPr lang="en-US" altLang="en-US" sz="2000" dirty="0">
                <a:cs typeface="Arial" pitchFamily="34" charset="0"/>
              </a:rPr>
              <a:t> </a:t>
            </a:r>
            <a:r>
              <a:rPr lang="en-US" altLang="en-US" sz="2000" dirty="0" err="1">
                <a:cs typeface="Arial" pitchFamily="34" charset="0"/>
              </a:rPr>
              <a:t>bagi</a:t>
            </a:r>
            <a:r>
              <a:rPr lang="en-US" altLang="en-US" sz="2000" dirty="0">
                <a:cs typeface="Arial" pitchFamily="34" charset="0"/>
              </a:rPr>
              <a:t> </a:t>
            </a:r>
            <a:r>
              <a:rPr lang="en-US" altLang="en-US" sz="2000" dirty="0" err="1">
                <a:cs typeface="Arial" pitchFamily="34" charset="0"/>
              </a:rPr>
              <a:t>anak</a:t>
            </a:r>
            <a:r>
              <a:rPr lang="en-US" altLang="en-US" sz="2000" dirty="0">
                <a:cs typeface="Arial" pitchFamily="34" charset="0"/>
              </a:rPr>
              <a:t> </a:t>
            </a:r>
            <a:r>
              <a:rPr lang="id-ID" altLang="en-US" sz="2000" dirty="0">
                <a:cs typeface="Arial" pitchFamily="34" charset="0"/>
              </a:rPr>
              <a:t>di lokasi  </a:t>
            </a:r>
            <a:r>
              <a:rPr lang="id-ID" altLang="en-US" sz="2000" dirty="0" smtClean="0">
                <a:cs typeface="Arial" pitchFamily="34" charset="0"/>
              </a:rPr>
              <a:t>proyek</a:t>
            </a:r>
            <a:endParaRPr lang="en-US" altLang="en-US" sz="2000" b="1" dirty="0">
              <a:cs typeface="Arial" pitchFamily="34" charset="0"/>
            </a:endParaRPr>
          </a:p>
          <a:p>
            <a:pPr algn="just">
              <a:tabLst>
                <a:tab pos="1887538" algn="l"/>
              </a:tabLst>
            </a:pPr>
            <a:endParaRPr lang="id-ID" altLang="en-US" sz="2000" dirty="0"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  <a:tabLst>
                <a:tab pos="1887538" algn="l"/>
              </a:tabLst>
            </a:pPr>
            <a:r>
              <a:rPr lang="en-US" altLang="en-US" sz="2000" dirty="0" err="1" smtClean="0">
                <a:cs typeface="Arial" pitchFamily="34" charset="0"/>
              </a:rPr>
              <a:t>Ketersediaan</a:t>
            </a:r>
            <a:r>
              <a:rPr lang="en-US" altLang="en-US" sz="2000" dirty="0" smtClean="0">
                <a:cs typeface="Arial" pitchFamily="34" charset="0"/>
              </a:rPr>
              <a:t> f</a:t>
            </a:r>
            <a:r>
              <a:rPr lang="id-ID" altLang="en-US" sz="2000" dirty="0" smtClean="0">
                <a:cs typeface="Arial" pitchFamily="34" charset="0"/>
              </a:rPr>
              <a:t>asilitas</a:t>
            </a:r>
            <a:r>
              <a:rPr lang="en-US" altLang="en-US" sz="2000" dirty="0" smtClean="0">
                <a:cs typeface="Arial" pitchFamily="34" charset="0"/>
              </a:rPr>
              <a:t> </a:t>
            </a:r>
            <a:r>
              <a:rPr lang="en-US" altLang="en-US" sz="2000" dirty="0" err="1">
                <a:cs typeface="Arial" pitchFamily="34" charset="0"/>
              </a:rPr>
              <a:t>aksesibilitas</a:t>
            </a:r>
            <a:r>
              <a:rPr lang="en-US" altLang="en-US" sz="2000" dirty="0">
                <a:cs typeface="Arial" pitchFamily="34" charset="0"/>
              </a:rPr>
              <a:t> </a:t>
            </a:r>
            <a:r>
              <a:rPr lang="en-US" altLang="en-US" sz="2000" dirty="0" err="1">
                <a:cs typeface="Arial" pitchFamily="34" charset="0"/>
              </a:rPr>
              <a:t>bangunan</a:t>
            </a:r>
            <a:r>
              <a:rPr lang="en-US" altLang="en-US" sz="2000" dirty="0">
                <a:cs typeface="Arial" pitchFamily="34" charset="0"/>
              </a:rPr>
              <a:t> </a:t>
            </a:r>
            <a:r>
              <a:rPr lang="en-US" altLang="en-US" sz="2000" dirty="0" err="1">
                <a:cs typeface="Arial" pitchFamily="34" charset="0"/>
              </a:rPr>
              <a:t>gedung</a:t>
            </a:r>
            <a:r>
              <a:rPr lang="en-US" altLang="en-US" sz="2000" dirty="0">
                <a:cs typeface="Arial" pitchFamily="34" charset="0"/>
              </a:rPr>
              <a:t> </a:t>
            </a:r>
            <a:r>
              <a:rPr lang="id-ID" altLang="en-US" sz="2000" dirty="0">
                <a:cs typeface="Arial" pitchFamily="34" charset="0"/>
              </a:rPr>
              <a:t> di REST AREA </a:t>
            </a:r>
            <a:r>
              <a:rPr lang="en-US" altLang="en-US" sz="2000" dirty="0">
                <a:cs typeface="Arial" pitchFamily="34" charset="0"/>
              </a:rPr>
              <a:t> </a:t>
            </a:r>
            <a:r>
              <a:rPr lang="en-US" altLang="en-US" sz="2000" dirty="0" smtClean="0">
                <a:cs typeface="Arial" pitchFamily="34" charset="0"/>
              </a:rPr>
              <a:t>(</a:t>
            </a:r>
            <a:r>
              <a:rPr lang="en-US" altLang="en-US" sz="2000" dirty="0" err="1" smtClean="0">
                <a:cs typeface="Arial" pitchFamily="34" charset="0"/>
              </a:rPr>
              <a:t>ruang</a:t>
            </a:r>
            <a:r>
              <a:rPr lang="id-ID" altLang="en-US" sz="2000" dirty="0" smtClean="0">
                <a:cs typeface="Arial" pitchFamily="34" charset="0"/>
              </a:rPr>
              <a:t> </a:t>
            </a:r>
            <a:r>
              <a:rPr lang="id-ID" altLang="en-US" sz="2000" dirty="0">
                <a:cs typeface="Arial" pitchFamily="34" charset="0"/>
              </a:rPr>
              <a:t>laktasi, disabilitas, ibu </a:t>
            </a:r>
            <a:r>
              <a:rPr lang="id-ID" altLang="en-US" sz="2000" dirty="0" smtClean="0">
                <a:cs typeface="Arial" pitchFamily="34" charset="0"/>
              </a:rPr>
              <a:t>hamil</a:t>
            </a:r>
            <a:r>
              <a:rPr lang="en-US" altLang="en-US" sz="2000" dirty="0" smtClean="0">
                <a:cs typeface="Arial" pitchFamily="34" charset="0"/>
              </a:rPr>
              <a:t>, </a:t>
            </a:r>
            <a:r>
              <a:rPr lang="id-ID" altLang="en-US" sz="2000" dirty="0" smtClean="0">
                <a:cs typeface="Arial" pitchFamily="34" charset="0"/>
              </a:rPr>
              <a:t>ramp</a:t>
            </a:r>
            <a:r>
              <a:rPr lang="id-ID" altLang="en-US" sz="2000" dirty="0">
                <a:cs typeface="Arial" pitchFamily="34" charset="0"/>
              </a:rPr>
              <a:t>, toilet, wastafel),  pengemudi truk</a:t>
            </a:r>
            <a:r>
              <a:rPr lang="en-US" altLang="en-US" sz="2000" dirty="0">
                <a:cs typeface="Arial" pitchFamily="34" charset="0"/>
              </a:rPr>
              <a:t> </a:t>
            </a:r>
            <a:endParaRPr lang="id-ID" altLang="en-US" sz="2000" b="1" dirty="0">
              <a:cs typeface="Arial" pitchFamily="34" charset="0"/>
            </a:endParaRPr>
          </a:p>
          <a:p>
            <a:pPr marL="228600" indent="-228600" algn="just">
              <a:buFont typeface="Wingdings" pitchFamily="2" charset="2"/>
              <a:buChar char="§"/>
              <a:tabLst>
                <a:tab pos="1887538" algn="l"/>
              </a:tabLst>
            </a:pPr>
            <a:endParaRPr lang="en-US" altLang="en-US" sz="2000" b="1" dirty="0" smtClean="0">
              <a:cs typeface="Arial" pitchFamily="34" charset="0"/>
            </a:endParaRPr>
          </a:p>
          <a:p>
            <a:pPr marL="228600" indent="-228600" algn="just">
              <a:buFont typeface="Wingdings" pitchFamily="2" charset="2"/>
              <a:buChar char="§"/>
              <a:tabLst>
                <a:tab pos="1887538" algn="l"/>
              </a:tabLst>
            </a:pPr>
            <a:endParaRPr lang="en-US" altLang="en-US" sz="2000" b="1" dirty="0">
              <a:cs typeface="Arial" pitchFamily="34" charset="0"/>
            </a:endParaRPr>
          </a:p>
          <a:p>
            <a:pPr marL="228600" indent="-228600" algn="just">
              <a:buFont typeface="Wingdings" pitchFamily="2" charset="2"/>
              <a:buChar char="§"/>
              <a:tabLst>
                <a:tab pos="1887538" algn="l"/>
              </a:tabLst>
            </a:pPr>
            <a:endParaRPr lang="id-ID" altLang="en-US" sz="2000" b="1" dirty="0">
              <a:cs typeface="Arial" pitchFamily="34" charset="0"/>
            </a:endParaRPr>
          </a:p>
          <a:p>
            <a:pPr marL="228600" indent="-228600">
              <a:tabLst>
                <a:tab pos="1887538" algn="l"/>
              </a:tabLst>
            </a:pPr>
            <a:endParaRPr lang="id-ID" altLang="en-US" sz="2000" dirty="0">
              <a:cs typeface="Arial" pitchFamily="34" charset="0"/>
            </a:endParaRPr>
          </a:p>
        </p:txBody>
      </p:sp>
      <p:pic>
        <p:nvPicPr>
          <p:cNvPr id="33796" name="Picture 3" descr="E:\Konsultasi - 2012 - 2014\Monev Bina Marga - 2014\Hasil Uji Petik Lap- BM-Surabaya- 2014\Foto- Hasil Kunj-Lap- Srby-2014\Foto Pembebasan Lahan-22072014-Srby\foto0009-Pembayaran Ganti Untung-BM-Suami-Istri.jpg"/>
          <p:cNvPicPr>
            <a:picLocks noChangeAspect="1" noChangeArrowheads="1"/>
          </p:cNvPicPr>
          <p:nvPr/>
        </p:nvPicPr>
        <p:blipFill>
          <a:blip r:embed="rId2" cstate="print"/>
          <a:srcRect l="9068" t="17279" r="9682"/>
          <a:stretch>
            <a:fillRect/>
          </a:stretch>
        </p:blipFill>
        <p:spPr bwMode="auto">
          <a:xfrm>
            <a:off x="6686550" y="838200"/>
            <a:ext cx="3302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1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850" y="1066801"/>
            <a:ext cx="401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BINA MARGA  (2)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2951" y="1713133"/>
            <a:ext cx="79007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/>
              <a:t>Informasi</a:t>
            </a:r>
            <a:r>
              <a:rPr lang="en-US" sz="2000" dirty="0" smtClean="0"/>
              <a:t>/ </a:t>
            </a:r>
            <a:r>
              <a:rPr lang="en-US" sz="2000" dirty="0" err="1" smtClean="0"/>
              <a:t>Kampanye</a:t>
            </a:r>
            <a:r>
              <a:rPr lang="en-US" sz="2000" dirty="0" smtClean="0"/>
              <a:t> 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 HIV Aids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 </a:t>
            </a:r>
            <a:r>
              <a:rPr lang="en-US" sz="2000" dirty="0" err="1" smtClean="0"/>
              <a:t>konstruksi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sekitar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  </a:t>
            </a:r>
            <a:r>
              <a:rPr lang="en-US" sz="2000" dirty="0" err="1" smtClean="0"/>
              <a:t>jalan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NSPK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/>
              <a:t>Pembinaan</a:t>
            </a:r>
            <a:r>
              <a:rPr lang="en-US" sz="2000" dirty="0" smtClean="0"/>
              <a:t> : </a:t>
            </a:r>
            <a:r>
              <a:rPr lang="en-US" sz="2000" dirty="0" err="1" smtClean="0"/>
              <a:t>Sosialisasi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gender </a:t>
            </a:r>
            <a:r>
              <a:rPr lang="en-US" sz="2000" dirty="0" err="1" smtClean="0"/>
              <a:t>infrastruktur</a:t>
            </a:r>
            <a:r>
              <a:rPr lang="en-US" sz="2000" dirty="0" smtClean="0"/>
              <a:t>,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 website, </a:t>
            </a:r>
            <a:r>
              <a:rPr lang="en-US" sz="2000" dirty="0" err="1" smtClean="0"/>
              <a:t>Pameran</a:t>
            </a:r>
            <a:r>
              <a:rPr lang="en-US" sz="2000" dirty="0" smtClean="0"/>
              <a:t>, </a:t>
            </a:r>
            <a:r>
              <a:rPr lang="en-US" sz="2000" dirty="0" err="1" smtClean="0"/>
              <a:t>majalah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Data </a:t>
            </a:r>
            <a:r>
              <a:rPr lang="en-US" sz="2000" dirty="0" err="1" smtClean="0"/>
              <a:t>terpilah</a:t>
            </a:r>
            <a:r>
              <a:rPr lang="en-US" sz="2000" dirty="0" smtClean="0"/>
              <a:t>  SDM, 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 </a:t>
            </a:r>
            <a:r>
              <a:rPr lang="en-US" sz="2000" dirty="0" err="1" smtClean="0"/>
              <a:t>jalan</a:t>
            </a:r>
            <a:r>
              <a:rPr lang="en-US" sz="2000" dirty="0" smtClean="0"/>
              <a:t> 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(</a:t>
            </a:r>
            <a:r>
              <a:rPr lang="en-US" sz="2000" dirty="0" err="1" smtClean="0"/>
              <a:t>untuk</a:t>
            </a:r>
            <a:r>
              <a:rPr lang="en-US" sz="2000" dirty="0" smtClean="0"/>
              <a:t> 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infrastrukturnya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51099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0"/>
            <a:ext cx="7759700" cy="1371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Bangunan</a:t>
            </a:r>
            <a:r>
              <a:rPr lang="en-US" sz="2800" dirty="0" smtClean="0"/>
              <a:t> </a:t>
            </a:r>
            <a:r>
              <a:rPr lang="en-US" sz="2800" dirty="0" err="1" smtClean="0"/>
              <a:t>pelengkap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: </a:t>
            </a:r>
            <a:r>
              <a:rPr lang="en-US" sz="2800" dirty="0" err="1" smtClean="0"/>
              <a:t>Trotoar</a:t>
            </a:r>
            <a:r>
              <a:rPr lang="en-US" sz="2800" dirty="0" smtClean="0"/>
              <a:t>, </a:t>
            </a:r>
            <a:r>
              <a:rPr lang="en-US" sz="2800" dirty="0" err="1" smtClean="0"/>
              <a:t>landai</a:t>
            </a:r>
            <a:r>
              <a:rPr lang="en-US" sz="2800" dirty="0" smtClean="0"/>
              <a:t>, </a:t>
            </a:r>
            <a:r>
              <a:rPr lang="en-US" sz="2800" dirty="0" err="1" smtClean="0"/>
              <a:t>menerus</a:t>
            </a:r>
            <a:r>
              <a:rPr lang="en-US" sz="2800" dirty="0" smtClean="0"/>
              <a:t> di  Malang </a:t>
            </a:r>
            <a:r>
              <a:rPr lang="en-US" sz="2800" dirty="0" err="1" smtClean="0"/>
              <a:t>dan</a:t>
            </a:r>
            <a:r>
              <a:rPr lang="en-US" sz="2800" dirty="0" smtClean="0"/>
              <a:t>  Bogor </a:t>
            </a:r>
            <a:endParaRPr lang="en-US" sz="2800" dirty="0"/>
          </a:p>
        </p:txBody>
      </p:sp>
      <p:pic>
        <p:nvPicPr>
          <p:cNvPr id="2050" name="Picture 2" descr="C:\Users\USER 2\Downloads\WhatsApp Image 2018-04-06 at 13.19.43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18" y="1763289"/>
            <a:ext cx="3276364" cy="38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 2\Downloads\WhatsApp Image 2018-04-06 at 13.19.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82" y="1844825"/>
            <a:ext cx="306716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 2\Downloads\WhatsApp Image 2018-04-06 at 13.19.41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763289"/>
            <a:ext cx="2971800" cy="38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320800" y="1"/>
            <a:ext cx="78925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 err="1" smtClean="0"/>
              <a:t>Contoh</a:t>
            </a:r>
            <a:r>
              <a:rPr lang="id-ID" altLang="en-US" sz="3600" dirty="0" smtClean="0"/>
              <a:t> </a:t>
            </a:r>
            <a:r>
              <a:rPr lang="id-ID" altLang="en-US" sz="3600" dirty="0"/>
              <a:t>Jembatan </a:t>
            </a:r>
            <a:r>
              <a:rPr lang="id-ID" altLang="en-US" sz="3600" dirty="0" smtClean="0"/>
              <a:t>Gantung</a:t>
            </a:r>
            <a:r>
              <a:rPr lang="en-US" altLang="en-US" sz="3600" dirty="0" smtClean="0"/>
              <a:t>, </a:t>
            </a:r>
            <a:r>
              <a:rPr lang="en-US" altLang="en-US" sz="3600" dirty="0" err="1" smtClean="0"/>
              <a:t>pejalan</a:t>
            </a:r>
            <a:r>
              <a:rPr lang="en-US" altLang="en-US" sz="3600" dirty="0" smtClean="0"/>
              <a:t> kaki</a:t>
            </a:r>
            <a:endParaRPr lang="en-US" altLang="en-US" sz="3600" dirty="0"/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84" y="2245006"/>
            <a:ext cx="4355749" cy="339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25745" r="2351"/>
          <a:stretch>
            <a:fillRect/>
          </a:stretch>
        </p:blipFill>
        <p:spPr bwMode="auto">
          <a:xfrm>
            <a:off x="709684" y="2258620"/>
            <a:ext cx="3632200" cy="33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Content Placeholder 2"/>
          <p:cNvSpPr txBox="1">
            <a:spLocks/>
          </p:cNvSpPr>
          <p:nvPr/>
        </p:nvSpPr>
        <p:spPr bwMode="auto">
          <a:xfrm>
            <a:off x="5598614" y="5902325"/>
            <a:ext cx="1754188" cy="457200"/>
          </a:xfrm>
          <a:prstGeom prst="rect">
            <a:avLst/>
          </a:prstGeom>
          <a:solidFill>
            <a:srgbClr val="C000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</a:pPr>
            <a:r>
              <a:rPr lang="en-US" altLang="en-US" sz="1600" b="1" dirty="0" err="1">
                <a:solidFill>
                  <a:srgbClr val="FFFFFF"/>
                </a:solidFill>
              </a:rPr>
              <a:t>Sesudah</a:t>
            </a:r>
            <a:endParaRPr lang="id-ID" altLang="en-US" sz="1600" b="1" dirty="0">
              <a:solidFill>
                <a:srgbClr val="FFFFFF"/>
              </a:solidFill>
            </a:endParaRPr>
          </a:p>
        </p:txBody>
      </p:sp>
      <p:sp>
        <p:nvSpPr>
          <p:cNvPr id="33798" name="Content Placeholder 2"/>
          <p:cNvSpPr txBox="1">
            <a:spLocks/>
          </p:cNvSpPr>
          <p:nvPr/>
        </p:nvSpPr>
        <p:spPr bwMode="auto">
          <a:xfrm>
            <a:off x="412750" y="5902326"/>
            <a:ext cx="1733550" cy="574675"/>
          </a:xfrm>
          <a:prstGeom prst="rect">
            <a:avLst/>
          </a:prstGeom>
          <a:solidFill>
            <a:srgbClr val="C000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</a:pPr>
            <a:r>
              <a:rPr lang="id-ID" altLang="en-US" sz="1600" b="1" dirty="0">
                <a:solidFill>
                  <a:srgbClr val="FFFFFF"/>
                </a:solidFill>
              </a:rPr>
              <a:t>Sebelum</a:t>
            </a:r>
          </a:p>
        </p:txBody>
      </p:sp>
      <p:sp>
        <p:nvSpPr>
          <p:cNvPr id="33799" name="TextBox 1"/>
          <p:cNvSpPr txBox="1">
            <a:spLocks noChangeArrowheads="1"/>
          </p:cNvSpPr>
          <p:nvPr/>
        </p:nvSpPr>
        <p:spPr bwMode="auto">
          <a:xfrm>
            <a:off x="165100" y="1200329"/>
            <a:ext cx="924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+mj-lt"/>
              </a:rPr>
              <a:t>Akses</a:t>
            </a:r>
            <a:r>
              <a:rPr lang="en-US" sz="2000" dirty="0">
                <a:latin typeface="+mj-lt"/>
              </a:rPr>
              <a:t>  yang </a:t>
            </a:r>
            <a:r>
              <a:rPr lang="en-US" sz="2000" dirty="0" err="1">
                <a:latin typeface="+mj-lt"/>
              </a:rPr>
              <a:t>lebih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aman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nyaman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bagi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anak-anak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ibu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hamil,lansia</a:t>
            </a:r>
            <a:endParaRPr lang="en-US" sz="2000" dirty="0" smtClean="0">
              <a:latin typeface="+mj-lt"/>
            </a:endParaRPr>
          </a:p>
          <a:p>
            <a:pPr eaLnBrk="1" hangingPunct="1"/>
            <a:r>
              <a:rPr lang="en-US" sz="2000" dirty="0" smtClean="0">
                <a:latin typeface="+mj-lt"/>
              </a:rPr>
              <a:t> (</a:t>
            </a:r>
            <a:r>
              <a:rPr lang="en-US" sz="1600" dirty="0" err="1" smtClean="0">
                <a:latin typeface="+mj-lt"/>
              </a:rPr>
              <a:t>Tahun</a:t>
            </a:r>
            <a:r>
              <a:rPr lang="en-US" sz="1600" dirty="0" smtClean="0">
                <a:latin typeface="+mj-lt"/>
              </a:rPr>
              <a:t> 2015 – 2019 , </a:t>
            </a:r>
            <a:r>
              <a:rPr lang="en-US" sz="1600" dirty="0" err="1" smtClean="0">
                <a:latin typeface="+mj-lt"/>
              </a:rPr>
              <a:t>dibangun</a:t>
            </a:r>
            <a:r>
              <a:rPr lang="en-US" sz="1600" dirty="0" smtClean="0">
                <a:latin typeface="+mj-lt"/>
              </a:rPr>
              <a:t>  203 </a:t>
            </a:r>
            <a:r>
              <a:rPr lang="en-US" sz="1600" dirty="0" err="1" smtClean="0">
                <a:latin typeface="+mj-lt"/>
              </a:rPr>
              <a:t>Jembatan</a:t>
            </a:r>
            <a:r>
              <a:rPr lang="en-US" sz="1600" dirty="0" smtClean="0">
                <a:latin typeface="+mj-lt"/>
              </a:rPr>
              <a:t> )</a:t>
            </a:r>
            <a:endParaRPr lang="en-US" sz="1600" dirty="0">
              <a:latin typeface="+mj-lt"/>
            </a:endParaRPr>
          </a:p>
        </p:txBody>
      </p:sp>
      <p:sp>
        <p:nvSpPr>
          <p:cNvPr id="338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5676819-B027-407B-B35A-BD23A04CC608}" type="slidenum">
              <a:rPr lang="en-US" smtClean="0">
                <a:solidFill>
                  <a:srgbClr val="595959"/>
                </a:solidFill>
              </a:rPr>
              <a:pPr/>
              <a:t>35</a:t>
            </a:fld>
            <a:endParaRPr lang="en-US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28FC2D0-B1C5-4C88-9F7F-6CCAA2C461E7}" type="slidenum">
              <a:rPr lang="en-US" smtClean="0">
                <a:solidFill>
                  <a:srgbClr val="595959"/>
                </a:solidFill>
              </a:rPr>
              <a:pPr/>
              <a:t>36</a:t>
            </a:fld>
            <a:endParaRPr lang="en-US" smtClean="0">
              <a:solidFill>
                <a:srgbClr val="59595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350" y="304800"/>
            <a:ext cx="8580041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 smtClean="0"/>
              <a:t>Contoh</a:t>
            </a:r>
            <a:r>
              <a:rPr lang="en-US" sz="3600" dirty="0" smtClean="0"/>
              <a:t> </a:t>
            </a:r>
            <a:r>
              <a:rPr lang="en-US" sz="3600" dirty="0" err="1" smtClean="0"/>
              <a:t>Penyeberangan</a:t>
            </a:r>
            <a:r>
              <a:rPr lang="en-US" sz="3600" dirty="0" smtClean="0"/>
              <a:t> </a:t>
            </a:r>
            <a:r>
              <a:rPr lang="en-US" sz="3600" dirty="0" err="1" smtClean="0"/>
              <a:t>Jalan</a:t>
            </a:r>
            <a:r>
              <a:rPr lang="en-US" sz="3600" dirty="0" smtClean="0"/>
              <a:t> </a:t>
            </a:r>
            <a:r>
              <a:rPr lang="en-US" sz="3600" dirty="0" err="1" smtClean="0"/>
              <a:t>sebidang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   median</a:t>
            </a:r>
            <a:endParaRPr lang="en-US" sz="3600" dirty="0"/>
          </a:p>
        </p:txBody>
      </p:sp>
      <p:pic>
        <p:nvPicPr>
          <p:cNvPr id="389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35" y="1649152"/>
            <a:ext cx="3944342" cy="46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1" y="1447800"/>
            <a:ext cx="3872111" cy="47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1249859" y="6327776"/>
            <a:ext cx="2587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D" dirty="0"/>
              <a:t>Di  </a:t>
            </a:r>
            <a:r>
              <a:rPr lang="en-ID" dirty="0" err="1"/>
              <a:t>Melawai</a:t>
            </a:r>
            <a:r>
              <a:rPr lang="en-ID" dirty="0"/>
              <a:t>  Blok M  Jakarta</a:t>
            </a:r>
            <a:endParaRPr lang="en-US" dirty="0"/>
          </a:p>
        </p:txBody>
      </p:sp>
      <p:sp>
        <p:nvSpPr>
          <p:cNvPr id="38919" name="Rectangle 11"/>
          <p:cNvSpPr>
            <a:spLocks noChangeArrowheads="1"/>
          </p:cNvSpPr>
          <p:nvPr/>
        </p:nvSpPr>
        <p:spPr bwMode="auto">
          <a:xfrm>
            <a:off x="6084194" y="6359525"/>
            <a:ext cx="258742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D"/>
              <a:t>Di Mataram NTB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161" y="517525"/>
            <a:ext cx="8132132" cy="798513"/>
          </a:xfrm>
        </p:spPr>
        <p:txBody>
          <a:bodyPr/>
          <a:lstStyle/>
          <a:p>
            <a:pPr>
              <a:defRPr/>
            </a:pPr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Zona</a:t>
            </a:r>
            <a:r>
              <a:rPr lang="en-ID" dirty="0" smtClean="0"/>
              <a:t> </a:t>
            </a:r>
            <a:r>
              <a:rPr lang="en-ID" dirty="0" err="1" smtClean="0"/>
              <a:t>selamat</a:t>
            </a:r>
            <a:r>
              <a:rPr lang="en-ID" dirty="0" smtClean="0"/>
              <a:t> </a:t>
            </a:r>
            <a:r>
              <a:rPr lang="en-ID" dirty="0" err="1" smtClean="0"/>
              <a:t>sekolah</a:t>
            </a:r>
            <a:endParaRPr lang="en-US" dirty="0"/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20" y="1700809"/>
            <a:ext cx="2839885" cy="33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92" y="1571689"/>
            <a:ext cx="3057617" cy="363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" y="1588209"/>
            <a:ext cx="3041804" cy="3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idx="1"/>
          </p:nvPr>
        </p:nvSpPr>
        <p:spPr>
          <a:xfrm>
            <a:off x="6825208" y="5624241"/>
            <a:ext cx="2557115" cy="541063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D" dirty="0" smtClean="0"/>
              <a:t>Solo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3652838" y="5624240"/>
            <a:ext cx="2600325" cy="541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73050" indent="-27305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3488" indent="-1825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D" dirty="0" smtClean="0"/>
              <a:t>Balikpapan</a:t>
            </a:r>
            <a:endParaRPr lang="id-ID" dirty="0"/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350489" y="5624240"/>
            <a:ext cx="2340260" cy="541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73050" indent="-27305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3488" indent="-1825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D" dirty="0" err="1" smtClean="0"/>
              <a:t>Boyolali</a:t>
            </a:r>
            <a:endParaRPr lang="id-ID" dirty="0"/>
          </a:p>
        </p:txBody>
      </p:sp>
      <p:sp>
        <p:nvSpPr>
          <p:cNvPr id="3687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49C7119-E8F8-4C18-AA62-8CF6E2EFDB47}" type="slidenum">
              <a:rPr lang="en-US" smtClean="0">
                <a:solidFill>
                  <a:srgbClr val="595959"/>
                </a:solidFill>
              </a:rPr>
              <a:pPr/>
              <a:t>37</a:t>
            </a:fld>
            <a:endParaRPr lang="en-US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5" y="381000"/>
            <a:ext cx="7615238" cy="1017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Contoh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Rest area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Jalan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antar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kota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3" descr="IMG_9738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672251" y="2159904"/>
            <a:ext cx="4723878" cy="329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974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350" y="1017995"/>
            <a:ext cx="3549650" cy="432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264400" y="5023803"/>
            <a:ext cx="2393950" cy="1376997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Tempat wudhu </a:t>
            </a:r>
            <a:r>
              <a:rPr lang="id-ID" dirty="0" smtClean="0"/>
              <a:t>u</a:t>
            </a:r>
            <a:r>
              <a:rPr lang="en-US" dirty="0" smtClean="0"/>
              <a:t>n</a:t>
            </a:r>
            <a:r>
              <a:rPr lang="id-ID" dirty="0" smtClean="0"/>
              <a:t>t</a:t>
            </a:r>
            <a:r>
              <a:rPr lang="en-US" dirty="0" smtClean="0"/>
              <a:t>u</a:t>
            </a:r>
            <a:r>
              <a:rPr lang="id-ID" dirty="0" smtClean="0"/>
              <a:t>k </a:t>
            </a:r>
            <a:r>
              <a:rPr lang="id-ID" dirty="0"/>
              <a:t>lansia</a:t>
            </a:r>
          </a:p>
        </p:txBody>
      </p:sp>
      <p:sp>
        <p:nvSpPr>
          <p:cNvPr id="399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F4BF141-6225-47FD-BA2F-8D3B3DA9864C}" type="slidenum">
              <a:rPr lang="en-US" smtClean="0">
                <a:solidFill>
                  <a:srgbClr val="595959"/>
                </a:solidFill>
              </a:rPr>
              <a:pPr/>
              <a:t>38</a:t>
            </a:fld>
            <a:endParaRPr lang="en-US" smtClean="0">
              <a:solidFill>
                <a:srgbClr val="595959"/>
              </a:solidFill>
            </a:endParaRPr>
          </a:p>
        </p:txBody>
      </p:sp>
      <p:pic>
        <p:nvPicPr>
          <p:cNvPr id="11" name="Picture 10" descr="IMG_977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4350" y="1219200"/>
            <a:ext cx="37147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97300" y="5670134"/>
            <a:ext cx="214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Wastafel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500" y="6171678"/>
            <a:ext cx="140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68450" y="76200"/>
            <a:ext cx="7842250" cy="6629400"/>
          </a:xfrm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</a:rPr>
              <a:t>Sosialisasi /Kampanye pencegahan HIV Aid’s dan Human Trafficking (Bina Marga, Ditjen Bina Kostruksi, Dinas Kesehatan, Kepolisian, Orang dengan HIV)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z="2400" dirty="0" smtClean="0"/>
          </a:p>
        </p:txBody>
      </p:sp>
      <p:pic>
        <p:nvPicPr>
          <p:cNvPr id="45060" name="Picture 3" descr="DSC_368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61" y="1905001"/>
            <a:ext cx="3125989" cy="351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DSC_35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890" y="1905001"/>
            <a:ext cx="3224421" cy="33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2838" y="5357428"/>
            <a:ext cx="338455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dirty="0"/>
              <a:t>Orang dengan HIV sebagai  nara sumber, di Wonogori</a:t>
            </a:r>
          </a:p>
        </p:txBody>
      </p:sp>
      <p:sp>
        <p:nvSpPr>
          <p:cNvPr id="9" name="Rectangle 8"/>
          <p:cNvSpPr/>
          <p:nvPr/>
        </p:nvSpPr>
        <p:spPr>
          <a:xfrm>
            <a:off x="3879850" y="5334000"/>
            <a:ext cx="47879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Peserta kampanye HIV </a:t>
            </a:r>
            <a:r>
              <a:rPr lang="id-ID" dirty="0" smtClean="0"/>
              <a:t>Aid’s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Ikrar</a:t>
            </a:r>
            <a:r>
              <a:rPr lang="en-US" dirty="0" smtClean="0"/>
              <a:t> </a:t>
            </a:r>
            <a:r>
              <a:rPr lang="en-US" dirty="0" err="1" smtClean="0"/>
              <a:t>Peduli</a:t>
            </a:r>
            <a:r>
              <a:rPr lang="en-US" dirty="0" smtClean="0"/>
              <a:t>  </a:t>
            </a:r>
            <a:r>
              <a:rPr lang="en-US" dirty="0" err="1" smtClean="0"/>
              <a:t>pencegahan</a:t>
            </a:r>
            <a:r>
              <a:rPr lang="en-US" dirty="0" smtClean="0"/>
              <a:t> HIV Aids</a:t>
            </a:r>
            <a:endParaRPr lang="id-ID" dirty="0"/>
          </a:p>
        </p:txBody>
      </p:sp>
      <p:pic>
        <p:nvPicPr>
          <p:cNvPr id="1026" name="Picture 2" descr="Description: DSC_37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904999"/>
            <a:ext cx="2878931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2E00B4-113B-F34B-95BE-2696A35A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1" y="381000"/>
            <a:ext cx="8926489" cy="170383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dirty="0" err="1"/>
              <a:t>Aktor-aktor</a:t>
            </a:r>
            <a:r>
              <a:rPr lang="en-US" sz="3600" dirty="0"/>
              <a:t> </a:t>
            </a:r>
            <a:r>
              <a:rPr lang="en-US" sz="3600" dirty="0" smtClean="0"/>
              <a:t>/</a:t>
            </a:r>
            <a:r>
              <a:rPr lang="en-US" sz="3600" dirty="0" err="1" smtClean="0"/>
              <a:t>Kelompok</a:t>
            </a:r>
            <a:r>
              <a:rPr lang="en-US" sz="3600" dirty="0" smtClean="0"/>
              <a:t> </a:t>
            </a:r>
            <a:r>
              <a:rPr lang="en-US" sz="3600" dirty="0" err="1"/>
              <a:t>m</a:t>
            </a:r>
            <a:r>
              <a:rPr lang="en-US" sz="3600" dirty="0" err="1" smtClean="0"/>
              <a:t>asyarakat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pembangunan</a:t>
            </a:r>
            <a:r>
              <a:rPr lang="en-US" sz="3600" dirty="0" smtClean="0"/>
              <a:t> </a:t>
            </a:r>
            <a:r>
              <a:rPr lang="en-US" sz="3600" dirty="0" err="1" smtClean="0"/>
              <a:t>infrastruktur</a:t>
            </a:r>
            <a:r>
              <a:rPr lang="en-US" sz="3600" dirty="0" smtClean="0"/>
              <a:t> yang </a:t>
            </a:r>
            <a:r>
              <a:rPr lang="en-US" sz="3600" dirty="0" err="1" smtClean="0"/>
              <a:t>responsif</a:t>
            </a:r>
            <a:r>
              <a:rPr lang="en-US" sz="3600" dirty="0" smtClean="0"/>
              <a:t> gender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35AA8F-73FB-8241-BBF9-AD72F74E3A6C}"/>
              </a:ext>
            </a:extLst>
          </p:cNvPr>
          <p:cNvSpPr txBox="1"/>
          <p:nvPr/>
        </p:nvSpPr>
        <p:spPr>
          <a:xfrm>
            <a:off x="376702" y="3072843"/>
            <a:ext cx="2767361" cy="7078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Masyarakat lokal (</a:t>
            </a:r>
            <a:r>
              <a:rPr lang="id-ID" sz="2000" b="1" dirty="0" err="1"/>
              <a:t>indigenous</a:t>
            </a:r>
            <a:r>
              <a:rPr lang="id-ID" sz="2000" b="1" dirty="0"/>
              <a:t> </a:t>
            </a:r>
            <a:r>
              <a:rPr lang="id-ID" sz="2000" b="1" dirty="0" err="1"/>
              <a:t>people</a:t>
            </a:r>
            <a:r>
              <a:rPr lang="id-ID" sz="2000" b="1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1D9A87-4466-CE4A-8095-2C5ABC46FC6E}"/>
              </a:ext>
            </a:extLst>
          </p:cNvPr>
          <p:cNvSpPr txBox="1"/>
          <p:nvPr/>
        </p:nvSpPr>
        <p:spPr>
          <a:xfrm>
            <a:off x="3173310" y="2474587"/>
            <a:ext cx="1860057" cy="46166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Wanita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C957AB-8E08-2C4E-830D-0063BDEDBC76}"/>
              </a:ext>
            </a:extLst>
          </p:cNvPr>
          <p:cNvSpPr txBox="1"/>
          <p:nvPr/>
        </p:nvSpPr>
        <p:spPr>
          <a:xfrm>
            <a:off x="3401433" y="3585431"/>
            <a:ext cx="1778127" cy="70788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Anak kecil dan Pemuda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FB997D-FB67-024F-8A40-919463243FC2}"/>
              </a:ext>
            </a:extLst>
          </p:cNvPr>
          <p:cNvSpPr txBox="1"/>
          <p:nvPr/>
        </p:nvSpPr>
        <p:spPr>
          <a:xfrm>
            <a:off x="742951" y="5076516"/>
            <a:ext cx="2216150" cy="40011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Komunitas lokal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0DE9D2-FE0A-A040-8075-FE2F1D3734E3}"/>
              </a:ext>
            </a:extLst>
          </p:cNvPr>
          <p:cNvSpPr txBox="1"/>
          <p:nvPr/>
        </p:nvSpPr>
        <p:spPr>
          <a:xfrm>
            <a:off x="3689910" y="5108927"/>
            <a:ext cx="2686914" cy="70788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Masyarakat dalam kondisi rentan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2E5085-84A2-454B-A86C-DBBD0ADC9418}"/>
              </a:ext>
            </a:extLst>
          </p:cNvPr>
          <p:cNvSpPr txBox="1"/>
          <p:nvPr/>
        </p:nvSpPr>
        <p:spPr>
          <a:xfrm>
            <a:off x="6310582" y="2814767"/>
            <a:ext cx="2184243" cy="461665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Lansia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578A67-44A2-F644-B57B-8090EADE2BD1}"/>
              </a:ext>
            </a:extLst>
          </p:cNvPr>
          <p:cNvSpPr txBox="1"/>
          <p:nvPr/>
        </p:nvSpPr>
        <p:spPr>
          <a:xfrm>
            <a:off x="6071324" y="3838735"/>
            <a:ext cx="2114058" cy="70788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Pendatang (</a:t>
            </a:r>
            <a:r>
              <a:rPr lang="id-ID" sz="2000" b="1" i="1" dirty="0" err="1"/>
              <a:t>migrants</a:t>
            </a:r>
            <a:r>
              <a:rPr lang="id-ID" sz="2000" b="1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A29DF29-9A91-B747-A6E7-C0E9836E1FFF}"/>
              </a:ext>
            </a:extLst>
          </p:cNvPr>
          <p:cNvSpPr txBox="1"/>
          <p:nvPr/>
        </p:nvSpPr>
        <p:spPr>
          <a:xfrm>
            <a:off x="7564797" y="4731359"/>
            <a:ext cx="1860057" cy="70788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i="1" dirty="0"/>
              <a:t>Person </a:t>
            </a:r>
            <a:r>
              <a:rPr lang="id-ID" sz="2000" b="1" i="1" dirty="0" err="1"/>
              <a:t>with</a:t>
            </a:r>
            <a:r>
              <a:rPr lang="id-ID" sz="2000" b="1" i="1" dirty="0"/>
              <a:t> </a:t>
            </a:r>
            <a:r>
              <a:rPr lang="id-ID" sz="2000" b="1" i="1" dirty="0" err="1"/>
              <a:t>disabilities</a:t>
            </a:r>
            <a:endParaRPr lang="id-ID" sz="2000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ACFC39D-C437-E94C-8322-21161A16212C}"/>
              </a:ext>
            </a:extLst>
          </p:cNvPr>
          <p:cNvSpPr txBox="1"/>
          <p:nvPr/>
        </p:nvSpPr>
        <p:spPr>
          <a:xfrm>
            <a:off x="4967126" y="6276537"/>
            <a:ext cx="432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i="1" dirty="0"/>
              <a:t>S</a:t>
            </a:r>
            <a:r>
              <a:rPr lang="id-ID" sz="1400" b="1" i="1" dirty="0"/>
              <a:t>ource: New Urban Agenda, </a:t>
            </a:r>
            <a:r>
              <a:rPr lang="id-ID" sz="1400" b="1" i="1" dirty="0" err="1"/>
              <a:t>Article</a:t>
            </a:r>
            <a:r>
              <a:rPr lang="id-ID" sz="1400" b="1" i="1" dirty="0"/>
              <a:t> 34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="" xmlns:a16="http://schemas.microsoft.com/office/drawing/2014/main" id="{78D4F020-71AD-A044-A172-A81C0C8C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896" y="6309360"/>
            <a:ext cx="791104" cy="274320"/>
          </a:xfrm>
        </p:spPr>
        <p:txBody>
          <a:bodyPr/>
          <a:lstStyle/>
          <a:p>
            <a:fld id="{4EC293AD-A61C-6D4C-887B-E47AC8DA71A0}" type="slidenum">
              <a:rPr lang="en-US" sz="2400" smtClean="0"/>
              <a:t>4</a:t>
            </a:fld>
            <a:endParaRPr lang="en-US" sz="2400" dirty="0"/>
          </a:p>
        </p:txBody>
      </p:sp>
      <p:sp>
        <p:nvSpPr>
          <p:cNvPr id="20" name="Triangle 19">
            <a:extLst>
              <a:ext uri="{FF2B5EF4-FFF2-40B4-BE49-F238E27FC236}">
                <a16:creationId xmlns="" xmlns:a16="http://schemas.microsoft.com/office/drawing/2014/main" id="{8642505E-D3ED-6F48-9042-D80917FBD33B}"/>
              </a:ext>
            </a:extLst>
          </p:cNvPr>
          <p:cNvSpPr/>
          <p:nvPr/>
        </p:nvSpPr>
        <p:spPr>
          <a:xfrm rot="5400000">
            <a:off x="8796321" y="6297930"/>
            <a:ext cx="339969" cy="297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87338"/>
            <a:ext cx="7577402" cy="1160462"/>
          </a:xfrm>
        </p:spPr>
        <p:txBody>
          <a:bodyPr/>
          <a:lstStyle/>
          <a:p>
            <a:pPr>
              <a:defRPr/>
            </a:pPr>
            <a:r>
              <a:rPr lang="id-ID" sz="2400" dirty="0" smtClean="0"/>
              <a:t>Contoh </a:t>
            </a:r>
            <a:r>
              <a:rPr lang="en-US" sz="2400" dirty="0" err="1" smtClean="0"/>
              <a:t>Kelengkapan</a:t>
            </a:r>
            <a:r>
              <a:rPr lang="en-US" sz="2400" dirty="0" smtClean="0"/>
              <a:t> </a:t>
            </a:r>
            <a:r>
              <a:rPr lang="id-ID" sz="2400" dirty="0" smtClean="0"/>
              <a:t>FasilItas Bangunan Gedung di Kementerian PUPR</a:t>
            </a:r>
            <a:endParaRPr lang="id-ID" sz="2400" dirty="0"/>
          </a:p>
        </p:txBody>
      </p:sp>
      <p:pic>
        <p:nvPicPr>
          <p:cNvPr id="4" name="Picture 7" descr="D:\Gender 2013\Foto Kegiatan\TPA\P11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489" y="1196752"/>
            <a:ext cx="3090217" cy="2536650"/>
          </a:xfrm>
          <a:effectLst>
            <a:softEdge rad="112500"/>
          </a:effectLst>
        </p:spPr>
      </p:pic>
      <p:pic>
        <p:nvPicPr>
          <p:cNvPr id="9" name="Picture 2" descr="H:\foto difable, tpa, menyusui\P101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1196752"/>
            <a:ext cx="272415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5" name="Picture 3" descr="E:\GENDER\Lansia 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489" y="4038601"/>
            <a:ext cx="3283432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 descr="E:\GENDER\Lansia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2200" y="4038601"/>
            <a:ext cx="330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6" descr="C:\Users\Andri Hakim\Downloads\IMG-20150324-00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9850" y="1196752"/>
            <a:ext cx="3136900" cy="268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3" descr="F:\2015_GENDER\IMG_28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038601"/>
            <a:ext cx="29718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87338"/>
            <a:ext cx="7577402" cy="1160462"/>
          </a:xfrm>
        </p:spPr>
        <p:txBody>
          <a:bodyPr/>
          <a:lstStyle/>
          <a:p>
            <a:pPr>
              <a:defRPr/>
            </a:pPr>
            <a:r>
              <a:rPr lang="id-ID" sz="2400" dirty="0" smtClean="0"/>
              <a:t>Contoh </a:t>
            </a:r>
            <a:r>
              <a:rPr lang="en-US" sz="2400" dirty="0" err="1" smtClean="0"/>
              <a:t>Kelengkapan</a:t>
            </a:r>
            <a:r>
              <a:rPr lang="en-US" sz="2400" dirty="0" smtClean="0"/>
              <a:t> </a:t>
            </a:r>
            <a:r>
              <a:rPr lang="id-ID" sz="2400" dirty="0" smtClean="0"/>
              <a:t>FasilItas Bangunan Gedung di </a:t>
            </a:r>
            <a:r>
              <a:rPr lang="en-US" sz="2400" dirty="0"/>
              <a:t> </a:t>
            </a:r>
            <a:r>
              <a:rPr lang="en-US" sz="2400" dirty="0" err="1" smtClean="0"/>
              <a:t>gedung</a:t>
            </a:r>
            <a:r>
              <a:rPr lang="en-US" sz="2400" dirty="0" smtClean="0"/>
              <a:t> </a:t>
            </a:r>
            <a:r>
              <a:rPr lang="en-US" sz="2400" dirty="0" err="1" smtClean="0"/>
              <a:t>Diklat</a:t>
            </a:r>
            <a:r>
              <a:rPr lang="en-US" sz="2400" dirty="0" smtClean="0"/>
              <a:t> </a:t>
            </a:r>
            <a:r>
              <a:rPr lang="en-US" sz="2400" dirty="0" err="1" smtClean="0"/>
              <a:t>Bina</a:t>
            </a:r>
            <a:r>
              <a:rPr lang="en-US" sz="2400" dirty="0" smtClean="0"/>
              <a:t> </a:t>
            </a:r>
            <a:r>
              <a:rPr lang="en-US" sz="2400" dirty="0" err="1" smtClean="0"/>
              <a:t>Marga</a:t>
            </a:r>
            <a:endParaRPr lang="id-ID" sz="2400" dirty="0"/>
          </a:p>
        </p:txBody>
      </p:sp>
      <p:pic>
        <p:nvPicPr>
          <p:cNvPr id="1026" name="Picture 2" descr="E:\Gender 2019\Foto Diklat  Bandung\akses masu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8" y="1961593"/>
            <a:ext cx="3092545" cy="47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ender 2019\Foto Diklat  Bandung\kses masuk 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762376"/>
            <a:ext cx="2510073" cy="51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ender 2019\Foto Diklat  Bandung\ram dlm gedunh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29" y="1762376"/>
            <a:ext cx="2146300" cy="546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ender 2019\Foto Diklat  Bandung\toile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64" y="1747591"/>
            <a:ext cx="2089536" cy="46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696" y="284163"/>
            <a:ext cx="8556823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50938" indent="-1150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smtClean="0">
                <a:latin typeface="+mn-lt"/>
                <a:cs typeface="+mn-cs"/>
              </a:rPr>
              <a:t>                 </a:t>
            </a:r>
            <a:r>
              <a:rPr lang="en-US" sz="3200" b="1" dirty="0" err="1" smtClean="0">
                <a:latin typeface="+mj-lt"/>
                <a:cs typeface="+mn-cs"/>
              </a:rPr>
              <a:t>Pelatihan</a:t>
            </a:r>
            <a:r>
              <a:rPr lang="en-US" sz="3200" b="1" dirty="0" smtClean="0">
                <a:latin typeface="+mj-lt"/>
                <a:cs typeface="+mn-cs"/>
              </a:rPr>
              <a:t> </a:t>
            </a:r>
            <a:r>
              <a:rPr lang="en-US" sz="3200" b="1" dirty="0" err="1">
                <a:latin typeface="+mj-lt"/>
                <a:cs typeface="+mn-cs"/>
              </a:rPr>
              <a:t>Tenaga</a:t>
            </a:r>
            <a:r>
              <a:rPr lang="en-US" sz="3200" b="1" dirty="0">
                <a:latin typeface="+mj-lt"/>
                <a:cs typeface="+mn-cs"/>
              </a:rPr>
              <a:t> </a:t>
            </a:r>
            <a:r>
              <a:rPr lang="en-US" sz="3200" b="1" dirty="0" err="1">
                <a:latin typeface="+mj-lt"/>
                <a:cs typeface="+mn-cs"/>
              </a:rPr>
              <a:t>Kerja</a:t>
            </a:r>
            <a:r>
              <a:rPr lang="en-US" sz="3200" b="1" dirty="0">
                <a:latin typeface="+mj-lt"/>
                <a:cs typeface="+mn-cs"/>
              </a:rPr>
              <a:t> </a:t>
            </a:r>
            <a:r>
              <a:rPr lang="en-US" sz="3200" b="1" dirty="0" err="1">
                <a:latin typeface="+mj-lt"/>
                <a:cs typeface="+mn-cs"/>
              </a:rPr>
              <a:t>Terampil</a:t>
            </a:r>
            <a:r>
              <a:rPr lang="en-US" sz="3200" b="1" dirty="0">
                <a:latin typeface="+mj-lt"/>
                <a:cs typeface="+mn-cs"/>
              </a:rPr>
              <a:t> </a:t>
            </a:r>
            <a:r>
              <a:rPr lang="en-US" sz="3200" b="1" dirty="0" smtClean="0">
                <a:latin typeface="+mj-lt"/>
                <a:cs typeface="+mn-cs"/>
              </a:rPr>
              <a:t>     </a:t>
            </a:r>
            <a:r>
              <a:rPr lang="en-US" sz="3200" b="1" dirty="0" err="1" smtClean="0">
                <a:latin typeface="+mj-lt"/>
                <a:cs typeface="+mn-cs"/>
              </a:rPr>
              <a:t>Jasa</a:t>
            </a:r>
            <a:r>
              <a:rPr lang="en-US" sz="3200" b="1" dirty="0" smtClean="0">
                <a:latin typeface="+mj-lt"/>
                <a:cs typeface="+mn-cs"/>
              </a:rPr>
              <a:t> </a:t>
            </a:r>
            <a:r>
              <a:rPr lang="en-US" sz="3200" b="1" dirty="0" err="1">
                <a:latin typeface="+mj-lt"/>
                <a:cs typeface="+mn-cs"/>
              </a:rPr>
              <a:t>Konstruksi</a:t>
            </a:r>
            <a:r>
              <a:rPr lang="en-US" sz="3200" b="1" dirty="0">
                <a:latin typeface="+mj-lt"/>
                <a:cs typeface="+mn-cs"/>
              </a:rPr>
              <a:t> </a:t>
            </a:r>
            <a:endParaRPr lang="en-US" sz="3200" b="1" dirty="0" smtClean="0">
              <a:latin typeface="+mj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  <a:cs typeface="+mn-cs"/>
              </a:rPr>
              <a:t>   </a:t>
            </a:r>
            <a:r>
              <a:rPr lang="en-US" sz="2000" dirty="0" err="1" smtClean="0">
                <a:latin typeface="+mj-lt"/>
                <a:cs typeface="+mn-cs"/>
              </a:rPr>
              <a:t>Peluang</a:t>
            </a:r>
            <a:r>
              <a:rPr lang="en-US" sz="2000" dirty="0" smtClean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sertifikasi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smtClean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bagi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masyarakat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sebagai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tenaga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terampil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pada</a:t>
            </a:r>
            <a:r>
              <a:rPr lang="en-US" sz="2000" dirty="0">
                <a:latin typeface="+mj-lt"/>
                <a:cs typeface="+mn-cs"/>
              </a:rPr>
              <a:t> program </a:t>
            </a:r>
            <a:r>
              <a:rPr lang="en-US" sz="2000" dirty="0" err="1" smtClean="0">
                <a:latin typeface="+mj-lt"/>
                <a:cs typeface="+mn-cs"/>
              </a:rPr>
              <a:t>pembangunan</a:t>
            </a:r>
            <a:r>
              <a:rPr lang="en-US" sz="2000" dirty="0" smtClean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infrastruktur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Berbasis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Masyarakat</a:t>
            </a:r>
            <a:r>
              <a:rPr lang="en-US" sz="2000" dirty="0">
                <a:cs typeface="+mn-cs"/>
              </a:rPr>
              <a:t> </a:t>
            </a:r>
            <a:r>
              <a:rPr lang="en-US" sz="2400" dirty="0" smtClean="0">
                <a:latin typeface="+mn-lt"/>
                <a:cs typeface="+mn-cs"/>
              </a:rPr>
              <a:t>, </a:t>
            </a:r>
            <a:r>
              <a:rPr lang="en-US" sz="2400" dirty="0" err="1" smtClean="0">
                <a:latin typeface="+mn-lt"/>
                <a:cs typeface="+mn-cs"/>
              </a:rPr>
              <a:t>pada</a:t>
            </a:r>
            <a:r>
              <a:rPr lang="en-US" sz="2400" dirty="0">
                <a:latin typeface="+mn-lt"/>
                <a:cs typeface="+mn-cs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smtClean="0">
                <a:latin typeface="+mn-lt"/>
                <a:cs typeface="+mn-cs"/>
              </a:rPr>
              <a:t>a</a:t>
            </a:r>
            <a:r>
              <a:rPr lang="en-US" sz="2400" dirty="0">
                <a:latin typeface="+mn-lt"/>
                <a:cs typeface="+mn-cs"/>
              </a:rPr>
              <a:t>.  </a:t>
            </a:r>
            <a:r>
              <a:rPr lang="en-US" sz="2000" dirty="0">
                <a:latin typeface="+mj-lt"/>
                <a:cs typeface="+mn-cs"/>
              </a:rPr>
              <a:t>Program Kota </a:t>
            </a:r>
            <a:r>
              <a:rPr lang="en-US" sz="2000" dirty="0" err="1">
                <a:latin typeface="+mj-lt"/>
                <a:cs typeface="+mn-cs"/>
              </a:rPr>
              <a:t>Tanpa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Kumuh</a:t>
            </a:r>
            <a:r>
              <a:rPr lang="en-US" sz="2000" dirty="0">
                <a:latin typeface="+mj-lt"/>
                <a:cs typeface="+mn-cs"/>
              </a:rPr>
              <a:t> (KOTAKU)</a:t>
            </a:r>
          </a:p>
          <a:p>
            <a:pPr marL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  <a:cs typeface="+mn-cs"/>
              </a:rPr>
              <a:t>     yang </a:t>
            </a:r>
            <a:r>
              <a:rPr lang="en-US" sz="2000" dirty="0" err="1">
                <a:latin typeface="+mj-lt"/>
                <a:cs typeface="+mn-cs"/>
              </a:rPr>
              <a:t>terdiri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dari</a:t>
            </a:r>
            <a:r>
              <a:rPr lang="en-US" sz="2000" dirty="0">
                <a:latin typeface="+mj-lt"/>
                <a:cs typeface="+mn-cs"/>
              </a:rPr>
              <a:t> National </a:t>
            </a:r>
            <a:r>
              <a:rPr lang="en-US" sz="2000" dirty="0" smtClean="0">
                <a:latin typeface="+mj-lt"/>
                <a:cs typeface="+mn-cs"/>
              </a:rPr>
              <a:t>Slum</a:t>
            </a:r>
          </a:p>
          <a:p>
            <a:pPr marL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</a:t>
            </a:r>
            <a:r>
              <a:rPr lang="en-US" sz="2000" dirty="0" smtClean="0">
                <a:latin typeface="+mj-lt"/>
                <a:cs typeface="+mn-cs"/>
              </a:rPr>
              <a:t> Upgrading </a:t>
            </a:r>
            <a:r>
              <a:rPr lang="en-US" sz="2000" dirty="0">
                <a:latin typeface="+mj-lt"/>
                <a:cs typeface="+mn-cs"/>
              </a:rPr>
              <a:t>Program (NUSP) </a:t>
            </a:r>
            <a:r>
              <a:rPr lang="en-US" sz="2000" dirty="0" err="1">
                <a:latin typeface="+mj-lt"/>
                <a:cs typeface="+mn-cs"/>
              </a:rPr>
              <a:t>dan</a:t>
            </a:r>
            <a:r>
              <a:rPr lang="en-US" sz="2000" dirty="0">
                <a:latin typeface="+mj-lt"/>
                <a:cs typeface="+mn-cs"/>
              </a:rPr>
              <a:t> </a:t>
            </a:r>
            <a:endParaRPr lang="en-US" sz="2000" dirty="0" smtClean="0">
              <a:latin typeface="+mj-lt"/>
              <a:cs typeface="+mn-cs"/>
            </a:endParaRPr>
          </a:p>
          <a:p>
            <a:pPr marL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</a:t>
            </a:r>
            <a:r>
              <a:rPr lang="en-US" sz="2000" dirty="0" smtClean="0">
                <a:latin typeface="+mj-lt"/>
                <a:cs typeface="+mn-cs"/>
              </a:rPr>
              <a:t>Neighborhood  </a:t>
            </a:r>
            <a:r>
              <a:rPr lang="en-US" sz="2000" dirty="0">
                <a:latin typeface="+mj-lt"/>
                <a:cs typeface="+mn-cs"/>
              </a:rPr>
              <a:t>Upgrading  and </a:t>
            </a:r>
            <a:endParaRPr lang="en-US" sz="2000" dirty="0" smtClean="0">
              <a:latin typeface="+mj-lt"/>
              <a:cs typeface="+mn-cs"/>
            </a:endParaRPr>
          </a:p>
          <a:p>
            <a:pPr marL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</a:t>
            </a:r>
            <a:r>
              <a:rPr lang="en-US" sz="2000" dirty="0" smtClean="0">
                <a:latin typeface="+mj-lt"/>
                <a:cs typeface="+mn-cs"/>
              </a:rPr>
              <a:t>Shelter </a:t>
            </a:r>
            <a:r>
              <a:rPr lang="en-US" sz="2000" dirty="0">
                <a:latin typeface="+mj-lt"/>
                <a:cs typeface="+mn-cs"/>
              </a:rPr>
              <a:t>Project Phase 2   </a:t>
            </a:r>
            <a:r>
              <a:rPr lang="en-US" sz="2000" dirty="0" smtClean="0">
                <a:latin typeface="+mj-lt"/>
                <a:cs typeface="+mn-cs"/>
              </a:rPr>
              <a:t>(</a:t>
            </a:r>
            <a:r>
              <a:rPr lang="en-US" sz="2000" dirty="0">
                <a:latin typeface="+mj-lt"/>
                <a:cs typeface="+mn-cs"/>
              </a:rPr>
              <a:t>NUSP-2</a:t>
            </a:r>
            <a:r>
              <a:rPr lang="en-US" sz="2000" dirty="0" smtClean="0">
                <a:latin typeface="+mj-lt"/>
                <a:cs typeface="+mn-cs"/>
              </a:rPr>
              <a:t>).</a:t>
            </a:r>
          </a:p>
          <a:p>
            <a:pPr marL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  <a:cs typeface="+mn-cs"/>
              </a:rPr>
              <a:t>b</a:t>
            </a:r>
            <a:r>
              <a:rPr lang="en-US" sz="2000" dirty="0">
                <a:latin typeface="+mj-lt"/>
                <a:cs typeface="+mn-cs"/>
              </a:rPr>
              <a:t>.  Program </a:t>
            </a:r>
            <a:r>
              <a:rPr lang="en-US" sz="2000" dirty="0" err="1">
                <a:latin typeface="+mj-lt"/>
                <a:cs typeface="+mn-cs"/>
              </a:rPr>
              <a:t>Penanganan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rumah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tidak</a:t>
            </a:r>
            <a:r>
              <a:rPr lang="en-US" sz="2000" dirty="0">
                <a:latin typeface="+mj-lt"/>
                <a:cs typeface="+mn-cs"/>
              </a:rPr>
              <a:t> </a:t>
            </a:r>
          </a:p>
          <a:p>
            <a:pPr marL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  <a:cs typeface="+mn-cs"/>
              </a:rPr>
              <a:t>      </a:t>
            </a:r>
            <a:r>
              <a:rPr lang="en-US" sz="2000" dirty="0" err="1">
                <a:latin typeface="+mj-lt"/>
                <a:cs typeface="+mn-cs"/>
              </a:rPr>
              <a:t>layak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huni</a:t>
            </a:r>
            <a:r>
              <a:rPr lang="en-US" sz="2000" dirty="0">
                <a:latin typeface="+mj-lt"/>
                <a:cs typeface="+mn-cs"/>
              </a:rPr>
              <a:t> (</a:t>
            </a:r>
            <a:r>
              <a:rPr lang="en-US" sz="2000" dirty="0" err="1">
                <a:latin typeface="+mj-lt"/>
                <a:cs typeface="+mn-cs"/>
              </a:rPr>
              <a:t>Bantuan</a:t>
            </a:r>
            <a:r>
              <a:rPr lang="en-US" sz="2000" dirty="0">
                <a:latin typeface="+mj-lt"/>
                <a:cs typeface="+mn-cs"/>
              </a:rPr>
              <a:t>  </a:t>
            </a:r>
            <a:r>
              <a:rPr lang="en-US" sz="2000" dirty="0" err="1">
                <a:latin typeface="+mj-lt"/>
                <a:cs typeface="+mn-cs"/>
              </a:rPr>
              <a:t>Stimulan</a:t>
            </a:r>
            <a:r>
              <a:rPr lang="en-US" sz="2000" dirty="0">
                <a:latin typeface="+mj-lt"/>
                <a:cs typeface="+mn-cs"/>
              </a:rPr>
              <a:t> </a:t>
            </a:r>
          </a:p>
          <a:p>
            <a:pPr marL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smtClean="0">
                <a:latin typeface="+mn-lt"/>
                <a:cs typeface="+mn-cs"/>
              </a:rPr>
              <a:t>   </a:t>
            </a:r>
            <a:r>
              <a:rPr lang="en-US" sz="2000" dirty="0" err="1" smtClean="0">
                <a:latin typeface="+mj-lt"/>
                <a:cs typeface="+mn-cs"/>
              </a:rPr>
              <a:t>Perumahan</a:t>
            </a:r>
            <a:r>
              <a:rPr lang="en-US" sz="2000" dirty="0" smtClean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Swadaya</a:t>
            </a:r>
            <a:r>
              <a:rPr lang="en-US" sz="2000" dirty="0">
                <a:latin typeface="+mj-lt"/>
                <a:cs typeface="+mn-cs"/>
              </a:rPr>
              <a:t>/ BSPS)</a:t>
            </a:r>
          </a:p>
          <a:p>
            <a:pPr marL="628650" indent="-457200" eaLnBrk="1" fontAlgn="auto" hangingPunct="1">
              <a:spcBef>
                <a:spcPts val="0"/>
              </a:spcBef>
              <a:spcAft>
                <a:spcPts val="0"/>
              </a:spcAft>
              <a:buAutoNum type="alphaLcPeriod" startAt="3"/>
              <a:defRPr/>
            </a:pPr>
            <a:r>
              <a:rPr lang="en-US" sz="2000" dirty="0" smtClean="0">
                <a:latin typeface="+mj-lt"/>
                <a:cs typeface="+mn-cs"/>
              </a:rPr>
              <a:t>P3TGAI </a:t>
            </a:r>
            <a:r>
              <a:rPr lang="en-US" sz="2000" dirty="0">
                <a:latin typeface="+mj-lt"/>
                <a:cs typeface="+mn-cs"/>
              </a:rPr>
              <a:t>( </a:t>
            </a:r>
            <a:r>
              <a:rPr lang="en-US" sz="2000" dirty="0" err="1">
                <a:latin typeface="+mj-lt"/>
                <a:cs typeface="+mn-cs"/>
              </a:rPr>
              <a:t>Saluran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Irigasi</a:t>
            </a:r>
            <a:r>
              <a:rPr lang="en-US" sz="2000" dirty="0">
                <a:latin typeface="+mj-lt"/>
                <a:cs typeface="+mn-cs"/>
              </a:rPr>
              <a:t> </a:t>
            </a:r>
            <a:endParaRPr lang="en-US" sz="2000" dirty="0" smtClean="0">
              <a:latin typeface="+mj-lt"/>
              <a:cs typeface="+mn-cs"/>
            </a:endParaRPr>
          </a:p>
          <a:p>
            <a:pPr marL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</a:t>
            </a:r>
            <a:r>
              <a:rPr lang="en-US" sz="2000" dirty="0" err="1" smtClean="0">
                <a:latin typeface="+mj-lt"/>
                <a:cs typeface="+mn-cs"/>
              </a:rPr>
              <a:t>Tersier</a:t>
            </a:r>
            <a:r>
              <a:rPr lang="en-US" sz="2000" dirty="0" smtClean="0">
                <a:latin typeface="+mj-lt"/>
                <a:cs typeface="+mn-cs"/>
              </a:rPr>
              <a:t>)</a:t>
            </a:r>
          </a:p>
          <a:p>
            <a:pPr marL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j-lt"/>
                <a:cs typeface="+mn-cs"/>
              </a:rPr>
              <a:t>  </a:t>
            </a:r>
            <a:r>
              <a:rPr lang="en-US" sz="2000" dirty="0" err="1" smtClean="0">
                <a:latin typeface="+mj-lt"/>
                <a:cs typeface="+mn-cs"/>
              </a:rPr>
              <a:t>Juga</a:t>
            </a:r>
            <a:r>
              <a:rPr lang="en-US" sz="2000" dirty="0" smtClean="0">
                <a:latin typeface="+mj-lt"/>
                <a:cs typeface="+mn-cs"/>
              </a:rPr>
              <a:t> </a:t>
            </a:r>
            <a:r>
              <a:rPr lang="en-US" sz="2000" dirty="0" err="1" smtClean="0">
                <a:latin typeface="+mj-lt"/>
                <a:cs typeface="+mn-cs"/>
              </a:rPr>
              <a:t>Pelatihan</a:t>
            </a:r>
            <a:r>
              <a:rPr lang="en-US" sz="2000" dirty="0" smtClean="0">
                <a:latin typeface="+mj-lt"/>
                <a:cs typeface="+mn-cs"/>
              </a:rPr>
              <a:t> </a:t>
            </a:r>
            <a:r>
              <a:rPr lang="en-US" sz="2000" dirty="0" err="1" smtClean="0">
                <a:latin typeface="+mj-lt"/>
                <a:cs typeface="+mn-cs"/>
              </a:rPr>
              <a:t>pada</a:t>
            </a:r>
            <a:r>
              <a:rPr lang="en-US" sz="2000" dirty="0" smtClean="0">
                <a:latin typeface="+mj-lt"/>
                <a:cs typeface="+mn-cs"/>
              </a:rPr>
              <a:t> </a:t>
            </a:r>
            <a:r>
              <a:rPr lang="en-US" sz="2000" b="1" dirty="0" smtClean="0">
                <a:latin typeface="+mj-lt"/>
                <a:cs typeface="+mn-cs"/>
              </a:rPr>
              <a:t>SMK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</a:t>
            </a:r>
            <a:r>
              <a:rPr lang="en-US" sz="2000" b="1" dirty="0" err="1" smtClean="0">
                <a:latin typeface="+mj-lt"/>
                <a:cs typeface="+mn-cs"/>
              </a:rPr>
              <a:t>dan</a:t>
            </a:r>
            <a:r>
              <a:rPr lang="en-US" sz="2000" b="1" dirty="0" smtClean="0">
                <a:latin typeface="+mj-lt"/>
                <a:cs typeface="+mn-cs"/>
              </a:rPr>
              <a:t> LAPAS</a:t>
            </a:r>
            <a:endParaRPr lang="en-US" sz="2000" b="1" dirty="0">
              <a:latin typeface="+mj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   </a:t>
            </a:r>
          </a:p>
        </p:txBody>
      </p:sp>
      <p:pic>
        <p:nvPicPr>
          <p:cNvPr id="5837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80" y="1752601"/>
            <a:ext cx="264676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2717800"/>
            <a:ext cx="2441031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595959"/>
                </a:solidFill>
              </a:rPr>
              <a:t>   </a:t>
            </a:r>
          </a:p>
        </p:txBody>
      </p:sp>
      <p:pic>
        <p:nvPicPr>
          <p:cNvPr id="5837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80" y="4687888"/>
            <a:ext cx="2768004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1" y="4687888"/>
            <a:ext cx="2768004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400" y="1676400"/>
            <a:ext cx="924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INTEGRASI  GENDER INFRASTRUKTUR </a:t>
            </a:r>
            <a:r>
              <a:rPr lang="en-US" sz="3600" dirty="0" smtClean="0"/>
              <a:t> ,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PADA SIKLUS PENGELOLAAN </a:t>
            </a:r>
            <a:r>
              <a:rPr lang="en-US" sz="3600" dirty="0" smtClean="0"/>
              <a:t>JALAN</a:t>
            </a:r>
          </a:p>
          <a:p>
            <a:r>
              <a:rPr lang="en-US" sz="3600" dirty="0" smtClean="0"/>
              <a:t>( </a:t>
            </a:r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 smtClean="0"/>
              <a:t>kasus</a:t>
            </a:r>
            <a:r>
              <a:rPr lang="en-US" sz="3600" dirty="0" smtClean="0"/>
              <a:t> PRIM NTB, Lombok Barat)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7682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" y="620688"/>
            <a:ext cx="8796520" cy="540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635000" lvl="0" indent="-290513">
              <a:buAutoNum type="romanUcPeriod"/>
            </a:pP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Tahap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Perencanaan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801687" lvl="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Survey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kondisi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jalan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perencanaan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143000" lvl="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Tim surveyor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perempuan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863600" lvl="0" indent="-457200">
              <a:buAutoNum type="arabicPeriod" startAt="2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Perencanaan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Pemrograman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Penganggaran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749300" lvl="0" indent="114300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Mempergunakan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ceklist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GESI (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disabilitas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perempuan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lansia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)</a:t>
            </a:r>
          </a:p>
          <a:p>
            <a:pPr marL="749300" lvl="0" indent="114300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Budget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teranggarkan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GESI (pedestrian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ramp, guiding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blok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warning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blok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Zona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Selamat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Sekolah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halte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kursi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titik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tertentu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diidentifikasi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membutuhkan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jalur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khusus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sepeda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underpas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pedestrian/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jembatan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gantung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pejalan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kaki)</a:t>
            </a:r>
          </a:p>
          <a:p>
            <a:pPr marL="344488" lv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s-ES" b="1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3332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" y="620688"/>
            <a:ext cx="8796520" cy="540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4487" lvl="0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Tahap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Perencanaan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lanjutan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749300" lvl="0" indent="-40640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3. 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Penyusunan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Dokumen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lelang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tenaga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desain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perempuan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406400" lv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4.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Pekerjaan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desain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oleh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konsultan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desain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749300" lvl="0" indent="114300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mengakomodir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gambar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anggaran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457200" lv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5. Survey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kondisi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jalan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BOQ. </a:t>
            </a:r>
          </a:p>
          <a:p>
            <a:pPr marL="800100" lvl="0" indent="-50800" algn="just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mengakomodir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(pedestrian &gt;ramp guiding block,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jalur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pejalan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kaki, ZSS,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lampu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penerangan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jalan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)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749300" lvl="0" indent="-292100" algn="just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Konsultasi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Publik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Tahap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desain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092200" lvl="0" indent="-342900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pesertanya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perempuan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disabilitas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lansia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menyampaikan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info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kelompoknya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s-ES" b="1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269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" y="620688"/>
            <a:ext cx="8796520" cy="540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4487" lv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II.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Tahap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Pembangunan</a:t>
            </a:r>
          </a:p>
          <a:p>
            <a:pPr marL="801687" lvl="0" indent="-457200">
              <a:buAutoNum type="arabicPeriod"/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Penyusunan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Dokumen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Lelang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092200" lvl="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kesempatan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pekerjaan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terbuka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laki,perempuan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disabilitas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092200" lvl="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membeli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material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suplier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mempekerjakan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dibawah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usia18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092200" lvl="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upah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laki,perempuan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sama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item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pekerjaan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sama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092200" lvl="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disabilitas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diberi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kesempatan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bekerja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pekerjaan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kapasitasnya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092200" lvl="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Menyediakan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toilet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portabel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mengakomodasi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perempuan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</a:p>
          <a:p>
            <a:pPr marL="457200" lv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749300" lvl="0" indent="-29210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67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1" y="-99392"/>
            <a:ext cx="9205023" cy="612068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4487" lv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II.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Tahap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Pembangunan (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lanjutan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685800" lvl="0" indent="-34290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2.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Tanda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Tangan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kontrak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j-lt"/>
              </a:rPr>
              <a:t>antara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PPK 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konsultan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pengawas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pemenang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092200" lvl="0" indent="-342900" algn="just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Memastikan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tanda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tangan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pakta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integritas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semua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personal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konsultan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pengawas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perlindungan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mempekerjakan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konsultan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pengawas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t.d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perempuan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685800" lvl="0" indent="-342900">
              <a:buNone/>
              <a:tabLst>
                <a:tab pos="342900" algn="l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3.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Tanda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tangan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kontrak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antara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PPK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kontaktor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pemenang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(Pre award meeting). </a:t>
            </a:r>
          </a:p>
          <a:p>
            <a:pPr marL="1092200" lvl="0" indent="-342900" algn="just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Memastikan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tanda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tangan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pakta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integritas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kontraktor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perlindungan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mempekerjakan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konraktor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t.d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perempuan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342900" lv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4. 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Pre Construction Meeting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:</a:t>
            </a:r>
          </a:p>
          <a:p>
            <a:pPr marL="1092200" lvl="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Memberikan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kesempatan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bekerja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perempuan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laki-laki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kelompok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disabilitas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sesuai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kometensinya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lvl="0"/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96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541" y="620688"/>
            <a:ext cx="8172451" cy="540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4488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………..(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Lanjutan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Preconstruction meeting)……</a:t>
            </a:r>
          </a:p>
          <a:p>
            <a:pPr marL="569913" indent="-225425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Superintenden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engineer (SE)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kontraktor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memastikan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ada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berkeliaran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di base camp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lookasi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pekerjaan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tanpa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pengawasan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orang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dewasa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memastikan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adanya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toilet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peremppuan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kontraktor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memastikan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mempekerjakan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dibawah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18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tahun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meyebarkan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informasi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perlunya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pencegahan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HIV Aid’s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prostitusi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685800" indent="-341313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kontraktor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membeli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material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suplier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mempekerjakan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melaksanakan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management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keselamatan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bagi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pengguna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jalan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saat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konstruksi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03225" indent="-236538"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03225" indent="-236538"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03225" indent="-236538"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03225" indent="-236538"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4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marL="571500" indent="-228600"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sosialisasi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kampanye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pencegahan</a:t>
            </a:r>
            <a:r>
              <a:rPr lang="en-US" dirty="0">
                <a:solidFill>
                  <a:schemeClr val="tx1"/>
                </a:solidFill>
              </a:rPr>
              <a:t> HIV Aid’s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konstruksi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mobilisasi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71500" indent="-228600"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1"/>
                </a:solidFill>
              </a:rPr>
              <a:t>Fasilitator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a.l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Konstruksi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Marga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 err="1">
                <a:solidFill>
                  <a:schemeClr val="tx1"/>
                </a:solidFill>
              </a:rPr>
              <a:t>Dinas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Kesehatan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setempat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pejabat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setempat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dll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569913" lvl="0" indent="-225425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s-ES" b="1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9420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541" y="620688"/>
            <a:ext cx="8172451" cy="540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4488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5.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Konsultasi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Publik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paket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Kontrak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569913" indent="-225425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eserta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laki-laki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perempuan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disabilitas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569913" indent="-225425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enyampaikan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info : </a:t>
            </a:r>
          </a:p>
          <a:p>
            <a:pPr marL="687388" indent="-1588" algn="just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ada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anak-anak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</a:t>
            </a:r>
          </a:p>
          <a:p>
            <a:pPr marL="977900" indent="-292100" algn="just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kesempatan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kerja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bagi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laki-laki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perempuan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disabilitas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kapasitas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977900" indent="-292100" algn="just">
              <a:buFont typeface="Wingdings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Upah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sama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bagi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laki-lakki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,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perempuan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untu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item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sama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977900" indent="-292100" algn="just">
              <a:buFont typeface="Wingdings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Keterlibatan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pemeliharaan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jalan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977900" indent="-292100" algn="just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K3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mencakup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pencegahan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HIV Aid’s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prostitusi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749300" indent="-342900" algn="just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menghilangkan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telah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ada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desain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685800" indent="-279400" algn="just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569913" indent="-225425" algn="just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 algn="just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Superintenden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engineer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kontraktor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memastikan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kontraktr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memastikan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ada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berkeliaran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di base camp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lookasipekerjaan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tanpa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pengawasan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orang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dewasa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memastikan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adanya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toilet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peremppuan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kontraktor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memastikan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mempekerjakan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dibawah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18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tahun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meyebarkan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informasi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perlunya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pencegahan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HIV Aid’s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prostitusi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685800" indent="-341313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kontraktor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membeli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material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suplier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mempekerjakan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anak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569913" indent="-225425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melaksanakan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management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keselamatan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bagi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pengguna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jalan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saat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konstruksi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03225" indent="-236538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4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marL="571500" indent="-228600"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sosialisasi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kampanye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pencegahan</a:t>
            </a:r>
            <a:r>
              <a:rPr lang="en-US" dirty="0">
                <a:solidFill>
                  <a:schemeClr val="tx1"/>
                </a:solidFill>
              </a:rPr>
              <a:t> HIV Aid’s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konstruksi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mobilisasi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71500" indent="-228600"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1"/>
                </a:solidFill>
              </a:rPr>
              <a:t>Fasilitator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a.l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Konstruksi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Marga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 err="1">
                <a:solidFill>
                  <a:schemeClr val="tx1"/>
                </a:solidFill>
              </a:rPr>
              <a:t>Dinas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Kesehatan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setempat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pejabat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setempat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dll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569913" lvl="0" indent="-225425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s-ES" b="1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2587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E00B4-113B-F34B-95BE-2696A35A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511" y="49924"/>
            <a:ext cx="8926489" cy="1703832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Pengembangan </a:t>
            </a:r>
            <a:r>
              <a:rPr lang="en-US" sz="3600" dirty="0" err="1" smtClean="0"/>
              <a:t>Aktor-aktor</a:t>
            </a:r>
            <a:r>
              <a:rPr lang="en-US" sz="3600" dirty="0" smtClean="0"/>
              <a:t> /</a:t>
            </a:r>
            <a:r>
              <a:rPr lang="en-US" sz="3600" dirty="0" err="1" smtClean="0"/>
              <a:t>Kelompok</a:t>
            </a:r>
            <a:r>
              <a:rPr lang="en-US" sz="3600" dirty="0" smtClean="0"/>
              <a:t> </a:t>
            </a:r>
            <a:r>
              <a:rPr lang="en-US" sz="3600" dirty="0" err="1"/>
              <a:t>m</a:t>
            </a:r>
            <a:r>
              <a:rPr lang="en-US" sz="3600" dirty="0" err="1" smtClean="0"/>
              <a:t>asyarakat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pembangunan</a:t>
            </a:r>
            <a:r>
              <a:rPr lang="en-US" sz="3600" dirty="0" smtClean="0"/>
              <a:t> </a:t>
            </a:r>
            <a:r>
              <a:rPr lang="en-US" sz="3600" dirty="0" err="1" smtClean="0"/>
              <a:t>infrastruktur</a:t>
            </a:r>
            <a:r>
              <a:rPr lang="en-US" sz="3600" dirty="0" smtClean="0"/>
              <a:t> yang </a:t>
            </a:r>
            <a:r>
              <a:rPr lang="en-US" sz="3600" dirty="0" err="1" smtClean="0"/>
              <a:t>responsif</a:t>
            </a:r>
            <a:r>
              <a:rPr lang="en-US" sz="3600" dirty="0" smtClean="0"/>
              <a:t> gender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0DE9D2-FE0A-A040-8075-FE2F1D3734E3}"/>
              </a:ext>
            </a:extLst>
          </p:cNvPr>
          <p:cNvSpPr txBox="1"/>
          <p:nvPr/>
        </p:nvSpPr>
        <p:spPr>
          <a:xfrm>
            <a:off x="577850" y="1828802"/>
            <a:ext cx="8239865" cy="526297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Masyarakat </a:t>
            </a:r>
            <a:r>
              <a:rPr lang="id-ID" sz="2400" b="1" dirty="0"/>
              <a:t>dalam kondisi </a:t>
            </a:r>
            <a:r>
              <a:rPr lang="id-ID" sz="2400" b="1" dirty="0" smtClean="0"/>
              <a:t>rentan lainnya :</a:t>
            </a:r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Indegenous</a:t>
            </a:r>
            <a:r>
              <a:rPr lang="en-US" sz="2400" b="1" dirty="0" smtClean="0"/>
              <a:t> people</a:t>
            </a:r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id-ID" sz="2400" b="1" dirty="0" smtClean="0"/>
              <a:t>Pejalan kaki</a:t>
            </a:r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id-ID" sz="2400" b="1" dirty="0" smtClean="0"/>
              <a:t>Petani</a:t>
            </a:r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id-ID" sz="2400" b="1" dirty="0" smtClean="0"/>
              <a:t>Nelayan</a:t>
            </a:r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id-ID" sz="2400" b="1" dirty="0" smtClean="0"/>
              <a:t>Masyarakat berpenghasilan rendah (MBR)</a:t>
            </a:r>
            <a:endParaRPr lang="en-US" sz="2400" b="1" dirty="0" smtClean="0"/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en-US" sz="2400" b="1" dirty="0" err="1"/>
              <a:t>P</a:t>
            </a:r>
            <a:r>
              <a:rPr lang="en-US" sz="2400" b="1" dirty="0" err="1" smtClean="0"/>
              <a:t>emuda</a:t>
            </a:r>
            <a:endParaRPr lang="id-ID" sz="2400" b="1" dirty="0" smtClean="0"/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id-ID" sz="2400" b="1" dirty="0" smtClean="0"/>
              <a:t>Pengangguran</a:t>
            </a:r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id-ID" sz="2400" b="1" dirty="0" smtClean="0"/>
              <a:t>Pekerja informal</a:t>
            </a:r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id-ID" sz="2400" b="1" dirty="0" smtClean="0"/>
              <a:t>Daerah remote</a:t>
            </a:r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id-ID" sz="2400" b="1" dirty="0" smtClean="0"/>
              <a:t>Masyarakat di Kawasan perbatasan</a:t>
            </a:r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id-ID" sz="2400" b="1" dirty="0" smtClean="0"/>
              <a:t>TNI/Polri, Mahasiswa, PNS, Santri</a:t>
            </a:r>
          </a:p>
          <a:p>
            <a:pPr marL="342900" indent="-342900" defTabSz="179388">
              <a:buFont typeface="Arial" panose="020B0604020202020204" pitchFamily="34" charset="0"/>
              <a:buChar char="•"/>
            </a:pPr>
            <a:r>
              <a:rPr lang="id-ID" sz="2400" b="1" dirty="0" smtClean="0"/>
              <a:t>Lapas </a:t>
            </a:r>
            <a:endParaRPr lang="en-US" sz="2400" b="1" dirty="0" smtClean="0"/>
          </a:p>
          <a:p>
            <a:pPr defTabSz="179388"/>
            <a:r>
              <a:rPr lang="id-ID" sz="2400" b="1" dirty="0" smtClean="0"/>
              <a:t>  </a:t>
            </a:r>
            <a:endParaRPr lang="id-ID" sz="2400" b="1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xmlns="" id="{78D4F020-71AD-A044-A172-A81C0C8C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896" y="6309360"/>
            <a:ext cx="791104" cy="274320"/>
          </a:xfrm>
        </p:spPr>
        <p:txBody>
          <a:bodyPr/>
          <a:lstStyle/>
          <a:p>
            <a:fld id="{4EC293AD-A61C-6D4C-887B-E47AC8DA71A0}" type="slidenum">
              <a:rPr lang="en-US" sz="2400" smtClean="0"/>
              <a:t>5</a:t>
            </a:fld>
            <a:endParaRPr lang="en-US" sz="2400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xmlns="" id="{8642505E-D3ED-6F48-9042-D80917FBD33B}"/>
              </a:ext>
            </a:extLst>
          </p:cNvPr>
          <p:cNvSpPr/>
          <p:nvPr/>
        </p:nvSpPr>
        <p:spPr>
          <a:xfrm rot="5400000">
            <a:off x="8796321" y="6297930"/>
            <a:ext cx="339969" cy="297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4372" y="0"/>
            <a:ext cx="8811629" cy="1498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ANUGERAH PARAHITA EKAPRAYA (APE)</a:t>
            </a:r>
            <a:r>
              <a:rPr lang="id-ID" sz="2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id-ID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id-ID" sz="2400" b="1" dirty="0" smtClean="0">
                <a:solidFill>
                  <a:srgbClr val="0070C0"/>
                </a:solidFill>
                <a:latin typeface="+mn-lt"/>
              </a:rPr>
              <a:t> &amp; Anugerah TOP 99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PELAYANAN PUBLIK</a:t>
            </a:r>
            <a:br>
              <a:rPr lang="en-US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KEMENTERIAN PEKERJAAN UMUM DAN PERUMAHAN RAKYAT</a:t>
            </a:r>
            <a:r>
              <a:rPr lang="id-ID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ender.jpg"/>
          <p:cNvPicPr>
            <a:picLocks noChangeAspect="1"/>
          </p:cNvPicPr>
          <p:nvPr/>
        </p:nvPicPr>
        <p:blipFill rotWithShape="1">
          <a:blip r:embed="rId3" cstate="email"/>
          <a:srcRect l="5885" t="3066" r="6501"/>
          <a:stretch/>
        </p:blipFill>
        <p:spPr>
          <a:xfrm>
            <a:off x="165100" y="1785681"/>
            <a:ext cx="5530851" cy="46152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3975" y="3603919"/>
            <a:ext cx="189865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APE </a:t>
            </a:r>
            <a:r>
              <a:rPr lang="en-US" sz="1200" b="1" dirty="0" err="1" smtClean="0"/>
              <a:t>Tahun</a:t>
            </a:r>
            <a:r>
              <a:rPr lang="en-US" sz="1200" b="1" dirty="0" smtClean="0"/>
              <a:t> 2008 </a:t>
            </a:r>
            <a:r>
              <a:rPr lang="en-US" sz="1200" b="1" dirty="0" err="1" smtClean="0"/>
              <a:t>Peringkat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Pratama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09703" y="3607009"/>
            <a:ext cx="1981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APE </a:t>
            </a:r>
            <a:r>
              <a:rPr lang="en-US" sz="1200" b="1" dirty="0" err="1" smtClean="0"/>
              <a:t>Tahun</a:t>
            </a:r>
            <a:r>
              <a:rPr lang="en-US" sz="1200" b="1" dirty="0" smtClean="0"/>
              <a:t> 2010 </a:t>
            </a:r>
          </a:p>
          <a:p>
            <a:pPr algn="ctr"/>
            <a:r>
              <a:rPr lang="en-US" sz="1200" b="1" dirty="0" smtClean="0"/>
              <a:t>Tingkat </a:t>
            </a:r>
            <a:r>
              <a:rPr lang="en-US" sz="1200" b="1" dirty="0" err="1" smtClean="0"/>
              <a:t>Madya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5112" y="5939136"/>
            <a:ext cx="181851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APE </a:t>
            </a:r>
            <a:r>
              <a:rPr lang="en-US" sz="1200" b="1" dirty="0" err="1" smtClean="0"/>
              <a:t>Tahun</a:t>
            </a:r>
            <a:r>
              <a:rPr lang="en-US" sz="1200" b="1" dirty="0" smtClean="0"/>
              <a:t> 2009 </a:t>
            </a:r>
          </a:p>
          <a:p>
            <a:pPr algn="ctr"/>
            <a:r>
              <a:rPr lang="en-US" sz="1200" b="1" dirty="0" smtClean="0"/>
              <a:t>Tingkat </a:t>
            </a:r>
            <a:r>
              <a:rPr lang="en-US" sz="1200" b="1" dirty="0" err="1" smtClean="0"/>
              <a:t>Madya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04454" y="5950779"/>
            <a:ext cx="174343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APE </a:t>
            </a:r>
            <a:r>
              <a:rPr lang="en-US" sz="1200" b="1" dirty="0" err="1" smtClean="0"/>
              <a:t>Tahun</a:t>
            </a:r>
            <a:r>
              <a:rPr lang="en-US" sz="1200" b="1" dirty="0" smtClean="0"/>
              <a:t> 2011 </a:t>
            </a:r>
          </a:p>
          <a:p>
            <a:pPr algn="ctr"/>
            <a:r>
              <a:rPr lang="en-US" sz="1200" b="1" dirty="0" smtClean="0"/>
              <a:t>Tingkat </a:t>
            </a:r>
            <a:r>
              <a:rPr lang="en-US" sz="1200" b="1" dirty="0" err="1" smtClean="0"/>
              <a:t>Utama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44950" y="3663398"/>
            <a:ext cx="156845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APE </a:t>
            </a:r>
            <a:r>
              <a:rPr lang="en-US" sz="1200" b="1" dirty="0" err="1" smtClean="0"/>
              <a:t>Tahun</a:t>
            </a:r>
            <a:r>
              <a:rPr lang="en-US" sz="1200" b="1" dirty="0" smtClean="0"/>
              <a:t> 2012 </a:t>
            </a:r>
          </a:p>
          <a:p>
            <a:pPr algn="ctr"/>
            <a:r>
              <a:rPr lang="en-US" sz="1200" b="1" dirty="0" smtClean="0"/>
              <a:t>Tingkat </a:t>
            </a:r>
            <a:r>
              <a:rPr lang="en-US" sz="1200" b="1" dirty="0" err="1" smtClean="0"/>
              <a:t>Utama</a:t>
            </a:r>
            <a:endParaRPr lang="en-US" sz="1200" b="1" dirty="0"/>
          </a:p>
        </p:txBody>
      </p:sp>
      <p:pic>
        <p:nvPicPr>
          <p:cNvPr id="17" name="Picture 16" descr="APE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1967" y="4115166"/>
            <a:ext cx="1157359" cy="18746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90718" y="5974469"/>
            <a:ext cx="1651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APE </a:t>
            </a:r>
            <a:r>
              <a:rPr lang="en-US" sz="1200" b="1" dirty="0" err="1" smtClean="0"/>
              <a:t>Tahun</a:t>
            </a:r>
            <a:r>
              <a:rPr lang="en-US" sz="1200" b="1" dirty="0" smtClean="0"/>
              <a:t> 2013 </a:t>
            </a:r>
          </a:p>
          <a:p>
            <a:pPr algn="ctr"/>
            <a:r>
              <a:rPr lang="en-US" sz="1200" b="1" dirty="0" smtClean="0"/>
              <a:t>Tingkat </a:t>
            </a:r>
            <a:r>
              <a:rPr lang="en-US" sz="1200" b="1" dirty="0" err="1" smtClean="0"/>
              <a:t>Utama</a:t>
            </a:r>
            <a:endParaRPr lang="en-US" sz="1200" b="1" dirty="0"/>
          </a:p>
        </p:txBody>
      </p:sp>
      <p:pic>
        <p:nvPicPr>
          <p:cNvPr id="20" name="Picture 2" descr="H:\Foto - 2013-2014 -PUG\Foto - 2014\Foto-APE- 18 Des 2014-BKKBN\Trophy - Sertifikat APE  18 Des 2014\IMG-20150113-00599-Trophy APE 2014- 6-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6084" y="4076592"/>
            <a:ext cx="1641157" cy="204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7812028" y="4572001"/>
            <a:ext cx="177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APE </a:t>
            </a:r>
            <a:r>
              <a:rPr lang="en-US" sz="1200" b="1" dirty="0" err="1" smtClean="0"/>
              <a:t>Tahun</a:t>
            </a:r>
            <a:r>
              <a:rPr lang="en-US" sz="1200" b="1" dirty="0" smtClean="0"/>
              <a:t> 201</a:t>
            </a:r>
            <a:r>
              <a:rPr lang="id-ID" sz="1200" b="1" dirty="0" smtClean="0"/>
              <a:t>4</a:t>
            </a:r>
            <a:r>
              <a:rPr lang="en-US" sz="1200" b="1" dirty="0" smtClean="0"/>
              <a:t> &amp; 2016 , 2018</a:t>
            </a:r>
          </a:p>
          <a:p>
            <a:pPr algn="ctr"/>
            <a:r>
              <a:rPr lang="en-US" sz="1200" b="1" dirty="0" smtClean="0"/>
              <a:t>Tingkat </a:t>
            </a:r>
            <a:r>
              <a:rPr lang="id-ID" sz="1200" b="1" dirty="0" smtClean="0"/>
              <a:t>Mentor</a:t>
            </a:r>
            <a:endParaRPr lang="id-ID" sz="1200" dirty="0"/>
          </a:p>
        </p:txBody>
      </p:sp>
      <p:pic>
        <p:nvPicPr>
          <p:cNvPr id="23" name="Picture 3" descr="F:\PUG-PUPR - 2015\Foto Tropy-Penghargaan\IMG_5350-Apresiasi Gender Inf-PU-Top 99-2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7083" y="1793421"/>
            <a:ext cx="2254235" cy="18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7827240" y="2405244"/>
            <a:ext cx="206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Anugerah TOP 99 : “Gender Infrastruktur “ -Pelayanan Publik 2015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4795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92" dirty="0" smtClean="0"/>
              <a:t>TERIMAKASIH</a:t>
            </a:r>
            <a:endParaRPr lang="id-ID" sz="6092" dirty="0"/>
          </a:p>
        </p:txBody>
      </p:sp>
    </p:spTree>
    <p:extLst>
      <p:ext uri="{BB962C8B-B14F-4D97-AF65-F5344CB8AC3E}">
        <p14:creationId xmlns:p14="http://schemas.microsoft.com/office/powerpoint/2010/main" val="8919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9080500" cy="1447800"/>
          </a:xfrm>
        </p:spPr>
        <p:txBody>
          <a:bodyPr wrap="square" numCol="1" anchorCtr="0" compatLnSpc="1">
            <a:noAutofit/>
          </a:bodyPr>
          <a:lstStyle/>
          <a:p>
            <a:r>
              <a:rPr lang="id-ID" altLang="en-US" sz="3600" cap="none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80604020202020204" charset="0"/>
              </a:rPr>
              <a:t>KATA   KUNCI  GENDER</a:t>
            </a:r>
            <a:r>
              <a:rPr lang="en-US" altLang="en-US" sz="3600" cap="none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80604020202020204" charset="0"/>
              </a:rPr>
              <a:t> </a:t>
            </a:r>
            <a:r>
              <a:rPr lang="id-ID" altLang="en-US" sz="3600" cap="none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80604020202020204" charset="0"/>
              </a:rPr>
              <a:t>: </a:t>
            </a:r>
            <a:r>
              <a:rPr lang="id-ID" altLang="en-US" sz="3600" cap="none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80604020202020204" charset="0"/>
              </a:rPr>
              <a:t>Setara dan Adil</a:t>
            </a:r>
            <a:r>
              <a:rPr lang="id-ID" altLang="en-US" sz="3600" b="1" cap="none" dirty="0">
                <a:solidFill>
                  <a:srgbClr val="E4E0A7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80604020202020204" charset="0"/>
              </a:rPr>
              <a:t/>
            </a:r>
            <a:br>
              <a:rPr lang="id-ID" altLang="en-US" sz="3600" b="1" cap="none" dirty="0">
                <a:solidFill>
                  <a:srgbClr val="E4E0A7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80604020202020204" charset="0"/>
              </a:rPr>
            </a:br>
            <a:endParaRPr lang="en-US" altLang="en-US" sz="1200" cap="none" dirty="0">
              <a:latin typeface="Adobe Fan Heiti Std B" panose="020B0700000000000000" pitchFamily="34" charset="-128"/>
              <a:ea typeface="Adobe Fan Heiti Std B" panose="020B0700000000000000" pitchFamily="34" charset="-128"/>
              <a:cs typeface="Arial" panose="0208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914401"/>
            <a:ext cx="8832850" cy="5089525"/>
          </a:xfrm>
        </p:spPr>
        <p:txBody>
          <a:bodyPr>
            <a:noAutofit/>
          </a:bodyPr>
          <a:lstStyle/>
          <a:p>
            <a:pPr marL="0" indent="0" algn="just" defTabSz="-635">
              <a:buFont typeface="Tw Cen MT" charset="0"/>
              <a:buNone/>
              <a:tabLst>
                <a:tab pos="1254125" algn="l"/>
              </a:tabLst>
            </a:pPr>
            <a:r>
              <a:rPr lang="id-ID" altLang="en-US" sz="2400" b="1" dirty="0">
                <a:ea typeface="Arial" panose="02080604020202020204" charset="0"/>
                <a:cs typeface="Arial" panose="02080604020202020204" charset="0"/>
              </a:rPr>
              <a:t>Kesetaraan gender</a:t>
            </a:r>
          </a:p>
          <a:p>
            <a:pPr marL="0" indent="0" defTabSz="-635">
              <a:buFont typeface="Tw Cen MT" charset="0"/>
              <a:buNone/>
              <a:tabLst>
                <a:tab pos="1254125" algn="l"/>
              </a:tabLst>
            </a:pPr>
            <a:r>
              <a:rPr lang="id-ID" altLang="en-US" sz="2400" dirty="0" smtClean="0">
                <a:ea typeface="Arial" panose="02080604020202020204" charset="0"/>
                <a:cs typeface="Arial" panose="02080604020202020204" charset="0"/>
              </a:rPr>
              <a:t>Kesamaan </a:t>
            </a:r>
            <a:r>
              <a:rPr lang="id-ID" altLang="en-US" sz="2400" dirty="0">
                <a:ea typeface="Arial" panose="02080604020202020204" charset="0"/>
                <a:cs typeface="Arial" panose="02080604020202020204" charset="0"/>
              </a:rPr>
              <a:t>kondisi bagi </a:t>
            </a:r>
            <a:r>
              <a:rPr lang="en-US" altLang="en-US" sz="2400" dirty="0" err="1" smtClean="0">
                <a:ea typeface="Arial" panose="02080604020202020204" charset="0"/>
                <a:cs typeface="Arial" panose="02080604020202020204" charset="0"/>
              </a:rPr>
              <a:t>kelompok</a:t>
            </a:r>
            <a:r>
              <a:rPr lang="en-US" altLang="en-US" sz="2400" dirty="0" smtClean="0">
                <a:ea typeface="Arial" panose="02080604020202020204" charset="0"/>
                <a:cs typeface="Arial" panose="02080604020202020204" charset="0"/>
              </a:rPr>
              <a:t> </a:t>
            </a:r>
            <a:r>
              <a:rPr lang="en-US" altLang="en-US" sz="2400" dirty="0" err="1" smtClean="0">
                <a:ea typeface="Arial" panose="02080604020202020204" charset="0"/>
                <a:cs typeface="Arial" panose="02080604020202020204" charset="0"/>
              </a:rPr>
              <a:t>masyarakat</a:t>
            </a:r>
            <a:r>
              <a:rPr lang="en-US" altLang="en-US" sz="2400" dirty="0" smtClean="0">
                <a:ea typeface="Arial" panose="02080604020202020204" charset="0"/>
                <a:cs typeface="Arial" panose="02080604020202020204" charset="0"/>
              </a:rPr>
              <a:t> </a:t>
            </a:r>
            <a:r>
              <a:rPr lang="id-ID" altLang="en-US" sz="2400" dirty="0" smtClean="0">
                <a:ea typeface="Arial" panose="02080604020202020204" charset="0"/>
                <a:cs typeface="Arial" panose="02080604020202020204" charset="0"/>
              </a:rPr>
              <a:t>untuk </a:t>
            </a:r>
            <a:r>
              <a:rPr lang="id-ID" altLang="en-US" sz="2400" dirty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memperoleh kesempatan </a:t>
            </a:r>
            <a:r>
              <a:rPr lang="id-ID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80604020202020204" charset="0"/>
                <a:cs typeface="Arial" panose="02080604020202020204" charset="0"/>
              </a:rPr>
              <a:t>serta haknya sebagai manusia agar mampu </a:t>
            </a:r>
            <a:r>
              <a:rPr lang="id-ID" altLang="en-US" sz="2400" dirty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berperan dan berpartisipasi </a:t>
            </a:r>
            <a:r>
              <a:rPr lang="id-ID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80604020202020204" charset="0"/>
                <a:cs typeface="Arial" panose="02080604020202020204" charset="0"/>
              </a:rPr>
              <a:t>serta</a:t>
            </a:r>
            <a:r>
              <a:rPr lang="id-ID" altLang="en-US" sz="2400" dirty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 menikmati pembangunan</a:t>
            </a:r>
          </a:p>
          <a:p>
            <a:pPr marL="0" indent="0" defTabSz="-635">
              <a:tabLst>
                <a:tab pos="1254125" algn="l"/>
              </a:tabLst>
            </a:pPr>
            <a:r>
              <a:rPr lang="id-ID" altLang="en-US" sz="2400" b="1" dirty="0">
                <a:ea typeface="Arial" panose="02080604020202020204" charset="0"/>
                <a:cs typeface="Arial" panose="02080604020202020204" charset="0"/>
              </a:rPr>
              <a:t>Keadilan Gender </a:t>
            </a:r>
          </a:p>
          <a:p>
            <a:pPr marL="0" indent="0" defTabSz="-635">
              <a:buFont typeface="Tw Cen MT" charset="0"/>
              <a:buNone/>
              <a:tabLst>
                <a:tab pos="1254125" algn="l"/>
              </a:tabLst>
            </a:pPr>
            <a:r>
              <a:rPr lang="id-ID" altLang="en-US" sz="2400" dirty="0" smtClean="0">
                <a:ea typeface="Arial" panose="02080604020202020204" charset="0"/>
                <a:cs typeface="Arial" panose="02080604020202020204" charset="0"/>
              </a:rPr>
              <a:t>Proses </a:t>
            </a:r>
            <a:r>
              <a:rPr lang="id-ID" altLang="en-US" sz="2400" dirty="0">
                <a:ea typeface="Arial" panose="02080604020202020204" charset="0"/>
                <a:cs typeface="Arial" panose="02080604020202020204" charset="0"/>
              </a:rPr>
              <a:t>dan perlakuan bagi </a:t>
            </a:r>
            <a:r>
              <a:rPr lang="en-US" altLang="en-US" sz="2400" dirty="0" err="1" smtClean="0">
                <a:ea typeface="Arial" panose="02080604020202020204" charset="0"/>
                <a:cs typeface="Arial" panose="02080604020202020204" charset="0"/>
              </a:rPr>
              <a:t>kelompok</a:t>
            </a:r>
            <a:r>
              <a:rPr lang="en-US" altLang="en-US" sz="2400" dirty="0" smtClean="0">
                <a:ea typeface="Arial" panose="02080604020202020204" charset="0"/>
                <a:cs typeface="Arial" panose="02080604020202020204" charset="0"/>
              </a:rPr>
              <a:t> </a:t>
            </a:r>
            <a:r>
              <a:rPr lang="en-US" altLang="en-US" sz="2400" dirty="0" err="1" smtClean="0">
                <a:ea typeface="Arial" panose="02080604020202020204" charset="0"/>
                <a:cs typeface="Arial" panose="02080604020202020204" charset="0"/>
              </a:rPr>
              <a:t>masyarakat</a:t>
            </a:r>
            <a:r>
              <a:rPr lang="en-US" altLang="en-US" sz="2400" dirty="0" smtClean="0">
                <a:ea typeface="Arial" panose="02080604020202020204" charset="0"/>
                <a:cs typeface="Arial" panose="02080604020202020204" charset="0"/>
              </a:rPr>
              <a:t>  yang </a:t>
            </a:r>
            <a:r>
              <a:rPr lang="id-ID" altLang="en-US" sz="2400" dirty="0" smtClean="0">
                <a:ea typeface="Arial" panose="02080604020202020204" charset="0"/>
                <a:cs typeface="Arial" panose="02080604020202020204" charset="0"/>
              </a:rPr>
              <a:t>tandai </a:t>
            </a:r>
            <a:r>
              <a:rPr lang="id-ID" altLang="en-US" sz="2400" dirty="0">
                <a:ea typeface="Arial" panose="02080604020202020204" charset="0"/>
                <a:cs typeface="Arial" panose="02080604020202020204" charset="0"/>
              </a:rPr>
              <a:t>dengan tidak adanya </a:t>
            </a:r>
            <a:r>
              <a:rPr lang="id-ID" altLang="en-US" sz="2400" dirty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pembakuan peran, beban ganda, sub </a:t>
            </a:r>
            <a:r>
              <a:rPr lang="id-ID" altLang="en-US" sz="2400" dirty="0" smtClean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ordinasi, </a:t>
            </a:r>
            <a:r>
              <a:rPr lang="id-ID" altLang="en-US" sz="2400" dirty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marginalisasi terhadap salah satu </a:t>
            </a:r>
            <a:r>
              <a:rPr lang="en-US" altLang="en-US" sz="2400" dirty="0" err="1" smtClean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pihak</a:t>
            </a:r>
            <a:endParaRPr lang="id-ID" altLang="en-US" sz="2400" dirty="0">
              <a:solidFill>
                <a:srgbClr val="C00000"/>
              </a:solidFill>
              <a:ea typeface="Arial" panose="02080604020202020204" charset="0"/>
              <a:cs typeface="Arial" panose="02080604020202020204" charset="0"/>
            </a:endParaRPr>
          </a:p>
          <a:p>
            <a:pPr marL="0" indent="0" defTabSz="-635">
              <a:buFont typeface="Tw Cen MT" charset="0"/>
              <a:buNone/>
              <a:tabLst>
                <a:tab pos="1254125" algn="l"/>
              </a:tabLst>
            </a:pPr>
            <a:r>
              <a:rPr lang="id-ID" altLang="en-US" sz="2400" dirty="0">
                <a:solidFill>
                  <a:srgbClr val="544E3C"/>
                </a:solidFill>
                <a:ea typeface="Arial" panose="02080604020202020204" charset="0"/>
                <a:cs typeface="Arial" panose="02080604020202020204" charset="0"/>
              </a:rPr>
              <a:t> </a:t>
            </a:r>
            <a:r>
              <a:rPr lang="id-ID" altLang="en-US" sz="2400" b="1" dirty="0">
                <a:solidFill>
                  <a:srgbClr val="544E3C"/>
                </a:solidFill>
                <a:ea typeface="Arial" panose="02080604020202020204" charset="0"/>
                <a:cs typeface="Arial" panose="02080604020202020204" charset="0"/>
              </a:rPr>
              <a:t>Jika... </a:t>
            </a:r>
            <a:r>
              <a:rPr lang="id-ID" altLang="en-US" sz="2800" dirty="0" smtClean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Akses</a:t>
            </a:r>
            <a:r>
              <a:rPr lang="en-US" altLang="en-US" sz="2800" dirty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 </a:t>
            </a:r>
            <a:r>
              <a:rPr lang="id-ID" altLang="en-US" sz="2800" dirty="0" smtClean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, </a:t>
            </a:r>
            <a:r>
              <a:rPr lang="id-ID" altLang="en-US" sz="2800" dirty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Partisipasi, Kontrol dan Manfaat </a:t>
            </a:r>
            <a:r>
              <a:rPr lang="en-US" altLang="en-US" sz="2800" dirty="0" smtClean="0">
                <a:solidFill>
                  <a:srgbClr val="C00000"/>
                </a:solidFill>
                <a:ea typeface="Arial" panose="02080604020202020204" charset="0"/>
                <a:cs typeface="Arial" panose="02080604020202020204" charset="0"/>
              </a:rPr>
              <a:t> </a:t>
            </a:r>
            <a:r>
              <a:rPr lang="id-ID" altLang="en-US" sz="2400" dirty="0" smtClean="0">
                <a:solidFill>
                  <a:srgbClr val="544E3C"/>
                </a:solidFill>
                <a:ea typeface="Arial" panose="02080604020202020204" charset="0"/>
                <a:cs typeface="Arial" panose="02080604020202020204" charset="0"/>
              </a:rPr>
              <a:t>atas </a:t>
            </a:r>
            <a:r>
              <a:rPr lang="id-ID" altLang="en-US" sz="2400" dirty="0">
                <a:solidFill>
                  <a:srgbClr val="544E3C"/>
                </a:solidFill>
                <a:ea typeface="Arial" panose="02080604020202020204" charset="0"/>
                <a:cs typeface="Arial" panose="02080604020202020204" charset="0"/>
              </a:rPr>
              <a:t>pembangunan ini terpenuhi, maka  kesetaraan dan keadilan gender telah </a:t>
            </a:r>
            <a:r>
              <a:rPr lang="id-ID" altLang="en-US" sz="2400" dirty="0" smtClean="0">
                <a:solidFill>
                  <a:srgbClr val="544E3C"/>
                </a:solidFill>
                <a:ea typeface="Arial" panose="02080604020202020204" charset="0"/>
                <a:cs typeface="Arial" panose="02080604020202020204" charset="0"/>
              </a:rPr>
              <a:t>tercapai</a:t>
            </a:r>
            <a:r>
              <a:rPr lang="en-US" altLang="en-US" sz="2400" dirty="0" smtClean="0">
                <a:solidFill>
                  <a:srgbClr val="544E3C"/>
                </a:solidFill>
                <a:ea typeface="Arial" panose="02080604020202020204" charset="0"/>
                <a:cs typeface="Arial" panose="02080604020202020204" charset="0"/>
              </a:rPr>
              <a:t> &gt;&gt;&gt;&gt;&gt; </a:t>
            </a:r>
            <a:r>
              <a:rPr lang="en-US" altLang="en-US" sz="2400" dirty="0" err="1" smtClean="0">
                <a:solidFill>
                  <a:srgbClr val="544E3C"/>
                </a:solidFill>
                <a:ea typeface="Arial" panose="02080604020202020204" charset="0"/>
                <a:cs typeface="Arial" panose="02080604020202020204" charset="0"/>
              </a:rPr>
              <a:t>Sebagai</a:t>
            </a:r>
            <a:r>
              <a:rPr lang="en-US" altLang="en-US" sz="2400" dirty="0" smtClean="0">
                <a:solidFill>
                  <a:srgbClr val="544E3C"/>
                </a:solidFill>
                <a:ea typeface="Arial" panose="02080604020202020204" charset="0"/>
                <a:cs typeface="Arial" panose="02080604020202020204" charset="0"/>
              </a:rPr>
              <a:t> 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" panose="02080604020202020204" charset="0"/>
                <a:cs typeface="Arial" panose="02080604020202020204" charset="0"/>
              </a:rPr>
              <a:t>INDIKATOR RESPONSIFITAS GENDER</a:t>
            </a:r>
            <a:endParaRPr lang="id-ID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Arial" panose="02080604020202020204" charset="0"/>
              <a:cs typeface="Arial" panose="0208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68" y="106363"/>
            <a:ext cx="9215933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Pengarusutamaan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gender/PUG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6463" y="1628800"/>
            <a:ext cx="9108501" cy="4841850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Strategi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dibangun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mengintegrasikan</a:t>
            </a:r>
            <a:r>
              <a:rPr lang="en-US" sz="2400" dirty="0" smtClean="0"/>
              <a:t> gender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dimensi</a:t>
            </a:r>
            <a:r>
              <a:rPr lang="en-US" sz="2400" dirty="0" smtClean="0"/>
              <a:t> integral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, </a:t>
            </a:r>
            <a:r>
              <a:rPr lang="en-US" sz="2400" dirty="0" err="1" smtClean="0"/>
              <a:t>penyusunan</a:t>
            </a:r>
            <a:r>
              <a:rPr lang="en-US" sz="2400" dirty="0" smtClean="0"/>
              <a:t>,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, </a:t>
            </a:r>
            <a:r>
              <a:rPr lang="en-US" sz="2400" dirty="0" err="1" smtClean="0"/>
              <a:t>pemantauan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kebijakan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program Pembangunan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 (</a:t>
            </a:r>
            <a:r>
              <a:rPr lang="en-US" sz="2400" dirty="0" err="1" smtClean="0"/>
              <a:t>Inpres</a:t>
            </a:r>
            <a:r>
              <a:rPr lang="en-US" sz="2400" dirty="0" smtClean="0"/>
              <a:t> No.9/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2000)</a:t>
            </a:r>
          </a:p>
          <a:p>
            <a:pPr marL="228600" indent="-2286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/>
              <a:t>Diinstruksikan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Menteri</a:t>
            </a:r>
            <a:r>
              <a:rPr lang="en-US" sz="2400" dirty="0" smtClean="0"/>
              <a:t>,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 Non  </a:t>
            </a:r>
            <a:r>
              <a:rPr lang="en-US" sz="2400" dirty="0" err="1" smtClean="0"/>
              <a:t>Depareteman</a:t>
            </a:r>
            <a:r>
              <a:rPr lang="en-US" sz="2400" dirty="0" smtClean="0"/>
              <a:t>, </a:t>
            </a:r>
            <a:r>
              <a:rPr lang="en-US" sz="2400" dirty="0" err="1" smtClean="0"/>
              <a:t>Pimpinan</a:t>
            </a:r>
            <a:r>
              <a:rPr lang="en-US" sz="2400" dirty="0" smtClean="0"/>
              <a:t> </a:t>
            </a:r>
            <a:r>
              <a:rPr lang="en-US" sz="2400" dirty="0" err="1" smtClean="0"/>
              <a:t>Kesekretariatan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 </a:t>
            </a:r>
            <a:r>
              <a:rPr lang="en-US" sz="2400" dirty="0" err="1" smtClean="0"/>
              <a:t>Tertinggi</a:t>
            </a:r>
            <a:r>
              <a:rPr lang="en-US" sz="2400" dirty="0" smtClean="0"/>
              <a:t>/</a:t>
            </a:r>
            <a:r>
              <a:rPr lang="en-US" sz="2400" dirty="0" err="1" smtClean="0"/>
              <a:t>TinggiNegara</a:t>
            </a:r>
            <a:r>
              <a:rPr lang="en-US" sz="2400" dirty="0" smtClean="0"/>
              <a:t>, </a:t>
            </a:r>
            <a:r>
              <a:rPr lang="en-US" sz="2400" dirty="0" err="1" smtClean="0"/>
              <a:t>Panglima</a:t>
            </a:r>
            <a:r>
              <a:rPr lang="en-US" sz="2400" dirty="0" smtClean="0"/>
              <a:t> TNI,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Kepolisian</a:t>
            </a:r>
            <a:r>
              <a:rPr lang="en-US" sz="2400" dirty="0" smtClean="0"/>
              <a:t> RI, </a:t>
            </a:r>
            <a:r>
              <a:rPr lang="en-US" sz="2400" dirty="0" err="1" smtClean="0"/>
              <a:t>Jaksa</a:t>
            </a:r>
            <a:r>
              <a:rPr lang="en-US" sz="2400" dirty="0" smtClean="0"/>
              <a:t> </a:t>
            </a:r>
            <a:r>
              <a:rPr lang="en-US" sz="2400" dirty="0" err="1" smtClean="0"/>
              <a:t>Agung</a:t>
            </a:r>
            <a:r>
              <a:rPr lang="en-US" sz="2400" dirty="0" smtClean="0"/>
              <a:t> RI, </a:t>
            </a:r>
            <a:r>
              <a:rPr lang="en-US" sz="2400" dirty="0" err="1" smtClean="0"/>
              <a:t>Gubernur</a:t>
            </a:r>
            <a:r>
              <a:rPr lang="en-US" sz="2400" dirty="0" smtClean="0"/>
              <a:t>, </a:t>
            </a:r>
            <a:r>
              <a:rPr lang="en-US" sz="2400" dirty="0" err="1" smtClean="0"/>
              <a:t>Bupati</a:t>
            </a:r>
            <a:r>
              <a:rPr lang="en-US" sz="2400" dirty="0" smtClean="0"/>
              <a:t>/</a:t>
            </a:r>
            <a:r>
              <a:rPr lang="en-US" sz="2400" dirty="0" err="1" smtClean="0"/>
              <a:t>Walikota</a:t>
            </a:r>
            <a:endParaRPr lang="en-US" sz="2400" dirty="0" smtClean="0"/>
          </a:p>
          <a:p>
            <a:pPr marL="292100" indent="-2286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/>
              <a:t>Diimasukkan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Renstra</a:t>
            </a:r>
            <a:r>
              <a:rPr lang="en-US" sz="2400" dirty="0" smtClean="0"/>
              <a:t> PUPR 2015-2019,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penyelenggaraan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</a:t>
            </a:r>
            <a:r>
              <a:rPr lang="en-US" sz="2400" dirty="0" smtClean="0"/>
              <a:t> PUPR (</a:t>
            </a:r>
            <a:r>
              <a:rPr lang="en-US" sz="2400" dirty="0" err="1" smtClean="0"/>
              <a:t>Turbinlakwas</a:t>
            </a:r>
            <a:r>
              <a:rPr lang="en-US" sz="2400" dirty="0" smtClean="0"/>
              <a:t>),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indikator</a:t>
            </a:r>
            <a:r>
              <a:rPr lang="en-US" sz="2400" dirty="0" smtClean="0"/>
              <a:t> APKM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tusi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Unit </a:t>
            </a:r>
            <a:r>
              <a:rPr lang="en-US" sz="2400" dirty="0" err="1" smtClean="0"/>
              <a:t>Kerja</a:t>
            </a:r>
            <a:r>
              <a:rPr lang="en-US" sz="2400" dirty="0" smtClean="0"/>
              <a:t>  </a:t>
            </a:r>
          </a:p>
        </p:txBody>
      </p:sp>
      <p:sp>
        <p:nvSpPr>
          <p:cNvPr id="1536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C493868-BB22-4C91-845C-C0306398220D}" type="slidenum">
              <a:rPr lang="en-US" smtClean="0">
                <a:solidFill>
                  <a:srgbClr val="595959"/>
                </a:solidFill>
              </a:rPr>
              <a:pPr/>
              <a:t>7</a:t>
            </a:fld>
            <a:endParaRPr lang="en-US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54" y="106760"/>
            <a:ext cx="9384060" cy="1089992"/>
          </a:xfrm>
        </p:spPr>
        <p:txBody>
          <a:bodyPr>
            <a:normAutofit/>
          </a:bodyPr>
          <a:lstStyle/>
          <a:p>
            <a:pPr marL="1260475" indent="-1260475"/>
            <a:r>
              <a:rPr lang="en-US" sz="3200" dirty="0" smtClean="0">
                <a:solidFill>
                  <a:schemeClr val="tx1"/>
                </a:solidFill>
              </a:rPr>
              <a:t>           </a:t>
            </a:r>
            <a:r>
              <a:rPr lang="id-ID" sz="3200" dirty="0" smtClean="0">
                <a:solidFill>
                  <a:schemeClr val="tx1"/>
                </a:solidFill>
              </a:rPr>
              <a:t>Pergeseran pendekatan dalam </a:t>
            </a: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r>
              <a:rPr lang="id-ID" sz="3200" dirty="0" smtClean="0">
                <a:solidFill>
                  <a:schemeClr val="tx1"/>
                </a:solidFill>
              </a:rPr>
              <a:t>memaha</a:t>
            </a:r>
            <a:r>
              <a:rPr lang="en-US" sz="3200" dirty="0" smtClean="0">
                <a:solidFill>
                  <a:schemeClr val="tx1"/>
                </a:solidFill>
              </a:rPr>
              <a:t>m</a:t>
            </a:r>
            <a:r>
              <a:rPr lang="id-ID" sz="3200" dirty="0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id-ID" sz="3200" dirty="0" smtClean="0">
                <a:solidFill>
                  <a:schemeClr val="tx1"/>
                </a:solidFill>
              </a:rPr>
              <a:t>“Gender”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relasi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sosial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id-ID" sz="1800" dirty="0">
              <a:solidFill>
                <a:schemeClr val="tx1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0" y="1196752"/>
            <a:ext cx="9906000" cy="5661248"/>
            <a:chOff x="-236220" y="1683026"/>
            <a:chExt cx="9380220" cy="5567018"/>
          </a:xfrm>
        </p:grpSpPr>
        <p:pic>
          <p:nvPicPr>
            <p:cNvPr id="6" name="Pictur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83026"/>
              <a:ext cx="9144000" cy="556701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-236220" y="6701183"/>
              <a:ext cx="9144000" cy="3631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1800" dirty="0" smtClean="0">
                  <a:latin typeface="Berlin Sans FB" pitchFamily="34" charset="0"/>
                </a:rPr>
                <a:t>SEBELUM WID, kebijakan di internasional masih diskriminatif terhadap perempuan</a:t>
              </a:r>
              <a:endParaRPr lang="id-ID" sz="1800" dirty="0">
                <a:latin typeface="Berlin Sans FB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1240401">
              <a:off x="81258" y="3858284"/>
              <a:ext cx="1739255" cy="1059288"/>
            </a:xfrm>
            <a:prstGeom prst="rect">
              <a:avLst/>
            </a:prstGeom>
            <a:solidFill>
              <a:srgbClr val="35B19D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Menuntut </a:t>
              </a:r>
              <a:r>
                <a:rPr lang="id-ID" sz="16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prosperity</a:t>
              </a:r>
              <a:r>
                <a:rPr lang="id-ID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 : kesamaan hak, pendidikan,  dll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78660" y="3094383"/>
              <a:ext cx="1785262" cy="1059288"/>
            </a:xfrm>
            <a:prstGeom prst="rect">
              <a:avLst/>
            </a:prstGeom>
            <a:solidFill>
              <a:srgbClr val="35B19D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Di Indonesia, WAD = pemberdayaan perempuan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398936">
              <a:off x="3916121" y="2937419"/>
              <a:ext cx="2240426" cy="575042"/>
            </a:xfrm>
            <a:prstGeom prst="rect">
              <a:avLst/>
            </a:prstGeom>
            <a:solidFill>
              <a:srgbClr val="35B19D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Kemitrasejajaran laki-laki dan perempuan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471155">
              <a:off x="6806866" y="2799845"/>
              <a:ext cx="1408706" cy="453981"/>
            </a:xfrm>
            <a:prstGeom prst="rect">
              <a:avLst/>
            </a:prstGeom>
            <a:solidFill>
              <a:srgbClr val="35B19D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1800" b="1" dirty="0" smtClean="0">
                  <a:solidFill>
                    <a:schemeClr val="accent4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</a:rPr>
                <a:t>Gender </a:t>
              </a:r>
              <a:r>
                <a:rPr lang="id-ID" sz="2400" b="1" dirty="0" smtClean="0">
                  <a:solidFill>
                    <a:schemeClr val="accent4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</a:rPr>
                <a:t>+</a:t>
              </a:r>
              <a:endParaRPr lang="id-ID" sz="1800" b="1" dirty="0" smtClean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90398" y="4648201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Pembangunan Bid.PUPR</a:t>
            </a:r>
          </a:p>
          <a:p>
            <a:r>
              <a:rPr lang="id-ID" dirty="0" smtClean="0"/>
              <a:t>u/ semua Kelompok</a:t>
            </a:r>
            <a:endParaRPr lang="id-ID" dirty="0"/>
          </a:p>
        </p:txBody>
      </p:sp>
      <p:sp>
        <p:nvSpPr>
          <p:cNvPr id="13" name="Up-Down Arrow 12"/>
          <p:cNvSpPr/>
          <p:nvPr/>
        </p:nvSpPr>
        <p:spPr>
          <a:xfrm>
            <a:off x="8089900" y="3886200"/>
            <a:ext cx="165100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386921" y="2206473"/>
            <a:ext cx="144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Sblm 1980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63438" y="1988841"/>
            <a:ext cx="84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1985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5339956" y="1556793"/>
            <a:ext cx="86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1995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8444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-304800"/>
            <a:ext cx="8420100" cy="214962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                                                                  </a:t>
            </a:r>
            <a:r>
              <a:rPr lang="id-ID" sz="3600" b="1" dirty="0" smtClean="0"/>
              <a:t>Pergeseran </a:t>
            </a:r>
            <a:r>
              <a:rPr lang="id-ID" sz="3600" b="1" dirty="0"/>
              <a:t>pendekatan dalam memahami “Gender</a:t>
            </a:r>
            <a:r>
              <a:rPr lang="id-ID" b="1" dirty="0" smtClean="0"/>
              <a:t>”</a:t>
            </a:r>
            <a:r>
              <a:rPr lang="en-US" b="1" dirty="0" smtClean="0"/>
              <a:t>  </a:t>
            </a:r>
            <a:r>
              <a:rPr lang="en-US" sz="1800" b="1" dirty="0" smtClean="0"/>
              <a:t>( </a:t>
            </a:r>
            <a:r>
              <a:rPr lang="en-US" sz="1800" b="1" dirty="0" err="1" smtClean="0"/>
              <a:t>peran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relasi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sosial</a:t>
            </a:r>
            <a:r>
              <a:rPr lang="en-US" sz="1800" b="1" dirty="0" smtClean="0"/>
              <a:t>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371600"/>
            <a:ext cx="9245599" cy="479370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b="1" dirty="0" smtClean="0"/>
              <a:t>WID</a:t>
            </a:r>
            <a:r>
              <a:rPr lang="en-US" sz="2000" dirty="0" smtClean="0"/>
              <a:t>    :  </a:t>
            </a:r>
            <a:r>
              <a:rPr lang="en-US" sz="2000" dirty="0" err="1" smtClean="0"/>
              <a:t>Dinyatakan</a:t>
            </a:r>
            <a:r>
              <a:rPr lang="en-US" sz="2000" dirty="0" smtClean="0"/>
              <a:t>  </a:t>
            </a:r>
            <a:r>
              <a:rPr lang="en-US" sz="2000" dirty="0" err="1" smtClean="0"/>
              <a:t>dalam</a:t>
            </a:r>
            <a:r>
              <a:rPr lang="en-US" sz="2000" dirty="0" smtClean="0"/>
              <a:t> CEDAW (1980) yang </a:t>
            </a:r>
            <a:r>
              <a:rPr lang="en-US" sz="2000" dirty="0" err="1" smtClean="0"/>
              <a:t>diratifikasi</a:t>
            </a:r>
            <a:r>
              <a:rPr lang="en-US" sz="2000" dirty="0" smtClean="0"/>
              <a:t>  </a:t>
            </a:r>
            <a:r>
              <a:rPr lang="en-US" sz="2000" dirty="0" err="1" smtClean="0"/>
              <a:t>dlm</a:t>
            </a:r>
            <a:r>
              <a:rPr lang="en-US" sz="2000" dirty="0" smtClean="0"/>
              <a:t> UU  No7/1984  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id-ID" altLang="en-US" sz="2000" dirty="0"/>
              <a:t>Penghapusan Perlakuan Diskriminasi terhadap Perempuan 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P</a:t>
            </a:r>
            <a:r>
              <a:rPr lang="en-US" sz="2000" dirty="0" err="1" smtClean="0"/>
              <a:t>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diikut</a:t>
            </a:r>
            <a:r>
              <a:rPr lang="en-US" sz="2000" dirty="0" smtClean="0"/>
              <a:t> </a:t>
            </a:r>
            <a:r>
              <a:rPr lang="en-US" sz="2000" dirty="0" err="1" smtClean="0"/>
              <a:t>sertakan</a:t>
            </a:r>
            <a:r>
              <a:rPr lang="en-US" sz="2000" dirty="0" smtClean="0"/>
              <a:t> 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punya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peran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r>
              <a:rPr lang="en-US" sz="2000" dirty="0" err="1" smtClean="0">
                <a:solidFill>
                  <a:srgbClr val="C00000"/>
                </a:solidFill>
              </a:rPr>
              <a:t>ganda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r>
              <a:rPr lang="en-US" sz="2000" dirty="0" err="1" smtClean="0"/>
              <a:t>y.i</a:t>
            </a:r>
            <a:r>
              <a:rPr lang="en-US" sz="2000" dirty="0" smtClean="0"/>
              <a:t>.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ruang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domestik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ruang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publik</a:t>
            </a:r>
            <a:r>
              <a:rPr lang="en-US" sz="2000" dirty="0" smtClean="0"/>
              <a:t>;  </a:t>
            </a:r>
            <a:r>
              <a:rPr lang="en-US" sz="2000" dirty="0" err="1" smtClean="0"/>
              <a:t>Peran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kuantitas</a:t>
            </a:r>
            <a:r>
              <a:rPr lang="en-US" sz="2000" dirty="0" smtClean="0"/>
              <a:t>, </a:t>
            </a:r>
            <a:r>
              <a:rPr lang="en-US" sz="2000" dirty="0"/>
              <a:t>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;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/>
              <a:t>WAD</a:t>
            </a:r>
            <a:r>
              <a:rPr lang="en-US" sz="2000" dirty="0" smtClean="0"/>
              <a:t>   :  </a:t>
            </a:r>
            <a:r>
              <a:rPr lang="en-US" sz="2000" dirty="0" err="1" smtClean="0"/>
              <a:t>Dinyatakan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UNIFEM </a:t>
            </a:r>
            <a:r>
              <a:rPr lang="en-US" sz="2000" dirty="0" err="1" smtClean="0"/>
              <a:t>thn</a:t>
            </a:r>
            <a:r>
              <a:rPr lang="en-US" sz="2000" dirty="0" smtClean="0"/>
              <a:t> 1985,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 </a:t>
            </a:r>
            <a:r>
              <a:rPr lang="en-US" sz="2000" dirty="0" err="1" smtClean="0"/>
              <a:t>pemberdayaan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peran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dalam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kuantitas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maupun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kualitas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b="1" dirty="0" smtClean="0"/>
              <a:t>GAD </a:t>
            </a:r>
            <a:r>
              <a:rPr lang="en-US" sz="2000" dirty="0" smtClean="0"/>
              <a:t>  : </a:t>
            </a:r>
            <a:r>
              <a:rPr lang="en-US" sz="2000" dirty="0" err="1" smtClean="0"/>
              <a:t>Diinisiasi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Anderson  1992 ,  Moser 1993, yang </a:t>
            </a:r>
            <a:r>
              <a:rPr lang="en-US" sz="2000" dirty="0" err="1" smtClean="0"/>
              <a:t>dibawakan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Konferensi</a:t>
            </a:r>
            <a:r>
              <a:rPr lang="en-US" sz="2000" dirty="0" smtClean="0"/>
              <a:t>  </a:t>
            </a:r>
            <a:r>
              <a:rPr lang="en-US" sz="2000" dirty="0" err="1" smtClean="0"/>
              <a:t>Kairo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Beijing </a:t>
            </a:r>
            <a:r>
              <a:rPr lang="en-US" sz="2000" dirty="0" err="1" smtClean="0"/>
              <a:t>tahun</a:t>
            </a:r>
            <a:r>
              <a:rPr lang="en-US" sz="2000" dirty="0" smtClean="0"/>
              <a:t> 1995,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 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laki-laki</a:t>
            </a:r>
            <a:r>
              <a:rPr lang="en-US" sz="2000" dirty="0" smtClean="0"/>
              <a:t> </a:t>
            </a:r>
            <a:r>
              <a:rPr lang="en-US" sz="2000" dirty="0" err="1" smtClean="0"/>
              <a:t>berperan</a:t>
            </a:r>
            <a:r>
              <a:rPr lang="en-US" sz="2000" dirty="0" smtClean="0"/>
              <a:t>  </a:t>
            </a:r>
            <a:r>
              <a:rPr lang="en-US" sz="2000" dirty="0" err="1" smtClean="0">
                <a:solidFill>
                  <a:srgbClr val="C00000"/>
                </a:solidFill>
              </a:rPr>
              <a:t>setara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</a:t>
            </a:r>
            <a:r>
              <a:rPr lang="en-US" sz="2000" dirty="0" err="1" smtClean="0"/>
              <a:t>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relasi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, yang </a:t>
            </a:r>
            <a:r>
              <a:rPr lang="en-US" sz="2000" dirty="0" err="1" smtClean="0"/>
              <a:t>dikenal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Gender </a:t>
            </a:r>
            <a:r>
              <a:rPr lang="en-US" sz="2000" dirty="0" err="1" smtClean="0"/>
              <a:t>maintreaming</a:t>
            </a:r>
            <a:r>
              <a:rPr lang="en-US" sz="2000" dirty="0" smtClean="0"/>
              <a:t> (</a:t>
            </a:r>
            <a:r>
              <a:rPr lang="en-US" sz="2000" dirty="0" err="1" smtClean="0">
                <a:solidFill>
                  <a:srgbClr val="C00000"/>
                </a:solidFill>
              </a:rPr>
              <a:t>Pengarusutamaan</a:t>
            </a:r>
            <a:r>
              <a:rPr lang="en-US" sz="2000" dirty="0" smtClean="0">
                <a:solidFill>
                  <a:srgbClr val="C00000"/>
                </a:solidFill>
              </a:rPr>
              <a:t>  Gender/PUG</a:t>
            </a:r>
            <a:r>
              <a:rPr lang="en-US" sz="2000" dirty="0" smtClean="0"/>
              <a:t>)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b="1" dirty="0" smtClean="0"/>
              <a:t>Gender Based on Human Right </a:t>
            </a:r>
            <a:r>
              <a:rPr lang="en-US" sz="2000" dirty="0" smtClean="0"/>
              <a:t>: </a:t>
            </a:r>
            <a:r>
              <a:rPr lang="en-US" sz="2000" dirty="0" err="1" smtClean="0"/>
              <a:t>memperhatikan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rentan</a:t>
            </a:r>
            <a:r>
              <a:rPr lang="en-US" sz="2000" dirty="0" smtClean="0"/>
              <a:t>/ </a:t>
            </a:r>
            <a:r>
              <a:rPr lang="en-US" sz="2000" dirty="0" err="1" smtClean="0"/>
              <a:t>berkebutuhan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endParaRPr lang="en-US" sz="2000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35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14567</TotalTime>
  <Words>3332</Words>
  <Application>Microsoft Office PowerPoint</Application>
  <PresentationFormat>A4 Paper (210x297 mm)</PresentationFormat>
  <Paragraphs>444</Paragraphs>
  <Slides>51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Wisp</vt:lpstr>
      <vt:lpstr>Ir. Lilla Noerhayati Unit Sekretariat Tim Pengarusutamaan Gender.  Kementerian Pekerjaaan Umum dan Perumahan Rakyat  </vt:lpstr>
      <vt:lpstr>Pengertian gender</vt:lpstr>
      <vt:lpstr>Pengertian Sex dan Gender</vt:lpstr>
      <vt:lpstr>Aktor-aktor /Kelompok masyarakat dalam pembangunan infrastruktur yang responsif gender</vt:lpstr>
      <vt:lpstr>Pengembangan Aktor-aktor /Kelompok masyarakat dalam pembangunan infrastruktur yang responsif gender</vt:lpstr>
      <vt:lpstr>KATA   KUNCI  GENDER : Setara dan Adil </vt:lpstr>
      <vt:lpstr>Pengarusutamaan gender/PUG</vt:lpstr>
      <vt:lpstr>           Pergeseran pendekatan dalam     memahami “Gender” (relasi dan peran sosial)</vt:lpstr>
      <vt:lpstr>                                                                   Pergeseran pendekatan dalam memahami “Gender”  ( peran dan relasi sosial)    </vt:lpstr>
      <vt:lpstr>Gender Infrasruktur </vt:lpstr>
      <vt:lpstr>Infrastructure for all </vt:lpstr>
      <vt:lpstr>Tujuan PUG bidang PUPR </vt:lpstr>
      <vt:lpstr>Sasaran PUG bidang PUPR</vt:lpstr>
      <vt:lpstr>PRINSIP DASAR PELAKSANAAN PUG , menganut pada 7 (Tujuh) prasyarat </vt:lpstr>
      <vt:lpstr>Komitmen tiada henti …</vt:lpstr>
      <vt:lpstr>PowerPoint Presentation</vt:lpstr>
      <vt:lpstr> </vt:lpstr>
      <vt:lpstr>Isu kesenjangan bisa diidentifikasi dari aspek Penyelenggaraan Infrastruktur PUPR</vt:lpstr>
      <vt:lpstr>                                                                            Indikator   A, P , K ,M  untuk Identifikasi Issue kesenjangan Gender</vt:lpstr>
      <vt:lpstr>PowerPoint Presentation</vt:lpstr>
      <vt:lpstr>Beberapa Catatan  Peraturan terkait bidang  Kebinamargaan, dan contoh implementasinya  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    BINA MARGA (1) </vt:lpstr>
      <vt:lpstr>PowerPoint Presentation</vt:lpstr>
      <vt:lpstr>Contoh Bangunan pelengkap jalan : Trotoar, landai, menerus di  Malang dan  Bogor </vt:lpstr>
      <vt:lpstr>PowerPoint Presentation</vt:lpstr>
      <vt:lpstr>Contoh Penyeberangan Jalan sebidang dengan    median</vt:lpstr>
      <vt:lpstr>Contoh Zona selamat sekolah</vt:lpstr>
      <vt:lpstr>Contoh Rest area Jalan antar kota </vt:lpstr>
      <vt:lpstr>PowerPoint Presentation</vt:lpstr>
      <vt:lpstr>Contoh Kelengkapan FasilItas Bangunan Gedung di Kementerian PUPR</vt:lpstr>
      <vt:lpstr>Contoh Kelengkapan FasilItas Bangunan Gedung di  gedung Diklat Bina Marga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ANUGERAH PARAHITA EKAPRAYA (APE)  &amp; Anugerah TOP 99 PELAYANAN PUBLIK KEMENTERIAN PEKERJAAN UMUM DAN PERUMAHAN RAKYAT </vt:lpstr>
      <vt:lpstr>TERIMAKASIH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binamargajat1m</cp:lastModifiedBy>
  <cp:revision>1470</cp:revision>
  <cp:lastPrinted>2019-01-21T07:57:40Z</cp:lastPrinted>
  <dcterms:created xsi:type="dcterms:W3CDTF">2012-05-27T04:54:58Z</dcterms:created>
  <dcterms:modified xsi:type="dcterms:W3CDTF">2019-01-21T08:38:36Z</dcterms:modified>
</cp:coreProperties>
</file>