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104" r:id="rId2"/>
    <p:sldMasterId id="2147484116" r:id="rId3"/>
    <p:sldMasterId id="2147484128" r:id="rId4"/>
    <p:sldMasterId id="2147484140" r:id="rId5"/>
    <p:sldMasterId id="2147484152" r:id="rId6"/>
    <p:sldMasterId id="2147484308" r:id="rId7"/>
  </p:sldMasterIdLst>
  <p:notesMasterIdLst>
    <p:notesMasterId r:id="rId30"/>
  </p:notesMasterIdLst>
  <p:sldIdLst>
    <p:sldId id="258" r:id="rId8"/>
    <p:sldId id="424" r:id="rId9"/>
    <p:sldId id="394" r:id="rId10"/>
    <p:sldId id="396" r:id="rId11"/>
    <p:sldId id="397" r:id="rId12"/>
    <p:sldId id="398" r:id="rId13"/>
    <p:sldId id="259" r:id="rId14"/>
    <p:sldId id="344" r:id="rId15"/>
    <p:sldId id="382" r:id="rId16"/>
    <p:sldId id="427" r:id="rId17"/>
    <p:sldId id="431" r:id="rId18"/>
    <p:sldId id="428" r:id="rId19"/>
    <p:sldId id="430" r:id="rId20"/>
    <p:sldId id="348" r:id="rId21"/>
    <p:sldId id="350" r:id="rId22"/>
    <p:sldId id="352" r:id="rId23"/>
    <p:sldId id="432" r:id="rId24"/>
    <p:sldId id="433" r:id="rId25"/>
    <p:sldId id="434" r:id="rId26"/>
    <p:sldId id="425" r:id="rId27"/>
    <p:sldId id="393" r:id="rId28"/>
    <p:sldId id="314" r:id="rId29"/>
  </p:sldIdLst>
  <p:sldSz cx="9906000" cy="6858000" type="A4"/>
  <p:notesSz cx="6797675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1248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8B250-7E2C-461C-96DD-973BA848F8B8}" type="doc">
      <dgm:prSet loTypeId="urn:microsoft.com/office/officeart/2005/8/layout/vList3#1" loCatId="list" qsTypeId="urn:microsoft.com/office/officeart/2005/8/quickstyle/3d3" qsCatId="3D" csTypeId="urn:microsoft.com/office/officeart/2005/8/colors/colorful4" csCatId="colorful" phldr="1"/>
      <dgm:spPr/>
    </dgm:pt>
    <dgm:pt modelId="{3CBD3D38-4A4A-4AF3-817C-A950F9CB3A49}">
      <dgm:prSet phldrT="[Text]" custT="1"/>
      <dgm:spPr>
        <a:solidFill>
          <a:srgbClr val="00B050"/>
        </a:solidFill>
      </dgm:spPr>
      <dgm:t>
        <a:bodyPr/>
        <a:lstStyle/>
        <a:p>
          <a:pPr marL="441325" indent="-441325" algn="l"/>
          <a:r>
            <a:rPr lang="sv-SE" sz="1800" b="1" dirty="0">
              <a:latin typeface="Calibri" pitchFamily="34" charset="0"/>
            </a:rPr>
            <a:t>(1) </a:t>
          </a:r>
          <a:r>
            <a:rPr lang="id-ID" sz="1800" b="1" dirty="0">
              <a:latin typeface="Calibri" pitchFamily="34" charset="0"/>
            </a:rPr>
            <a:t>	</a:t>
          </a:r>
          <a:r>
            <a:rPr lang="sv-SE" sz="1800" b="1" dirty="0">
              <a:latin typeface="Calibri" pitchFamily="34" charset="0"/>
            </a:rPr>
            <a:t>Penilaian kinerja PNS bertujuan untuk menjamin objektivitas pembinaan PNS yang didasarkan sistem prestasi dan sistem karier.</a:t>
          </a:r>
          <a:endParaRPr lang="id-ID" sz="1800" b="1" dirty="0">
            <a:latin typeface="Calibri" pitchFamily="34" charset="0"/>
          </a:endParaRPr>
        </a:p>
      </dgm:t>
    </dgm:pt>
    <dgm:pt modelId="{67182047-F93E-4D28-99CD-F5C4963B17C0}" type="parTrans" cxnId="{3954B73D-FD2E-4C8B-B63F-FA3A67A9A756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054A5E95-A174-4C04-AD4E-CD78C211F1C3}" type="sibTrans" cxnId="{3954B73D-FD2E-4C8B-B63F-FA3A67A9A756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AAB60FF7-E658-4569-B85A-D304D289203A}">
      <dgm:prSet phldrT="[Text]" custT="1"/>
      <dgm:spPr>
        <a:solidFill>
          <a:srgbClr val="00B050"/>
        </a:solidFill>
      </dgm:spPr>
      <dgm:t>
        <a:bodyPr/>
        <a:lstStyle/>
        <a:p>
          <a:pPr marL="450850" indent="-450850" algn="just"/>
          <a:r>
            <a:rPr lang="id-ID" sz="1800" b="1" dirty="0">
              <a:latin typeface="Calibri" pitchFamily="34" charset="0"/>
            </a:rPr>
            <a:t>(3) </a:t>
          </a:r>
          <a:r>
            <a:rPr lang="en-US" sz="1800" b="1" dirty="0">
              <a:latin typeface="Calibri" pitchFamily="34" charset="0"/>
            </a:rPr>
            <a:t>	</a:t>
          </a:r>
          <a:r>
            <a:rPr lang="id-ID" sz="1800" b="1" dirty="0">
              <a:latin typeface="Calibri" pitchFamily="34" charset="0"/>
            </a:rPr>
            <a:t>Penilaian kinerja PNS dilakukan secara objektif, terukur, akuntabel, partisipatif, dan transparan.</a:t>
          </a:r>
        </a:p>
      </dgm:t>
    </dgm:pt>
    <dgm:pt modelId="{C5D7C4E9-27F2-4AAD-BBD1-626AB52C99E1}" type="parTrans" cxnId="{8A6EB2B1-3292-4C4B-9CB4-4CF186CA80E7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193916BE-951C-464A-9017-178C78CA3C1F}" type="sibTrans" cxnId="{8A6EB2B1-3292-4C4B-9CB4-4CF186CA80E7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EA1EAD0C-1159-42B7-B2A6-B9EC806B425B}">
      <dgm:prSet phldrT="[Text]" custT="1"/>
      <dgm:spPr>
        <a:solidFill>
          <a:srgbClr val="00B050"/>
        </a:solidFill>
      </dgm:spPr>
      <dgm:t>
        <a:bodyPr/>
        <a:lstStyle/>
        <a:p>
          <a:pPr marL="403225" indent="-403225" algn="just">
            <a:tabLst>
              <a:tab pos="403225" algn="l"/>
            </a:tabLst>
          </a:pPr>
          <a:r>
            <a:rPr lang="id-ID" sz="1800" b="1" dirty="0">
              <a:latin typeface="Calibri" pitchFamily="34" charset="0"/>
            </a:rPr>
            <a:t>(4) </a:t>
          </a:r>
          <a:r>
            <a:rPr lang="en-US" sz="1800" b="1" dirty="0">
              <a:latin typeface="Calibri" pitchFamily="34" charset="0"/>
            </a:rPr>
            <a:t>	</a:t>
          </a:r>
          <a:r>
            <a:rPr lang="id-ID" sz="1800" b="1" dirty="0">
              <a:latin typeface="Calibri" pitchFamily="34" charset="0"/>
            </a:rPr>
            <a:t>Penilaian kinerja PNS dilakukan oleh atasan langsung dari PNS atau pejabat yang ditentukan oleh PyB.</a:t>
          </a:r>
        </a:p>
      </dgm:t>
    </dgm:pt>
    <dgm:pt modelId="{3A8C435D-8E0E-44B0-9106-C0A6092C0E45}" type="parTrans" cxnId="{39D461EF-D6F3-4873-B995-A00E70C1D104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7D9ED272-FEBA-4094-9D18-48FC4B39AE9C}" type="sibTrans" cxnId="{39D461EF-D6F3-4873-B995-A00E70C1D104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B41D199D-34BE-4FD2-964D-DBC485D6C045}">
      <dgm:prSet custT="1"/>
      <dgm:spPr>
        <a:solidFill>
          <a:srgbClr val="00B050"/>
        </a:solidFill>
      </dgm:spPr>
      <dgm:t>
        <a:bodyPr/>
        <a:lstStyle/>
        <a:p>
          <a:pPr marL="450850" indent="-450850" algn="l"/>
          <a:r>
            <a:rPr lang="id-ID" sz="1800" b="1" dirty="0">
              <a:latin typeface="Calibri" pitchFamily="34" charset="0"/>
            </a:rPr>
            <a:t>(2) 	Penilaian kinerja PNS dilakukan berdasarkan perencanaan kinerja pada tingkat individu dan tingkat unit atau organisasi, dengan memperhatikan target, capaian, hasil, dan manfaat yang dicapai, serta perilaku PNS.</a:t>
          </a:r>
        </a:p>
      </dgm:t>
    </dgm:pt>
    <dgm:pt modelId="{692EFF94-79EE-42A5-A8EB-E08BE9A68B6F}" type="parTrans" cxnId="{78E98065-C6E4-47C8-8337-4D62757097C5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7F23470F-9034-4B32-B174-9981AC6E6415}" type="sibTrans" cxnId="{78E98065-C6E4-47C8-8337-4D62757097C5}">
      <dgm:prSet/>
      <dgm:spPr/>
      <dgm:t>
        <a:bodyPr/>
        <a:lstStyle/>
        <a:p>
          <a:pPr algn="just"/>
          <a:endParaRPr lang="id-ID" sz="1800" b="1">
            <a:latin typeface="Calibri" pitchFamily="34" charset="0"/>
          </a:endParaRPr>
        </a:p>
      </dgm:t>
    </dgm:pt>
    <dgm:pt modelId="{28D552A0-621C-44E0-9639-5F2ECAE854B1}" type="pres">
      <dgm:prSet presAssocID="{5288B250-7E2C-461C-96DD-973BA848F8B8}" presName="linearFlow" presStyleCnt="0">
        <dgm:presLayoutVars>
          <dgm:dir/>
          <dgm:resizeHandles val="exact"/>
        </dgm:presLayoutVars>
      </dgm:prSet>
      <dgm:spPr/>
    </dgm:pt>
    <dgm:pt modelId="{6D6CD3AD-35DD-4D87-AFC8-8C466786DDA0}" type="pres">
      <dgm:prSet presAssocID="{3CBD3D38-4A4A-4AF3-817C-A950F9CB3A49}" presName="composite" presStyleCnt="0"/>
      <dgm:spPr/>
    </dgm:pt>
    <dgm:pt modelId="{D299B547-7A8A-4703-ADDD-CC2AFF157D75}" type="pres">
      <dgm:prSet presAssocID="{3CBD3D38-4A4A-4AF3-817C-A950F9CB3A49}" presName="imgShp" presStyleLbl="fgImgPlace1" presStyleIdx="0" presStyleCnt="4" custLinFactNeighborX="-52292"/>
      <dgm:spPr>
        <a:solidFill>
          <a:srgbClr val="00B050"/>
        </a:solidFill>
      </dgm:spPr>
    </dgm:pt>
    <dgm:pt modelId="{73DF31DA-BFFA-4E02-8F4B-5CC05783D52E}" type="pres">
      <dgm:prSet presAssocID="{3CBD3D38-4A4A-4AF3-817C-A950F9CB3A49}" presName="txShp" presStyleLbl="node1" presStyleIdx="0" presStyleCnt="4" custScaleX="124148" custLinFactNeighborX="6721">
        <dgm:presLayoutVars>
          <dgm:bulletEnabled val="1"/>
        </dgm:presLayoutVars>
      </dgm:prSet>
      <dgm:spPr/>
    </dgm:pt>
    <dgm:pt modelId="{DA5C94E1-A55A-4081-884D-A8FF121337D3}" type="pres">
      <dgm:prSet presAssocID="{054A5E95-A174-4C04-AD4E-CD78C211F1C3}" presName="spacing" presStyleCnt="0"/>
      <dgm:spPr/>
    </dgm:pt>
    <dgm:pt modelId="{E506C961-0FFC-457B-AB01-5566D6A2E5D0}" type="pres">
      <dgm:prSet presAssocID="{B41D199D-34BE-4FD2-964D-DBC485D6C045}" presName="composite" presStyleCnt="0"/>
      <dgm:spPr/>
    </dgm:pt>
    <dgm:pt modelId="{8AA5B927-601F-4465-925D-0D0E0EF17831}" type="pres">
      <dgm:prSet presAssocID="{B41D199D-34BE-4FD2-964D-DBC485D6C045}" presName="imgShp" presStyleLbl="fgImgPlace1" presStyleIdx="1" presStyleCnt="4" custLinFactNeighborX="-52292"/>
      <dgm:spPr>
        <a:solidFill>
          <a:srgbClr val="00B050"/>
        </a:solidFill>
      </dgm:spPr>
    </dgm:pt>
    <dgm:pt modelId="{ED7129CD-1B4B-4139-B9C4-C34B544966B1}" type="pres">
      <dgm:prSet presAssocID="{B41D199D-34BE-4FD2-964D-DBC485D6C045}" presName="txShp" presStyleLbl="node1" presStyleIdx="1" presStyleCnt="4" custScaleX="124148" custScaleY="126058" custLinFactNeighborX="6721">
        <dgm:presLayoutVars>
          <dgm:bulletEnabled val="1"/>
        </dgm:presLayoutVars>
      </dgm:prSet>
      <dgm:spPr/>
    </dgm:pt>
    <dgm:pt modelId="{21DAA11C-2F36-4113-8D79-261448743CF7}" type="pres">
      <dgm:prSet presAssocID="{7F23470F-9034-4B32-B174-9981AC6E6415}" presName="spacing" presStyleCnt="0"/>
      <dgm:spPr/>
    </dgm:pt>
    <dgm:pt modelId="{94D46CC0-2814-49E6-8B80-4BA610376640}" type="pres">
      <dgm:prSet presAssocID="{AAB60FF7-E658-4569-B85A-D304D289203A}" presName="composite" presStyleCnt="0"/>
      <dgm:spPr/>
    </dgm:pt>
    <dgm:pt modelId="{CEC49D04-CD2B-47A8-9E7B-C301B2AEA948}" type="pres">
      <dgm:prSet presAssocID="{AAB60FF7-E658-4569-B85A-D304D289203A}" presName="imgShp" presStyleLbl="fgImgPlace1" presStyleIdx="2" presStyleCnt="4" custLinFactNeighborX="-52292"/>
      <dgm:spPr>
        <a:solidFill>
          <a:srgbClr val="00B050"/>
        </a:solidFill>
      </dgm:spPr>
    </dgm:pt>
    <dgm:pt modelId="{197DF769-9989-4839-9E5A-7A174E41F86C}" type="pres">
      <dgm:prSet presAssocID="{AAB60FF7-E658-4569-B85A-D304D289203A}" presName="txShp" presStyleLbl="node1" presStyleIdx="2" presStyleCnt="4" custScaleX="124148" custLinFactNeighborX="6721">
        <dgm:presLayoutVars>
          <dgm:bulletEnabled val="1"/>
        </dgm:presLayoutVars>
      </dgm:prSet>
      <dgm:spPr/>
    </dgm:pt>
    <dgm:pt modelId="{1367D075-85B2-4E54-8081-B8F26CC7FAE5}" type="pres">
      <dgm:prSet presAssocID="{193916BE-951C-464A-9017-178C78CA3C1F}" presName="spacing" presStyleCnt="0"/>
      <dgm:spPr/>
    </dgm:pt>
    <dgm:pt modelId="{99C13D24-3408-4CF5-BFE6-3D2D89402299}" type="pres">
      <dgm:prSet presAssocID="{EA1EAD0C-1159-42B7-B2A6-B9EC806B425B}" presName="composite" presStyleCnt="0"/>
      <dgm:spPr/>
    </dgm:pt>
    <dgm:pt modelId="{6F0752ED-E3AD-43BB-8671-B1D0D2780469}" type="pres">
      <dgm:prSet presAssocID="{EA1EAD0C-1159-42B7-B2A6-B9EC806B425B}" presName="imgShp" presStyleLbl="fgImgPlace1" presStyleIdx="3" presStyleCnt="4" custLinFactNeighborX="-52292"/>
      <dgm:spPr>
        <a:solidFill>
          <a:srgbClr val="00B050"/>
        </a:solidFill>
      </dgm:spPr>
    </dgm:pt>
    <dgm:pt modelId="{742CDD3E-365B-41A0-80D8-0E98724F86B2}" type="pres">
      <dgm:prSet presAssocID="{EA1EAD0C-1159-42B7-B2A6-B9EC806B425B}" presName="txShp" presStyleLbl="node1" presStyleIdx="3" presStyleCnt="4" custScaleX="124148" custLinFactNeighborX="6721">
        <dgm:presLayoutVars>
          <dgm:bulletEnabled val="1"/>
        </dgm:presLayoutVars>
      </dgm:prSet>
      <dgm:spPr/>
    </dgm:pt>
  </dgm:ptLst>
  <dgm:cxnLst>
    <dgm:cxn modelId="{1107F904-C042-4427-879A-4B319AC545A5}" type="presOf" srcId="{B41D199D-34BE-4FD2-964D-DBC485D6C045}" destId="{ED7129CD-1B4B-4139-B9C4-C34B544966B1}" srcOrd="0" destOrd="0" presId="urn:microsoft.com/office/officeart/2005/8/layout/vList3#1"/>
    <dgm:cxn modelId="{3954B73D-FD2E-4C8B-B63F-FA3A67A9A756}" srcId="{5288B250-7E2C-461C-96DD-973BA848F8B8}" destId="{3CBD3D38-4A4A-4AF3-817C-A950F9CB3A49}" srcOrd="0" destOrd="0" parTransId="{67182047-F93E-4D28-99CD-F5C4963B17C0}" sibTransId="{054A5E95-A174-4C04-AD4E-CD78C211F1C3}"/>
    <dgm:cxn modelId="{0DAE9F5D-1D66-4A1B-8A03-709845A88A2C}" type="presOf" srcId="{AAB60FF7-E658-4569-B85A-D304D289203A}" destId="{197DF769-9989-4839-9E5A-7A174E41F86C}" srcOrd="0" destOrd="0" presId="urn:microsoft.com/office/officeart/2005/8/layout/vList3#1"/>
    <dgm:cxn modelId="{78E98065-C6E4-47C8-8337-4D62757097C5}" srcId="{5288B250-7E2C-461C-96DD-973BA848F8B8}" destId="{B41D199D-34BE-4FD2-964D-DBC485D6C045}" srcOrd="1" destOrd="0" parTransId="{692EFF94-79EE-42A5-A8EB-E08BE9A68B6F}" sibTransId="{7F23470F-9034-4B32-B174-9981AC6E6415}"/>
    <dgm:cxn modelId="{FA6A40A2-987C-475D-A293-04DE39D42FC9}" type="presOf" srcId="{3CBD3D38-4A4A-4AF3-817C-A950F9CB3A49}" destId="{73DF31DA-BFFA-4E02-8F4B-5CC05783D52E}" srcOrd="0" destOrd="0" presId="urn:microsoft.com/office/officeart/2005/8/layout/vList3#1"/>
    <dgm:cxn modelId="{6F8A34AF-3A2F-4A5F-ACA7-89B9DEFD6675}" type="presOf" srcId="{5288B250-7E2C-461C-96DD-973BA848F8B8}" destId="{28D552A0-621C-44E0-9639-5F2ECAE854B1}" srcOrd="0" destOrd="0" presId="urn:microsoft.com/office/officeart/2005/8/layout/vList3#1"/>
    <dgm:cxn modelId="{8A6EB2B1-3292-4C4B-9CB4-4CF186CA80E7}" srcId="{5288B250-7E2C-461C-96DD-973BA848F8B8}" destId="{AAB60FF7-E658-4569-B85A-D304D289203A}" srcOrd="2" destOrd="0" parTransId="{C5D7C4E9-27F2-4AAD-BBD1-626AB52C99E1}" sibTransId="{193916BE-951C-464A-9017-178C78CA3C1F}"/>
    <dgm:cxn modelId="{500382E1-58DB-462B-9B9A-CEED52832CCF}" type="presOf" srcId="{EA1EAD0C-1159-42B7-B2A6-B9EC806B425B}" destId="{742CDD3E-365B-41A0-80D8-0E98724F86B2}" srcOrd="0" destOrd="0" presId="urn:microsoft.com/office/officeart/2005/8/layout/vList3#1"/>
    <dgm:cxn modelId="{39D461EF-D6F3-4873-B995-A00E70C1D104}" srcId="{5288B250-7E2C-461C-96DD-973BA848F8B8}" destId="{EA1EAD0C-1159-42B7-B2A6-B9EC806B425B}" srcOrd="3" destOrd="0" parTransId="{3A8C435D-8E0E-44B0-9106-C0A6092C0E45}" sibTransId="{7D9ED272-FEBA-4094-9D18-48FC4B39AE9C}"/>
    <dgm:cxn modelId="{52294CCD-E821-40B8-A058-53D3F79AEBF7}" type="presParOf" srcId="{28D552A0-621C-44E0-9639-5F2ECAE854B1}" destId="{6D6CD3AD-35DD-4D87-AFC8-8C466786DDA0}" srcOrd="0" destOrd="0" presId="urn:microsoft.com/office/officeart/2005/8/layout/vList3#1"/>
    <dgm:cxn modelId="{B69DCA31-6656-4AE5-900D-45D164E69348}" type="presParOf" srcId="{6D6CD3AD-35DD-4D87-AFC8-8C466786DDA0}" destId="{D299B547-7A8A-4703-ADDD-CC2AFF157D75}" srcOrd="0" destOrd="0" presId="urn:microsoft.com/office/officeart/2005/8/layout/vList3#1"/>
    <dgm:cxn modelId="{86D6E3B9-EC98-43F2-B76B-A1C712FD0A32}" type="presParOf" srcId="{6D6CD3AD-35DD-4D87-AFC8-8C466786DDA0}" destId="{73DF31DA-BFFA-4E02-8F4B-5CC05783D52E}" srcOrd="1" destOrd="0" presId="urn:microsoft.com/office/officeart/2005/8/layout/vList3#1"/>
    <dgm:cxn modelId="{624838BD-5EE8-46C7-B0DE-D287CB8A73C5}" type="presParOf" srcId="{28D552A0-621C-44E0-9639-5F2ECAE854B1}" destId="{DA5C94E1-A55A-4081-884D-A8FF121337D3}" srcOrd="1" destOrd="0" presId="urn:microsoft.com/office/officeart/2005/8/layout/vList3#1"/>
    <dgm:cxn modelId="{32163571-B0AD-42B6-8B84-A4C04ED4D2FD}" type="presParOf" srcId="{28D552A0-621C-44E0-9639-5F2ECAE854B1}" destId="{E506C961-0FFC-457B-AB01-5566D6A2E5D0}" srcOrd="2" destOrd="0" presId="urn:microsoft.com/office/officeart/2005/8/layout/vList3#1"/>
    <dgm:cxn modelId="{CD0376DA-9F42-4443-8AC7-78DC5FA68924}" type="presParOf" srcId="{E506C961-0FFC-457B-AB01-5566D6A2E5D0}" destId="{8AA5B927-601F-4465-925D-0D0E0EF17831}" srcOrd="0" destOrd="0" presId="urn:microsoft.com/office/officeart/2005/8/layout/vList3#1"/>
    <dgm:cxn modelId="{BDD28C45-B909-4EE6-B7B8-2D3FABF91210}" type="presParOf" srcId="{E506C961-0FFC-457B-AB01-5566D6A2E5D0}" destId="{ED7129CD-1B4B-4139-B9C4-C34B544966B1}" srcOrd="1" destOrd="0" presId="urn:microsoft.com/office/officeart/2005/8/layout/vList3#1"/>
    <dgm:cxn modelId="{8B8DC6DA-0C4D-461E-8AD9-0D5766AFCBBC}" type="presParOf" srcId="{28D552A0-621C-44E0-9639-5F2ECAE854B1}" destId="{21DAA11C-2F36-4113-8D79-261448743CF7}" srcOrd="3" destOrd="0" presId="urn:microsoft.com/office/officeart/2005/8/layout/vList3#1"/>
    <dgm:cxn modelId="{175C7BA0-489A-4A6B-99C0-BC77B8E7B4F4}" type="presParOf" srcId="{28D552A0-621C-44E0-9639-5F2ECAE854B1}" destId="{94D46CC0-2814-49E6-8B80-4BA610376640}" srcOrd="4" destOrd="0" presId="urn:microsoft.com/office/officeart/2005/8/layout/vList3#1"/>
    <dgm:cxn modelId="{EAA087E6-1C43-4416-AAA4-CD5202C1E667}" type="presParOf" srcId="{94D46CC0-2814-49E6-8B80-4BA610376640}" destId="{CEC49D04-CD2B-47A8-9E7B-C301B2AEA948}" srcOrd="0" destOrd="0" presId="urn:microsoft.com/office/officeart/2005/8/layout/vList3#1"/>
    <dgm:cxn modelId="{ACF0748B-08AB-4EDF-9F2F-8BEBE7B14AE2}" type="presParOf" srcId="{94D46CC0-2814-49E6-8B80-4BA610376640}" destId="{197DF769-9989-4839-9E5A-7A174E41F86C}" srcOrd="1" destOrd="0" presId="urn:microsoft.com/office/officeart/2005/8/layout/vList3#1"/>
    <dgm:cxn modelId="{93A28BCC-A7C4-4292-A442-69273DF9B1FA}" type="presParOf" srcId="{28D552A0-621C-44E0-9639-5F2ECAE854B1}" destId="{1367D075-85B2-4E54-8081-B8F26CC7FAE5}" srcOrd="5" destOrd="0" presId="urn:microsoft.com/office/officeart/2005/8/layout/vList3#1"/>
    <dgm:cxn modelId="{DC7009FD-998D-48D5-B3C8-4EFB673BE738}" type="presParOf" srcId="{28D552A0-621C-44E0-9639-5F2ECAE854B1}" destId="{99C13D24-3408-4CF5-BFE6-3D2D89402299}" srcOrd="6" destOrd="0" presId="urn:microsoft.com/office/officeart/2005/8/layout/vList3#1"/>
    <dgm:cxn modelId="{DA5A6EA7-2859-44B8-89F5-E715DFF9C154}" type="presParOf" srcId="{99C13D24-3408-4CF5-BFE6-3D2D89402299}" destId="{6F0752ED-E3AD-43BB-8671-B1D0D2780469}" srcOrd="0" destOrd="0" presId="urn:microsoft.com/office/officeart/2005/8/layout/vList3#1"/>
    <dgm:cxn modelId="{01B4A4DC-4088-4648-9E97-93C52D2B92AA}" type="presParOf" srcId="{99C13D24-3408-4CF5-BFE6-3D2D89402299}" destId="{742CDD3E-365B-41A0-80D8-0E98724F86B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77CC8-7E83-4CA9-9E09-26894B53EB70}" type="doc">
      <dgm:prSet loTypeId="urn:microsoft.com/office/officeart/2005/8/layout/equation1" loCatId="process" qsTypeId="urn:microsoft.com/office/officeart/2005/8/quickstyle/simple1" qsCatId="simple" csTypeId="urn:microsoft.com/office/officeart/2005/8/colors/accent0_3" csCatId="mainScheme" phldr="1"/>
      <dgm:spPr/>
    </dgm:pt>
    <dgm:pt modelId="{7B13FAF2-2E97-471B-8559-78A0D5E66584}">
      <dgm:prSet phldrT="[Text]" custT="1"/>
      <dgm:spPr/>
      <dgm:t>
        <a:bodyPr/>
        <a:lstStyle/>
        <a:p>
          <a:r>
            <a:rPr lang="en-US" sz="1800" dirty="0" err="1">
              <a:latin typeface="Cambria" pitchFamily="18" charset="0"/>
            </a:rPr>
            <a:t>Sasaran</a:t>
          </a:r>
          <a:r>
            <a:rPr lang="en-US" sz="1800" dirty="0">
              <a:latin typeface="Cambria" pitchFamily="18" charset="0"/>
            </a:rPr>
            <a:t> Kinerja </a:t>
          </a:r>
          <a:r>
            <a:rPr lang="en-US" sz="1800" dirty="0" err="1">
              <a:latin typeface="Cambria" pitchFamily="18" charset="0"/>
            </a:rPr>
            <a:t>Pegawai</a:t>
          </a:r>
          <a:r>
            <a:rPr lang="en-US" sz="1800" dirty="0">
              <a:latin typeface="Cambria" pitchFamily="18" charset="0"/>
            </a:rPr>
            <a:t> (SKP)</a:t>
          </a:r>
          <a:r>
            <a:rPr lang="id-ID" sz="1800" dirty="0">
              <a:latin typeface="Cambria" pitchFamily="18" charset="0"/>
            </a:rPr>
            <a:t> </a:t>
          </a:r>
        </a:p>
        <a:p>
          <a:r>
            <a:rPr lang="id-ID" sz="1800" dirty="0">
              <a:latin typeface="Cambria" pitchFamily="18" charset="0"/>
            </a:rPr>
            <a:t>(60%)</a:t>
          </a:r>
          <a:endParaRPr lang="en-US" sz="1800" dirty="0">
            <a:latin typeface="Cambria" pitchFamily="18" charset="0"/>
          </a:endParaRPr>
        </a:p>
      </dgm:t>
    </dgm:pt>
    <dgm:pt modelId="{CE385FAB-1DC6-4B4B-9275-B81BD9A5C7A0}" type="parTrans" cxnId="{CA152AD6-4761-4463-B65A-048FFD18562C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E090A020-A3D6-4486-9157-D146CC0715B2}" type="sibTrans" cxnId="{CA152AD6-4761-4463-B65A-048FFD18562C}">
      <dgm:prSet custT="1"/>
      <dgm:spPr>
        <a:solidFill>
          <a:srgbClr val="00B0F0"/>
        </a:solidFill>
      </dgm:spPr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809B1B9F-F28C-4616-B75B-A26B88C6B74F}">
      <dgm:prSet phldrT="[Text]" custT="1"/>
      <dgm:spPr/>
      <dgm:t>
        <a:bodyPr/>
        <a:lstStyle/>
        <a:p>
          <a:r>
            <a:rPr lang="en-US" sz="2000" dirty="0" err="1">
              <a:latin typeface="Cambria" pitchFamily="18" charset="0"/>
            </a:rPr>
            <a:t>Perilaku</a:t>
          </a:r>
          <a:r>
            <a:rPr lang="en-US" sz="2000" dirty="0">
              <a:latin typeface="Cambria" pitchFamily="18" charset="0"/>
            </a:rPr>
            <a:t> </a:t>
          </a:r>
          <a:r>
            <a:rPr lang="en-US" sz="2000" dirty="0" err="1">
              <a:latin typeface="Cambria" pitchFamily="18" charset="0"/>
            </a:rPr>
            <a:t>Kerja</a:t>
          </a:r>
          <a:endParaRPr lang="id-ID" sz="2000" dirty="0">
            <a:latin typeface="Cambria" pitchFamily="18" charset="0"/>
          </a:endParaRPr>
        </a:p>
        <a:p>
          <a:r>
            <a:rPr lang="id-ID" sz="2000" dirty="0">
              <a:latin typeface="Cambria" pitchFamily="18" charset="0"/>
            </a:rPr>
            <a:t>(40%)</a:t>
          </a:r>
          <a:endParaRPr lang="en-US" sz="2000" dirty="0">
            <a:latin typeface="Cambria" pitchFamily="18" charset="0"/>
          </a:endParaRPr>
        </a:p>
      </dgm:t>
    </dgm:pt>
    <dgm:pt modelId="{33EE4365-8064-4C0C-A04C-CE2469432BA5}" type="parTrans" cxnId="{ED4DA163-B9C3-4B87-A8F5-FECF2380BBFA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0AA844E9-9657-4167-9BA5-74C95F0D50E8}" type="sibTrans" cxnId="{ED4DA163-B9C3-4B87-A8F5-FECF2380BBFA}">
      <dgm:prSet/>
      <dgm:spPr/>
      <dgm:t>
        <a:bodyPr/>
        <a:lstStyle/>
        <a:p>
          <a:endParaRPr lang="en-US" sz="1400">
            <a:latin typeface="Cambria" pitchFamily="18" charset="0"/>
          </a:endParaRPr>
        </a:p>
      </dgm:t>
    </dgm:pt>
    <dgm:pt modelId="{4891DBAB-38C3-4141-A5FE-27ADF3B5D240}" type="pres">
      <dgm:prSet presAssocID="{AD877CC8-7E83-4CA9-9E09-26894B53EB70}" presName="linearFlow" presStyleCnt="0">
        <dgm:presLayoutVars>
          <dgm:dir/>
          <dgm:resizeHandles val="exact"/>
        </dgm:presLayoutVars>
      </dgm:prSet>
      <dgm:spPr/>
    </dgm:pt>
    <dgm:pt modelId="{D5FA2D38-6E23-44CB-B4D0-AF3F864C9A1A}" type="pres">
      <dgm:prSet presAssocID="{7B13FAF2-2E97-471B-8559-78A0D5E66584}" presName="node" presStyleLbl="node1" presStyleIdx="0" presStyleCnt="2" custScaleX="164062" custScaleY="96115" custLinFactNeighborX="55077">
        <dgm:presLayoutVars>
          <dgm:bulletEnabled val="1"/>
        </dgm:presLayoutVars>
      </dgm:prSet>
      <dgm:spPr/>
    </dgm:pt>
    <dgm:pt modelId="{24D8DDA5-77A4-4919-BE91-C28170924FB5}" type="pres">
      <dgm:prSet presAssocID="{E090A020-A3D6-4486-9157-D146CC0715B2}" presName="spacerL" presStyleCnt="0"/>
      <dgm:spPr/>
    </dgm:pt>
    <dgm:pt modelId="{5CEB5D03-F998-4BD1-A2E5-BC1C71D64A02}" type="pres">
      <dgm:prSet presAssocID="{E090A020-A3D6-4486-9157-D146CC0715B2}" presName="sibTrans" presStyleLbl="sibTrans2D1" presStyleIdx="0" presStyleCnt="1" custLinFactNeighborX="15820"/>
      <dgm:spPr>
        <a:prstGeom prst="mathPlus">
          <a:avLst/>
        </a:prstGeom>
      </dgm:spPr>
    </dgm:pt>
    <dgm:pt modelId="{3721E58D-3D29-4033-8692-FE86BFF8C915}" type="pres">
      <dgm:prSet presAssocID="{E090A020-A3D6-4486-9157-D146CC0715B2}" presName="spacerR" presStyleCnt="0"/>
      <dgm:spPr/>
    </dgm:pt>
    <dgm:pt modelId="{A00FD1C5-B9BB-42C3-9198-9F4E08961E6E}" type="pres">
      <dgm:prSet presAssocID="{809B1B9F-F28C-4616-B75B-A26B88C6B74F}" presName="node" presStyleLbl="node1" presStyleIdx="1" presStyleCnt="2" custScaleX="143718">
        <dgm:presLayoutVars>
          <dgm:bulletEnabled val="1"/>
        </dgm:presLayoutVars>
      </dgm:prSet>
      <dgm:spPr/>
    </dgm:pt>
  </dgm:ptLst>
  <dgm:cxnLst>
    <dgm:cxn modelId="{ED4DA163-B9C3-4B87-A8F5-FECF2380BBFA}" srcId="{AD877CC8-7E83-4CA9-9E09-26894B53EB70}" destId="{809B1B9F-F28C-4616-B75B-A26B88C6B74F}" srcOrd="1" destOrd="0" parTransId="{33EE4365-8064-4C0C-A04C-CE2469432BA5}" sibTransId="{0AA844E9-9657-4167-9BA5-74C95F0D50E8}"/>
    <dgm:cxn modelId="{6C2D5498-0ED9-4CC5-AC37-3BA016D63B93}" type="presOf" srcId="{7B13FAF2-2E97-471B-8559-78A0D5E66584}" destId="{D5FA2D38-6E23-44CB-B4D0-AF3F864C9A1A}" srcOrd="0" destOrd="0" presId="urn:microsoft.com/office/officeart/2005/8/layout/equation1"/>
    <dgm:cxn modelId="{5A2250B5-DE4F-4B7D-9705-3A9FB22C2B3B}" type="presOf" srcId="{E090A020-A3D6-4486-9157-D146CC0715B2}" destId="{5CEB5D03-F998-4BD1-A2E5-BC1C71D64A02}" srcOrd="0" destOrd="0" presId="urn:microsoft.com/office/officeart/2005/8/layout/equation1"/>
    <dgm:cxn modelId="{A55881B8-1172-4A66-9AF8-B13D7F79B5F0}" type="presOf" srcId="{AD877CC8-7E83-4CA9-9E09-26894B53EB70}" destId="{4891DBAB-38C3-4141-A5FE-27ADF3B5D240}" srcOrd="0" destOrd="0" presId="urn:microsoft.com/office/officeart/2005/8/layout/equation1"/>
    <dgm:cxn modelId="{14FD99BD-9BE9-421A-9BCE-D60B62BA3C7A}" type="presOf" srcId="{809B1B9F-F28C-4616-B75B-A26B88C6B74F}" destId="{A00FD1C5-B9BB-42C3-9198-9F4E08961E6E}" srcOrd="0" destOrd="0" presId="urn:microsoft.com/office/officeart/2005/8/layout/equation1"/>
    <dgm:cxn modelId="{CA152AD6-4761-4463-B65A-048FFD18562C}" srcId="{AD877CC8-7E83-4CA9-9E09-26894B53EB70}" destId="{7B13FAF2-2E97-471B-8559-78A0D5E66584}" srcOrd="0" destOrd="0" parTransId="{CE385FAB-1DC6-4B4B-9275-B81BD9A5C7A0}" sibTransId="{E090A020-A3D6-4486-9157-D146CC0715B2}"/>
    <dgm:cxn modelId="{89E88761-DED8-4333-9F43-59E9D145C072}" type="presParOf" srcId="{4891DBAB-38C3-4141-A5FE-27ADF3B5D240}" destId="{D5FA2D38-6E23-44CB-B4D0-AF3F864C9A1A}" srcOrd="0" destOrd="0" presId="urn:microsoft.com/office/officeart/2005/8/layout/equation1"/>
    <dgm:cxn modelId="{C45F5567-7159-4A04-AEB9-7AAFEEAEDF0E}" type="presParOf" srcId="{4891DBAB-38C3-4141-A5FE-27ADF3B5D240}" destId="{24D8DDA5-77A4-4919-BE91-C28170924FB5}" srcOrd="1" destOrd="0" presId="urn:microsoft.com/office/officeart/2005/8/layout/equation1"/>
    <dgm:cxn modelId="{29E6ECA2-8895-46C3-ACE0-B057D7ECAE0F}" type="presParOf" srcId="{4891DBAB-38C3-4141-A5FE-27ADF3B5D240}" destId="{5CEB5D03-F998-4BD1-A2E5-BC1C71D64A02}" srcOrd="2" destOrd="0" presId="urn:microsoft.com/office/officeart/2005/8/layout/equation1"/>
    <dgm:cxn modelId="{9F4BB132-014B-4542-B358-32A10F2D278A}" type="presParOf" srcId="{4891DBAB-38C3-4141-A5FE-27ADF3B5D240}" destId="{3721E58D-3D29-4033-8692-FE86BFF8C915}" srcOrd="3" destOrd="0" presId="urn:microsoft.com/office/officeart/2005/8/layout/equation1"/>
    <dgm:cxn modelId="{AFED31C1-B83C-41AF-AD1F-FA87EDD8E650}" type="presParOf" srcId="{4891DBAB-38C3-4141-A5FE-27ADF3B5D240}" destId="{A00FD1C5-B9BB-42C3-9198-9F4E08961E6E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F31DA-BFFA-4E02-8F4B-5CC05783D52E}">
      <dsp:nvSpPr>
        <dsp:cNvPr id="0" name=""/>
        <dsp:cNvSpPr/>
      </dsp:nvSpPr>
      <dsp:spPr>
        <a:xfrm rot="10800000">
          <a:off x="1291265" y="3446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41325" lvl="0" indent="-44132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latin typeface="Calibri" pitchFamily="34" charset="0"/>
            </a:rPr>
            <a:t>(1) </a:t>
          </a:r>
          <a:r>
            <a:rPr lang="id-ID" sz="1800" b="1" kern="1200" dirty="0">
              <a:latin typeface="Calibri" pitchFamily="34" charset="0"/>
            </a:rPr>
            <a:t>	</a:t>
          </a:r>
          <a:r>
            <a:rPr lang="sv-SE" sz="1800" b="1" kern="1200" dirty="0">
              <a:latin typeface="Calibri" pitchFamily="34" charset="0"/>
            </a:rPr>
            <a:t>Penilaian kinerja PNS bertujuan untuk menjamin objektivitas pembinaan PNS yang didasarkan sistem prestasi dan sistem karier.</a:t>
          </a:r>
          <a:endParaRPr lang="id-ID" sz="1800" b="1" kern="1200" dirty="0">
            <a:latin typeface="Calibri" pitchFamily="34" charset="0"/>
          </a:endParaRPr>
        </a:p>
      </dsp:txBody>
      <dsp:txXfrm rot="10800000">
        <a:off x="1571495" y="3446"/>
        <a:ext cx="7801857" cy="1120921"/>
      </dsp:txXfrm>
    </dsp:sp>
    <dsp:sp modelId="{D299B547-7A8A-4703-ADDD-CC2AFF157D75}">
      <dsp:nvSpPr>
        <dsp:cNvPr id="0" name=""/>
        <dsp:cNvSpPr/>
      </dsp:nvSpPr>
      <dsp:spPr>
        <a:xfrm>
          <a:off x="493134" y="3446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7129CD-1B4B-4139-B9C4-C34B544966B1}">
      <dsp:nvSpPr>
        <dsp:cNvPr id="0" name=""/>
        <dsp:cNvSpPr/>
      </dsp:nvSpPr>
      <dsp:spPr>
        <a:xfrm rot="10800000">
          <a:off x="1291265" y="1458971"/>
          <a:ext cx="8082087" cy="1413010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50850" lvl="0" indent="-45085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Calibri" pitchFamily="34" charset="0"/>
            </a:rPr>
            <a:t>(2) 	Penilaian kinerja PNS dilakukan berdasarkan perencanaan kinerja pada tingkat individu dan tingkat unit atau organisasi, dengan memperhatikan target, capaian, hasil, dan manfaat yang dicapai, serta perilaku PNS.</a:t>
          </a:r>
        </a:p>
      </dsp:txBody>
      <dsp:txXfrm rot="10800000">
        <a:off x="1644517" y="1458971"/>
        <a:ext cx="7728835" cy="1413010"/>
      </dsp:txXfrm>
    </dsp:sp>
    <dsp:sp modelId="{8AA5B927-601F-4465-925D-0D0E0EF17831}">
      <dsp:nvSpPr>
        <dsp:cNvPr id="0" name=""/>
        <dsp:cNvSpPr/>
      </dsp:nvSpPr>
      <dsp:spPr>
        <a:xfrm>
          <a:off x="493134" y="1605016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7DF769-9989-4839-9E5A-7A174E41F86C}">
      <dsp:nvSpPr>
        <dsp:cNvPr id="0" name=""/>
        <dsp:cNvSpPr/>
      </dsp:nvSpPr>
      <dsp:spPr>
        <a:xfrm rot="10800000">
          <a:off x="1291265" y="3206585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50850" lvl="0" indent="-45085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Calibri" pitchFamily="34" charset="0"/>
            </a:rPr>
            <a:t>(3) </a:t>
          </a:r>
          <a:r>
            <a:rPr lang="en-US" sz="1800" b="1" kern="1200" dirty="0">
              <a:latin typeface="Calibri" pitchFamily="34" charset="0"/>
            </a:rPr>
            <a:t>	</a:t>
          </a:r>
          <a:r>
            <a:rPr lang="id-ID" sz="1800" b="1" kern="1200" dirty="0">
              <a:latin typeface="Calibri" pitchFamily="34" charset="0"/>
            </a:rPr>
            <a:t>Penilaian kinerja PNS dilakukan secara objektif, terukur, akuntabel, partisipatif, dan transparan.</a:t>
          </a:r>
        </a:p>
      </dsp:txBody>
      <dsp:txXfrm rot="10800000">
        <a:off x="1571495" y="3206585"/>
        <a:ext cx="7801857" cy="1120921"/>
      </dsp:txXfrm>
    </dsp:sp>
    <dsp:sp modelId="{CEC49D04-CD2B-47A8-9E7B-C301B2AEA948}">
      <dsp:nvSpPr>
        <dsp:cNvPr id="0" name=""/>
        <dsp:cNvSpPr/>
      </dsp:nvSpPr>
      <dsp:spPr>
        <a:xfrm>
          <a:off x="493134" y="3206585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2CDD3E-365B-41A0-80D8-0E98724F86B2}">
      <dsp:nvSpPr>
        <dsp:cNvPr id="0" name=""/>
        <dsp:cNvSpPr/>
      </dsp:nvSpPr>
      <dsp:spPr>
        <a:xfrm rot="10800000">
          <a:off x="1291265" y="4662110"/>
          <a:ext cx="8082087" cy="1120921"/>
        </a:xfrm>
        <a:prstGeom prst="homePlat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95" tIns="68580" rIns="128016" bIns="68580" numCol="1" spcCol="1270" anchor="ctr" anchorCtr="0">
          <a:noAutofit/>
        </a:bodyPr>
        <a:lstStyle/>
        <a:p>
          <a:pPr marL="403225" lvl="0" indent="-403225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403225" algn="l"/>
            </a:tabLst>
          </a:pPr>
          <a:r>
            <a:rPr lang="id-ID" sz="1800" b="1" kern="1200" dirty="0">
              <a:latin typeface="Calibri" pitchFamily="34" charset="0"/>
            </a:rPr>
            <a:t>(4) </a:t>
          </a:r>
          <a:r>
            <a:rPr lang="en-US" sz="1800" b="1" kern="1200" dirty="0">
              <a:latin typeface="Calibri" pitchFamily="34" charset="0"/>
            </a:rPr>
            <a:t>	</a:t>
          </a:r>
          <a:r>
            <a:rPr lang="id-ID" sz="1800" b="1" kern="1200" dirty="0">
              <a:latin typeface="Calibri" pitchFamily="34" charset="0"/>
            </a:rPr>
            <a:t>Penilaian kinerja PNS dilakukan oleh atasan langsung dari PNS atau pejabat yang ditentukan oleh PyB.</a:t>
          </a:r>
        </a:p>
      </dsp:txBody>
      <dsp:txXfrm rot="10800000">
        <a:off x="1571495" y="4662110"/>
        <a:ext cx="7801857" cy="1120921"/>
      </dsp:txXfrm>
    </dsp:sp>
    <dsp:sp modelId="{6F0752ED-E3AD-43BB-8671-B1D0D2780469}">
      <dsp:nvSpPr>
        <dsp:cNvPr id="0" name=""/>
        <dsp:cNvSpPr/>
      </dsp:nvSpPr>
      <dsp:spPr>
        <a:xfrm>
          <a:off x="493134" y="4662110"/>
          <a:ext cx="1120921" cy="1120921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A2D38-6E23-44CB-B4D0-AF3F864C9A1A}">
      <dsp:nvSpPr>
        <dsp:cNvPr id="0" name=""/>
        <dsp:cNvSpPr/>
      </dsp:nvSpPr>
      <dsp:spPr>
        <a:xfrm>
          <a:off x="61120" y="491281"/>
          <a:ext cx="2224880" cy="13034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ambria" pitchFamily="18" charset="0"/>
            </a:rPr>
            <a:t>Sasaran</a:t>
          </a:r>
          <a:r>
            <a:rPr lang="en-US" sz="1800" kern="1200" dirty="0">
              <a:latin typeface="Cambria" pitchFamily="18" charset="0"/>
            </a:rPr>
            <a:t> Kinerja </a:t>
          </a:r>
          <a:r>
            <a:rPr lang="en-US" sz="1800" kern="1200" dirty="0" err="1">
              <a:latin typeface="Cambria" pitchFamily="18" charset="0"/>
            </a:rPr>
            <a:t>Pegawai</a:t>
          </a:r>
          <a:r>
            <a:rPr lang="en-US" sz="1800" kern="1200" dirty="0">
              <a:latin typeface="Cambria" pitchFamily="18" charset="0"/>
            </a:rPr>
            <a:t> (SKP)</a:t>
          </a:r>
          <a:r>
            <a:rPr lang="id-ID" sz="1800" kern="1200" dirty="0">
              <a:latin typeface="Cambria" pitchFamily="18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Cambria" pitchFamily="18" charset="0"/>
            </a:rPr>
            <a:t>(60%)</a:t>
          </a:r>
          <a:endParaRPr lang="en-US" sz="1800" kern="1200" dirty="0">
            <a:latin typeface="Cambria" pitchFamily="18" charset="0"/>
          </a:endParaRPr>
        </a:p>
      </dsp:txBody>
      <dsp:txXfrm>
        <a:off x="386946" y="682165"/>
        <a:ext cx="1573228" cy="921668"/>
      </dsp:txXfrm>
    </dsp:sp>
    <dsp:sp modelId="{5CEB5D03-F998-4BD1-A2E5-BC1C71D64A02}">
      <dsp:nvSpPr>
        <dsp:cNvPr id="0" name=""/>
        <dsp:cNvSpPr/>
      </dsp:nvSpPr>
      <dsp:spPr>
        <a:xfrm>
          <a:off x="2352889" y="749724"/>
          <a:ext cx="786550" cy="786550"/>
        </a:xfrm>
        <a:prstGeom prst="mathPlus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Cambria" pitchFamily="18" charset="0"/>
          </a:endParaRPr>
        </a:p>
      </dsp:txBody>
      <dsp:txXfrm>
        <a:off x="2457146" y="1050501"/>
        <a:ext cx="578036" cy="184996"/>
      </dsp:txXfrm>
    </dsp:sp>
    <dsp:sp modelId="{A00FD1C5-B9BB-42C3-9198-9F4E08961E6E}">
      <dsp:nvSpPr>
        <dsp:cNvPr id="0" name=""/>
        <dsp:cNvSpPr/>
      </dsp:nvSpPr>
      <dsp:spPr>
        <a:xfrm>
          <a:off x="3232137" y="464939"/>
          <a:ext cx="1948991" cy="13561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 pitchFamily="18" charset="0"/>
            </a:rPr>
            <a:t>Perilaku</a:t>
          </a:r>
          <a:r>
            <a:rPr lang="en-US" sz="2000" kern="1200" dirty="0">
              <a:latin typeface="Cambria" pitchFamily="18" charset="0"/>
            </a:rPr>
            <a:t> </a:t>
          </a:r>
          <a:r>
            <a:rPr lang="en-US" sz="2000" kern="1200" dirty="0" err="1">
              <a:latin typeface="Cambria" pitchFamily="18" charset="0"/>
            </a:rPr>
            <a:t>Kerja</a:t>
          </a:r>
          <a:endParaRPr lang="id-ID" sz="2000" kern="1200" dirty="0">
            <a:latin typeface="Cambria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Cambria" pitchFamily="18" charset="0"/>
            </a:rPr>
            <a:t>(40%)</a:t>
          </a:r>
          <a:endParaRPr lang="en-US" sz="2000" kern="1200" dirty="0">
            <a:latin typeface="Cambria" pitchFamily="18" charset="0"/>
          </a:endParaRPr>
        </a:p>
      </dsp:txBody>
      <dsp:txXfrm>
        <a:off x="3517560" y="663538"/>
        <a:ext cx="1378145" cy="95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4EDE-EC46-4BAE-85DF-1BBC0A65E976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B06AF-DD56-4B20-BE6C-604DBEAE803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374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B06AF-DD56-4B20-BE6C-604DBEAE80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4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5384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8723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96477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74595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0271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6625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6215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5649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03582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296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05108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95072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78557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8290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6793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5737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3527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028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659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791760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53320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6168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29461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66978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06869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60772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07786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3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42953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8910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317759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52238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3270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81473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3271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098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27216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3773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5891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58433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60619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20380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20358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0051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2730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11735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9285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98905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81725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37796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30587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66267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369007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51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05490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51940" y="359898"/>
            <a:ext cx="802386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51940" y="1850064"/>
            <a:ext cx="802386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8219" y="1413802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53607" y="1345016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1081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6194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3131" y="-54"/>
            <a:ext cx="74295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258" y="2600325"/>
            <a:ext cx="69342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3258" y="1066800"/>
            <a:ext cx="69342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476500" y="0"/>
            <a:ext cx="8255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3348" y="2814656"/>
            <a:ext cx="227838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8736" y="2745870"/>
            <a:ext cx="69342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6765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524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762" y="1524000"/>
            <a:ext cx="39624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42264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60336"/>
            <a:ext cx="89154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52060" y="328278"/>
            <a:ext cx="435864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969336"/>
            <a:ext cx="435864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0626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242" y="274320"/>
            <a:ext cx="812292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52731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566" y="0"/>
            <a:ext cx="8806434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1486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95546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683269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7504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74640"/>
            <a:ext cx="1981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8250" y="274641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559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6778"/>
            <a:ext cx="41275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406964"/>
            <a:ext cx="41275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300" y="2133601"/>
            <a:ext cx="883285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7471" y="1066800"/>
            <a:ext cx="29718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25500" y="1066800"/>
            <a:ext cx="4953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143004"/>
            <a:ext cx="47879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9785" y="954341"/>
            <a:ext cx="74295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420639" y="936786"/>
            <a:ext cx="703326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0" y="4800600"/>
            <a:ext cx="47879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/>
              <a:pPr/>
              <a:t>28/01/2020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4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6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83920" y="-815922"/>
            <a:ext cx="1775461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5" y="21103"/>
            <a:ext cx="1844040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98122" y="1055077"/>
            <a:ext cx="121952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7280" y="-54"/>
            <a:ext cx="8808721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55242" y="274638"/>
            <a:ext cx="812292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55242" y="1447800"/>
            <a:ext cx="81229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79850" y="6305550"/>
            <a:ext cx="2311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8D7027-7C63-4C64-A1AD-F330A5E73715}" type="datetimeFigureOut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28/01/2020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191250" y="6305550"/>
            <a:ext cx="31369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331452" y="6305550"/>
            <a:ext cx="4953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A19396-1F78-4B3F-9B57-881C9EE1B1B3}" type="slidenum">
              <a:rPr lang="id-ID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id-ID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99566" y="-54"/>
            <a:ext cx="79248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0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/>
          <p:nvPr/>
        </p:nvGrpSpPr>
        <p:grpSpPr>
          <a:xfrm>
            <a:off x="0" y="4076700"/>
            <a:ext cx="9906000" cy="27813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1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2152701"/>
                </p:ext>
              </p:extLst>
            </p:nvPr>
          </p:nvGraphicFramePr>
          <p:xfrm>
            <a:off x="6963509" y="5730865"/>
            <a:ext cx="2028092" cy="1012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CorelDRAW" r:id="rId5" imgW="6742080" imgH="2937240" progId="CorelDraw.Graphic.11">
                    <p:embed/>
                  </p:oleObj>
                </mc:Choice>
                <mc:Fallback>
                  <p:oleObj name="CorelDRAW" r:id="rId5" imgW="6742080" imgH="2937240" progId="CorelDraw.Graphic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63509" y="5730865"/>
                          <a:ext cx="2028092" cy="10128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4"/>
          <a:stretch>
            <a:fillRect/>
          </a:stretch>
        </p:blipFill>
        <p:spPr bwMode="auto">
          <a:xfrm>
            <a:off x="0" y="0"/>
            <a:ext cx="990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35820"/>
            <a:ext cx="7787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EVALUASI PENILAIAN KINERJA PADA APLIKASI E-SKP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TAHUN 2019</a:t>
            </a:r>
            <a:endParaRPr lang="id-ID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050" y="5240126"/>
            <a:ext cx="826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Oleh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: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Kepala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Sub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Bidang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Kesejahteraan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dan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Penilaian</a:t>
            </a:r>
            <a:r>
              <a:rPr lang="en-US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gency FB" panose="020B0503020202020204" pitchFamily="34" charset="0"/>
              </a:rPr>
              <a:t>Kinerja</a:t>
            </a:r>
            <a:endParaRPr lang="en-US" sz="2400" b="1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algn="ctr"/>
            <a:endParaRPr lang="en-US" sz="800" dirty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BADAN KEPEGAWAIAN DAERAH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PROVINSI JAWA TIMUR</a:t>
            </a:r>
            <a:endParaRPr lang="id-ID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85900" y="1775021"/>
            <a:ext cx="6934200" cy="3147811"/>
            <a:chOff x="2971800" y="2033789"/>
            <a:chExt cx="4724400" cy="314781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39444" t="26222" r="21111" b="24889"/>
            <a:stretch>
              <a:fillRect/>
            </a:stretch>
          </p:blipFill>
          <p:spPr bwMode="auto">
            <a:xfrm>
              <a:off x="3429000" y="2033789"/>
              <a:ext cx="4267200" cy="253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l="38889" t="25778" r="20556" b="25333"/>
            <a:stretch>
              <a:fillRect/>
            </a:stretch>
          </p:blipFill>
          <p:spPr bwMode="auto">
            <a:xfrm>
              <a:off x="3124200" y="2286000"/>
              <a:ext cx="4343400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562" t="20000" r="35937" b="10833"/>
            <a:stretch>
              <a:fillRect/>
            </a:stretch>
          </p:blipFill>
          <p:spPr bwMode="auto">
            <a:xfrm>
              <a:off x="2971800" y="2667000"/>
              <a:ext cx="4241494" cy="251460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07724357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68" y="228600"/>
            <a:ext cx="4677833" cy="8366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PRINSIP PEKERJAAN DIBAGI HABIS TERGAMBAR DI DALAM ORGANISASI DAN TATA KERJA (OTK) SETIAP UNIT KERJA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683" y="1968500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 I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2440" y="1968500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2415" y="1968500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555610" y="1968500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7" name="Rectangle 6"/>
          <p:cNvSpPr/>
          <p:nvPr/>
        </p:nvSpPr>
        <p:spPr>
          <a:xfrm>
            <a:off x="302683" y="2849563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 II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440" y="2849563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2415" y="2845594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555610" y="2825750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1" name="Rectangle 10"/>
          <p:cNvSpPr/>
          <p:nvPr/>
        </p:nvSpPr>
        <p:spPr>
          <a:xfrm>
            <a:off x="302683" y="3667125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ESELON</a:t>
            </a:r>
            <a:r>
              <a:rPr lang="id-ID" sz="1200" dirty="0"/>
              <a:t> </a:t>
            </a:r>
            <a:r>
              <a:rPr lang="id-ID" sz="1200" dirty="0">
                <a:solidFill>
                  <a:srgbClr val="000000"/>
                </a:solidFill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2440" y="3683001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rgbClr val="000000"/>
                </a:solidFill>
              </a:rPr>
              <a:t>Tugas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26492" y="3659188"/>
            <a:ext cx="901172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Fungsi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555610" y="3683001"/>
            <a:ext cx="1836738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5" name="Rectangle 14"/>
          <p:cNvSpPr/>
          <p:nvPr/>
        </p:nvSpPr>
        <p:spPr>
          <a:xfrm>
            <a:off x="302683" y="4610101"/>
            <a:ext cx="1080029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ESELON IV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62440" y="4610101"/>
            <a:ext cx="959028" cy="234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Tugas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639762" y="2241550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0" name="Down Arrow 19"/>
          <p:cNvSpPr/>
          <p:nvPr/>
        </p:nvSpPr>
        <p:spPr>
          <a:xfrm>
            <a:off x="639762" y="3171826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1" name="Down Arrow 20"/>
          <p:cNvSpPr/>
          <p:nvPr/>
        </p:nvSpPr>
        <p:spPr>
          <a:xfrm>
            <a:off x="639762" y="4102102"/>
            <a:ext cx="350838" cy="4167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970881" y="2285800"/>
            <a:ext cx="3006196" cy="496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53684" y="3171230"/>
            <a:ext cx="3023394" cy="4367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70882" y="3986703"/>
            <a:ext cx="2982119" cy="5890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ultidocument 16"/>
          <p:cNvSpPr/>
          <p:nvPr/>
        </p:nvSpPr>
        <p:spPr>
          <a:xfrm>
            <a:off x="815183" y="5182595"/>
            <a:ext cx="1376413" cy="699306"/>
          </a:xfrm>
          <a:prstGeom prst="flowChartMulti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>
                <a:solidFill>
                  <a:schemeClr val="tx1"/>
                </a:solidFill>
              </a:rPr>
              <a:t>STAF</a:t>
            </a:r>
          </a:p>
          <a:p>
            <a:pPr algn="ctr"/>
            <a:r>
              <a:rPr lang="id-ID" sz="1200" dirty="0">
                <a:solidFill>
                  <a:schemeClr val="tx1"/>
                </a:solidFill>
              </a:rPr>
              <a:t>(JFU)</a:t>
            </a:r>
          </a:p>
        </p:txBody>
      </p:sp>
      <p:cxnSp>
        <p:nvCxnSpPr>
          <p:cNvPr id="22" name="Straight Arrow Connector 21"/>
          <p:cNvCxnSpPr>
            <a:stCxn id="15" idx="2"/>
          </p:cNvCxnSpPr>
          <p:nvPr/>
        </p:nvCxnSpPr>
        <p:spPr>
          <a:xfrm>
            <a:off x="842699" y="4845051"/>
            <a:ext cx="1128182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>
            <a:off x="842699" y="4845051"/>
            <a:ext cx="619740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>
            <a:off x="842699" y="4845051"/>
            <a:ext cx="426509" cy="33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933281" y="1447800"/>
            <a:ext cx="3746032" cy="9687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Koordinasi, pembinaan, penyelenggaraan, perumusan kebijakan, menetapkan, penyusunan, pemberian bimbingan, pelaksanaan, pemantauan, evaluasi dan pelaporan, dll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33281" y="2513041"/>
            <a:ext cx="3746032" cy="79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rgbClr val="000000"/>
                </a:solidFill>
              </a:rPr>
              <a:t>Penyusunan, pe</a:t>
            </a:r>
            <a:r>
              <a:rPr lang="en-US" sz="1400" dirty="0" err="1">
                <a:solidFill>
                  <a:srgbClr val="000000"/>
                </a:solidFill>
              </a:rPr>
              <a:t>nyelenggaraan</a:t>
            </a:r>
            <a:r>
              <a:rPr lang="id-ID" sz="1400" dirty="0">
                <a:solidFill>
                  <a:srgbClr val="000000"/>
                </a:solidFill>
              </a:rPr>
              <a:t>, pengelolaan, pembinaan, koordinasi pelaksanaan, fasilitasi dan bimbingan, evaluasi dan pemantauan, dll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33281" y="3388425"/>
            <a:ext cx="3746032" cy="867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Koordinasi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id-ID" sz="1400" dirty="0">
                <a:solidFill>
                  <a:schemeClr val="tx1"/>
                </a:solidFill>
              </a:rPr>
              <a:t>dan sinkronisasi, pelaksanaan, pengelolaan, peng</a:t>
            </a:r>
            <a:r>
              <a:rPr lang="en-US" sz="1400" dirty="0" err="1">
                <a:solidFill>
                  <a:schemeClr val="tx1"/>
                </a:solidFill>
              </a:rPr>
              <a:t>endalian</a:t>
            </a:r>
            <a:r>
              <a:rPr lang="id-ID" sz="1400" dirty="0">
                <a:solidFill>
                  <a:schemeClr val="tx1"/>
                </a:solidFill>
              </a:rPr>
              <a:t>, penyusunan, pengembangan, fasilitasi dan bimbingnan,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id-ID" sz="1400" dirty="0">
                <a:solidFill>
                  <a:schemeClr val="tx1"/>
                </a:solidFill>
              </a:rPr>
              <a:t>evaluasi, pemantauan dan evaluasi, dll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33280" y="4331758"/>
            <a:ext cx="3746032" cy="7916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Peny</a:t>
            </a:r>
            <a:r>
              <a:rPr lang="en-US" sz="1400" dirty="0" err="1">
                <a:solidFill>
                  <a:schemeClr val="tx1"/>
                </a:solidFill>
              </a:rPr>
              <a:t>iapan</a:t>
            </a:r>
            <a:r>
              <a:rPr lang="id-ID" sz="1400" dirty="0">
                <a:solidFill>
                  <a:schemeClr val="tx1"/>
                </a:solidFill>
              </a:rPr>
              <a:t> bahan, melakukan urusan, p</a:t>
            </a:r>
            <a:r>
              <a:rPr lang="en-US" sz="1400" dirty="0" err="1">
                <a:solidFill>
                  <a:schemeClr val="tx1"/>
                </a:solidFill>
              </a:rPr>
              <a:t>emeriksaan</a:t>
            </a:r>
            <a:r>
              <a:rPr lang="id-ID" sz="1400" dirty="0">
                <a:solidFill>
                  <a:schemeClr val="tx1"/>
                </a:solidFill>
              </a:rPr>
              <a:t>, pemantauan dan evaluasi, pengelolaan dan perawatan sarpras, penyimpanan, dll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68728" y="914400"/>
            <a:ext cx="337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/>
              <a:t>RANAH KATA-KATA DALAM OTK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14084" y="5289947"/>
            <a:ext cx="6066701" cy="591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</a:rPr>
              <a:t>Menyiapkan konsep, men</a:t>
            </a:r>
            <a:r>
              <a:rPr lang="en-US" sz="1400" dirty="0" err="1">
                <a:solidFill>
                  <a:schemeClr val="tx1"/>
                </a:solidFill>
              </a:rPr>
              <a:t>gumpulkan</a:t>
            </a:r>
            <a:r>
              <a:rPr lang="id-ID" sz="1400" dirty="0">
                <a:solidFill>
                  <a:schemeClr val="tx1"/>
                </a:solidFill>
              </a:rPr>
              <a:t>kan bahan, meng-</a:t>
            </a:r>
            <a:r>
              <a:rPr lang="id-ID" sz="1400" i="1" dirty="0">
                <a:solidFill>
                  <a:schemeClr val="tx1"/>
                </a:solidFill>
              </a:rPr>
              <a:t>entry</a:t>
            </a:r>
            <a:r>
              <a:rPr lang="id-ID" sz="1400" dirty="0">
                <a:solidFill>
                  <a:schemeClr val="tx1"/>
                </a:solidFill>
              </a:rPr>
              <a:t> data, memeriksa berkas, mengumpulkan, menerima, menyortir, mengirim. dll.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14084" y="4938354"/>
            <a:ext cx="3205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/>
              <a:t>Ranah kata-kata Uraian tugas jabatan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529112" y="1968502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9" name="Right Arrow 38"/>
          <p:cNvSpPr/>
          <p:nvPr/>
        </p:nvSpPr>
        <p:spPr>
          <a:xfrm>
            <a:off x="5512024" y="2849071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1" name="Right Arrow 40"/>
          <p:cNvSpPr/>
          <p:nvPr/>
        </p:nvSpPr>
        <p:spPr>
          <a:xfrm>
            <a:off x="5529112" y="3664449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2" name="Right Arrow 41"/>
          <p:cNvSpPr/>
          <p:nvPr/>
        </p:nvSpPr>
        <p:spPr>
          <a:xfrm>
            <a:off x="2242790" y="5468450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3" name="Right Arrow 42"/>
          <p:cNvSpPr/>
          <p:nvPr/>
        </p:nvSpPr>
        <p:spPr>
          <a:xfrm>
            <a:off x="5529112" y="4610102"/>
            <a:ext cx="312821" cy="234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</p:spTree>
    <p:extLst>
      <p:ext uri="{BB962C8B-B14F-4D97-AF65-F5344CB8AC3E}">
        <p14:creationId xmlns:p14="http://schemas.microsoft.com/office/powerpoint/2010/main" val="33068731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17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5472"/>
            <a:ext cx="95692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/>
              <a:t>Contoh  TUSI Pimpinan</a:t>
            </a:r>
            <a:r>
              <a:rPr lang="en-US" dirty="0"/>
              <a:t> BKD </a:t>
            </a:r>
            <a:r>
              <a:rPr lang="id-ID" dirty="0"/>
              <a:t>dalam OTK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719" y="780365"/>
            <a:ext cx="1204361" cy="529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KEPALA BKD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1531" y="618803"/>
            <a:ext cx="2995262" cy="241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>
                <a:solidFill>
                  <a:srgbClr val="000000"/>
                </a:solidFill>
                <a:latin typeface="Candara" panose="020E0502030303020204" pitchFamily="34" charset="0"/>
              </a:rPr>
              <a:t>Tugas: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membantu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Gubernur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fungsi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penunjang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urusan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kewenangan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Provinsi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bidang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tugas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pembantuan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2186" y="618803"/>
            <a:ext cx="5033813" cy="241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400" dirty="0">
                <a:solidFill>
                  <a:schemeClr val="tx1"/>
                </a:solidFill>
                <a:latin typeface="Candara" panose="020E0502030303020204" pitchFamily="34" charset="0"/>
              </a:rPr>
              <a:t>Fungsi :</a:t>
            </a:r>
          </a:p>
          <a:p>
            <a:pPr marL="342900" indent="-342900" algn="just">
              <a:buAutoNum type="alphaLcPeriod"/>
            </a:pPr>
            <a:r>
              <a:rPr lang="nn-NO" sz="1400" dirty="0">
                <a:solidFill>
                  <a:schemeClr val="tx1"/>
                </a:solidFill>
                <a:latin typeface="Candara" panose="020E0502030303020204" pitchFamily="34" charset="0"/>
              </a:rPr>
              <a:t>penyusunan kebijakan teknis di bidang kepegawaian; </a:t>
            </a:r>
          </a:p>
          <a:p>
            <a:pPr marL="342900" indent="-342900" algn="just">
              <a:buAutoNum type="alphaLcPeriod"/>
            </a:pPr>
            <a:r>
              <a:rPr lang="sv-SE" sz="1400" dirty="0">
                <a:solidFill>
                  <a:schemeClr val="tx1"/>
                </a:solidFill>
                <a:latin typeface="Candara" panose="020E0502030303020204" pitchFamily="34" charset="0"/>
              </a:rPr>
              <a:t>pelaksanaan tugas dukungan teknis di bidang kepegawaian;</a:t>
            </a:r>
          </a:p>
          <a:p>
            <a:pPr marL="342900" indent="-342900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pemantauan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evaluasi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pelaporan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pelaksanaan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tugas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dukungan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bidang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</a:p>
          <a:p>
            <a:pPr marL="342900" indent="-342900" algn="just">
              <a:buAutoNum type="alphaLcPeriod"/>
            </a:pP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pembinaan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teknis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penyelenggaraan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fungsi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penunjang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urusan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pemerintahan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di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bidang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; 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3429001"/>
            <a:ext cx="1478080" cy="673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SEKRETARIS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1532" y="3178025"/>
            <a:ext cx="2995262" cy="193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400" dirty="0">
                <a:solidFill>
                  <a:schemeClr val="tx1"/>
                </a:solidFill>
                <a:latin typeface="Candara" panose="020E0502030303020204" pitchFamily="34" charset="0"/>
              </a:rPr>
              <a:t>Tugas: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mempunyai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tugas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merencanakan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mengoordinasikan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mengendalikan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kegiatan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administrasi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umum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perlengkapan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penyusunan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program,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keuangan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hubungan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masyarakat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protokol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-10893" y="5426363"/>
            <a:ext cx="1478080" cy="11150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KEPALA BIDANG PKPH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924" y="5213988"/>
            <a:ext cx="5149852" cy="1491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Tugas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:</a:t>
            </a:r>
          </a:p>
          <a:p>
            <a:pPr algn="just"/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penyusunan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kebijakan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pengawasan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pembinaan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penegakan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disiplin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pengembangan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jiwa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korsa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peningkatan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kesejahteraan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penilaian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kinerja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melaksanaknan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perlindungan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hukum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ASN.</a:t>
            </a:r>
            <a:endParaRPr lang="id-ID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7059477" y="5213988"/>
            <a:ext cx="2846523" cy="1491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Merumuskan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kebijakan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teknis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penegakan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disiplin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kode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etik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ASN</a:t>
            </a:r>
          </a:p>
          <a:p>
            <a:pPr marL="342900" indent="-342900" algn="just"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koordinasi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terhadap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penyelesaian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kasus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pelanggaran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pegawai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Melaksanakan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kesejahteraan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pegawai</a:t>
            </a:r>
            <a:endParaRPr lang="id-ID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62803" y="858214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1556285" y="3548591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Arrow 13"/>
          <p:cNvSpPr/>
          <p:nvPr/>
        </p:nvSpPr>
        <p:spPr>
          <a:xfrm>
            <a:off x="1546889" y="5791200"/>
            <a:ext cx="203334" cy="40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4878707" y="3178025"/>
            <a:ext cx="5027293" cy="1938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pengelolaan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pelayanan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administrasi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umum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perizinan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;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pengelolaan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administrasi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keuangan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perlengkapan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pengelolaan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aset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barang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milik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negara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/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daerah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;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sv-SE" sz="1200" dirty="0">
                <a:solidFill>
                  <a:schemeClr val="tx1"/>
                </a:solidFill>
                <a:latin typeface="Candara" panose="020E0502030303020204" pitchFamily="34" charset="0"/>
              </a:rPr>
              <a:t>pengelolaan urusan rumah tangga, hubungan masyarakat dan protokol;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pelaksanaan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koordinasi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penyusunan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program,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anggaran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dan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perundang-undangan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penyelesaian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masalah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hukum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(</a:t>
            </a:r>
            <a:r>
              <a:rPr lang="en-US" sz="1200" i="1" dirty="0">
                <a:solidFill>
                  <a:schemeClr val="tx1"/>
                </a:solidFill>
                <a:latin typeface="Candara" panose="020E0502030303020204" pitchFamily="34" charset="0"/>
              </a:rPr>
              <a:t>non </a:t>
            </a:r>
            <a:r>
              <a:rPr lang="en-US" sz="1200" i="1" dirty="0" err="1">
                <a:solidFill>
                  <a:schemeClr val="tx1"/>
                </a:solidFill>
                <a:latin typeface="Candara" panose="020E0502030303020204" pitchFamily="34" charset="0"/>
              </a:rPr>
              <a:t>yustisia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) di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bidang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Candara" panose="020E0502030303020204" pitchFamily="34" charset="0"/>
              </a:rPr>
              <a:t>kepegawaian</a:t>
            </a:r>
            <a:r>
              <a:rPr lang="en-US" sz="1200" dirty="0">
                <a:solidFill>
                  <a:schemeClr val="tx1"/>
                </a:solidFill>
                <a:latin typeface="Candara" panose="020E0502030303020204" pitchFamily="34" charset="0"/>
              </a:rPr>
              <a:t>;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fi-FI" sz="1200" dirty="0">
                <a:solidFill>
                  <a:schemeClr val="tx1"/>
                </a:solidFill>
                <a:latin typeface="Candara" panose="020E0502030303020204" pitchFamily="34" charset="0"/>
              </a:rPr>
              <a:t>pelaksanaan koordinasi penyelenggaraan tugas-tugas bidang;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fi-FI" sz="1200" dirty="0">
                <a:solidFill>
                  <a:schemeClr val="tx1"/>
                </a:solidFill>
                <a:latin typeface="Candara" panose="020E0502030303020204" pitchFamily="34" charset="0"/>
              </a:rPr>
              <a:t>pengelolaan kearsipan dan perpustakaan; </a:t>
            </a:r>
          </a:p>
        </p:txBody>
      </p:sp>
    </p:spTree>
    <p:extLst>
      <p:ext uri="{BB962C8B-B14F-4D97-AF65-F5344CB8AC3E}">
        <p14:creationId xmlns:p14="http://schemas.microsoft.com/office/powerpoint/2010/main" val="2049154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99" y="1113524"/>
            <a:ext cx="1102695" cy="463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05448" y="126211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Rectangle 3"/>
          <p:cNvSpPr/>
          <p:nvPr/>
        </p:nvSpPr>
        <p:spPr>
          <a:xfrm>
            <a:off x="2784107" y="1113523"/>
            <a:ext cx="6569242" cy="7712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pada renstra</a:t>
            </a:r>
            <a:r>
              <a:rPr lang="en-US" sz="1350" b="1" dirty="0">
                <a:solidFill>
                  <a:schemeClr val="tx1"/>
                </a:solidFill>
              </a:rPr>
              <a:t>, PK</a:t>
            </a:r>
            <a:r>
              <a:rPr lang="id-ID" sz="1350" b="1" dirty="0">
                <a:solidFill>
                  <a:schemeClr val="tx1"/>
                </a:solidFill>
              </a:rPr>
              <a:t> dan RKT</a:t>
            </a:r>
            <a:r>
              <a:rPr lang="en-US" sz="1350" b="1" dirty="0">
                <a:solidFill>
                  <a:schemeClr val="tx1"/>
                </a:solidFill>
              </a:rPr>
              <a:t>/PK</a:t>
            </a:r>
            <a:r>
              <a:rPr lang="id-ID" sz="1350" b="1" dirty="0">
                <a:solidFill>
                  <a:schemeClr val="tx1"/>
                </a:solidFill>
              </a:rPr>
              <a:t> </a:t>
            </a:r>
            <a:r>
              <a:rPr lang="id-ID" sz="1350" dirty="0">
                <a:solidFill>
                  <a:schemeClr val="tx1"/>
                </a:solidFill>
              </a:rPr>
              <a:t>yang dijabarkan sesuai dengan tugas dan fungsi, wewenang, tanggung jawab dan uraian tugasnya sebagai kegiatan dalam SKP pejabat struktural eselon I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4105" y="1999647"/>
            <a:ext cx="6569242" cy="7916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rgbClr val="000000"/>
                </a:solidFill>
              </a:rPr>
              <a:t>Kegiatan tugas jabatan </a:t>
            </a:r>
            <a:r>
              <a:rPr lang="id-ID" sz="1350" b="1" dirty="0">
                <a:solidFill>
                  <a:srgbClr val="000000"/>
                </a:solidFill>
              </a:rPr>
              <a:t>harus mengacu kepada SKP eselon I</a:t>
            </a:r>
            <a:r>
              <a:rPr lang="en-US" sz="1350" b="1" dirty="0">
                <a:solidFill>
                  <a:srgbClr val="000000"/>
                </a:solidFill>
              </a:rPr>
              <a:t>, RKT/PK</a:t>
            </a:r>
            <a:r>
              <a:rPr lang="id-ID" sz="1350" b="1" dirty="0">
                <a:solidFill>
                  <a:srgbClr val="000000"/>
                </a:solidFill>
              </a:rPr>
              <a:t> </a:t>
            </a:r>
            <a:r>
              <a:rPr lang="id-ID" sz="1350" dirty="0">
                <a:solidFill>
                  <a:srgbClr val="000000"/>
                </a:solidFill>
              </a:rPr>
              <a:t>dijabarkan sesuai dengan tugas dan fungsi, wewenang, tanggung jawab dan uraian tugasnya sebagai kegiatan dalam SKP pejabat struktural eselon II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05447" y="208146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Rectangle 8"/>
          <p:cNvSpPr/>
          <p:nvPr/>
        </p:nvSpPr>
        <p:spPr>
          <a:xfrm>
            <a:off x="265895" y="1999648"/>
            <a:ext cx="1102695" cy="452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4105" y="2906233"/>
            <a:ext cx="6569242" cy="844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II </a:t>
            </a:r>
            <a:r>
              <a:rPr lang="id-ID" sz="1350" dirty="0">
                <a:solidFill>
                  <a:schemeClr val="tx1"/>
                </a:solidFill>
              </a:rPr>
              <a:t>dijabarkan sesuai dengan tugas dan fungsi, wewenang, tanggung jawab dan uraian tugasnya sebagai kegiatan dalam SKP pejabat struktural eselon III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505446" y="3025040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Rectangle 11"/>
          <p:cNvSpPr/>
          <p:nvPr/>
        </p:nvSpPr>
        <p:spPr>
          <a:xfrm>
            <a:off x="265895" y="2906232"/>
            <a:ext cx="1102695" cy="522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III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84105" y="3946960"/>
            <a:ext cx="6569242" cy="8518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III</a:t>
            </a:r>
            <a:r>
              <a:rPr lang="id-ID" sz="1350" dirty="0">
                <a:solidFill>
                  <a:schemeClr val="tx1"/>
                </a:solidFill>
              </a:rPr>
              <a:t> dijabarkan sesuai dengan tugas, wewenang, tanggung jawab dan uraian tugasnya sebagai kegiatan dalam SKP pejabat struktural eselon IV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505446" y="4103973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" name="Rectangle 14"/>
          <p:cNvSpPr/>
          <p:nvPr/>
        </p:nvSpPr>
        <p:spPr>
          <a:xfrm>
            <a:off x="265895" y="3950571"/>
            <a:ext cx="1102695" cy="508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tx1"/>
                </a:solidFill>
              </a:rPr>
              <a:t>SKP</a:t>
            </a: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 ESELON VI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84106" y="4970848"/>
            <a:ext cx="6569242" cy="730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350" dirty="0">
                <a:solidFill>
                  <a:schemeClr val="tx1"/>
                </a:solidFill>
              </a:rPr>
              <a:t>Kegiatan tugas jabatan </a:t>
            </a:r>
            <a:r>
              <a:rPr lang="id-ID" sz="1350" b="1" dirty="0">
                <a:solidFill>
                  <a:schemeClr val="tx1"/>
                </a:solidFill>
              </a:rPr>
              <a:t>harus mengacu kepada SKP eselon IV</a:t>
            </a:r>
            <a:r>
              <a:rPr lang="id-ID" sz="1350" dirty="0">
                <a:solidFill>
                  <a:schemeClr val="tx1"/>
                </a:solidFill>
              </a:rPr>
              <a:t> dijabarkan sesuai dengan tugas, wewenang, tanggung jawab dan uraian tugasnya sebagai kegiatan dalam SKP pejabat fungsional umumn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5895" y="4985286"/>
            <a:ext cx="1102695" cy="5059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>
                <a:solidFill>
                  <a:schemeClr val="tx1"/>
                </a:solidFill>
              </a:rPr>
              <a:t>FUNGSIONAL UMUM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505446" y="5091164"/>
            <a:ext cx="1141798" cy="202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9" name="Down Arrow 18"/>
          <p:cNvSpPr/>
          <p:nvPr/>
        </p:nvSpPr>
        <p:spPr>
          <a:xfrm>
            <a:off x="699935" y="1646228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0" name="Down Arrow 19"/>
          <p:cNvSpPr/>
          <p:nvPr/>
        </p:nvSpPr>
        <p:spPr>
          <a:xfrm>
            <a:off x="699934" y="2495210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Down Arrow 20"/>
          <p:cNvSpPr/>
          <p:nvPr/>
        </p:nvSpPr>
        <p:spPr>
          <a:xfrm>
            <a:off x="699934" y="3532628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" name="Down Arrow 21"/>
          <p:cNvSpPr/>
          <p:nvPr/>
        </p:nvSpPr>
        <p:spPr>
          <a:xfrm>
            <a:off x="688200" y="4568697"/>
            <a:ext cx="234615" cy="307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4123308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Curved Connector 135"/>
          <p:cNvCxnSpPr/>
          <p:nvPr/>
        </p:nvCxnSpPr>
        <p:spPr>
          <a:xfrm rot="5400000">
            <a:off x="1943100" y="2933700"/>
            <a:ext cx="4343400" cy="22860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172200" y="5638800"/>
            <a:ext cx="3657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55425" y="5449669"/>
            <a:ext cx="3657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9800" y="4050268"/>
            <a:ext cx="36576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828143"/>
            <a:ext cx="2727326" cy="9885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TARGET BULANAN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3874" y="828143"/>
            <a:ext cx="2727326" cy="100065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KEGIATAN HARIAN </a:t>
            </a:r>
            <a:endParaRPr lang="id-ID" dirty="0">
              <a:solidFill>
                <a:srgbClr val="00000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28600" y="826072"/>
            <a:ext cx="3327839" cy="982953"/>
          </a:xfrm>
          <a:prstGeom prst="hexagon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100" dirty="0">
                <a:solidFill>
                  <a:srgbClr val="000000"/>
                </a:solidFill>
              </a:rPr>
              <a:t>SKP</a:t>
            </a:r>
            <a:endParaRPr lang="en-US" sz="21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TAHUNAN</a:t>
            </a:r>
            <a:endParaRPr lang="id-ID" sz="2100" dirty="0">
              <a:solidFill>
                <a:srgbClr val="0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77000" y="1066800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"/>
            <a:ext cx="899586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CONTOH BREAKDOWN KEGIATAN TAHUNAN KE BULANAN DAN HARIAN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09800"/>
            <a:ext cx="30480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Menyusun</a:t>
            </a:r>
            <a:r>
              <a:rPr lang="en-US" dirty="0">
                <a:latin typeface="Calibri" pitchFamily="34" charset="0"/>
              </a:rPr>
              <a:t> Draft </a:t>
            </a:r>
            <a:r>
              <a:rPr lang="en-US" dirty="0" err="1">
                <a:latin typeface="Calibri" pitchFamily="34" charset="0"/>
              </a:rPr>
              <a:t>Peraturan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Gubernur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Manajemen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>
            <a:off x="1828800" y="1752600"/>
            <a:ext cx="762000" cy="45720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3200400" y="1828800"/>
            <a:ext cx="2057400" cy="16764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5029200"/>
            <a:ext cx="4431476" cy="92333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Februari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terhadap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regulasi</a:t>
            </a:r>
            <a:r>
              <a:rPr lang="en-US" dirty="0">
                <a:latin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</a:rPr>
              <a:t>berhubungan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dengan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tunjangan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2705100" y="2552700"/>
            <a:ext cx="3276600" cy="1828800"/>
          </a:xfrm>
          <a:prstGeom prst="curvedConnector3">
            <a:avLst>
              <a:gd name="adj1" fmla="val 4130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 rot="16200000" flipH="1">
            <a:off x="533402" y="3505200"/>
            <a:ext cx="914397" cy="304800"/>
          </a:xfrm>
          <a:prstGeom prst="curvedConnector3">
            <a:avLst>
              <a:gd name="adj1" fmla="val 64286"/>
            </a:avLst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37"/>
          <p:cNvCxnSpPr/>
          <p:nvPr/>
        </p:nvCxnSpPr>
        <p:spPr>
          <a:xfrm rot="16200000" flipH="1">
            <a:off x="-26225" y="3988624"/>
            <a:ext cx="1898074" cy="321625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943600" y="23622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Mempelajari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buku-buku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 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43600" y="32766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Membuat</a:t>
            </a:r>
            <a:r>
              <a:rPr lang="en-US" dirty="0">
                <a:latin typeface="Calibri" pitchFamily="34" charset="0"/>
              </a:rPr>
              <a:t> resume </a:t>
            </a:r>
            <a:r>
              <a:rPr lang="en-US" dirty="0" err="1">
                <a:latin typeface="Calibri" pitchFamily="34" charset="0"/>
              </a:rPr>
              <a:t>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43600" y="5221069"/>
            <a:ext cx="36576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Mengkaji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penilaian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kinerja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3600" y="4736068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PP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Disiplin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3600" y="28194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Mempelajari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buku-buku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84175" y="3909950"/>
            <a:ext cx="3657600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43600" y="37338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Membuat</a:t>
            </a:r>
            <a:r>
              <a:rPr lang="en-US" dirty="0">
                <a:latin typeface="Calibri" pitchFamily="34" charset="0"/>
              </a:rPr>
              <a:t> resume </a:t>
            </a:r>
            <a:r>
              <a:rPr lang="en-US" dirty="0" err="1">
                <a:latin typeface="Calibri" pitchFamily="34" charset="0"/>
              </a:rPr>
              <a:t>buku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referensi</a:t>
            </a:r>
            <a:r>
              <a:rPr lang="en-US" dirty="0">
                <a:latin typeface="Calibri" pitchFamily="34" charset="0"/>
              </a:rPr>
              <a:t> B</a:t>
            </a:r>
          </a:p>
        </p:txBody>
      </p:sp>
      <p:sp>
        <p:nvSpPr>
          <p:cNvPr id="62" name="Right Arrow 61"/>
          <p:cNvSpPr/>
          <p:nvPr/>
        </p:nvSpPr>
        <p:spPr>
          <a:xfrm rot="5626724">
            <a:off x="7562850" y="1905000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5626724">
            <a:off x="7922812" y="1902363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 rot="5626724">
            <a:off x="8303812" y="1907637"/>
            <a:ext cx="36195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5410200" y="2667000"/>
            <a:ext cx="5334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5410200" y="2971800"/>
            <a:ext cx="53340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5" idx="1"/>
          </p:cNvCxnSpPr>
          <p:nvPr/>
        </p:nvCxnSpPr>
        <p:spPr>
          <a:xfrm flipV="1">
            <a:off x="5410200" y="3461266"/>
            <a:ext cx="533400" cy="5011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486400" y="3886201"/>
            <a:ext cx="457200" cy="761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486400" y="3962400"/>
            <a:ext cx="480952" cy="1618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3962400"/>
            <a:ext cx="480952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2" idx="3"/>
          </p:cNvCxnSpPr>
          <p:nvPr/>
        </p:nvCxnSpPr>
        <p:spPr>
          <a:xfrm flipV="1">
            <a:off x="5422076" y="4909481"/>
            <a:ext cx="521524" cy="5813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22" idx="3"/>
          </p:cNvCxnSpPr>
          <p:nvPr/>
        </p:nvCxnSpPr>
        <p:spPr>
          <a:xfrm>
            <a:off x="5422076" y="5490865"/>
            <a:ext cx="545276" cy="1806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22" idx="3"/>
          </p:cNvCxnSpPr>
          <p:nvPr/>
        </p:nvCxnSpPr>
        <p:spPr>
          <a:xfrm>
            <a:off x="5422076" y="5490865"/>
            <a:ext cx="545276" cy="40921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2" idx="3"/>
            <a:endCxn id="56" idx="1"/>
          </p:cNvCxnSpPr>
          <p:nvPr/>
        </p:nvCxnSpPr>
        <p:spPr>
          <a:xfrm>
            <a:off x="5422076" y="5490865"/>
            <a:ext cx="521524" cy="533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8624" y="3505200"/>
            <a:ext cx="4307775" cy="1200329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Januari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Melakukan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kajian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dan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analisis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tentang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aspek-aspek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terkait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pembayaran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kompensasi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38200" y="6135469"/>
            <a:ext cx="4572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Maret</a:t>
            </a:r>
            <a:r>
              <a:rPr lang="en-US" dirty="0">
                <a:latin typeface="Calibri" pitchFamily="34" charset="0"/>
              </a:rPr>
              <a:t>) </a:t>
            </a:r>
          </a:p>
          <a:p>
            <a:r>
              <a:rPr lang="en-US" dirty="0" err="1">
                <a:latin typeface="Calibri" pitchFamily="34" charset="0"/>
              </a:rPr>
              <a:t>Menyusun</a:t>
            </a:r>
            <a:r>
              <a:rPr lang="en-US" dirty="0">
                <a:latin typeface="Calibri" pitchFamily="34" charset="0"/>
              </a:rPr>
              <a:t> draft …..</a:t>
            </a:r>
          </a:p>
        </p:txBody>
      </p:sp>
      <p:cxnSp>
        <p:nvCxnSpPr>
          <p:cNvPr id="130" name="Curved Connector 37"/>
          <p:cNvCxnSpPr/>
          <p:nvPr/>
        </p:nvCxnSpPr>
        <p:spPr>
          <a:xfrm rot="16200000" flipH="1">
            <a:off x="-867118" y="4753318"/>
            <a:ext cx="3258235" cy="152399"/>
          </a:xfrm>
          <a:prstGeom prst="curvedConnector2">
            <a:avLst/>
          </a:prstGeom>
          <a:ln w="28575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446700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1000" y="457200"/>
            <a:ext cx="7665399" cy="29238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3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Dalam menyusun SKP harus memperhatikan hal-  hal sbb: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Jelas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Dapat diukur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Relevan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Dapat dicapai</a:t>
            </a:r>
          </a:p>
          <a:p>
            <a:pPr marL="914400" lvl="1" indent="-514350" algn="just">
              <a:buFont typeface="Wingdings" pitchFamily="2" charset="2"/>
              <a:buChar char="§"/>
            </a:pPr>
            <a:r>
              <a:rPr lang="id-ID" sz="24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memiliki target waktu</a:t>
            </a:r>
            <a:endParaRPr lang="id-ID" sz="20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00" y="3645024"/>
            <a:ext cx="7665399" cy="2664297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2600782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936776" y="162322"/>
            <a:ext cx="4392488" cy="115212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1196" y="388203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Unsur-Unsur Sasaran Kerja Pegawai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208584" y="1447800"/>
            <a:ext cx="8468816" cy="521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 eaLnBrk="1" hangingPunct="1">
              <a:buFont typeface="Arial" charset="0"/>
              <a:buAutoNum type="arabicPeriod"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Kegiatan Tugas Jabatan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Mengacu pada Penetapan Kinerja/RKT, tugas dan fungsi serta wewenang jabatan. Dalam melaksanakan kegiatan tugas jabatan pada prinsipnya pekerjaan dibagi habis dari tingkat jabatan tertinggi s/d jabatan terendah secara hierarki.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2. Angka Kredit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3. Target</a:t>
            </a:r>
          </a:p>
          <a:p>
            <a:pPr marL="514350" indent="-514350" algn="just" eaLnBrk="1" hangingPunct="1">
              <a:buFont typeface="Arial" charset="0"/>
              <a:buNone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 	Dalam menetapkan target meliputi aspek sbb: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Kuantitas (Target Output)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Kualitas (Target Kualitas)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Waktu (Target Waktu)</a:t>
            </a:r>
          </a:p>
          <a:p>
            <a:pPr marL="914400" lvl="1" indent="-514350" algn="just" eaLnBrk="1" hangingPunct="1">
              <a:buFont typeface="Wingdings" pitchFamily="2" charset="2"/>
              <a:buChar char="v"/>
            </a:pPr>
            <a:r>
              <a:rPr lang="id-ID" sz="2400" dirty="0">
                <a:solidFill>
                  <a:prstClr val="black"/>
                </a:solidFill>
                <a:latin typeface="Calibri" pitchFamily="34" charset="0"/>
              </a:rPr>
              <a:t>Biaya (Target Biaya) </a:t>
            </a:r>
          </a:p>
        </p:txBody>
      </p:sp>
    </p:spTree>
    <p:extLst>
      <p:ext uri="{BB962C8B-B14F-4D97-AF65-F5344CB8AC3E}">
        <p14:creationId xmlns:p14="http://schemas.microsoft.com/office/powerpoint/2010/main" val="1806041954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457200"/>
            <a:ext cx="8153400" cy="5943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512" y="277535"/>
            <a:ext cx="8126288" cy="5970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id-ID" sz="2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 menetapkan target SKP adalah sbb:</a:t>
            </a: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Kuantitas (Target Output)</a:t>
            </a:r>
          </a:p>
          <a:p>
            <a:pPr marL="400050" lvl="1"/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kuantitas disesuaikan dengan capaian yang akan dicapai dalam satu tahun berjalan dengan menentukan jenis outputnya.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Kualitas (Target Kualitas)</a:t>
            </a:r>
          </a:p>
          <a:p>
            <a:pPr marL="400050" lvl="1"/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kualitas diawal tahun ditargetkan dengan capaian nilai maksimal 100 (seratus) sebagai target kualitas tertinggi yang akan dicapai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Waktu (Target Waktu)</a:t>
            </a:r>
          </a:p>
          <a:p>
            <a:pPr marL="400050" lvl="1"/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waktu disesuaikan dengan lamanya penyelesaian pekerjaan dalam tahun berjalan</a:t>
            </a:r>
          </a:p>
          <a:p>
            <a:pPr marL="400050" lvl="1"/>
            <a:endParaRPr lang="id-ID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41325" lvl="1" indent="-422275">
              <a:buFont typeface="Wingdings" pitchFamily="2" charset="2"/>
              <a:buChar char="v"/>
            </a:pPr>
            <a:r>
              <a:rPr lang="id-ID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Biaya (Target Biaya) </a:t>
            </a:r>
          </a:p>
          <a:p>
            <a:pPr marL="400050" lvl="1"/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Target biaya diisi oleh pegawai yang mempunyai kewenangan dalam hal pertanggungjawaban penggunaan biaya dalam satuan unit kerja</a:t>
            </a:r>
          </a:p>
        </p:txBody>
      </p:sp>
    </p:spTree>
    <p:extLst>
      <p:ext uri="{BB962C8B-B14F-4D97-AF65-F5344CB8AC3E}">
        <p14:creationId xmlns:p14="http://schemas.microsoft.com/office/powerpoint/2010/main" val="609150058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1917"/>
            <a:ext cx="86106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Tugas</a:t>
            </a:r>
            <a:r>
              <a:rPr lang="en-US" sz="36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Tambahan</a:t>
            </a:r>
            <a:r>
              <a:rPr lang="en-US" sz="36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dan</a:t>
            </a:r>
            <a:r>
              <a:rPr lang="en-US" sz="3600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Berlin Sans FB Demi" panose="020E0802020502020306" pitchFamily="34" charset="0"/>
              </a:rPr>
              <a:t>Kreatifitas</a:t>
            </a:r>
            <a:endParaRPr lang="en-US" sz="3600" b="1" dirty="0">
              <a:solidFill>
                <a:srgbClr val="000000"/>
              </a:solidFill>
              <a:latin typeface="Berlin Sans FB Demi" panose="020E0802020502020306" pitchFamily="34" charset="0"/>
            </a:endParaRPr>
          </a:p>
          <a:p>
            <a:pPr algn="just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b="1" dirty="0" err="1">
                <a:solidFill>
                  <a:srgbClr val="000000"/>
                </a:solidFill>
                <a:latin typeface="Bodoni MT" panose="02070603080606020203" pitchFamily="18" charset="0"/>
              </a:rPr>
              <a:t>Penilaian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endParaRPr lang="en-US" sz="2400" b="1" dirty="0">
              <a:solidFill>
                <a:srgbClr val="000000"/>
              </a:solidFill>
              <a:latin typeface="Bodoni MT" panose="02070603080606020203" pitchFamily="18" charset="0"/>
            </a:endParaRPr>
          </a:p>
          <a:p>
            <a:pPr algn="just"/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Selain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kegiatan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pokok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ada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SKP,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seorang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PNS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melaksanakan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lain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oleh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atasan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langsungnya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dibuktikan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Bodoni MT" panose="02070603080606020203" pitchFamily="18" charset="0"/>
              </a:rPr>
              <a:t>Surat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Bodoni MT" panose="02070603080606020203" pitchFamily="18" charset="0"/>
              </a:rPr>
              <a:t>Keputusan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pada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akhir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bersangkutan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dapat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paling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rendah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paling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tinggi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3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tiga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menggunakan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pedoman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sebagai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berikut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:</a:t>
            </a:r>
          </a:p>
          <a:p>
            <a:pPr algn="just"/>
            <a:endParaRPr lang="en-US" sz="2400" dirty="0">
              <a:latin typeface="Bodoni MT" panose="020706030806060202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latin typeface="Bodoni MT" panose="02070603080606020203" pitchFamily="18" charset="0"/>
              </a:rPr>
              <a:t>Tugas</a:t>
            </a:r>
            <a:r>
              <a:rPr lang="en-US" sz="2400" dirty="0"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sebanyak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sampai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3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tiga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1;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Bodoni MT" panose="02070603080606020203" pitchFamily="18" charset="0"/>
              </a:rPr>
              <a:t>sebanyak 4 (empat)sampai 6 (enam) diberikan nilai 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2;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Tugas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dilakukan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1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satu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tahun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sebanyak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7 (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tujuh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lebih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diberikan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odoni MT" panose="02070603080606020203" pitchFamily="18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Bodoni MT" panose="02070603080606020203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Bodoni MT" panose="02070603080606020203" pitchFamily="18" charset="0"/>
              </a:rPr>
              <a:t>3.</a:t>
            </a:r>
          </a:p>
          <a:p>
            <a:pPr marL="228600" indent="-228600" algn="just"/>
            <a:endParaRPr lang="en-US" sz="1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54775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Berlin Sans FB" panose="020E0602020502020306" pitchFamily="34" charset="0"/>
              </a:rPr>
              <a:t>Penilaian</a:t>
            </a:r>
            <a:r>
              <a:rPr lang="en-US" sz="3200" b="1" dirty="0">
                <a:latin typeface="Berlin Sans FB" panose="020E0602020502020306" pitchFamily="34" charset="0"/>
              </a:rPr>
              <a:t> </a:t>
            </a:r>
            <a:r>
              <a:rPr lang="en-US" sz="3200" b="1" dirty="0" err="1">
                <a:latin typeface="Berlin Sans FB" panose="020E0602020502020306" pitchFamily="34" charset="0"/>
              </a:rPr>
              <a:t>Kreativitas</a:t>
            </a:r>
            <a:endParaRPr lang="en-US" sz="3200" b="1" dirty="0">
              <a:latin typeface="Berlin Sans FB" panose="020E0602020502020306" pitchFamily="34" charset="0"/>
            </a:endParaRPr>
          </a:p>
          <a:p>
            <a:endParaRPr lang="en-US" sz="2800" b="1" dirty="0">
              <a:latin typeface="Bookman Old Style" panose="02050604050505020204" pitchFamily="18" charset="0"/>
            </a:endParaRPr>
          </a:p>
          <a:p>
            <a:pPr algn="just"/>
            <a:r>
              <a:rPr lang="en-US" sz="2000" dirty="0" err="1">
                <a:latin typeface="Bodoni MT" panose="02070603080606020203" pitchFamily="18" charset="0"/>
              </a:rPr>
              <a:t>Apabila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seorang</a:t>
            </a:r>
            <a:r>
              <a:rPr lang="en-US" sz="2000" dirty="0">
                <a:latin typeface="Bodoni MT" panose="02070603080606020203" pitchFamily="18" charset="0"/>
              </a:rPr>
              <a:t> PNS </a:t>
            </a:r>
            <a:r>
              <a:rPr lang="en-US" sz="2000" dirty="0" err="1">
                <a:latin typeface="Bodoni MT" panose="02070603080606020203" pitchFamily="18" charset="0"/>
              </a:rPr>
              <a:t>pada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tahun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berjalan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menemukan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sesuatu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baru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berkaitan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tugas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pokoknya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serta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dibuktikan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surat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keterangan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ditandatangani</a:t>
            </a:r>
            <a:r>
              <a:rPr lang="en-US" sz="2000" dirty="0">
                <a:latin typeface="Bodoni MT" panose="02070603080606020203" pitchFamily="18" charset="0"/>
              </a:rPr>
              <a:t> paling </a:t>
            </a:r>
            <a:r>
              <a:rPr lang="en-US" sz="2000" dirty="0" err="1">
                <a:latin typeface="Bodoni MT" panose="02070603080606020203" pitchFamily="18" charset="0"/>
              </a:rPr>
              <a:t>rendah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oleh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kepala</a:t>
            </a:r>
            <a:r>
              <a:rPr lang="en-US" sz="2000" dirty="0">
                <a:latin typeface="Bodoni MT" panose="02070603080606020203" pitchFamily="18" charset="0"/>
              </a:rPr>
              <a:t> unit </a:t>
            </a:r>
            <a:r>
              <a:rPr lang="en-US" sz="2000" dirty="0" err="1">
                <a:latin typeface="Bodoni MT" panose="02070603080606020203" pitchFamily="18" charset="0"/>
              </a:rPr>
              <a:t>kerja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atau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pejabat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struktural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eselon</a:t>
            </a:r>
            <a:r>
              <a:rPr lang="en-US" sz="2000" dirty="0">
                <a:latin typeface="Bodoni MT" panose="02070603080606020203" pitchFamily="18" charset="0"/>
              </a:rPr>
              <a:t> II. </a:t>
            </a:r>
            <a:r>
              <a:rPr lang="en-US" sz="2000" dirty="0" err="1">
                <a:latin typeface="Bodoni MT" panose="02070603080606020203" pitchFamily="18" charset="0"/>
              </a:rPr>
              <a:t>Maka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pada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akhir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tahun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bersangkutan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dapat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diberikan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nilai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kreativitas</a:t>
            </a:r>
            <a:r>
              <a:rPr lang="en-US" sz="2000" dirty="0">
                <a:latin typeface="Bodoni MT" panose="02070603080606020203" pitchFamily="18" charset="0"/>
              </a:rPr>
              <a:t> paling </a:t>
            </a:r>
            <a:r>
              <a:rPr lang="en-US" sz="2000" dirty="0" err="1">
                <a:latin typeface="Bodoni MT" panose="02070603080606020203" pitchFamily="18" charset="0"/>
              </a:rPr>
              <a:t>rendah</a:t>
            </a:r>
            <a:r>
              <a:rPr lang="en-US" sz="2000" dirty="0">
                <a:latin typeface="Bodoni MT" panose="02070603080606020203" pitchFamily="18" charset="0"/>
              </a:rPr>
              <a:t> 5 (lima)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paling </a:t>
            </a:r>
            <a:r>
              <a:rPr lang="en-US" sz="2000" dirty="0" err="1">
                <a:latin typeface="Bodoni MT" panose="02070603080606020203" pitchFamily="18" charset="0"/>
              </a:rPr>
              <a:t>tinggi</a:t>
            </a:r>
            <a:r>
              <a:rPr lang="en-US" sz="2000" dirty="0">
                <a:latin typeface="Bodoni MT" panose="02070603080606020203" pitchFamily="18" charset="0"/>
              </a:rPr>
              <a:t> 15 (lima </a:t>
            </a:r>
            <a:r>
              <a:rPr lang="en-US" sz="2000" dirty="0" err="1">
                <a:latin typeface="Bodoni MT" panose="02070603080606020203" pitchFamily="18" charset="0"/>
              </a:rPr>
              <a:t>belas</a:t>
            </a:r>
            <a:r>
              <a:rPr lang="en-US" sz="2000" dirty="0">
                <a:latin typeface="Bodoni MT" panose="02070603080606020203" pitchFamily="18" charset="0"/>
              </a:rPr>
              <a:t>)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mengunakan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pedoman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sebagai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berikut</a:t>
            </a:r>
            <a:r>
              <a:rPr lang="en-US" sz="2000" dirty="0">
                <a:latin typeface="Bodoni MT" panose="02070603080606020203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3074808"/>
            <a:ext cx="8839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sv-SE" sz="2000" dirty="0">
                <a:latin typeface="Bodoni MT" panose="02070603080606020203" pitchFamily="18" charset="0"/>
              </a:rPr>
              <a:t>Apabila hasil yang ditemukan merupakan sesuatu yang baru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bermanfaat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bagi</a:t>
            </a:r>
            <a:r>
              <a:rPr lang="en-US" sz="2000" dirty="0">
                <a:latin typeface="Bodoni MT" panose="02070603080606020203" pitchFamily="18" charset="0"/>
              </a:rPr>
              <a:t> unit </a:t>
            </a:r>
            <a:r>
              <a:rPr lang="en-US" sz="2000" dirty="0" err="1">
                <a:latin typeface="Bodoni MT" panose="02070603080606020203" pitchFamily="18" charset="0"/>
              </a:rPr>
              <a:t>kerjanya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dibuktikan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fi-FI" sz="2000" dirty="0">
                <a:latin typeface="Bodoni MT" panose="02070603080606020203" pitchFamily="18" charset="0"/>
              </a:rPr>
              <a:t>surat keterangan yang ditandatangani oleh kepala unit kerja atau pejabat eselon II diberikan nilai </a:t>
            </a:r>
            <a:r>
              <a:rPr lang="en-US" sz="2000" b="1" dirty="0">
                <a:latin typeface="Bodoni MT" panose="02070603080606020203" pitchFamily="18" charset="0"/>
              </a:rPr>
              <a:t>3;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sz="2000" dirty="0">
                <a:latin typeface="Bodoni MT" panose="02070603080606020203" pitchFamily="18" charset="0"/>
              </a:rPr>
              <a:t>Apabila hasil yang ditemukan merupakan sesuatu yang baru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bermanfaat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bagi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organisasinya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serta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dibuktikan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sv-SE" sz="2000" dirty="0">
                <a:latin typeface="Bodoni MT" panose="02070603080606020203" pitchFamily="18" charset="0"/>
              </a:rPr>
              <a:t>surat keterangan yang ditandatangani oleh pejabat eselon I </a:t>
            </a:r>
            <a:r>
              <a:rPr lang="nn-NO" sz="2000" dirty="0">
                <a:latin typeface="Bodoni MT" panose="02070603080606020203" pitchFamily="18" charset="0"/>
              </a:rPr>
              <a:t>atau pimpinan instansi yang setingkat diberikan nilai </a:t>
            </a:r>
            <a:r>
              <a:rPr lang="en-US" sz="2000" b="1" dirty="0">
                <a:latin typeface="Bodoni MT" panose="02070603080606020203" pitchFamily="18" charset="0"/>
              </a:rPr>
              <a:t>6;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sz="2000" dirty="0">
                <a:latin typeface="Bodoni MT" panose="02070603080606020203" pitchFamily="18" charset="0"/>
              </a:rPr>
              <a:t>Apabila hasil yang ditemukan merupakan sesuatu yang baru </a:t>
            </a:r>
            <a:r>
              <a:rPr lang="en-US" sz="2000" dirty="0" err="1">
                <a:latin typeface="Bodoni MT" panose="02070603080606020203" pitchFamily="18" charset="0"/>
              </a:rPr>
              <a:t>dan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bermanfaat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bagi</a:t>
            </a:r>
            <a:r>
              <a:rPr lang="en-US" sz="2000" dirty="0">
                <a:latin typeface="Bodoni MT" panose="02070603080606020203" pitchFamily="18" charset="0"/>
              </a:rPr>
              <a:t> Negara </a:t>
            </a:r>
            <a:r>
              <a:rPr lang="en-US" sz="2000" dirty="0" err="1">
                <a:latin typeface="Bodoni MT" panose="02070603080606020203" pitchFamily="18" charset="0"/>
              </a:rPr>
              <a:t>serta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dibuktikan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dengan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surat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keterangan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ditandatangani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oleh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pimpinan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instansi</a:t>
            </a:r>
            <a:r>
              <a:rPr lang="en-US" sz="2000" dirty="0">
                <a:latin typeface="Bodoni MT" panose="02070603080606020203" pitchFamily="18" charset="0"/>
              </a:rPr>
              <a:t> yang </a:t>
            </a:r>
            <a:r>
              <a:rPr lang="en-US" sz="2000" dirty="0" err="1">
                <a:latin typeface="Bodoni MT" panose="02070603080606020203" pitchFamily="18" charset="0"/>
              </a:rPr>
              <a:t>tertinggi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diberikan</a:t>
            </a:r>
            <a:r>
              <a:rPr lang="en-US" sz="2000" dirty="0">
                <a:latin typeface="Bodoni MT" panose="02070603080606020203" pitchFamily="18" charset="0"/>
              </a:rPr>
              <a:t> </a:t>
            </a:r>
            <a:r>
              <a:rPr lang="en-US" sz="2000" dirty="0" err="1">
                <a:latin typeface="Bodoni MT" panose="02070603080606020203" pitchFamily="18" charset="0"/>
              </a:rPr>
              <a:t>nilai</a:t>
            </a:r>
            <a:r>
              <a:rPr lang="en-US" sz="2000" dirty="0">
                <a:latin typeface="Bodoni MT" panose="02070603080606020203" pitchFamily="18" charset="0"/>
              </a:rPr>
              <a:t>.</a:t>
            </a:r>
            <a:r>
              <a:rPr lang="en-US" sz="2000" b="1" dirty="0">
                <a:latin typeface="Bodoni MT" panose="02070603080606020203" pitchFamily="18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188464303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477" y="990600"/>
            <a:ext cx="8077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 err="1">
                <a:latin typeface="Candara" panose="020E0502030303020204" pitchFamily="34" charset="0"/>
              </a:rPr>
              <a:t>Tiga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tugas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utama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Pejabat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Penilai</a:t>
            </a:r>
            <a:endParaRPr lang="en-US" sz="2400" dirty="0">
              <a:latin typeface="Candara" panose="020E0502030303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Mengesahkan</a:t>
            </a:r>
            <a:r>
              <a:rPr lang="en-US" sz="2400" dirty="0">
                <a:latin typeface="Candara" panose="020E0502030303020204" pitchFamily="34" charset="0"/>
              </a:rPr>
              <a:t> SKP (</a:t>
            </a:r>
            <a:r>
              <a:rPr lang="en-US" sz="2400" dirty="0" err="1">
                <a:latin typeface="Candara" panose="020E0502030303020204" pitchFamily="34" charset="0"/>
              </a:rPr>
              <a:t>kontrak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kerja</a:t>
            </a:r>
            <a:r>
              <a:rPr lang="en-US" sz="2400" dirty="0">
                <a:latin typeface="Candara" panose="020E0502030303020204" pitchFamily="34" charset="0"/>
              </a:rPr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Menilai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kualitas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hasil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pekerjaan</a:t>
            </a:r>
            <a:endParaRPr lang="en-US" sz="2400" dirty="0">
              <a:latin typeface="Candara" panose="020E0502030303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Menilai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perilaku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kerja</a:t>
            </a:r>
            <a:endParaRPr lang="en-US" sz="24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>
                <a:latin typeface="Candara" panose="020E0502030303020204" pitchFamily="34" charset="0"/>
              </a:rPr>
              <a:t>Penilaian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bagi</a:t>
            </a:r>
            <a:r>
              <a:rPr lang="en-US" sz="2400" dirty="0">
                <a:latin typeface="Candara" panose="020E0502030303020204" pitchFamily="34" charset="0"/>
              </a:rPr>
              <a:t> PNS </a:t>
            </a:r>
            <a:r>
              <a:rPr lang="en-US" sz="2400" dirty="0" err="1">
                <a:latin typeface="Candara" panose="020E0502030303020204" pitchFamily="34" charset="0"/>
              </a:rPr>
              <a:t>Tugas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Belajar</a:t>
            </a:r>
            <a:endParaRPr lang="en-US" sz="2400" dirty="0">
              <a:latin typeface="Candara" panose="020E0502030303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Tidak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menyusun</a:t>
            </a:r>
            <a:r>
              <a:rPr lang="en-US" sz="2400" dirty="0">
                <a:latin typeface="Candara" panose="020E0502030303020204" pitchFamily="34" charset="0"/>
              </a:rPr>
              <a:t> SKP (</a:t>
            </a:r>
            <a:r>
              <a:rPr lang="en-US" sz="2400" dirty="0" err="1">
                <a:latin typeface="Candara" panose="020E0502030303020204" pitchFamily="34" charset="0"/>
              </a:rPr>
              <a:t>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diambil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dari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konversi</a:t>
            </a:r>
            <a:r>
              <a:rPr lang="en-US" sz="2400" dirty="0">
                <a:latin typeface="Candara" panose="020E0502030303020204" pitchFamily="34" charset="0"/>
              </a:rPr>
              <a:t> IPK)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Penghitungan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seperti</a:t>
            </a:r>
            <a:r>
              <a:rPr lang="en-US" sz="2400" dirty="0">
                <a:latin typeface="Candara" panose="020E0502030303020204" pitchFamily="34" charset="0"/>
              </a:rPr>
              <a:t> PNS yang </a:t>
            </a:r>
            <a:r>
              <a:rPr lang="en-US" sz="2400" dirty="0" err="1">
                <a:latin typeface="Candara" panose="020E0502030303020204" pitchFamily="34" charset="0"/>
              </a:rPr>
              <a:t>mutasi</a:t>
            </a:r>
            <a:endParaRPr lang="en-US" sz="2400" dirty="0">
              <a:latin typeface="Candara" panose="020E0502030303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Candara" panose="020E0502030303020204" pitchFamily="34" charset="0"/>
              </a:rPr>
              <a:t>TB S-3 </a:t>
            </a:r>
            <a:r>
              <a:rPr lang="en-US" sz="2400" dirty="0" err="1">
                <a:latin typeface="Candara" panose="020E0502030303020204" pitchFamily="34" charset="0"/>
              </a:rPr>
              <a:t>atau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tahun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terakhir</a:t>
            </a:r>
            <a:r>
              <a:rPr lang="en-US" sz="2400" dirty="0">
                <a:latin typeface="Candara" panose="020E0502030303020204" pitchFamily="34" charset="0"/>
              </a:rPr>
              <a:t> yang </a:t>
            </a:r>
            <a:r>
              <a:rPr lang="en-US" sz="2400" dirty="0" err="1">
                <a:latin typeface="Candara" panose="020E0502030303020204" pitchFamily="34" charset="0"/>
              </a:rPr>
              <a:t>tidak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ada</a:t>
            </a:r>
            <a:r>
              <a:rPr lang="en-US" sz="2400" dirty="0">
                <a:latin typeface="Candara" panose="020E0502030303020204" pitchFamily="34" charset="0"/>
              </a:rPr>
              <a:t> IPK, </a:t>
            </a:r>
            <a:r>
              <a:rPr lang="en-US" sz="2400" dirty="0" err="1">
                <a:latin typeface="Candara" panose="020E0502030303020204" pitchFamily="34" charset="0"/>
              </a:rPr>
              <a:t>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prestasi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hanya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dari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perilaku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kerja</a:t>
            </a:r>
            <a:r>
              <a:rPr lang="en-US" sz="2400" dirty="0">
                <a:latin typeface="Candara" panose="020E0502030303020204" pitchFamily="34" charset="0"/>
              </a:rPr>
              <a:t> (</a:t>
            </a:r>
            <a:r>
              <a:rPr lang="en-US" sz="2400" dirty="0" err="1">
                <a:latin typeface="Candara" panose="020E0502030303020204" pitchFamily="34" charset="0"/>
              </a:rPr>
              <a:t>anak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lampiran</a:t>
            </a:r>
            <a:r>
              <a:rPr lang="en-US" sz="2400" dirty="0">
                <a:latin typeface="Candara" panose="020E0502030303020204" pitchFamily="34" charset="0"/>
              </a:rPr>
              <a:t> 1-h)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 err="1">
                <a:latin typeface="Candara" panose="020E0502030303020204" pitchFamily="34" charset="0"/>
              </a:rPr>
              <a:t>Dilakukan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oleh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instansi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induk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bahan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dari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perguruan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tinggi</a:t>
            </a:r>
            <a:endParaRPr lang="en-US" sz="2400" dirty="0">
              <a:latin typeface="Candara" panose="020E0502030303020204" pitchFamily="34" charset="0"/>
            </a:endParaRP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v"/>
            </a:pPr>
            <a:r>
              <a:rPr lang="en-US" sz="2400" dirty="0" err="1">
                <a:latin typeface="Candara" panose="020E0502030303020204" pitchFamily="34" charset="0"/>
              </a:rPr>
              <a:t>Penilaian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bagi</a:t>
            </a:r>
            <a:r>
              <a:rPr lang="en-US" sz="2400" dirty="0">
                <a:latin typeface="Candara" panose="020E0502030303020204" pitchFamily="34" charset="0"/>
              </a:rPr>
              <a:t> PNS yang </a:t>
            </a:r>
            <a:r>
              <a:rPr lang="en-US" sz="2400" dirty="0" err="1">
                <a:latin typeface="Candara" panose="020E0502030303020204" pitchFamily="34" charset="0"/>
              </a:rPr>
              <a:t>dibebaskan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dr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jabatan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organik</a:t>
            </a:r>
            <a:endParaRPr lang="en-US" sz="2400" dirty="0">
              <a:latin typeface="Candara" panose="020E0502030303020204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400" dirty="0">
                <a:latin typeface="Candara" panose="020E0502030303020204" pitchFamily="34" charset="0"/>
              </a:rPr>
              <a:t>PNS </a:t>
            </a:r>
            <a:r>
              <a:rPr lang="en-US" sz="2400" dirty="0" err="1">
                <a:latin typeface="Candara" panose="020E0502030303020204" pitchFamily="34" charset="0"/>
              </a:rPr>
              <a:t>menjadi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Kepala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Desa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diperbantukan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lembaga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swasta</a:t>
            </a:r>
            <a:r>
              <a:rPr lang="en-US" sz="2400" dirty="0">
                <a:latin typeface="Candara" panose="020E0502030303020204" pitchFamily="34" charset="0"/>
              </a:rPr>
              <a:t>/</a:t>
            </a:r>
            <a:r>
              <a:rPr lang="en-US" sz="2400" dirty="0" err="1">
                <a:latin typeface="Candara" panose="020E0502030303020204" pitchFamily="34" charset="0"/>
              </a:rPr>
              <a:t>internasional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hanya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dinilai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perilaku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kerjanya</a:t>
            </a: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477" y="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>
                <a:latin typeface="Berlin Sans FB Demi" panose="020E0802020502020306" pitchFamily="34" charset="0"/>
              </a:rPr>
              <a:t>Ketentuan</a:t>
            </a:r>
            <a:r>
              <a:rPr lang="en-ID" sz="4000" dirty="0">
                <a:latin typeface="Berlin Sans FB Demi" panose="020E0802020502020306" pitchFamily="34" charset="0"/>
              </a:rPr>
              <a:t> Lain-Lain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8631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1"/>
          <p:cNvSpPr>
            <a:spLocks noChangeArrowheads="1"/>
          </p:cNvSpPr>
          <p:nvPr/>
        </p:nvSpPr>
        <p:spPr bwMode="auto">
          <a:xfrm>
            <a:off x="1295401" y="1174060"/>
            <a:ext cx="8553450" cy="45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DAFTAR RIWAYAT HIDUP (CURRICULUM VITAE)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: 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RIA TRIANAMIKI, S.T., M.M.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NIP		: </a:t>
            </a:r>
            <a:r>
              <a:rPr lang="en-US" sz="2000" dirty="0"/>
              <a:t>19770128 200312 2 003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Tgl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Lahir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Tulungagung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, 28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Januari</a:t>
            </a:r>
            <a:r>
              <a:rPr lang="en-US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1977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Jenis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Kelamin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: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Perempuan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Agama		: Islam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Pangkat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Golru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	: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Penata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Tingkat I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(III/d)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14500" marR="0" lvl="0" indent="-17145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Jabatan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: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Kepala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Sub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Bidang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Kesejahteraan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Penilaian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Kinerja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Instansi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: BKD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Prov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Jatim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jl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Jemur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Andayani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 1 Surabaya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Nomor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Telp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/HP	: 0821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3982 7108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Alamat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email	: riamiki28@yahoo.com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143000" y="4724400"/>
            <a:ext cx="8763000" cy="2133600"/>
            <a:chOff x="0" y="4076700"/>
            <a:chExt cx="9144000" cy="2781300"/>
          </a:xfrm>
          <a:gradFill>
            <a:gsLst>
              <a:gs pos="0">
                <a:schemeClr val="accent2">
                  <a:lumMod val="75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76700"/>
              <a:ext cx="9144000" cy="2781300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</p:pic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7810500" y="6108700"/>
            <a:ext cx="1181100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45" name="CorelDRAW" r:id="rId4" imgW="6742080" imgH="2937240" progId="CorelDraw.Graphic.11">
                    <p:embed/>
                  </p:oleObj>
                </mc:Choice>
                <mc:Fallback>
                  <p:oleObj name="CorelDRAW" r:id="rId4" imgW="6742080" imgH="2937240" progId="CorelDraw.Graphic.11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500" y="6108700"/>
                          <a:ext cx="1181100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1096863"/>
            <a:ext cx="828929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92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1200"/>
              </a:spcBef>
            </a:pPr>
            <a:endParaRPr lang="id-ID" altLang="en-US" sz="2000" b="1" dirty="0"/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Hallo effect</a:t>
            </a:r>
            <a:r>
              <a:rPr lang="id-ID" altLang="en-US" b="1" dirty="0"/>
              <a:t> yaitu pendapat pribadi penilai tentang pegawainya yang akan berpengaruh dalam pengukuran prestasi kerja.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Central tendency</a:t>
            </a:r>
            <a:r>
              <a:rPr lang="id-ID" altLang="en-US" b="1" dirty="0"/>
              <a:t> yaitu penilaian prestasi kerja cenderung dibuat rata-rata dan penilai menghindari penilaian yang bersifat ekstrim;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Leniency bias,</a:t>
            </a:r>
            <a:r>
              <a:rPr lang="id-ID" altLang="en-US" b="1" dirty="0"/>
              <a:t> yaitu kecenderungan penilaian untuk meberikan nilai yang murah dalam evaluasi pelaksanaan kerja para pegawainya;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Strickness bias</a:t>
            </a:r>
            <a:r>
              <a:rPr lang="id-ID" altLang="en-US" b="1" dirty="0"/>
              <a:t>, yaitu kecenderungan penilai terlalu ketat dan keras serta mahal dalam evaluasi pelaksanaan kerja para pegawainya</a:t>
            </a:r>
          </a:p>
          <a:p>
            <a:pPr lvl="1" algn="just" eaLnBrk="1" hangingPunct="1">
              <a:spcBef>
                <a:spcPts val="1200"/>
              </a:spcBef>
              <a:buFont typeface="Times New Roman" panose="02020603050405020304" pitchFamily="18" charset="0"/>
              <a:buAutoNum type="alphaLcPeriod"/>
            </a:pPr>
            <a:r>
              <a:rPr lang="id-ID" altLang="en-US" b="1" i="1" dirty="0"/>
              <a:t>Recency effect</a:t>
            </a:r>
            <a:r>
              <a:rPr lang="id-ID" altLang="en-US" b="1" dirty="0"/>
              <a:t> (kesan terakhir) yaitu kegiatan terakhir dari pegawai yang terkesan baik atau buruk, cenderung dijadikan dasar penilaian prestasi kerja oleh atasannya.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300" y="252350"/>
            <a:ext cx="8763000" cy="103712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d-ID" sz="4000" dirty="0">
                <a:solidFill>
                  <a:srgbClr val="FFFF00"/>
                </a:solidFill>
                <a:latin typeface="Arial" charset="0"/>
                <a:cs typeface="Arial" charset="0"/>
              </a:rPr>
              <a:t>BIAS DALAM PENGUKURAN KINERJA</a:t>
            </a:r>
            <a:endParaRPr lang="en-US" sz="4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428229" y="152400"/>
            <a:ext cx="9049544" cy="13849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REKOMENDASI PENYEMPURNAAN KEBIJAKAN </a:t>
            </a:r>
            <a:endParaRPr lang="id-ID" altLang="id-ID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PENILAIAN KINERJA PNS</a:t>
            </a:r>
          </a:p>
          <a:p>
            <a:pPr algn="ctr" eaLnBrk="1" hangingPunct="1">
              <a:defRPr/>
            </a:pPr>
            <a:r>
              <a:rPr lang="en-US" altLang="id-I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(PP 30 TAHUN 2019)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28229" y="1700213"/>
            <a:ext cx="5071665" cy="4824412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485217" y="1700213"/>
            <a:ext cx="4992556" cy="4824412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1833298" y="3068639"/>
            <a:ext cx="6084623" cy="2016125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345679" y="1523762"/>
            <a:ext cx="9132094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instansi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pemerintah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wajib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menyusun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organisasi</a:t>
            </a:r>
            <a:r>
              <a:rPr lang="en-US" altLang="id-ID" sz="2400" dirty="0">
                <a:latin typeface="Calibri" pitchFamily="34" charset="0"/>
              </a:rPr>
              <a:t>/unit (SKO/SKU).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Perencanaan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tingkat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organisasi</a:t>
            </a:r>
            <a:r>
              <a:rPr lang="en-US" altLang="id-ID" sz="2400" dirty="0">
                <a:latin typeface="Calibri" pitchFamily="34" charset="0"/>
              </a:rPr>
              <a:t>/unit </a:t>
            </a:r>
            <a:r>
              <a:rPr lang="en-US" altLang="id-ID" sz="2400" dirty="0" err="1">
                <a:latin typeface="Calibri" pitchFamily="34" charset="0"/>
              </a:rPr>
              <a:t>diturunkan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menjadi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sasaran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pegawai</a:t>
            </a:r>
            <a:r>
              <a:rPr lang="en-US" altLang="id-ID" sz="2400" dirty="0">
                <a:latin typeface="Calibri" pitchFamily="34" charset="0"/>
              </a:rPr>
              <a:t> (SKP).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>
                <a:latin typeface="Calibri" pitchFamily="34" charset="0"/>
              </a:rPr>
              <a:t>SKP </a:t>
            </a:r>
            <a:r>
              <a:rPr lang="en-US" altLang="id-ID" sz="2400" dirty="0" err="1">
                <a:latin typeface="Calibri" pitchFamily="34" charset="0"/>
              </a:rPr>
              <a:t>memuat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indikator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kuantitas</a:t>
            </a:r>
            <a:r>
              <a:rPr lang="en-US" altLang="id-ID" sz="2400" dirty="0">
                <a:latin typeface="Calibri" pitchFamily="34" charset="0"/>
              </a:rPr>
              <a:t>, </a:t>
            </a:r>
            <a:r>
              <a:rPr lang="en-US" altLang="id-ID" sz="2400" dirty="0" err="1">
                <a:latin typeface="Calibri" pitchFamily="34" charset="0"/>
              </a:rPr>
              <a:t>kualitas</a:t>
            </a:r>
            <a:r>
              <a:rPr lang="en-US" altLang="id-ID" sz="2400" dirty="0">
                <a:latin typeface="Calibri" pitchFamily="34" charset="0"/>
              </a:rPr>
              <a:t>, </a:t>
            </a:r>
            <a:r>
              <a:rPr lang="en-US" altLang="id-ID" sz="2400" dirty="0" err="1">
                <a:latin typeface="Calibri" pitchFamily="34" charset="0"/>
              </a:rPr>
              <a:t>waktu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biaya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unit </a:t>
            </a:r>
            <a:r>
              <a:rPr lang="en-US" altLang="id-ID" sz="2400" dirty="0" err="1">
                <a:latin typeface="Calibri" pitchFamily="34" charset="0"/>
              </a:rPr>
              <a:t>kerja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menyusun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standar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teknis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kegiatan</a:t>
            </a:r>
            <a:r>
              <a:rPr lang="en-US" altLang="id-ID" sz="2400" dirty="0">
                <a:latin typeface="Calibri" pitchFamily="34" charset="0"/>
              </a:rPr>
              <a:t> SKP (</a:t>
            </a:r>
            <a:r>
              <a:rPr lang="en-US" altLang="id-ID" sz="2400" dirty="0" err="1">
                <a:latin typeface="Calibri" pitchFamily="34" charset="0"/>
              </a:rPr>
              <a:t>Perka</a:t>
            </a:r>
            <a:r>
              <a:rPr lang="en-US" altLang="id-ID" sz="2400" dirty="0">
                <a:latin typeface="Calibri" pitchFamily="34" charset="0"/>
              </a:rPr>
              <a:t> BKN No. 3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 2016) </a:t>
            </a:r>
            <a:r>
              <a:rPr lang="en-US" altLang="id-ID" sz="2400" dirty="0" err="1">
                <a:latin typeface="Calibri" pitchFamily="34" charset="0"/>
              </a:rPr>
              <a:t>untuk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memudahkan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penyusunan</a:t>
            </a:r>
            <a:r>
              <a:rPr lang="en-US" altLang="id-ID" sz="2400" dirty="0">
                <a:latin typeface="Calibri" pitchFamily="34" charset="0"/>
              </a:rPr>
              <a:t> SKP </a:t>
            </a:r>
            <a:r>
              <a:rPr lang="en-US" altLang="id-ID" sz="2400" dirty="0" err="1">
                <a:latin typeface="Calibri" pitchFamily="34" charset="0"/>
              </a:rPr>
              <a:t>awal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Penilaian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perilaku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kerja</a:t>
            </a:r>
            <a:r>
              <a:rPr lang="en-US" altLang="id-ID" sz="2400" dirty="0">
                <a:latin typeface="Calibri" pitchFamily="34" charset="0"/>
              </a:rPr>
              <a:t> PNS </a:t>
            </a:r>
            <a:r>
              <a:rPr lang="en-US" altLang="id-ID" sz="2400" dirty="0" err="1">
                <a:latin typeface="Calibri" pitchFamily="34" charset="0"/>
              </a:rPr>
              <a:t>dilakukan</a:t>
            </a:r>
            <a:r>
              <a:rPr lang="en-US" altLang="id-ID" sz="2400" dirty="0">
                <a:latin typeface="Calibri" pitchFamily="34" charset="0"/>
              </a:rPr>
              <a:t> 360</a:t>
            </a:r>
            <a:r>
              <a:rPr lang="en-US" altLang="id-ID" sz="2400" baseline="30000" dirty="0">
                <a:latin typeface="Calibri" pitchFamily="34" charset="0"/>
              </a:rPr>
              <a:t>0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dengan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survei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tertutup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Setiap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instansi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membentuk</a:t>
            </a:r>
            <a:r>
              <a:rPr lang="en-US" altLang="id-ID" sz="2400" dirty="0">
                <a:latin typeface="Calibri" pitchFamily="34" charset="0"/>
              </a:rPr>
              <a:t> Tim </a:t>
            </a:r>
            <a:r>
              <a:rPr lang="en-US" altLang="id-ID" sz="2400" dirty="0" err="1">
                <a:latin typeface="Calibri" pitchFamily="34" charset="0"/>
              </a:rPr>
              <a:t>Penilai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PNS yang </a:t>
            </a:r>
            <a:r>
              <a:rPr lang="en-US" altLang="id-ID" sz="2400" dirty="0" err="1">
                <a:latin typeface="Calibri" pitchFamily="34" charset="0"/>
              </a:rPr>
              <a:t>dibentuk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oleh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Pejabat</a:t>
            </a:r>
            <a:r>
              <a:rPr lang="en-US" altLang="id-ID" sz="2400" dirty="0">
                <a:latin typeface="Calibri" pitchFamily="34" charset="0"/>
              </a:rPr>
              <a:t> Yang </a:t>
            </a:r>
            <a:r>
              <a:rPr lang="en-US" altLang="id-ID" sz="2400" dirty="0" err="1">
                <a:latin typeface="Calibri" pitchFamily="34" charset="0"/>
              </a:rPr>
              <a:t>Berwenang</a:t>
            </a:r>
            <a:r>
              <a:rPr lang="en-US" altLang="id-ID" sz="2400" dirty="0">
                <a:latin typeface="Calibri" pitchFamily="34" charset="0"/>
              </a:rPr>
              <a:t>.</a:t>
            </a:r>
          </a:p>
          <a:p>
            <a:pPr marL="342900" indent="-3429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id-ID" sz="2400" dirty="0" err="1">
                <a:latin typeface="Calibri" pitchFamily="34" charset="0"/>
              </a:rPr>
              <a:t>Nilai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kinerja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digunakan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sebagai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bagian</a:t>
            </a:r>
            <a:r>
              <a:rPr lang="en-US" altLang="id-ID" sz="2400" dirty="0">
                <a:latin typeface="Calibri" pitchFamily="34" charset="0"/>
              </a:rPr>
              <a:t> reward </a:t>
            </a:r>
            <a:r>
              <a:rPr lang="en-US" altLang="id-ID" sz="2400" dirty="0" err="1">
                <a:latin typeface="Calibri" pitchFamily="34" charset="0"/>
              </a:rPr>
              <a:t>dan</a:t>
            </a:r>
            <a:r>
              <a:rPr lang="en-US" altLang="id-ID" sz="2400" dirty="0">
                <a:latin typeface="Calibri" pitchFamily="34" charset="0"/>
              </a:rPr>
              <a:t> punishment. (</a:t>
            </a:r>
            <a:r>
              <a:rPr lang="en-US" altLang="id-ID" sz="2400" dirty="0" err="1">
                <a:latin typeface="Calibri" pitchFamily="34" charset="0"/>
              </a:rPr>
              <a:t>Undang-undang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Nomor</a:t>
            </a:r>
            <a:r>
              <a:rPr lang="en-US" altLang="id-ID" sz="2400" dirty="0">
                <a:latin typeface="Calibri" pitchFamily="34" charset="0"/>
              </a:rPr>
              <a:t> 5 </a:t>
            </a:r>
            <a:r>
              <a:rPr lang="en-US" altLang="id-ID" sz="2400" dirty="0" err="1">
                <a:latin typeface="Calibri" pitchFamily="34" charset="0"/>
              </a:rPr>
              <a:t>Tahun</a:t>
            </a:r>
            <a:r>
              <a:rPr lang="en-US" altLang="id-ID" sz="2400" dirty="0">
                <a:latin typeface="Calibri" pitchFamily="34" charset="0"/>
              </a:rPr>
              <a:t> 2014 </a:t>
            </a:r>
            <a:r>
              <a:rPr lang="en-US" altLang="id-ID" sz="2400" dirty="0" err="1">
                <a:latin typeface="Calibri" pitchFamily="34" charset="0"/>
              </a:rPr>
              <a:t>tentang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Aparatur</a:t>
            </a:r>
            <a:r>
              <a:rPr lang="en-US" altLang="id-ID" sz="2400" dirty="0">
                <a:latin typeface="Calibri" pitchFamily="34" charset="0"/>
              </a:rPr>
              <a:t> </a:t>
            </a:r>
            <a:r>
              <a:rPr lang="en-US" altLang="id-ID" sz="2400" dirty="0" err="1">
                <a:latin typeface="Calibri" pitchFamily="34" charset="0"/>
              </a:rPr>
              <a:t>Sipil</a:t>
            </a:r>
            <a:r>
              <a:rPr lang="en-US" altLang="id-ID" sz="2400" dirty="0">
                <a:latin typeface="Calibri" pitchFamily="34" charset="0"/>
              </a:rPr>
              <a:t> Negara)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600200"/>
            <a:ext cx="746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anose="03010101010101010101" pitchFamily="66" charset="0"/>
                <a:cs typeface="Aharoni" pitchFamily="2" charset="-79"/>
              </a:rPr>
              <a:t>Sekian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anose="03010101010101010101" pitchFamily="66" charset="0"/>
              <a:cs typeface="Aharoni" pitchFamily="2" charset="-79"/>
            </a:endParaRPr>
          </a:p>
          <a:p>
            <a:pPr algn="ctr"/>
            <a:r>
              <a:rPr lang="id-I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anose="03010101010101010101" pitchFamily="66" charset="0"/>
                <a:cs typeface="Aharoni" pitchFamily="2" charset="-79"/>
              </a:rPr>
              <a:t>dan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anose="03010101010101010101" pitchFamily="66" charset="0"/>
              <a:cs typeface="Aharoni" pitchFamily="2" charset="-79"/>
            </a:endParaRPr>
          </a:p>
          <a:p>
            <a:pPr algn="ctr"/>
            <a:r>
              <a:rPr lang="id-I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anose="03010101010101010101" pitchFamily="66" charset="0"/>
                <a:cs typeface="Aharoni" pitchFamily="2" charset="-79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25712505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9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6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631281" y="188914"/>
            <a:ext cx="4643438" cy="454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400" b="1" dirty="0">
                <a:latin typeface="Calibri" pitchFamily="34" charset="0"/>
              </a:rPr>
              <a:t>Latar Belakang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301082" y="928671"/>
            <a:ext cx="5382948" cy="72072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Undang-Undang Nomor 5 Tahun 2014 Tentang Aparatur Sipil Negara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87092" y="1928802"/>
            <a:ext cx="6733032" cy="20002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id-ID" sz="1600" b="1" dirty="0">
                <a:latin typeface="Calibri" pitchFamily="34" charset="0"/>
              </a:rPr>
              <a:t>Peraturan Pemerintah Nomor 46 Tahun 2011 Tentang Penilaian </a:t>
            </a:r>
            <a:r>
              <a:rPr lang="en-US" sz="1600" b="1" dirty="0">
                <a:latin typeface="Calibri" pitchFamily="34" charset="0"/>
              </a:rPr>
              <a:t>	</a:t>
            </a:r>
            <a:r>
              <a:rPr lang="id-ID" sz="1600" b="1" dirty="0">
                <a:latin typeface="Calibri" pitchFamily="34" charset="0"/>
              </a:rPr>
              <a:t>Prestasi Kerja PNS</a:t>
            </a:r>
            <a:endParaRPr lang="en-US" sz="1600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Kepala</a:t>
            </a:r>
            <a:r>
              <a:rPr lang="en-US" sz="1600" b="1" dirty="0">
                <a:latin typeface="Calibri" pitchFamily="34" charset="0"/>
              </a:rPr>
              <a:t> BKN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1 </a:t>
            </a:r>
            <a:r>
              <a:rPr lang="en-US" sz="1600" b="1" dirty="0" err="1">
                <a:latin typeface="Calibri" pitchFamily="34" charset="0"/>
              </a:rPr>
              <a:t>Tahun</a:t>
            </a:r>
            <a:r>
              <a:rPr lang="en-US" sz="1600" b="1" dirty="0">
                <a:latin typeface="Calibri" pitchFamily="34" charset="0"/>
              </a:rPr>
              <a:t> 2013 </a:t>
            </a:r>
            <a:r>
              <a:rPr lang="en-US" sz="1600" b="1" dirty="0" err="1">
                <a:latin typeface="Calibri" pitchFamily="34" charset="0"/>
              </a:rPr>
              <a:t>Tentang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Petunjuk</a:t>
            </a: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Pelaksanaan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Pemerintah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46 </a:t>
            </a:r>
            <a:r>
              <a:rPr lang="id-ID" sz="1600" b="1" dirty="0">
                <a:latin typeface="Calibri" pitchFamily="34" charset="0"/>
              </a:rPr>
              <a:t>Tahun 2011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id-ID" sz="1600" b="1" dirty="0">
                <a:latin typeface="Calibri" pitchFamily="34" charset="0"/>
              </a:rPr>
              <a:t>Tentang </a:t>
            </a:r>
            <a:r>
              <a:rPr lang="en-US" sz="1600" b="1" dirty="0">
                <a:latin typeface="Calibri" pitchFamily="34" charset="0"/>
              </a:rPr>
              <a:t>	</a:t>
            </a:r>
            <a:r>
              <a:rPr lang="id-ID" sz="1600" b="1" dirty="0">
                <a:latin typeface="Calibri" pitchFamily="34" charset="0"/>
              </a:rPr>
              <a:t>Penilaian Prestasi Kerja PNS</a:t>
            </a:r>
            <a:endParaRPr lang="en-US" sz="1600" b="1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tabLst>
                <a:tab pos="171450" algn="l"/>
              </a:tabLst>
              <a:defRPr/>
            </a:pP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Peraturan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Kepala</a:t>
            </a:r>
            <a:r>
              <a:rPr lang="en-US" sz="1600" b="1" dirty="0">
                <a:latin typeface="Calibri" pitchFamily="34" charset="0"/>
              </a:rPr>
              <a:t> BKN </a:t>
            </a:r>
            <a:r>
              <a:rPr lang="en-US" sz="1600" b="1" dirty="0" err="1">
                <a:latin typeface="Calibri" pitchFamily="34" charset="0"/>
              </a:rPr>
              <a:t>Nomor</a:t>
            </a:r>
            <a:r>
              <a:rPr lang="en-US" sz="1600" b="1" dirty="0">
                <a:latin typeface="Calibri" pitchFamily="34" charset="0"/>
              </a:rPr>
              <a:t> 3 </a:t>
            </a:r>
            <a:r>
              <a:rPr lang="en-US" sz="1600" b="1" dirty="0" err="1">
                <a:latin typeface="Calibri" pitchFamily="34" charset="0"/>
              </a:rPr>
              <a:t>Tahun</a:t>
            </a:r>
            <a:r>
              <a:rPr lang="en-US" sz="1600" b="1" dirty="0">
                <a:latin typeface="Calibri" pitchFamily="34" charset="0"/>
              </a:rPr>
              <a:t> 2016 </a:t>
            </a:r>
            <a:r>
              <a:rPr lang="en-US" sz="1600" b="1" dirty="0" err="1">
                <a:latin typeface="Calibri" pitchFamily="34" charset="0"/>
              </a:rPr>
              <a:t>Tentang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Pedoman</a:t>
            </a:r>
            <a:r>
              <a:rPr lang="en-US" sz="1600" b="1" dirty="0">
                <a:latin typeface="Calibri" pitchFamily="34" charset="0"/>
              </a:rPr>
              <a:t> 	</a:t>
            </a:r>
            <a:r>
              <a:rPr lang="en-US" sz="1600" b="1" dirty="0" err="1">
                <a:latin typeface="Calibri" pitchFamily="34" charset="0"/>
              </a:rPr>
              <a:t>Penyusunan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Standar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Teknis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Kegiatan</a:t>
            </a:r>
            <a:r>
              <a:rPr lang="en-US" sz="1600" b="1" dirty="0">
                <a:latin typeface="Calibri" pitchFamily="34" charset="0"/>
              </a:rPr>
              <a:t> SKP</a:t>
            </a:r>
            <a:endParaRPr lang="id-ID" sz="1600" b="1" dirty="0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2173" y="4071938"/>
            <a:ext cx="2885810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 dirty="0">
                <a:latin typeface="Calibri" pitchFamily="34" charset="0"/>
              </a:rPr>
              <a:t>Kinerja Unit / Organisasi / RKT</a:t>
            </a:r>
            <a:r>
              <a:rPr lang="en-US" sz="2000" b="1" dirty="0">
                <a:latin typeface="Calibri" pitchFamily="34" charset="0"/>
              </a:rPr>
              <a:t>/ </a:t>
            </a:r>
            <a:r>
              <a:rPr lang="en-US" sz="2000" b="1" dirty="0" err="1">
                <a:latin typeface="Calibri" pitchFamily="34" charset="0"/>
              </a:rPr>
              <a:t>Perjanjian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Kinerja</a:t>
            </a:r>
            <a:endParaRPr lang="id-ID" sz="2000" b="1" dirty="0">
              <a:latin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87766" y="4067176"/>
            <a:ext cx="288753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latin typeface="Calibri" pitchFamily="34" charset="0"/>
              </a:rPr>
              <a:t>Sasaran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Kinerja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Pegawai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Perilaku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kerja</a:t>
            </a:r>
            <a:endParaRPr lang="id-ID" sz="2000" b="1" dirty="0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37197" y="5143501"/>
            <a:ext cx="5460338" cy="5778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400" b="1" dirty="0">
                <a:latin typeface="Calibri" pitchFamily="34" charset="0"/>
              </a:rPr>
              <a:t>Pembinaan </a:t>
            </a:r>
            <a:r>
              <a:rPr lang="en-US" sz="2400" b="1" dirty="0" err="1">
                <a:latin typeface="Calibri" pitchFamily="34" charset="0"/>
              </a:rPr>
              <a:t>Penilaian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Prestasi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id-ID" sz="2400" b="1" dirty="0">
                <a:latin typeface="Calibri" pitchFamily="34" charset="0"/>
              </a:rPr>
              <a:t>Kinerja PNS</a:t>
            </a:r>
          </a:p>
        </p:txBody>
      </p:sp>
      <p:sp>
        <p:nvSpPr>
          <p:cNvPr id="29" name="Left-Right Arrow 28"/>
          <p:cNvSpPr/>
          <p:nvPr/>
        </p:nvSpPr>
        <p:spPr>
          <a:xfrm>
            <a:off x="3221806" y="4357695"/>
            <a:ext cx="3559994" cy="36036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0" name="Bent-Up Arrow 29"/>
          <p:cNvSpPr/>
          <p:nvPr/>
        </p:nvSpPr>
        <p:spPr>
          <a:xfrm rot="5400000">
            <a:off x="1437059" y="4857762"/>
            <a:ext cx="500067" cy="928694"/>
          </a:xfrm>
          <a:prstGeom prst="bentUpArrow">
            <a:avLst>
              <a:gd name="adj1" fmla="val 45953"/>
              <a:gd name="adj2" fmla="val 41190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1" name="Bent-Up Arrow 30"/>
          <p:cNvSpPr/>
          <p:nvPr/>
        </p:nvSpPr>
        <p:spPr>
          <a:xfrm flipV="1">
            <a:off x="8435603" y="3214686"/>
            <a:ext cx="834119" cy="792162"/>
          </a:xfrm>
          <a:prstGeom prst="bentUpArrow">
            <a:avLst>
              <a:gd name="adj1" fmla="val 28607"/>
              <a:gd name="adj2" fmla="val 50000"/>
              <a:gd name="adj3" fmla="val 26237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641719" y="1643051"/>
            <a:ext cx="779065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641719" y="642919"/>
            <a:ext cx="779065" cy="288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4" name="Bent-Up Arrow 33"/>
          <p:cNvSpPr/>
          <p:nvPr/>
        </p:nvSpPr>
        <p:spPr>
          <a:xfrm flipH="1" flipV="1">
            <a:off x="823765" y="3208342"/>
            <a:ext cx="868487" cy="792162"/>
          </a:xfrm>
          <a:prstGeom prst="bentUpArrow">
            <a:avLst>
              <a:gd name="adj1" fmla="val 28607"/>
              <a:gd name="adj2" fmla="val 50000"/>
              <a:gd name="adj3" fmla="val 26237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5" name="Bent-Up Arrow 34"/>
          <p:cNvSpPr/>
          <p:nvPr/>
        </p:nvSpPr>
        <p:spPr>
          <a:xfrm rot="5400000" flipV="1">
            <a:off x="8224266" y="4819065"/>
            <a:ext cx="500067" cy="1006086"/>
          </a:xfrm>
          <a:prstGeom prst="bentUpArrow">
            <a:avLst>
              <a:gd name="adj1" fmla="val 45953"/>
              <a:gd name="adj2" fmla="val 41190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4603023" y="5757863"/>
            <a:ext cx="779065" cy="287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>
              <a:latin typeface="Calibri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556" y="6075378"/>
            <a:ext cx="9866444" cy="842950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Penyempurnaan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Peraturan Pemerintah Nomor 46 Tahun 2011 Tentang Penilaian Prestasi Kerja PNS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Peraturan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Pemerintah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Nomor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30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tahun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2019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tentang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penilaian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kinerja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pegawai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906000" cy="642938"/>
          </a:xfrm>
          <a:solidFill>
            <a:schemeClr val="accent2"/>
          </a:soli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id-ID" sz="4800" b="1" dirty="0">
                <a:solidFill>
                  <a:schemeClr val="bg1"/>
                </a:solidFill>
                <a:latin typeface="Arial Rounded MT Bold" pitchFamily="34" charset="0"/>
              </a:rPr>
              <a:t>PENILAIAN KINERJA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6463" y="857232"/>
          <a:ext cx="978953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076325"/>
            <a:ext cx="81518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3"/>
          <a:stretch>
            <a:fillRect/>
          </a:stretch>
        </p:blipFill>
        <p:spPr bwMode="auto">
          <a:xfrm>
            <a:off x="685800" y="2723971"/>
            <a:ext cx="883535" cy="6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5883B6"/>
              </a:clrFrom>
              <a:clrTo>
                <a:srgbClr val="5883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4246563"/>
            <a:ext cx="911885" cy="6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626100"/>
            <a:ext cx="1083469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289852" y="1500970"/>
            <a:ext cx="4416455" cy="23574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000" dirty="0"/>
              <a:t>  </a:t>
            </a:r>
            <a:r>
              <a:rPr lang="en-US" sz="2200" dirty="0" err="1"/>
              <a:t>Orientasi</a:t>
            </a:r>
            <a:r>
              <a:rPr lang="en-US" sz="2200" dirty="0"/>
              <a:t> </a:t>
            </a:r>
            <a:r>
              <a:rPr lang="en-US" sz="2200" dirty="0" err="1"/>
              <a:t>pelayanan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Integritas</a:t>
            </a:r>
            <a:r>
              <a:rPr lang="en-US" sz="2200" dirty="0"/>
              <a:t> </a:t>
            </a:r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Komitmen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Disiplin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Kerjasama</a:t>
            </a:r>
            <a:endParaRPr lang="en-US" sz="2200" dirty="0"/>
          </a:p>
          <a:p>
            <a:pPr marL="230188" lvl="1" eaLnBrk="1" hangingPunct="1">
              <a:buFont typeface="Wingdings" pitchFamily="2" charset="2"/>
              <a:buChar char="Ø"/>
              <a:defRPr/>
            </a:pPr>
            <a:r>
              <a:rPr lang="en-US" sz="2200" dirty="0"/>
              <a:t>  </a:t>
            </a:r>
            <a:r>
              <a:rPr lang="en-US" sz="2200" dirty="0" err="1"/>
              <a:t>Kepemimpinan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480305" y="1497997"/>
            <a:ext cx="4643470" cy="23604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Kuantitas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Kualitas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Waktu</a:t>
            </a:r>
            <a:endParaRPr lang="en-US" sz="2800" dirty="0"/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</a:p>
        </p:txBody>
      </p:sp>
      <p:pic>
        <p:nvPicPr>
          <p:cNvPr id="12296" name="Picture 9" descr="A42-TrendArrow-Red-GoUp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85" y="-516739"/>
            <a:ext cx="385405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itle 1"/>
          <p:cNvSpPr>
            <a:spLocks noGrp="1"/>
          </p:cNvSpPr>
          <p:nvPr>
            <p:ph type="title"/>
          </p:nvPr>
        </p:nvSpPr>
        <p:spPr>
          <a:xfrm>
            <a:off x="923529" y="-4763"/>
            <a:ext cx="8172450" cy="8270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altLang="id-ID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PENILAIAN </a:t>
            </a:r>
            <a:r>
              <a:rPr lang="en-US" altLang="id-ID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KINERJA PNS</a:t>
            </a:r>
            <a:endParaRPr lang="id-ID" altLang="id-ID" sz="48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0610" y="815975"/>
            <a:ext cx="4679554" cy="441325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id-ID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SKP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96761" y="832648"/>
            <a:ext cx="4409546" cy="441325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 Perilaku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Kerja</a:t>
            </a:r>
            <a:endParaRPr lang="id-ID" sz="3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482132" y="3967824"/>
            <a:ext cx="290512" cy="34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7306" y="4075912"/>
            <a:ext cx="5150172" cy="1428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22392" y="4114800"/>
            <a:ext cx="0" cy="360363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03198" y="4544208"/>
            <a:ext cx="8813932" cy="728662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Penilaian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Kinerja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PNS</a:t>
            </a:r>
            <a:endParaRPr lang="id-ID" sz="4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305" name="Picture 3" descr="4681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517" y="4261029"/>
            <a:ext cx="2713831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66800" y="5513567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andara" panose="020E0502030303020204" pitchFamily="34" charset="0"/>
              </a:rPr>
              <a:t>Setiap</a:t>
            </a:r>
            <a:r>
              <a:rPr lang="en-US" altLang="en-US" sz="2000" b="1" dirty="0">
                <a:latin typeface="Candara" panose="020E0502030303020204" pitchFamily="34" charset="0"/>
              </a:rPr>
              <a:t> ASN </a:t>
            </a:r>
            <a:r>
              <a:rPr lang="en-US" altLang="en-US" sz="2000" b="1" dirty="0" err="1">
                <a:latin typeface="Candara" panose="020E0502030303020204" pitchFamily="34" charset="0"/>
              </a:rPr>
              <a:t>memiliki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waktu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kerja</a:t>
            </a:r>
            <a:r>
              <a:rPr lang="en-US" altLang="en-US" sz="2000" b="1" dirty="0">
                <a:latin typeface="Candara" panose="020E0502030303020204" pitchFamily="34" charset="0"/>
              </a:rPr>
              <a:t>  rata-rata 7,5 jam / </a:t>
            </a:r>
            <a:r>
              <a:rPr lang="en-US" altLang="en-US" sz="2000" b="1" dirty="0" err="1">
                <a:latin typeface="Candara" panose="020E0502030303020204" pitchFamily="34" charset="0"/>
              </a:rPr>
              <a:t>hari</a:t>
            </a:r>
            <a:r>
              <a:rPr lang="en-US" altLang="en-US" sz="2000" b="1" dirty="0">
                <a:latin typeface="Candara" panose="020E0502030303020204" pitchFamily="34" charset="0"/>
              </a:rPr>
              <a:t>, </a:t>
            </a:r>
            <a:r>
              <a:rPr lang="en-US" altLang="en-US" sz="2000" b="1" dirty="0" err="1">
                <a:latin typeface="Candara" panose="020E0502030303020204" pitchFamily="34" charset="0"/>
              </a:rPr>
              <a:t>namun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waktu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kerja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efektif</a:t>
            </a:r>
            <a:r>
              <a:rPr lang="en-US" altLang="en-US" sz="2000" b="1" dirty="0">
                <a:latin typeface="Candara" panose="020E0502030303020204" pitchFamily="34" charset="0"/>
              </a:rPr>
              <a:t> </a:t>
            </a:r>
            <a:r>
              <a:rPr lang="en-US" altLang="en-US" sz="2000" b="1" dirty="0" err="1">
                <a:latin typeface="Candara" panose="020E0502030303020204" pitchFamily="34" charset="0"/>
              </a:rPr>
              <a:t>adalah</a:t>
            </a:r>
            <a:r>
              <a:rPr lang="en-US" altLang="en-US" sz="2000" b="1" dirty="0">
                <a:latin typeface="Candara" panose="020E0502030303020204" pitchFamily="34" charset="0"/>
              </a:rPr>
              <a:t> 5 jam </a:t>
            </a:r>
            <a:r>
              <a:rPr lang="en-US" altLang="en-US" sz="1600" b="1" dirty="0">
                <a:latin typeface="Candara" panose="020E0502030303020204" pitchFamily="34" charset="0"/>
              </a:rPr>
              <a:t>(KEPPRES NO 68 TAHUN 1995 TENTANG JAM KERJA EFEKTIF DI LINGKUNGAN INSTANSI PEMERINTAH).</a:t>
            </a:r>
            <a:endParaRPr lang="en-US" altLang="en-US" b="1" dirty="0">
              <a:latin typeface="Candara" panose="020E0502030303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7628864" y="3953537"/>
            <a:ext cx="290512" cy="344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www.master-cyber.com/wp-content/uploads/2013/05/19.jpg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5" name="Picture 3" descr="G:\PRIBADI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30156" y="188913"/>
            <a:ext cx="89154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id-ID" altLang="id-ID" sz="6600" b="1" spc="-5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NILAI </a:t>
            </a:r>
            <a:r>
              <a:rPr lang="en-US" altLang="id-ID" sz="6600" b="1" spc="-50" dirty="0">
                <a:solidFill>
                  <a:srgbClr val="002060"/>
                </a:solidFill>
                <a:latin typeface="Calibri" pitchFamily="34" charset="0"/>
                <a:ea typeface="+mj-ea"/>
                <a:cs typeface="+mj-cs"/>
              </a:rPr>
              <a:t>KINERJA PNS</a:t>
            </a:r>
            <a:endParaRPr lang="id-ID" altLang="id-ID" sz="6600" b="1" spc="-50" dirty="0">
              <a:solidFill>
                <a:srgbClr val="0020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2120" y="1566863"/>
            <a:ext cx="40569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91 – ke atas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76 – 90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61 – 75 : 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51 – 60 :</a:t>
            </a:r>
          </a:p>
          <a:p>
            <a:pPr marL="857250" lvl="1" indent="-457200"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id-ID" altLang="id-ID" sz="3600" b="1" dirty="0">
                <a:solidFill>
                  <a:srgbClr val="002060"/>
                </a:solidFill>
                <a:latin typeface="+mn-lt"/>
                <a:cs typeface="+mn-cs"/>
              </a:rPr>
              <a:t>50 – ke bawah :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Calibri" pitchFamily="34" charset="0"/>
              <a:buNone/>
              <a:defRPr/>
            </a:pPr>
            <a:endParaRPr lang="id-ID" altLang="id-ID" cap="all" spc="2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99894" y="1700213"/>
            <a:ext cx="3510095" cy="576262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</a:rPr>
              <a:t>Sangat Baik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99894" y="2540001"/>
            <a:ext cx="3510095" cy="576263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Baik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99894" y="3357563"/>
            <a:ext cx="3510095" cy="576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Cukup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99894" y="4149726"/>
            <a:ext cx="3510095" cy="5746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rgbClr val="002060"/>
                </a:solidFill>
              </a:rPr>
              <a:t>Kurang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9894" y="4941889"/>
            <a:ext cx="3510095" cy="574675"/>
          </a:xfrm>
          <a:prstGeom prst="round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Buruk</a:t>
            </a: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47800" y="2133600"/>
            <a:ext cx="79248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533400"/>
            <a:ext cx="8153400" cy="2209800"/>
          </a:xfrm>
          <a:prstGeom prst="snip2DiagRect">
            <a:avLst>
              <a:gd name="adj1" fmla="val 0"/>
              <a:gd name="adj2" fmla="val 28253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17303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Pemberlakuan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PP 46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sebagai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aturan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pelaksanaannya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berkonsekuensi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perubahan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metode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DP3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295400" y="3902765"/>
            <a:ext cx="2743200" cy="2421835"/>
          </a:xfrm>
          <a:prstGeom prst="roundRect">
            <a:avLst>
              <a:gd name="adj" fmla="val 10288"/>
            </a:avLst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520700" lvl="1" indent="-284163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Objektif;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Terukur;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Akuntabel;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Partisipatif; dan</a:t>
            </a:r>
          </a:p>
          <a:p>
            <a:pPr marL="515938" lvl="1" indent="-279400" algn="just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id-ID" sz="2400" dirty="0">
                <a:solidFill>
                  <a:schemeClr val="tx1"/>
                </a:solidFill>
                <a:latin typeface="Cambria" pitchFamily="18" charset="0"/>
              </a:rPr>
              <a:t>Transparan.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38300" y="3346174"/>
            <a:ext cx="2057400" cy="4638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mbria" pitchFamily="18" charset="0"/>
              </a:rPr>
              <a:t>Pri</a:t>
            </a:r>
            <a:r>
              <a:rPr lang="id-ID" sz="2400" b="1" dirty="0">
                <a:latin typeface="Cambria" pitchFamily="18" charset="0"/>
              </a:rPr>
              <a:t>n</a:t>
            </a:r>
            <a:r>
              <a:rPr lang="en-US" sz="2400" b="1" dirty="0">
                <a:latin typeface="Cambria" pitchFamily="18" charset="0"/>
              </a:rPr>
              <a:t>sip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343400" y="3886200"/>
            <a:ext cx="5257800" cy="2438400"/>
          </a:xfrm>
          <a:prstGeom prst="roundRect">
            <a:avLst>
              <a:gd name="adj" fmla="val 10288"/>
            </a:avLst>
          </a:prstGeom>
          <a:solidFill>
            <a:schemeClr val="accent4">
              <a:lumMod val="60000"/>
              <a:lumOff val="40000"/>
            </a:schemeClr>
          </a:solidFill>
          <a:ln w="3175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dirty="0">
              <a:latin typeface="Cambria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43600" y="3346174"/>
            <a:ext cx="2057400" cy="463826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Cambria" pitchFamily="18" charset="0"/>
              </a:rPr>
              <a:t>Unsur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26" name="Diagram 25"/>
          <p:cNvGraphicFramePr/>
          <p:nvPr/>
        </p:nvGraphicFramePr>
        <p:xfrm>
          <a:off x="4343400" y="3962400"/>
          <a:ext cx="5181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529951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884862" y="1447800"/>
            <a:ext cx="3563938" cy="2249488"/>
          </a:xfrm>
          <a:prstGeom prst="wedgeRoundRectCallout">
            <a:avLst>
              <a:gd name="adj1" fmla="val -67103"/>
              <a:gd name="adj2" fmla="val 3428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4510088"/>
            <a:ext cx="3446462" cy="2195512"/>
          </a:xfrm>
          <a:prstGeom prst="wedgeRoundRectCallout">
            <a:avLst>
              <a:gd name="adj1" fmla="val 60044"/>
              <a:gd name="adj2" fmla="val -4777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12862" y="1616075"/>
            <a:ext cx="3657600" cy="1447800"/>
          </a:xfrm>
          <a:prstGeom prst="wedgeRoundRectCallout">
            <a:avLst>
              <a:gd name="adj1" fmla="val 30063"/>
              <a:gd name="adj2" fmla="val 64502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03662" y="3700205"/>
            <a:ext cx="1752602" cy="947995"/>
          </a:xfrm>
          <a:prstGeom prst="ellipse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Cambria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02447" y="4953000"/>
            <a:ext cx="3124200" cy="1600200"/>
          </a:xfrm>
          <a:prstGeom prst="wedgeRoundRectCallout">
            <a:avLst>
              <a:gd name="adj1" fmla="val -55722"/>
              <a:gd name="adj2" fmla="val -101528"/>
              <a:gd name="adj3" fmla="val 16667"/>
            </a:avLst>
          </a:prstGeom>
          <a:solidFill>
            <a:schemeClr val="tx2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11" name="Title 19"/>
          <p:cNvSpPr txBox="1">
            <a:spLocks/>
          </p:cNvSpPr>
          <p:nvPr/>
        </p:nvSpPr>
        <p:spPr>
          <a:xfrm>
            <a:off x="1541462" y="274638"/>
            <a:ext cx="7772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Nomor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46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PNS</a:t>
            </a:r>
            <a:endParaRPr kumimoji="0" lang="id-ID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312862" y="1219200"/>
            <a:ext cx="3581400" cy="1752600"/>
          </a:xfrm>
          <a:prstGeom prst="wedgeRoundRectCallout">
            <a:avLst>
              <a:gd name="adj1" fmla="val 30063"/>
              <a:gd name="adj2" fmla="val 716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M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emuat 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tugas jabatan dan target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dalam kurun waktu penilaian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harus disetujui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serta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ditetapkan oleh pejabat penilai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73849" y="1295400"/>
            <a:ext cx="3792538" cy="2286000"/>
          </a:xfrm>
          <a:prstGeom prst="wedgeRoundRectCallout">
            <a:avLst>
              <a:gd name="adj1" fmla="val -60317"/>
              <a:gd name="adj2" fmla="val 3895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itetapkan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paling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lambat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31 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Januari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Untuk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pegawai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mutasi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/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promosi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setelah bulan Januari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,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SKP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ditetapkan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pada awal bulan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berikutnya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se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telah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tanggal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SPMT</a:t>
            </a:r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atau surat perintah menduduki jabatan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1993" y="4300537"/>
            <a:ext cx="3335337" cy="2405063"/>
          </a:xfrm>
          <a:prstGeom prst="wedgeRoundRectCallout">
            <a:avLst>
              <a:gd name="adj1" fmla="val 62108"/>
              <a:gd name="adj2" fmla="val -3756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Konsekuensi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bagi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PNS yang tidak menyusun SKP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adalah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:</a:t>
            </a:r>
          </a:p>
          <a:p>
            <a:pPr marL="236538" indent="-236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1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Nilai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prestasi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kerja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tidak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dapat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ditetapkan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salah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satu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syarat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kenaikan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pangkat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);</a:t>
            </a:r>
          </a:p>
          <a:p>
            <a:pPr marL="236538" indent="-2365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2.  D</a:t>
            </a: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ijatuhi hukuman disiplin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3733801" y="3276601"/>
            <a:ext cx="2057399" cy="129539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mbria" pitchFamily="18" charset="0"/>
              </a:rPr>
              <a:t>SKP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715000" y="4648200"/>
            <a:ext cx="3352800" cy="1828800"/>
          </a:xfrm>
          <a:prstGeom prst="wedgeRoundRectCallout">
            <a:avLst>
              <a:gd name="adj1" fmla="val -48066"/>
              <a:gd name="adj2" fmla="val -7675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Penilaian SKP paling sedikit meliputi </a:t>
            </a:r>
            <a:r>
              <a:rPr lang="sv-SE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aspek kuantitas, kualitas, dan waktu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 Dapat ditambahkan dengan </a:t>
            </a:r>
            <a:r>
              <a:rPr lang="sv-SE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aspek biaya</a:t>
            </a: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92306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1"/>
          <p:cNvSpPr txBox="1">
            <a:spLocks/>
          </p:cNvSpPr>
          <p:nvPr/>
        </p:nvSpPr>
        <p:spPr>
          <a:xfrm>
            <a:off x="1600200" y="274638"/>
            <a:ext cx="7772400" cy="7159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PP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Nomor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46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Tahun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2011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Perka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BKN 1/2013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Tentang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Penilaian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Prestasi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Kerja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Arial" pitchFamily="34" charset="0"/>
              </a:rPr>
              <a:t> PNS</a:t>
            </a:r>
            <a:endParaRPr kumimoji="0" lang="id-ID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erlin Sans FB Demi" panose="020E0802020502020306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600200" y="1219200"/>
            <a:ext cx="3886200" cy="2286000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 perilaku kerja meliputi aspek : orientasi pelayanan, integritas, komitmen, disiplin, kerjasama; dan kepemimpinan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</a:t>
            </a: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jabat struktural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1295400" y="3962400"/>
            <a:ext cx="3886200" cy="2286000"/>
          </a:xfrm>
          <a:prstGeom prst="snip2DiagRect">
            <a:avLst>
              <a:gd name="adj1" fmla="val 27097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 perilaku dilakukan melalui pengamatan oleh pejabat penilai terhadap PNS sesuai kriteria yang ditentukan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91200" y="1371600"/>
            <a:ext cx="3886200" cy="2438400"/>
          </a:xfrm>
          <a:prstGeom prst="snip2DiagRect">
            <a:avLst>
              <a:gd name="adj1" fmla="val 16510"/>
              <a:gd name="adj2" fmla="val 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Pejabat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dalam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melakukan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perilaku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kerja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PNS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dapat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mempertimbangkan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masukan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dari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pejabat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penilai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lain yang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setingkat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di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lingkungan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unit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kerja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masing-masing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486400" y="4191000"/>
            <a:ext cx="3886200" cy="2286000"/>
          </a:xfrm>
          <a:prstGeom prst="snip2DiagRect">
            <a:avLst>
              <a:gd name="adj1" fmla="val 0"/>
              <a:gd name="adj2" fmla="val 2733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Nilai perilaku kerja dapat diberikan paling tinggi 100 (seratus)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447800" y="1371600"/>
            <a:ext cx="3886200" cy="228600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Penilaian perilaku kerja meliputi aspek : orientasi pelayanan, integritas, komitmen, disiplin, kerjasama; dan kepemimpinan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(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bagi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</a:t>
            </a: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jabat struktural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1143000" y="4114800"/>
            <a:ext cx="3886200" cy="2286000"/>
          </a:xfrm>
          <a:prstGeom prst="snip2DiagRect">
            <a:avLst>
              <a:gd name="adj1" fmla="val 27097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ysClr val="windowText" lastClr="000000"/>
                </a:solidFill>
                <a:latin typeface="Calibri" pitchFamily="34" charset="0"/>
              </a:rPr>
              <a:t>Penilaian perilaku dilakukan melalui pengamatan oleh pejabat penilai</a:t>
            </a:r>
            <a:endParaRPr lang="en-US" sz="2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5638800" y="1524000"/>
            <a:ext cx="3886200" cy="2438400"/>
          </a:xfrm>
          <a:prstGeom prst="snip2DiagRect">
            <a:avLst>
              <a:gd name="adj1" fmla="val 1651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Dalam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melakukan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penilaian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perilaku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pejabat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penilai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dapat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mempertimbangkan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masukan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dari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Calibri" pitchFamily="34" charset="0"/>
              </a:rPr>
              <a:t>pejabat</a:t>
            </a:r>
            <a:r>
              <a:rPr lang="en-US" sz="2000" dirty="0">
                <a:solidFill>
                  <a:sysClr val="windowText" lastClr="000000"/>
                </a:solidFill>
                <a:latin typeface="Calibri" pitchFamily="34" charset="0"/>
              </a:rPr>
              <a:t> lain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5334000" y="4343400"/>
            <a:ext cx="3886200" cy="2286000"/>
          </a:xfrm>
          <a:prstGeom prst="snip2DiagRect">
            <a:avLst>
              <a:gd name="adj1" fmla="val 0"/>
              <a:gd name="adj2" fmla="val 2733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Calibri" pitchFamily="34" charset="0"/>
              </a:rPr>
              <a:t>Nilai perilaku kerja dapat diberikan paling tinggi 100 (seratus)</a:t>
            </a:r>
            <a:endParaRPr lang="en-US" sz="200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4419600" y="3352800"/>
            <a:ext cx="2057400" cy="1371600"/>
          </a:xfrm>
          <a:prstGeom prst="foldedCorner">
            <a:avLst>
              <a:gd name="adj" fmla="val 40667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648200" y="3513137"/>
            <a:ext cx="1387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Perilaku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mbria" pitchFamily="18" charset="0"/>
              </a:rPr>
              <a:t>Kerja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8543</TotalTime>
  <Words>1876</Words>
  <Application>Microsoft Office PowerPoint</Application>
  <PresentationFormat>A4 Paper (210x297 mm)</PresentationFormat>
  <Paragraphs>248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Agency FB</vt:lpstr>
      <vt:lpstr>Aharoni</vt:lpstr>
      <vt:lpstr>Arial</vt:lpstr>
      <vt:lpstr>Arial Black</vt:lpstr>
      <vt:lpstr>Arial Rounded MT Bold</vt:lpstr>
      <vt:lpstr>Berlin Sans FB</vt:lpstr>
      <vt:lpstr>Berlin Sans FB Demi</vt:lpstr>
      <vt:lpstr>Bodoni MT</vt:lpstr>
      <vt:lpstr>Bookman Old Style</vt:lpstr>
      <vt:lpstr>Calibri</vt:lpstr>
      <vt:lpstr>Cambria</vt:lpstr>
      <vt:lpstr>Candara</vt:lpstr>
      <vt:lpstr>Gill Sans MT</vt:lpstr>
      <vt:lpstr>Lucida Handwriting</vt:lpstr>
      <vt:lpstr>Times New Roman</vt:lpstr>
      <vt:lpstr>Verdana</vt:lpstr>
      <vt:lpstr>Wingdings</vt:lpstr>
      <vt:lpstr>Wingdings 2</vt:lpstr>
      <vt:lpstr>Solstice</vt:lpstr>
      <vt:lpstr>2_Solstice</vt:lpstr>
      <vt:lpstr>3_Solstice</vt:lpstr>
      <vt:lpstr>4_Solstice</vt:lpstr>
      <vt:lpstr>5_Solstice</vt:lpstr>
      <vt:lpstr>6_Solstice</vt:lpstr>
      <vt:lpstr>19_Solstice</vt:lpstr>
      <vt:lpstr>CorelDRAW</vt:lpstr>
      <vt:lpstr>PowerPoint Presentation</vt:lpstr>
      <vt:lpstr>PowerPoint Presentation</vt:lpstr>
      <vt:lpstr>PowerPoint Presentation</vt:lpstr>
      <vt:lpstr>PENILAIAN KINERJA </vt:lpstr>
      <vt:lpstr>PENILAIAN KINERJA PNS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BIAS DALAM PENGUKURAN KINERJA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veny mumu</cp:lastModifiedBy>
  <cp:revision>238</cp:revision>
  <dcterms:created xsi:type="dcterms:W3CDTF">2016-01-29T03:28:47Z</dcterms:created>
  <dcterms:modified xsi:type="dcterms:W3CDTF">2020-01-28T03:55:11Z</dcterms:modified>
</cp:coreProperties>
</file>