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sldIdLst>
    <p:sldId id="392" r:id="rId2"/>
    <p:sldId id="393" r:id="rId3"/>
    <p:sldId id="394" r:id="rId4"/>
    <p:sldId id="413" r:id="rId5"/>
    <p:sldId id="412" r:id="rId6"/>
    <p:sldId id="339" r:id="rId7"/>
    <p:sldId id="340" r:id="rId8"/>
    <p:sldId id="389" r:id="rId9"/>
    <p:sldId id="395" r:id="rId10"/>
    <p:sldId id="390" r:id="rId11"/>
    <p:sldId id="342" r:id="rId12"/>
    <p:sldId id="343" r:id="rId13"/>
    <p:sldId id="345" r:id="rId14"/>
    <p:sldId id="347" r:id="rId15"/>
    <p:sldId id="348" r:id="rId16"/>
    <p:sldId id="349" r:id="rId17"/>
    <p:sldId id="350" r:id="rId18"/>
    <p:sldId id="351"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376" r:id="rId44"/>
    <p:sldId id="377" r:id="rId45"/>
    <p:sldId id="378" r:id="rId46"/>
    <p:sldId id="379" r:id="rId47"/>
    <p:sldId id="380" r:id="rId48"/>
    <p:sldId id="381" r:id="rId49"/>
    <p:sldId id="382" r:id="rId50"/>
    <p:sldId id="383" r:id="rId51"/>
    <p:sldId id="384" r:id="rId52"/>
    <p:sldId id="385" r:id="rId53"/>
    <p:sldId id="386" r:id="rId54"/>
    <p:sldId id="387" r:id="rId55"/>
    <p:sldId id="346" r:id="rId56"/>
    <p:sldId id="261" r:id="rId57"/>
    <p:sldId id="265" r:id="rId58"/>
    <p:sldId id="264" r:id="rId59"/>
    <p:sldId id="263" r:id="rId60"/>
    <p:sldId id="262" r:id="rId61"/>
    <p:sldId id="266" r:id="rId62"/>
    <p:sldId id="269" r:id="rId63"/>
    <p:sldId id="268" r:id="rId64"/>
    <p:sldId id="267" r:id="rId65"/>
    <p:sldId id="270" r:id="rId66"/>
    <p:sldId id="273" r:id="rId67"/>
    <p:sldId id="272" r:id="rId68"/>
    <p:sldId id="271" r:id="rId69"/>
    <p:sldId id="276" r:id="rId70"/>
    <p:sldId id="275" r:id="rId71"/>
    <p:sldId id="278" r:id="rId72"/>
    <p:sldId id="277" r:id="rId73"/>
    <p:sldId id="274" r:id="rId74"/>
    <p:sldId id="283" r:id="rId75"/>
    <p:sldId id="282" r:id="rId76"/>
    <p:sldId id="281" r:id="rId77"/>
    <p:sldId id="280" r:id="rId78"/>
    <p:sldId id="286" r:id="rId79"/>
    <p:sldId id="285" r:id="rId80"/>
    <p:sldId id="284" r:id="rId81"/>
    <p:sldId id="279" r:id="rId82"/>
    <p:sldId id="289" r:id="rId83"/>
    <p:sldId id="288" r:id="rId84"/>
    <p:sldId id="287" r:id="rId85"/>
    <p:sldId id="291" r:id="rId86"/>
    <p:sldId id="293" r:id="rId87"/>
    <p:sldId id="292" r:id="rId88"/>
    <p:sldId id="290" r:id="rId89"/>
    <p:sldId id="294" r:id="rId90"/>
    <p:sldId id="297" r:id="rId91"/>
    <p:sldId id="296" r:id="rId92"/>
    <p:sldId id="295" r:id="rId93"/>
    <p:sldId id="300" r:id="rId94"/>
    <p:sldId id="299" r:id="rId95"/>
    <p:sldId id="298" r:id="rId96"/>
    <p:sldId id="396" r:id="rId97"/>
    <p:sldId id="397" r:id="rId98"/>
    <p:sldId id="398" r:id="rId99"/>
    <p:sldId id="399" r:id="rId100"/>
    <p:sldId id="303" r:id="rId101"/>
    <p:sldId id="302" r:id="rId102"/>
    <p:sldId id="304" r:id="rId103"/>
    <p:sldId id="305" r:id="rId104"/>
    <p:sldId id="400" r:id="rId105"/>
    <p:sldId id="402" r:id="rId106"/>
    <p:sldId id="401" r:id="rId107"/>
    <p:sldId id="403" r:id="rId108"/>
    <p:sldId id="404" r:id="rId109"/>
    <p:sldId id="407" r:id="rId110"/>
    <p:sldId id="405" r:id="rId111"/>
    <p:sldId id="406" r:id="rId112"/>
    <p:sldId id="410" r:id="rId113"/>
    <p:sldId id="411" r:id="rId114"/>
    <p:sldId id="409" r:id="rId115"/>
    <p:sldId id="418" r:id="rId116"/>
    <p:sldId id="417" r:id="rId117"/>
    <p:sldId id="416" r:id="rId118"/>
    <p:sldId id="415" r:id="rId119"/>
    <p:sldId id="414" r:id="rId120"/>
    <p:sldId id="421" r:id="rId121"/>
    <p:sldId id="420" r:id="rId122"/>
    <p:sldId id="419" r:id="rId123"/>
    <p:sldId id="423" r:id="rId124"/>
    <p:sldId id="422" r:id="rId125"/>
    <p:sldId id="424" r:id="rId126"/>
    <p:sldId id="425" r:id="rId127"/>
    <p:sldId id="426" r:id="rId128"/>
    <p:sldId id="301" r:id="rId129"/>
    <p:sldId id="312" r:id="rId130"/>
    <p:sldId id="311" r:id="rId131"/>
    <p:sldId id="310" r:id="rId132"/>
    <p:sldId id="309" r:id="rId133"/>
    <p:sldId id="314" r:id="rId134"/>
    <p:sldId id="321" r:id="rId135"/>
    <p:sldId id="322" r:id="rId136"/>
    <p:sldId id="320" r:id="rId137"/>
    <p:sldId id="319" r:id="rId138"/>
    <p:sldId id="317" r:id="rId139"/>
    <p:sldId id="323" r:id="rId140"/>
    <p:sldId id="324" r:id="rId141"/>
    <p:sldId id="316" r:id="rId142"/>
    <p:sldId id="315" r:id="rId143"/>
    <p:sldId id="313" r:id="rId144"/>
    <p:sldId id="333" r:id="rId145"/>
    <p:sldId id="332" r:id="rId146"/>
    <p:sldId id="334" r:id="rId147"/>
    <p:sldId id="427" r:id="rId148"/>
    <p:sldId id="329" r:id="rId149"/>
    <p:sldId id="344" r:id="rId150"/>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 d="1"/>
        <a:sy n="1" d="1"/>
      </p:scale>
      <p:origin x="0" y="0"/>
    </p:cViewPr>
  </p:notesTextViewPr>
  <p:sorterViewPr>
    <p:cViewPr>
      <p:scale>
        <a:sx n="100" d="100"/>
        <a:sy n="100" d="100"/>
      </p:scale>
      <p:origin x="0" y="356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5F9CEF-E026-450A-988C-6904D4626353}" type="datetimeFigureOut">
              <a:rPr lang="id-ID" smtClean="0"/>
              <a:t>28/01/2020</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AD6FCF-4742-4C02-9D84-5A5DFA724294}" type="slidenum">
              <a:rPr lang="id-ID" smtClean="0"/>
              <a:t>‹#›</a:t>
            </a:fld>
            <a:endParaRPr lang="id-ID"/>
          </a:p>
        </p:txBody>
      </p:sp>
    </p:spTree>
    <p:extLst>
      <p:ext uri="{BB962C8B-B14F-4D97-AF65-F5344CB8AC3E}">
        <p14:creationId xmlns:p14="http://schemas.microsoft.com/office/powerpoint/2010/main" val="4142379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7D92F0D1-10DE-4AD4-93CE-78180E1DB7A8}" type="slidenum">
              <a:rPr lang="id-ID" sz="1200" b="0">
                <a:solidFill>
                  <a:schemeClr val="tx1"/>
                </a:solidFill>
                <a:latin typeface="Arial" charset="0"/>
              </a:rPr>
              <a:pPr eaLnBrk="1" hangingPunct="1"/>
              <a:t>11</a:t>
            </a:fld>
            <a:endParaRPr lang="id-ID" sz="1200" b="0">
              <a:solidFill>
                <a:schemeClr val="tx1"/>
              </a:solidFill>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E5E7FEC2-1175-4537-A020-D9EF03BA2519}" type="slidenum">
              <a:rPr lang="id-ID" sz="1200" b="0">
                <a:solidFill>
                  <a:schemeClr val="tx1"/>
                </a:solidFill>
                <a:latin typeface="Arial" charset="0"/>
              </a:rPr>
              <a:pPr eaLnBrk="1" hangingPunct="1"/>
              <a:t>21</a:t>
            </a:fld>
            <a:endParaRPr lang="id-ID" sz="1200" b="0">
              <a:solidFill>
                <a:schemeClr val="tx1"/>
              </a:solidFill>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CB28BAB7-75F1-4D5E-94F8-3C7C25E1597F}" type="slidenum">
              <a:rPr lang="id-ID" sz="1200" b="0">
                <a:solidFill>
                  <a:schemeClr val="tx1"/>
                </a:solidFill>
                <a:latin typeface="Arial" charset="0"/>
              </a:rPr>
              <a:pPr eaLnBrk="1" hangingPunct="1"/>
              <a:t>22</a:t>
            </a:fld>
            <a:endParaRPr lang="id-ID" sz="1200" b="0">
              <a:solidFill>
                <a:schemeClr val="tx1"/>
              </a:solidFill>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D5F9C000-95CD-44BD-A665-C1A8C5BFED47}" type="slidenum">
              <a:rPr lang="id-ID" sz="1200" b="0">
                <a:solidFill>
                  <a:schemeClr val="tx1"/>
                </a:solidFill>
                <a:latin typeface="Arial" charset="0"/>
              </a:rPr>
              <a:pPr eaLnBrk="1" hangingPunct="1"/>
              <a:t>23</a:t>
            </a:fld>
            <a:endParaRPr lang="id-ID" sz="1200" b="0">
              <a:solidFill>
                <a:schemeClr val="tx1"/>
              </a:solidFill>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5FD4511E-732C-4EC3-9B21-77F9DAA0D2C6}" type="slidenum">
              <a:rPr lang="id-ID" sz="1200" b="0">
                <a:solidFill>
                  <a:schemeClr val="tx1"/>
                </a:solidFill>
                <a:latin typeface="Arial" charset="0"/>
              </a:rPr>
              <a:pPr eaLnBrk="1" hangingPunct="1"/>
              <a:t>24</a:t>
            </a:fld>
            <a:endParaRPr lang="id-ID" sz="1200" b="0">
              <a:solidFill>
                <a:schemeClr val="tx1"/>
              </a:solidFill>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DF81698E-988E-4A31-9CFA-6710A446BA3A}" type="slidenum">
              <a:rPr lang="id-ID" sz="1200" b="0">
                <a:solidFill>
                  <a:schemeClr val="tx1"/>
                </a:solidFill>
                <a:latin typeface="Arial" charset="0"/>
              </a:rPr>
              <a:pPr eaLnBrk="1" hangingPunct="1"/>
              <a:t>25</a:t>
            </a:fld>
            <a:endParaRPr lang="id-ID" sz="1200" b="0">
              <a:solidFill>
                <a:schemeClr val="tx1"/>
              </a:solidFill>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143C71FB-C308-4339-B46D-7BAE03DC7F6D}" type="slidenum">
              <a:rPr lang="id-ID" sz="1200" b="0">
                <a:solidFill>
                  <a:schemeClr val="tx1"/>
                </a:solidFill>
                <a:latin typeface="Arial" charset="0"/>
              </a:rPr>
              <a:pPr eaLnBrk="1" hangingPunct="1"/>
              <a:t>26</a:t>
            </a:fld>
            <a:endParaRPr lang="id-ID" sz="1200" b="0">
              <a:solidFill>
                <a:schemeClr val="tx1"/>
              </a:solidFill>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5A4E41EC-ADE6-4049-8A1A-A4BEF492B2F7}" type="slidenum">
              <a:rPr lang="id-ID" sz="1200" b="0">
                <a:solidFill>
                  <a:schemeClr val="tx1"/>
                </a:solidFill>
                <a:latin typeface="Arial" charset="0"/>
              </a:rPr>
              <a:pPr eaLnBrk="1" hangingPunct="1"/>
              <a:t>27</a:t>
            </a:fld>
            <a:endParaRPr lang="id-ID" sz="1200" b="0">
              <a:solidFill>
                <a:schemeClr val="tx1"/>
              </a:solidFill>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BBDA3179-FA2D-4F28-BBA0-4BCAFB1966D9}" type="slidenum">
              <a:rPr lang="id-ID" sz="1200" b="0">
                <a:solidFill>
                  <a:schemeClr val="tx1"/>
                </a:solidFill>
                <a:latin typeface="Arial" charset="0"/>
              </a:rPr>
              <a:pPr eaLnBrk="1" hangingPunct="1"/>
              <a:t>28</a:t>
            </a:fld>
            <a:endParaRPr lang="id-ID" sz="1200" b="0">
              <a:solidFill>
                <a:schemeClr val="tx1"/>
              </a:solidFill>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BFDCF986-F6D3-4408-A3ED-E649FD06D655}" type="slidenum">
              <a:rPr lang="id-ID" sz="1200" b="0">
                <a:solidFill>
                  <a:schemeClr val="tx1"/>
                </a:solidFill>
                <a:latin typeface="Arial" charset="0"/>
              </a:rPr>
              <a:pPr eaLnBrk="1" hangingPunct="1"/>
              <a:t>29</a:t>
            </a:fld>
            <a:endParaRPr lang="id-ID" sz="1200" b="0">
              <a:solidFill>
                <a:schemeClr val="tx1"/>
              </a:solidFill>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616946FC-933D-4721-85FF-0F06313AB700}" type="slidenum">
              <a:rPr lang="id-ID" sz="1200" b="0">
                <a:solidFill>
                  <a:schemeClr val="tx1"/>
                </a:solidFill>
                <a:latin typeface="Arial" charset="0"/>
              </a:rPr>
              <a:pPr eaLnBrk="1" hangingPunct="1"/>
              <a:t>30</a:t>
            </a:fld>
            <a:endParaRPr lang="id-ID" sz="1200" b="0">
              <a:solidFill>
                <a:schemeClr val="tx1"/>
              </a:solidFill>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097642BC-8161-4799-A9C4-774079148758}" type="slidenum">
              <a:rPr lang="id-ID" sz="1200" b="0">
                <a:solidFill>
                  <a:schemeClr val="tx1"/>
                </a:solidFill>
                <a:latin typeface="Arial" charset="0"/>
              </a:rPr>
              <a:pPr eaLnBrk="1" hangingPunct="1"/>
              <a:t>12</a:t>
            </a:fld>
            <a:endParaRPr lang="id-ID" sz="1200" b="0">
              <a:solidFill>
                <a:schemeClr val="tx1"/>
              </a:solidFill>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2C3BA0D7-6354-4A43-AF86-D228B4D86391}" type="slidenum">
              <a:rPr lang="id-ID" sz="1200" b="0">
                <a:solidFill>
                  <a:schemeClr val="tx1"/>
                </a:solidFill>
                <a:latin typeface="Arial" charset="0"/>
              </a:rPr>
              <a:pPr eaLnBrk="1" hangingPunct="1"/>
              <a:t>31</a:t>
            </a:fld>
            <a:endParaRPr lang="id-ID" sz="1200" b="0">
              <a:solidFill>
                <a:schemeClr val="tx1"/>
              </a:solidFill>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9B310CFA-2347-4359-A524-E48AF4060B7D}" type="slidenum">
              <a:rPr lang="id-ID" sz="1200" b="0">
                <a:solidFill>
                  <a:schemeClr val="tx1"/>
                </a:solidFill>
                <a:latin typeface="Arial" charset="0"/>
              </a:rPr>
              <a:pPr eaLnBrk="1" hangingPunct="1"/>
              <a:t>32</a:t>
            </a:fld>
            <a:endParaRPr lang="id-ID" sz="1200" b="0">
              <a:solidFill>
                <a:schemeClr val="tx1"/>
              </a:solidFill>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213AC56A-F65D-4FD1-89F7-78E80B9CF3D7}" type="slidenum">
              <a:rPr lang="id-ID" sz="1200" b="0">
                <a:solidFill>
                  <a:schemeClr val="tx1"/>
                </a:solidFill>
                <a:latin typeface="Arial" charset="0"/>
              </a:rPr>
              <a:pPr eaLnBrk="1" hangingPunct="1"/>
              <a:t>33</a:t>
            </a:fld>
            <a:endParaRPr lang="id-ID" sz="1200" b="0">
              <a:solidFill>
                <a:schemeClr val="tx1"/>
              </a:solidFill>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13990473-0F71-4E83-B4A1-45BB27854C1B}" type="slidenum">
              <a:rPr lang="id-ID" sz="1200" b="0">
                <a:solidFill>
                  <a:schemeClr val="tx1"/>
                </a:solidFill>
                <a:latin typeface="Arial" charset="0"/>
              </a:rPr>
              <a:pPr eaLnBrk="1" hangingPunct="1"/>
              <a:t>34</a:t>
            </a:fld>
            <a:endParaRPr lang="id-ID" sz="1200" b="0">
              <a:solidFill>
                <a:schemeClr val="tx1"/>
              </a:solidFill>
              <a:latin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CB029BC1-3354-41BC-B9FE-A98B76D585A9}" type="slidenum">
              <a:rPr lang="id-ID" sz="1200" b="0">
                <a:solidFill>
                  <a:schemeClr val="tx1"/>
                </a:solidFill>
                <a:latin typeface="Arial" charset="0"/>
              </a:rPr>
              <a:pPr eaLnBrk="1" hangingPunct="1"/>
              <a:t>35</a:t>
            </a:fld>
            <a:endParaRPr lang="id-ID" sz="1200" b="0">
              <a:solidFill>
                <a:schemeClr val="tx1"/>
              </a:solidFill>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91173089-15A8-44C8-81A3-A5E31A84B300}" type="slidenum">
              <a:rPr lang="id-ID" sz="1200" b="0">
                <a:solidFill>
                  <a:schemeClr val="tx1"/>
                </a:solidFill>
                <a:latin typeface="Arial" charset="0"/>
              </a:rPr>
              <a:pPr eaLnBrk="1" hangingPunct="1"/>
              <a:t>36</a:t>
            </a:fld>
            <a:endParaRPr lang="id-ID" sz="1200" b="0">
              <a:solidFill>
                <a:schemeClr val="tx1"/>
              </a:solidFill>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DD777DB2-7012-45C6-A742-579A7E7FD2F9}" type="slidenum">
              <a:rPr lang="id-ID" sz="1200" b="0">
                <a:solidFill>
                  <a:schemeClr val="tx1"/>
                </a:solidFill>
                <a:latin typeface="Arial" charset="0"/>
              </a:rPr>
              <a:pPr eaLnBrk="1" hangingPunct="1"/>
              <a:t>37</a:t>
            </a:fld>
            <a:endParaRPr lang="id-ID" sz="1200" b="0">
              <a:solidFill>
                <a:schemeClr val="tx1"/>
              </a:solidFill>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477613CF-FEE4-4ADB-B8AD-72914665B20E}" type="slidenum">
              <a:rPr lang="id-ID" sz="1200" b="0">
                <a:solidFill>
                  <a:schemeClr val="tx1"/>
                </a:solidFill>
                <a:latin typeface="Arial" charset="0"/>
              </a:rPr>
              <a:pPr eaLnBrk="1" hangingPunct="1"/>
              <a:t>38</a:t>
            </a:fld>
            <a:endParaRPr lang="id-ID" sz="1200" b="0">
              <a:solidFill>
                <a:schemeClr val="tx1"/>
              </a:solidFill>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A18BCD7F-DA6C-4E9C-8004-1442BF080DA8}" type="slidenum">
              <a:rPr lang="id-ID" sz="1200" b="0">
                <a:solidFill>
                  <a:schemeClr val="tx1"/>
                </a:solidFill>
                <a:latin typeface="Arial" charset="0"/>
              </a:rPr>
              <a:pPr eaLnBrk="1" hangingPunct="1"/>
              <a:t>39</a:t>
            </a:fld>
            <a:endParaRPr lang="id-ID" sz="1200" b="0">
              <a:solidFill>
                <a:schemeClr val="tx1"/>
              </a:solidFill>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5E291D03-669E-47C8-AE4D-729DE7E716AD}" type="slidenum">
              <a:rPr lang="id-ID" sz="1200" b="0">
                <a:solidFill>
                  <a:schemeClr val="tx1"/>
                </a:solidFill>
                <a:latin typeface="Arial" charset="0"/>
              </a:rPr>
              <a:pPr eaLnBrk="1" hangingPunct="1"/>
              <a:t>40</a:t>
            </a:fld>
            <a:endParaRPr lang="id-ID" sz="1200" b="0">
              <a:solidFill>
                <a:schemeClr val="tx1"/>
              </a:solidFill>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07BCF714-FE72-4CA4-8B4D-ACEB83A5D37E}" type="slidenum">
              <a:rPr lang="id-ID" sz="1200" b="0">
                <a:solidFill>
                  <a:schemeClr val="tx1"/>
                </a:solidFill>
                <a:latin typeface="Arial" charset="0"/>
              </a:rPr>
              <a:pPr eaLnBrk="1" hangingPunct="1"/>
              <a:t>13</a:t>
            </a:fld>
            <a:endParaRPr lang="id-ID" sz="1200" b="0">
              <a:solidFill>
                <a:schemeClr val="tx1"/>
              </a:solidFill>
              <a:latin typeface="Arial"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CE0DD352-3A03-464F-97AD-86045BFD1C98}" type="slidenum">
              <a:rPr lang="id-ID" sz="1200" b="0">
                <a:solidFill>
                  <a:schemeClr val="tx1"/>
                </a:solidFill>
                <a:latin typeface="Arial" charset="0"/>
              </a:rPr>
              <a:pPr eaLnBrk="1" hangingPunct="1"/>
              <a:t>41</a:t>
            </a:fld>
            <a:endParaRPr lang="id-ID" sz="1200" b="0">
              <a:solidFill>
                <a:schemeClr val="tx1"/>
              </a:solidFill>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162A8CC8-791D-4765-92CE-CA161F940ABE}" type="slidenum">
              <a:rPr lang="id-ID" sz="1200" b="0">
                <a:solidFill>
                  <a:schemeClr val="tx1"/>
                </a:solidFill>
                <a:latin typeface="Arial" charset="0"/>
              </a:rPr>
              <a:pPr eaLnBrk="1" hangingPunct="1"/>
              <a:t>42</a:t>
            </a:fld>
            <a:endParaRPr lang="id-ID" sz="1200" b="0">
              <a:solidFill>
                <a:schemeClr val="tx1"/>
              </a:solidFill>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21E3316B-8782-4D68-8EB1-35978EC81C1D}" type="slidenum">
              <a:rPr lang="id-ID" sz="1200" b="0">
                <a:solidFill>
                  <a:schemeClr val="tx1"/>
                </a:solidFill>
                <a:latin typeface="Arial" charset="0"/>
              </a:rPr>
              <a:pPr eaLnBrk="1" hangingPunct="1"/>
              <a:t>43</a:t>
            </a:fld>
            <a:endParaRPr lang="id-ID" sz="1200" b="0">
              <a:solidFill>
                <a:schemeClr val="tx1"/>
              </a:solidFill>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83C63617-12D2-4BAC-A42E-4E81CA6A5B85}" type="slidenum">
              <a:rPr lang="id-ID" sz="1200" b="0">
                <a:solidFill>
                  <a:schemeClr val="tx1"/>
                </a:solidFill>
                <a:latin typeface="Arial" charset="0"/>
              </a:rPr>
              <a:pPr eaLnBrk="1" hangingPunct="1"/>
              <a:t>15</a:t>
            </a:fld>
            <a:endParaRPr lang="id-ID" sz="1200" b="0">
              <a:solidFill>
                <a:schemeClr val="tx1"/>
              </a:solidFill>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AD92BC34-302A-45EC-9165-53C6A13002BA}" type="slidenum">
              <a:rPr lang="id-ID" sz="1200" b="0">
                <a:solidFill>
                  <a:schemeClr val="tx1"/>
                </a:solidFill>
                <a:latin typeface="Arial" charset="0"/>
              </a:rPr>
              <a:pPr eaLnBrk="1" hangingPunct="1"/>
              <a:t>16</a:t>
            </a:fld>
            <a:endParaRPr lang="id-ID" sz="1200" b="0">
              <a:solidFill>
                <a:schemeClr val="tx1"/>
              </a:solidFill>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75480B36-1DF9-472C-9AD8-6EEB5258B6ED}" type="slidenum">
              <a:rPr lang="id-ID" sz="1200" b="0">
                <a:solidFill>
                  <a:schemeClr val="tx1"/>
                </a:solidFill>
                <a:latin typeface="Arial" charset="0"/>
              </a:rPr>
              <a:pPr eaLnBrk="1" hangingPunct="1"/>
              <a:t>17</a:t>
            </a:fld>
            <a:endParaRPr lang="id-ID" sz="1200" b="0">
              <a:solidFill>
                <a:schemeClr val="tx1"/>
              </a:solidFill>
              <a:latin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8C3FC3A2-0A22-438A-93CC-584C2F7020F2}" type="slidenum">
              <a:rPr lang="id-ID" sz="1200" b="0">
                <a:solidFill>
                  <a:schemeClr val="tx1"/>
                </a:solidFill>
                <a:latin typeface="Arial" charset="0"/>
              </a:rPr>
              <a:pPr eaLnBrk="1" hangingPunct="1"/>
              <a:t>18</a:t>
            </a:fld>
            <a:endParaRPr lang="id-ID" sz="1200" b="0">
              <a:solidFill>
                <a:schemeClr val="tx1"/>
              </a:solidFill>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87692B33-13C4-47DA-AA6B-DDE86A833954}" type="slidenum">
              <a:rPr lang="id-ID" sz="1200" b="0">
                <a:solidFill>
                  <a:schemeClr val="tx1"/>
                </a:solidFill>
                <a:latin typeface="Arial" charset="0"/>
              </a:rPr>
              <a:pPr eaLnBrk="1" hangingPunct="1"/>
              <a:t>19</a:t>
            </a:fld>
            <a:endParaRPr lang="id-ID" sz="1200" b="0">
              <a:solidFill>
                <a:schemeClr val="tx1"/>
              </a:solidFill>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eaLnBrk="1" hangingPunct="1"/>
            <a:fld id="{11CE4D5C-A0B1-4491-A266-3FC99C4011D6}" type="slidenum">
              <a:rPr lang="id-ID" sz="1200" b="0">
                <a:solidFill>
                  <a:schemeClr val="tx1"/>
                </a:solidFill>
                <a:latin typeface="Arial" charset="0"/>
              </a:rPr>
              <a:pPr eaLnBrk="1" hangingPunct="1"/>
              <a:t>20</a:t>
            </a:fld>
            <a:endParaRPr lang="id-ID" sz="1200" b="0">
              <a:solidFill>
                <a:schemeClr val="tx1"/>
              </a:solidFill>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448724B1-D084-4D52-AFB4-E750FC0FE4E0}" type="datetimeFigureOut">
              <a:rPr lang="id-ID" smtClean="0"/>
              <a:t>28/01/2020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B4951A2-F122-4D32-81D2-4C1AA2C78F12}" type="slidenum">
              <a:rPr lang="id-ID" smtClean="0"/>
              <a:t>‹#›</a:t>
            </a:fld>
            <a:endParaRPr lang="id-ID"/>
          </a:p>
        </p:txBody>
      </p:sp>
    </p:spTree>
    <p:extLst>
      <p:ext uri="{BB962C8B-B14F-4D97-AF65-F5344CB8AC3E}">
        <p14:creationId xmlns:p14="http://schemas.microsoft.com/office/powerpoint/2010/main" val="943378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448724B1-D084-4D52-AFB4-E750FC0FE4E0}" type="datetimeFigureOut">
              <a:rPr lang="id-ID" smtClean="0"/>
              <a:t>28/01/2020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B4951A2-F122-4D32-81D2-4C1AA2C78F12}" type="slidenum">
              <a:rPr lang="id-ID" smtClean="0"/>
              <a:t>‹#›</a:t>
            </a:fld>
            <a:endParaRPr lang="id-ID"/>
          </a:p>
        </p:txBody>
      </p:sp>
    </p:spTree>
    <p:extLst>
      <p:ext uri="{BB962C8B-B14F-4D97-AF65-F5344CB8AC3E}">
        <p14:creationId xmlns:p14="http://schemas.microsoft.com/office/powerpoint/2010/main" val="369188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448724B1-D084-4D52-AFB4-E750FC0FE4E0}" type="datetimeFigureOut">
              <a:rPr lang="id-ID" smtClean="0"/>
              <a:t>28/01/2020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B4951A2-F122-4D32-81D2-4C1AA2C78F12}" type="slidenum">
              <a:rPr lang="id-ID" smtClean="0"/>
              <a:t>‹#›</a:t>
            </a:fld>
            <a:endParaRPr lang="id-ID"/>
          </a:p>
        </p:txBody>
      </p:sp>
    </p:spTree>
    <p:extLst>
      <p:ext uri="{BB962C8B-B14F-4D97-AF65-F5344CB8AC3E}">
        <p14:creationId xmlns:p14="http://schemas.microsoft.com/office/powerpoint/2010/main" val="3539305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id-ID"/>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Rectangle 4"/>
          <p:cNvSpPr>
            <a:spLocks noGrp="1" noChangeArrowheads="1"/>
          </p:cNvSpPr>
          <p:nvPr>
            <p:ph type="dt" sz="half" idx="10"/>
          </p:nvPr>
        </p:nvSpPr>
        <p:spPr>
          <a:ln/>
        </p:spPr>
        <p:txBody>
          <a:bodyPr/>
          <a:lstStyle>
            <a:lvl1pPr>
              <a:defRPr/>
            </a:lvl1pPr>
          </a:lstStyle>
          <a:p>
            <a:pPr>
              <a:defRPr/>
            </a:pPr>
            <a:endParaRPr lang="id-ID"/>
          </a:p>
        </p:txBody>
      </p:sp>
      <p:sp>
        <p:nvSpPr>
          <p:cNvPr id="6" name="Rectangle 5"/>
          <p:cNvSpPr>
            <a:spLocks noGrp="1" noChangeArrowheads="1"/>
          </p:cNvSpPr>
          <p:nvPr>
            <p:ph type="ftr" sz="quarter" idx="11"/>
          </p:nvPr>
        </p:nvSpPr>
        <p:spPr>
          <a:ln/>
        </p:spPr>
        <p:txBody>
          <a:bodyPr/>
          <a:lstStyle>
            <a:lvl1pPr>
              <a:defRPr/>
            </a:lvl1pPr>
          </a:lstStyle>
          <a:p>
            <a:pPr>
              <a:defRPr/>
            </a:pPr>
            <a:endParaRPr lang="id-ID"/>
          </a:p>
        </p:txBody>
      </p:sp>
      <p:sp>
        <p:nvSpPr>
          <p:cNvPr id="7" name="Rectangle 6"/>
          <p:cNvSpPr>
            <a:spLocks noGrp="1" noChangeArrowheads="1"/>
          </p:cNvSpPr>
          <p:nvPr>
            <p:ph type="sldNum" sz="quarter" idx="12"/>
          </p:nvPr>
        </p:nvSpPr>
        <p:spPr>
          <a:ln/>
        </p:spPr>
        <p:txBody>
          <a:bodyPr/>
          <a:lstStyle>
            <a:lvl1pPr>
              <a:defRPr/>
            </a:lvl1pPr>
          </a:lstStyle>
          <a:p>
            <a:pPr>
              <a:defRPr/>
            </a:pPr>
            <a:fld id="{B1C717FB-7294-48D7-BA36-9565632E3D56}" type="slidenum">
              <a:rPr lang="id-ID"/>
              <a:pPr>
                <a:defRPr/>
              </a:pPr>
              <a:t>‹#›</a:t>
            </a:fld>
            <a:endParaRPr lang="id-ID"/>
          </a:p>
        </p:txBody>
      </p:sp>
    </p:spTree>
    <p:extLst>
      <p:ext uri="{BB962C8B-B14F-4D97-AF65-F5344CB8AC3E}">
        <p14:creationId xmlns:p14="http://schemas.microsoft.com/office/powerpoint/2010/main" val="625204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id-ID"/>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Rectangle 4"/>
          <p:cNvSpPr>
            <a:spLocks noGrp="1" noChangeArrowheads="1"/>
          </p:cNvSpPr>
          <p:nvPr>
            <p:ph type="dt" sz="half" idx="10"/>
          </p:nvPr>
        </p:nvSpPr>
        <p:spPr>
          <a:ln/>
        </p:spPr>
        <p:txBody>
          <a:bodyPr/>
          <a:lstStyle>
            <a:lvl1pPr>
              <a:defRPr/>
            </a:lvl1pPr>
          </a:lstStyle>
          <a:p>
            <a:pPr>
              <a:defRPr/>
            </a:pPr>
            <a:endParaRPr lang="id-ID"/>
          </a:p>
        </p:txBody>
      </p:sp>
      <p:sp>
        <p:nvSpPr>
          <p:cNvPr id="7" name="Rectangle 5"/>
          <p:cNvSpPr>
            <a:spLocks noGrp="1" noChangeArrowheads="1"/>
          </p:cNvSpPr>
          <p:nvPr>
            <p:ph type="ftr" sz="quarter" idx="11"/>
          </p:nvPr>
        </p:nvSpPr>
        <p:spPr>
          <a:ln/>
        </p:spPr>
        <p:txBody>
          <a:bodyPr/>
          <a:lstStyle>
            <a:lvl1pPr>
              <a:defRPr/>
            </a:lvl1pPr>
          </a:lstStyle>
          <a:p>
            <a:pPr>
              <a:defRPr/>
            </a:pPr>
            <a:endParaRPr lang="id-ID"/>
          </a:p>
        </p:txBody>
      </p:sp>
      <p:sp>
        <p:nvSpPr>
          <p:cNvPr id="8" name="Rectangle 6"/>
          <p:cNvSpPr>
            <a:spLocks noGrp="1" noChangeArrowheads="1"/>
          </p:cNvSpPr>
          <p:nvPr>
            <p:ph type="sldNum" sz="quarter" idx="12"/>
          </p:nvPr>
        </p:nvSpPr>
        <p:spPr>
          <a:ln/>
        </p:spPr>
        <p:txBody>
          <a:bodyPr/>
          <a:lstStyle>
            <a:lvl1pPr>
              <a:defRPr/>
            </a:lvl1pPr>
          </a:lstStyle>
          <a:p>
            <a:pPr>
              <a:defRPr/>
            </a:pPr>
            <a:fld id="{CB595463-ED0E-4E92-B68B-FA699F2F1A23}" type="slidenum">
              <a:rPr lang="id-ID"/>
              <a:pPr>
                <a:defRPr/>
              </a:pPr>
              <a:t>‹#›</a:t>
            </a:fld>
            <a:endParaRPr lang="id-ID"/>
          </a:p>
        </p:txBody>
      </p:sp>
    </p:spTree>
    <p:extLst>
      <p:ext uri="{BB962C8B-B14F-4D97-AF65-F5344CB8AC3E}">
        <p14:creationId xmlns:p14="http://schemas.microsoft.com/office/powerpoint/2010/main" val="4017844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Rectangle 4"/>
          <p:cNvSpPr>
            <a:spLocks noGrp="1" noChangeArrowheads="1"/>
          </p:cNvSpPr>
          <p:nvPr>
            <p:ph type="dt" sz="half" idx="10"/>
          </p:nvPr>
        </p:nvSpPr>
        <p:spPr>
          <a:ln/>
        </p:spPr>
        <p:txBody>
          <a:bodyPr/>
          <a:lstStyle>
            <a:lvl1pPr>
              <a:defRPr/>
            </a:lvl1pPr>
          </a:lstStyle>
          <a:p>
            <a:pPr>
              <a:defRPr/>
            </a:pPr>
            <a:endParaRPr lang="id-ID"/>
          </a:p>
        </p:txBody>
      </p:sp>
      <p:sp>
        <p:nvSpPr>
          <p:cNvPr id="7" name="Rectangle 5"/>
          <p:cNvSpPr>
            <a:spLocks noGrp="1" noChangeArrowheads="1"/>
          </p:cNvSpPr>
          <p:nvPr>
            <p:ph type="ftr" sz="quarter" idx="11"/>
          </p:nvPr>
        </p:nvSpPr>
        <p:spPr>
          <a:ln/>
        </p:spPr>
        <p:txBody>
          <a:bodyPr/>
          <a:lstStyle>
            <a:lvl1pPr>
              <a:defRPr/>
            </a:lvl1pPr>
          </a:lstStyle>
          <a:p>
            <a:pPr>
              <a:defRPr/>
            </a:pPr>
            <a:endParaRPr lang="id-ID"/>
          </a:p>
        </p:txBody>
      </p:sp>
      <p:sp>
        <p:nvSpPr>
          <p:cNvPr id="8" name="Rectangle 6"/>
          <p:cNvSpPr>
            <a:spLocks noGrp="1" noChangeArrowheads="1"/>
          </p:cNvSpPr>
          <p:nvPr>
            <p:ph type="sldNum" sz="quarter" idx="12"/>
          </p:nvPr>
        </p:nvSpPr>
        <p:spPr>
          <a:ln/>
        </p:spPr>
        <p:txBody>
          <a:bodyPr/>
          <a:lstStyle>
            <a:lvl1pPr>
              <a:defRPr/>
            </a:lvl1pPr>
          </a:lstStyle>
          <a:p>
            <a:pPr>
              <a:defRPr/>
            </a:pPr>
            <a:fld id="{355E9061-5459-4A67-8EBA-47A26936CB2E}" type="slidenum">
              <a:rPr lang="id-ID"/>
              <a:pPr>
                <a:defRPr/>
              </a:pPr>
              <a:t>‹#›</a:t>
            </a:fld>
            <a:endParaRPr lang="id-ID"/>
          </a:p>
        </p:txBody>
      </p:sp>
    </p:spTree>
    <p:extLst>
      <p:ext uri="{BB962C8B-B14F-4D97-AF65-F5344CB8AC3E}">
        <p14:creationId xmlns:p14="http://schemas.microsoft.com/office/powerpoint/2010/main" val="1378796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448724B1-D084-4D52-AFB4-E750FC0FE4E0}" type="datetimeFigureOut">
              <a:rPr lang="id-ID" smtClean="0"/>
              <a:t>28/01/2020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B4951A2-F122-4D32-81D2-4C1AA2C78F12}" type="slidenum">
              <a:rPr lang="id-ID" smtClean="0"/>
              <a:t>‹#›</a:t>
            </a:fld>
            <a:endParaRPr lang="id-ID"/>
          </a:p>
        </p:txBody>
      </p:sp>
    </p:spTree>
    <p:extLst>
      <p:ext uri="{BB962C8B-B14F-4D97-AF65-F5344CB8AC3E}">
        <p14:creationId xmlns:p14="http://schemas.microsoft.com/office/powerpoint/2010/main" val="4087787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8724B1-D084-4D52-AFB4-E750FC0FE4E0}" type="datetimeFigureOut">
              <a:rPr lang="id-ID" smtClean="0"/>
              <a:t>28/01/2020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B4951A2-F122-4D32-81D2-4C1AA2C78F12}" type="slidenum">
              <a:rPr lang="id-ID" smtClean="0"/>
              <a:t>‹#›</a:t>
            </a:fld>
            <a:endParaRPr lang="id-ID"/>
          </a:p>
        </p:txBody>
      </p:sp>
    </p:spTree>
    <p:extLst>
      <p:ext uri="{BB962C8B-B14F-4D97-AF65-F5344CB8AC3E}">
        <p14:creationId xmlns:p14="http://schemas.microsoft.com/office/powerpoint/2010/main" val="1378578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fld id="{448724B1-D084-4D52-AFB4-E750FC0FE4E0}" type="datetimeFigureOut">
              <a:rPr lang="id-ID" smtClean="0"/>
              <a:t>28/01/2020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B4951A2-F122-4D32-81D2-4C1AA2C78F12}" type="slidenum">
              <a:rPr lang="id-ID" smtClean="0"/>
              <a:t>‹#›</a:t>
            </a:fld>
            <a:endParaRPr lang="id-ID"/>
          </a:p>
        </p:txBody>
      </p:sp>
    </p:spTree>
    <p:extLst>
      <p:ext uri="{BB962C8B-B14F-4D97-AF65-F5344CB8AC3E}">
        <p14:creationId xmlns:p14="http://schemas.microsoft.com/office/powerpoint/2010/main" val="2021441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fld id="{448724B1-D084-4D52-AFB4-E750FC0FE4E0}" type="datetimeFigureOut">
              <a:rPr lang="id-ID" smtClean="0"/>
              <a:t>28/01/2020</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CB4951A2-F122-4D32-81D2-4C1AA2C78F12}" type="slidenum">
              <a:rPr lang="id-ID" smtClean="0"/>
              <a:t>‹#›</a:t>
            </a:fld>
            <a:endParaRPr lang="id-ID"/>
          </a:p>
        </p:txBody>
      </p:sp>
    </p:spTree>
    <p:extLst>
      <p:ext uri="{BB962C8B-B14F-4D97-AF65-F5344CB8AC3E}">
        <p14:creationId xmlns:p14="http://schemas.microsoft.com/office/powerpoint/2010/main" val="109687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fld id="{448724B1-D084-4D52-AFB4-E750FC0FE4E0}" type="datetimeFigureOut">
              <a:rPr lang="id-ID" smtClean="0"/>
              <a:t>28/01/2020</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CB4951A2-F122-4D32-81D2-4C1AA2C78F12}" type="slidenum">
              <a:rPr lang="id-ID" smtClean="0"/>
              <a:t>‹#›</a:t>
            </a:fld>
            <a:endParaRPr lang="id-ID"/>
          </a:p>
        </p:txBody>
      </p:sp>
    </p:spTree>
    <p:extLst>
      <p:ext uri="{BB962C8B-B14F-4D97-AF65-F5344CB8AC3E}">
        <p14:creationId xmlns:p14="http://schemas.microsoft.com/office/powerpoint/2010/main" val="359513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724B1-D084-4D52-AFB4-E750FC0FE4E0}" type="datetimeFigureOut">
              <a:rPr lang="id-ID" smtClean="0"/>
              <a:t>28/01/2020</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CB4951A2-F122-4D32-81D2-4C1AA2C78F12}" type="slidenum">
              <a:rPr lang="id-ID" smtClean="0"/>
              <a:t>‹#›</a:t>
            </a:fld>
            <a:endParaRPr lang="id-ID"/>
          </a:p>
        </p:txBody>
      </p:sp>
    </p:spTree>
    <p:extLst>
      <p:ext uri="{BB962C8B-B14F-4D97-AF65-F5344CB8AC3E}">
        <p14:creationId xmlns:p14="http://schemas.microsoft.com/office/powerpoint/2010/main" val="3571984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724B1-D084-4D52-AFB4-E750FC0FE4E0}" type="datetimeFigureOut">
              <a:rPr lang="id-ID" smtClean="0"/>
              <a:t>28/01/2020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B4951A2-F122-4D32-81D2-4C1AA2C78F12}" type="slidenum">
              <a:rPr lang="id-ID" smtClean="0"/>
              <a:t>‹#›</a:t>
            </a:fld>
            <a:endParaRPr lang="id-ID"/>
          </a:p>
        </p:txBody>
      </p:sp>
    </p:spTree>
    <p:extLst>
      <p:ext uri="{BB962C8B-B14F-4D97-AF65-F5344CB8AC3E}">
        <p14:creationId xmlns:p14="http://schemas.microsoft.com/office/powerpoint/2010/main" val="4261985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724B1-D084-4D52-AFB4-E750FC0FE4E0}" type="datetimeFigureOut">
              <a:rPr lang="id-ID" smtClean="0"/>
              <a:t>28/01/2020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B4951A2-F122-4D32-81D2-4C1AA2C78F12}" type="slidenum">
              <a:rPr lang="id-ID" smtClean="0"/>
              <a:t>‹#›</a:t>
            </a:fld>
            <a:endParaRPr lang="id-ID"/>
          </a:p>
        </p:txBody>
      </p:sp>
    </p:spTree>
    <p:extLst>
      <p:ext uri="{BB962C8B-B14F-4D97-AF65-F5344CB8AC3E}">
        <p14:creationId xmlns:p14="http://schemas.microsoft.com/office/powerpoint/2010/main" val="2848724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724B1-D084-4D52-AFB4-E750FC0FE4E0}" type="datetimeFigureOut">
              <a:rPr lang="id-ID" smtClean="0"/>
              <a:t>28/01/2020</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951A2-F122-4D32-81D2-4C1AA2C78F12}" type="slidenum">
              <a:rPr lang="id-ID" smtClean="0"/>
              <a:t>‹#›</a:t>
            </a:fld>
            <a:endParaRPr lang="id-ID"/>
          </a:p>
        </p:txBody>
      </p:sp>
    </p:spTree>
    <p:extLst>
      <p:ext uri="{BB962C8B-B14F-4D97-AF65-F5344CB8AC3E}">
        <p14:creationId xmlns:p14="http://schemas.microsoft.com/office/powerpoint/2010/main" val="3109269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8.tmp"/><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9.tmp"/><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tmp"/><Relationship Id="rId2" Type="http://schemas.openxmlformats.org/officeDocument/2006/relationships/image" Target="../media/image100.tmp"/><Relationship Id="rId1" Type="http://schemas.openxmlformats.org/officeDocument/2006/relationships/slideLayout" Target="../slideLayouts/slideLayout1.xml"/><Relationship Id="rId4" Type="http://schemas.openxmlformats.org/officeDocument/2006/relationships/image" Target="../media/image102.tmp"/></Relationships>
</file>

<file path=ppt/slides/_rels/slide103.xml.rels><?xml version="1.0" encoding="UTF-8" standalone="yes"?>
<Relationships xmlns="http://schemas.openxmlformats.org/package/2006/relationships"><Relationship Id="rId3" Type="http://schemas.openxmlformats.org/officeDocument/2006/relationships/image" Target="../media/image103.tmp"/><Relationship Id="rId2" Type="http://schemas.openxmlformats.org/officeDocument/2006/relationships/image" Target="../media/image102.tmp"/><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tmp"/><Relationship Id="rId2" Type="http://schemas.openxmlformats.org/officeDocument/2006/relationships/image" Target="../media/image104.tmp"/><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tmp"/><Relationship Id="rId2" Type="http://schemas.openxmlformats.org/officeDocument/2006/relationships/image" Target="../media/image106.tmp"/><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tmp"/><Relationship Id="rId2" Type="http://schemas.openxmlformats.org/officeDocument/2006/relationships/image" Target="../media/image108.tmp"/><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image" Target="../media/image110.tmp"/><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image" Target="../media/image112.tmp"/><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5.tmp"/><Relationship Id="rId2" Type="http://schemas.openxmlformats.org/officeDocument/2006/relationships/image" Target="../media/image114.tmp"/><Relationship Id="rId1" Type="http://schemas.openxmlformats.org/officeDocument/2006/relationships/slideLayout" Target="../slideLayouts/slideLayout1.xml"/><Relationship Id="rId4" Type="http://schemas.openxmlformats.org/officeDocument/2006/relationships/image" Target="../media/image116.tm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tmp"/><Relationship Id="rId2" Type="http://schemas.openxmlformats.org/officeDocument/2006/relationships/image" Target="../media/image117.tmp"/><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20.tmp"/><Relationship Id="rId2" Type="http://schemas.openxmlformats.org/officeDocument/2006/relationships/image" Target="../media/image119.tmp"/><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22.tmp"/><Relationship Id="rId2" Type="http://schemas.openxmlformats.org/officeDocument/2006/relationships/image" Target="../media/image121.tmp"/><Relationship Id="rId1" Type="http://schemas.openxmlformats.org/officeDocument/2006/relationships/slideLayout" Target="../slideLayouts/slideLayout1.xml"/><Relationship Id="rId4" Type="http://schemas.openxmlformats.org/officeDocument/2006/relationships/image" Target="../media/image123.tmp"/></Relationships>
</file>

<file path=ppt/slides/_rels/slide113.xml.rels><?xml version="1.0" encoding="UTF-8" standalone="yes"?>
<Relationships xmlns="http://schemas.openxmlformats.org/package/2006/relationships"><Relationship Id="rId3" Type="http://schemas.openxmlformats.org/officeDocument/2006/relationships/image" Target="../media/image125.tmp"/><Relationship Id="rId2" Type="http://schemas.openxmlformats.org/officeDocument/2006/relationships/image" Target="../media/image124.tmp"/><Relationship Id="rId1" Type="http://schemas.openxmlformats.org/officeDocument/2006/relationships/slideLayout" Target="../slideLayouts/slideLayout1.xml"/><Relationship Id="rId4" Type="http://schemas.openxmlformats.org/officeDocument/2006/relationships/image" Target="../media/image126.tmp"/></Relationships>
</file>

<file path=ppt/slides/_rels/slide114.xml.rels><?xml version="1.0" encoding="UTF-8" standalone="yes"?>
<Relationships xmlns="http://schemas.openxmlformats.org/package/2006/relationships"><Relationship Id="rId3" Type="http://schemas.openxmlformats.org/officeDocument/2006/relationships/image" Target="../media/image128.tmp"/><Relationship Id="rId2" Type="http://schemas.openxmlformats.org/officeDocument/2006/relationships/image" Target="../media/image127.tmp"/><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30.tmp"/><Relationship Id="rId2" Type="http://schemas.openxmlformats.org/officeDocument/2006/relationships/image" Target="../media/image129.tmp"/><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32.tmp"/><Relationship Id="rId2" Type="http://schemas.openxmlformats.org/officeDocument/2006/relationships/image" Target="../media/image131.tmp"/><Relationship Id="rId1" Type="http://schemas.openxmlformats.org/officeDocument/2006/relationships/slideLayout" Target="../slideLayouts/slideLayout1.xml"/><Relationship Id="rId4" Type="http://schemas.openxmlformats.org/officeDocument/2006/relationships/image" Target="../media/image133.tmp"/></Relationships>
</file>

<file path=ppt/slides/_rels/slide117.xml.rels><?xml version="1.0" encoding="UTF-8" standalone="yes"?>
<Relationships xmlns="http://schemas.openxmlformats.org/package/2006/relationships"><Relationship Id="rId3" Type="http://schemas.openxmlformats.org/officeDocument/2006/relationships/image" Target="../media/image135.tmp"/><Relationship Id="rId2" Type="http://schemas.openxmlformats.org/officeDocument/2006/relationships/image" Target="../media/image134.tmp"/><Relationship Id="rId1" Type="http://schemas.openxmlformats.org/officeDocument/2006/relationships/slideLayout" Target="../slideLayouts/slideLayout1.xml"/><Relationship Id="rId4" Type="http://schemas.openxmlformats.org/officeDocument/2006/relationships/image" Target="../media/image136.tmp"/></Relationships>
</file>

<file path=ppt/slides/_rels/slide118.xml.rels><?xml version="1.0" encoding="UTF-8" standalone="yes"?>
<Relationships xmlns="http://schemas.openxmlformats.org/package/2006/relationships"><Relationship Id="rId3" Type="http://schemas.openxmlformats.org/officeDocument/2006/relationships/image" Target="../media/image138.tmp"/><Relationship Id="rId2" Type="http://schemas.openxmlformats.org/officeDocument/2006/relationships/image" Target="../media/image137.tmp"/><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40.tmp"/><Relationship Id="rId2" Type="http://schemas.openxmlformats.org/officeDocument/2006/relationships/image" Target="../media/image139.tmp"/><Relationship Id="rId1" Type="http://schemas.openxmlformats.org/officeDocument/2006/relationships/slideLayout" Target="../slideLayouts/slideLayout1.xml"/><Relationship Id="rId4" Type="http://schemas.openxmlformats.org/officeDocument/2006/relationships/image" Target="../media/image141.tm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3.tmp"/><Relationship Id="rId2" Type="http://schemas.openxmlformats.org/officeDocument/2006/relationships/image" Target="../media/image142.tmp"/><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45.tmp"/><Relationship Id="rId2" Type="http://schemas.openxmlformats.org/officeDocument/2006/relationships/image" Target="../media/image144.tmp"/><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47.tmp"/><Relationship Id="rId2" Type="http://schemas.openxmlformats.org/officeDocument/2006/relationships/image" Target="../media/image146.tmp"/><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49.tmp"/><Relationship Id="rId2" Type="http://schemas.openxmlformats.org/officeDocument/2006/relationships/image" Target="../media/image148.tmp"/><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51.tmp"/><Relationship Id="rId2" Type="http://schemas.openxmlformats.org/officeDocument/2006/relationships/image" Target="../media/image150.tmp"/><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53.tmp"/><Relationship Id="rId2" Type="http://schemas.openxmlformats.org/officeDocument/2006/relationships/image" Target="../media/image152.tmp"/><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55.tmp"/><Relationship Id="rId2" Type="http://schemas.openxmlformats.org/officeDocument/2006/relationships/image" Target="../media/image154.tmp"/><Relationship Id="rId1" Type="http://schemas.openxmlformats.org/officeDocument/2006/relationships/slideLayout" Target="../slideLayouts/slideLayout1.xml"/><Relationship Id="rId4" Type="http://schemas.openxmlformats.org/officeDocument/2006/relationships/image" Target="../media/image156.tmp"/></Relationships>
</file>

<file path=ppt/slides/_rels/slide127.xml.rels><?xml version="1.0" encoding="UTF-8" standalone="yes"?>
<Relationships xmlns="http://schemas.openxmlformats.org/package/2006/relationships"><Relationship Id="rId3" Type="http://schemas.openxmlformats.org/officeDocument/2006/relationships/image" Target="../media/image158.tmp"/><Relationship Id="rId2" Type="http://schemas.openxmlformats.org/officeDocument/2006/relationships/image" Target="../media/image157.tmp"/><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59.tmp"/><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0.tmp"/><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62.tmp"/><Relationship Id="rId2" Type="http://schemas.openxmlformats.org/officeDocument/2006/relationships/image" Target="../media/image161.tmp"/><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63.tmp"/><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65.tmp"/><Relationship Id="rId2" Type="http://schemas.openxmlformats.org/officeDocument/2006/relationships/image" Target="../media/image164.tmp"/><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66.tmp"/><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68.tmp"/><Relationship Id="rId2" Type="http://schemas.openxmlformats.org/officeDocument/2006/relationships/image" Target="../media/image167.tmp"/><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70.tmp"/><Relationship Id="rId2" Type="http://schemas.openxmlformats.org/officeDocument/2006/relationships/image" Target="../media/image169.tmp"/><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70.tmp"/><Relationship Id="rId2" Type="http://schemas.openxmlformats.org/officeDocument/2006/relationships/image" Target="../media/image171.tmp"/><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72.tmp"/><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74.tmp"/><Relationship Id="rId2" Type="http://schemas.openxmlformats.org/officeDocument/2006/relationships/image" Target="../media/image173.tmp"/><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76.tmp"/><Relationship Id="rId2" Type="http://schemas.openxmlformats.org/officeDocument/2006/relationships/image" Target="../media/image175.tmp"/><Relationship Id="rId1" Type="http://schemas.openxmlformats.org/officeDocument/2006/relationships/slideLayout" Target="../slideLayouts/slideLayout1.xml"/><Relationship Id="rId5" Type="http://schemas.openxmlformats.org/officeDocument/2006/relationships/image" Target="../media/image178.tmp"/><Relationship Id="rId4" Type="http://schemas.openxmlformats.org/officeDocument/2006/relationships/image" Target="../media/image177.tmp"/></Relationships>
</file>

<file path=ppt/slides/_rels/slide141.xml.rels><?xml version="1.0" encoding="UTF-8" standalone="yes"?>
<Relationships xmlns="http://schemas.openxmlformats.org/package/2006/relationships"><Relationship Id="rId2" Type="http://schemas.openxmlformats.org/officeDocument/2006/relationships/image" Target="../media/image179.tmp"/><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81.tmp"/><Relationship Id="rId2" Type="http://schemas.openxmlformats.org/officeDocument/2006/relationships/image" Target="../media/image180.tmp"/><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82.tmp"/><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83.tmp"/><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84.tmp"/><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86.tmp"/><Relationship Id="rId2" Type="http://schemas.openxmlformats.org/officeDocument/2006/relationships/image" Target="../media/image185.tmp"/><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87.tmp"/><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4.png"/><Relationship Id="rId5" Type="http://schemas.openxmlformats.org/officeDocument/2006/relationships/oleObject" Target="../embeddings/oleObject3.bin"/><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6.png"/><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18.png"/><Relationship Id="rId4" Type="http://schemas.openxmlformats.org/officeDocument/2006/relationships/oleObject" Target="../embeddings/oleObject6.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19.png"/><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21.png"/><Relationship Id="rId4" Type="http://schemas.openxmlformats.org/officeDocument/2006/relationships/oleObject" Target="../embeddings/oleObject9.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23.png"/><Relationship Id="rId4" Type="http://schemas.openxmlformats.org/officeDocument/2006/relationships/oleObject" Target="../embeddings/oleObject11.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25.png"/><Relationship Id="rId4" Type="http://schemas.openxmlformats.org/officeDocument/2006/relationships/oleObject" Target="../embeddings/oleObject13.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vmlDrawing" Target="../drawings/vmlDrawing9.vml"/><Relationship Id="rId6" Type="http://schemas.openxmlformats.org/officeDocument/2006/relationships/oleObject" Target="../embeddings/oleObject15.bin"/><Relationship Id="rId5" Type="http://schemas.openxmlformats.org/officeDocument/2006/relationships/image" Target="../media/image26.png"/><Relationship Id="rId4" Type="http://schemas.openxmlformats.org/officeDocument/2006/relationships/oleObject" Target="../embeddings/oleObject14.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9.png"/><Relationship Id="rId2" Type="http://schemas.openxmlformats.org/officeDocument/2006/relationships/slideLayout" Target="../slideLayouts/slideLayout14.xml"/><Relationship Id="rId1" Type="http://schemas.openxmlformats.org/officeDocument/2006/relationships/vmlDrawing" Target="../drawings/vmlDrawing10.vml"/><Relationship Id="rId6" Type="http://schemas.openxmlformats.org/officeDocument/2006/relationships/oleObject" Target="../embeddings/oleObject17.bin"/><Relationship Id="rId5" Type="http://schemas.openxmlformats.org/officeDocument/2006/relationships/image" Target="../media/image28.png"/><Relationship Id="rId4" Type="http://schemas.openxmlformats.org/officeDocument/2006/relationships/oleObject" Target="../embeddings/oleObject16.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vmlDrawing" Target="../drawings/vmlDrawing11.vml"/><Relationship Id="rId6" Type="http://schemas.openxmlformats.org/officeDocument/2006/relationships/oleObject" Target="../embeddings/oleObject19.bin"/><Relationship Id="rId5" Type="http://schemas.openxmlformats.org/officeDocument/2006/relationships/image" Target="../media/image30.png"/><Relationship Id="rId4" Type="http://schemas.openxmlformats.org/officeDocument/2006/relationships/oleObject" Target="../embeddings/oleObject18.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vmlDrawing" Target="../drawings/vmlDrawing12.vml"/><Relationship Id="rId6" Type="http://schemas.openxmlformats.org/officeDocument/2006/relationships/oleObject" Target="../embeddings/oleObject21.bin"/><Relationship Id="rId5" Type="http://schemas.openxmlformats.org/officeDocument/2006/relationships/image" Target="../media/image32.png"/><Relationship Id="rId4" Type="http://schemas.openxmlformats.org/officeDocument/2006/relationships/oleObject" Target="../embeddings/oleObject20.bin"/></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vmlDrawing" Target="../drawings/vmlDrawing13.vml"/><Relationship Id="rId6" Type="http://schemas.openxmlformats.org/officeDocument/2006/relationships/oleObject" Target="../embeddings/oleObject23.bin"/><Relationship Id="rId5" Type="http://schemas.openxmlformats.org/officeDocument/2006/relationships/image" Target="../media/image34.png"/><Relationship Id="rId4" Type="http://schemas.openxmlformats.org/officeDocument/2006/relationships/oleObject" Target="../embeddings/oleObject22.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vmlDrawing" Target="../drawings/vmlDrawing14.vml"/><Relationship Id="rId6" Type="http://schemas.openxmlformats.org/officeDocument/2006/relationships/oleObject" Target="../embeddings/oleObject25.bin"/><Relationship Id="rId5" Type="http://schemas.openxmlformats.org/officeDocument/2006/relationships/image" Target="../media/image36.png"/><Relationship Id="rId4" Type="http://schemas.openxmlformats.org/officeDocument/2006/relationships/oleObject" Target="../embeddings/oleObject24.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9.png"/><Relationship Id="rId2" Type="http://schemas.openxmlformats.org/officeDocument/2006/relationships/slideLayout" Target="../slideLayouts/slideLayout14.xml"/><Relationship Id="rId1" Type="http://schemas.openxmlformats.org/officeDocument/2006/relationships/vmlDrawing" Target="../drawings/vmlDrawing15.vml"/><Relationship Id="rId6" Type="http://schemas.openxmlformats.org/officeDocument/2006/relationships/oleObject" Target="../embeddings/oleObject27.bin"/><Relationship Id="rId5" Type="http://schemas.openxmlformats.org/officeDocument/2006/relationships/image" Target="../media/image38.png"/><Relationship Id="rId4" Type="http://schemas.openxmlformats.org/officeDocument/2006/relationships/oleObject" Target="../embeddings/oleObject26.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4.tmp"/><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3.tmp"/><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5.tmp"/><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7.tmp"/><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8.tmp"/><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9.tmp"/><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80.tmp"/><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image" Target="../media/image83.tmp"/><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5.tmp"/><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8.tmp"/><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9.tmp"/><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0.tmp"/><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91.tmp"/><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92.tmp"/><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3.tmp"/><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94.tmp"/><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95.tmp"/><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6.tmp"/><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7.tmp"/><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6129" t="21086" r="43871" b="50677"/>
          <a:stretch/>
        </p:blipFill>
        <p:spPr>
          <a:xfrm>
            <a:off x="-16907" y="-3568"/>
            <a:ext cx="9180469" cy="4651768"/>
          </a:xfrm>
          <a:prstGeom prst="rect">
            <a:avLst/>
          </a:prstGeom>
        </p:spPr>
      </p:pic>
      <p:pic>
        <p:nvPicPr>
          <p:cNvPr id="6" name="Picture 5"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30749" t="53759" r="59630" b="24704"/>
          <a:stretch/>
        </p:blipFill>
        <p:spPr>
          <a:xfrm>
            <a:off x="1143000" y="4648200"/>
            <a:ext cx="1832733" cy="1927935"/>
          </a:xfrm>
          <a:prstGeom prst="rect">
            <a:avLst/>
          </a:prstGeom>
        </p:spPr>
      </p:pic>
      <p:pic>
        <p:nvPicPr>
          <p:cNvPr id="7" name="Picture 6"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43951" t="57938" r="47677" b="34840"/>
          <a:stretch/>
        </p:blipFill>
        <p:spPr>
          <a:xfrm>
            <a:off x="5068860" y="4851356"/>
            <a:ext cx="3008340" cy="1397043"/>
          </a:xfrm>
          <a:prstGeom prst="rect">
            <a:avLst/>
          </a:prstGeom>
        </p:spPr>
      </p:pic>
    </p:spTree>
    <p:extLst>
      <p:ext uri="{BB962C8B-B14F-4D97-AF65-F5344CB8AC3E}">
        <p14:creationId xmlns:p14="http://schemas.microsoft.com/office/powerpoint/2010/main" val="1647316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6290" t="32774" r="33710" b="14496"/>
          <a:stretch/>
        </p:blipFill>
        <p:spPr>
          <a:xfrm>
            <a:off x="533400" y="914400"/>
            <a:ext cx="8187167" cy="4648200"/>
          </a:xfrm>
          <a:prstGeom prst="rect">
            <a:avLst/>
          </a:prstGeom>
        </p:spPr>
      </p:pic>
    </p:spTree>
    <p:extLst>
      <p:ext uri="{BB962C8B-B14F-4D97-AF65-F5344CB8AC3E}">
        <p14:creationId xmlns:p14="http://schemas.microsoft.com/office/powerpoint/2010/main" val="18447686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6935" t="27081" r="35161" b="9104"/>
          <a:stretch/>
        </p:blipFill>
        <p:spPr>
          <a:xfrm>
            <a:off x="683032" y="453676"/>
            <a:ext cx="8079968" cy="5794724"/>
          </a:xfrm>
          <a:prstGeom prst="rect">
            <a:avLst/>
          </a:prstGeom>
        </p:spPr>
      </p:pic>
    </p:spTree>
    <p:extLst>
      <p:ext uri="{BB962C8B-B14F-4D97-AF65-F5344CB8AC3E}">
        <p14:creationId xmlns:p14="http://schemas.microsoft.com/office/powerpoint/2010/main" val="112270428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097" t="21388" r="34678" b="17493"/>
          <a:stretch/>
        </p:blipFill>
        <p:spPr>
          <a:xfrm>
            <a:off x="685800" y="609600"/>
            <a:ext cx="8041342" cy="5486399"/>
          </a:xfrm>
          <a:prstGeom prst="rect">
            <a:avLst/>
          </a:prstGeom>
        </p:spPr>
      </p:pic>
    </p:spTree>
    <p:extLst>
      <p:ext uri="{BB962C8B-B14F-4D97-AF65-F5344CB8AC3E}">
        <p14:creationId xmlns:p14="http://schemas.microsoft.com/office/powerpoint/2010/main" val="112270428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580" t="50000" r="54678" b="46255"/>
          <a:stretch/>
        </p:blipFill>
        <p:spPr>
          <a:xfrm>
            <a:off x="813068" y="304801"/>
            <a:ext cx="4139932" cy="300869"/>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7742" t="19591" r="35162" b="54344"/>
          <a:stretch/>
        </p:blipFill>
        <p:spPr>
          <a:xfrm>
            <a:off x="762000" y="685800"/>
            <a:ext cx="8184058" cy="2438399"/>
          </a:xfrm>
          <a:prstGeom prst="rect">
            <a:avLst/>
          </a:prstGeom>
        </p:spPr>
      </p:pic>
      <p:pic>
        <p:nvPicPr>
          <p:cNvPr id="4" name="Picture 3"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7097" t="47454" r="35000" b="40861"/>
          <a:stretch/>
        </p:blipFill>
        <p:spPr>
          <a:xfrm>
            <a:off x="653844" y="3096314"/>
            <a:ext cx="8336458" cy="1094686"/>
          </a:xfrm>
          <a:prstGeom prst="rect">
            <a:avLst/>
          </a:prstGeom>
        </p:spPr>
      </p:pic>
      <p:pic>
        <p:nvPicPr>
          <p:cNvPr id="5" name="Picture 4"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7742" t="61834" r="35000" b="24384"/>
          <a:stretch/>
        </p:blipFill>
        <p:spPr>
          <a:xfrm>
            <a:off x="784327" y="4191000"/>
            <a:ext cx="8205975" cy="1322440"/>
          </a:xfrm>
          <a:prstGeom prst="rect">
            <a:avLst/>
          </a:prstGeom>
        </p:spPr>
      </p:pic>
      <p:pic>
        <p:nvPicPr>
          <p:cNvPr id="6" name="Picture 5" descr="buku_bms878.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17742" t="65479" r="35323" b="31575"/>
          <a:stretch/>
        </p:blipFill>
        <p:spPr>
          <a:xfrm flipV="1">
            <a:off x="803784" y="5486400"/>
            <a:ext cx="8184058" cy="276552"/>
          </a:xfrm>
          <a:prstGeom prst="rect">
            <a:avLst/>
          </a:prstGeom>
        </p:spPr>
      </p:pic>
    </p:spTree>
    <p:extLst>
      <p:ext uri="{BB962C8B-B14F-4D97-AF65-F5344CB8AC3E}">
        <p14:creationId xmlns:p14="http://schemas.microsoft.com/office/powerpoint/2010/main" val="124354964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258" t="33073" r="35000" b="27680"/>
          <a:stretch/>
        </p:blipFill>
        <p:spPr>
          <a:xfrm>
            <a:off x="617218" y="1447800"/>
            <a:ext cx="7920148" cy="3505200"/>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7580" t="69624" r="35000" b="23485"/>
          <a:stretch/>
        </p:blipFill>
        <p:spPr>
          <a:xfrm>
            <a:off x="644257" y="816077"/>
            <a:ext cx="7893109" cy="557981"/>
          </a:xfrm>
          <a:prstGeom prst="rect">
            <a:avLst/>
          </a:prstGeom>
        </p:spPr>
      </p:pic>
    </p:spTree>
    <p:extLst>
      <p:ext uri="{BB962C8B-B14F-4D97-AF65-F5344CB8AC3E}">
        <p14:creationId xmlns:p14="http://schemas.microsoft.com/office/powerpoint/2010/main" val="12435496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838" t="19890" r="36613" b="21987"/>
          <a:stretch/>
        </p:blipFill>
        <p:spPr>
          <a:xfrm>
            <a:off x="1814052" y="304800"/>
            <a:ext cx="5729748" cy="4116930"/>
          </a:xfrm>
          <a:prstGeom prst="rect">
            <a:avLst/>
          </a:prstGeom>
        </p:spPr>
      </p:pic>
      <p:pic>
        <p:nvPicPr>
          <p:cNvPr id="5" name="Picture 4"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4194" t="50000" r="30968" b="22287"/>
          <a:stretch/>
        </p:blipFill>
        <p:spPr>
          <a:xfrm>
            <a:off x="381000" y="4419600"/>
            <a:ext cx="8402592" cy="2286001"/>
          </a:xfrm>
          <a:prstGeom prst="rect">
            <a:avLst/>
          </a:prstGeom>
        </p:spPr>
      </p:pic>
    </p:spTree>
    <p:extLst>
      <p:ext uri="{BB962C8B-B14F-4D97-AF65-F5344CB8AC3E}">
        <p14:creationId xmlns:p14="http://schemas.microsoft.com/office/powerpoint/2010/main" val="408103852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032" t="26481" r="37097" b="5808"/>
          <a:stretch/>
        </p:blipFill>
        <p:spPr>
          <a:xfrm>
            <a:off x="1740310" y="485089"/>
            <a:ext cx="4812890" cy="3998945"/>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3871" t="50000" r="30645" b="19291"/>
          <a:stretch/>
        </p:blipFill>
        <p:spPr>
          <a:xfrm>
            <a:off x="899080" y="4484035"/>
            <a:ext cx="7711520" cy="2297766"/>
          </a:xfrm>
          <a:prstGeom prst="rect">
            <a:avLst/>
          </a:prstGeom>
        </p:spPr>
      </p:pic>
    </p:spTree>
    <p:extLst>
      <p:ext uri="{BB962C8B-B14F-4D97-AF65-F5344CB8AC3E}">
        <p14:creationId xmlns:p14="http://schemas.microsoft.com/office/powerpoint/2010/main" val="41883108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999" t="29477" r="36614" b="10602"/>
          <a:stretch/>
        </p:blipFill>
        <p:spPr>
          <a:xfrm>
            <a:off x="1828800" y="176268"/>
            <a:ext cx="5581649" cy="4149926"/>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3872" t="41162" r="31128" b="27081"/>
          <a:stretch/>
        </p:blipFill>
        <p:spPr>
          <a:xfrm>
            <a:off x="838200" y="4343400"/>
            <a:ext cx="7599153" cy="2362200"/>
          </a:xfrm>
          <a:prstGeom prst="rect">
            <a:avLst/>
          </a:prstGeom>
        </p:spPr>
      </p:pic>
    </p:spTree>
    <p:extLst>
      <p:ext uri="{BB962C8B-B14F-4D97-AF65-F5344CB8AC3E}">
        <p14:creationId xmlns:p14="http://schemas.microsoft.com/office/powerpoint/2010/main" val="41883108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355" t="21987" r="37742" b="19890"/>
          <a:stretch/>
        </p:blipFill>
        <p:spPr>
          <a:xfrm>
            <a:off x="1600200" y="152400"/>
            <a:ext cx="6019800" cy="4390380"/>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4516" t="36668" r="32097" b="37566"/>
          <a:stretch/>
        </p:blipFill>
        <p:spPr>
          <a:xfrm>
            <a:off x="304800" y="4510356"/>
            <a:ext cx="8449138" cy="2195244"/>
          </a:xfrm>
          <a:prstGeom prst="rect">
            <a:avLst/>
          </a:prstGeom>
        </p:spPr>
      </p:pic>
    </p:spTree>
    <p:extLst>
      <p:ext uri="{BB962C8B-B14F-4D97-AF65-F5344CB8AC3E}">
        <p14:creationId xmlns:p14="http://schemas.microsoft.com/office/powerpoint/2010/main" val="402435361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515" t="30676" r="36936" b="6108"/>
          <a:stretch/>
        </p:blipFill>
        <p:spPr>
          <a:xfrm>
            <a:off x="2013155" y="228600"/>
            <a:ext cx="5265383" cy="4114800"/>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3871" t="38765" r="30968" b="34271"/>
          <a:stretch/>
        </p:blipFill>
        <p:spPr>
          <a:xfrm>
            <a:off x="518160" y="4419600"/>
            <a:ext cx="8397240" cy="2209800"/>
          </a:xfrm>
          <a:prstGeom prst="rect">
            <a:avLst/>
          </a:prstGeom>
        </p:spPr>
      </p:pic>
    </p:spTree>
    <p:extLst>
      <p:ext uri="{BB962C8B-B14F-4D97-AF65-F5344CB8AC3E}">
        <p14:creationId xmlns:p14="http://schemas.microsoft.com/office/powerpoint/2010/main" val="40243536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9194" t="34271" r="45645" b="12999"/>
          <a:stretch/>
        </p:blipFill>
        <p:spPr>
          <a:xfrm>
            <a:off x="3276600" y="285262"/>
            <a:ext cx="3124200" cy="3524738"/>
          </a:xfrm>
          <a:prstGeom prst="rect">
            <a:avLst/>
          </a:prstGeom>
        </p:spPr>
      </p:pic>
      <p:pic>
        <p:nvPicPr>
          <p:cNvPr id="4" name="Picture 3"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34167" t="72920" r="31667" b="18991"/>
          <a:stretch/>
        </p:blipFill>
        <p:spPr>
          <a:xfrm>
            <a:off x="2438400" y="3807541"/>
            <a:ext cx="5399865" cy="688259"/>
          </a:xfrm>
          <a:prstGeom prst="rect">
            <a:avLst/>
          </a:prstGeom>
        </p:spPr>
      </p:pic>
      <p:pic>
        <p:nvPicPr>
          <p:cNvPr id="5" name="Picture 4" descr="buku_bms878.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14194" t="41761" r="31290" b="33971"/>
          <a:stretch/>
        </p:blipFill>
        <p:spPr>
          <a:xfrm>
            <a:off x="340461" y="4498258"/>
            <a:ext cx="8574939" cy="2054942"/>
          </a:xfrm>
          <a:prstGeom prst="rect">
            <a:avLst/>
          </a:prstGeom>
        </p:spPr>
      </p:pic>
    </p:spTree>
    <p:extLst>
      <p:ext uri="{BB962C8B-B14F-4D97-AF65-F5344CB8AC3E}">
        <p14:creationId xmlns:p14="http://schemas.microsoft.com/office/powerpoint/2010/main" val="2361077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09600" y="457200"/>
            <a:ext cx="8077200" cy="609600"/>
          </a:xfrm>
          <a:solidFill>
            <a:srgbClr val="00FFFF"/>
          </a:solidFill>
        </p:spPr>
        <p:txBody>
          <a:bodyPr/>
          <a:lstStyle/>
          <a:p>
            <a:pPr eaLnBrk="1" hangingPunct="1"/>
            <a:r>
              <a:rPr lang="en-US" sz="3200" smtClean="0"/>
              <a:t>SISTEM MENEJEMEN JEMBATAN (SMJ)</a:t>
            </a:r>
            <a:endParaRPr lang="id-ID" sz="3200" smtClean="0"/>
          </a:p>
        </p:txBody>
      </p:sp>
      <p:sp>
        <p:nvSpPr>
          <p:cNvPr id="10243" name="Rectangle 3"/>
          <p:cNvSpPr>
            <a:spLocks noGrp="1" noChangeArrowheads="1"/>
          </p:cNvSpPr>
          <p:nvPr>
            <p:ph type="body" idx="1"/>
          </p:nvPr>
        </p:nvSpPr>
        <p:spPr>
          <a:xfrm>
            <a:off x="838200" y="1295400"/>
            <a:ext cx="7620000" cy="4525963"/>
          </a:xfrm>
          <a:solidFill>
            <a:srgbClr val="CCFFFF"/>
          </a:solidFill>
        </p:spPr>
        <p:txBody>
          <a:bodyPr/>
          <a:lstStyle/>
          <a:p>
            <a:pPr marL="609600" indent="-609600" eaLnBrk="1" hangingPunct="1">
              <a:lnSpc>
                <a:spcPct val="90000"/>
              </a:lnSpc>
              <a:buFontTx/>
              <a:buNone/>
            </a:pPr>
            <a:endParaRPr lang="en-US" sz="800" b="1" smtClean="0">
              <a:solidFill>
                <a:srgbClr val="FF33CC"/>
              </a:solidFill>
            </a:endParaRPr>
          </a:p>
          <a:p>
            <a:pPr marL="609600" indent="-609600" eaLnBrk="1" hangingPunct="1">
              <a:lnSpc>
                <a:spcPct val="90000"/>
              </a:lnSpc>
              <a:buFontTx/>
              <a:buNone/>
            </a:pPr>
            <a:r>
              <a:rPr lang="en-US" sz="2000" b="1" smtClean="0">
                <a:solidFill>
                  <a:srgbClr val="0000FF"/>
                </a:solidFill>
              </a:rPr>
              <a:t>TUJUAN</a:t>
            </a:r>
          </a:p>
          <a:p>
            <a:pPr marL="609600" indent="-609600" eaLnBrk="1" hangingPunct="1">
              <a:lnSpc>
                <a:spcPct val="90000"/>
              </a:lnSpc>
              <a:buFontTx/>
              <a:buNone/>
            </a:pPr>
            <a:r>
              <a:rPr lang="en-US" sz="2000" b="1" smtClean="0">
                <a:solidFill>
                  <a:srgbClr val="0000FF"/>
                </a:solidFill>
              </a:rPr>
              <a:t>1. Mendukung pembangunan</a:t>
            </a:r>
          </a:p>
          <a:p>
            <a:pPr marL="609600" indent="-609600" eaLnBrk="1" hangingPunct="1">
              <a:lnSpc>
                <a:spcPct val="90000"/>
              </a:lnSpc>
              <a:buFontTx/>
              <a:buNone/>
            </a:pPr>
            <a:r>
              <a:rPr lang="en-US" sz="2000" b="1" smtClean="0">
                <a:solidFill>
                  <a:srgbClr val="0000FF"/>
                </a:solidFill>
              </a:rPr>
              <a:t>2. Sebagai alat komunikasi tentang fungsi dan kondisi </a:t>
            </a:r>
          </a:p>
          <a:p>
            <a:pPr marL="609600" indent="-609600" eaLnBrk="1" hangingPunct="1">
              <a:lnSpc>
                <a:spcPct val="90000"/>
              </a:lnSpc>
              <a:buFontTx/>
              <a:buNone/>
            </a:pPr>
            <a:r>
              <a:rPr lang="en-US" sz="2000" b="1" smtClean="0">
                <a:solidFill>
                  <a:srgbClr val="0000FF"/>
                </a:solidFill>
              </a:rPr>
              <a:t>    jaringan jembatan</a:t>
            </a:r>
          </a:p>
          <a:p>
            <a:pPr marL="609600" indent="-609600" eaLnBrk="1" hangingPunct="1">
              <a:lnSpc>
                <a:spcPct val="90000"/>
              </a:lnSpc>
              <a:buFontTx/>
              <a:buNone/>
            </a:pPr>
            <a:r>
              <a:rPr lang="en-US" sz="2000" b="1" smtClean="0">
                <a:solidFill>
                  <a:srgbClr val="0000FF"/>
                </a:solidFill>
              </a:rPr>
              <a:t>3. Pemanfaatan dana secara optimal</a:t>
            </a:r>
          </a:p>
          <a:p>
            <a:pPr marL="609600" indent="-609600" eaLnBrk="1" hangingPunct="1">
              <a:lnSpc>
                <a:spcPct val="90000"/>
              </a:lnSpc>
              <a:buFontTx/>
              <a:buNone/>
            </a:pPr>
            <a:endParaRPr lang="en-US" sz="800" b="1" smtClean="0">
              <a:solidFill>
                <a:srgbClr val="0000FF"/>
              </a:solidFill>
            </a:endParaRPr>
          </a:p>
          <a:p>
            <a:pPr marL="609600" indent="-609600" eaLnBrk="1" hangingPunct="1">
              <a:lnSpc>
                <a:spcPct val="90000"/>
              </a:lnSpc>
              <a:buFontTx/>
              <a:buNone/>
            </a:pPr>
            <a:r>
              <a:rPr lang="en-US" sz="2000" b="1" smtClean="0">
                <a:solidFill>
                  <a:srgbClr val="0000FF"/>
                </a:solidFill>
              </a:rPr>
              <a:t>SMJ meliputi:</a:t>
            </a:r>
          </a:p>
          <a:p>
            <a:pPr marL="609600" indent="-609600" eaLnBrk="1" hangingPunct="1">
              <a:lnSpc>
                <a:spcPct val="90000"/>
              </a:lnSpc>
              <a:buFontTx/>
              <a:buNone/>
            </a:pPr>
            <a:r>
              <a:rPr lang="en-US" sz="2000" b="1" smtClean="0">
                <a:solidFill>
                  <a:srgbClr val="0000FF"/>
                </a:solidFill>
              </a:rPr>
              <a:t>1. Inventarisasi/pencatatan</a:t>
            </a:r>
          </a:p>
          <a:p>
            <a:pPr marL="609600" indent="-609600" eaLnBrk="1" hangingPunct="1">
              <a:lnSpc>
                <a:spcPct val="90000"/>
              </a:lnSpc>
              <a:buFontTx/>
              <a:buNone/>
            </a:pPr>
            <a:r>
              <a:rPr lang="en-US" sz="2000" b="1" smtClean="0">
                <a:solidFill>
                  <a:srgbClr val="0000FF"/>
                </a:solidFill>
              </a:rPr>
              <a:t>2. Kondisi, lalu lintas &amp; penilaian daya beban</a:t>
            </a:r>
          </a:p>
          <a:p>
            <a:pPr marL="609600" indent="-609600" eaLnBrk="1" hangingPunct="1">
              <a:lnSpc>
                <a:spcPct val="90000"/>
              </a:lnSpc>
              <a:buFontTx/>
              <a:buNone/>
            </a:pPr>
            <a:r>
              <a:rPr lang="en-US" sz="2000" b="1" smtClean="0">
                <a:solidFill>
                  <a:srgbClr val="0000FF"/>
                </a:solidFill>
              </a:rPr>
              <a:t>3. Identifikasi jembatan untuk penanganan</a:t>
            </a:r>
          </a:p>
          <a:p>
            <a:pPr marL="609600" indent="-609600" eaLnBrk="1" hangingPunct="1">
              <a:lnSpc>
                <a:spcPct val="90000"/>
              </a:lnSpc>
              <a:buFontTx/>
              <a:buNone/>
            </a:pPr>
            <a:r>
              <a:rPr lang="en-US" sz="2000" b="1" smtClean="0">
                <a:solidFill>
                  <a:srgbClr val="0000FF"/>
                </a:solidFill>
              </a:rPr>
              <a:t>4. Peringkat/prioritas penanganan jembatan</a:t>
            </a:r>
          </a:p>
          <a:p>
            <a:pPr marL="609600" indent="-609600" eaLnBrk="1" hangingPunct="1">
              <a:lnSpc>
                <a:spcPct val="90000"/>
              </a:lnSpc>
              <a:buFontTx/>
              <a:buNone/>
            </a:pPr>
            <a:r>
              <a:rPr lang="en-US" sz="2000" b="1" smtClean="0">
                <a:solidFill>
                  <a:srgbClr val="0000FF"/>
                </a:solidFill>
              </a:rPr>
              <a:t>5. Alokasi dana yang optimum</a:t>
            </a:r>
          </a:p>
          <a:p>
            <a:pPr marL="609600" indent="-609600" eaLnBrk="1" hangingPunct="1">
              <a:lnSpc>
                <a:spcPct val="90000"/>
              </a:lnSpc>
              <a:buFontTx/>
              <a:buNone/>
            </a:pPr>
            <a:r>
              <a:rPr lang="en-US" sz="2000" b="1" smtClean="0">
                <a:solidFill>
                  <a:srgbClr val="0000FF"/>
                </a:solidFill>
              </a:rPr>
              <a:t>6. Prosedur standar pelaksanaan pekerjaan jembatan</a:t>
            </a:r>
            <a:endParaRPr lang="id-ID" sz="2800" b="1" smtClean="0">
              <a:solidFill>
                <a:srgbClr val="0000FF"/>
              </a:solidFill>
            </a:endParaRPr>
          </a:p>
        </p:txBody>
      </p:sp>
    </p:spTree>
    <p:extLst>
      <p:ext uri="{BB962C8B-B14F-4D97-AF65-F5344CB8AC3E}">
        <p14:creationId xmlns:p14="http://schemas.microsoft.com/office/powerpoint/2010/main" val="186575746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0161" t="26481" r="37742" b="13598"/>
          <a:stretch/>
        </p:blipFill>
        <p:spPr>
          <a:xfrm>
            <a:off x="1919748" y="457200"/>
            <a:ext cx="5243052" cy="4017664"/>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3548" t="38465" r="31774" b="34870"/>
          <a:stretch/>
        </p:blipFill>
        <p:spPr>
          <a:xfrm>
            <a:off x="457200" y="4474863"/>
            <a:ext cx="8461273" cy="2221397"/>
          </a:xfrm>
          <a:prstGeom prst="rect">
            <a:avLst/>
          </a:prstGeom>
        </p:spPr>
      </p:pic>
    </p:spTree>
    <p:extLst>
      <p:ext uri="{BB962C8B-B14F-4D97-AF65-F5344CB8AC3E}">
        <p14:creationId xmlns:p14="http://schemas.microsoft.com/office/powerpoint/2010/main" val="402435361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9032" t="20789" r="46774" b="14609"/>
          <a:stretch/>
        </p:blipFill>
        <p:spPr>
          <a:xfrm>
            <a:off x="3581400" y="357157"/>
            <a:ext cx="2667000" cy="3833843"/>
          </a:xfrm>
          <a:prstGeom prst="rect">
            <a:avLst/>
          </a:prstGeom>
        </p:spPr>
      </p:pic>
      <p:pic>
        <p:nvPicPr>
          <p:cNvPr id="3" name="Picture 2"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9032" t="86385" r="46774" b="6408"/>
          <a:stretch/>
        </p:blipFill>
        <p:spPr>
          <a:xfrm>
            <a:off x="2590800" y="3886200"/>
            <a:ext cx="4276393" cy="685799"/>
          </a:xfrm>
          <a:prstGeom prst="rect">
            <a:avLst/>
          </a:prstGeom>
        </p:spPr>
      </p:pic>
      <p:pic>
        <p:nvPicPr>
          <p:cNvPr id="4" name="Picture 3"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9032" t="44940" r="36291" b="33747"/>
          <a:stretch/>
        </p:blipFill>
        <p:spPr>
          <a:xfrm>
            <a:off x="457200" y="4571998"/>
            <a:ext cx="8352179" cy="2144987"/>
          </a:xfrm>
          <a:prstGeom prst="rect">
            <a:avLst/>
          </a:prstGeom>
        </p:spPr>
      </p:pic>
    </p:spTree>
    <p:extLst>
      <p:ext uri="{BB962C8B-B14F-4D97-AF65-F5344CB8AC3E}">
        <p14:creationId xmlns:p14="http://schemas.microsoft.com/office/powerpoint/2010/main" val="236107782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3871" t="41162" r="40323" b="12700"/>
          <a:stretch/>
        </p:blipFill>
        <p:spPr>
          <a:xfrm>
            <a:off x="2133600" y="457199"/>
            <a:ext cx="4943107" cy="3429001"/>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31935" t="76515" r="30645" b="18991"/>
          <a:stretch/>
        </p:blipFill>
        <p:spPr>
          <a:xfrm>
            <a:off x="2286000" y="3959941"/>
            <a:ext cx="4752267" cy="307259"/>
          </a:xfrm>
          <a:prstGeom prst="rect">
            <a:avLst/>
          </a:prstGeom>
        </p:spPr>
      </p:pic>
      <p:pic>
        <p:nvPicPr>
          <p:cNvPr id="4" name="Picture 3" descr="buku_bms878.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14194" t="34870" r="31451" b="41161"/>
          <a:stretch/>
        </p:blipFill>
        <p:spPr>
          <a:xfrm>
            <a:off x="305499" y="4356906"/>
            <a:ext cx="8609901" cy="2043893"/>
          </a:xfrm>
          <a:prstGeom prst="rect">
            <a:avLst/>
          </a:prstGeom>
        </p:spPr>
      </p:pic>
    </p:spTree>
    <p:extLst>
      <p:ext uri="{BB962C8B-B14F-4D97-AF65-F5344CB8AC3E}">
        <p14:creationId xmlns:p14="http://schemas.microsoft.com/office/powerpoint/2010/main" val="228353568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355" t="29777" r="37419" b="14797"/>
          <a:stretch/>
        </p:blipFill>
        <p:spPr>
          <a:xfrm>
            <a:off x="1686975" y="252805"/>
            <a:ext cx="5704425" cy="3937755"/>
          </a:xfrm>
          <a:prstGeom prst="rect">
            <a:avLst/>
          </a:prstGeom>
        </p:spPr>
      </p:pic>
      <p:pic>
        <p:nvPicPr>
          <p:cNvPr id="4" name="Picture 3"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9193" t="64531" r="25000" b="31574"/>
          <a:stretch/>
        </p:blipFill>
        <p:spPr>
          <a:xfrm>
            <a:off x="1524000" y="4190560"/>
            <a:ext cx="6096000" cy="229040"/>
          </a:xfrm>
          <a:prstGeom prst="rect">
            <a:avLst/>
          </a:prstGeom>
        </p:spPr>
      </p:pic>
      <p:pic>
        <p:nvPicPr>
          <p:cNvPr id="5" name="Picture 4" descr="buku_bms878.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13549" t="52847" r="31451" b="20189"/>
          <a:stretch/>
        </p:blipFill>
        <p:spPr>
          <a:xfrm>
            <a:off x="412328" y="4461387"/>
            <a:ext cx="8503072" cy="2244213"/>
          </a:xfrm>
          <a:prstGeom prst="rect">
            <a:avLst/>
          </a:prstGeom>
        </p:spPr>
      </p:pic>
    </p:spTree>
    <p:extLst>
      <p:ext uri="{BB962C8B-B14F-4D97-AF65-F5344CB8AC3E}">
        <p14:creationId xmlns:p14="http://schemas.microsoft.com/office/powerpoint/2010/main" val="347690697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0323" t="21688" r="37419" b="15396"/>
          <a:stretch/>
        </p:blipFill>
        <p:spPr>
          <a:xfrm>
            <a:off x="1858296" y="228600"/>
            <a:ext cx="5304503" cy="4251701"/>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4517" t="45954" r="31936" b="27023"/>
          <a:stretch/>
        </p:blipFill>
        <p:spPr>
          <a:xfrm>
            <a:off x="381000" y="4495800"/>
            <a:ext cx="8262317" cy="2244620"/>
          </a:xfrm>
          <a:prstGeom prst="rect">
            <a:avLst/>
          </a:prstGeom>
        </p:spPr>
      </p:pic>
    </p:spTree>
    <p:extLst>
      <p:ext uri="{BB962C8B-B14F-4D97-AF65-F5344CB8AC3E}">
        <p14:creationId xmlns:p14="http://schemas.microsoft.com/office/powerpoint/2010/main" val="22835356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516" t="28578" r="36935" b="11802"/>
          <a:stretch/>
        </p:blipFill>
        <p:spPr>
          <a:xfrm>
            <a:off x="1905000" y="380999"/>
            <a:ext cx="5289200" cy="3898335"/>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3549" t="45955" r="30967" b="24684"/>
          <a:stretch/>
        </p:blipFill>
        <p:spPr>
          <a:xfrm>
            <a:off x="436428" y="4449096"/>
            <a:ext cx="8455745" cy="2408904"/>
          </a:xfrm>
          <a:prstGeom prst="rect">
            <a:avLst/>
          </a:prstGeom>
        </p:spPr>
      </p:pic>
    </p:spTree>
    <p:extLst>
      <p:ext uri="{BB962C8B-B14F-4D97-AF65-F5344CB8AC3E}">
        <p14:creationId xmlns:p14="http://schemas.microsoft.com/office/powerpoint/2010/main" val="383466413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8548" t="23186" r="46291" b="10902"/>
          <a:stretch/>
        </p:blipFill>
        <p:spPr>
          <a:xfrm>
            <a:off x="1314228" y="304800"/>
            <a:ext cx="2876772" cy="4056986"/>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34193" t="72021" r="32903" b="16894"/>
          <a:stretch/>
        </p:blipFill>
        <p:spPr>
          <a:xfrm>
            <a:off x="4322876" y="3551903"/>
            <a:ext cx="4363924" cy="791497"/>
          </a:xfrm>
          <a:prstGeom prst="rect">
            <a:avLst/>
          </a:prstGeom>
        </p:spPr>
      </p:pic>
      <p:pic>
        <p:nvPicPr>
          <p:cNvPr id="4" name="Picture 3" descr="buku_bms878.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13709" t="52247" r="31129" b="16894"/>
          <a:stretch/>
        </p:blipFill>
        <p:spPr>
          <a:xfrm>
            <a:off x="704628" y="4331914"/>
            <a:ext cx="8134572" cy="2449886"/>
          </a:xfrm>
          <a:prstGeom prst="rect">
            <a:avLst/>
          </a:prstGeom>
        </p:spPr>
      </p:pic>
    </p:spTree>
    <p:extLst>
      <p:ext uri="{BB962C8B-B14F-4D97-AF65-F5344CB8AC3E}">
        <p14:creationId xmlns:p14="http://schemas.microsoft.com/office/powerpoint/2010/main" val="383466413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678" t="24684" r="37742" b="20789"/>
          <a:stretch/>
        </p:blipFill>
        <p:spPr>
          <a:xfrm>
            <a:off x="1981200" y="381000"/>
            <a:ext cx="5169486" cy="3563814"/>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8710" t="64231" r="37742" b="30975"/>
          <a:stretch/>
        </p:blipFill>
        <p:spPr>
          <a:xfrm>
            <a:off x="2438400" y="3944814"/>
            <a:ext cx="4191000" cy="322386"/>
          </a:xfrm>
          <a:prstGeom prst="rect">
            <a:avLst/>
          </a:prstGeom>
        </p:spPr>
      </p:pic>
      <p:pic>
        <p:nvPicPr>
          <p:cNvPr id="4" name="Picture 3" descr="buku_bms878.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1291" t="45356" r="31935" b="23486"/>
          <a:stretch/>
        </p:blipFill>
        <p:spPr>
          <a:xfrm>
            <a:off x="422032" y="4267201"/>
            <a:ext cx="8493368" cy="2133599"/>
          </a:xfrm>
          <a:prstGeom prst="rect">
            <a:avLst/>
          </a:prstGeom>
        </p:spPr>
      </p:pic>
    </p:spTree>
    <p:extLst>
      <p:ext uri="{BB962C8B-B14F-4D97-AF65-F5344CB8AC3E}">
        <p14:creationId xmlns:p14="http://schemas.microsoft.com/office/powerpoint/2010/main" val="38346641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5806" t="21987" r="30322" b="4310"/>
          <a:stretch/>
        </p:blipFill>
        <p:spPr>
          <a:xfrm>
            <a:off x="1828800" y="228599"/>
            <a:ext cx="5714999" cy="4209251"/>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9193" t="32773" r="22742" b="33613"/>
          <a:stretch/>
        </p:blipFill>
        <p:spPr>
          <a:xfrm>
            <a:off x="457200" y="4577532"/>
            <a:ext cx="8290988" cy="2204268"/>
          </a:xfrm>
          <a:prstGeom prst="rect">
            <a:avLst/>
          </a:prstGeom>
        </p:spPr>
      </p:pic>
    </p:spTree>
    <p:extLst>
      <p:ext uri="{BB962C8B-B14F-4D97-AF65-F5344CB8AC3E}">
        <p14:creationId xmlns:p14="http://schemas.microsoft.com/office/powerpoint/2010/main" val="383466413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9194" t="22287" r="46450" b="12700"/>
          <a:stretch/>
        </p:blipFill>
        <p:spPr>
          <a:xfrm>
            <a:off x="1066800" y="228600"/>
            <a:ext cx="3038168" cy="4366108"/>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35161" t="50000" r="32581" b="39364"/>
          <a:stretch/>
        </p:blipFill>
        <p:spPr>
          <a:xfrm>
            <a:off x="4392261" y="2057400"/>
            <a:ext cx="4722243" cy="838200"/>
          </a:xfrm>
          <a:prstGeom prst="rect">
            <a:avLst/>
          </a:prstGeom>
        </p:spPr>
      </p:pic>
      <p:pic>
        <p:nvPicPr>
          <p:cNvPr id="4" name="Picture 3" descr="buku_bms878.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11667" t="50000" r="21452" b="21987"/>
          <a:stretch/>
        </p:blipFill>
        <p:spPr>
          <a:xfrm>
            <a:off x="390916" y="4724400"/>
            <a:ext cx="8448556" cy="1905001"/>
          </a:xfrm>
          <a:prstGeom prst="rect">
            <a:avLst/>
          </a:prstGeom>
        </p:spPr>
      </p:pic>
    </p:spTree>
    <p:extLst>
      <p:ext uri="{BB962C8B-B14F-4D97-AF65-F5344CB8AC3E}">
        <p14:creationId xmlns:p14="http://schemas.microsoft.com/office/powerpoint/2010/main" val="3834664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18"/>
          <p:cNvSpPr>
            <a:spLocks noChangeArrowheads="1"/>
          </p:cNvSpPr>
          <p:nvPr/>
        </p:nvSpPr>
        <p:spPr bwMode="auto">
          <a:xfrm>
            <a:off x="2209800" y="2971800"/>
            <a:ext cx="4800600" cy="990600"/>
          </a:xfrm>
          <a:prstGeom prst="flowChartProcess">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1267" name="Rectangle 2"/>
          <p:cNvSpPr>
            <a:spLocks noGrp="1" noChangeArrowheads="1"/>
          </p:cNvSpPr>
          <p:nvPr>
            <p:ph type="title"/>
          </p:nvPr>
        </p:nvSpPr>
        <p:spPr>
          <a:xfrm>
            <a:off x="457200" y="228600"/>
            <a:ext cx="8229600" cy="533400"/>
          </a:xfrm>
          <a:solidFill>
            <a:srgbClr val="00FFFF"/>
          </a:solidFill>
        </p:spPr>
        <p:txBody>
          <a:bodyPr>
            <a:normAutofit fontScale="90000"/>
          </a:bodyPr>
          <a:lstStyle/>
          <a:p>
            <a:pPr eaLnBrk="1" hangingPunct="1"/>
            <a:r>
              <a:rPr lang="en-US" sz="3200" b="1" smtClean="0"/>
              <a:t>KOMPONEN SMJ</a:t>
            </a:r>
            <a:endParaRPr lang="id-ID" sz="3200" b="1" smtClean="0"/>
          </a:p>
        </p:txBody>
      </p:sp>
      <p:sp>
        <p:nvSpPr>
          <p:cNvPr id="11268" name="AutoShape 4"/>
          <p:cNvSpPr>
            <a:spLocks noChangeArrowheads="1"/>
          </p:cNvSpPr>
          <p:nvPr/>
        </p:nvSpPr>
        <p:spPr bwMode="auto">
          <a:xfrm>
            <a:off x="2895600" y="914400"/>
            <a:ext cx="3505200" cy="381000"/>
          </a:xfrm>
          <a:prstGeom prst="flowChartProcess">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dirty="0"/>
              <a:t>POLA KEBIJAKSANAAN</a:t>
            </a:r>
            <a:endParaRPr lang="id-ID" sz="1600" dirty="0"/>
          </a:p>
        </p:txBody>
      </p:sp>
      <p:sp>
        <p:nvSpPr>
          <p:cNvPr id="11269" name="AutoShape 5"/>
          <p:cNvSpPr>
            <a:spLocks noChangeArrowheads="1"/>
          </p:cNvSpPr>
          <p:nvPr/>
        </p:nvSpPr>
        <p:spPr bwMode="auto">
          <a:xfrm>
            <a:off x="2095500" y="1447800"/>
            <a:ext cx="2057400" cy="1371600"/>
          </a:xfrm>
          <a:prstGeom prst="flowChartProcess">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id-ID" sz="1600" dirty="0"/>
              <a:t>PEMERIKSAAN</a:t>
            </a:r>
          </a:p>
          <a:p>
            <a:pPr algn="l">
              <a:buFontTx/>
              <a:buChar char="•"/>
            </a:pPr>
            <a:r>
              <a:rPr lang="id-ID" sz="1600" dirty="0">
                <a:solidFill>
                  <a:srgbClr val="0000FF"/>
                </a:solidFill>
              </a:rPr>
              <a:t>Inventarisasi</a:t>
            </a:r>
          </a:p>
          <a:p>
            <a:pPr algn="l">
              <a:buFontTx/>
              <a:buChar char="•"/>
            </a:pPr>
            <a:r>
              <a:rPr lang="id-ID" sz="1600" dirty="0">
                <a:solidFill>
                  <a:srgbClr val="0000FF"/>
                </a:solidFill>
              </a:rPr>
              <a:t>Mendetail</a:t>
            </a:r>
          </a:p>
          <a:p>
            <a:pPr algn="l">
              <a:buFontTx/>
              <a:buChar char="•"/>
            </a:pPr>
            <a:r>
              <a:rPr lang="id-ID" sz="1600" dirty="0">
                <a:solidFill>
                  <a:srgbClr val="0000FF"/>
                </a:solidFill>
              </a:rPr>
              <a:t>Rutin</a:t>
            </a:r>
          </a:p>
          <a:p>
            <a:pPr algn="l">
              <a:buFontTx/>
              <a:buChar char="•"/>
            </a:pPr>
            <a:r>
              <a:rPr lang="id-ID" sz="1600" dirty="0">
                <a:solidFill>
                  <a:srgbClr val="0000FF"/>
                </a:solidFill>
              </a:rPr>
              <a:t>Khusus</a:t>
            </a:r>
          </a:p>
        </p:txBody>
      </p:sp>
      <p:sp>
        <p:nvSpPr>
          <p:cNvPr id="11270" name="AutoShape 6"/>
          <p:cNvSpPr>
            <a:spLocks noChangeArrowheads="1"/>
          </p:cNvSpPr>
          <p:nvPr/>
        </p:nvSpPr>
        <p:spPr bwMode="auto">
          <a:xfrm>
            <a:off x="5029200" y="1447800"/>
            <a:ext cx="2667000" cy="381000"/>
          </a:xfrm>
          <a:prstGeom prst="flowChartProcess">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dirty="0"/>
              <a:t>TINDAKAN DARURAT </a:t>
            </a:r>
            <a:endParaRPr lang="id-ID" sz="1600" dirty="0"/>
          </a:p>
        </p:txBody>
      </p:sp>
      <p:sp>
        <p:nvSpPr>
          <p:cNvPr id="11271" name="AutoShape 7"/>
          <p:cNvSpPr>
            <a:spLocks noChangeArrowheads="1"/>
          </p:cNvSpPr>
          <p:nvPr/>
        </p:nvSpPr>
        <p:spPr bwMode="auto">
          <a:xfrm>
            <a:off x="2362200" y="3048000"/>
            <a:ext cx="1371600" cy="838200"/>
          </a:xfrm>
          <a:prstGeom prst="flowChartProcess">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dirty="0" smtClean="0"/>
              <a:t>SMJ</a:t>
            </a:r>
            <a:endParaRPr lang="en-US" sz="1600" dirty="0"/>
          </a:p>
          <a:p>
            <a:pPr algn="ctr"/>
            <a:r>
              <a:rPr lang="en-US" sz="1600" dirty="0"/>
              <a:t>Data base</a:t>
            </a:r>
          </a:p>
          <a:p>
            <a:pPr algn="ctr"/>
            <a:r>
              <a:rPr lang="en-US" sz="1600" dirty="0"/>
              <a:t>JEMBATAN</a:t>
            </a:r>
            <a:endParaRPr lang="id-ID" sz="1600" dirty="0"/>
          </a:p>
        </p:txBody>
      </p:sp>
      <p:sp>
        <p:nvSpPr>
          <p:cNvPr id="11272" name="AutoShape 8"/>
          <p:cNvSpPr>
            <a:spLocks noChangeArrowheads="1"/>
          </p:cNvSpPr>
          <p:nvPr/>
        </p:nvSpPr>
        <p:spPr bwMode="auto">
          <a:xfrm>
            <a:off x="5715000" y="3048000"/>
            <a:ext cx="1143000" cy="838200"/>
          </a:xfrm>
          <a:prstGeom prst="flowChartProcess">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dirty="0" smtClean="0"/>
              <a:t>IRMS</a:t>
            </a:r>
            <a:endParaRPr lang="en-US" sz="1600" dirty="0"/>
          </a:p>
          <a:p>
            <a:pPr algn="ctr"/>
            <a:r>
              <a:rPr lang="en-US" sz="1600" dirty="0"/>
              <a:t>Data base</a:t>
            </a:r>
          </a:p>
          <a:p>
            <a:pPr algn="ctr"/>
            <a:r>
              <a:rPr lang="en-US" sz="1600" dirty="0"/>
              <a:t>JALAN</a:t>
            </a:r>
            <a:endParaRPr lang="id-ID" sz="1600" dirty="0"/>
          </a:p>
        </p:txBody>
      </p:sp>
      <p:sp>
        <p:nvSpPr>
          <p:cNvPr id="11273" name="AutoShape 9"/>
          <p:cNvSpPr>
            <a:spLocks noChangeArrowheads="1"/>
          </p:cNvSpPr>
          <p:nvPr/>
        </p:nvSpPr>
        <p:spPr bwMode="auto">
          <a:xfrm>
            <a:off x="5029200" y="2286000"/>
            <a:ext cx="2667000" cy="533400"/>
          </a:xfrm>
          <a:prstGeom prst="flowChartProcess">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dirty="0"/>
              <a:t>TINGKAT </a:t>
            </a:r>
          </a:p>
          <a:p>
            <a:pPr algn="ctr"/>
            <a:r>
              <a:rPr lang="en-US" sz="1600" dirty="0"/>
              <a:t>MUATAN BEBAN </a:t>
            </a:r>
            <a:endParaRPr lang="id-ID" sz="1600" dirty="0"/>
          </a:p>
        </p:txBody>
      </p:sp>
      <p:sp>
        <p:nvSpPr>
          <p:cNvPr id="11274" name="AutoShape 10"/>
          <p:cNvSpPr>
            <a:spLocks noChangeArrowheads="1"/>
          </p:cNvSpPr>
          <p:nvPr/>
        </p:nvSpPr>
        <p:spPr bwMode="auto">
          <a:xfrm>
            <a:off x="3124200" y="4114800"/>
            <a:ext cx="3048000" cy="381000"/>
          </a:xfrm>
          <a:prstGeom prst="flowChartProcess">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a:t>RENCANA &amp; PROGRAM </a:t>
            </a:r>
            <a:endParaRPr lang="id-ID" sz="1600"/>
          </a:p>
        </p:txBody>
      </p:sp>
      <p:sp>
        <p:nvSpPr>
          <p:cNvPr id="11275" name="AutoShape 11"/>
          <p:cNvSpPr>
            <a:spLocks noChangeArrowheads="1"/>
          </p:cNvSpPr>
          <p:nvPr/>
        </p:nvSpPr>
        <p:spPr bwMode="auto">
          <a:xfrm>
            <a:off x="3071813" y="4724400"/>
            <a:ext cx="3124200" cy="609600"/>
          </a:xfrm>
          <a:prstGeom prst="flowChartProcess">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dirty="0"/>
              <a:t>PENYELIDIKAN &amp; TEKNIK</a:t>
            </a:r>
          </a:p>
          <a:p>
            <a:pPr algn="ctr"/>
            <a:r>
              <a:rPr lang="en-US" sz="1600" dirty="0"/>
              <a:t>PERENCANAAN JEMBATAN </a:t>
            </a:r>
            <a:endParaRPr lang="id-ID" sz="1600" dirty="0"/>
          </a:p>
        </p:txBody>
      </p:sp>
      <p:sp>
        <p:nvSpPr>
          <p:cNvPr id="11276" name="AutoShape 12"/>
          <p:cNvSpPr>
            <a:spLocks noChangeArrowheads="1"/>
          </p:cNvSpPr>
          <p:nvPr/>
        </p:nvSpPr>
        <p:spPr bwMode="auto">
          <a:xfrm>
            <a:off x="381000" y="5638800"/>
            <a:ext cx="1905000" cy="381000"/>
          </a:xfrm>
          <a:prstGeom prst="flowChartProcess">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a:t>BAHAN JBT</a:t>
            </a:r>
          </a:p>
        </p:txBody>
      </p:sp>
      <p:sp>
        <p:nvSpPr>
          <p:cNvPr id="11277" name="AutoShape 13"/>
          <p:cNvSpPr>
            <a:spLocks noChangeArrowheads="1"/>
          </p:cNvSpPr>
          <p:nvPr/>
        </p:nvSpPr>
        <p:spPr bwMode="auto">
          <a:xfrm>
            <a:off x="2514600" y="5638800"/>
            <a:ext cx="1905000" cy="381000"/>
          </a:xfrm>
          <a:prstGeom prst="flowChartProcess">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a:t>PG JBT</a:t>
            </a:r>
          </a:p>
        </p:txBody>
      </p:sp>
      <p:sp>
        <p:nvSpPr>
          <p:cNvPr id="11278" name="AutoShape 14"/>
          <p:cNvSpPr>
            <a:spLocks noChangeArrowheads="1"/>
          </p:cNvSpPr>
          <p:nvPr/>
        </p:nvSpPr>
        <p:spPr bwMode="auto">
          <a:xfrm>
            <a:off x="4800600" y="5638800"/>
            <a:ext cx="1905000" cy="381000"/>
          </a:xfrm>
          <a:prstGeom prst="flowChartProcess">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a:t>REHAB JBT</a:t>
            </a:r>
          </a:p>
        </p:txBody>
      </p:sp>
      <p:sp>
        <p:nvSpPr>
          <p:cNvPr id="11279" name="AutoShape 15"/>
          <p:cNvSpPr>
            <a:spLocks noChangeArrowheads="1"/>
          </p:cNvSpPr>
          <p:nvPr/>
        </p:nvSpPr>
        <p:spPr bwMode="auto">
          <a:xfrm>
            <a:off x="7010400" y="5638800"/>
            <a:ext cx="1905000" cy="381000"/>
          </a:xfrm>
          <a:prstGeom prst="flowChartProcess">
            <a:avLst/>
          </a:prstGeom>
          <a:solidFill>
            <a:srgbClr val="FFFF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a:t>PEMELIHARAAN</a:t>
            </a:r>
          </a:p>
        </p:txBody>
      </p:sp>
      <p:sp>
        <p:nvSpPr>
          <p:cNvPr id="11280" name="AutoShape 16"/>
          <p:cNvSpPr>
            <a:spLocks noChangeArrowheads="1"/>
          </p:cNvSpPr>
          <p:nvPr/>
        </p:nvSpPr>
        <p:spPr bwMode="auto">
          <a:xfrm>
            <a:off x="3733800" y="6324600"/>
            <a:ext cx="1905000" cy="381000"/>
          </a:xfrm>
          <a:prstGeom prst="flowChartProcess">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a:t>PEMANTAUAN</a:t>
            </a:r>
          </a:p>
        </p:txBody>
      </p:sp>
      <p:sp>
        <p:nvSpPr>
          <p:cNvPr id="11281" name="Line 17"/>
          <p:cNvSpPr>
            <a:spLocks noChangeShapeType="1"/>
          </p:cNvSpPr>
          <p:nvPr/>
        </p:nvSpPr>
        <p:spPr bwMode="auto">
          <a:xfrm>
            <a:off x="4572000" y="1295400"/>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82" name="Line 19"/>
          <p:cNvSpPr>
            <a:spLocks noChangeShapeType="1"/>
          </p:cNvSpPr>
          <p:nvPr/>
        </p:nvSpPr>
        <p:spPr bwMode="auto">
          <a:xfrm>
            <a:off x="2362200" y="3352800"/>
            <a:ext cx="1371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83" name="Line 20"/>
          <p:cNvSpPr>
            <a:spLocks noChangeShapeType="1"/>
          </p:cNvSpPr>
          <p:nvPr/>
        </p:nvSpPr>
        <p:spPr bwMode="auto">
          <a:xfrm>
            <a:off x="5715000" y="3352800"/>
            <a:ext cx="1143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84" name="Line 21"/>
          <p:cNvSpPr>
            <a:spLocks noChangeShapeType="1"/>
          </p:cNvSpPr>
          <p:nvPr/>
        </p:nvSpPr>
        <p:spPr bwMode="auto">
          <a:xfrm>
            <a:off x="4572000" y="3962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85" name="Line 22"/>
          <p:cNvSpPr>
            <a:spLocks noChangeShapeType="1"/>
          </p:cNvSpPr>
          <p:nvPr/>
        </p:nvSpPr>
        <p:spPr bwMode="auto">
          <a:xfrm>
            <a:off x="4572000" y="44958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86" name="Line 23"/>
          <p:cNvSpPr>
            <a:spLocks noChangeShapeType="1"/>
          </p:cNvSpPr>
          <p:nvPr/>
        </p:nvSpPr>
        <p:spPr bwMode="auto">
          <a:xfrm>
            <a:off x="1295400" y="5486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87" name="Line 24"/>
          <p:cNvSpPr>
            <a:spLocks noChangeShapeType="1"/>
          </p:cNvSpPr>
          <p:nvPr/>
        </p:nvSpPr>
        <p:spPr bwMode="auto">
          <a:xfrm>
            <a:off x="3505200" y="5486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88" name="Line 25"/>
          <p:cNvSpPr>
            <a:spLocks noChangeShapeType="1"/>
          </p:cNvSpPr>
          <p:nvPr/>
        </p:nvSpPr>
        <p:spPr bwMode="auto">
          <a:xfrm>
            <a:off x="5791200" y="5486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89" name="Line 26"/>
          <p:cNvSpPr>
            <a:spLocks noChangeShapeType="1"/>
          </p:cNvSpPr>
          <p:nvPr/>
        </p:nvSpPr>
        <p:spPr bwMode="auto">
          <a:xfrm>
            <a:off x="1295400" y="5486400"/>
            <a:ext cx="449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90" name="Line 27"/>
          <p:cNvSpPr>
            <a:spLocks noChangeShapeType="1"/>
          </p:cNvSpPr>
          <p:nvPr/>
        </p:nvSpPr>
        <p:spPr bwMode="auto">
          <a:xfrm>
            <a:off x="4572000" y="53340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91" name="Line 28"/>
          <p:cNvSpPr>
            <a:spLocks noChangeShapeType="1"/>
          </p:cNvSpPr>
          <p:nvPr/>
        </p:nvSpPr>
        <p:spPr bwMode="auto">
          <a:xfrm>
            <a:off x="1295400" y="60198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92" name="Line 29"/>
          <p:cNvSpPr>
            <a:spLocks noChangeShapeType="1"/>
          </p:cNvSpPr>
          <p:nvPr/>
        </p:nvSpPr>
        <p:spPr bwMode="auto">
          <a:xfrm>
            <a:off x="3505200" y="60198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93" name="Line 30"/>
          <p:cNvSpPr>
            <a:spLocks noChangeShapeType="1"/>
          </p:cNvSpPr>
          <p:nvPr/>
        </p:nvSpPr>
        <p:spPr bwMode="auto">
          <a:xfrm>
            <a:off x="5791200" y="60198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94" name="Line 31"/>
          <p:cNvSpPr>
            <a:spLocks noChangeShapeType="1"/>
          </p:cNvSpPr>
          <p:nvPr/>
        </p:nvSpPr>
        <p:spPr bwMode="auto">
          <a:xfrm>
            <a:off x="8001000" y="60198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95" name="Line 32"/>
          <p:cNvSpPr>
            <a:spLocks noChangeShapeType="1"/>
          </p:cNvSpPr>
          <p:nvPr/>
        </p:nvSpPr>
        <p:spPr bwMode="auto">
          <a:xfrm>
            <a:off x="4548188" y="6172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id-ID" dirty="0"/>
          </a:p>
        </p:txBody>
      </p:sp>
      <p:sp>
        <p:nvSpPr>
          <p:cNvPr id="11296" name="Line 33"/>
          <p:cNvSpPr>
            <a:spLocks noChangeShapeType="1"/>
          </p:cNvSpPr>
          <p:nvPr/>
        </p:nvSpPr>
        <p:spPr bwMode="auto">
          <a:xfrm>
            <a:off x="1295400" y="6172200"/>
            <a:ext cx="6705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97" name="Line 34"/>
          <p:cNvSpPr>
            <a:spLocks noChangeShapeType="1"/>
          </p:cNvSpPr>
          <p:nvPr/>
        </p:nvSpPr>
        <p:spPr bwMode="auto">
          <a:xfrm>
            <a:off x="6172200" y="434340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98" name="Line 35"/>
          <p:cNvSpPr>
            <a:spLocks noChangeShapeType="1"/>
          </p:cNvSpPr>
          <p:nvPr/>
        </p:nvSpPr>
        <p:spPr bwMode="auto">
          <a:xfrm flipV="1">
            <a:off x="8001000" y="434340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299" name="Line 36"/>
          <p:cNvSpPr>
            <a:spLocks noChangeShapeType="1"/>
          </p:cNvSpPr>
          <p:nvPr/>
        </p:nvSpPr>
        <p:spPr bwMode="auto">
          <a:xfrm>
            <a:off x="3048000" y="2819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300" name="Line 37"/>
          <p:cNvSpPr>
            <a:spLocks noChangeShapeType="1"/>
          </p:cNvSpPr>
          <p:nvPr/>
        </p:nvSpPr>
        <p:spPr bwMode="auto">
          <a:xfrm>
            <a:off x="6324600" y="2819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301" name="Line 47"/>
          <p:cNvSpPr>
            <a:spLocks noChangeShapeType="1"/>
          </p:cNvSpPr>
          <p:nvPr/>
        </p:nvSpPr>
        <p:spPr bwMode="auto">
          <a:xfrm>
            <a:off x="4114800" y="1676400"/>
            <a:ext cx="914400"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
        <p:nvSpPr>
          <p:cNvPr id="11302" name="Line 53"/>
          <p:cNvSpPr>
            <a:spLocks noChangeShapeType="1"/>
          </p:cNvSpPr>
          <p:nvPr/>
        </p:nvSpPr>
        <p:spPr bwMode="auto">
          <a:xfrm>
            <a:off x="2057400" y="1752600"/>
            <a:ext cx="2057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d-ID"/>
          </a:p>
        </p:txBody>
      </p:sp>
    </p:spTree>
    <p:extLst>
      <p:ext uri="{BB962C8B-B14F-4D97-AF65-F5344CB8AC3E}">
        <p14:creationId xmlns:p14="http://schemas.microsoft.com/office/powerpoint/2010/main" val="412098430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8548" t="21688" r="29032" b="7306"/>
          <a:stretch/>
        </p:blipFill>
        <p:spPr>
          <a:xfrm>
            <a:off x="1667718" y="381000"/>
            <a:ext cx="5979736" cy="4360608"/>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1129" t="38166" r="22742" b="33372"/>
          <a:stretch/>
        </p:blipFill>
        <p:spPr>
          <a:xfrm>
            <a:off x="332873" y="4800600"/>
            <a:ext cx="8550446" cy="1981200"/>
          </a:xfrm>
          <a:prstGeom prst="rect">
            <a:avLst/>
          </a:prstGeom>
        </p:spPr>
      </p:pic>
    </p:spTree>
    <p:extLst>
      <p:ext uri="{BB962C8B-B14F-4D97-AF65-F5344CB8AC3E}">
        <p14:creationId xmlns:p14="http://schemas.microsoft.com/office/powerpoint/2010/main" val="56096896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355" t="22886" r="37742" b="16295"/>
          <a:stretch/>
        </p:blipFill>
        <p:spPr>
          <a:xfrm>
            <a:off x="1981200" y="354931"/>
            <a:ext cx="5425966" cy="4140869"/>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3871" t="40862" r="31936" b="33073"/>
          <a:stretch/>
        </p:blipFill>
        <p:spPr>
          <a:xfrm>
            <a:off x="674786" y="4535130"/>
            <a:ext cx="8088214" cy="2094270"/>
          </a:xfrm>
          <a:prstGeom prst="rect">
            <a:avLst/>
          </a:prstGeom>
        </p:spPr>
      </p:pic>
    </p:spTree>
    <p:extLst>
      <p:ext uri="{BB962C8B-B14F-4D97-AF65-F5344CB8AC3E}">
        <p14:creationId xmlns:p14="http://schemas.microsoft.com/office/powerpoint/2010/main" val="56096896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0161" t="25283" r="37742" b="13598"/>
          <a:stretch/>
        </p:blipFill>
        <p:spPr>
          <a:xfrm>
            <a:off x="1708608" y="304799"/>
            <a:ext cx="5682792" cy="4441723"/>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4194" t="37566" r="32096" b="38465"/>
          <a:stretch/>
        </p:blipFill>
        <p:spPr>
          <a:xfrm>
            <a:off x="381000" y="4746523"/>
            <a:ext cx="8471840" cy="2035277"/>
          </a:xfrm>
          <a:prstGeom prst="rect">
            <a:avLst/>
          </a:prstGeom>
        </p:spPr>
      </p:pic>
    </p:spTree>
    <p:extLst>
      <p:ext uri="{BB962C8B-B14F-4D97-AF65-F5344CB8AC3E}">
        <p14:creationId xmlns:p14="http://schemas.microsoft.com/office/powerpoint/2010/main" val="56096896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0000" t="24385" r="37420" b="15096"/>
          <a:stretch/>
        </p:blipFill>
        <p:spPr>
          <a:xfrm>
            <a:off x="1814464" y="228599"/>
            <a:ext cx="5875700" cy="4495801"/>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4032" t="45057" r="31613" b="30376"/>
          <a:stretch/>
        </p:blipFill>
        <p:spPr>
          <a:xfrm>
            <a:off x="383783" y="4724400"/>
            <a:ext cx="8455417" cy="2057400"/>
          </a:xfrm>
          <a:prstGeom prst="rect">
            <a:avLst/>
          </a:prstGeom>
        </p:spPr>
      </p:pic>
    </p:spTree>
    <p:extLst>
      <p:ext uri="{BB962C8B-B14F-4D97-AF65-F5344CB8AC3E}">
        <p14:creationId xmlns:p14="http://schemas.microsoft.com/office/powerpoint/2010/main" val="424320908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0000" t="19291" r="37742" b="19591"/>
          <a:stretch/>
        </p:blipFill>
        <p:spPr>
          <a:xfrm>
            <a:off x="1828800" y="152400"/>
            <a:ext cx="5459506" cy="4250914"/>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4516" t="30376" r="31451" b="44158"/>
          <a:stretch/>
        </p:blipFill>
        <p:spPr>
          <a:xfrm>
            <a:off x="286871" y="4419600"/>
            <a:ext cx="8552329" cy="2169994"/>
          </a:xfrm>
          <a:prstGeom prst="rect">
            <a:avLst/>
          </a:prstGeom>
        </p:spPr>
      </p:pic>
    </p:spTree>
    <p:extLst>
      <p:ext uri="{BB962C8B-B14F-4D97-AF65-F5344CB8AC3E}">
        <p14:creationId xmlns:p14="http://schemas.microsoft.com/office/powerpoint/2010/main" val="424320908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1290" t="23785" r="36291" b="21688"/>
          <a:stretch/>
        </p:blipFill>
        <p:spPr>
          <a:xfrm>
            <a:off x="2438400" y="264640"/>
            <a:ext cx="4267200" cy="2952968"/>
          </a:xfrm>
          <a:prstGeom prst="rect">
            <a:avLst/>
          </a:prstGeom>
        </p:spPr>
      </p:pic>
      <p:pic>
        <p:nvPicPr>
          <p:cNvPr id="3" name="Picture 2"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30001" t="81608" r="43870" b="15097"/>
          <a:stretch/>
        </p:blipFill>
        <p:spPr>
          <a:xfrm>
            <a:off x="2057400" y="3200400"/>
            <a:ext cx="5357673" cy="363792"/>
          </a:xfrm>
          <a:prstGeom prst="rect">
            <a:avLst/>
          </a:prstGeom>
        </p:spPr>
      </p:pic>
      <p:pic>
        <p:nvPicPr>
          <p:cNvPr id="4" name="Picture 3"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6129" t="49651" r="30968" b="25174"/>
          <a:stretch/>
        </p:blipFill>
        <p:spPr>
          <a:xfrm>
            <a:off x="443573" y="3733800"/>
            <a:ext cx="8395627" cy="2150805"/>
          </a:xfrm>
          <a:prstGeom prst="rect">
            <a:avLst/>
          </a:prstGeom>
        </p:spPr>
      </p:pic>
    </p:spTree>
    <p:extLst>
      <p:ext uri="{BB962C8B-B14F-4D97-AF65-F5344CB8AC3E}">
        <p14:creationId xmlns:p14="http://schemas.microsoft.com/office/powerpoint/2010/main" val="419854964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9678" t="27980" r="44355" b="25583"/>
          <a:stretch/>
        </p:blipFill>
        <p:spPr>
          <a:xfrm>
            <a:off x="2667000" y="237119"/>
            <a:ext cx="3534699" cy="3402970"/>
          </a:xfrm>
          <a:prstGeom prst="rect">
            <a:avLst/>
          </a:prstGeom>
        </p:spPr>
      </p:pic>
      <p:pic>
        <p:nvPicPr>
          <p:cNvPr id="4" name="Picture 3"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31451" t="55542" r="43871" b="35170"/>
          <a:stretch/>
        </p:blipFill>
        <p:spPr>
          <a:xfrm>
            <a:off x="2438400" y="3657600"/>
            <a:ext cx="3810001" cy="771960"/>
          </a:xfrm>
          <a:prstGeom prst="rect">
            <a:avLst/>
          </a:prstGeom>
        </p:spPr>
      </p:pic>
      <p:pic>
        <p:nvPicPr>
          <p:cNvPr id="5" name="Picture 4" descr="buku_bms878.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15968" t="65729" r="30968" b="8505"/>
          <a:stretch/>
        </p:blipFill>
        <p:spPr>
          <a:xfrm>
            <a:off x="587452" y="4495800"/>
            <a:ext cx="7870748" cy="2057400"/>
          </a:xfrm>
          <a:prstGeom prst="rect">
            <a:avLst/>
          </a:prstGeom>
        </p:spPr>
      </p:pic>
    </p:spTree>
    <p:extLst>
      <p:ext uri="{BB962C8B-B14F-4D97-AF65-F5344CB8AC3E}">
        <p14:creationId xmlns:p14="http://schemas.microsoft.com/office/powerpoint/2010/main" val="342967241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4516" t="19291" r="39032" b="29178"/>
          <a:stretch/>
        </p:blipFill>
        <p:spPr>
          <a:xfrm>
            <a:off x="2054742" y="459223"/>
            <a:ext cx="4803258" cy="3655577"/>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9677" t="63407" r="34193" b="15627"/>
          <a:stretch/>
        </p:blipFill>
        <p:spPr>
          <a:xfrm>
            <a:off x="533400" y="4213123"/>
            <a:ext cx="8125663" cy="2187677"/>
          </a:xfrm>
          <a:prstGeom prst="rect">
            <a:avLst/>
          </a:prstGeom>
        </p:spPr>
      </p:pic>
    </p:spTree>
    <p:extLst>
      <p:ext uri="{BB962C8B-B14F-4D97-AF65-F5344CB8AC3E}">
        <p14:creationId xmlns:p14="http://schemas.microsoft.com/office/powerpoint/2010/main" val="8608214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70428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3871" t="20490" r="31936" b="2513"/>
          <a:stretch/>
        </p:blipFill>
        <p:spPr>
          <a:xfrm>
            <a:off x="767461" y="495850"/>
            <a:ext cx="7919339" cy="6057350"/>
          </a:xfrm>
          <a:prstGeom prst="rect">
            <a:avLst/>
          </a:prstGeom>
        </p:spPr>
      </p:pic>
    </p:spTree>
    <p:extLst>
      <p:ext uri="{BB962C8B-B14F-4D97-AF65-F5344CB8AC3E}">
        <p14:creationId xmlns:p14="http://schemas.microsoft.com/office/powerpoint/2010/main" val="1643406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38200" y="457200"/>
            <a:ext cx="7620000" cy="609600"/>
          </a:xfrm>
          <a:solidFill>
            <a:srgbClr val="00FFFF"/>
          </a:solidFill>
        </p:spPr>
        <p:txBody>
          <a:bodyPr/>
          <a:lstStyle/>
          <a:p>
            <a:pPr eaLnBrk="1" hangingPunct="1"/>
            <a:r>
              <a:rPr lang="en-US" sz="3200" smtClean="0"/>
              <a:t>KERUSAKAN JEMBATAN</a:t>
            </a:r>
            <a:endParaRPr lang="id-ID" sz="3200" smtClean="0"/>
          </a:p>
        </p:txBody>
      </p:sp>
      <p:sp>
        <p:nvSpPr>
          <p:cNvPr id="9219" name="Rectangle 3"/>
          <p:cNvSpPr>
            <a:spLocks noGrp="1" noChangeArrowheads="1"/>
          </p:cNvSpPr>
          <p:nvPr>
            <p:ph type="body" idx="1"/>
          </p:nvPr>
        </p:nvSpPr>
        <p:spPr>
          <a:xfrm>
            <a:off x="838200" y="1295400"/>
            <a:ext cx="7620000" cy="3962400"/>
          </a:xfrm>
          <a:solidFill>
            <a:srgbClr val="CCFFFF"/>
          </a:solidFill>
        </p:spPr>
        <p:txBody>
          <a:bodyPr/>
          <a:lstStyle/>
          <a:p>
            <a:pPr marL="609600" indent="-609600" eaLnBrk="1" hangingPunct="1">
              <a:lnSpc>
                <a:spcPct val="90000"/>
              </a:lnSpc>
              <a:buFontTx/>
              <a:buNone/>
            </a:pPr>
            <a:endParaRPr lang="en-US" sz="1200" b="1" smtClean="0">
              <a:solidFill>
                <a:srgbClr val="FF33CC"/>
              </a:solidFill>
            </a:endParaRPr>
          </a:p>
          <a:p>
            <a:pPr marL="609600" indent="-609600" eaLnBrk="1" hangingPunct="1">
              <a:lnSpc>
                <a:spcPct val="90000"/>
              </a:lnSpc>
              <a:buFontTx/>
              <a:buNone/>
            </a:pPr>
            <a:r>
              <a:rPr lang="en-US" sz="2400" b="1" smtClean="0">
                <a:solidFill>
                  <a:srgbClr val="0000FF"/>
                </a:solidFill>
              </a:rPr>
              <a:t>SERING KALI DISEBABKAN OLEH :</a:t>
            </a:r>
          </a:p>
          <a:p>
            <a:pPr marL="609600" indent="-609600" eaLnBrk="1" hangingPunct="1">
              <a:lnSpc>
                <a:spcPct val="90000"/>
              </a:lnSpc>
              <a:buFontTx/>
              <a:buNone/>
            </a:pPr>
            <a:r>
              <a:rPr lang="en-US" sz="2400" b="1" smtClean="0">
                <a:solidFill>
                  <a:srgbClr val="0000FF"/>
                </a:solidFill>
              </a:rPr>
              <a:t>1. Muatan melebihi batas</a:t>
            </a:r>
          </a:p>
          <a:p>
            <a:pPr marL="609600" indent="-609600" eaLnBrk="1" hangingPunct="1">
              <a:lnSpc>
                <a:spcPct val="90000"/>
              </a:lnSpc>
              <a:buFontTx/>
              <a:buNone/>
            </a:pPr>
            <a:r>
              <a:rPr lang="en-US" sz="2400" b="1" smtClean="0">
                <a:solidFill>
                  <a:srgbClr val="0000FF"/>
                </a:solidFill>
              </a:rPr>
              <a:t>    - Kelelahan </a:t>
            </a:r>
          </a:p>
          <a:p>
            <a:pPr marL="609600" indent="-609600" eaLnBrk="1" hangingPunct="1">
              <a:lnSpc>
                <a:spcPct val="90000"/>
              </a:lnSpc>
              <a:buFontTx/>
              <a:buNone/>
            </a:pPr>
            <a:r>
              <a:rPr lang="en-US" sz="2400" b="1" smtClean="0">
                <a:solidFill>
                  <a:srgbClr val="0000FF"/>
                </a:solidFill>
              </a:rPr>
              <a:t>    - Overlay aspal</a:t>
            </a:r>
          </a:p>
          <a:p>
            <a:pPr marL="609600" indent="-609600" eaLnBrk="1" hangingPunct="1">
              <a:lnSpc>
                <a:spcPct val="90000"/>
              </a:lnSpc>
              <a:buFontTx/>
              <a:buNone/>
            </a:pPr>
            <a:r>
              <a:rPr lang="en-US" sz="2400" b="1" smtClean="0">
                <a:solidFill>
                  <a:srgbClr val="0000FF"/>
                </a:solidFill>
              </a:rPr>
              <a:t>2. Scouring</a:t>
            </a:r>
          </a:p>
          <a:p>
            <a:pPr marL="609600" indent="-609600" eaLnBrk="1" hangingPunct="1">
              <a:lnSpc>
                <a:spcPct val="90000"/>
              </a:lnSpc>
              <a:buFontTx/>
              <a:buNone/>
            </a:pPr>
            <a:r>
              <a:rPr lang="en-US" sz="2400" b="1" smtClean="0">
                <a:solidFill>
                  <a:srgbClr val="0000FF"/>
                </a:solidFill>
              </a:rPr>
              <a:t>3. Degradasi dasar sungai</a:t>
            </a:r>
          </a:p>
          <a:p>
            <a:pPr marL="609600" indent="-609600" eaLnBrk="1" hangingPunct="1">
              <a:lnSpc>
                <a:spcPct val="90000"/>
              </a:lnSpc>
              <a:buFontTx/>
              <a:buNone/>
            </a:pPr>
            <a:r>
              <a:rPr lang="en-US" sz="2400" b="1" smtClean="0">
                <a:solidFill>
                  <a:srgbClr val="0000FF"/>
                </a:solidFill>
              </a:rPr>
              <a:t>4. Bencana Alam</a:t>
            </a:r>
          </a:p>
          <a:p>
            <a:pPr marL="609600" indent="-609600" eaLnBrk="1" hangingPunct="1">
              <a:lnSpc>
                <a:spcPct val="90000"/>
              </a:lnSpc>
              <a:buFontTx/>
              <a:buNone/>
            </a:pPr>
            <a:r>
              <a:rPr lang="en-US" sz="2400" b="1" smtClean="0">
                <a:solidFill>
                  <a:srgbClr val="0000FF"/>
                </a:solidFill>
              </a:rPr>
              <a:t>5. Kecelakaan</a:t>
            </a:r>
          </a:p>
          <a:p>
            <a:pPr marL="609600" indent="-609600" eaLnBrk="1" hangingPunct="1">
              <a:lnSpc>
                <a:spcPct val="90000"/>
              </a:lnSpc>
              <a:buFontTx/>
              <a:buNone/>
            </a:pPr>
            <a:r>
              <a:rPr lang="en-US" sz="2400" b="1" smtClean="0">
                <a:solidFill>
                  <a:srgbClr val="0000FF"/>
                </a:solidFill>
              </a:rPr>
              <a:t>6. lain-lain</a:t>
            </a:r>
          </a:p>
        </p:txBody>
      </p:sp>
    </p:spTree>
    <p:extLst>
      <p:ext uri="{BB962C8B-B14F-4D97-AF65-F5344CB8AC3E}">
        <p14:creationId xmlns:p14="http://schemas.microsoft.com/office/powerpoint/2010/main" val="391454862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177" t="26181" r="36210" b="19291"/>
          <a:stretch/>
        </p:blipFill>
        <p:spPr>
          <a:xfrm>
            <a:off x="499071" y="767536"/>
            <a:ext cx="8340129" cy="5252264"/>
          </a:xfrm>
          <a:prstGeom prst="rect">
            <a:avLst/>
          </a:prstGeom>
        </p:spPr>
      </p:pic>
    </p:spTree>
    <p:extLst>
      <p:ext uri="{BB962C8B-B14F-4D97-AF65-F5344CB8AC3E}">
        <p14:creationId xmlns:p14="http://schemas.microsoft.com/office/powerpoint/2010/main" val="164340684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8871" t="18992" r="46451" b="5210"/>
          <a:stretch/>
        </p:blipFill>
        <p:spPr>
          <a:xfrm>
            <a:off x="2639960" y="255110"/>
            <a:ext cx="3532239" cy="5840890"/>
          </a:xfrm>
          <a:prstGeom prst="rect">
            <a:avLst/>
          </a:prstGeom>
        </p:spPr>
      </p:pic>
      <p:pic>
        <p:nvPicPr>
          <p:cNvPr id="3" name="Picture 2" descr="buku_bms879.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31129" t="75915" r="48871" b="20789"/>
          <a:stretch/>
        </p:blipFill>
        <p:spPr>
          <a:xfrm>
            <a:off x="1530954" y="6096001"/>
            <a:ext cx="6012846" cy="533400"/>
          </a:xfrm>
          <a:prstGeom prst="rect">
            <a:avLst/>
          </a:prstGeom>
        </p:spPr>
      </p:pic>
    </p:spTree>
    <p:extLst>
      <p:ext uri="{BB962C8B-B14F-4D97-AF65-F5344CB8AC3E}">
        <p14:creationId xmlns:p14="http://schemas.microsoft.com/office/powerpoint/2010/main" val="164340684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355" t="36668" r="37419" b="17193"/>
          <a:stretch/>
        </p:blipFill>
        <p:spPr>
          <a:xfrm>
            <a:off x="295893" y="838201"/>
            <a:ext cx="8619507" cy="4952999"/>
          </a:xfrm>
          <a:prstGeom prst="rect">
            <a:avLst/>
          </a:prstGeom>
        </p:spPr>
      </p:pic>
    </p:spTree>
    <p:extLst>
      <p:ext uri="{BB962C8B-B14F-4D97-AF65-F5344CB8AC3E}">
        <p14:creationId xmlns:p14="http://schemas.microsoft.com/office/powerpoint/2010/main" val="164340684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30323" t="23186" r="50000" b="20789"/>
          <a:stretch/>
        </p:blipFill>
        <p:spPr>
          <a:xfrm>
            <a:off x="2362200" y="76200"/>
            <a:ext cx="4038600" cy="6190315"/>
          </a:xfrm>
          <a:prstGeom prst="rect">
            <a:avLst/>
          </a:prstGeom>
        </p:spPr>
      </p:pic>
      <p:pic>
        <p:nvPicPr>
          <p:cNvPr id="3" name="Picture 2" descr="buku_bms879.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3710" t="83406" r="44677" b="13298"/>
          <a:stretch/>
        </p:blipFill>
        <p:spPr>
          <a:xfrm>
            <a:off x="1530254" y="6346723"/>
            <a:ext cx="6394546" cy="358877"/>
          </a:xfrm>
          <a:prstGeom prst="rect">
            <a:avLst/>
          </a:prstGeom>
        </p:spPr>
      </p:pic>
    </p:spTree>
    <p:extLst>
      <p:ext uri="{BB962C8B-B14F-4D97-AF65-F5344CB8AC3E}">
        <p14:creationId xmlns:p14="http://schemas.microsoft.com/office/powerpoint/2010/main" val="20103397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0322" t="28878" r="37580" b="5209"/>
          <a:stretch/>
        </p:blipFill>
        <p:spPr>
          <a:xfrm>
            <a:off x="1066800" y="322902"/>
            <a:ext cx="7391400" cy="6230298"/>
          </a:xfrm>
          <a:prstGeom prst="rect">
            <a:avLst/>
          </a:prstGeom>
        </p:spPr>
      </p:pic>
    </p:spTree>
    <p:extLst>
      <p:ext uri="{BB962C8B-B14F-4D97-AF65-F5344CB8AC3E}">
        <p14:creationId xmlns:p14="http://schemas.microsoft.com/office/powerpoint/2010/main" val="382288184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8387" t="17793" r="45968" b="14797"/>
          <a:stretch/>
        </p:blipFill>
        <p:spPr>
          <a:xfrm>
            <a:off x="2362200" y="-6956"/>
            <a:ext cx="4419600" cy="6254149"/>
          </a:xfrm>
          <a:prstGeom prst="rect">
            <a:avLst/>
          </a:prstGeom>
        </p:spPr>
      </p:pic>
      <p:pic>
        <p:nvPicPr>
          <p:cNvPr id="3" name="Picture 2" descr="buku_bms879.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8226" t="62134" r="40161" b="34870"/>
          <a:stretch/>
        </p:blipFill>
        <p:spPr>
          <a:xfrm>
            <a:off x="1176461" y="6312311"/>
            <a:ext cx="6214939" cy="317089"/>
          </a:xfrm>
          <a:prstGeom prst="rect">
            <a:avLst/>
          </a:prstGeom>
        </p:spPr>
      </p:pic>
    </p:spTree>
    <p:extLst>
      <p:ext uri="{BB962C8B-B14F-4D97-AF65-F5344CB8AC3E}">
        <p14:creationId xmlns:p14="http://schemas.microsoft.com/office/powerpoint/2010/main" val="385205463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3871" t="25583" r="31774"/>
          <a:stretch/>
        </p:blipFill>
        <p:spPr>
          <a:xfrm>
            <a:off x="575793" y="228600"/>
            <a:ext cx="8263407" cy="6090610"/>
          </a:xfrm>
          <a:prstGeom prst="rect">
            <a:avLst/>
          </a:prstGeom>
        </p:spPr>
      </p:pic>
      <p:pic>
        <p:nvPicPr>
          <p:cNvPr id="3" name="Picture 2" descr="buku_bms879.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45000" t="80110" r="40323" b="16894"/>
          <a:stretch/>
        </p:blipFill>
        <p:spPr>
          <a:xfrm>
            <a:off x="2743200" y="6324600"/>
            <a:ext cx="3124200" cy="343319"/>
          </a:xfrm>
          <a:prstGeom prst="rect">
            <a:avLst/>
          </a:prstGeom>
        </p:spPr>
      </p:pic>
    </p:spTree>
    <p:extLst>
      <p:ext uri="{BB962C8B-B14F-4D97-AF65-F5344CB8AC3E}">
        <p14:creationId xmlns:p14="http://schemas.microsoft.com/office/powerpoint/2010/main" val="382288184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4194" t="20490" r="31451" b="10003"/>
          <a:stretch/>
        </p:blipFill>
        <p:spPr>
          <a:xfrm>
            <a:off x="546911" y="516020"/>
            <a:ext cx="8216089" cy="5656180"/>
          </a:xfrm>
          <a:prstGeom prst="rect">
            <a:avLst/>
          </a:prstGeom>
        </p:spPr>
      </p:pic>
      <p:pic>
        <p:nvPicPr>
          <p:cNvPr id="3" name="Picture 2" descr="buku_bms879.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45000" t="80110" r="40323" b="16894"/>
          <a:stretch/>
        </p:blipFill>
        <p:spPr>
          <a:xfrm>
            <a:off x="2743200" y="6362281"/>
            <a:ext cx="3124200" cy="343319"/>
          </a:xfrm>
          <a:prstGeom prst="rect">
            <a:avLst/>
          </a:prstGeom>
        </p:spPr>
      </p:pic>
    </p:spTree>
    <p:extLst>
      <p:ext uri="{BB962C8B-B14F-4D97-AF65-F5344CB8AC3E}">
        <p14:creationId xmlns:p14="http://schemas.microsoft.com/office/powerpoint/2010/main" val="382288184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8065" t="18393" r="36613" b="5208"/>
          <a:stretch/>
        </p:blipFill>
        <p:spPr>
          <a:xfrm>
            <a:off x="1066800" y="76200"/>
            <a:ext cx="7338924" cy="6659877"/>
          </a:xfrm>
          <a:prstGeom prst="rect">
            <a:avLst/>
          </a:prstGeom>
        </p:spPr>
      </p:pic>
    </p:spTree>
    <p:extLst>
      <p:ext uri="{BB962C8B-B14F-4D97-AF65-F5344CB8AC3E}">
        <p14:creationId xmlns:p14="http://schemas.microsoft.com/office/powerpoint/2010/main" val="20103397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4354" t="53146" r="32742" b="27380"/>
          <a:stretch/>
        </p:blipFill>
        <p:spPr>
          <a:xfrm>
            <a:off x="394726" y="762000"/>
            <a:ext cx="8459373" cy="1676400"/>
          </a:xfrm>
          <a:prstGeom prst="rect">
            <a:avLst/>
          </a:prstGeom>
        </p:spPr>
      </p:pic>
      <p:pic>
        <p:nvPicPr>
          <p:cNvPr id="3" name="Picture 2" descr="buku_bms879.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40161" t="74118" r="36614" b="21987"/>
          <a:stretch/>
        </p:blipFill>
        <p:spPr>
          <a:xfrm>
            <a:off x="2022242" y="2590800"/>
            <a:ext cx="5064358" cy="457199"/>
          </a:xfrm>
          <a:prstGeom prst="rect">
            <a:avLst/>
          </a:prstGeom>
        </p:spPr>
      </p:pic>
    </p:spTree>
    <p:extLst>
      <p:ext uri="{BB962C8B-B14F-4D97-AF65-F5344CB8AC3E}">
        <p14:creationId xmlns:p14="http://schemas.microsoft.com/office/powerpoint/2010/main" val="3857470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upload.wikimedia.org/wikipedia/commons/thumb/7/7d/Ampera_Bridge_at_Noon%2C_Palembang.jpg/250px-Ampera_Bridge_at_Noon%2C_Palemba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3" name="AutoShape 4" descr="https://upload.wikimedia.org/wikipedia/commons/thumb/7/7d/Ampera_Bridge_at_Noon%2C_Palembang.jpg/250px-Ampera_Bridge_at_Noon%2C_Palemban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832" y="617538"/>
            <a:ext cx="5243768" cy="364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2057485621"/>
              </p:ext>
            </p:extLst>
          </p:nvPr>
        </p:nvGraphicFramePr>
        <p:xfrm>
          <a:off x="1905000" y="4343400"/>
          <a:ext cx="5105400" cy="2267590"/>
        </p:xfrm>
        <a:graphic>
          <a:graphicData uri="http://schemas.openxmlformats.org/drawingml/2006/table">
            <a:tbl>
              <a:tblPr/>
              <a:tblGrid>
                <a:gridCol w="2502647"/>
                <a:gridCol w="2602753"/>
              </a:tblGrid>
              <a:tr h="271682">
                <a:tc>
                  <a:txBody>
                    <a:bodyPr/>
                    <a:lstStyle/>
                    <a:p>
                      <a:pPr algn="l" fontAlgn="t"/>
                      <a:r>
                        <a:rPr lang="id-ID" sz="2400" b="1" dirty="0">
                          <a:effectLst/>
                        </a:rPr>
                        <a:t>Nama resmi</a:t>
                      </a:r>
                    </a:p>
                  </a:txBody>
                  <a:tcP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sz="2400" b="1" dirty="0">
                          <a:effectLst/>
                        </a:rPr>
                        <a:t>Jembatan Ampera</a:t>
                      </a:r>
                    </a:p>
                  </a:txBody>
                  <a:tcP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r h="271682">
                <a:tc>
                  <a:txBody>
                    <a:bodyPr/>
                    <a:lstStyle/>
                    <a:p>
                      <a:pPr algn="l" fontAlgn="t"/>
                      <a:r>
                        <a:rPr lang="id-ID" sz="1600" dirty="0">
                          <a:effectLst/>
                        </a:rPr>
                        <a:t>Mengangkut</a:t>
                      </a:r>
                    </a:p>
                  </a:txBody>
                  <a:tcP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sz="1600" b="1" dirty="0">
                          <a:effectLst/>
                        </a:rPr>
                        <a:t>4 lajur</a:t>
                      </a:r>
                    </a:p>
                  </a:txBody>
                  <a:tcP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r h="271682">
                <a:tc>
                  <a:txBody>
                    <a:bodyPr/>
                    <a:lstStyle/>
                    <a:p>
                      <a:pPr algn="l" fontAlgn="t"/>
                      <a:r>
                        <a:rPr lang="id-ID" sz="1600" dirty="0">
                          <a:effectLst/>
                        </a:rPr>
                        <a:t>Panjang total</a:t>
                      </a:r>
                    </a:p>
                  </a:txBody>
                  <a:tcP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sz="1600">
                          <a:effectLst/>
                        </a:rPr>
                        <a:t>1117 meter (3665 ft)</a:t>
                      </a:r>
                    </a:p>
                  </a:txBody>
                  <a:tcP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r h="271682">
                <a:tc>
                  <a:txBody>
                    <a:bodyPr/>
                    <a:lstStyle/>
                    <a:p>
                      <a:pPr algn="l" fontAlgn="t"/>
                      <a:r>
                        <a:rPr lang="id-ID" sz="1600">
                          <a:effectLst/>
                        </a:rPr>
                        <a:t>Lebar</a:t>
                      </a:r>
                    </a:p>
                  </a:txBody>
                  <a:tcP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sz="1600">
                          <a:effectLst/>
                        </a:rPr>
                        <a:t>22 meter (72 ft)</a:t>
                      </a:r>
                    </a:p>
                  </a:txBody>
                  <a:tcP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r h="271682">
                <a:tc>
                  <a:txBody>
                    <a:bodyPr/>
                    <a:lstStyle/>
                    <a:p>
                      <a:pPr algn="l" fontAlgn="t"/>
                      <a:r>
                        <a:rPr lang="id-ID" sz="1600">
                          <a:effectLst/>
                        </a:rPr>
                        <a:t>Tinggi</a:t>
                      </a:r>
                    </a:p>
                  </a:txBody>
                  <a:tcP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sz="1600">
                          <a:effectLst/>
                        </a:rPr>
                        <a:t>63 meter (207 ft)</a:t>
                      </a:r>
                    </a:p>
                  </a:txBody>
                  <a:tcP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r h="469270">
                <a:tc>
                  <a:txBody>
                    <a:bodyPr/>
                    <a:lstStyle/>
                    <a:p>
                      <a:pPr algn="l" fontAlgn="t"/>
                      <a:r>
                        <a:rPr lang="id-ID" sz="1600">
                          <a:effectLst/>
                        </a:rPr>
                        <a:t>Rentang terpanjang</a:t>
                      </a:r>
                    </a:p>
                  </a:txBody>
                  <a:tcP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sz="1600" dirty="0">
                          <a:effectLst/>
                        </a:rPr>
                        <a:t>75 meter (246 ft</a:t>
                      </a:r>
                    </a:p>
                  </a:txBody>
                  <a:tcP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bl>
          </a:graphicData>
        </a:graphic>
      </p:graphicFrame>
    </p:spTree>
    <p:extLst>
      <p:ext uri="{BB962C8B-B14F-4D97-AF65-F5344CB8AC3E}">
        <p14:creationId xmlns:p14="http://schemas.microsoft.com/office/powerpoint/2010/main" val="27087460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3548" t="36069" r="51936" b="60336"/>
          <a:stretch/>
        </p:blipFill>
        <p:spPr>
          <a:xfrm>
            <a:off x="1898452" y="508819"/>
            <a:ext cx="5873948" cy="329381"/>
          </a:xfrm>
          <a:prstGeom prst="rect">
            <a:avLst/>
          </a:prstGeom>
        </p:spPr>
      </p:pic>
      <p:pic>
        <p:nvPicPr>
          <p:cNvPr id="3" name="Picture 2" descr="buku_bms879.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7580" t="47902" r="69517" b="48054"/>
          <a:stretch/>
        </p:blipFill>
        <p:spPr>
          <a:xfrm>
            <a:off x="304800" y="1143000"/>
            <a:ext cx="1981027" cy="334298"/>
          </a:xfrm>
          <a:prstGeom prst="rect">
            <a:avLst/>
          </a:prstGeom>
        </p:spPr>
      </p:pic>
      <p:pic>
        <p:nvPicPr>
          <p:cNvPr id="4" name="Picture 3" descr="buku_bms879.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14677" t="56742" r="27097" b="23784"/>
          <a:stretch/>
        </p:blipFill>
        <p:spPr>
          <a:xfrm>
            <a:off x="304800" y="1447800"/>
            <a:ext cx="8627657" cy="1553456"/>
          </a:xfrm>
          <a:prstGeom prst="rect">
            <a:avLst/>
          </a:prstGeom>
        </p:spPr>
      </p:pic>
      <p:pic>
        <p:nvPicPr>
          <p:cNvPr id="5" name="Picture 4" descr="buku_bms879.pdf - Adobe Acrobat Reader DC"/>
          <p:cNvPicPr>
            <a:picLocks noChangeAspect="1"/>
          </p:cNvPicPr>
          <p:nvPr/>
        </p:nvPicPr>
        <p:blipFill rotWithShape="1">
          <a:blip r:embed="rId5">
            <a:extLst>
              <a:ext uri="{28A0092B-C50C-407E-A947-70E740481C1C}">
                <a14:useLocalDpi xmlns:a14="http://schemas.microsoft.com/office/drawing/2010/main" val="0"/>
              </a:ext>
            </a:extLst>
          </a:blip>
          <a:srcRect l="14166" t="38765" r="27258" b="16594"/>
          <a:stretch/>
        </p:blipFill>
        <p:spPr>
          <a:xfrm>
            <a:off x="152401" y="3002741"/>
            <a:ext cx="8780056" cy="3602222"/>
          </a:xfrm>
          <a:prstGeom prst="rect">
            <a:avLst/>
          </a:prstGeom>
        </p:spPr>
      </p:pic>
    </p:spTree>
    <p:extLst>
      <p:ext uri="{BB962C8B-B14F-4D97-AF65-F5344CB8AC3E}">
        <p14:creationId xmlns:p14="http://schemas.microsoft.com/office/powerpoint/2010/main" val="385747009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4355" t="23485" r="27258" b="10902"/>
          <a:stretch/>
        </p:blipFill>
        <p:spPr>
          <a:xfrm>
            <a:off x="463418" y="762000"/>
            <a:ext cx="8439064" cy="5105400"/>
          </a:xfrm>
          <a:prstGeom prst="rect">
            <a:avLst/>
          </a:prstGeom>
        </p:spPr>
      </p:pic>
    </p:spTree>
    <p:extLst>
      <p:ext uri="{BB962C8B-B14F-4D97-AF65-F5344CB8AC3E}">
        <p14:creationId xmlns:p14="http://schemas.microsoft.com/office/powerpoint/2010/main" val="20103397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2258" t="27680" r="60000" b="66628"/>
          <a:stretch/>
        </p:blipFill>
        <p:spPr>
          <a:xfrm>
            <a:off x="381000" y="457200"/>
            <a:ext cx="2590800" cy="447503"/>
          </a:xfrm>
          <a:prstGeom prst="rect">
            <a:avLst/>
          </a:prstGeom>
        </p:spPr>
      </p:pic>
      <p:pic>
        <p:nvPicPr>
          <p:cNvPr id="3" name="Picture 2" descr="buku_bms879.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4193" t="26182" r="27419"/>
          <a:stretch/>
        </p:blipFill>
        <p:spPr>
          <a:xfrm>
            <a:off x="381000" y="985751"/>
            <a:ext cx="8515694" cy="5796049"/>
          </a:xfrm>
          <a:prstGeom prst="rect">
            <a:avLst/>
          </a:prstGeom>
        </p:spPr>
      </p:pic>
    </p:spTree>
    <p:extLst>
      <p:ext uri="{BB962C8B-B14F-4D97-AF65-F5344CB8AC3E}">
        <p14:creationId xmlns:p14="http://schemas.microsoft.com/office/powerpoint/2010/main" val="20103397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3871" t="50000" r="26774" b="32174"/>
          <a:stretch/>
        </p:blipFill>
        <p:spPr>
          <a:xfrm>
            <a:off x="457200" y="609600"/>
            <a:ext cx="8382000" cy="1355243"/>
          </a:xfrm>
          <a:prstGeom prst="rect">
            <a:avLst/>
          </a:prstGeom>
        </p:spPr>
      </p:pic>
    </p:spTree>
    <p:extLst>
      <p:ext uri="{BB962C8B-B14F-4D97-AF65-F5344CB8AC3E}">
        <p14:creationId xmlns:p14="http://schemas.microsoft.com/office/powerpoint/2010/main" val="140833725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742" t="22287" r="35645" b="7307"/>
          <a:stretch/>
        </p:blipFill>
        <p:spPr>
          <a:xfrm>
            <a:off x="908889" y="304800"/>
            <a:ext cx="7777911" cy="6324600"/>
          </a:xfrm>
          <a:prstGeom prst="rect">
            <a:avLst/>
          </a:prstGeom>
        </p:spPr>
      </p:pic>
    </p:spTree>
    <p:extLst>
      <p:ext uri="{BB962C8B-B14F-4D97-AF65-F5344CB8AC3E}">
        <p14:creationId xmlns:p14="http://schemas.microsoft.com/office/powerpoint/2010/main" val="300849308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258" t="46255" r="35645" b="2513"/>
          <a:stretch/>
        </p:blipFill>
        <p:spPr>
          <a:xfrm>
            <a:off x="603737" y="555802"/>
            <a:ext cx="8159263" cy="4778198"/>
          </a:xfrm>
          <a:prstGeom prst="rect">
            <a:avLst/>
          </a:prstGeom>
        </p:spPr>
      </p:pic>
    </p:spTree>
    <p:extLst>
      <p:ext uri="{BB962C8B-B14F-4D97-AF65-F5344CB8AC3E}">
        <p14:creationId xmlns:p14="http://schemas.microsoft.com/office/powerpoint/2010/main" val="300849308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85575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noAutofit/>
          </a:bodyPr>
          <a:lstStyle/>
          <a:p>
            <a:pPr>
              <a:spcAft>
                <a:spcPts val="600"/>
              </a:spcAft>
            </a:pPr>
            <a:r>
              <a:rPr lang="id-ID" sz="2800" b="1" dirty="0">
                <a:solidFill>
                  <a:srgbClr val="C00000"/>
                </a:solidFill>
              </a:rPr>
              <a:t>UNDANG-UNDANG REPUBLIK INDONESIA</a:t>
            </a:r>
            <a:br>
              <a:rPr lang="id-ID" sz="2800" b="1" dirty="0">
                <a:solidFill>
                  <a:srgbClr val="C00000"/>
                </a:solidFill>
              </a:rPr>
            </a:br>
            <a:r>
              <a:rPr lang="id-ID" sz="2800" b="1" dirty="0">
                <a:solidFill>
                  <a:srgbClr val="C00000"/>
                </a:solidFill>
              </a:rPr>
              <a:t>NOMOR 38 TAHUN 2004</a:t>
            </a:r>
            <a:br>
              <a:rPr lang="id-ID" sz="2800" b="1" dirty="0">
                <a:solidFill>
                  <a:srgbClr val="C00000"/>
                </a:solidFill>
              </a:rPr>
            </a:br>
            <a:r>
              <a:rPr lang="id-ID" sz="2800" b="1" dirty="0" smtClean="0">
                <a:solidFill>
                  <a:srgbClr val="C00000"/>
                </a:solidFill>
              </a:rPr>
              <a:t>TENTANG</a:t>
            </a:r>
            <a:r>
              <a:rPr lang="en-US" sz="2800" b="1" dirty="0" smtClean="0">
                <a:solidFill>
                  <a:srgbClr val="C00000"/>
                </a:solidFill>
              </a:rPr>
              <a:t> </a:t>
            </a:r>
            <a:r>
              <a:rPr lang="id-ID" sz="2800" b="1" dirty="0" smtClean="0">
                <a:solidFill>
                  <a:srgbClr val="C00000"/>
                </a:solidFill>
              </a:rPr>
              <a:t>JALAN</a:t>
            </a:r>
            <a:endParaRPr lang="id-ID" sz="2800" dirty="0">
              <a:solidFill>
                <a:srgbClr val="C00000"/>
              </a:solidFill>
            </a:endParaRPr>
          </a:p>
        </p:txBody>
      </p:sp>
      <p:sp>
        <p:nvSpPr>
          <p:cNvPr id="3" name="Subtitle 2"/>
          <p:cNvSpPr>
            <a:spLocks noGrp="1"/>
          </p:cNvSpPr>
          <p:nvPr>
            <p:ph type="subTitle" idx="1"/>
          </p:nvPr>
        </p:nvSpPr>
        <p:spPr>
          <a:xfrm>
            <a:off x="609600" y="1828800"/>
            <a:ext cx="8305800" cy="4038600"/>
          </a:xfrm>
        </p:spPr>
        <p:txBody>
          <a:bodyPr>
            <a:noAutofit/>
          </a:bodyPr>
          <a:lstStyle/>
          <a:p>
            <a:pPr algn="l"/>
            <a:r>
              <a:rPr lang="fi-FI" sz="1800" dirty="0">
                <a:solidFill>
                  <a:schemeClr val="tx1"/>
                </a:solidFill>
                <a:latin typeface="Tahoma"/>
              </a:rPr>
              <a:t>J</a:t>
            </a:r>
            <a:r>
              <a:rPr lang="fi-FI" sz="1800" b="0" i="0" u="none" strike="noStrike" baseline="0" dirty="0" smtClean="0">
                <a:solidFill>
                  <a:schemeClr val="tx1"/>
                </a:solidFill>
                <a:latin typeface="Tahoma"/>
              </a:rPr>
              <a:t>alan sebagai salah satu prasarana transportasi </a:t>
            </a:r>
          </a:p>
          <a:p>
            <a:pPr marL="285750" indent="-285750" algn="l">
              <a:buFont typeface="Wingdings" pitchFamily="2" charset="2"/>
              <a:buChar char="§"/>
            </a:pPr>
            <a:r>
              <a:rPr lang="id-ID" sz="1800" b="0" i="0" u="none" strike="noStrike" baseline="0" dirty="0" smtClean="0">
                <a:solidFill>
                  <a:schemeClr val="tx1"/>
                </a:solidFill>
                <a:latin typeface="Tahoma"/>
              </a:rPr>
              <a:t>pengembangan kehidupan</a:t>
            </a:r>
            <a:r>
              <a:rPr lang="en-US" sz="1800" b="0" i="0" u="none" strike="noStrike" baseline="0" dirty="0" smtClean="0">
                <a:solidFill>
                  <a:schemeClr val="tx1"/>
                </a:solidFill>
                <a:latin typeface="Tahoma"/>
              </a:rPr>
              <a:t> </a:t>
            </a:r>
            <a:r>
              <a:rPr lang="id-ID" sz="1800" b="0" i="0" u="none" strike="noStrike" baseline="0" dirty="0" smtClean="0">
                <a:solidFill>
                  <a:schemeClr val="tx1"/>
                </a:solidFill>
                <a:latin typeface="Tahoma"/>
              </a:rPr>
              <a:t>berbangsa dan bernegara, </a:t>
            </a:r>
            <a:endParaRPr lang="en-US" sz="1800" b="0" i="0" u="none" strike="noStrike" baseline="0" dirty="0" smtClean="0">
              <a:solidFill>
                <a:schemeClr val="tx1"/>
              </a:solidFill>
              <a:latin typeface="Tahoma"/>
            </a:endParaRPr>
          </a:p>
          <a:p>
            <a:pPr marL="285750" indent="-285750" algn="l">
              <a:buFont typeface="Wingdings" pitchFamily="2" charset="2"/>
              <a:buChar char="§"/>
            </a:pPr>
            <a:r>
              <a:rPr lang="id-ID" sz="1800" b="0" i="0" u="none" strike="noStrike" baseline="0" dirty="0" smtClean="0">
                <a:solidFill>
                  <a:schemeClr val="tx1"/>
                </a:solidFill>
                <a:latin typeface="Tahoma"/>
              </a:rPr>
              <a:t>pembinaan persatuan dan</a:t>
            </a:r>
            <a:r>
              <a:rPr lang="en-US" sz="1800" b="0" i="0" u="none" strike="noStrike" baseline="0" dirty="0" smtClean="0">
                <a:solidFill>
                  <a:schemeClr val="tx1"/>
                </a:solidFill>
                <a:latin typeface="Tahoma"/>
              </a:rPr>
              <a:t> </a:t>
            </a:r>
            <a:r>
              <a:rPr lang="id-ID" sz="1800" b="0" i="0" u="none" strike="noStrike" baseline="0" dirty="0" smtClean="0">
                <a:solidFill>
                  <a:schemeClr val="tx1"/>
                </a:solidFill>
                <a:latin typeface="Tahoma"/>
              </a:rPr>
              <a:t>kesatuan bangsa, wilayah negara, dan fungsi masyarakat </a:t>
            </a:r>
            <a:endParaRPr lang="en-US" sz="1800" b="0" i="0" u="none" strike="noStrike" baseline="0" dirty="0" smtClean="0">
              <a:solidFill>
                <a:schemeClr val="tx1"/>
              </a:solidFill>
              <a:latin typeface="Tahoma"/>
            </a:endParaRPr>
          </a:p>
          <a:p>
            <a:pPr marL="285750" indent="-285750" algn="l">
              <a:buFont typeface="Wingdings" pitchFamily="2" charset="2"/>
              <a:buChar char="§"/>
            </a:pPr>
            <a:r>
              <a:rPr lang="id-ID" sz="1800" b="0" i="0" u="none" strike="noStrike" baseline="0" dirty="0" smtClean="0">
                <a:solidFill>
                  <a:schemeClr val="tx1"/>
                </a:solidFill>
                <a:latin typeface="Tahoma"/>
              </a:rPr>
              <a:t>memajukan kesejahteraan umum sebagaimana dimaksud</a:t>
            </a:r>
            <a:r>
              <a:rPr lang="en-US" sz="1800" b="0" i="0" u="none" strike="noStrike" baseline="0" dirty="0" smtClean="0">
                <a:solidFill>
                  <a:schemeClr val="tx1"/>
                </a:solidFill>
                <a:latin typeface="Tahoma"/>
              </a:rPr>
              <a:t> </a:t>
            </a:r>
            <a:r>
              <a:rPr lang="id-ID" sz="1800" b="0" i="0" u="none" strike="noStrike" baseline="0" dirty="0" smtClean="0">
                <a:solidFill>
                  <a:schemeClr val="tx1"/>
                </a:solidFill>
                <a:latin typeface="Tahoma"/>
              </a:rPr>
              <a:t>dalam Pembukaan Undang-Undang Dasar Negara Republik</a:t>
            </a:r>
            <a:r>
              <a:rPr lang="en-US" sz="1800" b="0" i="0" u="none" strike="noStrike" baseline="0" dirty="0" smtClean="0">
                <a:solidFill>
                  <a:schemeClr val="tx1"/>
                </a:solidFill>
                <a:latin typeface="Tahoma"/>
              </a:rPr>
              <a:t> </a:t>
            </a:r>
            <a:r>
              <a:rPr lang="id-ID" sz="1800" b="0" i="0" u="none" strike="noStrike" baseline="0" dirty="0" smtClean="0">
                <a:solidFill>
                  <a:schemeClr val="tx1"/>
                </a:solidFill>
                <a:latin typeface="Tahoma"/>
              </a:rPr>
              <a:t>Indonesia Tahun 1945</a:t>
            </a:r>
            <a:endParaRPr lang="en-US" sz="1800" b="0" i="0" u="none" strike="noStrike" baseline="0" dirty="0" smtClean="0">
              <a:solidFill>
                <a:schemeClr val="tx1"/>
              </a:solidFill>
              <a:latin typeface="Tahoma"/>
            </a:endParaRPr>
          </a:p>
          <a:p>
            <a:pPr marL="285750" indent="-285750" algn="l">
              <a:buFont typeface="Wingdings" pitchFamily="2" charset="2"/>
              <a:buChar char="§"/>
            </a:pPr>
            <a:r>
              <a:rPr lang="id-ID" sz="1800" b="0" i="0" u="none" strike="noStrike" baseline="0" dirty="0" smtClean="0">
                <a:solidFill>
                  <a:schemeClr val="tx1"/>
                </a:solidFill>
                <a:latin typeface="Tahoma"/>
              </a:rPr>
              <a:t>mendukung</a:t>
            </a:r>
            <a:r>
              <a:rPr lang="en-US" sz="1800" b="0" i="0" u="none" strike="noStrike" baseline="0" dirty="0" smtClean="0">
                <a:solidFill>
                  <a:schemeClr val="tx1"/>
                </a:solidFill>
                <a:latin typeface="Tahoma"/>
              </a:rPr>
              <a:t> </a:t>
            </a:r>
            <a:r>
              <a:rPr lang="id-ID" sz="1800" b="0" i="0" u="none" strike="noStrike" baseline="0" dirty="0" smtClean="0">
                <a:solidFill>
                  <a:schemeClr val="tx1"/>
                </a:solidFill>
                <a:latin typeface="Tahoma"/>
              </a:rPr>
              <a:t>bidang ekonomi, sosial dan budaya serta lingkungan </a:t>
            </a:r>
            <a:endParaRPr lang="en-US" sz="1800" b="0" i="0" u="none" strike="noStrike" baseline="0" dirty="0" smtClean="0">
              <a:solidFill>
                <a:schemeClr val="tx1"/>
              </a:solidFill>
              <a:latin typeface="Tahoma"/>
            </a:endParaRPr>
          </a:p>
          <a:p>
            <a:pPr marL="285750" indent="-285750" algn="l">
              <a:buFont typeface="Wingdings" pitchFamily="2" charset="2"/>
              <a:buChar char="§"/>
            </a:pPr>
            <a:r>
              <a:rPr lang="id-ID" sz="1800" b="0" i="0" u="none" strike="noStrike" baseline="0" dirty="0" smtClean="0">
                <a:solidFill>
                  <a:schemeClr val="tx1"/>
                </a:solidFill>
                <a:latin typeface="Tahoma"/>
              </a:rPr>
              <a:t>pengembangan wilayah agar</a:t>
            </a:r>
            <a:r>
              <a:rPr lang="en-US" sz="1800" b="0" i="0" u="none" strike="noStrike" baseline="0" dirty="0" smtClean="0">
                <a:solidFill>
                  <a:schemeClr val="tx1"/>
                </a:solidFill>
                <a:latin typeface="Tahoma"/>
              </a:rPr>
              <a:t> </a:t>
            </a:r>
            <a:r>
              <a:rPr lang="id-ID" sz="1800" b="0" i="0" u="none" strike="noStrike" baseline="0" dirty="0" smtClean="0">
                <a:solidFill>
                  <a:schemeClr val="tx1"/>
                </a:solidFill>
                <a:latin typeface="Tahoma"/>
              </a:rPr>
              <a:t>tercapai keseimbangan dan pemerataan pembangunan</a:t>
            </a:r>
            <a:r>
              <a:rPr lang="en-US" sz="1800" b="0" i="0" u="none" strike="noStrike" baseline="0" dirty="0" smtClean="0">
                <a:solidFill>
                  <a:schemeClr val="tx1"/>
                </a:solidFill>
                <a:latin typeface="Tahoma"/>
              </a:rPr>
              <a:t> </a:t>
            </a:r>
            <a:r>
              <a:rPr lang="id-ID" sz="1800" b="0" i="0" u="none" strike="noStrike" baseline="0" dirty="0" smtClean="0">
                <a:solidFill>
                  <a:schemeClr val="tx1"/>
                </a:solidFill>
                <a:latin typeface="Tahoma"/>
              </a:rPr>
              <a:t>antardaerah, </a:t>
            </a:r>
            <a:endParaRPr lang="en-US" sz="1800" b="0" i="0" u="none" strike="noStrike" baseline="0" dirty="0" smtClean="0">
              <a:solidFill>
                <a:schemeClr val="tx1"/>
              </a:solidFill>
              <a:latin typeface="Tahoma"/>
            </a:endParaRPr>
          </a:p>
          <a:p>
            <a:pPr marL="285750" indent="-285750" algn="l">
              <a:buFont typeface="Wingdings" pitchFamily="2" charset="2"/>
              <a:buChar char="§"/>
            </a:pPr>
            <a:r>
              <a:rPr lang="id-ID" sz="1800" b="0" i="0" u="none" strike="noStrike" baseline="0" dirty="0" smtClean="0">
                <a:solidFill>
                  <a:schemeClr val="tx1"/>
                </a:solidFill>
                <a:latin typeface="Tahoma"/>
              </a:rPr>
              <a:t>membentuk dan memperkukuh kesatuan nasional</a:t>
            </a:r>
            <a:r>
              <a:rPr lang="en-US" sz="1800" b="0" i="0" u="none" strike="noStrike" baseline="0" dirty="0" smtClean="0">
                <a:solidFill>
                  <a:schemeClr val="tx1"/>
                </a:solidFill>
                <a:latin typeface="Tahoma"/>
              </a:rPr>
              <a:t> </a:t>
            </a:r>
            <a:r>
              <a:rPr lang="fi-FI" sz="1800" b="0" i="0" u="none" strike="noStrike" baseline="0" dirty="0" smtClean="0">
                <a:solidFill>
                  <a:schemeClr val="tx1"/>
                </a:solidFill>
                <a:latin typeface="Tahoma"/>
              </a:rPr>
              <a:t>untuk memantapkan pertahanan dan keamanan nasional, </a:t>
            </a:r>
          </a:p>
          <a:p>
            <a:pPr marL="285750" indent="-285750" algn="l">
              <a:buFont typeface="Wingdings" pitchFamily="2" charset="2"/>
              <a:buChar char="§"/>
            </a:pPr>
            <a:r>
              <a:rPr lang="id-ID" sz="1800" b="0" i="0" u="none" strike="noStrike" baseline="0" dirty="0" smtClean="0">
                <a:solidFill>
                  <a:schemeClr val="tx1"/>
                </a:solidFill>
                <a:latin typeface="Tahoma"/>
              </a:rPr>
              <a:t>membentuk struktur ruang dalam rangka mewujudkan sasaran</a:t>
            </a:r>
            <a:r>
              <a:rPr lang="en-US" sz="1800" b="0" i="0" u="none" strike="noStrike" baseline="0" dirty="0" smtClean="0">
                <a:solidFill>
                  <a:schemeClr val="tx1"/>
                </a:solidFill>
                <a:latin typeface="Tahoma"/>
              </a:rPr>
              <a:t> </a:t>
            </a:r>
            <a:r>
              <a:rPr lang="id-ID" sz="1800" b="0" i="0" u="none" strike="noStrike" baseline="0" dirty="0" smtClean="0">
                <a:solidFill>
                  <a:schemeClr val="tx1"/>
                </a:solidFill>
                <a:latin typeface="Tahoma"/>
              </a:rPr>
              <a:t>pembangunan nasional;</a:t>
            </a:r>
            <a:endParaRPr lang="id-ID" sz="1800" dirty="0">
              <a:solidFill>
                <a:schemeClr val="tx1"/>
              </a:solidFill>
            </a:endParaRPr>
          </a:p>
        </p:txBody>
      </p:sp>
    </p:spTree>
    <p:extLst>
      <p:ext uri="{BB962C8B-B14F-4D97-AF65-F5344CB8AC3E}">
        <p14:creationId xmlns:p14="http://schemas.microsoft.com/office/powerpoint/2010/main" val="82378912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82.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6129" t="20190" r="40161" b="12400"/>
          <a:stretch/>
        </p:blipFill>
        <p:spPr>
          <a:xfrm>
            <a:off x="1981200" y="377352"/>
            <a:ext cx="6019800" cy="6480648"/>
          </a:xfrm>
          <a:prstGeom prst="rect">
            <a:avLst/>
          </a:prstGeom>
        </p:spPr>
      </p:pic>
      <p:pic>
        <p:nvPicPr>
          <p:cNvPr id="3" name="Picture 2" descr="buku_bms882.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0484" t="63332" r="36129" b="33372"/>
          <a:stretch/>
        </p:blipFill>
        <p:spPr>
          <a:xfrm>
            <a:off x="1524000" y="95903"/>
            <a:ext cx="6311655" cy="258097"/>
          </a:xfrm>
          <a:prstGeom prst="rect">
            <a:avLst/>
          </a:prstGeom>
        </p:spPr>
      </p:pic>
    </p:spTree>
    <p:extLst>
      <p:ext uri="{BB962C8B-B14F-4D97-AF65-F5344CB8AC3E}">
        <p14:creationId xmlns:p14="http://schemas.microsoft.com/office/powerpoint/2010/main" val="56181563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6290" t="22886" r="45000" b="9703"/>
          <a:stretch/>
        </p:blipFill>
        <p:spPr>
          <a:xfrm>
            <a:off x="1981200" y="345204"/>
            <a:ext cx="4911214" cy="6207997"/>
          </a:xfrm>
          <a:prstGeom prst="rect">
            <a:avLst/>
          </a:prstGeom>
        </p:spPr>
      </p:pic>
    </p:spTree>
    <p:extLst>
      <p:ext uri="{BB962C8B-B14F-4D97-AF65-F5344CB8AC3E}">
        <p14:creationId xmlns:p14="http://schemas.microsoft.com/office/powerpoint/2010/main" val="14443059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38200" y="609600"/>
            <a:ext cx="7620000" cy="762000"/>
          </a:xfrm>
          <a:solidFill>
            <a:srgbClr val="00FFFF"/>
          </a:solidFill>
        </p:spPr>
        <p:txBody>
          <a:bodyPr>
            <a:normAutofit fontScale="90000"/>
          </a:bodyPr>
          <a:lstStyle/>
          <a:p>
            <a:pPr eaLnBrk="1" hangingPunct="1"/>
            <a:r>
              <a:rPr lang="en-US" sz="2600" b="1" smtClean="0"/>
              <a:t>KEBIJAKSANAAN </a:t>
            </a:r>
            <a:br>
              <a:rPr lang="en-US" sz="2600" b="1" smtClean="0"/>
            </a:br>
            <a:r>
              <a:rPr lang="en-US" sz="2600" b="1" smtClean="0"/>
              <a:t>PENANGANAN JEMBATAN</a:t>
            </a:r>
            <a:endParaRPr lang="id-ID" sz="2600" b="1" smtClean="0"/>
          </a:p>
        </p:txBody>
      </p:sp>
      <p:sp>
        <p:nvSpPr>
          <p:cNvPr id="12291" name="Rectangle 3"/>
          <p:cNvSpPr>
            <a:spLocks noGrp="1" noChangeArrowheads="1"/>
          </p:cNvSpPr>
          <p:nvPr>
            <p:ph type="body" idx="1"/>
          </p:nvPr>
        </p:nvSpPr>
        <p:spPr>
          <a:xfrm>
            <a:off x="838200" y="1752600"/>
            <a:ext cx="7620000" cy="3962400"/>
          </a:xfrm>
          <a:solidFill>
            <a:srgbClr val="CCFFFF"/>
          </a:solidFill>
        </p:spPr>
        <p:txBody>
          <a:bodyPr/>
          <a:lstStyle/>
          <a:p>
            <a:pPr marL="609600" indent="-609600" eaLnBrk="1" hangingPunct="1">
              <a:buFontTx/>
              <a:buNone/>
            </a:pPr>
            <a:endParaRPr lang="en-US" sz="800" b="1" smtClean="0">
              <a:solidFill>
                <a:srgbClr val="FF33CC"/>
              </a:solidFill>
            </a:endParaRPr>
          </a:p>
          <a:p>
            <a:pPr marL="609600" indent="-609600" eaLnBrk="1" hangingPunct="1">
              <a:buFontTx/>
              <a:buNone/>
            </a:pPr>
            <a:r>
              <a:rPr lang="en-US" sz="2400" b="1" smtClean="0">
                <a:solidFill>
                  <a:srgbClr val="0000FF"/>
                </a:solidFill>
              </a:rPr>
              <a:t>STANDARISASI</a:t>
            </a:r>
          </a:p>
          <a:p>
            <a:pPr marL="609600" indent="-609600" eaLnBrk="1" hangingPunct="1">
              <a:buFontTx/>
              <a:buNone/>
            </a:pPr>
            <a:r>
              <a:rPr lang="en-US" sz="2400" b="1" smtClean="0">
                <a:solidFill>
                  <a:srgbClr val="0000FF"/>
                </a:solidFill>
              </a:rPr>
              <a:t>1. Standar muatan</a:t>
            </a:r>
          </a:p>
          <a:p>
            <a:pPr marL="609600" indent="-609600" eaLnBrk="1" hangingPunct="1">
              <a:buFontTx/>
              <a:buNone/>
            </a:pPr>
            <a:r>
              <a:rPr lang="en-US" sz="2400" b="1" smtClean="0">
                <a:solidFill>
                  <a:srgbClr val="0000FF"/>
                </a:solidFill>
              </a:rPr>
              <a:t>2. Standar lebar jalan</a:t>
            </a:r>
          </a:p>
          <a:p>
            <a:pPr marL="609600" indent="-609600" eaLnBrk="1" hangingPunct="1">
              <a:buFontTx/>
              <a:buNone/>
            </a:pPr>
            <a:r>
              <a:rPr lang="en-US" sz="2400" b="1" smtClean="0">
                <a:solidFill>
                  <a:srgbClr val="0000FF"/>
                </a:solidFill>
              </a:rPr>
              <a:t>3. Standar penilaian kondisi</a:t>
            </a:r>
          </a:p>
          <a:p>
            <a:pPr marL="609600" indent="-609600" eaLnBrk="1" hangingPunct="1">
              <a:buFontTx/>
              <a:buNone/>
            </a:pPr>
            <a:r>
              <a:rPr lang="en-US" sz="2400" b="1" smtClean="0">
                <a:solidFill>
                  <a:srgbClr val="0000FF"/>
                </a:solidFill>
              </a:rPr>
              <a:t>4. Prioritas dari status dan fungsi jalan</a:t>
            </a:r>
          </a:p>
          <a:p>
            <a:pPr marL="609600" indent="-609600" eaLnBrk="1" hangingPunct="1">
              <a:buFontTx/>
              <a:buNone/>
            </a:pPr>
            <a:endParaRPr lang="en-US" sz="800" b="1" smtClean="0">
              <a:solidFill>
                <a:srgbClr val="0000FF"/>
              </a:solidFill>
            </a:endParaRPr>
          </a:p>
          <a:p>
            <a:pPr marL="609600" indent="-609600" eaLnBrk="1" hangingPunct="1">
              <a:buFontTx/>
              <a:buNone/>
            </a:pPr>
            <a:r>
              <a:rPr lang="en-US" sz="2400" b="1" smtClean="0">
                <a:solidFill>
                  <a:srgbClr val="0000FF"/>
                </a:solidFill>
              </a:rPr>
              <a:t>STRATEGI PENGEMBANGAN JARINGAN JALAN</a:t>
            </a:r>
          </a:p>
          <a:p>
            <a:pPr marL="609600" indent="-609600" eaLnBrk="1" hangingPunct="1">
              <a:buFontTx/>
              <a:buNone/>
            </a:pPr>
            <a:r>
              <a:rPr lang="en-US" sz="2400" b="1" smtClean="0">
                <a:solidFill>
                  <a:srgbClr val="0000FF"/>
                </a:solidFill>
              </a:rPr>
              <a:t>1. Bobot ruas jalan</a:t>
            </a:r>
          </a:p>
          <a:p>
            <a:pPr marL="609600" indent="-609600" eaLnBrk="1" hangingPunct="1">
              <a:buFontTx/>
              <a:buNone/>
            </a:pPr>
            <a:r>
              <a:rPr lang="en-US" sz="2400" b="1" smtClean="0">
                <a:solidFill>
                  <a:srgbClr val="0000FF"/>
                </a:solidFill>
              </a:rPr>
              <a:t>2. Intregitas jaringan jalan</a:t>
            </a:r>
            <a:endParaRPr lang="id-ID" sz="2400" b="1" smtClean="0">
              <a:solidFill>
                <a:srgbClr val="0000FF"/>
              </a:solidFill>
            </a:endParaRPr>
          </a:p>
        </p:txBody>
      </p:sp>
    </p:spTree>
    <p:extLst>
      <p:ext uri="{BB962C8B-B14F-4D97-AF65-F5344CB8AC3E}">
        <p14:creationId xmlns:p14="http://schemas.microsoft.com/office/powerpoint/2010/main" val="3679002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09600" y="609600"/>
            <a:ext cx="7924800" cy="762000"/>
          </a:xfrm>
          <a:solidFill>
            <a:srgbClr val="00FFFF"/>
          </a:solidFill>
        </p:spPr>
        <p:txBody>
          <a:bodyPr/>
          <a:lstStyle/>
          <a:p>
            <a:pPr eaLnBrk="1" hangingPunct="1"/>
            <a:r>
              <a:rPr lang="en-US" sz="2600" b="1" smtClean="0"/>
              <a:t>STRATEGI PENGUMPULAN DATA</a:t>
            </a:r>
            <a:endParaRPr lang="id-ID" sz="2600" b="1" smtClean="0"/>
          </a:p>
        </p:txBody>
      </p:sp>
      <p:sp>
        <p:nvSpPr>
          <p:cNvPr id="13315" name="Rectangle 3"/>
          <p:cNvSpPr>
            <a:spLocks noGrp="1" noChangeArrowheads="1"/>
          </p:cNvSpPr>
          <p:nvPr>
            <p:ph type="body" idx="1"/>
          </p:nvPr>
        </p:nvSpPr>
        <p:spPr>
          <a:xfrm>
            <a:off x="609600" y="1600200"/>
            <a:ext cx="8001000" cy="3886200"/>
          </a:xfrm>
          <a:solidFill>
            <a:srgbClr val="CCFFFF"/>
          </a:solidFill>
        </p:spPr>
        <p:txBody>
          <a:bodyPr/>
          <a:lstStyle/>
          <a:p>
            <a:pPr marL="609600" indent="-609600" eaLnBrk="1" hangingPunct="1">
              <a:lnSpc>
                <a:spcPct val="90000"/>
              </a:lnSpc>
              <a:buFontTx/>
              <a:buNone/>
            </a:pPr>
            <a:endParaRPr lang="en-US" sz="800" b="1" smtClean="0">
              <a:solidFill>
                <a:srgbClr val="FF33CC"/>
              </a:solidFill>
            </a:endParaRPr>
          </a:p>
          <a:p>
            <a:pPr marL="609600" indent="-609600" eaLnBrk="1" hangingPunct="1">
              <a:lnSpc>
                <a:spcPct val="90000"/>
              </a:lnSpc>
              <a:buFontTx/>
              <a:buNone/>
            </a:pPr>
            <a:r>
              <a:rPr lang="en-US" sz="2400" b="1" smtClean="0">
                <a:solidFill>
                  <a:srgbClr val="0000FF"/>
                </a:solidFill>
              </a:rPr>
              <a:t>KOMPONEN UTAMA SMJ adalah pengumpulan </a:t>
            </a:r>
          </a:p>
          <a:p>
            <a:pPr marL="609600" indent="-609600" eaLnBrk="1" hangingPunct="1">
              <a:lnSpc>
                <a:spcPct val="90000"/>
              </a:lnSpc>
              <a:buFontTx/>
              <a:buNone/>
            </a:pPr>
            <a:r>
              <a:rPr lang="en-US" sz="2400" b="1" smtClean="0">
                <a:solidFill>
                  <a:srgbClr val="0000FF"/>
                </a:solidFill>
              </a:rPr>
              <a:t>data melalui pemeriksaan jembatan</a:t>
            </a:r>
          </a:p>
          <a:p>
            <a:pPr marL="609600" indent="-609600" eaLnBrk="1" hangingPunct="1">
              <a:lnSpc>
                <a:spcPct val="90000"/>
              </a:lnSpc>
              <a:buFontTx/>
              <a:buNone/>
            </a:pPr>
            <a:r>
              <a:rPr lang="en-US" sz="2400" b="1" smtClean="0">
                <a:solidFill>
                  <a:srgbClr val="0000FF"/>
                </a:solidFill>
              </a:rPr>
              <a:t>Informasi jembatan tersebut digunakan sebagai dasar </a:t>
            </a:r>
          </a:p>
          <a:p>
            <a:pPr marL="609600" indent="-609600" eaLnBrk="1" hangingPunct="1">
              <a:lnSpc>
                <a:spcPct val="90000"/>
              </a:lnSpc>
              <a:buFontTx/>
              <a:buNone/>
            </a:pPr>
            <a:r>
              <a:rPr lang="en-US" sz="2400" b="1" smtClean="0">
                <a:solidFill>
                  <a:srgbClr val="0000FF"/>
                </a:solidFill>
              </a:rPr>
              <a:t>untuk :</a:t>
            </a:r>
          </a:p>
          <a:p>
            <a:pPr marL="609600" indent="-609600" eaLnBrk="1" hangingPunct="1">
              <a:lnSpc>
                <a:spcPct val="90000"/>
              </a:lnSpc>
              <a:buFontTx/>
              <a:buNone/>
            </a:pPr>
            <a:r>
              <a:rPr lang="en-US" sz="2400" b="1" smtClean="0">
                <a:solidFill>
                  <a:srgbClr val="0000FF"/>
                </a:solidFill>
              </a:rPr>
              <a:t>1. Perencanaan &amp; Pemrograman</a:t>
            </a:r>
          </a:p>
          <a:p>
            <a:pPr marL="609600" indent="-609600" eaLnBrk="1" hangingPunct="1">
              <a:lnSpc>
                <a:spcPct val="90000"/>
              </a:lnSpc>
              <a:buFontTx/>
              <a:buNone/>
            </a:pPr>
            <a:r>
              <a:rPr lang="en-US" sz="2400" b="1" smtClean="0">
                <a:solidFill>
                  <a:srgbClr val="0000FF"/>
                </a:solidFill>
              </a:rPr>
              <a:t>2. Pendanaan</a:t>
            </a:r>
          </a:p>
          <a:p>
            <a:pPr marL="609600" indent="-609600" eaLnBrk="1" hangingPunct="1">
              <a:lnSpc>
                <a:spcPct val="90000"/>
              </a:lnSpc>
              <a:buFontTx/>
              <a:buNone/>
            </a:pPr>
            <a:r>
              <a:rPr lang="en-US" sz="2400" b="1" smtClean="0">
                <a:solidFill>
                  <a:srgbClr val="0000FF"/>
                </a:solidFill>
              </a:rPr>
              <a:t>3. Pengambilan keputusan</a:t>
            </a:r>
          </a:p>
          <a:p>
            <a:pPr marL="609600" indent="-609600" eaLnBrk="1" hangingPunct="1">
              <a:lnSpc>
                <a:spcPct val="90000"/>
              </a:lnSpc>
              <a:buFontTx/>
              <a:buNone/>
            </a:pPr>
            <a:r>
              <a:rPr lang="en-US" sz="2400" b="1" smtClean="0">
                <a:solidFill>
                  <a:srgbClr val="0000FF"/>
                </a:solidFill>
              </a:rPr>
              <a:t>4. Pelaksanaan pekerjaan</a:t>
            </a:r>
          </a:p>
          <a:p>
            <a:pPr marL="609600" indent="-609600" eaLnBrk="1" hangingPunct="1">
              <a:lnSpc>
                <a:spcPct val="90000"/>
              </a:lnSpc>
              <a:buFontTx/>
              <a:buNone/>
            </a:pPr>
            <a:r>
              <a:rPr lang="en-US" sz="2400" b="1" smtClean="0">
                <a:solidFill>
                  <a:srgbClr val="0000FF"/>
                </a:solidFill>
              </a:rPr>
              <a:t>5. Sistem informasi</a:t>
            </a:r>
          </a:p>
        </p:txBody>
      </p:sp>
    </p:spTree>
    <p:extLst>
      <p:ext uri="{BB962C8B-B14F-4D97-AF65-F5344CB8AC3E}">
        <p14:creationId xmlns:p14="http://schemas.microsoft.com/office/powerpoint/2010/main" val="37458007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52600" y="609600"/>
            <a:ext cx="5562600" cy="762000"/>
          </a:xfrm>
          <a:solidFill>
            <a:srgbClr val="00FFFF"/>
          </a:solidFill>
        </p:spPr>
        <p:txBody>
          <a:bodyPr/>
          <a:lstStyle/>
          <a:p>
            <a:pPr eaLnBrk="1" hangingPunct="1"/>
            <a:r>
              <a:rPr lang="en-US" sz="2600" b="1" smtClean="0"/>
              <a:t>RENCANA &amp; PROGRAM</a:t>
            </a:r>
            <a:endParaRPr lang="id-ID" sz="2600" b="1" smtClean="0"/>
          </a:p>
        </p:txBody>
      </p:sp>
      <p:sp>
        <p:nvSpPr>
          <p:cNvPr id="14339" name="Rectangle 3"/>
          <p:cNvSpPr>
            <a:spLocks noGrp="1" noChangeArrowheads="1"/>
          </p:cNvSpPr>
          <p:nvPr>
            <p:ph type="body" idx="1"/>
          </p:nvPr>
        </p:nvSpPr>
        <p:spPr>
          <a:xfrm>
            <a:off x="1752600" y="1600200"/>
            <a:ext cx="5562600" cy="3886200"/>
          </a:xfrm>
          <a:solidFill>
            <a:srgbClr val="CCFFFF"/>
          </a:solidFill>
        </p:spPr>
        <p:txBody>
          <a:bodyPr/>
          <a:lstStyle/>
          <a:p>
            <a:pPr marL="609600" indent="-609600" eaLnBrk="1" hangingPunct="1">
              <a:buFontTx/>
              <a:buNone/>
            </a:pPr>
            <a:endParaRPr lang="en-US" sz="700" b="1" smtClean="0">
              <a:solidFill>
                <a:srgbClr val="FF33CC"/>
              </a:solidFill>
            </a:endParaRPr>
          </a:p>
          <a:p>
            <a:pPr marL="609600" indent="-609600" eaLnBrk="1" hangingPunct="1">
              <a:buFontTx/>
              <a:buNone/>
            </a:pPr>
            <a:r>
              <a:rPr lang="en-US" sz="2000" b="1" smtClean="0">
                <a:solidFill>
                  <a:srgbClr val="0000FF"/>
                </a:solidFill>
              </a:rPr>
              <a:t>BERDASARKAN :</a:t>
            </a:r>
          </a:p>
          <a:p>
            <a:pPr marL="609600" indent="-609600" eaLnBrk="1" hangingPunct="1">
              <a:buFontTx/>
              <a:buNone/>
            </a:pPr>
            <a:r>
              <a:rPr lang="en-US" sz="2000" b="1" smtClean="0">
                <a:solidFill>
                  <a:srgbClr val="0000FF"/>
                </a:solidFill>
              </a:rPr>
              <a:t>1. Data base jembatan</a:t>
            </a:r>
          </a:p>
          <a:p>
            <a:pPr marL="609600" indent="-609600" eaLnBrk="1" hangingPunct="1">
              <a:buFontTx/>
              <a:buNone/>
            </a:pPr>
            <a:r>
              <a:rPr lang="en-US" sz="2000" b="1" smtClean="0">
                <a:solidFill>
                  <a:srgbClr val="0000FF"/>
                </a:solidFill>
              </a:rPr>
              <a:t>2. SMJ</a:t>
            </a:r>
          </a:p>
          <a:p>
            <a:pPr marL="609600" indent="-609600" eaLnBrk="1" hangingPunct="1">
              <a:buFontTx/>
              <a:buNone/>
            </a:pPr>
            <a:r>
              <a:rPr lang="en-US" sz="2000" b="1" smtClean="0">
                <a:solidFill>
                  <a:srgbClr val="0000FF"/>
                </a:solidFill>
              </a:rPr>
              <a:t>3. Skrening secara teknis</a:t>
            </a:r>
          </a:p>
          <a:p>
            <a:pPr marL="609600" indent="-609600" eaLnBrk="1" hangingPunct="1">
              <a:buFontTx/>
              <a:buNone/>
            </a:pPr>
            <a:r>
              <a:rPr lang="en-US" sz="2000" b="1" smtClean="0">
                <a:solidFill>
                  <a:srgbClr val="0000FF"/>
                </a:solidFill>
              </a:rPr>
              <a:t>4. Rangking secara teknis</a:t>
            </a:r>
          </a:p>
          <a:p>
            <a:pPr marL="609600" indent="-609600" eaLnBrk="1" hangingPunct="1">
              <a:buFontTx/>
              <a:buNone/>
            </a:pPr>
            <a:r>
              <a:rPr lang="en-US" sz="2000" b="1" smtClean="0">
                <a:solidFill>
                  <a:srgbClr val="0000FF"/>
                </a:solidFill>
              </a:rPr>
              <a:t>5. Evaluasi ekonomi</a:t>
            </a:r>
          </a:p>
          <a:p>
            <a:pPr marL="609600" indent="-609600" eaLnBrk="1" hangingPunct="1">
              <a:buFontTx/>
              <a:buNone/>
            </a:pPr>
            <a:r>
              <a:rPr lang="en-US" sz="2000" b="1" smtClean="0">
                <a:solidFill>
                  <a:srgbClr val="0000FF"/>
                </a:solidFill>
              </a:rPr>
              <a:t>6. Rangking secara ekonomi</a:t>
            </a:r>
          </a:p>
          <a:p>
            <a:pPr marL="609600" indent="-609600" eaLnBrk="1" hangingPunct="1">
              <a:buFontTx/>
              <a:buNone/>
            </a:pPr>
            <a:r>
              <a:rPr lang="en-US" sz="2000" b="1" smtClean="0">
                <a:solidFill>
                  <a:srgbClr val="0000FF"/>
                </a:solidFill>
              </a:rPr>
              <a:t>7. Program tahunan dan lima tahunan</a:t>
            </a:r>
          </a:p>
          <a:p>
            <a:pPr marL="609600" indent="-609600" eaLnBrk="1" hangingPunct="1">
              <a:buFontTx/>
              <a:buNone/>
            </a:pPr>
            <a:r>
              <a:rPr lang="en-US" sz="2000" b="1" smtClean="0">
                <a:solidFill>
                  <a:srgbClr val="0000FF"/>
                </a:solidFill>
              </a:rPr>
              <a:t>8. Pelaporan</a:t>
            </a:r>
          </a:p>
          <a:p>
            <a:pPr marL="609600" indent="-609600" eaLnBrk="1" hangingPunct="1">
              <a:buFontTx/>
              <a:buNone/>
            </a:pPr>
            <a:r>
              <a:rPr lang="en-US" sz="2000" b="1" smtClean="0">
                <a:solidFill>
                  <a:srgbClr val="0000FF"/>
                </a:solidFill>
              </a:rPr>
              <a:t>9. Monitoring pelaksanaan</a:t>
            </a:r>
          </a:p>
        </p:txBody>
      </p:sp>
    </p:spTree>
    <p:extLst>
      <p:ext uri="{BB962C8B-B14F-4D97-AF65-F5344CB8AC3E}">
        <p14:creationId xmlns:p14="http://schemas.microsoft.com/office/powerpoint/2010/main" val="2517110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457200"/>
            <a:ext cx="7924800" cy="685800"/>
          </a:xfrm>
          <a:solidFill>
            <a:srgbClr val="00FFFF"/>
          </a:solidFill>
        </p:spPr>
        <p:txBody>
          <a:bodyPr>
            <a:normAutofit fontScale="90000"/>
          </a:bodyPr>
          <a:lstStyle/>
          <a:p>
            <a:pPr eaLnBrk="1" hangingPunct="1"/>
            <a:r>
              <a:rPr lang="en-US" sz="2400" b="1" smtClean="0"/>
              <a:t>PENYARINGAN &amp; RANKING </a:t>
            </a:r>
            <a:br>
              <a:rPr lang="en-US" sz="2400" b="1" smtClean="0"/>
            </a:br>
            <a:r>
              <a:rPr lang="en-US" sz="2400" b="1" smtClean="0"/>
              <a:t>SECARA TEKNIS</a:t>
            </a:r>
            <a:endParaRPr lang="id-ID" sz="2400" b="1" smtClean="0"/>
          </a:p>
        </p:txBody>
      </p:sp>
      <p:sp>
        <p:nvSpPr>
          <p:cNvPr id="15363" name="Rectangle 3"/>
          <p:cNvSpPr>
            <a:spLocks noGrp="1" noChangeArrowheads="1"/>
          </p:cNvSpPr>
          <p:nvPr>
            <p:ph type="body" idx="1"/>
          </p:nvPr>
        </p:nvSpPr>
        <p:spPr>
          <a:xfrm>
            <a:off x="609600" y="1295400"/>
            <a:ext cx="7924800" cy="5334000"/>
          </a:xfrm>
          <a:solidFill>
            <a:srgbClr val="CCFFFF"/>
          </a:solidFill>
        </p:spPr>
        <p:txBody>
          <a:bodyPr/>
          <a:lstStyle/>
          <a:p>
            <a:pPr marL="609600" indent="-609600" eaLnBrk="1" hangingPunct="1">
              <a:lnSpc>
                <a:spcPct val="80000"/>
              </a:lnSpc>
              <a:buFontTx/>
              <a:buNone/>
            </a:pPr>
            <a:endParaRPr lang="en-US" sz="800" b="1" smtClean="0">
              <a:solidFill>
                <a:srgbClr val="FF33CC"/>
              </a:solidFill>
            </a:endParaRPr>
          </a:p>
          <a:p>
            <a:pPr marL="609600" indent="-609600" eaLnBrk="1" hangingPunct="1">
              <a:lnSpc>
                <a:spcPct val="80000"/>
              </a:lnSpc>
              <a:buFontTx/>
              <a:buNone/>
            </a:pPr>
            <a:r>
              <a:rPr lang="en-US" sz="2000" b="1" smtClean="0">
                <a:solidFill>
                  <a:srgbClr val="0000FF"/>
                </a:solidFill>
              </a:rPr>
              <a:t>BERDASARKAN :</a:t>
            </a:r>
          </a:p>
          <a:p>
            <a:pPr marL="609600" indent="-609600" eaLnBrk="1" hangingPunct="1">
              <a:lnSpc>
                <a:spcPct val="80000"/>
              </a:lnSpc>
              <a:buFontTx/>
              <a:buNone/>
            </a:pPr>
            <a:r>
              <a:rPr lang="en-US" sz="2000" b="1" smtClean="0">
                <a:solidFill>
                  <a:srgbClr val="0000FF"/>
                </a:solidFill>
              </a:rPr>
              <a:t>PENILAIAN KONDISI ELEMEN</a:t>
            </a:r>
          </a:p>
          <a:p>
            <a:pPr marL="609600" indent="-609600" eaLnBrk="1" hangingPunct="1">
              <a:lnSpc>
                <a:spcPct val="80000"/>
              </a:lnSpc>
              <a:buFontTx/>
              <a:buNone/>
            </a:pPr>
            <a:r>
              <a:rPr lang="en-US" sz="2000" b="1" smtClean="0">
                <a:solidFill>
                  <a:srgbClr val="0000FF"/>
                </a:solidFill>
              </a:rPr>
              <a:t>0 Baik sekali</a:t>
            </a:r>
          </a:p>
          <a:p>
            <a:pPr marL="609600" indent="-609600" eaLnBrk="1" hangingPunct="1">
              <a:lnSpc>
                <a:spcPct val="80000"/>
              </a:lnSpc>
              <a:buFontTx/>
              <a:buNone/>
            </a:pPr>
            <a:r>
              <a:rPr lang="en-US" sz="2000" b="1" smtClean="0">
                <a:solidFill>
                  <a:srgbClr val="0000FF"/>
                </a:solidFill>
              </a:rPr>
              <a:t>1 baik</a:t>
            </a:r>
          </a:p>
          <a:p>
            <a:pPr marL="609600" indent="-609600" eaLnBrk="1" hangingPunct="1">
              <a:lnSpc>
                <a:spcPct val="80000"/>
              </a:lnSpc>
              <a:buFontTx/>
              <a:buNone/>
            </a:pPr>
            <a:r>
              <a:rPr lang="en-US" sz="2000" b="1" smtClean="0">
                <a:solidFill>
                  <a:srgbClr val="0000FF"/>
                </a:solidFill>
              </a:rPr>
              <a:t>2 rusak</a:t>
            </a:r>
          </a:p>
          <a:p>
            <a:pPr marL="609600" indent="-609600" eaLnBrk="1" hangingPunct="1">
              <a:lnSpc>
                <a:spcPct val="80000"/>
              </a:lnSpc>
              <a:buFontTx/>
              <a:buNone/>
            </a:pPr>
            <a:r>
              <a:rPr lang="en-US" sz="2000" b="1" smtClean="0">
                <a:solidFill>
                  <a:srgbClr val="0000FF"/>
                </a:solidFill>
              </a:rPr>
              <a:t>3 Rusak berat</a:t>
            </a:r>
          </a:p>
          <a:p>
            <a:pPr marL="609600" indent="-609600" eaLnBrk="1" hangingPunct="1">
              <a:lnSpc>
                <a:spcPct val="80000"/>
              </a:lnSpc>
              <a:buFontTx/>
              <a:buNone/>
            </a:pPr>
            <a:r>
              <a:rPr lang="en-US" sz="2000" b="1" smtClean="0">
                <a:solidFill>
                  <a:srgbClr val="0000FF"/>
                </a:solidFill>
              </a:rPr>
              <a:t>4 Rusak kritis</a:t>
            </a:r>
          </a:p>
          <a:p>
            <a:pPr marL="609600" indent="-609600" eaLnBrk="1" hangingPunct="1">
              <a:lnSpc>
                <a:spcPct val="80000"/>
              </a:lnSpc>
              <a:buFontTx/>
              <a:buNone/>
            </a:pPr>
            <a:r>
              <a:rPr lang="en-US" sz="2000" b="1" smtClean="0">
                <a:solidFill>
                  <a:srgbClr val="0000FF"/>
                </a:solidFill>
              </a:rPr>
              <a:t>5 Runtuh/tidak berfungsi</a:t>
            </a:r>
          </a:p>
          <a:p>
            <a:pPr marL="609600" indent="-609600" eaLnBrk="1" hangingPunct="1">
              <a:lnSpc>
                <a:spcPct val="80000"/>
              </a:lnSpc>
              <a:buFontTx/>
              <a:buNone/>
            </a:pPr>
            <a:endParaRPr lang="en-US" sz="800" b="1" smtClean="0">
              <a:solidFill>
                <a:srgbClr val="0000FF"/>
              </a:solidFill>
            </a:endParaRPr>
          </a:p>
          <a:p>
            <a:pPr marL="609600" indent="-609600" eaLnBrk="1" hangingPunct="1">
              <a:lnSpc>
                <a:spcPct val="80000"/>
              </a:lnSpc>
              <a:buFontTx/>
              <a:buNone/>
            </a:pPr>
            <a:r>
              <a:rPr lang="en-US" sz="2000" b="1" smtClean="0">
                <a:solidFill>
                  <a:srgbClr val="0000FF"/>
                </a:solidFill>
              </a:rPr>
              <a:t>PENILAIAN KEADAAN JEMBATAN TERHADAP MUATAN </a:t>
            </a:r>
          </a:p>
          <a:p>
            <a:pPr marL="609600" indent="-609600" eaLnBrk="1" hangingPunct="1">
              <a:lnSpc>
                <a:spcPct val="80000"/>
              </a:lnSpc>
              <a:buFontTx/>
              <a:buNone/>
            </a:pPr>
            <a:r>
              <a:rPr lang="en-US" sz="2000" b="1" smtClean="0">
                <a:solidFill>
                  <a:srgbClr val="0000FF"/>
                </a:solidFill>
              </a:rPr>
              <a:t>0 Aman untuk semua muatan</a:t>
            </a:r>
          </a:p>
          <a:p>
            <a:pPr marL="609600" indent="-609600" eaLnBrk="1" hangingPunct="1">
              <a:lnSpc>
                <a:spcPct val="80000"/>
              </a:lnSpc>
              <a:buFontTx/>
              <a:buNone/>
            </a:pPr>
            <a:r>
              <a:rPr lang="en-US" sz="2000" b="1" smtClean="0">
                <a:solidFill>
                  <a:srgbClr val="0000FF"/>
                </a:solidFill>
              </a:rPr>
              <a:t>3 Aman dengan pembatasan</a:t>
            </a:r>
          </a:p>
          <a:p>
            <a:pPr marL="609600" indent="-609600" eaLnBrk="1" hangingPunct="1">
              <a:lnSpc>
                <a:spcPct val="80000"/>
              </a:lnSpc>
              <a:buFontTx/>
              <a:buNone/>
            </a:pPr>
            <a:r>
              <a:rPr lang="en-US" sz="2000" b="1" smtClean="0">
                <a:solidFill>
                  <a:srgbClr val="0000FF"/>
                </a:solidFill>
              </a:rPr>
              <a:t>5 Tidak aman</a:t>
            </a:r>
          </a:p>
          <a:p>
            <a:pPr marL="609600" indent="-609600" eaLnBrk="1" hangingPunct="1">
              <a:lnSpc>
                <a:spcPct val="80000"/>
              </a:lnSpc>
              <a:buFontTx/>
              <a:buNone/>
            </a:pPr>
            <a:endParaRPr lang="en-US" sz="800" b="1" smtClean="0">
              <a:solidFill>
                <a:srgbClr val="0000FF"/>
              </a:solidFill>
            </a:endParaRPr>
          </a:p>
          <a:p>
            <a:pPr marL="609600" indent="-609600" eaLnBrk="1" hangingPunct="1">
              <a:lnSpc>
                <a:spcPct val="80000"/>
              </a:lnSpc>
              <a:buFontTx/>
              <a:buNone/>
            </a:pPr>
            <a:r>
              <a:rPr lang="en-US" sz="2000" b="1" smtClean="0">
                <a:solidFill>
                  <a:srgbClr val="0000FF"/>
                </a:solidFill>
              </a:rPr>
              <a:t>KONDISI JEMBATAN TERHADAP LALU LINTAS</a:t>
            </a:r>
          </a:p>
          <a:p>
            <a:pPr marL="609600" indent="-609600" eaLnBrk="1" hangingPunct="1">
              <a:lnSpc>
                <a:spcPct val="80000"/>
              </a:lnSpc>
              <a:buFontTx/>
              <a:buNone/>
            </a:pPr>
            <a:r>
              <a:rPr lang="en-US" sz="2000" b="1" smtClean="0">
                <a:solidFill>
                  <a:srgbClr val="0000FF"/>
                </a:solidFill>
              </a:rPr>
              <a:t>0 Jembatan longgar</a:t>
            </a:r>
          </a:p>
          <a:p>
            <a:pPr marL="609600" indent="-609600" eaLnBrk="1" hangingPunct="1">
              <a:lnSpc>
                <a:spcPct val="80000"/>
              </a:lnSpc>
              <a:buFontTx/>
              <a:buNone/>
            </a:pPr>
            <a:r>
              <a:rPr lang="en-US" sz="2000" b="1" smtClean="0">
                <a:solidFill>
                  <a:srgbClr val="0000FF"/>
                </a:solidFill>
              </a:rPr>
              <a:t>3 Jembatan cukup lebar</a:t>
            </a:r>
          </a:p>
          <a:p>
            <a:pPr marL="609600" indent="-609600" eaLnBrk="1" hangingPunct="1">
              <a:lnSpc>
                <a:spcPct val="80000"/>
              </a:lnSpc>
              <a:buFontTx/>
              <a:buNone/>
            </a:pPr>
            <a:r>
              <a:rPr lang="en-US" sz="2000" b="1" smtClean="0">
                <a:solidFill>
                  <a:srgbClr val="0000FF"/>
                </a:solidFill>
              </a:rPr>
              <a:t>5 Jembatan sempit</a:t>
            </a:r>
          </a:p>
        </p:txBody>
      </p:sp>
    </p:spTree>
    <p:extLst>
      <p:ext uri="{BB962C8B-B14F-4D97-AF65-F5344CB8AC3E}">
        <p14:creationId xmlns:p14="http://schemas.microsoft.com/office/powerpoint/2010/main" val="1989600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19200" y="533400"/>
            <a:ext cx="7086600" cy="762000"/>
          </a:xfrm>
          <a:solidFill>
            <a:srgbClr val="00FFFF"/>
          </a:solidFill>
        </p:spPr>
        <p:txBody>
          <a:bodyPr/>
          <a:lstStyle/>
          <a:p>
            <a:pPr eaLnBrk="1" hangingPunct="1"/>
            <a:r>
              <a:rPr lang="en-US" sz="2800" b="1" smtClean="0"/>
              <a:t>CARA PENILAIAN KONDISI</a:t>
            </a:r>
            <a:endParaRPr lang="id-ID" sz="2800" b="1" smtClean="0"/>
          </a:p>
        </p:txBody>
      </p:sp>
      <p:graphicFrame>
        <p:nvGraphicFramePr>
          <p:cNvPr id="218156" name="Group 44"/>
          <p:cNvGraphicFramePr>
            <a:graphicFrameLocks noGrp="1"/>
          </p:cNvGraphicFramePr>
          <p:nvPr>
            <p:ph sz="half" idx="2"/>
          </p:nvPr>
        </p:nvGraphicFramePr>
        <p:xfrm>
          <a:off x="1219200" y="1577975"/>
          <a:ext cx="7086600" cy="4595916"/>
        </p:xfrm>
        <a:graphic>
          <a:graphicData uri="http://schemas.openxmlformats.org/drawingml/2006/table">
            <a:tbl>
              <a:tblPr/>
              <a:tblGrid>
                <a:gridCol w="2362200"/>
                <a:gridCol w="2362200"/>
                <a:gridCol w="2362200"/>
              </a:tblGrid>
              <a:tr h="75554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NILAI</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0</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1</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8228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STRUKTUR</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Tidak berbahaya</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Berbahaya</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B2"/>
                    </a:solidFill>
                  </a:tcPr>
                </a:tc>
              </a:tr>
              <a:tr h="7555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KERUSAKAN</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Tidak parah</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Parah</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B2"/>
                    </a:solidFill>
                  </a:tcPr>
                </a:tc>
              </a:tr>
              <a:tr h="7539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VOLUME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&lt; 50 %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&gt; 50 %</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B2"/>
                    </a:solidFill>
                  </a:tcPr>
                </a:tc>
              </a:tr>
              <a:tr h="7523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FUNGSI</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Berfungsi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Tidak berfungsi</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ECB2"/>
                    </a:solidFill>
                  </a:tcPr>
                </a:tc>
              </a:tr>
              <a:tr h="7555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PENGARUH</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EC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Ada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EC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Tidak ada</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4ECB2"/>
                    </a:solidFill>
                  </a:tcPr>
                </a:tc>
              </a:tr>
            </a:tbl>
          </a:graphicData>
        </a:graphic>
      </p:graphicFrame>
    </p:spTree>
    <p:extLst>
      <p:ext uri="{BB962C8B-B14F-4D97-AF65-F5344CB8AC3E}">
        <p14:creationId xmlns:p14="http://schemas.microsoft.com/office/powerpoint/2010/main" val="694179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descr="Suramadu 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aphicFrame>
        <p:nvGraphicFramePr>
          <p:cNvPr id="4" name="Table 3"/>
          <p:cNvGraphicFramePr>
            <a:graphicFrameLocks noGrp="1"/>
          </p:cNvGraphicFramePr>
          <p:nvPr>
            <p:extLst>
              <p:ext uri="{D42A27DB-BD31-4B8C-83A1-F6EECF244321}">
                <p14:modId xmlns:p14="http://schemas.microsoft.com/office/powerpoint/2010/main" val="3481693233"/>
              </p:ext>
            </p:extLst>
          </p:nvPr>
        </p:nvGraphicFramePr>
        <p:xfrm>
          <a:off x="2057400" y="4343400"/>
          <a:ext cx="5105400" cy="1920240"/>
        </p:xfrm>
        <a:graphic>
          <a:graphicData uri="http://schemas.openxmlformats.org/drawingml/2006/table">
            <a:tbl>
              <a:tblPr/>
              <a:tblGrid>
                <a:gridCol w="1836295"/>
                <a:gridCol w="3269105"/>
              </a:tblGrid>
              <a:tr h="0">
                <a:tc gridSpan="2">
                  <a:txBody>
                    <a:bodyPr/>
                    <a:lstStyle/>
                    <a:p>
                      <a:pPr algn="l" fontAlgn="t"/>
                      <a:r>
                        <a:rPr lang="id-ID" sz="2400" b="1" dirty="0">
                          <a:effectLst/>
                        </a:rPr>
                        <a:t>Jembatan Nasional Surabaya–Madura</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hMerge="1">
                  <a:txBody>
                    <a:bodyPr/>
                    <a:lstStyle/>
                    <a:p>
                      <a:endParaRPr lang="id-ID"/>
                    </a:p>
                  </a:txBody>
                  <a:tcPr/>
                </a:tc>
              </a:tr>
              <a:tr h="0">
                <a:tc>
                  <a:txBody>
                    <a:bodyPr/>
                    <a:lstStyle/>
                    <a:p>
                      <a:pPr algn="l" fontAlgn="t"/>
                      <a:r>
                        <a:rPr lang="id-ID" dirty="0">
                          <a:effectLst/>
                        </a:rPr>
                        <a:t>Total length</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a:effectLst/>
                        </a:rPr>
                        <a:t>5,438 metres (17,841 ft)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r h="0">
                <a:tc>
                  <a:txBody>
                    <a:bodyPr/>
                    <a:lstStyle/>
                    <a:p>
                      <a:pPr algn="l" fontAlgn="t"/>
                      <a:r>
                        <a:rPr lang="id-ID">
                          <a:effectLst/>
                        </a:rPr>
                        <a:t>Width</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a:effectLst/>
                        </a:rPr>
                        <a:t>30 metres (98 ft)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r h="0">
                <a:tc>
                  <a:txBody>
                    <a:bodyPr/>
                    <a:lstStyle/>
                    <a:p>
                      <a:pPr algn="l" fontAlgn="t"/>
                      <a:r>
                        <a:rPr lang="id-ID">
                          <a:effectLst/>
                        </a:rPr>
                        <a:t>Height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a:effectLst/>
                        </a:rPr>
                        <a:t>146 metres (479 ft)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r h="0">
                <a:tc>
                  <a:txBody>
                    <a:bodyPr/>
                    <a:lstStyle/>
                    <a:p>
                      <a:pPr algn="l" fontAlgn="t"/>
                      <a:r>
                        <a:rPr lang="id-ID">
                          <a:effectLst/>
                        </a:rPr>
                        <a:t>Longest span</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dirty="0">
                          <a:effectLst/>
                        </a:rPr>
                        <a:t>434 metres (1,424 ft)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bl>
          </a:graphicData>
        </a:graphic>
      </p:graphicFrame>
      <p:sp>
        <p:nvSpPr>
          <p:cNvPr id="2" name="AutoShape 3" descr="Hasil gambar untuk jembatan suramad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185" y="304800"/>
            <a:ext cx="714521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3642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371600" y="609600"/>
            <a:ext cx="6477000" cy="762000"/>
          </a:xfrm>
          <a:solidFill>
            <a:srgbClr val="00FFFF"/>
          </a:solidFill>
        </p:spPr>
        <p:txBody>
          <a:bodyPr>
            <a:normAutofit fontScale="90000"/>
          </a:bodyPr>
          <a:lstStyle/>
          <a:p>
            <a:pPr eaLnBrk="1" hangingPunct="1"/>
            <a:r>
              <a:rPr lang="en-US" sz="2600" b="1" smtClean="0"/>
              <a:t>PENYELIDIKAN JEMBATAN &amp; </a:t>
            </a:r>
            <a:br>
              <a:rPr lang="en-US" sz="2600" b="1" smtClean="0"/>
            </a:br>
            <a:r>
              <a:rPr lang="en-US" sz="2600" b="1" smtClean="0"/>
              <a:t>PERENCANAAN TEKNIK</a:t>
            </a:r>
            <a:endParaRPr lang="id-ID" sz="2600" b="1" smtClean="0"/>
          </a:p>
        </p:txBody>
      </p:sp>
      <p:sp>
        <p:nvSpPr>
          <p:cNvPr id="17411" name="Rectangle 3"/>
          <p:cNvSpPr>
            <a:spLocks noGrp="1" noChangeArrowheads="1"/>
          </p:cNvSpPr>
          <p:nvPr>
            <p:ph type="body" idx="1"/>
          </p:nvPr>
        </p:nvSpPr>
        <p:spPr>
          <a:xfrm>
            <a:off x="1371600" y="1600200"/>
            <a:ext cx="6477000" cy="2590800"/>
          </a:xfrm>
          <a:solidFill>
            <a:srgbClr val="CCFFFF"/>
          </a:solidFill>
        </p:spPr>
        <p:txBody>
          <a:bodyPr/>
          <a:lstStyle/>
          <a:p>
            <a:pPr marL="609600" indent="-609600" eaLnBrk="1" hangingPunct="1">
              <a:buFontTx/>
              <a:buNone/>
            </a:pPr>
            <a:endParaRPr lang="en-US" sz="800" b="1" smtClean="0">
              <a:solidFill>
                <a:srgbClr val="FF33CC"/>
              </a:solidFill>
            </a:endParaRPr>
          </a:p>
          <a:p>
            <a:pPr marL="609600" indent="-609600" eaLnBrk="1" hangingPunct="1">
              <a:buFontTx/>
              <a:buNone/>
            </a:pPr>
            <a:r>
              <a:rPr lang="en-US" sz="2400" b="1" smtClean="0">
                <a:solidFill>
                  <a:srgbClr val="0000FF"/>
                </a:solidFill>
              </a:rPr>
              <a:t>Meliputi kegiatan antara lain :</a:t>
            </a:r>
          </a:p>
          <a:p>
            <a:pPr marL="609600" indent="-609600" eaLnBrk="1" hangingPunct="1">
              <a:buFontTx/>
              <a:buNone/>
            </a:pPr>
            <a:r>
              <a:rPr lang="en-US" sz="2400" b="1" smtClean="0">
                <a:solidFill>
                  <a:srgbClr val="0000FF"/>
                </a:solidFill>
              </a:rPr>
              <a:t>1. Suvey penjajagan</a:t>
            </a:r>
          </a:p>
          <a:p>
            <a:pPr marL="609600" indent="-609600" eaLnBrk="1" hangingPunct="1">
              <a:buFontTx/>
              <a:buNone/>
            </a:pPr>
            <a:r>
              <a:rPr lang="en-US" sz="2400" b="1" smtClean="0">
                <a:solidFill>
                  <a:srgbClr val="0000FF"/>
                </a:solidFill>
              </a:rPr>
              <a:t>2. Survey topografi</a:t>
            </a:r>
          </a:p>
          <a:p>
            <a:pPr marL="609600" indent="-609600" eaLnBrk="1" hangingPunct="1">
              <a:buFontTx/>
              <a:buNone/>
            </a:pPr>
            <a:r>
              <a:rPr lang="en-US" sz="2400" b="1" smtClean="0">
                <a:solidFill>
                  <a:srgbClr val="0000FF"/>
                </a:solidFill>
              </a:rPr>
              <a:t>3. Penyelidikan tanah</a:t>
            </a:r>
          </a:p>
          <a:p>
            <a:pPr marL="609600" indent="-609600" eaLnBrk="1" hangingPunct="1">
              <a:buFontTx/>
              <a:buNone/>
            </a:pPr>
            <a:r>
              <a:rPr lang="en-US" sz="2400" b="1" smtClean="0">
                <a:solidFill>
                  <a:srgbClr val="0000FF"/>
                </a:solidFill>
              </a:rPr>
              <a:t>4. Survey hidrologi</a:t>
            </a:r>
          </a:p>
        </p:txBody>
      </p:sp>
    </p:spTree>
    <p:extLst>
      <p:ext uri="{BB962C8B-B14F-4D97-AF65-F5344CB8AC3E}">
        <p14:creationId xmlns:p14="http://schemas.microsoft.com/office/powerpoint/2010/main" val="2706164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609600"/>
            <a:ext cx="7772400" cy="838200"/>
          </a:xfrm>
          <a:solidFill>
            <a:srgbClr val="FFCC00"/>
          </a:solidFill>
        </p:spPr>
        <p:txBody>
          <a:bodyPr/>
          <a:lstStyle/>
          <a:p>
            <a:pPr eaLnBrk="1" hangingPunct="1"/>
            <a:r>
              <a:rPr lang="en-US" sz="3200" b="1" smtClean="0"/>
              <a:t>PENAGANAN JEMBATAN</a:t>
            </a:r>
            <a:endParaRPr lang="id-ID" sz="3200" b="1" smtClean="0"/>
          </a:p>
        </p:txBody>
      </p:sp>
      <p:sp>
        <p:nvSpPr>
          <p:cNvPr id="18435" name="Rectangle 3"/>
          <p:cNvSpPr>
            <a:spLocks noGrp="1" noChangeArrowheads="1"/>
          </p:cNvSpPr>
          <p:nvPr>
            <p:ph type="subTitle" idx="1"/>
          </p:nvPr>
        </p:nvSpPr>
        <p:spPr>
          <a:xfrm>
            <a:off x="762000" y="1828800"/>
            <a:ext cx="7620000" cy="4572000"/>
          </a:xfrm>
          <a:solidFill>
            <a:srgbClr val="FFFF00"/>
          </a:solidFill>
        </p:spPr>
        <p:txBody>
          <a:bodyPr/>
          <a:lstStyle/>
          <a:p>
            <a:pPr marL="609600" indent="-609600" algn="l" eaLnBrk="1" hangingPunct="1">
              <a:lnSpc>
                <a:spcPct val="80000"/>
              </a:lnSpc>
            </a:pPr>
            <a:r>
              <a:rPr lang="id-ID" sz="2400" b="1" dirty="0" smtClean="0">
                <a:solidFill>
                  <a:schemeClr val="tx1"/>
                </a:solidFill>
              </a:rPr>
              <a:t>1. PEMELIHARAAN</a:t>
            </a:r>
          </a:p>
          <a:p>
            <a:pPr marL="609600" indent="-609600" algn="l" eaLnBrk="1" hangingPunct="1">
              <a:lnSpc>
                <a:spcPct val="80000"/>
              </a:lnSpc>
            </a:pPr>
            <a:r>
              <a:rPr lang="id-ID" sz="2400" dirty="0" smtClean="0">
                <a:solidFill>
                  <a:schemeClr val="tx1"/>
                </a:solidFill>
              </a:rPr>
              <a:t>    - Pemeliharaan Rutin</a:t>
            </a:r>
          </a:p>
          <a:p>
            <a:pPr marL="609600" indent="-609600" algn="l" eaLnBrk="1" hangingPunct="1">
              <a:lnSpc>
                <a:spcPct val="80000"/>
              </a:lnSpc>
            </a:pPr>
            <a:r>
              <a:rPr lang="id-ID" sz="2400" dirty="0" smtClean="0">
                <a:solidFill>
                  <a:schemeClr val="tx1"/>
                </a:solidFill>
              </a:rPr>
              <a:t>    - Pemeliharaan Berkala</a:t>
            </a:r>
          </a:p>
          <a:p>
            <a:pPr marL="609600" indent="-609600" algn="l" eaLnBrk="1" hangingPunct="1">
              <a:lnSpc>
                <a:spcPct val="80000"/>
              </a:lnSpc>
            </a:pPr>
            <a:r>
              <a:rPr lang="id-ID" sz="2400" b="1" dirty="0" smtClean="0">
                <a:solidFill>
                  <a:schemeClr val="tx1"/>
                </a:solidFill>
              </a:rPr>
              <a:t>2. PERBAIKAN BESAR / REHABILITASI</a:t>
            </a:r>
          </a:p>
          <a:p>
            <a:pPr marL="609600" indent="-609600" algn="l" eaLnBrk="1" hangingPunct="1">
              <a:lnSpc>
                <a:spcPct val="80000"/>
              </a:lnSpc>
            </a:pPr>
            <a:r>
              <a:rPr lang="id-ID" sz="2400" dirty="0" smtClean="0">
                <a:solidFill>
                  <a:schemeClr val="tx1"/>
                </a:solidFill>
              </a:rPr>
              <a:t>    - Pelebaran jembatan</a:t>
            </a:r>
          </a:p>
          <a:p>
            <a:pPr marL="609600" indent="-609600" algn="l" eaLnBrk="1" hangingPunct="1">
              <a:lnSpc>
                <a:spcPct val="80000"/>
              </a:lnSpc>
            </a:pPr>
            <a:r>
              <a:rPr lang="id-ID" sz="2400" dirty="0" smtClean="0">
                <a:solidFill>
                  <a:schemeClr val="tx1"/>
                </a:solidFill>
              </a:rPr>
              <a:t>    - Rekonstruksi</a:t>
            </a:r>
          </a:p>
          <a:p>
            <a:pPr marL="609600" indent="-609600" algn="l" eaLnBrk="1" hangingPunct="1">
              <a:lnSpc>
                <a:spcPct val="80000"/>
              </a:lnSpc>
            </a:pPr>
            <a:r>
              <a:rPr lang="id-ID" sz="2400" dirty="0" smtClean="0">
                <a:solidFill>
                  <a:schemeClr val="tx1"/>
                </a:solidFill>
              </a:rPr>
              <a:t>    - Penggantian lantai</a:t>
            </a:r>
          </a:p>
          <a:p>
            <a:pPr marL="609600" indent="-609600" algn="l" eaLnBrk="1" hangingPunct="1">
              <a:lnSpc>
                <a:spcPct val="80000"/>
              </a:lnSpc>
            </a:pPr>
            <a:r>
              <a:rPr lang="id-ID" sz="2400" dirty="0" smtClean="0">
                <a:solidFill>
                  <a:schemeClr val="tx1"/>
                </a:solidFill>
              </a:rPr>
              <a:t>    - Normalisasi Aliran di sekitar sungai</a:t>
            </a:r>
          </a:p>
          <a:p>
            <a:pPr marL="609600" indent="-609600" algn="l" eaLnBrk="1" hangingPunct="1">
              <a:lnSpc>
                <a:spcPct val="80000"/>
              </a:lnSpc>
            </a:pPr>
            <a:r>
              <a:rPr lang="en-US" sz="2400" b="1" dirty="0" smtClean="0">
                <a:solidFill>
                  <a:schemeClr val="tx1"/>
                </a:solidFill>
              </a:rPr>
              <a:t>3. </a:t>
            </a:r>
            <a:r>
              <a:rPr lang="id-ID" sz="2400" b="1" dirty="0" smtClean="0">
                <a:solidFill>
                  <a:schemeClr val="tx1"/>
                </a:solidFill>
              </a:rPr>
              <a:t>PENGGANTIAN</a:t>
            </a:r>
          </a:p>
          <a:p>
            <a:pPr marL="609600" indent="-609600" algn="l" eaLnBrk="1" hangingPunct="1">
              <a:lnSpc>
                <a:spcPct val="80000"/>
              </a:lnSpc>
            </a:pPr>
            <a:r>
              <a:rPr lang="id-ID" sz="2400" dirty="0" smtClean="0">
                <a:solidFill>
                  <a:schemeClr val="tx1"/>
                </a:solidFill>
              </a:rPr>
              <a:t>    - Penggantian jembatan</a:t>
            </a:r>
          </a:p>
          <a:p>
            <a:pPr marL="609600" indent="-609600" algn="l" eaLnBrk="1" hangingPunct="1">
              <a:lnSpc>
                <a:spcPct val="80000"/>
              </a:lnSpc>
            </a:pPr>
            <a:r>
              <a:rPr lang="id-ID" sz="2400" dirty="0" smtClean="0">
                <a:solidFill>
                  <a:schemeClr val="tx1"/>
                </a:solidFill>
              </a:rPr>
              <a:t>    - Penggandaan / duplikasi</a:t>
            </a:r>
          </a:p>
          <a:p>
            <a:pPr marL="609600" indent="-609600" algn="l" eaLnBrk="1" hangingPunct="1">
              <a:lnSpc>
                <a:spcPct val="80000"/>
              </a:lnSpc>
            </a:pPr>
            <a:r>
              <a:rPr lang="id-ID" sz="2400" dirty="0" smtClean="0">
                <a:solidFill>
                  <a:schemeClr val="tx1"/>
                </a:solidFill>
              </a:rPr>
              <a:t>    - Pembangunan baru</a:t>
            </a:r>
          </a:p>
          <a:p>
            <a:pPr marL="609600" indent="-609600" algn="l" eaLnBrk="1" hangingPunct="1">
              <a:lnSpc>
                <a:spcPct val="80000"/>
              </a:lnSpc>
              <a:buFontTx/>
              <a:buChar char="•"/>
            </a:pPr>
            <a:endParaRPr lang="id-ID" sz="2400" dirty="0" smtClean="0">
              <a:solidFill>
                <a:schemeClr val="tx1"/>
              </a:solidFill>
            </a:endParaRPr>
          </a:p>
        </p:txBody>
      </p:sp>
    </p:spTree>
    <p:extLst>
      <p:ext uri="{BB962C8B-B14F-4D97-AF65-F5344CB8AC3E}">
        <p14:creationId xmlns:p14="http://schemas.microsoft.com/office/powerpoint/2010/main" val="1728195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381000"/>
            <a:ext cx="7772400" cy="1143000"/>
          </a:xfrm>
          <a:solidFill>
            <a:srgbClr val="FFCC00"/>
          </a:solidFill>
        </p:spPr>
        <p:txBody>
          <a:bodyPr/>
          <a:lstStyle/>
          <a:p>
            <a:pPr eaLnBrk="1" hangingPunct="1"/>
            <a:r>
              <a:rPr lang="id-ID" sz="2800" b="1" smtClean="0"/>
              <a:t>PE</a:t>
            </a:r>
            <a:r>
              <a:rPr lang="en-US" sz="2800" b="1" smtClean="0"/>
              <a:t>NANGAN</a:t>
            </a:r>
            <a:r>
              <a:rPr lang="id-ID" sz="2800" b="1" smtClean="0"/>
              <a:t>AN</a:t>
            </a:r>
            <a:r>
              <a:rPr lang="en-US" sz="2800" b="1" smtClean="0"/>
              <a:t> JEMBATAN</a:t>
            </a:r>
            <a:endParaRPr lang="id-ID" sz="2800" b="1" smtClean="0"/>
          </a:p>
        </p:txBody>
      </p:sp>
      <p:sp>
        <p:nvSpPr>
          <p:cNvPr id="19459" name="Rectangle 3"/>
          <p:cNvSpPr>
            <a:spLocks noGrp="1" noChangeArrowheads="1"/>
          </p:cNvSpPr>
          <p:nvPr>
            <p:ph type="subTitle" idx="1"/>
          </p:nvPr>
        </p:nvSpPr>
        <p:spPr>
          <a:xfrm>
            <a:off x="762000" y="1828800"/>
            <a:ext cx="7620000" cy="4495800"/>
          </a:xfrm>
          <a:solidFill>
            <a:srgbClr val="FFFF00"/>
          </a:solidFill>
        </p:spPr>
        <p:txBody>
          <a:bodyPr/>
          <a:lstStyle/>
          <a:p>
            <a:pPr marL="609600" indent="-609600" algn="l" eaLnBrk="1" hangingPunct="1">
              <a:lnSpc>
                <a:spcPct val="90000"/>
              </a:lnSpc>
              <a:buFontTx/>
              <a:buAutoNum type="arabicPeriod"/>
            </a:pPr>
            <a:endParaRPr lang="en-US" sz="1000" dirty="0" smtClean="0">
              <a:solidFill>
                <a:schemeClr val="tx1"/>
              </a:solidFill>
            </a:endParaRPr>
          </a:p>
          <a:p>
            <a:pPr marL="609600" indent="-609600" algn="l" eaLnBrk="1" hangingPunct="1">
              <a:lnSpc>
                <a:spcPct val="90000"/>
              </a:lnSpc>
              <a:buFontTx/>
              <a:buAutoNum type="arabicPeriod"/>
            </a:pPr>
            <a:r>
              <a:rPr lang="id-ID" sz="2400" b="1" dirty="0" smtClean="0">
                <a:solidFill>
                  <a:schemeClr val="tx1"/>
                </a:solidFill>
              </a:rPr>
              <a:t>PEMELIHARAAN JEMBATAN </a:t>
            </a:r>
          </a:p>
          <a:p>
            <a:pPr marL="609600" indent="-609600" algn="l" eaLnBrk="1" hangingPunct="1">
              <a:lnSpc>
                <a:spcPct val="90000"/>
              </a:lnSpc>
            </a:pPr>
            <a:r>
              <a:rPr lang="id-ID" sz="2400" dirty="0" smtClean="0">
                <a:solidFill>
                  <a:schemeClr val="tx1"/>
                </a:solidFill>
              </a:rPr>
              <a:t>      - Keamanan dan kenyamanan </a:t>
            </a:r>
            <a:endParaRPr lang="en-US" sz="2400" dirty="0" smtClean="0">
              <a:solidFill>
                <a:schemeClr val="tx1"/>
              </a:solidFill>
            </a:endParaRPr>
          </a:p>
          <a:p>
            <a:pPr marL="609600" indent="-609600" algn="l" eaLnBrk="1" hangingPunct="1">
              <a:lnSpc>
                <a:spcPct val="90000"/>
              </a:lnSpc>
            </a:pPr>
            <a:r>
              <a:rPr lang="en-US" sz="2400" dirty="0" smtClean="0">
                <a:solidFill>
                  <a:schemeClr val="tx1"/>
                </a:solidFill>
              </a:rPr>
              <a:t>      - </a:t>
            </a:r>
            <a:r>
              <a:rPr lang="id-ID" sz="2400" dirty="0" smtClean="0">
                <a:solidFill>
                  <a:schemeClr val="tx1"/>
                </a:solidFill>
              </a:rPr>
              <a:t>Umur pelayanan</a:t>
            </a:r>
          </a:p>
          <a:p>
            <a:pPr marL="609600" indent="-609600" algn="l" eaLnBrk="1" hangingPunct="1">
              <a:lnSpc>
                <a:spcPct val="90000"/>
              </a:lnSpc>
            </a:pPr>
            <a:r>
              <a:rPr lang="id-ID" sz="2400" dirty="0" smtClean="0">
                <a:solidFill>
                  <a:schemeClr val="tx1"/>
                </a:solidFill>
              </a:rPr>
              <a:t>      - Mengetahui Kondisi Jembatan, DAS, daerah   </a:t>
            </a:r>
          </a:p>
          <a:p>
            <a:pPr marL="609600" indent="-609600" algn="l" eaLnBrk="1" hangingPunct="1">
              <a:lnSpc>
                <a:spcPct val="90000"/>
              </a:lnSpc>
            </a:pPr>
            <a:r>
              <a:rPr lang="id-ID" sz="2400" dirty="0" smtClean="0">
                <a:solidFill>
                  <a:schemeClr val="tx1"/>
                </a:solidFill>
              </a:rPr>
              <a:t>         tanah timbunan, drainase.</a:t>
            </a:r>
          </a:p>
          <a:p>
            <a:pPr marL="609600" indent="-609600" algn="l" eaLnBrk="1" hangingPunct="1">
              <a:lnSpc>
                <a:spcPct val="90000"/>
              </a:lnSpc>
            </a:pPr>
            <a:r>
              <a:rPr lang="id-ID" sz="2400" dirty="0" smtClean="0">
                <a:solidFill>
                  <a:schemeClr val="tx1"/>
                </a:solidFill>
              </a:rPr>
              <a:t>2.   </a:t>
            </a:r>
            <a:r>
              <a:rPr lang="id-ID" sz="2400" b="1" dirty="0" smtClean="0">
                <a:solidFill>
                  <a:schemeClr val="tx1"/>
                </a:solidFill>
              </a:rPr>
              <a:t>TANPA PEMELIHARAAN </a:t>
            </a:r>
            <a:r>
              <a:rPr lang="en-US" sz="2400" b="1" dirty="0" smtClean="0">
                <a:solidFill>
                  <a:schemeClr val="tx1"/>
                </a:solidFill>
              </a:rPr>
              <a:t>JEMBATAN</a:t>
            </a:r>
            <a:endParaRPr lang="id-ID" sz="2400" b="1" dirty="0" smtClean="0">
              <a:solidFill>
                <a:schemeClr val="tx1"/>
              </a:solidFill>
            </a:endParaRPr>
          </a:p>
          <a:p>
            <a:pPr marL="609600" indent="-609600" algn="l" eaLnBrk="1" hangingPunct="1">
              <a:lnSpc>
                <a:spcPct val="90000"/>
              </a:lnSpc>
            </a:pPr>
            <a:r>
              <a:rPr lang="id-ID" sz="2400" dirty="0" smtClean="0">
                <a:solidFill>
                  <a:schemeClr val="tx1"/>
                </a:solidFill>
              </a:rPr>
              <a:t>      - Kecelakaan</a:t>
            </a:r>
          </a:p>
          <a:p>
            <a:pPr marL="609600" indent="-609600" algn="l" eaLnBrk="1" hangingPunct="1">
              <a:lnSpc>
                <a:spcPct val="90000"/>
              </a:lnSpc>
            </a:pPr>
            <a:r>
              <a:rPr lang="id-ID" sz="2400" dirty="0" smtClean="0">
                <a:solidFill>
                  <a:schemeClr val="tx1"/>
                </a:solidFill>
              </a:rPr>
              <a:t>      - Umur Pelayanan tidak tercapai</a:t>
            </a:r>
          </a:p>
          <a:p>
            <a:pPr marL="609600" indent="-609600" algn="l" eaLnBrk="1" hangingPunct="1">
              <a:lnSpc>
                <a:spcPct val="90000"/>
              </a:lnSpc>
            </a:pPr>
            <a:r>
              <a:rPr lang="id-ID" sz="2400" dirty="0" smtClean="0">
                <a:solidFill>
                  <a:schemeClr val="tx1"/>
                </a:solidFill>
              </a:rPr>
              <a:t>      - Jembatan runtuh</a:t>
            </a:r>
          </a:p>
          <a:p>
            <a:pPr marL="609600" indent="-609600" algn="l" eaLnBrk="1" hangingPunct="1">
              <a:lnSpc>
                <a:spcPct val="90000"/>
              </a:lnSpc>
            </a:pPr>
            <a:r>
              <a:rPr lang="id-ID" sz="2400" dirty="0" smtClean="0">
                <a:solidFill>
                  <a:schemeClr val="tx1"/>
                </a:solidFill>
              </a:rPr>
              <a:t>      - Dan lain lain.</a:t>
            </a:r>
          </a:p>
        </p:txBody>
      </p:sp>
    </p:spTree>
    <p:extLst>
      <p:ext uri="{BB962C8B-B14F-4D97-AF65-F5344CB8AC3E}">
        <p14:creationId xmlns:p14="http://schemas.microsoft.com/office/powerpoint/2010/main" val="16378349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85800" y="381000"/>
            <a:ext cx="7772400" cy="838200"/>
          </a:xfrm>
          <a:solidFill>
            <a:srgbClr val="FFCC00"/>
          </a:solidFill>
        </p:spPr>
        <p:txBody>
          <a:bodyPr/>
          <a:lstStyle/>
          <a:p>
            <a:pPr eaLnBrk="1" hangingPunct="1"/>
            <a:r>
              <a:rPr lang="id-ID" sz="3200" b="1" smtClean="0"/>
              <a:t>PE</a:t>
            </a:r>
            <a:r>
              <a:rPr lang="en-US" sz="3200" b="1" smtClean="0"/>
              <a:t>R</a:t>
            </a:r>
            <a:r>
              <a:rPr lang="id-ID" sz="3200" b="1" smtClean="0"/>
              <a:t>M</a:t>
            </a:r>
            <a:r>
              <a:rPr lang="en-US" sz="3200" b="1" smtClean="0"/>
              <a:t>ASA</a:t>
            </a:r>
            <a:r>
              <a:rPr lang="id-ID" sz="3200" b="1" smtClean="0"/>
              <a:t>L</a:t>
            </a:r>
            <a:r>
              <a:rPr lang="en-US" sz="3200" b="1" smtClean="0"/>
              <a:t>AHA</a:t>
            </a:r>
            <a:r>
              <a:rPr lang="id-ID" sz="3200" b="1" smtClean="0"/>
              <a:t>N</a:t>
            </a:r>
            <a:r>
              <a:rPr lang="en-US" sz="3200" b="1" smtClean="0"/>
              <a:t> JEMBATAN</a:t>
            </a:r>
            <a:endParaRPr lang="id-ID" sz="3200" b="1" smtClean="0"/>
          </a:p>
        </p:txBody>
      </p:sp>
      <p:sp>
        <p:nvSpPr>
          <p:cNvPr id="20483" name="Rectangle 3"/>
          <p:cNvSpPr>
            <a:spLocks noGrp="1" noChangeArrowheads="1"/>
          </p:cNvSpPr>
          <p:nvPr>
            <p:ph type="subTitle" idx="1"/>
          </p:nvPr>
        </p:nvSpPr>
        <p:spPr>
          <a:xfrm>
            <a:off x="762000" y="1676400"/>
            <a:ext cx="7620000" cy="4495800"/>
          </a:xfrm>
          <a:solidFill>
            <a:srgbClr val="FFFF00"/>
          </a:solidFill>
        </p:spPr>
        <p:txBody>
          <a:bodyPr/>
          <a:lstStyle/>
          <a:p>
            <a:pPr marL="112713" indent="6350" algn="l" eaLnBrk="1" hangingPunct="1">
              <a:buFontTx/>
              <a:buAutoNum type="arabicPeriod"/>
            </a:pPr>
            <a:endParaRPr lang="en-US" sz="1000" smtClean="0">
              <a:solidFill>
                <a:schemeClr val="tx1"/>
              </a:solidFill>
            </a:endParaRPr>
          </a:p>
          <a:p>
            <a:pPr marL="112713" indent="6350" algn="l" eaLnBrk="1" hangingPunct="1"/>
            <a:r>
              <a:rPr lang="id-ID" sz="2400" smtClean="0">
                <a:solidFill>
                  <a:schemeClr val="tx1"/>
                </a:solidFill>
              </a:rPr>
              <a:t>Penyebab kerusakan, mulai dari perencanaan –operasional</a:t>
            </a:r>
          </a:p>
          <a:p>
            <a:pPr marL="112713" indent="6350" algn="l" eaLnBrk="1" hangingPunct="1"/>
            <a:r>
              <a:rPr lang="id-ID" sz="2400" smtClean="0">
                <a:solidFill>
                  <a:schemeClr val="tx1"/>
                </a:solidFill>
              </a:rPr>
              <a:t>Perencanaan : standar beban</a:t>
            </a:r>
            <a:r>
              <a:rPr lang="en-US" sz="2400" smtClean="0">
                <a:solidFill>
                  <a:schemeClr val="tx1"/>
                </a:solidFill>
              </a:rPr>
              <a:t> (NSPM)</a:t>
            </a:r>
            <a:endParaRPr lang="id-ID" sz="2400" smtClean="0">
              <a:solidFill>
                <a:schemeClr val="tx1"/>
              </a:solidFill>
            </a:endParaRPr>
          </a:p>
          <a:p>
            <a:pPr marL="112713" indent="6350" algn="l" eaLnBrk="1" hangingPunct="1"/>
            <a:r>
              <a:rPr lang="id-ID" sz="2400" smtClean="0">
                <a:solidFill>
                  <a:schemeClr val="tx1"/>
                </a:solidFill>
              </a:rPr>
              <a:t>Pelaksanaan : Mutu </a:t>
            </a:r>
            <a:r>
              <a:rPr lang="en-US" sz="2400" smtClean="0">
                <a:solidFill>
                  <a:schemeClr val="tx1"/>
                </a:solidFill>
              </a:rPr>
              <a:t>(MANUAL, PEDOMAN, SPESIFIKASI)</a:t>
            </a:r>
            <a:endParaRPr lang="id-ID" sz="2400" smtClean="0">
              <a:solidFill>
                <a:schemeClr val="tx1"/>
              </a:solidFill>
            </a:endParaRPr>
          </a:p>
          <a:p>
            <a:pPr marL="112713" indent="6350" algn="l" eaLnBrk="1" hangingPunct="1"/>
            <a:r>
              <a:rPr lang="id-ID" sz="2400" smtClean="0">
                <a:solidFill>
                  <a:schemeClr val="tx1"/>
                </a:solidFill>
              </a:rPr>
              <a:t>Operasional  : Meningkatnya kegiatan perekonomian, menyebabkan perubahan-perubahan:</a:t>
            </a:r>
          </a:p>
          <a:p>
            <a:pPr marL="112713" indent="6350" algn="l" eaLnBrk="1" hangingPunct="1"/>
            <a:r>
              <a:rPr lang="en-US" sz="2400" b="1" smtClean="0">
                <a:solidFill>
                  <a:schemeClr val="tx1"/>
                </a:solidFill>
              </a:rPr>
              <a:t>- </a:t>
            </a:r>
            <a:r>
              <a:rPr lang="id-ID" sz="2400" smtClean="0">
                <a:solidFill>
                  <a:schemeClr val="tx1"/>
                </a:solidFill>
              </a:rPr>
              <a:t>MST 8 ton menjadi 10 ton</a:t>
            </a:r>
          </a:p>
          <a:p>
            <a:pPr marL="112713" indent="6350" algn="l" eaLnBrk="1" hangingPunct="1"/>
            <a:r>
              <a:rPr lang="id-ID" sz="2400" smtClean="0">
                <a:solidFill>
                  <a:schemeClr val="tx1"/>
                </a:solidFill>
              </a:rPr>
              <a:t>- Over load/beban berlebih </a:t>
            </a:r>
          </a:p>
          <a:p>
            <a:pPr marL="112713" indent="6350" algn="l" eaLnBrk="1" hangingPunct="1"/>
            <a:r>
              <a:rPr lang="id-ID" sz="2400" smtClean="0">
                <a:solidFill>
                  <a:schemeClr val="tx1"/>
                </a:solidFill>
              </a:rPr>
              <a:t>Pemeliharaan Jembatan</a:t>
            </a:r>
            <a:r>
              <a:rPr lang="en-US" sz="2400" smtClean="0">
                <a:solidFill>
                  <a:schemeClr val="tx1"/>
                </a:solidFill>
              </a:rPr>
              <a:t> yang </a:t>
            </a:r>
            <a:r>
              <a:rPr lang="id-ID" sz="2400" smtClean="0">
                <a:solidFill>
                  <a:schemeClr val="tx1"/>
                </a:solidFill>
              </a:rPr>
              <a:t>tidak sesuai</a:t>
            </a:r>
            <a:r>
              <a:rPr lang="en-US" sz="2400" smtClean="0">
                <a:solidFill>
                  <a:schemeClr val="tx1"/>
                </a:solidFill>
              </a:rPr>
              <a:t> </a:t>
            </a:r>
            <a:endParaRPr lang="id-ID" sz="2400" smtClean="0">
              <a:solidFill>
                <a:schemeClr val="tx1"/>
              </a:solidFill>
            </a:endParaRPr>
          </a:p>
        </p:txBody>
      </p:sp>
    </p:spTree>
    <p:extLst>
      <p:ext uri="{BB962C8B-B14F-4D97-AF65-F5344CB8AC3E}">
        <p14:creationId xmlns:p14="http://schemas.microsoft.com/office/powerpoint/2010/main" val="2103337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685800" y="381000"/>
            <a:ext cx="7772400" cy="838200"/>
          </a:xfrm>
          <a:solidFill>
            <a:srgbClr val="FFCC00"/>
          </a:solidFill>
        </p:spPr>
        <p:txBody>
          <a:bodyPr>
            <a:normAutofit fontScale="90000"/>
          </a:bodyPr>
          <a:lstStyle/>
          <a:p>
            <a:pPr eaLnBrk="1" hangingPunct="1"/>
            <a:r>
              <a:rPr lang="en-US" sz="2800" b="1" smtClean="0"/>
              <a:t>PERMASALAHAN KERUSAKAN PADA STRUKTUR JEMBATAN</a:t>
            </a:r>
            <a:endParaRPr lang="id-ID" sz="2800" b="1" smtClean="0"/>
          </a:p>
        </p:txBody>
      </p:sp>
      <p:sp>
        <p:nvSpPr>
          <p:cNvPr id="21507" name="Rectangle 3"/>
          <p:cNvSpPr>
            <a:spLocks noGrp="1" noChangeArrowheads="1"/>
          </p:cNvSpPr>
          <p:nvPr>
            <p:ph type="subTitle" idx="1"/>
          </p:nvPr>
        </p:nvSpPr>
        <p:spPr>
          <a:xfrm>
            <a:off x="762000" y="1676400"/>
            <a:ext cx="7620000" cy="4800600"/>
          </a:xfrm>
          <a:solidFill>
            <a:srgbClr val="FFFF00"/>
          </a:solidFill>
        </p:spPr>
        <p:txBody>
          <a:bodyPr/>
          <a:lstStyle/>
          <a:p>
            <a:pPr marL="112713" indent="6350" algn="l" eaLnBrk="1" hangingPunct="1">
              <a:lnSpc>
                <a:spcPct val="80000"/>
              </a:lnSpc>
              <a:buFontTx/>
              <a:buAutoNum type="arabicPeriod"/>
            </a:pPr>
            <a:endParaRPr lang="en-US" sz="200" smtClean="0">
              <a:solidFill>
                <a:schemeClr val="tx1"/>
              </a:solidFill>
            </a:endParaRPr>
          </a:p>
          <a:p>
            <a:pPr marL="112713" indent="6350" algn="l" eaLnBrk="1" hangingPunct="1">
              <a:lnSpc>
                <a:spcPct val="80000"/>
              </a:lnSpc>
            </a:pPr>
            <a:r>
              <a:rPr lang="id-ID" sz="2000" b="1" smtClean="0">
                <a:solidFill>
                  <a:schemeClr val="tx1"/>
                </a:solidFill>
              </a:rPr>
              <a:t>Kerusakan pada beton</a:t>
            </a:r>
          </a:p>
          <a:p>
            <a:pPr marL="112713" indent="6350" algn="l" eaLnBrk="1" hangingPunct="1">
              <a:lnSpc>
                <a:spcPct val="80000"/>
              </a:lnSpc>
              <a:buFontTx/>
              <a:buChar char="-"/>
            </a:pPr>
            <a:r>
              <a:rPr lang="en-US" sz="2000" smtClean="0">
                <a:solidFill>
                  <a:schemeClr val="tx1"/>
                </a:solidFill>
              </a:rPr>
              <a:t> </a:t>
            </a:r>
            <a:r>
              <a:rPr lang="id-ID" sz="2000" smtClean="0">
                <a:solidFill>
                  <a:schemeClr val="tx1"/>
                </a:solidFill>
              </a:rPr>
              <a:t>Kerontokan beton </a:t>
            </a:r>
            <a:endParaRPr lang="en-US" sz="2000" smtClean="0">
              <a:solidFill>
                <a:schemeClr val="tx1"/>
              </a:solidFill>
            </a:endParaRPr>
          </a:p>
          <a:p>
            <a:pPr marL="112713" indent="6350" algn="l" eaLnBrk="1" hangingPunct="1">
              <a:lnSpc>
                <a:spcPct val="80000"/>
              </a:lnSpc>
              <a:buFontTx/>
              <a:buChar char="-"/>
            </a:pPr>
            <a:r>
              <a:rPr lang="en-US" sz="2000" smtClean="0">
                <a:solidFill>
                  <a:schemeClr val="tx1"/>
                </a:solidFill>
              </a:rPr>
              <a:t> </a:t>
            </a:r>
            <a:r>
              <a:rPr lang="id-ID" sz="2000" smtClean="0">
                <a:solidFill>
                  <a:schemeClr val="tx1"/>
                </a:solidFill>
              </a:rPr>
              <a:t>Beton keropos</a:t>
            </a:r>
          </a:p>
          <a:p>
            <a:pPr marL="112713" indent="6350" algn="l" eaLnBrk="1" hangingPunct="1">
              <a:lnSpc>
                <a:spcPct val="80000"/>
              </a:lnSpc>
              <a:buFontTx/>
              <a:buChar char="-"/>
            </a:pPr>
            <a:r>
              <a:rPr lang="id-ID" sz="2000" smtClean="0">
                <a:solidFill>
                  <a:schemeClr val="tx1"/>
                </a:solidFill>
              </a:rPr>
              <a:t> Beton berongga</a:t>
            </a:r>
          </a:p>
          <a:p>
            <a:pPr marL="112713" indent="6350" algn="l" eaLnBrk="1" hangingPunct="1">
              <a:lnSpc>
                <a:spcPct val="80000"/>
              </a:lnSpc>
              <a:buFontTx/>
              <a:buChar char="-"/>
            </a:pPr>
            <a:r>
              <a:rPr lang="id-ID" sz="2000" smtClean="0">
                <a:solidFill>
                  <a:schemeClr val="tx1"/>
                </a:solidFill>
              </a:rPr>
              <a:t> Rembesan</a:t>
            </a:r>
          </a:p>
          <a:p>
            <a:pPr marL="112713" indent="6350" algn="l" eaLnBrk="1" hangingPunct="1">
              <a:lnSpc>
                <a:spcPct val="80000"/>
              </a:lnSpc>
              <a:buFontTx/>
              <a:buChar char="-"/>
            </a:pPr>
            <a:r>
              <a:rPr lang="id-ID" sz="2000" smtClean="0">
                <a:solidFill>
                  <a:schemeClr val="tx1"/>
                </a:solidFill>
              </a:rPr>
              <a:t> Retak </a:t>
            </a:r>
          </a:p>
          <a:p>
            <a:pPr marL="112713" indent="6350" algn="l" eaLnBrk="1" hangingPunct="1">
              <a:lnSpc>
                <a:spcPct val="80000"/>
              </a:lnSpc>
            </a:pPr>
            <a:endParaRPr lang="id-ID" sz="800" smtClean="0">
              <a:solidFill>
                <a:schemeClr val="tx1"/>
              </a:solidFill>
            </a:endParaRPr>
          </a:p>
          <a:p>
            <a:pPr marL="112713" indent="6350" algn="l" eaLnBrk="1" hangingPunct="1">
              <a:lnSpc>
                <a:spcPct val="80000"/>
              </a:lnSpc>
            </a:pPr>
            <a:r>
              <a:rPr lang="id-ID" sz="2000" b="1" smtClean="0">
                <a:solidFill>
                  <a:schemeClr val="tx1"/>
                </a:solidFill>
              </a:rPr>
              <a:t>Kerusakan pada baja</a:t>
            </a:r>
          </a:p>
          <a:p>
            <a:pPr marL="112713" indent="6350" algn="l" eaLnBrk="1" hangingPunct="1">
              <a:lnSpc>
                <a:spcPct val="80000"/>
              </a:lnSpc>
              <a:buFontTx/>
              <a:buChar char="-"/>
            </a:pPr>
            <a:r>
              <a:rPr lang="id-ID" sz="2000" smtClean="0">
                <a:solidFill>
                  <a:schemeClr val="tx1"/>
                </a:solidFill>
              </a:rPr>
              <a:t> Korosi / karat</a:t>
            </a:r>
          </a:p>
          <a:p>
            <a:pPr marL="112713" indent="6350" algn="l" eaLnBrk="1" hangingPunct="1">
              <a:lnSpc>
                <a:spcPct val="80000"/>
              </a:lnSpc>
            </a:pPr>
            <a:endParaRPr lang="id-ID" sz="800" smtClean="0">
              <a:solidFill>
                <a:schemeClr val="tx1"/>
              </a:solidFill>
            </a:endParaRPr>
          </a:p>
          <a:p>
            <a:pPr marL="112713" indent="6350" algn="l" eaLnBrk="1" hangingPunct="1">
              <a:lnSpc>
                <a:spcPct val="80000"/>
              </a:lnSpc>
            </a:pPr>
            <a:r>
              <a:rPr lang="id-ID" sz="2000" b="1" smtClean="0">
                <a:solidFill>
                  <a:schemeClr val="tx1"/>
                </a:solidFill>
              </a:rPr>
              <a:t>Kerusakan elemen jembatan lainnya</a:t>
            </a:r>
            <a:endParaRPr lang="id-ID" sz="2000" smtClean="0">
              <a:solidFill>
                <a:schemeClr val="tx1"/>
              </a:solidFill>
            </a:endParaRPr>
          </a:p>
          <a:p>
            <a:pPr marL="112713" indent="6350" algn="l" eaLnBrk="1" hangingPunct="1">
              <a:lnSpc>
                <a:spcPct val="80000"/>
              </a:lnSpc>
              <a:buFontTx/>
              <a:buChar char="-"/>
            </a:pPr>
            <a:r>
              <a:rPr lang="en-US" sz="2000" smtClean="0">
                <a:solidFill>
                  <a:schemeClr val="tx1"/>
                </a:solidFill>
              </a:rPr>
              <a:t> </a:t>
            </a:r>
            <a:r>
              <a:rPr lang="id-ID" sz="2000" smtClean="0">
                <a:solidFill>
                  <a:schemeClr val="tx1"/>
                </a:solidFill>
              </a:rPr>
              <a:t>Ekspansion joint</a:t>
            </a:r>
          </a:p>
          <a:p>
            <a:pPr marL="112713" indent="6350" algn="l" eaLnBrk="1" hangingPunct="1">
              <a:lnSpc>
                <a:spcPct val="80000"/>
              </a:lnSpc>
              <a:buFontTx/>
              <a:buChar char="-"/>
            </a:pPr>
            <a:r>
              <a:rPr lang="id-ID" sz="2000" smtClean="0">
                <a:solidFill>
                  <a:schemeClr val="tx1"/>
                </a:solidFill>
              </a:rPr>
              <a:t> Lantai jembatan</a:t>
            </a:r>
            <a:endParaRPr lang="en-US" sz="2000" smtClean="0">
              <a:solidFill>
                <a:schemeClr val="tx1"/>
              </a:solidFill>
            </a:endParaRPr>
          </a:p>
          <a:p>
            <a:pPr marL="112713" indent="6350" algn="l" eaLnBrk="1" hangingPunct="1">
              <a:lnSpc>
                <a:spcPct val="80000"/>
              </a:lnSpc>
            </a:pPr>
            <a:endParaRPr lang="id-ID" sz="800" smtClean="0">
              <a:solidFill>
                <a:schemeClr val="tx1"/>
              </a:solidFill>
            </a:endParaRPr>
          </a:p>
          <a:p>
            <a:pPr marL="112713" indent="6350" algn="l" eaLnBrk="1" hangingPunct="1">
              <a:lnSpc>
                <a:spcPct val="80000"/>
              </a:lnSpc>
            </a:pPr>
            <a:r>
              <a:rPr lang="en-US" sz="2000" i="1" smtClean="0">
                <a:solidFill>
                  <a:schemeClr val="tx1"/>
                </a:solidFill>
              </a:rPr>
              <a:t>CATATAN: - </a:t>
            </a:r>
            <a:r>
              <a:rPr lang="id-ID" sz="2000" i="1" smtClean="0">
                <a:solidFill>
                  <a:schemeClr val="tx1"/>
                </a:solidFill>
              </a:rPr>
              <a:t>Beton paling dominan dalam struktur jembatan</a:t>
            </a:r>
            <a:endParaRPr lang="en-US" sz="2000" i="1" smtClean="0">
              <a:solidFill>
                <a:schemeClr val="tx1"/>
              </a:solidFill>
            </a:endParaRPr>
          </a:p>
          <a:p>
            <a:pPr marL="112713" indent="6350" algn="l" eaLnBrk="1" hangingPunct="1">
              <a:lnSpc>
                <a:spcPct val="80000"/>
              </a:lnSpc>
            </a:pPr>
            <a:r>
              <a:rPr lang="en-US" sz="2000" smtClean="0">
                <a:solidFill>
                  <a:schemeClr val="tx1"/>
                </a:solidFill>
              </a:rPr>
              <a:t>                   - </a:t>
            </a:r>
            <a:r>
              <a:rPr lang="id-ID" sz="2000" i="1" smtClean="0">
                <a:solidFill>
                  <a:schemeClr val="tx1"/>
                </a:solidFill>
              </a:rPr>
              <a:t>Baja, fabrikasi, mutu standar</a:t>
            </a:r>
          </a:p>
        </p:txBody>
      </p:sp>
    </p:spTree>
    <p:extLst>
      <p:ext uri="{BB962C8B-B14F-4D97-AF65-F5344CB8AC3E}">
        <p14:creationId xmlns:p14="http://schemas.microsoft.com/office/powerpoint/2010/main" val="2220343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715962"/>
          </a:xfrm>
          <a:solidFill>
            <a:srgbClr val="00FFFF"/>
          </a:solidFill>
        </p:spPr>
        <p:txBody>
          <a:bodyPr/>
          <a:lstStyle/>
          <a:p>
            <a:pPr eaLnBrk="1" hangingPunct="1"/>
            <a:r>
              <a:rPr lang="en-US" sz="4000" smtClean="0"/>
              <a:t>KERONTOKAN BETON</a:t>
            </a:r>
            <a:endParaRPr lang="id-ID" sz="4000" smtClean="0"/>
          </a:p>
        </p:txBody>
      </p:sp>
      <p:sp>
        <p:nvSpPr>
          <p:cNvPr id="22531" name="Rectangle 3"/>
          <p:cNvSpPr>
            <a:spLocks noGrp="1" noChangeArrowheads="1"/>
          </p:cNvSpPr>
          <p:nvPr>
            <p:ph type="body" sz="half" idx="1"/>
          </p:nvPr>
        </p:nvSpPr>
        <p:spPr>
          <a:xfrm>
            <a:off x="457200" y="1295400"/>
            <a:ext cx="4114800" cy="4830763"/>
          </a:xfrm>
          <a:solidFill>
            <a:srgbClr val="CCFFFF"/>
          </a:solidFill>
        </p:spPr>
        <p:txBody>
          <a:bodyPr/>
          <a:lstStyle/>
          <a:p>
            <a:pPr eaLnBrk="1" hangingPunct="1"/>
            <a:r>
              <a:rPr lang="id-ID" sz="2800" smtClean="0"/>
              <a:t>Terlepasnya sebagian beton, </a:t>
            </a:r>
            <a:endParaRPr lang="en-US" sz="2800" smtClean="0"/>
          </a:p>
          <a:p>
            <a:pPr eaLnBrk="1" hangingPunct="1"/>
            <a:r>
              <a:rPr lang="id-ID" sz="2800" smtClean="0"/>
              <a:t>terjadi karena karat dan pengembangan pada baja tulangan</a:t>
            </a:r>
            <a:endParaRPr lang="en-US" sz="2800" smtClean="0"/>
          </a:p>
          <a:p>
            <a:pPr eaLnBrk="1" hangingPunct="1"/>
            <a:r>
              <a:rPr lang="id-ID" sz="2800" smtClean="0"/>
              <a:t>Selimut beton kurang tebal</a:t>
            </a:r>
          </a:p>
        </p:txBody>
      </p:sp>
      <p:graphicFrame>
        <p:nvGraphicFramePr>
          <p:cNvPr id="22532" name="Object 4"/>
          <p:cNvGraphicFramePr>
            <a:graphicFrameLocks noGrp="1" noChangeAspect="1"/>
          </p:cNvGraphicFramePr>
          <p:nvPr>
            <p:ph sz="half" idx="2"/>
          </p:nvPr>
        </p:nvGraphicFramePr>
        <p:xfrm>
          <a:off x="5486400" y="1312863"/>
          <a:ext cx="3048000" cy="2586037"/>
        </p:xfrm>
        <a:graphic>
          <a:graphicData uri="http://schemas.openxmlformats.org/presentationml/2006/ole">
            <mc:AlternateContent xmlns:mc="http://schemas.openxmlformats.org/markup-compatibility/2006">
              <mc:Choice xmlns:v="urn:schemas-microsoft-com:vml" Requires="v">
                <p:oleObj spid="_x0000_s3084" name="Bitmap Image" r:id="rId4" imgW="2010056" imgH="1704762" progId="Paint.Picture">
                  <p:embed/>
                </p:oleObj>
              </mc:Choice>
              <mc:Fallback>
                <p:oleObj name="Bitmap Image" r:id="rId4" imgW="2010056" imgH="170476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312863"/>
                        <a:ext cx="3048000" cy="25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33" name="Object 5"/>
          <p:cNvGraphicFramePr>
            <a:graphicFrameLocks noGrp="1" noChangeAspect="1"/>
          </p:cNvGraphicFramePr>
          <p:nvPr>
            <p:ph sz="half" idx="4294967295"/>
          </p:nvPr>
        </p:nvGraphicFramePr>
        <p:xfrm>
          <a:off x="5486400" y="4114800"/>
          <a:ext cx="3124200" cy="2146300"/>
        </p:xfrm>
        <a:graphic>
          <a:graphicData uri="http://schemas.openxmlformats.org/presentationml/2006/ole">
            <mc:AlternateContent xmlns:mc="http://schemas.openxmlformats.org/markup-compatibility/2006">
              <mc:Choice xmlns:v="urn:schemas-microsoft-com:vml" Requires="v">
                <p:oleObj spid="_x0000_s3085" name="Bitmap Image" r:id="rId6" imgW="2495238" imgH="1714739" progId="Paint.Picture">
                  <p:embed/>
                </p:oleObj>
              </mc:Choice>
              <mc:Fallback>
                <p:oleObj name="Bitmap Image" r:id="rId6" imgW="2495238" imgH="171473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4114800"/>
                        <a:ext cx="3124200" cy="214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937459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715962"/>
          </a:xfrm>
          <a:solidFill>
            <a:srgbClr val="FFFF00"/>
          </a:solidFill>
        </p:spPr>
        <p:txBody>
          <a:bodyPr/>
          <a:lstStyle/>
          <a:p>
            <a:pPr eaLnBrk="1" hangingPunct="1"/>
            <a:r>
              <a:rPr lang="en-US" sz="4000" smtClean="0"/>
              <a:t>BETON KEROPOS</a:t>
            </a:r>
            <a:endParaRPr lang="id-ID" sz="4000" smtClean="0"/>
          </a:p>
        </p:txBody>
      </p:sp>
      <p:sp>
        <p:nvSpPr>
          <p:cNvPr id="23555" name="Rectangle 3"/>
          <p:cNvSpPr>
            <a:spLocks noGrp="1" noChangeArrowheads="1"/>
          </p:cNvSpPr>
          <p:nvPr>
            <p:ph type="body" sz="half" idx="1"/>
          </p:nvPr>
        </p:nvSpPr>
        <p:spPr>
          <a:xfrm>
            <a:off x="457200" y="1295400"/>
            <a:ext cx="4038600" cy="4830763"/>
          </a:xfrm>
          <a:solidFill>
            <a:srgbClr val="FFFF99"/>
          </a:solidFill>
        </p:spPr>
        <p:txBody>
          <a:bodyPr/>
          <a:lstStyle/>
          <a:p>
            <a:pPr eaLnBrk="1" hangingPunct="1"/>
            <a:r>
              <a:rPr lang="en-US" sz="2400" smtClean="0"/>
              <a:t>T</a:t>
            </a:r>
            <a:r>
              <a:rPr lang="id-ID" sz="2400" smtClean="0"/>
              <a:t>erjadi karena material pengisi tidak mengisi rongga antara agregat besar dan baja</a:t>
            </a:r>
          </a:p>
          <a:p>
            <a:pPr eaLnBrk="1" hangingPunct="1"/>
            <a:r>
              <a:rPr lang="en-US" sz="2400" smtClean="0"/>
              <a:t>C</a:t>
            </a:r>
            <a:r>
              <a:rPr lang="id-ID" sz="2400" smtClean="0"/>
              <a:t>ampuran kurang</a:t>
            </a:r>
          </a:p>
          <a:p>
            <a:pPr eaLnBrk="1" hangingPunct="1"/>
            <a:r>
              <a:rPr lang="id-ID" sz="2400" smtClean="0"/>
              <a:t>Kurang pemadatan</a:t>
            </a:r>
          </a:p>
          <a:p>
            <a:pPr eaLnBrk="1" hangingPunct="1"/>
            <a:r>
              <a:rPr lang="id-ID" sz="2400" smtClean="0"/>
              <a:t>Cairan beton merembes, karena bekisting kurang rapat</a:t>
            </a:r>
          </a:p>
          <a:p>
            <a:pPr eaLnBrk="1" hangingPunct="1"/>
            <a:r>
              <a:rPr lang="id-ID" sz="2400" smtClean="0"/>
              <a:t>Baja tulangan terlalu rapat </a:t>
            </a:r>
          </a:p>
        </p:txBody>
      </p:sp>
      <p:pic>
        <p:nvPicPr>
          <p:cNvPr id="23556" name="Picture 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257800" y="1274763"/>
            <a:ext cx="3352800" cy="2432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3557" name="Object 5"/>
          <p:cNvGraphicFramePr>
            <a:graphicFrameLocks noChangeAspect="1"/>
          </p:cNvGraphicFramePr>
          <p:nvPr/>
        </p:nvGraphicFramePr>
        <p:xfrm>
          <a:off x="5257800" y="3810000"/>
          <a:ext cx="3352800" cy="2311400"/>
        </p:xfrm>
        <a:graphic>
          <a:graphicData uri="http://schemas.openxmlformats.org/presentationml/2006/ole">
            <mc:AlternateContent xmlns:mc="http://schemas.openxmlformats.org/markup-compatibility/2006">
              <mc:Choice xmlns:v="urn:schemas-microsoft-com:vml" Requires="v">
                <p:oleObj spid="_x0000_s4103" name="Bitmap Image" r:id="rId5" imgW="2238687" imgH="1542857" progId="Paint.Picture">
                  <p:embed/>
                </p:oleObj>
              </mc:Choice>
              <mc:Fallback>
                <p:oleObj name="Bitmap Image" r:id="rId5" imgW="2238687" imgH="1542857"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810000"/>
                        <a:ext cx="3352800"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822304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639762"/>
          </a:xfrm>
          <a:solidFill>
            <a:srgbClr val="00FFFF"/>
          </a:solidFill>
        </p:spPr>
        <p:txBody>
          <a:bodyPr>
            <a:normAutofit fontScale="90000"/>
          </a:bodyPr>
          <a:lstStyle/>
          <a:p>
            <a:pPr eaLnBrk="1" hangingPunct="1"/>
            <a:r>
              <a:rPr lang="en-US" sz="4000" smtClean="0"/>
              <a:t>BETON BERONGGA</a:t>
            </a:r>
            <a:endParaRPr lang="id-ID" sz="4000" smtClean="0"/>
          </a:p>
        </p:txBody>
      </p:sp>
      <p:sp>
        <p:nvSpPr>
          <p:cNvPr id="24579" name="Rectangle 3"/>
          <p:cNvSpPr>
            <a:spLocks noGrp="1" noChangeArrowheads="1"/>
          </p:cNvSpPr>
          <p:nvPr>
            <p:ph type="body" sz="half" idx="1"/>
          </p:nvPr>
        </p:nvSpPr>
        <p:spPr>
          <a:xfrm>
            <a:off x="457200" y="1295400"/>
            <a:ext cx="4419600" cy="5181600"/>
          </a:xfrm>
          <a:solidFill>
            <a:srgbClr val="CCFFFF"/>
          </a:solidFill>
        </p:spPr>
        <p:txBody>
          <a:bodyPr/>
          <a:lstStyle/>
          <a:p>
            <a:pPr marL="0" indent="4763" eaLnBrk="1" hangingPunct="1">
              <a:buFontTx/>
              <a:buNone/>
            </a:pPr>
            <a:r>
              <a:rPr lang="id-ID" sz="2800" smtClean="0"/>
              <a:t>Struktur beton dipukul berbunyi, karena:</a:t>
            </a:r>
          </a:p>
          <a:p>
            <a:pPr marL="0" indent="4763" eaLnBrk="1" hangingPunct="1">
              <a:buFontTx/>
              <a:buNone/>
            </a:pPr>
            <a:r>
              <a:rPr lang="id-ID" sz="2800" smtClean="0"/>
              <a:t>-</a:t>
            </a:r>
            <a:r>
              <a:rPr lang="en-US" sz="2800" smtClean="0"/>
              <a:t> </a:t>
            </a:r>
            <a:r>
              <a:rPr lang="id-ID" sz="2800" smtClean="0"/>
              <a:t>karat pada besi </a:t>
            </a:r>
          </a:p>
          <a:p>
            <a:pPr marL="0" indent="4763" eaLnBrk="1" hangingPunct="1">
              <a:buFontTx/>
              <a:buNone/>
            </a:pPr>
            <a:r>
              <a:rPr lang="id-ID" sz="2800" smtClean="0"/>
              <a:t>   tulangan mendorong </a:t>
            </a:r>
          </a:p>
          <a:p>
            <a:pPr marL="0" indent="4763" eaLnBrk="1" hangingPunct="1">
              <a:buFontTx/>
              <a:buNone/>
            </a:pPr>
            <a:r>
              <a:rPr lang="id-ID" sz="2800" smtClean="0"/>
              <a:t>   sebagian permukaan </a:t>
            </a:r>
          </a:p>
          <a:p>
            <a:pPr marL="0" indent="4763" eaLnBrk="1" hangingPunct="1">
              <a:buFontTx/>
              <a:buNone/>
            </a:pPr>
            <a:r>
              <a:rPr lang="id-ID" sz="2800" smtClean="0"/>
              <a:t>   beton, atau </a:t>
            </a:r>
          </a:p>
          <a:p>
            <a:pPr marL="0" indent="4763" eaLnBrk="1" hangingPunct="1">
              <a:buFontTx/>
              <a:buChar char="-"/>
            </a:pPr>
            <a:r>
              <a:rPr lang="en-US" sz="2800" smtClean="0"/>
              <a:t> </a:t>
            </a:r>
            <a:r>
              <a:rPr lang="id-ID" sz="2800" smtClean="0"/>
              <a:t>penambalan yang </a:t>
            </a:r>
          </a:p>
          <a:p>
            <a:pPr marL="0" indent="4763" eaLnBrk="1" hangingPunct="1">
              <a:buFontTx/>
              <a:buNone/>
            </a:pPr>
            <a:r>
              <a:rPr lang="id-ID" sz="2800" smtClean="0"/>
              <a:t> </a:t>
            </a:r>
            <a:r>
              <a:rPr lang="en-US" sz="2800" smtClean="0"/>
              <a:t> </a:t>
            </a:r>
            <a:r>
              <a:rPr lang="id-ID" sz="2800" smtClean="0"/>
              <a:t>tidak menempel pada </a:t>
            </a:r>
          </a:p>
          <a:p>
            <a:pPr marL="0" indent="4763" eaLnBrk="1" hangingPunct="1">
              <a:buFontTx/>
              <a:buNone/>
            </a:pPr>
            <a:r>
              <a:rPr lang="id-ID" sz="2800" smtClean="0"/>
              <a:t> </a:t>
            </a:r>
            <a:r>
              <a:rPr lang="en-US" sz="2800" smtClean="0"/>
              <a:t> </a:t>
            </a:r>
            <a:r>
              <a:rPr lang="id-ID" sz="2800" smtClean="0"/>
              <a:t>bahan dasar, terpisah</a:t>
            </a:r>
          </a:p>
        </p:txBody>
      </p:sp>
      <p:graphicFrame>
        <p:nvGraphicFramePr>
          <p:cNvPr id="24580" name="Object 4"/>
          <p:cNvGraphicFramePr>
            <a:graphicFrameLocks noGrp="1" noChangeAspect="1"/>
          </p:cNvGraphicFramePr>
          <p:nvPr>
            <p:ph sz="quarter" idx="2"/>
          </p:nvPr>
        </p:nvGraphicFramePr>
        <p:xfrm>
          <a:off x="5721350" y="3962400"/>
          <a:ext cx="2481263" cy="2667000"/>
        </p:xfrm>
        <a:graphic>
          <a:graphicData uri="http://schemas.openxmlformats.org/presentationml/2006/ole">
            <mc:AlternateContent xmlns:mc="http://schemas.openxmlformats.org/markup-compatibility/2006">
              <mc:Choice xmlns:v="urn:schemas-microsoft-com:vml" Requires="v">
                <p:oleObj spid="_x0000_s5132" name="Bitmap Image" r:id="rId4" imgW="1142857" imgH="1228571" progId="Paint.Picture">
                  <p:embed/>
                </p:oleObj>
              </mc:Choice>
              <mc:Fallback>
                <p:oleObj name="Bitmap Image" r:id="rId4" imgW="1142857" imgH="122857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350" y="3962400"/>
                        <a:ext cx="248126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81" name="Object 5"/>
          <p:cNvGraphicFramePr>
            <a:graphicFrameLocks noGrp="1" noChangeAspect="1"/>
          </p:cNvGraphicFramePr>
          <p:nvPr>
            <p:ph sz="quarter" idx="3"/>
          </p:nvPr>
        </p:nvGraphicFramePr>
        <p:xfrm>
          <a:off x="5699125" y="1219200"/>
          <a:ext cx="2533650" cy="2590800"/>
        </p:xfrm>
        <a:graphic>
          <a:graphicData uri="http://schemas.openxmlformats.org/presentationml/2006/ole">
            <mc:AlternateContent xmlns:mc="http://schemas.openxmlformats.org/markup-compatibility/2006">
              <mc:Choice xmlns:v="urn:schemas-microsoft-com:vml" Requires="v">
                <p:oleObj spid="_x0000_s5133" name="Bitmap Image" r:id="rId6" imgW="1286055" imgH="1314286" progId="Paint.Picture">
                  <p:embed/>
                </p:oleObj>
              </mc:Choice>
              <mc:Fallback>
                <p:oleObj name="Bitmap Image" r:id="rId6" imgW="1286055" imgH="1314286"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9125" y="1219200"/>
                        <a:ext cx="25336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68477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715962"/>
          </a:xfrm>
          <a:solidFill>
            <a:srgbClr val="FFFF00"/>
          </a:solidFill>
        </p:spPr>
        <p:txBody>
          <a:bodyPr/>
          <a:lstStyle/>
          <a:p>
            <a:pPr eaLnBrk="1" hangingPunct="1"/>
            <a:r>
              <a:rPr lang="en-US" sz="4000" smtClean="0"/>
              <a:t>REMBESAN / BOCORAN</a:t>
            </a:r>
            <a:endParaRPr lang="id-ID" sz="4000" smtClean="0"/>
          </a:p>
        </p:txBody>
      </p:sp>
      <p:sp>
        <p:nvSpPr>
          <p:cNvPr id="25603" name="Rectangle 3"/>
          <p:cNvSpPr>
            <a:spLocks noGrp="1" noChangeArrowheads="1"/>
          </p:cNvSpPr>
          <p:nvPr>
            <p:ph type="body" sz="half" idx="1"/>
          </p:nvPr>
        </p:nvSpPr>
        <p:spPr>
          <a:xfrm>
            <a:off x="457200" y="1646238"/>
            <a:ext cx="4038600" cy="4144962"/>
          </a:xfrm>
          <a:solidFill>
            <a:srgbClr val="FFFF99"/>
          </a:solidFill>
        </p:spPr>
        <p:txBody>
          <a:bodyPr/>
          <a:lstStyle/>
          <a:p>
            <a:pPr marL="0" indent="4763" eaLnBrk="1" hangingPunct="1">
              <a:buFontTx/>
              <a:buNone/>
            </a:pPr>
            <a:r>
              <a:rPr lang="id-ID" sz="2800" smtClean="0"/>
              <a:t>Rembesan air kedalam</a:t>
            </a:r>
            <a:r>
              <a:rPr lang="en-US" sz="2800" smtClean="0"/>
              <a:t> </a:t>
            </a:r>
            <a:r>
              <a:rPr lang="id-ID" sz="2800" smtClean="0"/>
              <a:t>beton, terjadi karena kerusakan lapis permukaan jembatan.</a:t>
            </a:r>
            <a:endParaRPr lang="en-US" sz="2800" smtClean="0"/>
          </a:p>
          <a:p>
            <a:pPr marL="0" indent="4763" eaLnBrk="1" hangingPunct="1">
              <a:buFontTx/>
              <a:buNone/>
            </a:pPr>
            <a:r>
              <a:rPr lang="id-ID" sz="2800" smtClean="0"/>
              <a:t>Dapat dikenali dari:</a:t>
            </a:r>
          </a:p>
          <a:p>
            <a:pPr marL="0" indent="4763" eaLnBrk="1" hangingPunct="1">
              <a:buFontTx/>
              <a:buNone/>
            </a:pPr>
            <a:r>
              <a:rPr lang="id-ID" sz="2800" smtClean="0"/>
              <a:t>- adanya daerah </a:t>
            </a:r>
          </a:p>
          <a:p>
            <a:pPr marL="0" indent="4763" eaLnBrk="1" hangingPunct="1">
              <a:buFontTx/>
              <a:buNone/>
            </a:pPr>
            <a:r>
              <a:rPr lang="id-ID" sz="2800" smtClean="0"/>
              <a:t>  basah terus menerus</a:t>
            </a:r>
          </a:p>
          <a:p>
            <a:pPr marL="0" indent="4763" eaLnBrk="1" hangingPunct="1">
              <a:buFontTx/>
              <a:buNone/>
            </a:pPr>
            <a:r>
              <a:rPr lang="id-ID" sz="2800" smtClean="0"/>
              <a:t>- ditumbuhi lumut</a:t>
            </a:r>
          </a:p>
          <a:p>
            <a:pPr marL="0" indent="4763" eaLnBrk="1" hangingPunct="1"/>
            <a:endParaRPr lang="id-ID" sz="2800" smtClean="0"/>
          </a:p>
        </p:txBody>
      </p:sp>
      <p:graphicFrame>
        <p:nvGraphicFramePr>
          <p:cNvPr id="25604" name="Object 6"/>
          <p:cNvGraphicFramePr>
            <a:graphicFrameLocks noGrp="1" noChangeAspect="1"/>
          </p:cNvGraphicFramePr>
          <p:nvPr>
            <p:ph sz="quarter" idx="3"/>
          </p:nvPr>
        </p:nvGraphicFramePr>
        <p:xfrm>
          <a:off x="4953000" y="2265363"/>
          <a:ext cx="3657600" cy="2459037"/>
        </p:xfrm>
        <a:graphic>
          <a:graphicData uri="http://schemas.openxmlformats.org/presentationml/2006/ole">
            <mc:AlternateContent xmlns:mc="http://schemas.openxmlformats.org/markup-compatibility/2006">
              <mc:Choice xmlns:v="urn:schemas-microsoft-com:vml" Requires="v">
                <p:oleObj spid="_x0000_s6151" name="Bitmap Image" r:id="rId4" imgW="2381582" imgH="1600000" progId="Paint.Picture">
                  <p:embed/>
                </p:oleObj>
              </mc:Choice>
              <mc:Fallback>
                <p:oleObj name="Bitmap Image" r:id="rId4" imgW="2381582" imgH="160000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265363"/>
                        <a:ext cx="3657600" cy="245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25133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715962"/>
          </a:xfrm>
          <a:solidFill>
            <a:srgbClr val="00FFFF"/>
          </a:solidFill>
        </p:spPr>
        <p:txBody>
          <a:bodyPr/>
          <a:lstStyle/>
          <a:p>
            <a:pPr eaLnBrk="1" hangingPunct="1"/>
            <a:r>
              <a:rPr lang="en-US" sz="4000" smtClean="0"/>
              <a:t>RETAK</a:t>
            </a:r>
            <a:endParaRPr lang="id-ID" sz="4000" smtClean="0"/>
          </a:p>
        </p:txBody>
      </p:sp>
      <p:sp>
        <p:nvSpPr>
          <p:cNvPr id="26627" name="Rectangle 3"/>
          <p:cNvSpPr>
            <a:spLocks noGrp="1" noChangeArrowheads="1"/>
          </p:cNvSpPr>
          <p:nvPr>
            <p:ph type="body" sz="half" idx="1"/>
          </p:nvPr>
        </p:nvSpPr>
        <p:spPr>
          <a:xfrm>
            <a:off x="609600" y="1752600"/>
            <a:ext cx="3886200" cy="4343400"/>
          </a:xfrm>
          <a:solidFill>
            <a:srgbClr val="CCFFFF"/>
          </a:solidFill>
        </p:spPr>
        <p:txBody>
          <a:bodyPr/>
          <a:lstStyle/>
          <a:p>
            <a:pPr marL="0" indent="4763" eaLnBrk="1" hangingPunct="1">
              <a:buFontTx/>
              <a:buNone/>
            </a:pPr>
            <a:r>
              <a:rPr lang="id-ID" sz="2400" smtClean="0"/>
              <a:t>Retak umum terjadi pada beton, </a:t>
            </a:r>
          </a:p>
          <a:p>
            <a:pPr marL="0" indent="4763" eaLnBrk="1" hangingPunct="1">
              <a:buFontTx/>
              <a:buNone/>
            </a:pPr>
            <a:r>
              <a:rPr lang="id-ID" sz="2400" smtClean="0"/>
              <a:t>Jenis retak :</a:t>
            </a:r>
          </a:p>
          <a:p>
            <a:pPr marL="0" indent="4763" eaLnBrk="1" hangingPunct="1">
              <a:buFontTx/>
              <a:buNone/>
            </a:pPr>
            <a:r>
              <a:rPr lang="id-ID" sz="2400" smtClean="0"/>
              <a:t>- Retak struktural:</a:t>
            </a:r>
          </a:p>
          <a:p>
            <a:pPr marL="0" indent="4763" eaLnBrk="1" hangingPunct="1">
              <a:buFontTx/>
              <a:buNone/>
            </a:pPr>
            <a:r>
              <a:rPr lang="id-ID" sz="2400" smtClean="0"/>
              <a:t>  daerah tarik, gaya lintang, </a:t>
            </a:r>
          </a:p>
          <a:p>
            <a:pPr marL="0" indent="4763" eaLnBrk="1" hangingPunct="1">
              <a:buFontTx/>
              <a:buNone/>
            </a:pPr>
            <a:r>
              <a:rPr lang="id-ID" sz="2400" smtClean="0"/>
              <a:t>  penurunan pondasi, </a:t>
            </a:r>
          </a:p>
          <a:p>
            <a:pPr marL="0" indent="4763" eaLnBrk="1" hangingPunct="1">
              <a:buFontTx/>
              <a:buNone/>
            </a:pPr>
            <a:r>
              <a:rPr lang="id-ID" sz="2400" smtClean="0"/>
              <a:t>  karat.</a:t>
            </a:r>
          </a:p>
          <a:p>
            <a:pPr marL="0" indent="4763" eaLnBrk="1" hangingPunct="1">
              <a:buFontTx/>
              <a:buChar char="-"/>
            </a:pPr>
            <a:r>
              <a:rPr lang="id-ID" sz="2400" smtClean="0"/>
              <a:t> Retak bukan struktural: </a:t>
            </a:r>
          </a:p>
          <a:p>
            <a:pPr marL="0" indent="4763" eaLnBrk="1" hangingPunct="1">
              <a:buFontTx/>
              <a:buNone/>
            </a:pPr>
            <a:r>
              <a:rPr lang="id-ID" sz="2400" smtClean="0"/>
              <a:t>  susut, permukaan, </a:t>
            </a:r>
          </a:p>
          <a:p>
            <a:pPr marL="0" indent="4763" eaLnBrk="1" hangingPunct="1">
              <a:buFontTx/>
              <a:buNone/>
            </a:pPr>
            <a:r>
              <a:rPr lang="id-ID" sz="2400" smtClean="0"/>
              <a:t>  bekisting bergerak</a:t>
            </a:r>
            <a:r>
              <a:rPr lang="en-US" sz="2400" smtClean="0"/>
              <a:t>.</a:t>
            </a:r>
            <a:endParaRPr lang="id-ID" sz="2400" smtClean="0"/>
          </a:p>
        </p:txBody>
      </p:sp>
      <p:graphicFrame>
        <p:nvGraphicFramePr>
          <p:cNvPr id="26628" name="Object 6"/>
          <p:cNvGraphicFramePr>
            <a:graphicFrameLocks noChangeAspect="1"/>
          </p:cNvGraphicFramePr>
          <p:nvPr/>
        </p:nvGraphicFramePr>
        <p:xfrm>
          <a:off x="5105400" y="1600200"/>
          <a:ext cx="3733800" cy="2439988"/>
        </p:xfrm>
        <a:graphic>
          <a:graphicData uri="http://schemas.openxmlformats.org/presentationml/2006/ole">
            <mc:AlternateContent xmlns:mc="http://schemas.openxmlformats.org/markup-compatibility/2006">
              <mc:Choice xmlns:v="urn:schemas-microsoft-com:vml" Requires="v">
                <p:oleObj spid="_x0000_s7180" name="Bitmap Image" r:id="rId4" imgW="3104762" imgH="2029108" progId="Paint.Picture">
                  <p:embed/>
                </p:oleObj>
              </mc:Choice>
              <mc:Fallback>
                <p:oleObj name="Bitmap Image" r:id="rId4" imgW="3104762" imgH="2029108"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600200"/>
                        <a:ext cx="37338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29" name="Object 9"/>
          <p:cNvGraphicFramePr>
            <a:graphicFrameLocks noGrp="1" noChangeAspect="1"/>
          </p:cNvGraphicFramePr>
          <p:nvPr>
            <p:ph sz="half" idx="2"/>
          </p:nvPr>
        </p:nvGraphicFramePr>
        <p:xfrm>
          <a:off x="5105400" y="4495800"/>
          <a:ext cx="3733800" cy="1600200"/>
        </p:xfrm>
        <a:graphic>
          <a:graphicData uri="http://schemas.openxmlformats.org/presentationml/2006/ole">
            <mc:AlternateContent xmlns:mc="http://schemas.openxmlformats.org/markup-compatibility/2006">
              <mc:Choice xmlns:v="urn:schemas-microsoft-com:vml" Requires="v">
                <p:oleObj spid="_x0000_s7181" name="Bitmap Image" r:id="rId6" imgW="1943371" imgH="752381" progId="Paint.Picture">
                  <p:embed/>
                </p:oleObj>
              </mc:Choice>
              <mc:Fallback>
                <p:oleObj name="Bitmap Image" r:id="rId6" imgW="1943371" imgH="752381"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495800"/>
                        <a:ext cx="3733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15870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descr="Suramadu 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34" y="348441"/>
            <a:ext cx="6364266" cy="4223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482927288"/>
              </p:ext>
            </p:extLst>
          </p:nvPr>
        </p:nvGraphicFramePr>
        <p:xfrm>
          <a:off x="2057400" y="4556760"/>
          <a:ext cx="5105400" cy="1920240"/>
        </p:xfrm>
        <a:graphic>
          <a:graphicData uri="http://schemas.openxmlformats.org/drawingml/2006/table">
            <a:tbl>
              <a:tblPr/>
              <a:tblGrid>
                <a:gridCol w="1836295"/>
                <a:gridCol w="3269105"/>
              </a:tblGrid>
              <a:tr h="0">
                <a:tc gridSpan="2">
                  <a:txBody>
                    <a:bodyPr/>
                    <a:lstStyle/>
                    <a:p>
                      <a:pPr algn="l" fontAlgn="t"/>
                      <a:r>
                        <a:rPr lang="id-ID" sz="2400" b="1" dirty="0">
                          <a:effectLst/>
                        </a:rPr>
                        <a:t>Jembatan Nasional Surabaya–Madura</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hMerge="1">
                  <a:txBody>
                    <a:bodyPr/>
                    <a:lstStyle/>
                    <a:p>
                      <a:endParaRPr lang="id-ID"/>
                    </a:p>
                  </a:txBody>
                  <a:tcPr/>
                </a:tc>
              </a:tr>
              <a:tr h="0">
                <a:tc>
                  <a:txBody>
                    <a:bodyPr/>
                    <a:lstStyle/>
                    <a:p>
                      <a:pPr algn="l" fontAlgn="t"/>
                      <a:r>
                        <a:rPr lang="id-ID" dirty="0">
                          <a:effectLst/>
                        </a:rPr>
                        <a:t>Total length</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a:effectLst/>
                        </a:rPr>
                        <a:t>5,438 metres (17,841 ft)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r h="0">
                <a:tc>
                  <a:txBody>
                    <a:bodyPr/>
                    <a:lstStyle/>
                    <a:p>
                      <a:pPr algn="l" fontAlgn="t"/>
                      <a:r>
                        <a:rPr lang="id-ID">
                          <a:effectLst/>
                        </a:rPr>
                        <a:t>Width</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a:effectLst/>
                        </a:rPr>
                        <a:t>30 metres (98 ft)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r h="0">
                <a:tc>
                  <a:txBody>
                    <a:bodyPr/>
                    <a:lstStyle/>
                    <a:p>
                      <a:pPr algn="l" fontAlgn="t"/>
                      <a:r>
                        <a:rPr lang="id-ID">
                          <a:effectLst/>
                        </a:rPr>
                        <a:t>Height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a:effectLst/>
                        </a:rPr>
                        <a:t>146 metres (479 ft)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r h="0">
                <a:tc>
                  <a:txBody>
                    <a:bodyPr/>
                    <a:lstStyle/>
                    <a:p>
                      <a:pPr algn="l" fontAlgn="t"/>
                      <a:r>
                        <a:rPr lang="id-ID">
                          <a:effectLst/>
                        </a:rPr>
                        <a:t>Longest span</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c>
                  <a:txBody>
                    <a:bodyPr/>
                    <a:lstStyle/>
                    <a:p>
                      <a:pPr algn="l" fontAlgn="t"/>
                      <a:r>
                        <a:rPr lang="id-ID" dirty="0">
                          <a:effectLst/>
                        </a:rPr>
                        <a:t>434 metres (1,424 ft)</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8F9FA"/>
                    </a:solidFill>
                  </a:tcPr>
                </a:tc>
              </a:tr>
            </a:tbl>
          </a:graphicData>
        </a:graphic>
      </p:graphicFrame>
    </p:spTree>
    <p:extLst>
      <p:ext uri="{BB962C8B-B14F-4D97-AF65-F5344CB8AC3E}">
        <p14:creationId xmlns:p14="http://schemas.microsoft.com/office/powerpoint/2010/main" val="16181427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715962"/>
          </a:xfrm>
          <a:solidFill>
            <a:srgbClr val="FFFF00"/>
          </a:solidFill>
        </p:spPr>
        <p:txBody>
          <a:bodyPr/>
          <a:lstStyle/>
          <a:p>
            <a:pPr eaLnBrk="1" hangingPunct="1"/>
            <a:r>
              <a:rPr lang="en-US" sz="4000" smtClean="0"/>
              <a:t>KERUSAKAN PADA BAJA</a:t>
            </a:r>
            <a:endParaRPr lang="id-ID" sz="4000" smtClean="0"/>
          </a:p>
        </p:txBody>
      </p:sp>
      <p:sp>
        <p:nvSpPr>
          <p:cNvPr id="27651" name="Rectangle 9"/>
          <p:cNvSpPr>
            <a:spLocks noGrp="1" noChangeArrowheads="1"/>
          </p:cNvSpPr>
          <p:nvPr>
            <p:ph type="body" sz="half" idx="1"/>
          </p:nvPr>
        </p:nvSpPr>
        <p:spPr>
          <a:xfrm>
            <a:off x="457200" y="1524000"/>
            <a:ext cx="4038600" cy="4724400"/>
          </a:xfrm>
          <a:solidFill>
            <a:srgbClr val="FFFF99"/>
          </a:solidFill>
        </p:spPr>
        <p:txBody>
          <a:bodyPr/>
          <a:lstStyle/>
          <a:p>
            <a:pPr marL="0" indent="4763" eaLnBrk="1" hangingPunct="1">
              <a:buFontTx/>
              <a:buNone/>
            </a:pPr>
            <a:r>
              <a:rPr lang="id-ID" sz="2800" smtClean="0"/>
              <a:t>Karat / korosi</a:t>
            </a:r>
          </a:p>
          <a:p>
            <a:pPr marL="0" indent="4763" eaLnBrk="1" hangingPunct="1">
              <a:buFontTx/>
              <a:buNone/>
            </a:pPr>
            <a:r>
              <a:rPr lang="id-ID" sz="2800" smtClean="0"/>
              <a:t>Dapat terjadi kerusakan saat pengangkutan, penanganan, Penggu</a:t>
            </a:r>
            <a:r>
              <a:rPr lang="en-US" sz="2800" smtClean="0"/>
              <a:t>n</a:t>
            </a:r>
            <a:r>
              <a:rPr lang="id-ID" sz="2800" smtClean="0"/>
              <a:t>aan peralatan yang belum terkalibrasi</a:t>
            </a:r>
            <a:r>
              <a:rPr lang="en-US" sz="2800" smtClean="0"/>
              <a:t>,</a:t>
            </a:r>
            <a:r>
              <a:rPr lang="id-ID" sz="2800" smtClean="0"/>
              <a:t> dapat mengurangi kapasitas jembatan</a:t>
            </a:r>
          </a:p>
        </p:txBody>
      </p:sp>
      <p:graphicFrame>
        <p:nvGraphicFramePr>
          <p:cNvPr id="27652" name="Object 5"/>
          <p:cNvGraphicFramePr>
            <a:graphicFrameLocks noGrp="1" noChangeAspect="1"/>
          </p:cNvGraphicFramePr>
          <p:nvPr>
            <p:ph sz="half" idx="2"/>
          </p:nvPr>
        </p:nvGraphicFramePr>
        <p:xfrm>
          <a:off x="5105400" y="1524000"/>
          <a:ext cx="3505200" cy="2266950"/>
        </p:xfrm>
        <a:graphic>
          <a:graphicData uri="http://schemas.openxmlformats.org/presentationml/2006/ole">
            <mc:AlternateContent xmlns:mc="http://schemas.openxmlformats.org/markup-compatibility/2006">
              <mc:Choice xmlns:v="urn:schemas-microsoft-com:vml" Requires="v">
                <p:oleObj spid="_x0000_s8204" name="Bitmap Image" r:id="rId4" imgW="2238687" imgH="1448002" progId="Paint.Picture">
                  <p:embed/>
                </p:oleObj>
              </mc:Choice>
              <mc:Fallback>
                <p:oleObj name="Bitmap Image" r:id="rId4" imgW="2238687" imgH="144800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524000"/>
                        <a:ext cx="3505200" cy="226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3" name="Object 8"/>
          <p:cNvGraphicFramePr>
            <a:graphicFrameLocks noGrp="1" noChangeAspect="1"/>
          </p:cNvGraphicFramePr>
          <p:nvPr>
            <p:ph sz="half" idx="4294967295"/>
          </p:nvPr>
        </p:nvGraphicFramePr>
        <p:xfrm>
          <a:off x="5105400" y="4114800"/>
          <a:ext cx="3505200" cy="2357438"/>
        </p:xfrm>
        <a:graphic>
          <a:graphicData uri="http://schemas.openxmlformats.org/presentationml/2006/ole">
            <mc:AlternateContent xmlns:mc="http://schemas.openxmlformats.org/markup-compatibility/2006">
              <mc:Choice xmlns:v="urn:schemas-microsoft-com:vml" Requires="v">
                <p:oleObj spid="_x0000_s8205" name="Bitmap Image" r:id="rId6" imgW="2152951" imgH="1448002" progId="Paint.Picture">
                  <p:embed/>
                </p:oleObj>
              </mc:Choice>
              <mc:Fallback>
                <p:oleObj name="Bitmap Image" r:id="rId6" imgW="2152951" imgH="1448002" progId="Paint.Picture">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114800"/>
                        <a:ext cx="3505200" cy="235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454059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3"/>
          <p:cNvSpPr>
            <a:spLocks noGrp="1" noChangeArrowheads="1"/>
          </p:cNvSpPr>
          <p:nvPr>
            <p:ph type="title"/>
          </p:nvPr>
        </p:nvSpPr>
        <p:spPr>
          <a:xfrm>
            <a:off x="457200" y="274638"/>
            <a:ext cx="8229600" cy="792162"/>
          </a:xfrm>
          <a:solidFill>
            <a:srgbClr val="00FFFF"/>
          </a:solidFill>
        </p:spPr>
        <p:txBody>
          <a:bodyPr/>
          <a:lstStyle/>
          <a:p>
            <a:pPr eaLnBrk="1" hangingPunct="1"/>
            <a:r>
              <a:rPr lang="en-US" sz="3200" smtClean="0"/>
              <a:t>KERUSAKAN ELEMEN JEMBATAN</a:t>
            </a:r>
            <a:endParaRPr lang="id-ID" sz="3200" smtClean="0"/>
          </a:p>
        </p:txBody>
      </p:sp>
      <p:sp>
        <p:nvSpPr>
          <p:cNvPr id="28675" name="Rectangle 14"/>
          <p:cNvSpPr>
            <a:spLocks noGrp="1" noChangeArrowheads="1"/>
          </p:cNvSpPr>
          <p:nvPr>
            <p:ph type="body" sz="half" idx="1"/>
          </p:nvPr>
        </p:nvSpPr>
        <p:spPr>
          <a:xfrm>
            <a:off x="685800" y="2057400"/>
            <a:ext cx="4038600" cy="3581400"/>
          </a:xfrm>
          <a:solidFill>
            <a:srgbClr val="CCFFFF"/>
          </a:solidFill>
        </p:spPr>
        <p:txBody>
          <a:bodyPr/>
          <a:lstStyle/>
          <a:p>
            <a:pPr marL="0" indent="4763" eaLnBrk="1" hangingPunct="1">
              <a:buFontTx/>
              <a:buNone/>
            </a:pPr>
            <a:r>
              <a:rPr lang="id-ID" sz="2800" smtClean="0"/>
              <a:t>Expan</a:t>
            </a:r>
            <a:r>
              <a:rPr lang="en-US" sz="2800" smtClean="0"/>
              <a:t>s</a:t>
            </a:r>
            <a:r>
              <a:rPr lang="id-ID" sz="2800" smtClean="0"/>
              <a:t>ion joint rusak, karena kurngnya pemeliharaan.</a:t>
            </a:r>
          </a:p>
          <a:p>
            <a:pPr marL="0" indent="4763" eaLnBrk="1" hangingPunct="1">
              <a:buFontTx/>
              <a:buNone/>
            </a:pPr>
            <a:r>
              <a:rPr lang="id-ID" sz="2800" smtClean="0"/>
              <a:t>Keamanan dan kenyamanan pengguna jalan terganggu</a:t>
            </a:r>
            <a:r>
              <a:rPr lang="en-US" sz="2800" smtClean="0"/>
              <a:t>.</a:t>
            </a:r>
            <a:endParaRPr lang="id-ID" sz="2800" smtClean="0"/>
          </a:p>
        </p:txBody>
      </p:sp>
      <p:graphicFrame>
        <p:nvGraphicFramePr>
          <p:cNvPr id="28676" name="Object 11"/>
          <p:cNvGraphicFramePr>
            <a:graphicFrameLocks noGrp="1" noChangeAspect="1"/>
          </p:cNvGraphicFramePr>
          <p:nvPr>
            <p:ph sz="half" idx="2"/>
          </p:nvPr>
        </p:nvGraphicFramePr>
        <p:xfrm>
          <a:off x="5648325" y="1600200"/>
          <a:ext cx="2962275" cy="1951038"/>
        </p:xfrm>
        <a:graphic>
          <a:graphicData uri="http://schemas.openxmlformats.org/presentationml/2006/ole">
            <mc:AlternateContent xmlns:mc="http://schemas.openxmlformats.org/markup-compatibility/2006">
              <mc:Choice xmlns:v="urn:schemas-microsoft-com:vml" Requires="v">
                <p:oleObj spid="_x0000_s9228" name="Bitmap Image" r:id="rId4" imgW="2038095" imgH="1343212" progId="Paint.Picture">
                  <p:embed/>
                </p:oleObj>
              </mc:Choice>
              <mc:Fallback>
                <p:oleObj name="Bitmap Image" r:id="rId4" imgW="2038095" imgH="134321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8325" y="1600200"/>
                        <a:ext cx="2962275" cy="195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7" name="Object 12"/>
          <p:cNvGraphicFramePr>
            <a:graphicFrameLocks noGrp="1" noChangeAspect="1"/>
          </p:cNvGraphicFramePr>
          <p:nvPr>
            <p:ph sz="half" idx="4294967295"/>
          </p:nvPr>
        </p:nvGraphicFramePr>
        <p:xfrm>
          <a:off x="6165850" y="3733800"/>
          <a:ext cx="1911350" cy="2819400"/>
        </p:xfrm>
        <a:graphic>
          <a:graphicData uri="http://schemas.openxmlformats.org/presentationml/2006/ole">
            <mc:AlternateContent xmlns:mc="http://schemas.openxmlformats.org/markup-compatibility/2006">
              <mc:Choice xmlns:v="urn:schemas-microsoft-com:vml" Requires="v">
                <p:oleObj spid="_x0000_s9229" name="Bitmap Image" r:id="rId6" imgW="1886213" imgH="2781688" progId="Paint.Picture">
                  <p:embed/>
                </p:oleObj>
              </mc:Choice>
              <mc:Fallback>
                <p:oleObj name="Bitmap Image" r:id="rId6" imgW="1886213" imgH="2781688" progId="Paint.Picture">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5850" y="3733800"/>
                        <a:ext cx="19113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378653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solidFill>
            <a:srgbClr val="FFFF00"/>
          </a:solidFill>
        </p:spPr>
        <p:txBody>
          <a:bodyPr/>
          <a:lstStyle/>
          <a:p>
            <a:pPr eaLnBrk="1" hangingPunct="1"/>
            <a:r>
              <a:rPr lang="en-US" sz="3600" smtClean="0"/>
              <a:t>KERUSAKAN ELEMEN JEMBATAN</a:t>
            </a:r>
            <a:endParaRPr lang="id-ID" sz="3600" smtClean="0"/>
          </a:p>
        </p:txBody>
      </p:sp>
      <p:sp>
        <p:nvSpPr>
          <p:cNvPr id="29699" name="Rectangle 3"/>
          <p:cNvSpPr>
            <a:spLocks noGrp="1" noChangeArrowheads="1"/>
          </p:cNvSpPr>
          <p:nvPr>
            <p:ph type="body" sz="half" idx="1"/>
          </p:nvPr>
        </p:nvSpPr>
        <p:spPr>
          <a:xfrm>
            <a:off x="457200" y="2057400"/>
            <a:ext cx="3581400" cy="3429000"/>
          </a:xfrm>
          <a:solidFill>
            <a:srgbClr val="FFFF99"/>
          </a:solidFill>
        </p:spPr>
        <p:txBody>
          <a:bodyPr/>
          <a:lstStyle/>
          <a:p>
            <a:pPr marL="0" indent="4763" eaLnBrk="1" hangingPunct="1">
              <a:buFontTx/>
              <a:buNone/>
            </a:pPr>
            <a:endParaRPr lang="en-US" sz="1000" smtClean="0"/>
          </a:p>
          <a:p>
            <a:pPr marL="0" indent="4763" eaLnBrk="1" hangingPunct="1">
              <a:buFontTx/>
              <a:buNone/>
            </a:pPr>
            <a:r>
              <a:rPr lang="id-ID" sz="2800" smtClean="0"/>
              <a:t>Lantai kendaraan hancur, karena getaran akibat kendaraan yang lewat, over load, dst</a:t>
            </a:r>
          </a:p>
        </p:txBody>
      </p:sp>
      <p:graphicFrame>
        <p:nvGraphicFramePr>
          <p:cNvPr id="29700" name="Object 6"/>
          <p:cNvGraphicFramePr>
            <a:graphicFrameLocks noGrp="1" noChangeAspect="1"/>
          </p:cNvGraphicFramePr>
          <p:nvPr>
            <p:ph sz="quarter" idx="3"/>
          </p:nvPr>
        </p:nvGraphicFramePr>
        <p:xfrm>
          <a:off x="4343400" y="2212975"/>
          <a:ext cx="4343400" cy="2968625"/>
        </p:xfrm>
        <a:graphic>
          <a:graphicData uri="http://schemas.openxmlformats.org/presentationml/2006/ole">
            <mc:AlternateContent xmlns:mc="http://schemas.openxmlformats.org/markup-compatibility/2006">
              <mc:Choice xmlns:v="urn:schemas-microsoft-com:vml" Requires="v">
                <p:oleObj spid="_x0000_s10247" name="Bitmap Image" r:id="rId4" imgW="2676899" imgH="1828571" progId="Paint.Picture">
                  <p:embed/>
                </p:oleObj>
              </mc:Choice>
              <mc:Fallback>
                <p:oleObj name="Bitmap Image" r:id="rId4" imgW="2676899" imgH="182857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212975"/>
                        <a:ext cx="4343400" cy="296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784542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85800" y="381000"/>
            <a:ext cx="7772400" cy="838200"/>
          </a:xfrm>
          <a:solidFill>
            <a:srgbClr val="FFCC00"/>
          </a:solidFill>
        </p:spPr>
        <p:txBody>
          <a:bodyPr/>
          <a:lstStyle/>
          <a:p>
            <a:pPr eaLnBrk="1" hangingPunct="1"/>
            <a:r>
              <a:rPr lang="id-ID" sz="3200" b="1" smtClean="0"/>
              <a:t>PEM</a:t>
            </a:r>
            <a:r>
              <a:rPr lang="en-US" sz="3200" b="1" smtClean="0"/>
              <a:t>ELIHARAA</a:t>
            </a:r>
            <a:r>
              <a:rPr lang="id-ID" sz="3200" b="1" smtClean="0"/>
              <a:t>N</a:t>
            </a:r>
            <a:r>
              <a:rPr lang="en-US" sz="3200" b="1" smtClean="0"/>
              <a:t> RUTIN JEMBATAN</a:t>
            </a:r>
            <a:endParaRPr lang="id-ID" sz="3200" b="1" smtClean="0"/>
          </a:p>
        </p:txBody>
      </p:sp>
      <p:sp>
        <p:nvSpPr>
          <p:cNvPr id="30723" name="Rectangle 3"/>
          <p:cNvSpPr>
            <a:spLocks noGrp="1" noChangeArrowheads="1"/>
          </p:cNvSpPr>
          <p:nvPr>
            <p:ph type="subTitle" idx="1"/>
          </p:nvPr>
        </p:nvSpPr>
        <p:spPr>
          <a:xfrm>
            <a:off x="762000" y="1676400"/>
            <a:ext cx="7620000" cy="4495800"/>
          </a:xfrm>
          <a:solidFill>
            <a:srgbClr val="FFFF00"/>
          </a:solidFill>
        </p:spPr>
        <p:txBody>
          <a:bodyPr/>
          <a:lstStyle/>
          <a:p>
            <a:pPr marL="112713" indent="6350" algn="l" eaLnBrk="1" hangingPunct="1">
              <a:lnSpc>
                <a:spcPct val="80000"/>
              </a:lnSpc>
              <a:buFontTx/>
              <a:buAutoNum type="arabicPeriod"/>
            </a:pPr>
            <a:endParaRPr lang="en-US" sz="1000" smtClean="0">
              <a:solidFill>
                <a:schemeClr val="tx1"/>
              </a:solidFill>
            </a:endParaRPr>
          </a:p>
          <a:p>
            <a:pPr marL="112713" indent="6350" algn="l" eaLnBrk="1" hangingPunct="1">
              <a:lnSpc>
                <a:spcPct val="80000"/>
              </a:lnSpc>
            </a:pPr>
            <a:r>
              <a:rPr lang="id-ID" sz="2400" smtClean="0">
                <a:solidFill>
                  <a:schemeClr val="tx1"/>
                </a:solidFill>
              </a:rPr>
              <a:t>Dilakanakan untuk semua jembatan kondisi baik dan rusak ringan, meliputi:</a:t>
            </a:r>
          </a:p>
          <a:p>
            <a:pPr marL="112713" indent="6350" algn="l" eaLnBrk="1" hangingPunct="1">
              <a:lnSpc>
                <a:spcPct val="80000"/>
              </a:lnSpc>
              <a:buFontTx/>
              <a:buChar char="-"/>
            </a:pPr>
            <a:r>
              <a:rPr lang="en-US" sz="2400" smtClean="0">
                <a:solidFill>
                  <a:schemeClr val="tx1"/>
                </a:solidFill>
              </a:rPr>
              <a:t> </a:t>
            </a:r>
            <a:r>
              <a:rPr lang="id-ID" sz="2400" smtClean="0">
                <a:solidFill>
                  <a:schemeClr val="tx1"/>
                </a:solidFill>
              </a:rPr>
              <a:t>Pembersihan secara umum</a:t>
            </a:r>
          </a:p>
          <a:p>
            <a:pPr marL="112713" indent="6350" algn="l" eaLnBrk="1" hangingPunct="1">
              <a:lnSpc>
                <a:spcPct val="80000"/>
              </a:lnSpc>
              <a:buFontTx/>
              <a:buChar char="-"/>
            </a:pPr>
            <a:r>
              <a:rPr lang="id-ID" sz="2400" smtClean="0">
                <a:solidFill>
                  <a:schemeClr val="tx1"/>
                </a:solidFill>
              </a:rPr>
              <a:t> </a:t>
            </a:r>
            <a:r>
              <a:rPr lang="en-US" sz="2400" smtClean="0">
                <a:solidFill>
                  <a:schemeClr val="tx1"/>
                </a:solidFill>
              </a:rPr>
              <a:t>M</a:t>
            </a:r>
            <a:r>
              <a:rPr lang="id-ID" sz="2400" smtClean="0">
                <a:solidFill>
                  <a:schemeClr val="tx1"/>
                </a:solidFill>
              </a:rPr>
              <a:t>embuang tumbuhan liar yang tumbuh pada </a:t>
            </a:r>
            <a:endParaRPr lang="en-US" sz="2400" smtClean="0">
              <a:solidFill>
                <a:schemeClr val="tx1"/>
              </a:solidFill>
            </a:endParaRPr>
          </a:p>
          <a:p>
            <a:pPr marL="112713" indent="6350" algn="l" eaLnBrk="1" hangingPunct="1">
              <a:lnSpc>
                <a:spcPct val="80000"/>
              </a:lnSpc>
            </a:pPr>
            <a:r>
              <a:rPr lang="en-US" sz="2400" smtClean="0">
                <a:solidFill>
                  <a:schemeClr val="tx1"/>
                </a:solidFill>
              </a:rPr>
              <a:t>   </a:t>
            </a:r>
            <a:r>
              <a:rPr lang="id-ID" sz="2400" smtClean="0">
                <a:solidFill>
                  <a:schemeClr val="tx1"/>
                </a:solidFill>
              </a:rPr>
              <a:t>jembatan.</a:t>
            </a:r>
          </a:p>
          <a:p>
            <a:pPr marL="112713" indent="6350" algn="l" eaLnBrk="1" hangingPunct="1">
              <a:lnSpc>
                <a:spcPct val="80000"/>
              </a:lnSpc>
              <a:buFontTx/>
              <a:buChar char="-"/>
            </a:pPr>
            <a:r>
              <a:rPr lang="en-US" sz="2400" smtClean="0">
                <a:solidFill>
                  <a:schemeClr val="tx1"/>
                </a:solidFill>
              </a:rPr>
              <a:t> </a:t>
            </a:r>
            <a:r>
              <a:rPr lang="id-ID" sz="2400" smtClean="0">
                <a:solidFill>
                  <a:schemeClr val="tx1"/>
                </a:solidFill>
              </a:rPr>
              <a:t>Membersihkan sampah-sampah yang menumpuk </a:t>
            </a:r>
            <a:endParaRPr lang="en-US" sz="2400" smtClean="0">
              <a:solidFill>
                <a:schemeClr val="tx1"/>
              </a:solidFill>
            </a:endParaRPr>
          </a:p>
          <a:p>
            <a:pPr marL="112713" indent="6350" algn="l" eaLnBrk="1" hangingPunct="1">
              <a:lnSpc>
                <a:spcPct val="80000"/>
              </a:lnSpc>
            </a:pPr>
            <a:r>
              <a:rPr lang="en-US" sz="2400" smtClean="0">
                <a:solidFill>
                  <a:schemeClr val="tx1"/>
                </a:solidFill>
              </a:rPr>
              <a:t>  </a:t>
            </a:r>
            <a:r>
              <a:rPr lang="id-ID" sz="2400" smtClean="0">
                <a:solidFill>
                  <a:schemeClr val="tx1"/>
                </a:solidFill>
              </a:rPr>
              <a:t>pada jembatan dan sekitarnya,</a:t>
            </a:r>
          </a:p>
          <a:p>
            <a:pPr marL="112713" indent="6350" algn="l" eaLnBrk="1" hangingPunct="1">
              <a:lnSpc>
                <a:spcPct val="80000"/>
              </a:lnSpc>
              <a:buFontTx/>
              <a:buChar char="-"/>
            </a:pPr>
            <a:r>
              <a:rPr lang="en-US" sz="2400" smtClean="0">
                <a:solidFill>
                  <a:schemeClr val="tx1"/>
                </a:solidFill>
              </a:rPr>
              <a:t> </a:t>
            </a:r>
            <a:r>
              <a:rPr lang="id-ID" sz="2400" smtClean="0">
                <a:solidFill>
                  <a:schemeClr val="tx1"/>
                </a:solidFill>
              </a:rPr>
              <a:t>Memperbaiki kerusakan-kerusakan ringan,</a:t>
            </a:r>
          </a:p>
          <a:p>
            <a:pPr marL="112713" indent="6350" algn="l" eaLnBrk="1" hangingPunct="1">
              <a:lnSpc>
                <a:spcPct val="80000"/>
              </a:lnSpc>
              <a:buFontTx/>
              <a:buChar char="-"/>
            </a:pPr>
            <a:r>
              <a:rPr lang="en-US" sz="2400" smtClean="0">
                <a:solidFill>
                  <a:schemeClr val="tx1"/>
                </a:solidFill>
              </a:rPr>
              <a:t> </a:t>
            </a:r>
            <a:r>
              <a:rPr lang="id-ID" sz="2400" smtClean="0">
                <a:solidFill>
                  <a:schemeClr val="tx1"/>
                </a:solidFill>
              </a:rPr>
              <a:t>Memelihara drainase pada lantai permukaan </a:t>
            </a:r>
            <a:endParaRPr lang="en-US" sz="2400" smtClean="0">
              <a:solidFill>
                <a:schemeClr val="tx1"/>
              </a:solidFill>
            </a:endParaRPr>
          </a:p>
          <a:p>
            <a:pPr marL="112713" indent="6350" algn="l" eaLnBrk="1" hangingPunct="1">
              <a:lnSpc>
                <a:spcPct val="80000"/>
              </a:lnSpc>
            </a:pPr>
            <a:r>
              <a:rPr lang="en-US" sz="2400" smtClean="0">
                <a:solidFill>
                  <a:schemeClr val="tx1"/>
                </a:solidFill>
              </a:rPr>
              <a:t>   </a:t>
            </a:r>
            <a:r>
              <a:rPr lang="id-ID" sz="2400" smtClean="0">
                <a:solidFill>
                  <a:schemeClr val="tx1"/>
                </a:solidFill>
              </a:rPr>
              <a:t>jembatan,</a:t>
            </a:r>
          </a:p>
          <a:p>
            <a:pPr marL="112713" indent="6350" algn="l" eaLnBrk="1" hangingPunct="1">
              <a:lnSpc>
                <a:spcPct val="80000"/>
              </a:lnSpc>
              <a:buFontTx/>
              <a:buChar char="-"/>
            </a:pPr>
            <a:r>
              <a:rPr lang="id-ID" sz="2400" smtClean="0">
                <a:solidFill>
                  <a:schemeClr val="tx1"/>
                </a:solidFill>
              </a:rPr>
              <a:t> Memelihara permukaan aspal lantai jembatan,</a:t>
            </a:r>
          </a:p>
        </p:txBody>
      </p:sp>
    </p:spTree>
    <p:extLst>
      <p:ext uri="{BB962C8B-B14F-4D97-AF65-F5344CB8AC3E}">
        <p14:creationId xmlns:p14="http://schemas.microsoft.com/office/powerpoint/2010/main" val="10938466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304800"/>
            <a:ext cx="8229600" cy="1143000"/>
          </a:xfrm>
          <a:solidFill>
            <a:srgbClr val="FFFF99"/>
          </a:solidFill>
        </p:spPr>
        <p:txBody>
          <a:bodyPr/>
          <a:lstStyle/>
          <a:p>
            <a:pPr eaLnBrk="1" hangingPunct="1"/>
            <a:r>
              <a:rPr lang="id-ID" sz="2800" b="1" smtClean="0"/>
              <a:t>Pembersihan terhadap tumbuhan liar</a:t>
            </a:r>
            <a:r>
              <a:rPr lang="en-US" sz="2800" b="1" smtClean="0"/>
              <a:t/>
            </a:r>
            <a:br>
              <a:rPr lang="en-US" sz="2800" b="1" smtClean="0"/>
            </a:br>
            <a:r>
              <a:rPr lang="id-ID" sz="2800" b="1" smtClean="0"/>
              <a:t>Tidak adanya pipa lubang cucuran.</a:t>
            </a:r>
          </a:p>
        </p:txBody>
      </p:sp>
      <p:graphicFrame>
        <p:nvGraphicFramePr>
          <p:cNvPr id="31747" name="Object 6"/>
          <p:cNvGraphicFramePr>
            <a:graphicFrameLocks noGrp="1" noChangeAspect="1"/>
          </p:cNvGraphicFramePr>
          <p:nvPr>
            <p:ph sz="quarter" idx="3"/>
          </p:nvPr>
        </p:nvGraphicFramePr>
        <p:xfrm>
          <a:off x="4953000" y="1828800"/>
          <a:ext cx="3798888" cy="4495800"/>
        </p:xfrm>
        <a:graphic>
          <a:graphicData uri="http://schemas.openxmlformats.org/presentationml/2006/ole">
            <mc:AlternateContent xmlns:mc="http://schemas.openxmlformats.org/markup-compatibility/2006">
              <mc:Choice xmlns:v="urn:schemas-microsoft-com:vml" Requires="v">
                <p:oleObj spid="_x0000_s11276" name="Bitmap Image" r:id="rId4" imgW="1400000" imgH="1657581" progId="Paint.Picture">
                  <p:embed/>
                </p:oleObj>
              </mc:Choice>
              <mc:Fallback>
                <p:oleObj name="Bitmap Image" r:id="rId4" imgW="1400000" imgH="16575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828800"/>
                        <a:ext cx="3798888"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8" name="Object 9"/>
          <p:cNvGraphicFramePr>
            <a:graphicFrameLocks noGrp="1" noChangeAspect="1"/>
          </p:cNvGraphicFramePr>
          <p:nvPr>
            <p:ph sz="quarter" idx="2"/>
          </p:nvPr>
        </p:nvGraphicFramePr>
        <p:xfrm>
          <a:off x="615950" y="1828800"/>
          <a:ext cx="3262313" cy="4495800"/>
        </p:xfrm>
        <a:graphic>
          <a:graphicData uri="http://schemas.openxmlformats.org/presentationml/2006/ole">
            <mc:AlternateContent xmlns:mc="http://schemas.openxmlformats.org/markup-compatibility/2006">
              <mc:Choice xmlns:v="urn:schemas-microsoft-com:vml" Requires="v">
                <p:oleObj spid="_x0000_s11277" name="Bitmap Image" r:id="rId6" imgW="1514686" imgH="2085714" progId="Paint.Picture">
                  <p:embed/>
                </p:oleObj>
              </mc:Choice>
              <mc:Fallback>
                <p:oleObj name="Bitmap Image" r:id="rId6" imgW="1514686" imgH="2085714"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950" y="1828800"/>
                        <a:ext cx="326231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798832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solidFill>
            <a:srgbClr val="FFFF00"/>
          </a:solidFill>
        </p:spPr>
        <p:txBody>
          <a:bodyPr/>
          <a:lstStyle/>
          <a:p>
            <a:pPr eaLnBrk="1" hangingPunct="1"/>
            <a:r>
              <a:rPr lang="id-ID" sz="2800" b="1" smtClean="0"/>
              <a:t>Daerah Aliran Sungai kurang terpelihara</a:t>
            </a:r>
            <a:br>
              <a:rPr lang="id-ID" sz="2800" b="1" smtClean="0"/>
            </a:br>
            <a:r>
              <a:rPr lang="id-ID" sz="2800" b="1" smtClean="0"/>
              <a:t>Expansion Joint kurang terpelihara</a:t>
            </a:r>
          </a:p>
        </p:txBody>
      </p:sp>
      <p:graphicFrame>
        <p:nvGraphicFramePr>
          <p:cNvPr id="32771" name="Object 6"/>
          <p:cNvGraphicFramePr>
            <a:graphicFrameLocks noGrp="1" noChangeAspect="1"/>
          </p:cNvGraphicFramePr>
          <p:nvPr>
            <p:ph sz="quarter" idx="2"/>
          </p:nvPr>
        </p:nvGraphicFramePr>
        <p:xfrm>
          <a:off x="533400" y="1828800"/>
          <a:ext cx="4876800" cy="3286125"/>
        </p:xfrm>
        <a:graphic>
          <a:graphicData uri="http://schemas.openxmlformats.org/presentationml/2006/ole">
            <mc:AlternateContent xmlns:mc="http://schemas.openxmlformats.org/markup-compatibility/2006">
              <mc:Choice xmlns:v="urn:schemas-microsoft-com:vml" Requires="v">
                <p:oleObj spid="_x0000_s12300" name="Bitmap Image" r:id="rId4" imgW="2629267" imgH="1771429" progId="Paint.Picture">
                  <p:embed/>
                </p:oleObj>
              </mc:Choice>
              <mc:Fallback>
                <p:oleObj name="Bitmap Image" r:id="rId4" imgW="2629267" imgH="1771429" progId="Paint.Pictur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828800"/>
                        <a:ext cx="48768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2" name="Object 7"/>
          <p:cNvGraphicFramePr>
            <a:graphicFrameLocks noGrp="1" noChangeAspect="1"/>
          </p:cNvGraphicFramePr>
          <p:nvPr>
            <p:ph sz="half" idx="1"/>
          </p:nvPr>
        </p:nvGraphicFramePr>
        <p:xfrm>
          <a:off x="5622925" y="1676400"/>
          <a:ext cx="3140075" cy="4572000"/>
        </p:xfrm>
        <a:graphic>
          <a:graphicData uri="http://schemas.openxmlformats.org/presentationml/2006/ole">
            <mc:AlternateContent xmlns:mc="http://schemas.openxmlformats.org/markup-compatibility/2006">
              <mc:Choice xmlns:v="urn:schemas-microsoft-com:vml" Requires="v">
                <p:oleObj spid="_x0000_s12301" name="Bitmap Image" r:id="rId6" imgW="1419048" imgH="2066667" progId="Paint.Picture">
                  <p:embed/>
                </p:oleObj>
              </mc:Choice>
              <mc:Fallback>
                <p:oleObj name="Bitmap Image" r:id="rId6" imgW="1419048" imgH="2066667"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2925" y="1676400"/>
                        <a:ext cx="31400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242834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85800" y="228600"/>
            <a:ext cx="7772400" cy="685800"/>
          </a:xfrm>
          <a:solidFill>
            <a:srgbClr val="00FF00"/>
          </a:solidFill>
        </p:spPr>
        <p:txBody>
          <a:bodyPr/>
          <a:lstStyle/>
          <a:p>
            <a:pPr eaLnBrk="1" hangingPunct="1"/>
            <a:r>
              <a:rPr lang="id-ID" sz="3000" b="1" smtClean="0"/>
              <a:t>PEM</a:t>
            </a:r>
            <a:r>
              <a:rPr lang="en-US" sz="3000" b="1" smtClean="0"/>
              <a:t>ELIHARAA</a:t>
            </a:r>
            <a:r>
              <a:rPr lang="id-ID" sz="3000" b="1" smtClean="0"/>
              <a:t>N</a:t>
            </a:r>
            <a:r>
              <a:rPr lang="en-US" sz="3000" b="1" smtClean="0"/>
              <a:t> BERKALA JEMBATAN</a:t>
            </a:r>
            <a:endParaRPr lang="id-ID" sz="3000" b="1" smtClean="0"/>
          </a:p>
        </p:txBody>
      </p:sp>
      <p:sp>
        <p:nvSpPr>
          <p:cNvPr id="33795" name="Rectangle 3"/>
          <p:cNvSpPr>
            <a:spLocks noGrp="1" noChangeArrowheads="1"/>
          </p:cNvSpPr>
          <p:nvPr>
            <p:ph type="subTitle" idx="1"/>
          </p:nvPr>
        </p:nvSpPr>
        <p:spPr>
          <a:xfrm>
            <a:off x="762000" y="1143000"/>
            <a:ext cx="7620000" cy="5410200"/>
          </a:xfrm>
          <a:solidFill>
            <a:srgbClr val="CCFFCC"/>
          </a:solidFill>
        </p:spPr>
        <p:txBody>
          <a:bodyPr/>
          <a:lstStyle/>
          <a:p>
            <a:pPr marL="112713" indent="6350" algn="l" eaLnBrk="1" hangingPunct="1">
              <a:lnSpc>
                <a:spcPct val="80000"/>
              </a:lnSpc>
              <a:buFontTx/>
              <a:buAutoNum type="arabicPeriod"/>
            </a:pPr>
            <a:endParaRPr lang="en-US" sz="400" smtClean="0">
              <a:solidFill>
                <a:schemeClr val="tx1"/>
              </a:solidFill>
            </a:endParaRPr>
          </a:p>
          <a:p>
            <a:pPr marL="112713" indent="6350" algn="l" eaLnBrk="1" hangingPunct="1">
              <a:lnSpc>
                <a:spcPct val="80000"/>
              </a:lnSpc>
            </a:pPr>
            <a:r>
              <a:rPr lang="id-ID" sz="2000" smtClean="0">
                <a:solidFill>
                  <a:schemeClr val="tx1"/>
                </a:solidFill>
              </a:rPr>
              <a:t>Perbaikan ringan serta penggantian bagian-bagian kecil elemen jembatan, meliputi:</a:t>
            </a:r>
          </a:p>
          <a:p>
            <a:pPr marL="112713" indent="6350" algn="l" eaLnBrk="1" hangingPunct="1">
              <a:lnSpc>
                <a:spcPct val="80000"/>
              </a:lnSpc>
            </a:pPr>
            <a:endParaRPr lang="en-US" sz="800" smtClean="0">
              <a:solidFill>
                <a:schemeClr val="tx1"/>
              </a:solidFill>
            </a:endParaRPr>
          </a:p>
          <a:p>
            <a:pPr marL="112713" indent="6350" algn="l" eaLnBrk="1" hangingPunct="1">
              <a:lnSpc>
                <a:spcPct val="80000"/>
              </a:lnSpc>
            </a:pPr>
            <a:r>
              <a:rPr lang="id-ID" sz="1800" smtClean="0">
                <a:solidFill>
                  <a:schemeClr val="tx1"/>
                </a:solidFill>
              </a:rPr>
              <a:t>- </a:t>
            </a:r>
            <a:r>
              <a:rPr lang="id-ID" sz="2000" b="1" smtClean="0">
                <a:solidFill>
                  <a:schemeClr val="tx1"/>
                </a:solidFill>
              </a:rPr>
              <a:t>Pengecatan</a:t>
            </a:r>
            <a:r>
              <a:rPr lang="en-US" sz="2000" b="1" smtClean="0">
                <a:solidFill>
                  <a:schemeClr val="tx1"/>
                </a:solidFill>
              </a:rPr>
              <a:t> </a:t>
            </a:r>
            <a:r>
              <a:rPr lang="id-ID" sz="2000" b="1" smtClean="0">
                <a:solidFill>
                  <a:schemeClr val="tx1"/>
                </a:solidFill>
              </a:rPr>
              <a:t>:</a:t>
            </a:r>
          </a:p>
          <a:p>
            <a:pPr marL="112713" indent="6350" algn="l" eaLnBrk="1" hangingPunct="1">
              <a:lnSpc>
                <a:spcPct val="80000"/>
              </a:lnSpc>
            </a:pPr>
            <a:r>
              <a:rPr lang="id-ID" sz="2000" smtClean="0">
                <a:solidFill>
                  <a:schemeClr val="tx1"/>
                </a:solidFill>
              </a:rPr>
              <a:t>  perlindungan pada bagian-bagian baja terhadap karat,</a:t>
            </a:r>
          </a:p>
          <a:p>
            <a:pPr marL="112713" indent="6350" algn="l" eaLnBrk="1" hangingPunct="1">
              <a:lnSpc>
                <a:spcPct val="80000"/>
              </a:lnSpc>
            </a:pPr>
            <a:r>
              <a:rPr lang="id-ID" sz="2000" smtClean="0">
                <a:solidFill>
                  <a:schemeClr val="tx1"/>
                </a:solidFill>
              </a:rPr>
              <a:t>  mengarahkan lalu lintas,</a:t>
            </a:r>
          </a:p>
          <a:p>
            <a:pPr marL="112713" indent="6350" algn="l" eaLnBrk="1" hangingPunct="1">
              <a:lnSpc>
                <a:spcPct val="80000"/>
              </a:lnSpc>
            </a:pPr>
            <a:r>
              <a:rPr lang="id-ID" sz="2000" smtClean="0">
                <a:solidFill>
                  <a:schemeClr val="tx1"/>
                </a:solidFill>
              </a:rPr>
              <a:t>  melindungi kayu terhadap pembusukan dan serangga,</a:t>
            </a:r>
          </a:p>
          <a:p>
            <a:pPr marL="112713" indent="6350" algn="l" eaLnBrk="1" hangingPunct="1">
              <a:lnSpc>
                <a:spcPct val="80000"/>
              </a:lnSpc>
            </a:pPr>
            <a:r>
              <a:rPr lang="id-ID" sz="2000" smtClean="0">
                <a:solidFill>
                  <a:schemeClr val="tx1"/>
                </a:solidFill>
              </a:rPr>
              <a:t>  melindungi beton terhadap kelembaban</a:t>
            </a:r>
            <a:endParaRPr lang="en-US" sz="2000" smtClean="0">
              <a:solidFill>
                <a:schemeClr val="tx1"/>
              </a:solidFill>
            </a:endParaRPr>
          </a:p>
          <a:p>
            <a:pPr marL="112713" indent="6350" algn="l" eaLnBrk="1" hangingPunct="1">
              <a:lnSpc>
                <a:spcPct val="80000"/>
              </a:lnSpc>
            </a:pPr>
            <a:endParaRPr lang="id-ID" sz="800" smtClean="0">
              <a:solidFill>
                <a:schemeClr val="tx1"/>
              </a:solidFill>
            </a:endParaRPr>
          </a:p>
          <a:p>
            <a:pPr marL="112713" indent="6350" algn="l" eaLnBrk="1" hangingPunct="1">
              <a:lnSpc>
                <a:spcPct val="80000"/>
              </a:lnSpc>
              <a:buFontTx/>
              <a:buChar char="-"/>
            </a:pPr>
            <a:r>
              <a:rPr lang="id-ID" sz="1800" smtClean="0">
                <a:solidFill>
                  <a:schemeClr val="tx1"/>
                </a:solidFill>
              </a:rPr>
              <a:t> </a:t>
            </a:r>
            <a:r>
              <a:rPr lang="id-ID" sz="2000" b="1" smtClean="0">
                <a:solidFill>
                  <a:schemeClr val="tx1"/>
                </a:solidFill>
              </a:rPr>
              <a:t>Pembersihan struktur</a:t>
            </a:r>
            <a:r>
              <a:rPr lang="en-US" sz="2000" b="1" smtClean="0">
                <a:solidFill>
                  <a:schemeClr val="tx1"/>
                </a:solidFill>
              </a:rPr>
              <a:t> :</a:t>
            </a:r>
            <a:endParaRPr lang="id-ID" sz="2000" b="1" smtClean="0">
              <a:solidFill>
                <a:schemeClr val="tx1"/>
              </a:solidFill>
            </a:endParaRPr>
          </a:p>
          <a:p>
            <a:pPr marL="112713" indent="6350" algn="l" eaLnBrk="1" hangingPunct="1">
              <a:lnSpc>
                <a:spcPct val="80000"/>
              </a:lnSpc>
            </a:pPr>
            <a:r>
              <a:rPr lang="id-ID" sz="2000" smtClean="0">
                <a:solidFill>
                  <a:schemeClr val="tx1"/>
                </a:solidFill>
              </a:rPr>
              <a:t>  Pembersihan menggunakan alat dengan sistem </a:t>
            </a:r>
          </a:p>
          <a:p>
            <a:pPr marL="112713" indent="6350" algn="l" eaLnBrk="1" hangingPunct="1">
              <a:lnSpc>
                <a:spcPct val="80000"/>
              </a:lnSpc>
            </a:pPr>
            <a:r>
              <a:rPr lang="id-ID" sz="2000" smtClean="0">
                <a:solidFill>
                  <a:schemeClr val="tx1"/>
                </a:solidFill>
              </a:rPr>
              <a:t>  tekanan tinggi,</a:t>
            </a:r>
          </a:p>
          <a:p>
            <a:pPr marL="112713" indent="6350" algn="l" eaLnBrk="1" hangingPunct="1">
              <a:lnSpc>
                <a:spcPct val="80000"/>
              </a:lnSpc>
            </a:pPr>
            <a:r>
              <a:rPr lang="id-ID" sz="2000" smtClean="0">
                <a:solidFill>
                  <a:schemeClr val="tx1"/>
                </a:solidFill>
              </a:rPr>
              <a:t>  alat danperancah secara khusus.</a:t>
            </a:r>
            <a:endParaRPr lang="en-US" sz="2000" smtClean="0">
              <a:solidFill>
                <a:schemeClr val="tx1"/>
              </a:solidFill>
            </a:endParaRPr>
          </a:p>
          <a:p>
            <a:pPr marL="112713" indent="6350" algn="l" eaLnBrk="1" hangingPunct="1">
              <a:lnSpc>
                <a:spcPct val="80000"/>
              </a:lnSpc>
            </a:pPr>
            <a:endParaRPr lang="id-ID" sz="800" smtClean="0">
              <a:solidFill>
                <a:schemeClr val="tx1"/>
              </a:solidFill>
            </a:endParaRPr>
          </a:p>
          <a:p>
            <a:pPr marL="112713" indent="6350" algn="l" eaLnBrk="1" hangingPunct="1">
              <a:lnSpc>
                <a:spcPct val="80000"/>
              </a:lnSpc>
              <a:buFontTx/>
              <a:buChar char="-"/>
            </a:pPr>
            <a:r>
              <a:rPr lang="en-US" sz="1800" b="1" smtClean="0">
                <a:solidFill>
                  <a:schemeClr val="tx1"/>
                </a:solidFill>
              </a:rPr>
              <a:t> </a:t>
            </a:r>
            <a:r>
              <a:rPr lang="id-ID" sz="2000" b="1" smtClean="0">
                <a:solidFill>
                  <a:schemeClr val="tx1"/>
                </a:solidFill>
              </a:rPr>
              <a:t>Penggantian lapis permukaan lantai kendaraan</a:t>
            </a:r>
            <a:r>
              <a:rPr lang="en-US" sz="2000" b="1" smtClean="0">
                <a:solidFill>
                  <a:schemeClr val="tx1"/>
                </a:solidFill>
              </a:rPr>
              <a:t> :</a:t>
            </a:r>
            <a:endParaRPr lang="id-ID" sz="2000" b="1" smtClean="0">
              <a:solidFill>
                <a:schemeClr val="tx1"/>
              </a:solidFill>
            </a:endParaRPr>
          </a:p>
          <a:p>
            <a:pPr marL="112713" indent="6350" algn="l" eaLnBrk="1" hangingPunct="1">
              <a:lnSpc>
                <a:spcPct val="80000"/>
              </a:lnSpc>
            </a:pPr>
            <a:r>
              <a:rPr lang="id-ID" sz="2000" smtClean="0">
                <a:solidFill>
                  <a:schemeClr val="tx1"/>
                </a:solidFill>
              </a:rPr>
              <a:t>  Penggantian lapis aspal pada permukaan</a:t>
            </a:r>
          </a:p>
          <a:p>
            <a:pPr marL="112713" indent="6350" algn="l" eaLnBrk="1" hangingPunct="1">
              <a:lnSpc>
                <a:spcPct val="80000"/>
              </a:lnSpc>
            </a:pPr>
            <a:r>
              <a:rPr lang="id-ID" sz="2000" smtClean="0">
                <a:solidFill>
                  <a:schemeClr val="tx1"/>
                </a:solidFill>
              </a:rPr>
              <a:t>  Penggantian lantai kayu yang keropos, </a:t>
            </a:r>
          </a:p>
          <a:p>
            <a:pPr marL="112713" indent="6350" algn="l" eaLnBrk="1" hangingPunct="1">
              <a:lnSpc>
                <a:spcPct val="80000"/>
              </a:lnSpc>
            </a:pPr>
            <a:r>
              <a:rPr lang="en-US" sz="1000" smtClean="0">
                <a:solidFill>
                  <a:schemeClr val="tx1"/>
                </a:solidFill>
              </a:rPr>
              <a:t>   </a:t>
            </a:r>
            <a:endParaRPr lang="id-ID" sz="1000" smtClean="0">
              <a:solidFill>
                <a:schemeClr val="tx1"/>
              </a:solidFill>
            </a:endParaRPr>
          </a:p>
        </p:txBody>
      </p:sp>
    </p:spTree>
    <p:extLst>
      <p:ext uri="{BB962C8B-B14F-4D97-AF65-F5344CB8AC3E}">
        <p14:creationId xmlns:p14="http://schemas.microsoft.com/office/powerpoint/2010/main" val="35707839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solidFill>
            <a:srgbClr val="FFFF00"/>
          </a:solidFill>
        </p:spPr>
        <p:txBody>
          <a:bodyPr/>
          <a:lstStyle/>
          <a:p>
            <a:pPr eaLnBrk="1" hangingPunct="1"/>
            <a:r>
              <a:rPr lang="id-ID" sz="2400" b="1" smtClean="0"/>
              <a:t>Lapisan aspal yang tidak terpelihara</a:t>
            </a:r>
            <a:br>
              <a:rPr lang="id-ID" sz="2400" b="1" smtClean="0"/>
            </a:br>
            <a:r>
              <a:rPr lang="id-ID" sz="2400" b="1" smtClean="0"/>
              <a:t>Batang diagonal rangka baja CH tertabrak kendaraan</a:t>
            </a:r>
          </a:p>
        </p:txBody>
      </p:sp>
      <p:graphicFrame>
        <p:nvGraphicFramePr>
          <p:cNvPr id="34819" name="Object 5"/>
          <p:cNvGraphicFramePr>
            <a:graphicFrameLocks noGrp="1" noChangeAspect="1"/>
          </p:cNvGraphicFramePr>
          <p:nvPr>
            <p:ph sz="quarter" idx="3"/>
          </p:nvPr>
        </p:nvGraphicFramePr>
        <p:xfrm>
          <a:off x="533400" y="1676400"/>
          <a:ext cx="4267200" cy="2928938"/>
        </p:xfrm>
        <a:graphic>
          <a:graphicData uri="http://schemas.openxmlformats.org/presentationml/2006/ole">
            <mc:AlternateContent xmlns:mc="http://schemas.openxmlformats.org/markup-compatibility/2006">
              <mc:Choice xmlns:v="urn:schemas-microsoft-com:vml" Requires="v">
                <p:oleObj spid="_x0000_s13324" name="Bitmap Image" r:id="rId4" imgW="2123810" imgH="1457143" progId="Paint.Picture">
                  <p:embed/>
                </p:oleObj>
              </mc:Choice>
              <mc:Fallback>
                <p:oleObj name="Bitmap Image" r:id="rId4" imgW="2123810" imgH="145714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76400"/>
                        <a:ext cx="4267200" cy="29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0" name="Object 8"/>
          <p:cNvGraphicFramePr>
            <a:graphicFrameLocks noGrp="1" noChangeAspect="1"/>
          </p:cNvGraphicFramePr>
          <p:nvPr>
            <p:ph sz="quarter" idx="2"/>
          </p:nvPr>
        </p:nvGraphicFramePr>
        <p:xfrm>
          <a:off x="5029200" y="1692275"/>
          <a:ext cx="3676650" cy="4708525"/>
        </p:xfrm>
        <a:graphic>
          <a:graphicData uri="http://schemas.openxmlformats.org/presentationml/2006/ole">
            <mc:AlternateContent xmlns:mc="http://schemas.openxmlformats.org/markup-compatibility/2006">
              <mc:Choice xmlns:v="urn:schemas-microsoft-com:vml" Requires="v">
                <p:oleObj spid="_x0000_s13325" name="Bitmap Image" r:id="rId6" imgW="1561905" imgH="2000000" progId="Paint.Picture">
                  <p:embed/>
                </p:oleObj>
              </mc:Choice>
              <mc:Fallback>
                <p:oleObj name="Bitmap Image" r:id="rId6" imgW="1561905" imgH="2000000"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1692275"/>
                        <a:ext cx="3676650"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910255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85800" y="228600"/>
            <a:ext cx="7772400" cy="685800"/>
          </a:xfrm>
          <a:solidFill>
            <a:srgbClr val="00FFFF"/>
          </a:solidFill>
        </p:spPr>
        <p:txBody>
          <a:bodyPr/>
          <a:lstStyle/>
          <a:p>
            <a:pPr eaLnBrk="1" hangingPunct="1"/>
            <a:r>
              <a:rPr lang="en-US" sz="3000" b="1" smtClean="0"/>
              <a:t>REHABILITASI JEMBATAN</a:t>
            </a:r>
            <a:endParaRPr lang="id-ID" sz="3000" b="1" smtClean="0"/>
          </a:p>
        </p:txBody>
      </p:sp>
      <p:sp>
        <p:nvSpPr>
          <p:cNvPr id="35843" name="Rectangle 3"/>
          <p:cNvSpPr>
            <a:spLocks noGrp="1" noChangeArrowheads="1"/>
          </p:cNvSpPr>
          <p:nvPr>
            <p:ph type="subTitle" idx="1"/>
          </p:nvPr>
        </p:nvSpPr>
        <p:spPr>
          <a:xfrm>
            <a:off x="762000" y="1143000"/>
            <a:ext cx="7620000" cy="5410200"/>
          </a:xfrm>
          <a:solidFill>
            <a:srgbClr val="CCFFFF"/>
          </a:solidFill>
        </p:spPr>
        <p:txBody>
          <a:bodyPr/>
          <a:lstStyle/>
          <a:p>
            <a:pPr marL="112713" indent="6350" algn="l" eaLnBrk="1" hangingPunct="1">
              <a:lnSpc>
                <a:spcPct val="80000"/>
              </a:lnSpc>
              <a:buFontTx/>
              <a:buAutoNum type="arabicPeriod"/>
            </a:pPr>
            <a:endParaRPr lang="en-US" sz="400" smtClean="0">
              <a:solidFill>
                <a:schemeClr val="tx1"/>
              </a:solidFill>
            </a:endParaRPr>
          </a:p>
          <a:p>
            <a:pPr marL="112713" indent="6350" algn="l" eaLnBrk="1" hangingPunct="1">
              <a:lnSpc>
                <a:spcPct val="80000"/>
              </a:lnSpc>
            </a:pPr>
            <a:r>
              <a:rPr lang="id-ID" sz="2200" smtClean="0">
                <a:solidFill>
                  <a:schemeClr val="tx1"/>
                </a:solidFill>
              </a:rPr>
              <a:t>Tindakan lebih lanjut dan memerlukan teknik serta </a:t>
            </a:r>
            <a:endParaRPr lang="en-US" sz="2200" smtClean="0">
              <a:solidFill>
                <a:schemeClr val="tx1"/>
              </a:solidFill>
            </a:endParaRPr>
          </a:p>
          <a:p>
            <a:pPr marL="112713" indent="6350" algn="l" eaLnBrk="1" hangingPunct="1">
              <a:lnSpc>
                <a:spcPct val="80000"/>
              </a:lnSpc>
            </a:pPr>
            <a:r>
              <a:rPr lang="id-ID" sz="2200" smtClean="0">
                <a:solidFill>
                  <a:schemeClr val="tx1"/>
                </a:solidFill>
              </a:rPr>
              <a:t>kemampuan</a:t>
            </a:r>
            <a:r>
              <a:rPr lang="en-US" sz="2200" smtClean="0">
                <a:solidFill>
                  <a:schemeClr val="tx1"/>
                </a:solidFill>
              </a:rPr>
              <a:t> </a:t>
            </a:r>
            <a:r>
              <a:rPr lang="id-ID" sz="2200" smtClean="0">
                <a:solidFill>
                  <a:schemeClr val="tx1"/>
                </a:solidFill>
              </a:rPr>
              <a:t>yang lebih tinggi</a:t>
            </a:r>
            <a:r>
              <a:rPr lang="en-US" sz="2200" smtClean="0">
                <a:solidFill>
                  <a:schemeClr val="tx1"/>
                </a:solidFill>
              </a:rPr>
              <a:t> </a:t>
            </a:r>
            <a:r>
              <a:rPr lang="id-ID" sz="2200" smtClean="0">
                <a:solidFill>
                  <a:schemeClr val="tx1"/>
                </a:solidFill>
              </a:rPr>
              <a:t>dibanding pekerjaan </a:t>
            </a:r>
            <a:endParaRPr lang="en-US" sz="2200" smtClean="0">
              <a:solidFill>
                <a:schemeClr val="tx1"/>
              </a:solidFill>
            </a:endParaRPr>
          </a:p>
          <a:p>
            <a:pPr marL="112713" indent="6350" algn="l" eaLnBrk="1" hangingPunct="1">
              <a:lnSpc>
                <a:spcPct val="80000"/>
              </a:lnSpc>
            </a:pPr>
            <a:r>
              <a:rPr lang="id-ID" sz="2200" smtClean="0">
                <a:solidFill>
                  <a:schemeClr val="tx1"/>
                </a:solidFill>
              </a:rPr>
              <a:t>pemeliharaan jembatan, meliputi</a:t>
            </a:r>
            <a:r>
              <a:rPr lang="en-US" sz="2200" smtClean="0">
                <a:solidFill>
                  <a:schemeClr val="tx1"/>
                </a:solidFill>
              </a:rPr>
              <a:t> </a:t>
            </a:r>
            <a:r>
              <a:rPr lang="id-ID" sz="2200" smtClean="0">
                <a:solidFill>
                  <a:schemeClr val="tx1"/>
                </a:solidFill>
              </a:rPr>
              <a:t>pengembalian kekuatan, </a:t>
            </a:r>
            <a:endParaRPr lang="en-US" sz="2200" smtClean="0">
              <a:solidFill>
                <a:schemeClr val="tx1"/>
              </a:solidFill>
            </a:endParaRPr>
          </a:p>
          <a:p>
            <a:pPr marL="112713" indent="6350" algn="l" eaLnBrk="1" hangingPunct="1">
              <a:lnSpc>
                <a:spcPct val="80000"/>
              </a:lnSpc>
            </a:pPr>
            <a:r>
              <a:rPr lang="id-ID" sz="2200" smtClean="0">
                <a:solidFill>
                  <a:schemeClr val="tx1"/>
                </a:solidFill>
              </a:rPr>
              <a:t>kondisi atau meningkatkan kapasitas</a:t>
            </a:r>
          </a:p>
          <a:p>
            <a:pPr marL="112713" indent="6350" algn="l" eaLnBrk="1" hangingPunct="1">
              <a:lnSpc>
                <a:spcPct val="80000"/>
              </a:lnSpc>
            </a:pPr>
            <a:endParaRPr lang="id-ID" sz="800" smtClean="0">
              <a:solidFill>
                <a:schemeClr val="tx1"/>
              </a:solidFill>
            </a:endParaRPr>
          </a:p>
          <a:p>
            <a:pPr marL="112713" indent="6350" algn="l" eaLnBrk="1" hangingPunct="1">
              <a:lnSpc>
                <a:spcPct val="80000"/>
              </a:lnSpc>
            </a:pPr>
            <a:r>
              <a:rPr lang="id-ID" sz="2000" smtClean="0">
                <a:solidFill>
                  <a:schemeClr val="tx1"/>
                </a:solidFill>
              </a:rPr>
              <a:t>- </a:t>
            </a:r>
            <a:r>
              <a:rPr lang="id-ID" sz="2200" b="1" smtClean="0">
                <a:solidFill>
                  <a:schemeClr val="tx1"/>
                </a:solidFill>
              </a:rPr>
              <a:t>Perkuatan lantai :</a:t>
            </a:r>
          </a:p>
          <a:p>
            <a:pPr marL="112713" indent="6350" algn="l" eaLnBrk="1" hangingPunct="1">
              <a:lnSpc>
                <a:spcPct val="80000"/>
              </a:lnSpc>
            </a:pPr>
            <a:r>
              <a:rPr lang="id-ID" sz="2200" smtClean="0">
                <a:solidFill>
                  <a:schemeClr val="tx1"/>
                </a:solidFill>
              </a:rPr>
              <a:t>  </a:t>
            </a:r>
            <a:r>
              <a:rPr lang="en-US" sz="2200" smtClean="0">
                <a:solidFill>
                  <a:schemeClr val="tx1"/>
                </a:solidFill>
              </a:rPr>
              <a:t>Steel plate bonding</a:t>
            </a:r>
          </a:p>
          <a:p>
            <a:pPr marL="112713" indent="6350" algn="l" eaLnBrk="1" hangingPunct="1">
              <a:lnSpc>
                <a:spcPct val="80000"/>
              </a:lnSpc>
            </a:pPr>
            <a:r>
              <a:rPr lang="en-US" sz="2200" smtClean="0">
                <a:solidFill>
                  <a:schemeClr val="tx1"/>
                </a:solidFill>
              </a:rPr>
              <a:t>  Carbon fiber</a:t>
            </a:r>
          </a:p>
          <a:p>
            <a:pPr marL="112713" indent="6350" algn="l" eaLnBrk="1" hangingPunct="1">
              <a:lnSpc>
                <a:spcPct val="80000"/>
              </a:lnSpc>
            </a:pPr>
            <a:r>
              <a:rPr lang="en-US" sz="2200" smtClean="0">
                <a:solidFill>
                  <a:schemeClr val="tx1"/>
                </a:solidFill>
              </a:rPr>
              <a:t>   </a:t>
            </a:r>
            <a:r>
              <a:rPr lang="id-ID" sz="2200" smtClean="0">
                <a:solidFill>
                  <a:schemeClr val="tx1"/>
                </a:solidFill>
              </a:rPr>
              <a:t>Aramyd fiber</a:t>
            </a:r>
          </a:p>
          <a:p>
            <a:pPr marL="112713" indent="6350" algn="l" eaLnBrk="1" hangingPunct="1">
              <a:lnSpc>
                <a:spcPct val="80000"/>
              </a:lnSpc>
            </a:pPr>
            <a:endParaRPr lang="id-ID" sz="800" smtClean="0">
              <a:solidFill>
                <a:schemeClr val="tx1"/>
              </a:solidFill>
            </a:endParaRPr>
          </a:p>
          <a:p>
            <a:pPr marL="112713" indent="6350" algn="l" eaLnBrk="1" hangingPunct="1">
              <a:lnSpc>
                <a:spcPct val="80000"/>
              </a:lnSpc>
              <a:buFontTx/>
              <a:buChar char="-"/>
            </a:pPr>
            <a:r>
              <a:rPr lang="id-ID" sz="2000" smtClean="0">
                <a:solidFill>
                  <a:schemeClr val="tx1"/>
                </a:solidFill>
              </a:rPr>
              <a:t> </a:t>
            </a:r>
            <a:r>
              <a:rPr lang="id-ID" sz="2200" b="1" smtClean="0">
                <a:solidFill>
                  <a:schemeClr val="tx1"/>
                </a:solidFill>
              </a:rPr>
              <a:t>Perkuatan struktur :</a:t>
            </a:r>
          </a:p>
          <a:p>
            <a:pPr marL="112713" indent="6350" algn="l" eaLnBrk="1" hangingPunct="1">
              <a:lnSpc>
                <a:spcPct val="80000"/>
              </a:lnSpc>
            </a:pPr>
            <a:r>
              <a:rPr lang="id-ID" sz="2200" smtClean="0">
                <a:solidFill>
                  <a:schemeClr val="tx1"/>
                </a:solidFill>
              </a:rPr>
              <a:t>  </a:t>
            </a:r>
            <a:r>
              <a:rPr lang="en-US" sz="2200" smtClean="0">
                <a:solidFill>
                  <a:schemeClr val="tx1"/>
                </a:solidFill>
              </a:rPr>
              <a:t>E</a:t>
            </a:r>
            <a:r>
              <a:rPr lang="id-ID" sz="2200" smtClean="0">
                <a:solidFill>
                  <a:schemeClr val="tx1"/>
                </a:solidFill>
              </a:rPr>
              <a:t>xternal stressing</a:t>
            </a:r>
          </a:p>
          <a:p>
            <a:pPr marL="112713" indent="6350" algn="l" eaLnBrk="1" hangingPunct="1">
              <a:lnSpc>
                <a:spcPct val="80000"/>
              </a:lnSpc>
            </a:pPr>
            <a:r>
              <a:rPr lang="id-ID" sz="2200" smtClean="0">
                <a:solidFill>
                  <a:schemeClr val="tx1"/>
                </a:solidFill>
              </a:rPr>
              <a:t>  Penambahan elemen struktur baja</a:t>
            </a:r>
          </a:p>
          <a:p>
            <a:pPr marL="112713" indent="6350" algn="l" eaLnBrk="1" hangingPunct="1">
              <a:lnSpc>
                <a:spcPct val="80000"/>
              </a:lnSpc>
            </a:pPr>
            <a:r>
              <a:rPr lang="id-ID" sz="2200" smtClean="0">
                <a:solidFill>
                  <a:schemeClr val="tx1"/>
                </a:solidFill>
              </a:rPr>
              <a:t>  Penambahan dimensi struktur beton dengan jacketing</a:t>
            </a:r>
          </a:p>
          <a:p>
            <a:pPr marL="112713" indent="6350" algn="l" eaLnBrk="1" hangingPunct="1">
              <a:lnSpc>
                <a:spcPct val="80000"/>
              </a:lnSpc>
            </a:pPr>
            <a:r>
              <a:rPr lang="id-ID" sz="2200" smtClean="0">
                <a:solidFill>
                  <a:schemeClr val="tx1"/>
                </a:solidFill>
              </a:rPr>
              <a:t>  Penambahan dimensi struktur baja dengan penambahan </a:t>
            </a:r>
            <a:r>
              <a:rPr lang="en-US" sz="2200" smtClean="0">
                <a:solidFill>
                  <a:schemeClr val="tx1"/>
                </a:solidFill>
              </a:rPr>
              <a:t> </a:t>
            </a:r>
          </a:p>
          <a:p>
            <a:pPr marL="112713" indent="6350" algn="l" eaLnBrk="1" hangingPunct="1">
              <a:lnSpc>
                <a:spcPct val="80000"/>
              </a:lnSpc>
            </a:pPr>
            <a:r>
              <a:rPr lang="en-US" sz="2200" smtClean="0">
                <a:solidFill>
                  <a:schemeClr val="tx1"/>
                </a:solidFill>
              </a:rPr>
              <a:t>  </a:t>
            </a:r>
            <a:r>
              <a:rPr lang="id-ID" sz="2200" smtClean="0">
                <a:solidFill>
                  <a:schemeClr val="tx1"/>
                </a:solidFill>
              </a:rPr>
              <a:t>tebal plat baja</a:t>
            </a:r>
            <a:r>
              <a:rPr lang="en-US" sz="2200" smtClean="0">
                <a:solidFill>
                  <a:schemeClr val="tx1"/>
                </a:solidFill>
              </a:rPr>
              <a:t>.</a:t>
            </a:r>
            <a:endParaRPr lang="id-ID" sz="2200" smtClean="0">
              <a:solidFill>
                <a:schemeClr val="tx1"/>
              </a:solidFill>
            </a:endParaRPr>
          </a:p>
        </p:txBody>
      </p:sp>
    </p:spTree>
    <p:extLst>
      <p:ext uri="{BB962C8B-B14F-4D97-AF65-F5344CB8AC3E}">
        <p14:creationId xmlns:p14="http://schemas.microsoft.com/office/powerpoint/2010/main" val="22548928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382000" cy="1143000"/>
          </a:xfrm>
          <a:solidFill>
            <a:srgbClr val="FFFF00"/>
          </a:solidFill>
        </p:spPr>
        <p:txBody>
          <a:bodyPr/>
          <a:lstStyle/>
          <a:p>
            <a:pPr eaLnBrk="1" hangingPunct="1"/>
            <a:r>
              <a:rPr lang="id-ID" sz="2400" b="1" smtClean="0"/>
              <a:t>Perkuatan lantai jembatan dengan steel plate bonding</a:t>
            </a:r>
            <a:br>
              <a:rPr lang="id-ID" sz="2400" b="1" smtClean="0"/>
            </a:br>
            <a:r>
              <a:rPr lang="en-US" sz="2400" b="1" smtClean="0"/>
              <a:t>P</a:t>
            </a:r>
            <a:r>
              <a:rPr lang="id-ID" sz="2400" b="1" smtClean="0"/>
              <a:t>erkuatan gelagar beton prategang dengan aram</a:t>
            </a:r>
            <a:r>
              <a:rPr lang="en-US" sz="2400" b="1" smtClean="0"/>
              <a:t>y</a:t>
            </a:r>
            <a:r>
              <a:rPr lang="id-ID" sz="2400" b="1" smtClean="0"/>
              <a:t>d fiber</a:t>
            </a:r>
          </a:p>
        </p:txBody>
      </p:sp>
      <p:graphicFrame>
        <p:nvGraphicFramePr>
          <p:cNvPr id="36867" name="Object 5"/>
          <p:cNvGraphicFramePr>
            <a:graphicFrameLocks noGrp="1" noChangeAspect="1"/>
          </p:cNvGraphicFramePr>
          <p:nvPr>
            <p:ph sz="half" idx="1"/>
          </p:nvPr>
        </p:nvGraphicFramePr>
        <p:xfrm>
          <a:off x="457200" y="1676400"/>
          <a:ext cx="4876800" cy="3328988"/>
        </p:xfrm>
        <a:graphic>
          <a:graphicData uri="http://schemas.openxmlformats.org/presentationml/2006/ole">
            <mc:AlternateContent xmlns:mc="http://schemas.openxmlformats.org/markup-compatibility/2006">
              <mc:Choice xmlns:v="urn:schemas-microsoft-com:vml" Requires="v">
                <p:oleObj spid="_x0000_s14348" name="Bitmap Image" r:id="rId4" imgW="2429214" imgH="1657581" progId="Paint.Picture">
                  <p:embed/>
                </p:oleObj>
              </mc:Choice>
              <mc:Fallback>
                <p:oleObj name="Bitmap Image" r:id="rId4" imgW="2429214" imgH="16575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76400"/>
                        <a:ext cx="4876800" cy="33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8" name="Object 8"/>
          <p:cNvGraphicFramePr>
            <a:graphicFrameLocks noGrp="1" noChangeAspect="1"/>
          </p:cNvGraphicFramePr>
          <p:nvPr>
            <p:ph sz="quarter" idx="3"/>
          </p:nvPr>
        </p:nvGraphicFramePr>
        <p:xfrm>
          <a:off x="3886200" y="3221038"/>
          <a:ext cx="4876800" cy="3198812"/>
        </p:xfrm>
        <a:graphic>
          <a:graphicData uri="http://schemas.openxmlformats.org/presentationml/2006/ole">
            <mc:AlternateContent xmlns:mc="http://schemas.openxmlformats.org/markup-compatibility/2006">
              <mc:Choice xmlns:v="urn:schemas-microsoft-com:vml" Requires="v">
                <p:oleObj spid="_x0000_s14349" name="Bitmap Image" r:id="rId6" imgW="2409524" imgH="1580952" progId="Paint.Picture">
                  <p:embed/>
                </p:oleObj>
              </mc:Choice>
              <mc:Fallback>
                <p:oleObj name="Bitmap Image" r:id="rId6" imgW="2409524" imgH="1580952"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3221038"/>
                        <a:ext cx="4876800" cy="319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58797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asil gambar untuk jembatan papua yang baru diresmik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304800"/>
            <a:ext cx="8044542" cy="4504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4953000"/>
            <a:ext cx="8458200" cy="1631216"/>
          </a:xfrm>
          <a:prstGeom prst="rect">
            <a:avLst/>
          </a:prstGeom>
        </p:spPr>
        <p:txBody>
          <a:bodyPr wrap="square">
            <a:spAutoFit/>
          </a:bodyPr>
          <a:lstStyle/>
          <a:p>
            <a:r>
              <a:rPr lang="id-ID" sz="2000" dirty="0"/>
              <a:t>Jembatan Holtekamp rencananya akan berubah nama menjadi Jembatan Youtefa saat diresmikan siang ini. Jembatan memiliki total panjang 11,6 km yang terbagi menjadi empat bagian, yakni Jalan Pendekat sepanjang 320 meter dengan total anggaran yang sebanyak Rp51 miliar, berasal dari Pemerintah Kota Jayapura.</a:t>
            </a:r>
          </a:p>
        </p:txBody>
      </p:sp>
    </p:spTree>
    <p:extLst>
      <p:ext uri="{BB962C8B-B14F-4D97-AF65-F5344CB8AC3E}">
        <p14:creationId xmlns:p14="http://schemas.microsoft.com/office/powerpoint/2010/main" val="2914288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382000" cy="1143000"/>
          </a:xfrm>
          <a:solidFill>
            <a:srgbClr val="FFFF00"/>
          </a:solidFill>
        </p:spPr>
        <p:txBody>
          <a:bodyPr>
            <a:normAutofit fontScale="90000"/>
          </a:bodyPr>
          <a:lstStyle/>
          <a:p>
            <a:pPr algn="l" eaLnBrk="1" hangingPunct="1"/>
            <a:r>
              <a:rPr lang="id-ID" sz="2400" b="1" smtClean="0"/>
              <a:t>Perkuatan gelagar dengan penambahan dimensi</a:t>
            </a:r>
            <a:br>
              <a:rPr lang="id-ID" sz="2400" b="1" smtClean="0"/>
            </a:br>
            <a:r>
              <a:rPr lang="id-ID" sz="2400" b="1" smtClean="0"/>
              <a:t>Perkuatan kolom dengan penambahan dimensi dan penambahan baja</a:t>
            </a:r>
            <a:r>
              <a:rPr lang="en-US" sz="2400" b="1" smtClean="0"/>
              <a:t> </a:t>
            </a:r>
            <a:endParaRPr lang="id-ID" sz="2400" b="1" smtClean="0"/>
          </a:p>
        </p:txBody>
      </p:sp>
      <p:graphicFrame>
        <p:nvGraphicFramePr>
          <p:cNvPr id="37891" name="Object 5"/>
          <p:cNvGraphicFramePr>
            <a:graphicFrameLocks noGrp="1" noChangeAspect="1"/>
          </p:cNvGraphicFramePr>
          <p:nvPr>
            <p:ph sz="quarter" idx="2"/>
          </p:nvPr>
        </p:nvGraphicFramePr>
        <p:xfrm>
          <a:off x="457200" y="1752600"/>
          <a:ext cx="4267200" cy="2709863"/>
        </p:xfrm>
        <a:graphic>
          <a:graphicData uri="http://schemas.openxmlformats.org/presentationml/2006/ole">
            <mc:AlternateContent xmlns:mc="http://schemas.openxmlformats.org/markup-compatibility/2006">
              <mc:Choice xmlns:v="urn:schemas-microsoft-com:vml" Requires="v">
                <p:oleObj spid="_x0000_s15372" name="Bitmap Image" r:id="rId4" imgW="1467055" imgH="781159" progId="Paint.Picture">
                  <p:embed/>
                </p:oleObj>
              </mc:Choice>
              <mc:Fallback>
                <p:oleObj name="Bitmap Image" r:id="rId4" imgW="1467055" imgH="78115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52600"/>
                        <a:ext cx="4267200" cy="270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892" name="Object 8"/>
          <p:cNvGraphicFramePr>
            <a:graphicFrameLocks noGrp="1" noChangeAspect="1"/>
          </p:cNvGraphicFramePr>
          <p:nvPr>
            <p:ph sz="half" idx="1"/>
          </p:nvPr>
        </p:nvGraphicFramePr>
        <p:xfrm>
          <a:off x="4876800" y="3311525"/>
          <a:ext cx="3962400" cy="3241675"/>
        </p:xfrm>
        <a:graphic>
          <a:graphicData uri="http://schemas.openxmlformats.org/presentationml/2006/ole">
            <mc:AlternateContent xmlns:mc="http://schemas.openxmlformats.org/markup-compatibility/2006">
              <mc:Choice xmlns:v="urn:schemas-microsoft-com:vml" Requires="v">
                <p:oleObj spid="_x0000_s15373" name="Bitmap Image" r:id="rId6" imgW="523810" imgH="428798" progId="Paint.Picture">
                  <p:embed/>
                </p:oleObj>
              </mc:Choice>
              <mc:Fallback>
                <p:oleObj name="Bitmap Image" r:id="rId6" imgW="523810" imgH="428798"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3311525"/>
                        <a:ext cx="3962400"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78535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8382000" cy="1143000"/>
          </a:xfrm>
          <a:solidFill>
            <a:srgbClr val="FFFF00"/>
          </a:solidFill>
        </p:spPr>
        <p:txBody>
          <a:bodyPr/>
          <a:lstStyle/>
          <a:p>
            <a:pPr eaLnBrk="1" hangingPunct="1"/>
            <a:r>
              <a:rPr lang="id-ID" sz="2400" b="1" smtClean="0"/>
              <a:t>Perkuatan gelagar baja dengan penambahan dimensi</a:t>
            </a:r>
            <a:br>
              <a:rPr lang="id-ID" sz="2400" b="1" smtClean="0"/>
            </a:br>
            <a:r>
              <a:rPr lang="id-ID" sz="2400" b="1" smtClean="0"/>
              <a:t>Perkuatan rangka baja dengan penambahan profil</a:t>
            </a:r>
          </a:p>
        </p:txBody>
      </p:sp>
      <p:graphicFrame>
        <p:nvGraphicFramePr>
          <p:cNvPr id="38915" name="Object 5"/>
          <p:cNvGraphicFramePr>
            <a:graphicFrameLocks noGrp="1" noChangeAspect="1"/>
          </p:cNvGraphicFramePr>
          <p:nvPr>
            <p:ph sz="quarter" idx="2"/>
          </p:nvPr>
        </p:nvGraphicFramePr>
        <p:xfrm>
          <a:off x="457200" y="1676400"/>
          <a:ext cx="4267200" cy="3355975"/>
        </p:xfrm>
        <a:graphic>
          <a:graphicData uri="http://schemas.openxmlformats.org/presentationml/2006/ole">
            <mc:AlternateContent xmlns:mc="http://schemas.openxmlformats.org/markup-compatibility/2006">
              <mc:Choice xmlns:v="urn:schemas-microsoft-com:vml" Requires="v">
                <p:oleObj spid="_x0000_s16396" name="Bitmap Image" r:id="rId4" imgW="1828571" imgH="1438095" progId="Paint.Picture">
                  <p:embed/>
                </p:oleObj>
              </mc:Choice>
              <mc:Fallback>
                <p:oleObj name="Bitmap Image" r:id="rId4" imgW="1828571" imgH="143809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76400"/>
                        <a:ext cx="4267200"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16" name="Object 8"/>
          <p:cNvGraphicFramePr>
            <a:graphicFrameLocks noGrp="1" noChangeAspect="1"/>
          </p:cNvGraphicFramePr>
          <p:nvPr>
            <p:ph sz="half" idx="1"/>
          </p:nvPr>
        </p:nvGraphicFramePr>
        <p:xfrm>
          <a:off x="4114800" y="3595688"/>
          <a:ext cx="4686300" cy="2805112"/>
        </p:xfrm>
        <a:graphic>
          <a:graphicData uri="http://schemas.openxmlformats.org/presentationml/2006/ole">
            <mc:AlternateContent xmlns:mc="http://schemas.openxmlformats.org/markup-compatibility/2006">
              <mc:Choice xmlns:v="urn:schemas-microsoft-com:vml" Requires="v">
                <p:oleObj spid="_x0000_s16397" name="Bitmap Image" r:id="rId6" imgW="1257476" imgH="752381" progId="Paint.Picture">
                  <p:embed/>
                </p:oleObj>
              </mc:Choice>
              <mc:Fallback>
                <p:oleObj name="Bitmap Image" r:id="rId6" imgW="1257476" imgH="752381"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3595688"/>
                        <a:ext cx="4686300" cy="280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456770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382000" cy="1143000"/>
          </a:xfrm>
          <a:solidFill>
            <a:srgbClr val="FFFF00"/>
          </a:solidFill>
        </p:spPr>
        <p:txBody>
          <a:bodyPr/>
          <a:lstStyle/>
          <a:p>
            <a:pPr eaLnBrk="1" hangingPunct="1"/>
            <a:r>
              <a:rPr lang="id-ID" sz="2400" b="1" smtClean="0"/>
              <a:t>Perkuatan </a:t>
            </a:r>
            <a:r>
              <a:rPr lang="en-US" sz="2400" b="1" smtClean="0"/>
              <a:t>jembatan Komposit - CONDET</a:t>
            </a:r>
            <a:r>
              <a:rPr lang="id-ID" sz="2400" b="1" smtClean="0"/>
              <a:t/>
            </a:r>
            <a:br>
              <a:rPr lang="id-ID" sz="2400" b="1" smtClean="0"/>
            </a:br>
            <a:r>
              <a:rPr lang="en-US" sz="2400" b="1" smtClean="0"/>
              <a:t>P</a:t>
            </a:r>
            <a:r>
              <a:rPr lang="id-ID" sz="2400" b="1" smtClean="0"/>
              <a:t>erkuatan </a:t>
            </a:r>
            <a:r>
              <a:rPr lang="en-US" sz="2400" b="1" smtClean="0"/>
              <a:t>jembatan beton</a:t>
            </a:r>
            <a:endParaRPr lang="id-ID" sz="2400" b="1" smtClean="0"/>
          </a:p>
        </p:txBody>
      </p:sp>
      <p:graphicFrame>
        <p:nvGraphicFramePr>
          <p:cNvPr id="39939" name="Object 5"/>
          <p:cNvGraphicFramePr>
            <a:graphicFrameLocks noGrp="1" noChangeAspect="1"/>
          </p:cNvGraphicFramePr>
          <p:nvPr>
            <p:ph sz="quarter" idx="3"/>
          </p:nvPr>
        </p:nvGraphicFramePr>
        <p:xfrm>
          <a:off x="533400" y="1752600"/>
          <a:ext cx="4495800" cy="2862263"/>
        </p:xfrm>
        <a:graphic>
          <a:graphicData uri="http://schemas.openxmlformats.org/presentationml/2006/ole">
            <mc:AlternateContent xmlns:mc="http://schemas.openxmlformats.org/markup-compatibility/2006">
              <mc:Choice xmlns:v="urn:schemas-microsoft-com:vml" Requires="v">
                <p:oleObj spid="_x0000_s17420" name="Bitmap Image" r:id="rId4" imgW="2542857" imgH="1619476" progId="Paint.Picture">
                  <p:embed/>
                </p:oleObj>
              </mc:Choice>
              <mc:Fallback>
                <p:oleObj name="Bitmap Image" r:id="rId4" imgW="2542857" imgH="161947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44958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40" name="Object 8"/>
          <p:cNvGraphicFramePr>
            <a:graphicFrameLocks noGrp="1" noChangeAspect="1"/>
          </p:cNvGraphicFramePr>
          <p:nvPr>
            <p:ph sz="quarter" idx="2"/>
          </p:nvPr>
        </p:nvGraphicFramePr>
        <p:xfrm>
          <a:off x="4191000" y="3352800"/>
          <a:ext cx="4648200" cy="3092450"/>
        </p:xfrm>
        <a:graphic>
          <a:graphicData uri="http://schemas.openxmlformats.org/presentationml/2006/ole">
            <mc:AlternateContent xmlns:mc="http://schemas.openxmlformats.org/markup-compatibility/2006">
              <mc:Choice xmlns:v="urn:schemas-microsoft-com:vml" Requires="v">
                <p:oleObj spid="_x0000_s17421" name="Bitmap Image" r:id="rId6" imgW="2505425" imgH="1666667" progId="Paint.Picture">
                  <p:embed/>
                </p:oleObj>
              </mc:Choice>
              <mc:Fallback>
                <p:oleObj name="Bitmap Image" r:id="rId6" imgW="2505425" imgH="1666667"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3352800"/>
                        <a:ext cx="4648200" cy="309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463076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503238"/>
            <a:ext cx="8229600" cy="639762"/>
          </a:xfrm>
          <a:solidFill>
            <a:srgbClr val="FFFF00"/>
          </a:solidFill>
        </p:spPr>
        <p:txBody>
          <a:bodyPr>
            <a:normAutofit fontScale="90000"/>
          </a:bodyPr>
          <a:lstStyle/>
          <a:p>
            <a:pPr eaLnBrk="1" hangingPunct="1"/>
            <a:r>
              <a:rPr lang="en-US" sz="4000" smtClean="0"/>
              <a:t>BAJA</a:t>
            </a:r>
            <a:endParaRPr lang="id-ID" sz="4000" smtClean="0"/>
          </a:p>
        </p:txBody>
      </p:sp>
      <p:sp>
        <p:nvSpPr>
          <p:cNvPr id="40963" name="Rectangle 3"/>
          <p:cNvSpPr>
            <a:spLocks noGrp="1" noChangeArrowheads="1"/>
          </p:cNvSpPr>
          <p:nvPr>
            <p:ph type="body" sz="half" idx="1"/>
          </p:nvPr>
        </p:nvSpPr>
        <p:spPr>
          <a:xfrm>
            <a:off x="457200" y="1600200"/>
            <a:ext cx="8077200" cy="4876800"/>
          </a:xfrm>
          <a:solidFill>
            <a:srgbClr val="FFFF99"/>
          </a:solidFill>
        </p:spPr>
        <p:txBody>
          <a:bodyPr/>
          <a:lstStyle/>
          <a:p>
            <a:pPr marL="0" indent="4763" eaLnBrk="1" hangingPunct="1">
              <a:lnSpc>
                <a:spcPct val="90000"/>
              </a:lnSpc>
              <a:buFontTx/>
              <a:buNone/>
            </a:pPr>
            <a:r>
              <a:rPr lang="id-ID" sz="2800" b="1" smtClean="0"/>
              <a:t>Keuntungan:</a:t>
            </a:r>
          </a:p>
          <a:p>
            <a:pPr marL="0" indent="4763" eaLnBrk="1" hangingPunct="1">
              <a:lnSpc>
                <a:spcPct val="90000"/>
              </a:lnSpc>
              <a:buFontTx/>
              <a:buNone/>
            </a:pPr>
            <a:r>
              <a:rPr lang="id-ID" sz="2800" smtClean="0"/>
              <a:t>mutu lebih terjamin</a:t>
            </a:r>
            <a:r>
              <a:rPr lang="en-US" sz="2800" smtClean="0"/>
              <a:t> </a:t>
            </a:r>
            <a:r>
              <a:rPr lang="id-ID" sz="2800" smtClean="0"/>
              <a:t>(fabrikasi)</a:t>
            </a:r>
          </a:p>
          <a:p>
            <a:pPr marL="0" indent="4763" eaLnBrk="1" hangingPunct="1">
              <a:lnSpc>
                <a:spcPct val="90000"/>
              </a:lnSpc>
              <a:buFontTx/>
              <a:buNone/>
            </a:pPr>
            <a:r>
              <a:rPr lang="id-ID" sz="2800" smtClean="0"/>
              <a:t>Bahan ringan</a:t>
            </a:r>
          </a:p>
          <a:p>
            <a:pPr marL="0" indent="4763" eaLnBrk="1" hangingPunct="1">
              <a:lnSpc>
                <a:spcPct val="90000"/>
              </a:lnSpc>
              <a:buFontTx/>
              <a:buNone/>
            </a:pPr>
            <a:r>
              <a:rPr lang="id-ID" sz="2800" smtClean="0"/>
              <a:t>Pelaksanaan mudah, cepat</a:t>
            </a:r>
          </a:p>
          <a:p>
            <a:pPr marL="0" indent="4763" eaLnBrk="1" hangingPunct="1">
              <a:lnSpc>
                <a:spcPct val="90000"/>
              </a:lnSpc>
              <a:buFontTx/>
              <a:buNone/>
            </a:pPr>
            <a:r>
              <a:rPr lang="id-ID" sz="2800" smtClean="0"/>
              <a:t>Bentang dapat capai 60 m</a:t>
            </a:r>
          </a:p>
          <a:p>
            <a:pPr marL="0" indent="4763" eaLnBrk="1" hangingPunct="1">
              <a:lnSpc>
                <a:spcPct val="90000"/>
              </a:lnSpc>
              <a:buFontTx/>
              <a:buNone/>
            </a:pPr>
            <a:r>
              <a:rPr lang="id-ID" sz="2800" b="1" smtClean="0"/>
              <a:t>Kerugian:</a:t>
            </a:r>
          </a:p>
          <a:p>
            <a:pPr marL="0" indent="4763" eaLnBrk="1" hangingPunct="1">
              <a:lnSpc>
                <a:spcPct val="90000"/>
              </a:lnSpc>
              <a:buFontTx/>
              <a:buNone/>
            </a:pPr>
            <a:r>
              <a:rPr lang="id-ID" sz="2800" smtClean="0"/>
              <a:t>Mahal, </a:t>
            </a:r>
            <a:endParaRPr lang="en-US" sz="2800" smtClean="0"/>
          </a:p>
          <a:p>
            <a:pPr marL="0" indent="4763" eaLnBrk="1" hangingPunct="1">
              <a:lnSpc>
                <a:spcPct val="90000"/>
              </a:lnSpc>
              <a:buFontTx/>
              <a:buNone/>
            </a:pPr>
            <a:r>
              <a:rPr lang="en-US" sz="2800" smtClean="0"/>
              <a:t>D</a:t>
            </a:r>
            <a:r>
              <a:rPr lang="id-ID" sz="2800" smtClean="0"/>
              <a:t>apat terjadi kerusakan saat pengangkutan, penanganan, </a:t>
            </a:r>
            <a:endParaRPr lang="en-US" sz="2800" smtClean="0"/>
          </a:p>
          <a:p>
            <a:pPr marL="0" indent="4763" eaLnBrk="1" hangingPunct="1">
              <a:lnSpc>
                <a:spcPct val="90000"/>
              </a:lnSpc>
              <a:buFontTx/>
              <a:buNone/>
            </a:pPr>
            <a:r>
              <a:rPr lang="en-US" sz="2800" smtClean="0"/>
              <a:t>P</a:t>
            </a:r>
            <a:r>
              <a:rPr lang="id-ID" sz="2800" smtClean="0"/>
              <a:t>enggua</a:t>
            </a:r>
            <a:r>
              <a:rPr lang="en-US" sz="2800" smtClean="0"/>
              <a:t>n</a:t>
            </a:r>
            <a:r>
              <a:rPr lang="id-ID" sz="2800" smtClean="0"/>
              <a:t>an peralatan yang belum terkalibrasi</a:t>
            </a:r>
          </a:p>
        </p:txBody>
      </p:sp>
    </p:spTree>
    <p:extLst>
      <p:ext uri="{BB962C8B-B14F-4D97-AF65-F5344CB8AC3E}">
        <p14:creationId xmlns:p14="http://schemas.microsoft.com/office/powerpoint/2010/main" val="34345106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282" name="Picture 2" descr="টಐ"/>
          <p:cNvPicPr>
            <a:picLocks noChangeAspect="1" noChangeArrowheads="1"/>
          </p:cNvPicPr>
          <p:nvPr/>
        </p:nvPicPr>
        <p:blipFill>
          <a:blip r:embed="rId2">
            <a:lum bright="38000" contrast="32000"/>
            <a:extLst>
              <a:ext uri="{28A0092B-C50C-407E-A947-70E740481C1C}">
                <a14:useLocalDpi xmlns:a14="http://schemas.microsoft.com/office/drawing/2010/main" val="0"/>
              </a:ext>
            </a:extLst>
          </a:blip>
          <a:srcRect/>
          <a:stretch>
            <a:fillRect/>
          </a:stretch>
        </p:blipFill>
        <p:spPr bwMode="auto">
          <a:xfrm>
            <a:off x="914400" y="938213"/>
            <a:ext cx="77724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3"/>
          <p:cNvSpPr>
            <a:spLocks noGrp="1" noChangeArrowheads="1"/>
          </p:cNvSpPr>
          <p:nvPr>
            <p:ph type="ctrTitle" idx="4294967295"/>
          </p:nvPr>
        </p:nvSpPr>
        <p:spPr>
          <a:xfrm>
            <a:off x="3733800" y="1219200"/>
            <a:ext cx="4343400" cy="533400"/>
          </a:xfrm>
          <a:solidFill>
            <a:srgbClr val="FFFF00"/>
          </a:solidFill>
        </p:spPr>
        <p:txBody>
          <a:bodyPr/>
          <a:lstStyle/>
          <a:p>
            <a:pPr eaLnBrk="1" hangingPunct="1"/>
            <a:r>
              <a:rPr lang="en-US" sz="2400" b="1" smtClean="0">
                <a:solidFill>
                  <a:schemeClr val="tx1"/>
                </a:solidFill>
              </a:rPr>
              <a:t>KONSTRUKSI BAJA</a:t>
            </a:r>
          </a:p>
        </p:txBody>
      </p:sp>
    </p:spTree>
    <p:extLst>
      <p:ext uri="{BB962C8B-B14F-4D97-AF65-F5344CB8AC3E}">
        <p14:creationId xmlns:p14="http://schemas.microsoft.com/office/powerpoint/2010/main" val="403490208"/>
      </p:ext>
    </p:extLst>
  </p:cSld>
  <p:clrMapOvr>
    <a:masterClrMapping/>
  </p:clrMapOvr>
  <p:transition>
    <p:cover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ChangeArrowheads="1"/>
          </p:cNvSpPr>
          <p:nvPr/>
        </p:nvSpPr>
        <p:spPr bwMode="auto">
          <a:xfrm>
            <a:off x="990600" y="1295400"/>
            <a:ext cx="7239000" cy="2971800"/>
          </a:xfrm>
          <a:prstGeom prst="rect">
            <a:avLst/>
          </a:prstGeom>
          <a:noFill/>
          <a:ln w="146050" cmpd="thinThick" algn="ctr">
            <a:solidFill>
              <a:schemeClr val="tx1"/>
            </a:solidFill>
            <a:miter lim="800000"/>
            <a:headEnd/>
            <a:tailEnd/>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3011" name="Rectangle 4"/>
          <p:cNvSpPr>
            <a:spLocks noGrp="1" noChangeArrowheads="1"/>
          </p:cNvSpPr>
          <p:nvPr>
            <p:ph type="body" idx="1"/>
          </p:nvPr>
        </p:nvSpPr>
        <p:spPr>
          <a:xfrm>
            <a:off x="1524000" y="1828800"/>
            <a:ext cx="6400800" cy="2133600"/>
          </a:xfrm>
          <a:solidFill>
            <a:srgbClr val="FFFF00"/>
          </a:solidFill>
        </p:spPr>
        <p:txBody>
          <a:bodyPr/>
          <a:lstStyle/>
          <a:p>
            <a:pPr algn="ctr" eaLnBrk="1" hangingPunct="1">
              <a:buFontTx/>
              <a:buNone/>
            </a:pPr>
            <a:endParaRPr lang="en-US" sz="800" b="1" smtClean="0">
              <a:latin typeface="Arial Black" pitchFamily="34" charset="0"/>
              <a:ea typeface="Arial Unicode MS" pitchFamily="34" charset="-128"/>
              <a:cs typeface="Arial Unicode MS" pitchFamily="34" charset="-128"/>
            </a:endParaRPr>
          </a:p>
          <a:p>
            <a:pPr algn="ctr" eaLnBrk="1" hangingPunct="1">
              <a:buFontTx/>
              <a:buNone/>
            </a:pPr>
            <a:r>
              <a:rPr lang="en-US" b="1" smtClean="0">
                <a:latin typeface="Arial Black" pitchFamily="34" charset="0"/>
                <a:ea typeface="Arial Unicode MS" pitchFamily="34" charset="-128"/>
                <a:cs typeface="Arial Unicode MS" pitchFamily="34" charset="-128"/>
              </a:rPr>
              <a:t>BEBERAPA CONTOH KERUSAKAN PADA </a:t>
            </a:r>
          </a:p>
          <a:p>
            <a:pPr algn="ctr" eaLnBrk="1" hangingPunct="1">
              <a:buFontTx/>
              <a:buNone/>
            </a:pPr>
            <a:r>
              <a:rPr lang="en-US" b="1" smtClean="0">
                <a:latin typeface="Arial Black" pitchFamily="34" charset="0"/>
                <a:ea typeface="Arial Unicode MS" pitchFamily="34" charset="-128"/>
                <a:cs typeface="Arial Unicode MS" pitchFamily="34" charset="-128"/>
              </a:rPr>
              <a:t>STRUKTUR JEMBATAN</a:t>
            </a:r>
            <a:endParaRPr lang="id-ID" b="1" smtClean="0">
              <a:latin typeface="Arial Black"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40263430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76400"/>
            <a:ext cx="67818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7" name="Text Box 3"/>
          <p:cNvSpPr txBox="1">
            <a:spLocks noChangeArrowheads="1"/>
          </p:cNvSpPr>
          <p:nvPr/>
        </p:nvSpPr>
        <p:spPr bwMode="auto">
          <a:xfrm>
            <a:off x="838200" y="533400"/>
            <a:ext cx="3457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l" eaLnBrk="1" hangingPunct="1">
              <a:spcBef>
                <a:spcPct val="50000"/>
              </a:spcBef>
            </a:pPr>
            <a:endParaRPr lang="en-US" sz="2400" b="0">
              <a:solidFill>
                <a:schemeClr val="hlink"/>
              </a:solidFill>
              <a:latin typeface="Tahoma" pitchFamily="34" charset="0"/>
              <a:cs typeface="Arial" charset="0"/>
            </a:endParaRPr>
          </a:p>
        </p:txBody>
      </p:sp>
      <p:sp>
        <p:nvSpPr>
          <p:cNvPr id="226308" name="Text Box 4"/>
          <p:cNvSpPr txBox="1">
            <a:spLocks noChangeArrowheads="1"/>
          </p:cNvSpPr>
          <p:nvPr/>
        </p:nvSpPr>
        <p:spPr bwMode="auto">
          <a:xfrm>
            <a:off x="1143000" y="700088"/>
            <a:ext cx="6781800" cy="519112"/>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ctr" eaLnBrk="1" hangingPunct="1">
              <a:spcBef>
                <a:spcPct val="50000"/>
              </a:spcBef>
            </a:pPr>
            <a:r>
              <a:rPr lang="en-US" sz="2800">
                <a:solidFill>
                  <a:schemeClr val="tx1"/>
                </a:solidFill>
                <a:latin typeface="Arial" charset="0"/>
              </a:rPr>
              <a:t>Handrail rusak</a:t>
            </a:r>
          </a:p>
        </p:txBody>
      </p:sp>
    </p:spTree>
    <p:extLst>
      <p:ext uri="{BB962C8B-B14F-4D97-AF65-F5344CB8AC3E}">
        <p14:creationId xmlns:p14="http://schemas.microsoft.com/office/powerpoint/2010/main" val="18364172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1143000" y="762000"/>
            <a:ext cx="6400800" cy="51911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l" eaLnBrk="1" hangingPunct="1">
              <a:spcBef>
                <a:spcPct val="50000"/>
              </a:spcBef>
            </a:pPr>
            <a:r>
              <a:rPr lang="en-US" sz="2800">
                <a:solidFill>
                  <a:schemeClr val="tx1"/>
                </a:solidFill>
                <a:latin typeface="Arial" charset="0"/>
              </a:rPr>
              <a:t>Bearing mengalami geser dan sobek</a:t>
            </a:r>
          </a:p>
        </p:txBody>
      </p:sp>
      <p:graphicFrame>
        <p:nvGraphicFramePr>
          <p:cNvPr id="227331" name="Object 3"/>
          <p:cNvGraphicFramePr>
            <a:graphicFrameLocks noChangeAspect="1"/>
          </p:cNvGraphicFramePr>
          <p:nvPr/>
        </p:nvGraphicFramePr>
        <p:xfrm>
          <a:off x="1143000" y="1676400"/>
          <a:ext cx="6421438" cy="4572000"/>
        </p:xfrm>
        <a:graphic>
          <a:graphicData uri="http://schemas.openxmlformats.org/presentationml/2006/ole">
            <mc:AlternateContent xmlns:mc="http://schemas.openxmlformats.org/markup-compatibility/2006">
              <mc:Choice xmlns:v="urn:schemas-microsoft-com:vml" Requires="v">
                <p:oleObj spid="_x0000_s18440" name="Photo Editor Photo" r:id="rId3" imgW="10000000" imgH="6314286" progId="MSPhotoEd.3">
                  <p:embed/>
                </p:oleObj>
              </mc:Choice>
              <mc:Fallback>
                <p:oleObj name="Photo Editor Photo" r:id="rId3" imgW="10000000" imgH="63142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676400"/>
                        <a:ext cx="642143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7332" name="Freeform 4"/>
          <p:cNvSpPr>
            <a:spLocks/>
          </p:cNvSpPr>
          <p:nvPr/>
        </p:nvSpPr>
        <p:spPr bwMode="auto">
          <a:xfrm>
            <a:off x="3505200" y="3505200"/>
            <a:ext cx="685800" cy="1371600"/>
          </a:xfrm>
          <a:custGeom>
            <a:avLst/>
            <a:gdLst>
              <a:gd name="T0" fmla="*/ 685800 w 725"/>
              <a:gd name="T1" fmla="*/ 0 h 1633"/>
              <a:gd name="T2" fmla="*/ 685800 w 725"/>
              <a:gd name="T3" fmla="*/ 1257370 h 1633"/>
              <a:gd name="T4" fmla="*/ 0 w 725"/>
              <a:gd name="T5" fmla="*/ 1371600 h 1633"/>
              <a:gd name="T6" fmla="*/ 685800 w 725"/>
              <a:gd name="T7" fmla="*/ 0 h 16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5" h="1633">
                <a:moveTo>
                  <a:pt x="725" y="0"/>
                </a:moveTo>
                <a:lnTo>
                  <a:pt x="725" y="1497"/>
                </a:lnTo>
                <a:lnTo>
                  <a:pt x="0" y="1633"/>
                </a:lnTo>
                <a:lnTo>
                  <a:pt x="725" y="0"/>
                </a:lnTo>
                <a:close/>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227333" name="Text Box 5"/>
          <p:cNvSpPr txBox="1">
            <a:spLocks noChangeArrowheads="1"/>
          </p:cNvSpPr>
          <p:nvPr/>
        </p:nvSpPr>
        <p:spPr bwMode="auto">
          <a:xfrm>
            <a:off x="3576638" y="4967288"/>
            <a:ext cx="2519362" cy="3667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l" eaLnBrk="1" hangingPunct="1">
              <a:spcBef>
                <a:spcPct val="50000"/>
              </a:spcBef>
            </a:pPr>
            <a:r>
              <a:rPr lang="en-US" sz="1800" dirty="0">
                <a:solidFill>
                  <a:srgbClr val="FF0000"/>
                </a:solidFill>
                <a:latin typeface="Tahoma" pitchFamily="34" charset="0"/>
                <a:cs typeface="Arial" charset="0"/>
              </a:rPr>
              <a:t>B =10 cm &gt; </a:t>
            </a:r>
            <a:r>
              <a:rPr lang="en-US" sz="1800" dirty="0">
                <a:solidFill>
                  <a:srgbClr val="FF0000"/>
                </a:solidFill>
                <a:latin typeface="Arial" charset="0"/>
                <a:cs typeface="Arial" charset="0"/>
              </a:rPr>
              <a:t>½</a:t>
            </a:r>
            <a:r>
              <a:rPr lang="en-US" sz="1800" dirty="0">
                <a:solidFill>
                  <a:srgbClr val="FF0000"/>
                </a:solidFill>
                <a:latin typeface="Tahoma" pitchFamily="34" charset="0"/>
                <a:cs typeface="Arial" charset="0"/>
              </a:rPr>
              <a:t> H</a:t>
            </a:r>
            <a:r>
              <a:rPr lang="en-US" sz="1800" dirty="0">
                <a:solidFill>
                  <a:srgbClr val="000000"/>
                </a:solidFill>
                <a:latin typeface="Tahoma" pitchFamily="34" charset="0"/>
                <a:cs typeface="Arial" charset="0"/>
              </a:rPr>
              <a:t> </a:t>
            </a:r>
          </a:p>
        </p:txBody>
      </p:sp>
      <p:sp>
        <p:nvSpPr>
          <p:cNvPr id="227334" name="Text Box 6"/>
          <p:cNvSpPr txBox="1">
            <a:spLocks noChangeArrowheads="1"/>
          </p:cNvSpPr>
          <p:nvPr/>
        </p:nvSpPr>
        <p:spPr bwMode="auto">
          <a:xfrm>
            <a:off x="4267200" y="3976688"/>
            <a:ext cx="1871663" cy="366712"/>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l" eaLnBrk="1" hangingPunct="1">
              <a:spcBef>
                <a:spcPct val="50000"/>
              </a:spcBef>
            </a:pPr>
            <a:r>
              <a:rPr lang="en-US" sz="1800" b="0">
                <a:solidFill>
                  <a:srgbClr val="FF0000"/>
                </a:solidFill>
                <a:latin typeface="Tahoma" pitchFamily="34" charset="0"/>
                <a:cs typeface="Arial" charset="0"/>
              </a:rPr>
              <a:t>H = 18.6</a:t>
            </a:r>
            <a:r>
              <a:rPr lang="ar-SA" sz="1800" b="0">
                <a:solidFill>
                  <a:srgbClr val="FF0000"/>
                </a:solidFill>
                <a:latin typeface="Tahoma" pitchFamily="34" charset="0"/>
                <a:cs typeface="Arial" charset="0"/>
              </a:rPr>
              <a:t>   </a:t>
            </a:r>
            <a:r>
              <a:rPr lang="en-US" sz="1800" b="0">
                <a:solidFill>
                  <a:srgbClr val="FF0000"/>
                </a:solidFill>
                <a:latin typeface="Tahoma" pitchFamily="34" charset="0"/>
                <a:cs typeface="Arial" charset="0"/>
              </a:rPr>
              <a:t> cm</a:t>
            </a:r>
          </a:p>
        </p:txBody>
      </p:sp>
    </p:spTree>
    <p:extLst>
      <p:ext uri="{BB962C8B-B14F-4D97-AF65-F5344CB8AC3E}">
        <p14:creationId xmlns:p14="http://schemas.microsoft.com/office/powerpoint/2010/main" val="7152821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8354" name="Object 2"/>
          <p:cNvGraphicFramePr>
            <a:graphicFrameLocks noChangeAspect="1"/>
          </p:cNvGraphicFramePr>
          <p:nvPr/>
        </p:nvGraphicFramePr>
        <p:xfrm>
          <a:off x="914400" y="1655763"/>
          <a:ext cx="7162800" cy="4745037"/>
        </p:xfrm>
        <a:graphic>
          <a:graphicData uri="http://schemas.openxmlformats.org/presentationml/2006/ole">
            <mc:AlternateContent xmlns:mc="http://schemas.openxmlformats.org/markup-compatibility/2006">
              <mc:Choice xmlns:v="urn:schemas-microsoft-com:vml" Requires="v">
                <p:oleObj spid="_x0000_s19464" name="Photo Editor Photo" r:id="rId3" imgW="9647619" imgH="6392167" progId="MSPhotoEd.3">
                  <p:embed/>
                </p:oleObj>
              </mc:Choice>
              <mc:Fallback>
                <p:oleObj name="Photo Editor Photo" r:id="rId3" imgW="9647619" imgH="639216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55763"/>
                        <a:ext cx="7162800" cy="47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8355" name="Line 3"/>
          <p:cNvSpPr>
            <a:spLocks noChangeShapeType="1"/>
          </p:cNvSpPr>
          <p:nvPr/>
        </p:nvSpPr>
        <p:spPr bwMode="auto">
          <a:xfrm flipV="1">
            <a:off x="5724525" y="2636838"/>
            <a:ext cx="288925" cy="1584325"/>
          </a:xfrm>
          <a:prstGeom prst="line">
            <a:avLst/>
          </a:prstGeom>
          <a:noFill/>
          <a:ln w="762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228356" name="Text Box 4"/>
          <p:cNvSpPr txBox="1">
            <a:spLocks noChangeArrowheads="1"/>
          </p:cNvSpPr>
          <p:nvPr/>
        </p:nvSpPr>
        <p:spPr bwMode="auto">
          <a:xfrm>
            <a:off x="4867275" y="4814888"/>
            <a:ext cx="3514725"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l" eaLnBrk="1" hangingPunct="1">
              <a:spcBef>
                <a:spcPct val="50000"/>
              </a:spcBef>
            </a:pPr>
            <a:r>
              <a:rPr lang="en-US" sz="2400" dirty="0" err="1">
                <a:solidFill>
                  <a:schemeClr val="tx1"/>
                </a:solidFill>
                <a:latin typeface="Arial" charset="0"/>
                <a:cs typeface="Arial" charset="0"/>
              </a:rPr>
              <a:t>mendorong</a:t>
            </a:r>
            <a:r>
              <a:rPr lang="en-US" sz="2400" dirty="0">
                <a:solidFill>
                  <a:schemeClr val="tx1"/>
                </a:solidFill>
                <a:latin typeface="Arial" charset="0"/>
                <a:cs typeface="Arial" charset="0"/>
              </a:rPr>
              <a:t> </a:t>
            </a:r>
            <a:r>
              <a:rPr lang="en-US" sz="2400" dirty="0" err="1">
                <a:solidFill>
                  <a:schemeClr val="tx1"/>
                </a:solidFill>
                <a:latin typeface="Arial" charset="0"/>
                <a:cs typeface="Arial" charset="0"/>
              </a:rPr>
              <a:t>backwall</a:t>
            </a:r>
            <a:endParaRPr lang="en-US" sz="2400" dirty="0">
              <a:solidFill>
                <a:schemeClr val="tx1"/>
              </a:solidFill>
              <a:latin typeface="Arial" charset="0"/>
              <a:cs typeface="Arial" charset="0"/>
            </a:endParaRPr>
          </a:p>
        </p:txBody>
      </p:sp>
      <p:sp>
        <p:nvSpPr>
          <p:cNvPr id="228357" name="Text Box 5"/>
          <p:cNvSpPr txBox="1">
            <a:spLocks noChangeArrowheads="1"/>
          </p:cNvSpPr>
          <p:nvPr/>
        </p:nvSpPr>
        <p:spPr bwMode="auto">
          <a:xfrm>
            <a:off x="914400" y="806450"/>
            <a:ext cx="7162800" cy="48895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ctr" eaLnBrk="1" hangingPunct="1">
              <a:spcBef>
                <a:spcPct val="50000"/>
              </a:spcBef>
            </a:pPr>
            <a:r>
              <a:rPr lang="en-US" sz="2600">
                <a:solidFill>
                  <a:schemeClr val="tx1"/>
                </a:solidFill>
                <a:latin typeface="Arial" charset="0"/>
              </a:rPr>
              <a:t>Elastomer longitudinal mendorong backwall</a:t>
            </a:r>
          </a:p>
        </p:txBody>
      </p:sp>
    </p:spTree>
    <p:extLst>
      <p:ext uri="{BB962C8B-B14F-4D97-AF65-F5344CB8AC3E}">
        <p14:creationId xmlns:p14="http://schemas.microsoft.com/office/powerpoint/2010/main" val="31085837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টಐ"/>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889250"/>
            <a:ext cx="51054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Picture 3" descr="টಐ"/>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47244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p:cNvSpPr>
            <a:spLocks noChangeArrowheads="1"/>
          </p:cNvSpPr>
          <p:nvPr/>
        </p:nvSpPr>
        <p:spPr bwMode="auto">
          <a:xfrm>
            <a:off x="457200" y="381000"/>
            <a:ext cx="82296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US" sz="3400">
              <a:solidFill>
                <a:srgbClr val="FFFF00"/>
              </a:solidFill>
              <a:latin typeface="Arial" charset="0"/>
            </a:endParaRPr>
          </a:p>
        </p:txBody>
      </p:sp>
      <p:sp>
        <p:nvSpPr>
          <p:cNvPr id="229381" name="Text Box 5"/>
          <p:cNvSpPr txBox="1">
            <a:spLocks noChangeArrowheads="1"/>
          </p:cNvSpPr>
          <p:nvPr/>
        </p:nvSpPr>
        <p:spPr bwMode="auto">
          <a:xfrm>
            <a:off x="228600" y="5029200"/>
            <a:ext cx="5715000"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l" eaLnBrk="1" hangingPunct="1">
              <a:spcBef>
                <a:spcPct val="50000"/>
              </a:spcBef>
            </a:pPr>
            <a:r>
              <a:rPr lang="en-US" sz="2000" dirty="0" err="1">
                <a:solidFill>
                  <a:schemeClr val="tx1"/>
                </a:solidFill>
                <a:latin typeface="Tahoma" pitchFamily="34" charset="0"/>
                <a:cs typeface="Arial" charset="0"/>
              </a:rPr>
              <a:t>Kerusakan</a:t>
            </a:r>
            <a:r>
              <a:rPr lang="en-US" sz="2000" dirty="0">
                <a:solidFill>
                  <a:schemeClr val="tx1"/>
                </a:solidFill>
                <a:latin typeface="Tahoma" pitchFamily="34" charset="0"/>
                <a:cs typeface="Arial" charset="0"/>
              </a:rPr>
              <a:t> </a:t>
            </a:r>
            <a:r>
              <a:rPr lang="en-US" sz="2000" dirty="0" err="1">
                <a:solidFill>
                  <a:schemeClr val="tx1"/>
                </a:solidFill>
                <a:latin typeface="Tahoma" pitchFamily="34" charset="0"/>
                <a:cs typeface="Arial" charset="0"/>
              </a:rPr>
              <a:t>selalu</a:t>
            </a:r>
            <a:r>
              <a:rPr lang="en-US" sz="2000" dirty="0">
                <a:solidFill>
                  <a:schemeClr val="tx1"/>
                </a:solidFill>
                <a:latin typeface="Tahoma" pitchFamily="34" charset="0"/>
                <a:cs typeface="Arial" charset="0"/>
              </a:rPr>
              <a:t> </a:t>
            </a:r>
            <a:r>
              <a:rPr lang="en-US" sz="2000" dirty="0" err="1">
                <a:solidFill>
                  <a:schemeClr val="tx1"/>
                </a:solidFill>
                <a:latin typeface="Tahoma" pitchFamily="34" charset="0"/>
                <a:cs typeface="Arial" charset="0"/>
              </a:rPr>
              <a:t>berada</a:t>
            </a:r>
            <a:r>
              <a:rPr lang="en-US" sz="2000" dirty="0">
                <a:solidFill>
                  <a:schemeClr val="tx1"/>
                </a:solidFill>
                <a:latin typeface="Tahoma" pitchFamily="34" charset="0"/>
                <a:cs typeface="Arial" charset="0"/>
              </a:rPr>
              <a:t> di </a:t>
            </a:r>
            <a:r>
              <a:rPr lang="en-US" sz="2000" dirty="0" err="1">
                <a:solidFill>
                  <a:schemeClr val="tx1"/>
                </a:solidFill>
                <a:latin typeface="Tahoma" pitchFamily="34" charset="0"/>
                <a:cs typeface="Arial" charset="0"/>
              </a:rPr>
              <a:t>garis</a:t>
            </a:r>
            <a:r>
              <a:rPr lang="en-US" sz="2000" dirty="0">
                <a:solidFill>
                  <a:schemeClr val="tx1"/>
                </a:solidFill>
                <a:latin typeface="Tahoma" pitchFamily="34" charset="0"/>
                <a:cs typeface="Arial" charset="0"/>
              </a:rPr>
              <a:t> </a:t>
            </a:r>
            <a:r>
              <a:rPr lang="en-US" sz="2000" dirty="0" err="1">
                <a:solidFill>
                  <a:schemeClr val="tx1"/>
                </a:solidFill>
                <a:latin typeface="Tahoma" pitchFamily="34" charset="0"/>
                <a:cs typeface="Arial" charset="0"/>
              </a:rPr>
              <a:t>tengah</a:t>
            </a:r>
            <a:endParaRPr lang="en-US" sz="2000" dirty="0">
              <a:solidFill>
                <a:schemeClr val="tx1"/>
              </a:solidFill>
              <a:latin typeface="Tahoma" pitchFamily="34" charset="0"/>
              <a:cs typeface="Arial" charset="0"/>
            </a:endParaRPr>
          </a:p>
        </p:txBody>
      </p:sp>
      <p:sp>
        <p:nvSpPr>
          <p:cNvPr id="229382" name="Text Box 6"/>
          <p:cNvSpPr txBox="1">
            <a:spLocks noChangeArrowheads="1"/>
          </p:cNvSpPr>
          <p:nvPr/>
        </p:nvSpPr>
        <p:spPr bwMode="auto">
          <a:xfrm>
            <a:off x="1143000" y="457200"/>
            <a:ext cx="6400800" cy="51911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2800">
                <a:solidFill>
                  <a:schemeClr val="bg2"/>
                </a:solidFill>
                <a:effectLst>
                  <a:outerShdw blurRad="38100" dist="38100" dir="2700000" algn="tl">
                    <a:srgbClr val="000000"/>
                  </a:outerShdw>
                </a:effectLst>
                <a:latin typeface="Arial" pitchFamily="34" charset="0"/>
              </a:rPr>
              <a:t>LANTAI BETON</a:t>
            </a:r>
          </a:p>
        </p:txBody>
      </p:sp>
      <p:sp>
        <p:nvSpPr>
          <p:cNvPr id="47111" name="Line 7"/>
          <p:cNvSpPr>
            <a:spLocks noChangeShapeType="1"/>
          </p:cNvSpPr>
          <p:nvPr/>
        </p:nvSpPr>
        <p:spPr bwMode="auto">
          <a:xfrm flipV="1">
            <a:off x="1524000" y="3276600"/>
            <a:ext cx="1219200" cy="1676400"/>
          </a:xfrm>
          <a:prstGeom prst="line">
            <a:avLst/>
          </a:prstGeom>
          <a:noFill/>
          <a:ln w="5715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12" name="Line 8"/>
          <p:cNvSpPr>
            <a:spLocks noChangeShapeType="1"/>
          </p:cNvSpPr>
          <p:nvPr/>
        </p:nvSpPr>
        <p:spPr bwMode="auto">
          <a:xfrm flipV="1">
            <a:off x="1524000" y="3276600"/>
            <a:ext cx="1219200" cy="1676400"/>
          </a:xfrm>
          <a:prstGeom prst="line">
            <a:avLst/>
          </a:prstGeom>
          <a:noFill/>
          <a:ln w="5715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13" name="Line 9"/>
          <p:cNvSpPr>
            <a:spLocks noChangeShapeType="1"/>
          </p:cNvSpPr>
          <p:nvPr/>
        </p:nvSpPr>
        <p:spPr bwMode="auto">
          <a:xfrm flipV="1">
            <a:off x="5715000" y="4800600"/>
            <a:ext cx="685800" cy="533400"/>
          </a:xfrm>
          <a:prstGeom prst="line">
            <a:avLst/>
          </a:prstGeom>
          <a:noFill/>
          <a:ln w="5715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229386" name="Text Box 10"/>
          <p:cNvSpPr txBox="1">
            <a:spLocks noChangeArrowheads="1"/>
          </p:cNvSpPr>
          <p:nvPr/>
        </p:nvSpPr>
        <p:spPr bwMode="auto">
          <a:xfrm>
            <a:off x="1143000" y="457200"/>
            <a:ext cx="6400800" cy="51911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dirty="0">
                <a:solidFill>
                  <a:schemeClr val="tx1"/>
                </a:solidFill>
                <a:latin typeface="Arial" pitchFamily="34" charset="0"/>
              </a:rPr>
              <a:t>LANTAI BETON</a:t>
            </a:r>
          </a:p>
        </p:txBody>
      </p:sp>
    </p:spTree>
    <p:extLst>
      <p:ext uri="{BB962C8B-B14F-4D97-AF65-F5344CB8AC3E}">
        <p14:creationId xmlns:p14="http://schemas.microsoft.com/office/powerpoint/2010/main" val="2326365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4410"/>
            <a:ext cx="7010400" cy="395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90600" y="4114800"/>
            <a:ext cx="7543800" cy="2323713"/>
          </a:xfrm>
          <a:prstGeom prst="rect">
            <a:avLst/>
          </a:prstGeom>
        </p:spPr>
        <p:txBody>
          <a:bodyPr wrap="square">
            <a:spAutoFit/>
          </a:bodyPr>
          <a:lstStyle/>
          <a:p>
            <a:pPr>
              <a:spcAft>
                <a:spcPts val="600"/>
              </a:spcAft>
            </a:pPr>
            <a:r>
              <a:rPr lang="id-ID" sz="2000" dirty="0"/>
              <a:t>Bentang Tengah sepanjang 433 meter dengan total anggaran </a:t>
            </a:r>
            <a:r>
              <a:rPr lang="id-ID" sz="2000" dirty="0" smtClean="0"/>
              <a:t>untuk </a:t>
            </a:r>
            <a:r>
              <a:rPr lang="id-ID" sz="2000" dirty="0"/>
              <a:t>pembangunan </a:t>
            </a:r>
            <a:r>
              <a:rPr lang="id-ID" sz="2000" dirty="0" smtClean="0"/>
              <a:t>R</a:t>
            </a:r>
            <a:r>
              <a:rPr lang="en-US" sz="2000" dirty="0" smtClean="0"/>
              <a:t>p.</a:t>
            </a:r>
            <a:r>
              <a:rPr lang="id-ID" sz="2000" dirty="0" smtClean="0"/>
              <a:t>943,6 </a:t>
            </a:r>
            <a:r>
              <a:rPr lang="id-ID" sz="2000" dirty="0"/>
              <a:t>miliar yang berasal dari Kementerian </a:t>
            </a:r>
            <a:r>
              <a:rPr lang="id-ID" sz="2000" dirty="0" smtClean="0"/>
              <a:t>PUPR.</a:t>
            </a:r>
            <a:endParaRPr lang="en-US" sz="2000" dirty="0" smtClean="0"/>
          </a:p>
          <a:p>
            <a:pPr>
              <a:spcAft>
                <a:spcPts val="600"/>
              </a:spcAft>
            </a:pPr>
            <a:r>
              <a:rPr lang="id-ID" sz="2000" dirty="0" smtClean="0"/>
              <a:t>Jembatan </a:t>
            </a:r>
            <a:r>
              <a:rPr lang="id-ID" sz="2000" dirty="0"/>
              <a:t>Pendekat Sisi Holtekamp sepanjang 900 meter dengan total anggaran </a:t>
            </a:r>
            <a:r>
              <a:rPr lang="id-ID" sz="2000" dirty="0" smtClean="0"/>
              <a:t>Rp</a:t>
            </a:r>
            <a:r>
              <a:rPr lang="en-US" sz="2000" dirty="0" smtClean="0"/>
              <a:t>.</a:t>
            </a:r>
            <a:r>
              <a:rPr lang="id-ID" sz="2000" dirty="0" smtClean="0"/>
              <a:t>668,3 </a:t>
            </a:r>
            <a:r>
              <a:rPr lang="id-ID" sz="2000" dirty="0"/>
              <a:t>miliar</a:t>
            </a:r>
            <a:r>
              <a:rPr lang="id-ID" sz="2000" dirty="0" smtClean="0"/>
              <a:t>. </a:t>
            </a:r>
            <a:r>
              <a:rPr lang="id-ID" sz="2000" dirty="0"/>
              <a:t>Dana tersebut dibagi dua yakni berasal dari Pemprov dan Kementerian PUPR.</a:t>
            </a:r>
            <a:br>
              <a:rPr lang="id-ID" sz="2000" dirty="0"/>
            </a:br>
            <a:r>
              <a:rPr lang="id-ID" sz="2000" dirty="0" smtClean="0"/>
              <a:t>Terakhir</a:t>
            </a:r>
            <a:r>
              <a:rPr lang="id-ID" sz="2000" dirty="0"/>
              <a:t>, Jalan Akses sepanjang 9.950 meter dengan total anggaran yang </a:t>
            </a:r>
            <a:r>
              <a:rPr lang="id-ID" sz="2000" dirty="0" smtClean="0"/>
              <a:t>Rp225,7 </a:t>
            </a:r>
            <a:r>
              <a:rPr lang="id-ID" sz="2000" dirty="0"/>
              <a:t>miliar yang berasal dari Kementerian PUPR.</a:t>
            </a:r>
          </a:p>
        </p:txBody>
      </p:sp>
    </p:spTree>
    <p:extLst>
      <p:ext uri="{BB962C8B-B14F-4D97-AF65-F5344CB8AC3E}">
        <p14:creationId xmlns:p14="http://schemas.microsoft.com/office/powerpoint/2010/main" val="29142888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838200" y="914400"/>
            <a:ext cx="7772400" cy="3124200"/>
          </a:xfrm>
        </p:spPr>
        <p:txBody>
          <a:bodyPr/>
          <a:lstStyle/>
          <a:p>
            <a:pPr eaLnBrk="1" hangingPunct="1">
              <a:buClr>
                <a:schemeClr val="tx1"/>
              </a:buClr>
              <a:buFont typeface="Wingdings" pitchFamily="2" charset="2"/>
              <a:buNone/>
            </a:pPr>
            <a:r>
              <a:rPr lang="en-US" sz="2800" b="1" dirty="0" err="1" smtClean="0">
                <a:solidFill>
                  <a:srgbClr val="C00000"/>
                </a:solidFill>
              </a:rPr>
              <a:t>Deckplate</a:t>
            </a:r>
            <a:endParaRPr lang="en-US" sz="2800" b="1" dirty="0" smtClean="0">
              <a:solidFill>
                <a:srgbClr val="C00000"/>
              </a:solidFill>
            </a:endParaRPr>
          </a:p>
          <a:p>
            <a:pPr eaLnBrk="1" hangingPunct="1">
              <a:buClr>
                <a:schemeClr val="tx1"/>
              </a:buClr>
              <a:buFont typeface="Wingdings" pitchFamily="2" charset="2"/>
              <a:buNone/>
            </a:pPr>
            <a:endParaRPr lang="en-US" sz="800" dirty="0" smtClean="0">
              <a:solidFill>
                <a:srgbClr val="FF9900"/>
              </a:solidFill>
            </a:endParaRPr>
          </a:p>
          <a:p>
            <a:pPr eaLnBrk="1" hangingPunct="1">
              <a:buClr>
                <a:schemeClr val="tx1"/>
              </a:buClr>
              <a:buFontTx/>
              <a:buNone/>
            </a:pPr>
            <a:r>
              <a:rPr lang="en-US" sz="2400" dirty="0" smtClean="0"/>
              <a:t>- </a:t>
            </a:r>
            <a:r>
              <a:rPr lang="en-US" sz="2400" dirty="0" err="1" smtClean="0"/>
              <a:t>Sambungan</a:t>
            </a:r>
            <a:r>
              <a:rPr lang="en-US" sz="2400" dirty="0" smtClean="0"/>
              <a:t>/</a:t>
            </a:r>
            <a:r>
              <a:rPr lang="en-US" sz="2400" dirty="0" err="1" smtClean="0"/>
              <a:t>pertemuan</a:t>
            </a:r>
            <a:r>
              <a:rPr lang="en-US" sz="2400" dirty="0" smtClean="0"/>
              <a:t> </a:t>
            </a:r>
            <a:r>
              <a:rPr lang="en-US" sz="2400" dirty="0" err="1" smtClean="0"/>
              <a:t>deckplate</a:t>
            </a:r>
            <a:r>
              <a:rPr lang="en-US" sz="2400" dirty="0" smtClean="0"/>
              <a:t> </a:t>
            </a:r>
            <a:r>
              <a:rPr lang="en-US" sz="2400" dirty="0" err="1" smtClean="0"/>
              <a:t>arah</a:t>
            </a:r>
            <a:r>
              <a:rPr lang="en-US" sz="2400" dirty="0" smtClean="0"/>
              <a:t> </a:t>
            </a:r>
            <a:r>
              <a:rPr lang="en-US" sz="2400" dirty="0" err="1" smtClean="0"/>
              <a:t>melintang</a:t>
            </a:r>
            <a:r>
              <a:rPr lang="en-US" sz="2400" dirty="0" smtClean="0"/>
              <a:t> </a:t>
            </a:r>
          </a:p>
          <a:p>
            <a:pPr eaLnBrk="1" hangingPunct="1">
              <a:buClr>
                <a:schemeClr val="tx1"/>
              </a:buClr>
              <a:buFontTx/>
              <a:buNone/>
            </a:pPr>
            <a:r>
              <a:rPr lang="en-US" sz="2400" dirty="0" smtClean="0"/>
              <a:t>   </a:t>
            </a:r>
            <a:r>
              <a:rPr lang="en-US" sz="2400" dirty="0" err="1" smtClean="0"/>
              <a:t>jembatan</a:t>
            </a:r>
            <a:r>
              <a:rPr lang="en-US" sz="2400" dirty="0" smtClean="0"/>
              <a:t> di </a:t>
            </a:r>
            <a:r>
              <a:rPr lang="en-US" sz="2400" dirty="0" err="1" smtClean="0"/>
              <a:t>letakan</a:t>
            </a:r>
            <a:r>
              <a:rPr lang="en-US" sz="2400" dirty="0" smtClean="0"/>
              <a:t> </a:t>
            </a:r>
            <a:r>
              <a:rPr lang="en-US" sz="2400" dirty="0" err="1" smtClean="0"/>
              <a:t>pada</a:t>
            </a:r>
            <a:r>
              <a:rPr lang="en-US" sz="2400" dirty="0" smtClean="0"/>
              <a:t> </a:t>
            </a:r>
            <a:r>
              <a:rPr lang="en-US" sz="2400" dirty="0" err="1" smtClean="0"/>
              <a:t>tengah</a:t>
            </a:r>
            <a:r>
              <a:rPr lang="en-US" sz="2400" dirty="0" smtClean="0"/>
              <a:t> (C/L) </a:t>
            </a:r>
            <a:r>
              <a:rPr lang="en-US" sz="2400" dirty="0" err="1" smtClean="0"/>
              <a:t>jembatan</a:t>
            </a:r>
            <a:r>
              <a:rPr lang="en-US" sz="2400" dirty="0" smtClean="0"/>
              <a:t> </a:t>
            </a:r>
            <a:r>
              <a:rPr lang="en-US" sz="2400" dirty="0" err="1" smtClean="0"/>
              <a:t>dan</a:t>
            </a:r>
            <a:r>
              <a:rPr lang="en-US" sz="2400" dirty="0" smtClean="0"/>
              <a:t>  </a:t>
            </a:r>
          </a:p>
          <a:p>
            <a:pPr eaLnBrk="1" hangingPunct="1">
              <a:buClr>
                <a:schemeClr val="tx1"/>
              </a:buClr>
              <a:buFontTx/>
              <a:buNone/>
            </a:pPr>
            <a:r>
              <a:rPr lang="en-US" sz="2400" dirty="0" smtClean="0"/>
              <a:t>  </a:t>
            </a:r>
            <a:r>
              <a:rPr lang="en-US" sz="2400" dirty="0" err="1" smtClean="0"/>
              <a:t>ditumpu</a:t>
            </a:r>
            <a:r>
              <a:rPr lang="en-US" sz="2400" dirty="0" smtClean="0"/>
              <a:t> </a:t>
            </a:r>
            <a:r>
              <a:rPr lang="en-US" sz="2400" dirty="0" err="1" smtClean="0"/>
              <a:t>pada</a:t>
            </a:r>
            <a:r>
              <a:rPr lang="en-US" sz="2400" dirty="0" smtClean="0"/>
              <a:t> </a:t>
            </a:r>
            <a:r>
              <a:rPr lang="en-US" sz="2400" dirty="0" err="1" smtClean="0"/>
              <a:t>satu</a:t>
            </a:r>
            <a:r>
              <a:rPr lang="en-US" sz="2400" dirty="0" smtClean="0"/>
              <a:t> beam </a:t>
            </a:r>
            <a:r>
              <a:rPr lang="en-US" sz="2400" dirty="0" err="1" smtClean="0"/>
              <a:t>tengah</a:t>
            </a:r>
            <a:r>
              <a:rPr lang="en-US" sz="2400" dirty="0" smtClean="0"/>
              <a:t> </a:t>
            </a:r>
            <a:r>
              <a:rPr lang="en-US" sz="2400" dirty="0" err="1" smtClean="0"/>
              <a:t>arah</a:t>
            </a:r>
            <a:r>
              <a:rPr lang="en-US" sz="2400" dirty="0" smtClean="0"/>
              <a:t> </a:t>
            </a:r>
            <a:r>
              <a:rPr lang="en-US" sz="2400" dirty="0" err="1" smtClean="0"/>
              <a:t>memanjang</a:t>
            </a:r>
            <a:endParaRPr lang="en-US" sz="2400" dirty="0" smtClean="0"/>
          </a:p>
          <a:p>
            <a:pPr eaLnBrk="1" hangingPunct="1">
              <a:buClr>
                <a:schemeClr val="tx1"/>
              </a:buClr>
              <a:buFont typeface="Wingdings" pitchFamily="2" charset="2"/>
              <a:buNone/>
            </a:pPr>
            <a:r>
              <a:rPr lang="en-US" sz="2400" dirty="0" smtClean="0"/>
              <a:t>- </a:t>
            </a:r>
            <a:r>
              <a:rPr lang="en-US" sz="2400" dirty="0" err="1" smtClean="0"/>
              <a:t>Hasil</a:t>
            </a:r>
            <a:r>
              <a:rPr lang="en-US" sz="2400" dirty="0" smtClean="0"/>
              <a:t> </a:t>
            </a:r>
            <a:r>
              <a:rPr lang="en-US" sz="2400" dirty="0" err="1" smtClean="0"/>
              <a:t>pengamatan</a:t>
            </a:r>
            <a:r>
              <a:rPr lang="en-US" sz="2400" dirty="0" smtClean="0"/>
              <a:t>, </a:t>
            </a:r>
            <a:r>
              <a:rPr lang="en-US" sz="2400" dirty="0" err="1" smtClean="0"/>
              <a:t>apabila</a:t>
            </a:r>
            <a:r>
              <a:rPr lang="en-US" sz="2400" dirty="0" smtClean="0"/>
              <a:t> </a:t>
            </a:r>
            <a:r>
              <a:rPr lang="en-US" sz="2400" dirty="0" err="1" smtClean="0"/>
              <a:t>terdapat</a:t>
            </a:r>
            <a:r>
              <a:rPr lang="en-US" sz="2400" dirty="0" smtClean="0"/>
              <a:t> </a:t>
            </a:r>
            <a:r>
              <a:rPr lang="en-US" sz="2400" dirty="0" err="1" smtClean="0"/>
              <a:t>kendaraan</a:t>
            </a:r>
            <a:r>
              <a:rPr lang="en-US" sz="2400" dirty="0" smtClean="0"/>
              <a:t> </a:t>
            </a:r>
            <a:r>
              <a:rPr lang="en-US" sz="2400" dirty="0" err="1" smtClean="0"/>
              <a:t>berat</a:t>
            </a:r>
            <a:endParaRPr lang="en-US" sz="2400" dirty="0" smtClean="0"/>
          </a:p>
          <a:p>
            <a:pPr eaLnBrk="1" hangingPunct="1">
              <a:buClr>
                <a:schemeClr val="tx1"/>
              </a:buClr>
              <a:buFont typeface="Wingdings" pitchFamily="2" charset="2"/>
              <a:buNone/>
            </a:pPr>
            <a:r>
              <a:rPr lang="en-US" sz="2400" dirty="0" smtClean="0"/>
              <a:t>   </a:t>
            </a:r>
            <a:r>
              <a:rPr lang="en-US" sz="2400" dirty="0" err="1" smtClean="0"/>
              <a:t>melewati</a:t>
            </a:r>
            <a:r>
              <a:rPr lang="en-US" sz="2400" dirty="0" smtClean="0"/>
              <a:t>, beam </a:t>
            </a:r>
            <a:r>
              <a:rPr lang="en-US" sz="2400" dirty="0" err="1" smtClean="0"/>
              <a:t>tengah</a:t>
            </a:r>
            <a:r>
              <a:rPr lang="en-US" sz="2400" dirty="0" smtClean="0"/>
              <a:t> </a:t>
            </a:r>
            <a:r>
              <a:rPr lang="en-US" sz="2400" dirty="0" err="1" smtClean="0"/>
              <a:t>kelihatan</a:t>
            </a:r>
            <a:r>
              <a:rPr lang="en-US" sz="2400" dirty="0" smtClean="0"/>
              <a:t> </a:t>
            </a:r>
            <a:r>
              <a:rPr lang="en-US" sz="2400" dirty="0" err="1" smtClean="0"/>
              <a:t>melendut</a:t>
            </a:r>
            <a:endParaRPr lang="en-US" sz="2400" dirty="0" smtClean="0"/>
          </a:p>
        </p:txBody>
      </p:sp>
    </p:spTree>
    <p:extLst>
      <p:ext uri="{BB962C8B-B14F-4D97-AF65-F5344CB8AC3E}">
        <p14:creationId xmlns:p14="http://schemas.microsoft.com/office/powerpoint/2010/main" val="3593943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টಐ"/>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411288"/>
            <a:ext cx="6985000"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ext Box 3"/>
          <p:cNvSpPr txBox="1">
            <a:spLocks noChangeArrowheads="1"/>
          </p:cNvSpPr>
          <p:nvPr/>
        </p:nvSpPr>
        <p:spPr bwMode="auto">
          <a:xfrm>
            <a:off x="3352800" y="4937125"/>
            <a:ext cx="2087563"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l" eaLnBrk="1" hangingPunct="1">
              <a:spcBef>
                <a:spcPct val="50000"/>
              </a:spcBef>
            </a:pPr>
            <a:r>
              <a:rPr lang="en-US" sz="2000" dirty="0">
                <a:solidFill>
                  <a:srgbClr val="000000"/>
                </a:solidFill>
                <a:latin typeface="Tahoma" pitchFamily="34" charset="0"/>
                <a:cs typeface="Arial" charset="0"/>
              </a:rPr>
              <a:t>Beam </a:t>
            </a:r>
            <a:r>
              <a:rPr lang="en-US" sz="2000" dirty="0" err="1">
                <a:solidFill>
                  <a:srgbClr val="000000"/>
                </a:solidFill>
                <a:latin typeface="Tahoma" pitchFamily="34" charset="0"/>
                <a:cs typeface="Arial" charset="0"/>
              </a:rPr>
              <a:t>tengah</a:t>
            </a:r>
            <a:endParaRPr lang="en-US" sz="2000" dirty="0">
              <a:solidFill>
                <a:srgbClr val="000000"/>
              </a:solidFill>
              <a:latin typeface="Tahoma" pitchFamily="34" charset="0"/>
              <a:cs typeface="Arial" charset="0"/>
            </a:endParaRPr>
          </a:p>
        </p:txBody>
      </p:sp>
      <p:sp>
        <p:nvSpPr>
          <p:cNvPr id="231428" name="Line 4"/>
          <p:cNvSpPr>
            <a:spLocks noChangeShapeType="1"/>
          </p:cNvSpPr>
          <p:nvPr/>
        </p:nvSpPr>
        <p:spPr bwMode="auto">
          <a:xfrm flipV="1">
            <a:off x="4267200" y="3962400"/>
            <a:ext cx="914400" cy="914400"/>
          </a:xfrm>
          <a:prstGeom prst="line">
            <a:avLst/>
          </a:prstGeom>
          <a:noFill/>
          <a:ln w="57150">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231429" name="Text Box 5"/>
          <p:cNvSpPr txBox="1">
            <a:spLocks noChangeArrowheads="1"/>
          </p:cNvSpPr>
          <p:nvPr/>
        </p:nvSpPr>
        <p:spPr bwMode="auto">
          <a:xfrm>
            <a:off x="1219200" y="623888"/>
            <a:ext cx="6934200" cy="519112"/>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ctr" eaLnBrk="1" hangingPunct="1">
              <a:spcBef>
                <a:spcPct val="50000"/>
              </a:spcBef>
            </a:pPr>
            <a:r>
              <a:rPr lang="en-US" sz="2800" dirty="0" err="1">
                <a:solidFill>
                  <a:schemeClr val="tx1"/>
                </a:solidFill>
                <a:latin typeface="Arial" charset="0"/>
              </a:rPr>
              <a:t>Kerusakan</a:t>
            </a:r>
            <a:r>
              <a:rPr lang="en-US" sz="2800" dirty="0">
                <a:solidFill>
                  <a:schemeClr val="tx1"/>
                </a:solidFill>
                <a:latin typeface="Arial" charset="0"/>
              </a:rPr>
              <a:t> </a:t>
            </a:r>
            <a:r>
              <a:rPr lang="en-US" sz="2800" dirty="0" err="1">
                <a:solidFill>
                  <a:schemeClr val="tx1"/>
                </a:solidFill>
                <a:latin typeface="Arial" charset="0"/>
              </a:rPr>
              <a:t>Deckplate</a:t>
            </a:r>
            <a:endParaRPr lang="en-US" sz="2800" dirty="0">
              <a:solidFill>
                <a:schemeClr val="tx1"/>
              </a:solidFill>
              <a:latin typeface="Arial" charset="0"/>
            </a:endParaRPr>
          </a:p>
        </p:txBody>
      </p:sp>
    </p:spTree>
    <p:extLst>
      <p:ext uri="{BB962C8B-B14F-4D97-AF65-F5344CB8AC3E}">
        <p14:creationId xmlns:p14="http://schemas.microsoft.com/office/powerpoint/2010/main" val="3801052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টಐ"/>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76400"/>
            <a:ext cx="69850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Text Box 3"/>
          <p:cNvSpPr txBox="1">
            <a:spLocks noChangeArrowheads="1"/>
          </p:cNvSpPr>
          <p:nvPr/>
        </p:nvSpPr>
        <p:spPr bwMode="auto">
          <a:xfrm>
            <a:off x="5768975" y="1828800"/>
            <a:ext cx="2232025" cy="366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ctr" eaLnBrk="1" hangingPunct="1">
              <a:spcBef>
                <a:spcPct val="50000"/>
              </a:spcBef>
            </a:pPr>
            <a:r>
              <a:rPr lang="en-US" sz="1800">
                <a:solidFill>
                  <a:schemeClr val="tx1"/>
                </a:solidFill>
                <a:latin typeface="Tahoma" pitchFamily="34" charset="0"/>
                <a:cs typeface="Arial" charset="0"/>
              </a:rPr>
              <a:t>Tulang Ø 16-100</a:t>
            </a:r>
          </a:p>
        </p:txBody>
      </p:sp>
      <p:sp>
        <p:nvSpPr>
          <p:cNvPr id="232452" name="Line 4"/>
          <p:cNvSpPr>
            <a:spLocks noChangeShapeType="1"/>
          </p:cNvSpPr>
          <p:nvPr/>
        </p:nvSpPr>
        <p:spPr bwMode="auto">
          <a:xfrm>
            <a:off x="2514600" y="2209800"/>
            <a:ext cx="1552575" cy="1795463"/>
          </a:xfrm>
          <a:prstGeom prst="line">
            <a:avLst/>
          </a:prstGeom>
          <a:noFill/>
          <a:ln w="57150">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232453" name="Text Box 5"/>
          <p:cNvSpPr txBox="1">
            <a:spLocks noChangeArrowheads="1"/>
          </p:cNvSpPr>
          <p:nvPr/>
        </p:nvSpPr>
        <p:spPr bwMode="auto">
          <a:xfrm>
            <a:off x="1370013" y="1828800"/>
            <a:ext cx="2439987" cy="366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ctr" eaLnBrk="1" hangingPunct="1">
              <a:spcBef>
                <a:spcPct val="50000"/>
              </a:spcBef>
            </a:pPr>
            <a:r>
              <a:rPr lang="en-US" sz="1800">
                <a:solidFill>
                  <a:schemeClr val="tx1"/>
                </a:solidFill>
                <a:latin typeface="Tahoma" pitchFamily="34" charset="0"/>
                <a:cs typeface="Arial" charset="0"/>
              </a:rPr>
              <a:t>Searah longitudinal</a:t>
            </a:r>
          </a:p>
        </p:txBody>
      </p:sp>
      <p:sp>
        <p:nvSpPr>
          <p:cNvPr id="232454" name="Text Box 6"/>
          <p:cNvSpPr txBox="1">
            <a:spLocks noChangeArrowheads="1"/>
          </p:cNvSpPr>
          <p:nvPr/>
        </p:nvSpPr>
        <p:spPr bwMode="auto">
          <a:xfrm>
            <a:off x="1219200" y="852488"/>
            <a:ext cx="7010400" cy="519112"/>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ctr" eaLnBrk="1" hangingPunct="1">
              <a:spcBef>
                <a:spcPct val="50000"/>
              </a:spcBef>
            </a:pPr>
            <a:r>
              <a:rPr lang="en-US" sz="2800">
                <a:solidFill>
                  <a:schemeClr val="tx1"/>
                </a:solidFill>
                <a:latin typeface="Arial" charset="0"/>
              </a:rPr>
              <a:t>Kerusakan lantai beton</a:t>
            </a:r>
          </a:p>
        </p:txBody>
      </p:sp>
      <p:sp>
        <p:nvSpPr>
          <p:cNvPr id="232455" name="Line 7"/>
          <p:cNvSpPr>
            <a:spLocks noChangeShapeType="1"/>
          </p:cNvSpPr>
          <p:nvPr/>
        </p:nvSpPr>
        <p:spPr bwMode="auto">
          <a:xfrm flipH="1">
            <a:off x="5105400" y="2209800"/>
            <a:ext cx="1828800" cy="1676400"/>
          </a:xfrm>
          <a:prstGeom prst="line">
            <a:avLst/>
          </a:prstGeom>
          <a:noFill/>
          <a:ln w="57150">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Tree>
    <p:extLst>
      <p:ext uri="{BB962C8B-B14F-4D97-AF65-F5344CB8AC3E}">
        <p14:creationId xmlns:p14="http://schemas.microsoft.com/office/powerpoint/2010/main" val="10311521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ট׈"/>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82688"/>
            <a:ext cx="7696200"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Text Box 3"/>
          <p:cNvSpPr txBox="1">
            <a:spLocks noChangeArrowheads="1"/>
          </p:cNvSpPr>
          <p:nvPr/>
        </p:nvSpPr>
        <p:spPr bwMode="auto">
          <a:xfrm>
            <a:off x="2667000" y="4860925"/>
            <a:ext cx="4322763"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ctr">
              <a:spcBef>
                <a:spcPct val="50000"/>
              </a:spcBef>
            </a:pPr>
            <a:r>
              <a:rPr lang="en-US" sz="2000">
                <a:solidFill>
                  <a:schemeClr val="tx1"/>
                </a:solidFill>
                <a:latin typeface="Arial" charset="0"/>
                <a:cs typeface="Arial" charset="0"/>
              </a:rPr>
              <a:t>Membentuk alur pada sambungan</a:t>
            </a:r>
          </a:p>
        </p:txBody>
      </p:sp>
      <p:sp>
        <p:nvSpPr>
          <p:cNvPr id="233476" name="Line 4"/>
          <p:cNvSpPr>
            <a:spLocks noChangeShapeType="1"/>
          </p:cNvSpPr>
          <p:nvPr/>
        </p:nvSpPr>
        <p:spPr bwMode="auto">
          <a:xfrm flipV="1">
            <a:off x="4648200" y="3657600"/>
            <a:ext cx="1066800" cy="1219200"/>
          </a:xfrm>
          <a:prstGeom prst="line">
            <a:avLst/>
          </a:prstGeom>
          <a:noFill/>
          <a:ln w="57150">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Tree>
    <p:extLst>
      <p:ext uri="{BB962C8B-B14F-4D97-AF65-F5344CB8AC3E}">
        <p14:creationId xmlns:p14="http://schemas.microsoft.com/office/powerpoint/2010/main" val="36379229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টಐ"/>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200"/>
            <a:ext cx="7086600"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1219200" y="533400"/>
            <a:ext cx="7086600" cy="83099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ctr">
              <a:spcBef>
                <a:spcPct val="50000"/>
              </a:spcBef>
            </a:pPr>
            <a:r>
              <a:rPr lang="en-US" sz="2400" dirty="0">
                <a:solidFill>
                  <a:schemeClr val="tx1"/>
                </a:solidFill>
                <a:latin typeface="Corbel" pitchFamily="34" charset="0"/>
                <a:cs typeface="Tahoma" pitchFamily="34" charset="0"/>
              </a:rPr>
              <a:t>KEPALA JEMBATAN PAS BATU &amp; PELENGKUNGAN PAS BATA</a:t>
            </a:r>
          </a:p>
        </p:txBody>
      </p:sp>
      <p:sp>
        <p:nvSpPr>
          <p:cNvPr id="234500" name="Text Box 4"/>
          <p:cNvSpPr txBox="1">
            <a:spLocks noChangeArrowheads="1"/>
          </p:cNvSpPr>
          <p:nvPr/>
        </p:nvSpPr>
        <p:spPr bwMode="auto">
          <a:xfrm>
            <a:off x="2260600" y="4738688"/>
            <a:ext cx="2159000" cy="3667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a:solidFill>
                  <a:srgbClr val="FF00FF"/>
                </a:solidFill>
                <a:latin typeface="Century" pitchFamily="18" charset="0"/>
              </a:defRPr>
            </a:lvl1pPr>
            <a:lvl2pPr marL="742950" indent="-285750" eaLnBrk="0" hangingPunct="0">
              <a:defRPr sz="4800" b="1">
                <a:solidFill>
                  <a:srgbClr val="FF00FF"/>
                </a:solidFill>
                <a:latin typeface="Century" pitchFamily="18" charset="0"/>
              </a:defRPr>
            </a:lvl2pPr>
            <a:lvl3pPr marL="1143000" indent="-228600" eaLnBrk="0" hangingPunct="0">
              <a:defRPr sz="4800" b="1">
                <a:solidFill>
                  <a:srgbClr val="FF00FF"/>
                </a:solidFill>
                <a:latin typeface="Century" pitchFamily="18" charset="0"/>
              </a:defRPr>
            </a:lvl3pPr>
            <a:lvl4pPr marL="1600200" indent="-228600" eaLnBrk="0" hangingPunct="0">
              <a:defRPr sz="4800" b="1">
                <a:solidFill>
                  <a:srgbClr val="FF00FF"/>
                </a:solidFill>
                <a:latin typeface="Century" pitchFamily="18" charset="0"/>
              </a:defRPr>
            </a:lvl4pPr>
            <a:lvl5pPr marL="2057400" indent="-228600" eaLnBrk="0" hangingPunct="0">
              <a:defRPr sz="4800" b="1">
                <a:solidFill>
                  <a:srgbClr val="FF00FF"/>
                </a:solidFill>
                <a:latin typeface="Century" pitchFamily="18" charset="0"/>
              </a:defRPr>
            </a:lvl5pPr>
            <a:lvl6pPr marL="2514600" indent="-228600" algn="ctr" eaLnBrk="0" fontAlgn="base" hangingPunct="0">
              <a:spcBef>
                <a:spcPct val="0"/>
              </a:spcBef>
              <a:spcAft>
                <a:spcPct val="0"/>
              </a:spcAft>
              <a:defRPr sz="4800" b="1">
                <a:solidFill>
                  <a:srgbClr val="FF00FF"/>
                </a:solidFill>
                <a:latin typeface="Century" pitchFamily="18" charset="0"/>
              </a:defRPr>
            </a:lvl6pPr>
            <a:lvl7pPr marL="2971800" indent="-228600" algn="ctr" eaLnBrk="0" fontAlgn="base" hangingPunct="0">
              <a:spcBef>
                <a:spcPct val="0"/>
              </a:spcBef>
              <a:spcAft>
                <a:spcPct val="0"/>
              </a:spcAft>
              <a:defRPr sz="4800" b="1">
                <a:solidFill>
                  <a:srgbClr val="FF00FF"/>
                </a:solidFill>
                <a:latin typeface="Century" pitchFamily="18" charset="0"/>
              </a:defRPr>
            </a:lvl7pPr>
            <a:lvl8pPr marL="3429000" indent="-228600" algn="ctr" eaLnBrk="0" fontAlgn="base" hangingPunct="0">
              <a:spcBef>
                <a:spcPct val="0"/>
              </a:spcBef>
              <a:spcAft>
                <a:spcPct val="0"/>
              </a:spcAft>
              <a:defRPr sz="4800" b="1">
                <a:solidFill>
                  <a:srgbClr val="FF00FF"/>
                </a:solidFill>
                <a:latin typeface="Century" pitchFamily="18" charset="0"/>
              </a:defRPr>
            </a:lvl8pPr>
            <a:lvl9pPr marL="3886200" indent="-228600" algn="ctr" eaLnBrk="0" fontAlgn="base" hangingPunct="0">
              <a:spcBef>
                <a:spcPct val="0"/>
              </a:spcBef>
              <a:spcAft>
                <a:spcPct val="0"/>
              </a:spcAft>
              <a:defRPr sz="4800" b="1">
                <a:solidFill>
                  <a:srgbClr val="FF00FF"/>
                </a:solidFill>
                <a:latin typeface="Century" pitchFamily="18" charset="0"/>
              </a:defRPr>
            </a:lvl9pPr>
          </a:lstStyle>
          <a:p>
            <a:pPr algn="l">
              <a:spcBef>
                <a:spcPct val="50000"/>
              </a:spcBef>
            </a:pPr>
            <a:r>
              <a:rPr lang="en-US" sz="1800" dirty="0" err="1">
                <a:solidFill>
                  <a:schemeClr val="tx1"/>
                </a:solidFill>
                <a:latin typeface="Corbel" pitchFamily="34" charset="0"/>
                <a:cs typeface="Arial" charset="0"/>
              </a:rPr>
              <a:t>Dibangun</a:t>
            </a:r>
            <a:r>
              <a:rPr lang="en-US" sz="1800" dirty="0">
                <a:solidFill>
                  <a:schemeClr val="tx1"/>
                </a:solidFill>
                <a:latin typeface="Corbel" pitchFamily="34" charset="0"/>
                <a:cs typeface="Arial" charset="0"/>
              </a:rPr>
              <a:t> </a:t>
            </a:r>
            <a:r>
              <a:rPr lang="en-US" sz="1800" dirty="0" err="1">
                <a:solidFill>
                  <a:schemeClr val="tx1"/>
                </a:solidFill>
                <a:latin typeface="Corbel" pitchFamily="34" charset="0"/>
                <a:cs typeface="Arial" charset="0"/>
              </a:rPr>
              <a:t>th</a:t>
            </a:r>
            <a:r>
              <a:rPr lang="en-US" sz="1800" dirty="0">
                <a:solidFill>
                  <a:schemeClr val="tx1"/>
                </a:solidFill>
                <a:latin typeface="Corbel" pitchFamily="34" charset="0"/>
                <a:cs typeface="Arial" charset="0"/>
              </a:rPr>
              <a:t> 1945</a:t>
            </a:r>
          </a:p>
        </p:txBody>
      </p:sp>
      <p:sp>
        <p:nvSpPr>
          <p:cNvPr id="52229" name="Rectangle 5"/>
          <p:cNvSpPr>
            <a:spLocks noChangeArrowheads="1"/>
          </p:cNvSpPr>
          <p:nvPr/>
        </p:nvSpPr>
        <p:spPr bwMode="auto">
          <a:xfrm>
            <a:off x="2209800" y="5181600"/>
            <a:ext cx="6019800" cy="15240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gn="l">
              <a:spcBef>
                <a:spcPct val="20000"/>
              </a:spcBef>
              <a:buClr>
                <a:srgbClr val="66FF33"/>
              </a:buClr>
            </a:pPr>
            <a:r>
              <a:rPr lang="en-US" sz="2000">
                <a:latin typeface="Corbel" pitchFamily="34" charset="0"/>
              </a:rPr>
              <a:t>- Kondisi batu bata, plesteran terkupas, retak </a:t>
            </a:r>
          </a:p>
          <a:p>
            <a:pPr marL="609600" indent="-609600" algn="l">
              <a:spcBef>
                <a:spcPct val="20000"/>
              </a:spcBef>
              <a:buClr>
                <a:srgbClr val="66FF33"/>
              </a:buClr>
            </a:pPr>
            <a:r>
              <a:rPr lang="en-US" sz="2000">
                <a:latin typeface="Corbel" pitchFamily="34" charset="0"/>
              </a:rPr>
              <a:t>  sampai kedalam susunan batu bata</a:t>
            </a:r>
          </a:p>
          <a:p>
            <a:pPr marL="609600" indent="-609600" algn="l">
              <a:spcBef>
                <a:spcPct val="20000"/>
              </a:spcBef>
              <a:buClr>
                <a:srgbClr val="66FF33"/>
              </a:buClr>
            </a:pPr>
            <a:r>
              <a:rPr lang="en-US" sz="2000">
                <a:latin typeface="Corbel" pitchFamily="34" charset="0"/>
              </a:rPr>
              <a:t>- Terdapat penurunan pada permukaan aspal</a:t>
            </a:r>
          </a:p>
          <a:p>
            <a:pPr marL="609600" indent="-609600" algn="l">
              <a:spcBef>
                <a:spcPct val="20000"/>
              </a:spcBef>
              <a:buClr>
                <a:srgbClr val="66FF33"/>
              </a:buClr>
            </a:pPr>
            <a:r>
              <a:rPr lang="en-US" sz="2000">
                <a:latin typeface="Corbel" pitchFamily="34" charset="0"/>
              </a:rPr>
              <a:t>- Beton lantai cantilever kondisi baik</a:t>
            </a:r>
          </a:p>
        </p:txBody>
      </p:sp>
    </p:spTree>
    <p:extLst>
      <p:ext uri="{BB962C8B-B14F-4D97-AF65-F5344CB8AC3E}">
        <p14:creationId xmlns:p14="http://schemas.microsoft.com/office/powerpoint/2010/main" val="26617569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4500"/>
                                        </p:tgtEl>
                                        <p:attrNameLst>
                                          <p:attrName>style.visibility</p:attrName>
                                        </p:attrNameLst>
                                      </p:cBhvr>
                                      <p:to>
                                        <p:strVal val="visible"/>
                                      </p:to>
                                    </p:set>
                                    <p:animEffect transition="in" filter="checkerboard(across)">
                                      <p:cBhvr>
                                        <p:cTn id="7" dur="500"/>
                                        <p:tgtEl>
                                          <p:spTgt spid="2345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1" nodeType="clickEffect">
                                  <p:stCondLst>
                                    <p:cond delay="0"/>
                                  </p:stCondLst>
                                  <p:childTnLst>
                                    <p:anim calcmode="lin" valueType="num">
                                      <p:cBhvr additive="base">
                                        <p:cTn id="11" dur="500"/>
                                        <p:tgtEl>
                                          <p:spTgt spid="234500"/>
                                        </p:tgtEl>
                                        <p:attrNameLst>
                                          <p:attrName>ppt_x</p:attrName>
                                        </p:attrNameLst>
                                      </p:cBhvr>
                                      <p:tavLst>
                                        <p:tav tm="0">
                                          <p:val>
                                            <p:strVal val="ppt_x"/>
                                          </p:val>
                                        </p:tav>
                                        <p:tav tm="100000">
                                          <p:val>
                                            <p:strVal val="ppt_x"/>
                                          </p:val>
                                        </p:tav>
                                      </p:tavLst>
                                    </p:anim>
                                    <p:anim calcmode="lin" valueType="num">
                                      <p:cBhvr additive="base">
                                        <p:cTn id="12" dur="500"/>
                                        <p:tgtEl>
                                          <p:spTgt spid="234500"/>
                                        </p:tgtEl>
                                        <p:attrNameLst>
                                          <p:attrName>ppt_y</p:attrName>
                                        </p:attrNameLst>
                                      </p:cBhvr>
                                      <p:tavLst>
                                        <p:tav tm="0">
                                          <p:val>
                                            <p:strVal val="ppt_y"/>
                                          </p:val>
                                        </p:tav>
                                        <p:tav tm="100000">
                                          <p:val>
                                            <p:strVal val="1+ppt_h/2"/>
                                          </p:val>
                                        </p:tav>
                                      </p:tavLst>
                                    </p:anim>
                                    <p:set>
                                      <p:cBhvr>
                                        <p:cTn id="13" dur="1" fill="hold">
                                          <p:stCondLst>
                                            <p:cond delay="499"/>
                                          </p:stCondLst>
                                        </p:cTn>
                                        <p:tgtEl>
                                          <p:spTgt spid="234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animBg="1"/>
      <p:bldP spid="234500"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2420" t="28579" r="30162" b="12101"/>
          <a:stretch/>
        </p:blipFill>
        <p:spPr>
          <a:xfrm>
            <a:off x="381000" y="762000"/>
            <a:ext cx="8464479" cy="4707772"/>
          </a:xfrm>
          <a:prstGeom prst="rect">
            <a:avLst/>
          </a:prstGeom>
        </p:spPr>
      </p:pic>
    </p:spTree>
    <p:extLst>
      <p:ext uri="{BB962C8B-B14F-4D97-AF65-F5344CB8AC3E}">
        <p14:creationId xmlns:p14="http://schemas.microsoft.com/office/powerpoint/2010/main" val="15622791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2258" t="30976" r="37903" b="15995"/>
          <a:stretch/>
        </p:blipFill>
        <p:spPr>
          <a:xfrm>
            <a:off x="649486" y="381000"/>
            <a:ext cx="7975167" cy="5714999"/>
          </a:xfrm>
          <a:prstGeom prst="rect">
            <a:avLst/>
          </a:prstGeom>
        </p:spPr>
      </p:pic>
    </p:spTree>
    <p:extLst>
      <p:ext uri="{BB962C8B-B14F-4D97-AF65-F5344CB8AC3E}">
        <p14:creationId xmlns:p14="http://schemas.microsoft.com/office/powerpoint/2010/main" val="21108691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8871" t="23186" r="34193" b="10303"/>
          <a:stretch/>
        </p:blipFill>
        <p:spPr>
          <a:xfrm>
            <a:off x="643912" y="457452"/>
            <a:ext cx="7890488" cy="6019548"/>
          </a:xfrm>
          <a:prstGeom prst="rect">
            <a:avLst/>
          </a:prstGeom>
        </p:spPr>
      </p:pic>
    </p:spTree>
    <p:extLst>
      <p:ext uri="{BB962C8B-B14F-4D97-AF65-F5344CB8AC3E}">
        <p14:creationId xmlns:p14="http://schemas.microsoft.com/office/powerpoint/2010/main" val="6806586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194" t="33970" r="37258" b="10604"/>
          <a:stretch/>
        </p:blipFill>
        <p:spPr>
          <a:xfrm>
            <a:off x="693174" y="685800"/>
            <a:ext cx="7895968" cy="5410200"/>
          </a:xfrm>
          <a:prstGeom prst="rect">
            <a:avLst/>
          </a:prstGeom>
        </p:spPr>
      </p:pic>
    </p:spTree>
    <p:extLst>
      <p:ext uri="{BB962C8B-B14F-4D97-AF65-F5344CB8AC3E}">
        <p14:creationId xmlns:p14="http://schemas.microsoft.com/office/powerpoint/2010/main" val="6806586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0645" t="39664" r="38064"/>
          <a:stretch/>
        </p:blipFill>
        <p:spPr>
          <a:xfrm>
            <a:off x="838200" y="457200"/>
            <a:ext cx="7956060" cy="6258825"/>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1774" t="60037" r="62419" b="34570"/>
          <a:stretch/>
        </p:blipFill>
        <p:spPr>
          <a:xfrm>
            <a:off x="5083843" y="228600"/>
            <a:ext cx="3907757" cy="717754"/>
          </a:xfrm>
          <a:prstGeom prst="rect">
            <a:avLst/>
          </a:prstGeom>
        </p:spPr>
      </p:pic>
    </p:spTree>
    <p:extLst>
      <p:ext uri="{BB962C8B-B14F-4D97-AF65-F5344CB8AC3E}">
        <p14:creationId xmlns:p14="http://schemas.microsoft.com/office/powerpoint/2010/main" val="6806586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258" t="18992" r="35161" b="4311"/>
          <a:stretch/>
        </p:blipFill>
        <p:spPr>
          <a:xfrm>
            <a:off x="990600" y="169192"/>
            <a:ext cx="7620000" cy="6612608"/>
          </a:xfrm>
          <a:prstGeom prst="rect">
            <a:avLst/>
          </a:prstGeom>
        </p:spPr>
      </p:pic>
    </p:spTree>
    <p:extLst>
      <p:ext uri="{BB962C8B-B14F-4D97-AF65-F5344CB8AC3E}">
        <p14:creationId xmlns:p14="http://schemas.microsoft.com/office/powerpoint/2010/main" val="34588516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6936" t="36967" r="37419" b="16295"/>
          <a:stretch/>
        </p:blipFill>
        <p:spPr>
          <a:xfrm>
            <a:off x="254495" y="838200"/>
            <a:ext cx="8432305" cy="4648200"/>
          </a:xfrm>
          <a:prstGeom prst="rect">
            <a:avLst/>
          </a:prstGeom>
        </p:spPr>
      </p:pic>
    </p:spTree>
    <p:extLst>
      <p:ext uri="{BB962C8B-B14F-4D97-AF65-F5344CB8AC3E}">
        <p14:creationId xmlns:p14="http://schemas.microsoft.com/office/powerpoint/2010/main" val="6806586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2581" t="39364" r="39516" b="15696"/>
          <a:stretch/>
        </p:blipFill>
        <p:spPr>
          <a:xfrm>
            <a:off x="679490" y="838200"/>
            <a:ext cx="8007310" cy="5111049"/>
          </a:xfrm>
          <a:prstGeom prst="rect">
            <a:avLst/>
          </a:prstGeom>
        </p:spPr>
      </p:pic>
    </p:spTree>
    <p:extLst>
      <p:ext uri="{BB962C8B-B14F-4D97-AF65-F5344CB8AC3E}">
        <p14:creationId xmlns:p14="http://schemas.microsoft.com/office/powerpoint/2010/main" val="25949503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0483" t="45656" r="39034" b="9404"/>
          <a:stretch/>
        </p:blipFill>
        <p:spPr>
          <a:xfrm>
            <a:off x="577596" y="990600"/>
            <a:ext cx="8033004" cy="4800600"/>
          </a:xfrm>
          <a:prstGeom prst="rect">
            <a:avLst/>
          </a:prstGeom>
        </p:spPr>
      </p:pic>
    </p:spTree>
    <p:extLst>
      <p:ext uri="{BB962C8B-B14F-4D97-AF65-F5344CB8AC3E}">
        <p14:creationId xmlns:p14="http://schemas.microsoft.com/office/powerpoint/2010/main" val="6414782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0645" t="42359" r="37097" b="11502"/>
          <a:stretch/>
        </p:blipFill>
        <p:spPr>
          <a:xfrm>
            <a:off x="762000" y="838200"/>
            <a:ext cx="7778336" cy="4572000"/>
          </a:xfrm>
          <a:prstGeom prst="rect">
            <a:avLst/>
          </a:prstGeom>
        </p:spPr>
      </p:pic>
    </p:spTree>
    <p:extLst>
      <p:ext uri="{BB962C8B-B14F-4D97-AF65-F5344CB8AC3E}">
        <p14:creationId xmlns:p14="http://schemas.microsoft.com/office/powerpoint/2010/main" val="6414782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839" t="33972" r="37580" b="21987"/>
          <a:stretch/>
        </p:blipFill>
        <p:spPr>
          <a:xfrm>
            <a:off x="685800" y="838200"/>
            <a:ext cx="7937237" cy="4419600"/>
          </a:xfrm>
          <a:prstGeom prst="rect">
            <a:avLst/>
          </a:prstGeom>
        </p:spPr>
      </p:pic>
    </p:spTree>
    <p:extLst>
      <p:ext uri="{BB962C8B-B14F-4D97-AF65-F5344CB8AC3E}">
        <p14:creationId xmlns:p14="http://schemas.microsoft.com/office/powerpoint/2010/main" val="6414782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098" t="28280" r="39192" b="14680"/>
          <a:stretch/>
        </p:blipFill>
        <p:spPr>
          <a:xfrm>
            <a:off x="675787" y="609600"/>
            <a:ext cx="7923140" cy="5566329"/>
          </a:xfrm>
          <a:prstGeom prst="rect">
            <a:avLst/>
          </a:prstGeom>
        </p:spPr>
      </p:pic>
    </p:spTree>
    <p:extLst>
      <p:ext uri="{BB962C8B-B14F-4D97-AF65-F5344CB8AC3E}">
        <p14:creationId xmlns:p14="http://schemas.microsoft.com/office/powerpoint/2010/main" val="18164183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258" t="27980" r="35161" b="29477"/>
          <a:stretch/>
        </p:blipFill>
        <p:spPr>
          <a:xfrm>
            <a:off x="381000" y="957796"/>
            <a:ext cx="8458200" cy="4071404"/>
          </a:xfrm>
          <a:prstGeom prst="rect">
            <a:avLst/>
          </a:prstGeom>
        </p:spPr>
      </p:pic>
    </p:spTree>
    <p:extLst>
      <p:ext uri="{BB962C8B-B14F-4D97-AF65-F5344CB8AC3E}">
        <p14:creationId xmlns:p14="http://schemas.microsoft.com/office/powerpoint/2010/main" val="29611998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6773" t="22287" r="35323" b="4910"/>
          <a:stretch/>
        </p:blipFill>
        <p:spPr>
          <a:xfrm>
            <a:off x="990600" y="505689"/>
            <a:ext cx="7391400" cy="6047511"/>
          </a:xfrm>
          <a:prstGeom prst="rect">
            <a:avLst/>
          </a:prstGeom>
        </p:spPr>
      </p:pic>
    </p:spTree>
    <p:extLst>
      <p:ext uri="{BB962C8B-B14F-4D97-AF65-F5344CB8AC3E}">
        <p14:creationId xmlns:p14="http://schemas.microsoft.com/office/powerpoint/2010/main" val="29611998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1774" t="18092" r="40161" b="2513"/>
          <a:stretch/>
        </p:blipFill>
        <p:spPr>
          <a:xfrm>
            <a:off x="2067232" y="526684"/>
            <a:ext cx="5095568" cy="5721716"/>
          </a:xfrm>
          <a:prstGeom prst="rect">
            <a:avLst/>
          </a:prstGeom>
        </p:spPr>
      </p:pic>
    </p:spTree>
    <p:extLst>
      <p:ext uri="{BB962C8B-B14F-4D97-AF65-F5344CB8AC3E}">
        <p14:creationId xmlns:p14="http://schemas.microsoft.com/office/powerpoint/2010/main" val="29611998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3872" t="30077" r="40967" b="15396"/>
          <a:stretch/>
        </p:blipFill>
        <p:spPr>
          <a:xfrm>
            <a:off x="1143000" y="560664"/>
            <a:ext cx="7086600" cy="5916336"/>
          </a:xfrm>
          <a:prstGeom prst="rect">
            <a:avLst/>
          </a:prstGeom>
        </p:spPr>
      </p:pic>
    </p:spTree>
    <p:extLst>
      <p:ext uri="{BB962C8B-B14F-4D97-AF65-F5344CB8AC3E}">
        <p14:creationId xmlns:p14="http://schemas.microsoft.com/office/powerpoint/2010/main" val="2860678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8064" t="25283" r="35968" b="2813"/>
          <a:stretch/>
        </p:blipFill>
        <p:spPr>
          <a:xfrm>
            <a:off x="838352" y="224718"/>
            <a:ext cx="7696048" cy="6480882"/>
          </a:xfrm>
          <a:prstGeom prst="rect">
            <a:avLst/>
          </a:prstGeom>
        </p:spPr>
      </p:pic>
    </p:spTree>
    <p:extLst>
      <p:ext uri="{BB962C8B-B14F-4D97-AF65-F5344CB8AC3E}">
        <p14:creationId xmlns:p14="http://schemas.microsoft.com/office/powerpoint/2010/main" val="32719251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6935" t="23186" r="48710" b="21688"/>
          <a:stretch/>
        </p:blipFill>
        <p:spPr>
          <a:xfrm>
            <a:off x="1828801" y="315396"/>
            <a:ext cx="5181599" cy="6314004"/>
          </a:xfrm>
          <a:prstGeom prst="rect">
            <a:avLst/>
          </a:prstGeom>
        </p:spPr>
      </p:pic>
    </p:spTree>
    <p:extLst>
      <p:ext uri="{BB962C8B-B14F-4D97-AF65-F5344CB8AC3E}">
        <p14:creationId xmlns:p14="http://schemas.microsoft.com/office/powerpoint/2010/main" val="28606785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1451" t="30975" r="40161" b="24085"/>
          <a:stretch/>
        </p:blipFill>
        <p:spPr>
          <a:xfrm>
            <a:off x="600388" y="818948"/>
            <a:ext cx="8010212" cy="5048452"/>
          </a:xfrm>
          <a:prstGeom prst="rect">
            <a:avLst/>
          </a:prstGeom>
        </p:spPr>
      </p:pic>
    </p:spTree>
    <p:extLst>
      <p:ext uri="{BB962C8B-B14F-4D97-AF65-F5344CB8AC3E}">
        <p14:creationId xmlns:p14="http://schemas.microsoft.com/office/powerpoint/2010/main" val="38140603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4838" t="42452" r="43548" b="15096"/>
          <a:stretch/>
        </p:blipFill>
        <p:spPr>
          <a:xfrm>
            <a:off x="853394" y="533400"/>
            <a:ext cx="7799919" cy="5638800"/>
          </a:xfrm>
          <a:prstGeom prst="rect">
            <a:avLst/>
          </a:prstGeom>
        </p:spPr>
      </p:pic>
    </p:spTree>
    <p:extLst>
      <p:ext uri="{BB962C8B-B14F-4D97-AF65-F5344CB8AC3E}">
        <p14:creationId xmlns:p14="http://schemas.microsoft.com/office/powerpoint/2010/main" val="38140603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33871" t="25881" r="51129" b="8806"/>
          <a:stretch/>
        </p:blipFill>
        <p:spPr>
          <a:xfrm rot="5400000">
            <a:off x="2774744" y="-1263855"/>
            <a:ext cx="3581401" cy="8395111"/>
          </a:xfrm>
          <a:prstGeom prst="rect">
            <a:avLst/>
          </a:prstGeom>
        </p:spPr>
      </p:pic>
    </p:spTree>
    <p:extLst>
      <p:ext uri="{BB962C8B-B14F-4D97-AF65-F5344CB8AC3E}">
        <p14:creationId xmlns:p14="http://schemas.microsoft.com/office/powerpoint/2010/main" val="28606785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31451" t="25283" r="46210" b="7190"/>
          <a:stretch/>
        </p:blipFill>
        <p:spPr>
          <a:xfrm rot="5400000">
            <a:off x="2132355" y="-610843"/>
            <a:ext cx="5105400" cy="8308289"/>
          </a:xfrm>
          <a:prstGeom prst="rect">
            <a:avLst/>
          </a:prstGeom>
        </p:spPr>
      </p:pic>
    </p:spTree>
    <p:extLst>
      <p:ext uri="{BB962C8B-B14F-4D97-AF65-F5344CB8AC3E}">
        <p14:creationId xmlns:p14="http://schemas.microsoft.com/office/powerpoint/2010/main" val="24242790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7742" t="44998" r="44516" b="10004"/>
          <a:stretch/>
        </p:blipFill>
        <p:spPr>
          <a:xfrm rot="5400000">
            <a:off x="2258911" y="1039711"/>
            <a:ext cx="5235778" cy="4572000"/>
          </a:xfrm>
          <a:prstGeom prst="rect">
            <a:avLst/>
          </a:prstGeom>
        </p:spPr>
      </p:pic>
    </p:spTree>
    <p:extLst>
      <p:ext uri="{BB962C8B-B14F-4D97-AF65-F5344CB8AC3E}">
        <p14:creationId xmlns:p14="http://schemas.microsoft.com/office/powerpoint/2010/main" val="24242790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0483" t="39664" r="38388" b="16594"/>
          <a:stretch/>
        </p:blipFill>
        <p:spPr>
          <a:xfrm>
            <a:off x="539225" y="990600"/>
            <a:ext cx="8147575" cy="4664885"/>
          </a:xfrm>
          <a:prstGeom prst="rect">
            <a:avLst/>
          </a:prstGeom>
        </p:spPr>
      </p:pic>
    </p:spTree>
    <p:extLst>
      <p:ext uri="{BB962C8B-B14F-4D97-AF65-F5344CB8AC3E}">
        <p14:creationId xmlns:p14="http://schemas.microsoft.com/office/powerpoint/2010/main" val="6893142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9839" t="38765" r="44677" b="11501"/>
          <a:stretch/>
        </p:blipFill>
        <p:spPr>
          <a:xfrm>
            <a:off x="1981200" y="388711"/>
            <a:ext cx="5867400" cy="6164489"/>
          </a:xfrm>
          <a:prstGeom prst="rect">
            <a:avLst/>
          </a:prstGeom>
        </p:spPr>
      </p:pic>
    </p:spTree>
    <p:extLst>
      <p:ext uri="{BB962C8B-B14F-4D97-AF65-F5344CB8AC3E}">
        <p14:creationId xmlns:p14="http://schemas.microsoft.com/office/powerpoint/2010/main" val="6893142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8548" t="25882" r="33549" b="9104"/>
          <a:stretch/>
        </p:blipFill>
        <p:spPr>
          <a:xfrm>
            <a:off x="793093" y="501468"/>
            <a:ext cx="7969907" cy="5823132"/>
          </a:xfrm>
          <a:prstGeom prst="rect">
            <a:avLst/>
          </a:prstGeom>
        </p:spPr>
      </p:pic>
    </p:spTree>
    <p:extLst>
      <p:ext uri="{BB962C8B-B14F-4D97-AF65-F5344CB8AC3E}">
        <p14:creationId xmlns:p14="http://schemas.microsoft.com/office/powerpoint/2010/main" val="39463034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0162" t="21388" r="34193" b="5209"/>
          <a:stretch/>
        </p:blipFill>
        <p:spPr>
          <a:xfrm>
            <a:off x="1371600" y="463662"/>
            <a:ext cx="6858000" cy="5937138"/>
          </a:xfrm>
          <a:prstGeom prst="rect">
            <a:avLst/>
          </a:prstGeom>
        </p:spPr>
      </p:pic>
    </p:spTree>
    <p:extLst>
      <p:ext uri="{BB962C8B-B14F-4D97-AF65-F5344CB8AC3E}">
        <p14:creationId xmlns:p14="http://schemas.microsoft.com/office/powerpoint/2010/main" val="3946303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2508" t="36068" r="38440" b="17870"/>
          <a:stretch/>
        </p:blipFill>
        <p:spPr>
          <a:xfrm>
            <a:off x="508802" y="685800"/>
            <a:ext cx="8177997" cy="5193038"/>
          </a:xfrm>
          <a:prstGeom prst="rect">
            <a:avLst/>
          </a:prstGeom>
        </p:spPr>
      </p:pic>
    </p:spTree>
    <p:extLst>
      <p:ext uri="{BB962C8B-B14F-4D97-AF65-F5344CB8AC3E}">
        <p14:creationId xmlns:p14="http://schemas.microsoft.com/office/powerpoint/2010/main" val="37175587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516" t="21987" r="34193" b="16594"/>
          <a:stretch/>
        </p:blipFill>
        <p:spPr>
          <a:xfrm>
            <a:off x="990600" y="729343"/>
            <a:ext cx="7620000" cy="5442857"/>
          </a:xfrm>
          <a:prstGeom prst="rect">
            <a:avLst/>
          </a:prstGeom>
        </p:spPr>
      </p:pic>
    </p:spTree>
    <p:extLst>
      <p:ext uri="{BB962C8B-B14F-4D97-AF65-F5344CB8AC3E}">
        <p14:creationId xmlns:p14="http://schemas.microsoft.com/office/powerpoint/2010/main" val="394630344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033" t="33372" r="33386" b="37566"/>
          <a:stretch/>
        </p:blipFill>
        <p:spPr>
          <a:xfrm>
            <a:off x="228600" y="990600"/>
            <a:ext cx="8610600" cy="3124200"/>
          </a:xfrm>
          <a:prstGeom prst="rect">
            <a:avLst/>
          </a:prstGeom>
        </p:spPr>
      </p:pic>
    </p:spTree>
    <p:extLst>
      <p:ext uri="{BB962C8B-B14F-4D97-AF65-F5344CB8AC3E}">
        <p14:creationId xmlns:p14="http://schemas.microsoft.com/office/powerpoint/2010/main" val="6893142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7258" t="20489" r="40968" b="2213"/>
          <a:stretch/>
        </p:blipFill>
        <p:spPr>
          <a:xfrm rot="5400000">
            <a:off x="1806670" y="-479328"/>
            <a:ext cx="5891756" cy="7716104"/>
          </a:xfrm>
          <a:prstGeom prst="rect">
            <a:avLst/>
          </a:prstGeom>
        </p:spPr>
      </p:pic>
    </p:spTree>
    <p:extLst>
      <p:ext uri="{BB962C8B-B14F-4D97-AF65-F5344CB8AC3E}">
        <p14:creationId xmlns:p14="http://schemas.microsoft.com/office/powerpoint/2010/main" val="39463034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9032" t="47753" r="33871" b="12400"/>
          <a:stretch/>
        </p:blipFill>
        <p:spPr>
          <a:xfrm>
            <a:off x="304800" y="838200"/>
            <a:ext cx="8699403" cy="3962400"/>
          </a:xfrm>
          <a:prstGeom prst="rect">
            <a:avLst/>
          </a:prstGeom>
        </p:spPr>
      </p:pic>
    </p:spTree>
    <p:extLst>
      <p:ext uri="{BB962C8B-B14F-4D97-AF65-F5344CB8AC3E}">
        <p14:creationId xmlns:p14="http://schemas.microsoft.com/office/powerpoint/2010/main" val="39463034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4839" t="24984" r="39677" b="2214"/>
          <a:stretch/>
        </p:blipFill>
        <p:spPr>
          <a:xfrm>
            <a:off x="1905000" y="533400"/>
            <a:ext cx="5715000" cy="6312478"/>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4839" t="33372" r="45484" b="62492"/>
          <a:stretch/>
        </p:blipFill>
        <p:spPr>
          <a:xfrm>
            <a:off x="1676400" y="81523"/>
            <a:ext cx="6022533" cy="451877"/>
          </a:xfrm>
          <a:prstGeom prst="rect">
            <a:avLst/>
          </a:prstGeom>
        </p:spPr>
      </p:pic>
    </p:spTree>
    <p:extLst>
      <p:ext uri="{BB962C8B-B14F-4D97-AF65-F5344CB8AC3E}">
        <p14:creationId xmlns:p14="http://schemas.microsoft.com/office/powerpoint/2010/main" val="39463034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258" t="18692" r="35000" b="18992"/>
          <a:stretch/>
        </p:blipFill>
        <p:spPr>
          <a:xfrm>
            <a:off x="714068" y="617106"/>
            <a:ext cx="7905326" cy="5555094"/>
          </a:xfrm>
          <a:prstGeom prst="rect">
            <a:avLst/>
          </a:prstGeom>
        </p:spPr>
      </p:pic>
    </p:spTree>
    <p:extLst>
      <p:ext uri="{BB962C8B-B14F-4D97-AF65-F5344CB8AC3E}">
        <p14:creationId xmlns:p14="http://schemas.microsoft.com/office/powerpoint/2010/main" val="15813513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581" t="34271" r="34839" b="62361"/>
          <a:stretch/>
        </p:blipFill>
        <p:spPr>
          <a:xfrm>
            <a:off x="464574" y="228601"/>
            <a:ext cx="8320550" cy="317090"/>
          </a:xfrm>
          <a:prstGeom prst="rect">
            <a:avLst/>
          </a:prstGeom>
        </p:spPr>
      </p:pic>
      <p:pic>
        <p:nvPicPr>
          <p:cNvPr id="3" name="Picture 2"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7097" t="18091" r="35484" b="78515"/>
          <a:stretch/>
        </p:blipFill>
        <p:spPr>
          <a:xfrm>
            <a:off x="304800" y="3200400"/>
            <a:ext cx="8229600" cy="317090"/>
          </a:xfrm>
          <a:prstGeom prst="rect">
            <a:avLst/>
          </a:prstGeom>
        </p:spPr>
      </p:pic>
      <p:pic>
        <p:nvPicPr>
          <p:cNvPr id="4" name="Picture 3"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7097" t="24169" r="35484" b="63965"/>
          <a:stretch/>
        </p:blipFill>
        <p:spPr>
          <a:xfrm>
            <a:off x="304800" y="3581400"/>
            <a:ext cx="8229600" cy="1108587"/>
          </a:xfrm>
          <a:prstGeom prst="rect">
            <a:avLst/>
          </a:prstGeom>
        </p:spPr>
      </p:pic>
      <p:pic>
        <p:nvPicPr>
          <p:cNvPr id="5" name="Picture 4" descr="buku_bms87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7097" t="41533" r="35484" b="39603"/>
          <a:stretch/>
        </p:blipFill>
        <p:spPr>
          <a:xfrm>
            <a:off x="304800" y="4724400"/>
            <a:ext cx="8229600" cy="1762434"/>
          </a:xfrm>
          <a:prstGeom prst="rect">
            <a:avLst/>
          </a:prstGeom>
        </p:spPr>
      </p:pic>
      <p:pic>
        <p:nvPicPr>
          <p:cNvPr id="6" name="Picture 5"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581" t="40302" r="34839" b="54559"/>
          <a:stretch/>
        </p:blipFill>
        <p:spPr>
          <a:xfrm>
            <a:off x="464574" y="583053"/>
            <a:ext cx="8320550" cy="483747"/>
          </a:xfrm>
          <a:prstGeom prst="rect">
            <a:avLst/>
          </a:prstGeom>
        </p:spPr>
      </p:pic>
      <p:pic>
        <p:nvPicPr>
          <p:cNvPr id="7" name="Picture 6"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581" t="47978" r="34839" b="32152"/>
          <a:stretch/>
        </p:blipFill>
        <p:spPr>
          <a:xfrm>
            <a:off x="464574" y="1143000"/>
            <a:ext cx="8320550" cy="1870587"/>
          </a:xfrm>
          <a:prstGeom prst="rect">
            <a:avLst/>
          </a:prstGeom>
        </p:spPr>
      </p:pic>
    </p:spTree>
    <p:extLst>
      <p:ext uri="{BB962C8B-B14F-4D97-AF65-F5344CB8AC3E}">
        <p14:creationId xmlns:p14="http://schemas.microsoft.com/office/powerpoint/2010/main" val="15813513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258" t="18093" r="34839" b="9404"/>
          <a:stretch/>
        </p:blipFill>
        <p:spPr>
          <a:xfrm>
            <a:off x="951494" y="388647"/>
            <a:ext cx="7659106" cy="6240753"/>
          </a:xfrm>
          <a:prstGeom prst="rect">
            <a:avLst/>
          </a:prstGeom>
        </p:spPr>
      </p:pic>
    </p:spTree>
    <p:extLst>
      <p:ext uri="{BB962C8B-B14F-4D97-AF65-F5344CB8AC3E}">
        <p14:creationId xmlns:p14="http://schemas.microsoft.com/office/powerpoint/2010/main" val="15813513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6775" t="19291" r="35000" b="11801"/>
          <a:stretch/>
        </p:blipFill>
        <p:spPr>
          <a:xfrm>
            <a:off x="533399" y="276059"/>
            <a:ext cx="8160283" cy="6277141"/>
          </a:xfrm>
          <a:prstGeom prst="rect">
            <a:avLst/>
          </a:prstGeom>
        </p:spPr>
      </p:pic>
    </p:spTree>
    <p:extLst>
      <p:ext uri="{BB962C8B-B14F-4D97-AF65-F5344CB8AC3E}">
        <p14:creationId xmlns:p14="http://schemas.microsoft.com/office/powerpoint/2010/main" val="24536585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904" t="18783" r="34354" b="-91"/>
          <a:stretch/>
        </p:blipFill>
        <p:spPr>
          <a:xfrm>
            <a:off x="1323200" y="367110"/>
            <a:ext cx="6830200" cy="6262290"/>
          </a:xfrm>
          <a:prstGeom prst="rect">
            <a:avLst/>
          </a:prstGeom>
        </p:spPr>
      </p:pic>
    </p:spTree>
    <p:extLst>
      <p:ext uri="{BB962C8B-B14F-4D97-AF65-F5344CB8AC3E}">
        <p14:creationId xmlns:p14="http://schemas.microsoft.com/office/powerpoint/2010/main" val="1581351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8870" t="26781" r="35484" b="13899"/>
          <a:stretch/>
        </p:blipFill>
        <p:spPr>
          <a:xfrm>
            <a:off x="725839" y="381000"/>
            <a:ext cx="7960961" cy="5569860"/>
          </a:xfrm>
          <a:prstGeom prst="rect">
            <a:avLst/>
          </a:prstGeom>
        </p:spPr>
      </p:pic>
    </p:spTree>
    <p:extLst>
      <p:ext uri="{BB962C8B-B14F-4D97-AF65-F5344CB8AC3E}">
        <p14:creationId xmlns:p14="http://schemas.microsoft.com/office/powerpoint/2010/main" val="17602154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580" t="23186" r="35323" b="13299"/>
          <a:stretch/>
        </p:blipFill>
        <p:spPr>
          <a:xfrm>
            <a:off x="609600" y="481208"/>
            <a:ext cx="8153400" cy="5919592"/>
          </a:xfrm>
          <a:prstGeom prst="rect">
            <a:avLst/>
          </a:prstGeom>
        </p:spPr>
      </p:pic>
    </p:spTree>
    <p:extLst>
      <p:ext uri="{BB962C8B-B14F-4D97-AF65-F5344CB8AC3E}">
        <p14:creationId xmlns:p14="http://schemas.microsoft.com/office/powerpoint/2010/main" val="9792217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903" t="19291" r="35325" b="6108"/>
          <a:stretch/>
        </p:blipFill>
        <p:spPr>
          <a:xfrm>
            <a:off x="1090295" y="346686"/>
            <a:ext cx="7139305" cy="6130314"/>
          </a:xfrm>
          <a:prstGeom prst="rect">
            <a:avLst/>
          </a:prstGeom>
        </p:spPr>
      </p:pic>
    </p:spTree>
    <p:extLst>
      <p:ext uri="{BB962C8B-B14F-4D97-AF65-F5344CB8AC3E}">
        <p14:creationId xmlns:p14="http://schemas.microsoft.com/office/powerpoint/2010/main" val="9792217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7419" t="32472" r="44839" b="3712"/>
          <a:stretch/>
        </p:blipFill>
        <p:spPr>
          <a:xfrm>
            <a:off x="1828800" y="319747"/>
            <a:ext cx="5029200" cy="6228023"/>
          </a:xfrm>
          <a:prstGeom prst="rect">
            <a:avLst/>
          </a:prstGeom>
        </p:spPr>
      </p:pic>
    </p:spTree>
    <p:extLst>
      <p:ext uri="{BB962C8B-B14F-4D97-AF65-F5344CB8AC3E}">
        <p14:creationId xmlns:p14="http://schemas.microsoft.com/office/powerpoint/2010/main" val="97922177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742" t="20191" r="35484" b="28578"/>
          <a:stretch/>
        </p:blipFill>
        <p:spPr>
          <a:xfrm>
            <a:off x="514627" y="909899"/>
            <a:ext cx="8019773" cy="4728901"/>
          </a:xfrm>
          <a:prstGeom prst="rect">
            <a:avLst/>
          </a:prstGeom>
        </p:spPr>
      </p:pic>
    </p:spTree>
    <p:extLst>
      <p:ext uri="{BB962C8B-B14F-4D97-AF65-F5344CB8AC3E}">
        <p14:creationId xmlns:p14="http://schemas.microsoft.com/office/powerpoint/2010/main" val="30156146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6613" t="20789" r="34355" b="24683"/>
          <a:stretch/>
        </p:blipFill>
        <p:spPr>
          <a:xfrm>
            <a:off x="520057" y="627680"/>
            <a:ext cx="8242943" cy="4934920"/>
          </a:xfrm>
          <a:prstGeom prst="rect">
            <a:avLst/>
          </a:prstGeom>
        </p:spPr>
      </p:pic>
    </p:spTree>
    <p:extLst>
      <p:ext uri="{BB962C8B-B14F-4D97-AF65-F5344CB8AC3E}">
        <p14:creationId xmlns:p14="http://schemas.microsoft.com/office/powerpoint/2010/main" val="30156146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420" t="21388" r="35000" b="36668"/>
          <a:stretch/>
        </p:blipFill>
        <p:spPr>
          <a:xfrm>
            <a:off x="457200" y="457200"/>
            <a:ext cx="8349343" cy="3962400"/>
          </a:xfrm>
          <a:prstGeom prst="rect">
            <a:avLst/>
          </a:prstGeom>
        </p:spPr>
      </p:pic>
    </p:spTree>
    <p:extLst>
      <p:ext uri="{BB962C8B-B14F-4D97-AF65-F5344CB8AC3E}">
        <p14:creationId xmlns:p14="http://schemas.microsoft.com/office/powerpoint/2010/main" val="30156146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6451" t="25583" r="44516" b="24384"/>
          <a:stretch/>
        </p:blipFill>
        <p:spPr>
          <a:xfrm>
            <a:off x="1524735" y="446452"/>
            <a:ext cx="6171465" cy="5725748"/>
          </a:xfrm>
          <a:prstGeom prst="rect">
            <a:avLst/>
          </a:prstGeom>
        </p:spPr>
      </p:pic>
    </p:spTree>
    <p:extLst>
      <p:ext uri="{BB962C8B-B14F-4D97-AF65-F5344CB8AC3E}">
        <p14:creationId xmlns:p14="http://schemas.microsoft.com/office/powerpoint/2010/main" val="34036739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3871" t="42061" r="40323" b="19290"/>
          <a:stretch/>
        </p:blipFill>
        <p:spPr>
          <a:xfrm>
            <a:off x="533400" y="762000"/>
            <a:ext cx="8261497" cy="4800600"/>
          </a:xfrm>
          <a:prstGeom prst="rect">
            <a:avLst/>
          </a:prstGeom>
        </p:spPr>
      </p:pic>
    </p:spTree>
    <p:extLst>
      <p:ext uri="{BB962C8B-B14F-4D97-AF65-F5344CB8AC3E}">
        <p14:creationId xmlns:p14="http://schemas.microsoft.com/office/powerpoint/2010/main" val="1495124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6774" t="21688" r="34355" b="7606"/>
          <a:stretch/>
        </p:blipFill>
        <p:spPr>
          <a:xfrm>
            <a:off x="931107" y="495612"/>
            <a:ext cx="7679493" cy="5981388"/>
          </a:xfrm>
          <a:prstGeom prst="rect">
            <a:avLst/>
          </a:prstGeom>
        </p:spPr>
      </p:pic>
    </p:spTree>
    <p:extLst>
      <p:ext uri="{BB962C8B-B14F-4D97-AF65-F5344CB8AC3E}">
        <p14:creationId xmlns:p14="http://schemas.microsoft.com/office/powerpoint/2010/main" val="389619288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ku_bms87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6613" t="21688" r="34193" b="3712"/>
          <a:stretch/>
        </p:blipFill>
        <p:spPr>
          <a:xfrm>
            <a:off x="1143000" y="470690"/>
            <a:ext cx="7543800" cy="6158710"/>
          </a:xfrm>
          <a:prstGeom prst="rect">
            <a:avLst/>
          </a:prstGeom>
        </p:spPr>
      </p:pic>
    </p:spTree>
    <p:extLst>
      <p:ext uri="{BB962C8B-B14F-4D97-AF65-F5344CB8AC3E}">
        <p14:creationId xmlns:p14="http://schemas.microsoft.com/office/powerpoint/2010/main" val="770673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TotalTime>
  <Words>1538</Words>
  <Application>Microsoft Office PowerPoint</Application>
  <PresentationFormat>On-screen Show (4:3)</PresentationFormat>
  <Paragraphs>398</Paragraphs>
  <Slides>149</Slides>
  <Notes>32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149</vt:i4>
      </vt:variant>
    </vt:vector>
  </HeadingPairs>
  <TitlesOfParts>
    <vt:vector size="152" baseType="lpstr">
      <vt:lpstr>Office Theme</vt:lpstr>
      <vt:lpstr>Bitmap Image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SISTEM MENEJEMEN JEMBATAN (SMJ)</vt:lpstr>
      <vt:lpstr>KOMPONEN SMJ</vt:lpstr>
      <vt:lpstr>KERUSAKAN JEMBATAN</vt:lpstr>
      <vt:lpstr>PowerPoint Presentation</vt:lpstr>
      <vt:lpstr>KEBIJAKSANAAN  PENANGANAN JEMBATAN</vt:lpstr>
      <vt:lpstr>STRATEGI PENGUMPULAN DATA</vt:lpstr>
      <vt:lpstr>RENCANA &amp; PROGRAM</vt:lpstr>
      <vt:lpstr>PENYARINGAN &amp; RANKING  SECARA TEKNIS</vt:lpstr>
      <vt:lpstr>CARA PENILAIAN KONDISI</vt:lpstr>
      <vt:lpstr>PENYELIDIKAN JEMBATAN &amp;  PERENCANAAN TEKNIK</vt:lpstr>
      <vt:lpstr>PENAGANAN JEMBATAN</vt:lpstr>
      <vt:lpstr>PENANGANAN JEMBATAN</vt:lpstr>
      <vt:lpstr>PERMASALAHAN JEMBATAN</vt:lpstr>
      <vt:lpstr>PERMASALAHAN KERUSAKAN PADA STRUKTUR JEMBATAN</vt:lpstr>
      <vt:lpstr>KERONTOKAN BETON</vt:lpstr>
      <vt:lpstr>BETON KEROPOS</vt:lpstr>
      <vt:lpstr>BETON BERONGGA</vt:lpstr>
      <vt:lpstr>REMBESAN / BOCORAN</vt:lpstr>
      <vt:lpstr>RETAK</vt:lpstr>
      <vt:lpstr>KERUSAKAN PADA BAJA</vt:lpstr>
      <vt:lpstr>KERUSAKAN ELEMEN JEMBATAN</vt:lpstr>
      <vt:lpstr>KERUSAKAN ELEMEN JEMBATAN</vt:lpstr>
      <vt:lpstr>PEMELIHARAAN RUTIN JEMBATAN</vt:lpstr>
      <vt:lpstr>Pembersihan terhadap tumbuhan liar Tidak adanya pipa lubang cucuran.</vt:lpstr>
      <vt:lpstr>Daerah Aliran Sungai kurang terpelihara Expansion Joint kurang terpelihara</vt:lpstr>
      <vt:lpstr>PEMELIHARAAN BERKALA JEMBATAN</vt:lpstr>
      <vt:lpstr>Lapisan aspal yang tidak terpelihara Batang diagonal rangka baja CH tertabrak kendaraan</vt:lpstr>
      <vt:lpstr>REHABILITASI JEMBATAN</vt:lpstr>
      <vt:lpstr>Perkuatan lantai jembatan dengan steel plate bonding Perkuatan gelagar beton prategang dengan aramyd fiber</vt:lpstr>
      <vt:lpstr>Perkuatan gelagar dengan penambahan dimensi Perkuatan kolom dengan penambahan dimensi dan penambahan baja </vt:lpstr>
      <vt:lpstr>Perkuatan gelagar baja dengan penambahan dimensi Perkuatan rangka baja dengan penambahan profil</vt:lpstr>
      <vt:lpstr>Perkuatan jembatan Komposit - CONDET Perkuatan jembatan beton</vt:lpstr>
      <vt:lpstr>BAJA</vt:lpstr>
      <vt:lpstr>KONSTRUKSI BAJA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UNDANG-UNDANG REPUBLIK INDONESIA NOMOR 38 TAHUN 2004 TENTANG JALAN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UNDANG-UNDANG REPUBLIK INDONESIA NOMOR 38 TAHUN 2004 TENTANG JALAN</dc:title>
  <dc:creator>Ir_RUBISANTOSA</dc:creator>
  <cp:lastModifiedBy>Ir_RUBISANTOSA</cp:lastModifiedBy>
  <cp:revision>53</cp:revision>
  <dcterms:created xsi:type="dcterms:W3CDTF">2020-01-26T03:49:39Z</dcterms:created>
  <dcterms:modified xsi:type="dcterms:W3CDTF">2020-01-28T03:09:52Z</dcterms:modified>
</cp:coreProperties>
</file>