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86" r:id="rId3"/>
    <p:sldId id="257" r:id="rId4"/>
    <p:sldId id="258" r:id="rId5"/>
    <p:sldId id="259" r:id="rId6"/>
    <p:sldId id="261" r:id="rId7"/>
    <p:sldId id="262" r:id="rId8"/>
    <p:sldId id="267" r:id="rId9"/>
    <p:sldId id="285" r:id="rId10"/>
    <p:sldId id="299" r:id="rId11"/>
    <p:sldId id="293" r:id="rId12"/>
    <p:sldId id="291" r:id="rId13"/>
    <p:sldId id="297" r:id="rId14"/>
    <p:sldId id="298" r:id="rId15"/>
    <p:sldId id="306" r:id="rId16"/>
    <p:sldId id="279" r:id="rId17"/>
    <p:sldId id="307" r:id="rId18"/>
    <p:sldId id="296" r:id="rId19"/>
    <p:sldId id="308" r:id="rId20"/>
    <p:sldId id="311" r:id="rId21"/>
    <p:sldId id="310" r:id="rId22"/>
    <p:sldId id="295" r:id="rId23"/>
    <p:sldId id="294" r:id="rId24"/>
    <p:sldId id="290" r:id="rId25"/>
    <p:sldId id="289" r:id="rId26"/>
    <p:sldId id="300" r:id="rId27"/>
    <p:sldId id="288" r:id="rId28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Bangers" panose="020B0604020202020204" charset="0"/>
      <p:regular r:id="rId34"/>
    </p:embeddedFont>
    <p:embeddedFont>
      <p:font typeface="Arial Black" panose="020B0A04020102020204" pitchFamily="34" charset="0"/>
      <p:bold r:id="rId35"/>
    </p:embeddedFont>
    <p:embeddedFont>
      <p:font typeface="Wingdings 3" panose="05040102010807070707" pitchFamily="18" charset="2"/>
      <p:regular r:id="rId36"/>
    </p:embeddedFont>
    <p:embeddedFont>
      <p:font typeface="Sniglet" panose="020B0604020202020204" charset="0"/>
      <p:regular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Tw Cen MT" panose="020B0602020104020603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867B7-FC1D-4F76-A3A6-9713CFE314E1}">
  <a:tblStyle styleId="{16F867B7-FC1D-4F76-A3A6-9713CFE314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846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63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50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06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038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4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232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885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410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56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54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A65DB57-5CE6-4A0A-B89B-A970B1645566}" type="slidenum">
              <a:rPr lang="id-ID" altLang="en-US"/>
              <a:pPr/>
              <a:t>11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217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 altLang="ko-KR"/>
              <a:t>Inspektorat Prov. Jatim</a:t>
            </a:r>
            <a:endParaRPr lang="en-US" altLang="ko-K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9E1F-998B-43F0-8D06-1383BD472C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104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195736" y="2355726"/>
            <a:ext cx="5019470" cy="590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P</a:t>
            </a:r>
            <a:r>
              <a:rPr lang="en" sz="4800" dirty="0" smtClean="0"/>
              <a:t>engawasan kinerja asn</a:t>
            </a:r>
            <a:br>
              <a:rPr lang="en" sz="4800" dirty="0" smtClean="0"/>
            </a:b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9702"/>
            <a:ext cx="7472989" cy="144016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wasdalpeg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err="1">
                <a:solidFill>
                  <a:schemeClr val="tx1"/>
                </a:solidFill>
              </a:rPr>
              <a:t>nformasi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hasil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pemantauan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tindak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lanjut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hasil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wasdalpeg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harus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akurat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</a:rPr>
              <a:t>dan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</a:rPr>
              <a:t>obyektif</a:t>
            </a:r>
            <a:r>
              <a:rPr lang="en-AU" sz="2400" dirty="0" smtClean="0">
                <a:solidFill>
                  <a:schemeClr val="tx1"/>
                </a:solidFill>
              </a:rPr>
              <a:t/>
            </a:r>
            <a:br>
              <a:rPr lang="en-AU" sz="2400" dirty="0" smtClean="0">
                <a:solidFill>
                  <a:schemeClr val="tx1"/>
                </a:solidFill>
              </a:rPr>
            </a:br>
            <a:r>
              <a:rPr lang="en-AU" sz="2400" dirty="0" err="1" smtClean="0">
                <a:solidFill>
                  <a:schemeClr val="tx1"/>
                </a:solidFill>
              </a:rPr>
              <a:t>dilakukan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</a:rPr>
              <a:t>secara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</a:rPr>
              <a:t>sederhana</a:t>
            </a:r>
            <a:r>
              <a:rPr lang="en-AU" sz="2400" dirty="0" smtClean="0">
                <a:solidFill>
                  <a:schemeClr val="tx1"/>
                </a:solidFill>
              </a:rPr>
              <a:t> , </a:t>
            </a:r>
            <a:r>
              <a:rPr lang="en-AU" sz="2400" dirty="0" err="1" smtClean="0">
                <a:solidFill>
                  <a:schemeClr val="tx1"/>
                </a:solidFill>
              </a:rPr>
              <a:t>tujuan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</a:rPr>
              <a:t>jelas</a:t>
            </a:r>
            <a:r>
              <a:rPr lang="en-AU" sz="2400" dirty="0" smtClean="0">
                <a:solidFill>
                  <a:schemeClr val="tx1"/>
                </a:solidFill>
              </a:rPr>
              <a:t>, </a:t>
            </a:r>
            <a:r>
              <a:rPr lang="en-AU" sz="2400" dirty="0" err="1" smtClean="0">
                <a:solidFill>
                  <a:schemeClr val="tx1"/>
                </a:solidFill>
              </a:rPr>
              <a:t>tepat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83718"/>
            <a:ext cx="6552728" cy="1944215"/>
          </a:xfrm>
        </p:spPr>
        <p:txBody>
          <a:bodyPr/>
          <a:lstStyle/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Prinsip</a:t>
            </a:r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Evaluasi</a:t>
            </a:r>
            <a:r>
              <a:rPr lang="en-US" sz="32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Wasdalpeg</a:t>
            </a:r>
            <a:endParaRPr lang="en-US" sz="3200" b="1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Lebih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mengarah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pada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menyelesaikan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permasalahan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yang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dihadapi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daripada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membahas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kesalahan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yang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telah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terjadi</a:t>
            </a:r>
            <a:r>
              <a:rPr lang="en-AU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264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d-ID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altLang="ko-KR"/>
              <a:t>Inspektorat Prov. Jatim</a:t>
            </a:r>
            <a:endParaRPr lang="en-US" altLang="ko-KR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504" y="0"/>
            <a:ext cx="8579296" cy="5143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id-ID" altLang="en-US" sz="1050"/>
          </a:p>
        </p:txBody>
      </p:sp>
      <p:sp>
        <p:nvSpPr>
          <p:cNvPr id="9" name="Rounded Rectangle 8"/>
          <p:cNvSpPr/>
          <p:nvPr/>
        </p:nvSpPr>
        <p:spPr bwMode="auto">
          <a:xfrm>
            <a:off x="1451610" y="2388870"/>
            <a:ext cx="2457450" cy="4343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d-ID" sz="1050" b="1" dirty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PROFESIONALISME ASN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537710" y="267494"/>
            <a:ext cx="3063240" cy="46863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d-ID" sz="2400" b="1" dirty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PEMBINAAN APARATUR :</a:t>
            </a:r>
            <a:r>
              <a:rPr lang="id-ID" sz="1050" b="1" dirty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1050" b="1" dirty="0">
              <a:solidFill>
                <a:srgbClr val="FFFF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Pedum</a:t>
            </a: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63 </a:t>
            </a: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Tahun</a:t>
            </a: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2019)</a:t>
            </a:r>
          </a:p>
          <a:p>
            <a:pPr algn="ctr">
              <a:defRPr/>
            </a:pP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Pedoman</a:t>
            </a: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Kerja</a:t>
            </a: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Dan </a:t>
            </a: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Pelaksanaan</a:t>
            </a: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Tugas</a:t>
            </a: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Pemerintah</a:t>
            </a:r>
            <a:r>
              <a:rPr lang="en-US" sz="105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Daerah Prov. </a:t>
            </a:r>
            <a:r>
              <a:rPr lang="en-US" sz="1050" b="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Jatim</a:t>
            </a:r>
            <a:endParaRPr lang="en-US" sz="105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defRPr/>
            </a:pPr>
            <a:endParaRPr lang="id-ID" sz="1050" b="1" dirty="0">
              <a:solidFill>
                <a:srgbClr val="FFFF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Tunjangan / Gaji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Kode Etik Pegawas ASN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Disiplin Kerja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Izin Perkawinan dan Perceraian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Pakaian Dinas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Peningkatan Kapasitas Sumber Daya Aparatur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Cuti</a:t>
            </a:r>
          </a:p>
          <a:p>
            <a:pPr marL="257175" indent="-257175">
              <a:buFont typeface="+mj-lt"/>
              <a:buAutoNum type="arabicPeriod"/>
              <a:defRPr/>
            </a:pPr>
            <a:r>
              <a:rPr lang="id-ID" sz="1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Pengawasan Melekat</a:t>
            </a:r>
          </a:p>
        </p:txBody>
      </p:sp>
      <p:sp>
        <p:nvSpPr>
          <p:cNvPr id="11" name="Left Brace 10"/>
          <p:cNvSpPr/>
          <p:nvPr/>
        </p:nvSpPr>
        <p:spPr bwMode="auto">
          <a:xfrm>
            <a:off x="4080273" y="502444"/>
            <a:ext cx="263128" cy="4195763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d-ID" sz="1050">
              <a:latin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2468880" y="1303020"/>
            <a:ext cx="400050" cy="1405890"/>
          </a:xfrm>
          <a:prstGeom prst="rightArrow">
            <a:avLst/>
          </a:prstGeom>
          <a:solidFill>
            <a:srgbClr val="CC6600"/>
          </a:solidFill>
          <a:ln>
            <a:solidFill>
              <a:srgbClr val="CC6600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id-ID" sz="1050" dirty="0">
              <a:ln>
                <a:solidFill>
                  <a:srgbClr val="FFFF00"/>
                </a:solidFill>
              </a:ln>
              <a:solidFill>
                <a:srgbClr val="CC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 rot="161729">
            <a:off x="721666" y="560059"/>
            <a:ext cx="7300282" cy="7158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dipersiapkan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aparatur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14348" y="1347614"/>
            <a:ext cx="7358114" cy="3359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smtClean="0"/>
              <a:t>Model DK/</a:t>
            </a:r>
            <a:r>
              <a:rPr lang="en-US" dirty="0" err="1" smtClean="0"/>
              <a:t>Tunjangan</a:t>
            </a:r>
            <a:r>
              <a:rPr lang="en-US" dirty="0" smtClean="0"/>
              <a:t> /</a:t>
            </a:r>
            <a:r>
              <a:rPr lang="en-US" dirty="0" err="1" smtClean="0"/>
              <a:t>Gaji</a:t>
            </a:r>
            <a:r>
              <a:rPr lang="en-US" dirty="0" smtClean="0"/>
              <a:t>;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Cuti</a:t>
            </a:r>
            <a:r>
              <a:rPr lang="en-US" dirty="0" smtClean="0"/>
              <a:t> (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,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Melahirkan</a:t>
            </a:r>
            <a:r>
              <a:rPr lang="en-US" dirty="0" smtClean="0"/>
              <a:t>,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Cuti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, </a:t>
            </a:r>
            <a:r>
              <a:rPr lang="en-US" dirty="0" err="1" smtClean="0"/>
              <a:t>Cuti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Tanggungan</a:t>
            </a:r>
            <a:r>
              <a:rPr lang="en-US" dirty="0" smtClean="0"/>
              <a:t> Negara);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/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;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Perceraian</a:t>
            </a:r>
            <a:r>
              <a:rPr lang="en-US" dirty="0" smtClean="0"/>
              <a:t>;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Rekap</a:t>
            </a:r>
            <a:r>
              <a:rPr lang="en-US" dirty="0" smtClean="0"/>
              <a:t> Data </a:t>
            </a:r>
            <a:r>
              <a:rPr lang="en-US" dirty="0" err="1" smtClean="0"/>
              <a:t>Fungsional</a:t>
            </a:r>
            <a:r>
              <a:rPr lang="en-US" dirty="0" smtClean="0"/>
              <a:t> (</a:t>
            </a:r>
            <a:r>
              <a:rPr lang="en-US" dirty="0" err="1" smtClean="0"/>
              <a:t>Penilaian</a:t>
            </a:r>
            <a:r>
              <a:rPr lang="en-US" dirty="0" smtClean="0"/>
              <a:t> DUPAK </a:t>
            </a:r>
            <a:r>
              <a:rPr lang="en-US" dirty="0" err="1" smtClean="0"/>
              <a:t>Terakhir</a:t>
            </a:r>
            <a:r>
              <a:rPr lang="en-US" dirty="0" smtClean="0"/>
              <a:t>, SK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);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Pangkat</a:t>
            </a:r>
            <a:r>
              <a:rPr lang="en-US" dirty="0" smtClean="0"/>
              <a:t>;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;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smtClean="0"/>
              <a:t>Data PTT-PK (SK, </a:t>
            </a:r>
            <a:r>
              <a:rPr lang="en-US" dirty="0" err="1" smtClean="0"/>
              <a:t>Rekap</a:t>
            </a:r>
            <a:r>
              <a:rPr lang="en-US" dirty="0" smtClean="0"/>
              <a:t> TPP, Data Finger Print)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endParaRPr lang="en-US" dirty="0" smtClean="0"/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endParaRPr lang="en-US" dirty="0" smtClean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5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536" y="715566"/>
            <a:ext cx="8280919" cy="4073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38100" indent="0" eaLnBrk="1" hangingPunct="1">
              <a:buNone/>
              <a:defRPr/>
            </a:pP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" pitchFamily="34" charset="0"/>
                <a:cs typeface="Segoe UI" pitchFamily="34" charset="0"/>
              </a:rPr>
              <a:t>STUDY KASUS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pPr marL="38100" indent="0" eaLnBrk="1" hangingPunct="1">
              <a:buNone/>
              <a:defRPr/>
            </a:pP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1.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Pemberian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Tunjangan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Anak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Belum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Sesuai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38100" indent="0" eaLnBrk="1" hangingPunct="1">
              <a:buNone/>
              <a:defRPr/>
            </a:pP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  a.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Umur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lebih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21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melanjutkan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kuliah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masih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mendapatkan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38100" indent="0" eaLnBrk="1" hangingPunct="1">
              <a:buNone/>
              <a:defRPr/>
            </a:pPr>
            <a:r>
              <a:rPr lang="en-US" altLang="ko-K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    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tunjangan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  <a:endParaRPr lang="en-US" altLang="ko-K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8100" indent="0" eaLnBrk="1" hangingPunct="1">
              <a:buNone/>
              <a:defRPr/>
            </a:pPr>
            <a:r>
              <a:rPr lang="en-US" altLang="ko-K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 b.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Anak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berumur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26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Tahun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masih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mendapatkan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tunjangan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pPr marL="38100" indent="0" eaLnBrk="1" hangingPunct="1">
              <a:buNone/>
              <a:defRPr/>
            </a:pPr>
            <a:r>
              <a:rPr lang="en-US" altLang="ko-K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 c. PNS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tidak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membuat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Model DK;</a:t>
            </a:r>
          </a:p>
          <a:p>
            <a:pPr marL="38100" indent="0" eaLnBrk="1" hangingPunct="1">
              <a:buNone/>
              <a:defRPr/>
            </a:pPr>
            <a:r>
              <a:rPr lang="en-US" altLang="ko-K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 d.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Anak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sudah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menikah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tetapi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masih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mendapatkan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tunjangan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pPr marL="38100" indent="0" eaLnBrk="1" hangingPunct="1">
              <a:buNone/>
              <a:defRPr/>
            </a:pPr>
            <a:r>
              <a:rPr lang="en-US" altLang="ko-K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 e.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Anak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lulus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kuliah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tetapi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masih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mendapatkan</a:t>
            </a:r>
            <a:r>
              <a:rPr lang="en-US" altLang="ko-K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tunjangan</a:t>
            </a:r>
            <a:r>
              <a:rPr lang="en-US" altLang="ko-K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altLang="ko-KR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8100" indent="0" eaLnBrk="1" hangingPunct="1">
              <a:buNone/>
              <a:defRPr/>
            </a:pPr>
            <a:endParaRPr lang="en-US" altLang="ko-KR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gray">
          <a:xfrm>
            <a:off x="1257300" y="152400"/>
            <a:ext cx="588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d-ID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Tunjangan dan </a:t>
            </a:r>
            <a:r>
              <a:rPr lang="id-ID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Gaji</a:t>
            </a: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PNS (Model DK)</a:t>
            </a:r>
            <a:endParaRPr lang="en-US" altLang="ko-K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altLang="ko-KR"/>
              <a:t>Inspektorat Prov. Jatim</a:t>
            </a:r>
            <a:endParaRPr lang="en-US" altLang="ko-KR"/>
          </a:p>
        </p:txBody>
      </p:sp>
      <p:pic>
        <p:nvPicPr>
          <p:cNvPr id="11269" name="Picture 7" descr="ow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11710"/>
            <a:ext cx="3165872" cy="30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467544" y="285734"/>
            <a:ext cx="1728192" cy="845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6000" dirty="0" smtClean="0">
                <a:solidFill>
                  <a:srgbClr val="000000"/>
                </a:solidFill>
              </a:rPr>
              <a:t>cuti</a:t>
            </a:r>
            <a:endParaRPr sz="6000" dirty="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323528" y="1059582"/>
            <a:ext cx="8391876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Study </a:t>
            </a:r>
            <a:r>
              <a:rPr lang="en-US" sz="3600" dirty="0" err="1" smtClean="0">
                <a:solidFill>
                  <a:schemeClr val="bg1"/>
                </a:solidFill>
              </a:rPr>
              <a:t>Kasus</a:t>
            </a:r>
            <a:r>
              <a:rPr lang="en-US" sz="3600" dirty="0" smtClean="0">
                <a:solidFill>
                  <a:schemeClr val="bg1"/>
                </a:solidFill>
              </a:rPr>
              <a:t> 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1. PNS yang </a:t>
            </a:r>
            <a:r>
              <a:rPr lang="en-US" sz="2000" dirty="0" err="1" smtClean="0">
                <a:solidFill>
                  <a:schemeClr val="bg1"/>
                </a:solidFill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cuti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bersalin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masih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mendapatkan</a:t>
            </a:r>
            <a:r>
              <a:rPr lang="en-US" sz="2000" dirty="0" smtClean="0">
                <a:solidFill>
                  <a:schemeClr val="bg1"/>
                </a:solidFill>
              </a:rPr>
              <a:t> TPP </a:t>
            </a:r>
            <a:r>
              <a:rPr lang="en-US" sz="2000" dirty="0" err="1" smtClean="0">
                <a:solidFill>
                  <a:schemeClr val="bg1"/>
                </a:solidFill>
              </a:rPr>
              <a:t>Penuh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2. PNS yang </a:t>
            </a:r>
            <a:r>
              <a:rPr lang="en-US" sz="2000" dirty="0" err="1" smtClean="0">
                <a:solidFill>
                  <a:schemeClr val="bg1"/>
                </a:solidFill>
              </a:rPr>
              <a:t>menjalankan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Cuti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Ibdah</a:t>
            </a:r>
            <a:r>
              <a:rPr lang="en-US" sz="2000" dirty="0" smtClean="0">
                <a:solidFill>
                  <a:schemeClr val="bg1"/>
                </a:solidFill>
              </a:rPr>
              <a:t> Haji /</a:t>
            </a:r>
            <a:r>
              <a:rPr lang="en-US" sz="2000" dirty="0" err="1" smtClean="0">
                <a:solidFill>
                  <a:schemeClr val="bg1"/>
                </a:solidFill>
              </a:rPr>
              <a:t>Umroh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masih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mendapatkan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TPP </a:t>
            </a:r>
            <a:r>
              <a:rPr lang="en-US" sz="2000" dirty="0" err="1" smtClean="0">
                <a:solidFill>
                  <a:schemeClr val="bg1"/>
                </a:solidFill>
              </a:rPr>
              <a:t>Penuh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</a:rPr>
              <a:t>Ijin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cuti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tidak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sesuai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peruntukan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Menjalankan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Ibadah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Umroh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ttp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</a:rPr>
              <a:t>menggunakan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cuti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alasan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penting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6" name="Google Shape;86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64" y="285734"/>
            <a:ext cx="1767140" cy="1133888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8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395536" y="195486"/>
            <a:ext cx="4464496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FFFF"/>
                </a:solidFill>
              </a:rPr>
              <a:t>C</a:t>
            </a:r>
            <a:r>
              <a:rPr lang="en" sz="6600" dirty="0" smtClean="0">
                <a:solidFill>
                  <a:srgbClr val="FFFFFF"/>
                </a:solidFill>
              </a:rPr>
              <a:t>ontoh cuti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323528" y="1090558"/>
            <a:ext cx="7032172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6893038" y="195486"/>
            <a:ext cx="2126408" cy="1196931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7421807" y="195486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768600" y="44358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r>
              <a:rPr lang="en-AU" b="1" dirty="0" err="1" smtClean="0">
                <a:solidFill>
                  <a:srgbClr val="0070C0"/>
                </a:solidFill>
              </a:rPr>
              <a:t>dan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b="1" dirty="0" err="1">
                <a:solidFill>
                  <a:srgbClr val="0070C0"/>
                </a:solidFill>
              </a:rPr>
              <a:t>objektif</a:t>
            </a:r>
            <a:r>
              <a:rPr lang="en-AU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515" y="1563637"/>
          <a:ext cx="8583486" cy="3058382"/>
        </p:xfrm>
        <a:graphic>
          <a:graphicData uri="http://schemas.openxmlformats.org/drawingml/2006/table">
            <a:tbl>
              <a:tblPr firstRow="1" firstCol="1" bandRow="1">
                <a:tableStyleId>{16F867B7-FC1D-4F76-A3A6-9713CFE314E1}</a:tableStyleId>
              </a:tblPr>
              <a:tblGrid>
                <a:gridCol w="504053">
                  <a:extLst>
                    <a:ext uri="{9D8B030D-6E8A-4147-A177-3AD203B41FA5}">
                      <a16:colId xmlns:a16="http://schemas.microsoft.com/office/drawing/2014/main" val="427886502"/>
                    </a:ext>
                  </a:extLst>
                </a:gridCol>
                <a:gridCol w="1982543">
                  <a:extLst>
                    <a:ext uri="{9D8B030D-6E8A-4147-A177-3AD203B41FA5}">
                      <a16:colId xmlns:a16="http://schemas.microsoft.com/office/drawing/2014/main" val="1089189386"/>
                    </a:ext>
                  </a:extLst>
                </a:gridCol>
                <a:gridCol w="897777">
                  <a:extLst>
                    <a:ext uri="{9D8B030D-6E8A-4147-A177-3AD203B41FA5}">
                      <a16:colId xmlns:a16="http://schemas.microsoft.com/office/drawing/2014/main" val="3109278866"/>
                    </a:ext>
                  </a:extLst>
                </a:gridCol>
                <a:gridCol w="1029597">
                  <a:extLst>
                    <a:ext uri="{9D8B030D-6E8A-4147-A177-3AD203B41FA5}">
                      <a16:colId xmlns:a16="http://schemas.microsoft.com/office/drawing/2014/main" val="1936523720"/>
                    </a:ext>
                  </a:extLst>
                </a:gridCol>
                <a:gridCol w="630192">
                  <a:extLst>
                    <a:ext uri="{9D8B030D-6E8A-4147-A177-3AD203B41FA5}">
                      <a16:colId xmlns:a16="http://schemas.microsoft.com/office/drawing/2014/main" val="1981182075"/>
                    </a:ext>
                  </a:extLst>
                </a:gridCol>
                <a:gridCol w="860491">
                  <a:extLst>
                    <a:ext uri="{9D8B030D-6E8A-4147-A177-3AD203B41FA5}">
                      <a16:colId xmlns:a16="http://schemas.microsoft.com/office/drawing/2014/main" val="3404291272"/>
                    </a:ext>
                  </a:extLst>
                </a:gridCol>
                <a:gridCol w="815201">
                  <a:extLst>
                    <a:ext uri="{9D8B030D-6E8A-4147-A177-3AD203B41FA5}">
                      <a16:colId xmlns:a16="http://schemas.microsoft.com/office/drawing/2014/main" val="1790595994"/>
                    </a:ext>
                  </a:extLst>
                </a:gridCol>
                <a:gridCol w="931816">
                  <a:extLst>
                    <a:ext uri="{9D8B030D-6E8A-4147-A177-3AD203B41FA5}">
                      <a16:colId xmlns:a16="http://schemas.microsoft.com/office/drawing/2014/main" val="168817161"/>
                    </a:ext>
                  </a:extLst>
                </a:gridCol>
                <a:gridCol w="931816">
                  <a:extLst>
                    <a:ext uri="{9D8B030D-6E8A-4147-A177-3AD203B41FA5}">
                      <a16:colId xmlns:a16="http://schemas.microsoft.com/office/drawing/2014/main" val="2652335537"/>
                    </a:ext>
                  </a:extLst>
                </a:gridCol>
              </a:tblGrid>
              <a:tr h="12384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id-ID" sz="1200" u="sng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id-ID" sz="1200" u="sng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Nama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</a:rPr>
                        <a:t> /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Unit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Kerja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Mulai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Tanggal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Waktu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pelaksanaan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cuti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hari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kerja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Tarif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TPP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Klas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6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Potongan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Berdasarkan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Kinerja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Rp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Potongan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Berdasarkan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Kedisilinan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</a:rPr>
                        <a:t>(Rp.)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Keseluruhan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(TPP – Pot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Kinerja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Kedisiplinan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extLst>
                  <a:ext uri="{0D108BD9-81ED-4DB2-BD59-A6C34878D82A}">
                    <a16:rowId xmlns:a16="http://schemas.microsoft.com/office/drawing/2014/main" val="2327779891"/>
                  </a:ext>
                </a:extLst>
              </a:tr>
              <a:tr h="353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Bulan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Hari Kerja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 anchor="ctr"/>
                </a:tc>
                <a:extLst>
                  <a:ext uri="{0D108BD9-81ED-4DB2-BD59-A6C34878D82A}">
                    <a16:rowId xmlns:a16="http://schemas.microsoft.com/office/drawing/2014/main" val="375815186"/>
                  </a:ext>
                </a:extLst>
              </a:tr>
              <a:tr h="884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INEM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NIP. 19890327 201503 2 009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Pengolah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Data – II/d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Nopember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s/d 18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2019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Nopember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8.125.000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2.437.495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2.979.000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2.708.345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extLst>
                  <a:ext uri="{0D108BD9-81ED-4DB2-BD59-A6C34878D82A}">
                    <a16:rowId xmlns:a16="http://schemas.microsoft.com/office/drawing/2014/main" val="406384413"/>
                  </a:ext>
                </a:extLst>
              </a:tr>
              <a:tr h="31848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</a:rPr>
                        <a:t>T O T A 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2.708.345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52" marR="63752" marT="0" marB="0"/>
                </a:tc>
                <a:extLst>
                  <a:ext uri="{0D108BD9-81ED-4DB2-BD59-A6C34878D82A}">
                    <a16:rowId xmlns:a16="http://schemas.microsoft.com/office/drawing/2014/main" val="13661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9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395536" y="195486"/>
            <a:ext cx="4464496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FFFFFF"/>
                </a:solidFill>
              </a:rPr>
              <a:t>TUGAS BELAJAR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323528" y="1090558"/>
            <a:ext cx="7032172" cy="1193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STUDY KASUS: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PNS </a:t>
            </a:r>
            <a:r>
              <a:rPr lang="en-US" sz="1800" dirty="0" err="1" smtClean="0">
                <a:solidFill>
                  <a:srgbClr val="FFFFFF"/>
                </a:solidFill>
              </a:rPr>
              <a:t>Tugas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Belajar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tetapi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mendapatkan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Tunjangan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Umum</a:t>
            </a:r>
            <a:r>
              <a:rPr lang="en-US" sz="1800" dirty="0" smtClean="0">
                <a:solidFill>
                  <a:srgbClr val="FFFFFF"/>
                </a:solidFill>
              </a:rPr>
              <a:t>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6893038" y="195486"/>
            <a:ext cx="2126408" cy="1196931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7421807" y="195486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37563" y="2625390"/>
            <a:ext cx="3730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IJIN BELAJAR</a:t>
            </a:r>
            <a:endParaRPr lang="en-US" sz="3200" b="1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8600" y="44358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r>
              <a:rPr lang="en-AU" b="1" dirty="0" err="1" smtClean="0">
                <a:solidFill>
                  <a:srgbClr val="0070C0"/>
                </a:solidFill>
              </a:rPr>
              <a:t>dan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b="1" dirty="0" err="1">
                <a:solidFill>
                  <a:srgbClr val="0070C0"/>
                </a:solidFill>
              </a:rPr>
              <a:t>objektif</a:t>
            </a:r>
            <a:r>
              <a:rPr lang="en-AU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638" y="3364240"/>
            <a:ext cx="620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PNS </a:t>
            </a:r>
            <a:r>
              <a:rPr lang="en-US" sz="1800" b="1" dirty="0" err="1" smtClean="0">
                <a:solidFill>
                  <a:schemeClr val="bg1"/>
                </a:solidFill>
              </a:rPr>
              <a:t>melaksanakan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Ijin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Belajar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tetapi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tidak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segera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dilaporkan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ke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BKD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204788" y="249321"/>
            <a:ext cx="7135812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FFFF"/>
                </a:solidFill>
              </a:rPr>
              <a:t>C</a:t>
            </a:r>
            <a:r>
              <a:rPr lang="en" sz="6600" dirty="0" smtClean="0">
                <a:solidFill>
                  <a:srgbClr val="FFFFFF"/>
                </a:solidFill>
              </a:rPr>
              <a:t>ontoh TUGAS BELAJAR 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323528" y="1090558"/>
            <a:ext cx="7032172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6893038" y="195486"/>
            <a:ext cx="2126408" cy="1196931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7421807" y="195486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768600" y="44358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r>
              <a:rPr lang="en-AU" b="1" dirty="0" err="1" smtClean="0">
                <a:solidFill>
                  <a:srgbClr val="0070C0"/>
                </a:solidFill>
              </a:rPr>
              <a:t>dan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b="1" dirty="0" err="1">
                <a:solidFill>
                  <a:srgbClr val="0070C0"/>
                </a:solidFill>
              </a:rPr>
              <a:t>objektif</a:t>
            </a:r>
            <a:r>
              <a:rPr lang="en-AU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7" y="1635645"/>
          <a:ext cx="7992886" cy="2994345"/>
        </p:xfrm>
        <a:graphic>
          <a:graphicData uri="http://schemas.openxmlformats.org/drawingml/2006/table">
            <a:tbl>
              <a:tblPr firstRow="1" firstCol="1" bandRow="1">
                <a:tableStyleId>{16F867B7-FC1D-4F76-A3A6-9713CFE314E1}</a:tableStyleId>
              </a:tblPr>
              <a:tblGrid>
                <a:gridCol w="482775">
                  <a:extLst>
                    <a:ext uri="{9D8B030D-6E8A-4147-A177-3AD203B41FA5}">
                      <a16:colId xmlns:a16="http://schemas.microsoft.com/office/drawing/2014/main" val="2825284017"/>
                    </a:ext>
                  </a:extLst>
                </a:gridCol>
                <a:gridCol w="1080737">
                  <a:extLst>
                    <a:ext uri="{9D8B030D-6E8A-4147-A177-3AD203B41FA5}">
                      <a16:colId xmlns:a16="http://schemas.microsoft.com/office/drawing/2014/main" val="2400566842"/>
                    </a:ext>
                  </a:extLst>
                </a:gridCol>
                <a:gridCol w="1238275">
                  <a:extLst>
                    <a:ext uri="{9D8B030D-6E8A-4147-A177-3AD203B41FA5}">
                      <a16:colId xmlns:a16="http://schemas.microsoft.com/office/drawing/2014/main" val="3113411930"/>
                    </a:ext>
                  </a:extLst>
                </a:gridCol>
                <a:gridCol w="1162895">
                  <a:extLst>
                    <a:ext uri="{9D8B030D-6E8A-4147-A177-3AD203B41FA5}">
                      <a16:colId xmlns:a16="http://schemas.microsoft.com/office/drawing/2014/main" val="2823925371"/>
                    </a:ext>
                  </a:extLst>
                </a:gridCol>
                <a:gridCol w="1787113">
                  <a:extLst>
                    <a:ext uri="{9D8B030D-6E8A-4147-A177-3AD203B41FA5}">
                      <a16:colId xmlns:a16="http://schemas.microsoft.com/office/drawing/2014/main" val="1670809984"/>
                    </a:ext>
                  </a:extLst>
                </a:gridCol>
                <a:gridCol w="1080737">
                  <a:extLst>
                    <a:ext uri="{9D8B030D-6E8A-4147-A177-3AD203B41FA5}">
                      <a16:colId xmlns:a16="http://schemas.microsoft.com/office/drawing/2014/main" val="1610505138"/>
                    </a:ext>
                  </a:extLst>
                </a:gridCol>
                <a:gridCol w="1160354">
                  <a:extLst>
                    <a:ext uri="{9D8B030D-6E8A-4147-A177-3AD203B41FA5}">
                      <a16:colId xmlns:a16="http://schemas.microsoft.com/office/drawing/2014/main" val="3497719304"/>
                    </a:ext>
                  </a:extLst>
                </a:gridCol>
              </a:tblGrid>
              <a:tr h="87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NO</a:t>
                      </a:r>
                      <a:r>
                        <a:rPr lang="id-ID" sz="1000" b="1" u="sng" dirty="0">
                          <a:effectLst/>
                        </a:rPr>
                        <a:t/>
                      </a:r>
                      <a:br>
                        <a:rPr lang="id-ID" sz="1000" b="1" u="sng" dirty="0">
                          <a:effectLst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NAMA</a:t>
                      </a:r>
                      <a:r>
                        <a:rPr lang="id-ID" sz="1000" b="1" dirty="0">
                          <a:effectLst/>
                        </a:rPr>
                        <a:t> /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UNIIT KERJA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PENDIDIKAN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YG DI</a:t>
                      </a:r>
                      <a:r>
                        <a:rPr lang="id-ID" sz="1000" b="1" dirty="0">
                          <a:effectLst/>
                        </a:rPr>
                        <a:t>TEMPUH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TGL Tu</a:t>
                      </a:r>
                      <a:r>
                        <a:rPr lang="id-ID" sz="1000" b="1" dirty="0">
                          <a:effectLst/>
                        </a:rPr>
                        <a:t>gas </a:t>
                      </a:r>
                      <a:r>
                        <a:rPr lang="x-none" sz="1000" b="1" dirty="0">
                          <a:effectLst/>
                        </a:rPr>
                        <a:t>B</a:t>
                      </a:r>
                      <a:r>
                        <a:rPr lang="id-ID" sz="1000" b="1" dirty="0">
                          <a:effectLst/>
                        </a:rPr>
                        <a:t>elajar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BATASAN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POT TUNJANGAN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/>
                        </a:rPr>
                        <a:t>&amp;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/>
                        </a:rPr>
                        <a:t>Kelibihan Pemby. Tunj.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BESARAN TUNJANG /bulan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000" b="1" dirty="0">
                          <a:effectLst/>
                        </a:rPr>
                        <a:t>(Rp.)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TOTAL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(Rp)</a:t>
                      </a:r>
                      <a:endParaRPr lang="en-US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7431306"/>
                  </a:ext>
                </a:extLst>
              </a:tr>
              <a:tr h="1904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1.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INUL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S2 Unted Graduate School Of Agricultural Sciences Enime University (Program Beasiswa Pemerintah Jepang/MEXT 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16</a:t>
                      </a:r>
                      <a:r>
                        <a:rPr lang="x-none" sz="900" dirty="0">
                          <a:effectLst/>
                        </a:rPr>
                        <a:t>-</a:t>
                      </a:r>
                      <a:r>
                        <a:rPr lang="id-ID" sz="900" dirty="0">
                          <a:effectLst/>
                        </a:rPr>
                        <a:t>08</a:t>
                      </a:r>
                      <a:r>
                        <a:rPr lang="x-none" sz="900" dirty="0">
                          <a:effectLst/>
                        </a:rPr>
                        <a:t>-201</a:t>
                      </a:r>
                      <a:r>
                        <a:rPr lang="id-ID" sz="9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Maret </a:t>
                      </a:r>
                      <a:r>
                        <a:rPr lang="x-none" sz="900" dirty="0">
                          <a:effectLst/>
                        </a:rPr>
                        <a:t>s/d </a:t>
                      </a:r>
                      <a:r>
                        <a:rPr lang="id-ID" sz="900" dirty="0">
                          <a:effectLst/>
                        </a:rPr>
                        <a:t>Oktober 2017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(30</a:t>
                      </a:r>
                      <a:r>
                        <a:rPr lang="x-none" sz="900" dirty="0">
                          <a:effectLst/>
                        </a:rPr>
                        <a:t> Bulan</a:t>
                      </a:r>
                      <a:r>
                        <a:rPr lang="id-ID" sz="9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x-none" sz="900">
                          <a:effectLst/>
                        </a:rPr>
                        <a:t>185.000,-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900" dirty="0">
                          <a:effectLst/>
                        </a:rPr>
                        <a:t>5.365</a:t>
                      </a:r>
                      <a:r>
                        <a:rPr lang="x-none" sz="900" dirty="0">
                          <a:effectLst/>
                        </a:rPr>
                        <a:t>.000,-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868086"/>
                  </a:ext>
                </a:extLst>
              </a:tr>
              <a:tr h="21161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900">
                          <a:effectLst/>
                        </a:rPr>
                        <a:t>T O T A 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900" dirty="0">
                          <a:effectLst/>
                        </a:rPr>
                        <a:t>    </a:t>
                      </a:r>
                      <a:r>
                        <a:rPr lang="en-US" sz="900" dirty="0" smtClean="0">
                          <a:effectLst/>
                        </a:rPr>
                        <a:t>          </a:t>
                      </a:r>
                      <a:r>
                        <a:rPr lang="en-US" sz="900" b="1" dirty="0" smtClean="0">
                          <a:effectLst/>
                        </a:rPr>
                        <a:t>5.365</a:t>
                      </a:r>
                      <a:r>
                        <a:rPr lang="x-none" sz="900" b="1" dirty="0">
                          <a:effectLst/>
                        </a:rPr>
                        <a:t>.000</a:t>
                      </a:r>
                      <a:r>
                        <a:rPr lang="id-ID" sz="900" b="1" dirty="0">
                          <a:effectLst/>
                        </a:rPr>
                        <a:t>,-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61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0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1729">
            <a:off x="980478" y="699845"/>
            <a:ext cx="7029878" cy="935068"/>
          </a:xfrm>
        </p:spPr>
        <p:txBody>
          <a:bodyPr/>
          <a:lstStyle/>
          <a:p>
            <a:r>
              <a:rPr lang="en-US" sz="3200" dirty="0" smtClean="0"/>
              <a:t>PEJABAT FUNGSIONAL: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</p:spPr>
        <p:txBody>
          <a:bodyPr/>
          <a:lstStyle/>
          <a:p>
            <a:r>
              <a:rPr lang="en-US" sz="3200" b="1" dirty="0" smtClean="0"/>
              <a:t>Study </a:t>
            </a:r>
            <a:r>
              <a:rPr lang="en-US" sz="3200" b="1" dirty="0" err="1" smtClean="0"/>
              <a:t>Kasus</a:t>
            </a:r>
            <a:r>
              <a:rPr lang="en-US" sz="3200" b="1" dirty="0" smtClean="0"/>
              <a:t>:</a:t>
            </a:r>
          </a:p>
          <a:p>
            <a:r>
              <a:rPr lang="en-US" sz="1600" dirty="0" err="1" smtClean="0"/>
              <a:t>Pejabat</a:t>
            </a:r>
            <a:r>
              <a:rPr lang="en-US" sz="1600" dirty="0" smtClean="0"/>
              <a:t> </a:t>
            </a:r>
            <a:r>
              <a:rPr lang="en-US" sz="1600" dirty="0" err="1" smtClean="0"/>
              <a:t>Fungsional</a:t>
            </a:r>
            <a:r>
              <a:rPr lang="en-US" sz="1600" dirty="0" smtClean="0"/>
              <a:t> </a:t>
            </a:r>
            <a:r>
              <a:rPr lang="en-US" sz="1600" dirty="0" err="1" smtClean="0"/>
              <a:t>Pengawas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memenuhi</a:t>
            </a:r>
            <a:r>
              <a:rPr lang="en-US" sz="1600" dirty="0" smtClean="0"/>
              <a:t> </a:t>
            </a:r>
            <a:r>
              <a:rPr lang="en-US" sz="1600" dirty="0" err="1" smtClean="0"/>
              <a:t>angka</a:t>
            </a:r>
            <a:r>
              <a:rPr lang="en-US" sz="1600" dirty="0" smtClean="0"/>
              <a:t> </a:t>
            </a:r>
            <a:r>
              <a:rPr lang="en-US" sz="1600" dirty="0" err="1" smtClean="0"/>
              <a:t>kredit</a:t>
            </a:r>
            <a:r>
              <a:rPr lang="en-US" sz="1600" dirty="0" smtClean="0"/>
              <a:t> </a:t>
            </a:r>
            <a:r>
              <a:rPr lang="en-US" sz="1600" dirty="0" err="1" smtClean="0"/>
              <a:t>selama</a:t>
            </a:r>
            <a:r>
              <a:rPr lang="en-US" sz="1600" dirty="0" smtClean="0"/>
              <a:t> 7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tetapi</a:t>
            </a:r>
            <a:r>
              <a:rPr lang="en-US" sz="1600" dirty="0" smtClean="0"/>
              <a:t> </a:t>
            </a:r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diberikan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tunjangan</a:t>
            </a:r>
            <a:r>
              <a:rPr lang="en-US" sz="1600" dirty="0" smtClean="0"/>
              <a:t> </a:t>
            </a:r>
            <a:r>
              <a:rPr lang="en-US" sz="1600" dirty="0" err="1" smtClean="0"/>
              <a:t>fungsional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Pjb</a:t>
            </a:r>
            <a:r>
              <a:rPr lang="en-US" sz="1600" dirty="0" smtClean="0"/>
              <a:t> . </a:t>
            </a:r>
            <a:r>
              <a:rPr lang="en-US" sz="1600" dirty="0" err="1" smtClean="0"/>
              <a:t>Fungsional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dibebaskan</a:t>
            </a:r>
            <a:r>
              <a:rPr lang="en-US" sz="1600" dirty="0" smtClean="0"/>
              <a:t> </a:t>
            </a:r>
            <a:r>
              <a:rPr lang="en-US" sz="1600" dirty="0" err="1" smtClean="0"/>
              <a:t>sementara</a:t>
            </a:r>
            <a:r>
              <a:rPr lang="en-US" sz="1600" dirty="0" smtClean="0"/>
              <a:t>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memenuhi</a:t>
            </a:r>
            <a:r>
              <a:rPr lang="en-US" sz="1600" dirty="0" smtClean="0"/>
              <a:t> </a:t>
            </a:r>
            <a:r>
              <a:rPr lang="en-US" sz="1600" dirty="0" err="1" smtClean="0"/>
              <a:t>angka</a:t>
            </a:r>
            <a:r>
              <a:rPr lang="en-US" sz="1600" dirty="0" smtClean="0"/>
              <a:t> </a:t>
            </a:r>
            <a:r>
              <a:rPr lang="en-US" sz="1600" dirty="0" err="1" smtClean="0"/>
              <a:t>kredit</a:t>
            </a:r>
            <a:r>
              <a:rPr lang="en-US" sz="1600" dirty="0" smtClean="0"/>
              <a:t> &amp; </a:t>
            </a:r>
            <a:r>
              <a:rPr lang="en-US" sz="1600" dirty="0" err="1" smtClean="0"/>
              <a:t>belum</a:t>
            </a:r>
            <a:r>
              <a:rPr lang="en-US" sz="1600" dirty="0" smtClean="0"/>
              <a:t> </a:t>
            </a:r>
            <a:r>
              <a:rPr lang="en-US" sz="1600" dirty="0" err="1" smtClean="0"/>
              <a:t>ditetapkam</a:t>
            </a:r>
            <a:r>
              <a:rPr lang="en-US" sz="1600" dirty="0" smtClean="0"/>
              <a:t> </a:t>
            </a:r>
            <a:r>
              <a:rPr lang="en-US" sz="1600" dirty="0" err="1" smtClean="0"/>
              <a:t>pemberhentian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JF,diangkat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</a:t>
            </a:r>
            <a:r>
              <a:rPr lang="en-US" sz="1600" dirty="0" smtClean="0"/>
              <a:t> JFT </a:t>
            </a:r>
            <a:r>
              <a:rPr lang="en-US" sz="1600" dirty="0" err="1" smtClean="0"/>
              <a:t>nya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jenjang</a:t>
            </a:r>
            <a:r>
              <a:rPr lang="en-US" sz="1600" dirty="0" smtClean="0"/>
              <a:t> </a:t>
            </a:r>
            <a:r>
              <a:rPr lang="en-US" sz="1600" dirty="0" err="1" smtClean="0"/>
              <a:t>jabatannya</a:t>
            </a:r>
            <a:r>
              <a:rPr lang="en-US" sz="1600" dirty="0" smtClean="0"/>
              <a:t> </a:t>
            </a:r>
          </a:p>
          <a:p>
            <a:pPr marL="3810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(</a:t>
            </a:r>
            <a:r>
              <a:rPr lang="en-US" sz="1600" b="1" dirty="0" err="1" smtClean="0"/>
              <a:t>Permenpan</a:t>
            </a:r>
            <a:r>
              <a:rPr lang="en-US" sz="1600" b="1" dirty="0" smtClean="0"/>
              <a:t> No. 13 </a:t>
            </a:r>
            <a:r>
              <a:rPr lang="en-US" sz="1600" b="1" dirty="0" err="1" smtClean="0"/>
              <a:t>Tahun</a:t>
            </a:r>
            <a:r>
              <a:rPr lang="en-US" sz="1600" b="1" dirty="0" smtClean="0"/>
              <a:t> 2019)  Ps. 80 </a:t>
            </a:r>
            <a:r>
              <a:rPr lang="en-US" sz="1600" b="1" dirty="0" err="1" smtClean="0"/>
              <a:t>ttg</a:t>
            </a:r>
            <a:r>
              <a:rPr lang="en-US" sz="1600" b="1" dirty="0" smtClean="0"/>
              <a:t>  </a:t>
            </a:r>
          </a:p>
          <a:p>
            <a:pPr marL="3810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</a:t>
            </a:r>
            <a:r>
              <a:rPr lang="en-US" sz="1600" b="1" dirty="0" err="1" smtClean="0"/>
              <a:t>Pengusulan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Penetapan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Pembinaan</a:t>
            </a:r>
            <a:r>
              <a:rPr lang="en-US" sz="1600" b="1" dirty="0" smtClean="0"/>
              <a:t> 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Jabatan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Fungsional</a:t>
            </a:r>
            <a:r>
              <a:rPr lang="en-US" sz="1600" b="1" dirty="0" smtClean="0"/>
              <a:t> PNS</a:t>
            </a:r>
          </a:p>
          <a:p>
            <a:pPr marL="38100" indent="0">
              <a:buNone/>
            </a:pPr>
            <a:r>
              <a:rPr lang="en-US" sz="1600" dirty="0" smtClean="0"/>
              <a:t>     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468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204788" y="249321"/>
            <a:ext cx="7135812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C</a:t>
            </a:r>
            <a:r>
              <a:rPr lang="en" sz="6600" dirty="0" smtClean="0">
                <a:solidFill>
                  <a:srgbClr val="FF0000"/>
                </a:solidFill>
              </a:rPr>
              <a:t>ontoh PJB FUNGSIONAL</a:t>
            </a:r>
            <a:r>
              <a:rPr lang="en" sz="6600" dirty="0" smtClean="0">
                <a:solidFill>
                  <a:srgbClr val="FFFFFF"/>
                </a:solidFill>
              </a:rPr>
              <a:t> 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204788" y="3003798"/>
            <a:ext cx="8687692" cy="1800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6893038" y="195486"/>
            <a:ext cx="2126408" cy="1196931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7421807" y="195486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768600" y="44358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r>
              <a:rPr lang="en-AU" b="1" dirty="0" err="1" smtClean="0">
                <a:solidFill>
                  <a:srgbClr val="0070C0"/>
                </a:solidFill>
              </a:rPr>
              <a:t>dan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b="1" dirty="0" err="1">
                <a:solidFill>
                  <a:srgbClr val="0070C0"/>
                </a:solidFill>
              </a:rPr>
              <a:t>objektif</a:t>
            </a:r>
            <a:r>
              <a:rPr lang="en-AU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67897"/>
              </p:ext>
            </p:extLst>
          </p:nvPr>
        </p:nvGraphicFramePr>
        <p:xfrm>
          <a:off x="204788" y="1167253"/>
          <a:ext cx="8687692" cy="1454658"/>
        </p:xfrm>
        <a:graphic>
          <a:graphicData uri="http://schemas.openxmlformats.org/drawingml/2006/table">
            <a:tbl>
              <a:tblPr firstRow="1" firstCol="1" bandRow="1">
                <a:tableStyleId>{16F867B7-FC1D-4F76-A3A6-9713CFE314E1}</a:tableStyleId>
              </a:tblPr>
              <a:tblGrid>
                <a:gridCol w="577834">
                  <a:extLst>
                    <a:ext uri="{9D8B030D-6E8A-4147-A177-3AD203B41FA5}">
                      <a16:colId xmlns:a16="http://schemas.microsoft.com/office/drawing/2014/main" val="2281078650"/>
                    </a:ext>
                  </a:extLst>
                </a:gridCol>
                <a:gridCol w="1430828">
                  <a:extLst>
                    <a:ext uri="{9D8B030D-6E8A-4147-A177-3AD203B41FA5}">
                      <a16:colId xmlns:a16="http://schemas.microsoft.com/office/drawing/2014/main" val="1371320148"/>
                    </a:ext>
                  </a:extLst>
                </a:gridCol>
                <a:gridCol w="1590420">
                  <a:extLst>
                    <a:ext uri="{9D8B030D-6E8A-4147-A177-3AD203B41FA5}">
                      <a16:colId xmlns:a16="http://schemas.microsoft.com/office/drawing/2014/main" val="817555338"/>
                    </a:ext>
                  </a:extLst>
                </a:gridCol>
                <a:gridCol w="1420739">
                  <a:extLst>
                    <a:ext uri="{9D8B030D-6E8A-4147-A177-3AD203B41FA5}">
                      <a16:colId xmlns:a16="http://schemas.microsoft.com/office/drawing/2014/main" val="3717232770"/>
                    </a:ext>
                  </a:extLst>
                </a:gridCol>
                <a:gridCol w="1749095">
                  <a:extLst>
                    <a:ext uri="{9D8B030D-6E8A-4147-A177-3AD203B41FA5}">
                      <a16:colId xmlns:a16="http://schemas.microsoft.com/office/drawing/2014/main" val="3034768864"/>
                    </a:ext>
                  </a:extLst>
                </a:gridCol>
                <a:gridCol w="1918776">
                  <a:extLst>
                    <a:ext uri="{9D8B030D-6E8A-4147-A177-3AD203B41FA5}">
                      <a16:colId xmlns:a16="http://schemas.microsoft.com/office/drawing/2014/main" val="22448002"/>
                    </a:ext>
                  </a:extLst>
                </a:gridCol>
              </a:tblGrid>
              <a:tr h="368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No.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Nama/ NIP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Pangkat/Gol TMT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Pendidikan Terakhir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Jabatan Terakhir/TMT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Keterangan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1384560"/>
                  </a:ext>
                </a:extLst>
              </a:tr>
              <a:tr h="891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BANG</a:t>
                      </a:r>
                      <a:r>
                        <a:rPr lang="en-US" sz="1100" b="1" baseline="0" dirty="0" smtClean="0">
                          <a:effectLst/>
                        </a:rPr>
                        <a:t> TOYIB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NIP……………………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Penata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Muda</a:t>
                      </a:r>
                      <a:r>
                        <a:rPr lang="en-US" sz="1100" dirty="0">
                          <a:effectLst/>
                        </a:rPr>
                        <a:t> Tk. I </a:t>
                      </a:r>
                      <a:r>
                        <a:rPr lang="en-US" sz="1100" dirty="0" err="1">
                          <a:effectLst/>
                        </a:rPr>
                        <a:t>Golongan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id-ID" sz="1100" dirty="0">
                          <a:effectLst/>
                        </a:rPr>
                        <a:t> (III/b)         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01-12 2012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Dokter Hewan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Medik Veteriner Pertama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MT 01 -12-2012 Tunjangan: Rp         540.000,00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Nilai PAK smt. I = 152 Angka Kredit belum memenuhi sesuai ketentuan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8191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39388"/>
              </p:ext>
            </p:extLst>
          </p:nvPr>
        </p:nvGraphicFramePr>
        <p:xfrm>
          <a:off x="204785" y="3076516"/>
          <a:ext cx="8687696" cy="1943506"/>
        </p:xfrm>
        <a:graphic>
          <a:graphicData uri="http://schemas.openxmlformats.org/drawingml/2006/table">
            <a:tbl>
              <a:tblPr firstRow="1" firstCol="1" bandRow="1">
                <a:tableStyleId>{16F867B7-FC1D-4F76-A3A6-9713CFE314E1}</a:tableStyleId>
              </a:tblPr>
              <a:tblGrid>
                <a:gridCol w="521511">
                  <a:extLst>
                    <a:ext uri="{9D8B030D-6E8A-4147-A177-3AD203B41FA5}">
                      <a16:colId xmlns:a16="http://schemas.microsoft.com/office/drawing/2014/main" val="4155004781"/>
                    </a:ext>
                  </a:extLst>
                </a:gridCol>
                <a:gridCol w="1291359">
                  <a:extLst>
                    <a:ext uri="{9D8B030D-6E8A-4147-A177-3AD203B41FA5}">
                      <a16:colId xmlns:a16="http://schemas.microsoft.com/office/drawing/2014/main" val="4200605055"/>
                    </a:ext>
                  </a:extLst>
                </a:gridCol>
                <a:gridCol w="1568669">
                  <a:extLst>
                    <a:ext uri="{9D8B030D-6E8A-4147-A177-3AD203B41FA5}">
                      <a16:colId xmlns:a16="http://schemas.microsoft.com/office/drawing/2014/main" val="3348706452"/>
                    </a:ext>
                  </a:extLst>
                </a:gridCol>
                <a:gridCol w="1643170">
                  <a:extLst>
                    <a:ext uri="{9D8B030D-6E8A-4147-A177-3AD203B41FA5}">
                      <a16:colId xmlns:a16="http://schemas.microsoft.com/office/drawing/2014/main" val="2650480041"/>
                    </a:ext>
                  </a:extLst>
                </a:gridCol>
                <a:gridCol w="943684">
                  <a:extLst>
                    <a:ext uri="{9D8B030D-6E8A-4147-A177-3AD203B41FA5}">
                      <a16:colId xmlns:a16="http://schemas.microsoft.com/office/drawing/2014/main" val="835774803"/>
                    </a:ext>
                  </a:extLst>
                </a:gridCol>
                <a:gridCol w="1525624">
                  <a:extLst>
                    <a:ext uri="{9D8B030D-6E8A-4147-A177-3AD203B41FA5}">
                      <a16:colId xmlns:a16="http://schemas.microsoft.com/office/drawing/2014/main" val="242780116"/>
                    </a:ext>
                  </a:extLst>
                </a:gridCol>
                <a:gridCol w="1193679">
                  <a:extLst>
                    <a:ext uri="{9D8B030D-6E8A-4147-A177-3AD203B41FA5}">
                      <a16:colId xmlns:a16="http://schemas.microsoft.com/office/drawing/2014/main" val="2581816941"/>
                    </a:ext>
                  </a:extLst>
                </a:gridCol>
              </a:tblGrid>
              <a:tr h="509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No.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effectLst/>
                        </a:rPr>
                        <a:t>Nama/ NIP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Kelebihan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Tunjangan</a:t>
                      </a:r>
                      <a:endParaRPr lang="en-U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(</a:t>
                      </a:r>
                      <a:r>
                        <a:rPr lang="en-US" sz="1100" b="1" dirty="0" err="1">
                          <a:effectLst/>
                        </a:rPr>
                        <a:t>Rp</a:t>
                      </a:r>
                      <a:r>
                        <a:rPr lang="en-US" sz="1100" b="1" dirty="0">
                          <a:effectLst/>
                        </a:rPr>
                        <a:t>)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Seharusnya</a:t>
                      </a:r>
                      <a:endParaRPr lang="en-U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(</a:t>
                      </a:r>
                      <a:r>
                        <a:rPr lang="en-US" sz="1100" b="1" dirty="0" err="1">
                          <a:effectLst/>
                        </a:rPr>
                        <a:t>Rp</a:t>
                      </a:r>
                      <a:r>
                        <a:rPr lang="en-US" sz="1100" b="1" dirty="0">
                          <a:effectLst/>
                        </a:rPr>
                        <a:t>.)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Selisih</a:t>
                      </a:r>
                      <a:endParaRPr lang="en-U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(</a:t>
                      </a:r>
                      <a:r>
                        <a:rPr lang="en-US" sz="1100" b="1" dirty="0" err="1">
                          <a:effectLst/>
                        </a:rPr>
                        <a:t>Rp</a:t>
                      </a:r>
                      <a:r>
                        <a:rPr lang="en-US" sz="1100" b="1" dirty="0">
                          <a:effectLst/>
                        </a:rPr>
                        <a:t>.)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Tunjangan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Tukin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Klas</a:t>
                      </a:r>
                      <a:r>
                        <a:rPr lang="en-US" sz="1100" b="1" dirty="0">
                          <a:effectLst/>
                        </a:rPr>
                        <a:t> Jab. 8-7 (2019)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(</a:t>
                      </a:r>
                      <a:r>
                        <a:rPr lang="en-US" sz="1100" b="1" dirty="0" err="1">
                          <a:effectLst/>
                        </a:rPr>
                        <a:t>selisih</a:t>
                      </a:r>
                      <a:r>
                        <a:rPr lang="en-US" sz="1100" b="1" dirty="0">
                          <a:effectLst/>
                        </a:rPr>
                        <a:t> +</a:t>
                      </a:r>
                      <a:r>
                        <a:rPr lang="en-US" sz="1100" b="1" dirty="0" err="1">
                          <a:effectLst/>
                        </a:rPr>
                        <a:t>Tukin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106773"/>
                  </a:ext>
                </a:extLst>
              </a:tr>
              <a:tr h="120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BANG TOYIB</a:t>
                      </a:r>
                      <a:endParaRPr lang="en-U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NIP………………….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540.000 x 13 </a:t>
                      </a:r>
                      <a:r>
                        <a:rPr lang="en-US" sz="1100" dirty="0" err="1">
                          <a:effectLst/>
                        </a:rPr>
                        <a:t>Bulan</a:t>
                      </a:r>
                      <a:r>
                        <a:rPr lang="en-US" sz="1100" dirty="0">
                          <a:effectLst/>
                        </a:rPr>
                        <a:t>=7.020.000,-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Rp</a:t>
                      </a:r>
                      <a:r>
                        <a:rPr lang="en-US" sz="1100" dirty="0">
                          <a:effectLst/>
                        </a:rPr>
                        <a:t>. 185.000 x 13 </a:t>
                      </a:r>
                      <a:r>
                        <a:rPr lang="en-US" sz="1100" dirty="0" err="1">
                          <a:effectLst/>
                        </a:rPr>
                        <a:t>Bulan</a:t>
                      </a:r>
                      <a:r>
                        <a:rPr lang="en-US" sz="1100" dirty="0">
                          <a:effectLst/>
                        </a:rPr>
                        <a:t> =2.405.000,-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4.615.000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1.380.000 x 11= 15.180.000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4.615.000 </a:t>
                      </a:r>
                      <a:r>
                        <a:rPr lang="en-US" sz="1000" dirty="0">
                          <a:effectLst/>
                        </a:rPr>
                        <a:t>+ 15.180.000 =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19.795.000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326502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19.795.000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579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3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214546" y="1785932"/>
            <a:ext cx="500066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AUDITOR </a:t>
            </a:r>
            <a:r>
              <a:rPr lang="en" sz="4800" dirty="0" smtClean="0"/>
              <a:t>KEPEGAWAIAN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7642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467544" y="210431"/>
            <a:ext cx="5760640" cy="845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6000" dirty="0" smtClean="0">
                <a:solidFill>
                  <a:srgbClr val="000000"/>
                </a:solidFill>
              </a:rPr>
              <a:t>IBADAH HAJI &amp; UMROH</a:t>
            </a:r>
            <a:endParaRPr sz="6000" dirty="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323528" y="1635646"/>
            <a:ext cx="8391876" cy="288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Study </a:t>
            </a:r>
            <a:r>
              <a:rPr lang="en-US" sz="3600" dirty="0" err="1" smtClean="0">
                <a:solidFill>
                  <a:schemeClr val="bg1"/>
                </a:solidFill>
              </a:rPr>
              <a:t>Kasus</a:t>
            </a:r>
            <a:r>
              <a:rPr lang="en-US" sz="3600" dirty="0" smtClean="0">
                <a:solidFill>
                  <a:schemeClr val="bg1"/>
                </a:solidFill>
              </a:rPr>
              <a:t> 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200" i="1" dirty="0" smtClean="0">
                <a:solidFill>
                  <a:srgbClr val="FF0000"/>
                </a:solidFill>
              </a:rPr>
              <a:t>PNS </a:t>
            </a:r>
            <a:r>
              <a:rPr lang="en-US" sz="3200" i="1" dirty="0" smtClean="0">
                <a:solidFill>
                  <a:srgbClr val="FF0000"/>
                </a:solidFill>
              </a:rPr>
              <a:t>yang </a:t>
            </a:r>
            <a:r>
              <a:rPr lang="en-US" sz="3200" i="1" dirty="0" err="1" smtClean="0">
                <a:solidFill>
                  <a:srgbClr val="FF0000"/>
                </a:solidFill>
              </a:rPr>
              <a:t>melaksanakan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Ibadah</a:t>
            </a:r>
            <a:r>
              <a:rPr lang="en-US" sz="3200" i="1" dirty="0" smtClean="0">
                <a:solidFill>
                  <a:srgbClr val="FF0000"/>
                </a:solidFill>
              </a:rPr>
              <a:t> Haji</a:t>
            </a:r>
            <a:r>
              <a:rPr lang="en-US" sz="3200" i="1" dirty="0" smtClean="0">
                <a:solidFill>
                  <a:srgbClr val="FF0000"/>
                </a:solidFill>
              </a:rPr>
              <a:t> /</a:t>
            </a:r>
            <a:r>
              <a:rPr lang="en-US" sz="3200" i="1" dirty="0" err="1" smtClean="0">
                <a:solidFill>
                  <a:srgbClr val="FF0000"/>
                </a:solidFill>
              </a:rPr>
              <a:t>Umroh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masih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mendapatkan</a:t>
            </a:r>
            <a:r>
              <a:rPr lang="en-US" sz="3200" i="1" dirty="0" smtClean="0">
                <a:solidFill>
                  <a:srgbClr val="FF0000"/>
                </a:solidFill>
              </a:rPr>
              <a:t> TPP 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Penuh</a:t>
            </a:r>
            <a:endParaRPr lang="en-US" sz="3200" i="1" dirty="0" smtClean="0">
              <a:solidFill>
                <a:srgbClr val="FF0000"/>
              </a:solidFill>
            </a:endParaRPr>
          </a:p>
        </p:txBody>
      </p:sp>
      <p:pic>
        <p:nvPicPr>
          <p:cNvPr id="86" name="Google Shape;86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64" y="285734"/>
            <a:ext cx="1767140" cy="1133888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179512" y="249321"/>
            <a:ext cx="6480720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rgbClr val="FFFFFF"/>
                </a:solidFill>
              </a:rPr>
              <a:t>C</a:t>
            </a:r>
            <a:r>
              <a:rPr lang="en" sz="6600" dirty="0" smtClean="0">
                <a:solidFill>
                  <a:srgbClr val="FFFFFF"/>
                </a:solidFill>
              </a:rPr>
              <a:t>ontoh IBADAH </a:t>
            </a:r>
            <a:r>
              <a:rPr lang="en" sz="6600" dirty="0" smtClean="0">
                <a:solidFill>
                  <a:srgbClr val="FFFF00"/>
                </a:solidFill>
              </a:rPr>
              <a:t>CONTOH HAJI/UMROH </a:t>
            </a:r>
            <a:endParaRPr sz="6600" dirty="0">
              <a:solidFill>
                <a:srgbClr val="FFFF00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323528" y="1090558"/>
            <a:ext cx="7032172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6893038" y="195486"/>
            <a:ext cx="2126408" cy="1196931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7421807" y="195486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768600" y="44358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r>
              <a:rPr lang="en-AU" b="1" dirty="0" err="1" smtClean="0">
                <a:solidFill>
                  <a:srgbClr val="0070C0"/>
                </a:solidFill>
              </a:rPr>
              <a:t>dan</a:t>
            </a:r>
            <a:r>
              <a:rPr lang="en-AU" b="1" dirty="0" smtClean="0">
                <a:solidFill>
                  <a:srgbClr val="0070C0"/>
                </a:solidFill>
              </a:rPr>
              <a:t> </a:t>
            </a:r>
            <a:r>
              <a:rPr lang="en-AU" b="1" dirty="0" err="1">
                <a:solidFill>
                  <a:srgbClr val="0070C0"/>
                </a:solidFill>
              </a:rPr>
              <a:t>objektif</a:t>
            </a:r>
            <a:r>
              <a:rPr lang="en-AU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513" y="987574"/>
          <a:ext cx="8770849" cy="4187039"/>
        </p:xfrm>
        <a:graphic>
          <a:graphicData uri="http://schemas.openxmlformats.org/drawingml/2006/table">
            <a:tbl>
              <a:tblPr firstRow="1" firstCol="1" bandRow="1">
                <a:tableStyleId>{16F867B7-FC1D-4F76-A3A6-9713CFE314E1}</a:tableStyleId>
              </a:tblPr>
              <a:tblGrid>
                <a:gridCol w="434918">
                  <a:extLst>
                    <a:ext uri="{9D8B030D-6E8A-4147-A177-3AD203B41FA5}">
                      <a16:colId xmlns:a16="http://schemas.microsoft.com/office/drawing/2014/main" val="4173677162"/>
                    </a:ext>
                  </a:extLst>
                </a:gridCol>
                <a:gridCol w="761526">
                  <a:extLst>
                    <a:ext uri="{9D8B030D-6E8A-4147-A177-3AD203B41FA5}">
                      <a16:colId xmlns:a16="http://schemas.microsoft.com/office/drawing/2014/main" val="1797192094"/>
                    </a:ext>
                  </a:extLst>
                </a:gridCol>
                <a:gridCol w="1755883">
                  <a:extLst>
                    <a:ext uri="{9D8B030D-6E8A-4147-A177-3AD203B41FA5}">
                      <a16:colId xmlns:a16="http://schemas.microsoft.com/office/drawing/2014/main" val="391682653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53669287"/>
                    </a:ext>
                  </a:extLst>
                </a:gridCol>
                <a:gridCol w="1190070">
                  <a:extLst>
                    <a:ext uri="{9D8B030D-6E8A-4147-A177-3AD203B41FA5}">
                      <a16:colId xmlns:a16="http://schemas.microsoft.com/office/drawing/2014/main" val="1858710706"/>
                    </a:ext>
                  </a:extLst>
                </a:gridCol>
                <a:gridCol w="998890">
                  <a:extLst>
                    <a:ext uri="{9D8B030D-6E8A-4147-A177-3AD203B41FA5}">
                      <a16:colId xmlns:a16="http://schemas.microsoft.com/office/drawing/2014/main" val="2505307993"/>
                    </a:ext>
                  </a:extLst>
                </a:gridCol>
                <a:gridCol w="1391096">
                  <a:extLst>
                    <a:ext uri="{9D8B030D-6E8A-4147-A177-3AD203B41FA5}">
                      <a16:colId xmlns:a16="http://schemas.microsoft.com/office/drawing/2014/main" val="1801613995"/>
                    </a:ext>
                  </a:extLst>
                </a:gridCol>
                <a:gridCol w="942322">
                  <a:extLst>
                    <a:ext uri="{9D8B030D-6E8A-4147-A177-3AD203B41FA5}">
                      <a16:colId xmlns:a16="http://schemas.microsoft.com/office/drawing/2014/main" val="1212514025"/>
                    </a:ext>
                  </a:extLst>
                </a:gridCol>
              </a:tblGrid>
              <a:tr h="730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r>
                        <a:rPr lang="id-ID" sz="1100" b="1" u="sng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id-ID" sz="1100" b="1" u="sng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Nama</a:t>
                      </a: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</a:rPr>
                        <a:t> /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Unit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Mulai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Tanggal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pelaksanaan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cuti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bulan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dan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hari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kerja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Potongan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Berdasarkan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TPP(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Rp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Potongan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Berdasarkan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TPP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</a:rPr>
                        <a:t>(Rp.)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Keseluruhan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extLst>
                  <a:ext uri="{0D108BD9-81ED-4DB2-BD59-A6C34878D82A}">
                    <a16:rowId xmlns:a16="http://schemas.microsoft.com/office/drawing/2014/main" val="2604250327"/>
                  </a:ext>
                </a:extLst>
              </a:tr>
              <a:tr h="250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Bulan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Hari Kerja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 anchor="ctr"/>
                </a:tc>
                <a:extLst>
                  <a:ext uri="{0D108BD9-81ED-4DB2-BD59-A6C34878D82A}">
                    <a16:rowId xmlns:a16="http://schemas.microsoft.com/office/drawing/2014/main" val="1652672235"/>
                  </a:ext>
                </a:extLst>
              </a:tr>
              <a:tr h="347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DONO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29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– 22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Agustus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2019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78.000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234.000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2036297936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Agustus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78.000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1.170.000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1.404.000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2345559880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1363426490"/>
                  </a:ext>
                </a:extLst>
              </a:tr>
              <a:tr h="36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MANDRA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26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– 7 September 2019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43.000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172.000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1469059096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Agustus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43.000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903.000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3835563524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September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43.000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301.000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1.376.000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2060886526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1341524040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TUKUL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7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– 24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Agustus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2019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36.000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648.000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4120248634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Agustus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36.000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576.000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1.224.000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676565027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2893556175"/>
                  </a:ext>
                </a:extLst>
              </a:tr>
              <a:tr h="369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KASINO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29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– 15 September 2019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Juli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36.000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108.000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497933018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Agustus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36.000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756.000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1250801966"/>
                  </a:ext>
                </a:extLst>
              </a:tr>
              <a:tr h="184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September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36.000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360.000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1.224.000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3993239648"/>
                  </a:ext>
                </a:extLst>
              </a:tr>
              <a:tr h="184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</a:rPr>
                        <a:t>T O T A 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5.228.000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163" marR="18163" marT="0" marB="0"/>
                </a:tc>
                <a:extLst>
                  <a:ext uri="{0D108BD9-81ED-4DB2-BD59-A6C34878D82A}">
                    <a16:rowId xmlns:a16="http://schemas.microsoft.com/office/drawing/2014/main" val="32391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0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1729">
            <a:off x="978420" y="876957"/>
            <a:ext cx="7029878" cy="668303"/>
          </a:xfrm>
        </p:spPr>
        <p:txBody>
          <a:bodyPr/>
          <a:lstStyle/>
          <a:p>
            <a:r>
              <a:rPr lang="en-US" dirty="0" smtClean="0"/>
              <a:t>IJIN PERKAWINAN &amp; IJIN PERCERAIAN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050" y="1545942"/>
            <a:ext cx="7192358" cy="3303600"/>
          </a:xfrm>
        </p:spPr>
        <p:txBody>
          <a:bodyPr/>
          <a:lstStyle/>
          <a:p>
            <a:r>
              <a:rPr lang="en-US" dirty="0" smtClean="0"/>
              <a:t>Study </a:t>
            </a:r>
            <a:r>
              <a:rPr lang="en-US" dirty="0" err="1" smtClean="0"/>
              <a:t>Kasus</a:t>
            </a:r>
            <a:r>
              <a:rPr lang="en-US" dirty="0" smtClean="0"/>
              <a:t>:</a:t>
            </a:r>
          </a:p>
          <a:p>
            <a:pPr marL="38100" indent="0">
              <a:buNone/>
            </a:pPr>
            <a:r>
              <a:rPr lang="en-US" sz="1600" dirty="0" smtClean="0"/>
              <a:t>PNS </a:t>
            </a:r>
            <a:r>
              <a:rPr lang="en-US" sz="1600" dirty="0" err="1" smtClean="0"/>
              <a:t>dicerai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suaminya</a:t>
            </a:r>
            <a:r>
              <a:rPr lang="en-US" sz="1600" dirty="0" smtClean="0"/>
              <a:t> </a:t>
            </a:r>
            <a:r>
              <a:rPr lang="en-US" sz="1600" dirty="0" err="1" smtClean="0"/>
              <a:t>terlebih</a:t>
            </a:r>
            <a:r>
              <a:rPr lang="en-US" sz="1600" dirty="0" smtClean="0"/>
              <a:t> </a:t>
            </a:r>
            <a:r>
              <a:rPr lang="en-US" sz="1600" dirty="0" err="1" smtClean="0"/>
              <a:t>dahulu</a:t>
            </a:r>
            <a:r>
              <a:rPr lang="en-US" sz="1600" dirty="0" smtClean="0"/>
              <a:t> </a:t>
            </a:r>
            <a:r>
              <a:rPr lang="en-US" sz="1600" dirty="0" err="1" smtClean="0"/>
              <a:t>dgn</a:t>
            </a:r>
            <a:r>
              <a:rPr lang="en-US" sz="1600" dirty="0" smtClean="0"/>
              <a:t> </a:t>
            </a:r>
            <a:r>
              <a:rPr lang="en-US" sz="1600" dirty="0" err="1" smtClean="0"/>
              <a:t>Akte</a:t>
            </a:r>
            <a:r>
              <a:rPr lang="en-US" sz="1600" dirty="0" smtClean="0"/>
              <a:t> </a:t>
            </a:r>
            <a:r>
              <a:rPr lang="en-US" sz="1600" dirty="0" err="1" smtClean="0"/>
              <a:t>Cerai</a:t>
            </a:r>
            <a:r>
              <a:rPr lang="en-US" sz="1600" dirty="0" smtClean="0"/>
              <a:t> per </a:t>
            </a:r>
            <a:r>
              <a:rPr lang="en-US" sz="1600" dirty="0" err="1" smtClean="0"/>
              <a:t>Juli</a:t>
            </a:r>
            <a:r>
              <a:rPr lang="en-US" sz="1600" dirty="0" smtClean="0"/>
              <a:t> 2018 </a:t>
            </a:r>
            <a:r>
              <a:rPr lang="en-US" sz="1600" dirty="0" err="1" smtClean="0"/>
              <a:t>namun</a:t>
            </a:r>
            <a:r>
              <a:rPr lang="en-US" sz="1600" dirty="0" smtClean="0"/>
              <a:t> </a:t>
            </a:r>
            <a:r>
              <a:rPr lang="en-US" sz="1600" dirty="0" err="1" smtClean="0"/>
              <a:t>surat</a:t>
            </a:r>
            <a:r>
              <a:rPr lang="en-US" sz="1600" dirty="0" smtClean="0"/>
              <a:t> </a:t>
            </a:r>
            <a:r>
              <a:rPr lang="en-US" sz="1600" dirty="0" err="1" smtClean="0"/>
              <a:t>cerai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diberikan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suami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bulan</a:t>
            </a:r>
            <a:r>
              <a:rPr lang="en-US" sz="1600" dirty="0" smtClean="0"/>
              <a:t> September 2019 , </a:t>
            </a:r>
            <a:r>
              <a:rPr lang="en-US" sz="1600" dirty="0" err="1" smtClean="0"/>
              <a:t>Tunjangan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dikemba</a:t>
            </a:r>
            <a:r>
              <a:rPr lang="en-US" sz="1600" dirty="0" err="1" smtClean="0"/>
              <a:t>likan</a:t>
            </a:r>
            <a:r>
              <a:rPr lang="en-US" sz="1600" dirty="0" smtClean="0"/>
              <a:t> </a:t>
            </a:r>
            <a:r>
              <a:rPr lang="en-US" sz="1600" dirty="0" err="1" smtClean="0"/>
              <a:t>terhitung</a:t>
            </a:r>
            <a:r>
              <a:rPr lang="en-US" sz="1600" dirty="0" smtClean="0"/>
              <a:t> </a:t>
            </a:r>
            <a:r>
              <a:rPr lang="en-US" sz="1600" dirty="0" err="1" smtClean="0"/>
              <a:t>mulai</a:t>
            </a:r>
            <a:r>
              <a:rPr lang="en-US" sz="1600" dirty="0" smtClean="0"/>
              <a:t> </a:t>
            </a:r>
            <a:r>
              <a:rPr lang="en-US" sz="1600" dirty="0" err="1" smtClean="0"/>
              <a:t>kapan</a:t>
            </a:r>
            <a:r>
              <a:rPr lang="en-US" sz="1600" dirty="0" smtClean="0"/>
              <a:t> ….?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789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1729">
            <a:off x="984770" y="877107"/>
            <a:ext cx="7029878" cy="398266"/>
          </a:xfrm>
        </p:spPr>
        <p:txBody>
          <a:bodyPr/>
          <a:lstStyle/>
          <a:p>
            <a:r>
              <a:rPr lang="en-US" sz="3600" dirty="0" err="1" smtClean="0"/>
              <a:t>Disiplin</a:t>
            </a:r>
            <a:r>
              <a:rPr lang="en-US" sz="3600" dirty="0" smtClean="0"/>
              <a:t> </a:t>
            </a:r>
            <a:r>
              <a:rPr lang="en-US" sz="3600" dirty="0" err="1" smtClean="0"/>
              <a:t>pns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712027"/>
            <a:ext cx="8280920" cy="443142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Study </a:t>
            </a:r>
            <a:r>
              <a:rPr lang="en-US" dirty="0" err="1" smtClean="0">
                <a:solidFill>
                  <a:schemeClr val="tx1"/>
                </a:solidFill>
              </a:rPr>
              <a:t>Kasus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38100" lvl="0" indent="0">
              <a:buNone/>
            </a:pPr>
            <a:r>
              <a:rPr lang="en-US" sz="1800" dirty="0" smtClean="0"/>
              <a:t>         </a:t>
            </a:r>
            <a:r>
              <a:rPr lang="en-US" sz="2000" dirty="0" smtClean="0"/>
              <a:t>1. </a:t>
            </a:r>
            <a:r>
              <a:rPr lang="id-ID" sz="2000" b="1" u="sng" dirty="0"/>
              <a:t>Pembinaan Disiplin PNS </a:t>
            </a:r>
            <a:r>
              <a:rPr lang="en-US" sz="2000" b="1" u="sng" dirty="0" err="1"/>
              <a:t>dan</a:t>
            </a:r>
            <a:r>
              <a:rPr lang="en-US" sz="2000" b="1" u="sng" dirty="0"/>
              <a:t> PTT-PK </a:t>
            </a:r>
            <a:r>
              <a:rPr lang="id-ID" sz="2000" b="1" u="sng" dirty="0"/>
              <a:t>Belum Optimal </a:t>
            </a:r>
            <a:endParaRPr lang="en-US" sz="2000" dirty="0"/>
          </a:p>
          <a:p>
            <a:pPr marL="38100" indent="0">
              <a:buNone/>
            </a:pPr>
            <a:r>
              <a:rPr lang="en-US" sz="2000" b="1" dirty="0" smtClean="0"/>
              <a:t>            Tingkat </a:t>
            </a:r>
            <a:r>
              <a:rPr lang="en-US" sz="2000" b="1" dirty="0" err="1"/>
              <a:t>Kedisiplinan</a:t>
            </a:r>
            <a:r>
              <a:rPr lang="en-US" sz="2000" b="1" dirty="0"/>
              <a:t> PNS </a:t>
            </a:r>
            <a:r>
              <a:rPr lang="en-US" sz="2000" b="1" dirty="0" err="1"/>
              <a:t>dan</a:t>
            </a:r>
            <a:r>
              <a:rPr lang="en-US" sz="2000" b="1" dirty="0"/>
              <a:t> PTT-PK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asih</a:t>
            </a:r>
            <a:r>
              <a:rPr lang="en-US" sz="2000" b="1" dirty="0" smtClean="0"/>
              <a:t> </a:t>
            </a:r>
            <a:r>
              <a:rPr lang="en-US" sz="2000" b="1" dirty="0" err="1"/>
              <a:t>sangat</a:t>
            </a:r>
            <a:r>
              <a:rPr lang="en-US" sz="2000" b="1" dirty="0"/>
              <a:t> </a:t>
            </a:r>
            <a:r>
              <a:rPr lang="en-US" sz="2000" b="1" dirty="0" err="1" smtClean="0"/>
              <a:t>rendah</a:t>
            </a:r>
            <a:r>
              <a:rPr lang="en-US" sz="2000" b="1" dirty="0" smtClean="0"/>
              <a:t>.     </a:t>
            </a:r>
          </a:p>
          <a:p>
            <a:pPr marL="38100" indent="0">
              <a:buNone/>
            </a:pPr>
            <a:r>
              <a:rPr lang="en-US" sz="2000" dirty="0" smtClean="0"/>
              <a:t>        2. </a:t>
            </a:r>
            <a:r>
              <a:rPr lang="en-US" sz="1800" b="1" dirty="0"/>
              <a:t>PNS </a:t>
            </a:r>
            <a:r>
              <a:rPr lang="en-US" sz="1800" b="1" dirty="0">
                <a:solidFill>
                  <a:schemeClr val="tx1"/>
                </a:solidFill>
              </a:rPr>
              <a:t>Yang</a:t>
            </a:r>
            <a:r>
              <a:rPr lang="en-US" sz="1800" b="1" dirty="0"/>
              <a:t> </a:t>
            </a:r>
            <a:r>
              <a:rPr lang="en-US" sz="1800" b="1" dirty="0" err="1"/>
              <a:t>Melakukan</a:t>
            </a:r>
            <a:r>
              <a:rPr lang="en-US" sz="1800" b="1" dirty="0"/>
              <a:t> </a:t>
            </a:r>
            <a:r>
              <a:rPr lang="en-US" sz="1800" b="1" dirty="0" err="1"/>
              <a:t>Pelanggaran</a:t>
            </a:r>
            <a:r>
              <a:rPr lang="en-US" sz="1800" b="1" dirty="0"/>
              <a:t> </a:t>
            </a:r>
            <a:r>
              <a:rPr lang="en-US" sz="1800" b="1" dirty="0" err="1" smtClean="0"/>
              <a:t>Disiplin</a:t>
            </a:r>
            <a:r>
              <a:rPr lang="en-US" sz="1800" b="1" dirty="0" smtClean="0"/>
              <a:t>  (</a:t>
            </a:r>
            <a:r>
              <a:rPr lang="en-US" sz="1800" b="1" dirty="0" err="1" smtClean="0"/>
              <a:t>sering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tidak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masuk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tanpa</a:t>
            </a:r>
            <a:r>
              <a:rPr lang="en-US" sz="1800" b="1" dirty="0" smtClean="0"/>
              <a:t>    </a:t>
            </a:r>
          </a:p>
          <a:p>
            <a:pPr marL="3810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</a:t>
            </a:r>
            <a:r>
              <a:rPr lang="en-US" sz="1800" b="1" dirty="0" err="1" smtClean="0"/>
              <a:t>keterangan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bahkan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setelah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dihitung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diakumulasikan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setahun</a:t>
            </a:r>
            <a:r>
              <a:rPr lang="en-US" sz="1800" b="1" dirty="0" smtClean="0"/>
              <a:t> </a:t>
            </a:r>
          </a:p>
          <a:p>
            <a:pPr marL="3810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</a:t>
            </a:r>
            <a:r>
              <a:rPr lang="en-US" sz="1800" b="1" dirty="0" err="1" smtClean="0"/>
              <a:t>terdapat</a:t>
            </a:r>
            <a:r>
              <a:rPr lang="en-US" sz="1800" b="1" dirty="0" smtClean="0"/>
              <a:t> 75 </a:t>
            </a:r>
            <a:r>
              <a:rPr lang="en-US" sz="1800" b="1" dirty="0" err="1" smtClean="0"/>
              <a:t>hari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tidak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masuk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tetapi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tidak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peringatan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hukuman</a:t>
            </a:r>
            <a:r>
              <a:rPr lang="en-US" sz="1800" b="1" dirty="0" smtClean="0"/>
              <a:t>      </a:t>
            </a:r>
          </a:p>
          <a:p>
            <a:pPr marL="3810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</a:t>
            </a:r>
            <a:r>
              <a:rPr lang="en-US" sz="1800" b="1" dirty="0" err="1" smtClean="0"/>
              <a:t>disiplin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Pimpinan</a:t>
            </a:r>
            <a:endParaRPr lang="en-US" sz="1800" b="1" dirty="0" smtClean="0"/>
          </a:p>
          <a:p>
            <a:pPr marL="3810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3. </a:t>
            </a:r>
            <a:r>
              <a:rPr lang="id-ID" sz="1800" b="1" u="sng" dirty="0"/>
              <a:t>Perhitungan Tingkat  Kehadiran </a:t>
            </a:r>
            <a:r>
              <a:rPr lang="en-US" sz="1800" b="1" u="sng" dirty="0"/>
              <a:t>P</a:t>
            </a:r>
            <a:r>
              <a:rPr lang="id-ID" sz="1800" b="1" u="sng" dirty="0"/>
              <a:t>ada Tunjangan Daerah Prestasi </a:t>
            </a:r>
            <a:r>
              <a:rPr lang="en-US" sz="1800" b="1" u="sng" dirty="0"/>
              <a:t>P</a:t>
            </a:r>
            <a:r>
              <a:rPr lang="id-ID" sz="1800" b="1" u="sng" dirty="0"/>
              <a:t>ada </a:t>
            </a:r>
            <a:r>
              <a:rPr lang="en-US" sz="1800" b="1" u="sng" dirty="0" smtClean="0"/>
              <a:t> </a:t>
            </a:r>
          </a:p>
          <a:p>
            <a:pPr marL="38100" indent="0">
              <a:buNone/>
            </a:pPr>
            <a:r>
              <a:rPr lang="en-US" sz="1800" b="1" u="sng" dirty="0"/>
              <a:t> </a:t>
            </a:r>
            <a:r>
              <a:rPr lang="en-US" sz="1800" b="1" u="sng" dirty="0" smtClean="0"/>
              <a:t>             </a:t>
            </a:r>
            <a:r>
              <a:rPr lang="en-US" sz="1800" b="1" u="sng" dirty="0" err="1" smtClean="0"/>
              <a:t>Dinas</a:t>
            </a:r>
            <a:r>
              <a:rPr lang="en-US" sz="1800" b="1" u="sng" dirty="0" smtClean="0"/>
              <a:t> </a:t>
            </a:r>
            <a:r>
              <a:rPr lang="en-US" sz="1800" b="1" u="sng" dirty="0" err="1"/>
              <a:t>Peternakan</a:t>
            </a:r>
            <a:r>
              <a:rPr lang="id-ID" sz="1800" b="1" u="sng" dirty="0"/>
              <a:t> Provinsi Jawa Timur Tidak </a:t>
            </a:r>
            <a:r>
              <a:rPr lang="en-US" sz="1800" b="1" u="sng" dirty="0"/>
              <a:t>S</a:t>
            </a:r>
            <a:r>
              <a:rPr lang="id-ID" sz="1800" b="1" u="sng" dirty="0"/>
              <a:t>esuai </a:t>
            </a:r>
            <a:r>
              <a:rPr lang="en-US" sz="1800" b="1" u="sng" dirty="0"/>
              <a:t>D</a:t>
            </a:r>
            <a:r>
              <a:rPr lang="id-ID" sz="1800" b="1" u="sng" dirty="0"/>
              <a:t>engan Finger Asli </a:t>
            </a:r>
            <a:r>
              <a:rPr lang="en-US" sz="1800" b="1" u="sng" dirty="0" smtClean="0"/>
              <a:t>  </a:t>
            </a:r>
          </a:p>
          <a:p>
            <a:pPr marL="38100" indent="0">
              <a:buNone/>
            </a:pPr>
            <a:r>
              <a:rPr lang="en-US" sz="1800" b="1" u="sng" dirty="0"/>
              <a:t> </a:t>
            </a:r>
            <a:r>
              <a:rPr lang="en-US" sz="1800" b="1" u="sng" dirty="0" smtClean="0"/>
              <a:t>            </a:t>
            </a:r>
            <a:r>
              <a:rPr lang="id-ID" sz="1800" b="1" u="sng" dirty="0" smtClean="0"/>
              <a:t>Mesin </a:t>
            </a:r>
            <a:r>
              <a:rPr lang="en-US" sz="1800" b="1" u="sng" dirty="0"/>
              <a:t>S</a:t>
            </a:r>
            <a:r>
              <a:rPr lang="id-ID" sz="1800" b="1" u="sng" dirty="0"/>
              <a:t>ehingga  Tidak Dapat Terukurnya Kinerja PNS </a:t>
            </a:r>
            <a:endParaRPr lang="en-US" sz="1800" dirty="0"/>
          </a:p>
          <a:p>
            <a:pPr marL="38100" indent="0">
              <a:buNone/>
            </a:pPr>
            <a:endParaRPr lang="en-US" sz="1800" b="1" dirty="0" smtClean="0"/>
          </a:p>
          <a:p>
            <a:pPr marL="381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371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762000" y="1419622"/>
            <a:ext cx="5826224" cy="12241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rgbClr val="FFFFFF"/>
                </a:solidFill>
              </a:rPr>
              <a:t>Matur</a:t>
            </a:r>
            <a:r>
              <a:rPr lang="en" sz="6000" dirty="0" smtClean="0">
                <a:solidFill>
                  <a:srgbClr val="FFFFFF"/>
                </a:solidFill>
              </a:rPr>
              <a:t> nuwun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6452211" y="1206814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1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77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</a:rPr>
              <a:t>THANKS!</a:t>
            </a:r>
            <a:endParaRPr sz="12000">
              <a:solidFill>
                <a:srgbClr val="FFFFFF"/>
              </a:solidFill>
            </a:endParaRPr>
          </a:p>
        </p:txBody>
      </p:sp>
      <p:sp>
        <p:nvSpPr>
          <p:cNvPr id="277" name="Google Shape;277;p34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6452211" y="1206814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532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386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LATAR BELAKANG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1785918" y="1571618"/>
            <a:ext cx="5572164" cy="26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Peraturan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Menteri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Pendayagunaan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Aparatur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Sipil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Negara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Reformasi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Birokrasi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RI No. 40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Tahun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2012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tentang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Jabatan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Fungsional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Auditor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Kepegawaian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Angka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Kreditnya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;</a:t>
            </a:r>
          </a:p>
          <a:p>
            <a:pPr marL="0" lvl="0" indent="0">
              <a:buNone/>
            </a:pPr>
            <a:endParaRPr lang="en-US" sz="1600" dirty="0" smtClean="0">
              <a:solidFill>
                <a:srgbClr val="000000"/>
              </a:solidFill>
              <a:latin typeface="Sniglet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Peraturan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Kepala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Badan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Kepegawaian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Negara No. 4 </a:t>
            </a:r>
            <a:r>
              <a:rPr lang="en-US" sz="1600" dirty="0" err="1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Tahun</a:t>
            </a:r>
            <a:r>
              <a:rPr lang="en-US" sz="1600" dirty="0" smtClean="0">
                <a:solidFill>
                  <a:srgbClr val="FF0000"/>
                </a:solidFill>
                <a:latin typeface="Sniglet" charset="0"/>
                <a:cs typeface="Arial" panose="020B0604020202020204" pitchFamily="34" charset="0"/>
              </a:rPr>
              <a:t> 2013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tentang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Ketentuan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Pelaksanaan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Permenpan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RB No. 40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Tahun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2012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tentang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Jabatan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Fungsional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Auditor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Kepegawaian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Angka</a:t>
            </a:r>
            <a:r>
              <a:rPr lang="en-US" sz="1600" dirty="0" smtClean="0">
                <a:latin typeface="Sniglet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Sniglet" charset="0"/>
                <a:cs typeface="Arial" panose="020B0604020202020204" pitchFamily="34" charset="0"/>
              </a:rPr>
              <a:t>Kreditnya</a:t>
            </a:r>
            <a:endParaRPr lang="en-US" sz="1600" dirty="0" smtClean="0">
              <a:solidFill>
                <a:srgbClr val="000000"/>
              </a:solidFill>
              <a:latin typeface="Sniglet" charset="0"/>
            </a:endParaRPr>
          </a:p>
          <a:p>
            <a:pPr marL="0" lvl="0" indent="0">
              <a:buNone/>
            </a:pPr>
            <a:endParaRPr sz="1200">
              <a:solidFill>
                <a:srgbClr val="000000"/>
              </a:solidFill>
              <a:latin typeface="Sniglet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917575" y="3753525"/>
            <a:ext cx="73089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785786" y="928676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000" dirty="0" err="1" smtClean="0"/>
              <a:t>Pedoman</a:t>
            </a:r>
            <a:r>
              <a:rPr lang="en-US" sz="6000" dirty="0" smtClean="0"/>
              <a:t> Audit </a:t>
            </a:r>
            <a:r>
              <a:rPr lang="en-US" sz="6000" dirty="0" err="1" smtClean="0"/>
              <a:t>Kepegawaian</a:t>
            </a:r>
            <a:r>
              <a:rPr lang="en-US" sz="6000" dirty="0" smtClean="0"/>
              <a:t> </a:t>
            </a:r>
            <a:r>
              <a:rPr lang="en" sz="6000" dirty="0" smtClean="0">
                <a:solidFill>
                  <a:srgbClr val="000000"/>
                </a:solidFill>
              </a:rPr>
              <a:t>!</a:t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571472" y="2143122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Proses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identifikasi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masalah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analisis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evaluasi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bukti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dilakukan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independen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obyektif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profesional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berdasarkan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standar</a:t>
            </a:r>
            <a:r>
              <a:rPr lang="en-US" sz="2000" dirty="0" smtClean="0">
                <a:solidFill>
                  <a:schemeClr val="bg1"/>
                </a:solidFill>
              </a:rPr>
              <a:t> audit,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menilai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kebenaran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kecermatan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kredibilitas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efektifitas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efisiensi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keandalan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pelaksanaan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tugas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fungsi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instansi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pemerintah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Peraturan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Kepala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Kepegawaian</a:t>
            </a:r>
            <a:r>
              <a:rPr lang="en-US" sz="2000" dirty="0" smtClean="0">
                <a:solidFill>
                  <a:schemeClr val="bg1"/>
                </a:solidFill>
              </a:rPr>
              <a:t> Negara </a:t>
            </a:r>
            <a:r>
              <a:rPr lang="en-US" sz="2000" dirty="0" err="1" smtClean="0">
                <a:solidFill>
                  <a:schemeClr val="bg1"/>
                </a:solidFill>
              </a:rPr>
              <a:t>Nomor</a:t>
            </a:r>
            <a:r>
              <a:rPr lang="en-US" sz="2000" dirty="0" smtClean="0">
                <a:solidFill>
                  <a:schemeClr val="bg1"/>
                </a:solidFill>
              </a:rPr>
              <a:t> 15 </a:t>
            </a:r>
            <a:r>
              <a:rPr lang="en-US" sz="2000" dirty="0" err="1" smtClean="0">
                <a:solidFill>
                  <a:schemeClr val="bg1"/>
                </a:solidFill>
              </a:rPr>
              <a:t>Tahun</a:t>
            </a:r>
            <a:r>
              <a:rPr lang="en-US" sz="2000" dirty="0" smtClean="0">
                <a:solidFill>
                  <a:schemeClr val="bg1"/>
                </a:solidFill>
              </a:rPr>
              <a:t> 2011 </a:t>
            </a:r>
            <a:r>
              <a:rPr lang="en-US" sz="2000" dirty="0" err="1" smtClean="0">
                <a:solidFill>
                  <a:schemeClr val="bg1"/>
                </a:solidFill>
              </a:rPr>
              <a:t>tentang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Pedoman</a:t>
            </a:r>
            <a:r>
              <a:rPr lang="en-US" sz="2000" dirty="0" smtClean="0">
                <a:solidFill>
                  <a:schemeClr val="bg1"/>
                </a:solidFill>
              </a:rPr>
              <a:t> Audit </a:t>
            </a:r>
            <a:r>
              <a:rPr lang="en-US" sz="2000" dirty="0" err="1" smtClean="0">
                <a:solidFill>
                  <a:schemeClr val="bg1"/>
                </a:solidFill>
              </a:rPr>
              <a:t>Kepegawaian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6" name="Google Shape;86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8" y="285734"/>
            <a:ext cx="2286016" cy="215801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0" y="714362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Audit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Kepegawaian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" name="Google Shape;92;p14"/>
          <p:cNvSpPr txBox="1">
            <a:spLocks/>
          </p:cNvSpPr>
          <p:nvPr/>
        </p:nvSpPr>
        <p:spPr>
          <a:xfrm>
            <a:off x="3857620" y="857238"/>
            <a:ext cx="4429156" cy="31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defRPr/>
            </a:pPr>
            <a:r>
              <a:rPr lang="id-ID" sz="2000" dirty="0" smtClean="0">
                <a:latin typeface="Bangers" charset="0"/>
              </a:rPr>
              <a:t>P</a:t>
            </a:r>
            <a:r>
              <a:rPr lang="en-US" sz="2000" dirty="0" smtClean="0">
                <a:latin typeface="Bangers" charset="0"/>
              </a:rPr>
              <a:t>roses </a:t>
            </a:r>
            <a:r>
              <a:rPr lang="en-US" sz="2000" dirty="0" err="1" smtClean="0">
                <a:latin typeface="Bangers" charset="0"/>
              </a:rPr>
              <a:t>identifikasi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masalah</a:t>
            </a:r>
            <a:r>
              <a:rPr lang="en-US" sz="2000" dirty="0" smtClean="0">
                <a:latin typeface="Bangers" charset="0"/>
              </a:rPr>
              <a:t>, </a:t>
            </a:r>
            <a:r>
              <a:rPr lang="en-US" sz="2000" dirty="0" err="1" smtClean="0">
                <a:latin typeface="Bangers" charset="0"/>
              </a:rPr>
              <a:t>analisis</a:t>
            </a:r>
            <a:r>
              <a:rPr lang="en-US" sz="2000" dirty="0" smtClean="0">
                <a:latin typeface="Bangers" charset="0"/>
              </a:rPr>
              <a:t>, </a:t>
            </a:r>
            <a:r>
              <a:rPr lang="en-US" sz="2000" dirty="0" err="1" smtClean="0">
                <a:latin typeface="Bangers" charset="0"/>
              </a:rPr>
              <a:t>dan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evaluasi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bukti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dilakukan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secara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independen</a:t>
            </a:r>
            <a:r>
              <a:rPr lang="en-US" sz="2000" dirty="0" smtClean="0">
                <a:latin typeface="Bangers" charset="0"/>
              </a:rPr>
              <a:t>, </a:t>
            </a:r>
            <a:r>
              <a:rPr lang="en-US" sz="2000" dirty="0" err="1" smtClean="0">
                <a:latin typeface="Bangers" charset="0"/>
              </a:rPr>
              <a:t>obyektif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dan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profesional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atas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implementasi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kebijakan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peraturan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perundang-undangan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di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bidang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kepegawaian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dalam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pelaksanaan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manajemen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Pegawai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Negeri</a:t>
            </a:r>
            <a:r>
              <a:rPr lang="en-US" sz="2000" dirty="0" smtClean="0">
                <a:latin typeface="Bangers" charset="0"/>
              </a:rPr>
              <a:t> </a:t>
            </a:r>
            <a:r>
              <a:rPr lang="en-US" sz="2000" dirty="0" err="1" smtClean="0">
                <a:latin typeface="Bangers" charset="0"/>
              </a:rPr>
              <a:t>Sipil</a:t>
            </a:r>
            <a:r>
              <a:rPr lang="en-US" sz="2000" dirty="0" smtClean="0">
                <a:latin typeface="Bangers" charset="0"/>
              </a:rPr>
              <a:t>.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(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Peraturan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Kepala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Badan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Kepegawaian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Negara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Nomor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18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Tahun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2015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tentang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Standar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Audit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Manajemen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Bangers" charset="0"/>
              </a:rPr>
              <a:t>Kepegawaian</a:t>
            </a:r>
            <a:r>
              <a:rPr lang="en-US" sz="1800" b="1" dirty="0" smtClean="0">
                <a:solidFill>
                  <a:srgbClr val="00B050"/>
                </a:solidFill>
                <a:latin typeface="Bangers" charset="0"/>
              </a:rPr>
              <a:t>)</a:t>
            </a:r>
            <a:endParaRPr lang="en-US" sz="1800" b="1" dirty="0">
              <a:solidFill>
                <a:srgbClr val="00B050"/>
              </a:solidFill>
              <a:latin typeface="Banger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 rot="161729">
            <a:off x="982852" y="877061"/>
            <a:ext cx="7029878" cy="4798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MANFAAT HASIL AUDIT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714348" y="1142990"/>
            <a:ext cx="7358114" cy="3563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Hasil</a:t>
            </a:r>
            <a:r>
              <a:rPr lang="en-US" dirty="0" smtClean="0"/>
              <a:t> audit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referensi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membuat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keputusan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mengidentifikasi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permasalahan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dihadapi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Auditor </a:t>
            </a:r>
            <a:r>
              <a:rPr lang="en-US" dirty="0" err="1" smtClean="0"/>
              <a:t>Kepegawaian</a:t>
            </a:r>
            <a:r>
              <a:rPr lang="en-US" dirty="0" smtClean="0"/>
              <a:t>.</a:t>
            </a:r>
          </a:p>
          <a:p>
            <a:pPr marL="627063" lvl="3" indent="-358775" algn="just">
              <a:buFont typeface="Wingdings 3" pitchFamily="18" charset="2"/>
              <a:buAutoNum type="arabicPeriod"/>
              <a:defRPr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menetapkan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prioritas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permasalahan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unit </a:t>
            </a:r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 idx="4294967295"/>
          </p:nvPr>
        </p:nvSpPr>
        <p:spPr>
          <a:xfrm>
            <a:off x="642910" y="214296"/>
            <a:ext cx="521497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AD900"/>
                </a:solidFill>
              </a:rPr>
              <a:t>MANFAAT HASIL AUDIT</a:t>
            </a:r>
            <a:endParaRPr sz="4800" dirty="0">
              <a:solidFill>
                <a:srgbClr val="FAD900"/>
              </a:solidFill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4294967295"/>
          </p:nvPr>
        </p:nvSpPr>
        <p:spPr>
          <a:xfrm>
            <a:off x="642910" y="1428742"/>
            <a:ext cx="5786478" cy="3071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8288" lvl="0" indent="-268288">
              <a:buNone/>
            </a:pPr>
            <a:r>
              <a:rPr lang="en-US" sz="1800" dirty="0" smtClean="0"/>
              <a:t>4.	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umpan</a:t>
            </a:r>
            <a:r>
              <a:rPr lang="en-US" sz="1800" dirty="0" smtClean="0"/>
              <a:t> </a:t>
            </a:r>
            <a:r>
              <a:rPr lang="en-US" sz="1800" dirty="0" err="1" smtClean="0"/>
              <a:t>balik</a:t>
            </a:r>
            <a:r>
              <a:rPr lang="en-US" sz="1800" dirty="0" smtClean="0"/>
              <a:t> </a:t>
            </a:r>
            <a:r>
              <a:rPr lang="en-US" sz="1800" dirty="0" err="1" smtClean="0"/>
              <a:t>berharga</a:t>
            </a:r>
            <a:r>
              <a:rPr lang="en-US" sz="1800" dirty="0" smtClean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dampak</a:t>
            </a:r>
            <a:r>
              <a:rPr lang="en-US" sz="1800" dirty="0" smtClean="0"/>
              <a:t> </a:t>
            </a:r>
            <a:r>
              <a:rPr lang="en-US" sz="1800" dirty="0" err="1" smtClean="0"/>
              <a:t>psikologis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motivasional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untuk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mengembangkan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kompetensi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individu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memacu</a:t>
            </a:r>
            <a:r>
              <a:rPr lang="en-US" sz="1800" dirty="0" smtClean="0"/>
              <a:t> </a:t>
            </a:r>
            <a:r>
              <a:rPr lang="en-US" sz="1800" dirty="0" err="1" smtClean="0"/>
              <a:t>prestasi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terarah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masukan</a:t>
            </a:r>
            <a:r>
              <a:rPr lang="en-US" sz="1800" dirty="0" smtClean="0"/>
              <a:t> </a:t>
            </a:r>
            <a:r>
              <a:rPr lang="en-US" sz="1800" dirty="0" err="1" smtClean="0"/>
              <a:t>objektif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Auditor.</a:t>
            </a:r>
          </a:p>
          <a:p>
            <a:pPr marL="268288" indent="-268288">
              <a:buNone/>
            </a:pPr>
            <a:r>
              <a:rPr lang="en-US" sz="1800" dirty="0" smtClean="0"/>
              <a:t>5.	</a:t>
            </a:r>
            <a:r>
              <a:rPr lang="en-US" sz="1800" dirty="0" err="1" smtClean="0"/>
              <a:t>Pelaksanaan</a:t>
            </a:r>
            <a:r>
              <a:rPr lang="en-US" sz="1800" dirty="0" smtClean="0"/>
              <a:t> audit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proses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pembelajaran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tentang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bagaimana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interaksi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antara</a:t>
            </a:r>
            <a:r>
              <a:rPr lang="en-US" sz="1800" dirty="0" smtClean="0">
                <a:solidFill>
                  <a:srgbClr val="FF0000"/>
                </a:solidFill>
              </a:rPr>
              <a:t> Auditor </a:t>
            </a:r>
            <a:r>
              <a:rPr lang="en-US" sz="1800" dirty="0" err="1" smtClean="0">
                <a:solidFill>
                  <a:srgbClr val="FF0000"/>
                </a:solidFill>
              </a:rPr>
              <a:t>dengan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Auditi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dalam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mengungkapkan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permasalahan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pembahasan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solusinya</a:t>
            </a:r>
            <a:r>
              <a:rPr lang="en-US" sz="1800" dirty="0" smtClean="0"/>
              <a:t>,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pengkaderan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pematangan</a:t>
            </a:r>
            <a:r>
              <a:rPr lang="en-US" sz="1800" dirty="0" smtClean="0"/>
              <a:t> Auditor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tenaga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profesional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7728456" y="2171604"/>
            <a:ext cx="229545" cy="21917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7443660" y="941015"/>
            <a:ext cx="983354" cy="983618"/>
            <a:chOff x="6654650" y="3665275"/>
            <a:chExt cx="409100" cy="409125"/>
          </a:xfrm>
        </p:grpSpPr>
        <p:sp>
          <p:nvSpPr>
            <p:cNvPr id="116" name="Google Shape;116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 rot="324429">
            <a:off x="6612788" y="2067160"/>
            <a:ext cx="649666" cy="649742"/>
            <a:chOff x="570875" y="4322250"/>
            <a:chExt cx="443300" cy="443325"/>
          </a:xfrm>
        </p:grpSpPr>
        <p:sp>
          <p:nvSpPr>
            <p:cNvPr id="119" name="Google Shape;119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BC00"/>
                </a:solidFill>
              </a:endParaRPr>
            </a:p>
          </p:txBody>
        </p:sp>
      </p:grpSp>
      <p:sp>
        <p:nvSpPr>
          <p:cNvPr id="123" name="Google Shape;123;p17"/>
          <p:cNvSpPr/>
          <p:nvPr/>
        </p:nvSpPr>
        <p:spPr>
          <a:xfrm rot="2466625">
            <a:off x="6568799" y="1131498"/>
            <a:ext cx="318882" cy="304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4" name="Google Shape;124;p17"/>
          <p:cNvSpPr/>
          <p:nvPr/>
        </p:nvSpPr>
        <p:spPr>
          <a:xfrm rot="-1609120">
            <a:off x="7035169" y="1323104"/>
            <a:ext cx="229509" cy="2191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 rot="2926137">
            <a:off x="8426693" y="1496695"/>
            <a:ext cx="171867" cy="1641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 rot="-1608940">
            <a:off x="7711478" y="397343"/>
            <a:ext cx="154840" cy="14784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C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JENIS AUDIT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2928926" y="1000114"/>
            <a:ext cx="3571900" cy="3286148"/>
          </a:xfrm>
          <a:prstGeom prst="ellipse">
            <a:avLst/>
          </a:prstGeom>
          <a:noFill/>
          <a:ln w="114300" cap="flat" cmpd="sng">
            <a:solidFill>
              <a:srgbClr val="FAD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fontAlgn="auto">
              <a:lnSpc>
                <a:spcPct val="110000"/>
              </a:lnSpc>
              <a:spcBef>
                <a:spcPct val="0"/>
              </a:spcBef>
              <a:buFont typeface="Tw Cen MT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Audit  </a:t>
            </a:r>
            <a:r>
              <a:rPr lang="en-US" b="1" dirty="0" err="1" smtClean="0">
                <a:solidFill>
                  <a:srgbClr val="FF0000"/>
                </a:solidFill>
              </a:rPr>
              <a:t>investigasi</a:t>
            </a:r>
            <a:r>
              <a:rPr lang="en-US" b="1" dirty="0" smtClean="0">
                <a:solidFill>
                  <a:srgbClr val="FF0000"/>
                </a:solidFill>
              </a:rPr>
              <a:t>  :</a:t>
            </a:r>
          </a:p>
          <a:p>
            <a:pPr marL="0" indent="0" algn="just" fontAlgn="auto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Proses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mencari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menemukan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mengumpulkan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bukti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secara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lebih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mendalam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terhadap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masalah</a:t>
            </a:r>
            <a:r>
              <a:rPr lang="en-US" b="1" dirty="0" smtClean="0">
                <a:solidFill>
                  <a:srgbClr val="FF0000"/>
                </a:solidFill>
              </a:rPr>
              <a:t> yang </a:t>
            </a:r>
            <a:r>
              <a:rPr lang="en-US" b="1" dirty="0" err="1" smtClean="0">
                <a:solidFill>
                  <a:srgbClr val="FF0000"/>
                </a:solidFill>
              </a:rPr>
              <a:t>menjadi</a:t>
            </a:r>
            <a:r>
              <a:rPr lang="en-US" b="1" dirty="0" smtClean="0">
                <a:solidFill>
                  <a:srgbClr val="FF0000"/>
                </a:solidFill>
              </a:rPr>
              <a:t> focus </a:t>
            </a:r>
            <a:r>
              <a:rPr lang="en-US" b="1" dirty="0" err="1" smtClean="0">
                <a:solidFill>
                  <a:srgbClr val="FF0000"/>
                </a:solidFill>
              </a:rPr>
              <a:t>perhatian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atau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pengaduan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masyarakat</a:t>
            </a:r>
            <a:r>
              <a:rPr lang="en-US" b="1" dirty="0" smtClean="0">
                <a:solidFill>
                  <a:srgbClr val="FF0000"/>
                </a:solidFill>
              </a:rPr>
              <a:t> yang </a:t>
            </a:r>
            <a:r>
              <a:rPr lang="en-US" b="1" dirty="0" err="1" smtClean="0">
                <a:solidFill>
                  <a:srgbClr val="FF0000"/>
                </a:solidFill>
              </a:rPr>
              <a:t>bertujuan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mengungkapkan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terjadi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atau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tidaknya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suatu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perbuatan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pelakunya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guna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dilakukan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tindakan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hukum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selanjutnya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6" name="Google Shape;166;p22"/>
          <p:cNvSpPr/>
          <p:nvPr/>
        </p:nvSpPr>
        <p:spPr>
          <a:xfrm>
            <a:off x="1000100" y="1857370"/>
            <a:ext cx="2143140" cy="2133000"/>
          </a:xfrm>
          <a:prstGeom prst="ellipse">
            <a:avLst/>
          </a:prstGeom>
          <a:noFill/>
          <a:ln w="114300" cap="flat" cmpd="sng">
            <a:solidFill>
              <a:srgbClr val="FFA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Audit  regular  :  </a:t>
            </a:r>
          </a:p>
          <a:p>
            <a:pPr marL="0" indent="0" fontAlgn="auto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00B050"/>
                </a:solidFill>
              </a:rPr>
              <a:t>Kegiatan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pemeriksaan</a:t>
            </a:r>
            <a:r>
              <a:rPr lang="en-US" b="1" dirty="0" smtClean="0">
                <a:solidFill>
                  <a:srgbClr val="00B050"/>
                </a:solidFill>
              </a:rPr>
              <a:t> yang </a:t>
            </a:r>
            <a:r>
              <a:rPr lang="en-US" b="1" dirty="0" err="1" smtClean="0">
                <a:solidFill>
                  <a:srgbClr val="00B050"/>
                </a:solidFill>
              </a:rPr>
              <a:t>dilakukan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secara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tetap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pada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satuan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instansi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</a:rPr>
              <a:t>pemerintah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786446" y="1928808"/>
            <a:ext cx="2357454" cy="2133000"/>
          </a:xfrm>
          <a:prstGeom prst="ellipse">
            <a:avLst/>
          </a:prstGeom>
          <a:noFill/>
          <a:ln w="114300" cap="flat" cmpd="sng">
            <a:solidFill>
              <a:srgbClr val="A6CD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fontAlgn="auto">
              <a:lnSpc>
                <a:spcPct val="110000"/>
              </a:lnSpc>
              <a:spcBef>
                <a:spcPct val="0"/>
              </a:spcBef>
              <a:buFont typeface="Tw Cen MT" pitchFamily="34" charset="0"/>
              <a:buNone/>
              <a:defRPr/>
            </a:pPr>
            <a:r>
              <a:rPr lang="en-US" sz="1200" b="1" dirty="0" smtClean="0">
                <a:solidFill>
                  <a:srgbClr val="002060"/>
                </a:solidFill>
              </a:rPr>
              <a:t>Audit  </a:t>
            </a:r>
            <a:r>
              <a:rPr lang="en-US" sz="1200" b="1" dirty="0" err="1" smtClean="0">
                <a:solidFill>
                  <a:srgbClr val="002060"/>
                </a:solidFill>
              </a:rPr>
              <a:t>reviu</a:t>
            </a:r>
            <a:r>
              <a:rPr lang="en-US" sz="1200" b="1" dirty="0" smtClean="0">
                <a:solidFill>
                  <a:srgbClr val="002060"/>
                </a:solidFill>
              </a:rPr>
              <a:t>  :</a:t>
            </a:r>
          </a:p>
          <a:p>
            <a:pPr marL="0" indent="0" algn="just" fontAlgn="auto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sz="1200" b="1" dirty="0" err="1" smtClean="0">
                <a:solidFill>
                  <a:srgbClr val="002060"/>
                </a:solidFill>
              </a:rPr>
              <a:t>Kegiatan</a:t>
            </a:r>
            <a:r>
              <a:rPr lang="en-US" sz="1200" b="1" dirty="0" smtClean="0">
                <a:solidFill>
                  <a:srgbClr val="002060"/>
                </a:solidFill>
              </a:rPr>
              <a:t> audit </a:t>
            </a:r>
            <a:r>
              <a:rPr lang="en-US" sz="1200" b="1" dirty="0" err="1" smtClean="0">
                <a:solidFill>
                  <a:srgbClr val="002060"/>
                </a:solidFill>
              </a:rPr>
              <a:t>berupa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tinjauan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atas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hasil</a:t>
            </a:r>
            <a:r>
              <a:rPr lang="en-US" sz="1200" b="1" dirty="0" smtClean="0">
                <a:solidFill>
                  <a:srgbClr val="002060"/>
                </a:solidFill>
              </a:rPr>
              <a:t> audit yang </a:t>
            </a:r>
            <a:r>
              <a:rPr lang="en-US" sz="1200" b="1" dirty="0" err="1" smtClean="0">
                <a:solidFill>
                  <a:srgbClr val="002060"/>
                </a:solidFill>
              </a:rPr>
              <a:t>telah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dilakukan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karena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diperolehnya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bukti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baru</a:t>
            </a:r>
            <a:r>
              <a:rPr lang="en-US" sz="1200" b="1" dirty="0" smtClean="0">
                <a:solidFill>
                  <a:srgbClr val="002060"/>
                </a:solidFill>
              </a:rPr>
              <a:t> yang </a:t>
            </a:r>
            <a:r>
              <a:rPr lang="en-US" sz="1200" b="1" dirty="0" err="1" smtClean="0">
                <a:solidFill>
                  <a:srgbClr val="002060"/>
                </a:solidFill>
              </a:rPr>
              <a:t>perlu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diteliti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dan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dipertimbangkan</a:t>
            </a:r>
            <a:r>
              <a:rPr lang="en-US" sz="12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7488" y="2071684"/>
            <a:ext cx="3599970" cy="911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PELAPORAN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70463" y="1320789"/>
            <a:ext cx="452330" cy="327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Curved Left Arrow 4"/>
          <p:cNvSpPr/>
          <p:nvPr/>
        </p:nvSpPr>
        <p:spPr>
          <a:xfrm>
            <a:off x="6643702" y="1571618"/>
            <a:ext cx="765154" cy="122556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928794" y="1714494"/>
            <a:ext cx="799878" cy="121602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57686" y="3500444"/>
            <a:ext cx="571504" cy="258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43108" y="1000114"/>
            <a:ext cx="1787536" cy="9032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PERSIAPAN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57752" y="1071552"/>
            <a:ext cx="1785950" cy="92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PELAKSANAAN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57422" y="3071816"/>
            <a:ext cx="1787536" cy="9032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PEMANTAUAN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72066" y="3143254"/>
            <a:ext cx="1785950" cy="92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EVALUASI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28860" y="142858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ngers" charset="0"/>
              </a:rPr>
              <a:t>TAHAPAN PELAKSANAAN AUDIT MANAJEMEN KEPEGAWAIAN</a:t>
            </a:r>
            <a:endParaRPr lang="en-US" sz="2000" dirty="0">
              <a:latin typeface="Banger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1293</Words>
  <Application>Microsoft Office PowerPoint</Application>
  <PresentationFormat>On-screen Show (16:9)</PresentationFormat>
  <Paragraphs>368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Bookman Old Style</vt:lpstr>
      <vt:lpstr>Bangers</vt:lpstr>
      <vt:lpstr>Arial Black</vt:lpstr>
      <vt:lpstr>Wingdings 3</vt:lpstr>
      <vt:lpstr>Sniglet</vt:lpstr>
      <vt:lpstr>Segoe UI</vt:lpstr>
      <vt:lpstr>Calibri</vt:lpstr>
      <vt:lpstr>Wingdings</vt:lpstr>
      <vt:lpstr>Arial</vt:lpstr>
      <vt:lpstr>Times New Roman</vt:lpstr>
      <vt:lpstr>Tw Cen MT</vt:lpstr>
      <vt:lpstr>Jachimo template</vt:lpstr>
      <vt:lpstr>Pengawasan kinerja asn </vt:lpstr>
      <vt:lpstr>AUDITOR KEPEGAWAIAN</vt:lpstr>
      <vt:lpstr>LATAR BELAKANG</vt:lpstr>
      <vt:lpstr>Pedoman Audit Kepegawaian !</vt:lpstr>
      <vt:lpstr>Audit Manajemen Kepegawaian</vt:lpstr>
      <vt:lpstr>MANFAAT HASIL AUDIT</vt:lpstr>
      <vt:lpstr>MANFAAT HASIL AUDIT</vt:lpstr>
      <vt:lpstr>JENIS AUDIT</vt:lpstr>
      <vt:lpstr>PowerPoint Presentation</vt:lpstr>
      <vt:lpstr>    Prinsip Pemantauan wasdalpeg: nformasi hasil pemantauan tindak lanjut hasil wasdalpeg harus akurat dan obyektif dilakukan secara sederhana , tujuan jelas, tepat waktu   </vt:lpstr>
      <vt:lpstr>PowerPoint Presentation</vt:lpstr>
      <vt:lpstr>Yang dipersiapkan pada saat pemeriksaan aparatur</vt:lpstr>
      <vt:lpstr>PowerPoint Presentation</vt:lpstr>
      <vt:lpstr>cuti</vt:lpstr>
      <vt:lpstr>Contoh cuti</vt:lpstr>
      <vt:lpstr>TUGAS BELAJAR</vt:lpstr>
      <vt:lpstr>Contoh TUGAS BELAJAR </vt:lpstr>
      <vt:lpstr>PEJABAT FUNGSIONAL:</vt:lpstr>
      <vt:lpstr>Contoh PJB FUNGSIONAL </vt:lpstr>
      <vt:lpstr>IBADAH HAJI &amp; UMROH</vt:lpstr>
      <vt:lpstr>Contoh IBADAH CONTOH HAJI/UMROH </vt:lpstr>
      <vt:lpstr>IJIN PERKAWINAN &amp; IJIN PERCERAIAN</vt:lpstr>
      <vt:lpstr>Disiplin pns</vt:lpstr>
      <vt:lpstr>Matur nuwun</vt:lpstr>
      <vt:lpstr>THANKS!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PEMBAHASAN  JABATAN FUNGSIONAL  AUDITOR KEPEGAWAIAN</dc:title>
  <dc:creator>FORDA PASDIK I</dc:creator>
  <cp:lastModifiedBy>ASUS</cp:lastModifiedBy>
  <cp:revision>48</cp:revision>
  <dcterms:modified xsi:type="dcterms:W3CDTF">2020-01-28T00:06:37Z</dcterms:modified>
</cp:coreProperties>
</file>