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7" r:id="rId3"/>
  </p:sldMasterIdLst>
  <p:notesMasterIdLst>
    <p:notesMasterId r:id="rId78"/>
  </p:notesMasterIdLst>
  <p:handoutMasterIdLst>
    <p:handoutMasterId r:id="rId79"/>
  </p:handoutMasterIdLst>
  <p:sldIdLst>
    <p:sldId id="256" r:id="rId4"/>
    <p:sldId id="257" r:id="rId5"/>
    <p:sldId id="290" r:id="rId6"/>
    <p:sldId id="291" r:id="rId7"/>
    <p:sldId id="258" r:id="rId8"/>
    <p:sldId id="260" r:id="rId9"/>
    <p:sldId id="292" r:id="rId10"/>
    <p:sldId id="293" r:id="rId11"/>
    <p:sldId id="294" r:id="rId12"/>
    <p:sldId id="268" r:id="rId13"/>
    <p:sldId id="295" r:id="rId14"/>
    <p:sldId id="297" r:id="rId15"/>
    <p:sldId id="285" r:id="rId16"/>
    <p:sldId id="299" r:id="rId17"/>
    <p:sldId id="300" r:id="rId18"/>
    <p:sldId id="288" r:id="rId19"/>
    <p:sldId id="301" r:id="rId20"/>
    <p:sldId id="302" r:id="rId21"/>
    <p:sldId id="303" r:id="rId22"/>
    <p:sldId id="305" r:id="rId23"/>
    <p:sldId id="304" r:id="rId24"/>
    <p:sldId id="306" r:id="rId25"/>
    <p:sldId id="307" r:id="rId26"/>
    <p:sldId id="259" r:id="rId27"/>
    <p:sldId id="308" r:id="rId28"/>
    <p:sldId id="309" r:id="rId29"/>
    <p:sldId id="310" r:id="rId30"/>
    <p:sldId id="311" r:id="rId31"/>
    <p:sldId id="312" r:id="rId32"/>
    <p:sldId id="313" r:id="rId33"/>
    <p:sldId id="314" r:id="rId34"/>
    <p:sldId id="315" r:id="rId35"/>
    <p:sldId id="316" r:id="rId36"/>
    <p:sldId id="269" r:id="rId37"/>
    <p:sldId id="317" r:id="rId38"/>
    <p:sldId id="318" r:id="rId39"/>
    <p:sldId id="319" r:id="rId40"/>
    <p:sldId id="320" r:id="rId41"/>
    <p:sldId id="321" r:id="rId42"/>
    <p:sldId id="322" r:id="rId43"/>
    <p:sldId id="279" r:id="rId44"/>
    <p:sldId id="323" r:id="rId45"/>
    <p:sldId id="324" r:id="rId46"/>
    <p:sldId id="325" r:id="rId47"/>
    <p:sldId id="326" r:id="rId48"/>
    <p:sldId id="327" r:id="rId49"/>
    <p:sldId id="283" r:id="rId50"/>
    <p:sldId id="328" r:id="rId51"/>
    <p:sldId id="329" r:id="rId52"/>
    <p:sldId id="330" r:id="rId53"/>
    <p:sldId id="331" r:id="rId54"/>
    <p:sldId id="332" r:id="rId55"/>
    <p:sldId id="333" r:id="rId56"/>
    <p:sldId id="334" r:id="rId57"/>
    <p:sldId id="335" r:id="rId58"/>
    <p:sldId id="336" r:id="rId59"/>
    <p:sldId id="337" r:id="rId60"/>
    <p:sldId id="339" r:id="rId61"/>
    <p:sldId id="340" r:id="rId62"/>
    <p:sldId id="341" r:id="rId63"/>
    <p:sldId id="342" r:id="rId64"/>
    <p:sldId id="343" r:id="rId65"/>
    <p:sldId id="338" r:id="rId66"/>
    <p:sldId id="344" r:id="rId67"/>
    <p:sldId id="346" r:id="rId68"/>
    <p:sldId id="289" r:id="rId69"/>
    <p:sldId id="348" r:id="rId70"/>
    <p:sldId id="349" r:id="rId71"/>
    <p:sldId id="350" r:id="rId72"/>
    <p:sldId id="351" r:id="rId73"/>
    <p:sldId id="352" r:id="rId74"/>
    <p:sldId id="271" r:id="rId75"/>
    <p:sldId id="345" r:id="rId76"/>
    <p:sldId id="347" r:id="rId77"/>
  </p:sldIdLst>
  <p:sldSz cx="18286413" cy="10287000"/>
  <p:notesSz cx="6858000" cy="9144000"/>
  <p:defaultTextStyle>
    <a:defPPr>
      <a:defRPr lang="en-US"/>
    </a:defPPr>
    <a:lvl1pPr marL="0" algn="l" defTabSz="1371509" rtl="0" eaLnBrk="1" latinLnBrk="0" hangingPunct="1">
      <a:defRPr sz="2700" kern="1200">
        <a:solidFill>
          <a:schemeClr val="tx1"/>
        </a:solidFill>
        <a:latin typeface="+mn-lt"/>
        <a:ea typeface="+mn-ea"/>
        <a:cs typeface="+mn-cs"/>
      </a:defRPr>
    </a:lvl1pPr>
    <a:lvl2pPr marL="685754" algn="l" defTabSz="1371509" rtl="0" eaLnBrk="1" latinLnBrk="0" hangingPunct="1">
      <a:defRPr sz="2700" kern="1200">
        <a:solidFill>
          <a:schemeClr val="tx1"/>
        </a:solidFill>
        <a:latin typeface="+mn-lt"/>
        <a:ea typeface="+mn-ea"/>
        <a:cs typeface="+mn-cs"/>
      </a:defRPr>
    </a:lvl2pPr>
    <a:lvl3pPr marL="1371509" algn="l" defTabSz="1371509" rtl="0" eaLnBrk="1" latinLnBrk="0" hangingPunct="1">
      <a:defRPr sz="2700" kern="1200">
        <a:solidFill>
          <a:schemeClr val="tx1"/>
        </a:solidFill>
        <a:latin typeface="+mn-lt"/>
        <a:ea typeface="+mn-ea"/>
        <a:cs typeface="+mn-cs"/>
      </a:defRPr>
    </a:lvl3pPr>
    <a:lvl4pPr marL="2057263" algn="l" defTabSz="1371509" rtl="0" eaLnBrk="1" latinLnBrk="0" hangingPunct="1">
      <a:defRPr sz="2700" kern="1200">
        <a:solidFill>
          <a:schemeClr val="tx1"/>
        </a:solidFill>
        <a:latin typeface="+mn-lt"/>
        <a:ea typeface="+mn-ea"/>
        <a:cs typeface="+mn-cs"/>
      </a:defRPr>
    </a:lvl4pPr>
    <a:lvl5pPr marL="2743017" algn="l" defTabSz="1371509" rtl="0" eaLnBrk="1" latinLnBrk="0" hangingPunct="1">
      <a:defRPr sz="2700" kern="1200">
        <a:solidFill>
          <a:schemeClr val="tx1"/>
        </a:solidFill>
        <a:latin typeface="+mn-lt"/>
        <a:ea typeface="+mn-ea"/>
        <a:cs typeface="+mn-cs"/>
      </a:defRPr>
    </a:lvl5pPr>
    <a:lvl6pPr marL="3428771" algn="l" defTabSz="1371509" rtl="0" eaLnBrk="1" latinLnBrk="0" hangingPunct="1">
      <a:defRPr sz="2700" kern="1200">
        <a:solidFill>
          <a:schemeClr val="tx1"/>
        </a:solidFill>
        <a:latin typeface="+mn-lt"/>
        <a:ea typeface="+mn-ea"/>
        <a:cs typeface="+mn-cs"/>
      </a:defRPr>
    </a:lvl6pPr>
    <a:lvl7pPr marL="4114526" algn="l" defTabSz="1371509" rtl="0" eaLnBrk="1" latinLnBrk="0" hangingPunct="1">
      <a:defRPr sz="2700" kern="1200">
        <a:solidFill>
          <a:schemeClr val="tx1"/>
        </a:solidFill>
        <a:latin typeface="+mn-lt"/>
        <a:ea typeface="+mn-ea"/>
        <a:cs typeface="+mn-cs"/>
      </a:defRPr>
    </a:lvl7pPr>
    <a:lvl8pPr marL="4800280" algn="l" defTabSz="1371509" rtl="0" eaLnBrk="1" latinLnBrk="0" hangingPunct="1">
      <a:defRPr sz="2700" kern="1200">
        <a:solidFill>
          <a:schemeClr val="tx1"/>
        </a:solidFill>
        <a:latin typeface="+mn-lt"/>
        <a:ea typeface="+mn-ea"/>
        <a:cs typeface="+mn-cs"/>
      </a:defRPr>
    </a:lvl8pPr>
    <a:lvl9pPr marL="5486034" algn="l" defTabSz="1371509"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40">
          <p15:clr>
            <a:srgbClr val="A4A3A4"/>
          </p15:clr>
        </p15:guide>
        <p15:guide id="2" pos="575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75FB"/>
    <a:srgbClr val="1E2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53" autoAdjust="0"/>
    <p:restoredTop sz="94660"/>
  </p:normalViewPr>
  <p:slideViewPr>
    <p:cSldViewPr snapToGrid="0">
      <p:cViewPr>
        <p:scale>
          <a:sx n="53" d="100"/>
          <a:sy n="53" d="100"/>
        </p:scale>
        <p:origin x="-186" y="-72"/>
      </p:cViewPr>
      <p:guideLst>
        <p:guide orient="horz" pos="3240"/>
        <p:guide pos="5759"/>
      </p:guideLst>
    </p:cSldViewPr>
  </p:slideViewPr>
  <p:notesTextViewPr>
    <p:cViewPr>
      <p:scale>
        <a:sx n="1" d="1"/>
        <a:sy n="1" d="1"/>
      </p:scale>
      <p:origin x="0" y="0"/>
    </p:cViewPr>
  </p:notesTextViewPr>
  <p:notesViewPr>
    <p:cSldViewPr snapToGrid="0">
      <p:cViewPr varScale="1">
        <p:scale>
          <a:sx n="86" d="100"/>
          <a:sy n="86" d="100"/>
        </p:scale>
        <p:origin x="285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DF56BA-F12C-48C9-8C42-6D0888382B21}" type="datetimeFigureOut">
              <a:rPr lang="en-US" smtClean="0"/>
              <a:t>12/9/2019</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BE144B-B9B0-4FC2-A6CE-C71C67573E91}" type="slidenum">
              <a:rPr lang="en-US" smtClean="0"/>
              <a:t>‹#›</a:t>
            </a:fld>
            <a:endParaRPr lang="en-US"/>
          </a:p>
        </p:txBody>
      </p:sp>
    </p:spTree>
    <p:extLst>
      <p:ext uri="{BB962C8B-B14F-4D97-AF65-F5344CB8AC3E}">
        <p14:creationId xmlns:p14="http://schemas.microsoft.com/office/powerpoint/2010/main" val="201285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1F5E1-94BD-4612-904B-C78400F65B08}" type="datetimeFigureOut">
              <a:rPr lang="en-US" smtClean="0"/>
              <a:t>12/9/2019</a:t>
            </a:fld>
            <a:endParaRPr 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C82048-54E4-4189-8945-049D6C18BC97}" type="slidenum">
              <a:rPr lang="en-US" smtClean="0"/>
              <a:t>‹#›</a:t>
            </a:fld>
            <a:endParaRPr lang="en-US"/>
          </a:p>
        </p:txBody>
      </p:sp>
    </p:spTree>
    <p:extLst>
      <p:ext uri="{BB962C8B-B14F-4D97-AF65-F5344CB8AC3E}">
        <p14:creationId xmlns:p14="http://schemas.microsoft.com/office/powerpoint/2010/main" val="315719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6"/>
            <a:ext cx="18287207" cy="10286554"/>
          </a:xfrm>
          <a:prstGeom prst="rect">
            <a:avLst/>
          </a:prstGeom>
        </p:spPr>
      </p:pic>
      <p:sp>
        <p:nvSpPr>
          <p:cNvPr id="2" name="Title 1"/>
          <p:cNvSpPr>
            <a:spLocks noGrp="1"/>
          </p:cNvSpPr>
          <p:nvPr>
            <p:ph type="ctrTitle" hasCustomPrompt="1"/>
          </p:nvPr>
        </p:nvSpPr>
        <p:spPr>
          <a:xfrm>
            <a:off x="2285802" y="3500314"/>
            <a:ext cx="13714810" cy="3581400"/>
          </a:xfrm>
        </p:spPr>
        <p:txBody>
          <a:bodyPr anchor="ctr"/>
          <a:lstStyle>
            <a:lvl1pPr algn="ctr">
              <a:defRPr sz="8999">
                <a:solidFill>
                  <a:schemeClr val="tx1"/>
                </a:solidFill>
              </a:defRPr>
            </a:lvl1pPr>
          </a:lstStyle>
          <a:p>
            <a:r>
              <a:rPr lang="en-US" altLang="ja-JP" dirty="0" smtClean="0"/>
              <a:t>Master Title</a:t>
            </a:r>
            <a:endParaRPr lang="en-US" dirty="0"/>
          </a:p>
        </p:txBody>
      </p:sp>
      <p:sp>
        <p:nvSpPr>
          <p:cNvPr id="3" name="Subtitle 2"/>
          <p:cNvSpPr>
            <a:spLocks noGrp="1"/>
          </p:cNvSpPr>
          <p:nvPr>
            <p:ph type="subTitle" idx="1" hasCustomPrompt="1"/>
          </p:nvPr>
        </p:nvSpPr>
        <p:spPr>
          <a:xfrm>
            <a:off x="2285802" y="8271518"/>
            <a:ext cx="13714810" cy="1556961"/>
          </a:xfrm>
        </p:spPr>
        <p:txBody>
          <a:bodyPr>
            <a:normAutofit/>
          </a:bodyPr>
          <a:lstStyle>
            <a:lvl1pPr marL="0" indent="0" algn="ctr">
              <a:buNone/>
              <a:defRPr sz="2400" baseline="0">
                <a:solidFill>
                  <a:schemeClr val="tx1"/>
                </a:solidFill>
                <a:latin typeface="+mn-lt"/>
              </a:defRPr>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n-US" dirty="0" smtClean="0"/>
              <a:t>Master Subtitle</a:t>
            </a:r>
            <a:endParaRPr lang="en-US" dirty="0"/>
          </a:p>
        </p:txBody>
      </p:sp>
    </p:spTree>
    <p:extLst>
      <p:ext uri="{BB962C8B-B14F-4D97-AF65-F5344CB8AC3E}">
        <p14:creationId xmlns:p14="http://schemas.microsoft.com/office/powerpoint/2010/main" val="49332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Image - 1 Column">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6" y="7209977"/>
            <a:ext cx="16085635" cy="662321"/>
          </a:xfrm>
        </p:spPr>
        <p:txBody>
          <a:bodyPr anchor="b"/>
          <a:lstStyle>
            <a:lvl1pPr>
              <a:defRPr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995195" y="7951924"/>
            <a:ext cx="16077615" cy="1510732"/>
          </a:xfrm>
        </p:spPr>
        <p:txBody>
          <a:bodyPr>
            <a:normAutofit/>
          </a:bodyPr>
          <a:lstStyle>
            <a:lvl1pPr>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18245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graph - 1 Column">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6" y="7209977"/>
            <a:ext cx="16120393" cy="662321"/>
          </a:xfrm>
        </p:spPr>
        <p:txBody>
          <a:bodyPr anchor="b"/>
          <a:lstStyle>
            <a:lvl1pPr>
              <a:defRPr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995195" y="7951924"/>
            <a:ext cx="16077615" cy="1510732"/>
          </a:xfrm>
        </p:spPr>
        <p:txBody>
          <a:bodyPr>
            <a:normAutofit/>
          </a:bodyPr>
          <a:lstStyle>
            <a:lvl1pPr>
              <a:defRPr sz="2400" baseline="0">
                <a:solidFill>
                  <a:schemeClr val="bg1"/>
                </a:solidFill>
              </a:defRPr>
            </a:lvl1pPr>
          </a:lstStyle>
          <a:p>
            <a:pPr lvl="0"/>
            <a:r>
              <a:rPr lang="en-US" dirty="0" smtClean="0"/>
              <a:t>Text Here</a:t>
            </a:r>
            <a:endParaRPr lang="en-US" dirty="0"/>
          </a:p>
        </p:txBody>
      </p:sp>
      <p:sp>
        <p:nvSpPr>
          <p:cNvPr id="9" name="グラフ プレースホルダー 8"/>
          <p:cNvSpPr>
            <a:spLocks noGrp="1"/>
          </p:cNvSpPr>
          <p:nvPr>
            <p:ph type="chart" sz="quarter" idx="16" hasCustomPrompt="1"/>
          </p:nvPr>
        </p:nvSpPr>
        <p:spPr>
          <a:xfrm>
            <a:off x="1028700" y="2311400"/>
            <a:ext cx="15875000" cy="4775200"/>
          </a:xfrm>
        </p:spPr>
        <p:txBody>
          <a:bodyPr>
            <a:normAutofit/>
          </a:bodyPr>
          <a:lstStyle>
            <a:lvl1pPr>
              <a:defRPr sz="2000"/>
            </a:lvl1pPr>
          </a:lstStyle>
          <a:p>
            <a:r>
              <a:rPr lang="en-US" dirty="0" smtClean="0"/>
              <a:t>Add Graph</a:t>
            </a:r>
            <a:endParaRPr lang="en-US" dirty="0"/>
          </a:p>
        </p:txBody>
      </p:sp>
    </p:spTree>
    <p:extLst>
      <p:ext uri="{BB962C8B-B14F-4D97-AF65-F5344CB8AC3E}">
        <p14:creationId xmlns:p14="http://schemas.microsoft.com/office/powerpoint/2010/main" val="108026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Horizont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6" y="2886997"/>
            <a:ext cx="16028029" cy="662321"/>
          </a:xfrm>
        </p:spPr>
        <p:txBody>
          <a:bodyPr anchor="ctr"/>
          <a:lstStyle>
            <a:lvl1pPr>
              <a:defRPr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995195" y="3628943"/>
            <a:ext cx="16077615" cy="2074027"/>
          </a:xfrm>
        </p:spPr>
        <p:txBody>
          <a:bodyPr>
            <a:normAutofit/>
          </a:bodyPr>
          <a:lstStyle>
            <a:lvl1pPr>
              <a:defRPr sz="2400" baseline="0">
                <a:solidFill>
                  <a:schemeClr val="bg1"/>
                </a:solidFill>
              </a:defRPr>
            </a:lvl1pPr>
          </a:lstStyle>
          <a:p>
            <a:pPr lvl="0"/>
            <a:r>
              <a:rPr lang="en-US" dirty="0" smtClean="0"/>
              <a:t>Text Here</a:t>
            </a:r>
            <a:endParaRPr lang="en-US" dirty="0"/>
          </a:p>
        </p:txBody>
      </p:sp>
      <p:sp>
        <p:nvSpPr>
          <p:cNvPr id="11" name="テキスト プレースホルダー 11"/>
          <p:cNvSpPr>
            <a:spLocks noGrp="1"/>
          </p:cNvSpPr>
          <p:nvPr>
            <p:ph type="body" sz="quarter" idx="16" hasCustomPrompt="1"/>
          </p:nvPr>
        </p:nvSpPr>
        <p:spPr>
          <a:xfrm>
            <a:off x="995196" y="5999166"/>
            <a:ext cx="16032039" cy="662321"/>
          </a:xfrm>
        </p:spPr>
        <p:txBody>
          <a:bodyPr anchor="ctr"/>
          <a:lstStyle>
            <a:lvl1pPr>
              <a:defRPr baseline="0">
                <a:solidFill>
                  <a:srgbClr val="3A75FB"/>
                </a:solidFill>
              </a:defRPr>
            </a:lvl1pPr>
          </a:lstStyle>
          <a:p>
            <a:pPr lvl="0"/>
            <a:r>
              <a:rPr lang="en-US" dirty="0" smtClean="0"/>
              <a:t>Text Here</a:t>
            </a:r>
            <a:endParaRPr lang="en-US" dirty="0"/>
          </a:p>
        </p:txBody>
      </p:sp>
      <p:sp>
        <p:nvSpPr>
          <p:cNvPr id="14" name="テキスト プレースホルダー 11"/>
          <p:cNvSpPr>
            <a:spLocks noGrp="1"/>
          </p:cNvSpPr>
          <p:nvPr>
            <p:ph type="body" sz="quarter" idx="17" hasCustomPrompt="1"/>
          </p:nvPr>
        </p:nvSpPr>
        <p:spPr>
          <a:xfrm>
            <a:off x="991185" y="6741112"/>
            <a:ext cx="16077615" cy="2074027"/>
          </a:xfrm>
        </p:spPr>
        <p:txBody>
          <a:bodyPr>
            <a:normAutofit/>
          </a:bodyPr>
          <a:lstStyle>
            <a:lvl1pPr>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24251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Horizont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6" y="2656703"/>
            <a:ext cx="16028029" cy="662321"/>
          </a:xfrm>
        </p:spPr>
        <p:txBody>
          <a:bodyPr anchor="ctr"/>
          <a:lstStyle>
            <a:lvl1pPr>
              <a:defRPr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995195" y="3398649"/>
            <a:ext cx="16077615" cy="1179677"/>
          </a:xfrm>
        </p:spPr>
        <p:txBody>
          <a:bodyPr>
            <a:normAutofit/>
          </a:bodyPr>
          <a:lstStyle>
            <a:lvl1pPr>
              <a:defRPr sz="2400" baseline="0">
                <a:solidFill>
                  <a:schemeClr val="bg1"/>
                </a:solidFill>
              </a:defRPr>
            </a:lvl1pPr>
          </a:lstStyle>
          <a:p>
            <a:pPr lvl="0"/>
            <a:r>
              <a:rPr lang="en-US" dirty="0" smtClean="0"/>
              <a:t>Text Here</a:t>
            </a:r>
            <a:br>
              <a:rPr lang="en-US" dirty="0" smtClean="0"/>
            </a:br>
            <a:endParaRPr lang="en-US" dirty="0" smtClean="0"/>
          </a:p>
        </p:txBody>
      </p:sp>
      <p:sp>
        <p:nvSpPr>
          <p:cNvPr id="11" name="テキスト プレースホルダー 11"/>
          <p:cNvSpPr>
            <a:spLocks noGrp="1"/>
          </p:cNvSpPr>
          <p:nvPr>
            <p:ph type="body" sz="quarter" idx="16" hasCustomPrompt="1"/>
          </p:nvPr>
        </p:nvSpPr>
        <p:spPr>
          <a:xfrm>
            <a:off x="995196" y="4902598"/>
            <a:ext cx="16032039" cy="662321"/>
          </a:xfrm>
        </p:spPr>
        <p:txBody>
          <a:bodyPr anchor="ctr"/>
          <a:lstStyle>
            <a:lvl1pPr>
              <a:defRPr baseline="0">
                <a:solidFill>
                  <a:srgbClr val="3A75FB"/>
                </a:solidFill>
              </a:defRPr>
            </a:lvl1pPr>
          </a:lstStyle>
          <a:p>
            <a:pPr lvl="0"/>
            <a:r>
              <a:rPr lang="en-US" dirty="0" smtClean="0"/>
              <a:t>Text Here</a:t>
            </a:r>
            <a:endParaRPr lang="en-US" dirty="0"/>
          </a:p>
        </p:txBody>
      </p:sp>
      <p:sp>
        <p:nvSpPr>
          <p:cNvPr id="14" name="テキスト プレースホルダー 11"/>
          <p:cNvSpPr>
            <a:spLocks noGrp="1"/>
          </p:cNvSpPr>
          <p:nvPr>
            <p:ph type="body" sz="quarter" idx="17" hasCustomPrompt="1"/>
          </p:nvPr>
        </p:nvSpPr>
        <p:spPr>
          <a:xfrm>
            <a:off x="991185" y="5644544"/>
            <a:ext cx="16077615" cy="1179677"/>
          </a:xfrm>
        </p:spPr>
        <p:txBody>
          <a:bodyPr>
            <a:normAutofit/>
          </a:bodyPr>
          <a:lstStyle>
            <a:lvl1pPr>
              <a:defRPr sz="2400" baseline="0">
                <a:solidFill>
                  <a:schemeClr val="bg1"/>
                </a:solidFill>
              </a:defRPr>
            </a:lvl1pPr>
          </a:lstStyle>
          <a:p>
            <a:pPr lvl="0"/>
            <a:r>
              <a:rPr lang="en-US" dirty="0" smtClean="0"/>
              <a:t>Text Here</a:t>
            </a:r>
            <a:endParaRPr lang="en-US" dirty="0"/>
          </a:p>
        </p:txBody>
      </p:sp>
      <p:sp>
        <p:nvSpPr>
          <p:cNvPr id="15" name="テキスト プレースホルダー 11"/>
          <p:cNvSpPr>
            <a:spLocks noGrp="1"/>
          </p:cNvSpPr>
          <p:nvPr>
            <p:ph type="body" sz="quarter" idx="18" hasCustomPrompt="1"/>
          </p:nvPr>
        </p:nvSpPr>
        <p:spPr>
          <a:xfrm>
            <a:off x="979154" y="7136462"/>
            <a:ext cx="16032039" cy="662321"/>
          </a:xfrm>
        </p:spPr>
        <p:txBody>
          <a:bodyPr anchor="ctr"/>
          <a:lstStyle>
            <a:lvl1pPr>
              <a:defRPr baseline="0">
                <a:solidFill>
                  <a:srgbClr val="3A75FB"/>
                </a:solidFill>
              </a:defRPr>
            </a:lvl1pPr>
          </a:lstStyle>
          <a:p>
            <a:pPr lvl="0"/>
            <a:r>
              <a:rPr lang="en-US" dirty="0" smtClean="0"/>
              <a:t>Text Here</a:t>
            </a:r>
            <a:endParaRPr lang="en-US" dirty="0"/>
          </a:p>
        </p:txBody>
      </p:sp>
      <p:sp>
        <p:nvSpPr>
          <p:cNvPr id="16" name="テキスト プレースホルダー 11"/>
          <p:cNvSpPr>
            <a:spLocks noGrp="1"/>
          </p:cNvSpPr>
          <p:nvPr>
            <p:ph type="body" sz="quarter" idx="19" hasCustomPrompt="1"/>
          </p:nvPr>
        </p:nvSpPr>
        <p:spPr>
          <a:xfrm>
            <a:off x="975143" y="7878408"/>
            <a:ext cx="16077615" cy="1179677"/>
          </a:xfrm>
        </p:spPr>
        <p:txBody>
          <a:bodyPr>
            <a:normAutofit/>
          </a:bodyPr>
          <a:lstStyle>
            <a:lvl1pPr>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17590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 Vertic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7" y="3524669"/>
            <a:ext cx="5738477" cy="4692899"/>
          </a:xfrm>
        </p:spPr>
        <p:txBody>
          <a:bodyPr anchor="ctr"/>
          <a:lstStyle>
            <a:lvl1pPr algn="l">
              <a:defRPr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6761747" y="3525253"/>
            <a:ext cx="10311063" cy="4692315"/>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p>
          <a:p>
            <a:pPr lvl="0"/>
            <a:endParaRPr lang="en-US" dirty="0"/>
          </a:p>
        </p:txBody>
      </p:sp>
    </p:spTree>
    <p:extLst>
      <p:ext uri="{BB962C8B-B14F-4D97-AF65-F5344CB8AC3E}">
        <p14:creationId xmlns:p14="http://schemas.microsoft.com/office/powerpoint/2010/main" val="30720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330302" y="8540046"/>
            <a:ext cx="7368696" cy="596833"/>
          </a:xfrm>
          <a:prstGeom prst="rect">
            <a:avLst/>
          </a:prstGeom>
        </p:spPr>
      </p:pic>
      <p:sp>
        <p:nvSpPr>
          <p:cNvPr id="16" name="正方形/長方形 15"/>
          <p:cNvSpPr/>
          <p:nvPr userDrawn="1"/>
        </p:nvSpPr>
        <p:spPr>
          <a:xfrm>
            <a:off x="-12033" y="2839453"/>
            <a:ext cx="8554453" cy="5702968"/>
          </a:xfrm>
          <a:prstGeom prst="rect">
            <a:avLst/>
          </a:prstGeom>
          <a:gradFill flip="none" rotWithShape="1">
            <a:gsLst>
              <a:gs pos="0">
                <a:srgbClr val="002060"/>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8863702" y="2743197"/>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8869550" y="3533705"/>
            <a:ext cx="8383733" cy="4922117"/>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9" name="図プレースホルダー 8"/>
          <p:cNvSpPr>
            <a:spLocks noGrp="1"/>
          </p:cNvSpPr>
          <p:nvPr>
            <p:ph type="pic" sz="quarter" idx="16" hasCustomPrompt="1"/>
          </p:nvPr>
        </p:nvSpPr>
        <p:spPr>
          <a:xfrm>
            <a:off x="-12033" y="2952750"/>
            <a:ext cx="8446170" cy="548138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Tree>
    <p:extLst>
      <p:ext uri="{BB962C8B-B14F-4D97-AF65-F5344CB8AC3E}">
        <p14:creationId xmlns:p14="http://schemas.microsoft.com/office/powerpoint/2010/main" val="22487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anim calcmode="lin" valueType="num">
                                      <p:cBhvr>
                                        <p:cTn id="3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anim calcmode="lin" valueType="num">
                                      <p:cBhvr>
                                        <p:cTn id="4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allAtOnce"/>
      <p:bldP spid="9" grpId="0"/>
    </p:bldLst>
  </p:timing>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Image - 2 Columns - Vertical">
    <p:spTree>
      <p:nvGrpSpPr>
        <p:cNvPr id="1" name=""/>
        <p:cNvGrpSpPr/>
        <p:nvPr/>
      </p:nvGrpSpPr>
      <p:grpSpPr>
        <a:xfrm>
          <a:off x="0" y="0"/>
          <a:ext cx="0" cy="0"/>
          <a:chOff x="0" y="0"/>
          <a:chExt cx="0" cy="0"/>
        </a:xfrm>
      </p:grpSpPr>
      <p:sp>
        <p:nvSpPr>
          <p:cNvPr id="16" name="正方形/長方形 15"/>
          <p:cNvSpPr/>
          <p:nvPr userDrawn="1"/>
        </p:nvSpPr>
        <p:spPr>
          <a:xfrm>
            <a:off x="-12033" y="2839453"/>
            <a:ext cx="8554453" cy="5702968"/>
          </a:xfrm>
          <a:prstGeom prst="rect">
            <a:avLst/>
          </a:prstGeom>
          <a:gradFill flip="none" rotWithShape="1">
            <a:gsLst>
              <a:gs pos="0">
                <a:srgbClr val="002060"/>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8863702" y="2743197"/>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8869550" y="3533705"/>
            <a:ext cx="8383733" cy="205295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
        <p:nvSpPr>
          <p:cNvPr id="14" name="テキスト プレースホルダー 11"/>
          <p:cNvSpPr>
            <a:spLocks noGrp="1"/>
          </p:cNvSpPr>
          <p:nvPr>
            <p:ph type="body" sz="quarter" idx="17" hasCustomPrompt="1"/>
          </p:nvPr>
        </p:nvSpPr>
        <p:spPr>
          <a:xfrm>
            <a:off x="8871723" y="5578639"/>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7" name="テキスト プレースホルダー 11"/>
          <p:cNvSpPr>
            <a:spLocks noGrp="1"/>
          </p:cNvSpPr>
          <p:nvPr>
            <p:ph type="body" sz="quarter" idx="18" hasCustomPrompt="1"/>
          </p:nvPr>
        </p:nvSpPr>
        <p:spPr>
          <a:xfrm>
            <a:off x="8877571" y="6369147"/>
            <a:ext cx="8383733" cy="205295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pic>
        <p:nvPicPr>
          <p:cNvPr id="21" name="図 20"/>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330302" y="8540046"/>
            <a:ext cx="7368696" cy="596833"/>
          </a:xfrm>
          <a:prstGeom prst="rect">
            <a:avLst/>
          </a:prstGeom>
        </p:spPr>
      </p:pic>
      <p:sp>
        <p:nvSpPr>
          <p:cNvPr id="23" name="図プレースホルダー 8"/>
          <p:cNvSpPr>
            <a:spLocks noGrp="1"/>
          </p:cNvSpPr>
          <p:nvPr>
            <p:ph type="pic" sz="quarter" idx="16" hasCustomPrompt="1"/>
          </p:nvPr>
        </p:nvSpPr>
        <p:spPr>
          <a:xfrm>
            <a:off x="-12033" y="2952750"/>
            <a:ext cx="8446170" cy="548138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Tree>
    <p:extLst>
      <p:ext uri="{BB962C8B-B14F-4D97-AF65-F5344CB8AC3E}">
        <p14:creationId xmlns:p14="http://schemas.microsoft.com/office/powerpoint/2010/main" val="1684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22" presetClass="entr" presetSubtype="2"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500"/>
                                        <p:tgtEl>
                                          <p:spTgt spid="13">
                                            <p:txEl>
                                              <p:pRg st="0" end="0"/>
                                            </p:tx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p:bld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Image - 1 Column - Vertical - Caption">
    <p:spTree>
      <p:nvGrpSpPr>
        <p:cNvPr id="1" name=""/>
        <p:cNvGrpSpPr/>
        <p:nvPr/>
      </p:nvGrpSpPr>
      <p:grpSpPr>
        <a:xfrm>
          <a:off x="0" y="0"/>
          <a:ext cx="0" cy="0"/>
          <a:chOff x="0" y="0"/>
          <a:chExt cx="0" cy="0"/>
        </a:xfrm>
      </p:grpSpPr>
      <p:sp>
        <p:nvSpPr>
          <p:cNvPr id="17" name="正方形/長方形 16"/>
          <p:cNvSpPr/>
          <p:nvPr userDrawn="1"/>
        </p:nvSpPr>
        <p:spPr>
          <a:xfrm>
            <a:off x="-12033" y="2839453"/>
            <a:ext cx="8554453" cy="5702968"/>
          </a:xfrm>
          <a:prstGeom prst="rect">
            <a:avLst/>
          </a:prstGeom>
          <a:gradFill flip="none" rotWithShape="1">
            <a:gsLst>
              <a:gs pos="0">
                <a:srgbClr val="002060"/>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330302" y="8540046"/>
            <a:ext cx="7368696" cy="596833"/>
          </a:xfrm>
          <a:prstGeom prst="rect">
            <a:avLst/>
          </a:prstGeom>
        </p:spPr>
      </p:pic>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8869420" y="2743197"/>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8875268" y="3533705"/>
            <a:ext cx="8383733" cy="4922117"/>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9" name="図プレースホルダー 8"/>
          <p:cNvSpPr>
            <a:spLocks noGrp="1"/>
          </p:cNvSpPr>
          <p:nvPr>
            <p:ph type="pic" sz="quarter" idx="16" hasCustomPrompt="1"/>
          </p:nvPr>
        </p:nvSpPr>
        <p:spPr>
          <a:xfrm>
            <a:off x="-12033" y="2952750"/>
            <a:ext cx="8446170" cy="548138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14" name="テキスト プレースホルダー 11"/>
          <p:cNvSpPr>
            <a:spLocks noGrp="1"/>
          </p:cNvSpPr>
          <p:nvPr>
            <p:ph type="body" sz="quarter" idx="17" hasCustomPrompt="1"/>
          </p:nvPr>
        </p:nvSpPr>
        <p:spPr>
          <a:xfrm>
            <a:off x="-12033" y="7904746"/>
            <a:ext cx="8446170"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spTree>
    <p:extLst>
      <p:ext uri="{BB962C8B-B14F-4D97-AF65-F5344CB8AC3E}">
        <p14:creationId xmlns:p14="http://schemas.microsoft.com/office/powerpoint/2010/main" val="41213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22" presetClass="entr" presetSubtype="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4">
                                            <p:bg/>
                                          </p:spTgt>
                                        </p:tgtEl>
                                        <p:attrNameLst>
                                          <p:attrName>style.visibility</p:attrName>
                                        </p:attrNameLst>
                                      </p:cBhvr>
                                      <p:to>
                                        <p:strVal val="visible"/>
                                      </p:to>
                                    </p:set>
                                    <p:animEffect transition="in" filter="fade">
                                      <p:cBhvr>
                                        <p:cTn id="33" dur="500"/>
                                        <p:tgtEl>
                                          <p:spTgt spid="14">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500"/>
                                        <p:tgtEl>
                                          <p:spTgt spid="12">
                                            <p:txEl>
                                              <p:pRg st="0" end="0"/>
                                            </p:txEl>
                                          </p:spTgt>
                                        </p:tgtEl>
                                      </p:cBhvr>
                                    </p:animEffect>
                                    <p:anim calcmode="lin" valueType="num">
                                      <p:cBhvr>
                                        <p:cTn id="4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fade">
                                      <p:cBhvr>
                                        <p:cTn id="46" dur="500"/>
                                        <p:tgtEl>
                                          <p:spTgt spid="13">
                                            <p:txEl>
                                              <p:pRg st="0" end="0"/>
                                            </p:txEl>
                                          </p:spTgt>
                                        </p:tgtEl>
                                      </p:cBhvr>
                                    </p:animEffect>
                                    <p:anim calcmode="lin" valueType="num">
                                      <p:cBhvr>
                                        <p:cTn id="4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allAtOnce"/>
      <p:bldP spid="9" grpId="0"/>
      <p:bldP spid="14" grpId="0" build="allAtOnce"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 1 Column - Vertical - Caption - Skill">
    <p:spTree>
      <p:nvGrpSpPr>
        <p:cNvPr id="1" name=""/>
        <p:cNvGrpSpPr/>
        <p:nvPr/>
      </p:nvGrpSpPr>
      <p:grpSpPr>
        <a:xfrm>
          <a:off x="0" y="0"/>
          <a:ext cx="0" cy="0"/>
          <a:chOff x="0" y="0"/>
          <a:chExt cx="0" cy="0"/>
        </a:xfrm>
      </p:grpSpPr>
      <p:sp>
        <p:nvSpPr>
          <p:cNvPr id="17" name="正方形/長方形 16"/>
          <p:cNvSpPr/>
          <p:nvPr userDrawn="1"/>
        </p:nvSpPr>
        <p:spPr>
          <a:xfrm>
            <a:off x="-12033" y="2839453"/>
            <a:ext cx="8554453" cy="5702968"/>
          </a:xfrm>
          <a:prstGeom prst="rect">
            <a:avLst/>
          </a:prstGeom>
          <a:gradFill flip="none" rotWithShape="1">
            <a:gsLst>
              <a:gs pos="0">
                <a:srgbClr val="002060"/>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330302" y="8540046"/>
            <a:ext cx="7368696" cy="596833"/>
          </a:xfrm>
          <a:prstGeom prst="rect">
            <a:avLst/>
          </a:prstGeom>
        </p:spPr>
      </p:pic>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8869420" y="2743197"/>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8875268" y="3533705"/>
            <a:ext cx="8383733" cy="1531781"/>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9" name="図プレースホルダー 8"/>
          <p:cNvSpPr>
            <a:spLocks noGrp="1"/>
          </p:cNvSpPr>
          <p:nvPr>
            <p:ph type="pic" sz="quarter" idx="16" hasCustomPrompt="1"/>
          </p:nvPr>
        </p:nvSpPr>
        <p:spPr>
          <a:xfrm>
            <a:off x="-12033" y="2952750"/>
            <a:ext cx="8446170" cy="548138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14" name="テキスト プレースホルダー 11"/>
          <p:cNvSpPr>
            <a:spLocks noGrp="1"/>
          </p:cNvSpPr>
          <p:nvPr>
            <p:ph type="body" sz="quarter" idx="17" hasCustomPrompt="1"/>
          </p:nvPr>
        </p:nvSpPr>
        <p:spPr>
          <a:xfrm>
            <a:off x="-12033" y="7904746"/>
            <a:ext cx="8446170"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spTree>
    <p:extLst>
      <p:ext uri="{BB962C8B-B14F-4D97-AF65-F5344CB8AC3E}">
        <p14:creationId xmlns:p14="http://schemas.microsoft.com/office/powerpoint/2010/main" val="74552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22" presetClass="entr" presetSubtype="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anim calcmode="lin" valueType="num">
                                      <p:cBhvr>
                                        <p:cTn id="3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anim calcmode="lin" valueType="num">
                                      <p:cBhvr>
                                        <p:cTn id="4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14">
                                            <p:bg/>
                                          </p:spTgt>
                                        </p:tgtEl>
                                        <p:attrNameLst>
                                          <p:attrName>style.visibility</p:attrName>
                                        </p:attrNameLst>
                                      </p:cBhvr>
                                      <p:to>
                                        <p:strVal val="visible"/>
                                      </p:to>
                                    </p:set>
                                    <p:animEffect transition="in" filter="fade">
                                      <p:cBhvr>
                                        <p:cTn id="45" dur="500"/>
                                        <p:tgtEl>
                                          <p:spTgt spid="14">
                                            <p:bg/>
                                          </p:spTgt>
                                        </p:tgtEl>
                                      </p:cBhvr>
                                    </p:animEffect>
                                    <p:anim calcmode="lin" valueType="num">
                                      <p:cBhvr>
                                        <p:cTn id="46" dur="500" fill="hold"/>
                                        <p:tgtEl>
                                          <p:spTgt spid="14">
                                            <p:bg/>
                                          </p:spTgt>
                                        </p:tgtEl>
                                        <p:attrNameLst>
                                          <p:attrName>ppt_x</p:attrName>
                                        </p:attrNameLst>
                                      </p:cBhvr>
                                      <p:tavLst>
                                        <p:tav tm="0">
                                          <p:val>
                                            <p:strVal val="#ppt_x"/>
                                          </p:val>
                                        </p:tav>
                                        <p:tav tm="100000">
                                          <p:val>
                                            <p:strVal val="#ppt_x"/>
                                          </p:val>
                                        </p:tav>
                                      </p:tavLst>
                                    </p:anim>
                                    <p:anim calcmode="lin" valueType="num">
                                      <p:cBhvr>
                                        <p:cTn id="47" dur="5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anim calcmode="lin" valueType="num">
                                      <p:cBhvr>
                                        <p:cTn id="5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9" grpId="0"/>
      <p:bldP spid="14" grpId="0" build="p" animBg="1">
        <p:tmplLst>
          <p:tmpl lvl="1">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 Image - 1 Column - Vertic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8863702" y="2743197"/>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8869550" y="3533705"/>
            <a:ext cx="8383733" cy="4922117"/>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3904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anim calcmode="lin" valueType="num">
                                      <p:cBhvr>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500"/>
                                        <p:tgtEl>
                                          <p:spTgt spid="13">
                                            <p:txEl>
                                              <p:pRg st="0" end="0"/>
                                            </p:txEl>
                                          </p:spTgt>
                                        </p:tgtEl>
                                      </p:cBhvr>
                                    </p:animEffect>
                                    <p:anim calcmode="lin" valueType="num">
                                      <p:cBhvr>
                                        <p:cTn id="3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allAtOnce"/>
    </p:bld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5427094"/>
            <a:ext cx="3513221" cy="2173513"/>
          </a:xfrm>
          <a:prstGeom prst="rect">
            <a:avLst/>
          </a:prstGeom>
        </p:spPr>
      </p:pic>
      <p:sp>
        <p:nvSpPr>
          <p:cNvPr id="3" name="Title 1"/>
          <p:cNvSpPr>
            <a:spLocks noGrp="1"/>
          </p:cNvSpPr>
          <p:nvPr>
            <p:ph type="ctrTitle" hasCustomPrompt="1"/>
          </p:nvPr>
        </p:nvSpPr>
        <p:spPr>
          <a:xfrm>
            <a:off x="3476934" y="5245771"/>
            <a:ext cx="13714810" cy="1409384"/>
          </a:xfrm>
        </p:spPr>
        <p:txBody>
          <a:bodyPr anchor="b">
            <a:normAutofit/>
          </a:bodyPr>
          <a:lstStyle>
            <a:lvl1pPr algn="l">
              <a:defRPr sz="8000">
                <a:solidFill>
                  <a:schemeClr val="tx1"/>
                </a:solidFill>
              </a:defRPr>
            </a:lvl1pPr>
          </a:lstStyle>
          <a:p>
            <a:r>
              <a:rPr lang="en-US" altLang="ja-JP" dirty="0" smtClean="0"/>
              <a:t>Master Title</a:t>
            </a:r>
            <a:endParaRPr lang="en-US" dirty="0"/>
          </a:p>
        </p:txBody>
      </p:sp>
      <p:sp>
        <p:nvSpPr>
          <p:cNvPr id="4" name="Subtitle 2"/>
          <p:cNvSpPr>
            <a:spLocks noGrp="1"/>
          </p:cNvSpPr>
          <p:nvPr>
            <p:ph type="subTitle" idx="1" hasCustomPrompt="1"/>
          </p:nvPr>
        </p:nvSpPr>
        <p:spPr>
          <a:xfrm>
            <a:off x="3549162" y="6514899"/>
            <a:ext cx="13714810" cy="595763"/>
          </a:xfrm>
        </p:spPr>
        <p:txBody>
          <a:bodyPr>
            <a:normAutofit/>
          </a:bodyPr>
          <a:lstStyle>
            <a:lvl1pPr marL="0" indent="0" algn="l">
              <a:buNone/>
              <a:defRPr sz="2400" baseline="0">
                <a:solidFill>
                  <a:schemeClr val="tx1"/>
                </a:solidFill>
                <a:latin typeface="+mn-lt"/>
              </a:defRPr>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n-US" dirty="0" smtClean="0"/>
              <a:t>Master Subtitle</a:t>
            </a:r>
            <a:endParaRPr lang="en-US" dirty="0"/>
          </a:p>
        </p:txBody>
      </p:sp>
      <p:sp>
        <p:nvSpPr>
          <p:cNvPr id="5" name="テキスト プレースホルダー 11"/>
          <p:cNvSpPr>
            <a:spLocks noGrp="1"/>
          </p:cNvSpPr>
          <p:nvPr>
            <p:ph type="body" sz="quarter" idx="14" hasCustomPrompt="1"/>
          </p:nvPr>
        </p:nvSpPr>
        <p:spPr>
          <a:xfrm>
            <a:off x="349502" y="6290977"/>
            <a:ext cx="2874961" cy="662321"/>
          </a:xfrm>
        </p:spPr>
        <p:txBody>
          <a:bodyPr/>
          <a:lstStyle>
            <a:lvl1pPr algn="r">
              <a:defRPr baseline="0">
                <a:solidFill>
                  <a:schemeClr val="accent1"/>
                </a:solidFill>
                <a:latin typeface="Aileron Thin" pitchFamily="50" charset="0"/>
              </a:defRPr>
            </a:lvl1pPr>
          </a:lstStyle>
          <a:p>
            <a:pPr lvl="0"/>
            <a:r>
              <a:rPr lang="en-US" dirty="0" smtClean="0"/>
              <a:t>Section 00</a:t>
            </a:r>
            <a:endParaRPr lang="en-US" dirty="0"/>
          </a:p>
        </p:txBody>
      </p:sp>
    </p:spTree>
    <p:extLst>
      <p:ext uri="{BB962C8B-B14F-4D97-AF65-F5344CB8AC3E}">
        <p14:creationId xmlns:p14="http://schemas.microsoft.com/office/powerpoint/2010/main" val="391641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750"/>
                                        <p:tgtEl>
                                          <p:spTgt spid="4">
                                            <p:txEl>
                                              <p:pRg st="0" end="0"/>
                                            </p:txEl>
                                          </p:spTgt>
                                        </p:tgtEl>
                                      </p:cBhvr>
                                    </p:animEffect>
                                    <p:anim calcmode="lin" valueType="num">
                                      <p:cBhvr>
                                        <p:cTn id="2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250" fill="hold"/>
                        <p:tgtEl>
                          <p:spTgt spid="5"/>
                        </p:tgtEl>
                        <p:attrNameLst>
                          <p:attrName>ppt_x</p:attrName>
                        </p:attrNameLst>
                      </p:cBhvr>
                      <p:tavLst>
                        <p:tav tm="0">
                          <p:val>
                            <p:strVal val="0-#ppt_w/2"/>
                          </p:val>
                        </p:tav>
                        <p:tav tm="100000">
                          <p:val>
                            <p:strVal val="#ppt_x"/>
                          </p:val>
                        </p:tav>
                      </p:tavLst>
                    </p:anim>
                    <p:anim calcmode="lin" valueType="num">
                      <p:cBhvr additive="base">
                        <p:cTn dur="2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pic>
        <p:nvPicPr>
          <p:cNvPr id="25" name="図 2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711792" y="6801141"/>
            <a:ext cx="5198574" cy="421062"/>
          </a:xfrm>
          <a:prstGeom prst="rect">
            <a:avLst/>
          </a:prstGeom>
        </p:spPr>
      </p:pic>
      <p:pic>
        <p:nvPicPr>
          <p:cNvPr id="32" name="図 31"/>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6559630" y="6813190"/>
            <a:ext cx="5198574" cy="421062"/>
          </a:xfrm>
          <a:prstGeom prst="rect">
            <a:avLst/>
          </a:prstGeom>
        </p:spPr>
      </p:pic>
      <p:pic>
        <p:nvPicPr>
          <p:cNvPr id="33" name="図 32"/>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12417263" y="6813190"/>
            <a:ext cx="5198574" cy="421062"/>
          </a:xfrm>
          <a:prstGeom prst="rect">
            <a:avLst/>
          </a:prstGeom>
        </p:spPr>
      </p:pic>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747650" y="6823552"/>
            <a:ext cx="5198574" cy="421062"/>
          </a:xfrm>
          <a:prstGeom prst="rect">
            <a:avLst/>
          </a:prstGeom>
        </p:spPr>
      </p:pic>
      <p:sp>
        <p:nvSpPr>
          <p:cNvPr id="16" name="正方形/長方形 15"/>
          <p:cNvSpPr>
            <a:spLocks/>
          </p:cNvSpPr>
          <p:nvPr userDrawn="1"/>
        </p:nvSpPr>
        <p:spPr>
          <a:xfrm>
            <a:off x="747650" y="2863551"/>
            <a:ext cx="5040000"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3" name="テキスト プレースホルダー 11"/>
          <p:cNvSpPr>
            <a:spLocks noGrp="1"/>
          </p:cNvSpPr>
          <p:nvPr>
            <p:ph type="body" sz="quarter" idx="15" hasCustomPrompt="1"/>
          </p:nvPr>
        </p:nvSpPr>
        <p:spPr>
          <a:xfrm>
            <a:off x="12478600" y="7034083"/>
            <a:ext cx="497660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9" name="図プレースホルダー 8"/>
          <p:cNvSpPr>
            <a:spLocks noGrp="1"/>
          </p:cNvSpPr>
          <p:nvPr>
            <p:ph type="pic" sz="quarter" idx="16" hasCustomPrompt="1"/>
          </p:nvPr>
        </p:nvSpPr>
        <p:spPr>
          <a:xfrm>
            <a:off x="861282" y="2976848"/>
            <a:ext cx="4815223"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14" name="テキスト プレースホルダー 11"/>
          <p:cNvSpPr>
            <a:spLocks noGrp="1"/>
          </p:cNvSpPr>
          <p:nvPr>
            <p:ph type="body" sz="quarter" idx="17" hasCustomPrompt="1"/>
          </p:nvPr>
        </p:nvSpPr>
        <p:spPr>
          <a:xfrm>
            <a:off x="861284" y="6158101"/>
            <a:ext cx="481522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pic>
        <p:nvPicPr>
          <p:cNvPr id="18" name="図 17"/>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6595488" y="6835601"/>
            <a:ext cx="5198574" cy="421062"/>
          </a:xfrm>
          <a:prstGeom prst="rect">
            <a:avLst/>
          </a:prstGeom>
        </p:spPr>
      </p:pic>
      <p:sp>
        <p:nvSpPr>
          <p:cNvPr id="19" name="正方形/長方形 18"/>
          <p:cNvSpPr>
            <a:spLocks/>
          </p:cNvSpPr>
          <p:nvPr userDrawn="1"/>
        </p:nvSpPr>
        <p:spPr>
          <a:xfrm>
            <a:off x="6595488" y="2875600"/>
            <a:ext cx="5040000"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0" name="図プレースホルダー 8"/>
          <p:cNvSpPr>
            <a:spLocks noGrp="1"/>
          </p:cNvSpPr>
          <p:nvPr>
            <p:ph type="pic" sz="quarter" idx="18" hasCustomPrompt="1"/>
          </p:nvPr>
        </p:nvSpPr>
        <p:spPr>
          <a:xfrm>
            <a:off x="6709120" y="2988897"/>
            <a:ext cx="4815223"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21" name="テキスト プレースホルダー 11"/>
          <p:cNvSpPr>
            <a:spLocks noGrp="1"/>
          </p:cNvSpPr>
          <p:nvPr>
            <p:ph type="body" sz="quarter" idx="19" hasCustomPrompt="1"/>
          </p:nvPr>
        </p:nvSpPr>
        <p:spPr>
          <a:xfrm>
            <a:off x="6709122" y="6170150"/>
            <a:ext cx="481522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pic>
        <p:nvPicPr>
          <p:cNvPr id="26" name="図 25"/>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2453121" y="6835601"/>
            <a:ext cx="5198574" cy="421062"/>
          </a:xfrm>
          <a:prstGeom prst="rect">
            <a:avLst/>
          </a:prstGeom>
        </p:spPr>
      </p:pic>
      <p:sp>
        <p:nvSpPr>
          <p:cNvPr id="27" name="正方形/長方形 26"/>
          <p:cNvSpPr>
            <a:spLocks/>
          </p:cNvSpPr>
          <p:nvPr userDrawn="1"/>
        </p:nvSpPr>
        <p:spPr>
          <a:xfrm>
            <a:off x="12453121" y="2875600"/>
            <a:ext cx="5040000"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8" name="図プレースホルダー 8"/>
          <p:cNvSpPr>
            <a:spLocks noGrp="1"/>
          </p:cNvSpPr>
          <p:nvPr>
            <p:ph type="pic" sz="quarter" idx="20" hasCustomPrompt="1"/>
          </p:nvPr>
        </p:nvSpPr>
        <p:spPr>
          <a:xfrm>
            <a:off x="12566753" y="2988897"/>
            <a:ext cx="4815223"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29" name="テキスト プレースホルダー 11"/>
          <p:cNvSpPr>
            <a:spLocks noGrp="1"/>
          </p:cNvSpPr>
          <p:nvPr>
            <p:ph type="body" sz="quarter" idx="21" hasCustomPrompt="1"/>
          </p:nvPr>
        </p:nvSpPr>
        <p:spPr>
          <a:xfrm>
            <a:off x="12566755" y="6170150"/>
            <a:ext cx="481522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sp>
        <p:nvSpPr>
          <p:cNvPr id="30" name="テキスト プレースホルダー 11"/>
          <p:cNvSpPr>
            <a:spLocks noGrp="1"/>
          </p:cNvSpPr>
          <p:nvPr>
            <p:ph type="body" sz="quarter" idx="22" hasCustomPrompt="1"/>
          </p:nvPr>
        </p:nvSpPr>
        <p:spPr>
          <a:xfrm>
            <a:off x="6639731" y="7046132"/>
            <a:ext cx="497660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31" name="テキスト プレースホルダー 11"/>
          <p:cNvSpPr>
            <a:spLocks noGrp="1"/>
          </p:cNvSpPr>
          <p:nvPr>
            <p:ph type="body" sz="quarter" idx="23" hasCustomPrompt="1"/>
          </p:nvPr>
        </p:nvSpPr>
        <p:spPr>
          <a:xfrm>
            <a:off x="803789" y="7053392"/>
            <a:ext cx="497660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14449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4">
                                            <p:bg/>
                                          </p:spTgt>
                                        </p:tgtEl>
                                        <p:attrNameLst>
                                          <p:attrName>style.visibility</p:attrName>
                                        </p:attrNameLst>
                                      </p:cBhvr>
                                      <p:to>
                                        <p:strVal val="visible"/>
                                      </p:to>
                                    </p:set>
                                    <p:animEffect transition="in" filter="fade">
                                      <p:cBhvr>
                                        <p:cTn id="36" dur="500"/>
                                        <p:tgtEl>
                                          <p:spTgt spid="14">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fade">
                                      <p:cBhvr>
                                        <p:cTn id="43" dur="500"/>
                                        <p:tgtEl>
                                          <p:spTgt spid="31">
                                            <p:txEl>
                                              <p:pRg st="0" end="0"/>
                                            </p:txEl>
                                          </p:spTgt>
                                        </p:tgtEl>
                                      </p:cBhvr>
                                    </p:animEffect>
                                    <p:anim calcmode="lin" valueType="num">
                                      <p:cBhvr>
                                        <p:cTn id="4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2500"/>
                            </p:stCondLst>
                            <p:childTnLst>
                              <p:par>
                                <p:cTn id="60" presetID="10" presetClass="entr" presetSubtype="0" fill="hold" grpId="0" nodeType="afterEffect">
                                  <p:stCondLst>
                                    <p:cond delay="0"/>
                                  </p:stCondLst>
                                  <p:childTnLst>
                                    <p:set>
                                      <p:cBhvr>
                                        <p:cTn id="61" dur="1" fill="hold">
                                          <p:stCondLst>
                                            <p:cond delay="0"/>
                                          </p:stCondLst>
                                        </p:cTn>
                                        <p:tgtEl>
                                          <p:spTgt spid="21">
                                            <p:bg/>
                                          </p:spTgt>
                                        </p:tgtEl>
                                        <p:attrNameLst>
                                          <p:attrName>style.visibility</p:attrName>
                                        </p:attrNameLst>
                                      </p:cBhvr>
                                      <p:to>
                                        <p:strVal val="visible"/>
                                      </p:to>
                                    </p:set>
                                    <p:animEffect transition="in" filter="fade">
                                      <p:cBhvr>
                                        <p:cTn id="62" dur="500"/>
                                        <p:tgtEl>
                                          <p:spTgt spid="21">
                                            <p:bg/>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animEffect transition="in" filter="fade">
                                      <p:cBhvr>
                                        <p:cTn id="65" dur="500"/>
                                        <p:tgtEl>
                                          <p:spTgt spid="21">
                                            <p:txEl>
                                              <p:pRg st="0" end="0"/>
                                            </p:txEl>
                                          </p:spTgt>
                                        </p:tgtEl>
                                      </p:cBhvr>
                                    </p:animEffect>
                                  </p:childTnLst>
                                </p:cTn>
                              </p:par>
                            </p:childTnLst>
                          </p:cTn>
                        </p:par>
                        <p:par>
                          <p:cTn id="66" fill="hold">
                            <p:stCondLst>
                              <p:cond delay="3000"/>
                            </p:stCondLst>
                            <p:childTnLst>
                              <p:par>
                                <p:cTn id="67" presetID="42" presetClass="entr" presetSubtype="0" fill="hold" grpId="0" nodeType="afterEffect">
                                  <p:stCondLst>
                                    <p:cond delay="0"/>
                                  </p:stCondLst>
                                  <p:childTnLst>
                                    <p:set>
                                      <p:cBhvr>
                                        <p:cTn id="68" dur="1" fill="hold">
                                          <p:stCondLst>
                                            <p:cond delay="0"/>
                                          </p:stCondLst>
                                        </p:cTn>
                                        <p:tgtEl>
                                          <p:spTgt spid="30">
                                            <p:txEl>
                                              <p:pRg st="0" end="0"/>
                                            </p:txEl>
                                          </p:spTgt>
                                        </p:tgtEl>
                                        <p:attrNameLst>
                                          <p:attrName>style.visibility</p:attrName>
                                        </p:attrNameLst>
                                      </p:cBhvr>
                                      <p:to>
                                        <p:strVal val="visible"/>
                                      </p:to>
                                    </p:set>
                                    <p:animEffect transition="in" filter="fade">
                                      <p:cBhvr>
                                        <p:cTn id="69" dur="500"/>
                                        <p:tgtEl>
                                          <p:spTgt spid="30">
                                            <p:txEl>
                                              <p:pRg st="0" end="0"/>
                                            </p:txEl>
                                          </p:spTgt>
                                        </p:tgtEl>
                                      </p:cBhvr>
                                    </p:animEffect>
                                    <p:anim calcmode="lin" valueType="num">
                                      <p:cBhvr>
                                        <p:cTn id="70"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71" dur="5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par>
                          <p:cTn id="85" fill="hold">
                            <p:stCondLst>
                              <p:cond delay="4000"/>
                            </p:stCondLst>
                            <p:childTnLst>
                              <p:par>
                                <p:cTn id="86" presetID="10" presetClass="entr" presetSubtype="0" fill="hold" grpId="0" nodeType="afterEffect">
                                  <p:stCondLst>
                                    <p:cond delay="0"/>
                                  </p:stCondLst>
                                  <p:childTnLst>
                                    <p:set>
                                      <p:cBhvr>
                                        <p:cTn id="87" dur="1" fill="hold">
                                          <p:stCondLst>
                                            <p:cond delay="0"/>
                                          </p:stCondLst>
                                        </p:cTn>
                                        <p:tgtEl>
                                          <p:spTgt spid="29">
                                            <p:bg/>
                                          </p:spTgt>
                                        </p:tgtEl>
                                        <p:attrNameLst>
                                          <p:attrName>style.visibility</p:attrName>
                                        </p:attrNameLst>
                                      </p:cBhvr>
                                      <p:to>
                                        <p:strVal val="visible"/>
                                      </p:to>
                                    </p:set>
                                    <p:animEffect transition="in" filter="fade">
                                      <p:cBhvr>
                                        <p:cTn id="88" dur="500"/>
                                        <p:tgtEl>
                                          <p:spTgt spid="29">
                                            <p:bg/>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fade">
                                      <p:cBhvr>
                                        <p:cTn id="91" dur="500"/>
                                        <p:tgtEl>
                                          <p:spTgt spid="29">
                                            <p:txEl>
                                              <p:pRg st="0" end="0"/>
                                            </p:txEl>
                                          </p:spTgt>
                                        </p:tgtEl>
                                      </p:cBhvr>
                                    </p:animEffect>
                                  </p:childTnLst>
                                </p:cTn>
                              </p:par>
                            </p:childTnLst>
                          </p:cTn>
                        </p:par>
                        <p:par>
                          <p:cTn id="92" fill="hold">
                            <p:stCondLst>
                              <p:cond delay="4500"/>
                            </p:stCondLst>
                            <p:childTnLst>
                              <p:par>
                                <p:cTn id="93" presetID="42" presetClass="entr" presetSubtype="0" fill="hold" grpId="0" nodeType="afterEffect">
                                  <p:stCondLst>
                                    <p:cond delay="0"/>
                                  </p:stCondLst>
                                  <p:childTnLst>
                                    <p:set>
                                      <p:cBhvr>
                                        <p:cTn id="94" dur="1" fill="hold">
                                          <p:stCondLst>
                                            <p:cond delay="0"/>
                                          </p:stCondLst>
                                        </p:cTn>
                                        <p:tgtEl>
                                          <p:spTgt spid="13">
                                            <p:txEl>
                                              <p:pRg st="0" end="0"/>
                                            </p:txEl>
                                          </p:spTgt>
                                        </p:tgtEl>
                                        <p:attrNameLst>
                                          <p:attrName>style.visibility</p:attrName>
                                        </p:attrNameLst>
                                      </p:cBhvr>
                                      <p:to>
                                        <p:strVal val="visible"/>
                                      </p:to>
                                    </p:set>
                                    <p:animEffect transition="in" filter="fade">
                                      <p:cBhvr>
                                        <p:cTn id="95" dur="500"/>
                                        <p:tgtEl>
                                          <p:spTgt spid="13">
                                            <p:txEl>
                                              <p:pRg st="0" end="0"/>
                                            </p:txEl>
                                          </p:spTgt>
                                        </p:tgtEl>
                                      </p:cBhvr>
                                    </p:animEffect>
                                    <p:anim calcmode="lin" valueType="num">
                                      <p:cBhvr>
                                        <p:cTn id="9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7"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3" grpId="0" build="allAtOnce">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9" grpId="0"/>
      <p:bldP spid="14" grpId="0" build="allAtOnce"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9" grpId="0" animBg="1"/>
      <p:bldP spid="20" grpId="0"/>
      <p:bldP spid="21" grpId="0" build="allAtOnce"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7" grpId="0" animBg="1"/>
      <p:bldP spid="28" grpId="0"/>
      <p:bldP spid="29" grpId="0" build="allAtOnce"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allAtOnce">
        <p:tmplLst>
          <p:tmpl lvl="1">
            <p:tnLst>
              <p:par>
                <p:cTn presetID="42"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allAtOnce">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747650" y="5033289"/>
            <a:ext cx="5198574" cy="421062"/>
          </a:xfrm>
          <a:prstGeom prst="rect">
            <a:avLst/>
          </a:prstGeom>
        </p:spPr>
      </p:pic>
      <p:sp>
        <p:nvSpPr>
          <p:cNvPr id="16" name="正方形/長方形 15"/>
          <p:cNvSpPr>
            <a:spLocks/>
          </p:cNvSpPr>
          <p:nvPr userDrawn="1"/>
        </p:nvSpPr>
        <p:spPr>
          <a:xfrm>
            <a:off x="747650" y="2384389"/>
            <a:ext cx="5040000" cy="26489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9" name="図プレースホルダー 8"/>
          <p:cNvSpPr>
            <a:spLocks noGrp="1"/>
          </p:cNvSpPr>
          <p:nvPr>
            <p:ph type="pic" sz="quarter" idx="16" hasCustomPrompt="1"/>
          </p:nvPr>
        </p:nvSpPr>
        <p:spPr>
          <a:xfrm>
            <a:off x="861282" y="2497687"/>
            <a:ext cx="4815223" cy="2428024"/>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pic>
        <p:nvPicPr>
          <p:cNvPr id="18" name="図 17"/>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6595488" y="5033289"/>
            <a:ext cx="5198574" cy="421062"/>
          </a:xfrm>
          <a:prstGeom prst="rect">
            <a:avLst/>
          </a:prstGeom>
        </p:spPr>
      </p:pic>
      <p:sp>
        <p:nvSpPr>
          <p:cNvPr id="19" name="正方形/長方形 18"/>
          <p:cNvSpPr>
            <a:spLocks/>
          </p:cNvSpPr>
          <p:nvPr userDrawn="1"/>
        </p:nvSpPr>
        <p:spPr>
          <a:xfrm>
            <a:off x="6595488" y="2396438"/>
            <a:ext cx="5040000" cy="26489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0" name="図プレースホルダー 8"/>
          <p:cNvSpPr>
            <a:spLocks noGrp="1"/>
          </p:cNvSpPr>
          <p:nvPr>
            <p:ph type="pic" sz="quarter" idx="18" hasCustomPrompt="1"/>
          </p:nvPr>
        </p:nvSpPr>
        <p:spPr>
          <a:xfrm>
            <a:off x="6709120" y="2509736"/>
            <a:ext cx="4815223" cy="2428024"/>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pic>
        <p:nvPicPr>
          <p:cNvPr id="26" name="図 25"/>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2453121" y="5045338"/>
            <a:ext cx="5198574" cy="421062"/>
          </a:xfrm>
          <a:prstGeom prst="rect">
            <a:avLst/>
          </a:prstGeom>
        </p:spPr>
      </p:pic>
      <p:sp>
        <p:nvSpPr>
          <p:cNvPr id="27" name="正方形/長方形 26"/>
          <p:cNvSpPr>
            <a:spLocks/>
          </p:cNvSpPr>
          <p:nvPr userDrawn="1"/>
        </p:nvSpPr>
        <p:spPr>
          <a:xfrm>
            <a:off x="12453121" y="2396438"/>
            <a:ext cx="5040000" cy="26489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8" name="図プレースホルダー 8"/>
          <p:cNvSpPr>
            <a:spLocks noGrp="1"/>
          </p:cNvSpPr>
          <p:nvPr>
            <p:ph type="pic" sz="quarter" idx="20" hasCustomPrompt="1"/>
          </p:nvPr>
        </p:nvSpPr>
        <p:spPr>
          <a:xfrm>
            <a:off x="12566753" y="2509736"/>
            <a:ext cx="4815223" cy="2428024"/>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pic>
        <p:nvPicPr>
          <p:cNvPr id="24" name="図 2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747650" y="9139576"/>
            <a:ext cx="5198574" cy="421062"/>
          </a:xfrm>
          <a:prstGeom prst="rect">
            <a:avLst/>
          </a:prstGeom>
        </p:spPr>
      </p:pic>
      <p:sp>
        <p:nvSpPr>
          <p:cNvPr id="25" name="正方形/長方形 24"/>
          <p:cNvSpPr>
            <a:spLocks/>
          </p:cNvSpPr>
          <p:nvPr userDrawn="1"/>
        </p:nvSpPr>
        <p:spPr>
          <a:xfrm>
            <a:off x="747650" y="6566876"/>
            <a:ext cx="5040000" cy="26489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2" name="図プレースホルダー 8"/>
          <p:cNvSpPr>
            <a:spLocks noGrp="1"/>
          </p:cNvSpPr>
          <p:nvPr>
            <p:ph type="pic" sz="quarter" idx="21" hasCustomPrompt="1"/>
          </p:nvPr>
        </p:nvSpPr>
        <p:spPr>
          <a:xfrm>
            <a:off x="861282" y="6680174"/>
            <a:ext cx="4815223" cy="2428024"/>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pic>
        <p:nvPicPr>
          <p:cNvPr id="33" name="図 32"/>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6595488" y="9139576"/>
            <a:ext cx="5198574" cy="421062"/>
          </a:xfrm>
          <a:prstGeom prst="rect">
            <a:avLst/>
          </a:prstGeom>
        </p:spPr>
      </p:pic>
      <p:sp>
        <p:nvSpPr>
          <p:cNvPr id="34" name="正方形/長方形 33"/>
          <p:cNvSpPr>
            <a:spLocks/>
          </p:cNvSpPr>
          <p:nvPr userDrawn="1"/>
        </p:nvSpPr>
        <p:spPr>
          <a:xfrm>
            <a:off x="6595488" y="6578925"/>
            <a:ext cx="5040000" cy="26489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5" name="図プレースホルダー 8"/>
          <p:cNvSpPr>
            <a:spLocks noGrp="1"/>
          </p:cNvSpPr>
          <p:nvPr>
            <p:ph type="pic" sz="quarter" idx="22" hasCustomPrompt="1"/>
          </p:nvPr>
        </p:nvSpPr>
        <p:spPr>
          <a:xfrm>
            <a:off x="6709120" y="6692223"/>
            <a:ext cx="4815223" cy="2428024"/>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pic>
        <p:nvPicPr>
          <p:cNvPr id="36" name="図 35"/>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2453121" y="9151625"/>
            <a:ext cx="5198574" cy="421062"/>
          </a:xfrm>
          <a:prstGeom prst="rect">
            <a:avLst/>
          </a:prstGeom>
        </p:spPr>
      </p:pic>
      <p:sp>
        <p:nvSpPr>
          <p:cNvPr id="37" name="正方形/長方形 36"/>
          <p:cNvSpPr>
            <a:spLocks/>
          </p:cNvSpPr>
          <p:nvPr userDrawn="1"/>
        </p:nvSpPr>
        <p:spPr>
          <a:xfrm>
            <a:off x="12453121" y="6578925"/>
            <a:ext cx="5040000" cy="26489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8" name="図プレースホルダー 8"/>
          <p:cNvSpPr>
            <a:spLocks noGrp="1"/>
          </p:cNvSpPr>
          <p:nvPr>
            <p:ph type="pic" sz="quarter" idx="23" hasCustomPrompt="1"/>
          </p:nvPr>
        </p:nvSpPr>
        <p:spPr>
          <a:xfrm>
            <a:off x="12566753" y="6692223"/>
            <a:ext cx="4815223" cy="2428024"/>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39" name="テキスト プレースホルダー 11"/>
          <p:cNvSpPr>
            <a:spLocks noGrp="1"/>
          </p:cNvSpPr>
          <p:nvPr>
            <p:ph type="body" sz="quarter" idx="14" hasCustomPrompt="1"/>
          </p:nvPr>
        </p:nvSpPr>
        <p:spPr>
          <a:xfrm>
            <a:off x="999206" y="5147939"/>
            <a:ext cx="16028029" cy="1303661"/>
          </a:xfrm>
        </p:spPr>
        <p:txBody>
          <a:bodyPr anchor="ctr"/>
          <a:lstStyle>
            <a:lvl1pPr algn="ctr">
              <a:defRPr baseline="0">
                <a:solidFill>
                  <a:srgbClr val="3A75FB"/>
                </a:solidFill>
              </a:defRPr>
            </a:lvl1pPr>
          </a:lstStyle>
          <a:p>
            <a:pPr lvl="0"/>
            <a:r>
              <a:rPr lang="en-US" dirty="0" smtClean="0"/>
              <a:t>Text Here</a:t>
            </a:r>
            <a:endParaRPr lang="en-US" dirty="0"/>
          </a:p>
        </p:txBody>
      </p:sp>
    </p:spTree>
    <p:extLst>
      <p:ext uri="{BB962C8B-B14F-4D97-AF65-F5344CB8AC3E}">
        <p14:creationId xmlns:p14="http://schemas.microsoft.com/office/powerpoint/2010/main" val="41432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par>
                          <p:cTn id="80" fill="hold">
                            <p:stCondLst>
                              <p:cond delay="3500"/>
                            </p:stCondLst>
                            <p:childTnLst>
                              <p:par>
                                <p:cTn id="81" presetID="10" presetClass="entr" presetSubtype="0" fill="hold" grpId="0" nodeType="afterEffect">
                                  <p:stCondLst>
                                    <p:cond delay="0"/>
                                  </p:stCondLst>
                                  <p:childTnLst>
                                    <p:set>
                                      <p:cBhvr>
                                        <p:cTn id="82" dur="1" fill="hold">
                                          <p:stCondLst>
                                            <p:cond delay="0"/>
                                          </p:stCondLst>
                                        </p:cTn>
                                        <p:tgtEl>
                                          <p:spTgt spid="39">
                                            <p:txEl>
                                              <p:pRg st="0" end="0"/>
                                            </p:txEl>
                                          </p:spTgt>
                                        </p:tgtEl>
                                        <p:attrNameLst>
                                          <p:attrName>style.visibility</p:attrName>
                                        </p:attrNameLst>
                                      </p:cBhvr>
                                      <p:to>
                                        <p:strVal val="visible"/>
                                      </p:to>
                                    </p:set>
                                    <p:animEffect transition="in" filter="fade">
                                      <p:cBhvr>
                                        <p:cTn id="83"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9" grpId="0"/>
      <p:bldP spid="19" grpId="0" animBg="1"/>
      <p:bldP spid="20" grpId="0"/>
      <p:bldP spid="27" grpId="0" animBg="1"/>
      <p:bldP spid="28" grpId="0"/>
      <p:bldP spid="25" grpId="0" animBg="1"/>
      <p:bldP spid="32" grpId="0"/>
      <p:bldP spid="34" grpId="0" animBg="1"/>
      <p:bldP spid="35" grpId="0"/>
      <p:bldP spid="37" grpId="0" animBg="1"/>
      <p:bldP spid="38" grpId="0"/>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 2 Columns">
    <p:spTree>
      <p:nvGrpSpPr>
        <p:cNvPr id="1" name=""/>
        <p:cNvGrpSpPr/>
        <p:nvPr/>
      </p:nvGrpSpPr>
      <p:grpSpPr>
        <a:xfrm>
          <a:off x="0" y="0"/>
          <a:ext cx="0" cy="0"/>
          <a:chOff x="0" y="0"/>
          <a:chExt cx="0" cy="0"/>
        </a:xfrm>
      </p:grpSpPr>
      <p:pic>
        <p:nvPicPr>
          <p:cNvPr id="33" name="図 32"/>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1357250" y="6817279"/>
            <a:ext cx="5423657" cy="439293"/>
          </a:xfrm>
          <a:prstGeom prst="rect">
            <a:avLst/>
          </a:prstGeom>
        </p:spPr>
      </p:pic>
      <p:pic>
        <p:nvPicPr>
          <p:cNvPr id="34" name="図 3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9465759" y="6833805"/>
            <a:ext cx="5423657" cy="439293"/>
          </a:xfrm>
          <a:prstGeom prst="rect">
            <a:avLst/>
          </a:prstGeom>
        </p:spPr>
      </p:pic>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3465095" y="6816550"/>
            <a:ext cx="5423657" cy="439293"/>
          </a:xfrm>
          <a:prstGeom prst="rect">
            <a:avLst/>
          </a:prstGeom>
        </p:spPr>
      </p:pic>
      <p:pic>
        <p:nvPicPr>
          <p:cNvPr id="24" name="図 2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1573604" y="6833076"/>
            <a:ext cx="5423657" cy="439293"/>
          </a:xfrm>
          <a:prstGeom prst="rect">
            <a:avLst/>
          </a:prstGeom>
        </p:spPr>
      </p:pic>
      <p:sp>
        <p:nvSpPr>
          <p:cNvPr id="16" name="正方形/長方形 15"/>
          <p:cNvSpPr>
            <a:spLocks/>
          </p:cNvSpPr>
          <p:nvPr userDrawn="1"/>
        </p:nvSpPr>
        <p:spPr>
          <a:xfrm>
            <a:off x="1357250" y="2863551"/>
            <a:ext cx="7531502"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9" name="図プレースホルダー 8"/>
          <p:cNvSpPr>
            <a:spLocks noGrp="1"/>
          </p:cNvSpPr>
          <p:nvPr>
            <p:ph type="pic" sz="quarter" idx="16" hasCustomPrompt="1"/>
          </p:nvPr>
        </p:nvSpPr>
        <p:spPr>
          <a:xfrm>
            <a:off x="1440180" y="2952131"/>
            <a:ext cx="7360920" cy="3791569"/>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19" name="正方形/長方形 18"/>
          <p:cNvSpPr>
            <a:spLocks/>
          </p:cNvSpPr>
          <p:nvPr userDrawn="1"/>
        </p:nvSpPr>
        <p:spPr>
          <a:xfrm>
            <a:off x="9505088" y="2875600"/>
            <a:ext cx="7531502"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0" name="図プレースホルダー 8"/>
          <p:cNvSpPr>
            <a:spLocks noGrp="1"/>
          </p:cNvSpPr>
          <p:nvPr>
            <p:ph type="pic" sz="quarter" idx="18" hasCustomPrompt="1"/>
          </p:nvPr>
        </p:nvSpPr>
        <p:spPr>
          <a:xfrm>
            <a:off x="9579380" y="2964180"/>
            <a:ext cx="7366000" cy="3779520"/>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30" name="テキスト プレースホルダー 11"/>
          <p:cNvSpPr>
            <a:spLocks noGrp="1"/>
          </p:cNvSpPr>
          <p:nvPr>
            <p:ph type="body" sz="quarter" idx="22" hasCustomPrompt="1"/>
          </p:nvPr>
        </p:nvSpPr>
        <p:spPr>
          <a:xfrm>
            <a:off x="9549330" y="7703126"/>
            <a:ext cx="7487259" cy="1440873"/>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31" name="テキスト プレースホルダー 11"/>
          <p:cNvSpPr>
            <a:spLocks noGrp="1"/>
          </p:cNvSpPr>
          <p:nvPr>
            <p:ph type="body" sz="quarter" idx="23" hasCustomPrompt="1"/>
          </p:nvPr>
        </p:nvSpPr>
        <p:spPr>
          <a:xfrm>
            <a:off x="1413388" y="7710386"/>
            <a:ext cx="7487259" cy="1440873"/>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25" name="テキスト プレースホルダー 11"/>
          <p:cNvSpPr>
            <a:spLocks noGrp="1"/>
          </p:cNvSpPr>
          <p:nvPr>
            <p:ph type="body" sz="quarter" idx="14" hasCustomPrompt="1"/>
          </p:nvPr>
        </p:nvSpPr>
        <p:spPr>
          <a:xfrm>
            <a:off x="1398815" y="7010396"/>
            <a:ext cx="7489937"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32" name="テキスト プレースホルダー 11"/>
          <p:cNvSpPr>
            <a:spLocks noGrp="1"/>
          </p:cNvSpPr>
          <p:nvPr>
            <p:ph type="body" sz="quarter" idx="24" hasCustomPrompt="1"/>
          </p:nvPr>
        </p:nvSpPr>
        <p:spPr>
          <a:xfrm>
            <a:off x="9546653" y="6996542"/>
            <a:ext cx="7489937"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Tree>
    <p:extLst>
      <p:ext uri="{BB962C8B-B14F-4D97-AF65-F5344CB8AC3E}">
        <p14:creationId xmlns:p14="http://schemas.microsoft.com/office/powerpoint/2010/main" val="8044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500"/>
                                        <p:tgtEl>
                                          <p:spTgt spid="25">
                                            <p:txEl>
                                              <p:pRg st="0" end="0"/>
                                            </p:txEl>
                                          </p:spTgt>
                                        </p:tgtEl>
                                      </p:cBhvr>
                                    </p:animEffect>
                                    <p:anim calcmode="lin" valueType="num">
                                      <p:cBhvr>
                                        <p:cTn id="3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42" presetClass="entr" presetSubtype="0" fill="hold" grpId="0" nodeType="after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fade">
                                      <p:cBhvr>
                                        <p:cTn id="42" dur="500"/>
                                        <p:tgtEl>
                                          <p:spTgt spid="31">
                                            <p:txEl>
                                              <p:pRg st="0" end="0"/>
                                            </p:txEl>
                                          </p:spTgt>
                                        </p:tgtEl>
                                      </p:cBhvr>
                                    </p:animEffect>
                                    <p:anim calcmode="lin" valueType="num">
                                      <p:cBhvr>
                                        <p:cTn id="4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2500"/>
                            </p:stCondLst>
                            <p:childTnLst>
                              <p:par>
                                <p:cTn id="59" presetID="42" presetClass="entr" presetSubtype="0" fill="hold" grpId="0" nodeType="afterEffect">
                                  <p:stCondLst>
                                    <p:cond delay="0"/>
                                  </p:stCondLst>
                                  <p:childTnLst>
                                    <p:set>
                                      <p:cBhvr>
                                        <p:cTn id="60" dur="1" fill="hold">
                                          <p:stCondLst>
                                            <p:cond delay="0"/>
                                          </p:stCondLst>
                                        </p:cTn>
                                        <p:tgtEl>
                                          <p:spTgt spid="32">
                                            <p:txEl>
                                              <p:pRg st="0" end="0"/>
                                            </p:txEl>
                                          </p:spTgt>
                                        </p:tgtEl>
                                        <p:attrNameLst>
                                          <p:attrName>style.visibility</p:attrName>
                                        </p:attrNameLst>
                                      </p:cBhvr>
                                      <p:to>
                                        <p:strVal val="visible"/>
                                      </p:to>
                                    </p:set>
                                    <p:animEffect transition="in" filter="fade">
                                      <p:cBhvr>
                                        <p:cTn id="61" dur="500"/>
                                        <p:tgtEl>
                                          <p:spTgt spid="32">
                                            <p:txEl>
                                              <p:pRg st="0" end="0"/>
                                            </p:txEl>
                                          </p:spTgt>
                                        </p:tgtEl>
                                      </p:cBhvr>
                                    </p:animEffect>
                                    <p:anim calcmode="lin" valueType="num">
                                      <p:cBhvr>
                                        <p:cTn id="62"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42" presetClass="entr" presetSubtype="0" fill="hold" grpId="0" nodeType="after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fade">
                                      <p:cBhvr>
                                        <p:cTn id="67" dur="500"/>
                                        <p:tgtEl>
                                          <p:spTgt spid="30">
                                            <p:txEl>
                                              <p:pRg st="0" end="0"/>
                                            </p:txEl>
                                          </p:spTgt>
                                        </p:tgtEl>
                                      </p:cBhvr>
                                    </p:animEffect>
                                    <p:anim calcmode="lin" valueType="num">
                                      <p:cBhvr>
                                        <p:cTn id="6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9" dur="5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9" grpId="0"/>
      <p:bldP spid="19" grpId="0" animBg="1"/>
      <p:bldP spid="20" grpId="0"/>
      <p:bldP spid="30" grpId="0" build="allAtOnce">
        <p:tmplLst>
          <p:tmpl lvl="1">
            <p:tnLst>
              <p:par>
                <p:cTn presetID="42"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allAtOnce">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457365" y="6823552"/>
            <a:ext cx="4172692" cy="421062"/>
          </a:xfrm>
          <a:prstGeom prst="rect">
            <a:avLst/>
          </a:prstGeom>
        </p:spPr>
      </p:pic>
      <p:sp>
        <p:nvSpPr>
          <p:cNvPr id="16" name="正方形/長方形 15"/>
          <p:cNvSpPr>
            <a:spLocks/>
          </p:cNvSpPr>
          <p:nvPr userDrawn="1"/>
        </p:nvSpPr>
        <p:spPr>
          <a:xfrm>
            <a:off x="341250" y="2863551"/>
            <a:ext cx="4172692"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9" name="図プレースホルダー 8"/>
          <p:cNvSpPr>
            <a:spLocks noGrp="1"/>
          </p:cNvSpPr>
          <p:nvPr>
            <p:ph type="pic" sz="quarter" idx="16" hasCustomPrompt="1"/>
          </p:nvPr>
        </p:nvSpPr>
        <p:spPr>
          <a:xfrm>
            <a:off x="454882" y="2976848"/>
            <a:ext cx="3942946"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14" name="テキスト プレースホルダー 11"/>
          <p:cNvSpPr>
            <a:spLocks noGrp="1"/>
          </p:cNvSpPr>
          <p:nvPr>
            <p:ph type="body" sz="quarter" idx="17" hasCustomPrompt="1"/>
          </p:nvPr>
        </p:nvSpPr>
        <p:spPr>
          <a:xfrm>
            <a:off x="454883" y="6144675"/>
            <a:ext cx="394258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sp>
        <p:nvSpPr>
          <p:cNvPr id="31" name="テキスト プレースホルダー 11"/>
          <p:cNvSpPr>
            <a:spLocks noGrp="1"/>
          </p:cNvSpPr>
          <p:nvPr>
            <p:ph type="body" sz="quarter" idx="23" hasCustomPrompt="1"/>
          </p:nvPr>
        </p:nvSpPr>
        <p:spPr>
          <a:xfrm>
            <a:off x="370444" y="7034083"/>
            <a:ext cx="414349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pic>
        <p:nvPicPr>
          <p:cNvPr id="24" name="図 2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4775365" y="6823552"/>
            <a:ext cx="4172692" cy="421062"/>
          </a:xfrm>
          <a:prstGeom prst="rect">
            <a:avLst/>
          </a:prstGeom>
        </p:spPr>
      </p:pic>
      <p:sp>
        <p:nvSpPr>
          <p:cNvPr id="25" name="正方形/長方形 24"/>
          <p:cNvSpPr>
            <a:spLocks/>
          </p:cNvSpPr>
          <p:nvPr userDrawn="1"/>
        </p:nvSpPr>
        <p:spPr>
          <a:xfrm>
            <a:off x="4775365" y="2863551"/>
            <a:ext cx="4172692"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2" name="図プレースホルダー 8"/>
          <p:cNvSpPr>
            <a:spLocks noGrp="1"/>
          </p:cNvSpPr>
          <p:nvPr>
            <p:ph type="pic" sz="quarter" idx="24" hasCustomPrompt="1"/>
          </p:nvPr>
        </p:nvSpPr>
        <p:spPr>
          <a:xfrm>
            <a:off x="4888997" y="2976848"/>
            <a:ext cx="3942946"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33" name="テキスト プレースホルダー 11"/>
          <p:cNvSpPr>
            <a:spLocks noGrp="1"/>
          </p:cNvSpPr>
          <p:nvPr>
            <p:ph type="body" sz="quarter" idx="25" hasCustomPrompt="1"/>
          </p:nvPr>
        </p:nvSpPr>
        <p:spPr>
          <a:xfrm>
            <a:off x="4888998" y="6144675"/>
            <a:ext cx="394258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pic>
        <p:nvPicPr>
          <p:cNvPr id="34" name="図 3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9233735" y="6823552"/>
            <a:ext cx="4172692" cy="421062"/>
          </a:xfrm>
          <a:prstGeom prst="rect">
            <a:avLst/>
          </a:prstGeom>
        </p:spPr>
      </p:pic>
      <p:sp>
        <p:nvSpPr>
          <p:cNvPr id="35" name="正方形/長方形 34"/>
          <p:cNvSpPr>
            <a:spLocks/>
          </p:cNvSpPr>
          <p:nvPr userDrawn="1"/>
        </p:nvSpPr>
        <p:spPr>
          <a:xfrm>
            <a:off x="9233735" y="2873135"/>
            <a:ext cx="4172692"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6" name="図プレースホルダー 8"/>
          <p:cNvSpPr>
            <a:spLocks noGrp="1"/>
          </p:cNvSpPr>
          <p:nvPr>
            <p:ph type="pic" sz="quarter" idx="26" hasCustomPrompt="1"/>
          </p:nvPr>
        </p:nvSpPr>
        <p:spPr>
          <a:xfrm>
            <a:off x="9347367" y="2986432"/>
            <a:ext cx="3942946"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37" name="テキスト プレースホルダー 11"/>
          <p:cNvSpPr>
            <a:spLocks noGrp="1"/>
          </p:cNvSpPr>
          <p:nvPr>
            <p:ph type="body" sz="quarter" idx="27" hasCustomPrompt="1"/>
          </p:nvPr>
        </p:nvSpPr>
        <p:spPr>
          <a:xfrm>
            <a:off x="9347368" y="6154259"/>
            <a:ext cx="394258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pic>
        <p:nvPicPr>
          <p:cNvPr id="38" name="図 37"/>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3726799" y="6835601"/>
            <a:ext cx="4172692" cy="421062"/>
          </a:xfrm>
          <a:prstGeom prst="rect">
            <a:avLst/>
          </a:prstGeom>
        </p:spPr>
      </p:pic>
      <p:sp>
        <p:nvSpPr>
          <p:cNvPr id="39" name="正方形/長方形 38"/>
          <p:cNvSpPr>
            <a:spLocks/>
          </p:cNvSpPr>
          <p:nvPr userDrawn="1"/>
        </p:nvSpPr>
        <p:spPr>
          <a:xfrm>
            <a:off x="13726799" y="2875600"/>
            <a:ext cx="4172692" cy="3960000"/>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40" name="図プレースホルダー 8"/>
          <p:cNvSpPr>
            <a:spLocks noGrp="1"/>
          </p:cNvSpPr>
          <p:nvPr>
            <p:ph type="pic" sz="quarter" idx="28" hasCustomPrompt="1"/>
          </p:nvPr>
        </p:nvSpPr>
        <p:spPr>
          <a:xfrm>
            <a:off x="13840431" y="2988897"/>
            <a:ext cx="3942946" cy="3709307"/>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41" name="テキスト プレースホルダー 11"/>
          <p:cNvSpPr>
            <a:spLocks noGrp="1"/>
          </p:cNvSpPr>
          <p:nvPr>
            <p:ph type="body" sz="quarter" idx="29" hasCustomPrompt="1"/>
          </p:nvPr>
        </p:nvSpPr>
        <p:spPr>
          <a:xfrm>
            <a:off x="13840432" y="6156724"/>
            <a:ext cx="3942582" cy="539046"/>
          </a:xfrm>
          <a:gradFill>
            <a:gsLst>
              <a:gs pos="0">
                <a:schemeClr val="tx2">
                  <a:lumMod val="75000"/>
                  <a:lumOff val="25000"/>
                  <a:alpha val="70000"/>
                </a:schemeClr>
              </a:gs>
              <a:gs pos="50000">
                <a:schemeClr val="bg1">
                  <a:lumMod val="25000"/>
                  <a:lumOff val="75000"/>
                  <a:alpha val="70000"/>
                </a:schemeClr>
              </a:gs>
              <a:gs pos="100000">
                <a:schemeClr val="bg1">
                  <a:lumMod val="10000"/>
                  <a:lumOff val="90000"/>
                  <a:alpha val="70000"/>
                </a:schemeClr>
              </a:gs>
            </a:gsLst>
            <a:lin ang="10800000" scaled="1"/>
          </a:gradFill>
        </p:spPr>
        <p:txBody>
          <a:bodyPr anchor="b">
            <a:normAutofit/>
          </a:bodyPr>
          <a:lstStyle>
            <a:lvl1pPr algn="ctr">
              <a:defRPr sz="2800" baseline="0">
                <a:solidFill>
                  <a:schemeClr val="tx1"/>
                </a:solidFill>
              </a:defRPr>
            </a:lvl1pPr>
          </a:lstStyle>
          <a:p>
            <a:pPr lvl="0"/>
            <a:r>
              <a:rPr lang="en-US" dirty="0" smtClean="0"/>
              <a:t>Text Here</a:t>
            </a:r>
            <a:endParaRPr lang="en-US" dirty="0"/>
          </a:p>
        </p:txBody>
      </p:sp>
      <p:sp>
        <p:nvSpPr>
          <p:cNvPr id="42" name="テキスト プレースホルダー 11"/>
          <p:cNvSpPr>
            <a:spLocks noGrp="1"/>
          </p:cNvSpPr>
          <p:nvPr>
            <p:ph type="body" sz="quarter" idx="30" hasCustomPrompt="1"/>
          </p:nvPr>
        </p:nvSpPr>
        <p:spPr>
          <a:xfrm>
            <a:off x="4775365" y="7034083"/>
            <a:ext cx="414349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43" name="テキスト プレースホルダー 11"/>
          <p:cNvSpPr>
            <a:spLocks noGrp="1"/>
          </p:cNvSpPr>
          <p:nvPr>
            <p:ph type="body" sz="quarter" idx="31" hasCustomPrompt="1"/>
          </p:nvPr>
        </p:nvSpPr>
        <p:spPr>
          <a:xfrm>
            <a:off x="9233735" y="7034083"/>
            <a:ext cx="414349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
        <p:nvSpPr>
          <p:cNvPr id="44" name="テキスト プレースホルダー 11"/>
          <p:cNvSpPr>
            <a:spLocks noGrp="1"/>
          </p:cNvSpPr>
          <p:nvPr>
            <p:ph type="body" sz="quarter" idx="32" hasCustomPrompt="1"/>
          </p:nvPr>
        </p:nvSpPr>
        <p:spPr>
          <a:xfrm>
            <a:off x="13726799" y="7034083"/>
            <a:ext cx="4143498" cy="209786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35369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4">
                                            <p:bg/>
                                          </p:spTgt>
                                        </p:tgtEl>
                                        <p:attrNameLst>
                                          <p:attrName>style.visibility</p:attrName>
                                        </p:attrNameLst>
                                      </p:cBhvr>
                                      <p:to>
                                        <p:strVal val="visible"/>
                                      </p:to>
                                    </p:set>
                                    <p:animEffect transition="in" filter="fade">
                                      <p:cBhvr>
                                        <p:cTn id="33" dur="500"/>
                                        <p:tgtEl>
                                          <p:spTgt spid="14">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fade">
                                      <p:cBhvr>
                                        <p:cTn id="40" dur="500"/>
                                        <p:tgtEl>
                                          <p:spTgt spid="31">
                                            <p:txEl>
                                              <p:pRg st="0" end="0"/>
                                            </p:txEl>
                                          </p:spTgt>
                                        </p:tgtEl>
                                      </p:cBhvr>
                                    </p:animEffect>
                                    <p:anim calcmode="lin" valueType="num">
                                      <p:cBhvr>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33">
                                            <p:bg/>
                                          </p:spTgt>
                                        </p:tgtEl>
                                        <p:attrNameLst>
                                          <p:attrName>style.visibility</p:attrName>
                                        </p:attrNameLst>
                                      </p:cBhvr>
                                      <p:to>
                                        <p:strVal val="visible"/>
                                      </p:to>
                                    </p:set>
                                    <p:animEffect transition="in" filter="fade">
                                      <p:cBhvr>
                                        <p:cTn id="56" dur="500"/>
                                        <p:tgtEl>
                                          <p:spTgt spid="33">
                                            <p:bg/>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xEl>
                                              <p:pRg st="0" end="0"/>
                                            </p:txEl>
                                          </p:spTgt>
                                        </p:tgtEl>
                                        <p:attrNameLst>
                                          <p:attrName>style.visibility</p:attrName>
                                        </p:attrNameLst>
                                      </p:cBhvr>
                                      <p:to>
                                        <p:strVal val="visible"/>
                                      </p:to>
                                    </p:set>
                                    <p:animEffect transition="in" filter="fade">
                                      <p:cBhvr>
                                        <p:cTn id="59" dur="500"/>
                                        <p:tgtEl>
                                          <p:spTgt spid="33">
                                            <p:txEl>
                                              <p:pRg st="0" end="0"/>
                                            </p:txEl>
                                          </p:spTgt>
                                        </p:tgtEl>
                                      </p:cBhvr>
                                    </p:animEffect>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42">
                                            <p:txEl>
                                              <p:pRg st="0" end="0"/>
                                            </p:txEl>
                                          </p:spTgt>
                                        </p:tgtEl>
                                        <p:attrNameLst>
                                          <p:attrName>style.visibility</p:attrName>
                                        </p:attrNameLst>
                                      </p:cBhvr>
                                      <p:to>
                                        <p:strVal val="visible"/>
                                      </p:to>
                                    </p:set>
                                    <p:animEffect transition="in" filter="fade">
                                      <p:cBhvr>
                                        <p:cTn id="63" dur="500"/>
                                        <p:tgtEl>
                                          <p:spTgt spid="42">
                                            <p:txEl>
                                              <p:pRg st="0" end="0"/>
                                            </p:txEl>
                                          </p:spTgt>
                                        </p:tgtEl>
                                      </p:cBhvr>
                                    </p:animEffect>
                                    <p:anim calcmode="lin" valueType="num">
                                      <p:cBhvr>
                                        <p:cTn id="6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65" dur="5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par>
                          <p:cTn id="76" fill="hold">
                            <p:stCondLst>
                              <p:cond delay="4000"/>
                            </p:stCondLst>
                            <p:childTnLst>
                              <p:par>
                                <p:cTn id="77" presetID="10" presetClass="entr" presetSubtype="0" fill="hold" grpId="0" nodeType="afterEffect">
                                  <p:stCondLst>
                                    <p:cond delay="0"/>
                                  </p:stCondLst>
                                  <p:childTnLst>
                                    <p:set>
                                      <p:cBhvr>
                                        <p:cTn id="78" dur="1" fill="hold">
                                          <p:stCondLst>
                                            <p:cond delay="0"/>
                                          </p:stCondLst>
                                        </p:cTn>
                                        <p:tgtEl>
                                          <p:spTgt spid="37">
                                            <p:bg/>
                                          </p:spTgt>
                                        </p:tgtEl>
                                        <p:attrNameLst>
                                          <p:attrName>style.visibility</p:attrName>
                                        </p:attrNameLst>
                                      </p:cBhvr>
                                      <p:to>
                                        <p:strVal val="visible"/>
                                      </p:to>
                                    </p:set>
                                    <p:animEffect transition="in" filter="fade">
                                      <p:cBhvr>
                                        <p:cTn id="79" dur="500"/>
                                        <p:tgtEl>
                                          <p:spTgt spid="37">
                                            <p:bg/>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7">
                                            <p:txEl>
                                              <p:pRg st="0" end="0"/>
                                            </p:txEl>
                                          </p:spTgt>
                                        </p:tgtEl>
                                        <p:attrNameLst>
                                          <p:attrName>style.visibility</p:attrName>
                                        </p:attrNameLst>
                                      </p:cBhvr>
                                      <p:to>
                                        <p:strVal val="visible"/>
                                      </p:to>
                                    </p:set>
                                    <p:animEffect transition="in" filter="fade">
                                      <p:cBhvr>
                                        <p:cTn id="82" dur="500"/>
                                        <p:tgtEl>
                                          <p:spTgt spid="37">
                                            <p:txEl>
                                              <p:pRg st="0" end="0"/>
                                            </p:txEl>
                                          </p:spTgt>
                                        </p:tgtEl>
                                      </p:cBhvr>
                                    </p:animEffect>
                                  </p:childTnLst>
                                </p:cTn>
                              </p:par>
                            </p:childTnLst>
                          </p:cTn>
                        </p:par>
                        <p:par>
                          <p:cTn id="83" fill="hold">
                            <p:stCondLst>
                              <p:cond delay="4500"/>
                            </p:stCondLst>
                            <p:childTnLst>
                              <p:par>
                                <p:cTn id="84" presetID="42" presetClass="entr" presetSubtype="0" fill="hold" grpId="0" nodeType="afterEffect">
                                  <p:stCondLst>
                                    <p:cond delay="0"/>
                                  </p:stCondLst>
                                  <p:childTnLst>
                                    <p:set>
                                      <p:cBhvr>
                                        <p:cTn id="85" dur="1" fill="hold">
                                          <p:stCondLst>
                                            <p:cond delay="0"/>
                                          </p:stCondLst>
                                        </p:cTn>
                                        <p:tgtEl>
                                          <p:spTgt spid="43">
                                            <p:txEl>
                                              <p:pRg st="0" end="0"/>
                                            </p:txEl>
                                          </p:spTgt>
                                        </p:tgtEl>
                                        <p:attrNameLst>
                                          <p:attrName>style.visibility</p:attrName>
                                        </p:attrNameLst>
                                      </p:cBhvr>
                                      <p:to>
                                        <p:strVal val="visible"/>
                                      </p:to>
                                    </p:set>
                                    <p:animEffect transition="in" filter="fade">
                                      <p:cBhvr>
                                        <p:cTn id="86" dur="500"/>
                                        <p:tgtEl>
                                          <p:spTgt spid="43">
                                            <p:txEl>
                                              <p:pRg st="0" end="0"/>
                                            </p:txEl>
                                          </p:spTgt>
                                        </p:tgtEl>
                                      </p:cBhvr>
                                    </p:animEffect>
                                    <p:anim calcmode="lin" valueType="num">
                                      <p:cBhvr>
                                        <p:cTn id="8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5000"/>
                            </p:stCondLst>
                            <p:childTnLst>
                              <p:par>
                                <p:cTn id="90" presetID="10" presetClass="entr" presetSubtype="0" fill="hold" grpId="0"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par>
                                <p:cTn id="96" presetID="10"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1">
                                            <p:bg/>
                                          </p:spTgt>
                                        </p:tgtEl>
                                        <p:attrNameLst>
                                          <p:attrName>style.visibility</p:attrName>
                                        </p:attrNameLst>
                                      </p:cBhvr>
                                      <p:to>
                                        <p:strVal val="visible"/>
                                      </p:to>
                                    </p:set>
                                    <p:animEffect transition="in" filter="fade">
                                      <p:cBhvr>
                                        <p:cTn id="102" dur="500"/>
                                        <p:tgtEl>
                                          <p:spTgt spid="41">
                                            <p:bg/>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1">
                                            <p:txEl>
                                              <p:pRg st="0" end="0"/>
                                            </p:txEl>
                                          </p:spTgt>
                                        </p:tgtEl>
                                        <p:attrNameLst>
                                          <p:attrName>style.visibility</p:attrName>
                                        </p:attrNameLst>
                                      </p:cBhvr>
                                      <p:to>
                                        <p:strVal val="visible"/>
                                      </p:to>
                                    </p:set>
                                    <p:animEffect transition="in" filter="fade">
                                      <p:cBhvr>
                                        <p:cTn id="105" dur="500"/>
                                        <p:tgtEl>
                                          <p:spTgt spid="41">
                                            <p:txEl>
                                              <p:pRg st="0" end="0"/>
                                            </p:txEl>
                                          </p:spTgt>
                                        </p:tgtEl>
                                      </p:cBhvr>
                                    </p:animEffect>
                                  </p:childTnLst>
                                </p:cTn>
                              </p:par>
                            </p:childTnLst>
                          </p:cTn>
                        </p:par>
                        <p:par>
                          <p:cTn id="106" fill="hold">
                            <p:stCondLst>
                              <p:cond delay="6000"/>
                            </p:stCondLst>
                            <p:childTnLst>
                              <p:par>
                                <p:cTn id="107" presetID="42" presetClass="entr" presetSubtype="0" fill="hold" grpId="0" nodeType="afterEffect">
                                  <p:stCondLst>
                                    <p:cond delay="0"/>
                                  </p:stCondLst>
                                  <p:childTnLst>
                                    <p:set>
                                      <p:cBhvr>
                                        <p:cTn id="108" dur="1" fill="hold">
                                          <p:stCondLst>
                                            <p:cond delay="0"/>
                                          </p:stCondLst>
                                        </p:cTn>
                                        <p:tgtEl>
                                          <p:spTgt spid="44">
                                            <p:txEl>
                                              <p:pRg st="0" end="0"/>
                                            </p:txEl>
                                          </p:spTgt>
                                        </p:tgtEl>
                                        <p:attrNameLst>
                                          <p:attrName>style.visibility</p:attrName>
                                        </p:attrNameLst>
                                      </p:cBhvr>
                                      <p:to>
                                        <p:strVal val="visible"/>
                                      </p:to>
                                    </p:set>
                                    <p:animEffect transition="in" filter="fade">
                                      <p:cBhvr>
                                        <p:cTn id="109" dur="500"/>
                                        <p:tgtEl>
                                          <p:spTgt spid="44">
                                            <p:txEl>
                                              <p:pRg st="0" end="0"/>
                                            </p:txEl>
                                          </p:spTgt>
                                        </p:tgtEl>
                                      </p:cBhvr>
                                    </p:animEffect>
                                    <p:anim calcmode="lin" valueType="num">
                                      <p:cBhvr>
                                        <p:cTn id="110"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111" dur="5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9" grpId="0"/>
      <p:bldP spid="14" grpId="0" build="allAtOnce"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31" grpId="0" build="allAtOnce"/>
      <p:bldP spid="25" grpId="0" animBg="1"/>
      <p:bldP spid="32" grpId="0"/>
      <p:bldP spid="33" grpId="0" build="allAtOnce" animBg="1">
        <p:tmplLst>
          <p:tmpl>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animBg="1"/>
      <p:bldP spid="36" grpId="0"/>
      <p:bldP spid="37" grpId="0" build="allAtOnce" animBg="1">
        <p:tmplLst>
          <p:tmpl>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animBg="1"/>
      <p:bldP spid="40" grpId="0"/>
      <p:bldP spid="41" grpId="0" build="allAtOnce" animBg="1">
        <p:tmplLst>
          <p:tmpl>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allAtOnce">
        <p:tmplLst>
          <p:tmpl lvl="1">
            <p:tnLst>
              <p:par>
                <p:cTn presetID="42"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allAtOnce">
        <p:tmplLst>
          <p:tmpl lvl="1">
            <p:tnLst>
              <p:par>
                <p:cTn presetID="42"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anim calcmode="lin" valueType="num">
                      <p:cBhvr>
                        <p:cTn dur="500" fill="hold"/>
                        <p:tgtEl>
                          <p:spTgt spid="43"/>
                        </p:tgtEl>
                        <p:attrNameLst>
                          <p:attrName>ppt_x</p:attrName>
                        </p:attrNameLst>
                      </p:cBhvr>
                      <p:tavLst>
                        <p:tav tm="0">
                          <p:val>
                            <p:strVal val="#ppt_x"/>
                          </p:val>
                        </p:tav>
                        <p:tav tm="100000">
                          <p:val>
                            <p:strVal val="#ppt_x"/>
                          </p:val>
                        </p:tav>
                      </p:tavLst>
                    </p:anim>
                    <p:anim calcmode="lin" valueType="num">
                      <p:cBhvr>
                        <p:cTn dur="500" fill="hold"/>
                        <p:tgtEl>
                          <p:spTgt spid="43"/>
                        </p:tgtEl>
                        <p:attrNameLst>
                          <p:attrName>ppt_y</p:attrName>
                        </p:attrNameLst>
                      </p:cBhvr>
                      <p:tavLst>
                        <p:tav tm="0">
                          <p:val>
                            <p:strVal val="#ppt_y+.1"/>
                          </p:val>
                        </p:tav>
                        <p:tav tm="100000">
                          <p:val>
                            <p:strVal val="#ppt_y"/>
                          </p:val>
                        </p:tav>
                      </p:tavLst>
                    </p:anim>
                  </p:childTnLst>
                </p:cTn>
              </p:par>
            </p:tnLst>
          </p:tmpl>
        </p:tmplLst>
      </p:bldP>
      <p:bldP spid="44" grpId="0" build="allAtOnce"/>
    </p:bld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9" name="テキスト プレースホルダー 11"/>
          <p:cNvSpPr>
            <a:spLocks noGrp="1"/>
          </p:cNvSpPr>
          <p:nvPr>
            <p:ph type="body" sz="quarter" idx="14" hasCustomPrompt="1"/>
          </p:nvPr>
        </p:nvSpPr>
        <p:spPr>
          <a:xfrm>
            <a:off x="943300" y="6091232"/>
            <a:ext cx="3031372" cy="1324057"/>
          </a:xfrm>
        </p:spPr>
        <p:txBody>
          <a:bodyPr anchor="t">
            <a:normAutofit/>
          </a:bodyPr>
          <a:lstStyle>
            <a:lvl1pPr algn="r">
              <a:defRPr sz="9600" baseline="0">
                <a:solidFill>
                  <a:schemeClr val="tx1">
                    <a:lumMod val="90000"/>
                    <a:lumOff val="10000"/>
                  </a:schemeClr>
                </a:solidFill>
              </a:defRPr>
            </a:lvl1pPr>
          </a:lstStyle>
          <a:p>
            <a:pPr lvl="0"/>
            <a:r>
              <a:rPr lang="en-US" dirty="0" smtClean="0"/>
              <a:t>0000</a:t>
            </a:r>
            <a:endParaRPr lang="en-US" dirty="0"/>
          </a:p>
        </p:txBody>
      </p:sp>
      <p:sp>
        <p:nvSpPr>
          <p:cNvPr id="11" name="テキスト プレースホルダー 11"/>
          <p:cNvSpPr>
            <a:spLocks noGrp="1"/>
          </p:cNvSpPr>
          <p:nvPr>
            <p:ph type="body" sz="quarter" idx="15" hasCustomPrompt="1"/>
          </p:nvPr>
        </p:nvSpPr>
        <p:spPr>
          <a:xfrm>
            <a:off x="1087396" y="7223176"/>
            <a:ext cx="2767912" cy="205674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p>
          <a:p>
            <a:pPr lvl="0"/>
            <a:endParaRPr lang="en-US" dirty="0"/>
          </a:p>
        </p:txBody>
      </p:sp>
      <p:cxnSp>
        <p:nvCxnSpPr>
          <p:cNvPr id="17" name="直線コネクタ 16"/>
          <p:cNvCxnSpPr/>
          <p:nvPr userDrawn="1"/>
        </p:nvCxnSpPr>
        <p:spPr>
          <a:xfrm>
            <a:off x="-12033" y="6019040"/>
            <a:ext cx="398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userDrawn="1"/>
        </p:nvCxnSpPr>
        <p:spPr>
          <a:xfrm>
            <a:off x="3974672" y="6019041"/>
            <a:ext cx="0" cy="2185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userDrawn="1"/>
        </p:nvCxnSpPr>
        <p:spPr>
          <a:xfrm>
            <a:off x="3974672" y="8204886"/>
            <a:ext cx="3381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userDrawn="1"/>
        </p:nvCxnSpPr>
        <p:spPr>
          <a:xfrm flipV="1">
            <a:off x="7355884" y="4646141"/>
            <a:ext cx="0" cy="3558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userDrawn="1"/>
        </p:nvCxnSpPr>
        <p:spPr>
          <a:xfrm>
            <a:off x="7355884" y="4646141"/>
            <a:ext cx="3381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userDrawn="1"/>
        </p:nvCxnSpPr>
        <p:spPr>
          <a:xfrm>
            <a:off x="10737096" y="4646141"/>
            <a:ext cx="0" cy="20512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userDrawn="1"/>
        </p:nvCxnSpPr>
        <p:spPr>
          <a:xfrm>
            <a:off x="10737096" y="6697362"/>
            <a:ext cx="3381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userDrawn="1"/>
        </p:nvCxnSpPr>
        <p:spPr>
          <a:xfrm>
            <a:off x="14118308" y="3509319"/>
            <a:ext cx="0" cy="3188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userDrawn="1"/>
        </p:nvCxnSpPr>
        <p:spPr>
          <a:xfrm>
            <a:off x="14118308" y="3510662"/>
            <a:ext cx="4168105"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テキスト プレースホルダー 11"/>
          <p:cNvSpPr>
            <a:spLocks noGrp="1"/>
          </p:cNvSpPr>
          <p:nvPr>
            <p:ph type="body" sz="quarter" idx="16" hasCustomPrompt="1"/>
          </p:nvPr>
        </p:nvSpPr>
        <p:spPr>
          <a:xfrm>
            <a:off x="4345022" y="7076592"/>
            <a:ext cx="3031372" cy="1324057"/>
          </a:xfrm>
        </p:spPr>
        <p:txBody>
          <a:bodyPr anchor="t">
            <a:normAutofit/>
          </a:bodyPr>
          <a:lstStyle>
            <a:lvl1pPr algn="r">
              <a:defRPr sz="9600" baseline="0">
                <a:solidFill>
                  <a:schemeClr val="tx1">
                    <a:lumMod val="90000"/>
                    <a:lumOff val="10000"/>
                  </a:schemeClr>
                </a:solidFill>
              </a:defRPr>
            </a:lvl1pPr>
          </a:lstStyle>
          <a:p>
            <a:pPr lvl="0"/>
            <a:r>
              <a:rPr lang="en-US" dirty="0" smtClean="0"/>
              <a:t>0000</a:t>
            </a:r>
            <a:endParaRPr lang="en-US" dirty="0"/>
          </a:p>
        </p:txBody>
      </p:sp>
      <p:sp>
        <p:nvSpPr>
          <p:cNvPr id="77" name="テキスト プレースホルダー 11"/>
          <p:cNvSpPr>
            <a:spLocks noGrp="1"/>
          </p:cNvSpPr>
          <p:nvPr>
            <p:ph type="body" sz="quarter" idx="17" hasCustomPrompt="1"/>
          </p:nvPr>
        </p:nvSpPr>
        <p:spPr>
          <a:xfrm>
            <a:off x="7705724" y="4730690"/>
            <a:ext cx="3031372" cy="1324057"/>
          </a:xfrm>
        </p:spPr>
        <p:txBody>
          <a:bodyPr anchor="t">
            <a:normAutofit/>
          </a:bodyPr>
          <a:lstStyle>
            <a:lvl1pPr algn="r">
              <a:defRPr sz="9600" baseline="0">
                <a:solidFill>
                  <a:schemeClr val="tx1">
                    <a:lumMod val="90000"/>
                    <a:lumOff val="10000"/>
                  </a:schemeClr>
                </a:solidFill>
              </a:defRPr>
            </a:lvl1pPr>
          </a:lstStyle>
          <a:p>
            <a:pPr lvl="0"/>
            <a:r>
              <a:rPr lang="en-US" dirty="0" smtClean="0"/>
              <a:t>0000</a:t>
            </a:r>
            <a:endParaRPr lang="en-US" dirty="0"/>
          </a:p>
        </p:txBody>
      </p:sp>
      <p:sp>
        <p:nvSpPr>
          <p:cNvPr id="78" name="テキスト プレースホルダー 11"/>
          <p:cNvSpPr>
            <a:spLocks noGrp="1"/>
          </p:cNvSpPr>
          <p:nvPr>
            <p:ph type="body" sz="quarter" idx="18" hasCustomPrompt="1"/>
          </p:nvPr>
        </p:nvSpPr>
        <p:spPr>
          <a:xfrm>
            <a:off x="11086936" y="5575244"/>
            <a:ext cx="3031372" cy="1324057"/>
          </a:xfrm>
        </p:spPr>
        <p:txBody>
          <a:bodyPr anchor="t">
            <a:normAutofit/>
          </a:bodyPr>
          <a:lstStyle>
            <a:lvl1pPr algn="r">
              <a:defRPr sz="9600" baseline="0">
                <a:solidFill>
                  <a:schemeClr val="tx1">
                    <a:lumMod val="90000"/>
                    <a:lumOff val="10000"/>
                  </a:schemeClr>
                </a:solidFill>
              </a:defRPr>
            </a:lvl1pPr>
          </a:lstStyle>
          <a:p>
            <a:pPr lvl="0"/>
            <a:r>
              <a:rPr lang="en-US" dirty="0" smtClean="0"/>
              <a:t>0000</a:t>
            </a:r>
            <a:endParaRPr lang="en-US" dirty="0"/>
          </a:p>
        </p:txBody>
      </p:sp>
      <p:sp>
        <p:nvSpPr>
          <p:cNvPr id="79" name="テキスト プレースホルダー 11"/>
          <p:cNvSpPr>
            <a:spLocks noGrp="1"/>
          </p:cNvSpPr>
          <p:nvPr>
            <p:ph type="body" sz="quarter" idx="19" hasCustomPrompt="1"/>
          </p:nvPr>
        </p:nvSpPr>
        <p:spPr>
          <a:xfrm>
            <a:off x="14167736" y="3581511"/>
            <a:ext cx="3031372" cy="1324057"/>
          </a:xfrm>
        </p:spPr>
        <p:txBody>
          <a:bodyPr anchor="t">
            <a:normAutofit/>
          </a:bodyPr>
          <a:lstStyle>
            <a:lvl1pPr algn="l">
              <a:defRPr sz="9600" baseline="0">
                <a:solidFill>
                  <a:srgbClr val="3A75FB"/>
                </a:solidFill>
              </a:defRPr>
            </a:lvl1pPr>
          </a:lstStyle>
          <a:p>
            <a:pPr lvl="0"/>
            <a:r>
              <a:rPr lang="en-US" dirty="0" smtClean="0"/>
              <a:t>0000</a:t>
            </a:r>
            <a:endParaRPr lang="en-US" dirty="0"/>
          </a:p>
        </p:txBody>
      </p:sp>
      <p:sp>
        <p:nvSpPr>
          <p:cNvPr id="82" name="テキスト プレースホルダー 11"/>
          <p:cNvSpPr>
            <a:spLocks noGrp="1"/>
          </p:cNvSpPr>
          <p:nvPr>
            <p:ph type="body" sz="quarter" idx="20" hasCustomPrompt="1"/>
          </p:nvPr>
        </p:nvSpPr>
        <p:spPr>
          <a:xfrm>
            <a:off x="4476759" y="4990667"/>
            <a:ext cx="2767912" cy="2056748"/>
          </a:xfrm>
        </p:spPr>
        <p:txBody>
          <a:bodyPr anchor="b">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p>
        </p:txBody>
      </p:sp>
      <p:sp>
        <p:nvSpPr>
          <p:cNvPr id="83" name="テキスト プレースホルダー 11"/>
          <p:cNvSpPr>
            <a:spLocks noGrp="1"/>
          </p:cNvSpPr>
          <p:nvPr>
            <p:ph type="body" sz="quarter" idx="21" hasCustomPrompt="1"/>
          </p:nvPr>
        </p:nvSpPr>
        <p:spPr>
          <a:xfrm>
            <a:off x="7815018" y="5844749"/>
            <a:ext cx="2767912" cy="205674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p>
        </p:txBody>
      </p:sp>
      <p:sp>
        <p:nvSpPr>
          <p:cNvPr id="84" name="テキスト プレースホルダー 11"/>
          <p:cNvSpPr>
            <a:spLocks noGrp="1"/>
          </p:cNvSpPr>
          <p:nvPr>
            <p:ph type="body" sz="quarter" idx="22" hasCustomPrompt="1"/>
          </p:nvPr>
        </p:nvSpPr>
        <p:spPr>
          <a:xfrm>
            <a:off x="11226826" y="3509319"/>
            <a:ext cx="2767912" cy="2056748"/>
          </a:xfrm>
        </p:spPr>
        <p:txBody>
          <a:bodyPr anchor="b">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p>
        </p:txBody>
      </p:sp>
      <p:sp>
        <p:nvSpPr>
          <p:cNvPr id="85" name="テキスト プレースホルダー 11"/>
          <p:cNvSpPr>
            <a:spLocks noGrp="1"/>
          </p:cNvSpPr>
          <p:nvPr>
            <p:ph type="body" sz="quarter" idx="23" hasCustomPrompt="1"/>
          </p:nvPr>
        </p:nvSpPr>
        <p:spPr>
          <a:xfrm>
            <a:off x="14218002" y="4623110"/>
            <a:ext cx="2767912" cy="205674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p>
        </p:txBody>
      </p:sp>
    </p:spTree>
    <p:extLst>
      <p:ext uri="{BB962C8B-B14F-4D97-AF65-F5344CB8AC3E}">
        <p14:creationId xmlns:p14="http://schemas.microsoft.com/office/powerpoint/2010/main" val="17829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500"/>
                                        <p:tgtEl>
                                          <p:spTgt spid="51"/>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500"/>
                                        <p:tgtEl>
                                          <p:spTgt spid="54"/>
                                        </p:tgtEl>
                                      </p:cBhvr>
                                    </p:animEffect>
                                  </p:childTnLst>
                                </p:cTn>
                              </p:par>
                              <p:par>
                                <p:cTn id="40" presetID="2" presetClass="entr" presetSubtype="1" fill="hold" grpId="0" nodeType="withEffect">
                                  <p:stCondLst>
                                    <p:cond delay="0"/>
                                  </p:stCondLst>
                                  <p:childTnLst>
                                    <p:set>
                                      <p:cBhvr>
                                        <p:cTn id="41" dur="1" fill="hold">
                                          <p:stCondLst>
                                            <p:cond delay="0"/>
                                          </p:stCondLst>
                                        </p:cTn>
                                        <p:tgtEl>
                                          <p:spTgt spid="76">
                                            <p:txEl>
                                              <p:pRg st="0" end="0"/>
                                            </p:txEl>
                                          </p:spTgt>
                                        </p:tgtEl>
                                        <p:attrNameLst>
                                          <p:attrName>style.visibility</p:attrName>
                                        </p:attrNameLst>
                                      </p:cBhvr>
                                      <p:to>
                                        <p:strVal val="visible"/>
                                      </p:to>
                                    </p:set>
                                    <p:anim calcmode="lin" valueType="num">
                                      <p:cBhvr additive="base">
                                        <p:cTn id="42"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6">
                                            <p:txEl>
                                              <p:pRg st="0" end="0"/>
                                            </p:txEl>
                                          </p:spTgt>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82">
                                            <p:txEl>
                                              <p:pRg st="0" end="0"/>
                                            </p:txEl>
                                          </p:spTgt>
                                        </p:tgtEl>
                                        <p:attrNameLst>
                                          <p:attrName>style.visibility</p:attrName>
                                        </p:attrNameLst>
                                      </p:cBhvr>
                                      <p:to>
                                        <p:strVal val="visible"/>
                                      </p:to>
                                    </p:set>
                                    <p:anim calcmode="lin" valueType="num">
                                      <p:cBhvr additive="base">
                                        <p:cTn id="46"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82">
                                            <p:txEl>
                                              <p:pRg st="0" end="0"/>
                                            </p:txEl>
                                          </p:spTgt>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22" presetClass="entr" presetSubtype="4" fill="hold"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down)">
                                      <p:cBhvr>
                                        <p:cTn id="51" dur="500"/>
                                        <p:tgtEl>
                                          <p:spTgt spid="55"/>
                                        </p:tgtEl>
                                      </p:cBhvr>
                                    </p:animEffect>
                                  </p:childTnLst>
                                </p:cTn>
                              </p:par>
                            </p:childTnLst>
                          </p:cTn>
                        </p:par>
                        <p:par>
                          <p:cTn id="52" fill="hold">
                            <p:stCondLst>
                              <p:cond delay="25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77">
                                            <p:txEl>
                                              <p:pRg st="0" end="0"/>
                                            </p:txEl>
                                          </p:spTgt>
                                        </p:tgtEl>
                                        <p:attrNameLst>
                                          <p:attrName>style.visibility</p:attrName>
                                        </p:attrNameLst>
                                      </p:cBhvr>
                                      <p:to>
                                        <p:strVal val="visible"/>
                                      </p:to>
                                    </p:set>
                                    <p:anim calcmode="lin" valueType="num">
                                      <p:cBhvr additive="base">
                                        <p:cTn id="58"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77">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3">
                                            <p:txEl>
                                              <p:pRg st="0" end="0"/>
                                            </p:txEl>
                                          </p:spTgt>
                                        </p:tgtEl>
                                        <p:attrNameLst>
                                          <p:attrName>style.visibility</p:attrName>
                                        </p:attrNameLst>
                                      </p:cBhvr>
                                      <p:to>
                                        <p:strVal val="visible"/>
                                      </p:to>
                                    </p:set>
                                    <p:anim calcmode="lin" valueType="num">
                                      <p:cBhvr additive="base">
                                        <p:cTn id="62"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3000"/>
                            </p:stCondLst>
                            <p:childTnLst>
                              <p:par>
                                <p:cTn id="65" presetID="22" presetClass="entr" presetSubtype="1" fill="hold"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up)">
                                      <p:cBhvr>
                                        <p:cTn id="67" dur="500"/>
                                        <p:tgtEl>
                                          <p:spTgt spid="60"/>
                                        </p:tgtEl>
                                      </p:cBhvr>
                                    </p:animEffect>
                                  </p:childTnLst>
                                </p:cTn>
                              </p:par>
                            </p:childTnLst>
                          </p:cTn>
                        </p:par>
                        <p:par>
                          <p:cTn id="68" fill="hold">
                            <p:stCondLst>
                              <p:cond delay="35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par>
                                <p:cTn id="72" presetID="2" presetClass="entr" presetSubtype="1" fill="hold" grpId="0" nodeType="withEffect">
                                  <p:stCondLst>
                                    <p:cond delay="0"/>
                                  </p:stCondLst>
                                  <p:childTnLst>
                                    <p:set>
                                      <p:cBhvr>
                                        <p:cTn id="73" dur="1" fill="hold">
                                          <p:stCondLst>
                                            <p:cond delay="0"/>
                                          </p:stCondLst>
                                        </p:cTn>
                                        <p:tgtEl>
                                          <p:spTgt spid="84">
                                            <p:txEl>
                                              <p:pRg st="0" end="0"/>
                                            </p:txEl>
                                          </p:spTgt>
                                        </p:tgtEl>
                                        <p:attrNameLst>
                                          <p:attrName>style.visibility</p:attrName>
                                        </p:attrNameLst>
                                      </p:cBhvr>
                                      <p:to>
                                        <p:strVal val="visible"/>
                                      </p:to>
                                    </p:set>
                                    <p:anim calcmode="lin" valueType="num">
                                      <p:cBhvr additive="base">
                                        <p:cTn id="74"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84">
                                            <p:txEl>
                                              <p:pRg st="0" end="0"/>
                                            </p:txEl>
                                          </p:spTgt>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 calcmode="lin" valueType="num">
                                      <p:cBhvr additive="base">
                                        <p:cTn id="78"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78">
                                            <p:txEl>
                                              <p:pRg st="0" end="0"/>
                                            </p:txEl>
                                          </p:spTgt>
                                        </p:tgtEl>
                                        <p:attrNameLst>
                                          <p:attrName>ppt_y</p:attrName>
                                        </p:attrNameLst>
                                      </p:cBhvr>
                                      <p:tavLst>
                                        <p:tav tm="0">
                                          <p:val>
                                            <p:strVal val="0-#ppt_h/2"/>
                                          </p:val>
                                        </p:tav>
                                        <p:tav tm="100000">
                                          <p:val>
                                            <p:strVal val="#ppt_y"/>
                                          </p:val>
                                        </p:tav>
                                      </p:tavLst>
                                    </p:anim>
                                  </p:childTnLst>
                                </p:cTn>
                              </p:par>
                            </p:childTnLst>
                          </p:cTn>
                        </p:par>
                        <p:par>
                          <p:cTn id="80" fill="hold">
                            <p:stCondLst>
                              <p:cond delay="4000"/>
                            </p:stCondLst>
                            <p:childTnLst>
                              <p:par>
                                <p:cTn id="81" presetID="22" presetClass="entr" presetSubtype="4"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ipe(down)">
                                      <p:cBhvr>
                                        <p:cTn id="83" dur="500"/>
                                        <p:tgtEl>
                                          <p:spTgt spid="64"/>
                                        </p:tgtEl>
                                      </p:cBhvr>
                                    </p:animEffect>
                                  </p:childTnLst>
                                </p:cTn>
                              </p:par>
                            </p:childTnLst>
                          </p:cTn>
                        </p:par>
                        <p:par>
                          <p:cTn id="84" fill="hold">
                            <p:stCondLst>
                              <p:cond delay="4500"/>
                            </p:stCondLst>
                            <p:childTnLst>
                              <p:par>
                                <p:cTn id="85" presetID="22" presetClass="entr" presetSubtype="8" fill="hold" nodeType="after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left)">
                                      <p:cBhvr>
                                        <p:cTn id="87" dur="500"/>
                                        <p:tgtEl>
                                          <p:spTgt spid="67"/>
                                        </p:tgtEl>
                                      </p:cBhvr>
                                    </p:animEffect>
                                  </p:childTnLst>
                                </p:cTn>
                              </p:par>
                            </p:childTnLst>
                          </p:cTn>
                        </p:par>
                        <p:par>
                          <p:cTn id="88" fill="hold">
                            <p:stCondLst>
                              <p:cond delay="5000"/>
                            </p:stCondLst>
                            <p:childTnLst>
                              <p:par>
                                <p:cTn id="89" presetID="2" presetClass="entr" presetSubtype="2" fill="hold" grpId="0" nodeType="afterEffect">
                                  <p:stCondLst>
                                    <p:cond delay="0"/>
                                  </p:stCondLst>
                                  <p:childTnLst>
                                    <p:set>
                                      <p:cBhvr>
                                        <p:cTn id="90" dur="1" fill="hold">
                                          <p:stCondLst>
                                            <p:cond delay="0"/>
                                          </p:stCondLst>
                                        </p:cTn>
                                        <p:tgtEl>
                                          <p:spTgt spid="79">
                                            <p:txEl>
                                              <p:pRg st="0" end="0"/>
                                            </p:txEl>
                                          </p:spTgt>
                                        </p:tgtEl>
                                        <p:attrNameLst>
                                          <p:attrName>style.visibility</p:attrName>
                                        </p:attrNameLst>
                                      </p:cBhvr>
                                      <p:to>
                                        <p:strVal val="visible"/>
                                      </p:to>
                                    </p:set>
                                    <p:anim calcmode="lin" valueType="num">
                                      <p:cBhvr additive="base">
                                        <p:cTn id="91" dur="500" fill="hold"/>
                                        <p:tgtEl>
                                          <p:spTgt spid="79">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79">
                                            <p:txEl>
                                              <p:pRg st="0" end="0"/>
                                            </p:txEl>
                                          </p:spTgt>
                                        </p:tgtEl>
                                        <p:attrNameLst>
                                          <p:attrName>ppt_y</p:attrName>
                                        </p:attrNameLst>
                                      </p:cBhvr>
                                      <p:tavLst>
                                        <p:tav tm="0">
                                          <p:val>
                                            <p:strVal val="#ppt_y"/>
                                          </p:val>
                                        </p:tav>
                                        <p:tav tm="100000">
                                          <p:val>
                                            <p:strVal val="#ppt_y"/>
                                          </p:val>
                                        </p:tav>
                                      </p:tavLst>
                                    </p:anim>
                                  </p:childTnLst>
                                </p:cTn>
                              </p:par>
                            </p:childTnLst>
                          </p:cTn>
                        </p:par>
                        <p:par>
                          <p:cTn id="93" fill="hold">
                            <p:stCondLst>
                              <p:cond delay="5500"/>
                            </p:stCondLst>
                            <p:childTnLst>
                              <p:par>
                                <p:cTn id="94" presetID="2" presetClass="entr" presetSubtype="2" fill="hold" grpId="0" nodeType="afterEffect">
                                  <p:stCondLst>
                                    <p:cond delay="0"/>
                                  </p:stCondLst>
                                  <p:childTnLst>
                                    <p:set>
                                      <p:cBhvr>
                                        <p:cTn id="95" dur="1" fill="hold">
                                          <p:stCondLst>
                                            <p:cond delay="0"/>
                                          </p:stCondLst>
                                        </p:cTn>
                                        <p:tgtEl>
                                          <p:spTgt spid="85">
                                            <p:txEl>
                                              <p:pRg st="0" end="0"/>
                                            </p:txEl>
                                          </p:spTgt>
                                        </p:tgtEl>
                                        <p:attrNameLst>
                                          <p:attrName>style.visibility</p:attrName>
                                        </p:attrNameLst>
                                      </p:cBhvr>
                                      <p:to>
                                        <p:strVal val="visible"/>
                                      </p:to>
                                    </p:set>
                                    <p:anim calcmode="lin" valueType="num">
                                      <p:cBhvr additive="base">
                                        <p:cTn id="96" dur="500" fill="hold"/>
                                        <p:tgtEl>
                                          <p:spTgt spid="85">
                                            <p:txEl>
                                              <p:pRg st="0" end="0"/>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8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9" grpId="0" build="p">
        <p:tmplLst>
          <p:tmpl lvl="1">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76" grpId="0" build="p">
        <p:tmplLst>
          <p:tmpl lvl="1">
            <p:tnLst>
              <p:par>
                <p:cTn presetID="2" presetClass="entr" presetSubtype="1" fill="hold" nodeType="withEffect">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500" fill="hold"/>
                        <p:tgtEl>
                          <p:spTgt spid="76"/>
                        </p:tgtEl>
                        <p:attrNameLst>
                          <p:attrName>ppt_x</p:attrName>
                        </p:attrNameLst>
                      </p:cBhvr>
                      <p:tavLst>
                        <p:tav tm="0">
                          <p:val>
                            <p:strVal val="#ppt_x"/>
                          </p:val>
                        </p:tav>
                        <p:tav tm="100000">
                          <p:val>
                            <p:strVal val="#ppt_x"/>
                          </p:val>
                        </p:tav>
                      </p:tavLst>
                    </p:anim>
                    <p:anim calcmode="lin" valueType="num">
                      <p:cBhvr additive="base">
                        <p:cTn dur="500" fill="hold"/>
                        <p:tgtEl>
                          <p:spTgt spid="76"/>
                        </p:tgtEl>
                        <p:attrNameLst>
                          <p:attrName>ppt_y</p:attrName>
                        </p:attrNameLst>
                      </p:cBhvr>
                      <p:tavLst>
                        <p:tav tm="0">
                          <p:val>
                            <p:strVal val="0-#ppt_h/2"/>
                          </p:val>
                        </p:tav>
                        <p:tav tm="100000">
                          <p:val>
                            <p:strVal val="#ppt_y"/>
                          </p:val>
                        </p:tav>
                      </p:tavLst>
                    </p:anim>
                  </p:childTnLst>
                </p:cTn>
              </p:par>
            </p:tnLst>
          </p:tmpl>
        </p:tmplLst>
      </p:bldP>
      <p:bldP spid="77" grpId="0" build="p">
        <p:tmplLst>
          <p:tmpl lvl="1">
            <p:tnLst>
              <p:par>
                <p:cTn presetID="2" presetClass="entr" presetSubtype="4" fill="hold" nodeType="with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ppt_x"/>
                          </p:val>
                        </p:tav>
                        <p:tav tm="100000">
                          <p:val>
                            <p:strVal val="#ppt_x"/>
                          </p:val>
                        </p:tav>
                      </p:tavLst>
                    </p:anim>
                    <p:anim calcmode="lin" valueType="num">
                      <p:cBhvr additive="base">
                        <p:cTn dur="500" fill="hold"/>
                        <p:tgtEl>
                          <p:spTgt spid="77"/>
                        </p:tgtEl>
                        <p:attrNameLst>
                          <p:attrName>ppt_y</p:attrName>
                        </p:attrNameLst>
                      </p:cBhvr>
                      <p:tavLst>
                        <p:tav tm="0">
                          <p:val>
                            <p:strVal val="1+#ppt_h/2"/>
                          </p:val>
                        </p:tav>
                        <p:tav tm="100000">
                          <p:val>
                            <p:strVal val="#ppt_y"/>
                          </p:val>
                        </p:tav>
                      </p:tavLst>
                    </p:anim>
                  </p:childTnLst>
                </p:cTn>
              </p:par>
            </p:tnLst>
          </p:tmpl>
        </p:tmplLst>
      </p:bldP>
      <p:bldP spid="78" grpId="0" build="p">
        <p:tmplLst>
          <p:tmpl lvl="1">
            <p:tnLst>
              <p:par>
                <p:cTn presetID="2" presetClass="entr" presetSubtype="1" fill="hold" nodeType="with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0-#ppt_h/2"/>
                          </p:val>
                        </p:tav>
                        <p:tav tm="100000">
                          <p:val>
                            <p:strVal val="#ppt_y"/>
                          </p:val>
                        </p:tav>
                      </p:tavLst>
                    </p:anim>
                  </p:childTnLst>
                </p:cTn>
              </p:par>
            </p:tnLst>
          </p:tmpl>
        </p:tmplLst>
      </p:bldP>
      <p:bldP spid="79" grpId="0" build="p">
        <p:tmplLst>
          <p:tmpl lvl="1">
            <p:tnLst>
              <p:par>
                <p:cTn presetID="2" presetClass="entr" presetSubtype="2"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1+#ppt_w/2"/>
                          </p:val>
                        </p:tav>
                        <p:tav tm="100000">
                          <p:val>
                            <p:strVal val="#ppt_x"/>
                          </p:val>
                        </p:tav>
                      </p:tavLst>
                    </p:anim>
                    <p:anim calcmode="lin" valueType="num">
                      <p:cBhvr additive="base">
                        <p:cTn dur="500" fill="hold"/>
                        <p:tgtEl>
                          <p:spTgt spid="79"/>
                        </p:tgtEl>
                        <p:attrNameLst>
                          <p:attrName>ppt_y</p:attrName>
                        </p:attrNameLst>
                      </p:cBhvr>
                      <p:tavLst>
                        <p:tav tm="0">
                          <p:val>
                            <p:strVal val="#ppt_y"/>
                          </p:val>
                        </p:tav>
                        <p:tav tm="100000">
                          <p:val>
                            <p:strVal val="#ppt_y"/>
                          </p:val>
                        </p:tav>
                      </p:tavLst>
                    </p:anim>
                  </p:childTnLst>
                </p:cTn>
              </p:par>
            </p:tnLst>
          </p:tmpl>
        </p:tmplLst>
      </p:bldP>
      <p:bldP spid="82" grpId="0" build="p">
        <p:tmplLst>
          <p:tmpl lvl="1">
            <p:tnLst>
              <p:par>
                <p:cTn presetID="2" presetClass="entr" presetSubtype="1" fill="hold" nodeType="with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fill="hold"/>
                        <p:tgtEl>
                          <p:spTgt spid="82"/>
                        </p:tgtEl>
                        <p:attrNameLst>
                          <p:attrName>ppt_x</p:attrName>
                        </p:attrNameLst>
                      </p:cBhvr>
                      <p:tavLst>
                        <p:tav tm="0">
                          <p:val>
                            <p:strVal val="#ppt_x"/>
                          </p:val>
                        </p:tav>
                        <p:tav tm="100000">
                          <p:val>
                            <p:strVal val="#ppt_x"/>
                          </p:val>
                        </p:tav>
                      </p:tavLst>
                    </p:anim>
                    <p:anim calcmode="lin" valueType="num">
                      <p:cBhvr additive="base">
                        <p:cTn dur="500" fill="hold"/>
                        <p:tgtEl>
                          <p:spTgt spid="82"/>
                        </p:tgtEl>
                        <p:attrNameLst>
                          <p:attrName>ppt_y</p:attrName>
                        </p:attrNameLst>
                      </p:cBhvr>
                      <p:tavLst>
                        <p:tav tm="0">
                          <p:val>
                            <p:strVal val="0-#ppt_h/2"/>
                          </p:val>
                        </p:tav>
                        <p:tav tm="100000">
                          <p:val>
                            <p:strVal val="#ppt_y"/>
                          </p:val>
                        </p:tav>
                      </p:tavLst>
                    </p:anim>
                  </p:childTnLst>
                </p:cTn>
              </p:par>
            </p:tnLst>
          </p:tmpl>
        </p:tmplLst>
      </p:bldP>
      <p:bldP spid="83" grpId="0" build="p">
        <p:tmplLst>
          <p:tmpl lvl="1">
            <p:tnLst>
              <p:par>
                <p:cTn presetID="2" presetClass="entr" presetSubtype="4"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1+#ppt_h/2"/>
                          </p:val>
                        </p:tav>
                        <p:tav tm="100000">
                          <p:val>
                            <p:strVal val="#ppt_y"/>
                          </p:val>
                        </p:tav>
                      </p:tavLst>
                    </p:anim>
                  </p:childTnLst>
                </p:cTn>
              </p:par>
            </p:tnLst>
          </p:tmpl>
        </p:tmplLst>
      </p:bldP>
      <p:bldP spid="84" grpId="0" build="p">
        <p:tmplLst>
          <p:tmpl lvl="1">
            <p:tnLst>
              <p:par>
                <p:cTn presetID="2" presetClass="entr" presetSubtype="1"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500" fill="hold"/>
                        <p:tgtEl>
                          <p:spTgt spid="84"/>
                        </p:tgtEl>
                        <p:attrNameLst>
                          <p:attrName>ppt_x</p:attrName>
                        </p:attrNameLst>
                      </p:cBhvr>
                      <p:tavLst>
                        <p:tav tm="0">
                          <p:val>
                            <p:strVal val="#ppt_x"/>
                          </p:val>
                        </p:tav>
                        <p:tav tm="100000">
                          <p:val>
                            <p:strVal val="#ppt_x"/>
                          </p:val>
                        </p:tav>
                      </p:tavLst>
                    </p:anim>
                    <p:anim calcmode="lin" valueType="num">
                      <p:cBhvr additive="base">
                        <p:cTn dur="500" fill="hold"/>
                        <p:tgtEl>
                          <p:spTgt spid="84"/>
                        </p:tgtEl>
                        <p:attrNameLst>
                          <p:attrName>ppt_y</p:attrName>
                        </p:attrNameLst>
                      </p:cBhvr>
                      <p:tavLst>
                        <p:tav tm="0">
                          <p:val>
                            <p:strVal val="0-#ppt_h/2"/>
                          </p:val>
                        </p:tav>
                        <p:tav tm="100000">
                          <p:val>
                            <p:strVal val="#ppt_y"/>
                          </p:val>
                        </p:tav>
                      </p:tavLst>
                    </p:anim>
                  </p:childTnLst>
                </p:cTn>
              </p:par>
            </p:tnLst>
          </p:tmpl>
        </p:tmplLst>
      </p:bldP>
      <p:bldP spid="85" grpId="0" build="p">
        <p:tmplLst>
          <p:tmpl lvl="1">
            <p:tnLst>
              <p:par>
                <p:cTn presetID="2" presetClass="entr" presetSubtype="2"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1+#ppt_w/2"/>
                          </p:val>
                        </p:tav>
                        <p:tav tm="100000">
                          <p:val>
                            <p:strVal val="#ppt_x"/>
                          </p:val>
                        </p:tav>
                      </p:tavLst>
                    </p:anim>
                    <p:anim calcmode="lin" valueType="num">
                      <p:cBhvr additive="base">
                        <p:cTn dur="500" fill="hold"/>
                        <p:tgtEl>
                          <p:spTgt spid="85"/>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Graph - 1 Column - Vertic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1" name="グラフ プレースホルダー 10"/>
          <p:cNvSpPr>
            <a:spLocks noGrp="1"/>
          </p:cNvSpPr>
          <p:nvPr>
            <p:ph type="chart" sz="quarter" idx="16" hasCustomPrompt="1"/>
          </p:nvPr>
        </p:nvSpPr>
        <p:spPr>
          <a:xfrm>
            <a:off x="508000" y="2772229"/>
            <a:ext cx="8142514" cy="6182859"/>
          </a:xfrm>
        </p:spPr>
        <p:txBody>
          <a:bodyPr>
            <a:normAutofit/>
          </a:bodyPr>
          <a:lstStyle>
            <a:lvl1pPr>
              <a:defRPr sz="2000"/>
            </a:lvl1pPr>
          </a:lstStyle>
          <a:p>
            <a:r>
              <a:rPr lang="en-US" dirty="0" smtClean="0"/>
              <a:t>Add Graph</a:t>
            </a:r>
            <a:endParaRPr lang="en-US" dirty="0"/>
          </a:p>
        </p:txBody>
      </p:sp>
      <p:sp>
        <p:nvSpPr>
          <p:cNvPr id="17" name="テキスト プレースホルダー 11"/>
          <p:cNvSpPr>
            <a:spLocks noGrp="1"/>
          </p:cNvSpPr>
          <p:nvPr>
            <p:ph type="body" sz="quarter" idx="14" hasCustomPrompt="1"/>
          </p:nvPr>
        </p:nvSpPr>
        <p:spPr>
          <a:xfrm>
            <a:off x="8863702" y="2743197"/>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18" name="テキスト プレースホルダー 11"/>
          <p:cNvSpPr>
            <a:spLocks noGrp="1"/>
          </p:cNvSpPr>
          <p:nvPr>
            <p:ph type="body" sz="quarter" idx="15" hasCustomPrompt="1"/>
          </p:nvPr>
        </p:nvSpPr>
        <p:spPr>
          <a:xfrm>
            <a:off x="8869550" y="3533705"/>
            <a:ext cx="8383733" cy="205295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
        <p:nvSpPr>
          <p:cNvPr id="19" name="テキスト プレースホルダー 11"/>
          <p:cNvSpPr>
            <a:spLocks noGrp="1"/>
          </p:cNvSpPr>
          <p:nvPr>
            <p:ph type="body" sz="quarter" idx="17" hasCustomPrompt="1"/>
          </p:nvPr>
        </p:nvSpPr>
        <p:spPr>
          <a:xfrm>
            <a:off x="8871723" y="5578639"/>
            <a:ext cx="8361623"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20" name="テキスト プレースホルダー 11"/>
          <p:cNvSpPr>
            <a:spLocks noGrp="1"/>
          </p:cNvSpPr>
          <p:nvPr>
            <p:ph type="body" sz="quarter" idx="18" hasCustomPrompt="1"/>
          </p:nvPr>
        </p:nvSpPr>
        <p:spPr>
          <a:xfrm>
            <a:off x="8877571" y="6369147"/>
            <a:ext cx="8383733" cy="2052958"/>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Tree>
    <p:extLst>
      <p:ext uri="{BB962C8B-B14F-4D97-AF65-F5344CB8AC3E}">
        <p14:creationId xmlns:p14="http://schemas.microsoft.com/office/powerpoint/2010/main" val="25395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1 Graph - 1 Column - Vertical">
    <p:spTree>
      <p:nvGrpSpPr>
        <p:cNvPr id="1" name=""/>
        <p:cNvGrpSpPr/>
        <p:nvPr/>
      </p:nvGrpSpPr>
      <p:grpSpPr>
        <a:xfrm>
          <a:off x="0" y="0"/>
          <a:ext cx="0" cy="0"/>
          <a:chOff x="0" y="0"/>
          <a:chExt cx="0" cy="0"/>
        </a:xfrm>
      </p:grpSpPr>
      <p:pic>
        <p:nvPicPr>
          <p:cNvPr id="21" name="図 20"/>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664107" y="6740120"/>
            <a:ext cx="17021198" cy="1378645"/>
          </a:xfrm>
          <a:prstGeom prst="rect">
            <a:avLst/>
          </a:prstGeom>
        </p:spPr>
      </p:pic>
      <p:pic>
        <p:nvPicPr>
          <p:cNvPr id="14" name="図 1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664107" y="6749171"/>
            <a:ext cx="17021198" cy="1378645"/>
          </a:xfrm>
          <a:prstGeom prst="rect">
            <a:avLst/>
          </a:prstGeom>
        </p:spPr>
      </p:pic>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5" name="正方形/長方形 14"/>
          <p:cNvSpPr/>
          <p:nvPr userDrawn="1"/>
        </p:nvSpPr>
        <p:spPr>
          <a:xfrm>
            <a:off x="830174" y="2466109"/>
            <a:ext cx="16689065" cy="4403382"/>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16" name="図プレースホルダー 8"/>
          <p:cNvSpPr>
            <a:spLocks noGrp="1"/>
          </p:cNvSpPr>
          <p:nvPr>
            <p:ph type="pic" sz="quarter" idx="16" hasCustomPrompt="1"/>
          </p:nvPr>
        </p:nvSpPr>
        <p:spPr>
          <a:xfrm>
            <a:off x="914400" y="2545682"/>
            <a:ext cx="16507323" cy="4228096"/>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
        <p:nvSpPr>
          <p:cNvPr id="22" name="テキスト プレースホルダー 11"/>
          <p:cNvSpPr>
            <a:spLocks noGrp="1"/>
          </p:cNvSpPr>
          <p:nvPr>
            <p:ph type="body" sz="quarter" idx="14" hasCustomPrompt="1"/>
          </p:nvPr>
        </p:nvSpPr>
        <p:spPr>
          <a:xfrm>
            <a:off x="830174" y="7086377"/>
            <a:ext cx="8195995"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23" name="テキスト プレースホルダー 11"/>
          <p:cNvSpPr>
            <a:spLocks noGrp="1"/>
          </p:cNvSpPr>
          <p:nvPr>
            <p:ph type="body" sz="quarter" idx="15" hasCustomPrompt="1"/>
          </p:nvPr>
        </p:nvSpPr>
        <p:spPr>
          <a:xfrm>
            <a:off x="836022" y="7876885"/>
            <a:ext cx="8217667" cy="1471652"/>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
        <p:nvSpPr>
          <p:cNvPr id="24" name="テキスト プレースホルダー 11"/>
          <p:cNvSpPr>
            <a:spLocks noGrp="1"/>
          </p:cNvSpPr>
          <p:nvPr>
            <p:ph type="body" sz="quarter" idx="17" hasCustomPrompt="1"/>
          </p:nvPr>
        </p:nvSpPr>
        <p:spPr>
          <a:xfrm>
            <a:off x="9295724" y="7060311"/>
            <a:ext cx="8195995" cy="756363"/>
          </a:xfrm>
        </p:spPr>
        <p:txBody>
          <a:bodyPr anchor="b">
            <a:normAutofit/>
          </a:bodyPr>
          <a:lstStyle>
            <a:lvl1pPr algn="l">
              <a:defRPr sz="3600" baseline="0">
                <a:solidFill>
                  <a:srgbClr val="3A75FB"/>
                </a:solidFill>
              </a:defRPr>
            </a:lvl1pPr>
          </a:lstStyle>
          <a:p>
            <a:pPr lvl="0"/>
            <a:r>
              <a:rPr lang="en-US" dirty="0" smtClean="0"/>
              <a:t>Text Here</a:t>
            </a:r>
            <a:endParaRPr lang="en-US" dirty="0"/>
          </a:p>
        </p:txBody>
      </p:sp>
      <p:sp>
        <p:nvSpPr>
          <p:cNvPr id="25" name="テキスト プレースホルダー 11"/>
          <p:cNvSpPr>
            <a:spLocks noGrp="1"/>
          </p:cNvSpPr>
          <p:nvPr>
            <p:ph type="body" sz="quarter" idx="18" hasCustomPrompt="1"/>
          </p:nvPr>
        </p:nvSpPr>
        <p:spPr>
          <a:xfrm>
            <a:off x="9301572" y="7850819"/>
            <a:ext cx="8217667" cy="1471652"/>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Tree>
    <p:extLst>
      <p:ext uri="{BB962C8B-B14F-4D97-AF65-F5344CB8AC3E}">
        <p14:creationId xmlns:p14="http://schemas.microsoft.com/office/powerpoint/2010/main" val="281596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fade">
                                      <p:cBhvr>
                                        <p:cTn id="36" dur="500"/>
                                        <p:tgtEl>
                                          <p:spTgt spid="22">
                                            <p:txEl>
                                              <p:pRg st="0" end="0"/>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500"/>
                                        <p:tgtEl>
                                          <p:spTgt spid="23">
                                            <p:txEl>
                                              <p:pRg st="0" end="0"/>
                                            </p:txEl>
                                          </p:spTgt>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500"/>
                                        <p:tgtEl>
                                          <p:spTgt spid="24">
                                            <p:txEl>
                                              <p:pRg st="0" end="0"/>
                                            </p:txEl>
                                          </p:spTgt>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5" grpId="0" animBg="1"/>
      <p:bldP spid="16"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pic>
        <p:nvPicPr>
          <p:cNvPr id="21" name="図 20"/>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flipH="1">
            <a:off x="626590" y="6869491"/>
            <a:ext cx="17021198" cy="1378645"/>
          </a:xfrm>
          <a:prstGeom prst="rect">
            <a:avLst/>
          </a:prstGeom>
        </p:spPr>
      </p:pic>
      <p:pic>
        <p:nvPicPr>
          <p:cNvPr id="15" name="図 14"/>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664107" y="6869491"/>
            <a:ext cx="17021198" cy="1378645"/>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17" name="テキスト プレースホルダー 11"/>
          <p:cNvSpPr>
            <a:spLocks noGrp="1"/>
          </p:cNvSpPr>
          <p:nvPr>
            <p:ph type="body" sz="quarter" idx="14" hasCustomPrompt="1"/>
          </p:nvPr>
        </p:nvSpPr>
        <p:spPr>
          <a:xfrm>
            <a:off x="830173" y="7380346"/>
            <a:ext cx="16689065" cy="756363"/>
          </a:xfrm>
        </p:spPr>
        <p:txBody>
          <a:bodyPr anchor="b">
            <a:normAutofit/>
          </a:bodyPr>
          <a:lstStyle>
            <a:lvl1pPr algn="ctr">
              <a:defRPr sz="3600" baseline="0">
                <a:solidFill>
                  <a:srgbClr val="3A75FB"/>
                </a:solidFill>
              </a:defRPr>
            </a:lvl1pPr>
          </a:lstStyle>
          <a:p>
            <a:pPr lvl="0"/>
            <a:r>
              <a:rPr lang="en-US" dirty="0" smtClean="0"/>
              <a:t>Text Here</a:t>
            </a:r>
            <a:endParaRPr lang="en-US" dirty="0"/>
          </a:p>
        </p:txBody>
      </p:sp>
      <p:sp>
        <p:nvSpPr>
          <p:cNvPr id="18" name="テキスト プレースホルダー 11"/>
          <p:cNvSpPr>
            <a:spLocks noGrp="1"/>
          </p:cNvSpPr>
          <p:nvPr>
            <p:ph type="body" sz="quarter" idx="15" hasCustomPrompt="1"/>
          </p:nvPr>
        </p:nvSpPr>
        <p:spPr>
          <a:xfrm>
            <a:off x="818487" y="8167748"/>
            <a:ext cx="16701106" cy="1255963"/>
          </a:xfrm>
        </p:spPr>
        <p:txBody>
          <a:bodyPr anchor="t">
            <a:norm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
        <p:nvSpPr>
          <p:cNvPr id="14" name="正方形/長方形 13"/>
          <p:cNvSpPr/>
          <p:nvPr userDrawn="1"/>
        </p:nvSpPr>
        <p:spPr>
          <a:xfrm>
            <a:off x="830174" y="315623"/>
            <a:ext cx="16689065" cy="6553868"/>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16" name="図プレースホルダー 8"/>
          <p:cNvSpPr>
            <a:spLocks noGrp="1"/>
          </p:cNvSpPr>
          <p:nvPr>
            <p:ph type="pic" sz="quarter" idx="16" hasCustomPrompt="1"/>
          </p:nvPr>
        </p:nvSpPr>
        <p:spPr>
          <a:xfrm>
            <a:off x="914400" y="413761"/>
            <a:ext cx="16507323" cy="6347986"/>
          </a:xfrm>
        </p:spPr>
        <p:txBody>
          <a:bodyPr>
            <a:normAutofit/>
          </a:bodyPr>
          <a:lstStyle>
            <a:lvl1pPr>
              <a:defRPr sz="2000">
                <a:solidFill>
                  <a:schemeClr val="tx1">
                    <a:lumMod val="90000"/>
                    <a:lumOff val="10000"/>
                  </a:schemeClr>
                </a:solidFill>
              </a:defRPr>
            </a:lvl1pPr>
          </a:lstStyle>
          <a:p>
            <a:r>
              <a:rPr lang="en-US" dirty="0" smtClean="0"/>
              <a:t>Add Image</a:t>
            </a:r>
            <a:endParaRPr lang="en-US" dirty="0"/>
          </a:p>
        </p:txBody>
      </p:sp>
    </p:spTree>
    <p:extLst>
      <p:ext uri="{BB962C8B-B14F-4D97-AF65-F5344CB8AC3E}">
        <p14:creationId xmlns:p14="http://schemas.microsoft.com/office/powerpoint/2010/main" val="10409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1000"/>
                                        <p:tgtEl>
                                          <p:spTgt spid="17">
                                            <p:txEl>
                                              <p:pRg st="0" end="0"/>
                                            </p:txEl>
                                          </p:spTgt>
                                        </p:tgtEl>
                                      </p:cBhvr>
                                    </p:animEffect>
                                    <p:anim calcmode="lin" valueType="num">
                                      <p:cBhvr>
                                        <p:cTn id="2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1000"/>
                                        <p:tgtEl>
                                          <p:spTgt spid="18">
                                            <p:txEl>
                                              <p:pRg st="0" end="0"/>
                                            </p:txEl>
                                          </p:spTgt>
                                        </p:tgtEl>
                                      </p:cBhvr>
                                    </p:animEffect>
                                    <p:anim calcmode="lin" valueType="num">
                                      <p:cBhvr>
                                        <p:cTn id="2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4" grpId="0" animBg="1"/>
      <p:bldP spid="16" grpId="0"/>
    </p:bld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Keyword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8" name="テキスト プレースホルダー 11"/>
          <p:cNvSpPr>
            <a:spLocks noGrp="1"/>
          </p:cNvSpPr>
          <p:nvPr>
            <p:ph type="body" sz="quarter" idx="15" hasCustomPrompt="1"/>
          </p:nvPr>
        </p:nvSpPr>
        <p:spPr>
          <a:xfrm>
            <a:off x="8280000" y="2694975"/>
            <a:ext cx="8383733" cy="812516"/>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endParaRPr lang="en-US" dirty="0"/>
          </a:p>
        </p:txBody>
      </p:sp>
      <p:sp>
        <p:nvSpPr>
          <p:cNvPr id="15" name="テキスト プレースホルダー 11"/>
          <p:cNvSpPr>
            <a:spLocks noGrp="1"/>
          </p:cNvSpPr>
          <p:nvPr>
            <p:ph type="body" sz="quarter" idx="19" hasCustomPrompt="1"/>
          </p:nvPr>
        </p:nvSpPr>
        <p:spPr>
          <a:xfrm>
            <a:off x="999207" y="3524669"/>
            <a:ext cx="5738477" cy="4692899"/>
          </a:xfrm>
        </p:spPr>
        <p:txBody>
          <a:bodyPr anchor="ctr"/>
          <a:lstStyle>
            <a:lvl1pPr algn="l">
              <a:defRPr baseline="0">
                <a:solidFill>
                  <a:srgbClr val="3A75FB"/>
                </a:solidFill>
              </a:defRPr>
            </a:lvl1pPr>
          </a:lstStyle>
          <a:p>
            <a:pPr lvl="0"/>
            <a:r>
              <a:rPr lang="en-US" dirty="0" smtClean="0"/>
              <a:t>Text Here</a:t>
            </a:r>
            <a:endParaRPr lang="en-US" dirty="0"/>
          </a:p>
        </p:txBody>
      </p:sp>
      <p:sp>
        <p:nvSpPr>
          <p:cNvPr id="16" name="円/楕円 15"/>
          <p:cNvSpPr/>
          <p:nvPr userDrawn="1"/>
        </p:nvSpPr>
        <p:spPr>
          <a:xfrm>
            <a:off x="7235987" y="2632640"/>
            <a:ext cx="945488" cy="945488"/>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3" name="テキスト ボックス 2"/>
          <p:cNvSpPr txBox="1"/>
          <p:nvPr userDrawn="1"/>
        </p:nvSpPr>
        <p:spPr>
          <a:xfrm>
            <a:off x="7435516" y="2683020"/>
            <a:ext cx="481263" cy="830997"/>
          </a:xfrm>
          <a:prstGeom prst="rect">
            <a:avLst/>
          </a:prstGeom>
          <a:noFill/>
        </p:spPr>
        <p:txBody>
          <a:bodyPr wrap="square" rtlCol="0">
            <a:spAutoFit/>
          </a:bodyPr>
          <a:lstStyle/>
          <a:p>
            <a:pPr algn="ctr"/>
            <a:r>
              <a:rPr lang="en-US" sz="4800" dirty="0" smtClean="0">
                <a:solidFill>
                  <a:schemeClr val="bg1">
                    <a:lumMod val="10000"/>
                    <a:lumOff val="90000"/>
                  </a:schemeClr>
                </a:solidFill>
                <a:latin typeface="+mj-lt"/>
              </a:rPr>
              <a:t>1</a:t>
            </a:r>
            <a:endParaRPr lang="en-US" sz="4800" dirty="0">
              <a:solidFill>
                <a:schemeClr val="bg1">
                  <a:lumMod val="10000"/>
                  <a:lumOff val="90000"/>
                </a:schemeClr>
              </a:solidFill>
              <a:latin typeface="+mj-lt"/>
            </a:endParaRPr>
          </a:p>
        </p:txBody>
      </p:sp>
      <p:sp>
        <p:nvSpPr>
          <p:cNvPr id="26" name="円/楕円 25"/>
          <p:cNvSpPr/>
          <p:nvPr userDrawn="1"/>
        </p:nvSpPr>
        <p:spPr>
          <a:xfrm>
            <a:off x="7235987" y="3730528"/>
            <a:ext cx="945488" cy="945488"/>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27" name="テキスト ボックス 26"/>
          <p:cNvSpPr txBox="1"/>
          <p:nvPr userDrawn="1"/>
        </p:nvSpPr>
        <p:spPr>
          <a:xfrm>
            <a:off x="7435516" y="3780908"/>
            <a:ext cx="481263" cy="830997"/>
          </a:xfrm>
          <a:prstGeom prst="rect">
            <a:avLst/>
          </a:prstGeom>
          <a:noFill/>
        </p:spPr>
        <p:txBody>
          <a:bodyPr wrap="square" rtlCol="0">
            <a:spAutoFit/>
          </a:bodyPr>
          <a:lstStyle/>
          <a:p>
            <a:pPr algn="ctr"/>
            <a:r>
              <a:rPr lang="en-US" sz="4800" dirty="0" smtClean="0">
                <a:solidFill>
                  <a:schemeClr val="bg1">
                    <a:lumMod val="10000"/>
                    <a:lumOff val="90000"/>
                  </a:schemeClr>
                </a:solidFill>
                <a:latin typeface="+mj-lt"/>
              </a:rPr>
              <a:t>2</a:t>
            </a:r>
            <a:endParaRPr lang="en-US" sz="4800" dirty="0">
              <a:solidFill>
                <a:schemeClr val="bg1">
                  <a:lumMod val="10000"/>
                  <a:lumOff val="90000"/>
                </a:schemeClr>
              </a:solidFill>
              <a:latin typeface="+mj-lt"/>
            </a:endParaRPr>
          </a:p>
        </p:txBody>
      </p:sp>
      <p:sp>
        <p:nvSpPr>
          <p:cNvPr id="28" name="円/楕円 27"/>
          <p:cNvSpPr/>
          <p:nvPr userDrawn="1"/>
        </p:nvSpPr>
        <p:spPr>
          <a:xfrm>
            <a:off x="7235987" y="4862550"/>
            <a:ext cx="945488" cy="945488"/>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29" name="テキスト ボックス 28"/>
          <p:cNvSpPr txBox="1"/>
          <p:nvPr userDrawn="1"/>
        </p:nvSpPr>
        <p:spPr>
          <a:xfrm>
            <a:off x="7435516" y="4912930"/>
            <a:ext cx="481263" cy="830997"/>
          </a:xfrm>
          <a:prstGeom prst="rect">
            <a:avLst/>
          </a:prstGeom>
          <a:noFill/>
        </p:spPr>
        <p:txBody>
          <a:bodyPr wrap="square" rtlCol="0">
            <a:spAutoFit/>
          </a:bodyPr>
          <a:lstStyle/>
          <a:p>
            <a:pPr algn="ctr"/>
            <a:r>
              <a:rPr lang="en-US" sz="4800" dirty="0" smtClean="0">
                <a:solidFill>
                  <a:schemeClr val="bg1">
                    <a:lumMod val="10000"/>
                    <a:lumOff val="90000"/>
                  </a:schemeClr>
                </a:solidFill>
                <a:latin typeface="+mj-lt"/>
              </a:rPr>
              <a:t>3</a:t>
            </a:r>
            <a:endParaRPr lang="en-US" sz="4800" dirty="0">
              <a:solidFill>
                <a:schemeClr val="bg1">
                  <a:lumMod val="10000"/>
                  <a:lumOff val="90000"/>
                </a:schemeClr>
              </a:solidFill>
              <a:latin typeface="+mj-lt"/>
            </a:endParaRPr>
          </a:p>
        </p:txBody>
      </p:sp>
      <p:sp>
        <p:nvSpPr>
          <p:cNvPr id="30" name="円/楕円 29"/>
          <p:cNvSpPr/>
          <p:nvPr userDrawn="1"/>
        </p:nvSpPr>
        <p:spPr>
          <a:xfrm>
            <a:off x="7235987" y="5960438"/>
            <a:ext cx="945488" cy="945488"/>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31" name="テキスト ボックス 30"/>
          <p:cNvSpPr txBox="1"/>
          <p:nvPr userDrawn="1"/>
        </p:nvSpPr>
        <p:spPr>
          <a:xfrm>
            <a:off x="7435516" y="6010818"/>
            <a:ext cx="481263" cy="830997"/>
          </a:xfrm>
          <a:prstGeom prst="rect">
            <a:avLst/>
          </a:prstGeom>
          <a:noFill/>
        </p:spPr>
        <p:txBody>
          <a:bodyPr wrap="square" rtlCol="0">
            <a:spAutoFit/>
          </a:bodyPr>
          <a:lstStyle/>
          <a:p>
            <a:pPr algn="ctr"/>
            <a:r>
              <a:rPr lang="en-US" sz="4800" dirty="0" smtClean="0">
                <a:solidFill>
                  <a:schemeClr val="bg1">
                    <a:lumMod val="10000"/>
                    <a:lumOff val="90000"/>
                  </a:schemeClr>
                </a:solidFill>
                <a:latin typeface="+mj-lt"/>
              </a:rPr>
              <a:t>4</a:t>
            </a:r>
            <a:endParaRPr lang="en-US" sz="4800" dirty="0">
              <a:solidFill>
                <a:schemeClr val="bg1">
                  <a:lumMod val="10000"/>
                  <a:lumOff val="90000"/>
                </a:schemeClr>
              </a:solidFill>
              <a:latin typeface="+mj-lt"/>
            </a:endParaRPr>
          </a:p>
        </p:txBody>
      </p:sp>
      <p:sp>
        <p:nvSpPr>
          <p:cNvPr id="32" name="円/楕円 31"/>
          <p:cNvSpPr/>
          <p:nvPr userDrawn="1"/>
        </p:nvSpPr>
        <p:spPr>
          <a:xfrm>
            <a:off x="7235987" y="7088849"/>
            <a:ext cx="945488" cy="945488"/>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33" name="テキスト ボックス 32"/>
          <p:cNvSpPr txBox="1"/>
          <p:nvPr userDrawn="1"/>
        </p:nvSpPr>
        <p:spPr>
          <a:xfrm>
            <a:off x="7435516" y="7139229"/>
            <a:ext cx="481263" cy="830997"/>
          </a:xfrm>
          <a:prstGeom prst="rect">
            <a:avLst/>
          </a:prstGeom>
          <a:noFill/>
        </p:spPr>
        <p:txBody>
          <a:bodyPr wrap="square" rtlCol="0">
            <a:spAutoFit/>
          </a:bodyPr>
          <a:lstStyle/>
          <a:p>
            <a:pPr algn="ctr"/>
            <a:r>
              <a:rPr lang="en-US" sz="4800" dirty="0" smtClean="0">
                <a:solidFill>
                  <a:schemeClr val="bg1">
                    <a:lumMod val="10000"/>
                    <a:lumOff val="90000"/>
                  </a:schemeClr>
                </a:solidFill>
                <a:latin typeface="+mj-lt"/>
              </a:rPr>
              <a:t>5</a:t>
            </a:r>
            <a:endParaRPr lang="en-US" sz="4800" dirty="0">
              <a:solidFill>
                <a:schemeClr val="bg1">
                  <a:lumMod val="10000"/>
                  <a:lumOff val="90000"/>
                </a:schemeClr>
              </a:solidFill>
              <a:latin typeface="+mj-lt"/>
            </a:endParaRPr>
          </a:p>
        </p:txBody>
      </p:sp>
      <p:sp>
        <p:nvSpPr>
          <p:cNvPr id="34" name="円/楕円 33"/>
          <p:cNvSpPr/>
          <p:nvPr userDrawn="1"/>
        </p:nvSpPr>
        <p:spPr>
          <a:xfrm>
            <a:off x="7235987" y="8186737"/>
            <a:ext cx="945488" cy="945488"/>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35" name="テキスト ボックス 34"/>
          <p:cNvSpPr txBox="1"/>
          <p:nvPr userDrawn="1"/>
        </p:nvSpPr>
        <p:spPr>
          <a:xfrm>
            <a:off x="7435516" y="8237117"/>
            <a:ext cx="481263" cy="830997"/>
          </a:xfrm>
          <a:prstGeom prst="rect">
            <a:avLst/>
          </a:prstGeom>
          <a:noFill/>
        </p:spPr>
        <p:txBody>
          <a:bodyPr wrap="square" rtlCol="0">
            <a:spAutoFit/>
          </a:bodyPr>
          <a:lstStyle/>
          <a:p>
            <a:pPr algn="ctr"/>
            <a:r>
              <a:rPr lang="en-US" sz="4800" dirty="0" smtClean="0">
                <a:solidFill>
                  <a:schemeClr val="bg1">
                    <a:lumMod val="10000"/>
                    <a:lumOff val="90000"/>
                  </a:schemeClr>
                </a:solidFill>
                <a:latin typeface="+mj-lt"/>
              </a:rPr>
              <a:t>6</a:t>
            </a:r>
            <a:endParaRPr lang="en-US" sz="4800" dirty="0">
              <a:solidFill>
                <a:schemeClr val="bg1">
                  <a:lumMod val="10000"/>
                  <a:lumOff val="90000"/>
                </a:schemeClr>
              </a:solidFill>
              <a:latin typeface="+mj-lt"/>
            </a:endParaRPr>
          </a:p>
        </p:txBody>
      </p:sp>
      <p:sp>
        <p:nvSpPr>
          <p:cNvPr id="36" name="テキスト プレースホルダー 11"/>
          <p:cNvSpPr>
            <a:spLocks noGrp="1"/>
          </p:cNvSpPr>
          <p:nvPr>
            <p:ph type="body" sz="quarter" idx="20" hasCustomPrompt="1"/>
          </p:nvPr>
        </p:nvSpPr>
        <p:spPr>
          <a:xfrm>
            <a:off x="8280000" y="3799729"/>
            <a:ext cx="8383733" cy="812516"/>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endParaRPr lang="en-US" dirty="0"/>
          </a:p>
        </p:txBody>
      </p:sp>
      <p:sp>
        <p:nvSpPr>
          <p:cNvPr id="37" name="テキスト プレースホルダー 11"/>
          <p:cNvSpPr>
            <a:spLocks noGrp="1"/>
          </p:cNvSpPr>
          <p:nvPr>
            <p:ph type="body" sz="quarter" idx="21" hasCustomPrompt="1"/>
          </p:nvPr>
        </p:nvSpPr>
        <p:spPr>
          <a:xfrm>
            <a:off x="8280000" y="4931751"/>
            <a:ext cx="8383733" cy="812516"/>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endParaRPr lang="en-US" dirty="0"/>
          </a:p>
        </p:txBody>
      </p:sp>
      <p:sp>
        <p:nvSpPr>
          <p:cNvPr id="38" name="テキスト プレースホルダー 11"/>
          <p:cNvSpPr>
            <a:spLocks noGrp="1"/>
          </p:cNvSpPr>
          <p:nvPr>
            <p:ph type="body" sz="quarter" idx="22" hasCustomPrompt="1"/>
          </p:nvPr>
        </p:nvSpPr>
        <p:spPr>
          <a:xfrm>
            <a:off x="8280000" y="6022773"/>
            <a:ext cx="8383733" cy="812516"/>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endParaRPr lang="en-US" dirty="0"/>
          </a:p>
        </p:txBody>
      </p:sp>
      <p:sp>
        <p:nvSpPr>
          <p:cNvPr id="39" name="テキスト プレースホルダー 11"/>
          <p:cNvSpPr>
            <a:spLocks noGrp="1"/>
          </p:cNvSpPr>
          <p:nvPr>
            <p:ph type="body" sz="quarter" idx="23" hasCustomPrompt="1"/>
          </p:nvPr>
        </p:nvSpPr>
        <p:spPr>
          <a:xfrm>
            <a:off x="8280000" y="7127527"/>
            <a:ext cx="8383733" cy="812516"/>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endParaRPr lang="en-US" dirty="0"/>
          </a:p>
        </p:txBody>
      </p:sp>
      <p:sp>
        <p:nvSpPr>
          <p:cNvPr id="40" name="テキスト プレースホルダー 11"/>
          <p:cNvSpPr>
            <a:spLocks noGrp="1"/>
          </p:cNvSpPr>
          <p:nvPr>
            <p:ph type="body" sz="quarter" idx="24" hasCustomPrompt="1"/>
          </p:nvPr>
        </p:nvSpPr>
        <p:spPr>
          <a:xfrm>
            <a:off x="8280000" y="8259549"/>
            <a:ext cx="8383733" cy="812516"/>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234385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additive="base">
                                        <p:cTn id="35"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0-#ppt_w/2"/>
                                          </p:val>
                                        </p:tav>
                                        <p:tav tm="100000">
                                          <p:val>
                                            <p:strVal val="#ppt_x"/>
                                          </p:val>
                                        </p:tav>
                                      </p:tavLst>
                                    </p:anim>
                                    <p:anim calcmode="lin" valueType="num">
                                      <p:cBhvr additive="base">
                                        <p:cTn id="45" dur="500" fill="hold"/>
                                        <p:tgtEl>
                                          <p:spTgt spid="2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36">
                                            <p:txEl>
                                              <p:pRg st="0" end="0"/>
                                            </p:txEl>
                                          </p:spTgt>
                                        </p:tgtEl>
                                        <p:attrNameLst>
                                          <p:attrName>style.visibility</p:attrName>
                                        </p:attrNameLst>
                                      </p:cBhvr>
                                      <p:to>
                                        <p:strVal val="visible"/>
                                      </p:to>
                                    </p:set>
                                    <p:anim calcmode="lin" valueType="num">
                                      <p:cBhvr additive="base">
                                        <p:cTn id="48"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ID="2" presetClass="entr" presetSubtype="8"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0-#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7">
                                            <p:txEl>
                                              <p:pRg st="0" end="0"/>
                                            </p:txEl>
                                          </p:spTgt>
                                        </p:tgtEl>
                                        <p:attrNameLst>
                                          <p:attrName>style.visibility</p:attrName>
                                        </p:attrNameLst>
                                      </p:cBhvr>
                                      <p:to>
                                        <p:strVal val="visible"/>
                                      </p:to>
                                    </p:set>
                                    <p:anim calcmode="lin" valueType="num">
                                      <p:cBhvr additive="base">
                                        <p:cTn id="61"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63" fill="hold">
                            <p:stCondLst>
                              <p:cond delay="2500"/>
                            </p:stCondLst>
                            <p:childTnLst>
                              <p:par>
                                <p:cTn id="64" presetID="2" presetClass="entr" presetSubtype="8"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0-#ppt_w/2"/>
                                          </p:val>
                                        </p:tav>
                                        <p:tav tm="100000">
                                          <p:val>
                                            <p:strVal val="#ppt_x"/>
                                          </p:val>
                                        </p:tav>
                                      </p:tavLst>
                                    </p:anim>
                                    <p:anim calcmode="lin" valueType="num">
                                      <p:cBhvr additive="base">
                                        <p:cTn id="67" dur="500" fill="hold"/>
                                        <p:tgtEl>
                                          <p:spTgt spid="30"/>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0-#ppt_w/2"/>
                                          </p:val>
                                        </p:tav>
                                        <p:tav tm="100000">
                                          <p:val>
                                            <p:strVal val="#ppt_x"/>
                                          </p:val>
                                        </p:tav>
                                      </p:tavLst>
                                    </p:anim>
                                    <p:anim calcmode="lin" valueType="num">
                                      <p:cBhvr additive="base">
                                        <p:cTn id="71" dur="500" fill="hold"/>
                                        <p:tgtEl>
                                          <p:spTgt spid="31"/>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par>
                          <p:cTn id="76" fill="hold">
                            <p:stCondLst>
                              <p:cond delay="3000"/>
                            </p:stCondLst>
                            <p:childTnLst>
                              <p:par>
                                <p:cTn id="77" presetID="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0-#ppt_w/2"/>
                                          </p:val>
                                        </p:tav>
                                        <p:tav tm="100000">
                                          <p:val>
                                            <p:strVal val="#ppt_x"/>
                                          </p:val>
                                        </p:tav>
                                      </p:tavLst>
                                    </p:anim>
                                    <p:anim calcmode="lin" valueType="num">
                                      <p:cBhvr additive="base">
                                        <p:cTn id="80" dur="500" fill="hold"/>
                                        <p:tgtEl>
                                          <p:spTgt spid="32"/>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0-#ppt_w/2"/>
                                          </p:val>
                                        </p:tav>
                                        <p:tav tm="100000">
                                          <p:val>
                                            <p:strVal val="#ppt_x"/>
                                          </p:val>
                                        </p:tav>
                                      </p:tavLst>
                                    </p:anim>
                                    <p:anim calcmode="lin" valueType="num">
                                      <p:cBhvr additive="base">
                                        <p:cTn id="84" dur="500" fill="hold"/>
                                        <p:tgtEl>
                                          <p:spTgt spid="33"/>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 calcmode="lin" valueType="num">
                                      <p:cBhvr additive="base">
                                        <p:cTn id="8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2" presetClass="entr" presetSubtype="8"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additive="base">
                                        <p:cTn id="92" dur="500" fill="hold"/>
                                        <p:tgtEl>
                                          <p:spTgt spid="34"/>
                                        </p:tgtEl>
                                        <p:attrNameLst>
                                          <p:attrName>ppt_x</p:attrName>
                                        </p:attrNameLst>
                                      </p:cBhvr>
                                      <p:tavLst>
                                        <p:tav tm="0">
                                          <p:val>
                                            <p:strVal val="0-#ppt_w/2"/>
                                          </p:val>
                                        </p:tav>
                                        <p:tav tm="100000">
                                          <p:val>
                                            <p:strVal val="#ppt_x"/>
                                          </p:val>
                                        </p:tav>
                                      </p:tavLst>
                                    </p:anim>
                                    <p:anim calcmode="lin" valueType="num">
                                      <p:cBhvr additive="base">
                                        <p:cTn id="93" dur="500" fill="hold"/>
                                        <p:tgtEl>
                                          <p:spTgt spid="34"/>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0-#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40">
                                            <p:txEl>
                                              <p:pRg st="0" end="0"/>
                                            </p:txEl>
                                          </p:spTgt>
                                        </p:tgtEl>
                                        <p:attrNameLst>
                                          <p:attrName>style.visibility</p:attrName>
                                        </p:attrNameLst>
                                      </p:cBhvr>
                                      <p:to>
                                        <p:strVal val="visible"/>
                                      </p:to>
                                    </p:set>
                                    <p:anim calcmode="lin" valueType="num">
                                      <p:cBhvr additive="base">
                                        <p:cTn id="100"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3" grpId="0"/>
      <p:bldP spid="26" grpId="0" animBg="1"/>
      <p:bldP spid="27" grpId="0"/>
      <p:bldP spid="28" grpId="0" animBg="1"/>
      <p:bldP spid="29" grpId="0"/>
      <p:bldP spid="30" grpId="0" animBg="1"/>
      <p:bldP spid="31" grpId="0"/>
      <p:bldP spid="32" grpId="0" animBg="1"/>
      <p:bldP spid="33" grpId="0"/>
      <p:bldP spid="34" grpId="0" animBg="1"/>
      <p:bldP spid="35" grpId="0"/>
      <p:bldP spid="36" grpId="0" build="p">
        <p:tmplLst>
          <p:tmpl lvl="1">
            <p:tnLst>
              <p:par>
                <p:cTn presetID="2" presetClass="entr" presetSubtype="2"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 presetClass="entr" presetSubtype="2"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1 Column - Vertic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4" name="正方形/長方形 13"/>
          <p:cNvSpPr>
            <a:spLocks/>
          </p:cNvSpPr>
          <p:nvPr userDrawn="1"/>
        </p:nvSpPr>
        <p:spPr>
          <a:xfrm>
            <a:off x="4384674" y="3150942"/>
            <a:ext cx="4401866" cy="1518254"/>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17" name="図 16"/>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3587966" y="4669196"/>
            <a:ext cx="5198574" cy="421062"/>
          </a:xfrm>
          <a:prstGeom prst="rect">
            <a:avLst/>
          </a:prstGeom>
        </p:spPr>
      </p:pic>
      <p:pic>
        <p:nvPicPr>
          <p:cNvPr id="22" name="図 21"/>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3587966" y="6608512"/>
            <a:ext cx="5198574" cy="421062"/>
          </a:xfrm>
          <a:prstGeom prst="rect">
            <a:avLst/>
          </a:prstGeom>
        </p:spPr>
      </p:pic>
      <p:sp>
        <p:nvSpPr>
          <p:cNvPr id="23" name="正方形/長方形 22"/>
          <p:cNvSpPr>
            <a:spLocks/>
          </p:cNvSpPr>
          <p:nvPr userDrawn="1"/>
        </p:nvSpPr>
        <p:spPr>
          <a:xfrm flipH="1">
            <a:off x="9583248" y="5090258"/>
            <a:ext cx="4401866" cy="1518254"/>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24" name="図 23"/>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flipH="1">
            <a:off x="9583248" y="6602550"/>
            <a:ext cx="5198574" cy="421062"/>
          </a:xfrm>
          <a:prstGeom prst="rect">
            <a:avLst/>
          </a:prstGeom>
        </p:spPr>
      </p:pic>
      <p:sp>
        <p:nvSpPr>
          <p:cNvPr id="25" name="正方形/長方形 24"/>
          <p:cNvSpPr>
            <a:spLocks/>
          </p:cNvSpPr>
          <p:nvPr userDrawn="1"/>
        </p:nvSpPr>
        <p:spPr>
          <a:xfrm flipH="1">
            <a:off x="9583248" y="3150942"/>
            <a:ext cx="4401866" cy="1518254"/>
          </a:xfrm>
          <a:prstGeom prst="rect">
            <a:avLst/>
          </a:prstGeom>
          <a:gradFill flip="none" rotWithShape="1">
            <a:gsLst>
              <a:gs pos="0">
                <a:schemeClr val="bg1"/>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26" name="図 25"/>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flipH="1">
            <a:off x="9583248" y="4663234"/>
            <a:ext cx="5198574" cy="421062"/>
          </a:xfrm>
          <a:prstGeom prst="rect">
            <a:avLst/>
          </a:prstGeom>
        </p:spPr>
      </p:pic>
      <p:sp>
        <p:nvSpPr>
          <p:cNvPr id="27" name="正方形/長方形 26"/>
          <p:cNvSpPr>
            <a:spLocks/>
          </p:cNvSpPr>
          <p:nvPr userDrawn="1"/>
        </p:nvSpPr>
        <p:spPr>
          <a:xfrm>
            <a:off x="4384674" y="5090258"/>
            <a:ext cx="4401866" cy="1518254"/>
          </a:xfrm>
          <a:prstGeom prst="rect">
            <a:avLst/>
          </a:prstGeom>
          <a:gradFill flip="none" rotWithShape="1">
            <a:gsLst>
              <a:gs pos="0">
                <a:schemeClr val="bg1"/>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8" name="テキスト プレースホルダー 11"/>
          <p:cNvSpPr>
            <a:spLocks noGrp="1"/>
          </p:cNvSpPr>
          <p:nvPr>
            <p:ph type="body" sz="quarter" idx="15" hasCustomPrompt="1"/>
          </p:nvPr>
        </p:nvSpPr>
        <p:spPr>
          <a:xfrm>
            <a:off x="4450053" y="3566686"/>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29" name="テキスト プレースホルダー 11"/>
          <p:cNvSpPr>
            <a:spLocks noGrp="1"/>
          </p:cNvSpPr>
          <p:nvPr>
            <p:ph type="body" sz="quarter" idx="16" hasCustomPrompt="1"/>
          </p:nvPr>
        </p:nvSpPr>
        <p:spPr>
          <a:xfrm>
            <a:off x="4449957" y="5506002"/>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30" name="テキスト プレースホルダー 11"/>
          <p:cNvSpPr>
            <a:spLocks noGrp="1"/>
          </p:cNvSpPr>
          <p:nvPr>
            <p:ph type="body" sz="quarter" idx="17" hasCustomPrompt="1"/>
          </p:nvPr>
        </p:nvSpPr>
        <p:spPr>
          <a:xfrm>
            <a:off x="9695113" y="3566686"/>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31" name="テキスト プレースホルダー 11"/>
          <p:cNvSpPr>
            <a:spLocks noGrp="1"/>
          </p:cNvSpPr>
          <p:nvPr>
            <p:ph type="body" sz="quarter" idx="18" hasCustomPrompt="1"/>
          </p:nvPr>
        </p:nvSpPr>
        <p:spPr>
          <a:xfrm>
            <a:off x="9695113" y="5506002"/>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32" name="テキスト プレースホルダー 11"/>
          <p:cNvSpPr>
            <a:spLocks noGrp="1"/>
          </p:cNvSpPr>
          <p:nvPr>
            <p:ph type="body" sz="quarter" idx="19" hasCustomPrompt="1"/>
          </p:nvPr>
        </p:nvSpPr>
        <p:spPr>
          <a:xfrm>
            <a:off x="583282" y="3150942"/>
            <a:ext cx="3665412" cy="1512292"/>
          </a:xfrm>
        </p:spPr>
        <p:txBody>
          <a:bodyPr anchor="ctr">
            <a:normAutofit/>
          </a:bodyPr>
          <a:lstStyle>
            <a:lvl1pPr marL="0" marR="0" indent="0" algn="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3" name="テキスト プレースホルダー 11"/>
          <p:cNvSpPr>
            <a:spLocks noGrp="1"/>
          </p:cNvSpPr>
          <p:nvPr>
            <p:ph type="body" sz="quarter" idx="20" hasCustomPrompt="1"/>
          </p:nvPr>
        </p:nvSpPr>
        <p:spPr>
          <a:xfrm>
            <a:off x="579271" y="5084296"/>
            <a:ext cx="3665412" cy="1512292"/>
          </a:xfrm>
        </p:spPr>
        <p:txBody>
          <a:bodyPr anchor="ctr">
            <a:normAutofit/>
          </a:bodyPr>
          <a:lstStyle>
            <a:lvl1pPr marL="0" marR="0" indent="0" algn="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4" name="テキスト プレースホルダー 11"/>
          <p:cNvSpPr>
            <a:spLocks noGrp="1"/>
          </p:cNvSpPr>
          <p:nvPr>
            <p:ph type="body" sz="quarter" idx="21" hasCustomPrompt="1"/>
          </p:nvPr>
        </p:nvSpPr>
        <p:spPr>
          <a:xfrm>
            <a:off x="14114794" y="3150942"/>
            <a:ext cx="3665412" cy="1512292"/>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5" name="テキスト プレースホルダー 11"/>
          <p:cNvSpPr>
            <a:spLocks noGrp="1"/>
          </p:cNvSpPr>
          <p:nvPr>
            <p:ph type="body" sz="quarter" idx="22" hasCustomPrompt="1"/>
          </p:nvPr>
        </p:nvSpPr>
        <p:spPr>
          <a:xfrm>
            <a:off x="14110783" y="5084296"/>
            <a:ext cx="3665412" cy="1512292"/>
          </a:xfrm>
        </p:spPr>
        <p:txBody>
          <a:bodyPr anchor="ctr">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6" name="テキスト プレースホルダー 11"/>
          <p:cNvSpPr>
            <a:spLocks noGrp="1"/>
          </p:cNvSpPr>
          <p:nvPr>
            <p:ph type="body" sz="quarter" idx="14" hasCustomPrompt="1"/>
          </p:nvPr>
        </p:nvSpPr>
        <p:spPr>
          <a:xfrm>
            <a:off x="830173" y="7211904"/>
            <a:ext cx="16689065" cy="756363"/>
          </a:xfrm>
        </p:spPr>
        <p:txBody>
          <a:bodyPr anchor="b">
            <a:normAutofit/>
          </a:bodyPr>
          <a:lstStyle>
            <a:lvl1pPr algn="ctr">
              <a:defRPr sz="3600" baseline="0">
                <a:solidFill>
                  <a:srgbClr val="3A75FB"/>
                </a:solidFill>
              </a:defRPr>
            </a:lvl1pPr>
          </a:lstStyle>
          <a:p>
            <a:pPr lvl="0"/>
            <a:r>
              <a:rPr lang="en-US" dirty="0" smtClean="0"/>
              <a:t>Text Here</a:t>
            </a:r>
            <a:endParaRPr lang="en-US" dirty="0"/>
          </a:p>
        </p:txBody>
      </p:sp>
      <p:sp>
        <p:nvSpPr>
          <p:cNvPr id="37" name="テキスト プレースホルダー 11"/>
          <p:cNvSpPr>
            <a:spLocks noGrp="1"/>
          </p:cNvSpPr>
          <p:nvPr>
            <p:ph type="body" sz="quarter" idx="23" hasCustomPrompt="1"/>
          </p:nvPr>
        </p:nvSpPr>
        <p:spPr>
          <a:xfrm>
            <a:off x="818487" y="7999306"/>
            <a:ext cx="16701106" cy="1255963"/>
          </a:xfrm>
        </p:spPr>
        <p:txBody>
          <a:bodyPr anchor="t">
            <a:norm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solidFill>
              </a:defRPr>
            </a:lvl1pPr>
          </a:lstStyle>
          <a:p>
            <a:pPr lvl="0"/>
            <a:r>
              <a:rPr lang="en-US" dirty="0" smtClean="0"/>
              <a:t>Text Here</a:t>
            </a:r>
            <a:br>
              <a:rPr lang="en-US" dirty="0" smtClean="0"/>
            </a:br>
            <a:endParaRPr lang="en-US" dirty="0"/>
          </a:p>
        </p:txBody>
      </p:sp>
    </p:spTree>
    <p:extLst>
      <p:ext uri="{BB962C8B-B14F-4D97-AF65-F5344CB8AC3E}">
        <p14:creationId xmlns:p14="http://schemas.microsoft.com/office/powerpoint/2010/main" val="34711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 calcmode="lin" valueType="num">
                                      <p:cBhvr additive="base">
                                        <p:cTn id="27"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 calcmode="lin" valueType="num">
                                      <p:cBhvr additive="base">
                                        <p:cTn id="36"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0-#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 calcmode="lin" valueType="num">
                                      <p:cBhvr additive="base">
                                        <p:cTn id="45"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9">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par>
                          <p:cTn id="51" fill="hold">
                            <p:stCondLst>
                              <p:cond delay="2000"/>
                            </p:stCondLst>
                            <p:childTnLst>
                              <p:par>
                                <p:cTn id="52" presetID="2" presetClass="entr" presetSubtype="8" fill="hold" grpId="0" nodeType="after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additive="base">
                                        <p:cTn id="54"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 presetClass="entr" presetSubtype="2"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anim calcmode="lin" valueType="num">
                                      <p:cBhvr additive="base">
                                        <p:cTn id="63"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0">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1+#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2" presetClass="entr" presetSubtype="2" fill="hold" grpId="0" nodeType="afterEffect">
                                  <p:stCondLst>
                                    <p:cond delay="0"/>
                                  </p:stCondLst>
                                  <p:childTnLst>
                                    <p:set>
                                      <p:cBhvr>
                                        <p:cTn id="71" dur="1" fill="hold">
                                          <p:stCondLst>
                                            <p:cond delay="0"/>
                                          </p:stCondLst>
                                        </p:cTn>
                                        <p:tgtEl>
                                          <p:spTgt spid="34">
                                            <p:txEl>
                                              <p:pRg st="0" end="0"/>
                                            </p:txEl>
                                          </p:spTgt>
                                        </p:tgtEl>
                                        <p:attrNameLst>
                                          <p:attrName>style.visibility</p:attrName>
                                        </p:attrNameLst>
                                      </p:cBhvr>
                                      <p:to>
                                        <p:strVal val="visible"/>
                                      </p:to>
                                    </p:set>
                                    <p:anim calcmode="lin" valueType="num">
                                      <p:cBhvr additive="base">
                                        <p:cTn id="72"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3500"/>
                            </p:stCondLst>
                            <p:childTnLst>
                              <p:par>
                                <p:cTn id="75" presetID="2" presetClass="entr" presetSubtype="2"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1+#ppt_w/2"/>
                                          </p:val>
                                        </p:tav>
                                        <p:tav tm="100000">
                                          <p:val>
                                            <p:strVal val="#ppt_x"/>
                                          </p:val>
                                        </p:tav>
                                      </p:tavLst>
                                    </p:anim>
                                    <p:anim calcmode="lin" valueType="num">
                                      <p:cBhvr additive="base">
                                        <p:cTn id="78" dur="500" fill="hold"/>
                                        <p:tgtEl>
                                          <p:spTgt spid="2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1">
                                            <p:txEl>
                                              <p:pRg st="0" end="0"/>
                                            </p:txEl>
                                          </p:spTgt>
                                        </p:tgtEl>
                                        <p:attrNameLst>
                                          <p:attrName>style.visibility</p:attrName>
                                        </p:attrNameLst>
                                      </p:cBhvr>
                                      <p:to>
                                        <p:strVal val="visible"/>
                                      </p:to>
                                    </p:set>
                                    <p:anim calcmode="lin" valueType="num">
                                      <p:cBhvr additive="base">
                                        <p:cTn id="81"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1">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1+#ppt_w/2"/>
                                          </p:val>
                                        </p:tav>
                                        <p:tav tm="100000">
                                          <p:val>
                                            <p:strVal val="#ppt_x"/>
                                          </p:val>
                                        </p:tav>
                                      </p:tavLst>
                                    </p:anim>
                                    <p:anim calcmode="lin" valueType="num">
                                      <p:cBhvr additive="base">
                                        <p:cTn id="86" dur="500" fill="hold"/>
                                        <p:tgtEl>
                                          <p:spTgt spid="24"/>
                                        </p:tgtEl>
                                        <p:attrNameLst>
                                          <p:attrName>ppt_y</p:attrName>
                                        </p:attrNameLst>
                                      </p:cBhvr>
                                      <p:tavLst>
                                        <p:tav tm="0">
                                          <p:val>
                                            <p:strVal val="#ppt_y"/>
                                          </p:val>
                                        </p:tav>
                                        <p:tav tm="100000">
                                          <p:val>
                                            <p:strVal val="#ppt_y"/>
                                          </p:val>
                                        </p:tav>
                                      </p:tavLst>
                                    </p:anim>
                                  </p:childTnLst>
                                </p:cTn>
                              </p:par>
                            </p:childTnLst>
                          </p:cTn>
                        </p:par>
                        <p:par>
                          <p:cTn id="87" fill="hold">
                            <p:stCondLst>
                              <p:cond delay="4000"/>
                            </p:stCondLst>
                            <p:childTnLst>
                              <p:par>
                                <p:cTn id="88" presetID="2" presetClass="entr" presetSubtype="2" fill="hold" grpId="0" nodeType="after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 calcmode="lin" valueType="num">
                                      <p:cBhvr additive="base">
                                        <p:cTn id="90"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par>
                          <p:cTn id="92" fill="hold">
                            <p:stCondLst>
                              <p:cond delay="4500"/>
                            </p:stCondLst>
                            <p:childTnLst>
                              <p:par>
                                <p:cTn id="93" presetID="10" presetClass="entr" presetSubtype="0" fill="hold" grpId="0" nodeType="afterEffect">
                                  <p:stCondLst>
                                    <p:cond delay="0"/>
                                  </p:stCondLst>
                                  <p:childTnLst>
                                    <p:set>
                                      <p:cBhvr>
                                        <p:cTn id="94" dur="1" fill="hold">
                                          <p:stCondLst>
                                            <p:cond delay="0"/>
                                          </p:stCondLst>
                                        </p:cTn>
                                        <p:tgtEl>
                                          <p:spTgt spid="36">
                                            <p:txEl>
                                              <p:pRg st="0" end="0"/>
                                            </p:txEl>
                                          </p:spTgt>
                                        </p:tgtEl>
                                        <p:attrNameLst>
                                          <p:attrName>style.visibility</p:attrName>
                                        </p:attrNameLst>
                                      </p:cBhvr>
                                      <p:to>
                                        <p:strVal val="visible"/>
                                      </p:to>
                                    </p:set>
                                    <p:animEffect transition="in" filter="fade">
                                      <p:cBhvr>
                                        <p:cTn id="95" dur="500"/>
                                        <p:tgtEl>
                                          <p:spTgt spid="36">
                                            <p:txEl>
                                              <p:pRg st="0" end="0"/>
                                            </p:txEl>
                                          </p:spTgt>
                                        </p:tgtEl>
                                      </p:cBhvr>
                                    </p:animEffect>
                                  </p:childTnLst>
                                </p:cTn>
                              </p:par>
                            </p:childTnLst>
                          </p:cTn>
                        </p:par>
                        <p:par>
                          <p:cTn id="96" fill="hold">
                            <p:stCondLst>
                              <p:cond delay="5000"/>
                            </p:stCondLst>
                            <p:childTnLst>
                              <p:par>
                                <p:cTn id="97" presetID="10" presetClass="entr" presetSubtype="0" fill="hold" grpId="0" nodeType="after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animEffect transition="in" filter="fade">
                                      <p:cBhvr>
                                        <p:cTn id="9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animBg="1"/>
      <p:bldP spid="23" grpId="0" animBg="1"/>
      <p:bldP spid="25" grpId="0" animBg="1"/>
      <p:bldP spid="27" grpId="0" animBg="1"/>
      <p:bldP spid="28" grpId="0" build="p">
        <p:tmplLst>
          <p:tmpl lvl="1">
            <p:tnLst>
              <p:par>
                <p:cTn presetID="2" presetClass="entr" presetSubtype="8"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2"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82600" y="3378200"/>
            <a:ext cx="17297400" cy="2260955"/>
          </a:xfrm>
        </p:spPr>
        <p:txBody>
          <a:bodyPr anchor="b">
            <a:normAutofit/>
          </a:bodyPr>
          <a:lstStyle>
            <a:lvl1pPr algn="ctr">
              <a:defRPr sz="6000">
                <a:solidFill>
                  <a:schemeClr val="tx1"/>
                </a:solidFill>
              </a:defRPr>
            </a:lvl1pPr>
          </a:lstStyle>
          <a:p>
            <a:r>
              <a:rPr lang="en-US" altLang="ja-JP" dirty="0" smtClean="0"/>
              <a:t>Master Title</a:t>
            </a:r>
            <a:endParaRPr lang="en-US" dirty="0"/>
          </a:p>
        </p:txBody>
      </p:sp>
      <p:sp>
        <p:nvSpPr>
          <p:cNvPr id="4" name="Subtitle 2"/>
          <p:cNvSpPr>
            <a:spLocks noGrp="1"/>
          </p:cNvSpPr>
          <p:nvPr>
            <p:ph type="subTitle" idx="1" hasCustomPrompt="1"/>
          </p:nvPr>
        </p:nvSpPr>
        <p:spPr>
          <a:xfrm>
            <a:off x="469900" y="5676699"/>
            <a:ext cx="17335500" cy="1181301"/>
          </a:xfrm>
        </p:spPr>
        <p:txBody>
          <a:bodyPr>
            <a:normAutofit/>
          </a:bodyPr>
          <a:lstStyle>
            <a:lvl1pPr marL="0" indent="0" algn="ctr">
              <a:buNone/>
              <a:defRPr sz="2400" baseline="0">
                <a:solidFill>
                  <a:schemeClr val="tx1"/>
                </a:solidFill>
                <a:latin typeface="+mn-lt"/>
              </a:defRPr>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n-US" dirty="0" smtClean="0"/>
              <a:t>Master Subtitle</a:t>
            </a:r>
            <a:endParaRPr lang="en-US" dirty="0"/>
          </a:p>
        </p:txBody>
      </p:sp>
      <p:sp>
        <p:nvSpPr>
          <p:cNvPr id="7" name="テキスト プレースホルダー 11"/>
          <p:cNvSpPr>
            <a:spLocks noGrp="1"/>
          </p:cNvSpPr>
          <p:nvPr>
            <p:ph type="body" sz="quarter" idx="15" hasCustomPrompt="1"/>
          </p:nvPr>
        </p:nvSpPr>
        <p:spPr>
          <a:xfrm>
            <a:off x="385011" y="7363326"/>
            <a:ext cx="17433757" cy="2646948"/>
          </a:xfrm>
        </p:spPr>
        <p:txBody>
          <a:bodyPr anchor="b">
            <a:normAutofit/>
          </a:bodyPr>
          <a:lstStyle>
            <a:lvl1pPr algn="ctr">
              <a:defRPr sz="20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23484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anim calcmode="lin" valueType="num">
                      <p:cBhvr>
                        <p:cTn dur="1000" fill="hold"/>
                        <p:tgtEl>
                          <p:spTgt spid="7"/>
                        </p:tgtEl>
                        <p:attrNameLst>
                          <p:attrName>ppt_x</p:attrName>
                        </p:attrNameLst>
                      </p:cBhvr>
                      <p:tavLst>
                        <p:tav tm="0">
                          <p:val>
                            <p:strVal val="#ppt_x"/>
                          </p:val>
                        </p:tav>
                        <p:tav tm="100000">
                          <p:val>
                            <p:strVal val="#ppt_x"/>
                          </p:val>
                        </p:tav>
                      </p:tavLst>
                    </p:anim>
                    <p:anim calcmode="lin" valueType="num">
                      <p:cBhvr>
                        <p:cTn dur="1000" fill="hold"/>
                        <p:tgtEl>
                          <p:spTgt spid="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Steps">
    <p:spTree>
      <p:nvGrpSpPr>
        <p:cNvPr id="1" name=""/>
        <p:cNvGrpSpPr/>
        <p:nvPr/>
      </p:nvGrpSpPr>
      <p:grpSpPr>
        <a:xfrm>
          <a:off x="0" y="0"/>
          <a:ext cx="0" cy="0"/>
          <a:chOff x="0" y="0"/>
          <a:chExt cx="0" cy="0"/>
        </a:xfrm>
      </p:grpSpPr>
      <p:sp>
        <p:nvSpPr>
          <p:cNvPr id="3" name="テキスト ボックス 2"/>
          <p:cNvSpPr txBox="1"/>
          <p:nvPr userDrawn="1"/>
        </p:nvSpPr>
        <p:spPr>
          <a:xfrm>
            <a:off x="177064" y="2216293"/>
            <a:ext cx="1544012" cy="3170099"/>
          </a:xfrm>
          <a:prstGeom prst="rect">
            <a:avLst/>
          </a:prstGeom>
          <a:noFill/>
        </p:spPr>
        <p:txBody>
          <a:bodyPr wrap="none" rtlCol="0">
            <a:spAutoFit/>
          </a:bodyPr>
          <a:lstStyle/>
          <a:p>
            <a:r>
              <a:rPr lang="en-US" sz="20000" dirty="0" smtClean="0">
                <a:solidFill>
                  <a:schemeClr val="tx1">
                    <a:lumMod val="50000"/>
                    <a:lumOff val="50000"/>
                  </a:schemeClr>
                </a:solidFill>
                <a:latin typeface="+mj-lt"/>
              </a:rPr>
              <a:t>1</a:t>
            </a:r>
            <a:endParaRPr lang="en-US" sz="20000" dirty="0">
              <a:solidFill>
                <a:schemeClr val="tx1">
                  <a:lumMod val="50000"/>
                  <a:lumOff val="50000"/>
                </a:schemeClr>
              </a:solidFill>
              <a:latin typeface="+mj-lt"/>
            </a:endParaRPr>
          </a:p>
        </p:txBody>
      </p:sp>
      <p:sp>
        <p:nvSpPr>
          <p:cNvPr id="38" name="テキスト ボックス 37"/>
          <p:cNvSpPr txBox="1"/>
          <p:nvPr userDrawn="1"/>
        </p:nvSpPr>
        <p:spPr>
          <a:xfrm>
            <a:off x="5935690" y="2226778"/>
            <a:ext cx="1544012" cy="3170099"/>
          </a:xfrm>
          <a:prstGeom prst="rect">
            <a:avLst/>
          </a:prstGeom>
          <a:noFill/>
        </p:spPr>
        <p:txBody>
          <a:bodyPr wrap="none" rtlCol="0">
            <a:spAutoFit/>
          </a:bodyPr>
          <a:lstStyle/>
          <a:p>
            <a:r>
              <a:rPr lang="en-US" sz="20000" dirty="0" smtClean="0">
                <a:solidFill>
                  <a:schemeClr val="tx1">
                    <a:lumMod val="50000"/>
                    <a:lumOff val="50000"/>
                  </a:schemeClr>
                </a:solidFill>
                <a:latin typeface="+mj-lt"/>
              </a:rPr>
              <a:t>2</a:t>
            </a:r>
            <a:endParaRPr lang="en-US" sz="20000" dirty="0">
              <a:solidFill>
                <a:schemeClr val="tx1">
                  <a:lumMod val="50000"/>
                  <a:lumOff val="50000"/>
                </a:schemeClr>
              </a:solidFill>
              <a:latin typeface="+mj-lt"/>
            </a:endParaRPr>
          </a:p>
        </p:txBody>
      </p:sp>
      <p:sp>
        <p:nvSpPr>
          <p:cNvPr id="39" name="テキスト ボックス 38"/>
          <p:cNvSpPr txBox="1"/>
          <p:nvPr userDrawn="1"/>
        </p:nvSpPr>
        <p:spPr>
          <a:xfrm>
            <a:off x="11905584" y="2368692"/>
            <a:ext cx="1544012" cy="3170099"/>
          </a:xfrm>
          <a:prstGeom prst="rect">
            <a:avLst/>
          </a:prstGeom>
          <a:noFill/>
        </p:spPr>
        <p:txBody>
          <a:bodyPr wrap="none" rtlCol="0">
            <a:spAutoFit/>
          </a:bodyPr>
          <a:lstStyle/>
          <a:p>
            <a:r>
              <a:rPr lang="en-US" sz="20000" dirty="0" smtClean="0">
                <a:solidFill>
                  <a:schemeClr val="tx1">
                    <a:lumMod val="50000"/>
                    <a:lumOff val="50000"/>
                  </a:schemeClr>
                </a:solidFill>
                <a:latin typeface="+mj-lt"/>
              </a:rPr>
              <a:t>3</a:t>
            </a:r>
            <a:endParaRPr lang="en-US" sz="20000" dirty="0">
              <a:solidFill>
                <a:schemeClr val="tx1">
                  <a:lumMod val="50000"/>
                  <a:lumOff val="50000"/>
                </a:schemeClr>
              </a:solidFill>
              <a:latin typeface="+mj-lt"/>
            </a:endParaRPr>
          </a:p>
        </p:txBody>
      </p:sp>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4" name="正方形/長方形 13"/>
          <p:cNvSpPr>
            <a:spLocks/>
          </p:cNvSpPr>
          <p:nvPr userDrawn="1"/>
        </p:nvSpPr>
        <p:spPr>
          <a:xfrm>
            <a:off x="934891" y="3657607"/>
            <a:ext cx="4401866" cy="1518254"/>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17" name="図 16"/>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38183" y="5175861"/>
            <a:ext cx="5198574" cy="421062"/>
          </a:xfrm>
          <a:prstGeom prst="rect">
            <a:avLst/>
          </a:prstGeom>
        </p:spPr>
      </p:pic>
      <p:pic>
        <p:nvPicPr>
          <p:cNvPr id="22" name="図 21"/>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5904019" y="5175861"/>
            <a:ext cx="5198574" cy="421062"/>
          </a:xfrm>
          <a:prstGeom prst="rect">
            <a:avLst/>
          </a:prstGeom>
        </p:spPr>
      </p:pic>
      <p:sp>
        <p:nvSpPr>
          <p:cNvPr id="23" name="正方形/長方形 22"/>
          <p:cNvSpPr>
            <a:spLocks/>
          </p:cNvSpPr>
          <p:nvPr userDrawn="1"/>
        </p:nvSpPr>
        <p:spPr>
          <a:xfrm>
            <a:off x="13030845" y="3657607"/>
            <a:ext cx="4401866" cy="1518254"/>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24" name="図 23"/>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1933863" y="5175861"/>
            <a:ext cx="5198574" cy="421062"/>
          </a:xfrm>
          <a:prstGeom prst="rect">
            <a:avLst/>
          </a:prstGeom>
        </p:spPr>
      </p:pic>
      <p:sp>
        <p:nvSpPr>
          <p:cNvPr id="27" name="正方形/長方形 26"/>
          <p:cNvSpPr>
            <a:spLocks/>
          </p:cNvSpPr>
          <p:nvPr userDrawn="1"/>
        </p:nvSpPr>
        <p:spPr>
          <a:xfrm>
            <a:off x="6977818" y="3657607"/>
            <a:ext cx="4401866" cy="1518254"/>
          </a:xfrm>
          <a:prstGeom prst="rect">
            <a:avLst/>
          </a:prstGeom>
          <a:gradFill flip="none" rotWithShape="1">
            <a:gsLst>
              <a:gs pos="0">
                <a:schemeClr val="bg1"/>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8" name="テキスト プレースホルダー 11"/>
          <p:cNvSpPr>
            <a:spLocks noGrp="1"/>
          </p:cNvSpPr>
          <p:nvPr>
            <p:ph type="body" sz="quarter" idx="15" hasCustomPrompt="1"/>
          </p:nvPr>
        </p:nvSpPr>
        <p:spPr>
          <a:xfrm>
            <a:off x="1000270" y="4073351"/>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29" name="テキスト プレースホルダー 11"/>
          <p:cNvSpPr>
            <a:spLocks noGrp="1"/>
          </p:cNvSpPr>
          <p:nvPr>
            <p:ph type="body" sz="quarter" idx="16" hasCustomPrompt="1"/>
          </p:nvPr>
        </p:nvSpPr>
        <p:spPr>
          <a:xfrm>
            <a:off x="7043101" y="4073351"/>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31" name="テキスト プレースホルダー 11"/>
          <p:cNvSpPr>
            <a:spLocks noGrp="1"/>
          </p:cNvSpPr>
          <p:nvPr>
            <p:ph type="body" sz="quarter" idx="18" hasCustomPrompt="1"/>
          </p:nvPr>
        </p:nvSpPr>
        <p:spPr>
          <a:xfrm>
            <a:off x="13142710" y="4073351"/>
            <a:ext cx="4178136"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4000" baseline="0">
                <a:solidFill>
                  <a:schemeClr val="bg1">
                    <a:lumMod val="10000"/>
                    <a:lumOff val="90000"/>
                  </a:schemeClr>
                </a:solidFill>
                <a:latin typeface="+mj-lt"/>
              </a:defRPr>
            </a:lvl1pPr>
          </a:lstStyle>
          <a:p>
            <a:pPr lvl="0"/>
            <a:r>
              <a:rPr lang="en-US" dirty="0" smtClean="0"/>
              <a:t>Text Here</a:t>
            </a:r>
            <a:endParaRPr lang="en-US" dirty="0"/>
          </a:p>
        </p:txBody>
      </p:sp>
      <p:sp>
        <p:nvSpPr>
          <p:cNvPr id="32" name="テキスト プレースホルダー 11"/>
          <p:cNvSpPr>
            <a:spLocks noGrp="1"/>
          </p:cNvSpPr>
          <p:nvPr>
            <p:ph type="body" sz="quarter" idx="19" hasCustomPrompt="1"/>
          </p:nvPr>
        </p:nvSpPr>
        <p:spPr>
          <a:xfrm>
            <a:off x="904764" y="5264819"/>
            <a:ext cx="4401866" cy="344685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3" name="テキスト プレースホルダー 11"/>
          <p:cNvSpPr>
            <a:spLocks noGrp="1"/>
          </p:cNvSpPr>
          <p:nvPr>
            <p:ph type="body" sz="quarter" idx="20" hasCustomPrompt="1"/>
          </p:nvPr>
        </p:nvSpPr>
        <p:spPr>
          <a:xfrm>
            <a:off x="6947691" y="5272845"/>
            <a:ext cx="4401866" cy="344685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5" name="テキスト プレースホルダー 11"/>
          <p:cNvSpPr>
            <a:spLocks noGrp="1"/>
          </p:cNvSpPr>
          <p:nvPr>
            <p:ph type="body" sz="quarter" idx="22" hasCustomPrompt="1"/>
          </p:nvPr>
        </p:nvSpPr>
        <p:spPr>
          <a:xfrm>
            <a:off x="13030845" y="5272845"/>
            <a:ext cx="4401866" cy="344685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Tree>
    <p:extLst>
      <p:ext uri="{BB962C8B-B14F-4D97-AF65-F5344CB8AC3E}">
        <p14:creationId xmlns:p14="http://schemas.microsoft.com/office/powerpoint/2010/main" val="212266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 calcmode="lin" valueType="num">
                                      <p:cBhvr additive="base">
                                        <p:cTn id="2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 calcmode="lin" valueType="num">
                                      <p:cBhvr additive="base">
                                        <p:cTn id="3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 calcmode="lin" valueType="num">
                                      <p:cBhvr additive="base">
                                        <p:cTn id="4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additive="base">
                                        <p:cTn id="5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1">
                                            <p:txEl>
                                              <p:pRg st="0" end="0"/>
                                            </p:txEl>
                                          </p:spTgt>
                                        </p:tgtEl>
                                        <p:attrNameLst>
                                          <p:attrName>style.visibility</p:attrName>
                                        </p:attrNameLst>
                                      </p:cBhvr>
                                      <p:to>
                                        <p:strVal val="visible"/>
                                      </p:to>
                                    </p:set>
                                    <p:anim calcmode="lin" valueType="num">
                                      <p:cBhvr additive="base">
                                        <p:cTn id="6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par>
                          <p:cTn id="69" fill="hold">
                            <p:stCondLst>
                              <p:cond delay="3000"/>
                            </p:stCondLst>
                            <p:childTnLst>
                              <p:par>
                                <p:cTn id="70" presetID="2" presetClass="entr" presetSubtype="4" fill="hold" grpId="0" nodeType="afterEffect">
                                  <p:stCondLst>
                                    <p:cond delay="0"/>
                                  </p:stCondLst>
                                  <p:childTnLst>
                                    <p:set>
                                      <p:cBhvr>
                                        <p:cTn id="71" dur="1" fill="hold">
                                          <p:stCondLst>
                                            <p:cond delay="0"/>
                                          </p:stCondLst>
                                        </p:cTn>
                                        <p:tgtEl>
                                          <p:spTgt spid="35">
                                            <p:txEl>
                                              <p:pRg st="0" end="0"/>
                                            </p:txEl>
                                          </p:spTgt>
                                        </p:tgtEl>
                                        <p:attrNameLst>
                                          <p:attrName>style.visibility</p:attrName>
                                        </p:attrNameLst>
                                      </p:cBhvr>
                                      <p:to>
                                        <p:strVal val="visible"/>
                                      </p:to>
                                    </p:set>
                                    <p:anim calcmode="lin" valueType="num">
                                      <p:cBhvr additive="base">
                                        <p:cTn id="7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3500"/>
                            </p:stCondLst>
                            <p:childTnLst>
                              <p:par>
                                <p:cTn id="75" presetID="2" presetClass="entr" presetSubtype="2"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1+#ppt_w/2"/>
                                          </p:val>
                                        </p:tav>
                                        <p:tav tm="100000">
                                          <p:val>
                                            <p:strVal val="#ppt_x"/>
                                          </p:val>
                                        </p:tav>
                                      </p:tavLst>
                                    </p:anim>
                                    <p:anim calcmode="lin" valueType="num">
                                      <p:cBhvr additive="base">
                                        <p:cTn id="78" dur="500" fill="hold"/>
                                        <p:tgtEl>
                                          <p:spTgt spid="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1+#ppt_w/2"/>
                                          </p:val>
                                        </p:tav>
                                        <p:tav tm="100000">
                                          <p:val>
                                            <p:strVal val="#ppt_x"/>
                                          </p:val>
                                        </p:tav>
                                      </p:tavLst>
                                    </p:anim>
                                    <p:anim calcmode="lin" valueType="num">
                                      <p:cBhvr additive="base">
                                        <p:cTn id="82" dur="500" fill="hold"/>
                                        <p:tgtEl>
                                          <p:spTgt spid="38"/>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1+#ppt_w/2"/>
                                          </p:val>
                                        </p:tav>
                                        <p:tav tm="100000">
                                          <p:val>
                                            <p:strVal val="#ppt_x"/>
                                          </p:val>
                                        </p:tav>
                                      </p:tavLst>
                                    </p:anim>
                                    <p:anim calcmode="lin" valueType="num">
                                      <p:cBhvr additive="base">
                                        <p:cTn id="86"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39" grpId="0"/>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animBg="1"/>
      <p:bldP spid="23" grpId="0" animBg="1"/>
      <p:bldP spid="27" grpId="0" animBg="1"/>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Item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4" name="正方形/長方形 13"/>
          <p:cNvSpPr>
            <a:spLocks/>
          </p:cNvSpPr>
          <p:nvPr userDrawn="1"/>
        </p:nvSpPr>
        <p:spPr>
          <a:xfrm>
            <a:off x="934891" y="2656704"/>
            <a:ext cx="4401866" cy="759127"/>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17" name="図 16"/>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38183" y="3415832"/>
            <a:ext cx="5198574" cy="421062"/>
          </a:xfrm>
          <a:prstGeom prst="rect">
            <a:avLst/>
          </a:prstGeom>
        </p:spPr>
      </p:pic>
      <p:pic>
        <p:nvPicPr>
          <p:cNvPr id="22" name="図 21"/>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6168723" y="3415832"/>
            <a:ext cx="5198574" cy="421062"/>
          </a:xfrm>
          <a:prstGeom prst="rect">
            <a:avLst/>
          </a:prstGeom>
        </p:spPr>
      </p:pic>
      <p:sp>
        <p:nvSpPr>
          <p:cNvPr id="23" name="正方形/長方形 22"/>
          <p:cNvSpPr>
            <a:spLocks/>
          </p:cNvSpPr>
          <p:nvPr userDrawn="1"/>
        </p:nvSpPr>
        <p:spPr>
          <a:xfrm>
            <a:off x="13030845" y="2656704"/>
            <a:ext cx="4401866" cy="759127"/>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24" name="図 23"/>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2222631" y="3415832"/>
            <a:ext cx="5198574" cy="421062"/>
          </a:xfrm>
          <a:prstGeom prst="rect">
            <a:avLst/>
          </a:prstGeom>
        </p:spPr>
      </p:pic>
      <p:sp>
        <p:nvSpPr>
          <p:cNvPr id="27" name="正方形/長方形 26"/>
          <p:cNvSpPr>
            <a:spLocks/>
          </p:cNvSpPr>
          <p:nvPr userDrawn="1"/>
        </p:nvSpPr>
        <p:spPr>
          <a:xfrm>
            <a:off x="6977818" y="2656704"/>
            <a:ext cx="4401866" cy="759127"/>
          </a:xfrm>
          <a:prstGeom prst="rect">
            <a:avLst/>
          </a:prstGeom>
          <a:gradFill flip="none" rotWithShape="1">
            <a:gsLst>
              <a:gs pos="0">
                <a:schemeClr val="bg1"/>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8" name="テキスト プレースホルダー 11"/>
          <p:cNvSpPr>
            <a:spLocks noGrp="1"/>
          </p:cNvSpPr>
          <p:nvPr>
            <p:ph type="body" sz="quarter" idx="15" hasCustomPrompt="1"/>
          </p:nvPr>
        </p:nvSpPr>
        <p:spPr>
          <a:xfrm>
            <a:off x="1000270" y="2692884"/>
            <a:ext cx="4178136" cy="686765"/>
          </a:xfrm>
        </p:spPr>
        <p:txBody>
          <a:bodyPr anchor="ctr">
            <a:no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29" name="テキスト プレースホルダー 11"/>
          <p:cNvSpPr>
            <a:spLocks noGrp="1"/>
          </p:cNvSpPr>
          <p:nvPr>
            <p:ph type="body" sz="quarter" idx="16" hasCustomPrompt="1"/>
          </p:nvPr>
        </p:nvSpPr>
        <p:spPr>
          <a:xfrm>
            <a:off x="7043101" y="2692884"/>
            <a:ext cx="4178136" cy="686765"/>
          </a:xfrm>
        </p:spPr>
        <p:txBody>
          <a:bodyPr anchor="ctr">
            <a:no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31" name="テキスト プレースホルダー 11"/>
          <p:cNvSpPr>
            <a:spLocks noGrp="1"/>
          </p:cNvSpPr>
          <p:nvPr>
            <p:ph type="body" sz="quarter" idx="18" hasCustomPrompt="1"/>
          </p:nvPr>
        </p:nvSpPr>
        <p:spPr>
          <a:xfrm>
            <a:off x="13142710" y="2692884"/>
            <a:ext cx="4178136" cy="686765"/>
          </a:xfrm>
        </p:spPr>
        <p:txBody>
          <a:bodyPr anchor="ctr">
            <a:no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32" name="テキスト プレースホルダー 11"/>
          <p:cNvSpPr>
            <a:spLocks noGrp="1"/>
          </p:cNvSpPr>
          <p:nvPr>
            <p:ph type="body" sz="quarter" idx="19" hasCustomPrompt="1"/>
          </p:nvPr>
        </p:nvSpPr>
        <p:spPr>
          <a:xfrm>
            <a:off x="904764" y="3504791"/>
            <a:ext cx="4401866" cy="2122570"/>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3" name="テキスト プレースホルダー 11"/>
          <p:cNvSpPr>
            <a:spLocks noGrp="1"/>
          </p:cNvSpPr>
          <p:nvPr>
            <p:ph type="body" sz="quarter" idx="20" hasCustomPrompt="1"/>
          </p:nvPr>
        </p:nvSpPr>
        <p:spPr>
          <a:xfrm>
            <a:off x="6947691" y="3512817"/>
            <a:ext cx="4401866" cy="2122570"/>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35" name="テキスト プレースホルダー 11"/>
          <p:cNvSpPr>
            <a:spLocks noGrp="1"/>
          </p:cNvSpPr>
          <p:nvPr>
            <p:ph type="body" sz="quarter" idx="22" hasCustomPrompt="1"/>
          </p:nvPr>
        </p:nvSpPr>
        <p:spPr>
          <a:xfrm>
            <a:off x="13030845" y="3512817"/>
            <a:ext cx="4401866" cy="2122570"/>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25" name="正方形/長方形 24"/>
          <p:cNvSpPr>
            <a:spLocks/>
          </p:cNvSpPr>
          <p:nvPr userDrawn="1"/>
        </p:nvSpPr>
        <p:spPr>
          <a:xfrm>
            <a:off x="934891" y="5973409"/>
            <a:ext cx="4401866" cy="759127"/>
          </a:xfrm>
          <a:prstGeom prst="rect">
            <a:avLst/>
          </a:prstGeom>
          <a:gradFill flip="none" rotWithShape="1">
            <a:gsLst>
              <a:gs pos="0">
                <a:schemeClr val="bg1">
                  <a:lumMod val="90000"/>
                  <a:lumOff val="10000"/>
                </a:schemeClr>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26" name="図 25"/>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6168723" y="6732537"/>
            <a:ext cx="5198574" cy="421062"/>
          </a:xfrm>
          <a:prstGeom prst="rect">
            <a:avLst/>
          </a:prstGeom>
        </p:spPr>
      </p:pic>
      <p:sp>
        <p:nvSpPr>
          <p:cNvPr id="30" name="正方形/長方形 29"/>
          <p:cNvSpPr>
            <a:spLocks/>
          </p:cNvSpPr>
          <p:nvPr userDrawn="1"/>
        </p:nvSpPr>
        <p:spPr>
          <a:xfrm>
            <a:off x="13030845" y="5973409"/>
            <a:ext cx="4401866" cy="759127"/>
          </a:xfrm>
          <a:prstGeom prst="rect">
            <a:avLst/>
          </a:prstGeom>
          <a:gradFill flip="none" rotWithShape="1">
            <a:gsLst>
              <a:gs pos="0">
                <a:schemeClr val="bg1">
                  <a:lumMod val="90000"/>
                  <a:lumOff val="10000"/>
                </a:schemeClr>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pic>
        <p:nvPicPr>
          <p:cNvPr id="34" name="図 33"/>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2222631" y="6732537"/>
            <a:ext cx="5198574" cy="421062"/>
          </a:xfrm>
          <a:prstGeom prst="rect">
            <a:avLst/>
          </a:prstGeom>
        </p:spPr>
      </p:pic>
      <p:sp>
        <p:nvSpPr>
          <p:cNvPr id="36" name="正方形/長方形 35"/>
          <p:cNvSpPr>
            <a:spLocks/>
          </p:cNvSpPr>
          <p:nvPr userDrawn="1"/>
        </p:nvSpPr>
        <p:spPr>
          <a:xfrm>
            <a:off x="6977818" y="5973409"/>
            <a:ext cx="4401866" cy="759127"/>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7" name="テキスト プレースホルダー 11"/>
          <p:cNvSpPr>
            <a:spLocks noGrp="1"/>
          </p:cNvSpPr>
          <p:nvPr>
            <p:ph type="body" sz="quarter" idx="23" hasCustomPrompt="1"/>
          </p:nvPr>
        </p:nvSpPr>
        <p:spPr>
          <a:xfrm>
            <a:off x="1000270" y="6009589"/>
            <a:ext cx="4178136" cy="686765"/>
          </a:xfrm>
        </p:spPr>
        <p:txBody>
          <a:bodyPr anchor="ctr">
            <a:no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40" name="テキスト プレースホルダー 11"/>
          <p:cNvSpPr>
            <a:spLocks noGrp="1"/>
          </p:cNvSpPr>
          <p:nvPr>
            <p:ph type="body" sz="quarter" idx="24" hasCustomPrompt="1"/>
          </p:nvPr>
        </p:nvSpPr>
        <p:spPr>
          <a:xfrm>
            <a:off x="7043101" y="6009589"/>
            <a:ext cx="4178136" cy="686765"/>
          </a:xfrm>
        </p:spPr>
        <p:txBody>
          <a:bodyPr anchor="ctr">
            <a:no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41" name="テキスト プレースホルダー 11"/>
          <p:cNvSpPr>
            <a:spLocks noGrp="1"/>
          </p:cNvSpPr>
          <p:nvPr>
            <p:ph type="body" sz="quarter" idx="25" hasCustomPrompt="1"/>
          </p:nvPr>
        </p:nvSpPr>
        <p:spPr>
          <a:xfrm>
            <a:off x="13142710" y="6009589"/>
            <a:ext cx="4178136" cy="686765"/>
          </a:xfrm>
        </p:spPr>
        <p:txBody>
          <a:bodyPr anchor="ctr">
            <a:no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42" name="テキスト プレースホルダー 11"/>
          <p:cNvSpPr>
            <a:spLocks noGrp="1"/>
          </p:cNvSpPr>
          <p:nvPr>
            <p:ph type="body" sz="quarter" idx="26" hasCustomPrompt="1"/>
          </p:nvPr>
        </p:nvSpPr>
        <p:spPr>
          <a:xfrm>
            <a:off x="904764" y="6821496"/>
            <a:ext cx="4401866" cy="2122570"/>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43" name="テキスト プレースホルダー 11"/>
          <p:cNvSpPr>
            <a:spLocks noGrp="1"/>
          </p:cNvSpPr>
          <p:nvPr>
            <p:ph type="body" sz="quarter" idx="27" hasCustomPrompt="1"/>
          </p:nvPr>
        </p:nvSpPr>
        <p:spPr>
          <a:xfrm>
            <a:off x="6947691" y="6829522"/>
            <a:ext cx="4401866" cy="2122570"/>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sp>
        <p:nvSpPr>
          <p:cNvPr id="44" name="テキスト プレースホルダー 11"/>
          <p:cNvSpPr>
            <a:spLocks noGrp="1"/>
          </p:cNvSpPr>
          <p:nvPr>
            <p:ph type="body" sz="quarter" idx="28" hasCustomPrompt="1"/>
          </p:nvPr>
        </p:nvSpPr>
        <p:spPr>
          <a:xfrm>
            <a:off x="13030845" y="6829522"/>
            <a:ext cx="4401866" cy="2122570"/>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400" baseline="0">
                <a:solidFill>
                  <a:schemeClr val="bg1">
                    <a:lumMod val="90000"/>
                    <a:lumOff val="10000"/>
                  </a:schemeClr>
                </a:solidFill>
              </a:defRPr>
            </a:lvl1pPr>
          </a:lstStyle>
          <a:p>
            <a:pPr lvl="0"/>
            <a:r>
              <a:rPr lang="en-US" dirty="0" smtClean="0"/>
              <a:t>Text Here</a:t>
            </a:r>
            <a:endParaRPr lang="en-US" dirty="0"/>
          </a:p>
        </p:txBody>
      </p:sp>
      <p:pic>
        <p:nvPicPr>
          <p:cNvPr id="45" name="図 44"/>
          <p:cNvPicPr>
            <a:picLocks noChangeAspect="1"/>
          </p:cNvPicPr>
          <p:nvPr userDrawn="1"/>
        </p:nvPicPr>
        <p:blipFill rotWithShape="1">
          <a:blip r:embed="rId5">
            <a:extLst>
              <a:ext uri="{28A0092B-C50C-407E-A947-70E740481C1C}">
                <a14:useLocalDpi xmlns:a14="http://schemas.microsoft.com/office/drawing/2010/main" val="0"/>
              </a:ext>
            </a:extLst>
          </a:blip>
          <a:srcRect l="26741"/>
          <a:stretch/>
        </p:blipFill>
        <p:spPr>
          <a:xfrm>
            <a:off x="138183" y="6732536"/>
            <a:ext cx="5198574" cy="421062"/>
          </a:xfrm>
          <a:prstGeom prst="rect">
            <a:avLst/>
          </a:prstGeom>
        </p:spPr>
      </p:pic>
    </p:spTree>
    <p:extLst>
      <p:ext uri="{BB962C8B-B14F-4D97-AF65-F5344CB8AC3E}">
        <p14:creationId xmlns:p14="http://schemas.microsoft.com/office/powerpoint/2010/main" val="9121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6" dur="500"/>
                                        <p:tgtEl>
                                          <p:spTgt spid="28">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40" dur="500"/>
                                        <p:tgtEl>
                                          <p:spTgt spid="29">
                                            <p:txEl>
                                              <p:pRg st="0" end="0"/>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par>
                          <p:cTn id="44" fill="hold">
                            <p:stCondLst>
                              <p:cond delay="2000"/>
                            </p:stCondLst>
                            <p:childTnLst>
                              <p:par>
                                <p:cTn id="45" presetID="14" presetClass="entr" presetSubtype="10" fill="hold" grpId="0" nodeType="after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animEffect transition="in" filter="randombar(horizontal)">
                                      <p:cBhvr>
                                        <p:cTn id="47" dur="500"/>
                                        <p:tgtEl>
                                          <p:spTgt spid="33">
                                            <p:txEl>
                                              <p:pRg st="0" end="0"/>
                                            </p:txEl>
                                          </p:spTgt>
                                        </p:tgtEl>
                                      </p:cBhvr>
                                    </p:animEffect>
                                  </p:childTnLst>
                                </p:cTn>
                              </p:par>
                            </p:childTnLst>
                          </p:cTn>
                        </p:par>
                        <p:par>
                          <p:cTn id="48" fill="hold">
                            <p:stCondLst>
                              <p:cond delay="2500"/>
                            </p:stCondLst>
                            <p:childTnLst>
                              <p:par>
                                <p:cTn id="49" presetID="14" presetClass="entr" presetSubtype="1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randombar(horizontal)">
                                      <p:cBhvr>
                                        <p:cTn id="51" dur="500"/>
                                        <p:tgtEl>
                                          <p:spTgt spid="2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54" dur="500"/>
                                        <p:tgtEl>
                                          <p:spTgt spid="31">
                                            <p:txEl>
                                              <p:pRg st="0" end="0"/>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randombar(horizontal)">
                                      <p:cBhvr>
                                        <p:cTn id="57" dur="500"/>
                                        <p:tgtEl>
                                          <p:spTgt spid="24"/>
                                        </p:tgtEl>
                                      </p:cBhvr>
                                    </p:animEffect>
                                  </p:childTnLst>
                                </p:cTn>
                              </p:par>
                            </p:childTnLst>
                          </p:cTn>
                        </p:par>
                        <p:par>
                          <p:cTn id="58" fill="hold">
                            <p:stCondLst>
                              <p:cond delay="3000"/>
                            </p:stCondLst>
                            <p:childTnLst>
                              <p:par>
                                <p:cTn id="59" presetID="14" presetClass="entr" presetSubtype="10" fill="hold" grpId="0" nodeType="after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61" dur="500"/>
                                        <p:tgtEl>
                                          <p:spTgt spid="35">
                                            <p:txEl>
                                              <p:pRg st="0" end="0"/>
                                            </p:txEl>
                                          </p:spTgt>
                                        </p:tgtEl>
                                      </p:cBhvr>
                                    </p:animEffect>
                                  </p:childTnLst>
                                </p:cTn>
                              </p:par>
                            </p:childTnLst>
                          </p:cTn>
                        </p:par>
                        <p:par>
                          <p:cTn id="62" fill="hold">
                            <p:stCondLst>
                              <p:cond delay="3500"/>
                            </p:stCondLst>
                            <p:childTnLst>
                              <p:par>
                                <p:cTn id="63" presetID="14" presetClass="entr" presetSubtype="1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randombar(horizontal)">
                                      <p:cBhvr>
                                        <p:cTn id="65" dur="500"/>
                                        <p:tgtEl>
                                          <p:spTgt spid="25"/>
                                        </p:tgtEl>
                                      </p:cBhvr>
                                    </p:animEffect>
                                  </p:childTnLst>
                                </p:cTn>
                              </p:par>
                              <p:par>
                                <p:cTn id="66" presetID="14" presetClass="entr" presetSubtype="1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randombar(horizontal)">
                                      <p:cBhvr>
                                        <p:cTn id="68" dur="500"/>
                                        <p:tgtEl>
                                          <p:spTgt spid="45"/>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1" dur="500"/>
                                        <p:tgtEl>
                                          <p:spTgt spid="37">
                                            <p:txEl>
                                              <p:pRg st="0" end="0"/>
                                            </p:txEl>
                                          </p:spTgt>
                                        </p:tgtEl>
                                      </p:cBhvr>
                                    </p:animEffect>
                                  </p:childTnLst>
                                </p:cTn>
                              </p:par>
                            </p:childTnLst>
                          </p:cTn>
                        </p:par>
                        <p:par>
                          <p:cTn id="72" fill="hold">
                            <p:stCondLst>
                              <p:cond delay="4000"/>
                            </p:stCondLst>
                            <p:childTnLst>
                              <p:par>
                                <p:cTn id="73" presetID="14" presetClass="entr" presetSubtype="10" fill="hold" grpId="0" nodeType="afterEffect">
                                  <p:stCondLst>
                                    <p:cond delay="0"/>
                                  </p:stCondLst>
                                  <p:childTnLst>
                                    <p:set>
                                      <p:cBhvr>
                                        <p:cTn id="74" dur="1" fill="hold">
                                          <p:stCondLst>
                                            <p:cond delay="0"/>
                                          </p:stCondLst>
                                        </p:cTn>
                                        <p:tgtEl>
                                          <p:spTgt spid="42">
                                            <p:txEl>
                                              <p:pRg st="0" end="0"/>
                                            </p:txEl>
                                          </p:spTgt>
                                        </p:tgtEl>
                                        <p:attrNameLst>
                                          <p:attrName>style.visibility</p:attrName>
                                        </p:attrNameLst>
                                      </p:cBhvr>
                                      <p:to>
                                        <p:strVal val="visible"/>
                                      </p:to>
                                    </p:set>
                                    <p:animEffect transition="in" filter="randombar(horizontal)">
                                      <p:cBhvr>
                                        <p:cTn id="75" dur="500"/>
                                        <p:tgtEl>
                                          <p:spTgt spid="42">
                                            <p:txEl>
                                              <p:pRg st="0" end="0"/>
                                            </p:txEl>
                                          </p:spTgt>
                                        </p:tgtEl>
                                      </p:cBhvr>
                                    </p:animEffect>
                                  </p:childTnLst>
                                </p:cTn>
                              </p:par>
                            </p:childTnLst>
                          </p:cTn>
                        </p:par>
                        <p:par>
                          <p:cTn id="76" fill="hold">
                            <p:stCondLst>
                              <p:cond delay="4500"/>
                            </p:stCondLst>
                            <p:childTnLst>
                              <p:par>
                                <p:cTn id="77" presetID="14" presetClass="entr" presetSubtype="10"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randombar(horizontal)">
                                      <p:cBhvr>
                                        <p:cTn id="79" dur="500"/>
                                        <p:tgtEl>
                                          <p:spTgt spid="36"/>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82" dur="500"/>
                                        <p:tgtEl>
                                          <p:spTgt spid="40">
                                            <p:txEl>
                                              <p:pRg st="0" end="0"/>
                                            </p:txEl>
                                          </p:spTgt>
                                        </p:tgtEl>
                                      </p:cBhvr>
                                    </p:animEffect>
                                  </p:childTnLst>
                                </p:cTn>
                              </p:par>
                              <p:par>
                                <p:cTn id="83" presetID="14" presetClass="entr" presetSubtype="10"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randombar(horizontal)">
                                      <p:cBhvr>
                                        <p:cTn id="85" dur="500"/>
                                        <p:tgtEl>
                                          <p:spTgt spid="26"/>
                                        </p:tgtEl>
                                      </p:cBhvr>
                                    </p:animEffect>
                                  </p:childTnLst>
                                </p:cTn>
                              </p:par>
                            </p:childTnLst>
                          </p:cTn>
                        </p:par>
                        <p:par>
                          <p:cTn id="86" fill="hold">
                            <p:stCondLst>
                              <p:cond delay="5000"/>
                            </p:stCondLst>
                            <p:childTnLst>
                              <p:par>
                                <p:cTn id="87" presetID="14" presetClass="entr" presetSubtype="10" fill="hold" grpId="0" nodeType="afterEffect">
                                  <p:stCondLst>
                                    <p:cond delay="0"/>
                                  </p:stCondLst>
                                  <p:childTnLst>
                                    <p:set>
                                      <p:cBhvr>
                                        <p:cTn id="88"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89" dur="500"/>
                                        <p:tgtEl>
                                          <p:spTgt spid="43">
                                            <p:txEl>
                                              <p:pRg st="0" end="0"/>
                                            </p:txEl>
                                          </p:spTgt>
                                        </p:tgtEl>
                                      </p:cBhvr>
                                    </p:animEffect>
                                  </p:childTnLst>
                                </p:cTn>
                              </p:par>
                            </p:childTnLst>
                          </p:cTn>
                        </p:par>
                        <p:par>
                          <p:cTn id="90" fill="hold">
                            <p:stCondLst>
                              <p:cond delay="5500"/>
                            </p:stCondLst>
                            <p:childTnLst>
                              <p:par>
                                <p:cTn id="91" presetID="14" presetClass="entr" presetSubtype="10"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randombar(horizontal)">
                                      <p:cBhvr>
                                        <p:cTn id="93" dur="500"/>
                                        <p:tgtEl>
                                          <p:spTgt spid="30"/>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96" dur="500"/>
                                        <p:tgtEl>
                                          <p:spTgt spid="41">
                                            <p:txEl>
                                              <p:pRg st="0" end="0"/>
                                            </p:txEl>
                                          </p:spTgt>
                                        </p:tgtEl>
                                      </p:cBhvr>
                                    </p:animEffect>
                                  </p:childTnLst>
                                </p:cTn>
                              </p:par>
                              <p:par>
                                <p:cTn id="97" presetID="14" presetClass="entr" presetSubtype="1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randombar(horizontal)">
                                      <p:cBhvr>
                                        <p:cTn id="99" dur="500"/>
                                        <p:tgtEl>
                                          <p:spTgt spid="34"/>
                                        </p:tgtEl>
                                      </p:cBhvr>
                                    </p:animEffect>
                                  </p:childTnLst>
                                </p:cTn>
                              </p:par>
                            </p:childTnLst>
                          </p:cTn>
                        </p:par>
                        <p:par>
                          <p:cTn id="100" fill="hold">
                            <p:stCondLst>
                              <p:cond delay="6000"/>
                            </p:stCondLst>
                            <p:childTnLst>
                              <p:par>
                                <p:cTn id="101" presetID="14" presetClass="entr" presetSubtype="10" fill="hold" grpId="0" nodeType="afterEffect">
                                  <p:stCondLst>
                                    <p:cond delay="0"/>
                                  </p:stCondLst>
                                  <p:childTnLst>
                                    <p:set>
                                      <p:cBhvr>
                                        <p:cTn id="102" dur="1" fill="hold">
                                          <p:stCondLst>
                                            <p:cond delay="0"/>
                                          </p:stCondLst>
                                        </p:cTn>
                                        <p:tgtEl>
                                          <p:spTgt spid="44">
                                            <p:txEl>
                                              <p:pRg st="0" end="0"/>
                                            </p:txEl>
                                          </p:spTgt>
                                        </p:tgtEl>
                                        <p:attrNameLst>
                                          <p:attrName>style.visibility</p:attrName>
                                        </p:attrNameLst>
                                      </p:cBhvr>
                                      <p:to>
                                        <p:strVal val="visible"/>
                                      </p:to>
                                    </p:set>
                                    <p:animEffect transition="in" filter="randombar(horizontal)">
                                      <p:cBhvr>
                                        <p:cTn id="10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animBg="1"/>
      <p:bldP spid="23" grpId="0" animBg="1"/>
      <p:bldP spid="27" grpId="0" animBg="1"/>
      <p:bldP spid="28" grpId="0" build="p">
        <p:tmplLst>
          <p:tmpl lvl="1">
            <p:tnLst>
              <p:par>
                <p:cTn presetID="14" presetClass="entr" presetSubtype="1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randombar(horizontal)">
                      <p:cBhvr>
                        <p:cTn dur="500"/>
                        <p:tgtEl>
                          <p:spTgt spid="28"/>
                        </p:tgtEl>
                      </p:cBhvr>
                    </p:animEffect>
                  </p:childTnLst>
                </p:cTn>
              </p:par>
            </p:tnLst>
          </p:tmpl>
        </p:tmplLst>
      </p:bldP>
      <p:bldP spid="29" grpId="0" build="p">
        <p:tmplLst>
          <p:tmpl lvl="1">
            <p:tnLst>
              <p:par>
                <p:cTn presetID="14" presetClass="entr" presetSubtype="1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randombar(horizontal)">
                      <p:cBhvr>
                        <p:cTn dur="500"/>
                        <p:tgtEl>
                          <p:spTgt spid="29"/>
                        </p:tgtEl>
                      </p:cBhvr>
                    </p:animEffect>
                  </p:childTnLst>
                </p:cTn>
              </p:par>
            </p:tnLst>
          </p:tmpl>
        </p:tmplLst>
      </p:bldP>
      <p:bldP spid="31" grpId="0" build="p">
        <p:tmplLst>
          <p:tmpl lvl="1">
            <p:tnLst>
              <p:par>
                <p:cTn presetID="14" presetClass="entr" presetSubtype="1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randombar(horizontal)">
                      <p:cBhvr>
                        <p:cTn dur="500"/>
                        <p:tgtEl>
                          <p:spTgt spid="31"/>
                        </p:tgtEl>
                      </p:cBhvr>
                    </p:animEffect>
                  </p:childTnLst>
                </p:cTn>
              </p:par>
            </p:tnLst>
          </p:tmpl>
        </p:tmplLst>
      </p:bldP>
      <p:bldP spid="32" grpId="0" build="p">
        <p:tmplLst>
          <p:tmpl lvl="1">
            <p:tnLst>
              <p:par>
                <p:cTn presetID="14" presetClass="entr" presetSubtype="1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randombar(horizontal)">
                      <p:cBhvr>
                        <p:cTn dur="500"/>
                        <p:tgtEl>
                          <p:spTgt spid="32"/>
                        </p:tgtEl>
                      </p:cBhvr>
                    </p:animEffect>
                  </p:childTnLst>
                </p:cTn>
              </p:par>
            </p:tnLst>
          </p:tmpl>
        </p:tmplLst>
      </p:bldP>
      <p:bldP spid="33" grpId="0" build="p">
        <p:tmplLst>
          <p:tmpl lvl="1">
            <p:tnLst>
              <p:par>
                <p:cTn presetID="14" presetClass="entr" presetSubtype="1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randombar(horizontal)">
                      <p:cBhvr>
                        <p:cTn dur="500"/>
                        <p:tgtEl>
                          <p:spTgt spid="33"/>
                        </p:tgtEl>
                      </p:cBhvr>
                    </p:animEffect>
                  </p:childTnLst>
                </p:cTn>
              </p:par>
            </p:tnLst>
          </p:tmpl>
        </p:tmplLst>
      </p:bldP>
      <p:bldP spid="35" grpId="0" build="p">
        <p:tmplLst>
          <p:tmpl lvl="1">
            <p:tnLst>
              <p:par>
                <p:cTn presetID="14" presetClass="entr" presetSubtype="1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randombar(horizontal)">
                      <p:cBhvr>
                        <p:cTn dur="500"/>
                        <p:tgtEl>
                          <p:spTgt spid="35"/>
                        </p:tgtEl>
                      </p:cBhvr>
                    </p:animEffect>
                  </p:childTnLst>
                </p:cTn>
              </p:par>
            </p:tnLst>
          </p:tmpl>
        </p:tmplLst>
      </p:bldP>
      <p:bldP spid="25" grpId="0" animBg="1"/>
      <p:bldP spid="30" grpId="0" animBg="1"/>
      <p:bldP spid="36" grpId="0" animBg="1"/>
      <p:bldP spid="37" grpId="0" build="p">
        <p:tmplLst>
          <p:tmpl lvl="1">
            <p:tnLst>
              <p:par>
                <p:cTn presetID="14" presetClass="entr" presetSubtype="1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randombar(horizontal)">
                      <p:cBhvr>
                        <p:cTn dur="500"/>
                        <p:tgtEl>
                          <p:spTgt spid="37"/>
                        </p:tgtEl>
                      </p:cBhvr>
                    </p:animEffect>
                  </p:childTnLst>
                </p:cTn>
              </p:par>
            </p:tnLst>
          </p:tmpl>
        </p:tmplLst>
      </p:bldP>
      <p:bldP spid="40" grpId="0" build="p">
        <p:tmplLst>
          <p:tmpl lvl="1">
            <p:tnLst>
              <p:par>
                <p:cTn presetID="14" presetClass="entr" presetSubtype="1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randombar(horizontal)">
                      <p:cBhvr>
                        <p:cTn dur="500"/>
                        <p:tgtEl>
                          <p:spTgt spid="40"/>
                        </p:tgtEl>
                      </p:cBhvr>
                    </p:animEffect>
                  </p:childTnLst>
                </p:cTn>
              </p:par>
            </p:tnLst>
          </p:tmpl>
        </p:tmplLst>
      </p:bldP>
      <p:bldP spid="41" grpId="0" build="p">
        <p:tmplLst>
          <p:tmpl lvl="1">
            <p:tnLst>
              <p:par>
                <p:cTn presetID="14" presetClass="entr" presetSubtype="1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randombar(horizontal)">
                      <p:cBhvr>
                        <p:cTn dur="500"/>
                        <p:tgtEl>
                          <p:spTgt spid="41"/>
                        </p:tgtEl>
                      </p:cBhvr>
                    </p:animEffect>
                  </p:childTnLst>
                </p:cTn>
              </p:par>
            </p:tnLst>
          </p:tmpl>
        </p:tmplLst>
      </p:bldP>
      <p:bldP spid="42" grpId="0" build="p">
        <p:tmplLst>
          <p:tmpl lvl="1">
            <p:tnLst>
              <p:par>
                <p:cTn presetID="14" presetClass="entr" presetSubtype="1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randombar(horizontal)">
                      <p:cBhvr>
                        <p:cTn dur="500"/>
                        <p:tgtEl>
                          <p:spTgt spid="42"/>
                        </p:tgtEl>
                      </p:cBhvr>
                    </p:animEffect>
                  </p:childTnLst>
                </p:cTn>
              </p:par>
            </p:tnLst>
          </p:tmpl>
        </p:tmplLst>
      </p:bldP>
      <p:bldP spid="43" grpId="0" build="p">
        <p:tmplLst>
          <p:tmpl lvl="1">
            <p:tnLst>
              <p:par>
                <p:cTn presetID="14" presetClass="entr" presetSubtype="1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randombar(horizontal)">
                      <p:cBhvr>
                        <p:cTn dur="500"/>
                        <p:tgtEl>
                          <p:spTgt spid="43"/>
                        </p:tgtEl>
                      </p:cBhvr>
                    </p:animEffect>
                  </p:childTnLst>
                </p:cTn>
              </p:par>
            </p:tnLst>
          </p:tmpl>
        </p:tmplLst>
      </p:bldP>
      <p:bldP spid="44" grpId="0" build="p">
        <p:tmplLst>
          <p:tmpl lvl="1">
            <p:tnLst>
              <p:par>
                <p:cTn presetID="14" presetClass="entr" presetSubtype="1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randombar(horizontal)">
                      <p:cBhvr>
                        <p:cTn dur="500"/>
                        <p:tgtEl>
                          <p:spTgt spid="44"/>
                        </p:tgtEl>
                      </p:cBhvr>
                    </p:animEffect>
                  </p:childTnLst>
                </p:cTn>
              </p:par>
            </p:tnLst>
          </p:tmpl>
        </p:tmplLst>
      </p:bldP>
    </p:bldLst>
  </p:timing>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32" name="テキスト プレースホルダー 11"/>
          <p:cNvSpPr>
            <a:spLocks noGrp="1"/>
          </p:cNvSpPr>
          <p:nvPr>
            <p:ph type="body" sz="quarter" idx="19" hasCustomPrompt="1"/>
          </p:nvPr>
        </p:nvSpPr>
        <p:spPr>
          <a:xfrm>
            <a:off x="1753528" y="3844757"/>
            <a:ext cx="1746090" cy="1281425"/>
          </a:xfrm>
        </p:spPr>
        <p:txBody>
          <a:bodyPr anchor="ctr">
            <a:norm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6600" baseline="0">
                <a:solidFill>
                  <a:schemeClr val="accent1"/>
                </a:solidFill>
              </a:defRPr>
            </a:lvl1pPr>
          </a:lstStyle>
          <a:p>
            <a:pPr lvl="0"/>
            <a:r>
              <a:rPr lang="en-US" dirty="0" smtClean="0"/>
              <a:t>00%</a:t>
            </a:r>
          </a:p>
        </p:txBody>
      </p:sp>
      <p:sp>
        <p:nvSpPr>
          <p:cNvPr id="42" name="テキスト プレースホルダー 11"/>
          <p:cNvSpPr>
            <a:spLocks noGrp="1"/>
          </p:cNvSpPr>
          <p:nvPr>
            <p:ph type="body" sz="quarter" idx="30" hasCustomPrompt="1"/>
          </p:nvPr>
        </p:nvSpPr>
        <p:spPr>
          <a:xfrm>
            <a:off x="6047262" y="3830902"/>
            <a:ext cx="1746090" cy="1281425"/>
          </a:xfrm>
        </p:spPr>
        <p:txBody>
          <a:bodyPr anchor="ctr">
            <a:norm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6600" baseline="0">
                <a:solidFill>
                  <a:schemeClr val="bg1">
                    <a:lumMod val="90000"/>
                    <a:lumOff val="10000"/>
                  </a:schemeClr>
                </a:solidFill>
              </a:defRPr>
            </a:lvl1pPr>
          </a:lstStyle>
          <a:p>
            <a:pPr lvl="0"/>
            <a:r>
              <a:rPr lang="en-US" dirty="0" smtClean="0"/>
              <a:t>00%</a:t>
            </a:r>
          </a:p>
        </p:txBody>
      </p:sp>
      <p:sp>
        <p:nvSpPr>
          <p:cNvPr id="43" name="テキスト プレースホルダー 11"/>
          <p:cNvSpPr>
            <a:spLocks noGrp="1"/>
          </p:cNvSpPr>
          <p:nvPr>
            <p:ph type="body" sz="quarter" idx="31" hasCustomPrompt="1"/>
          </p:nvPr>
        </p:nvSpPr>
        <p:spPr>
          <a:xfrm>
            <a:off x="10354180" y="3817047"/>
            <a:ext cx="1746090" cy="1281425"/>
          </a:xfrm>
        </p:spPr>
        <p:txBody>
          <a:bodyPr anchor="ctr">
            <a:norm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6600" baseline="0">
                <a:solidFill>
                  <a:schemeClr val="accent1"/>
                </a:solidFill>
              </a:defRPr>
            </a:lvl1pPr>
          </a:lstStyle>
          <a:p>
            <a:pPr lvl="0"/>
            <a:r>
              <a:rPr lang="en-US" dirty="0" smtClean="0"/>
              <a:t>00%</a:t>
            </a:r>
          </a:p>
        </p:txBody>
      </p:sp>
      <p:sp>
        <p:nvSpPr>
          <p:cNvPr id="44" name="テキスト プレースホルダー 11"/>
          <p:cNvSpPr>
            <a:spLocks noGrp="1"/>
          </p:cNvSpPr>
          <p:nvPr>
            <p:ph type="body" sz="quarter" idx="32" hasCustomPrompt="1"/>
          </p:nvPr>
        </p:nvSpPr>
        <p:spPr>
          <a:xfrm>
            <a:off x="14675881" y="3817050"/>
            <a:ext cx="1746090" cy="1281425"/>
          </a:xfrm>
        </p:spPr>
        <p:txBody>
          <a:bodyPr anchor="ctr">
            <a:norm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6600" baseline="0">
                <a:solidFill>
                  <a:schemeClr val="bg1">
                    <a:lumMod val="90000"/>
                    <a:lumOff val="10000"/>
                  </a:schemeClr>
                </a:solidFill>
              </a:defRPr>
            </a:lvl1pPr>
          </a:lstStyle>
          <a:p>
            <a:pPr lvl="0"/>
            <a:r>
              <a:rPr lang="en-US" dirty="0" smtClean="0"/>
              <a:t>00%</a:t>
            </a:r>
          </a:p>
        </p:txBody>
      </p:sp>
      <p:sp>
        <p:nvSpPr>
          <p:cNvPr id="11" name="グラフ プレースホルダー 10"/>
          <p:cNvSpPr>
            <a:spLocks noGrp="1"/>
          </p:cNvSpPr>
          <p:nvPr>
            <p:ph type="chart" sz="quarter" idx="25" hasCustomPrompt="1"/>
          </p:nvPr>
        </p:nvSpPr>
        <p:spPr>
          <a:xfrm>
            <a:off x="715963" y="2535238"/>
            <a:ext cx="3829050" cy="3814638"/>
          </a:xfrm>
        </p:spPr>
        <p:txBody>
          <a:bodyPr>
            <a:normAutofit/>
          </a:bodyPr>
          <a:lstStyle>
            <a:lvl1pPr>
              <a:defRPr sz="2000"/>
            </a:lvl1pPr>
          </a:lstStyle>
          <a:p>
            <a:r>
              <a:rPr lang="en-US" dirty="0" smtClean="0"/>
              <a:t>Add Graph</a:t>
            </a:r>
            <a:endParaRPr lang="en-US" dirty="0"/>
          </a:p>
        </p:txBody>
      </p:sp>
      <p:sp>
        <p:nvSpPr>
          <p:cNvPr id="36" name="グラフ プレースホルダー 10"/>
          <p:cNvSpPr>
            <a:spLocks noGrp="1"/>
          </p:cNvSpPr>
          <p:nvPr>
            <p:ph type="chart" sz="quarter" idx="26" hasCustomPrompt="1"/>
          </p:nvPr>
        </p:nvSpPr>
        <p:spPr>
          <a:xfrm>
            <a:off x="5026063" y="2535238"/>
            <a:ext cx="3829050" cy="3814638"/>
          </a:xfrm>
        </p:spPr>
        <p:txBody>
          <a:bodyPr>
            <a:normAutofit/>
          </a:bodyPr>
          <a:lstStyle>
            <a:lvl1pPr>
              <a:defRPr sz="2000"/>
            </a:lvl1pPr>
          </a:lstStyle>
          <a:p>
            <a:r>
              <a:rPr lang="en-US" dirty="0" smtClean="0"/>
              <a:t>Add Graph</a:t>
            </a:r>
            <a:endParaRPr lang="en-US" dirty="0"/>
          </a:p>
        </p:txBody>
      </p:sp>
      <p:sp>
        <p:nvSpPr>
          <p:cNvPr id="37" name="グラフ プレースホルダー 10"/>
          <p:cNvSpPr>
            <a:spLocks noGrp="1"/>
          </p:cNvSpPr>
          <p:nvPr>
            <p:ph type="chart" sz="quarter" idx="27" hasCustomPrompt="1"/>
          </p:nvPr>
        </p:nvSpPr>
        <p:spPr>
          <a:xfrm>
            <a:off x="9317298" y="2535238"/>
            <a:ext cx="3829050" cy="3814638"/>
          </a:xfrm>
        </p:spPr>
        <p:txBody>
          <a:bodyPr>
            <a:normAutofit/>
          </a:bodyPr>
          <a:lstStyle>
            <a:lvl1pPr>
              <a:defRPr sz="2000"/>
            </a:lvl1pPr>
          </a:lstStyle>
          <a:p>
            <a:r>
              <a:rPr lang="en-US" dirty="0" smtClean="0"/>
              <a:t>Add Graph</a:t>
            </a:r>
            <a:endParaRPr lang="en-US" dirty="0"/>
          </a:p>
        </p:txBody>
      </p:sp>
      <p:sp>
        <p:nvSpPr>
          <p:cNvPr id="40" name="グラフ プレースホルダー 10"/>
          <p:cNvSpPr>
            <a:spLocks noGrp="1"/>
          </p:cNvSpPr>
          <p:nvPr>
            <p:ph type="chart" sz="quarter" idx="28" hasCustomPrompt="1"/>
          </p:nvPr>
        </p:nvSpPr>
        <p:spPr>
          <a:xfrm>
            <a:off x="13586344" y="2535239"/>
            <a:ext cx="3829050" cy="3814638"/>
          </a:xfrm>
        </p:spPr>
        <p:txBody>
          <a:bodyPr>
            <a:normAutofit/>
          </a:bodyPr>
          <a:lstStyle>
            <a:lvl1pPr>
              <a:defRPr sz="2000"/>
            </a:lvl1pPr>
          </a:lstStyle>
          <a:p>
            <a:r>
              <a:rPr lang="en-US" dirty="0" smtClean="0"/>
              <a:t>Add Graph</a:t>
            </a:r>
            <a:endParaRPr lang="en-US" dirty="0"/>
          </a:p>
        </p:txBody>
      </p:sp>
      <p:pic>
        <p:nvPicPr>
          <p:cNvPr id="17" name="図 16"/>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267986" y="7261094"/>
            <a:ext cx="4268616" cy="421062"/>
          </a:xfrm>
          <a:prstGeom prst="rect">
            <a:avLst/>
          </a:prstGeom>
        </p:spPr>
      </p:pic>
      <p:pic>
        <p:nvPicPr>
          <p:cNvPr id="22" name="図 21"/>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4544396" y="7230362"/>
            <a:ext cx="4268616" cy="421062"/>
          </a:xfrm>
          <a:prstGeom prst="rect">
            <a:avLst/>
          </a:prstGeom>
        </p:spPr>
      </p:pic>
      <p:pic>
        <p:nvPicPr>
          <p:cNvPr id="24" name="図 2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8855113" y="7274948"/>
            <a:ext cx="4268616" cy="421062"/>
          </a:xfrm>
          <a:prstGeom prst="rect">
            <a:avLst/>
          </a:prstGeom>
        </p:spPr>
      </p:pic>
      <p:pic>
        <p:nvPicPr>
          <p:cNvPr id="34" name="図 33"/>
          <p:cNvPicPr>
            <a:picLocks noChangeAspect="1"/>
          </p:cNvPicPr>
          <p:nvPr userDrawn="1"/>
        </p:nvPicPr>
        <p:blipFill rotWithShape="1">
          <a:blip r:embed="rId2">
            <a:extLst>
              <a:ext uri="{28A0092B-C50C-407E-A947-70E740481C1C}">
                <a14:useLocalDpi xmlns:a14="http://schemas.microsoft.com/office/drawing/2010/main" val="0"/>
              </a:ext>
            </a:extLst>
          </a:blip>
          <a:srcRect l="26741"/>
          <a:stretch/>
        </p:blipFill>
        <p:spPr>
          <a:xfrm>
            <a:off x="13123729" y="7274949"/>
            <a:ext cx="4268616" cy="421062"/>
          </a:xfrm>
          <a:prstGeom prst="rect">
            <a:avLst/>
          </a:prstGeom>
        </p:spPr>
      </p:pic>
      <p:pic>
        <p:nvPicPr>
          <p:cNvPr id="6" name="図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4" name="正方形/長方形 13"/>
          <p:cNvSpPr>
            <a:spLocks/>
          </p:cNvSpPr>
          <p:nvPr userDrawn="1"/>
        </p:nvSpPr>
        <p:spPr>
          <a:xfrm>
            <a:off x="716646" y="6515821"/>
            <a:ext cx="3819854" cy="759127"/>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3" name="正方形/長方形 22"/>
          <p:cNvSpPr>
            <a:spLocks/>
          </p:cNvSpPr>
          <p:nvPr userDrawn="1"/>
        </p:nvSpPr>
        <p:spPr>
          <a:xfrm>
            <a:off x="9317298" y="6515822"/>
            <a:ext cx="3819854" cy="759127"/>
          </a:xfrm>
          <a:prstGeom prst="rect">
            <a:avLst/>
          </a:prstGeom>
          <a:gradFill flip="none" rotWithShape="1">
            <a:gsLst>
              <a:gs pos="0">
                <a:schemeClr val="accent5">
                  <a:lumMod val="50000"/>
                </a:schemeClr>
              </a:gs>
              <a:gs pos="50000">
                <a:schemeClr val="accent5">
                  <a:lumMod val="75000"/>
                </a:schemeClr>
              </a:gs>
              <a:gs pos="100000">
                <a:srgbClr val="3A75FB"/>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7" name="正方形/長方形 26"/>
          <p:cNvSpPr>
            <a:spLocks/>
          </p:cNvSpPr>
          <p:nvPr userDrawn="1"/>
        </p:nvSpPr>
        <p:spPr>
          <a:xfrm>
            <a:off x="5010380" y="6515822"/>
            <a:ext cx="3819854" cy="759127"/>
          </a:xfrm>
          <a:prstGeom prst="rect">
            <a:avLst/>
          </a:prstGeom>
          <a:gradFill flip="none" rotWithShape="1">
            <a:gsLst>
              <a:gs pos="0">
                <a:schemeClr val="bg1"/>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8" name="テキスト プレースホルダー 11"/>
          <p:cNvSpPr>
            <a:spLocks noGrp="1"/>
          </p:cNvSpPr>
          <p:nvPr>
            <p:ph type="body" sz="quarter" idx="15" hasCustomPrompt="1"/>
          </p:nvPr>
        </p:nvSpPr>
        <p:spPr>
          <a:xfrm>
            <a:off x="782025" y="6532669"/>
            <a:ext cx="3625705"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29" name="テキスト プレースホルダー 11"/>
          <p:cNvSpPr>
            <a:spLocks noGrp="1"/>
          </p:cNvSpPr>
          <p:nvPr>
            <p:ph type="body" sz="quarter" idx="16" hasCustomPrompt="1"/>
          </p:nvPr>
        </p:nvSpPr>
        <p:spPr>
          <a:xfrm>
            <a:off x="5075663" y="6532670"/>
            <a:ext cx="3625705"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31" name="テキスト プレースホルダー 11"/>
          <p:cNvSpPr>
            <a:spLocks noGrp="1"/>
          </p:cNvSpPr>
          <p:nvPr>
            <p:ph type="body" sz="quarter" idx="18" hasCustomPrompt="1"/>
          </p:nvPr>
        </p:nvSpPr>
        <p:spPr>
          <a:xfrm>
            <a:off x="9429163" y="6532670"/>
            <a:ext cx="3625705"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33" name="テキスト プレースホルダー 11"/>
          <p:cNvSpPr>
            <a:spLocks noGrp="1"/>
          </p:cNvSpPr>
          <p:nvPr>
            <p:ph type="body" sz="quarter" idx="20" hasCustomPrompt="1"/>
          </p:nvPr>
        </p:nvSpPr>
        <p:spPr>
          <a:xfrm>
            <a:off x="4980253" y="7371935"/>
            <a:ext cx="3819854" cy="1862686"/>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lumMod val="90000"/>
                    <a:lumOff val="10000"/>
                  </a:schemeClr>
                </a:solidFill>
              </a:defRPr>
            </a:lvl1pPr>
          </a:lstStyle>
          <a:p>
            <a:pPr lvl="0"/>
            <a:r>
              <a:rPr lang="en-US" dirty="0" smtClean="0"/>
              <a:t>Text Here</a:t>
            </a:r>
            <a:endParaRPr lang="en-US" dirty="0"/>
          </a:p>
        </p:txBody>
      </p:sp>
      <p:sp>
        <p:nvSpPr>
          <p:cNvPr id="35" name="テキスト プレースホルダー 11"/>
          <p:cNvSpPr>
            <a:spLocks noGrp="1"/>
          </p:cNvSpPr>
          <p:nvPr>
            <p:ph type="body" sz="quarter" idx="22" hasCustomPrompt="1"/>
          </p:nvPr>
        </p:nvSpPr>
        <p:spPr>
          <a:xfrm>
            <a:off x="9317298" y="7371935"/>
            <a:ext cx="3819854" cy="1862686"/>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lumMod val="90000"/>
                    <a:lumOff val="10000"/>
                  </a:schemeClr>
                </a:solidFill>
              </a:defRPr>
            </a:lvl1pPr>
          </a:lstStyle>
          <a:p>
            <a:pPr lvl="0"/>
            <a:r>
              <a:rPr lang="en-US" dirty="0" smtClean="0"/>
              <a:t>Text Here</a:t>
            </a:r>
            <a:endParaRPr lang="en-US" dirty="0"/>
          </a:p>
        </p:txBody>
      </p:sp>
      <p:sp>
        <p:nvSpPr>
          <p:cNvPr id="25" name="正方形/長方形 24"/>
          <p:cNvSpPr>
            <a:spLocks/>
          </p:cNvSpPr>
          <p:nvPr userDrawn="1"/>
        </p:nvSpPr>
        <p:spPr>
          <a:xfrm>
            <a:off x="13586344" y="6515822"/>
            <a:ext cx="3819854" cy="759127"/>
          </a:xfrm>
          <a:prstGeom prst="rect">
            <a:avLst/>
          </a:prstGeom>
          <a:gradFill flip="none" rotWithShape="1">
            <a:gsLst>
              <a:gs pos="0">
                <a:schemeClr val="bg1"/>
              </a:gs>
              <a:gs pos="50000">
                <a:schemeClr val="bg1">
                  <a:lumMod val="75000"/>
                  <a:lumOff val="25000"/>
                </a:schemeClr>
              </a:gs>
              <a:gs pos="100000">
                <a:schemeClr val="bg1">
                  <a:lumMod val="50000"/>
                  <a:lumOff val="50000"/>
                </a:schemeClr>
              </a:gs>
            </a:gsLst>
            <a:lin ang="10800000" scaled="1"/>
            <a:tileRect/>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6" name="テキスト プレースホルダー 11"/>
          <p:cNvSpPr>
            <a:spLocks noGrp="1"/>
          </p:cNvSpPr>
          <p:nvPr>
            <p:ph type="body" sz="quarter" idx="23" hasCustomPrompt="1"/>
          </p:nvPr>
        </p:nvSpPr>
        <p:spPr>
          <a:xfrm>
            <a:off x="13651627" y="6532670"/>
            <a:ext cx="3625705" cy="686765"/>
          </a:xfrm>
        </p:spPr>
        <p:txBody>
          <a:bodyPr anchor="ctr">
            <a:noAutofit/>
          </a:bodyPr>
          <a:lstStyle>
            <a:lvl1pPr marL="0" marR="0" indent="0" algn="ctr" defTabSz="1371509" rtl="0" eaLnBrk="1" fontAlgn="auto" latinLnBrk="0" hangingPunct="1">
              <a:lnSpc>
                <a:spcPct val="100000"/>
              </a:lnSpc>
              <a:spcBef>
                <a:spcPts val="1500"/>
              </a:spcBef>
              <a:spcAft>
                <a:spcPts val="0"/>
              </a:spcAft>
              <a:buClrTx/>
              <a:buSzTx/>
              <a:buFont typeface="Arial" panose="020B0604020202020204" pitchFamily="34" charset="0"/>
              <a:buNone/>
              <a:tabLst/>
              <a:defRPr sz="2800" baseline="0">
                <a:solidFill>
                  <a:schemeClr val="bg1">
                    <a:lumMod val="10000"/>
                    <a:lumOff val="90000"/>
                  </a:schemeClr>
                </a:solidFill>
                <a:latin typeface="Aileron Thin" pitchFamily="50" charset="0"/>
              </a:defRPr>
            </a:lvl1pPr>
          </a:lstStyle>
          <a:p>
            <a:pPr lvl="0"/>
            <a:r>
              <a:rPr lang="en-US" dirty="0" smtClean="0"/>
              <a:t>Text Here</a:t>
            </a:r>
            <a:endParaRPr lang="en-US" dirty="0"/>
          </a:p>
        </p:txBody>
      </p:sp>
      <p:sp>
        <p:nvSpPr>
          <p:cNvPr id="30" name="テキスト プレースホルダー 11"/>
          <p:cNvSpPr>
            <a:spLocks noGrp="1"/>
          </p:cNvSpPr>
          <p:nvPr>
            <p:ph type="body" sz="quarter" idx="24" hasCustomPrompt="1"/>
          </p:nvPr>
        </p:nvSpPr>
        <p:spPr>
          <a:xfrm>
            <a:off x="13556217" y="7371935"/>
            <a:ext cx="3819854" cy="1862686"/>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lumMod val="90000"/>
                    <a:lumOff val="10000"/>
                  </a:schemeClr>
                </a:solidFill>
              </a:defRPr>
            </a:lvl1pPr>
          </a:lstStyle>
          <a:p>
            <a:pPr lvl="0"/>
            <a:r>
              <a:rPr lang="en-US" dirty="0" smtClean="0"/>
              <a:t>Text Here</a:t>
            </a:r>
            <a:endParaRPr lang="en-US" dirty="0"/>
          </a:p>
        </p:txBody>
      </p:sp>
      <p:sp>
        <p:nvSpPr>
          <p:cNvPr id="41" name="テキスト プレースホルダー 11"/>
          <p:cNvSpPr>
            <a:spLocks noGrp="1"/>
          </p:cNvSpPr>
          <p:nvPr>
            <p:ph type="body" sz="quarter" idx="29" hasCustomPrompt="1"/>
          </p:nvPr>
        </p:nvSpPr>
        <p:spPr>
          <a:xfrm>
            <a:off x="724542" y="7385473"/>
            <a:ext cx="3819854" cy="1862686"/>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2000" baseline="0">
                <a:solidFill>
                  <a:schemeClr val="bg1">
                    <a:lumMod val="90000"/>
                    <a:lumOff val="10000"/>
                  </a:schemeClr>
                </a:solidFill>
              </a:defRPr>
            </a:lvl1pPr>
          </a:lstStyle>
          <a:p>
            <a:pPr lvl="0"/>
            <a:r>
              <a:rPr lang="en-US" dirty="0" smtClean="0"/>
              <a:t>Text Here</a:t>
            </a:r>
            <a:endParaRPr lang="en-US" dirty="0"/>
          </a:p>
        </p:txBody>
      </p:sp>
    </p:spTree>
    <p:extLst>
      <p:ext uri="{BB962C8B-B14F-4D97-AF65-F5344CB8AC3E}">
        <p14:creationId xmlns:p14="http://schemas.microsoft.com/office/powerpoint/2010/main" val="999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000"/>
                                        <p:tgtEl>
                                          <p:spTgt spid="11"/>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1" presetClass="entr" presetSubtype="1"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heel(1)">
                                      <p:cBhvr>
                                        <p:cTn id="48" dur="1000"/>
                                        <p:tgtEl>
                                          <p:spTgt spid="36"/>
                                        </p:tgtEl>
                                      </p:cBhvr>
                                    </p:animEffect>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42">
                                            <p:txEl>
                                              <p:pRg st="0" end="0"/>
                                            </p:txEl>
                                          </p:spTgt>
                                        </p:tgtEl>
                                        <p:attrNameLst>
                                          <p:attrName>style.visibility</p:attrName>
                                        </p:attrNameLst>
                                      </p:cBhvr>
                                      <p:to>
                                        <p:strVal val="visible"/>
                                      </p:to>
                                    </p:set>
                                    <p:anim calcmode="lin" valueType="num">
                                      <p:cBhvr additive="base">
                                        <p:cTn id="52"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9">
                                            <p:txEl>
                                              <p:pRg st="0" end="0"/>
                                            </p:txEl>
                                          </p:spTgt>
                                        </p:tgtEl>
                                        <p:attrNameLst>
                                          <p:attrName>style.visibility</p:attrName>
                                        </p:attrNameLst>
                                      </p:cBhvr>
                                      <p:to>
                                        <p:strVal val="visible"/>
                                      </p:to>
                                    </p:set>
                                    <p:anim calcmode="lin" valueType="num">
                                      <p:cBhvr additive="base">
                                        <p:cTn id="6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3">
                                            <p:txEl>
                                              <p:pRg st="0" end="0"/>
                                            </p:txEl>
                                          </p:spTgt>
                                        </p:tgtEl>
                                        <p:attrNameLst>
                                          <p:attrName>style.visibility</p:attrName>
                                        </p:attrNameLst>
                                      </p:cBhvr>
                                      <p:to>
                                        <p:strVal val="visible"/>
                                      </p:to>
                                    </p:set>
                                    <p:anim calcmode="lin" valueType="num">
                                      <p:cBhvr additive="base">
                                        <p:cTn id="6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70" fill="hold">
                            <p:stCondLst>
                              <p:cond delay="3500"/>
                            </p:stCondLst>
                            <p:childTnLst>
                              <p:par>
                                <p:cTn id="71" presetID="21" presetClass="entr" presetSubtype="1"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heel(1)">
                                      <p:cBhvr>
                                        <p:cTn id="73" dur="1000"/>
                                        <p:tgtEl>
                                          <p:spTgt spid="37"/>
                                        </p:tgtEl>
                                      </p:cBhvr>
                                    </p:animEffect>
                                  </p:childTnLst>
                                </p:cTn>
                              </p:par>
                            </p:childTnLst>
                          </p:cTn>
                        </p:par>
                        <p:par>
                          <p:cTn id="74" fill="hold">
                            <p:stCondLst>
                              <p:cond delay="4500"/>
                            </p:stCondLst>
                            <p:childTnLst>
                              <p:par>
                                <p:cTn id="75" presetID="2" presetClass="entr" presetSubtype="4" fill="hold" grpId="0" nodeType="afterEffect">
                                  <p:stCondLst>
                                    <p:cond delay="0"/>
                                  </p:stCondLst>
                                  <p:childTnLst>
                                    <p:set>
                                      <p:cBhvr>
                                        <p:cTn id="76" dur="1" fill="hold">
                                          <p:stCondLst>
                                            <p:cond delay="0"/>
                                          </p:stCondLst>
                                        </p:cTn>
                                        <p:tgtEl>
                                          <p:spTgt spid="43">
                                            <p:txEl>
                                              <p:pRg st="0" end="0"/>
                                            </p:txEl>
                                          </p:spTgt>
                                        </p:tgtEl>
                                        <p:attrNameLst>
                                          <p:attrName>style.visibility</p:attrName>
                                        </p:attrNameLst>
                                      </p:cBhvr>
                                      <p:to>
                                        <p:strVal val="visible"/>
                                      </p:to>
                                    </p:set>
                                    <p:anim calcmode="lin" valueType="num">
                                      <p:cBhvr additive="base">
                                        <p:cTn id="7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xEl>
                                              <p:pRg st="0" end="0"/>
                                            </p:txEl>
                                          </p:spTgt>
                                        </p:tgtEl>
                                        <p:attrNameLst>
                                          <p:attrName>style.visibility</p:attrName>
                                        </p:attrNameLst>
                                      </p:cBhvr>
                                      <p:to>
                                        <p:strVal val="visible"/>
                                      </p:to>
                                    </p:set>
                                    <p:anim calcmode="lin" valueType="num">
                                      <p:cBhvr additive="base">
                                        <p:cTn id="8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5000"/>
                            </p:stCondLst>
                            <p:childTnLst>
                              <p:par>
                                <p:cTn id="96" presetID="21" presetClass="entr" presetSubtype="1"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heel(1)">
                                      <p:cBhvr>
                                        <p:cTn id="98" dur="1000"/>
                                        <p:tgtEl>
                                          <p:spTgt spid="40"/>
                                        </p:tgtEl>
                                      </p:cBhvr>
                                    </p:animEffect>
                                  </p:childTnLst>
                                </p:cTn>
                              </p:par>
                            </p:childTnLst>
                          </p:cTn>
                        </p:par>
                        <p:par>
                          <p:cTn id="99" fill="hold">
                            <p:stCondLst>
                              <p:cond delay="6000"/>
                            </p:stCondLst>
                            <p:childTnLst>
                              <p:par>
                                <p:cTn id="100" presetID="2" presetClass="entr" presetSubtype="4" fill="hold" grpId="0"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 calcmode="lin" valueType="num">
                                      <p:cBhvr additive="base">
                                        <p:cTn id="102"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6">
                                            <p:txEl>
                                              <p:pRg st="0" end="0"/>
                                            </p:txEl>
                                          </p:spTgt>
                                        </p:tgtEl>
                                        <p:attrNameLst>
                                          <p:attrName>style.visibility</p:attrName>
                                        </p:attrNameLst>
                                      </p:cBhvr>
                                      <p:to>
                                        <p:strVal val="visible"/>
                                      </p:to>
                                    </p:set>
                                    <p:anim calcmode="lin" valueType="num">
                                      <p:cBhvr additive="base">
                                        <p:cTn id="106"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25"/>
                                        </p:tgtEl>
                                        <p:attrNameLst>
                                          <p:attrName>style.visibility</p:attrName>
                                        </p:attrNameLst>
                                      </p:cBhvr>
                                      <p:to>
                                        <p:strVal val="visible"/>
                                      </p:to>
                                    </p:set>
                                    <p:anim calcmode="lin" valueType="num">
                                      <p:cBhvr additive="base">
                                        <p:cTn id="110" dur="500" fill="hold"/>
                                        <p:tgtEl>
                                          <p:spTgt spid="25"/>
                                        </p:tgtEl>
                                        <p:attrNameLst>
                                          <p:attrName>ppt_x</p:attrName>
                                        </p:attrNameLst>
                                      </p:cBhvr>
                                      <p:tavLst>
                                        <p:tav tm="0">
                                          <p:val>
                                            <p:strVal val="#ppt_x"/>
                                          </p:val>
                                        </p:tav>
                                        <p:tav tm="100000">
                                          <p:val>
                                            <p:strVal val="#ppt_x"/>
                                          </p:val>
                                        </p:tav>
                                      </p:tavLst>
                                    </p:anim>
                                    <p:anim calcmode="lin" valueType="num">
                                      <p:cBhvr additive="base">
                                        <p:cTn id="111" dur="500" fill="hold"/>
                                        <p:tgtEl>
                                          <p:spTgt spid="25"/>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additive="base">
                                        <p:cTn id="114" dur="500" fill="hold"/>
                                        <p:tgtEl>
                                          <p:spTgt spid="34"/>
                                        </p:tgtEl>
                                        <p:attrNameLst>
                                          <p:attrName>ppt_x</p:attrName>
                                        </p:attrNameLst>
                                      </p:cBhvr>
                                      <p:tavLst>
                                        <p:tav tm="0">
                                          <p:val>
                                            <p:strVal val="#ppt_x"/>
                                          </p:val>
                                        </p:tav>
                                        <p:tav tm="100000">
                                          <p:val>
                                            <p:strVal val="#ppt_x"/>
                                          </p:val>
                                        </p:tav>
                                      </p:tavLst>
                                    </p:anim>
                                    <p:anim calcmode="lin" valueType="num">
                                      <p:cBhvr additive="base">
                                        <p:cTn id="115" dur="500" fill="hold"/>
                                        <p:tgtEl>
                                          <p:spTgt spid="34"/>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30">
                                            <p:txEl>
                                              <p:pRg st="0" end="0"/>
                                            </p:txEl>
                                          </p:spTgt>
                                        </p:tgtEl>
                                        <p:attrNameLst>
                                          <p:attrName>style.visibility</p:attrName>
                                        </p:attrNameLst>
                                      </p:cBhvr>
                                      <p:to>
                                        <p:strVal val="visible"/>
                                      </p:to>
                                    </p:set>
                                    <p:anim calcmode="lin" valueType="num">
                                      <p:cBhvr additive="base">
                                        <p:cTn id="11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tmplLst>
          <p:tmpl lvl="1">
            <p:tnLst>
              <p:par>
                <p:cTn presetID="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build="p">
        <p:tmplLst>
          <p:tmpl lvl="1">
            <p:tnLst>
              <p:par>
                <p:cTn presetID="2" presetClass="entr" presetSubtype="4"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11" grpId="0"/>
      <p:bldP spid="36" grpId="0"/>
      <p:bldP spid="37" grpId="0"/>
      <p:bldP spid="40" grpId="0"/>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animBg="1"/>
      <p:bldP spid="23" grpId="0" animBg="1"/>
      <p:bldP spid="27" grpId="0" animBg="1"/>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25" grpId="0" animBg="1"/>
      <p:bldP spid="26" grpId="0" build="p">
        <p:tmplLst>
          <p:tmpl lvl="1">
            <p:tnLst>
              <p:par>
                <p:cTn presetID="2" presetClass="entr" presetSubtype="4"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11" name="フリーフォーム 10"/>
          <p:cNvSpPr/>
          <p:nvPr userDrawn="1"/>
        </p:nvSpPr>
        <p:spPr>
          <a:xfrm>
            <a:off x="-495300" y="4622800"/>
            <a:ext cx="19062700" cy="2336800"/>
          </a:xfrm>
          <a:custGeom>
            <a:avLst/>
            <a:gdLst>
              <a:gd name="connsiteX0" fmla="*/ 0 w 19062700"/>
              <a:gd name="connsiteY0" fmla="*/ 0 h 2336800"/>
              <a:gd name="connsiteX1" fmla="*/ 2730500 w 19062700"/>
              <a:gd name="connsiteY1" fmla="*/ 1524000 h 2336800"/>
              <a:gd name="connsiteX2" fmla="*/ 5384800 w 19062700"/>
              <a:gd name="connsiteY2" fmla="*/ 749300 h 2336800"/>
              <a:gd name="connsiteX3" fmla="*/ 7264400 w 19062700"/>
              <a:gd name="connsiteY3" fmla="*/ 2336800 h 2336800"/>
              <a:gd name="connsiteX4" fmla="*/ 9740900 w 19062700"/>
              <a:gd name="connsiteY4" fmla="*/ 965200 h 2336800"/>
              <a:gd name="connsiteX5" fmla="*/ 12700000 w 19062700"/>
              <a:gd name="connsiteY5" fmla="*/ 1663700 h 2336800"/>
              <a:gd name="connsiteX6" fmla="*/ 15316200 w 19062700"/>
              <a:gd name="connsiteY6" fmla="*/ 584200 h 2336800"/>
              <a:gd name="connsiteX7" fmla="*/ 19062700 w 19062700"/>
              <a:gd name="connsiteY7" fmla="*/ 2159000 h 2336800"/>
              <a:gd name="connsiteX8" fmla="*/ 19037300 w 19062700"/>
              <a:gd name="connsiteY8" fmla="*/ 2159000 h 2336800"/>
              <a:gd name="connsiteX9" fmla="*/ 19037300 w 19062700"/>
              <a:gd name="connsiteY9" fmla="*/ 2159000 h 23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62700" h="2336800">
                <a:moveTo>
                  <a:pt x="0" y="0"/>
                </a:moveTo>
                <a:lnTo>
                  <a:pt x="2730500" y="1524000"/>
                </a:lnTo>
                <a:lnTo>
                  <a:pt x="5384800" y="749300"/>
                </a:lnTo>
                <a:lnTo>
                  <a:pt x="7264400" y="2336800"/>
                </a:lnTo>
                <a:lnTo>
                  <a:pt x="9740900" y="965200"/>
                </a:lnTo>
                <a:lnTo>
                  <a:pt x="12700000" y="1663700"/>
                </a:lnTo>
                <a:lnTo>
                  <a:pt x="15316200" y="584200"/>
                </a:lnTo>
                <a:lnTo>
                  <a:pt x="19062700" y="2159000"/>
                </a:lnTo>
                <a:lnTo>
                  <a:pt x="19037300" y="2159000"/>
                </a:lnTo>
                <a:lnTo>
                  <a:pt x="19037300" y="2159000"/>
                </a:lnTo>
              </a:path>
            </a:pathLst>
          </a:custGeom>
          <a:noFill/>
          <a:ln>
            <a:solidFill>
              <a:srgbClr val="3A75FB"/>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円/楕円 45"/>
          <p:cNvSpPr/>
          <p:nvPr userDrawn="1"/>
        </p:nvSpPr>
        <p:spPr>
          <a:xfrm>
            <a:off x="14683187" y="5077721"/>
            <a:ext cx="307475" cy="307475"/>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41" name="円/楕円 40"/>
          <p:cNvSpPr/>
          <p:nvPr userDrawn="1"/>
        </p:nvSpPr>
        <p:spPr>
          <a:xfrm>
            <a:off x="2098173" y="6007903"/>
            <a:ext cx="307475" cy="307475"/>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42" name="円/楕円 41"/>
          <p:cNvSpPr/>
          <p:nvPr userDrawn="1"/>
        </p:nvSpPr>
        <p:spPr>
          <a:xfrm>
            <a:off x="4731080" y="5231459"/>
            <a:ext cx="307475" cy="307475"/>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43" name="円/楕円 42"/>
          <p:cNvSpPr/>
          <p:nvPr userDrawn="1"/>
        </p:nvSpPr>
        <p:spPr>
          <a:xfrm>
            <a:off x="6618034" y="6813950"/>
            <a:ext cx="307475" cy="307475"/>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44" name="円/楕円 43"/>
          <p:cNvSpPr/>
          <p:nvPr userDrawn="1"/>
        </p:nvSpPr>
        <p:spPr>
          <a:xfrm>
            <a:off x="9081834" y="5429650"/>
            <a:ext cx="307475" cy="307475"/>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45" name="円/楕円 44"/>
          <p:cNvSpPr/>
          <p:nvPr userDrawn="1"/>
        </p:nvSpPr>
        <p:spPr>
          <a:xfrm>
            <a:off x="12030221" y="6124277"/>
            <a:ext cx="307475" cy="307475"/>
          </a:xfrm>
          <a:prstGeom prst="ellipse">
            <a:avLst/>
          </a:prstGeom>
          <a:gradFill flip="none" rotWithShape="1">
            <a:gsLst>
              <a:gs pos="0">
                <a:srgbClr val="3A75FB"/>
              </a:gs>
              <a:gs pos="42000">
                <a:schemeClr val="accent5">
                  <a:lumMod val="50000"/>
                </a:schemeClr>
              </a:gs>
              <a:gs pos="100000">
                <a:srgbClr val="FFFFFF"/>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400" dirty="0">
              <a:solidFill>
                <a:schemeClr val="bg1">
                  <a:lumMod val="10000"/>
                  <a:lumOff val="90000"/>
                </a:schemeClr>
              </a:solidFill>
              <a:latin typeface="+mj-lt"/>
            </a:endParaRPr>
          </a:p>
        </p:txBody>
      </p:sp>
      <p:sp>
        <p:nvSpPr>
          <p:cNvPr id="49" name="テキスト プレースホルダー 11"/>
          <p:cNvSpPr>
            <a:spLocks noGrp="1"/>
          </p:cNvSpPr>
          <p:nvPr>
            <p:ph type="body" sz="quarter" idx="14" hasCustomPrompt="1"/>
          </p:nvPr>
        </p:nvSpPr>
        <p:spPr>
          <a:xfrm>
            <a:off x="934149" y="6967687"/>
            <a:ext cx="3945176" cy="846842"/>
          </a:xfrm>
        </p:spPr>
        <p:txBody>
          <a:bodyPr anchor="b">
            <a:normAutofit/>
          </a:bodyPr>
          <a:lstStyle>
            <a:lvl1pPr algn="l">
              <a:defRPr sz="2400" baseline="0">
                <a:solidFill>
                  <a:srgbClr val="3A75FB"/>
                </a:solidFill>
              </a:defRPr>
            </a:lvl1pPr>
          </a:lstStyle>
          <a:p>
            <a:pPr lvl="0"/>
            <a:r>
              <a:rPr lang="en-US" dirty="0" smtClean="0"/>
              <a:t>Text Here</a:t>
            </a:r>
            <a:endParaRPr lang="en-US" dirty="0"/>
          </a:p>
        </p:txBody>
      </p:sp>
      <p:sp>
        <p:nvSpPr>
          <p:cNvPr id="50" name="テキスト プレースホルダー 11"/>
          <p:cNvSpPr>
            <a:spLocks noGrp="1"/>
          </p:cNvSpPr>
          <p:nvPr>
            <p:ph type="body" sz="quarter" idx="23" hasCustomPrompt="1"/>
          </p:nvPr>
        </p:nvSpPr>
        <p:spPr>
          <a:xfrm>
            <a:off x="922462" y="7845567"/>
            <a:ext cx="3948022" cy="140464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1800" baseline="0">
                <a:solidFill>
                  <a:schemeClr val="bg1"/>
                </a:solidFill>
              </a:defRPr>
            </a:lvl1pPr>
          </a:lstStyle>
          <a:p>
            <a:pPr lvl="0"/>
            <a:r>
              <a:rPr lang="en-US" dirty="0" smtClean="0"/>
              <a:t>Text Here</a:t>
            </a:r>
            <a:br>
              <a:rPr lang="en-US" dirty="0" smtClean="0"/>
            </a:br>
            <a:endParaRPr lang="en-US" dirty="0"/>
          </a:p>
        </p:txBody>
      </p:sp>
      <p:sp>
        <p:nvSpPr>
          <p:cNvPr id="51" name="テキスト プレースホルダー 11"/>
          <p:cNvSpPr>
            <a:spLocks noGrp="1"/>
          </p:cNvSpPr>
          <p:nvPr>
            <p:ph type="body" sz="quarter" idx="24" hasCustomPrompt="1"/>
          </p:nvPr>
        </p:nvSpPr>
        <p:spPr>
          <a:xfrm>
            <a:off x="1093379" y="2436483"/>
            <a:ext cx="3945176" cy="846842"/>
          </a:xfrm>
        </p:spPr>
        <p:txBody>
          <a:bodyPr anchor="b">
            <a:normAutofit/>
          </a:bodyPr>
          <a:lstStyle>
            <a:lvl1pPr algn="l">
              <a:defRPr sz="2400" baseline="0">
                <a:solidFill>
                  <a:srgbClr val="3A75FB"/>
                </a:solidFill>
              </a:defRPr>
            </a:lvl1pPr>
          </a:lstStyle>
          <a:p>
            <a:pPr lvl="0"/>
            <a:r>
              <a:rPr lang="en-US" dirty="0" smtClean="0"/>
              <a:t>Text Here</a:t>
            </a:r>
            <a:endParaRPr lang="en-US" dirty="0"/>
          </a:p>
        </p:txBody>
      </p:sp>
      <p:sp>
        <p:nvSpPr>
          <p:cNvPr id="52" name="テキスト プレースホルダー 11"/>
          <p:cNvSpPr>
            <a:spLocks noGrp="1"/>
          </p:cNvSpPr>
          <p:nvPr>
            <p:ph type="body" sz="quarter" idx="25" hasCustomPrompt="1"/>
          </p:nvPr>
        </p:nvSpPr>
        <p:spPr>
          <a:xfrm>
            <a:off x="1081692" y="3314363"/>
            <a:ext cx="3948022" cy="140464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1800" baseline="0">
                <a:solidFill>
                  <a:schemeClr val="bg1"/>
                </a:solidFill>
              </a:defRPr>
            </a:lvl1pPr>
          </a:lstStyle>
          <a:p>
            <a:pPr lvl="0"/>
            <a:r>
              <a:rPr lang="en-US" dirty="0" smtClean="0"/>
              <a:t>Text Here</a:t>
            </a:r>
            <a:br>
              <a:rPr lang="en-US" dirty="0" smtClean="0"/>
            </a:br>
            <a:endParaRPr lang="en-US" dirty="0"/>
          </a:p>
        </p:txBody>
      </p:sp>
      <p:sp>
        <p:nvSpPr>
          <p:cNvPr id="53" name="テキスト プレースホルダー 11"/>
          <p:cNvSpPr>
            <a:spLocks noGrp="1"/>
          </p:cNvSpPr>
          <p:nvPr>
            <p:ph type="body" sz="quarter" idx="26" hasCustomPrompt="1"/>
          </p:nvPr>
        </p:nvSpPr>
        <p:spPr>
          <a:xfrm>
            <a:off x="7374022" y="7194248"/>
            <a:ext cx="3945176" cy="846842"/>
          </a:xfrm>
        </p:spPr>
        <p:txBody>
          <a:bodyPr anchor="b">
            <a:normAutofit/>
          </a:bodyPr>
          <a:lstStyle>
            <a:lvl1pPr algn="l">
              <a:defRPr sz="2400" baseline="0">
                <a:solidFill>
                  <a:srgbClr val="3A75FB"/>
                </a:solidFill>
              </a:defRPr>
            </a:lvl1pPr>
          </a:lstStyle>
          <a:p>
            <a:pPr lvl="0"/>
            <a:r>
              <a:rPr lang="en-US" dirty="0" smtClean="0"/>
              <a:t>Text Here</a:t>
            </a:r>
            <a:endParaRPr lang="en-US" dirty="0"/>
          </a:p>
        </p:txBody>
      </p:sp>
      <p:sp>
        <p:nvSpPr>
          <p:cNvPr id="54" name="テキスト プレースホルダー 11"/>
          <p:cNvSpPr>
            <a:spLocks noGrp="1"/>
          </p:cNvSpPr>
          <p:nvPr>
            <p:ph type="body" sz="quarter" idx="27" hasCustomPrompt="1"/>
          </p:nvPr>
        </p:nvSpPr>
        <p:spPr>
          <a:xfrm>
            <a:off x="7362335" y="8072128"/>
            <a:ext cx="3948022" cy="140464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1800" baseline="0">
                <a:solidFill>
                  <a:schemeClr val="bg1"/>
                </a:solidFill>
              </a:defRPr>
            </a:lvl1pPr>
          </a:lstStyle>
          <a:p>
            <a:pPr lvl="0"/>
            <a:r>
              <a:rPr lang="en-US" dirty="0" smtClean="0"/>
              <a:t>Text Here</a:t>
            </a:r>
            <a:br>
              <a:rPr lang="en-US" dirty="0" smtClean="0"/>
            </a:br>
            <a:endParaRPr lang="en-US" dirty="0"/>
          </a:p>
        </p:txBody>
      </p:sp>
      <p:sp>
        <p:nvSpPr>
          <p:cNvPr id="55" name="テキスト プレースホルダー 11"/>
          <p:cNvSpPr>
            <a:spLocks noGrp="1"/>
          </p:cNvSpPr>
          <p:nvPr>
            <p:ph type="body" sz="quarter" idx="28" hasCustomPrompt="1"/>
          </p:nvPr>
        </p:nvSpPr>
        <p:spPr>
          <a:xfrm>
            <a:off x="7533771" y="2656704"/>
            <a:ext cx="3945176" cy="846842"/>
          </a:xfrm>
        </p:spPr>
        <p:txBody>
          <a:bodyPr anchor="b">
            <a:normAutofit/>
          </a:bodyPr>
          <a:lstStyle>
            <a:lvl1pPr algn="l">
              <a:defRPr sz="2400" baseline="0">
                <a:solidFill>
                  <a:srgbClr val="3A75FB"/>
                </a:solidFill>
              </a:defRPr>
            </a:lvl1pPr>
          </a:lstStyle>
          <a:p>
            <a:pPr lvl="0"/>
            <a:r>
              <a:rPr lang="en-US" dirty="0" smtClean="0"/>
              <a:t>Text Here</a:t>
            </a:r>
            <a:endParaRPr lang="en-US" dirty="0"/>
          </a:p>
        </p:txBody>
      </p:sp>
      <p:sp>
        <p:nvSpPr>
          <p:cNvPr id="56" name="テキスト プレースホルダー 11"/>
          <p:cNvSpPr>
            <a:spLocks noGrp="1"/>
          </p:cNvSpPr>
          <p:nvPr>
            <p:ph type="body" sz="quarter" idx="29" hasCustomPrompt="1"/>
          </p:nvPr>
        </p:nvSpPr>
        <p:spPr>
          <a:xfrm>
            <a:off x="7522084" y="3534584"/>
            <a:ext cx="3948022" cy="140464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1800" baseline="0">
                <a:solidFill>
                  <a:schemeClr val="bg1"/>
                </a:solidFill>
              </a:defRPr>
            </a:lvl1pPr>
          </a:lstStyle>
          <a:p>
            <a:pPr lvl="0"/>
            <a:r>
              <a:rPr lang="en-US" dirty="0" smtClean="0"/>
              <a:t>Text Here</a:t>
            </a:r>
            <a:br>
              <a:rPr lang="en-US" dirty="0" smtClean="0"/>
            </a:br>
            <a:endParaRPr lang="en-US" dirty="0"/>
          </a:p>
        </p:txBody>
      </p:sp>
      <p:sp>
        <p:nvSpPr>
          <p:cNvPr id="57" name="テキスト プレースホルダー 11"/>
          <p:cNvSpPr>
            <a:spLocks noGrp="1"/>
          </p:cNvSpPr>
          <p:nvPr>
            <p:ph type="body" sz="quarter" idx="30" hasCustomPrompt="1"/>
          </p:nvPr>
        </p:nvSpPr>
        <p:spPr>
          <a:xfrm>
            <a:off x="12810133" y="6698004"/>
            <a:ext cx="3945176" cy="846842"/>
          </a:xfrm>
        </p:spPr>
        <p:txBody>
          <a:bodyPr anchor="b">
            <a:normAutofit/>
          </a:bodyPr>
          <a:lstStyle>
            <a:lvl1pPr algn="l">
              <a:defRPr sz="2400" baseline="0">
                <a:solidFill>
                  <a:srgbClr val="3A75FB"/>
                </a:solidFill>
              </a:defRPr>
            </a:lvl1pPr>
          </a:lstStyle>
          <a:p>
            <a:pPr lvl="0"/>
            <a:r>
              <a:rPr lang="en-US" dirty="0" smtClean="0"/>
              <a:t>Text Here</a:t>
            </a:r>
            <a:endParaRPr lang="en-US" dirty="0"/>
          </a:p>
        </p:txBody>
      </p:sp>
      <p:sp>
        <p:nvSpPr>
          <p:cNvPr id="58" name="テキスト プレースホルダー 11"/>
          <p:cNvSpPr>
            <a:spLocks noGrp="1"/>
          </p:cNvSpPr>
          <p:nvPr>
            <p:ph type="body" sz="quarter" idx="31" hasCustomPrompt="1"/>
          </p:nvPr>
        </p:nvSpPr>
        <p:spPr>
          <a:xfrm>
            <a:off x="12798446" y="7575884"/>
            <a:ext cx="3948022" cy="140464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1800" baseline="0">
                <a:solidFill>
                  <a:schemeClr val="bg1"/>
                </a:solidFill>
              </a:defRPr>
            </a:lvl1pPr>
          </a:lstStyle>
          <a:p>
            <a:pPr lvl="0"/>
            <a:r>
              <a:rPr lang="en-US" dirty="0" smtClean="0"/>
              <a:t>Text Here</a:t>
            </a:r>
            <a:br>
              <a:rPr lang="en-US" dirty="0" smtClean="0"/>
            </a:br>
            <a:endParaRPr lang="en-US" dirty="0"/>
          </a:p>
        </p:txBody>
      </p:sp>
      <p:sp>
        <p:nvSpPr>
          <p:cNvPr id="59" name="テキスト プレースホルダー 11"/>
          <p:cNvSpPr>
            <a:spLocks noGrp="1"/>
          </p:cNvSpPr>
          <p:nvPr>
            <p:ph type="body" sz="quarter" idx="32" hasCustomPrompt="1"/>
          </p:nvPr>
        </p:nvSpPr>
        <p:spPr>
          <a:xfrm>
            <a:off x="14117553" y="2456712"/>
            <a:ext cx="3945176" cy="846842"/>
          </a:xfrm>
        </p:spPr>
        <p:txBody>
          <a:bodyPr anchor="b">
            <a:normAutofit/>
          </a:bodyPr>
          <a:lstStyle>
            <a:lvl1pPr algn="l">
              <a:defRPr sz="2400" baseline="0">
                <a:solidFill>
                  <a:srgbClr val="3A75FB"/>
                </a:solidFill>
              </a:defRPr>
            </a:lvl1pPr>
          </a:lstStyle>
          <a:p>
            <a:pPr lvl="0"/>
            <a:r>
              <a:rPr lang="en-US" dirty="0" smtClean="0"/>
              <a:t>Text Here</a:t>
            </a:r>
            <a:endParaRPr lang="en-US" dirty="0"/>
          </a:p>
        </p:txBody>
      </p:sp>
      <p:sp>
        <p:nvSpPr>
          <p:cNvPr id="60" name="テキスト プレースホルダー 11"/>
          <p:cNvSpPr>
            <a:spLocks noGrp="1"/>
          </p:cNvSpPr>
          <p:nvPr>
            <p:ph type="body" sz="quarter" idx="33" hasCustomPrompt="1"/>
          </p:nvPr>
        </p:nvSpPr>
        <p:spPr>
          <a:xfrm>
            <a:off x="14105866" y="3334592"/>
            <a:ext cx="3948022" cy="1404645"/>
          </a:xfrm>
        </p:spPr>
        <p:txBody>
          <a:bodyPr anchor="t">
            <a:normAutofit/>
          </a:bodyPr>
          <a:lstStyle>
            <a:lvl1pPr marL="0" marR="0" indent="0" algn="l" defTabSz="1371509" rtl="0" eaLnBrk="1" fontAlgn="auto" latinLnBrk="0" hangingPunct="1">
              <a:lnSpc>
                <a:spcPct val="100000"/>
              </a:lnSpc>
              <a:spcBef>
                <a:spcPts val="1500"/>
              </a:spcBef>
              <a:spcAft>
                <a:spcPts val="0"/>
              </a:spcAft>
              <a:buClrTx/>
              <a:buSzTx/>
              <a:buFont typeface="Arial" panose="020B0604020202020204" pitchFamily="34" charset="0"/>
              <a:buNone/>
              <a:tabLst/>
              <a:defRPr sz="1800" baseline="0">
                <a:solidFill>
                  <a:schemeClr val="bg1"/>
                </a:solidFill>
              </a:defRPr>
            </a:lvl1pPr>
          </a:lstStyle>
          <a:p>
            <a:pPr lvl="0"/>
            <a:r>
              <a:rPr lang="en-US" dirty="0" smtClean="0"/>
              <a:t>Text Here</a:t>
            </a:r>
            <a:br>
              <a:rPr lang="en-US" dirty="0" smtClean="0"/>
            </a:br>
            <a:endParaRPr lang="en-US" dirty="0"/>
          </a:p>
        </p:txBody>
      </p:sp>
      <p:cxnSp>
        <p:nvCxnSpPr>
          <p:cNvPr id="13" name="直線コネクタ 12"/>
          <p:cNvCxnSpPr/>
          <p:nvPr userDrawn="1"/>
        </p:nvCxnSpPr>
        <p:spPr>
          <a:xfrm flipV="1">
            <a:off x="1878227" y="6431752"/>
            <a:ext cx="373683" cy="68967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userDrawn="1"/>
        </p:nvCxnSpPr>
        <p:spPr>
          <a:xfrm flipH="1" flipV="1">
            <a:off x="4368800" y="4376615"/>
            <a:ext cx="399794" cy="71380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userDrawn="1"/>
        </p:nvCxnSpPr>
        <p:spPr>
          <a:xfrm>
            <a:off x="6925509" y="7261125"/>
            <a:ext cx="264776" cy="5874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userDrawn="1"/>
        </p:nvCxnSpPr>
        <p:spPr>
          <a:xfrm flipH="1" flipV="1">
            <a:off x="8915400" y="4622800"/>
            <a:ext cx="320171" cy="71380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userDrawn="1"/>
        </p:nvCxnSpPr>
        <p:spPr>
          <a:xfrm flipH="1" flipV="1">
            <a:off x="12391168" y="6443510"/>
            <a:ext cx="651732" cy="37044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userDrawn="1"/>
        </p:nvCxnSpPr>
        <p:spPr>
          <a:xfrm flipH="1">
            <a:off x="14848288" y="4376615"/>
            <a:ext cx="142374" cy="60308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82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2" presetClass="entr" presetSubtype="12"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0-#ppt_w/2"/>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0-#ppt_w/2"/>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0-#ppt_w/2"/>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par>
                          <p:cTn id="53" fill="hold">
                            <p:stCondLst>
                              <p:cond delay="2000"/>
                            </p:stCondLst>
                            <p:childTnLst>
                              <p:par>
                                <p:cTn id="54" presetID="14" presetClass="entr" presetSubtype="10" fill="hold" grpId="0" nodeType="afterEffect">
                                  <p:stCondLst>
                                    <p:cond delay="0"/>
                                  </p:stCondLst>
                                  <p:childTnLst>
                                    <p:set>
                                      <p:cBhvr>
                                        <p:cTn id="55"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56" dur="500"/>
                                        <p:tgtEl>
                                          <p:spTgt spid="49">
                                            <p:txEl>
                                              <p:pRg st="0" end="0"/>
                                            </p:txEl>
                                          </p:spTgt>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50">
                                            <p:txEl>
                                              <p:pRg st="0" end="0"/>
                                            </p:txEl>
                                          </p:spTgt>
                                        </p:tgtEl>
                                        <p:attrNameLst>
                                          <p:attrName>style.visibility</p:attrName>
                                        </p:attrNameLst>
                                      </p:cBhvr>
                                      <p:to>
                                        <p:strVal val="visible"/>
                                      </p:to>
                                    </p:set>
                                    <p:animEffect transition="in" filter="randombar(horizontal)">
                                      <p:cBhvr>
                                        <p:cTn id="59" dur="500"/>
                                        <p:tgtEl>
                                          <p:spTgt spid="50">
                                            <p:txEl>
                                              <p:pRg st="0" end="0"/>
                                            </p:txEl>
                                          </p:spTgt>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wipe(down)">
                                      <p:cBhvr>
                                        <p:cTn id="63" dur="500"/>
                                        <p:tgtEl>
                                          <p:spTgt spid="61"/>
                                        </p:tgtEl>
                                      </p:cBhvr>
                                    </p:animEffect>
                                  </p:childTnLst>
                                </p:cTn>
                              </p:par>
                            </p:childTnLst>
                          </p:cTn>
                        </p:par>
                        <p:par>
                          <p:cTn id="64" fill="hold">
                            <p:stCondLst>
                              <p:cond delay="3000"/>
                            </p:stCondLst>
                            <p:childTnLst>
                              <p:par>
                                <p:cTn id="65" presetID="14" presetClass="entr" presetSubtype="10" fill="hold" grpId="0" nodeType="afterEffect">
                                  <p:stCondLst>
                                    <p:cond delay="0"/>
                                  </p:stCondLst>
                                  <p:childTnLst>
                                    <p:set>
                                      <p:cBhvr>
                                        <p:cTn id="66"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67" dur="500"/>
                                        <p:tgtEl>
                                          <p:spTgt spid="51">
                                            <p:txEl>
                                              <p:pRg st="0" end="0"/>
                                            </p:txEl>
                                          </p:spTgt>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52">
                                            <p:txEl>
                                              <p:pRg st="0" end="0"/>
                                            </p:txEl>
                                          </p:spTgt>
                                        </p:tgtEl>
                                        <p:attrNameLst>
                                          <p:attrName>style.visibility</p:attrName>
                                        </p:attrNameLst>
                                      </p:cBhvr>
                                      <p:to>
                                        <p:strVal val="visible"/>
                                      </p:to>
                                    </p:set>
                                    <p:animEffect transition="in" filter="randombar(horizontal)">
                                      <p:cBhvr>
                                        <p:cTn id="70" dur="500"/>
                                        <p:tgtEl>
                                          <p:spTgt spid="52">
                                            <p:txEl>
                                              <p:pRg st="0" end="0"/>
                                            </p:txEl>
                                          </p:spTgt>
                                        </p:tgtEl>
                                      </p:cBhvr>
                                    </p:animEffect>
                                  </p:childTnLst>
                                </p:cTn>
                              </p:par>
                            </p:childTnLst>
                          </p:cTn>
                        </p:par>
                        <p:par>
                          <p:cTn id="71" fill="hold">
                            <p:stCondLst>
                              <p:cond delay="3500"/>
                            </p:stCondLst>
                            <p:childTnLst>
                              <p:par>
                                <p:cTn id="72" presetID="22" presetClass="entr" presetSubtype="1"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up)">
                                      <p:cBhvr>
                                        <p:cTn id="74" dur="500"/>
                                        <p:tgtEl>
                                          <p:spTgt spid="62"/>
                                        </p:tgtEl>
                                      </p:cBhvr>
                                    </p:animEffect>
                                  </p:childTnLst>
                                </p:cTn>
                              </p:par>
                            </p:childTnLst>
                          </p:cTn>
                        </p:par>
                        <p:par>
                          <p:cTn id="75" fill="hold">
                            <p:stCondLst>
                              <p:cond delay="4000"/>
                            </p:stCondLst>
                            <p:childTnLst>
                              <p:par>
                                <p:cTn id="76" presetID="14" presetClass="entr" presetSubtype="10" fill="hold" grpId="0" nodeType="afterEffect">
                                  <p:stCondLst>
                                    <p:cond delay="0"/>
                                  </p:stCondLst>
                                  <p:childTnLst>
                                    <p:set>
                                      <p:cBhvr>
                                        <p:cTn id="77" dur="1" fill="hold">
                                          <p:stCondLst>
                                            <p:cond delay="0"/>
                                          </p:stCondLst>
                                        </p:cTn>
                                        <p:tgtEl>
                                          <p:spTgt spid="53">
                                            <p:txEl>
                                              <p:pRg st="0" end="0"/>
                                            </p:txEl>
                                          </p:spTgt>
                                        </p:tgtEl>
                                        <p:attrNameLst>
                                          <p:attrName>style.visibility</p:attrName>
                                        </p:attrNameLst>
                                      </p:cBhvr>
                                      <p:to>
                                        <p:strVal val="visible"/>
                                      </p:to>
                                    </p:set>
                                    <p:animEffect transition="in" filter="randombar(horizontal)">
                                      <p:cBhvr>
                                        <p:cTn id="78" dur="500"/>
                                        <p:tgtEl>
                                          <p:spTgt spid="53">
                                            <p:txEl>
                                              <p:pRg st="0" end="0"/>
                                            </p:txEl>
                                          </p:spTgt>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4">
                                            <p:txEl>
                                              <p:pRg st="0" end="0"/>
                                            </p:txEl>
                                          </p:spTgt>
                                        </p:tgtEl>
                                        <p:attrNameLst>
                                          <p:attrName>style.visibility</p:attrName>
                                        </p:attrNameLst>
                                      </p:cBhvr>
                                      <p:to>
                                        <p:strVal val="visible"/>
                                      </p:to>
                                    </p:set>
                                    <p:animEffect transition="in" filter="randombar(horizontal)">
                                      <p:cBhvr>
                                        <p:cTn id="81" dur="500"/>
                                        <p:tgtEl>
                                          <p:spTgt spid="54">
                                            <p:txEl>
                                              <p:pRg st="0" end="0"/>
                                            </p:txEl>
                                          </p:spTgt>
                                        </p:tgtEl>
                                      </p:cBhvr>
                                    </p:animEffect>
                                  </p:childTnLst>
                                </p:cTn>
                              </p:par>
                            </p:childTnLst>
                          </p:cTn>
                        </p:par>
                        <p:par>
                          <p:cTn id="82" fill="hold">
                            <p:stCondLst>
                              <p:cond delay="4500"/>
                            </p:stCondLst>
                            <p:childTnLst>
                              <p:par>
                                <p:cTn id="83" presetID="22" presetClass="entr" presetSubtype="4" fill="hold" nodeType="after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500"/>
                                        <p:tgtEl>
                                          <p:spTgt spid="63"/>
                                        </p:tgtEl>
                                      </p:cBhvr>
                                    </p:animEffect>
                                  </p:childTnLst>
                                </p:cTn>
                              </p:par>
                            </p:childTnLst>
                          </p:cTn>
                        </p:par>
                        <p:par>
                          <p:cTn id="86" fill="hold">
                            <p:stCondLst>
                              <p:cond delay="5000"/>
                            </p:stCondLst>
                            <p:childTnLst>
                              <p:par>
                                <p:cTn id="87" presetID="14" presetClass="entr" presetSubtype="10" fill="hold" grpId="0" nodeType="afterEffect">
                                  <p:stCondLst>
                                    <p:cond delay="0"/>
                                  </p:stCondLst>
                                  <p:childTnLst>
                                    <p:set>
                                      <p:cBhvr>
                                        <p:cTn id="88" dur="1" fill="hold">
                                          <p:stCondLst>
                                            <p:cond delay="0"/>
                                          </p:stCondLst>
                                        </p:cTn>
                                        <p:tgtEl>
                                          <p:spTgt spid="55">
                                            <p:txEl>
                                              <p:pRg st="0" end="0"/>
                                            </p:txEl>
                                          </p:spTgt>
                                        </p:tgtEl>
                                        <p:attrNameLst>
                                          <p:attrName>style.visibility</p:attrName>
                                        </p:attrNameLst>
                                      </p:cBhvr>
                                      <p:to>
                                        <p:strVal val="visible"/>
                                      </p:to>
                                    </p:set>
                                    <p:animEffect transition="in" filter="randombar(horizontal)">
                                      <p:cBhvr>
                                        <p:cTn id="89" dur="500"/>
                                        <p:tgtEl>
                                          <p:spTgt spid="55">
                                            <p:txEl>
                                              <p:pRg st="0" end="0"/>
                                            </p:txEl>
                                          </p:spTgt>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92" dur="500"/>
                                        <p:tgtEl>
                                          <p:spTgt spid="56">
                                            <p:txEl>
                                              <p:pRg st="0" end="0"/>
                                            </p:txEl>
                                          </p:spTgt>
                                        </p:tgtEl>
                                      </p:cBhvr>
                                    </p:animEffect>
                                  </p:childTnLst>
                                </p:cTn>
                              </p:par>
                            </p:childTnLst>
                          </p:cTn>
                        </p:par>
                        <p:par>
                          <p:cTn id="93" fill="hold">
                            <p:stCondLst>
                              <p:cond delay="5500"/>
                            </p:stCondLst>
                            <p:childTnLst>
                              <p:par>
                                <p:cTn id="94" presetID="22" presetClass="entr" presetSubtype="8" fill="hold" nodeType="after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left)">
                                      <p:cBhvr>
                                        <p:cTn id="96" dur="500"/>
                                        <p:tgtEl>
                                          <p:spTgt spid="65"/>
                                        </p:tgtEl>
                                      </p:cBhvr>
                                    </p:animEffect>
                                  </p:childTnLst>
                                </p:cTn>
                              </p:par>
                            </p:childTnLst>
                          </p:cTn>
                        </p:par>
                        <p:par>
                          <p:cTn id="97" fill="hold">
                            <p:stCondLst>
                              <p:cond delay="6000"/>
                            </p:stCondLst>
                            <p:childTnLst>
                              <p:par>
                                <p:cTn id="98" presetID="14" presetClass="entr" presetSubtype="10" fill="hold" grpId="0" nodeType="afterEffect">
                                  <p:stCondLst>
                                    <p:cond delay="0"/>
                                  </p:stCondLst>
                                  <p:childTnLst>
                                    <p:set>
                                      <p:cBhvr>
                                        <p:cTn id="99" dur="1" fill="hold">
                                          <p:stCondLst>
                                            <p:cond delay="0"/>
                                          </p:stCondLst>
                                        </p:cTn>
                                        <p:tgtEl>
                                          <p:spTgt spid="57">
                                            <p:txEl>
                                              <p:pRg st="0" end="0"/>
                                            </p:txEl>
                                          </p:spTgt>
                                        </p:tgtEl>
                                        <p:attrNameLst>
                                          <p:attrName>style.visibility</p:attrName>
                                        </p:attrNameLst>
                                      </p:cBhvr>
                                      <p:to>
                                        <p:strVal val="visible"/>
                                      </p:to>
                                    </p:set>
                                    <p:animEffect transition="in" filter="randombar(horizontal)">
                                      <p:cBhvr>
                                        <p:cTn id="100" dur="500"/>
                                        <p:tgtEl>
                                          <p:spTgt spid="57">
                                            <p:txEl>
                                              <p:pRg st="0" end="0"/>
                                            </p:txEl>
                                          </p:spTgt>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58">
                                            <p:txEl>
                                              <p:pRg st="0" end="0"/>
                                            </p:txEl>
                                          </p:spTgt>
                                        </p:tgtEl>
                                        <p:attrNameLst>
                                          <p:attrName>style.visibility</p:attrName>
                                        </p:attrNameLst>
                                      </p:cBhvr>
                                      <p:to>
                                        <p:strVal val="visible"/>
                                      </p:to>
                                    </p:set>
                                    <p:animEffect transition="in" filter="randombar(horizontal)">
                                      <p:cBhvr>
                                        <p:cTn id="103" dur="500"/>
                                        <p:tgtEl>
                                          <p:spTgt spid="58">
                                            <p:txEl>
                                              <p:pRg st="0" end="0"/>
                                            </p:txEl>
                                          </p:spTgt>
                                        </p:tgtEl>
                                      </p:cBhvr>
                                    </p:animEffect>
                                  </p:childTnLst>
                                </p:cTn>
                              </p:par>
                            </p:childTnLst>
                          </p:cTn>
                        </p:par>
                        <p:par>
                          <p:cTn id="104" fill="hold">
                            <p:stCondLst>
                              <p:cond delay="6500"/>
                            </p:stCondLst>
                            <p:childTnLst>
                              <p:par>
                                <p:cTn id="105" presetID="22" presetClass="entr" presetSubtype="4"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wipe(down)">
                                      <p:cBhvr>
                                        <p:cTn id="107" dur="500"/>
                                        <p:tgtEl>
                                          <p:spTgt spid="67"/>
                                        </p:tgtEl>
                                      </p:cBhvr>
                                    </p:animEffect>
                                  </p:childTnLst>
                                </p:cTn>
                              </p:par>
                            </p:childTnLst>
                          </p:cTn>
                        </p:par>
                        <p:par>
                          <p:cTn id="108" fill="hold">
                            <p:stCondLst>
                              <p:cond delay="7000"/>
                            </p:stCondLst>
                            <p:childTnLst>
                              <p:par>
                                <p:cTn id="109" presetID="14" presetClass="entr" presetSubtype="10" fill="hold" grpId="0" nodeType="afterEffect">
                                  <p:stCondLst>
                                    <p:cond delay="0"/>
                                  </p:stCondLst>
                                  <p:childTnLst>
                                    <p:set>
                                      <p:cBhvr>
                                        <p:cTn id="110" dur="1" fill="hold">
                                          <p:stCondLst>
                                            <p:cond delay="0"/>
                                          </p:stCondLst>
                                        </p:cTn>
                                        <p:tgtEl>
                                          <p:spTgt spid="59">
                                            <p:txEl>
                                              <p:pRg st="0" end="0"/>
                                            </p:txEl>
                                          </p:spTgt>
                                        </p:tgtEl>
                                        <p:attrNameLst>
                                          <p:attrName>style.visibility</p:attrName>
                                        </p:attrNameLst>
                                      </p:cBhvr>
                                      <p:to>
                                        <p:strVal val="visible"/>
                                      </p:to>
                                    </p:set>
                                    <p:animEffect transition="in" filter="randombar(horizontal)">
                                      <p:cBhvr>
                                        <p:cTn id="111" dur="500"/>
                                        <p:tgtEl>
                                          <p:spTgt spid="59">
                                            <p:txEl>
                                              <p:pRg st="0" end="0"/>
                                            </p:txEl>
                                          </p:spTgt>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60">
                                            <p:txEl>
                                              <p:pRg st="0" end="0"/>
                                            </p:txEl>
                                          </p:spTgt>
                                        </p:tgtEl>
                                        <p:attrNameLst>
                                          <p:attrName>style.visibility</p:attrName>
                                        </p:attrNameLst>
                                      </p:cBhvr>
                                      <p:to>
                                        <p:strVal val="visible"/>
                                      </p:to>
                                    </p:set>
                                    <p:animEffect transition="in" filter="randombar(horizontal)">
                                      <p:cBhvr>
                                        <p:cTn id="114"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6" grpId="0" animBg="1"/>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41" grpId="0" animBg="1"/>
      <p:bldP spid="42" grpId="0" animBg="1"/>
      <p:bldP spid="43" grpId="0" animBg="1"/>
      <p:bldP spid="44" grpId="0" animBg="1"/>
      <p:bldP spid="45" grpId="0" animBg="1"/>
      <p:bldP spid="49" grpId="0" build="p">
        <p:tmplLst>
          <p:tmpl lvl="1">
            <p:tnLst>
              <p:par>
                <p:cTn presetID="14" presetClass="entr" presetSubtype="1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randombar(horizontal)">
                      <p:cBhvr>
                        <p:cTn dur="500"/>
                        <p:tgtEl>
                          <p:spTgt spid="49"/>
                        </p:tgtEl>
                      </p:cBhvr>
                    </p:animEffect>
                  </p:childTnLst>
                </p:cTn>
              </p:par>
            </p:tnLst>
          </p:tmpl>
        </p:tmplLst>
      </p:bldP>
      <p:bldP spid="50" grpId="0" build="p">
        <p:tmplLst>
          <p:tmpl lvl="1">
            <p:tnLst>
              <p:par>
                <p:cTn presetID="14" presetClass="entr" presetSubtype="1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randombar(horizontal)">
                      <p:cBhvr>
                        <p:cTn dur="500"/>
                        <p:tgtEl>
                          <p:spTgt spid="50"/>
                        </p:tgtEl>
                      </p:cBhvr>
                    </p:animEffect>
                  </p:childTnLst>
                </p:cTn>
              </p:par>
            </p:tnLst>
          </p:tmpl>
        </p:tmplLst>
      </p:bldP>
      <p:bldP spid="51" grpId="0" build="p">
        <p:tmplLst>
          <p:tmpl lvl="1">
            <p:tnLst>
              <p:par>
                <p:cTn presetID="14" presetClass="entr" presetSubtype="1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randombar(horizontal)">
                      <p:cBhvr>
                        <p:cTn dur="500"/>
                        <p:tgtEl>
                          <p:spTgt spid="51"/>
                        </p:tgtEl>
                      </p:cBhvr>
                    </p:animEffect>
                  </p:childTnLst>
                </p:cTn>
              </p:par>
            </p:tnLst>
          </p:tmpl>
        </p:tmplLst>
      </p:bldP>
      <p:bldP spid="52" grpId="0" build="p">
        <p:tmplLst>
          <p:tmpl lvl="1">
            <p:tnLst>
              <p:par>
                <p:cTn presetID="14" presetClass="entr" presetSubtype="1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randombar(horizontal)">
                      <p:cBhvr>
                        <p:cTn dur="500"/>
                        <p:tgtEl>
                          <p:spTgt spid="52"/>
                        </p:tgtEl>
                      </p:cBhvr>
                    </p:animEffect>
                  </p:childTnLst>
                </p:cTn>
              </p:par>
            </p:tnLst>
          </p:tmpl>
        </p:tmplLst>
      </p:bldP>
      <p:bldP spid="53" grpId="0" build="p">
        <p:tmplLst>
          <p:tmpl lvl="1">
            <p:tnLst>
              <p:par>
                <p:cTn presetID="14" presetClass="entr" presetSubtype="1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randombar(horizontal)">
                      <p:cBhvr>
                        <p:cTn dur="500"/>
                        <p:tgtEl>
                          <p:spTgt spid="53"/>
                        </p:tgtEl>
                      </p:cBhvr>
                    </p:animEffect>
                  </p:childTnLst>
                </p:cTn>
              </p:par>
            </p:tnLst>
          </p:tmpl>
        </p:tmplLst>
      </p:bldP>
      <p:bldP spid="54" grpId="0" build="p">
        <p:tmplLst>
          <p:tmpl lvl="1">
            <p:tnLst>
              <p:par>
                <p:cTn presetID="14" presetClass="entr" presetSubtype="1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randombar(horizontal)">
                      <p:cBhvr>
                        <p:cTn dur="500"/>
                        <p:tgtEl>
                          <p:spTgt spid="54"/>
                        </p:tgtEl>
                      </p:cBhvr>
                    </p:animEffect>
                  </p:childTnLst>
                </p:cTn>
              </p:par>
            </p:tnLst>
          </p:tmpl>
        </p:tmplLst>
      </p:bldP>
      <p:bldP spid="55" grpId="0" build="p">
        <p:tmplLst>
          <p:tmpl lvl="1">
            <p:tnLst>
              <p:par>
                <p:cTn presetID="14" presetClass="entr" presetSubtype="1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randombar(horizontal)">
                      <p:cBhvr>
                        <p:cTn dur="500"/>
                        <p:tgtEl>
                          <p:spTgt spid="55"/>
                        </p:tgtEl>
                      </p:cBhvr>
                    </p:animEffect>
                  </p:childTnLst>
                </p:cTn>
              </p:par>
            </p:tnLst>
          </p:tmpl>
        </p:tmplLst>
      </p:bldP>
      <p:bldP spid="56" grpId="0" build="p">
        <p:tmplLst>
          <p:tmpl lvl="1">
            <p:tnLst>
              <p:par>
                <p:cTn presetID="14" presetClass="entr" presetSubtype="1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randombar(horizontal)">
                      <p:cBhvr>
                        <p:cTn dur="500"/>
                        <p:tgtEl>
                          <p:spTgt spid="56"/>
                        </p:tgtEl>
                      </p:cBhvr>
                    </p:animEffect>
                  </p:childTnLst>
                </p:cTn>
              </p:par>
            </p:tnLst>
          </p:tmpl>
        </p:tmplLst>
      </p:bldP>
      <p:bldP spid="57" grpId="0" build="p">
        <p:tmplLst>
          <p:tmpl lvl="1">
            <p:tnLst>
              <p:par>
                <p:cTn presetID="14" presetClass="entr" presetSubtype="1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randombar(horizontal)">
                      <p:cBhvr>
                        <p:cTn dur="500"/>
                        <p:tgtEl>
                          <p:spTgt spid="57"/>
                        </p:tgtEl>
                      </p:cBhvr>
                    </p:animEffect>
                  </p:childTnLst>
                </p:cTn>
              </p:par>
            </p:tnLst>
          </p:tmpl>
        </p:tmplLst>
      </p:bldP>
      <p:bldP spid="58" grpId="0" build="p">
        <p:tmplLst>
          <p:tmpl lvl="1">
            <p:tnLst>
              <p:par>
                <p:cTn presetID="14" presetClass="entr" presetSubtype="1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randombar(horizontal)">
                      <p:cBhvr>
                        <p:cTn dur="500"/>
                        <p:tgtEl>
                          <p:spTgt spid="58"/>
                        </p:tgtEl>
                      </p:cBhvr>
                    </p:animEffect>
                  </p:childTnLst>
                </p:cTn>
              </p:par>
            </p:tnLst>
          </p:tmpl>
        </p:tmplLst>
      </p:bldP>
      <p:bldP spid="59" grpId="0" build="p">
        <p:tmplLst>
          <p:tmpl lvl="1">
            <p:tnLst>
              <p:par>
                <p:cTn presetID="14" presetClass="entr" presetSubtype="1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randombar(horizontal)">
                      <p:cBhvr>
                        <p:cTn dur="500"/>
                        <p:tgtEl>
                          <p:spTgt spid="59"/>
                        </p:tgtEl>
                      </p:cBhvr>
                    </p:animEffect>
                  </p:childTnLst>
                </p:cTn>
              </p:par>
            </p:tnLst>
          </p:tmpl>
        </p:tmplLst>
      </p:bldP>
      <p:bldP spid="60" grpId="0" build="p">
        <p:tmplLst>
          <p:tmpl lvl="1">
            <p:tnLst>
              <p:par>
                <p:cTn presetID="14" presetClass="entr" presetSubtype="1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randombar(horizontal)">
                      <p:cBhvr>
                        <p:cTn dur="500"/>
                        <p:tgtEl>
                          <p:spTgt spid="60"/>
                        </p:tgtEl>
                      </p:cBhvr>
                    </p:animEffect>
                  </p:childTnLst>
                </p:cTn>
              </p:par>
            </p:tnLst>
          </p:tmpl>
        </p:tmplLst>
      </p:bldP>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3" y="6996220"/>
            <a:ext cx="1830059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63275" tIns="81638" rIns="163275" bIns="81638" anchor="ctr"/>
          <a:lstStyle>
            <a:extLst/>
          </a:lstStyle>
          <a:p>
            <a:pPr algn="ctr" defTabSz="1632753"/>
            <a:endParaRPr lang="en-US" sz="3200">
              <a:solidFill>
                <a:prstClr val="white"/>
              </a:solidFill>
            </a:endParaRPr>
          </a:p>
        </p:txBody>
      </p:sp>
      <p:sp>
        <p:nvSpPr>
          <p:cNvPr id="9" name="Title 8"/>
          <p:cNvSpPr>
            <a:spLocks noGrp="1"/>
          </p:cNvSpPr>
          <p:nvPr>
            <p:ph type="ctrTitle"/>
          </p:nvPr>
        </p:nvSpPr>
        <p:spPr>
          <a:xfrm>
            <a:off x="1371481" y="2628902"/>
            <a:ext cx="15543451" cy="2744642"/>
          </a:xfrm>
        </p:spPr>
        <p:txBody>
          <a:bodyPr vert="horz" anchor="b">
            <a:normAutofit/>
            <a:scene3d>
              <a:camera prst="orthographicFront"/>
              <a:lightRig rig="soft" dir="t"/>
            </a:scene3d>
            <a:sp3d prstMaterial="softEdge">
              <a:bevelT w="25400" h="25400"/>
            </a:sp3d>
          </a:bodyPr>
          <a:lstStyle>
            <a:lvl1pPr algn="r">
              <a:defRPr sz="86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1371481" y="5417411"/>
            <a:ext cx="15543451" cy="1799556"/>
          </a:xfrm>
        </p:spPr>
        <p:txBody>
          <a:bodyPr lIns="81638" rIns="81638"/>
          <a:lstStyle>
            <a:lvl1pPr marL="0" marR="114293" indent="0" algn="r">
              <a:buNone/>
              <a:defRPr>
                <a:solidFill>
                  <a:schemeClr val="tx2"/>
                </a:solidFill>
              </a:defRPr>
            </a:lvl1pPr>
            <a:lvl2pPr marL="816376" indent="0" algn="ctr">
              <a:buNone/>
            </a:lvl2pPr>
            <a:lvl3pPr marL="1632753" indent="0" algn="ctr">
              <a:buNone/>
            </a:lvl3pPr>
            <a:lvl4pPr marL="2449129" indent="0" algn="ctr">
              <a:buNone/>
            </a:lvl4pPr>
            <a:lvl5pPr marL="3265505" indent="0" algn="ctr">
              <a:buNone/>
            </a:lvl5pPr>
            <a:lvl6pPr marL="4081882" indent="0" algn="ctr">
              <a:buNone/>
            </a:lvl6pPr>
            <a:lvl7pPr marL="4898258" indent="0" algn="ctr">
              <a:buNone/>
            </a:lvl7pPr>
            <a:lvl8pPr marL="5714634" indent="0" algn="ctr">
              <a:buNone/>
            </a:lvl8pPr>
            <a:lvl9pPr marL="6531011" indent="0" algn="ctr">
              <a:buNone/>
            </a:lvl9pPr>
            <a:extLst/>
          </a:lstStyle>
          <a:p>
            <a:r>
              <a:rPr kumimoji="0" lang="en-US" smtClean="0"/>
              <a:t>Click to edit Master subtitle style</a:t>
            </a:r>
            <a:endParaRPr kumimoji="0" lang="en-US"/>
          </a:p>
        </p:txBody>
      </p:sp>
      <p:grpSp>
        <p:nvGrpSpPr>
          <p:cNvPr id="2" name="Group 1"/>
          <p:cNvGrpSpPr/>
          <p:nvPr/>
        </p:nvGrpSpPr>
        <p:grpSpPr>
          <a:xfrm>
            <a:off x="-7528" y="7429500"/>
            <a:ext cx="18293942" cy="2868132"/>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1632753"/>
              <a:endParaRPr lang="en-US" sz="32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1632753"/>
              <a:endParaRPr lang="en-US" sz="32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1632753"/>
              <a:endParaRPr lang="en-US" sz="32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FE2895B-061C-493F-A275-7C31A469B57D}" type="datetimeFigureOut">
              <a:rPr lang="en-US" smtClean="0"/>
              <a:pPr/>
              <a:t>12/9/2019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7EDEE0B-B2CE-4E71-B0F3-7956ACBF3372}" type="slidenum">
              <a:rPr lang="en-US" smtClean="0"/>
              <a:pPr/>
              <a:t>‹#›</a:t>
            </a:fld>
            <a:endParaRPr lang="en-US"/>
          </a:p>
        </p:txBody>
      </p:sp>
    </p:spTree>
    <p:extLst>
      <p:ext uri="{BB962C8B-B14F-4D97-AF65-F5344CB8AC3E}">
        <p14:creationId xmlns:p14="http://schemas.microsoft.com/office/powerpoint/2010/main" val="3291184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E2895B-061C-493F-A275-7C31A469B57D}" type="datetimeFigureOut">
              <a:rPr lang="en-US" smtClean="0">
                <a:solidFill>
                  <a:prstClr val="black"/>
                </a:solidFill>
              </a:rPr>
              <a:pPr/>
              <a:t>12/9/2019</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7EDEE0B-B2CE-4E71-B0F3-7956ACBF3372}"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07159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44627" y="1589568"/>
            <a:ext cx="15543451" cy="2743200"/>
          </a:xfrm>
        </p:spPr>
        <p:txBody>
          <a:bodyPr vert="horz" anchor="b">
            <a:normAutofit/>
            <a:scene3d>
              <a:camera prst="orthographicFront"/>
              <a:lightRig rig="soft" dir="t"/>
            </a:scene3d>
            <a:sp3d prstMaterial="softEdge">
              <a:bevelT w="25400" h="25400"/>
            </a:sp3d>
          </a:bodyPr>
          <a:lstStyle>
            <a:lvl1pPr algn="r">
              <a:buNone/>
              <a:defRPr sz="86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844745" y="4397568"/>
            <a:ext cx="9143207" cy="2182332"/>
          </a:xfrm>
        </p:spPr>
        <p:txBody>
          <a:bodyPr lIns="163275" rIns="163275" anchor="t"/>
          <a:lstStyle>
            <a:lvl1pPr marL="0" indent="0" algn="l">
              <a:buNone/>
              <a:defRPr sz="4100">
                <a:solidFill>
                  <a:schemeClr val="tx1"/>
                </a:solidFill>
              </a:defRPr>
            </a:lvl1pPr>
            <a:lvl2pPr>
              <a:buNone/>
              <a:defRPr sz="3200">
                <a:solidFill>
                  <a:schemeClr val="tx1">
                    <a:tint val="75000"/>
                  </a:schemeClr>
                </a:solidFill>
              </a:defRPr>
            </a:lvl2pPr>
            <a:lvl3pPr>
              <a:buNone/>
              <a:defRPr sz="2900">
                <a:solidFill>
                  <a:schemeClr val="tx1">
                    <a:tint val="75000"/>
                  </a:schemeClr>
                </a:solidFill>
              </a:defRPr>
            </a:lvl3pPr>
            <a:lvl4pPr>
              <a:buNone/>
              <a:defRPr sz="2500">
                <a:solidFill>
                  <a:schemeClr val="tx1">
                    <a:tint val="75000"/>
                  </a:schemeClr>
                </a:solidFill>
              </a:defRPr>
            </a:lvl4pPr>
            <a:lvl5pPr>
              <a:buNone/>
              <a:defRPr sz="25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FE2895B-061C-493F-A275-7C31A469B57D}" type="datetimeFigureOut">
              <a:rPr lang="en-US" smtClean="0">
                <a:solidFill>
                  <a:prstClr val="white"/>
                </a:solidFill>
              </a:rPr>
              <a:pPr/>
              <a:t>12/9/2019</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B7EDEE0B-B2CE-4E71-B0F3-7956ACBF3372}" type="slidenum">
              <a:rPr lang="en-US" smtClean="0">
                <a:solidFill>
                  <a:prstClr val="white"/>
                </a:solidFill>
              </a:rPr>
              <a:pPr/>
              <a:t>‹#›</a:t>
            </a:fld>
            <a:endParaRPr lang="en-US">
              <a:solidFill>
                <a:prstClr val="white"/>
              </a:solidFill>
            </a:endParaRPr>
          </a:p>
        </p:txBody>
      </p:sp>
      <p:sp>
        <p:nvSpPr>
          <p:cNvPr id="7" name="Chevron 6"/>
          <p:cNvSpPr/>
          <p:nvPr/>
        </p:nvSpPr>
        <p:spPr>
          <a:xfrm>
            <a:off x="7272729" y="4508208"/>
            <a:ext cx="365728" cy="3429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63275" tIns="81638" rIns="163275" bIns="81638" anchor="ctr"/>
          <a:lstStyle>
            <a:extLst/>
          </a:lstStyle>
          <a:p>
            <a:pPr defTabSz="1632753"/>
            <a:endParaRPr lang="en-US" sz="3200">
              <a:solidFill>
                <a:prstClr val="white"/>
              </a:solidFill>
            </a:endParaRPr>
          </a:p>
        </p:txBody>
      </p:sp>
      <p:sp>
        <p:nvSpPr>
          <p:cNvPr id="8" name="Chevron 7"/>
          <p:cNvSpPr/>
          <p:nvPr/>
        </p:nvSpPr>
        <p:spPr>
          <a:xfrm>
            <a:off x="6899929" y="4508208"/>
            <a:ext cx="365728" cy="3429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63275" tIns="81638" rIns="163275" bIns="81638" anchor="ctr"/>
          <a:lstStyle>
            <a:extLst/>
          </a:lstStyle>
          <a:p>
            <a:pPr defTabSz="1632753"/>
            <a:endParaRPr lang="en-US" sz="3200">
              <a:solidFill>
                <a:prstClr val="white"/>
              </a:solidFill>
            </a:endParaRPr>
          </a:p>
        </p:txBody>
      </p:sp>
    </p:spTree>
    <p:extLst>
      <p:ext uri="{BB962C8B-B14F-4D97-AF65-F5344CB8AC3E}">
        <p14:creationId xmlns:p14="http://schemas.microsoft.com/office/powerpoint/2010/main" val="424487090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321" y="2221993"/>
            <a:ext cx="8076499" cy="6788945"/>
          </a:xfrm>
        </p:spPr>
        <p:txBody>
          <a:bodyPr/>
          <a:lstStyle>
            <a:lvl1pPr>
              <a:defRPr sz="5000"/>
            </a:lvl1pPr>
            <a:lvl2pPr>
              <a:defRPr sz="4300"/>
            </a:lvl2pPr>
            <a:lvl3pPr>
              <a:defRPr sz="3600"/>
            </a:lvl3pPr>
            <a:lvl4pPr>
              <a:defRPr sz="3200"/>
            </a:lvl4pPr>
            <a:lvl5pPr>
              <a:defRPr sz="3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9295593" y="2221993"/>
            <a:ext cx="8076499" cy="6788945"/>
          </a:xfrm>
        </p:spPr>
        <p:txBody>
          <a:bodyPr/>
          <a:lstStyle>
            <a:lvl1pPr>
              <a:defRPr sz="5000"/>
            </a:lvl1pPr>
            <a:lvl2pPr>
              <a:defRPr sz="4300"/>
            </a:lvl2pPr>
            <a:lvl3pPr>
              <a:defRPr sz="3600"/>
            </a:lvl3pPr>
            <a:lvl4pPr>
              <a:defRPr sz="3200"/>
            </a:lvl4pPr>
            <a:lvl5pPr>
              <a:defRPr sz="3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FE2895B-061C-493F-A275-7C31A469B57D}" type="datetimeFigureOut">
              <a:rPr lang="en-US" smtClean="0">
                <a:solidFill>
                  <a:prstClr val="white"/>
                </a:solidFill>
              </a:rPr>
              <a:pPr/>
              <a:t>12/9/2019</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B7EDEE0B-B2CE-4E71-B0F3-7956ACBF3372}"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5671294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321" y="409575"/>
            <a:ext cx="16457772" cy="17145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914321" y="8115300"/>
            <a:ext cx="8079675" cy="1143000"/>
          </a:xfrm>
          <a:solidFill>
            <a:schemeClr val="accent1"/>
          </a:solidFill>
          <a:ln w="9652">
            <a:solidFill>
              <a:schemeClr val="accent1"/>
            </a:solidFill>
            <a:miter lim="800000"/>
          </a:ln>
        </p:spPr>
        <p:txBody>
          <a:bodyPr lIns="326551" anchor="ctr"/>
          <a:lstStyle>
            <a:lvl1pPr marL="0" indent="0">
              <a:buNone/>
              <a:defRPr sz="4300" b="0">
                <a:solidFill>
                  <a:schemeClr val="bg1"/>
                </a:solidFill>
              </a:defRPr>
            </a:lvl1pPr>
            <a:lvl2pPr>
              <a:buNone/>
              <a:defRPr sz="3600" b="1"/>
            </a:lvl2pPr>
            <a:lvl3pPr>
              <a:buNone/>
              <a:defRPr sz="3200" b="1"/>
            </a:lvl3pPr>
            <a:lvl4pPr>
              <a:buNone/>
              <a:defRPr sz="2900" b="1"/>
            </a:lvl4pPr>
            <a:lvl5pPr>
              <a:buNone/>
              <a:defRPr sz="29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9289247" y="8115300"/>
            <a:ext cx="8082849" cy="1143000"/>
          </a:xfrm>
          <a:solidFill>
            <a:schemeClr val="accent1"/>
          </a:solidFill>
          <a:ln w="9652">
            <a:solidFill>
              <a:schemeClr val="accent1"/>
            </a:solidFill>
            <a:miter lim="800000"/>
          </a:ln>
        </p:spPr>
        <p:txBody>
          <a:bodyPr lIns="326551" anchor="ctr"/>
          <a:lstStyle>
            <a:lvl1pPr marL="0" indent="0">
              <a:buNone/>
              <a:defRPr sz="4300" b="0">
                <a:solidFill>
                  <a:schemeClr val="bg1"/>
                </a:solidFill>
              </a:defRPr>
            </a:lvl1pPr>
            <a:lvl2pPr>
              <a:buNone/>
              <a:defRPr sz="3600" b="1"/>
            </a:lvl2pPr>
            <a:lvl3pPr>
              <a:buNone/>
              <a:defRPr sz="3200" b="1"/>
            </a:lvl3pPr>
            <a:lvl4pPr>
              <a:buNone/>
              <a:defRPr sz="2900" b="1"/>
            </a:lvl4pPr>
            <a:lvl5pPr>
              <a:buNone/>
              <a:defRPr sz="29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914321" y="2166442"/>
            <a:ext cx="8079675" cy="5912645"/>
          </a:xfrm>
          <a:ln>
            <a:noFill/>
            <a:prstDash val="sysDash"/>
            <a:miter lim="800000"/>
          </a:ln>
        </p:spPr>
        <p:txBody>
          <a:bodyPr/>
          <a:lstStyle>
            <a:lvl1pPr>
              <a:defRPr sz="4300"/>
            </a:lvl1pPr>
            <a:lvl2pPr>
              <a:defRPr sz="3600"/>
            </a:lvl2pPr>
            <a:lvl3pPr>
              <a:defRPr sz="3200"/>
            </a:lvl3pPr>
            <a:lvl4pPr>
              <a:defRPr sz="2900"/>
            </a:lvl4pPr>
            <a:lvl5pPr>
              <a:defRPr sz="2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9289245" y="2166442"/>
            <a:ext cx="8082849" cy="5912645"/>
          </a:xfrm>
          <a:ln>
            <a:noFill/>
            <a:prstDash val="sysDash"/>
            <a:miter lim="800000"/>
          </a:ln>
        </p:spPr>
        <p:txBody>
          <a:bodyPr/>
          <a:lstStyle>
            <a:lvl1pPr>
              <a:spcBef>
                <a:spcPts val="0"/>
              </a:spcBef>
              <a:defRPr sz="4300"/>
            </a:lvl1pPr>
            <a:lvl2pPr>
              <a:defRPr sz="3600"/>
            </a:lvl2pPr>
            <a:lvl3pPr>
              <a:defRPr sz="3200"/>
            </a:lvl3pPr>
            <a:lvl4pPr>
              <a:defRPr sz="2900"/>
            </a:lvl4pPr>
            <a:lvl5pPr>
              <a:defRPr sz="2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FE2895B-061C-493F-A275-7C31A469B57D}" type="datetimeFigureOut">
              <a:rPr lang="en-US" smtClean="0">
                <a:solidFill>
                  <a:prstClr val="black"/>
                </a:solidFill>
              </a:rPr>
              <a:pPr/>
              <a:t>12/9/2019</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7EDEE0B-B2CE-4E71-B0F3-7956ACBF337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250776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FE2895B-061C-493F-A275-7C31A469B57D}" type="datetimeFigureOut">
              <a:rPr lang="en-US" smtClean="0">
                <a:solidFill>
                  <a:prstClr val="white"/>
                </a:solidFill>
              </a:rPr>
              <a:pPr/>
              <a:t>12/9/2019</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B7EDEE0B-B2CE-4E71-B0F3-7956ACBF3372}"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9255397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82600" y="3378200"/>
            <a:ext cx="17297400" cy="2260955"/>
          </a:xfrm>
        </p:spPr>
        <p:txBody>
          <a:bodyPr anchor="b">
            <a:normAutofit/>
          </a:bodyPr>
          <a:lstStyle>
            <a:lvl1pPr algn="ctr">
              <a:defRPr sz="6000">
                <a:solidFill>
                  <a:schemeClr val="tx1"/>
                </a:solidFill>
              </a:defRPr>
            </a:lvl1pPr>
          </a:lstStyle>
          <a:p>
            <a:r>
              <a:rPr lang="en-US" altLang="ja-JP" dirty="0" smtClean="0"/>
              <a:t>Master Title</a:t>
            </a:r>
            <a:endParaRPr lang="en-US" dirty="0"/>
          </a:p>
        </p:txBody>
      </p:sp>
      <p:sp>
        <p:nvSpPr>
          <p:cNvPr id="4" name="Subtitle 2"/>
          <p:cNvSpPr>
            <a:spLocks noGrp="1"/>
          </p:cNvSpPr>
          <p:nvPr>
            <p:ph type="subTitle" idx="1" hasCustomPrompt="1"/>
          </p:nvPr>
        </p:nvSpPr>
        <p:spPr>
          <a:xfrm>
            <a:off x="469900" y="5676699"/>
            <a:ext cx="17335500" cy="1181301"/>
          </a:xfrm>
        </p:spPr>
        <p:txBody>
          <a:bodyPr>
            <a:normAutofit/>
          </a:bodyPr>
          <a:lstStyle>
            <a:lvl1pPr marL="0" indent="0" algn="ctr">
              <a:buNone/>
              <a:defRPr sz="2400" baseline="0">
                <a:solidFill>
                  <a:schemeClr val="tx1"/>
                </a:solidFill>
                <a:latin typeface="+mn-lt"/>
              </a:defRPr>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n-US" dirty="0" smtClean="0"/>
              <a:t>Master Subtitle</a:t>
            </a:r>
            <a:endParaRPr lang="en-US" dirty="0"/>
          </a:p>
        </p:txBody>
      </p:sp>
    </p:spTree>
    <p:extLst>
      <p:ext uri="{BB962C8B-B14F-4D97-AF65-F5344CB8AC3E}">
        <p14:creationId xmlns:p14="http://schemas.microsoft.com/office/powerpoint/2010/main" val="41010902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FE2895B-061C-493F-A275-7C31A469B57D}" type="datetimeFigureOut">
              <a:rPr lang="en-US" smtClean="0">
                <a:solidFill>
                  <a:prstClr val="black"/>
                </a:solidFill>
              </a:rPr>
              <a:pPr/>
              <a:t>12/9/2019</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B7EDEE0B-B2CE-4E71-B0F3-7956ACBF337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7031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28642" y="7315200"/>
            <a:ext cx="14962253" cy="685800"/>
          </a:xfrm>
        </p:spPr>
        <p:txBody>
          <a:bodyPr vert="horz" anchor="t">
            <a:noAutofit/>
            <a:sp3d prstMaterial="softEdge">
              <a:bevelT w="0" h="0"/>
            </a:sp3d>
          </a:bodyPr>
          <a:lstStyle>
            <a:lvl1pPr algn="r">
              <a:buNone/>
              <a:defRPr sz="4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8838433" y="8032653"/>
            <a:ext cx="7948494" cy="1371600"/>
          </a:xfrm>
        </p:spPr>
        <p:txBody>
          <a:bodyPr/>
          <a:lstStyle>
            <a:lvl1pPr marL="0" indent="0" algn="r">
              <a:buNone/>
              <a:defRPr sz="2900"/>
            </a:lvl1pPr>
            <a:lvl2pPr>
              <a:buNone/>
              <a:defRPr sz="2100"/>
            </a:lvl2pPr>
            <a:lvl3pPr>
              <a:buNone/>
              <a:defRPr sz="1800"/>
            </a:lvl3pPr>
            <a:lvl4pPr>
              <a:buNone/>
              <a:defRPr sz="1600"/>
            </a:lvl4pPr>
            <a:lvl5pPr>
              <a:buNone/>
              <a:defRPr sz="16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828641" y="411480"/>
            <a:ext cx="14958286" cy="6858000"/>
          </a:xfrm>
        </p:spPr>
        <p:txBody>
          <a:bodyPr/>
          <a:lstStyle>
            <a:lvl1pPr>
              <a:defRPr sz="5700"/>
            </a:lvl1pPr>
            <a:lvl2pPr>
              <a:defRPr sz="5000"/>
            </a:lvl2pPr>
            <a:lvl3pPr>
              <a:defRPr sz="4300"/>
            </a:lvl3pPr>
            <a:lvl4pPr>
              <a:defRPr sz="3600"/>
            </a:lvl4pPr>
            <a:lvl5pPr>
              <a:defRPr sz="3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13452896" y="9611916"/>
            <a:ext cx="3840147" cy="548640"/>
          </a:xfrm>
        </p:spPr>
        <p:txBody>
          <a:bodyPr/>
          <a:lstStyle>
            <a:extLst/>
          </a:lstStyle>
          <a:p>
            <a:fld id="{7FE2895B-061C-493F-A275-7C31A469B57D}" type="datetimeFigureOut">
              <a:rPr lang="en-US" smtClean="0">
                <a:solidFill>
                  <a:prstClr val="black"/>
                </a:solidFill>
              </a:rPr>
              <a:pPr/>
              <a:t>12/9/2019</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B7EDEE0B-B2CE-4E71-B0F3-7956ACBF337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4282141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2266" y="8165103"/>
            <a:ext cx="14324357" cy="972348"/>
          </a:xfrm>
          <a:noFill/>
        </p:spPr>
        <p:txBody>
          <a:bodyPr lIns="163275" tIns="0" rIns="163275" anchor="t"/>
          <a:lstStyle>
            <a:lvl1pPr marL="0" marR="32655" indent="0" algn="r">
              <a:buNone/>
              <a:defRPr sz="2500"/>
            </a:lvl1pPr>
            <a:lvl2pPr>
              <a:defRPr sz="2100"/>
            </a:lvl2pPr>
            <a:lvl3pPr>
              <a:defRPr sz="1800"/>
            </a:lvl3pPr>
            <a:lvl4pPr>
              <a:defRPr sz="1600"/>
            </a:lvl4pPr>
            <a:lvl5pPr>
              <a:defRPr sz="16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457161" y="284952"/>
            <a:ext cx="17372092" cy="658368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57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FE2895B-061C-493F-A275-7C31A469B57D}" type="datetimeFigureOut">
              <a:rPr lang="en-US" smtClean="0">
                <a:solidFill>
                  <a:prstClr val="white"/>
                </a:solidFill>
              </a:rPr>
              <a:pPr/>
              <a:t>12/9/2019</a:t>
            </a:fld>
            <a:endParaRPr lang="en-US">
              <a:solidFill>
                <a:prstClr val="white"/>
              </a:solidFill>
            </a:endParaRPr>
          </a:p>
        </p:txBody>
      </p:sp>
      <p:sp>
        <p:nvSpPr>
          <p:cNvPr id="6" name="Footer Placeholder 5"/>
          <p:cNvSpPr>
            <a:spLocks noGrp="1"/>
          </p:cNvSpPr>
          <p:nvPr>
            <p:ph type="ftr" sz="quarter" idx="11"/>
          </p:nvPr>
        </p:nvSpPr>
        <p:spPr>
          <a:xfrm>
            <a:off x="8759385" y="9611917"/>
            <a:ext cx="4700954" cy="547688"/>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7EDEE0B-B2CE-4E71-B0F3-7956ACBF3372}"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457161" y="7297683"/>
            <a:ext cx="16149462" cy="844008"/>
          </a:xfrm>
          <a:noFill/>
        </p:spPr>
        <p:txBody>
          <a:bodyPr anchor="t">
            <a:sp3d prstMaterial="softEdge"/>
          </a:bodyPr>
          <a:lstStyle>
            <a:lvl1pPr marR="0" algn="r">
              <a:buNone/>
              <a:defRPr sz="54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1432749" y="7502990"/>
            <a:ext cx="7603346" cy="216466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63275" tIns="81638" rIns="163275" bIns="81638" anchor="t" compatLnSpc="1"/>
          <a:lstStyle>
            <a:extLst/>
          </a:lstStyle>
          <a:p>
            <a:pPr defTabSz="1632753"/>
            <a:endParaRPr lang="en-US" sz="3200">
              <a:solidFill>
                <a:prstClr val="white"/>
              </a:solidFill>
            </a:endParaRPr>
          </a:p>
        </p:txBody>
      </p:sp>
      <p:sp>
        <p:nvSpPr>
          <p:cNvPr id="9" name="Freeform 8"/>
          <p:cNvSpPr>
            <a:spLocks/>
          </p:cNvSpPr>
          <p:nvPr/>
        </p:nvSpPr>
        <p:spPr bwMode="auto">
          <a:xfrm>
            <a:off x="-107112" y="8677535"/>
            <a:ext cx="7603346" cy="12573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63275" tIns="81638" rIns="163275" bIns="81638" anchor="t" compatLnSpc="1"/>
          <a:lstStyle>
            <a:extLst/>
          </a:lstStyle>
          <a:p>
            <a:pPr defTabSz="1632753"/>
            <a:endParaRPr lang="en-US" sz="3200">
              <a:solidFill>
                <a:prstClr val="white"/>
              </a:solidFill>
            </a:endParaRPr>
          </a:p>
        </p:txBody>
      </p:sp>
      <p:sp>
        <p:nvSpPr>
          <p:cNvPr id="10" name="Right Triangle 9"/>
          <p:cNvSpPr>
            <a:spLocks/>
          </p:cNvSpPr>
          <p:nvPr/>
        </p:nvSpPr>
        <p:spPr bwMode="auto">
          <a:xfrm>
            <a:off x="-12083" y="8686880"/>
            <a:ext cx="6804038" cy="1621302"/>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63275" tIns="81638" rIns="163275" bIns="81638" anchor="ctr" compatLnSpc="1"/>
          <a:lstStyle>
            <a:extLst/>
          </a:lstStyle>
          <a:p>
            <a:pPr algn="ctr" defTabSz="1632753"/>
            <a:endParaRPr lang="en-US" sz="3200">
              <a:solidFill>
                <a:prstClr val="white"/>
              </a:solidFill>
            </a:endParaRPr>
          </a:p>
        </p:txBody>
      </p:sp>
      <p:cxnSp>
        <p:nvCxnSpPr>
          <p:cNvPr id="11" name="Straight Connector 10"/>
          <p:cNvCxnSpPr/>
          <p:nvPr/>
        </p:nvCxnSpPr>
        <p:spPr>
          <a:xfrm>
            <a:off x="-18471" y="8681608"/>
            <a:ext cx="6810427" cy="162657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7326720" y="7482660"/>
            <a:ext cx="365728" cy="3429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63275" tIns="81638" rIns="163275" bIns="81638" anchor="ctr"/>
          <a:lstStyle>
            <a:extLst/>
          </a:lstStyle>
          <a:p>
            <a:pPr defTabSz="1632753"/>
            <a:endParaRPr lang="en-US" sz="3200">
              <a:solidFill>
                <a:prstClr val="white"/>
              </a:solidFill>
            </a:endParaRPr>
          </a:p>
        </p:txBody>
      </p:sp>
      <p:sp>
        <p:nvSpPr>
          <p:cNvPr id="13" name="Chevron 12"/>
          <p:cNvSpPr/>
          <p:nvPr/>
        </p:nvSpPr>
        <p:spPr>
          <a:xfrm>
            <a:off x="16953921" y="7482660"/>
            <a:ext cx="365728" cy="3429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63275" tIns="81638" rIns="163275" bIns="81638" anchor="ctr"/>
          <a:lstStyle>
            <a:extLst/>
          </a:lstStyle>
          <a:p>
            <a:pPr defTabSz="1632753"/>
            <a:endParaRPr lang="en-US" sz="3200">
              <a:solidFill>
                <a:prstClr val="white"/>
              </a:solidFill>
            </a:endParaRPr>
          </a:p>
        </p:txBody>
      </p:sp>
    </p:spTree>
    <p:extLst>
      <p:ext uri="{BB962C8B-B14F-4D97-AF65-F5344CB8AC3E}">
        <p14:creationId xmlns:p14="http://schemas.microsoft.com/office/powerpoint/2010/main" val="16265201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321" y="2221994"/>
            <a:ext cx="16457772" cy="6579107"/>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E2895B-061C-493F-A275-7C31A469B57D}" type="datetimeFigureOut">
              <a:rPr lang="en-US" smtClean="0">
                <a:solidFill>
                  <a:prstClr val="black"/>
                </a:solidFill>
              </a:rPr>
              <a:pPr/>
              <a:t>12/9/2019</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7EDEE0B-B2CE-4E71-B0F3-7956ACBF337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91202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86838" y="411961"/>
            <a:ext cx="3554632" cy="8389142"/>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321" y="411962"/>
            <a:ext cx="12648102" cy="838914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FE2895B-061C-493F-A275-7C31A469B57D}" type="datetimeFigureOut">
              <a:rPr lang="en-US" smtClean="0">
                <a:solidFill>
                  <a:prstClr val="black"/>
                </a:solidFill>
              </a:rPr>
              <a:pPr/>
              <a:t>12/9/2019</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7EDEE0B-B2CE-4E71-B0F3-7956ACBF337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48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9" name="図プレースホルダー 8"/>
          <p:cNvSpPr>
            <a:spLocks noGrp="1"/>
          </p:cNvSpPr>
          <p:nvPr>
            <p:ph type="pic" sz="quarter" idx="15" hasCustomPrompt="1"/>
          </p:nvPr>
        </p:nvSpPr>
        <p:spPr>
          <a:xfrm>
            <a:off x="0" y="0"/>
            <a:ext cx="18286413" cy="10287000"/>
          </a:xfrm>
        </p:spPr>
        <p:txBody>
          <a:bodyPr>
            <a:normAutofit/>
          </a:bodyPr>
          <a:lstStyle>
            <a:lvl1pPr>
              <a:defRPr sz="2000"/>
            </a:lvl1pPr>
          </a:lstStyle>
          <a:p>
            <a:r>
              <a:rPr lang="en-US" dirty="0" smtClean="0"/>
              <a:t>Add Image</a:t>
            </a:r>
            <a:endParaRPr lang="en-US" dirty="0"/>
          </a:p>
        </p:txBody>
      </p:sp>
      <p:sp>
        <p:nvSpPr>
          <p:cNvPr id="3" name="Title 1"/>
          <p:cNvSpPr>
            <a:spLocks noGrp="1"/>
          </p:cNvSpPr>
          <p:nvPr>
            <p:ph type="ctrTitle" hasCustomPrompt="1"/>
          </p:nvPr>
        </p:nvSpPr>
        <p:spPr>
          <a:xfrm>
            <a:off x="210069" y="7734102"/>
            <a:ext cx="13714810" cy="1409384"/>
          </a:xfrm>
        </p:spPr>
        <p:txBody>
          <a:bodyPr anchor="b">
            <a:normAutofit/>
          </a:bodyPr>
          <a:lstStyle>
            <a:lvl1pPr algn="l">
              <a:defRPr sz="6600">
                <a:solidFill>
                  <a:schemeClr val="tx1"/>
                </a:solidFill>
              </a:defRPr>
            </a:lvl1pPr>
          </a:lstStyle>
          <a:p>
            <a:r>
              <a:rPr lang="en-US" altLang="ja-JP" dirty="0" smtClean="0"/>
              <a:t>Master Title</a:t>
            </a:r>
            <a:endParaRPr lang="en-US" dirty="0"/>
          </a:p>
        </p:txBody>
      </p:sp>
      <p:sp>
        <p:nvSpPr>
          <p:cNvPr id="4" name="Subtitle 2"/>
          <p:cNvSpPr>
            <a:spLocks noGrp="1"/>
          </p:cNvSpPr>
          <p:nvPr>
            <p:ph type="subTitle" idx="1" hasCustomPrompt="1"/>
          </p:nvPr>
        </p:nvSpPr>
        <p:spPr>
          <a:xfrm>
            <a:off x="249911" y="9048036"/>
            <a:ext cx="13714810" cy="595763"/>
          </a:xfrm>
        </p:spPr>
        <p:txBody>
          <a:bodyPr>
            <a:normAutofit/>
          </a:bodyPr>
          <a:lstStyle>
            <a:lvl1pPr marL="0" indent="0" algn="l">
              <a:buNone/>
              <a:defRPr sz="2400" baseline="0">
                <a:solidFill>
                  <a:schemeClr val="tx1"/>
                </a:solidFill>
                <a:latin typeface="+mn-lt"/>
              </a:defRPr>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n-US" dirty="0" smtClean="0"/>
              <a:t>Master Subtitle</a:t>
            </a:r>
            <a:endParaRPr lang="en-US" dirty="0"/>
          </a:p>
        </p:txBody>
      </p:sp>
    </p:spTree>
    <p:extLst>
      <p:ext uri="{BB962C8B-B14F-4D97-AF65-F5344CB8AC3E}">
        <p14:creationId xmlns:p14="http://schemas.microsoft.com/office/powerpoint/2010/main" val="21823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750"/>
                                        <p:tgtEl>
                                          <p:spTgt spid="4">
                                            <p:txEl>
                                              <p:pRg st="0" end="0"/>
                                            </p:txEl>
                                          </p:spTgt>
                                        </p:tgtEl>
                                      </p:cBhvr>
                                    </p:animEffect>
                                    <p:anim calcmode="lin" valueType="num">
                                      <p:cBhvr>
                                        <p:cTn id="1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Image 2">
    <p:spTree>
      <p:nvGrpSpPr>
        <p:cNvPr id="1" name=""/>
        <p:cNvGrpSpPr/>
        <p:nvPr/>
      </p:nvGrpSpPr>
      <p:grpSpPr>
        <a:xfrm>
          <a:off x="0" y="0"/>
          <a:ext cx="0" cy="0"/>
          <a:chOff x="0" y="0"/>
          <a:chExt cx="0" cy="0"/>
        </a:xfrm>
      </p:grpSpPr>
      <p:sp>
        <p:nvSpPr>
          <p:cNvPr id="9" name="図プレースホルダー 8"/>
          <p:cNvSpPr>
            <a:spLocks noGrp="1"/>
          </p:cNvSpPr>
          <p:nvPr>
            <p:ph type="pic" sz="quarter" idx="15" hasCustomPrompt="1"/>
          </p:nvPr>
        </p:nvSpPr>
        <p:spPr>
          <a:xfrm>
            <a:off x="0" y="0"/>
            <a:ext cx="18286413" cy="10287000"/>
          </a:xfrm>
        </p:spPr>
        <p:txBody>
          <a:bodyPr>
            <a:normAutofit/>
          </a:bodyPr>
          <a:lstStyle>
            <a:lvl1pPr>
              <a:defRPr sz="2000"/>
            </a:lvl1pPr>
          </a:lstStyle>
          <a:p>
            <a:r>
              <a:rPr lang="en-US" dirty="0" smtClean="0"/>
              <a:t>Add Image</a:t>
            </a:r>
            <a:endParaRPr lang="en-US" dirty="0"/>
          </a:p>
        </p:txBody>
      </p:sp>
      <p:sp>
        <p:nvSpPr>
          <p:cNvPr id="3" name="Title 1"/>
          <p:cNvSpPr>
            <a:spLocks noGrp="1"/>
          </p:cNvSpPr>
          <p:nvPr>
            <p:ph type="ctrTitle" hasCustomPrompt="1"/>
          </p:nvPr>
        </p:nvSpPr>
        <p:spPr>
          <a:xfrm>
            <a:off x="571029" y="719691"/>
            <a:ext cx="13714810" cy="1409384"/>
          </a:xfrm>
        </p:spPr>
        <p:txBody>
          <a:bodyPr anchor="b">
            <a:normAutofit/>
          </a:bodyPr>
          <a:lstStyle>
            <a:lvl1pPr algn="l">
              <a:defRPr sz="6600">
                <a:solidFill>
                  <a:schemeClr val="tx1"/>
                </a:solidFill>
              </a:defRPr>
            </a:lvl1pPr>
          </a:lstStyle>
          <a:p>
            <a:r>
              <a:rPr lang="en-US" altLang="ja-JP" dirty="0" smtClean="0"/>
              <a:t>Master Title</a:t>
            </a:r>
            <a:endParaRPr lang="en-US" dirty="0"/>
          </a:p>
        </p:txBody>
      </p:sp>
      <p:sp>
        <p:nvSpPr>
          <p:cNvPr id="4" name="Subtitle 2"/>
          <p:cNvSpPr>
            <a:spLocks noGrp="1"/>
          </p:cNvSpPr>
          <p:nvPr>
            <p:ph type="subTitle" idx="1" hasCustomPrompt="1"/>
          </p:nvPr>
        </p:nvSpPr>
        <p:spPr>
          <a:xfrm>
            <a:off x="610871" y="2033625"/>
            <a:ext cx="13714810" cy="595763"/>
          </a:xfrm>
        </p:spPr>
        <p:txBody>
          <a:bodyPr>
            <a:normAutofit/>
          </a:bodyPr>
          <a:lstStyle>
            <a:lvl1pPr marL="0" indent="0" algn="l">
              <a:buNone/>
              <a:defRPr sz="2400" baseline="0">
                <a:solidFill>
                  <a:schemeClr val="tx1"/>
                </a:solidFill>
                <a:latin typeface="+mn-lt"/>
              </a:defRPr>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n-US" dirty="0" smtClean="0"/>
              <a:t>Master Subtitle</a:t>
            </a:r>
            <a:endParaRPr lang="en-US" dirty="0"/>
          </a:p>
        </p:txBody>
      </p:sp>
    </p:spTree>
    <p:extLst>
      <p:ext uri="{BB962C8B-B14F-4D97-AF65-F5344CB8AC3E}">
        <p14:creationId xmlns:p14="http://schemas.microsoft.com/office/powerpoint/2010/main" val="330370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750"/>
                                        <p:tgtEl>
                                          <p:spTgt spid="4">
                                            <p:txEl>
                                              <p:pRg st="0" end="0"/>
                                            </p:txEl>
                                          </p:spTgt>
                                        </p:tgtEl>
                                      </p:cBhvr>
                                    </p:animEffect>
                                    <p:anim calcmode="lin" valueType="num">
                                      <p:cBhvr>
                                        <p:cTn id="17"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Tree>
    <p:extLst>
      <p:ext uri="{BB962C8B-B14F-4D97-AF65-F5344CB8AC3E}">
        <p14:creationId xmlns:p14="http://schemas.microsoft.com/office/powerpoint/2010/main" val="20815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 Horizontal">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7" y="3524669"/>
            <a:ext cx="8421520" cy="662321"/>
          </a:xfrm>
        </p:spPr>
        <p:txBody>
          <a:bodyPr anchor="ctr"/>
          <a:lstStyle>
            <a:lvl1pPr>
              <a:defRPr baseline="0">
                <a:solidFill>
                  <a:schemeClr val="accent1"/>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995195" y="4266615"/>
            <a:ext cx="16077615" cy="3565943"/>
          </a:xfrm>
        </p:spPr>
        <p:txBody>
          <a:bodyPr>
            <a:normAutofit/>
          </a:bodyPr>
          <a:lstStyle>
            <a:lvl1pPr>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14718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 No Image">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0" y="349767"/>
            <a:ext cx="13195274" cy="2306936"/>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57529" y="349768"/>
            <a:ext cx="3728884" cy="2306936"/>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16" y="9572687"/>
            <a:ext cx="18286410" cy="714313"/>
          </a:xfrm>
          <a:prstGeom prst="rect">
            <a:avLst/>
          </a:prstGeom>
        </p:spPr>
      </p:pic>
      <p:sp>
        <p:nvSpPr>
          <p:cNvPr id="2" name="タイトル 1"/>
          <p:cNvSpPr>
            <a:spLocks noGrp="1"/>
          </p:cNvSpPr>
          <p:nvPr>
            <p:ph type="title" hasCustomPrompt="1"/>
          </p:nvPr>
        </p:nvSpPr>
        <p:spPr>
          <a:xfrm>
            <a:off x="451081" y="535656"/>
            <a:ext cx="12422708" cy="1003675"/>
          </a:xfrm>
        </p:spPr>
        <p:txBody>
          <a:bodyPr/>
          <a:lstStyle>
            <a:lvl1pPr>
              <a:defRPr>
                <a:solidFill>
                  <a:schemeClr val="bg1">
                    <a:lumMod val="10000"/>
                    <a:lumOff val="90000"/>
                  </a:schemeClr>
                </a:solidFill>
              </a:defRPr>
            </a:lvl1pPr>
          </a:lstStyle>
          <a:p>
            <a:r>
              <a:rPr lang="en-US" altLang="ja-JP" dirty="0" smtClean="0"/>
              <a:t>Slide Title</a:t>
            </a:r>
            <a:endParaRPr lang="en-US" dirty="0"/>
          </a:p>
        </p:txBody>
      </p:sp>
      <p:sp>
        <p:nvSpPr>
          <p:cNvPr id="4" name="フッター プレースホルダー 3"/>
          <p:cNvSpPr>
            <a:spLocks noGrp="1"/>
          </p:cNvSpPr>
          <p:nvPr>
            <p:ph type="ftr" sz="quarter" idx="11"/>
          </p:nvPr>
        </p:nvSpPr>
        <p:spPr>
          <a:xfrm>
            <a:off x="-12033" y="9570622"/>
            <a:ext cx="18298445" cy="547688"/>
          </a:xfrm>
        </p:spPr>
        <p:txBody>
          <a:bodyPr/>
          <a:lstStyle>
            <a:lvl1pPr>
              <a:defRPr sz="2000">
                <a:solidFill>
                  <a:schemeClr val="bg1">
                    <a:lumMod val="10000"/>
                    <a:lumOff val="90000"/>
                  </a:schemeClr>
                </a:solidFill>
              </a:defRPr>
            </a:lvl1pPr>
          </a:lstStyle>
          <a:p>
            <a:r>
              <a:rPr lang="en-US" dirty="0" smtClean="0"/>
              <a:t>The Power of PowerPoint  |  http://thepopp.com</a:t>
            </a:r>
            <a:endParaRPr lang="en-US" dirty="0"/>
          </a:p>
        </p:txBody>
      </p:sp>
      <p:sp>
        <p:nvSpPr>
          <p:cNvPr id="5" name="スライド番号プレースホルダー 4"/>
          <p:cNvSpPr>
            <a:spLocks noGrp="1"/>
          </p:cNvSpPr>
          <p:nvPr>
            <p:ph type="sldNum" sz="quarter" idx="12"/>
          </p:nvPr>
        </p:nvSpPr>
        <p:spPr>
          <a:xfrm>
            <a:off x="14750744" y="1016155"/>
            <a:ext cx="3710263" cy="776544"/>
          </a:xfrm>
        </p:spPr>
        <p:txBody>
          <a:bodyPr/>
          <a:lstStyle>
            <a:lvl1pPr algn="l">
              <a:defRPr sz="4400">
                <a:solidFill>
                  <a:schemeClr val="bg1">
                    <a:lumMod val="10000"/>
                    <a:lumOff val="90000"/>
                  </a:schemeClr>
                </a:solidFill>
              </a:defRPr>
            </a:lvl1pPr>
          </a:lstStyle>
          <a:p>
            <a:r>
              <a:rPr lang="en-US" dirty="0" smtClean="0"/>
              <a:t> </a:t>
            </a:r>
            <a:r>
              <a:rPr lang="en-US" dirty="0" smtClean="0">
                <a:latin typeface="+mj-lt"/>
              </a:rPr>
              <a:t>SLIDE </a:t>
            </a:r>
            <a:fld id="{511F482C-44AA-46E6-BA1A-E4C16BAF3A94}" type="slidenum">
              <a:rPr lang="en-US" sz="7200" smtClean="0">
                <a:latin typeface="+mj-lt"/>
              </a:rPr>
              <a:pPr/>
              <a:t>‹#›</a:t>
            </a:fld>
            <a:endParaRPr lang="en-US" sz="7200" dirty="0">
              <a:latin typeface="+mj-lt"/>
            </a:endParaRPr>
          </a:p>
        </p:txBody>
      </p:sp>
      <p:sp>
        <p:nvSpPr>
          <p:cNvPr id="10" name="テキスト プレースホルダー 9"/>
          <p:cNvSpPr>
            <a:spLocks noGrp="1"/>
          </p:cNvSpPr>
          <p:nvPr>
            <p:ph type="body" sz="quarter" idx="13" hasCustomPrompt="1"/>
          </p:nvPr>
        </p:nvSpPr>
        <p:spPr>
          <a:xfrm>
            <a:off x="481765" y="1407531"/>
            <a:ext cx="12343898" cy="457364"/>
          </a:xfrm>
        </p:spPr>
        <p:txBody>
          <a:bodyPr>
            <a:normAutofit/>
          </a:bodyPr>
          <a:lstStyle>
            <a:lvl1pPr>
              <a:defRPr sz="2400" baseline="0">
                <a:solidFill>
                  <a:schemeClr val="bg1">
                    <a:lumMod val="10000"/>
                    <a:lumOff val="90000"/>
                  </a:schemeClr>
                </a:solidFill>
              </a:defRPr>
            </a:lvl1pPr>
          </a:lstStyle>
          <a:p>
            <a:pPr lvl="0"/>
            <a:r>
              <a:rPr lang="en-US" dirty="0" smtClean="0"/>
              <a:t>Short Description</a:t>
            </a:r>
            <a:endParaRPr lang="en-US" dirty="0"/>
          </a:p>
        </p:txBody>
      </p:sp>
      <p:sp>
        <p:nvSpPr>
          <p:cNvPr id="12" name="テキスト プレースホルダー 11"/>
          <p:cNvSpPr>
            <a:spLocks noGrp="1"/>
          </p:cNvSpPr>
          <p:nvPr>
            <p:ph type="body" sz="quarter" idx="14" hasCustomPrompt="1"/>
          </p:nvPr>
        </p:nvSpPr>
        <p:spPr>
          <a:xfrm>
            <a:off x="999207" y="3197032"/>
            <a:ext cx="8421520" cy="1530286"/>
          </a:xfrm>
        </p:spPr>
        <p:txBody>
          <a:bodyPr anchor="b"/>
          <a:lstStyle>
            <a:lvl1pPr>
              <a:defRPr baseline="0">
                <a:solidFill>
                  <a:srgbClr val="3A75FB"/>
                </a:solidFill>
              </a:defRPr>
            </a:lvl1pPr>
          </a:lstStyle>
          <a:p>
            <a:pPr lvl="0"/>
            <a:r>
              <a:rPr lang="en-US" dirty="0" smtClean="0"/>
              <a:t>Text Here</a:t>
            </a:r>
            <a:endParaRPr lang="en-US" dirty="0"/>
          </a:p>
        </p:txBody>
      </p:sp>
      <p:sp>
        <p:nvSpPr>
          <p:cNvPr id="13" name="テキスト プレースホルダー 11"/>
          <p:cNvSpPr>
            <a:spLocks noGrp="1"/>
          </p:cNvSpPr>
          <p:nvPr>
            <p:ph type="body" sz="quarter" idx="15" hasCustomPrompt="1"/>
          </p:nvPr>
        </p:nvSpPr>
        <p:spPr>
          <a:xfrm>
            <a:off x="995196" y="4806943"/>
            <a:ext cx="8425896" cy="3565943"/>
          </a:xfrm>
        </p:spPr>
        <p:txBody>
          <a:bodyPr>
            <a:normAutofit/>
          </a:bodyPr>
          <a:lstStyle>
            <a:lvl1pPr>
              <a:defRPr sz="2400" baseline="0">
                <a:solidFill>
                  <a:schemeClr val="bg1"/>
                </a:solidFill>
              </a:defRPr>
            </a:lvl1pPr>
          </a:lstStyle>
          <a:p>
            <a:pPr lvl="0"/>
            <a:r>
              <a:rPr lang="en-US" dirty="0" smtClean="0"/>
              <a:t>Text Here</a:t>
            </a:r>
            <a:endParaRPr lang="en-US" dirty="0"/>
          </a:p>
        </p:txBody>
      </p:sp>
    </p:spTree>
    <p:extLst>
      <p:ext uri="{BB962C8B-B14F-4D97-AF65-F5344CB8AC3E}">
        <p14:creationId xmlns:p14="http://schemas.microsoft.com/office/powerpoint/2010/main" val="262824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446"/>
            <a:ext cx="18286408" cy="10286105"/>
          </a:xfrm>
          <a:prstGeom prst="rect">
            <a:avLst/>
          </a:prstGeom>
        </p:spPr>
      </p:pic>
      <p:sp>
        <p:nvSpPr>
          <p:cNvPr id="2" name="Title Placeholder 1"/>
          <p:cNvSpPr>
            <a:spLocks noGrp="1"/>
          </p:cNvSpPr>
          <p:nvPr>
            <p:ph type="title"/>
          </p:nvPr>
        </p:nvSpPr>
        <p:spPr>
          <a:xfrm>
            <a:off x="1257191" y="547688"/>
            <a:ext cx="15772031" cy="1988345"/>
          </a:xfrm>
          <a:prstGeom prst="rect">
            <a:avLst/>
          </a:prstGeom>
        </p:spPr>
        <p:txBody>
          <a:bodyPr vert="horz" lIns="91440" tIns="45720" rIns="91440" bIns="45720" rtlCol="0" anchor="ctr">
            <a:normAutofit/>
          </a:bodyPr>
          <a:lstStyle/>
          <a:p>
            <a:r>
              <a:rPr lang="en-US" altLang="ja-JP" dirty="0" smtClean="0"/>
              <a:t>Master Title</a:t>
            </a:r>
            <a:endParaRPr lang="en-US" dirty="0"/>
          </a:p>
        </p:txBody>
      </p:sp>
      <p:sp>
        <p:nvSpPr>
          <p:cNvPr id="3" name="Text Placeholder 2"/>
          <p:cNvSpPr>
            <a:spLocks noGrp="1"/>
          </p:cNvSpPr>
          <p:nvPr>
            <p:ph type="body" idx="1"/>
          </p:nvPr>
        </p:nvSpPr>
        <p:spPr>
          <a:xfrm>
            <a:off x="1257191" y="2738438"/>
            <a:ext cx="15772031" cy="6527007"/>
          </a:xfrm>
          <a:prstGeom prst="rect">
            <a:avLst/>
          </a:prstGeom>
        </p:spPr>
        <p:txBody>
          <a:bodyPr vert="horz" lIns="91440" tIns="45720" rIns="91440" bIns="45720" rtlCol="0">
            <a:normAutofit/>
          </a:bodyPr>
          <a:lstStyle/>
          <a:p>
            <a:pPr lvl="0"/>
            <a:r>
              <a:rPr lang="en-US" dirty="0" smtClean="0"/>
              <a:t>Master Text</a:t>
            </a:r>
            <a:endParaRPr lang="en-US" dirty="0"/>
          </a:p>
        </p:txBody>
      </p:sp>
    </p:spTree>
    <p:extLst>
      <p:ext uri="{BB962C8B-B14F-4D97-AF65-F5344CB8AC3E}">
        <p14:creationId xmlns:p14="http://schemas.microsoft.com/office/powerpoint/2010/main" val="3643403323"/>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90" r:id="rId3"/>
    <p:sldLayoutId id="2147483696" r:id="rId4"/>
    <p:sldLayoutId id="2147483684" r:id="rId5"/>
    <p:sldLayoutId id="2147483695" r:id="rId6"/>
  </p:sldLayoutIdLst>
  <p:timing>
    <p:tnLst>
      <p:par>
        <p:cTn id="1" dur="indefinite" restart="never" nodeType="tmRoot"/>
      </p:par>
    </p:tnLst>
  </p:timing>
  <p:txStyles>
    <p:titleStyle>
      <a:lvl1pPr algn="l" defTabSz="1371509" rtl="0" eaLnBrk="1" latinLnBrk="0" hangingPunct="1">
        <a:lnSpc>
          <a:spcPct val="90000"/>
        </a:lnSpc>
        <a:spcBef>
          <a:spcPct val="0"/>
        </a:spcBef>
        <a:buNone/>
        <a:defRPr sz="6600" kern="1200" baseline="0">
          <a:solidFill>
            <a:schemeClr val="tx1"/>
          </a:solidFill>
          <a:latin typeface="+mj-lt"/>
          <a:ea typeface="+mj-ea"/>
          <a:cs typeface="+mj-cs"/>
        </a:defRPr>
      </a:lvl1pPr>
    </p:titleStyle>
    <p:bodyStyle>
      <a:lvl1pPr marL="0" indent="0" algn="l" defTabSz="1371509" rtl="0" eaLnBrk="1" latinLnBrk="0" hangingPunct="1">
        <a:lnSpc>
          <a:spcPct val="90000"/>
        </a:lnSpc>
        <a:spcBef>
          <a:spcPts val="1500"/>
        </a:spcBef>
        <a:buFont typeface="Arial" panose="020B0604020202020204" pitchFamily="34" charset="0"/>
        <a:buNone/>
        <a:defRPr sz="4200" kern="1200" baseline="0">
          <a:solidFill>
            <a:schemeClr val="tx1"/>
          </a:solidFill>
          <a:latin typeface="+mn-lt"/>
          <a:ea typeface="+mn-ea"/>
          <a:cs typeface="+mn-cs"/>
        </a:defRPr>
      </a:lvl1pPr>
      <a:lvl2pPr marL="1028631" indent="-342877" algn="l" defTabSz="137150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86" indent="-342877" algn="l" defTabSz="137150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140"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894"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649"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03"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157"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911"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09" rtl="0" eaLnBrk="1" latinLnBrk="0" hangingPunct="1">
        <a:defRPr sz="2700" kern="1200">
          <a:solidFill>
            <a:schemeClr val="tx1"/>
          </a:solidFill>
          <a:latin typeface="+mn-lt"/>
          <a:ea typeface="+mn-ea"/>
          <a:cs typeface="+mn-cs"/>
        </a:defRPr>
      </a:lvl1pPr>
      <a:lvl2pPr marL="685754" algn="l" defTabSz="1371509" rtl="0" eaLnBrk="1" latinLnBrk="0" hangingPunct="1">
        <a:defRPr sz="2700" kern="1200">
          <a:solidFill>
            <a:schemeClr val="tx1"/>
          </a:solidFill>
          <a:latin typeface="+mn-lt"/>
          <a:ea typeface="+mn-ea"/>
          <a:cs typeface="+mn-cs"/>
        </a:defRPr>
      </a:lvl2pPr>
      <a:lvl3pPr marL="1371509" algn="l" defTabSz="1371509" rtl="0" eaLnBrk="1" latinLnBrk="0" hangingPunct="1">
        <a:defRPr sz="2700" kern="1200">
          <a:solidFill>
            <a:schemeClr val="tx1"/>
          </a:solidFill>
          <a:latin typeface="+mn-lt"/>
          <a:ea typeface="+mn-ea"/>
          <a:cs typeface="+mn-cs"/>
        </a:defRPr>
      </a:lvl3pPr>
      <a:lvl4pPr marL="2057263" algn="l" defTabSz="1371509" rtl="0" eaLnBrk="1" latinLnBrk="0" hangingPunct="1">
        <a:defRPr sz="2700" kern="1200">
          <a:solidFill>
            <a:schemeClr val="tx1"/>
          </a:solidFill>
          <a:latin typeface="+mn-lt"/>
          <a:ea typeface="+mn-ea"/>
          <a:cs typeface="+mn-cs"/>
        </a:defRPr>
      </a:lvl4pPr>
      <a:lvl5pPr marL="2743017" algn="l" defTabSz="1371509" rtl="0" eaLnBrk="1" latinLnBrk="0" hangingPunct="1">
        <a:defRPr sz="2700" kern="1200">
          <a:solidFill>
            <a:schemeClr val="tx1"/>
          </a:solidFill>
          <a:latin typeface="+mn-lt"/>
          <a:ea typeface="+mn-ea"/>
          <a:cs typeface="+mn-cs"/>
        </a:defRPr>
      </a:lvl5pPr>
      <a:lvl6pPr marL="3428771" algn="l" defTabSz="1371509" rtl="0" eaLnBrk="1" latinLnBrk="0" hangingPunct="1">
        <a:defRPr sz="2700" kern="1200">
          <a:solidFill>
            <a:schemeClr val="tx1"/>
          </a:solidFill>
          <a:latin typeface="+mn-lt"/>
          <a:ea typeface="+mn-ea"/>
          <a:cs typeface="+mn-cs"/>
        </a:defRPr>
      </a:lvl6pPr>
      <a:lvl7pPr marL="4114526" algn="l" defTabSz="1371509" rtl="0" eaLnBrk="1" latinLnBrk="0" hangingPunct="1">
        <a:defRPr sz="2700" kern="1200">
          <a:solidFill>
            <a:schemeClr val="tx1"/>
          </a:solidFill>
          <a:latin typeface="+mn-lt"/>
          <a:ea typeface="+mn-ea"/>
          <a:cs typeface="+mn-cs"/>
        </a:defRPr>
      </a:lvl7pPr>
      <a:lvl8pPr marL="4800280" algn="l" defTabSz="1371509" rtl="0" eaLnBrk="1" latinLnBrk="0" hangingPunct="1">
        <a:defRPr sz="2700" kern="1200">
          <a:solidFill>
            <a:schemeClr val="tx1"/>
          </a:solidFill>
          <a:latin typeface="+mn-lt"/>
          <a:ea typeface="+mn-ea"/>
          <a:cs typeface="+mn-cs"/>
        </a:defRPr>
      </a:lvl8pPr>
      <a:lvl9pPr marL="5486034" algn="l" defTabSz="1371509"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 y="446"/>
            <a:ext cx="18286408" cy="10286105"/>
          </a:xfrm>
          <a:prstGeom prst="rect">
            <a:avLst/>
          </a:prstGeom>
        </p:spPr>
      </p:pic>
      <p:sp>
        <p:nvSpPr>
          <p:cNvPr id="2" name="Title Placeholder 1"/>
          <p:cNvSpPr>
            <a:spLocks noGrp="1"/>
          </p:cNvSpPr>
          <p:nvPr>
            <p:ph type="title"/>
          </p:nvPr>
        </p:nvSpPr>
        <p:spPr>
          <a:xfrm>
            <a:off x="1257191" y="547688"/>
            <a:ext cx="15772031" cy="1988345"/>
          </a:xfrm>
          <a:prstGeom prst="rect">
            <a:avLst/>
          </a:prstGeom>
        </p:spPr>
        <p:txBody>
          <a:bodyPr vert="horz" lIns="91440" tIns="45720" rIns="91440" bIns="45720" rtlCol="0" anchor="ctr">
            <a:normAutofit/>
          </a:bodyPr>
          <a:lstStyle/>
          <a:p>
            <a:r>
              <a:rPr lang="en-US" altLang="ja-JP" dirty="0" smtClean="0"/>
              <a:t>Master Title</a:t>
            </a:r>
            <a:endParaRPr lang="en-US" dirty="0"/>
          </a:p>
        </p:txBody>
      </p:sp>
      <p:sp>
        <p:nvSpPr>
          <p:cNvPr id="3" name="Text Placeholder 2"/>
          <p:cNvSpPr>
            <a:spLocks noGrp="1"/>
          </p:cNvSpPr>
          <p:nvPr>
            <p:ph type="body" idx="1"/>
          </p:nvPr>
        </p:nvSpPr>
        <p:spPr>
          <a:xfrm>
            <a:off x="1257191" y="2738438"/>
            <a:ext cx="15772031" cy="6527007"/>
          </a:xfrm>
          <a:prstGeom prst="rect">
            <a:avLst/>
          </a:prstGeom>
        </p:spPr>
        <p:txBody>
          <a:bodyPr vert="horz" lIns="91440" tIns="45720" rIns="91440" bIns="45720" rtlCol="0">
            <a:normAutofit/>
          </a:bodyPr>
          <a:lstStyle/>
          <a:p>
            <a:pPr lvl="0"/>
            <a:r>
              <a:rPr lang="en-US" dirty="0" smtClean="0"/>
              <a:t>Master Text</a:t>
            </a:r>
            <a:endParaRPr lang="en-US" dirty="0"/>
          </a:p>
        </p:txBody>
      </p:sp>
      <p:sp>
        <p:nvSpPr>
          <p:cNvPr id="4" name="Date Placeholder 3"/>
          <p:cNvSpPr>
            <a:spLocks noGrp="1"/>
          </p:cNvSpPr>
          <p:nvPr>
            <p:ph type="dt" sz="half" idx="2"/>
          </p:nvPr>
        </p:nvSpPr>
        <p:spPr>
          <a:xfrm>
            <a:off x="1257191" y="9534526"/>
            <a:ext cx="4114443"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09FA452-9612-4568-8725-0F7234F92C21}" type="datetimeFigureOut">
              <a:rPr lang="en-US" smtClean="0"/>
              <a:t>12/9/2019</a:t>
            </a:fld>
            <a:endParaRPr lang="en-US"/>
          </a:p>
        </p:txBody>
      </p:sp>
      <p:sp>
        <p:nvSpPr>
          <p:cNvPr id="5" name="Footer Placeholder 4"/>
          <p:cNvSpPr>
            <a:spLocks noGrp="1"/>
          </p:cNvSpPr>
          <p:nvPr>
            <p:ph type="ftr" sz="quarter" idx="3"/>
          </p:nvPr>
        </p:nvSpPr>
        <p:spPr>
          <a:xfrm>
            <a:off x="6057375" y="9534526"/>
            <a:ext cx="6171664"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dirty="0" smtClean="0"/>
              <a:t>The Power of PowerPoint</a:t>
            </a:r>
            <a:endParaRPr lang="en-US" dirty="0"/>
          </a:p>
        </p:txBody>
      </p:sp>
      <p:sp>
        <p:nvSpPr>
          <p:cNvPr id="6" name="Slide Number Placeholder 5"/>
          <p:cNvSpPr>
            <a:spLocks noGrp="1"/>
          </p:cNvSpPr>
          <p:nvPr>
            <p:ph type="sldNum" sz="quarter" idx="4"/>
          </p:nvPr>
        </p:nvSpPr>
        <p:spPr>
          <a:xfrm>
            <a:off x="12914779" y="9534526"/>
            <a:ext cx="4114443"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11F482C-44AA-46E6-BA1A-E4C16BAF3A94}" type="slidenum">
              <a:rPr lang="en-US" smtClean="0"/>
              <a:t>‹#›</a:t>
            </a:fld>
            <a:endParaRPr lang="en-US"/>
          </a:p>
        </p:txBody>
      </p:sp>
    </p:spTree>
    <p:extLst>
      <p:ext uri="{BB962C8B-B14F-4D97-AF65-F5344CB8AC3E}">
        <p14:creationId xmlns:p14="http://schemas.microsoft.com/office/powerpoint/2010/main" val="9335840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87" r:id="rId3"/>
    <p:sldLayoutId id="2147483686" r:id="rId4"/>
    <p:sldLayoutId id="2147483692" r:id="rId5"/>
    <p:sldLayoutId id="2147483680" r:id="rId6"/>
    <p:sldLayoutId id="2147483683" r:id="rId7"/>
    <p:sldLayoutId id="2147483665" r:id="rId8"/>
    <p:sldLayoutId id="2147483667" r:id="rId9"/>
    <p:sldLayoutId id="2147483668" r:id="rId10"/>
    <p:sldLayoutId id="2147483670" r:id="rId11"/>
    <p:sldLayoutId id="2147483671" r:id="rId12"/>
    <p:sldLayoutId id="2147483685" r:id="rId13"/>
    <p:sldLayoutId id="2147483672" r:id="rId14"/>
    <p:sldLayoutId id="2147483693" r:id="rId15"/>
    <p:sldLayoutId id="2147483681" r:id="rId16"/>
    <p:sldLayoutId id="2147483673" r:id="rId17"/>
    <p:sldLayoutId id="2147483669" r:id="rId18"/>
    <p:sldLayoutId id="2147483674" r:id="rId19"/>
    <p:sldLayoutId id="2147483677" r:id="rId20"/>
    <p:sldLayoutId id="2147483675" r:id="rId21"/>
    <p:sldLayoutId id="2147483678" r:id="rId22"/>
    <p:sldLayoutId id="2147483679" r:id="rId23"/>
    <p:sldLayoutId id="2147483688" r:id="rId24"/>
    <p:sldLayoutId id="2147483694" r:id="rId25"/>
    <p:sldLayoutId id="2147483689" r:id="rId26"/>
    <p:sldLayoutId id="2147483682" r:id="rId27"/>
  </p:sldLayoutIdLst>
  <p:timing>
    <p:tnLst>
      <p:par>
        <p:cTn id="1" dur="indefinite" restart="never" nodeType="tmRoot"/>
      </p:par>
    </p:tnLst>
  </p:timing>
  <p:txStyles>
    <p:titleStyle>
      <a:lvl1pPr algn="l" defTabSz="1371509" rtl="0" eaLnBrk="1" latinLnBrk="0" hangingPunct="1">
        <a:lnSpc>
          <a:spcPct val="90000"/>
        </a:lnSpc>
        <a:spcBef>
          <a:spcPct val="0"/>
        </a:spcBef>
        <a:buNone/>
        <a:defRPr sz="6600" kern="1200" baseline="0">
          <a:solidFill>
            <a:schemeClr val="tx1"/>
          </a:solidFill>
          <a:latin typeface="+mj-lt"/>
          <a:ea typeface="+mj-ea"/>
          <a:cs typeface="+mj-cs"/>
        </a:defRPr>
      </a:lvl1pPr>
    </p:titleStyle>
    <p:bodyStyle>
      <a:lvl1pPr marL="0" indent="0" algn="l" defTabSz="1371509" rtl="0" eaLnBrk="1" latinLnBrk="0" hangingPunct="1">
        <a:lnSpc>
          <a:spcPct val="90000"/>
        </a:lnSpc>
        <a:spcBef>
          <a:spcPts val="1500"/>
        </a:spcBef>
        <a:buFont typeface="Arial" panose="020B0604020202020204" pitchFamily="34" charset="0"/>
        <a:buNone/>
        <a:defRPr sz="4200" kern="1200" baseline="0">
          <a:solidFill>
            <a:schemeClr val="tx1"/>
          </a:solidFill>
          <a:latin typeface="+mn-lt"/>
          <a:ea typeface="+mn-ea"/>
          <a:cs typeface="+mn-cs"/>
        </a:defRPr>
      </a:lvl1pPr>
      <a:lvl2pPr marL="1028631" indent="-342877" algn="l" defTabSz="137150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86" indent="-342877" algn="l" defTabSz="137150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140"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894"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649"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03"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157"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911" indent="-342877" algn="l" defTabSz="13715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09" rtl="0" eaLnBrk="1" latinLnBrk="0" hangingPunct="1">
        <a:defRPr sz="2700" kern="1200">
          <a:solidFill>
            <a:schemeClr val="tx1"/>
          </a:solidFill>
          <a:latin typeface="+mn-lt"/>
          <a:ea typeface="+mn-ea"/>
          <a:cs typeface="+mn-cs"/>
        </a:defRPr>
      </a:lvl1pPr>
      <a:lvl2pPr marL="685754" algn="l" defTabSz="1371509" rtl="0" eaLnBrk="1" latinLnBrk="0" hangingPunct="1">
        <a:defRPr sz="2700" kern="1200">
          <a:solidFill>
            <a:schemeClr val="tx1"/>
          </a:solidFill>
          <a:latin typeface="+mn-lt"/>
          <a:ea typeface="+mn-ea"/>
          <a:cs typeface="+mn-cs"/>
        </a:defRPr>
      </a:lvl2pPr>
      <a:lvl3pPr marL="1371509" algn="l" defTabSz="1371509" rtl="0" eaLnBrk="1" latinLnBrk="0" hangingPunct="1">
        <a:defRPr sz="2700" kern="1200">
          <a:solidFill>
            <a:schemeClr val="tx1"/>
          </a:solidFill>
          <a:latin typeface="+mn-lt"/>
          <a:ea typeface="+mn-ea"/>
          <a:cs typeface="+mn-cs"/>
        </a:defRPr>
      </a:lvl3pPr>
      <a:lvl4pPr marL="2057263" algn="l" defTabSz="1371509" rtl="0" eaLnBrk="1" latinLnBrk="0" hangingPunct="1">
        <a:defRPr sz="2700" kern="1200">
          <a:solidFill>
            <a:schemeClr val="tx1"/>
          </a:solidFill>
          <a:latin typeface="+mn-lt"/>
          <a:ea typeface="+mn-ea"/>
          <a:cs typeface="+mn-cs"/>
        </a:defRPr>
      </a:lvl4pPr>
      <a:lvl5pPr marL="2743017" algn="l" defTabSz="1371509" rtl="0" eaLnBrk="1" latinLnBrk="0" hangingPunct="1">
        <a:defRPr sz="2700" kern="1200">
          <a:solidFill>
            <a:schemeClr val="tx1"/>
          </a:solidFill>
          <a:latin typeface="+mn-lt"/>
          <a:ea typeface="+mn-ea"/>
          <a:cs typeface="+mn-cs"/>
        </a:defRPr>
      </a:lvl5pPr>
      <a:lvl6pPr marL="3428771" algn="l" defTabSz="1371509" rtl="0" eaLnBrk="1" latinLnBrk="0" hangingPunct="1">
        <a:defRPr sz="2700" kern="1200">
          <a:solidFill>
            <a:schemeClr val="tx1"/>
          </a:solidFill>
          <a:latin typeface="+mn-lt"/>
          <a:ea typeface="+mn-ea"/>
          <a:cs typeface="+mn-cs"/>
        </a:defRPr>
      </a:lvl6pPr>
      <a:lvl7pPr marL="4114526" algn="l" defTabSz="1371509" rtl="0" eaLnBrk="1" latinLnBrk="0" hangingPunct="1">
        <a:defRPr sz="2700" kern="1200">
          <a:solidFill>
            <a:schemeClr val="tx1"/>
          </a:solidFill>
          <a:latin typeface="+mn-lt"/>
          <a:ea typeface="+mn-ea"/>
          <a:cs typeface="+mn-cs"/>
        </a:defRPr>
      </a:lvl7pPr>
      <a:lvl8pPr marL="4800280" algn="l" defTabSz="1371509" rtl="0" eaLnBrk="1" latinLnBrk="0" hangingPunct="1">
        <a:defRPr sz="2700" kern="1200">
          <a:solidFill>
            <a:schemeClr val="tx1"/>
          </a:solidFill>
          <a:latin typeface="+mn-lt"/>
          <a:ea typeface="+mn-ea"/>
          <a:cs typeface="+mn-cs"/>
        </a:defRPr>
      </a:lvl8pPr>
      <a:lvl9pPr marL="5486034" algn="l" defTabSz="137150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432749" y="7502990"/>
            <a:ext cx="7603346" cy="216466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63275" tIns="81638" rIns="163275" bIns="81638" anchor="t" compatLnSpc="1"/>
          <a:lstStyle>
            <a:extLst/>
          </a:lstStyle>
          <a:p>
            <a:pPr defTabSz="1632753"/>
            <a:endParaRPr lang="en-US" sz="3200">
              <a:solidFill>
                <a:prstClr val="black"/>
              </a:solidFill>
            </a:endParaRPr>
          </a:p>
        </p:txBody>
      </p:sp>
      <p:sp>
        <p:nvSpPr>
          <p:cNvPr id="12" name="Freeform 11"/>
          <p:cNvSpPr>
            <a:spLocks/>
          </p:cNvSpPr>
          <p:nvPr/>
        </p:nvSpPr>
        <p:spPr bwMode="auto">
          <a:xfrm>
            <a:off x="-107112" y="8677535"/>
            <a:ext cx="7603346" cy="12573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63275" tIns="81638" rIns="163275" bIns="81638" anchor="t" compatLnSpc="1"/>
          <a:lstStyle>
            <a:extLst/>
          </a:lstStyle>
          <a:p>
            <a:pPr defTabSz="1632753"/>
            <a:endParaRPr lang="en-US" sz="3200">
              <a:solidFill>
                <a:prstClr val="black"/>
              </a:solidFill>
            </a:endParaRPr>
          </a:p>
        </p:txBody>
      </p:sp>
      <p:sp>
        <p:nvSpPr>
          <p:cNvPr id="14" name="Right Triangle 13"/>
          <p:cNvSpPr>
            <a:spLocks/>
          </p:cNvSpPr>
          <p:nvPr/>
        </p:nvSpPr>
        <p:spPr bwMode="auto">
          <a:xfrm>
            <a:off x="-12083" y="8686880"/>
            <a:ext cx="6804038" cy="1621302"/>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63275" tIns="81638" rIns="163275" bIns="81638" anchor="ctr" compatLnSpc="1"/>
          <a:lstStyle>
            <a:extLst/>
          </a:lstStyle>
          <a:p>
            <a:pPr algn="ctr" defTabSz="1632753"/>
            <a:endParaRPr lang="en-US" sz="3200">
              <a:solidFill>
                <a:prstClr val="white"/>
              </a:solidFill>
            </a:endParaRPr>
          </a:p>
        </p:txBody>
      </p:sp>
      <p:cxnSp>
        <p:nvCxnSpPr>
          <p:cNvPr id="15" name="Straight Connector 14"/>
          <p:cNvCxnSpPr/>
          <p:nvPr/>
        </p:nvCxnSpPr>
        <p:spPr>
          <a:xfrm>
            <a:off x="-18471" y="8681608"/>
            <a:ext cx="6810427" cy="162657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914321" y="411957"/>
            <a:ext cx="16457772" cy="1714500"/>
          </a:xfrm>
          <a:prstGeom prst="rect">
            <a:avLst/>
          </a:prstGeom>
        </p:spPr>
        <p:txBody>
          <a:bodyPr vert="horz" lIns="163275" tIns="81638" rIns="163275" bIns="81638"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914321" y="2221993"/>
            <a:ext cx="16457772" cy="6788945"/>
          </a:xfrm>
          <a:prstGeom prst="rect">
            <a:avLst/>
          </a:prstGeom>
        </p:spPr>
        <p:txBody>
          <a:bodyPr vert="horz" lIns="163275" tIns="81638" rIns="163275" bIns="81638">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13452896" y="9611916"/>
            <a:ext cx="3840147" cy="548640"/>
          </a:xfrm>
          <a:prstGeom prst="rect">
            <a:avLst/>
          </a:prstGeom>
        </p:spPr>
        <p:txBody>
          <a:bodyPr vert="horz" lIns="163275" tIns="81638" rIns="163275" bIns="81638" anchor="b"/>
          <a:lstStyle>
            <a:lvl1pPr algn="l" eaLnBrk="1" latinLnBrk="0" hangingPunct="1">
              <a:defRPr kumimoji="0" sz="1800">
                <a:solidFill>
                  <a:schemeClr val="tx1"/>
                </a:solidFill>
              </a:defRPr>
            </a:lvl1pPr>
            <a:extLst/>
          </a:lstStyle>
          <a:p>
            <a:pPr defTabSz="1632753"/>
            <a:fld id="{7FE2895B-061C-493F-A275-7C31A469B57D}" type="datetimeFigureOut">
              <a:rPr lang="en-US" smtClean="0">
                <a:solidFill>
                  <a:prstClr val="black"/>
                </a:solidFill>
              </a:rPr>
              <a:pPr defTabSz="1632753"/>
              <a:t>12/9/2019</a:t>
            </a:fld>
            <a:endParaRPr lang="en-US">
              <a:solidFill>
                <a:prstClr val="black"/>
              </a:solidFill>
            </a:endParaRPr>
          </a:p>
        </p:txBody>
      </p:sp>
      <p:sp>
        <p:nvSpPr>
          <p:cNvPr id="22" name="Footer Placeholder 21"/>
          <p:cNvSpPr>
            <a:spLocks noGrp="1"/>
          </p:cNvSpPr>
          <p:nvPr>
            <p:ph type="ftr" sz="quarter" idx="3"/>
          </p:nvPr>
        </p:nvSpPr>
        <p:spPr>
          <a:xfrm>
            <a:off x="8759385" y="9611917"/>
            <a:ext cx="4700954" cy="547688"/>
          </a:xfrm>
          <a:prstGeom prst="rect">
            <a:avLst/>
          </a:prstGeom>
        </p:spPr>
        <p:txBody>
          <a:bodyPr vert="horz" lIns="163275" tIns="81638" rIns="163275" bIns="81638" anchor="b"/>
          <a:lstStyle>
            <a:lvl1pPr algn="r" eaLnBrk="1" latinLnBrk="0" hangingPunct="1">
              <a:defRPr kumimoji="0" sz="1800">
                <a:solidFill>
                  <a:schemeClr val="tx1"/>
                </a:solidFill>
              </a:defRPr>
            </a:lvl1pPr>
            <a:extLst/>
          </a:lstStyle>
          <a:p>
            <a:pPr defTabSz="1632753"/>
            <a:endParaRPr lang="en-US">
              <a:solidFill>
                <a:prstClr val="black"/>
              </a:solidFill>
            </a:endParaRPr>
          </a:p>
        </p:txBody>
      </p:sp>
      <p:sp>
        <p:nvSpPr>
          <p:cNvPr id="18" name="Slide Number Placeholder 17"/>
          <p:cNvSpPr>
            <a:spLocks noGrp="1"/>
          </p:cNvSpPr>
          <p:nvPr>
            <p:ph type="sldNum" sz="quarter" idx="4"/>
          </p:nvPr>
        </p:nvSpPr>
        <p:spPr>
          <a:xfrm>
            <a:off x="17293043" y="9611917"/>
            <a:ext cx="731457" cy="547688"/>
          </a:xfrm>
          <a:prstGeom prst="rect">
            <a:avLst/>
          </a:prstGeom>
        </p:spPr>
        <p:txBody>
          <a:bodyPr vert="horz" lIns="163275" tIns="81638" rIns="163275" bIns="81638" anchor="b"/>
          <a:lstStyle>
            <a:lvl1pPr algn="r" eaLnBrk="1" latinLnBrk="0" hangingPunct="1">
              <a:defRPr kumimoji="0" sz="1800" b="0">
                <a:solidFill>
                  <a:schemeClr val="tx1"/>
                </a:solidFill>
              </a:defRPr>
            </a:lvl1pPr>
            <a:extLst/>
          </a:lstStyle>
          <a:p>
            <a:pPr defTabSz="1632753"/>
            <a:fld id="{B7EDEE0B-B2CE-4E71-B0F3-7956ACBF3372}" type="slidenum">
              <a:rPr lang="en-US" smtClean="0">
                <a:solidFill>
                  <a:prstClr val="black"/>
                </a:solidFill>
              </a:rPr>
              <a:pPr defTabSz="1632753"/>
              <a:t>‹#›</a:t>
            </a:fld>
            <a:endParaRPr lang="en-US">
              <a:solidFill>
                <a:prstClr val="black"/>
              </a:solidFill>
            </a:endParaRPr>
          </a:p>
        </p:txBody>
      </p:sp>
    </p:spTree>
    <p:extLst>
      <p:ext uri="{BB962C8B-B14F-4D97-AF65-F5344CB8AC3E}">
        <p14:creationId xmlns:p14="http://schemas.microsoft.com/office/powerpoint/2010/main" val="29973132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latinLnBrk="0" hangingPunct="1">
        <a:spcBef>
          <a:spcPct val="0"/>
        </a:spcBef>
        <a:buNone/>
        <a:defRPr kumimoji="0" sz="73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653101" indent="-457171" algn="l" rtl="0" eaLnBrk="1" latinLnBrk="0" hangingPunct="1">
        <a:spcBef>
          <a:spcPts val="714"/>
        </a:spcBef>
        <a:spcAft>
          <a:spcPts val="0"/>
        </a:spcAft>
        <a:buClr>
          <a:schemeClr val="accent1"/>
        </a:buClr>
        <a:buSzPct val="68000"/>
        <a:buFont typeface="Wingdings 3"/>
        <a:buChar char=""/>
        <a:defRPr kumimoji="0" sz="4800" kern="1200">
          <a:solidFill>
            <a:schemeClr val="tx1"/>
          </a:solidFill>
          <a:latin typeface="+mn-lt"/>
          <a:ea typeface="+mn-ea"/>
          <a:cs typeface="+mn-cs"/>
        </a:defRPr>
      </a:lvl1pPr>
      <a:lvl2pPr marL="1110272" indent="-408188" algn="l" rtl="0" eaLnBrk="1" latinLnBrk="0" hangingPunct="1">
        <a:spcBef>
          <a:spcPts val="579"/>
        </a:spcBef>
        <a:buClr>
          <a:schemeClr val="accent1"/>
        </a:buClr>
        <a:buFont typeface="Verdana"/>
        <a:buChar char="◦"/>
        <a:defRPr kumimoji="0" sz="4100" kern="1200">
          <a:solidFill>
            <a:schemeClr val="tx1"/>
          </a:solidFill>
          <a:latin typeface="+mn-lt"/>
          <a:ea typeface="+mn-ea"/>
          <a:cs typeface="+mn-cs"/>
        </a:defRPr>
      </a:lvl2pPr>
      <a:lvl3pPr marL="1534787" indent="-408188" algn="l" rtl="0" eaLnBrk="1" latinLnBrk="0" hangingPunct="1">
        <a:spcBef>
          <a:spcPts val="625"/>
        </a:spcBef>
        <a:buClr>
          <a:schemeClr val="accent2"/>
        </a:buClr>
        <a:buSzPct val="100000"/>
        <a:buFont typeface="Wingdings 2"/>
        <a:buChar char=""/>
        <a:defRPr kumimoji="0" sz="3700" kern="1200">
          <a:solidFill>
            <a:schemeClr val="tx1"/>
          </a:solidFill>
          <a:latin typeface="+mn-lt"/>
          <a:ea typeface="+mn-ea"/>
          <a:cs typeface="+mn-cs"/>
        </a:defRPr>
      </a:lvl3pPr>
      <a:lvl4pPr marL="2040941" indent="-408188" algn="l" rtl="0" eaLnBrk="1" latinLnBrk="0" hangingPunct="1">
        <a:spcBef>
          <a:spcPts val="625"/>
        </a:spcBef>
        <a:buClr>
          <a:schemeClr val="accent2"/>
        </a:buClr>
        <a:buFont typeface="Wingdings 2"/>
        <a:buChar char=""/>
        <a:defRPr kumimoji="0" sz="3400" kern="1200">
          <a:solidFill>
            <a:schemeClr val="tx1"/>
          </a:solidFill>
          <a:latin typeface="+mn-lt"/>
          <a:ea typeface="+mn-ea"/>
          <a:cs typeface="+mn-cs"/>
        </a:defRPr>
      </a:lvl4pPr>
      <a:lvl5pPr marL="2449129" indent="-408188" algn="l" rtl="0" eaLnBrk="1" latinLnBrk="0" hangingPunct="1">
        <a:spcBef>
          <a:spcPts val="625"/>
        </a:spcBef>
        <a:buClr>
          <a:schemeClr val="accent2"/>
        </a:buClr>
        <a:buFont typeface="Wingdings 2"/>
        <a:buChar char=""/>
        <a:defRPr kumimoji="0" sz="3200" kern="1200">
          <a:solidFill>
            <a:schemeClr val="tx1"/>
          </a:solidFill>
          <a:latin typeface="+mn-lt"/>
          <a:ea typeface="+mn-ea"/>
          <a:cs typeface="+mn-cs"/>
        </a:defRPr>
      </a:lvl5pPr>
      <a:lvl6pPr marL="2857317" indent="-408188" algn="l" rtl="0" eaLnBrk="1" latinLnBrk="0" hangingPunct="1">
        <a:spcBef>
          <a:spcPts val="625"/>
        </a:spcBef>
        <a:buClr>
          <a:schemeClr val="accent3"/>
        </a:buClr>
        <a:buFont typeface="Wingdings 2"/>
        <a:buChar char=""/>
        <a:defRPr kumimoji="0" sz="3200" kern="1200">
          <a:solidFill>
            <a:schemeClr val="tx1"/>
          </a:solidFill>
          <a:latin typeface="+mn-lt"/>
          <a:ea typeface="+mn-ea"/>
          <a:cs typeface="+mn-cs"/>
        </a:defRPr>
      </a:lvl6pPr>
      <a:lvl7pPr marL="3265505" indent="-408188" algn="l" rtl="0" eaLnBrk="1" latinLnBrk="0" hangingPunct="1">
        <a:spcBef>
          <a:spcPts val="625"/>
        </a:spcBef>
        <a:buClr>
          <a:schemeClr val="accent3"/>
        </a:buClr>
        <a:buFont typeface="Wingdings 2"/>
        <a:buChar char=""/>
        <a:defRPr kumimoji="0" sz="2900" kern="1200">
          <a:solidFill>
            <a:schemeClr val="tx1"/>
          </a:solidFill>
          <a:latin typeface="+mn-lt"/>
          <a:ea typeface="+mn-ea"/>
          <a:cs typeface="+mn-cs"/>
        </a:defRPr>
      </a:lvl7pPr>
      <a:lvl8pPr marL="3673693" indent="-408188" algn="l" rtl="0" eaLnBrk="1" latinLnBrk="0" hangingPunct="1">
        <a:spcBef>
          <a:spcPts val="625"/>
        </a:spcBef>
        <a:buClr>
          <a:schemeClr val="accent3"/>
        </a:buClr>
        <a:buFont typeface="Wingdings 2"/>
        <a:buChar char=""/>
        <a:defRPr kumimoji="0" sz="2900" kern="1200">
          <a:solidFill>
            <a:schemeClr val="tx1"/>
          </a:solidFill>
          <a:latin typeface="+mn-lt"/>
          <a:ea typeface="+mn-ea"/>
          <a:cs typeface="+mn-cs"/>
        </a:defRPr>
      </a:lvl8pPr>
      <a:lvl9pPr marL="4081882" indent="-408188" algn="l" rtl="0" eaLnBrk="1" latinLnBrk="0" hangingPunct="1">
        <a:spcBef>
          <a:spcPts val="625"/>
        </a:spcBef>
        <a:buClr>
          <a:schemeClr val="accent3"/>
        </a:buClr>
        <a:buFont typeface="Wingdings 2"/>
        <a:buChar char=""/>
        <a:defRPr kumimoji="0" sz="29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816376" algn="l" rtl="0" eaLnBrk="1" latinLnBrk="0" hangingPunct="1">
        <a:defRPr kumimoji="0" kern="1200">
          <a:solidFill>
            <a:schemeClr val="tx1"/>
          </a:solidFill>
          <a:latin typeface="+mn-lt"/>
          <a:ea typeface="+mn-ea"/>
          <a:cs typeface="+mn-cs"/>
        </a:defRPr>
      </a:lvl2pPr>
      <a:lvl3pPr marL="1632753" algn="l" rtl="0" eaLnBrk="1" latinLnBrk="0" hangingPunct="1">
        <a:defRPr kumimoji="0" kern="1200">
          <a:solidFill>
            <a:schemeClr val="tx1"/>
          </a:solidFill>
          <a:latin typeface="+mn-lt"/>
          <a:ea typeface="+mn-ea"/>
          <a:cs typeface="+mn-cs"/>
        </a:defRPr>
      </a:lvl3pPr>
      <a:lvl4pPr marL="2449129" algn="l" rtl="0" eaLnBrk="1" latinLnBrk="0" hangingPunct="1">
        <a:defRPr kumimoji="0" kern="1200">
          <a:solidFill>
            <a:schemeClr val="tx1"/>
          </a:solidFill>
          <a:latin typeface="+mn-lt"/>
          <a:ea typeface="+mn-ea"/>
          <a:cs typeface="+mn-cs"/>
        </a:defRPr>
      </a:lvl4pPr>
      <a:lvl5pPr marL="3265505" algn="l" rtl="0" eaLnBrk="1" latinLnBrk="0" hangingPunct="1">
        <a:defRPr kumimoji="0" kern="1200">
          <a:solidFill>
            <a:schemeClr val="tx1"/>
          </a:solidFill>
          <a:latin typeface="+mn-lt"/>
          <a:ea typeface="+mn-ea"/>
          <a:cs typeface="+mn-cs"/>
        </a:defRPr>
      </a:lvl5pPr>
      <a:lvl6pPr marL="4081882" algn="l" rtl="0" eaLnBrk="1" latinLnBrk="0" hangingPunct="1">
        <a:defRPr kumimoji="0" kern="1200">
          <a:solidFill>
            <a:schemeClr val="tx1"/>
          </a:solidFill>
          <a:latin typeface="+mn-lt"/>
          <a:ea typeface="+mn-ea"/>
          <a:cs typeface="+mn-cs"/>
        </a:defRPr>
      </a:lvl6pPr>
      <a:lvl7pPr marL="4898258" algn="l" rtl="0" eaLnBrk="1" latinLnBrk="0" hangingPunct="1">
        <a:defRPr kumimoji="0" kern="1200">
          <a:solidFill>
            <a:schemeClr val="tx1"/>
          </a:solidFill>
          <a:latin typeface="+mn-lt"/>
          <a:ea typeface="+mn-ea"/>
          <a:cs typeface="+mn-cs"/>
        </a:defRPr>
      </a:lvl7pPr>
      <a:lvl8pPr marL="5714634" algn="l" rtl="0" eaLnBrk="1" latinLnBrk="0" hangingPunct="1">
        <a:defRPr kumimoji="0" kern="1200">
          <a:solidFill>
            <a:schemeClr val="tx1"/>
          </a:solidFill>
          <a:latin typeface="+mn-lt"/>
          <a:ea typeface="+mn-ea"/>
          <a:cs typeface="+mn-cs"/>
        </a:defRPr>
      </a:lvl8pPr>
      <a:lvl9pPr marL="6531011"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0.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emf"/></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83.emf"/></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adlyfauzie.files.wordpress.com/2012/12/banyak-sel-girder.jpg"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0.xml"/><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0.xml"/><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xml"/><Relationship Id="rId5" Type="http://schemas.openxmlformats.org/officeDocument/2006/relationships/image" Target="../media/image103.jpeg"/><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fadlyfauzie.files.wordpress.com/2012/12/tinggi-box.jp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fadlyfauzie.files.wordpress.com/2012/12/tendon.jp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fadlyfauzie.files.wordpress.com/2012/12/mfi-22.jpg"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fadlyfauzie.files.wordpress.com/2012/12/incremental_launching_photo_290.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234" y="636103"/>
            <a:ext cx="15266505" cy="904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ctrTitle"/>
          </p:nvPr>
        </p:nvSpPr>
        <p:spPr>
          <a:noFill/>
        </p:spPr>
        <p:txBody>
          <a:bodyPr>
            <a:normAutofit fontScale="90000"/>
          </a:bodyPr>
          <a:lstStyle/>
          <a:p>
            <a:r>
              <a:rPr lang="en-US" sz="7300">
                <a:solidFill>
                  <a:srgbClr val="FFFF00"/>
                </a:solidFill>
              </a:rPr>
              <a:t>PELAKSANAAN PEMBANGUNAN JEMBATAN BRANTAS</a:t>
            </a:r>
            <a:r>
              <a:rPr lang="id-ID" sz="7300">
                <a:solidFill>
                  <a:srgbClr val="FFFF00"/>
                </a:solidFill>
              </a:rPr>
              <a:t/>
            </a:r>
            <a:br>
              <a:rPr lang="id-ID" sz="7300">
                <a:solidFill>
                  <a:srgbClr val="FFFF00"/>
                </a:solidFill>
              </a:rPr>
            </a:br>
            <a:r>
              <a:rPr lang="en-US" sz="7300">
                <a:solidFill>
                  <a:srgbClr val="FFFF00"/>
                </a:solidFill>
              </a:rPr>
              <a:t>DENGAN METODE </a:t>
            </a:r>
            <a:r>
              <a:rPr lang="id-ID" sz="7300">
                <a:solidFill>
                  <a:srgbClr val="FFFF00"/>
                </a:solidFill>
              </a:rPr>
              <a:t/>
            </a:r>
            <a:br>
              <a:rPr lang="id-ID" sz="7300">
                <a:solidFill>
                  <a:srgbClr val="FFFF00"/>
                </a:solidFill>
              </a:rPr>
            </a:br>
            <a:r>
              <a:rPr lang="en-US" sz="7300" i="1">
                <a:solidFill>
                  <a:srgbClr val="FFFF00"/>
                </a:solidFill>
              </a:rPr>
              <a:t>BALANCED CANTILEVER</a:t>
            </a:r>
            <a:r>
              <a:rPr lang="id-ID" sz="9600" i="1">
                <a:solidFill>
                  <a:srgbClr val="FFFF00"/>
                </a:solidFill>
              </a:rPr>
              <a:t/>
            </a:r>
            <a:br>
              <a:rPr lang="id-ID" sz="9600" i="1">
                <a:solidFill>
                  <a:srgbClr val="FFFF00"/>
                </a:solidFill>
              </a:rPr>
            </a:br>
            <a:endParaRPr lang="en-US" dirty="0">
              <a:solidFill>
                <a:srgbClr val="FFFF00"/>
              </a:solidFill>
            </a:endParaRPr>
          </a:p>
        </p:txBody>
      </p:sp>
    </p:spTree>
    <p:extLst>
      <p:ext uri="{BB962C8B-B14F-4D97-AF65-F5344CB8AC3E}">
        <p14:creationId xmlns:p14="http://schemas.microsoft.com/office/powerpoint/2010/main" val="2017302073"/>
      </p:ext>
    </p:extLst>
  </p:cSld>
  <p:clrMapOvr>
    <a:masterClrMapping/>
  </p:clrMapOvr>
  <mc:AlternateContent xmlns:mc="http://schemas.openxmlformats.org/markup-compatibility/2006" xmlns:p14="http://schemas.microsoft.com/office/powerpoint/2010/main">
    <mc:Choice Requires="p14">
      <p:transition spd="med" p14:dur="700" advTm="4111">
        <p:fade/>
      </p:transition>
    </mc:Choice>
    <mc:Fallback xmlns="">
      <p:transition spd="med" advTm="4111">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10</a:t>
            </a:fld>
            <a:endParaRPr lang="en-US" sz="7200" dirty="0">
              <a:latin typeface="+mj-lt"/>
            </a:endParaRPr>
          </a:p>
        </p:txBody>
      </p:sp>
      <p:sp>
        <p:nvSpPr>
          <p:cNvPr id="13" name="テキスト プレースホルダー 12"/>
          <p:cNvSpPr>
            <a:spLocks noGrp="1"/>
          </p:cNvSpPr>
          <p:nvPr>
            <p:ph type="body" sz="quarter" idx="15"/>
          </p:nvPr>
        </p:nvSpPr>
        <p:spPr/>
        <p:txBody>
          <a:bodyPr>
            <a:normAutofit/>
          </a:bodyPr>
          <a:lstStyle/>
          <a:p>
            <a:r>
              <a:rPr lang="id-ID" sz="4000" b="1" smtClean="0"/>
              <a:t>Umum</a:t>
            </a:r>
            <a:endParaRPr lang="en-US" sz="4000" b="1" dirty="0"/>
          </a:p>
        </p:txBody>
      </p:sp>
      <p:sp>
        <p:nvSpPr>
          <p:cNvPr id="15" name="テキスト プレースホルダー 14"/>
          <p:cNvSpPr>
            <a:spLocks noGrp="1"/>
          </p:cNvSpPr>
          <p:nvPr>
            <p:ph type="body" sz="quarter" idx="20"/>
          </p:nvPr>
        </p:nvSpPr>
        <p:spPr/>
        <p:txBody>
          <a:bodyPr>
            <a:normAutofit/>
          </a:bodyPr>
          <a:lstStyle/>
          <a:p>
            <a:r>
              <a:rPr lang="en-US" sz="4000" b="1" smtClean="0"/>
              <a:t>Instalasi Form Traveller</a:t>
            </a:r>
            <a:endParaRPr lang="en-US" sz="4000" dirty="0"/>
          </a:p>
        </p:txBody>
      </p:sp>
      <p:sp>
        <p:nvSpPr>
          <p:cNvPr id="16" name="テキスト プレースホルダー 15"/>
          <p:cNvSpPr>
            <a:spLocks noGrp="1"/>
          </p:cNvSpPr>
          <p:nvPr>
            <p:ph type="body" sz="quarter" idx="21"/>
          </p:nvPr>
        </p:nvSpPr>
        <p:spPr/>
        <p:txBody>
          <a:bodyPr>
            <a:normAutofit/>
          </a:bodyPr>
          <a:lstStyle/>
          <a:p>
            <a:r>
              <a:rPr lang="en-US" sz="4000" b="1" smtClean="0"/>
              <a:t>Konstruksi Segmental  </a:t>
            </a:r>
            <a:endParaRPr lang="en-US" sz="4000" b="1" dirty="0"/>
          </a:p>
        </p:txBody>
      </p:sp>
      <p:sp>
        <p:nvSpPr>
          <p:cNvPr id="17" name="テキスト プレースホルダー 16"/>
          <p:cNvSpPr>
            <a:spLocks noGrp="1"/>
          </p:cNvSpPr>
          <p:nvPr>
            <p:ph type="body" sz="quarter" idx="22"/>
          </p:nvPr>
        </p:nvSpPr>
        <p:spPr/>
        <p:txBody>
          <a:bodyPr>
            <a:normAutofit/>
          </a:bodyPr>
          <a:lstStyle/>
          <a:p>
            <a:r>
              <a:rPr lang="en-US" sz="4000" b="1" smtClean="0"/>
              <a:t>Konstruksi Segmen Closure</a:t>
            </a:r>
            <a:endParaRPr lang="en-US" sz="4000" b="1" dirty="0"/>
          </a:p>
        </p:txBody>
      </p:sp>
      <p:sp>
        <p:nvSpPr>
          <p:cNvPr id="18" name="テキスト プレースホルダー 17"/>
          <p:cNvSpPr>
            <a:spLocks noGrp="1"/>
          </p:cNvSpPr>
          <p:nvPr>
            <p:ph type="body" sz="quarter" idx="23"/>
          </p:nvPr>
        </p:nvSpPr>
        <p:spPr/>
        <p:txBody>
          <a:bodyPr>
            <a:normAutofit/>
          </a:bodyPr>
          <a:lstStyle/>
          <a:p>
            <a:r>
              <a:rPr lang="en-US" sz="4000" b="1" smtClean="0"/>
              <a:t>Pembongkaran Form Traveller</a:t>
            </a:r>
            <a:endParaRPr lang="en-US" sz="4000" dirty="0"/>
          </a:p>
        </p:txBody>
      </p:sp>
      <p:sp>
        <p:nvSpPr>
          <p:cNvPr id="6" name="Text Placeholder 5"/>
          <p:cNvSpPr>
            <a:spLocks noGrp="1"/>
          </p:cNvSpPr>
          <p:nvPr>
            <p:ph type="body" sz="quarter" idx="19"/>
          </p:nvPr>
        </p:nvSpPr>
        <p:spPr>
          <a:xfrm>
            <a:off x="1072482" y="3973484"/>
            <a:ext cx="6083236" cy="4127706"/>
          </a:xfrm>
        </p:spPr>
        <p:txBody>
          <a:bodyPr>
            <a:normAutofit/>
          </a:bodyPr>
          <a:lstStyle/>
          <a:p>
            <a:r>
              <a:rPr lang="en-US" sz="6600" b="1"/>
              <a:t>METODE BALANCE</a:t>
            </a:r>
            <a:r>
              <a:rPr lang="id-ID" sz="6600" b="1"/>
              <a:t>D</a:t>
            </a:r>
            <a:r>
              <a:rPr lang="en-US" sz="6600" b="1"/>
              <a:t> CANTILEVER</a:t>
            </a:r>
            <a:endParaRPr lang="id-ID" sz="6600" b="1"/>
          </a:p>
        </p:txBody>
      </p:sp>
      <p:sp>
        <p:nvSpPr>
          <p:cNvPr id="27" name="円/楕円 6"/>
          <p:cNvSpPr/>
          <p:nvPr/>
        </p:nvSpPr>
        <p:spPr>
          <a:xfrm>
            <a:off x="2138996" y="1636964"/>
            <a:ext cx="1975104" cy="1975104"/>
          </a:xfrm>
          <a:prstGeom prst="ellipse">
            <a:avLst/>
          </a:pr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smtClean="0">
                <a:solidFill>
                  <a:srgbClr val="0070C0"/>
                </a:solidFill>
              </a:rPr>
              <a:t>2</a:t>
            </a:r>
            <a:endParaRPr lang="en-US" sz="4000" dirty="0">
              <a:solidFill>
                <a:srgbClr val="0070C0"/>
              </a:solidFill>
            </a:endParaRPr>
          </a:p>
        </p:txBody>
      </p:sp>
      <p:sp>
        <p:nvSpPr>
          <p:cNvPr id="28" name="Oval 27"/>
          <p:cNvSpPr/>
          <p:nvPr/>
        </p:nvSpPr>
        <p:spPr>
          <a:xfrm>
            <a:off x="7113568" y="8113224"/>
            <a:ext cx="1152000" cy="1080000"/>
          </a:xfrm>
          <a:prstGeom prst="ellipse">
            <a:avLst/>
          </a:prstGeom>
          <a:solidFill>
            <a:schemeClr val="accent3">
              <a:lumMod val="20000"/>
              <a:lumOff val="80000"/>
            </a:schemeClr>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Tree>
    <p:extLst>
      <p:ext uri="{BB962C8B-B14F-4D97-AF65-F5344CB8AC3E}">
        <p14:creationId xmlns:p14="http://schemas.microsoft.com/office/powerpoint/2010/main" val="1950629155"/>
      </p:ext>
    </p:extLst>
  </p:cSld>
  <p:clrMapOvr>
    <a:masterClrMapping/>
  </p:clrMapOvr>
  <p:transition spd="slow" advTm="56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out)">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6"/>
          <p:cNvSpPr/>
          <p:nvPr/>
        </p:nvSpPr>
        <p:spPr>
          <a:xfrm>
            <a:off x="298616" y="5579441"/>
            <a:ext cx="1296000" cy="1152000"/>
          </a:xfrm>
          <a:prstGeom prst="ellipse">
            <a:avLst/>
          </a:prstGeom>
          <a:gradFill flip="none" rotWithShape="1">
            <a:gsLst>
              <a:gs pos="0">
                <a:schemeClr val="bg1">
                  <a:lumMod val="75000"/>
                  <a:lumOff val="25000"/>
                  <a:tint val="66000"/>
                  <a:satMod val="160000"/>
                </a:schemeClr>
              </a:gs>
              <a:gs pos="50000">
                <a:schemeClr val="bg1">
                  <a:lumMod val="10000"/>
                  <a:lumOff val="9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a:solidFill>
                  <a:srgbClr val="0070C0"/>
                </a:solidFill>
              </a:rPr>
              <a:t>1</a:t>
            </a:r>
            <a:endParaRPr lang="en-US" sz="4000" dirty="0">
              <a:solidFill>
                <a:srgbClr val="0070C0"/>
              </a:solidFill>
            </a:endParaRPr>
          </a:p>
        </p:txBody>
      </p:sp>
      <p:sp>
        <p:nvSpPr>
          <p:cNvPr id="2" name="Rectangle 1"/>
          <p:cNvSpPr/>
          <p:nvPr/>
        </p:nvSpPr>
        <p:spPr>
          <a:xfrm>
            <a:off x="1594616" y="5876832"/>
            <a:ext cx="1645920" cy="507831"/>
          </a:xfrm>
          <a:prstGeom prst="rect">
            <a:avLst/>
          </a:prstGeom>
        </p:spPr>
        <p:txBody>
          <a:bodyPr wrap="square">
            <a:spAutoFit/>
          </a:bodyPr>
          <a:lstStyle/>
          <a:p>
            <a:pPr algn="ctr"/>
            <a:r>
              <a:rPr lang="id-ID" b="1" smtClean="0">
                <a:solidFill>
                  <a:srgbClr val="0070C0"/>
                </a:solidFill>
              </a:rPr>
              <a:t>UMUM</a:t>
            </a:r>
            <a:endParaRPr lang="id-ID">
              <a:solidFill>
                <a:srgbClr val="0070C0"/>
              </a:solidFill>
            </a:endParaRPr>
          </a:p>
        </p:txBody>
      </p:sp>
      <p:sp>
        <p:nvSpPr>
          <p:cNvPr id="9" name="Title 8"/>
          <p:cNvSpPr>
            <a:spLocks noGrp="1"/>
          </p:cNvSpPr>
          <p:nvPr>
            <p:ph type="ctrTitle"/>
          </p:nvPr>
        </p:nvSpPr>
        <p:spPr>
          <a:xfrm>
            <a:off x="1761263" y="3120799"/>
            <a:ext cx="13714810" cy="1409384"/>
          </a:xfrm>
        </p:spPr>
        <p:txBody>
          <a:bodyPr>
            <a:noAutofit/>
          </a:bodyPr>
          <a:lstStyle/>
          <a:p>
            <a:pPr algn="just"/>
            <a:r>
              <a:rPr lang="en-US" sz="2800"/>
              <a:t>Struktur jembatan yang panjang serta proses pengerjaannya berada di atas sungai brantas dengan arus yang deras maka tidak memungkinkan untuk dikerjakan dengan cara konvensional. Maka digunakanlah metode kontruksi sistem kantilever seimbang atau sering disebut</a:t>
            </a:r>
            <a:r>
              <a:rPr lang="en-US" sz="2800" i="1"/>
              <a:t> balance cantilever</a:t>
            </a:r>
            <a:r>
              <a:rPr lang="en-US" sz="2800"/>
              <a:t>, dimana dikerjakan dari masing-masing sisi secara segmental </a:t>
            </a:r>
            <a:r>
              <a:rPr lang="en-US" sz="2800" smtClean="0"/>
              <a:t>dan</a:t>
            </a:r>
            <a:r>
              <a:rPr lang="id-ID" sz="2800" smtClean="0"/>
              <a:t> </a:t>
            </a:r>
            <a:r>
              <a:rPr lang="en-US" sz="2800" smtClean="0"/>
              <a:t>bertemu di </a:t>
            </a:r>
            <a:r>
              <a:rPr lang="en-US" sz="2800"/>
              <a:t>tengah bentang.</a:t>
            </a:r>
            <a:r>
              <a:rPr lang="id-ID" sz="2800"/>
              <a:t/>
            </a:r>
            <a:br>
              <a:rPr lang="id-ID" sz="2800"/>
            </a:br>
            <a:r>
              <a:rPr lang="en-US" sz="2800"/>
              <a:t>Karena metode ini menggunakan prinsip keseimbangan dan sistem pengecoran</a:t>
            </a:r>
            <a:r>
              <a:rPr lang="en-US" sz="2800" i="1"/>
              <a:t> cast in situ</a:t>
            </a:r>
            <a:r>
              <a:rPr lang="en-US" sz="2800"/>
              <a:t> maka pelaksanaan pengecoran untuk masing-masing segmen </a:t>
            </a:r>
            <a:r>
              <a:rPr lang="en-US" sz="2800" i="1"/>
              <a:t>box girdern</a:t>
            </a:r>
            <a:r>
              <a:rPr lang="en-US" sz="2800"/>
              <a:t>ya memerlukan alat bantu. Alat bantu tersebut dinamakan </a:t>
            </a:r>
            <a:r>
              <a:rPr lang="en-US" sz="2800" i="1"/>
              <a:t>traveller</a:t>
            </a:r>
            <a:r>
              <a:rPr lang="en-US" sz="2800"/>
              <a:t>, yaitu alat yang digunakan untuk menopang/menggantung</a:t>
            </a:r>
            <a:r>
              <a:rPr lang="en-US" sz="2800" i="1"/>
              <a:t> formwork</a:t>
            </a:r>
            <a:r>
              <a:rPr lang="en-US" sz="2800"/>
              <a:t> guna pengecoran</a:t>
            </a:r>
            <a:r>
              <a:rPr lang="en-US" sz="2800" i="1"/>
              <a:t> box girder</a:t>
            </a:r>
            <a:r>
              <a:rPr lang="en-US" sz="2800"/>
              <a:t>nya.</a:t>
            </a:r>
            <a:r>
              <a:rPr lang="id-ID" sz="2800"/>
              <a:t/>
            </a:r>
            <a:br>
              <a:rPr lang="id-ID" sz="2800"/>
            </a:br>
            <a:r>
              <a:rPr lang="en-US" sz="2800"/>
              <a:t>Diasumsikan bahwa konstruksi dari hammer head/pier table sudah </a:t>
            </a:r>
            <a:r>
              <a:rPr lang="id-ID" sz="2800"/>
              <a:t>selesai</a:t>
            </a:r>
            <a:r>
              <a:rPr lang="en-US" sz="2800"/>
              <a:t> sebelum pekerjaan dari metode balance cantilever dimulai</a:t>
            </a:r>
            <a:endParaRPr lang="id-ID" sz="28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437" y="4538749"/>
            <a:ext cx="6094787" cy="480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03683"/>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6"/>
          <p:cNvSpPr/>
          <p:nvPr/>
        </p:nvSpPr>
        <p:spPr>
          <a:xfrm>
            <a:off x="298616" y="5579441"/>
            <a:ext cx="915042" cy="837984"/>
          </a:xfrm>
          <a:prstGeom prst="ellipse">
            <a:avLst/>
          </a:prstGeom>
          <a:gradFill flip="none" rotWithShape="1">
            <a:gsLst>
              <a:gs pos="0">
                <a:schemeClr val="bg1">
                  <a:lumMod val="75000"/>
                  <a:lumOff val="25000"/>
                  <a:tint val="66000"/>
                  <a:satMod val="160000"/>
                </a:schemeClr>
              </a:gs>
              <a:gs pos="50000">
                <a:schemeClr val="bg1">
                  <a:lumMod val="10000"/>
                  <a:lumOff val="9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smtClean="0">
                <a:solidFill>
                  <a:srgbClr val="0070C0"/>
                </a:solidFill>
              </a:rPr>
              <a:t>2</a:t>
            </a:r>
            <a:endParaRPr lang="en-US" sz="4000" dirty="0">
              <a:solidFill>
                <a:srgbClr val="0070C0"/>
              </a:solidFill>
            </a:endParaRPr>
          </a:p>
        </p:txBody>
      </p:sp>
      <p:sp>
        <p:nvSpPr>
          <p:cNvPr id="2" name="Rectangle 1"/>
          <p:cNvSpPr/>
          <p:nvPr/>
        </p:nvSpPr>
        <p:spPr>
          <a:xfrm>
            <a:off x="1213658" y="5535799"/>
            <a:ext cx="2026878" cy="1338828"/>
          </a:xfrm>
          <a:prstGeom prst="rect">
            <a:avLst/>
          </a:prstGeom>
        </p:spPr>
        <p:txBody>
          <a:bodyPr wrap="square">
            <a:spAutoFit/>
          </a:bodyPr>
          <a:lstStyle/>
          <a:p>
            <a:pPr algn="ctr"/>
            <a:r>
              <a:rPr lang="en-US" b="1">
                <a:solidFill>
                  <a:srgbClr val="0070C0"/>
                </a:solidFill>
              </a:rPr>
              <a:t>Instalasi Form Traveller</a:t>
            </a:r>
            <a:endParaRPr lang="id-ID">
              <a:solidFill>
                <a:srgbClr val="0070C0"/>
              </a:solidFill>
            </a:endParaRPr>
          </a:p>
        </p:txBody>
      </p:sp>
      <p:sp>
        <p:nvSpPr>
          <p:cNvPr id="3" name="Title 2"/>
          <p:cNvSpPr>
            <a:spLocks noGrp="1"/>
          </p:cNvSpPr>
          <p:nvPr>
            <p:ph type="ctrTitle"/>
          </p:nvPr>
        </p:nvSpPr>
        <p:spPr>
          <a:xfrm>
            <a:off x="2545908" y="840026"/>
            <a:ext cx="13714810" cy="1409384"/>
          </a:xfrm>
        </p:spPr>
        <p:txBody>
          <a:bodyPr>
            <a:normAutofit/>
          </a:bodyPr>
          <a:lstStyle/>
          <a:p>
            <a:r>
              <a:rPr lang="en-US" sz="4800"/>
              <a:t>Urutan pekerjaan di bawah ini mencakup pada pilar 1 dan 2 (P1 &amp; P2)</a:t>
            </a:r>
            <a:endParaRPr lang="id-ID" sz="480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590" y="2427317"/>
            <a:ext cx="7832017" cy="35711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76554" y="6164683"/>
            <a:ext cx="9140825" cy="3816429"/>
          </a:xfrm>
          <a:prstGeom prst="rect">
            <a:avLst/>
          </a:prstGeom>
        </p:spPr>
        <p:txBody>
          <a:bodyPr>
            <a:spAutoFit/>
          </a:bodyPr>
          <a:lstStyle/>
          <a:p>
            <a:pPr algn="just"/>
            <a:r>
              <a:rPr lang="en-US" sz="2200"/>
              <a:t>Sebelum dilaksanakan instal form traveller terlebih dahulu diadakan loading tes pada komponen utama traveller. </a:t>
            </a:r>
            <a:endParaRPr lang="id-ID" sz="2200"/>
          </a:p>
          <a:p>
            <a:pPr algn="just"/>
            <a:r>
              <a:rPr lang="en-US" sz="2200"/>
              <a:t>Secara keseluruhan form traveller memikul beban 257 ton (berat beton basah), dan tambahan 20 ton untuk bottom formwork.</a:t>
            </a:r>
            <a:endParaRPr lang="id-ID" sz="2200"/>
          </a:p>
          <a:p>
            <a:pPr algn="just"/>
            <a:r>
              <a:rPr lang="en-US" sz="2200"/>
              <a:t> </a:t>
            </a:r>
            <a:endParaRPr lang="id-ID" sz="2200"/>
          </a:p>
          <a:p>
            <a:pPr algn="just"/>
            <a:r>
              <a:rPr lang="en-US" sz="2200"/>
              <a:t>Simulasi pembebanan :</a:t>
            </a:r>
            <a:endParaRPr lang="id-ID" sz="2200"/>
          </a:p>
          <a:p>
            <a:pPr algn="just"/>
            <a:r>
              <a:rPr lang="en-US" sz="2200"/>
              <a:t>Dengan mengaplikasikan beban yang dipikul untuk satu mainframe sebesar 68 ton, maka pengujian dilakukan dengan mainframe saling dihadapkan dan dipakai 2 hidraulik jacks. Besarnya gaya yang diberikan di hidraulik sebesar 335,3 bar. Stressing dilakukan selama 15 menit dan dicatat deformasi yang terjadi akibat pembebanan hidrolik jack tersebut</a:t>
            </a:r>
            <a:endParaRPr lang="id-ID" sz="2200"/>
          </a:p>
        </p:txBody>
      </p:sp>
    </p:spTree>
    <p:extLst>
      <p:ext uri="{BB962C8B-B14F-4D97-AF65-F5344CB8AC3E}">
        <p14:creationId xmlns:p14="http://schemas.microsoft.com/office/powerpoint/2010/main" val="1934785585"/>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id-ID" smtClean="0"/>
              <a:t>Instal Form Traveller</a:t>
            </a:r>
            <a:endParaRPr lang="en-US"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13</a:t>
            </a:fld>
            <a:endParaRPr lang="en-US" sz="7200" dirty="0">
              <a:latin typeface="+mj-lt"/>
            </a:endParaRPr>
          </a:p>
        </p:txBody>
      </p:sp>
      <p:pic>
        <p:nvPicPr>
          <p:cNvPr id="14" name="Picture Placeholder 13" descr="E:\05 Tol\Jembatan Moker\13Foto\FormTraveller\IMG_1926.JPG"/>
          <p:cNvPicPr>
            <a:picLocks noGrp="1"/>
          </p:cNvPicPr>
          <p:nvPr>
            <p:ph type="pic" sz="quarter" idx="16"/>
          </p:nvPr>
        </p:nvPicPr>
        <p:blipFill>
          <a:blip r:embed="rId2" cstate="print"/>
          <a:srcRect t="16459" b="16459"/>
          <a:stretch>
            <a:fillRect/>
          </a:stretch>
        </p:blipFill>
        <p:spPr bwMode="auto">
          <a:prstGeom prst="rect">
            <a:avLst/>
          </a:prstGeom>
          <a:noFill/>
          <a:ln w="9525">
            <a:noFill/>
            <a:miter lim="800000"/>
            <a:headEnd/>
            <a:tailEnd/>
          </a:ln>
        </p:spPr>
      </p:pic>
      <p:pic>
        <p:nvPicPr>
          <p:cNvPr id="15" name="Picture Placeholder 14" descr="IMG_1875.JPG"/>
          <p:cNvPicPr>
            <a:picLocks noGrp="1"/>
          </p:cNvPicPr>
          <p:nvPr>
            <p:ph type="pic" sz="quarter" idx="18"/>
          </p:nvPr>
        </p:nvPicPr>
        <p:blipFill>
          <a:blip r:embed="rId3" cstate="print"/>
          <a:srcRect t="17417" b="17417"/>
          <a:stretch>
            <a:fillRect/>
          </a:stretch>
        </p:blipFill>
        <p:spPr>
          <a:prstGeom prst="rect">
            <a:avLst/>
          </a:prstGeom>
        </p:spPr>
      </p:pic>
      <p:pic>
        <p:nvPicPr>
          <p:cNvPr id="16" name="Picture Placeholder 15" descr="IMG_1990.JPG"/>
          <p:cNvPicPr>
            <a:picLocks noGrp="1"/>
          </p:cNvPicPr>
          <p:nvPr>
            <p:ph type="pic" sz="quarter" idx="20"/>
          </p:nvPr>
        </p:nvPicPr>
        <p:blipFill>
          <a:blip r:embed="rId4" cstate="print"/>
          <a:srcRect t="17263" b="17263"/>
          <a:stretch>
            <a:fillRect/>
          </a:stretch>
        </p:blipFill>
        <p:spPr>
          <a:prstGeom prst="rect">
            <a:avLst/>
          </a:prstGeom>
        </p:spPr>
      </p:pic>
      <p:pic>
        <p:nvPicPr>
          <p:cNvPr id="17" name="Picture Placeholder 16" descr="IMG_2080.JPG"/>
          <p:cNvPicPr>
            <a:picLocks noGrp="1"/>
          </p:cNvPicPr>
          <p:nvPr>
            <p:ph type="pic" sz="quarter" idx="21"/>
          </p:nvPr>
        </p:nvPicPr>
        <p:blipFill>
          <a:blip r:embed="rId5" cstate="print"/>
          <a:srcRect t="17340" b="17340"/>
          <a:stretch>
            <a:fillRect/>
          </a:stretch>
        </p:blipFill>
        <p:spPr>
          <a:prstGeom prst="rect">
            <a:avLst/>
          </a:prstGeom>
        </p:spPr>
      </p:pic>
      <p:pic>
        <p:nvPicPr>
          <p:cNvPr id="18" name="Picture Placeholder 17" descr="IMG_2031.JPG"/>
          <p:cNvPicPr>
            <a:picLocks noGrp="1"/>
          </p:cNvPicPr>
          <p:nvPr>
            <p:ph type="pic" sz="quarter" idx="22"/>
          </p:nvPr>
        </p:nvPicPr>
        <p:blipFill>
          <a:blip r:embed="rId6" cstate="print"/>
          <a:srcRect t="17340" b="17340"/>
          <a:stretch>
            <a:fillRect/>
          </a:stretch>
        </p:blipFill>
        <p:spPr>
          <a:prstGeom prst="rect">
            <a:avLst/>
          </a:prstGeom>
        </p:spPr>
      </p:pic>
      <p:pic>
        <p:nvPicPr>
          <p:cNvPr id="19" name="Picture Placeholder 18" descr="E:\05 Tol\Jembatan Moker\13Foto\FormTraveller\IMG_1873.JPG"/>
          <p:cNvPicPr>
            <a:picLocks noGrp="1"/>
          </p:cNvPicPr>
          <p:nvPr>
            <p:ph type="pic" sz="quarter" idx="23"/>
          </p:nvPr>
        </p:nvPicPr>
        <p:blipFill>
          <a:blip r:embed="rId7" cstate="print"/>
          <a:srcRect t="12799" b="12799"/>
          <a:stretch>
            <a:fillRect/>
          </a:stretch>
        </p:blipFill>
        <p:spPr bwMode="auto">
          <a:prstGeom prst="rect">
            <a:avLst/>
          </a:prstGeom>
          <a:noFill/>
          <a:ln w="9525">
            <a:noFill/>
            <a:miter lim="800000"/>
            <a:headEnd/>
            <a:tailEnd/>
          </a:ln>
        </p:spPr>
      </p:pic>
      <p:sp>
        <p:nvSpPr>
          <p:cNvPr id="21" name="Rectangle 20"/>
          <p:cNvSpPr/>
          <p:nvPr/>
        </p:nvSpPr>
        <p:spPr>
          <a:xfrm>
            <a:off x="1215288" y="5154269"/>
            <a:ext cx="4083426" cy="507831"/>
          </a:xfrm>
          <a:prstGeom prst="rect">
            <a:avLst/>
          </a:prstGeom>
        </p:spPr>
        <p:txBody>
          <a:bodyPr wrap="none">
            <a:spAutoFit/>
          </a:bodyPr>
          <a:lstStyle/>
          <a:p>
            <a:r>
              <a:rPr lang="en-US"/>
              <a:t>Perakitan Awal di Ground</a:t>
            </a:r>
            <a:endParaRPr lang="id-ID"/>
          </a:p>
        </p:txBody>
      </p:sp>
      <p:sp>
        <p:nvSpPr>
          <p:cNvPr id="22" name="Rectangle 21"/>
          <p:cNvSpPr/>
          <p:nvPr/>
        </p:nvSpPr>
        <p:spPr>
          <a:xfrm>
            <a:off x="7655467" y="5170894"/>
            <a:ext cx="2973891" cy="507831"/>
          </a:xfrm>
          <a:prstGeom prst="rect">
            <a:avLst/>
          </a:prstGeom>
        </p:spPr>
        <p:txBody>
          <a:bodyPr wrap="none">
            <a:spAutoFit/>
          </a:bodyPr>
          <a:lstStyle/>
          <a:p>
            <a:r>
              <a:rPr lang="en-US"/>
              <a:t>Komponen Utama</a:t>
            </a:r>
            <a:endParaRPr lang="id-ID"/>
          </a:p>
        </p:txBody>
      </p:sp>
      <p:sp>
        <p:nvSpPr>
          <p:cNvPr id="23" name="Rectangle 22"/>
          <p:cNvSpPr/>
          <p:nvPr/>
        </p:nvSpPr>
        <p:spPr>
          <a:xfrm>
            <a:off x="14182674" y="5170894"/>
            <a:ext cx="1723549" cy="507831"/>
          </a:xfrm>
          <a:prstGeom prst="rect">
            <a:avLst/>
          </a:prstGeom>
        </p:spPr>
        <p:txBody>
          <a:bodyPr wrap="none">
            <a:spAutoFit/>
          </a:bodyPr>
          <a:lstStyle/>
          <a:p>
            <a:r>
              <a:rPr lang="en-US"/>
              <a:t>Formwork</a:t>
            </a:r>
            <a:endParaRPr lang="id-ID"/>
          </a:p>
        </p:txBody>
      </p:sp>
      <p:sp>
        <p:nvSpPr>
          <p:cNvPr id="24" name="Rectangle 23"/>
          <p:cNvSpPr/>
          <p:nvPr/>
        </p:nvSpPr>
        <p:spPr>
          <a:xfrm>
            <a:off x="1308390" y="9095832"/>
            <a:ext cx="3897221" cy="507831"/>
          </a:xfrm>
          <a:prstGeom prst="rect">
            <a:avLst/>
          </a:prstGeom>
        </p:spPr>
        <p:txBody>
          <a:bodyPr wrap="none">
            <a:spAutoFit/>
          </a:bodyPr>
          <a:lstStyle/>
          <a:p>
            <a:r>
              <a:rPr lang="en-US"/>
              <a:t>Instal Komponen Utama</a:t>
            </a:r>
            <a:endParaRPr lang="id-ID"/>
          </a:p>
        </p:txBody>
      </p:sp>
      <p:sp>
        <p:nvSpPr>
          <p:cNvPr id="25" name="Rectangle 24"/>
          <p:cNvSpPr/>
          <p:nvPr/>
        </p:nvSpPr>
        <p:spPr>
          <a:xfrm>
            <a:off x="7818973" y="9100743"/>
            <a:ext cx="2646878" cy="507831"/>
          </a:xfrm>
          <a:prstGeom prst="rect">
            <a:avLst/>
          </a:prstGeom>
        </p:spPr>
        <p:txBody>
          <a:bodyPr wrap="none">
            <a:spAutoFit/>
          </a:bodyPr>
          <a:lstStyle/>
          <a:p>
            <a:r>
              <a:rPr lang="en-US"/>
              <a:t>Instal Formwork</a:t>
            </a:r>
            <a:endParaRPr lang="id-ID"/>
          </a:p>
        </p:txBody>
      </p:sp>
      <p:sp>
        <p:nvSpPr>
          <p:cNvPr id="26" name="Rectangle 25"/>
          <p:cNvSpPr/>
          <p:nvPr/>
        </p:nvSpPr>
        <p:spPr>
          <a:xfrm>
            <a:off x="12810342" y="9133993"/>
            <a:ext cx="4468211" cy="507831"/>
          </a:xfrm>
          <a:prstGeom prst="rect">
            <a:avLst/>
          </a:prstGeom>
        </p:spPr>
        <p:txBody>
          <a:bodyPr wrap="none">
            <a:spAutoFit/>
          </a:bodyPr>
          <a:lstStyle/>
          <a:p>
            <a:r>
              <a:rPr lang="en-US"/>
              <a:t>Loading Tes Form Traveller </a:t>
            </a:r>
            <a:endParaRPr lang="id-ID"/>
          </a:p>
        </p:txBody>
      </p:sp>
    </p:spTree>
    <p:extLst>
      <p:ext uri="{BB962C8B-B14F-4D97-AF65-F5344CB8AC3E}">
        <p14:creationId xmlns:p14="http://schemas.microsoft.com/office/powerpoint/2010/main" val="1959865722"/>
      </p:ext>
    </p:extLst>
  </p:cSld>
  <p:clrMapOvr>
    <a:masterClrMapping/>
  </p:clrMapOvr>
  <p:transition spd="slow" advTm="5174">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6"/>
          <p:cNvSpPr/>
          <p:nvPr/>
        </p:nvSpPr>
        <p:spPr>
          <a:xfrm>
            <a:off x="298616" y="5579441"/>
            <a:ext cx="915042" cy="837984"/>
          </a:xfrm>
          <a:prstGeom prst="ellipse">
            <a:avLst/>
          </a:prstGeom>
          <a:gradFill flip="none" rotWithShape="1">
            <a:gsLst>
              <a:gs pos="0">
                <a:schemeClr val="bg1">
                  <a:lumMod val="75000"/>
                  <a:lumOff val="25000"/>
                  <a:tint val="66000"/>
                  <a:satMod val="160000"/>
                </a:schemeClr>
              </a:gs>
              <a:gs pos="50000">
                <a:schemeClr val="bg1">
                  <a:lumMod val="10000"/>
                  <a:lumOff val="9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a:solidFill>
                  <a:srgbClr val="0070C0"/>
                </a:solidFill>
              </a:rPr>
              <a:t>3</a:t>
            </a:r>
            <a:endParaRPr lang="en-US" sz="4000" dirty="0">
              <a:solidFill>
                <a:srgbClr val="0070C0"/>
              </a:solidFill>
            </a:endParaRPr>
          </a:p>
        </p:txBody>
      </p:sp>
      <p:sp>
        <p:nvSpPr>
          <p:cNvPr id="2" name="Rectangle 1"/>
          <p:cNvSpPr/>
          <p:nvPr/>
        </p:nvSpPr>
        <p:spPr>
          <a:xfrm>
            <a:off x="1213658" y="5535799"/>
            <a:ext cx="2026878" cy="923330"/>
          </a:xfrm>
          <a:prstGeom prst="rect">
            <a:avLst/>
          </a:prstGeom>
        </p:spPr>
        <p:txBody>
          <a:bodyPr wrap="square">
            <a:spAutoFit/>
          </a:bodyPr>
          <a:lstStyle/>
          <a:p>
            <a:pPr algn="ctr"/>
            <a:r>
              <a:rPr lang="en-US" b="1">
                <a:solidFill>
                  <a:srgbClr val="0070C0"/>
                </a:solidFill>
              </a:rPr>
              <a:t>Konstruksi Segmental </a:t>
            </a:r>
            <a:endParaRPr lang="id-ID">
              <a:solidFill>
                <a:srgbClr val="0070C0"/>
              </a:solidFill>
            </a:endParaRPr>
          </a:p>
        </p:txBody>
      </p:sp>
      <p:sp>
        <p:nvSpPr>
          <p:cNvPr id="3" name="Title 2"/>
          <p:cNvSpPr>
            <a:spLocks noGrp="1"/>
          </p:cNvSpPr>
          <p:nvPr>
            <p:ph type="ctrTitle"/>
          </p:nvPr>
        </p:nvSpPr>
        <p:spPr>
          <a:xfrm>
            <a:off x="2545908" y="840026"/>
            <a:ext cx="13714810" cy="1409384"/>
          </a:xfrm>
        </p:spPr>
        <p:txBody>
          <a:bodyPr>
            <a:normAutofit/>
          </a:bodyPr>
          <a:lstStyle/>
          <a:p>
            <a:pPr algn="ctr"/>
            <a:r>
              <a:rPr lang="en-US" sz="4800"/>
              <a:t>Urutan kerja di bawah ini memperlihatkan konstruksi segmental pada P1&amp;P2</a:t>
            </a:r>
            <a:endParaRPr lang="id-ID" sz="480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3731" y="2211185"/>
            <a:ext cx="10274531" cy="719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9002"/>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6"/>
          <p:cNvSpPr/>
          <p:nvPr/>
        </p:nvSpPr>
        <p:spPr>
          <a:xfrm>
            <a:off x="298616" y="5579441"/>
            <a:ext cx="915042" cy="837984"/>
          </a:xfrm>
          <a:prstGeom prst="ellipse">
            <a:avLst/>
          </a:prstGeom>
          <a:gradFill flip="none" rotWithShape="1">
            <a:gsLst>
              <a:gs pos="0">
                <a:schemeClr val="bg1">
                  <a:lumMod val="75000"/>
                  <a:lumOff val="25000"/>
                  <a:tint val="66000"/>
                  <a:satMod val="160000"/>
                </a:schemeClr>
              </a:gs>
              <a:gs pos="50000">
                <a:schemeClr val="bg1">
                  <a:lumMod val="10000"/>
                  <a:lumOff val="9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a:solidFill>
                  <a:srgbClr val="0070C0"/>
                </a:solidFill>
              </a:rPr>
              <a:t>3</a:t>
            </a:r>
            <a:endParaRPr lang="en-US" sz="4000" dirty="0">
              <a:solidFill>
                <a:srgbClr val="0070C0"/>
              </a:solidFill>
            </a:endParaRPr>
          </a:p>
        </p:txBody>
      </p:sp>
      <p:sp>
        <p:nvSpPr>
          <p:cNvPr id="2" name="Rectangle 1"/>
          <p:cNvSpPr/>
          <p:nvPr/>
        </p:nvSpPr>
        <p:spPr>
          <a:xfrm>
            <a:off x="1213658" y="5535799"/>
            <a:ext cx="2026878" cy="923330"/>
          </a:xfrm>
          <a:prstGeom prst="rect">
            <a:avLst/>
          </a:prstGeom>
        </p:spPr>
        <p:txBody>
          <a:bodyPr wrap="square">
            <a:spAutoFit/>
          </a:bodyPr>
          <a:lstStyle/>
          <a:p>
            <a:pPr algn="ctr"/>
            <a:r>
              <a:rPr lang="en-US" b="1">
                <a:solidFill>
                  <a:srgbClr val="0070C0"/>
                </a:solidFill>
              </a:rPr>
              <a:t>Konstruksi Segmental </a:t>
            </a:r>
            <a:endParaRPr lang="id-ID">
              <a:solidFill>
                <a:srgbClr val="0070C0"/>
              </a:solidFill>
            </a:endParaRPr>
          </a:p>
        </p:txBody>
      </p:sp>
      <p:sp>
        <p:nvSpPr>
          <p:cNvPr id="3" name="Title 2"/>
          <p:cNvSpPr>
            <a:spLocks noGrp="1"/>
          </p:cNvSpPr>
          <p:nvPr>
            <p:ph type="ctrTitle"/>
          </p:nvPr>
        </p:nvSpPr>
        <p:spPr>
          <a:xfrm>
            <a:off x="2545908" y="540776"/>
            <a:ext cx="13714810" cy="1409384"/>
          </a:xfrm>
          <a:solidFill>
            <a:srgbClr val="00B050"/>
          </a:solidFill>
        </p:spPr>
        <p:txBody>
          <a:bodyPr>
            <a:normAutofit/>
          </a:bodyPr>
          <a:lstStyle/>
          <a:p>
            <a:pPr algn="ctr"/>
            <a:r>
              <a:rPr lang="en-US" sz="4000"/>
              <a:t>Urutan kerja di bawah ini memperlihatkan konstruksi segmental pada P1&amp;P2</a:t>
            </a:r>
            <a:endParaRPr lang="id-ID" sz="4000"/>
          </a:p>
        </p:txBody>
      </p:sp>
      <p:pic>
        <p:nvPicPr>
          <p:cNvPr id="9" name="Picture 8" descr="E:\05 Tol\Jembatan Moker\12Bridge Sequnce\Tugas Akhir\Foto2\sikeltime.png"/>
          <p:cNvPicPr/>
          <p:nvPr/>
        </p:nvPicPr>
        <p:blipFill>
          <a:blip r:embed="rId2"/>
          <a:srcRect l="19527" t="17391" r="11950" b="6832"/>
          <a:stretch>
            <a:fillRect/>
          </a:stretch>
        </p:blipFill>
        <p:spPr bwMode="auto">
          <a:xfrm>
            <a:off x="3374970" y="2198547"/>
            <a:ext cx="12768349" cy="7232074"/>
          </a:xfrm>
          <a:prstGeom prst="rect">
            <a:avLst/>
          </a:prstGeom>
          <a:noFill/>
          <a:ln w="9525">
            <a:noFill/>
            <a:miter lim="800000"/>
            <a:headEnd/>
            <a:tailEnd/>
          </a:ln>
        </p:spPr>
      </p:pic>
    </p:spTree>
    <p:extLst>
      <p:ext uri="{BB962C8B-B14F-4D97-AF65-F5344CB8AC3E}">
        <p14:creationId xmlns:p14="http://schemas.microsoft.com/office/powerpoint/2010/main" val="2280393617"/>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540" y="961427"/>
            <a:ext cx="13195274" cy="2306936"/>
          </a:xfrm>
          <a:prstGeom prst="rect">
            <a:avLst/>
          </a:prstGeom>
        </p:spPr>
      </p:pic>
      <p:sp>
        <p:nvSpPr>
          <p:cNvPr id="18" name="タイトル 17"/>
          <p:cNvSpPr>
            <a:spLocks noGrp="1"/>
          </p:cNvSpPr>
          <p:nvPr>
            <p:ph type="ctrTitle"/>
          </p:nvPr>
        </p:nvSpPr>
        <p:spPr/>
        <p:txBody>
          <a:bodyPr/>
          <a:lstStyle/>
          <a:p>
            <a:r>
              <a:rPr lang="en-US" dirty="0" smtClean="0"/>
              <a:t>Step by Step</a:t>
            </a:r>
            <a:endParaRPr lang="en-US" dirty="0"/>
          </a:p>
        </p:txBody>
      </p:sp>
      <p:pic>
        <p:nvPicPr>
          <p:cNvPr id="6" name="Picture 5" descr="E:\05 Tol\Jembatan Moker\12Bridge Sequnce\Tugas Akhir\Foto2\CT.png"/>
          <p:cNvPicPr/>
          <p:nvPr/>
        </p:nvPicPr>
        <p:blipFill>
          <a:blip r:embed="rId3" cstate="print"/>
          <a:srcRect/>
          <a:stretch>
            <a:fillRect/>
          </a:stretch>
        </p:blipFill>
        <p:spPr bwMode="auto">
          <a:xfrm>
            <a:off x="2417546" y="2643678"/>
            <a:ext cx="6909334" cy="5004031"/>
          </a:xfrm>
          <a:prstGeom prst="rect">
            <a:avLst/>
          </a:prstGeom>
          <a:noFill/>
          <a:ln w="9525">
            <a:noFill/>
            <a:miter lim="800000"/>
            <a:headEnd/>
            <a:tailEnd/>
          </a:ln>
        </p:spPr>
      </p:pic>
      <p:pic>
        <p:nvPicPr>
          <p:cNvPr id="7" name="Picture 6" descr="E:\05 Tol\Jembatan Moker\12Bridge Sequnce\Tugas Akhir\Foto2\CT1.png"/>
          <p:cNvPicPr/>
          <p:nvPr/>
        </p:nvPicPr>
        <p:blipFill>
          <a:blip r:embed="rId4"/>
          <a:srcRect/>
          <a:stretch>
            <a:fillRect/>
          </a:stretch>
        </p:blipFill>
        <p:spPr bwMode="auto">
          <a:xfrm>
            <a:off x="9827274" y="2643677"/>
            <a:ext cx="6947810" cy="5004031"/>
          </a:xfrm>
          <a:prstGeom prst="rect">
            <a:avLst/>
          </a:prstGeom>
          <a:noFill/>
          <a:ln w="9525">
            <a:noFill/>
            <a:miter lim="800000"/>
            <a:headEnd/>
            <a:tailEnd/>
          </a:ln>
        </p:spPr>
      </p:pic>
    </p:spTree>
    <p:extLst>
      <p:ext uri="{BB962C8B-B14F-4D97-AF65-F5344CB8AC3E}">
        <p14:creationId xmlns:p14="http://schemas.microsoft.com/office/powerpoint/2010/main" val="324763812"/>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540" y="0"/>
            <a:ext cx="13195274" cy="2306936"/>
          </a:xfrm>
          <a:prstGeom prst="rect">
            <a:avLst/>
          </a:prstGeom>
        </p:spPr>
      </p:pic>
      <p:sp>
        <p:nvSpPr>
          <p:cNvPr id="18" name="タイトル 17"/>
          <p:cNvSpPr>
            <a:spLocks noGrp="1"/>
          </p:cNvSpPr>
          <p:nvPr>
            <p:ph type="ctrTitle"/>
          </p:nvPr>
        </p:nvSpPr>
        <p:spPr>
          <a:xfrm>
            <a:off x="454651" y="121174"/>
            <a:ext cx="13714810" cy="1409384"/>
          </a:xfrm>
        </p:spPr>
        <p:txBody>
          <a:bodyPr/>
          <a:lstStyle/>
          <a:p>
            <a:r>
              <a:rPr lang="en-US" dirty="0" smtClean="0"/>
              <a:t>Step by Step</a:t>
            </a:r>
            <a:endParaRPr lang="en-US" dirty="0"/>
          </a:p>
        </p:txBody>
      </p:sp>
      <p:pic>
        <p:nvPicPr>
          <p:cNvPr id="8" name="Picture 7" descr="E:\05 Tol\Jembatan Moker\12Bridge Sequnce\Tugas Akhir\Foto2\CT2.png"/>
          <p:cNvPicPr/>
          <p:nvPr/>
        </p:nvPicPr>
        <p:blipFill>
          <a:blip r:embed="rId3"/>
          <a:srcRect/>
          <a:stretch>
            <a:fillRect/>
          </a:stretch>
        </p:blipFill>
        <p:spPr bwMode="auto">
          <a:xfrm>
            <a:off x="814648" y="2909456"/>
            <a:ext cx="7647709" cy="4189614"/>
          </a:xfrm>
          <a:prstGeom prst="rect">
            <a:avLst/>
          </a:prstGeom>
          <a:noFill/>
          <a:ln w="9525">
            <a:noFill/>
            <a:miter lim="800000"/>
            <a:headEnd/>
            <a:tailEnd/>
          </a:ln>
        </p:spPr>
      </p:pic>
      <p:pic>
        <p:nvPicPr>
          <p:cNvPr id="9" name="Picture 8" descr="E:\05 Tol\Jembatan Moker\12Bridge Sequnce\Tugas Akhir\Foto2\CT3.png"/>
          <p:cNvPicPr/>
          <p:nvPr/>
        </p:nvPicPr>
        <p:blipFill>
          <a:blip r:embed="rId4" cstate="print"/>
          <a:srcRect/>
          <a:stretch>
            <a:fillRect/>
          </a:stretch>
        </p:blipFill>
        <p:spPr bwMode="auto">
          <a:xfrm>
            <a:off x="8869104" y="266990"/>
            <a:ext cx="8022358" cy="4620894"/>
          </a:xfrm>
          <a:prstGeom prst="rect">
            <a:avLst/>
          </a:prstGeom>
          <a:noFill/>
          <a:ln w="9525">
            <a:noFill/>
            <a:miter lim="800000"/>
            <a:headEnd/>
            <a:tailEnd/>
          </a:ln>
        </p:spPr>
      </p:pic>
      <p:pic>
        <p:nvPicPr>
          <p:cNvPr id="10" name="Picture 9" descr="E:\05 Tol\Jembatan Moker\12Bridge Sequnce\Tugas Akhir\Foto2\CT4.png"/>
          <p:cNvPicPr/>
          <p:nvPr/>
        </p:nvPicPr>
        <p:blipFill>
          <a:blip r:embed="rId5" cstate="print"/>
          <a:srcRect/>
          <a:stretch>
            <a:fillRect/>
          </a:stretch>
        </p:blipFill>
        <p:spPr bwMode="auto">
          <a:xfrm>
            <a:off x="8869104" y="5187489"/>
            <a:ext cx="8022358" cy="4405398"/>
          </a:xfrm>
          <a:prstGeom prst="rect">
            <a:avLst/>
          </a:prstGeom>
          <a:noFill/>
          <a:ln w="9525">
            <a:noFill/>
            <a:miter lim="800000"/>
            <a:headEnd/>
            <a:tailEnd/>
          </a:ln>
        </p:spPr>
      </p:pic>
    </p:spTree>
    <p:extLst>
      <p:ext uri="{BB962C8B-B14F-4D97-AF65-F5344CB8AC3E}">
        <p14:creationId xmlns:p14="http://schemas.microsoft.com/office/powerpoint/2010/main" val="2681784624"/>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540" y="0"/>
            <a:ext cx="13195274" cy="2306936"/>
          </a:xfrm>
          <a:prstGeom prst="rect">
            <a:avLst/>
          </a:prstGeom>
        </p:spPr>
      </p:pic>
      <p:sp>
        <p:nvSpPr>
          <p:cNvPr id="18" name="タイトル 17"/>
          <p:cNvSpPr>
            <a:spLocks noGrp="1"/>
          </p:cNvSpPr>
          <p:nvPr>
            <p:ph type="ctrTitle"/>
          </p:nvPr>
        </p:nvSpPr>
        <p:spPr>
          <a:xfrm>
            <a:off x="454651" y="121174"/>
            <a:ext cx="13714810" cy="1409384"/>
          </a:xfrm>
        </p:spPr>
        <p:txBody>
          <a:bodyPr/>
          <a:lstStyle/>
          <a:p>
            <a:r>
              <a:rPr lang="en-US" dirty="0" smtClean="0"/>
              <a:t>Step by Step</a:t>
            </a:r>
            <a:endParaRPr lang="en-US" dirty="0"/>
          </a:p>
        </p:txBody>
      </p:sp>
      <p:pic>
        <p:nvPicPr>
          <p:cNvPr id="7" name="Picture 6" descr="E:\05 Tol\Jembatan Moker\12Bridge Sequnce\Tugas Akhir\Foto2\BCM.png"/>
          <p:cNvPicPr/>
          <p:nvPr/>
        </p:nvPicPr>
        <p:blipFill>
          <a:blip r:embed="rId3"/>
          <a:srcRect l="19029"/>
          <a:stretch>
            <a:fillRect/>
          </a:stretch>
        </p:blipFill>
        <p:spPr bwMode="auto">
          <a:xfrm>
            <a:off x="4051654" y="1564407"/>
            <a:ext cx="9494159" cy="2998585"/>
          </a:xfrm>
          <a:prstGeom prst="rect">
            <a:avLst/>
          </a:prstGeom>
          <a:noFill/>
          <a:ln w="9525">
            <a:noFill/>
            <a:miter lim="800000"/>
            <a:headEnd/>
            <a:tailEnd/>
          </a:ln>
        </p:spPr>
      </p:pic>
      <p:pic>
        <p:nvPicPr>
          <p:cNvPr id="11" name="Picture 10" descr="E:\05 Tol\Jembatan Moker\13Foto\FormTraveller\DSC03188.JPG"/>
          <p:cNvPicPr/>
          <p:nvPr/>
        </p:nvPicPr>
        <p:blipFill>
          <a:blip r:embed="rId4" cstate="print"/>
          <a:srcRect/>
          <a:stretch>
            <a:fillRect/>
          </a:stretch>
        </p:blipFill>
        <p:spPr bwMode="auto">
          <a:xfrm>
            <a:off x="1213658" y="5143499"/>
            <a:ext cx="7585075" cy="3302232"/>
          </a:xfrm>
          <a:prstGeom prst="rect">
            <a:avLst/>
          </a:prstGeom>
          <a:noFill/>
          <a:ln w="9525">
            <a:noFill/>
            <a:miter lim="800000"/>
            <a:headEnd/>
            <a:tailEnd/>
          </a:ln>
        </p:spPr>
      </p:pic>
      <p:pic>
        <p:nvPicPr>
          <p:cNvPr id="12" name="Picture 11" descr="E:\05 Tol\Jembatan Moker\13Foto\foto proyek\4-9-2014\SAM_7872.jpg"/>
          <p:cNvPicPr/>
          <p:nvPr/>
        </p:nvPicPr>
        <p:blipFill>
          <a:blip r:embed="rId5" cstate="print"/>
          <a:srcRect/>
          <a:stretch>
            <a:fillRect/>
          </a:stretch>
        </p:blipFill>
        <p:spPr bwMode="auto">
          <a:xfrm>
            <a:off x="9014859" y="5143499"/>
            <a:ext cx="7726974" cy="3302232"/>
          </a:xfrm>
          <a:prstGeom prst="rect">
            <a:avLst/>
          </a:prstGeom>
          <a:noFill/>
          <a:ln w="9525">
            <a:noFill/>
            <a:miter lim="800000"/>
            <a:headEnd/>
            <a:tailEnd/>
          </a:ln>
        </p:spPr>
      </p:pic>
    </p:spTree>
    <p:extLst>
      <p:ext uri="{BB962C8B-B14F-4D97-AF65-F5344CB8AC3E}">
        <p14:creationId xmlns:p14="http://schemas.microsoft.com/office/powerpoint/2010/main" val="4094636700"/>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6"/>
          <p:cNvSpPr/>
          <p:nvPr/>
        </p:nvSpPr>
        <p:spPr>
          <a:xfrm>
            <a:off x="298616" y="5579441"/>
            <a:ext cx="915042" cy="837984"/>
          </a:xfrm>
          <a:prstGeom prst="ellipse">
            <a:avLst/>
          </a:prstGeom>
          <a:gradFill flip="none" rotWithShape="1">
            <a:gsLst>
              <a:gs pos="0">
                <a:schemeClr val="bg1">
                  <a:lumMod val="75000"/>
                  <a:lumOff val="25000"/>
                  <a:tint val="66000"/>
                  <a:satMod val="160000"/>
                </a:schemeClr>
              </a:gs>
              <a:gs pos="50000">
                <a:schemeClr val="bg1">
                  <a:lumMod val="10000"/>
                  <a:lumOff val="9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smtClean="0">
                <a:solidFill>
                  <a:srgbClr val="0070C0"/>
                </a:solidFill>
              </a:rPr>
              <a:t>4</a:t>
            </a:r>
            <a:endParaRPr lang="en-US" sz="4000" dirty="0">
              <a:solidFill>
                <a:srgbClr val="0070C0"/>
              </a:solidFill>
            </a:endParaRPr>
          </a:p>
        </p:txBody>
      </p:sp>
      <p:sp>
        <p:nvSpPr>
          <p:cNvPr id="2" name="Rectangle 1"/>
          <p:cNvSpPr/>
          <p:nvPr/>
        </p:nvSpPr>
        <p:spPr>
          <a:xfrm>
            <a:off x="1213658" y="5535799"/>
            <a:ext cx="2026878" cy="1338828"/>
          </a:xfrm>
          <a:prstGeom prst="rect">
            <a:avLst/>
          </a:prstGeom>
        </p:spPr>
        <p:txBody>
          <a:bodyPr wrap="square">
            <a:spAutoFit/>
          </a:bodyPr>
          <a:lstStyle/>
          <a:p>
            <a:pPr algn="ctr"/>
            <a:r>
              <a:rPr lang="en-US" b="1">
                <a:solidFill>
                  <a:srgbClr val="0070C0"/>
                </a:solidFill>
              </a:rPr>
              <a:t>Konstruksi </a:t>
            </a:r>
            <a:r>
              <a:rPr lang="en-US" b="1" smtClean="0">
                <a:solidFill>
                  <a:srgbClr val="0070C0"/>
                </a:solidFill>
              </a:rPr>
              <a:t>Segmen</a:t>
            </a:r>
            <a:r>
              <a:rPr lang="id-ID" b="1" smtClean="0">
                <a:solidFill>
                  <a:srgbClr val="0070C0"/>
                </a:solidFill>
              </a:rPr>
              <a:t> Closure</a:t>
            </a:r>
            <a:endParaRPr lang="id-ID">
              <a:solidFill>
                <a:srgbClr val="0070C0"/>
              </a:solidFill>
            </a:endParaRPr>
          </a:p>
        </p:txBody>
      </p:sp>
      <p:sp>
        <p:nvSpPr>
          <p:cNvPr id="3" name="Title 2"/>
          <p:cNvSpPr>
            <a:spLocks noGrp="1"/>
          </p:cNvSpPr>
          <p:nvPr>
            <p:ph type="ctrTitle"/>
          </p:nvPr>
        </p:nvSpPr>
        <p:spPr>
          <a:xfrm>
            <a:off x="2545908" y="216131"/>
            <a:ext cx="13714810" cy="1102254"/>
          </a:xfrm>
          <a:solidFill>
            <a:srgbClr val="00B050"/>
          </a:solidFill>
        </p:spPr>
        <p:txBody>
          <a:bodyPr>
            <a:normAutofit/>
          </a:bodyPr>
          <a:lstStyle/>
          <a:p>
            <a:pPr algn="ctr"/>
            <a:r>
              <a:rPr lang="en-US" sz="2800"/>
              <a:t>Pekerjaan ini berlaku untuk kedua center span segmen closure (P1 &amp; P2) dan side span segmen closure (P1 ke A1, P2 ke A2)</a:t>
            </a:r>
            <a:endParaRPr lang="id-ID" sz="280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7229" y="1263535"/>
            <a:ext cx="10474036" cy="887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825136"/>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id-ID" smtClean="0">
                <a:latin typeface="Tahoma" pitchFamily="34" charset="0"/>
                <a:ea typeface="Tahoma" pitchFamily="34" charset="0"/>
                <a:cs typeface="Tahoma" pitchFamily="34" charset="0"/>
              </a:rPr>
              <a:t/>
            </a:r>
            <a:br>
              <a:rPr lang="id-ID" smtClean="0">
                <a:latin typeface="Tahoma" pitchFamily="34" charset="0"/>
                <a:ea typeface="Tahoma" pitchFamily="34" charset="0"/>
                <a:cs typeface="Tahoma" pitchFamily="34" charset="0"/>
              </a:rPr>
            </a:br>
            <a:r>
              <a:rPr lang="id-ID" smtClean="0">
                <a:latin typeface="Tahoma" pitchFamily="34" charset="0"/>
                <a:ea typeface="Tahoma" pitchFamily="34" charset="0"/>
                <a:cs typeface="Tahoma" pitchFamily="34" charset="0"/>
              </a:rPr>
              <a:t>Data Teknis</a:t>
            </a:r>
            <a:r>
              <a:rPr lang="id-ID">
                <a:latin typeface="Tahoma" pitchFamily="34" charset="0"/>
                <a:ea typeface="Tahoma" pitchFamily="34" charset="0"/>
                <a:cs typeface="Tahoma" pitchFamily="34" charset="0"/>
              </a:rPr>
              <a:t/>
            </a:r>
            <a:br>
              <a:rPr lang="id-ID">
                <a:latin typeface="Tahoma" pitchFamily="34" charset="0"/>
                <a:ea typeface="Tahoma" pitchFamily="34" charset="0"/>
                <a:cs typeface="Tahoma" pitchFamily="34" charset="0"/>
              </a:rPr>
            </a:br>
            <a:endParaRPr lang="en-US" dirty="0"/>
          </a:p>
        </p:txBody>
      </p:sp>
      <p:sp>
        <p:nvSpPr>
          <p:cNvPr id="9" name="スライド番号プレースホルダー 8"/>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a:t>
            </a:fld>
            <a:endParaRPr lang="en-US" sz="7200" dirty="0">
              <a:latin typeface="+mj-lt"/>
            </a:endParaRPr>
          </a:p>
        </p:txBody>
      </p:sp>
      <p:sp>
        <p:nvSpPr>
          <p:cNvPr id="10" name="テキスト プレースホルダー 9"/>
          <p:cNvSpPr>
            <a:spLocks noGrp="1"/>
          </p:cNvSpPr>
          <p:nvPr>
            <p:ph type="body" sz="quarter" idx="14"/>
          </p:nvPr>
        </p:nvSpPr>
        <p:spPr/>
        <p:txBody>
          <a:bodyPr/>
          <a:lstStyle/>
          <a:p>
            <a:pPr lvl="0" algn="ctr"/>
            <a:r>
              <a:rPr lang="id-ID" b="1" smtClean="0"/>
              <a:t>1. Main </a:t>
            </a:r>
            <a:r>
              <a:rPr lang="id-ID" b="1"/>
              <a:t>Span dan Side Span</a:t>
            </a:r>
            <a:endParaRPr lang="id-ID"/>
          </a:p>
        </p:txBody>
      </p:sp>
      <p:graphicFrame>
        <p:nvGraphicFramePr>
          <p:cNvPr id="3" name="Table 2"/>
          <p:cNvGraphicFramePr>
            <a:graphicFrameLocks noGrp="1"/>
          </p:cNvGraphicFramePr>
          <p:nvPr>
            <p:extLst>
              <p:ext uri="{D42A27DB-BD31-4B8C-83A1-F6EECF244321}">
                <p14:modId xmlns:p14="http://schemas.microsoft.com/office/powerpoint/2010/main" val="3644361443"/>
              </p:ext>
            </p:extLst>
          </p:nvPr>
        </p:nvGraphicFramePr>
        <p:xfrm>
          <a:off x="6893169" y="3112470"/>
          <a:ext cx="10216663" cy="5602561"/>
        </p:xfrm>
        <a:graphic>
          <a:graphicData uri="http://schemas.openxmlformats.org/drawingml/2006/table">
            <a:tbl>
              <a:tblPr firstRow="1" firstCol="1" bandRow="1">
                <a:tableStyleId>{5C22544A-7EE6-4342-B048-85BDC9FD1C3A}</a:tableStyleId>
              </a:tblPr>
              <a:tblGrid>
                <a:gridCol w="2129473"/>
                <a:gridCol w="1697769"/>
                <a:gridCol w="2130475"/>
                <a:gridCol w="2129473"/>
                <a:gridCol w="2129473"/>
              </a:tblGrid>
              <a:tr h="694593">
                <a:tc rowSpan="2">
                  <a:txBody>
                    <a:bodyPr/>
                    <a:lstStyle/>
                    <a:p>
                      <a:pPr indent="73025" algn="ctr">
                        <a:lnSpc>
                          <a:spcPct val="150000"/>
                        </a:lnSpc>
                        <a:spcAft>
                          <a:spcPts val="0"/>
                        </a:spcAft>
                      </a:pPr>
                      <a:r>
                        <a:rPr lang="en-US" sz="1600" kern="1200">
                          <a:effectLst/>
                        </a:rPr>
                        <a:t>No </a:t>
                      </a:r>
                      <a:endParaRPr lang="id-ID" sz="1600">
                        <a:effectLst/>
                        <a:latin typeface="Calibri"/>
                        <a:ea typeface="Calibri"/>
                        <a:cs typeface="Times New Roman"/>
                      </a:endParaRPr>
                    </a:p>
                  </a:txBody>
                  <a:tcPr marL="68580" marR="68580" marT="8890" marB="0" anchor="ctr"/>
                </a:tc>
                <a:tc rowSpan="2">
                  <a:txBody>
                    <a:bodyPr/>
                    <a:lstStyle/>
                    <a:p>
                      <a:pPr algn="ctr">
                        <a:lnSpc>
                          <a:spcPct val="150000"/>
                        </a:lnSpc>
                        <a:spcAft>
                          <a:spcPts val="0"/>
                        </a:spcAft>
                      </a:pPr>
                      <a:r>
                        <a:rPr lang="en-US" sz="1600" kern="1200">
                          <a:effectLst/>
                        </a:rPr>
                        <a:t>Uraian </a:t>
                      </a:r>
                      <a:endParaRPr lang="id-ID" sz="1600">
                        <a:effectLst/>
                        <a:latin typeface="Calibri"/>
                        <a:ea typeface="Calibri"/>
                        <a:cs typeface="Times New Roman"/>
                      </a:endParaRPr>
                    </a:p>
                  </a:txBody>
                  <a:tcPr marL="68580" marR="68580" marT="8890" marB="0" anchor="ctr"/>
                </a:tc>
                <a:tc rowSpan="2">
                  <a:txBody>
                    <a:bodyPr/>
                    <a:lstStyle/>
                    <a:p>
                      <a:pPr algn="ctr">
                        <a:lnSpc>
                          <a:spcPct val="150000"/>
                        </a:lnSpc>
                        <a:spcAft>
                          <a:spcPts val="0"/>
                        </a:spcAft>
                      </a:pPr>
                      <a:r>
                        <a:rPr lang="id-ID" sz="1600" kern="1200">
                          <a:effectLst/>
                        </a:rPr>
                        <a:t>Main Span </a:t>
                      </a:r>
                      <a:endParaRPr lang="id-ID" sz="1600">
                        <a:effectLst/>
                        <a:latin typeface="Calibri"/>
                        <a:ea typeface="Calibri"/>
                        <a:cs typeface="Times New Roman"/>
                      </a:endParaRPr>
                    </a:p>
                  </a:txBody>
                  <a:tcPr marL="68580" marR="68580" marT="8890" marB="0" anchor="ctr"/>
                </a:tc>
                <a:tc gridSpan="2">
                  <a:txBody>
                    <a:bodyPr/>
                    <a:lstStyle/>
                    <a:p>
                      <a:pPr algn="ctr">
                        <a:lnSpc>
                          <a:spcPct val="150000"/>
                        </a:lnSpc>
                        <a:spcAft>
                          <a:spcPts val="0"/>
                        </a:spcAft>
                      </a:pPr>
                      <a:r>
                        <a:rPr lang="id-ID" sz="1200" kern="1200">
                          <a:effectLst/>
                        </a:rPr>
                        <a:t>Side Span </a:t>
                      </a:r>
                      <a:endParaRPr lang="id-ID" sz="1100">
                        <a:effectLst/>
                        <a:latin typeface="Calibri"/>
                        <a:ea typeface="Calibri"/>
                        <a:cs typeface="Times New Roman"/>
                      </a:endParaRPr>
                    </a:p>
                  </a:txBody>
                  <a:tcPr marL="68580" marR="68580" marT="8890" marB="0" anchor="ctr"/>
                </a:tc>
                <a:tc hMerge="1">
                  <a:txBody>
                    <a:bodyPr/>
                    <a:lstStyle/>
                    <a:p>
                      <a:endParaRPr lang="id-ID"/>
                    </a:p>
                  </a:txBody>
                  <a:tcPr/>
                </a:tc>
              </a:tr>
              <a:tr h="694593">
                <a:tc vMerge="1">
                  <a:txBody>
                    <a:bodyPr/>
                    <a:lstStyle/>
                    <a:p>
                      <a:endParaRPr lang="id-ID"/>
                    </a:p>
                  </a:txBody>
                  <a:tcPr/>
                </a:tc>
                <a:tc vMerge="1">
                  <a:txBody>
                    <a:bodyPr/>
                    <a:lstStyle/>
                    <a:p>
                      <a:endParaRPr lang="id-ID"/>
                    </a:p>
                  </a:txBody>
                  <a:tcPr/>
                </a:tc>
                <a:tc vMerge="1">
                  <a:txBody>
                    <a:bodyPr/>
                    <a:lstStyle/>
                    <a:p>
                      <a:endParaRPr lang="id-ID"/>
                    </a:p>
                  </a:txBody>
                  <a:tcPr/>
                </a:tc>
                <a:tc>
                  <a:txBody>
                    <a:bodyPr/>
                    <a:lstStyle/>
                    <a:p>
                      <a:pPr algn="ctr">
                        <a:lnSpc>
                          <a:spcPct val="150000"/>
                        </a:lnSpc>
                        <a:spcAft>
                          <a:spcPts val="0"/>
                        </a:spcAft>
                      </a:pPr>
                      <a:r>
                        <a:rPr lang="id-ID" sz="1600" kern="1200">
                          <a:effectLst/>
                        </a:rPr>
                        <a:t>Sisi Barat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Sisi Timur </a:t>
                      </a:r>
                      <a:endParaRPr lang="id-ID" sz="1600">
                        <a:effectLst/>
                        <a:latin typeface="Calibri"/>
                        <a:ea typeface="Calibri"/>
                        <a:cs typeface="Times New Roman"/>
                      </a:endParaRPr>
                    </a:p>
                  </a:txBody>
                  <a:tcPr marL="68580" marR="68580" marT="8890" marB="0" anchor="ctr"/>
                </a:tc>
              </a:tr>
              <a:tr h="694593">
                <a:tc>
                  <a:txBody>
                    <a:bodyPr/>
                    <a:lstStyle/>
                    <a:p>
                      <a:pPr algn="ctr">
                        <a:lnSpc>
                          <a:spcPct val="150000"/>
                        </a:lnSpc>
                        <a:spcAft>
                          <a:spcPts val="0"/>
                        </a:spcAft>
                      </a:pPr>
                      <a:r>
                        <a:rPr lang="en-US" sz="1600" kern="1200">
                          <a:effectLst/>
                        </a:rPr>
                        <a:t>1</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Panjang </a:t>
                      </a:r>
                      <a:r>
                        <a:rPr lang="id-ID" sz="1600" kern="1200">
                          <a:effectLst/>
                        </a:rPr>
                        <a:t> Jembatan</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2 x </a:t>
                      </a:r>
                      <a:r>
                        <a:rPr lang="en-US" sz="1600" kern="1200">
                          <a:effectLst/>
                        </a:rPr>
                        <a:t>14</a:t>
                      </a:r>
                      <a:r>
                        <a:rPr lang="id-ID" sz="1600" kern="1200">
                          <a:effectLst/>
                        </a:rPr>
                        <a:t>5</a:t>
                      </a:r>
                      <a:r>
                        <a:rPr lang="en-US" sz="1600" kern="1200">
                          <a:effectLst/>
                        </a:rPr>
                        <a:t> m</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2 x 77</a:t>
                      </a:r>
                      <a:r>
                        <a:rPr lang="en-US" sz="1600" kern="1200">
                          <a:effectLst/>
                        </a:rPr>
                        <a:t> m</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2 x 77</a:t>
                      </a:r>
                      <a:r>
                        <a:rPr lang="en-US" sz="1600" kern="1200">
                          <a:effectLst/>
                        </a:rPr>
                        <a:t> m</a:t>
                      </a:r>
                      <a:endParaRPr lang="id-ID" sz="1600">
                        <a:effectLst/>
                        <a:latin typeface="Calibri"/>
                        <a:ea typeface="Calibri"/>
                        <a:cs typeface="Times New Roman"/>
                      </a:endParaRPr>
                    </a:p>
                  </a:txBody>
                  <a:tcPr marL="68580" marR="68580" marT="8890" marB="0" anchor="ctr"/>
                </a:tc>
              </a:tr>
              <a:tr h="694593">
                <a:tc>
                  <a:txBody>
                    <a:bodyPr/>
                    <a:lstStyle/>
                    <a:p>
                      <a:pPr algn="ctr">
                        <a:lnSpc>
                          <a:spcPct val="150000"/>
                        </a:lnSpc>
                        <a:spcAft>
                          <a:spcPts val="0"/>
                        </a:spcAft>
                      </a:pPr>
                      <a:r>
                        <a:rPr lang="en-US" sz="1600" kern="1200">
                          <a:effectLst/>
                        </a:rPr>
                        <a:t>2 </a:t>
                      </a:r>
                      <a:endParaRPr lang="id-ID" sz="16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600" kern="1200">
                          <a:effectLst/>
                        </a:rPr>
                        <a:t> Lebar Jembatan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2 x 16.3 m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2 x 16.3 m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2 x 16.3 m </a:t>
                      </a:r>
                      <a:endParaRPr lang="id-ID" sz="1600">
                        <a:effectLst/>
                        <a:latin typeface="Calibri"/>
                        <a:ea typeface="Calibri"/>
                        <a:cs typeface="Times New Roman"/>
                      </a:endParaRPr>
                    </a:p>
                  </a:txBody>
                  <a:tcPr marL="68580" marR="68580" marT="8890" marB="0" anchor="ctr"/>
                </a:tc>
              </a:tr>
              <a:tr h="694593">
                <a:tc>
                  <a:txBody>
                    <a:bodyPr/>
                    <a:lstStyle/>
                    <a:p>
                      <a:pPr algn="ctr">
                        <a:lnSpc>
                          <a:spcPct val="150000"/>
                        </a:lnSpc>
                        <a:spcAft>
                          <a:spcPts val="0"/>
                        </a:spcAft>
                      </a:pPr>
                      <a:r>
                        <a:rPr lang="id-ID" sz="1600" kern="1200">
                          <a:effectLst/>
                        </a:rPr>
                        <a:t>3 </a:t>
                      </a:r>
                      <a:endParaRPr lang="id-ID" sz="16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600" kern="1200">
                          <a:effectLst/>
                        </a:rPr>
                        <a:t> Jenis Pondasi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Bore Pile dia. 1,2 m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Bore Pile dia. 1,2 m</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Bore Pile dia. 1,2 m</a:t>
                      </a:r>
                      <a:endParaRPr lang="id-ID" sz="1600">
                        <a:effectLst/>
                        <a:latin typeface="Calibri"/>
                        <a:ea typeface="Calibri"/>
                        <a:cs typeface="Times New Roman"/>
                      </a:endParaRPr>
                    </a:p>
                  </a:txBody>
                  <a:tcPr marL="68580" marR="68580" marT="8890" marB="0" anchor="ctr"/>
                </a:tc>
              </a:tr>
              <a:tr h="694593">
                <a:tc>
                  <a:txBody>
                    <a:bodyPr/>
                    <a:lstStyle/>
                    <a:p>
                      <a:pPr algn="ctr">
                        <a:lnSpc>
                          <a:spcPct val="150000"/>
                        </a:lnSpc>
                        <a:spcAft>
                          <a:spcPts val="0"/>
                        </a:spcAft>
                      </a:pPr>
                      <a:r>
                        <a:rPr lang="id-ID" sz="1600" kern="1200">
                          <a:effectLst/>
                        </a:rPr>
                        <a:t>4 </a:t>
                      </a:r>
                      <a:endParaRPr lang="id-ID" sz="16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600" kern="1200">
                          <a:effectLst/>
                        </a:rPr>
                        <a:t> Jumlah Jalur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2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2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2 </a:t>
                      </a:r>
                      <a:endParaRPr lang="id-ID" sz="1600">
                        <a:effectLst/>
                        <a:latin typeface="Calibri"/>
                        <a:ea typeface="Calibri"/>
                        <a:cs typeface="Times New Roman"/>
                      </a:endParaRPr>
                    </a:p>
                  </a:txBody>
                  <a:tcPr marL="68580" marR="68580" marT="8890" marB="0" anchor="ctr"/>
                </a:tc>
              </a:tr>
              <a:tr h="694593">
                <a:tc>
                  <a:txBody>
                    <a:bodyPr/>
                    <a:lstStyle/>
                    <a:p>
                      <a:pPr algn="ctr">
                        <a:lnSpc>
                          <a:spcPct val="150000"/>
                        </a:lnSpc>
                        <a:spcAft>
                          <a:spcPts val="0"/>
                        </a:spcAft>
                      </a:pPr>
                      <a:r>
                        <a:rPr lang="id-ID" sz="1600" kern="1200">
                          <a:effectLst/>
                        </a:rPr>
                        <a:t>5 </a:t>
                      </a:r>
                      <a:endParaRPr lang="id-ID" sz="16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600" kern="1200">
                          <a:effectLst/>
                        </a:rPr>
                        <a:t> Jumlah Lajur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3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3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en-US" sz="1600" kern="1200">
                          <a:effectLst/>
                        </a:rPr>
                        <a:t>3 </a:t>
                      </a:r>
                      <a:endParaRPr lang="id-ID" sz="1600">
                        <a:effectLst/>
                        <a:latin typeface="Calibri"/>
                        <a:ea typeface="Calibri"/>
                        <a:cs typeface="Times New Roman"/>
                      </a:endParaRPr>
                    </a:p>
                  </a:txBody>
                  <a:tcPr marL="68580" marR="68580" marT="8890" marB="0" anchor="ctr"/>
                </a:tc>
              </a:tr>
              <a:tr h="694593">
                <a:tc>
                  <a:txBody>
                    <a:bodyPr/>
                    <a:lstStyle/>
                    <a:p>
                      <a:pPr algn="ctr">
                        <a:lnSpc>
                          <a:spcPct val="150000"/>
                        </a:lnSpc>
                        <a:spcAft>
                          <a:spcPts val="0"/>
                        </a:spcAft>
                      </a:pPr>
                      <a:r>
                        <a:rPr lang="id-ID" sz="1600" kern="1200">
                          <a:effectLst/>
                        </a:rPr>
                        <a:t>6 </a:t>
                      </a:r>
                      <a:endParaRPr lang="id-ID" sz="16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600" kern="1200">
                          <a:effectLst/>
                        </a:rPr>
                        <a:t> Type Jembatan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Box </a:t>
                      </a:r>
                      <a:r>
                        <a:rPr lang="en-US" sz="1600" kern="1200">
                          <a:effectLst/>
                        </a:rPr>
                        <a:t>Girder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Box </a:t>
                      </a:r>
                      <a:r>
                        <a:rPr lang="en-US" sz="1600" kern="1200">
                          <a:effectLst/>
                        </a:rPr>
                        <a:t>Girder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Box </a:t>
                      </a:r>
                      <a:r>
                        <a:rPr lang="en-US" sz="1600" kern="1200">
                          <a:effectLst/>
                        </a:rPr>
                        <a:t>Girder </a:t>
                      </a:r>
                      <a:endParaRPr lang="id-ID" sz="1600">
                        <a:effectLst/>
                        <a:latin typeface="Calibri"/>
                        <a:ea typeface="Calibri"/>
                        <a:cs typeface="Times New Roman"/>
                      </a:endParaRPr>
                    </a:p>
                  </a:txBody>
                  <a:tcPr marL="68580" marR="68580" marT="8890" marB="0" anchor="ctr"/>
                </a:tc>
              </a:tr>
            </a:tbl>
          </a:graphicData>
        </a:graphic>
      </p:graphicFrame>
    </p:spTree>
    <p:extLst>
      <p:ext uri="{BB962C8B-B14F-4D97-AF65-F5344CB8AC3E}">
        <p14:creationId xmlns:p14="http://schemas.microsoft.com/office/powerpoint/2010/main" val="2427113226"/>
      </p:ext>
    </p:extLst>
  </p:cSld>
  <p:clrMapOvr>
    <a:masterClrMapping/>
  </p:clrMapOvr>
  <p:transition spd="slow" advTm="3066">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6"/>
          <p:cNvSpPr/>
          <p:nvPr/>
        </p:nvSpPr>
        <p:spPr>
          <a:xfrm>
            <a:off x="74493" y="5679193"/>
            <a:ext cx="915042" cy="837984"/>
          </a:xfrm>
          <a:prstGeom prst="ellipse">
            <a:avLst/>
          </a:prstGeom>
          <a:gradFill flip="none" rotWithShape="1">
            <a:gsLst>
              <a:gs pos="0">
                <a:schemeClr val="bg1">
                  <a:lumMod val="75000"/>
                  <a:lumOff val="25000"/>
                  <a:tint val="66000"/>
                  <a:satMod val="160000"/>
                </a:schemeClr>
              </a:gs>
              <a:gs pos="50000">
                <a:schemeClr val="bg1">
                  <a:lumMod val="10000"/>
                  <a:lumOff val="90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a:solidFill>
                  <a:srgbClr val="0070C0"/>
                </a:solidFill>
              </a:rPr>
              <a:t>5</a:t>
            </a:r>
            <a:endParaRPr lang="en-US" sz="4000" dirty="0">
              <a:solidFill>
                <a:srgbClr val="0070C0"/>
              </a:solidFill>
            </a:endParaRPr>
          </a:p>
        </p:txBody>
      </p:sp>
      <p:sp>
        <p:nvSpPr>
          <p:cNvPr id="2" name="Rectangle 1"/>
          <p:cNvSpPr/>
          <p:nvPr/>
        </p:nvSpPr>
        <p:spPr>
          <a:xfrm>
            <a:off x="806660" y="5685424"/>
            <a:ext cx="2817694" cy="923330"/>
          </a:xfrm>
          <a:prstGeom prst="rect">
            <a:avLst/>
          </a:prstGeom>
        </p:spPr>
        <p:txBody>
          <a:bodyPr wrap="square">
            <a:spAutoFit/>
          </a:bodyPr>
          <a:lstStyle/>
          <a:p>
            <a:pPr algn="ctr"/>
            <a:r>
              <a:rPr lang="en-US" b="1">
                <a:solidFill>
                  <a:srgbClr val="0070C0"/>
                </a:solidFill>
              </a:rPr>
              <a:t>Pembongkaran Form Traveller</a:t>
            </a:r>
            <a:endParaRPr lang="id-ID">
              <a:solidFill>
                <a:srgbClr val="0070C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880" y="432262"/>
            <a:ext cx="8495607" cy="881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166938"/>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title"/>
          </p:nvPr>
        </p:nvSpPr>
        <p:spPr/>
        <p:txBody>
          <a:bodyPr/>
          <a:lstStyle/>
          <a:p>
            <a:r>
              <a:rPr lang="en-US" b="1">
                <a:solidFill>
                  <a:srgbClr val="FFFF00"/>
                </a:solidFill>
              </a:rPr>
              <a:t>Konstruksi Segmen</a:t>
            </a:r>
            <a:r>
              <a:rPr lang="id-ID" b="1">
                <a:solidFill>
                  <a:srgbClr val="FFFF00"/>
                </a:solidFill>
              </a:rPr>
              <a:t> Closure</a:t>
            </a:r>
            <a:endParaRPr lang="id-ID">
              <a:solidFill>
                <a:srgbClr val="FFFF00"/>
              </a:solidFill>
            </a:endParaRPr>
          </a:p>
        </p:txBody>
      </p:sp>
      <p:sp>
        <p:nvSpPr>
          <p:cNvPr id="3" name="フッター プレースホルダー 2"/>
          <p:cNvSpPr>
            <a:spLocks noGrp="1"/>
          </p:cNvSpPr>
          <p:nvPr>
            <p:ph type="ftr" sz="quarter" idx="11"/>
          </p:nvPr>
        </p:nvSpPr>
        <p:spPr/>
        <p:txBody>
          <a:bodyPr/>
          <a:lstStyle/>
          <a:p>
            <a:r>
              <a:rPr lang="en-US" smtClean="0"/>
              <a:t>The Power of PowerPoint  |  http://thepopp.com</a:t>
            </a:r>
            <a:endParaRPr lang="en-US"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21</a:t>
            </a:fld>
            <a:endParaRPr lang="en-US" sz="7200" dirty="0">
              <a:latin typeface="+mj-lt"/>
            </a:endParaRPr>
          </a:p>
        </p:txBody>
      </p:sp>
      <p:sp>
        <p:nvSpPr>
          <p:cNvPr id="18" name="テキスト プレースホルダー 17"/>
          <p:cNvSpPr>
            <a:spLocks noGrp="1"/>
          </p:cNvSpPr>
          <p:nvPr>
            <p:ph type="body" sz="quarter" idx="14"/>
          </p:nvPr>
        </p:nvSpPr>
        <p:spPr/>
        <p:txBody>
          <a:bodyPr/>
          <a:lstStyle/>
          <a:p>
            <a:pPr algn="ctr"/>
            <a:r>
              <a:rPr lang="en-US"/>
              <a:t>Konstruksi Closure Pada Abutment</a:t>
            </a:r>
            <a:endParaRPr lang="en-US" dirty="0"/>
          </a:p>
        </p:txBody>
      </p:sp>
      <p:sp>
        <p:nvSpPr>
          <p:cNvPr id="23" name="テキスト プレースホルダー 22"/>
          <p:cNvSpPr>
            <a:spLocks noGrp="1"/>
          </p:cNvSpPr>
          <p:nvPr>
            <p:ph type="body" sz="quarter" idx="24"/>
          </p:nvPr>
        </p:nvSpPr>
        <p:spPr/>
        <p:txBody>
          <a:bodyPr/>
          <a:lstStyle/>
          <a:p>
            <a:pPr algn="ctr"/>
            <a:r>
              <a:rPr lang="en-US"/>
              <a:t>Konstruksi Closure Tengah</a:t>
            </a:r>
            <a:endParaRPr lang="en-US" dirty="0"/>
          </a:p>
        </p:txBody>
      </p:sp>
      <p:pic>
        <p:nvPicPr>
          <p:cNvPr id="12" name="Picture Placeholder 11" descr="E:\05 Tol\Jembatan Moker\13Foto\foto proyek\4-9-2014\SAM_7826.JPG"/>
          <p:cNvPicPr>
            <a:picLocks noGrp="1"/>
          </p:cNvPicPr>
          <p:nvPr>
            <p:ph type="pic" sz="quarter" idx="16"/>
          </p:nvPr>
        </p:nvPicPr>
        <p:blipFill>
          <a:blip r:embed="rId2" cstate="print"/>
          <a:srcRect t="9084" b="9084"/>
          <a:stretch>
            <a:fillRect/>
          </a:stretch>
        </p:blipFill>
        <p:spPr bwMode="auto">
          <a:prstGeom prst="rect">
            <a:avLst/>
          </a:prstGeom>
          <a:noFill/>
          <a:ln w="9525">
            <a:noFill/>
            <a:miter lim="800000"/>
            <a:headEnd/>
            <a:tailEnd/>
          </a:ln>
        </p:spPr>
      </p:pic>
      <p:pic>
        <p:nvPicPr>
          <p:cNvPr id="13" name="Picture Placeholder 12" descr="E:\05 Tol\Jembatan Moker\13Foto\foto proyek\17-9-2014\100CASIO\CIMG6598.JPG"/>
          <p:cNvPicPr>
            <a:picLocks noGrp="1"/>
          </p:cNvPicPr>
          <p:nvPr>
            <p:ph type="pic" sz="quarter" idx="18"/>
          </p:nvPr>
        </p:nvPicPr>
        <p:blipFill>
          <a:blip r:embed="rId3" cstate="print"/>
          <a:srcRect t="7935" b="7935"/>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2060813344"/>
      </p:ext>
    </p:extLst>
  </p:cSld>
  <p:clrMapOvr>
    <a:masterClrMapping/>
  </p:clrMapOvr>
  <p:transition spd="slow" advTm="4339">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22</a:t>
            </a:fld>
            <a:endParaRPr lang="en-US" sz="7200" dirty="0">
              <a:latin typeface="+mj-lt"/>
            </a:endParaRPr>
          </a:p>
        </p:txBody>
      </p:sp>
      <p:sp>
        <p:nvSpPr>
          <p:cNvPr id="13" name="テキスト プレースホルダー 12"/>
          <p:cNvSpPr>
            <a:spLocks noGrp="1"/>
          </p:cNvSpPr>
          <p:nvPr>
            <p:ph type="body" sz="quarter" idx="15"/>
          </p:nvPr>
        </p:nvSpPr>
        <p:spPr/>
        <p:txBody>
          <a:bodyPr>
            <a:normAutofit/>
          </a:bodyPr>
          <a:lstStyle/>
          <a:p>
            <a:r>
              <a:rPr lang="en-US" sz="4000" b="1"/>
              <a:t>Perakitan di Bawah</a:t>
            </a:r>
            <a:endParaRPr lang="en-US" sz="4000" b="1" dirty="0"/>
          </a:p>
        </p:txBody>
      </p:sp>
      <p:sp>
        <p:nvSpPr>
          <p:cNvPr id="15" name="テキスト プレースホルダー 14"/>
          <p:cNvSpPr>
            <a:spLocks noGrp="1"/>
          </p:cNvSpPr>
          <p:nvPr>
            <p:ph type="body" sz="quarter" idx="20"/>
          </p:nvPr>
        </p:nvSpPr>
        <p:spPr/>
        <p:txBody>
          <a:bodyPr>
            <a:normAutofit/>
          </a:bodyPr>
          <a:lstStyle/>
          <a:p>
            <a:r>
              <a:rPr lang="en-US" sz="4000" b="1"/>
              <a:t>Instalasi di </a:t>
            </a:r>
            <a:r>
              <a:rPr lang="id-ID" sz="4000" b="1" smtClean="0"/>
              <a:t>A</a:t>
            </a:r>
            <a:r>
              <a:rPr lang="en-US" sz="4000" b="1" smtClean="0"/>
              <a:t>tas </a:t>
            </a:r>
            <a:r>
              <a:rPr lang="id-ID" sz="4000" b="1"/>
              <a:t>P</a:t>
            </a:r>
            <a:r>
              <a:rPr lang="en-US" sz="4000" b="1" smtClean="0"/>
              <a:t>ier </a:t>
            </a:r>
            <a:r>
              <a:rPr lang="id-ID" sz="4000" b="1"/>
              <a:t>H</a:t>
            </a:r>
            <a:r>
              <a:rPr lang="en-US" sz="4000" b="1" smtClean="0"/>
              <a:t>ead</a:t>
            </a:r>
            <a:endParaRPr lang="en-US" sz="4000" dirty="0"/>
          </a:p>
        </p:txBody>
      </p:sp>
      <p:sp>
        <p:nvSpPr>
          <p:cNvPr id="6" name="Text Placeholder 5"/>
          <p:cNvSpPr>
            <a:spLocks noGrp="1"/>
          </p:cNvSpPr>
          <p:nvPr>
            <p:ph type="body" sz="quarter" idx="19"/>
          </p:nvPr>
        </p:nvSpPr>
        <p:spPr>
          <a:xfrm>
            <a:off x="1072482" y="3973484"/>
            <a:ext cx="6083236" cy="4127706"/>
          </a:xfrm>
        </p:spPr>
        <p:txBody>
          <a:bodyPr>
            <a:normAutofit/>
          </a:bodyPr>
          <a:lstStyle/>
          <a:p>
            <a:pPr>
              <a:lnSpc>
                <a:spcPct val="100000"/>
              </a:lnSpc>
              <a:spcBef>
                <a:spcPts val="0"/>
              </a:spcBef>
            </a:pPr>
            <a:r>
              <a:rPr lang="en-US" sz="4800" b="1"/>
              <a:t>PROSEDUR KERJA INSTALASI </a:t>
            </a:r>
            <a:endParaRPr lang="id-ID" sz="4800" b="1" smtClean="0"/>
          </a:p>
          <a:p>
            <a:pPr>
              <a:lnSpc>
                <a:spcPct val="100000"/>
              </a:lnSpc>
              <a:spcBef>
                <a:spcPts val="0"/>
              </a:spcBef>
            </a:pPr>
            <a:r>
              <a:rPr lang="en-US" sz="4800" b="1" smtClean="0"/>
              <a:t>FORM </a:t>
            </a:r>
            <a:r>
              <a:rPr lang="en-US" sz="4800" b="1"/>
              <a:t>TRAVELLER</a:t>
            </a:r>
            <a:endParaRPr lang="id-ID" sz="4800" b="1"/>
          </a:p>
        </p:txBody>
      </p:sp>
      <p:sp>
        <p:nvSpPr>
          <p:cNvPr id="27" name="円/楕円 6"/>
          <p:cNvSpPr/>
          <p:nvPr/>
        </p:nvSpPr>
        <p:spPr>
          <a:xfrm>
            <a:off x="2138996" y="1071698"/>
            <a:ext cx="1975104" cy="1975104"/>
          </a:xfrm>
          <a:prstGeom prst="ellipse">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a:solidFill>
                  <a:srgbClr val="0070C0"/>
                </a:solidFill>
              </a:rPr>
              <a:t>3</a:t>
            </a:r>
            <a:endParaRPr lang="en-US" sz="4000" dirty="0">
              <a:solidFill>
                <a:srgbClr val="0070C0"/>
              </a:solidFill>
            </a:endParaRPr>
          </a:p>
        </p:txBody>
      </p:sp>
      <p:sp>
        <p:nvSpPr>
          <p:cNvPr id="28" name="Oval 27"/>
          <p:cNvSpPr/>
          <p:nvPr/>
        </p:nvSpPr>
        <p:spPr>
          <a:xfrm>
            <a:off x="7113568" y="8113224"/>
            <a:ext cx="1152000" cy="1080000"/>
          </a:xfrm>
          <a:prstGeom prst="ellipse">
            <a:avLst/>
          </a:prstGeom>
          <a:solidFill>
            <a:srgbClr val="FFFFFF"/>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14" name="Oval 13"/>
          <p:cNvSpPr/>
          <p:nvPr/>
        </p:nvSpPr>
        <p:spPr>
          <a:xfrm>
            <a:off x="7113568" y="7052623"/>
            <a:ext cx="1152000" cy="1080000"/>
          </a:xfrm>
          <a:prstGeom prst="ellipse">
            <a:avLst/>
          </a:prstGeom>
          <a:solidFill>
            <a:srgbClr val="FFFFFF"/>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19" name="Oval 18"/>
          <p:cNvSpPr/>
          <p:nvPr/>
        </p:nvSpPr>
        <p:spPr>
          <a:xfrm>
            <a:off x="7122175" y="5925521"/>
            <a:ext cx="1152000" cy="1080000"/>
          </a:xfrm>
          <a:prstGeom prst="ellipse">
            <a:avLst/>
          </a:prstGeom>
          <a:solidFill>
            <a:srgbClr val="FFFFFF"/>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20" name="Oval 19"/>
          <p:cNvSpPr/>
          <p:nvPr/>
        </p:nvSpPr>
        <p:spPr>
          <a:xfrm>
            <a:off x="7122175" y="4845521"/>
            <a:ext cx="1152000" cy="1080000"/>
          </a:xfrm>
          <a:prstGeom prst="ellipse">
            <a:avLst/>
          </a:prstGeom>
          <a:solidFill>
            <a:srgbClr val="FFFFFF"/>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7" name="Rectangle 6"/>
          <p:cNvSpPr/>
          <p:nvPr/>
        </p:nvSpPr>
        <p:spPr>
          <a:xfrm>
            <a:off x="7315200" y="4716107"/>
            <a:ext cx="9140825" cy="1338828"/>
          </a:xfrm>
          <a:prstGeom prst="rect">
            <a:avLst/>
          </a:prstGeom>
        </p:spPr>
        <p:txBody>
          <a:bodyPr>
            <a:spAutoFit/>
          </a:bodyPr>
          <a:lstStyle/>
          <a:p>
            <a:pPr algn="just"/>
            <a:r>
              <a:rPr lang="en-US"/>
              <a:t>Dengan menggunakan kren hidrolik, pre-assemble masing – masing di atas tanah. Diusahakan ada ruang yang cukup untuk menempatkan masing – masing komponen berikut </a:t>
            </a:r>
            <a:r>
              <a:rPr lang="id-ID" smtClean="0"/>
              <a:t>:</a:t>
            </a:r>
            <a:endParaRPr lang="id-ID"/>
          </a:p>
        </p:txBody>
      </p:sp>
      <p:sp>
        <p:nvSpPr>
          <p:cNvPr id="9" name="Rectangle 8"/>
          <p:cNvSpPr/>
          <p:nvPr/>
        </p:nvSpPr>
        <p:spPr>
          <a:xfrm>
            <a:off x="7315199" y="5919389"/>
            <a:ext cx="9140825" cy="2169825"/>
          </a:xfrm>
          <a:prstGeom prst="rect">
            <a:avLst/>
          </a:prstGeom>
        </p:spPr>
        <p:txBody>
          <a:bodyPr>
            <a:spAutoFit/>
          </a:bodyPr>
          <a:lstStyle/>
          <a:p>
            <a:pPr lvl="0"/>
            <a:r>
              <a:rPr lang="id-ID" smtClean="0"/>
              <a:t>- </a:t>
            </a:r>
            <a:r>
              <a:rPr lang="en-US" smtClean="0"/>
              <a:t>A- </a:t>
            </a:r>
            <a:r>
              <a:rPr lang="en-US"/>
              <a:t>frame</a:t>
            </a:r>
            <a:endParaRPr lang="id-ID"/>
          </a:p>
          <a:p>
            <a:pPr lvl="0"/>
            <a:r>
              <a:rPr lang="id-ID" smtClean="0"/>
              <a:t>- </a:t>
            </a:r>
            <a:r>
              <a:rPr lang="en-US" smtClean="0"/>
              <a:t>Front </a:t>
            </a:r>
            <a:r>
              <a:rPr lang="en-US"/>
              <a:t>&amp; rear trusses</a:t>
            </a:r>
            <a:endParaRPr lang="id-ID"/>
          </a:p>
          <a:p>
            <a:pPr lvl="0"/>
            <a:r>
              <a:rPr lang="id-ID" smtClean="0"/>
              <a:t>- </a:t>
            </a:r>
            <a:r>
              <a:rPr lang="en-US" smtClean="0"/>
              <a:t>Drive </a:t>
            </a:r>
            <a:r>
              <a:rPr lang="en-US"/>
              <a:t>deck</a:t>
            </a:r>
            <a:endParaRPr lang="id-ID"/>
          </a:p>
          <a:p>
            <a:pPr lvl="0"/>
            <a:r>
              <a:rPr lang="id-ID" smtClean="0"/>
              <a:t>- </a:t>
            </a:r>
            <a:r>
              <a:rPr lang="en-US" smtClean="0"/>
              <a:t>Cantilever</a:t>
            </a:r>
            <a:endParaRPr lang="id-ID"/>
          </a:p>
          <a:p>
            <a:pPr lvl="0"/>
            <a:r>
              <a:rPr lang="id-ID" smtClean="0"/>
              <a:t>- </a:t>
            </a:r>
            <a:r>
              <a:rPr lang="en-US" smtClean="0"/>
              <a:t>Rails</a:t>
            </a:r>
            <a:endParaRPr lang="id-ID"/>
          </a:p>
        </p:txBody>
      </p:sp>
      <p:pic>
        <p:nvPicPr>
          <p:cNvPr id="21" name="Picture 20" descr="IMG_1875.JPG"/>
          <p:cNvPicPr/>
          <p:nvPr/>
        </p:nvPicPr>
        <p:blipFill>
          <a:blip r:embed="rId2" cstate="print"/>
          <a:stretch>
            <a:fillRect/>
          </a:stretch>
        </p:blipFill>
        <p:spPr>
          <a:xfrm>
            <a:off x="11177141" y="6102912"/>
            <a:ext cx="5863950" cy="2550311"/>
          </a:xfrm>
          <a:prstGeom prst="rect">
            <a:avLst/>
          </a:prstGeom>
        </p:spPr>
      </p:pic>
      <p:sp>
        <p:nvSpPr>
          <p:cNvPr id="10" name="Rectangle 9"/>
          <p:cNvSpPr/>
          <p:nvPr/>
        </p:nvSpPr>
        <p:spPr>
          <a:xfrm>
            <a:off x="7247161" y="8004836"/>
            <a:ext cx="3147015" cy="507831"/>
          </a:xfrm>
          <a:prstGeom prst="rect">
            <a:avLst/>
          </a:prstGeom>
        </p:spPr>
        <p:txBody>
          <a:bodyPr wrap="none">
            <a:spAutoFit/>
          </a:bodyPr>
          <a:lstStyle/>
          <a:p>
            <a:pPr lvl="0"/>
            <a:r>
              <a:rPr lang="id-ID"/>
              <a:t> </a:t>
            </a:r>
            <a:r>
              <a:rPr lang="id-ID" smtClean="0"/>
              <a:t>- F</a:t>
            </a:r>
            <a:r>
              <a:rPr lang="en-US" smtClean="0"/>
              <a:t>ormwork </a:t>
            </a:r>
            <a:r>
              <a:rPr lang="en-US"/>
              <a:t>panels</a:t>
            </a:r>
            <a:endParaRPr lang="id-ID"/>
          </a:p>
        </p:txBody>
      </p:sp>
      <p:sp>
        <p:nvSpPr>
          <p:cNvPr id="11" name="Rectangle 10"/>
          <p:cNvSpPr/>
          <p:nvPr/>
        </p:nvSpPr>
        <p:spPr>
          <a:xfrm>
            <a:off x="3956858" y="8638984"/>
            <a:ext cx="9140825" cy="830997"/>
          </a:xfrm>
          <a:prstGeom prst="rect">
            <a:avLst/>
          </a:prstGeom>
        </p:spPr>
        <p:txBody>
          <a:bodyPr>
            <a:spAutoFit/>
          </a:bodyPr>
          <a:lstStyle/>
          <a:p>
            <a:r>
              <a:rPr lang="id-ID" sz="2400" smtClean="0"/>
              <a:t>Note : </a:t>
            </a:r>
            <a:r>
              <a:rPr lang="en-US" sz="2400" smtClean="0"/>
              <a:t>Formwork </a:t>
            </a:r>
            <a:r>
              <a:rPr lang="en-US" sz="2400"/>
              <a:t>bagian bawah akan dirakit di bawah pier head yang nantinya diangkat pada posisinya</a:t>
            </a:r>
            <a:endParaRPr lang="id-ID" sz="2400"/>
          </a:p>
        </p:txBody>
      </p:sp>
    </p:spTree>
    <p:extLst>
      <p:ext uri="{BB962C8B-B14F-4D97-AF65-F5344CB8AC3E}">
        <p14:creationId xmlns:p14="http://schemas.microsoft.com/office/powerpoint/2010/main" val="3343279912"/>
      </p:ext>
    </p:extLst>
  </p:cSld>
  <p:clrMapOvr>
    <a:masterClrMapping/>
  </p:clrMapOvr>
  <p:transition spd="slow" advTm="56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out)">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23</a:t>
            </a:fld>
            <a:endParaRPr lang="en-US" sz="7200" dirty="0">
              <a:latin typeface="+mj-lt"/>
            </a:endParaRPr>
          </a:p>
        </p:txBody>
      </p:sp>
      <p:sp>
        <p:nvSpPr>
          <p:cNvPr id="13" name="テキスト プレースホルダー 12"/>
          <p:cNvSpPr>
            <a:spLocks noGrp="1"/>
          </p:cNvSpPr>
          <p:nvPr>
            <p:ph type="body" sz="quarter" idx="15"/>
          </p:nvPr>
        </p:nvSpPr>
        <p:spPr/>
        <p:txBody>
          <a:bodyPr>
            <a:normAutofit/>
          </a:bodyPr>
          <a:lstStyle/>
          <a:p>
            <a:r>
              <a:rPr lang="en-US" sz="4000" b="1"/>
              <a:t>Perakitan di Bawah</a:t>
            </a:r>
            <a:endParaRPr lang="en-US" sz="4000" b="1" dirty="0"/>
          </a:p>
        </p:txBody>
      </p:sp>
      <p:sp>
        <p:nvSpPr>
          <p:cNvPr id="15" name="テキスト プレースホルダー 14"/>
          <p:cNvSpPr>
            <a:spLocks noGrp="1"/>
          </p:cNvSpPr>
          <p:nvPr>
            <p:ph type="body" sz="quarter" idx="20"/>
          </p:nvPr>
        </p:nvSpPr>
        <p:spPr/>
        <p:txBody>
          <a:bodyPr>
            <a:normAutofit/>
          </a:bodyPr>
          <a:lstStyle/>
          <a:p>
            <a:r>
              <a:rPr lang="en-US" sz="4000" b="1"/>
              <a:t>Instalasi di </a:t>
            </a:r>
            <a:r>
              <a:rPr lang="id-ID" sz="4000" b="1" smtClean="0"/>
              <a:t>A</a:t>
            </a:r>
            <a:r>
              <a:rPr lang="en-US" sz="4000" b="1" smtClean="0"/>
              <a:t>tas </a:t>
            </a:r>
            <a:r>
              <a:rPr lang="id-ID" sz="4000" b="1"/>
              <a:t>P</a:t>
            </a:r>
            <a:r>
              <a:rPr lang="en-US" sz="4000" b="1" smtClean="0"/>
              <a:t>ier </a:t>
            </a:r>
            <a:r>
              <a:rPr lang="id-ID" sz="4000" b="1"/>
              <a:t>H</a:t>
            </a:r>
            <a:r>
              <a:rPr lang="en-US" sz="4000" b="1" smtClean="0"/>
              <a:t>ead</a:t>
            </a:r>
            <a:endParaRPr lang="en-US" sz="4000" dirty="0"/>
          </a:p>
        </p:txBody>
      </p:sp>
      <p:sp>
        <p:nvSpPr>
          <p:cNvPr id="6" name="Text Placeholder 5"/>
          <p:cNvSpPr>
            <a:spLocks noGrp="1"/>
          </p:cNvSpPr>
          <p:nvPr>
            <p:ph type="body" sz="quarter" idx="19"/>
          </p:nvPr>
        </p:nvSpPr>
        <p:spPr>
          <a:xfrm>
            <a:off x="1072482" y="3973484"/>
            <a:ext cx="6083236" cy="4127706"/>
          </a:xfrm>
        </p:spPr>
        <p:txBody>
          <a:bodyPr>
            <a:normAutofit/>
          </a:bodyPr>
          <a:lstStyle/>
          <a:p>
            <a:pPr>
              <a:lnSpc>
                <a:spcPct val="100000"/>
              </a:lnSpc>
              <a:spcBef>
                <a:spcPts val="0"/>
              </a:spcBef>
            </a:pPr>
            <a:r>
              <a:rPr lang="en-US" sz="4800" b="1"/>
              <a:t>PROSEDUR KERJA INSTALASI </a:t>
            </a:r>
            <a:endParaRPr lang="id-ID" sz="4800" b="1" smtClean="0"/>
          </a:p>
          <a:p>
            <a:pPr>
              <a:lnSpc>
                <a:spcPct val="100000"/>
              </a:lnSpc>
              <a:spcBef>
                <a:spcPts val="0"/>
              </a:spcBef>
            </a:pPr>
            <a:r>
              <a:rPr lang="en-US" sz="4800" b="1" smtClean="0"/>
              <a:t>FORM </a:t>
            </a:r>
            <a:r>
              <a:rPr lang="en-US" sz="4800" b="1"/>
              <a:t>TRAVELLER</a:t>
            </a:r>
            <a:endParaRPr lang="id-ID" sz="4800" b="1"/>
          </a:p>
        </p:txBody>
      </p:sp>
      <p:sp>
        <p:nvSpPr>
          <p:cNvPr id="28" name="Oval 27"/>
          <p:cNvSpPr/>
          <p:nvPr/>
        </p:nvSpPr>
        <p:spPr>
          <a:xfrm>
            <a:off x="7113568" y="8113224"/>
            <a:ext cx="1152000" cy="1080000"/>
          </a:xfrm>
          <a:prstGeom prst="ellipse">
            <a:avLst/>
          </a:prstGeom>
          <a:solidFill>
            <a:schemeClr val="accent3">
              <a:lumMod val="20000"/>
              <a:lumOff val="80000"/>
            </a:schemeClr>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14" name="Oval 13"/>
          <p:cNvSpPr/>
          <p:nvPr/>
        </p:nvSpPr>
        <p:spPr>
          <a:xfrm>
            <a:off x="7113568" y="7052623"/>
            <a:ext cx="1152000" cy="1080000"/>
          </a:xfrm>
          <a:prstGeom prst="ellipse">
            <a:avLst/>
          </a:prstGeom>
          <a:solidFill>
            <a:schemeClr val="accent3">
              <a:lumMod val="20000"/>
              <a:lumOff val="80000"/>
            </a:schemeClr>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19" name="Oval 18"/>
          <p:cNvSpPr/>
          <p:nvPr/>
        </p:nvSpPr>
        <p:spPr>
          <a:xfrm>
            <a:off x="7122175" y="5925521"/>
            <a:ext cx="1152000" cy="1080000"/>
          </a:xfrm>
          <a:prstGeom prst="ellipse">
            <a:avLst/>
          </a:prstGeom>
          <a:solidFill>
            <a:schemeClr val="accent3">
              <a:lumMod val="20000"/>
              <a:lumOff val="80000"/>
            </a:schemeClr>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20" name="Oval 19"/>
          <p:cNvSpPr/>
          <p:nvPr/>
        </p:nvSpPr>
        <p:spPr>
          <a:xfrm>
            <a:off x="7122175" y="4845521"/>
            <a:ext cx="1152000" cy="1080000"/>
          </a:xfrm>
          <a:prstGeom prst="ellipse">
            <a:avLst/>
          </a:prstGeom>
          <a:solidFill>
            <a:schemeClr val="accent3">
              <a:lumMod val="20000"/>
              <a:lumOff val="80000"/>
            </a:schemeClr>
          </a:solidFill>
          <a:ln>
            <a:solidFill>
              <a:schemeClr val="bg1">
                <a:lumMod val="10000"/>
                <a:lumOff val="90000"/>
              </a:schemeClr>
            </a:solidFill>
          </a:ln>
        </p:spPr>
        <p:style>
          <a:lnRef idx="1">
            <a:schemeClr val="accent3"/>
          </a:lnRef>
          <a:fillRef idx="3">
            <a:schemeClr val="accent3"/>
          </a:fillRef>
          <a:effectRef idx="2">
            <a:schemeClr val="accent3"/>
          </a:effectRef>
          <a:fontRef idx="minor">
            <a:schemeClr val="lt1"/>
          </a:fontRef>
        </p:style>
        <p:txBody>
          <a:bodyPr wrap="none" rtlCol="0" anchor="ctr"/>
          <a:lstStyle/>
          <a:p>
            <a:pPr algn="ctr"/>
            <a:endParaRPr lang="id-ID" dirty="0">
              <a:ln>
                <a:solidFill>
                  <a:srgbClr val="00B050"/>
                </a:solidFill>
              </a:ln>
              <a:solidFill>
                <a:schemeClr val="bg1">
                  <a:lumMod val="10000"/>
                  <a:lumOff val="90000"/>
                </a:schemeClr>
              </a:solidFill>
            </a:endParaRPr>
          </a:p>
        </p:txBody>
      </p:sp>
      <p:sp>
        <p:nvSpPr>
          <p:cNvPr id="2" name="Rectangle 1"/>
          <p:cNvSpPr/>
          <p:nvPr/>
        </p:nvSpPr>
        <p:spPr>
          <a:xfrm>
            <a:off x="7564582" y="4681835"/>
            <a:ext cx="9140825" cy="830997"/>
          </a:xfrm>
          <a:prstGeom prst="rect">
            <a:avLst/>
          </a:prstGeom>
        </p:spPr>
        <p:txBody>
          <a:bodyPr>
            <a:spAutoFit/>
          </a:bodyPr>
          <a:lstStyle/>
          <a:p>
            <a:r>
              <a:rPr lang="en-US" sz="2400"/>
              <a:t>Dengan menggunakan kren hidrolik, install komponen – komponen seperti berikut:</a:t>
            </a:r>
            <a:endParaRPr lang="id-ID" sz="2400"/>
          </a:p>
        </p:txBody>
      </p:sp>
      <p:sp>
        <p:nvSpPr>
          <p:cNvPr id="16" name="Rectangle 15"/>
          <p:cNvSpPr/>
          <p:nvPr/>
        </p:nvSpPr>
        <p:spPr>
          <a:xfrm>
            <a:off x="7581163" y="5577021"/>
            <a:ext cx="9140825" cy="3785652"/>
          </a:xfrm>
          <a:prstGeom prst="rect">
            <a:avLst/>
          </a:prstGeom>
        </p:spPr>
        <p:txBody>
          <a:bodyPr>
            <a:spAutoFit/>
          </a:bodyPr>
          <a:lstStyle/>
          <a:p>
            <a:r>
              <a:rPr lang="id-ID" sz="2000"/>
              <a:t>-	Rails</a:t>
            </a:r>
          </a:p>
          <a:p>
            <a:r>
              <a:rPr lang="id-ID" sz="2000"/>
              <a:t>-	A- frame</a:t>
            </a:r>
          </a:p>
          <a:p>
            <a:r>
              <a:rPr lang="id-ID" sz="2000"/>
              <a:t>-	Rear truss</a:t>
            </a:r>
          </a:p>
          <a:p>
            <a:r>
              <a:rPr lang="id-ID" sz="2000"/>
              <a:t>-	Bracing</a:t>
            </a:r>
          </a:p>
          <a:p>
            <a:r>
              <a:rPr lang="id-ID" sz="2000"/>
              <a:t>-	Front truss</a:t>
            </a:r>
          </a:p>
          <a:p>
            <a:r>
              <a:rPr lang="id-ID" sz="2000"/>
              <a:t>-	Hydraulic system</a:t>
            </a:r>
          </a:p>
          <a:p>
            <a:r>
              <a:rPr lang="id-ID" sz="2000"/>
              <a:t>-	Cantilever</a:t>
            </a:r>
          </a:p>
          <a:p>
            <a:r>
              <a:rPr lang="id-ID" sz="2000"/>
              <a:t>-	Drive deck</a:t>
            </a:r>
          </a:p>
          <a:p>
            <a:r>
              <a:rPr lang="id-ID" sz="2000"/>
              <a:t>-	Bottom formwork</a:t>
            </a:r>
          </a:p>
          <a:p>
            <a:r>
              <a:rPr lang="id-ID" sz="2000"/>
              <a:t>-	Web formwork panels (outer)</a:t>
            </a:r>
          </a:p>
          <a:p>
            <a:r>
              <a:rPr lang="id-ID" sz="2000"/>
              <a:t>-	Web formwork panels (inner)</a:t>
            </a:r>
          </a:p>
          <a:p>
            <a:r>
              <a:rPr lang="id-ID" sz="2000"/>
              <a:t>-	Safety provisions</a:t>
            </a:r>
          </a:p>
        </p:txBody>
      </p:sp>
      <p:pic>
        <p:nvPicPr>
          <p:cNvPr id="23" name="Picture 22" descr="IMG_2031.JPG"/>
          <p:cNvPicPr/>
          <p:nvPr/>
        </p:nvPicPr>
        <p:blipFill>
          <a:blip r:embed="rId2" cstate="print"/>
          <a:stretch>
            <a:fillRect/>
          </a:stretch>
        </p:blipFill>
        <p:spPr>
          <a:xfrm>
            <a:off x="12989315" y="5385521"/>
            <a:ext cx="4301158" cy="2747102"/>
          </a:xfrm>
          <a:prstGeom prst="rect">
            <a:avLst/>
          </a:prstGeom>
        </p:spPr>
      </p:pic>
      <p:sp>
        <p:nvSpPr>
          <p:cNvPr id="17" name="Rectangle 16"/>
          <p:cNvSpPr/>
          <p:nvPr/>
        </p:nvSpPr>
        <p:spPr>
          <a:xfrm>
            <a:off x="12949358" y="8303010"/>
            <a:ext cx="4381071" cy="338554"/>
          </a:xfrm>
          <a:prstGeom prst="rect">
            <a:avLst/>
          </a:prstGeom>
        </p:spPr>
        <p:txBody>
          <a:bodyPr wrap="none">
            <a:spAutoFit/>
          </a:bodyPr>
          <a:lstStyle/>
          <a:p>
            <a:r>
              <a:rPr lang="en-US" sz="1600"/>
              <a:t>Instalasi Form Traveller di Atas Hammer Head</a:t>
            </a:r>
            <a:endParaRPr lang="id-ID" sz="1600"/>
          </a:p>
        </p:txBody>
      </p:sp>
    </p:spTree>
    <p:extLst>
      <p:ext uri="{BB962C8B-B14F-4D97-AF65-F5344CB8AC3E}">
        <p14:creationId xmlns:p14="http://schemas.microsoft.com/office/powerpoint/2010/main" val="1348971476"/>
      </p:ext>
    </p:extLst>
  </p:cSld>
  <p:clrMapOvr>
    <a:masterClrMapping/>
  </p:clrMapOvr>
  <p:transition spd="slow" advTm="5624">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3" name="フッター プレースホルダー 2"/>
          <p:cNvSpPr>
            <a:spLocks noGrp="1"/>
          </p:cNvSpPr>
          <p:nvPr>
            <p:ph type="ftr" sz="quarter" idx="11"/>
          </p:nvPr>
        </p:nvSpPr>
        <p:spPr/>
        <p:txBody>
          <a:bodyPr/>
          <a:lstStyle/>
          <a:p>
            <a:r>
              <a:rPr lang="en-US" smtClean="0"/>
              <a:t>The Power of PowerPoint  |  http://thepopp.com</a:t>
            </a:r>
            <a:endParaRPr lang="en-US"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24</a:t>
            </a:fld>
            <a:endParaRPr lang="en-US" sz="7200" dirty="0">
              <a:latin typeface="+mj-lt"/>
            </a:endParaRPr>
          </a:p>
        </p:txBody>
      </p:sp>
      <p:sp>
        <p:nvSpPr>
          <p:cNvPr id="10" name="円/楕円 9"/>
          <p:cNvSpPr/>
          <p:nvPr/>
        </p:nvSpPr>
        <p:spPr>
          <a:xfrm>
            <a:off x="149298" y="451174"/>
            <a:ext cx="1975104" cy="1975104"/>
          </a:xfrm>
          <a:prstGeom prst="ellipse">
            <a:avLst/>
          </a:prstGeom>
          <a:gradFill flip="none" rotWithShape="1">
            <a:gsLst>
              <a:gs pos="0">
                <a:schemeClr val="accent1"/>
              </a:gs>
              <a:gs pos="42000">
                <a:schemeClr val="accent1">
                  <a:lumMod val="75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smtClean="0">
                <a:solidFill>
                  <a:schemeClr val="bg1">
                    <a:lumMod val="10000"/>
                    <a:lumOff val="90000"/>
                  </a:schemeClr>
                </a:solidFill>
              </a:rPr>
              <a:t>4</a:t>
            </a:r>
            <a:endParaRPr lang="en-US" sz="4000" dirty="0">
              <a:solidFill>
                <a:schemeClr val="bg1">
                  <a:lumMod val="10000"/>
                  <a:lumOff val="90000"/>
                </a:schemeClr>
              </a:solidFill>
            </a:endParaRPr>
          </a:p>
        </p:txBody>
      </p:sp>
      <p:sp>
        <p:nvSpPr>
          <p:cNvPr id="9" name="Text Placeholder 8"/>
          <p:cNvSpPr>
            <a:spLocks noGrp="1"/>
          </p:cNvSpPr>
          <p:nvPr>
            <p:ph type="body" sz="quarter" idx="15"/>
          </p:nvPr>
        </p:nvSpPr>
        <p:spPr/>
        <p:txBody>
          <a:bodyPr>
            <a:normAutofit fontScale="92500" lnSpcReduction="10000"/>
          </a:bodyPr>
          <a:lstStyle/>
          <a:p>
            <a:pPr algn="just"/>
            <a:r>
              <a:rPr lang="id-ID" b="1" smtClean="0"/>
              <a:t>1. </a:t>
            </a:r>
            <a:r>
              <a:rPr lang="en-US" b="1" smtClean="0"/>
              <a:t>Survey</a:t>
            </a:r>
            <a:endParaRPr lang="id-ID" smtClean="0"/>
          </a:p>
          <a:p>
            <a:pPr algn="just"/>
            <a:r>
              <a:rPr lang="en-US" smtClean="0"/>
              <a:t>Setelah </a:t>
            </a:r>
            <a:r>
              <a:rPr lang="en-US"/>
              <a:t>instalasi form traveller, survey form bawah, form cantilever, drive deck form dan memastikan sudah sesuai dengan chamber desain khususnya pada construction engineering.  </a:t>
            </a:r>
            <a:endParaRPr lang="id-ID"/>
          </a:p>
          <a:p>
            <a:pPr algn="just"/>
            <a:r>
              <a:rPr lang="en-US"/>
              <a:t> </a:t>
            </a:r>
            <a:r>
              <a:rPr lang="id-ID" b="1" smtClean="0"/>
              <a:t>2</a:t>
            </a:r>
            <a:r>
              <a:rPr lang="id-ID" smtClean="0"/>
              <a:t>. </a:t>
            </a:r>
            <a:r>
              <a:rPr lang="en-US" b="1" smtClean="0"/>
              <a:t>Pekerjaan </a:t>
            </a:r>
            <a:r>
              <a:rPr lang="en-US" b="1"/>
              <a:t>Pembesian</a:t>
            </a:r>
            <a:endParaRPr lang="id-ID"/>
          </a:p>
          <a:p>
            <a:pPr algn="just"/>
            <a:r>
              <a:rPr lang="en-US"/>
              <a:t>-  Install tulangan beton slab bawah dan dinding sesuai dengan gambar kerja dan sediakan  cukup ruang untuk pemasangan ducting. </a:t>
            </a:r>
            <a:endParaRPr lang="id-ID"/>
          </a:p>
          <a:p>
            <a:pPr algn="just"/>
            <a:r>
              <a:rPr lang="en-US"/>
              <a:t>- Penyediaan </a:t>
            </a:r>
            <a:r>
              <a:rPr lang="en-US" i="1"/>
              <a:t>spacer blocks</a:t>
            </a:r>
            <a:r>
              <a:rPr lang="en-US"/>
              <a:t> dengan interval yang tepat untuk mempertahankan kebutuhan selimut beton dan untuk menjaga agar tulangan tidak terlihat. </a:t>
            </a:r>
            <a:endParaRPr lang="id-ID"/>
          </a:p>
          <a:p>
            <a:pPr algn="just"/>
            <a:r>
              <a:rPr lang="en-US"/>
              <a:t>-  Top slab harus diinstal setelah pemasangan tendon longitudinal.</a:t>
            </a:r>
            <a:endParaRPr lang="id-ID"/>
          </a:p>
        </p:txBody>
      </p:sp>
      <p:pic>
        <p:nvPicPr>
          <p:cNvPr id="14" name="Picture 13" descr="G:\DSC01012.JPG"/>
          <p:cNvPicPr/>
          <p:nvPr/>
        </p:nvPicPr>
        <p:blipFill>
          <a:blip r:embed="rId2" cstate="print"/>
          <a:srcRect/>
          <a:stretch>
            <a:fillRect/>
          </a:stretch>
        </p:blipFill>
        <p:spPr bwMode="auto">
          <a:xfrm>
            <a:off x="149298" y="3868682"/>
            <a:ext cx="4106487" cy="3363391"/>
          </a:xfrm>
          <a:prstGeom prst="rect">
            <a:avLst/>
          </a:prstGeom>
          <a:noFill/>
          <a:ln w="9525">
            <a:noFill/>
            <a:miter lim="800000"/>
            <a:headEnd/>
            <a:tailEnd/>
          </a:ln>
        </p:spPr>
      </p:pic>
      <p:sp>
        <p:nvSpPr>
          <p:cNvPr id="11" name="Rectangle 10"/>
          <p:cNvSpPr/>
          <p:nvPr/>
        </p:nvSpPr>
        <p:spPr>
          <a:xfrm>
            <a:off x="670551" y="7232073"/>
            <a:ext cx="3063980" cy="400110"/>
          </a:xfrm>
          <a:prstGeom prst="rect">
            <a:avLst/>
          </a:prstGeom>
        </p:spPr>
        <p:txBody>
          <a:bodyPr wrap="none">
            <a:spAutoFit/>
          </a:bodyPr>
          <a:lstStyle/>
          <a:p>
            <a:r>
              <a:rPr lang="en-US" sz="2000">
                <a:solidFill>
                  <a:srgbClr val="FFFFFF"/>
                </a:solidFill>
              </a:rPr>
              <a:t>Pekerjaan Form Traveller</a:t>
            </a:r>
            <a:endParaRPr lang="id-ID" sz="2000">
              <a:solidFill>
                <a:srgbClr val="FFFFFF"/>
              </a:solidFill>
            </a:endParaRPr>
          </a:p>
        </p:txBody>
      </p:sp>
      <p:pic>
        <p:nvPicPr>
          <p:cNvPr id="16" name="Picture 15" descr="E:\05 Tol\Jembatan Moker\13Foto\foto proyek\507___09\IMG_4466.JPG"/>
          <p:cNvPicPr/>
          <p:nvPr/>
        </p:nvPicPr>
        <p:blipFill>
          <a:blip r:embed="rId3" cstate="print"/>
          <a:srcRect/>
          <a:stretch>
            <a:fillRect/>
          </a:stretch>
        </p:blipFill>
        <p:spPr bwMode="auto">
          <a:xfrm>
            <a:off x="4497777" y="3868681"/>
            <a:ext cx="3898078" cy="3363391"/>
          </a:xfrm>
          <a:prstGeom prst="rect">
            <a:avLst/>
          </a:prstGeom>
          <a:noFill/>
          <a:ln w="9525">
            <a:noFill/>
            <a:miter lim="800000"/>
            <a:headEnd/>
            <a:tailEnd/>
          </a:ln>
        </p:spPr>
      </p:pic>
      <p:sp>
        <p:nvSpPr>
          <p:cNvPr id="12" name="Rectangle 11"/>
          <p:cNvSpPr/>
          <p:nvPr/>
        </p:nvSpPr>
        <p:spPr>
          <a:xfrm>
            <a:off x="4661712" y="7232073"/>
            <a:ext cx="2694969" cy="400110"/>
          </a:xfrm>
          <a:prstGeom prst="rect">
            <a:avLst/>
          </a:prstGeom>
        </p:spPr>
        <p:txBody>
          <a:bodyPr wrap="none">
            <a:spAutoFit/>
          </a:bodyPr>
          <a:lstStyle/>
          <a:p>
            <a:r>
              <a:rPr lang="en-US" sz="2000">
                <a:solidFill>
                  <a:srgbClr val="FFFFFF"/>
                </a:solidFill>
              </a:rPr>
              <a:t>Pekerjaan Pembesian</a:t>
            </a:r>
            <a:endParaRPr lang="id-ID" sz="2000">
              <a:solidFill>
                <a:srgbClr val="FFFFFF"/>
              </a:solidFill>
            </a:endParaRPr>
          </a:p>
        </p:txBody>
      </p:sp>
    </p:spTree>
    <p:extLst>
      <p:ext uri="{BB962C8B-B14F-4D97-AF65-F5344CB8AC3E}">
        <p14:creationId xmlns:p14="http://schemas.microsoft.com/office/powerpoint/2010/main" val="1500503589"/>
      </p:ext>
    </p:extLst>
  </p:cSld>
  <p:clrMapOvr>
    <a:masterClrMapping/>
  </p:clrMapOvr>
  <p:transition spd="slow" advTm="30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25</a:t>
            </a:fld>
            <a:endParaRPr lang="en-US" sz="7200" dirty="0">
              <a:latin typeface="+mj-lt"/>
            </a:endParaRPr>
          </a:p>
        </p:txBody>
      </p:sp>
      <p:sp>
        <p:nvSpPr>
          <p:cNvPr id="9" name="Text Placeholder 8"/>
          <p:cNvSpPr>
            <a:spLocks noGrp="1"/>
          </p:cNvSpPr>
          <p:nvPr>
            <p:ph type="body" sz="quarter" idx="15"/>
          </p:nvPr>
        </p:nvSpPr>
        <p:spPr/>
        <p:txBody>
          <a:bodyPr>
            <a:normAutofit/>
          </a:bodyPr>
          <a:lstStyle/>
          <a:p>
            <a:pPr algn="just"/>
            <a:r>
              <a:rPr lang="id-ID" b="1" smtClean="0"/>
              <a:t>3. </a:t>
            </a:r>
            <a:r>
              <a:rPr lang="en-US" b="1" smtClean="0"/>
              <a:t>Longitudinal </a:t>
            </a:r>
            <a:r>
              <a:rPr lang="en-US" b="1"/>
              <a:t>Tendon dan Lokasi Lubang</a:t>
            </a:r>
            <a:endParaRPr lang="id-ID"/>
          </a:p>
          <a:p>
            <a:pPr marL="342900" indent="-342900" algn="just">
              <a:buFontTx/>
              <a:buChar char="-"/>
            </a:pPr>
            <a:r>
              <a:rPr lang="en-US" smtClean="0"/>
              <a:t>Instal </a:t>
            </a:r>
            <a:r>
              <a:rPr lang="en-US"/>
              <a:t>ducting longitudinal setelah penulangan selesai dikerjakan. Sediakan </a:t>
            </a:r>
            <a:r>
              <a:rPr lang="en-US" i="1"/>
              <a:t>support bars</a:t>
            </a:r>
            <a:r>
              <a:rPr lang="en-US"/>
              <a:t> setiap 0,5m – 0,8m pada ducting untuk mencapai profil tendon yang diinginkan. Instal sistem angkur temporary. Pastikan angkur dan tabung grouting sudah selesai selambat-lambatnya bersamaan dengan pemasangan akhir </a:t>
            </a:r>
            <a:r>
              <a:rPr lang="en-US" smtClean="0"/>
              <a:t>formwork.</a:t>
            </a:r>
            <a:endParaRPr lang="id-ID"/>
          </a:p>
          <a:p>
            <a:pPr marL="342900" indent="-342900" algn="just">
              <a:buFontTx/>
              <a:buChar char="-"/>
            </a:pPr>
            <a:r>
              <a:rPr lang="en-US" smtClean="0"/>
              <a:t>Instal </a:t>
            </a:r>
            <a:r>
              <a:rPr lang="en-US"/>
              <a:t>lokasi lubang-lubang untuk penempatan angkur form traveller dan hal lainnya yang melekat.</a:t>
            </a:r>
            <a:endParaRPr lang="id-ID"/>
          </a:p>
          <a:p>
            <a:pPr algn="just"/>
            <a:r>
              <a:rPr lang="en-US" smtClean="0"/>
              <a:t>.</a:t>
            </a:r>
            <a:endParaRPr lang="id-ID"/>
          </a:p>
        </p:txBody>
      </p:sp>
      <p:pic>
        <p:nvPicPr>
          <p:cNvPr id="13" name="Picture 12" descr="E:\05 Tol\Jembatan Moker\12Bridge Sequnce\Tugas Akhir\Foto2\IMG_1609.JPG"/>
          <p:cNvPicPr/>
          <p:nvPr/>
        </p:nvPicPr>
        <p:blipFill>
          <a:blip r:embed="rId2" cstate="print"/>
          <a:srcRect/>
          <a:stretch>
            <a:fillRect/>
          </a:stretch>
        </p:blipFill>
        <p:spPr bwMode="auto">
          <a:xfrm>
            <a:off x="165129" y="3653443"/>
            <a:ext cx="3569402" cy="2780607"/>
          </a:xfrm>
          <a:prstGeom prst="rect">
            <a:avLst/>
          </a:prstGeom>
          <a:noFill/>
          <a:ln w="9525">
            <a:noFill/>
            <a:miter lim="800000"/>
            <a:headEnd/>
            <a:tailEnd/>
          </a:ln>
        </p:spPr>
      </p:pic>
      <p:pic>
        <p:nvPicPr>
          <p:cNvPr id="15" name="Picture 14" descr="E:\05 Tol\Jembatan Moker\13Foto\FormTraveller\DSC03771.JPG"/>
          <p:cNvPicPr/>
          <p:nvPr/>
        </p:nvPicPr>
        <p:blipFill>
          <a:blip r:embed="rId3" cstate="print"/>
          <a:srcRect/>
          <a:stretch>
            <a:fillRect/>
          </a:stretch>
        </p:blipFill>
        <p:spPr bwMode="auto">
          <a:xfrm>
            <a:off x="4154530" y="3653442"/>
            <a:ext cx="3792437" cy="2780607"/>
          </a:xfrm>
          <a:prstGeom prst="rect">
            <a:avLst/>
          </a:prstGeom>
          <a:noFill/>
          <a:ln w="9525">
            <a:noFill/>
            <a:miter lim="800000"/>
            <a:headEnd/>
            <a:tailEnd/>
          </a:ln>
        </p:spPr>
      </p:pic>
      <p:sp>
        <p:nvSpPr>
          <p:cNvPr id="5" name="Rectangle 4"/>
          <p:cNvSpPr/>
          <p:nvPr/>
        </p:nvSpPr>
        <p:spPr>
          <a:xfrm>
            <a:off x="-78594" y="6743391"/>
            <a:ext cx="4405992" cy="707886"/>
          </a:xfrm>
          <a:prstGeom prst="rect">
            <a:avLst/>
          </a:prstGeom>
        </p:spPr>
        <p:txBody>
          <a:bodyPr wrap="square">
            <a:spAutoFit/>
          </a:bodyPr>
          <a:lstStyle/>
          <a:p>
            <a:r>
              <a:rPr lang="en-US" sz="2000">
                <a:solidFill>
                  <a:srgbClr val="FFFFFF"/>
                </a:solidFill>
              </a:rPr>
              <a:t>Pemasangan Longitudinal Tendon dan Lokasi Lubang Angkur</a:t>
            </a:r>
            <a:endParaRPr lang="id-ID" sz="2000">
              <a:solidFill>
                <a:srgbClr val="FFFFFF"/>
              </a:solidFill>
            </a:endParaRPr>
          </a:p>
        </p:txBody>
      </p:sp>
      <p:sp>
        <p:nvSpPr>
          <p:cNvPr id="6" name="Rectangle 5"/>
          <p:cNvSpPr/>
          <p:nvPr/>
        </p:nvSpPr>
        <p:spPr>
          <a:xfrm>
            <a:off x="3863629" y="6743391"/>
            <a:ext cx="4665229" cy="707886"/>
          </a:xfrm>
          <a:prstGeom prst="rect">
            <a:avLst/>
          </a:prstGeom>
        </p:spPr>
        <p:txBody>
          <a:bodyPr wrap="square">
            <a:spAutoFit/>
          </a:bodyPr>
          <a:lstStyle/>
          <a:p>
            <a:r>
              <a:rPr lang="en-US" sz="2000">
                <a:solidFill>
                  <a:srgbClr val="FFFFFF"/>
                </a:solidFill>
              </a:rPr>
              <a:t>Pemasangan Form Dinding Bagian Dalam</a:t>
            </a:r>
            <a:endParaRPr lang="id-ID" sz="2000">
              <a:solidFill>
                <a:srgbClr val="FFFFFF"/>
              </a:solidFill>
            </a:endParaRPr>
          </a:p>
        </p:txBody>
      </p:sp>
      <p:cxnSp>
        <p:nvCxnSpPr>
          <p:cNvPr id="9218" name="AutoShape 2"/>
          <p:cNvCxnSpPr>
            <a:cxnSpLocks noChangeShapeType="1"/>
          </p:cNvCxnSpPr>
          <p:nvPr/>
        </p:nvCxnSpPr>
        <p:spPr bwMode="auto">
          <a:xfrm flipV="1">
            <a:off x="1812758" y="3336759"/>
            <a:ext cx="462063" cy="1776085"/>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219" name="AutoShape 3"/>
          <p:cNvCxnSpPr>
            <a:cxnSpLocks noChangeShapeType="1"/>
          </p:cNvCxnSpPr>
          <p:nvPr/>
        </p:nvCxnSpPr>
        <p:spPr bwMode="auto">
          <a:xfrm flipV="1">
            <a:off x="2920143" y="3336758"/>
            <a:ext cx="1407255" cy="1776086"/>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8" name="Rectangle 17"/>
          <p:cNvSpPr/>
          <p:nvPr/>
        </p:nvSpPr>
        <p:spPr>
          <a:xfrm>
            <a:off x="1152206" y="2967426"/>
            <a:ext cx="2245230" cy="369332"/>
          </a:xfrm>
          <a:prstGeom prst="rect">
            <a:avLst/>
          </a:prstGeom>
        </p:spPr>
        <p:txBody>
          <a:bodyPr wrap="none">
            <a:spAutoFit/>
          </a:bodyPr>
          <a:lstStyle/>
          <a:p>
            <a:r>
              <a:rPr lang="en-US" sz="1800"/>
              <a:t>Longitudinal Tendon</a:t>
            </a:r>
            <a:endParaRPr lang="id-ID" sz="1800"/>
          </a:p>
        </p:txBody>
      </p:sp>
      <p:sp>
        <p:nvSpPr>
          <p:cNvPr id="19" name="Rectangle 18"/>
          <p:cNvSpPr/>
          <p:nvPr/>
        </p:nvSpPr>
        <p:spPr>
          <a:xfrm>
            <a:off x="4327398" y="2967426"/>
            <a:ext cx="3352328" cy="369332"/>
          </a:xfrm>
          <a:prstGeom prst="rect">
            <a:avLst/>
          </a:prstGeom>
        </p:spPr>
        <p:txBody>
          <a:bodyPr wrap="none">
            <a:spAutoFit/>
          </a:bodyPr>
          <a:lstStyle/>
          <a:p>
            <a:r>
              <a:rPr lang="en-US" sz="1800"/>
              <a:t>Lubang Angkur Form Traveller </a:t>
            </a:r>
            <a:endParaRPr lang="id-ID" sz="1800"/>
          </a:p>
        </p:txBody>
      </p:sp>
    </p:spTree>
    <p:extLst>
      <p:ext uri="{BB962C8B-B14F-4D97-AF65-F5344CB8AC3E}">
        <p14:creationId xmlns:p14="http://schemas.microsoft.com/office/powerpoint/2010/main" val="1636807908"/>
      </p:ext>
    </p:extLst>
  </p:cSld>
  <p:clrMapOvr>
    <a:masterClrMapping/>
  </p:clrMapOvr>
  <p:transition spd="slow" advTm="3047">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26</a:t>
            </a:fld>
            <a:endParaRPr lang="en-US" sz="7200" dirty="0">
              <a:latin typeface="+mj-lt"/>
            </a:endParaRPr>
          </a:p>
        </p:txBody>
      </p:sp>
      <p:sp>
        <p:nvSpPr>
          <p:cNvPr id="3" name="Text Placeholder 2"/>
          <p:cNvSpPr>
            <a:spLocks noGrp="1"/>
          </p:cNvSpPr>
          <p:nvPr>
            <p:ph type="body" sz="quarter" idx="15"/>
          </p:nvPr>
        </p:nvSpPr>
        <p:spPr/>
        <p:txBody>
          <a:bodyPr>
            <a:normAutofit/>
          </a:bodyPr>
          <a:lstStyle/>
          <a:p>
            <a:r>
              <a:rPr lang="id-ID" b="1" smtClean="0"/>
              <a:t>6. </a:t>
            </a:r>
            <a:r>
              <a:rPr lang="en-US" b="1" smtClean="0"/>
              <a:t>Survey </a:t>
            </a:r>
            <a:r>
              <a:rPr lang="en-US" b="1"/>
              <a:t>Akhir</a:t>
            </a:r>
            <a:endParaRPr lang="id-ID"/>
          </a:p>
          <a:p>
            <a:r>
              <a:rPr lang="en-US" smtClean="0"/>
              <a:t>-  </a:t>
            </a:r>
            <a:r>
              <a:rPr lang="en-US"/>
              <a:t>Cek level dan alinyemen formwork untuk persiapan pengecoran beton</a:t>
            </a:r>
            <a:endParaRPr lang="id-ID"/>
          </a:p>
          <a:p>
            <a:r>
              <a:rPr lang="id-ID" b="1" smtClean="0"/>
              <a:t>7.</a:t>
            </a:r>
            <a:r>
              <a:rPr lang="en-US" b="1" smtClean="0"/>
              <a:t> Pengecoran </a:t>
            </a:r>
            <a:r>
              <a:rPr lang="en-US" b="1"/>
              <a:t>Beton</a:t>
            </a:r>
            <a:endParaRPr lang="id-ID"/>
          </a:p>
          <a:p>
            <a:r>
              <a:rPr lang="en-US"/>
              <a:t>-  Disiapkan pompa beton dengan panjang 32 m dari tanah agar bisa mencapai formwork dasar pada seluruh sisi dinding bagian dalam.</a:t>
            </a:r>
            <a:endParaRPr lang="id-ID"/>
          </a:p>
          <a:p>
            <a:r>
              <a:rPr lang="en-US"/>
              <a:t>-  Beton tidak boleh jatuh lebih tinggi dari1,5 m jaraknya dari dasar cetakan agar terhindar dari segregasi. </a:t>
            </a:r>
            <a:endParaRPr lang="id-ID"/>
          </a:p>
          <a:p>
            <a:r>
              <a:rPr lang="en-US"/>
              <a:t>-  Pengecoran menggunakan beton mutu  K-500</a:t>
            </a:r>
            <a:endParaRPr lang="id-ID"/>
          </a:p>
          <a:p>
            <a:endParaRPr lang="id-ID"/>
          </a:p>
        </p:txBody>
      </p:sp>
      <p:sp>
        <p:nvSpPr>
          <p:cNvPr id="7" name="Rectangle 6"/>
          <p:cNvSpPr/>
          <p:nvPr/>
        </p:nvSpPr>
        <p:spPr>
          <a:xfrm>
            <a:off x="133005" y="2911984"/>
            <a:ext cx="8329352" cy="4893647"/>
          </a:xfrm>
          <a:prstGeom prst="rect">
            <a:avLst/>
          </a:prstGeom>
        </p:spPr>
        <p:txBody>
          <a:bodyPr wrap="square">
            <a:spAutoFit/>
          </a:bodyPr>
          <a:lstStyle/>
          <a:p>
            <a:pPr algn="just"/>
            <a:r>
              <a:rPr lang="id-ID" sz="2400" b="1" smtClean="0">
                <a:solidFill>
                  <a:srgbClr val="FFFFFF"/>
                </a:solidFill>
              </a:rPr>
              <a:t>4. </a:t>
            </a:r>
            <a:r>
              <a:rPr lang="en-US" sz="2400" b="1" smtClean="0">
                <a:solidFill>
                  <a:srgbClr val="FFFFFF"/>
                </a:solidFill>
              </a:rPr>
              <a:t>Form </a:t>
            </a:r>
            <a:r>
              <a:rPr lang="en-US" sz="2400" b="1">
                <a:solidFill>
                  <a:srgbClr val="FFFFFF"/>
                </a:solidFill>
              </a:rPr>
              <a:t>Dinding Bagian Dalam</a:t>
            </a:r>
            <a:endParaRPr lang="id-ID" sz="2400">
              <a:solidFill>
                <a:srgbClr val="FFFFFF"/>
              </a:solidFill>
            </a:endParaRPr>
          </a:p>
          <a:p>
            <a:pPr algn="just"/>
            <a:r>
              <a:rPr lang="en-US" sz="2400">
                <a:solidFill>
                  <a:srgbClr val="FFFFFF"/>
                </a:solidFill>
              </a:rPr>
              <a:t>-  Rapatkan formwork dinding bagian dalam. </a:t>
            </a:r>
            <a:endParaRPr lang="id-ID" sz="2400">
              <a:solidFill>
                <a:srgbClr val="FFFFFF"/>
              </a:solidFill>
            </a:endParaRPr>
          </a:p>
          <a:p>
            <a:pPr algn="just"/>
            <a:r>
              <a:rPr lang="en-US" sz="2400">
                <a:solidFill>
                  <a:srgbClr val="FFFFFF"/>
                </a:solidFill>
              </a:rPr>
              <a:t>-  Instal tie rods</a:t>
            </a:r>
            <a:endParaRPr lang="id-ID" sz="2400">
              <a:solidFill>
                <a:srgbClr val="FFFFFF"/>
              </a:solidFill>
            </a:endParaRPr>
          </a:p>
          <a:p>
            <a:pPr algn="just"/>
            <a:r>
              <a:rPr lang="en-US" sz="2400">
                <a:solidFill>
                  <a:srgbClr val="FFFFFF"/>
                </a:solidFill>
              </a:rPr>
              <a:t>-  Instal special formwork</a:t>
            </a:r>
            <a:endParaRPr lang="id-ID" sz="2400">
              <a:solidFill>
                <a:srgbClr val="FFFFFF"/>
              </a:solidFill>
            </a:endParaRPr>
          </a:p>
          <a:p>
            <a:pPr algn="just"/>
            <a:r>
              <a:rPr lang="en-US" sz="2400">
                <a:solidFill>
                  <a:srgbClr val="FFFFFF"/>
                </a:solidFill>
              </a:rPr>
              <a:t> </a:t>
            </a:r>
            <a:endParaRPr lang="id-ID" sz="2400">
              <a:solidFill>
                <a:srgbClr val="FFFFFF"/>
              </a:solidFill>
            </a:endParaRPr>
          </a:p>
          <a:p>
            <a:pPr algn="just"/>
            <a:r>
              <a:rPr lang="id-ID" sz="2400" b="1" smtClean="0">
                <a:solidFill>
                  <a:srgbClr val="FFFFFF"/>
                </a:solidFill>
              </a:rPr>
              <a:t>5.  </a:t>
            </a:r>
            <a:r>
              <a:rPr lang="en-US" sz="2400" b="1" smtClean="0">
                <a:solidFill>
                  <a:srgbClr val="FFFFFF"/>
                </a:solidFill>
              </a:rPr>
              <a:t> </a:t>
            </a:r>
            <a:r>
              <a:rPr lang="en-US" sz="2400" b="1">
                <a:solidFill>
                  <a:srgbClr val="FFFFFF"/>
                </a:solidFill>
              </a:rPr>
              <a:t>Forms Ujung dan Samping</a:t>
            </a:r>
            <a:endParaRPr lang="id-ID" sz="2400">
              <a:solidFill>
                <a:srgbClr val="FFFFFF"/>
              </a:solidFill>
            </a:endParaRPr>
          </a:p>
          <a:p>
            <a:pPr algn="just"/>
            <a:r>
              <a:rPr lang="en-US" sz="2400">
                <a:solidFill>
                  <a:srgbClr val="FFFFFF"/>
                </a:solidFill>
              </a:rPr>
              <a:t>-  Instal ujung formwork dimulai dari slab bawah, dinding kemudian slab atas. </a:t>
            </a:r>
            <a:endParaRPr lang="id-ID" sz="2400">
              <a:solidFill>
                <a:srgbClr val="FFFFFF"/>
              </a:solidFill>
            </a:endParaRPr>
          </a:p>
          <a:p>
            <a:pPr algn="just"/>
            <a:r>
              <a:rPr lang="en-US" sz="2400">
                <a:solidFill>
                  <a:srgbClr val="FFFFFF"/>
                </a:solidFill>
              </a:rPr>
              <a:t>-  Memastikan lagi pemasangan sistem angkur dari tendon longitudinal </a:t>
            </a:r>
            <a:endParaRPr lang="id-ID" sz="2400">
              <a:solidFill>
                <a:srgbClr val="FFFFFF"/>
              </a:solidFill>
            </a:endParaRPr>
          </a:p>
          <a:p>
            <a:pPr algn="just"/>
            <a:r>
              <a:rPr lang="en-US" sz="2400">
                <a:solidFill>
                  <a:srgbClr val="FFFFFF"/>
                </a:solidFill>
              </a:rPr>
              <a:t>-  Sambungan antara ducting dan angkur harus dibuat kedap air dengan tape dan menutup angkur yang terbuka untuk mencegah beton keluar/merembes</a:t>
            </a:r>
            <a:endParaRPr lang="id-ID" sz="2400">
              <a:solidFill>
                <a:srgbClr val="FFFFFF"/>
              </a:solidFill>
            </a:endParaRPr>
          </a:p>
        </p:txBody>
      </p:sp>
    </p:spTree>
    <p:extLst>
      <p:ext uri="{BB962C8B-B14F-4D97-AF65-F5344CB8AC3E}">
        <p14:creationId xmlns:p14="http://schemas.microsoft.com/office/powerpoint/2010/main" val="414856494"/>
      </p:ext>
    </p:extLst>
  </p:cSld>
  <p:clrMapOvr>
    <a:masterClrMapping/>
  </p:clrMapOvr>
  <p:transition spd="slow" advTm="3047">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27</a:t>
            </a:fld>
            <a:endParaRPr lang="en-US" sz="7200" dirty="0">
              <a:latin typeface="+mj-lt"/>
            </a:endParaRPr>
          </a:p>
        </p:txBody>
      </p:sp>
      <p:sp>
        <p:nvSpPr>
          <p:cNvPr id="5" name="Text Placeholder 4"/>
          <p:cNvSpPr>
            <a:spLocks noGrp="1"/>
          </p:cNvSpPr>
          <p:nvPr>
            <p:ph type="body" sz="quarter" idx="15"/>
          </p:nvPr>
        </p:nvSpPr>
        <p:spPr/>
        <p:txBody>
          <a:bodyPr/>
          <a:lstStyle/>
          <a:p>
            <a:r>
              <a:rPr lang="nl-NL"/>
              <a:t>Pekerjaan Pengecoran Beton dan Curing Beton</a:t>
            </a:r>
            <a:endParaRPr lang="id-ID"/>
          </a:p>
        </p:txBody>
      </p:sp>
      <p:pic>
        <p:nvPicPr>
          <p:cNvPr id="8" name="Picture 7" descr="BG_3.jpg"/>
          <p:cNvPicPr/>
          <p:nvPr/>
        </p:nvPicPr>
        <p:blipFill>
          <a:blip r:embed="rId2"/>
          <a:srcRect l="23158" t="29655" r="47432" b="14123"/>
          <a:stretch>
            <a:fillRect/>
          </a:stretch>
        </p:blipFill>
        <p:spPr>
          <a:xfrm>
            <a:off x="5968538" y="3690851"/>
            <a:ext cx="2543695" cy="4821382"/>
          </a:xfrm>
          <a:prstGeom prst="rect">
            <a:avLst/>
          </a:prstGeom>
        </p:spPr>
      </p:pic>
      <p:pic>
        <p:nvPicPr>
          <p:cNvPr id="9" name="Picture 8" descr="BG_2.jpg"/>
          <p:cNvPicPr/>
          <p:nvPr/>
        </p:nvPicPr>
        <p:blipFill rotWithShape="1">
          <a:blip r:embed="rId3"/>
          <a:srcRect l="22548" t="29773" r="14272" b="14316"/>
          <a:stretch/>
        </p:blipFill>
        <p:spPr>
          <a:xfrm>
            <a:off x="1" y="3690851"/>
            <a:ext cx="5968537" cy="4821382"/>
          </a:xfrm>
          <a:prstGeom prst="rect">
            <a:avLst/>
          </a:prstGeom>
        </p:spPr>
      </p:pic>
      <p:sp>
        <p:nvSpPr>
          <p:cNvPr id="10" name="タイトル 1"/>
          <p:cNvSpPr txBox="1">
            <a:spLocks/>
          </p:cNvSpPr>
          <p:nvPr/>
        </p:nvSpPr>
        <p:spPr>
          <a:xfrm>
            <a:off x="1013268" y="2687176"/>
            <a:ext cx="6833947" cy="1003675"/>
          </a:xfrm>
          <a:prstGeom prst="rect">
            <a:avLst/>
          </a:prstGeom>
        </p:spPr>
        <p:txBody>
          <a:bodyPr vert="horz" lIns="91440" tIns="45720" rIns="91440" bIns="45720" rtlCol="0" anchor="ctr">
            <a:normAutofit/>
          </a:bodyPr>
          <a:lstStyle>
            <a:lvl1pPr algn="l" defTabSz="1371509" rtl="0" eaLnBrk="1" latinLnBrk="0" hangingPunct="1">
              <a:lnSpc>
                <a:spcPct val="90000"/>
              </a:lnSpc>
              <a:spcBef>
                <a:spcPct val="0"/>
              </a:spcBef>
              <a:buNone/>
              <a:defRPr sz="6600" kern="1200" baseline="0">
                <a:solidFill>
                  <a:schemeClr val="bg1">
                    <a:lumMod val="10000"/>
                    <a:lumOff val="90000"/>
                  </a:schemeClr>
                </a:solidFill>
                <a:latin typeface="+mj-lt"/>
                <a:ea typeface="+mj-ea"/>
                <a:cs typeface="+mj-cs"/>
              </a:defRPr>
            </a:lvl1pPr>
          </a:lstStyle>
          <a:p>
            <a:r>
              <a:rPr lang="id-ID" sz="3200" b="1" smtClean="0"/>
              <a:t>Tahapan Pengecoran Box Girder</a:t>
            </a:r>
            <a:endParaRPr lang="en-US" sz="3200" dirty="0"/>
          </a:p>
        </p:txBody>
      </p:sp>
      <p:pic>
        <p:nvPicPr>
          <p:cNvPr id="11" name="Picture 10" descr="BG_1.jpg"/>
          <p:cNvPicPr/>
          <p:nvPr/>
        </p:nvPicPr>
        <p:blipFill>
          <a:blip r:embed="rId4"/>
          <a:srcRect l="21881" t="22423" r="14665" b="29261"/>
          <a:stretch>
            <a:fillRect/>
          </a:stretch>
        </p:blipFill>
        <p:spPr>
          <a:xfrm>
            <a:off x="8854775" y="2855495"/>
            <a:ext cx="8408656" cy="2674972"/>
          </a:xfrm>
          <a:prstGeom prst="rect">
            <a:avLst/>
          </a:prstGeom>
        </p:spPr>
      </p:pic>
      <p:pic>
        <p:nvPicPr>
          <p:cNvPr id="12" name="Picture 11" descr="E:\05 Tol\Jembatan Moker\13Foto\foto proyek\4-9-2014\SAM_7831.JPG"/>
          <p:cNvPicPr/>
          <p:nvPr/>
        </p:nvPicPr>
        <p:blipFill>
          <a:blip r:embed="rId5" cstate="print"/>
          <a:srcRect b="7269"/>
          <a:stretch>
            <a:fillRect/>
          </a:stretch>
        </p:blipFill>
        <p:spPr bwMode="auto">
          <a:xfrm>
            <a:off x="13495663" y="5530466"/>
            <a:ext cx="3525397" cy="2401678"/>
          </a:xfrm>
          <a:prstGeom prst="rect">
            <a:avLst/>
          </a:prstGeom>
          <a:noFill/>
          <a:ln w="9525">
            <a:noFill/>
            <a:miter lim="800000"/>
            <a:headEnd/>
            <a:tailEnd/>
          </a:ln>
        </p:spPr>
      </p:pic>
      <p:pic>
        <p:nvPicPr>
          <p:cNvPr id="13" name="Picture 12" descr="E:\05 Tol\Jembatan Moker\13Foto\foto proyek\foto 7-2-2014\160120146708.jpg"/>
          <p:cNvPicPr/>
          <p:nvPr/>
        </p:nvPicPr>
        <p:blipFill>
          <a:blip r:embed="rId6" cstate="print"/>
          <a:srcRect/>
          <a:stretch>
            <a:fillRect/>
          </a:stretch>
        </p:blipFill>
        <p:spPr bwMode="auto">
          <a:xfrm>
            <a:off x="9212739" y="5530466"/>
            <a:ext cx="3533778" cy="2401679"/>
          </a:xfrm>
          <a:prstGeom prst="rect">
            <a:avLst/>
          </a:prstGeom>
          <a:noFill/>
          <a:ln w="9525">
            <a:noFill/>
            <a:miter lim="800000"/>
            <a:headEnd/>
            <a:tailEnd/>
          </a:ln>
        </p:spPr>
      </p:pic>
      <p:sp>
        <p:nvSpPr>
          <p:cNvPr id="14" name="Rectangle 13"/>
          <p:cNvSpPr/>
          <p:nvPr/>
        </p:nvSpPr>
        <p:spPr>
          <a:xfrm>
            <a:off x="10258496" y="8004402"/>
            <a:ext cx="5601213" cy="400110"/>
          </a:xfrm>
          <a:prstGeom prst="rect">
            <a:avLst/>
          </a:prstGeom>
        </p:spPr>
        <p:txBody>
          <a:bodyPr wrap="none">
            <a:spAutoFit/>
          </a:bodyPr>
          <a:lstStyle/>
          <a:p>
            <a:r>
              <a:rPr lang="nl-NL" sz="2000"/>
              <a:t>Pekerjaan Pengecoran Beton dan Curing Beton</a:t>
            </a:r>
            <a:endParaRPr lang="id-ID" sz="2000"/>
          </a:p>
        </p:txBody>
      </p:sp>
    </p:spTree>
    <p:extLst>
      <p:ext uri="{BB962C8B-B14F-4D97-AF65-F5344CB8AC3E}">
        <p14:creationId xmlns:p14="http://schemas.microsoft.com/office/powerpoint/2010/main" val="2286764425"/>
      </p:ext>
    </p:extLst>
  </p:cSld>
  <p:clrMapOvr>
    <a:masterClrMapping/>
  </p:clrMapOvr>
  <p:transition spd="slow" advTm="3047">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28</a:t>
            </a:fld>
            <a:endParaRPr lang="en-US" sz="7200" dirty="0">
              <a:latin typeface="+mj-lt"/>
            </a:endParaRPr>
          </a:p>
        </p:txBody>
      </p:sp>
      <p:sp>
        <p:nvSpPr>
          <p:cNvPr id="5" name="Text Placeholder 4"/>
          <p:cNvSpPr>
            <a:spLocks noGrp="1"/>
          </p:cNvSpPr>
          <p:nvPr>
            <p:ph type="body" sz="quarter" idx="15"/>
          </p:nvPr>
        </p:nvSpPr>
        <p:spPr>
          <a:xfrm>
            <a:off x="8741214" y="2237608"/>
            <a:ext cx="8383733" cy="4922117"/>
          </a:xfrm>
        </p:spPr>
        <p:txBody>
          <a:bodyPr>
            <a:noAutofit/>
          </a:bodyPr>
          <a:lstStyle/>
          <a:p>
            <a:pPr algn="just"/>
            <a:r>
              <a:rPr lang="id-ID" b="1" smtClean="0"/>
              <a:t>8. </a:t>
            </a:r>
            <a:r>
              <a:rPr lang="en-US" b="1" smtClean="0"/>
              <a:t>Pembongkaran </a:t>
            </a:r>
            <a:r>
              <a:rPr lang="en-US" b="1"/>
              <a:t>Formwork Ujung dan Samping</a:t>
            </a:r>
            <a:endParaRPr lang="id-ID"/>
          </a:p>
          <a:p>
            <a:pPr algn="just">
              <a:spcBef>
                <a:spcPts val="0"/>
              </a:spcBef>
            </a:pPr>
            <a:r>
              <a:rPr lang="en-US"/>
              <a:t>- Dalam pembongkaran formwork ujung dan samping ini perlu kehati-hatian sedemikian hingga tidak akan merusak ducting ujung.</a:t>
            </a:r>
            <a:endParaRPr lang="id-ID"/>
          </a:p>
          <a:p>
            <a:pPr algn="just">
              <a:spcBef>
                <a:spcPts val="0"/>
              </a:spcBef>
            </a:pPr>
            <a:r>
              <a:rPr lang="en-US"/>
              <a:t>-  Bersihkan semua penutup di angkur</a:t>
            </a:r>
            <a:endParaRPr lang="id-ID"/>
          </a:p>
          <a:p>
            <a:pPr algn="just">
              <a:spcBef>
                <a:spcPts val="0"/>
              </a:spcBef>
            </a:pPr>
            <a:r>
              <a:rPr lang="en-US"/>
              <a:t>-  Chipping beton harus sudah selesai setelah itu</a:t>
            </a:r>
            <a:endParaRPr lang="id-ID"/>
          </a:p>
          <a:p>
            <a:pPr marL="342900" indent="-342900" algn="just">
              <a:spcBef>
                <a:spcPts val="0"/>
              </a:spcBef>
              <a:buFontTx/>
              <a:buChar char="-"/>
            </a:pPr>
            <a:r>
              <a:rPr lang="en-US" smtClean="0"/>
              <a:t>Semua </a:t>
            </a:r>
            <a:r>
              <a:rPr lang="en-US"/>
              <a:t>ikatan formwork harus dilepas sebelum </a:t>
            </a:r>
            <a:r>
              <a:rPr lang="en-US" smtClean="0"/>
              <a:t>stressing</a:t>
            </a:r>
            <a:endParaRPr lang="id-ID" smtClean="0"/>
          </a:p>
          <a:p>
            <a:pPr marL="342900" indent="-342900" algn="just">
              <a:spcBef>
                <a:spcPts val="0"/>
              </a:spcBef>
              <a:buFontTx/>
              <a:buChar char="-"/>
            </a:pPr>
            <a:endParaRPr lang="id-ID"/>
          </a:p>
          <a:p>
            <a:pPr algn="just">
              <a:spcBef>
                <a:spcPts val="0"/>
              </a:spcBef>
            </a:pPr>
            <a:r>
              <a:rPr lang="en-US"/>
              <a:t> </a:t>
            </a:r>
            <a:r>
              <a:rPr lang="id-ID" b="1" smtClean="0"/>
              <a:t>9.</a:t>
            </a:r>
            <a:r>
              <a:rPr lang="en-US" b="1" smtClean="0"/>
              <a:t>   Insert Strand</a:t>
            </a:r>
            <a:endParaRPr lang="id-ID" smtClean="0"/>
          </a:p>
          <a:p>
            <a:pPr algn="just">
              <a:spcBef>
                <a:spcPts val="0"/>
              </a:spcBef>
            </a:pPr>
            <a:r>
              <a:rPr lang="en-US" smtClean="0"/>
              <a:t>-  </a:t>
            </a:r>
            <a:r>
              <a:rPr lang="en-US"/>
              <a:t>Lepas penutup angkur</a:t>
            </a:r>
            <a:endParaRPr lang="id-ID"/>
          </a:p>
          <a:p>
            <a:pPr algn="just">
              <a:spcBef>
                <a:spcPts val="0"/>
              </a:spcBef>
            </a:pPr>
            <a:r>
              <a:rPr lang="en-US"/>
              <a:t>-  Cek ducting dari halangan / gangguan agar dibuang dan dibersihkan</a:t>
            </a:r>
            <a:endParaRPr lang="id-ID"/>
          </a:p>
          <a:p>
            <a:pPr algn="just">
              <a:spcBef>
                <a:spcPts val="0"/>
              </a:spcBef>
            </a:pPr>
            <a:r>
              <a:rPr lang="en-US"/>
              <a:t>-  Instal tendon ke masing – masing selubung ducting </a:t>
            </a:r>
            <a:r>
              <a:rPr lang="en-US" smtClean="0"/>
              <a:t>d</a:t>
            </a:r>
            <a:r>
              <a:rPr lang="id-ID" smtClean="0"/>
              <a:t>g</a:t>
            </a:r>
            <a:r>
              <a:rPr lang="en-US" smtClean="0"/>
              <a:t> </a:t>
            </a:r>
            <a:r>
              <a:rPr lang="en-US"/>
              <a:t>menarik atau menekan tiap-tiap strand ke dalam ducting</a:t>
            </a:r>
            <a:endParaRPr lang="id-ID"/>
          </a:p>
          <a:p>
            <a:pPr algn="just">
              <a:spcBef>
                <a:spcPts val="0"/>
              </a:spcBef>
            </a:pPr>
            <a:r>
              <a:rPr lang="en-US"/>
              <a:t>-  Masukkan jumlah strand dan potong panjangnya sesuai yang dibutuhkan</a:t>
            </a:r>
            <a:endParaRPr lang="id-ID"/>
          </a:p>
          <a:p>
            <a:pPr algn="just">
              <a:spcBef>
                <a:spcPts val="0"/>
              </a:spcBef>
            </a:pPr>
            <a:r>
              <a:rPr lang="en-US"/>
              <a:t>-  Untuk tendon yang pendek digunakan cara manual</a:t>
            </a:r>
            <a:endParaRPr lang="id-ID"/>
          </a:p>
          <a:p>
            <a:pPr algn="just">
              <a:spcBef>
                <a:spcPts val="0"/>
              </a:spcBef>
            </a:pPr>
            <a:r>
              <a:rPr lang="en-US"/>
              <a:t>-  Untuk continus girder yang panjang digunakan mesin pendorong strand</a:t>
            </a:r>
            <a:endParaRPr lang="id-ID"/>
          </a:p>
          <a:p>
            <a:pPr algn="just"/>
            <a:endParaRPr lang="id-ID"/>
          </a:p>
        </p:txBody>
      </p:sp>
      <p:pic>
        <p:nvPicPr>
          <p:cNvPr id="8" name="Picture 7" descr="E:\05 Tol\Jembatan Moker\13Foto\DSC03184.JPG"/>
          <p:cNvPicPr/>
          <p:nvPr/>
        </p:nvPicPr>
        <p:blipFill>
          <a:blip r:embed="rId2" cstate="print"/>
          <a:srcRect/>
          <a:stretch>
            <a:fillRect/>
          </a:stretch>
        </p:blipFill>
        <p:spPr bwMode="auto">
          <a:xfrm>
            <a:off x="288758" y="3856504"/>
            <a:ext cx="3946360" cy="2832886"/>
          </a:xfrm>
          <a:prstGeom prst="rect">
            <a:avLst/>
          </a:prstGeom>
          <a:noFill/>
          <a:ln w="9525">
            <a:noFill/>
            <a:miter lim="800000"/>
            <a:headEnd/>
            <a:tailEnd/>
          </a:ln>
        </p:spPr>
      </p:pic>
      <p:pic>
        <p:nvPicPr>
          <p:cNvPr id="9" name="Picture 8" descr="E:\05 Tol\Jembatan Moker\13Foto\Dari BB\IMG01424-20141215-1511.jpg"/>
          <p:cNvPicPr/>
          <p:nvPr/>
        </p:nvPicPr>
        <p:blipFill>
          <a:blip r:embed="rId3" cstate="print"/>
          <a:srcRect/>
          <a:stretch>
            <a:fillRect/>
          </a:stretch>
        </p:blipFill>
        <p:spPr bwMode="auto">
          <a:xfrm>
            <a:off x="4507832" y="3856504"/>
            <a:ext cx="3673642" cy="2817011"/>
          </a:xfrm>
          <a:prstGeom prst="rect">
            <a:avLst/>
          </a:prstGeom>
          <a:noFill/>
          <a:ln w="9525">
            <a:noFill/>
            <a:miter lim="800000"/>
            <a:headEnd/>
            <a:tailEnd/>
          </a:ln>
        </p:spPr>
      </p:pic>
      <p:sp>
        <p:nvSpPr>
          <p:cNvPr id="6" name="Rectangle 5"/>
          <p:cNvSpPr/>
          <p:nvPr/>
        </p:nvSpPr>
        <p:spPr>
          <a:xfrm>
            <a:off x="288758" y="6975059"/>
            <a:ext cx="3993401" cy="369332"/>
          </a:xfrm>
          <a:prstGeom prst="rect">
            <a:avLst/>
          </a:prstGeom>
        </p:spPr>
        <p:txBody>
          <a:bodyPr wrap="none">
            <a:spAutoFit/>
          </a:bodyPr>
          <a:lstStyle/>
          <a:p>
            <a:r>
              <a:rPr lang="en-US" sz="1800">
                <a:solidFill>
                  <a:srgbClr val="FFFFFF"/>
                </a:solidFill>
              </a:rPr>
              <a:t>Pekerjaan Insert Strand Cara Manual</a:t>
            </a:r>
            <a:endParaRPr lang="id-ID" sz="1800">
              <a:solidFill>
                <a:srgbClr val="FFFFFF"/>
              </a:solidFill>
            </a:endParaRPr>
          </a:p>
        </p:txBody>
      </p:sp>
      <p:sp>
        <p:nvSpPr>
          <p:cNvPr id="10" name="Rectangle 9"/>
          <p:cNvSpPr/>
          <p:nvPr/>
        </p:nvSpPr>
        <p:spPr>
          <a:xfrm>
            <a:off x="4235118" y="6975059"/>
            <a:ext cx="4122819" cy="646331"/>
          </a:xfrm>
          <a:prstGeom prst="rect">
            <a:avLst/>
          </a:prstGeom>
        </p:spPr>
        <p:txBody>
          <a:bodyPr wrap="square">
            <a:spAutoFit/>
          </a:bodyPr>
          <a:lstStyle/>
          <a:p>
            <a:r>
              <a:rPr lang="en-US" sz="1800">
                <a:solidFill>
                  <a:srgbClr val="FFFFFF"/>
                </a:solidFill>
              </a:rPr>
              <a:t>Pekerjaan Insert Strand Dengan Alat Pendorong </a:t>
            </a:r>
            <a:endParaRPr lang="id-ID" sz="1800">
              <a:solidFill>
                <a:srgbClr val="FFFFFF"/>
              </a:solidFill>
            </a:endParaRPr>
          </a:p>
        </p:txBody>
      </p:sp>
    </p:spTree>
    <p:extLst>
      <p:ext uri="{BB962C8B-B14F-4D97-AF65-F5344CB8AC3E}">
        <p14:creationId xmlns:p14="http://schemas.microsoft.com/office/powerpoint/2010/main" val="322551669"/>
      </p:ext>
    </p:extLst>
  </p:cSld>
  <p:clrMapOvr>
    <a:masterClrMapping/>
  </p:clrMapOvr>
  <p:transition spd="slow" advTm="3047">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29</a:t>
            </a:fld>
            <a:endParaRPr lang="en-US" sz="7200" dirty="0">
              <a:latin typeface="+mj-lt"/>
            </a:endParaRPr>
          </a:p>
        </p:txBody>
      </p:sp>
      <p:sp>
        <p:nvSpPr>
          <p:cNvPr id="3" name="Text Placeholder 2"/>
          <p:cNvSpPr>
            <a:spLocks noGrp="1"/>
          </p:cNvSpPr>
          <p:nvPr>
            <p:ph type="body" sz="quarter" idx="15"/>
          </p:nvPr>
        </p:nvSpPr>
        <p:spPr>
          <a:xfrm>
            <a:off x="8636467" y="2887204"/>
            <a:ext cx="8383733" cy="4922117"/>
          </a:xfrm>
        </p:spPr>
        <p:txBody>
          <a:bodyPr>
            <a:normAutofit/>
          </a:bodyPr>
          <a:lstStyle/>
          <a:p>
            <a:r>
              <a:rPr lang="id-ID" b="1" smtClean="0"/>
              <a:t>10. </a:t>
            </a:r>
            <a:r>
              <a:rPr lang="en-US" b="1" smtClean="0"/>
              <a:t>Stressing</a:t>
            </a:r>
            <a:endParaRPr lang="id-ID"/>
          </a:p>
          <a:p>
            <a:r>
              <a:rPr lang="en-US"/>
              <a:t> </a:t>
            </a:r>
            <a:r>
              <a:rPr lang="id-ID" smtClean="0"/>
              <a:t>-</a:t>
            </a:r>
            <a:r>
              <a:rPr lang="en-US" smtClean="0"/>
              <a:t> </a:t>
            </a:r>
            <a:r>
              <a:rPr lang="en-US"/>
              <a:t>Instalasi wedge plates dan wedges</a:t>
            </a:r>
            <a:endParaRPr lang="id-ID"/>
          </a:p>
          <a:p>
            <a:r>
              <a:rPr lang="en-US"/>
              <a:t>Tempatkan wedge plate pada anchorage ujung dan pada stressing end. Putar plate untuk meluruskan strand. Gunakan pipa diameter 1inchi untuk menekan wedges ke dalam wedge plate.</a:t>
            </a:r>
            <a:endParaRPr lang="id-ID"/>
          </a:p>
          <a:p>
            <a:r>
              <a:rPr lang="id-ID" b="1" smtClean="0"/>
              <a:t>11. </a:t>
            </a:r>
            <a:r>
              <a:rPr lang="en-US" b="1" smtClean="0"/>
              <a:t>Jack </a:t>
            </a:r>
            <a:r>
              <a:rPr lang="en-US" b="1"/>
              <a:t>Mounting</a:t>
            </a:r>
            <a:endParaRPr lang="id-ID" b="1"/>
          </a:p>
          <a:p>
            <a:r>
              <a:rPr lang="en-US"/>
              <a:t>Mount jack menggunakan hoisting gear untuk menekan strand ke depan. Penyetelan sumbu jack harus berimpit dengan sumbu tendon</a:t>
            </a:r>
            <a:endParaRPr lang="id-ID"/>
          </a:p>
          <a:p>
            <a:endParaRPr lang="id-ID"/>
          </a:p>
        </p:txBody>
      </p:sp>
      <p:pic>
        <p:nvPicPr>
          <p:cNvPr id="11" name="Picture 10" descr="E:\05 Tol\Jembatan Moker\13Foto\Stressing\DSC03755.JPG"/>
          <p:cNvPicPr/>
          <p:nvPr/>
        </p:nvPicPr>
        <p:blipFill>
          <a:blip r:embed="rId2" cstate="print"/>
          <a:srcRect/>
          <a:stretch>
            <a:fillRect/>
          </a:stretch>
        </p:blipFill>
        <p:spPr bwMode="auto">
          <a:xfrm>
            <a:off x="466164" y="2909834"/>
            <a:ext cx="3550023" cy="2577956"/>
          </a:xfrm>
          <a:prstGeom prst="rect">
            <a:avLst/>
          </a:prstGeom>
          <a:noFill/>
          <a:ln w="9525">
            <a:noFill/>
            <a:miter lim="800000"/>
            <a:headEnd/>
            <a:tailEnd/>
          </a:ln>
        </p:spPr>
      </p:pic>
      <p:pic>
        <p:nvPicPr>
          <p:cNvPr id="12" name="Picture 11" descr="E:\05 Tol\Jembatan Moker\13Foto\Stressing\DSC03192.JPG"/>
          <p:cNvPicPr/>
          <p:nvPr/>
        </p:nvPicPr>
        <p:blipFill>
          <a:blip r:embed="rId3" cstate="print"/>
          <a:srcRect l="7074" t="6753" r="16364" b="15584"/>
          <a:stretch>
            <a:fillRect/>
          </a:stretch>
        </p:blipFill>
        <p:spPr bwMode="auto">
          <a:xfrm>
            <a:off x="4159624" y="2909832"/>
            <a:ext cx="3532094" cy="2577958"/>
          </a:xfrm>
          <a:prstGeom prst="rect">
            <a:avLst/>
          </a:prstGeom>
          <a:noFill/>
          <a:ln w="9525">
            <a:noFill/>
            <a:miter lim="800000"/>
            <a:headEnd/>
            <a:tailEnd/>
          </a:ln>
        </p:spPr>
      </p:pic>
      <p:sp>
        <p:nvSpPr>
          <p:cNvPr id="7" name="Rectangle 6"/>
          <p:cNvSpPr/>
          <p:nvPr/>
        </p:nvSpPr>
        <p:spPr>
          <a:xfrm>
            <a:off x="869575" y="5487790"/>
            <a:ext cx="2743200" cy="646331"/>
          </a:xfrm>
          <a:prstGeom prst="rect">
            <a:avLst/>
          </a:prstGeom>
        </p:spPr>
        <p:txBody>
          <a:bodyPr wrap="square">
            <a:spAutoFit/>
          </a:bodyPr>
          <a:lstStyle/>
          <a:p>
            <a:r>
              <a:rPr lang="en-US" sz="1800" smtClean="0">
                <a:solidFill>
                  <a:srgbClr val="FFFFFF"/>
                </a:solidFill>
              </a:rPr>
              <a:t>Penekanan</a:t>
            </a:r>
            <a:r>
              <a:rPr lang="id-ID" sz="1800" smtClean="0">
                <a:solidFill>
                  <a:srgbClr val="FFFFFF"/>
                </a:solidFill>
              </a:rPr>
              <a:t> </a:t>
            </a:r>
            <a:r>
              <a:rPr lang="en-US" sz="1800" smtClean="0">
                <a:solidFill>
                  <a:srgbClr val="FFFFFF"/>
                </a:solidFill>
              </a:rPr>
              <a:t>Wedges </a:t>
            </a:r>
            <a:r>
              <a:rPr lang="en-US" sz="1800">
                <a:solidFill>
                  <a:srgbClr val="FFFFFF"/>
                </a:solidFill>
              </a:rPr>
              <a:t>ke Dalam Wedge </a:t>
            </a:r>
            <a:r>
              <a:rPr lang="en-US" sz="1800" smtClean="0">
                <a:solidFill>
                  <a:srgbClr val="FFFFFF"/>
                </a:solidFill>
              </a:rPr>
              <a:t>Plate</a:t>
            </a:r>
            <a:endParaRPr lang="id-ID" sz="1800">
              <a:solidFill>
                <a:srgbClr val="FFFFFF"/>
              </a:solidFill>
            </a:endParaRPr>
          </a:p>
        </p:txBody>
      </p:sp>
      <p:sp>
        <p:nvSpPr>
          <p:cNvPr id="14" name="Rectangle 13"/>
          <p:cNvSpPr/>
          <p:nvPr/>
        </p:nvSpPr>
        <p:spPr>
          <a:xfrm>
            <a:off x="4159624" y="5515748"/>
            <a:ext cx="3758216" cy="707886"/>
          </a:xfrm>
          <a:prstGeom prst="rect">
            <a:avLst/>
          </a:prstGeom>
        </p:spPr>
        <p:txBody>
          <a:bodyPr wrap="square">
            <a:spAutoFit/>
          </a:bodyPr>
          <a:lstStyle/>
          <a:p>
            <a:r>
              <a:rPr lang="en-US" sz="2000">
                <a:solidFill>
                  <a:srgbClr val="FFFFFF"/>
                </a:solidFill>
              </a:rPr>
              <a:t>Pekerjaan Penyetelan Mount Jack ke Dalam Tendon</a:t>
            </a:r>
            <a:endParaRPr lang="id-ID" sz="2000">
              <a:solidFill>
                <a:srgbClr val="FFFFFF"/>
              </a:solidFill>
            </a:endParaRPr>
          </a:p>
        </p:txBody>
      </p:sp>
      <p:pic>
        <p:nvPicPr>
          <p:cNvPr id="2050" name="Picture 2" descr="D:\Jatim\03 Tol\01 Moker\Jembatan Moker\12Bridge Sequnce\Tugas Akhir\wed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392" y="6134121"/>
            <a:ext cx="5896463" cy="222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73224"/>
      </p:ext>
    </p:extLst>
  </p:cSld>
  <p:clrMapOvr>
    <a:masterClrMapping/>
  </p:clrMapOvr>
  <p:transition spd="slow" advTm="3047">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id-ID" smtClean="0">
                <a:latin typeface="Tahoma" pitchFamily="34" charset="0"/>
                <a:ea typeface="Tahoma" pitchFamily="34" charset="0"/>
                <a:cs typeface="Tahoma" pitchFamily="34" charset="0"/>
              </a:rPr>
              <a:t/>
            </a:r>
            <a:br>
              <a:rPr lang="id-ID" smtClean="0">
                <a:latin typeface="Tahoma" pitchFamily="34" charset="0"/>
                <a:ea typeface="Tahoma" pitchFamily="34" charset="0"/>
                <a:cs typeface="Tahoma" pitchFamily="34" charset="0"/>
              </a:rPr>
            </a:br>
            <a:r>
              <a:rPr lang="id-ID" smtClean="0">
                <a:latin typeface="Tahoma" pitchFamily="34" charset="0"/>
                <a:ea typeface="Tahoma" pitchFamily="34" charset="0"/>
                <a:cs typeface="Tahoma" pitchFamily="34" charset="0"/>
              </a:rPr>
              <a:t>Data Teknis</a:t>
            </a:r>
            <a:r>
              <a:rPr lang="id-ID">
                <a:latin typeface="Tahoma" pitchFamily="34" charset="0"/>
                <a:ea typeface="Tahoma" pitchFamily="34" charset="0"/>
                <a:cs typeface="Tahoma" pitchFamily="34" charset="0"/>
              </a:rPr>
              <a:t/>
            </a:r>
            <a:br>
              <a:rPr lang="id-ID">
                <a:latin typeface="Tahoma" pitchFamily="34" charset="0"/>
                <a:ea typeface="Tahoma" pitchFamily="34" charset="0"/>
                <a:cs typeface="Tahoma" pitchFamily="34" charset="0"/>
              </a:rPr>
            </a:br>
            <a:endParaRPr lang="en-US" dirty="0"/>
          </a:p>
        </p:txBody>
      </p:sp>
      <p:sp>
        <p:nvSpPr>
          <p:cNvPr id="9" name="スライド番号プレースホルダー 8"/>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a:t>
            </a:fld>
            <a:endParaRPr lang="en-US" sz="7200" dirty="0">
              <a:latin typeface="+mj-lt"/>
            </a:endParaRPr>
          </a:p>
        </p:txBody>
      </p:sp>
      <p:sp>
        <p:nvSpPr>
          <p:cNvPr id="10" name="テキスト プレースホルダー 9"/>
          <p:cNvSpPr>
            <a:spLocks noGrp="1"/>
          </p:cNvSpPr>
          <p:nvPr>
            <p:ph type="body" sz="quarter" idx="14"/>
          </p:nvPr>
        </p:nvSpPr>
        <p:spPr/>
        <p:txBody>
          <a:bodyPr/>
          <a:lstStyle/>
          <a:p>
            <a:pPr algn="ctr"/>
            <a:r>
              <a:rPr lang="id-ID" b="1" smtClean="0"/>
              <a:t>2. Pondasi</a:t>
            </a:r>
            <a:r>
              <a:rPr lang="id-ID" b="1"/>
              <a:t>, Pile Cap dan Pier/Kolom</a:t>
            </a:r>
            <a:endParaRPr lang="id-ID"/>
          </a:p>
          <a:p>
            <a:pPr lvl="0"/>
            <a:endParaRPr lang="id-ID"/>
          </a:p>
        </p:txBody>
      </p:sp>
      <p:graphicFrame>
        <p:nvGraphicFramePr>
          <p:cNvPr id="2" name="Table 1"/>
          <p:cNvGraphicFramePr>
            <a:graphicFrameLocks noGrp="1"/>
          </p:cNvGraphicFramePr>
          <p:nvPr>
            <p:extLst>
              <p:ext uri="{D42A27DB-BD31-4B8C-83A1-F6EECF244321}">
                <p14:modId xmlns:p14="http://schemas.microsoft.com/office/powerpoint/2010/main" val="2040201983"/>
              </p:ext>
            </p:extLst>
          </p:nvPr>
        </p:nvGraphicFramePr>
        <p:xfrm>
          <a:off x="6611814" y="3239961"/>
          <a:ext cx="10884875" cy="5657856"/>
        </p:xfrm>
        <a:graphic>
          <a:graphicData uri="http://schemas.openxmlformats.org/drawingml/2006/table">
            <a:tbl>
              <a:tblPr firstRow="1" firstCol="1" bandRow="1">
                <a:tableStyleId>{5C22544A-7EE6-4342-B048-85BDC9FD1C3A}</a:tableStyleId>
              </a:tblPr>
              <a:tblGrid>
                <a:gridCol w="1621395"/>
                <a:gridCol w="1596434"/>
                <a:gridCol w="1621395"/>
                <a:gridCol w="2212128"/>
                <a:gridCol w="2212128"/>
                <a:gridCol w="1621395"/>
              </a:tblGrid>
              <a:tr h="471488">
                <a:tc gridSpan="6">
                  <a:txBody>
                    <a:bodyPr/>
                    <a:lstStyle/>
                    <a:p>
                      <a:pPr>
                        <a:lnSpc>
                          <a:spcPct val="115000"/>
                        </a:lnSpc>
                        <a:spcAft>
                          <a:spcPts val="0"/>
                        </a:spcAft>
                      </a:pPr>
                      <a:r>
                        <a:rPr lang="id-ID" sz="2000" kern="1200">
                          <a:effectLst/>
                        </a:rPr>
                        <a:t>Pondasi</a:t>
                      </a:r>
                      <a:r>
                        <a:rPr lang="en-US" sz="2000" kern="1200">
                          <a:effectLst/>
                        </a:rPr>
                        <a:t> Borepile </a:t>
                      </a:r>
                      <a:endParaRPr lang="id-ID" sz="2000">
                        <a:effectLst/>
                        <a:latin typeface="Calibri"/>
                        <a:ea typeface="Calibri"/>
                        <a:cs typeface="Times New Roman"/>
                      </a:endParaRPr>
                    </a:p>
                  </a:txBody>
                  <a:tcPr marL="68580" marR="68580" marT="8890"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471488">
                <a:tc rowSpan="2">
                  <a:txBody>
                    <a:bodyPr/>
                    <a:lstStyle/>
                    <a:p>
                      <a:pPr algn="ctr">
                        <a:lnSpc>
                          <a:spcPct val="150000"/>
                        </a:lnSpc>
                        <a:spcAft>
                          <a:spcPts val="0"/>
                        </a:spcAft>
                      </a:pPr>
                      <a:r>
                        <a:rPr lang="en-US" sz="1400" kern="1200">
                          <a:effectLst/>
                        </a:rPr>
                        <a:t>No. </a:t>
                      </a:r>
                      <a:endParaRPr lang="id-ID" sz="1400">
                        <a:effectLst/>
                        <a:latin typeface="Calibri"/>
                        <a:ea typeface="Calibri"/>
                        <a:cs typeface="Times New Roman"/>
                      </a:endParaRPr>
                    </a:p>
                  </a:txBody>
                  <a:tcPr marL="68580" marR="68580" marT="8890" marB="0" anchor="ctr"/>
                </a:tc>
                <a:tc rowSpan="2">
                  <a:txBody>
                    <a:bodyPr/>
                    <a:lstStyle/>
                    <a:p>
                      <a:pPr algn="ctr">
                        <a:lnSpc>
                          <a:spcPct val="150000"/>
                        </a:lnSpc>
                        <a:spcAft>
                          <a:spcPts val="0"/>
                        </a:spcAft>
                      </a:pPr>
                      <a:r>
                        <a:rPr lang="en-US" sz="1400" kern="1200">
                          <a:effectLst/>
                        </a:rPr>
                        <a:t>Uraian </a:t>
                      </a:r>
                      <a:endParaRPr lang="id-ID" sz="1400">
                        <a:effectLst/>
                        <a:latin typeface="Calibri"/>
                        <a:ea typeface="Calibri"/>
                        <a:cs typeface="Times New Roman"/>
                      </a:endParaRPr>
                    </a:p>
                  </a:txBody>
                  <a:tcPr marL="68580" marR="68580" marT="8890" marB="0" anchor="ctr"/>
                </a:tc>
                <a:tc gridSpan="3">
                  <a:txBody>
                    <a:bodyPr/>
                    <a:lstStyle/>
                    <a:p>
                      <a:pPr algn="ctr">
                        <a:lnSpc>
                          <a:spcPct val="150000"/>
                        </a:lnSpc>
                        <a:spcAft>
                          <a:spcPts val="0"/>
                        </a:spcAft>
                      </a:pPr>
                      <a:r>
                        <a:rPr lang="id-ID" sz="1200" kern="1200">
                          <a:effectLst/>
                        </a:rPr>
                        <a:t>U</a:t>
                      </a:r>
                      <a:r>
                        <a:rPr lang="en-US" sz="1200" kern="1200">
                          <a:effectLst/>
                        </a:rPr>
                        <a:t>kuran </a:t>
                      </a:r>
                      <a:endParaRPr lang="id-ID" sz="1100">
                        <a:effectLst/>
                        <a:latin typeface="Calibri"/>
                        <a:ea typeface="Calibri"/>
                        <a:cs typeface="Times New Roman"/>
                      </a:endParaRPr>
                    </a:p>
                  </a:txBody>
                  <a:tcPr marL="68580" marR="68580" marT="8890" marB="0" anchor="ctr"/>
                </a:tc>
                <a:tc hMerge="1">
                  <a:txBody>
                    <a:bodyPr/>
                    <a:lstStyle/>
                    <a:p>
                      <a:endParaRPr lang="id-ID"/>
                    </a:p>
                  </a:txBody>
                  <a:tcPr/>
                </a:tc>
                <a:tc hMerge="1">
                  <a:txBody>
                    <a:bodyPr/>
                    <a:lstStyle/>
                    <a:p>
                      <a:endParaRPr lang="id-ID"/>
                    </a:p>
                  </a:txBody>
                  <a:tcPr/>
                </a:tc>
                <a:tc rowSpan="2">
                  <a:txBody>
                    <a:bodyPr/>
                    <a:lstStyle/>
                    <a:p>
                      <a:pPr algn="ctr">
                        <a:lnSpc>
                          <a:spcPct val="150000"/>
                        </a:lnSpc>
                        <a:spcAft>
                          <a:spcPts val="0"/>
                        </a:spcAft>
                      </a:pPr>
                      <a:r>
                        <a:rPr lang="id-ID" sz="1400" kern="1200">
                          <a:effectLst/>
                        </a:rPr>
                        <a:t>Mutu Beton </a:t>
                      </a:r>
                      <a:endParaRPr lang="id-ID" sz="1400">
                        <a:effectLst/>
                        <a:latin typeface="Calibri"/>
                        <a:ea typeface="Calibri"/>
                        <a:cs typeface="Times New Roman"/>
                      </a:endParaRPr>
                    </a:p>
                  </a:txBody>
                  <a:tcPr marL="68580" marR="68580" marT="8890" marB="0" anchor="ctr"/>
                </a:tc>
              </a:tr>
              <a:tr h="471488">
                <a:tc vMerge="1">
                  <a:txBody>
                    <a:bodyPr/>
                    <a:lstStyle/>
                    <a:p>
                      <a:endParaRPr lang="id-ID"/>
                    </a:p>
                  </a:txBody>
                  <a:tcPr/>
                </a:tc>
                <a:tc vMerge="1">
                  <a:txBody>
                    <a:bodyPr/>
                    <a:lstStyle/>
                    <a:p>
                      <a:endParaRPr lang="id-ID"/>
                    </a:p>
                  </a:txBody>
                  <a:tcPr/>
                </a:tc>
                <a:tc>
                  <a:txBody>
                    <a:bodyPr/>
                    <a:lstStyle/>
                    <a:p>
                      <a:pPr algn="ctr">
                        <a:lnSpc>
                          <a:spcPct val="150000"/>
                        </a:lnSpc>
                        <a:spcAft>
                          <a:spcPts val="0"/>
                        </a:spcAft>
                      </a:pPr>
                      <a:r>
                        <a:rPr lang="id-ID" sz="1400" kern="1200">
                          <a:effectLst/>
                        </a:rPr>
                        <a:t>Diameter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Kedalaman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Jumlah </a:t>
                      </a:r>
                      <a:endParaRPr lang="id-ID" sz="1400">
                        <a:effectLst/>
                        <a:latin typeface="Calibri"/>
                        <a:ea typeface="Calibri"/>
                        <a:cs typeface="Times New Roman"/>
                      </a:endParaRPr>
                    </a:p>
                  </a:txBody>
                  <a:tcPr marL="68580" marR="68580" marT="8890" marB="0" anchor="ctr"/>
                </a:tc>
                <a:tc vMerge="1">
                  <a:txBody>
                    <a:bodyPr/>
                    <a:lstStyle/>
                    <a:p>
                      <a:endParaRPr lang="id-ID"/>
                    </a:p>
                  </a:txBody>
                  <a:tcPr/>
                </a:tc>
              </a:tr>
              <a:tr h="471488">
                <a:tc>
                  <a:txBody>
                    <a:bodyPr/>
                    <a:lstStyle/>
                    <a:p>
                      <a:pPr algn="ctr">
                        <a:lnSpc>
                          <a:spcPct val="150000"/>
                        </a:lnSpc>
                        <a:spcAft>
                          <a:spcPts val="0"/>
                        </a:spcAft>
                      </a:pPr>
                      <a:r>
                        <a:rPr lang="en-US" sz="1400" kern="1200">
                          <a:effectLst/>
                        </a:rPr>
                        <a:t>1. </a:t>
                      </a:r>
                      <a:endParaRPr lang="id-ID" sz="14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400" kern="1200">
                          <a:effectLst/>
                        </a:rPr>
                        <a:t> 4 x Pier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1.200 mm</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33 - 3</a:t>
                      </a:r>
                      <a:r>
                        <a:rPr lang="en-US" sz="1400" kern="1200">
                          <a:effectLst/>
                        </a:rPr>
                        <a:t>4.5 m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2x</a:t>
                      </a:r>
                      <a:r>
                        <a:rPr lang="en-US" sz="1400" kern="1200">
                          <a:effectLst/>
                        </a:rPr>
                        <a:t>35</a:t>
                      </a:r>
                      <a:r>
                        <a:rPr lang="id-ID" sz="1400" kern="1200">
                          <a:effectLst/>
                        </a:rPr>
                        <a:t> + 2x40 buah</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K -350 </a:t>
                      </a:r>
                      <a:endParaRPr lang="id-ID" sz="1400">
                        <a:effectLst/>
                        <a:latin typeface="Calibri"/>
                        <a:ea typeface="Calibri"/>
                        <a:cs typeface="Times New Roman"/>
                      </a:endParaRPr>
                    </a:p>
                  </a:txBody>
                  <a:tcPr marL="68580" marR="68580" marT="8890" marB="0" anchor="ctr"/>
                </a:tc>
              </a:tr>
              <a:tr h="471488">
                <a:tc>
                  <a:txBody>
                    <a:bodyPr/>
                    <a:lstStyle/>
                    <a:p>
                      <a:pPr algn="ctr">
                        <a:lnSpc>
                          <a:spcPct val="150000"/>
                        </a:lnSpc>
                        <a:spcAft>
                          <a:spcPts val="0"/>
                        </a:spcAft>
                      </a:pPr>
                      <a:r>
                        <a:rPr lang="id-ID" sz="1400" kern="1200">
                          <a:effectLst/>
                        </a:rPr>
                        <a:t>2. </a:t>
                      </a:r>
                      <a:endParaRPr lang="id-ID" sz="14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400" kern="1200">
                          <a:effectLst/>
                        </a:rPr>
                        <a:t> 4 x Abutmen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1.200 mm</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25</a:t>
                      </a:r>
                      <a:r>
                        <a:rPr lang="en-US" sz="1400" kern="1200">
                          <a:effectLst/>
                        </a:rPr>
                        <a:t>.0 m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4 x24 buah</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K - 350 </a:t>
                      </a:r>
                      <a:endParaRPr lang="id-ID" sz="1400">
                        <a:effectLst/>
                        <a:latin typeface="Calibri"/>
                        <a:ea typeface="Calibri"/>
                        <a:cs typeface="Times New Roman"/>
                      </a:endParaRPr>
                    </a:p>
                  </a:txBody>
                  <a:tcPr marL="68580" marR="68580" marT="8890" marB="0" anchor="ctr"/>
                </a:tc>
              </a:tr>
              <a:tr h="471488">
                <a:tc gridSpan="6">
                  <a:txBody>
                    <a:bodyPr/>
                    <a:lstStyle/>
                    <a:p>
                      <a:pPr>
                        <a:lnSpc>
                          <a:spcPct val="115000"/>
                        </a:lnSpc>
                        <a:spcAft>
                          <a:spcPts val="0"/>
                        </a:spcAft>
                      </a:pPr>
                      <a:r>
                        <a:rPr lang="id-ID" sz="1400" kern="1200">
                          <a:effectLst/>
                        </a:rPr>
                        <a:t>Pile Cap</a:t>
                      </a:r>
                      <a:endParaRPr lang="id-ID" sz="1400">
                        <a:effectLst/>
                        <a:latin typeface="Calibri"/>
                        <a:ea typeface="Calibri"/>
                        <a:cs typeface="Times New Roman"/>
                      </a:endParaRPr>
                    </a:p>
                  </a:txBody>
                  <a:tcPr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471488">
                <a:tc>
                  <a:txBody>
                    <a:bodyPr/>
                    <a:lstStyle/>
                    <a:p>
                      <a:pPr algn="ctr">
                        <a:lnSpc>
                          <a:spcPct val="150000"/>
                        </a:lnSpc>
                        <a:spcAft>
                          <a:spcPts val="0"/>
                        </a:spcAft>
                      </a:pPr>
                      <a:r>
                        <a:rPr lang="en-US" sz="1400" kern="1200">
                          <a:effectLst/>
                        </a:rPr>
                        <a:t>N</a:t>
                      </a:r>
                      <a:r>
                        <a:rPr lang="id-ID" sz="1400" kern="1200">
                          <a:effectLst/>
                        </a:rPr>
                        <a:t>o</a:t>
                      </a:r>
                      <a:r>
                        <a:rPr lang="en-US" sz="1400" kern="1200">
                          <a:effectLst/>
                        </a:rPr>
                        <a:t>.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Uraian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Panjang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Lebar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Tinggi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Mutu Beton </a:t>
                      </a:r>
                      <a:endParaRPr lang="id-ID" sz="1400">
                        <a:effectLst/>
                        <a:latin typeface="Calibri"/>
                        <a:ea typeface="Calibri"/>
                        <a:cs typeface="Times New Roman"/>
                      </a:endParaRPr>
                    </a:p>
                  </a:txBody>
                  <a:tcPr marL="68580" marR="68580" marT="8890" marB="0" anchor="ctr"/>
                </a:tc>
              </a:tr>
              <a:tr h="471488">
                <a:tc>
                  <a:txBody>
                    <a:bodyPr/>
                    <a:lstStyle/>
                    <a:p>
                      <a:pPr algn="ctr">
                        <a:lnSpc>
                          <a:spcPct val="150000"/>
                        </a:lnSpc>
                        <a:spcAft>
                          <a:spcPts val="0"/>
                        </a:spcAft>
                      </a:pPr>
                      <a:r>
                        <a:rPr lang="en-US" sz="1400" kern="1200">
                          <a:effectLst/>
                        </a:rPr>
                        <a:t>1. </a:t>
                      </a:r>
                      <a:endParaRPr lang="id-ID" sz="14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400" kern="1200">
                          <a:effectLst/>
                        </a:rPr>
                        <a:t> 4 x Pier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20 dan 23 m</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14 dan 17</a:t>
                      </a:r>
                      <a:r>
                        <a:rPr lang="en-US" sz="1400" kern="1200">
                          <a:effectLst/>
                        </a:rPr>
                        <a:t> m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2,5 </a:t>
                      </a:r>
                      <a:r>
                        <a:rPr lang="en-US" sz="1400" kern="1200">
                          <a:effectLst/>
                        </a:rPr>
                        <a:t>(3,5)</a:t>
                      </a:r>
                      <a:r>
                        <a:rPr lang="id-ID" sz="1400" kern="1200">
                          <a:effectLst/>
                        </a:rPr>
                        <a:t>m</a:t>
                      </a:r>
                      <a:r>
                        <a:rPr lang="en-US" sz="1400" kern="1200">
                          <a:effectLst/>
                        </a:rPr>
                        <a:t> voute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K -350 </a:t>
                      </a:r>
                      <a:endParaRPr lang="id-ID" sz="1400">
                        <a:effectLst/>
                        <a:latin typeface="Calibri"/>
                        <a:ea typeface="Calibri"/>
                        <a:cs typeface="Times New Roman"/>
                      </a:endParaRPr>
                    </a:p>
                  </a:txBody>
                  <a:tcPr marL="68580" marR="68580" marT="8890" marB="0" anchor="ctr"/>
                </a:tc>
              </a:tr>
              <a:tr h="471488">
                <a:tc>
                  <a:txBody>
                    <a:bodyPr/>
                    <a:lstStyle/>
                    <a:p>
                      <a:pPr algn="ctr">
                        <a:lnSpc>
                          <a:spcPct val="150000"/>
                        </a:lnSpc>
                        <a:spcAft>
                          <a:spcPts val="0"/>
                        </a:spcAft>
                      </a:pPr>
                      <a:r>
                        <a:rPr lang="id-ID" sz="1400" kern="1200">
                          <a:effectLst/>
                        </a:rPr>
                        <a:t>2</a:t>
                      </a:r>
                      <a:r>
                        <a:rPr lang="en-US" sz="1400" kern="1200">
                          <a:effectLst/>
                        </a:rPr>
                        <a:t>. </a:t>
                      </a:r>
                      <a:endParaRPr lang="id-ID" sz="14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400" kern="1200">
                          <a:effectLst/>
                        </a:rPr>
                        <a:t> 4 x Abutmen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17</a:t>
                      </a:r>
                      <a:r>
                        <a:rPr lang="en-US" sz="1400" kern="1200">
                          <a:effectLst/>
                        </a:rPr>
                        <a:t> m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11</a:t>
                      </a:r>
                      <a:r>
                        <a:rPr lang="en-US" sz="1400" kern="1200">
                          <a:effectLst/>
                        </a:rPr>
                        <a:t> m </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1,8 m</a:t>
                      </a:r>
                      <a:endParaRPr lang="id-ID" sz="14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400" kern="1200">
                          <a:effectLst/>
                        </a:rPr>
                        <a:t>K - 350 </a:t>
                      </a:r>
                      <a:endParaRPr lang="id-ID" sz="1400">
                        <a:effectLst/>
                        <a:latin typeface="Calibri"/>
                        <a:ea typeface="Calibri"/>
                        <a:cs typeface="Times New Roman"/>
                      </a:endParaRPr>
                    </a:p>
                  </a:txBody>
                  <a:tcPr marL="68580" marR="68580" marT="8890" marB="0" anchor="ctr"/>
                </a:tc>
              </a:tr>
              <a:tr h="471488">
                <a:tc gridSpan="6">
                  <a:txBody>
                    <a:bodyPr/>
                    <a:lstStyle/>
                    <a:p>
                      <a:pPr>
                        <a:lnSpc>
                          <a:spcPct val="115000"/>
                        </a:lnSpc>
                        <a:spcAft>
                          <a:spcPts val="0"/>
                        </a:spcAft>
                      </a:pPr>
                      <a:r>
                        <a:rPr lang="id-ID" sz="1400" kern="1200">
                          <a:effectLst/>
                        </a:rPr>
                        <a:t>Pier / Kolom </a:t>
                      </a:r>
                      <a:endParaRPr lang="id-ID" sz="1400">
                        <a:effectLst/>
                        <a:latin typeface="Calibri"/>
                        <a:ea typeface="Calibri"/>
                        <a:cs typeface="Times New Roman"/>
                      </a:endParaRPr>
                    </a:p>
                  </a:txBody>
                  <a:tcPr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471488">
                <a:tc>
                  <a:txBody>
                    <a:bodyPr/>
                    <a:lstStyle/>
                    <a:p>
                      <a:pPr algn="ctr">
                        <a:lnSpc>
                          <a:spcPct val="115000"/>
                        </a:lnSpc>
                        <a:spcAft>
                          <a:spcPts val="0"/>
                        </a:spcAft>
                      </a:pPr>
                      <a:r>
                        <a:rPr lang="id-ID" sz="1400" kern="1200">
                          <a:effectLst/>
                        </a:rPr>
                        <a:t>No</a:t>
                      </a:r>
                      <a:endParaRPr lang="id-ID" sz="1400">
                        <a:effectLst/>
                        <a:latin typeface="Calibri"/>
                        <a:ea typeface="Calibri"/>
                        <a:cs typeface="Times New Roman"/>
                      </a:endParaRPr>
                    </a:p>
                  </a:txBody>
                  <a:tcPr anchor="ctr"/>
                </a:tc>
                <a:tc>
                  <a:txBody>
                    <a:bodyPr/>
                    <a:lstStyle/>
                    <a:p>
                      <a:pPr algn="ctr">
                        <a:lnSpc>
                          <a:spcPct val="115000"/>
                        </a:lnSpc>
                        <a:spcAft>
                          <a:spcPts val="0"/>
                        </a:spcAft>
                      </a:pPr>
                      <a:r>
                        <a:rPr lang="id-ID" sz="1400" kern="1200">
                          <a:effectLst/>
                        </a:rPr>
                        <a:t>Uraian</a:t>
                      </a:r>
                      <a:endParaRPr lang="id-ID" sz="1400">
                        <a:effectLst/>
                        <a:latin typeface="Calibri"/>
                        <a:ea typeface="Calibri"/>
                        <a:cs typeface="Times New Roman"/>
                      </a:endParaRPr>
                    </a:p>
                  </a:txBody>
                  <a:tcPr anchor="ctr"/>
                </a:tc>
                <a:tc gridSpan="2">
                  <a:txBody>
                    <a:bodyPr/>
                    <a:lstStyle/>
                    <a:p>
                      <a:pPr algn="ctr">
                        <a:lnSpc>
                          <a:spcPct val="115000"/>
                        </a:lnSpc>
                        <a:spcAft>
                          <a:spcPts val="0"/>
                        </a:spcAft>
                      </a:pPr>
                      <a:r>
                        <a:rPr lang="id-ID" sz="1400" kern="1200">
                          <a:effectLst/>
                        </a:rPr>
                        <a:t>Diameter</a:t>
                      </a:r>
                      <a:endParaRPr lang="id-ID" sz="1400">
                        <a:effectLst/>
                        <a:latin typeface="Calibri"/>
                        <a:ea typeface="Calibri"/>
                        <a:cs typeface="Times New Roman"/>
                      </a:endParaRPr>
                    </a:p>
                  </a:txBody>
                  <a:tcPr anchor="ctr"/>
                </a:tc>
                <a:tc hMerge="1">
                  <a:txBody>
                    <a:bodyPr/>
                    <a:lstStyle/>
                    <a:p>
                      <a:endParaRPr lang="id-ID"/>
                    </a:p>
                  </a:txBody>
                  <a:tcPr/>
                </a:tc>
                <a:tc>
                  <a:txBody>
                    <a:bodyPr/>
                    <a:lstStyle/>
                    <a:p>
                      <a:pPr algn="ctr">
                        <a:lnSpc>
                          <a:spcPct val="115000"/>
                        </a:lnSpc>
                        <a:spcAft>
                          <a:spcPts val="0"/>
                        </a:spcAft>
                      </a:pPr>
                      <a:r>
                        <a:rPr lang="id-ID" sz="1400" kern="1200">
                          <a:effectLst/>
                        </a:rPr>
                        <a:t>Tinggi</a:t>
                      </a:r>
                      <a:endParaRPr lang="id-ID" sz="1400">
                        <a:effectLst/>
                        <a:latin typeface="Calibri"/>
                        <a:ea typeface="Calibri"/>
                        <a:cs typeface="Times New Roman"/>
                      </a:endParaRPr>
                    </a:p>
                  </a:txBody>
                  <a:tcPr anchor="ctr"/>
                </a:tc>
                <a:tc>
                  <a:txBody>
                    <a:bodyPr/>
                    <a:lstStyle/>
                    <a:p>
                      <a:pPr algn="ctr">
                        <a:lnSpc>
                          <a:spcPct val="115000"/>
                        </a:lnSpc>
                        <a:spcAft>
                          <a:spcPts val="0"/>
                        </a:spcAft>
                      </a:pPr>
                      <a:r>
                        <a:rPr lang="id-ID" sz="1400" kern="1200">
                          <a:effectLst/>
                        </a:rPr>
                        <a:t>Mutu Beton</a:t>
                      </a:r>
                      <a:endParaRPr lang="id-ID" sz="1400">
                        <a:effectLst/>
                        <a:latin typeface="Calibri"/>
                        <a:ea typeface="Calibri"/>
                        <a:cs typeface="Times New Roman"/>
                      </a:endParaRPr>
                    </a:p>
                  </a:txBody>
                  <a:tcPr anchor="ctr"/>
                </a:tc>
              </a:tr>
              <a:tr h="471488">
                <a:tc>
                  <a:txBody>
                    <a:bodyPr/>
                    <a:lstStyle/>
                    <a:p>
                      <a:pPr algn="ctr">
                        <a:lnSpc>
                          <a:spcPct val="115000"/>
                        </a:lnSpc>
                        <a:spcAft>
                          <a:spcPts val="0"/>
                        </a:spcAft>
                      </a:pPr>
                      <a:r>
                        <a:rPr lang="id-ID" sz="1400" kern="1200">
                          <a:effectLst/>
                        </a:rPr>
                        <a:t>1.</a:t>
                      </a:r>
                      <a:endParaRPr lang="id-ID" sz="1400">
                        <a:effectLst/>
                        <a:latin typeface="Calibri"/>
                        <a:ea typeface="Calibri"/>
                        <a:cs typeface="Times New Roman"/>
                      </a:endParaRPr>
                    </a:p>
                  </a:txBody>
                  <a:tcPr anchor="ctr"/>
                </a:tc>
                <a:tc>
                  <a:txBody>
                    <a:bodyPr/>
                    <a:lstStyle/>
                    <a:p>
                      <a:pPr algn="ctr">
                        <a:lnSpc>
                          <a:spcPct val="115000"/>
                        </a:lnSpc>
                        <a:spcAft>
                          <a:spcPts val="0"/>
                        </a:spcAft>
                      </a:pPr>
                      <a:r>
                        <a:rPr lang="id-ID" sz="1400" kern="1200">
                          <a:effectLst/>
                        </a:rPr>
                        <a:t>4 x Pier</a:t>
                      </a:r>
                      <a:endParaRPr lang="id-ID" sz="1400">
                        <a:effectLst/>
                        <a:latin typeface="Calibri"/>
                        <a:ea typeface="Calibri"/>
                        <a:cs typeface="Times New Roman"/>
                      </a:endParaRPr>
                    </a:p>
                  </a:txBody>
                  <a:tcPr anchor="ctr"/>
                </a:tc>
                <a:tc gridSpan="2">
                  <a:txBody>
                    <a:bodyPr/>
                    <a:lstStyle/>
                    <a:p>
                      <a:pPr algn="ctr">
                        <a:lnSpc>
                          <a:spcPct val="115000"/>
                        </a:lnSpc>
                        <a:spcAft>
                          <a:spcPts val="0"/>
                        </a:spcAft>
                      </a:pPr>
                      <a:r>
                        <a:rPr lang="id-ID" sz="1400" kern="1200">
                          <a:effectLst/>
                        </a:rPr>
                        <a:t>4 m</a:t>
                      </a:r>
                      <a:endParaRPr lang="id-ID" sz="1400">
                        <a:effectLst/>
                        <a:latin typeface="Calibri"/>
                        <a:ea typeface="Calibri"/>
                        <a:cs typeface="Times New Roman"/>
                      </a:endParaRPr>
                    </a:p>
                  </a:txBody>
                  <a:tcPr anchor="ctr"/>
                </a:tc>
                <a:tc hMerge="1">
                  <a:txBody>
                    <a:bodyPr/>
                    <a:lstStyle/>
                    <a:p>
                      <a:endParaRPr lang="id-ID"/>
                    </a:p>
                  </a:txBody>
                  <a:tcPr/>
                </a:tc>
                <a:tc>
                  <a:txBody>
                    <a:bodyPr/>
                    <a:lstStyle/>
                    <a:p>
                      <a:pPr algn="ctr">
                        <a:lnSpc>
                          <a:spcPct val="115000"/>
                        </a:lnSpc>
                        <a:spcAft>
                          <a:spcPts val="0"/>
                        </a:spcAft>
                      </a:pPr>
                      <a:r>
                        <a:rPr lang="id-ID" sz="1400" kern="1200">
                          <a:effectLst/>
                        </a:rPr>
                        <a:t>7,407 – 7,457</a:t>
                      </a:r>
                      <a:endParaRPr lang="id-ID" sz="1400">
                        <a:effectLst/>
                        <a:latin typeface="Calibri"/>
                        <a:ea typeface="Calibri"/>
                        <a:cs typeface="Times New Roman"/>
                      </a:endParaRPr>
                    </a:p>
                  </a:txBody>
                  <a:tcPr anchor="ctr"/>
                </a:tc>
                <a:tc>
                  <a:txBody>
                    <a:bodyPr/>
                    <a:lstStyle/>
                    <a:p>
                      <a:pPr algn="ctr">
                        <a:lnSpc>
                          <a:spcPct val="115000"/>
                        </a:lnSpc>
                        <a:spcAft>
                          <a:spcPts val="0"/>
                        </a:spcAft>
                      </a:pPr>
                      <a:r>
                        <a:rPr lang="id-ID" sz="1400" kern="1200">
                          <a:effectLst/>
                        </a:rPr>
                        <a:t>K - 500</a:t>
                      </a:r>
                      <a:endParaRPr lang="id-ID" sz="1400">
                        <a:effectLst/>
                        <a:latin typeface="Calibri"/>
                        <a:ea typeface="Calibri"/>
                        <a:cs typeface="Times New Roman"/>
                      </a:endParaRPr>
                    </a:p>
                  </a:txBody>
                  <a:tcPr anchor="ctr"/>
                </a:tc>
              </a:tr>
            </a:tbl>
          </a:graphicData>
        </a:graphic>
      </p:graphicFrame>
    </p:spTree>
    <p:extLst>
      <p:ext uri="{BB962C8B-B14F-4D97-AF65-F5344CB8AC3E}">
        <p14:creationId xmlns:p14="http://schemas.microsoft.com/office/powerpoint/2010/main" val="2016036298"/>
      </p:ext>
    </p:extLst>
  </p:cSld>
  <p:clrMapOvr>
    <a:masterClrMapping/>
  </p:clrMapOvr>
  <p:transition spd="slow" advTm="3066">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1311" y="464725"/>
            <a:ext cx="9613169" cy="1003675"/>
          </a:xfrm>
        </p:spPr>
        <p:txBody>
          <a:bodyPr>
            <a:normAutofit/>
          </a:bodyPr>
          <a:lstStyle/>
          <a:p>
            <a:r>
              <a:rPr lang="en-US" sz="3200" b="1"/>
              <a:t>PROSEDUR KERJA KONSTRUKSI SEGMENTAL</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30</a:t>
            </a:fld>
            <a:endParaRPr lang="en-US" sz="7200" dirty="0">
              <a:latin typeface="+mj-lt"/>
            </a:endParaRPr>
          </a:p>
        </p:txBody>
      </p:sp>
      <p:sp>
        <p:nvSpPr>
          <p:cNvPr id="5" name="Text Placeholder 4"/>
          <p:cNvSpPr>
            <a:spLocks noGrp="1"/>
          </p:cNvSpPr>
          <p:nvPr>
            <p:ph type="body" sz="quarter" idx="15"/>
          </p:nvPr>
        </p:nvSpPr>
        <p:spPr>
          <a:xfrm>
            <a:off x="8661002" y="2362631"/>
            <a:ext cx="8383733" cy="4922117"/>
          </a:xfrm>
        </p:spPr>
        <p:txBody>
          <a:bodyPr/>
          <a:lstStyle/>
          <a:p>
            <a:pPr algn="just"/>
            <a:r>
              <a:rPr lang="id-ID" b="1" smtClean="0"/>
              <a:t>12</a:t>
            </a:r>
            <a:r>
              <a:rPr lang="id-ID" smtClean="0"/>
              <a:t>. </a:t>
            </a:r>
            <a:r>
              <a:rPr lang="en-US" smtClean="0"/>
              <a:t>Stressing</a:t>
            </a:r>
            <a:endParaRPr lang="id-ID"/>
          </a:p>
          <a:p>
            <a:pPr algn="just"/>
            <a:r>
              <a:rPr lang="en-US"/>
              <a:t>-  Pekerjaan stressing dilaksanakan bila kuat tekan beton sudah mencapai minimal 70% fc’.</a:t>
            </a:r>
            <a:endParaRPr lang="id-ID"/>
          </a:p>
          <a:p>
            <a:pPr algn="just"/>
            <a:r>
              <a:rPr lang="en-US" smtClean="0"/>
              <a:t>-</a:t>
            </a:r>
            <a:r>
              <a:rPr lang="id-ID" smtClean="0"/>
              <a:t> </a:t>
            </a:r>
            <a:r>
              <a:rPr lang="en-US" smtClean="0"/>
              <a:t>Tiap </a:t>
            </a:r>
            <a:r>
              <a:rPr lang="en-US"/>
              <a:t>langkah pekerjaan stressing harus mendapat persetujuan engineer yang ditunjukkan dengan laporan hasil stressing</a:t>
            </a:r>
            <a:endParaRPr lang="id-ID"/>
          </a:p>
        </p:txBody>
      </p:sp>
      <p:pic>
        <p:nvPicPr>
          <p:cNvPr id="10" name="Picture 9" descr="E:\05 Tol\Jembatan Moker\13Foto\Stressing\DSC03190.JPG"/>
          <p:cNvPicPr/>
          <p:nvPr/>
        </p:nvPicPr>
        <p:blipFill>
          <a:blip r:embed="rId2" cstate="print"/>
          <a:srcRect/>
          <a:stretch>
            <a:fillRect/>
          </a:stretch>
        </p:blipFill>
        <p:spPr bwMode="auto">
          <a:xfrm>
            <a:off x="381710" y="3882189"/>
            <a:ext cx="3853406" cy="3270501"/>
          </a:xfrm>
          <a:prstGeom prst="rect">
            <a:avLst/>
          </a:prstGeom>
          <a:noFill/>
          <a:ln w="9525">
            <a:noFill/>
            <a:miter lim="800000"/>
            <a:headEnd/>
            <a:tailEnd/>
          </a:ln>
        </p:spPr>
      </p:pic>
      <p:sp>
        <p:nvSpPr>
          <p:cNvPr id="6" name="Rectangle 5"/>
          <p:cNvSpPr/>
          <p:nvPr/>
        </p:nvSpPr>
        <p:spPr>
          <a:xfrm>
            <a:off x="8646695" y="5029032"/>
            <a:ext cx="9140825" cy="4247317"/>
          </a:xfrm>
          <a:prstGeom prst="rect">
            <a:avLst/>
          </a:prstGeom>
        </p:spPr>
        <p:txBody>
          <a:bodyPr>
            <a:spAutoFit/>
          </a:bodyPr>
          <a:lstStyle/>
          <a:p>
            <a:r>
              <a:rPr lang="id-ID" b="1" smtClean="0"/>
              <a:t>13. </a:t>
            </a:r>
            <a:r>
              <a:rPr lang="en-US" b="1" smtClean="0"/>
              <a:t>Grouting</a:t>
            </a:r>
            <a:endParaRPr lang="id-ID"/>
          </a:p>
          <a:p>
            <a:r>
              <a:rPr lang="en-US" smtClean="0"/>
              <a:t>Bahan </a:t>
            </a:r>
            <a:r>
              <a:rPr lang="en-US"/>
              <a:t>grouting terdiri dari :</a:t>
            </a:r>
            <a:endParaRPr lang="id-ID"/>
          </a:p>
          <a:p>
            <a:pPr lvl="0"/>
            <a:r>
              <a:rPr lang="en-US"/>
              <a:t>Semen portland 50 kg</a:t>
            </a:r>
            <a:endParaRPr lang="id-ID"/>
          </a:p>
          <a:p>
            <a:pPr lvl="0"/>
            <a:r>
              <a:rPr lang="en-US"/>
              <a:t>Air</a:t>
            </a:r>
            <a:endParaRPr lang="id-ID"/>
          </a:p>
          <a:p>
            <a:pPr lvl="0"/>
            <a:r>
              <a:rPr lang="en-US"/>
              <a:t>Sika intraplas Z additive, or similar</a:t>
            </a:r>
            <a:endParaRPr lang="id-ID"/>
          </a:p>
          <a:p>
            <a:pPr lvl="0"/>
            <a:r>
              <a:rPr lang="en-US"/>
              <a:t>Rasio air semen : 0,4 – 0,45</a:t>
            </a:r>
            <a:endParaRPr lang="id-ID"/>
          </a:p>
          <a:p>
            <a:r>
              <a:rPr lang="en-US"/>
              <a:t> </a:t>
            </a:r>
            <a:endParaRPr lang="id-ID"/>
          </a:p>
          <a:p>
            <a:r>
              <a:rPr lang="en-US"/>
              <a:t>Grouting yang sudah penuh di sepanjang tendon akan ditandai dengan keluarnya cairan grout pada selang di ujung</a:t>
            </a:r>
            <a:endParaRPr lang="id-ID"/>
          </a:p>
        </p:txBody>
      </p:sp>
      <p:pic>
        <p:nvPicPr>
          <p:cNvPr id="13" name="Picture 12" descr="E:\05 Tol\Jembatan Moker\13Foto\Foto Grout Lap HH\170120141353.jpg"/>
          <p:cNvPicPr/>
          <p:nvPr/>
        </p:nvPicPr>
        <p:blipFill>
          <a:blip r:embed="rId3" cstate="print"/>
          <a:srcRect/>
          <a:stretch>
            <a:fillRect/>
          </a:stretch>
        </p:blipFill>
        <p:spPr bwMode="auto">
          <a:xfrm>
            <a:off x="4501623" y="3882188"/>
            <a:ext cx="3824229" cy="3270501"/>
          </a:xfrm>
          <a:prstGeom prst="rect">
            <a:avLst/>
          </a:prstGeom>
          <a:noFill/>
          <a:ln w="9525">
            <a:noFill/>
            <a:miter lim="800000"/>
            <a:headEnd/>
            <a:tailEnd/>
          </a:ln>
        </p:spPr>
      </p:pic>
      <p:sp>
        <p:nvSpPr>
          <p:cNvPr id="8" name="Rectangle 7"/>
          <p:cNvSpPr/>
          <p:nvPr/>
        </p:nvSpPr>
        <p:spPr>
          <a:xfrm>
            <a:off x="4501623" y="7376111"/>
            <a:ext cx="3248050" cy="707886"/>
          </a:xfrm>
          <a:prstGeom prst="rect">
            <a:avLst/>
          </a:prstGeom>
        </p:spPr>
        <p:txBody>
          <a:bodyPr wrap="square">
            <a:spAutoFit/>
          </a:bodyPr>
          <a:lstStyle/>
          <a:p>
            <a:r>
              <a:rPr lang="en-US" sz="2000">
                <a:solidFill>
                  <a:srgbClr val="FFFFFF"/>
                </a:solidFill>
              </a:rPr>
              <a:t>Keluarnya Cairan Grout dari Selang Ujung</a:t>
            </a:r>
            <a:endParaRPr lang="id-ID" sz="2000">
              <a:solidFill>
                <a:srgbClr val="FFFFFF"/>
              </a:solidFill>
            </a:endParaRPr>
          </a:p>
        </p:txBody>
      </p:sp>
    </p:spTree>
    <p:extLst>
      <p:ext uri="{BB962C8B-B14F-4D97-AF65-F5344CB8AC3E}">
        <p14:creationId xmlns:p14="http://schemas.microsoft.com/office/powerpoint/2010/main" val="65915344"/>
      </p:ext>
    </p:extLst>
  </p:cSld>
  <p:clrMapOvr>
    <a:masterClrMapping/>
  </p:clrMapOvr>
  <p:transition spd="slow" advTm="3047">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152" y="2754300"/>
            <a:ext cx="17297400" cy="2260955"/>
          </a:xfrm>
        </p:spPr>
        <p:txBody>
          <a:bodyPr>
            <a:noAutofit/>
          </a:bodyPr>
          <a:lstStyle/>
          <a:p>
            <a:r>
              <a:rPr lang="id-ID" sz="4400" smtClean="0"/>
              <a:t>Note : </a:t>
            </a:r>
            <a:r>
              <a:rPr lang="en-US" sz="4400" smtClean="0"/>
              <a:t>Bila </a:t>
            </a:r>
            <a:r>
              <a:rPr lang="en-US" sz="4400"/>
              <a:t>panjang tendon lebih dari 30 meter, maka selongsong (ducting) dipasang ventilasi berupa selang karet dengan jarak per 30 m untuk memonitor dan memastikan bahwa grouting sudah terisi penuh pada tendon dengan indikasi keluarnya cairan grouting dari selang ventilasi baik yang di tengah maupun yang di tepi/ujung, kemudian vent dipotong dan ditutup sejajar dengan plat lantai beton</a:t>
            </a:r>
            <a:r>
              <a:rPr lang="id-ID" sz="4400"/>
              <a:t/>
            </a:r>
            <a:br>
              <a:rPr lang="id-ID" sz="4400"/>
            </a:br>
            <a:endParaRPr lang="id-ID" sz="4400"/>
          </a:p>
        </p:txBody>
      </p:sp>
      <p:pic>
        <p:nvPicPr>
          <p:cNvPr id="6" name="Picture 5" descr="E:\05 Tol\Jembatan Moker\13Foto\Box Girder\DSC06604.JPG"/>
          <p:cNvPicPr/>
          <p:nvPr/>
        </p:nvPicPr>
        <p:blipFill>
          <a:blip r:embed="rId2" cstate="print"/>
          <a:srcRect/>
          <a:stretch>
            <a:fillRect/>
          </a:stretch>
        </p:blipFill>
        <p:spPr bwMode="auto">
          <a:xfrm>
            <a:off x="1371599" y="4646232"/>
            <a:ext cx="6480314" cy="4115710"/>
          </a:xfrm>
          <a:prstGeom prst="rect">
            <a:avLst/>
          </a:prstGeom>
          <a:noFill/>
          <a:ln w="9525">
            <a:noFill/>
            <a:miter lim="800000"/>
            <a:headEnd/>
            <a:tailEnd/>
          </a:ln>
        </p:spPr>
      </p:pic>
      <p:grpSp>
        <p:nvGrpSpPr>
          <p:cNvPr id="4" name="Group 2"/>
          <p:cNvGrpSpPr>
            <a:grpSpLocks/>
          </p:cNvGrpSpPr>
          <p:nvPr/>
        </p:nvGrpSpPr>
        <p:grpSpPr bwMode="auto">
          <a:xfrm>
            <a:off x="1940981" y="6246695"/>
            <a:ext cx="6467523" cy="1679617"/>
            <a:chOff x="2378" y="4652"/>
            <a:chExt cx="4639" cy="998"/>
          </a:xfrm>
        </p:grpSpPr>
        <p:sp>
          <p:nvSpPr>
            <p:cNvPr id="5" name="Oval 3"/>
            <p:cNvSpPr>
              <a:spLocks noChangeArrowheads="1"/>
            </p:cNvSpPr>
            <p:nvPr/>
          </p:nvSpPr>
          <p:spPr bwMode="auto">
            <a:xfrm>
              <a:off x="2378" y="4652"/>
              <a:ext cx="1173" cy="871"/>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nvGrpSpPr>
            <p:cNvPr id="7" name="Group 4"/>
            <p:cNvGrpSpPr>
              <a:grpSpLocks/>
            </p:cNvGrpSpPr>
            <p:nvPr/>
          </p:nvGrpSpPr>
          <p:grpSpPr bwMode="auto">
            <a:xfrm>
              <a:off x="4897" y="4779"/>
              <a:ext cx="2120" cy="871"/>
              <a:chOff x="4897" y="4779"/>
              <a:chExt cx="2120" cy="871"/>
            </a:xfrm>
          </p:grpSpPr>
          <p:sp>
            <p:nvSpPr>
              <p:cNvPr id="10" name="Oval 5"/>
              <p:cNvSpPr>
                <a:spLocks noChangeArrowheads="1"/>
              </p:cNvSpPr>
              <p:nvPr/>
            </p:nvSpPr>
            <p:spPr bwMode="auto">
              <a:xfrm>
                <a:off x="4897" y="4779"/>
                <a:ext cx="1173" cy="871"/>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cxnSp>
            <p:nvCxnSpPr>
              <p:cNvPr id="10246" name="AutoShape 6"/>
              <p:cNvCxnSpPr>
                <a:cxnSpLocks noChangeShapeType="1"/>
              </p:cNvCxnSpPr>
              <p:nvPr/>
            </p:nvCxnSpPr>
            <p:spPr bwMode="auto">
              <a:xfrm>
                <a:off x="6070" y="5201"/>
                <a:ext cx="947" cy="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grpSp>
      </p:grpSp>
      <p:sp>
        <p:nvSpPr>
          <p:cNvPr id="11" name="Rectangle 10"/>
          <p:cNvSpPr/>
          <p:nvPr/>
        </p:nvSpPr>
        <p:spPr>
          <a:xfrm>
            <a:off x="8408504" y="6910528"/>
            <a:ext cx="3602589" cy="507831"/>
          </a:xfrm>
          <a:prstGeom prst="rect">
            <a:avLst/>
          </a:prstGeom>
        </p:spPr>
        <p:txBody>
          <a:bodyPr wrap="none">
            <a:spAutoFit/>
          </a:bodyPr>
          <a:lstStyle/>
          <a:p>
            <a:r>
              <a:rPr lang="en-US"/>
              <a:t>Ventilasi Pada Tendon</a:t>
            </a:r>
            <a:endParaRPr lang="id-ID"/>
          </a:p>
        </p:txBody>
      </p:sp>
    </p:spTree>
    <p:extLst>
      <p:ext uri="{BB962C8B-B14F-4D97-AF65-F5344CB8AC3E}">
        <p14:creationId xmlns:p14="http://schemas.microsoft.com/office/powerpoint/2010/main" val="3356716249"/>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2541" y="464725"/>
            <a:ext cx="10781939" cy="1003675"/>
          </a:xfrm>
        </p:spPr>
        <p:txBody>
          <a:bodyPr>
            <a:normAutofit/>
          </a:bodyPr>
          <a:lstStyle/>
          <a:p>
            <a:r>
              <a:rPr lang="en-US" sz="3200" b="1"/>
              <a:t>PROSEDUR KERJA KONSTRUKSI </a:t>
            </a:r>
            <a:r>
              <a:rPr lang="en-US" sz="3200" b="1" smtClean="0"/>
              <a:t>SEGMEN</a:t>
            </a:r>
            <a:r>
              <a:rPr lang="id-ID" sz="3200" b="1" smtClean="0"/>
              <a:t> CLOSURE</a:t>
            </a:r>
            <a:endParaRPr lang="en-US" sz="3200"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32</a:t>
            </a:fld>
            <a:endParaRPr lang="en-US" sz="7200" dirty="0">
              <a:latin typeface="+mj-lt"/>
            </a:endParaRPr>
          </a:p>
        </p:txBody>
      </p:sp>
      <p:sp>
        <p:nvSpPr>
          <p:cNvPr id="10" name="円/楕円 9"/>
          <p:cNvSpPr/>
          <p:nvPr/>
        </p:nvSpPr>
        <p:spPr>
          <a:xfrm>
            <a:off x="149298" y="451174"/>
            <a:ext cx="1975104" cy="1975104"/>
          </a:xfrm>
          <a:prstGeom prst="ellipse">
            <a:avLst/>
          </a:prstGeom>
          <a:gradFill flip="none" rotWithShape="1">
            <a:gsLst>
              <a:gs pos="0">
                <a:schemeClr val="accent1"/>
              </a:gs>
              <a:gs pos="42000">
                <a:schemeClr val="accent1">
                  <a:lumMod val="75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a:solidFill>
                  <a:schemeClr val="bg1">
                    <a:lumMod val="10000"/>
                    <a:lumOff val="90000"/>
                  </a:schemeClr>
                </a:solidFill>
              </a:rPr>
              <a:t>5</a:t>
            </a:r>
            <a:endParaRPr lang="en-US" dirty="0">
              <a:solidFill>
                <a:schemeClr val="bg1">
                  <a:lumMod val="10000"/>
                  <a:lumOff val="90000"/>
                </a:schemeClr>
              </a:solidFill>
            </a:endParaRPr>
          </a:p>
        </p:txBody>
      </p:sp>
      <p:sp>
        <p:nvSpPr>
          <p:cNvPr id="5" name="Text Placeholder 4"/>
          <p:cNvSpPr>
            <a:spLocks noGrp="1"/>
          </p:cNvSpPr>
          <p:nvPr>
            <p:ph type="body" sz="quarter" idx="15"/>
          </p:nvPr>
        </p:nvSpPr>
        <p:spPr>
          <a:xfrm>
            <a:off x="8809916" y="2426278"/>
            <a:ext cx="8383733" cy="4922117"/>
          </a:xfrm>
        </p:spPr>
        <p:txBody>
          <a:bodyPr>
            <a:noAutofit/>
          </a:bodyPr>
          <a:lstStyle/>
          <a:p>
            <a:pPr lvl="0">
              <a:spcBef>
                <a:spcPts val="0"/>
              </a:spcBef>
            </a:pPr>
            <a:r>
              <a:rPr lang="en-US" sz="2000"/>
              <a:t>Lepas form traveller inner formwork dari deck sisi dalam</a:t>
            </a:r>
            <a:endParaRPr lang="id-ID" sz="2000"/>
          </a:p>
          <a:p>
            <a:pPr lvl="0">
              <a:spcBef>
                <a:spcPts val="0"/>
              </a:spcBef>
            </a:pPr>
            <a:r>
              <a:rPr lang="en-US" sz="2000"/>
              <a:t>Lepas hand rail dari front working platform form traveller dan dilanjutkan ke segmen closure</a:t>
            </a:r>
            <a:endParaRPr lang="id-ID" sz="2000"/>
          </a:p>
          <a:p>
            <a:pPr lvl="0">
              <a:spcBef>
                <a:spcPts val="0"/>
              </a:spcBef>
            </a:pPr>
            <a:r>
              <a:rPr lang="en-US" sz="2000"/>
              <a:t>Fix front side dari formwork</a:t>
            </a:r>
            <a:endParaRPr lang="id-ID" sz="2000"/>
          </a:p>
          <a:p>
            <a:pPr lvl="0">
              <a:spcBef>
                <a:spcPts val="0"/>
              </a:spcBef>
            </a:pPr>
            <a:r>
              <a:rPr lang="en-US" sz="2000"/>
              <a:t>Untuk closure tengah, fix front side of formwork ke beton dari segmen yang berlawanan</a:t>
            </a:r>
            <a:endParaRPr lang="id-ID" sz="2000"/>
          </a:p>
          <a:p>
            <a:pPr lvl="0">
              <a:spcBef>
                <a:spcPts val="0"/>
              </a:spcBef>
            </a:pPr>
            <a:r>
              <a:rPr lang="en-US" sz="2000"/>
              <a:t>Untuk side span closure, formwork masih menggantung dari form traveller tetapi harus kuat sampai ke beton depan yang berlawanan</a:t>
            </a:r>
            <a:endParaRPr lang="id-ID" sz="2000"/>
          </a:p>
          <a:p>
            <a:pPr lvl="0">
              <a:spcBef>
                <a:spcPts val="0"/>
              </a:spcBef>
            </a:pPr>
            <a:r>
              <a:rPr lang="en-US" sz="2000"/>
              <a:t>Pekerjaan penulangan tahap 1</a:t>
            </a:r>
            <a:endParaRPr lang="id-ID" sz="2000"/>
          </a:p>
          <a:p>
            <a:pPr>
              <a:spcBef>
                <a:spcPts val="0"/>
              </a:spcBef>
            </a:pPr>
            <a:r>
              <a:rPr lang="en-US" sz="2000"/>
              <a:t>Instal tulangan bawah dan dinding</a:t>
            </a:r>
            <a:endParaRPr lang="id-ID" sz="2000"/>
          </a:p>
          <a:p>
            <a:pPr lvl="0">
              <a:spcBef>
                <a:spcPts val="0"/>
              </a:spcBef>
            </a:pPr>
            <a:r>
              <a:rPr lang="en-US" sz="2000"/>
              <a:t>Spesial inner formwork</a:t>
            </a:r>
            <a:endParaRPr lang="id-ID" sz="2000"/>
          </a:p>
          <a:p>
            <a:pPr>
              <a:spcBef>
                <a:spcPts val="0"/>
              </a:spcBef>
            </a:pPr>
            <a:r>
              <a:rPr lang="en-US" sz="2000"/>
              <a:t>Instal spesial inner formwork untuk web dan top slab</a:t>
            </a:r>
            <a:endParaRPr lang="id-ID" sz="2000"/>
          </a:p>
          <a:p>
            <a:pPr lvl="0">
              <a:spcBef>
                <a:spcPts val="0"/>
              </a:spcBef>
            </a:pPr>
            <a:r>
              <a:rPr lang="en-US" sz="2000"/>
              <a:t>Pekerjaan penulangan tahap 2</a:t>
            </a:r>
            <a:endParaRPr lang="id-ID" sz="2000"/>
          </a:p>
          <a:p>
            <a:pPr>
              <a:spcBef>
                <a:spcPts val="0"/>
              </a:spcBef>
            </a:pPr>
            <a:r>
              <a:rPr lang="en-US" sz="2000"/>
              <a:t>Instal tualangan top slab</a:t>
            </a:r>
            <a:endParaRPr lang="id-ID" sz="2000"/>
          </a:p>
          <a:p>
            <a:pPr lvl="0">
              <a:spcBef>
                <a:spcPts val="0"/>
              </a:spcBef>
            </a:pPr>
            <a:r>
              <a:rPr lang="en-US" sz="2000"/>
              <a:t>Instal tendon dan lokasi lubang</a:t>
            </a:r>
            <a:endParaRPr lang="id-ID" sz="2000"/>
          </a:p>
          <a:p>
            <a:pPr lvl="0">
              <a:spcBef>
                <a:spcPts val="0"/>
              </a:spcBef>
            </a:pPr>
            <a:r>
              <a:rPr lang="en-US" sz="2000"/>
              <a:t>Side form</a:t>
            </a:r>
            <a:endParaRPr lang="id-ID" sz="2000"/>
          </a:p>
          <a:p>
            <a:pPr lvl="0">
              <a:spcBef>
                <a:spcPts val="0"/>
              </a:spcBef>
            </a:pPr>
            <a:r>
              <a:rPr lang="en-US" sz="2000"/>
              <a:t>Final survey</a:t>
            </a:r>
            <a:endParaRPr lang="id-ID" sz="2000"/>
          </a:p>
          <a:p>
            <a:pPr lvl="0">
              <a:spcBef>
                <a:spcPts val="0"/>
              </a:spcBef>
            </a:pPr>
            <a:r>
              <a:rPr lang="id-ID" sz="2000"/>
              <a:t>Pengecoran beton</a:t>
            </a:r>
          </a:p>
          <a:p>
            <a:pPr lvl="0">
              <a:spcBef>
                <a:spcPts val="0"/>
              </a:spcBef>
            </a:pPr>
            <a:r>
              <a:rPr lang="id-ID" sz="2000"/>
              <a:t>Curing</a:t>
            </a:r>
          </a:p>
          <a:p>
            <a:pPr lvl="0">
              <a:spcBef>
                <a:spcPts val="0"/>
              </a:spcBef>
            </a:pPr>
            <a:r>
              <a:rPr lang="id-ID" sz="2000"/>
              <a:t>Lepas side form from ties</a:t>
            </a:r>
          </a:p>
          <a:p>
            <a:pPr lvl="0">
              <a:spcBef>
                <a:spcPts val="0"/>
              </a:spcBef>
            </a:pPr>
            <a:r>
              <a:rPr lang="id-ID" sz="2000"/>
              <a:t>Insert strand</a:t>
            </a:r>
          </a:p>
          <a:p>
            <a:pPr lvl="0">
              <a:spcBef>
                <a:spcPts val="0"/>
              </a:spcBef>
            </a:pPr>
            <a:r>
              <a:rPr lang="id-ID" sz="2000"/>
              <a:t>Stressing</a:t>
            </a:r>
          </a:p>
          <a:p>
            <a:pPr lvl="0">
              <a:spcBef>
                <a:spcPts val="0"/>
              </a:spcBef>
            </a:pPr>
            <a:r>
              <a:rPr lang="id-ID" sz="2000"/>
              <a:t>Grouting</a:t>
            </a:r>
          </a:p>
          <a:p>
            <a:pPr>
              <a:spcBef>
                <a:spcPts val="0"/>
              </a:spcBef>
            </a:pPr>
            <a:endParaRPr lang="id-ID" sz="2000"/>
          </a:p>
        </p:txBody>
      </p:sp>
      <p:pic>
        <p:nvPicPr>
          <p:cNvPr id="13" name="Picture 12" descr="E:\05 Tol\Jembatan Moker\13Foto\508___10\Cor Closure\IMG_4901.JPG"/>
          <p:cNvPicPr/>
          <p:nvPr/>
        </p:nvPicPr>
        <p:blipFill>
          <a:blip r:embed="rId2" cstate="print"/>
          <a:srcRect/>
          <a:stretch>
            <a:fillRect/>
          </a:stretch>
        </p:blipFill>
        <p:spPr bwMode="auto">
          <a:xfrm>
            <a:off x="408437" y="4024920"/>
            <a:ext cx="3865389" cy="3349915"/>
          </a:xfrm>
          <a:prstGeom prst="rect">
            <a:avLst/>
          </a:prstGeom>
          <a:noFill/>
          <a:ln w="9525">
            <a:noFill/>
            <a:miter lim="800000"/>
            <a:headEnd/>
            <a:tailEnd/>
          </a:ln>
        </p:spPr>
      </p:pic>
      <p:pic>
        <p:nvPicPr>
          <p:cNvPr id="15" name="Picture 14" descr="E:\05 Tol\Jembatan Moker\13Foto\508___10\Cor Closure\IMG_4893.JPG"/>
          <p:cNvPicPr/>
          <p:nvPr/>
        </p:nvPicPr>
        <p:blipFill>
          <a:blip r:embed="rId3" cstate="print"/>
          <a:srcRect/>
          <a:stretch>
            <a:fillRect/>
          </a:stretch>
        </p:blipFill>
        <p:spPr bwMode="auto">
          <a:xfrm>
            <a:off x="4532243" y="4024920"/>
            <a:ext cx="3717235" cy="3349915"/>
          </a:xfrm>
          <a:prstGeom prst="rect">
            <a:avLst/>
          </a:prstGeom>
          <a:noFill/>
          <a:ln w="9525">
            <a:noFill/>
            <a:miter lim="800000"/>
            <a:headEnd/>
            <a:tailEnd/>
          </a:ln>
        </p:spPr>
      </p:pic>
      <p:sp>
        <p:nvSpPr>
          <p:cNvPr id="6" name="Rectangle 5"/>
          <p:cNvSpPr/>
          <p:nvPr/>
        </p:nvSpPr>
        <p:spPr>
          <a:xfrm>
            <a:off x="408437" y="7594301"/>
            <a:ext cx="3865389" cy="707886"/>
          </a:xfrm>
          <a:prstGeom prst="rect">
            <a:avLst/>
          </a:prstGeom>
        </p:spPr>
        <p:txBody>
          <a:bodyPr wrap="square">
            <a:spAutoFit/>
          </a:bodyPr>
          <a:lstStyle/>
          <a:p>
            <a:r>
              <a:rPr lang="en-US" sz="2000">
                <a:solidFill>
                  <a:srgbClr val="FFFFFF"/>
                </a:solidFill>
              </a:rPr>
              <a:t>Pemasangan Traveller dan Formwork Pada Closure </a:t>
            </a:r>
            <a:endParaRPr lang="id-ID" sz="2000">
              <a:solidFill>
                <a:srgbClr val="FFFFFF"/>
              </a:solidFill>
            </a:endParaRPr>
          </a:p>
        </p:txBody>
      </p:sp>
      <p:sp>
        <p:nvSpPr>
          <p:cNvPr id="7" name="Rectangle 6"/>
          <p:cNvSpPr/>
          <p:nvPr/>
        </p:nvSpPr>
        <p:spPr>
          <a:xfrm>
            <a:off x="4532243" y="7616257"/>
            <a:ext cx="3676263" cy="400110"/>
          </a:xfrm>
          <a:prstGeom prst="rect">
            <a:avLst/>
          </a:prstGeom>
        </p:spPr>
        <p:txBody>
          <a:bodyPr wrap="none">
            <a:spAutoFit/>
          </a:bodyPr>
          <a:lstStyle/>
          <a:p>
            <a:r>
              <a:rPr lang="en-US" sz="2000">
                <a:solidFill>
                  <a:srgbClr val="FFFFFF"/>
                </a:solidFill>
              </a:rPr>
              <a:t>Pengecoran Closure Abutment</a:t>
            </a:r>
            <a:endParaRPr lang="id-ID" sz="2000">
              <a:solidFill>
                <a:srgbClr val="FFFFFF"/>
              </a:solidFill>
            </a:endParaRPr>
          </a:p>
        </p:txBody>
      </p:sp>
    </p:spTree>
    <p:extLst>
      <p:ext uri="{BB962C8B-B14F-4D97-AF65-F5344CB8AC3E}">
        <p14:creationId xmlns:p14="http://schemas.microsoft.com/office/powerpoint/2010/main" val="592812358"/>
      </p:ext>
    </p:extLst>
  </p:cSld>
  <p:clrMapOvr>
    <a:masterClrMapping/>
  </p:clrMapOvr>
  <p:transition spd="slow" advTm="30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1529" y="808587"/>
            <a:ext cx="16642557" cy="8956298"/>
          </a:xfrm>
          <a:prstGeom prst="rect">
            <a:avLst/>
          </a:prstGeom>
        </p:spPr>
        <p:txBody>
          <a:bodyPr wrap="square">
            <a:spAutoFit/>
          </a:bodyPr>
          <a:lstStyle/>
          <a:p>
            <a:r>
              <a:rPr lang="en-US" sz="3600" b="1"/>
              <a:t>PROSEDUR KERJA </a:t>
            </a:r>
            <a:r>
              <a:rPr lang="id-ID" sz="3600" b="1"/>
              <a:t>PEMBONGKARAN</a:t>
            </a:r>
            <a:r>
              <a:rPr lang="en-US" sz="3600" b="1"/>
              <a:t> FORM </a:t>
            </a:r>
            <a:r>
              <a:rPr lang="en-US" sz="3600" b="1" smtClean="0"/>
              <a:t>TRAVELLER</a:t>
            </a:r>
            <a:endParaRPr lang="id-ID" sz="3600" b="1" smtClean="0"/>
          </a:p>
          <a:p>
            <a:endParaRPr lang="id-ID" sz="1800"/>
          </a:p>
          <a:p>
            <a:r>
              <a:rPr lang="id-ID" sz="1800"/>
              <a:t>Ketika pekerjaan segmen kantilever sudah selesai pada kedua sisinya, salah satu dari form traveller harus dipindah/digeser sementara yang lainnya tetap di tempat untuk konstruksi segmen closure</a:t>
            </a:r>
            <a:r>
              <a:rPr lang="id-ID" sz="1800" b="1"/>
              <a:t>. </a:t>
            </a:r>
            <a:r>
              <a:rPr lang="id-ID" sz="1800"/>
              <a:t>Setelah konstruksi segemen closure selesai, form traveller kedua harus dipindah/digeser dengan menggunakan prosedur yang sama sebagai berikut:</a:t>
            </a:r>
          </a:p>
          <a:p>
            <a:pPr lvl="0"/>
            <a:r>
              <a:rPr lang="id-ID" sz="1800"/>
              <a:t>Melepas formwork kantilever dan bawah dari beton dengan memindahkan hanging bars</a:t>
            </a:r>
          </a:p>
          <a:p>
            <a:pPr lvl="0"/>
            <a:r>
              <a:rPr lang="id-ID" sz="1800"/>
              <a:t>Memindah outer web formwork panels</a:t>
            </a:r>
          </a:p>
          <a:p>
            <a:pPr lvl="0"/>
            <a:r>
              <a:rPr lang="id-ID" sz="1800"/>
              <a:t>Menggunakan level block, turunkan formwork kantilever ke formwork bawah dan di-secure</a:t>
            </a:r>
          </a:p>
          <a:p>
            <a:pPr lvl="0"/>
            <a:r>
              <a:rPr lang="id-ID" sz="1800"/>
              <a:t>Geser back form traveller ke arah pier dan di-secure</a:t>
            </a:r>
          </a:p>
          <a:p>
            <a:pPr lvl="0"/>
            <a:r>
              <a:rPr lang="id-ID" sz="1800"/>
              <a:t>Turunkan bottom formwork ke tanah dengan menggunakan 2 cran hidrolik</a:t>
            </a:r>
          </a:p>
          <a:p>
            <a:pPr lvl="0"/>
            <a:r>
              <a:rPr lang="id-ID" sz="1800"/>
              <a:t>Lepas hanging bar dan chain block</a:t>
            </a:r>
          </a:p>
          <a:p>
            <a:pPr lvl="0"/>
            <a:r>
              <a:rPr lang="id-ID" sz="1800"/>
              <a:t>Lepas front truss</a:t>
            </a:r>
          </a:p>
          <a:p>
            <a:pPr lvl="0"/>
            <a:r>
              <a:rPr lang="id-ID" sz="1800"/>
              <a:t>Instal temporary support dari frame utama</a:t>
            </a:r>
          </a:p>
          <a:p>
            <a:pPr lvl="0"/>
            <a:r>
              <a:rPr lang="id-ID" sz="1800"/>
              <a:t>Lepas rear truss dan rear suspension pada chasis</a:t>
            </a:r>
          </a:p>
          <a:p>
            <a:pPr lvl="0"/>
            <a:r>
              <a:rPr lang="id-ID" sz="1800"/>
              <a:t>Lepas anchor star</a:t>
            </a:r>
          </a:p>
          <a:p>
            <a:pPr lvl="0"/>
            <a:r>
              <a:rPr lang="id-ID" sz="1800"/>
              <a:t>Lepas main frame dari rear carriage dan remove</a:t>
            </a:r>
          </a:p>
          <a:p>
            <a:pPr lvl="0"/>
            <a:r>
              <a:rPr lang="id-ID" sz="1800"/>
              <a:t>Remove rail dan rear carriage</a:t>
            </a:r>
          </a:p>
          <a:p>
            <a:pPr lvl="0"/>
            <a:r>
              <a:rPr lang="id-ID" sz="1800"/>
              <a:t>Untuk melepas inner formwork ada dua prosedur yang berbeda yang diterapkan yaitu :</a:t>
            </a:r>
          </a:p>
          <a:p>
            <a:r>
              <a:rPr lang="id-ID" sz="1800"/>
              <a:t> </a:t>
            </a:r>
          </a:p>
          <a:p>
            <a:pPr lvl="0"/>
            <a:r>
              <a:rPr lang="id-ID" sz="1800"/>
              <a:t>Setelah konstruksi akhir segmen kantilever </a:t>
            </a:r>
          </a:p>
          <a:p>
            <a:pPr lvl="1"/>
            <a:r>
              <a:rPr lang="id-ID" sz="1800"/>
              <a:t>Advance form traveler minimal 3,5 m. Lubang temporer untuk angkur belakang harus disiapkan untuk tujuan ini</a:t>
            </a:r>
          </a:p>
          <a:p>
            <a:pPr lvl="1"/>
            <a:r>
              <a:rPr lang="id-ID" sz="1800"/>
              <a:t>Lepas web inner formwork dari drive deck dan taruh di atas bottom formwork</a:t>
            </a:r>
          </a:p>
          <a:p>
            <a:pPr lvl="1"/>
            <a:r>
              <a:rPr lang="id-ID" sz="1800"/>
              <a:t>Remove top inner formwork</a:t>
            </a:r>
          </a:p>
          <a:p>
            <a:pPr lvl="1"/>
            <a:r>
              <a:rPr lang="id-ID" sz="1800"/>
              <a:t>Remove drive deck beam assembly</a:t>
            </a:r>
          </a:p>
          <a:p>
            <a:pPr lvl="1"/>
            <a:r>
              <a:rPr lang="id-ID" sz="1800"/>
              <a:t>Remove web inner formwork</a:t>
            </a:r>
          </a:p>
          <a:p>
            <a:pPr lvl="1"/>
            <a:r>
              <a:rPr lang="id-ID" sz="1800"/>
              <a:t>Lepas formwork kantilever dan bottom dari beton dengan removing hanging bar</a:t>
            </a:r>
          </a:p>
          <a:p>
            <a:r>
              <a:rPr lang="id-ID" sz="1800"/>
              <a:t> </a:t>
            </a:r>
          </a:p>
          <a:p>
            <a:pPr lvl="0"/>
            <a:r>
              <a:rPr lang="id-ID" sz="1800"/>
              <a:t>Setelah konstruksi segmen closure </a:t>
            </a:r>
          </a:p>
          <a:p>
            <a:r>
              <a:rPr lang="id-ID" sz="1800"/>
              <a:t>Special inner formwork harus digunakan untuk segmen closure, yang mana tidak dihubungkan ke form traveller. Untuk itu pembongkaran pada masing-masing formwork setelah stressing continuous tendon dapat diselesaikan kapan saja tergantung kemudahan kerja di lapangan. Lubang-lubang di deck atas harus disiapkan untuk tujuan ini.</a:t>
            </a:r>
          </a:p>
        </p:txBody>
      </p:sp>
    </p:spTree>
    <p:extLst>
      <p:ext uri="{BB962C8B-B14F-4D97-AF65-F5344CB8AC3E}">
        <p14:creationId xmlns:p14="http://schemas.microsoft.com/office/powerpoint/2010/main" val="1888841899"/>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34</a:t>
            </a:fld>
            <a:endParaRPr lang="en-US" sz="7200" dirty="0">
              <a:latin typeface="+mj-lt"/>
            </a:endParaRPr>
          </a:p>
        </p:txBody>
      </p:sp>
      <p:sp>
        <p:nvSpPr>
          <p:cNvPr id="15" name="テキスト プレースホルダー 14"/>
          <p:cNvSpPr>
            <a:spLocks noGrp="1"/>
          </p:cNvSpPr>
          <p:nvPr>
            <p:ph type="body" sz="quarter" idx="14"/>
          </p:nvPr>
        </p:nvSpPr>
        <p:spPr>
          <a:xfrm>
            <a:off x="-639180" y="2052109"/>
            <a:ext cx="3282990" cy="662321"/>
          </a:xfrm>
        </p:spPr>
        <p:txBody>
          <a:bodyPr>
            <a:normAutofit/>
          </a:bodyPr>
          <a:lstStyle/>
          <a:p>
            <a:pPr marL="1371509" lvl="2" indent="0">
              <a:buNone/>
            </a:pPr>
            <a:r>
              <a:rPr lang="id-ID" sz="3200" b="1"/>
              <a:t>Definisi</a:t>
            </a:r>
            <a:endParaRPr lang="id-ID" sz="2800"/>
          </a:p>
        </p:txBody>
      </p:sp>
      <p:sp>
        <p:nvSpPr>
          <p:cNvPr id="16" name="テキスト プレースホルダー 15"/>
          <p:cNvSpPr>
            <a:spLocks noGrp="1"/>
          </p:cNvSpPr>
          <p:nvPr>
            <p:ph type="body" sz="quarter" idx="15"/>
          </p:nvPr>
        </p:nvSpPr>
        <p:spPr>
          <a:xfrm>
            <a:off x="756655" y="2570754"/>
            <a:ext cx="16077615" cy="2074027"/>
          </a:xfrm>
        </p:spPr>
        <p:txBody>
          <a:bodyPr>
            <a:normAutofit/>
          </a:bodyPr>
          <a:lstStyle/>
          <a:p>
            <a:pPr algn="just"/>
            <a:r>
              <a:rPr lang="id-ID" sz="2000"/>
              <a:t>Pelaksanaan pemberian prategang dengan cara pasca tarik (post-tension) didefinisikan sebagai cara memberikan prategang pada beton, dimana tendon baru ditarik setelah betonnya dicor terlebih dahulu dan mempunyai cukup kekerasan untuk menahan tegangan sesuai dengan yang direncanakan. Adapun langkah – langkah pelaksanaannya adalah sebagai berikut :</a:t>
            </a: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7" name="Rectangle 6"/>
          <p:cNvSpPr/>
          <p:nvPr/>
        </p:nvSpPr>
        <p:spPr>
          <a:xfrm>
            <a:off x="775253" y="3491841"/>
            <a:ext cx="16081512" cy="2246769"/>
          </a:xfrm>
          <a:prstGeom prst="rect">
            <a:avLst/>
          </a:prstGeom>
        </p:spPr>
        <p:txBody>
          <a:bodyPr wrap="square">
            <a:spAutoFit/>
          </a:bodyPr>
          <a:lstStyle/>
          <a:p>
            <a:pPr lvl="0" algn="just"/>
            <a:r>
              <a:rPr lang="id-ID" sz="2000" smtClean="0"/>
              <a:t>1. Bekisting </a:t>
            </a:r>
            <a:r>
              <a:rPr lang="id-ID" sz="2000"/>
              <a:t>beton dipasang di tempat yang sesuai dengan rencana letak komponen struktur dengan sekaligus dipasangi pipa selongsong lentur yang menyelubungi tendon. Pipa selongsong tendon diletakkan di dalam bekisting dengan posisinya diatur dan ditahan untuk membentuk pola tertentu sesuai dengan momen perlawanan yang direncanakan</a:t>
            </a:r>
          </a:p>
          <a:p>
            <a:pPr lvl="0" algn="just"/>
            <a:r>
              <a:rPr lang="id-ID" sz="2000" smtClean="0"/>
              <a:t>2. Kemudian </a:t>
            </a:r>
            <a:r>
              <a:rPr lang="id-ID" sz="2000"/>
              <a:t>adukan beton dicor ke dalam bekisting dengan menjaga agar pipa selongsong tendon tetap kokoh pada posisinya dan tidak kemasukan adukan, kemudian dilakukan perawatan (curing) secukupnya sampai mencapai kekuatan tertentu</a:t>
            </a:r>
          </a:p>
          <a:p>
            <a:pPr algn="just"/>
            <a:r>
              <a:rPr lang="id-ID" sz="2000" smtClean="0"/>
              <a:t>3. Selanjutnya </a:t>
            </a:r>
            <a:r>
              <a:rPr lang="id-ID" sz="2000"/>
              <a:t>tendon dimasukkan ke dalam pipa selongsong yang sudah disiapkan ke dalam beton. Pada cara lain, ada juga yang menempatkan pipa selon</a:t>
            </a:r>
            <a:r>
              <a:rPr lang="en-US" sz="2000"/>
              <a:t>g</a:t>
            </a:r>
            <a:r>
              <a:rPr lang="id-ID" sz="2000"/>
              <a:t>song lengkap dengan tendon di dalam bekisting sebelum dilakukan pengecoran beton</a:t>
            </a:r>
          </a:p>
        </p:txBody>
      </p:sp>
      <p:sp>
        <p:nvSpPr>
          <p:cNvPr id="8" name="Rectangle 7"/>
          <p:cNvSpPr/>
          <p:nvPr/>
        </p:nvSpPr>
        <p:spPr>
          <a:xfrm>
            <a:off x="715617" y="5761065"/>
            <a:ext cx="16220660" cy="2246769"/>
          </a:xfrm>
          <a:prstGeom prst="rect">
            <a:avLst/>
          </a:prstGeom>
        </p:spPr>
        <p:txBody>
          <a:bodyPr wrap="square">
            <a:spAutoFit/>
          </a:bodyPr>
          <a:lstStyle/>
          <a:p>
            <a:pPr lvl="0" algn="just"/>
            <a:r>
              <a:rPr lang="id-ID" sz="2000" smtClean="0"/>
              <a:t> 4. Tendon </a:t>
            </a:r>
            <a:r>
              <a:rPr lang="id-ID" sz="2000"/>
              <a:t>ditarik dengan menggunakan jacking di satu ujung dan angkur mati pada ujung lainnya. Fungsi angkur digabungkan dengan cara – cara yang mencengkeram tendon agar tidak terjadi slip (penggelinciran) dalam rangka upaya agar beban  atau tegangan tarikan tetap bertahan pada tendon.</a:t>
            </a:r>
          </a:p>
          <a:p>
            <a:pPr algn="just"/>
            <a:r>
              <a:rPr lang="id-ID" sz="2000"/>
              <a:t>Pada saat penarikan tendon, sudah terjadi kehilangan gaya prategang berupa : perpendekan elastis, kehilangan tegangan akibat gesekan dan sebagian momen beban mati sudah  bekerja sebagai dampak dari posisi lengkung tendon. Dengan demikian, gaya jacking harus sudah memperhitungkan hal-hal yang menyangkut kehilangan tegangan tersebut. Pembatasan tegangan-tegangan ijin pada tahap-tahap pelimpahan dan pelayanan diambil sama dengan yang diberikan untuk cara pra-tarik</a:t>
            </a:r>
          </a:p>
        </p:txBody>
      </p:sp>
      <p:sp>
        <p:nvSpPr>
          <p:cNvPr id="9" name="Rectangle 8"/>
          <p:cNvSpPr/>
          <p:nvPr/>
        </p:nvSpPr>
        <p:spPr>
          <a:xfrm>
            <a:off x="715619" y="7987459"/>
            <a:ext cx="16161024" cy="1015663"/>
          </a:xfrm>
          <a:prstGeom prst="rect">
            <a:avLst/>
          </a:prstGeom>
        </p:spPr>
        <p:txBody>
          <a:bodyPr wrap="square">
            <a:spAutoFit/>
          </a:bodyPr>
          <a:lstStyle/>
          <a:p>
            <a:r>
              <a:rPr lang="id-ID" sz="2000" smtClean="0"/>
              <a:t>5. Apabila </a:t>
            </a:r>
            <a:r>
              <a:rPr lang="id-ID" sz="2000"/>
              <a:t>digunakan tendon bonded, terutama pada lingkungan korosif, ruang kosong di dalam pipa selongsong yang mengelilingi tendon harus diisi penuh pasta semen dengan cara disuntikkan (grouting) setelah tendon ditarik atau sebelum beban hidup bekerja sehingga tegangan akibat beban hidup dihitung berdasarkan penampang transformasi seperti yang dilakukan pada cara pra tarik</a:t>
            </a:r>
          </a:p>
        </p:txBody>
      </p:sp>
    </p:spTree>
    <p:extLst>
      <p:ext uri="{BB962C8B-B14F-4D97-AF65-F5344CB8AC3E}">
        <p14:creationId xmlns:p14="http://schemas.microsoft.com/office/powerpoint/2010/main" val="812035590"/>
      </p:ext>
    </p:extLst>
  </p:cSld>
  <p:clrMapOvr>
    <a:masterClrMapping/>
  </p:clrMapOvr>
  <p:transition spd="slow" advTm="2659">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35</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mc:AlternateContent xmlns:mc="http://schemas.openxmlformats.org/markup-compatibility/2006" xmlns:a14="http://schemas.microsoft.com/office/drawing/2010/main">
        <mc:Choice Requires="a14">
          <p:sp>
            <p:nvSpPr>
              <p:cNvPr id="6" name="Rectangle 5"/>
              <p:cNvSpPr/>
              <p:nvPr/>
            </p:nvSpPr>
            <p:spPr>
              <a:xfrm>
                <a:off x="516836" y="2105083"/>
                <a:ext cx="15823094" cy="5253618"/>
              </a:xfrm>
              <a:prstGeom prst="rect">
                <a:avLst/>
              </a:prstGeom>
            </p:spPr>
            <p:txBody>
              <a:bodyPr wrap="square">
                <a:spAutoFit/>
              </a:bodyPr>
              <a:lstStyle/>
              <a:p>
                <a:pPr lvl="0" algn="just"/>
                <a:r>
                  <a:rPr lang="id-ID" smtClean="0"/>
                  <a:t>6. Angkur </a:t>
                </a:r>
                <a:r>
                  <a:rPr lang="id-ID"/>
                  <a:t>ujung setelah dikunci (dimatikan) perlu ditutu</a:t>
                </a:r>
                <a:r>
                  <a:rPr lang="en-US"/>
                  <a:t>p</a:t>
                </a:r>
                <a:r>
                  <a:rPr lang="id-ID"/>
                  <a:t> atau dilindungi dengan lapis pelindung seperti mortar.</a:t>
                </a:r>
              </a:p>
              <a:p>
                <a:pPr lvl="0" algn="just"/>
                <a:r>
                  <a:rPr lang="id-ID" smtClean="0"/>
                  <a:t>7. Tegangan </a:t>
                </a:r>
                <a:r>
                  <a:rPr lang="id-ID"/>
                  <a:t>ijin beton untuk komponen struktur lentur</a:t>
                </a:r>
              </a:p>
              <a:p>
                <a:pPr lvl="0" algn="just"/>
                <a:r>
                  <a:rPr lang="id-ID"/>
                  <a:t>Tegangan beton sesaat sesudah penyaluran gaya prategang (sebelum terjadinya kehilangan tegangan sebagai fungsi waktu) tidak boleh melampaui nilai berikut :</a:t>
                </a:r>
              </a:p>
              <a:p>
                <a:pPr lvl="0" algn="just"/>
                <a:r>
                  <a:rPr lang="id-ID" smtClean="0"/>
                  <a:t>- Tegangan </a:t>
                </a:r>
                <a:r>
                  <a:rPr lang="id-ID"/>
                  <a:t>serat terluar						</a:t>
                </a:r>
                <a:r>
                  <a:rPr lang="id-ID" i="1"/>
                  <a:t>0,6 f’ci</a:t>
                </a:r>
                <a:endParaRPr lang="id-ID"/>
              </a:p>
              <a:p>
                <a:pPr lvl="0" algn="just"/>
                <a:r>
                  <a:rPr lang="id-ID" smtClean="0"/>
                  <a:t>- Tegangan </a:t>
                </a:r>
                <a:r>
                  <a:rPr lang="id-ID"/>
                  <a:t>serat tarik terluar 			           	       0,25</a:t>
                </a:r>
                <a14:m>
                  <m:oMath xmlns:m="http://schemas.openxmlformats.org/officeDocument/2006/math">
                    <m:rad>
                      <m:radPr>
                        <m:degHide m:val="on"/>
                        <m:ctrlPr>
                          <a:rPr lang="id-ID" i="1">
                            <a:latin typeface="Cambria Math"/>
                          </a:rPr>
                        </m:ctrlPr>
                      </m:radPr>
                      <m:deg/>
                      <m:e>
                        <m:r>
                          <a:rPr lang="id-ID" i="1">
                            <a:latin typeface="Cambria Math"/>
                          </a:rPr>
                          <m:t>𝑓</m:t>
                        </m:r>
                        <m:r>
                          <a:rPr lang="id-ID" i="1">
                            <a:latin typeface="Cambria Math"/>
                          </a:rPr>
                          <m:t>′</m:t>
                        </m:r>
                        <m:r>
                          <a:rPr lang="id-ID" i="1">
                            <a:latin typeface="Cambria Math"/>
                          </a:rPr>
                          <m:t>𝑐𝑖</m:t>
                        </m:r>
                      </m:e>
                    </m:rad>
                  </m:oMath>
                </a14:m>
                <a:endParaRPr lang="id-ID"/>
              </a:p>
              <a:p>
                <a:pPr lvl="0" algn="just"/>
                <a:r>
                  <a:rPr lang="id-ID" smtClean="0"/>
                  <a:t>- Tegangan </a:t>
                </a:r>
                <a:r>
                  <a:rPr lang="id-ID"/>
                  <a:t>serat tarik terluar pada ujung-ujung komponen</a:t>
                </a:r>
              </a:p>
              <a:p>
                <a:pPr algn="just"/>
                <a:r>
                  <a:rPr lang="id-ID" smtClean="0"/>
                  <a:t>   struktur </a:t>
                </a:r>
                <a:r>
                  <a:rPr lang="id-ID"/>
                  <a:t>di atas perletakan sederhana			         0,5</a:t>
                </a:r>
                <a14:m>
                  <m:oMath xmlns:m="http://schemas.openxmlformats.org/officeDocument/2006/math">
                    <m:rad>
                      <m:radPr>
                        <m:degHide m:val="on"/>
                        <m:ctrlPr>
                          <a:rPr lang="id-ID" i="1">
                            <a:latin typeface="Cambria Math"/>
                          </a:rPr>
                        </m:ctrlPr>
                      </m:radPr>
                      <m:deg/>
                      <m:e>
                        <m:r>
                          <a:rPr lang="id-ID" i="1">
                            <a:latin typeface="Cambria Math"/>
                          </a:rPr>
                          <m:t>𝑓</m:t>
                        </m:r>
                        <m:r>
                          <a:rPr lang="id-ID" i="1">
                            <a:latin typeface="Cambria Math"/>
                          </a:rPr>
                          <m:t>′</m:t>
                        </m:r>
                        <m:r>
                          <a:rPr lang="id-ID" i="1">
                            <a:latin typeface="Cambria Math"/>
                          </a:rPr>
                          <m:t>𝑐𝑖</m:t>
                        </m:r>
                      </m:e>
                    </m:rad>
                  </m:oMath>
                </a14:m>
                <a:endParaRPr lang="id-ID"/>
              </a:p>
              <a:p>
                <a:pPr algn="just"/>
                <a:r>
                  <a:rPr lang="id-ID"/>
                  <a:t>Bila tegangan tarik terhitung melampaui nilai tersebut di atas, maka harus dipasang tulangan tambahan (non prategang) dalam daerah tarik untuk memikul gaya tarik total aksial dalam beton yang dihitung berdasarkan asumsi suatu penampang utuh yang belum retak.</a:t>
                </a:r>
              </a:p>
            </p:txBody>
          </p:sp>
        </mc:Choice>
        <mc:Fallback xmlns="">
          <p:sp>
            <p:nvSpPr>
              <p:cNvPr id="6" name="Rectangle 5"/>
              <p:cNvSpPr>
                <a:spLocks noRot="1" noChangeAspect="1" noMove="1" noResize="1" noEditPoints="1" noAdjustHandles="1" noChangeArrowheads="1" noChangeShapeType="1" noTextEdit="1"/>
              </p:cNvSpPr>
              <p:nvPr/>
            </p:nvSpPr>
            <p:spPr>
              <a:xfrm>
                <a:off x="516836" y="2105083"/>
                <a:ext cx="15823094" cy="5253618"/>
              </a:xfrm>
              <a:prstGeom prst="rect">
                <a:avLst/>
              </a:prstGeom>
              <a:blipFill rotWithShape="1">
                <a:blip r:embed="rId2"/>
                <a:stretch>
                  <a:fillRect l="-732" t="-928" r="-771" b="-2088"/>
                </a:stretch>
              </a:blipFill>
            </p:spPr>
            <p:txBody>
              <a:bodyPr/>
              <a:lstStyle/>
              <a:p>
                <a:r>
                  <a:rPr lang="id-ID">
                    <a:noFill/>
                  </a:rPr>
                  <a:t> </a:t>
                </a:r>
              </a:p>
            </p:txBody>
          </p:sp>
        </mc:Fallback>
      </mc:AlternateContent>
      <p:sp>
        <p:nvSpPr>
          <p:cNvPr id="10" name="Rectangle 9"/>
          <p:cNvSpPr/>
          <p:nvPr/>
        </p:nvSpPr>
        <p:spPr>
          <a:xfrm>
            <a:off x="516836" y="7327406"/>
            <a:ext cx="15823094" cy="923330"/>
          </a:xfrm>
          <a:prstGeom prst="rect">
            <a:avLst/>
          </a:prstGeom>
        </p:spPr>
        <p:txBody>
          <a:bodyPr wrap="square">
            <a:spAutoFit/>
          </a:bodyPr>
          <a:lstStyle/>
          <a:p>
            <a:pPr lvl="0"/>
            <a:r>
              <a:rPr lang="id-ID"/>
              <a:t>Tegangan beton pada kondisi layan (sesudah memperhitungkan semua kehilangan prategang yang mungkin terjadi) tidak boleh melampaui nilai berikut :</a:t>
            </a:r>
          </a:p>
        </p:txBody>
      </p:sp>
    </p:spTree>
    <p:extLst>
      <p:ext uri="{BB962C8B-B14F-4D97-AF65-F5344CB8AC3E}">
        <p14:creationId xmlns:p14="http://schemas.microsoft.com/office/powerpoint/2010/main" val="2723732040"/>
      </p:ext>
    </p:extLst>
  </p:cSld>
  <p:clrMapOvr>
    <a:masterClrMapping/>
  </p:clrMapOvr>
  <p:transition spd="slow" advTm="2659">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36</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mc:AlternateContent xmlns:mc="http://schemas.openxmlformats.org/markup-compatibility/2006" xmlns:a14="http://schemas.microsoft.com/office/drawing/2010/main">
        <mc:Choice Requires="a14">
          <p:sp>
            <p:nvSpPr>
              <p:cNvPr id="3" name="Rectangle 2"/>
              <p:cNvSpPr/>
              <p:nvPr/>
            </p:nvSpPr>
            <p:spPr>
              <a:xfrm>
                <a:off x="616226" y="2182652"/>
                <a:ext cx="15703826" cy="3591624"/>
              </a:xfrm>
              <a:prstGeom prst="rect">
                <a:avLst/>
              </a:prstGeom>
            </p:spPr>
            <p:txBody>
              <a:bodyPr wrap="square">
                <a:spAutoFit/>
              </a:bodyPr>
              <a:lstStyle/>
              <a:p>
                <a:pPr algn="just"/>
                <a:r>
                  <a:rPr lang="id-ID" smtClean="0"/>
                  <a:t>- Tegangan </a:t>
                </a:r>
                <a:r>
                  <a:rPr lang="id-ID"/>
                  <a:t>serat tekan terluar akibat pengaruh prategang, beban mati dan beban hidup </a:t>
                </a:r>
                <a:r>
                  <a:rPr lang="id-ID" smtClean="0"/>
                  <a:t>tetap </a:t>
                </a:r>
                <a:r>
                  <a:rPr lang="id-ID" i="1" smtClean="0"/>
                  <a:t>0,45 </a:t>
                </a:r>
                <a:r>
                  <a:rPr lang="id-ID" i="1"/>
                  <a:t>f’c</a:t>
                </a:r>
                <a:endParaRPr lang="id-ID"/>
              </a:p>
              <a:p>
                <a:pPr lvl="0" algn="just"/>
                <a:r>
                  <a:rPr lang="id-ID" smtClean="0"/>
                  <a:t>- Tegangan </a:t>
                </a:r>
                <a:r>
                  <a:rPr lang="id-ID"/>
                  <a:t>serat tekan terluar akibat pengaruh prategang, beban mati dan beban hidup </a:t>
                </a:r>
                <a:r>
                  <a:rPr lang="id-ID" smtClean="0"/>
                  <a:t>total </a:t>
                </a:r>
                <a:r>
                  <a:rPr lang="id-ID" i="1" smtClean="0"/>
                  <a:t>0,6 </a:t>
                </a:r>
                <a:r>
                  <a:rPr lang="id-ID" i="1"/>
                  <a:t>f’c</a:t>
                </a:r>
                <a:r>
                  <a:rPr lang="id-ID"/>
                  <a:t>	</a:t>
                </a:r>
              </a:p>
              <a:p>
                <a:pPr lvl="0" algn="just"/>
                <a:r>
                  <a:rPr lang="id-ID" smtClean="0"/>
                  <a:t>- Tegangan </a:t>
                </a:r>
                <a:r>
                  <a:rPr lang="id-ID"/>
                  <a:t>serat tarik terluar dalam daerah tarik yang pada awalnya mengalami </a:t>
                </a:r>
                <a:r>
                  <a:rPr lang="id-ID" smtClean="0"/>
                  <a:t>tekan 0,5</a:t>
                </a:r>
                <a14:m>
                  <m:oMath xmlns:m="http://schemas.openxmlformats.org/officeDocument/2006/math">
                    <m:rad>
                      <m:radPr>
                        <m:degHide m:val="on"/>
                        <m:ctrlPr>
                          <a:rPr lang="id-ID" i="1">
                            <a:latin typeface="Cambria Math"/>
                          </a:rPr>
                        </m:ctrlPr>
                      </m:radPr>
                      <m:deg/>
                      <m:e>
                        <m:r>
                          <a:rPr lang="id-ID" i="1">
                            <a:latin typeface="Cambria Math"/>
                          </a:rPr>
                          <m:t>𝑓</m:t>
                        </m:r>
                        <m:r>
                          <a:rPr lang="id-ID" i="1">
                            <a:latin typeface="Cambria Math"/>
                          </a:rPr>
                          <m:t>′</m:t>
                        </m:r>
                        <m:r>
                          <a:rPr lang="id-ID" i="1">
                            <a:latin typeface="Cambria Math"/>
                          </a:rPr>
                          <m:t>𝑐</m:t>
                        </m:r>
                      </m:e>
                    </m:rad>
                  </m:oMath>
                </a14:m>
                <a:r>
                  <a:rPr lang="id-ID"/>
                  <a:t>							</a:t>
                </a:r>
              </a:p>
              <a:p>
                <a:pPr lvl="0" algn="just"/>
                <a:r>
                  <a:rPr lang="id-ID" smtClean="0"/>
                  <a:t>- Tegangan </a:t>
                </a:r>
                <a:r>
                  <a:rPr lang="id-ID"/>
                  <a:t>serat tarik terluar dalam daerah tarik yang pada awalnya mengalami tekan dari komponen-komponen struktur (kecuali pada sistem plat dua arah), dimana analisis yang didasarkan pada penampang retak transformasi dan hubungan momen-lendutan bilinier menunjukkan bahwa lendutan seketika dan lendutan jangka panjang terpenuhi 0,5</a:t>
                </a:r>
                <a14:m>
                  <m:oMath xmlns:m="http://schemas.openxmlformats.org/officeDocument/2006/math">
                    <m:rad>
                      <m:radPr>
                        <m:degHide m:val="on"/>
                        <m:ctrlPr>
                          <a:rPr lang="id-ID" i="1">
                            <a:latin typeface="Cambria Math"/>
                          </a:rPr>
                        </m:ctrlPr>
                      </m:radPr>
                      <m:deg/>
                      <m:e>
                        <m:r>
                          <a:rPr lang="id-ID" i="1">
                            <a:latin typeface="Cambria Math"/>
                          </a:rPr>
                          <m:t>𝑓</m:t>
                        </m:r>
                        <m:r>
                          <a:rPr lang="id-ID" i="1">
                            <a:latin typeface="Cambria Math"/>
                          </a:rPr>
                          <m:t>′</m:t>
                        </m:r>
                        <m:r>
                          <a:rPr lang="id-ID" i="1">
                            <a:latin typeface="Cambria Math"/>
                          </a:rPr>
                          <m:t>𝑐</m:t>
                        </m:r>
                      </m:e>
                    </m:rad>
                  </m:oMath>
                </a14:m>
                <a:endParaRPr lang="id-ID"/>
              </a:p>
            </p:txBody>
          </p:sp>
        </mc:Choice>
        <mc:Fallback xmlns="">
          <p:sp>
            <p:nvSpPr>
              <p:cNvPr id="3" name="Rectangle 2"/>
              <p:cNvSpPr>
                <a:spLocks noRot="1" noChangeAspect="1" noMove="1" noResize="1" noEditPoints="1" noAdjustHandles="1" noChangeArrowheads="1" noChangeShapeType="1" noTextEdit="1"/>
              </p:cNvSpPr>
              <p:nvPr/>
            </p:nvSpPr>
            <p:spPr>
              <a:xfrm>
                <a:off x="616226" y="2182652"/>
                <a:ext cx="15703826" cy="3591624"/>
              </a:xfrm>
              <a:prstGeom prst="rect">
                <a:avLst/>
              </a:prstGeom>
              <a:blipFill rotWithShape="1">
                <a:blip r:embed="rId2"/>
                <a:stretch>
                  <a:fillRect l="-699" t="-1358" r="-776" b="-3056"/>
                </a:stretch>
              </a:blipFill>
            </p:spPr>
            <p:txBody>
              <a:bodyPr/>
              <a:lstStyle/>
              <a:p>
                <a:r>
                  <a:rPr lang="id-ID">
                    <a:noFill/>
                  </a:rPr>
                  <a:t> </a:t>
                </a:r>
              </a:p>
            </p:txBody>
          </p:sp>
        </mc:Fallback>
      </mc:AlternateContent>
      <p:sp>
        <p:nvSpPr>
          <p:cNvPr id="5" name="Rectangle 4"/>
          <p:cNvSpPr/>
          <p:nvPr/>
        </p:nvSpPr>
        <p:spPr>
          <a:xfrm>
            <a:off x="616226" y="5978456"/>
            <a:ext cx="15703826" cy="1338828"/>
          </a:xfrm>
          <a:prstGeom prst="rect">
            <a:avLst/>
          </a:prstGeom>
        </p:spPr>
        <p:txBody>
          <a:bodyPr wrap="square">
            <a:spAutoFit/>
          </a:bodyPr>
          <a:lstStyle/>
          <a:p>
            <a:pPr algn="just"/>
            <a:r>
              <a:rPr lang="id-ID"/>
              <a:t>Tegangan ijin pertama dan kedua boleh dilampaui apabila dapat ditunjukkan  dengan pengujian atau analisis bahwa kemampuan strukturnya tidak berkurang dan lebar retak yang terjadi tidak melebihi nilai yang disyaratkan</a:t>
            </a:r>
          </a:p>
        </p:txBody>
      </p:sp>
    </p:spTree>
    <p:extLst>
      <p:ext uri="{BB962C8B-B14F-4D97-AF65-F5344CB8AC3E}">
        <p14:creationId xmlns:p14="http://schemas.microsoft.com/office/powerpoint/2010/main" val="2803939992"/>
      </p:ext>
    </p:extLst>
  </p:cSld>
  <p:clrMapOvr>
    <a:masterClrMapping/>
  </p:clrMapOvr>
  <p:transition spd="slow" advTm="2659">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37</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6" name="Rectangle 5"/>
          <p:cNvSpPr/>
          <p:nvPr/>
        </p:nvSpPr>
        <p:spPr>
          <a:xfrm>
            <a:off x="755374" y="2062555"/>
            <a:ext cx="15405652" cy="5909310"/>
          </a:xfrm>
          <a:prstGeom prst="rect">
            <a:avLst/>
          </a:prstGeom>
        </p:spPr>
        <p:txBody>
          <a:bodyPr wrap="square">
            <a:spAutoFit/>
          </a:bodyPr>
          <a:lstStyle/>
          <a:p>
            <a:pPr lvl="0" algn="just"/>
            <a:r>
              <a:rPr lang="id-ID" smtClean="0"/>
              <a:t>8. Tegangan </a:t>
            </a:r>
            <a:r>
              <a:rPr lang="id-ID"/>
              <a:t>ijin tendon prategang</a:t>
            </a:r>
          </a:p>
          <a:p>
            <a:pPr algn="just"/>
            <a:r>
              <a:rPr lang="id-ID" smtClean="0"/>
              <a:t>    Tegangan </a:t>
            </a:r>
            <a:r>
              <a:rPr lang="id-ID"/>
              <a:t>tarik pada tendon prategang tidak boleh melampaui nilai berikut :</a:t>
            </a:r>
          </a:p>
          <a:p>
            <a:pPr lvl="0" algn="just"/>
            <a:r>
              <a:rPr lang="id-ID" smtClean="0"/>
              <a:t>    - Akibat </a:t>
            </a:r>
            <a:r>
              <a:rPr lang="id-ID"/>
              <a:t>pengangkuran tendon 0,94 </a:t>
            </a:r>
            <a:r>
              <a:rPr lang="id-ID" i="1"/>
              <a:t>f</a:t>
            </a:r>
            <a:r>
              <a:rPr lang="id-ID" i="1" baseline="-25000"/>
              <a:t>py </a:t>
            </a:r>
            <a:endParaRPr lang="id-ID" smtClean="0"/>
          </a:p>
          <a:p>
            <a:pPr lvl="1" algn="just"/>
            <a:r>
              <a:rPr lang="id-ID" smtClean="0"/>
              <a:t>Tetapi tidak boleh lebih besar dari nilai terkecil 0,8 </a:t>
            </a:r>
            <a:r>
              <a:rPr lang="id-ID" i="1" smtClean="0"/>
              <a:t>f</a:t>
            </a:r>
            <a:r>
              <a:rPr lang="id-ID" i="1" baseline="-25000" smtClean="0"/>
              <a:t>py</a:t>
            </a:r>
            <a:r>
              <a:rPr lang="id-ID" smtClean="0"/>
              <a:t> dan nilai maksimum yang             direkomendasikan oleh pabrik pembuat tendon prategang atau perangkat angkur. </a:t>
            </a:r>
          </a:p>
          <a:p>
            <a:pPr lvl="0" algn="just"/>
            <a:r>
              <a:rPr lang="id-ID" smtClean="0"/>
              <a:t>    - Sesaat </a:t>
            </a:r>
            <a:r>
              <a:rPr lang="id-ID"/>
              <a:t>setelah penyaluran gaya prategang 0,82 </a:t>
            </a:r>
            <a:r>
              <a:rPr lang="id-ID" i="1"/>
              <a:t>f</a:t>
            </a:r>
            <a:r>
              <a:rPr lang="id-ID" i="1" baseline="-25000"/>
              <a:t>py</a:t>
            </a:r>
            <a:r>
              <a:rPr lang="id-ID"/>
              <a:t> </a:t>
            </a:r>
          </a:p>
          <a:p>
            <a:pPr algn="just"/>
            <a:r>
              <a:rPr lang="id-ID" smtClean="0"/>
              <a:t>       Tetapi </a:t>
            </a:r>
            <a:r>
              <a:rPr lang="id-ID"/>
              <a:t>tidak boleh lebih besar dari 0,74 </a:t>
            </a:r>
            <a:r>
              <a:rPr lang="id-ID" i="1"/>
              <a:t>f</a:t>
            </a:r>
            <a:r>
              <a:rPr lang="id-ID" i="1" baseline="-25000"/>
              <a:t>pu</a:t>
            </a:r>
            <a:endParaRPr lang="id-ID"/>
          </a:p>
          <a:p>
            <a:pPr lvl="0" algn="just"/>
            <a:r>
              <a:rPr lang="id-ID" smtClean="0"/>
              <a:t>    - Tendon </a:t>
            </a:r>
            <a:r>
              <a:rPr lang="id-ID"/>
              <a:t>pasca tarik, </a:t>
            </a:r>
            <a:r>
              <a:rPr lang="id-ID" smtClean="0"/>
              <a:t>pd </a:t>
            </a:r>
            <a:r>
              <a:rPr lang="id-ID"/>
              <a:t>daerah angkur dan sambungan, segera setelah penyaluran gaya 0,70 </a:t>
            </a:r>
            <a:r>
              <a:rPr lang="id-ID" i="1" smtClean="0"/>
              <a:t>f</a:t>
            </a:r>
            <a:r>
              <a:rPr lang="id-ID" i="1" baseline="-25000" smtClean="0"/>
              <a:t>pu</a:t>
            </a:r>
          </a:p>
          <a:p>
            <a:pPr lvl="0" algn="just"/>
            <a:endParaRPr lang="id-ID"/>
          </a:p>
          <a:p>
            <a:pPr lvl="0" algn="just"/>
            <a:r>
              <a:rPr lang="id-ID" smtClean="0"/>
              <a:t>9. Sedangkan </a:t>
            </a:r>
            <a:r>
              <a:rPr lang="id-ID"/>
              <a:t>kehilangan (loss) prategang dalam sistem pasca tarik ini :</a:t>
            </a:r>
          </a:p>
          <a:p>
            <a:pPr lvl="0" algn="just"/>
            <a:r>
              <a:rPr lang="id-ID" smtClean="0"/>
              <a:t>    - Akibat </a:t>
            </a:r>
            <a:r>
              <a:rPr lang="id-ID"/>
              <a:t>perpendekan elastis</a:t>
            </a:r>
          </a:p>
          <a:p>
            <a:pPr lvl="0" algn="just"/>
            <a:r>
              <a:rPr lang="id-ID" smtClean="0"/>
              <a:t>    - Akibat </a:t>
            </a:r>
            <a:r>
              <a:rPr lang="id-ID"/>
              <a:t>penyusutan beton</a:t>
            </a:r>
          </a:p>
          <a:p>
            <a:pPr lvl="0" algn="just"/>
            <a:r>
              <a:rPr lang="id-ID" smtClean="0"/>
              <a:t>    - Akibat </a:t>
            </a:r>
            <a:r>
              <a:rPr lang="id-ID"/>
              <a:t>rangkak beton</a:t>
            </a:r>
          </a:p>
          <a:p>
            <a:pPr lvl="0" algn="just"/>
            <a:r>
              <a:rPr lang="id-ID" smtClean="0"/>
              <a:t>    - Akibat </a:t>
            </a:r>
            <a:r>
              <a:rPr lang="id-ID"/>
              <a:t>relaksasi strand</a:t>
            </a:r>
          </a:p>
        </p:txBody>
      </p:sp>
      <p:sp>
        <p:nvSpPr>
          <p:cNvPr id="7" name="Rectangle 6"/>
          <p:cNvSpPr/>
          <p:nvPr/>
        </p:nvSpPr>
        <p:spPr>
          <a:xfrm>
            <a:off x="1133063" y="7782338"/>
            <a:ext cx="9299852" cy="1338828"/>
          </a:xfrm>
          <a:prstGeom prst="rect">
            <a:avLst/>
          </a:prstGeom>
        </p:spPr>
        <p:txBody>
          <a:bodyPr wrap="square">
            <a:spAutoFit/>
          </a:bodyPr>
          <a:lstStyle/>
          <a:p>
            <a:pPr lvl="0"/>
            <a:r>
              <a:rPr lang="id-ID" smtClean="0"/>
              <a:t>- Akibat </a:t>
            </a:r>
            <a:r>
              <a:rPr lang="id-ID"/>
              <a:t>gesekan (friction curvature)</a:t>
            </a:r>
          </a:p>
          <a:p>
            <a:pPr lvl="0"/>
            <a:r>
              <a:rPr lang="id-ID" smtClean="0"/>
              <a:t>- Akibat </a:t>
            </a:r>
            <a:r>
              <a:rPr lang="id-ID"/>
              <a:t>gesekan (friction wobble)</a:t>
            </a:r>
          </a:p>
          <a:p>
            <a:pPr lvl="0"/>
            <a:r>
              <a:rPr lang="id-ID" smtClean="0"/>
              <a:t>- Akibat </a:t>
            </a:r>
            <a:r>
              <a:rPr lang="id-ID"/>
              <a:t>Pengangkuran</a:t>
            </a:r>
          </a:p>
        </p:txBody>
      </p:sp>
    </p:spTree>
    <p:extLst>
      <p:ext uri="{BB962C8B-B14F-4D97-AF65-F5344CB8AC3E}">
        <p14:creationId xmlns:p14="http://schemas.microsoft.com/office/powerpoint/2010/main" val="1212360242"/>
      </p:ext>
    </p:extLst>
  </p:cSld>
  <p:clrMapOvr>
    <a:masterClrMapping/>
  </p:clrMapOvr>
  <p:transition spd="slow" advTm="2659">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38</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5" name="Rectangle 4"/>
          <p:cNvSpPr/>
          <p:nvPr/>
        </p:nvSpPr>
        <p:spPr>
          <a:xfrm>
            <a:off x="-616203" y="2079056"/>
            <a:ext cx="6997148" cy="523220"/>
          </a:xfrm>
          <a:prstGeom prst="rect">
            <a:avLst/>
          </a:prstGeom>
        </p:spPr>
        <p:txBody>
          <a:bodyPr wrap="square">
            <a:spAutoFit/>
          </a:bodyPr>
          <a:lstStyle/>
          <a:p>
            <a:pPr lvl="2"/>
            <a:r>
              <a:rPr lang="id-ID" sz="2800" b="1"/>
              <a:t>DSI Post-Tensioning System</a:t>
            </a:r>
            <a:endParaRPr lang="id-ID" sz="2400"/>
          </a:p>
        </p:txBody>
      </p:sp>
      <p:sp>
        <p:nvSpPr>
          <p:cNvPr id="11" name="Rectangle 10"/>
          <p:cNvSpPr/>
          <p:nvPr/>
        </p:nvSpPr>
        <p:spPr>
          <a:xfrm>
            <a:off x="854766" y="2623632"/>
            <a:ext cx="11390243" cy="1338828"/>
          </a:xfrm>
          <a:prstGeom prst="rect">
            <a:avLst/>
          </a:prstGeom>
        </p:spPr>
        <p:txBody>
          <a:bodyPr wrap="square">
            <a:spAutoFit/>
          </a:bodyPr>
          <a:lstStyle/>
          <a:p>
            <a:r>
              <a:rPr lang="id-ID"/>
              <a:t>Bahan – bahan yang diperlukan untuk pekerjaan ini antara lain </a:t>
            </a:r>
            <a:r>
              <a:rPr lang="id-ID" smtClean="0"/>
              <a:t>:</a:t>
            </a:r>
          </a:p>
          <a:p>
            <a:endParaRPr lang="id-ID"/>
          </a:p>
          <a:p>
            <a:pPr lvl="0"/>
            <a:r>
              <a:rPr lang="id-ID" smtClean="0"/>
              <a:t>1. Bet</a:t>
            </a:r>
            <a:r>
              <a:rPr lang="en-US"/>
              <a:t>on</a:t>
            </a:r>
            <a:endParaRPr lang="id-ID"/>
          </a:p>
        </p:txBody>
      </p:sp>
      <p:pic>
        <p:nvPicPr>
          <p:cNvPr id="17" name="Picture 16" descr="E:\05 Tol\Jembatan Moker\12Bridge Sequnce\Tugas Akhir\Foto2\jmf_K500.png"/>
          <p:cNvPicPr/>
          <p:nvPr/>
        </p:nvPicPr>
        <p:blipFill>
          <a:blip r:embed="rId2"/>
          <a:srcRect t="8974" b="14957"/>
          <a:stretch>
            <a:fillRect/>
          </a:stretch>
        </p:blipFill>
        <p:spPr bwMode="auto">
          <a:xfrm>
            <a:off x="2453783" y="3293046"/>
            <a:ext cx="7405834" cy="5048637"/>
          </a:xfrm>
          <a:prstGeom prst="rect">
            <a:avLst/>
          </a:prstGeom>
          <a:noFill/>
          <a:ln w="9525">
            <a:noFill/>
            <a:miter lim="800000"/>
            <a:headEnd/>
            <a:tailEnd/>
          </a:ln>
        </p:spPr>
      </p:pic>
      <p:pic>
        <p:nvPicPr>
          <p:cNvPr id="18" name="Picture 17" descr="E:\05 Tol\Jembatan Moker\12Bridge Sequnce\Tugas Akhir\Foto2\grafik_K500.png"/>
          <p:cNvPicPr/>
          <p:nvPr/>
        </p:nvPicPr>
        <p:blipFill>
          <a:blip r:embed="rId3"/>
          <a:srcRect/>
          <a:stretch>
            <a:fillRect/>
          </a:stretch>
        </p:blipFill>
        <p:spPr bwMode="auto">
          <a:xfrm>
            <a:off x="10148189" y="3293046"/>
            <a:ext cx="7304923" cy="5048637"/>
          </a:xfrm>
          <a:prstGeom prst="rect">
            <a:avLst/>
          </a:prstGeom>
          <a:noFill/>
          <a:ln w="9525">
            <a:noFill/>
            <a:miter lim="800000"/>
            <a:headEnd/>
            <a:tailEnd/>
          </a:ln>
        </p:spPr>
      </p:pic>
      <p:sp>
        <p:nvSpPr>
          <p:cNvPr id="12" name="Rectangle 11"/>
          <p:cNvSpPr/>
          <p:nvPr/>
        </p:nvSpPr>
        <p:spPr>
          <a:xfrm>
            <a:off x="6023103" y="8341683"/>
            <a:ext cx="7832033" cy="400110"/>
          </a:xfrm>
          <a:prstGeom prst="rect">
            <a:avLst/>
          </a:prstGeom>
        </p:spPr>
        <p:txBody>
          <a:bodyPr wrap="square">
            <a:spAutoFit/>
          </a:bodyPr>
          <a:lstStyle/>
          <a:p>
            <a:r>
              <a:rPr lang="en-US" sz="2000"/>
              <a:t>Mix Design Beton K-500 dan Grafik Kuat Tekan Umur Beton</a:t>
            </a:r>
            <a:endParaRPr lang="id-ID" sz="2000"/>
          </a:p>
        </p:txBody>
      </p:sp>
    </p:spTree>
    <p:extLst>
      <p:ext uri="{BB962C8B-B14F-4D97-AF65-F5344CB8AC3E}">
        <p14:creationId xmlns:p14="http://schemas.microsoft.com/office/powerpoint/2010/main" val="3458890977"/>
      </p:ext>
    </p:extLst>
  </p:cSld>
  <p:clrMapOvr>
    <a:masterClrMapping/>
  </p:clrMapOvr>
  <p:transition spd="slow" advTm="2659">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39</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3" name="Rectangle 2"/>
          <p:cNvSpPr/>
          <p:nvPr/>
        </p:nvSpPr>
        <p:spPr>
          <a:xfrm>
            <a:off x="868661" y="2388958"/>
            <a:ext cx="4051109" cy="507831"/>
          </a:xfrm>
          <a:prstGeom prst="rect">
            <a:avLst/>
          </a:prstGeom>
        </p:spPr>
        <p:txBody>
          <a:bodyPr wrap="none">
            <a:spAutoFit/>
          </a:bodyPr>
          <a:lstStyle/>
          <a:p>
            <a:pPr lvl="0"/>
            <a:r>
              <a:rPr lang="id-ID" smtClean="0"/>
              <a:t>2. Untaian </a:t>
            </a:r>
            <a:r>
              <a:rPr lang="id-ID"/>
              <a:t>kawat (strand)</a:t>
            </a:r>
          </a:p>
        </p:txBody>
      </p:sp>
      <p:sp>
        <p:nvSpPr>
          <p:cNvPr id="6" name="Rectangle 5"/>
          <p:cNvSpPr/>
          <p:nvPr/>
        </p:nvSpPr>
        <p:spPr>
          <a:xfrm>
            <a:off x="1272209" y="2907233"/>
            <a:ext cx="11350487" cy="507831"/>
          </a:xfrm>
          <a:prstGeom prst="rect">
            <a:avLst/>
          </a:prstGeom>
        </p:spPr>
        <p:txBody>
          <a:bodyPr wrap="square">
            <a:spAutoFit/>
          </a:bodyPr>
          <a:lstStyle/>
          <a:p>
            <a:r>
              <a:rPr lang="en-US"/>
              <a:t>Tipe strand 15 mm (0,6”) ASTM A416 Grade 270 seperti tabel di bawah</a:t>
            </a:r>
            <a:endParaRPr lang="id-ID"/>
          </a:p>
        </p:txBody>
      </p:sp>
      <p:pic>
        <p:nvPicPr>
          <p:cNvPr id="14" name="Picture 13" descr="E:\05 Tol\Jembatan Moker\12Bridge Sequnce\Tugas Akhir\Foto2\strand.png"/>
          <p:cNvPicPr/>
          <p:nvPr/>
        </p:nvPicPr>
        <p:blipFill>
          <a:blip r:embed="rId2"/>
          <a:srcRect/>
          <a:stretch>
            <a:fillRect/>
          </a:stretch>
        </p:blipFill>
        <p:spPr bwMode="auto">
          <a:xfrm>
            <a:off x="1272210" y="3617844"/>
            <a:ext cx="9442173" cy="3995530"/>
          </a:xfrm>
          <a:prstGeom prst="rect">
            <a:avLst/>
          </a:prstGeom>
          <a:noFill/>
          <a:ln w="9525">
            <a:noFill/>
            <a:miter lim="800000"/>
            <a:headEnd/>
            <a:tailEnd/>
          </a:ln>
        </p:spPr>
      </p:pic>
      <p:pic>
        <p:nvPicPr>
          <p:cNvPr id="15" name="Picture 14" descr="E:\05 Tol\Jembatan Moker\12Bridge Sequnce\Tugas Akhir\Foto2\fisik strand.png"/>
          <p:cNvPicPr/>
          <p:nvPr/>
        </p:nvPicPr>
        <p:blipFill>
          <a:blip r:embed="rId3"/>
          <a:srcRect/>
          <a:stretch>
            <a:fillRect/>
          </a:stretch>
        </p:blipFill>
        <p:spPr bwMode="auto">
          <a:xfrm>
            <a:off x="10714382" y="3617844"/>
            <a:ext cx="6082747" cy="3995530"/>
          </a:xfrm>
          <a:prstGeom prst="rect">
            <a:avLst/>
          </a:prstGeom>
          <a:noFill/>
          <a:ln w="9525">
            <a:noFill/>
            <a:miter lim="800000"/>
            <a:headEnd/>
            <a:tailEnd/>
          </a:ln>
        </p:spPr>
      </p:pic>
      <p:sp>
        <p:nvSpPr>
          <p:cNvPr id="7" name="Rectangle 6"/>
          <p:cNvSpPr/>
          <p:nvPr/>
        </p:nvSpPr>
        <p:spPr>
          <a:xfrm>
            <a:off x="3987519" y="7613374"/>
            <a:ext cx="3311804" cy="338554"/>
          </a:xfrm>
          <a:prstGeom prst="rect">
            <a:avLst/>
          </a:prstGeom>
        </p:spPr>
        <p:txBody>
          <a:bodyPr wrap="none">
            <a:spAutoFit/>
          </a:bodyPr>
          <a:lstStyle/>
          <a:p>
            <a:r>
              <a:rPr lang="en-US" sz="1600"/>
              <a:t>Teknikal Data Strand 15 mm (0,6”)</a:t>
            </a:r>
            <a:endParaRPr lang="id-ID" sz="1600"/>
          </a:p>
        </p:txBody>
      </p:sp>
      <p:sp>
        <p:nvSpPr>
          <p:cNvPr id="8" name="Rectangle 7"/>
          <p:cNvSpPr/>
          <p:nvPr/>
        </p:nvSpPr>
        <p:spPr>
          <a:xfrm>
            <a:off x="12340589" y="7613374"/>
            <a:ext cx="3210302" cy="338554"/>
          </a:xfrm>
          <a:prstGeom prst="rect">
            <a:avLst/>
          </a:prstGeom>
        </p:spPr>
        <p:txBody>
          <a:bodyPr wrap="none">
            <a:spAutoFit/>
          </a:bodyPr>
          <a:lstStyle/>
          <a:p>
            <a:r>
              <a:rPr lang="en-US" sz="1600"/>
              <a:t>Dimensi dan Toleransi PC-Strand</a:t>
            </a:r>
            <a:endParaRPr lang="id-ID" sz="1600"/>
          </a:p>
        </p:txBody>
      </p:sp>
    </p:spTree>
    <p:extLst>
      <p:ext uri="{BB962C8B-B14F-4D97-AF65-F5344CB8AC3E}">
        <p14:creationId xmlns:p14="http://schemas.microsoft.com/office/powerpoint/2010/main" val="2951988127"/>
      </p:ext>
    </p:extLst>
  </p:cSld>
  <p:clrMapOvr>
    <a:masterClrMapping/>
  </p:clrMapOvr>
  <p:transition spd="slow" advTm="2659">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id-ID" smtClean="0">
                <a:latin typeface="Tahoma" pitchFamily="34" charset="0"/>
                <a:ea typeface="Tahoma" pitchFamily="34" charset="0"/>
                <a:cs typeface="Tahoma" pitchFamily="34" charset="0"/>
              </a:rPr>
              <a:t/>
            </a:r>
            <a:br>
              <a:rPr lang="id-ID" smtClean="0">
                <a:latin typeface="Tahoma" pitchFamily="34" charset="0"/>
                <a:ea typeface="Tahoma" pitchFamily="34" charset="0"/>
                <a:cs typeface="Tahoma" pitchFamily="34" charset="0"/>
              </a:rPr>
            </a:br>
            <a:r>
              <a:rPr lang="id-ID" smtClean="0">
                <a:latin typeface="Tahoma" pitchFamily="34" charset="0"/>
                <a:ea typeface="Tahoma" pitchFamily="34" charset="0"/>
                <a:cs typeface="Tahoma" pitchFamily="34" charset="0"/>
              </a:rPr>
              <a:t>Data Teknis</a:t>
            </a:r>
            <a:r>
              <a:rPr lang="id-ID">
                <a:latin typeface="Tahoma" pitchFamily="34" charset="0"/>
                <a:ea typeface="Tahoma" pitchFamily="34" charset="0"/>
                <a:cs typeface="Tahoma" pitchFamily="34" charset="0"/>
              </a:rPr>
              <a:t/>
            </a:r>
            <a:br>
              <a:rPr lang="id-ID">
                <a:latin typeface="Tahoma" pitchFamily="34" charset="0"/>
                <a:ea typeface="Tahoma" pitchFamily="34" charset="0"/>
                <a:cs typeface="Tahoma" pitchFamily="34" charset="0"/>
              </a:rPr>
            </a:br>
            <a:endParaRPr lang="en-US" dirty="0"/>
          </a:p>
        </p:txBody>
      </p:sp>
      <p:sp>
        <p:nvSpPr>
          <p:cNvPr id="9" name="スライド番号プレースホルダー 8"/>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a:t>
            </a:fld>
            <a:endParaRPr lang="en-US" sz="7200" dirty="0">
              <a:latin typeface="+mj-lt"/>
            </a:endParaRPr>
          </a:p>
        </p:txBody>
      </p:sp>
      <p:sp>
        <p:nvSpPr>
          <p:cNvPr id="10" name="テキスト プレースホルダー 9"/>
          <p:cNvSpPr>
            <a:spLocks noGrp="1"/>
          </p:cNvSpPr>
          <p:nvPr>
            <p:ph type="body" sz="quarter" idx="14"/>
          </p:nvPr>
        </p:nvSpPr>
        <p:spPr/>
        <p:txBody>
          <a:bodyPr/>
          <a:lstStyle/>
          <a:p>
            <a:pPr lvl="0" algn="ctr"/>
            <a:r>
              <a:rPr lang="id-ID" b="1"/>
              <a:t>3</a:t>
            </a:r>
            <a:r>
              <a:rPr lang="id-ID" b="1" smtClean="0"/>
              <a:t>. </a:t>
            </a:r>
            <a:r>
              <a:rPr lang="id-ID" b="1"/>
              <a:t>Bangunan Atas</a:t>
            </a:r>
            <a:endParaRPr lang="id-ID"/>
          </a:p>
          <a:p>
            <a:pPr algn="ctr"/>
            <a:endParaRPr lang="id-ID"/>
          </a:p>
          <a:p>
            <a:pPr lvl="0"/>
            <a:endParaRPr lang="id-ID"/>
          </a:p>
        </p:txBody>
      </p:sp>
      <p:graphicFrame>
        <p:nvGraphicFramePr>
          <p:cNvPr id="8" name="Table 7"/>
          <p:cNvGraphicFramePr>
            <a:graphicFrameLocks noGrp="1"/>
          </p:cNvGraphicFramePr>
          <p:nvPr>
            <p:extLst>
              <p:ext uri="{D42A27DB-BD31-4B8C-83A1-F6EECF244321}">
                <p14:modId xmlns:p14="http://schemas.microsoft.com/office/powerpoint/2010/main" val="1850662620"/>
              </p:ext>
            </p:extLst>
          </p:nvPr>
        </p:nvGraphicFramePr>
        <p:xfrm>
          <a:off x="6611814" y="3239962"/>
          <a:ext cx="10136144" cy="4451755"/>
        </p:xfrm>
        <a:graphic>
          <a:graphicData uri="http://schemas.openxmlformats.org/drawingml/2006/table">
            <a:tbl>
              <a:tblPr firstRow="1" firstCol="1" bandRow="1">
                <a:tableStyleId>{5C22544A-7EE6-4342-B048-85BDC9FD1C3A}</a:tableStyleId>
              </a:tblPr>
              <a:tblGrid>
                <a:gridCol w="1248818"/>
                <a:gridCol w="1969011"/>
                <a:gridCol w="1621395"/>
                <a:gridCol w="1928078"/>
                <a:gridCol w="1941095"/>
                <a:gridCol w="1427747"/>
              </a:tblGrid>
              <a:tr h="635965">
                <a:tc gridSpan="6">
                  <a:txBody>
                    <a:bodyPr/>
                    <a:lstStyle/>
                    <a:p>
                      <a:pPr>
                        <a:lnSpc>
                          <a:spcPct val="115000"/>
                        </a:lnSpc>
                        <a:spcAft>
                          <a:spcPts val="0"/>
                        </a:spcAft>
                      </a:pPr>
                      <a:r>
                        <a:rPr lang="id-ID" sz="1800" kern="1200" smtClean="0">
                          <a:effectLst/>
                        </a:rPr>
                        <a:t>PRESTRESS</a:t>
                      </a:r>
                      <a:r>
                        <a:rPr lang="id-ID" sz="1800" kern="1200" baseline="0" smtClean="0">
                          <a:effectLst/>
                        </a:rPr>
                        <a:t> BOX GIRDER DENGAN METODE </a:t>
                      </a:r>
                      <a:r>
                        <a:rPr lang="id-ID" sz="1800" i="1" kern="1200" baseline="0" smtClean="0">
                          <a:effectLst/>
                        </a:rPr>
                        <a:t>BALANCED CANTILEVER   </a:t>
                      </a:r>
                      <a:endParaRPr lang="id-ID" sz="1800" i="1">
                        <a:effectLst/>
                        <a:latin typeface="Calibri"/>
                        <a:ea typeface="Calibri"/>
                        <a:cs typeface="Times New Roman"/>
                      </a:endParaRPr>
                    </a:p>
                  </a:txBody>
                  <a:tcPr marL="68580" marR="68580" marT="8890"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635965">
                <a:tc rowSpan="2">
                  <a:txBody>
                    <a:bodyPr/>
                    <a:lstStyle/>
                    <a:p>
                      <a:pPr algn="ctr">
                        <a:lnSpc>
                          <a:spcPct val="150000"/>
                        </a:lnSpc>
                        <a:spcAft>
                          <a:spcPts val="0"/>
                        </a:spcAft>
                      </a:pPr>
                      <a:r>
                        <a:rPr lang="en-US" sz="1600" kern="1200">
                          <a:effectLst/>
                        </a:rPr>
                        <a:t>No. </a:t>
                      </a:r>
                      <a:endParaRPr lang="id-ID" sz="1600">
                        <a:effectLst/>
                        <a:latin typeface="Calibri"/>
                        <a:ea typeface="Calibri"/>
                        <a:cs typeface="Times New Roman"/>
                      </a:endParaRPr>
                    </a:p>
                  </a:txBody>
                  <a:tcPr marL="68580" marR="68580" marT="8890" marB="0" anchor="ctr"/>
                </a:tc>
                <a:tc rowSpan="2">
                  <a:txBody>
                    <a:bodyPr/>
                    <a:lstStyle/>
                    <a:p>
                      <a:pPr algn="ctr">
                        <a:lnSpc>
                          <a:spcPct val="150000"/>
                        </a:lnSpc>
                        <a:spcAft>
                          <a:spcPts val="0"/>
                        </a:spcAft>
                      </a:pPr>
                      <a:r>
                        <a:rPr lang="id-ID" sz="1600" kern="1200" smtClean="0">
                          <a:effectLst/>
                        </a:rPr>
                        <a:t>Uraian</a:t>
                      </a:r>
                      <a:endParaRPr lang="id-ID" sz="1600">
                        <a:effectLst/>
                        <a:latin typeface="Calibri"/>
                        <a:ea typeface="Calibri"/>
                        <a:cs typeface="Times New Roman"/>
                      </a:endParaRPr>
                    </a:p>
                  </a:txBody>
                  <a:tcPr marL="68580" marR="68580" marT="8890" marB="0" anchor="ctr"/>
                </a:tc>
                <a:tc gridSpan="3">
                  <a:txBody>
                    <a:bodyPr/>
                    <a:lstStyle/>
                    <a:p>
                      <a:pPr algn="ctr">
                        <a:lnSpc>
                          <a:spcPct val="150000"/>
                        </a:lnSpc>
                        <a:spcAft>
                          <a:spcPts val="0"/>
                        </a:spcAft>
                      </a:pPr>
                      <a:r>
                        <a:rPr lang="id-ID" sz="1600" kern="1200">
                          <a:effectLst/>
                        </a:rPr>
                        <a:t>U</a:t>
                      </a:r>
                      <a:r>
                        <a:rPr lang="en-US" sz="1600" kern="1200">
                          <a:effectLst/>
                        </a:rPr>
                        <a:t>kuran </a:t>
                      </a:r>
                      <a:endParaRPr lang="id-ID" sz="1600">
                        <a:effectLst/>
                        <a:latin typeface="Calibri"/>
                        <a:ea typeface="Calibri"/>
                        <a:cs typeface="Times New Roman"/>
                      </a:endParaRPr>
                    </a:p>
                  </a:txBody>
                  <a:tcPr marL="68580" marR="68580" marT="8890" marB="0" anchor="ctr"/>
                </a:tc>
                <a:tc hMerge="1">
                  <a:txBody>
                    <a:bodyPr/>
                    <a:lstStyle/>
                    <a:p>
                      <a:endParaRPr lang="id-ID"/>
                    </a:p>
                  </a:txBody>
                  <a:tcPr/>
                </a:tc>
                <a:tc hMerge="1">
                  <a:txBody>
                    <a:bodyPr/>
                    <a:lstStyle/>
                    <a:p>
                      <a:endParaRPr lang="id-ID"/>
                    </a:p>
                  </a:txBody>
                  <a:tcPr/>
                </a:tc>
                <a:tc rowSpan="2">
                  <a:txBody>
                    <a:bodyPr/>
                    <a:lstStyle/>
                    <a:p>
                      <a:pPr algn="ctr">
                        <a:lnSpc>
                          <a:spcPct val="150000"/>
                        </a:lnSpc>
                        <a:spcAft>
                          <a:spcPts val="0"/>
                        </a:spcAft>
                      </a:pPr>
                      <a:r>
                        <a:rPr lang="id-ID" sz="1600" kern="1200">
                          <a:effectLst/>
                        </a:rPr>
                        <a:t>Mutu Beton </a:t>
                      </a:r>
                      <a:endParaRPr lang="id-ID" sz="1600">
                        <a:effectLst/>
                        <a:latin typeface="Calibri"/>
                        <a:ea typeface="Calibri"/>
                        <a:cs typeface="Times New Roman"/>
                      </a:endParaRPr>
                    </a:p>
                  </a:txBody>
                  <a:tcPr marL="68580" marR="68580" marT="8890" marB="0" anchor="ctr"/>
                </a:tc>
              </a:tr>
              <a:tr h="635965">
                <a:tc vMerge="1">
                  <a:txBody>
                    <a:bodyPr/>
                    <a:lstStyle/>
                    <a:p>
                      <a:endParaRPr lang="id-ID"/>
                    </a:p>
                  </a:txBody>
                  <a:tcPr/>
                </a:tc>
                <a:tc vMerge="1">
                  <a:txBody>
                    <a:bodyPr/>
                    <a:lstStyle/>
                    <a:p>
                      <a:endParaRPr lang="id-ID"/>
                    </a:p>
                  </a:txBody>
                  <a:tcPr/>
                </a:tc>
                <a:tc>
                  <a:txBody>
                    <a:bodyPr/>
                    <a:lstStyle/>
                    <a:p>
                      <a:pPr algn="ctr">
                        <a:lnSpc>
                          <a:spcPct val="150000"/>
                        </a:lnSpc>
                        <a:spcAft>
                          <a:spcPts val="0"/>
                        </a:spcAft>
                      </a:pPr>
                      <a:r>
                        <a:rPr lang="id-ID" sz="1600" kern="1200" smtClean="0">
                          <a:effectLst/>
                        </a:rPr>
                        <a:t>Jumlah</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Panjang</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Keterangan </a:t>
                      </a:r>
                      <a:endParaRPr lang="id-ID" sz="1600">
                        <a:effectLst/>
                        <a:latin typeface="Calibri"/>
                        <a:ea typeface="Calibri"/>
                        <a:cs typeface="Times New Roman"/>
                      </a:endParaRPr>
                    </a:p>
                  </a:txBody>
                  <a:tcPr marL="68580" marR="68580" marT="8890" marB="0" anchor="ctr"/>
                </a:tc>
                <a:tc vMerge="1">
                  <a:txBody>
                    <a:bodyPr/>
                    <a:lstStyle/>
                    <a:p>
                      <a:endParaRPr lang="id-ID"/>
                    </a:p>
                  </a:txBody>
                  <a:tcPr/>
                </a:tc>
              </a:tr>
              <a:tr h="635965">
                <a:tc>
                  <a:txBody>
                    <a:bodyPr/>
                    <a:lstStyle/>
                    <a:p>
                      <a:pPr algn="ctr">
                        <a:lnSpc>
                          <a:spcPct val="150000"/>
                        </a:lnSpc>
                        <a:spcAft>
                          <a:spcPts val="0"/>
                        </a:spcAft>
                      </a:pPr>
                      <a:r>
                        <a:rPr lang="en-US" sz="1600" kern="1200">
                          <a:effectLst/>
                        </a:rPr>
                        <a:t>1. </a:t>
                      </a:r>
                      <a:endParaRPr lang="id-ID" sz="1600">
                        <a:effectLst/>
                        <a:latin typeface="Calibri"/>
                        <a:ea typeface="Calibri"/>
                        <a:cs typeface="Times New Roman"/>
                      </a:endParaRPr>
                    </a:p>
                  </a:txBody>
                  <a:tcPr marL="68580" marR="68580" marT="8890" marB="0" anchor="ctr"/>
                </a:tc>
                <a:tc>
                  <a:txBody>
                    <a:bodyPr/>
                    <a:lstStyle/>
                    <a:p>
                      <a:pPr>
                        <a:lnSpc>
                          <a:spcPct val="150000"/>
                        </a:lnSpc>
                        <a:spcAft>
                          <a:spcPts val="0"/>
                        </a:spcAft>
                      </a:pPr>
                      <a:r>
                        <a:rPr lang="id-ID" sz="1600" kern="1200" smtClean="0">
                          <a:effectLst/>
                        </a:rPr>
                        <a:t>Bentang Tengah</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2 x 6</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4,5 </a:t>
                      </a:r>
                      <a:r>
                        <a:rPr lang="en-US" sz="1600" kern="1200" smtClean="0">
                          <a:effectLst/>
                        </a:rPr>
                        <a:t>m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 Closure</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K </a:t>
                      </a:r>
                      <a:r>
                        <a:rPr lang="id-ID" sz="1600" kern="1200" smtClean="0">
                          <a:effectLst/>
                        </a:rPr>
                        <a:t>-500 </a:t>
                      </a:r>
                      <a:endParaRPr lang="id-ID" sz="1600">
                        <a:effectLst/>
                        <a:latin typeface="Calibri"/>
                        <a:ea typeface="Calibri"/>
                        <a:cs typeface="Times New Roman"/>
                      </a:endParaRPr>
                    </a:p>
                  </a:txBody>
                  <a:tcPr marL="68580" marR="68580" marT="8890" marB="0" anchor="ctr"/>
                </a:tc>
              </a:tr>
              <a:tr h="635965">
                <a:tc>
                  <a:txBody>
                    <a:bodyPr/>
                    <a:lstStyle/>
                    <a:p>
                      <a:pPr algn="ctr">
                        <a:lnSpc>
                          <a:spcPct val="150000"/>
                        </a:lnSpc>
                        <a:spcAft>
                          <a:spcPts val="0"/>
                        </a:spcAft>
                      </a:pPr>
                      <a:r>
                        <a:rPr lang="id-ID" sz="1600" kern="1200">
                          <a:effectLst/>
                        </a:rPr>
                        <a:t>2. </a:t>
                      </a:r>
                      <a:endParaRPr lang="id-ID" sz="1600">
                        <a:effectLst/>
                        <a:latin typeface="Calibri"/>
                        <a:ea typeface="Calibri"/>
                        <a:cs typeface="Times New Roman"/>
                      </a:endParaRPr>
                    </a:p>
                  </a:txBody>
                  <a:tcPr marL="68580" marR="68580" marT="8890" marB="0" anchor="ctr"/>
                </a:tc>
                <a:tc>
                  <a:txBody>
                    <a:bodyPr/>
                    <a:lstStyle/>
                    <a:p>
                      <a:pPr marL="0" marR="0" indent="0" algn="l" defTabSz="1371509" rtl="0" eaLnBrk="1" fontAlgn="auto" latinLnBrk="0" hangingPunct="1">
                        <a:lnSpc>
                          <a:spcPct val="150000"/>
                        </a:lnSpc>
                        <a:spcBef>
                          <a:spcPts val="0"/>
                        </a:spcBef>
                        <a:spcAft>
                          <a:spcPts val="0"/>
                        </a:spcAft>
                        <a:buClrTx/>
                        <a:buSzTx/>
                        <a:buFontTx/>
                        <a:buNone/>
                        <a:tabLst/>
                        <a:defRPr/>
                      </a:pPr>
                      <a:r>
                        <a:rPr lang="id-ID" sz="1600" kern="1200" smtClean="0">
                          <a:solidFill>
                            <a:schemeClr val="dk1"/>
                          </a:solidFill>
                          <a:effectLst/>
                          <a:latin typeface="+mn-lt"/>
                          <a:ea typeface="+mn-ea"/>
                          <a:cs typeface="+mn-cs"/>
                        </a:rPr>
                        <a:t>Bentang Tengah</a:t>
                      </a:r>
                    </a:p>
                  </a:txBody>
                  <a:tcPr marL="68580" marR="68580" marT="8890" marB="0" anchor="ctr"/>
                </a:tc>
                <a:tc>
                  <a:txBody>
                    <a:bodyPr/>
                    <a:lstStyle/>
                    <a:p>
                      <a:pPr algn="ctr">
                        <a:lnSpc>
                          <a:spcPct val="150000"/>
                        </a:lnSpc>
                        <a:spcAft>
                          <a:spcPts val="0"/>
                        </a:spcAft>
                      </a:pPr>
                      <a:r>
                        <a:rPr lang="id-ID" sz="1600" kern="1200" smtClean="0">
                          <a:effectLst/>
                        </a:rPr>
                        <a:t>2 x 8</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5</a:t>
                      </a:r>
                      <a:r>
                        <a:rPr lang="en-US" sz="1600" kern="1200" smtClean="0">
                          <a:effectLst/>
                        </a:rPr>
                        <a:t> </a:t>
                      </a:r>
                      <a:r>
                        <a:rPr lang="en-US" sz="1600" kern="1200">
                          <a:effectLst/>
                        </a:rPr>
                        <a:t>m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 Closure</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K - </a:t>
                      </a:r>
                      <a:r>
                        <a:rPr lang="id-ID" sz="1600" kern="1200" smtClean="0">
                          <a:effectLst/>
                        </a:rPr>
                        <a:t>500 </a:t>
                      </a:r>
                      <a:endParaRPr lang="id-ID" sz="1600">
                        <a:effectLst/>
                        <a:latin typeface="Calibri"/>
                        <a:ea typeface="Calibri"/>
                        <a:cs typeface="Times New Roman"/>
                      </a:endParaRPr>
                    </a:p>
                  </a:txBody>
                  <a:tcPr marL="68580" marR="68580" marT="8890" marB="0" anchor="ctr"/>
                </a:tc>
              </a:tr>
              <a:tr h="635965">
                <a:tc>
                  <a:txBody>
                    <a:bodyPr/>
                    <a:lstStyle/>
                    <a:p>
                      <a:pPr algn="ctr">
                        <a:lnSpc>
                          <a:spcPct val="150000"/>
                        </a:lnSpc>
                        <a:spcAft>
                          <a:spcPts val="0"/>
                        </a:spcAft>
                      </a:pPr>
                      <a:r>
                        <a:rPr lang="en-US" sz="1600" kern="1200" smtClean="0">
                          <a:effectLst/>
                        </a:rPr>
                        <a:t>3</a:t>
                      </a:r>
                      <a:r>
                        <a:rPr lang="id-ID" sz="1600" kern="1200" smtClean="0">
                          <a:effectLst/>
                        </a:rPr>
                        <a:t>.</a:t>
                      </a:r>
                      <a:endParaRPr lang="id-ID" sz="1600">
                        <a:effectLst/>
                        <a:latin typeface="Calibri"/>
                        <a:ea typeface="Calibri"/>
                        <a:cs typeface="Times New Roman"/>
                      </a:endParaRPr>
                    </a:p>
                  </a:txBody>
                  <a:tcPr marL="68580" marR="68580" marT="8890" marB="0" anchor="ctr"/>
                </a:tc>
                <a:tc>
                  <a:txBody>
                    <a:bodyPr/>
                    <a:lstStyle/>
                    <a:p>
                      <a:pPr algn="l">
                        <a:lnSpc>
                          <a:spcPct val="150000"/>
                        </a:lnSpc>
                        <a:spcAft>
                          <a:spcPts val="0"/>
                        </a:spcAft>
                      </a:pPr>
                      <a:r>
                        <a:rPr lang="id-ID" sz="1600" kern="1200" smtClean="0">
                          <a:effectLst/>
                        </a:rPr>
                        <a:t>Bentang Tepi</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1 x 6 </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4,5 m</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 Closure</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K</a:t>
                      </a:r>
                      <a:r>
                        <a:rPr lang="id-ID" sz="1600" kern="1200" baseline="0" smtClean="0">
                          <a:effectLst/>
                        </a:rPr>
                        <a:t> - 500</a:t>
                      </a:r>
                      <a:endParaRPr lang="id-ID" sz="1600">
                        <a:effectLst/>
                        <a:latin typeface="Calibri"/>
                        <a:ea typeface="Calibri"/>
                        <a:cs typeface="Times New Roman"/>
                      </a:endParaRPr>
                    </a:p>
                  </a:txBody>
                  <a:tcPr marL="68580" marR="68580" marT="8890" marB="0" anchor="ctr"/>
                </a:tc>
              </a:tr>
              <a:tr h="635965">
                <a:tc>
                  <a:txBody>
                    <a:bodyPr/>
                    <a:lstStyle/>
                    <a:p>
                      <a:pPr algn="ctr">
                        <a:lnSpc>
                          <a:spcPct val="150000"/>
                        </a:lnSpc>
                        <a:spcAft>
                          <a:spcPts val="0"/>
                        </a:spcAft>
                      </a:pPr>
                      <a:r>
                        <a:rPr lang="id-ID" sz="1600" kern="1200" smtClean="0">
                          <a:effectLst/>
                        </a:rPr>
                        <a:t>4</a:t>
                      </a:r>
                      <a:r>
                        <a:rPr lang="en-US" sz="1600" kern="1200" smtClean="0">
                          <a:effectLst/>
                        </a:rPr>
                        <a:t>. </a:t>
                      </a:r>
                      <a:endParaRPr lang="id-ID" sz="1600">
                        <a:effectLst/>
                        <a:latin typeface="Calibri"/>
                        <a:ea typeface="Calibri"/>
                        <a:cs typeface="Times New Roman"/>
                      </a:endParaRPr>
                    </a:p>
                  </a:txBody>
                  <a:tcPr marL="68580" marR="68580" marT="8890" marB="0" anchor="ctr"/>
                </a:tc>
                <a:tc>
                  <a:txBody>
                    <a:bodyPr/>
                    <a:lstStyle/>
                    <a:p>
                      <a:pPr algn="l">
                        <a:lnSpc>
                          <a:spcPct val="150000"/>
                        </a:lnSpc>
                        <a:spcAft>
                          <a:spcPts val="0"/>
                        </a:spcAft>
                      </a:pPr>
                      <a:r>
                        <a:rPr lang="id-ID" sz="1600" kern="1200" smtClean="0">
                          <a:effectLst/>
                        </a:rPr>
                        <a:t>Bentang Tepi</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1 x 8</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5 m</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smtClean="0">
                          <a:effectLst/>
                        </a:rPr>
                        <a:t>+ Closure</a:t>
                      </a:r>
                      <a:endParaRPr lang="id-ID" sz="1600">
                        <a:effectLst/>
                        <a:latin typeface="Calibri"/>
                        <a:ea typeface="Calibri"/>
                        <a:cs typeface="Times New Roman"/>
                      </a:endParaRPr>
                    </a:p>
                  </a:txBody>
                  <a:tcPr marL="68580" marR="68580" marT="8890" marB="0" anchor="ctr"/>
                </a:tc>
                <a:tc>
                  <a:txBody>
                    <a:bodyPr/>
                    <a:lstStyle/>
                    <a:p>
                      <a:pPr algn="ctr">
                        <a:lnSpc>
                          <a:spcPct val="150000"/>
                        </a:lnSpc>
                        <a:spcAft>
                          <a:spcPts val="0"/>
                        </a:spcAft>
                      </a:pPr>
                      <a:r>
                        <a:rPr lang="id-ID" sz="1600" kern="1200">
                          <a:effectLst/>
                        </a:rPr>
                        <a:t>K </a:t>
                      </a:r>
                      <a:r>
                        <a:rPr lang="id-ID" sz="1600" kern="1200" smtClean="0">
                          <a:effectLst/>
                        </a:rPr>
                        <a:t>-500</a:t>
                      </a:r>
                      <a:endParaRPr lang="id-ID" sz="1600">
                        <a:effectLst/>
                        <a:latin typeface="Calibri"/>
                        <a:ea typeface="Calibri"/>
                        <a:cs typeface="Times New Roman"/>
                      </a:endParaRPr>
                    </a:p>
                  </a:txBody>
                  <a:tcPr marL="68580" marR="68580" marT="8890" marB="0" anchor="ctr"/>
                </a:tc>
              </a:tr>
            </a:tbl>
          </a:graphicData>
        </a:graphic>
      </p:graphicFrame>
    </p:spTree>
    <p:extLst>
      <p:ext uri="{BB962C8B-B14F-4D97-AF65-F5344CB8AC3E}">
        <p14:creationId xmlns:p14="http://schemas.microsoft.com/office/powerpoint/2010/main" val="1666231575"/>
      </p:ext>
    </p:extLst>
  </p:cSld>
  <p:clrMapOvr>
    <a:masterClrMapping/>
  </p:clrMapOvr>
  <p:transition spd="slow" advTm="3066">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40</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pic>
        <p:nvPicPr>
          <p:cNvPr id="11" name="Picture 10" descr="E:\05 Tol\Jembatan Moker\12Bridge Sequnce\Tugas Akhir\Foto2\mekanis strand.png"/>
          <p:cNvPicPr/>
          <p:nvPr/>
        </p:nvPicPr>
        <p:blipFill>
          <a:blip r:embed="rId2"/>
          <a:srcRect/>
          <a:stretch>
            <a:fillRect/>
          </a:stretch>
        </p:blipFill>
        <p:spPr bwMode="auto">
          <a:xfrm>
            <a:off x="1426659" y="2089620"/>
            <a:ext cx="6862576" cy="6299006"/>
          </a:xfrm>
          <a:prstGeom prst="rect">
            <a:avLst/>
          </a:prstGeom>
          <a:noFill/>
          <a:ln w="9525">
            <a:noFill/>
            <a:miter lim="800000"/>
            <a:headEnd/>
            <a:tailEnd/>
          </a:ln>
        </p:spPr>
      </p:pic>
      <p:pic>
        <p:nvPicPr>
          <p:cNvPr id="12" name="Picture 11"/>
          <p:cNvPicPr/>
          <p:nvPr/>
        </p:nvPicPr>
        <p:blipFill>
          <a:blip r:embed="rId3" cstate="print"/>
          <a:srcRect l="9622" t="7875" r="1764" b="15090"/>
          <a:stretch>
            <a:fillRect/>
          </a:stretch>
        </p:blipFill>
        <p:spPr bwMode="auto">
          <a:xfrm>
            <a:off x="8623431" y="2089620"/>
            <a:ext cx="7219543" cy="6299006"/>
          </a:xfrm>
          <a:prstGeom prst="rect">
            <a:avLst/>
          </a:prstGeom>
          <a:noFill/>
          <a:ln w="9525">
            <a:noFill/>
            <a:miter lim="800000"/>
            <a:headEnd/>
            <a:tailEnd/>
          </a:ln>
        </p:spPr>
      </p:pic>
      <p:sp>
        <p:nvSpPr>
          <p:cNvPr id="5" name="Rectangle 4"/>
          <p:cNvSpPr/>
          <p:nvPr/>
        </p:nvSpPr>
        <p:spPr>
          <a:xfrm>
            <a:off x="3427447" y="8599088"/>
            <a:ext cx="2991525" cy="400110"/>
          </a:xfrm>
          <a:prstGeom prst="rect">
            <a:avLst/>
          </a:prstGeom>
        </p:spPr>
        <p:txBody>
          <a:bodyPr wrap="none">
            <a:spAutoFit/>
          </a:bodyPr>
          <a:lstStyle/>
          <a:p>
            <a:r>
              <a:rPr lang="en-US" sz="2000"/>
              <a:t>Sifat Mekanis PC-Strand</a:t>
            </a:r>
            <a:endParaRPr lang="id-ID" sz="2000"/>
          </a:p>
        </p:txBody>
      </p:sp>
      <p:sp>
        <p:nvSpPr>
          <p:cNvPr id="9" name="Rectangle 8"/>
          <p:cNvSpPr/>
          <p:nvPr/>
        </p:nvSpPr>
        <p:spPr>
          <a:xfrm>
            <a:off x="9545766" y="8626264"/>
            <a:ext cx="5374869" cy="400110"/>
          </a:xfrm>
          <a:prstGeom prst="rect">
            <a:avLst/>
          </a:prstGeom>
        </p:spPr>
        <p:txBody>
          <a:bodyPr wrap="none">
            <a:spAutoFit/>
          </a:bodyPr>
          <a:lstStyle/>
          <a:p>
            <a:r>
              <a:rPr lang="en-US" sz="2000"/>
              <a:t>Grafik Hasil Tes Tarik Strand (Breaking Load) </a:t>
            </a:r>
            <a:endParaRPr lang="id-ID" sz="2000"/>
          </a:p>
        </p:txBody>
      </p:sp>
    </p:spTree>
    <p:extLst>
      <p:ext uri="{BB962C8B-B14F-4D97-AF65-F5344CB8AC3E}">
        <p14:creationId xmlns:p14="http://schemas.microsoft.com/office/powerpoint/2010/main" val="623279031"/>
      </p:ext>
    </p:extLst>
  </p:cSld>
  <p:clrMapOvr>
    <a:masterClrMapping/>
  </p:clrMapOvr>
  <p:transition spd="slow" advTm="2659">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id-ID" b="1"/>
              <a:t>BETON PRATEGANG</a:t>
            </a:r>
            <a:endParaRPr lang="en-US" dirty="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41</a:t>
            </a:fld>
            <a:endParaRPr lang="en-US" sz="7200" dirty="0">
              <a:latin typeface="+mj-lt"/>
            </a:endParaRPr>
          </a:p>
        </p:txBody>
      </p:sp>
      <p:sp>
        <p:nvSpPr>
          <p:cNvPr id="9" name="テキスト プレースホルダー 8"/>
          <p:cNvSpPr>
            <a:spLocks noGrp="1"/>
          </p:cNvSpPr>
          <p:nvPr>
            <p:ph type="body" sz="quarter" idx="13"/>
          </p:nvPr>
        </p:nvSpPr>
        <p:spPr/>
        <p:txBody>
          <a:bodyPr>
            <a:normAutofit fontScale="92500" lnSpcReduction="20000"/>
          </a:bodyPr>
          <a:lstStyle/>
          <a:p>
            <a:pPr marL="0" lvl="1" indent="0">
              <a:spcBef>
                <a:spcPts val="1500"/>
              </a:spcBef>
              <a:buNone/>
            </a:pPr>
            <a:r>
              <a:rPr lang="id-ID" b="1"/>
              <a:t>Sistem Pasca Tarik (Post Tension) </a:t>
            </a:r>
            <a:endParaRPr lang="id-ID" sz="3200"/>
          </a:p>
          <a:p>
            <a:endParaRPr lang="en-US" dirty="0"/>
          </a:p>
        </p:txBody>
      </p:sp>
      <p:sp>
        <p:nvSpPr>
          <p:cNvPr id="10" name="テキスト プレースホルダー 9"/>
          <p:cNvSpPr>
            <a:spLocks noGrp="1"/>
          </p:cNvSpPr>
          <p:nvPr>
            <p:ph type="body" sz="quarter" idx="15"/>
          </p:nvPr>
        </p:nvSpPr>
        <p:spPr>
          <a:xfrm>
            <a:off x="12178145" y="7034083"/>
            <a:ext cx="5611091" cy="1070826"/>
          </a:xfrm>
        </p:spPr>
        <p:txBody>
          <a:bodyPr>
            <a:normAutofit/>
          </a:bodyPr>
          <a:lstStyle/>
          <a:p>
            <a:r>
              <a:rPr lang="en-US" sz="2000"/>
              <a:t>Extensometer (Alat Pengukur Elongasi  Strand) </a:t>
            </a:r>
            <a:endParaRPr lang="en-US" sz="2000" dirty="0"/>
          </a:p>
        </p:txBody>
      </p:sp>
      <p:sp>
        <p:nvSpPr>
          <p:cNvPr id="12" name="テキスト プレースホルダー 11"/>
          <p:cNvSpPr>
            <a:spLocks noGrp="1"/>
          </p:cNvSpPr>
          <p:nvPr>
            <p:ph type="body" sz="quarter" idx="17"/>
          </p:nvPr>
        </p:nvSpPr>
        <p:spPr/>
        <p:txBody>
          <a:bodyPr/>
          <a:lstStyle/>
          <a:p>
            <a:r>
              <a:rPr lang="en-US" dirty="0"/>
              <a:t>Herbert </a:t>
            </a:r>
            <a:r>
              <a:rPr lang="en-US" dirty="0" smtClean="0"/>
              <a:t>Brenon</a:t>
            </a:r>
            <a:endParaRPr lang="en-US" dirty="0"/>
          </a:p>
        </p:txBody>
      </p:sp>
      <p:sp>
        <p:nvSpPr>
          <p:cNvPr id="14" name="テキスト プレースホルダー 13"/>
          <p:cNvSpPr>
            <a:spLocks noGrp="1"/>
          </p:cNvSpPr>
          <p:nvPr>
            <p:ph type="body" sz="quarter" idx="19"/>
          </p:nvPr>
        </p:nvSpPr>
        <p:spPr/>
        <p:txBody>
          <a:bodyPr/>
          <a:lstStyle/>
          <a:p>
            <a:r>
              <a:rPr lang="en-US" dirty="0"/>
              <a:t>Alice </a:t>
            </a:r>
            <a:r>
              <a:rPr lang="en-US" dirty="0" smtClean="0"/>
              <a:t>Guy-Blaché</a:t>
            </a:r>
            <a:endParaRPr lang="en-US" dirty="0"/>
          </a:p>
        </p:txBody>
      </p:sp>
      <p:sp>
        <p:nvSpPr>
          <p:cNvPr id="16" name="テキスト プレースホルダー 15"/>
          <p:cNvSpPr>
            <a:spLocks noGrp="1"/>
          </p:cNvSpPr>
          <p:nvPr>
            <p:ph type="body" sz="quarter" idx="21"/>
          </p:nvPr>
        </p:nvSpPr>
        <p:spPr/>
        <p:txBody>
          <a:bodyPr/>
          <a:lstStyle/>
          <a:p>
            <a:r>
              <a:rPr lang="en-US" dirty="0"/>
              <a:t>Bruce </a:t>
            </a:r>
            <a:r>
              <a:rPr lang="en-US" dirty="0" smtClean="0"/>
              <a:t>Bilson</a:t>
            </a:r>
            <a:endParaRPr lang="en-US" dirty="0"/>
          </a:p>
        </p:txBody>
      </p:sp>
      <p:sp>
        <p:nvSpPr>
          <p:cNvPr id="17" name="テキスト プレースホルダー 16"/>
          <p:cNvSpPr>
            <a:spLocks noGrp="1"/>
          </p:cNvSpPr>
          <p:nvPr>
            <p:ph type="body" sz="quarter" idx="22"/>
          </p:nvPr>
        </p:nvSpPr>
        <p:spPr>
          <a:xfrm>
            <a:off x="6639731" y="7046132"/>
            <a:ext cx="4976608" cy="643141"/>
          </a:xfrm>
        </p:spPr>
        <p:txBody>
          <a:bodyPr>
            <a:normAutofit/>
          </a:bodyPr>
          <a:lstStyle/>
          <a:p>
            <a:pPr algn="ctr"/>
            <a:r>
              <a:rPr lang="en-US" sz="2000"/>
              <a:t>Pengujian Tarik Strand </a:t>
            </a:r>
            <a:endParaRPr lang="en-US" sz="2000" dirty="0"/>
          </a:p>
        </p:txBody>
      </p:sp>
      <p:sp>
        <p:nvSpPr>
          <p:cNvPr id="18" name="テキスト プレースホルダー 17"/>
          <p:cNvSpPr>
            <a:spLocks noGrp="1"/>
          </p:cNvSpPr>
          <p:nvPr>
            <p:ph type="body" sz="quarter" idx="23"/>
          </p:nvPr>
        </p:nvSpPr>
        <p:spPr>
          <a:xfrm>
            <a:off x="803789" y="7053392"/>
            <a:ext cx="4976608" cy="615099"/>
          </a:xfrm>
        </p:spPr>
        <p:txBody>
          <a:bodyPr>
            <a:normAutofit/>
          </a:bodyPr>
          <a:lstStyle/>
          <a:p>
            <a:pPr algn="ctr"/>
            <a:r>
              <a:rPr lang="en-US" sz="2000"/>
              <a:t>Pengujian Relaksasi Strand </a:t>
            </a:r>
            <a:endParaRPr lang="en-US" sz="2000" dirty="0"/>
          </a:p>
        </p:txBody>
      </p:sp>
      <p:pic>
        <p:nvPicPr>
          <p:cNvPr id="15" name="Picture Placeholder 14" descr="E:\05 Tol\Jembatan Moker\13Foto\Strand\B3T Jakarta\Relaksasi11.JPG"/>
          <p:cNvPicPr>
            <a:picLocks noGrp="1"/>
          </p:cNvPicPr>
          <p:nvPr>
            <p:ph type="pic" sz="quarter" idx="16"/>
          </p:nvPr>
        </p:nvPicPr>
        <p:blipFill>
          <a:blip r:embed="rId2" cstate="print"/>
          <a:srcRect l="4873" r="4873"/>
          <a:stretch>
            <a:fillRect/>
          </a:stretch>
        </p:blipFill>
        <p:spPr bwMode="auto">
          <a:prstGeom prst="rect">
            <a:avLst/>
          </a:prstGeom>
          <a:noFill/>
          <a:ln w="9525">
            <a:noFill/>
            <a:miter lim="800000"/>
            <a:headEnd/>
            <a:tailEnd/>
          </a:ln>
        </p:spPr>
      </p:pic>
      <p:pic>
        <p:nvPicPr>
          <p:cNvPr id="19" name="Picture Placeholder 18" descr="C:\Users\Axio\AppData\Local\Microsoft\Windows\Temporary Internet Files\Content.Word\bsi5.jpg"/>
          <p:cNvPicPr>
            <a:picLocks noGrp="1"/>
          </p:cNvPicPr>
          <p:nvPr>
            <p:ph type="pic" sz="quarter" idx="18"/>
          </p:nvPr>
        </p:nvPicPr>
        <p:blipFill>
          <a:blip r:embed="rId3" cstate="print"/>
          <a:srcRect t="1677" b="1677"/>
          <a:stretch>
            <a:fillRect/>
          </a:stretch>
        </p:blipFill>
        <p:spPr bwMode="auto">
          <a:xfrm>
            <a:off x="6687560" y="2989263"/>
            <a:ext cx="4816475" cy="3708400"/>
          </a:xfrm>
          <a:prstGeom prst="rect">
            <a:avLst/>
          </a:prstGeom>
          <a:noFill/>
          <a:ln w="9525">
            <a:noFill/>
            <a:miter lim="800000"/>
            <a:headEnd/>
            <a:tailEnd/>
          </a:ln>
        </p:spPr>
      </p:pic>
      <p:pic>
        <p:nvPicPr>
          <p:cNvPr id="20" name="Picture Placeholder 19" descr="C:\Users\Axio\AppData\Local\Microsoft\Windows\Temporary Internet Files\Content.Word\bsi3.jpg"/>
          <p:cNvPicPr>
            <a:picLocks noGrp="1"/>
          </p:cNvPicPr>
          <p:nvPr>
            <p:ph type="pic" sz="quarter" idx="20"/>
          </p:nvPr>
        </p:nvPicPr>
        <p:blipFill>
          <a:blip r:embed="rId4" cstate="print"/>
          <a:srcRect t="3043" b="3043"/>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85782435"/>
      </p:ext>
    </p:extLst>
  </p:cSld>
  <p:clrMapOvr>
    <a:masterClrMapping/>
  </p:clrMapOvr>
  <p:transition spd="slow" advTm="6121">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42</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3" name="Rectangle 2"/>
          <p:cNvSpPr/>
          <p:nvPr/>
        </p:nvSpPr>
        <p:spPr>
          <a:xfrm>
            <a:off x="868661" y="2388958"/>
            <a:ext cx="5407448" cy="830997"/>
          </a:xfrm>
          <a:prstGeom prst="rect">
            <a:avLst/>
          </a:prstGeom>
        </p:spPr>
        <p:txBody>
          <a:bodyPr wrap="square">
            <a:spAutoFit/>
          </a:bodyPr>
          <a:lstStyle/>
          <a:p>
            <a:r>
              <a:rPr lang="id-ID" sz="2400"/>
              <a:t>3</a:t>
            </a:r>
            <a:r>
              <a:rPr lang="id-ID" sz="2400" smtClean="0"/>
              <a:t>. </a:t>
            </a:r>
            <a:r>
              <a:rPr lang="en-US" sz="2400"/>
              <a:t>S</a:t>
            </a:r>
            <a:r>
              <a:rPr lang="id-ID" sz="2400"/>
              <a:t>elongsong (duct</a:t>
            </a:r>
            <a:r>
              <a:rPr lang="en-US" sz="2400"/>
              <a:t>ing</a:t>
            </a:r>
            <a:r>
              <a:rPr lang="id-ID" sz="2400"/>
              <a:t>)</a:t>
            </a:r>
          </a:p>
          <a:p>
            <a:pPr lvl="0"/>
            <a:endParaRPr lang="id-ID" sz="2400"/>
          </a:p>
        </p:txBody>
      </p:sp>
      <p:sp>
        <p:nvSpPr>
          <p:cNvPr id="6" name="Rectangle 5"/>
          <p:cNvSpPr/>
          <p:nvPr/>
        </p:nvSpPr>
        <p:spPr>
          <a:xfrm>
            <a:off x="1230645" y="2907233"/>
            <a:ext cx="7227555" cy="830997"/>
          </a:xfrm>
          <a:prstGeom prst="rect">
            <a:avLst/>
          </a:prstGeom>
        </p:spPr>
        <p:txBody>
          <a:bodyPr wrap="square">
            <a:spAutoFit/>
          </a:bodyPr>
          <a:lstStyle/>
          <a:p>
            <a:r>
              <a:rPr lang="en-US" sz="2400"/>
              <a:t>Dimensi dari ducting dengan type tendon 0,6” seperti dalam tabel di bawah ini</a:t>
            </a:r>
            <a:endParaRPr lang="id-ID" sz="2400"/>
          </a:p>
        </p:txBody>
      </p:sp>
      <p:pic>
        <p:nvPicPr>
          <p:cNvPr id="11" name="Picture 10" descr="E:\05 Tol\Jembatan Moker\12Bridge Sequnce\Tugas Akhir\Foto2\Duct.png"/>
          <p:cNvPicPr/>
          <p:nvPr/>
        </p:nvPicPr>
        <p:blipFill>
          <a:blip r:embed="rId2"/>
          <a:srcRect/>
          <a:stretch>
            <a:fillRect/>
          </a:stretch>
        </p:blipFill>
        <p:spPr bwMode="auto">
          <a:xfrm>
            <a:off x="868661" y="4039964"/>
            <a:ext cx="6903739" cy="4565155"/>
          </a:xfrm>
          <a:prstGeom prst="rect">
            <a:avLst/>
          </a:prstGeom>
          <a:noFill/>
          <a:ln w="9525">
            <a:noFill/>
            <a:miter lim="800000"/>
            <a:headEnd/>
            <a:tailEnd/>
          </a:ln>
        </p:spPr>
      </p:pic>
      <p:sp>
        <p:nvSpPr>
          <p:cNvPr id="5" name="Rectangle 4"/>
          <p:cNvSpPr/>
          <p:nvPr/>
        </p:nvSpPr>
        <p:spPr>
          <a:xfrm>
            <a:off x="2646218" y="8605119"/>
            <a:ext cx="3677610" cy="400110"/>
          </a:xfrm>
          <a:prstGeom prst="rect">
            <a:avLst/>
          </a:prstGeom>
        </p:spPr>
        <p:txBody>
          <a:bodyPr wrap="none">
            <a:spAutoFit/>
          </a:bodyPr>
          <a:lstStyle/>
          <a:p>
            <a:r>
              <a:rPr lang="en-US" sz="2000"/>
              <a:t>Dimensi Selongsong (ducting) </a:t>
            </a:r>
            <a:endParaRPr lang="id-ID" sz="2000"/>
          </a:p>
        </p:txBody>
      </p:sp>
      <p:sp>
        <p:nvSpPr>
          <p:cNvPr id="9" name="Rectangle 8"/>
          <p:cNvSpPr/>
          <p:nvPr/>
        </p:nvSpPr>
        <p:spPr>
          <a:xfrm>
            <a:off x="8458199" y="2141812"/>
            <a:ext cx="9703521" cy="6863417"/>
          </a:xfrm>
          <a:prstGeom prst="rect">
            <a:avLst/>
          </a:prstGeom>
        </p:spPr>
        <p:txBody>
          <a:bodyPr wrap="square">
            <a:spAutoFit/>
          </a:bodyPr>
          <a:lstStyle/>
          <a:p>
            <a:pPr lvl="0" algn="just"/>
            <a:r>
              <a:rPr lang="id-ID" sz="2200" smtClean="0"/>
              <a:t>4. </a:t>
            </a:r>
            <a:r>
              <a:rPr lang="en-US" sz="2200" smtClean="0"/>
              <a:t>Grouting</a:t>
            </a:r>
            <a:endParaRPr lang="id-ID" sz="2200"/>
          </a:p>
          <a:p>
            <a:pPr algn="just"/>
            <a:r>
              <a:rPr lang="id-ID" sz="2200"/>
              <a:t> </a:t>
            </a:r>
            <a:r>
              <a:rPr lang="id-ID" sz="2200" smtClean="0"/>
              <a:t>   Bahan </a:t>
            </a:r>
            <a:r>
              <a:rPr lang="id-ID" sz="2200"/>
              <a:t>grouting terdiri dari :</a:t>
            </a:r>
          </a:p>
          <a:p>
            <a:pPr lvl="0" algn="just"/>
            <a:r>
              <a:rPr lang="id-ID" sz="2200" smtClean="0"/>
              <a:t>   - Semen </a:t>
            </a:r>
            <a:r>
              <a:rPr lang="id-ID" sz="2200"/>
              <a:t>portland 50 kg</a:t>
            </a:r>
          </a:p>
          <a:p>
            <a:pPr lvl="0" algn="just"/>
            <a:r>
              <a:rPr lang="id-ID" sz="2200" smtClean="0"/>
              <a:t>   - Air</a:t>
            </a:r>
            <a:endParaRPr lang="id-ID" sz="2200"/>
          </a:p>
          <a:p>
            <a:pPr lvl="0" algn="just"/>
            <a:r>
              <a:rPr lang="id-ID" sz="2200" smtClean="0"/>
              <a:t>   - Sika </a:t>
            </a:r>
            <a:r>
              <a:rPr lang="id-ID" sz="2200"/>
              <a:t>intraplas Z additive, or similar</a:t>
            </a:r>
          </a:p>
          <a:p>
            <a:pPr lvl="0" algn="just"/>
            <a:r>
              <a:rPr lang="id-ID" sz="2200" smtClean="0"/>
              <a:t>   - Rasio </a:t>
            </a:r>
            <a:r>
              <a:rPr lang="id-ID" sz="2200"/>
              <a:t>air semen : 0,4 – 0,45</a:t>
            </a:r>
          </a:p>
          <a:p>
            <a:pPr algn="just"/>
            <a:r>
              <a:rPr lang="id-ID" sz="2200"/>
              <a:t> </a:t>
            </a:r>
          </a:p>
          <a:p>
            <a:pPr algn="just"/>
            <a:r>
              <a:rPr lang="en-US" sz="2200"/>
              <a:t>Injeksi adukan encer (grouting) selubung kabel harus dilaksanakan segera setelah diterima persetujuan tertulis atas analisis hasil penarikan, apabila hasil penarikan sudah memenuhi syarat, maka tindakan selanjutnya selubung dialiri dengan air sebelum injeksi adukan encer dilakukan. Tekanan injeksi harus diatur sedemikian rupa agar rongga antara selubung dan baja prategang terisi dengan bahan adukan encer.</a:t>
            </a:r>
            <a:endParaRPr lang="id-ID" sz="2200"/>
          </a:p>
          <a:p>
            <a:pPr algn="just"/>
            <a:r>
              <a:rPr lang="en-US" sz="2200"/>
              <a:t>Campuran grouting yang digunakan adalah semen, aditif dan air dengan berat aditif 1,5% dari berat semen.</a:t>
            </a:r>
            <a:endParaRPr lang="id-ID" sz="2200"/>
          </a:p>
          <a:p>
            <a:pPr algn="just"/>
            <a:r>
              <a:rPr lang="en-US" sz="2200"/>
              <a:t>Komposisi untuk w/c rasio 0,4 :</a:t>
            </a:r>
            <a:endParaRPr lang="id-ID" sz="2200"/>
          </a:p>
          <a:p>
            <a:pPr algn="just"/>
            <a:r>
              <a:rPr lang="en-US" sz="2200"/>
              <a:t>Semen		=	50 kg</a:t>
            </a:r>
            <a:endParaRPr lang="id-ID" sz="2200"/>
          </a:p>
          <a:p>
            <a:pPr algn="just"/>
            <a:r>
              <a:rPr lang="en-US" sz="2200"/>
              <a:t>Aditif		=	750 g</a:t>
            </a:r>
            <a:endParaRPr lang="id-ID" sz="2200"/>
          </a:p>
          <a:p>
            <a:pPr algn="just"/>
            <a:r>
              <a:rPr lang="en-US" sz="2200"/>
              <a:t>Air		=	20 liter</a:t>
            </a:r>
            <a:endParaRPr lang="id-ID" sz="2200"/>
          </a:p>
          <a:p>
            <a:pPr algn="just"/>
            <a:r>
              <a:rPr lang="en-US" sz="2200"/>
              <a:t>Menghasilkan campuran grouting sekitar 36 liter</a:t>
            </a:r>
            <a:endParaRPr lang="id-ID" sz="2200"/>
          </a:p>
        </p:txBody>
      </p:sp>
    </p:spTree>
    <p:extLst>
      <p:ext uri="{BB962C8B-B14F-4D97-AF65-F5344CB8AC3E}">
        <p14:creationId xmlns:p14="http://schemas.microsoft.com/office/powerpoint/2010/main" val="249256138"/>
      </p:ext>
    </p:extLst>
  </p:cSld>
  <p:clrMapOvr>
    <a:masterClrMapping/>
  </p:clrMapOvr>
  <p:transition spd="slow" advTm="2659">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43</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11" name="Rectangle 10"/>
          <p:cNvSpPr/>
          <p:nvPr/>
        </p:nvSpPr>
        <p:spPr>
          <a:xfrm>
            <a:off x="854766" y="2623632"/>
            <a:ext cx="13000370" cy="2585323"/>
          </a:xfrm>
          <a:prstGeom prst="rect">
            <a:avLst/>
          </a:prstGeom>
        </p:spPr>
        <p:txBody>
          <a:bodyPr wrap="square">
            <a:spAutoFit/>
          </a:bodyPr>
          <a:lstStyle/>
          <a:p>
            <a:pPr algn="just"/>
            <a:r>
              <a:rPr lang="id-ID"/>
              <a:t>Sedangkan peralatan yang digunakan </a:t>
            </a:r>
            <a:r>
              <a:rPr lang="id-ID"/>
              <a:t>pada </a:t>
            </a:r>
            <a:r>
              <a:rPr lang="id-ID" smtClean="0"/>
              <a:t>pekerjaan ini </a:t>
            </a:r>
            <a:r>
              <a:rPr lang="id-ID"/>
              <a:t>secara garis besar adalah:</a:t>
            </a:r>
          </a:p>
          <a:p>
            <a:pPr algn="just"/>
            <a:endParaRPr lang="id-ID"/>
          </a:p>
          <a:p>
            <a:pPr marL="514350" lvl="0" indent="-514350" algn="just">
              <a:buAutoNum type="arabicPeriod"/>
            </a:pPr>
            <a:r>
              <a:rPr lang="id-ID" i="1" smtClean="0"/>
              <a:t>Pushing Machine </a:t>
            </a:r>
            <a:r>
              <a:rPr lang="id-ID" smtClean="0"/>
              <a:t>(Mesin Pendorong Strand)</a:t>
            </a:r>
          </a:p>
          <a:p>
            <a:pPr lvl="0" algn="just"/>
            <a:r>
              <a:rPr lang="id-ID" smtClean="0"/>
              <a:t>     Suatu alat yang digunakan untuk memasukkan strand ke dalam tendon melalui      angkur terutama tendon yang panjang, sedangkan tendon yang pendek dilakukan secara manual </a:t>
            </a:r>
            <a:endParaRPr lang="id-ID"/>
          </a:p>
        </p:txBody>
      </p:sp>
      <p:pic>
        <p:nvPicPr>
          <p:cNvPr id="10" name="Picture 9" descr="E:\05 Tol\Jembatan Moker\13Foto\Dari BB\IMG01425-20141215-1512.jpg"/>
          <p:cNvPicPr/>
          <p:nvPr/>
        </p:nvPicPr>
        <p:blipFill>
          <a:blip r:embed="rId2" cstate="print"/>
          <a:srcRect t="18644"/>
          <a:stretch>
            <a:fillRect/>
          </a:stretch>
        </p:blipFill>
        <p:spPr bwMode="auto">
          <a:xfrm>
            <a:off x="2068469" y="5208955"/>
            <a:ext cx="5286482" cy="3831136"/>
          </a:xfrm>
          <a:prstGeom prst="rect">
            <a:avLst/>
          </a:prstGeom>
          <a:noFill/>
          <a:ln w="9525">
            <a:noFill/>
            <a:miter lim="800000"/>
            <a:headEnd/>
            <a:tailEnd/>
          </a:ln>
        </p:spPr>
      </p:pic>
      <p:pic>
        <p:nvPicPr>
          <p:cNvPr id="14" name="Picture 13" descr="E:\05 Tol\Jembatan Moker\12Bridge Sequnce\Tugas Akhir\Foto2\pushing.png"/>
          <p:cNvPicPr/>
          <p:nvPr/>
        </p:nvPicPr>
        <p:blipFill>
          <a:blip r:embed="rId3"/>
          <a:srcRect/>
          <a:stretch>
            <a:fillRect/>
          </a:stretch>
        </p:blipFill>
        <p:spPr bwMode="auto">
          <a:xfrm>
            <a:off x="9143205" y="5208955"/>
            <a:ext cx="6921139" cy="3803081"/>
          </a:xfrm>
          <a:prstGeom prst="rect">
            <a:avLst/>
          </a:prstGeom>
          <a:noFill/>
          <a:ln w="9525">
            <a:noFill/>
            <a:miter lim="800000"/>
            <a:headEnd/>
            <a:tailEnd/>
          </a:ln>
        </p:spPr>
      </p:pic>
      <p:sp>
        <p:nvSpPr>
          <p:cNvPr id="3" name="Rectangle 2"/>
          <p:cNvSpPr/>
          <p:nvPr/>
        </p:nvSpPr>
        <p:spPr>
          <a:xfrm>
            <a:off x="2218078" y="9045347"/>
            <a:ext cx="4987263" cy="400110"/>
          </a:xfrm>
          <a:prstGeom prst="rect">
            <a:avLst/>
          </a:prstGeom>
        </p:spPr>
        <p:txBody>
          <a:bodyPr wrap="none">
            <a:spAutoFit/>
          </a:bodyPr>
          <a:lstStyle/>
          <a:p>
            <a:r>
              <a:rPr lang="id-ID" sz="2000"/>
              <a:t>Alat Pendorong Strand (Pushing Machine)</a:t>
            </a:r>
            <a:endParaRPr lang="id-ID" sz="2000"/>
          </a:p>
        </p:txBody>
      </p:sp>
      <p:sp>
        <p:nvSpPr>
          <p:cNvPr id="6" name="Rectangle 5"/>
          <p:cNvSpPr/>
          <p:nvPr/>
        </p:nvSpPr>
        <p:spPr>
          <a:xfrm>
            <a:off x="9319734" y="9029821"/>
            <a:ext cx="6568080" cy="400110"/>
          </a:xfrm>
          <a:prstGeom prst="rect">
            <a:avLst/>
          </a:prstGeom>
        </p:spPr>
        <p:txBody>
          <a:bodyPr wrap="none">
            <a:spAutoFit/>
          </a:bodyPr>
          <a:lstStyle/>
          <a:p>
            <a:r>
              <a:rPr lang="en-US" sz="2000"/>
              <a:t>Metode Kerja </a:t>
            </a:r>
            <a:r>
              <a:rPr lang="id-ID" sz="2000"/>
              <a:t>Alat Pendorong Strand (Pushing Machine)</a:t>
            </a:r>
            <a:endParaRPr lang="id-ID" sz="2000"/>
          </a:p>
        </p:txBody>
      </p:sp>
    </p:spTree>
    <p:extLst>
      <p:ext uri="{BB962C8B-B14F-4D97-AF65-F5344CB8AC3E}">
        <p14:creationId xmlns:p14="http://schemas.microsoft.com/office/powerpoint/2010/main" val="693905374"/>
      </p:ext>
    </p:extLst>
  </p:cSld>
  <p:clrMapOvr>
    <a:masterClrMapping/>
  </p:clrMapOvr>
  <p:transition spd="slow" advTm="2659">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44</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7" name="Rectangle 6"/>
          <p:cNvSpPr/>
          <p:nvPr/>
        </p:nvSpPr>
        <p:spPr>
          <a:xfrm>
            <a:off x="847620" y="2691261"/>
            <a:ext cx="5262979" cy="507831"/>
          </a:xfrm>
          <a:prstGeom prst="rect">
            <a:avLst/>
          </a:prstGeom>
        </p:spPr>
        <p:txBody>
          <a:bodyPr wrap="none">
            <a:spAutoFit/>
          </a:bodyPr>
          <a:lstStyle/>
          <a:p>
            <a:pPr lvl="0"/>
            <a:r>
              <a:rPr lang="id-ID" smtClean="0"/>
              <a:t>2. </a:t>
            </a:r>
            <a:r>
              <a:rPr lang="id-ID" i="1" smtClean="0"/>
              <a:t>Stressing </a:t>
            </a:r>
            <a:r>
              <a:rPr lang="id-ID" i="1"/>
              <a:t>J</a:t>
            </a:r>
            <a:r>
              <a:rPr lang="id-ID" i="1" smtClean="0"/>
              <a:t>ack </a:t>
            </a:r>
            <a:r>
              <a:rPr lang="id-ID" smtClean="0"/>
              <a:t>kapasitas </a:t>
            </a:r>
            <a:r>
              <a:rPr lang="id-ID"/>
              <a:t>400T</a:t>
            </a:r>
          </a:p>
        </p:txBody>
      </p:sp>
      <p:pic>
        <p:nvPicPr>
          <p:cNvPr id="12" name="Picture 11" descr="E:\05 Tol\Jembatan Moker\12Bridge Sequnce\Tugas Akhir\Foto2\jack1.png"/>
          <p:cNvPicPr/>
          <p:nvPr/>
        </p:nvPicPr>
        <p:blipFill>
          <a:blip r:embed="rId2"/>
          <a:srcRect/>
          <a:stretch>
            <a:fillRect/>
          </a:stretch>
        </p:blipFill>
        <p:spPr bwMode="auto">
          <a:xfrm>
            <a:off x="1220541" y="3199092"/>
            <a:ext cx="6738895" cy="3077017"/>
          </a:xfrm>
          <a:prstGeom prst="rect">
            <a:avLst/>
          </a:prstGeom>
          <a:noFill/>
          <a:ln w="9525">
            <a:noFill/>
            <a:miter lim="800000"/>
            <a:headEnd/>
            <a:tailEnd/>
          </a:ln>
        </p:spPr>
      </p:pic>
      <p:pic>
        <p:nvPicPr>
          <p:cNvPr id="15" name="Picture 14" descr="E:\05 Tol\Jembatan Moker\12Bridge Sequnce\Tugas Akhir\Foto2\jack2.png"/>
          <p:cNvPicPr/>
          <p:nvPr/>
        </p:nvPicPr>
        <p:blipFill>
          <a:blip r:embed="rId3"/>
          <a:srcRect/>
          <a:stretch>
            <a:fillRect/>
          </a:stretch>
        </p:blipFill>
        <p:spPr bwMode="auto">
          <a:xfrm>
            <a:off x="1220540" y="6486380"/>
            <a:ext cx="6738896" cy="3073256"/>
          </a:xfrm>
          <a:prstGeom prst="rect">
            <a:avLst/>
          </a:prstGeom>
          <a:noFill/>
          <a:ln w="9525">
            <a:noFill/>
            <a:miter lim="800000"/>
            <a:headEnd/>
            <a:tailEnd/>
          </a:ln>
        </p:spPr>
      </p:pic>
      <p:sp>
        <p:nvSpPr>
          <p:cNvPr id="8" name="Rectangle 2"/>
          <p:cNvSpPr>
            <a:spLocks noChangeArrowheads="1"/>
          </p:cNvSpPr>
          <p:nvPr/>
        </p:nvSpPr>
        <p:spPr bwMode="auto">
          <a:xfrm>
            <a:off x="1220540" y="8207809"/>
            <a:ext cx="6738895" cy="14597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16" name="Picture 15" descr="E:\05 Tol\Jembatan Moker\12Bridge Sequnce\Tugas Akhir\Foto2\jack3.png"/>
          <p:cNvPicPr/>
          <p:nvPr/>
        </p:nvPicPr>
        <p:blipFill>
          <a:blip r:embed="rId4"/>
          <a:srcRect/>
          <a:stretch>
            <a:fillRect/>
          </a:stretch>
        </p:blipFill>
        <p:spPr bwMode="auto">
          <a:xfrm>
            <a:off x="9355585" y="3199091"/>
            <a:ext cx="6563288" cy="3077017"/>
          </a:xfrm>
          <a:prstGeom prst="rect">
            <a:avLst/>
          </a:prstGeom>
          <a:noFill/>
          <a:ln w="9525">
            <a:noFill/>
            <a:miter lim="800000"/>
            <a:headEnd/>
            <a:tailEnd/>
          </a:ln>
        </p:spPr>
      </p:pic>
      <p:pic>
        <p:nvPicPr>
          <p:cNvPr id="17" name="Picture 16" descr="E:\05 Tol\Jembatan Moker\12Bridge Sequnce\Tugas Akhir\Foto2\jack4.png"/>
          <p:cNvPicPr/>
          <p:nvPr/>
        </p:nvPicPr>
        <p:blipFill>
          <a:blip r:embed="rId5"/>
          <a:srcRect/>
          <a:stretch>
            <a:fillRect/>
          </a:stretch>
        </p:blipFill>
        <p:spPr bwMode="auto">
          <a:xfrm>
            <a:off x="9355585" y="6486381"/>
            <a:ext cx="6563288" cy="3073256"/>
          </a:xfrm>
          <a:prstGeom prst="rect">
            <a:avLst/>
          </a:prstGeom>
          <a:noFill/>
          <a:ln w="9525">
            <a:noFill/>
            <a:miter lim="800000"/>
            <a:headEnd/>
            <a:tailEnd/>
          </a:ln>
        </p:spPr>
      </p:pic>
      <p:sp>
        <p:nvSpPr>
          <p:cNvPr id="9" name="Rectangle 8"/>
          <p:cNvSpPr/>
          <p:nvPr/>
        </p:nvSpPr>
        <p:spPr>
          <a:xfrm>
            <a:off x="2423273" y="9559637"/>
            <a:ext cx="3258264" cy="400110"/>
          </a:xfrm>
          <a:prstGeom prst="rect">
            <a:avLst/>
          </a:prstGeom>
        </p:spPr>
        <p:txBody>
          <a:bodyPr wrap="none">
            <a:spAutoFit/>
          </a:bodyPr>
          <a:lstStyle/>
          <a:p>
            <a:r>
              <a:rPr lang="en-US" sz="2000">
                <a:solidFill>
                  <a:srgbClr val="FFFFFF"/>
                </a:solidFill>
              </a:rPr>
              <a:t>Data Teknis Stressing Jack</a:t>
            </a:r>
            <a:endParaRPr lang="id-ID" sz="2000">
              <a:solidFill>
                <a:srgbClr val="FFFFFF"/>
              </a:solidFill>
            </a:endParaRPr>
          </a:p>
        </p:txBody>
      </p:sp>
      <p:sp>
        <p:nvSpPr>
          <p:cNvPr id="18" name="Rectangle 17"/>
          <p:cNvSpPr/>
          <p:nvPr/>
        </p:nvSpPr>
        <p:spPr>
          <a:xfrm>
            <a:off x="11176733" y="9570750"/>
            <a:ext cx="2920992" cy="400110"/>
          </a:xfrm>
          <a:prstGeom prst="rect">
            <a:avLst/>
          </a:prstGeom>
        </p:spPr>
        <p:txBody>
          <a:bodyPr wrap="none">
            <a:spAutoFit/>
          </a:bodyPr>
          <a:lstStyle/>
          <a:p>
            <a:r>
              <a:rPr lang="en-US" sz="2000">
                <a:solidFill>
                  <a:srgbClr val="FFFFFF"/>
                </a:solidFill>
              </a:rPr>
              <a:t>Dimensi  Stressing Jack</a:t>
            </a:r>
            <a:endParaRPr lang="id-ID" sz="2000">
              <a:solidFill>
                <a:srgbClr val="FFFFFF"/>
              </a:solidFill>
            </a:endParaRPr>
          </a:p>
        </p:txBody>
      </p:sp>
    </p:spTree>
    <p:extLst>
      <p:ext uri="{BB962C8B-B14F-4D97-AF65-F5344CB8AC3E}">
        <p14:creationId xmlns:p14="http://schemas.microsoft.com/office/powerpoint/2010/main" val="2493388755"/>
      </p:ext>
    </p:extLst>
  </p:cSld>
  <p:clrMapOvr>
    <a:masterClrMapping/>
  </p:clrMapOvr>
  <p:transition spd="slow" advTm="2659">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45</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3" name="Rectangle 2"/>
          <p:cNvSpPr/>
          <p:nvPr/>
        </p:nvSpPr>
        <p:spPr>
          <a:xfrm>
            <a:off x="833806" y="2433255"/>
            <a:ext cx="6141425" cy="507831"/>
          </a:xfrm>
          <a:prstGeom prst="rect">
            <a:avLst/>
          </a:prstGeom>
        </p:spPr>
        <p:txBody>
          <a:bodyPr wrap="none">
            <a:spAutoFit/>
          </a:bodyPr>
          <a:lstStyle/>
          <a:p>
            <a:r>
              <a:rPr lang="id-ID" smtClean="0"/>
              <a:t>3. Grouting </a:t>
            </a:r>
            <a:r>
              <a:rPr lang="id-ID"/>
              <a:t>M</a:t>
            </a:r>
            <a:r>
              <a:rPr lang="id-ID" smtClean="0"/>
              <a:t>ixer kapasitas </a:t>
            </a:r>
            <a:r>
              <a:rPr lang="id-ID"/>
              <a:t>5-7 </a:t>
            </a:r>
            <a:r>
              <a:rPr lang="en-US"/>
              <a:t>kg/cm</a:t>
            </a:r>
            <a:r>
              <a:rPr lang="en-US" baseline="30000"/>
              <a:t>2</a:t>
            </a:r>
            <a:endParaRPr lang="id-ID"/>
          </a:p>
        </p:txBody>
      </p:sp>
      <p:sp>
        <p:nvSpPr>
          <p:cNvPr id="5" name="Rectangle 4"/>
          <p:cNvSpPr/>
          <p:nvPr/>
        </p:nvSpPr>
        <p:spPr>
          <a:xfrm>
            <a:off x="1147482" y="2923819"/>
            <a:ext cx="15491012" cy="1338828"/>
          </a:xfrm>
          <a:prstGeom prst="rect">
            <a:avLst/>
          </a:prstGeom>
        </p:spPr>
        <p:txBody>
          <a:bodyPr wrap="square">
            <a:spAutoFit/>
          </a:bodyPr>
          <a:lstStyle/>
          <a:p>
            <a:pPr algn="just"/>
            <a:r>
              <a:rPr lang="en-US"/>
              <a:t>Kapasitas grouting mixer kurang lebih 72 liter dengan campuran 2 sak semen @ 50 kg dan 2 sak bahan aditif @ 750 g serta 40 liter air.</a:t>
            </a:r>
            <a:endParaRPr lang="id-ID"/>
          </a:p>
          <a:p>
            <a:pPr algn="just"/>
            <a:r>
              <a:rPr lang="en-US"/>
              <a:t>Sehingga dalam satu grout mixer bisa meng-injeksi tendon </a:t>
            </a:r>
            <a:r>
              <a:rPr lang="en-US">
                <a:sym typeface="Wingdings"/>
              </a:rPr>
              <a:t></a:t>
            </a:r>
            <a:r>
              <a:rPr lang="en-US"/>
              <a:t> 72 liter : 2,7 ltr/m = 27 m </a:t>
            </a:r>
            <a:endParaRPr lang="id-ID"/>
          </a:p>
        </p:txBody>
      </p:sp>
      <p:pic>
        <p:nvPicPr>
          <p:cNvPr id="19" name="Picture 18" descr="E:\05 Tol\Jembatan Moker\13Foto\Foto Grout Lap HH\170120141350.jpg"/>
          <p:cNvPicPr/>
          <p:nvPr/>
        </p:nvPicPr>
        <p:blipFill>
          <a:blip r:embed="rId2" cstate="print"/>
          <a:srcRect/>
          <a:stretch>
            <a:fillRect/>
          </a:stretch>
        </p:blipFill>
        <p:spPr bwMode="auto">
          <a:xfrm>
            <a:off x="2572605" y="4512945"/>
            <a:ext cx="5137042" cy="3860090"/>
          </a:xfrm>
          <a:prstGeom prst="rect">
            <a:avLst/>
          </a:prstGeom>
          <a:noFill/>
          <a:ln w="9525">
            <a:noFill/>
            <a:miter lim="800000"/>
            <a:headEnd/>
            <a:tailEnd/>
          </a:ln>
        </p:spPr>
      </p:pic>
      <p:pic>
        <p:nvPicPr>
          <p:cNvPr id="20" name="Picture 19" descr="E:\05 Tol\Jembatan Moker\13Foto\Foto Grout Lap HH\170120141352.jpg"/>
          <p:cNvPicPr/>
          <p:nvPr/>
        </p:nvPicPr>
        <p:blipFill>
          <a:blip r:embed="rId3" cstate="print"/>
          <a:srcRect/>
          <a:stretch>
            <a:fillRect/>
          </a:stretch>
        </p:blipFill>
        <p:spPr bwMode="auto">
          <a:xfrm>
            <a:off x="10384837" y="4512945"/>
            <a:ext cx="4980669" cy="3860090"/>
          </a:xfrm>
          <a:prstGeom prst="rect">
            <a:avLst/>
          </a:prstGeom>
          <a:noFill/>
          <a:ln w="9525">
            <a:noFill/>
            <a:miter lim="800000"/>
            <a:headEnd/>
            <a:tailEnd/>
          </a:ln>
        </p:spPr>
      </p:pic>
      <p:sp>
        <p:nvSpPr>
          <p:cNvPr id="6" name="Rectangle 5"/>
          <p:cNvSpPr/>
          <p:nvPr/>
        </p:nvSpPr>
        <p:spPr>
          <a:xfrm>
            <a:off x="7035104" y="8565115"/>
            <a:ext cx="4214615" cy="400110"/>
          </a:xfrm>
          <a:prstGeom prst="rect">
            <a:avLst/>
          </a:prstGeom>
        </p:spPr>
        <p:txBody>
          <a:bodyPr wrap="none">
            <a:spAutoFit/>
          </a:bodyPr>
          <a:lstStyle/>
          <a:p>
            <a:pPr algn="just"/>
            <a:r>
              <a:rPr lang="id-ID" sz="2000"/>
              <a:t>Alat </a:t>
            </a:r>
            <a:r>
              <a:rPr lang="en-US" sz="2000"/>
              <a:t>Grout Mixer dan Dial Pressure </a:t>
            </a:r>
            <a:endParaRPr lang="id-ID" sz="2000"/>
          </a:p>
        </p:txBody>
      </p:sp>
    </p:spTree>
    <p:extLst>
      <p:ext uri="{BB962C8B-B14F-4D97-AF65-F5344CB8AC3E}">
        <p14:creationId xmlns:p14="http://schemas.microsoft.com/office/powerpoint/2010/main" val="1820603017"/>
      </p:ext>
    </p:extLst>
  </p:cSld>
  <p:clrMapOvr>
    <a:masterClrMapping/>
  </p:clrMapOvr>
  <p:transition spd="slow" advTm="2659">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46</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7" name="Rectangle 6"/>
          <p:cNvSpPr/>
          <p:nvPr/>
        </p:nvSpPr>
        <p:spPr>
          <a:xfrm>
            <a:off x="519953" y="2028282"/>
            <a:ext cx="10506635" cy="507831"/>
          </a:xfrm>
          <a:prstGeom prst="rect">
            <a:avLst/>
          </a:prstGeom>
        </p:spPr>
        <p:txBody>
          <a:bodyPr wrap="square">
            <a:spAutoFit/>
          </a:bodyPr>
          <a:lstStyle/>
          <a:p>
            <a:r>
              <a:rPr lang="id-ID" b="1"/>
              <a:t>Metode Pelaksanaan Pekerjaan </a:t>
            </a:r>
            <a:r>
              <a:rPr lang="en-US" b="1"/>
              <a:t>S</a:t>
            </a:r>
            <a:r>
              <a:rPr lang="id-ID" b="1"/>
              <a:t>istem Post-Tensioning</a:t>
            </a:r>
            <a:endParaRPr lang="id-ID"/>
          </a:p>
        </p:txBody>
      </p:sp>
      <p:sp>
        <p:nvSpPr>
          <p:cNvPr id="8" name="Rectangle 7"/>
          <p:cNvSpPr/>
          <p:nvPr/>
        </p:nvSpPr>
        <p:spPr>
          <a:xfrm>
            <a:off x="3482229" y="2530969"/>
            <a:ext cx="8917826" cy="507831"/>
          </a:xfrm>
          <a:prstGeom prst="rect">
            <a:avLst/>
          </a:prstGeom>
        </p:spPr>
        <p:txBody>
          <a:bodyPr wrap="none">
            <a:spAutoFit/>
          </a:bodyPr>
          <a:lstStyle/>
          <a:p>
            <a:r>
              <a:rPr lang="en-US"/>
              <a:t>Urutan pekerjaan di bawah ini mencakup pilar P1 dan P2</a:t>
            </a:r>
            <a:endParaRPr lang="id-ID"/>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189" y="3038800"/>
            <a:ext cx="6167718" cy="651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136006"/>
      </p:ext>
    </p:extLst>
  </p:cSld>
  <p:clrMapOvr>
    <a:masterClrMapping/>
  </p:clrMapOvr>
  <p:transition spd="slow" advTm="2659">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4" y="541659"/>
            <a:ext cx="16781928" cy="6740307"/>
          </a:xfrm>
          <a:prstGeom prst="rect">
            <a:avLst/>
          </a:prstGeom>
        </p:spPr>
        <p:txBody>
          <a:bodyPr wrap="square">
            <a:spAutoFit/>
          </a:bodyPr>
          <a:lstStyle/>
          <a:p>
            <a:pPr lvl="0" algn="just"/>
            <a:r>
              <a:rPr lang="id-ID" smtClean="0"/>
              <a:t>1. Pemasangan </a:t>
            </a:r>
            <a:r>
              <a:rPr lang="id-ID"/>
              <a:t>Casting, Trumpets dan Grout Vents</a:t>
            </a:r>
          </a:p>
          <a:p>
            <a:pPr algn="just"/>
            <a:r>
              <a:rPr lang="id-ID" smtClean="0"/>
              <a:t>Casting </a:t>
            </a:r>
            <a:r>
              <a:rPr lang="id-ID"/>
              <a:t>akan diikat dengan baut di formwork pada lubang yang </a:t>
            </a:r>
            <a:r>
              <a:rPr lang="id-ID"/>
              <a:t>telah </a:t>
            </a:r>
            <a:r>
              <a:rPr lang="id-ID" smtClean="0"/>
              <a:t>dipersiapkan</a:t>
            </a:r>
          </a:p>
          <a:p>
            <a:pPr algn="just"/>
            <a:endParaRPr lang="id-ID"/>
          </a:p>
          <a:p>
            <a:pPr lvl="0" algn="just"/>
            <a:r>
              <a:rPr lang="id-ID" smtClean="0"/>
              <a:t>2. Pemasangan </a:t>
            </a:r>
            <a:r>
              <a:rPr lang="id-ID"/>
              <a:t>Selubung </a:t>
            </a:r>
            <a:r>
              <a:rPr lang="id-ID"/>
              <a:t>/ </a:t>
            </a:r>
            <a:r>
              <a:rPr lang="id-ID" smtClean="0"/>
              <a:t>Ducting</a:t>
            </a:r>
            <a:endParaRPr lang="id-ID"/>
          </a:p>
          <a:p>
            <a:pPr algn="just"/>
            <a:r>
              <a:rPr lang="id-ID" smtClean="0"/>
              <a:t>Sebelum ducting dipasang, layout tendon dan tahapan pemasangan yang terdapat di gambar harus dipelajari    dengan hati-hati dan harus koordinasi dengan pemasangan tulangan.</a:t>
            </a:r>
          </a:p>
          <a:p>
            <a:pPr algn="just"/>
            <a:r>
              <a:rPr lang="id-ID" smtClean="0"/>
              <a:t>Sesaat sebelum dipasang, ducting harus diperiksa secara visual terhadap perubahan bentuk, karat, lubang dan kebersihan permukaan. Ducting yang tidak digunakan harus dipisahkan, jika ada bagian yang rusak harus  dipotong.</a:t>
            </a:r>
          </a:p>
          <a:p>
            <a:pPr algn="just"/>
            <a:r>
              <a:rPr lang="id-ID" smtClean="0"/>
              <a:t>Penyambungan ducingt </a:t>
            </a:r>
            <a:r>
              <a:rPr lang="id-ID"/>
              <a:t>menggunakan coupler. Coupler disambung dengan memutar ke dalam duct yang </a:t>
            </a:r>
            <a:r>
              <a:rPr lang="id-ID"/>
              <a:t>satu </a:t>
            </a:r>
            <a:r>
              <a:rPr lang="id-ID" smtClean="0"/>
              <a:t>  sampai </a:t>
            </a:r>
            <a:r>
              <a:rPr lang="id-ID"/>
              <a:t>ujung coupler kemudian disambung </a:t>
            </a:r>
            <a:r>
              <a:rPr lang="id-ID"/>
              <a:t>dengan </a:t>
            </a:r>
            <a:r>
              <a:rPr lang="id-ID" smtClean="0"/>
              <a:t>ducting </a:t>
            </a:r>
            <a:r>
              <a:rPr lang="id-ID"/>
              <a:t>yang lain dengan memutar balik sampai </a:t>
            </a:r>
            <a:r>
              <a:rPr lang="id-ID"/>
              <a:t>setengah </a:t>
            </a:r>
            <a:r>
              <a:rPr lang="id-ID" smtClean="0"/>
              <a:t>  panjang </a:t>
            </a:r>
            <a:r>
              <a:rPr lang="id-ID"/>
              <a:t>coupler.</a:t>
            </a:r>
          </a:p>
          <a:p>
            <a:pPr algn="just"/>
            <a:r>
              <a:rPr lang="id-ID" smtClean="0"/>
              <a:t>Hubungan </a:t>
            </a:r>
            <a:r>
              <a:rPr lang="id-ID"/>
              <a:t>antara </a:t>
            </a:r>
            <a:r>
              <a:rPr lang="id-ID" smtClean="0"/>
              <a:t>coupler/ducting </a:t>
            </a:r>
            <a:r>
              <a:rPr lang="id-ID"/>
              <a:t>harus dibungkus dengan masking tape untuk mencegah masuknya </a:t>
            </a:r>
            <a:r>
              <a:rPr lang="id-ID"/>
              <a:t>air </a:t>
            </a:r>
            <a:r>
              <a:rPr lang="id-ID" smtClean="0"/>
              <a:t>  semen </a:t>
            </a:r>
            <a:r>
              <a:rPr lang="id-ID"/>
              <a:t>sewaktu pengecoran.</a:t>
            </a:r>
          </a:p>
          <a:p>
            <a:pPr algn="just"/>
            <a:r>
              <a:rPr lang="id-ID" smtClean="0"/>
              <a:t>Selama </a:t>
            </a:r>
            <a:r>
              <a:rPr lang="id-ID"/>
              <a:t>pemasangan</a:t>
            </a:r>
            <a:r>
              <a:rPr lang="id-ID"/>
              <a:t>, </a:t>
            </a:r>
            <a:r>
              <a:rPr lang="id-ID" smtClean="0"/>
              <a:t>ducting </a:t>
            </a:r>
            <a:r>
              <a:rPr lang="id-ID"/>
              <a:t>harus selalu diperiksa terhadap kerusakan. Jika ada lubang harus segera ditutup dengan masking tape. Selanjutnya dilakukan pemeriksaan akhir sebelum dilakukan pengecoran.</a:t>
            </a:r>
          </a:p>
        </p:txBody>
      </p:sp>
      <p:sp>
        <p:nvSpPr>
          <p:cNvPr id="5" name="Rectangle 4"/>
          <p:cNvSpPr/>
          <p:nvPr/>
        </p:nvSpPr>
        <p:spPr>
          <a:xfrm>
            <a:off x="519954" y="7253004"/>
            <a:ext cx="16584705" cy="1754326"/>
          </a:xfrm>
          <a:prstGeom prst="rect">
            <a:avLst/>
          </a:prstGeom>
        </p:spPr>
        <p:txBody>
          <a:bodyPr wrap="square">
            <a:spAutoFit/>
          </a:bodyPr>
          <a:lstStyle/>
          <a:p>
            <a:pPr algn="just"/>
            <a:r>
              <a:rPr lang="id-ID"/>
              <a:t>Sebelum ducting diikat kuat pada tendon support, posisi alinyemen tendon harus diperiksa secara akurat. Jika alinyemen tendon kurang tepat, maka harus segera diperbaiki. Pada pemasangan tendon harus diperhatikan agar tendon-tendon tersebut lurus dan sejajar satu dengan yang lainnya. Susunan tendon yang melintir dan bentuk patahan tajam harus dihindari</a:t>
            </a:r>
            <a:endParaRPr lang="id-ID"/>
          </a:p>
        </p:txBody>
      </p:sp>
    </p:spTree>
    <p:extLst>
      <p:ext uri="{BB962C8B-B14F-4D97-AF65-F5344CB8AC3E}">
        <p14:creationId xmlns:p14="http://schemas.microsoft.com/office/powerpoint/2010/main" val="746444885"/>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024" y="469584"/>
            <a:ext cx="17212235" cy="1754326"/>
          </a:xfrm>
          <a:prstGeom prst="rect">
            <a:avLst/>
          </a:prstGeom>
        </p:spPr>
        <p:txBody>
          <a:bodyPr wrap="square">
            <a:spAutoFit/>
          </a:bodyPr>
          <a:lstStyle/>
          <a:p>
            <a:pPr algn="just"/>
            <a:r>
              <a:rPr lang="id-ID"/>
              <a:t>Sebelum ducting diikat kuat pada tendon support, posisi alinyemen tendon harus diperiksa secara akurat. Jika alinyemen tendon kurang tepat, maka harus segera diperbaiki. Pada pemasangan tendon harus diperhatikan agar tendon-tendon tersebut lurus dan sejajar satu dengan yang lainnya. Susunan tendon yang melintir dan bentuk patahan tajam harus dihindari</a:t>
            </a:r>
            <a:endParaRPr lang="id-ID"/>
          </a:p>
        </p:txBody>
      </p:sp>
      <p:sp>
        <p:nvSpPr>
          <p:cNvPr id="3" name="Rectangle 2"/>
          <p:cNvSpPr/>
          <p:nvPr/>
        </p:nvSpPr>
        <p:spPr>
          <a:xfrm>
            <a:off x="502024" y="2223910"/>
            <a:ext cx="17212235" cy="1754326"/>
          </a:xfrm>
          <a:prstGeom prst="rect">
            <a:avLst/>
          </a:prstGeom>
        </p:spPr>
        <p:txBody>
          <a:bodyPr wrap="square">
            <a:spAutoFit/>
          </a:bodyPr>
          <a:lstStyle/>
          <a:p>
            <a:r>
              <a:rPr lang="id-ID"/>
              <a:t>Selama penempatan dan pengikatan harus selalu diperhatikan agar ducting tidak tertekuk. Ducting tidak boleh berpindah posisi selama pengecoran. Posisi titik berat kabel prategang selama pengecoran beton mempunyai ketelitian 5 mm. Jika pemasangan strand setelah pengecoran, semua ducting harus diperiksa dan dipastikan tidak tersumbat oleh air semen.</a:t>
            </a:r>
          </a:p>
        </p:txBody>
      </p:sp>
      <p:sp>
        <p:nvSpPr>
          <p:cNvPr id="6" name="Rectangle 5"/>
          <p:cNvSpPr/>
          <p:nvPr/>
        </p:nvSpPr>
        <p:spPr>
          <a:xfrm>
            <a:off x="502024" y="4239042"/>
            <a:ext cx="17212235" cy="2585323"/>
          </a:xfrm>
          <a:prstGeom prst="rect">
            <a:avLst/>
          </a:prstGeom>
        </p:spPr>
        <p:txBody>
          <a:bodyPr wrap="square">
            <a:spAutoFit/>
          </a:bodyPr>
          <a:lstStyle/>
          <a:p>
            <a:pPr lvl="0" algn="just"/>
            <a:r>
              <a:rPr lang="id-ID" smtClean="0"/>
              <a:t>3. Sambungan </a:t>
            </a:r>
            <a:r>
              <a:rPr lang="id-ID"/>
              <a:t>Grouting</a:t>
            </a:r>
          </a:p>
          <a:p>
            <a:pPr algn="just"/>
            <a:r>
              <a:rPr lang="id-ID"/>
              <a:t>Jika pada casing terdapat lubang grouting, lubang tersebut sebaiknya ditutup sewaktu pengecoran untuk menghindari masuknya beton ke dalam lubang tersebut.</a:t>
            </a:r>
          </a:p>
          <a:p>
            <a:pPr algn="just"/>
            <a:r>
              <a:rPr lang="id-ID"/>
              <a:t>Setelah selesai pemasangan ducting, ducting harus diperiksa kembali dari segala kerusakan. Selama masa konstruksi, untuk ducting dengan ujung terbuka, harus ditutup sementara untuk menghindari masuknya benda-benda yang tidak diinginkan ke dalam ducting misalnya: beton, agregat dll.</a:t>
            </a:r>
          </a:p>
        </p:txBody>
      </p:sp>
      <p:sp>
        <p:nvSpPr>
          <p:cNvPr id="7" name="Rectangle 6"/>
          <p:cNvSpPr/>
          <p:nvPr/>
        </p:nvSpPr>
        <p:spPr>
          <a:xfrm>
            <a:off x="502024" y="6824365"/>
            <a:ext cx="17212235" cy="3416320"/>
          </a:xfrm>
          <a:prstGeom prst="rect">
            <a:avLst/>
          </a:prstGeom>
        </p:spPr>
        <p:txBody>
          <a:bodyPr wrap="square">
            <a:spAutoFit/>
          </a:bodyPr>
          <a:lstStyle/>
          <a:p>
            <a:pPr lvl="0" algn="just"/>
            <a:r>
              <a:rPr lang="id-ID" smtClean="0"/>
              <a:t>4. Pengecoran </a:t>
            </a:r>
            <a:r>
              <a:rPr lang="id-ID"/>
              <a:t>Beton </a:t>
            </a:r>
          </a:p>
          <a:p>
            <a:pPr algn="just"/>
            <a:r>
              <a:rPr lang="id-ID"/>
              <a:t>Faktor penting penggunaan beton sistem prategang </a:t>
            </a:r>
            <a:r>
              <a:rPr lang="id-ID"/>
              <a:t>dalam </a:t>
            </a:r>
            <a:r>
              <a:rPr lang="id-ID" smtClean="0"/>
              <a:t>pekerjaan ini </a:t>
            </a:r>
            <a:r>
              <a:rPr lang="id-ID"/>
              <a:t>:</a:t>
            </a:r>
          </a:p>
          <a:p>
            <a:pPr lvl="0" algn="just"/>
            <a:r>
              <a:rPr lang="id-ID" smtClean="0"/>
              <a:t>- Mempunyai </a:t>
            </a:r>
            <a:r>
              <a:rPr lang="id-ID"/>
              <a:t>kuat tekan awal yang tinggi karena dalam umur 2-3 hari sudah harus dilakukan pekerjaan stressing.</a:t>
            </a:r>
          </a:p>
          <a:p>
            <a:pPr lvl="0" algn="just"/>
            <a:r>
              <a:rPr lang="id-ID" smtClean="0"/>
              <a:t>- Mempunyai </a:t>
            </a:r>
            <a:r>
              <a:rPr lang="id-ID"/>
              <a:t>modulus elastisitas yang lebih besar karena dibutuhkan untuk mereduksi perpendekan dari box girder</a:t>
            </a:r>
          </a:p>
          <a:p>
            <a:pPr lvl="0" algn="just"/>
            <a:r>
              <a:rPr lang="id-ID" smtClean="0"/>
              <a:t>- Mempunyai </a:t>
            </a:r>
            <a:r>
              <a:rPr lang="id-ID"/>
              <a:t>mix/campuran yang baik untuk mereduksi rangkak (creep) pada beton untuk meminimalkan kehilangan </a:t>
            </a:r>
            <a:r>
              <a:rPr lang="id-ID"/>
              <a:t>prategang</a:t>
            </a:r>
            <a:r>
              <a:rPr lang="id-ID" smtClean="0"/>
              <a:t>.</a:t>
            </a:r>
            <a:endParaRPr lang="id-ID"/>
          </a:p>
        </p:txBody>
      </p:sp>
    </p:spTree>
    <p:extLst>
      <p:ext uri="{BB962C8B-B14F-4D97-AF65-F5344CB8AC3E}">
        <p14:creationId xmlns:p14="http://schemas.microsoft.com/office/powerpoint/2010/main" val="999393964"/>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6824" y="580282"/>
            <a:ext cx="9140825" cy="2169825"/>
          </a:xfrm>
          <a:prstGeom prst="rect">
            <a:avLst/>
          </a:prstGeom>
        </p:spPr>
        <p:txBody>
          <a:bodyPr>
            <a:spAutoFit/>
          </a:bodyPr>
          <a:lstStyle/>
          <a:p>
            <a:pPr lvl="0"/>
            <a:r>
              <a:rPr lang="id-ID" smtClean="0"/>
              <a:t>- Mutu </a:t>
            </a:r>
            <a:r>
              <a:rPr lang="id-ID"/>
              <a:t>beton K-500 atau fc’= 41,5 Mpa</a:t>
            </a:r>
          </a:p>
          <a:p>
            <a:pPr lvl="0"/>
            <a:r>
              <a:rPr lang="id-ID" smtClean="0"/>
              <a:t>- Modulus </a:t>
            </a:r>
            <a:r>
              <a:rPr lang="id-ID"/>
              <a:t>elastisitas, E = 30.000 Mpa</a:t>
            </a:r>
          </a:p>
          <a:p>
            <a:pPr lvl="0"/>
            <a:r>
              <a:rPr lang="id-ID" smtClean="0"/>
              <a:t>- Berat </a:t>
            </a:r>
            <a:r>
              <a:rPr lang="id-ID"/>
              <a:t>jenis = 25 kN/m</a:t>
            </a:r>
            <a:r>
              <a:rPr lang="id-ID" baseline="30000"/>
              <a:t>3</a:t>
            </a:r>
            <a:r>
              <a:rPr lang="id-ID"/>
              <a:t>  </a:t>
            </a:r>
          </a:p>
          <a:p>
            <a:pPr lvl="0"/>
            <a:r>
              <a:rPr lang="id-ID" smtClean="0"/>
              <a:t>- Koefisien </a:t>
            </a:r>
            <a:r>
              <a:rPr lang="id-ID"/>
              <a:t>muai, α = 1,1 x 10</a:t>
            </a:r>
            <a:r>
              <a:rPr lang="id-ID" baseline="30000"/>
              <a:t>-5</a:t>
            </a:r>
            <a:r>
              <a:rPr lang="id-ID"/>
              <a:t>/</a:t>
            </a:r>
            <a:r>
              <a:rPr lang="id-ID" baseline="30000"/>
              <a:t>0</a:t>
            </a:r>
            <a:r>
              <a:rPr lang="id-ID"/>
              <a:t>C</a:t>
            </a:r>
          </a:p>
          <a:p>
            <a:pPr lvl="0"/>
            <a:r>
              <a:rPr lang="id-ID" smtClean="0"/>
              <a:t>- Poisson </a:t>
            </a:r>
            <a:r>
              <a:rPr lang="id-ID"/>
              <a:t>ratio, </a:t>
            </a:r>
            <a:r>
              <a:rPr lang="id-ID" i="1"/>
              <a:t>v</a:t>
            </a:r>
            <a:r>
              <a:rPr lang="id-ID"/>
              <a:t> = 0,2</a:t>
            </a:r>
          </a:p>
        </p:txBody>
      </p:sp>
      <p:pic>
        <p:nvPicPr>
          <p:cNvPr id="8" name="Picture 7" descr="E:\04 Tol\Jembatan Moker\12Bridge Sequnce\Creep.jpg"/>
          <p:cNvPicPr/>
          <p:nvPr/>
        </p:nvPicPr>
        <p:blipFill>
          <a:blip r:embed="rId2" cstate="print"/>
          <a:srcRect l="17420" t="19097" r="15831" b="9440"/>
          <a:stretch>
            <a:fillRect/>
          </a:stretch>
        </p:blipFill>
        <p:spPr bwMode="auto">
          <a:xfrm>
            <a:off x="1076297" y="3549649"/>
            <a:ext cx="7655327" cy="4518585"/>
          </a:xfrm>
          <a:prstGeom prst="rect">
            <a:avLst/>
          </a:prstGeom>
          <a:noFill/>
          <a:ln w="9525">
            <a:noFill/>
            <a:miter lim="800000"/>
            <a:headEnd/>
            <a:tailEnd/>
          </a:ln>
        </p:spPr>
      </p:pic>
      <p:pic>
        <p:nvPicPr>
          <p:cNvPr id="9" name="Picture 8" descr="E:\04 Tol\Jembatan Moker\12Bridge Sequnce\Beton Prategang.jpg"/>
          <p:cNvPicPr/>
          <p:nvPr/>
        </p:nvPicPr>
        <p:blipFill>
          <a:blip r:embed="rId3"/>
          <a:srcRect l="18574" t="18070" r="21798" b="7598"/>
          <a:stretch>
            <a:fillRect/>
          </a:stretch>
        </p:blipFill>
        <p:spPr bwMode="auto">
          <a:xfrm>
            <a:off x="9293588" y="3549648"/>
            <a:ext cx="8133799" cy="4518585"/>
          </a:xfrm>
          <a:prstGeom prst="rect">
            <a:avLst/>
          </a:prstGeom>
          <a:noFill/>
          <a:ln w="9525">
            <a:noFill/>
            <a:miter lim="800000"/>
            <a:headEnd/>
            <a:tailEnd/>
          </a:ln>
        </p:spPr>
      </p:pic>
      <p:sp>
        <p:nvSpPr>
          <p:cNvPr id="5" name="Rectangle 4"/>
          <p:cNvSpPr/>
          <p:nvPr/>
        </p:nvSpPr>
        <p:spPr>
          <a:xfrm>
            <a:off x="3187785" y="8296173"/>
            <a:ext cx="3432350" cy="400110"/>
          </a:xfrm>
          <a:prstGeom prst="rect">
            <a:avLst/>
          </a:prstGeom>
        </p:spPr>
        <p:txBody>
          <a:bodyPr wrap="none">
            <a:spAutoFit/>
          </a:bodyPr>
          <a:lstStyle/>
          <a:p>
            <a:r>
              <a:rPr lang="id-ID" sz="2000"/>
              <a:t>Grafik Rangkak Pada Beton </a:t>
            </a:r>
            <a:endParaRPr lang="id-ID" sz="2000"/>
          </a:p>
        </p:txBody>
      </p:sp>
      <p:sp>
        <p:nvSpPr>
          <p:cNvPr id="10" name="Rectangle 9"/>
          <p:cNvSpPr/>
          <p:nvPr/>
        </p:nvSpPr>
        <p:spPr>
          <a:xfrm>
            <a:off x="9293588" y="8180757"/>
            <a:ext cx="8133799" cy="707886"/>
          </a:xfrm>
          <a:prstGeom prst="rect">
            <a:avLst/>
          </a:prstGeom>
        </p:spPr>
        <p:txBody>
          <a:bodyPr wrap="square">
            <a:spAutoFit/>
          </a:bodyPr>
          <a:lstStyle/>
          <a:p>
            <a:pPr algn="just"/>
            <a:r>
              <a:rPr lang="id-ID" sz="2000"/>
              <a:t>Batas Tegangan Ijin Tarik dan Tekan Untuk Beton Berdasarkan SNI Beton Untuk Jembatan dan AASHTO LRFD</a:t>
            </a:r>
            <a:endParaRPr lang="id-ID" sz="2000"/>
          </a:p>
        </p:txBody>
      </p:sp>
    </p:spTree>
    <p:extLst>
      <p:ext uri="{BB962C8B-B14F-4D97-AF65-F5344CB8AC3E}">
        <p14:creationId xmlns:p14="http://schemas.microsoft.com/office/powerpoint/2010/main" val="1308249920"/>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sz="4000" b="1"/>
              <a:t>JEMBATAN BOX GIRDER DENGAN METODE </a:t>
            </a:r>
            <a:r>
              <a:rPr lang="en-US" sz="4000" b="1" i="1" smtClean="0"/>
              <a:t>BALANCE</a:t>
            </a:r>
            <a:r>
              <a:rPr lang="id-ID" sz="4000" b="1" i="1" smtClean="0"/>
              <a:t>D</a:t>
            </a:r>
            <a:r>
              <a:rPr lang="en-US" sz="4000" b="1" i="1" smtClean="0"/>
              <a:t> </a:t>
            </a:r>
            <a:r>
              <a:rPr lang="en-US" sz="4000" b="1" i="1"/>
              <a:t>CANTILEVER</a:t>
            </a:r>
            <a:endParaRPr lang="id-ID" sz="4000" i="1"/>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5</a:t>
            </a:fld>
            <a:endParaRPr lang="en-US" sz="7200" dirty="0">
              <a:latin typeface="+mj-lt"/>
            </a:endParaRPr>
          </a:p>
        </p:txBody>
      </p:sp>
      <p:sp>
        <p:nvSpPr>
          <p:cNvPr id="16" name="テキスト ボックス 15"/>
          <p:cNvSpPr txBox="1"/>
          <p:nvPr/>
        </p:nvSpPr>
        <p:spPr>
          <a:xfrm>
            <a:off x="1036980" y="5839968"/>
            <a:ext cx="3027660" cy="1569660"/>
          </a:xfrm>
          <a:prstGeom prst="rect">
            <a:avLst/>
          </a:prstGeom>
          <a:noFill/>
        </p:spPr>
        <p:txBody>
          <a:bodyPr wrap="square" rtlCol="0">
            <a:spAutoFit/>
          </a:bodyPr>
          <a:lstStyle/>
          <a:p>
            <a:pPr algn="ctr"/>
            <a:r>
              <a:rPr lang="en-US" sz="3200" b="1"/>
              <a:t>PENGERTIAN JEMBATAN </a:t>
            </a:r>
            <a:r>
              <a:rPr lang="en-US" sz="3200" b="1" i="1"/>
              <a:t>BOX GIRDER</a:t>
            </a:r>
            <a:endParaRPr lang="en-US" sz="3200" i="1" dirty="0">
              <a:solidFill>
                <a:schemeClr val="accent2"/>
              </a:solidFill>
              <a:latin typeface="Aileron Thin" pitchFamily="50" charset="0"/>
            </a:endParaRPr>
          </a:p>
        </p:txBody>
      </p:sp>
      <p:sp>
        <p:nvSpPr>
          <p:cNvPr id="18" name="テキスト ボックス 17"/>
          <p:cNvSpPr txBox="1"/>
          <p:nvPr/>
        </p:nvSpPr>
        <p:spPr>
          <a:xfrm>
            <a:off x="4282074" y="5839968"/>
            <a:ext cx="3027660" cy="1569660"/>
          </a:xfrm>
          <a:prstGeom prst="rect">
            <a:avLst/>
          </a:prstGeom>
          <a:noFill/>
        </p:spPr>
        <p:txBody>
          <a:bodyPr wrap="square" rtlCol="0">
            <a:spAutoFit/>
          </a:bodyPr>
          <a:lstStyle/>
          <a:p>
            <a:pPr algn="ctr"/>
            <a:r>
              <a:rPr lang="en-US" sz="3200" b="1"/>
              <a:t>METODE </a:t>
            </a:r>
            <a:r>
              <a:rPr lang="en-US" sz="3200" b="1" i="1" smtClean="0"/>
              <a:t>BALANCE</a:t>
            </a:r>
            <a:r>
              <a:rPr lang="id-ID" sz="3200" b="1" i="1" smtClean="0"/>
              <a:t>D</a:t>
            </a:r>
            <a:r>
              <a:rPr lang="en-US" sz="3200" b="1" i="1" smtClean="0"/>
              <a:t> CANTILEVER</a:t>
            </a:r>
            <a:endParaRPr lang="en-US" sz="3200" i="1" dirty="0">
              <a:solidFill>
                <a:schemeClr val="accent2"/>
              </a:solidFill>
              <a:latin typeface="Aileron Thin" pitchFamily="50" charset="0"/>
            </a:endParaRPr>
          </a:p>
        </p:txBody>
      </p:sp>
      <p:sp>
        <p:nvSpPr>
          <p:cNvPr id="20" name="テキスト ボックス 19"/>
          <p:cNvSpPr txBox="1"/>
          <p:nvPr/>
        </p:nvSpPr>
        <p:spPr>
          <a:xfrm>
            <a:off x="7522074" y="5839967"/>
            <a:ext cx="3027660" cy="2554545"/>
          </a:xfrm>
          <a:prstGeom prst="rect">
            <a:avLst/>
          </a:prstGeom>
          <a:noFill/>
        </p:spPr>
        <p:txBody>
          <a:bodyPr wrap="square" rtlCol="0">
            <a:spAutoFit/>
          </a:bodyPr>
          <a:lstStyle/>
          <a:p>
            <a:pPr algn="ctr"/>
            <a:r>
              <a:rPr lang="en-US" sz="3200" b="1"/>
              <a:t>PROSEDUR KERJA INSTALASI </a:t>
            </a:r>
            <a:r>
              <a:rPr lang="en-US" sz="3200" b="1" i="1"/>
              <a:t>FORM </a:t>
            </a:r>
            <a:r>
              <a:rPr lang="en-US" sz="3200" b="1" i="1" smtClean="0"/>
              <a:t>TRAVELLER</a:t>
            </a:r>
            <a:endParaRPr lang="en-US" sz="3200" i="1" dirty="0">
              <a:solidFill>
                <a:schemeClr val="accent2"/>
              </a:solidFill>
              <a:latin typeface="Aileron Thin" pitchFamily="50" charset="0"/>
            </a:endParaRPr>
          </a:p>
        </p:txBody>
      </p:sp>
      <p:sp>
        <p:nvSpPr>
          <p:cNvPr id="24" name="テキスト ボックス 23"/>
          <p:cNvSpPr txBox="1"/>
          <p:nvPr/>
        </p:nvSpPr>
        <p:spPr>
          <a:xfrm>
            <a:off x="14002074" y="5839966"/>
            <a:ext cx="3027660" cy="2554545"/>
          </a:xfrm>
          <a:prstGeom prst="rect">
            <a:avLst/>
          </a:prstGeom>
          <a:noFill/>
        </p:spPr>
        <p:txBody>
          <a:bodyPr wrap="square" rtlCol="0">
            <a:spAutoFit/>
          </a:bodyPr>
          <a:lstStyle/>
          <a:p>
            <a:pPr algn="ctr"/>
            <a:r>
              <a:rPr lang="en-US" sz="3200" b="1"/>
              <a:t>PROSEDUR KERJA </a:t>
            </a:r>
            <a:r>
              <a:rPr lang="id-ID" sz="3200" b="1"/>
              <a:t>KONSTRUKSI SEGMEN </a:t>
            </a:r>
            <a:r>
              <a:rPr lang="id-ID" sz="3200" b="1" i="1"/>
              <a:t>CLOSURE</a:t>
            </a:r>
            <a:endParaRPr lang="en-US" sz="3200" i="1" dirty="0">
              <a:solidFill>
                <a:schemeClr val="accent2"/>
              </a:solidFill>
              <a:latin typeface="Aileron Thin" pitchFamily="50" charset="0"/>
            </a:endParaRPr>
          </a:p>
        </p:txBody>
      </p:sp>
      <p:cxnSp>
        <p:nvCxnSpPr>
          <p:cNvPr id="30" name="直線コネクタ 29"/>
          <p:cNvCxnSpPr>
            <a:stCxn id="7" idx="2"/>
          </p:cNvCxnSpPr>
          <p:nvPr/>
        </p:nvCxnSpPr>
        <p:spPr>
          <a:xfrm flipH="1">
            <a:off x="0" y="4664064"/>
            <a:ext cx="1568352" cy="0"/>
          </a:xfrm>
          <a:prstGeom prst="line">
            <a:avLst/>
          </a:prstGeom>
          <a:ln w="38100">
            <a:solidFill>
              <a:srgbClr val="3A75FB"/>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9" idx="2"/>
            <a:endCxn id="7" idx="6"/>
          </p:cNvCxnSpPr>
          <p:nvPr/>
        </p:nvCxnSpPr>
        <p:spPr>
          <a:xfrm flipH="1">
            <a:off x="3543456" y="4664064"/>
            <a:ext cx="1264896" cy="0"/>
          </a:xfrm>
          <a:prstGeom prst="line">
            <a:avLst/>
          </a:prstGeom>
          <a:ln w="38100">
            <a:solidFill>
              <a:srgbClr val="3A75FB"/>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13" idx="2"/>
            <a:endCxn id="9" idx="6"/>
          </p:cNvCxnSpPr>
          <p:nvPr/>
        </p:nvCxnSpPr>
        <p:spPr>
          <a:xfrm flipH="1">
            <a:off x="6783456" y="4664064"/>
            <a:ext cx="1264896" cy="0"/>
          </a:xfrm>
          <a:prstGeom prst="line">
            <a:avLst/>
          </a:prstGeom>
          <a:ln w="38100">
            <a:solidFill>
              <a:srgbClr val="3A75FB"/>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10" idx="2"/>
            <a:endCxn id="13" idx="6"/>
          </p:cNvCxnSpPr>
          <p:nvPr/>
        </p:nvCxnSpPr>
        <p:spPr>
          <a:xfrm flipH="1">
            <a:off x="10023456" y="4664064"/>
            <a:ext cx="1264896" cy="0"/>
          </a:xfrm>
          <a:prstGeom prst="line">
            <a:avLst/>
          </a:prstGeom>
          <a:ln w="38100">
            <a:solidFill>
              <a:srgbClr val="3A75FB"/>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14" idx="2"/>
            <a:endCxn id="10" idx="6"/>
          </p:cNvCxnSpPr>
          <p:nvPr/>
        </p:nvCxnSpPr>
        <p:spPr>
          <a:xfrm flipH="1">
            <a:off x="13263456" y="4664064"/>
            <a:ext cx="1264896" cy="0"/>
          </a:xfrm>
          <a:prstGeom prst="line">
            <a:avLst/>
          </a:prstGeom>
          <a:ln w="38100">
            <a:solidFill>
              <a:srgbClr val="3A75FB"/>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endCxn id="14" idx="6"/>
          </p:cNvCxnSpPr>
          <p:nvPr/>
        </p:nvCxnSpPr>
        <p:spPr>
          <a:xfrm flipH="1">
            <a:off x="16503456" y="4664064"/>
            <a:ext cx="1782957" cy="0"/>
          </a:xfrm>
          <a:prstGeom prst="line">
            <a:avLst/>
          </a:prstGeom>
          <a:ln w="38100">
            <a:solidFill>
              <a:srgbClr val="3A75FB"/>
            </a:solidFill>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1568352" y="3676512"/>
            <a:ext cx="1975104" cy="1975104"/>
          </a:xfrm>
          <a:prstGeom prst="ellipse">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mtClean="0">
                <a:solidFill>
                  <a:schemeClr val="bg1"/>
                </a:solidFill>
              </a:rPr>
              <a:t>1</a:t>
            </a:r>
            <a:endParaRPr lang="en-US" dirty="0">
              <a:solidFill>
                <a:schemeClr val="bg1"/>
              </a:solidFill>
            </a:endParaRPr>
          </a:p>
        </p:txBody>
      </p:sp>
      <p:sp>
        <p:nvSpPr>
          <p:cNvPr id="9" name="円/楕円 8"/>
          <p:cNvSpPr/>
          <p:nvPr/>
        </p:nvSpPr>
        <p:spPr>
          <a:xfrm>
            <a:off x="4808352" y="3676512"/>
            <a:ext cx="1975104" cy="1975104"/>
          </a:xfrm>
          <a:prstGeom prst="ellipse">
            <a:avLst/>
          </a:pr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mtClean="0">
                <a:solidFill>
                  <a:schemeClr val="bg1"/>
                </a:solidFill>
              </a:rPr>
              <a:t>2</a:t>
            </a:r>
            <a:endParaRPr lang="en-US" dirty="0">
              <a:solidFill>
                <a:schemeClr val="bg1"/>
              </a:solidFill>
            </a:endParaRPr>
          </a:p>
        </p:txBody>
      </p:sp>
      <p:sp>
        <p:nvSpPr>
          <p:cNvPr id="10" name="円/楕円 9"/>
          <p:cNvSpPr/>
          <p:nvPr/>
        </p:nvSpPr>
        <p:spPr>
          <a:xfrm>
            <a:off x="11288352" y="3676512"/>
            <a:ext cx="1975104" cy="1975104"/>
          </a:xfrm>
          <a:prstGeom prst="ellipse">
            <a:avLst/>
          </a:prstGeom>
          <a:gradFill flip="none" rotWithShape="1">
            <a:gsLst>
              <a:gs pos="0">
                <a:schemeClr val="accent1"/>
              </a:gs>
              <a:gs pos="42000">
                <a:schemeClr val="accent1">
                  <a:lumMod val="75000"/>
                </a:schemeClr>
              </a:gs>
              <a:gs pos="100000">
                <a:srgbClr val="FFFFFF"/>
              </a:gs>
            </a:gsLst>
            <a:lin ang="135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mtClean="0">
                <a:solidFill>
                  <a:schemeClr val="bg1">
                    <a:lumMod val="10000"/>
                    <a:lumOff val="90000"/>
                  </a:schemeClr>
                </a:solidFill>
              </a:rPr>
              <a:t>4</a:t>
            </a:r>
            <a:endParaRPr lang="en-US" dirty="0">
              <a:solidFill>
                <a:schemeClr val="bg1">
                  <a:lumMod val="10000"/>
                  <a:lumOff val="90000"/>
                </a:schemeClr>
              </a:solidFill>
            </a:endParaRPr>
          </a:p>
        </p:txBody>
      </p:sp>
      <p:sp>
        <p:nvSpPr>
          <p:cNvPr id="13" name="円/楕円 12"/>
          <p:cNvSpPr/>
          <p:nvPr/>
        </p:nvSpPr>
        <p:spPr>
          <a:xfrm>
            <a:off x="8048352" y="3676512"/>
            <a:ext cx="1975104" cy="1975104"/>
          </a:xfrm>
          <a:prstGeom prst="ellipse">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mtClean="0">
                <a:solidFill>
                  <a:schemeClr val="bg1"/>
                </a:solidFill>
              </a:rPr>
              <a:t>3</a:t>
            </a:r>
            <a:endParaRPr lang="en-US" dirty="0">
              <a:solidFill>
                <a:schemeClr val="bg1"/>
              </a:solidFill>
            </a:endParaRPr>
          </a:p>
        </p:txBody>
      </p:sp>
      <p:sp>
        <p:nvSpPr>
          <p:cNvPr id="14" name="円/楕円 13"/>
          <p:cNvSpPr/>
          <p:nvPr/>
        </p:nvSpPr>
        <p:spPr>
          <a:xfrm>
            <a:off x="14528352" y="3676512"/>
            <a:ext cx="1975104" cy="1975104"/>
          </a:xfrm>
          <a:prstGeom prst="ellipse">
            <a:avLst/>
          </a:prstGeom>
          <a:solidFill>
            <a:srgbClr val="7030A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mtClean="0">
                <a:solidFill>
                  <a:schemeClr val="bg1"/>
                </a:solidFill>
              </a:rPr>
              <a:t>5</a:t>
            </a:r>
            <a:endParaRPr lang="en-US" dirty="0">
              <a:solidFill>
                <a:schemeClr val="bg1"/>
              </a:solidFill>
            </a:endParaRPr>
          </a:p>
        </p:txBody>
      </p:sp>
      <p:sp>
        <p:nvSpPr>
          <p:cNvPr id="6" name="Rectangle 5"/>
          <p:cNvSpPr/>
          <p:nvPr/>
        </p:nvSpPr>
        <p:spPr>
          <a:xfrm>
            <a:off x="10988842" y="5838049"/>
            <a:ext cx="3013232" cy="2062103"/>
          </a:xfrm>
          <a:prstGeom prst="rect">
            <a:avLst/>
          </a:prstGeom>
        </p:spPr>
        <p:txBody>
          <a:bodyPr wrap="square">
            <a:spAutoFit/>
          </a:bodyPr>
          <a:lstStyle/>
          <a:p>
            <a:r>
              <a:rPr lang="en-US" sz="3200" b="1"/>
              <a:t>PROSEDUR KERJA KONSTRUKSI SEGMENTAL </a:t>
            </a:r>
            <a:endParaRPr lang="id-ID" sz="3200"/>
          </a:p>
        </p:txBody>
      </p:sp>
    </p:spTree>
    <p:extLst>
      <p:ext uri="{BB962C8B-B14F-4D97-AF65-F5344CB8AC3E}">
        <p14:creationId xmlns:p14="http://schemas.microsoft.com/office/powerpoint/2010/main" val="1946561742"/>
      </p:ext>
    </p:extLst>
  </p:cSld>
  <p:clrMapOvr>
    <a:masterClrMapping/>
  </p:clrMapOvr>
  <p:transition spd="slow" advTm="106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out)">
                                      <p:cBhvr>
                                        <p:cTn id="11" dur="75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2250"/>
                            </p:stCondLst>
                            <p:childTnLst>
                              <p:par>
                                <p:cTn id="21" presetID="6" presetClass="entr" presetSubtype="3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out)">
                                      <p:cBhvr>
                                        <p:cTn id="23" dur="750"/>
                                        <p:tgtEl>
                                          <p:spTgt spid="9"/>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4000"/>
                            </p:stCondLst>
                            <p:childTnLst>
                              <p:par>
                                <p:cTn id="33" presetID="6" presetClass="entr" presetSubtype="32"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out)">
                                      <p:cBhvr>
                                        <p:cTn id="35" dur="750"/>
                                        <p:tgtEl>
                                          <p:spTgt spid="13"/>
                                        </p:tgtEl>
                                      </p:cBhvr>
                                    </p:animEffect>
                                  </p:childTnLst>
                                </p:cTn>
                              </p:par>
                            </p:childTnLst>
                          </p:cTn>
                        </p:par>
                        <p:par>
                          <p:cTn id="36" fill="hold">
                            <p:stCondLst>
                              <p:cond delay="475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250"/>
                            </p:stCondLst>
                            <p:childTnLst>
                              <p:par>
                                <p:cTn id="41" presetID="22" presetClass="entr" presetSubtype="8"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5750"/>
                            </p:stCondLst>
                            <p:childTnLst>
                              <p:par>
                                <p:cTn id="45" presetID="6" presetClass="entr" presetSubtype="32"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out)">
                                      <p:cBhvr>
                                        <p:cTn id="47" dur="750"/>
                                        <p:tgtEl>
                                          <p:spTgt spid="10"/>
                                        </p:tgtEl>
                                      </p:cBhvr>
                                    </p:animEffect>
                                  </p:childTnLst>
                                </p:cTn>
                              </p:par>
                            </p:childTnLst>
                          </p:cTn>
                        </p:par>
                        <p:par>
                          <p:cTn id="48" fill="hold">
                            <p:stCondLst>
                              <p:cond delay="6500"/>
                            </p:stCondLst>
                            <p:childTnLst>
                              <p:par>
                                <p:cTn id="49" presetID="22" presetClass="entr" presetSubtype="8"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7000"/>
                            </p:stCondLst>
                            <p:childTnLst>
                              <p:par>
                                <p:cTn id="53" presetID="6" presetClass="entr" presetSubtype="32"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out)">
                                      <p:cBhvr>
                                        <p:cTn id="55" dur="750"/>
                                        <p:tgtEl>
                                          <p:spTgt spid="14"/>
                                        </p:tgtEl>
                                      </p:cBhvr>
                                    </p:animEffect>
                                  </p:childTnLst>
                                </p:cTn>
                              </p:par>
                            </p:childTnLst>
                          </p:cTn>
                        </p:par>
                        <p:par>
                          <p:cTn id="56" fill="hold">
                            <p:stCondLst>
                              <p:cond delay="775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8250"/>
                            </p:stCondLst>
                            <p:childTnLst>
                              <p:par>
                                <p:cTn id="61" presetID="22" presetClass="entr" presetSubtype="8"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4" grpId="0"/>
      <p:bldP spid="7" grpId="0" animBg="1"/>
      <p:bldP spid="9" grpId="0" animBg="1"/>
      <p:bldP spid="10"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894" y="509725"/>
            <a:ext cx="16764000" cy="2585323"/>
          </a:xfrm>
          <a:prstGeom prst="rect">
            <a:avLst/>
          </a:prstGeom>
        </p:spPr>
        <p:txBody>
          <a:bodyPr wrap="square">
            <a:spAutoFit/>
          </a:bodyPr>
          <a:lstStyle/>
          <a:p>
            <a:pPr lvl="0" algn="just"/>
            <a:r>
              <a:rPr lang="id-ID" smtClean="0"/>
              <a:t>5. Pemasangan </a:t>
            </a:r>
            <a:r>
              <a:rPr lang="id-ID"/>
              <a:t>Strand</a:t>
            </a:r>
          </a:p>
          <a:p>
            <a:pPr algn="just"/>
            <a:r>
              <a:rPr lang="id-ID"/>
              <a:t>Pemasangan strand dipilih cara yang paling efisien dan ekonomis. Untuk tendon yang pendek digunakan dengan cara manual. Untuk continus girder yang panjang, digunakan mesin pendorong strand.</a:t>
            </a:r>
          </a:p>
          <a:p>
            <a:pPr algn="just"/>
            <a:r>
              <a:rPr lang="id-ID"/>
              <a:t>Strand yang keluar dari angkur dan belum di-stressing atau sebagian telah di-stressing, untuk waktu lebih dari 3 minggu, ujung kawat untaian yang terbuka tersebut diberi pembungkus untuk melindungi korosi dan untuk pengaman dari kerusakan lain</a:t>
            </a:r>
            <a:endParaRPr lang="id-ID"/>
          </a:p>
        </p:txBody>
      </p:sp>
      <p:sp>
        <p:nvSpPr>
          <p:cNvPr id="8" name="Rectangle 7"/>
          <p:cNvSpPr/>
          <p:nvPr/>
        </p:nvSpPr>
        <p:spPr>
          <a:xfrm>
            <a:off x="788894" y="3186152"/>
            <a:ext cx="16764000" cy="4247317"/>
          </a:xfrm>
          <a:prstGeom prst="rect">
            <a:avLst/>
          </a:prstGeom>
        </p:spPr>
        <p:txBody>
          <a:bodyPr wrap="square">
            <a:spAutoFit/>
          </a:bodyPr>
          <a:lstStyle/>
          <a:p>
            <a:pPr lvl="0" algn="just"/>
            <a:r>
              <a:rPr lang="id-ID" smtClean="0"/>
              <a:t>6. Pemasangan </a:t>
            </a:r>
            <a:r>
              <a:rPr lang="id-ID"/>
              <a:t>Wedge Plate</a:t>
            </a:r>
          </a:p>
          <a:p>
            <a:pPr algn="just"/>
            <a:r>
              <a:rPr lang="id-ID"/>
              <a:t>Wedge plate dipasang setelah instalasi strand selesai dan segera akan dilakukan stressing. Wedge plate dikirim ke site dengan material pencegah karat semisal dengan oli/minyak.</a:t>
            </a:r>
          </a:p>
          <a:p>
            <a:pPr algn="just"/>
            <a:r>
              <a:rPr lang="id-ID"/>
              <a:t> </a:t>
            </a:r>
          </a:p>
          <a:p>
            <a:pPr algn="just"/>
            <a:r>
              <a:rPr lang="id-ID"/>
              <a:t>Persiapan pemasangan wedge plate:</a:t>
            </a:r>
          </a:p>
          <a:p>
            <a:pPr lvl="0" algn="just"/>
            <a:r>
              <a:rPr lang="id-ID" smtClean="0"/>
              <a:t>- Buka </a:t>
            </a:r>
            <a:r>
              <a:rPr lang="id-ID"/>
              <a:t>pelindung strand di bagian ujung</a:t>
            </a:r>
          </a:p>
          <a:p>
            <a:pPr lvl="0" algn="just"/>
            <a:r>
              <a:rPr lang="id-ID" smtClean="0"/>
              <a:t>- Periksa </a:t>
            </a:r>
            <a:r>
              <a:rPr lang="id-ID"/>
              <a:t>panjang stressing</a:t>
            </a:r>
          </a:p>
          <a:p>
            <a:pPr lvl="0" algn="just"/>
            <a:r>
              <a:rPr lang="id-ID" smtClean="0"/>
              <a:t>- Stressing </a:t>
            </a:r>
            <a:r>
              <a:rPr lang="id-ID"/>
              <a:t>length harus bersih dari serpihan beton yang akan menghalangi masuknya strand ke dalam wedge plate.</a:t>
            </a:r>
          </a:p>
          <a:p>
            <a:pPr algn="just"/>
            <a:r>
              <a:rPr lang="id-ID" smtClean="0"/>
              <a:t>- Posisi </a:t>
            </a:r>
            <a:r>
              <a:rPr lang="id-ID"/>
              <a:t>strand tidak boleh saling bersilangan yang dapat mengakibatkan strand terjepit waktu stressing</a:t>
            </a:r>
            <a:endParaRPr lang="id-ID"/>
          </a:p>
        </p:txBody>
      </p:sp>
      <p:sp>
        <p:nvSpPr>
          <p:cNvPr id="9" name="Rectangle 8"/>
          <p:cNvSpPr/>
          <p:nvPr/>
        </p:nvSpPr>
        <p:spPr>
          <a:xfrm>
            <a:off x="788894" y="7455182"/>
            <a:ext cx="16764000" cy="2585323"/>
          </a:xfrm>
          <a:prstGeom prst="rect">
            <a:avLst/>
          </a:prstGeom>
        </p:spPr>
        <p:txBody>
          <a:bodyPr wrap="square">
            <a:spAutoFit/>
          </a:bodyPr>
          <a:lstStyle/>
          <a:p>
            <a:pPr lvl="0" algn="just"/>
            <a:r>
              <a:rPr lang="id-ID" smtClean="0"/>
              <a:t>7. Pemasangan </a:t>
            </a:r>
            <a:r>
              <a:rPr lang="id-ID"/>
              <a:t>Wedges/Baji</a:t>
            </a:r>
          </a:p>
          <a:p>
            <a:pPr algn="just"/>
            <a:r>
              <a:rPr lang="id-ID"/>
              <a:t>Wedges dipasang sesaat sebelum dilakukan pekerjaan stressing. Prosedur yang dipakai untuk pemasangan wedges pada wedge plate :</a:t>
            </a:r>
          </a:p>
          <a:p>
            <a:pPr lvl="0" algn="just"/>
            <a:r>
              <a:rPr lang="id-ID" smtClean="0"/>
              <a:t>- Tekan </a:t>
            </a:r>
            <a:r>
              <a:rPr lang="id-ID"/>
              <a:t>wedge plate sampai menyentuh casting</a:t>
            </a:r>
          </a:p>
          <a:p>
            <a:pPr lvl="0" algn="just"/>
            <a:r>
              <a:rPr lang="id-ID" smtClean="0"/>
              <a:t>- Tekan </a:t>
            </a:r>
            <a:r>
              <a:rPr lang="id-ID"/>
              <a:t>wedges dengan tangan ke dalam lubang wedge plate</a:t>
            </a:r>
          </a:p>
          <a:p>
            <a:pPr lvl="0" algn="just"/>
            <a:r>
              <a:rPr lang="id-ID" smtClean="0"/>
              <a:t>- Kencangkan </a:t>
            </a:r>
            <a:r>
              <a:rPr lang="id-ID"/>
              <a:t>posisi wedges dengan memukul wedges dengan menggunakan pipa besi</a:t>
            </a:r>
          </a:p>
        </p:txBody>
      </p:sp>
    </p:spTree>
    <p:extLst>
      <p:ext uri="{BB962C8B-B14F-4D97-AF65-F5344CB8AC3E}">
        <p14:creationId xmlns:p14="http://schemas.microsoft.com/office/powerpoint/2010/main" val="1904710198"/>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247" y="654319"/>
            <a:ext cx="16512987" cy="3831818"/>
          </a:xfrm>
          <a:prstGeom prst="rect">
            <a:avLst/>
          </a:prstGeom>
        </p:spPr>
        <p:txBody>
          <a:bodyPr wrap="square">
            <a:spAutoFit/>
          </a:bodyPr>
          <a:lstStyle/>
          <a:p>
            <a:pPr lvl="0"/>
            <a:r>
              <a:rPr lang="id-ID" smtClean="0"/>
              <a:t>8. Stressing </a:t>
            </a:r>
            <a:endParaRPr lang="id-ID"/>
          </a:p>
          <a:p>
            <a:r>
              <a:rPr lang="id-ID"/>
              <a:t>Struktur beton yang akan distressing harus mencapai minimum kuat tekan karakteristik adalah 70%</a:t>
            </a:r>
            <a:r>
              <a:rPr lang="id-ID" i="1"/>
              <a:t>fc’</a:t>
            </a:r>
            <a:r>
              <a:rPr lang="id-ID"/>
              <a:t> atau sekitar 70% x 41,5 Mpa = 29,05 Mpa atau sekitar 350 kg/cm</a:t>
            </a:r>
            <a:r>
              <a:rPr lang="id-ID" baseline="30000"/>
              <a:t>2</a:t>
            </a:r>
            <a:r>
              <a:rPr lang="id-ID"/>
              <a:t>.</a:t>
            </a:r>
          </a:p>
          <a:p>
            <a:r>
              <a:rPr lang="id-ID"/>
              <a:t>Sebelum dilakukan stressing konsultan sudah harus menerima perhitungan elongasi </a:t>
            </a:r>
            <a:r>
              <a:rPr lang="en-US"/>
              <a:t>dan jacking force </a:t>
            </a:r>
            <a:r>
              <a:rPr lang="id-ID"/>
              <a:t>design</a:t>
            </a:r>
            <a:r>
              <a:rPr lang="en-US"/>
              <a:t>/perhitungan</a:t>
            </a:r>
            <a:r>
              <a:rPr lang="id-ID"/>
              <a:t> yang fungsinya untuk membandingkan dengan hasil elongasi di lapangan. Karena sesuai ACI 318 psl 18.18 dan SK SNI T-15-1991 psl 3.11.18, elongasi yang terjadi harus berada dalam interval yang diijinkan yaitu antara -7% sampai +7%.</a:t>
            </a:r>
          </a:p>
          <a:p>
            <a:pPr algn="just"/>
            <a:r>
              <a:rPr lang="id-ID"/>
              <a:t>Apabila hasil stressing yang dilakukan tidak memenuhi toleransi yang disyaratkan, hal-hal yang harus dilakukan adalah :</a:t>
            </a:r>
          </a:p>
        </p:txBody>
      </p:sp>
      <p:sp>
        <p:nvSpPr>
          <p:cNvPr id="3" name="Rectangle 2"/>
          <p:cNvSpPr/>
          <p:nvPr/>
        </p:nvSpPr>
        <p:spPr>
          <a:xfrm>
            <a:off x="699247" y="4681835"/>
            <a:ext cx="16799859" cy="923330"/>
          </a:xfrm>
          <a:prstGeom prst="rect">
            <a:avLst/>
          </a:prstGeom>
        </p:spPr>
        <p:txBody>
          <a:bodyPr wrap="square">
            <a:spAutoFit/>
          </a:bodyPr>
          <a:lstStyle/>
          <a:p>
            <a:pPr algn="just"/>
            <a:r>
              <a:rPr lang="id-ID" smtClean="0"/>
              <a:t>a. Evaluasi </a:t>
            </a:r>
            <a:r>
              <a:rPr lang="id-ID"/>
              <a:t>hasil stressing dengan membuat grafik hubungan antara pressure dan elongasi seperti di bawah ini</a:t>
            </a:r>
            <a:endParaRPr lang="id-ID"/>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54" y="5605165"/>
            <a:ext cx="6185644" cy="326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97271" y="5361060"/>
            <a:ext cx="9914963" cy="2169825"/>
          </a:xfrm>
          <a:prstGeom prst="rect">
            <a:avLst/>
          </a:prstGeom>
        </p:spPr>
        <p:txBody>
          <a:bodyPr wrap="square">
            <a:spAutoFit/>
          </a:bodyPr>
          <a:lstStyle/>
          <a:p>
            <a:pPr lvl="0" algn="just"/>
            <a:r>
              <a:rPr lang="id-ID" smtClean="0"/>
              <a:t>b. Jika </a:t>
            </a:r>
            <a:r>
              <a:rPr lang="id-ID"/>
              <a:t>hasil elongasi secara grafis masih lebih besar dari +7%, maka dilakukan lift-off atau memeriksa gaya yang bekerja pada angkur kemudian dibandingkan dengan gaya angkur hasil perhitungan. Jika masih belum memenuhi maka harus di release dan dilakukan penarikan ulang.</a:t>
            </a:r>
          </a:p>
        </p:txBody>
      </p:sp>
      <p:sp>
        <p:nvSpPr>
          <p:cNvPr id="6" name="Rectangle 5"/>
          <p:cNvSpPr/>
          <p:nvPr/>
        </p:nvSpPr>
        <p:spPr>
          <a:xfrm>
            <a:off x="7297271" y="7530885"/>
            <a:ext cx="9914963" cy="1338828"/>
          </a:xfrm>
          <a:prstGeom prst="rect">
            <a:avLst/>
          </a:prstGeom>
        </p:spPr>
        <p:txBody>
          <a:bodyPr wrap="square">
            <a:spAutoFit/>
          </a:bodyPr>
          <a:lstStyle/>
          <a:p>
            <a:pPr lvl="0" algn="just"/>
            <a:r>
              <a:rPr lang="id-ID" smtClean="0"/>
              <a:t>c. Jika </a:t>
            </a:r>
            <a:r>
              <a:rPr lang="id-ID"/>
              <a:t>hasil elongasi secara grafis lebih kecil dari -7%, maka dilakukan penarikan tambahan sampai batas gaya jacking force yang disyaratkan</a:t>
            </a:r>
          </a:p>
        </p:txBody>
      </p:sp>
    </p:spTree>
    <p:extLst>
      <p:ext uri="{BB962C8B-B14F-4D97-AF65-F5344CB8AC3E}">
        <p14:creationId xmlns:p14="http://schemas.microsoft.com/office/powerpoint/2010/main" val="234224031"/>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4753" y="642269"/>
            <a:ext cx="16172329" cy="1754326"/>
          </a:xfrm>
          <a:prstGeom prst="rect">
            <a:avLst/>
          </a:prstGeom>
        </p:spPr>
        <p:txBody>
          <a:bodyPr wrap="square">
            <a:spAutoFit/>
          </a:bodyPr>
          <a:lstStyle/>
          <a:p>
            <a:pPr algn="just"/>
            <a:r>
              <a:rPr lang="id-ID"/>
              <a:t>Untuk struktur  ini tendon yang distressing ada dua cara. Yang pertama dari satu arah yaitu segmen 1 sampai 4 yang panjang tendonnya 36 m, sedangkan tendon yang panjangnya lebih dari 36 m yaitu segmen 5 ke atas dilakukan stressing dua arah, kecuali tendon di daerah abutment yang tidak memungkinkan untuk distressing dari dua arah.</a:t>
            </a:r>
          </a:p>
        </p:txBody>
      </p:sp>
      <p:sp>
        <p:nvSpPr>
          <p:cNvPr id="7" name="Rectangle 6"/>
          <p:cNvSpPr/>
          <p:nvPr/>
        </p:nvSpPr>
        <p:spPr>
          <a:xfrm>
            <a:off x="824754" y="2396595"/>
            <a:ext cx="16172328" cy="2169825"/>
          </a:xfrm>
          <a:prstGeom prst="rect">
            <a:avLst/>
          </a:prstGeom>
        </p:spPr>
        <p:txBody>
          <a:bodyPr wrap="square">
            <a:spAutoFit/>
          </a:bodyPr>
          <a:lstStyle/>
          <a:p>
            <a:pPr algn="just"/>
            <a:r>
              <a:rPr lang="id-ID"/>
              <a:t>Untuk perhitungan elongasi dan jacking force, hal – hal yang harus dipertimbangkan yaitu adanya kehilangan prategang akibat gesekan curvature dan efek wobble serta akibat pengangkuran.</a:t>
            </a:r>
          </a:p>
          <a:p>
            <a:pPr algn="just"/>
            <a:r>
              <a:rPr lang="id-ID"/>
              <a:t>Kehilangan prategang terjadi pada komponen struktur pasca tarik akibat adanya gesekan antara tendon dan beton di sekelilingnya. Besarnya kehilangan ini merupakan fungsi dari alinyemen tendon, yang disebut efek kelengkungan, dan deviasi lokal di dalam alinyemen tendon, yang disebut efek wobble.</a:t>
            </a:r>
            <a:endParaRPr lang="id-ID"/>
          </a:p>
        </p:txBody>
      </p:sp>
      <p:sp>
        <p:nvSpPr>
          <p:cNvPr id="8" name="Rectangle 7"/>
          <p:cNvSpPr/>
          <p:nvPr/>
        </p:nvSpPr>
        <p:spPr>
          <a:xfrm>
            <a:off x="824754" y="4537468"/>
            <a:ext cx="16172328" cy="1338828"/>
          </a:xfrm>
          <a:prstGeom prst="rect">
            <a:avLst/>
          </a:prstGeom>
        </p:spPr>
        <p:txBody>
          <a:bodyPr wrap="square">
            <a:spAutoFit/>
          </a:bodyPr>
          <a:lstStyle/>
          <a:p>
            <a:pPr algn="just"/>
            <a:r>
              <a:rPr lang="id-ID"/>
              <a:t>Kehilangan tegangan friksional maksimum terjadi di ujung balok jika pendongkrakan dilakukan dari satu ujung. Dengan demikian, kehilangan akibat adanya gesekan bervariasi secara linier di sepanjang bentang balok dan dapat diinterpolasikan untuk lokasi tertentu.</a:t>
            </a:r>
          </a:p>
        </p:txBody>
      </p:sp>
      <p:pic>
        <p:nvPicPr>
          <p:cNvPr id="10" name="Picture 9" descr="friction.jpg"/>
          <p:cNvPicPr/>
          <p:nvPr/>
        </p:nvPicPr>
        <p:blipFill>
          <a:blip r:embed="rId2" cstate="print"/>
          <a:srcRect l="13014" t="27458" r="12178" b="26136"/>
          <a:stretch>
            <a:fillRect/>
          </a:stretch>
        </p:blipFill>
        <p:spPr>
          <a:xfrm>
            <a:off x="824754" y="5876295"/>
            <a:ext cx="5593975" cy="1958857"/>
          </a:xfrm>
          <a:prstGeom prst="rect">
            <a:avLst/>
          </a:prstGeom>
        </p:spPr>
      </p:pic>
      <p:pic>
        <p:nvPicPr>
          <p:cNvPr id="11" name="Picture 10" descr="wobbly.jpg"/>
          <p:cNvPicPr/>
          <p:nvPr/>
        </p:nvPicPr>
        <p:blipFill>
          <a:blip r:embed="rId3"/>
          <a:srcRect l="3276" t="8612" r="6035" b="6699"/>
          <a:stretch>
            <a:fillRect/>
          </a:stretch>
        </p:blipFill>
        <p:spPr>
          <a:xfrm>
            <a:off x="6464580" y="5890024"/>
            <a:ext cx="5404691" cy="1945128"/>
          </a:xfrm>
          <a:prstGeom prst="rect">
            <a:avLst/>
          </a:prstGeom>
        </p:spPr>
      </p:pic>
      <p:pic>
        <p:nvPicPr>
          <p:cNvPr id="12" name="Picture 11"/>
          <p:cNvPicPr/>
          <p:nvPr/>
        </p:nvPicPr>
        <p:blipFill>
          <a:blip r:embed="rId4"/>
          <a:srcRect/>
          <a:stretch>
            <a:fillRect/>
          </a:stretch>
        </p:blipFill>
        <p:spPr bwMode="auto">
          <a:xfrm>
            <a:off x="11923058" y="5876296"/>
            <a:ext cx="5485045" cy="1958856"/>
          </a:xfrm>
          <a:prstGeom prst="rect">
            <a:avLst/>
          </a:prstGeom>
          <a:noFill/>
          <a:ln w="9525">
            <a:noFill/>
            <a:miter lim="800000"/>
            <a:headEnd/>
            <a:tailEnd/>
          </a:ln>
        </p:spPr>
      </p:pic>
      <p:sp>
        <p:nvSpPr>
          <p:cNvPr id="9" name="Rectangle 8"/>
          <p:cNvSpPr/>
          <p:nvPr/>
        </p:nvSpPr>
        <p:spPr>
          <a:xfrm>
            <a:off x="5524755" y="8078414"/>
            <a:ext cx="9140825" cy="400110"/>
          </a:xfrm>
          <a:prstGeom prst="rect">
            <a:avLst/>
          </a:prstGeom>
        </p:spPr>
        <p:txBody>
          <a:bodyPr>
            <a:spAutoFit/>
          </a:bodyPr>
          <a:lstStyle/>
          <a:p>
            <a:pPr algn="just"/>
            <a:r>
              <a:rPr lang="en-US" sz="2000"/>
              <a:t>Kehilangan Tegangan Akibat Friksi, Efek Wobble &amp; Pengangkuran</a:t>
            </a:r>
            <a:endParaRPr lang="id-ID" sz="2000"/>
          </a:p>
        </p:txBody>
      </p:sp>
    </p:spTree>
    <p:extLst>
      <p:ext uri="{BB962C8B-B14F-4D97-AF65-F5344CB8AC3E}">
        <p14:creationId xmlns:p14="http://schemas.microsoft.com/office/powerpoint/2010/main" val="2397735047"/>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53</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5" name="Rectangle 4"/>
          <p:cNvSpPr/>
          <p:nvPr/>
        </p:nvSpPr>
        <p:spPr>
          <a:xfrm>
            <a:off x="317761" y="2164314"/>
            <a:ext cx="6917278" cy="507831"/>
          </a:xfrm>
          <a:prstGeom prst="rect">
            <a:avLst/>
          </a:prstGeom>
        </p:spPr>
        <p:txBody>
          <a:bodyPr wrap="none">
            <a:spAutoFit/>
          </a:bodyPr>
          <a:lstStyle/>
          <a:p>
            <a:r>
              <a:rPr lang="id-ID" b="1" smtClean="0"/>
              <a:t>Pekerjaan </a:t>
            </a:r>
            <a:r>
              <a:rPr lang="id-ID" b="1"/>
              <a:t>Stressing dan Perhitungannya</a:t>
            </a:r>
          </a:p>
        </p:txBody>
      </p:sp>
      <p:sp>
        <p:nvSpPr>
          <p:cNvPr id="6" name="Rectangle 5"/>
          <p:cNvSpPr/>
          <p:nvPr/>
        </p:nvSpPr>
        <p:spPr>
          <a:xfrm>
            <a:off x="317761" y="2672145"/>
            <a:ext cx="7969298" cy="507831"/>
          </a:xfrm>
          <a:prstGeom prst="rect">
            <a:avLst/>
          </a:prstGeom>
        </p:spPr>
        <p:txBody>
          <a:bodyPr wrap="none">
            <a:spAutoFit/>
          </a:bodyPr>
          <a:lstStyle/>
          <a:p>
            <a:r>
              <a:rPr lang="en-US" smtClean="0"/>
              <a:t>a.Tendon </a:t>
            </a:r>
            <a:r>
              <a:rPr lang="en-US"/>
              <a:t>Atas (Top Tendon / Segmental Stressing)</a:t>
            </a:r>
            <a:endParaRPr lang="id-ID"/>
          </a:p>
        </p:txBody>
      </p:sp>
      <p:pic>
        <p:nvPicPr>
          <p:cNvPr id="11" name="Picture 10" descr="E:\05 Tol\Jembatan Moker\12Bridge Sequnce\Tugas Akhir\Foto2\toptendon.png"/>
          <p:cNvPicPr/>
          <p:nvPr/>
        </p:nvPicPr>
        <p:blipFill>
          <a:blip r:embed="rId2"/>
          <a:srcRect/>
          <a:stretch>
            <a:fillRect/>
          </a:stretch>
        </p:blipFill>
        <p:spPr bwMode="auto">
          <a:xfrm>
            <a:off x="877307" y="3179975"/>
            <a:ext cx="16639728" cy="3859678"/>
          </a:xfrm>
          <a:prstGeom prst="rect">
            <a:avLst/>
          </a:prstGeom>
          <a:noFill/>
          <a:ln w="9525">
            <a:noFill/>
            <a:miter lim="800000"/>
            <a:headEnd/>
            <a:tailEnd/>
          </a:ln>
        </p:spPr>
      </p:pic>
      <p:sp>
        <p:nvSpPr>
          <p:cNvPr id="9" name="Rectangle 8"/>
          <p:cNvSpPr/>
          <p:nvPr/>
        </p:nvSpPr>
        <p:spPr>
          <a:xfrm>
            <a:off x="6668081" y="7039653"/>
            <a:ext cx="3797514" cy="400110"/>
          </a:xfrm>
          <a:prstGeom prst="rect">
            <a:avLst/>
          </a:prstGeom>
        </p:spPr>
        <p:txBody>
          <a:bodyPr wrap="none">
            <a:spAutoFit/>
          </a:bodyPr>
          <a:lstStyle/>
          <a:p>
            <a:r>
              <a:rPr lang="id-ID" sz="2000"/>
              <a:t>Plan Skematik Tendon Top Slab</a:t>
            </a:r>
            <a:endParaRPr lang="id-ID" sz="2000"/>
          </a:p>
        </p:txBody>
      </p:sp>
    </p:spTree>
    <p:extLst>
      <p:ext uri="{BB962C8B-B14F-4D97-AF65-F5344CB8AC3E}">
        <p14:creationId xmlns:p14="http://schemas.microsoft.com/office/powerpoint/2010/main" val="3977684804"/>
      </p:ext>
    </p:extLst>
  </p:cSld>
  <p:clrMapOvr>
    <a:masterClrMapping/>
  </p:clrMapOvr>
  <p:transition spd="slow" advTm="2659">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4823139"/>
              </p:ext>
            </p:extLst>
          </p:nvPr>
        </p:nvGraphicFramePr>
        <p:xfrm>
          <a:off x="1183341" y="125506"/>
          <a:ext cx="15724094" cy="10161494"/>
        </p:xfrm>
        <a:graphic>
          <a:graphicData uri="http://schemas.openxmlformats.org/presentationml/2006/ole">
            <mc:AlternateContent xmlns:mc="http://schemas.openxmlformats.org/markup-compatibility/2006">
              <mc:Choice xmlns:v="urn:schemas-microsoft-com:vml" Requires="v">
                <p:oleObj spid="_x0000_s5128" name="Document" r:id="rId3" imgW="5861169" imgH="8416018" progId="Word.Document.12">
                  <p:embed/>
                </p:oleObj>
              </mc:Choice>
              <mc:Fallback>
                <p:oleObj name="Document" r:id="rId3" imgW="5861169" imgH="8416018" progId="Word.Document.12">
                  <p:embed/>
                  <p:pic>
                    <p:nvPicPr>
                      <p:cNvPr id="0" name=""/>
                      <p:cNvPicPr/>
                      <p:nvPr/>
                    </p:nvPicPr>
                    <p:blipFill>
                      <a:blip r:embed="rId4"/>
                      <a:stretch>
                        <a:fillRect/>
                      </a:stretch>
                    </p:blipFill>
                    <p:spPr>
                      <a:xfrm>
                        <a:off x="1183341" y="125506"/>
                        <a:ext cx="15724094" cy="10161494"/>
                      </a:xfrm>
                      <a:prstGeom prst="rect">
                        <a:avLst/>
                      </a:prstGeom>
                    </p:spPr>
                  </p:pic>
                </p:oleObj>
              </mc:Fallback>
            </mc:AlternateContent>
          </a:graphicData>
        </a:graphic>
      </p:graphicFrame>
    </p:spTree>
    <p:extLst>
      <p:ext uri="{BB962C8B-B14F-4D97-AF65-F5344CB8AC3E}">
        <p14:creationId xmlns:p14="http://schemas.microsoft.com/office/powerpoint/2010/main" val="2470925164"/>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246" y="453035"/>
            <a:ext cx="16190259" cy="507831"/>
          </a:xfrm>
          <a:prstGeom prst="rect">
            <a:avLst/>
          </a:prstGeom>
        </p:spPr>
        <p:txBody>
          <a:bodyPr wrap="square">
            <a:spAutoFit/>
          </a:bodyPr>
          <a:lstStyle/>
          <a:p>
            <a:pPr lvl="1"/>
            <a:r>
              <a:rPr lang="id-ID"/>
              <a:t>Karena segmen 4 ke atas panjangnya lebih dari 3</a:t>
            </a:r>
            <a:r>
              <a:rPr lang="en-US"/>
              <a:t>0</a:t>
            </a:r>
            <a:r>
              <a:rPr lang="sv-SE"/>
              <a:t> meter maka sistem penarikannya dua arah</a:t>
            </a:r>
          </a:p>
        </p:txBody>
      </p:sp>
      <p:sp>
        <p:nvSpPr>
          <p:cNvPr id="7" name="Rectangle 6"/>
          <p:cNvSpPr/>
          <p:nvPr/>
        </p:nvSpPr>
        <p:spPr>
          <a:xfrm>
            <a:off x="1488141" y="1059374"/>
            <a:ext cx="15401364" cy="3416320"/>
          </a:xfrm>
          <a:prstGeom prst="rect">
            <a:avLst/>
          </a:prstGeom>
        </p:spPr>
        <p:txBody>
          <a:bodyPr wrap="square">
            <a:spAutoFit/>
          </a:bodyPr>
          <a:lstStyle/>
          <a:p>
            <a:pPr algn="just"/>
            <a:r>
              <a:rPr lang="id-ID" smtClean="0"/>
              <a:t>• Tahapan </a:t>
            </a:r>
            <a:r>
              <a:rPr lang="id-ID"/>
              <a:t>pekerjaan sama dengan penarikan dari satu arah hanya pada saat penarikan dari ujung lainnya hasil pencatatan hanya diukur setelah buka baji/wedges</a:t>
            </a:r>
          </a:p>
          <a:p>
            <a:pPr algn="just"/>
            <a:r>
              <a:rPr lang="id-ID" smtClean="0"/>
              <a:t>• Selanjutnya </a:t>
            </a:r>
            <a:r>
              <a:rPr lang="id-ID"/>
              <a:t>kedua hasil pencatatan tersebut digabung dan dihitung deviasi yang terjadi.</a:t>
            </a:r>
          </a:p>
          <a:p>
            <a:pPr algn="just"/>
            <a:r>
              <a:rPr lang="id-ID" smtClean="0"/>
              <a:t>• Tahap </a:t>
            </a:r>
            <a:r>
              <a:rPr lang="id-ID"/>
              <a:t>pertama diberikan gaya dengan pembacaan manometer 50 bar dan selanjutnya diukur perpanjangan strand yang terjadi dan dicatat pada form stressing.</a:t>
            </a:r>
          </a:p>
          <a:p>
            <a:pPr algn="just"/>
            <a:r>
              <a:rPr lang="id-ID" smtClean="0"/>
              <a:t>• Tahap </a:t>
            </a:r>
            <a:r>
              <a:rPr lang="id-ID"/>
              <a:t>berikutnya dicatat tiap kelipatan 50 bar sampai batas maksimum yang ditentukan.</a:t>
            </a:r>
          </a:p>
          <a:p>
            <a:pPr algn="just"/>
            <a:r>
              <a:rPr lang="id-ID" smtClean="0"/>
              <a:t>• Pada </a:t>
            </a:r>
            <a:r>
              <a:rPr lang="id-ID"/>
              <a:t>saat stressing kedua dimulai di titik angkur ini sudah ada gaya akibat stressing pertama tadi, sehingga pencatatan yang dibaca adalah selisih gaya stressing dengan gaya yang sudah ada.</a:t>
            </a:r>
          </a:p>
        </p:txBody>
      </p:sp>
      <p:pic>
        <p:nvPicPr>
          <p:cNvPr id="8" name="Picture 7" descr="E:\05 Tol\Jembatan Moker\12Bridge Sequnce\Tugas Akhir\Foto2\elongasi5.png"/>
          <p:cNvPicPr/>
          <p:nvPr/>
        </p:nvPicPr>
        <p:blipFill>
          <a:blip r:embed="rId2"/>
          <a:srcRect b="10632"/>
          <a:stretch>
            <a:fillRect/>
          </a:stretch>
        </p:blipFill>
        <p:spPr bwMode="auto">
          <a:xfrm>
            <a:off x="1693405" y="4475694"/>
            <a:ext cx="5496289" cy="5510988"/>
          </a:xfrm>
          <a:prstGeom prst="rect">
            <a:avLst/>
          </a:prstGeom>
          <a:noFill/>
          <a:ln w="9525">
            <a:noFill/>
            <a:miter lim="800000"/>
            <a:headEnd/>
            <a:tailEnd/>
          </a:ln>
        </p:spPr>
      </p:pic>
      <p:sp>
        <p:nvSpPr>
          <p:cNvPr id="9" name="AutoShape 5"/>
          <p:cNvSpPr>
            <a:spLocks noChangeArrowheads="1"/>
          </p:cNvSpPr>
          <p:nvPr/>
        </p:nvSpPr>
        <p:spPr bwMode="auto">
          <a:xfrm>
            <a:off x="5965731" y="8045450"/>
            <a:ext cx="1618410" cy="592138"/>
          </a:xfrm>
          <a:prstGeom prst="wedgeRectCallout">
            <a:avLst>
              <a:gd name="adj1" fmla="val -81880"/>
              <a:gd name="adj2" fmla="val 49356"/>
            </a:avLst>
          </a:prstGeom>
          <a:solidFill>
            <a:srgbClr val="860C00"/>
          </a:solidFill>
          <a:ln w="38100">
            <a:solidFill>
              <a:srgbClr val="E10B00"/>
            </a:solidFill>
            <a:miter lim="800000"/>
            <a:headEnd/>
            <a:tailEnd/>
          </a:ln>
          <a:effectLst>
            <a:outerShdw dist="28398" dir="3806097" algn="ctr" rotWithShape="0">
              <a:srgbClr val="46060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Arial" pitchFamily="34" charset="0"/>
              </a:rPr>
              <a:t>Diambil dari perhitungan elongasi design</a:t>
            </a:r>
            <a:endParaRPr kumimoji="0" lang="id-ID"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p:nvPr/>
        </p:nvSpPr>
        <p:spPr>
          <a:xfrm>
            <a:off x="7153836" y="4484282"/>
            <a:ext cx="10524564" cy="3831818"/>
          </a:xfrm>
          <a:prstGeom prst="rect">
            <a:avLst/>
          </a:prstGeom>
        </p:spPr>
        <p:txBody>
          <a:bodyPr wrap="square">
            <a:spAutoFit/>
          </a:bodyPr>
          <a:lstStyle/>
          <a:p>
            <a:pPr algn="just"/>
            <a:r>
              <a:rPr lang="en-US"/>
              <a:t>Dari data di atas didapat :</a:t>
            </a:r>
            <a:endParaRPr lang="id-ID"/>
          </a:p>
          <a:p>
            <a:pPr algn="just"/>
            <a:r>
              <a:rPr lang="en-US"/>
              <a:t>Total </a:t>
            </a:r>
            <a:r>
              <a:rPr lang="en-US"/>
              <a:t>selisih </a:t>
            </a:r>
            <a:r>
              <a:rPr lang="en-US" smtClean="0"/>
              <a:t>elongasi	=156 </a:t>
            </a:r>
            <a:r>
              <a:rPr lang="en-US"/>
              <a:t>+ 159 = 315 mm</a:t>
            </a:r>
            <a:endParaRPr lang="id-ID"/>
          </a:p>
          <a:p>
            <a:pPr algn="just"/>
            <a:r>
              <a:rPr lang="en-US"/>
              <a:t>Elongasi sisi depan</a:t>
            </a:r>
            <a:r>
              <a:rPr lang="en-US"/>
              <a:t>	</a:t>
            </a:r>
            <a:r>
              <a:rPr lang="en-US" smtClean="0"/>
              <a:t>=315x </a:t>
            </a:r>
            <a:r>
              <a:rPr lang="en-US"/>
              <a:t>473,7/(473,7-50</a:t>
            </a:r>
            <a:r>
              <a:rPr lang="en-US"/>
              <a:t>) </a:t>
            </a:r>
            <a:r>
              <a:rPr lang="en-US" smtClean="0"/>
              <a:t>=352,17 </a:t>
            </a:r>
            <a:r>
              <a:rPr lang="en-US"/>
              <a:t>mm</a:t>
            </a:r>
            <a:endParaRPr lang="id-ID"/>
          </a:p>
          <a:p>
            <a:pPr algn="just"/>
            <a:r>
              <a:rPr lang="en-US"/>
              <a:t>Elongasi stressing kedua</a:t>
            </a:r>
            <a:r>
              <a:rPr lang="en-US"/>
              <a:t>	</a:t>
            </a:r>
            <a:r>
              <a:rPr lang="en-US" smtClean="0"/>
              <a:t>=75 </a:t>
            </a:r>
            <a:r>
              <a:rPr lang="en-US"/>
              <a:t>– 56 = 19 mm</a:t>
            </a:r>
            <a:endParaRPr lang="id-ID"/>
          </a:p>
          <a:p>
            <a:pPr algn="just"/>
            <a:r>
              <a:rPr lang="en-US"/>
              <a:t>Total elongasi	</a:t>
            </a:r>
            <a:r>
              <a:rPr lang="en-US"/>
              <a:t>	</a:t>
            </a:r>
            <a:r>
              <a:rPr lang="en-US" smtClean="0"/>
              <a:t>=352,17 </a:t>
            </a:r>
            <a:r>
              <a:rPr lang="en-US"/>
              <a:t>+ 19 = 371,17 mm</a:t>
            </a:r>
            <a:endParaRPr lang="id-ID"/>
          </a:p>
          <a:p>
            <a:pPr algn="just"/>
            <a:r>
              <a:rPr lang="en-US"/>
              <a:t>Elongasi </a:t>
            </a:r>
            <a:r>
              <a:rPr lang="en-US" smtClean="0"/>
              <a:t>perhitungandesign=363,5 </a:t>
            </a:r>
            <a:r>
              <a:rPr lang="en-US"/>
              <a:t>mm</a:t>
            </a:r>
            <a:endParaRPr lang="id-ID"/>
          </a:p>
          <a:p>
            <a:pPr algn="just"/>
            <a:r>
              <a:rPr lang="en-US"/>
              <a:t>Deviasi 		</a:t>
            </a:r>
            <a:r>
              <a:rPr lang="en-US"/>
              <a:t>	</a:t>
            </a:r>
            <a:r>
              <a:rPr lang="en-US" smtClean="0"/>
              <a:t>=(371,17–363,5</a:t>
            </a:r>
            <a:r>
              <a:rPr lang="en-US"/>
              <a:t>)/</a:t>
            </a:r>
            <a:r>
              <a:rPr lang="en-US" smtClean="0"/>
              <a:t>363,5x100%= </a:t>
            </a:r>
            <a:r>
              <a:rPr lang="en-US"/>
              <a:t>+2,11%</a:t>
            </a:r>
            <a:endParaRPr lang="id-ID"/>
          </a:p>
          <a:p>
            <a:pPr algn="just"/>
            <a:r>
              <a:rPr lang="id-ID"/>
              <a:t>Deviasi yang diijinkan </a:t>
            </a:r>
            <a:r>
              <a:rPr lang="en-US"/>
              <a:t>	</a:t>
            </a:r>
            <a:r>
              <a:rPr lang="en-US" smtClean="0"/>
              <a:t>=</a:t>
            </a:r>
            <a:r>
              <a:rPr lang="id-ID" smtClean="0"/>
              <a:t>± </a:t>
            </a:r>
            <a:r>
              <a:rPr lang="id-ID"/>
              <a:t>7%</a:t>
            </a:r>
          </a:p>
          <a:p>
            <a:pPr algn="just"/>
            <a:r>
              <a:rPr lang="id-ID"/>
              <a:t>Sehingga </a:t>
            </a:r>
            <a:r>
              <a:rPr lang="en-US"/>
              <a:t>	</a:t>
            </a:r>
            <a:r>
              <a:rPr lang="en-US"/>
              <a:t>	</a:t>
            </a:r>
            <a:r>
              <a:rPr lang="en-US" smtClean="0"/>
              <a:t>=2</a:t>
            </a:r>
            <a:r>
              <a:rPr lang="id-ID"/>
              <a:t>,</a:t>
            </a:r>
            <a:r>
              <a:rPr lang="en-US"/>
              <a:t>11</a:t>
            </a:r>
            <a:r>
              <a:rPr lang="id-ID"/>
              <a:t> % &lt; 7%........ok</a:t>
            </a:r>
          </a:p>
        </p:txBody>
      </p:sp>
    </p:spTree>
    <p:extLst>
      <p:ext uri="{BB962C8B-B14F-4D97-AF65-F5344CB8AC3E}">
        <p14:creationId xmlns:p14="http://schemas.microsoft.com/office/powerpoint/2010/main" val="178349990"/>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normAutofit/>
          </a:bodyPr>
          <a:lstStyle/>
          <a:p>
            <a:r>
              <a:rPr lang="id-ID" b="1"/>
              <a:t>BETON PRATEGANG</a:t>
            </a:r>
            <a:endParaRPr lang="id-ID"/>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56</a:t>
            </a:fld>
            <a:endParaRPr lang="en-US" sz="7200" dirty="0">
              <a:latin typeface="+mj-lt"/>
            </a:endParaRPr>
          </a:p>
        </p:txBody>
      </p:sp>
      <p:sp>
        <p:nvSpPr>
          <p:cNvPr id="2" name="Text Placeholder 1"/>
          <p:cNvSpPr>
            <a:spLocks noGrp="1"/>
          </p:cNvSpPr>
          <p:nvPr>
            <p:ph type="body" sz="quarter" idx="13"/>
          </p:nvPr>
        </p:nvSpPr>
        <p:spPr/>
        <p:txBody>
          <a:bodyPr>
            <a:normAutofit fontScale="92500" lnSpcReduction="20000"/>
          </a:bodyPr>
          <a:lstStyle/>
          <a:p>
            <a:pPr marL="0" lvl="1" indent="0">
              <a:spcBef>
                <a:spcPts val="1500"/>
              </a:spcBef>
              <a:buNone/>
            </a:pPr>
            <a:r>
              <a:rPr lang="id-ID" b="1"/>
              <a:t>Sistem Pasca </a:t>
            </a:r>
            <a:r>
              <a:rPr lang="id-ID" b="1" smtClean="0"/>
              <a:t>Tarik (Post Tension) </a:t>
            </a:r>
            <a:endParaRPr lang="id-ID" sz="3200"/>
          </a:p>
          <a:p>
            <a:endParaRPr lang="id-ID"/>
          </a:p>
        </p:txBody>
      </p:sp>
      <p:sp>
        <p:nvSpPr>
          <p:cNvPr id="5" name="Rectangle 4"/>
          <p:cNvSpPr/>
          <p:nvPr/>
        </p:nvSpPr>
        <p:spPr>
          <a:xfrm>
            <a:off x="317761" y="2164314"/>
            <a:ext cx="6917278" cy="507831"/>
          </a:xfrm>
          <a:prstGeom prst="rect">
            <a:avLst/>
          </a:prstGeom>
        </p:spPr>
        <p:txBody>
          <a:bodyPr wrap="none">
            <a:spAutoFit/>
          </a:bodyPr>
          <a:lstStyle/>
          <a:p>
            <a:r>
              <a:rPr lang="id-ID" b="1" smtClean="0"/>
              <a:t>Pekerjaan </a:t>
            </a:r>
            <a:r>
              <a:rPr lang="id-ID" b="1"/>
              <a:t>Stressing dan Perhitungannya</a:t>
            </a:r>
          </a:p>
        </p:txBody>
      </p:sp>
      <p:sp>
        <p:nvSpPr>
          <p:cNvPr id="6" name="Rectangle 5"/>
          <p:cNvSpPr/>
          <p:nvPr/>
        </p:nvSpPr>
        <p:spPr>
          <a:xfrm>
            <a:off x="317761" y="2672145"/>
            <a:ext cx="8898718" cy="507831"/>
          </a:xfrm>
          <a:prstGeom prst="rect">
            <a:avLst/>
          </a:prstGeom>
        </p:spPr>
        <p:txBody>
          <a:bodyPr wrap="none">
            <a:spAutoFit/>
          </a:bodyPr>
          <a:lstStyle/>
          <a:p>
            <a:r>
              <a:rPr lang="en-US" smtClean="0"/>
              <a:t>a.Tendon </a:t>
            </a:r>
            <a:r>
              <a:rPr lang="id-ID" smtClean="0"/>
              <a:t>Bawah </a:t>
            </a:r>
            <a:r>
              <a:rPr lang="en-US" smtClean="0"/>
              <a:t>(</a:t>
            </a:r>
            <a:r>
              <a:rPr lang="id-ID" smtClean="0"/>
              <a:t>Bottom</a:t>
            </a:r>
            <a:r>
              <a:rPr lang="en-US" smtClean="0"/>
              <a:t>Tendon </a:t>
            </a:r>
            <a:r>
              <a:rPr lang="en-US"/>
              <a:t>/ </a:t>
            </a:r>
            <a:r>
              <a:rPr lang="id-ID" smtClean="0"/>
              <a:t>Continuous </a:t>
            </a:r>
            <a:r>
              <a:rPr lang="en-US" smtClean="0"/>
              <a:t>Stressing</a:t>
            </a:r>
            <a:r>
              <a:rPr lang="en-US"/>
              <a:t>)</a:t>
            </a:r>
            <a:endParaRPr lang="id-ID"/>
          </a:p>
        </p:txBody>
      </p:sp>
      <p:pic>
        <p:nvPicPr>
          <p:cNvPr id="10" name="Picture 9" descr="E:\05 Tol\Jembatan Moker\12Bridge Sequnce\Tugas Akhir\Foto2\btendon.png"/>
          <p:cNvPicPr/>
          <p:nvPr/>
        </p:nvPicPr>
        <p:blipFill>
          <a:blip r:embed="rId2"/>
          <a:srcRect/>
          <a:stretch>
            <a:fillRect/>
          </a:stretch>
        </p:blipFill>
        <p:spPr bwMode="auto">
          <a:xfrm>
            <a:off x="317761" y="3404962"/>
            <a:ext cx="17360639" cy="3695085"/>
          </a:xfrm>
          <a:prstGeom prst="rect">
            <a:avLst/>
          </a:prstGeom>
          <a:noFill/>
          <a:ln w="9525">
            <a:noFill/>
            <a:miter lim="800000"/>
            <a:headEnd/>
            <a:tailEnd/>
          </a:ln>
        </p:spPr>
      </p:pic>
      <p:sp>
        <p:nvSpPr>
          <p:cNvPr id="3" name="Rectangle 2"/>
          <p:cNvSpPr/>
          <p:nvPr/>
        </p:nvSpPr>
        <p:spPr>
          <a:xfrm>
            <a:off x="7116865" y="7417632"/>
            <a:ext cx="4199226" cy="400110"/>
          </a:xfrm>
          <a:prstGeom prst="rect">
            <a:avLst/>
          </a:prstGeom>
        </p:spPr>
        <p:txBody>
          <a:bodyPr wrap="none">
            <a:spAutoFit/>
          </a:bodyPr>
          <a:lstStyle/>
          <a:p>
            <a:pPr algn="just"/>
            <a:r>
              <a:rPr lang="id-ID" sz="2000"/>
              <a:t>Plan Skematik Tendon Bottom Slab</a:t>
            </a:r>
            <a:endParaRPr lang="id-ID" sz="2000"/>
          </a:p>
        </p:txBody>
      </p:sp>
    </p:spTree>
    <p:extLst>
      <p:ext uri="{BB962C8B-B14F-4D97-AF65-F5344CB8AC3E}">
        <p14:creationId xmlns:p14="http://schemas.microsoft.com/office/powerpoint/2010/main" val="3237681263"/>
      </p:ext>
    </p:extLst>
  </p:cSld>
  <p:clrMapOvr>
    <a:masterClrMapping/>
  </p:clrMapOvr>
  <p:transition spd="slow" advTm="2659">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0611" y="544423"/>
            <a:ext cx="16692283" cy="1338828"/>
          </a:xfrm>
          <a:prstGeom prst="rect">
            <a:avLst/>
          </a:prstGeom>
        </p:spPr>
        <p:txBody>
          <a:bodyPr wrap="square">
            <a:spAutoFit/>
          </a:bodyPr>
          <a:lstStyle/>
          <a:p>
            <a:pPr algn="just"/>
            <a:r>
              <a:rPr lang="en-US"/>
              <a:t>Metode dan  cara perhitungan untuk tendon bawah secara prinsip sama dengan metode dan cara perhitungan tendon atas, hanya saja perbedaannya terletak di pekerjaan stressing, pengerjaannya dilakukan setelah semua stressing tendon atas selesai dilaksanakan</a:t>
            </a:r>
            <a:endParaRPr lang="id-ID"/>
          </a:p>
        </p:txBody>
      </p:sp>
      <p:pic>
        <p:nvPicPr>
          <p:cNvPr id="4" name="Picture 3" descr="E:\05 Tol\Jembatan Moker\13Foto\505___07\IMG_3942.JPG"/>
          <p:cNvPicPr/>
          <p:nvPr/>
        </p:nvPicPr>
        <p:blipFill>
          <a:blip r:embed="rId2" cstate="print"/>
          <a:srcRect b="18356"/>
          <a:stretch>
            <a:fillRect/>
          </a:stretch>
        </p:blipFill>
        <p:spPr bwMode="auto">
          <a:xfrm>
            <a:off x="860611" y="2014537"/>
            <a:ext cx="5289177" cy="3005698"/>
          </a:xfrm>
          <a:prstGeom prst="rect">
            <a:avLst/>
          </a:prstGeom>
          <a:noFill/>
          <a:ln w="9525">
            <a:noFill/>
            <a:miter lim="800000"/>
            <a:headEnd/>
            <a:tailEnd/>
          </a:ln>
        </p:spPr>
      </p:pic>
      <p:sp>
        <p:nvSpPr>
          <p:cNvPr id="5" name="Rectangle 4"/>
          <p:cNvSpPr/>
          <p:nvPr/>
        </p:nvSpPr>
        <p:spPr>
          <a:xfrm>
            <a:off x="1303788" y="5144163"/>
            <a:ext cx="4812023" cy="400110"/>
          </a:xfrm>
          <a:prstGeom prst="rect">
            <a:avLst/>
          </a:prstGeom>
        </p:spPr>
        <p:txBody>
          <a:bodyPr wrap="none">
            <a:spAutoFit/>
          </a:bodyPr>
          <a:lstStyle/>
          <a:p>
            <a:pPr algn="just"/>
            <a:r>
              <a:rPr lang="en-US" sz="2000"/>
              <a:t>Tempat Dudukan Tendon Bawah (blister)</a:t>
            </a:r>
            <a:endParaRPr lang="id-ID" sz="2000"/>
          </a:p>
        </p:txBody>
      </p:sp>
      <p:sp>
        <p:nvSpPr>
          <p:cNvPr id="6" name="Rectangle 5"/>
          <p:cNvSpPr/>
          <p:nvPr/>
        </p:nvSpPr>
        <p:spPr>
          <a:xfrm>
            <a:off x="6455209" y="2014537"/>
            <a:ext cx="7167347" cy="507831"/>
          </a:xfrm>
          <a:prstGeom prst="rect">
            <a:avLst/>
          </a:prstGeom>
        </p:spPr>
        <p:txBody>
          <a:bodyPr wrap="none">
            <a:spAutoFit/>
          </a:bodyPr>
          <a:lstStyle/>
          <a:p>
            <a:r>
              <a:rPr lang="en-US"/>
              <a:t>Contoh perhitungan stressing tendon bawah :</a:t>
            </a:r>
            <a:endParaRPr lang="id-ID"/>
          </a:p>
        </p:txBody>
      </p:sp>
      <p:sp>
        <p:nvSpPr>
          <p:cNvPr id="7" name="Rectangle 6"/>
          <p:cNvSpPr/>
          <p:nvPr/>
        </p:nvSpPr>
        <p:spPr>
          <a:xfrm>
            <a:off x="6455209" y="2522368"/>
            <a:ext cx="1896673" cy="507831"/>
          </a:xfrm>
          <a:prstGeom prst="rect">
            <a:avLst/>
          </a:prstGeom>
        </p:spPr>
        <p:txBody>
          <a:bodyPr wrap="none">
            <a:spAutoFit/>
          </a:bodyPr>
          <a:lstStyle/>
          <a:p>
            <a:r>
              <a:rPr lang="id-ID" smtClean="0"/>
              <a:t>- Satu </a:t>
            </a:r>
            <a:r>
              <a:rPr lang="id-ID"/>
              <a:t>arah</a:t>
            </a:r>
          </a:p>
        </p:txBody>
      </p:sp>
      <p:pic>
        <p:nvPicPr>
          <p:cNvPr id="8" name="Picture 7" descr="E:\05 Tol\Jembatan Moker\12Bridge Sequnce\Tugas Akhir\Foto2\blister1.png"/>
          <p:cNvPicPr/>
          <p:nvPr/>
        </p:nvPicPr>
        <p:blipFill>
          <a:blip r:embed="rId3"/>
          <a:srcRect/>
          <a:stretch>
            <a:fillRect/>
          </a:stretch>
        </p:blipFill>
        <p:spPr bwMode="auto">
          <a:xfrm>
            <a:off x="6568802" y="3030199"/>
            <a:ext cx="5103245" cy="6006225"/>
          </a:xfrm>
          <a:prstGeom prst="rect">
            <a:avLst/>
          </a:prstGeom>
          <a:noFill/>
          <a:ln w="9525">
            <a:noFill/>
            <a:miter lim="800000"/>
            <a:headEnd/>
            <a:tailEnd/>
          </a:ln>
        </p:spPr>
      </p:pic>
      <p:sp>
        <p:nvSpPr>
          <p:cNvPr id="9" name="Rectangle 8"/>
          <p:cNvSpPr/>
          <p:nvPr/>
        </p:nvSpPr>
        <p:spPr>
          <a:xfrm>
            <a:off x="12234727" y="2522368"/>
            <a:ext cx="1915909" cy="507831"/>
          </a:xfrm>
          <a:prstGeom prst="rect">
            <a:avLst/>
          </a:prstGeom>
        </p:spPr>
        <p:txBody>
          <a:bodyPr wrap="none">
            <a:spAutoFit/>
          </a:bodyPr>
          <a:lstStyle/>
          <a:p>
            <a:pPr lvl="0"/>
            <a:r>
              <a:rPr lang="en-US" smtClean="0"/>
              <a:t>-</a:t>
            </a:r>
            <a:r>
              <a:rPr lang="id-ID" smtClean="0"/>
              <a:t> </a:t>
            </a:r>
            <a:r>
              <a:rPr lang="en-US" smtClean="0"/>
              <a:t>Dua  </a:t>
            </a:r>
            <a:r>
              <a:rPr lang="en-US"/>
              <a:t>arah</a:t>
            </a:r>
            <a:endParaRPr lang="id-ID"/>
          </a:p>
        </p:txBody>
      </p:sp>
      <p:pic>
        <p:nvPicPr>
          <p:cNvPr id="10" name="Picture 9" descr="E:\05 Tol\Jembatan Moker\12Bridge Sequnce\Tugas Akhir\Foto2\blister2.png"/>
          <p:cNvPicPr/>
          <p:nvPr/>
        </p:nvPicPr>
        <p:blipFill>
          <a:blip r:embed="rId4"/>
          <a:srcRect b="4444"/>
          <a:stretch>
            <a:fillRect/>
          </a:stretch>
        </p:blipFill>
        <p:spPr bwMode="auto">
          <a:xfrm rot="21540000">
            <a:off x="12046588" y="3046198"/>
            <a:ext cx="5380124" cy="5970325"/>
          </a:xfrm>
          <a:prstGeom prst="rect">
            <a:avLst/>
          </a:prstGeom>
          <a:noFill/>
          <a:ln w="9525">
            <a:noFill/>
            <a:miter lim="800000"/>
            <a:headEnd/>
            <a:tailEnd/>
          </a:ln>
        </p:spPr>
      </p:pic>
    </p:spTree>
    <p:extLst>
      <p:ext uri="{BB962C8B-B14F-4D97-AF65-F5344CB8AC3E}">
        <p14:creationId xmlns:p14="http://schemas.microsoft.com/office/powerpoint/2010/main" val="4214449161"/>
      </p:ext>
    </p:extLst>
  </p:cSld>
  <p:clrMapOvr>
    <a:masterClrMapping/>
  </p:clrMapOvr>
  <mc:AlternateContent xmlns:mc="http://schemas.openxmlformats.org/markup-compatibility/2006" xmlns:p14="http://schemas.microsoft.com/office/powerpoint/2010/main">
    <mc:Choice Requires="p14">
      <p:transition spd="slow" p14:dur="3400" advTm="1993">
        <p14:reveal/>
      </p:transition>
    </mc:Choice>
    <mc:Fallback xmlns="">
      <p:transition spd="slow" advTm="1993">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2541" y="464725"/>
            <a:ext cx="10781939" cy="1003675"/>
          </a:xfrm>
        </p:spPr>
        <p:txBody>
          <a:bodyPr>
            <a:normAutofit/>
          </a:bodyPr>
          <a:lstStyle/>
          <a:p>
            <a:r>
              <a:rPr lang="id-ID" sz="3200" b="1"/>
              <a:t>Perhitungan Elongasi Tendon</a:t>
            </a:r>
            <a:r>
              <a:rPr lang="en-US" sz="3200" b="1"/>
              <a:t> Design</a:t>
            </a:r>
            <a:endParaRPr lang="id-ID" sz="320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58</a:t>
            </a:fld>
            <a:endParaRPr lang="en-US" sz="7200" dirty="0">
              <a:latin typeface="+mj-lt"/>
            </a:endParaRPr>
          </a:p>
        </p:txBody>
      </p:sp>
      <p:pic>
        <p:nvPicPr>
          <p:cNvPr id="11" name="Picture 10" descr="E:\05 Tol\Jembatan Moker\12Bridge Sequnce\Tugas Akhir\Foto2\tendon-1.png"/>
          <p:cNvPicPr/>
          <p:nvPr/>
        </p:nvPicPr>
        <p:blipFill>
          <a:blip r:embed="rId2"/>
          <a:srcRect/>
          <a:stretch>
            <a:fillRect/>
          </a:stretch>
        </p:blipFill>
        <p:spPr bwMode="auto">
          <a:xfrm>
            <a:off x="139495" y="3436228"/>
            <a:ext cx="4131182" cy="3699677"/>
          </a:xfrm>
          <a:prstGeom prst="rect">
            <a:avLst/>
          </a:prstGeom>
          <a:noFill/>
          <a:ln w="9525">
            <a:noFill/>
            <a:miter lim="800000"/>
            <a:headEnd/>
            <a:tailEnd/>
          </a:ln>
        </p:spPr>
      </p:pic>
      <p:grpSp>
        <p:nvGrpSpPr>
          <p:cNvPr id="3" name="Group 2"/>
          <p:cNvGrpSpPr>
            <a:grpSpLocks/>
          </p:cNvGrpSpPr>
          <p:nvPr/>
        </p:nvGrpSpPr>
        <p:grpSpPr bwMode="auto">
          <a:xfrm>
            <a:off x="4373563" y="3436227"/>
            <a:ext cx="4017402" cy="3699677"/>
            <a:chOff x="7670" y="-366"/>
            <a:chExt cx="3950" cy="3196"/>
          </a:xfrm>
        </p:grpSpPr>
        <p:sp>
          <p:nvSpPr>
            <p:cNvPr id="8" name="Rectangle 3"/>
            <p:cNvSpPr>
              <a:spLocks/>
            </p:cNvSpPr>
            <p:nvPr/>
          </p:nvSpPr>
          <p:spPr bwMode="auto">
            <a:xfrm>
              <a:off x="7674" y="-362"/>
              <a:ext cx="3941" cy="3188"/>
            </a:xfrm>
            <a:prstGeom prst="rect">
              <a:avLst/>
            </a:prstGeom>
            <a:solidFill>
              <a:srgbClr val="FFF5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4"/>
            <p:cNvSpPr>
              <a:spLocks/>
            </p:cNvSpPr>
            <p:nvPr/>
          </p:nvSpPr>
          <p:spPr bwMode="auto">
            <a:xfrm>
              <a:off x="8043" y="-93"/>
              <a:ext cx="0" cy="2420"/>
            </a:xfrm>
            <a:custGeom>
              <a:avLst/>
              <a:gdLst>
                <a:gd name="T0" fmla="*/ 2420 h 2420"/>
                <a:gd name="T1" fmla="*/ 0 h 2420"/>
              </a:gdLst>
              <a:ahLst/>
              <a:cxnLst>
                <a:cxn ang="0">
                  <a:pos x="0" y="T0"/>
                </a:cxn>
                <a:cxn ang="0">
                  <a:pos x="0" y="T1"/>
                </a:cxn>
              </a:cxnLst>
              <a:rect l="0" t="0" r="r" b="b"/>
              <a:pathLst>
                <a:path h="2420">
                  <a:moveTo>
                    <a:pt x="0" y="2420"/>
                  </a:move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 name="Freeform 5"/>
            <p:cNvSpPr>
              <a:spLocks/>
            </p:cNvSpPr>
            <p:nvPr/>
          </p:nvSpPr>
          <p:spPr bwMode="auto">
            <a:xfrm>
              <a:off x="8043" y="-93"/>
              <a:ext cx="3088" cy="0"/>
            </a:xfrm>
            <a:custGeom>
              <a:avLst/>
              <a:gdLst>
                <a:gd name="T0" fmla="*/ 0 w 3088"/>
                <a:gd name="T1" fmla="*/ 3088 w 3088"/>
              </a:gdLst>
              <a:ahLst/>
              <a:cxnLst>
                <a:cxn ang="0">
                  <a:pos x="T0" y="0"/>
                </a:cxn>
                <a:cxn ang="0">
                  <a:pos x="T1" y="0"/>
                </a:cxn>
              </a:cxnLst>
              <a:rect l="0" t="0" r="r" b="b"/>
              <a:pathLst>
                <a:path w="3088">
                  <a:moveTo>
                    <a:pt x="0" y="0"/>
                  </a:moveTo>
                  <a:lnTo>
                    <a:pt x="3088"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 name="Freeform 6"/>
            <p:cNvSpPr>
              <a:spLocks/>
            </p:cNvSpPr>
            <p:nvPr/>
          </p:nvSpPr>
          <p:spPr bwMode="auto">
            <a:xfrm>
              <a:off x="11131" y="-93"/>
              <a:ext cx="0" cy="863"/>
            </a:xfrm>
            <a:custGeom>
              <a:avLst/>
              <a:gdLst>
                <a:gd name="T0" fmla="*/ 0 h 863"/>
                <a:gd name="T1" fmla="*/ 863 h 863"/>
              </a:gdLst>
              <a:ahLst/>
              <a:cxnLst>
                <a:cxn ang="0">
                  <a:pos x="0" y="T0"/>
                </a:cxn>
                <a:cxn ang="0">
                  <a:pos x="0" y="T1"/>
                </a:cxn>
              </a:cxnLst>
              <a:rect l="0" t="0" r="r" b="b"/>
              <a:pathLst>
                <a:path h="863">
                  <a:moveTo>
                    <a:pt x="0" y="0"/>
                  </a:moveTo>
                  <a:lnTo>
                    <a:pt x="0" y="86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 name="Freeform 7"/>
            <p:cNvSpPr>
              <a:spLocks/>
            </p:cNvSpPr>
            <p:nvPr/>
          </p:nvSpPr>
          <p:spPr bwMode="auto">
            <a:xfrm>
              <a:off x="7922" y="2327"/>
              <a:ext cx="3389" cy="0"/>
            </a:xfrm>
            <a:custGeom>
              <a:avLst/>
              <a:gdLst>
                <a:gd name="T0" fmla="*/ 3389 w 3389"/>
                <a:gd name="T1" fmla="*/ 0 w 3389"/>
              </a:gdLst>
              <a:ahLst/>
              <a:cxnLst>
                <a:cxn ang="0">
                  <a:pos x="T0" y="0"/>
                </a:cxn>
                <a:cxn ang="0">
                  <a:pos x="T1" y="0"/>
                </a:cxn>
              </a:cxnLst>
              <a:rect l="0" t="0" r="r" b="b"/>
              <a:pathLst>
                <a:path w="3389">
                  <a:moveTo>
                    <a:pt x="3389" y="0"/>
                  </a:move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 name="Freeform 8"/>
            <p:cNvSpPr>
              <a:spLocks/>
            </p:cNvSpPr>
            <p:nvPr/>
          </p:nvSpPr>
          <p:spPr bwMode="auto">
            <a:xfrm>
              <a:off x="7922" y="1214"/>
              <a:ext cx="3209" cy="0"/>
            </a:xfrm>
            <a:custGeom>
              <a:avLst/>
              <a:gdLst>
                <a:gd name="T0" fmla="*/ 3209 w 3209"/>
                <a:gd name="T1" fmla="*/ 0 w 3209"/>
              </a:gdLst>
              <a:ahLst/>
              <a:cxnLst>
                <a:cxn ang="0">
                  <a:pos x="T0" y="0"/>
                </a:cxn>
                <a:cxn ang="0">
                  <a:pos x="T1" y="0"/>
                </a:cxn>
              </a:cxnLst>
              <a:rect l="0" t="0" r="r" b="b"/>
              <a:pathLst>
                <a:path w="3209">
                  <a:moveTo>
                    <a:pt x="3209" y="0"/>
                  </a:move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 name="Freeform 9"/>
            <p:cNvSpPr>
              <a:spLocks/>
            </p:cNvSpPr>
            <p:nvPr/>
          </p:nvSpPr>
          <p:spPr bwMode="auto">
            <a:xfrm>
              <a:off x="10074" y="548"/>
              <a:ext cx="0" cy="1779"/>
            </a:xfrm>
            <a:custGeom>
              <a:avLst/>
              <a:gdLst>
                <a:gd name="T0" fmla="*/ 1778 h 1779"/>
                <a:gd name="T1" fmla="*/ 0 h 1779"/>
              </a:gdLst>
              <a:ahLst/>
              <a:cxnLst>
                <a:cxn ang="0">
                  <a:pos x="0" y="T0"/>
                </a:cxn>
                <a:cxn ang="0">
                  <a:pos x="0" y="T1"/>
                </a:cxn>
              </a:cxnLst>
              <a:rect l="0" t="0" r="r" b="b"/>
              <a:pathLst>
                <a:path h="1779">
                  <a:moveTo>
                    <a:pt x="0" y="1778"/>
                  </a:moveTo>
                  <a:lnTo>
                    <a:pt x="0"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 name="Freeform 10"/>
            <p:cNvSpPr>
              <a:spLocks/>
            </p:cNvSpPr>
            <p:nvPr/>
          </p:nvSpPr>
          <p:spPr bwMode="auto">
            <a:xfrm>
              <a:off x="7828" y="489"/>
              <a:ext cx="117" cy="72"/>
            </a:xfrm>
            <a:custGeom>
              <a:avLst/>
              <a:gdLst>
                <a:gd name="T0" fmla="*/ 116 w 117"/>
                <a:gd name="T1" fmla="*/ 36 h 72"/>
                <a:gd name="T2" fmla="*/ 116 w 117"/>
                <a:gd name="T3" fmla="*/ 36 h 72"/>
                <a:gd name="T4" fmla="*/ 0 w 117"/>
                <a:gd name="T5" fmla="*/ 0 h 72"/>
                <a:gd name="T6" fmla="*/ 97 w 117"/>
                <a:gd name="T7" fmla="*/ 71 h 72"/>
                <a:gd name="T8" fmla="*/ 116 w 117"/>
                <a:gd name="T9" fmla="*/ 36 h 72"/>
              </a:gdLst>
              <a:ahLst/>
              <a:cxnLst>
                <a:cxn ang="0">
                  <a:pos x="T0" y="T1"/>
                </a:cxn>
                <a:cxn ang="0">
                  <a:pos x="T2" y="T3"/>
                </a:cxn>
                <a:cxn ang="0">
                  <a:pos x="T4" y="T5"/>
                </a:cxn>
                <a:cxn ang="0">
                  <a:pos x="T6" y="T7"/>
                </a:cxn>
                <a:cxn ang="0">
                  <a:pos x="T8" y="T9"/>
                </a:cxn>
              </a:cxnLst>
              <a:rect l="0" t="0" r="r" b="b"/>
              <a:pathLst>
                <a:path w="117" h="72">
                  <a:moveTo>
                    <a:pt x="116" y="36"/>
                  </a:moveTo>
                  <a:lnTo>
                    <a:pt x="116" y="36"/>
                  </a:lnTo>
                  <a:lnTo>
                    <a:pt x="0" y="0"/>
                  </a:lnTo>
                  <a:lnTo>
                    <a:pt x="97" y="71"/>
                  </a:lnTo>
                  <a:lnTo>
                    <a:pt x="1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1"/>
            <p:cNvSpPr>
              <a:spLocks/>
            </p:cNvSpPr>
            <p:nvPr/>
          </p:nvSpPr>
          <p:spPr bwMode="auto">
            <a:xfrm>
              <a:off x="8029" y="551"/>
              <a:ext cx="37" cy="91"/>
            </a:xfrm>
            <a:custGeom>
              <a:avLst/>
              <a:gdLst>
                <a:gd name="T0" fmla="*/ 37 w 37"/>
                <a:gd name="T1" fmla="*/ 0 h 91"/>
                <a:gd name="T2" fmla="*/ 0 w 37"/>
                <a:gd name="T3" fmla="*/ 91 h 91"/>
              </a:gdLst>
              <a:ahLst/>
              <a:cxnLst>
                <a:cxn ang="0">
                  <a:pos x="T0" y="T1"/>
                </a:cxn>
                <a:cxn ang="0">
                  <a:pos x="T2" y="T3"/>
                </a:cxn>
              </a:cxnLst>
              <a:rect l="0" t="0" r="r" b="b"/>
              <a:pathLst>
                <a:path w="37" h="91">
                  <a:moveTo>
                    <a:pt x="37" y="0"/>
                  </a:moveTo>
                  <a:lnTo>
                    <a:pt x="0" y="9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 name="Freeform 12"/>
            <p:cNvSpPr>
              <a:spLocks/>
            </p:cNvSpPr>
            <p:nvPr/>
          </p:nvSpPr>
          <p:spPr bwMode="auto">
            <a:xfrm>
              <a:off x="8062" y="566"/>
              <a:ext cx="37" cy="91"/>
            </a:xfrm>
            <a:custGeom>
              <a:avLst/>
              <a:gdLst>
                <a:gd name="T0" fmla="*/ 37 w 37"/>
                <a:gd name="T1" fmla="*/ 0 h 91"/>
                <a:gd name="T2" fmla="*/ 0 w 37"/>
                <a:gd name="T3" fmla="*/ 91 h 91"/>
              </a:gdLst>
              <a:ahLst/>
              <a:cxnLst>
                <a:cxn ang="0">
                  <a:pos x="T0" y="T1"/>
                </a:cxn>
                <a:cxn ang="0">
                  <a:pos x="T2" y="T3"/>
                </a:cxn>
              </a:cxnLst>
              <a:rect l="0" t="0" r="r" b="b"/>
              <a:pathLst>
                <a:path w="37" h="91">
                  <a:moveTo>
                    <a:pt x="37" y="0"/>
                  </a:moveTo>
                  <a:lnTo>
                    <a:pt x="0" y="9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 name="Freeform 13"/>
            <p:cNvSpPr>
              <a:spLocks/>
            </p:cNvSpPr>
            <p:nvPr/>
          </p:nvSpPr>
          <p:spPr bwMode="auto">
            <a:xfrm>
              <a:off x="8350" y="710"/>
              <a:ext cx="432" cy="175"/>
            </a:xfrm>
            <a:custGeom>
              <a:avLst/>
              <a:gdLst>
                <a:gd name="T0" fmla="*/ 0 w 432"/>
                <a:gd name="T1" fmla="*/ 175 h 175"/>
                <a:gd name="T2" fmla="*/ 431 w 432"/>
                <a:gd name="T3" fmla="*/ 0 h 175"/>
              </a:gdLst>
              <a:ahLst/>
              <a:cxnLst>
                <a:cxn ang="0">
                  <a:pos x="T0" y="T1"/>
                </a:cxn>
                <a:cxn ang="0">
                  <a:pos x="T2" y="T3"/>
                </a:cxn>
              </a:cxnLst>
              <a:rect l="0" t="0" r="r" b="b"/>
              <a:pathLst>
                <a:path w="432" h="175">
                  <a:moveTo>
                    <a:pt x="0" y="175"/>
                  </a:moveTo>
                  <a:lnTo>
                    <a:pt x="431"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 name="Freeform 14"/>
            <p:cNvSpPr>
              <a:spLocks/>
            </p:cNvSpPr>
            <p:nvPr/>
          </p:nvSpPr>
          <p:spPr bwMode="auto">
            <a:xfrm>
              <a:off x="9385" y="338"/>
              <a:ext cx="468" cy="207"/>
            </a:xfrm>
            <a:custGeom>
              <a:avLst/>
              <a:gdLst>
                <a:gd name="T0" fmla="*/ 0 w 468"/>
                <a:gd name="T1" fmla="*/ 0 h 207"/>
                <a:gd name="T2" fmla="*/ 468 w 468"/>
                <a:gd name="T3" fmla="*/ 207 h 207"/>
              </a:gdLst>
              <a:ahLst/>
              <a:cxnLst>
                <a:cxn ang="0">
                  <a:pos x="T0" y="T1"/>
                </a:cxn>
                <a:cxn ang="0">
                  <a:pos x="T2" y="T3"/>
                </a:cxn>
              </a:cxnLst>
              <a:rect l="0" t="0" r="r" b="b"/>
              <a:pathLst>
                <a:path w="468" h="207">
                  <a:moveTo>
                    <a:pt x="0" y="0"/>
                  </a:moveTo>
                  <a:lnTo>
                    <a:pt x="468" y="207"/>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 name="Freeform 15"/>
            <p:cNvSpPr>
              <a:spLocks/>
            </p:cNvSpPr>
            <p:nvPr/>
          </p:nvSpPr>
          <p:spPr bwMode="auto">
            <a:xfrm>
              <a:off x="10370" y="703"/>
              <a:ext cx="487" cy="195"/>
            </a:xfrm>
            <a:custGeom>
              <a:avLst/>
              <a:gdLst>
                <a:gd name="T0" fmla="*/ 0 w 487"/>
                <a:gd name="T1" fmla="*/ 194 h 195"/>
                <a:gd name="T2" fmla="*/ 487 w 487"/>
                <a:gd name="T3" fmla="*/ 0 h 195"/>
              </a:gdLst>
              <a:ahLst/>
              <a:cxnLst>
                <a:cxn ang="0">
                  <a:pos x="T0" y="T1"/>
                </a:cxn>
                <a:cxn ang="0">
                  <a:pos x="T2" y="T3"/>
                </a:cxn>
              </a:cxnLst>
              <a:rect l="0" t="0" r="r" b="b"/>
              <a:pathLst>
                <a:path w="487" h="195">
                  <a:moveTo>
                    <a:pt x="0" y="194"/>
                  </a:moveTo>
                  <a:lnTo>
                    <a:pt x="487"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 name="Freeform 16"/>
            <p:cNvSpPr>
              <a:spLocks/>
            </p:cNvSpPr>
            <p:nvPr/>
          </p:nvSpPr>
          <p:spPr bwMode="auto">
            <a:xfrm>
              <a:off x="8883" y="890"/>
              <a:ext cx="58" cy="121"/>
            </a:xfrm>
            <a:custGeom>
              <a:avLst/>
              <a:gdLst>
                <a:gd name="T0" fmla="*/ 58 w 58"/>
                <a:gd name="T1" fmla="*/ 13 h 121"/>
                <a:gd name="T2" fmla="*/ 20 w 58"/>
                <a:gd name="T3" fmla="*/ 0 h 121"/>
                <a:gd name="T4" fmla="*/ 0 w 58"/>
                <a:gd name="T5" fmla="*/ 121 h 121"/>
                <a:gd name="T6" fmla="*/ 58 w 58"/>
                <a:gd name="T7" fmla="*/ 13 h 121"/>
              </a:gdLst>
              <a:ahLst/>
              <a:cxnLst>
                <a:cxn ang="0">
                  <a:pos x="T0" y="T1"/>
                </a:cxn>
                <a:cxn ang="0">
                  <a:pos x="T2" y="T3"/>
                </a:cxn>
                <a:cxn ang="0">
                  <a:pos x="T4" y="T5"/>
                </a:cxn>
                <a:cxn ang="0">
                  <a:pos x="T6" y="T7"/>
                </a:cxn>
              </a:cxnLst>
              <a:rect l="0" t="0" r="r" b="b"/>
              <a:pathLst>
                <a:path w="58" h="121">
                  <a:moveTo>
                    <a:pt x="58" y="13"/>
                  </a:moveTo>
                  <a:lnTo>
                    <a:pt x="20" y="0"/>
                  </a:lnTo>
                  <a:lnTo>
                    <a:pt x="0" y="121"/>
                  </a:lnTo>
                  <a:lnTo>
                    <a:pt x="5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7"/>
            <p:cNvSpPr>
              <a:spLocks/>
            </p:cNvSpPr>
            <p:nvPr/>
          </p:nvSpPr>
          <p:spPr bwMode="auto">
            <a:xfrm>
              <a:off x="8883" y="668"/>
              <a:ext cx="58" cy="121"/>
            </a:xfrm>
            <a:custGeom>
              <a:avLst/>
              <a:gdLst>
                <a:gd name="T0" fmla="*/ 20 w 58"/>
                <a:gd name="T1" fmla="*/ 121 h 121"/>
                <a:gd name="T2" fmla="*/ 58 w 58"/>
                <a:gd name="T3" fmla="*/ 107 h 121"/>
                <a:gd name="T4" fmla="*/ 0 w 58"/>
                <a:gd name="T5" fmla="*/ 0 h 121"/>
                <a:gd name="T6" fmla="*/ 20 w 58"/>
                <a:gd name="T7" fmla="*/ 121 h 121"/>
              </a:gdLst>
              <a:ahLst/>
              <a:cxnLst>
                <a:cxn ang="0">
                  <a:pos x="T0" y="T1"/>
                </a:cxn>
                <a:cxn ang="0">
                  <a:pos x="T2" y="T3"/>
                </a:cxn>
                <a:cxn ang="0">
                  <a:pos x="T4" y="T5"/>
                </a:cxn>
                <a:cxn ang="0">
                  <a:pos x="T6" y="T7"/>
                </a:cxn>
              </a:cxnLst>
              <a:rect l="0" t="0" r="r" b="b"/>
              <a:pathLst>
                <a:path w="58" h="121">
                  <a:moveTo>
                    <a:pt x="20" y="121"/>
                  </a:moveTo>
                  <a:lnTo>
                    <a:pt x="58" y="107"/>
                  </a:lnTo>
                  <a:lnTo>
                    <a:pt x="0" y="0"/>
                  </a:lnTo>
                  <a:lnTo>
                    <a:pt x="20"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8"/>
            <p:cNvSpPr>
              <a:spLocks/>
            </p:cNvSpPr>
            <p:nvPr/>
          </p:nvSpPr>
          <p:spPr bwMode="auto">
            <a:xfrm>
              <a:off x="11069" y="543"/>
              <a:ext cx="81" cy="108"/>
            </a:xfrm>
            <a:custGeom>
              <a:avLst/>
              <a:gdLst>
                <a:gd name="T0" fmla="*/ 41 w 81"/>
                <a:gd name="T1" fmla="*/ 108 h 108"/>
                <a:gd name="T2" fmla="*/ 0 w 81"/>
                <a:gd name="T3" fmla="*/ 18 h 108"/>
                <a:gd name="T4" fmla="*/ 39 w 81"/>
                <a:gd name="T5" fmla="*/ 0 h 108"/>
                <a:gd name="T6" fmla="*/ 81 w 81"/>
                <a:gd name="T7" fmla="*/ 90 h 108"/>
                <a:gd name="T8" fmla="*/ 41 w 81"/>
                <a:gd name="T9" fmla="*/ 108 h 108"/>
              </a:gdLst>
              <a:ahLst/>
              <a:cxnLst>
                <a:cxn ang="0">
                  <a:pos x="T0" y="T1"/>
                </a:cxn>
                <a:cxn ang="0">
                  <a:pos x="T2" y="T3"/>
                </a:cxn>
                <a:cxn ang="0">
                  <a:pos x="T4" y="T5"/>
                </a:cxn>
                <a:cxn ang="0">
                  <a:pos x="T6" y="T7"/>
                </a:cxn>
                <a:cxn ang="0">
                  <a:pos x="T8" y="T9"/>
                </a:cxn>
              </a:cxnLst>
              <a:rect l="0" t="0" r="r" b="b"/>
              <a:pathLst>
                <a:path w="81" h="108">
                  <a:moveTo>
                    <a:pt x="41" y="108"/>
                  </a:moveTo>
                  <a:lnTo>
                    <a:pt x="0" y="18"/>
                  </a:lnTo>
                  <a:lnTo>
                    <a:pt x="39" y="0"/>
                  </a:lnTo>
                  <a:lnTo>
                    <a:pt x="81" y="90"/>
                  </a:lnTo>
                  <a:lnTo>
                    <a:pt x="41" y="10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8" name="Freeform 19"/>
            <p:cNvSpPr>
              <a:spLocks/>
            </p:cNvSpPr>
            <p:nvPr/>
          </p:nvSpPr>
          <p:spPr bwMode="auto">
            <a:xfrm>
              <a:off x="8883" y="669"/>
              <a:ext cx="39" cy="337"/>
            </a:xfrm>
            <a:custGeom>
              <a:avLst/>
              <a:gdLst>
                <a:gd name="T0" fmla="*/ 0 w 39"/>
                <a:gd name="T1" fmla="*/ 336 h 337"/>
                <a:gd name="T2" fmla="*/ 8 w 39"/>
                <a:gd name="T3" fmla="*/ 318 h 337"/>
                <a:gd name="T4" fmla="*/ 15 w 39"/>
                <a:gd name="T5" fmla="*/ 299 h 337"/>
                <a:gd name="T6" fmla="*/ 21 w 39"/>
                <a:gd name="T7" fmla="*/ 280 h 337"/>
                <a:gd name="T8" fmla="*/ 27 w 39"/>
                <a:gd name="T9" fmla="*/ 261 h 337"/>
                <a:gd name="T10" fmla="*/ 31 w 39"/>
                <a:gd name="T11" fmla="*/ 242 h 337"/>
                <a:gd name="T12" fmla="*/ 34 w 39"/>
                <a:gd name="T13" fmla="*/ 222 h 337"/>
                <a:gd name="T14" fmla="*/ 37 w 39"/>
                <a:gd name="T15" fmla="*/ 203 h 337"/>
                <a:gd name="T16" fmla="*/ 38 w 39"/>
                <a:gd name="T17" fmla="*/ 183 h 337"/>
                <a:gd name="T18" fmla="*/ 38 w 39"/>
                <a:gd name="T19" fmla="*/ 164 h 337"/>
                <a:gd name="T20" fmla="*/ 38 w 39"/>
                <a:gd name="T21" fmla="*/ 144 h 337"/>
                <a:gd name="T22" fmla="*/ 36 w 39"/>
                <a:gd name="T23" fmla="*/ 124 h 337"/>
                <a:gd name="T24" fmla="*/ 34 w 39"/>
                <a:gd name="T25" fmla="*/ 105 h 337"/>
                <a:gd name="T26" fmla="*/ 30 w 39"/>
                <a:gd name="T27" fmla="*/ 86 h 337"/>
                <a:gd name="T28" fmla="*/ 25 w 39"/>
                <a:gd name="T29" fmla="*/ 66 h 337"/>
                <a:gd name="T30" fmla="*/ 20 w 39"/>
                <a:gd name="T31" fmla="*/ 47 h 337"/>
                <a:gd name="T32" fmla="*/ 13 w 39"/>
                <a:gd name="T33" fmla="*/ 29 h 337"/>
                <a:gd name="T34" fmla="*/ 6 w 39"/>
                <a:gd name="T35" fmla="*/ 10 h 337"/>
                <a:gd name="T36" fmla="*/ 1 w 39"/>
                <a:gd name="T3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37">
                  <a:moveTo>
                    <a:pt x="0" y="336"/>
                  </a:moveTo>
                  <a:lnTo>
                    <a:pt x="8" y="318"/>
                  </a:lnTo>
                  <a:lnTo>
                    <a:pt x="15" y="299"/>
                  </a:lnTo>
                  <a:lnTo>
                    <a:pt x="21" y="280"/>
                  </a:lnTo>
                  <a:lnTo>
                    <a:pt x="27" y="261"/>
                  </a:lnTo>
                  <a:lnTo>
                    <a:pt x="31" y="242"/>
                  </a:lnTo>
                  <a:lnTo>
                    <a:pt x="34" y="222"/>
                  </a:lnTo>
                  <a:lnTo>
                    <a:pt x="37" y="203"/>
                  </a:lnTo>
                  <a:lnTo>
                    <a:pt x="38" y="183"/>
                  </a:lnTo>
                  <a:lnTo>
                    <a:pt x="38" y="164"/>
                  </a:lnTo>
                  <a:lnTo>
                    <a:pt x="38" y="144"/>
                  </a:lnTo>
                  <a:lnTo>
                    <a:pt x="36" y="124"/>
                  </a:lnTo>
                  <a:lnTo>
                    <a:pt x="34" y="105"/>
                  </a:lnTo>
                  <a:lnTo>
                    <a:pt x="30" y="86"/>
                  </a:lnTo>
                  <a:lnTo>
                    <a:pt x="25" y="66"/>
                  </a:lnTo>
                  <a:lnTo>
                    <a:pt x="20" y="47"/>
                  </a:lnTo>
                  <a:lnTo>
                    <a:pt x="13" y="29"/>
                  </a:lnTo>
                  <a:lnTo>
                    <a:pt x="6" y="10"/>
                  </a:lnTo>
                  <a:lnTo>
                    <a:pt x="1"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9" name="Freeform 20"/>
            <p:cNvSpPr>
              <a:spLocks/>
            </p:cNvSpPr>
            <p:nvPr/>
          </p:nvSpPr>
          <p:spPr bwMode="auto">
            <a:xfrm>
              <a:off x="9053" y="-97"/>
              <a:ext cx="0" cy="803"/>
            </a:xfrm>
            <a:custGeom>
              <a:avLst/>
              <a:gdLst>
                <a:gd name="T0" fmla="*/ 804 h 803"/>
                <a:gd name="T1" fmla="*/ 0 h 803"/>
              </a:gdLst>
              <a:ahLst/>
              <a:cxnLst>
                <a:cxn ang="0">
                  <a:pos x="0" y="T0"/>
                </a:cxn>
                <a:cxn ang="0">
                  <a:pos x="0" y="T1"/>
                </a:cxn>
              </a:cxnLst>
              <a:rect l="0" t="0" r="r" b="b"/>
              <a:pathLst>
                <a:path h="803">
                  <a:moveTo>
                    <a:pt x="0" y="804"/>
                  </a:moveTo>
                  <a:lnTo>
                    <a:pt x="0"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p:cNvSpPr>
              <a:spLocks/>
            </p:cNvSpPr>
            <p:nvPr/>
          </p:nvSpPr>
          <p:spPr bwMode="auto">
            <a:xfrm>
              <a:off x="9934" y="238"/>
              <a:ext cx="38" cy="336"/>
            </a:xfrm>
            <a:custGeom>
              <a:avLst/>
              <a:gdLst>
                <a:gd name="T0" fmla="*/ 0 w 38"/>
                <a:gd name="T1" fmla="*/ 336 h 336"/>
                <a:gd name="T2" fmla="*/ 8 w 38"/>
                <a:gd name="T3" fmla="*/ 318 h 336"/>
                <a:gd name="T4" fmla="*/ 15 w 38"/>
                <a:gd name="T5" fmla="*/ 299 h 336"/>
                <a:gd name="T6" fmla="*/ 21 w 38"/>
                <a:gd name="T7" fmla="*/ 280 h 336"/>
                <a:gd name="T8" fmla="*/ 27 w 38"/>
                <a:gd name="T9" fmla="*/ 261 h 336"/>
                <a:gd name="T10" fmla="*/ 31 w 38"/>
                <a:gd name="T11" fmla="*/ 242 h 336"/>
                <a:gd name="T12" fmla="*/ 34 w 38"/>
                <a:gd name="T13" fmla="*/ 222 h 336"/>
                <a:gd name="T14" fmla="*/ 37 w 38"/>
                <a:gd name="T15" fmla="*/ 203 h 336"/>
                <a:gd name="T16" fmla="*/ 38 w 38"/>
                <a:gd name="T17" fmla="*/ 183 h 336"/>
                <a:gd name="T18" fmla="*/ 38 w 38"/>
                <a:gd name="T19" fmla="*/ 164 h 336"/>
                <a:gd name="T20" fmla="*/ 38 w 38"/>
                <a:gd name="T21" fmla="*/ 144 h 336"/>
                <a:gd name="T22" fmla="*/ 36 w 38"/>
                <a:gd name="T23" fmla="*/ 124 h 336"/>
                <a:gd name="T24" fmla="*/ 34 w 38"/>
                <a:gd name="T25" fmla="*/ 105 h 336"/>
                <a:gd name="T26" fmla="*/ 30 w 38"/>
                <a:gd name="T27" fmla="*/ 86 h 336"/>
                <a:gd name="T28" fmla="*/ 25 w 38"/>
                <a:gd name="T29" fmla="*/ 66 h 336"/>
                <a:gd name="T30" fmla="*/ 20 w 38"/>
                <a:gd name="T31" fmla="*/ 47 h 336"/>
                <a:gd name="T32" fmla="*/ 13 w 38"/>
                <a:gd name="T33" fmla="*/ 29 h 336"/>
                <a:gd name="T34" fmla="*/ 6 w 38"/>
                <a:gd name="T35" fmla="*/ 10 h 336"/>
                <a:gd name="T36" fmla="*/ 1 w 38"/>
                <a:gd name="T3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36">
                  <a:moveTo>
                    <a:pt x="0" y="336"/>
                  </a:moveTo>
                  <a:lnTo>
                    <a:pt x="8" y="318"/>
                  </a:lnTo>
                  <a:lnTo>
                    <a:pt x="15" y="299"/>
                  </a:lnTo>
                  <a:lnTo>
                    <a:pt x="21" y="280"/>
                  </a:lnTo>
                  <a:lnTo>
                    <a:pt x="27" y="261"/>
                  </a:lnTo>
                  <a:lnTo>
                    <a:pt x="31" y="242"/>
                  </a:lnTo>
                  <a:lnTo>
                    <a:pt x="34" y="222"/>
                  </a:lnTo>
                  <a:lnTo>
                    <a:pt x="37" y="203"/>
                  </a:lnTo>
                  <a:lnTo>
                    <a:pt x="38" y="183"/>
                  </a:lnTo>
                  <a:lnTo>
                    <a:pt x="38" y="164"/>
                  </a:lnTo>
                  <a:lnTo>
                    <a:pt x="38" y="144"/>
                  </a:lnTo>
                  <a:lnTo>
                    <a:pt x="36" y="124"/>
                  </a:lnTo>
                  <a:lnTo>
                    <a:pt x="34" y="105"/>
                  </a:lnTo>
                  <a:lnTo>
                    <a:pt x="30" y="86"/>
                  </a:lnTo>
                  <a:lnTo>
                    <a:pt x="25" y="66"/>
                  </a:lnTo>
                  <a:lnTo>
                    <a:pt x="20" y="47"/>
                  </a:lnTo>
                  <a:lnTo>
                    <a:pt x="13" y="29"/>
                  </a:lnTo>
                  <a:lnTo>
                    <a:pt x="6" y="10"/>
                  </a:lnTo>
                  <a:lnTo>
                    <a:pt x="1"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1" name="Freeform 22"/>
            <p:cNvSpPr>
              <a:spLocks/>
            </p:cNvSpPr>
            <p:nvPr/>
          </p:nvSpPr>
          <p:spPr bwMode="auto">
            <a:xfrm>
              <a:off x="9933" y="237"/>
              <a:ext cx="58" cy="121"/>
            </a:xfrm>
            <a:custGeom>
              <a:avLst/>
              <a:gdLst>
                <a:gd name="T0" fmla="*/ 20 w 58"/>
                <a:gd name="T1" fmla="*/ 121 h 121"/>
                <a:gd name="T2" fmla="*/ 58 w 58"/>
                <a:gd name="T3" fmla="*/ 107 h 121"/>
                <a:gd name="T4" fmla="*/ 0 w 58"/>
                <a:gd name="T5" fmla="*/ 0 h 121"/>
                <a:gd name="T6" fmla="*/ 20 w 58"/>
                <a:gd name="T7" fmla="*/ 121 h 121"/>
              </a:gdLst>
              <a:ahLst/>
              <a:cxnLst>
                <a:cxn ang="0">
                  <a:pos x="T0" y="T1"/>
                </a:cxn>
                <a:cxn ang="0">
                  <a:pos x="T2" y="T3"/>
                </a:cxn>
                <a:cxn ang="0">
                  <a:pos x="T4" y="T5"/>
                </a:cxn>
                <a:cxn ang="0">
                  <a:pos x="T6" y="T7"/>
                </a:cxn>
              </a:cxnLst>
              <a:rect l="0" t="0" r="r" b="b"/>
              <a:pathLst>
                <a:path w="58" h="121">
                  <a:moveTo>
                    <a:pt x="20" y="121"/>
                  </a:moveTo>
                  <a:lnTo>
                    <a:pt x="58" y="107"/>
                  </a:lnTo>
                  <a:lnTo>
                    <a:pt x="0" y="0"/>
                  </a:lnTo>
                  <a:lnTo>
                    <a:pt x="20"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3"/>
            <p:cNvSpPr>
              <a:spLocks/>
            </p:cNvSpPr>
            <p:nvPr/>
          </p:nvSpPr>
          <p:spPr bwMode="auto">
            <a:xfrm>
              <a:off x="9933" y="458"/>
              <a:ext cx="58" cy="121"/>
            </a:xfrm>
            <a:custGeom>
              <a:avLst/>
              <a:gdLst>
                <a:gd name="T0" fmla="*/ 58 w 58"/>
                <a:gd name="T1" fmla="*/ 13 h 121"/>
                <a:gd name="T2" fmla="*/ 20 w 58"/>
                <a:gd name="T3" fmla="*/ 0 h 121"/>
                <a:gd name="T4" fmla="*/ 0 w 58"/>
                <a:gd name="T5" fmla="*/ 121 h 121"/>
                <a:gd name="T6" fmla="*/ 58 w 58"/>
                <a:gd name="T7" fmla="*/ 13 h 121"/>
              </a:gdLst>
              <a:ahLst/>
              <a:cxnLst>
                <a:cxn ang="0">
                  <a:pos x="T0" y="T1"/>
                </a:cxn>
                <a:cxn ang="0">
                  <a:pos x="T2" y="T3"/>
                </a:cxn>
                <a:cxn ang="0">
                  <a:pos x="T4" y="T5"/>
                </a:cxn>
                <a:cxn ang="0">
                  <a:pos x="T6" y="T7"/>
                </a:cxn>
              </a:cxnLst>
              <a:rect l="0" t="0" r="r" b="b"/>
              <a:pathLst>
                <a:path w="58" h="121">
                  <a:moveTo>
                    <a:pt x="58" y="13"/>
                  </a:moveTo>
                  <a:lnTo>
                    <a:pt x="20" y="0"/>
                  </a:lnTo>
                  <a:lnTo>
                    <a:pt x="0" y="121"/>
                  </a:lnTo>
                  <a:lnTo>
                    <a:pt x="5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4"/>
            <p:cNvSpPr>
              <a:spLocks/>
            </p:cNvSpPr>
            <p:nvPr/>
          </p:nvSpPr>
          <p:spPr bwMode="auto">
            <a:xfrm>
              <a:off x="10074" y="-93"/>
              <a:ext cx="0" cy="327"/>
            </a:xfrm>
            <a:custGeom>
              <a:avLst/>
              <a:gdLst>
                <a:gd name="T0" fmla="*/ 328 h 327"/>
                <a:gd name="T1" fmla="*/ 0 h 327"/>
              </a:gdLst>
              <a:ahLst/>
              <a:cxnLst>
                <a:cxn ang="0">
                  <a:pos x="0" y="T0"/>
                </a:cxn>
                <a:cxn ang="0">
                  <a:pos x="0" y="T1"/>
                </a:cxn>
              </a:cxnLst>
              <a:rect l="0" t="0" r="r" b="b"/>
              <a:pathLst>
                <a:path h="327">
                  <a:moveTo>
                    <a:pt x="0" y="328"/>
                  </a:moveTo>
                  <a:lnTo>
                    <a:pt x="0"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p:cNvSpPr>
              <a:spLocks/>
            </p:cNvSpPr>
            <p:nvPr/>
          </p:nvSpPr>
          <p:spPr bwMode="auto">
            <a:xfrm>
              <a:off x="10898" y="889"/>
              <a:ext cx="59" cy="121"/>
            </a:xfrm>
            <a:custGeom>
              <a:avLst/>
              <a:gdLst>
                <a:gd name="T0" fmla="*/ 58 w 59"/>
                <a:gd name="T1" fmla="*/ 13 h 121"/>
                <a:gd name="T2" fmla="*/ 20 w 59"/>
                <a:gd name="T3" fmla="*/ 0 h 121"/>
                <a:gd name="T4" fmla="*/ 0 w 59"/>
                <a:gd name="T5" fmla="*/ 121 h 121"/>
                <a:gd name="T6" fmla="*/ 58 w 59"/>
                <a:gd name="T7" fmla="*/ 13 h 121"/>
              </a:gdLst>
              <a:ahLst/>
              <a:cxnLst>
                <a:cxn ang="0">
                  <a:pos x="T0" y="T1"/>
                </a:cxn>
                <a:cxn ang="0">
                  <a:pos x="T2" y="T3"/>
                </a:cxn>
                <a:cxn ang="0">
                  <a:pos x="T4" y="T5"/>
                </a:cxn>
                <a:cxn ang="0">
                  <a:pos x="T6" y="T7"/>
                </a:cxn>
              </a:cxnLst>
              <a:rect l="0" t="0" r="r" b="b"/>
              <a:pathLst>
                <a:path w="59" h="121">
                  <a:moveTo>
                    <a:pt x="58" y="13"/>
                  </a:moveTo>
                  <a:lnTo>
                    <a:pt x="20" y="0"/>
                  </a:lnTo>
                  <a:lnTo>
                    <a:pt x="0" y="121"/>
                  </a:lnTo>
                  <a:lnTo>
                    <a:pt x="5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6"/>
            <p:cNvSpPr>
              <a:spLocks/>
            </p:cNvSpPr>
            <p:nvPr/>
          </p:nvSpPr>
          <p:spPr bwMode="auto">
            <a:xfrm>
              <a:off x="10894" y="688"/>
              <a:ext cx="41" cy="321"/>
            </a:xfrm>
            <a:custGeom>
              <a:avLst/>
              <a:gdLst>
                <a:gd name="T0" fmla="*/ 6 w 41"/>
                <a:gd name="T1" fmla="*/ 320 h 321"/>
                <a:gd name="T2" fmla="*/ 15 w 41"/>
                <a:gd name="T3" fmla="*/ 301 h 321"/>
                <a:gd name="T4" fmla="*/ 22 w 41"/>
                <a:gd name="T5" fmla="*/ 283 h 321"/>
                <a:gd name="T6" fmla="*/ 28 w 41"/>
                <a:gd name="T7" fmla="*/ 264 h 321"/>
                <a:gd name="T8" fmla="*/ 33 w 41"/>
                <a:gd name="T9" fmla="*/ 245 h 321"/>
                <a:gd name="T10" fmla="*/ 37 w 41"/>
                <a:gd name="T11" fmla="*/ 226 h 321"/>
                <a:gd name="T12" fmla="*/ 39 w 41"/>
                <a:gd name="T13" fmla="*/ 207 h 321"/>
                <a:gd name="T14" fmla="*/ 41 w 41"/>
                <a:gd name="T15" fmla="*/ 188 h 321"/>
                <a:gd name="T16" fmla="*/ 41 w 41"/>
                <a:gd name="T17" fmla="*/ 169 h 321"/>
                <a:gd name="T18" fmla="*/ 40 w 41"/>
                <a:gd name="T19" fmla="*/ 150 h 321"/>
                <a:gd name="T20" fmla="*/ 39 w 41"/>
                <a:gd name="T21" fmla="*/ 131 h 321"/>
                <a:gd name="T22" fmla="*/ 36 w 41"/>
                <a:gd name="T23" fmla="*/ 112 h 321"/>
                <a:gd name="T24" fmla="*/ 32 w 41"/>
                <a:gd name="T25" fmla="*/ 93 h 321"/>
                <a:gd name="T26" fmla="*/ 27 w 41"/>
                <a:gd name="T27" fmla="*/ 74 h 321"/>
                <a:gd name="T28" fmla="*/ 22 w 41"/>
                <a:gd name="T29" fmla="*/ 55 h 321"/>
                <a:gd name="T30" fmla="*/ 15 w 41"/>
                <a:gd name="T31" fmla="*/ 36 h 321"/>
                <a:gd name="T32" fmla="*/ 7 w 41"/>
                <a:gd name="T33" fmla="*/ 17 h 321"/>
                <a:gd name="T34" fmla="*/ 0 w 4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21">
                  <a:moveTo>
                    <a:pt x="6" y="320"/>
                  </a:moveTo>
                  <a:lnTo>
                    <a:pt x="15" y="301"/>
                  </a:lnTo>
                  <a:lnTo>
                    <a:pt x="22" y="283"/>
                  </a:lnTo>
                  <a:lnTo>
                    <a:pt x="28" y="264"/>
                  </a:lnTo>
                  <a:lnTo>
                    <a:pt x="33" y="245"/>
                  </a:lnTo>
                  <a:lnTo>
                    <a:pt x="37" y="226"/>
                  </a:lnTo>
                  <a:lnTo>
                    <a:pt x="39" y="207"/>
                  </a:lnTo>
                  <a:lnTo>
                    <a:pt x="41" y="188"/>
                  </a:lnTo>
                  <a:lnTo>
                    <a:pt x="41" y="169"/>
                  </a:lnTo>
                  <a:lnTo>
                    <a:pt x="40" y="150"/>
                  </a:lnTo>
                  <a:lnTo>
                    <a:pt x="39" y="131"/>
                  </a:lnTo>
                  <a:lnTo>
                    <a:pt x="36" y="112"/>
                  </a:lnTo>
                  <a:lnTo>
                    <a:pt x="32" y="93"/>
                  </a:lnTo>
                  <a:lnTo>
                    <a:pt x="27" y="74"/>
                  </a:lnTo>
                  <a:lnTo>
                    <a:pt x="22" y="55"/>
                  </a:lnTo>
                  <a:lnTo>
                    <a:pt x="15" y="36"/>
                  </a:lnTo>
                  <a:lnTo>
                    <a:pt x="7" y="17"/>
                  </a:ln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6" name="Freeform 27"/>
            <p:cNvSpPr>
              <a:spLocks/>
            </p:cNvSpPr>
            <p:nvPr/>
          </p:nvSpPr>
          <p:spPr bwMode="auto">
            <a:xfrm>
              <a:off x="10892" y="686"/>
              <a:ext cx="58" cy="121"/>
            </a:xfrm>
            <a:custGeom>
              <a:avLst/>
              <a:gdLst>
                <a:gd name="T0" fmla="*/ 20 w 58"/>
                <a:gd name="T1" fmla="*/ 121 h 121"/>
                <a:gd name="T2" fmla="*/ 58 w 58"/>
                <a:gd name="T3" fmla="*/ 107 h 121"/>
                <a:gd name="T4" fmla="*/ 0 w 58"/>
                <a:gd name="T5" fmla="*/ 0 h 121"/>
                <a:gd name="T6" fmla="*/ 20 w 58"/>
                <a:gd name="T7" fmla="*/ 121 h 121"/>
              </a:gdLst>
              <a:ahLst/>
              <a:cxnLst>
                <a:cxn ang="0">
                  <a:pos x="T0" y="T1"/>
                </a:cxn>
                <a:cxn ang="0">
                  <a:pos x="T2" y="T3"/>
                </a:cxn>
                <a:cxn ang="0">
                  <a:pos x="T4" y="T5"/>
                </a:cxn>
                <a:cxn ang="0">
                  <a:pos x="T6" y="T7"/>
                </a:cxn>
              </a:cxnLst>
              <a:rect l="0" t="0" r="r" b="b"/>
              <a:pathLst>
                <a:path w="58" h="121">
                  <a:moveTo>
                    <a:pt x="20" y="121"/>
                  </a:moveTo>
                  <a:lnTo>
                    <a:pt x="58" y="107"/>
                  </a:lnTo>
                  <a:lnTo>
                    <a:pt x="0" y="0"/>
                  </a:lnTo>
                  <a:lnTo>
                    <a:pt x="20"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8"/>
            <p:cNvSpPr>
              <a:spLocks/>
            </p:cNvSpPr>
            <p:nvPr/>
          </p:nvSpPr>
          <p:spPr bwMode="auto">
            <a:xfrm>
              <a:off x="11132" y="1194"/>
              <a:ext cx="121" cy="41"/>
            </a:xfrm>
            <a:custGeom>
              <a:avLst/>
              <a:gdLst>
                <a:gd name="T0" fmla="*/ 0 w 121"/>
                <a:gd name="T1" fmla="*/ 0 h 41"/>
                <a:gd name="T2" fmla="*/ 0 w 121"/>
                <a:gd name="T3" fmla="*/ 40 h 41"/>
                <a:gd name="T4" fmla="*/ 121 w 121"/>
                <a:gd name="T5" fmla="*/ 19 h 41"/>
                <a:gd name="T6" fmla="*/ 0 w 121"/>
                <a:gd name="T7" fmla="*/ 0 h 41"/>
              </a:gdLst>
              <a:ahLst/>
              <a:cxnLst>
                <a:cxn ang="0">
                  <a:pos x="T0" y="T1"/>
                </a:cxn>
                <a:cxn ang="0">
                  <a:pos x="T2" y="T3"/>
                </a:cxn>
                <a:cxn ang="0">
                  <a:pos x="T4" y="T5"/>
                </a:cxn>
                <a:cxn ang="0">
                  <a:pos x="T6" y="T7"/>
                </a:cxn>
              </a:cxnLst>
              <a:rect l="0" t="0" r="r" b="b"/>
              <a:pathLst>
                <a:path w="121" h="41">
                  <a:moveTo>
                    <a:pt x="0" y="0"/>
                  </a:moveTo>
                  <a:lnTo>
                    <a:pt x="0" y="40"/>
                  </a:lnTo>
                  <a:lnTo>
                    <a:pt x="121"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9"/>
            <p:cNvSpPr>
              <a:spLocks/>
            </p:cNvSpPr>
            <p:nvPr/>
          </p:nvSpPr>
          <p:spPr bwMode="auto">
            <a:xfrm>
              <a:off x="11131" y="1012"/>
              <a:ext cx="0" cy="1324"/>
            </a:xfrm>
            <a:custGeom>
              <a:avLst/>
              <a:gdLst>
                <a:gd name="T0" fmla="*/ 0 h 1324"/>
                <a:gd name="T1" fmla="*/ 1324 h 1324"/>
              </a:gdLst>
              <a:ahLst/>
              <a:cxnLst>
                <a:cxn ang="0">
                  <a:pos x="0" y="T0"/>
                </a:cxn>
                <a:cxn ang="0">
                  <a:pos x="0" y="T1"/>
                </a:cxn>
              </a:cxnLst>
              <a:rect l="0" t="0" r="r" b="b"/>
              <a:pathLst>
                <a:path h="1324">
                  <a:moveTo>
                    <a:pt x="0" y="0"/>
                  </a:moveTo>
                  <a:lnTo>
                    <a:pt x="0" y="1324"/>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9" name="Freeform 30"/>
            <p:cNvSpPr>
              <a:spLocks/>
            </p:cNvSpPr>
            <p:nvPr/>
          </p:nvSpPr>
          <p:spPr bwMode="auto">
            <a:xfrm>
              <a:off x="7979" y="-93"/>
              <a:ext cx="127" cy="109"/>
            </a:xfrm>
            <a:custGeom>
              <a:avLst/>
              <a:gdLst>
                <a:gd name="T0" fmla="*/ 63 w 127"/>
                <a:gd name="T1" fmla="*/ 0 h 109"/>
                <a:gd name="T2" fmla="*/ 0 w 127"/>
                <a:gd name="T3" fmla="*/ 109 h 109"/>
                <a:gd name="T4" fmla="*/ 126 w 127"/>
                <a:gd name="T5" fmla="*/ 110 h 109"/>
                <a:gd name="T6" fmla="*/ 63 w 127"/>
                <a:gd name="T7" fmla="*/ 0 h 109"/>
              </a:gdLst>
              <a:ahLst/>
              <a:cxnLst>
                <a:cxn ang="0">
                  <a:pos x="T0" y="T1"/>
                </a:cxn>
                <a:cxn ang="0">
                  <a:pos x="T2" y="T3"/>
                </a:cxn>
                <a:cxn ang="0">
                  <a:pos x="T4" y="T5"/>
                </a:cxn>
                <a:cxn ang="0">
                  <a:pos x="T6" y="T7"/>
                </a:cxn>
              </a:cxnLst>
              <a:rect l="0" t="0" r="r" b="b"/>
              <a:pathLst>
                <a:path w="127" h="109">
                  <a:moveTo>
                    <a:pt x="63" y="0"/>
                  </a:moveTo>
                  <a:lnTo>
                    <a:pt x="0" y="109"/>
                  </a:lnTo>
                  <a:lnTo>
                    <a:pt x="126" y="110"/>
                  </a:lnTo>
                  <a:lnTo>
                    <a:pt x="63"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0" name="Freeform 31"/>
            <p:cNvSpPr>
              <a:spLocks/>
            </p:cNvSpPr>
            <p:nvPr/>
          </p:nvSpPr>
          <p:spPr bwMode="auto">
            <a:xfrm>
              <a:off x="7954" y="20"/>
              <a:ext cx="174" cy="0"/>
            </a:xfrm>
            <a:custGeom>
              <a:avLst/>
              <a:gdLst>
                <a:gd name="T0" fmla="*/ 0 w 174"/>
                <a:gd name="T1" fmla="*/ 173 w 174"/>
              </a:gdLst>
              <a:ahLst/>
              <a:cxnLst>
                <a:cxn ang="0">
                  <a:pos x="T0" y="0"/>
                </a:cxn>
                <a:cxn ang="0">
                  <a:pos x="T1" y="0"/>
                </a:cxn>
              </a:cxnLst>
              <a:rect l="0" t="0" r="r" b="b"/>
              <a:pathLst>
                <a:path w="174">
                  <a:moveTo>
                    <a:pt x="0" y="0"/>
                  </a:moveTo>
                  <a:lnTo>
                    <a:pt x="17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1" name="Freeform 32"/>
            <p:cNvSpPr>
              <a:spLocks/>
            </p:cNvSpPr>
            <p:nvPr/>
          </p:nvSpPr>
          <p:spPr bwMode="auto">
            <a:xfrm>
              <a:off x="9483" y="-102"/>
              <a:ext cx="127" cy="109"/>
            </a:xfrm>
            <a:custGeom>
              <a:avLst/>
              <a:gdLst>
                <a:gd name="T0" fmla="*/ 63 w 127"/>
                <a:gd name="T1" fmla="*/ 0 h 109"/>
                <a:gd name="T2" fmla="*/ 0 w 127"/>
                <a:gd name="T3" fmla="*/ 109 h 109"/>
                <a:gd name="T4" fmla="*/ 126 w 127"/>
                <a:gd name="T5" fmla="*/ 110 h 109"/>
                <a:gd name="T6" fmla="*/ 63 w 127"/>
                <a:gd name="T7" fmla="*/ 0 h 109"/>
              </a:gdLst>
              <a:ahLst/>
              <a:cxnLst>
                <a:cxn ang="0">
                  <a:pos x="T0" y="T1"/>
                </a:cxn>
                <a:cxn ang="0">
                  <a:pos x="T2" y="T3"/>
                </a:cxn>
                <a:cxn ang="0">
                  <a:pos x="T4" y="T5"/>
                </a:cxn>
                <a:cxn ang="0">
                  <a:pos x="T6" y="T7"/>
                </a:cxn>
              </a:cxnLst>
              <a:rect l="0" t="0" r="r" b="b"/>
              <a:pathLst>
                <a:path w="127" h="109">
                  <a:moveTo>
                    <a:pt x="63" y="0"/>
                  </a:moveTo>
                  <a:lnTo>
                    <a:pt x="0" y="109"/>
                  </a:lnTo>
                  <a:lnTo>
                    <a:pt x="126" y="110"/>
                  </a:lnTo>
                  <a:lnTo>
                    <a:pt x="63"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2" name="Freeform 33"/>
            <p:cNvSpPr>
              <a:spLocks/>
            </p:cNvSpPr>
            <p:nvPr/>
          </p:nvSpPr>
          <p:spPr bwMode="auto">
            <a:xfrm>
              <a:off x="9457" y="11"/>
              <a:ext cx="174" cy="0"/>
            </a:xfrm>
            <a:custGeom>
              <a:avLst/>
              <a:gdLst>
                <a:gd name="T0" fmla="*/ 0 w 174"/>
                <a:gd name="T1" fmla="*/ 173 w 174"/>
              </a:gdLst>
              <a:ahLst/>
              <a:cxnLst>
                <a:cxn ang="0">
                  <a:pos x="T0" y="0"/>
                </a:cxn>
                <a:cxn ang="0">
                  <a:pos x="T1" y="0"/>
                </a:cxn>
              </a:cxnLst>
              <a:rect l="0" t="0" r="r" b="b"/>
              <a:pathLst>
                <a:path w="174">
                  <a:moveTo>
                    <a:pt x="0" y="0"/>
                  </a:moveTo>
                  <a:lnTo>
                    <a:pt x="17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3" name="Freeform 34"/>
            <p:cNvSpPr>
              <a:spLocks/>
            </p:cNvSpPr>
            <p:nvPr/>
          </p:nvSpPr>
          <p:spPr bwMode="auto">
            <a:xfrm>
              <a:off x="11073" y="-93"/>
              <a:ext cx="127" cy="109"/>
            </a:xfrm>
            <a:custGeom>
              <a:avLst/>
              <a:gdLst>
                <a:gd name="T0" fmla="*/ 63 w 127"/>
                <a:gd name="T1" fmla="*/ 0 h 109"/>
                <a:gd name="T2" fmla="*/ 0 w 127"/>
                <a:gd name="T3" fmla="*/ 109 h 109"/>
                <a:gd name="T4" fmla="*/ 126 w 127"/>
                <a:gd name="T5" fmla="*/ 110 h 109"/>
                <a:gd name="T6" fmla="*/ 63 w 127"/>
                <a:gd name="T7" fmla="*/ 0 h 109"/>
              </a:gdLst>
              <a:ahLst/>
              <a:cxnLst>
                <a:cxn ang="0">
                  <a:pos x="T0" y="T1"/>
                </a:cxn>
                <a:cxn ang="0">
                  <a:pos x="T2" y="T3"/>
                </a:cxn>
                <a:cxn ang="0">
                  <a:pos x="T4" y="T5"/>
                </a:cxn>
                <a:cxn ang="0">
                  <a:pos x="T6" y="T7"/>
                </a:cxn>
              </a:cxnLst>
              <a:rect l="0" t="0" r="r" b="b"/>
              <a:pathLst>
                <a:path w="127" h="109">
                  <a:moveTo>
                    <a:pt x="63" y="0"/>
                  </a:moveTo>
                  <a:lnTo>
                    <a:pt x="0" y="109"/>
                  </a:lnTo>
                  <a:lnTo>
                    <a:pt x="126" y="110"/>
                  </a:lnTo>
                  <a:lnTo>
                    <a:pt x="63"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4" name="Freeform 35"/>
            <p:cNvSpPr>
              <a:spLocks/>
            </p:cNvSpPr>
            <p:nvPr/>
          </p:nvSpPr>
          <p:spPr bwMode="auto">
            <a:xfrm>
              <a:off x="11048" y="21"/>
              <a:ext cx="174" cy="0"/>
            </a:xfrm>
            <a:custGeom>
              <a:avLst/>
              <a:gdLst>
                <a:gd name="T0" fmla="*/ 0 w 174"/>
                <a:gd name="T1" fmla="*/ 173 w 174"/>
              </a:gdLst>
              <a:ahLst/>
              <a:cxnLst>
                <a:cxn ang="0">
                  <a:pos x="T0" y="0"/>
                </a:cxn>
                <a:cxn ang="0">
                  <a:pos x="T1" y="0"/>
                </a:cxn>
              </a:cxnLst>
              <a:rect l="0" t="0" r="r" b="b"/>
              <a:pathLst>
                <a:path w="174">
                  <a:moveTo>
                    <a:pt x="0" y="0"/>
                  </a:moveTo>
                  <a:lnTo>
                    <a:pt x="17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5" name="Freeform 36"/>
            <p:cNvSpPr>
              <a:spLocks/>
            </p:cNvSpPr>
            <p:nvPr/>
          </p:nvSpPr>
          <p:spPr bwMode="auto">
            <a:xfrm>
              <a:off x="8043" y="1490"/>
              <a:ext cx="850" cy="190"/>
            </a:xfrm>
            <a:custGeom>
              <a:avLst/>
              <a:gdLst>
                <a:gd name="T0" fmla="*/ 850 w 850"/>
                <a:gd name="T1" fmla="*/ 0 h 190"/>
                <a:gd name="T2" fmla="*/ 0 w 850"/>
                <a:gd name="T3" fmla="*/ 190 h 190"/>
              </a:gdLst>
              <a:ahLst/>
              <a:cxnLst>
                <a:cxn ang="0">
                  <a:pos x="T0" y="T1"/>
                </a:cxn>
                <a:cxn ang="0">
                  <a:pos x="T2" y="T3"/>
                </a:cxn>
              </a:cxnLst>
              <a:rect l="0" t="0" r="r" b="b"/>
              <a:pathLst>
                <a:path w="850" h="190">
                  <a:moveTo>
                    <a:pt x="850" y="0"/>
                  </a:moveTo>
                  <a:lnTo>
                    <a:pt x="0" y="1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6" name="Freeform 37"/>
            <p:cNvSpPr>
              <a:spLocks/>
            </p:cNvSpPr>
            <p:nvPr/>
          </p:nvSpPr>
          <p:spPr bwMode="auto">
            <a:xfrm>
              <a:off x="9053" y="1020"/>
              <a:ext cx="0" cy="1311"/>
            </a:xfrm>
            <a:custGeom>
              <a:avLst/>
              <a:gdLst>
                <a:gd name="T0" fmla="*/ 1311 h 1311"/>
                <a:gd name="T1" fmla="*/ 0 h 1311"/>
              </a:gdLst>
              <a:ahLst/>
              <a:cxnLst>
                <a:cxn ang="0">
                  <a:pos x="0" y="T0"/>
                </a:cxn>
                <a:cxn ang="0">
                  <a:pos x="0" y="T1"/>
                </a:cxn>
              </a:cxnLst>
              <a:rect l="0" t="0" r="r" b="b"/>
              <a:pathLst>
                <a:path h="1311">
                  <a:moveTo>
                    <a:pt x="0" y="1311"/>
                  </a:moveTo>
                  <a:lnTo>
                    <a:pt x="0"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7" name="Freeform 38"/>
            <p:cNvSpPr>
              <a:spLocks/>
            </p:cNvSpPr>
            <p:nvPr/>
          </p:nvSpPr>
          <p:spPr bwMode="auto">
            <a:xfrm>
              <a:off x="8250" y="694"/>
              <a:ext cx="679" cy="334"/>
            </a:xfrm>
            <a:custGeom>
              <a:avLst/>
              <a:gdLst>
                <a:gd name="T0" fmla="*/ 0 w 679"/>
                <a:gd name="T1" fmla="*/ 0 h 334"/>
                <a:gd name="T2" fmla="*/ 678 w 679"/>
                <a:gd name="T3" fmla="*/ 333 h 334"/>
              </a:gdLst>
              <a:ahLst/>
              <a:cxnLst>
                <a:cxn ang="0">
                  <a:pos x="T0" y="T1"/>
                </a:cxn>
                <a:cxn ang="0">
                  <a:pos x="T2" y="T3"/>
                </a:cxn>
              </a:cxnLst>
              <a:rect l="0" t="0" r="r" b="b"/>
              <a:pathLst>
                <a:path w="679" h="334">
                  <a:moveTo>
                    <a:pt x="0" y="0"/>
                  </a:moveTo>
                  <a:lnTo>
                    <a:pt x="678" y="333"/>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8" name="Freeform 39"/>
            <p:cNvSpPr>
              <a:spLocks/>
            </p:cNvSpPr>
            <p:nvPr/>
          </p:nvSpPr>
          <p:spPr bwMode="auto">
            <a:xfrm>
              <a:off x="10155" y="679"/>
              <a:ext cx="804" cy="356"/>
            </a:xfrm>
            <a:custGeom>
              <a:avLst/>
              <a:gdLst>
                <a:gd name="T0" fmla="*/ 0 w 804"/>
                <a:gd name="T1" fmla="*/ 0 h 356"/>
                <a:gd name="T2" fmla="*/ 803 w 804"/>
                <a:gd name="T3" fmla="*/ 356 h 356"/>
              </a:gdLst>
              <a:ahLst/>
              <a:cxnLst>
                <a:cxn ang="0">
                  <a:pos x="T0" y="T1"/>
                </a:cxn>
                <a:cxn ang="0">
                  <a:pos x="T2" y="T3"/>
                </a:cxn>
              </a:cxnLst>
              <a:rect l="0" t="0" r="r" b="b"/>
              <a:pathLst>
                <a:path w="804" h="356">
                  <a:moveTo>
                    <a:pt x="0" y="0"/>
                  </a:moveTo>
                  <a:lnTo>
                    <a:pt x="803" y="356"/>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9" name="Freeform 40"/>
            <p:cNvSpPr>
              <a:spLocks/>
            </p:cNvSpPr>
            <p:nvPr/>
          </p:nvSpPr>
          <p:spPr bwMode="auto">
            <a:xfrm>
              <a:off x="9224" y="231"/>
              <a:ext cx="721" cy="292"/>
            </a:xfrm>
            <a:custGeom>
              <a:avLst/>
              <a:gdLst>
                <a:gd name="T0" fmla="*/ 0 w 721"/>
                <a:gd name="T1" fmla="*/ 292 h 292"/>
                <a:gd name="T2" fmla="*/ 720 w 721"/>
                <a:gd name="T3" fmla="*/ 0 h 292"/>
              </a:gdLst>
              <a:ahLst/>
              <a:cxnLst>
                <a:cxn ang="0">
                  <a:pos x="T0" y="T1"/>
                </a:cxn>
                <a:cxn ang="0">
                  <a:pos x="T2" y="T3"/>
                </a:cxn>
              </a:cxnLst>
              <a:rect l="0" t="0" r="r" b="b"/>
              <a:pathLst>
                <a:path w="721" h="292">
                  <a:moveTo>
                    <a:pt x="0" y="292"/>
                  </a:moveTo>
                  <a:lnTo>
                    <a:pt x="720" y="0"/>
                  </a:lnTo>
                </a:path>
              </a:pathLst>
            </a:custGeom>
            <a:noFill/>
            <a:ln w="4763">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0" name="Freeform 41"/>
            <p:cNvSpPr>
              <a:spLocks/>
            </p:cNvSpPr>
            <p:nvPr/>
          </p:nvSpPr>
          <p:spPr bwMode="auto">
            <a:xfrm>
              <a:off x="11097" y="565"/>
              <a:ext cx="22" cy="58"/>
            </a:xfrm>
            <a:custGeom>
              <a:avLst/>
              <a:gdLst>
                <a:gd name="T0" fmla="*/ 0 w 22"/>
                <a:gd name="T1" fmla="*/ 58 h 58"/>
                <a:gd name="T2" fmla="*/ 21 w 22"/>
                <a:gd name="T3" fmla="*/ 0 h 58"/>
              </a:gdLst>
              <a:ahLst/>
              <a:cxnLst>
                <a:cxn ang="0">
                  <a:pos x="T0" y="T1"/>
                </a:cxn>
                <a:cxn ang="0">
                  <a:pos x="T2" y="T3"/>
                </a:cxn>
              </a:cxnLst>
              <a:rect l="0" t="0" r="r" b="b"/>
              <a:pathLst>
                <a:path w="22" h="58">
                  <a:moveTo>
                    <a:pt x="0" y="58"/>
                  </a:move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1" name="Freeform 42"/>
            <p:cNvSpPr>
              <a:spLocks/>
            </p:cNvSpPr>
            <p:nvPr/>
          </p:nvSpPr>
          <p:spPr bwMode="auto">
            <a:xfrm>
              <a:off x="11094" y="557"/>
              <a:ext cx="21" cy="58"/>
            </a:xfrm>
            <a:custGeom>
              <a:avLst/>
              <a:gdLst>
                <a:gd name="T0" fmla="*/ 0 w 21"/>
                <a:gd name="T1" fmla="*/ 58 h 58"/>
                <a:gd name="T2" fmla="*/ 21 w 21"/>
                <a:gd name="T3" fmla="*/ 0 h 58"/>
              </a:gdLst>
              <a:ahLst/>
              <a:cxnLst>
                <a:cxn ang="0">
                  <a:pos x="T0" y="T1"/>
                </a:cxn>
                <a:cxn ang="0">
                  <a:pos x="T2" y="T3"/>
                </a:cxn>
              </a:cxnLst>
              <a:rect l="0" t="0" r="r" b="b"/>
              <a:pathLst>
                <a:path w="21" h="58">
                  <a:moveTo>
                    <a:pt x="0" y="58"/>
                  </a:move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2" name="Freeform 43"/>
            <p:cNvSpPr>
              <a:spLocks/>
            </p:cNvSpPr>
            <p:nvPr/>
          </p:nvSpPr>
          <p:spPr bwMode="auto">
            <a:xfrm>
              <a:off x="11090" y="549"/>
              <a:ext cx="22" cy="58"/>
            </a:xfrm>
            <a:custGeom>
              <a:avLst/>
              <a:gdLst>
                <a:gd name="T0" fmla="*/ 0 w 22"/>
                <a:gd name="T1" fmla="*/ 58 h 58"/>
                <a:gd name="T2" fmla="*/ 21 w 22"/>
                <a:gd name="T3" fmla="*/ 0 h 58"/>
              </a:gdLst>
              <a:ahLst/>
              <a:cxnLst>
                <a:cxn ang="0">
                  <a:pos x="T0" y="T1"/>
                </a:cxn>
                <a:cxn ang="0">
                  <a:pos x="T2" y="T3"/>
                </a:cxn>
              </a:cxnLst>
              <a:rect l="0" t="0" r="r" b="b"/>
              <a:pathLst>
                <a:path w="22" h="58">
                  <a:moveTo>
                    <a:pt x="0" y="58"/>
                  </a:move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3" name="Freeform 44"/>
            <p:cNvSpPr>
              <a:spLocks/>
            </p:cNvSpPr>
            <p:nvPr/>
          </p:nvSpPr>
          <p:spPr bwMode="auto">
            <a:xfrm>
              <a:off x="11087" y="544"/>
              <a:ext cx="20" cy="56"/>
            </a:xfrm>
            <a:custGeom>
              <a:avLst/>
              <a:gdLst>
                <a:gd name="T0" fmla="*/ 0 w 20"/>
                <a:gd name="T1" fmla="*/ 55 h 56"/>
                <a:gd name="T2" fmla="*/ 20 w 20"/>
                <a:gd name="T3" fmla="*/ 0 h 56"/>
              </a:gdLst>
              <a:ahLst/>
              <a:cxnLst>
                <a:cxn ang="0">
                  <a:pos x="T0" y="T1"/>
                </a:cxn>
                <a:cxn ang="0">
                  <a:pos x="T2" y="T3"/>
                </a:cxn>
              </a:cxnLst>
              <a:rect l="0" t="0" r="r" b="b"/>
              <a:pathLst>
                <a:path w="20" h="56">
                  <a:moveTo>
                    <a:pt x="0" y="55"/>
                  </a:moveTo>
                  <a:lnTo>
                    <a:pt x="2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4" name="Freeform 45"/>
            <p:cNvSpPr>
              <a:spLocks/>
            </p:cNvSpPr>
            <p:nvPr/>
          </p:nvSpPr>
          <p:spPr bwMode="auto">
            <a:xfrm>
              <a:off x="11083" y="547"/>
              <a:ext cx="16" cy="45"/>
            </a:xfrm>
            <a:custGeom>
              <a:avLst/>
              <a:gdLst>
                <a:gd name="T0" fmla="*/ 0 w 16"/>
                <a:gd name="T1" fmla="*/ 44 h 45"/>
                <a:gd name="T2" fmla="*/ 16 w 16"/>
                <a:gd name="T3" fmla="*/ 0 h 45"/>
              </a:gdLst>
              <a:ahLst/>
              <a:cxnLst>
                <a:cxn ang="0">
                  <a:pos x="T0" y="T1"/>
                </a:cxn>
                <a:cxn ang="0">
                  <a:pos x="T2" y="T3"/>
                </a:cxn>
              </a:cxnLst>
              <a:rect l="0" t="0" r="r" b="b"/>
              <a:pathLst>
                <a:path w="16" h="45">
                  <a:moveTo>
                    <a:pt x="0" y="44"/>
                  </a:moveTo>
                  <a:lnTo>
                    <a:pt x="1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5" name="Freeform 46"/>
            <p:cNvSpPr>
              <a:spLocks/>
            </p:cNvSpPr>
            <p:nvPr/>
          </p:nvSpPr>
          <p:spPr bwMode="auto">
            <a:xfrm>
              <a:off x="11079" y="551"/>
              <a:ext cx="13" cy="33"/>
            </a:xfrm>
            <a:custGeom>
              <a:avLst/>
              <a:gdLst>
                <a:gd name="T0" fmla="*/ 0 w 13"/>
                <a:gd name="T1" fmla="*/ 33 h 33"/>
                <a:gd name="T2" fmla="*/ 12 w 13"/>
                <a:gd name="T3" fmla="*/ 0 h 33"/>
              </a:gdLst>
              <a:ahLst/>
              <a:cxnLst>
                <a:cxn ang="0">
                  <a:pos x="T0" y="T1"/>
                </a:cxn>
                <a:cxn ang="0">
                  <a:pos x="T2" y="T3"/>
                </a:cxn>
              </a:cxnLst>
              <a:rect l="0" t="0" r="r" b="b"/>
              <a:pathLst>
                <a:path w="13" h="33">
                  <a:moveTo>
                    <a:pt x="0" y="33"/>
                  </a:moveTo>
                  <a:lnTo>
                    <a:pt x="1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6" name="Freeform 47"/>
            <p:cNvSpPr>
              <a:spLocks/>
            </p:cNvSpPr>
            <p:nvPr/>
          </p:nvSpPr>
          <p:spPr bwMode="auto">
            <a:xfrm>
              <a:off x="11076" y="555"/>
              <a:ext cx="8" cy="21"/>
            </a:xfrm>
            <a:custGeom>
              <a:avLst/>
              <a:gdLst>
                <a:gd name="T0" fmla="*/ 0 w 8"/>
                <a:gd name="T1" fmla="*/ 21 h 21"/>
                <a:gd name="T2" fmla="*/ 8 w 8"/>
                <a:gd name="T3" fmla="*/ 0 h 21"/>
              </a:gdLst>
              <a:ahLst/>
              <a:cxnLst>
                <a:cxn ang="0">
                  <a:pos x="T0" y="T1"/>
                </a:cxn>
                <a:cxn ang="0">
                  <a:pos x="T2" y="T3"/>
                </a:cxn>
              </a:cxnLst>
              <a:rect l="0" t="0" r="r" b="b"/>
              <a:pathLst>
                <a:path w="8" h="21">
                  <a:moveTo>
                    <a:pt x="0" y="21"/>
                  </a:moveTo>
                  <a:lnTo>
                    <a:pt x="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7" name="Freeform 48"/>
            <p:cNvSpPr>
              <a:spLocks/>
            </p:cNvSpPr>
            <p:nvPr/>
          </p:nvSpPr>
          <p:spPr bwMode="auto">
            <a:xfrm>
              <a:off x="11072" y="558"/>
              <a:ext cx="4" cy="11"/>
            </a:xfrm>
            <a:custGeom>
              <a:avLst/>
              <a:gdLst>
                <a:gd name="T0" fmla="*/ 0 w 4"/>
                <a:gd name="T1" fmla="*/ 10 h 11"/>
                <a:gd name="T2" fmla="*/ 3 w 4"/>
                <a:gd name="T3" fmla="*/ 0 h 11"/>
              </a:gdLst>
              <a:ahLst/>
              <a:cxnLst>
                <a:cxn ang="0">
                  <a:pos x="T0" y="T1"/>
                </a:cxn>
                <a:cxn ang="0">
                  <a:pos x="T2" y="T3"/>
                </a:cxn>
              </a:cxnLst>
              <a:rect l="0" t="0" r="r" b="b"/>
              <a:pathLst>
                <a:path w="4" h="11">
                  <a:moveTo>
                    <a:pt x="0" y="10"/>
                  </a:moveTo>
                  <a:lnTo>
                    <a:pt x="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Freeform 49"/>
            <p:cNvSpPr>
              <a:spLocks/>
            </p:cNvSpPr>
            <p:nvPr/>
          </p:nvSpPr>
          <p:spPr bwMode="auto">
            <a:xfrm>
              <a:off x="11101" y="573"/>
              <a:ext cx="21" cy="58"/>
            </a:xfrm>
            <a:custGeom>
              <a:avLst/>
              <a:gdLst>
                <a:gd name="T0" fmla="*/ 0 w 21"/>
                <a:gd name="T1" fmla="*/ 58 h 58"/>
                <a:gd name="T2" fmla="*/ 21 w 21"/>
                <a:gd name="T3" fmla="*/ 0 h 58"/>
              </a:gdLst>
              <a:ahLst/>
              <a:cxnLst>
                <a:cxn ang="0">
                  <a:pos x="T0" y="T1"/>
                </a:cxn>
                <a:cxn ang="0">
                  <a:pos x="T2" y="T3"/>
                </a:cxn>
              </a:cxnLst>
              <a:rect l="0" t="0" r="r" b="b"/>
              <a:pathLst>
                <a:path w="21" h="58">
                  <a:moveTo>
                    <a:pt x="0" y="58"/>
                  </a:move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9" name="Freeform 50"/>
            <p:cNvSpPr>
              <a:spLocks/>
            </p:cNvSpPr>
            <p:nvPr/>
          </p:nvSpPr>
          <p:spPr bwMode="auto">
            <a:xfrm>
              <a:off x="11104" y="580"/>
              <a:ext cx="22" cy="59"/>
            </a:xfrm>
            <a:custGeom>
              <a:avLst/>
              <a:gdLst>
                <a:gd name="T0" fmla="*/ 0 w 22"/>
                <a:gd name="T1" fmla="*/ 58 h 59"/>
                <a:gd name="T2" fmla="*/ 21 w 22"/>
                <a:gd name="T3" fmla="*/ 0 h 59"/>
              </a:gdLst>
              <a:ahLst/>
              <a:cxnLst>
                <a:cxn ang="0">
                  <a:pos x="T0" y="T1"/>
                </a:cxn>
                <a:cxn ang="0">
                  <a:pos x="T2" y="T3"/>
                </a:cxn>
              </a:cxnLst>
              <a:rect l="0" t="0" r="r" b="b"/>
              <a:pathLst>
                <a:path w="22" h="59">
                  <a:moveTo>
                    <a:pt x="0" y="58"/>
                  </a:move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0" name="Freeform 51"/>
            <p:cNvSpPr>
              <a:spLocks/>
            </p:cNvSpPr>
            <p:nvPr/>
          </p:nvSpPr>
          <p:spPr bwMode="auto">
            <a:xfrm>
              <a:off x="11108" y="588"/>
              <a:ext cx="22" cy="58"/>
            </a:xfrm>
            <a:custGeom>
              <a:avLst/>
              <a:gdLst>
                <a:gd name="T0" fmla="*/ 0 w 22"/>
                <a:gd name="T1" fmla="*/ 58 h 58"/>
                <a:gd name="T2" fmla="*/ 21 w 22"/>
                <a:gd name="T3" fmla="*/ 0 h 58"/>
              </a:gdLst>
              <a:ahLst/>
              <a:cxnLst>
                <a:cxn ang="0">
                  <a:pos x="T0" y="T1"/>
                </a:cxn>
                <a:cxn ang="0">
                  <a:pos x="T2" y="T3"/>
                </a:cxn>
              </a:cxnLst>
              <a:rect l="0" t="0" r="r" b="b"/>
              <a:pathLst>
                <a:path w="22" h="58">
                  <a:moveTo>
                    <a:pt x="0" y="58"/>
                  </a:move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1" name="Freeform 52"/>
            <p:cNvSpPr>
              <a:spLocks/>
            </p:cNvSpPr>
            <p:nvPr/>
          </p:nvSpPr>
          <p:spPr bwMode="auto">
            <a:xfrm>
              <a:off x="11113" y="596"/>
              <a:ext cx="20" cy="54"/>
            </a:xfrm>
            <a:custGeom>
              <a:avLst/>
              <a:gdLst>
                <a:gd name="T0" fmla="*/ 0 w 20"/>
                <a:gd name="T1" fmla="*/ 54 h 54"/>
                <a:gd name="T2" fmla="*/ 20 w 20"/>
                <a:gd name="T3" fmla="*/ 0 h 54"/>
              </a:gdLst>
              <a:ahLst/>
              <a:cxnLst>
                <a:cxn ang="0">
                  <a:pos x="T0" y="T1"/>
                </a:cxn>
                <a:cxn ang="0">
                  <a:pos x="T2" y="T3"/>
                </a:cxn>
              </a:cxnLst>
              <a:rect l="0" t="0" r="r" b="b"/>
              <a:pathLst>
                <a:path w="20" h="54">
                  <a:moveTo>
                    <a:pt x="0" y="54"/>
                  </a:moveTo>
                  <a:lnTo>
                    <a:pt x="2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2" name="Freeform 53"/>
            <p:cNvSpPr>
              <a:spLocks/>
            </p:cNvSpPr>
            <p:nvPr/>
          </p:nvSpPr>
          <p:spPr bwMode="auto">
            <a:xfrm>
              <a:off x="11121" y="604"/>
              <a:ext cx="16" cy="43"/>
            </a:xfrm>
            <a:custGeom>
              <a:avLst/>
              <a:gdLst>
                <a:gd name="T0" fmla="*/ 0 w 16"/>
                <a:gd name="T1" fmla="*/ 42 h 43"/>
                <a:gd name="T2" fmla="*/ 15 w 16"/>
                <a:gd name="T3" fmla="*/ 0 h 43"/>
              </a:gdLst>
              <a:ahLst/>
              <a:cxnLst>
                <a:cxn ang="0">
                  <a:pos x="T0" y="T1"/>
                </a:cxn>
                <a:cxn ang="0">
                  <a:pos x="T2" y="T3"/>
                </a:cxn>
              </a:cxnLst>
              <a:rect l="0" t="0" r="r" b="b"/>
              <a:pathLst>
                <a:path w="16" h="43">
                  <a:moveTo>
                    <a:pt x="0" y="42"/>
                  </a:moveTo>
                  <a:lnTo>
                    <a:pt x="15"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3" name="Freeform 54"/>
            <p:cNvSpPr>
              <a:spLocks/>
            </p:cNvSpPr>
            <p:nvPr/>
          </p:nvSpPr>
          <p:spPr bwMode="auto">
            <a:xfrm>
              <a:off x="11129" y="611"/>
              <a:ext cx="11" cy="32"/>
            </a:xfrm>
            <a:custGeom>
              <a:avLst/>
              <a:gdLst>
                <a:gd name="T0" fmla="*/ 0 w 11"/>
                <a:gd name="T1" fmla="*/ 31 h 32"/>
                <a:gd name="T2" fmla="*/ 11 w 11"/>
                <a:gd name="T3" fmla="*/ 0 h 32"/>
              </a:gdLst>
              <a:ahLst/>
              <a:cxnLst>
                <a:cxn ang="0">
                  <a:pos x="T0" y="T1"/>
                </a:cxn>
                <a:cxn ang="0">
                  <a:pos x="T2" y="T3"/>
                </a:cxn>
              </a:cxnLst>
              <a:rect l="0" t="0" r="r" b="b"/>
              <a:pathLst>
                <a:path w="11" h="32">
                  <a:moveTo>
                    <a:pt x="0" y="31"/>
                  </a:moveTo>
                  <a:lnTo>
                    <a:pt x="1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4" name="Freeform 55"/>
            <p:cNvSpPr>
              <a:spLocks/>
            </p:cNvSpPr>
            <p:nvPr/>
          </p:nvSpPr>
          <p:spPr bwMode="auto">
            <a:xfrm>
              <a:off x="11136" y="619"/>
              <a:ext cx="8" cy="20"/>
            </a:xfrm>
            <a:custGeom>
              <a:avLst/>
              <a:gdLst>
                <a:gd name="T0" fmla="*/ 0 w 8"/>
                <a:gd name="T1" fmla="*/ 20 h 20"/>
                <a:gd name="T2" fmla="*/ 7 w 8"/>
                <a:gd name="T3" fmla="*/ 0 h 20"/>
              </a:gdLst>
              <a:ahLst/>
              <a:cxnLst>
                <a:cxn ang="0">
                  <a:pos x="T0" y="T1"/>
                </a:cxn>
                <a:cxn ang="0">
                  <a:pos x="T2" y="T3"/>
                </a:cxn>
              </a:cxnLst>
              <a:rect l="0" t="0" r="r" b="b"/>
              <a:pathLst>
                <a:path w="8" h="20">
                  <a:moveTo>
                    <a:pt x="0" y="20"/>
                  </a:moveTo>
                  <a:lnTo>
                    <a:pt x="7"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Freeform 56"/>
            <p:cNvSpPr>
              <a:spLocks/>
            </p:cNvSpPr>
            <p:nvPr/>
          </p:nvSpPr>
          <p:spPr bwMode="auto">
            <a:xfrm>
              <a:off x="11144" y="627"/>
              <a:ext cx="3" cy="9"/>
            </a:xfrm>
            <a:custGeom>
              <a:avLst/>
              <a:gdLst>
                <a:gd name="T0" fmla="*/ 0 w 3"/>
                <a:gd name="T1" fmla="*/ 8 h 9"/>
                <a:gd name="T2" fmla="*/ 3 w 3"/>
                <a:gd name="T3" fmla="*/ 0 h 9"/>
              </a:gdLst>
              <a:ahLst/>
              <a:cxnLst>
                <a:cxn ang="0">
                  <a:pos x="T0" y="T1"/>
                </a:cxn>
                <a:cxn ang="0">
                  <a:pos x="T2" y="T3"/>
                </a:cxn>
              </a:cxnLst>
              <a:rect l="0" t="0" r="r" b="b"/>
              <a:pathLst>
                <a:path w="3" h="9">
                  <a:moveTo>
                    <a:pt x="0" y="8"/>
                  </a:moveTo>
                  <a:lnTo>
                    <a:pt x="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6" name="Freeform 57"/>
            <p:cNvSpPr>
              <a:spLocks/>
            </p:cNvSpPr>
            <p:nvPr/>
          </p:nvSpPr>
          <p:spPr bwMode="auto">
            <a:xfrm>
              <a:off x="8367" y="1440"/>
              <a:ext cx="168" cy="167"/>
            </a:xfrm>
            <a:custGeom>
              <a:avLst/>
              <a:gdLst>
                <a:gd name="T0" fmla="*/ 0 w 168"/>
                <a:gd name="T1" fmla="*/ 167 h 167"/>
                <a:gd name="T2" fmla="*/ 167 w 168"/>
                <a:gd name="T3" fmla="*/ 0 h 167"/>
              </a:gdLst>
              <a:ahLst/>
              <a:cxnLst>
                <a:cxn ang="0">
                  <a:pos x="T0" y="T1"/>
                </a:cxn>
                <a:cxn ang="0">
                  <a:pos x="T2" y="T3"/>
                </a:cxn>
              </a:cxnLst>
              <a:rect l="0" t="0" r="r" b="b"/>
              <a:pathLst>
                <a:path w="168" h="167">
                  <a:moveTo>
                    <a:pt x="0" y="167"/>
                  </a:moveTo>
                  <a:lnTo>
                    <a:pt x="167"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7" name="Freeform 58"/>
            <p:cNvSpPr>
              <a:spLocks/>
            </p:cNvSpPr>
            <p:nvPr/>
          </p:nvSpPr>
          <p:spPr bwMode="auto">
            <a:xfrm>
              <a:off x="8257" y="1429"/>
              <a:ext cx="202" cy="203"/>
            </a:xfrm>
            <a:custGeom>
              <a:avLst/>
              <a:gdLst>
                <a:gd name="T0" fmla="*/ 0 w 202"/>
                <a:gd name="T1" fmla="*/ 202 h 203"/>
                <a:gd name="T2" fmla="*/ 202 w 202"/>
                <a:gd name="T3" fmla="*/ 0 h 203"/>
              </a:gdLst>
              <a:ahLst/>
              <a:cxnLst>
                <a:cxn ang="0">
                  <a:pos x="T0" y="T1"/>
                </a:cxn>
                <a:cxn ang="0">
                  <a:pos x="T2" y="T3"/>
                </a:cxn>
              </a:cxnLst>
              <a:rect l="0" t="0" r="r" b="b"/>
              <a:pathLst>
                <a:path w="202" h="203">
                  <a:moveTo>
                    <a:pt x="0" y="202"/>
                  </a:moveTo>
                  <a:lnTo>
                    <a:pt x="202"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8" name="Freeform 59"/>
            <p:cNvSpPr>
              <a:spLocks/>
            </p:cNvSpPr>
            <p:nvPr/>
          </p:nvSpPr>
          <p:spPr bwMode="auto">
            <a:xfrm>
              <a:off x="8146" y="1419"/>
              <a:ext cx="238" cy="238"/>
            </a:xfrm>
            <a:custGeom>
              <a:avLst/>
              <a:gdLst>
                <a:gd name="T0" fmla="*/ 0 w 238"/>
                <a:gd name="T1" fmla="*/ 237 h 238"/>
                <a:gd name="T2" fmla="*/ 237 w 238"/>
                <a:gd name="T3" fmla="*/ 0 h 238"/>
              </a:gdLst>
              <a:ahLst/>
              <a:cxnLst>
                <a:cxn ang="0">
                  <a:pos x="T0" y="T1"/>
                </a:cxn>
                <a:cxn ang="0">
                  <a:pos x="T2" y="T3"/>
                </a:cxn>
              </a:cxnLst>
              <a:rect l="0" t="0" r="r" b="b"/>
              <a:pathLst>
                <a:path w="238" h="238">
                  <a:moveTo>
                    <a:pt x="0" y="237"/>
                  </a:moveTo>
                  <a:lnTo>
                    <a:pt x="237"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9" name="Freeform 60"/>
            <p:cNvSpPr>
              <a:spLocks/>
            </p:cNvSpPr>
            <p:nvPr/>
          </p:nvSpPr>
          <p:spPr bwMode="auto">
            <a:xfrm>
              <a:off x="8043" y="1408"/>
              <a:ext cx="266" cy="266"/>
            </a:xfrm>
            <a:custGeom>
              <a:avLst/>
              <a:gdLst>
                <a:gd name="T0" fmla="*/ 0 w 266"/>
                <a:gd name="T1" fmla="*/ 266 h 266"/>
                <a:gd name="T2" fmla="*/ 266 w 266"/>
                <a:gd name="T3" fmla="*/ 0 h 266"/>
              </a:gdLst>
              <a:ahLst/>
              <a:cxnLst>
                <a:cxn ang="0">
                  <a:pos x="T0" y="T1"/>
                </a:cxn>
                <a:cxn ang="0">
                  <a:pos x="T2" y="T3"/>
                </a:cxn>
              </a:cxnLst>
              <a:rect l="0" t="0" r="r" b="b"/>
              <a:pathLst>
                <a:path w="266" h="266">
                  <a:moveTo>
                    <a:pt x="0" y="266"/>
                  </a:moveTo>
                  <a:lnTo>
                    <a:pt x="26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0" name="Freeform 61"/>
            <p:cNvSpPr>
              <a:spLocks/>
            </p:cNvSpPr>
            <p:nvPr/>
          </p:nvSpPr>
          <p:spPr bwMode="auto">
            <a:xfrm>
              <a:off x="8043" y="1398"/>
              <a:ext cx="191" cy="191"/>
            </a:xfrm>
            <a:custGeom>
              <a:avLst/>
              <a:gdLst>
                <a:gd name="T0" fmla="*/ 0 w 191"/>
                <a:gd name="T1" fmla="*/ 191 h 191"/>
                <a:gd name="T2" fmla="*/ 191 w 191"/>
                <a:gd name="T3" fmla="*/ 0 h 191"/>
              </a:gdLst>
              <a:ahLst/>
              <a:cxnLst>
                <a:cxn ang="0">
                  <a:pos x="T0" y="T1"/>
                </a:cxn>
                <a:cxn ang="0">
                  <a:pos x="T2" y="T3"/>
                </a:cxn>
              </a:cxnLst>
              <a:rect l="0" t="0" r="r" b="b"/>
              <a:pathLst>
                <a:path w="191" h="191">
                  <a:moveTo>
                    <a:pt x="0" y="191"/>
                  </a:moveTo>
                  <a:lnTo>
                    <a:pt x="191"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1" name="Freeform 62"/>
            <p:cNvSpPr>
              <a:spLocks/>
            </p:cNvSpPr>
            <p:nvPr/>
          </p:nvSpPr>
          <p:spPr bwMode="auto">
            <a:xfrm>
              <a:off x="8043" y="1387"/>
              <a:ext cx="116" cy="116"/>
            </a:xfrm>
            <a:custGeom>
              <a:avLst/>
              <a:gdLst>
                <a:gd name="T0" fmla="*/ 0 w 116"/>
                <a:gd name="T1" fmla="*/ 115 h 116"/>
                <a:gd name="T2" fmla="*/ 116 w 116"/>
                <a:gd name="T3" fmla="*/ 0 h 116"/>
              </a:gdLst>
              <a:ahLst/>
              <a:cxnLst>
                <a:cxn ang="0">
                  <a:pos x="T0" y="T1"/>
                </a:cxn>
                <a:cxn ang="0">
                  <a:pos x="T2" y="T3"/>
                </a:cxn>
              </a:cxnLst>
              <a:rect l="0" t="0" r="r" b="b"/>
              <a:pathLst>
                <a:path w="116" h="116">
                  <a:moveTo>
                    <a:pt x="0" y="115"/>
                  </a:moveTo>
                  <a:lnTo>
                    <a:pt x="11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Freeform 63"/>
            <p:cNvSpPr>
              <a:spLocks/>
            </p:cNvSpPr>
            <p:nvPr/>
          </p:nvSpPr>
          <p:spPr bwMode="auto">
            <a:xfrm>
              <a:off x="8043" y="1377"/>
              <a:ext cx="41" cy="41"/>
            </a:xfrm>
            <a:custGeom>
              <a:avLst/>
              <a:gdLst>
                <a:gd name="T0" fmla="*/ 0 w 41"/>
                <a:gd name="T1" fmla="*/ 40 h 41"/>
                <a:gd name="T2" fmla="*/ 40 w 41"/>
                <a:gd name="T3" fmla="*/ 0 h 41"/>
              </a:gdLst>
              <a:ahLst/>
              <a:cxnLst>
                <a:cxn ang="0">
                  <a:pos x="T0" y="T1"/>
                </a:cxn>
                <a:cxn ang="0">
                  <a:pos x="T2" y="T3"/>
                </a:cxn>
              </a:cxnLst>
              <a:rect l="0" t="0" r="r" b="b"/>
              <a:pathLst>
                <a:path w="41" h="41">
                  <a:moveTo>
                    <a:pt x="0" y="40"/>
                  </a:moveTo>
                  <a:lnTo>
                    <a:pt x="4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3" name="Freeform 64"/>
            <p:cNvSpPr>
              <a:spLocks/>
            </p:cNvSpPr>
            <p:nvPr/>
          </p:nvSpPr>
          <p:spPr bwMode="auto">
            <a:xfrm>
              <a:off x="8477" y="1450"/>
              <a:ext cx="133" cy="133"/>
            </a:xfrm>
            <a:custGeom>
              <a:avLst/>
              <a:gdLst>
                <a:gd name="T0" fmla="*/ 0 w 133"/>
                <a:gd name="T1" fmla="*/ 132 h 133"/>
                <a:gd name="T2" fmla="*/ 132 w 133"/>
                <a:gd name="T3" fmla="*/ 0 h 133"/>
              </a:gdLst>
              <a:ahLst/>
              <a:cxnLst>
                <a:cxn ang="0">
                  <a:pos x="T0" y="T1"/>
                </a:cxn>
                <a:cxn ang="0">
                  <a:pos x="T2" y="T3"/>
                </a:cxn>
              </a:cxnLst>
              <a:rect l="0" t="0" r="r" b="b"/>
              <a:pathLst>
                <a:path w="133" h="133">
                  <a:moveTo>
                    <a:pt x="0" y="132"/>
                  </a:moveTo>
                  <a:lnTo>
                    <a:pt x="132"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4" name="Freeform 65"/>
            <p:cNvSpPr>
              <a:spLocks/>
            </p:cNvSpPr>
            <p:nvPr/>
          </p:nvSpPr>
          <p:spPr bwMode="auto">
            <a:xfrm>
              <a:off x="8587" y="1461"/>
              <a:ext cx="98" cy="97"/>
            </a:xfrm>
            <a:custGeom>
              <a:avLst/>
              <a:gdLst>
                <a:gd name="T0" fmla="*/ 0 w 98"/>
                <a:gd name="T1" fmla="*/ 97 h 97"/>
                <a:gd name="T2" fmla="*/ 97 w 98"/>
                <a:gd name="T3" fmla="*/ 0 h 97"/>
              </a:gdLst>
              <a:ahLst/>
              <a:cxnLst>
                <a:cxn ang="0">
                  <a:pos x="T0" y="T1"/>
                </a:cxn>
                <a:cxn ang="0">
                  <a:pos x="T2" y="T3"/>
                </a:cxn>
              </a:cxnLst>
              <a:rect l="0" t="0" r="r" b="b"/>
              <a:pathLst>
                <a:path w="98" h="97">
                  <a:moveTo>
                    <a:pt x="0" y="97"/>
                  </a:moveTo>
                  <a:lnTo>
                    <a:pt x="97"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5" name="Freeform 66"/>
            <p:cNvSpPr>
              <a:spLocks/>
            </p:cNvSpPr>
            <p:nvPr/>
          </p:nvSpPr>
          <p:spPr bwMode="auto">
            <a:xfrm>
              <a:off x="8698" y="1471"/>
              <a:ext cx="62" cy="62"/>
            </a:xfrm>
            <a:custGeom>
              <a:avLst/>
              <a:gdLst>
                <a:gd name="T0" fmla="*/ 0 w 62"/>
                <a:gd name="T1" fmla="*/ 62 h 62"/>
                <a:gd name="T2" fmla="*/ 62 w 62"/>
                <a:gd name="T3" fmla="*/ 0 h 62"/>
              </a:gdLst>
              <a:ahLst/>
              <a:cxnLst>
                <a:cxn ang="0">
                  <a:pos x="T0" y="T1"/>
                </a:cxn>
                <a:cxn ang="0">
                  <a:pos x="T2" y="T3"/>
                </a:cxn>
              </a:cxnLst>
              <a:rect l="0" t="0" r="r" b="b"/>
              <a:pathLst>
                <a:path w="62" h="62">
                  <a:moveTo>
                    <a:pt x="0" y="62"/>
                  </a:moveTo>
                  <a:lnTo>
                    <a:pt x="62"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6" name="Freeform 67"/>
            <p:cNvSpPr>
              <a:spLocks/>
            </p:cNvSpPr>
            <p:nvPr/>
          </p:nvSpPr>
          <p:spPr bwMode="auto">
            <a:xfrm>
              <a:off x="8808" y="1482"/>
              <a:ext cx="27" cy="27"/>
            </a:xfrm>
            <a:custGeom>
              <a:avLst/>
              <a:gdLst>
                <a:gd name="T0" fmla="*/ 0 w 27"/>
                <a:gd name="T1" fmla="*/ 27 h 27"/>
                <a:gd name="T2" fmla="*/ 27 w 27"/>
                <a:gd name="T3" fmla="*/ 0 h 27"/>
              </a:gdLst>
              <a:ahLst/>
              <a:cxnLst>
                <a:cxn ang="0">
                  <a:pos x="T0" y="T1"/>
                </a:cxn>
                <a:cxn ang="0">
                  <a:pos x="T2" y="T3"/>
                </a:cxn>
              </a:cxnLst>
              <a:rect l="0" t="0" r="r" b="b"/>
              <a:pathLst>
                <a:path w="27" h="27">
                  <a:moveTo>
                    <a:pt x="0" y="27"/>
                  </a:moveTo>
                  <a:lnTo>
                    <a:pt x="27"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7" name="Freeform 68"/>
            <p:cNvSpPr>
              <a:spLocks/>
            </p:cNvSpPr>
            <p:nvPr/>
          </p:nvSpPr>
          <p:spPr bwMode="auto">
            <a:xfrm>
              <a:off x="8043" y="1371"/>
              <a:ext cx="3085" cy="622"/>
            </a:xfrm>
            <a:custGeom>
              <a:avLst/>
              <a:gdLst>
                <a:gd name="T0" fmla="*/ 0 w 3085"/>
                <a:gd name="T1" fmla="*/ 0 h 622"/>
                <a:gd name="T2" fmla="*/ 1008 w 3085"/>
                <a:gd name="T3" fmla="*/ 140 h 622"/>
                <a:gd name="T4" fmla="*/ 2030 w 3085"/>
                <a:gd name="T5" fmla="*/ 481 h 622"/>
                <a:gd name="T6" fmla="*/ 3084 w 3085"/>
                <a:gd name="T7" fmla="*/ 622 h 622"/>
              </a:gdLst>
              <a:ahLst/>
              <a:cxnLst>
                <a:cxn ang="0">
                  <a:pos x="T0" y="T1"/>
                </a:cxn>
                <a:cxn ang="0">
                  <a:pos x="T2" y="T3"/>
                </a:cxn>
                <a:cxn ang="0">
                  <a:pos x="T4" y="T5"/>
                </a:cxn>
                <a:cxn ang="0">
                  <a:pos x="T6" y="T7"/>
                </a:cxn>
              </a:cxnLst>
              <a:rect l="0" t="0" r="r" b="b"/>
              <a:pathLst>
                <a:path w="3085" h="622">
                  <a:moveTo>
                    <a:pt x="0" y="0"/>
                  </a:moveTo>
                  <a:lnTo>
                    <a:pt x="1008" y="140"/>
                  </a:lnTo>
                  <a:lnTo>
                    <a:pt x="2030" y="481"/>
                  </a:lnTo>
                  <a:lnTo>
                    <a:pt x="3084" y="6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8" name="Freeform 69"/>
            <p:cNvSpPr>
              <a:spLocks/>
            </p:cNvSpPr>
            <p:nvPr/>
          </p:nvSpPr>
          <p:spPr bwMode="auto">
            <a:xfrm>
              <a:off x="7929" y="463"/>
              <a:ext cx="3244" cy="302"/>
            </a:xfrm>
            <a:custGeom>
              <a:avLst/>
              <a:gdLst>
                <a:gd name="T0" fmla="*/ 0 w 3244"/>
                <a:gd name="T1" fmla="*/ 78 h 302"/>
                <a:gd name="T2" fmla="*/ 90 w 3244"/>
                <a:gd name="T3" fmla="*/ 122 h 302"/>
                <a:gd name="T4" fmla="*/ 210 w 3244"/>
                <a:gd name="T5" fmla="*/ 185 h 302"/>
                <a:gd name="T6" fmla="*/ 328 w 3244"/>
                <a:gd name="T7" fmla="*/ 239 h 302"/>
                <a:gd name="T8" fmla="*/ 390 w 3244"/>
                <a:gd name="T9" fmla="*/ 263 h 302"/>
                <a:gd name="T10" fmla="*/ 451 w 3244"/>
                <a:gd name="T11" fmla="*/ 281 h 302"/>
                <a:gd name="T12" fmla="*/ 511 w 3244"/>
                <a:gd name="T13" fmla="*/ 293 h 302"/>
                <a:gd name="T14" fmla="*/ 571 w 3244"/>
                <a:gd name="T15" fmla="*/ 299 h 302"/>
                <a:gd name="T16" fmla="*/ 631 w 3244"/>
                <a:gd name="T17" fmla="*/ 298 h 302"/>
                <a:gd name="T18" fmla="*/ 691 w 3244"/>
                <a:gd name="T19" fmla="*/ 290 h 302"/>
                <a:gd name="T20" fmla="*/ 751 w 3244"/>
                <a:gd name="T21" fmla="*/ 277 h 302"/>
                <a:gd name="T22" fmla="*/ 812 w 3244"/>
                <a:gd name="T23" fmla="*/ 259 h 302"/>
                <a:gd name="T24" fmla="*/ 933 w 3244"/>
                <a:gd name="T25" fmla="*/ 213 h 302"/>
                <a:gd name="T26" fmla="*/ 1054 w 3244"/>
                <a:gd name="T27" fmla="*/ 158 h 302"/>
                <a:gd name="T28" fmla="*/ 1175 w 3244"/>
                <a:gd name="T29" fmla="*/ 103 h 302"/>
                <a:gd name="T30" fmla="*/ 1296 w 3244"/>
                <a:gd name="T31" fmla="*/ 53 h 302"/>
                <a:gd name="T32" fmla="*/ 1357 w 3244"/>
                <a:gd name="T33" fmla="*/ 33 h 302"/>
                <a:gd name="T34" fmla="*/ 1418 w 3244"/>
                <a:gd name="T35" fmla="*/ 16 h 302"/>
                <a:gd name="T36" fmla="*/ 1478 w 3244"/>
                <a:gd name="T37" fmla="*/ 5 h 302"/>
                <a:gd name="T38" fmla="*/ 1539 w 3244"/>
                <a:gd name="T39" fmla="*/ 0 h 302"/>
                <a:gd name="T40" fmla="*/ 1600 w 3244"/>
                <a:gd name="T41" fmla="*/ 1 h 302"/>
                <a:gd name="T42" fmla="*/ 1661 w 3244"/>
                <a:gd name="T43" fmla="*/ 8 h 302"/>
                <a:gd name="T44" fmla="*/ 1722 w 3244"/>
                <a:gd name="T45" fmla="*/ 20 h 302"/>
                <a:gd name="T46" fmla="*/ 1783 w 3244"/>
                <a:gd name="T47" fmla="*/ 37 h 302"/>
                <a:gd name="T48" fmla="*/ 1905 w 3244"/>
                <a:gd name="T49" fmla="*/ 81 h 302"/>
                <a:gd name="T50" fmla="*/ 2027 w 3244"/>
                <a:gd name="T51" fmla="*/ 133 h 302"/>
                <a:gd name="T52" fmla="*/ 2149 w 3244"/>
                <a:gd name="T53" fmla="*/ 188 h 302"/>
                <a:gd name="T54" fmla="*/ 2271 w 3244"/>
                <a:gd name="T55" fmla="*/ 238 h 302"/>
                <a:gd name="T56" fmla="*/ 2332 w 3244"/>
                <a:gd name="T57" fmla="*/ 259 h 302"/>
                <a:gd name="T58" fmla="*/ 2393 w 3244"/>
                <a:gd name="T59" fmla="*/ 277 h 302"/>
                <a:gd name="T60" fmla="*/ 2455 w 3244"/>
                <a:gd name="T61" fmla="*/ 291 h 302"/>
                <a:gd name="T62" fmla="*/ 2516 w 3244"/>
                <a:gd name="T63" fmla="*/ 299 h 302"/>
                <a:gd name="T64" fmla="*/ 2561 w 3244"/>
                <a:gd name="T65" fmla="*/ 302 h 302"/>
                <a:gd name="T66" fmla="*/ 2606 w 3244"/>
                <a:gd name="T67" fmla="*/ 302 h 302"/>
                <a:gd name="T68" fmla="*/ 2697 w 3244"/>
                <a:gd name="T69" fmla="*/ 293 h 302"/>
                <a:gd name="T70" fmla="*/ 2788 w 3244"/>
                <a:gd name="T71" fmla="*/ 275 h 302"/>
                <a:gd name="T72" fmla="*/ 2879 w 3244"/>
                <a:gd name="T73" fmla="*/ 248 h 302"/>
                <a:gd name="T74" fmla="*/ 2970 w 3244"/>
                <a:gd name="T75" fmla="*/ 215 h 302"/>
                <a:gd name="T76" fmla="*/ 3061 w 3244"/>
                <a:gd name="T77" fmla="*/ 178 h 302"/>
                <a:gd name="T78" fmla="*/ 3243 w 3244"/>
                <a:gd name="T79" fmla="*/ 9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4" h="302">
                  <a:moveTo>
                    <a:pt x="0" y="78"/>
                  </a:moveTo>
                  <a:lnTo>
                    <a:pt x="90" y="122"/>
                  </a:lnTo>
                  <a:lnTo>
                    <a:pt x="210" y="185"/>
                  </a:lnTo>
                  <a:lnTo>
                    <a:pt x="328" y="239"/>
                  </a:lnTo>
                  <a:lnTo>
                    <a:pt x="390" y="263"/>
                  </a:lnTo>
                  <a:lnTo>
                    <a:pt x="451" y="281"/>
                  </a:lnTo>
                  <a:lnTo>
                    <a:pt x="511" y="293"/>
                  </a:lnTo>
                  <a:lnTo>
                    <a:pt x="571" y="299"/>
                  </a:lnTo>
                  <a:lnTo>
                    <a:pt x="631" y="298"/>
                  </a:lnTo>
                  <a:lnTo>
                    <a:pt x="691" y="290"/>
                  </a:lnTo>
                  <a:lnTo>
                    <a:pt x="751" y="277"/>
                  </a:lnTo>
                  <a:lnTo>
                    <a:pt x="812" y="259"/>
                  </a:lnTo>
                  <a:lnTo>
                    <a:pt x="933" y="213"/>
                  </a:lnTo>
                  <a:lnTo>
                    <a:pt x="1054" y="158"/>
                  </a:lnTo>
                  <a:lnTo>
                    <a:pt x="1175" y="103"/>
                  </a:lnTo>
                  <a:lnTo>
                    <a:pt x="1296" y="53"/>
                  </a:lnTo>
                  <a:lnTo>
                    <a:pt x="1357" y="33"/>
                  </a:lnTo>
                  <a:lnTo>
                    <a:pt x="1418" y="16"/>
                  </a:lnTo>
                  <a:lnTo>
                    <a:pt x="1478" y="5"/>
                  </a:lnTo>
                  <a:lnTo>
                    <a:pt x="1539" y="0"/>
                  </a:lnTo>
                  <a:lnTo>
                    <a:pt x="1600" y="1"/>
                  </a:lnTo>
                  <a:lnTo>
                    <a:pt x="1661" y="8"/>
                  </a:lnTo>
                  <a:lnTo>
                    <a:pt x="1722" y="20"/>
                  </a:lnTo>
                  <a:lnTo>
                    <a:pt x="1783" y="37"/>
                  </a:lnTo>
                  <a:lnTo>
                    <a:pt x="1905" y="81"/>
                  </a:lnTo>
                  <a:lnTo>
                    <a:pt x="2027" y="133"/>
                  </a:lnTo>
                  <a:lnTo>
                    <a:pt x="2149" y="188"/>
                  </a:lnTo>
                  <a:lnTo>
                    <a:pt x="2271" y="238"/>
                  </a:lnTo>
                  <a:lnTo>
                    <a:pt x="2332" y="259"/>
                  </a:lnTo>
                  <a:lnTo>
                    <a:pt x="2393" y="277"/>
                  </a:lnTo>
                  <a:lnTo>
                    <a:pt x="2455" y="291"/>
                  </a:lnTo>
                  <a:lnTo>
                    <a:pt x="2516" y="299"/>
                  </a:lnTo>
                  <a:lnTo>
                    <a:pt x="2561" y="302"/>
                  </a:lnTo>
                  <a:lnTo>
                    <a:pt x="2606" y="302"/>
                  </a:lnTo>
                  <a:lnTo>
                    <a:pt x="2697" y="293"/>
                  </a:lnTo>
                  <a:lnTo>
                    <a:pt x="2788" y="275"/>
                  </a:lnTo>
                  <a:lnTo>
                    <a:pt x="2879" y="248"/>
                  </a:lnTo>
                  <a:lnTo>
                    <a:pt x="2970" y="215"/>
                  </a:lnTo>
                  <a:lnTo>
                    <a:pt x="3061" y="178"/>
                  </a:lnTo>
                  <a:lnTo>
                    <a:pt x="3243" y="95"/>
                  </a:lnTo>
                </a:path>
              </a:pathLst>
            </a:custGeom>
            <a:noFill/>
            <a:ln w="9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9" name="Freeform 70"/>
            <p:cNvSpPr>
              <a:spLocks/>
            </p:cNvSpPr>
            <p:nvPr/>
          </p:nvSpPr>
          <p:spPr bwMode="auto">
            <a:xfrm>
              <a:off x="8964" y="798"/>
              <a:ext cx="139" cy="96"/>
            </a:xfrm>
            <a:custGeom>
              <a:avLst/>
              <a:gdLst>
                <a:gd name="T0" fmla="*/ 137 w 139"/>
                <a:gd name="T1" fmla="*/ 0 h 96"/>
                <a:gd name="T2" fmla="*/ 121 w 139"/>
                <a:gd name="T3" fmla="*/ 24 h 96"/>
                <a:gd name="T4" fmla="*/ 99 w 139"/>
                <a:gd name="T5" fmla="*/ 47 h 96"/>
                <a:gd name="T6" fmla="*/ 76 w 139"/>
                <a:gd name="T7" fmla="*/ 67 h 96"/>
                <a:gd name="T8" fmla="*/ 52 w 139"/>
                <a:gd name="T9" fmla="*/ 84 h 96"/>
                <a:gd name="T10" fmla="*/ 31 w 139"/>
                <a:gd name="T11" fmla="*/ 90 h 96"/>
                <a:gd name="T12" fmla="*/ 7 w 139"/>
                <a:gd name="T13" fmla="*/ 80 h 96"/>
                <a:gd name="T14" fmla="*/ 0 w 139"/>
                <a:gd name="T15" fmla="*/ 56 h 96"/>
                <a:gd name="T16" fmla="*/ 6 w 139"/>
                <a:gd name="T17" fmla="*/ 32 h 96"/>
                <a:gd name="T18" fmla="*/ 30 w 139"/>
                <a:gd name="T19" fmla="*/ 20 h 96"/>
                <a:gd name="T20" fmla="*/ 52 w 139"/>
                <a:gd name="T21" fmla="*/ 25 h 96"/>
                <a:gd name="T22" fmla="*/ 74 w 139"/>
                <a:gd name="T23" fmla="*/ 37 h 96"/>
                <a:gd name="T24" fmla="*/ 97 w 139"/>
                <a:gd name="T25" fmla="*/ 49 h 96"/>
                <a:gd name="T26" fmla="*/ 119 w 139"/>
                <a:gd name="T27" fmla="*/ 69 h 96"/>
                <a:gd name="T28" fmla="*/ 139 w 139"/>
                <a:gd name="T29" fmla="*/ 9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96">
                  <a:moveTo>
                    <a:pt x="137" y="0"/>
                  </a:moveTo>
                  <a:lnTo>
                    <a:pt x="121" y="24"/>
                  </a:lnTo>
                  <a:lnTo>
                    <a:pt x="99" y="47"/>
                  </a:lnTo>
                  <a:lnTo>
                    <a:pt x="76" y="67"/>
                  </a:lnTo>
                  <a:lnTo>
                    <a:pt x="52" y="84"/>
                  </a:lnTo>
                  <a:lnTo>
                    <a:pt x="31" y="90"/>
                  </a:lnTo>
                  <a:lnTo>
                    <a:pt x="7" y="80"/>
                  </a:lnTo>
                  <a:lnTo>
                    <a:pt x="0" y="56"/>
                  </a:lnTo>
                  <a:lnTo>
                    <a:pt x="6" y="32"/>
                  </a:lnTo>
                  <a:lnTo>
                    <a:pt x="30" y="20"/>
                  </a:lnTo>
                  <a:lnTo>
                    <a:pt x="52" y="25"/>
                  </a:lnTo>
                  <a:lnTo>
                    <a:pt x="74" y="37"/>
                  </a:lnTo>
                  <a:lnTo>
                    <a:pt x="97" y="49"/>
                  </a:lnTo>
                  <a:lnTo>
                    <a:pt x="119" y="69"/>
                  </a:lnTo>
                  <a:lnTo>
                    <a:pt x="139" y="95"/>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0" name="Freeform 71"/>
            <p:cNvSpPr>
              <a:spLocks/>
            </p:cNvSpPr>
            <p:nvPr/>
          </p:nvSpPr>
          <p:spPr bwMode="auto">
            <a:xfrm>
              <a:off x="10005" y="362"/>
              <a:ext cx="140" cy="96"/>
            </a:xfrm>
            <a:custGeom>
              <a:avLst/>
              <a:gdLst>
                <a:gd name="T0" fmla="*/ 137 w 140"/>
                <a:gd name="T1" fmla="*/ 0 h 96"/>
                <a:gd name="T2" fmla="*/ 121 w 140"/>
                <a:gd name="T3" fmla="*/ 24 h 96"/>
                <a:gd name="T4" fmla="*/ 99 w 140"/>
                <a:gd name="T5" fmla="*/ 47 h 96"/>
                <a:gd name="T6" fmla="*/ 76 w 140"/>
                <a:gd name="T7" fmla="*/ 67 h 96"/>
                <a:gd name="T8" fmla="*/ 52 w 140"/>
                <a:gd name="T9" fmla="*/ 84 h 96"/>
                <a:gd name="T10" fmla="*/ 31 w 140"/>
                <a:gd name="T11" fmla="*/ 90 h 96"/>
                <a:gd name="T12" fmla="*/ 7 w 140"/>
                <a:gd name="T13" fmla="*/ 80 h 96"/>
                <a:gd name="T14" fmla="*/ 0 w 140"/>
                <a:gd name="T15" fmla="*/ 56 h 96"/>
                <a:gd name="T16" fmla="*/ 6 w 140"/>
                <a:gd name="T17" fmla="*/ 32 h 96"/>
                <a:gd name="T18" fmla="*/ 30 w 140"/>
                <a:gd name="T19" fmla="*/ 20 h 96"/>
                <a:gd name="T20" fmla="*/ 52 w 140"/>
                <a:gd name="T21" fmla="*/ 25 h 96"/>
                <a:gd name="T22" fmla="*/ 74 w 140"/>
                <a:gd name="T23" fmla="*/ 37 h 96"/>
                <a:gd name="T24" fmla="*/ 97 w 140"/>
                <a:gd name="T25" fmla="*/ 49 h 96"/>
                <a:gd name="T26" fmla="*/ 119 w 140"/>
                <a:gd name="T27" fmla="*/ 69 h 96"/>
                <a:gd name="T28" fmla="*/ 139 w 140"/>
                <a:gd name="T29" fmla="*/ 9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96">
                  <a:moveTo>
                    <a:pt x="137" y="0"/>
                  </a:moveTo>
                  <a:lnTo>
                    <a:pt x="121" y="24"/>
                  </a:lnTo>
                  <a:lnTo>
                    <a:pt x="99" y="47"/>
                  </a:lnTo>
                  <a:lnTo>
                    <a:pt x="76" y="67"/>
                  </a:lnTo>
                  <a:lnTo>
                    <a:pt x="52" y="84"/>
                  </a:lnTo>
                  <a:lnTo>
                    <a:pt x="31" y="90"/>
                  </a:lnTo>
                  <a:lnTo>
                    <a:pt x="7" y="80"/>
                  </a:lnTo>
                  <a:lnTo>
                    <a:pt x="0" y="56"/>
                  </a:lnTo>
                  <a:lnTo>
                    <a:pt x="6" y="32"/>
                  </a:lnTo>
                  <a:lnTo>
                    <a:pt x="30" y="20"/>
                  </a:lnTo>
                  <a:lnTo>
                    <a:pt x="52" y="25"/>
                  </a:lnTo>
                  <a:lnTo>
                    <a:pt x="74" y="37"/>
                  </a:lnTo>
                  <a:lnTo>
                    <a:pt x="97" y="49"/>
                  </a:lnTo>
                  <a:lnTo>
                    <a:pt x="119" y="69"/>
                  </a:lnTo>
                  <a:lnTo>
                    <a:pt x="139" y="95"/>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1" name="Freeform 72"/>
            <p:cNvSpPr>
              <a:spLocks/>
            </p:cNvSpPr>
            <p:nvPr/>
          </p:nvSpPr>
          <p:spPr bwMode="auto">
            <a:xfrm>
              <a:off x="10982" y="807"/>
              <a:ext cx="139" cy="96"/>
            </a:xfrm>
            <a:custGeom>
              <a:avLst/>
              <a:gdLst>
                <a:gd name="T0" fmla="*/ 137 w 139"/>
                <a:gd name="T1" fmla="*/ 0 h 96"/>
                <a:gd name="T2" fmla="*/ 121 w 139"/>
                <a:gd name="T3" fmla="*/ 24 h 96"/>
                <a:gd name="T4" fmla="*/ 99 w 139"/>
                <a:gd name="T5" fmla="*/ 47 h 96"/>
                <a:gd name="T6" fmla="*/ 76 w 139"/>
                <a:gd name="T7" fmla="*/ 67 h 96"/>
                <a:gd name="T8" fmla="*/ 52 w 139"/>
                <a:gd name="T9" fmla="*/ 84 h 96"/>
                <a:gd name="T10" fmla="*/ 31 w 139"/>
                <a:gd name="T11" fmla="*/ 90 h 96"/>
                <a:gd name="T12" fmla="*/ 7 w 139"/>
                <a:gd name="T13" fmla="*/ 80 h 96"/>
                <a:gd name="T14" fmla="*/ 0 w 139"/>
                <a:gd name="T15" fmla="*/ 56 h 96"/>
                <a:gd name="T16" fmla="*/ 6 w 139"/>
                <a:gd name="T17" fmla="*/ 32 h 96"/>
                <a:gd name="T18" fmla="*/ 30 w 139"/>
                <a:gd name="T19" fmla="*/ 20 h 96"/>
                <a:gd name="T20" fmla="*/ 52 w 139"/>
                <a:gd name="T21" fmla="*/ 25 h 96"/>
                <a:gd name="T22" fmla="*/ 74 w 139"/>
                <a:gd name="T23" fmla="*/ 37 h 96"/>
                <a:gd name="T24" fmla="*/ 97 w 139"/>
                <a:gd name="T25" fmla="*/ 49 h 96"/>
                <a:gd name="T26" fmla="*/ 119 w 139"/>
                <a:gd name="T27" fmla="*/ 69 h 96"/>
                <a:gd name="T28" fmla="*/ 139 w 139"/>
                <a:gd name="T29" fmla="*/ 9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96">
                  <a:moveTo>
                    <a:pt x="137" y="0"/>
                  </a:moveTo>
                  <a:lnTo>
                    <a:pt x="121" y="24"/>
                  </a:lnTo>
                  <a:lnTo>
                    <a:pt x="99" y="47"/>
                  </a:lnTo>
                  <a:lnTo>
                    <a:pt x="76" y="67"/>
                  </a:lnTo>
                  <a:lnTo>
                    <a:pt x="52" y="84"/>
                  </a:lnTo>
                  <a:lnTo>
                    <a:pt x="31" y="90"/>
                  </a:lnTo>
                  <a:lnTo>
                    <a:pt x="7" y="80"/>
                  </a:lnTo>
                  <a:lnTo>
                    <a:pt x="0" y="56"/>
                  </a:lnTo>
                  <a:lnTo>
                    <a:pt x="6" y="32"/>
                  </a:lnTo>
                  <a:lnTo>
                    <a:pt x="30" y="20"/>
                  </a:lnTo>
                  <a:lnTo>
                    <a:pt x="52" y="25"/>
                  </a:lnTo>
                  <a:lnTo>
                    <a:pt x="74" y="37"/>
                  </a:lnTo>
                  <a:lnTo>
                    <a:pt x="97" y="49"/>
                  </a:lnTo>
                  <a:lnTo>
                    <a:pt x="119" y="69"/>
                  </a:lnTo>
                  <a:lnTo>
                    <a:pt x="139" y="95"/>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2" name="Freeform 73"/>
            <p:cNvSpPr>
              <a:spLocks/>
            </p:cNvSpPr>
            <p:nvPr/>
          </p:nvSpPr>
          <p:spPr bwMode="auto">
            <a:xfrm>
              <a:off x="8029" y="116"/>
              <a:ext cx="37" cy="91"/>
            </a:xfrm>
            <a:custGeom>
              <a:avLst/>
              <a:gdLst>
                <a:gd name="T0" fmla="*/ 37 w 37"/>
                <a:gd name="T1" fmla="*/ 0 h 91"/>
                <a:gd name="T2" fmla="*/ 0 w 37"/>
                <a:gd name="T3" fmla="*/ 91 h 91"/>
              </a:gdLst>
              <a:ahLst/>
              <a:cxnLst>
                <a:cxn ang="0">
                  <a:pos x="T0" y="T1"/>
                </a:cxn>
                <a:cxn ang="0">
                  <a:pos x="T2" y="T3"/>
                </a:cxn>
              </a:cxnLst>
              <a:rect l="0" t="0" r="r" b="b"/>
              <a:pathLst>
                <a:path w="37" h="91">
                  <a:moveTo>
                    <a:pt x="37" y="0"/>
                  </a:moveTo>
                  <a:lnTo>
                    <a:pt x="0" y="9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3" name="Freeform 74"/>
            <p:cNvSpPr>
              <a:spLocks/>
            </p:cNvSpPr>
            <p:nvPr/>
          </p:nvSpPr>
          <p:spPr bwMode="auto">
            <a:xfrm>
              <a:off x="11108" y="116"/>
              <a:ext cx="38" cy="91"/>
            </a:xfrm>
            <a:custGeom>
              <a:avLst/>
              <a:gdLst>
                <a:gd name="T0" fmla="*/ 37 w 38"/>
                <a:gd name="T1" fmla="*/ 0 h 91"/>
                <a:gd name="T2" fmla="*/ 0 w 38"/>
                <a:gd name="T3" fmla="*/ 91 h 91"/>
              </a:gdLst>
              <a:ahLst/>
              <a:cxnLst>
                <a:cxn ang="0">
                  <a:pos x="T0" y="T1"/>
                </a:cxn>
                <a:cxn ang="0">
                  <a:pos x="T2" y="T3"/>
                </a:cxn>
              </a:cxnLst>
              <a:rect l="0" t="0" r="r" b="b"/>
              <a:pathLst>
                <a:path w="38" h="91">
                  <a:moveTo>
                    <a:pt x="37" y="0"/>
                  </a:moveTo>
                  <a:lnTo>
                    <a:pt x="0" y="9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4" name="Freeform 75"/>
            <p:cNvSpPr>
              <a:spLocks/>
            </p:cNvSpPr>
            <p:nvPr/>
          </p:nvSpPr>
          <p:spPr bwMode="auto">
            <a:xfrm>
              <a:off x="8043" y="161"/>
              <a:ext cx="3088" cy="0"/>
            </a:xfrm>
            <a:custGeom>
              <a:avLst/>
              <a:gdLst>
                <a:gd name="T0" fmla="*/ 0 w 3088"/>
                <a:gd name="T1" fmla="*/ 3088 w 3088"/>
              </a:gdLst>
              <a:ahLst/>
              <a:cxnLst>
                <a:cxn ang="0">
                  <a:pos x="T0" y="0"/>
                </a:cxn>
                <a:cxn ang="0">
                  <a:pos x="T1" y="0"/>
                </a:cxn>
              </a:cxnLst>
              <a:rect l="0" t="0" r="r" b="b"/>
              <a:pathLst>
                <a:path w="3088">
                  <a:moveTo>
                    <a:pt x="0" y="0"/>
                  </a:moveTo>
                  <a:lnTo>
                    <a:pt x="3088"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5" name="Freeform 76"/>
            <p:cNvSpPr>
              <a:spLocks/>
            </p:cNvSpPr>
            <p:nvPr/>
          </p:nvSpPr>
          <p:spPr bwMode="auto">
            <a:xfrm>
              <a:off x="8043" y="2441"/>
              <a:ext cx="0" cy="141"/>
            </a:xfrm>
            <a:custGeom>
              <a:avLst/>
              <a:gdLst>
                <a:gd name="T0" fmla="*/ 141 h 141"/>
                <a:gd name="T1" fmla="*/ 0 h 141"/>
              </a:gdLst>
              <a:ahLst/>
              <a:cxnLst>
                <a:cxn ang="0">
                  <a:pos x="0" y="T0"/>
                </a:cxn>
                <a:cxn ang="0">
                  <a:pos x="0" y="T1"/>
                </a:cxn>
              </a:cxnLst>
              <a:rect l="0" t="0" r="r" b="b"/>
              <a:pathLst>
                <a:path h="141">
                  <a:moveTo>
                    <a:pt x="0" y="141"/>
                  </a:move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6" name="Freeform 77"/>
            <p:cNvSpPr>
              <a:spLocks/>
            </p:cNvSpPr>
            <p:nvPr/>
          </p:nvSpPr>
          <p:spPr bwMode="auto">
            <a:xfrm>
              <a:off x="8899" y="2441"/>
              <a:ext cx="0" cy="141"/>
            </a:xfrm>
            <a:custGeom>
              <a:avLst/>
              <a:gdLst>
                <a:gd name="T0" fmla="*/ 141 h 141"/>
                <a:gd name="T1" fmla="*/ 0 h 141"/>
              </a:gdLst>
              <a:ahLst/>
              <a:cxnLst>
                <a:cxn ang="0">
                  <a:pos x="0" y="T0"/>
                </a:cxn>
                <a:cxn ang="0">
                  <a:pos x="0" y="T1"/>
                </a:cxn>
              </a:cxnLst>
              <a:rect l="0" t="0" r="r" b="b"/>
              <a:pathLst>
                <a:path h="141">
                  <a:moveTo>
                    <a:pt x="0" y="141"/>
                  </a:move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7" name="Freeform 78"/>
            <p:cNvSpPr>
              <a:spLocks/>
            </p:cNvSpPr>
            <p:nvPr/>
          </p:nvSpPr>
          <p:spPr bwMode="auto">
            <a:xfrm>
              <a:off x="7979" y="2516"/>
              <a:ext cx="986" cy="0"/>
            </a:xfrm>
            <a:custGeom>
              <a:avLst/>
              <a:gdLst>
                <a:gd name="T0" fmla="*/ 0 w 986"/>
                <a:gd name="T1" fmla="*/ 986 w 986"/>
              </a:gdLst>
              <a:ahLst/>
              <a:cxnLst>
                <a:cxn ang="0">
                  <a:pos x="T0" y="0"/>
                </a:cxn>
                <a:cxn ang="0">
                  <a:pos x="T1" y="0"/>
                </a:cxn>
              </a:cxnLst>
              <a:rect l="0" t="0" r="r" b="b"/>
              <a:pathLst>
                <a:path w="986">
                  <a:moveTo>
                    <a:pt x="0" y="0"/>
                  </a:moveTo>
                  <a:lnTo>
                    <a:pt x="98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8" name="Freeform 79"/>
            <p:cNvSpPr>
              <a:spLocks/>
            </p:cNvSpPr>
            <p:nvPr/>
          </p:nvSpPr>
          <p:spPr bwMode="auto">
            <a:xfrm>
              <a:off x="8898" y="1498"/>
              <a:ext cx="0" cy="1003"/>
            </a:xfrm>
            <a:custGeom>
              <a:avLst/>
              <a:gdLst>
                <a:gd name="T0" fmla="*/ 0 h 1003"/>
                <a:gd name="T1" fmla="*/ 1002 h 1003"/>
              </a:gdLst>
              <a:ahLst/>
              <a:cxnLst>
                <a:cxn ang="0">
                  <a:pos x="0" y="T0"/>
                </a:cxn>
                <a:cxn ang="0">
                  <a:pos x="0" y="T1"/>
                </a:cxn>
              </a:cxnLst>
              <a:rect l="0" t="0" r="r" b="b"/>
              <a:pathLst>
                <a:path h="1003">
                  <a:moveTo>
                    <a:pt x="0" y="0"/>
                  </a:moveTo>
                  <a:lnTo>
                    <a:pt x="0" y="1002"/>
                  </a:lnTo>
                </a:path>
              </a:pathLst>
            </a:custGeom>
            <a:noFill/>
            <a:ln w="4763">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89" name="Rectangle 88"/>
          <p:cNvSpPr/>
          <p:nvPr/>
        </p:nvSpPr>
        <p:spPr>
          <a:xfrm>
            <a:off x="1947541" y="7363844"/>
            <a:ext cx="4646272" cy="400110"/>
          </a:xfrm>
          <a:prstGeom prst="rect">
            <a:avLst/>
          </a:prstGeom>
        </p:spPr>
        <p:txBody>
          <a:bodyPr wrap="none">
            <a:spAutoFit/>
          </a:bodyPr>
          <a:lstStyle/>
          <a:p>
            <a:r>
              <a:rPr lang="id-ID" sz="2000">
                <a:solidFill>
                  <a:srgbClr val="FFFFFF"/>
                </a:solidFill>
              </a:rPr>
              <a:t>Nilai Wooble Angle dan Koefisien Friksi</a:t>
            </a:r>
            <a:endParaRPr lang="id-ID" sz="2000">
              <a:solidFill>
                <a:srgbClr val="FFFFFF"/>
              </a:solidFill>
            </a:endParaRPr>
          </a:p>
        </p:txBody>
      </p:sp>
      <mc:AlternateContent xmlns:mc="http://schemas.openxmlformats.org/markup-compatibility/2006">
        <mc:Choice xmlns:a14="http://schemas.microsoft.com/office/drawing/2010/main" Requires="a14">
          <p:sp>
            <p:nvSpPr>
              <p:cNvPr id="91" name="Rectangle 90"/>
              <p:cNvSpPr/>
              <p:nvPr/>
            </p:nvSpPr>
            <p:spPr>
              <a:xfrm>
                <a:off x="8624047" y="2220653"/>
                <a:ext cx="9140825" cy="6137770"/>
              </a:xfrm>
              <a:prstGeom prst="rect">
                <a:avLst/>
              </a:prstGeom>
            </p:spPr>
            <p:txBody>
              <a:bodyPr>
                <a:spAutoFit/>
              </a:bodyPr>
              <a:lstStyle/>
              <a:p>
                <a:pPr algn="just"/>
                <a:r>
                  <a:rPr lang="id-ID" sz="2000"/>
                  <a:t>∆l</a:t>
                </a:r>
                <a:r>
                  <a:rPr lang="id-ID" sz="2000" baseline="-25000"/>
                  <a:t>o</a:t>
                </a:r>
                <a:r>
                  <a:rPr lang="id-ID" sz="2000"/>
                  <a:t> = ∆l</a:t>
                </a:r>
                <a:r>
                  <a:rPr lang="id-ID" sz="2000" baseline="-25000"/>
                  <a:t>z</a:t>
                </a:r>
                <a:r>
                  <a:rPr lang="id-ID" sz="2000"/>
                  <a:t> + ∆l</a:t>
                </a:r>
                <a:r>
                  <a:rPr lang="id-ID" sz="2000" baseline="-25000"/>
                  <a:t>b</a:t>
                </a:r>
                <a:r>
                  <a:rPr lang="id-ID" sz="2000"/>
                  <a:t> + ∆l</a:t>
                </a:r>
                <a:r>
                  <a:rPr lang="id-ID" sz="2000" baseline="-25000"/>
                  <a:t>e</a:t>
                </a:r>
                <a:endParaRPr lang="id-ID" sz="2000"/>
              </a:p>
              <a:p>
                <a:pPr algn="just"/>
                <a:r>
                  <a:rPr lang="id-ID" sz="2000"/>
                  <a:t>Dimana :</a:t>
                </a:r>
              </a:p>
              <a:p>
                <a:pPr algn="just"/>
                <a:r>
                  <a:rPr lang="id-ID" sz="2000"/>
                  <a:t>∆l</a:t>
                </a:r>
                <a:r>
                  <a:rPr lang="id-ID" sz="2000" baseline="-25000"/>
                  <a:t>z</a:t>
                </a:r>
                <a:r>
                  <a:rPr lang="id-ID" sz="2000"/>
                  <a:t> = Elongasi strand tendon</a:t>
                </a:r>
              </a:p>
              <a:p>
                <a:pPr algn="just"/>
                <a:r>
                  <a:rPr lang="id-ID" sz="2000"/>
                  <a:t>∆l</a:t>
                </a:r>
                <a:r>
                  <a:rPr lang="id-ID" sz="2000" baseline="-25000"/>
                  <a:t>b</a:t>
                </a:r>
                <a:r>
                  <a:rPr lang="id-ID" sz="2000"/>
                  <a:t> = Perpendekan elastis beton</a:t>
                </a:r>
              </a:p>
              <a:p>
                <a:pPr algn="just"/>
                <a:r>
                  <a:rPr lang="id-ID" sz="2000"/>
                  <a:t>∆l</a:t>
                </a:r>
                <a:r>
                  <a:rPr lang="id-ID" sz="2000" baseline="-25000"/>
                  <a:t>e</a:t>
                </a:r>
                <a:r>
                  <a:rPr lang="id-ID" sz="2000"/>
                  <a:t> = Slip angkur</a:t>
                </a:r>
              </a:p>
              <a:p>
                <a:pPr algn="just"/>
                <a:r>
                  <a:rPr lang="id-ID" sz="2000"/>
                  <a:t>Dimana :</a:t>
                </a:r>
              </a:p>
              <a:p>
                <a:pPr algn="just"/>
                <a:r>
                  <a:rPr lang="id-ID" sz="2000"/>
                  <a:t>∆lz = </a:t>
                </a:r>
                <a14:m>
                  <m:oMath xmlns:m="http://schemas.openxmlformats.org/officeDocument/2006/math">
                    <m:f>
                      <m:fPr>
                        <m:ctrlPr>
                          <a:rPr lang="id-ID" sz="2000" i="1"/>
                        </m:ctrlPr>
                      </m:fPr>
                      <m:num>
                        <m:r>
                          <a:rPr lang="id-ID" sz="2000" i="1"/>
                          <m:t>𝜎</m:t>
                        </m:r>
                        <m:r>
                          <a:rPr lang="id-ID" sz="2000" i="1"/>
                          <m:t>𝑚</m:t>
                        </m:r>
                      </m:num>
                      <m:den>
                        <m:r>
                          <a:rPr lang="id-ID" sz="2000" i="1"/>
                          <m:t>𝐸𝑧</m:t>
                        </m:r>
                      </m:den>
                    </m:f>
                  </m:oMath>
                </a14:m>
                <a:endParaRPr lang="id-ID" sz="2000"/>
              </a:p>
              <a:p>
                <a:pPr algn="just"/>
                <a:r>
                  <a:rPr lang="id-ID" sz="2000"/>
                  <a:t>σ</a:t>
                </a:r>
                <a:r>
                  <a:rPr lang="id-ID" sz="2000" baseline="-25000"/>
                  <a:t>m</a:t>
                </a:r>
                <a:r>
                  <a:rPr lang="id-ID" sz="2000"/>
                  <a:t>  = rata – rata gaya prestress σ</a:t>
                </a:r>
                <a:r>
                  <a:rPr lang="id-ID" sz="2000" baseline="-25000"/>
                  <a:t>z</a:t>
                </a:r>
                <a:endParaRPr lang="id-ID" sz="2000"/>
              </a:p>
              <a:p>
                <a:pPr algn="just"/>
                <a:r>
                  <a:rPr lang="id-ID" sz="2000"/>
                  <a:t>σ</a:t>
                </a:r>
                <a:r>
                  <a:rPr lang="id-ID" sz="2000" baseline="-25000"/>
                  <a:t>z   </a:t>
                </a:r>
                <a:r>
                  <a:rPr lang="id-ID" sz="2000"/>
                  <a:t> = σ</a:t>
                </a:r>
                <a:r>
                  <a:rPr lang="id-ID" sz="2000" baseline="-25000"/>
                  <a:t>a </a:t>
                </a:r>
                <a:r>
                  <a:rPr lang="id-ID" sz="2000"/>
                  <a:t>. e</a:t>
                </a:r>
                <a:r>
                  <a:rPr lang="id-ID" sz="2000" baseline="30000"/>
                  <a:t>-μγ</a:t>
                </a:r>
                <a:endParaRPr lang="id-ID" sz="2000"/>
              </a:p>
              <a:p>
                <a:pPr algn="just"/>
                <a:r>
                  <a:rPr lang="id-ID" sz="2000"/>
                  <a:t>      = gaya prestress tendon pada titik yang ditinjau dengan jarak x</a:t>
                </a:r>
              </a:p>
              <a:p>
                <a:pPr algn="just"/>
                <a:r>
                  <a:rPr lang="id-ID" sz="2000"/>
                  <a:t>σ</a:t>
                </a:r>
                <a:r>
                  <a:rPr lang="id-ID" sz="2000" baseline="-25000"/>
                  <a:t>a</a:t>
                </a:r>
                <a:r>
                  <a:rPr lang="id-ID" sz="2000"/>
                  <a:t> </a:t>
                </a:r>
                <a:r>
                  <a:rPr lang="id-ID" sz="2000" baseline="-25000"/>
                  <a:t>  </a:t>
                </a:r>
                <a:r>
                  <a:rPr lang="id-ID" sz="2000"/>
                  <a:t>= gaya prestress di stressing end = 73,5% x UTS = 1363,4 N/mm</a:t>
                </a:r>
                <a:r>
                  <a:rPr lang="id-ID" sz="2000" baseline="30000"/>
                  <a:t>2</a:t>
                </a:r>
                <a:endParaRPr lang="id-ID" sz="2000"/>
              </a:p>
              <a:p>
                <a:pPr algn="just"/>
                <a:r>
                  <a:rPr lang="id-ID" sz="2000"/>
                  <a:t>μ    =  friction factor = 0,2 (dari tabel)</a:t>
                </a:r>
              </a:p>
              <a:p>
                <a:pPr algn="just"/>
                <a:r>
                  <a:rPr lang="id-ID" sz="2000"/>
                  <a:t>     	 γ    = ∑ deviasi sudut pada masing – masing ujung segmen</a:t>
                </a:r>
              </a:p>
              <a:p>
                <a:pPr algn="just"/>
                <a:r>
                  <a:rPr lang="id-ID" sz="2000"/>
                  <a:t> </a:t>
                </a:r>
              </a:p>
              <a:p>
                <a:pPr algn="just"/>
                <a:r>
                  <a:rPr lang="id-ID" sz="2000"/>
                  <a:t>     = </a:t>
                </a:r>
                <a14:m>
                  <m:oMath xmlns:m="http://schemas.openxmlformats.org/officeDocument/2006/math">
                    <m:rad>
                      <m:radPr>
                        <m:degHide m:val="on"/>
                        <m:ctrlPr>
                          <a:rPr lang="id-ID" sz="2000" i="1"/>
                        </m:ctrlPr>
                      </m:radPr>
                      <m:deg/>
                      <m:e>
                        <m:sSup>
                          <m:sSupPr>
                            <m:ctrlPr>
                              <a:rPr lang="id-ID" sz="2000" i="1"/>
                            </m:ctrlPr>
                          </m:sSupPr>
                          <m:e>
                            <m:r>
                              <a:rPr lang="id-ID" sz="2000" i="1"/>
                              <m:t>∆∝</m:t>
                            </m:r>
                            <m:r>
                              <a:rPr lang="id-ID" sz="2000" i="1"/>
                              <m:t>𝑣</m:t>
                            </m:r>
                          </m:e>
                          <m:sup>
                            <m:r>
                              <a:rPr lang="id-ID" sz="2000" i="1"/>
                              <m:t>2</m:t>
                            </m:r>
                          </m:sup>
                        </m:sSup>
                        <m:r>
                          <a:rPr lang="id-ID" sz="2000" i="1"/>
                          <m:t>+∆∝</m:t>
                        </m:r>
                        <m:sSup>
                          <m:sSupPr>
                            <m:ctrlPr>
                              <a:rPr lang="id-ID" sz="2000" i="1"/>
                            </m:ctrlPr>
                          </m:sSupPr>
                          <m:e>
                            <m:r>
                              <a:rPr lang="id-ID" sz="2000" i="1"/>
                              <m:t>h</m:t>
                            </m:r>
                          </m:e>
                          <m:sup>
                            <m:r>
                              <a:rPr lang="id-ID" sz="2000" i="1"/>
                              <m:t>2</m:t>
                            </m:r>
                          </m:sup>
                        </m:sSup>
                      </m:e>
                    </m:rad>
                  </m:oMath>
                </a14:m>
                <a:r>
                  <a:rPr lang="id-ID" sz="2000"/>
                  <a:t> + β.</a:t>
                </a:r>
                <a14:m>
                  <m:oMath xmlns:m="http://schemas.openxmlformats.org/officeDocument/2006/math">
                    <m:r>
                      <a:rPr lang="id-ID" sz="2000" i="1"/>
                      <m:t>∆</m:t>
                    </m:r>
                    <m:r>
                      <a:rPr lang="id-ID" sz="2000" i="1"/>
                      <m:t>𝐿</m:t>
                    </m:r>
                  </m:oMath>
                </a14:m>
                <a:endParaRPr lang="id-ID" sz="2000"/>
              </a:p>
              <a:p>
                <a:pPr algn="just"/>
                <a:r>
                  <a:rPr lang="id-ID" sz="2000"/>
                  <a:t>β  = wobble angle = 0,3</a:t>
                </a:r>
                <a:r>
                  <a:rPr lang="id-ID" sz="2000" baseline="30000"/>
                  <a:t>o</a:t>
                </a:r>
                <a:r>
                  <a:rPr lang="id-ID" sz="2000"/>
                  <a:t>/m (dari tabel)</a:t>
                </a:r>
              </a:p>
              <a:p>
                <a:pPr algn="just"/>
                <a:r>
                  <a:rPr lang="id-ID" sz="2000"/>
                  <a:t>.</a:t>
                </a:r>
                <a14:m>
                  <m:oMath xmlns:m="http://schemas.openxmlformats.org/officeDocument/2006/math">
                    <m:r>
                      <a:rPr lang="id-ID" sz="2000" i="1"/>
                      <m:t>∆</m:t>
                    </m:r>
                    <m:r>
                      <a:rPr lang="id-ID" sz="2000" i="1"/>
                      <m:t>𝐿</m:t>
                    </m:r>
                  </m:oMath>
                </a14:m>
                <a:r>
                  <a:rPr lang="id-ID" sz="2000"/>
                  <a:t> = panjang tendon</a:t>
                </a:r>
              </a:p>
              <a:p>
                <a:pPr algn="just"/>
                <a:r>
                  <a:rPr lang="id-ID" sz="2000"/>
                  <a:t>Ez   = modulus elastisitas strand</a:t>
                </a:r>
              </a:p>
              <a:p>
                <a:pPr algn="just"/>
                <a:r>
                  <a:rPr lang="id-ID" sz="2000"/>
                  <a:t>σ</a:t>
                </a:r>
                <a:r>
                  <a:rPr lang="id-ID" sz="2000" baseline="-25000"/>
                  <a:t>e    </a:t>
                </a:r>
                <a:r>
                  <a:rPr lang="id-ID" sz="2000"/>
                  <a:t> = gaya prestress setelah pengangkuran</a:t>
                </a:r>
              </a:p>
            </p:txBody>
          </p:sp>
        </mc:Choice>
        <mc:Fallback>
          <p:sp>
            <p:nvSpPr>
              <p:cNvPr id="91" name="Rectangle 90"/>
              <p:cNvSpPr>
                <a:spLocks noRot="1" noChangeAspect="1" noMove="1" noResize="1" noEditPoints="1" noAdjustHandles="1" noChangeArrowheads="1" noChangeShapeType="1" noTextEdit="1"/>
              </p:cNvSpPr>
              <p:nvPr/>
            </p:nvSpPr>
            <p:spPr>
              <a:xfrm>
                <a:off x="8624047" y="2220653"/>
                <a:ext cx="9140825" cy="6137770"/>
              </a:xfrm>
              <a:prstGeom prst="rect">
                <a:avLst/>
              </a:prstGeom>
              <a:blipFill rotWithShape="1">
                <a:blip r:embed="rId3"/>
                <a:stretch>
                  <a:fillRect l="-734" t="-397" b="-894"/>
                </a:stretch>
              </a:blipFill>
            </p:spPr>
            <p:txBody>
              <a:bodyPr/>
              <a:lstStyle/>
              <a:p>
                <a:r>
                  <a:rPr lang="id-ID">
                    <a:noFill/>
                  </a:rPr>
                  <a:t> </a:t>
                </a:r>
              </a:p>
            </p:txBody>
          </p:sp>
        </mc:Fallback>
      </mc:AlternateContent>
    </p:spTree>
    <p:extLst>
      <p:ext uri="{BB962C8B-B14F-4D97-AF65-F5344CB8AC3E}">
        <p14:creationId xmlns:p14="http://schemas.microsoft.com/office/powerpoint/2010/main" val="104304233"/>
      </p:ext>
    </p:extLst>
  </p:cSld>
  <p:clrMapOvr>
    <a:masterClrMapping/>
  </p:clrMapOvr>
  <p:transition spd="slow" advTm="3047">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2541" y="464725"/>
            <a:ext cx="10781939" cy="1003675"/>
          </a:xfrm>
        </p:spPr>
        <p:txBody>
          <a:bodyPr>
            <a:normAutofit/>
          </a:bodyPr>
          <a:lstStyle/>
          <a:p>
            <a:r>
              <a:rPr lang="id-ID" sz="3200" b="1"/>
              <a:t>Perhitungan Elongasi Tendon</a:t>
            </a:r>
            <a:r>
              <a:rPr lang="en-US" sz="3200" b="1"/>
              <a:t> Design</a:t>
            </a:r>
            <a:endParaRPr lang="id-ID" sz="320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59</a:t>
            </a:fld>
            <a:endParaRPr lang="en-US" sz="7200" dirty="0">
              <a:latin typeface="+mj-lt"/>
            </a:endParaRPr>
          </a:p>
        </p:txBody>
      </p:sp>
      <p:sp>
        <p:nvSpPr>
          <p:cNvPr id="5" name="Rectangle 4"/>
          <p:cNvSpPr/>
          <p:nvPr/>
        </p:nvSpPr>
        <p:spPr>
          <a:xfrm>
            <a:off x="8819536" y="2853035"/>
            <a:ext cx="9140825" cy="923330"/>
          </a:xfrm>
          <a:prstGeom prst="rect">
            <a:avLst/>
          </a:prstGeom>
        </p:spPr>
        <p:txBody>
          <a:bodyPr>
            <a:spAutoFit/>
          </a:bodyPr>
          <a:lstStyle/>
          <a:p>
            <a:pPr algn="just"/>
            <a:r>
              <a:rPr lang="en-US"/>
              <a:t>Di </a:t>
            </a:r>
            <a:r>
              <a:rPr lang="id-ID" smtClean="0"/>
              <a:t>samping </a:t>
            </a:r>
            <a:r>
              <a:rPr lang="en-US" smtClean="0"/>
              <a:t>ini </a:t>
            </a:r>
            <a:r>
              <a:rPr lang="en-US"/>
              <a:t>contoh perhitungan/design elongasi tendon untuk box girder segmen 1dan segmen 4 top tendon</a:t>
            </a:r>
            <a:endParaRPr lang="id-ID"/>
          </a:p>
        </p:txBody>
      </p:sp>
      <p:pic>
        <p:nvPicPr>
          <p:cNvPr id="90" name="Picture 89" descr="E:\05 Tol\Jembatan Moker\12Bridge Sequnce\Tugas Akhir\Foto2\Untitled1.png"/>
          <p:cNvPicPr/>
          <p:nvPr/>
        </p:nvPicPr>
        <p:blipFill>
          <a:blip r:embed="rId2"/>
          <a:srcRect/>
          <a:stretch>
            <a:fillRect/>
          </a:stretch>
        </p:blipFill>
        <p:spPr bwMode="auto">
          <a:xfrm>
            <a:off x="0" y="2746108"/>
            <a:ext cx="8554065" cy="5837453"/>
          </a:xfrm>
          <a:prstGeom prst="rect">
            <a:avLst/>
          </a:prstGeom>
          <a:noFill/>
          <a:ln w="9525">
            <a:noFill/>
            <a:miter lim="800000"/>
            <a:headEnd/>
            <a:tailEnd/>
          </a:ln>
        </p:spPr>
      </p:pic>
      <p:sp>
        <p:nvSpPr>
          <p:cNvPr id="6" name="Rectangle 5"/>
          <p:cNvSpPr/>
          <p:nvPr/>
        </p:nvSpPr>
        <p:spPr>
          <a:xfrm>
            <a:off x="2260848" y="8667953"/>
            <a:ext cx="3480440" cy="400110"/>
          </a:xfrm>
          <a:prstGeom prst="rect">
            <a:avLst/>
          </a:prstGeom>
        </p:spPr>
        <p:txBody>
          <a:bodyPr wrap="none">
            <a:spAutoFit/>
          </a:bodyPr>
          <a:lstStyle/>
          <a:p>
            <a:pPr algn="just"/>
            <a:r>
              <a:rPr lang="en-US" sz="2000"/>
              <a:t>Pehitungan Elongasi Design </a:t>
            </a:r>
            <a:endParaRPr lang="id-ID" sz="2000"/>
          </a:p>
        </p:txBody>
      </p:sp>
      <p:sp>
        <p:nvSpPr>
          <p:cNvPr id="7" name="Rectangle 6"/>
          <p:cNvSpPr/>
          <p:nvPr/>
        </p:nvSpPr>
        <p:spPr>
          <a:xfrm>
            <a:off x="8819536" y="3850839"/>
            <a:ext cx="9140825" cy="2585323"/>
          </a:xfrm>
          <a:prstGeom prst="rect">
            <a:avLst/>
          </a:prstGeom>
        </p:spPr>
        <p:txBody>
          <a:bodyPr>
            <a:spAutoFit/>
          </a:bodyPr>
          <a:lstStyle/>
          <a:p>
            <a:pPr algn="just"/>
            <a:r>
              <a:rPr lang="en-US"/>
              <a:t>Untuk segmen 1 seperti contoh </a:t>
            </a:r>
            <a:r>
              <a:rPr lang="en-US"/>
              <a:t>di </a:t>
            </a:r>
            <a:r>
              <a:rPr lang="id-ID" smtClean="0"/>
              <a:t>samping </a:t>
            </a:r>
            <a:r>
              <a:rPr lang="en-US" smtClean="0"/>
              <a:t>dengan </a:t>
            </a:r>
            <a:r>
              <a:rPr lang="en-US"/>
              <a:t>tendon yang panjangnya 9 m, maka ditarik 1 (satu) arah, sehingga nilai </a:t>
            </a:r>
            <a:r>
              <a:rPr lang="id-ID"/>
              <a:t>gaya prestress tendon pada titik yang ditinjau dengan jarak x</a:t>
            </a:r>
            <a:r>
              <a:rPr lang="en-US"/>
              <a:t> (</a:t>
            </a:r>
            <a:r>
              <a:rPr lang="id-ID"/>
              <a:t>σ</a:t>
            </a:r>
            <a:r>
              <a:rPr lang="id-ID" baseline="-25000"/>
              <a:t>z</a:t>
            </a:r>
            <a:r>
              <a:rPr lang="en-US"/>
              <a:t>), semakin mengecil sampai ujung seksi dikarenakan kehilangan prategang sebesar 5% seperti ditunjukkan pada tabel perhitungan elongasi </a:t>
            </a:r>
            <a:r>
              <a:rPr lang="en-US"/>
              <a:t>di </a:t>
            </a:r>
            <a:r>
              <a:rPr lang="id-ID" smtClean="0"/>
              <a:t>samping</a:t>
            </a:r>
            <a:r>
              <a:rPr lang="en-US" smtClean="0"/>
              <a:t>.</a:t>
            </a:r>
            <a:endParaRPr lang="id-ID"/>
          </a:p>
        </p:txBody>
      </p:sp>
      <p:cxnSp>
        <p:nvCxnSpPr>
          <p:cNvPr id="11266" name="AutoShape 2"/>
          <p:cNvCxnSpPr>
            <a:cxnSpLocks noChangeShapeType="1"/>
          </p:cNvCxnSpPr>
          <p:nvPr/>
        </p:nvCxnSpPr>
        <p:spPr bwMode="auto">
          <a:xfrm flipH="1" flipV="1">
            <a:off x="7513320" y="2606040"/>
            <a:ext cx="434340" cy="736651"/>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3" name="Text Box 3"/>
          <p:cNvSpPr txBox="1">
            <a:spLocks noChangeArrowheads="1"/>
          </p:cNvSpPr>
          <p:nvPr/>
        </p:nvSpPr>
        <p:spPr bwMode="auto">
          <a:xfrm>
            <a:off x="7035736" y="2377440"/>
            <a:ext cx="927164"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d-ID" sz="1400" b="0" i="0" u="none" strike="noStrike" cap="none" normalizeH="0" baseline="0" smtClean="0">
                <a:ln>
                  <a:noFill/>
                </a:ln>
                <a:solidFill>
                  <a:schemeClr val="bg1"/>
                </a:solidFill>
                <a:effectLst/>
                <a:latin typeface="Times New Roman" pitchFamily="18" charset="0"/>
                <a:cs typeface="Arial" pitchFamily="34" charset="0"/>
              </a:rPr>
              <a:t>Dari tabel</a:t>
            </a:r>
            <a:endParaRPr kumimoji="0" lang="id-ID" sz="1400" b="0" i="0" u="none" strike="noStrike" cap="none" normalizeH="0" baseline="0" smtClean="0">
              <a:ln>
                <a:noFill/>
              </a:ln>
              <a:solidFill>
                <a:schemeClr val="bg1"/>
              </a:solidFill>
              <a:effectLst/>
              <a:latin typeface="Arial" pitchFamily="34" charset="0"/>
              <a:cs typeface="Arial" pitchFamily="34" charset="0"/>
            </a:endParaRPr>
          </a:p>
        </p:txBody>
      </p:sp>
      <p:cxnSp>
        <p:nvCxnSpPr>
          <p:cNvPr id="11268" name="AutoShape 4"/>
          <p:cNvCxnSpPr>
            <a:cxnSpLocks noChangeShapeType="1"/>
          </p:cNvCxnSpPr>
          <p:nvPr/>
        </p:nvCxnSpPr>
        <p:spPr bwMode="auto">
          <a:xfrm flipH="1">
            <a:off x="7495380" y="8583561"/>
            <a:ext cx="396000" cy="16091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92" name="Text Box 5"/>
          <p:cNvSpPr txBox="1">
            <a:spLocks noChangeArrowheads="1"/>
          </p:cNvSpPr>
          <p:nvPr/>
        </p:nvSpPr>
        <p:spPr bwMode="auto">
          <a:xfrm>
            <a:off x="6708140" y="8733864"/>
            <a:ext cx="158242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Arial" pitchFamily="34" charset="0"/>
              </a:rPr>
              <a:t>Total elongasi</a:t>
            </a:r>
            <a:endParaRPr kumimoji="0" lang="id-ID" sz="12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56296081"/>
      </p:ext>
    </p:extLst>
  </p:cSld>
  <p:clrMapOvr>
    <a:masterClrMapping/>
  </p:clrMapOvr>
  <p:transition spd="slow" advTm="3047">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476934" y="4412057"/>
            <a:ext cx="13714810" cy="1409384"/>
          </a:xfrm>
        </p:spPr>
        <p:txBody>
          <a:bodyPr>
            <a:noAutofit/>
          </a:bodyPr>
          <a:lstStyle/>
          <a:p>
            <a:pPr algn="just"/>
            <a:r>
              <a:rPr lang="en-US" sz="3600"/>
              <a:t>Jembatan box girder adalah sebuah jembatan dimana struktur atas jembatan terdiri dari balok-balok penopang utama yang berbentuk kotak berongga. Box girder biasanya terdiri dari elemen beton pratekan, baja struktural, atau komposit baja dan beton bertulang. Bentuk penampang dari box girder umumnya adalah persegi atau trapezium dan dapat direncanakan terdiri atas 1 sel atau banyak sel.</a:t>
            </a:r>
            <a:endParaRPr lang="id-ID" sz="3600"/>
          </a:p>
        </p:txBody>
      </p:sp>
      <p:sp>
        <p:nvSpPr>
          <p:cNvPr id="6" name="テキスト ボックス 15"/>
          <p:cNvSpPr txBox="1"/>
          <p:nvPr/>
        </p:nvSpPr>
        <p:spPr>
          <a:xfrm>
            <a:off x="138622" y="5422873"/>
            <a:ext cx="3027660" cy="1569660"/>
          </a:xfrm>
          <a:prstGeom prst="rect">
            <a:avLst/>
          </a:prstGeom>
          <a:noFill/>
        </p:spPr>
        <p:txBody>
          <a:bodyPr wrap="square" rtlCol="0">
            <a:spAutoFit/>
          </a:bodyPr>
          <a:lstStyle/>
          <a:p>
            <a:pPr algn="ctr"/>
            <a:r>
              <a:rPr lang="en-US" sz="3200" b="1">
                <a:solidFill>
                  <a:srgbClr val="002060"/>
                </a:solidFill>
              </a:rPr>
              <a:t>PENGERTIAN JEMBATAN </a:t>
            </a:r>
            <a:r>
              <a:rPr lang="en-US" sz="3200" b="1" i="1">
                <a:solidFill>
                  <a:srgbClr val="002060"/>
                </a:solidFill>
              </a:rPr>
              <a:t>BOX GIRDER</a:t>
            </a:r>
            <a:endParaRPr lang="en-US" sz="3200" i="1" dirty="0">
              <a:solidFill>
                <a:srgbClr val="002060"/>
              </a:solidFill>
              <a:latin typeface="Aileron Thin" pitchFamily="50" charset="0"/>
            </a:endParaRPr>
          </a:p>
        </p:txBody>
      </p:sp>
      <p:sp>
        <p:nvSpPr>
          <p:cNvPr id="8" name="円/楕円 6"/>
          <p:cNvSpPr/>
          <p:nvPr/>
        </p:nvSpPr>
        <p:spPr>
          <a:xfrm>
            <a:off x="8157411" y="207176"/>
            <a:ext cx="1975104" cy="1975104"/>
          </a:xfrm>
          <a:prstGeom prst="ellipse">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d-ID" sz="4000" smtClean="0">
                <a:solidFill>
                  <a:srgbClr val="0070C0"/>
                </a:solidFill>
              </a:rPr>
              <a:t>1</a:t>
            </a:r>
            <a:endParaRPr lang="en-US" sz="4000" dirty="0">
              <a:solidFill>
                <a:srgbClr val="0070C0"/>
              </a:solidFill>
            </a:endParaRPr>
          </a:p>
        </p:txBody>
      </p:sp>
      <p:pic>
        <p:nvPicPr>
          <p:cNvPr id="11" name="Picture 10" descr="banyak sel girder">
            <a:hlinkClick r:id="rId2"/>
          </p:cNvPr>
          <p:cNvPicPr/>
          <p:nvPr/>
        </p:nvPicPr>
        <p:blipFill>
          <a:blip r:embed="rId3"/>
          <a:srcRect/>
          <a:stretch>
            <a:fillRect/>
          </a:stretch>
        </p:blipFill>
        <p:spPr bwMode="auto">
          <a:xfrm>
            <a:off x="3596206" y="5889812"/>
            <a:ext cx="13508453" cy="3173506"/>
          </a:xfrm>
          <a:prstGeom prst="rect">
            <a:avLst/>
          </a:prstGeom>
          <a:noFill/>
          <a:ln w="9525">
            <a:noFill/>
            <a:miter lim="800000"/>
            <a:headEnd/>
            <a:tailEnd/>
          </a:ln>
        </p:spPr>
      </p:pic>
    </p:spTree>
    <p:extLst>
      <p:ext uri="{BB962C8B-B14F-4D97-AF65-F5344CB8AC3E}">
        <p14:creationId xmlns:p14="http://schemas.microsoft.com/office/powerpoint/2010/main" val="3838259258"/>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2541" y="464725"/>
            <a:ext cx="10781939" cy="1003675"/>
          </a:xfrm>
        </p:spPr>
        <p:txBody>
          <a:bodyPr>
            <a:normAutofit/>
          </a:bodyPr>
          <a:lstStyle/>
          <a:p>
            <a:r>
              <a:rPr lang="id-ID" sz="3200" b="1"/>
              <a:t>Perhitungan Elongasi Tendon</a:t>
            </a:r>
            <a:r>
              <a:rPr lang="en-US" sz="3200" b="1"/>
              <a:t> Design</a:t>
            </a:r>
            <a:endParaRPr lang="id-ID" sz="3200"/>
          </a:p>
        </p:txBody>
      </p:sp>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60</a:t>
            </a:fld>
            <a:endParaRPr lang="en-US" sz="7200" dirty="0">
              <a:latin typeface="+mj-lt"/>
            </a:endParaRPr>
          </a:p>
        </p:txBody>
      </p:sp>
      <p:sp>
        <p:nvSpPr>
          <p:cNvPr id="6" name="Rectangle 5"/>
          <p:cNvSpPr/>
          <p:nvPr/>
        </p:nvSpPr>
        <p:spPr>
          <a:xfrm>
            <a:off x="2260848" y="8667953"/>
            <a:ext cx="3480440" cy="400110"/>
          </a:xfrm>
          <a:prstGeom prst="rect">
            <a:avLst/>
          </a:prstGeom>
        </p:spPr>
        <p:txBody>
          <a:bodyPr wrap="none">
            <a:spAutoFit/>
          </a:bodyPr>
          <a:lstStyle/>
          <a:p>
            <a:pPr algn="just"/>
            <a:r>
              <a:rPr lang="en-US" sz="2000"/>
              <a:t>Pehitungan Elongasi Design </a:t>
            </a:r>
            <a:endParaRPr lang="id-ID" sz="2000"/>
          </a:p>
        </p:txBody>
      </p:sp>
      <p:pic>
        <p:nvPicPr>
          <p:cNvPr id="8" name="Picture 7" descr="E:\05 Tol\Jembatan Moker\12Bridge Sequnce\Tugas Akhir\Foto2\elong4.png"/>
          <p:cNvPicPr/>
          <p:nvPr/>
        </p:nvPicPr>
        <p:blipFill>
          <a:blip r:embed="rId2"/>
          <a:srcRect/>
          <a:stretch>
            <a:fillRect/>
          </a:stretch>
        </p:blipFill>
        <p:spPr bwMode="auto">
          <a:xfrm>
            <a:off x="-794" y="2853035"/>
            <a:ext cx="8506439" cy="5687116"/>
          </a:xfrm>
          <a:prstGeom prst="rect">
            <a:avLst/>
          </a:prstGeom>
          <a:noFill/>
          <a:ln w="9525">
            <a:noFill/>
            <a:miter lim="800000"/>
            <a:headEnd/>
            <a:tailEnd/>
          </a:ln>
        </p:spPr>
      </p:pic>
      <p:sp>
        <p:nvSpPr>
          <p:cNvPr id="3" name="Rectangle 2"/>
          <p:cNvSpPr/>
          <p:nvPr/>
        </p:nvSpPr>
        <p:spPr>
          <a:xfrm>
            <a:off x="8781690" y="2853035"/>
            <a:ext cx="9140825" cy="3831818"/>
          </a:xfrm>
          <a:prstGeom prst="rect">
            <a:avLst/>
          </a:prstGeom>
        </p:spPr>
        <p:txBody>
          <a:bodyPr>
            <a:spAutoFit/>
          </a:bodyPr>
          <a:lstStyle/>
          <a:p>
            <a:pPr algn="just"/>
            <a:r>
              <a:rPr lang="en-US"/>
              <a:t>Sedangkan untuk segmen 4 yang panjang tendonnya 36 meter, ditarik dari dua arah depan dan belakang, sehingga nilai </a:t>
            </a:r>
            <a:r>
              <a:rPr lang="id-ID"/>
              <a:t>gaya prestress tendon pada titik yang ditinjau dengan jarak x</a:t>
            </a:r>
            <a:r>
              <a:rPr lang="en-US"/>
              <a:t> (</a:t>
            </a:r>
            <a:r>
              <a:rPr lang="id-ID"/>
              <a:t>σ</a:t>
            </a:r>
            <a:r>
              <a:rPr lang="id-ID" baseline="-25000"/>
              <a:t>z</a:t>
            </a:r>
            <a:r>
              <a:rPr lang="en-US"/>
              <a:t>), semakin mengecil sampai hanya di tengah seksi, karena ada gaya balancing prategang dari arah berlawanan yang menyebabkan nilai (</a:t>
            </a:r>
            <a:r>
              <a:rPr lang="id-ID"/>
              <a:t>σ</a:t>
            </a:r>
            <a:r>
              <a:rPr lang="id-ID" baseline="-25000"/>
              <a:t>z</a:t>
            </a:r>
            <a:r>
              <a:rPr lang="en-US"/>
              <a:t>) dari depan ke tengah seksi sama dengan nilai (</a:t>
            </a:r>
            <a:r>
              <a:rPr lang="id-ID"/>
              <a:t>σ</a:t>
            </a:r>
            <a:r>
              <a:rPr lang="id-ID" baseline="-25000"/>
              <a:t>z</a:t>
            </a:r>
            <a:r>
              <a:rPr lang="en-US"/>
              <a:t>) dari tengah seksi ke belakang atau ujung seksi, seperti yang ditunjukkan dalam tabel perhitungan elongasi di bawah ini</a:t>
            </a:r>
            <a:endParaRPr lang="id-ID"/>
          </a:p>
        </p:txBody>
      </p:sp>
    </p:spTree>
    <p:extLst>
      <p:ext uri="{BB962C8B-B14F-4D97-AF65-F5344CB8AC3E}">
        <p14:creationId xmlns:p14="http://schemas.microsoft.com/office/powerpoint/2010/main" val="3158825989"/>
      </p:ext>
    </p:extLst>
  </p:cSld>
  <p:clrMapOvr>
    <a:masterClrMapping/>
  </p:clrMapOvr>
  <p:transition spd="slow" advTm="3047">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61</a:t>
            </a:fld>
            <a:endParaRPr lang="en-US" sz="7200" dirty="0">
              <a:latin typeface="+mj-lt"/>
            </a:endParaRPr>
          </a:p>
        </p:txBody>
      </p:sp>
      <p:sp>
        <p:nvSpPr>
          <p:cNvPr id="6" name="Rectangle 5"/>
          <p:cNvSpPr/>
          <p:nvPr/>
        </p:nvSpPr>
        <p:spPr>
          <a:xfrm>
            <a:off x="7024768" y="8667953"/>
            <a:ext cx="3200556" cy="400110"/>
          </a:xfrm>
          <a:prstGeom prst="rect">
            <a:avLst/>
          </a:prstGeom>
        </p:spPr>
        <p:txBody>
          <a:bodyPr wrap="none">
            <a:spAutoFit/>
          </a:bodyPr>
          <a:lstStyle/>
          <a:p>
            <a:pPr algn="just"/>
            <a:r>
              <a:rPr lang="id-ID" sz="2000" smtClean="0"/>
              <a:t>Hammer Head / Pier Table</a:t>
            </a:r>
            <a:endParaRPr lang="id-ID" sz="2000"/>
          </a:p>
        </p:txBody>
      </p:sp>
      <p:sp>
        <p:nvSpPr>
          <p:cNvPr id="5" name="Rectangle 4"/>
          <p:cNvSpPr/>
          <p:nvPr/>
        </p:nvSpPr>
        <p:spPr>
          <a:xfrm>
            <a:off x="0" y="808911"/>
            <a:ext cx="10512237" cy="646331"/>
          </a:xfrm>
          <a:prstGeom prst="rect">
            <a:avLst/>
          </a:prstGeom>
        </p:spPr>
        <p:txBody>
          <a:bodyPr wrap="none">
            <a:spAutoFit/>
          </a:bodyPr>
          <a:lstStyle/>
          <a:p>
            <a:pPr lvl="2"/>
            <a:r>
              <a:rPr lang="en-US" sz="3600" b="1">
                <a:solidFill>
                  <a:srgbClr val="FFFFFF"/>
                </a:solidFill>
              </a:rPr>
              <a:t>Konfigurasi Panjang dan Jumlah Tendon</a:t>
            </a:r>
            <a:endParaRPr lang="id-ID" sz="3600">
              <a:solidFill>
                <a:srgbClr val="FFFFFF"/>
              </a:solidFill>
            </a:endParaRPr>
          </a:p>
        </p:txBody>
      </p:sp>
      <p:sp>
        <p:nvSpPr>
          <p:cNvPr id="9" name="Rectangle 8"/>
          <p:cNvSpPr/>
          <p:nvPr/>
        </p:nvSpPr>
        <p:spPr>
          <a:xfrm>
            <a:off x="5158847" y="2100665"/>
            <a:ext cx="6160854" cy="507831"/>
          </a:xfrm>
          <a:prstGeom prst="rect">
            <a:avLst/>
          </a:prstGeom>
        </p:spPr>
        <p:txBody>
          <a:bodyPr wrap="none">
            <a:spAutoFit/>
          </a:bodyPr>
          <a:lstStyle/>
          <a:p>
            <a:pPr lvl="0"/>
            <a:r>
              <a:rPr lang="id-ID"/>
              <a:t>Hammer Head / Pier Table (Segmen 1)</a:t>
            </a:r>
          </a:p>
        </p:txBody>
      </p:sp>
      <p:grpSp>
        <p:nvGrpSpPr>
          <p:cNvPr id="10" name="Group 2"/>
          <p:cNvGrpSpPr>
            <a:grpSpLocks/>
          </p:cNvGrpSpPr>
          <p:nvPr/>
        </p:nvGrpSpPr>
        <p:grpSpPr bwMode="auto">
          <a:xfrm>
            <a:off x="495657" y="4730098"/>
            <a:ext cx="7040880" cy="2798462"/>
            <a:chOff x="2042" y="8981"/>
            <a:chExt cx="8714" cy="3690"/>
          </a:xfrm>
        </p:grpSpPr>
        <p:grpSp>
          <p:nvGrpSpPr>
            <p:cNvPr id="11" name="Group 3"/>
            <p:cNvGrpSpPr>
              <a:grpSpLocks noChangeAspect="1"/>
            </p:cNvGrpSpPr>
            <p:nvPr/>
          </p:nvGrpSpPr>
          <p:grpSpPr bwMode="auto">
            <a:xfrm>
              <a:off x="2042" y="8981"/>
              <a:ext cx="8714" cy="3690"/>
              <a:chOff x="1771" y="8105"/>
              <a:chExt cx="9241" cy="3912"/>
            </a:xfrm>
          </p:grpSpPr>
          <p:sp>
            <p:nvSpPr>
              <p:cNvPr id="90" name="AutoShape 4"/>
              <p:cNvSpPr>
                <a:spLocks noChangeAspect="1" noChangeArrowheads="1"/>
              </p:cNvSpPr>
              <p:nvPr/>
            </p:nvSpPr>
            <p:spPr bwMode="auto">
              <a:xfrm>
                <a:off x="6042" y="9665"/>
                <a:ext cx="680" cy="680"/>
              </a:xfrm>
              <a:prstGeom prst="roundRect">
                <a:avLst>
                  <a:gd name="adj" fmla="val 16667"/>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cxnSp>
            <p:nvCxnSpPr>
              <p:cNvPr id="12293" name="AutoShape 5"/>
              <p:cNvCxnSpPr>
                <a:cxnSpLocks noChangeAspect="1" noChangeShapeType="1"/>
              </p:cNvCxnSpPr>
              <p:nvPr/>
            </p:nvCxnSpPr>
            <p:spPr bwMode="auto">
              <a:xfrm flipH="1">
                <a:off x="6079" y="9714"/>
                <a:ext cx="625" cy="591"/>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nvGrpSpPr>
              <p:cNvPr id="91" name="Group 6"/>
              <p:cNvGrpSpPr>
                <a:grpSpLocks noChangeAspect="1"/>
              </p:cNvGrpSpPr>
              <p:nvPr/>
            </p:nvGrpSpPr>
            <p:grpSpPr bwMode="auto">
              <a:xfrm>
                <a:off x="1771" y="8105"/>
                <a:ext cx="9241" cy="3912"/>
                <a:chOff x="1771" y="8120"/>
                <a:chExt cx="9241" cy="3912"/>
              </a:xfrm>
            </p:grpSpPr>
            <p:cxnSp>
              <p:nvCxnSpPr>
                <p:cNvPr id="12295" name="AutoShape 7"/>
                <p:cNvCxnSpPr>
                  <a:cxnSpLocks noChangeAspect="1" noChangeShapeType="1"/>
                </p:cNvCxnSpPr>
                <p:nvPr/>
              </p:nvCxnSpPr>
              <p:spPr bwMode="auto">
                <a:xfrm>
                  <a:off x="5871" y="10976"/>
                  <a:ext cx="952" cy="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nvGrpSpPr>
                <p:cNvPr id="92" name="Group 8"/>
                <p:cNvGrpSpPr>
                  <a:grpSpLocks noChangeAspect="1"/>
                </p:cNvGrpSpPr>
                <p:nvPr/>
              </p:nvGrpSpPr>
              <p:grpSpPr bwMode="auto">
                <a:xfrm>
                  <a:off x="1771" y="8120"/>
                  <a:ext cx="9241" cy="3912"/>
                  <a:chOff x="1771" y="8120"/>
                  <a:chExt cx="9241" cy="3912"/>
                </a:xfrm>
              </p:grpSpPr>
              <p:cxnSp>
                <p:nvCxnSpPr>
                  <p:cNvPr id="12297" name="AutoShape 9"/>
                  <p:cNvCxnSpPr>
                    <a:cxnSpLocks noChangeAspect="1" noChangeShapeType="1"/>
                  </p:cNvCxnSpPr>
                  <p:nvPr/>
                </p:nvCxnSpPr>
                <p:spPr bwMode="auto">
                  <a:xfrm>
                    <a:off x="6388" y="8120"/>
                    <a:ext cx="0" cy="391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298" name="AutoShape 10"/>
                  <p:cNvCxnSpPr>
                    <a:cxnSpLocks noChangeAspect="1" noChangeShapeType="1"/>
                  </p:cNvCxnSpPr>
                  <p:nvPr/>
                </p:nvCxnSpPr>
                <p:spPr bwMode="auto">
                  <a:xfrm>
                    <a:off x="1771" y="8324"/>
                    <a:ext cx="9241" cy="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299" name="AutoShape 11"/>
                  <p:cNvCxnSpPr>
                    <a:cxnSpLocks noChangeAspect="1" noChangeShapeType="1"/>
                  </p:cNvCxnSpPr>
                  <p:nvPr/>
                </p:nvCxnSpPr>
                <p:spPr bwMode="auto">
                  <a:xfrm>
                    <a:off x="4979" y="11840"/>
                    <a:ext cx="2835" cy="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nvGrpSpPr>
                  <p:cNvPr id="93" name="Group 12"/>
                  <p:cNvGrpSpPr>
                    <a:grpSpLocks noChangeAspect="1"/>
                  </p:cNvGrpSpPr>
                  <p:nvPr/>
                </p:nvGrpSpPr>
                <p:grpSpPr bwMode="auto">
                  <a:xfrm>
                    <a:off x="1771" y="8324"/>
                    <a:ext cx="3188" cy="3506"/>
                    <a:chOff x="1771" y="8324"/>
                    <a:chExt cx="3188" cy="3506"/>
                  </a:xfrm>
                </p:grpSpPr>
                <p:cxnSp>
                  <p:nvCxnSpPr>
                    <p:cNvPr id="12301" name="AutoShape 13"/>
                    <p:cNvCxnSpPr>
                      <a:cxnSpLocks noChangeAspect="1" noChangeShapeType="1"/>
                    </p:cNvCxnSpPr>
                    <p:nvPr/>
                  </p:nvCxnSpPr>
                  <p:spPr bwMode="auto">
                    <a:xfrm>
                      <a:off x="1771" y="8324"/>
                      <a:ext cx="0" cy="14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02" name="AutoShape 14"/>
                    <p:cNvCxnSpPr>
                      <a:cxnSpLocks noChangeAspect="1" noChangeShapeType="1"/>
                    </p:cNvCxnSpPr>
                    <p:nvPr/>
                  </p:nvCxnSpPr>
                  <p:spPr bwMode="auto">
                    <a:xfrm>
                      <a:off x="1771" y="8475"/>
                      <a:ext cx="1559" cy="18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03" name="AutoShape 15"/>
                    <p:cNvCxnSpPr>
                      <a:cxnSpLocks noChangeAspect="1" noChangeShapeType="1"/>
                    </p:cNvCxnSpPr>
                    <p:nvPr/>
                  </p:nvCxnSpPr>
                  <p:spPr bwMode="auto">
                    <a:xfrm>
                      <a:off x="3320" y="8657"/>
                      <a:ext cx="573" cy="30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04" name="AutoShape 16"/>
                    <p:cNvCxnSpPr>
                      <a:cxnSpLocks noChangeAspect="1" noChangeShapeType="1"/>
                    </p:cNvCxnSpPr>
                    <p:nvPr/>
                  </p:nvCxnSpPr>
                  <p:spPr bwMode="auto">
                    <a:xfrm>
                      <a:off x="3893" y="8959"/>
                      <a:ext cx="1066" cy="2871"/>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grpSp>
                <p:nvGrpSpPr>
                  <p:cNvPr id="94" name="Group 17"/>
                  <p:cNvGrpSpPr>
                    <a:grpSpLocks noChangeAspect="1"/>
                  </p:cNvGrpSpPr>
                  <p:nvPr/>
                </p:nvGrpSpPr>
                <p:grpSpPr bwMode="auto">
                  <a:xfrm flipH="1">
                    <a:off x="7824" y="8324"/>
                    <a:ext cx="3188" cy="3506"/>
                    <a:chOff x="1771" y="8324"/>
                    <a:chExt cx="3188" cy="3506"/>
                  </a:xfrm>
                </p:grpSpPr>
                <p:cxnSp>
                  <p:nvCxnSpPr>
                    <p:cNvPr id="12306" name="AutoShape 18"/>
                    <p:cNvCxnSpPr>
                      <a:cxnSpLocks noChangeAspect="1" noChangeShapeType="1"/>
                    </p:cNvCxnSpPr>
                    <p:nvPr/>
                  </p:nvCxnSpPr>
                  <p:spPr bwMode="auto">
                    <a:xfrm>
                      <a:off x="1771" y="8324"/>
                      <a:ext cx="0" cy="14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07" name="AutoShape 19"/>
                    <p:cNvCxnSpPr>
                      <a:cxnSpLocks noChangeAspect="1" noChangeShapeType="1"/>
                    </p:cNvCxnSpPr>
                    <p:nvPr/>
                  </p:nvCxnSpPr>
                  <p:spPr bwMode="auto">
                    <a:xfrm>
                      <a:off x="1771" y="8475"/>
                      <a:ext cx="1559" cy="18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08" name="AutoShape 20"/>
                    <p:cNvCxnSpPr>
                      <a:cxnSpLocks noChangeAspect="1" noChangeShapeType="1"/>
                    </p:cNvCxnSpPr>
                    <p:nvPr/>
                  </p:nvCxnSpPr>
                  <p:spPr bwMode="auto">
                    <a:xfrm>
                      <a:off x="3320" y="8657"/>
                      <a:ext cx="573" cy="30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09" name="AutoShape 21"/>
                    <p:cNvCxnSpPr>
                      <a:cxnSpLocks noChangeAspect="1" noChangeShapeType="1"/>
                    </p:cNvCxnSpPr>
                    <p:nvPr/>
                  </p:nvCxnSpPr>
                  <p:spPr bwMode="auto">
                    <a:xfrm>
                      <a:off x="3893" y="8959"/>
                      <a:ext cx="1066" cy="2871"/>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grpSp>
                <p:nvGrpSpPr>
                  <p:cNvPr id="95" name="Group 22"/>
                  <p:cNvGrpSpPr>
                    <a:grpSpLocks noChangeAspect="1"/>
                  </p:cNvGrpSpPr>
                  <p:nvPr/>
                </p:nvGrpSpPr>
                <p:grpSpPr bwMode="auto">
                  <a:xfrm>
                    <a:off x="6388" y="8494"/>
                    <a:ext cx="1930" cy="2482"/>
                    <a:chOff x="6388" y="8494"/>
                    <a:chExt cx="1930" cy="2482"/>
                  </a:xfrm>
                </p:grpSpPr>
                <p:cxnSp>
                  <p:nvCxnSpPr>
                    <p:cNvPr id="12311" name="AutoShape 23"/>
                    <p:cNvCxnSpPr>
                      <a:cxnSpLocks noChangeAspect="1" noChangeShapeType="1"/>
                    </p:cNvCxnSpPr>
                    <p:nvPr/>
                  </p:nvCxnSpPr>
                  <p:spPr bwMode="auto">
                    <a:xfrm flipV="1">
                      <a:off x="6823" y="10806"/>
                      <a:ext cx="690" cy="17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12" name="AutoShape 24"/>
                    <p:cNvCxnSpPr>
                      <a:cxnSpLocks noChangeAspect="1" noChangeShapeType="1"/>
                    </p:cNvCxnSpPr>
                    <p:nvPr/>
                  </p:nvCxnSpPr>
                  <p:spPr bwMode="auto">
                    <a:xfrm flipV="1">
                      <a:off x="7513" y="8698"/>
                      <a:ext cx="805" cy="2108"/>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13" name="AutoShape 25"/>
                    <p:cNvCxnSpPr>
                      <a:cxnSpLocks noChangeAspect="1" noChangeShapeType="1"/>
                    </p:cNvCxnSpPr>
                    <p:nvPr/>
                  </p:nvCxnSpPr>
                  <p:spPr bwMode="auto">
                    <a:xfrm>
                      <a:off x="6388" y="8494"/>
                      <a:ext cx="771" cy="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14" name="AutoShape 26"/>
                    <p:cNvCxnSpPr>
                      <a:cxnSpLocks noChangeAspect="1" noChangeShapeType="1"/>
                    </p:cNvCxnSpPr>
                    <p:nvPr/>
                  </p:nvCxnSpPr>
                  <p:spPr bwMode="auto">
                    <a:xfrm>
                      <a:off x="7159" y="8494"/>
                      <a:ext cx="1159" cy="204"/>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grpSp>
                <p:nvGrpSpPr>
                  <p:cNvPr id="12288" name="Group 27"/>
                  <p:cNvGrpSpPr>
                    <a:grpSpLocks noChangeAspect="1"/>
                  </p:cNvGrpSpPr>
                  <p:nvPr/>
                </p:nvGrpSpPr>
                <p:grpSpPr bwMode="auto">
                  <a:xfrm flipH="1">
                    <a:off x="4330" y="8494"/>
                    <a:ext cx="2010" cy="2482"/>
                    <a:chOff x="6388" y="8494"/>
                    <a:chExt cx="1930" cy="2482"/>
                  </a:xfrm>
                </p:grpSpPr>
                <p:cxnSp>
                  <p:nvCxnSpPr>
                    <p:cNvPr id="12316" name="AutoShape 28"/>
                    <p:cNvCxnSpPr>
                      <a:cxnSpLocks noChangeAspect="1" noChangeShapeType="1"/>
                    </p:cNvCxnSpPr>
                    <p:nvPr/>
                  </p:nvCxnSpPr>
                  <p:spPr bwMode="auto">
                    <a:xfrm flipV="1">
                      <a:off x="6823" y="10806"/>
                      <a:ext cx="690" cy="17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17" name="AutoShape 29"/>
                    <p:cNvCxnSpPr>
                      <a:cxnSpLocks noChangeAspect="1" noChangeShapeType="1"/>
                    </p:cNvCxnSpPr>
                    <p:nvPr/>
                  </p:nvCxnSpPr>
                  <p:spPr bwMode="auto">
                    <a:xfrm flipV="1">
                      <a:off x="7513" y="8698"/>
                      <a:ext cx="805" cy="2108"/>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18" name="AutoShape 30"/>
                    <p:cNvCxnSpPr>
                      <a:cxnSpLocks noChangeAspect="1" noChangeShapeType="1"/>
                    </p:cNvCxnSpPr>
                    <p:nvPr/>
                  </p:nvCxnSpPr>
                  <p:spPr bwMode="auto">
                    <a:xfrm>
                      <a:off x="6388" y="8494"/>
                      <a:ext cx="771" cy="0"/>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cxnSp>
                  <p:nvCxnSpPr>
                    <p:cNvPr id="12319" name="AutoShape 31"/>
                    <p:cNvCxnSpPr>
                      <a:cxnSpLocks noChangeAspect="1" noChangeShapeType="1"/>
                    </p:cNvCxnSpPr>
                    <p:nvPr/>
                  </p:nvCxnSpPr>
                  <p:spPr bwMode="auto">
                    <a:xfrm>
                      <a:off x="7159" y="8494"/>
                      <a:ext cx="1159" cy="204"/>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cxnSp>
                <p:nvCxnSpPr>
                  <p:cNvPr id="12320" name="AutoShape 32"/>
                  <p:cNvCxnSpPr>
                    <a:cxnSpLocks noChangeAspect="1" noChangeShapeType="1"/>
                  </p:cNvCxnSpPr>
                  <p:nvPr/>
                </p:nvCxnSpPr>
                <p:spPr bwMode="auto">
                  <a:xfrm>
                    <a:off x="6060" y="9701"/>
                    <a:ext cx="622" cy="632"/>
                  </a:xfrm>
                  <a:prstGeom prst="straightConnector1">
                    <a:avLst/>
                  </a:prstGeom>
                  <a:ln>
                    <a:headEnd/>
                    <a:tailEnd/>
                  </a:ln>
                </p:spPr>
                <p:style>
                  <a:lnRef idx="1">
                    <a:schemeClr val="accent3"/>
                  </a:lnRef>
                  <a:fillRef idx="2">
                    <a:schemeClr val="accent3"/>
                  </a:fillRef>
                  <a:effectRef idx="1">
                    <a:schemeClr val="accent3"/>
                  </a:effectRef>
                  <a:fontRef idx="minor">
                    <a:schemeClr val="dk1"/>
                  </a:fontRef>
                </p:style>
              </p:cxnSp>
            </p:grpSp>
          </p:grpSp>
        </p:grpSp>
        <p:grpSp>
          <p:nvGrpSpPr>
            <p:cNvPr id="12" name="Group 33"/>
            <p:cNvGrpSpPr>
              <a:grpSpLocks/>
            </p:cNvGrpSpPr>
            <p:nvPr/>
          </p:nvGrpSpPr>
          <p:grpSpPr bwMode="auto">
            <a:xfrm>
              <a:off x="7380" y="9236"/>
              <a:ext cx="2162" cy="200"/>
              <a:chOff x="7380" y="9236"/>
              <a:chExt cx="2162" cy="200"/>
            </a:xfrm>
          </p:grpSpPr>
          <p:grpSp>
            <p:nvGrpSpPr>
              <p:cNvPr id="52" name="Group 34"/>
              <p:cNvGrpSpPr>
                <a:grpSpLocks noChangeAspect="1"/>
              </p:cNvGrpSpPr>
              <p:nvPr/>
            </p:nvGrpSpPr>
            <p:grpSpPr bwMode="auto">
              <a:xfrm>
                <a:off x="8930" y="9236"/>
                <a:ext cx="612" cy="199"/>
                <a:chOff x="7780" y="9200"/>
                <a:chExt cx="452" cy="147"/>
              </a:xfrm>
            </p:grpSpPr>
            <p:sp>
              <p:nvSpPr>
                <p:cNvPr id="77" name="Oval 35"/>
                <p:cNvSpPr>
                  <a:spLocks noChangeAspect="1" noChangeArrowheads="1"/>
                </p:cNvSpPr>
                <p:nvPr/>
              </p:nvSpPr>
              <p:spPr bwMode="auto">
                <a:xfrm>
                  <a:off x="7780" y="9209"/>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nvGrpSpPr>
                <p:cNvPr id="78" name="Group 36"/>
                <p:cNvGrpSpPr>
                  <a:grpSpLocks noChangeAspect="1"/>
                </p:cNvGrpSpPr>
                <p:nvPr/>
              </p:nvGrpSpPr>
              <p:grpSpPr bwMode="auto">
                <a:xfrm>
                  <a:off x="7859" y="9200"/>
                  <a:ext cx="373" cy="144"/>
                  <a:chOff x="7859" y="9200"/>
                  <a:chExt cx="373" cy="144"/>
                </a:xfrm>
              </p:grpSpPr>
              <p:sp>
                <p:nvSpPr>
                  <p:cNvPr id="80" name="Oval 37"/>
                  <p:cNvSpPr>
                    <a:spLocks noChangeAspect="1" noChangeArrowheads="1"/>
                  </p:cNvSpPr>
                  <p:nvPr/>
                </p:nvSpPr>
                <p:spPr bwMode="auto">
                  <a:xfrm>
                    <a:off x="8175"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1" name="Oval 38"/>
                  <p:cNvSpPr>
                    <a:spLocks noChangeAspect="1" noChangeArrowheads="1"/>
                  </p:cNvSpPr>
                  <p:nvPr/>
                </p:nvSpPr>
                <p:spPr bwMode="auto">
                  <a:xfrm>
                    <a:off x="8172"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2" name="Oval 39"/>
                  <p:cNvSpPr>
                    <a:spLocks noChangeAspect="1" noChangeArrowheads="1"/>
                  </p:cNvSpPr>
                  <p:nvPr/>
                </p:nvSpPr>
                <p:spPr bwMode="auto">
                  <a:xfrm>
                    <a:off x="8100"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3" name="Oval 40"/>
                  <p:cNvSpPr>
                    <a:spLocks noChangeAspect="1" noChangeArrowheads="1"/>
                  </p:cNvSpPr>
                  <p:nvPr/>
                </p:nvSpPr>
                <p:spPr bwMode="auto">
                  <a:xfrm>
                    <a:off x="8100"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4" name="Oval 41"/>
                  <p:cNvSpPr>
                    <a:spLocks noChangeAspect="1" noChangeArrowheads="1"/>
                  </p:cNvSpPr>
                  <p:nvPr/>
                </p:nvSpPr>
                <p:spPr bwMode="auto">
                  <a:xfrm>
                    <a:off x="8017"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5" name="Oval 42"/>
                  <p:cNvSpPr>
                    <a:spLocks noChangeAspect="1" noChangeArrowheads="1"/>
                  </p:cNvSpPr>
                  <p:nvPr/>
                </p:nvSpPr>
                <p:spPr bwMode="auto">
                  <a:xfrm>
                    <a:off x="8017"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6" name="Oval 43"/>
                  <p:cNvSpPr>
                    <a:spLocks noChangeAspect="1" noChangeArrowheads="1"/>
                  </p:cNvSpPr>
                  <p:nvPr/>
                </p:nvSpPr>
                <p:spPr bwMode="auto">
                  <a:xfrm>
                    <a:off x="7935" y="920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7" name="Oval 44"/>
                  <p:cNvSpPr>
                    <a:spLocks noChangeAspect="1" noChangeArrowheads="1"/>
                  </p:cNvSpPr>
                  <p:nvPr/>
                </p:nvSpPr>
                <p:spPr bwMode="auto">
                  <a:xfrm>
                    <a:off x="7938" y="928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8" name="Oval 45"/>
                  <p:cNvSpPr>
                    <a:spLocks noChangeAspect="1" noChangeArrowheads="1"/>
                  </p:cNvSpPr>
                  <p:nvPr/>
                </p:nvSpPr>
                <p:spPr bwMode="auto">
                  <a:xfrm>
                    <a:off x="7859"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89" name="Oval 46"/>
                  <p:cNvSpPr>
                    <a:spLocks noChangeAspect="1" noChangeArrowheads="1"/>
                  </p:cNvSpPr>
                  <p:nvPr/>
                </p:nvSpPr>
                <p:spPr bwMode="auto">
                  <a:xfrm>
                    <a:off x="7861" y="928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sp>
              <p:nvSpPr>
                <p:cNvPr id="79" name="Oval 47"/>
                <p:cNvSpPr>
                  <a:spLocks noChangeAspect="1" noChangeArrowheads="1"/>
                </p:cNvSpPr>
                <p:nvPr/>
              </p:nvSpPr>
              <p:spPr bwMode="auto">
                <a:xfrm>
                  <a:off x="7784" y="929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grpSp>
            <p:nvGrpSpPr>
              <p:cNvPr id="53" name="Group 48"/>
              <p:cNvGrpSpPr>
                <a:grpSpLocks noChangeAspect="1"/>
              </p:cNvGrpSpPr>
              <p:nvPr/>
            </p:nvGrpSpPr>
            <p:grpSpPr bwMode="auto">
              <a:xfrm>
                <a:off x="8291" y="9243"/>
                <a:ext cx="499" cy="193"/>
                <a:chOff x="7859" y="9200"/>
                <a:chExt cx="373" cy="144"/>
              </a:xfrm>
            </p:grpSpPr>
            <p:sp>
              <p:nvSpPr>
                <p:cNvPr id="67" name="Oval 49"/>
                <p:cNvSpPr>
                  <a:spLocks noChangeAspect="1" noChangeArrowheads="1"/>
                </p:cNvSpPr>
                <p:nvPr/>
              </p:nvSpPr>
              <p:spPr bwMode="auto">
                <a:xfrm>
                  <a:off x="8175"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8" name="Oval 50"/>
                <p:cNvSpPr>
                  <a:spLocks noChangeAspect="1" noChangeArrowheads="1"/>
                </p:cNvSpPr>
                <p:nvPr/>
              </p:nvSpPr>
              <p:spPr bwMode="auto">
                <a:xfrm>
                  <a:off x="8172"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9" name="Oval 51"/>
                <p:cNvSpPr>
                  <a:spLocks noChangeAspect="1" noChangeArrowheads="1"/>
                </p:cNvSpPr>
                <p:nvPr/>
              </p:nvSpPr>
              <p:spPr bwMode="auto">
                <a:xfrm>
                  <a:off x="8100"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0" name="Oval 52"/>
                <p:cNvSpPr>
                  <a:spLocks noChangeAspect="1" noChangeArrowheads="1"/>
                </p:cNvSpPr>
                <p:nvPr/>
              </p:nvSpPr>
              <p:spPr bwMode="auto">
                <a:xfrm>
                  <a:off x="8100"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1" name="Oval 53"/>
                <p:cNvSpPr>
                  <a:spLocks noChangeAspect="1" noChangeArrowheads="1"/>
                </p:cNvSpPr>
                <p:nvPr/>
              </p:nvSpPr>
              <p:spPr bwMode="auto">
                <a:xfrm>
                  <a:off x="8017"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2" name="Oval 54"/>
                <p:cNvSpPr>
                  <a:spLocks noChangeAspect="1" noChangeArrowheads="1"/>
                </p:cNvSpPr>
                <p:nvPr/>
              </p:nvSpPr>
              <p:spPr bwMode="auto">
                <a:xfrm>
                  <a:off x="8017"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3" name="Oval 55"/>
                <p:cNvSpPr>
                  <a:spLocks noChangeAspect="1" noChangeArrowheads="1"/>
                </p:cNvSpPr>
                <p:nvPr/>
              </p:nvSpPr>
              <p:spPr bwMode="auto">
                <a:xfrm>
                  <a:off x="7935" y="920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4" name="Oval 56"/>
                <p:cNvSpPr>
                  <a:spLocks noChangeAspect="1" noChangeArrowheads="1"/>
                </p:cNvSpPr>
                <p:nvPr/>
              </p:nvSpPr>
              <p:spPr bwMode="auto">
                <a:xfrm>
                  <a:off x="7938" y="928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5" name="Oval 57"/>
                <p:cNvSpPr>
                  <a:spLocks noChangeAspect="1" noChangeArrowheads="1"/>
                </p:cNvSpPr>
                <p:nvPr/>
              </p:nvSpPr>
              <p:spPr bwMode="auto">
                <a:xfrm>
                  <a:off x="7859"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76" name="Oval 58"/>
                <p:cNvSpPr>
                  <a:spLocks noChangeAspect="1" noChangeArrowheads="1"/>
                </p:cNvSpPr>
                <p:nvPr/>
              </p:nvSpPr>
              <p:spPr bwMode="auto">
                <a:xfrm>
                  <a:off x="7861" y="928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grpSp>
            <p:nvGrpSpPr>
              <p:cNvPr id="54" name="Group 59"/>
              <p:cNvGrpSpPr>
                <a:grpSpLocks noChangeAspect="1"/>
              </p:cNvGrpSpPr>
              <p:nvPr/>
            </p:nvGrpSpPr>
            <p:grpSpPr bwMode="auto">
              <a:xfrm>
                <a:off x="7380" y="9237"/>
                <a:ext cx="777" cy="187"/>
                <a:chOff x="6516" y="9195"/>
                <a:chExt cx="607" cy="146"/>
              </a:xfrm>
            </p:grpSpPr>
            <p:sp>
              <p:nvSpPr>
                <p:cNvPr id="55" name="Oval 60"/>
                <p:cNvSpPr>
                  <a:spLocks noChangeAspect="1" noChangeArrowheads="1"/>
                </p:cNvSpPr>
                <p:nvPr/>
              </p:nvSpPr>
              <p:spPr bwMode="auto">
                <a:xfrm>
                  <a:off x="7066" y="919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56" name="Oval 61"/>
                <p:cNvSpPr>
                  <a:spLocks noChangeAspect="1" noChangeArrowheads="1"/>
                </p:cNvSpPr>
                <p:nvPr/>
              </p:nvSpPr>
              <p:spPr bwMode="auto">
                <a:xfrm>
                  <a:off x="7063" y="927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57" name="Oval 62"/>
                <p:cNvSpPr>
                  <a:spLocks noChangeAspect="1" noChangeArrowheads="1"/>
                </p:cNvSpPr>
                <p:nvPr/>
              </p:nvSpPr>
              <p:spPr bwMode="auto">
                <a:xfrm>
                  <a:off x="6991" y="919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58" name="Oval 63"/>
                <p:cNvSpPr>
                  <a:spLocks noChangeAspect="1" noChangeArrowheads="1"/>
                </p:cNvSpPr>
                <p:nvPr/>
              </p:nvSpPr>
              <p:spPr bwMode="auto">
                <a:xfrm>
                  <a:off x="6991"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59" name="Oval 64"/>
                <p:cNvSpPr>
                  <a:spLocks noChangeAspect="1" noChangeArrowheads="1"/>
                </p:cNvSpPr>
                <p:nvPr/>
              </p:nvSpPr>
              <p:spPr bwMode="auto">
                <a:xfrm>
                  <a:off x="6908" y="9195"/>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0" name="Oval 65"/>
                <p:cNvSpPr>
                  <a:spLocks noChangeAspect="1" noChangeArrowheads="1"/>
                </p:cNvSpPr>
                <p:nvPr/>
              </p:nvSpPr>
              <p:spPr bwMode="auto">
                <a:xfrm>
                  <a:off x="6908"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1" name="Oval 66"/>
                <p:cNvSpPr>
                  <a:spLocks noChangeAspect="1" noChangeArrowheads="1"/>
                </p:cNvSpPr>
                <p:nvPr/>
              </p:nvSpPr>
              <p:spPr bwMode="auto">
                <a:xfrm>
                  <a:off x="6826" y="9198"/>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2" name="Oval 67"/>
                <p:cNvSpPr>
                  <a:spLocks noChangeAspect="1" noChangeArrowheads="1"/>
                </p:cNvSpPr>
                <p:nvPr/>
              </p:nvSpPr>
              <p:spPr bwMode="auto">
                <a:xfrm>
                  <a:off x="6829" y="928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3" name="Oval 68"/>
                <p:cNvSpPr>
                  <a:spLocks noChangeAspect="1" noChangeArrowheads="1"/>
                </p:cNvSpPr>
                <p:nvPr/>
              </p:nvSpPr>
              <p:spPr bwMode="auto">
                <a:xfrm>
                  <a:off x="6750" y="9201"/>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4" name="Oval 69"/>
                <p:cNvSpPr>
                  <a:spLocks noChangeAspect="1" noChangeArrowheads="1"/>
                </p:cNvSpPr>
                <p:nvPr/>
              </p:nvSpPr>
              <p:spPr bwMode="auto">
                <a:xfrm>
                  <a:off x="6674" y="9201"/>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5" name="Oval 70"/>
                <p:cNvSpPr>
                  <a:spLocks noChangeAspect="1" noChangeArrowheads="1"/>
                </p:cNvSpPr>
                <p:nvPr/>
              </p:nvSpPr>
              <p:spPr bwMode="auto">
                <a:xfrm>
                  <a:off x="6593"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66" name="Oval 71"/>
                <p:cNvSpPr>
                  <a:spLocks noChangeAspect="1" noChangeArrowheads="1"/>
                </p:cNvSpPr>
                <p:nvPr/>
              </p:nvSpPr>
              <p:spPr bwMode="auto">
                <a:xfrm>
                  <a:off x="6516" y="9199"/>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grpSp>
        <p:grpSp>
          <p:nvGrpSpPr>
            <p:cNvPr id="13" name="Group 72"/>
            <p:cNvGrpSpPr>
              <a:grpSpLocks/>
            </p:cNvGrpSpPr>
            <p:nvPr/>
          </p:nvGrpSpPr>
          <p:grpSpPr bwMode="auto">
            <a:xfrm flipH="1">
              <a:off x="3097" y="9224"/>
              <a:ext cx="2162" cy="200"/>
              <a:chOff x="7380" y="9236"/>
              <a:chExt cx="2162" cy="200"/>
            </a:xfrm>
          </p:grpSpPr>
          <p:grpSp>
            <p:nvGrpSpPr>
              <p:cNvPr id="14" name="Group 73"/>
              <p:cNvGrpSpPr>
                <a:grpSpLocks noChangeAspect="1"/>
              </p:cNvGrpSpPr>
              <p:nvPr/>
            </p:nvGrpSpPr>
            <p:grpSpPr bwMode="auto">
              <a:xfrm>
                <a:off x="8930" y="9236"/>
                <a:ext cx="612" cy="199"/>
                <a:chOff x="7780" y="9200"/>
                <a:chExt cx="452" cy="147"/>
              </a:xfrm>
            </p:grpSpPr>
            <p:sp>
              <p:nvSpPr>
                <p:cNvPr id="39" name="Oval 74"/>
                <p:cNvSpPr>
                  <a:spLocks noChangeAspect="1" noChangeArrowheads="1"/>
                </p:cNvSpPr>
                <p:nvPr/>
              </p:nvSpPr>
              <p:spPr bwMode="auto">
                <a:xfrm>
                  <a:off x="7780" y="9209"/>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nvGrpSpPr>
                <p:cNvPr id="40" name="Group 75"/>
                <p:cNvGrpSpPr>
                  <a:grpSpLocks noChangeAspect="1"/>
                </p:cNvGrpSpPr>
                <p:nvPr/>
              </p:nvGrpSpPr>
              <p:grpSpPr bwMode="auto">
                <a:xfrm>
                  <a:off x="7859" y="9200"/>
                  <a:ext cx="373" cy="144"/>
                  <a:chOff x="7859" y="9200"/>
                  <a:chExt cx="373" cy="144"/>
                </a:xfrm>
              </p:grpSpPr>
              <p:sp>
                <p:nvSpPr>
                  <p:cNvPr id="42" name="Oval 76"/>
                  <p:cNvSpPr>
                    <a:spLocks noChangeAspect="1" noChangeArrowheads="1"/>
                  </p:cNvSpPr>
                  <p:nvPr/>
                </p:nvSpPr>
                <p:spPr bwMode="auto">
                  <a:xfrm>
                    <a:off x="8175"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3" name="Oval 77"/>
                  <p:cNvSpPr>
                    <a:spLocks noChangeAspect="1" noChangeArrowheads="1"/>
                  </p:cNvSpPr>
                  <p:nvPr/>
                </p:nvSpPr>
                <p:spPr bwMode="auto">
                  <a:xfrm>
                    <a:off x="8172"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4" name="Oval 78"/>
                  <p:cNvSpPr>
                    <a:spLocks noChangeAspect="1" noChangeArrowheads="1"/>
                  </p:cNvSpPr>
                  <p:nvPr/>
                </p:nvSpPr>
                <p:spPr bwMode="auto">
                  <a:xfrm>
                    <a:off x="8100"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5" name="Oval 79"/>
                  <p:cNvSpPr>
                    <a:spLocks noChangeAspect="1" noChangeArrowheads="1"/>
                  </p:cNvSpPr>
                  <p:nvPr/>
                </p:nvSpPr>
                <p:spPr bwMode="auto">
                  <a:xfrm>
                    <a:off x="8100"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6" name="Oval 80"/>
                  <p:cNvSpPr>
                    <a:spLocks noChangeAspect="1" noChangeArrowheads="1"/>
                  </p:cNvSpPr>
                  <p:nvPr/>
                </p:nvSpPr>
                <p:spPr bwMode="auto">
                  <a:xfrm>
                    <a:off x="8017"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7" name="Oval 81"/>
                  <p:cNvSpPr>
                    <a:spLocks noChangeAspect="1" noChangeArrowheads="1"/>
                  </p:cNvSpPr>
                  <p:nvPr/>
                </p:nvSpPr>
                <p:spPr bwMode="auto">
                  <a:xfrm>
                    <a:off x="8017"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8" name="Oval 82"/>
                  <p:cNvSpPr>
                    <a:spLocks noChangeAspect="1" noChangeArrowheads="1"/>
                  </p:cNvSpPr>
                  <p:nvPr/>
                </p:nvSpPr>
                <p:spPr bwMode="auto">
                  <a:xfrm>
                    <a:off x="7935" y="920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49" name="Oval 83"/>
                  <p:cNvSpPr>
                    <a:spLocks noChangeAspect="1" noChangeArrowheads="1"/>
                  </p:cNvSpPr>
                  <p:nvPr/>
                </p:nvSpPr>
                <p:spPr bwMode="auto">
                  <a:xfrm>
                    <a:off x="7938" y="928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50" name="Oval 84"/>
                  <p:cNvSpPr>
                    <a:spLocks noChangeAspect="1" noChangeArrowheads="1"/>
                  </p:cNvSpPr>
                  <p:nvPr/>
                </p:nvSpPr>
                <p:spPr bwMode="auto">
                  <a:xfrm>
                    <a:off x="7859"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51" name="Oval 85"/>
                  <p:cNvSpPr>
                    <a:spLocks noChangeAspect="1" noChangeArrowheads="1"/>
                  </p:cNvSpPr>
                  <p:nvPr/>
                </p:nvSpPr>
                <p:spPr bwMode="auto">
                  <a:xfrm>
                    <a:off x="7861" y="928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sp>
              <p:nvSpPr>
                <p:cNvPr id="41" name="Oval 86"/>
                <p:cNvSpPr>
                  <a:spLocks noChangeAspect="1" noChangeArrowheads="1"/>
                </p:cNvSpPr>
                <p:nvPr/>
              </p:nvSpPr>
              <p:spPr bwMode="auto">
                <a:xfrm>
                  <a:off x="7784" y="929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grpSp>
            <p:nvGrpSpPr>
              <p:cNvPr id="15" name="Group 87"/>
              <p:cNvGrpSpPr>
                <a:grpSpLocks noChangeAspect="1"/>
              </p:cNvGrpSpPr>
              <p:nvPr/>
            </p:nvGrpSpPr>
            <p:grpSpPr bwMode="auto">
              <a:xfrm>
                <a:off x="8291" y="9243"/>
                <a:ext cx="499" cy="193"/>
                <a:chOff x="7859" y="9200"/>
                <a:chExt cx="373" cy="144"/>
              </a:xfrm>
            </p:grpSpPr>
            <p:sp>
              <p:nvSpPr>
                <p:cNvPr id="29" name="Oval 88"/>
                <p:cNvSpPr>
                  <a:spLocks noChangeAspect="1" noChangeArrowheads="1"/>
                </p:cNvSpPr>
                <p:nvPr/>
              </p:nvSpPr>
              <p:spPr bwMode="auto">
                <a:xfrm>
                  <a:off x="8175"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0" name="Oval 89"/>
                <p:cNvSpPr>
                  <a:spLocks noChangeAspect="1" noChangeArrowheads="1"/>
                </p:cNvSpPr>
                <p:nvPr/>
              </p:nvSpPr>
              <p:spPr bwMode="auto">
                <a:xfrm>
                  <a:off x="8172"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1" name="Oval 90"/>
                <p:cNvSpPr>
                  <a:spLocks noChangeAspect="1" noChangeArrowheads="1"/>
                </p:cNvSpPr>
                <p:nvPr/>
              </p:nvSpPr>
              <p:spPr bwMode="auto">
                <a:xfrm>
                  <a:off x="8100"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2" name="Oval 91"/>
                <p:cNvSpPr>
                  <a:spLocks noChangeAspect="1" noChangeArrowheads="1"/>
                </p:cNvSpPr>
                <p:nvPr/>
              </p:nvSpPr>
              <p:spPr bwMode="auto">
                <a:xfrm>
                  <a:off x="8100"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3" name="Oval 92"/>
                <p:cNvSpPr>
                  <a:spLocks noChangeAspect="1" noChangeArrowheads="1"/>
                </p:cNvSpPr>
                <p:nvPr/>
              </p:nvSpPr>
              <p:spPr bwMode="auto">
                <a:xfrm>
                  <a:off x="8017"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4" name="Oval 93"/>
                <p:cNvSpPr>
                  <a:spLocks noChangeAspect="1" noChangeArrowheads="1"/>
                </p:cNvSpPr>
                <p:nvPr/>
              </p:nvSpPr>
              <p:spPr bwMode="auto">
                <a:xfrm>
                  <a:off x="8017" y="9283"/>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5" name="Oval 94"/>
                <p:cNvSpPr>
                  <a:spLocks noChangeAspect="1" noChangeArrowheads="1"/>
                </p:cNvSpPr>
                <p:nvPr/>
              </p:nvSpPr>
              <p:spPr bwMode="auto">
                <a:xfrm>
                  <a:off x="7935" y="920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6" name="Oval 95"/>
                <p:cNvSpPr>
                  <a:spLocks noChangeAspect="1" noChangeArrowheads="1"/>
                </p:cNvSpPr>
                <p:nvPr/>
              </p:nvSpPr>
              <p:spPr bwMode="auto">
                <a:xfrm>
                  <a:off x="7938" y="928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7" name="Oval 96"/>
                <p:cNvSpPr>
                  <a:spLocks noChangeAspect="1" noChangeArrowheads="1"/>
                </p:cNvSpPr>
                <p:nvPr/>
              </p:nvSpPr>
              <p:spPr bwMode="auto">
                <a:xfrm>
                  <a:off x="7859" y="920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38" name="Oval 97"/>
                <p:cNvSpPr>
                  <a:spLocks noChangeAspect="1" noChangeArrowheads="1"/>
                </p:cNvSpPr>
                <p:nvPr/>
              </p:nvSpPr>
              <p:spPr bwMode="auto">
                <a:xfrm>
                  <a:off x="7861" y="928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grpSp>
            <p:nvGrpSpPr>
              <p:cNvPr id="16" name="Group 98"/>
              <p:cNvGrpSpPr>
                <a:grpSpLocks noChangeAspect="1"/>
              </p:cNvGrpSpPr>
              <p:nvPr/>
            </p:nvGrpSpPr>
            <p:grpSpPr bwMode="auto">
              <a:xfrm>
                <a:off x="7380" y="9237"/>
                <a:ext cx="777" cy="187"/>
                <a:chOff x="6516" y="9195"/>
                <a:chExt cx="607" cy="146"/>
              </a:xfrm>
            </p:grpSpPr>
            <p:sp>
              <p:nvSpPr>
                <p:cNvPr id="17" name="Oval 99"/>
                <p:cNvSpPr>
                  <a:spLocks noChangeAspect="1" noChangeArrowheads="1"/>
                </p:cNvSpPr>
                <p:nvPr/>
              </p:nvSpPr>
              <p:spPr bwMode="auto">
                <a:xfrm>
                  <a:off x="7066" y="919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18" name="Oval 100"/>
                <p:cNvSpPr>
                  <a:spLocks noChangeAspect="1" noChangeArrowheads="1"/>
                </p:cNvSpPr>
                <p:nvPr/>
              </p:nvSpPr>
              <p:spPr bwMode="auto">
                <a:xfrm>
                  <a:off x="7063" y="927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19" name="Oval 101"/>
                <p:cNvSpPr>
                  <a:spLocks noChangeAspect="1" noChangeArrowheads="1"/>
                </p:cNvSpPr>
                <p:nvPr/>
              </p:nvSpPr>
              <p:spPr bwMode="auto">
                <a:xfrm>
                  <a:off x="6991" y="9197"/>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0" name="Oval 102"/>
                <p:cNvSpPr>
                  <a:spLocks noChangeAspect="1" noChangeArrowheads="1"/>
                </p:cNvSpPr>
                <p:nvPr/>
              </p:nvSpPr>
              <p:spPr bwMode="auto">
                <a:xfrm>
                  <a:off x="6991"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1" name="Oval 103"/>
                <p:cNvSpPr>
                  <a:spLocks noChangeAspect="1" noChangeArrowheads="1"/>
                </p:cNvSpPr>
                <p:nvPr/>
              </p:nvSpPr>
              <p:spPr bwMode="auto">
                <a:xfrm>
                  <a:off x="6908" y="9195"/>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2" name="Oval 104"/>
                <p:cNvSpPr>
                  <a:spLocks noChangeAspect="1" noChangeArrowheads="1"/>
                </p:cNvSpPr>
                <p:nvPr/>
              </p:nvSpPr>
              <p:spPr bwMode="auto">
                <a:xfrm>
                  <a:off x="6908" y="928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3" name="Oval 105"/>
                <p:cNvSpPr>
                  <a:spLocks noChangeAspect="1" noChangeArrowheads="1"/>
                </p:cNvSpPr>
                <p:nvPr/>
              </p:nvSpPr>
              <p:spPr bwMode="auto">
                <a:xfrm>
                  <a:off x="6826" y="9198"/>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4" name="Oval 106"/>
                <p:cNvSpPr>
                  <a:spLocks noChangeAspect="1" noChangeArrowheads="1"/>
                </p:cNvSpPr>
                <p:nvPr/>
              </p:nvSpPr>
              <p:spPr bwMode="auto">
                <a:xfrm>
                  <a:off x="6829" y="9284"/>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5" name="Oval 107"/>
                <p:cNvSpPr>
                  <a:spLocks noChangeAspect="1" noChangeArrowheads="1"/>
                </p:cNvSpPr>
                <p:nvPr/>
              </p:nvSpPr>
              <p:spPr bwMode="auto">
                <a:xfrm>
                  <a:off x="6750" y="9201"/>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6" name="Oval 108"/>
                <p:cNvSpPr>
                  <a:spLocks noChangeAspect="1" noChangeArrowheads="1"/>
                </p:cNvSpPr>
                <p:nvPr/>
              </p:nvSpPr>
              <p:spPr bwMode="auto">
                <a:xfrm>
                  <a:off x="6674" y="9201"/>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7" name="Oval 109"/>
                <p:cNvSpPr>
                  <a:spLocks noChangeAspect="1" noChangeArrowheads="1"/>
                </p:cNvSpPr>
                <p:nvPr/>
              </p:nvSpPr>
              <p:spPr bwMode="auto">
                <a:xfrm>
                  <a:off x="6593" y="9200"/>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sp>
              <p:nvSpPr>
                <p:cNvPr id="28" name="Oval 110"/>
                <p:cNvSpPr>
                  <a:spLocks noChangeAspect="1" noChangeArrowheads="1"/>
                </p:cNvSpPr>
                <p:nvPr/>
              </p:nvSpPr>
              <p:spPr bwMode="auto">
                <a:xfrm>
                  <a:off x="6516" y="9199"/>
                  <a:ext cx="57" cy="5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id-ID">
                    <a:solidFill>
                      <a:srgbClr val="FFFFFF"/>
                    </a:solidFill>
                  </a:endParaRPr>
                </a:p>
              </p:txBody>
            </p:sp>
          </p:grpSp>
        </p:grpSp>
      </p:grpSp>
      <p:cxnSp>
        <p:nvCxnSpPr>
          <p:cNvPr id="12399" name="AutoShape 111"/>
          <p:cNvCxnSpPr>
            <a:cxnSpLocks noChangeShapeType="1"/>
          </p:cNvCxnSpPr>
          <p:nvPr/>
        </p:nvCxnSpPr>
        <p:spPr bwMode="auto">
          <a:xfrm flipV="1">
            <a:off x="2515132" y="4303696"/>
            <a:ext cx="576263" cy="415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400" name="AutoShape 112"/>
          <p:cNvCxnSpPr>
            <a:cxnSpLocks noChangeShapeType="1"/>
          </p:cNvCxnSpPr>
          <p:nvPr/>
        </p:nvCxnSpPr>
        <p:spPr bwMode="auto">
          <a:xfrm flipV="1">
            <a:off x="2096032" y="4303696"/>
            <a:ext cx="577850" cy="415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401" name="AutoShape 113"/>
          <p:cNvCxnSpPr>
            <a:cxnSpLocks noChangeShapeType="1"/>
          </p:cNvCxnSpPr>
          <p:nvPr/>
        </p:nvCxnSpPr>
        <p:spPr bwMode="auto">
          <a:xfrm flipV="1">
            <a:off x="1659470" y="4303696"/>
            <a:ext cx="576262" cy="415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402" name="AutoShape 114"/>
          <p:cNvCxnSpPr>
            <a:cxnSpLocks noChangeShapeType="1"/>
          </p:cNvCxnSpPr>
          <p:nvPr/>
        </p:nvCxnSpPr>
        <p:spPr bwMode="auto">
          <a:xfrm>
            <a:off x="2188107" y="4264310"/>
            <a:ext cx="110331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403" name="AutoShape 115"/>
          <p:cNvCxnSpPr>
            <a:cxnSpLocks noChangeShapeType="1"/>
          </p:cNvCxnSpPr>
          <p:nvPr/>
        </p:nvCxnSpPr>
        <p:spPr bwMode="auto">
          <a:xfrm flipV="1">
            <a:off x="2688110" y="3980640"/>
            <a:ext cx="466725" cy="25241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404" name="AutoShape 116"/>
          <p:cNvCxnSpPr>
            <a:cxnSpLocks noChangeShapeType="1"/>
          </p:cNvCxnSpPr>
          <p:nvPr/>
        </p:nvCxnSpPr>
        <p:spPr bwMode="auto">
          <a:xfrm>
            <a:off x="1556282" y="4719621"/>
            <a:ext cx="2857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405" name="AutoShape 117"/>
          <p:cNvCxnSpPr>
            <a:cxnSpLocks noChangeShapeType="1"/>
          </p:cNvCxnSpPr>
          <p:nvPr/>
        </p:nvCxnSpPr>
        <p:spPr bwMode="auto">
          <a:xfrm>
            <a:off x="1986495" y="4730734"/>
            <a:ext cx="31273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406" name="AutoShape 118"/>
          <p:cNvCxnSpPr>
            <a:cxnSpLocks noChangeShapeType="1"/>
          </p:cNvCxnSpPr>
          <p:nvPr/>
        </p:nvCxnSpPr>
        <p:spPr bwMode="auto">
          <a:xfrm>
            <a:off x="2442107" y="4722796"/>
            <a:ext cx="36830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289" name="Text Box 119"/>
          <p:cNvSpPr txBox="1">
            <a:spLocks noChangeArrowheads="1"/>
          </p:cNvSpPr>
          <p:nvPr/>
        </p:nvSpPr>
        <p:spPr bwMode="auto">
          <a:xfrm>
            <a:off x="1239145" y="4464034"/>
            <a:ext cx="76993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d-ID" sz="1000" b="0" i="0" u="none" strike="noStrike" cap="none" normalizeH="0" baseline="0" smtClean="0">
                <a:ln>
                  <a:noFill/>
                </a:ln>
                <a:solidFill>
                  <a:srgbClr val="FFFFFF"/>
                </a:solidFill>
                <a:effectLst/>
                <a:latin typeface="Times New Roman" pitchFamily="18" charset="0"/>
                <a:cs typeface="Arial" pitchFamily="34" charset="0"/>
              </a:rPr>
              <a:t>12 ducting</a:t>
            </a:r>
            <a:endParaRPr kumimoji="0" lang="id-ID" sz="1800" b="0" i="0" u="none" strike="noStrike" cap="none" normalizeH="0" baseline="0" smtClean="0">
              <a:ln>
                <a:noFill/>
              </a:ln>
              <a:solidFill>
                <a:srgbClr val="FFFFFF"/>
              </a:solidFill>
              <a:effectLst/>
              <a:latin typeface="Arial" pitchFamily="34" charset="0"/>
              <a:cs typeface="Arial" pitchFamily="34" charset="0"/>
            </a:endParaRPr>
          </a:p>
        </p:txBody>
      </p:sp>
      <p:sp>
        <p:nvSpPr>
          <p:cNvPr id="12290" name="Text Box 120"/>
          <p:cNvSpPr txBox="1">
            <a:spLocks noChangeArrowheads="1"/>
          </p:cNvSpPr>
          <p:nvPr/>
        </p:nvSpPr>
        <p:spPr bwMode="auto">
          <a:xfrm>
            <a:off x="1849518" y="4483084"/>
            <a:ext cx="7699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d-ID" sz="1000" b="0" i="0" u="none" strike="noStrike" cap="none" normalizeH="0" baseline="0" smtClean="0">
                <a:ln>
                  <a:noFill/>
                </a:ln>
                <a:solidFill>
                  <a:srgbClr val="FFFFFF"/>
                </a:solidFill>
                <a:effectLst/>
                <a:latin typeface="Times New Roman" pitchFamily="18" charset="0"/>
                <a:cs typeface="Arial" pitchFamily="34" charset="0"/>
              </a:rPr>
              <a:t>10 ducting</a:t>
            </a:r>
            <a:endParaRPr kumimoji="0" lang="id-ID" sz="1800" b="0" i="0" u="none" strike="noStrike" cap="none" normalizeH="0" baseline="0" smtClean="0">
              <a:ln>
                <a:noFill/>
              </a:ln>
              <a:solidFill>
                <a:srgbClr val="FFFFFF"/>
              </a:solidFill>
              <a:effectLst/>
              <a:latin typeface="Arial" pitchFamily="34" charset="0"/>
              <a:cs typeface="Arial" pitchFamily="34" charset="0"/>
            </a:endParaRPr>
          </a:p>
        </p:txBody>
      </p:sp>
      <p:sp>
        <p:nvSpPr>
          <p:cNvPr id="12291" name="Text Box 121"/>
          <p:cNvSpPr txBox="1">
            <a:spLocks noChangeArrowheads="1"/>
          </p:cNvSpPr>
          <p:nvPr/>
        </p:nvSpPr>
        <p:spPr bwMode="auto">
          <a:xfrm>
            <a:off x="2618738" y="4483084"/>
            <a:ext cx="7699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d-ID" sz="1000" b="0" i="0" u="none" strike="noStrike" cap="none" normalizeH="0" baseline="0" smtClean="0">
                <a:ln>
                  <a:noFill/>
                </a:ln>
                <a:solidFill>
                  <a:srgbClr val="FFFFFF"/>
                </a:solidFill>
                <a:effectLst/>
                <a:latin typeface="Times New Roman" pitchFamily="18" charset="0"/>
                <a:cs typeface="Arial" pitchFamily="34" charset="0"/>
              </a:rPr>
              <a:t>12 ducting</a:t>
            </a:r>
            <a:endParaRPr kumimoji="0" lang="id-ID" sz="1800" b="0" i="0" u="none" strike="noStrike" cap="none" normalizeH="0" baseline="0" smtClean="0">
              <a:ln>
                <a:noFill/>
              </a:ln>
              <a:solidFill>
                <a:srgbClr val="FFFFFF"/>
              </a:solidFill>
              <a:effectLst/>
              <a:latin typeface="Arial" pitchFamily="34" charset="0"/>
              <a:cs typeface="Arial" pitchFamily="34" charset="0"/>
            </a:endParaRPr>
          </a:p>
        </p:txBody>
      </p:sp>
      <p:sp>
        <p:nvSpPr>
          <p:cNvPr id="12292" name="Text Box 122"/>
          <p:cNvSpPr txBox="1">
            <a:spLocks noChangeArrowheads="1"/>
          </p:cNvSpPr>
          <p:nvPr/>
        </p:nvSpPr>
        <p:spPr bwMode="auto">
          <a:xfrm>
            <a:off x="2777734" y="3719656"/>
            <a:ext cx="7715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d-ID" sz="1000" b="0" i="0" u="none" strike="noStrike" cap="none" normalizeH="0" baseline="0" smtClean="0">
                <a:ln>
                  <a:noFill/>
                </a:ln>
                <a:solidFill>
                  <a:srgbClr val="FFFFFF"/>
                </a:solidFill>
                <a:effectLst/>
                <a:latin typeface="Times New Roman" pitchFamily="18" charset="0"/>
                <a:cs typeface="Arial" pitchFamily="34" charset="0"/>
              </a:rPr>
              <a:t>34 ducting</a:t>
            </a:r>
            <a:endParaRPr kumimoji="0" lang="id-ID" sz="1800" b="0" i="0" u="none" strike="noStrike" cap="none" normalizeH="0" baseline="0" smtClean="0">
              <a:ln>
                <a:noFill/>
              </a:ln>
              <a:solidFill>
                <a:srgbClr val="FFFFFF"/>
              </a:solidFill>
              <a:effectLst/>
              <a:latin typeface="Arial" pitchFamily="34" charset="0"/>
              <a:cs typeface="Arial" pitchFamily="34" charset="0"/>
            </a:endParaRPr>
          </a:p>
        </p:txBody>
      </p:sp>
      <p:pic>
        <p:nvPicPr>
          <p:cNvPr id="12412" name="Picture 124" descr="D:\Jatim\03 Tol\01 Moker\Jembatan Moker\13Foto\Hammerhead\poto\IMG_17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5046" y="2876049"/>
            <a:ext cx="7920000" cy="561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981432"/>
      </p:ext>
    </p:extLst>
  </p:cSld>
  <p:clrMapOvr>
    <a:masterClrMapping/>
  </p:clrMapOvr>
  <p:transition spd="slow" advTm="3047">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62</a:t>
            </a:fld>
            <a:endParaRPr lang="en-US" sz="7200" dirty="0">
              <a:latin typeface="+mj-lt"/>
            </a:endParaRPr>
          </a:p>
        </p:txBody>
      </p:sp>
      <p:sp>
        <p:nvSpPr>
          <p:cNvPr id="12" name="テキスト プレースホルダー 11"/>
          <p:cNvSpPr>
            <a:spLocks noGrp="1"/>
          </p:cNvSpPr>
          <p:nvPr>
            <p:ph type="body" sz="quarter" idx="17"/>
          </p:nvPr>
        </p:nvSpPr>
        <p:spPr/>
        <p:txBody>
          <a:bodyPr/>
          <a:lstStyle/>
          <a:p>
            <a:r>
              <a:rPr lang="en-US" dirty="0"/>
              <a:t>Herbert </a:t>
            </a:r>
            <a:r>
              <a:rPr lang="en-US" dirty="0" smtClean="0"/>
              <a:t>Brenon</a:t>
            </a:r>
            <a:endParaRPr lang="en-US" dirty="0"/>
          </a:p>
        </p:txBody>
      </p:sp>
      <p:sp>
        <p:nvSpPr>
          <p:cNvPr id="14" name="テキスト プレースホルダー 13"/>
          <p:cNvSpPr>
            <a:spLocks noGrp="1"/>
          </p:cNvSpPr>
          <p:nvPr>
            <p:ph type="body" sz="quarter" idx="19"/>
          </p:nvPr>
        </p:nvSpPr>
        <p:spPr/>
        <p:txBody>
          <a:bodyPr/>
          <a:lstStyle/>
          <a:p>
            <a:r>
              <a:rPr lang="en-US" dirty="0"/>
              <a:t>Alice </a:t>
            </a:r>
            <a:r>
              <a:rPr lang="en-US" dirty="0" smtClean="0"/>
              <a:t>Guy-Blaché</a:t>
            </a:r>
            <a:endParaRPr lang="en-US" dirty="0"/>
          </a:p>
        </p:txBody>
      </p:sp>
      <p:sp>
        <p:nvSpPr>
          <p:cNvPr id="16" name="テキスト プレースホルダー 15"/>
          <p:cNvSpPr>
            <a:spLocks noGrp="1"/>
          </p:cNvSpPr>
          <p:nvPr>
            <p:ph type="body" sz="quarter" idx="21"/>
          </p:nvPr>
        </p:nvSpPr>
        <p:spPr/>
        <p:txBody>
          <a:bodyPr/>
          <a:lstStyle/>
          <a:p>
            <a:r>
              <a:rPr lang="en-US" dirty="0"/>
              <a:t>Bruce </a:t>
            </a:r>
            <a:r>
              <a:rPr lang="en-US" dirty="0" smtClean="0"/>
              <a:t>Bilson</a:t>
            </a:r>
            <a:endParaRPr lang="en-US" dirty="0"/>
          </a:p>
        </p:txBody>
      </p:sp>
      <p:sp>
        <p:nvSpPr>
          <p:cNvPr id="21" name="Rectangle 20"/>
          <p:cNvSpPr/>
          <p:nvPr/>
        </p:nvSpPr>
        <p:spPr>
          <a:xfrm>
            <a:off x="0" y="808911"/>
            <a:ext cx="10512237" cy="646331"/>
          </a:xfrm>
          <a:prstGeom prst="rect">
            <a:avLst/>
          </a:prstGeom>
        </p:spPr>
        <p:txBody>
          <a:bodyPr wrap="none">
            <a:spAutoFit/>
          </a:bodyPr>
          <a:lstStyle/>
          <a:p>
            <a:pPr lvl="2"/>
            <a:r>
              <a:rPr lang="en-US" sz="3600" b="1">
                <a:solidFill>
                  <a:srgbClr val="FFFFFF"/>
                </a:solidFill>
              </a:rPr>
              <a:t>Konfigurasi Panjang dan Jumlah Tendon</a:t>
            </a:r>
            <a:endParaRPr lang="id-ID" sz="3600">
              <a:solidFill>
                <a:srgbClr val="FFFFFF"/>
              </a:solidFill>
            </a:endParaRPr>
          </a:p>
        </p:txBody>
      </p:sp>
      <p:sp>
        <p:nvSpPr>
          <p:cNvPr id="22" name="Rectangle 21"/>
          <p:cNvSpPr/>
          <p:nvPr/>
        </p:nvSpPr>
        <p:spPr>
          <a:xfrm>
            <a:off x="1458772" y="8640040"/>
            <a:ext cx="3490058" cy="400110"/>
          </a:xfrm>
          <a:prstGeom prst="rect">
            <a:avLst/>
          </a:prstGeom>
        </p:spPr>
        <p:txBody>
          <a:bodyPr wrap="none">
            <a:spAutoFit/>
          </a:bodyPr>
          <a:lstStyle/>
          <a:p>
            <a:pPr lvl="0"/>
            <a:r>
              <a:rPr lang="id-ID" sz="2000" smtClean="0"/>
              <a:t>Segmen 2 sampai Segmen 4</a:t>
            </a:r>
            <a:endParaRPr lang="id-ID" sz="2000"/>
          </a:p>
        </p:txBody>
      </p:sp>
      <p:pic>
        <p:nvPicPr>
          <p:cNvPr id="48" name="Picture Placeholder 47" descr="E:\05 Tol\Jembatan Moker\13Foto\FormTraveller\DSC03753.JPG"/>
          <p:cNvPicPr>
            <a:picLocks noGrp="1"/>
          </p:cNvPicPr>
          <p:nvPr>
            <p:ph type="pic" sz="quarter" idx="16"/>
          </p:nvPr>
        </p:nvPicPr>
        <p:blipFill>
          <a:blip r:embed="rId2" cstate="print"/>
          <a:srcRect l="14484" r="14484"/>
          <a:stretch>
            <a:fillRect/>
          </a:stretch>
        </p:blipFill>
        <p:spPr bwMode="auto">
          <a:prstGeom prst="rect">
            <a:avLst/>
          </a:prstGeom>
          <a:noFill/>
          <a:ln w="9525">
            <a:noFill/>
            <a:miter lim="800000"/>
            <a:headEnd/>
            <a:tailEnd/>
          </a:ln>
        </p:spPr>
      </p:pic>
      <p:pic>
        <p:nvPicPr>
          <p:cNvPr id="49" name="Picture Placeholder 48" descr="E:\05 Tol\Jembatan Moker\13Foto\foto proyek\507___09\IMG_4372.JPG"/>
          <p:cNvPicPr>
            <a:picLocks noGrp="1"/>
          </p:cNvPicPr>
          <p:nvPr>
            <p:ph type="pic" sz="quarter" idx="18"/>
          </p:nvPr>
        </p:nvPicPr>
        <p:blipFill>
          <a:blip r:embed="rId3" cstate="print"/>
          <a:srcRect l="34041" r="34041"/>
          <a:stretch>
            <a:fillRect/>
          </a:stretch>
        </p:blipFill>
        <p:spPr bwMode="auto">
          <a:prstGeom prst="rect">
            <a:avLst/>
          </a:prstGeom>
          <a:noFill/>
          <a:ln w="9525">
            <a:noFill/>
            <a:miter lim="800000"/>
            <a:headEnd/>
            <a:tailEnd/>
          </a:ln>
        </p:spPr>
      </p:pic>
      <p:pic>
        <p:nvPicPr>
          <p:cNvPr id="50" name="Picture Placeholder 49" descr="E:\05 Tol\Jembatan Moker\13Foto\foto proyek\507___09\IMG_4369.JPG"/>
          <p:cNvPicPr>
            <a:picLocks noGrp="1"/>
          </p:cNvPicPr>
          <p:nvPr>
            <p:ph type="pic" sz="quarter" idx="20"/>
          </p:nvPr>
        </p:nvPicPr>
        <p:blipFill>
          <a:blip r:embed="rId4" cstate="print"/>
          <a:srcRect l="16605" r="16605"/>
          <a:stretch>
            <a:fillRect/>
          </a:stretch>
        </p:blipFill>
        <p:spPr bwMode="auto">
          <a:prstGeom prst="rect">
            <a:avLst/>
          </a:prstGeom>
          <a:noFill/>
          <a:ln w="9525">
            <a:noFill/>
            <a:miter lim="800000"/>
            <a:headEnd/>
            <a:tailEnd/>
          </a:ln>
        </p:spPr>
      </p:pic>
      <p:grpSp>
        <p:nvGrpSpPr>
          <p:cNvPr id="31" name="Group 28"/>
          <p:cNvGrpSpPr>
            <a:grpSpLocks noChangeAspect="1"/>
          </p:cNvGrpSpPr>
          <p:nvPr/>
        </p:nvGrpSpPr>
        <p:grpSpPr bwMode="auto">
          <a:xfrm>
            <a:off x="792481" y="7150418"/>
            <a:ext cx="4815840" cy="1338262"/>
            <a:chOff x="1942" y="6851"/>
            <a:chExt cx="8714" cy="3690"/>
          </a:xfrm>
        </p:grpSpPr>
        <p:cxnSp>
          <p:nvCxnSpPr>
            <p:cNvPr id="13341" name="AutoShape 29"/>
            <p:cNvCxnSpPr>
              <a:cxnSpLocks noChangeAspect="1" noChangeShapeType="1"/>
            </p:cNvCxnSpPr>
            <p:nvPr/>
          </p:nvCxnSpPr>
          <p:spPr bwMode="auto">
            <a:xfrm>
              <a:off x="4967" y="10360"/>
              <a:ext cx="267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32" name="Group 30"/>
            <p:cNvGrpSpPr>
              <a:grpSpLocks noChangeAspect="1"/>
            </p:cNvGrpSpPr>
            <p:nvPr/>
          </p:nvGrpSpPr>
          <p:grpSpPr bwMode="auto">
            <a:xfrm>
              <a:off x="1942" y="6851"/>
              <a:ext cx="8714" cy="3690"/>
              <a:chOff x="1942" y="6851"/>
              <a:chExt cx="8714" cy="3690"/>
            </a:xfrm>
          </p:grpSpPr>
          <p:cxnSp>
            <p:nvCxnSpPr>
              <p:cNvPr id="13343" name="AutoShape 31"/>
              <p:cNvCxnSpPr>
                <a:cxnSpLocks noChangeAspect="1" noChangeShapeType="1"/>
              </p:cNvCxnSpPr>
              <p:nvPr/>
            </p:nvCxnSpPr>
            <p:spPr bwMode="auto">
              <a:xfrm>
                <a:off x="5808" y="9545"/>
                <a:ext cx="89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44" name="AutoShape 32"/>
              <p:cNvCxnSpPr>
                <a:cxnSpLocks noChangeAspect="1" noChangeShapeType="1"/>
              </p:cNvCxnSpPr>
              <p:nvPr/>
            </p:nvCxnSpPr>
            <p:spPr bwMode="auto">
              <a:xfrm>
                <a:off x="6296" y="6851"/>
                <a:ext cx="0" cy="3690"/>
              </a:xfrm>
              <a:prstGeom prst="straightConnector1">
                <a:avLst/>
              </a:prstGeom>
              <a:noFill/>
              <a:ln w="9525">
                <a:solidFill>
                  <a:srgbClr val="000000"/>
                </a:solidFill>
                <a:prstDash val="lgDashDot"/>
                <a:round/>
                <a:headEnd/>
                <a:tailEnd/>
              </a:ln>
              <a:extLst>
                <a:ext uri="{909E8E84-426E-40DD-AFC4-6F175D3DCCD1}">
                  <a14:hiddenFill xmlns:a14="http://schemas.microsoft.com/office/drawing/2010/main">
                    <a:noFill/>
                  </a14:hiddenFill>
                </a:ext>
              </a:extLst>
            </p:spPr>
          </p:cxnSp>
          <p:cxnSp>
            <p:nvCxnSpPr>
              <p:cNvPr id="13345" name="AutoShape 33"/>
              <p:cNvCxnSpPr>
                <a:cxnSpLocks noChangeAspect="1" noChangeShapeType="1"/>
              </p:cNvCxnSpPr>
              <p:nvPr/>
            </p:nvCxnSpPr>
            <p:spPr bwMode="auto">
              <a:xfrm>
                <a:off x="1942" y="7043"/>
                <a:ext cx="871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33" name="Group 34"/>
              <p:cNvGrpSpPr>
                <a:grpSpLocks noChangeAspect="1"/>
              </p:cNvGrpSpPr>
              <p:nvPr/>
            </p:nvGrpSpPr>
            <p:grpSpPr bwMode="auto">
              <a:xfrm>
                <a:off x="1942" y="7043"/>
                <a:ext cx="3006" cy="3307"/>
                <a:chOff x="1771" y="8324"/>
                <a:chExt cx="3188" cy="3506"/>
              </a:xfrm>
            </p:grpSpPr>
            <p:cxnSp>
              <p:nvCxnSpPr>
                <p:cNvPr id="13347" name="AutoShape 35"/>
                <p:cNvCxnSpPr>
                  <a:cxnSpLocks noChangeAspect="1" noChangeShapeType="1"/>
                </p:cNvCxnSpPr>
                <p:nvPr/>
              </p:nvCxnSpPr>
              <p:spPr bwMode="auto">
                <a:xfrm>
                  <a:off x="1771" y="8324"/>
                  <a:ext cx="0" cy="14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48" name="AutoShape 36"/>
                <p:cNvCxnSpPr>
                  <a:cxnSpLocks noChangeAspect="1" noChangeShapeType="1"/>
                </p:cNvCxnSpPr>
                <p:nvPr/>
              </p:nvCxnSpPr>
              <p:spPr bwMode="auto">
                <a:xfrm>
                  <a:off x="1771" y="8475"/>
                  <a:ext cx="1559" cy="18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49" name="AutoShape 37"/>
                <p:cNvCxnSpPr>
                  <a:cxnSpLocks noChangeAspect="1" noChangeShapeType="1"/>
                </p:cNvCxnSpPr>
                <p:nvPr/>
              </p:nvCxnSpPr>
              <p:spPr bwMode="auto">
                <a:xfrm>
                  <a:off x="3320" y="8657"/>
                  <a:ext cx="573" cy="3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50" name="AutoShape 38"/>
                <p:cNvCxnSpPr>
                  <a:cxnSpLocks noChangeAspect="1" noChangeShapeType="1"/>
                </p:cNvCxnSpPr>
                <p:nvPr/>
              </p:nvCxnSpPr>
              <p:spPr bwMode="auto">
                <a:xfrm>
                  <a:off x="3893" y="8959"/>
                  <a:ext cx="1066" cy="287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4" name="Group 39"/>
              <p:cNvGrpSpPr>
                <a:grpSpLocks noChangeAspect="1"/>
              </p:cNvGrpSpPr>
              <p:nvPr/>
            </p:nvGrpSpPr>
            <p:grpSpPr bwMode="auto">
              <a:xfrm flipH="1">
                <a:off x="7650" y="7043"/>
                <a:ext cx="3006" cy="3307"/>
                <a:chOff x="1771" y="8324"/>
                <a:chExt cx="3188" cy="3506"/>
              </a:xfrm>
            </p:grpSpPr>
            <p:cxnSp>
              <p:nvCxnSpPr>
                <p:cNvPr id="13352" name="AutoShape 40"/>
                <p:cNvCxnSpPr>
                  <a:cxnSpLocks noChangeAspect="1" noChangeShapeType="1"/>
                </p:cNvCxnSpPr>
                <p:nvPr/>
              </p:nvCxnSpPr>
              <p:spPr bwMode="auto">
                <a:xfrm>
                  <a:off x="1771" y="8324"/>
                  <a:ext cx="0" cy="14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53" name="AutoShape 41"/>
                <p:cNvCxnSpPr>
                  <a:cxnSpLocks noChangeAspect="1" noChangeShapeType="1"/>
                </p:cNvCxnSpPr>
                <p:nvPr/>
              </p:nvCxnSpPr>
              <p:spPr bwMode="auto">
                <a:xfrm>
                  <a:off x="1771" y="8475"/>
                  <a:ext cx="1559" cy="18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54" name="AutoShape 42"/>
                <p:cNvCxnSpPr>
                  <a:cxnSpLocks noChangeAspect="1" noChangeShapeType="1"/>
                </p:cNvCxnSpPr>
                <p:nvPr/>
              </p:nvCxnSpPr>
              <p:spPr bwMode="auto">
                <a:xfrm>
                  <a:off x="3320" y="8657"/>
                  <a:ext cx="573" cy="3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55" name="AutoShape 43"/>
                <p:cNvCxnSpPr>
                  <a:cxnSpLocks noChangeAspect="1" noChangeShapeType="1"/>
                </p:cNvCxnSpPr>
                <p:nvPr/>
              </p:nvCxnSpPr>
              <p:spPr bwMode="auto">
                <a:xfrm>
                  <a:off x="3893" y="8959"/>
                  <a:ext cx="1066" cy="287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5" name="Group 44"/>
              <p:cNvGrpSpPr>
                <a:grpSpLocks noChangeAspect="1"/>
              </p:cNvGrpSpPr>
              <p:nvPr/>
            </p:nvGrpSpPr>
            <p:grpSpPr bwMode="auto">
              <a:xfrm>
                <a:off x="6296" y="7204"/>
                <a:ext cx="1820" cy="2341"/>
                <a:chOff x="6388" y="8494"/>
                <a:chExt cx="1930" cy="2482"/>
              </a:xfrm>
            </p:grpSpPr>
            <p:cxnSp>
              <p:nvCxnSpPr>
                <p:cNvPr id="13357" name="AutoShape 45"/>
                <p:cNvCxnSpPr>
                  <a:cxnSpLocks noChangeAspect="1" noChangeShapeType="1"/>
                </p:cNvCxnSpPr>
                <p:nvPr/>
              </p:nvCxnSpPr>
              <p:spPr bwMode="auto">
                <a:xfrm flipV="1">
                  <a:off x="6823" y="10806"/>
                  <a:ext cx="690" cy="17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58" name="AutoShape 46"/>
                <p:cNvCxnSpPr>
                  <a:cxnSpLocks noChangeAspect="1" noChangeShapeType="1"/>
                </p:cNvCxnSpPr>
                <p:nvPr/>
              </p:nvCxnSpPr>
              <p:spPr bwMode="auto">
                <a:xfrm flipV="1">
                  <a:off x="7513" y="8698"/>
                  <a:ext cx="805" cy="210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59" name="AutoShape 47"/>
                <p:cNvCxnSpPr>
                  <a:cxnSpLocks noChangeAspect="1" noChangeShapeType="1"/>
                </p:cNvCxnSpPr>
                <p:nvPr/>
              </p:nvCxnSpPr>
              <p:spPr bwMode="auto">
                <a:xfrm>
                  <a:off x="6388" y="8494"/>
                  <a:ext cx="771"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0" name="AutoShape 48"/>
                <p:cNvCxnSpPr>
                  <a:cxnSpLocks noChangeAspect="1" noChangeShapeType="1"/>
                </p:cNvCxnSpPr>
                <p:nvPr/>
              </p:nvCxnSpPr>
              <p:spPr bwMode="auto">
                <a:xfrm>
                  <a:off x="7159" y="8494"/>
                  <a:ext cx="1159" cy="20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6" name="Group 49"/>
              <p:cNvGrpSpPr>
                <a:grpSpLocks noChangeAspect="1"/>
              </p:cNvGrpSpPr>
              <p:nvPr/>
            </p:nvGrpSpPr>
            <p:grpSpPr bwMode="auto">
              <a:xfrm flipH="1">
                <a:off x="4355" y="7204"/>
                <a:ext cx="1895" cy="2341"/>
                <a:chOff x="6388" y="8494"/>
                <a:chExt cx="1930" cy="2482"/>
              </a:xfrm>
            </p:grpSpPr>
            <p:cxnSp>
              <p:nvCxnSpPr>
                <p:cNvPr id="13362" name="AutoShape 50"/>
                <p:cNvCxnSpPr>
                  <a:cxnSpLocks noChangeAspect="1" noChangeShapeType="1"/>
                </p:cNvCxnSpPr>
                <p:nvPr/>
              </p:nvCxnSpPr>
              <p:spPr bwMode="auto">
                <a:xfrm flipV="1">
                  <a:off x="6823" y="10806"/>
                  <a:ext cx="690" cy="17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3" name="AutoShape 51"/>
                <p:cNvCxnSpPr>
                  <a:cxnSpLocks noChangeAspect="1" noChangeShapeType="1"/>
                </p:cNvCxnSpPr>
                <p:nvPr/>
              </p:nvCxnSpPr>
              <p:spPr bwMode="auto">
                <a:xfrm flipV="1">
                  <a:off x="7513" y="8698"/>
                  <a:ext cx="805" cy="210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4" name="AutoShape 52"/>
                <p:cNvCxnSpPr>
                  <a:cxnSpLocks noChangeAspect="1" noChangeShapeType="1"/>
                </p:cNvCxnSpPr>
                <p:nvPr/>
              </p:nvCxnSpPr>
              <p:spPr bwMode="auto">
                <a:xfrm>
                  <a:off x="6388" y="8494"/>
                  <a:ext cx="771"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5" name="AutoShape 53"/>
                <p:cNvCxnSpPr>
                  <a:cxnSpLocks noChangeAspect="1" noChangeShapeType="1"/>
                </p:cNvCxnSpPr>
                <p:nvPr/>
              </p:nvCxnSpPr>
              <p:spPr bwMode="auto">
                <a:xfrm>
                  <a:off x="7159" y="8494"/>
                  <a:ext cx="1159" cy="20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grpSp>
        <p:nvGrpSpPr>
          <p:cNvPr id="37" name="Group 54"/>
          <p:cNvGrpSpPr>
            <a:grpSpLocks/>
          </p:cNvGrpSpPr>
          <p:nvPr/>
        </p:nvGrpSpPr>
        <p:grpSpPr bwMode="auto">
          <a:xfrm>
            <a:off x="6659880" y="7185635"/>
            <a:ext cx="4846320" cy="720725"/>
            <a:chOff x="2794" y="10147"/>
            <a:chExt cx="4360" cy="1134"/>
          </a:xfrm>
        </p:grpSpPr>
        <p:cxnSp>
          <p:nvCxnSpPr>
            <p:cNvPr id="13367" name="AutoShape 55"/>
            <p:cNvCxnSpPr>
              <a:cxnSpLocks noChangeShapeType="1"/>
            </p:cNvCxnSpPr>
            <p:nvPr/>
          </p:nvCxnSpPr>
          <p:spPr bwMode="auto">
            <a:xfrm flipH="1">
              <a:off x="7154" y="10233"/>
              <a:ext cx="0" cy="6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38" name="Group 56"/>
            <p:cNvGrpSpPr>
              <a:grpSpLocks/>
            </p:cNvGrpSpPr>
            <p:nvPr/>
          </p:nvGrpSpPr>
          <p:grpSpPr bwMode="auto">
            <a:xfrm>
              <a:off x="2794" y="10147"/>
              <a:ext cx="4354" cy="1134"/>
              <a:chOff x="2800" y="10147"/>
              <a:chExt cx="4354" cy="1134"/>
            </a:xfrm>
          </p:grpSpPr>
          <p:cxnSp>
            <p:nvCxnSpPr>
              <p:cNvPr id="13369" name="AutoShape 57"/>
              <p:cNvCxnSpPr>
                <a:cxnSpLocks noChangeShapeType="1"/>
              </p:cNvCxnSpPr>
              <p:nvPr/>
            </p:nvCxnSpPr>
            <p:spPr bwMode="auto">
              <a:xfrm>
                <a:off x="4012" y="11181"/>
                <a:ext cx="192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0" name="AutoShape 58"/>
              <p:cNvCxnSpPr>
                <a:cxnSpLocks noChangeShapeType="1"/>
              </p:cNvCxnSpPr>
              <p:nvPr/>
            </p:nvCxnSpPr>
            <p:spPr bwMode="auto">
              <a:xfrm>
                <a:off x="4435" y="11039"/>
                <a:ext cx="107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1" name="AutoShape 59"/>
              <p:cNvCxnSpPr>
                <a:cxnSpLocks noChangeShapeType="1"/>
              </p:cNvCxnSpPr>
              <p:nvPr/>
            </p:nvCxnSpPr>
            <p:spPr bwMode="auto">
              <a:xfrm>
                <a:off x="4976" y="10147"/>
                <a:ext cx="0" cy="1134"/>
              </a:xfrm>
              <a:prstGeom prst="straightConnector1">
                <a:avLst/>
              </a:prstGeom>
              <a:noFill/>
              <a:ln w="9525">
                <a:solidFill>
                  <a:srgbClr val="000000"/>
                </a:solidFill>
                <a:prstDash val="lgDashDot"/>
                <a:round/>
                <a:headEnd/>
                <a:tailEnd/>
              </a:ln>
              <a:extLst>
                <a:ext uri="{909E8E84-426E-40DD-AFC4-6F175D3DCCD1}">
                  <a14:hiddenFill xmlns:a14="http://schemas.microsoft.com/office/drawing/2010/main">
                    <a:noFill/>
                  </a14:hiddenFill>
                </a:ext>
              </a:extLst>
            </p:spPr>
          </p:cxnSp>
          <p:cxnSp>
            <p:nvCxnSpPr>
              <p:cNvPr id="13372" name="AutoShape 60"/>
              <p:cNvCxnSpPr>
                <a:cxnSpLocks noChangeShapeType="1"/>
              </p:cNvCxnSpPr>
              <p:nvPr/>
            </p:nvCxnSpPr>
            <p:spPr bwMode="auto">
              <a:xfrm>
                <a:off x="2800" y="10233"/>
                <a:ext cx="435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3" name="AutoShape 61"/>
              <p:cNvCxnSpPr>
                <a:cxnSpLocks noChangeShapeType="1"/>
              </p:cNvCxnSpPr>
              <p:nvPr/>
            </p:nvCxnSpPr>
            <p:spPr bwMode="auto">
              <a:xfrm>
                <a:off x="2800" y="10233"/>
                <a:ext cx="0" cy="6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4" name="AutoShape 62"/>
              <p:cNvCxnSpPr>
                <a:cxnSpLocks noChangeShapeType="1"/>
              </p:cNvCxnSpPr>
              <p:nvPr/>
            </p:nvCxnSpPr>
            <p:spPr bwMode="auto">
              <a:xfrm>
                <a:off x="2800" y="10297"/>
                <a:ext cx="735" cy="7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5" name="AutoShape 63"/>
              <p:cNvCxnSpPr>
                <a:cxnSpLocks noChangeShapeType="1"/>
              </p:cNvCxnSpPr>
              <p:nvPr/>
            </p:nvCxnSpPr>
            <p:spPr bwMode="auto">
              <a:xfrm>
                <a:off x="3530" y="10374"/>
                <a:ext cx="270" cy="12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6" name="AutoShape 64"/>
              <p:cNvCxnSpPr>
                <a:cxnSpLocks noChangeShapeType="1"/>
              </p:cNvCxnSpPr>
              <p:nvPr/>
            </p:nvCxnSpPr>
            <p:spPr bwMode="auto">
              <a:xfrm>
                <a:off x="3800" y="10503"/>
                <a:ext cx="225" cy="67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39" name="Group 65"/>
              <p:cNvGrpSpPr>
                <a:grpSpLocks/>
              </p:cNvGrpSpPr>
              <p:nvPr/>
            </p:nvGrpSpPr>
            <p:grpSpPr bwMode="auto">
              <a:xfrm>
                <a:off x="4002" y="10303"/>
                <a:ext cx="975" cy="735"/>
                <a:chOff x="4002" y="9786"/>
                <a:chExt cx="975" cy="735"/>
              </a:xfrm>
            </p:grpSpPr>
            <p:cxnSp>
              <p:nvCxnSpPr>
                <p:cNvPr id="13378" name="AutoShape 66"/>
                <p:cNvCxnSpPr>
                  <a:cxnSpLocks noChangeShapeType="1"/>
                </p:cNvCxnSpPr>
                <p:nvPr/>
              </p:nvCxnSpPr>
              <p:spPr bwMode="auto">
                <a:xfrm flipH="1" flipV="1">
                  <a:off x="4153" y="10449"/>
                  <a:ext cx="282" cy="7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9" name="AutoShape 67"/>
                <p:cNvCxnSpPr>
                  <a:cxnSpLocks noChangeShapeType="1"/>
                </p:cNvCxnSpPr>
                <p:nvPr/>
              </p:nvCxnSpPr>
              <p:spPr bwMode="auto">
                <a:xfrm flipH="1" flipV="1">
                  <a:off x="4006" y="9941"/>
                  <a:ext cx="147" cy="50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0" name="AutoShape 68"/>
                <p:cNvCxnSpPr>
                  <a:cxnSpLocks noChangeShapeType="1"/>
                </p:cNvCxnSpPr>
                <p:nvPr/>
              </p:nvCxnSpPr>
              <p:spPr bwMode="auto">
                <a:xfrm flipH="1">
                  <a:off x="4637" y="9789"/>
                  <a:ext cx="3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1" name="AutoShape 69"/>
                <p:cNvCxnSpPr>
                  <a:cxnSpLocks noChangeShapeType="1"/>
                </p:cNvCxnSpPr>
                <p:nvPr/>
              </p:nvCxnSpPr>
              <p:spPr bwMode="auto">
                <a:xfrm flipH="1">
                  <a:off x="4002" y="9786"/>
                  <a:ext cx="635" cy="1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0" name="Group 70"/>
              <p:cNvGrpSpPr>
                <a:grpSpLocks/>
              </p:cNvGrpSpPr>
              <p:nvPr/>
            </p:nvGrpSpPr>
            <p:grpSpPr bwMode="auto">
              <a:xfrm flipH="1">
                <a:off x="4980" y="10306"/>
                <a:ext cx="975" cy="735"/>
                <a:chOff x="4002" y="9786"/>
                <a:chExt cx="975" cy="735"/>
              </a:xfrm>
            </p:grpSpPr>
            <p:cxnSp>
              <p:nvCxnSpPr>
                <p:cNvPr id="13383" name="AutoShape 71"/>
                <p:cNvCxnSpPr>
                  <a:cxnSpLocks noChangeShapeType="1"/>
                </p:cNvCxnSpPr>
                <p:nvPr/>
              </p:nvCxnSpPr>
              <p:spPr bwMode="auto">
                <a:xfrm flipH="1" flipV="1">
                  <a:off x="4153" y="10449"/>
                  <a:ext cx="282" cy="7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4" name="AutoShape 72"/>
                <p:cNvCxnSpPr>
                  <a:cxnSpLocks noChangeShapeType="1"/>
                </p:cNvCxnSpPr>
                <p:nvPr/>
              </p:nvCxnSpPr>
              <p:spPr bwMode="auto">
                <a:xfrm flipH="1" flipV="1">
                  <a:off x="4006" y="9941"/>
                  <a:ext cx="147" cy="50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5" name="AutoShape 73"/>
                <p:cNvCxnSpPr>
                  <a:cxnSpLocks noChangeShapeType="1"/>
                </p:cNvCxnSpPr>
                <p:nvPr/>
              </p:nvCxnSpPr>
              <p:spPr bwMode="auto">
                <a:xfrm flipH="1">
                  <a:off x="4637" y="9789"/>
                  <a:ext cx="3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6" name="AutoShape 74"/>
                <p:cNvCxnSpPr>
                  <a:cxnSpLocks noChangeShapeType="1"/>
                </p:cNvCxnSpPr>
                <p:nvPr/>
              </p:nvCxnSpPr>
              <p:spPr bwMode="auto">
                <a:xfrm flipH="1">
                  <a:off x="4002" y="9786"/>
                  <a:ext cx="635" cy="1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13387" name="AutoShape 75"/>
              <p:cNvCxnSpPr>
                <a:cxnSpLocks noChangeShapeType="1"/>
              </p:cNvCxnSpPr>
              <p:nvPr/>
            </p:nvCxnSpPr>
            <p:spPr bwMode="auto">
              <a:xfrm flipH="1">
                <a:off x="6419" y="10297"/>
                <a:ext cx="735" cy="7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8" name="AutoShape 76"/>
              <p:cNvCxnSpPr>
                <a:cxnSpLocks noChangeShapeType="1"/>
              </p:cNvCxnSpPr>
              <p:nvPr/>
            </p:nvCxnSpPr>
            <p:spPr bwMode="auto">
              <a:xfrm flipH="1">
                <a:off x="6154" y="10374"/>
                <a:ext cx="270" cy="12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89" name="AutoShape 77"/>
              <p:cNvCxnSpPr>
                <a:cxnSpLocks noChangeShapeType="1"/>
              </p:cNvCxnSpPr>
              <p:nvPr/>
            </p:nvCxnSpPr>
            <p:spPr bwMode="auto">
              <a:xfrm flipH="1">
                <a:off x="5929" y="10503"/>
                <a:ext cx="225" cy="67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nvGrpSpPr>
          <p:cNvPr id="41" name="Group 78"/>
          <p:cNvGrpSpPr>
            <a:grpSpLocks/>
          </p:cNvGrpSpPr>
          <p:nvPr/>
        </p:nvGrpSpPr>
        <p:grpSpPr bwMode="auto">
          <a:xfrm>
            <a:off x="12603480" y="7175678"/>
            <a:ext cx="4800599" cy="922703"/>
            <a:chOff x="2794" y="9036"/>
            <a:chExt cx="4360" cy="1134"/>
          </a:xfrm>
        </p:grpSpPr>
        <p:cxnSp>
          <p:nvCxnSpPr>
            <p:cNvPr id="13391" name="AutoShape 79"/>
            <p:cNvCxnSpPr>
              <a:cxnSpLocks noChangeShapeType="1"/>
            </p:cNvCxnSpPr>
            <p:nvPr/>
          </p:nvCxnSpPr>
          <p:spPr bwMode="auto">
            <a:xfrm>
              <a:off x="2800" y="9123"/>
              <a:ext cx="0" cy="11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92" name="AutoShape 80"/>
            <p:cNvCxnSpPr>
              <a:cxnSpLocks noChangeShapeType="1"/>
            </p:cNvCxnSpPr>
            <p:nvPr/>
          </p:nvCxnSpPr>
          <p:spPr bwMode="auto">
            <a:xfrm>
              <a:off x="7154" y="9123"/>
              <a:ext cx="0" cy="11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42" name="Group 81"/>
            <p:cNvGrpSpPr>
              <a:grpSpLocks/>
            </p:cNvGrpSpPr>
            <p:nvPr/>
          </p:nvGrpSpPr>
          <p:grpSpPr bwMode="auto">
            <a:xfrm>
              <a:off x="2794" y="9036"/>
              <a:ext cx="4360" cy="1134"/>
              <a:chOff x="2794" y="9036"/>
              <a:chExt cx="4360" cy="1134"/>
            </a:xfrm>
          </p:grpSpPr>
          <p:cxnSp>
            <p:nvCxnSpPr>
              <p:cNvPr id="13394" name="AutoShape 82"/>
              <p:cNvCxnSpPr>
                <a:cxnSpLocks noChangeShapeType="1"/>
              </p:cNvCxnSpPr>
              <p:nvPr/>
            </p:nvCxnSpPr>
            <p:spPr bwMode="auto">
              <a:xfrm>
                <a:off x="3921" y="9776"/>
                <a:ext cx="209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95" name="AutoShape 83"/>
              <p:cNvCxnSpPr>
                <a:cxnSpLocks noChangeShapeType="1"/>
              </p:cNvCxnSpPr>
              <p:nvPr/>
            </p:nvCxnSpPr>
            <p:spPr bwMode="auto">
              <a:xfrm>
                <a:off x="4970" y="9036"/>
                <a:ext cx="0" cy="1134"/>
              </a:xfrm>
              <a:prstGeom prst="straightConnector1">
                <a:avLst/>
              </a:prstGeom>
              <a:noFill/>
              <a:ln w="9525">
                <a:solidFill>
                  <a:srgbClr val="000000"/>
                </a:solidFill>
                <a:prstDash val="lgDashDot"/>
                <a:round/>
                <a:headEnd/>
                <a:tailEnd/>
              </a:ln>
              <a:extLst>
                <a:ext uri="{909E8E84-426E-40DD-AFC4-6F175D3DCCD1}">
                  <a14:hiddenFill xmlns:a14="http://schemas.microsoft.com/office/drawing/2010/main">
                    <a:noFill/>
                  </a14:hiddenFill>
                </a:ext>
              </a:extLst>
            </p:spPr>
          </p:cxnSp>
          <p:cxnSp>
            <p:nvCxnSpPr>
              <p:cNvPr id="13396" name="AutoShape 84"/>
              <p:cNvCxnSpPr>
                <a:cxnSpLocks noChangeShapeType="1"/>
              </p:cNvCxnSpPr>
              <p:nvPr/>
            </p:nvCxnSpPr>
            <p:spPr bwMode="auto">
              <a:xfrm>
                <a:off x="2794" y="9123"/>
                <a:ext cx="435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97" name="AutoShape 85"/>
              <p:cNvCxnSpPr>
                <a:cxnSpLocks noChangeShapeType="1"/>
              </p:cNvCxnSpPr>
              <p:nvPr/>
            </p:nvCxnSpPr>
            <p:spPr bwMode="auto">
              <a:xfrm>
                <a:off x="3780" y="9351"/>
                <a:ext cx="142" cy="42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98" name="AutoShape 86"/>
              <p:cNvCxnSpPr>
                <a:cxnSpLocks noChangeShapeType="1"/>
              </p:cNvCxnSpPr>
              <p:nvPr/>
            </p:nvCxnSpPr>
            <p:spPr bwMode="auto">
              <a:xfrm flipH="1">
                <a:off x="6020" y="9344"/>
                <a:ext cx="144" cy="43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99" name="AutoShape 87"/>
              <p:cNvCxnSpPr>
                <a:cxnSpLocks noChangeShapeType="1"/>
              </p:cNvCxnSpPr>
              <p:nvPr/>
            </p:nvCxnSpPr>
            <p:spPr bwMode="auto">
              <a:xfrm>
                <a:off x="2800" y="9236"/>
                <a:ext cx="435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43" name="Group 88"/>
              <p:cNvGrpSpPr>
                <a:grpSpLocks/>
              </p:cNvGrpSpPr>
              <p:nvPr/>
            </p:nvGrpSpPr>
            <p:grpSpPr bwMode="auto">
              <a:xfrm>
                <a:off x="6154" y="9236"/>
                <a:ext cx="1000" cy="115"/>
                <a:chOff x="6154" y="12933"/>
                <a:chExt cx="1000" cy="115"/>
              </a:xfrm>
            </p:grpSpPr>
            <p:cxnSp>
              <p:nvCxnSpPr>
                <p:cNvPr id="13401" name="AutoShape 89"/>
                <p:cNvCxnSpPr>
                  <a:cxnSpLocks noChangeShapeType="1"/>
                </p:cNvCxnSpPr>
                <p:nvPr/>
              </p:nvCxnSpPr>
              <p:spPr bwMode="auto">
                <a:xfrm>
                  <a:off x="7154" y="12933"/>
                  <a:ext cx="0" cy="11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402" name="AutoShape 90"/>
                <p:cNvCxnSpPr>
                  <a:cxnSpLocks noChangeShapeType="1"/>
                </p:cNvCxnSpPr>
                <p:nvPr/>
              </p:nvCxnSpPr>
              <p:spPr bwMode="auto">
                <a:xfrm flipH="1">
                  <a:off x="6154" y="13041"/>
                  <a:ext cx="100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4" name="Group 91"/>
              <p:cNvGrpSpPr>
                <a:grpSpLocks/>
              </p:cNvGrpSpPr>
              <p:nvPr/>
            </p:nvGrpSpPr>
            <p:grpSpPr bwMode="auto">
              <a:xfrm flipH="1">
                <a:off x="2800" y="9236"/>
                <a:ext cx="1000" cy="115"/>
                <a:chOff x="6154" y="12933"/>
                <a:chExt cx="1000" cy="115"/>
              </a:xfrm>
            </p:grpSpPr>
            <p:cxnSp>
              <p:nvCxnSpPr>
                <p:cNvPr id="13404" name="AutoShape 92"/>
                <p:cNvCxnSpPr>
                  <a:cxnSpLocks noChangeShapeType="1"/>
                </p:cNvCxnSpPr>
                <p:nvPr/>
              </p:nvCxnSpPr>
              <p:spPr bwMode="auto">
                <a:xfrm>
                  <a:off x="7154" y="12933"/>
                  <a:ext cx="0" cy="11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405" name="AutoShape 93"/>
                <p:cNvCxnSpPr>
                  <a:cxnSpLocks noChangeShapeType="1"/>
                </p:cNvCxnSpPr>
                <p:nvPr/>
              </p:nvCxnSpPr>
              <p:spPr bwMode="auto">
                <a:xfrm flipH="1">
                  <a:off x="6154" y="13041"/>
                  <a:ext cx="100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13406" name="AutoShape 94"/>
              <p:cNvCxnSpPr>
                <a:cxnSpLocks noChangeShapeType="1"/>
              </p:cNvCxnSpPr>
              <p:nvPr/>
            </p:nvCxnSpPr>
            <p:spPr bwMode="auto">
              <a:xfrm>
                <a:off x="4765" y="9603"/>
                <a:ext cx="39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407" name="AutoShape 95"/>
              <p:cNvCxnSpPr>
                <a:cxnSpLocks noChangeShapeType="1"/>
              </p:cNvCxnSpPr>
              <p:nvPr/>
            </p:nvCxnSpPr>
            <p:spPr bwMode="auto">
              <a:xfrm flipV="1">
                <a:off x="4765" y="9379"/>
                <a:ext cx="0" cy="22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408" name="AutoShape 96"/>
              <p:cNvCxnSpPr>
                <a:cxnSpLocks noChangeShapeType="1"/>
              </p:cNvCxnSpPr>
              <p:nvPr/>
            </p:nvCxnSpPr>
            <p:spPr bwMode="auto">
              <a:xfrm flipV="1">
                <a:off x="5159" y="9381"/>
                <a:ext cx="0" cy="22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409" name="AutoShape 97"/>
              <p:cNvCxnSpPr>
                <a:cxnSpLocks noChangeShapeType="1"/>
              </p:cNvCxnSpPr>
              <p:nvPr/>
            </p:nvCxnSpPr>
            <p:spPr bwMode="auto">
              <a:xfrm>
                <a:off x="4816" y="9344"/>
                <a:ext cx="28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5" name="Arc 98"/>
              <p:cNvSpPr>
                <a:spLocks/>
              </p:cNvSpPr>
              <p:nvPr/>
            </p:nvSpPr>
            <p:spPr bwMode="auto">
              <a:xfrm rot="-5114182">
                <a:off x="4762" y="9340"/>
                <a:ext cx="57" cy="57"/>
              </a:xfrm>
              <a:custGeom>
                <a:avLst/>
                <a:gdLst>
                  <a:gd name="G0" fmla="+- 2876 0 0"/>
                  <a:gd name="G1" fmla="+- 21600 0 0"/>
                  <a:gd name="G2" fmla="+- 21600 0 0"/>
                  <a:gd name="T0" fmla="*/ 0 w 24476"/>
                  <a:gd name="T1" fmla="*/ 192 h 21600"/>
                  <a:gd name="T2" fmla="*/ 24476 w 24476"/>
                  <a:gd name="T3" fmla="*/ 21600 h 21600"/>
                  <a:gd name="T4" fmla="*/ 2876 w 24476"/>
                  <a:gd name="T5" fmla="*/ 21600 h 21600"/>
                </a:gdLst>
                <a:ahLst/>
                <a:cxnLst>
                  <a:cxn ang="0">
                    <a:pos x="T0" y="T1"/>
                  </a:cxn>
                  <a:cxn ang="0">
                    <a:pos x="T2" y="T3"/>
                  </a:cxn>
                  <a:cxn ang="0">
                    <a:pos x="T4" y="T5"/>
                  </a:cxn>
                </a:cxnLst>
                <a:rect l="0" t="0" r="r" b="b"/>
                <a:pathLst>
                  <a:path w="24476" h="21600" fill="none" extrusionOk="0">
                    <a:moveTo>
                      <a:pt x="0" y="192"/>
                    </a:moveTo>
                    <a:cubicBezTo>
                      <a:pt x="953" y="64"/>
                      <a:pt x="1914" y="-1"/>
                      <a:pt x="2876" y="0"/>
                    </a:cubicBezTo>
                    <a:cubicBezTo>
                      <a:pt x="14805" y="0"/>
                      <a:pt x="24476" y="9670"/>
                      <a:pt x="24476" y="21600"/>
                    </a:cubicBezTo>
                  </a:path>
                  <a:path w="24476" h="21600" stroke="0" extrusionOk="0">
                    <a:moveTo>
                      <a:pt x="0" y="192"/>
                    </a:moveTo>
                    <a:cubicBezTo>
                      <a:pt x="953" y="64"/>
                      <a:pt x="1914" y="-1"/>
                      <a:pt x="2876" y="0"/>
                    </a:cubicBezTo>
                    <a:cubicBezTo>
                      <a:pt x="14805" y="0"/>
                      <a:pt x="24476" y="9670"/>
                      <a:pt x="24476" y="21600"/>
                    </a:cubicBezTo>
                    <a:lnTo>
                      <a:pt x="2876"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6" name="Arc 99"/>
              <p:cNvSpPr>
                <a:spLocks/>
              </p:cNvSpPr>
              <p:nvPr/>
            </p:nvSpPr>
            <p:spPr bwMode="auto">
              <a:xfrm rot="5114182" flipH="1">
                <a:off x="5102" y="9340"/>
                <a:ext cx="57" cy="57"/>
              </a:xfrm>
              <a:custGeom>
                <a:avLst/>
                <a:gdLst>
                  <a:gd name="G0" fmla="+- 2876 0 0"/>
                  <a:gd name="G1" fmla="+- 21600 0 0"/>
                  <a:gd name="G2" fmla="+- 21600 0 0"/>
                  <a:gd name="T0" fmla="*/ 0 w 24476"/>
                  <a:gd name="T1" fmla="*/ 192 h 21600"/>
                  <a:gd name="T2" fmla="*/ 24476 w 24476"/>
                  <a:gd name="T3" fmla="*/ 21600 h 21600"/>
                  <a:gd name="T4" fmla="*/ 2876 w 24476"/>
                  <a:gd name="T5" fmla="*/ 21600 h 21600"/>
                </a:gdLst>
                <a:ahLst/>
                <a:cxnLst>
                  <a:cxn ang="0">
                    <a:pos x="T0" y="T1"/>
                  </a:cxn>
                  <a:cxn ang="0">
                    <a:pos x="T2" y="T3"/>
                  </a:cxn>
                  <a:cxn ang="0">
                    <a:pos x="T4" y="T5"/>
                  </a:cxn>
                </a:cxnLst>
                <a:rect l="0" t="0" r="r" b="b"/>
                <a:pathLst>
                  <a:path w="24476" h="21600" fill="none" extrusionOk="0">
                    <a:moveTo>
                      <a:pt x="0" y="192"/>
                    </a:moveTo>
                    <a:cubicBezTo>
                      <a:pt x="953" y="64"/>
                      <a:pt x="1914" y="-1"/>
                      <a:pt x="2876" y="0"/>
                    </a:cubicBezTo>
                    <a:cubicBezTo>
                      <a:pt x="14805" y="0"/>
                      <a:pt x="24476" y="9670"/>
                      <a:pt x="24476" y="21600"/>
                    </a:cubicBezTo>
                  </a:path>
                  <a:path w="24476" h="21600" stroke="0" extrusionOk="0">
                    <a:moveTo>
                      <a:pt x="0" y="192"/>
                    </a:moveTo>
                    <a:cubicBezTo>
                      <a:pt x="953" y="64"/>
                      <a:pt x="1914" y="-1"/>
                      <a:pt x="2876" y="0"/>
                    </a:cubicBezTo>
                    <a:cubicBezTo>
                      <a:pt x="14805" y="0"/>
                      <a:pt x="24476" y="9670"/>
                      <a:pt x="24476" y="21600"/>
                    </a:cubicBezTo>
                    <a:lnTo>
                      <a:pt x="2876"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47" name="Rectangle 46"/>
          <p:cNvSpPr/>
          <p:nvPr/>
        </p:nvSpPr>
        <p:spPr>
          <a:xfrm>
            <a:off x="7338011" y="8640040"/>
            <a:ext cx="3632726" cy="400110"/>
          </a:xfrm>
          <a:prstGeom prst="rect">
            <a:avLst/>
          </a:prstGeom>
        </p:spPr>
        <p:txBody>
          <a:bodyPr wrap="none">
            <a:spAutoFit/>
          </a:bodyPr>
          <a:lstStyle/>
          <a:p>
            <a:r>
              <a:rPr lang="id-ID" sz="2000"/>
              <a:t>Segmen 5 sampai </a:t>
            </a:r>
            <a:r>
              <a:rPr lang="id-ID" sz="2000"/>
              <a:t>Segmen </a:t>
            </a:r>
            <a:r>
              <a:rPr lang="id-ID" sz="2000" smtClean="0"/>
              <a:t>15</a:t>
            </a:r>
            <a:endParaRPr lang="id-ID" sz="2000"/>
          </a:p>
        </p:txBody>
      </p:sp>
      <p:sp>
        <p:nvSpPr>
          <p:cNvPr id="51" name="Rectangle 50"/>
          <p:cNvSpPr/>
          <p:nvPr/>
        </p:nvSpPr>
        <p:spPr>
          <a:xfrm>
            <a:off x="13347685" y="8657069"/>
            <a:ext cx="3318794" cy="400110"/>
          </a:xfrm>
          <a:prstGeom prst="rect">
            <a:avLst/>
          </a:prstGeom>
        </p:spPr>
        <p:txBody>
          <a:bodyPr wrap="none">
            <a:spAutoFit/>
          </a:bodyPr>
          <a:lstStyle/>
          <a:p>
            <a:r>
              <a:rPr lang="id-ID" sz="2000"/>
              <a:t>Segmen Closure Abutment </a:t>
            </a:r>
            <a:endParaRPr lang="id-ID" sz="2000"/>
          </a:p>
        </p:txBody>
      </p:sp>
    </p:spTree>
    <p:extLst>
      <p:ext uri="{BB962C8B-B14F-4D97-AF65-F5344CB8AC3E}">
        <p14:creationId xmlns:p14="http://schemas.microsoft.com/office/powerpoint/2010/main" val="2731412126"/>
      </p:ext>
    </p:extLst>
  </p:cSld>
  <p:clrMapOvr>
    <a:masterClrMapping/>
  </p:clrMapOvr>
  <p:transition spd="slow" advTm="6121">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63</a:t>
            </a:fld>
            <a:endParaRPr lang="en-US" sz="7200" dirty="0">
              <a:latin typeface="+mj-lt"/>
            </a:endParaRPr>
          </a:p>
        </p:txBody>
      </p:sp>
      <p:sp>
        <p:nvSpPr>
          <p:cNvPr id="14" name="Rectangle 13"/>
          <p:cNvSpPr/>
          <p:nvPr/>
        </p:nvSpPr>
        <p:spPr>
          <a:xfrm>
            <a:off x="0" y="808911"/>
            <a:ext cx="10512237" cy="646331"/>
          </a:xfrm>
          <a:prstGeom prst="rect">
            <a:avLst/>
          </a:prstGeom>
        </p:spPr>
        <p:txBody>
          <a:bodyPr wrap="none">
            <a:spAutoFit/>
          </a:bodyPr>
          <a:lstStyle/>
          <a:p>
            <a:pPr lvl="2"/>
            <a:r>
              <a:rPr lang="en-US" sz="3600" b="1">
                <a:solidFill>
                  <a:srgbClr val="FFFFFF"/>
                </a:solidFill>
              </a:rPr>
              <a:t>Konfigurasi Panjang dan Jumlah Tendon</a:t>
            </a:r>
            <a:endParaRPr lang="id-ID" sz="3600">
              <a:solidFill>
                <a:srgbClr val="FFFFFF"/>
              </a:solidFill>
            </a:endParaRPr>
          </a:p>
        </p:txBody>
      </p:sp>
      <p:pic>
        <p:nvPicPr>
          <p:cNvPr id="16" name="Picture 15" descr="E:\05 Tol\Jembatan Moker\12Bridge Sequnce\Tugas Akhir\Foto2\tabel tendon.png"/>
          <p:cNvPicPr/>
          <p:nvPr/>
        </p:nvPicPr>
        <p:blipFill>
          <a:blip r:embed="rId2"/>
          <a:srcRect/>
          <a:stretch>
            <a:fillRect/>
          </a:stretch>
        </p:blipFill>
        <p:spPr bwMode="auto">
          <a:xfrm>
            <a:off x="1225224" y="2013129"/>
            <a:ext cx="7322427" cy="5366219"/>
          </a:xfrm>
          <a:prstGeom prst="rect">
            <a:avLst/>
          </a:prstGeom>
          <a:noFill/>
          <a:ln w="9525">
            <a:noFill/>
            <a:miter lim="800000"/>
            <a:headEnd/>
            <a:tailEnd/>
          </a:ln>
        </p:spPr>
      </p:pic>
      <p:pic>
        <p:nvPicPr>
          <p:cNvPr id="17" name="Picture 16" descr="E:\05 Tol\Jembatan Moker\12Bridge Sequnce\Tugas Akhir\Foto2\tabeltendon1.png"/>
          <p:cNvPicPr/>
          <p:nvPr/>
        </p:nvPicPr>
        <p:blipFill>
          <a:blip r:embed="rId3"/>
          <a:srcRect/>
          <a:stretch>
            <a:fillRect/>
          </a:stretch>
        </p:blipFill>
        <p:spPr bwMode="auto">
          <a:xfrm>
            <a:off x="1185468" y="7339592"/>
            <a:ext cx="7368146" cy="2042948"/>
          </a:xfrm>
          <a:prstGeom prst="rect">
            <a:avLst/>
          </a:prstGeom>
          <a:noFill/>
          <a:ln w="9525">
            <a:noFill/>
            <a:miter lim="800000"/>
            <a:headEnd/>
            <a:tailEnd/>
          </a:ln>
        </p:spPr>
      </p:pic>
      <p:sp>
        <p:nvSpPr>
          <p:cNvPr id="12" name="Rectangle 11"/>
          <p:cNvSpPr/>
          <p:nvPr/>
        </p:nvSpPr>
        <p:spPr>
          <a:xfrm>
            <a:off x="3043613" y="9655312"/>
            <a:ext cx="3202608" cy="400110"/>
          </a:xfrm>
          <a:prstGeom prst="rect">
            <a:avLst/>
          </a:prstGeom>
        </p:spPr>
        <p:txBody>
          <a:bodyPr wrap="none">
            <a:spAutoFit/>
          </a:bodyPr>
          <a:lstStyle/>
          <a:p>
            <a:r>
              <a:rPr lang="en-US" sz="2000">
                <a:solidFill>
                  <a:srgbClr val="FFFFFF"/>
                </a:solidFill>
              </a:rPr>
              <a:t>Tabel </a:t>
            </a:r>
            <a:r>
              <a:rPr lang="en-US" sz="2000" smtClean="0">
                <a:solidFill>
                  <a:srgbClr val="FFFFFF"/>
                </a:solidFill>
              </a:rPr>
              <a:t>  </a:t>
            </a:r>
            <a:r>
              <a:rPr lang="en-US" sz="2000">
                <a:solidFill>
                  <a:srgbClr val="FFFFFF"/>
                </a:solidFill>
              </a:rPr>
              <a:t>Konfigurasi Tendon</a:t>
            </a:r>
            <a:endParaRPr lang="id-ID" sz="2000">
              <a:solidFill>
                <a:srgbClr val="FFFFFF"/>
              </a:solidFill>
            </a:endParaRPr>
          </a:p>
        </p:txBody>
      </p:sp>
      <p:sp>
        <p:nvSpPr>
          <p:cNvPr id="18" name="Rectangle 17"/>
          <p:cNvSpPr/>
          <p:nvPr/>
        </p:nvSpPr>
        <p:spPr>
          <a:xfrm>
            <a:off x="8593370" y="2175014"/>
            <a:ext cx="9140825" cy="4247317"/>
          </a:xfrm>
          <a:prstGeom prst="rect">
            <a:avLst/>
          </a:prstGeom>
        </p:spPr>
        <p:txBody>
          <a:bodyPr>
            <a:spAutoFit/>
          </a:bodyPr>
          <a:lstStyle/>
          <a:p>
            <a:pPr algn="just"/>
            <a:r>
              <a:rPr lang="id-ID"/>
              <a:t>Catatan :</a:t>
            </a:r>
          </a:p>
          <a:p>
            <a:pPr lvl="0" algn="just"/>
            <a:r>
              <a:rPr lang="id-ID"/>
              <a:t>Tendon yang panjangnya lebih dari atau sama dengan 30 meter ditarik dua arah</a:t>
            </a:r>
          </a:p>
          <a:p>
            <a:pPr lvl="0" algn="just"/>
            <a:r>
              <a:rPr lang="id-ID"/>
              <a:t>*) Panjang tendon lebih dari 30 meter ditarik satu arah karena sisi yang lain posisinya di abutmen dimana ruang untuk penarikan tidak dimungkinkan</a:t>
            </a:r>
          </a:p>
          <a:p>
            <a:pPr lvl="0" algn="just"/>
            <a:r>
              <a:rPr lang="id-ID"/>
              <a:t>Tendon kanan dan kiri sama / simetris</a:t>
            </a:r>
          </a:p>
          <a:p>
            <a:pPr lvl="0" algn="just"/>
            <a:r>
              <a:rPr lang="id-ID"/>
              <a:t>Segmen P1 – A1 = P2 – A2 = P1’ – A1’ = P2’ – A2’  baik panjang tendon, jumlah tendon maupun sistem penarikannya.</a:t>
            </a:r>
          </a:p>
        </p:txBody>
      </p:sp>
    </p:spTree>
    <p:extLst>
      <p:ext uri="{BB962C8B-B14F-4D97-AF65-F5344CB8AC3E}">
        <p14:creationId xmlns:p14="http://schemas.microsoft.com/office/powerpoint/2010/main" val="3432369396"/>
      </p:ext>
    </p:extLst>
  </p:cSld>
  <p:clrMapOvr>
    <a:masterClrMapping/>
  </p:clrMapOvr>
  <p:transition spd="slow" advTm="2659">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64</a:t>
            </a:fld>
            <a:endParaRPr lang="en-US" sz="7200" dirty="0">
              <a:latin typeface="+mj-lt"/>
            </a:endParaRPr>
          </a:p>
        </p:txBody>
      </p:sp>
      <p:sp>
        <p:nvSpPr>
          <p:cNvPr id="9" name="Rectangle 8"/>
          <p:cNvSpPr/>
          <p:nvPr/>
        </p:nvSpPr>
        <p:spPr>
          <a:xfrm>
            <a:off x="782535" y="874177"/>
            <a:ext cx="7922169" cy="646331"/>
          </a:xfrm>
          <a:prstGeom prst="rect">
            <a:avLst/>
          </a:prstGeom>
        </p:spPr>
        <p:txBody>
          <a:bodyPr wrap="none">
            <a:spAutoFit/>
          </a:bodyPr>
          <a:lstStyle/>
          <a:p>
            <a:r>
              <a:rPr lang="id-ID" sz="3600">
                <a:solidFill>
                  <a:srgbClr val="FFFFFF"/>
                </a:solidFill>
              </a:rPr>
              <a:t>Segmen Closure Tengah</a:t>
            </a:r>
            <a:r>
              <a:rPr lang="en-US" sz="3600">
                <a:solidFill>
                  <a:srgbClr val="FFFFFF"/>
                </a:solidFill>
              </a:rPr>
              <a:t> (midclosure)</a:t>
            </a:r>
            <a:endParaRPr lang="id-ID" sz="3600">
              <a:solidFill>
                <a:srgbClr val="FFFFFF"/>
              </a:solidFill>
            </a:endParaRPr>
          </a:p>
        </p:txBody>
      </p:sp>
      <p:sp>
        <p:nvSpPr>
          <p:cNvPr id="11" name="Rectangle 10"/>
          <p:cNvSpPr/>
          <p:nvPr/>
        </p:nvSpPr>
        <p:spPr>
          <a:xfrm>
            <a:off x="457200" y="2338146"/>
            <a:ext cx="16717617" cy="1338828"/>
          </a:xfrm>
          <a:prstGeom prst="rect">
            <a:avLst/>
          </a:prstGeom>
        </p:spPr>
        <p:txBody>
          <a:bodyPr wrap="square">
            <a:spAutoFit/>
          </a:bodyPr>
          <a:lstStyle/>
          <a:p>
            <a:pPr algn="just"/>
            <a:r>
              <a:rPr lang="en-US"/>
              <a:t>Untuk closure tengah sebelum dilakukan pengecoran dan penarikan tendon pada bottom slab, terlebih dahulu dilakukan jacking ke arah PI dan P2 dengan metode dan tahapan pekerjaan seperti yang ditunjukkan di </a:t>
            </a:r>
            <a:r>
              <a:rPr lang="en-US"/>
              <a:t>bawah </a:t>
            </a:r>
            <a:r>
              <a:rPr lang="en-US" smtClean="0"/>
              <a:t>ini</a:t>
            </a:r>
            <a:r>
              <a:rPr lang="id-ID" smtClean="0"/>
              <a:t> :</a:t>
            </a:r>
            <a:endParaRPr lang="id-ID"/>
          </a:p>
        </p:txBody>
      </p:sp>
      <p:pic>
        <p:nvPicPr>
          <p:cNvPr id="14" name="Picture 13" descr="E:\05 Tol\Jembatan Moker\12Bridge Sequnce\Tugas Akhir\Foto2\jf500_2.png"/>
          <p:cNvPicPr/>
          <p:nvPr/>
        </p:nvPicPr>
        <p:blipFill>
          <a:blip r:embed="rId2"/>
          <a:srcRect l="3440" r="2286"/>
          <a:stretch>
            <a:fillRect/>
          </a:stretch>
        </p:blipFill>
        <p:spPr bwMode="auto">
          <a:xfrm>
            <a:off x="119274" y="3676973"/>
            <a:ext cx="7195930" cy="5705565"/>
          </a:xfrm>
          <a:prstGeom prst="rect">
            <a:avLst/>
          </a:prstGeom>
          <a:noFill/>
          <a:ln w="9525">
            <a:noFill/>
            <a:miter lim="800000"/>
            <a:headEnd/>
            <a:tailEnd/>
          </a:ln>
        </p:spPr>
      </p:pic>
      <p:pic>
        <p:nvPicPr>
          <p:cNvPr id="15" name="Picture 14" descr="E:\05 Tol\Jembatan Moker\12Bridge Sequnce\Tugas Akhir\Foto2\JF500.png"/>
          <p:cNvPicPr/>
          <p:nvPr/>
        </p:nvPicPr>
        <p:blipFill>
          <a:blip r:embed="rId3"/>
          <a:srcRect t="49275"/>
          <a:stretch>
            <a:fillRect/>
          </a:stretch>
        </p:blipFill>
        <p:spPr bwMode="auto">
          <a:xfrm>
            <a:off x="7432499" y="3676974"/>
            <a:ext cx="5648184" cy="4890556"/>
          </a:xfrm>
          <a:prstGeom prst="rect">
            <a:avLst/>
          </a:prstGeom>
          <a:noFill/>
          <a:ln w="9525">
            <a:noFill/>
            <a:miter lim="800000"/>
            <a:headEnd/>
            <a:tailEnd/>
          </a:ln>
        </p:spPr>
      </p:pic>
      <p:pic>
        <p:nvPicPr>
          <p:cNvPr id="16" name="Picture 15" descr="E:\05 Tol\Jembatan Moker\12Bridge Sequnce\Tugas Akhir\Foto2\JF500_1.png"/>
          <p:cNvPicPr/>
          <p:nvPr/>
        </p:nvPicPr>
        <p:blipFill>
          <a:blip r:embed="rId4"/>
          <a:srcRect/>
          <a:stretch>
            <a:fillRect/>
          </a:stretch>
        </p:blipFill>
        <p:spPr bwMode="auto">
          <a:xfrm>
            <a:off x="13080683" y="3676974"/>
            <a:ext cx="5205730" cy="4890556"/>
          </a:xfrm>
          <a:prstGeom prst="rect">
            <a:avLst/>
          </a:prstGeom>
          <a:noFill/>
          <a:ln w="9525">
            <a:noFill/>
            <a:miter lim="800000"/>
            <a:headEnd/>
            <a:tailEnd/>
          </a:ln>
        </p:spPr>
      </p:pic>
    </p:spTree>
    <p:extLst>
      <p:ext uri="{BB962C8B-B14F-4D97-AF65-F5344CB8AC3E}">
        <p14:creationId xmlns:p14="http://schemas.microsoft.com/office/powerpoint/2010/main" val="2663990059"/>
      </p:ext>
    </p:extLst>
  </p:cSld>
  <p:clrMapOvr>
    <a:masterClrMapping/>
  </p:clrMapOvr>
  <p:transition spd="slow" advTm="2659">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65</a:t>
            </a:fld>
            <a:endParaRPr lang="en-US" sz="7200" dirty="0">
              <a:latin typeface="+mj-lt"/>
            </a:endParaRPr>
          </a:p>
        </p:txBody>
      </p:sp>
      <p:sp>
        <p:nvSpPr>
          <p:cNvPr id="12" name="テキスト プレースホルダー 11"/>
          <p:cNvSpPr>
            <a:spLocks noGrp="1"/>
          </p:cNvSpPr>
          <p:nvPr>
            <p:ph type="body" sz="quarter" idx="17"/>
          </p:nvPr>
        </p:nvSpPr>
        <p:spPr/>
        <p:txBody>
          <a:bodyPr/>
          <a:lstStyle/>
          <a:p>
            <a:r>
              <a:rPr lang="en-US" dirty="0"/>
              <a:t>Herbert </a:t>
            </a:r>
            <a:r>
              <a:rPr lang="en-US" dirty="0" smtClean="0"/>
              <a:t>Brenon</a:t>
            </a:r>
            <a:endParaRPr lang="en-US" dirty="0"/>
          </a:p>
        </p:txBody>
      </p:sp>
      <p:sp>
        <p:nvSpPr>
          <p:cNvPr id="14" name="テキスト プレースホルダー 13"/>
          <p:cNvSpPr>
            <a:spLocks noGrp="1"/>
          </p:cNvSpPr>
          <p:nvPr>
            <p:ph type="body" sz="quarter" idx="19"/>
          </p:nvPr>
        </p:nvSpPr>
        <p:spPr/>
        <p:txBody>
          <a:bodyPr/>
          <a:lstStyle/>
          <a:p>
            <a:r>
              <a:rPr lang="en-US" dirty="0"/>
              <a:t>Alice </a:t>
            </a:r>
            <a:r>
              <a:rPr lang="en-US" dirty="0" smtClean="0"/>
              <a:t>Guy-Blaché</a:t>
            </a:r>
            <a:endParaRPr lang="en-US" dirty="0"/>
          </a:p>
        </p:txBody>
      </p:sp>
      <p:sp>
        <p:nvSpPr>
          <p:cNvPr id="16" name="テキスト プレースホルダー 15"/>
          <p:cNvSpPr>
            <a:spLocks noGrp="1"/>
          </p:cNvSpPr>
          <p:nvPr>
            <p:ph type="body" sz="quarter" idx="21"/>
          </p:nvPr>
        </p:nvSpPr>
        <p:spPr/>
        <p:txBody>
          <a:bodyPr/>
          <a:lstStyle/>
          <a:p>
            <a:r>
              <a:rPr lang="en-US" dirty="0"/>
              <a:t>Bruce </a:t>
            </a:r>
            <a:r>
              <a:rPr lang="en-US" dirty="0" smtClean="0"/>
              <a:t>Bilson</a:t>
            </a:r>
            <a:endParaRPr lang="en-US" dirty="0"/>
          </a:p>
        </p:txBody>
      </p:sp>
      <p:pic>
        <p:nvPicPr>
          <p:cNvPr id="89" name="Picture Placeholder 88" descr="E:\05 Tol\Jembatan Moker\13Foto\Fotolap Jack Closure tengah 1-10-2014\Jacking 500t\IMG_4829.JPG"/>
          <p:cNvPicPr>
            <a:picLocks noGrp="1"/>
          </p:cNvPicPr>
          <p:nvPr>
            <p:ph type="pic" sz="quarter" idx="18"/>
          </p:nvPr>
        </p:nvPicPr>
        <p:blipFill>
          <a:blip r:embed="rId2" cstate="print"/>
          <a:srcRect t="1027" b="1027"/>
          <a:stretch>
            <a:fillRect/>
          </a:stretch>
        </p:blipFill>
        <p:spPr bwMode="auto">
          <a:prstGeom prst="rect">
            <a:avLst/>
          </a:prstGeom>
          <a:noFill/>
          <a:ln w="9525">
            <a:noFill/>
            <a:miter lim="800000"/>
            <a:headEnd/>
            <a:tailEnd/>
          </a:ln>
        </p:spPr>
      </p:pic>
      <p:pic>
        <p:nvPicPr>
          <p:cNvPr id="90" name="Picture Placeholder 89" descr="E:\05 Tol\Jembatan Moker\13Foto\Fotolap Jack Closure tengah 1-10-2014\Jacking 500t\IMG_4822.JPG"/>
          <p:cNvPicPr>
            <a:picLocks noGrp="1"/>
          </p:cNvPicPr>
          <p:nvPr>
            <p:ph type="pic" sz="quarter" idx="20"/>
          </p:nvPr>
        </p:nvPicPr>
        <p:blipFill>
          <a:blip r:embed="rId3" cstate="print"/>
          <a:srcRect l="4791" r="4791"/>
          <a:stretch>
            <a:fillRect/>
          </a:stretch>
        </p:blipFill>
        <p:spPr bwMode="auto">
          <a:prstGeom prst="rect">
            <a:avLst/>
          </a:prstGeom>
          <a:noFill/>
          <a:ln w="9525">
            <a:noFill/>
            <a:miter lim="800000"/>
            <a:headEnd/>
            <a:tailEnd/>
          </a:ln>
        </p:spPr>
      </p:pic>
      <p:sp>
        <p:nvSpPr>
          <p:cNvPr id="91" name="Rectangle 90"/>
          <p:cNvSpPr/>
          <p:nvPr/>
        </p:nvSpPr>
        <p:spPr>
          <a:xfrm>
            <a:off x="782535" y="874177"/>
            <a:ext cx="7922169" cy="646331"/>
          </a:xfrm>
          <a:prstGeom prst="rect">
            <a:avLst/>
          </a:prstGeom>
        </p:spPr>
        <p:txBody>
          <a:bodyPr wrap="none">
            <a:spAutoFit/>
          </a:bodyPr>
          <a:lstStyle/>
          <a:p>
            <a:r>
              <a:rPr lang="id-ID" sz="3600">
                <a:solidFill>
                  <a:srgbClr val="FFFFFF"/>
                </a:solidFill>
              </a:rPr>
              <a:t>Segmen Closure Tengah</a:t>
            </a:r>
            <a:r>
              <a:rPr lang="en-US" sz="3600">
                <a:solidFill>
                  <a:srgbClr val="FFFFFF"/>
                </a:solidFill>
              </a:rPr>
              <a:t> (midclosure)</a:t>
            </a:r>
            <a:endParaRPr lang="id-ID" sz="3600">
              <a:solidFill>
                <a:srgbClr val="FFFFFF"/>
              </a:solidFill>
            </a:endParaRPr>
          </a:p>
        </p:txBody>
      </p:sp>
      <p:sp>
        <p:nvSpPr>
          <p:cNvPr id="6" name="Rectangle 5"/>
          <p:cNvSpPr/>
          <p:nvPr/>
        </p:nvSpPr>
        <p:spPr>
          <a:xfrm>
            <a:off x="1299370" y="7255098"/>
            <a:ext cx="3861955" cy="400110"/>
          </a:xfrm>
          <a:prstGeom prst="rect">
            <a:avLst/>
          </a:prstGeom>
        </p:spPr>
        <p:txBody>
          <a:bodyPr wrap="none">
            <a:spAutoFit/>
          </a:bodyPr>
          <a:lstStyle/>
          <a:p>
            <a:r>
              <a:rPr lang="id-ID" sz="2000"/>
              <a:t>Persiapan Stressing Midclosure </a:t>
            </a:r>
            <a:endParaRPr lang="id-ID" sz="2000"/>
          </a:p>
        </p:txBody>
      </p:sp>
      <p:sp>
        <p:nvSpPr>
          <p:cNvPr id="7" name="Rectangle 6"/>
          <p:cNvSpPr/>
          <p:nvPr/>
        </p:nvSpPr>
        <p:spPr>
          <a:xfrm>
            <a:off x="6633434" y="7255903"/>
            <a:ext cx="4972836" cy="400110"/>
          </a:xfrm>
          <a:prstGeom prst="rect">
            <a:avLst/>
          </a:prstGeom>
        </p:spPr>
        <p:txBody>
          <a:bodyPr wrap="none">
            <a:spAutoFit/>
          </a:bodyPr>
          <a:lstStyle/>
          <a:p>
            <a:r>
              <a:rPr lang="id-ID" sz="2000"/>
              <a:t>Pembacaan Dial Stressing Keempat Jack </a:t>
            </a:r>
            <a:endParaRPr lang="id-ID" sz="2000"/>
          </a:p>
        </p:txBody>
      </p:sp>
      <p:sp>
        <p:nvSpPr>
          <p:cNvPr id="8" name="Rectangle 7"/>
          <p:cNvSpPr/>
          <p:nvPr/>
        </p:nvSpPr>
        <p:spPr>
          <a:xfrm>
            <a:off x="12560424" y="7255903"/>
            <a:ext cx="4875053" cy="400110"/>
          </a:xfrm>
          <a:prstGeom prst="rect">
            <a:avLst/>
          </a:prstGeom>
        </p:spPr>
        <p:txBody>
          <a:bodyPr wrap="none">
            <a:spAutoFit/>
          </a:bodyPr>
          <a:lstStyle/>
          <a:p>
            <a:r>
              <a:rPr lang="id-ID" sz="2000"/>
              <a:t>Pengukuran Displacement Pada Jacking </a:t>
            </a:r>
            <a:endParaRPr lang="id-ID" sz="2000"/>
          </a:p>
        </p:txBody>
      </p:sp>
      <p:sp>
        <p:nvSpPr>
          <p:cNvPr id="9" name="Picture Placeholder 8"/>
          <p:cNvSpPr>
            <a:spLocks noGrp="1"/>
          </p:cNvSpPr>
          <p:nvPr>
            <p:ph type="pic" sz="quarter" idx="16"/>
          </p:nvPr>
        </p:nvSpPr>
        <p:spPr/>
      </p:sp>
      <p:pic>
        <p:nvPicPr>
          <p:cNvPr id="14339" name="Picture 3" descr="D:\Jatim\03 Tol\01 Moker\Jembatan Moker\13Foto\Fotolap Jack Closure tengah 1-10-2014\0110201432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169" y="2974285"/>
            <a:ext cx="4862891" cy="376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24003"/>
      </p:ext>
    </p:extLst>
  </p:cSld>
  <p:clrMapOvr>
    <a:masterClrMapping/>
  </p:clrMapOvr>
  <p:transition spd="slow" advTm="6121">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76711" y="139009"/>
            <a:ext cx="9649821" cy="769441"/>
          </a:xfrm>
          <a:prstGeom prst="rect">
            <a:avLst/>
          </a:prstGeom>
        </p:spPr>
        <p:txBody>
          <a:bodyPr wrap="none">
            <a:spAutoFit/>
          </a:bodyPr>
          <a:lstStyle/>
          <a:p>
            <a:r>
              <a:rPr lang="id-ID" sz="4400">
                <a:solidFill>
                  <a:srgbClr val="FFFFFF"/>
                </a:solidFill>
              </a:rPr>
              <a:t>Segmen Closure Tengah</a:t>
            </a:r>
            <a:r>
              <a:rPr lang="en-US" sz="4400">
                <a:solidFill>
                  <a:srgbClr val="FFFFFF"/>
                </a:solidFill>
              </a:rPr>
              <a:t> (midclosure)</a:t>
            </a:r>
            <a:endParaRPr lang="id-ID" sz="4400">
              <a:solidFill>
                <a:srgbClr val="FFFFFF"/>
              </a:solidFill>
            </a:endParaRPr>
          </a:p>
        </p:txBody>
      </p:sp>
      <p:pic>
        <p:nvPicPr>
          <p:cNvPr id="15362" name="Picture 2" descr="D:\Jatim\03 Tol\01 Moker\Jembatan Moker\13Foto\foto proyek\17-9-2014\100CASIO\CIMG65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58" y="908450"/>
            <a:ext cx="8431562" cy="40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Jatim\03 Tol\01 Moker\Jembatan Moker\13Foto\Fotolap Jack Closure tengah 1-10-2014\011020143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1621" y="908450"/>
            <a:ext cx="8365991" cy="405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88" descr="E:\05 Tol\Jembatan Moker\13Foto\Fotolap Jack Closure tengah 1-10-2014\Jacking 500t\IMG_4829.JPG"/>
          <p:cNvPicPr>
            <a:picLocks/>
          </p:cNvPicPr>
          <p:nvPr/>
        </p:nvPicPr>
        <p:blipFill>
          <a:blip r:embed="rId4" cstate="print"/>
          <a:srcRect t="1027" b="1027"/>
          <a:stretch>
            <a:fillRect/>
          </a:stretch>
        </p:blipFill>
        <p:spPr bwMode="auto">
          <a:xfrm>
            <a:off x="529558" y="5606143"/>
            <a:ext cx="8431562" cy="4179600"/>
          </a:xfrm>
          <a:prstGeom prst="rect">
            <a:avLst/>
          </a:prstGeom>
          <a:noFill/>
          <a:ln w="9525">
            <a:noFill/>
            <a:miter lim="800000"/>
            <a:headEnd/>
            <a:tailEnd/>
          </a:ln>
        </p:spPr>
      </p:pic>
      <p:pic>
        <p:nvPicPr>
          <p:cNvPr id="12" name="Picture Placeholder 89" descr="E:\05 Tol\Jembatan Moker\13Foto\Fotolap Jack Closure tengah 1-10-2014\Jacking 500t\IMG_4822.JPG"/>
          <p:cNvPicPr>
            <a:picLocks/>
          </p:cNvPicPr>
          <p:nvPr/>
        </p:nvPicPr>
        <p:blipFill>
          <a:blip r:embed="rId5" cstate="print"/>
          <a:srcRect l="4791" r="4791"/>
          <a:stretch>
            <a:fillRect/>
          </a:stretch>
        </p:blipFill>
        <p:spPr bwMode="auto">
          <a:xfrm>
            <a:off x="9269742" y="5606143"/>
            <a:ext cx="8397870" cy="4179600"/>
          </a:xfrm>
          <a:prstGeom prst="rect">
            <a:avLst/>
          </a:prstGeom>
          <a:noFill/>
          <a:ln w="9525">
            <a:noFill/>
            <a:miter lim="800000"/>
            <a:headEnd/>
            <a:tailEnd/>
          </a:ln>
        </p:spPr>
      </p:pic>
    </p:spTree>
    <p:extLst>
      <p:ext uri="{BB962C8B-B14F-4D97-AF65-F5344CB8AC3E}">
        <p14:creationId xmlns:p14="http://schemas.microsoft.com/office/powerpoint/2010/main" val="249418724"/>
      </p:ext>
    </p:extLst>
  </p:cSld>
  <p:clrMapOvr>
    <a:masterClrMapping/>
  </p:clrMapOvr>
  <mc:AlternateContent xmlns:mc="http://schemas.openxmlformats.org/markup-compatibility/2006" xmlns:p14="http://schemas.microsoft.com/office/powerpoint/2010/main">
    <mc:Choice Requires="p14">
      <p:transition spd="slow" p14:dur="1500" advTm="10205">
        <p14:vortex dir="r"/>
      </p:transition>
    </mc:Choice>
    <mc:Fallback xmlns="">
      <p:transition spd="slow" advTm="10205">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67</a:t>
            </a:fld>
            <a:endParaRPr lang="en-US" sz="7200" dirty="0">
              <a:latin typeface="+mj-lt"/>
            </a:endParaRPr>
          </a:p>
        </p:txBody>
      </p:sp>
      <p:sp>
        <p:nvSpPr>
          <p:cNvPr id="9" name="Rectangle 8"/>
          <p:cNvSpPr/>
          <p:nvPr/>
        </p:nvSpPr>
        <p:spPr>
          <a:xfrm>
            <a:off x="782535" y="874177"/>
            <a:ext cx="5596404" cy="646331"/>
          </a:xfrm>
          <a:prstGeom prst="rect">
            <a:avLst/>
          </a:prstGeom>
        </p:spPr>
        <p:txBody>
          <a:bodyPr wrap="none">
            <a:spAutoFit/>
          </a:bodyPr>
          <a:lstStyle/>
          <a:p>
            <a:r>
              <a:rPr lang="id-ID" sz="3600" smtClean="0">
                <a:solidFill>
                  <a:srgbClr val="FFFFFF"/>
                </a:solidFill>
              </a:rPr>
              <a:t>Contruction Engineer (CE)</a:t>
            </a:r>
            <a:endParaRPr lang="id-ID" sz="3600">
              <a:solidFill>
                <a:srgbClr val="FFFFFF"/>
              </a:solidFill>
            </a:endParaRPr>
          </a:p>
        </p:txBody>
      </p:sp>
      <p:sp>
        <p:nvSpPr>
          <p:cNvPr id="2" name="Rectangle 1"/>
          <p:cNvSpPr/>
          <p:nvPr/>
        </p:nvSpPr>
        <p:spPr>
          <a:xfrm>
            <a:off x="782536" y="2188845"/>
            <a:ext cx="16202444" cy="3831818"/>
          </a:xfrm>
          <a:prstGeom prst="rect">
            <a:avLst/>
          </a:prstGeom>
        </p:spPr>
        <p:txBody>
          <a:bodyPr wrap="square">
            <a:spAutoFit/>
          </a:bodyPr>
          <a:lstStyle/>
          <a:p>
            <a:pPr algn="just"/>
            <a:r>
              <a:rPr lang="en-US"/>
              <a:t>Karena ada satu dan lain hal, sepeti misalnya pembebasan tanah yang molor (tidak sesuai skedul) maka </a:t>
            </a:r>
            <a:r>
              <a:rPr lang="id-ID"/>
              <a:t>Construction Engineering</a:t>
            </a:r>
            <a:r>
              <a:rPr lang="en-US"/>
              <a:t> (CE) mengalami perubahan atau revisi sebanyak 3 (tiga) kali untuk menyesuaikan prechamber pada box girder yang sudah dilaksanakan.</a:t>
            </a:r>
            <a:endParaRPr lang="id-ID"/>
          </a:p>
          <a:p>
            <a:pPr algn="just"/>
            <a:r>
              <a:rPr lang="id-ID"/>
              <a:t>Hasil review data laporan perhitungan prechamber yang tertulis dalam laporan Construction Engineering Revisi 3 pada tanggal 20 Agustus 2014 adalah akibat dari </a:t>
            </a:r>
            <a:r>
              <a:rPr lang="id-ID" u="sng"/>
              <a:t>perubahan tahapan pelaksanaan</a:t>
            </a:r>
            <a:r>
              <a:rPr lang="id-ID"/>
              <a:t> pekerjaan dari perhitungan sebelumnya yaitu CE Awal dan Revisi 2. </a:t>
            </a:r>
          </a:p>
          <a:p>
            <a:pPr algn="just"/>
            <a:r>
              <a:rPr lang="id-ID"/>
              <a:t>Perhitungan Construction Engineering (Deflection Control) ini terjadi 3 kali revisi pada saat pelaksanaan pekerjaan dikarenakan perubahan metode tahapan pekerjaan closure yang disesuaikan dengan kondisi di lapangan</a:t>
            </a:r>
            <a:endParaRPr lang="id-ID"/>
          </a:p>
        </p:txBody>
      </p:sp>
      <p:sp>
        <p:nvSpPr>
          <p:cNvPr id="5" name="Rectangle 4"/>
          <p:cNvSpPr/>
          <p:nvPr/>
        </p:nvSpPr>
        <p:spPr>
          <a:xfrm>
            <a:off x="806395" y="6018342"/>
            <a:ext cx="16178585" cy="3416320"/>
          </a:xfrm>
          <a:prstGeom prst="rect">
            <a:avLst/>
          </a:prstGeom>
        </p:spPr>
        <p:txBody>
          <a:bodyPr wrap="square">
            <a:spAutoFit/>
          </a:bodyPr>
          <a:lstStyle/>
          <a:p>
            <a:pPr algn="just"/>
            <a:r>
              <a:rPr lang="id-ID" b="1" u="sng"/>
              <a:t>Construction Engineering Revisi 3</a:t>
            </a:r>
            <a:r>
              <a:rPr lang="id-ID"/>
              <a:t>, tahapan pekerjaan  closurenya,</a:t>
            </a:r>
          </a:p>
          <a:p>
            <a:pPr algn="just"/>
            <a:r>
              <a:rPr lang="id-ID"/>
              <a:t>Closure Abutment A2 – P2 </a:t>
            </a:r>
            <a:r>
              <a:rPr lang="id-ID">
                <a:sym typeface="Wingdings"/>
              </a:rPr>
              <a:t></a:t>
            </a:r>
            <a:r>
              <a:rPr lang="id-ID"/>
              <a:t> Applied Jack 500T </a:t>
            </a:r>
            <a:r>
              <a:rPr lang="id-ID">
                <a:sym typeface="Wingdings"/>
              </a:rPr>
              <a:t></a:t>
            </a:r>
            <a:r>
              <a:rPr lang="id-ID"/>
              <a:t> Closure Tengah P1 – P2 </a:t>
            </a:r>
            <a:r>
              <a:rPr lang="id-ID">
                <a:sym typeface="Wingdings"/>
              </a:rPr>
              <a:t></a:t>
            </a:r>
            <a:r>
              <a:rPr lang="id-ID"/>
              <a:t> Remove Jack 500T  </a:t>
            </a:r>
            <a:r>
              <a:rPr lang="id-ID">
                <a:sym typeface="Wingdings"/>
              </a:rPr>
              <a:t></a:t>
            </a:r>
            <a:r>
              <a:rPr lang="id-ID"/>
              <a:t> Closure Abutment A1 – P1</a:t>
            </a:r>
          </a:p>
          <a:p>
            <a:pPr algn="just"/>
            <a:r>
              <a:rPr lang="id-ID"/>
              <a:t>Digunakan sebagai acuan pada saat pekerjaan</a:t>
            </a:r>
          </a:p>
          <a:p>
            <a:pPr algn="just"/>
            <a:r>
              <a:rPr lang="id-ID"/>
              <a:t>P1 S11 – S15 closure Abt + closure tengah ;</a:t>
            </a:r>
          </a:p>
          <a:p>
            <a:pPr algn="just"/>
            <a:r>
              <a:rPr lang="id-ID"/>
              <a:t>P2 S14 – S15 closure Abt + closure tengah ;</a:t>
            </a:r>
          </a:p>
          <a:p>
            <a:pPr algn="just"/>
            <a:r>
              <a:rPr lang="id-ID"/>
              <a:t>P1’ S8 – S15 closure Abt + closure Tengah ;</a:t>
            </a:r>
          </a:p>
          <a:p>
            <a:pPr algn="just"/>
            <a:r>
              <a:rPr lang="id-ID"/>
              <a:t>P2’ S10 – S15 closure Abt + closure Tengah </a:t>
            </a:r>
            <a:endParaRPr lang="id-ID"/>
          </a:p>
        </p:txBody>
      </p:sp>
    </p:spTree>
    <p:extLst>
      <p:ext uri="{BB962C8B-B14F-4D97-AF65-F5344CB8AC3E}">
        <p14:creationId xmlns:p14="http://schemas.microsoft.com/office/powerpoint/2010/main" val="1519891935"/>
      </p:ext>
    </p:extLst>
  </p:cSld>
  <p:clrMapOvr>
    <a:masterClrMapping/>
  </p:clrMapOvr>
  <p:transition spd="slow" advTm="2659">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68</a:t>
            </a:fld>
            <a:endParaRPr lang="en-US" sz="7200" dirty="0">
              <a:latin typeface="+mj-lt"/>
            </a:endParaRPr>
          </a:p>
        </p:txBody>
      </p:sp>
      <p:sp>
        <p:nvSpPr>
          <p:cNvPr id="9" name="Rectangle 8"/>
          <p:cNvSpPr/>
          <p:nvPr/>
        </p:nvSpPr>
        <p:spPr>
          <a:xfrm>
            <a:off x="782535" y="874177"/>
            <a:ext cx="5596404" cy="646331"/>
          </a:xfrm>
          <a:prstGeom prst="rect">
            <a:avLst/>
          </a:prstGeom>
        </p:spPr>
        <p:txBody>
          <a:bodyPr wrap="none">
            <a:spAutoFit/>
          </a:bodyPr>
          <a:lstStyle/>
          <a:p>
            <a:r>
              <a:rPr lang="id-ID" sz="3600" smtClean="0">
                <a:solidFill>
                  <a:srgbClr val="FFFFFF"/>
                </a:solidFill>
              </a:rPr>
              <a:t>Contruction Engineer (CE)</a:t>
            </a:r>
            <a:endParaRPr lang="id-ID" sz="3600">
              <a:solidFill>
                <a:srgbClr val="FFFFFF"/>
              </a:solidFill>
            </a:endParaRPr>
          </a:p>
        </p:txBody>
      </p:sp>
      <p:sp>
        <p:nvSpPr>
          <p:cNvPr id="7" name="Rectangle 6"/>
          <p:cNvSpPr/>
          <p:nvPr/>
        </p:nvSpPr>
        <p:spPr>
          <a:xfrm>
            <a:off x="599656" y="2017529"/>
            <a:ext cx="16362464" cy="6740307"/>
          </a:xfrm>
          <a:prstGeom prst="rect">
            <a:avLst/>
          </a:prstGeom>
        </p:spPr>
        <p:txBody>
          <a:bodyPr wrap="square">
            <a:spAutoFit/>
          </a:bodyPr>
          <a:lstStyle/>
          <a:p>
            <a:pPr algn="just"/>
            <a:r>
              <a:rPr lang="id-ID" sz="2400"/>
              <a:t>Tahapan Pekerjaan (Construction Engineering Revisi 3)</a:t>
            </a:r>
          </a:p>
          <a:p>
            <a:pPr algn="just"/>
            <a:r>
              <a:rPr lang="id-ID" sz="2400" smtClean="0"/>
              <a:t>1.Pemasangan </a:t>
            </a:r>
            <a:r>
              <a:rPr lang="id-ID" sz="2400"/>
              <a:t>Form Traveler di P2.</a:t>
            </a:r>
          </a:p>
          <a:p>
            <a:pPr algn="just"/>
            <a:r>
              <a:rPr lang="id-ID" sz="2400" smtClean="0"/>
              <a:t>2.Pemasangan </a:t>
            </a:r>
            <a:r>
              <a:rPr lang="id-ID" sz="2400"/>
              <a:t>Form Traveler di P1.</a:t>
            </a:r>
          </a:p>
          <a:p>
            <a:pPr algn="just"/>
            <a:r>
              <a:rPr lang="id-ID" sz="2400" smtClean="0"/>
              <a:t>3.Pekerjaan </a:t>
            </a:r>
            <a:r>
              <a:rPr lang="id-ID" sz="2400"/>
              <a:t>Balance Cantilever P2 segmen-2 sampai dengan segmen-15.</a:t>
            </a:r>
          </a:p>
          <a:p>
            <a:pPr algn="just"/>
            <a:r>
              <a:rPr lang="id-ID" sz="2400" smtClean="0"/>
              <a:t>4.Pekerjaan </a:t>
            </a:r>
            <a:r>
              <a:rPr lang="id-ID" sz="2400"/>
              <a:t>Balance Cantilever P1 segmen-2 sampai dengan segmen-14.</a:t>
            </a:r>
          </a:p>
          <a:p>
            <a:pPr algn="just"/>
            <a:r>
              <a:rPr lang="id-ID" sz="2400" smtClean="0"/>
              <a:t>5.Launching </a:t>
            </a:r>
            <a:r>
              <a:rPr lang="id-ID" sz="2400"/>
              <a:t>Balik Form Traveler P2 yang arahsungaike segmen-14.</a:t>
            </a:r>
          </a:p>
          <a:p>
            <a:pPr algn="just"/>
            <a:r>
              <a:rPr lang="id-ID" sz="2400" smtClean="0"/>
              <a:t>6.Pekerjaan </a:t>
            </a:r>
            <a:r>
              <a:rPr lang="id-ID" sz="2400"/>
              <a:t>Clousure P2 - A2, dilakukan oleh Form Traveler dari P2 dengan kombinasi Konvensional Formwork.</a:t>
            </a:r>
          </a:p>
          <a:p>
            <a:pPr algn="just"/>
            <a:r>
              <a:rPr lang="id-ID" sz="2400" smtClean="0"/>
              <a:t>7.Pembongkaran </a:t>
            </a:r>
            <a:r>
              <a:rPr lang="id-ID" sz="2400"/>
              <a:t>Form Traveler P2 arah sungai dan arah darat beserta Konvensional Formwork setelah dilakukan stressing tendon bottom bentang P2 – A2.</a:t>
            </a:r>
          </a:p>
          <a:p>
            <a:pPr algn="just"/>
            <a:r>
              <a:rPr lang="id-ID" sz="2400" smtClean="0"/>
              <a:t>8.Pekerjaan </a:t>
            </a:r>
            <a:r>
              <a:rPr lang="id-ID" sz="2400"/>
              <a:t>Balance Cantilever P1 segmen-15 dapat dilakukan setelah Form Traveler dari arah P2 dilakukan launching balik.</a:t>
            </a:r>
          </a:p>
          <a:p>
            <a:pPr algn="just"/>
            <a:r>
              <a:rPr lang="id-ID" sz="2400" smtClean="0"/>
              <a:t>9.Pekerjaan </a:t>
            </a:r>
            <a:r>
              <a:rPr lang="id-ID" sz="2400"/>
              <a:t>Jacking Tambahan 500 ton dilanjutkan Clousure P1 – P2 yang dilakukan oleh Form Traveler dari P1. Jacking 500 ton dilepas setelah stressing tendon bottom pada Clousure P1 - P2 selesai dilaksanakan.</a:t>
            </a:r>
          </a:p>
          <a:p>
            <a:pPr algn="just"/>
            <a:r>
              <a:rPr lang="id-ID" sz="2400" smtClean="0"/>
              <a:t>10.Pekerjaan </a:t>
            </a:r>
            <a:r>
              <a:rPr lang="id-ID" sz="2400"/>
              <a:t>Clousure P1 – A1, dilakukan oleh Form Traveler dari P1 dengan kombinasi Konvensional Formwork. Pengecoran Clousure P1 – A1 bisa dilakukan setelah pekerjaan Stressing bentang P1 – P2 selesai.</a:t>
            </a:r>
          </a:p>
          <a:p>
            <a:pPr algn="just"/>
            <a:r>
              <a:rPr lang="id-ID" sz="2400" smtClean="0"/>
              <a:t>11.Pembongkaran </a:t>
            </a:r>
            <a:r>
              <a:rPr lang="id-ID" sz="2400"/>
              <a:t>Form Traveler P1 arah sungai dan arah darat beserta Konvensional Formwork setelah dilakukan stressing tendon bottom bentang P1 – A1.</a:t>
            </a:r>
          </a:p>
          <a:p>
            <a:pPr algn="just"/>
            <a:r>
              <a:rPr lang="id-ID" sz="2400" smtClean="0"/>
              <a:t>12.Untuk </a:t>
            </a:r>
            <a:r>
              <a:rPr lang="id-ID" sz="2400"/>
              <a:t>arah A1’ – P1’ – P2’ – A2’ dikerjakan sama dengan tahapan di atas.</a:t>
            </a:r>
          </a:p>
        </p:txBody>
      </p:sp>
    </p:spTree>
    <p:extLst>
      <p:ext uri="{BB962C8B-B14F-4D97-AF65-F5344CB8AC3E}">
        <p14:creationId xmlns:p14="http://schemas.microsoft.com/office/powerpoint/2010/main" val="2355986062"/>
      </p:ext>
    </p:extLst>
  </p:cSld>
  <p:clrMapOvr>
    <a:masterClrMapping/>
  </p:clrMapOvr>
  <p:transition spd="slow" advTm="2659">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69</a:t>
            </a:fld>
            <a:endParaRPr lang="en-US" sz="7200" dirty="0">
              <a:latin typeface="+mj-lt"/>
            </a:endParaRPr>
          </a:p>
        </p:txBody>
      </p:sp>
      <p:sp>
        <p:nvSpPr>
          <p:cNvPr id="9" name="Rectangle 8"/>
          <p:cNvSpPr/>
          <p:nvPr/>
        </p:nvSpPr>
        <p:spPr>
          <a:xfrm>
            <a:off x="782535" y="874177"/>
            <a:ext cx="5596404" cy="646331"/>
          </a:xfrm>
          <a:prstGeom prst="rect">
            <a:avLst/>
          </a:prstGeom>
        </p:spPr>
        <p:txBody>
          <a:bodyPr wrap="none">
            <a:spAutoFit/>
          </a:bodyPr>
          <a:lstStyle/>
          <a:p>
            <a:r>
              <a:rPr lang="id-ID" sz="3600" smtClean="0">
                <a:solidFill>
                  <a:srgbClr val="FFFFFF"/>
                </a:solidFill>
              </a:rPr>
              <a:t>Contruction Engineer (CE)</a:t>
            </a:r>
            <a:endParaRPr lang="id-ID" sz="3600">
              <a:solidFill>
                <a:srgbClr val="FFFFFF"/>
              </a:solidFill>
            </a:endParaRPr>
          </a:p>
        </p:txBody>
      </p:sp>
      <p:sp>
        <p:nvSpPr>
          <p:cNvPr id="3" name="Rectangle 2"/>
          <p:cNvSpPr/>
          <p:nvPr/>
        </p:nvSpPr>
        <p:spPr>
          <a:xfrm>
            <a:off x="342900" y="2115488"/>
            <a:ext cx="15956280" cy="1754326"/>
          </a:xfrm>
          <a:prstGeom prst="rect">
            <a:avLst/>
          </a:prstGeom>
        </p:spPr>
        <p:txBody>
          <a:bodyPr wrap="square">
            <a:spAutoFit/>
          </a:bodyPr>
          <a:lstStyle/>
          <a:p>
            <a:pPr algn="just"/>
            <a:r>
              <a:rPr lang="id-ID"/>
              <a:t>Berikut beberapa poin perubahan dari Construction Engineering rev2 menjadi Construction Engineering rev3, antara lain :</a:t>
            </a:r>
          </a:p>
          <a:p>
            <a:pPr algn="just"/>
            <a:r>
              <a:rPr lang="id-ID" smtClean="0"/>
              <a:t>1.Perubahan </a:t>
            </a:r>
            <a:r>
              <a:rPr lang="id-ID"/>
              <a:t>tahapan pekerjaan </a:t>
            </a:r>
          </a:p>
          <a:p>
            <a:pPr algn="just"/>
            <a:r>
              <a:rPr lang="id-ID" smtClean="0"/>
              <a:t>2.Perubahan </a:t>
            </a:r>
            <a:r>
              <a:rPr lang="id-ID"/>
              <a:t>nilai preset pot bearing</a:t>
            </a:r>
          </a:p>
        </p:txBody>
      </p:sp>
      <p:graphicFrame>
        <p:nvGraphicFramePr>
          <p:cNvPr id="5" name="Table 4"/>
          <p:cNvGraphicFramePr>
            <a:graphicFrameLocks noGrp="1"/>
          </p:cNvGraphicFramePr>
          <p:nvPr>
            <p:extLst>
              <p:ext uri="{D42A27DB-BD31-4B8C-83A1-F6EECF244321}">
                <p14:modId xmlns:p14="http://schemas.microsoft.com/office/powerpoint/2010/main" val="47498388"/>
              </p:ext>
            </p:extLst>
          </p:nvPr>
        </p:nvGraphicFramePr>
        <p:xfrm>
          <a:off x="1399758" y="3869814"/>
          <a:ext cx="15265183" cy="1450023"/>
        </p:xfrm>
        <a:graphic>
          <a:graphicData uri="http://schemas.openxmlformats.org/drawingml/2006/table">
            <a:tbl>
              <a:tblPr firstRow="1" firstCol="1" bandRow="1">
                <a:tableStyleId>{5C22544A-7EE6-4342-B048-85BDC9FD1C3A}</a:tableStyleId>
              </a:tblPr>
              <a:tblGrid>
                <a:gridCol w="1003694"/>
                <a:gridCol w="3038206"/>
                <a:gridCol w="3533725"/>
                <a:gridCol w="1940474"/>
                <a:gridCol w="1940474"/>
                <a:gridCol w="3808610"/>
              </a:tblGrid>
              <a:tr h="483341">
                <a:tc>
                  <a:txBody>
                    <a:bodyPr/>
                    <a:lstStyle/>
                    <a:p>
                      <a:pPr marL="306070" indent="-306070" algn="ctr">
                        <a:lnSpc>
                          <a:spcPct val="150000"/>
                        </a:lnSpc>
                        <a:spcAft>
                          <a:spcPts val="0"/>
                        </a:spcAft>
                      </a:pPr>
                      <a:r>
                        <a:rPr lang="en-US" sz="2000">
                          <a:effectLst/>
                        </a:rPr>
                        <a:t>No</a:t>
                      </a:r>
                      <a:endParaRPr lang="id-ID" sz="2000">
                        <a:effectLst/>
                        <a:latin typeface="Calibri"/>
                        <a:ea typeface="Calibri"/>
                        <a:cs typeface="Times New Roman"/>
                      </a:endParaRPr>
                    </a:p>
                  </a:txBody>
                  <a:tcPr marL="68580" marR="68580" marT="0" marB="0"/>
                </a:tc>
                <a:tc>
                  <a:txBody>
                    <a:bodyPr/>
                    <a:lstStyle/>
                    <a:p>
                      <a:pPr marL="457200" indent="-81915" algn="ctr">
                        <a:lnSpc>
                          <a:spcPct val="150000"/>
                        </a:lnSpc>
                        <a:spcAft>
                          <a:spcPts val="0"/>
                        </a:spcAft>
                      </a:pPr>
                      <a:r>
                        <a:rPr lang="en-US" sz="2000">
                          <a:effectLst/>
                        </a:rPr>
                        <a:t>Preset Pot Bearing</a:t>
                      </a:r>
                      <a:endParaRPr lang="id-ID" sz="2000">
                        <a:effectLst/>
                        <a:latin typeface="Calibri"/>
                        <a:ea typeface="Calibri"/>
                        <a:cs typeface="Times New Roman"/>
                      </a:endParaRPr>
                    </a:p>
                  </a:txBody>
                  <a:tcPr marL="68580" marR="68580" marT="0" marB="0"/>
                </a:tc>
                <a:tc>
                  <a:txBody>
                    <a:bodyPr/>
                    <a:lstStyle/>
                    <a:p>
                      <a:pPr marL="457200" indent="-457200" algn="ctr">
                        <a:lnSpc>
                          <a:spcPct val="150000"/>
                        </a:lnSpc>
                        <a:spcAft>
                          <a:spcPts val="0"/>
                        </a:spcAft>
                      </a:pPr>
                      <a:r>
                        <a:rPr lang="en-US" sz="2000">
                          <a:effectLst/>
                        </a:rPr>
                        <a:t>CE.Awal &amp; Rev 1</a:t>
                      </a:r>
                      <a:endParaRPr lang="id-ID" sz="2000">
                        <a:effectLst/>
                        <a:latin typeface="Calibri"/>
                        <a:ea typeface="Calibri"/>
                        <a:cs typeface="Times New Roman"/>
                      </a:endParaRPr>
                    </a:p>
                  </a:txBody>
                  <a:tcPr marL="68580" marR="68580" marT="0" marB="0"/>
                </a:tc>
                <a:tc>
                  <a:txBody>
                    <a:bodyPr/>
                    <a:lstStyle/>
                    <a:p>
                      <a:pPr marL="457200" indent="-11430" algn="ctr">
                        <a:lnSpc>
                          <a:spcPct val="150000"/>
                        </a:lnSpc>
                        <a:spcAft>
                          <a:spcPts val="0"/>
                        </a:spcAft>
                      </a:pPr>
                      <a:r>
                        <a:rPr lang="en-US" sz="2000">
                          <a:effectLst/>
                        </a:rPr>
                        <a:t>CE. Rev 2</a:t>
                      </a:r>
                      <a:endParaRPr lang="id-ID" sz="2000">
                        <a:effectLst/>
                        <a:latin typeface="Calibri"/>
                        <a:ea typeface="Calibri"/>
                        <a:cs typeface="Times New Roman"/>
                      </a:endParaRPr>
                    </a:p>
                  </a:txBody>
                  <a:tcPr marL="68580" marR="68580" marT="0" marB="0"/>
                </a:tc>
                <a:tc>
                  <a:txBody>
                    <a:bodyPr/>
                    <a:lstStyle/>
                    <a:p>
                      <a:pPr marL="457200" indent="-29845" algn="ctr">
                        <a:lnSpc>
                          <a:spcPct val="150000"/>
                        </a:lnSpc>
                        <a:spcAft>
                          <a:spcPts val="0"/>
                        </a:spcAft>
                      </a:pPr>
                      <a:r>
                        <a:rPr lang="en-US" sz="2000">
                          <a:effectLst/>
                        </a:rPr>
                        <a:t>CE. Rev 3</a:t>
                      </a:r>
                      <a:endParaRPr lang="id-ID" sz="2000">
                        <a:effectLst/>
                        <a:latin typeface="Calibri"/>
                        <a:ea typeface="Calibri"/>
                        <a:cs typeface="Times New Roman"/>
                      </a:endParaRPr>
                    </a:p>
                  </a:txBody>
                  <a:tcPr marL="68580" marR="68580" marT="0" marB="0"/>
                </a:tc>
                <a:tc>
                  <a:txBody>
                    <a:bodyPr/>
                    <a:lstStyle/>
                    <a:p>
                      <a:pPr marL="457200" indent="-81280" algn="ctr">
                        <a:lnSpc>
                          <a:spcPct val="150000"/>
                        </a:lnSpc>
                        <a:spcAft>
                          <a:spcPts val="0"/>
                        </a:spcAft>
                      </a:pPr>
                      <a:r>
                        <a:rPr lang="en-US" sz="2000">
                          <a:effectLst/>
                        </a:rPr>
                        <a:t>Keterangan</a:t>
                      </a:r>
                      <a:endParaRPr lang="id-ID" sz="2000">
                        <a:effectLst/>
                        <a:latin typeface="Calibri"/>
                        <a:ea typeface="Calibri"/>
                        <a:cs typeface="Times New Roman"/>
                      </a:endParaRPr>
                    </a:p>
                  </a:txBody>
                  <a:tcPr marL="68580" marR="68580" marT="0" marB="0"/>
                </a:tc>
              </a:tr>
              <a:tr h="483341">
                <a:tc>
                  <a:txBody>
                    <a:bodyPr/>
                    <a:lstStyle/>
                    <a:p>
                      <a:pPr marL="457200" indent="-457200" algn="ctr">
                        <a:lnSpc>
                          <a:spcPct val="150000"/>
                        </a:lnSpc>
                        <a:spcAft>
                          <a:spcPts val="0"/>
                        </a:spcAft>
                      </a:pPr>
                      <a:r>
                        <a:rPr lang="en-US" sz="2000">
                          <a:effectLst/>
                        </a:rPr>
                        <a:t>1</a:t>
                      </a:r>
                      <a:endParaRPr lang="id-ID" sz="2000">
                        <a:effectLst/>
                        <a:latin typeface="Calibri"/>
                        <a:ea typeface="Calibri"/>
                        <a:cs typeface="Times New Roman"/>
                      </a:endParaRPr>
                    </a:p>
                  </a:txBody>
                  <a:tcPr marL="68580" marR="68580" marT="0" marB="0"/>
                </a:tc>
                <a:tc>
                  <a:txBody>
                    <a:bodyPr/>
                    <a:lstStyle/>
                    <a:p>
                      <a:pPr marL="457200" indent="-81915" algn="ctr">
                        <a:lnSpc>
                          <a:spcPct val="150000"/>
                        </a:lnSpc>
                        <a:spcAft>
                          <a:spcPts val="0"/>
                        </a:spcAft>
                      </a:pPr>
                      <a:r>
                        <a:rPr lang="en-US" sz="2000">
                          <a:effectLst/>
                        </a:rPr>
                        <a:t>A1 dan A1’</a:t>
                      </a:r>
                      <a:endParaRPr lang="id-ID" sz="2000">
                        <a:effectLst/>
                        <a:latin typeface="Calibri"/>
                        <a:ea typeface="Calibri"/>
                        <a:cs typeface="Times New Roman"/>
                      </a:endParaRPr>
                    </a:p>
                  </a:txBody>
                  <a:tcPr marL="68580" marR="68580" marT="0" marB="0"/>
                </a:tc>
                <a:tc>
                  <a:txBody>
                    <a:bodyPr/>
                    <a:lstStyle/>
                    <a:p>
                      <a:pPr marL="457200" indent="-47625" algn="ctr">
                        <a:lnSpc>
                          <a:spcPct val="150000"/>
                        </a:lnSpc>
                        <a:spcAft>
                          <a:spcPts val="0"/>
                        </a:spcAft>
                      </a:pPr>
                      <a:r>
                        <a:rPr lang="en-US" sz="2000">
                          <a:effectLst/>
                        </a:rPr>
                        <a:t>51</a:t>
                      </a:r>
                      <a:endParaRPr lang="id-ID" sz="2000">
                        <a:effectLst/>
                        <a:latin typeface="Calibri"/>
                        <a:ea typeface="Calibri"/>
                        <a:cs typeface="Times New Roman"/>
                      </a:endParaRPr>
                    </a:p>
                  </a:txBody>
                  <a:tcPr marL="68580" marR="68580" marT="0" marB="0"/>
                </a:tc>
                <a:tc>
                  <a:txBody>
                    <a:bodyPr/>
                    <a:lstStyle/>
                    <a:p>
                      <a:pPr marL="457200" indent="-68580" algn="ctr">
                        <a:lnSpc>
                          <a:spcPct val="150000"/>
                        </a:lnSpc>
                        <a:spcAft>
                          <a:spcPts val="0"/>
                        </a:spcAft>
                      </a:pPr>
                      <a:r>
                        <a:rPr lang="en-US" sz="2000">
                          <a:effectLst/>
                        </a:rPr>
                        <a:t>51 mm</a:t>
                      </a:r>
                      <a:endParaRPr lang="id-ID" sz="2000">
                        <a:effectLst/>
                        <a:latin typeface="Calibri"/>
                        <a:ea typeface="Calibri"/>
                        <a:cs typeface="Times New Roman"/>
                      </a:endParaRPr>
                    </a:p>
                  </a:txBody>
                  <a:tcPr marL="68580" marR="68580" marT="0" marB="0"/>
                </a:tc>
                <a:tc>
                  <a:txBody>
                    <a:bodyPr/>
                    <a:lstStyle/>
                    <a:p>
                      <a:pPr marL="457200" indent="-29845" algn="ctr">
                        <a:lnSpc>
                          <a:spcPct val="150000"/>
                        </a:lnSpc>
                        <a:spcAft>
                          <a:spcPts val="0"/>
                        </a:spcAft>
                      </a:pPr>
                      <a:r>
                        <a:rPr lang="en-US" sz="2000">
                          <a:effectLst/>
                        </a:rPr>
                        <a:t>40 mm</a:t>
                      </a:r>
                      <a:endParaRPr lang="id-ID" sz="2000">
                        <a:effectLst/>
                        <a:latin typeface="Calibri"/>
                        <a:ea typeface="Calibri"/>
                        <a:cs typeface="Times New Roman"/>
                      </a:endParaRPr>
                    </a:p>
                  </a:txBody>
                  <a:tcPr marL="68580" marR="68580" marT="0" marB="0"/>
                </a:tc>
                <a:tc>
                  <a:txBody>
                    <a:bodyPr/>
                    <a:lstStyle/>
                    <a:p>
                      <a:pPr marL="457200" indent="8890" algn="just">
                        <a:lnSpc>
                          <a:spcPct val="150000"/>
                        </a:lnSpc>
                        <a:spcAft>
                          <a:spcPts val="0"/>
                        </a:spcAft>
                      </a:pPr>
                      <a:r>
                        <a:rPr lang="en-US" sz="2000">
                          <a:effectLst/>
                        </a:rPr>
                        <a:t>Menjauhi Pier P1</a:t>
                      </a:r>
                      <a:endParaRPr lang="id-ID" sz="2000">
                        <a:effectLst/>
                        <a:latin typeface="Calibri"/>
                        <a:ea typeface="Calibri"/>
                        <a:cs typeface="Times New Roman"/>
                      </a:endParaRPr>
                    </a:p>
                  </a:txBody>
                  <a:tcPr marL="68580" marR="68580" marT="0" marB="0"/>
                </a:tc>
              </a:tr>
              <a:tr h="483341">
                <a:tc>
                  <a:txBody>
                    <a:bodyPr/>
                    <a:lstStyle/>
                    <a:p>
                      <a:pPr marL="457200" indent="-457200" algn="ctr">
                        <a:lnSpc>
                          <a:spcPct val="150000"/>
                        </a:lnSpc>
                        <a:spcAft>
                          <a:spcPts val="0"/>
                        </a:spcAft>
                      </a:pPr>
                      <a:r>
                        <a:rPr lang="en-US" sz="2000">
                          <a:effectLst/>
                        </a:rPr>
                        <a:t>2</a:t>
                      </a:r>
                      <a:endParaRPr lang="id-ID" sz="2000">
                        <a:effectLst/>
                        <a:latin typeface="Calibri"/>
                        <a:ea typeface="Calibri"/>
                        <a:cs typeface="Times New Roman"/>
                      </a:endParaRPr>
                    </a:p>
                  </a:txBody>
                  <a:tcPr marL="68580" marR="68580" marT="0" marB="0"/>
                </a:tc>
                <a:tc>
                  <a:txBody>
                    <a:bodyPr/>
                    <a:lstStyle/>
                    <a:p>
                      <a:pPr marL="457200" indent="-81915" algn="ctr">
                        <a:lnSpc>
                          <a:spcPct val="150000"/>
                        </a:lnSpc>
                        <a:spcAft>
                          <a:spcPts val="0"/>
                        </a:spcAft>
                      </a:pPr>
                      <a:r>
                        <a:rPr lang="en-US" sz="2000">
                          <a:effectLst/>
                        </a:rPr>
                        <a:t>A2 dan A2’</a:t>
                      </a:r>
                      <a:endParaRPr lang="id-ID" sz="2000">
                        <a:effectLst/>
                        <a:latin typeface="Calibri"/>
                        <a:ea typeface="Calibri"/>
                        <a:cs typeface="Times New Roman"/>
                      </a:endParaRPr>
                    </a:p>
                  </a:txBody>
                  <a:tcPr marL="68580" marR="68580" marT="0" marB="0"/>
                </a:tc>
                <a:tc>
                  <a:txBody>
                    <a:bodyPr/>
                    <a:lstStyle/>
                    <a:p>
                      <a:pPr marL="457200" indent="-47625" algn="ctr">
                        <a:lnSpc>
                          <a:spcPct val="150000"/>
                        </a:lnSpc>
                        <a:spcAft>
                          <a:spcPts val="0"/>
                        </a:spcAft>
                      </a:pPr>
                      <a:r>
                        <a:rPr lang="en-US" sz="2000">
                          <a:effectLst/>
                        </a:rPr>
                        <a:t>60</a:t>
                      </a:r>
                      <a:endParaRPr lang="id-ID" sz="2000">
                        <a:effectLst/>
                        <a:latin typeface="Calibri"/>
                        <a:ea typeface="Calibri"/>
                        <a:cs typeface="Times New Roman"/>
                      </a:endParaRPr>
                    </a:p>
                  </a:txBody>
                  <a:tcPr marL="68580" marR="68580" marT="0" marB="0"/>
                </a:tc>
                <a:tc>
                  <a:txBody>
                    <a:bodyPr/>
                    <a:lstStyle/>
                    <a:p>
                      <a:pPr marL="457200" indent="-68580" algn="ctr">
                        <a:lnSpc>
                          <a:spcPct val="150000"/>
                        </a:lnSpc>
                        <a:spcAft>
                          <a:spcPts val="0"/>
                        </a:spcAft>
                      </a:pPr>
                      <a:r>
                        <a:rPr lang="en-US" sz="2000">
                          <a:effectLst/>
                        </a:rPr>
                        <a:t>59 mm</a:t>
                      </a:r>
                      <a:endParaRPr lang="id-ID" sz="2000">
                        <a:effectLst/>
                        <a:latin typeface="Calibri"/>
                        <a:ea typeface="Calibri"/>
                        <a:cs typeface="Times New Roman"/>
                      </a:endParaRPr>
                    </a:p>
                  </a:txBody>
                  <a:tcPr marL="68580" marR="68580" marT="0" marB="0"/>
                </a:tc>
                <a:tc>
                  <a:txBody>
                    <a:bodyPr/>
                    <a:lstStyle/>
                    <a:p>
                      <a:pPr marL="457200" indent="-29845" algn="ctr">
                        <a:lnSpc>
                          <a:spcPct val="150000"/>
                        </a:lnSpc>
                        <a:spcAft>
                          <a:spcPts val="0"/>
                        </a:spcAft>
                      </a:pPr>
                      <a:r>
                        <a:rPr lang="en-US" sz="2000">
                          <a:effectLst/>
                        </a:rPr>
                        <a:t>35 mm</a:t>
                      </a:r>
                      <a:endParaRPr lang="id-ID" sz="2000">
                        <a:effectLst/>
                        <a:latin typeface="Calibri"/>
                        <a:ea typeface="Calibri"/>
                        <a:cs typeface="Times New Roman"/>
                      </a:endParaRPr>
                    </a:p>
                  </a:txBody>
                  <a:tcPr marL="68580" marR="68580" marT="0" marB="0"/>
                </a:tc>
                <a:tc>
                  <a:txBody>
                    <a:bodyPr/>
                    <a:lstStyle/>
                    <a:p>
                      <a:pPr marL="457200" indent="8890" algn="just">
                        <a:lnSpc>
                          <a:spcPct val="150000"/>
                        </a:lnSpc>
                        <a:spcAft>
                          <a:spcPts val="0"/>
                        </a:spcAft>
                      </a:pPr>
                      <a:r>
                        <a:rPr lang="en-US" sz="2000">
                          <a:effectLst/>
                        </a:rPr>
                        <a:t>Menjauhi Pier P2</a:t>
                      </a:r>
                      <a:endParaRPr lang="id-ID" sz="2000">
                        <a:effectLst/>
                        <a:latin typeface="Calibri"/>
                        <a:ea typeface="Calibri"/>
                        <a:cs typeface="Times New Roman"/>
                      </a:endParaRPr>
                    </a:p>
                  </a:txBody>
                  <a:tcPr marL="68580" marR="68580" marT="0" marB="0"/>
                </a:tc>
              </a:tr>
            </a:tbl>
          </a:graphicData>
        </a:graphic>
      </p:graphicFrame>
      <p:sp>
        <p:nvSpPr>
          <p:cNvPr id="6" name="Rectangle 5"/>
          <p:cNvSpPr/>
          <p:nvPr/>
        </p:nvSpPr>
        <p:spPr>
          <a:xfrm>
            <a:off x="342900" y="5569357"/>
            <a:ext cx="15956280" cy="923330"/>
          </a:xfrm>
          <a:prstGeom prst="rect">
            <a:avLst/>
          </a:prstGeom>
        </p:spPr>
        <p:txBody>
          <a:bodyPr wrap="square">
            <a:spAutoFit/>
          </a:bodyPr>
          <a:lstStyle/>
          <a:p>
            <a:pPr algn="just"/>
            <a:r>
              <a:rPr lang="id-ID" smtClean="0"/>
              <a:t>3.Perhitungan </a:t>
            </a:r>
            <a:r>
              <a:rPr lang="id-ID"/>
              <a:t>pergerakan bearing secara teori akibat beban – beban yang akan bekerja pada Struktur Jembatan Brantas s/d umur rencana 100 tahun seperti di bawah ini :</a:t>
            </a:r>
          </a:p>
        </p:txBody>
      </p:sp>
      <p:pic>
        <p:nvPicPr>
          <p:cNvPr id="10" name="Picture 9" descr="E:\05 Tol\Jembatan Moker\12Bridge Sequnce\Tugas Akhir\Foto2\Preset.png"/>
          <p:cNvPicPr/>
          <p:nvPr/>
        </p:nvPicPr>
        <p:blipFill>
          <a:blip r:embed="rId2"/>
          <a:srcRect/>
          <a:stretch>
            <a:fillRect/>
          </a:stretch>
        </p:blipFill>
        <p:spPr bwMode="auto">
          <a:xfrm>
            <a:off x="1422615" y="6699568"/>
            <a:ext cx="15242326" cy="2535872"/>
          </a:xfrm>
          <a:prstGeom prst="rect">
            <a:avLst/>
          </a:prstGeom>
          <a:noFill/>
          <a:ln w="9525">
            <a:noFill/>
            <a:miter lim="800000"/>
            <a:headEnd/>
            <a:tailEnd/>
          </a:ln>
        </p:spPr>
      </p:pic>
    </p:spTree>
    <p:extLst>
      <p:ext uri="{BB962C8B-B14F-4D97-AF65-F5344CB8AC3E}">
        <p14:creationId xmlns:p14="http://schemas.microsoft.com/office/powerpoint/2010/main" val="291147269"/>
      </p:ext>
    </p:extLst>
  </p:cSld>
  <p:clrMapOvr>
    <a:masterClrMapping/>
  </p:clrMapOvr>
  <p:transition spd="slow" advTm="2659">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5"/>
          <p:cNvSpPr txBox="1"/>
          <p:nvPr/>
        </p:nvSpPr>
        <p:spPr>
          <a:xfrm>
            <a:off x="138622" y="5422873"/>
            <a:ext cx="3027660" cy="1569660"/>
          </a:xfrm>
          <a:prstGeom prst="rect">
            <a:avLst/>
          </a:prstGeom>
          <a:noFill/>
        </p:spPr>
        <p:txBody>
          <a:bodyPr wrap="square" rtlCol="0">
            <a:spAutoFit/>
          </a:bodyPr>
          <a:lstStyle/>
          <a:p>
            <a:pPr algn="ctr"/>
            <a:r>
              <a:rPr lang="en-US" sz="3200" b="1">
                <a:solidFill>
                  <a:srgbClr val="002060"/>
                </a:solidFill>
              </a:rPr>
              <a:t>PENGERTIAN JEMBATAN </a:t>
            </a:r>
            <a:r>
              <a:rPr lang="en-US" sz="3200" b="1" i="1">
                <a:solidFill>
                  <a:srgbClr val="002060"/>
                </a:solidFill>
              </a:rPr>
              <a:t>BOX GIRDER</a:t>
            </a:r>
            <a:endParaRPr lang="en-US" sz="3200" i="1" dirty="0">
              <a:solidFill>
                <a:srgbClr val="002060"/>
              </a:solidFill>
              <a:latin typeface="Aileron Thin" pitchFamily="50" charset="0"/>
            </a:endParaRPr>
          </a:p>
        </p:txBody>
      </p:sp>
      <p:sp>
        <p:nvSpPr>
          <p:cNvPr id="3" name="Title 2"/>
          <p:cNvSpPr>
            <a:spLocks noGrp="1"/>
          </p:cNvSpPr>
          <p:nvPr>
            <p:ph type="ctrTitle"/>
          </p:nvPr>
        </p:nvSpPr>
        <p:spPr>
          <a:xfrm>
            <a:off x="3631300" y="1558343"/>
            <a:ext cx="13714810" cy="1409384"/>
          </a:xfrm>
        </p:spPr>
        <p:txBody>
          <a:bodyPr>
            <a:noAutofit/>
          </a:bodyPr>
          <a:lstStyle/>
          <a:p>
            <a:pPr algn="just"/>
            <a:r>
              <a:rPr lang="en-US" sz="3600"/>
              <a:t>Salah satu keuntungan dari jembatan box girder yaitu ketahanan torsi yang lebih baik, yang sangat bermanfaat untuk aplikasi jembatan yang melengkung. Tinggi elemen box girder dapat dibuat konstan maupun bervariasi, makin ke tengah makin kecil.</a:t>
            </a:r>
            <a:endParaRPr lang="id-ID" sz="3600"/>
          </a:p>
        </p:txBody>
      </p:sp>
      <p:pic>
        <p:nvPicPr>
          <p:cNvPr id="7" name="Picture 6" descr="tinggi box">
            <a:hlinkClick r:id="rId2"/>
          </p:cNvPr>
          <p:cNvPicPr/>
          <p:nvPr/>
        </p:nvPicPr>
        <p:blipFill>
          <a:blip r:embed="rId3"/>
          <a:srcRect/>
          <a:stretch>
            <a:fillRect/>
          </a:stretch>
        </p:blipFill>
        <p:spPr bwMode="auto">
          <a:xfrm>
            <a:off x="3711388" y="3990110"/>
            <a:ext cx="13554635" cy="4616006"/>
          </a:xfrm>
          <a:prstGeom prst="rect">
            <a:avLst/>
          </a:prstGeom>
          <a:noFill/>
          <a:ln w="9525">
            <a:noFill/>
            <a:miter lim="800000"/>
            <a:headEnd/>
            <a:tailEnd/>
          </a:ln>
        </p:spPr>
      </p:pic>
    </p:spTree>
    <p:extLst>
      <p:ext uri="{BB962C8B-B14F-4D97-AF65-F5344CB8AC3E}">
        <p14:creationId xmlns:p14="http://schemas.microsoft.com/office/powerpoint/2010/main" val="2461735034"/>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70</a:t>
            </a:fld>
            <a:endParaRPr lang="en-US" sz="7200" dirty="0">
              <a:latin typeface="+mj-lt"/>
            </a:endParaRPr>
          </a:p>
        </p:txBody>
      </p:sp>
      <p:sp>
        <p:nvSpPr>
          <p:cNvPr id="9" name="Rectangle 8"/>
          <p:cNvSpPr/>
          <p:nvPr/>
        </p:nvSpPr>
        <p:spPr>
          <a:xfrm>
            <a:off x="782535" y="874177"/>
            <a:ext cx="5596404" cy="646331"/>
          </a:xfrm>
          <a:prstGeom prst="rect">
            <a:avLst/>
          </a:prstGeom>
        </p:spPr>
        <p:txBody>
          <a:bodyPr wrap="none">
            <a:spAutoFit/>
          </a:bodyPr>
          <a:lstStyle/>
          <a:p>
            <a:r>
              <a:rPr lang="id-ID" sz="3600" smtClean="0">
                <a:solidFill>
                  <a:srgbClr val="FFFFFF"/>
                </a:solidFill>
              </a:rPr>
              <a:t>Contruction Engineer (CE)</a:t>
            </a:r>
            <a:endParaRPr lang="id-ID" sz="3600">
              <a:solidFill>
                <a:srgbClr val="FFFFFF"/>
              </a:solidFill>
            </a:endParaRPr>
          </a:p>
        </p:txBody>
      </p:sp>
      <p:pic>
        <p:nvPicPr>
          <p:cNvPr id="8" name="Picture 7" descr="E:\05 Tol\Jembatan Moker\12Bridge Sequnce\Tugas Akhir\Foto2\preset3.png"/>
          <p:cNvPicPr/>
          <p:nvPr/>
        </p:nvPicPr>
        <p:blipFill>
          <a:blip r:embed="rId2"/>
          <a:srcRect/>
          <a:stretch>
            <a:fillRect/>
          </a:stretch>
        </p:blipFill>
        <p:spPr bwMode="auto">
          <a:xfrm>
            <a:off x="782534" y="2066924"/>
            <a:ext cx="7858546" cy="6642736"/>
          </a:xfrm>
          <a:prstGeom prst="rect">
            <a:avLst/>
          </a:prstGeom>
          <a:noFill/>
          <a:ln w="9525">
            <a:noFill/>
            <a:miter lim="800000"/>
            <a:headEnd/>
            <a:tailEnd/>
          </a:ln>
        </p:spPr>
      </p:pic>
      <p:sp>
        <p:nvSpPr>
          <p:cNvPr id="2" name="Rectangle 1"/>
          <p:cNvSpPr/>
          <p:nvPr/>
        </p:nvSpPr>
        <p:spPr>
          <a:xfrm>
            <a:off x="8801100" y="2066924"/>
            <a:ext cx="9140825" cy="3416320"/>
          </a:xfrm>
          <a:prstGeom prst="rect">
            <a:avLst/>
          </a:prstGeom>
        </p:spPr>
        <p:txBody>
          <a:bodyPr>
            <a:spAutoFit/>
          </a:bodyPr>
          <a:lstStyle/>
          <a:p>
            <a:pPr algn="just"/>
            <a:r>
              <a:rPr lang="id-ID" smtClean="0"/>
              <a:t>4.Adanya </a:t>
            </a:r>
            <a:r>
              <a:rPr lang="id-ID"/>
              <a:t>revisi perhitungan Construction Engineering pada saat pelaksanaan pekerjaan mengakibatkan nilai prechamber yang dijadikan acuan di lapangan mengikuti perubahan tersebut. Sehingga pada beberapa segmen masih menggunakan nilai prechamber awal dan segmen selanjutnya menggunakan nilai prechamber yang baru. Berikut acuan nilai prechamber pada segmen jembatan P1, P2, P1’, P2</a:t>
            </a:r>
            <a:r>
              <a:rPr lang="id-ID"/>
              <a:t>’ </a:t>
            </a:r>
            <a:r>
              <a:rPr lang="id-ID" smtClean="0"/>
              <a:t>yaitu:</a:t>
            </a:r>
            <a:endParaRPr lang="id-ID"/>
          </a:p>
        </p:txBody>
      </p:sp>
      <p:graphicFrame>
        <p:nvGraphicFramePr>
          <p:cNvPr id="7" name="Table 6"/>
          <p:cNvGraphicFramePr>
            <a:graphicFrameLocks noGrp="1"/>
          </p:cNvGraphicFramePr>
          <p:nvPr>
            <p:extLst>
              <p:ext uri="{D42A27DB-BD31-4B8C-83A1-F6EECF244321}">
                <p14:modId xmlns:p14="http://schemas.microsoft.com/office/powerpoint/2010/main" val="361206149"/>
              </p:ext>
            </p:extLst>
          </p:nvPr>
        </p:nvGraphicFramePr>
        <p:xfrm>
          <a:off x="8801100" y="5483244"/>
          <a:ext cx="9140825" cy="3226416"/>
        </p:xfrm>
        <a:graphic>
          <a:graphicData uri="http://schemas.openxmlformats.org/drawingml/2006/table">
            <a:tbl>
              <a:tblPr firstRow="1" firstCol="1" bandRow="1">
                <a:tableStyleId>{5C22544A-7EE6-4342-B048-85BDC9FD1C3A}</a:tableStyleId>
              </a:tblPr>
              <a:tblGrid>
                <a:gridCol w="585318"/>
                <a:gridCol w="894796"/>
                <a:gridCol w="1827716"/>
                <a:gridCol w="1379197"/>
                <a:gridCol w="4453798"/>
              </a:tblGrid>
              <a:tr h="806604">
                <a:tc>
                  <a:txBody>
                    <a:bodyPr/>
                    <a:lstStyle/>
                    <a:p>
                      <a:pPr marL="457200" indent="-457200" algn="ctr">
                        <a:lnSpc>
                          <a:spcPct val="150000"/>
                        </a:lnSpc>
                        <a:spcAft>
                          <a:spcPts val="0"/>
                        </a:spcAft>
                      </a:pPr>
                      <a:r>
                        <a:rPr lang="en-US" sz="1200">
                          <a:effectLst/>
                        </a:rPr>
                        <a:t>No</a:t>
                      </a:r>
                      <a:endParaRPr lang="id-ID" sz="1100">
                        <a:effectLst/>
                        <a:latin typeface="Calibri"/>
                        <a:ea typeface="Calibri"/>
                        <a:cs typeface="Times New Roman"/>
                      </a:endParaRPr>
                    </a:p>
                  </a:txBody>
                  <a:tcPr marL="68580" marR="68580" marT="0" marB="0"/>
                </a:tc>
                <a:tc>
                  <a:txBody>
                    <a:bodyPr/>
                    <a:lstStyle/>
                    <a:p>
                      <a:pPr marL="165735" indent="-165735" algn="ctr">
                        <a:lnSpc>
                          <a:spcPct val="150000"/>
                        </a:lnSpc>
                        <a:spcAft>
                          <a:spcPts val="0"/>
                        </a:spcAft>
                      </a:pPr>
                      <a:r>
                        <a:rPr lang="en-US" sz="1200">
                          <a:effectLst/>
                        </a:rPr>
                        <a:t>Lokasi</a:t>
                      </a:r>
                      <a:endParaRPr lang="id-ID" sz="1100">
                        <a:effectLst/>
                        <a:latin typeface="Calibri"/>
                        <a:ea typeface="Calibri"/>
                        <a:cs typeface="Times New Roman"/>
                      </a:endParaRPr>
                    </a:p>
                  </a:txBody>
                  <a:tcPr marL="68580" marR="68580" marT="0" marB="0"/>
                </a:tc>
                <a:tc>
                  <a:txBody>
                    <a:bodyPr/>
                    <a:lstStyle/>
                    <a:p>
                      <a:pPr marL="457200" indent="-24765" algn="ctr">
                        <a:lnSpc>
                          <a:spcPct val="150000"/>
                        </a:lnSpc>
                        <a:spcAft>
                          <a:spcPts val="0"/>
                        </a:spcAft>
                      </a:pPr>
                      <a:r>
                        <a:rPr lang="en-US" sz="1200">
                          <a:effectLst/>
                        </a:rPr>
                        <a:t>CE. Rev.1</a:t>
                      </a:r>
                      <a:endParaRPr lang="id-ID" sz="1100">
                        <a:effectLst/>
                        <a:latin typeface="Calibri"/>
                        <a:ea typeface="Calibri"/>
                        <a:cs typeface="Times New Roman"/>
                      </a:endParaRPr>
                    </a:p>
                  </a:txBody>
                  <a:tcPr marL="68580" marR="68580" marT="0" marB="0"/>
                </a:tc>
                <a:tc>
                  <a:txBody>
                    <a:bodyPr/>
                    <a:lstStyle/>
                    <a:p>
                      <a:pPr marL="457200" indent="-58420" algn="ctr">
                        <a:lnSpc>
                          <a:spcPct val="150000"/>
                        </a:lnSpc>
                        <a:spcAft>
                          <a:spcPts val="0"/>
                        </a:spcAft>
                      </a:pPr>
                      <a:r>
                        <a:rPr lang="en-US" sz="1200">
                          <a:effectLst/>
                        </a:rPr>
                        <a:t>CE. Rev 2</a:t>
                      </a:r>
                      <a:endParaRPr lang="id-ID" sz="1100">
                        <a:effectLst/>
                        <a:latin typeface="Calibri"/>
                        <a:ea typeface="Calibri"/>
                        <a:cs typeface="Times New Roman"/>
                      </a:endParaRPr>
                    </a:p>
                  </a:txBody>
                  <a:tcPr marL="68580" marR="68580" marT="0" marB="0"/>
                </a:tc>
                <a:tc>
                  <a:txBody>
                    <a:bodyPr/>
                    <a:lstStyle/>
                    <a:p>
                      <a:pPr marL="457200" indent="-21590" algn="ctr">
                        <a:lnSpc>
                          <a:spcPct val="150000"/>
                        </a:lnSpc>
                        <a:spcAft>
                          <a:spcPts val="0"/>
                        </a:spcAft>
                      </a:pPr>
                      <a:r>
                        <a:rPr lang="en-US" sz="1200">
                          <a:effectLst/>
                        </a:rPr>
                        <a:t>CE. Rev 3</a:t>
                      </a:r>
                      <a:endParaRPr lang="id-ID" sz="1100">
                        <a:effectLst/>
                        <a:latin typeface="Calibri"/>
                        <a:ea typeface="Calibri"/>
                        <a:cs typeface="Times New Roman"/>
                      </a:endParaRPr>
                    </a:p>
                  </a:txBody>
                  <a:tcPr marL="68580" marR="68580" marT="0" marB="0"/>
                </a:tc>
              </a:tr>
              <a:tr h="806604">
                <a:tc>
                  <a:txBody>
                    <a:bodyPr/>
                    <a:lstStyle/>
                    <a:p>
                      <a:pPr marL="457200" indent="-457200" algn="ctr">
                        <a:lnSpc>
                          <a:spcPct val="150000"/>
                        </a:lnSpc>
                        <a:spcAft>
                          <a:spcPts val="0"/>
                        </a:spcAft>
                      </a:pPr>
                      <a:r>
                        <a:rPr lang="en-US" sz="1200">
                          <a:effectLst/>
                        </a:rPr>
                        <a:t>1.</a:t>
                      </a:r>
                      <a:endParaRPr lang="id-ID" sz="1100">
                        <a:effectLst/>
                        <a:latin typeface="Calibri"/>
                        <a:ea typeface="Calibri"/>
                        <a:cs typeface="Times New Roman"/>
                      </a:endParaRPr>
                    </a:p>
                  </a:txBody>
                  <a:tcPr marL="68580" marR="68580" marT="0" marB="0" anchor="ctr"/>
                </a:tc>
                <a:tc>
                  <a:txBody>
                    <a:bodyPr/>
                    <a:lstStyle/>
                    <a:p>
                      <a:pPr marL="165735" indent="-165735" algn="ctr">
                        <a:lnSpc>
                          <a:spcPct val="150000"/>
                        </a:lnSpc>
                        <a:spcAft>
                          <a:spcPts val="0"/>
                        </a:spcAft>
                      </a:pPr>
                      <a:r>
                        <a:rPr lang="en-US" sz="1200">
                          <a:effectLst/>
                        </a:rPr>
                        <a:t>P1</a:t>
                      </a:r>
                      <a:endParaRPr lang="id-ID" sz="1100">
                        <a:effectLst/>
                        <a:latin typeface="Calibri"/>
                        <a:ea typeface="Calibri"/>
                        <a:cs typeface="Times New Roman"/>
                      </a:endParaRPr>
                    </a:p>
                  </a:txBody>
                  <a:tcPr marL="68580" marR="68580" marT="0" marB="0"/>
                </a:tc>
                <a:tc>
                  <a:txBody>
                    <a:bodyPr/>
                    <a:lstStyle/>
                    <a:p>
                      <a:pPr marL="457200" indent="-24765" algn="ctr">
                        <a:lnSpc>
                          <a:spcPct val="150000"/>
                        </a:lnSpc>
                        <a:spcAft>
                          <a:spcPts val="0"/>
                        </a:spcAft>
                      </a:pPr>
                      <a:r>
                        <a:rPr lang="en-US" sz="1200">
                          <a:effectLst/>
                        </a:rPr>
                        <a:t>S2 s.d S8</a:t>
                      </a:r>
                      <a:endParaRPr lang="id-ID" sz="1100">
                        <a:effectLst/>
                        <a:latin typeface="Calibri"/>
                        <a:ea typeface="Calibri"/>
                        <a:cs typeface="Times New Roman"/>
                      </a:endParaRPr>
                    </a:p>
                  </a:txBody>
                  <a:tcPr marL="68580" marR="68580" marT="0" marB="0"/>
                </a:tc>
                <a:tc>
                  <a:txBody>
                    <a:bodyPr/>
                    <a:lstStyle/>
                    <a:p>
                      <a:pPr marL="457200" indent="-57785" algn="ctr">
                        <a:lnSpc>
                          <a:spcPct val="150000"/>
                        </a:lnSpc>
                        <a:spcAft>
                          <a:spcPts val="0"/>
                        </a:spcAft>
                      </a:pPr>
                      <a:r>
                        <a:rPr lang="en-US" sz="1200">
                          <a:effectLst/>
                        </a:rPr>
                        <a:t>S9 s.d S10</a:t>
                      </a:r>
                      <a:endParaRPr lang="id-ID" sz="1100">
                        <a:effectLst/>
                        <a:latin typeface="Calibri"/>
                        <a:ea typeface="Calibri"/>
                        <a:cs typeface="Times New Roman"/>
                      </a:endParaRPr>
                    </a:p>
                  </a:txBody>
                  <a:tcPr marL="68580" marR="68580" marT="0" marB="0"/>
                </a:tc>
                <a:tc>
                  <a:txBody>
                    <a:bodyPr/>
                    <a:lstStyle/>
                    <a:p>
                      <a:pPr marL="457200" indent="-21590" algn="ctr">
                        <a:lnSpc>
                          <a:spcPct val="150000"/>
                        </a:lnSpc>
                        <a:spcAft>
                          <a:spcPts val="0"/>
                        </a:spcAft>
                      </a:pPr>
                      <a:r>
                        <a:rPr lang="en-US" sz="1200">
                          <a:effectLst/>
                        </a:rPr>
                        <a:t>S11 s.d S15 + closure tengah + closure Abt</a:t>
                      </a:r>
                      <a:endParaRPr lang="id-ID" sz="1100">
                        <a:effectLst/>
                        <a:latin typeface="Calibri"/>
                        <a:ea typeface="Calibri"/>
                        <a:cs typeface="Times New Roman"/>
                      </a:endParaRPr>
                    </a:p>
                  </a:txBody>
                  <a:tcPr marL="68580" marR="68580" marT="0" marB="0"/>
                </a:tc>
              </a:tr>
              <a:tr h="806604">
                <a:tc>
                  <a:txBody>
                    <a:bodyPr/>
                    <a:lstStyle/>
                    <a:p>
                      <a:pPr marL="457200" indent="-457200" algn="ctr">
                        <a:lnSpc>
                          <a:spcPct val="150000"/>
                        </a:lnSpc>
                        <a:spcAft>
                          <a:spcPts val="0"/>
                        </a:spcAft>
                      </a:pPr>
                      <a:r>
                        <a:rPr lang="en-US" sz="1200">
                          <a:effectLst/>
                        </a:rPr>
                        <a:t>2.</a:t>
                      </a:r>
                      <a:endParaRPr lang="id-ID" sz="1100">
                        <a:effectLst/>
                        <a:latin typeface="Calibri"/>
                        <a:ea typeface="Calibri"/>
                        <a:cs typeface="Times New Roman"/>
                      </a:endParaRPr>
                    </a:p>
                  </a:txBody>
                  <a:tcPr marL="68580" marR="68580" marT="0" marB="0" anchor="ctr"/>
                </a:tc>
                <a:tc>
                  <a:txBody>
                    <a:bodyPr/>
                    <a:lstStyle/>
                    <a:p>
                      <a:pPr marL="165735" indent="-165735" algn="ctr">
                        <a:lnSpc>
                          <a:spcPct val="150000"/>
                        </a:lnSpc>
                        <a:spcAft>
                          <a:spcPts val="0"/>
                        </a:spcAft>
                      </a:pPr>
                      <a:r>
                        <a:rPr lang="en-US" sz="1200">
                          <a:effectLst/>
                        </a:rPr>
                        <a:t>P2</a:t>
                      </a:r>
                      <a:endParaRPr lang="id-ID" sz="1100">
                        <a:effectLst/>
                        <a:latin typeface="Calibri"/>
                        <a:ea typeface="Calibri"/>
                        <a:cs typeface="Times New Roman"/>
                      </a:endParaRPr>
                    </a:p>
                  </a:txBody>
                  <a:tcPr marL="68580" marR="68580" marT="0" marB="0" anchor="ctr"/>
                </a:tc>
                <a:tc>
                  <a:txBody>
                    <a:bodyPr/>
                    <a:lstStyle/>
                    <a:p>
                      <a:pPr marL="457200" indent="-24765" algn="ctr">
                        <a:lnSpc>
                          <a:spcPct val="150000"/>
                        </a:lnSpc>
                        <a:spcAft>
                          <a:spcPts val="0"/>
                        </a:spcAft>
                      </a:pPr>
                      <a:r>
                        <a:rPr lang="en-US" sz="1200">
                          <a:effectLst/>
                        </a:rPr>
                        <a:t>S2 s.d S11</a:t>
                      </a:r>
                      <a:endParaRPr lang="id-ID" sz="1100">
                        <a:effectLst/>
                        <a:latin typeface="Calibri"/>
                        <a:ea typeface="Calibri"/>
                        <a:cs typeface="Times New Roman"/>
                      </a:endParaRPr>
                    </a:p>
                  </a:txBody>
                  <a:tcPr marL="68580" marR="68580" marT="0" marB="0" anchor="ctr"/>
                </a:tc>
                <a:tc>
                  <a:txBody>
                    <a:bodyPr/>
                    <a:lstStyle/>
                    <a:p>
                      <a:pPr marL="457200" indent="-58420" algn="ctr">
                        <a:lnSpc>
                          <a:spcPct val="150000"/>
                        </a:lnSpc>
                        <a:spcAft>
                          <a:spcPts val="0"/>
                        </a:spcAft>
                      </a:pPr>
                      <a:r>
                        <a:rPr lang="en-US" sz="1200">
                          <a:effectLst/>
                        </a:rPr>
                        <a:t>S12s.d S13</a:t>
                      </a:r>
                      <a:endParaRPr lang="id-ID" sz="1100">
                        <a:effectLst/>
                        <a:latin typeface="Calibri"/>
                        <a:ea typeface="Calibri"/>
                        <a:cs typeface="Times New Roman"/>
                      </a:endParaRPr>
                    </a:p>
                  </a:txBody>
                  <a:tcPr marL="68580" marR="68580" marT="0" marB="0" anchor="ctr"/>
                </a:tc>
                <a:tc>
                  <a:txBody>
                    <a:bodyPr/>
                    <a:lstStyle/>
                    <a:p>
                      <a:pPr marL="457200" indent="-21590" algn="ctr">
                        <a:lnSpc>
                          <a:spcPct val="150000"/>
                        </a:lnSpc>
                        <a:spcAft>
                          <a:spcPts val="0"/>
                        </a:spcAft>
                      </a:pPr>
                      <a:r>
                        <a:rPr lang="en-US" sz="1200">
                          <a:effectLst/>
                        </a:rPr>
                        <a:t>S14 s.d S15 + closure tengah + closure Abt</a:t>
                      </a:r>
                      <a:endParaRPr lang="id-ID" sz="1100">
                        <a:effectLst/>
                        <a:latin typeface="Calibri"/>
                        <a:ea typeface="Calibri"/>
                        <a:cs typeface="Times New Roman"/>
                      </a:endParaRPr>
                    </a:p>
                  </a:txBody>
                  <a:tcPr marL="68580" marR="68580" marT="0" marB="0" anchor="ctr"/>
                </a:tc>
              </a:tr>
              <a:tr h="403302">
                <a:tc>
                  <a:txBody>
                    <a:bodyPr/>
                    <a:lstStyle/>
                    <a:p>
                      <a:pPr marL="457200" indent="-457200" algn="ctr">
                        <a:lnSpc>
                          <a:spcPct val="150000"/>
                        </a:lnSpc>
                        <a:spcAft>
                          <a:spcPts val="0"/>
                        </a:spcAft>
                      </a:pPr>
                      <a:r>
                        <a:rPr lang="en-US" sz="1200">
                          <a:effectLst/>
                        </a:rPr>
                        <a:t>3.</a:t>
                      </a:r>
                      <a:endParaRPr lang="id-ID" sz="1100">
                        <a:effectLst/>
                        <a:latin typeface="Calibri"/>
                        <a:ea typeface="Calibri"/>
                        <a:cs typeface="Times New Roman"/>
                      </a:endParaRPr>
                    </a:p>
                  </a:txBody>
                  <a:tcPr marL="68580" marR="68580" marT="0" marB="0" anchor="ctr"/>
                </a:tc>
                <a:tc>
                  <a:txBody>
                    <a:bodyPr/>
                    <a:lstStyle/>
                    <a:p>
                      <a:pPr marL="165735" indent="-165735" algn="ctr">
                        <a:lnSpc>
                          <a:spcPct val="150000"/>
                        </a:lnSpc>
                        <a:spcAft>
                          <a:spcPts val="0"/>
                        </a:spcAft>
                      </a:pPr>
                      <a:r>
                        <a:rPr lang="en-US" sz="1200">
                          <a:effectLst/>
                        </a:rPr>
                        <a:t>P1’</a:t>
                      </a:r>
                      <a:endParaRPr lang="id-ID" sz="1100">
                        <a:effectLst/>
                        <a:latin typeface="Calibri"/>
                        <a:ea typeface="Calibri"/>
                        <a:cs typeface="Times New Roman"/>
                      </a:endParaRPr>
                    </a:p>
                  </a:txBody>
                  <a:tcPr marL="68580" marR="68580" marT="0" marB="0" anchor="ctr"/>
                </a:tc>
                <a:tc>
                  <a:txBody>
                    <a:bodyPr/>
                    <a:lstStyle/>
                    <a:p>
                      <a:pPr marL="457200" indent="-24765" algn="ctr">
                        <a:lnSpc>
                          <a:spcPct val="150000"/>
                        </a:lnSpc>
                        <a:spcAft>
                          <a:spcPts val="0"/>
                        </a:spcAft>
                      </a:pPr>
                      <a:r>
                        <a:rPr lang="en-US" sz="1200">
                          <a:effectLst/>
                        </a:rPr>
                        <a:t>S2 s.d S7</a:t>
                      </a:r>
                      <a:endParaRPr lang="id-ID" sz="1100">
                        <a:effectLst/>
                        <a:latin typeface="Calibri"/>
                        <a:ea typeface="Calibri"/>
                        <a:cs typeface="Times New Roman"/>
                      </a:endParaRPr>
                    </a:p>
                  </a:txBody>
                  <a:tcPr marL="68580" marR="68580" marT="0" marB="0" anchor="ctr"/>
                </a:tc>
                <a:tc>
                  <a:txBody>
                    <a:bodyPr/>
                    <a:lstStyle/>
                    <a:p>
                      <a:pPr marL="457200" indent="-58420" algn="ctr">
                        <a:lnSpc>
                          <a:spcPct val="150000"/>
                        </a:lnSpc>
                        <a:spcAft>
                          <a:spcPts val="0"/>
                        </a:spcAft>
                      </a:pPr>
                      <a:r>
                        <a:rPr lang="en-US" sz="1200">
                          <a:effectLst/>
                        </a:rPr>
                        <a:t>-</a:t>
                      </a:r>
                      <a:endParaRPr lang="id-ID" sz="1100">
                        <a:effectLst/>
                        <a:latin typeface="Calibri"/>
                        <a:ea typeface="Calibri"/>
                        <a:cs typeface="Times New Roman"/>
                      </a:endParaRPr>
                    </a:p>
                  </a:txBody>
                  <a:tcPr marL="68580" marR="68580" marT="0" marB="0" anchor="ctr"/>
                </a:tc>
                <a:tc>
                  <a:txBody>
                    <a:bodyPr/>
                    <a:lstStyle/>
                    <a:p>
                      <a:pPr marL="457200" indent="-21590" algn="ctr">
                        <a:lnSpc>
                          <a:spcPct val="150000"/>
                        </a:lnSpc>
                        <a:spcAft>
                          <a:spcPts val="0"/>
                        </a:spcAft>
                      </a:pPr>
                      <a:r>
                        <a:rPr lang="en-US" sz="1200">
                          <a:effectLst/>
                        </a:rPr>
                        <a:t>S8 s.d S15 + closure tengah + closure Abt</a:t>
                      </a:r>
                      <a:endParaRPr lang="id-ID" sz="1100">
                        <a:effectLst/>
                        <a:latin typeface="Calibri"/>
                        <a:ea typeface="Calibri"/>
                        <a:cs typeface="Times New Roman"/>
                      </a:endParaRPr>
                    </a:p>
                  </a:txBody>
                  <a:tcPr marL="68580" marR="68580" marT="0" marB="0" anchor="ctr"/>
                </a:tc>
              </a:tr>
              <a:tr h="403302">
                <a:tc>
                  <a:txBody>
                    <a:bodyPr/>
                    <a:lstStyle/>
                    <a:p>
                      <a:pPr marL="457200" indent="-457200" algn="ctr">
                        <a:lnSpc>
                          <a:spcPct val="150000"/>
                        </a:lnSpc>
                        <a:spcAft>
                          <a:spcPts val="0"/>
                        </a:spcAft>
                      </a:pPr>
                      <a:r>
                        <a:rPr lang="en-US" sz="1200">
                          <a:effectLst/>
                        </a:rPr>
                        <a:t>4.</a:t>
                      </a:r>
                      <a:endParaRPr lang="id-ID" sz="1100">
                        <a:effectLst/>
                        <a:latin typeface="Calibri"/>
                        <a:ea typeface="Calibri"/>
                        <a:cs typeface="Times New Roman"/>
                      </a:endParaRPr>
                    </a:p>
                  </a:txBody>
                  <a:tcPr marL="68580" marR="68580" marT="0" marB="0" anchor="ctr"/>
                </a:tc>
                <a:tc>
                  <a:txBody>
                    <a:bodyPr/>
                    <a:lstStyle/>
                    <a:p>
                      <a:pPr marL="165735" indent="-165735" algn="ctr">
                        <a:lnSpc>
                          <a:spcPct val="150000"/>
                        </a:lnSpc>
                        <a:spcAft>
                          <a:spcPts val="0"/>
                        </a:spcAft>
                      </a:pPr>
                      <a:r>
                        <a:rPr lang="en-US" sz="1200">
                          <a:effectLst/>
                        </a:rPr>
                        <a:t>P2’</a:t>
                      </a:r>
                      <a:endParaRPr lang="id-ID" sz="1100">
                        <a:effectLst/>
                        <a:latin typeface="Calibri"/>
                        <a:ea typeface="Calibri"/>
                        <a:cs typeface="Times New Roman"/>
                      </a:endParaRPr>
                    </a:p>
                  </a:txBody>
                  <a:tcPr marL="68580" marR="68580" marT="0" marB="0" anchor="ctr"/>
                </a:tc>
                <a:tc>
                  <a:txBody>
                    <a:bodyPr/>
                    <a:lstStyle/>
                    <a:p>
                      <a:pPr marL="457200" indent="-24765" algn="ctr">
                        <a:lnSpc>
                          <a:spcPct val="150000"/>
                        </a:lnSpc>
                        <a:spcAft>
                          <a:spcPts val="0"/>
                        </a:spcAft>
                      </a:pPr>
                      <a:r>
                        <a:rPr lang="en-US" sz="1200">
                          <a:effectLst/>
                        </a:rPr>
                        <a:t>S2 s.d S9</a:t>
                      </a:r>
                      <a:endParaRPr lang="id-ID" sz="1100">
                        <a:effectLst/>
                        <a:latin typeface="Calibri"/>
                        <a:ea typeface="Calibri"/>
                        <a:cs typeface="Times New Roman"/>
                      </a:endParaRPr>
                    </a:p>
                  </a:txBody>
                  <a:tcPr marL="68580" marR="68580" marT="0" marB="0" anchor="ctr"/>
                </a:tc>
                <a:tc>
                  <a:txBody>
                    <a:bodyPr/>
                    <a:lstStyle/>
                    <a:p>
                      <a:pPr marL="457200" indent="-58420" algn="ctr">
                        <a:lnSpc>
                          <a:spcPct val="150000"/>
                        </a:lnSpc>
                        <a:spcAft>
                          <a:spcPts val="0"/>
                        </a:spcAft>
                      </a:pPr>
                      <a:r>
                        <a:rPr lang="en-US" sz="1200">
                          <a:effectLst/>
                        </a:rPr>
                        <a:t>-</a:t>
                      </a:r>
                      <a:endParaRPr lang="id-ID" sz="1100">
                        <a:effectLst/>
                        <a:latin typeface="Calibri"/>
                        <a:ea typeface="Calibri"/>
                        <a:cs typeface="Times New Roman"/>
                      </a:endParaRPr>
                    </a:p>
                  </a:txBody>
                  <a:tcPr marL="68580" marR="68580" marT="0" marB="0" anchor="ctr"/>
                </a:tc>
                <a:tc>
                  <a:txBody>
                    <a:bodyPr/>
                    <a:lstStyle/>
                    <a:p>
                      <a:pPr marL="457200" indent="-21590" algn="ctr">
                        <a:lnSpc>
                          <a:spcPct val="150000"/>
                        </a:lnSpc>
                        <a:spcAft>
                          <a:spcPts val="0"/>
                        </a:spcAft>
                      </a:pPr>
                      <a:r>
                        <a:rPr lang="en-US" sz="1200">
                          <a:effectLst/>
                        </a:rPr>
                        <a:t>S10 s.d S15 + closure tengah + closure Abt</a:t>
                      </a:r>
                      <a:endParaRPr lang="id-ID" sz="110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892881024"/>
      </p:ext>
    </p:extLst>
  </p:cSld>
  <p:clrMapOvr>
    <a:masterClrMapping/>
  </p:clrMapOvr>
  <p:transition spd="slow" advTm="2659">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71</a:t>
            </a:fld>
            <a:endParaRPr lang="en-US" sz="7200" dirty="0">
              <a:latin typeface="+mj-lt"/>
            </a:endParaRPr>
          </a:p>
        </p:txBody>
      </p:sp>
      <p:sp>
        <p:nvSpPr>
          <p:cNvPr id="9" name="Rectangle 8"/>
          <p:cNvSpPr/>
          <p:nvPr/>
        </p:nvSpPr>
        <p:spPr>
          <a:xfrm>
            <a:off x="782535" y="874177"/>
            <a:ext cx="5596404" cy="646331"/>
          </a:xfrm>
          <a:prstGeom prst="rect">
            <a:avLst/>
          </a:prstGeom>
        </p:spPr>
        <p:txBody>
          <a:bodyPr wrap="none">
            <a:spAutoFit/>
          </a:bodyPr>
          <a:lstStyle/>
          <a:p>
            <a:r>
              <a:rPr lang="id-ID" sz="3600" smtClean="0">
                <a:solidFill>
                  <a:srgbClr val="FFFFFF"/>
                </a:solidFill>
              </a:rPr>
              <a:t>Contruction Engineer (CE)</a:t>
            </a:r>
            <a:endParaRPr lang="id-ID" sz="3600">
              <a:solidFill>
                <a:srgbClr val="FFFFFF"/>
              </a:solidFill>
            </a:endParaRPr>
          </a:p>
        </p:txBody>
      </p:sp>
      <p:sp>
        <p:nvSpPr>
          <p:cNvPr id="3" name="Rectangle 2"/>
          <p:cNvSpPr/>
          <p:nvPr/>
        </p:nvSpPr>
        <p:spPr>
          <a:xfrm>
            <a:off x="297180" y="2098655"/>
            <a:ext cx="16619220" cy="507831"/>
          </a:xfrm>
          <a:prstGeom prst="rect">
            <a:avLst/>
          </a:prstGeom>
        </p:spPr>
        <p:txBody>
          <a:bodyPr wrap="square">
            <a:spAutoFit/>
          </a:bodyPr>
          <a:lstStyle/>
          <a:p>
            <a:r>
              <a:rPr lang="en-US"/>
              <a:t>Di bawah ini </a:t>
            </a:r>
            <a:r>
              <a:rPr lang="en-US"/>
              <a:t>contoh </a:t>
            </a:r>
            <a:r>
              <a:rPr lang="id-ID" smtClean="0"/>
              <a:t>nilai dari </a:t>
            </a:r>
            <a:r>
              <a:rPr lang="en-US" smtClean="0"/>
              <a:t>prechamber </a:t>
            </a:r>
            <a:r>
              <a:rPr lang="en-US"/>
              <a:t>dan deflection control segmen 9 </a:t>
            </a:r>
            <a:endParaRPr lang="id-ID"/>
          </a:p>
        </p:txBody>
      </p:sp>
      <p:pic>
        <p:nvPicPr>
          <p:cNvPr id="10" name="Picture 9" descr="E:\05 Tol\Jembatan Moker\12Bridge Sequnce\Tugas Akhir\Foto2\PC1.png"/>
          <p:cNvPicPr/>
          <p:nvPr/>
        </p:nvPicPr>
        <p:blipFill>
          <a:blip r:embed="rId2"/>
          <a:srcRect l="1707" r="2575"/>
          <a:stretch>
            <a:fillRect/>
          </a:stretch>
        </p:blipFill>
        <p:spPr bwMode="auto">
          <a:xfrm>
            <a:off x="2527776" y="2606486"/>
            <a:ext cx="13474224" cy="7487773"/>
          </a:xfrm>
          <a:prstGeom prst="rect">
            <a:avLst/>
          </a:prstGeom>
          <a:noFill/>
          <a:ln w="9525">
            <a:noFill/>
            <a:miter lim="800000"/>
            <a:headEnd/>
            <a:tailEnd/>
          </a:ln>
        </p:spPr>
      </p:pic>
    </p:spTree>
    <p:extLst>
      <p:ext uri="{BB962C8B-B14F-4D97-AF65-F5344CB8AC3E}">
        <p14:creationId xmlns:p14="http://schemas.microsoft.com/office/powerpoint/2010/main" val="611630343"/>
      </p:ext>
    </p:extLst>
  </p:cSld>
  <p:clrMapOvr>
    <a:masterClrMapping/>
  </p:clrMapOvr>
  <p:transition spd="slow" advTm="2659">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lang="en-US" smtClean="0"/>
              <a:t> </a:t>
            </a:r>
            <a:r>
              <a:rPr lang="en-US" smtClean="0">
                <a:latin typeface="+mj-lt"/>
              </a:rPr>
              <a:t>SLIDE </a:t>
            </a:r>
            <a:fld id="{511F482C-44AA-46E6-BA1A-E4C16BAF3A94}" type="slidenum">
              <a:rPr lang="en-US" sz="7200" smtClean="0">
                <a:latin typeface="+mj-lt"/>
              </a:rPr>
              <a:pPr/>
              <a:t>72</a:t>
            </a:fld>
            <a:endParaRPr lang="en-US" sz="7200" dirty="0">
              <a:latin typeface="+mj-lt"/>
            </a:endParaRPr>
          </a:p>
        </p:txBody>
      </p:sp>
      <p:sp>
        <p:nvSpPr>
          <p:cNvPr id="14" name="Rectangle 13"/>
          <p:cNvSpPr/>
          <p:nvPr/>
        </p:nvSpPr>
        <p:spPr>
          <a:xfrm>
            <a:off x="782535" y="874177"/>
            <a:ext cx="5596404" cy="646331"/>
          </a:xfrm>
          <a:prstGeom prst="rect">
            <a:avLst/>
          </a:prstGeom>
        </p:spPr>
        <p:txBody>
          <a:bodyPr wrap="none">
            <a:spAutoFit/>
          </a:bodyPr>
          <a:lstStyle/>
          <a:p>
            <a:r>
              <a:rPr lang="id-ID" sz="3600" smtClean="0">
                <a:solidFill>
                  <a:srgbClr val="FFFFFF"/>
                </a:solidFill>
              </a:rPr>
              <a:t>Contruction Engineer (CE)</a:t>
            </a:r>
            <a:endParaRPr lang="id-ID" sz="3600">
              <a:solidFill>
                <a:srgbClr val="FFFFFF"/>
              </a:solidFill>
            </a:endParaRPr>
          </a:p>
        </p:txBody>
      </p:sp>
      <p:pic>
        <p:nvPicPr>
          <p:cNvPr id="15" name="Picture Placeholder 14" descr="E:\05 Tol\Jembatan Moker\12Bridge Sequnce\Tugas Akhir\Foto2\tabelPC.png"/>
          <p:cNvPicPr>
            <a:picLocks noGrp="1"/>
          </p:cNvPicPr>
          <p:nvPr>
            <p:ph type="pic" sz="quarter" idx="16"/>
          </p:nvPr>
        </p:nvPicPr>
        <p:blipFill rotWithShape="1">
          <a:blip r:embed="rId2"/>
          <a:srcRect l="19407" t="8801" r="18725" b="28331"/>
          <a:stretch/>
        </p:blipFill>
        <p:spPr bwMode="auto">
          <a:xfrm>
            <a:off x="1398493" y="2952131"/>
            <a:ext cx="7422777" cy="3825187"/>
          </a:xfrm>
          <a:prstGeom prst="rect">
            <a:avLst/>
          </a:prstGeom>
          <a:noFill/>
          <a:ln w="9525">
            <a:noFill/>
            <a:miter lim="800000"/>
            <a:headEnd/>
            <a:tailEnd/>
          </a:ln>
        </p:spPr>
      </p:pic>
      <p:pic>
        <p:nvPicPr>
          <p:cNvPr id="19" name="Picture Placeholder 18" descr="E:\05 Tol\Jembatan Moker\12Bridge Sequnce\Tugas Akhir\Foto2\pc2.png"/>
          <p:cNvPicPr>
            <a:picLocks noGrp="1"/>
          </p:cNvPicPr>
          <p:nvPr>
            <p:ph type="pic" sz="quarter" idx="18"/>
          </p:nvPr>
        </p:nvPicPr>
        <p:blipFill>
          <a:blip r:embed="rId3"/>
          <a:srcRect t="12147" b="12147"/>
          <a:stretch>
            <a:fillRect/>
          </a:stretch>
        </p:blipFill>
        <p:spPr bwMode="auto">
          <a:prstGeom prst="rect">
            <a:avLst/>
          </a:prstGeom>
          <a:noFill/>
          <a:ln w="9525">
            <a:noFill/>
            <a:miter lim="800000"/>
            <a:headEnd/>
            <a:tailEnd/>
          </a:ln>
        </p:spPr>
      </p:pic>
      <p:sp>
        <p:nvSpPr>
          <p:cNvPr id="12" name="Rectangle 11"/>
          <p:cNvSpPr/>
          <p:nvPr/>
        </p:nvSpPr>
        <p:spPr>
          <a:xfrm>
            <a:off x="782536" y="7102305"/>
            <a:ext cx="8020806" cy="646331"/>
          </a:xfrm>
          <a:prstGeom prst="rect">
            <a:avLst/>
          </a:prstGeom>
        </p:spPr>
        <p:txBody>
          <a:bodyPr wrap="square">
            <a:spAutoFit/>
          </a:bodyPr>
          <a:lstStyle/>
          <a:p>
            <a:pPr algn="just"/>
            <a:r>
              <a:rPr lang="en-US" sz="1800"/>
              <a:t>Tabel </a:t>
            </a:r>
            <a:r>
              <a:rPr lang="en-US" sz="1800" smtClean="0"/>
              <a:t>Format </a:t>
            </a:r>
            <a:r>
              <a:rPr lang="en-US" sz="1800"/>
              <a:t>Monitoring Nilai prechamber dan Defleksi Antara Design dan Aktual </a:t>
            </a:r>
            <a:endParaRPr lang="id-ID" sz="1800"/>
          </a:p>
        </p:txBody>
      </p:sp>
      <p:sp>
        <p:nvSpPr>
          <p:cNvPr id="13" name="Rectangle 12"/>
          <p:cNvSpPr/>
          <p:nvPr/>
        </p:nvSpPr>
        <p:spPr>
          <a:xfrm>
            <a:off x="9610166" y="7102305"/>
            <a:ext cx="7297270" cy="646331"/>
          </a:xfrm>
          <a:prstGeom prst="rect">
            <a:avLst/>
          </a:prstGeom>
        </p:spPr>
        <p:txBody>
          <a:bodyPr wrap="square">
            <a:spAutoFit/>
          </a:bodyPr>
          <a:lstStyle/>
          <a:p>
            <a:r>
              <a:rPr lang="en-US" sz="1800"/>
              <a:t>Tabel </a:t>
            </a:r>
            <a:r>
              <a:rPr lang="en-US" sz="1800" smtClean="0"/>
              <a:t>Monitoring </a:t>
            </a:r>
            <a:r>
              <a:rPr lang="en-US" sz="1800"/>
              <a:t>Nilai prechamber dan Defleksi Antara Design dan Aktual </a:t>
            </a:r>
            <a:endParaRPr lang="id-ID" sz="1800"/>
          </a:p>
        </p:txBody>
      </p:sp>
      <p:sp>
        <p:nvSpPr>
          <p:cNvPr id="20" name="Rectangle 19"/>
          <p:cNvSpPr/>
          <p:nvPr/>
        </p:nvSpPr>
        <p:spPr>
          <a:xfrm>
            <a:off x="1398495" y="7748636"/>
            <a:ext cx="15670306" cy="1754326"/>
          </a:xfrm>
          <a:prstGeom prst="rect">
            <a:avLst/>
          </a:prstGeom>
        </p:spPr>
        <p:txBody>
          <a:bodyPr wrap="square">
            <a:spAutoFit/>
          </a:bodyPr>
          <a:lstStyle/>
          <a:p>
            <a:pPr algn="just"/>
            <a:r>
              <a:rPr lang="en-US"/>
              <a:t>Dari tabel 5.15 di atas deviasi terbesar pada titik A’ sebesar 40 mm, sehingga melebihi toleransi yang besarnya 30 mm.</a:t>
            </a:r>
            <a:endParaRPr lang="id-ID"/>
          </a:p>
          <a:p>
            <a:pPr algn="just"/>
            <a:r>
              <a:rPr lang="en-US"/>
              <a:t>Untuk mengatasi besarnya deviasi di atas, maka prechamber segmen selanjutnya (segmen 5) mengacu pada design awal agar deviasi pada segmen selanjutnya tidak bertambah besar.</a:t>
            </a:r>
            <a:endParaRPr lang="id-ID"/>
          </a:p>
        </p:txBody>
      </p:sp>
    </p:spTree>
    <p:extLst>
      <p:ext uri="{BB962C8B-B14F-4D97-AF65-F5344CB8AC3E}">
        <p14:creationId xmlns:p14="http://schemas.microsoft.com/office/powerpoint/2010/main" val="3673874603"/>
      </p:ext>
    </p:extLst>
  </p:cSld>
  <p:clrMapOvr>
    <a:masterClrMapping/>
  </p:clrMapOvr>
  <p:transition spd="slow" advTm="4339">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1603" y="4686300"/>
            <a:ext cx="12571965" cy="2841543"/>
          </a:xfrm>
        </p:spPr>
        <p:txBody>
          <a:bodyPr/>
          <a:lstStyle/>
          <a:p>
            <a:r>
              <a:rPr lang="en-US" sz="3200">
                <a:solidFill>
                  <a:srgbClr val="002060"/>
                </a:solidFill>
              </a:rPr>
              <a:t>KERJA YANG SEMATA – MATA BERTUJUAN MEMPEROLEH PENDAPATAN, MAKA KERJA SEPERTI ITU TAK AKAN MEMBAWA HASIL YANG BAIK</a:t>
            </a:r>
            <a:endParaRPr lang="en-US" sz="3200">
              <a:solidFill>
                <a:srgbClr val="002060"/>
              </a:solidFill>
            </a:endParaRPr>
          </a:p>
        </p:txBody>
      </p:sp>
    </p:spTree>
    <p:extLst>
      <p:ext uri="{BB962C8B-B14F-4D97-AF65-F5344CB8AC3E}">
        <p14:creationId xmlns:p14="http://schemas.microsoft.com/office/powerpoint/2010/main" val="41280286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id-ID" smtClean="0"/>
              <a:t>Terima Kasih </a:t>
            </a:r>
            <a:r>
              <a:rPr lang="en-US" smtClean="0">
                <a:sym typeface="Wingdings" panose="05000000000000000000" pitchFamily="2" charset="2"/>
              </a:rPr>
              <a:t></a:t>
            </a:r>
            <a:endParaRPr lang="en-US" dirty="0"/>
          </a:p>
        </p:txBody>
      </p:sp>
    </p:spTree>
    <p:extLst>
      <p:ext uri="{BB962C8B-B14F-4D97-AF65-F5344CB8AC3E}">
        <p14:creationId xmlns:p14="http://schemas.microsoft.com/office/powerpoint/2010/main" val="1229571658"/>
      </p:ext>
    </p:extLst>
  </p:cSld>
  <p:clrMapOvr>
    <a:masterClrMapping/>
  </p:clrMapOvr>
  <mc:AlternateContent xmlns:mc="http://schemas.openxmlformats.org/markup-compatibility/2006" xmlns:p14="http://schemas.microsoft.com/office/powerpoint/2010/main">
    <mc:Choice Requires="p14">
      <p:transition spd="slow" p14:dur="1500" advTm="10205">
        <p14:vortex dir="r"/>
      </p:transition>
    </mc:Choice>
    <mc:Fallback xmlns="">
      <p:transition spd="slow" advTm="10205">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5"/>
          <p:cNvSpPr txBox="1"/>
          <p:nvPr/>
        </p:nvSpPr>
        <p:spPr>
          <a:xfrm>
            <a:off x="138622" y="5422873"/>
            <a:ext cx="3027660" cy="1569660"/>
          </a:xfrm>
          <a:prstGeom prst="rect">
            <a:avLst/>
          </a:prstGeom>
          <a:noFill/>
        </p:spPr>
        <p:txBody>
          <a:bodyPr wrap="square" rtlCol="0">
            <a:spAutoFit/>
          </a:bodyPr>
          <a:lstStyle/>
          <a:p>
            <a:pPr algn="ctr"/>
            <a:r>
              <a:rPr lang="en-US" sz="3200" b="1">
                <a:solidFill>
                  <a:srgbClr val="002060"/>
                </a:solidFill>
              </a:rPr>
              <a:t>PENGERTIAN JEMBATAN </a:t>
            </a:r>
            <a:r>
              <a:rPr lang="en-US" sz="3200" b="1" i="1">
                <a:solidFill>
                  <a:srgbClr val="002060"/>
                </a:solidFill>
              </a:rPr>
              <a:t>BOX GIRDER</a:t>
            </a:r>
            <a:endParaRPr lang="en-US" sz="3200" i="1" dirty="0">
              <a:solidFill>
                <a:srgbClr val="002060"/>
              </a:solidFill>
              <a:latin typeface="Aileron Thin" pitchFamily="50" charset="0"/>
            </a:endParaRPr>
          </a:p>
        </p:txBody>
      </p:sp>
      <p:sp>
        <p:nvSpPr>
          <p:cNvPr id="2" name="Title 1"/>
          <p:cNvSpPr>
            <a:spLocks noGrp="1"/>
          </p:cNvSpPr>
          <p:nvPr>
            <p:ph type="ctrTitle"/>
          </p:nvPr>
        </p:nvSpPr>
        <p:spPr>
          <a:xfrm>
            <a:off x="3596206" y="3782731"/>
            <a:ext cx="13714810" cy="1409384"/>
          </a:xfrm>
        </p:spPr>
        <p:txBody>
          <a:bodyPr>
            <a:noAutofit/>
          </a:bodyPr>
          <a:lstStyle/>
          <a:p>
            <a:pPr algn="just"/>
            <a:r>
              <a:rPr lang="en-US" sz="3600"/>
              <a:t>Jembatan box girder beton umumnya dipadukan dengan system prategang. Konsep prategang adalah memberikan gaya tarik awal pada tendon sebagai tulangan tariknya serta memberikan momen perlawanan dari eksentrisitas yang ada sehingga selalu tercipta tegangan total negatif baik serat atas maupun bawah yang besarnya selalu dibawah kapasitas tekan beton. Struktur akan selalu bersifat elastis karena beton tidak pernah mencapai tegangan tarik dan tendon tak pernah mencapai titik plastisnya.</a:t>
            </a:r>
            <a:r>
              <a:rPr lang="id-ID" sz="3600"/>
              <a:t/>
            </a:r>
            <a:br>
              <a:rPr lang="id-ID" sz="3600"/>
            </a:br>
            <a:endParaRPr lang="id-ID" sz="3600"/>
          </a:p>
        </p:txBody>
      </p:sp>
      <p:pic>
        <p:nvPicPr>
          <p:cNvPr id="9" name="Picture 8" descr="tendon">
            <a:hlinkClick r:id="rId2"/>
          </p:cNvPr>
          <p:cNvPicPr/>
          <p:nvPr/>
        </p:nvPicPr>
        <p:blipFill>
          <a:blip r:embed="rId3"/>
          <a:srcRect/>
          <a:stretch>
            <a:fillRect/>
          </a:stretch>
        </p:blipFill>
        <p:spPr bwMode="auto">
          <a:xfrm>
            <a:off x="3596206" y="5004843"/>
            <a:ext cx="13508453" cy="3376342"/>
          </a:xfrm>
          <a:prstGeom prst="rect">
            <a:avLst/>
          </a:prstGeom>
          <a:noFill/>
          <a:ln w="9525">
            <a:noFill/>
            <a:miter lim="800000"/>
            <a:headEnd/>
            <a:tailEnd/>
          </a:ln>
        </p:spPr>
      </p:pic>
    </p:spTree>
    <p:extLst>
      <p:ext uri="{BB962C8B-B14F-4D97-AF65-F5344CB8AC3E}">
        <p14:creationId xmlns:p14="http://schemas.microsoft.com/office/powerpoint/2010/main" val="283597465"/>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5"/>
          <p:cNvSpPr txBox="1"/>
          <p:nvPr/>
        </p:nvSpPr>
        <p:spPr>
          <a:xfrm>
            <a:off x="138622" y="5422873"/>
            <a:ext cx="3027660" cy="1569660"/>
          </a:xfrm>
          <a:prstGeom prst="rect">
            <a:avLst/>
          </a:prstGeom>
          <a:noFill/>
        </p:spPr>
        <p:txBody>
          <a:bodyPr wrap="square" rtlCol="0">
            <a:spAutoFit/>
          </a:bodyPr>
          <a:lstStyle/>
          <a:p>
            <a:pPr algn="ctr"/>
            <a:r>
              <a:rPr lang="en-US" sz="3200" b="1">
                <a:solidFill>
                  <a:srgbClr val="002060"/>
                </a:solidFill>
              </a:rPr>
              <a:t>PENGERTIAN JEMBATAN </a:t>
            </a:r>
            <a:r>
              <a:rPr lang="en-US" sz="3200" b="1" i="1">
                <a:solidFill>
                  <a:srgbClr val="002060"/>
                </a:solidFill>
              </a:rPr>
              <a:t>BOX GIRDER</a:t>
            </a:r>
            <a:endParaRPr lang="en-US" sz="3200" i="1" dirty="0">
              <a:solidFill>
                <a:srgbClr val="002060"/>
              </a:solidFill>
              <a:latin typeface="Aileron Thin" pitchFamily="50" charset="0"/>
            </a:endParaRPr>
          </a:p>
        </p:txBody>
      </p:sp>
      <p:sp>
        <p:nvSpPr>
          <p:cNvPr id="3" name="Title 2"/>
          <p:cNvSpPr>
            <a:spLocks noGrp="1"/>
          </p:cNvSpPr>
          <p:nvPr>
            <p:ph type="ctrTitle"/>
          </p:nvPr>
        </p:nvSpPr>
        <p:spPr>
          <a:xfrm>
            <a:off x="3482424" y="3471272"/>
            <a:ext cx="13714810" cy="1409384"/>
          </a:xfrm>
        </p:spPr>
        <p:txBody>
          <a:bodyPr>
            <a:normAutofit fontScale="90000"/>
          </a:bodyPr>
          <a:lstStyle/>
          <a:p>
            <a:pPr algn="just"/>
            <a:r>
              <a:rPr lang="en-US" sz="3600"/>
              <a:t>Metode pelaksanaan jembatan box girder juga kompleks dan bervariatif tergantung dari keadaan tanahnya, jenis tendon pratekannya apakah internal </a:t>
            </a:r>
            <a:r>
              <a:rPr lang="en-US" sz="3600" i="1"/>
              <a:t>prestressing</a:t>
            </a:r>
            <a:r>
              <a:rPr lang="en-US" sz="3600"/>
              <a:t> atau external </a:t>
            </a:r>
            <a:r>
              <a:rPr lang="en-US" sz="3600" i="1"/>
              <a:t>prestressing</a:t>
            </a:r>
            <a:r>
              <a:rPr lang="en-US" sz="3600"/>
              <a:t>, tergantung juga lekatan kabel dengan beton apakah </a:t>
            </a:r>
            <a:r>
              <a:rPr lang="en-US" sz="3600" i="1"/>
              <a:t>bonded</a:t>
            </a:r>
            <a:r>
              <a:rPr lang="en-US" sz="3600"/>
              <a:t> ataukah </a:t>
            </a:r>
            <a:r>
              <a:rPr lang="en-US" sz="3600" i="1"/>
              <a:t>unbounded</a:t>
            </a:r>
            <a:r>
              <a:rPr lang="en-US" sz="3600"/>
              <a:t>, pengaturan bentangan jembatan apakah menerus atau bentang sederhana, tinggi elemen box girder apakah bervariasi atau </a:t>
            </a:r>
            <a:r>
              <a:rPr lang="id-ID" sz="3600"/>
              <a:t>k</a:t>
            </a:r>
            <a:r>
              <a:rPr lang="en-US" sz="3600"/>
              <a:t>onstan serta proses pelaksanaan di lapangan apakah cor ditempat atau pracetak.</a:t>
            </a:r>
            <a:r>
              <a:rPr lang="id-ID" sz="3600"/>
              <a:t/>
            </a:r>
            <a:br>
              <a:rPr lang="id-ID" sz="3600"/>
            </a:br>
            <a:r>
              <a:rPr lang="en-US" sz="3200"/>
              <a:t>Metode pelaksanaan yang umum digunakan adalah metode konvensional dengan perancah, </a:t>
            </a:r>
            <a:r>
              <a:rPr lang="en-US" sz="3200" i="1"/>
              <a:t>balance cantilever</a:t>
            </a:r>
            <a:r>
              <a:rPr lang="en-US" sz="3200"/>
              <a:t>, atau kombinasinya, dan </a:t>
            </a:r>
            <a:r>
              <a:rPr lang="en-US" sz="3200" i="1"/>
              <a:t>incremental launching</a:t>
            </a:r>
            <a:endParaRPr lang="id-ID" sz="3600" i="1"/>
          </a:p>
        </p:txBody>
      </p:sp>
      <p:pic>
        <p:nvPicPr>
          <p:cNvPr id="7" name="Picture 6" descr="MFI-22">
            <a:hlinkClick r:id="rId2"/>
          </p:cNvPr>
          <p:cNvPicPr/>
          <p:nvPr/>
        </p:nvPicPr>
        <p:blipFill>
          <a:blip r:embed="rId3"/>
          <a:srcRect/>
          <a:stretch>
            <a:fillRect/>
          </a:stretch>
        </p:blipFill>
        <p:spPr bwMode="auto">
          <a:xfrm>
            <a:off x="3482424" y="5422874"/>
            <a:ext cx="4356000" cy="2672256"/>
          </a:xfrm>
          <a:prstGeom prst="rect">
            <a:avLst/>
          </a:prstGeom>
          <a:noFill/>
          <a:ln w="9525">
            <a:noFill/>
            <a:miter lim="800000"/>
            <a:headEnd/>
            <a:tailEnd/>
          </a:ln>
        </p:spPr>
      </p:pic>
      <p:pic>
        <p:nvPicPr>
          <p:cNvPr id="10" name="Picture 9" descr="incremental_launching_photo_290">
            <a:hlinkClick r:id="rId4"/>
          </p:cNvPr>
          <p:cNvPicPr/>
          <p:nvPr/>
        </p:nvPicPr>
        <p:blipFill>
          <a:blip r:embed="rId5"/>
          <a:srcRect/>
          <a:stretch>
            <a:fillRect/>
          </a:stretch>
        </p:blipFill>
        <p:spPr bwMode="auto">
          <a:xfrm>
            <a:off x="8107904" y="5422874"/>
            <a:ext cx="4263388" cy="2672255"/>
          </a:xfrm>
          <a:prstGeom prst="rect">
            <a:avLst/>
          </a:prstGeom>
          <a:noFill/>
          <a:ln w="9525">
            <a:noFill/>
            <a:miter lim="800000"/>
            <a:headEnd/>
            <a:tailEnd/>
          </a:ln>
        </p:spPr>
      </p:pic>
      <p:pic>
        <p:nvPicPr>
          <p:cNvPr id="11" name="Picture 10" descr="E:\05 Tol\Jembatan Moker\13Foto\foto proyek\4-9-2014\SAM_7929.JPG"/>
          <p:cNvPicPr/>
          <p:nvPr/>
        </p:nvPicPr>
        <p:blipFill>
          <a:blip r:embed="rId6" cstate="print"/>
          <a:srcRect t="24157" b="32983"/>
          <a:stretch>
            <a:fillRect/>
          </a:stretch>
        </p:blipFill>
        <p:spPr bwMode="auto">
          <a:xfrm>
            <a:off x="12613341" y="5422874"/>
            <a:ext cx="4437530" cy="2672255"/>
          </a:xfrm>
          <a:prstGeom prst="rect">
            <a:avLst/>
          </a:prstGeom>
          <a:noFill/>
          <a:ln w="9525">
            <a:noFill/>
            <a:miter lim="800000"/>
            <a:headEnd/>
            <a:tailEnd/>
          </a:ln>
        </p:spPr>
      </p:pic>
      <p:sp>
        <p:nvSpPr>
          <p:cNvPr id="4" name="Rectangle 3"/>
          <p:cNvSpPr/>
          <p:nvPr/>
        </p:nvSpPr>
        <p:spPr>
          <a:xfrm>
            <a:off x="3757950" y="8305140"/>
            <a:ext cx="3820277" cy="400110"/>
          </a:xfrm>
          <a:prstGeom prst="rect">
            <a:avLst/>
          </a:prstGeom>
        </p:spPr>
        <p:txBody>
          <a:bodyPr wrap="none">
            <a:spAutoFit/>
          </a:bodyPr>
          <a:lstStyle/>
          <a:p>
            <a:r>
              <a:rPr lang="en-US" sz="2000"/>
              <a:t>Metode Konvensional/Perancah</a:t>
            </a:r>
            <a:endParaRPr lang="id-ID" sz="2000"/>
          </a:p>
        </p:txBody>
      </p:sp>
      <p:sp>
        <p:nvSpPr>
          <p:cNvPr id="5" name="Rectangle 4"/>
          <p:cNvSpPr/>
          <p:nvPr/>
        </p:nvSpPr>
        <p:spPr>
          <a:xfrm>
            <a:off x="8417563" y="8331961"/>
            <a:ext cx="3703258" cy="400110"/>
          </a:xfrm>
          <a:prstGeom prst="rect">
            <a:avLst/>
          </a:prstGeom>
        </p:spPr>
        <p:txBody>
          <a:bodyPr wrap="none">
            <a:spAutoFit/>
          </a:bodyPr>
          <a:lstStyle/>
          <a:p>
            <a:r>
              <a:rPr lang="en-US" sz="2000"/>
              <a:t>Metode Incremental Launching</a:t>
            </a:r>
            <a:endParaRPr lang="id-ID" sz="2000"/>
          </a:p>
        </p:txBody>
      </p:sp>
      <p:sp>
        <p:nvSpPr>
          <p:cNvPr id="12" name="Rectangle 11"/>
          <p:cNvSpPr/>
          <p:nvPr/>
        </p:nvSpPr>
        <p:spPr>
          <a:xfrm>
            <a:off x="13137423" y="8331816"/>
            <a:ext cx="3406702" cy="400110"/>
          </a:xfrm>
          <a:prstGeom prst="rect">
            <a:avLst/>
          </a:prstGeom>
        </p:spPr>
        <p:txBody>
          <a:bodyPr wrap="none">
            <a:spAutoFit/>
          </a:bodyPr>
          <a:lstStyle/>
          <a:p>
            <a:r>
              <a:rPr lang="en-US" sz="2000"/>
              <a:t>Metode Balanced Cantilever</a:t>
            </a:r>
            <a:endParaRPr lang="id-ID" sz="2000"/>
          </a:p>
        </p:txBody>
      </p:sp>
    </p:spTree>
    <p:extLst>
      <p:ext uri="{BB962C8B-B14F-4D97-AF65-F5344CB8AC3E}">
        <p14:creationId xmlns:p14="http://schemas.microsoft.com/office/powerpoint/2010/main" val="645447709"/>
      </p:ext>
    </p:extLst>
  </p:cSld>
  <p:clrMapOvr>
    <a:masterClrMapping/>
  </p:clrMapOvr>
  <mc:AlternateContent xmlns:mc="http://schemas.openxmlformats.org/markup-compatibility/2006" xmlns:p14="http://schemas.microsoft.com/office/powerpoint/2010/main">
    <mc:Choice Requires="p14">
      <p:transition spd="slow" p14:dur="1250" advTm="2161">
        <p14:flip dir="r"/>
      </p:transition>
    </mc:Choice>
    <mc:Fallback xmlns="">
      <p:transition spd="slow" advTm="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Betelgeuse Titles">
  <a:themeElements>
    <a:clrScheme name="Betelgeuse">
      <a:dk1>
        <a:srgbClr val="F2F2F2"/>
      </a:dk1>
      <a:lt1>
        <a:srgbClr val="F2F2F2"/>
      </a:lt1>
      <a:dk2>
        <a:srgbClr val="3F3F3F"/>
      </a:dk2>
      <a:lt2>
        <a:srgbClr val="3F3F3F"/>
      </a:lt2>
      <a:accent1>
        <a:srgbClr val="F2F2F2"/>
      </a:accent1>
      <a:accent2>
        <a:srgbClr val="ED7D31"/>
      </a:accent2>
      <a:accent3>
        <a:srgbClr val="A5A5A5"/>
      </a:accent3>
      <a:accent4>
        <a:srgbClr val="FFC000"/>
      </a:accent4>
      <a:accent5>
        <a:srgbClr val="4472C4"/>
      </a:accent5>
      <a:accent6>
        <a:srgbClr val="70AD47"/>
      </a:accent6>
      <a:hlink>
        <a:srgbClr val="F2F2F2"/>
      </a:hlink>
      <a:folHlink>
        <a:srgbClr val="B5B5B5"/>
      </a:folHlink>
    </a:clrScheme>
    <a:fontScheme name="Betelgeuse">
      <a:majorFont>
        <a:latin typeface="Aileron UltraLight"/>
        <a:ea typeface="Capella"/>
        <a:cs typeface=""/>
      </a:majorFont>
      <a:minorFont>
        <a:latin typeface="Aileron Light"/>
        <a:ea typeface="Capella Light"/>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etelgeuse Contents">
  <a:themeElements>
    <a:clrScheme name="Betelgeuse2">
      <a:dk1>
        <a:srgbClr val="1E2A26"/>
      </a:dk1>
      <a:lt1>
        <a:srgbClr val="1E2A26"/>
      </a:lt1>
      <a:dk2>
        <a:srgbClr val="1E2A26"/>
      </a:dk2>
      <a:lt2>
        <a:srgbClr val="1E2A26"/>
      </a:lt2>
      <a:accent1>
        <a:srgbClr val="3A75FB"/>
      </a:accent1>
      <a:accent2>
        <a:srgbClr val="3A75FB"/>
      </a:accent2>
      <a:accent3>
        <a:srgbClr val="A5A5A5"/>
      </a:accent3>
      <a:accent4>
        <a:srgbClr val="FFC000"/>
      </a:accent4>
      <a:accent5>
        <a:srgbClr val="4472C4"/>
      </a:accent5>
      <a:accent6>
        <a:srgbClr val="70AD47"/>
      </a:accent6>
      <a:hlink>
        <a:srgbClr val="0563C1"/>
      </a:hlink>
      <a:folHlink>
        <a:srgbClr val="954F72"/>
      </a:folHlink>
    </a:clrScheme>
    <a:fontScheme name="Betelgeuse">
      <a:majorFont>
        <a:latin typeface="Aileron UltraLight"/>
        <a:ea typeface="Capella"/>
        <a:cs typeface=""/>
      </a:majorFont>
      <a:minorFont>
        <a:latin typeface="Aileron Light"/>
        <a:ea typeface="Capella Light"/>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gs>
            <a:gs pos="42000">
              <a:schemeClr val="accent1">
                <a:lumMod val="75000"/>
              </a:schemeClr>
            </a:gs>
            <a:gs pos="100000">
              <a:srgbClr val="FFFFFF"/>
            </a:gs>
          </a:gsLst>
          <a:lin ang="13500000" scaled="1"/>
          <a:tileRect/>
        </a:gradFill>
        <a:ln>
          <a:noFill/>
        </a:ln>
        <a:effectLst>
          <a:outerShdw blurRad="63500" sx="102000" sy="102000" algn="ctr" rotWithShape="0">
            <a:prstClr val="black">
              <a:alpha val="40000"/>
            </a:prstClr>
          </a:outerShdw>
        </a:effectLst>
      </a:spPr>
      <a:bodyPr wrap="none" rtlCol="0" anchor="ctr"/>
      <a:lstStyle>
        <a:defPPr algn="ctr">
          <a:defRPr dirty="0">
            <a:solidFill>
              <a:schemeClr val="bg1">
                <a:lumMod val="10000"/>
                <a:lumOff val="9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4916</TotalTime>
  <Words>5374</Words>
  <Application>Microsoft Office PowerPoint</Application>
  <PresentationFormat>Custom</PresentationFormat>
  <Paragraphs>742</Paragraphs>
  <Slides>74</Slides>
  <Notes>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78" baseType="lpstr">
      <vt:lpstr>Betelgeuse Titles</vt:lpstr>
      <vt:lpstr>Betelgeuse Contents</vt:lpstr>
      <vt:lpstr>Concourse</vt:lpstr>
      <vt:lpstr>Microsoft Word Document</vt:lpstr>
      <vt:lpstr>PELAKSANAAN PEMBANGUNAN JEMBATAN BRANTAS DENGAN METODE  BALANCED CANTILEVER </vt:lpstr>
      <vt:lpstr> Data Teknis </vt:lpstr>
      <vt:lpstr> Data Teknis </vt:lpstr>
      <vt:lpstr> Data Teknis </vt:lpstr>
      <vt:lpstr>JEMBATAN BOX GIRDER DENGAN METODE BALANCED CANTILEVER</vt:lpstr>
      <vt:lpstr>Jembatan box girder adalah sebuah jembatan dimana struktur atas jembatan terdiri dari balok-balok penopang utama yang berbentuk kotak berongga. Box girder biasanya terdiri dari elemen beton pratekan, baja struktural, atau komposit baja dan beton bertulang. Bentuk penampang dari box girder umumnya adalah persegi atau trapezium dan dapat direncanakan terdiri atas 1 sel atau banyak sel.</vt:lpstr>
      <vt:lpstr>Salah satu keuntungan dari jembatan box girder yaitu ketahanan torsi yang lebih baik, yang sangat bermanfaat untuk aplikasi jembatan yang melengkung. Tinggi elemen box girder dapat dibuat konstan maupun bervariasi, makin ke tengah makin kecil.</vt:lpstr>
      <vt:lpstr>Jembatan box girder beton umumnya dipadukan dengan system prategang. Konsep prategang adalah memberikan gaya tarik awal pada tendon sebagai tulangan tariknya serta memberikan momen perlawanan dari eksentrisitas yang ada sehingga selalu tercipta tegangan total negatif baik serat atas maupun bawah yang besarnya selalu dibawah kapasitas tekan beton. Struktur akan selalu bersifat elastis karena beton tidak pernah mencapai tegangan tarik dan tendon tak pernah mencapai titik plastisnya. </vt:lpstr>
      <vt:lpstr>Metode pelaksanaan jembatan box girder juga kompleks dan bervariatif tergantung dari keadaan tanahnya, jenis tendon pratekannya apakah internal prestressing atau external prestressing, tergantung juga lekatan kabel dengan beton apakah bonded ataukah unbounded, pengaturan bentangan jembatan apakah menerus atau bentang sederhana, tinggi elemen box girder apakah bervariasi atau konstan serta proses pelaksanaan di lapangan apakah cor ditempat atau pracetak. Metode pelaksanaan yang umum digunakan adalah metode konvensional dengan perancah, balance cantilever, atau kombinasinya, dan incremental launching</vt:lpstr>
      <vt:lpstr>PowerPoint Presentation</vt:lpstr>
      <vt:lpstr>Struktur jembatan yang panjang serta proses pengerjaannya berada di atas sungai brantas dengan arus yang deras maka tidak memungkinkan untuk dikerjakan dengan cara konvensional. Maka digunakanlah metode kontruksi sistem kantilever seimbang atau sering disebut balance cantilever, dimana dikerjakan dari masing-masing sisi secara segmental dan bertemu di tengah bentang. Karena metode ini menggunakan prinsip keseimbangan dan sistem pengecoran cast in situ maka pelaksanaan pengecoran untuk masing-masing segmen box girdernya memerlukan alat bantu. Alat bantu tersebut dinamakan traveller, yaitu alat yang digunakan untuk menopang/menggantung formwork guna pengecoran box girdernya. Diasumsikan bahwa konstruksi dari hammer head/pier table sudah selesai sebelum pekerjaan dari metode balance cantilever dimulai</vt:lpstr>
      <vt:lpstr>Urutan pekerjaan di bawah ini mencakup pada pilar 1 dan 2 (P1 &amp; P2)</vt:lpstr>
      <vt:lpstr>Instal Form Traveller</vt:lpstr>
      <vt:lpstr>Urutan kerja di bawah ini memperlihatkan konstruksi segmental pada P1&amp;P2</vt:lpstr>
      <vt:lpstr>Urutan kerja di bawah ini memperlihatkan konstruksi segmental pada P1&amp;P2</vt:lpstr>
      <vt:lpstr>Step by Step</vt:lpstr>
      <vt:lpstr>Step by Step</vt:lpstr>
      <vt:lpstr>Step by Step</vt:lpstr>
      <vt:lpstr>Pekerjaan ini berlaku untuk kedua center span segmen closure (P1 &amp; P2) dan side span segmen closure (P1 ke A1, P2 ke A2)</vt:lpstr>
      <vt:lpstr>PowerPoint Presentation</vt:lpstr>
      <vt:lpstr>Konstruksi Segmen Closure</vt:lpstr>
      <vt:lpstr>PowerPoint Presentation</vt:lpstr>
      <vt:lpstr>PowerPoint Presentation</vt:lpstr>
      <vt:lpstr>PROSEDUR KERJA KONSTRUKSI SEGMENTAL</vt:lpstr>
      <vt:lpstr>PROSEDUR KERJA KONSTRUKSI SEGMENTAL</vt:lpstr>
      <vt:lpstr>PROSEDUR KERJA KONSTRUKSI SEGMENTAL</vt:lpstr>
      <vt:lpstr>PROSEDUR KERJA KONSTRUKSI SEGMENTAL</vt:lpstr>
      <vt:lpstr>PROSEDUR KERJA KONSTRUKSI SEGMENTAL</vt:lpstr>
      <vt:lpstr>PROSEDUR KERJA KONSTRUKSI SEGMENTAL</vt:lpstr>
      <vt:lpstr>PROSEDUR KERJA KONSTRUKSI SEGMENTAL</vt:lpstr>
      <vt:lpstr>Note : Bila panjang tendon lebih dari 30 meter, maka selongsong (ducting) dipasang ventilasi berupa selang karet dengan jarak per 30 m untuk memonitor dan memastikan bahwa grouting sudah terisi penuh pada tendon dengan indikasi keluarnya cairan grouting dari selang ventilasi baik yang di tengah maupun yang di tepi/ujung, kemudian vent dipotong dan ditutup sejajar dengan plat lantai beton </vt:lpstr>
      <vt:lpstr>PROSEDUR KERJA KONSTRUKSI SEGMEN CLOSURE</vt:lpstr>
      <vt:lpstr>PowerPoint Presentation</vt:lpstr>
      <vt:lpstr>BETON PRATEGANG</vt:lpstr>
      <vt:lpstr>BETON PRATEGANG</vt:lpstr>
      <vt:lpstr>BETON PRATEGANG</vt:lpstr>
      <vt:lpstr>BETON PRATEGANG</vt:lpstr>
      <vt:lpstr>BETON PRATEGANG</vt:lpstr>
      <vt:lpstr>BETON PRATEGANG</vt:lpstr>
      <vt:lpstr>BETON PRATEGANG</vt:lpstr>
      <vt:lpstr>BETON PRATEGANG</vt:lpstr>
      <vt:lpstr>BETON PRATEGANG</vt:lpstr>
      <vt:lpstr>BETON PRATEGANG</vt:lpstr>
      <vt:lpstr>BETON PRATEGANG</vt:lpstr>
      <vt:lpstr>BETON PRATEGANG</vt:lpstr>
      <vt:lpstr>BETON PRATEGANG</vt:lpstr>
      <vt:lpstr>PowerPoint Presentation</vt:lpstr>
      <vt:lpstr>PowerPoint Presentation</vt:lpstr>
      <vt:lpstr>PowerPoint Presentation</vt:lpstr>
      <vt:lpstr>PowerPoint Presentation</vt:lpstr>
      <vt:lpstr>PowerPoint Presentation</vt:lpstr>
      <vt:lpstr>PowerPoint Presentation</vt:lpstr>
      <vt:lpstr>BETON PRATEGANG</vt:lpstr>
      <vt:lpstr>PowerPoint Presentation</vt:lpstr>
      <vt:lpstr>PowerPoint Presentation</vt:lpstr>
      <vt:lpstr>BETON PRATEGANG</vt:lpstr>
      <vt:lpstr>PowerPoint Presentation</vt:lpstr>
      <vt:lpstr>Perhitungan Elongasi Tendon Design</vt:lpstr>
      <vt:lpstr>Perhitungan Elongasi Tendon Design</vt:lpstr>
      <vt:lpstr>Perhitungan Elongasi Tendon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KERJA YANG SEMATA – MATA BERTUJUAN MEMPEROLEH PENDAPATAN, MAKA KERJA SEPERTI ITU TAK AKAN MEMBAWA HASIL YANG BAIK</vt:lpstr>
      <vt:lpstr>Terima Kasih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Betelgeuse</dc:title>
  <dc:creator>秋咲准</dc:creator>
  <cp:lastModifiedBy>Arif AR</cp:lastModifiedBy>
  <cp:revision>146</cp:revision>
  <dcterms:created xsi:type="dcterms:W3CDTF">2014-06-28T16:00:46Z</dcterms:created>
  <dcterms:modified xsi:type="dcterms:W3CDTF">2019-12-09T10:17:03Z</dcterms:modified>
</cp:coreProperties>
</file>